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9"/>
  </p:notesMasterIdLst>
  <p:handoutMasterIdLst>
    <p:handoutMasterId r:id="rId30"/>
  </p:handoutMasterIdLst>
  <p:sldIdLst>
    <p:sldId id="286" r:id="rId2"/>
    <p:sldId id="256" r:id="rId3"/>
    <p:sldId id="288" r:id="rId4"/>
    <p:sldId id="258" r:id="rId5"/>
    <p:sldId id="257" r:id="rId6"/>
    <p:sldId id="291" r:id="rId7"/>
    <p:sldId id="270" r:id="rId8"/>
    <p:sldId id="304" r:id="rId9"/>
    <p:sldId id="305" r:id="rId10"/>
    <p:sldId id="306" r:id="rId11"/>
    <p:sldId id="307" r:id="rId12"/>
    <p:sldId id="308" r:id="rId13"/>
    <p:sldId id="267" r:id="rId14"/>
    <p:sldId id="301" r:id="rId15"/>
    <p:sldId id="302" r:id="rId16"/>
    <p:sldId id="303" r:id="rId17"/>
    <p:sldId id="260" r:id="rId18"/>
    <p:sldId id="262" r:id="rId19"/>
    <p:sldId id="296" r:id="rId20"/>
    <p:sldId id="309" r:id="rId21"/>
    <p:sldId id="297" r:id="rId22"/>
    <p:sldId id="310" r:id="rId23"/>
    <p:sldId id="298" r:id="rId24"/>
    <p:sldId id="311" r:id="rId25"/>
    <p:sldId id="299" r:id="rId26"/>
    <p:sldId id="300" r:id="rId27"/>
    <p:sldId id="289" r:id="rId28"/>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710EE8-7CBB-9A4D-9F9F-A96F46837F40}" v="81" dt="2021-12-19T13:38:43.3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39"/>
    <p:restoredTop sz="95897"/>
  </p:normalViewPr>
  <p:slideViewPr>
    <p:cSldViewPr>
      <p:cViewPr varScale="1">
        <p:scale>
          <a:sx n="127" d="100"/>
          <a:sy n="127" d="100"/>
        </p:scale>
        <p:origin x="1248" y="1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5/10/relationships/revisionInfo" Target="revisionInfo.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3" Type="http://schemas.openxmlformats.org/officeDocument/2006/relationships/oleObject" Target="file:///E:\Business%20plan\business%20plan%20on%20boutique%20house\graph.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cap="all" spc="5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200">
                <a:latin typeface="Times New Roman" panose="02020603050405020304" pitchFamily="18" charset="0"/>
                <a:cs typeface="Times New Roman" panose="02020603050405020304" pitchFamily="18" charset="0"/>
              </a:rPr>
              <a:t>Projected Income statement</a:t>
            </a:r>
          </a:p>
        </c:rich>
      </c:tx>
      <c:overlay val="0"/>
      <c:spPr>
        <a:noFill/>
        <a:ln>
          <a:noFill/>
        </a:ln>
        <a:effectLst/>
      </c:spPr>
      <c:txPr>
        <a:bodyPr rot="0" spcFirstLastPara="1" vertOverflow="ellipsis" vert="horz" wrap="square" anchor="ctr" anchorCtr="1"/>
        <a:lstStyle/>
        <a:p>
          <a:pPr>
            <a:defRPr sz="1800" b="1" i="0" u="none" strike="noStrike" kern="1200" cap="all" spc="5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0.10389129483814523"/>
          <c:y val="0.13532520325203251"/>
          <c:w val="0.86555314960629925"/>
          <c:h val="0.73107579540362333"/>
        </c:manualLayout>
      </c:layout>
      <c:bar3DChart>
        <c:barDir val="col"/>
        <c:grouping val="clustered"/>
        <c:varyColors val="0"/>
        <c:ser>
          <c:idx val="0"/>
          <c:order val="0"/>
          <c:tx>
            <c:strRef>
              <c:f>Sheet13!$A$2</c:f>
              <c:strCache>
                <c:ptCount val="1"/>
                <c:pt idx="0">
                  <c:v>Gross margin </c:v>
                </c:pt>
              </c:strCache>
            </c:strRef>
          </c:tx>
          <c:spPr>
            <a:gradFill>
              <a:gsLst>
                <a:gs pos="100000">
                  <a:schemeClr val="accent1">
                    <a:alpha val="0"/>
                  </a:schemeClr>
                </a:gs>
                <a:gs pos="50000">
                  <a:schemeClr val="accent1"/>
                </a:gs>
              </a:gsLst>
              <a:lin ang="5400000" scaled="0"/>
            </a:gra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Sheet13!$B$1:$D$1</c:f>
              <c:strCache>
                <c:ptCount val="3"/>
                <c:pt idx="0">
                  <c:v>FY-2022 (£)</c:v>
                </c:pt>
                <c:pt idx="1">
                  <c:v>FY-2023 (£)</c:v>
                </c:pt>
                <c:pt idx="2">
                  <c:v>FY-2024 (£)</c:v>
                </c:pt>
              </c:strCache>
            </c:strRef>
          </c:cat>
          <c:val>
            <c:numRef>
              <c:f>Sheet13!$B$2:$D$2</c:f>
              <c:numCache>
                <c:formatCode>#,##0</c:formatCode>
                <c:ptCount val="3"/>
                <c:pt idx="0">
                  <c:v>5100</c:v>
                </c:pt>
                <c:pt idx="1">
                  <c:v>7400</c:v>
                </c:pt>
                <c:pt idx="2">
                  <c:v>8900</c:v>
                </c:pt>
              </c:numCache>
            </c:numRef>
          </c:val>
          <c:extLst>
            <c:ext xmlns:c16="http://schemas.microsoft.com/office/drawing/2014/chart" uri="{C3380CC4-5D6E-409C-BE32-E72D297353CC}">
              <c16:uniqueId val="{00000000-A397-A140-A412-8999A24D19A2}"/>
            </c:ext>
          </c:extLst>
        </c:ser>
        <c:ser>
          <c:idx val="1"/>
          <c:order val="1"/>
          <c:tx>
            <c:strRef>
              <c:f>Sheet13!$A$3</c:f>
              <c:strCache>
                <c:ptCount val="1"/>
                <c:pt idx="0">
                  <c:v>Operating income </c:v>
                </c:pt>
              </c:strCache>
            </c:strRef>
          </c:tx>
          <c:spPr>
            <a:gradFill>
              <a:gsLst>
                <a:gs pos="100000">
                  <a:schemeClr val="accent2">
                    <a:alpha val="0"/>
                  </a:schemeClr>
                </a:gs>
                <a:gs pos="50000">
                  <a:schemeClr val="accent2"/>
                </a:gs>
              </a:gsLst>
              <a:lin ang="5400000" scaled="0"/>
            </a:gra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Sheet13!$B$1:$D$1</c:f>
              <c:strCache>
                <c:ptCount val="3"/>
                <c:pt idx="0">
                  <c:v>FY-2022 (£)</c:v>
                </c:pt>
                <c:pt idx="1">
                  <c:v>FY-2023 (£)</c:v>
                </c:pt>
                <c:pt idx="2">
                  <c:v>FY-2024 (£)</c:v>
                </c:pt>
              </c:strCache>
            </c:strRef>
          </c:cat>
          <c:val>
            <c:numRef>
              <c:f>Sheet13!$B$3:$D$3</c:f>
              <c:numCache>
                <c:formatCode>General</c:formatCode>
                <c:ptCount val="3"/>
                <c:pt idx="0">
                  <c:v>-500</c:v>
                </c:pt>
                <c:pt idx="1">
                  <c:v>1000</c:v>
                </c:pt>
                <c:pt idx="2" formatCode="#,##0">
                  <c:v>4000</c:v>
                </c:pt>
              </c:numCache>
            </c:numRef>
          </c:val>
          <c:extLst>
            <c:ext xmlns:c16="http://schemas.microsoft.com/office/drawing/2014/chart" uri="{C3380CC4-5D6E-409C-BE32-E72D297353CC}">
              <c16:uniqueId val="{00000001-A397-A140-A412-8999A24D19A2}"/>
            </c:ext>
          </c:extLst>
        </c:ser>
        <c:ser>
          <c:idx val="2"/>
          <c:order val="2"/>
          <c:tx>
            <c:strRef>
              <c:f>Sheet13!$A$4</c:f>
              <c:strCache>
                <c:ptCount val="1"/>
                <c:pt idx="0">
                  <c:v>Net profit</c:v>
                </c:pt>
              </c:strCache>
            </c:strRef>
          </c:tx>
          <c:spPr>
            <a:gradFill>
              <a:gsLst>
                <a:gs pos="100000">
                  <a:schemeClr val="accent3">
                    <a:alpha val="0"/>
                  </a:schemeClr>
                </a:gs>
                <a:gs pos="50000">
                  <a:schemeClr val="accent3"/>
                </a:gs>
              </a:gsLst>
              <a:lin ang="5400000" scaled="0"/>
            </a:gra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Times New Roman" panose="02020603050405020304" pitchFamily="18" charset="0"/>
                    <a:ea typeface="+mn-ea"/>
                    <a:cs typeface="Times New Roman" panose="02020603050405020304" pitchFamily="18"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Sheet13!$B$1:$D$1</c:f>
              <c:strCache>
                <c:ptCount val="3"/>
                <c:pt idx="0">
                  <c:v>FY-2022 (£)</c:v>
                </c:pt>
                <c:pt idx="1">
                  <c:v>FY-2023 (£)</c:v>
                </c:pt>
                <c:pt idx="2">
                  <c:v>FY-2024 (£)</c:v>
                </c:pt>
              </c:strCache>
            </c:strRef>
          </c:cat>
          <c:val>
            <c:numRef>
              <c:f>Sheet13!$B$4:$D$4</c:f>
              <c:numCache>
                <c:formatCode>General</c:formatCode>
                <c:ptCount val="3"/>
                <c:pt idx="0">
                  <c:v>-500</c:v>
                </c:pt>
                <c:pt idx="1">
                  <c:v>750</c:v>
                </c:pt>
                <c:pt idx="2" formatCode="#,##0">
                  <c:v>3000</c:v>
                </c:pt>
              </c:numCache>
            </c:numRef>
          </c:val>
          <c:extLst>
            <c:ext xmlns:c16="http://schemas.microsoft.com/office/drawing/2014/chart" uri="{C3380CC4-5D6E-409C-BE32-E72D297353CC}">
              <c16:uniqueId val="{00000002-A397-A140-A412-8999A24D19A2}"/>
            </c:ext>
          </c:extLst>
        </c:ser>
        <c:dLbls>
          <c:showLegendKey val="0"/>
          <c:showVal val="1"/>
          <c:showCatName val="0"/>
          <c:showSerName val="0"/>
          <c:showPercent val="0"/>
          <c:showBubbleSize val="0"/>
        </c:dLbls>
        <c:gapWidth val="150"/>
        <c:gapDepth val="0"/>
        <c:shape val="box"/>
        <c:axId val="305434760"/>
        <c:axId val="305435936"/>
        <c:axId val="0"/>
      </c:bar3DChart>
      <c:catAx>
        <c:axId val="30543476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305435936"/>
        <c:crosses val="autoZero"/>
        <c:auto val="1"/>
        <c:lblAlgn val="ctr"/>
        <c:lblOffset val="100"/>
        <c:noMultiLvlLbl val="0"/>
      </c:catAx>
      <c:valAx>
        <c:axId val="305435936"/>
        <c:scaling>
          <c:orientation val="minMax"/>
        </c:scaling>
        <c:delete val="0"/>
        <c:axPos val="l"/>
        <c:majorGridlines>
          <c:spPr>
            <a:ln w="9525" cap="flat" cmpd="sng" algn="ctr">
              <a:solidFill>
                <a:schemeClr val="tx1">
                  <a:lumMod val="5000"/>
                  <a:lumOff val="9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3054347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3">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bg1"/>
    </cs:fontRef>
    <cs:spPr>
      <a:solidFill>
        <a:schemeClr val="tx1">
          <a:lumMod val="50000"/>
          <a:lumOff val="50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gradFill flip="none" rotWithShape="1">
        <a:gsLst>
          <a:gs pos="0">
            <a:schemeClr val="phClr"/>
          </a:gs>
          <a:gs pos="75000">
            <a:schemeClr val="phClr">
              <a:lumMod val="60000"/>
              <a:lumOff val="40000"/>
            </a:schemeClr>
          </a:gs>
          <a:gs pos="51000">
            <a:schemeClr val="phClr">
              <a:alpha val="75000"/>
            </a:schemeClr>
          </a:gs>
          <a:gs pos="100000">
            <a:schemeClr val="phClr">
              <a:lumMod val="20000"/>
              <a:lumOff val="80000"/>
              <a:alpha val="15000"/>
            </a:schemeClr>
          </a:gs>
        </a:gsLst>
        <a:lin ang="5400000" scaled="0"/>
      </a:gradFill>
    </cs:spPr>
  </cs:dataPoint>
  <cs:dataPoint3D>
    <cs:lnRef idx="0"/>
    <cs:fillRef idx="0">
      <cs:styleClr val="auto"/>
    </cs:fillRef>
    <cs:effectRef idx="0"/>
    <cs:fontRef idx="minor">
      <a:schemeClr val="tx1"/>
    </cs:fontRef>
    <cs:spPr>
      <a:gradFill>
        <a:gsLst>
          <a:gs pos="100000">
            <a:schemeClr val="phClr">
              <a:alpha val="0"/>
            </a:schemeClr>
          </a:gs>
          <a:gs pos="50000">
            <a:schemeClr val="phClr"/>
          </a:gs>
        </a:gsLst>
        <a:lin ang="5400000" scaled="0"/>
      </a:gradFill>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styleClr val="auto"/>
    </cs:lnRef>
    <cs:fillRef idx="0">
      <cs:styleClr val="auto"/>
    </cs:fillRef>
    <cs:effectRef idx="0"/>
    <cs:fontRef idx="minor">
      <a:schemeClr val="dk1"/>
    </cs:fontRef>
    <cs:spPr>
      <a:gradFill flip="none" rotWithShape="1">
        <a:gsLst>
          <a:gs pos="0">
            <a:schemeClr val="phClr"/>
          </a:gs>
          <a:gs pos="75000">
            <a:schemeClr val="phClr">
              <a:lumMod val="60000"/>
              <a:lumOff val="40000"/>
            </a:schemeClr>
          </a:gs>
          <a:gs pos="51000">
            <a:schemeClr val="phClr">
              <a:alpha val="75000"/>
            </a:schemeClr>
          </a:gs>
          <a:gs pos="100000">
            <a:schemeClr val="phClr">
              <a:lumMod val="20000"/>
              <a:lumOff val="80000"/>
              <a:alpha val="15000"/>
            </a:schemeClr>
          </a:gs>
        </a:gsLst>
        <a:lin ang="5400000" scaled="0"/>
      </a:gradFill>
      <a:ln w="9525" cap="flat" cmpd="sng" algn="ctr">
        <a:solidFill>
          <a:schemeClr val="phClr">
            <a:shade val="95000"/>
          </a:scheme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cap="flat" cmpd="sng" algn="ctr">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tx1"/>
    </cs:fontRef>
    <cs:spPr>
      <a:ln w="9525" cap="flat" cmpd="sng" algn="ctr">
        <a:solidFill>
          <a:schemeClr val="tx1">
            <a:lumMod val="5000"/>
            <a:lumOff val="9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headEnd type="none" w="sm" len="sm"/>
        <a:tailEnd type="none" w="sm" len="sm"/>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800" b="1" kern="1200" cap="all" spc="5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29D606-D5A1-421E-BC21-7CC3A8C3EEA0}" type="doc">
      <dgm:prSet loTypeId="urn:microsoft.com/office/officeart/2005/8/layout/list1" loCatId="list" qsTypeId="urn:microsoft.com/office/officeart/2005/8/quickstyle/simple1" qsCatId="simple" csTypeId="urn:microsoft.com/office/officeart/2005/8/colors/accent1_4" csCatId="accent1" phldr="1"/>
      <dgm:spPr/>
      <dgm:t>
        <a:bodyPr/>
        <a:lstStyle/>
        <a:p>
          <a:endParaRPr lang="en-US"/>
        </a:p>
      </dgm:t>
    </dgm:pt>
    <dgm:pt modelId="{62F90011-8A25-460A-B572-1A6B52C84576}">
      <dgm:prSet phldrT="[Text]"/>
      <dgm:spPr/>
      <dgm:t>
        <a:bodyPr/>
        <a:lstStyle/>
        <a:p>
          <a:pPr>
            <a:buFont typeface="Arial" panose="020B0604020202020204" pitchFamily="34" charset="0"/>
            <a:buChar char="•"/>
          </a:pPr>
          <a:r>
            <a:rPr lang="en-US" dirty="0"/>
            <a:t>Using QR  code for ordering and selling</a:t>
          </a:r>
        </a:p>
      </dgm:t>
    </dgm:pt>
    <dgm:pt modelId="{C5E611C4-B35B-43F3-961C-227A80EA6FCE}" type="parTrans" cxnId="{E83E72AB-C4CC-483D-B8F8-04E97E147585}">
      <dgm:prSet/>
      <dgm:spPr/>
      <dgm:t>
        <a:bodyPr/>
        <a:lstStyle/>
        <a:p>
          <a:endParaRPr lang="en-US"/>
        </a:p>
      </dgm:t>
    </dgm:pt>
    <dgm:pt modelId="{4BDA9AB9-FA29-49EA-A28E-5A84143CCCA3}" type="sibTrans" cxnId="{E83E72AB-C4CC-483D-B8F8-04E97E147585}">
      <dgm:prSet/>
      <dgm:spPr/>
      <dgm:t>
        <a:bodyPr/>
        <a:lstStyle/>
        <a:p>
          <a:endParaRPr lang="en-US"/>
        </a:p>
      </dgm:t>
    </dgm:pt>
    <dgm:pt modelId="{1BD9D407-BB0E-40E7-9621-D74FEDAE77D5}">
      <dgm:prSet phldrT="[Text]"/>
      <dgm:spPr/>
      <dgm:t>
        <a:bodyPr/>
        <a:lstStyle/>
        <a:p>
          <a:pPr>
            <a:buFont typeface="Arial" panose="020B0604020202020204" pitchFamily="34" charset="0"/>
            <a:buChar char="•"/>
          </a:pPr>
          <a:r>
            <a:rPr lang="en-US" dirty="0"/>
            <a:t>Automating kitchen</a:t>
          </a:r>
        </a:p>
      </dgm:t>
    </dgm:pt>
    <dgm:pt modelId="{36B39515-04EB-479D-805A-3A364E6D17BE}" type="parTrans" cxnId="{7CEF95EF-0F0F-4D26-B7BA-FF512B4A4A70}">
      <dgm:prSet/>
      <dgm:spPr/>
      <dgm:t>
        <a:bodyPr/>
        <a:lstStyle/>
        <a:p>
          <a:endParaRPr lang="en-US"/>
        </a:p>
      </dgm:t>
    </dgm:pt>
    <dgm:pt modelId="{44876687-697F-482F-8752-87940D68316B}" type="sibTrans" cxnId="{7CEF95EF-0F0F-4D26-B7BA-FF512B4A4A70}">
      <dgm:prSet/>
      <dgm:spPr/>
      <dgm:t>
        <a:bodyPr/>
        <a:lstStyle/>
        <a:p>
          <a:endParaRPr lang="en-US"/>
        </a:p>
      </dgm:t>
    </dgm:pt>
    <dgm:pt modelId="{27F809CB-03F6-4AA4-AB52-D4EBACA9358F}">
      <dgm:prSet phldrT="[Text]"/>
      <dgm:spPr/>
      <dgm:t>
        <a:bodyPr/>
        <a:lstStyle/>
        <a:p>
          <a:pPr>
            <a:buFont typeface="Arial" panose="020B0604020202020204" pitchFamily="34" charset="0"/>
            <a:buChar char="•"/>
          </a:pPr>
          <a:r>
            <a:rPr lang="en-US" dirty="0"/>
            <a:t>Creating strong online image</a:t>
          </a:r>
        </a:p>
      </dgm:t>
    </dgm:pt>
    <dgm:pt modelId="{25521B87-104A-4D12-BD45-13216390C88E}" type="parTrans" cxnId="{192581D1-6A35-407D-85B9-82F66C6D76C9}">
      <dgm:prSet/>
      <dgm:spPr/>
      <dgm:t>
        <a:bodyPr/>
        <a:lstStyle/>
        <a:p>
          <a:endParaRPr lang="en-US"/>
        </a:p>
      </dgm:t>
    </dgm:pt>
    <dgm:pt modelId="{D10FE298-CC03-4C67-B9B6-29EAE9BFA94E}" type="sibTrans" cxnId="{192581D1-6A35-407D-85B9-82F66C6D76C9}">
      <dgm:prSet/>
      <dgm:spPr/>
      <dgm:t>
        <a:bodyPr/>
        <a:lstStyle/>
        <a:p>
          <a:endParaRPr lang="en-US"/>
        </a:p>
      </dgm:t>
    </dgm:pt>
    <dgm:pt modelId="{301E1413-6C03-495D-87A9-55B4C32D0A1B}">
      <dgm:prSet phldrT="[Text]"/>
      <dgm:spPr/>
      <dgm:t>
        <a:bodyPr/>
        <a:lstStyle/>
        <a:p>
          <a:pPr>
            <a:buFont typeface="Arial" panose="020B0604020202020204" pitchFamily="34" charset="0"/>
            <a:buChar char="•"/>
          </a:pPr>
          <a:r>
            <a:rPr lang="en-US" dirty="0"/>
            <a:t>Home delivery service</a:t>
          </a:r>
        </a:p>
      </dgm:t>
    </dgm:pt>
    <dgm:pt modelId="{F2EE9082-187B-4A8E-B60C-520B99F728EF}" type="parTrans" cxnId="{29D5CA77-086B-4972-9D65-39FA82F1B658}">
      <dgm:prSet/>
      <dgm:spPr/>
      <dgm:t>
        <a:bodyPr/>
        <a:lstStyle/>
        <a:p>
          <a:endParaRPr lang="en-US"/>
        </a:p>
      </dgm:t>
    </dgm:pt>
    <dgm:pt modelId="{2DDACD23-040E-4894-B919-149A6FE7B39C}" type="sibTrans" cxnId="{29D5CA77-086B-4972-9D65-39FA82F1B658}">
      <dgm:prSet/>
      <dgm:spPr/>
      <dgm:t>
        <a:bodyPr/>
        <a:lstStyle/>
        <a:p>
          <a:endParaRPr lang="en-US"/>
        </a:p>
      </dgm:t>
    </dgm:pt>
    <dgm:pt modelId="{15329FA3-2D7F-45DA-80DD-693568A14A9E}">
      <dgm:prSet phldrT="[Text]"/>
      <dgm:spPr/>
      <dgm:t>
        <a:bodyPr/>
        <a:lstStyle/>
        <a:p>
          <a:pPr>
            <a:buFont typeface="Arial" panose="020B0604020202020204" pitchFamily="34" charset="0"/>
            <a:buChar char="•"/>
          </a:pPr>
          <a:r>
            <a:rPr lang="en-US" dirty="0"/>
            <a:t>Rewarding system of consumer loyalty</a:t>
          </a:r>
        </a:p>
      </dgm:t>
    </dgm:pt>
    <dgm:pt modelId="{ED61C679-7820-4AF3-A614-94687B629E0D}" type="parTrans" cxnId="{093C3D41-AD31-403B-8859-D9A82699270E}">
      <dgm:prSet/>
      <dgm:spPr/>
      <dgm:t>
        <a:bodyPr/>
        <a:lstStyle/>
        <a:p>
          <a:endParaRPr lang="en-US"/>
        </a:p>
      </dgm:t>
    </dgm:pt>
    <dgm:pt modelId="{CCB0B7C1-62CF-492A-9F90-3CB903DCEC99}" type="sibTrans" cxnId="{093C3D41-AD31-403B-8859-D9A82699270E}">
      <dgm:prSet/>
      <dgm:spPr/>
      <dgm:t>
        <a:bodyPr/>
        <a:lstStyle/>
        <a:p>
          <a:endParaRPr lang="en-US"/>
        </a:p>
      </dgm:t>
    </dgm:pt>
    <dgm:pt modelId="{154C8146-21C3-45A6-AB12-35AD327C4776}" type="pres">
      <dgm:prSet presAssocID="{D429D606-D5A1-421E-BC21-7CC3A8C3EEA0}" presName="linear" presStyleCnt="0">
        <dgm:presLayoutVars>
          <dgm:dir/>
          <dgm:animLvl val="lvl"/>
          <dgm:resizeHandles val="exact"/>
        </dgm:presLayoutVars>
      </dgm:prSet>
      <dgm:spPr/>
    </dgm:pt>
    <dgm:pt modelId="{9EC94EEC-EFFB-4C8C-8BC9-35F150BE031F}" type="pres">
      <dgm:prSet presAssocID="{62F90011-8A25-460A-B572-1A6B52C84576}" presName="parentLin" presStyleCnt="0"/>
      <dgm:spPr/>
    </dgm:pt>
    <dgm:pt modelId="{1BEC038F-AF38-4BBD-B01D-F265526F2187}" type="pres">
      <dgm:prSet presAssocID="{62F90011-8A25-460A-B572-1A6B52C84576}" presName="parentLeftMargin" presStyleLbl="node1" presStyleIdx="0" presStyleCnt="5"/>
      <dgm:spPr/>
    </dgm:pt>
    <dgm:pt modelId="{3E5D1CAA-CD32-455D-84A8-BD4D7F6B90CC}" type="pres">
      <dgm:prSet presAssocID="{62F90011-8A25-460A-B572-1A6B52C84576}" presName="parentText" presStyleLbl="node1" presStyleIdx="0" presStyleCnt="5">
        <dgm:presLayoutVars>
          <dgm:chMax val="0"/>
          <dgm:bulletEnabled val="1"/>
        </dgm:presLayoutVars>
      </dgm:prSet>
      <dgm:spPr/>
    </dgm:pt>
    <dgm:pt modelId="{F2E01687-F896-4A75-B26F-2CCE46B8B8D1}" type="pres">
      <dgm:prSet presAssocID="{62F90011-8A25-460A-B572-1A6B52C84576}" presName="negativeSpace" presStyleCnt="0"/>
      <dgm:spPr/>
    </dgm:pt>
    <dgm:pt modelId="{B75C2EBA-6415-4B41-BF90-2B940E291770}" type="pres">
      <dgm:prSet presAssocID="{62F90011-8A25-460A-B572-1A6B52C84576}" presName="childText" presStyleLbl="conFgAcc1" presStyleIdx="0" presStyleCnt="5">
        <dgm:presLayoutVars>
          <dgm:bulletEnabled val="1"/>
        </dgm:presLayoutVars>
      </dgm:prSet>
      <dgm:spPr/>
    </dgm:pt>
    <dgm:pt modelId="{362A4372-028F-458C-82DE-EE280F887789}" type="pres">
      <dgm:prSet presAssocID="{4BDA9AB9-FA29-49EA-A28E-5A84143CCCA3}" presName="spaceBetweenRectangles" presStyleCnt="0"/>
      <dgm:spPr/>
    </dgm:pt>
    <dgm:pt modelId="{DFDD3DF7-B9B7-475D-9807-1C43C5532DEB}" type="pres">
      <dgm:prSet presAssocID="{1BD9D407-BB0E-40E7-9621-D74FEDAE77D5}" presName="parentLin" presStyleCnt="0"/>
      <dgm:spPr/>
    </dgm:pt>
    <dgm:pt modelId="{AABC1C1E-EDA1-4245-95E5-F56C5AE8CA36}" type="pres">
      <dgm:prSet presAssocID="{1BD9D407-BB0E-40E7-9621-D74FEDAE77D5}" presName="parentLeftMargin" presStyleLbl="node1" presStyleIdx="0" presStyleCnt="5"/>
      <dgm:spPr/>
    </dgm:pt>
    <dgm:pt modelId="{69BE119A-F991-4903-97F6-6512AE648C9B}" type="pres">
      <dgm:prSet presAssocID="{1BD9D407-BB0E-40E7-9621-D74FEDAE77D5}" presName="parentText" presStyleLbl="node1" presStyleIdx="1" presStyleCnt="5">
        <dgm:presLayoutVars>
          <dgm:chMax val="0"/>
          <dgm:bulletEnabled val="1"/>
        </dgm:presLayoutVars>
      </dgm:prSet>
      <dgm:spPr/>
    </dgm:pt>
    <dgm:pt modelId="{D328FAB3-8A76-4AAA-9E43-0171118C851B}" type="pres">
      <dgm:prSet presAssocID="{1BD9D407-BB0E-40E7-9621-D74FEDAE77D5}" presName="negativeSpace" presStyleCnt="0"/>
      <dgm:spPr/>
    </dgm:pt>
    <dgm:pt modelId="{20B7A7E0-7DFC-40C7-BC2B-7142D08CACDC}" type="pres">
      <dgm:prSet presAssocID="{1BD9D407-BB0E-40E7-9621-D74FEDAE77D5}" presName="childText" presStyleLbl="conFgAcc1" presStyleIdx="1" presStyleCnt="5">
        <dgm:presLayoutVars>
          <dgm:bulletEnabled val="1"/>
        </dgm:presLayoutVars>
      </dgm:prSet>
      <dgm:spPr/>
    </dgm:pt>
    <dgm:pt modelId="{EF0979D4-8912-42A6-8E06-0A0B94DEB4F2}" type="pres">
      <dgm:prSet presAssocID="{44876687-697F-482F-8752-87940D68316B}" presName="spaceBetweenRectangles" presStyleCnt="0"/>
      <dgm:spPr/>
    </dgm:pt>
    <dgm:pt modelId="{7F911FC1-DDFC-412B-A405-EB747F3D6416}" type="pres">
      <dgm:prSet presAssocID="{15329FA3-2D7F-45DA-80DD-693568A14A9E}" presName="parentLin" presStyleCnt="0"/>
      <dgm:spPr/>
    </dgm:pt>
    <dgm:pt modelId="{7429E1DD-C50F-4190-B5CC-2D39A43E5156}" type="pres">
      <dgm:prSet presAssocID="{15329FA3-2D7F-45DA-80DD-693568A14A9E}" presName="parentLeftMargin" presStyleLbl="node1" presStyleIdx="1" presStyleCnt="5"/>
      <dgm:spPr/>
    </dgm:pt>
    <dgm:pt modelId="{E0C4860E-91A9-4FC2-8427-4CA6EE348F4D}" type="pres">
      <dgm:prSet presAssocID="{15329FA3-2D7F-45DA-80DD-693568A14A9E}" presName="parentText" presStyleLbl="node1" presStyleIdx="2" presStyleCnt="5">
        <dgm:presLayoutVars>
          <dgm:chMax val="0"/>
          <dgm:bulletEnabled val="1"/>
        </dgm:presLayoutVars>
      </dgm:prSet>
      <dgm:spPr/>
    </dgm:pt>
    <dgm:pt modelId="{330C0603-3124-4DA3-9D97-A393EFCE5C2E}" type="pres">
      <dgm:prSet presAssocID="{15329FA3-2D7F-45DA-80DD-693568A14A9E}" presName="negativeSpace" presStyleCnt="0"/>
      <dgm:spPr/>
    </dgm:pt>
    <dgm:pt modelId="{920D34ED-8028-46A4-B686-9B586522B988}" type="pres">
      <dgm:prSet presAssocID="{15329FA3-2D7F-45DA-80DD-693568A14A9E}" presName="childText" presStyleLbl="conFgAcc1" presStyleIdx="2" presStyleCnt="5">
        <dgm:presLayoutVars>
          <dgm:bulletEnabled val="1"/>
        </dgm:presLayoutVars>
      </dgm:prSet>
      <dgm:spPr/>
    </dgm:pt>
    <dgm:pt modelId="{9DC410F9-D522-42A6-B1CF-0C5A7F8C97F5}" type="pres">
      <dgm:prSet presAssocID="{CCB0B7C1-62CF-492A-9F90-3CB903DCEC99}" presName="spaceBetweenRectangles" presStyleCnt="0"/>
      <dgm:spPr/>
    </dgm:pt>
    <dgm:pt modelId="{C81026DD-4117-41FD-9AFE-165EB4D15E82}" type="pres">
      <dgm:prSet presAssocID="{301E1413-6C03-495D-87A9-55B4C32D0A1B}" presName="parentLin" presStyleCnt="0"/>
      <dgm:spPr/>
    </dgm:pt>
    <dgm:pt modelId="{B123D7E8-3BE3-42A2-ADC5-96DAD8998A28}" type="pres">
      <dgm:prSet presAssocID="{301E1413-6C03-495D-87A9-55B4C32D0A1B}" presName="parentLeftMargin" presStyleLbl="node1" presStyleIdx="2" presStyleCnt="5"/>
      <dgm:spPr/>
    </dgm:pt>
    <dgm:pt modelId="{D0B86231-08A0-40A8-9F3D-8447A1AA495C}" type="pres">
      <dgm:prSet presAssocID="{301E1413-6C03-495D-87A9-55B4C32D0A1B}" presName="parentText" presStyleLbl="node1" presStyleIdx="3" presStyleCnt="5">
        <dgm:presLayoutVars>
          <dgm:chMax val="0"/>
          <dgm:bulletEnabled val="1"/>
        </dgm:presLayoutVars>
      </dgm:prSet>
      <dgm:spPr/>
    </dgm:pt>
    <dgm:pt modelId="{8AA85D98-CD94-4C6F-A744-DCA0289E4988}" type="pres">
      <dgm:prSet presAssocID="{301E1413-6C03-495D-87A9-55B4C32D0A1B}" presName="negativeSpace" presStyleCnt="0"/>
      <dgm:spPr/>
    </dgm:pt>
    <dgm:pt modelId="{A6DEE805-E00B-409B-B9DF-C7AE5B8A10AB}" type="pres">
      <dgm:prSet presAssocID="{301E1413-6C03-495D-87A9-55B4C32D0A1B}" presName="childText" presStyleLbl="conFgAcc1" presStyleIdx="3" presStyleCnt="5">
        <dgm:presLayoutVars>
          <dgm:bulletEnabled val="1"/>
        </dgm:presLayoutVars>
      </dgm:prSet>
      <dgm:spPr/>
    </dgm:pt>
    <dgm:pt modelId="{A1F47358-3613-4147-A301-E27C902B33F7}" type="pres">
      <dgm:prSet presAssocID="{2DDACD23-040E-4894-B919-149A6FE7B39C}" presName="spaceBetweenRectangles" presStyleCnt="0"/>
      <dgm:spPr/>
    </dgm:pt>
    <dgm:pt modelId="{C3FA2B11-7FC1-4FE5-B67A-803EBDB61266}" type="pres">
      <dgm:prSet presAssocID="{27F809CB-03F6-4AA4-AB52-D4EBACA9358F}" presName="parentLin" presStyleCnt="0"/>
      <dgm:spPr/>
    </dgm:pt>
    <dgm:pt modelId="{F4527925-5D9A-4186-9B50-E5DDFB6769DA}" type="pres">
      <dgm:prSet presAssocID="{27F809CB-03F6-4AA4-AB52-D4EBACA9358F}" presName="parentLeftMargin" presStyleLbl="node1" presStyleIdx="3" presStyleCnt="5"/>
      <dgm:spPr/>
    </dgm:pt>
    <dgm:pt modelId="{CEBE30CB-2B92-4C7E-9824-22139DA40C3D}" type="pres">
      <dgm:prSet presAssocID="{27F809CB-03F6-4AA4-AB52-D4EBACA9358F}" presName="parentText" presStyleLbl="node1" presStyleIdx="4" presStyleCnt="5">
        <dgm:presLayoutVars>
          <dgm:chMax val="0"/>
          <dgm:bulletEnabled val="1"/>
        </dgm:presLayoutVars>
      </dgm:prSet>
      <dgm:spPr/>
    </dgm:pt>
    <dgm:pt modelId="{02727FBF-E196-494F-A103-9D9D8BC9F1CE}" type="pres">
      <dgm:prSet presAssocID="{27F809CB-03F6-4AA4-AB52-D4EBACA9358F}" presName="negativeSpace" presStyleCnt="0"/>
      <dgm:spPr/>
    </dgm:pt>
    <dgm:pt modelId="{675F105A-24CC-46E0-B490-A7739E3C9D89}" type="pres">
      <dgm:prSet presAssocID="{27F809CB-03F6-4AA4-AB52-D4EBACA9358F}" presName="childText" presStyleLbl="conFgAcc1" presStyleIdx="4" presStyleCnt="5">
        <dgm:presLayoutVars>
          <dgm:bulletEnabled val="1"/>
        </dgm:presLayoutVars>
      </dgm:prSet>
      <dgm:spPr/>
    </dgm:pt>
  </dgm:ptLst>
  <dgm:cxnLst>
    <dgm:cxn modelId="{57BFCA0C-5179-4AE3-AC37-98E43F9F0A9E}" type="presOf" srcId="{27F809CB-03F6-4AA4-AB52-D4EBACA9358F}" destId="{CEBE30CB-2B92-4C7E-9824-22139DA40C3D}" srcOrd="1" destOrd="0" presId="urn:microsoft.com/office/officeart/2005/8/layout/list1"/>
    <dgm:cxn modelId="{3F7D5314-2079-4EAF-95D9-EC5AE3B3B8F6}" type="presOf" srcId="{301E1413-6C03-495D-87A9-55B4C32D0A1B}" destId="{D0B86231-08A0-40A8-9F3D-8447A1AA495C}" srcOrd="1" destOrd="0" presId="urn:microsoft.com/office/officeart/2005/8/layout/list1"/>
    <dgm:cxn modelId="{AFD2532A-AB39-43E0-A68F-5839370B0896}" type="presOf" srcId="{1BD9D407-BB0E-40E7-9621-D74FEDAE77D5}" destId="{69BE119A-F991-4903-97F6-6512AE648C9B}" srcOrd="1" destOrd="0" presId="urn:microsoft.com/office/officeart/2005/8/layout/list1"/>
    <dgm:cxn modelId="{972E7E39-1DC0-4CAA-8C71-1AE808E75021}" type="presOf" srcId="{27F809CB-03F6-4AA4-AB52-D4EBACA9358F}" destId="{F4527925-5D9A-4186-9B50-E5DDFB6769DA}" srcOrd="0" destOrd="0" presId="urn:microsoft.com/office/officeart/2005/8/layout/list1"/>
    <dgm:cxn modelId="{39073A3B-0705-4150-B7D9-C60ED78102F2}" type="presOf" srcId="{62F90011-8A25-460A-B572-1A6B52C84576}" destId="{3E5D1CAA-CD32-455D-84A8-BD4D7F6B90CC}" srcOrd="1" destOrd="0" presId="urn:microsoft.com/office/officeart/2005/8/layout/list1"/>
    <dgm:cxn modelId="{093C3D41-AD31-403B-8859-D9A82699270E}" srcId="{D429D606-D5A1-421E-BC21-7CC3A8C3EEA0}" destId="{15329FA3-2D7F-45DA-80DD-693568A14A9E}" srcOrd="2" destOrd="0" parTransId="{ED61C679-7820-4AF3-A614-94687B629E0D}" sibTransId="{CCB0B7C1-62CF-492A-9F90-3CB903DCEC99}"/>
    <dgm:cxn modelId="{29D5CA77-086B-4972-9D65-39FA82F1B658}" srcId="{D429D606-D5A1-421E-BC21-7CC3A8C3EEA0}" destId="{301E1413-6C03-495D-87A9-55B4C32D0A1B}" srcOrd="3" destOrd="0" parTransId="{F2EE9082-187B-4A8E-B60C-520B99F728EF}" sibTransId="{2DDACD23-040E-4894-B919-149A6FE7B39C}"/>
    <dgm:cxn modelId="{670FF388-C52F-428D-BF4A-B07CB6194221}" type="presOf" srcId="{15329FA3-2D7F-45DA-80DD-693568A14A9E}" destId="{E0C4860E-91A9-4FC2-8427-4CA6EE348F4D}" srcOrd="1" destOrd="0" presId="urn:microsoft.com/office/officeart/2005/8/layout/list1"/>
    <dgm:cxn modelId="{DE30B9AA-49F0-4FE3-9392-F9464D176215}" type="presOf" srcId="{D429D606-D5A1-421E-BC21-7CC3A8C3EEA0}" destId="{154C8146-21C3-45A6-AB12-35AD327C4776}" srcOrd="0" destOrd="0" presId="urn:microsoft.com/office/officeart/2005/8/layout/list1"/>
    <dgm:cxn modelId="{E83E72AB-C4CC-483D-B8F8-04E97E147585}" srcId="{D429D606-D5A1-421E-BC21-7CC3A8C3EEA0}" destId="{62F90011-8A25-460A-B572-1A6B52C84576}" srcOrd="0" destOrd="0" parTransId="{C5E611C4-B35B-43F3-961C-227A80EA6FCE}" sibTransId="{4BDA9AB9-FA29-49EA-A28E-5A84143CCCA3}"/>
    <dgm:cxn modelId="{F44F3DB1-1E13-4434-A98E-EE75BF51B7C2}" type="presOf" srcId="{15329FA3-2D7F-45DA-80DD-693568A14A9E}" destId="{7429E1DD-C50F-4190-B5CC-2D39A43E5156}" srcOrd="0" destOrd="0" presId="urn:microsoft.com/office/officeart/2005/8/layout/list1"/>
    <dgm:cxn modelId="{5F3774C2-13B9-431F-9142-BA2A95F15A36}" type="presOf" srcId="{62F90011-8A25-460A-B572-1A6B52C84576}" destId="{1BEC038F-AF38-4BBD-B01D-F265526F2187}" srcOrd="0" destOrd="0" presId="urn:microsoft.com/office/officeart/2005/8/layout/list1"/>
    <dgm:cxn modelId="{192581D1-6A35-407D-85B9-82F66C6D76C9}" srcId="{D429D606-D5A1-421E-BC21-7CC3A8C3EEA0}" destId="{27F809CB-03F6-4AA4-AB52-D4EBACA9358F}" srcOrd="4" destOrd="0" parTransId="{25521B87-104A-4D12-BD45-13216390C88E}" sibTransId="{D10FE298-CC03-4C67-B9B6-29EAE9BFA94E}"/>
    <dgm:cxn modelId="{B2DA10D6-DE1C-499C-B265-E488ED374142}" type="presOf" srcId="{301E1413-6C03-495D-87A9-55B4C32D0A1B}" destId="{B123D7E8-3BE3-42A2-ADC5-96DAD8998A28}" srcOrd="0" destOrd="0" presId="urn:microsoft.com/office/officeart/2005/8/layout/list1"/>
    <dgm:cxn modelId="{A7566DDB-AA0B-4DF4-8009-EEF3125B870C}" type="presOf" srcId="{1BD9D407-BB0E-40E7-9621-D74FEDAE77D5}" destId="{AABC1C1E-EDA1-4245-95E5-F56C5AE8CA36}" srcOrd="0" destOrd="0" presId="urn:microsoft.com/office/officeart/2005/8/layout/list1"/>
    <dgm:cxn modelId="{7CEF95EF-0F0F-4D26-B7BA-FF512B4A4A70}" srcId="{D429D606-D5A1-421E-BC21-7CC3A8C3EEA0}" destId="{1BD9D407-BB0E-40E7-9621-D74FEDAE77D5}" srcOrd="1" destOrd="0" parTransId="{36B39515-04EB-479D-805A-3A364E6D17BE}" sibTransId="{44876687-697F-482F-8752-87940D68316B}"/>
    <dgm:cxn modelId="{AB6A5981-87FC-4201-ACDA-AF1EE13E877C}" type="presParOf" srcId="{154C8146-21C3-45A6-AB12-35AD327C4776}" destId="{9EC94EEC-EFFB-4C8C-8BC9-35F150BE031F}" srcOrd="0" destOrd="0" presId="urn:microsoft.com/office/officeart/2005/8/layout/list1"/>
    <dgm:cxn modelId="{E089066A-A008-44BF-979A-492CD51B27CA}" type="presParOf" srcId="{9EC94EEC-EFFB-4C8C-8BC9-35F150BE031F}" destId="{1BEC038F-AF38-4BBD-B01D-F265526F2187}" srcOrd="0" destOrd="0" presId="urn:microsoft.com/office/officeart/2005/8/layout/list1"/>
    <dgm:cxn modelId="{7C146B56-6837-44AF-8747-67CC7FEA9100}" type="presParOf" srcId="{9EC94EEC-EFFB-4C8C-8BC9-35F150BE031F}" destId="{3E5D1CAA-CD32-455D-84A8-BD4D7F6B90CC}" srcOrd="1" destOrd="0" presId="urn:microsoft.com/office/officeart/2005/8/layout/list1"/>
    <dgm:cxn modelId="{FAA78CE0-A61C-4627-B2B3-D85FC49FAD7F}" type="presParOf" srcId="{154C8146-21C3-45A6-AB12-35AD327C4776}" destId="{F2E01687-F896-4A75-B26F-2CCE46B8B8D1}" srcOrd="1" destOrd="0" presId="urn:microsoft.com/office/officeart/2005/8/layout/list1"/>
    <dgm:cxn modelId="{97B8E039-17B3-4789-9476-A983A623BD86}" type="presParOf" srcId="{154C8146-21C3-45A6-AB12-35AD327C4776}" destId="{B75C2EBA-6415-4B41-BF90-2B940E291770}" srcOrd="2" destOrd="0" presId="urn:microsoft.com/office/officeart/2005/8/layout/list1"/>
    <dgm:cxn modelId="{58E244B0-599B-4A78-A496-FA603928A23F}" type="presParOf" srcId="{154C8146-21C3-45A6-AB12-35AD327C4776}" destId="{362A4372-028F-458C-82DE-EE280F887789}" srcOrd="3" destOrd="0" presId="urn:microsoft.com/office/officeart/2005/8/layout/list1"/>
    <dgm:cxn modelId="{E4850C24-4075-466E-AFDB-C5C25B3BD1D4}" type="presParOf" srcId="{154C8146-21C3-45A6-AB12-35AD327C4776}" destId="{DFDD3DF7-B9B7-475D-9807-1C43C5532DEB}" srcOrd="4" destOrd="0" presId="urn:microsoft.com/office/officeart/2005/8/layout/list1"/>
    <dgm:cxn modelId="{2A4E4044-9A93-407F-8636-E26D8508A90A}" type="presParOf" srcId="{DFDD3DF7-B9B7-475D-9807-1C43C5532DEB}" destId="{AABC1C1E-EDA1-4245-95E5-F56C5AE8CA36}" srcOrd="0" destOrd="0" presId="urn:microsoft.com/office/officeart/2005/8/layout/list1"/>
    <dgm:cxn modelId="{51A7F266-E39E-40B6-A71D-869CC3143FAB}" type="presParOf" srcId="{DFDD3DF7-B9B7-475D-9807-1C43C5532DEB}" destId="{69BE119A-F991-4903-97F6-6512AE648C9B}" srcOrd="1" destOrd="0" presId="urn:microsoft.com/office/officeart/2005/8/layout/list1"/>
    <dgm:cxn modelId="{84445BC3-E7CC-4DD5-B41A-C9D946166097}" type="presParOf" srcId="{154C8146-21C3-45A6-AB12-35AD327C4776}" destId="{D328FAB3-8A76-4AAA-9E43-0171118C851B}" srcOrd="5" destOrd="0" presId="urn:microsoft.com/office/officeart/2005/8/layout/list1"/>
    <dgm:cxn modelId="{C56D4B13-ACA5-46A6-AAE3-1A060EC0CA23}" type="presParOf" srcId="{154C8146-21C3-45A6-AB12-35AD327C4776}" destId="{20B7A7E0-7DFC-40C7-BC2B-7142D08CACDC}" srcOrd="6" destOrd="0" presId="urn:microsoft.com/office/officeart/2005/8/layout/list1"/>
    <dgm:cxn modelId="{B873836E-5DC8-4608-8431-860A52232FFA}" type="presParOf" srcId="{154C8146-21C3-45A6-AB12-35AD327C4776}" destId="{EF0979D4-8912-42A6-8E06-0A0B94DEB4F2}" srcOrd="7" destOrd="0" presId="urn:microsoft.com/office/officeart/2005/8/layout/list1"/>
    <dgm:cxn modelId="{018FDAA1-2C26-4C95-A10A-6B6DA1FB9848}" type="presParOf" srcId="{154C8146-21C3-45A6-AB12-35AD327C4776}" destId="{7F911FC1-DDFC-412B-A405-EB747F3D6416}" srcOrd="8" destOrd="0" presId="urn:microsoft.com/office/officeart/2005/8/layout/list1"/>
    <dgm:cxn modelId="{60CA8628-536A-44FD-B947-C07373D260BC}" type="presParOf" srcId="{7F911FC1-DDFC-412B-A405-EB747F3D6416}" destId="{7429E1DD-C50F-4190-B5CC-2D39A43E5156}" srcOrd="0" destOrd="0" presId="urn:microsoft.com/office/officeart/2005/8/layout/list1"/>
    <dgm:cxn modelId="{EFD33639-360B-4D20-8A98-76DD4324AC7C}" type="presParOf" srcId="{7F911FC1-DDFC-412B-A405-EB747F3D6416}" destId="{E0C4860E-91A9-4FC2-8427-4CA6EE348F4D}" srcOrd="1" destOrd="0" presId="urn:microsoft.com/office/officeart/2005/8/layout/list1"/>
    <dgm:cxn modelId="{A1AB209A-E15A-4E3E-B6E8-23FFF7419B62}" type="presParOf" srcId="{154C8146-21C3-45A6-AB12-35AD327C4776}" destId="{330C0603-3124-4DA3-9D97-A393EFCE5C2E}" srcOrd="9" destOrd="0" presId="urn:microsoft.com/office/officeart/2005/8/layout/list1"/>
    <dgm:cxn modelId="{35379EC8-1F39-4490-AF55-252A4ED296C7}" type="presParOf" srcId="{154C8146-21C3-45A6-AB12-35AD327C4776}" destId="{920D34ED-8028-46A4-B686-9B586522B988}" srcOrd="10" destOrd="0" presId="urn:microsoft.com/office/officeart/2005/8/layout/list1"/>
    <dgm:cxn modelId="{92EE4D20-47A0-4DDE-B808-CE14737CF89C}" type="presParOf" srcId="{154C8146-21C3-45A6-AB12-35AD327C4776}" destId="{9DC410F9-D522-42A6-B1CF-0C5A7F8C97F5}" srcOrd="11" destOrd="0" presId="urn:microsoft.com/office/officeart/2005/8/layout/list1"/>
    <dgm:cxn modelId="{59D7FC11-FB0A-4E68-81E6-4EC45CC3BCF2}" type="presParOf" srcId="{154C8146-21C3-45A6-AB12-35AD327C4776}" destId="{C81026DD-4117-41FD-9AFE-165EB4D15E82}" srcOrd="12" destOrd="0" presId="urn:microsoft.com/office/officeart/2005/8/layout/list1"/>
    <dgm:cxn modelId="{3FB11697-0C8F-457C-82C2-82042BF3138D}" type="presParOf" srcId="{C81026DD-4117-41FD-9AFE-165EB4D15E82}" destId="{B123D7E8-3BE3-42A2-ADC5-96DAD8998A28}" srcOrd="0" destOrd="0" presId="urn:microsoft.com/office/officeart/2005/8/layout/list1"/>
    <dgm:cxn modelId="{A95757FE-E9DB-4416-83A8-28D9D339733B}" type="presParOf" srcId="{C81026DD-4117-41FD-9AFE-165EB4D15E82}" destId="{D0B86231-08A0-40A8-9F3D-8447A1AA495C}" srcOrd="1" destOrd="0" presId="urn:microsoft.com/office/officeart/2005/8/layout/list1"/>
    <dgm:cxn modelId="{184468C6-B8B9-4741-9968-C3CF1710FB5F}" type="presParOf" srcId="{154C8146-21C3-45A6-AB12-35AD327C4776}" destId="{8AA85D98-CD94-4C6F-A744-DCA0289E4988}" srcOrd="13" destOrd="0" presId="urn:microsoft.com/office/officeart/2005/8/layout/list1"/>
    <dgm:cxn modelId="{9EAFDCF5-783E-4A4B-ABA8-6D817BEEE752}" type="presParOf" srcId="{154C8146-21C3-45A6-AB12-35AD327C4776}" destId="{A6DEE805-E00B-409B-B9DF-C7AE5B8A10AB}" srcOrd="14" destOrd="0" presId="urn:microsoft.com/office/officeart/2005/8/layout/list1"/>
    <dgm:cxn modelId="{5E33736A-F5BA-4E4B-BA24-5CED837ADB99}" type="presParOf" srcId="{154C8146-21C3-45A6-AB12-35AD327C4776}" destId="{A1F47358-3613-4147-A301-E27C902B33F7}" srcOrd="15" destOrd="0" presId="urn:microsoft.com/office/officeart/2005/8/layout/list1"/>
    <dgm:cxn modelId="{4DA9039E-FD54-42FA-B742-D38CCD281EF2}" type="presParOf" srcId="{154C8146-21C3-45A6-AB12-35AD327C4776}" destId="{C3FA2B11-7FC1-4FE5-B67A-803EBDB61266}" srcOrd="16" destOrd="0" presId="urn:microsoft.com/office/officeart/2005/8/layout/list1"/>
    <dgm:cxn modelId="{2148B209-6910-42BF-AAFD-C08C1BA277E4}" type="presParOf" srcId="{C3FA2B11-7FC1-4FE5-B67A-803EBDB61266}" destId="{F4527925-5D9A-4186-9B50-E5DDFB6769DA}" srcOrd="0" destOrd="0" presId="urn:microsoft.com/office/officeart/2005/8/layout/list1"/>
    <dgm:cxn modelId="{0D4EB203-ECF4-4B6B-A501-ABC136C6B13E}" type="presParOf" srcId="{C3FA2B11-7FC1-4FE5-B67A-803EBDB61266}" destId="{CEBE30CB-2B92-4C7E-9824-22139DA40C3D}" srcOrd="1" destOrd="0" presId="urn:microsoft.com/office/officeart/2005/8/layout/list1"/>
    <dgm:cxn modelId="{6737A283-CF03-4D10-ACAD-E114306C723B}" type="presParOf" srcId="{154C8146-21C3-45A6-AB12-35AD327C4776}" destId="{02727FBF-E196-494F-A103-9D9D8BC9F1CE}" srcOrd="17" destOrd="0" presId="urn:microsoft.com/office/officeart/2005/8/layout/list1"/>
    <dgm:cxn modelId="{F152338D-E4BB-4CA5-9522-6E36752722ED}" type="presParOf" srcId="{154C8146-21C3-45A6-AB12-35AD327C4776}" destId="{675F105A-24CC-46E0-B490-A7739E3C9D89}"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9CF7F0-88E8-40A6-A58C-958B14B028AD}" type="doc">
      <dgm:prSet loTypeId="urn:microsoft.com/office/officeart/2005/8/layout/list1" loCatId="list" qsTypeId="urn:microsoft.com/office/officeart/2005/8/quickstyle/simple1" qsCatId="simple" csTypeId="urn:microsoft.com/office/officeart/2005/8/colors/accent1_4" csCatId="accent1" phldr="1"/>
      <dgm:spPr/>
      <dgm:t>
        <a:bodyPr/>
        <a:lstStyle/>
        <a:p>
          <a:endParaRPr lang="en-US"/>
        </a:p>
      </dgm:t>
    </dgm:pt>
    <dgm:pt modelId="{1736546E-8A48-4B80-B2F7-AE7AC2385C21}">
      <dgm:prSet phldrT="[Text]"/>
      <dgm:spPr/>
      <dgm:t>
        <a:bodyPr/>
        <a:lstStyle/>
        <a:p>
          <a:r>
            <a:rPr lang="en-US" b="1" dirty="0"/>
            <a:t>Political:</a:t>
          </a:r>
          <a:r>
            <a:rPr lang="en-US" b="0" dirty="0"/>
            <a:t> Political circumstances</a:t>
          </a:r>
          <a:endParaRPr lang="en-US" b="1" dirty="0"/>
        </a:p>
      </dgm:t>
    </dgm:pt>
    <dgm:pt modelId="{3E52A459-9BCB-4B75-8137-E2197B203E27}" type="parTrans" cxnId="{603FD41E-FA63-4869-B877-7F253F4838E0}">
      <dgm:prSet/>
      <dgm:spPr/>
      <dgm:t>
        <a:bodyPr/>
        <a:lstStyle/>
        <a:p>
          <a:endParaRPr lang="en-US"/>
        </a:p>
      </dgm:t>
    </dgm:pt>
    <dgm:pt modelId="{B1D8158B-7B20-45A3-91FC-97D21AFE1C9D}" type="sibTrans" cxnId="{603FD41E-FA63-4869-B877-7F253F4838E0}">
      <dgm:prSet/>
      <dgm:spPr/>
      <dgm:t>
        <a:bodyPr/>
        <a:lstStyle/>
        <a:p>
          <a:endParaRPr lang="en-US"/>
        </a:p>
      </dgm:t>
    </dgm:pt>
    <dgm:pt modelId="{AF73CF5D-9CA0-4604-886F-E4555C11F02C}">
      <dgm:prSet phldrT="[Text]"/>
      <dgm:spPr/>
      <dgm:t>
        <a:bodyPr/>
        <a:lstStyle/>
        <a:p>
          <a:r>
            <a:rPr lang="en-US" b="1" dirty="0"/>
            <a:t>Economic:</a:t>
          </a:r>
          <a:r>
            <a:rPr lang="en-US" b="0" dirty="0"/>
            <a:t> Rate of interests and tax.</a:t>
          </a:r>
          <a:endParaRPr lang="en-US" b="1" dirty="0"/>
        </a:p>
      </dgm:t>
    </dgm:pt>
    <dgm:pt modelId="{FC77812D-EBF2-4EFD-83E1-A41091B6ACAA}" type="parTrans" cxnId="{6450F00B-D573-44A7-A0EB-21D41161F9F2}">
      <dgm:prSet/>
      <dgm:spPr/>
      <dgm:t>
        <a:bodyPr/>
        <a:lstStyle/>
        <a:p>
          <a:endParaRPr lang="en-US"/>
        </a:p>
      </dgm:t>
    </dgm:pt>
    <dgm:pt modelId="{22301CB1-7C0C-4227-A397-15018A886BAC}" type="sibTrans" cxnId="{6450F00B-D573-44A7-A0EB-21D41161F9F2}">
      <dgm:prSet/>
      <dgm:spPr/>
      <dgm:t>
        <a:bodyPr/>
        <a:lstStyle/>
        <a:p>
          <a:endParaRPr lang="en-US"/>
        </a:p>
      </dgm:t>
    </dgm:pt>
    <dgm:pt modelId="{BBF9D558-114F-4BD2-974C-05FF1E30D795}">
      <dgm:prSet phldrT="[Text]"/>
      <dgm:spPr/>
      <dgm:t>
        <a:bodyPr/>
        <a:lstStyle/>
        <a:p>
          <a:r>
            <a:rPr lang="en-US" b="1" dirty="0"/>
            <a:t>Social:</a:t>
          </a:r>
          <a:r>
            <a:rPr lang="en-US" b="0" dirty="0"/>
            <a:t> People like, choice, preferences, and health safety</a:t>
          </a:r>
          <a:endParaRPr lang="en-US" b="1" dirty="0"/>
        </a:p>
      </dgm:t>
    </dgm:pt>
    <dgm:pt modelId="{85B19CED-BF7F-4D09-964E-64337F8FCF04}" type="parTrans" cxnId="{4EDE1130-75D9-469B-B5DC-B7DE7E5E9636}">
      <dgm:prSet/>
      <dgm:spPr/>
      <dgm:t>
        <a:bodyPr/>
        <a:lstStyle/>
        <a:p>
          <a:endParaRPr lang="en-US"/>
        </a:p>
      </dgm:t>
    </dgm:pt>
    <dgm:pt modelId="{05D2B098-2D06-49C0-9B17-3EFD77E23447}" type="sibTrans" cxnId="{4EDE1130-75D9-469B-B5DC-B7DE7E5E9636}">
      <dgm:prSet/>
      <dgm:spPr/>
      <dgm:t>
        <a:bodyPr/>
        <a:lstStyle/>
        <a:p>
          <a:endParaRPr lang="en-US"/>
        </a:p>
      </dgm:t>
    </dgm:pt>
    <dgm:pt modelId="{BF16F0E5-092A-4756-92A8-6BC662BD4ABA}">
      <dgm:prSet phldrT="[Text]"/>
      <dgm:spPr/>
      <dgm:t>
        <a:bodyPr/>
        <a:lstStyle/>
        <a:p>
          <a:r>
            <a:rPr lang="en-US" b="1" dirty="0"/>
            <a:t>Legal:</a:t>
          </a:r>
          <a:r>
            <a:rPr lang="en-US" b="0" dirty="0"/>
            <a:t> Employment legislation and corporate social responsibilities</a:t>
          </a:r>
          <a:endParaRPr lang="en-US" b="1" dirty="0"/>
        </a:p>
      </dgm:t>
    </dgm:pt>
    <dgm:pt modelId="{F68973C3-A59D-464F-B64C-C70E1040F008}" type="parTrans" cxnId="{3287981C-32C4-43FF-BFCA-4BD164D8363B}">
      <dgm:prSet/>
      <dgm:spPr/>
      <dgm:t>
        <a:bodyPr/>
        <a:lstStyle/>
        <a:p>
          <a:endParaRPr lang="en-US"/>
        </a:p>
      </dgm:t>
    </dgm:pt>
    <dgm:pt modelId="{7DB31BC1-9692-471D-89E3-1D8CD01FDB65}" type="sibTrans" cxnId="{3287981C-32C4-43FF-BFCA-4BD164D8363B}">
      <dgm:prSet/>
      <dgm:spPr/>
      <dgm:t>
        <a:bodyPr/>
        <a:lstStyle/>
        <a:p>
          <a:endParaRPr lang="en-US"/>
        </a:p>
      </dgm:t>
    </dgm:pt>
    <dgm:pt modelId="{E9C4D872-C3DA-4A68-B062-6DD1E714774A}">
      <dgm:prSet phldrT="[Text]"/>
      <dgm:spPr/>
      <dgm:t>
        <a:bodyPr/>
        <a:lstStyle/>
        <a:p>
          <a:r>
            <a:rPr lang="en-US" b="1" dirty="0"/>
            <a:t>Technological: </a:t>
          </a:r>
          <a:r>
            <a:rPr lang="en-US" b="0" dirty="0"/>
            <a:t>Advance technology in ordering, and selling</a:t>
          </a:r>
        </a:p>
      </dgm:t>
    </dgm:pt>
    <dgm:pt modelId="{6851E675-C1E9-4CDD-9239-09750F3EE4DF}" type="parTrans" cxnId="{0A64DF08-8211-4D2E-BB16-FC46A194B41B}">
      <dgm:prSet/>
      <dgm:spPr/>
      <dgm:t>
        <a:bodyPr/>
        <a:lstStyle/>
        <a:p>
          <a:endParaRPr lang="en-US"/>
        </a:p>
      </dgm:t>
    </dgm:pt>
    <dgm:pt modelId="{0A366619-C942-4200-AE43-EC7C2A1178B1}" type="sibTrans" cxnId="{0A64DF08-8211-4D2E-BB16-FC46A194B41B}">
      <dgm:prSet/>
      <dgm:spPr/>
      <dgm:t>
        <a:bodyPr/>
        <a:lstStyle/>
        <a:p>
          <a:endParaRPr lang="en-US"/>
        </a:p>
      </dgm:t>
    </dgm:pt>
    <dgm:pt modelId="{0115C741-441F-45A0-A5D3-AFE0F838A7DB}">
      <dgm:prSet phldrT="[Text]"/>
      <dgm:spPr/>
      <dgm:t>
        <a:bodyPr/>
        <a:lstStyle/>
        <a:p>
          <a:r>
            <a:rPr lang="en-US" b="1" dirty="0"/>
            <a:t>Environmental:</a:t>
          </a:r>
          <a:r>
            <a:rPr lang="en-US" b="0" dirty="0"/>
            <a:t> Sustainability,</a:t>
          </a:r>
          <a:endParaRPr lang="en-US" b="1" dirty="0"/>
        </a:p>
      </dgm:t>
    </dgm:pt>
    <dgm:pt modelId="{020841D0-0202-49C4-ABE3-62EACBC183BD}" type="parTrans" cxnId="{AAFED305-D56A-497D-B3C7-EAB3D19AEFCB}">
      <dgm:prSet/>
      <dgm:spPr/>
      <dgm:t>
        <a:bodyPr/>
        <a:lstStyle/>
        <a:p>
          <a:endParaRPr lang="en-US"/>
        </a:p>
      </dgm:t>
    </dgm:pt>
    <dgm:pt modelId="{A2989F52-5526-4387-A86A-E0E777E6D705}" type="sibTrans" cxnId="{AAFED305-D56A-497D-B3C7-EAB3D19AEFCB}">
      <dgm:prSet/>
      <dgm:spPr/>
      <dgm:t>
        <a:bodyPr/>
        <a:lstStyle/>
        <a:p>
          <a:endParaRPr lang="en-US"/>
        </a:p>
      </dgm:t>
    </dgm:pt>
    <dgm:pt modelId="{DE4DA91B-D337-4903-9053-3EBFD32C4089}" type="pres">
      <dgm:prSet presAssocID="{BE9CF7F0-88E8-40A6-A58C-958B14B028AD}" presName="linear" presStyleCnt="0">
        <dgm:presLayoutVars>
          <dgm:dir/>
          <dgm:animLvl val="lvl"/>
          <dgm:resizeHandles val="exact"/>
        </dgm:presLayoutVars>
      </dgm:prSet>
      <dgm:spPr/>
    </dgm:pt>
    <dgm:pt modelId="{043B910A-82E6-4EB8-908A-72C96555F488}" type="pres">
      <dgm:prSet presAssocID="{1736546E-8A48-4B80-B2F7-AE7AC2385C21}" presName="parentLin" presStyleCnt="0"/>
      <dgm:spPr/>
    </dgm:pt>
    <dgm:pt modelId="{A08E1183-3A90-46DF-A314-CD722779E0C6}" type="pres">
      <dgm:prSet presAssocID="{1736546E-8A48-4B80-B2F7-AE7AC2385C21}" presName="parentLeftMargin" presStyleLbl="node1" presStyleIdx="0" presStyleCnt="6"/>
      <dgm:spPr/>
    </dgm:pt>
    <dgm:pt modelId="{C18256F1-5816-42B5-9DBD-6845E8CB0D2E}" type="pres">
      <dgm:prSet presAssocID="{1736546E-8A48-4B80-B2F7-AE7AC2385C21}" presName="parentText" presStyleLbl="node1" presStyleIdx="0" presStyleCnt="6">
        <dgm:presLayoutVars>
          <dgm:chMax val="0"/>
          <dgm:bulletEnabled val="1"/>
        </dgm:presLayoutVars>
      </dgm:prSet>
      <dgm:spPr/>
    </dgm:pt>
    <dgm:pt modelId="{18F124CC-C26B-4EF3-AA9C-0028B92021BF}" type="pres">
      <dgm:prSet presAssocID="{1736546E-8A48-4B80-B2F7-AE7AC2385C21}" presName="negativeSpace" presStyleCnt="0"/>
      <dgm:spPr/>
    </dgm:pt>
    <dgm:pt modelId="{326CF88A-7D1A-4E38-9B86-EFED66C57FF7}" type="pres">
      <dgm:prSet presAssocID="{1736546E-8A48-4B80-B2F7-AE7AC2385C21}" presName="childText" presStyleLbl="conFgAcc1" presStyleIdx="0" presStyleCnt="6">
        <dgm:presLayoutVars>
          <dgm:bulletEnabled val="1"/>
        </dgm:presLayoutVars>
      </dgm:prSet>
      <dgm:spPr/>
    </dgm:pt>
    <dgm:pt modelId="{24B3C5ED-4365-4212-9276-83D82EFE061B}" type="pres">
      <dgm:prSet presAssocID="{B1D8158B-7B20-45A3-91FC-97D21AFE1C9D}" presName="spaceBetweenRectangles" presStyleCnt="0"/>
      <dgm:spPr/>
    </dgm:pt>
    <dgm:pt modelId="{8896D7AE-62EF-4C7C-85E6-82510CC869B3}" type="pres">
      <dgm:prSet presAssocID="{AF73CF5D-9CA0-4604-886F-E4555C11F02C}" presName="parentLin" presStyleCnt="0"/>
      <dgm:spPr/>
    </dgm:pt>
    <dgm:pt modelId="{B8A9343B-B56D-4672-8B69-38D6A9D8B1DC}" type="pres">
      <dgm:prSet presAssocID="{AF73CF5D-9CA0-4604-886F-E4555C11F02C}" presName="parentLeftMargin" presStyleLbl="node1" presStyleIdx="0" presStyleCnt="6"/>
      <dgm:spPr/>
    </dgm:pt>
    <dgm:pt modelId="{6A36BAA0-D6E0-4434-BF6F-C189D23CDBBC}" type="pres">
      <dgm:prSet presAssocID="{AF73CF5D-9CA0-4604-886F-E4555C11F02C}" presName="parentText" presStyleLbl="node1" presStyleIdx="1" presStyleCnt="6">
        <dgm:presLayoutVars>
          <dgm:chMax val="0"/>
          <dgm:bulletEnabled val="1"/>
        </dgm:presLayoutVars>
      </dgm:prSet>
      <dgm:spPr/>
    </dgm:pt>
    <dgm:pt modelId="{FBB7B9F4-50A6-4CF7-A04A-858E014F8F30}" type="pres">
      <dgm:prSet presAssocID="{AF73CF5D-9CA0-4604-886F-E4555C11F02C}" presName="negativeSpace" presStyleCnt="0"/>
      <dgm:spPr/>
    </dgm:pt>
    <dgm:pt modelId="{9C2DADB0-76E1-467B-BF01-BAB5B3B6B3BC}" type="pres">
      <dgm:prSet presAssocID="{AF73CF5D-9CA0-4604-886F-E4555C11F02C}" presName="childText" presStyleLbl="conFgAcc1" presStyleIdx="1" presStyleCnt="6">
        <dgm:presLayoutVars>
          <dgm:bulletEnabled val="1"/>
        </dgm:presLayoutVars>
      </dgm:prSet>
      <dgm:spPr/>
    </dgm:pt>
    <dgm:pt modelId="{D30F9965-457C-4A1D-A885-0417BAAA45D7}" type="pres">
      <dgm:prSet presAssocID="{22301CB1-7C0C-4227-A397-15018A886BAC}" presName="spaceBetweenRectangles" presStyleCnt="0"/>
      <dgm:spPr/>
    </dgm:pt>
    <dgm:pt modelId="{30C272A7-D914-4B99-A73F-AEC71203214D}" type="pres">
      <dgm:prSet presAssocID="{BBF9D558-114F-4BD2-974C-05FF1E30D795}" presName="parentLin" presStyleCnt="0"/>
      <dgm:spPr/>
    </dgm:pt>
    <dgm:pt modelId="{77122933-653D-4054-B1C9-1F90524D98FA}" type="pres">
      <dgm:prSet presAssocID="{BBF9D558-114F-4BD2-974C-05FF1E30D795}" presName="parentLeftMargin" presStyleLbl="node1" presStyleIdx="1" presStyleCnt="6"/>
      <dgm:spPr/>
    </dgm:pt>
    <dgm:pt modelId="{354C4946-A5AF-4C46-8CA6-65B9BEF25C61}" type="pres">
      <dgm:prSet presAssocID="{BBF9D558-114F-4BD2-974C-05FF1E30D795}" presName="parentText" presStyleLbl="node1" presStyleIdx="2" presStyleCnt="6">
        <dgm:presLayoutVars>
          <dgm:chMax val="0"/>
          <dgm:bulletEnabled val="1"/>
        </dgm:presLayoutVars>
      </dgm:prSet>
      <dgm:spPr/>
    </dgm:pt>
    <dgm:pt modelId="{6FFD2DF0-A822-4E7C-BA26-33B2A68785FA}" type="pres">
      <dgm:prSet presAssocID="{BBF9D558-114F-4BD2-974C-05FF1E30D795}" presName="negativeSpace" presStyleCnt="0"/>
      <dgm:spPr/>
    </dgm:pt>
    <dgm:pt modelId="{F8AA6C8A-3167-4F58-8348-86E9BD2218E3}" type="pres">
      <dgm:prSet presAssocID="{BBF9D558-114F-4BD2-974C-05FF1E30D795}" presName="childText" presStyleLbl="conFgAcc1" presStyleIdx="2" presStyleCnt="6">
        <dgm:presLayoutVars>
          <dgm:bulletEnabled val="1"/>
        </dgm:presLayoutVars>
      </dgm:prSet>
      <dgm:spPr/>
    </dgm:pt>
    <dgm:pt modelId="{6B658931-A983-4CE3-BD91-168A94B136AB}" type="pres">
      <dgm:prSet presAssocID="{05D2B098-2D06-49C0-9B17-3EFD77E23447}" presName="spaceBetweenRectangles" presStyleCnt="0"/>
      <dgm:spPr/>
    </dgm:pt>
    <dgm:pt modelId="{866B211B-946B-4A99-AB6F-2C96694B3108}" type="pres">
      <dgm:prSet presAssocID="{E9C4D872-C3DA-4A68-B062-6DD1E714774A}" presName="parentLin" presStyleCnt="0"/>
      <dgm:spPr/>
    </dgm:pt>
    <dgm:pt modelId="{38CD8A35-C6A9-4473-8A8B-348212CE1574}" type="pres">
      <dgm:prSet presAssocID="{E9C4D872-C3DA-4A68-B062-6DD1E714774A}" presName="parentLeftMargin" presStyleLbl="node1" presStyleIdx="2" presStyleCnt="6"/>
      <dgm:spPr/>
    </dgm:pt>
    <dgm:pt modelId="{C3BD153B-2008-4775-9C7B-8497AB1E1BF1}" type="pres">
      <dgm:prSet presAssocID="{E9C4D872-C3DA-4A68-B062-6DD1E714774A}" presName="parentText" presStyleLbl="node1" presStyleIdx="3" presStyleCnt="6">
        <dgm:presLayoutVars>
          <dgm:chMax val="0"/>
          <dgm:bulletEnabled val="1"/>
        </dgm:presLayoutVars>
      </dgm:prSet>
      <dgm:spPr/>
    </dgm:pt>
    <dgm:pt modelId="{AB934D53-BA17-4841-99E3-B66C31D9A0DF}" type="pres">
      <dgm:prSet presAssocID="{E9C4D872-C3DA-4A68-B062-6DD1E714774A}" presName="negativeSpace" presStyleCnt="0"/>
      <dgm:spPr/>
    </dgm:pt>
    <dgm:pt modelId="{FFD31E1F-A3D4-49E6-8724-66BD2B38F6E6}" type="pres">
      <dgm:prSet presAssocID="{E9C4D872-C3DA-4A68-B062-6DD1E714774A}" presName="childText" presStyleLbl="conFgAcc1" presStyleIdx="3" presStyleCnt="6">
        <dgm:presLayoutVars>
          <dgm:bulletEnabled val="1"/>
        </dgm:presLayoutVars>
      </dgm:prSet>
      <dgm:spPr/>
    </dgm:pt>
    <dgm:pt modelId="{87DE534E-1418-4257-ADF1-1B99B5880E01}" type="pres">
      <dgm:prSet presAssocID="{0A366619-C942-4200-AE43-EC7C2A1178B1}" presName="spaceBetweenRectangles" presStyleCnt="0"/>
      <dgm:spPr/>
    </dgm:pt>
    <dgm:pt modelId="{D4D13AC9-E9AF-44E9-A053-911482A08E8A}" type="pres">
      <dgm:prSet presAssocID="{0115C741-441F-45A0-A5D3-AFE0F838A7DB}" presName="parentLin" presStyleCnt="0"/>
      <dgm:spPr/>
    </dgm:pt>
    <dgm:pt modelId="{6EBB493D-A351-47E2-A047-B84C0CE80131}" type="pres">
      <dgm:prSet presAssocID="{0115C741-441F-45A0-A5D3-AFE0F838A7DB}" presName="parentLeftMargin" presStyleLbl="node1" presStyleIdx="3" presStyleCnt="6"/>
      <dgm:spPr/>
    </dgm:pt>
    <dgm:pt modelId="{F58A069F-B4B8-404C-B062-BDDB300D888F}" type="pres">
      <dgm:prSet presAssocID="{0115C741-441F-45A0-A5D3-AFE0F838A7DB}" presName="parentText" presStyleLbl="node1" presStyleIdx="4" presStyleCnt="6">
        <dgm:presLayoutVars>
          <dgm:chMax val="0"/>
          <dgm:bulletEnabled val="1"/>
        </dgm:presLayoutVars>
      </dgm:prSet>
      <dgm:spPr/>
    </dgm:pt>
    <dgm:pt modelId="{F967856D-1091-487B-8FAB-617A134D9E80}" type="pres">
      <dgm:prSet presAssocID="{0115C741-441F-45A0-A5D3-AFE0F838A7DB}" presName="negativeSpace" presStyleCnt="0"/>
      <dgm:spPr/>
    </dgm:pt>
    <dgm:pt modelId="{4FED9015-B060-4FFF-8084-F9C85BEDAEAD}" type="pres">
      <dgm:prSet presAssocID="{0115C741-441F-45A0-A5D3-AFE0F838A7DB}" presName="childText" presStyleLbl="conFgAcc1" presStyleIdx="4" presStyleCnt="6">
        <dgm:presLayoutVars>
          <dgm:bulletEnabled val="1"/>
        </dgm:presLayoutVars>
      </dgm:prSet>
      <dgm:spPr/>
    </dgm:pt>
    <dgm:pt modelId="{F1696BED-DD33-43FC-A110-1540C17AD0A8}" type="pres">
      <dgm:prSet presAssocID="{A2989F52-5526-4387-A86A-E0E777E6D705}" presName="spaceBetweenRectangles" presStyleCnt="0"/>
      <dgm:spPr/>
    </dgm:pt>
    <dgm:pt modelId="{BE4A2408-8DDD-442D-AA57-6A3F57FD42D1}" type="pres">
      <dgm:prSet presAssocID="{BF16F0E5-092A-4756-92A8-6BC662BD4ABA}" presName="parentLin" presStyleCnt="0"/>
      <dgm:spPr/>
    </dgm:pt>
    <dgm:pt modelId="{B38913AE-CD69-4542-96A4-B956B9EF45C7}" type="pres">
      <dgm:prSet presAssocID="{BF16F0E5-092A-4756-92A8-6BC662BD4ABA}" presName="parentLeftMargin" presStyleLbl="node1" presStyleIdx="4" presStyleCnt="6"/>
      <dgm:spPr/>
    </dgm:pt>
    <dgm:pt modelId="{42940E85-CB70-4846-9D01-260D9A1742EF}" type="pres">
      <dgm:prSet presAssocID="{BF16F0E5-092A-4756-92A8-6BC662BD4ABA}" presName="parentText" presStyleLbl="node1" presStyleIdx="5" presStyleCnt="6">
        <dgm:presLayoutVars>
          <dgm:chMax val="0"/>
          <dgm:bulletEnabled val="1"/>
        </dgm:presLayoutVars>
      </dgm:prSet>
      <dgm:spPr/>
    </dgm:pt>
    <dgm:pt modelId="{A47D99CB-9934-422F-9640-B51ADD69B9F0}" type="pres">
      <dgm:prSet presAssocID="{BF16F0E5-092A-4756-92A8-6BC662BD4ABA}" presName="negativeSpace" presStyleCnt="0"/>
      <dgm:spPr/>
    </dgm:pt>
    <dgm:pt modelId="{17D7D8A6-AB36-497B-A99A-E6792F95662A}" type="pres">
      <dgm:prSet presAssocID="{BF16F0E5-092A-4756-92A8-6BC662BD4ABA}" presName="childText" presStyleLbl="conFgAcc1" presStyleIdx="5" presStyleCnt="6">
        <dgm:presLayoutVars>
          <dgm:bulletEnabled val="1"/>
        </dgm:presLayoutVars>
      </dgm:prSet>
      <dgm:spPr/>
    </dgm:pt>
  </dgm:ptLst>
  <dgm:cxnLst>
    <dgm:cxn modelId="{AAFED305-D56A-497D-B3C7-EAB3D19AEFCB}" srcId="{BE9CF7F0-88E8-40A6-A58C-958B14B028AD}" destId="{0115C741-441F-45A0-A5D3-AFE0F838A7DB}" srcOrd="4" destOrd="0" parTransId="{020841D0-0202-49C4-ABE3-62EACBC183BD}" sibTransId="{A2989F52-5526-4387-A86A-E0E777E6D705}"/>
    <dgm:cxn modelId="{0A64DF08-8211-4D2E-BB16-FC46A194B41B}" srcId="{BE9CF7F0-88E8-40A6-A58C-958B14B028AD}" destId="{E9C4D872-C3DA-4A68-B062-6DD1E714774A}" srcOrd="3" destOrd="0" parTransId="{6851E675-C1E9-4CDD-9239-09750F3EE4DF}" sibTransId="{0A366619-C942-4200-AE43-EC7C2A1178B1}"/>
    <dgm:cxn modelId="{8BEEEA08-03A2-4395-96B5-2C56251FA059}" type="presOf" srcId="{E9C4D872-C3DA-4A68-B062-6DD1E714774A}" destId="{38CD8A35-C6A9-4473-8A8B-348212CE1574}" srcOrd="0" destOrd="0" presId="urn:microsoft.com/office/officeart/2005/8/layout/list1"/>
    <dgm:cxn modelId="{6450F00B-D573-44A7-A0EB-21D41161F9F2}" srcId="{BE9CF7F0-88E8-40A6-A58C-958B14B028AD}" destId="{AF73CF5D-9CA0-4604-886F-E4555C11F02C}" srcOrd="1" destOrd="0" parTransId="{FC77812D-EBF2-4EFD-83E1-A41091B6ACAA}" sibTransId="{22301CB1-7C0C-4227-A397-15018A886BAC}"/>
    <dgm:cxn modelId="{3287981C-32C4-43FF-BFCA-4BD164D8363B}" srcId="{BE9CF7F0-88E8-40A6-A58C-958B14B028AD}" destId="{BF16F0E5-092A-4756-92A8-6BC662BD4ABA}" srcOrd="5" destOrd="0" parTransId="{F68973C3-A59D-464F-B64C-C70E1040F008}" sibTransId="{7DB31BC1-9692-471D-89E3-1D8CD01FDB65}"/>
    <dgm:cxn modelId="{603FD41E-FA63-4869-B877-7F253F4838E0}" srcId="{BE9CF7F0-88E8-40A6-A58C-958B14B028AD}" destId="{1736546E-8A48-4B80-B2F7-AE7AC2385C21}" srcOrd="0" destOrd="0" parTransId="{3E52A459-9BCB-4B75-8137-E2197B203E27}" sibTransId="{B1D8158B-7B20-45A3-91FC-97D21AFE1C9D}"/>
    <dgm:cxn modelId="{5032ED22-7942-4820-AF98-2B3C473B6E63}" type="presOf" srcId="{BE9CF7F0-88E8-40A6-A58C-958B14B028AD}" destId="{DE4DA91B-D337-4903-9053-3EBFD32C4089}" srcOrd="0" destOrd="0" presId="urn:microsoft.com/office/officeart/2005/8/layout/list1"/>
    <dgm:cxn modelId="{4EDE1130-75D9-469B-B5DC-B7DE7E5E9636}" srcId="{BE9CF7F0-88E8-40A6-A58C-958B14B028AD}" destId="{BBF9D558-114F-4BD2-974C-05FF1E30D795}" srcOrd="2" destOrd="0" parTransId="{85B19CED-BF7F-4D09-964E-64337F8FCF04}" sibTransId="{05D2B098-2D06-49C0-9B17-3EFD77E23447}"/>
    <dgm:cxn modelId="{628E6E34-9DA3-43D8-8FD8-8E322811FB38}" type="presOf" srcId="{BF16F0E5-092A-4756-92A8-6BC662BD4ABA}" destId="{42940E85-CB70-4846-9D01-260D9A1742EF}" srcOrd="1" destOrd="0" presId="urn:microsoft.com/office/officeart/2005/8/layout/list1"/>
    <dgm:cxn modelId="{5FFE9E41-FCE5-4C97-BD79-C5C3A67A7B82}" type="presOf" srcId="{E9C4D872-C3DA-4A68-B062-6DD1E714774A}" destId="{C3BD153B-2008-4775-9C7B-8497AB1E1BF1}" srcOrd="1" destOrd="0" presId="urn:microsoft.com/office/officeart/2005/8/layout/list1"/>
    <dgm:cxn modelId="{F1C22244-AC2A-40D9-9EF4-12A398A6B7CD}" type="presOf" srcId="{AF73CF5D-9CA0-4604-886F-E4555C11F02C}" destId="{B8A9343B-B56D-4672-8B69-38D6A9D8B1DC}" srcOrd="0" destOrd="0" presId="urn:microsoft.com/office/officeart/2005/8/layout/list1"/>
    <dgm:cxn modelId="{BC4F4F6D-8580-4678-92E2-0A3FEB9A3FB8}" type="presOf" srcId="{0115C741-441F-45A0-A5D3-AFE0F838A7DB}" destId="{F58A069F-B4B8-404C-B062-BDDB300D888F}" srcOrd="1" destOrd="0" presId="urn:microsoft.com/office/officeart/2005/8/layout/list1"/>
    <dgm:cxn modelId="{2DECCE7A-9655-4DCE-BE57-CE3D783A1E33}" type="presOf" srcId="{AF73CF5D-9CA0-4604-886F-E4555C11F02C}" destId="{6A36BAA0-D6E0-4434-BF6F-C189D23CDBBC}" srcOrd="1" destOrd="0" presId="urn:microsoft.com/office/officeart/2005/8/layout/list1"/>
    <dgm:cxn modelId="{FFF8EF8C-B854-492E-A82F-05198EF52D11}" type="presOf" srcId="{BBF9D558-114F-4BD2-974C-05FF1E30D795}" destId="{77122933-653D-4054-B1C9-1F90524D98FA}" srcOrd="0" destOrd="0" presId="urn:microsoft.com/office/officeart/2005/8/layout/list1"/>
    <dgm:cxn modelId="{42ED1C98-9F73-4749-950B-0154BDE495A0}" type="presOf" srcId="{1736546E-8A48-4B80-B2F7-AE7AC2385C21}" destId="{C18256F1-5816-42B5-9DBD-6845E8CB0D2E}" srcOrd="1" destOrd="0" presId="urn:microsoft.com/office/officeart/2005/8/layout/list1"/>
    <dgm:cxn modelId="{C04F7CB2-854E-4A48-88BE-628A405EFCED}" type="presOf" srcId="{BBF9D558-114F-4BD2-974C-05FF1E30D795}" destId="{354C4946-A5AF-4C46-8CA6-65B9BEF25C61}" srcOrd="1" destOrd="0" presId="urn:microsoft.com/office/officeart/2005/8/layout/list1"/>
    <dgm:cxn modelId="{C02673D3-3703-4914-AF00-76E9AD6A8B0A}" type="presOf" srcId="{0115C741-441F-45A0-A5D3-AFE0F838A7DB}" destId="{6EBB493D-A351-47E2-A047-B84C0CE80131}" srcOrd="0" destOrd="0" presId="urn:microsoft.com/office/officeart/2005/8/layout/list1"/>
    <dgm:cxn modelId="{3E83FADC-FD11-4FE7-AD69-AB3A7046A052}" type="presOf" srcId="{1736546E-8A48-4B80-B2F7-AE7AC2385C21}" destId="{A08E1183-3A90-46DF-A314-CD722779E0C6}" srcOrd="0" destOrd="0" presId="urn:microsoft.com/office/officeart/2005/8/layout/list1"/>
    <dgm:cxn modelId="{756E9EF1-6A47-44D7-BE14-D1FC90C554FA}" type="presOf" srcId="{BF16F0E5-092A-4756-92A8-6BC662BD4ABA}" destId="{B38913AE-CD69-4542-96A4-B956B9EF45C7}" srcOrd="0" destOrd="0" presId="urn:microsoft.com/office/officeart/2005/8/layout/list1"/>
    <dgm:cxn modelId="{7F103137-67E3-4F88-B5F6-CA7B815B06DC}" type="presParOf" srcId="{DE4DA91B-D337-4903-9053-3EBFD32C4089}" destId="{043B910A-82E6-4EB8-908A-72C96555F488}" srcOrd="0" destOrd="0" presId="urn:microsoft.com/office/officeart/2005/8/layout/list1"/>
    <dgm:cxn modelId="{9BDA58D7-F012-4C98-AA30-69AFB60C0D06}" type="presParOf" srcId="{043B910A-82E6-4EB8-908A-72C96555F488}" destId="{A08E1183-3A90-46DF-A314-CD722779E0C6}" srcOrd="0" destOrd="0" presId="urn:microsoft.com/office/officeart/2005/8/layout/list1"/>
    <dgm:cxn modelId="{F3AC24DB-E8A7-4C29-9E05-AF7963601BBF}" type="presParOf" srcId="{043B910A-82E6-4EB8-908A-72C96555F488}" destId="{C18256F1-5816-42B5-9DBD-6845E8CB0D2E}" srcOrd="1" destOrd="0" presId="urn:microsoft.com/office/officeart/2005/8/layout/list1"/>
    <dgm:cxn modelId="{1FAB0250-6790-4422-B6D3-4CEE95AB5EEE}" type="presParOf" srcId="{DE4DA91B-D337-4903-9053-3EBFD32C4089}" destId="{18F124CC-C26B-4EF3-AA9C-0028B92021BF}" srcOrd="1" destOrd="0" presId="urn:microsoft.com/office/officeart/2005/8/layout/list1"/>
    <dgm:cxn modelId="{4AA367CC-A7D2-42D7-BB8D-766F47E93571}" type="presParOf" srcId="{DE4DA91B-D337-4903-9053-3EBFD32C4089}" destId="{326CF88A-7D1A-4E38-9B86-EFED66C57FF7}" srcOrd="2" destOrd="0" presId="urn:microsoft.com/office/officeart/2005/8/layout/list1"/>
    <dgm:cxn modelId="{FF8FC06E-2279-450E-AC87-13428012EE58}" type="presParOf" srcId="{DE4DA91B-D337-4903-9053-3EBFD32C4089}" destId="{24B3C5ED-4365-4212-9276-83D82EFE061B}" srcOrd="3" destOrd="0" presId="urn:microsoft.com/office/officeart/2005/8/layout/list1"/>
    <dgm:cxn modelId="{F6E3477F-E2F9-46A9-A8D3-DFC1661BAF67}" type="presParOf" srcId="{DE4DA91B-D337-4903-9053-3EBFD32C4089}" destId="{8896D7AE-62EF-4C7C-85E6-82510CC869B3}" srcOrd="4" destOrd="0" presId="urn:microsoft.com/office/officeart/2005/8/layout/list1"/>
    <dgm:cxn modelId="{61800426-065C-4F7E-A8CD-F2E54B32021E}" type="presParOf" srcId="{8896D7AE-62EF-4C7C-85E6-82510CC869B3}" destId="{B8A9343B-B56D-4672-8B69-38D6A9D8B1DC}" srcOrd="0" destOrd="0" presId="urn:microsoft.com/office/officeart/2005/8/layout/list1"/>
    <dgm:cxn modelId="{B419832F-46A3-42C8-8C17-559D3B26691B}" type="presParOf" srcId="{8896D7AE-62EF-4C7C-85E6-82510CC869B3}" destId="{6A36BAA0-D6E0-4434-BF6F-C189D23CDBBC}" srcOrd="1" destOrd="0" presId="urn:microsoft.com/office/officeart/2005/8/layout/list1"/>
    <dgm:cxn modelId="{20F1B5BF-D392-4867-8FBF-C9B2E883A3E1}" type="presParOf" srcId="{DE4DA91B-D337-4903-9053-3EBFD32C4089}" destId="{FBB7B9F4-50A6-4CF7-A04A-858E014F8F30}" srcOrd="5" destOrd="0" presId="urn:microsoft.com/office/officeart/2005/8/layout/list1"/>
    <dgm:cxn modelId="{014018D2-20E1-4AA6-9B0B-57C49038C37A}" type="presParOf" srcId="{DE4DA91B-D337-4903-9053-3EBFD32C4089}" destId="{9C2DADB0-76E1-467B-BF01-BAB5B3B6B3BC}" srcOrd="6" destOrd="0" presId="urn:microsoft.com/office/officeart/2005/8/layout/list1"/>
    <dgm:cxn modelId="{F2EDE136-FD03-4CFA-9DF6-8BD5DFDEB52F}" type="presParOf" srcId="{DE4DA91B-D337-4903-9053-3EBFD32C4089}" destId="{D30F9965-457C-4A1D-A885-0417BAAA45D7}" srcOrd="7" destOrd="0" presId="urn:microsoft.com/office/officeart/2005/8/layout/list1"/>
    <dgm:cxn modelId="{E33DB7A0-9C58-4995-A321-17F64B4D8B29}" type="presParOf" srcId="{DE4DA91B-D337-4903-9053-3EBFD32C4089}" destId="{30C272A7-D914-4B99-A73F-AEC71203214D}" srcOrd="8" destOrd="0" presId="urn:microsoft.com/office/officeart/2005/8/layout/list1"/>
    <dgm:cxn modelId="{2587C9AA-1B5C-4BD0-93DE-C1AC2138EFDF}" type="presParOf" srcId="{30C272A7-D914-4B99-A73F-AEC71203214D}" destId="{77122933-653D-4054-B1C9-1F90524D98FA}" srcOrd="0" destOrd="0" presId="urn:microsoft.com/office/officeart/2005/8/layout/list1"/>
    <dgm:cxn modelId="{E2C4F62D-3692-4053-A71F-EF3FFBEF3436}" type="presParOf" srcId="{30C272A7-D914-4B99-A73F-AEC71203214D}" destId="{354C4946-A5AF-4C46-8CA6-65B9BEF25C61}" srcOrd="1" destOrd="0" presId="urn:microsoft.com/office/officeart/2005/8/layout/list1"/>
    <dgm:cxn modelId="{8D1FE3C9-0EDE-4A71-A752-9D911ED2D8F0}" type="presParOf" srcId="{DE4DA91B-D337-4903-9053-3EBFD32C4089}" destId="{6FFD2DF0-A822-4E7C-BA26-33B2A68785FA}" srcOrd="9" destOrd="0" presId="urn:microsoft.com/office/officeart/2005/8/layout/list1"/>
    <dgm:cxn modelId="{8C1EAFCC-E6C3-4550-B777-314CEB2E3AE5}" type="presParOf" srcId="{DE4DA91B-D337-4903-9053-3EBFD32C4089}" destId="{F8AA6C8A-3167-4F58-8348-86E9BD2218E3}" srcOrd="10" destOrd="0" presId="urn:microsoft.com/office/officeart/2005/8/layout/list1"/>
    <dgm:cxn modelId="{A682E13A-D886-4AB4-B394-4C96E19A7E17}" type="presParOf" srcId="{DE4DA91B-D337-4903-9053-3EBFD32C4089}" destId="{6B658931-A983-4CE3-BD91-168A94B136AB}" srcOrd="11" destOrd="0" presId="urn:microsoft.com/office/officeart/2005/8/layout/list1"/>
    <dgm:cxn modelId="{E25F566E-C0D1-413D-994F-1534632B6E2B}" type="presParOf" srcId="{DE4DA91B-D337-4903-9053-3EBFD32C4089}" destId="{866B211B-946B-4A99-AB6F-2C96694B3108}" srcOrd="12" destOrd="0" presId="urn:microsoft.com/office/officeart/2005/8/layout/list1"/>
    <dgm:cxn modelId="{0116B5C3-8C28-45D1-A771-E7EC89287EBA}" type="presParOf" srcId="{866B211B-946B-4A99-AB6F-2C96694B3108}" destId="{38CD8A35-C6A9-4473-8A8B-348212CE1574}" srcOrd="0" destOrd="0" presId="urn:microsoft.com/office/officeart/2005/8/layout/list1"/>
    <dgm:cxn modelId="{15C79982-A862-43E3-9D9B-8623C0B426B0}" type="presParOf" srcId="{866B211B-946B-4A99-AB6F-2C96694B3108}" destId="{C3BD153B-2008-4775-9C7B-8497AB1E1BF1}" srcOrd="1" destOrd="0" presId="urn:microsoft.com/office/officeart/2005/8/layout/list1"/>
    <dgm:cxn modelId="{DDCB5FFE-A0A4-4F33-B8C0-02B1F0B79D3D}" type="presParOf" srcId="{DE4DA91B-D337-4903-9053-3EBFD32C4089}" destId="{AB934D53-BA17-4841-99E3-B66C31D9A0DF}" srcOrd="13" destOrd="0" presId="urn:microsoft.com/office/officeart/2005/8/layout/list1"/>
    <dgm:cxn modelId="{7F6D0ECD-0599-45AF-BECA-CC0C3BCDC575}" type="presParOf" srcId="{DE4DA91B-D337-4903-9053-3EBFD32C4089}" destId="{FFD31E1F-A3D4-49E6-8724-66BD2B38F6E6}" srcOrd="14" destOrd="0" presId="urn:microsoft.com/office/officeart/2005/8/layout/list1"/>
    <dgm:cxn modelId="{7A34B4B4-9055-4EC4-855E-43469C9303CA}" type="presParOf" srcId="{DE4DA91B-D337-4903-9053-3EBFD32C4089}" destId="{87DE534E-1418-4257-ADF1-1B99B5880E01}" srcOrd="15" destOrd="0" presId="urn:microsoft.com/office/officeart/2005/8/layout/list1"/>
    <dgm:cxn modelId="{ABA0FCCB-65F2-451F-901D-6FDC4D4DA027}" type="presParOf" srcId="{DE4DA91B-D337-4903-9053-3EBFD32C4089}" destId="{D4D13AC9-E9AF-44E9-A053-911482A08E8A}" srcOrd="16" destOrd="0" presId="urn:microsoft.com/office/officeart/2005/8/layout/list1"/>
    <dgm:cxn modelId="{7249A34F-DC3C-460E-9EC4-5812FBF4D63E}" type="presParOf" srcId="{D4D13AC9-E9AF-44E9-A053-911482A08E8A}" destId="{6EBB493D-A351-47E2-A047-B84C0CE80131}" srcOrd="0" destOrd="0" presId="urn:microsoft.com/office/officeart/2005/8/layout/list1"/>
    <dgm:cxn modelId="{05F8FF0F-6E21-4C39-8D35-7C631FE6C561}" type="presParOf" srcId="{D4D13AC9-E9AF-44E9-A053-911482A08E8A}" destId="{F58A069F-B4B8-404C-B062-BDDB300D888F}" srcOrd="1" destOrd="0" presId="urn:microsoft.com/office/officeart/2005/8/layout/list1"/>
    <dgm:cxn modelId="{FC2BAB79-F31C-4293-8416-1C04FC9D3904}" type="presParOf" srcId="{DE4DA91B-D337-4903-9053-3EBFD32C4089}" destId="{F967856D-1091-487B-8FAB-617A134D9E80}" srcOrd="17" destOrd="0" presId="urn:microsoft.com/office/officeart/2005/8/layout/list1"/>
    <dgm:cxn modelId="{1FFDCD5F-4B4F-46BF-AB28-766C6541C119}" type="presParOf" srcId="{DE4DA91B-D337-4903-9053-3EBFD32C4089}" destId="{4FED9015-B060-4FFF-8084-F9C85BEDAEAD}" srcOrd="18" destOrd="0" presId="urn:microsoft.com/office/officeart/2005/8/layout/list1"/>
    <dgm:cxn modelId="{8CE65100-1B61-42D3-9E99-9F0370B006DA}" type="presParOf" srcId="{DE4DA91B-D337-4903-9053-3EBFD32C4089}" destId="{F1696BED-DD33-43FC-A110-1540C17AD0A8}" srcOrd="19" destOrd="0" presId="urn:microsoft.com/office/officeart/2005/8/layout/list1"/>
    <dgm:cxn modelId="{BB8774DD-EB9F-48B5-A3B4-993CE6D3C23D}" type="presParOf" srcId="{DE4DA91B-D337-4903-9053-3EBFD32C4089}" destId="{BE4A2408-8DDD-442D-AA57-6A3F57FD42D1}" srcOrd="20" destOrd="0" presId="urn:microsoft.com/office/officeart/2005/8/layout/list1"/>
    <dgm:cxn modelId="{1D4B7E62-2F00-4910-A39D-424DAA209606}" type="presParOf" srcId="{BE4A2408-8DDD-442D-AA57-6A3F57FD42D1}" destId="{B38913AE-CD69-4542-96A4-B956B9EF45C7}" srcOrd="0" destOrd="0" presId="urn:microsoft.com/office/officeart/2005/8/layout/list1"/>
    <dgm:cxn modelId="{BDAD408D-68C8-4E4F-8F98-19C486AA3430}" type="presParOf" srcId="{BE4A2408-8DDD-442D-AA57-6A3F57FD42D1}" destId="{42940E85-CB70-4846-9D01-260D9A1742EF}" srcOrd="1" destOrd="0" presId="urn:microsoft.com/office/officeart/2005/8/layout/list1"/>
    <dgm:cxn modelId="{8ED68CC1-F758-4FA5-9B31-456C93384817}" type="presParOf" srcId="{DE4DA91B-D337-4903-9053-3EBFD32C4089}" destId="{A47D99CB-9934-422F-9640-B51ADD69B9F0}" srcOrd="21" destOrd="0" presId="urn:microsoft.com/office/officeart/2005/8/layout/list1"/>
    <dgm:cxn modelId="{C953097B-43F6-4D8D-A711-3DE53B395D4B}" type="presParOf" srcId="{DE4DA91B-D337-4903-9053-3EBFD32C4089}" destId="{17D7D8A6-AB36-497B-A99A-E6792F95662A}"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5C2EBA-6415-4B41-BF90-2B940E291770}">
      <dsp:nvSpPr>
        <dsp:cNvPr id="0" name=""/>
        <dsp:cNvSpPr/>
      </dsp:nvSpPr>
      <dsp:spPr>
        <a:xfrm>
          <a:off x="0" y="488359"/>
          <a:ext cx="6156684" cy="428400"/>
        </a:xfrm>
        <a:prstGeom prst="rect">
          <a:avLst/>
        </a:prstGeom>
        <a:solidFill>
          <a:schemeClr val="lt1">
            <a:alpha val="90000"/>
            <a:hueOff val="0"/>
            <a:satOff val="0"/>
            <a:lumOff val="0"/>
            <a:alphaOff val="0"/>
          </a:schemeClr>
        </a:solidFill>
        <a:ln w="25400" cap="flat" cmpd="sng" algn="ctr">
          <a:solidFill>
            <a:schemeClr val="accent1">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E5D1CAA-CD32-455D-84A8-BD4D7F6B90CC}">
      <dsp:nvSpPr>
        <dsp:cNvPr id="0" name=""/>
        <dsp:cNvSpPr/>
      </dsp:nvSpPr>
      <dsp:spPr>
        <a:xfrm>
          <a:off x="307834" y="237439"/>
          <a:ext cx="4309678" cy="501840"/>
        </a:xfrm>
        <a:prstGeom prst="roundRect">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2896" tIns="0" rIns="162896" bIns="0" numCol="1" spcCol="1270" anchor="ctr" anchorCtr="0">
          <a:noAutofit/>
        </a:bodyPr>
        <a:lstStyle/>
        <a:p>
          <a:pPr marL="0" lvl="0" indent="0" algn="l" defTabSz="755650">
            <a:lnSpc>
              <a:spcPct val="90000"/>
            </a:lnSpc>
            <a:spcBef>
              <a:spcPct val="0"/>
            </a:spcBef>
            <a:spcAft>
              <a:spcPct val="35000"/>
            </a:spcAft>
            <a:buFont typeface="Arial" panose="020B0604020202020204" pitchFamily="34" charset="0"/>
            <a:buNone/>
          </a:pPr>
          <a:r>
            <a:rPr lang="en-US" sz="1700" kern="1200" dirty="0"/>
            <a:t>Using QR  code for ordering and selling</a:t>
          </a:r>
        </a:p>
      </dsp:txBody>
      <dsp:txXfrm>
        <a:off x="332332" y="261937"/>
        <a:ext cx="4260682" cy="452844"/>
      </dsp:txXfrm>
    </dsp:sp>
    <dsp:sp modelId="{20B7A7E0-7DFC-40C7-BC2B-7142D08CACDC}">
      <dsp:nvSpPr>
        <dsp:cNvPr id="0" name=""/>
        <dsp:cNvSpPr/>
      </dsp:nvSpPr>
      <dsp:spPr>
        <a:xfrm>
          <a:off x="0" y="1259479"/>
          <a:ext cx="6156684" cy="428400"/>
        </a:xfrm>
        <a:prstGeom prst="rect">
          <a:avLst/>
        </a:prstGeom>
        <a:solidFill>
          <a:schemeClr val="lt1">
            <a:alpha val="90000"/>
            <a:hueOff val="0"/>
            <a:satOff val="0"/>
            <a:lumOff val="0"/>
            <a:alphaOff val="0"/>
          </a:schemeClr>
        </a:solidFill>
        <a:ln w="25400" cap="flat" cmpd="sng" algn="ctr">
          <a:solidFill>
            <a:schemeClr val="accent1">
              <a:shade val="50000"/>
              <a:hueOff val="256112"/>
              <a:satOff val="-7693"/>
              <a:lumOff val="19567"/>
              <a:alphaOff val="0"/>
            </a:schemeClr>
          </a:solidFill>
          <a:prstDash val="solid"/>
        </a:ln>
        <a:effectLst/>
      </dsp:spPr>
      <dsp:style>
        <a:lnRef idx="2">
          <a:scrgbClr r="0" g="0" b="0"/>
        </a:lnRef>
        <a:fillRef idx="1">
          <a:scrgbClr r="0" g="0" b="0"/>
        </a:fillRef>
        <a:effectRef idx="0">
          <a:scrgbClr r="0" g="0" b="0"/>
        </a:effectRef>
        <a:fontRef idx="minor"/>
      </dsp:style>
    </dsp:sp>
    <dsp:sp modelId="{69BE119A-F991-4903-97F6-6512AE648C9B}">
      <dsp:nvSpPr>
        <dsp:cNvPr id="0" name=""/>
        <dsp:cNvSpPr/>
      </dsp:nvSpPr>
      <dsp:spPr>
        <a:xfrm>
          <a:off x="307834" y="1008559"/>
          <a:ext cx="4309678" cy="501840"/>
        </a:xfrm>
        <a:prstGeom prst="roundRect">
          <a:avLst/>
        </a:prstGeom>
        <a:solidFill>
          <a:schemeClr val="accent1">
            <a:shade val="50000"/>
            <a:hueOff val="256112"/>
            <a:satOff val="-7693"/>
            <a:lumOff val="1956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2896" tIns="0" rIns="162896" bIns="0" numCol="1" spcCol="1270" anchor="ctr" anchorCtr="0">
          <a:noAutofit/>
        </a:bodyPr>
        <a:lstStyle/>
        <a:p>
          <a:pPr marL="0" lvl="0" indent="0" algn="l" defTabSz="755650">
            <a:lnSpc>
              <a:spcPct val="90000"/>
            </a:lnSpc>
            <a:spcBef>
              <a:spcPct val="0"/>
            </a:spcBef>
            <a:spcAft>
              <a:spcPct val="35000"/>
            </a:spcAft>
            <a:buFont typeface="Arial" panose="020B0604020202020204" pitchFamily="34" charset="0"/>
            <a:buNone/>
          </a:pPr>
          <a:r>
            <a:rPr lang="en-US" sz="1700" kern="1200" dirty="0"/>
            <a:t>Automating kitchen</a:t>
          </a:r>
        </a:p>
      </dsp:txBody>
      <dsp:txXfrm>
        <a:off x="332332" y="1033057"/>
        <a:ext cx="4260682" cy="452844"/>
      </dsp:txXfrm>
    </dsp:sp>
    <dsp:sp modelId="{920D34ED-8028-46A4-B686-9B586522B988}">
      <dsp:nvSpPr>
        <dsp:cNvPr id="0" name=""/>
        <dsp:cNvSpPr/>
      </dsp:nvSpPr>
      <dsp:spPr>
        <a:xfrm>
          <a:off x="0" y="2030600"/>
          <a:ext cx="6156684" cy="428400"/>
        </a:xfrm>
        <a:prstGeom prst="rect">
          <a:avLst/>
        </a:prstGeom>
        <a:solidFill>
          <a:schemeClr val="lt1">
            <a:alpha val="90000"/>
            <a:hueOff val="0"/>
            <a:satOff val="0"/>
            <a:lumOff val="0"/>
            <a:alphaOff val="0"/>
          </a:schemeClr>
        </a:solidFill>
        <a:ln w="25400" cap="flat" cmpd="sng" algn="ctr">
          <a:solidFill>
            <a:schemeClr val="accent1">
              <a:shade val="50000"/>
              <a:hueOff val="512224"/>
              <a:satOff val="-15386"/>
              <a:lumOff val="39134"/>
              <a:alphaOff val="0"/>
            </a:schemeClr>
          </a:solidFill>
          <a:prstDash val="solid"/>
        </a:ln>
        <a:effectLst/>
      </dsp:spPr>
      <dsp:style>
        <a:lnRef idx="2">
          <a:scrgbClr r="0" g="0" b="0"/>
        </a:lnRef>
        <a:fillRef idx="1">
          <a:scrgbClr r="0" g="0" b="0"/>
        </a:fillRef>
        <a:effectRef idx="0">
          <a:scrgbClr r="0" g="0" b="0"/>
        </a:effectRef>
        <a:fontRef idx="minor"/>
      </dsp:style>
    </dsp:sp>
    <dsp:sp modelId="{E0C4860E-91A9-4FC2-8427-4CA6EE348F4D}">
      <dsp:nvSpPr>
        <dsp:cNvPr id="0" name=""/>
        <dsp:cNvSpPr/>
      </dsp:nvSpPr>
      <dsp:spPr>
        <a:xfrm>
          <a:off x="307834" y="1779679"/>
          <a:ext cx="4309678" cy="501840"/>
        </a:xfrm>
        <a:prstGeom prst="roundRect">
          <a:avLst/>
        </a:prstGeom>
        <a:solidFill>
          <a:schemeClr val="accent1">
            <a:shade val="50000"/>
            <a:hueOff val="512224"/>
            <a:satOff val="-15386"/>
            <a:lumOff val="3913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2896" tIns="0" rIns="162896" bIns="0" numCol="1" spcCol="1270" anchor="ctr" anchorCtr="0">
          <a:noAutofit/>
        </a:bodyPr>
        <a:lstStyle/>
        <a:p>
          <a:pPr marL="0" lvl="0" indent="0" algn="l" defTabSz="755650">
            <a:lnSpc>
              <a:spcPct val="90000"/>
            </a:lnSpc>
            <a:spcBef>
              <a:spcPct val="0"/>
            </a:spcBef>
            <a:spcAft>
              <a:spcPct val="35000"/>
            </a:spcAft>
            <a:buFont typeface="Arial" panose="020B0604020202020204" pitchFamily="34" charset="0"/>
            <a:buNone/>
          </a:pPr>
          <a:r>
            <a:rPr lang="en-US" sz="1700" kern="1200" dirty="0"/>
            <a:t>Rewarding system of consumer loyalty</a:t>
          </a:r>
        </a:p>
      </dsp:txBody>
      <dsp:txXfrm>
        <a:off x="332332" y="1804177"/>
        <a:ext cx="4260682" cy="452844"/>
      </dsp:txXfrm>
    </dsp:sp>
    <dsp:sp modelId="{A6DEE805-E00B-409B-B9DF-C7AE5B8A10AB}">
      <dsp:nvSpPr>
        <dsp:cNvPr id="0" name=""/>
        <dsp:cNvSpPr/>
      </dsp:nvSpPr>
      <dsp:spPr>
        <a:xfrm>
          <a:off x="0" y="2801720"/>
          <a:ext cx="6156684" cy="428400"/>
        </a:xfrm>
        <a:prstGeom prst="rect">
          <a:avLst/>
        </a:prstGeom>
        <a:solidFill>
          <a:schemeClr val="lt1">
            <a:alpha val="90000"/>
            <a:hueOff val="0"/>
            <a:satOff val="0"/>
            <a:lumOff val="0"/>
            <a:alphaOff val="0"/>
          </a:schemeClr>
        </a:solidFill>
        <a:ln w="25400" cap="flat" cmpd="sng" algn="ctr">
          <a:solidFill>
            <a:schemeClr val="accent1">
              <a:shade val="50000"/>
              <a:hueOff val="512224"/>
              <a:satOff val="-15386"/>
              <a:lumOff val="39134"/>
              <a:alphaOff val="0"/>
            </a:schemeClr>
          </a:solidFill>
          <a:prstDash val="solid"/>
        </a:ln>
        <a:effectLst/>
      </dsp:spPr>
      <dsp:style>
        <a:lnRef idx="2">
          <a:scrgbClr r="0" g="0" b="0"/>
        </a:lnRef>
        <a:fillRef idx="1">
          <a:scrgbClr r="0" g="0" b="0"/>
        </a:fillRef>
        <a:effectRef idx="0">
          <a:scrgbClr r="0" g="0" b="0"/>
        </a:effectRef>
        <a:fontRef idx="minor"/>
      </dsp:style>
    </dsp:sp>
    <dsp:sp modelId="{D0B86231-08A0-40A8-9F3D-8447A1AA495C}">
      <dsp:nvSpPr>
        <dsp:cNvPr id="0" name=""/>
        <dsp:cNvSpPr/>
      </dsp:nvSpPr>
      <dsp:spPr>
        <a:xfrm>
          <a:off x="307834" y="2550800"/>
          <a:ext cx="4309678" cy="501840"/>
        </a:xfrm>
        <a:prstGeom prst="roundRect">
          <a:avLst/>
        </a:prstGeom>
        <a:solidFill>
          <a:schemeClr val="accent1">
            <a:shade val="50000"/>
            <a:hueOff val="512224"/>
            <a:satOff val="-15386"/>
            <a:lumOff val="3913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2896" tIns="0" rIns="162896" bIns="0" numCol="1" spcCol="1270" anchor="ctr" anchorCtr="0">
          <a:noAutofit/>
        </a:bodyPr>
        <a:lstStyle/>
        <a:p>
          <a:pPr marL="0" lvl="0" indent="0" algn="l" defTabSz="755650">
            <a:lnSpc>
              <a:spcPct val="90000"/>
            </a:lnSpc>
            <a:spcBef>
              <a:spcPct val="0"/>
            </a:spcBef>
            <a:spcAft>
              <a:spcPct val="35000"/>
            </a:spcAft>
            <a:buFont typeface="Arial" panose="020B0604020202020204" pitchFamily="34" charset="0"/>
            <a:buNone/>
          </a:pPr>
          <a:r>
            <a:rPr lang="en-US" sz="1700" kern="1200" dirty="0"/>
            <a:t>Home delivery service</a:t>
          </a:r>
        </a:p>
      </dsp:txBody>
      <dsp:txXfrm>
        <a:off x="332332" y="2575298"/>
        <a:ext cx="4260682" cy="452844"/>
      </dsp:txXfrm>
    </dsp:sp>
    <dsp:sp modelId="{675F105A-24CC-46E0-B490-A7739E3C9D89}">
      <dsp:nvSpPr>
        <dsp:cNvPr id="0" name=""/>
        <dsp:cNvSpPr/>
      </dsp:nvSpPr>
      <dsp:spPr>
        <a:xfrm>
          <a:off x="0" y="3572840"/>
          <a:ext cx="6156684" cy="428400"/>
        </a:xfrm>
        <a:prstGeom prst="rect">
          <a:avLst/>
        </a:prstGeom>
        <a:solidFill>
          <a:schemeClr val="lt1">
            <a:alpha val="90000"/>
            <a:hueOff val="0"/>
            <a:satOff val="0"/>
            <a:lumOff val="0"/>
            <a:alphaOff val="0"/>
          </a:schemeClr>
        </a:solidFill>
        <a:ln w="25400" cap="flat" cmpd="sng" algn="ctr">
          <a:solidFill>
            <a:schemeClr val="accent1">
              <a:shade val="50000"/>
              <a:hueOff val="256112"/>
              <a:satOff val="-7693"/>
              <a:lumOff val="19567"/>
              <a:alphaOff val="0"/>
            </a:schemeClr>
          </a:solidFill>
          <a:prstDash val="solid"/>
        </a:ln>
        <a:effectLst/>
      </dsp:spPr>
      <dsp:style>
        <a:lnRef idx="2">
          <a:scrgbClr r="0" g="0" b="0"/>
        </a:lnRef>
        <a:fillRef idx="1">
          <a:scrgbClr r="0" g="0" b="0"/>
        </a:fillRef>
        <a:effectRef idx="0">
          <a:scrgbClr r="0" g="0" b="0"/>
        </a:effectRef>
        <a:fontRef idx="minor"/>
      </dsp:style>
    </dsp:sp>
    <dsp:sp modelId="{CEBE30CB-2B92-4C7E-9824-22139DA40C3D}">
      <dsp:nvSpPr>
        <dsp:cNvPr id="0" name=""/>
        <dsp:cNvSpPr/>
      </dsp:nvSpPr>
      <dsp:spPr>
        <a:xfrm>
          <a:off x="307834" y="3321920"/>
          <a:ext cx="4309678" cy="501840"/>
        </a:xfrm>
        <a:prstGeom prst="roundRect">
          <a:avLst/>
        </a:prstGeom>
        <a:solidFill>
          <a:schemeClr val="accent1">
            <a:shade val="50000"/>
            <a:hueOff val="256112"/>
            <a:satOff val="-7693"/>
            <a:lumOff val="1956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2896" tIns="0" rIns="162896" bIns="0" numCol="1" spcCol="1270" anchor="ctr" anchorCtr="0">
          <a:noAutofit/>
        </a:bodyPr>
        <a:lstStyle/>
        <a:p>
          <a:pPr marL="0" lvl="0" indent="0" algn="l" defTabSz="755650">
            <a:lnSpc>
              <a:spcPct val="90000"/>
            </a:lnSpc>
            <a:spcBef>
              <a:spcPct val="0"/>
            </a:spcBef>
            <a:spcAft>
              <a:spcPct val="35000"/>
            </a:spcAft>
            <a:buFont typeface="Arial" panose="020B0604020202020204" pitchFamily="34" charset="0"/>
            <a:buNone/>
          </a:pPr>
          <a:r>
            <a:rPr lang="en-US" sz="1700" kern="1200" dirty="0"/>
            <a:t>Creating strong online image</a:t>
          </a:r>
        </a:p>
      </dsp:txBody>
      <dsp:txXfrm>
        <a:off x="332332" y="3346418"/>
        <a:ext cx="4260682"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6CF88A-7D1A-4E38-9B86-EFED66C57FF7}">
      <dsp:nvSpPr>
        <dsp:cNvPr id="0" name=""/>
        <dsp:cNvSpPr/>
      </dsp:nvSpPr>
      <dsp:spPr>
        <a:xfrm>
          <a:off x="0" y="707790"/>
          <a:ext cx="8106420" cy="327600"/>
        </a:xfrm>
        <a:prstGeom prst="rect">
          <a:avLst/>
        </a:prstGeom>
        <a:solidFill>
          <a:schemeClr val="lt1">
            <a:alpha val="90000"/>
            <a:hueOff val="0"/>
            <a:satOff val="0"/>
            <a:lumOff val="0"/>
            <a:alphaOff val="0"/>
          </a:schemeClr>
        </a:solidFill>
        <a:ln w="25400" cap="flat" cmpd="sng" algn="ctr">
          <a:solidFill>
            <a:schemeClr val="accent1">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8256F1-5816-42B5-9DBD-6845E8CB0D2E}">
      <dsp:nvSpPr>
        <dsp:cNvPr id="0" name=""/>
        <dsp:cNvSpPr/>
      </dsp:nvSpPr>
      <dsp:spPr>
        <a:xfrm>
          <a:off x="405321" y="515910"/>
          <a:ext cx="5674494" cy="383760"/>
        </a:xfrm>
        <a:prstGeom prst="roundRect">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82" tIns="0" rIns="214482" bIns="0" numCol="1" spcCol="1270" anchor="ctr" anchorCtr="0">
          <a:noAutofit/>
        </a:bodyPr>
        <a:lstStyle/>
        <a:p>
          <a:pPr marL="0" lvl="0" indent="0" algn="l" defTabSz="577850">
            <a:lnSpc>
              <a:spcPct val="90000"/>
            </a:lnSpc>
            <a:spcBef>
              <a:spcPct val="0"/>
            </a:spcBef>
            <a:spcAft>
              <a:spcPct val="35000"/>
            </a:spcAft>
            <a:buNone/>
          </a:pPr>
          <a:r>
            <a:rPr lang="en-US" sz="1300" b="1" kern="1200" dirty="0"/>
            <a:t>Political:</a:t>
          </a:r>
          <a:r>
            <a:rPr lang="en-US" sz="1300" b="0" kern="1200" dirty="0"/>
            <a:t> Political circumstances</a:t>
          </a:r>
          <a:endParaRPr lang="en-US" sz="1300" b="1" kern="1200" dirty="0"/>
        </a:p>
      </dsp:txBody>
      <dsp:txXfrm>
        <a:off x="424055" y="534644"/>
        <a:ext cx="5637026" cy="346292"/>
      </dsp:txXfrm>
    </dsp:sp>
    <dsp:sp modelId="{9C2DADB0-76E1-467B-BF01-BAB5B3B6B3BC}">
      <dsp:nvSpPr>
        <dsp:cNvPr id="0" name=""/>
        <dsp:cNvSpPr/>
      </dsp:nvSpPr>
      <dsp:spPr>
        <a:xfrm>
          <a:off x="0" y="1297470"/>
          <a:ext cx="8106420" cy="327600"/>
        </a:xfrm>
        <a:prstGeom prst="rect">
          <a:avLst/>
        </a:prstGeom>
        <a:solidFill>
          <a:schemeClr val="lt1">
            <a:alpha val="90000"/>
            <a:hueOff val="0"/>
            <a:satOff val="0"/>
            <a:lumOff val="0"/>
            <a:alphaOff val="0"/>
          </a:schemeClr>
        </a:solidFill>
        <a:ln w="25400" cap="flat" cmpd="sng" algn="ctr">
          <a:solidFill>
            <a:schemeClr val="accent1">
              <a:shade val="50000"/>
              <a:hueOff val="213427"/>
              <a:satOff val="-6411"/>
              <a:lumOff val="16306"/>
              <a:alphaOff val="0"/>
            </a:schemeClr>
          </a:solidFill>
          <a:prstDash val="solid"/>
        </a:ln>
        <a:effectLst/>
      </dsp:spPr>
      <dsp:style>
        <a:lnRef idx="2">
          <a:scrgbClr r="0" g="0" b="0"/>
        </a:lnRef>
        <a:fillRef idx="1">
          <a:scrgbClr r="0" g="0" b="0"/>
        </a:fillRef>
        <a:effectRef idx="0">
          <a:scrgbClr r="0" g="0" b="0"/>
        </a:effectRef>
        <a:fontRef idx="minor"/>
      </dsp:style>
    </dsp:sp>
    <dsp:sp modelId="{6A36BAA0-D6E0-4434-BF6F-C189D23CDBBC}">
      <dsp:nvSpPr>
        <dsp:cNvPr id="0" name=""/>
        <dsp:cNvSpPr/>
      </dsp:nvSpPr>
      <dsp:spPr>
        <a:xfrm>
          <a:off x="405321" y="1105590"/>
          <a:ext cx="5674494" cy="383760"/>
        </a:xfrm>
        <a:prstGeom prst="roundRect">
          <a:avLst/>
        </a:prstGeom>
        <a:solidFill>
          <a:schemeClr val="accent1">
            <a:shade val="50000"/>
            <a:hueOff val="213427"/>
            <a:satOff val="-6411"/>
            <a:lumOff val="1630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82" tIns="0" rIns="214482" bIns="0" numCol="1" spcCol="1270" anchor="ctr" anchorCtr="0">
          <a:noAutofit/>
        </a:bodyPr>
        <a:lstStyle/>
        <a:p>
          <a:pPr marL="0" lvl="0" indent="0" algn="l" defTabSz="577850">
            <a:lnSpc>
              <a:spcPct val="90000"/>
            </a:lnSpc>
            <a:spcBef>
              <a:spcPct val="0"/>
            </a:spcBef>
            <a:spcAft>
              <a:spcPct val="35000"/>
            </a:spcAft>
            <a:buNone/>
          </a:pPr>
          <a:r>
            <a:rPr lang="en-US" sz="1300" b="1" kern="1200" dirty="0"/>
            <a:t>Economic:</a:t>
          </a:r>
          <a:r>
            <a:rPr lang="en-US" sz="1300" b="0" kern="1200" dirty="0"/>
            <a:t> Rate of interests and tax.</a:t>
          </a:r>
          <a:endParaRPr lang="en-US" sz="1300" b="1" kern="1200" dirty="0"/>
        </a:p>
      </dsp:txBody>
      <dsp:txXfrm>
        <a:off x="424055" y="1124324"/>
        <a:ext cx="5637026" cy="346292"/>
      </dsp:txXfrm>
    </dsp:sp>
    <dsp:sp modelId="{F8AA6C8A-3167-4F58-8348-86E9BD2218E3}">
      <dsp:nvSpPr>
        <dsp:cNvPr id="0" name=""/>
        <dsp:cNvSpPr/>
      </dsp:nvSpPr>
      <dsp:spPr>
        <a:xfrm>
          <a:off x="0" y="1887150"/>
          <a:ext cx="8106420" cy="327600"/>
        </a:xfrm>
        <a:prstGeom prst="rect">
          <a:avLst/>
        </a:prstGeom>
        <a:solidFill>
          <a:schemeClr val="lt1">
            <a:alpha val="90000"/>
            <a:hueOff val="0"/>
            <a:satOff val="0"/>
            <a:lumOff val="0"/>
            <a:alphaOff val="0"/>
          </a:schemeClr>
        </a:solidFill>
        <a:ln w="25400" cap="flat" cmpd="sng" algn="ctr">
          <a:solidFill>
            <a:schemeClr val="accent1">
              <a:shade val="50000"/>
              <a:hueOff val="426854"/>
              <a:satOff val="-12821"/>
              <a:lumOff val="32611"/>
              <a:alphaOff val="0"/>
            </a:schemeClr>
          </a:solidFill>
          <a:prstDash val="solid"/>
        </a:ln>
        <a:effectLst/>
      </dsp:spPr>
      <dsp:style>
        <a:lnRef idx="2">
          <a:scrgbClr r="0" g="0" b="0"/>
        </a:lnRef>
        <a:fillRef idx="1">
          <a:scrgbClr r="0" g="0" b="0"/>
        </a:fillRef>
        <a:effectRef idx="0">
          <a:scrgbClr r="0" g="0" b="0"/>
        </a:effectRef>
        <a:fontRef idx="minor"/>
      </dsp:style>
    </dsp:sp>
    <dsp:sp modelId="{354C4946-A5AF-4C46-8CA6-65B9BEF25C61}">
      <dsp:nvSpPr>
        <dsp:cNvPr id="0" name=""/>
        <dsp:cNvSpPr/>
      </dsp:nvSpPr>
      <dsp:spPr>
        <a:xfrm>
          <a:off x="405321" y="1695270"/>
          <a:ext cx="5674494" cy="383760"/>
        </a:xfrm>
        <a:prstGeom prst="roundRect">
          <a:avLst/>
        </a:prstGeom>
        <a:solidFill>
          <a:schemeClr val="accent1">
            <a:shade val="50000"/>
            <a:hueOff val="426854"/>
            <a:satOff val="-12821"/>
            <a:lumOff val="3261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82" tIns="0" rIns="214482" bIns="0" numCol="1" spcCol="1270" anchor="ctr" anchorCtr="0">
          <a:noAutofit/>
        </a:bodyPr>
        <a:lstStyle/>
        <a:p>
          <a:pPr marL="0" lvl="0" indent="0" algn="l" defTabSz="577850">
            <a:lnSpc>
              <a:spcPct val="90000"/>
            </a:lnSpc>
            <a:spcBef>
              <a:spcPct val="0"/>
            </a:spcBef>
            <a:spcAft>
              <a:spcPct val="35000"/>
            </a:spcAft>
            <a:buNone/>
          </a:pPr>
          <a:r>
            <a:rPr lang="en-US" sz="1300" b="1" kern="1200" dirty="0"/>
            <a:t>Social:</a:t>
          </a:r>
          <a:r>
            <a:rPr lang="en-US" sz="1300" b="0" kern="1200" dirty="0"/>
            <a:t> People like, choice, preferences, and health safety</a:t>
          </a:r>
          <a:endParaRPr lang="en-US" sz="1300" b="1" kern="1200" dirty="0"/>
        </a:p>
      </dsp:txBody>
      <dsp:txXfrm>
        <a:off x="424055" y="1714004"/>
        <a:ext cx="5637026" cy="346292"/>
      </dsp:txXfrm>
    </dsp:sp>
    <dsp:sp modelId="{FFD31E1F-A3D4-49E6-8724-66BD2B38F6E6}">
      <dsp:nvSpPr>
        <dsp:cNvPr id="0" name=""/>
        <dsp:cNvSpPr/>
      </dsp:nvSpPr>
      <dsp:spPr>
        <a:xfrm>
          <a:off x="0" y="2476830"/>
          <a:ext cx="8106420" cy="327600"/>
        </a:xfrm>
        <a:prstGeom prst="rect">
          <a:avLst/>
        </a:prstGeom>
        <a:solidFill>
          <a:schemeClr val="lt1">
            <a:alpha val="90000"/>
            <a:hueOff val="0"/>
            <a:satOff val="0"/>
            <a:lumOff val="0"/>
            <a:alphaOff val="0"/>
          </a:schemeClr>
        </a:solidFill>
        <a:ln w="25400" cap="flat" cmpd="sng" algn="ctr">
          <a:solidFill>
            <a:schemeClr val="accent1">
              <a:shade val="50000"/>
              <a:hueOff val="640280"/>
              <a:satOff val="-19232"/>
              <a:lumOff val="48917"/>
              <a:alphaOff val="0"/>
            </a:schemeClr>
          </a:solidFill>
          <a:prstDash val="solid"/>
        </a:ln>
        <a:effectLst/>
      </dsp:spPr>
      <dsp:style>
        <a:lnRef idx="2">
          <a:scrgbClr r="0" g="0" b="0"/>
        </a:lnRef>
        <a:fillRef idx="1">
          <a:scrgbClr r="0" g="0" b="0"/>
        </a:fillRef>
        <a:effectRef idx="0">
          <a:scrgbClr r="0" g="0" b="0"/>
        </a:effectRef>
        <a:fontRef idx="minor"/>
      </dsp:style>
    </dsp:sp>
    <dsp:sp modelId="{C3BD153B-2008-4775-9C7B-8497AB1E1BF1}">
      <dsp:nvSpPr>
        <dsp:cNvPr id="0" name=""/>
        <dsp:cNvSpPr/>
      </dsp:nvSpPr>
      <dsp:spPr>
        <a:xfrm>
          <a:off x="405321" y="2284950"/>
          <a:ext cx="5674494" cy="383760"/>
        </a:xfrm>
        <a:prstGeom prst="roundRect">
          <a:avLst/>
        </a:prstGeom>
        <a:solidFill>
          <a:schemeClr val="accent1">
            <a:shade val="50000"/>
            <a:hueOff val="640280"/>
            <a:satOff val="-19232"/>
            <a:lumOff val="489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82" tIns="0" rIns="214482" bIns="0" numCol="1" spcCol="1270" anchor="ctr" anchorCtr="0">
          <a:noAutofit/>
        </a:bodyPr>
        <a:lstStyle/>
        <a:p>
          <a:pPr marL="0" lvl="0" indent="0" algn="l" defTabSz="577850">
            <a:lnSpc>
              <a:spcPct val="90000"/>
            </a:lnSpc>
            <a:spcBef>
              <a:spcPct val="0"/>
            </a:spcBef>
            <a:spcAft>
              <a:spcPct val="35000"/>
            </a:spcAft>
            <a:buNone/>
          </a:pPr>
          <a:r>
            <a:rPr lang="en-US" sz="1300" b="1" kern="1200" dirty="0"/>
            <a:t>Technological: </a:t>
          </a:r>
          <a:r>
            <a:rPr lang="en-US" sz="1300" b="0" kern="1200" dirty="0"/>
            <a:t>Advance technology in ordering, and selling</a:t>
          </a:r>
        </a:p>
      </dsp:txBody>
      <dsp:txXfrm>
        <a:off x="424055" y="2303684"/>
        <a:ext cx="5637026" cy="346292"/>
      </dsp:txXfrm>
    </dsp:sp>
    <dsp:sp modelId="{4FED9015-B060-4FFF-8084-F9C85BEDAEAD}">
      <dsp:nvSpPr>
        <dsp:cNvPr id="0" name=""/>
        <dsp:cNvSpPr/>
      </dsp:nvSpPr>
      <dsp:spPr>
        <a:xfrm>
          <a:off x="0" y="3066510"/>
          <a:ext cx="8106420" cy="327600"/>
        </a:xfrm>
        <a:prstGeom prst="rect">
          <a:avLst/>
        </a:prstGeom>
        <a:solidFill>
          <a:schemeClr val="lt1">
            <a:alpha val="90000"/>
            <a:hueOff val="0"/>
            <a:satOff val="0"/>
            <a:lumOff val="0"/>
            <a:alphaOff val="0"/>
          </a:schemeClr>
        </a:solidFill>
        <a:ln w="25400" cap="flat" cmpd="sng" algn="ctr">
          <a:solidFill>
            <a:schemeClr val="accent1">
              <a:shade val="50000"/>
              <a:hueOff val="426854"/>
              <a:satOff val="-12821"/>
              <a:lumOff val="32611"/>
              <a:alphaOff val="0"/>
            </a:schemeClr>
          </a:solidFill>
          <a:prstDash val="solid"/>
        </a:ln>
        <a:effectLst/>
      </dsp:spPr>
      <dsp:style>
        <a:lnRef idx="2">
          <a:scrgbClr r="0" g="0" b="0"/>
        </a:lnRef>
        <a:fillRef idx="1">
          <a:scrgbClr r="0" g="0" b="0"/>
        </a:fillRef>
        <a:effectRef idx="0">
          <a:scrgbClr r="0" g="0" b="0"/>
        </a:effectRef>
        <a:fontRef idx="minor"/>
      </dsp:style>
    </dsp:sp>
    <dsp:sp modelId="{F58A069F-B4B8-404C-B062-BDDB300D888F}">
      <dsp:nvSpPr>
        <dsp:cNvPr id="0" name=""/>
        <dsp:cNvSpPr/>
      </dsp:nvSpPr>
      <dsp:spPr>
        <a:xfrm>
          <a:off x="405321" y="2874630"/>
          <a:ext cx="5674494" cy="383760"/>
        </a:xfrm>
        <a:prstGeom prst="roundRect">
          <a:avLst/>
        </a:prstGeom>
        <a:solidFill>
          <a:schemeClr val="accent1">
            <a:shade val="50000"/>
            <a:hueOff val="426854"/>
            <a:satOff val="-12821"/>
            <a:lumOff val="3261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82" tIns="0" rIns="214482" bIns="0" numCol="1" spcCol="1270" anchor="ctr" anchorCtr="0">
          <a:noAutofit/>
        </a:bodyPr>
        <a:lstStyle/>
        <a:p>
          <a:pPr marL="0" lvl="0" indent="0" algn="l" defTabSz="577850">
            <a:lnSpc>
              <a:spcPct val="90000"/>
            </a:lnSpc>
            <a:spcBef>
              <a:spcPct val="0"/>
            </a:spcBef>
            <a:spcAft>
              <a:spcPct val="35000"/>
            </a:spcAft>
            <a:buNone/>
          </a:pPr>
          <a:r>
            <a:rPr lang="en-US" sz="1300" b="1" kern="1200" dirty="0"/>
            <a:t>Environmental:</a:t>
          </a:r>
          <a:r>
            <a:rPr lang="en-US" sz="1300" b="0" kern="1200" dirty="0"/>
            <a:t> Sustainability,</a:t>
          </a:r>
          <a:endParaRPr lang="en-US" sz="1300" b="1" kern="1200" dirty="0"/>
        </a:p>
      </dsp:txBody>
      <dsp:txXfrm>
        <a:off x="424055" y="2893364"/>
        <a:ext cx="5637026" cy="346292"/>
      </dsp:txXfrm>
    </dsp:sp>
    <dsp:sp modelId="{17D7D8A6-AB36-497B-A99A-E6792F95662A}">
      <dsp:nvSpPr>
        <dsp:cNvPr id="0" name=""/>
        <dsp:cNvSpPr/>
      </dsp:nvSpPr>
      <dsp:spPr>
        <a:xfrm>
          <a:off x="0" y="3656190"/>
          <a:ext cx="8106420" cy="327600"/>
        </a:xfrm>
        <a:prstGeom prst="rect">
          <a:avLst/>
        </a:prstGeom>
        <a:solidFill>
          <a:schemeClr val="lt1">
            <a:alpha val="90000"/>
            <a:hueOff val="0"/>
            <a:satOff val="0"/>
            <a:lumOff val="0"/>
            <a:alphaOff val="0"/>
          </a:schemeClr>
        </a:solidFill>
        <a:ln w="25400" cap="flat" cmpd="sng" algn="ctr">
          <a:solidFill>
            <a:schemeClr val="accent1">
              <a:shade val="50000"/>
              <a:hueOff val="213427"/>
              <a:satOff val="-6411"/>
              <a:lumOff val="16306"/>
              <a:alphaOff val="0"/>
            </a:schemeClr>
          </a:solidFill>
          <a:prstDash val="solid"/>
        </a:ln>
        <a:effectLst/>
      </dsp:spPr>
      <dsp:style>
        <a:lnRef idx="2">
          <a:scrgbClr r="0" g="0" b="0"/>
        </a:lnRef>
        <a:fillRef idx="1">
          <a:scrgbClr r="0" g="0" b="0"/>
        </a:fillRef>
        <a:effectRef idx="0">
          <a:scrgbClr r="0" g="0" b="0"/>
        </a:effectRef>
        <a:fontRef idx="minor"/>
      </dsp:style>
    </dsp:sp>
    <dsp:sp modelId="{42940E85-CB70-4846-9D01-260D9A1742EF}">
      <dsp:nvSpPr>
        <dsp:cNvPr id="0" name=""/>
        <dsp:cNvSpPr/>
      </dsp:nvSpPr>
      <dsp:spPr>
        <a:xfrm>
          <a:off x="405321" y="3464310"/>
          <a:ext cx="5674494" cy="383760"/>
        </a:xfrm>
        <a:prstGeom prst="roundRect">
          <a:avLst/>
        </a:prstGeom>
        <a:solidFill>
          <a:schemeClr val="accent1">
            <a:shade val="50000"/>
            <a:hueOff val="213427"/>
            <a:satOff val="-6411"/>
            <a:lumOff val="1630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4482" tIns="0" rIns="214482" bIns="0" numCol="1" spcCol="1270" anchor="ctr" anchorCtr="0">
          <a:noAutofit/>
        </a:bodyPr>
        <a:lstStyle/>
        <a:p>
          <a:pPr marL="0" lvl="0" indent="0" algn="l" defTabSz="577850">
            <a:lnSpc>
              <a:spcPct val="90000"/>
            </a:lnSpc>
            <a:spcBef>
              <a:spcPct val="0"/>
            </a:spcBef>
            <a:spcAft>
              <a:spcPct val="35000"/>
            </a:spcAft>
            <a:buNone/>
          </a:pPr>
          <a:r>
            <a:rPr lang="en-US" sz="1300" b="1" kern="1200" dirty="0"/>
            <a:t>Legal:</a:t>
          </a:r>
          <a:r>
            <a:rPr lang="en-US" sz="1300" b="0" kern="1200" dirty="0"/>
            <a:t> Employment legislation and corporate social responsibilities</a:t>
          </a:r>
          <a:endParaRPr lang="en-US" sz="1300" b="1" kern="1200" dirty="0"/>
        </a:p>
      </dsp:txBody>
      <dsp:txXfrm>
        <a:off x="424055" y="3483044"/>
        <a:ext cx="5637026" cy="34629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E8D61268-E1BC-7D4E-94FF-F8D3A3A58AEF}"/>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72707" name="Rectangle 3">
            <a:extLst>
              <a:ext uri="{FF2B5EF4-FFF2-40B4-BE49-F238E27FC236}">
                <a16:creationId xmlns:a16="http://schemas.microsoft.com/office/drawing/2014/main" id="{A98EFCBA-1AE9-964C-9B9A-2964FB9C819A}"/>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atin typeface="Arial" panose="020B0604020202020204" pitchFamily="34" charset="0"/>
                <a:ea typeface="+mn-ea"/>
                <a:cs typeface="+mn-cs"/>
              </a:defRPr>
            </a:lvl1pPr>
          </a:lstStyle>
          <a:p>
            <a:pPr>
              <a:defRPr/>
            </a:pPr>
            <a:endParaRPr lang="en-US" altLang="en-US"/>
          </a:p>
        </p:txBody>
      </p:sp>
      <p:sp>
        <p:nvSpPr>
          <p:cNvPr id="72708" name="Rectangle 4">
            <a:extLst>
              <a:ext uri="{FF2B5EF4-FFF2-40B4-BE49-F238E27FC236}">
                <a16:creationId xmlns:a16="http://schemas.microsoft.com/office/drawing/2014/main" id="{CD5648C0-2A16-1541-B6C5-D529A32EEFDF}"/>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72709" name="Rectangle 5">
            <a:extLst>
              <a:ext uri="{FF2B5EF4-FFF2-40B4-BE49-F238E27FC236}">
                <a16:creationId xmlns:a16="http://schemas.microsoft.com/office/drawing/2014/main" id="{C61A99BF-1A30-9343-BA7E-04F00990C1F5}"/>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9D013A78-BF85-1E4C-B3B5-7E63E639D5A3}"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D5F1DB50-EF99-2945-A026-945D60A87CAE}"/>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45059" name="Rectangle 3">
            <a:extLst>
              <a:ext uri="{FF2B5EF4-FFF2-40B4-BE49-F238E27FC236}">
                <a16:creationId xmlns:a16="http://schemas.microsoft.com/office/drawing/2014/main" id="{1C470EF1-AE35-7841-957F-F50900CF4AD0}"/>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atin typeface="Arial" panose="020B0604020202020204" pitchFamily="34" charset="0"/>
                <a:ea typeface="+mn-ea"/>
                <a:cs typeface="+mn-cs"/>
              </a:defRPr>
            </a:lvl1pPr>
          </a:lstStyle>
          <a:p>
            <a:pPr>
              <a:defRPr/>
            </a:pPr>
            <a:endParaRPr lang="en-US" altLang="en-US"/>
          </a:p>
        </p:txBody>
      </p:sp>
      <p:sp>
        <p:nvSpPr>
          <p:cNvPr id="13316" name="Rectangle 4">
            <a:extLst>
              <a:ext uri="{FF2B5EF4-FFF2-40B4-BE49-F238E27FC236}">
                <a16:creationId xmlns:a16="http://schemas.microsoft.com/office/drawing/2014/main" id="{54179FAA-B358-2E4D-BD7C-B84AD640726E}"/>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73293EE1-ACFF-8D49-8297-539C3B74B222}"/>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6A302D4-AA90-B844-B83A-AC8BA1BFFF88}"/>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45063" name="Rectangle 7">
            <a:extLst>
              <a:ext uri="{FF2B5EF4-FFF2-40B4-BE49-F238E27FC236}">
                <a16:creationId xmlns:a16="http://schemas.microsoft.com/office/drawing/2014/main" id="{06184F4F-AE14-C745-8D1A-B0BAC7ED1DB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3A56646-5849-6E47-8613-00B885EAD1D0}"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a:extLst>
              <a:ext uri="{FF2B5EF4-FFF2-40B4-BE49-F238E27FC236}">
                <a16:creationId xmlns:a16="http://schemas.microsoft.com/office/drawing/2014/main" id="{2B20DEE5-104A-C44B-9DF7-1871C8E4543C}"/>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C9692E04-604F-DC4B-98D1-2FF627A99BF8}" type="slidenum">
              <a:rPr lang="en-US" altLang="en-US" smtClean="0"/>
              <a:pPr/>
              <a:t>2</a:t>
            </a:fld>
            <a:endParaRPr lang="en-US" altLang="en-US"/>
          </a:p>
        </p:txBody>
      </p:sp>
      <p:sp>
        <p:nvSpPr>
          <p:cNvPr id="17410" name="Rectangle 2">
            <a:extLst>
              <a:ext uri="{FF2B5EF4-FFF2-40B4-BE49-F238E27FC236}">
                <a16:creationId xmlns:a16="http://schemas.microsoft.com/office/drawing/2014/main" id="{8A546FA4-E9B5-A844-89D3-E6BE9BA977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139D0698-F52E-424A-836B-053E36BF148A}"/>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a:extLst>
              <a:ext uri="{FF2B5EF4-FFF2-40B4-BE49-F238E27FC236}">
                <a16:creationId xmlns:a16="http://schemas.microsoft.com/office/drawing/2014/main" id="{6619D013-D458-8848-9AC9-3C396DF2F8F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DD911EB-7201-664A-A0EA-86FF45A11CB9}" type="slidenum">
              <a:rPr lang="en-US" altLang="en-US" smtClean="0"/>
              <a:pPr/>
              <a:t>3</a:t>
            </a:fld>
            <a:endParaRPr lang="en-US" altLang="en-US"/>
          </a:p>
        </p:txBody>
      </p:sp>
      <p:sp>
        <p:nvSpPr>
          <p:cNvPr id="19458" name="Rectangle 2">
            <a:extLst>
              <a:ext uri="{FF2B5EF4-FFF2-40B4-BE49-F238E27FC236}">
                <a16:creationId xmlns:a16="http://schemas.microsoft.com/office/drawing/2014/main" id="{6845B821-B670-284D-A424-062B831E28D5}"/>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88C51C3-9CFD-7142-A88A-B2A39A8D59DD}"/>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a:extLst>
              <a:ext uri="{FF2B5EF4-FFF2-40B4-BE49-F238E27FC236}">
                <a16:creationId xmlns:a16="http://schemas.microsoft.com/office/drawing/2014/main" id="{D7B93650-B8A4-D14F-8955-D6392E2723B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7A3AA1B-6400-4B44-9682-3929AC4D39A1}" type="slidenum">
              <a:rPr lang="en-US" altLang="en-US" smtClean="0"/>
              <a:pPr/>
              <a:t>4</a:t>
            </a:fld>
            <a:endParaRPr lang="en-US" altLang="en-US"/>
          </a:p>
        </p:txBody>
      </p:sp>
      <p:sp>
        <p:nvSpPr>
          <p:cNvPr id="21506" name="Rectangle 2">
            <a:extLst>
              <a:ext uri="{FF2B5EF4-FFF2-40B4-BE49-F238E27FC236}">
                <a16:creationId xmlns:a16="http://schemas.microsoft.com/office/drawing/2014/main" id="{9D03B9E9-2AC4-7F48-8249-21E1EA31CCD8}"/>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BB69FDD2-649C-EB40-86D2-8D97A790CFD9}"/>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a:extLst>
              <a:ext uri="{FF2B5EF4-FFF2-40B4-BE49-F238E27FC236}">
                <a16:creationId xmlns:a16="http://schemas.microsoft.com/office/drawing/2014/main" id="{6A61DDCD-FE52-EB44-BC94-A2225131F76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C3B4784-B992-394D-BB56-2207CF30CFDB}" type="slidenum">
              <a:rPr lang="en-US" altLang="en-US" smtClean="0"/>
              <a:pPr/>
              <a:t>5</a:t>
            </a:fld>
            <a:endParaRPr lang="en-US" altLang="en-US"/>
          </a:p>
        </p:txBody>
      </p:sp>
      <p:sp>
        <p:nvSpPr>
          <p:cNvPr id="23554" name="Rectangle 2">
            <a:extLst>
              <a:ext uri="{FF2B5EF4-FFF2-40B4-BE49-F238E27FC236}">
                <a16:creationId xmlns:a16="http://schemas.microsoft.com/office/drawing/2014/main" id="{B1D5F49F-3C5F-1343-AB5E-D7A82DEDCC02}"/>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34E7A075-7541-1B43-BFCF-B2A4B3E185ED}"/>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a:extLst>
              <a:ext uri="{FF2B5EF4-FFF2-40B4-BE49-F238E27FC236}">
                <a16:creationId xmlns:a16="http://schemas.microsoft.com/office/drawing/2014/main" id="{F5B560E8-4772-D044-93EF-65E9A1DCBC8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1BEB1C1-03B9-1A4A-9099-904E03DEE2F7}" type="slidenum">
              <a:rPr lang="en-US" altLang="en-US" smtClean="0"/>
              <a:pPr/>
              <a:t>7</a:t>
            </a:fld>
            <a:endParaRPr lang="en-US" altLang="en-US"/>
          </a:p>
        </p:txBody>
      </p:sp>
      <p:sp>
        <p:nvSpPr>
          <p:cNvPr id="26626" name="Rectangle 2">
            <a:extLst>
              <a:ext uri="{FF2B5EF4-FFF2-40B4-BE49-F238E27FC236}">
                <a16:creationId xmlns:a16="http://schemas.microsoft.com/office/drawing/2014/main" id="{04C5E511-C97E-0944-BCFF-00688CCCD7E6}"/>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5521109F-7C2F-E448-A5C8-24B393747B58}"/>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7">
            <a:extLst>
              <a:ext uri="{FF2B5EF4-FFF2-40B4-BE49-F238E27FC236}">
                <a16:creationId xmlns:a16="http://schemas.microsoft.com/office/drawing/2014/main" id="{5D260352-1330-45C8-B5F8-0E48EDB6437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A9A867B-9FAD-49F1-B535-05175201A760}" type="slidenum">
              <a:rPr lang="en-US" altLang="en-US" smtClean="0"/>
              <a:pPr/>
              <a:t>8</a:t>
            </a:fld>
            <a:endParaRPr lang="en-US" altLang="en-US"/>
          </a:p>
        </p:txBody>
      </p:sp>
      <p:sp>
        <p:nvSpPr>
          <p:cNvPr id="28674" name="Rectangle 2">
            <a:extLst>
              <a:ext uri="{FF2B5EF4-FFF2-40B4-BE49-F238E27FC236}">
                <a16:creationId xmlns:a16="http://schemas.microsoft.com/office/drawing/2014/main" id="{5C9452E2-D72C-4930-A9C8-F68B9A768467}"/>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D15C8EBD-BF67-4D6C-A328-2CDE0238D03D}"/>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7">
            <a:extLst>
              <a:ext uri="{FF2B5EF4-FFF2-40B4-BE49-F238E27FC236}">
                <a16:creationId xmlns:a16="http://schemas.microsoft.com/office/drawing/2014/main" id="{3A980DC9-B829-4165-BEDB-700F7C1BFC0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8B26FD5-8947-4765-8DDE-3F50E967C4FF}" type="slidenum">
              <a:rPr lang="en-US" altLang="en-US" smtClean="0"/>
              <a:pPr/>
              <a:t>9</a:t>
            </a:fld>
            <a:endParaRPr lang="en-US" altLang="en-US"/>
          </a:p>
        </p:txBody>
      </p:sp>
      <p:sp>
        <p:nvSpPr>
          <p:cNvPr id="30722" name="Rectangle 2">
            <a:extLst>
              <a:ext uri="{FF2B5EF4-FFF2-40B4-BE49-F238E27FC236}">
                <a16:creationId xmlns:a16="http://schemas.microsoft.com/office/drawing/2014/main" id="{5C29CAB4-2B33-44ED-9BDD-F1DFFC496BC0}"/>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51FAD6C3-7368-4E1B-9407-7D2B644F6707}"/>
              </a:ext>
            </a:extLst>
          </p:cNvPr>
          <p:cNvSpPr>
            <a:spLocks noGrp="1" noChangeArrowheads="1"/>
          </p:cNvSpPr>
          <p:nvPr>
            <p:ph type="body" idx="1"/>
          </p:nvPr>
        </p:nvSpPr>
        <p:spPr/>
        <p:txBody>
          <a:bodyPr/>
          <a:lstStyle/>
          <a:p>
            <a:pPr marL="0" marR="0" lvl="0" indent="0" algn="just" defTabSz="914400" rtl="0" eaLnBrk="1" fontAlgn="base" latinLnBrk="0" hangingPunct="1">
              <a:lnSpc>
                <a:spcPct val="100000"/>
              </a:lnSpc>
              <a:spcBef>
                <a:spcPct val="30000"/>
              </a:spcBef>
              <a:spcAft>
                <a:spcPct val="0"/>
              </a:spcAft>
              <a:buClrTx/>
              <a:buSzTx/>
              <a:buFontTx/>
              <a:buNone/>
              <a:tabLst/>
              <a:defRPr/>
            </a:pPr>
            <a:r>
              <a:rPr lang="en-US" dirty="0">
                <a:latin typeface="Arial" charset="0"/>
                <a:cs typeface="+mn-cs"/>
              </a:rPr>
              <a:t>The marketing analysis and trends are u</a:t>
            </a:r>
            <a:r>
              <a:rPr lang="en-US" dirty="0"/>
              <a:t>sing QR  code for ordering and selling, and automating kitchen. Rewarding system of consumer loyalty is another trend. The other trends are home deliver service and creating strong online image.</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a:extLst>
              <a:ext uri="{FF2B5EF4-FFF2-40B4-BE49-F238E27FC236}">
                <a16:creationId xmlns:a16="http://schemas.microsoft.com/office/drawing/2014/main" id="{CD3E3729-37DC-4DCE-A949-FD7D5CD78DF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7BD2A0A-A821-436B-9FCE-65C687E1ED0E}" type="slidenum">
              <a:rPr lang="en-US" altLang="en-US" smtClean="0"/>
              <a:pPr/>
              <a:t>10</a:t>
            </a:fld>
            <a:endParaRPr lang="en-US" altLang="en-US"/>
          </a:p>
        </p:txBody>
      </p:sp>
      <p:sp>
        <p:nvSpPr>
          <p:cNvPr id="32770" name="Rectangle 2">
            <a:extLst>
              <a:ext uri="{FF2B5EF4-FFF2-40B4-BE49-F238E27FC236}">
                <a16:creationId xmlns:a16="http://schemas.microsoft.com/office/drawing/2014/main" id="{D614EB7B-090F-4CBC-AC9E-1164D7773127}"/>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273A4178-7B41-4650-9A74-90C1E4A32A28}"/>
              </a:ext>
            </a:extLst>
          </p:cNvPr>
          <p:cNvSpPr>
            <a:spLocks noGrp="1" noChangeArrowheads="1"/>
          </p:cNvSpPr>
          <p:nvPr>
            <p:ph type="body" idx="1"/>
          </p:nvPr>
        </p:nvSpPr>
        <p:spPr/>
        <p:txBody>
          <a:bodyPr/>
          <a:lstStyle/>
          <a:p>
            <a:pPr algn="just">
              <a:lnSpc>
                <a:spcPct val="150000"/>
              </a:lnSpc>
            </a:pPr>
            <a:r>
              <a:rPr lang="en-US" b="0" dirty="0"/>
              <a:t>The SWOT analysis of the organisation is-</a:t>
            </a:r>
          </a:p>
          <a:p>
            <a:pPr algn="just">
              <a:lnSpc>
                <a:spcPct val="150000"/>
              </a:lnSpc>
            </a:pPr>
            <a:r>
              <a:rPr lang="en-US" b="1" dirty="0"/>
              <a:t>STRENGTHS: </a:t>
            </a:r>
            <a:r>
              <a:rPr lang="en-US" dirty="0"/>
              <a:t>Unique and tasty foods and Attractive business location.</a:t>
            </a:r>
          </a:p>
          <a:p>
            <a:pPr algn="just">
              <a:lnSpc>
                <a:spcPct val="150000"/>
              </a:lnSpc>
            </a:pPr>
            <a:r>
              <a:rPr lang="en-US" b="1" dirty="0"/>
              <a:t>Weakness: </a:t>
            </a:r>
            <a:r>
              <a:rPr lang="en-US" b="0" dirty="0"/>
              <a:t>Lack of experiences and resources</a:t>
            </a:r>
            <a:endParaRPr lang="en-US" b="1" dirty="0"/>
          </a:p>
          <a:p>
            <a:pPr algn="just">
              <a:lnSpc>
                <a:spcPct val="150000"/>
              </a:lnSpc>
            </a:pPr>
            <a:r>
              <a:rPr lang="en-US" b="1" dirty="0"/>
              <a:t>Opportunities: </a:t>
            </a:r>
            <a:r>
              <a:rPr lang="en-US" dirty="0"/>
              <a:t>Opportunity to sell both Italian and sea foods combinedly</a:t>
            </a:r>
            <a:endParaRPr lang="en-US" b="1" dirty="0"/>
          </a:p>
          <a:p>
            <a:pPr marL="0" marR="0" lvl="0" indent="0" algn="just" defTabSz="914400" rtl="0" eaLnBrk="0" fontAlgn="base" latinLnBrk="0" hangingPunct="0">
              <a:lnSpc>
                <a:spcPct val="150000"/>
              </a:lnSpc>
              <a:spcBef>
                <a:spcPct val="30000"/>
              </a:spcBef>
              <a:spcAft>
                <a:spcPct val="0"/>
              </a:spcAft>
              <a:buClrTx/>
              <a:buSzTx/>
              <a:buFontTx/>
              <a:buNone/>
              <a:tabLst/>
              <a:defRPr/>
            </a:pPr>
            <a:r>
              <a:rPr lang="en-US" b="1" dirty="0"/>
              <a:t>Threats: </a:t>
            </a:r>
            <a:r>
              <a:rPr lang="en-US" dirty="0"/>
              <a:t>Tough rivalry</a:t>
            </a:r>
            <a:endParaRPr lang="en-US" b="0" dirty="0"/>
          </a:p>
          <a:p>
            <a:pPr algn="just">
              <a:lnSpc>
                <a:spcPct val="150000"/>
              </a:lnSpc>
            </a:pPr>
            <a:endParaRPr lang="en-US" b="0" dirty="0"/>
          </a:p>
          <a:p>
            <a:pPr algn="just" eaLnBrk="1" hangingPunct="1">
              <a:defRPr/>
            </a:pPr>
            <a:endParaRPr lang="en-US" dirty="0">
              <a:latin typeface="Arial" charset="0"/>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a:extLst>
              <a:ext uri="{FF2B5EF4-FFF2-40B4-BE49-F238E27FC236}">
                <a16:creationId xmlns:a16="http://schemas.microsoft.com/office/drawing/2014/main" id="{F98EAB33-509E-497D-BE48-DAFD5EFDE8F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B12D285-39AF-4432-842F-B5717C3F42EA}" type="slidenum">
              <a:rPr lang="en-US" altLang="en-US" smtClean="0"/>
              <a:pPr/>
              <a:t>11</a:t>
            </a:fld>
            <a:endParaRPr lang="en-US" altLang="en-US"/>
          </a:p>
        </p:txBody>
      </p:sp>
      <p:sp>
        <p:nvSpPr>
          <p:cNvPr id="34818" name="Rectangle 2">
            <a:extLst>
              <a:ext uri="{FF2B5EF4-FFF2-40B4-BE49-F238E27FC236}">
                <a16:creationId xmlns:a16="http://schemas.microsoft.com/office/drawing/2014/main" id="{99EB2BEC-D14C-45BA-86DB-E16981E40C1E}"/>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1723B986-7FB7-4EAF-B4C4-99781AFED794}"/>
              </a:ext>
            </a:extLst>
          </p:cNvPr>
          <p:cNvSpPr>
            <a:spLocks noGrp="1" noChangeArrowheads="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b="0" dirty="0"/>
              <a:t>The Pestle analysis of the organisation is-</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US" b="1" dirty="0"/>
              <a:t>Political:</a:t>
            </a:r>
            <a:r>
              <a:rPr lang="en-US" b="0" dirty="0"/>
              <a:t> Political circumstances</a:t>
            </a:r>
            <a:endParaRPr lang="en-US" b="1"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en-US" b="1" dirty="0"/>
              <a:t>Economic:</a:t>
            </a:r>
            <a:r>
              <a:rPr lang="en-US" b="0" dirty="0"/>
              <a:t> Rate of interests and tax (</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De Silva,, 2013)</a:t>
            </a:r>
            <a:r>
              <a:rPr lang="en-US" b="0" dirty="0"/>
              <a:t>.</a:t>
            </a:r>
            <a:endParaRPr lang="en-US" b="1"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en-US" b="1" dirty="0"/>
              <a:t>Social:</a:t>
            </a:r>
            <a:r>
              <a:rPr lang="en-US" b="0" dirty="0"/>
              <a:t> People like, choice, preferences, and health safety</a:t>
            </a:r>
            <a:endParaRPr lang="en-US" b="1"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en-US" b="1" dirty="0"/>
              <a:t>Technological: </a:t>
            </a:r>
            <a:r>
              <a:rPr lang="en-US" b="0" dirty="0"/>
              <a:t>Advance technology in ordering, and selling</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US" b="1" dirty="0"/>
              <a:t>Environmental:</a:t>
            </a:r>
            <a:r>
              <a:rPr lang="en-US" b="0" dirty="0"/>
              <a:t> Sustainability,</a:t>
            </a:r>
            <a:endParaRPr lang="en-US" b="1"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en-US" b="1" dirty="0"/>
              <a:t>Legal:</a:t>
            </a:r>
            <a:r>
              <a:rPr lang="en-US" b="0" dirty="0"/>
              <a:t> Employment legislation and corporate social responsibilities</a:t>
            </a:r>
            <a:endParaRPr lang="en-US" b="1" dirty="0"/>
          </a:p>
          <a:p>
            <a:pPr eaLnBrk="1" hangingPunct="1">
              <a:defRPr/>
            </a:pPr>
            <a:endParaRPr lang="en-US" dirty="0">
              <a:latin typeface="Arial" charset="0"/>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a:extLst>
              <a:ext uri="{FF2B5EF4-FFF2-40B4-BE49-F238E27FC236}">
                <a16:creationId xmlns:a16="http://schemas.microsoft.com/office/drawing/2014/main" id="{5190CEC1-4C0B-475F-A1A0-9009B66B6D6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2B886C5-C42B-4AC0-AD0E-272989C637ED}" type="slidenum">
              <a:rPr lang="en-US" altLang="en-US" smtClean="0"/>
              <a:pPr/>
              <a:t>12</a:t>
            </a:fld>
            <a:endParaRPr lang="en-US" altLang="en-US"/>
          </a:p>
        </p:txBody>
      </p:sp>
      <p:sp>
        <p:nvSpPr>
          <p:cNvPr id="36866" name="Rectangle 2">
            <a:extLst>
              <a:ext uri="{FF2B5EF4-FFF2-40B4-BE49-F238E27FC236}">
                <a16:creationId xmlns:a16="http://schemas.microsoft.com/office/drawing/2014/main" id="{28B26E09-D7E6-41AA-AB44-1A56567B96C4}"/>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DE099CD7-10CE-4B82-B1A0-263C566CF675}"/>
              </a:ext>
            </a:extLst>
          </p:cNvPr>
          <p:cNvSpPr>
            <a:spLocks noGrp="1" noChangeArrowheads="1"/>
          </p:cNvSpPr>
          <p:nvPr>
            <p:ph type="body" idx="1"/>
          </p:nvPr>
        </p:nvSpPr>
        <p:spPr/>
        <p:txBody>
          <a:bodyPr/>
          <a:lstStyle/>
          <a:p>
            <a:pPr eaLnBrk="1" hangingPunct="1">
              <a:defRPr/>
            </a:pPr>
            <a:r>
              <a:rPr lang="en-US" dirty="0">
                <a:latin typeface="Arial" charset="0"/>
                <a:cs typeface="+mn-cs"/>
              </a:rPr>
              <a:t>The operations of the organisation are-</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Preparing food</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Providing customer service</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Cleaning</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Buying raw materials</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Accounting</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Reporting</a:t>
            </a:r>
            <a:endParaRPr lang="en-US" dirty="0">
              <a:latin typeface="Arial" charset="0"/>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FD7503-0831-FB4D-A596-BA5B2D900433}"/>
              </a:ext>
            </a:extLst>
          </p:cNvPr>
          <p:cNvSpPr>
            <a:spLocks noGrp="1"/>
          </p:cNvSpPr>
          <p:nvPr>
            <p:ph type="dt" sz="half" idx="10"/>
          </p:nvPr>
        </p:nvSpPr>
        <p:spPr>
          <a:xfrm>
            <a:off x="395288" y="6524625"/>
            <a:ext cx="971550" cy="219075"/>
          </a:xfrm>
        </p:spPr>
        <p:txBody>
          <a:bodyPr/>
          <a:lstStyle>
            <a:lvl1pPr>
              <a:defRPr/>
            </a:lvl1pPr>
          </a:lstStyle>
          <a:p>
            <a:pPr>
              <a:defRPr/>
            </a:pPr>
            <a:fld id="{B80177B8-710F-E841-BFDF-67A9A6485782}" type="datetime1">
              <a:rPr lang="en-GB" altLang="en-US"/>
              <a:pPr>
                <a:defRPr/>
              </a:pPr>
              <a:t>19/12/2021</a:t>
            </a:fld>
            <a:endParaRPr lang="en-GB" altLang="en-US"/>
          </a:p>
        </p:txBody>
      </p:sp>
      <p:sp>
        <p:nvSpPr>
          <p:cNvPr id="5" name="Footer Placeholder 4">
            <a:extLst>
              <a:ext uri="{FF2B5EF4-FFF2-40B4-BE49-F238E27FC236}">
                <a16:creationId xmlns:a16="http://schemas.microsoft.com/office/drawing/2014/main" id="{73531CB1-28AA-7641-9A15-6C44E33A27F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A3362044-03AE-CA4E-8B87-F40D96FD79F4}"/>
              </a:ext>
            </a:extLst>
          </p:cNvPr>
          <p:cNvSpPr>
            <a:spLocks noGrp="1"/>
          </p:cNvSpPr>
          <p:nvPr>
            <p:ph type="sldNum" sz="quarter" idx="12"/>
          </p:nvPr>
        </p:nvSpPr>
        <p:spPr/>
        <p:txBody>
          <a:bodyPr/>
          <a:lstStyle>
            <a:lvl1pPr>
              <a:defRPr/>
            </a:lvl1pPr>
          </a:lstStyle>
          <a:p>
            <a:pPr>
              <a:defRPr/>
            </a:pPr>
            <a:fld id="{1EB945E0-25E3-D145-90D0-6E5282FC4D1C}" type="slidenum">
              <a:rPr lang="en-GB" altLang="en-US"/>
              <a:pPr>
                <a:defRPr/>
              </a:pPr>
              <a:t>‹#›</a:t>
            </a:fld>
            <a:endParaRPr lang="en-GB" altLang="en-US"/>
          </a:p>
        </p:txBody>
      </p:sp>
    </p:spTree>
    <p:extLst>
      <p:ext uri="{BB962C8B-B14F-4D97-AF65-F5344CB8AC3E}">
        <p14:creationId xmlns:p14="http://schemas.microsoft.com/office/powerpoint/2010/main" val="3281334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0C61DA-F4B3-084A-8471-A692E3020481}"/>
              </a:ext>
            </a:extLst>
          </p:cNvPr>
          <p:cNvSpPr>
            <a:spLocks noGrp="1"/>
          </p:cNvSpPr>
          <p:nvPr>
            <p:ph type="dt" sz="half" idx="10"/>
          </p:nvPr>
        </p:nvSpPr>
        <p:spPr/>
        <p:txBody>
          <a:bodyPr/>
          <a:lstStyle>
            <a:lvl1pPr>
              <a:defRPr/>
            </a:lvl1pPr>
          </a:lstStyle>
          <a:p>
            <a:pPr>
              <a:defRPr/>
            </a:pPr>
            <a:fld id="{38538742-3853-0A4F-B63F-58AC5CA635BC}" type="datetime1">
              <a:rPr lang="en-GB" altLang="en-US"/>
              <a:pPr>
                <a:defRPr/>
              </a:pPr>
              <a:t>19/12/2021</a:t>
            </a:fld>
            <a:endParaRPr lang="en-GB" altLang="en-US"/>
          </a:p>
        </p:txBody>
      </p:sp>
      <p:sp>
        <p:nvSpPr>
          <p:cNvPr id="5" name="Footer Placeholder 4">
            <a:extLst>
              <a:ext uri="{FF2B5EF4-FFF2-40B4-BE49-F238E27FC236}">
                <a16:creationId xmlns:a16="http://schemas.microsoft.com/office/drawing/2014/main" id="{AB0BF602-C3CA-8D4D-A51F-6E7BE0E3612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CB801170-5961-3348-9DC9-68ADD72CBACE}"/>
              </a:ext>
            </a:extLst>
          </p:cNvPr>
          <p:cNvSpPr>
            <a:spLocks noGrp="1"/>
          </p:cNvSpPr>
          <p:nvPr>
            <p:ph type="sldNum" sz="quarter" idx="12"/>
          </p:nvPr>
        </p:nvSpPr>
        <p:spPr/>
        <p:txBody>
          <a:bodyPr/>
          <a:lstStyle>
            <a:lvl1pPr>
              <a:defRPr/>
            </a:lvl1pPr>
          </a:lstStyle>
          <a:p>
            <a:pPr>
              <a:defRPr/>
            </a:pPr>
            <a:fld id="{07B9AE67-EA57-984A-A0AA-FAD8D855988D}" type="slidenum">
              <a:rPr lang="en-GB" altLang="en-US"/>
              <a:pPr>
                <a:defRPr/>
              </a:pPr>
              <a:t>‹#›</a:t>
            </a:fld>
            <a:endParaRPr lang="en-GB" altLang="en-US"/>
          </a:p>
        </p:txBody>
      </p:sp>
    </p:spTree>
    <p:extLst>
      <p:ext uri="{BB962C8B-B14F-4D97-AF65-F5344CB8AC3E}">
        <p14:creationId xmlns:p14="http://schemas.microsoft.com/office/powerpoint/2010/main" val="594511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5443D3-3C94-7842-9139-D8A10C4FB579}"/>
              </a:ext>
            </a:extLst>
          </p:cNvPr>
          <p:cNvSpPr>
            <a:spLocks noGrp="1"/>
          </p:cNvSpPr>
          <p:nvPr>
            <p:ph type="dt" sz="half" idx="10"/>
          </p:nvPr>
        </p:nvSpPr>
        <p:spPr/>
        <p:txBody>
          <a:bodyPr/>
          <a:lstStyle>
            <a:lvl1pPr>
              <a:defRPr/>
            </a:lvl1pPr>
          </a:lstStyle>
          <a:p>
            <a:pPr>
              <a:defRPr/>
            </a:pPr>
            <a:fld id="{2A9C1EE5-B38E-174C-B90A-DACF2A95BB51}" type="datetime1">
              <a:rPr lang="en-GB" altLang="en-US"/>
              <a:pPr>
                <a:defRPr/>
              </a:pPr>
              <a:t>19/12/2021</a:t>
            </a:fld>
            <a:endParaRPr lang="en-GB" altLang="en-US"/>
          </a:p>
        </p:txBody>
      </p:sp>
      <p:sp>
        <p:nvSpPr>
          <p:cNvPr id="5" name="Slide Number Placeholder 5">
            <a:extLst>
              <a:ext uri="{FF2B5EF4-FFF2-40B4-BE49-F238E27FC236}">
                <a16:creationId xmlns:a16="http://schemas.microsoft.com/office/drawing/2014/main" id="{2EE9348A-3431-CF4C-9E55-5D731D96A73F}"/>
              </a:ext>
            </a:extLst>
          </p:cNvPr>
          <p:cNvSpPr>
            <a:spLocks noGrp="1"/>
          </p:cNvSpPr>
          <p:nvPr>
            <p:ph type="sldNum" sz="quarter" idx="11"/>
          </p:nvPr>
        </p:nvSpPr>
        <p:spPr/>
        <p:txBody>
          <a:bodyPr/>
          <a:lstStyle>
            <a:lvl1pPr>
              <a:defRPr/>
            </a:lvl1pPr>
          </a:lstStyle>
          <a:p>
            <a:pPr>
              <a:defRPr/>
            </a:pPr>
            <a:fld id="{081A1652-3A25-9842-83DD-0412AA2756B9}" type="slidenum">
              <a:rPr lang="en-GB" altLang="en-US"/>
              <a:pPr>
                <a:defRPr/>
              </a:pPr>
              <a:t>‹#›</a:t>
            </a:fld>
            <a:endParaRPr lang="en-GB" altLang="en-US"/>
          </a:p>
        </p:txBody>
      </p:sp>
    </p:spTree>
    <p:extLst>
      <p:ext uri="{BB962C8B-B14F-4D97-AF65-F5344CB8AC3E}">
        <p14:creationId xmlns:p14="http://schemas.microsoft.com/office/powerpoint/2010/main" val="3571275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7A004AA-9CA5-A345-8B65-587508D4D884}"/>
              </a:ext>
            </a:extLst>
          </p:cNvPr>
          <p:cNvSpPr>
            <a:spLocks noGrp="1"/>
          </p:cNvSpPr>
          <p:nvPr>
            <p:ph type="dt" sz="half" idx="10"/>
          </p:nvPr>
        </p:nvSpPr>
        <p:spPr/>
        <p:txBody>
          <a:bodyPr/>
          <a:lstStyle>
            <a:lvl1pPr>
              <a:defRPr/>
            </a:lvl1pPr>
          </a:lstStyle>
          <a:p>
            <a:pPr>
              <a:defRPr/>
            </a:pPr>
            <a:fld id="{0402AF53-FABE-A44C-994A-1F7EB82DA14F}" type="datetime1">
              <a:rPr lang="en-GB" altLang="en-US"/>
              <a:pPr>
                <a:defRPr/>
              </a:pPr>
              <a:t>19/12/2021</a:t>
            </a:fld>
            <a:endParaRPr lang="en-GB" altLang="en-US"/>
          </a:p>
        </p:txBody>
      </p:sp>
      <p:sp>
        <p:nvSpPr>
          <p:cNvPr id="6" name="Slide Number Placeholder 5">
            <a:extLst>
              <a:ext uri="{FF2B5EF4-FFF2-40B4-BE49-F238E27FC236}">
                <a16:creationId xmlns:a16="http://schemas.microsoft.com/office/drawing/2014/main" id="{CB0394B6-CCF4-944D-B4BE-F31F12D5D7D7}"/>
              </a:ext>
            </a:extLst>
          </p:cNvPr>
          <p:cNvSpPr>
            <a:spLocks noGrp="1"/>
          </p:cNvSpPr>
          <p:nvPr>
            <p:ph type="sldNum" sz="quarter" idx="11"/>
          </p:nvPr>
        </p:nvSpPr>
        <p:spPr/>
        <p:txBody>
          <a:bodyPr/>
          <a:lstStyle>
            <a:lvl1pPr>
              <a:defRPr/>
            </a:lvl1pPr>
          </a:lstStyle>
          <a:p>
            <a:pPr>
              <a:defRPr/>
            </a:pPr>
            <a:fld id="{ABA72499-A13F-8F4C-B578-5ED40A0894D3}" type="slidenum">
              <a:rPr lang="en-GB" altLang="en-US"/>
              <a:pPr>
                <a:defRPr/>
              </a:pPr>
              <a:t>‹#›</a:t>
            </a:fld>
            <a:endParaRPr lang="en-GB" altLang="en-US"/>
          </a:p>
        </p:txBody>
      </p:sp>
    </p:spTree>
    <p:extLst>
      <p:ext uri="{BB962C8B-B14F-4D97-AF65-F5344CB8AC3E}">
        <p14:creationId xmlns:p14="http://schemas.microsoft.com/office/powerpoint/2010/main" val="3037236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B364EFA-5929-6240-A373-0AA17197F0B7}"/>
              </a:ext>
            </a:extLst>
          </p:cNvPr>
          <p:cNvSpPr>
            <a:spLocks noGrp="1"/>
          </p:cNvSpPr>
          <p:nvPr>
            <p:ph type="dt" sz="half" idx="10"/>
          </p:nvPr>
        </p:nvSpPr>
        <p:spPr/>
        <p:txBody>
          <a:bodyPr/>
          <a:lstStyle>
            <a:lvl1pPr>
              <a:defRPr/>
            </a:lvl1pPr>
          </a:lstStyle>
          <a:p>
            <a:pPr>
              <a:defRPr/>
            </a:pPr>
            <a:fld id="{25EDE896-9AC4-8348-9493-81057FBA341F}" type="datetime1">
              <a:rPr lang="en-GB" altLang="en-US"/>
              <a:pPr>
                <a:defRPr/>
              </a:pPr>
              <a:t>19/12/2021</a:t>
            </a:fld>
            <a:endParaRPr lang="en-GB" altLang="en-US"/>
          </a:p>
        </p:txBody>
      </p:sp>
      <p:sp>
        <p:nvSpPr>
          <p:cNvPr id="8" name="Slide Number Placeholder 5">
            <a:extLst>
              <a:ext uri="{FF2B5EF4-FFF2-40B4-BE49-F238E27FC236}">
                <a16:creationId xmlns:a16="http://schemas.microsoft.com/office/drawing/2014/main" id="{D497ABBC-0224-944D-A826-8ADA7080DAB0}"/>
              </a:ext>
            </a:extLst>
          </p:cNvPr>
          <p:cNvSpPr>
            <a:spLocks noGrp="1"/>
          </p:cNvSpPr>
          <p:nvPr>
            <p:ph type="sldNum" sz="quarter" idx="11"/>
          </p:nvPr>
        </p:nvSpPr>
        <p:spPr/>
        <p:txBody>
          <a:bodyPr/>
          <a:lstStyle>
            <a:lvl1pPr>
              <a:defRPr/>
            </a:lvl1pPr>
          </a:lstStyle>
          <a:p>
            <a:pPr>
              <a:defRPr/>
            </a:pPr>
            <a:fld id="{8EE87E6E-61E7-8D44-BC73-DF5FC72853D6}" type="slidenum">
              <a:rPr lang="en-GB" altLang="en-US"/>
              <a:pPr>
                <a:defRPr/>
              </a:pPr>
              <a:t>‹#›</a:t>
            </a:fld>
            <a:endParaRPr lang="en-GB" altLang="en-US"/>
          </a:p>
        </p:txBody>
      </p:sp>
    </p:spTree>
    <p:extLst>
      <p:ext uri="{BB962C8B-B14F-4D97-AF65-F5344CB8AC3E}">
        <p14:creationId xmlns:p14="http://schemas.microsoft.com/office/powerpoint/2010/main" val="964392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45839AD-3EB9-7E47-AF5C-E3CD9F82114A}"/>
              </a:ext>
            </a:extLst>
          </p:cNvPr>
          <p:cNvSpPr>
            <a:spLocks noGrp="1"/>
          </p:cNvSpPr>
          <p:nvPr>
            <p:ph type="dt" sz="half" idx="10"/>
          </p:nvPr>
        </p:nvSpPr>
        <p:spPr/>
        <p:txBody>
          <a:bodyPr/>
          <a:lstStyle>
            <a:lvl1pPr>
              <a:defRPr/>
            </a:lvl1pPr>
          </a:lstStyle>
          <a:p>
            <a:pPr>
              <a:defRPr/>
            </a:pPr>
            <a:fld id="{30C0783C-4B20-AE43-84C4-13217F91F176}" type="datetime1">
              <a:rPr lang="en-GB" altLang="en-US"/>
              <a:pPr>
                <a:defRPr/>
              </a:pPr>
              <a:t>19/12/2021</a:t>
            </a:fld>
            <a:endParaRPr lang="en-GB" altLang="en-US"/>
          </a:p>
        </p:txBody>
      </p:sp>
      <p:sp>
        <p:nvSpPr>
          <p:cNvPr id="4" name="Slide Number Placeholder 5">
            <a:extLst>
              <a:ext uri="{FF2B5EF4-FFF2-40B4-BE49-F238E27FC236}">
                <a16:creationId xmlns:a16="http://schemas.microsoft.com/office/drawing/2014/main" id="{96583A8D-724B-A144-8117-3FD38C58969F}"/>
              </a:ext>
            </a:extLst>
          </p:cNvPr>
          <p:cNvSpPr>
            <a:spLocks noGrp="1"/>
          </p:cNvSpPr>
          <p:nvPr>
            <p:ph type="sldNum" sz="quarter" idx="11"/>
          </p:nvPr>
        </p:nvSpPr>
        <p:spPr/>
        <p:txBody>
          <a:bodyPr/>
          <a:lstStyle>
            <a:lvl1pPr>
              <a:defRPr/>
            </a:lvl1pPr>
          </a:lstStyle>
          <a:p>
            <a:pPr>
              <a:defRPr/>
            </a:pPr>
            <a:fld id="{993E559D-6B5A-6449-AE81-F197C74D7D47}" type="slidenum">
              <a:rPr lang="en-GB" altLang="en-US"/>
              <a:pPr>
                <a:defRPr/>
              </a:pPr>
              <a:t>‹#›</a:t>
            </a:fld>
            <a:endParaRPr lang="en-GB" altLang="en-US"/>
          </a:p>
        </p:txBody>
      </p:sp>
    </p:spTree>
    <p:extLst>
      <p:ext uri="{BB962C8B-B14F-4D97-AF65-F5344CB8AC3E}">
        <p14:creationId xmlns:p14="http://schemas.microsoft.com/office/powerpoint/2010/main" val="2493811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58C56A7-E6E1-2445-BFC6-CEC1F4220A9A}"/>
              </a:ext>
            </a:extLst>
          </p:cNvPr>
          <p:cNvSpPr>
            <a:spLocks noGrp="1"/>
          </p:cNvSpPr>
          <p:nvPr>
            <p:ph type="dt" sz="half" idx="10"/>
          </p:nvPr>
        </p:nvSpPr>
        <p:spPr/>
        <p:txBody>
          <a:bodyPr/>
          <a:lstStyle>
            <a:lvl1pPr>
              <a:defRPr/>
            </a:lvl1pPr>
          </a:lstStyle>
          <a:p>
            <a:pPr>
              <a:defRPr/>
            </a:pPr>
            <a:fld id="{E92DD7CE-B30C-1E47-AED4-D60087C6763D}" type="datetime1">
              <a:rPr lang="en-GB" altLang="en-US"/>
              <a:pPr>
                <a:defRPr/>
              </a:pPr>
              <a:t>19/12/2021</a:t>
            </a:fld>
            <a:endParaRPr lang="en-GB" altLang="en-US"/>
          </a:p>
        </p:txBody>
      </p:sp>
      <p:sp>
        <p:nvSpPr>
          <p:cNvPr id="3" name="Slide Number Placeholder 5">
            <a:extLst>
              <a:ext uri="{FF2B5EF4-FFF2-40B4-BE49-F238E27FC236}">
                <a16:creationId xmlns:a16="http://schemas.microsoft.com/office/drawing/2014/main" id="{4E870FC7-EF91-E64B-87D2-26CB4891BF63}"/>
              </a:ext>
            </a:extLst>
          </p:cNvPr>
          <p:cNvSpPr>
            <a:spLocks noGrp="1"/>
          </p:cNvSpPr>
          <p:nvPr>
            <p:ph type="sldNum" sz="quarter" idx="11"/>
          </p:nvPr>
        </p:nvSpPr>
        <p:spPr/>
        <p:txBody>
          <a:bodyPr/>
          <a:lstStyle>
            <a:lvl1pPr>
              <a:defRPr/>
            </a:lvl1pPr>
          </a:lstStyle>
          <a:p>
            <a:pPr>
              <a:defRPr/>
            </a:pPr>
            <a:fld id="{6EE07629-4518-4D4D-8A9E-871D98EB2A3A}" type="slidenum">
              <a:rPr lang="en-GB" altLang="en-US"/>
              <a:pPr>
                <a:defRPr/>
              </a:pPr>
              <a:t>‹#›</a:t>
            </a:fld>
            <a:endParaRPr lang="en-GB" altLang="en-US"/>
          </a:p>
        </p:txBody>
      </p:sp>
    </p:spTree>
    <p:extLst>
      <p:ext uri="{BB962C8B-B14F-4D97-AF65-F5344CB8AC3E}">
        <p14:creationId xmlns:p14="http://schemas.microsoft.com/office/powerpoint/2010/main" val="2285759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64B8168-4B89-E744-ACDF-5BDA1822E592}"/>
              </a:ext>
            </a:extLst>
          </p:cNvPr>
          <p:cNvSpPr>
            <a:spLocks noGrp="1"/>
          </p:cNvSpPr>
          <p:nvPr>
            <p:ph type="dt" sz="half" idx="10"/>
          </p:nvPr>
        </p:nvSpPr>
        <p:spPr/>
        <p:txBody>
          <a:bodyPr/>
          <a:lstStyle>
            <a:lvl1pPr>
              <a:defRPr/>
            </a:lvl1pPr>
          </a:lstStyle>
          <a:p>
            <a:pPr>
              <a:defRPr/>
            </a:pPr>
            <a:fld id="{D7B1AD95-5498-8B48-BEE6-7F7A1A05B077}" type="datetime1">
              <a:rPr lang="en-GB" altLang="en-US"/>
              <a:pPr>
                <a:defRPr/>
              </a:pPr>
              <a:t>19/12/2021</a:t>
            </a:fld>
            <a:endParaRPr lang="en-GB" altLang="en-US"/>
          </a:p>
        </p:txBody>
      </p:sp>
      <p:sp>
        <p:nvSpPr>
          <p:cNvPr id="6" name="Slide Number Placeholder 5">
            <a:extLst>
              <a:ext uri="{FF2B5EF4-FFF2-40B4-BE49-F238E27FC236}">
                <a16:creationId xmlns:a16="http://schemas.microsoft.com/office/drawing/2014/main" id="{93E91E0E-4019-2A4C-B60B-BD52CAF5561A}"/>
              </a:ext>
            </a:extLst>
          </p:cNvPr>
          <p:cNvSpPr>
            <a:spLocks noGrp="1"/>
          </p:cNvSpPr>
          <p:nvPr>
            <p:ph type="sldNum" sz="quarter" idx="11"/>
          </p:nvPr>
        </p:nvSpPr>
        <p:spPr/>
        <p:txBody>
          <a:bodyPr/>
          <a:lstStyle>
            <a:lvl1pPr>
              <a:defRPr/>
            </a:lvl1pPr>
          </a:lstStyle>
          <a:p>
            <a:pPr>
              <a:defRPr/>
            </a:pPr>
            <a:fld id="{FE18EC50-F2A3-124F-A780-2C3202021A69}" type="slidenum">
              <a:rPr lang="en-GB" altLang="en-US"/>
              <a:pPr>
                <a:defRPr/>
              </a:pPr>
              <a:t>‹#›</a:t>
            </a:fld>
            <a:endParaRPr lang="en-GB" altLang="en-US"/>
          </a:p>
        </p:txBody>
      </p:sp>
    </p:spTree>
    <p:extLst>
      <p:ext uri="{BB962C8B-B14F-4D97-AF65-F5344CB8AC3E}">
        <p14:creationId xmlns:p14="http://schemas.microsoft.com/office/powerpoint/2010/main" val="3690085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74A58BD-1950-BA4E-8965-0F36DDEA18E6}"/>
              </a:ext>
            </a:extLst>
          </p:cNvPr>
          <p:cNvSpPr>
            <a:spLocks noGrp="1"/>
          </p:cNvSpPr>
          <p:nvPr>
            <p:ph type="dt" sz="half" idx="10"/>
          </p:nvPr>
        </p:nvSpPr>
        <p:spPr/>
        <p:txBody>
          <a:bodyPr/>
          <a:lstStyle>
            <a:lvl1pPr>
              <a:defRPr/>
            </a:lvl1pPr>
          </a:lstStyle>
          <a:p>
            <a:pPr>
              <a:defRPr/>
            </a:pPr>
            <a:fld id="{D50C3443-F1BE-9E4F-99E1-99215CDB3680}" type="datetime1">
              <a:rPr lang="en-GB" altLang="en-US"/>
              <a:pPr>
                <a:defRPr/>
              </a:pPr>
              <a:t>19/12/2021</a:t>
            </a:fld>
            <a:endParaRPr lang="en-GB" altLang="en-US"/>
          </a:p>
        </p:txBody>
      </p:sp>
      <p:sp>
        <p:nvSpPr>
          <p:cNvPr id="6" name="Slide Number Placeholder 5">
            <a:extLst>
              <a:ext uri="{FF2B5EF4-FFF2-40B4-BE49-F238E27FC236}">
                <a16:creationId xmlns:a16="http://schemas.microsoft.com/office/drawing/2014/main" id="{681F0D67-2E28-5C40-8B2A-1EF89FDEC737}"/>
              </a:ext>
            </a:extLst>
          </p:cNvPr>
          <p:cNvSpPr>
            <a:spLocks noGrp="1"/>
          </p:cNvSpPr>
          <p:nvPr>
            <p:ph type="sldNum" sz="quarter" idx="11"/>
          </p:nvPr>
        </p:nvSpPr>
        <p:spPr/>
        <p:txBody>
          <a:bodyPr/>
          <a:lstStyle>
            <a:lvl1pPr>
              <a:defRPr/>
            </a:lvl1pPr>
          </a:lstStyle>
          <a:p>
            <a:pPr>
              <a:defRPr/>
            </a:pPr>
            <a:fld id="{A4A8E36E-75B8-2142-B643-835E2D2624E6}" type="slidenum">
              <a:rPr lang="en-GB" altLang="en-US"/>
              <a:pPr>
                <a:defRPr/>
              </a:pPr>
              <a:t>‹#›</a:t>
            </a:fld>
            <a:endParaRPr lang="en-GB" altLang="en-US"/>
          </a:p>
        </p:txBody>
      </p:sp>
    </p:spTree>
    <p:extLst>
      <p:ext uri="{BB962C8B-B14F-4D97-AF65-F5344CB8AC3E}">
        <p14:creationId xmlns:p14="http://schemas.microsoft.com/office/powerpoint/2010/main" val="1425837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2675A5-38C0-2143-8FD9-E3D6B4D72D9E}"/>
              </a:ext>
            </a:extLst>
          </p:cNvPr>
          <p:cNvSpPr>
            <a:spLocks noGrp="1"/>
          </p:cNvSpPr>
          <p:nvPr>
            <p:ph type="dt" sz="half" idx="10"/>
          </p:nvPr>
        </p:nvSpPr>
        <p:spPr/>
        <p:txBody>
          <a:bodyPr/>
          <a:lstStyle>
            <a:lvl1pPr>
              <a:defRPr/>
            </a:lvl1pPr>
          </a:lstStyle>
          <a:p>
            <a:pPr>
              <a:defRPr/>
            </a:pPr>
            <a:fld id="{812631AC-A01C-4446-92D7-8DA6DE88BFE9}" type="datetime1">
              <a:rPr lang="en-GB" altLang="en-US"/>
              <a:pPr>
                <a:defRPr/>
              </a:pPr>
              <a:t>19/12/2021</a:t>
            </a:fld>
            <a:endParaRPr lang="en-GB" altLang="en-US"/>
          </a:p>
        </p:txBody>
      </p:sp>
      <p:sp>
        <p:nvSpPr>
          <p:cNvPr id="5" name="Slide Number Placeholder 5">
            <a:extLst>
              <a:ext uri="{FF2B5EF4-FFF2-40B4-BE49-F238E27FC236}">
                <a16:creationId xmlns:a16="http://schemas.microsoft.com/office/drawing/2014/main" id="{8375B19D-B594-CB48-8DC0-41BE71D36E4C}"/>
              </a:ext>
            </a:extLst>
          </p:cNvPr>
          <p:cNvSpPr>
            <a:spLocks noGrp="1"/>
          </p:cNvSpPr>
          <p:nvPr>
            <p:ph type="sldNum" sz="quarter" idx="11"/>
          </p:nvPr>
        </p:nvSpPr>
        <p:spPr/>
        <p:txBody>
          <a:bodyPr/>
          <a:lstStyle>
            <a:lvl1pPr>
              <a:defRPr/>
            </a:lvl1pPr>
          </a:lstStyle>
          <a:p>
            <a:pPr>
              <a:defRPr/>
            </a:pPr>
            <a:fld id="{8307AC98-288D-6548-BE35-2DF100C98297}" type="slidenum">
              <a:rPr lang="en-GB" altLang="en-US"/>
              <a:pPr>
                <a:defRPr/>
              </a:pPr>
              <a:t>‹#›</a:t>
            </a:fld>
            <a:endParaRPr lang="en-GB" altLang="en-US"/>
          </a:p>
        </p:txBody>
      </p:sp>
    </p:spTree>
    <p:extLst>
      <p:ext uri="{BB962C8B-B14F-4D97-AF65-F5344CB8AC3E}">
        <p14:creationId xmlns:p14="http://schemas.microsoft.com/office/powerpoint/2010/main" val="1787622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6B08B1-6AAD-A743-AD24-179179077AD0}"/>
              </a:ext>
            </a:extLst>
          </p:cNvPr>
          <p:cNvSpPr>
            <a:spLocks noGrp="1"/>
          </p:cNvSpPr>
          <p:nvPr>
            <p:ph type="dt" sz="half" idx="10"/>
          </p:nvPr>
        </p:nvSpPr>
        <p:spPr/>
        <p:txBody>
          <a:bodyPr/>
          <a:lstStyle>
            <a:lvl1pPr>
              <a:defRPr/>
            </a:lvl1pPr>
          </a:lstStyle>
          <a:p>
            <a:pPr>
              <a:defRPr/>
            </a:pPr>
            <a:fld id="{C6C74951-039C-7442-BB33-C2D14E5575E8}" type="datetime1">
              <a:rPr lang="en-GB" altLang="en-US"/>
              <a:pPr>
                <a:defRPr/>
              </a:pPr>
              <a:t>19/12/2021</a:t>
            </a:fld>
            <a:endParaRPr lang="en-GB" altLang="en-US"/>
          </a:p>
        </p:txBody>
      </p:sp>
      <p:sp>
        <p:nvSpPr>
          <p:cNvPr id="5" name="Slide Number Placeholder 5">
            <a:extLst>
              <a:ext uri="{FF2B5EF4-FFF2-40B4-BE49-F238E27FC236}">
                <a16:creationId xmlns:a16="http://schemas.microsoft.com/office/drawing/2014/main" id="{1430FBB0-31C7-8C44-9C42-CF879553BEC3}"/>
              </a:ext>
            </a:extLst>
          </p:cNvPr>
          <p:cNvSpPr>
            <a:spLocks noGrp="1"/>
          </p:cNvSpPr>
          <p:nvPr>
            <p:ph type="sldNum" sz="quarter" idx="11"/>
          </p:nvPr>
        </p:nvSpPr>
        <p:spPr/>
        <p:txBody>
          <a:bodyPr/>
          <a:lstStyle>
            <a:lvl1pPr>
              <a:defRPr/>
            </a:lvl1pPr>
          </a:lstStyle>
          <a:p>
            <a:pPr>
              <a:defRPr/>
            </a:pPr>
            <a:fld id="{31529731-DB19-EF42-97EA-2A560B32F1D6}" type="slidenum">
              <a:rPr lang="en-GB" altLang="en-US"/>
              <a:pPr>
                <a:defRPr/>
              </a:pPr>
              <a:t>‹#›</a:t>
            </a:fld>
            <a:endParaRPr lang="en-GB" altLang="en-US"/>
          </a:p>
        </p:txBody>
      </p:sp>
    </p:spTree>
    <p:extLst>
      <p:ext uri="{BB962C8B-B14F-4D97-AF65-F5344CB8AC3E}">
        <p14:creationId xmlns:p14="http://schemas.microsoft.com/office/powerpoint/2010/main" val="3067750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E0073F1-A671-7B46-95BE-33219C847E9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596F74B-84DC-8F40-A2B2-71C5B30838E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7FC93DB-009C-9647-80A3-95676ABEE509}"/>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charset="0"/>
              </a:defRPr>
            </a:lvl1pPr>
          </a:lstStyle>
          <a:p>
            <a:pPr>
              <a:defRPr/>
            </a:pPr>
            <a:fld id="{3D13AB64-1D2B-6C4A-995E-19350807962B}" type="datetime1">
              <a:rPr lang="en-GB" altLang="en-US"/>
              <a:pPr>
                <a:defRPr/>
              </a:pPr>
              <a:t>19/12/2021</a:t>
            </a:fld>
            <a:endParaRPr lang="en-GB" altLang="en-US"/>
          </a:p>
        </p:txBody>
      </p:sp>
      <p:sp>
        <p:nvSpPr>
          <p:cNvPr id="6" name="Slide Number Placeholder 5">
            <a:extLst>
              <a:ext uri="{FF2B5EF4-FFF2-40B4-BE49-F238E27FC236}">
                <a16:creationId xmlns:a16="http://schemas.microsoft.com/office/drawing/2014/main" id="{F0500C1B-296F-F242-8336-84C11669C510}"/>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charset="0"/>
              </a:defRPr>
            </a:lvl1pPr>
          </a:lstStyle>
          <a:p>
            <a:pPr>
              <a:defRPr/>
            </a:pPr>
            <a:fld id="{46107BAC-9EA8-8E48-B437-307050EC719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2pPr>
      <a:lvl3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3pPr>
      <a:lvl4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4pPr>
      <a:lvl5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charset="0"/>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charset="0"/>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charset="0"/>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charset="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bizfluent.com/info-8520810-objectives-restaurant-business.html" TargetMode="External"/><Relationship Id="rId7" Type="http://schemas.openxmlformats.org/officeDocument/2006/relationships/hyperlink" Target="http://www.bplans.com/" TargetMode="External"/><Relationship Id="rId2" Type="http://schemas.openxmlformats.org/officeDocument/2006/relationships/hyperlink" Target="https://www.spaghettihouse.co.uk/our-story" TargetMode="External"/><Relationship Id="rId1" Type="http://schemas.openxmlformats.org/officeDocument/2006/relationships/slideLayout" Target="../slideLayouts/slideLayout2.xml"/><Relationship Id="rId6" Type="http://schemas.openxmlformats.org/officeDocument/2006/relationships/hyperlink" Target="https://www.pinterest.co.uk/pin/159596380529982044/" TargetMode="External"/><Relationship Id="rId5" Type="http://schemas.openxmlformats.org/officeDocument/2006/relationships/hyperlink" Target="https://www.touchbistro.com/blog/14-inspiring-restaurant-mission-statements-and-why-you-need-one/" TargetMode="External"/><Relationship Id="rId4" Type="http://schemas.openxmlformats.org/officeDocument/2006/relationships/hyperlink" Target="https://bizfluent.com/list-6552663-restaurant-marketing-objectives.html"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EF804D3-2FD6-DB44-A78F-0AB516CFD683}"/>
              </a:ext>
            </a:extLst>
          </p:cNvPr>
          <p:cNvSpPr>
            <a:spLocks noGrp="1"/>
          </p:cNvSpPr>
          <p:nvPr>
            <p:ph type="subTitle" idx="1"/>
          </p:nvPr>
        </p:nvSpPr>
        <p:spPr>
          <a:xfrm>
            <a:off x="827088" y="3933825"/>
            <a:ext cx="7561262" cy="2159000"/>
          </a:xfrm>
        </p:spPr>
        <p:txBody>
          <a:bodyPr/>
          <a:lstStyle/>
          <a:p>
            <a:pPr eaLnBrk="1" hangingPunct="1">
              <a:buFont typeface="Arial" charset="0"/>
              <a:buNone/>
              <a:defRPr/>
            </a:pPr>
            <a:endParaRPr lang="en-GB" sz="2400" dirty="0">
              <a:ea typeface="+mn-ea"/>
              <a:cs typeface="+mn-cs"/>
            </a:endParaRPr>
          </a:p>
          <a:p>
            <a:pPr eaLnBrk="1" hangingPunct="1">
              <a:defRPr/>
            </a:pPr>
            <a:r>
              <a:rPr lang="en-GB" sz="2600" b="1" dirty="0">
                <a:solidFill>
                  <a:schemeClr val="accent4"/>
                </a:solidFill>
                <a:ea typeface="+mn-ea"/>
                <a:cs typeface="+mn-cs"/>
              </a:rPr>
              <a:t>Title: Bella Napoli Italian Restaurant</a:t>
            </a:r>
          </a:p>
          <a:p>
            <a:pPr eaLnBrk="1" hangingPunct="1">
              <a:defRPr/>
            </a:pPr>
            <a:r>
              <a:rPr lang="en-GB" sz="2600" b="1" dirty="0" err="1">
                <a:solidFill>
                  <a:schemeClr val="accent4"/>
                </a:solidFill>
                <a:ea typeface="+mn-ea"/>
                <a:cs typeface="+mn-cs"/>
              </a:rPr>
              <a:t>Melania,Lavinia,Evet,Mihai</a:t>
            </a:r>
            <a:r>
              <a:rPr lang="en-GB" sz="2600" b="1" dirty="0">
                <a:solidFill>
                  <a:schemeClr val="accent4"/>
                </a:solidFill>
                <a:ea typeface="+mn-ea"/>
                <a:cs typeface="+mn-cs"/>
              </a:rPr>
              <a:t> Group2</a:t>
            </a:r>
          </a:p>
          <a:p>
            <a:pPr eaLnBrk="1" hangingPunct="1">
              <a:defRPr/>
            </a:pPr>
            <a:r>
              <a:rPr lang="en-GB" sz="2600" b="1" dirty="0">
                <a:solidFill>
                  <a:schemeClr val="accent4"/>
                </a:solidFill>
                <a:ea typeface="+mn-ea"/>
                <a:cs typeface="+mn-cs"/>
              </a:rPr>
              <a:t>Lecturer-</a:t>
            </a:r>
          </a:p>
          <a:p>
            <a:pPr eaLnBrk="1" hangingPunct="1">
              <a:buFont typeface="Arial" charset="0"/>
              <a:buNone/>
              <a:defRPr/>
            </a:pPr>
            <a:endParaRPr lang="en-GB" sz="2400" dirty="0">
              <a:ea typeface="+mn-ea"/>
              <a:cs typeface="+mn-cs"/>
            </a:endParaRPr>
          </a:p>
          <a:p>
            <a:pPr eaLnBrk="1" hangingPunct="1">
              <a:buFont typeface="Arial" charset="0"/>
              <a:buNone/>
              <a:defRPr/>
            </a:pPr>
            <a:endParaRPr lang="en-GB" sz="2400" dirty="0">
              <a:ea typeface="+mn-ea"/>
              <a:cs typeface="+mn-cs"/>
            </a:endParaRPr>
          </a:p>
          <a:p>
            <a:pPr eaLnBrk="1" hangingPunct="1">
              <a:buFont typeface="Arial" charset="0"/>
              <a:buNone/>
              <a:defRPr/>
            </a:pPr>
            <a:endParaRPr lang="en-GB" sz="2400" dirty="0">
              <a:ea typeface="+mn-ea"/>
              <a:cs typeface="+mn-cs"/>
            </a:endParaRPr>
          </a:p>
        </p:txBody>
      </p:sp>
      <p:sp>
        <p:nvSpPr>
          <p:cNvPr id="15362" name="Date Placeholder 3">
            <a:extLst>
              <a:ext uri="{FF2B5EF4-FFF2-40B4-BE49-F238E27FC236}">
                <a16:creationId xmlns:a16="http://schemas.microsoft.com/office/drawing/2014/main" id="{CBF9DB27-3CC6-C449-AEEC-20EADABDA8EF}"/>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1C6C28C6-3C2B-534B-9A8A-F54739D82891}" type="datetime1">
              <a:rPr lang="en-GB" altLang="en-US" sz="1000" smtClean="0">
                <a:solidFill>
                  <a:srgbClr val="898989"/>
                </a:solidFill>
              </a:rPr>
              <a:pPr>
                <a:spcBef>
                  <a:spcPct val="0"/>
                </a:spcBef>
                <a:buFontTx/>
                <a:buNone/>
              </a:pPr>
              <a:t>19/12/2021</a:t>
            </a:fld>
            <a:endParaRPr lang="en-GB" altLang="en-US" sz="1000">
              <a:solidFill>
                <a:srgbClr val="898989"/>
              </a:solidFill>
            </a:endParaRPr>
          </a:p>
        </p:txBody>
      </p:sp>
      <p:pic>
        <p:nvPicPr>
          <p:cNvPr id="15363" name="Picture 1">
            <a:extLst>
              <a:ext uri="{FF2B5EF4-FFF2-40B4-BE49-F238E27FC236}">
                <a16:creationId xmlns:a16="http://schemas.microsoft.com/office/drawing/2014/main" id="{66D6A625-BB54-E344-AFFF-2675C99AEFB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7088" y="1341438"/>
            <a:ext cx="7561262"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4">
            <a:extLst>
              <a:ext uri="{FF2B5EF4-FFF2-40B4-BE49-F238E27FC236}">
                <a16:creationId xmlns:a16="http://schemas.microsoft.com/office/drawing/2014/main" id="{B3A4B4C7-8E34-A84C-BA98-B535596D7BDA}"/>
              </a:ext>
            </a:extLst>
          </p:cNvPr>
          <p:cNvSpPr>
            <a:spLocks noGrp="1"/>
          </p:cNvSpPr>
          <p:nvPr>
            <p:ph type="title"/>
          </p:nvPr>
        </p:nvSpPr>
        <p:spPr>
          <a:xfrm>
            <a:off x="457200" y="-16329"/>
            <a:ext cx="8229600" cy="802685"/>
          </a:xfrm>
        </p:spPr>
        <p:txBody>
          <a:bodyPr/>
          <a:lstStyle/>
          <a:p>
            <a:pPr eaLnBrk="1" hangingPunct="1"/>
            <a:r>
              <a:rPr lang="en-GB" altLang="en-US" dirty="0">
                <a:ea typeface="ＭＳ Ｐゴシック" panose="020B0600070205080204" pitchFamily="34" charset="-128"/>
              </a:rPr>
              <a:t>Table of Contents </a:t>
            </a:r>
          </a:p>
        </p:txBody>
      </p:sp>
      <p:sp>
        <p:nvSpPr>
          <p:cNvPr id="16386" name="Date Placeholder 3">
            <a:extLst>
              <a:ext uri="{FF2B5EF4-FFF2-40B4-BE49-F238E27FC236}">
                <a16:creationId xmlns:a16="http://schemas.microsoft.com/office/drawing/2014/main" id="{372BDC11-E886-F14C-ACED-0F312B142F2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9BD371F5-3BA2-7647-8AB6-DE196F26EC03}" type="datetime1">
              <a:rPr lang="en-GB" altLang="en-US" sz="1000" smtClean="0">
                <a:solidFill>
                  <a:srgbClr val="898989"/>
                </a:solidFill>
              </a:rPr>
              <a:pPr>
                <a:spcBef>
                  <a:spcPct val="0"/>
                </a:spcBef>
                <a:buFontTx/>
                <a:buNone/>
              </a:pPr>
              <a:t>19/12/2021</a:t>
            </a:fld>
            <a:endParaRPr lang="en-GB" altLang="en-US" sz="1000">
              <a:solidFill>
                <a:srgbClr val="898989"/>
              </a:solidFill>
            </a:endParaRPr>
          </a:p>
        </p:txBody>
      </p:sp>
      <p:sp>
        <p:nvSpPr>
          <p:cNvPr id="3" name="TextBox 2">
            <a:extLst>
              <a:ext uri="{FF2B5EF4-FFF2-40B4-BE49-F238E27FC236}">
                <a16:creationId xmlns:a16="http://schemas.microsoft.com/office/drawing/2014/main" id="{6D736E1C-E30C-BF44-898A-8941FC4546A4}"/>
              </a:ext>
            </a:extLst>
          </p:cNvPr>
          <p:cNvSpPr txBox="1"/>
          <p:nvPr/>
        </p:nvSpPr>
        <p:spPr>
          <a:xfrm>
            <a:off x="250825" y="716332"/>
            <a:ext cx="6624736" cy="5355312"/>
          </a:xfrm>
          <a:prstGeom prst="rect">
            <a:avLst/>
          </a:prstGeom>
          <a:noFill/>
        </p:spPr>
        <p:txBody>
          <a:bodyPr wrap="square" rtlCol="0">
            <a:spAutoFit/>
          </a:bodyPr>
          <a:lstStyle/>
          <a:p>
            <a:pPr marL="342900" indent="-342900">
              <a:buFont typeface="+mj-lt"/>
              <a:buAutoNum type="arabicPeriod"/>
            </a:pPr>
            <a:r>
              <a:rPr lang="en-GB" altLang="en-US" dirty="0"/>
              <a:t>Introduction</a:t>
            </a:r>
          </a:p>
          <a:p>
            <a:pPr marL="342900" indent="-342900">
              <a:buFont typeface="+mj-lt"/>
              <a:buAutoNum type="arabicPeriod"/>
            </a:pPr>
            <a:r>
              <a:rPr lang="en-GB" altLang="en-US" dirty="0"/>
              <a:t>Business Description and History</a:t>
            </a:r>
          </a:p>
          <a:p>
            <a:pPr marL="342900" indent="-342900">
              <a:buFont typeface="+mj-lt"/>
              <a:buAutoNum type="arabicPeriod"/>
            </a:pPr>
            <a:r>
              <a:rPr lang="en-GB" altLang="en-US" dirty="0"/>
              <a:t>Aim and Objectives </a:t>
            </a:r>
          </a:p>
          <a:p>
            <a:pPr marL="342900" indent="-342900">
              <a:buFont typeface="+mj-lt"/>
              <a:buAutoNum type="arabicPeriod"/>
            </a:pPr>
            <a:r>
              <a:rPr lang="en-GB" altLang="en-US" dirty="0"/>
              <a:t>Mission and Vision</a:t>
            </a:r>
          </a:p>
          <a:p>
            <a:pPr marL="342900" indent="-342900">
              <a:buFont typeface="+mj-lt"/>
              <a:buAutoNum type="arabicPeriod"/>
            </a:pPr>
            <a:r>
              <a:rPr lang="en-GB" altLang="en-US" dirty="0"/>
              <a:t>Business Structure </a:t>
            </a:r>
          </a:p>
          <a:p>
            <a:pPr marL="342900" indent="-342900">
              <a:buFont typeface="+mj-lt"/>
              <a:buAutoNum type="arabicPeriod"/>
            </a:pPr>
            <a:r>
              <a:rPr lang="en-GB" altLang="en-US" dirty="0"/>
              <a:t>Product or Service Description</a:t>
            </a:r>
          </a:p>
          <a:p>
            <a:pPr marL="342900" indent="-342900">
              <a:buFont typeface="+mj-lt"/>
              <a:buAutoNum type="arabicPeriod"/>
            </a:pPr>
            <a:r>
              <a:rPr lang="en-GB" altLang="en-US" dirty="0"/>
              <a:t>Marketing Analysis and Trends </a:t>
            </a:r>
          </a:p>
          <a:p>
            <a:pPr marL="342900" indent="-342900">
              <a:buFont typeface="+mj-lt"/>
              <a:buAutoNum type="arabicPeriod"/>
            </a:pPr>
            <a:r>
              <a:rPr lang="en-GB" altLang="en-US" dirty="0"/>
              <a:t>SWOT Analysis</a:t>
            </a:r>
          </a:p>
          <a:p>
            <a:pPr marL="342900" indent="-342900">
              <a:buFont typeface="+mj-lt"/>
              <a:buAutoNum type="arabicPeriod"/>
            </a:pPr>
            <a:r>
              <a:rPr lang="en-GB" altLang="en-US" dirty="0"/>
              <a:t>Operations</a:t>
            </a:r>
          </a:p>
          <a:p>
            <a:pPr marL="342900" indent="-342900">
              <a:buFont typeface="+mj-lt"/>
              <a:buAutoNum type="arabicPeriod"/>
            </a:pPr>
            <a:r>
              <a:rPr lang="en-US" dirty="0"/>
              <a:t>Technological plan</a:t>
            </a:r>
          </a:p>
          <a:p>
            <a:pPr marL="342900" indent="-342900">
              <a:buFont typeface="+mj-lt"/>
              <a:buAutoNum type="arabicPeriod"/>
            </a:pPr>
            <a:r>
              <a:rPr lang="en-US" dirty="0"/>
              <a:t>Management &amp; organization</a:t>
            </a:r>
          </a:p>
          <a:p>
            <a:pPr marL="342900" indent="-342900">
              <a:buFont typeface="+mj-lt"/>
              <a:buAutoNum type="arabicPeriod"/>
            </a:pPr>
            <a:r>
              <a:rPr lang="en-US" dirty="0"/>
              <a:t>Social responsibility &amp; sustainability</a:t>
            </a:r>
          </a:p>
          <a:p>
            <a:pPr marL="342900" indent="-342900">
              <a:buFont typeface="+mj-lt"/>
              <a:buAutoNum type="arabicPeriod"/>
            </a:pPr>
            <a:r>
              <a:rPr lang="en-US" dirty="0"/>
              <a:t>Development, Milestones &amp; Exit plan</a:t>
            </a:r>
          </a:p>
          <a:p>
            <a:pPr marL="342900" indent="-342900">
              <a:buFont typeface="+mj-lt"/>
              <a:buAutoNum type="arabicPeriod"/>
            </a:pPr>
            <a:r>
              <a:rPr lang="en-US" dirty="0"/>
              <a:t>Financial Plan </a:t>
            </a:r>
          </a:p>
          <a:p>
            <a:pPr marL="342900" indent="-342900">
              <a:buFont typeface="+mj-lt"/>
              <a:buAutoNum type="arabicPeriod"/>
            </a:pPr>
            <a:r>
              <a:rPr lang="en-US" altLang="en-US" dirty="0"/>
              <a:t>Profit and Loss Account </a:t>
            </a:r>
          </a:p>
          <a:p>
            <a:pPr marL="342900" indent="-342900">
              <a:buFont typeface="+mj-lt"/>
              <a:buAutoNum type="arabicPeriod"/>
            </a:pPr>
            <a:r>
              <a:rPr lang="en-US" altLang="en-US" dirty="0"/>
              <a:t>Cash Flow Statement</a:t>
            </a:r>
          </a:p>
          <a:p>
            <a:pPr marL="342900" indent="-342900">
              <a:buFont typeface="+mj-lt"/>
              <a:buAutoNum type="arabicPeriod"/>
            </a:pPr>
            <a:r>
              <a:rPr lang="en-US" altLang="en-US" dirty="0"/>
              <a:t>Balance Sheet </a:t>
            </a:r>
          </a:p>
          <a:p>
            <a:pPr marL="342900" indent="-342900">
              <a:buFont typeface="+mj-lt"/>
              <a:buAutoNum type="arabicPeriod"/>
            </a:pPr>
            <a:r>
              <a:rPr lang="en-US" altLang="en-US" dirty="0"/>
              <a:t>References </a:t>
            </a:r>
            <a:endParaRPr lang="en-US" dirty="0"/>
          </a:p>
          <a:p>
            <a:pPr marL="342900" indent="-342900">
              <a:buFont typeface="+mj-lt"/>
              <a:buAutoNum type="arabicPeriod"/>
            </a:pPr>
            <a:endParaRPr lang="en-US" dirty="0">
              <a:latin typeface="Times New Roman"/>
              <a:ea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4">
            <a:extLst>
              <a:ext uri="{FF2B5EF4-FFF2-40B4-BE49-F238E27FC236}">
                <a16:creationId xmlns:a16="http://schemas.microsoft.com/office/drawing/2014/main" id="{5EDC3FAB-2FB8-BC49-A7BF-17BD5A03F829}"/>
              </a:ext>
            </a:extLst>
          </p:cNvPr>
          <p:cNvSpPr>
            <a:spLocks noGrp="1"/>
          </p:cNvSpPr>
          <p:nvPr>
            <p:ph type="title"/>
          </p:nvPr>
        </p:nvSpPr>
        <p:spPr>
          <a:xfrm>
            <a:off x="1222376" y="-307974"/>
            <a:ext cx="3747294" cy="1162050"/>
          </a:xfrm>
        </p:spPr>
        <p:txBody>
          <a:bodyPr vert="horz" wrap="square" lIns="91440" tIns="45720" rIns="91440" bIns="45720" numCol="1" anchor="b" anchorCtr="0" compatLnSpc="1">
            <a:prstTxWarp prst="textNoShape">
              <a:avLst/>
            </a:prstTxWarp>
            <a:noAutofit/>
          </a:bodyPr>
          <a:lstStyle/>
          <a:p>
            <a:r>
              <a:rPr lang="en-GB" altLang="en-US" sz="4000" dirty="0"/>
              <a:t>Introduction</a:t>
            </a:r>
          </a:p>
        </p:txBody>
      </p:sp>
      <p:pic>
        <p:nvPicPr>
          <p:cNvPr id="4" name="Picture 3" descr="A picture containing table, indoor, ceiling, several&#10;&#10;Description automatically generated">
            <a:extLst>
              <a:ext uri="{FF2B5EF4-FFF2-40B4-BE49-F238E27FC236}">
                <a16:creationId xmlns:a16="http://schemas.microsoft.com/office/drawing/2014/main" id="{1A4523D8-2598-F140-8478-E1455A22F96A}"/>
              </a:ext>
            </a:extLst>
          </p:cNvPr>
          <p:cNvPicPr>
            <a:picLocks noChangeAspect="1"/>
          </p:cNvPicPr>
          <p:nvPr/>
        </p:nvPicPr>
        <p:blipFill rotWithShape="1">
          <a:blip r:embed="rId3">
            <a:extLst>
              <a:ext uri="{28A0092B-C50C-407E-A947-70E740481C1C}">
                <a14:useLocalDpi xmlns:a14="http://schemas.microsoft.com/office/drawing/2010/main" val="0"/>
              </a:ext>
            </a:extLst>
          </a:blip>
          <a:srcRect l="18363" r="15665" b="-2"/>
          <a:stretch/>
        </p:blipFill>
        <p:spPr>
          <a:xfrm>
            <a:off x="6012160" y="273051"/>
            <a:ext cx="2879502" cy="2913539"/>
          </a:xfrm>
          <a:prstGeom prst="rect">
            <a:avLst/>
          </a:prstGeom>
          <a:noFill/>
        </p:spPr>
      </p:pic>
      <p:sp>
        <p:nvSpPr>
          <p:cNvPr id="5" name="TextBox 4">
            <a:extLst>
              <a:ext uri="{FF2B5EF4-FFF2-40B4-BE49-F238E27FC236}">
                <a16:creationId xmlns:a16="http://schemas.microsoft.com/office/drawing/2014/main" id="{413C23FF-B59E-8348-A9AD-0E44B58EA3A5}"/>
              </a:ext>
            </a:extLst>
          </p:cNvPr>
          <p:cNvSpPr txBox="1"/>
          <p:nvPr/>
        </p:nvSpPr>
        <p:spPr bwMode="auto">
          <a:xfrm>
            <a:off x="250825" y="854076"/>
            <a:ext cx="5761335" cy="4610915"/>
          </a:xfrm>
          <a:prstGeom prst="rect">
            <a:avLst/>
          </a:prstGeom>
          <a:noFill/>
          <a:ln>
            <a:noFill/>
          </a:ln>
        </p:spPr>
        <p:txBody>
          <a:bodyPr vert="horz" wrap="square" lIns="91440" tIns="45720" rIns="91440" bIns="45720" numCol="1" anchor="t" anchorCtr="0" compatLnSpc="1">
            <a:prstTxWarp prst="textNoShape">
              <a:avLst/>
            </a:prstTxWarp>
            <a:noAutofit/>
          </a:bodyPr>
          <a:lstStyle/>
          <a:p>
            <a:pPr>
              <a:spcBef>
                <a:spcPct val="20000"/>
              </a:spcBef>
            </a:pPr>
            <a:r>
              <a:rPr lang="en-US" sz="2400" kern="1200" dirty="0">
                <a:latin typeface="+mn-lt"/>
                <a:ea typeface="ＭＳ Ｐゴシック" charset="0"/>
                <a:cs typeface="ＭＳ Ｐゴシック" charset="0"/>
              </a:rPr>
              <a:t>Bella Napoli it’s an traditional </a:t>
            </a:r>
            <a:r>
              <a:rPr lang="en-US" sz="2400" kern="1200" dirty="0" err="1">
                <a:latin typeface="+mn-lt"/>
                <a:ea typeface="ＭＳ Ｐゴシック" charset="0"/>
                <a:cs typeface="ＭＳ Ｐゴシック" charset="0"/>
              </a:rPr>
              <a:t>italian</a:t>
            </a:r>
            <a:r>
              <a:rPr lang="en-US" sz="2400" kern="1200" dirty="0">
                <a:latin typeface="+mn-lt"/>
                <a:ea typeface="ＭＳ Ｐゴシック" charset="0"/>
                <a:cs typeface="ＭＳ Ｐゴシック" charset="0"/>
              </a:rPr>
              <a:t> restaurant based in Oxford street. The food it’s inspired from Napoli and the pasta it’s fresh hand made. The specialties of the restaurant and based on seafood with a wide choice including spaghetti with clams, linguine with seafood, mussels marinated with lemon and fresh oysters etc. The desert also it’s inspired from Italy such as </a:t>
            </a:r>
            <a:r>
              <a:rPr lang="en-US" sz="2400" kern="1200" dirty="0" err="1">
                <a:latin typeface="+mn-lt"/>
                <a:ea typeface="ＭＳ Ｐゴシック" charset="0"/>
                <a:cs typeface="ＭＳ Ｐゴシック" charset="0"/>
              </a:rPr>
              <a:t>tiramisù</a:t>
            </a:r>
            <a:r>
              <a:rPr lang="en-US" sz="2400" kern="1200" dirty="0">
                <a:latin typeface="+mn-lt"/>
                <a:ea typeface="ＭＳ Ｐゴシック" charset="0"/>
                <a:cs typeface="ＭＳ Ｐゴシック" charset="0"/>
              </a:rPr>
              <a:t> Sicilian cannoli and a wide variety of ice cream. The capacity of the restaurant is 100 seats with beautiful views.</a:t>
            </a:r>
          </a:p>
        </p:txBody>
      </p:sp>
      <p:sp>
        <p:nvSpPr>
          <p:cNvPr id="18434" name="Date Placeholder 3">
            <a:extLst>
              <a:ext uri="{FF2B5EF4-FFF2-40B4-BE49-F238E27FC236}">
                <a16:creationId xmlns:a16="http://schemas.microsoft.com/office/drawing/2014/main" id="{D9C62BA6-E0D5-5745-A1BD-0D8AFFC09FAE}"/>
              </a:ext>
            </a:extLst>
          </p:cNvPr>
          <p:cNvSpPr>
            <a:spLocks noGrp="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lnSpc>
                <a:spcPct val="90000"/>
              </a:lnSpc>
              <a:spcBef>
                <a:spcPct val="0"/>
              </a:spcBef>
              <a:spcAft>
                <a:spcPts val="600"/>
              </a:spcAft>
              <a:buFontTx/>
              <a:buNone/>
              <a:defRPr/>
            </a:pPr>
            <a:fld id="{ACFFE61D-F9EC-8B41-9E59-A4ECD5533102}" type="datetime1">
              <a:rPr lang="en-GB" altLang="en-US" sz="900" kern="1200">
                <a:solidFill>
                  <a:srgbClr val="898989"/>
                </a:solidFill>
                <a:latin typeface="Myriad Pro" charset="0"/>
                <a:ea typeface="ＭＳ Ｐゴシック" panose="020B0600070205080204" pitchFamily="34" charset="-128"/>
                <a:cs typeface="+mn-cs"/>
              </a:rPr>
              <a:pPr>
                <a:lnSpc>
                  <a:spcPct val="90000"/>
                </a:lnSpc>
                <a:spcBef>
                  <a:spcPct val="0"/>
                </a:spcBef>
                <a:spcAft>
                  <a:spcPts val="600"/>
                </a:spcAft>
                <a:buFontTx/>
                <a:buNone/>
                <a:defRPr/>
              </a:pPr>
              <a:t>19/12/2021</a:t>
            </a:fld>
            <a:endParaRPr lang="en-GB" altLang="en-US" sz="900" kern="1200">
              <a:solidFill>
                <a:srgbClr val="898989"/>
              </a:solidFill>
              <a:latin typeface="Myriad Pro" charset="0"/>
              <a:ea typeface="ＭＳ Ｐゴシック" panose="020B0600070205080204" pitchFamily="34" charset="-128"/>
              <a:cs typeface="+mn-cs"/>
            </a:endParaRPr>
          </a:p>
        </p:txBody>
      </p:sp>
      <p:sp>
        <p:nvSpPr>
          <p:cNvPr id="2" name="TextBox 1">
            <a:extLst>
              <a:ext uri="{FF2B5EF4-FFF2-40B4-BE49-F238E27FC236}">
                <a16:creationId xmlns:a16="http://schemas.microsoft.com/office/drawing/2014/main" id="{836834CC-8CA0-5045-835F-E23AC8C337A6}"/>
              </a:ext>
            </a:extLst>
          </p:cNvPr>
          <p:cNvSpPr txBox="1"/>
          <p:nvPr/>
        </p:nvSpPr>
        <p:spPr>
          <a:xfrm>
            <a:off x="8314743" y="5464991"/>
            <a:ext cx="744114" cy="307777"/>
          </a:xfrm>
          <a:prstGeom prst="rect">
            <a:avLst/>
          </a:prstGeom>
          <a:noFill/>
        </p:spPr>
        <p:txBody>
          <a:bodyPr wrap="none" rtlCol="0">
            <a:spAutoFit/>
          </a:bodyPr>
          <a:lstStyle/>
          <a:p>
            <a:r>
              <a:rPr lang="en-US" sz="1400" i="1" dirty="0">
                <a:latin typeface="Bodoni 72 Oldstyle Book" pitchFamily="2" charset="0"/>
              </a:rPr>
              <a:t>Melania</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41AF7C38-396F-AB46-82F2-B87FE8D144E9}"/>
              </a:ext>
            </a:extLst>
          </p:cNvPr>
          <p:cNvSpPr>
            <a:spLocks noGrp="1"/>
          </p:cNvSpPr>
          <p:nvPr>
            <p:ph type="title"/>
          </p:nvPr>
        </p:nvSpPr>
        <p:spPr>
          <a:xfrm>
            <a:off x="382588" y="28228"/>
            <a:ext cx="8229600" cy="1143000"/>
          </a:xfrm>
        </p:spPr>
        <p:txBody>
          <a:bodyPr vert="horz" wrap="square" lIns="91440" tIns="45720" rIns="91440" bIns="45720" numCol="1" anchor="ctr" anchorCtr="0" compatLnSpc="1">
            <a:prstTxWarp prst="textNoShape">
              <a:avLst/>
            </a:prstTxWarp>
            <a:normAutofit/>
          </a:bodyPr>
          <a:lstStyle/>
          <a:p>
            <a:r>
              <a:rPr lang="en-GB" altLang="en-US" sz="4000" dirty="0"/>
              <a:t>Business Description and History</a:t>
            </a:r>
          </a:p>
        </p:txBody>
      </p:sp>
      <p:sp>
        <p:nvSpPr>
          <p:cNvPr id="71" name="Text Placeholder 2">
            <a:extLst>
              <a:ext uri="{FF2B5EF4-FFF2-40B4-BE49-F238E27FC236}">
                <a16:creationId xmlns:a16="http://schemas.microsoft.com/office/drawing/2014/main" id="{64E85FE4-0784-48BA-A7A8-A9CC05C06CF5}"/>
              </a:ext>
            </a:extLst>
          </p:cNvPr>
          <p:cNvSpPr>
            <a:spLocks noGrp="1"/>
          </p:cNvSpPr>
          <p:nvPr>
            <p:ph type="body" idx="1"/>
          </p:nvPr>
        </p:nvSpPr>
        <p:spPr>
          <a:xfrm>
            <a:off x="457200" y="1229361"/>
            <a:ext cx="4040188" cy="639762"/>
          </a:xfrm>
        </p:spPr>
        <p:txBody>
          <a:bodyPr/>
          <a:lstStyle/>
          <a:p>
            <a:r>
              <a:rPr lang="en-US" dirty="0"/>
              <a:t>Bella Napoli</a:t>
            </a:r>
          </a:p>
        </p:txBody>
      </p:sp>
      <p:sp>
        <p:nvSpPr>
          <p:cNvPr id="5" name="TextBox 4">
            <a:extLst>
              <a:ext uri="{FF2B5EF4-FFF2-40B4-BE49-F238E27FC236}">
                <a16:creationId xmlns:a16="http://schemas.microsoft.com/office/drawing/2014/main" id="{A00F3611-896C-3C4D-BC45-101E454348A2}"/>
              </a:ext>
            </a:extLst>
          </p:cNvPr>
          <p:cNvSpPr txBox="1"/>
          <p:nvPr/>
        </p:nvSpPr>
        <p:spPr bwMode="auto">
          <a:xfrm>
            <a:off x="457200" y="2174875"/>
            <a:ext cx="4040188" cy="3414365"/>
          </a:xfrm>
          <a:prstGeom prst="rect">
            <a:avLst/>
          </a:prstGeom>
          <a:noFill/>
          <a:ln>
            <a:noFill/>
          </a:ln>
        </p:spPr>
        <p:txBody>
          <a:bodyPr vert="horz" wrap="square" lIns="91440" tIns="45720" rIns="91440" bIns="45720" numCol="1" anchor="t" anchorCtr="0" compatLnSpc="1">
            <a:prstTxWarp prst="textNoShape">
              <a:avLst/>
            </a:prstTxWarp>
            <a:normAutofit lnSpcReduction="10000"/>
          </a:bodyPr>
          <a:lstStyle/>
          <a:p>
            <a:pPr>
              <a:lnSpc>
                <a:spcPct val="90000"/>
              </a:lnSpc>
              <a:spcBef>
                <a:spcPct val="20000"/>
              </a:spcBef>
              <a:buFont typeface="Arial" panose="020B0604020202020204" pitchFamily="34" charset="0"/>
            </a:pPr>
            <a:r>
              <a:rPr lang="en-GB" sz="1600" b="0" i="1" u="none" strike="noStrike" dirty="0">
                <a:effectLst/>
                <a:latin typeface="+mn-lt"/>
                <a:ea typeface="ＭＳ Ｐゴシック" charset="0"/>
              </a:rPr>
              <a:t>My father, Simone, opened our first restaurant back in 1955, with his friend Lorenzo, in London's Goodge Street. Their idea was to introduce people to the fresh, simple Italian food that the two of them had loved back home.  </a:t>
            </a:r>
            <a:br>
              <a:rPr lang="en-GB" sz="1600" b="0" i="1" u="none" strike="noStrike" dirty="0">
                <a:effectLst/>
                <a:latin typeface="+mn-lt"/>
                <a:ea typeface="ＭＳ Ｐゴシック" charset="0"/>
              </a:rPr>
            </a:br>
            <a:r>
              <a:rPr lang="en-GB" sz="1600" b="0" i="1" u="none" strike="noStrike" dirty="0">
                <a:effectLst/>
                <a:latin typeface="+mn-lt"/>
                <a:ea typeface="ＭＳ Ｐゴシック" charset="0"/>
              </a:rPr>
              <a:t>They were hugely successful, as Londoners too fell in love with the fresh food and welcoming ambience of a traditional Italian restaurant. </a:t>
            </a:r>
          </a:p>
          <a:p>
            <a:pPr>
              <a:lnSpc>
                <a:spcPct val="90000"/>
              </a:lnSpc>
              <a:spcBef>
                <a:spcPct val="20000"/>
              </a:spcBef>
              <a:buFont typeface="Arial" panose="020B0604020202020204" pitchFamily="34" charset="0"/>
            </a:pPr>
            <a:r>
              <a:rPr lang="en-GB" sz="1600" i="1" dirty="0">
                <a:latin typeface="+mn-lt"/>
                <a:ea typeface="ＭＳ Ｐゴシック" charset="0"/>
              </a:rPr>
              <a:t>Today, that simple recipe remains as popular as ever and our family is proud to have 10 local restaurants, across Central London  all sharing the same values that my father believed in over 65 years ago. </a:t>
            </a:r>
            <a:br>
              <a:rPr lang="en-GB" sz="1500" b="0" i="1" u="none" strike="noStrike" dirty="0">
                <a:effectLst/>
                <a:latin typeface="+mn-lt"/>
                <a:ea typeface="ＭＳ Ｐゴシック" charset="0"/>
              </a:rPr>
            </a:br>
            <a:endParaRPr lang="en-US" sz="1500" dirty="0">
              <a:latin typeface="+mn-lt"/>
              <a:ea typeface="ＭＳ Ｐゴシック" charset="0"/>
            </a:endParaRPr>
          </a:p>
        </p:txBody>
      </p:sp>
      <p:sp>
        <p:nvSpPr>
          <p:cNvPr id="73" name="Text Placeholder 4">
            <a:extLst>
              <a:ext uri="{FF2B5EF4-FFF2-40B4-BE49-F238E27FC236}">
                <a16:creationId xmlns:a16="http://schemas.microsoft.com/office/drawing/2014/main" id="{2893686C-489A-4EA0-B1C0-6DF1A6BB7035}"/>
              </a:ext>
            </a:extLst>
          </p:cNvPr>
          <p:cNvSpPr>
            <a:spLocks noGrp="1"/>
          </p:cNvSpPr>
          <p:nvPr>
            <p:ph type="body" sz="quarter" idx="3"/>
          </p:nvPr>
        </p:nvSpPr>
        <p:spPr>
          <a:xfrm>
            <a:off x="4605744" y="1387000"/>
            <a:ext cx="4041775" cy="639762"/>
          </a:xfrm>
        </p:spPr>
        <p:txBody>
          <a:bodyPr>
            <a:normAutofit fontScale="70000" lnSpcReduction="20000"/>
          </a:bodyPr>
          <a:lstStyle/>
          <a:p>
            <a:endParaRPr lang="en-GB" dirty="0"/>
          </a:p>
          <a:p>
            <a:r>
              <a:rPr lang="en-GB" sz="3100" dirty="0"/>
              <a:t>About our guests</a:t>
            </a:r>
          </a:p>
          <a:p>
            <a:endParaRPr lang="en-US" dirty="0"/>
          </a:p>
        </p:txBody>
      </p:sp>
      <p:sp>
        <p:nvSpPr>
          <p:cNvPr id="75" name="Content Placeholder 5">
            <a:extLst>
              <a:ext uri="{FF2B5EF4-FFF2-40B4-BE49-F238E27FC236}">
                <a16:creationId xmlns:a16="http://schemas.microsoft.com/office/drawing/2014/main" id="{D206627E-F828-4EB4-9268-23D54F1EFBC5}"/>
              </a:ext>
            </a:extLst>
          </p:cNvPr>
          <p:cNvSpPr>
            <a:spLocks noGrp="1"/>
          </p:cNvSpPr>
          <p:nvPr>
            <p:ph sz="quarter" idx="4"/>
          </p:nvPr>
        </p:nvSpPr>
        <p:spPr>
          <a:xfrm>
            <a:off x="4645025" y="2042499"/>
            <a:ext cx="4041775" cy="3414365"/>
          </a:xfrm>
        </p:spPr>
        <p:txBody>
          <a:bodyPr/>
          <a:lstStyle/>
          <a:p>
            <a:pPr marL="0" indent="0">
              <a:buNone/>
            </a:pPr>
            <a:r>
              <a:rPr lang="en-GB" sz="1600" dirty="0"/>
              <a:t>together is one of </a:t>
            </a:r>
            <a:r>
              <a:rPr lang="en-GB" sz="1600" dirty="0" err="1"/>
              <a:t>lifPeople</a:t>
            </a:r>
            <a:r>
              <a:rPr lang="en-GB" sz="1600" dirty="0"/>
              <a:t> from all around the world really do love Italian food. They love the fresh, simple ingredients we use - for our traditional lasagne or one of our new vegetarian dishes. </a:t>
            </a:r>
            <a:br>
              <a:rPr lang="en-GB" sz="1600" dirty="0"/>
            </a:br>
            <a:br>
              <a:rPr lang="en-GB" sz="1600" dirty="0"/>
            </a:br>
            <a:r>
              <a:rPr lang="en-GB" sz="1600" dirty="0"/>
              <a:t>They also understand, perhaps more today than ever before, that eating good food e's great pleasures.</a:t>
            </a:r>
          </a:p>
          <a:p>
            <a:pPr marL="0" indent="0">
              <a:buNone/>
            </a:pPr>
            <a:r>
              <a:rPr lang="en-GB" sz="1400" dirty="0"/>
              <a:t>Here’s what a few of them have told us recently:</a:t>
            </a:r>
          </a:p>
          <a:p>
            <a:pPr marL="0" indent="0">
              <a:buNone/>
            </a:pPr>
            <a:r>
              <a:rPr lang="en-GB" sz="1200" i="1" dirty="0">
                <a:latin typeface="Bodoni 72 Oldstyle Book" pitchFamily="2" charset="0"/>
                <a:cs typeface="APPLE CHANCERY" panose="03020702040506060504" pitchFamily="66" charset="-79"/>
              </a:rPr>
              <a:t>“Lovely family run restaurant with great food and atmosphere. </a:t>
            </a:r>
            <a:br>
              <a:rPr lang="en-GB" sz="1200" i="1" dirty="0">
                <a:latin typeface="Bodoni 72 Oldstyle Book" pitchFamily="2" charset="0"/>
                <a:cs typeface="APPLE CHANCERY" panose="03020702040506060504" pitchFamily="66" charset="-79"/>
              </a:rPr>
            </a:br>
            <a:r>
              <a:rPr lang="en-GB" sz="1200" i="1" dirty="0">
                <a:latin typeface="Bodoni 72 Oldstyle Book" pitchFamily="2" charset="0"/>
                <a:cs typeface="APPLE CHANCERY" panose="03020702040506060504" pitchFamily="66" charset="-79"/>
              </a:rPr>
              <a:t>Perfect to relax after shopping on Oxford Street.” </a:t>
            </a:r>
            <a:br>
              <a:rPr lang="en-GB" sz="1400" dirty="0"/>
            </a:br>
            <a:r>
              <a:rPr lang="en-GB" sz="1000" dirty="0"/>
              <a:t>                                                    </a:t>
            </a:r>
          </a:p>
          <a:p>
            <a:pPr marL="0" indent="0">
              <a:buNone/>
            </a:pPr>
            <a:r>
              <a:rPr lang="en-GB" sz="1000" dirty="0">
                <a:latin typeface="Apple Chancery" panose="03020702040506060504" pitchFamily="66" charset="-79"/>
                <a:cs typeface="Apple Chancery" panose="03020702040506060504" pitchFamily="66" charset="-79"/>
              </a:rPr>
              <a:t>                                                                            Tracy S, Nottingham.</a:t>
            </a:r>
            <a:endParaRPr lang="en-US" sz="1000" dirty="0">
              <a:latin typeface="Apple Chancery" panose="03020702040506060504" pitchFamily="66" charset="-79"/>
              <a:cs typeface="Apple Chancery" panose="03020702040506060504" pitchFamily="66" charset="-79"/>
            </a:endParaRPr>
          </a:p>
        </p:txBody>
      </p:sp>
      <p:sp>
        <p:nvSpPr>
          <p:cNvPr id="20482" name="Date Placeholder 3">
            <a:extLst>
              <a:ext uri="{FF2B5EF4-FFF2-40B4-BE49-F238E27FC236}">
                <a16:creationId xmlns:a16="http://schemas.microsoft.com/office/drawing/2014/main" id="{5E799398-F672-BC40-BF98-9C47C7F5DA5E}"/>
              </a:ext>
            </a:extLst>
          </p:cNvPr>
          <p:cNvSpPr>
            <a:spLocks noGrp="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lnSpc>
                <a:spcPct val="90000"/>
              </a:lnSpc>
              <a:spcBef>
                <a:spcPct val="0"/>
              </a:spcBef>
              <a:spcAft>
                <a:spcPts val="600"/>
              </a:spcAft>
              <a:buFontTx/>
              <a:buNone/>
              <a:defRPr/>
            </a:pPr>
            <a:fld id="{DB5CDAD1-40B9-A242-B317-D3B0F49FD085}" type="datetime1">
              <a:rPr lang="en-GB" altLang="en-US" sz="900" kern="1200">
                <a:solidFill>
                  <a:srgbClr val="898989"/>
                </a:solidFill>
                <a:latin typeface="Myriad Pro" charset="0"/>
                <a:ea typeface="ＭＳ Ｐゴシック" panose="020B0600070205080204" pitchFamily="34" charset="-128"/>
                <a:cs typeface="+mn-cs"/>
              </a:rPr>
              <a:pPr>
                <a:lnSpc>
                  <a:spcPct val="90000"/>
                </a:lnSpc>
                <a:spcBef>
                  <a:spcPct val="0"/>
                </a:spcBef>
                <a:spcAft>
                  <a:spcPts val="600"/>
                </a:spcAft>
                <a:buFontTx/>
                <a:buNone/>
                <a:defRPr/>
              </a:pPr>
              <a:t>19/12/2021</a:t>
            </a:fld>
            <a:endParaRPr lang="en-GB" altLang="en-US" sz="900" kern="1200">
              <a:solidFill>
                <a:srgbClr val="898989"/>
              </a:solidFill>
              <a:latin typeface="Myriad Pro" charset="0"/>
              <a:ea typeface="ＭＳ Ｐゴシック" panose="020B0600070205080204" pitchFamily="34" charset="-128"/>
              <a:cs typeface="+mn-cs"/>
            </a:endParaRPr>
          </a:p>
        </p:txBody>
      </p:sp>
      <p:sp>
        <p:nvSpPr>
          <p:cNvPr id="4" name="TextBox 3">
            <a:extLst>
              <a:ext uri="{FF2B5EF4-FFF2-40B4-BE49-F238E27FC236}">
                <a16:creationId xmlns:a16="http://schemas.microsoft.com/office/drawing/2014/main" id="{4CB12CD5-114A-EC44-8DF4-1D2EC1F79E38}"/>
              </a:ext>
            </a:extLst>
          </p:cNvPr>
          <p:cNvSpPr txBox="1"/>
          <p:nvPr/>
        </p:nvSpPr>
        <p:spPr>
          <a:xfrm>
            <a:off x="8196113" y="5373216"/>
            <a:ext cx="902811" cy="646331"/>
          </a:xfrm>
          <a:prstGeom prst="rect">
            <a:avLst/>
          </a:prstGeom>
          <a:noFill/>
        </p:spPr>
        <p:txBody>
          <a:bodyPr wrap="none" rtlCol="0">
            <a:spAutoFit/>
          </a:bodyPr>
          <a:lstStyle/>
          <a:p>
            <a:r>
              <a:rPr lang="en-US" i="1" dirty="0">
                <a:latin typeface="Bodoni 72 Oldstyle Book" pitchFamily="2" charset="0"/>
              </a:rPr>
              <a:t>Melania</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a:extLst>
              <a:ext uri="{FF2B5EF4-FFF2-40B4-BE49-F238E27FC236}">
                <a16:creationId xmlns:a16="http://schemas.microsoft.com/office/drawing/2014/main" id="{5CBA3816-FFEF-0B4E-AE46-BC1C84D75CEF}"/>
              </a:ext>
            </a:extLst>
          </p:cNvPr>
          <p:cNvSpPr>
            <a:spLocks noGrp="1"/>
          </p:cNvSpPr>
          <p:nvPr>
            <p:ph type="title"/>
          </p:nvPr>
        </p:nvSpPr>
        <p:spPr>
          <a:xfrm>
            <a:off x="250825" y="-69233"/>
            <a:ext cx="8229600" cy="1143000"/>
          </a:xfrm>
        </p:spPr>
        <p:txBody>
          <a:bodyPr wrap="square" anchor="ctr">
            <a:normAutofit/>
          </a:bodyPr>
          <a:lstStyle/>
          <a:p>
            <a:pPr eaLnBrk="1" hangingPunct="1"/>
            <a:r>
              <a:rPr lang="en-GB" altLang="en-US" dirty="0"/>
              <a:t>Aim                  Objectives </a:t>
            </a:r>
          </a:p>
        </p:txBody>
      </p:sp>
      <p:sp>
        <p:nvSpPr>
          <p:cNvPr id="71" name="Content Placeholder 2">
            <a:extLst>
              <a:ext uri="{FF2B5EF4-FFF2-40B4-BE49-F238E27FC236}">
                <a16:creationId xmlns:a16="http://schemas.microsoft.com/office/drawing/2014/main" id="{5965E714-4939-42F9-86FE-BB1A6ACF64C5}"/>
              </a:ext>
            </a:extLst>
          </p:cNvPr>
          <p:cNvSpPr>
            <a:spLocks noGrp="1"/>
          </p:cNvSpPr>
          <p:nvPr>
            <p:ph sz="half" idx="1"/>
          </p:nvPr>
        </p:nvSpPr>
        <p:spPr>
          <a:xfrm>
            <a:off x="152400" y="980727"/>
            <a:ext cx="3987552" cy="4608513"/>
          </a:xfrm>
        </p:spPr>
        <p:txBody>
          <a:bodyPr/>
          <a:lstStyle/>
          <a:p>
            <a:pPr marL="0" indent="0">
              <a:buNone/>
            </a:pPr>
            <a:endParaRPr lang="en-GB" sz="2000" b="1" dirty="0"/>
          </a:p>
          <a:p>
            <a:r>
              <a:rPr lang="en-GB" dirty="0"/>
              <a:t>To serving Quality and Affordable Foods</a:t>
            </a:r>
          </a:p>
          <a:p>
            <a:r>
              <a:rPr lang="en-GB" dirty="0"/>
              <a:t>To focusing on Atmosphere and Ambience</a:t>
            </a:r>
          </a:p>
          <a:p>
            <a:r>
              <a:rPr lang="en-GB" dirty="0"/>
              <a:t>To know  the Target Market </a:t>
            </a:r>
          </a:p>
          <a:p>
            <a:r>
              <a:rPr lang="en-GB" dirty="0"/>
              <a:t>To manage Customer Relations.</a:t>
            </a:r>
          </a:p>
          <a:p>
            <a:pPr marL="0" indent="0">
              <a:buNone/>
            </a:pPr>
            <a:br>
              <a:rPr lang="en-GB" dirty="0"/>
            </a:br>
            <a:endParaRPr lang="en-GB" b="1" dirty="0"/>
          </a:p>
          <a:p>
            <a:pPr marL="0" indent="0">
              <a:buNone/>
            </a:pPr>
            <a:endParaRPr lang="en-US" sz="1400" dirty="0"/>
          </a:p>
        </p:txBody>
      </p:sp>
      <p:sp>
        <p:nvSpPr>
          <p:cNvPr id="73" name="Content Placeholder 3">
            <a:extLst>
              <a:ext uri="{FF2B5EF4-FFF2-40B4-BE49-F238E27FC236}">
                <a16:creationId xmlns:a16="http://schemas.microsoft.com/office/drawing/2014/main" id="{AF47BEED-2472-4E47-8041-3F22ACB6D38D}"/>
              </a:ext>
            </a:extLst>
          </p:cNvPr>
          <p:cNvSpPr>
            <a:spLocks noGrp="1"/>
          </p:cNvSpPr>
          <p:nvPr>
            <p:ph sz="half" idx="2"/>
          </p:nvPr>
        </p:nvSpPr>
        <p:spPr>
          <a:xfrm>
            <a:off x="4668833" y="1290463"/>
            <a:ext cx="4038600" cy="3989040"/>
          </a:xfrm>
        </p:spPr>
        <p:txBody>
          <a:bodyPr/>
          <a:lstStyle/>
          <a:p>
            <a:r>
              <a:rPr lang="en-GB" dirty="0"/>
              <a:t>Provide an Outstanding Patron Experience</a:t>
            </a:r>
          </a:p>
          <a:p>
            <a:r>
              <a:rPr lang="en-GB" dirty="0"/>
              <a:t>Establish Customer Loyalty</a:t>
            </a:r>
            <a:endParaRPr lang="en-US" dirty="0"/>
          </a:p>
          <a:p>
            <a:r>
              <a:rPr lang="en-GB" dirty="0"/>
              <a:t>Offer a Diverse Menu.</a:t>
            </a:r>
          </a:p>
          <a:p>
            <a:r>
              <a:rPr lang="en-GB" dirty="0"/>
              <a:t>Creating a Brand.</a:t>
            </a:r>
          </a:p>
          <a:p>
            <a:endParaRPr lang="en-GB" sz="2000" dirty="0"/>
          </a:p>
        </p:txBody>
      </p:sp>
      <p:sp>
        <p:nvSpPr>
          <p:cNvPr id="22530" name="Date Placeholder 3">
            <a:extLst>
              <a:ext uri="{FF2B5EF4-FFF2-40B4-BE49-F238E27FC236}">
                <a16:creationId xmlns:a16="http://schemas.microsoft.com/office/drawing/2014/main" id="{DF933F5B-6154-3D49-8151-70AB614B2490}"/>
              </a:ext>
            </a:extLst>
          </p:cNvPr>
          <p:cNvSpPr>
            <a:spLocks noGrp="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lnSpc>
                <a:spcPct val="90000"/>
              </a:lnSpc>
              <a:spcBef>
                <a:spcPct val="0"/>
              </a:spcBef>
              <a:spcAft>
                <a:spcPts val="600"/>
              </a:spcAft>
              <a:buFontTx/>
              <a:buNone/>
            </a:pPr>
            <a:fld id="{BCF5F068-436F-BB47-985E-D51AA52EBD5B}" type="datetime1">
              <a:rPr lang="en-GB" altLang="en-US" sz="900" smtClean="0">
                <a:solidFill>
                  <a:srgbClr val="898989"/>
                </a:solidFill>
              </a:rPr>
              <a:pPr>
                <a:lnSpc>
                  <a:spcPct val="90000"/>
                </a:lnSpc>
                <a:spcBef>
                  <a:spcPct val="0"/>
                </a:spcBef>
                <a:spcAft>
                  <a:spcPts val="600"/>
                </a:spcAft>
                <a:buFontTx/>
                <a:buNone/>
              </a:pPr>
              <a:t>19/12/2021</a:t>
            </a:fld>
            <a:endParaRPr lang="en-GB" altLang="en-US" sz="900">
              <a:solidFill>
                <a:srgbClr val="898989"/>
              </a:solidFill>
            </a:endParaRPr>
          </a:p>
        </p:txBody>
      </p:sp>
      <p:sp>
        <p:nvSpPr>
          <p:cNvPr id="3" name="TextBox 2">
            <a:extLst>
              <a:ext uri="{FF2B5EF4-FFF2-40B4-BE49-F238E27FC236}">
                <a16:creationId xmlns:a16="http://schemas.microsoft.com/office/drawing/2014/main" id="{8A8A966D-4E5A-3644-B11A-F9849E3DC9D5}"/>
              </a:ext>
            </a:extLst>
          </p:cNvPr>
          <p:cNvSpPr txBox="1"/>
          <p:nvPr/>
        </p:nvSpPr>
        <p:spPr>
          <a:xfrm>
            <a:off x="8241189" y="5448638"/>
            <a:ext cx="902811" cy="646331"/>
          </a:xfrm>
          <a:prstGeom prst="rect">
            <a:avLst/>
          </a:prstGeom>
          <a:noFill/>
        </p:spPr>
        <p:txBody>
          <a:bodyPr wrap="none" rtlCol="0">
            <a:spAutoFit/>
          </a:bodyPr>
          <a:lstStyle/>
          <a:p>
            <a:r>
              <a:rPr lang="en-US" i="1" dirty="0">
                <a:latin typeface="Bodoni 72 Oldstyle Book" pitchFamily="2" charset="0"/>
              </a:rPr>
              <a:t>Melania</a:t>
            </a:r>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80A79554-DF66-9B4E-A1A1-047F8E170D03}"/>
              </a:ext>
            </a:extLst>
          </p:cNvPr>
          <p:cNvSpPr>
            <a:spLocks noGrp="1"/>
          </p:cNvSpPr>
          <p:nvPr>
            <p:ph type="title"/>
          </p:nvPr>
        </p:nvSpPr>
        <p:spPr>
          <a:xfrm>
            <a:off x="457200" y="274638"/>
            <a:ext cx="8229600" cy="1143000"/>
          </a:xfrm>
        </p:spPr>
        <p:txBody>
          <a:bodyPr wrap="square" anchor="ctr">
            <a:normAutofit/>
          </a:bodyPr>
          <a:lstStyle/>
          <a:p>
            <a:r>
              <a:rPr lang="en-GB" altLang="en-US" dirty="0"/>
              <a:t>Mission and Vision</a:t>
            </a:r>
            <a:endParaRPr lang="en-US" altLang="en-US" dirty="0"/>
          </a:p>
        </p:txBody>
      </p:sp>
      <p:sp>
        <p:nvSpPr>
          <p:cNvPr id="73" name="Text Placeholder 3">
            <a:extLst>
              <a:ext uri="{FF2B5EF4-FFF2-40B4-BE49-F238E27FC236}">
                <a16:creationId xmlns:a16="http://schemas.microsoft.com/office/drawing/2014/main" id="{EF70C937-26EA-44B8-A001-15F29A27AC83}"/>
              </a:ext>
            </a:extLst>
          </p:cNvPr>
          <p:cNvSpPr>
            <a:spLocks noGrp="1"/>
          </p:cNvSpPr>
          <p:nvPr>
            <p:ph sz="half" idx="1"/>
          </p:nvPr>
        </p:nvSpPr>
        <p:spPr>
          <a:xfrm>
            <a:off x="262667" y="1600201"/>
            <a:ext cx="4038600" cy="3989040"/>
          </a:xfrm>
        </p:spPr>
        <p:txBody>
          <a:bodyPr wrap="square" anchor="t">
            <a:normAutofit/>
          </a:bodyPr>
          <a:lstStyle/>
          <a:p>
            <a:pPr>
              <a:lnSpc>
                <a:spcPct val="90000"/>
              </a:lnSpc>
            </a:pPr>
            <a:r>
              <a:rPr lang="en-GB" dirty="0"/>
              <a:t>The mission is to provide the highest quality product at the lowest possible price, the best consumer experience in the industry, and respect for our employees, business partners, and community</a:t>
            </a:r>
            <a:endParaRPr lang="en-US" dirty="0"/>
          </a:p>
        </p:txBody>
      </p:sp>
      <p:sp>
        <p:nvSpPr>
          <p:cNvPr id="24578" name="Date Placeholder 3">
            <a:extLst>
              <a:ext uri="{FF2B5EF4-FFF2-40B4-BE49-F238E27FC236}">
                <a16:creationId xmlns:a16="http://schemas.microsoft.com/office/drawing/2014/main" id="{77126BC2-0B6E-BD4C-B866-FD05EE7B5CB0}"/>
              </a:ext>
            </a:extLst>
          </p:cNvPr>
          <p:cNvSpPr>
            <a:spLocks noGrp="1" noChangeArrowheads="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lnSpc>
                <a:spcPct val="90000"/>
              </a:lnSpc>
              <a:spcBef>
                <a:spcPct val="0"/>
              </a:spcBef>
              <a:spcAft>
                <a:spcPts val="600"/>
              </a:spcAft>
              <a:buFontTx/>
              <a:buNone/>
            </a:pPr>
            <a:fld id="{BD1FD658-D0E9-1A43-994B-14B58236EE08}" type="datetime1">
              <a:rPr lang="en-GB" altLang="en-US" sz="900" smtClean="0">
                <a:solidFill>
                  <a:srgbClr val="898989"/>
                </a:solidFill>
              </a:rPr>
              <a:pPr>
                <a:lnSpc>
                  <a:spcPct val="90000"/>
                </a:lnSpc>
                <a:spcBef>
                  <a:spcPct val="0"/>
                </a:spcBef>
                <a:spcAft>
                  <a:spcPts val="600"/>
                </a:spcAft>
                <a:buFontTx/>
                <a:buNone/>
              </a:pPr>
              <a:t>19/12/2021</a:t>
            </a:fld>
            <a:endParaRPr lang="en-GB" altLang="en-US" sz="900">
              <a:solidFill>
                <a:srgbClr val="898989"/>
              </a:solidFill>
            </a:endParaRPr>
          </a:p>
        </p:txBody>
      </p:sp>
      <p:sp>
        <p:nvSpPr>
          <p:cNvPr id="3" name="TextBox 2">
            <a:extLst>
              <a:ext uri="{FF2B5EF4-FFF2-40B4-BE49-F238E27FC236}">
                <a16:creationId xmlns:a16="http://schemas.microsoft.com/office/drawing/2014/main" id="{511C6CC6-B7DC-F840-900C-2FB68075E443}"/>
              </a:ext>
            </a:extLst>
          </p:cNvPr>
          <p:cNvSpPr txBox="1"/>
          <p:nvPr/>
        </p:nvSpPr>
        <p:spPr>
          <a:xfrm>
            <a:off x="8213555" y="5448638"/>
            <a:ext cx="902811" cy="646331"/>
          </a:xfrm>
          <a:prstGeom prst="rect">
            <a:avLst/>
          </a:prstGeom>
          <a:noFill/>
        </p:spPr>
        <p:txBody>
          <a:bodyPr wrap="none" rtlCol="0">
            <a:spAutoFit/>
          </a:bodyPr>
          <a:lstStyle/>
          <a:p>
            <a:r>
              <a:rPr lang="en-US" i="1" dirty="0">
                <a:latin typeface="Bodoni 72 Oldstyle Book" pitchFamily="2" charset="0"/>
              </a:rPr>
              <a:t>Melania</a:t>
            </a:r>
          </a:p>
          <a:p>
            <a:endParaRPr lang="en-US" dirty="0"/>
          </a:p>
        </p:txBody>
      </p:sp>
      <p:sp>
        <p:nvSpPr>
          <p:cNvPr id="4" name="Content Placeholder 3">
            <a:extLst>
              <a:ext uri="{FF2B5EF4-FFF2-40B4-BE49-F238E27FC236}">
                <a16:creationId xmlns:a16="http://schemas.microsoft.com/office/drawing/2014/main" id="{9943DF0E-DF51-3F4E-ADF8-40F309663077}"/>
              </a:ext>
            </a:extLst>
          </p:cNvPr>
          <p:cNvSpPr>
            <a:spLocks noGrp="1"/>
          </p:cNvSpPr>
          <p:nvPr>
            <p:ph sz="half" idx="2"/>
          </p:nvPr>
        </p:nvSpPr>
        <p:spPr>
          <a:xfrm>
            <a:off x="4291001" y="1417638"/>
            <a:ext cx="4815099" cy="4248471"/>
          </a:xfrm>
        </p:spPr>
        <p:txBody>
          <a:bodyPr/>
          <a:lstStyle/>
          <a:p>
            <a:r>
              <a:rPr lang="en-GB" dirty="0"/>
              <a:t>Vision, and values are </a:t>
            </a:r>
            <a:r>
              <a:rPr lang="en-GB" b="1" dirty="0"/>
              <a:t>your restaurant's guiding principles and an important piece of your restaurant business plan</a:t>
            </a:r>
            <a:r>
              <a:rPr lang="en-GB" dirty="0"/>
              <a:t>. They help you make sure your business decisions – from your logo to your vendors – are strategic and align with your goals</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a:extLst>
              <a:ext uri="{FF2B5EF4-FFF2-40B4-BE49-F238E27FC236}">
                <a16:creationId xmlns:a16="http://schemas.microsoft.com/office/drawing/2014/main" id="{0C368428-3B25-5B46-8BB8-9D2375D6D21D}"/>
              </a:ext>
            </a:extLst>
          </p:cNvPr>
          <p:cNvSpPr>
            <a:spLocks noGrp="1"/>
          </p:cNvSpPr>
          <p:nvPr>
            <p:ph type="title"/>
          </p:nvPr>
        </p:nvSpPr>
        <p:spPr>
          <a:xfrm>
            <a:off x="457200" y="274638"/>
            <a:ext cx="8229600" cy="1143000"/>
          </a:xfrm>
        </p:spPr>
        <p:txBody>
          <a:bodyPr wrap="square" anchor="ctr">
            <a:normAutofit/>
          </a:bodyPr>
          <a:lstStyle/>
          <a:p>
            <a:pPr eaLnBrk="1" hangingPunct="1"/>
            <a:r>
              <a:rPr lang="en-GB" altLang="en-US" dirty="0"/>
              <a:t>Business Structure </a:t>
            </a:r>
          </a:p>
        </p:txBody>
      </p:sp>
      <p:pic>
        <p:nvPicPr>
          <p:cNvPr id="2" name="Picture 1">
            <a:extLst>
              <a:ext uri="{FF2B5EF4-FFF2-40B4-BE49-F238E27FC236}">
                <a16:creationId xmlns:a16="http://schemas.microsoft.com/office/drawing/2014/main" id="{6AF0F6DE-C700-5148-896A-DEF181C8B2BF}"/>
              </a:ext>
            </a:extLst>
          </p:cNvPr>
          <p:cNvPicPr>
            <a:picLocks noChangeAspect="1"/>
          </p:cNvPicPr>
          <p:nvPr/>
        </p:nvPicPr>
        <p:blipFill>
          <a:blip r:embed="rId3"/>
          <a:stretch>
            <a:fillRect/>
          </a:stretch>
        </p:blipFill>
        <p:spPr>
          <a:xfrm>
            <a:off x="1861251" y="1600201"/>
            <a:ext cx="5421497" cy="3917032"/>
          </a:xfrm>
          <a:prstGeom prst="rect">
            <a:avLst/>
          </a:prstGeom>
          <a:noFill/>
        </p:spPr>
      </p:pic>
      <p:sp>
        <p:nvSpPr>
          <p:cNvPr id="25602" name="Date Placeholder 3">
            <a:extLst>
              <a:ext uri="{FF2B5EF4-FFF2-40B4-BE49-F238E27FC236}">
                <a16:creationId xmlns:a16="http://schemas.microsoft.com/office/drawing/2014/main" id="{9E1786A1-BE31-8C4D-9811-605F677CA1BF}"/>
              </a:ext>
            </a:extLst>
          </p:cNvPr>
          <p:cNvSpPr>
            <a:spLocks noGrp="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lnSpc>
                <a:spcPct val="90000"/>
              </a:lnSpc>
              <a:spcBef>
                <a:spcPct val="0"/>
              </a:spcBef>
              <a:spcAft>
                <a:spcPts val="600"/>
              </a:spcAft>
              <a:buFontTx/>
              <a:buNone/>
            </a:pPr>
            <a:fld id="{1F6EAB55-334A-4C4E-9E52-F04E174B6539}" type="datetime1">
              <a:rPr lang="en-GB" altLang="en-US" sz="900" smtClean="0">
                <a:solidFill>
                  <a:srgbClr val="898989"/>
                </a:solidFill>
              </a:rPr>
              <a:pPr>
                <a:lnSpc>
                  <a:spcPct val="90000"/>
                </a:lnSpc>
                <a:spcBef>
                  <a:spcPct val="0"/>
                </a:spcBef>
                <a:spcAft>
                  <a:spcPts val="600"/>
                </a:spcAft>
                <a:buFontTx/>
                <a:buNone/>
              </a:pPr>
              <a:t>19/12/2021</a:t>
            </a:fld>
            <a:endParaRPr lang="en-GB" altLang="en-US" sz="900">
              <a:solidFill>
                <a:srgbClr val="898989"/>
              </a:solidFill>
            </a:endParaRPr>
          </a:p>
        </p:txBody>
      </p:sp>
      <p:sp>
        <p:nvSpPr>
          <p:cNvPr id="71" name="Footer Placeholder 4">
            <a:extLst>
              <a:ext uri="{FF2B5EF4-FFF2-40B4-BE49-F238E27FC236}">
                <a16:creationId xmlns:a16="http://schemas.microsoft.com/office/drawing/2014/main" id="{1C0C349B-E371-49C8-B3C7-ACF915233F6A}"/>
              </a:ext>
            </a:extLst>
          </p:cNvPr>
          <p:cNvSpPr>
            <a:spLocks noGrp="1"/>
          </p:cNvSpPr>
          <p:nvPr>
            <p:ph type="ftr" sz="quarter" idx="11"/>
          </p:nvPr>
        </p:nvSpPr>
        <p:spPr>
          <a:xfrm>
            <a:off x="3132138" y="6461125"/>
            <a:ext cx="2895600" cy="365125"/>
          </a:xfrm>
        </p:spPr>
        <p:txBody>
          <a:bodyPr/>
          <a:lstStyle/>
          <a:p>
            <a:pPr>
              <a:spcAft>
                <a:spcPts val="600"/>
              </a:spcAft>
              <a:defRPr/>
            </a:pPr>
            <a:r>
              <a:rPr lang="en-GB" altLang="en-US"/>
              <a:t>Mary March</a:t>
            </a:r>
          </a:p>
        </p:txBody>
      </p:sp>
      <p:sp>
        <p:nvSpPr>
          <p:cNvPr id="3" name="TextBox 2">
            <a:extLst>
              <a:ext uri="{FF2B5EF4-FFF2-40B4-BE49-F238E27FC236}">
                <a16:creationId xmlns:a16="http://schemas.microsoft.com/office/drawing/2014/main" id="{5A454B9C-CBC3-3145-9F43-FE3B65402F57}"/>
              </a:ext>
            </a:extLst>
          </p:cNvPr>
          <p:cNvSpPr txBox="1"/>
          <p:nvPr/>
        </p:nvSpPr>
        <p:spPr>
          <a:xfrm>
            <a:off x="8235394" y="5373216"/>
            <a:ext cx="902811" cy="646331"/>
          </a:xfrm>
          <a:prstGeom prst="rect">
            <a:avLst/>
          </a:prstGeom>
          <a:noFill/>
        </p:spPr>
        <p:txBody>
          <a:bodyPr wrap="none" rtlCol="0">
            <a:spAutoFit/>
          </a:bodyPr>
          <a:lstStyle/>
          <a:p>
            <a:r>
              <a:rPr lang="en-US" i="1" dirty="0">
                <a:latin typeface="Bodoni 72 Oldstyle Book" pitchFamily="2" charset="0"/>
              </a:rPr>
              <a:t>Melania</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244CFCFF-80DA-4F7C-BB44-4B4028873AA0}"/>
              </a:ext>
            </a:extLst>
          </p:cNvPr>
          <p:cNvSpPr>
            <a:spLocks noGrp="1"/>
          </p:cNvSpPr>
          <p:nvPr>
            <p:ph type="title"/>
          </p:nvPr>
        </p:nvSpPr>
        <p:spPr>
          <a:xfrm>
            <a:off x="457200" y="115888"/>
            <a:ext cx="8229600" cy="1152525"/>
          </a:xfrm>
        </p:spPr>
        <p:txBody>
          <a:bodyPr/>
          <a:lstStyle/>
          <a:p>
            <a:pPr eaLnBrk="1" hangingPunct="1"/>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Product or Service Description</a:t>
            </a:r>
          </a:p>
        </p:txBody>
      </p:sp>
      <p:sp>
        <p:nvSpPr>
          <p:cNvPr id="27650" name="Date Placeholder 3">
            <a:extLst>
              <a:ext uri="{FF2B5EF4-FFF2-40B4-BE49-F238E27FC236}">
                <a16:creationId xmlns:a16="http://schemas.microsoft.com/office/drawing/2014/main" id="{42427B76-B233-4EFC-8F04-EF108974D982}"/>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50770355-6386-409F-8C60-303C4C084AD3}" type="datetime1">
              <a:rPr lang="en-GB" altLang="en-US" sz="1000" smtClean="0">
                <a:solidFill>
                  <a:srgbClr val="898989"/>
                </a:solidFill>
              </a:rPr>
              <a:pPr>
                <a:spcBef>
                  <a:spcPct val="0"/>
                </a:spcBef>
                <a:buFontTx/>
                <a:buNone/>
              </a:pPr>
              <a:t>19/12/2021</a:t>
            </a:fld>
            <a:endParaRPr lang="en-GB" altLang="en-US" sz="1000">
              <a:solidFill>
                <a:srgbClr val="898989"/>
              </a:solidFill>
            </a:endParaRPr>
          </a:p>
        </p:txBody>
      </p:sp>
      <p:pic>
        <p:nvPicPr>
          <p:cNvPr id="4" name="Picture 3">
            <a:extLst>
              <a:ext uri="{FF2B5EF4-FFF2-40B4-BE49-F238E27FC236}">
                <a16:creationId xmlns:a16="http://schemas.microsoft.com/office/drawing/2014/main" id="{3722B6C0-E611-4436-AA67-8D89E45768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32040" y="3284984"/>
            <a:ext cx="3311082" cy="2206849"/>
          </a:xfrm>
          <a:prstGeom prst="rect">
            <a:avLst/>
          </a:prstGeom>
        </p:spPr>
      </p:pic>
      <p:pic>
        <p:nvPicPr>
          <p:cNvPr id="5" name="Picture 4">
            <a:extLst>
              <a:ext uri="{FF2B5EF4-FFF2-40B4-BE49-F238E27FC236}">
                <a16:creationId xmlns:a16="http://schemas.microsoft.com/office/drawing/2014/main" id="{D3D19CEB-6D55-470B-B756-75F6F65040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724" y="1553175"/>
            <a:ext cx="3311082" cy="2160240"/>
          </a:xfrm>
          <a:prstGeom prst="rect">
            <a:avLst/>
          </a:prstGeom>
        </p:spPr>
      </p:pic>
      <p:sp>
        <p:nvSpPr>
          <p:cNvPr id="6" name="TextBox 5">
            <a:extLst>
              <a:ext uri="{FF2B5EF4-FFF2-40B4-BE49-F238E27FC236}">
                <a16:creationId xmlns:a16="http://schemas.microsoft.com/office/drawing/2014/main" id="{E92E9ED8-FCE7-4758-ACC8-14188B7CB94E}"/>
              </a:ext>
            </a:extLst>
          </p:cNvPr>
          <p:cNvSpPr txBox="1"/>
          <p:nvPr/>
        </p:nvSpPr>
        <p:spPr>
          <a:xfrm>
            <a:off x="1331640" y="4079664"/>
            <a:ext cx="2304256" cy="1039356"/>
          </a:xfrm>
          <a:prstGeom prst="rightArrow">
            <a:avLst/>
          </a:prstGeom>
          <a:solidFill>
            <a:schemeClr val="tx2">
              <a:lumMod val="60000"/>
              <a:lumOff val="40000"/>
            </a:schemeClr>
          </a:solidFill>
        </p:spPr>
        <p:txBody>
          <a:bodyPr wrap="square" rtlCol="0">
            <a:spAutoFit/>
          </a:bodyPr>
          <a:lstStyle/>
          <a:p>
            <a:r>
              <a:rPr lang="en-US" sz="2800" b="1" dirty="0">
                <a:solidFill>
                  <a:schemeClr val="bg1"/>
                </a:solidFill>
              </a:rPr>
              <a:t>Seafoods </a:t>
            </a:r>
          </a:p>
        </p:txBody>
      </p:sp>
      <p:sp>
        <p:nvSpPr>
          <p:cNvPr id="7" name="TextBox 6">
            <a:extLst>
              <a:ext uri="{FF2B5EF4-FFF2-40B4-BE49-F238E27FC236}">
                <a16:creationId xmlns:a16="http://schemas.microsoft.com/office/drawing/2014/main" id="{A5B85733-1A23-4114-8ED8-D209CD7DB3C8}"/>
              </a:ext>
            </a:extLst>
          </p:cNvPr>
          <p:cNvSpPr txBox="1"/>
          <p:nvPr/>
        </p:nvSpPr>
        <p:spPr>
          <a:xfrm flipH="1">
            <a:off x="4788024" y="1757020"/>
            <a:ext cx="3312368" cy="1039356"/>
          </a:xfrm>
          <a:prstGeom prst="rightArrow">
            <a:avLst>
              <a:gd name="adj1" fmla="val 50000"/>
              <a:gd name="adj2" fmla="val 60664"/>
            </a:avLst>
          </a:prstGeom>
          <a:solidFill>
            <a:schemeClr val="tx2">
              <a:lumMod val="60000"/>
              <a:lumOff val="40000"/>
            </a:schemeClr>
          </a:solidFill>
        </p:spPr>
        <p:txBody>
          <a:bodyPr wrap="square" rtlCol="0">
            <a:spAutoFit/>
          </a:bodyPr>
          <a:lstStyle/>
          <a:p>
            <a:r>
              <a:rPr lang="en-US" sz="2800" b="1" dirty="0">
                <a:solidFill>
                  <a:schemeClr val="bg1"/>
                </a:solidFill>
              </a:rPr>
              <a:t>Italian foods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a:extLst>
              <a:ext uri="{FF2B5EF4-FFF2-40B4-BE49-F238E27FC236}">
                <a16:creationId xmlns:a16="http://schemas.microsoft.com/office/drawing/2014/main" id="{48EEA693-6C9C-4E57-8020-B85D5BBDC86C}"/>
              </a:ext>
            </a:extLst>
          </p:cNvPr>
          <p:cNvSpPr>
            <a:spLocks noGrp="1"/>
          </p:cNvSpPr>
          <p:nvPr>
            <p:ph type="title"/>
          </p:nvPr>
        </p:nvSpPr>
        <p:spPr>
          <a:xfrm>
            <a:off x="457200" y="404813"/>
            <a:ext cx="8229600" cy="1223962"/>
          </a:xfrm>
        </p:spPr>
        <p:txBody>
          <a:bodyPr/>
          <a:lstStyle/>
          <a:p>
            <a:pPr eaLnBrk="1" hangingPunct="1"/>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Marketing Analysis and Trends </a:t>
            </a:r>
          </a:p>
        </p:txBody>
      </p:sp>
      <p:sp>
        <p:nvSpPr>
          <p:cNvPr id="29698" name="Date Placeholder 3">
            <a:extLst>
              <a:ext uri="{FF2B5EF4-FFF2-40B4-BE49-F238E27FC236}">
                <a16:creationId xmlns:a16="http://schemas.microsoft.com/office/drawing/2014/main" id="{A241C19D-C0D2-47C7-ABA2-BD9577F4F1DA}"/>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982C1891-D2F2-4775-B970-56E6BDBE9865}" type="datetime1">
              <a:rPr lang="en-GB" altLang="en-US" sz="1000" smtClean="0">
                <a:solidFill>
                  <a:srgbClr val="898989"/>
                </a:solidFill>
              </a:rPr>
              <a:pPr>
                <a:spcBef>
                  <a:spcPct val="0"/>
                </a:spcBef>
                <a:buFontTx/>
                <a:buNone/>
              </a:pPr>
              <a:t>19/12/2021</a:t>
            </a:fld>
            <a:endParaRPr lang="en-GB" altLang="en-US" sz="1000">
              <a:solidFill>
                <a:srgbClr val="898989"/>
              </a:solidFill>
            </a:endParaRPr>
          </a:p>
        </p:txBody>
      </p:sp>
      <p:graphicFrame>
        <p:nvGraphicFramePr>
          <p:cNvPr id="4" name="Diagram 3">
            <a:extLst>
              <a:ext uri="{FF2B5EF4-FFF2-40B4-BE49-F238E27FC236}">
                <a16:creationId xmlns:a16="http://schemas.microsoft.com/office/drawing/2014/main" id="{06CFEBBA-EBA6-44DA-AAB1-BDC7BC4C25C4}"/>
              </a:ext>
            </a:extLst>
          </p:cNvPr>
          <p:cNvGraphicFramePr/>
          <p:nvPr/>
        </p:nvGraphicFramePr>
        <p:xfrm>
          <a:off x="1619672" y="1412776"/>
          <a:ext cx="6156684" cy="4238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a:extLst>
              <a:ext uri="{FF2B5EF4-FFF2-40B4-BE49-F238E27FC236}">
                <a16:creationId xmlns:a16="http://schemas.microsoft.com/office/drawing/2014/main" id="{A43B5A5D-A615-4AAA-BFCD-33220A6ACD01}"/>
              </a:ext>
            </a:extLst>
          </p:cNvPr>
          <p:cNvSpPr>
            <a:spLocks noGrp="1"/>
          </p:cNvSpPr>
          <p:nvPr>
            <p:ph type="title"/>
          </p:nvPr>
        </p:nvSpPr>
        <p:spPr>
          <a:xfrm>
            <a:off x="457200" y="103328"/>
            <a:ext cx="8229600" cy="1081088"/>
          </a:xfrm>
        </p:spPr>
        <p:txBody>
          <a:bodyPr/>
          <a:lstStyle/>
          <a:p>
            <a:pPr eaLnBrk="1" hangingPunct="1"/>
            <a:r>
              <a:rPr lang="en-GB" altLang="en-US" sz="3600" dirty="0">
                <a:latin typeface="Times New Roman" panose="02020603050405020304" pitchFamily="18" charset="0"/>
                <a:ea typeface="ＭＳ Ｐゴシック" panose="020B0600070205080204" pitchFamily="34" charset="-128"/>
                <a:cs typeface="Times New Roman" panose="02020603050405020304" pitchFamily="18" charset="0"/>
              </a:rPr>
              <a:t>SWOT Analysis</a:t>
            </a:r>
          </a:p>
        </p:txBody>
      </p:sp>
      <p:sp>
        <p:nvSpPr>
          <p:cNvPr id="31746" name="Date Placeholder 3">
            <a:extLst>
              <a:ext uri="{FF2B5EF4-FFF2-40B4-BE49-F238E27FC236}">
                <a16:creationId xmlns:a16="http://schemas.microsoft.com/office/drawing/2014/main" id="{345783A5-CD51-47B7-BD97-CD5D80F70A7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662A37B3-DB75-4923-98AC-D0244F0DA5F6}" type="datetime1">
              <a:rPr lang="en-GB" altLang="en-US" sz="1000" smtClean="0">
                <a:solidFill>
                  <a:srgbClr val="898989"/>
                </a:solidFill>
              </a:rPr>
              <a:pPr>
                <a:spcBef>
                  <a:spcPct val="0"/>
                </a:spcBef>
                <a:buFontTx/>
                <a:buNone/>
              </a:pPr>
              <a:t>19/12/2021</a:t>
            </a:fld>
            <a:endParaRPr lang="en-GB" altLang="en-US" sz="1000">
              <a:solidFill>
                <a:srgbClr val="898989"/>
              </a:solidFill>
            </a:endParaRPr>
          </a:p>
        </p:txBody>
      </p:sp>
      <p:graphicFrame>
        <p:nvGraphicFramePr>
          <p:cNvPr id="4" name="Table 2">
            <a:extLst>
              <a:ext uri="{FF2B5EF4-FFF2-40B4-BE49-F238E27FC236}">
                <a16:creationId xmlns:a16="http://schemas.microsoft.com/office/drawing/2014/main" id="{2DF86EC0-A189-4432-9616-686DA8E831B1}"/>
              </a:ext>
            </a:extLst>
          </p:cNvPr>
          <p:cNvGraphicFramePr>
            <a:graphicFrameLocks noGrp="1"/>
          </p:cNvGraphicFramePr>
          <p:nvPr/>
        </p:nvGraphicFramePr>
        <p:xfrm>
          <a:off x="1691680" y="1412776"/>
          <a:ext cx="6096000" cy="3372486"/>
        </p:xfrm>
        <a:graphic>
          <a:graphicData uri="http://schemas.openxmlformats.org/drawingml/2006/table">
            <a:tbl>
              <a:tblPr bandRow="1">
                <a:tableStyleId>{7DF18680-E054-41AD-8BC1-D1AEF772440D}</a:tableStyleId>
              </a:tblPr>
              <a:tblGrid>
                <a:gridCol w="3048000">
                  <a:extLst>
                    <a:ext uri="{9D8B030D-6E8A-4147-A177-3AD203B41FA5}">
                      <a16:colId xmlns:a16="http://schemas.microsoft.com/office/drawing/2014/main" val="3312347743"/>
                    </a:ext>
                  </a:extLst>
                </a:gridCol>
                <a:gridCol w="3048000">
                  <a:extLst>
                    <a:ext uri="{9D8B030D-6E8A-4147-A177-3AD203B41FA5}">
                      <a16:colId xmlns:a16="http://schemas.microsoft.com/office/drawing/2014/main" val="1185997181"/>
                    </a:ext>
                  </a:extLst>
                </a:gridCol>
              </a:tblGrid>
              <a:tr h="370840">
                <a:tc>
                  <a:txBody>
                    <a:bodyPr/>
                    <a:lstStyle/>
                    <a:p>
                      <a:pPr algn="ctr">
                        <a:lnSpc>
                          <a:spcPct val="150000"/>
                        </a:lnSpc>
                      </a:pPr>
                      <a:r>
                        <a:rPr lang="en-US" dirty="0"/>
                        <a:t>STRENGTHS </a:t>
                      </a:r>
                    </a:p>
                    <a:p>
                      <a:pPr marL="285750" indent="-285750" algn="just">
                        <a:lnSpc>
                          <a:spcPct val="150000"/>
                        </a:lnSpc>
                        <a:buFont typeface="Arial" panose="020B0604020202020204" pitchFamily="34" charset="0"/>
                        <a:buChar char="•"/>
                      </a:pPr>
                      <a:r>
                        <a:rPr lang="en-US" dirty="0"/>
                        <a:t>Unique and tasty foods.</a:t>
                      </a:r>
                    </a:p>
                    <a:p>
                      <a:pPr marL="285750" indent="-285750" algn="just">
                        <a:lnSpc>
                          <a:spcPct val="150000"/>
                        </a:lnSpc>
                        <a:buFont typeface="Arial" panose="020B0604020202020204" pitchFamily="34" charset="0"/>
                        <a:buChar char="•"/>
                      </a:pPr>
                      <a:r>
                        <a:rPr lang="en-US" dirty="0"/>
                        <a:t>Attractive business location.</a:t>
                      </a:r>
                      <a:endParaRPr lang="en-US" b="0" dirty="0"/>
                    </a:p>
                  </a:txBody>
                  <a:tcPr/>
                </a:tc>
                <a:tc>
                  <a:txBody>
                    <a:bodyPr/>
                    <a:lstStyle/>
                    <a:p>
                      <a:pPr algn="ctr">
                        <a:lnSpc>
                          <a:spcPct val="150000"/>
                        </a:lnSpc>
                      </a:pPr>
                      <a:r>
                        <a:rPr lang="en-US" dirty="0"/>
                        <a:t>WEAKNESSES</a:t>
                      </a:r>
                    </a:p>
                    <a:p>
                      <a:pPr marL="285750" indent="-285750" algn="just">
                        <a:lnSpc>
                          <a:spcPct val="150000"/>
                        </a:lnSpc>
                        <a:buFont typeface="Arial" panose="020B0604020202020204" pitchFamily="34" charset="0"/>
                        <a:buChar char="•"/>
                      </a:pPr>
                      <a:r>
                        <a:rPr lang="en-US" dirty="0"/>
                        <a:t>Lack of experience.</a:t>
                      </a:r>
                    </a:p>
                    <a:p>
                      <a:pPr marL="285750" indent="-285750" algn="just">
                        <a:lnSpc>
                          <a:spcPct val="150000"/>
                        </a:lnSpc>
                        <a:buFont typeface="Arial" panose="020B0604020202020204" pitchFamily="34" charset="0"/>
                        <a:buChar char="•"/>
                      </a:pPr>
                      <a:r>
                        <a:rPr lang="en-US" dirty="0"/>
                        <a:t>Less resources</a:t>
                      </a:r>
                      <a:endParaRPr lang="en-US" b="1" dirty="0"/>
                    </a:p>
                  </a:txBody>
                  <a:tcPr/>
                </a:tc>
                <a:extLst>
                  <a:ext uri="{0D108BD9-81ED-4DB2-BD59-A6C34878D82A}">
                    <a16:rowId xmlns:a16="http://schemas.microsoft.com/office/drawing/2014/main" val="1942540451"/>
                  </a:ext>
                </a:extLst>
              </a:tr>
              <a:tr h="370840">
                <a:tc>
                  <a:txBody>
                    <a:bodyPr/>
                    <a:lstStyle/>
                    <a:p>
                      <a:pPr algn="ctr">
                        <a:lnSpc>
                          <a:spcPct val="150000"/>
                        </a:lnSpc>
                      </a:pPr>
                      <a:r>
                        <a:rPr lang="en-US" dirty="0"/>
                        <a:t>OPPORTUNITIES </a:t>
                      </a:r>
                    </a:p>
                    <a:p>
                      <a:pPr marL="285750" indent="-285750" algn="just">
                        <a:lnSpc>
                          <a:spcPct val="150000"/>
                        </a:lnSpc>
                        <a:buFont typeface="Arial" panose="020B0604020202020204" pitchFamily="34" charset="0"/>
                        <a:buChar char="•"/>
                      </a:pPr>
                      <a:r>
                        <a:rPr lang="en-US" dirty="0"/>
                        <a:t>Opportunity to sell both Italian and sea foods combinedly.</a:t>
                      </a:r>
                      <a:endParaRPr lang="en-US" b="0" dirty="0"/>
                    </a:p>
                  </a:txBody>
                  <a:tcPr/>
                </a:tc>
                <a:tc>
                  <a:txBody>
                    <a:bodyPr/>
                    <a:lstStyle/>
                    <a:p>
                      <a:pPr algn="ctr">
                        <a:lnSpc>
                          <a:spcPct val="150000"/>
                        </a:lnSpc>
                      </a:pPr>
                      <a:r>
                        <a:rPr lang="en-US" dirty="0"/>
                        <a:t>THREATS </a:t>
                      </a:r>
                    </a:p>
                    <a:p>
                      <a:pPr marL="285750" indent="-285750" algn="just">
                        <a:lnSpc>
                          <a:spcPct val="150000"/>
                        </a:lnSpc>
                        <a:buFont typeface="Arial" panose="020B0604020202020204" pitchFamily="34" charset="0"/>
                        <a:buChar char="•"/>
                      </a:pPr>
                      <a:r>
                        <a:rPr lang="en-US" dirty="0"/>
                        <a:t>Tough rivalry</a:t>
                      </a:r>
                      <a:endParaRPr lang="en-US" b="0" dirty="0"/>
                    </a:p>
                  </a:txBody>
                  <a:tcPr/>
                </a:tc>
                <a:extLst>
                  <a:ext uri="{0D108BD9-81ED-4DB2-BD59-A6C34878D82A}">
                    <a16:rowId xmlns:a16="http://schemas.microsoft.com/office/drawing/2014/main" val="2115019484"/>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BBA276F6-B9BF-4B50-A2D8-94C62222D360}"/>
              </a:ext>
            </a:extLst>
          </p:cNvPr>
          <p:cNvSpPr>
            <a:spLocks noGrp="1"/>
          </p:cNvSpPr>
          <p:nvPr>
            <p:ph type="title"/>
          </p:nvPr>
        </p:nvSpPr>
        <p:spPr>
          <a:xfrm>
            <a:off x="246063" y="333375"/>
            <a:ext cx="8435975" cy="1044575"/>
          </a:xfrm>
        </p:spPr>
        <p:txBody>
          <a:bodyPr/>
          <a:lstStyle/>
          <a:p>
            <a:pPr eaLnBrk="1" hangingPunct="1"/>
            <a:r>
              <a:rPr lang="en-GB" altLang="en-US" dirty="0">
                <a:latin typeface="Times New Roman" panose="02020603050405020304" pitchFamily="18" charset="0"/>
                <a:ea typeface="ＭＳ Ｐゴシック" panose="020B0600070205080204" pitchFamily="34" charset="-128"/>
                <a:cs typeface="Times New Roman" panose="02020603050405020304" pitchFamily="18" charset="0"/>
              </a:rPr>
              <a:t>PESTLE Analysis</a:t>
            </a:r>
          </a:p>
        </p:txBody>
      </p:sp>
      <p:sp>
        <p:nvSpPr>
          <p:cNvPr id="33794" name="Date Placeholder 3">
            <a:extLst>
              <a:ext uri="{FF2B5EF4-FFF2-40B4-BE49-F238E27FC236}">
                <a16:creationId xmlns:a16="http://schemas.microsoft.com/office/drawing/2014/main" id="{6FF3EF94-7442-44C8-9364-6BDE4002CFE5}"/>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CEC8ECB1-B9F6-49C6-B3F6-23B35F174FC3}" type="datetime1">
              <a:rPr lang="en-GB" altLang="en-US" sz="1000" smtClean="0">
                <a:solidFill>
                  <a:srgbClr val="898989"/>
                </a:solidFill>
              </a:rPr>
              <a:pPr>
                <a:spcBef>
                  <a:spcPct val="0"/>
                </a:spcBef>
                <a:buFontTx/>
                <a:buNone/>
              </a:pPr>
              <a:t>19/12/2021</a:t>
            </a:fld>
            <a:endParaRPr lang="en-GB" altLang="en-US" sz="1000">
              <a:solidFill>
                <a:srgbClr val="898989"/>
              </a:solidFill>
            </a:endParaRPr>
          </a:p>
        </p:txBody>
      </p:sp>
      <p:graphicFrame>
        <p:nvGraphicFramePr>
          <p:cNvPr id="5" name="Diagram 4">
            <a:extLst>
              <a:ext uri="{FF2B5EF4-FFF2-40B4-BE49-F238E27FC236}">
                <a16:creationId xmlns:a16="http://schemas.microsoft.com/office/drawing/2014/main" id="{B8B65899-CF6E-44DA-942C-142F391257EA}"/>
              </a:ext>
            </a:extLst>
          </p:cNvPr>
          <p:cNvGraphicFramePr/>
          <p:nvPr/>
        </p:nvGraphicFramePr>
        <p:xfrm>
          <a:off x="354012" y="1124743"/>
          <a:ext cx="8106420" cy="44997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a:extLst>
              <a:ext uri="{FF2B5EF4-FFF2-40B4-BE49-F238E27FC236}">
                <a16:creationId xmlns:a16="http://schemas.microsoft.com/office/drawing/2014/main" id="{9AD0DD5E-EB4F-4546-8694-A89CAA754491}"/>
              </a:ext>
            </a:extLst>
          </p:cNvPr>
          <p:cNvSpPr>
            <a:spLocks noGrp="1"/>
          </p:cNvSpPr>
          <p:nvPr>
            <p:ph type="title"/>
          </p:nvPr>
        </p:nvSpPr>
        <p:spPr>
          <a:xfrm>
            <a:off x="457200" y="109538"/>
            <a:ext cx="8229600" cy="987425"/>
          </a:xfrm>
        </p:spPr>
        <p:txBody>
          <a:bodyPr/>
          <a:lstStyle/>
          <a:p>
            <a:pPr eaLnBrk="1" hangingPunct="1"/>
            <a:r>
              <a:rPr lang="en-GB" altLang="en-US" sz="4000" dirty="0">
                <a:latin typeface="Times New Roman" panose="02020603050405020304" pitchFamily="18" charset="0"/>
                <a:ea typeface="ＭＳ Ｐゴシック" panose="020B0600070205080204" pitchFamily="34" charset="-128"/>
                <a:cs typeface="Times New Roman" panose="02020603050405020304" pitchFamily="18" charset="0"/>
              </a:rPr>
              <a:t>Operations</a:t>
            </a:r>
          </a:p>
        </p:txBody>
      </p:sp>
      <p:sp>
        <p:nvSpPr>
          <p:cNvPr id="35842" name="Date Placeholder 3">
            <a:extLst>
              <a:ext uri="{FF2B5EF4-FFF2-40B4-BE49-F238E27FC236}">
                <a16:creationId xmlns:a16="http://schemas.microsoft.com/office/drawing/2014/main" id="{C42A0755-A41F-4A91-AE7F-214C7DBB890C}"/>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B7145493-E8EF-478A-90D9-359638AD25DF}" type="datetime1">
              <a:rPr lang="en-GB" altLang="en-US" sz="1000" smtClean="0">
                <a:solidFill>
                  <a:srgbClr val="898989"/>
                </a:solidFill>
              </a:rPr>
              <a:pPr>
                <a:spcBef>
                  <a:spcPct val="0"/>
                </a:spcBef>
                <a:buFontTx/>
                <a:buNone/>
              </a:pPr>
              <a:t>19/12/2021</a:t>
            </a:fld>
            <a:endParaRPr lang="en-GB" altLang="en-US" sz="1000">
              <a:solidFill>
                <a:srgbClr val="898989"/>
              </a:solidFill>
            </a:endParaRPr>
          </a:p>
        </p:txBody>
      </p:sp>
      <p:sp>
        <p:nvSpPr>
          <p:cNvPr id="2" name="TextBox 1">
            <a:extLst>
              <a:ext uri="{FF2B5EF4-FFF2-40B4-BE49-F238E27FC236}">
                <a16:creationId xmlns:a16="http://schemas.microsoft.com/office/drawing/2014/main" id="{106AD5A5-A3A2-4E56-B787-BE813B82EDC6}"/>
              </a:ext>
            </a:extLst>
          </p:cNvPr>
          <p:cNvSpPr txBox="1"/>
          <p:nvPr/>
        </p:nvSpPr>
        <p:spPr>
          <a:xfrm>
            <a:off x="1222375" y="1412776"/>
            <a:ext cx="4824536" cy="2535566"/>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Preparing food</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Providing customer service</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Cleaning</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Buying raw materials</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Accounting</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Reporting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762000"/>
            <a:ext cx="8915400" cy="6096000"/>
          </a:xfrm>
        </p:spPr>
        <p:txBody>
          <a:bodyPr>
            <a:normAutofit fontScale="92500"/>
          </a:bodyPr>
          <a:lstStyle/>
          <a:p>
            <a:pPr marL="0" indent="0" algn="just">
              <a:buNone/>
            </a:pPr>
            <a:r>
              <a:rPr lang="en-US" sz="2400" dirty="0"/>
              <a:t>The Bella Napoli will adapt a POS system, online ordering, employee scheduling software, inventory tracking and loyalty program as the part of the firm’s technological plan. </a:t>
            </a:r>
          </a:p>
          <a:p>
            <a:pPr marL="0" indent="0" algn="just">
              <a:buNone/>
            </a:pPr>
            <a:r>
              <a:rPr lang="en-US" sz="2400" b="1" dirty="0"/>
              <a:t>A POS system: </a:t>
            </a:r>
            <a:r>
              <a:rPr lang="en-US" sz="2400" dirty="0"/>
              <a:t>A point of sale system will develop as the center point of restaurant in which servers and cashiers will fire their orders to the chefs(Hu et al, 2018). </a:t>
            </a:r>
          </a:p>
          <a:p>
            <a:pPr marL="0" indent="0" algn="just">
              <a:buNone/>
            </a:pPr>
            <a:r>
              <a:rPr lang="en-US" sz="2400" b="1" dirty="0"/>
              <a:t>Online ordering: </a:t>
            </a:r>
            <a:r>
              <a:rPr lang="en-US" sz="2400" dirty="0"/>
              <a:t>Bella Napoli will use internet and social media for ensuring online ordering system. </a:t>
            </a:r>
          </a:p>
          <a:p>
            <a:pPr marL="0" indent="0" algn="just">
              <a:buNone/>
            </a:pPr>
            <a:r>
              <a:rPr lang="en-US" sz="2400" b="1" dirty="0"/>
              <a:t>Employee scheduling software: </a:t>
            </a:r>
            <a:r>
              <a:rPr lang="en-US" sz="2400" dirty="0"/>
              <a:t>Bella Napoli will adopt 7Shifts and </a:t>
            </a:r>
            <a:r>
              <a:rPr lang="en-US" sz="2400" dirty="0" err="1"/>
              <a:t>Peachworks</a:t>
            </a:r>
            <a:r>
              <a:rPr lang="en-US" sz="2400" dirty="0"/>
              <a:t> as employee scheduling software because of user friendly.</a:t>
            </a:r>
          </a:p>
          <a:p>
            <a:pPr marL="0" indent="0" algn="just">
              <a:buNone/>
            </a:pPr>
            <a:r>
              <a:rPr lang="en-US" sz="2400" b="1" dirty="0"/>
              <a:t>Inventory tracking: </a:t>
            </a:r>
            <a:r>
              <a:rPr lang="en-US" sz="2400" dirty="0"/>
              <a:t>Bella Napoli will choose </a:t>
            </a:r>
            <a:r>
              <a:rPr lang="en-US" sz="2400" i="1" dirty="0" err="1"/>
              <a:t>Crunchtime</a:t>
            </a:r>
            <a:r>
              <a:rPr lang="en-US" sz="2400" dirty="0"/>
              <a:t> as the inventory tracking system because of its cost effectiveness (Sari and </a:t>
            </a:r>
            <a:r>
              <a:rPr lang="en-US" sz="2400" dirty="0" err="1"/>
              <a:t>Widianti</a:t>
            </a:r>
            <a:r>
              <a:rPr lang="en-US" sz="2400" dirty="0"/>
              <a:t>, 2020).</a:t>
            </a:r>
          </a:p>
          <a:p>
            <a:pPr marL="0" indent="0" algn="just">
              <a:buNone/>
            </a:pPr>
            <a:r>
              <a:rPr lang="en-US" sz="2400" b="1" dirty="0"/>
              <a:t>Loyalty program: </a:t>
            </a:r>
            <a:r>
              <a:rPr lang="en-US" sz="2400" dirty="0"/>
              <a:t>In order to make loyalty easy and worthwhile Bella Napoli will integrate POS like Toast or </a:t>
            </a:r>
            <a:r>
              <a:rPr lang="en-US" sz="2400" dirty="0" err="1"/>
              <a:t>LevelUP</a:t>
            </a:r>
            <a:r>
              <a:rPr lang="en-US" sz="2400" dirty="0"/>
              <a:t>.</a:t>
            </a:r>
          </a:p>
          <a:p>
            <a:pPr marL="0" indent="0" algn="just">
              <a:buNone/>
            </a:pPr>
            <a:r>
              <a:rPr lang="en-US" sz="2400" dirty="0"/>
              <a:t>                                                                                                 Mihai</a:t>
            </a:r>
          </a:p>
        </p:txBody>
      </p:sp>
      <p:sp>
        <p:nvSpPr>
          <p:cNvPr id="4" name="Title 1"/>
          <p:cNvSpPr txBox="1">
            <a:spLocks/>
          </p:cNvSpPr>
          <p:nvPr/>
        </p:nvSpPr>
        <p:spPr>
          <a:xfrm>
            <a:off x="107504" y="10886"/>
            <a:ext cx="8229600" cy="751114"/>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vert="horz" lIns="0" rIns="0" bIns="0" anchor="b">
            <a:normAutofit fontScale="47500" lnSpcReduction="20000"/>
          </a:bodyPr>
          <a:lstStyle/>
          <a:p>
            <a:pPr algn="ctr">
              <a:spcBef>
                <a:spcPct val="0"/>
              </a:spcBef>
              <a:defRPr/>
            </a:pPr>
            <a:r>
              <a:rPr lang="en-US" sz="6700" b="1" dirty="0"/>
              <a:t>Technological plan:</a:t>
            </a:r>
            <a:endParaRPr lang="en-US" sz="6700" dirty="0"/>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a:ln>
                  <a:noFill/>
                </a:ln>
                <a:solidFill>
                  <a:schemeClr val="lt1"/>
                </a:solidFill>
                <a:effectLst/>
                <a:uLnTx/>
                <a:uFillTx/>
                <a:latin typeface="+mn-lt"/>
                <a:ea typeface="+mn-ea"/>
                <a:cs typeface="+mn-cs"/>
              </a:rPr>
              <a:t> </a:t>
            </a:r>
          </a:p>
        </p:txBody>
      </p:sp>
    </p:spTree>
    <p:extLst>
      <p:ext uri="{BB962C8B-B14F-4D97-AF65-F5344CB8AC3E}">
        <p14:creationId xmlns:p14="http://schemas.microsoft.com/office/powerpoint/2010/main" val="3361475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09600"/>
          </a:xfrm>
        </p:spPr>
        <p:style>
          <a:lnRef idx="2">
            <a:schemeClr val="accent3">
              <a:shade val="50000"/>
            </a:schemeClr>
          </a:lnRef>
          <a:fillRef idx="1">
            <a:schemeClr val="accent3"/>
          </a:fillRef>
          <a:effectRef idx="0">
            <a:schemeClr val="accent3"/>
          </a:effectRef>
          <a:fontRef idx="minor">
            <a:schemeClr val="lt1"/>
          </a:fontRef>
        </p:style>
        <p:txBody>
          <a:bodyPr>
            <a:normAutofit fontScale="90000"/>
          </a:bodyPr>
          <a:lstStyle/>
          <a:p>
            <a:pPr algn="ctr"/>
            <a:r>
              <a:rPr lang="en-US" b="1" dirty="0"/>
              <a:t>Management &amp; organization</a:t>
            </a:r>
            <a:endParaRPr lang="en-US" dirty="0"/>
          </a:p>
        </p:txBody>
      </p:sp>
      <p:sp>
        <p:nvSpPr>
          <p:cNvPr id="5" name="Content Placeholder 4"/>
          <p:cNvSpPr>
            <a:spLocks noGrp="1"/>
          </p:cNvSpPr>
          <p:nvPr>
            <p:ph idx="1"/>
          </p:nvPr>
        </p:nvSpPr>
        <p:spPr>
          <a:xfrm>
            <a:off x="0" y="762000"/>
            <a:ext cx="9144000" cy="5791200"/>
          </a:xfrm>
        </p:spPr>
        <p:txBody>
          <a:bodyPr>
            <a:normAutofit fontScale="92500" lnSpcReduction="10000"/>
          </a:bodyPr>
          <a:lstStyle/>
          <a:p>
            <a:pPr>
              <a:buNone/>
            </a:pPr>
            <a:r>
              <a:rPr lang="en-US" sz="3200" b="1" dirty="0">
                <a:solidFill>
                  <a:srgbClr val="00B050"/>
                </a:solidFill>
              </a:rPr>
              <a:t>Management: </a:t>
            </a:r>
          </a:p>
          <a:p>
            <a:pPr>
              <a:buNone/>
            </a:pPr>
            <a:endParaRPr lang="en-US" sz="3200" b="1" dirty="0">
              <a:solidFill>
                <a:srgbClr val="00B050"/>
              </a:solidFill>
            </a:endParaRPr>
          </a:p>
          <a:p>
            <a:pPr>
              <a:buNone/>
            </a:pPr>
            <a:endParaRPr lang="en-US" sz="3200" b="1" dirty="0">
              <a:solidFill>
                <a:srgbClr val="00B050"/>
              </a:solidFill>
            </a:endParaRPr>
          </a:p>
          <a:p>
            <a:pPr>
              <a:buNone/>
            </a:pPr>
            <a:endParaRPr lang="en-US" sz="3200" b="1" dirty="0">
              <a:solidFill>
                <a:srgbClr val="00B050"/>
              </a:solidFill>
            </a:endParaRPr>
          </a:p>
          <a:p>
            <a:pPr>
              <a:buNone/>
            </a:pPr>
            <a:endParaRPr lang="en-US" sz="3200" b="1" dirty="0">
              <a:solidFill>
                <a:srgbClr val="00B050"/>
              </a:solidFill>
            </a:endParaRPr>
          </a:p>
          <a:p>
            <a:pPr>
              <a:buNone/>
            </a:pPr>
            <a:r>
              <a:rPr lang="en-US" sz="3200" b="1" dirty="0">
                <a:solidFill>
                  <a:srgbClr val="00B050"/>
                </a:solidFill>
              </a:rPr>
              <a:t>Organization:</a:t>
            </a:r>
          </a:p>
          <a:p>
            <a:pPr algn="just">
              <a:buNone/>
            </a:pPr>
            <a:r>
              <a:rPr lang="en-US" dirty="0"/>
              <a:t> The Bella Napoli will located at 11Cranmer Rd, Vassal, London, SW9, 6EJ, UK. Mission: is to create and maintain such an auspicious restaurant environment and vision is to be the best choice of restaurants at which to work and eat in London.</a:t>
            </a:r>
          </a:p>
          <a:p>
            <a:pPr algn="just">
              <a:buNone/>
            </a:pPr>
            <a:r>
              <a:rPr lang="en-US" dirty="0"/>
              <a:t>                                                                     Mihai</a:t>
            </a:r>
          </a:p>
        </p:txBody>
      </p:sp>
      <p:graphicFrame>
        <p:nvGraphicFramePr>
          <p:cNvPr id="3" name="Table 2"/>
          <p:cNvGraphicFramePr>
            <a:graphicFrameLocks noGrp="1"/>
          </p:cNvGraphicFramePr>
          <p:nvPr/>
        </p:nvGraphicFramePr>
        <p:xfrm>
          <a:off x="304800" y="1295400"/>
          <a:ext cx="8382000" cy="2438401"/>
        </p:xfrm>
        <a:graphic>
          <a:graphicData uri="http://schemas.openxmlformats.org/drawingml/2006/table">
            <a:tbl>
              <a:tblPr firstRow="1" firstCol="1" bandRow="1">
                <a:tableStyleId>{5C22544A-7EE6-4342-B048-85BDC9FD1C3A}</a:tableStyleId>
              </a:tblPr>
              <a:tblGrid>
                <a:gridCol w="4191000">
                  <a:extLst>
                    <a:ext uri="{9D8B030D-6E8A-4147-A177-3AD203B41FA5}">
                      <a16:colId xmlns:a16="http://schemas.microsoft.com/office/drawing/2014/main" val="20000"/>
                    </a:ext>
                  </a:extLst>
                </a:gridCol>
                <a:gridCol w="4191000">
                  <a:extLst>
                    <a:ext uri="{9D8B030D-6E8A-4147-A177-3AD203B41FA5}">
                      <a16:colId xmlns:a16="http://schemas.microsoft.com/office/drawing/2014/main" val="20001"/>
                    </a:ext>
                  </a:extLst>
                </a:gridCol>
              </a:tblGrid>
              <a:tr h="348343">
                <a:tc>
                  <a:txBody>
                    <a:bodyPr/>
                    <a:lstStyle/>
                    <a:p>
                      <a:pPr marL="0" marR="0" algn="ctr">
                        <a:lnSpc>
                          <a:spcPct val="150000"/>
                        </a:lnSpc>
                        <a:spcBef>
                          <a:spcPts val="0"/>
                        </a:spcBef>
                        <a:spcAft>
                          <a:spcPts val="0"/>
                        </a:spcAft>
                      </a:pPr>
                      <a:r>
                        <a:rPr lang="en-US" sz="1200" dirty="0">
                          <a:effectLst/>
                        </a:rPr>
                        <a:t>Name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Position</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348343">
                <a:tc>
                  <a:txBody>
                    <a:bodyPr/>
                    <a:lstStyle/>
                    <a:p>
                      <a:pPr marL="0" marR="0" algn="just">
                        <a:lnSpc>
                          <a:spcPct val="150000"/>
                        </a:lnSpc>
                        <a:spcBef>
                          <a:spcPts val="0"/>
                        </a:spcBef>
                        <a:spcAft>
                          <a:spcPts val="0"/>
                        </a:spcAft>
                      </a:pPr>
                      <a:r>
                        <a:rPr lang="en-US" sz="1200">
                          <a:effectLst/>
                        </a:rPr>
                        <a:t>Niculae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Chief Executive Officer</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348343">
                <a:tc>
                  <a:txBody>
                    <a:bodyPr/>
                    <a:lstStyle/>
                    <a:p>
                      <a:pPr marL="0" marR="0" algn="just">
                        <a:lnSpc>
                          <a:spcPct val="150000"/>
                        </a:lnSpc>
                        <a:spcBef>
                          <a:spcPts val="0"/>
                        </a:spcBef>
                        <a:spcAft>
                          <a:spcPts val="0"/>
                        </a:spcAft>
                      </a:pPr>
                      <a:r>
                        <a:rPr lang="en-US" sz="1200">
                          <a:effectLst/>
                        </a:rPr>
                        <a:t>Melania</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Manager</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48343">
                <a:tc>
                  <a:txBody>
                    <a:bodyPr/>
                    <a:lstStyle/>
                    <a:p>
                      <a:pPr marL="0" marR="0" algn="just">
                        <a:lnSpc>
                          <a:spcPct val="150000"/>
                        </a:lnSpc>
                        <a:spcBef>
                          <a:spcPts val="0"/>
                        </a:spcBef>
                        <a:spcAft>
                          <a:spcPts val="0"/>
                        </a:spcAft>
                      </a:pPr>
                      <a:r>
                        <a:rPr lang="en-US" sz="1200">
                          <a:effectLst/>
                        </a:rPr>
                        <a:t>Evette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Operations manager</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48343">
                <a:tc>
                  <a:txBody>
                    <a:bodyPr/>
                    <a:lstStyle/>
                    <a:p>
                      <a:pPr marL="0" marR="0" algn="just">
                        <a:lnSpc>
                          <a:spcPct val="150000"/>
                        </a:lnSpc>
                        <a:spcBef>
                          <a:spcPts val="0"/>
                        </a:spcBef>
                        <a:spcAft>
                          <a:spcPts val="0"/>
                        </a:spcAft>
                      </a:pPr>
                      <a:r>
                        <a:rPr lang="en-US" sz="1200">
                          <a:effectLst/>
                        </a:rPr>
                        <a:t>Lavinia</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Administrative Officer</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48343">
                <a:tc>
                  <a:txBody>
                    <a:bodyPr/>
                    <a:lstStyle/>
                    <a:p>
                      <a:pPr marL="0" marR="0" algn="just">
                        <a:lnSpc>
                          <a:spcPct val="150000"/>
                        </a:lnSpc>
                        <a:spcBef>
                          <a:spcPts val="0"/>
                        </a:spcBef>
                        <a:spcAft>
                          <a:spcPts val="0"/>
                        </a:spcAft>
                      </a:pPr>
                      <a:r>
                        <a:rPr lang="en-US" sz="1200">
                          <a:effectLst/>
                        </a:rPr>
                        <a:t>Employee- 01</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Head Chef (menu development)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48343">
                <a:tc>
                  <a:txBody>
                    <a:bodyPr/>
                    <a:lstStyle/>
                    <a:p>
                      <a:pPr marL="0" marR="0" algn="just">
                        <a:lnSpc>
                          <a:spcPct val="150000"/>
                        </a:lnSpc>
                        <a:spcBef>
                          <a:spcPts val="0"/>
                        </a:spcBef>
                        <a:spcAft>
                          <a:spcPts val="0"/>
                        </a:spcAft>
                      </a:pPr>
                      <a:r>
                        <a:rPr lang="en-US" sz="1200" dirty="0">
                          <a:effectLst/>
                        </a:rPr>
                        <a:t>Employee- 02</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dirty="0">
                          <a:effectLst/>
                        </a:rPr>
                        <a:t>Officer of inventory management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9752952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52400"/>
            <a:ext cx="8229600" cy="685800"/>
          </a:xfrm>
        </p:spPr>
        <p:style>
          <a:lnRef idx="1">
            <a:schemeClr val="accent4"/>
          </a:lnRef>
          <a:fillRef idx="2">
            <a:schemeClr val="accent4"/>
          </a:fillRef>
          <a:effectRef idx="1">
            <a:schemeClr val="accent4"/>
          </a:effectRef>
          <a:fontRef idx="minor">
            <a:schemeClr val="dk1"/>
          </a:fontRef>
        </p:style>
        <p:txBody>
          <a:bodyPr>
            <a:normAutofit/>
          </a:bodyPr>
          <a:lstStyle/>
          <a:p>
            <a:r>
              <a:rPr lang="en-US" sz="3600" b="1" dirty="0"/>
              <a:t>Social responsibility &amp; sustainability:</a:t>
            </a:r>
            <a:endParaRPr lang="en-US" sz="3600" dirty="0"/>
          </a:p>
        </p:txBody>
      </p:sp>
      <p:sp>
        <p:nvSpPr>
          <p:cNvPr id="3" name="Content Placeholder 2"/>
          <p:cNvSpPr>
            <a:spLocks noGrp="1"/>
          </p:cNvSpPr>
          <p:nvPr>
            <p:ph idx="1"/>
          </p:nvPr>
        </p:nvSpPr>
        <p:spPr>
          <a:xfrm>
            <a:off x="326571" y="1095172"/>
            <a:ext cx="8229600" cy="2514600"/>
          </a:xfrm>
        </p:spPr>
        <p:style>
          <a:lnRef idx="1">
            <a:schemeClr val="accent5"/>
          </a:lnRef>
          <a:fillRef idx="2">
            <a:schemeClr val="accent5"/>
          </a:fillRef>
          <a:effectRef idx="1">
            <a:schemeClr val="accent5"/>
          </a:effectRef>
          <a:fontRef idx="minor">
            <a:schemeClr val="dk1"/>
          </a:fontRef>
        </p:style>
        <p:txBody>
          <a:bodyPr>
            <a:normAutofit fontScale="85000" lnSpcReduction="20000"/>
          </a:bodyPr>
          <a:lstStyle/>
          <a:p>
            <a:pPr algn="just"/>
            <a:r>
              <a:rPr lang="en-US" dirty="0"/>
              <a:t>Apart from providing high quality food, Bella Napoli will care their customers by through respecting charity and sustainable practices. Moreover, Bella Napoli will provide Gluten free menu items and contribute to reduce in food wastage and engage activities for reducing C2O (</a:t>
            </a:r>
            <a:r>
              <a:rPr lang="en-US" dirty="0" err="1"/>
              <a:t>Alshurideh</a:t>
            </a:r>
            <a:r>
              <a:rPr lang="en-US" dirty="0"/>
              <a:t>, et al, 2020).</a:t>
            </a:r>
          </a:p>
          <a:p>
            <a:pPr marL="0" indent="0">
              <a:buNone/>
            </a:pPr>
            <a:endParaRPr lang="en-US" dirty="0"/>
          </a:p>
        </p:txBody>
      </p:sp>
      <p:sp>
        <p:nvSpPr>
          <p:cNvPr id="6" name="Rectangle 5"/>
          <p:cNvSpPr/>
          <p:nvPr/>
        </p:nvSpPr>
        <p:spPr>
          <a:xfrm>
            <a:off x="5334000" y="3886200"/>
            <a:ext cx="3429000" cy="27431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Font typeface="Wingdings" panose="05000000000000000000" pitchFamily="2" charset="2"/>
              <a:buChar char="v"/>
            </a:pPr>
            <a:r>
              <a:rPr lang="en-US" sz="2800" dirty="0"/>
              <a:t>Ensuring every aspects of work with ethics </a:t>
            </a:r>
          </a:p>
          <a:p>
            <a:pPr marL="342900" indent="-342900" algn="ctr">
              <a:buFont typeface="Wingdings" panose="05000000000000000000" pitchFamily="2" charset="2"/>
              <a:buChar char="v"/>
            </a:pPr>
            <a:r>
              <a:rPr lang="en-US" sz="2800" dirty="0"/>
              <a:t>Using energy efficient appliances</a:t>
            </a:r>
          </a:p>
        </p:txBody>
      </p:sp>
      <p:sp>
        <p:nvSpPr>
          <p:cNvPr id="8" name="Rectangle 7"/>
          <p:cNvSpPr/>
          <p:nvPr/>
        </p:nvSpPr>
        <p:spPr>
          <a:xfrm>
            <a:off x="326571" y="3886200"/>
            <a:ext cx="4800600" cy="2743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buFont typeface="Wingdings" panose="05000000000000000000" pitchFamily="2" charset="2"/>
              <a:buChar char="v"/>
            </a:pPr>
            <a:r>
              <a:rPr lang="en-US" sz="2800" dirty="0"/>
              <a:t>Limiting food waste</a:t>
            </a:r>
          </a:p>
          <a:p>
            <a:pPr marL="457200" indent="-457200" algn="ctr">
              <a:buFont typeface="Wingdings" panose="05000000000000000000" pitchFamily="2" charset="2"/>
              <a:buChar char="v"/>
            </a:pPr>
            <a:r>
              <a:rPr lang="en-US" sz="2800" dirty="0"/>
              <a:t>Using the fresh organic ingredients</a:t>
            </a:r>
          </a:p>
          <a:p>
            <a:pPr marL="457200" indent="-457200" algn="ctr">
              <a:buFont typeface="Wingdings" panose="05000000000000000000" pitchFamily="2" charset="2"/>
              <a:buChar char="v"/>
            </a:pPr>
            <a:r>
              <a:rPr lang="en-US" sz="2800" dirty="0"/>
              <a:t>Avoiding the usages of plastic</a:t>
            </a:r>
          </a:p>
          <a:p>
            <a:pPr algn="ctr"/>
            <a:endParaRPr lang="en-US" dirty="0">
              <a:solidFill>
                <a:schemeClr val="tx1"/>
              </a:solidFill>
            </a:endParaRPr>
          </a:p>
        </p:txBody>
      </p:sp>
      <p:sp>
        <p:nvSpPr>
          <p:cNvPr id="4" name="TextBox 3">
            <a:extLst>
              <a:ext uri="{FF2B5EF4-FFF2-40B4-BE49-F238E27FC236}">
                <a16:creationId xmlns:a16="http://schemas.microsoft.com/office/drawing/2014/main" id="{91249DF6-546C-F840-89AD-5FCC1331F413}"/>
              </a:ext>
            </a:extLst>
          </p:cNvPr>
          <p:cNvSpPr txBox="1"/>
          <p:nvPr/>
        </p:nvSpPr>
        <p:spPr>
          <a:xfrm>
            <a:off x="7596336" y="6542169"/>
            <a:ext cx="736099" cy="369332"/>
          </a:xfrm>
          <a:prstGeom prst="rect">
            <a:avLst/>
          </a:prstGeom>
          <a:noFill/>
        </p:spPr>
        <p:txBody>
          <a:bodyPr wrap="none" rtlCol="0">
            <a:spAutoFit/>
          </a:bodyPr>
          <a:lstStyle/>
          <a:p>
            <a:r>
              <a:rPr lang="en-US" dirty="0"/>
              <a:t>Mihai</a:t>
            </a:r>
          </a:p>
        </p:txBody>
      </p:sp>
    </p:spTree>
    <p:extLst>
      <p:ext uri="{BB962C8B-B14F-4D97-AF65-F5344CB8AC3E}">
        <p14:creationId xmlns:p14="http://schemas.microsoft.com/office/powerpoint/2010/main" val="2823453124"/>
      </p:ext>
    </p:extLst>
  </p:cSld>
  <p:clrMapOvr>
    <a:masterClrMapping/>
  </p:clrMapOvr>
  <p:transition>
    <p:dissolv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57153"/>
            <a:ext cx="8229600" cy="914400"/>
          </a:xfrm>
        </p:spPr>
        <p:style>
          <a:lnRef idx="1">
            <a:schemeClr val="accent1"/>
          </a:lnRef>
          <a:fillRef idx="2">
            <a:schemeClr val="accent1"/>
          </a:fillRef>
          <a:effectRef idx="1">
            <a:schemeClr val="accent1"/>
          </a:effectRef>
          <a:fontRef idx="minor">
            <a:schemeClr val="dk1"/>
          </a:fontRef>
        </p:style>
        <p:txBody>
          <a:bodyPr>
            <a:normAutofit/>
          </a:bodyPr>
          <a:lstStyle/>
          <a:p>
            <a:pPr algn="ctr"/>
            <a:r>
              <a:rPr lang="en-US" sz="3600" dirty="0"/>
              <a:t>Development, Milestones &amp; Exit plan</a:t>
            </a:r>
          </a:p>
        </p:txBody>
      </p:sp>
      <p:sp>
        <p:nvSpPr>
          <p:cNvPr id="5" name="Content Placeholder 4"/>
          <p:cNvSpPr>
            <a:spLocks noGrp="1"/>
          </p:cNvSpPr>
          <p:nvPr>
            <p:ph idx="1"/>
          </p:nvPr>
        </p:nvSpPr>
        <p:spPr>
          <a:xfrm>
            <a:off x="0" y="947057"/>
            <a:ext cx="9144000" cy="5910943"/>
          </a:xfrm>
        </p:spPr>
        <p:txBody>
          <a:bodyPr>
            <a:normAutofit/>
          </a:bodyPr>
          <a:lstStyle/>
          <a:p>
            <a:pPr marL="0" indent="0">
              <a:buNone/>
            </a:pPr>
            <a:r>
              <a:rPr lang="en-US" sz="3000" i="1" dirty="0">
                <a:solidFill>
                  <a:srgbClr val="00B050"/>
                </a:solidFill>
              </a:rPr>
              <a:t>Development plan: </a:t>
            </a:r>
          </a:p>
          <a:p>
            <a:pPr>
              <a:buFont typeface="Wingdings" panose="05000000000000000000" pitchFamily="2" charset="2"/>
              <a:buChar char="v"/>
            </a:pPr>
            <a:r>
              <a:rPr lang="en-US" sz="2400" dirty="0"/>
              <a:t>development of food processing plant, layout design and restaurant decoration with sophisticated furniture</a:t>
            </a:r>
          </a:p>
          <a:p>
            <a:pPr>
              <a:buFont typeface="Wingdings" panose="05000000000000000000" pitchFamily="2" charset="2"/>
              <a:buChar char="v"/>
            </a:pPr>
            <a:r>
              <a:rPr lang="en-US" sz="2400" dirty="0"/>
              <a:t>development of target market and various marketing strategies</a:t>
            </a:r>
          </a:p>
          <a:p>
            <a:pPr>
              <a:buFont typeface="Wingdings" panose="05000000000000000000" pitchFamily="2" charset="2"/>
              <a:buChar char="v"/>
            </a:pPr>
            <a:r>
              <a:rPr lang="en-US" sz="2400" dirty="0"/>
              <a:t>develop skills and competencies of their employees through arranging different training programs</a:t>
            </a:r>
            <a:endParaRPr lang="en-US" sz="2400" i="1" dirty="0">
              <a:solidFill>
                <a:srgbClr val="00B050"/>
              </a:solidFill>
            </a:endParaRPr>
          </a:p>
          <a:p>
            <a:pPr marL="0" indent="0">
              <a:buNone/>
            </a:pPr>
            <a:r>
              <a:rPr lang="en-US" sz="3000" i="1" dirty="0">
                <a:solidFill>
                  <a:srgbClr val="00B050"/>
                </a:solidFill>
              </a:rPr>
              <a:t>Milestone plan:</a:t>
            </a:r>
          </a:p>
          <a:p>
            <a:pPr lvl="0"/>
            <a:r>
              <a:rPr lang="en-US" sz="2400" dirty="0"/>
              <a:t>Pay and install software POS system</a:t>
            </a:r>
          </a:p>
          <a:p>
            <a:pPr lvl="0"/>
            <a:r>
              <a:rPr lang="en-US" sz="2400" dirty="0"/>
              <a:t>Walls and floors by Finch </a:t>
            </a:r>
            <a:r>
              <a:rPr lang="en-US" sz="2400" dirty="0" err="1"/>
              <a:t>Inc</a:t>
            </a:r>
            <a:endParaRPr lang="en-US" sz="2400" dirty="0"/>
          </a:p>
          <a:p>
            <a:pPr lvl="0"/>
            <a:r>
              <a:rPr lang="en-US" sz="2400" dirty="0"/>
              <a:t>Food &amp; Liquor in Place </a:t>
            </a:r>
          </a:p>
          <a:p>
            <a:pPr lvl="0"/>
            <a:r>
              <a:rPr lang="en-US" sz="2400" dirty="0"/>
              <a:t>Advertising Opening </a:t>
            </a:r>
          </a:p>
          <a:p>
            <a:pPr lvl="0"/>
            <a:r>
              <a:rPr lang="en-US" sz="2400" dirty="0"/>
              <a:t>Set up Office /Computer &amp; websites</a:t>
            </a:r>
            <a:endParaRPr lang="en-US" sz="3000" dirty="0"/>
          </a:p>
        </p:txBody>
      </p:sp>
      <p:sp>
        <p:nvSpPr>
          <p:cNvPr id="4" name="Rounded Rectangle 3"/>
          <p:cNvSpPr/>
          <p:nvPr/>
        </p:nvSpPr>
        <p:spPr>
          <a:xfrm>
            <a:off x="5181600" y="3733800"/>
            <a:ext cx="3810000" cy="3124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solidFill>
                <a:schemeClr val="accent4">
                  <a:lumMod val="40000"/>
                  <a:lumOff val="60000"/>
                </a:schemeClr>
              </a:solidFill>
            </a:endParaRPr>
          </a:p>
          <a:p>
            <a:pPr algn="ctr"/>
            <a:endParaRPr lang="en-US" sz="2800" dirty="0">
              <a:solidFill>
                <a:schemeClr val="accent4">
                  <a:lumMod val="40000"/>
                  <a:lumOff val="60000"/>
                </a:schemeClr>
              </a:solidFill>
            </a:endParaRPr>
          </a:p>
          <a:p>
            <a:pPr algn="ctr"/>
            <a:endParaRPr lang="en-US" sz="2800" dirty="0">
              <a:solidFill>
                <a:schemeClr val="accent4">
                  <a:lumMod val="40000"/>
                  <a:lumOff val="60000"/>
                </a:schemeClr>
              </a:solidFill>
            </a:endParaRPr>
          </a:p>
          <a:p>
            <a:pPr algn="ctr"/>
            <a:endParaRPr lang="en-US" sz="2800" dirty="0">
              <a:solidFill>
                <a:schemeClr val="accent4">
                  <a:lumMod val="40000"/>
                  <a:lumOff val="60000"/>
                </a:schemeClr>
              </a:solidFill>
            </a:endParaRPr>
          </a:p>
          <a:p>
            <a:pPr algn="ctr"/>
            <a:r>
              <a:rPr lang="en-US" sz="2800" dirty="0">
                <a:solidFill>
                  <a:schemeClr val="accent4">
                    <a:lumMod val="40000"/>
                    <a:lumOff val="60000"/>
                  </a:schemeClr>
                </a:solidFill>
              </a:rPr>
              <a:t>Exit plan:</a:t>
            </a:r>
          </a:p>
          <a:p>
            <a:pPr algn="ctr"/>
            <a:r>
              <a:rPr lang="en-US" sz="2800" dirty="0"/>
              <a:t>-</a:t>
            </a:r>
            <a:r>
              <a:rPr lang="en-US" sz="2000" dirty="0"/>
              <a:t>keep book &amp; records in addition to pay taxes in due time</a:t>
            </a:r>
          </a:p>
          <a:p>
            <a:pPr algn="ctr"/>
            <a:r>
              <a:rPr lang="en-US" sz="2000" dirty="0">
                <a:solidFill>
                  <a:schemeClr val="accent4">
                    <a:lumMod val="40000"/>
                    <a:lumOff val="60000"/>
                  </a:schemeClr>
                </a:solidFill>
              </a:rPr>
              <a:t>-</a:t>
            </a:r>
            <a:r>
              <a:rPr lang="en-US" sz="2000" dirty="0"/>
              <a:t>make sure its ease’s language that would allow to transfer the lease </a:t>
            </a:r>
            <a:endParaRPr lang="en-US" sz="2000" dirty="0">
              <a:solidFill>
                <a:schemeClr val="accent4">
                  <a:lumMod val="40000"/>
                  <a:lumOff val="60000"/>
                </a:schemeClr>
              </a:solidFill>
            </a:endParaRPr>
          </a:p>
          <a:p>
            <a:pPr algn="ctr"/>
            <a:endParaRPr lang="en-US" sz="2800" dirty="0">
              <a:solidFill>
                <a:schemeClr val="accent4">
                  <a:lumMod val="40000"/>
                  <a:lumOff val="60000"/>
                </a:schemeClr>
              </a:solidFill>
            </a:endParaRPr>
          </a:p>
          <a:p>
            <a:pPr algn="ctr"/>
            <a:endParaRPr lang="en-US" sz="2800" dirty="0">
              <a:solidFill>
                <a:schemeClr val="accent4">
                  <a:lumMod val="40000"/>
                  <a:lumOff val="60000"/>
                </a:schemeClr>
              </a:solidFill>
            </a:endParaRPr>
          </a:p>
          <a:p>
            <a:pPr algn="ctr"/>
            <a:endParaRPr lang="en-US" sz="2800" dirty="0">
              <a:solidFill>
                <a:schemeClr val="accent4">
                  <a:lumMod val="40000"/>
                  <a:lumOff val="60000"/>
                </a:schemeClr>
              </a:solidFill>
            </a:endParaRPr>
          </a:p>
          <a:p>
            <a:pPr algn="ctr"/>
            <a:endParaRPr lang="en-US" sz="2800" dirty="0">
              <a:solidFill>
                <a:schemeClr val="accent4">
                  <a:lumMod val="40000"/>
                  <a:lumOff val="60000"/>
                </a:schemeClr>
              </a:solidFill>
            </a:endParaRPr>
          </a:p>
          <a:p>
            <a:pPr algn="ctr"/>
            <a:endParaRPr lang="en-US" sz="2800" dirty="0">
              <a:solidFill>
                <a:schemeClr val="accent4">
                  <a:lumMod val="40000"/>
                  <a:lumOff val="60000"/>
                </a:schemeClr>
              </a:solidFill>
            </a:endParaRPr>
          </a:p>
          <a:p>
            <a:pPr algn="ctr"/>
            <a:endParaRPr lang="en-US" sz="2800" dirty="0">
              <a:solidFill>
                <a:schemeClr val="accent4">
                  <a:lumMod val="40000"/>
                  <a:lumOff val="60000"/>
                </a:schemeClr>
              </a:solidFill>
            </a:endParaRPr>
          </a:p>
        </p:txBody>
      </p:sp>
      <p:sp>
        <p:nvSpPr>
          <p:cNvPr id="3" name="TextBox 2">
            <a:extLst>
              <a:ext uri="{FF2B5EF4-FFF2-40B4-BE49-F238E27FC236}">
                <a16:creationId xmlns:a16="http://schemas.microsoft.com/office/drawing/2014/main" id="{C1241C5C-45BB-A64C-8AEC-4BB7D3DBDE6D}"/>
              </a:ext>
            </a:extLst>
          </p:cNvPr>
          <p:cNvSpPr txBox="1"/>
          <p:nvPr/>
        </p:nvSpPr>
        <p:spPr>
          <a:xfrm>
            <a:off x="8133142" y="6488668"/>
            <a:ext cx="736099" cy="369332"/>
          </a:xfrm>
          <a:prstGeom prst="rect">
            <a:avLst/>
          </a:prstGeom>
          <a:noFill/>
        </p:spPr>
        <p:txBody>
          <a:bodyPr wrap="none" rtlCol="0">
            <a:spAutoFit/>
          </a:bodyPr>
          <a:lstStyle/>
          <a:p>
            <a:r>
              <a:rPr lang="en-US" dirty="0"/>
              <a:t>Mihai</a:t>
            </a:r>
          </a:p>
        </p:txBody>
      </p:sp>
    </p:spTree>
    <p:extLst>
      <p:ext uri="{BB962C8B-B14F-4D97-AF65-F5344CB8AC3E}">
        <p14:creationId xmlns:p14="http://schemas.microsoft.com/office/powerpoint/2010/main" val="6699235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1"/>
            <a:ext cx="8109148" cy="775695"/>
          </a:xfrm>
        </p:spPr>
        <p:style>
          <a:lnRef idx="2">
            <a:schemeClr val="accent4">
              <a:shade val="50000"/>
            </a:schemeClr>
          </a:lnRef>
          <a:fillRef idx="1">
            <a:schemeClr val="accent4"/>
          </a:fillRef>
          <a:effectRef idx="0">
            <a:schemeClr val="accent4"/>
          </a:effectRef>
          <a:fontRef idx="minor">
            <a:schemeClr val="lt1"/>
          </a:fontRef>
        </p:style>
        <p:txBody>
          <a:bodyPr>
            <a:normAutofit/>
          </a:bodyPr>
          <a:lstStyle/>
          <a:p>
            <a:pPr algn="ctr"/>
            <a:r>
              <a:rPr lang="en-US" sz="4000" dirty="0"/>
              <a:t>Financial Plan </a:t>
            </a:r>
          </a:p>
        </p:txBody>
      </p:sp>
      <p:sp>
        <p:nvSpPr>
          <p:cNvPr id="4" name="Content Placeholder 3"/>
          <p:cNvSpPr>
            <a:spLocks noGrp="1"/>
          </p:cNvSpPr>
          <p:nvPr>
            <p:ph idx="1"/>
          </p:nvPr>
        </p:nvSpPr>
        <p:spPr>
          <a:xfrm>
            <a:off x="32657" y="555171"/>
            <a:ext cx="9111343" cy="6302829"/>
          </a:xfrm>
        </p:spPr>
        <p:txBody>
          <a:bodyPr/>
          <a:lstStyle/>
          <a:p>
            <a:pPr>
              <a:buNone/>
            </a:pPr>
            <a:r>
              <a:rPr lang="en-US" sz="2000" b="1" i="1" dirty="0" err="1"/>
              <a:t>i</a:t>
            </a:r>
            <a:r>
              <a:rPr lang="en-US" sz="2000" b="1" i="1" dirty="0"/>
              <a:t>) Projected cash flows statement</a:t>
            </a:r>
            <a:r>
              <a:rPr lang="en-US" sz="2400" b="1" i="1" dirty="0"/>
              <a:t>: </a:t>
            </a:r>
            <a:endParaRPr lang="en-US" sz="2400" dirty="0"/>
          </a:p>
          <a:p>
            <a:pPr>
              <a:buNone/>
            </a:pPr>
            <a:endParaRPr lang="en-US" sz="2400" dirty="0"/>
          </a:p>
        </p:txBody>
      </p:sp>
      <p:graphicFrame>
        <p:nvGraphicFramePr>
          <p:cNvPr id="8" name="Table 7"/>
          <p:cNvGraphicFramePr>
            <a:graphicFrameLocks noGrp="1"/>
          </p:cNvGraphicFramePr>
          <p:nvPr/>
        </p:nvGraphicFramePr>
        <p:xfrm>
          <a:off x="228600" y="1110342"/>
          <a:ext cx="8763000" cy="2044451"/>
        </p:xfrm>
        <a:graphic>
          <a:graphicData uri="http://schemas.openxmlformats.org/drawingml/2006/table">
            <a:tbl>
              <a:tblPr firstRow="1" firstCol="1" bandRow="1">
                <a:tableStyleId>{5C22544A-7EE6-4342-B048-85BDC9FD1C3A}</a:tableStyleId>
              </a:tblPr>
              <a:tblGrid>
                <a:gridCol w="4550199">
                  <a:extLst>
                    <a:ext uri="{9D8B030D-6E8A-4147-A177-3AD203B41FA5}">
                      <a16:colId xmlns:a16="http://schemas.microsoft.com/office/drawing/2014/main" val="20000"/>
                    </a:ext>
                  </a:extLst>
                </a:gridCol>
                <a:gridCol w="1518295">
                  <a:extLst>
                    <a:ext uri="{9D8B030D-6E8A-4147-A177-3AD203B41FA5}">
                      <a16:colId xmlns:a16="http://schemas.microsoft.com/office/drawing/2014/main" val="20001"/>
                    </a:ext>
                  </a:extLst>
                </a:gridCol>
                <a:gridCol w="1349596">
                  <a:extLst>
                    <a:ext uri="{9D8B030D-6E8A-4147-A177-3AD203B41FA5}">
                      <a16:colId xmlns:a16="http://schemas.microsoft.com/office/drawing/2014/main" val="20002"/>
                    </a:ext>
                  </a:extLst>
                </a:gridCol>
                <a:gridCol w="1344910">
                  <a:extLst>
                    <a:ext uri="{9D8B030D-6E8A-4147-A177-3AD203B41FA5}">
                      <a16:colId xmlns:a16="http://schemas.microsoft.com/office/drawing/2014/main" val="20003"/>
                    </a:ext>
                  </a:extLst>
                </a:gridCol>
              </a:tblGrid>
              <a:tr h="0">
                <a:tc>
                  <a:txBody>
                    <a:bodyPr/>
                    <a:lstStyle/>
                    <a:p>
                      <a:pPr marL="0" marR="0" algn="ctr">
                        <a:lnSpc>
                          <a:spcPct val="107000"/>
                        </a:lnSpc>
                        <a:spcBef>
                          <a:spcPts val="0"/>
                        </a:spcBef>
                        <a:spcAft>
                          <a:spcPts val="0"/>
                        </a:spcAft>
                      </a:pPr>
                      <a:r>
                        <a:rPr lang="en-US" sz="1200" dirty="0">
                          <a:effectLst/>
                        </a:rPr>
                        <a:t>Descriptions of Cash flow’s items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200">
                          <a:effectLst/>
                        </a:rPr>
                        <a:t>FY-2022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200">
                          <a:effectLst/>
                        </a:rPr>
                        <a:t>FY-2023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200">
                          <a:effectLst/>
                        </a:rPr>
                        <a:t>FY-2024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0">
                <a:tc>
                  <a:txBody>
                    <a:bodyPr/>
                    <a:lstStyle/>
                    <a:p>
                      <a:pPr marL="0" marR="0">
                        <a:lnSpc>
                          <a:spcPct val="107000"/>
                        </a:lnSpc>
                        <a:spcBef>
                          <a:spcPts val="0"/>
                        </a:spcBef>
                        <a:spcAft>
                          <a:spcPts val="0"/>
                        </a:spcAft>
                      </a:pPr>
                      <a:r>
                        <a:rPr lang="en-US" sz="1200">
                          <a:effectLst/>
                        </a:rPr>
                        <a:t>Cash received (inflows)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15,000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18,500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22,700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0">
                <a:tc>
                  <a:txBody>
                    <a:bodyPr/>
                    <a:lstStyle/>
                    <a:p>
                      <a:pPr marL="0" marR="0">
                        <a:lnSpc>
                          <a:spcPct val="107000"/>
                        </a:lnSpc>
                        <a:spcBef>
                          <a:spcPts val="0"/>
                        </a:spcBef>
                        <a:spcAft>
                          <a:spcPts val="0"/>
                        </a:spcAft>
                      </a:pPr>
                      <a:r>
                        <a:rPr lang="en-US" sz="1200">
                          <a:effectLst/>
                        </a:rPr>
                        <a:t>Less: Cash Outflows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0">
                <a:tc>
                  <a:txBody>
                    <a:bodyPr/>
                    <a:lstStyle/>
                    <a:p>
                      <a:pPr marL="0" marR="0">
                        <a:lnSpc>
                          <a:spcPct val="107000"/>
                        </a:lnSpc>
                        <a:spcBef>
                          <a:spcPts val="0"/>
                        </a:spcBef>
                        <a:spcAft>
                          <a:spcPts val="0"/>
                        </a:spcAft>
                      </a:pPr>
                      <a:r>
                        <a:rPr lang="en-US" sz="1200">
                          <a:effectLst/>
                        </a:rPr>
                        <a:t>Costs of sales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3,500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4,600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6,300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0">
                <a:tc>
                  <a:txBody>
                    <a:bodyPr/>
                    <a:lstStyle/>
                    <a:p>
                      <a:pPr marL="0" marR="0">
                        <a:lnSpc>
                          <a:spcPct val="107000"/>
                        </a:lnSpc>
                        <a:spcBef>
                          <a:spcPts val="0"/>
                        </a:spcBef>
                        <a:spcAft>
                          <a:spcPts val="0"/>
                        </a:spcAft>
                      </a:pPr>
                      <a:r>
                        <a:rPr lang="en-US" sz="1200">
                          <a:effectLst/>
                        </a:rPr>
                        <a:t>Costs of building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800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700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0">
                <a:tc>
                  <a:txBody>
                    <a:bodyPr/>
                    <a:lstStyle/>
                    <a:p>
                      <a:pPr marL="0" marR="0">
                        <a:lnSpc>
                          <a:spcPct val="107000"/>
                        </a:lnSpc>
                        <a:spcBef>
                          <a:spcPts val="0"/>
                        </a:spcBef>
                        <a:spcAft>
                          <a:spcPts val="0"/>
                        </a:spcAft>
                      </a:pPr>
                      <a:r>
                        <a:rPr lang="en-US" sz="1200">
                          <a:effectLst/>
                        </a:rPr>
                        <a:t>Costs for employees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900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1200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0">
                <a:tc>
                  <a:txBody>
                    <a:bodyPr/>
                    <a:lstStyle/>
                    <a:p>
                      <a:pPr marL="0" marR="0">
                        <a:lnSpc>
                          <a:spcPct val="107000"/>
                        </a:lnSpc>
                        <a:spcBef>
                          <a:spcPts val="0"/>
                        </a:spcBef>
                        <a:spcAft>
                          <a:spcPts val="0"/>
                        </a:spcAft>
                      </a:pPr>
                      <a:r>
                        <a:rPr lang="en-US" sz="1200">
                          <a:effectLst/>
                        </a:rPr>
                        <a:t>Costs of marketing</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0">
                <a:tc>
                  <a:txBody>
                    <a:bodyPr/>
                    <a:lstStyle/>
                    <a:p>
                      <a:pPr marL="0" marR="0">
                        <a:lnSpc>
                          <a:spcPct val="107000"/>
                        </a:lnSpc>
                        <a:spcBef>
                          <a:spcPts val="0"/>
                        </a:spcBef>
                        <a:spcAft>
                          <a:spcPts val="0"/>
                        </a:spcAft>
                      </a:pPr>
                      <a:r>
                        <a:rPr lang="en-US" sz="1200">
                          <a:effectLst/>
                        </a:rPr>
                        <a:t>Costs of insurance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0">
                <a:tc>
                  <a:txBody>
                    <a:bodyPr/>
                    <a:lstStyle/>
                    <a:p>
                      <a:pPr marL="0" marR="0">
                        <a:lnSpc>
                          <a:spcPct val="107000"/>
                        </a:lnSpc>
                        <a:spcBef>
                          <a:spcPts val="0"/>
                        </a:spcBef>
                        <a:spcAft>
                          <a:spcPts val="0"/>
                        </a:spcAft>
                      </a:pPr>
                      <a:r>
                        <a:rPr lang="en-US" sz="1200">
                          <a:effectLst/>
                        </a:rPr>
                        <a:t>Utilities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0">
                <a:tc>
                  <a:txBody>
                    <a:bodyPr/>
                    <a:lstStyle/>
                    <a:p>
                      <a:pPr marL="0" marR="0">
                        <a:lnSpc>
                          <a:spcPct val="107000"/>
                        </a:lnSpc>
                        <a:spcBef>
                          <a:spcPts val="0"/>
                        </a:spcBef>
                        <a:spcAft>
                          <a:spcPts val="0"/>
                        </a:spcAft>
                      </a:pPr>
                      <a:r>
                        <a:rPr lang="en-US" sz="1200">
                          <a:effectLst/>
                        </a:rPr>
                        <a:t>Other costs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400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0">
                <a:tc>
                  <a:txBody>
                    <a:bodyPr/>
                    <a:lstStyle/>
                    <a:p>
                      <a:pPr marL="0" marR="0">
                        <a:lnSpc>
                          <a:spcPct val="107000"/>
                        </a:lnSpc>
                        <a:spcBef>
                          <a:spcPts val="0"/>
                        </a:spcBef>
                        <a:spcAft>
                          <a:spcPts val="0"/>
                        </a:spcAft>
                      </a:pPr>
                      <a:r>
                        <a:rPr lang="en-US" sz="1200" dirty="0">
                          <a:effectLst/>
                        </a:rPr>
                        <a:t>Total generated cash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5,900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8,500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dirty="0">
                          <a:effectLst/>
                        </a:rPr>
                        <a:t> 11,500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bl>
          </a:graphicData>
        </a:graphic>
      </p:graphicFrame>
      <p:sp>
        <p:nvSpPr>
          <p:cNvPr id="9" name="Rectangle 8"/>
          <p:cNvSpPr/>
          <p:nvPr/>
        </p:nvSpPr>
        <p:spPr>
          <a:xfrm>
            <a:off x="228600" y="3521919"/>
            <a:ext cx="8610600" cy="923330"/>
          </a:xfrm>
          <a:prstGeom prst="rect">
            <a:avLst/>
          </a:prstGeom>
        </p:spPr>
        <p:txBody>
          <a:bodyPr wrap="square">
            <a:spAutoFit/>
          </a:bodyPr>
          <a:lstStyle/>
          <a:p>
            <a:r>
              <a:rPr lang="en-US" b="1" i="1" dirty="0"/>
              <a:t>ii) Projected Income Statement</a:t>
            </a:r>
          </a:p>
          <a:p>
            <a:endParaRPr lang="en-US" b="1" i="1" dirty="0"/>
          </a:p>
          <a:p>
            <a:r>
              <a:rPr lang="en-US" b="1" i="1" dirty="0"/>
              <a:t> </a:t>
            </a:r>
          </a:p>
        </p:txBody>
      </p:sp>
      <p:graphicFrame>
        <p:nvGraphicFramePr>
          <p:cNvPr id="10" name="Table 9"/>
          <p:cNvGraphicFramePr>
            <a:graphicFrameLocks noGrp="1"/>
          </p:cNvGraphicFramePr>
          <p:nvPr/>
        </p:nvGraphicFramePr>
        <p:xfrm>
          <a:off x="228600" y="3867114"/>
          <a:ext cx="8915399" cy="2787911"/>
        </p:xfrm>
        <a:graphic>
          <a:graphicData uri="http://schemas.openxmlformats.org/drawingml/2006/table">
            <a:tbl>
              <a:tblPr firstRow="1" firstCol="1" bandRow="1">
                <a:tableStyleId>{5C22544A-7EE6-4342-B048-85BDC9FD1C3A}</a:tableStyleId>
              </a:tblPr>
              <a:tblGrid>
                <a:gridCol w="4371883">
                  <a:extLst>
                    <a:ext uri="{9D8B030D-6E8A-4147-A177-3AD203B41FA5}">
                      <a16:colId xmlns:a16="http://schemas.microsoft.com/office/drawing/2014/main" val="20000"/>
                    </a:ext>
                  </a:extLst>
                </a:gridCol>
                <a:gridCol w="1630517">
                  <a:extLst>
                    <a:ext uri="{9D8B030D-6E8A-4147-A177-3AD203B41FA5}">
                      <a16:colId xmlns:a16="http://schemas.microsoft.com/office/drawing/2014/main" val="20001"/>
                    </a:ext>
                  </a:extLst>
                </a:gridCol>
                <a:gridCol w="1544700">
                  <a:extLst>
                    <a:ext uri="{9D8B030D-6E8A-4147-A177-3AD203B41FA5}">
                      <a16:colId xmlns:a16="http://schemas.microsoft.com/office/drawing/2014/main" val="20002"/>
                    </a:ext>
                  </a:extLst>
                </a:gridCol>
                <a:gridCol w="1368299">
                  <a:extLst>
                    <a:ext uri="{9D8B030D-6E8A-4147-A177-3AD203B41FA5}">
                      <a16:colId xmlns:a16="http://schemas.microsoft.com/office/drawing/2014/main" val="20003"/>
                    </a:ext>
                  </a:extLst>
                </a:gridCol>
              </a:tblGrid>
              <a:tr h="0">
                <a:tc>
                  <a:txBody>
                    <a:bodyPr/>
                    <a:lstStyle/>
                    <a:p>
                      <a:pPr marL="0" marR="0" algn="ctr">
                        <a:lnSpc>
                          <a:spcPct val="107000"/>
                        </a:lnSpc>
                        <a:spcBef>
                          <a:spcPts val="0"/>
                        </a:spcBef>
                        <a:spcAft>
                          <a:spcPts val="0"/>
                        </a:spcAft>
                      </a:pPr>
                      <a:r>
                        <a:rPr lang="en-US" sz="1200" dirty="0">
                          <a:effectLst/>
                        </a:rPr>
                        <a:t>Descriptions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200">
                          <a:effectLst/>
                        </a:rPr>
                        <a:t>FY-2022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200">
                          <a:effectLst/>
                        </a:rPr>
                        <a:t>FY-2023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200">
                          <a:effectLst/>
                        </a:rPr>
                        <a:t>FY-2024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0">
                <a:tc>
                  <a:txBody>
                    <a:bodyPr/>
                    <a:lstStyle/>
                    <a:p>
                      <a:pPr marL="0" marR="0" algn="just">
                        <a:lnSpc>
                          <a:spcPct val="107000"/>
                        </a:lnSpc>
                        <a:spcBef>
                          <a:spcPts val="0"/>
                        </a:spcBef>
                        <a:spcAft>
                          <a:spcPts val="0"/>
                        </a:spcAft>
                      </a:pPr>
                      <a:r>
                        <a:rPr lang="en-US" sz="1200">
                          <a:effectLst/>
                        </a:rPr>
                        <a:t>Sales revenue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8,700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11,300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14,500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0">
                <a:tc>
                  <a:txBody>
                    <a:bodyPr/>
                    <a:lstStyle/>
                    <a:p>
                      <a:pPr marL="0" marR="0" algn="just">
                        <a:lnSpc>
                          <a:spcPct val="107000"/>
                        </a:lnSpc>
                        <a:spcBef>
                          <a:spcPts val="0"/>
                        </a:spcBef>
                        <a:spcAft>
                          <a:spcPts val="0"/>
                        </a:spcAft>
                      </a:pPr>
                      <a:r>
                        <a:rPr lang="en-US" sz="1200">
                          <a:effectLst/>
                        </a:rPr>
                        <a:t>Less: Direct costs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3,600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  3,900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  5,600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0">
                <a:tc>
                  <a:txBody>
                    <a:bodyPr/>
                    <a:lstStyle/>
                    <a:p>
                      <a:pPr marL="0" marR="0" algn="just">
                        <a:lnSpc>
                          <a:spcPct val="107000"/>
                        </a:lnSpc>
                        <a:spcBef>
                          <a:spcPts val="0"/>
                        </a:spcBef>
                        <a:spcAft>
                          <a:spcPts val="0"/>
                        </a:spcAft>
                      </a:pPr>
                      <a:r>
                        <a:rPr lang="en-US" sz="1200">
                          <a:effectLst/>
                        </a:rPr>
                        <a:t>Gross margin</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5,100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  7,400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  8,900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0">
                <a:tc>
                  <a:txBody>
                    <a:bodyPr/>
                    <a:lstStyle/>
                    <a:p>
                      <a:pPr marL="0" marR="0" algn="just">
                        <a:lnSpc>
                          <a:spcPct val="107000"/>
                        </a:lnSpc>
                        <a:spcBef>
                          <a:spcPts val="0"/>
                        </a:spcBef>
                        <a:spcAft>
                          <a:spcPts val="0"/>
                        </a:spcAft>
                      </a:pPr>
                      <a:r>
                        <a:rPr lang="en-US" sz="1200">
                          <a:effectLst/>
                        </a:rPr>
                        <a:t>% of gross margin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200">
                          <a:effectLst/>
                        </a:rPr>
                        <a:t>59%</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200">
                          <a:effectLst/>
                        </a:rPr>
                        <a:t>65%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200">
                          <a:effectLst/>
                        </a:rPr>
                        <a:t>61%</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0">
                <a:tc>
                  <a:txBody>
                    <a:bodyPr/>
                    <a:lstStyle/>
                    <a:p>
                      <a:pPr marL="0" marR="0" algn="just">
                        <a:lnSpc>
                          <a:spcPct val="107000"/>
                        </a:lnSpc>
                        <a:spcBef>
                          <a:spcPts val="0"/>
                        </a:spcBef>
                        <a:spcAft>
                          <a:spcPts val="0"/>
                        </a:spcAft>
                      </a:pPr>
                      <a:r>
                        <a:rPr lang="en-US" sz="1200">
                          <a:effectLst/>
                        </a:rPr>
                        <a:t>Less: Expenses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0">
                <a:tc>
                  <a:txBody>
                    <a:bodyPr/>
                    <a:lstStyle/>
                    <a:p>
                      <a:pPr marL="0" marR="0" algn="just">
                        <a:lnSpc>
                          <a:spcPct val="107000"/>
                        </a:lnSpc>
                        <a:spcBef>
                          <a:spcPts val="0"/>
                        </a:spcBef>
                        <a:spcAft>
                          <a:spcPts val="0"/>
                        </a:spcAft>
                      </a:pPr>
                      <a:r>
                        <a:rPr lang="en-US" sz="1200">
                          <a:effectLst/>
                        </a:rPr>
                        <a:t>Costs of building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800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700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0">
                <a:tc>
                  <a:txBody>
                    <a:bodyPr/>
                    <a:lstStyle/>
                    <a:p>
                      <a:pPr marL="0" marR="0" algn="just">
                        <a:lnSpc>
                          <a:spcPct val="107000"/>
                        </a:lnSpc>
                        <a:spcBef>
                          <a:spcPts val="0"/>
                        </a:spcBef>
                        <a:spcAft>
                          <a:spcPts val="0"/>
                        </a:spcAft>
                      </a:pPr>
                      <a:r>
                        <a:rPr lang="en-US" sz="1200">
                          <a:effectLst/>
                        </a:rPr>
                        <a:t>Salaries of employees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900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1200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0">
                <a:tc>
                  <a:txBody>
                    <a:bodyPr/>
                    <a:lstStyle/>
                    <a:p>
                      <a:pPr marL="0" marR="0" algn="just">
                        <a:lnSpc>
                          <a:spcPct val="107000"/>
                        </a:lnSpc>
                        <a:spcBef>
                          <a:spcPts val="0"/>
                        </a:spcBef>
                        <a:spcAft>
                          <a:spcPts val="0"/>
                        </a:spcAft>
                      </a:pPr>
                      <a:r>
                        <a:rPr lang="en-US" sz="1200">
                          <a:effectLst/>
                        </a:rPr>
                        <a:t>Marketing costs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0">
                <a:tc>
                  <a:txBody>
                    <a:bodyPr/>
                    <a:lstStyle/>
                    <a:p>
                      <a:pPr marL="0" marR="0" algn="just">
                        <a:lnSpc>
                          <a:spcPct val="107000"/>
                        </a:lnSpc>
                        <a:spcBef>
                          <a:spcPts val="0"/>
                        </a:spcBef>
                        <a:spcAft>
                          <a:spcPts val="0"/>
                        </a:spcAft>
                      </a:pPr>
                      <a:r>
                        <a:rPr lang="en-US" sz="1200">
                          <a:effectLst/>
                        </a:rPr>
                        <a:t>Insurance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0">
                <a:tc>
                  <a:txBody>
                    <a:bodyPr/>
                    <a:lstStyle/>
                    <a:p>
                      <a:pPr marL="0" marR="0" algn="just">
                        <a:lnSpc>
                          <a:spcPct val="107000"/>
                        </a:lnSpc>
                        <a:spcBef>
                          <a:spcPts val="0"/>
                        </a:spcBef>
                        <a:spcAft>
                          <a:spcPts val="0"/>
                        </a:spcAft>
                      </a:pPr>
                      <a:r>
                        <a:rPr lang="en-US" sz="1200">
                          <a:effectLst/>
                        </a:rPr>
                        <a:t>Utilities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0">
                <a:tc>
                  <a:txBody>
                    <a:bodyPr/>
                    <a:lstStyle/>
                    <a:p>
                      <a:pPr marL="0" marR="0" algn="just">
                        <a:lnSpc>
                          <a:spcPct val="107000"/>
                        </a:lnSpc>
                        <a:spcBef>
                          <a:spcPts val="0"/>
                        </a:spcBef>
                        <a:spcAft>
                          <a:spcPts val="0"/>
                        </a:spcAft>
                      </a:pPr>
                      <a:r>
                        <a:rPr lang="en-US" sz="1200">
                          <a:effectLst/>
                        </a:rPr>
                        <a:t>Other costs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400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200">
                          <a:effectLst/>
                        </a:rPr>
                        <a:t>   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1"/>
                  </a:ext>
                </a:extLst>
              </a:tr>
              <a:tr h="0">
                <a:tc>
                  <a:txBody>
                    <a:bodyPr/>
                    <a:lstStyle/>
                    <a:p>
                      <a:pPr marL="0" marR="0" algn="just">
                        <a:lnSpc>
                          <a:spcPct val="107000"/>
                        </a:lnSpc>
                        <a:spcBef>
                          <a:spcPts val="0"/>
                        </a:spcBef>
                        <a:spcAft>
                          <a:spcPts val="0"/>
                        </a:spcAft>
                      </a:pPr>
                      <a:r>
                        <a:rPr lang="en-US" sz="1200">
                          <a:effectLst/>
                        </a:rPr>
                        <a:t>Operating income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  (500)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  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  4,000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0">
                <a:tc>
                  <a:txBody>
                    <a:bodyPr/>
                    <a:lstStyle/>
                    <a:p>
                      <a:pPr marL="0" marR="0" algn="just">
                        <a:lnSpc>
                          <a:spcPct val="107000"/>
                        </a:lnSpc>
                        <a:spcBef>
                          <a:spcPts val="0"/>
                        </a:spcBef>
                        <a:spcAft>
                          <a:spcPts val="0"/>
                        </a:spcAft>
                      </a:pPr>
                      <a:r>
                        <a:rPr lang="en-US" sz="1200">
                          <a:effectLst/>
                        </a:rPr>
                        <a:t>Income Tax</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  (000)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  (250)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 (1,000)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3"/>
                  </a:ext>
                </a:extLst>
              </a:tr>
              <a:tr h="0">
                <a:tc>
                  <a:txBody>
                    <a:bodyPr/>
                    <a:lstStyle/>
                    <a:p>
                      <a:pPr marL="0" marR="0" algn="just">
                        <a:lnSpc>
                          <a:spcPct val="107000"/>
                        </a:lnSpc>
                        <a:spcBef>
                          <a:spcPts val="0"/>
                        </a:spcBef>
                        <a:spcAft>
                          <a:spcPts val="0"/>
                        </a:spcAft>
                      </a:pPr>
                      <a:r>
                        <a:rPr lang="en-US" sz="1200" dirty="0">
                          <a:effectLst/>
                        </a:rPr>
                        <a:t>Net Income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  (500)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a:effectLst/>
                        </a:rPr>
                        <a:t>   750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0"/>
                        </a:spcAft>
                      </a:pPr>
                      <a:r>
                        <a:rPr lang="en-US" sz="1200" dirty="0">
                          <a:effectLst/>
                        </a:rPr>
                        <a:t>  3,000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4"/>
                  </a:ext>
                </a:extLst>
              </a:tr>
            </a:tbl>
          </a:graphicData>
        </a:graphic>
      </p:graphicFrame>
      <p:sp>
        <p:nvSpPr>
          <p:cNvPr id="3" name="TextBox 2">
            <a:extLst>
              <a:ext uri="{FF2B5EF4-FFF2-40B4-BE49-F238E27FC236}">
                <a16:creationId xmlns:a16="http://schemas.microsoft.com/office/drawing/2014/main" id="{C684FE99-62AB-BE40-B7DE-E2E74E43F80B}"/>
              </a:ext>
            </a:extLst>
          </p:cNvPr>
          <p:cNvSpPr txBox="1"/>
          <p:nvPr/>
        </p:nvSpPr>
        <p:spPr>
          <a:xfrm>
            <a:off x="0" y="6571847"/>
            <a:ext cx="736099" cy="369332"/>
          </a:xfrm>
          <a:prstGeom prst="rect">
            <a:avLst/>
          </a:prstGeom>
          <a:noFill/>
        </p:spPr>
        <p:txBody>
          <a:bodyPr wrap="none" rtlCol="0">
            <a:spAutoFit/>
          </a:bodyPr>
          <a:lstStyle/>
          <a:p>
            <a:r>
              <a:rPr lang="en-US" dirty="0"/>
              <a:t>Mihai</a:t>
            </a:r>
          </a:p>
        </p:txBody>
      </p:sp>
    </p:spTree>
    <p:extLst>
      <p:ext uri="{BB962C8B-B14F-4D97-AF65-F5344CB8AC3E}">
        <p14:creationId xmlns:p14="http://schemas.microsoft.com/office/powerpoint/2010/main" val="19266196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66089"/>
            <a:ext cx="8229600" cy="601980"/>
          </a:xfrm>
        </p:spPr>
        <p:style>
          <a:lnRef idx="2">
            <a:schemeClr val="accent3">
              <a:shade val="50000"/>
            </a:schemeClr>
          </a:lnRef>
          <a:fillRef idx="1">
            <a:schemeClr val="accent3"/>
          </a:fillRef>
          <a:effectRef idx="0">
            <a:schemeClr val="accent3"/>
          </a:effectRef>
          <a:fontRef idx="minor">
            <a:schemeClr val="lt1"/>
          </a:fontRef>
        </p:style>
        <p:txBody>
          <a:bodyPr>
            <a:normAutofit fontScale="90000"/>
          </a:bodyPr>
          <a:lstStyle/>
          <a:p>
            <a:pPr algn="ctr"/>
            <a:r>
              <a:rPr lang="en-US" sz="3600" b="1" dirty="0">
                <a:solidFill>
                  <a:schemeClr val="tx1"/>
                </a:solidFill>
                <a:latin typeface="Times New Roman"/>
                <a:ea typeface="Times New Roman"/>
              </a:rPr>
              <a:t>Financial Data</a:t>
            </a:r>
            <a:endParaRPr lang="en-US" sz="3600" dirty="0">
              <a:solidFill>
                <a:schemeClr val="tx1"/>
              </a:solidFill>
            </a:endParaRPr>
          </a:p>
        </p:txBody>
      </p:sp>
      <p:graphicFrame>
        <p:nvGraphicFramePr>
          <p:cNvPr id="5" name="Chart 4"/>
          <p:cNvGraphicFramePr>
            <a:graphicFrameLocks/>
          </p:cNvGraphicFramePr>
          <p:nvPr>
            <p:extLst>
              <p:ext uri="{D42A27DB-BD31-4B8C-83A1-F6EECF244321}">
                <p14:modId xmlns:p14="http://schemas.microsoft.com/office/powerpoint/2010/main" val="3243688566"/>
              </p:ext>
            </p:extLst>
          </p:nvPr>
        </p:nvGraphicFramePr>
        <p:xfrm>
          <a:off x="2286000" y="762000"/>
          <a:ext cx="4590256" cy="2667000"/>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a:extLst>
              <a:ext uri="{FF2B5EF4-FFF2-40B4-BE49-F238E27FC236}">
                <a16:creationId xmlns:a16="http://schemas.microsoft.com/office/drawing/2014/main" id="{DC2725C9-0AA6-3B4A-98BD-546753444041}"/>
              </a:ext>
            </a:extLst>
          </p:cNvPr>
          <p:cNvSpPr txBox="1"/>
          <p:nvPr/>
        </p:nvSpPr>
        <p:spPr>
          <a:xfrm>
            <a:off x="342900" y="3398143"/>
            <a:ext cx="8229600" cy="2554545"/>
          </a:xfrm>
          <a:prstGeom prst="rect">
            <a:avLst/>
          </a:prstGeom>
          <a:noFill/>
        </p:spPr>
        <p:txBody>
          <a:bodyPr wrap="square" rtlCol="0">
            <a:spAutoFit/>
          </a:bodyPr>
          <a:lstStyle/>
          <a:p>
            <a:r>
              <a:rPr lang="en-GB" sz="1600" dirty="0"/>
              <a:t>The financial elements of our business plan determine if our business idea is feasible and will be the focus of all investors who may be interested in it. Financial data, profit and loss account, cash flow statement and balance sheet are the four financial statements that make up the finance section. Also, we will provide a brief analysis and description of these four statements.</a:t>
            </a:r>
          </a:p>
          <a:p>
            <a:r>
              <a:rPr lang="en-GB" sz="1600" b="1" dirty="0"/>
              <a:t>Financial data</a:t>
            </a:r>
            <a:r>
              <a:rPr lang="en-GB" sz="1600" dirty="0"/>
              <a:t> is crucial as an entrepreneur, it helps you to have reasonable expectations for your company's performance. Because you know your finances inside out, you are less shocked about your current financial situation and better prepared for a crisis or explosive growth. </a:t>
            </a:r>
          </a:p>
          <a:p>
            <a:endParaRPr lang="en-US" sz="1600" dirty="0"/>
          </a:p>
        </p:txBody>
      </p:sp>
      <p:sp>
        <p:nvSpPr>
          <p:cNvPr id="4" name="TextBox 3">
            <a:extLst>
              <a:ext uri="{FF2B5EF4-FFF2-40B4-BE49-F238E27FC236}">
                <a16:creationId xmlns:a16="http://schemas.microsoft.com/office/drawing/2014/main" id="{7677B2A0-5BD4-2C4A-897D-8A1656DD4855}"/>
              </a:ext>
            </a:extLst>
          </p:cNvPr>
          <p:cNvSpPr txBox="1"/>
          <p:nvPr/>
        </p:nvSpPr>
        <p:spPr>
          <a:xfrm>
            <a:off x="8349535" y="6328648"/>
            <a:ext cx="736099" cy="369332"/>
          </a:xfrm>
          <a:prstGeom prst="rect">
            <a:avLst/>
          </a:prstGeom>
          <a:noFill/>
        </p:spPr>
        <p:txBody>
          <a:bodyPr wrap="none" rtlCol="0">
            <a:spAutoFit/>
          </a:bodyPr>
          <a:lstStyle/>
          <a:p>
            <a:r>
              <a:rPr lang="en-US" dirty="0"/>
              <a:t>Mihai</a:t>
            </a:r>
          </a:p>
        </p:txBody>
      </p:sp>
    </p:spTree>
    <p:extLst>
      <p:ext uri="{BB962C8B-B14F-4D97-AF65-F5344CB8AC3E}">
        <p14:creationId xmlns:p14="http://schemas.microsoft.com/office/powerpoint/2010/main" val="8670384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EE8618C2-ABFE-924E-BF6B-A205B865DBC2}"/>
              </a:ext>
            </a:extLst>
          </p:cNvPr>
          <p:cNvSpPr>
            <a:spLocks noGrp="1"/>
          </p:cNvSpPr>
          <p:nvPr>
            <p:ph type="title"/>
          </p:nvPr>
        </p:nvSpPr>
        <p:spPr/>
        <p:txBody>
          <a:bodyPr/>
          <a:lstStyle/>
          <a:p>
            <a:r>
              <a:rPr lang="en-US" altLang="en-US" dirty="0">
                <a:ea typeface="ＭＳ Ｐゴシック" panose="020B0600070205080204" pitchFamily="34" charset="-128"/>
              </a:rPr>
              <a:t>Profit and Loss Account </a:t>
            </a:r>
          </a:p>
        </p:txBody>
      </p:sp>
      <p:sp>
        <p:nvSpPr>
          <p:cNvPr id="43010" name="Date Placeholder 3">
            <a:extLst>
              <a:ext uri="{FF2B5EF4-FFF2-40B4-BE49-F238E27FC236}">
                <a16:creationId xmlns:a16="http://schemas.microsoft.com/office/drawing/2014/main" id="{0AAB1754-53A1-3143-9478-2CA1E845779C}"/>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0B996215-3B68-FE42-9945-A210ABEEC654}" type="datetime1">
              <a:rPr lang="en-GB" altLang="en-US" sz="1000" smtClean="0">
                <a:solidFill>
                  <a:srgbClr val="898989"/>
                </a:solidFill>
              </a:rPr>
              <a:pPr>
                <a:spcBef>
                  <a:spcPct val="0"/>
                </a:spcBef>
                <a:buFontTx/>
                <a:buNone/>
              </a:pPr>
              <a:t>19/12/2021</a:t>
            </a:fld>
            <a:endParaRPr lang="en-GB" altLang="en-US" sz="1000">
              <a:solidFill>
                <a:srgbClr val="898989"/>
              </a:solidFill>
            </a:endParaRPr>
          </a:p>
        </p:txBody>
      </p:sp>
      <p:sp>
        <p:nvSpPr>
          <p:cNvPr id="2" name="TextBox 1">
            <a:extLst>
              <a:ext uri="{FF2B5EF4-FFF2-40B4-BE49-F238E27FC236}">
                <a16:creationId xmlns:a16="http://schemas.microsoft.com/office/drawing/2014/main" id="{B090E1F8-8547-8141-83E9-4D39BD2D3382}"/>
              </a:ext>
            </a:extLst>
          </p:cNvPr>
          <p:cNvSpPr txBox="1"/>
          <p:nvPr/>
        </p:nvSpPr>
        <p:spPr>
          <a:xfrm>
            <a:off x="250825" y="1417638"/>
            <a:ext cx="8686800" cy="2246769"/>
          </a:xfrm>
          <a:prstGeom prst="rect">
            <a:avLst/>
          </a:prstGeom>
          <a:noFill/>
        </p:spPr>
        <p:txBody>
          <a:bodyPr wrap="square" rtlCol="0">
            <a:spAutoFit/>
          </a:bodyPr>
          <a:lstStyle/>
          <a:p>
            <a:r>
              <a:rPr lang="en-GB" sz="2000" dirty="0">
                <a:cs typeface="Arial" panose="020B0604020202020204" pitchFamily="34" charset="0"/>
              </a:rPr>
              <a:t>It's a table that details all your revenue streams and all of your expenses during a three-month period, with the overall net profit or loss listed at the bottom. In your profit and loss statement P&amp;L helps to understands:</a:t>
            </a:r>
          </a:p>
          <a:p>
            <a:r>
              <a:rPr lang="en-GB" sz="2000" dirty="0">
                <a:cs typeface="Arial" panose="020B0604020202020204" pitchFamily="34" charset="0"/>
              </a:rPr>
              <a:t>•your earnings (also called sales)</a:t>
            </a:r>
          </a:p>
          <a:p>
            <a:r>
              <a:rPr lang="en-GB" sz="2000" dirty="0">
                <a:cs typeface="Arial" panose="020B0604020202020204" pitchFamily="34" charset="0"/>
              </a:rPr>
              <a:t>•your "cost of products sold" or "cost of sale" (COGS)</a:t>
            </a:r>
          </a:p>
          <a:p>
            <a:r>
              <a:rPr lang="en-GB" sz="2000" dirty="0">
                <a:cs typeface="Arial" panose="020B0604020202020204" pitchFamily="34" charset="0"/>
              </a:rPr>
              <a:t>•your gross margin is the difference between your revenue and your cost of goods sold</a:t>
            </a:r>
            <a:endParaRPr lang="en-GB" sz="2000" dirty="0"/>
          </a:p>
        </p:txBody>
      </p:sp>
      <p:sp>
        <p:nvSpPr>
          <p:cNvPr id="3" name="TextBox 2">
            <a:extLst>
              <a:ext uri="{FF2B5EF4-FFF2-40B4-BE49-F238E27FC236}">
                <a16:creationId xmlns:a16="http://schemas.microsoft.com/office/drawing/2014/main" id="{C9827C0A-B817-9D48-B37B-05D85492781D}"/>
              </a:ext>
            </a:extLst>
          </p:cNvPr>
          <p:cNvSpPr txBox="1"/>
          <p:nvPr/>
        </p:nvSpPr>
        <p:spPr>
          <a:xfrm>
            <a:off x="8228982" y="5385735"/>
            <a:ext cx="915635" cy="369332"/>
          </a:xfrm>
          <a:prstGeom prst="rect">
            <a:avLst/>
          </a:prstGeom>
          <a:noFill/>
        </p:spPr>
        <p:txBody>
          <a:bodyPr wrap="none" rtlCol="0">
            <a:spAutoFit/>
          </a:bodyPr>
          <a:lstStyle/>
          <a:p>
            <a:r>
              <a:rPr lang="en-US" dirty="0"/>
              <a:t>Lavinia</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EDB64E-FB84-7A46-BE5B-01CF2A9C92E4}"/>
              </a:ext>
            </a:extLst>
          </p:cNvPr>
          <p:cNvSpPr>
            <a:spLocks noGrp="1"/>
          </p:cNvSpPr>
          <p:nvPr>
            <p:ph idx="1"/>
          </p:nvPr>
        </p:nvSpPr>
        <p:spPr>
          <a:xfrm>
            <a:off x="0" y="0"/>
            <a:ext cx="9144000" cy="5485483"/>
          </a:xfrm>
        </p:spPr>
        <p:txBody>
          <a:bodyPr/>
          <a:lstStyle/>
          <a:p>
            <a:pPr marL="0" indent="0">
              <a:buNone/>
            </a:pPr>
            <a:r>
              <a:rPr lang="ro-RO" sz="1200" b="1" dirty="0"/>
              <a:t>SALES</a:t>
            </a:r>
          </a:p>
          <a:p>
            <a:pPr marL="457200" lvl="1" indent="0">
              <a:buNone/>
            </a:pPr>
            <a:r>
              <a:rPr lang="ro-RO" sz="1200" dirty="0"/>
              <a:t>FOOD</a:t>
            </a:r>
            <a:r>
              <a:rPr lang="en-GB" sz="1200" dirty="0"/>
              <a:t>:</a:t>
            </a:r>
            <a:r>
              <a:rPr lang="ro-RO" sz="1200" dirty="0"/>
              <a:t> </a:t>
            </a:r>
            <a:r>
              <a:rPr lang="en-GB" sz="1200" dirty="0"/>
              <a:t>£ 1.302,156</a:t>
            </a:r>
          </a:p>
          <a:p>
            <a:pPr marL="457200" lvl="1" indent="0">
              <a:buNone/>
            </a:pPr>
            <a:r>
              <a:rPr lang="en-GB" sz="1200" dirty="0"/>
              <a:t>BEVERAGE: £ 80.230.00</a:t>
            </a:r>
          </a:p>
          <a:p>
            <a:pPr marL="457200" lvl="1" indent="0">
              <a:buNone/>
            </a:pPr>
            <a:r>
              <a:rPr lang="en-GB" sz="1200" b="1" dirty="0"/>
              <a:t>TOTAL SALES: £ 1.400.368</a:t>
            </a:r>
          </a:p>
          <a:p>
            <a:pPr marL="0" indent="0">
              <a:buNone/>
            </a:pPr>
            <a:r>
              <a:rPr lang="en-GB" sz="1200" b="1" dirty="0"/>
              <a:t>COST OF SALES</a:t>
            </a:r>
          </a:p>
          <a:p>
            <a:pPr marL="457200" lvl="1" indent="0">
              <a:buNone/>
            </a:pPr>
            <a:r>
              <a:rPr lang="en-GB" sz="1200" dirty="0"/>
              <a:t>FOOD: £ 417.992 </a:t>
            </a:r>
          </a:p>
          <a:p>
            <a:pPr marL="457200" lvl="1" indent="0">
              <a:buNone/>
            </a:pPr>
            <a:r>
              <a:rPr lang="en-GB" sz="1200" dirty="0"/>
              <a:t>BEVERAGE: £ 83.113 </a:t>
            </a:r>
          </a:p>
          <a:p>
            <a:pPr marL="0" indent="0">
              <a:buNone/>
            </a:pPr>
            <a:r>
              <a:rPr lang="en-GB" sz="1200" b="1" dirty="0"/>
              <a:t>TOTAL COST OF SALES: £ 501.105 </a:t>
            </a:r>
          </a:p>
          <a:p>
            <a:pPr marL="0" indent="0">
              <a:buNone/>
            </a:pPr>
            <a:r>
              <a:rPr lang="en-GB" sz="1200" b="1" dirty="0"/>
              <a:t>GROSS PROFIT: £ 899.263</a:t>
            </a:r>
          </a:p>
          <a:p>
            <a:pPr marL="0" indent="0">
              <a:buNone/>
            </a:pPr>
            <a:r>
              <a:rPr lang="en-GB" sz="1200" b="1" dirty="0"/>
              <a:t>EXPENSES:</a:t>
            </a:r>
          </a:p>
          <a:p>
            <a:pPr marL="457200" lvl="1" indent="0">
              <a:buNone/>
            </a:pPr>
            <a:r>
              <a:rPr lang="en-GB" sz="1200" b="1" dirty="0"/>
              <a:t>ACCOUNTING: £ 2.500</a:t>
            </a:r>
          </a:p>
          <a:p>
            <a:pPr marL="457200" lvl="1" indent="0">
              <a:buNone/>
            </a:pPr>
            <a:r>
              <a:rPr lang="en-GB" sz="1200" b="1" dirty="0"/>
              <a:t>ADVERTISING: £ 10.000</a:t>
            </a:r>
          </a:p>
          <a:p>
            <a:pPr marL="457200" lvl="1" indent="0">
              <a:buNone/>
            </a:pPr>
            <a:r>
              <a:rPr lang="en-GB" sz="1200" b="1" dirty="0"/>
              <a:t>BAD DEBT: £ 1.000</a:t>
            </a:r>
          </a:p>
          <a:p>
            <a:pPr marL="457200" lvl="1" indent="0">
              <a:buNone/>
            </a:pPr>
            <a:r>
              <a:rPr lang="en-GB" sz="1200" b="1" dirty="0"/>
              <a:t>DEPREACIATION: £ 35.000</a:t>
            </a:r>
          </a:p>
          <a:p>
            <a:pPr marL="457200" lvl="1" indent="0">
              <a:buNone/>
            </a:pPr>
            <a:r>
              <a:rPr lang="en-GB" sz="1200" b="1" dirty="0"/>
              <a:t>EMPLOYEE WAGES: £ 80.000</a:t>
            </a:r>
          </a:p>
          <a:p>
            <a:pPr marL="457200" lvl="1" indent="0">
              <a:buNone/>
            </a:pPr>
            <a:r>
              <a:rPr lang="en-GB" sz="1200" b="1" dirty="0"/>
              <a:t>ENTERTAINMENT: £ 0.00</a:t>
            </a:r>
          </a:p>
          <a:p>
            <a:pPr marL="457200" lvl="1" indent="0">
              <a:buNone/>
            </a:pPr>
            <a:r>
              <a:rPr lang="en-GB" sz="1200" b="1" dirty="0"/>
              <a:t>INSURANCE: £ 2.000</a:t>
            </a:r>
          </a:p>
          <a:p>
            <a:pPr marL="457200" lvl="1" indent="0">
              <a:buNone/>
            </a:pPr>
            <a:r>
              <a:rPr lang="en-GB" sz="1200" b="1" dirty="0"/>
              <a:t>INTEREST EXPENCE: £ 8.000</a:t>
            </a:r>
          </a:p>
          <a:p>
            <a:pPr marL="457200" lvl="1" indent="0">
              <a:buNone/>
            </a:pPr>
            <a:r>
              <a:rPr lang="en-GB" sz="1200" b="1" dirty="0"/>
              <a:t>RENT: £ 25.000</a:t>
            </a:r>
          </a:p>
          <a:p>
            <a:pPr marL="457200" lvl="1" indent="0">
              <a:buNone/>
            </a:pPr>
            <a:r>
              <a:rPr lang="en-GB" sz="1200" b="1" dirty="0"/>
              <a:t>SOFTWARE: £ 0.00</a:t>
            </a:r>
          </a:p>
          <a:p>
            <a:pPr marL="0" indent="0">
              <a:buNone/>
            </a:pPr>
            <a:r>
              <a:rPr lang="en-GB" sz="1200" b="1" dirty="0"/>
              <a:t>TOTAL EXPENSES: £ 163.500</a:t>
            </a:r>
          </a:p>
          <a:p>
            <a:pPr marL="0" indent="0">
              <a:buNone/>
            </a:pPr>
            <a:r>
              <a:rPr lang="en-GB" sz="1200" b="1" dirty="0"/>
              <a:t>NET INCOME BEFORE TAXES: £ 735.763</a:t>
            </a:r>
          </a:p>
          <a:p>
            <a:pPr marL="0" indent="0">
              <a:buNone/>
            </a:pPr>
            <a:r>
              <a:rPr lang="en-GB" sz="1200" dirty="0"/>
              <a:t>LESS INCOME TAXEXPENSE: £ 0.00</a:t>
            </a:r>
          </a:p>
          <a:p>
            <a:pPr marL="0" indent="0">
              <a:buNone/>
            </a:pPr>
            <a:r>
              <a:rPr lang="en-GB" sz="1200" b="1" dirty="0"/>
              <a:t>NET INCOME: £ 735.763</a:t>
            </a:r>
          </a:p>
          <a:p>
            <a:endParaRPr lang="en-US" sz="1400" dirty="0"/>
          </a:p>
        </p:txBody>
      </p:sp>
      <p:sp>
        <p:nvSpPr>
          <p:cNvPr id="4" name="Date Placeholder 3">
            <a:extLst>
              <a:ext uri="{FF2B5EF4-FFF2-40B4-BE49-F238E27FC236}">
                <a16:creationId xmlns:a16="http://schemas.microsoft.com/office/drawing/2014/main" id="{BFDE344B-C261-3B46-9CB9-76BA7A78FFAF}"/>
              </a:ext>
            </a:extLst>
          </p:cNvPr>
          <p:cNvSpPr>
            <a:spLocks noGrp="1"/>
          </p:cNvSpPr>
          <p:nvPr>
            <p:ph type="dt" sz="half" idx="10"/>
          </p:nvPr>
        </p:nvSpPr>
        <p:spPr/>
        <p:txBody>
          <a:bodyPr/>
          <a:lstStyle/>
          <a:p>
            <a:pPr>
              <a:defRPr/>
            </a:pPr>
            <a:fld id="{38538742-3853-0A4F-B63F-58AC5CA635BC}" type="datetime1">
              <a:rPr lang="en-GB" altLang="en-US" smtClean="0"/>
              <a:pPr>
                <a:defRPr/>
              </a:pPr>
              <a:t>19/12/2021</a:t>
            </a:fld>
            <a:endParaRPr lang="en-GB" altLang="en-US"/>
          </a:p>
        </p:txBody>
      </p:sp>
      <p:sp>
        <p:nvSpPr>
          <p:cNvPr id="5" name="Footer Placeholder 4">
            <a:extLst>
              <a:ext uri="{FF2B5EF4-FFF2-40B4-BE49-F238E27FC236}">
                <a16:creationId xmlns:a16="http://schemas.microsoft.com/office/drawing/2014/main" id="{DB02F0CA-8719-F845-9BEA-0BDBA7B0AA89}"/>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8617265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9AA8C5D9-AC9C-C849-9FC4-4AAA88AE3B5B}"/>
              </a:ext>
            </a:extLst>
          </p:cNvPr>
          <p:cNvSpPr>
            <a:spLocks noGrp="1"/>
          </p:cNvSpPr>
          <p:nvPr>
            <p:ph type="title"/>
          </p:nvPr>
        </p:nvSpPr>
        <p:spPr/>
        <p:txBody>
          <a:bodyPr/>
          <a:lstStyle/>
          <a:p>
            <a:r>
              <a:rPr lang="en-US" altLang="en-US" dirty="0">
                <a:ea typeface="ＭＳ Ｐゴシック" panose="020B0600070205080204" pitchFamily="34" charset="-128"/>
              </a:rPr>
              <a:t>Cash Flow Statement</a:t>
            </a:r>
          </a:p>
        </p:txBody>
      </p:sp>
      <p:sp>
        <p:nvSpPr>
          <p:cNvPr id="44034" name="Date Placeholder 3">
            <a:extLst>
              <a:ext uri="{FF2B5EF4-FFF2-40B4-BE49-F238E27FC236}">
                <a16:creationId xmlns:a16="http://schemas.microsoft.com/office/drawing/2014/main" id="{7874F03E-49D1-3D42-A48B-FB8F92A9C86E}"/>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961F45EA-CA4E-DB48-B929-18426F74EA89}" type="datetime1">
              <a:rPr lang="en-GB" altLang="en-US" sz="1000" smtClean="0">
                <a:solidFill>
                  <a:srgbClr val="898989"/>
                </a:solidFill>
              </a:rPr>
              <a:pPr>
                <a:spcBef>
                  <a:spcPct val="0"/>
                </a:spcBef>
                <a:buFontTx/>
                <a:buNone/>
              </a:pPr>
              <a:t>19/12/2021</a:t>
            </a:fld>
            <a:endParaRPr lang="en-GB" altLang="en-US" sz="1000">
              <a:solidFill>
                <a:srgbClr val="898989"/>
              </a:solidFill>
            </a:endParaRPr>
          </a:p>
        </p:txBody>
      </p:sp>
      <p:sp>
        <p:nvSpPr>
          <p:cNvPr id="2" name="TextBox 1">
            <a:extLst>
              <a:ext uri="{FF2B5EF4-FFF2-40B4-BE49-F238E27FC236}">
                <a16:creationId xmlns:a16="http://schemas.microsoft.com/office/drawing/2014/main" id="{A84BC8FC-6577-5342-90CC-97166B3D495A}"/>
              </a:ext>
            </a:extLst>
          </p:cNvPr>
          <p:cNvSpPr txBox="1"/>
          <p:nvPr/>
        </p:nvSpPr>
        <p:spPr>
          <a:xfrm>
            <a:off x="457200" y="1390229"/>
            <a:ext cx="8229600" cy="4001095"/>
          </a:xfrm>
          <a:prstGeom prst="rect">
            <a:avLst/>
          </a:prstGeom>
          <a:noFill/>
        </p:spPr>
        <p:txBody>
          <a:bodyPr wrap="square" rtlCol="0">
            <a:spAutoFit/>
          </a:bodyPr>
          <a:lstStyle/>
          <a:p>
            <a:r>
              <a:rPr lang="en-GB" sz="2000" dirty="0">
                <a:cs typeface="Arial" panose="020B0604020202020204" pitchFamily="34" charset="0"/>
              </a:rPr>
              <a:t>The cash flow statement is as important as the income statement. There are no two options. The company runs in cash. A cash flow statement is a monthly statement that shows how much money your company has made, how much money it has paid, and how much cash it has closed</a:t>
            </a:r>
            <a:r>
              <a:rPr lang="en-GB" sz="2000" dirty="0"/>
              <a:t>. </a:t>
            </a:r>
          </a:p>
          <a:p>
            <a:r>
              <a:rPr lang="en-GB" sz="2000" dirty="0">
                <a:cs typeface="Arial" panose="020B0604020202020204" pitchFamily="34" charset="0"/>
              </a:rPr>
              <a:t>If you don't know exactly how much money you have, where it comes from, where it goes, and what the schedule is, it will be difficult to run a thriving business. It is not possible to raise funds without a cash flow statement that conveniently provides lenders and investors with such information. The cash flow statement describes the gap between the income (profit) shown on the income statement and the actual cash on hand. </a:t>
            </a:r>
          </a:p>
          <a:p>
            <a:endParaRPr lang="en-GB" sz="1400" dirty="0"/>
          </a:p>
        </p:txBody>
      </p:sp>
      <p:sp>
        <p:nvSpPr>
          <p:cNvPr id="4" name="TextBox 3">
            <a:extLst>
              <a:ext uri="{FF2B5EF4-FFF2-40B4-BE49-F238E27FC236}">
                <a16:creationId xmlns:a16="http://schemas.microsoft.com/office/drawing/2014/main" id="{53419D37-775C-1849-9F96-E325AB501897}"/>
              </a:ext>
            </a:extLst>
          </p:cNvPr>
          <p:cNvSpPr txBox="1"/>
          <p:nvPr/>
        </p:nvSpPr>
        <p:spPr>
          <a:xfrm>
            <a:off x="8239492" y="5391324"/>
            <a:ext cx="915635" cy="369332"/>
          </a:xfrm>
          <a:prstGeom prst="rect">
            <a:avLst/>
          </a:prstGeom>
          <a:noFill/>
        </p:spPr>
        <p:txBody>
          <a:bodyPr wrap="none" rtlCol="0">
            <a:spAutoFit/>
          </a:bodyPr>
          <a:lstStyle/>
          <a:p>
            <a:r>
              <a:rPr lang="en-US" dirty="0"/>
              <a:t>Lavinia</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EADA4-12F5-3147-98AC-DEB73632F8FB}"/>
              </a:ext>
            </a:extLst>
          </p:cNvPr>
          <p:cNvSpPr>
            <a:spLocks noGrp="1"/>
          </p:cNvSpPr>
          <p:nvPr>
            <p:ph type="title"/>
          </p:nvPr>
        </p:nvSpPr>
        <p:spPr>
          <a:xfrm>
            <a:off x="457200" y="-315416"/>
            <a:ext cx="8229600" cy="1733054"/>
          </a:xfrm>
        </p:spPr>
        <p:txBody>
          <a:bodyPr/>
          <a:lstStyle/>
          <a:p>
            <a:r>
              <a:rPr lang="en-GB" sz="2000" b="1" dirty="0">
                <a:latin typeface="Arial" panose="020B0604020202020204" pitchFamily="34" charset="0"/>
                <a:cs typeface="Arial" panose="020B0604020202020204" pitchFamily="34" charset="0"/>
              </a:rPr>
              <a:t>ANNUAL CASH FLOW STATEMENT</a:t>
            </a:r>
            <a:br>
              <a:rPr lang="en-GB" sz="2000" b="1" dirty="0">
                <a:latin typeface="Arial" panose="020B0604020202020204" pitchFamily="34" charset="0"/>
                <a:cs typeface="Arial" panose="020B0604020202020204" pitchFamily="34" charset="0"/>
              </a:rPr>
            </a:br>
            <a:endParaRPr lang="en-US" sz="2000" b="1" dirty="0"/>
          </a:p>
        </p:txBody>
      </p:sp>
      <p:sp>
        <p:nvSpPr>
          <p:cNvPr id="3" name="Content Placeholder 2">
            <a:extLst>
              <a:ext uri="{FF2B5EF4-FFF2-40B4-BE49-F238E27FC236}">
                <a16:creationId xmlns:a16="http://schemas.microsoft.com/office/drawing/2014/main" id="{E282CA18-A4C7-2E4B-91AC-CCD97C685426}"/>
              </a:ext>
            </a:extLst>
          </p:cNvPr>
          <p:cNvSpPr>
            <a:spLocks noGrp="1"/>
          </p:cNvSpPr>
          <p:nvPr>
            <p:ph idx="1"/>
          </p:nvPr>
        </p:nvSpPr>
        <p:spPr>
          <a:xfrm>
            <a:off x="41564" y="551111"/>
            <a:ext cx="8229600" cy="4786510"/>
          </a:xfrm>
        </p:spPr>
        <p:txBody>
          <a:bodyPr/>
          <a:lstStyle/>
          <a:p>
            <a:pPr marL="0" indent="0">
              <a:buNone/>
            </a:pPr>
            <a:r>
              <a:rPr lang="en-GB" sz="1600" b="1" dirty="0">
                <a:latin typeface="Arial" panose="020B0604020202020204" pitchFamily="34" charset="0"/>
                <a:cs typeface="Arial" panose="020B0604020202020204" pitchFamily="34" charset="0"/>
              </a:rPr>
              <a:t>CASH BEGINNING BALANCE 865.000</a:t>
            </a:r>
          </a:p>
          <a:p>
            <a:pPr marL="0" indent="0">
              <a:buNone/>
            </a:pPr>
            <a:r>
              <a:rPr lang="en-GB" sz="1600" b="1" dirty="0">
                <a:latin typeface="Arial" panose="020B0604020202020204" pitchFamily="34" charset="0"/>
                <a:cs typeface="Arial" panose="020B0604020202020204" pitchFamily="34" charset="0"/>
              </a:rPr>
              <a:t>OPERATING CASH FLOWS </a:t>
            </a:r>
          </a:p>
          <a:p>
            <a:pPr marL="0" indent="0">
              <a:buNone/>
            </a:pPr>
            <a:r>
              <a:rPr lang="en-GB" sz="1600" dirty="0">
                <a:latin typeface="Arial" panose="020B0604020202020204" pitchFamily="34" charset="0"/>
                <a:cs typeface="Arial" panose="020B0604020202020204" pitchFamily="34" charset="0"/>
              </a:rPr>
              <a:t>INCOME FROM OPERATING ACTIVITIES £ 967.594</a:t>
            </a:r>
          </a:p>
          <a:p>
            <a:pPr marL="0" indent="0">
              <a:buNone/>
            </a:pPr>
            <a:r>
              <a:rPr lang="en-GB" sz="1600" dirty="0">
                <a:latin typeface="Arial" panose="020B0604020202020204" pitchFamily="34" charset="0"/>
                <a:cs typeface="Arial" panose="020B0604020202020204" pitchFamily="34" charset="0"/>
              </a:rPr>
              <a:t>DEPREACIATION £ 0.00</a:t>
            </a:r>
          </a:p>
          <a:p>
            <a:pPr marL="0" indent="0">
              <a:buNone/>
            </a:pPr>
            <a:r>
              <a:rPr lang="en-GB" sz="1600" dirty="0">
                <a:latin typeface="Arial" panose="020B0604020202020204" pitchFamily="34" charset="0"/>
                <a:cs typeface="Arial" panose="020B0604020202020204" pitchFamily="34" charset="0"/>
              </a:rPr>
              <a:t>GAIN/ LOSS FROM SALES OF ASSETS £ 2.600</a:t>
            </a:r>
          </a:p>
          <a:p>
            <a:pPr marL="0" indent="0">
              <a:buNone/>
            </a:pPr>
            <a:r>
              <a:rPr lang="en-GB" sz="1600" dirty="0">
                <a:latin typeface="Arial" panose="020B0604020202020204" pitchFamily="34" charset="0"/>
                <a:cs typeface="Arial" panose="020B0604020202020204" pitchFamily="34" charset="0"/>
              </a:rPr>
              <a:t>TOTAL 964.994</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INVESTING CASH FLOW</a:t>
            </a:r>
          </a:p>
          <a:p>
            <a:pPr marL="0" indent="0">
              <a:buNone/>
            </a:pPr>
            <a:r>
              <a:rPr lang="en-GB" sz="1600" dirty="0">
                <a:latin typeface="Arial" panose="020B0604020202020204" pitchFamily="34" charset="0"/>
                <a:cs typeface="Arial" panose="020B0604020202020204" pitchFamily="34" charset="0"/>
              </a:rPr>
              <a:t>LEASEHOLD IMPROVEMENTS £ 7.000</a:t>
            </a:r>
          </a:p>
          <a:p>
            <a:pPr marL="0" indent="0">
              <a:buNone/>
            </a:pPr>
            <a:r>
              <a:rPr lang="en-GB" sz="1600" dirty="0">
                <a:latin typeface="Arial" panose="020B0604020202020204" pitchFamily="34" charset="0"/>
                <a:cs typeface="Arial" panose="020B0604020202020204" pitchFamily="34" charset="0"/>
              </a:rPr>
              <a:t>CASH PAYMENTS FOR EQUIPMENT £ 45.538</a:t>
            </a:r>
          </a:p>
          <a:p>
            <a:pPr marL="0" indent="0">
              <a:buNone/>
            </a:pPr>
            <a:r>
              <a:rPr lang="en-GB" sz="1600" dirty="0">
                <a:latin typeface="Arial" panose="020B0604020202020204" pitchFamily="34" charset="0"/>
                <a:cs typeface="Arial" panose="020B0604020202020204" pitchFamily="34" charset="0"/>
              </a:rPr>
              <a:t>PROCEEDS FROM SALE OF ASSETS £ 15.342</a:t>
            </a:r>
          </a:p>
          <a:p>
            <a:pPr marL="0" indent="0">
              <a:buNone/>
            </a:pPr>
            <a:r>
              <a:rPr lang="en-GB" sz="1600" dirty="0">
                <a:latin typeface="Arial" panose="020B0604020202020204" pitchFamily="34" charset="0"/>
                <a:cs typeface="Arial" panose="020B0604020202020204" pitchFamily="34" charset="0"/>
              </a:rPr>
              <a:t>TOTAL £ 67.880</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FINANCING CASH FLOW</a:t>
            </a:r>
          </a:p>
          <a:p>
            <a:pPr marL="0" indent="0">
              <a:buNone/>
            </a:pPr>
            <a:r>
              <a:rPr lang="en-GB" sz="1600" dirty="0">
                <a:latin typeface="Arial" panose="020B0604020202020204" pitchFamily="34" charset="0"/>
                <a:cs typeface="Arial" panose="020B0604020202020204" pitchFamily="34" charset="0"/>
              </a:rPr>
              <a:t>SERVICE ON DEBTS £ 135.778</a:t>
            </a:r>
          </a:p>
          <a:p>
            <a:pPr marL="0" indent="0">
              <a:buNone/>
            </a:pPr>
            <a:r>
              <a:rPr lang="en-GB" sz="1600" dirty="0">
                <a:latin typeface="Arial" panose="020B0604020202020204" pitchFamily="34" charset="0"/>
                <a:cs typeface="Arial" panose="020B0604020202020204" pitchFamily="34" charset="0"/>
              </a:rPr>
              <a:t>TOTAL £ 135.778</a:t>
            </a:r>
          </a:p>
          <a:p>
            <a:pPr marL="0" indent="0">
              <a:buNone/>
            </a:pPr>
            <a:r>
              <a:rPr lang="en-GB" sz="1600" b="1" dirty="0">
                <a:latin typeface="Arial" panose="020B0604020202020204" pitchFamily="34" charset="0"/>
                <a:cs typeface="Arial" panose="020B0604020202020204" pitchFamily="34" charset="0"/>
              </a:rPr>
              <a:t>CASH ENDING BALANCE £ 1762.096</a:t>
            </a:r>
          </a:p>
          <a:p>
            <a:pPr marL="0" indent="0">
              <a:buNone/>
            </a:pPr>
            <a:endParaRPr lang="en-GB" sz="1600" dirty="0">
              <a:latin typeface="Arial" panose="020B0604020202020204" pitchFamily="34" charset="0"/>
              <a:cs typeface="Arial" panose="020B0604020202020204" pitchFamily="34" charset="0"/>
            </a:endParaRPr>
          </a:p>
          <a:p>
            <a:endParaRPr lang="en-US" sz="1400" dirty="0"/>
          </a:p>
        </p:txBody>
      </p:sp>
      <p:sp>
        <p:nvSpPr>
          <p:cNvPr id="4" name="Date Placeholder 3">
            <a:extLst>
              <a:ext uri="{FF2B5EF4-FFF2-40B4-BE49-F238E27FC236}">
                <a16:creationId xmlns:a16="http://schemas.microsoft.com/office/drawing/2014/main" id="{B6A38AD7-39AD-EC4A-8426-1CE01A3E073A}"/>
              </a:ext>
            </a:extLst>
          </p:cNvPr>
          <p:cNvSpPr>
            <a:spLocks noGrp="1"/>
          </p:cNvSpPr>
          <p:nvPr>
            <p:ph type="dt" sz="half" idx="10"/>
          </p:nvPr>
        </p:nvSpPr>
        <p:spPr/>
        <p:txBody>
          <a:bodyPr/>
          <a:lstStyle/>
          <a:p>
            <a:pPr>
              <a:defRPr/>
            </a:pPr>
            <a:fld id="{38538742-3853-0A4F-B63F-58AC5CA635BC}" type="datetime1">
              <a:rPr lang="en-GB" altLang="en-US" smtClean="0"/>
              <a:pPr>
                <a:defRPr/>
              </a:pPr>
              <a:t>19/12/2021</a:t>
            </a:fld>
            <a:endParaRPr lang="en-GB" altLang="en-US"/>
          </a:p>
        </p:txBody>
      </p:sp>
      <p:sp>
        <p:nvSpPr>
          <p:cNvPr id="5" name="Footer Placeholder 4">
            <a:extLst>
              <a:ext uri="{FF2B5EF4-FFF2-40B4-BE49-F238E27FC236}">
                <a16:creationId xmlns:a16="http://schemas.microsoft.com/office/drawing/2014/main" id="{7D6D587B-8F43-604C-AD57-CE5150AB8EB8}"/>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4750173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1E731145-3EA9-7E41-8924-C267132E7079}"/>
              </a:ext>
            </a:extLst>
          </p:cNvPr>
          <p:cNvSpPr>
            <a:spLocks noGrp="1"/>
          </p:cNvSpPr>
          <p:nvPr>
            <p:ph type="title"/>
          </p:nvPr>
        </p:nvSpPr>
        <p:spPr/>
        <p:txBody>
          <a:bodyPr/>
          <a:lstStyle/>
          <a:p>
            <a:r>
              <a:rPr lang="en-US" altLang="en-US" dirty="0">
                <a:ea typeface="ＭＳ Ｐゴシック" panose="020B0600070205080204" pitchFamily="34" charset="-128"/>
              </a:rPr>
              <a:t>Balance Sheet </a:t>
            </a:r>
          </a:p>
        </p:txBody>
      </p:sp>
      <p:sp>
        <p:nvSpPr>
          <p:cNvPr id="45058" name="Date Placeholder 3">
            <a:extLst>
              <a:ext uri="{FF2B5EF4-FFF2-40B4-BE49-F238E27FC236}">
                <a16:creationId xmlns:a16="http://schemas.microsoft.com/office/drawing/2014/main" id="{F0056B6A-BA90-D645-8304-343BC8947DD8}"/>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FAAE5E83-EDA2-C44A-BCEB-04D22166950E}" type="datetime1">
              <a:rPr lang="en-GB" altLang="en-US" sz="1000" smtClean="0">
                <a:solidFill>
                  <a:srgbClr val="898989"/>
                </a:solidFill>
              </a:rPr>
              <a:pPr>
                <a:spcBef>
                  <a:spcPct val="0"/>
                </a:spcBef>
                <a:buFontTx/>
                <a:buNone/>
              </a:pPr>
              <a:t>19/12/2021</a:t>
            </a:fld>
            <a:endParaRPr lang="en-GB" altLang="en-US" sz="1000">
              <a:solidFill>
                <a:srgbClr val="898989"/>
              </a:solidFill>
            </a:endParaRPr>
          </a:p>
        </p:txBody>
      </p:sp>
      <p:sp>
        <p:nvSpPr>
          <p:cNvPr id="5" name="TextBox 4">
            <a:extLst>
              <a:ext uri="{FF2B5EF4-FFF2-40B4-BE49-F238E27FC236}">
                <a16:creationId xmlns:a16="http://schemas.microsoft.com/office/drawing/2014/main" id="{F69D9706-A1B3-F046-8965-C525582BAACB}"/>
              </a:ext>
            </a:extLst>
          </p:cNvPr>
          <p:cNvSpPr txBox="1"/>
          <p:nvPr/>
        </p:nvSpPr>
        <p:spPr>
          <a:xfrm>
            <a:off x="250825" y="1417637"/>
            <a:ext cx="8642350" cy="4467762"/>
          </a:xfrm>
          <a:prstGeom prst="rect">
            <a:avLst/>
          </a:prstGeom>
          <a:noFill/>
        </p:spPr>
        <p:txBody>
          <a:bodyPr wrap="square">
            <a:spAutoFit/>
          </a:bodyPr>
          <a:lstStyle/>
          <a:p>
            <a:pPr>
              <a:lnSpc>
                <a:spcPct val="107000"/>
              </a:lnSpc>
              <a:spcAft>
                <a:spcPts val="800"/>
              </a:spcAft>
            </a:pPr>
            <a:r>
              <a:rPr lang="ro-RO" sz="1200" dirty="0" err="1">
                <a:effectLst/>
                <a:latin typeface="Arial" panose="020B0604020202020204" pitchFamily="34" charset="0"/>
                <a:ea typeface="Calibri" panose="020F0502020204030204" pitchFamily="34" charset="0"/>
                <a:cs typeface="Times New Roman" panose="02020603050405020304" pitchFamily="18" charset="0"/>
              </a:rPr>
              <a:t>Your</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balance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sheet</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provides</a:t>
            </a:r>
            <a:r>
              <a:rPr lang="ro-RO" sz="1200" dirty="0">
                <a:effectLst/>
                <a:latin typeface="Arial" panose="020B0604020202020204" pitchFamily="34" charset="0"/>
                <a:ea typeface="Calibri" panose="020F0502020204030204" pitchFamily="34" charset="0"/>
                <a:cs typeface="Times New Roman" panose="02020603050405020304" pitchFamily="18" charset="0"/>
              </a:rPr>
              <a:t> a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snapshot</a:t>
            </a:r>
            <a:r>
              <a:rPr lang="ro-RO" sz="1200" dirty="0">
                <a:effectLst/>
                <a:latin typeface="Arial" panose="020B0604020202020204" pitchFamily="34" charset="0"/>
                <a:ea typeface="Calibri" panose="020F0502020204030204" pitchFamily="34" charset="0"/>
                <a:cs typeface="Times New Roman" panose="02020603050405020304" pitchFamily="18" charset="0"/>
              </a:rPr>
              <a:t> of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your</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company's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financial</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situation</a:t>
            </a:r>
            <a:r>
              <a:rPr lang="ro-RO" sz="1200" dirty="0">
                <a:effectLst/>
                <a:latin typeface="Arial" panose="020B0604020202020204" pitchFamily="34" charset="0"/>
                <a:ea typeface="Calibri" panose="020F0502020204030204" pitchFamily="34" charset="0"/>
                <a:cs typeface="Times New Roman" panose="02020603050405020304" pitchFamily="18" charset="0"/>
              </a:rPr>
              <a:t>—</a:t>
            </a:r>
            <a:r>
              <a:rPr lang="ro-RO" sz="1200" dirty="0" err="1">
                <a:effectLst/>
                <a:latin typeface="Arial" panose="020B0604020202020204" pitchFamily="34" charset="0"/>
                <a:ea typeface="Calibri" panose="020F0502020204030204" pitchFamily="34" charset="0"/>
                <a:cs typeface="Times New Roman" panose="02020603050405020304" pitchFamily="18" charset="0"/>
              </a:rPr>
              <a:t>how</a:t>
            </a:r>
            <a:r>
              <a:rPr lang="ro-RO" sz="1200" dirty="0">
                <a:effectLst/>
                <a:latin typeface="Arial" panose="020B0604020202020204" pitchFamily="34" charset="0"/>
                <a:ea typeface="Calibri" panose="020F0502020204030204" pitchFamily="34" charset="0"/>
                <a:cs typeface="Times New Roman" panose="02020603050405020304" pitchFamily="18" charset="0"/>
              </a:rPr>
              <a:t> are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performing</a:t>
            </a:r>
            <a:r>
              <a:rPr lang="ro-RO" sz="1200" dirty="0">
                <a:effectLst/>
                <a:latin typeface="Arial" panose="020B0604020202020204" pitchFamily="34" charset="0"/>
                <a:ea typeface="Calibri" panose="020F0502020204030204" pitchFamily="34" charset="0"/>
                <a:cs typeface="Times New Roman" panose="02020603050405020304" pitchFamily="18" charset="0"/>
              </a:rPr>
              <a:t>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the</a:t>
            </a:r>
            <a:r>
              <a:rPr lang="ro-RO" sz="1200" dirty="0">
                <a:effectLst/>
                <a:latin typeface="Arial" panose="020B0604020202020204" pitchFamily="34" charset="0"/>
                <a:ea typeface="Calibri" panose="020F0502020204030204" pitchFamily="34" charset="0"/>
                <a:cs typeface="Times New Roman" panose="02020603050405020304" pitchFamily="18" charset="0"/>
              </a:rPr>
              <a:t> moment?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How</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much</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money</a:t>
            </a:r>
            <a:r>
              <a:rPr lang="ro-RO" sz="1200" dirty="0">
                <a:effectLst/>
                <a:latin typeface="Arial" panose="020B0604020202020204" pitchFamily="34" charset="0"/>
                <a:ea typeface="Calibri" panose="020F0502020204030204" pitchFamily="34" charset="0"/>
                <a:cs typeface="Times New Roman" panose="02020603050405020304" pitchFamily="18" charset="0"/>
              </a:rPr>
              <a:t> do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have</a:t>
            </a:r>
            <a:r>
              <a:rPr lang="ro-RO" sz="1200" dirty="0">
                <a:effectLst/>
                <a:latin typeface="Arial" panose="020B0604020202020204" pitchFamily="34" charset="0"/>
                <a:ea typeface="Calibri" panose="020F0502020204030204" pitchFamily="34" charset="0"/>
                <a:cs typeface="Times New Roman" panose="02020603050405020304" pitchFamily="18" charset="0"/>
              </a:rPr>
              <a:t> in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the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bank</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what</a:t>
            </a:r>
            <a:r>
              <a:rPr lang="ro-RO" sz="1200" dirty="0">
                <a:effectLst/>
                <a:latin typeface="Arial" panose="020B0604020202020204" pitchFamily="34" charset="0"/>
                <a:ea typeface="Calibri" panose="020F0502020204030204" pitchFamily="34" charset="0"/>
                <a:cs typeface="Times New Roman" panose="02020603050405020304" pitchFamily="18" charset="0"/>
              </a:rPr>
              <a:t> do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your</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customers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owe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and</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what</a:t>
            </a:r>
            <a:r>
              <a:rPr lang="ro-RO" sz="1200" dirty="0">
                <a:effectLst/>
                <a:latin typeface="Arial" panose="020B0604020202020204" pitchFamily="34" charset="0"/>
                <a:ea typeface="Calibri" panose="020F0502020204030204" pitchFamily="34" charset="0"/>
                <a:cs typeface="Times New Roman" panose="02020603050405020304" pitchFamily="18" charset="0"/>
              </a:rPr>
              <a:t> do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your</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vendors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owe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a:t>
            </a:r>
            <a:r>
              <a:rPr lang="ro-RO" sz="1200" dirty="0">
                <a:effectLst/>
                <a:latin typeface="Arial" panose="020B060402020202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200" dirty="0" err="1">
                <a:effectLst/>
                <a:latin typeface="Arial" panose="020B0604020202020204" pitchFamily="34" charset="0"/>
                <a:ea typeface="Calibri" panose="020F0502020204030204" pitchFamily="34" charset="0"/>
                <a:cs typeface="Times New Roman" panose="02020603050405020304" pitchFamily="18" charset="0"/>
              </a:rPr>
              <a:t>What</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should</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your</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balance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sheet</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contain</a:t>
            </a:r>
            <a:r>
              <a:rPr lang="ro-RO" sz="1200" dirty="0">
                <a:effectLst/>
                <a:latin typeface="Arial" panose="020B060402020202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200" dirty="0" err="1">
                <a:effectLst/>
                <a:latin typeface="Arial" panose="020B0604020202020204" pitchFamily="34" charset="0"/>
                <a:ea typeface="Calibri" panose="020F0502020204030204" pitchFamily="34" charset="0"/>
                <a:cs typeface="Times New Roman" panose="02020603050405020304" pitchFamily="18" charset="0"/>
              </a:rPr>
              <a:t>Accounts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receivable</a:t>
            </a:r>
            <a:r>
              <a:rPr lang="ro-RO" sz="1200" dirty="0">
                <a:effectLst/>
                <a:latin typeface="Arial" panose="020B0604020202020204" pitchFamily="34" charset="0"/>
                <a:ea typeface="Calibri" panose="020F0502020204030204" pitchFamily="34" charset="0"/>
                <a:cs typeface="Times New Roman" panose="02020603050405020304" pitchFamily="18" charset="0"/>
              </a:rPr>
              <a:t>, cash in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the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bank</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inventory</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and</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other</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assets</a:t>
            </a:r>
            <a:r>
              <a:rPr lang="ro-RO" sz="1200" dirty="0">
                <a:effectLst/>
                <a:latin typeface="Arial" panose="020B0604020202020204" pitchFamily="34" charset="0"/>
                <a:ea typeface="Calibri" panose="020F0502020204030204" pitchFamily="34" charset="0"/>
                <a:cs typeface="Times New Roman" panose="02020603050405020304" pitchFamily="18" charset="0"/>
              </a:rPr>
              <a:t> are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examples</a:t>
            </a:r>
            <a:r>
              <a:rPr lang="ro-RO" sz="1200" dirty="0">
                <a:effectLst/>
                <a:latin typeface="Arial" panose="020B0604020202020204" pitchFamily="34" charset="0"/>
                <a:ea typeface="Calibri" panose="020F0502020204030204" pitchFamily="34" charset="0"/>
                <a:cs typeface="Times New Roman" panose="02020603050405020304" pitchFamily="18" charset="0"/>
              </a:rPr>
              <a:t> of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assets</a:t>
            </a:r>
            <a:r>
              <a:rPr lang="ro-RO" sz="1200" dirty="0">
                <a:effectLst/>
                <a:latin typeface="Arial" panose="020B060402020202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200" dirty="0" err="1">
                <a:effectLst/>
                <a:latin typeface="Arial" panose="020B0604020202020204" pitchFamily="34" charset="0"/>
                <a:ea typeface="Calibri" panose="020F0502020204030204" pitchFamily="34" charset="0"/>
                <a:cs typeface="Times New Roman" panose="02020603050405020304" pitchFamily="18" charset="0"/>
              </a:rPr>
              <a:t>Accounts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payable</a:t>
            </a:r>
            <a:r>
              <a:rPr lang="ro-RO" sz="1200" dirty="0">
                <a:effectLst/>
                <a:latin typeface="Arial" panose="020B0604020202020204" pitchFamily="34" charset="0"/>
                <a:ea typeface="Calibri" panose="020F0502020204030204" pitchFamily="34" charset="0"/>
                <a:cs typeface="Times New Roman" panose="02020603050405020304" pitchFamily="18" charset="0"/>
              </a:rPr>
              <a:t>, credit card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balances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loan</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repayments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and</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other</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liabilities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200" dirty="0">
                <a:effectLst/>
                <a:latin typeface="Arial" panose="020B0604020202020204" pitchFamily="34" charset="0"/>
                <a:ea typeface="Calibri" panose="020F0502020204030204" pitchFamily="34" charset="0"/>
                <a:cs typeface="Times New Roman" panose="02020603050405020304" pitchFamily="18" charset="0"/>
              </a:rPr>
              <a:t>For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most</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small</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firms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equity</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simply</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refers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to</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the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owner's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equity</a:t>
            </a:r>
            <a:r>
              <a:rPr lang="ro-RO" sz="1200" dirty="0">
                <a:effectLst/>
                <a:latin typeface="Arial" panose="020B0604020202020204" pitchFamily="34" charset="0"/>
                <a:ea typeface="Calibri" panose="020F0502020204030204" pitchFamily="34" charset="0"/>
                <a:cs typeface="Times New Roman" panose="02020603050405020304" pitchFamily="18" charset="0"/>
              </a:rPr>
              <a:t>, but it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can</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also</a:t>
            </a:r>
            <a:r>
              <a:rPr lang="ro-RO" sz="1200" dirty="0">
                <a:effectLst/>
                <a:latin typeface="Arial" panose="020B0604020202020204" pitchFamily="34" charset="0"/>
                <a:ea typeface="Calibri" panose="020F0502020204030204" pitchFamily="34" charset="0"/>
                <a:cs typeface="Times New Roman" panose="02020603050405020304" pitchFamily="18" charset="0"/>
              </a:rPr>
              <a:t> refer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to</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investor</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shares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retained</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earnings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stock</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proceeds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and</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so</a:t>
            </a:r>
            <a:r>
              <a:rPr lang="ro-RO" sz="1200" dirty="0">
                <a:effectLst/>
                <a:latin typeface="Arial" panose="020B0604020202020204" pitchFamily="34" charset="0"/>
                <a:ea typeface="Calibri" panose="020F0502020204030204" pitchFamily="34" charset="0"/>
                <a:cs typeface="Times New Roman" panose="02020603050405020304" pitchFamily="18" charset="0"/>
              </a:rPr>
              <a:t> 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200" dirty="0" err="1">
                <a:effectLst/>
                <a:latin typeface="Arial" panose="020B0604020202020204" pitchFamily="34" charset="0"/>
                <a:ea typeface="Calibri" panose="020F0502020204030204" pitchFamily="34" charset="0"/>
                <a:cs typeface="Times New Roman" panose="02020603050405020304" pitchFamily="18" charset="0"/>
              </a:rPr>
              <a:t>Because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it's</a:t>
            </a:r>
            <a:r>
              <a:rPr lang="ro-RO" sz="1200" dirty="0">
                <a:effectLst/>
                <a:latin typeface="Arial" panose="020B0604020202020204" pitchFamily="34" charset="0"/>
                <a:ea typeface="Calibri" panose="020F0502020204030204" pitchFamily="34" charset="0"/>
                <a:cs typeface="Times New Roman" panose="02020603050405020304" pitchFamily="18" charset="0"/>
              </a:rPr>
              <a:t> an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equation</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that</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needs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to</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balance</a:t>
            </a:r>
            <a:r>
              <a:rPr lang="ro-RO" sz="1200" dirty="0">
                <a:effectLst/>
                <a:latin typeface="Arial" panose="020B0604020202020204" pitchFamily="34" charset="0"/>
                <a:ea typeface="Calibri" panose="020F0502020204030204" pitchFamily="34" charset="0"/>
                <a:cs typeface="Times New Roman" panose="02020603050405020304" pitchFamily="18" charset="0"/>
              </a:rPr>
              <a:t> out,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it's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called</a:t>
            </a:r>
            <a:r>
              <a:rPr lang="ro-RO" sz="1200" dirty="0">
                <a:effectLst/>
                <a:latin typeface="Arial" panose="020B0604020202020204" pitchFamily="34" charset="0"/>
                <a:ea typeface="Calibri" panose="020F0502020204030204" pitchFamily="34" charset="0"/>
                <a:cs typeface="Times New Roman" panose="02020603050405020304" pitchFamily="18" charset="0"/>
              </a:rPr>
              <a:t> a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balance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sheet</a:t>
            </a:r>
            <a:r>
              <a:rPr lang="ro-RO" sz="1200" dirty="0">
                <a:effectLst/>
                <a:latin typeface="Arial" panose="020B060402020202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200" dirty="0" err="1">
                <a:effectLst/>
                <a:latin typeface="Arial" panose="020B0604020202020204" pitchFamily="34" charset="0"/>
                <a:ea typeface="Calibri" panose="020F0502020204030204" pitchFamily="34" charset="0"/>
                <a:cs typeface="Times New Roman" panose="02020603050405020304" pitchFamily="18" charset="0"/>
              </a:rPr>
              <a:t>Assets</a:t>
            </a:r>
            <a:r>
              <a:rPr lang="ro-RO" sz="1200" dirty="0">
                <a:effectLst/>
                <a:latin typeface="Arial" panose="020B0604020202020204" pitchFamily="34" charset="0"/>
                <a:ea typeface="Calibri" panose="020F0502020204030204" pitchFamily="34" charset="0"/>
                <a:cs typeface="Times New Roman" panose="02020603050405020304" pitchFamily="18" charset="0"/>
              </a:rPr>
              <a:t> =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Liabilities</a:t>
            </a:r>
            <a:r>
              <a:rPr lang="ro-RO" sz="1200" dirty="0">
                <a:effectLst/>
                <a:latin typeface="Arial" panose="020B0604020202020204" pitchFamily="34" charset="0"/>
                <a:ea typeface="Calibri" panose="020F0502020204030204" pitchFamily="34" charset="0"/>
                <a:cs typeface="Times New Roman" panose="02020603050405020304" pitchFamily="18" charset="0"/>
              </a:rPr>
              <a:t> +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Equity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200" dirty="0">
                <a:effectLst/>
                <a:latin typeface="Arial" panose="020B0604020202020204" pitchFamily="34" charset="0"/>
                <a:ea typeface="Calibri" panose="020F0502020204030204" pitchFamily="34" charset="0"/>
                <a:cs typeface="Times New Roman" panose="02020603050405020304" pitchFamily="18" charset="0"/>
              </a:rPr>
              <a:t>The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sum</a:t>
            </a:r>
            <a:r>
              <a:rPr lang="ro-RO" sz="1200" dirty="0">
                <a:effectLst/>
                <a:latin typeface="Arial" panose="020B0604020202020204" pitchFamily="34" charset="0"/>
                <a:ea typeface="Calibri" panose="020F0502020204030204" pitchFamily="34" charset="0"/>
                <a:cs typeface="Times New Roman" panose="02020603050405020304" pitchFamily="18" charset="0"/>
              </a:rPr>
              <a:t> of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your</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duties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and</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fairness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is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usually</a:t>
            </a:r>
            <a:r>
              <a:rPr lang="ro-RO" sz="1200" dirty="0">
                <a:effectLst/>
                <a:latin typeface="Arial" panose="020B0604020202020204" pitchFamily="34" charset="0"/>
                <a:ea typeface="Calibri" panose="020F0502020204030204" pitchFamily="34" charset="0"/>
                <a:cs typeface="Times New Roman" panose="02020603050405020304" pitchFamily="18" charset="0"/>
              </a:rPr>
              <a:t> same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to</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the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sum</a:t>
            </a:r>
            <a:r>
              <a:rPr lang="ro-RO" sz="1200" dirty="0">
                <a:effectLst/>
                <a:latin typeface="Arial" panose="020B0604020202020204" pitchFamily="34" charset="0"/>
                <a:ea typeface="Calibri" panose="020F0502020204030204" pitchFamily="34" charset="0"/>
                <a:cs typeface="Times New Roman" panose="02020603050405020304" pitchFamily="18" charset="0"/>
              </a:rPr>
              <a:t> of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your</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assets</a:t>
            </a:r>
            <a:r>
              <a:rPr lang="ro-RO" sz="1200" dirty="0">
                <a:effectLst/>
                <a:latin typeface="Arial" panose="020B060402020202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200" dirty="0" err="1">
                <a:effectLst/>
                <a:latin typeface="Arial" panose="020B0604020202020204" pitchFamily="34" charset="0"/>
                <a:ea typeface="Calibri" panose="020F0502020204030204" pitchFamily="34" charset="0"/>
                <a:cs typeface="Times New Roman" panose="02020603050405020304" pitchFamily="18" charset="0"/>
              </a:rPr>
              <a:t>Your</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whole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earnings</a:t>
            </a:r>
            <a:r>
              <a:rPr lang="ro-RO" sz="1200" dirty="0">
                <a:effectLst/>
                <a:latin typeface="Arial" panose="020B0604020202020204" pitchFamily="34" charset="0"/>
                <a:ea typeface="Calibri" panose="020F0502020204030204" pitchFamily="34" charset="0"/>
                <a:cs typeface="Times New Roman" panose="02020603050405020304" pitchFamily="18" charset="0"/>
              </a:rPr>
              <a:t> or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loss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provides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to</a:t>
            </a:r>
            <a:r>
              <a:rPr lang="ro-RO" sz="1200" dirty="0">
                <a:effectLst/>
                <a:latin typeface="Arial" panose="020B0604020202020204" pitchFamily="34" charset="0"/>
                <a:ea typeface="Calibri" panose="020F0502020204030204" pitchFamily="34" charset="0"/>
                <a:cs typeface="Times New Roman" panose="02020603050405020304" pitchFamily="18" charset="0"/>
              </a:rPr>
              <a:t> or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subtracts</a:t>
            </a:r>
            <a:r>
              <a:rPr lang="ro-RO" sz="1200" dirty="0">
                <a:effectLst/>
                <a:latin typeface="Arial" panose="020B0604020202020204" pitchFamily="34" charset="0"/>
                <a:ea typeface="Calibri" panose="020F0502020204030204" pitchFamily="34" charset="0"/>
                <a:cs typeface="Times New Roman" panose="02020603050405020304" pitchFamily="18" charset="0"/>
              </a:rPr>
              <a:t> out of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your</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retained</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income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the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realization</a:t>
            </a:r>
            <a:r>
              <a:rPr lang="ro-RO" sz="1200" dirty="0">
                <a:effectLst/>
                <a:latin typeface="Arial" panose="020B0604020202020204" pitchFamily="34" charset="0"/>
                <a:ea typeface="Calibri" panose="020F0502020204030204" pitchFamily="34" charset="0"/>
                <a:cs typeface="Times New Roman" panose="02020603050405020304" pitchFamily="18" charset="0"/>
              </a:rPr>
              <a:t> of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the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accounting</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year</a:t>
            </a:r>
            <a:r>
              <a:rPr lang="ro-RO" sz="1200" dirty="0">
                <a:effectLst/>
                <a:latin typeface="Arial" panose="020B0604020202020204" pitchFamily="34" charset="0"/>
                <a:ea typeface="Calibri" panose="020F0502020204030204" pitchFamily="34" charset="0"/>
                <a:cs typeface="Times New Roman" panose="02020603050405020304" pitchFamily="18" charset="0"/>
              </a:rPr>
              <a:t> (a aspect of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your</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fairness</a:t>
            </a:r>
            <a:r>
              <a:rPr lang="ro-RO" sz="1200" dirty="0">
                <a:effectLst/>
                <a:latin typeface="Arial" panose="020B0604020202020204" pitchFamily="34" charset="0"/>
                <a:ea typeface="Calibri" panose="020F0502020204030204" pitchFamily="34" charset="0"/>
                <a:cs typeface="Times New Roman" panose="02020603050405020304" pitchFamily="18" charset="0"/>
              </a:rPr>
              <a:t>). As a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result</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your</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retained</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profits</a:t>
            </a:r>
            <a:r>
              <a:rPr lang="ro-RO" sz="1200" dirty="0">
                <a:effectLst/>
                <a:latin typeface="Arial" panose="020B0604020202020204" pitchFamily="34" charset="0"/>
                <a:ea typeface="Calibri" panose="020F0502020204030204" pitchFamily="34" charset="0"/>
                <a:cs typeface="Times New Roman" panose="02020603050405020304" pitchFamily="18" charset="0"/>
              </a:rPr>
              <a:t> constitute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your</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company's</a:t>
            </a:r>
            <a:r>
              <a:rPr lang="ro-RO" sz="1200" dirty="0">
                <a:effectLst/>
                <a:latin typeface="Arial" panose="020B0604020202020204" pitchFamily="34" charset="0"/>
                <a:ea typeface="Calibri" panose="020F0502020204030204" pitchFamily="34" charset="0"/>
                <a:cs typeface="Times New Roman" panose="02020603050405020304" pitchFamily="18" charset="0"/>
              </a:rPr>
              <a:t> general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earnings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and</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loss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when</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a:t>
            </a:r>
            <a:r>
              <a:rPr lang="ro-RO" sz="1200" dirty="0">
                <a:effectLst/>
                <a:latin typeface="Arial" panose="020B0604020202020204" pitchFamily="34" charset="0"/>
                <a:ea typeface="Calibri" panose="020F0502020204030204" pitchFamily="34" charset="0"/>
                <a:cs typeface="Times New Roman" panose="02020603050405020304" pitchFamily="18" charset="0"/>
              </a:rPr>
              <a:t> consider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that</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its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foundation</a:t>
            </a:r>
            <a:r>
              <a:rPr lang="ro-RO" sz="1200" dirty="0">
                <a:effectLst/>
                <a:latin typeface="Arial" panose="020B060402020202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200" dirty="0" err="1">
                <a:effectLst/>
                <a:latin typeface="Arial" panose="020B0604020202020204" pitchFamily="34" charset="0"/>
                <a:ea typeface="Calibri" panose="020F0502020204030204" pitchFamily="34" charset="0"/>
                <a:cs typeface="Times New Roman" panose="02020603050405020304" pitchFamily="18" charset="0"/>
              </a:rPr>
              <a:t>If</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a:t>
            </a:r>
            <a:r>
              <a:rPr lang="ro-RO" sz="1200" dirty="0">
                <a:effectLst/>
                <a:latin typeface="Arial" panose="020B0604020202020204" pitchFamily="34" charset="0"/>
                <a:ea typeface="Calibri" panose="020F0502020204030204" pitchFamily="34" charset="0"/>
                <a:cs typeface="Times New Roman" panose="02020603050405020304" pitchFamily="18" charset="0"/>
              </a:rPr>
              <a:t> are a sole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owner</a:t>
            </a:r>
            <a:r>
              <a:rPr lang="ro-RO" sz="1200" dirty="0">
                <a:effectLst/>
                <a:latin typeface="Arial" panose="020B0604020202020204" pitchFamily="34" charset="0"/>
                <a:ea typeface="Calibri" panose="020F0502020204030204" pitchFamily="34" charset="0"/>
                <a:cs typeface="Times New Roman" panose="02020603050405020304" pitchFamily="18" charset="0"/>
              </a:rPr>
              <a:t> or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different</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pass</a:t>
            </a:r>
            <a:r>
              <a:rPr lang="ro-RO" sz="1200" dirty="0">
                <a:effectLst/>
                <a:latin typeface="Arial" panose="020B0604020202020204" pitchFamily="34" charset="0"/>
                <a:ea typeface="Calibri" panose="020F0502020204030204" pitchFamily="34" charset="0"/>
                <a:cs typeface="Times New Roman" panose="02020603050405020304" pitchFamily="18" charset="0"/>
              </a:rPr>
              <a:t>-via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tax</a:t>
            </a:r>
            <a:r>
              <a:rPr lang="ro-RO" sz="1200" dirty="0">
                <a:effectLst/>
                <a:latin typeface="Arial" panose="020B0604020202020204" pitchFamily="34" charset="0"/>
                <a:ea typeface="Calibri" panose="020F0502020204030204" pitchFamily="34" charset="0"/>
                <a:cs typeface="Times New Roman" panose="02020603050405020304" pitchFamily="18" charset="0"/>
              </a:rPr>
              <a:t> business,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however</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maintained</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profits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does</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not</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clearly</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follow</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to</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you</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due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to</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the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fact</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all</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income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and</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losses</a:t>
            </a:r>
            <a:r>
              <a:rPr lang="ro-RO" sz="1200" dirty="0">
                <a:effectLst/>
                <a:latin typeface="Arial" panose="020B0604020202020204" pitchFamily="34" charset="0"/>
                <a:ea typeface="Calibri" panose="020F0502020204030204" pitchFamily="34" charset="0"/>
                <a:cs typeface="Times New Roman" panose="02020603050405020304" pitchFamily="18" charset="0"/>
              </a:rPr>
              <a:t> are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surpassed</a:t>
            </a:r>
            <a:r>
              <a:rPr lang="ro-RO" sz="1200" dirty="0">
                <a:effectLst/>
                <a:latin typeface="Arial" panose="020B0604020202020204" pitchFamily="34" charset="0"/>
                <a:ea typeface="Calibri" panose="020F0502020204030204" pitchFamily="34" charset="0"/>
                <a:cs typeface="Times New Roman" panose="02020603050405020304" pitchFamily="18" charset="0"/>
              </a:rPr>
              <a:t> via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to</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the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proprietors</a:t>
            </a:r>
            <a:r>
              <a:rPr lang="ro-RO" sz="1200" dirty="0">
                <a:effectLst/>
                <a:latin typeface="Arial" panose="020B0604020202020204" pitchFamily="34" charset="0"/>
                <a:ea typeface="Calibri" panose="020F0502020204030204" pitchFamily="34" charset="0"/>
                <a:cs typeface="Times New Roman" panose="02020603050405020304" pitchFamily="18" charset="0"/>
              </a:rPr>
              <a:t> in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preference</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to</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rolled</a:t>
            </a:r>
            <a:r>
              <a:rPr lang="ro-RO" sz="1200" dirty="0">
                <a:effectLst/>
                <a:latin typeface="Arial" panose="020B0604020202020204" pitchFamily="34" charset="0"/>
                <a:ea typeface="Calibri" panose="020F0502020204030204" pitchFamily="34" charset="0"/>
                <a:cs typeface="Times New Roman" panose="02020603050405020304" pitchFamily="18" charset="0"/>
              </a:rPr>
              <a:t> over or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retained</a:t>
            </a:r>
            <a:r>
              <a:rPr lang="ro-RO" sz="1200" dirty="0">
                <a:effectLst/>
                <a:latin typeface="Arial" panose="020B0604020202020204" pitchFamily="34" charset="0"/>
                <a:ea typeface="Calibri" panose="020F0502020204030204" pitchFamily="34" charset="0"/>
                <a:cs typeface="Times New Roman" panose="02020603050405020304" pitchFamily="18" charset="0"/>
              </a:rPr>
              <a:t> as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they</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may</a:t>
            </a:r>
            <a:r>
              <a:rPr lang="ro-RO" sz="1200" dirty="0">
                <a:effectLst/>
                <a:latin typeface="Arial" panose="020B0604020202020204" pitchFamily="34" charset="0"/>
                <a:ea typeface="Calibri" panose="020F0502020204030204" pitchFamily="34" charset="0"/>
                <a:cs typeface="Times New Roman" panose="02020603050405020304" pitchFamily="18" charset="0"/>
              </a:rPr>
              <a:t>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be</a:t>
            </a:r>
            <a:r>
              <a:rPr lang="ro-RO" sz="1200" dirty="0">
                <a:effectLst/>
                <a:latin typeface="Arial" panose="020B0604020202020204" pitchFamily="34" charset="0"/>
                <a:ea typeface="Calibri" panose="020F0502020204030204" pitchFamily="34" charset="0"/>
                <a:cs typeface="Times New Roman" panose="02020603050405020304" pitchFamily="18" charset="0"/>
              </a:rPr>
              <a:t> in a </a:t>
            </a:r>
            <a:r>
              <a:rPr lang="ro-RO" sz="1200" dirty="0" err="1">
                <a:effectLst/>
                <a:latin typeface="Arial" panose="020B0604020202020204" pitchFamily="34" charset="0"/>
                <a:ea typeface="Calibri" panose="020F0502020204030204" pitchFamily="34" charset="0"/>
                <a:cs typeface="Times New Roman" panose="02020603050405020304" pitchFamily="18" charset="0"/>
              </a:rPr>
              <a:t>corporation</a:t>
            </a:r>
            <a:r>
              <a:rPr lang="ro-RO" sz="1200" dirty="0">
                <a:effectLst/>
                <a:latin typeface="Arial" panose="020B060402020202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BC841493-D869-274E-8F93-E77DB627709B}"/>
              </a:ext>
            </a:extLst>
          </p:cNvPr>
          <p:cNvSpPr txBox="1"/>
          <p:nvPr/>
        </p:nvSpPr>
        <p:spPr>
          <a:xfrm>
            <a:off x="8100392" y="5651014"/>
            <a:ext cx="915635" cy="369332"/>
          </a:xfrm>
          <a:prstGeom prst="rect">
            <a:avLst/>
          </a:prstGeom>
          <a:noFill/>
        </p:spPr>
        <p:txBody>
          <a:bodyPr wrap="none" rtlCol="0">
            <a:spAutoFit/>
          </a:bodyPr>
          <a:lstStyle/>
          <a:p>
            <a:r>
              <a:rPr lang="en-US" dirty="0"/>
              <a:t>Lavinia</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Segnaposto contenuto 3">
            <a:extLst>
              <a:ext uri="{FF2B5EF4-FFF2-40B4-BE49-F238E27FC236}">
                <a16:creationId xmlns:a16="http://schemas.microsoft.com/office/drawing/2014/main" id="{BC8B2F7E-B694-E048-AB12-A1A637E76AF4}"/>
              </a:ext>
            </a:extLst>
          </p:cNvPr>
          <p:cNvPicPr>
            <a:picLocks noGrp="1" noChangeAspect="1"/>
          </p:cNvPicPr>
          <p:nvPr>
            <p:ph idx="1"/>
          </p:nvPr>
        </p:nvPicPr>
        <p:blipFill>
          <a:blip r:embed="rId2"/>
          <a:stretch>
            <a:fillRect/>
          </a:stretch>
        </p:blipFill>
        <p:spPr>
          <a:xfrm>
            <a:off x="90488" y="1071081"/>
            <a:ext cx="8963025" cy="4715839"/>
          </a:xfrm>
          <a:prstGeom prst="rect">
            <a:avLst/>
          </a:prstGeom>
          <a:noFill/>
        </p:spPr>
      </p:pic>
      <p:sp>
        <p:nvSpPr>
          <p:cNvPr id="4" name="Date Placeholder 3" hidden="1">
            <a:extLst>
              <a:ext uri="{FF2B5EF4-FFF2-40B4-BE49-F238E27FC236}">
                <a16:creationId xmlns:a16="http://schemas.microsoft.com/office/drawing/2014/main" id="{A1135E01-66E7-8040-86AD-EC3AB4F9F222}"/>
              </a:ext>
            </a:extLst>
          </p:cNvPr>
          <p:cNvSpPr>
            <a:spLocks noGrp="1"/>
          </p:cNvSpPr>
          <p:nvPr>
            <p:ph type="dt" sz="half" idx="10"/>
          </p:nvPr>
        </p:nvSpPr>
        <p:spPr/>
        <p:txBody>
          <a:bodyPr/>
          <a:lstStyle/>
          <a:p>
            <a:pPr>
              <a:spcAft>
                <a:spcPts val="600"/>
              </a:spcAft>
              <a:defRPr/>
            </a:pPr>
            <a:fld id="{38538742-3853-0A4F-B63F-58AC5CA635BC}" type="datetime1">
              <a:rPr lang="en-GB" altLang="en-US" smtClean="0"/>
              <a:pPr>
                <a:spcAft>
                  <a:spcPts val="600"/>
                </a:spcAft>
                <a:defRPr/>
              </a:pPr>
              <a:t>19/12/2021</a:t>
            </a:fld>
            <a:endParaRPr lang="en-GB" altLang="en-US"/>
          </a:p>
        </p:txBody>
      </p:sp>
      <p:sp>
        <p:nvSpPr>
          <p:cNvPr id="5" name="Footer Placeholder 4">
            <a:extLst>
              <a:ext uri="{FF2B5EF4-FFF2-40B4-BE49-F238E27FC236}">
                <a16:creationId xmlns:a16="http://schemas.microsoft.com/office/drawing/2014/main" id="{B4280150-91EC-F74F-830C-841E0171AF37}"/>
              </a:ext>
            </a:extLst>
          </p:cNvPr>
          <p:cNvSpPr>
            <a:spLocks noGrp="1"/>
          </p:cNvSpPr>
          <p:nvPr>
            <p:ph type="ftr" sz="quarter" idx="11"/>
          </p:nvPr>
        </p:nvSpPr>
        <p:spPr/>
        <p:txBody>
          <a:bodyPr/>
          <a:lstStyle/>
          <a:p>
            <a:pPr>
              <a:spcAft>
                <a:spcPts val="600"/>
              </a:spcAft>
              <a:defRPr/>
            </a:pPr>
            <a:r>
              <a:rPr lang="en-GB" altLang="en-US"/>
              <a:t>Mary March</a:t>
            </a:r>
          </a:p>
        </p:txBody>
      </p:sp>
    </p:spTree>
    <p:extLst>
      <p:ext uri="{BB962C8B-B14F-4D97-AF65-F5344CB8AC3E}">
        <p14:creationId xmlns:p14="http://schemas.microsoft.com/office/powerpoint/2010/main" val="7053376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3419D483-29D7-A440-B759-951287E66139}"/>
              </a:ext>
            </a:extLst>
          </p:cNvPr>
          <p:cNvSpPr>
            <a:spLocks noGrp="1"/>
          </p:cNvSpPr>
          <p:nvPr>
            <p:ph type="title"/>
          </p:nvPr>
        </p:nvSpPr>
        <p:spPr/>
        <p:txBody>
          <a:bodyPr/>
          <a:lstStyle/>
          <a:p>
            <a:r>
              <a:rPr lang="en-US" altLang="en-US">
                <a:ea typeface="ＭＳ Ｐゴシック" panose="020B0600070205080204" pitchFamily="34" charset="-128"/>
              </a:rPr>
              <a:t>Conclusion </a:t>
            </a:r>
          </a:p>
        </p:txBody>
      </p:sp>
      <p:sp>
        <p:nvSpPr>
          <p:cNvPr id="46082" name="Date Placeholder 3">
            <a:extLst>
              <a:ext uri="{FF2B5EF4-FFF2-40B4-BE49-F238E27FC236}">
                <a16:creationId xmlns:a16="http://schemas.microsoft.com/office/drawing/2014/main" id="{A187BD6C-31A6-8A4E-B193-61D720E782AB}"/>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AEBD4629-D944-DD41-86C1-2CEC5CABB0FA}" type="datetime1">
              <a:rPr lang="en-GB" altLang="en-US" sz="1000" smtClean="0">
                <a:solidFill>
                  <a:srgbClr val="898989"/>
                </a:solidFill>
              </a:rPr>
              <a:pPr>
                <a:spcBef>
                  <a:spcPct val="0"/>
                </a:spcBef>
                <a:buFontTx/>
                <a:buNone/>
              </a:pPr>
              <a:t>19/12/2021</a:t>
            </a:fld>
            <a:endParaRPr lang="en-GB" altLang="en-US" sz="1000">
              <a:solidFill>
                <a:srgbClr val="898989"/>
              </a:solidFill>
            </a:endParaRPr>
          </a:p>
        </p:txBody>
      </p:sp>
      <p:sp>
        <p:nvSpPr>
          <p:cNvPr id="5" name="TextBox 4">
            <a:extLst>
              <a:ext uri="{FF2B5EF4-FFF2-40B4-BE49-F238E27FC236}">
                <a16:creationId xmlns:a16="http://schemas.microsoft.com/office/drawing/2014/main" id="{2B4D274E-C5CC-D54A-BAA4-2D2CF1970FAE}"/>
              </a:ext>
            </a:extLst>
          </p:cNvPr>
          <p:cNvSpPr txBox="1"/>
          <p:nvPr/>
        </p:nvSpPr>
        <p:spPr>
          <a:xfrm>
            <a:off x="457200" y="1760306"/>
            <a:ext cx="8229600" cy="1855573"/>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order to have a successful business as we already discuss in our business plan it is crucial for our Bella Napoli restaurant to be organised also to have objectives in short and long term, to have a clear vision about what we want to delivery to our customers. Financial data, cash flow statement and profit and loss account it is crucial to be fully understand in order to know how to manager the income for the best of the restaurant.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6040960D-5210-AF4D-903D-E8C746460C18}"/>
              </a:ext>
            </a:extLst>
          </p:cNvPr>
          <p:cNvSpPr txBox="1"/>
          <p:nvPr/>
        </p:nvSpPr>
        <p:spPr>
          <a:xfrm>
            <a:off x="8220769" y="5373216"/>
            <a:ext cx="915635" cy="369332"/>
          </a:xfrm>
          <a:prstGeom prst="rect">
            <a:avLst/>
          </a:prstGeom>
          <a:noFill/>
        </p:spPr>
        <p:txBody>
          <a:bodyPr wrap="none" rtlCol="0">
            <a:spAutoFit/>
          </a:bodyPr>
          <a:lstStyle/>
          <a:p>
            <a:r>
              <a:rPr lang="en-US" dirty="0"/>
              <a:t>Lavinia</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1625CBBF-6894-A441-8C6A-F9715D55BE4E}"/>
              </a:ext>
            </a:extLst>
          </p:cNvPr>
          <p:cNvSpPr>
            <a:spLocks noGrp="1"/>
          </p:cNvSpPr>
          <p:nvPr>
            <p:ph type="title"/>
          </p:nvPr>
        </p:nvSpPr>
        <p:spPr>
          <a:xfrm>
            <a:off x="0" y="135671"/>
            <a:ext cx="8229600" cy="648072"/>
          </a:xfrm>
        </p:spPr>
        <p:txBody>
          <a:bodyPr/>
          <a:lstStyle/>
          <a:p>
            <a:r>
              <a:rPr lang="en-US" altLang="en-US" dirty="0">
                <a:ea typeface="ＭＳ Ｐゴシック" panose="020B0600070205080204" pitchFamily="34" charset="-128"/>
              </a:rPr>
              <a:t>References </a:t>
            </a:r>
          </a:p>
        </p:txBody>
      </p:sp>
      <p:sp>
        <p:nvSpPr>
          <p:cNvPr id="47106" name="Date Placeholder 3">
            <a:extLst>
              <a:ext uri="{FF2B5EF4-FFF2-40B4-BE49-F238E27FC236}">
                <a16:creationId xmlns:a16="http://schemas.microsoft.com/office/drawing/2014/main" id="{6174FD53-F46D-E540-A0D9-1A60720F1425}"/>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B78785A9-A991-E848-87E6-DC503A763A74}" type="datetime1">
              <a:rPr lang="en-GB" altLang="en-US" sz="1000" smtClean="0">
                <a:solidFill>
                  <a:srgbClr val="898989"/>
                </a:solidFill>
              </a:rPr>
              <a:pPr>
                <a:spcBef>
                  <a:spcPct val="0"/>
                </a:spcBef>
                <a:buFontTx/>
                <a:buNone/>
              </a:pPr>
              <a:t>19/12/2021</a:t>
            </a:fld>
            <a:endParaRPr lang="en-GB" altLang="en-US" sz="1000">
              <a:solidFill>
                <a:srgbClr val="898989"/>
              </a:solidFill>
            </a:endParaRPr>
          </a:p>
        </p:txBody>
      </p:sp>
      <p:sp>
        <p:nvSpPr>
          <p:cNvPr id="3" name="TextBox 2">
            <a:extLst>
              <a:ext uri="{FF2B5EF4-FFF2-40B4-BE49-F238E27FC236}">
                <a16:creationId xmlns:a16="http://schemas.microsoft.com/office/drawing/2014/main" id="{F9D862C2-8520-7C40-A999-81BAED4EF8F7}"/>
              </a:ext>
            </a:extLst>
          </p:cNvPr>
          <p:cNvSpPr txBox="1"/>
          <p:nvPr/>
        </p:nvSpPr>
        <p:spPr>
          <a:xfrm>
            <a:off x="250825" y="783743"/>
            <a:ext cx="8229600" cy="5555367"/>
          </a:xfrm>
          <a:prstGeom prst="rect">
            <a:avLst/>
          </a:prstGeom>
          <a:noFill/>
        </p:spPr>
        <p:txBody>
          <a:bodyPr wrap="square" rtlCol="0">
            <a:spAutoFit/>
          </a:bodyPr>
          <a:lstStyle/>
          <a:p>
            <a:r>
              <a:rPr lang="en-US" dirty="0"/>
              <a:t>Melania:</a:t>
            </a:r>
            <a:r>
              <a:rPr lang="en-GB" sz="1100" b="1" dirty="0">
                <a:hlinkClick r:id="rId2"/>
              </a:rPr>
              <a:t> https://www.spaghettihouse.co.uk/our-story</a:t>
            </a:r>
            <a:endParaRPr lang="en-GB" sz="1100" dirty="0"/>
          </a:p>
          <a:p>
            <a:r>
              <a:rPr lang="en-GB" sz="1100" dirty="0">
                <a:hlinkClick r:id="rId3"/>
              </a:rPr>
              <a:t>https://bizfluent.com/info-8520810-objectives-restaurant-business.html</a:t>
            </a:r>
            <a:endParaRPr lang="en-GB" sz="1100" dirty="0"/>
          </a:p>
          <a:p>
            <a:r>
              <a:rPr lang="en-GB" sz="1100" dirty="0">
                <a:hlinkClick r:id="rId4"/>
              </a:rPr>
              <a:t>https://bizfluent.com/list-6552663-restaurant-marketing-objectives.html</a:t>
            </a:r>
            <a:endParaRPr lang="en-GB" sz="1100" dirty="0"/>
          </a:p>
          <a:p>
            <a:r>
              <a:rPr lang="en-GB" sz="1100" dirty="0">
                <a:hlinkClick r:id="rId5"/>
              </a:rPr>
              <a:t>https://www.touchbistro.com/blog/14-inspiring-restaurant-mission-statements-and-why-you-need-one/</a:t>
            </a:r>
            <a:endParaRPr lang="en-GB" sz="1100" dirty="0"/>
          </a:p>
          <a:p>
            <a:r>
              <a:rPr lang="en-GB" sz="1100" dirty="0">
                <a:hlinkClick r:id="rId6"/>
              </a:rPr>
              <a:t>https://www.pinterest.co.uk/pin/159596380529982044/</a:t>
            </a:r>
            <a:endParaRPr lang="en-GB" sz="1100" dirty="0"/>
          </a:p>
          <a:p>
            <a:r>
              <a:rPr lang="en-US" dirty="0"/>
              <a:t>Evette:</a:t>
            </a:r>
            <a:r>
              <a:rPr lang="en-US" u="sng" dirty="0">
                <a:hlinkClick r:id="rId7"/>
              </a:rPr>
              <a:t> </a:t>
            </a:r>
            <a:r>
              <a:rPr lang="en-US" sz="1100" u="sng" dirty="0">
                <a:hlinkClick r:id="rId7"/>
              </a:rPr>
              <a:t>http://www.bplans.com</a:t>
            </a:r>
            <a:r>
              <a:rPr lang="en-US" sz="1100" dirty="0"/>
              <a:t>.</a:t>
            </a:r>
            <a:endParaRPr lang="en-GB" sz="1100" dirty="0"/>
          </a:p>
          <a:p>
            <a:r>
              <a:rPr lang="en-US" sz="1100" dirty="0"/>
              <a:t>https;//</a:t>
            </a:r>
            <a:r>
              <a:rPr lang="en-US" sz="1100" dirty="0" err="1"/>
              <a:t>www.marketreportworld.com</a:t>
            </a:r>
            <a:endParaRPr lang="en-GB" sz="1100" dirty="0"/>
          </a:p>
          <a:p>
            <a:r>
              <a:rPr lang="en-US" sz="1100" dirty="0"/>
              <a:t>Amazon, com/Italians-Restaurant</a:t>
            </a:r>
            <a:endParaRPr lang="en-GB" sz="1100" dirty="0"/>
          </a:p>
          <a:p>
            <a:r>
              <a:rPr lang="en-US" sz="1100" dirty="0"/>
              <a:t>Swot-analysis business/</a:t>
            </a:r>
            <a:r>
              <a:rPr lang="en-US" sz="1100" dirty="0" err="1"/>
              <a:t>dp</a:t>
            </a:r>
            <a:r>
              <a:rPr lang="en-US" sz="1100" dirty="0"/>
              <a:t>.</a:t>
            </a:r>
            <a:endParaRPr lang="en-GB" sz="1100" dirty="0"/>
          </a:p>
          <a:p>
            <a:r>
              <a:rPr lang="en-US" sz="1100" dirty="0"/>
              <a:t>Nicolai Franco%20pdf.</a:t>
            </a:r>
          </a:p>
          <a:p>
            <a:r>
              <a:rPr lang="en-US" dirty="0"/>
              <a:t>Lavinia: </a:t>
            </a:r>
            <a:r>
              <a:rPr lang="en-US" sz="1100" dirty="0" err="1"/>
              <a:t>Article.bplan.com</a:t>
            </a:r>
            <a:r>
              <a:rPr lang="en-US" sz="1100" dirty="0"/>
              <a:t> by Trevor </a:t>
            </a:r>
            <a:r>
              <a:rPr lang="en-US" sz="1100" dirty="0" err="1"/>
              <a:t>Betenson</a:t>
            </a:r>
            <a:endParaRPr lang="en-US" sz="1100" dirty="0"/>
          </a:p>
          <a:p>
            <a:r>
              <a:rPr lang="en-US" sz="1100" dirty="0"/>
              <a:t>Financial section of a business plan by Elizabeth </a:t>
            </a:r>
            <a:r>
              <a:rPr lang="en-US" sz="1100" dirty="0" err="1"/>
              <a:t>Wasseman</a:t>
            </a:r>
            <a:endParaRPr lang="en-US" sz="1100" dirty="0"/>
          </a:p>
          <a:p>
            <a:r>
              <a:rPr lang="en-US" sz="1100" dirty="0"/>
              <a:t>Joshua Stower Business daily staff</a:t>
            </a:r>
          </a:p>
          <a:p>
            <a:r>
              <a:rPr lang="en-US" dirty="0"/>
              <a:t>Mihai:</a:t>
            </a:r>
            <a:endParaRPr lang="en-GB" dirty="0"/>
          </a:p>
          <a:p>
            <a:pPr lvl="1"/>
            <a:r>
              <a:rPr lang="en-GB" sz="800" dirty="0" err="1"/>
              <a:t>Alexandru</a:t>
            </a:r>
            <a:r>
              <a:rPr lang="en-GB" sz="800" dirty="0"/>
              <a:t>, A.C., 2017. The Business Plan in the Industry of Hospitality–National Restaurants. EIRP Proceedings, 12.</a:t>
            </a:r>
          </a:p>
          <a:p>
            <a:r>
              <a:rPr lang="en-GB" sz="800" dirty="0" err="1"/>
              <a:t>Alshurideh</a:t>
            </a:r>
            <a:r>
              <a:rPr lang="en-GB" sz="800" dirty="0"/>
              <a:t>, M., </a:t>
            </a:r>
            <a:r>
              <a:rPr lang="en-GB" sz="800" dirty="0" err="1"/>
              <a:t>Gasaymeh</a:t>
            </a:r>
            <a:r>
              <a:rPr lang="en-GB" sz="800" dirty="0"/>
              <a:t>, A., Ahmed, G., </a:t>
            </a:r>
            <a:r>
              <a:rPr lang="en-GB" sz="800" dirty="0" err="1"/>
              <a:t>Alzoubi</a:t>
            </a:r>
            <a:r>
              <a:rPr lang="en-GB" sz="800" dirty="0"/>
              <a:t>, H. and Kurd, B., 2020. Loyalty program effectiveness: Theoretical reviews and practical proofs. Uncertain Supply Chain Management, 8(3), pp.599-612.</a:t>
            </a:r>
          </a:p>
          <a:p>
            <a:r>
              <a:rPr lang="en-GB" sz="800" dirty="0"/>
              <a:t>Cantele, S. and Cassia, F., 2020. Sustainability implementation in restaurants: A comprehensive model of drivers, barriers, and competitiveness-mediated effects on firm performance. International Journal of Hospitality Management, 87, p.102510.</a:t>
            </a:r>
          </a:p>
          <a:p>
            <a:r>
              <a:rPr lang="en-GB" sz="800" dirty="0" err="1"/>
              <a:t>Carree</a:t>
            </a:r>
            <a:r>
              <a:rPr lang="en-GB" sz="800" dirty="0"/>
              <a:t>, M.A., </a:t>
            </a:r>
            <a:r>
              <a:rPr lang="en-GB" sz="800" dirty="0" err="1"/>
              <a:t>Verheul</a:t>
            </a:r>
            <a:r>
              <a:rPr lang="en-GB" sz="800" dirty="0"/>
              <a:t>, I. and </a:t>
            </a:r>
            <a:r>
              <a:rPr lang="en-GB" sz="800" dirty="0" err="1"/>
              <a:t>Santarelli</a:t>
            </a:r>
            <a:r>
              <a:rPr lang="en-GB" sz="800" dirty="0"/>
              <a:t>, E., 2019. Sectoral patterns of firm exit in Italian provinces. Journal of Evolutionary Economics, 21(3), pp.499-517.</a:t>
            </a:r>
          </a:p>
          <a:p>
            <a:r>
              <a:rPr lang="en-GB" sz="800" dirty="0"/>
              <a:t>Duong, T.N.P., 2020. Food tourism for regional sustainable development: Challenges in Collaborations for local Restaurants on Gotland.</a:t>
            </a:r>
          </a:p>
          <a:p>
            <a:r>
              <a:rPr lang="en-GB" sz="800" dirty="0"/>
              <a:t>ESI-UBANI, C.O., 2019. INVENTORY MANAGEMENT AND MARKETING PERFORMANCE OF FAST FOOD RESTAURANTS IN ABIA STATE, NIGERIA (Doctoral dissertation, MICHAEL OKPARA UNIVERSITY OF AGRICULTURE, UMUDIKE).</a:t>
            </a:r>
          </a:p>
          <a:p>
            <a:r>
              <a:rPr lang="en-GB" sz="800" dirty="0"/>
              <a:t>Fathallah, R., 2017. Before Exit: Three Essays on Business Exit in Politically and Economically Adverse Environments.</a:t>
            </a:r>
          </a:p>
          <a:p>
            <a:r>
              <a:rPr lang="en-GB" sz="800" dirty="0"/>
              <a:t>Hu, B., </a:t>
            </a:r>
            <a:r>
              <a:rPr lang="en-GB" sz="800" dirty="0" err="1"/>
              <a:t>Xie</a:t>
            </a:r>
            <a:r>
              <a:rPr lang="en-GB" sz="800" dirty="0"/>
              <a:t>, H., Ma, Y., Wang, J. and Zhang, L.J., 2018, June. A robust retail POS system based on blockchain and edge computing. In International conference on edge computing (pp. 99-110). Springer, Cham.</a:t>
            </a:r>
          </a:p>
          <a:p>
            <a:r>
              <a:rPr lang="en-GB" sz="800" dirty="0" err="1"/>
              <a:t>Kimes</a:t>
            </a:r>
            <a:r>
              <a:rPr lang="en-GB" sz="800" dirty="0"/>
              <a:t>, S.E., 2019. The current state of online food ordering in the US restaurant industry.</a:t>
            </a:r>
          </a:p>
          <a:p>
            <a:r>
              <a:rPr lang="en-GB" sz="800" dirty="0"/>
              <a:t>Sari, R. and </a:t>
            </a:r>
            <a:r>
              <a:rPr lang="en-GB" sz="800" dirty="0" err="1"/>
              <a:t>Widianti</a:t>
            </a:r>
            <a:r>
              <a:rPr lang="en-GB" sz="800" dirty="0"/>
              <a:t>, R., 2020, September. Optimizing Employee Scheduling System with Firefly Algorithm (Case Study: MJ Store). In 2020 3rd International Conference on Computer and Informatics Engineering (IC2IE) (pp. 482-487). IEEE.</a:t>
            </a:r>
          </a:p>
          <a:p>
            <a:r>
              <a:rPr lang="en-GB" sz="800" dirty="0" err="1"/>
              <a:t>Severt</a:t>
            </a:r>
            <a:r>
              <a:rPr lang="en-GB" sz="800" dirty="0"/>
              <a:t>, K., Shin, Y.H., Chen, H.S. and DiPietro, R.B., 2020. Measuring the Relationships between Corporate Social Responsibility, Perceived Quality, Price Fairness, Satisfaction, and Conative Loyalty in the Context of Local Food Restaurants. International Journal of Hospitality &amp; Tourism Administration, pp.1-23.</a:t>
            </a:r>
          </a:p>
          <a:p>
            <a:endParaRPr lang="en-GB" sz="800" dirty="0"/>
          </a:p>
          <a:p>
            <a:r>
              <a:rPr lang="en-US" sz="1100" dirty="0"/>
              <a:t> </a:t>
            </a:r>
            <a:endParaRPr lang="en-GB" sz="1100" dirty="0"/>
          </a:p>
          <a:p>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26257BE1-0750-414A-A3E6-B445C0C7715F}"/>
              </a:ext>
            </a:extLst>
          </p:cNvPr>
          <p:cNvSpPr>
            <a:spLocks noGrp="1"/>
          </p:cNvSpPr>
          <p:nvPr>
            <p:ph type="title"/>
          </p:nvPr>
        </p:nvSpPr>
        <p:spPr>
          <a:xfrm>
            <a:off x="468313" y="188913"/>
            <a:ext cx="8229600" cy="1944687"/>
          </a:xfrm>
        </p:spPr>
        <p:txBody>
          <a:bodyPr/>
          <a:lstStyle/>
          <a:p>
            <a:r>
              <a:rPr lang="en-GB" altLang="en-US">
                <a:solidFill>
                  <a:srgbClr val="92D050"/>
                </a:solidFill>
                <a:ea typeface="ＭＳ Ｐゴシック" panose="020B0600070205080204" pitchFamily="34" charset="-128"/>
              </a:rPr>
              <a:t>Thank you! </a:t>
            </a:r>
          </a:p>
        </p:txBody>
      </p:sp>
      <p:sp>
        <p:nvSpPr>
          <p:cNvPr id="48130" name="Content Placeholder 2">
            <a:extLst>
              <a:ext uri="{FF2B5EF4-FFF2-40B4-BE49-F238E27FC236}">
                <a16:creationId xmlns:a16="http://schemas.microsoft.com/office/drawing/2014/main" id="{8310BA9C-3F5D-CB45-80FE-0EC60486FB51}"/>
              </a:ext>
            </a:extLst>
          </p:cNvPr>
          <p:cNvSpPr>
            <a:spLocks noGrp="1"/>
          </p:cNvSpPr>
          <p:nvPr>
            <p:ph idx="1"/>
          </p:nvPr>
        </p:nvSpPr>
        <p:spPr>
          <a:xfrm>
            <a:off x="323850" y="1484313"/>
            <a:ext cx="8229600" cy="4032250"/>
          </a:xfrm>
        </p:spPr>
        <p:txBody>
          <a:bodyPr/>
          <a:lstStyle/>
          <a:p>
            <a:pPr marL="0" indent="0" algn="ctr">
              <a:buFont typeface="Arial" panose="020B0604020202020204" pitchFamily="34" charset="0"/>
              <a:buNone/>
            </a:pPr>
            <a:endParaRPr lang="en-US" altLang="en-US">
              <a:ea typeface="ＭＳ Ｐゴシック" panose="020B0600070205080204" pitchFamily="34" charset="-128"/>
            </a:endParaRPr>
          </a:p>
          <a:p>
            <a:pPr marL="0" indent="0" algn="ctr">
              <a:buFont typeface="Arial" panose="020B0604020202020204" pitchFamily="34" charset="0"/>
              <a:buNone/>
            </a:pPr>
            <a:endParaRPr lang="en-US" altLang="en-US">
              <a:ea typeface="ＭＳ Ｐゴシック" panose="020B0600070205080204" pitchFamily="34" charset="-128"/>
            </a:endParaRPr>
          </a:p>
          <a:p>
            <a:pPr marL="0" indent="0" algn="ctr">
              <a:buFont typeface="Arial" panose="020B0604020202020204" pitchFamily="34" charset="0"/>
              <a:buNone/>
            </a:pPr>
            <a:endParaRPr lang="en-US" altLang="en-US">
              <a:ea typeface="ＭＳ Ｐゴシック" panose="020B0600070205080204" pitchFamily="34" charset="-128"/>
            </a:endParaRPr>
          </a:p>
          <a:p>
            <a:pPr marL="0" indent="0" algn="ctr">
              <a:buFont typeface="Arial" panose="020B0604020202020204" pitchFamily="34" charset="0"/>
              <a:buNone/>
            </a:pPr>
            <a:r>
              <a:rPr lang="en-US" altLang="en-US" sz="4000">
                <a:solidFill>
                  <a:srgbClr val="FF0000"/>
                </a:solidFill>
                <a:ea typeface="ＭＳ Ｐゴシック" panose="020B0600070205080204" pitchFamily="34" charset="-128"/>
              </a:rPr>
              <a:t>Any Question? </a:t>
            </a:r>
          </a:p>
        </p:txBody>
      </p:sp>
      <p:sp>
        <p:nvSpPr>
          <p:cNvPr id="48131" name="Date Placeholder 3">
            <a:extLst>
              <a:ext uri="{FF2B5EF4-FFF2-40B4-BE49-F238E27FC236}">
                <a16:creationId xmlns:a16="http://schemas.microsoft.com/office/drawing/2014/main" id="{C17D4915-38BA-DB45-B3D4-BE003CD37F3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2F8E68A9-F7F6-4C4D-97BC-D60A02CCD069}" type="datetime1">
              <a:rPr lang="en-GB" altLang="en-US" sz="1000" smtClean="0">
                <a:solidFill>
                  <a:srgbClr val="898989"/>
                </a:solidFill>
              </a:rPr>
              <a:pPr>
                <a:spcBef>
                  <a:spcPct val="0"/>
                </a:spcBef>
                <a:buFontTx/>
                <a:buNone/>
              </a:pPr>
              <a:t>19/12/2021</a:t>
            </a:fld>
            <a:endParaRPr lang="en-GB" altLang="en-US" sz="10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117</TotalTime>
  <Words>2905</Words>
  <Application>Microsoft Macintosh PowerPoint</Application>
  <PresentationFormat>On-screen Show (4:3)</PresentationFormat>
  <Paragraphs>424</Paragraphs>
  <Slides>27</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Apple Chancery</vt:lpstr>
      <vt:lpstr>Arial</vt:lpstr>
      <vt:lpstr>Bodoni 72 Oldstyle Book</vt:lpstr>
      <vt:lpstr>Calibri</vt:lpstr>
      <vt:lpstr>Myriad Pro</vt:lpstr>
      <vt:lpstr>Times New Roman</vt:lpstr>
      <vt:lpstr>Wingdings</vt:lpstr>
      <vt:lpstr>20140311PresentationUWTSDTemplate</vt:lpstr>
      <vt:lpstr>PowerPoint Presentation</vt:lpstr>
      <vt:lpstr>Table of Contents </vt:lpstr>
      <vt:lpstr>Introduction</vt:lpstr>
      <vt:lpstr>Business Description and History</vt:lpstr>
      <vt:lpstr>Aim                  Objectives </vt:lpstr>
      <vt:lpstr>Mission and Vision</vt:lpstr>
      <vt:lpstr>Business Structure </vt:lpstr>
      <vt:lpstr>Product or Service Description</vt:lpstr>
      <vt:lpstr>Marketing Analysis and Trends </vt:lpstr>
      <vt:lpstr>SWOT Analysis</vt:lpstr>
      <vt:lpstr>PESTLE Analysis</vt:lpstr>
      <vt:lpstr>Operations</vt:lpstr>
      <vt:lpstr>PowerPoint Presentation</vt:lpstr>
      <vt:lpstr>Management &amp; organization</vt:lpstr>
      <vt:lpstr>Social responsibility &amp; sustainability:</vt:lpstr>
      <vt:lpstr>Development, Milestones &amp; Exit plan</vt:lpstr>
      <vt:lpstr>Financial Plan </vt:lpstr>
      <vt:lpstr>Financial Data</vt:lpstr>
      <vt:lpstr>Profit and Loss Account </vt:lpstr>
      <vt:lpstr>PowerPoint Presentation</vt:lpstr>
      <vt:lpstr>Cash Flow Statement</vt:lpstr>
      <vt:lpstr>ANNUAL CASH FLOW STATEMENT </vt:lpstr>
      <vt:lpstr>Balance Sheet </vt:lpstr>
      <vt:lpstr>PowerPoint Presentation</vt:lpstr>
      <vt:lpstr>Conclusion </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Melania-Diana Gaman (2027953)</dc:creator>
  <cp:lastModifiedBy>melania gaman</cp:lastModifiedBy>
  <cp:revision>3</cp:revision>
  <cp:lastPrinted>2021-11-14T04:25:24Z</cp:lastPrinted>
  <dcterms:created xsi:type="dcterms:W3CDTF">2021-11-14T03:58:41Z</dcterms:created>
  <dcterms:modified xsi:type="dcterms:W3CDTF">2021-12-19T13:39:22Z</dcterms:modified>
</cp:coreProperties>
</file>