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19"/>
  </p:notesMasterIdLst>
  <p:sldIdLst>
    <p:sldId id="256" r:id="rId3"/>
    <p:sldId id="257" r:id="rId4"/>
    <p:sldId id="258" r:id="rId5"/>
    <p:sldId id="260" r:id="rId6"/>
    <p:sldId id="263" r:id="rId7"/>
    <p:sldId id="264" r:id="rId8"/>
    <p:sldId id="265" r:id="rId9"/>
    <p:sldId id="269" r:id="rId10"/>
    <p:sldId id="270" r:id="rId11"/>
    <p:sldId id="272" r:id="rId12"/>
    <p:sldId id="261" r:id="rId13"/>
    <p:sldId id="266" r:id="rId14"/>
    <p:sldId id="267" r:id="rId15"/>
    <p:sldId id="268" r:id="rId16"/>
    <p:sldId id="259" r:id="rId17"/>
    <p:sldId id="271"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6" d="100"/>
          <a:sy n="106" d="100"/>
        </p:scale>
        <p:origin x="163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1/31/2025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4.xml"/><Relationship Id="rId7"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1/31/2025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hyperlink" Target="https://www-oxfordreference-com.ezproxy.uwtsd.ac.uk/search?q=activism&amp;searchBtn=Search&amp;isQuickSearch=true" TargetMode="Externa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liberties.eu/en/about/organisation" TargetMode="Externa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www.echr.coe.int/documents/d/echr/Convention_ENG"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s://www.liberties.eu/en/stories/activism/44871" TargetMode="External"/><Relationship Id="rId2" Type="http://schemas.openxmlformats.org/officeDocument/2006/relationships/hyperlink" Target="https://www-oxfordreference-com.ezproxy.uwtsd.ac.uk/display/10.1093/acref/9780198735304.001.0001/acref-9780198735304-e-39?rskey=xfSGO7&amp;result=1" TargetMode="External"/><Relationship Id="rId1" Type="http://schemas.openxmlformats.org/officeDocument/2006/relationships/slideLayout" Target="../slideLayouts/slideLayout3.xml"/><Relationship Id="rId5" Type="http://schemas.openxmlformats.org/officeDocument/2006/relationships/hyperlink" Target="https://www.echr.coe.int/documents/d/echr/Convention_ENG" TargetMode="External"/><Relationship Id="rId4" Type="http://schemas.openxmlformats.org/officeDocument/2006/relationships/hyperlink" Target="https://www-oxfordreference-com.ezproxy.uwtsd.ac.uk/display/10.1093/acref/9780199670840.001.0001/acref-9780199670840-e-4?rskey=Ipru3u&amp;result=3"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liberties.eu/en/stories/activism/44871" TargetMode="External"/><Relationship Id="rId2" Type="http://schemas.openxmlformats.org/officeDocument/2006/relationships/hyperlink" Target="https://www-oxfordreference-com.ezproxy.uwtsd.ac.uk/display/10.1093/acref/9780198796688.001.0001/acref-9780198796688-e-23?rskey=xfSGO7&amp;result=2" TargetMode="External"/><Relationship Id="rId1" Type="http://schemas.openxmlformats.org/officeDocument/2006/relationships/slideLayout" Target="../slideLayouts/slideLayout3.xml"/><Relationship Id="rId4" Type="http://schemas.openxmlformats.org/officeDocument/2006/relationships/hyperlink" Target="https://www-oxfordreference-com.ezproxy.uwtsd.ac.uk/display/10.1093/acref/9780199599868.001.0001/acref-9780199599868-e-11?rskey=xfSGO7&amp;result=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461727" y="4499566"/>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461727" y="5236741"/>
            <a:ext cx="7831247" cy="584775"/>
          </a:xfrm>
          <a:prstGeom prst="rect">
            <a:avLst/>
          </a:prstGeom>
          <a:noFill/>
        </p:spPr>
        <p:txBody>
          <a:bodyPr wrap="square" rtlCol="0">
            <a:spAutoFit/>
          </a:bodyPr>
          <a:lstStyle/>
          <a:p>
            <a:r>
              <a:rPr lang="en-GB" sz="3200" b="1" dirty="0"/>
              <a:t>Theme 1: What is Activism?</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5363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BA6D6-F008-BDF2-5F02-068EA64D5C00}"/>
              </a:ext>
            </a:extLst>
          </p:cNvPr>
          <p:cNvSpPr>
            <a:spLocks noGrp="1"/>
          </p:cNvSpPr>
          <p:nvPr>
            <p:ph type="title"/>
          </p:nvPr>
        </p:nvSpPr>
        <p:spPr>
          <a:xfrm>
            <a:off x="628650" y="365125"/>
            <a:ext cx="7886700" cy="757505"/>
          </a:xfrm>
        </p:spPr>
        <p:txBody>
          <a:bodyPr>
            <a:normAutofit/>
          </a:bodyPr>
          <a:lstStyle/>
          <a:p>
            <a:pPr algn="ctr"/>
            <a:r>
              <a:rPr lang="en-GB" sz="3600" b="1" dirty="0"/>
              <a:t>What Is Activism?</a:t>
            </a:r>
          </a:p>
        </p:txBody>
      </p:sp>
      <p:sp>
        <p:nvSpPr>
          <p:cNvPr id="3" name="Content Placeholder 2">
            <a:extLst>
              <a:ext uri="{FF2B5EF4-FFF2-40B4-BE49-F238E27FC236}">
                <a16:creationId xmlns:a16="http://schemas.microsoft.com/office/drawing/2014/main" id="{2E10D99F-97A1-3586-F1DC-5B3C56FE858A}"/>
              </a:ext>
            </a:extLst>
          </p:cNvPr>
          <p:cNvSpPr>
            <a:spLocks noGrp="1"/>
          </p:cNvSpPr>
          <p:nvPr>
            <p:ph idx="1"/>
          </p:nvPr>
        </p:nvSpPr>
        <p:spPr>
          <a:xfrm>
            <a:off x="628650" y="2399844"/>
            <a:ext cx="7886700" cy="2058312"/>
          </a:xfrm>
        </p:spPr>
        <p:txBody>
          <a:bodyPr>
            <a:noAutofit/>
          </a:bodyPr>
          <a:lstStyle/>
          <a:p>
            <a:pPr marL="0" indent="0" algn="ctr">
              <a:lnSpc>
                <a:spcPct val="100000"/>
              </a:lnSpc>
              <a:spcBef>
                <a:spcPts val="600"/>
              </a:spcBef>
              <a:spcAft>
                <a:spcPts val="600"/>
              </a:spcAft>
              <a:buNone/>
            </a:pPr>
            <a:r>
              <a:rPr lang="en-GB" i="1" dirty="0"/>
              <a:t>Take a moment to think about the concept of ‘activism’.</a:t>
            </a:r>
          </a:p>
          <a:p>
            <a:pPr marL="0" indent="0" algn="ctr">
              <a:lnSpc>
                <a:spcPct val="100000"/>
              </a:lnSpc>
              <a:spcBef>
                <a:spcPts val="600"/>
              </a:spcBef>
              <a:spcAft>
                <a:spcPts val="600"/>
              </a:spcAft>
              <a:buNone/>
            </a:pPr>
            <a:r>
              <a:rPr lang="en-GB" i="1" dirty="0"/>
              <a:t>What do you understand the word to mean?</a:t>
            </a:r>
          </a:p>
          <a:p>
            <a:pPr marL="0" indent="0" algn="ctr">
              <a:lnSpc>
                <a:spcPct val="100000"/>
              </a:lnSpc>
              <a:spcBef>
                <a:spcPts val="600"/>
              </a:spcBef>
              <a:spcAft>
                <a:spcPts val="600"/>
              </a:spcAft>
              <a:buNone/>
            </a:pPr>
            <a:r>
              <a:rPr lang="en-GB" i="1" dirty="0"/>
              <a:t>Where have you heard it?</a:t>
            </a:r>
          </a:p>
          <a:p>
            <a:pPr marL="0" indent="0" algn="ctr">
              <a:lnSpc>
                <a:spcPct val="100000"/>
              </a:lnSpc>
              <a:spcBef>
                <a:spcPts val="600"/>
              </a:spcBef>
              <a:spcAft>
                <a:spcPts val="600"/>
              </a:spcAft>
              <a:buNone/>
            </a:pPr>
            <a:r>
              <a:rPr lang="en-GB" i="1" dirty="0"/>
              <a:t>In what context?</a:t>
            </a:r>
          </a:p>
          <a:p>
            <a:pPr marL="0" indent="0" algn="ctr">
              <a:lnSpc>
                <a:spcPct val="100000"/>
              </a:lnSpc>
              <a:spcBef>
                <a:spcPts val="600"/>
              </a:spcBef>
              <a:spcAft>
                <a:spcPts val="600"/>
              </a:spcAft>
              <a:buNone/>
            </a:pPr>
            <a:r>
              <a:rPr lang="en-GB" i="1" dirty="0"/>
              <a:t>Is it a positive or negative phrase?</a:t>
            </a:r>
          </a:p>
        </p:txBody>
      </p:sp>
      <p:pic>
        <p:nvPicPr>
          <p:cNvPr id="5" name="Picture 4" descr="A yellow and red question mark&#10;&#10;Description automatically generated">
            <a:extLst>
              <a:ext uri="{FF2B5EF4-FFF2-40B4-BE49-F238E27FC236}">
                <a16:creationId xmlns:a16="http://schemas.microsoft.com/office/drawing/2014/main" id="{8FB575D0-29E2-F435-3C23-1368A07A1586}"/>
              </a:ext>
            </a:extLst>
          </p:cNvPr>
          <p:cNvPicPr>
            <a:picLocks noChangeAspect="1"/>
          </p:cNvPicPr>
          <p:nvPr/>
        </p:nvPicPr>
        <p:blipFill>
          <a:blip r:embed="rId2"/>
          <a:stretch>
            <a:fillRect/>
          </a:stretch>
        </p:blipFill>
        <p:spPr>
          <a:xfrm>
            <a:off x="4000570" y="1122630"/>
            <a:ext cx="1142857" cy="1142857"/>
          </a:xfrm>
          <a:prstGeom prst="rect">
            <a:avLst/>
          </a:prstGeom>
        </p:spPr>
      </p:pic>
    </p:spTree>
    <p:extLst>
      <p:ext uri="{BB962C8B-B14F-4D97-AF65-F5344CB8AC3E}">
        <p14:creationId xmlns:p14="http://schemas.microsoft.com/office/powerpoint/2010/main" val="1444971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What is Activism?</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511521" y="1022325"/>
            <a:ext cx="8632479" cy="2963658"/>
          </a:xfrm>
        </p:spPr>
        <p:txBody>
          <a:bodyPr>
            <a:noAutofit/>
          </a:bodyPr>
          <a:lstStyle/>
          <a:p>
            <a:pPr>
              <a:lnSpc>
                <a:spcPct val="100000"/>
              </a:lnSpc>
              <a:spcBef>
                <a:spcPts val="600"/>
              </a:spcBef>
              <a:spcAft>
                <a:spcPts val="600"/>
              </a:spcAft>
            </a:pPr>
            <a:r>
              <a:rPr lang="en-GB" sz="2400" dirty="0"/>
              <a:t>Activism is often defined as actions taken to bring about social, political, economic, or environmental change. </a:t>
            </a:r>
          </a:p>
          <a:p>
            <a:pPr>
              <a:lnSpc>
                <a:spcPct val="100000"/>
              </a:lnSpc>
              <a:spcBef>
                <a:spcPts val="600"/>
              </a:spcBef>
              <a:spcAft>
                <a:spcPts val="600"/>
              </a:spcAft>
            </a:pPr>
            <a:r>
              <a:rPr lang="en-GB" sz="2400" dirty="0"/>
              <a:t>This can include a wide range of activities such as protests, campaigns, and other forms of public demonstration. </a:t>
            </a:r>
          </a:p>
          <a:p>
            <a:pPr>
              <a:lnSpc>
                <a:spcPct val="100000"/>
              </a:lnSpc>
              <a:spcBef>
                <a:spcPts val="600"/>
              </a:spcBef>
              <a:spcAft>
                <a:spcPts val="600"/>
              </a:spcAft>
            </a:pPr>
            <a:r>
              <a:rPr lang="en-GB" sz="2400" dirty="0"/>
              <a:t>Activism is typically driven by the belief that it is possible to make a positive difference in society through these efforts.</a:t>
            </a:r>
          </a:p>
          <a:p>
            <a:pPr>
              <a:lnSpc>
                <a:spcPct val="100000"/>
              </a:lnSpc>
              <a:spcBef>
                <a:spcPts val="600"/>
              </a:spcBef>
              <a:spcAft>
                <a:spcPts val="600"/>
              </a:spcAft>
            </a:pPr>
            <a:r>
              <a:rPr lang="en-GB" sz="2400" dirty="0"/>
              <a:t>However, there are many definitions depending on the perspective one chooses to take.</a:t>
            </a:r>
          </a:p>
          <a:p>
            <a:pPr>
              <a:lnSpc>
                <a:spcPct val="100000"/>
              </a:lnSpc>
              <a:spcBef>
                <a:spcPts val="600"/>
              </a:spcBef>
              <a:spcAft>
                <a:spcPts val="600"/>
              </a:spcAft>
            </a:pPr>
            <a:r>
              <a:rPr lang="en-GB" sz="2400" dirty="0"/>
              <a:t>We will briefly explore some of these in turn</a:t>
            </a:r>
          </a:p>
        </p:txBody>
      </p:sp>
      <p:sp>
        <p:nvSpPr>
          <p:cNvPr id="5" name="TextBox 4">
            <a:extLst>
              <a:ext uri="{FF2B5EF4-FFF2-40B4-BE49-F238E27FC236}">
                <a16:creationId xmlns:a16="http://schemas.microsoft.com/office/drawing/2014/main" id="{683F6B48-AD25-3A08-1D11-F511EACEBF0B}"/>
              </a:ext>
            </a:extLst>
          </p:cNvPr>
          <p:cNvSpPr txBox="1"/>
          <p:nvPr/>
        </p:nvSpPr>
        <p:spPr>
          <a:xfrm>
            <a:off x="1878594" y="5343232"/>
            <a:ext cx="6799152" cy="492443"/>
          </a:xfrm>
          <a:prstGeom prst="rect">
            <a:avLst/>
          </a:prstGeom>
          <a:noFill/>
        </p:spPr>
        <p:txBody>
          <a:bodyPr wrap="square" rtlCol="0">
            <a:spAutoFit/>
          </a:bodyPr>
          <a:lstStyle/>
          <a:p>
            <a:pPr algn="ctr"/>
            <a:r>
              <a:rPr lang="en-GB" sz="2600" b="1" i="1" dirty="0"/>
              <a:t>N.B. Please make a note of any common themes</a:t>
            </a:r>
          </a:p>
        </p:txBody>
      </p:sp>
      <p:pic>
        <p:nvPicPr>
          <p:cNvPr id="7" name="Picture 6" descr="A blue button with a pencil&#10;&#10;Description automatically generated">
            <a:extLst>
              <a:ext uri="{FF2B5EF4-FFF2-40B4-BE49-F238E27FC236}">
                <a16:creationId xmlns:a16="http://schemas.microsoft.com/office/drawing/2014/main" id="{E4B79BD8-4CE8-757B-D204-E87A83FFFC53}"/>
              </a:ext>
            </a:extLst>
          </p:cNvPr>
          <p:cNvPicPr>
            <a:picLocks noChangeAspect="1"/>
          </p:cNvPicPr>
          <p:nvPr/>
        </p:nvPicPr>
        <p:blipFill>
          <a:blip r:embed="rId2"/>
          <a:stretch>
            <a:fillRect/>
          </a:stretch>
        </p:blipFill>
        <p:spPr>
          <a:xfrm>
            <a:off x="1031152" y="5188419"/>
            <a:ext cx="851403" cy="845650"/>
          </a:xfrm>
          <a:prstGeom prst="rect">
            <a:avLst/>
          </a:prstGeom>
        </p:spPr>
      </p:pic>
    </p:spTree>
    <p:extLst>
      <p:ext uri="{BB962C8B-B14F-4D97-AF65-F5344CB8AC3E}">
        <p14:creationId xmlns:p14="http://schemas.microsoft.com/office/powerpoint/2010/main" val="2411150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Activism – Some Definitions</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339506" y="1247791"/>
            <a:ext cx="8632479" cy="2963658"/>
          </a:xfrm>
        </p:spPr>
        <p:txBody>
          <a:bodyPr>
            <a:noAutofit/>
          </a:bodyPr>
          <a:lstStyle/>
          <a:p>
            <a:pPr>
              <a:lnSpc>
                <a:spcPct val="100000"/>
              </a:lnSpc>
              <a:spcBef>
                <a:spcPts val="600"/>
              </a:spcBef>
              <a:spcAft>
                <a:spcPts val="600"/>
              </a:spcAft>
            </a:pPr>
            <a:r>
              <a:rPr lang="en-GB" sz="2600" dirty="0"/>
              <a:t>In philosophical terms it has been argued that it is;</a:t>
            </a:r>
          </a:p>
          <a:p>
            <a:pPr>
              <a:lnSpc>
                <a:spcPct val="100000"/>
              </a:lnSpc>
              <a:spcBef>
                <a:spcPts val="600"/>
              </a:spcBef>
              <a:spcAft>
                <a:spcPts val="600"/>
              </a:spcAft>
            </a:pPr>
            <a:r>
              <a:rPr lang="en-GB" sz="2600" dirty="0"/>
              <a:t>‘The doctrine that action rather than theory is needed at some political juncture’; </a:t>
            </a:r>
          </a:p>
          <a:p>
            <a:pPr>
              <a:lnSpc>
                <a:spcPct val="100000"/>
              </a:lnSpc>
              <a:spcBef>
                <a:spcPts val="600"/>
              </a:spcBef>
              <a:spcAft>
                <a:spcPts val="600"/>
              </a:spcAft>
            </a:pPr>
            <a:r>
              <a:rPr lang="en-GB" sz="2600" dirty="0"/>
              <a:t>‘an </a:t>
            </a:r>
            <a:r>
              <a:rPr lang="en-GB" sz="2600" b="1" dirty="0"/>
              <a:t>activist</a:t>
            </a:r>
            <a:r>
              <a:rPr lang="en-GB" sz="2600" dirty="0"/>
              <a:t> is therefore one who works to make change happen’. </a:t>
            </a:r>
            <a:r>
              <a:rPr lang="en-GB" sz="2400" dirty="0"/>
              <a:t>(Blackburn, 2016, no page</a:t>
            </a:r>
            <a:r>
              <a:rPr lang="en-GB" dirty="0"/>
              <a:t>)</a:t>
            </a:r>
          </a:p>
          <a:p>
            <a:pPr>
              <a:lnSpc>
                <a:spcPct val="100000"/>
              </a:lnSpc>
              <a:spcBef>
                <a:spcPts val="600"/>
              </a:spcBef>
              <a:spcAft>
                <a:spcPts val="600"/>
              </a:spcAft>
            </a:pPr>
            <a:r>
              <a:rPr lang="en-GB" sz="2600" dirty="0"/>
              <a:t>In the field of Social Work, it is defined as;</a:t>
            </a:r>
          </a:p>
          <a:p>
            <a:pPr>
              <a:lnSpc>
                <a:spcPct val="100000"/>
              </a:lnSpc>
              <a:spcBef>
                <a:spcPts val="600"/>
              </a:spcBef>
              <a:spcAft>
                <a:spcPts val="600"/>
              </a:spcAft>
            </a:pPr>
            <a:r>
              <a:rPr lang="en-GB" sz="2600" dirty="0"/>
              <a:t>‘Taking collective action in attempting to bring about change as an alternative to seeking change through elected representatives’ </a:t>
            </a:r>
            <a:r>
              <a:rPr lang="en-GB" sz="2400" dirty="0"/>
              <a:t>(Harris &amp; White, 2018, no page)</a:t>
            </a:r>
            <a:endParaRPr lang="en-GB" sz="2600" dirty="0"/>
          </a:p>
        </p:txBody>
      </p:sp>
    </p:spTree>
    <p:extLst>
      <p:ext uri="{BB962C8B-B14F-4D97-AF65-F5344CB8AC3E}">
        <p14:creationId xmlns:p14="http://schemas.microsoft.com/office/powerpoint/2010/main" val="226666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Activism – Some Definitions</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411933" y="1121044"/>
            <a:ext cx="8632479" cy="2963658"/>
          </a:xfrm>
        </p:spPr>
        <p:txBody>
          <a:bodyPr>
            <a:noAutofit/>
          </a:bodyPr>
          <a:lstStyle/>
          <a:p>
            <a:pPr>
              <a:lnSpc>
                <a:spcPct val="100000"/>
              </a:lnSpc>
              <a:spcBef>
                <a:spcPts val="600"/>
              </a:spcBef>
              <a:spcAft>
                <a:spcPts val="600"/>
              </a:spcAft>
            </a:pPr>
            <a:r>
              <a:rPr lang="en-GB" sz="2600" dirty="0"/>
              <a:t>In the field of Human Geography we have;</a:t>
            </a:r>
          </a:p>
          <a:p>
            <a:pPr>
              <a:lnSpc>
                <a:spcPct val="100000"/>
              </a:lnSpc>
              <a:spcBef>
                <a:spcPts val="600"/>
              </a:spcBef>
              <a:spcAft>
                <a:spcPts val="600"/>
              </a:spcAft>
            </a:pPr>
            <a:r>
              <a:rPr lang="en-GB" sz="2600" dirty="0"/>
              <a:t>‘The actions of a group of citizens, usually volunteers, who work together to try and redress what they consider to be an unfair or unjust situation’. </a:t>
            </a:r>
          </a:p>
          <a:p>
            <a:pPr>
              <a:lnSpc>
                <a:spcPct val="100000"/>
              </a:lnSpc>
              <a:spcBef>
                <a:spcPts val="600"/>
              </a:spcBef>
              <a:spcAft>
                <a:spcPts val="600"/>
              </a:spcAft>
            </a:pPr>
            <a:r>
              <a:rPr lang="en-GB" sz="2600" dirty="0"/>
              <a:t>‘Their activities include campaigning (such as letter writing, marching, and picketing), peaceful marching, civil disobedience, sabotage, or other militant forms of protest’. </a:t>
            </a:r>
          </a:p>
          <a:p>
            <a:pPr>
              <a:lnSpc>
                <a:spcPct val="100000"/>
              </a:lnSpc>
              <a:spcBef>
                <a:spcPts val="600"/>
              </a:spcBef>
              <a:spcAft>
                <a:spcPts val="600"/>
              </a:spcAft>
            </a:pPr>
            <a:r>
              <a:rPr lang="en-GB" sz="2600" dirty="0"/>
              <a:t>‘Although usually local in scale, activism can occur at national and supra-national levels’ </a:t>
            </a:r>
            <a:r>
              <a:rPr lang="en-GB" sz="2400" dirty="0"/>
              <a:t>(Rogers </a:t>
            </a:r>
            <a:r>
              <a:rPr lang="en-GB" sz="2400" i="1" dirty="0"/>
              <a:t>et al, </a:t>
            </a:r>
            <a:r>
              <a:rPr lang="en-GB" sz="2400" dirty="0"/>
              <a:t>2013, no page)</a:t>
            </a:r>
          </a:p>
          <a:p>
            <a:pPr>
              <a:lnSpc>
                <a:spcPct val="100000"/>
              </a:lnSpc>
              <a:spcBef>
                <a:spcPts val="600"/>
              </a:spcBef>
              <a:spcAft>
                <a:spcPts val="600"/>
              </a:spcAft>
            </a:pPr>
            <a:r>
              <a:rPr lang="en-GB" sz="2600" dirty="0"/>
              <a:t>We will return to some of these points later in the Module.</a:t>
            </a:r>
          </a:p>
        </p:txBody>
      </p:sp>
    </p:spTree>
    <p:extLst>
      <p:ext uri="{BB962C8B-B14F-4D97-AF65-F5344CB8AC3E}">
        <p14:creationId xmlns:p14="http://schemas.microsoft.com/office/powerpoint/2010/main" val="4175893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Activism – Some Definitions</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165225" y="1021456"/>
            <a:ext cx="8632479" cy="1884706"/>
          </a:xfrm>
        </p:spPr>
        <p:txBody>
          <a:bodyPr>
            <a:noAutofit/>
          </a:bodyPr>
          <a:lstStyle/>
          <a:p>
            <a:pPr>
              <a:lnSpc>
                <a:spcPct val="100000"/>
              </a:lnSpc>
              <a:spcBef>
                <a:spcPts val="600"/>
              </a:spcBef>
              <a:spcAft>
                <a:spcPts val="600"/>
              </a:spcAft>
            </a:pPr>
            <a:r>
              <a:rPr lang="en-GB" sz="2400" dirty="0"/>
              <a:t>The complexity involved in defining the term is exemplified if we search for ‘activism’ in the online </a:t>
            </a:r>
            <a:r>
              <a:rPr lang="en-GB" sz="2400" dirty="0">
                <a:hlinkClick r:id="rId2"/>
              </a:rPr>
              <a:t>OUP database</a:t>
            </a:r>
            <a:r>
              <a:rPr lang="en-GB" sz="2400" dirty="0"/>
              <a:t> (accessed via the library)</a:t>
            </a:r>
          </a:p>
          <a:p>
            <a:pPr>
              <a:lnSpc>
                <a:spcPct val="100000"/>
              </a:lnSpc>
              <a:spcBef>
                <a:spcPts val="600"/>
              </a:spcBef>
              <a:spcAft>
                <a:spcPts val="600"/>
              </a:spcAft>
            </a:pPr>
            <a:r>
              <a:rPr lang="en-GB" sz="2400" dirty="0"/>
              <a:t>As well as the examples above, we can also find the following among others:</a:t>
            </a:r>
          </a:p>
        </p:txBody>
      </p:sp>
      <p:sp>
        <p:nvSpPr>
          <p:cNvPr id="4" name="TextBox 3">
            <a:extLst>
              <a:ext uri="{FF2B5EF4-FFF2-40B4-BE49-F238E27FC236}">
                <a16:creationId xmlns:a16="http://schemas.microsoft.com/office/drawing/2014/main" id="{B55FEF34-1094-30E7-12B5-250B9B692518}"/>
              </a:ext>
            </a:extLst>
          </p:cNvPr>
          <p:cNvSpPr txBox="1"/>
          <p:nvPr/>
        </p:nvSpPr>
        <p:spPr>
          <a:xfrm>
            <a:off x="543208" y="3158349"/>
            <a:ext cx="3621386" cy="255454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Public health activism</a:t>
            </a:r>
          </a:p>
          <a:p>
            <a:pPr marL="285750" indent="-285750">
              <a:spcBef>
                <a:spcPts val="600"/>
              </a:spcBef>
              <a:spcAft>
                <a:spcPts val="600"/>
              </a:spcAft>
              <a:buFont typeface="Arial" panose="020B0604020202020204" pitchFamily="34" charset="0"/>
              <a:buChar char="•"/>
            </a:pPr>
            <a:r>
              <a:rPr lang="en-GB" sz="2400" dirty="0"/>
              <a:t>Grassroots activism</a:t>
            </a:r>
          </a:p>
          <a:p>
            <a:pPr marL="285750" indent="-285750">
              <a:spcBef>
                <a:spcPts val="600"/>
              </a:spcBef>
              <a:spcAft>
                <a:spcPts val="600"/>
              </a:spcAft>
              <a:buFont typeface="Arial" panose="020B0604020202020204" pitchFamily="34" charset="0"/>
              <a:buChar char="•"/>
            </a:pPr>
            <a:r>
              <a:rPr lang="en-GB" sz="2400" dirty="0"/>
              <a:t>Environmental activism</a:t>
            </a:r>
          </a:p>
          <a:p>
            <a:pPr marL="285750" indent="-285750">
              <a:spcBef>
                <a:spcPts val="600"/>
              </a:spcBef>
              <a:spcAft>
                <a:spcPts val="600"/>
              </a:spcAft>
              <a:buFont typeface="Arial" panose="020B0604020202020204" pitchFamily="34" charset="0"/>
              <a:buChar char="•"/>
            </a:pPr>
            <a:r>
              <a:rPr lang="en-GB" sz="2400" dirty="0"/>
              <a:t>Social Activism</a:t>
            </a:r>
          </a:p>
          <a:p>
            <a:pPr marL="285750" indent="-285750">
              <a:spcBef>
                <a:spcPts val="600"/>
              </a:spcBef>
              <a:spcAft>
                <a:spcPts val="600"/>
              </a:spcAft>
              <a:buFont typeface="Arial" panose="020B0604020202020204" pitchFamily="34" charset="0"/>
              <a:buChar char="•"/>
            </a:pPr>
            <a:r>
              <a:rPr lang="en-GB" sz="2400" dirty="0"/>
              <a:t>Eco-activism</a:t>
            </a:r>
          </a:p>
        </p:txBody>
      </p:sp>
      <p:sp>
        <p:nvSpPr>
          <p:cNvPr id="5" name="TextBox 4">
            <a:extLst>
              <a:ext uri="{FF2B5EF4-FFF2-40B4-BE49-F238E27FC236}">
                <a16:creationId xmlns:a16="http://schemas.microsoft.com/office/drawing/2014/main" id="{8BE84CEF-94A0-A8AE-DEEE-E8D5FEF92E8F}"/>
              </a:ext>
            </a:extLst>
          </p:cNvPr>
          <p:cNvSpPr txBox="1"/>
          <p:nvPr/>
        </p:nvSpPr>
        <p:spPr>
          <a:xfrm>
            <a:off x="4842112" y="3156848"/>
            <a:ext cx="3621386" cy="203132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Feminist activism</a:t>
            </a:r>
          </a:p>
          <a:p>
            <a:pPr marL="285750" indent="-285750">
              <a:spcBef>
                <a:spcPts val="600"/>
              </a:spcBef>
              <a:spcAft>
                <a:spcPts val="600"/>
              </a:spcAft>
              <a:buFont typeface="Arial" panose="020B0604020202020204" pitchFamily="34" charset="0"/>
              <a:buChar char="•"/>
            </a:pPr>
            <a:r>
              <a:rPr lang="en-GB" sz="2400" dirty="0"/>
              <a:t>Hashtag activism</a:t>
            </a:r>
          </a:p>
          <a:p>
            <a:pPr marL="285750" indent="-285750">
              <a:spcBef>
                <a:spcPts val="600"/>
              </a:spcBef>
              <a:spcAft>
                <a:spcPts val="600"/>
              </a:spcAft>
              <a:buFont typeface="Arial" panose="020B0604020202020204" pitchFamily="34" charset="0"/>
              <a:buChar char="•"/>
            </a:pPr>
            <a:r>
              <a:rPr lang="en-GB" sz="2400" dirty="0"/>
              <a:t>Fat Activism</a:t>
            </a:r>
          </a:p>
          <a:p>
            <a:pPr marL="285750" indent="-285750">
              <a:spcBef>
                <a:spcPts val="600"/>
              </a:spcBef>
              <a:spcAft>
                <a:spcPts val="600"/>
              </a:spcAft>
              <a:buFont typeface="Arial" panose="020B0604020202020204" pitchFamily="34" charset="0"/>
              <a:buChar char="•"/>
            </a:pPr>
            <a:r>
              <a:rPr lang="en-GB" sz="2400" dirty="0"/>
              <a:t>Shareholder activism</a:t>
            </a:r>
          </a:p>
        </p:txBody>
      </p:sp>
      <p:sp>
        <p:nvSpPr>
          <p:cNvPr id="6" name="TextBox 5">
            <a:extLst>
              <a:ext uri="{FF2B5EF4-FFF2-40B4-BE49-F238E27FC236}">
                <a16:creationId xmlns:a16="http://schemas.microsoft.com/office/drawing/2014/main" id="{FF936850-80B5-32E0-0BA7-AC5176117DF6}"/>
              </a:ext>
            </a:extLst>
          </p:cNvPr>
          <p:cNvSpPr txBox="1"/>
          <p:nvPr/>
        </p:nvSpPr>
        <p:spPr>
          <a:xfrm>
            <a:off x="3250194" y="5359651"/>
            <a:ext cx="5547510" cy="369332"/>
          </a:xfrm>
          <a:prstGeom prst="rect">
            <a:avLst/>
          </a:prstGeom>
          <a:noFill/>
        </p:spPr>
        <p:txBody>
          <a:bodyPr wrap="square" rtlCol="0">
            <a:spAutoFit/>
          </a:bodyPr>
          <a:lstStyle/>
          <a:p>
            <a:pPr algn="ctr"/>
            <a:r>
              <a:rPr lang="en-GB" b="1" i="1" dirty="0"/>
              <a:t>Are there any of these that are unfamiliar to you?</a:t>
            </a:r>
          </a:p>
        </p:txBody>
      </p:sp>
    </p:spTree>
    <p:extLst>
      <p:ext uri="{BB962C8B-B14F-4D97-AF65-F5344CB8AC3E}">
        <p14:creationId xmlns:p14="http://schemas.microsoft.com/office/powerpoint/2010/main" val="236222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P spid="5" grpId="0" build="p"/>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Activism – Some Definitions</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411934" y="1628038"/>
            <a:ext cx="8369928" cy="2963658"/>
          </a:xfrm>
        </p:spPr>
        <p:txBody>
          <a:bodyPr>
            <a:noAutofit/>
          </a:bodyPr>
          <a:lstStyle/>
          <a:p>
            <a:pPr>
              <a:lnSpc>
                <a:spcPct val="100000"/>
              </a:lnSpc>
              <a:spcBef>
                <a:spcPts val="600"/>
              </a:spcBef>
              <a:spcAft>
                <a:spcPts val="600"/>
              </a:spcAft>
            </a:pPr>
            <a:r>
              <a:rPr lang="en-GB" dirty="0"/>
              <a:t>One further definition, is from the human rights </a:t>
            </a:r>
            <a:r>
              <a:rPr lang="en-GB" b="1" dirty="0"/>
              <a:t>watch-dog</a:t>
            </a:r>
            <a:r>
              <a:rPr lang="en-GB" dirty="0"/>
              <a:t> Liberties</a:t>
            </a:r>
          </a:p>
          <a:p>
            <a:pPr>
              <a:lnSpc>
                <a:spcPct val="100000"/>
              </a:lnSpc>
              <a:spcBef>
                <a:spcPts val="600"/>
              </a:spcBef>
              <a:spcAft>
                <a:spcPts val="600"/>
              </a:spcAft>
            </a:pPr>
            <a:r>
              <a:rPr lang="en-GB" dirty="0"/>
              <a:t>They state that ‘Simply put, activism refers to action taken challenging those in power to bring about change in society and benefit </a:t>
            </a:r>
            <a:r>
              <a:rPr lang="en-GB" b="1" dirty="0"/>
              <a:t>the</a:t>
            </a:r>
            <a:r>
              <a:rPr lang="en-GB" dirty="0"/>
              <a:t> </a:t>
            </a:r>
            <a:r>
              <a:rPr lang="en-GB" b="1" dirty="0"/>
              <a:t>greater good’ </a:t>
            </a:r>
            <a:r>
              <a:rPr lang="en-GB" sz="2400" dirty="0"/>
              <a:t>(Brooks, 2023)</a:t>
            </a:r>
            <a:endParaRPr lang="en-GB" dirty="0"/>
          </a:p>
          <a:p>
            <a:pPr>
              <a:lnSpc>
                <a:spcPct val="100000"/>
              </a:lnSpc>
              <a:spcBef>
                <a:spcPts val="600"/>
              </a:spcBef>
              <a:spcAft>
                <a:spcPts val="600"/>
              </a:spcAft>
            </a:pPr>
            <a:r>
              <a:rPr lang="en-GB" dirty="0"/>
              <a:t>We will return to the issue of </a:t>
            </a:r>
            <a:r>
              <a:rPr lang="en-GB" b="1" dirty="0"/>
              <a:t>the greater good</a:t>
            </a:r>
            <a:r>
              <a:rPr lang="en-GB" dirty="0"/>
              <a:t> in another Theme</a:t>
            </a:r>
          </a:p>
        </p:txBody>
      </p:sp>
    </p:spTree>
    <p:extLst>
      <p:ext uri="{BB962C8B-B14F-4D97-AF65-F5344CB8AC3E}">
        <p14:creationId xmlns:p14="http://schemas.microsoft.com/office/powerpoint/2010/main" val="971234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1330870" y="220272"/>
            <a:ext cx="7441949" cy="902360"/>
          </a:xfrm>
        </p:spPr>
        <p:txBody>
          <a:bodyPr>
            <a:normAutofit fontScale="90000"/>
          </a:bodyPr>
          <a:lstStyle/>
          <a:p>
            <a:pPr algn="ctr"/>
            <a:r>
              <a:rPr lang="en-GB" sz="4000" b="1" dirty="0"/>
              <a:t>Study skills digression – suitable sources</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411933" y="1121044"/>
            <a:ext cx="8632479" cy="2963658"/>
          </a:xfrm>
        </p:spPr>
        <p:txBody>
          <a:bodyPr>
            <a:noAutofit/>
          </a:bodyPr>
          <a:lstStyle/>
          <a:p>
            <a:pPr>
              <a:lnSpc>
                <a:spcPct val="100000"/>
              </a:lnSpc>
              <a:spcBef>
                <a:spcPts val="600"/>
              </a:spcBef>
              <a:spcAft>
                <a:spcPts val="600"/>
              </a:spcAft>
            </a:pPr>
            <a:r>
              <a:rPr lang="en-GB" sz="2600" dirty="0"/>
              <a:t>So, who are Liberties and why am I using them as a source?</a:t>
            </a:r>
          </a:p>
          <a:p>
            <a:pPr>
              <a:lnSpc>
                <a:spcPct val="100000"/>
              </a:lnSpc>
              <a:spcBef>
                <a:spcPts val="600"/>
              </a:spcBef>
              <a:spcAft>
                <a:spcPts val="600"/>
              </a:spcAft>
            </a:pPr>
            <a:r>
              <a:rPr lang="en-GB" sz="2600" dirty="0"/>
              <a:t>Their website tells us that ‘Civil Liberties Union for Europe (Liberties) is a </a:t>
            </a:r>
            <a:r>
              <a:rPr lang="en-GB" sz="2600" b="1" dirty="0"/>
              <a:t>watchdog</a:t>
            </a:r>
            <a:r>
              <a:rPr lang="en-GB" sz="2600" dirty="0"/>
              <a:t> that safeguards the human rights of everyone in the European Union’.</a:t>
            </a:r>
          </a:p>
          <a:p>
            <a:pPr>
              <a:lnSpc>
                <a:spcPct val="100000"/>
              </a:lnSpc>
              <a:spcBef>
                <a:spcPts val="600"/>
              </a:spcBef>
              <a:spcAft>
                <a:spcPts val="600"/>
              </a:spcAft>
            </a:pPr>
            <a:r>
              <a:rPr lang="en-GB" sz="2600" dirty="0"/>
              <a:t>They also tell us that ‘Liberties is a young </a:t>
            </a:r>
            <a:r>
              <a:rPr lang="en-GB" sz="2600" b="1" dirty="0"/>
              <a:t>NGO</a:t>
            </a:r>
            <a:r>
              <a:rPr lang="en-GB" sz="2600" dirty="0"/>
              <a:t>, </a:t>
            </a:r>
            <a:r>
              <a:rPr lang="en-GB" sz="2600" b="1" dirty="0"/>
              <a:t>registered under German law</a:t>
            </a:r>
            <a:r>
              <a:rPr lang="en-GB" sz="2600" dirty="0"/>
              <a:t> in January 2017’</a:t>
            </a:r>
          </a:p>
          <a:p>
            <a:pPr>
              <a:lnSpc>
                <a:spcPct val="100000"/>
              </a:lnSpc>
              <a:spcBef>
                <a:spcPts val="600"/>
              </a:spcBef>
              <a:spcAft>
                <a:spcPts val="600"/>
              </a:spcAft>
            </a:pPr>
            <a:r>
              <a:rPr lang="en-GB" sz="2600" dirty="0"/>
              <a:t>Finally, the website tells us that they are part funded by the </a:t>
            </a:r>
            <a:r>
              <a:rPr lang="en-GB" sz="2600" b="1" dirty="0"/>
              <a:t>European Union</a:t>
            </a:r>
            <a:r>
              <a:rPr lang="en-GB" sz="2600" dirty="0"/>
              <a:t>. (</a:t>
            </a:r>
            <a:r>
              <a:rPr lang="en-GB" sz="2600" dirty="0">
                <a:hlinkClick r:id="rId2"/>
              </a:rPr>
              <a:t>Liberties</a:t>
            </a:r>
            <a:r>
              <a:rPr lang="en-GB" sz="2600" dirty="0"/>
              <a:t>, No Date)</a:t>
            </a:r>
          </a:p>
          <a:p>
            <a:pPr>
              <a:lnSpc>
                <a:spcPct val="100000"/>
              </a:lnSpc>
              <a:spcBef>
                <a:spcPts val="600"/>
              </a:spcBef>
              <a:spcAft>
                <a:spcPts val="600"/>
              </a:spcAft>
            </a:pPr>
            <a:r>
              <a:rPr lang="en-GB" sz="2600" dirty="0"/>
              <a:t>What do these things tell us? </a:t>
            </a:r>
            <a:r>
              <a:rPr lang="en-GB" sz="2600" i="1" dirty="0"/>
              <a:t>Discuss this as a group.</a:t>
            </a:r>
            <a:endParaRPr lang="en-GB" sz="2600" dirty="0"/>
          </a:p>
        </p:txBody>
      </p:sp>
      <p:pic>
        <p:nvPicPr>
          <p:cNvPr id="5" name="Picture 4" descr="A button with a check mark on it&#10;&#10;Description automatically generated">
            <a:extLst>
              <a:ext uri="{FF2B5EF4-FFF2-40B4-BE49-F238E27FC236}">
                <a16:creationId xmlns:a16="http://schemas.microsoft.com/office/drawing/2014/main" id="{37BC8996-71B7-821A-3C42-88DDC188717D}"/>
              </a:ext>
            </a:extLst>
          </p:cNvPr>
          <p:cNvPicPr>
            <a:picLocks noChangeAspect="1"/>
          </p:cNvPicPr>
          <p:nvPr/>
        </p:nvPicPr>
        <p:blipFill>
          <a:blip r:embed="rId3"/>
          <a:stretch>
            <a:fillRect/>
          </a:stretch>
        </p:blipFill>
        <p:spPr>
          <a:xfrm>
            <a:off x="364414" y="220272"/>
            <a:ext cx="884747" cy="884747"/>
          </a:xfrm>
          <a:prstGeom prst="rect">
            <a:avLst/>
          </a:prstGeom>
        </p:spPr>
      </p:pic>
    </p:spTree>
    <p:extLst>
      <p:ext uri="{BB962C8B-B14F-4D97-AF65-F5344CB8AC3E}">
        <p14:creationId xmlns:p14="http://schemas.microsoft.com/office/powerpoint/2010/main" val="335103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1330870" y="220272"/>
            <a:ext cx="7441949" cy="902360"/>
          </a:xfrm>
        </p:spPr>
        <p:txBody>
          <a:bodyPr>
            <a:normAutofit fontScale="90000"/>
          </a:bodyPr>
          <a:lstStyle/>
          <a:p>
            <a:pPr algn="ctr"/>
            <a:r>
              <a:rPr lang="en-GB" sz="4000" b="1" dirty="0"/>
              <a:t>Study skills digression – suitable sources</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255760" y="1311167"/>
            <a:ext cx="8632479" cy="2963658"/>
          </a:xfrm>
        </p:spPr>
        <p:txBody>
          <a:bodyPr>
            <a:noAutofit/>
          </a:bodyPr>
          <a:lstStyle/>
          <a:p>
            <a:pPr>
              <a:lnSpc>
                <a:spcPct val="100000"/>
              </a:lnSpc>
              <a:spcBef>
                <a:spcPts val="600"/>
              </a:spcBef>
              <a:spcAft>
                <a:spcPts val="600"/>
              </a:spcAft>
            </a:pPr>
            <a:r>
              <a:rPr lang="en-GB" sz="2600" b="1" dirty="0"/>
              <a:t>If</a:t>
            </a:r>
            <a:r>
              <a:rPr lang="en-GB" sz="2600" dirty="0"/>
              <a:t> all of those statements are true, then we can say the following:</a:t>
            </a:r>
          </a:p>
          <a:p>
            <a:pPr>
              <a:lnSpc>
                <a:spcPct val="100000"/>
              </a:lnSpc>
              <a:spcBef>
                <a:spcPts val="600"/>
              </a:spcBef>
              <a:spcAft>
                <a:spcPts val="600"/>
              </a:spcAft>
            </a:pPr>
            <a:r>
              <a:rPr lang="en-GB" sz="2600" dirty="0"/>
              <a:t>As a human rights </a:t>
            </a:r>
            <a:r>
              <a:rPr lang="en-GB" sz="2600" b="1" dirty="0"/>
              <a:t>watchdog</a:t>
            </a:r>
            <a:r>
              <a:rPr lang="en-GB" sz="2600" dirty="0"/>
              <a:t> the organisation is likely to have a bias in favour of human rights and you need to acknowledge this</a:t>
            </a:r>
          </a:p>
          <a:p>
            <a:pPr>
              <a:lnSpc>
                <a:spcPct val="100000"/>
              </a:lnSpc>
              <a:spcBef>
                <a:spcPts val="600"/>
              </a:spcBef>
              <a:spcAft>
                <a:spcPts val="600"/>
              </a:spcAft>
            </a:pPr>
            <a:r>
              <a:rPr lang="en-GB" sz="2600" dirty="0"/>
              <a:t>As a </a:t>
            </a:r>
            <a:r>
              <a:rPr lang="en-GB" sz="2600" b="1" dirty="0"/>
              <a:t>NGO </a:t>
            </a:r>
            <a:r>
              <a:rPr lang="en-GB" sz="2600" dirty="0"/>
              <a:t> registered with the </a:t>
            </a:r>
            <a:r>
              <a:rPr lang="en-GB" sz="2600" b="1" dirty="0"/>
              <a:t>German Government</a:t>
            </a:r>
            <a:r>
              <a:rPr lang="en-GB" sz="2600" dirty="0"/>
              <a:t> we can assume that there is some form of oversight to ensure the organisation is genuine</a:t>
            </a:r>
          </a:p>
          <a:p>
            <a:pPr>
              <a:lnSpc>
                <a:spcPct val="100000"/>
              </a:lnSpc>
              <a:spcBef>
                <a:spcPts val="600"/>
              </a:spcBef>
              <a:spcAft>
                <a:spcPts val="600"/>
              </a:spcAft>
            </a:pPr>
            <a:r>
              <a:rPr lang="en-GB" sz="2600" dirty="0"/>
              <a:t>If it is in receipt of </a:t>
            </a:r>
            <a:r>
              <a:rPr lang="en-GB" sz="2600" b="1" dirty="0"/>
              <a:t>EU funding </a:t>
            </a:r>
            <a:r>
              <a:rPr lang="en-GB" sz="2600" dirty="0"/>
              <a:t>we can assume that there is </a:t>
            </a:r>
            <a:r>
              <a:rPr lang="en-GB" sz="2600"/>
              <a:t>financial oversight</a:t>
            </a:r>
            <a:endParaRPr lang="en-GB" sz="2600" b="1" dirty="0"/>
          </a:p>
        </p:txBody>
      </p:sp>
      <p:pic>
        <p:nvPicPr>
          <p:cNvPr id="5" name="Picture 4" descr="A button with a check mark on it&#10;&#10;Description automatically generated">
            <a:extLst>
              <a:ext uri="{FF2B5EF4-FFF2-40B4-BE49-F238E27FC236}">
                <a16:creationId xmlns:a16="http://schemas.microsoft.com/office/drawing/2014/main" id="{37BC8996-71B7-821A-3C42-88DDC188717D}"/>
              </a:ext>
            </a:extLst>
          </p:cNvPr>
          <p:cNvPicPr>
            <a:picLocks noChangeAspect="1"/>
          </p:cNvPicPr>
          <p:nvPr/>
        </p:nvPicPr>
        <p:blipFill>
          <a:blip r:embed="rId2"/>
          <a:stretch>
            <a:fillRect/>
          </a:stretch>
        </p:blipFill>
        <p:spPr>
          <a:xfrm>
            <a:off x="364414" y="220272"/>
            <a:ext cx="884747" cy="884747"/>
          </a:xfrm>
          <a:prstGeom prst="rect">
            <a:avLst/>
          </a:prstGeom>
        </p:spPr>
      </p:pic>
    </p:spTree>
    <p:extLst>
      <p:ext uri="{BB962C8B-B14F-4D97-AF65-F5344CB8AC3E}">
        <p14:creationId xmlns:p14="http://schemas.microsoft.com/office/powerpoint/2010/main" val="3464032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Activist – A further point </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339506" y="1382008"/>
            <a:ext cx="8632479" cy="2963658"/>
          </a:xfrm>
        </p:spPr>
        <p:txBody>
          <a:bodyPr>
            <a:noAutofit/>
          </a:bodyPr>
          <a:lstStyle/>
          <a:p>
            <a:pPr>
              <a:lnSpc>
                <a:spcPct val="100000"/>
              </a:lnSpc>
              <a:spcBef>
                <a:spcPts val="600"/>
              </a:spcBef>
              <a:spcAft>
                <a:spcPts val="600"/>
              </a:spcAft>
            </a:pPr>
            <a:r>
              <a:rPr lang="en-GB" sz="2400" dirty="0"/>
              <a:t>Blackburn (ibid.) also mentions the activist as the person who undertakes activism</a:t>
            </a:r>
          </a:p>
          <a:p>
            <a:pPr>
              <a:lnSpc>
                <a:spcPct val="100000"/>
              </a:lnSpc>
              <a:spcBef>
                <a:spcPts val="600"/>
              </a:spcBef>
              <a:spcAft>
                <a:spcPts val="600"/>
              </a:spcAft>
            </a:pPr>
            <a:r>
              <a:rPr lang="en-GB" sz="2400" dirty="0"/>
              <a:t>Brown </a:t>
            </a:r>
            <a:r>
              <a:rPr lang="en-GB" sz="2400" i="1" dirty="0"/>
              <a:t>et al </a:t>
            </a:r>
            <a:r>
              <a:rPr lang="en-GB" sz="2400" dirty="0"/>
              <a:t>(2018) expand on this stating that an activist is; </a:t>
            </a:r>
          </a:p>
          <a:p>
            <a:pPr>
              <a:lnSpc>
                <a:spcPct val="100000"/>
              </a:lnSpc>
              <a:spcBef>
                <a:spcPts val="600"/>
              </a:spcBef>
              <a:spcAft>
                <a:spcPts val="600"/>
              </a:spcAft>
            </a:pPr>
            <a:r>
              <a:rPr lang="en-GB" sz="2400" dirty="0"/>
              <a:t>One who takes an </a:t>
            </a:r>
            <a:r>
              <a:rPr lang="en-GB" sz="2400" b="1" dirty="0"/>
              <a:t>active</a:t>
            </a:r>
            <a:r>
              <a:rPr lang="en-GB" sz="2400" dirty="0"/>
              <a:t> part, usually as a volunteer, in a political party or interest group. </a:t>
            </a:r>
          </a:p>
          <a:p>
            <a:pPr>
              <a:lnSpc>
                <a:spcPct val="100000"/>
              </a:lnSpc>
              <a:spcBef>
                <a:spcPts val="600"/>
              </a:spcBef>
              <a:spcAft>
                <a:spcPts val="600"/>
              </a:spcAft>
            </a:pPr>
            <a:r>
              <a:rPr lang="en-GB" sz="2400" dirty="0"/>
              <a:t>Because activism is </a:t>
            </a:r>
            <a:r>
              <a:rPr lang="en-GB" sz="2400" b="1" dirty="0"/>
              <a:t>costly</a:t>
            </a:r>
            <a:r>
              <a:rPr lang="en-GB" sz="2400" dirty="0"/>
              <a:t>, activists are </a:t>
            </a:r>
            <a:r>
              <a:rPr lang="en-GB" sz="2400" b="1" dirty="0"/>
              <a:t>unusual people</a:t>
            </a:r>
            <a:r>
              <a:rPr lang="en-GB" sz="2400" dirty="0"/>
              <a:t>.</a:t>
            </a:r>
          </a:p>
        </p:txBody>
      </p:sp>
      <p:sp>
        <p:nvSpPr>
          <p:cNvPr id="5" name="TextBox 4">
            <a:extLst>
              <a:ext uri="{FF2B5EF4-FFF2-40B4-BE49-F238E27FC236}">
                <a16:creationId xmlns:a16="http://schemas.microsoft.com/office/drawing/2014/main" id="{3EA702B9-09E6-D1DB-1149-D10E894980E3}"/>
              </a:ext>
            </a:extLst>
          </p:cNvPr>
          <p:cNvSpPr txBox="1"/>
          <p:nvPr/>
        </p:nvSpPr>
        <p:spPr>
          <a:xfrm>
            <a:off x="1878594" y="4985236"/>
            <a:ext cx="6799152" cy="492443"/>
          </a:xfrm>
          <a:prstGeom prst="rect">
            <a:avLst/>
          </a:prstGeom>
          <a:noFill/>
        </p:spPr>
        <p:txBody>
          <a:bodyPr wrap="square" rtlCol="0">
            <a:spAutoFit/>
          </a:bodyPr>
          <a:lstStyle/>
          <a:p>
            <a:pPr algn="ctr"/>
            <a:r>
              <a:rPr lang="en-GB" sz="2600" b="1" i="1" dirty="0"/>
              <a:t>What do you think they mean by these phrases?</a:t>
            </a:r>
          </a:p>
        </p:txBody>
      </p:sp>
      <p:pic>
        <p:nvPicPr>
          <p:cNvPr id="7" name="Picture 6" descr="A green and white circle with a white bubble in the middle&#10;&#10;Description automatically generated">
            <a:extLst>
              <a:ext uri="{FF2B5EF4-FFF2-40B4-BE49-F238E27FC236}">
                <a16:creationId xmlns:a16="http://schemas.microsoft.com/office/drawing/2014/main" id="{7D55FAF4-69E7-3953-8DC2-5CDF96F0CB54}"/>
              </a:ext>
            </a:extLst>
          </p:cNvPr>
          <p:cNvPicPr>
            <a:picLocks noChangeAspect="1"/>
          </p:cNvPicPr>
          <p:nvPr/>
        </p:nvPicPr>
        <p:blipFill>
          <a:blip r:embed="rId2"/>
          <a:stretch>
            <a:fillRect/>
          </a:stretch>
        </p:blipFill>
        <p:spPr>
          <a:xfrm>
            <a:off x="466254" y="4518874"/>
            <a:ext cx="1425166" cy="1425166"/>
          </a:xfrm>
          <a:prstGeom prst="rect">
            <a:avLst/>
          </a:prstGeom>
        </p:spPr>
      </p:pic>
    </p:spTree>
    <p:extLst>
      <p:ext uri="{BB962C8B-B14F-4D97-AF65-F5344CB8AC3E}">
        <p14:creationId xmlns:p14="http://schemas.microsoft.com/office/powerpoint/2010/main" val="138001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Activist – A further point </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255760" y="1122631"/>
            <a:ext cx="8788652" cy="2963658"/>
          </a:xfrm>
        </p:spPr>
        <p:txBody>
          <a:bodyPr>
            <a:noAutofit/>
          </a:bodyPr>
          <a:lstStyle/>
          <a:p>
            <a:pPr>
              <a:lnSpc>
                <a:spcPct val="100000"/>
              </a:lnSpc>
              <a:spcBef>
                <a:spcPts val="600"/>
              </a:spcBef>
              <a:spcAft>
                <a:spcPts val="600"/>
              </a:spcAft>
            </a:pPr>
            <a:r>
              <a:rPr lang="en-GB" sz="2400" dirty="0"/>
              <a:t>Brown </a:t>
            </a:r>
            <a:r>
              <a:rPr lang="en-GB" sz="2400" i="1" dirty="0"/>
              <a:t>et al </a:t>
            </a:r>
            <a:r>
              <a:rPr lang="en-GB" sz="2400" dirty="0"/>
              <a:t>(ibid.) go on to argue that;</a:t>
            </a:r>
          </a:p>
          <a:p>
            <a:pPr>
              <a:lnSpc>
                <a:spcPct val="100000"/>
              </a:lnSpc>
              <a:spcBef>
                <a:spcPts val="600"/>
              </a:spcBef>
              <a:spcAft>
                <a:spcPts val="600"/>
              </a:spcAft>
            </a:pPr>
            <a:r>
              <a:rPr lang="en-GB" sz="2400" dirty="0"/>
              <a:t>‘Either they enjoy political activity for its own sake, or they have </a:t>
            </a:r>
            <a:r>
              <a:rPr lang="en-GB" sz="2400" b="1" dirty="0"/>
              <a:t>off‐median </a:t>
            </a:r>
            <a:r>
              <a:rPr lang="en-GB" sz="2400" dirty="0"/>
              <a:t>views which give them an incentive to pull the party or interest group towards the position they favour, rather than the position it would take to maximize its vote or influence’. </a:t>
            </a:r>
          </a:p>
          <a:p>
            <a:pPr>
              <a:lnSpc>
                <a:spcPct val="100000"/>
              </a:lnSpc>
              <a:spcBef>
                <a:spcPts val="600"/>
              </a:spcBef>
              <a:spcAft>
                <a:spcPts val="600"/>
              </a:spcAft>
            </a:pPr>
            <a:r>
              <a:rPr lang="en-GB" sz="2400" dirty="0"/>
              <a:t>Hence some have argued for a ‘law of curvilinear disparity’ which holds that activists hold more </a:t>
            </a:r>
            <a:r>
              <a:rPr lang="en-GB" sz="2400" b="1" dirty="0"/>
              <a:t>extreme</a:t>
            </a:r>
            <a:r>
              <a:rPr lang="en-GB" sz="2400" dirty="0"/>
              <a:t> views than either the </a:t>
            </a:r>
            <a:r>
              <a:rPr lang="en-GB" sz="2400" b="1" dirty="0"/>
              <a:t>mass electorate </a:t>
            </a:r>
            <a:r>
              <a:rPr lang="en-GB" sz="2400" dirty="0"/>
              <a:t>or the </a:t>
            </a:r>
            <a:r>
              <a:rPr lang="en-GB" sz="2400" b="1" dirty="0"/>
              <a:t>party leadership</a:t>
            </a:r>
            <a:r>
              <a:rPr lang="en-GB" sz="2400" dirty="0"/>
              <a:t>. There is some empirical support for this ‘law’ but it has rarely been tested carefully’.</a:t>
            </a:r>
          </a:p>
        </p:txBody>
      </p:sp>
      <p:sp>
        <p:nvSpPr>
          <p:cNvPr id="4" name="TextBox 3">
            <a:extLst>
              <a:ext uri="{FF2B5EF4-FFF2-40B4-BE49-F238E27FC236}">
                <a16:creationId xmlns:a16="http://schemas.microsoft.com/office/drawing/2014/main" id="{36EBDEC1-EEDD-C878-424B-0B749E25B454}"/>
              </a:ext>
            </a:extLst>
          </p:cNvPr>
          <p:cNvSpPr txBox="1"/>
          <p:nvPr/>
        </p:nvSpPr>
        <p:spPr>
          <a:xfrm>
            <a:off x="1878594" y="5121038"/>
            <a:ext cx="6799152" cy="492443"/>
          </a:xfrm>
          <a:prstGeom prst="rect">
            <a:avLst/>
          </a:prstGeom>
          <a:noFill/>
        </p:spPr>
        <p:txBody>
          <a:bodyPr wrap="square" rtlCol="0">
            <a:spAutoFit/>
          </a:bodyPr>
          <a:lstStyle/>
          <a:p>
            <a:pPr algn="ctr"/>
            <a:r>
              <a:rPr lang="en-GB" sz="2600" b="1" i="1" dirty="0"/>
              <a:t>What are they saying here?</a:t>
            </a:r>
          </a:p>
        </p:txBody>
      </p:sp>
      <p:pic>
        <p:nvPicPr>
          <p:cNvPr id="5" name="Picture 4" descr="A green and white circle with a white bubble in the middle&#10;&#10;Description automatically generated">
            <a:extLst>
              <a:ext uri="{FF2B5EF4-FFF2-40B4-BE49-F238E27FC236}">
                <a16:creationId xmlns:a16="http://schemas.microsoft.com/office/drawing/2014/main" id="{31546822-5F35-FD86-02A8-1C436C764B3D}"/>
              </a:ext>
            </a:extLst>
          </p:cNvPr>
          <p:cNvPicPr>
            <a:picLocks noChangeAspect="1"/>
          </p:cNvPicPr>
          <p:nvPr/>
        </p:nvPicPr>
        <p:blipFill>
          <a:blip r:embed="rId2"/>
          <a:stretch>
            <a:fillRect/>
          </a:stretch>
        </p:blipFill>
        <p:spPr>
          <a:xfrm>
            <a:off x="718556" y="4771176"/>
            <a:ext cx="1172864" cy="1172864"/>
          </a:xfrm>
          <a:prstGeom prst="rect">
            <a:avLst/>
          </a:prstGeom>
        </p:spPr>
      </p:pic>
    </p:spTree>
    <p:extLst>
      <p:ext uri="{BB962C8B-B14F-4D97-AF65-F5344CB8AC3E}">
        <p14:creationId xmlns:p14="http://schemas.microsoft.com/office/powerpoint/2010/main" val="257970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Activism – A Legal Definition?</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411933" y="1121044"/>
            <a:ext cx="8632479" cy="2963658"/>
          </a:xfrm>
        </p:spPr>
        <p:txBody>
          <a:bodyPr>
            <a:noAutofit/>
          </a:bodyPr>
          <a:lstStyle/>
          <a:p>
            <a:r>
              <a:rPr lang="en-GB" dirty="0"/>
              <a:t>In the UK, there is not a specific legal definition of "activism." </a:t>
            </a:r>
          </a:p>
          <a:p>
            <a:r>
              <a:rPr lang="en-GB" dirty="0"/>
              <a:t>When we look at legislative responses it is important to note that the phrases </a:t>
            </a:r>
            <a:r>
              <a:rPr lang="en-GB" b="1" dirty="0"/>
              <a:t>protest</a:t>
            </a:r>
            <a:r>
              <a:rPr lang="en-GB" dirty="0"/>
              <a:t>, </a:t>
            </a:r>
            <a:r>
              <a:rPr lang="en-GB" b="1" dirty="0"/>
              <a:t>public order</a:t>
            </a:r>
            <a:r>
              <a:rPr lang="en-GB" dirty="0"/>
              <a:t>, </a:t>
            </a:r>
            <a:r>
              <a:rPr lang="en-GB" b="1" dirty="0"/>
              <a:t>demonstration</a:t>
            </a:r>
            <a:r>
              <a:rPr lang="en-GB" dirty="0"/>
              <a:t> etc. are used rather than activism</a:t>
            </a:r>
          </a:p>
          <a:p>
            <a:r>
              <a:rPr lang="en-GB" dirty="0"/>
              <a:t>However, activism generally refers to efforts to promote, impede, direct, or intervene in social, political, economic, or environmental reform with the desire to make changes in society. </a:t>
            </a:r>
          </a:p>
          <a:p>
            <a:r>
              <a:rPr lang="en-GB" dirty="0"/>
              <a:t>This can include activities such as protests, campaigns, and other forms of advocacy.</a:t>
            </a:r>
          </a:p>
        </p:txBody>
      </p:sp>
    </p:spTree>
    <p:extLst>
      <p:ext uri="{BB962C8B-B14F-4D97-AF65-F5344CB8AC3E}">
        <p14:creationId xmlns:p14="http://schemas.microsoft.com/office/powerpoint/2010/main" val="1995548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9449-ADB1-EEAB-3CF2-472E927FEAA0}"/>
              </a:ext>
            </a:extLst>
          </p:cNvPr>
          <p:cNvSpPr>
            <a:spLocks noGrp="1"/>
          </p:cNvSpPr>
          <p:nvPr>
            <p:ph type="title"/>
          </p:nvPr>
        </p:nvSpPr>
        <p:spPr>
          <a:xfrm>
            <a:off x="628650" y="220271"/>
            <a:ext cx="7886700" cy="902360"/>
          </a:xfrm>
        </p:spPr>
        <p:txBody>
          <a:bodyPr>
            <a:normAutofit/>
          </a:bodyPr>
          <a:lstStyle/>
          <a:p>
            <a:pPr algn="ctr"/>
            <a:r>
              <a:rPr lang="en-GB" sz="4000" b="1" dirty="0"/>
              <a:t>Activism – A Legal Definition?</a:t>
            </a:r>
          </a:p>
        </p:txBody>
      </p:sp>
      <p:sp>
        <p:nvSpPr>
          <p:cNvPr id="3" name="Content Placeholder 2">
            <a:extLst>
              <a:ext uri="{FF2B5EF4-FFF2-40B4-BE49-F238E27FC236}">
                <a16:creationId xmlns:a16="http://schemas.microsoft.com/office/drawing/2014/main" id="{F4C22302-B2DC-7F67-64BA-2E74D6700A9A}"/>
              </a:ext>
            </a:extLst>
          </p:cNvPr>
          <p:cNvSpPr>
            <a:spLocks noGrp="1"/>
          </p:cNvSpPr>
          <p:nvPr>
            <p:ph idx="1"/>
          </p:nvPr>
        </p:nvSpPr>
        <p:spPr>
          <a:xfrm>
            <a:off x="330451" y="1247793"/>
            <a:ext cx="8632479" cy="2963658"/>
          </a:xfrm>
        </p:spPr>
        <p:txBody>
          <a:bodyPr>
            <a:noAutofit/>
          </a:bodyPr>
          <a:lstStyle/>
          <a:p>
            <a:r>
              <a:rPr lang="en-GB" sz="2200" dirty="0"/>
              <a:t>The right to protest, which is a common form of activism, is protected under the </a:t>
            </a:r>
            <a:r>
              <a:rPr lang="en-GB" sz="2200" dirty="0">
                <a:hlinkClick r:id="rId2"/>
              </a:rPr>
              <a:t>European Convention on Human Rights </a:t>
            </a:r>
            <a:r>
              <a:rPr lang="en-GB" sz="2200" dirty="0"/>
              <a:t>(Council of Europe, 2021)</a:t>
            </a:r>
          </a:p>
          <a:p>
            <a:r>
              <a:rPr lang="en-GB" sz="2200" dirty="0"/>
              <a:t>Specifically, the right to protest is covered under the rights to </a:t>
            </a:r>
            <a:r>
              <a:rPr lang="en-GB" sz="2200" b="1" dirty="0"/>
              <a:t>freedom of expression</a:t>
            </a:r>
            <a:r>
              <a:rPr lang="en-GB" sz="2200" dirty="0"/>
              <a:t> and </a:t>
            </a:r>
            <a:r>
              <a:rPr lang="en-GB" sz="2200" b="1" dirty="0"/>
              <a:t>freedom of assembly</a:t>
            </a:r>
            <a:r>
              <a:rPr lang="en-GB" sz="2200" dirty="0"/>
              <a:t>. </a:t>
            </a:r>
          </a:p>
          <a:p>
            <a:r>
              <a:rPr lang="en-GB" sz="2200" dirty="0"/>
              <a:t>However, this protection only applies to peaceful protests and does not extend to acts of violence or damage. We will return to this point in a later Theme.</a:t>
            </a:r>
          </a:p>
          <a:p>
            <a:r>
              <a:rPr lang="en-GB" sz="2200" dirty="0"/>
              <a:t>It should be noted that, despite statements by the previous, Conservative, Government criticising the ECHR, the UK is a member of the Council of Europe and a signatory to the Convention.</a:t>
            </a:r>
          </a:p>
          <a:p>
            <a:r>
              <a:rPr lang="en-GB" sz="2200" dirty="0"/>
              <a:t>It is also enshrined in the Human Rights Act 1998</a:t>
            </a:r>
          </a:p>
          <a:p>
            <a:pPr>
              <a:lnSpc>
                <a:spcPct val="100000"/>
              </a:lnSpc>
              <a:spcBef>
                <a:spcPts val="600"/>
              </a:spcBef>
              <a:spcAft>
                <a:spcPts val="600"/>
              </a:spcAft>
            </a:pPr>
            <a:endParaRPr lang="en-GB" sz="2200" dirty="0"/>
          </a:p>
        </p:txBody>
      </p:sp>
    </p:spTree>
    <p:extLst>
      <p:ext uri="{BB962C8B-B14F-4D97-AF65-F5344CB8AC3E}">
        <p14:creationId xmlns:p14="http://schemas.microsoft.com/office/powerpoint/2010/main" val="4096566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A695-23D9-E368-EB36-817F7CCA1E51}"/>
              </a:ext>
            </a:extLst>
          </p:cNvPr>
          <p:cNvSpPr>
            <a:spLocks noGrp="1"/>
          </p:cNvSpPr>
          <p:nvPr>
            <p:ph type="title"/>
          </p:nvPr>
        </p:nvSpPr>
        <p:spPr>
          <a:xfrm>
            <a:off x="628650" y="238378"/>
            <a:ext cx="7886700" cy="730344"/>
          </a:xfrm>
        </p:spPr>
        <p:txBody>
          <a:bodyPr>
            <a:normAutofit/>
          </a:bodyPr>
          <a:lstStyle/>
          <a:p>
            <a:pPr algn="ctr"/>
            <a:r>
              <a:rPr lang="en-GB" sz="4000" b="1" dirty="0"/>
              <a:t>References</a:t>
            </a:r>
          </a:p>
        </p:txBody>
      </p:sp>
      <p:sp>
        <p:nvSpPr>
          <p:cNvPr id="3" name="Content Placeholder 2">
            <a:extLst>
              <a:ext uri="{FF2B5EF4-FFF2-40B4-BE49-F238E27FC236}">
                <a16:creationId xmlns:a16="http://schemas.microsoft.com/office/drawing/2014/main" id="{08C2DC86-E1F1-6BBE-CB96-7B04A413BCBE}"/>
              </a:ext>
            </a:extLst>
          </p:cNvPr>
          <p:cNvSpPr>
            <a:spLocks noGrp="1"/>
          </p:cNvSpPr>
          <p:nvPr>
            <p:ph idx="1"/>
          </p:nvPr>
        </p:nvSpPr>
        <p:spPr>
          <a:xfrm>
            <a:off x="628650" y="1068309"/>
            <a:ext cx="7886700" cy="4398213"/>
          </a:xfrm>
        </p:spPr>
        <p:txBody>
          <a:bodyPr>
            <a:noAutofit/>
          </a:bodyPr>
          <a:lstStyle/>
          <a:p>
            <a:pPr>
              <a:lnSpc>
                <a:spcPct val="100000"/>
              </a:lnSpc>
              <a:spcBef>
                <a:spcPts val="600"/>
              </a:spcBef>
              <a:spcAft>
                <a:spcPts val="600"/>
              </a:spcAft>
            </a:pPr>
            <a:r>
              <a:rPr lang="en-GB" sz="1400" dirty="0"/>
              <a:t>Blackburn, S. (2016) ‘Activism’ in </a:t>
            </a:r>
            <a:r>
              <a:rPr lang="en-GB" sz="1400" i="1" dirty="0"/>
              <a:t>A Dictionary of Philosophy</a:t>
            </a:r>
            <a:r>
              <a:rPr lang="en-GB" sz="1400" dirty="0"/>
              <a:t> (3</a:t>
            </a:r>
            <a:r>
              <a:rPr lang="en-GB" sz="1400" baseline="30000" dirty="0"/>
              <a:t>rd</a:t>
            </a:r>
            <a:r>
              <a:rPr lang="en-GB" sz="1400" dirty="0"/>
              <a:t> ed.) Oxford: Oxford University Available at: </a:t>
            </a:r>
            <a:r>
              <a:rPr lang="en-GB" sz="1400" dirty="0">
                <a:hlinkClick r:id="rId2"/>
              </a:rPr>
              <a:t>Activism - Oxford Reference</a:t>
            </a:r>
            <a:r>
              <a:rPr lang="en-GB" sz="1400" dirty="0"/>
              <a:t> [Accessed 21/11/2024]</a:t>
            </a:r>
          </a:p>
          <a:p>
            <a:pPr>
              <a:lnSpc>
                <a:spcPct val="100000"/>
              </a:lnSpc>
              <a:spcBef>
                <a:spcPts val="600"/>
              </a:spcBef>
              <a:spcAft>
                <a:spcPts val="600"/>
              </a:spcAft>
            </a:pPr>
            <a:r>
              <a:rPr lang="en-GB" sz="1400" dirty="0"/>
              <a:t>Brooks, E. (2023) </a:t>
            </a:r>
            <a:r>
              <a:rPr lang="en-GB" sz="1400" i="1" dirty="0"/>
              <a:t>What is Activism: Definition, Types, Role, Examples, Importance </a:t>
            </a:r>
            <a:r>
              <a:rPr lang="en-GB" sz="1400" dirty="0"/>
              <a:t>Berlin: Liberties Available at: </a:t>
            </a:r>
            <a:r>
              <a:rPr lang="en-GB" sz="1400" dirty="0">
                <a:hlinkClick r:id="rId3"/>
              </a:rPr>
              <a:t>What is Activism: Definition, Types, Role, Examples, Importance | liberties.eu</a:t>
            </a:r>
            <a:r>
              <a:rPr lang="en-GB" sz="1400" dirty="0"/>
              <a:t> [Accessed 21/11/2024]</a:t>
            </a:r>
            <a:endParaRPr lang="en-GB" sz="1400" i="1" dirty="0"/>
          </a:p>
          <a:p>
            <a:pPr>
              <a:lnSpc>
                <a:spcPct val="100000"/>
              </a:lnSpc>
              <a:spcBef>
                <a:spcPts val="600"/>
              </a:spcBef>
              <a:spcAft>
                <a:spcPts val="600"/>
              </a:spcAft>
            </a:pPr>
            <a:r>
              <a:rPr lang="en-GB" sz="1400" dirty="0"/>
              <a:t>Brown, G.W., McLean, I. and McMillan, A. (eds) (2018) ‘Activist’ in </a:t>
            </a:r>
            <a:r>
              <a:rPr lang="en-GB" sz="1400" i="1" dirty="0"/>
              <a:t>The concise Oxford dictionary of politics and international relations </a:t>
            </a:r>
            <a:r>
              <a:rPr lang="en-GB" sz="1400" dirty="0"/>
              <a:t>: 4 ed. Oxford, England: Oxford University Press. Available at: </a:t>
            </a:r>
            <a:r>
              <a:rPr lang="en-GB" sz="1400" dirty="0">
                <a:hlinkClick r:id="rId4"/>
              </a:rPr>
              <a:t>Activist - Oxford Reference</a:t>
            </a:r>
            <a:r>
              <a:rPr lang="en-GB" sz="1400" dirty="0"/>
              <a:t> [Accessed 21/11/2024]</a:t>
            </a:r>
          </a:p>
          <a:p>
            <a:pPr>
              <a:lnSpc>
                <a:spcPct val="100000"/>
              </a:lnSpc>
              <a:spcBef>
                <a:spcPts val="600"/>
              </a:spcBef>
              <a:spcAft>
                <a:spcPts val="600"/>
              </a:spcAft>
            </a:pPr>
            <a:r>
              <a:rPr lang="en-GB" sz="1400" dirty="0"/>
              <a:t>Council of Europe (2021) </a:t>
            </a:r>
            <a:r>
              <a:rPr lang="en-GB" sz="1400" i="1" dirty="0"/>
              <a:t>European Convention on Human Rights</a:t>
            </a:r>
            <a:r>
              <a:rPr lang="en-GB" sz="1400" dirty="0"/>
              <a:t> Strasbourg: Council of Europe Available at: </a:t>
            </a:r>
            <a:r>
              <a:rPr lang="en-GB" sz="1400" dirty="0">
                <a:hlinkClick r:id="rId5"/>
              </a:rPr>
              <a:t>European Convention on Human Rights</a:t>
            </a:r>
            <a:r>
              <a:rPr lang="en-GB" sz="1400" dirty="0"/>
              <a:t> [Accessed 21/11/2024]</a:t>
            </a:r>
          </a:p>
        </p:txBody>
      </p:sp>
    </p:spTree>
    <p:extLst>
      <p:ext uri="{BB962C8B-B14F-4D97-AF65-F5344CB8AC3E}">
        <p14:creationId xmlns:p14="http://schemas.microsoft.com/office/powerpoint/2010/main" val="2039098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4A695-23D9-E368-EB36-817F7CCA1E51}"/>
              </a:ext>
            </a:extLst>
          </p:cNvPr>
          <p:cNvSpPr>
            <a:spLocks noGrp="1"/>
          </p:cNvSpPr>
          <p:nvPr>
            <p:ph type="title"/>
          </p:nvPr>
        </p:nvSpPr>
        <p:spPr>
          <a:xfrm>
            <a:off x="628650" y="238378"/>
            <a:ext cx="7886700" cy="730344"/>
          </a:xfrm>
        </p:spPr>
        <p:txBody>
          <a:bodyPr>
            <a:normAutofit/>
          </a:bodyPr>
          <a:lstStyle/>
          <a:p>
            <a:pPr algn="ctr"/>
            <a:r>
              <a:rPr lang="en-GB" sz="4000" b="1" dirty="0"/>
              <a:t>References</a:t>
            </a:r>
          </a:p>
        </p:txBody>
      </p:sp>
      <p:sp>
        <p:nvSpPr>
          <p:cNvPr id="3" name="Content Placeholder 2">
            <a:extLst>
              <a:ext uri="{FF2B5EF4-FFF2-40B4-BE49-F238E27FC236}">
                <a16:creationId xmlns:a16="http://schemas.microsoft.com/office/drawing/2014/main" id="{08C2DC86-E1F1-6BBE-CB96-7B04A413BCBE}"/>
              </a:ext>
            </a:extLst>
          </p:cNvPr>
          <p:cNvSpPr>
            <a:spLocks noGrp="1"/>
          </p:cNvSpPr>
          <p:nvPr>
            <p:ph idx="1"/>
          </p:nvPr>
        </p:nvSpPr>
        <p:spPr>
          <a:xfrm>
            <a:off x="628650" y="1068309"/>
            <a:ext cx="7886700" cy="4398213"/>
          </a:xfrm>
        </p:spPr>
        <p:txBody>
          <a:bodyPr>
            <a:noAutofit/>
          </a:bodyPr>
          <a:lstStyle/>
          <a:p>
            <a:pPr>
              <a:lnSpc>
                <a:spcPct val="100000"/>
              </a:lnSpc>
              <a:spcBef>
                <a:spcPts val="600"/>
              </a:spcBef>
              <a:spcAft>
                <a:spcPts val="600"/>
              </a:spcAft>
            </a:pPr>
            <a:r>
              <a:rPr lang="en-GB" sz="1400" dirty="0"/>
              <a:t>Harris, J. &amp; White, V. (2018) ‘Activism’ in </a:t>
            </a:r>
            <a:r>
              <a:rPr lang="en-GB" sz="1400" i="1" dirty="0"/>
              <a:t>A Dictionary of Social Work and Social Care </a:t>
            </a:r>
            <a:r>
              <a:rPr lang="en-GB" sz="1400" dirty="0"/>
              <a:t>(2 ed.) Oxford: Oxford University Press Available at: </a:t>
            </a:r>
            <a:r>
              <a:rPr lang="en-GB" sz="1400" dirty="0">
                <a:hlinkClick r:id="rId2"/>
              </a:rPr>
              <a:t>Activism - Oxford Reference</a:t>
            </a:r>
            <a:r>
              <a:rPr lang="en-GB" sz="1400" dirty="0"/>
              <a:t> [Accessed 21/11/2024]</a:t>
            </a:r>
          </a:p>
          <a:p>
            <a:pPr>
              <a:lnSpc>
                <a:spcPct val="100000"/>
              </a:lnSpc>
              <a:spcBef>
                <a:spcPts val="600"/>
              </a:spcBef>
              <a:spcAft>
                <a:spcPts val="600"/>
              </a:spcAft>
            </a:pPr>
            <a:r>
              <a:rPr lang="en-GB" sz="1400" dirty="0"/>
              <a:t>Liberties (No Date) </a:t>
            </a:r>
            <a:r>
              <a:rPr lang="en-GB" sz="1400" i="1" dirty="0"/>
              <a:t>About Us</a:t>
            </a:r>
            <a:r>
              <a:rPr lang="en-GB" sz="1400" dirty="0"/>
              <a:t> Berlin: Liberties Available at </a:t>
            </a:r>
            <a:r>
              <a:rPr lang="en-GB" sz="1050" dirty="0">
                <a:hlinkClick r:id="rId3"/>
              </a:rPr>
              <a:t>What is Activism: Definition, Types, Role, Examples, Importance | liberties.eu</a:t>
            </a:r>
            <a:r>
              <a:rPr lang="en-GB" sz="1400" dirty="0"/>
              <a:t> [Accessed 21/11/2024]</a:t>
            </a:r>
          </a:p>
          <a:p>
            <a:pPr>
              <a:lnSpc>
                <a:spcPct val="100000"/>
              </a:lnSpc>
              <a:spcBef>
                <a:spcPts val="600"/>
              </a:spcBef>
              <a:spcAft>
                <a:spcPts val="600"/>
              </a:spcAft>
            </a:pPr>
            <a:r>
              <a:rPr lang="en-GB" sz="1400" dirty="0"/>
              <a:t>Rogers, A, </a:t>
            </a:r>
            <a:r>
              <a:rPr lang="en-GB" sz="1400" dirty="0" err="1"/>
              <a:t>Castree</a:t>
            </a:r>
            <a:r>
              <a:rPr lang="en-GB" sz="1400" dirty="0"/>
              <a:t>, N. &amp; </a:t>
            </a:r>
            <a:r>
              <a:rPr lang="en-GB" sz="1400" dirty="0" err="1"/>
              <a:t>Kitchin</a:t>
            </a:r>
            <a:r>
              <a:rPr lang="en-GB" sz="1400" dirty="0"/>
              <a:t>, R. (2013) ‘Activism’ in </a:t>
            </a:r>
            <a:r>
              <a:rPr lang="en-GB" sz="1400" i="1" dirty="0"/>
              <a:t>A Dictionary of Human Geography </a:t>
            </a:r>
            <a:r>
              <a:rPr lang="en-GB" sz="1400" dirty="0"/>
              <a:t>Oxford: Oxford University Press Available at: </a:t>
            </a:r>
            <a:r>
              <a:rPr lang="en-GB" sz="1400" dirty="0">
                <a:hlinkClick r:id="rId4"/>
              </a:rPr>
              <a:t>Activism - Oxford Reference</a:t>
            </a:r>
            <a:r>
              <a:rPr lang="en-GB" sz="1400" dirty="0"/>
              <a:t> [Accessed 21/11/2024]</a:t>
            </a:r>
          </a:p>
          <a:p>
            <a:pPr>
              <a:lnSpc>
                <a:spcPct val="100000"/>
              </a:lnSpc>
              <a:spcBef>
                <a:spcPts val="600"/>
              </a:spcBef>
              <a:spcAft>
                <a:spcPts val="600"/>
              </a:spcAft>
            </a:pPr>
            <a:r>
              <a:rPr lang="en-GB" sz="1400" dirty="0" err="1"/>
              <a:t>Żuchowska</a:t>
            </a:r>
            <a:r>
              <a:rPr lang="en-GB" sz="1400" dirty="0"/>
              <a:t>-Skiba, D. (2024) ‘Activism’</a:t>
            </a:r>
            <a:r>
              <a:rPr lang="en-GB" sz="1400" i="1" dirty="0"/>
              <a:t> </a:t>
            </a:r>
            <a:r>
              <a:rPr lang="en-GB" sz="1400" dirty="0"/>
              <a:t>in Marques, J. (ed.) (2024) </a:t>
            </a:r>
            <a:r>
              <a:rPr lang="en-GB" sz="1400" i="1" dirty="0"/>
              <a:t>Encyclopedia of Diversity, Equity, Inclusion and Spirituality</a:t>
            </a:r>
            <a:r>
              <a:rPr lang="en-GB" sz="1400" dirty="0"/>
              <a:t> New York: Springer Nature</a:t>
            </a:r>
            <a:endParaRPr lang="en-GB" sz="1400" i="1" dirty="0"/>
          </a:p>
        </p:txBody>
      </p:sp>
    </p:spTree>
    <p:extLst>
      <p:ext uri="{BB962C8B-B14F-4D97-AF65-F5344CB8AC3E}">
        <p14:creationId xmlns:p14="http://schemas.microsoft.com/office/powerpoint/2010/main" val="194083931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761</TotalTime>
  <Words>1438</Words>
  <Application>Microsoft Office PowerPoint</Application>
  <PresentationFormat>On-screen Show (4:3)</PresentationFormat>
  <Paragraphs>87</Paragraphs>
  <Slides>16</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Calibri Light</vt:lpstr>
      <vt:lpstr>Holding PAge</vt:lpstr>
      <vt:lpstr>Accessible 2</vt:lpstr>
      <vt:lpstr>PowerPoint Presentation</vt:lpstr>
      <vt:lpstr>PowerPoint Presentation</vt:lpstr>
      <vt:lpstr>What Is Activism?</vt:lpstr>
      <vt:lpstr>What is Activism?</vt:lpstr>
      <vt:lpstr>Activism – Some Definitions</vt:lpstr>
      <vt:lpstr>Activism – Some Definitions</vt:lpstr>
      <vt:lpstr>Activism – Some Definitions</vt:lpstr>
      <vt:lpstr>Activism – Some Definitions</vt:lpstr>
      <vt:lpstr>Study skills digression – suitable sources</vt:lpstr>
      <vt:lpstr>Study skills digression – suitable sources</vt:lpstr>
      <vt:lpstr>Activist – A further point </vt:lpstr>
      <vt:lpstr>Activist – A further point </vt:lpstr>
      <vt:lpstr>Activism – A Legal Definition?</vt:lpstr>
      <vt:lpstr>Activism – A Legal Definition?</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12</cp:revision>
  <dcterms:created xsi:type="dcterms:W3CDTF">2024-09-09T09:14:57Z</dcterms:created>
  <dcterms:modified xsi:type="dcterms:W3CDTF">2025-01-31T09:47:27Z</dcterms:modified>
</cp:coreProperties>
</file>