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80" r:id="rId3"/>
    <p:sldId id="531" r:id="rId4"/>
    <p:sldId id="532" r:id="rId5"/>
    <p:sldId id="521" r:id="rId6"/>
    <p:sldId id="477" r:id="rId7"/>
    <p:sldId id="478" r:id="rId8"/>
    <p:sldId id="522" r:id="rId9"/>
    <p:sldId id="523" r:id="rId10"/>
    <p:sldId id="524" r:id="rId11"/>
    <p:sldId id="479" r:id="rId12"/>
    <p:sldId id="533" r:id="rId13"/>
    <p:sldId id="519" r:id="rId14"/>
    <p:sldId id="520" r:id="rId15"/>
    <p:sldId id="480" r:id="rId16"/>
    <p:sldId id="516" r:id="rId17"/>
    <p:sldId id="525" r:id="rId18"/>
    <p:sldId id="382" r:id="rId19"/>
    <p:sldId id="383" r:id="rId20"/>
    <p:sldId id="529" r:id="rId21"/>
    <p:sldId id="530" r:id="rId22"/>
    <p:sldId id="459"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382" autoAdjust="0"/>
    <p:restoredTop sz="87422" autoAdjust="0"/>
  </p:normalViewPr>
  <p:slideViewPr>
    <p:cSldViewPr>
      <p:cViewPr varScale="1">
        <p:scale>
          <a:sx n="75" d="100"/>
          <a:sy n="75" d="100"/>
        </p:scale>
        <p:origin x="185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E4BFFA27-AF5B-4EB2-B458-56CD1B705ECF}"/>
    <pc:docChg chg="modSld">
      <pc:chgData name="Laila Maazouz" userId="78f83201-ce9e-46c5-9371-8a0736bf557c" providerId="ADAL" clId="{E4BFFA27-AF5B-4EB2-B458-56CD1B705ECF}" dt="2025-06-02T13:57:36.860" v="9" actId="403"/>
      <pc:docMkLst>
        <pc:docMk/>
      </pc:docMkLst>
      <pc:sldChg chg="modSp mod">
        <pc:chgData name="Laila Maazouz" userId="78f83201-ce9e-46c5-9371-8a0736bf557c" providerId="ADAL" clId="{E4BFFA27-AF5B-4EB2-B458-56CD1B705ECF}" dt="2025-06-02T13:57:08.325" v="8" actId="20577"/>
        <pc:sldMkLst>
          <pc:docMk/>
          <pc:sldMk cId="3377062869" sldId="519"/>
        </pc:sldMkLst>
        <pc:spChg chg="mod">
          <ac:chgData name="Laila Maazouz" userId="78f83201-ce9e-46c5-9371-8a0736bf557c" providerId="ADAL" clId="{E4BFFA27-AF5B-4EB2-B458-56CD1B705ECF}" dt="2025-06-02T13:57:08.325" v="8" actId="20577"/>
          <ac:spMkLst>
            <pc:docMk/>
            <pc:sldMk cId="3377062869" sldId="519"/>
            <ac:spMk id="3" creationId="{CE23076F-D0ED-49B2-ECEB-D61F502360A7}"/>
          </ac:spMkLst>
        </pc:spChg>
      </pc:sldChg>
      <pc:sldChg chg="modSp mod">
        <pc:chgData name="Laila Maazouz" userId="78f83201-ce9e-46c5-9371-8a0736bf557c" providerId="ADAL" clId="{E4BFFA27-AF5B-4EB2-B458-56CD1B705ECF}" dt="2025-06-02T13:55:19.946" v="0" actId="12"/>
        <pc:sldMkLst>
          <pc:docMk/>
          <pc:sldMk cId="231841728" sldId="522"/>
        </pc:sldMkLst>
        <pc:spChg chg="mod">
          <ac:chgData name="Laila Maazouz" userId="78f83201-ce9e-46c5-9371-8a0736bf557c" providerId="ADAL" clId="{E4BFFA27-AF5B-4EB2-B458-56CD1B705ECF}" dt="2025-06-02T13:55:19.946" v="0" actId="12"/>
          <ac:spMkLst>
            <pc:docMk/>
            <pc:sldMk cId="231841728" sldId="522"/>
            <ac:spMk id="3" creationId="{716E8132-36EF-6C89-5E44-2D230647A95D}"/>
          </ac:spMkLst>
        </pc:spChg>
      </pc:sldChg>
      <pc:sldChg chg="modSp mod">
        <pc:chgData name="Laila Maazouz" userId="78f83201-ce9e-46c5-9371-8a0736bf557c" providerId="ADAL" clId="{E4BFFA27-AF5B-4EB2-B458-56CD1B705ECF}" dt="2025-06-02T13:56:23.116" v="1" actId="12"/>
        <pc:sldMkLst>
          <pc:docMk/>
          <pc:sldMk cId="627224028" sldId="523"/>
        </pc:sldMkLst>
        <pc:spChg chg="mod">
          <ac:chgData name="Laila Maazouz" userId="78f83201-ce9e-46c5-9371-8a0736bf557c" providerId="ADAL" clId="{E4BFFA27-AF5B-4EB2-B458-56CD1B705ECF}" dt="2025-06-02T13:56:23.116" v="1" actId="12"/>
          <ac:spMkLst>
            <pc:docMk/>
            <pc:sldMk cId="627224028" sldId="523"/>
            <ac:spMk id="3" creationId="{C9D8E972-286D-2AE3-1A54-199319ECD2B2}"/>
          </ac:spMkLst>
        </pc:spChg>
      </pc:sldChg>
      <pc:sldChg chg="modSp mod">
        <pc:chgData name="Laila Maazouz" userId="78f83201-ce9e-46c5-9371-8a0736bf557c" providerId="ADAL" clId="{E4BFFA27-AF5B-4EB2-B458-56CD1B705ECF}" dt="2025-06-02T13:56:32.189" v="2" actId="12"/>
        <pc:sldMkLst>
          <pc:docMk/>
          <pc:sldMk cId="3221831236" sldId="524"/>
        </pc:sldMkLst>
        <pc:spChg chg="mod">
          <ac:chgData name="Laila Maazouz" userId="78f83201-ce9e-46c5-9371-8a0736bf557c" providerId="ADAL" clId="{E4BFFA27-AF5B-4EB2-B458-56CD1B705ECF}" dt="2025-06-02T13:56:32.189" v="2" actId="12"/>
          <ac:spMkLst>
            <pc:docMk/>
            <pc:sldMk cId="3221831236" sldId="524"/>
            <ac:spMk id="3" creationId="{E4F77CEA-2BF6-00C9-1712-855A6CFDC3A5}"/>
          </ac:spMkLst>
        </pc:spChg>
      </pc:sldChg>
      <pc:sldChg chg="modSp mod">
        <pc:chgData name="Laila Maazouz" userId="78f83201-ce9e-46c5-9371-8a0736bf557c" providerId="ADAL" clId="{E4BFFA27-AF5B-4EB2-B458-56CD1B705ECF}" dt="2025-06-02T13:57:36.860" v="9" actId="403"/>
        <pc:sldMkLst>
          <pc:docMk/>
          <pc:sldMk cId="1081692278" sldId="530"/>
        </pc:sldMkLst>
        <pc:spChg chg="mod">
          <ac:chgData name="Laila Maazouz" userId="78f83201-ce9e-46c5-9371-8a0736bf557c" providerId="ADAL" clId="{E4BFFA27-AF5B-4EB2-B458-56CD1B705ECF}" dt="2025-06-02T13:57:36.860" v="9" actId="403"/>
          <ac:spMkLst>
            <pc:docMk/>
            <pc:sldMk cId="1081692278" sldId="530"/>
            <ac:spMk id="14" creationId="{4E9448CD-73CE-81ED-E65D-F0399702F82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4CB8ACC1-9212-B443-AB4A-4863BCE7052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46E36AD6-7233-3214-2D46-9386374ABAD9}"/>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4FAFE4F0-99C8-5C40-A91B-EA542CE645C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2DBFDC4F-E4BB-2D11-B940-F553D906B56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F1A9F88-B687-0440-A18D-F5F3464A70E0}"/>
              </a:ext>
            </a:extLst>
          </p:cNvPr>
          <p:cNvSpPr>
            <a:spLocks noGrp="1"/>
          </p:cNvSpPr>
          <p:nvPr>
            <p:ph type="body" idx="1"/>
          </p:nvPr>
        </p:nvSpPr>
        <p:spPr/>
        <p:txBody>
          <a:bodyPr/>
          <a:lstStyle/>
          <a:p>
            <a:pPr eaLnBrk="1" hangingPunct="1">
              <a:spcBef>
                <a:spcPct val="0"/>
              </a:spcBef>
              <a:defRPr/>
            </a:pPr>
            <a:endParaRPr lang="en-US" dirty="0"/>
          </a:p>
        </p:txBody>
      </p:sp>
      <p:sp>
        <p:nvSpPr>
          <p:cNvPr id="22531" name="Slide Number Placeholder 3">
            <a:extLst>
              <a:ext uri="{FF2B5EF4-FFF2-40B4-BE49-F238E27FC236}">
                <a16:creationId xmlns:a16="http://schemas.microsoft.com/office/drawing/2014/main" id="{D0268BC9-D4E1-9FA5-D64B-9CABEB2FDB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58863E-070D-2E44-B61A-B6FC1512D68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DE3AF416-4E4D-5C7E-97C0-9B2A1D4D031B}"/>
              </a:ext>
            </a:extLst>
          </p:cNvPr>
          <p:cNvSpPr>
            <a:spLocks noGrp="1" noRot="1" noChangeAspect="1" noChangeArrowheads="1" noTextEdit="1"/>
          </p:cNvSpPr>
          <p:nvPr>
            <p:ph type="sldImg"/>
          </p:nvPr>
        </p:nvSpPr>
        <p:spPr>
          <a:ln/>
        </p:spPr>
      </p:sp>
      <p:sp>
        <p:nvSpPr>
          <p:cNvPr id="43010" name="Notes Placeholder 2">
            <a:extLst>
              <a:ext uri="{FF2B5EF4-FFF2-40B4-BE49-F238E27FC236}">
                <a16:creationId xmlns:a16="http://schemas.microsoft.com/office/drawing/2014/main" id="{5F1672A3-68CA-7865-802F-18C655810BF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The first step in the </a:t>
            </a:r>
            <a:r>
              <a:rPr lang="en-US" altLang="en-US" i="1" dirty="0"/>
              <a:t>Fiedler contingency model </a:t>
            </a:r>
            <a:r>
              <a:rPr lang="en-US" altLang="en-US" dirty="0"/>
              <a:t>is identifying leadership style. Fiedler believed that a key factor in leadership success is the individual’s basic leadership style. He created the </a:t>
            </a:r>
            <a:r>
              <a:rPr lang="en-US" altLang="en-US" i="1" dirty="0"/>
              <a:t>least preferred coworker (LPC) questionnaire </a:t>
            </a:r>
            <a:r>
              <a:rPr lang="en-US" altLang="en-US" dirty="0"/>
              <a:t>for this purpose, to measure whether a person is task- or relationship-oriented. </a:t>
            </a:r>
          </a:p>
          <a:p>
            <a:pPr eaLnBrk="1" hangingPunct="1">
              <a:spcBef>
                <a:spcPct val="0"/>
              </a:spcBef>
            </a:pPr>
            <a:endParaRPr lang="en-US" altLang="en-US" dirty="0"/>
          </a:p>
        </p:txBody>
      </p:sp>
      <p:sp>
        <p:nvSpPr>
          <p:cNvPr id="43011" name="Slide Number Placeholder 3">
            <a:extLst>
              <a:ext uri="{FF2B5EF4-FFF2-40B4-BE49-F238E27FC236}">
                <a16:creationId xmlns:a16="http://schemas.microsoft.com/office/drawing/2014/main" id="{F2EEA0DE-6E6F-9C32-5E59-0A71D9A510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8C0F58-ECA7-6446-A65D-E35810FCAAC4}"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23603C2B-76A1-7ED1-43D6-27DEC94F74F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5D4D453-A311-6F4F-BAB1-62A0F13A8CAE}"/>
              </a:ext>
            </a:extLst>
          </p:cNvPr>
          <p:cNvSpPr>
            <a:spLocks noGrp="1"/>
          </p:cNvSpPr>
          <p:nvPr>
            <p:ph type="body" idx="1"/>
          </p:nvPr>
        </p:nvSpPr>
        <p:spPr/>
        <p:txBody>
          <a:bodyPr/>
          <a:lstStyle/>
          <a:p>
            <a:pPr eaLnBrk="1" hangingPunct="1">
              <a:spcBef>
                <a:spcPct val="0"/>
              </a:spcBef>
              <a:defRPr/>
            </a:pPr>
            <a:r>
              <a:rPr lang="en-US" dirty="0"/>
              <a:t>After assessing leadership style, it is necessary to match the leader with the situation. Fiedler has identified three contingency or situational dimensions: </a:t>
            </a:r>
          </a:p>
          <a:p>
            <a:pPr marL="171450" indent="-171450" eaLnBrk="1" hangingPunct="1">
              <a:spcBef>
                <a:spcPct val="0"/>
              </a:spcBef>
              <a:buFont typeface="Arial"/>
              <a:buChar char="•"/>
              <a:defRPr/>
            </a:pPr>
            <a:r>
              <a:rPr lang="en-US" i="1" dirty="0"/>
              <a:t>Leader–member relations</a:t>
            </a:r>
            <a:r>
              <a:rPr lang="en-US" dirty="0"/>
              <a:t>—the degree of confidence, trust, and respect members have in their leader.</a:t>
            </a:r>
          </a:p>
          <a:p>
            <a:pPr marL="171450" indent="-171450" eaLnBrk="1" hangingPunct="1">
              <a:spcBef>
                <a:spcPct val="0"/>
              </a:spcBef>
              <a:buFont typeface="Arial"/>
              <a:buChar char="•"/>
              <a:defRPr/>
            </a:pPr>
            <a:r>
              <a:rPr lang="en-US" i="1" dirty="0"/>
              <a:t>Task structure</a:t>
            </a:r>
            <a:r>
              <a:rPr lang="en-US" dirty="0"/>
              <a:t>—the degree to which the job assignments are procedural.</a:t>
            </a:r>
          </a:p>
          <a:p>
            <a:pPr marL="171450" indent="-171450" eaLnBrk="1" hangingPunct="1">
              <a:spcBef>
                <a:spcPct val="0"/>
              </a:spcBef>
              <a:buFont typeface="Arial"/>
              <a:buChar char="•"/>
              <a:defRPr/>
            </a:pPr>
            <a:r>
              <a:rPr lang="en-US" i="1" dirty="0"/>
              <a:t>Position power</a:t>
            </a:r>
            <a:r>
              <a:rPr lang="en-US" dirty="0"/>
              <a:t>—the degree of influence a leader has over power variables such as hiring, firing, discipline, promotions, and salary increases.</a:t>
            </a:r>
          </a:p>
          <a:p>
            <a:pPr eaLnBrk="1" hangingPunct="1">
              <a:spcBef>
                <a:spcPct val="0"/>
              </a:spcBef>
              <a:defRPr/>
            </a:pPr>
            <a:endParaRPr lang="en-US" dirty="0"/>
          </a:p>
          <a:p>
            <a:pPr eaLnBrk="1" hangingPunct="1">
              <a:spcBef>
                <a:spcPct val="0"/>
              </a:spcBef>
              <a:defRPr/>
            </a:pPr>
            <a:r>
              <a:rPr lang="en-US" dirty="0"/>
              <a:t>The next step is to evaluate the situation in terms of these three contingency variables. Leader</a:t>
            </a:r>
            <a:r>
              <a:rPr lang="en-US" i="1" dirty="0"/>
              <a:t>–</a:t>
            </a:r>
            <a:r>
              <a:rPr lang="en-US" dirty="0"/>
              <a:t>member relations are either good or poor. Task structure is either high or low. Position power is either strong or weak. Fiedler states the better the leader</a:t>
            </a:r>
            <a:r>
              <a:rPr lang="en-US" i="1" dirty="0"/>
              <a:t>–</a:t>
            </a:r>
            <a:r>
              <a:rPr lang="en-US" dirty="0"/>
              <a:t>member relations, the more highly structured the job, and the stronger the position power, the more control the leader has. </a:t>
            </a:r>
          </a:p>
        </p:txBody>
      </p:sp>
      <p:sp>
        <p:nvSpPr>
          <p:cNvPr id="45059" name="Slide Number Placeholder 3">
            <a:extLst>
              <a:ext uri="{FF2B5EF4-FFF2-40B4-BE49-F238E27FC236}">
                <a16:creationId xmlns:a16="http://schemas.microsoft.com/office/drawing/2014/main" id="{5F913688-A3F3-71BB-1C9A-553B09859EF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DD45E-D41F-7048-AEA9-D0C5ED13554A}"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C99253DF-5B73-9541-FBBB-0C73F6AB2886}"/>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C2B6B3AD-E59E-D2BF-FB04-87BA8C4AEE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47107" name="Slide Number Placeholder 3">
            <a:extLst>
              <a:ext uri="{FF2B5EF4-FFF2-40B4-BE49-F238E27FC236}">
                <a16:creationId xmlns:a16="http://schemas.microsoft.com/office/drawing/2014/main" id="{CB2A5F38-4E95-2574-DD16-8E3C7FFBB5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7E83B0-1B42-F74E-AD88-80E07F5D3514}"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Based on Fiedler’s model, the manager is not well-suited to lead this team. A relationship-oriented leader would do better leading this team effectively.</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13</a:t>
            </a:fld>
            <a:endParaRPr lang="en-GB" altLang="en-US"/>
          </a:p>
        </p:txBody>
      </p:sp>
    </p:spTree>
    <p:extLst>
      <p:ext uri="{BB962C8B-B14F-4D97-AF65-F5344CB8AC3E}">
        <p14:creationId xmlns:p14="http://schemas.microsoft.com/office/powerpoint/2010/main" val="860414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2D2D2D"/>
                </a:solidFill>
                <a:effectLst/>
                <a:latin typeface="Noto Sans" panose="020B0502040504020204" pitchFamily="34" charset="0"/>
              </a:rPr>
              <a:t>According to Fiedler’s theory, this manager is not well-suited to lead this team. A task-oriented leader would serve better.</a:t>
            </a:r>
            <a:endParaRPr lang="en-GB" dirty="0"/>
          </a:p>
        </p:txBody>
      </p:sp>
      <p:sp>
        <p:nvSpPr>
          <p:cNvPr id="4" name="Slide Number Placeholder 3"/>
          <p:cNvSpPr>
            <a:spLocks noGrp="1"/>
          </p:cNvSpPr>
          <p:nvPr>
            <p:ph type="sldNum" sz="quarter" idx="5"/>
          </p:nvPr>
        </p:nvSpPr>
        <p:spPr/>
        <p:txBody>
          <a:bodyPr/>
          <a:lstStyle/>
          <a:p>
            <a:fld id="{4FAFE4F0-99C8-5C40-A91B-EA542CE645CC}" type="slidenum">
              <a:rPr lang="en-GB" altLang="en-US" smtClean="0"/>
              <a:pPr/>
              <a:t>14</a:t>
            </a:fld>
            <a:endParaRPr lang="en-GB" altLang="en-US"/>
          </a:p>
        </p:txBody>
      </p:sp>
    </p:spTree>
    <p:extLst>
      <p:ext uri="{BB962C8B-B14F-4D97-AF65-F5344CB8AC3E}">
        <p14:creationId xmlns:p14="http://schemas.microsoft.com/office/powerpoint/2010/main" val="3355481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71952D80-4BC4-8020-1509-5551AF71E33F}"/>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8F1DCA5E-4719-49D5-E65E-2C3B539DE3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Although LPC theory is the most researched contingency theory, three others deserve mention.</a:t>
            </a:r>
          </a:p>
          <a:p>
            <a:pPr eaLnBrk="1" hangingPunct="1">
              <a:spcBef>
                <a:spcPct val="0"/>
              </a:spcBef>
            </a:pPr>
            <a:endParaRPr lang="en-US" altLang="en-US" dirty="0"/>
          </a:p>
          <a:p>
            <a:pPr eaLnBrk="1" hangingPunct="1">
              <a:spcBef>
                <a:spcPct val="0"/>
              </a:spcBef>
            </a:pPr>
            <a:r>
              <a:rPr lang="en-US" altLang="en-US" dirty="0"/>
              <a:t>First, </a:t>
            </a:r>
            <a:r>
              <a:rPr lang="en-US" altLang="en-US" i="1" dirty="0"/>
              <a:t>situational leadership theory (SLT) </a:t>
            </a:r>
            <a:r>
              <a:rPr lang="en-US" altLang="en-US" dirty="0"/>
              <a:t>is a contingency theory that focuses on the followers. It proposes that successful leadership is achieved by selecting the right leadership style, which is contingent on the level of the followers’ readiness. 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 If followers are unable and unwilling to do a task, the leader needs to give clear and specific directions; If they are unable but willing, the leader needs to display high task orientation to compensate for followers’ lack of ability and high relationship orientation to get them to “buy into” the leader’s desires. Conversely, if followers are able but unwilling, the leader needs to use a supportive and participative style. If they are both able </a:t>
            </a:r>
            <a:r>
              <a:rPr lang="en-US" altLang="en-US" i="1" dirty="0"/>
              <a:t>and</a:t>
            </a:r>
            <a:r>
              <a:rPr lang="en-US" altLang="en-US" dirty="0"/>
              <a:t> willing, the leader doesn’t need to do much. </a:t>
            </a:r>
          </a:p>
          <a:p>
            <a:pPr eaLnBrk="1" hangingPunct="1">
              <a:spcBef>
                <a:spcPct val="0"/>
              </a:spcBef>
            </a:pPr>
            <a:endParaRPr lang="en-US" altLang="en-US" dirty="0"/>
          </a:p>
          <a:p>
            <a:pPr eaLnBrk="1" hangingPunct="1">
              <a:spcBef>
                <a:spcPct val="0"/>
              </a:spcBef>
            </a:pPr>
            <a:r>
              <a:rPr lang="en-US" altLang="en-US" dirty="0"/>
              <a:t>SLT has intuitive appeal. Yet, research efforts to test and support the theory have generally been disappointing. </a:t>
            </a:r>
          </a:p>
        </p:txBody>
      </p:sp>
      <p:sp>
        <p:nvSpPr>
          <p:cNvPr id="49155" name="Slide Number Placeholder 3">
            <a:extLst>
              <a:ext uri="{FF2B5EF4-FFF2-40B4-BE49-F238E27FC236}">
                <a16:creationId xmlns:a16="http://schemas.microsoft.com/office/drawing/2014/main" id="{9E2A0440-60D1-B442-271C-7AD9C6E30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BDAD53-29D1-6848-8D01-BE4BA58ADEE1}"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A06B8A6C-FF82-D2B5-CC5C-935A64900F94}"/>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E58CE25F-7905-31B4-11EF-E3506917F92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2093ADD3-C299-FB20-E49F-F120F2E5FCC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0FC77F-6DC3-DF42-B1E5-395381E9C708}"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83A661-7920-1642-507E-D7AEDBC79BCE}"/>
              </a:ext>
            </a:extLst>
          </p:cNvPr>
          <p:cNvSpPr>
            <a:spLocks noGrp="1"/>
          </p:cNvSpPr>
          <p:nvPr>
            <p:ph type="dt" sz="half" idx="10"/>
          </p:nvPr>
        </p:nvSpPr>
        <p:spPr>
          <a:xfrm>
            <a:off x="395288" y="6524625"/>
            <a:ext cx="971550" cy="219075"/>
          </a:xfrm>
        </p:spPr>
        <p:txBody>
          <a:bodyPr/>
          <a:lstStyle>
            <a:lvl1pPr>
              <a:defRPr/>
            </a:lvl1pPr>
          </a:lstStyle>
          <a:p>
            <a:pPr>
              <a:defRPr/>
            </a:pPr>
            <a:fld id="{AC6E35F2-E443-CB43-9B06-47B12FE37048}"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C9562055-C81E-CF80-E557-EAE65C22299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8268A87-7D94-315C-6F53-5716D9BDCEE7}"/>
              </a:ext>
            </a:extLst>
          </p:cNvPr>
          <p:cNvSpPr>
            <a:spLocks noGrp="1"/>
          </p:cNvSpPr>
          <p:nvPr>
            <p:ph type="sldNum" sz="quarter" idx="12"/>
          </p:nvPr>
        </p:nvSpPr>
        <p:spPr/>
        <p:txBody>
          <a:bodyPr/>
          <a:lstStyle>
            <a:lvl1pPr>
              <a:defRPr/>
            </a:lvl1pPr>
          </a:lstStyle>
          <a:p>
            <a:fld id="{61933FB2-CD9D-7F40-8ABC-D7DAD4539D27}" type="slidenum">
              <a:rPr lang="en-GB" altLang="en-US"/>
              <a:pPr/>
              <a:t>‹#›</a:t>
            </a:fld>
            <a:endParaRPr lang="en-GB" altLang="en-US"/>
          </a:p>
        </p:txBody>
      </p:sp>
    </p:spTree>
    <p:extLst>
      <p:ext uri="{BB962C8B-B14F-4D97-AF65-F5344CB8AC3E}">
        <p14:creationId xmlns:p14="http://schemas.microsoft.com/office/powerpoint/2010/main" val="1770276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A49B9-9B20-E794-F0A4-86A04E3E4A49}"/>
              </a:ext>
            </a:extLst>
          </p:cNvPr>
          <p:cNvSpPr>
            <a:spLocks noGrp="1"/>
          </p:cNvSpPr>
          <p:nvPr>
            <p:ph type="dt" sz="half" idx="10"/>
          </p:nvPr>
        </p:nvSpPr>
        <p:spPr/>
        <p:txBody>
          <a:bodyPr/>
          <a:lstStyle>
            <a:lvl1pPr>
              <a:defRPr/>
            </a:lvl1pPr>
          </a:lstStyle>
          <a:p>
            <a:pPr>
              <a:defRPr/>
            </a:pPr>
            <a:fld id="{491BE2BF-8E1B-E244-94A6-9E21ED8F4DB9}"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0034D6D5-B409-D79E-7A1A-CFAC92813C5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D1C6032-6C23-9909-3B01-69AA93CC0E15}"/>
              </a:ext>
            </a:extLst>
          </p:cNvPr>
          <p:cNvSpPr>
            <a:spLocks noGrp="1"/>
          </p:cNvSpPr>
          <p:nvPr>
            <p:ph type="sldNum" sz="quarter" idx="12"/>
          </p:nvPr>
        </p:nvSpPr>
        <p:spPr/>
        <p:txBody>
          <a:bodyPr/>
          <a:lstStyle>
            <a:lvl1pPr>
              <a:defRPr/>
            </a:lvl1pPr>
          </a:lstStyle>
          <a:p>
            <a:fld id="{D2DA8140-2E7B-A54A-B373-7F006D683CAC}" type="slidenum">
              <a:rPr lang="en-GB" altLang="en-US"/>
              <a:pPr/>
              <a:t>‹#›</a:t>
            </a:fld>
            <a:endParaRPr lang="en-GB" altLang="en-US"/>
          </a:p>
        </p:txBody>
      </p:sp>
    </p:spTree>
    <p:extLst>
      <p:ext uri="{BB962C8B-B14F-4D97-AF65-F5344CB8AC3E}">
        <p14:creationId xmlns:p14="http://schemas.microsoft.com/office/powerpoint/2010/main" val="28420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24B351-4269-FF12-8BE7-6A2B37C9DE53}"/>
              </a:ext>
            </a:extLst>
          </p:cNvPr>
          <p:cNvSpPr>
            <a:spLocks noGrp="1"/>
          </p:cNvSpPr>
          <p:nvPr>
            <p:ph type="dt" sz="half" idx="10"/>
          </p:nvPr>
        </p:nvSpPr>
        <p:spPr/>
        <p:txBody>
          <a:bodyPr/>
          <a:lstStyle>
            <a:lvl1pPr>
              <a:defRPr/>
            </a:lvl1pPr>
          </a:lstStyle>
          <a:p>
            <a:pPr>
              <a:defRPr/>
            </a:pPr>
            <a:fld id="{539EE6FB-9B62-E543-8285-2782AB0469C5}"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B1C91406-635D-9C7C-AF36-C8608C38C222}"/>
              </a:ext>
            </a:extLst>
          </p:cNvPr>
          <p:cNvSpPr>
            <a:spLocks noGrp="1"/>
          </p:cNvSpPr>
          <p:nvPr>
            <p:ph type="sldNum" sz="quarter" idx="11"/>
          </p:nvPr>
        </p:nvSpPr>
        <p:spPr/>
        <p:txBody>
          <a:bodyPr/>
          <a:lstStyle>
            <a:lvl1pPr>
              <a:defRPr/>
            </a:lvl1pPr>
          </a:lstStyle>
          <a:p>
            <a:fld id="{F62F0096-A4F0-154F-B5AA-1B86B933CBF6}" type="slidenum">
              <a:rPr lang="en-GB" altLang="en-US"/>
              <a:pPr/>
              <a:t>‹#›</a:t>
            </a:fld>
            <a:endParaRPr lang="en-GB" altLang="en-US"/>
          </a:p>
        </p:txBody>
      </p:sp>
    </p:spTree>
    <p:extLst>
      <p:ext uri="{BB962C8B-B14F-4D97-AF65-F5344CB8AC3E}">
        <p14:creationId xmlns:p14="http://schemas.microsoft.com/office/powerpoint/2010/main" val="2658789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EE3034F-3F48-ADE0-A594-9093CD6BF149}"/>
              </a:ext>
            </a:extLst>
          </p:cNvPr>
          <p:cNvSpPr>
            <a:spLocks noGrp="1"/>
          </p:cNvSpPr>
          <p:nvPr>
            <p:ph type="dt" sz="half" idx="10"/>
          </p:nvPr>
        </p:nvSpPr>
        <p:spPr/>
        <p:txBody>
          <a:bodyPr/>
          <a:lstStyle>
            <a:lvl1pPr>
              <a:defRPr/>
            </a:lvl1pPr>
          </a:lstStyle>
          <a:p>
            <a:pPr>
              <a:defRPr/>
            </a:pPr>
            <a:fld id="{F8196D14-DDB2-5249-9DF5-E4087F788B6A}"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BD95EAF2-DB93-B2C1-8EC9-E633A9B38FBB}"/>
              </a:ext>
            </a:extLst>
          </p:cNvPr>
          <p:cNvSpPr>
            <a:spLocks noGrp="1"/>
          </p:cNvSpPr>
          <p:nvPr>
            <p:ph type="sldNum" sz="quarter" idx="11"/>
          </p:nvPr>
        </p:nvSpPr>
        <p:spPr/>
        <p:txBody>
          <a:bodyPr/>
          <a:lstStyle>
            <a:lvl1pPr>
              <a:defRPr/>
            </a:lvl1pPr>
          </a:lstStyle>
          <a:p>
            <a:fld id="{86DC095B-66A2-C34F-A234-3779F9EFA126}" type="slidenum">
              <a:rPr lang="en-GB" altLang="en-US"/>
              <a:pPr/>
              <a:t>‹#›</a:t>
            </a:fld>
            <a:endParaRPr lang="en-GB" altLang="en-US"/>
          </a:p>
        </p:txBody>
      </p:sp>
    </p:spTree>
    <p:extLst>
      <p:ext uri="{BB962C8B-B14F-4D97-AF65-F5344CB8AC3E}">
        <p14:creationId xmlns:p14="http://schemas.microsoft.com/office/powerpoint/2010/main" val="2890641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85D5D85-71E3-111F-85E9-2306B372B3CA}"/>
              </a:ext>
            </a:extLst>
          </p:cNvPr>
          <p:cNvSpPr>
            <a:spLocks noGrp="1"/>
          </p:cNvSpPr>
          <p:nvPr>
            <p:ph type="dt" sz="half" idx="10"/>
          </p:nvPr>
        </p:nvSpPr>
        <p:spPr/>
        <p:txBody>
          <a:bodyPr/>
          <a:lstStyle>
            <a:lvl1pPr>
              <a:defRPr/>
            </a:lvl1pPr>
          </a:lstStyle>
          <a:p>
            <a:pPr>
              <a:defRPr/>
            </a:pPr>
            <a:fld id="{826B25C0-9722-454A-9362-E959D0DE9601}"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265265C7-9808-BBC8-BAE9-D9886D7DFFFA}"/>
              </a:ext>
            </a:extLst>
          </p:cNvPr>
          <p:cNvSpPr>
            <a:spLocks noGrp="1"/>
          </p:cNvSpPr>
          <p:nvPr>
            <p:ph type="sldNum" sz="quarter" idx="11"/>
          </p:nvPr>
        </p:nvSpPr>
        <p:spPr/>
        <p:txBody>
          <a:bodyPr/>
          <a:lstStyle>
            <a:lvl1pPr>
              <a:defRPr/>
            </a:lvl1pPr>
          </a:lstStyle>
          <a:p>
            <a:fld id="{8CE8A506-28DF-BD40-BC8F-F7E3851EB77F}" type="slidenum">
              <a:rPr lang="en-GB" altLang="en-US"/>
              <a:pPr/>
              <a:t>‹#›</a:t>
            </a:fld>
            <a:endParaRPr lang="en-GB" altLang="en-US"/>
          </a:p>
        </p:txBody>
      </p:sp>
    </p:spTree>
    <p:extLst>
      <p:ext uri="{BB962C8B-B14F-4D97-AF65-F5344CB8AC3E}">
        <p14:creationId xmlns:p14="http://schemas.microsoft.com/office/powerpoint/2010/main" val="224967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9ED87D-8ACD-A500-D097-328EE9E766CF}"/>
              </a:ext>
            </a:extLst>
          </p:cNvPr>
          <p:cNvSpPr>
            <a:spLocks noGrp="1"/>
          </p:cNvSpPr>
          <p:nvPr>
            <p:ph type="dt" sz="half" idx="10"/>
          </p:nvPr>
        </p:nvSpPr>
        <p:spPr/>
        <p:txBody>
          <a:bodyPr/>
          <a:lstStyle>
            <a:lvl1pPr>
              <a:defRPr/>
            </a:lvl1pPr>
          </a:lstStyle>
          <a:p>
            <a:pPr>
              <a:defRPr/>
            </a:pPr>
            <a:fld id="{B0302F3A-C9FA-BA42-A218-2C89A6529EED}"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4756737B-73D7-4928-959F-814D802B1C6F}"/>
              </a:ext>
            </a:extLst>
          </p:cNvPr>
          <p:cNvSpPr>
            <a:spLocks noGrp="1"/>
          </p:cNvSpPr>
          <p:nvPr>
            <p:ph type="sldNum" sz="quarter" idx="11"/>
          </p:nvPr>
        </p:nvSpPr>
        <p:spPr/>
        <p:txBody>
          <a:bodyPr/>
          <a:lstStyle>
            <a:lvl1pPr>
              <a:defRPr/>
            </a:lvl1pPr>
          </a:lstStyle>
          <a:p>
            <a:fld id="{D0C963BF-433B-8C4E-9EC9-DF6CBF081749}" type="slidenum">
              <a:rPr lang="en-GB" altLang="en-US"/>
              <a:pPr/>
              <a:t>‹#›</a:t>
            </a:fld>
            <a:endParaRPr lang="en-GB" altLang="en-US"/>
          </a:p>
        </p:txBody>
      </p:sp>
    </p:spTree>
    <p:extLst>
      <p:ext uri="{BB962C8B-B14F-4D97-AF65-F5344CB8AC3E}">
        <p14:creationId xmlns:p14="http://schemas.microsoft.com/office/powerpoint/2010/main" val="50157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C879E83-DE6C-A3B7-C7D8-CB81F1EC2088}"/>
              </a:ext>
            </a:extLst>
          </p:cNvPr>
          <p:cNvSpPr>
            <a:spLocks noGrp="1"/>
          </p:cNvSpPr>
          <p:nvPr>
            <p:ph type="dt" sz="half" idx="10"/>
          </p:nvPr>
        </p:nvSpPr>
        <p:spPr/>
        <p:txBody>
          <a:bodyPr/>
          <a:lstStyle>
            <a:lvl1pPr>
              <a:defRPr/>
            </a:lvl1pPr>
          </a:lstStyle>
          <a:p>
            <a:pPr>
              <a:defRPr/>
            </a:pPr>
            <a:fld id="{FFDB06C8-9F9D-9344-865D-905EDD53E651}"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5FD0DB72-E126-4FE0-0CAC-895B6F32EE7B}"/>
              </a:ext>
            </a:extLst>
          </p:cNvPr>
          <p:cNvSpPr>
            <a:spLocks noGrp="1"/>
          </p:cNvSpPr>
          <p:nvPr>
            <p:ph type="sldNum" sz="quarter" idx="11"/>
          </p:nvPr>
        </p:nvSpPr>
        <p:spPr/>
        <p:txBody>
          <a:bodyPr/>
          <a:lstStyle>
            <a:lvl1pPr>
              <a:defRPr/>
            </a:lvl1pPr>
          </a:lstStyle>
          <a:p>
            <a:fld id="{3D581727-7285-2749-86AF-6A2A8A992D40}" type="slidenum">
              <a:rPr lang="en-GB" altLang="en-US"/>
              <a:pPr/>
              <a:t>‹#›</a:t>
            </a:fld>
            <a:endParaRPr lang="en-GB" altLang="en-US"/>
          </a:p>
        </p:txBody>
      </p:sp>
    </p:spTree>
    <p:extLst>
      <p:ext uri="{BB962C8B-B14F-4D97-AF65-F5344CB8AC3E}">
        <p14:creationId xmlns:p14="http://schemas.microsoft.com/office/powerpoint/2010/main" val="2576665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A217F5C-5D8C-FCC6-720E-3D58C863942D}"/>
              </a:ext>
            </a:extLst>
          </p:cNvPr>
          <p:cNvSpPr>
            <a:spLocks noGrp="1"/>
          </p:cNvSpPr>
          <p:nvPr>
            <p:ph type="dt" sz="half" idx="10"/>
          </p:nvPr>
        </p:nvSpPr>
        <p:spPr/>
        <p:txBody>
          <a:bodyPr/>
          <a:lstStyle>
            <a:lvl1pPr>
              <a:defRPr/>
            </a:lvl1pPr>
          </a:lstStyle>
          <a:p>
            <a:pPr>
              <a:defRPr/>
            </a:pPr>
            <a:fld id="{EB8C545B-7060-B443-A796-E5E241123560}"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9634208D-A3E7-DD48-BF3C-67BEF87ED251}"/>
              </a:ext>
            </a:extLst>
          </p:cNvPr>
          <p:cNvSpPr>
            <a:spLocks noGrp="1"/>
          </p:cNvSpPr>
          <p:nvPr>
            <p:ph type="sldNum" sz="quarter" idx="11"/>
          </p:nvPr>
        </p:nvSpPr>
        <p:spPr/>
        <p:txBody>
          <a:bodyPr/>
          <a:lstStyle>
            <a:lvl1pPr>
              <a:defRPr/>
            </a:lvl1pPr>
          </a:lstStyle>
          <a:p>
            <a:fld id="{B829972E-3DD8-394C-96C1-65E942EED13F}" type="slidenum">
              <a:rPr lang="en-GB" altLang="en-US"/>
              <a:pPr/>
              <a:t>‹#›</a:t>
            </a:fld>
            <a:endParaRPr lang="en-GB" altLang="en-US"/>
          </a:p>
        </p:txBody>
      </p:sp>
    </p:spTree>
    <p:extLst>
      <p:ext uri="{BB962C8B-B14F-4D97-AF65-F5344CB8AC3E}">
        <p14:creationId xmlns:p14="http://schemas.microsoft.com/office/powerpoint/2010/main" val="2683868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3A6A05-D013-8776-BE20-D04B374B4F82}"/>
              </a:ext>
            </a:extLst>
          </p:cNvPr>
          <p:cNvSpPr>
            <a:spLocks noGrp="1"/>
          </p:cNvSpPr>
          <p:nvPr>
            <p:ph type="dt" sz="half" idx="10"/>
          </p:nvPr>
        </p:nvSpPr>
        <p:spPr/>
        <p:txBody>
          <a:bodyPr/>
          <a:lstStyle>
            <a:lvl1pPr>
              <a:defRPr/>
            </a:lvl1pPr>
          </a:lstStyle>
          <a:p>
            <a:pPr>
              <a:defRPr/>
            </a:pPr>
            <a:fld id="{8D76E2C5-4D9F-C549-B670-6F47EA7FE135}"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9BCE07D-0E3C-B63C-73E3-D8DF8B3DA49C}"/>
              </a:ext>
            </a:extLst>
          </p:cNvPr>
          <p:cNvSpPr>
            <a:spLocks noGrp="1"/>
          </p:cNvSpPr>
          <p:nvPr>
            <p:ph type="sldNum" sz="quarter" idx="11"/>
          </p:nvPr>
        </p:nvSpPr>
        <p:spPr/>
        <p:txBody>
          <a:bodyPr/>
          <a:lstStyle>
            <a:lvl1pPr>
              <a:defRPr/>
            </a:lvl1pPr>
          </a:lstStyle>
          <a:p>
            <a:fld id="{DFC59775-4A1C-CF4A-A2EC-FE53797731B9}" type="slidenum">
              <a:rPr lang="en-GB" altLang="en-US"/>
              <a:pPr/>
              <a:t>‹#›</a:t>
            </a:fld>
            <a:endParaRPr lang="en-GB" altLang="en-US"/>
          </a:p>
        </p:txBody>
      </p:sp>
    </p:spTree>
    <p:extLst>
      <p:ext uri="{BB962C8B-B14F-4D97-AF65-F5344CB8AC3E}">
        <p14:creationId xmlns:p14="http://schemas.microsoft.com/office/powerpoint/2010/main" val="2378411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9E230-875A-7588-684C-C63A43180F2D}"/>
              </a:ext>
            </a:extLst>
          </p:cNvPr>
          <p:cNvSpPr>
            <a:spLocks noGrp="1"/>
          </p:cNvSpPr>
          <p:nvPr>
            <p:ph type="dt" sz="half" idx="10"/>
          </p:nvPr>
        </p:nvSpPr>
        <p:spPr/>
        <p:txBody>
          <a:bodyPr/>
          <a:lstStyle>
            <a:lvl1pPr>
              <a:defRPr/>
            </a:lvl1pPr>
          </a:lstStyle>
          <a:p>
            <a:pPr>
              <a:defRPr/>
            </a:pPr>
            <a:fld id="{FB288FA3-AA76-744C-A169-6DF975F3A02E}"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6A3D9C31-061C-A6FA-43E8-570A456D3E9C}"/>
              </a:ext>
            </a:extLst>
          </p:cNvPr>
          <p:cNvSpPr>
            <a:spLocks noGrp="1"/>
          </p:cNvSpPr>
          <p:nvPr>
            <p:ph type="sldNum" sz="quarter" idx="11"/>
          </p:nvPr>
        </p:nvSpPr>
        <p:spPr/>
        <p:txBody>
          <a:bodyPr/>
          <a:lstStyle>
            <a:lvl1pPr>
              <a:defRPr/>
            </a:lvl1pPr>
          </a:lstStyle>
          <a:p>
            <a:fld id="{8FE83A02-34B2-064F-B249-585EB42002EC}" type="slidenum">
              <a:rPr lang="en-GB" altLang="en-US"/>
              <a:pPr/>
              <a:t>‹#›</a:t>
            </a:fld>
            <a:endParaRPr lang="en-GB" altLang="en-US"/>
          </a:p>
        </p:txBody>
      </p:sp>
    </p:spTree>
    <p:extLst>
      <p:ext uri="{BB962C8B-B14F-4D97-AF65-F5344CB8AC3E}">
        <p14:creationId xmlns:p14="http://schemas.microsoft.com/office/powerpoint/2010/main" val="2878055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AB1EE-DE08-1D51-AE95-F416BA6AB035}"/>
              </a:ext>
            </a:extLst>
          </p:cNvPr>
          <p:cNvSpPr>
            <a:spLocks noGrp="1"/>
          </p:cNvSpPr>
          <p:nvPr>
            <p:ph type="dt" sz="half" idx="10"/>
          </p:nvPr>
        </p:nvSpPr>
        <p:spPr/>
        <p:txBody>
          <a:bodyPr/>
          <a:lstStyle>
            <a:lvl1pPr>
              <a:defRPr/>
            </a:lvl1pPr>
          </a:lstStyle>
          <a:p>
            <a:pPr>
              <a:defRPr/>
            </a:pPr>
            <a:fld id="{D4D5AF40-A45C-3949-B9D0-E54F958142E4}"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D52769E9-255C-B919-B921-13FBD6F536F3}"/>
              </a:ext>
            </a:extLst>
          </p:cNvPr>
          <p:cNvSpPr>
            <a:spLocks noGrp="1"/>
          </p:cNvSpPr>
          <p:nvPr>
            <p:ph type="sldNum" sz="quarter" idx="11"/>
          </p:nvPr>
        </p:nvSpPr>
        <p:spPr/>
        <p:txBody>
          <a:bodyPr/>
          <a:lstStyle>
            <a:lvl1pPr>
              <a:defRPr/>
            </a:lvl1pPr>
          </a:lstStyle>
          <a:p>
            <a:fld id="{079C91F7-A207-4D43-A74E-0633D4414A9F}" type="slidenum">
              <a:rPr lang="en-GB" altLang="en-US"/>
              <a:pPr/>
              <a:t>‹#›</a:t>
            </a:fld>
            <a:endParaRPr lang="en-GB" altLang="en-US"/>
          </a:p>
        </p:txBody>
      </p:sp>
    </p:spTree>
    <p:extLst>
      <p:ext uri="{BB962C8B-B14F-4D97-AF65-F5344CB8AC3E}">
        <p14:creationId xmlns:p14="http://schemas.microsoft.com/office/powerpoint/2010/main" val="921511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6941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CD41C8-341C-86F6-43B0-EBE618292D6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1912569-FE54-C6C6-80BF-E3194A3BCCF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B7A3D8B-BEBE-B845-8811-AD4DE3091E0F}"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B8CB846-BC59-2F42-B363-1A96797EF7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ubGRWYpXxUM" TargetMode="Externa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DB2580E0-3888-EEBF-1D29-C1613EED3FC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18089FC4-AA38-2D45-DB97-A24AD01D5F72}"/>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6</a:t>
            </a:r>
          </a:p>
          <a:p>
            <a:pPr eaLnBrk="1" hangingPunct="1"/>
            <a:r>
              <a:rPr lang="en-US" altLang="en-US" b="1" i="1" dirty="0">
                <a:solidFill>
                  <a:schemeClr val="tx1"/>
                </a:solidFill>
              </a:rPr>
              <a:t>Session 1: Situational and Contingency Theories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8436" name="Slide Number Placeholder 5">
            <a:extLst>
              <a:ext uri="{FF2B5EF4-FFF2-40B4-BE49-F238E27FC236}">
                <a16:creationId xmlns:a16="http://schemas.microsoft.com/office/drawing/2014/main" id="{778B00F1-9147-760C-8218-20DB2B74788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4DEBE9A-F4A6-7447-9502-93034BB1B38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B5914DBE-A48D-2E64-7AC1-2A3A662C7EA3}"/>
              </a:ext>
            </a:extLst>
          </p:cNvPr>
          <p:cNvSpPr>
            <a:spLocks noGrp="1"/>
          </p:cNvSpPr>
          <p:nvPr>
            <p:ph type="title"/>
          </p:nvPr>
        </p:nvSpPr>
        <p:spPr/>
        <p:txBody>
          <a:bodyPr/>
          <a:lstStyle/>
          <a:p>
            <a:r>
              <a:rPr lang="en-IN" altLang="en-US" sz="3600" b="1" dirty="0"/>
              <a:t>Content of the Session</a:t>
            </a:r>
          </a:p>
        </p:txBody>
      </p:sp>
      <p:sp>
        <p:nvSpPr>
          <p:cNvPr id="21506" name="Content Placeholder 4">
            <a:extLst>
              <a:ext uri="{FF2B5EF4-FFF2-40B4-BE49-F238E27FC236}">
                <a16:creationId xmlns:a16="http://schemas.microsoft.com/office/drawing/2014/main" id="{3C8C3549-F347-E045-9FBF-E42893CA6732}"/>
              </a:ext>
            </a:extLst>
          </p:cNvPr>
          <p:cNvSpPr>
            <a:spLocks noGrp="1"/>
          </p:cNvSpPr>
          <p:nvPr>
            <p:ph idx="1"/>
          </p:nvPr>
        </p:nvSpPr>
        <p:spPr>
          <a:xfrm>
            <a:off x="457200" y="1600200"/>
            <a:ext cx="8229600" cy="3916363"/>
          </a:xfrm>
        </p:spPr>
        <p:txBody>
          <a:bodyPr/>
          <a:lstStyle/>
          <a:p>
            <a:pPr>
              <a:buClr>
                <a:schemeClr val="tx1"/>
              </a:buClr>
              <a:defRPr/>
            </a:pPr>
            <a:r>
              <a:rPr lang="en-US" altLang="en-US" sz="2800" dirty="0">
                <a:solidFill>
                  <a:schemeClr val="tx1">
                    <a:lumMod val="95000"/>
                    <a:lumOff val="5000"/>
                  </a:schemeClr>
                </a:solidFill>
              </a:rPr>
              <a:t>Leadership definition</a:t>
            </a:r>
          </a:p>
          <a:p>
            <a:pPr>
              <a:buClr>
                <a:schemeClr val="tx1"/>
              </a:buClr>
              <a:defRPr/>
            </a:pPr>
            <a:r>
              <a:rPr lang="en-US" altLang="en-US" sz="2800" dirty="0">
                <a:solidFill>
                  <a:schemeClr val="tx1">
                    <a:lumMod val="95000"/>
                    <a:lumOff val="5000"/>
                  </a:schemeClr>
                </a:solidFill>
              </a:rPr>
              <a:t>Situational and contingency theories of leadership:</a:t>
            </a:r>
          </a:p>
          <a:p>
            <a:pPr lvl="1">
              <a:buClr>
                <a:schemeClr val="tx1"/>
              </a:buClr>
              <a:defRPr/>
            </a:pPr>
            <a:r>
              <a:rPr lang="en-US" altLang="en-US" sz="2400" dirty="0">
                <a:solidFill>
                  <a:schemeClr val="tx1">
                    <a:lumMod val="95000"/>
                    <a:lumOff val="5000"/>
                  </a:schemeClr>
                </a:solidFill>
              </a:rPr>
              <a:t>Fiedler’s contingency theory </a:t>
            </a:r>
          </a:p>
          <a:p>
            <a:pPr lvl="1">
              <a:buClr>
                <a:schemeClr val="tx1"/>
              </a:buClr>
              <a:defRPr/>
            </a:pPr>
            <a:r>
              <a:rPr lang="en-US" altLang="en-US" sz="2400" dirty="0">
                <a:solidFill>
                  <a:schemeClr val="tx1">
                    <a:lumMod val="95000"/>
                    <a:lumOff val="5000"/>
                  </a:schemeClr>
                </a:solidFill>
              </a:rPr>
              <a:t>Situational theory </a:t>
            </a:r>
          </a:p>
          <a:p>
            <a:pPr lvl="1">
              <a:buClr>
                <a:schemeClr val="tx1"/>
              </a:buClr>
              <a:defRPr/>
            </a:pPr>
            <a:r>
              <a:rPr lang="en-US" altLang="en-US" sz="2400" dirty="0">
                <a:solidFill>
                  <a:schemeClr val="tx1">
                    <a:lumMod val="95000"/>
                    <a:lumOff val="5000"/>
                  </a:schemeClr>
                </a:solidFill>
              </a:rPr>
              <a:t>Path goal theory</a:t>
            </a:r>
          </a:p>
          <a:p>
            <a:pPr marL="685800" indent="-685800">
              <a:buClr>
                <a:schemeClr val="bg2"/>
              </a:buClr>
              <a:buFont typeface="Arial" panose="020B0604020202020204" pitchFamily="34" charset="0"/>
              <a:buNone/>
              <a:defRPr/>
            </a:pPr>
            <a:endParaRPr lang="en-US" altLang="en-US" sz="2400" dirty="0">
              <a:solidFill>
                <a:schemeClr val="tx1">
                  <a:lumMod val="95000"/>
                  <a:lumOff val="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947AE-DACA-823D-8B5A-481C3569D2A4}"/>
              </a:ext>
            </a:extLst>
          </p:cNvPr>
          <p:cNvSpPr>
            <a:spLocks noGrp="1"/>
          </p:cNvSpPr>
          <p:nvPr>
            <p:ph type="title"/>
          </p:nvPr>
        </p:nvSpPr>
        <p:spPr/>
        <p:txBody>
          <a:bodyPr/>
          <a:lstStyle/>
          <a:p>
            <a:r>
              <a:rPr lang="en-GB" sz="3600" b="1" dirty="0"/>
              <a:t>Defining Leadership</a:t>
            </a:r>
          </a:p>
        </p:txBody>
      </p:sp>
      <p:sp>
        <p:nvSpPr>
          <p:cNvPr id="3" name="Content Placeholder 2">
            <a:extLst>
              <a:ext uri="{FF2B5EF4-FFF2-40B4-BE49-F238E27FC236}">
                <a16:creationId xmlns:a16="http://schemas.microsoft.com/office/drawing/2014/main" id="{BBFCB03D-8211-C63E-7E58-D8888DB52A6A}"/>
              </a:ext>
            </a:extLst>
          </p:cNvPr>
          <p:cNvSpPr>
            <a:spLocks noGrp="1"/>
          </p:cNvSpPr>
          <p:nvPr>
            <p:ph idx="1"/>
          </p:nvPr>
        </p:nvSpPr>
        <p:spPr/>
        <p:txBody>
          <a:bodyPr/>
          <a:lstStyle/>
          <a:p>
            <a:r>
              <a:rPr lang="en-GB" sz="2800" b="0" u="none" strike="noStrike" dirty="0">
                <a:solidFill>
                  <a:srgbClr val="000000"/>
                </a:solidFill>
                <a:effectLst/>
              </a:rPr>
              <a:t>“The process of influencing others to understand and agree about what needs to be done and how to do it, and the process of facilitating individual and collective efforts to accomplish shared objectives.” (Crawford, 2023) </a:t>
            </a:r>
            <a:endParaRPr lang="en-GB" sz="2800" dirty="0"/>
          </a:p>
        </p:txBody>
      </p:sp>
      <p:sp>
        <p:nvSpPr>
          <p:cNvPr id="4" name="Date Placeholder 3">
            <a:extLst>
              <a:ext uri="{FF2B5EF4-FFF2-40B4-BE49-F238E27FC236}">
                <a16:creationId xmlns:a16="http://schemas.microsoft.com/office/drawing/2014/main" id="{81FD6DF2-5171-A811-0FE4-5DC591DB9D50}"/>
              </a:ext>
            </a:extLst>
          </p:cNvPr>
          <p:cNvSpPr>
            <a:spLocks noGrp="1"/>
          </p:cNvSpPr>
          <p:nvPr>
            <p:ph type="dt" sz="half" idx="10"/>
          </p:nvPr>
        </p:nvSpPr>
        <p:spPr/>
        <p:txBody>
          <a:bodyPr/>
          <a:lstStyle/>
          <a:p>
            <a:pPr>
              <a:defRPr/>
            </a:pPr>
            <a:fld id="{491BE2BF-8E1B-E244-94A6-9E21ED8F4DB9}"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E562DB7F-440A-CEE5-036B-9F43952FAE0A}"/>
              </a:ext>
            </a:extLst>
          </p:cNvPr>
          <p:cNvSpPr>
            <a:spLocks noGrp="1"/>
          </p:cNvSpPr>
          <p:nvPr>
            <p:ph type="sldNum" sz="quarter" idx="12"/>
          </p:nvPr>
        </p:nvSpPr>
        <p:spPr/>
        <p:txBody>
          <a:bodyPr/>
          <a:lstStyle/>
          <a:p>
            <a:fld id="{D2DA8140-2E7B-A54A-B373-7F006D683CAC}" type="slidenum">
              <a:rPr lang="en-GB" altLang="en-US" smtClean="0"/>
              <a:pPr/>
              <a:t>3</a:t>
            </a:fld>
            <a:endParaRPr lang="en-GB" altLang="en-US"/>
          </a:p>
        </p:txBody>
      </p:sp>
    </p:spTree>
    <p:extLst>
      <p:ext uri="{BB962C8B-B14F-4D97-AF65-F5344CB8AC3E}">
        <p14:creationId xmlns:p14="http://schemas.microsoft.com/office/powerpoint/2010/main" val="1565610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F3C8-8A65-4FDE-E500-0ADE4B3CC7E6}"/>
              </a:ext>
            </a:extLst>
          </p:cNvPr>
          <p:cNvSpPr>
            <a:spLocks noGrp="1"/>
          </p:cNvSpPr>
          <p:nvPr>
            <p:ph type="title"/>
          </p:nvPr>
        </p:nvSpPr>
        <p:spPr/>
        <p:txBody>
          <a:bodyPr/>
          <a:lstStyle/>
          <a:p>
            <a:r>
              <a:rPr lang="en-GB" sz="3600" b="1" dirty="0"/>
              <a:t>Contingency and situational </a:t>
            </a:r>
            <a:br>
              <a:rPr lang="en-GB" sz="3600" b="1" dirty="0"/>
            </a:br>
            <a:r>
              <a:rPr lang="en-GB" sz="3600" b="1" dirty="0"/>
              <a:t>theory </a:t>
            </a:r>
          </a:p>
        </p:txBody>
      </p:sp>
      <p:sp>
        <p:nvSpPr>
          <p:cNvPr id="3" name="Content Placeholder 2">
            <a:extLst>
              <a:ext uri="{FF2B5EF4-FFF2-40B4-BE49-F238E27FC236}">
                <a16:creationId xmlns:a16="http://schemas.microsoft.com/office/drawing/2014/main" id="{693D81FA-4409-9A6C-3DA3-FC9BA9D80C63}"/>
              </a:ext>
            </a:extLst>
          </p:cNvPr>
          <p:cNvSpPr>
            <a:spLocks noGrp="1"/>
          </p:cNvSpPr>
          <p:nvPr>
            <p:ph idx="1"/>
          </p:nvPr>
        </p:nvSpPr>
        <p:spPr/>
        <p:txBody>
          <a:bodyPr/>
          <a:lstStyle/>
          <a:p>
            <a:r>
              <a:rPr lang="en-GB" sz="2400" b="0" i="0" u="none" strike="noStrike" dirty="0">
                <a:solidFill>
                  <a:srgbClr val="000000"/>
                </a:solidFill>
                <a:effectLst/>
              </a:rPr>
              <a:t>Contingency and situational theories in leadership implies that the effectiveness of a leader is contingent upon how well their leadership style matches the current situation or context. </a:t>
            </a:r>
          </a:p>
          <a:p>
            <a:r>
              <a:rPr lang="en-GB" sz="2400" i="0" u="none" strike="noStrike" dirty="0">
                <a:effectLst/>
              </a:rPr>
              <a:t>These theories asserts that there is no single best way to lead because different situations call for different leadership styles.</a:t>
            </a:r>
            <a:endParaRPr lang="en-GB" sz="2400" dirty="0"/>
          </a:p>
        </p:txBody>
      </p:sp>
      <p:sp>
        <p:nvSpPr>
          <p:cNvPr id="4" name="Date Placeholder 3">
            <a:extLst>
              <a:ext uri="{FF2B5EF4-FFF2-40B4-BE49-F238E27FC236}">
                <a16:creationId xmlns:a16="http://schemas.microsoft.com/office/drawing/2014/main" id="{61FA5B73-A80D-07A1-4029-CFDA30DF4A3E}"/>
              </a:ext>
            </a:extLst>
          </p:cNvPr>
          <p:cNvSpPr>
            <a:spLocks noGrp="1"/>
          </p:cNvSpPr>
          <p:nvPr>
            <p:ph type="dt" sz="half" idx="10"/>
          </p:nvPr>
        </p:nvSpPr>
        <p:spPr/>
        <p:txBody>
          <a:bodyPr/>
          <a:lstStyle/>
          <a:p>
            <a:pPr>
              <a:defRPr/>
            </a:pPr>
            <a:fld id="{491BE2BF-8E1B-E244-94A6-9E21ED8F4DB9}"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9C6A33E7-BF59-49CF-8878-37BCE657EA39}"/>
              </a:ext>
            </a:extLst>
          </p:cNvPr>
          <p:cNvSpPr>
            <a:spLocks noGrp="1"/>
          </p:cNvSpPr>
          <p:nvPr>
            <p:ph type="sldNum" sz="quarter" idx="12"/>
          </p:nvPr>
        </p:nvSpPr>
        <p:spPr/>
        <p:txBody>
          <a:bodyPr/>
          <a:lstStyle/>
          <a:p>
            <a:fld id="{D2DA8140-2E7B-A54A-B373-7F006D683CAC}" type="slidenum">
              <a:rPr lang="en-GB" altLang="en-US" smtClean="0"/>
              <a:pPr/>
              <a:t>4</a:t>
            </a:fld>
            <a:endParaRPr lang="en-GB" altLang="en-US"/>
          </a:p>
        </p:txBody>
      </p:sp>
    </p:spTree>
    <p:extLst>
      <p:ext uri="{BB962C8B-B14F-4D97-AF65-F5344CB8AC3E}">
        <p14:creationId xmlns:p14="http://schemas.microsoft.com/office/powerpoint/2010/main" val="2786952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73F0-4F32-C170-054F-D6B962D595A0}"/>
              </a:ext>
            </a:extLst>
          </p:cNvPr>
          <p:cNvSpPr>
            <a:spLocks noGrp="1"/>
          </p:cNvSpPr>
          <p:nvPr>
            <p:ph type="title"/>
          </p:nvPr>
        </p:nvSpPr>
        <p:spPr/>
        <p:txBody>
          <a:bodyPr/>
          <a:lstStyle/>
          <a:p>
            <a:r>
              <a:rPr lang="en-GB" sz="3600" b="1" dirty="0"/>
              <a:t>Contingency Theories of Leadership: Fiedler contingency model </a:t>
            </a:r>
            <a:r>
              <a:rPr lang="en-GB" sz="2000" b="1" dirty="0"/>
              <a:t>(1 of 7)</a:t>
            </a:r>
            <a:endParaRPr lang="en-GB" sz="3600" b="1" dirty="0"/>
          </a:p>
        </p:txBody>
      </p:sp>
      <p:sp>
        <p:nvSpPr>
          <p:cNvPr id="3" name="Content Placeholder 2">
            <a:extLst>
              <a:ext uri="{FF2B5EF4-FFF2-40B4-BE49-F238E27FC236}">
                <a16:creationId xmlns:a16="http://schemas.microsoft.com/office/drawing/2014/main" id="{5FB4A8AA-59DD-5140-0520-452ED943FEFC}"/>
              </a:ext>
            </a:extLst>
          </p:cNvPr>
          <p:cNvSpPr>
            <a:spLocks noGrp="1"/>
          </p:cNvSpPr>
          <p:nvPr>
            <p:ph idx="1"/>
          </p:nvPr>
        </p:nvSpPr>
        <p:spPr/>
        <p:txBody>
          <a:bodyPr/>
          <a:lstStyle/>
          <a:p>
            <a:r>
              <a:rPr lang="en-GB" sz="2400" dirty="0"/>
              <a:t>Fiedler's Contingency Model of Leadership state that there isn't a one size fits all leadership approach. </a:t>
            </a:r>
          </a:p>
          <a:p>
            <a:r>
              <a:rPr lang="en-GB" sz="2400" dirty="0"/>
              <a:t>Originating in the mid-1960s from the research of Austrian psychologist Fred Fiedler, the model examines leaders' personalities. </a:t>
            </a:r>
          </a:p>
          <a:p>
            <a:r>
              <a:rPr lang="en-GB" sz="2400" dirty="0"/>
              <a:t>Fiedler determined that effective leadership is based on how well your leadership style matches the situation.</a:t>
            </a:r>
          </a:p>
        </p:txBody>
      </p:sp>
      <p:sp>
        <p:nvSpPr>
          <p:cNvPr id="4" name="Date Placeholder 3">
            <a:extLst>
              <a:ext uri="{FF2B5EF4-FFF2-40B4-BE49-F238E27FC236}">
                <a16:creationId xmlns:a16="http://schemas.microsoft.com/office/drawing/2014/main" id="{FB041DF4-78D8-7F2F-9984-0676A80D326F}"/>
              </a:ext>
            </a:extLst>
          </p:cNvPr>
          <p:cNvSpPr>
            <a:spLocks noGrp="1"/>
          </p:cNvSpPr>
          <p:nvPr>
            <p:ph type="dt" sz="half" idx="10"/>
          </p:nvPr>
        </p:nvSpPr>
        <p:spPr/>
        <p:txBody>
          <a:bodyPr/>
          <a:lstStyle/>
          <a:p>
            <a:pPr>
              <a:defRPr/>
            </a:pPr>
            <a:fld id="{491BE2BF-8E1B-E244-94A6-9E21ED8F4DB9}"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378A93A0-72B3-F2EB-39B4-4A7F2A87C74E}"/>
              </a:ext>
            </a:extLst>
          </p:cNvPr>
          <p:cNvSpPr>
            <a:spLocks noGrp="1"/>
          </p:cNvSpPr>
          <p:nvPr>
            <p:ph type="sldNum" sz="quarter" idx="12"/>
          </p:nvPr>
        </p:nvSpPr>
        <p:spPr/>
        <p:txBody>
          <a:bodyPr/>
          <a:lstStyle/>
          <a:p>
            <a:fld id="{D2DA8140-2E7B-A54A-B373-7F006D683CAC}" type="slidenum">
              <a:rPr lang="en-GB" altLang="en-US" smtClean="0"/>
              <a:pPr/>
              <a:t>5</a:t>
            </a:fld>
            <a:endParaRPr lang="en-GB" altLang="en-US"/>
          </a:p>
        </p:txBody>
      </p:sp>
    </p:spTree>
    <p:extLst>
      <p:ext uri="{BB962C8B-B14F-4D97-AF65-F5344CB8AC3E}">
        <p14:creationId xmlns:p14="http://schemas.microsoft.com/office/powerpoint/2010/main" val="3448406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F87C8574-AE6A-A0C5-F972-2DBC8800DA91}"/>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(2 of 7)</a:t>
            </a:r>
          </a:p>
        </p:txBody>
      </p:sp>
      <p:sp>
        <p:nvSpPr>
          <p:cNvPr id="3" name="Content Placeholder 2">
            <a:extLst>
              <a:ext uri="{FF2B5EF4-FFF2-40B4-BE49-F238E27FC236}">
                <a16:creationId xmlns:a16="http://schemas.microsoft.com/office/drawing/2014/main" id="{BA5AF722-A91E-6E4D-BF3C-E75A3912D836}"/>
              </a:ext>
            </a:extLst>
          </p:cNvPr>
          <p:cNvSpPr>
            <a:spLocks noGrp="1"/>
          </p:cNvSpPr>
          <p:nvPr>
            <p:ph idx="1"/>
          </p:nvPr>
        </p:nvSpPr>
        <p:spPr/>
        <p:txBody>
          <a:bodyPr/>
          <a:lstStyle/>
          <a:p>
            <a:pPr marL="256032" indent="-256032">
              <a:buSzPct val="100000"/>
              <a:defRPr/>
            </a:pPr>
            <a:r>
              <a:rPr lang="en-US" sz="2400" dirty="0">
                <a:latin typeface="+mj-lt"/>
              </a:rPr>
              <a:t>The </a:t>
            </a:r>
            <a:r>
              <a:rPr lang="en-US" sz="2400" b="1" dirty="0">
                <a:latin typeface="+mj-lt"/>
              </a:rPr>
              <a:t>Fiedler contingency model: </a:t>
            </a:r>
            <a:r>
              <a:rPr lang="en-US" sz="2400" dirty="0">
                <a:latin typeface="+mj-lt"/>
              </a:rPr>
              <a:t>effective group performance depends upon the proper match between the leader’s style of interacting with subordinates and the degree to which the situation gives control to the leader.</a:t>
            </a:r>
          </a:p>
          <a:p>
            <a:pPr marL="256032" indent="-256032">
              <a:buSzPct val="100000"/>
              <a:defRPr/>
            </a:pPr>
            <a:endParaRPr lang="en-US" sz="2400" dirty="0">
              <a:latin typeface="+mj-lt"/>
            </a:endParaRPr>
          </a:p>
          <a:p>
            <a:pPr marL="256032" indent="-256032">
              <a:buSzPct val="100000"/>
              <a:defRPr/>
            </a:pPr>
            <a:r>
              <a:rPr lang="en-US" sz="2400" b="1" i="1" u="sng" dirty="0">
                <a:latin typeface="+mj-lt"/>
              </a:rPr>
              <a:t>Step 1: Identify the leadership style</a:t>
            </a:r>
          </a:p>
          <a:p>
            <a:pPr marL="256032" indent="-256032">
              <a:buSzPct val="100000"/>
              <a:defRPr/>
            </a:pPr>
            <a:r>
              <a:rPr lang="en-US" sz="2400" dirty="0">
                <a:latin typeface="+mj-lt"/>
              </a:rPr>
              <a:t>Based on the outcome of the </a:t>
            </a:r>
            <a:r>
              <a:rPr lang="en-US" sz="2400" b="1" dirty="0">
                <a:latin typeface="+mj-lt"/>
              </a:rPr>
              <a:t>least preferred coworker (LPC) questionnaire, </a:t>
            </a:r>
            <a:r>
              <a:rPr lang="en-US" sz="2400" dirty="0">
                <a:latin typeface="+mj-lt"/>
              </a:rPr>
              <a:t>the leader can identify if they are:</a:t>
            </a:r>
          </a:p>
          <a:p>
            <a:pPr marL="1143000" lvl="3">
              <a:buClr>
                <a:schemeClr val="bg2"/>
              </a:buClr>
              <a:buFont typeface="Wingdings" panose="05000000000000000000" pitchFamily="2" charset="2"/>
              <a:buChar char="§"/>
              <a:defRPr/>
            </a:pPr>
            <a:r>
              <a:rPr lang="en-US" sz="2400" b="1" dirty="0">
                <a:solidFill>
                  <a:srgbClr val="FF0000"/>
                </a:solidFill>
                <a:latin typeface="+mj-lt"/>
                <a:cs typeface="Arial" panose="020B0604020202020204" pitchFamily="34" charset="0"/>
              </a:rPr>
              <a:t>Task oriented </a:t>
            </a:r>
            <a:r>
              <a:rPr lang="en-US" sz="2400" dirty="0">
                <a:latin typeface="+mj-lt"/>
                <a:cs typeface="Arial" panose="020B0604020202020204" pitchFamily="34" charset="0"/>
              </a:rPr>
              <a:t>or </a:t>
            </a:r>
            <a:r>
              <a:rPr lang="en-US" sz="2400" b="1" dirty="0">
                <a:solidFill>
                  <a:srgbClr val="FF0000"/>
                </a:solidFill>
                <a:latin typeface="+mj-lt"/>
                <a:cs typeface="Arial" panose="020B0604020202020204" pitchFamily="34" charset="0"/>
              </a:rPr>
              <a:t>relationship-oriented</a:t>
            </a:r>
            <a:r>
              <a:rPr lang="en-US" sz="2400" dirty="0">
                <a:latin typeface="+mj-lt"/>
                <a:cs typeface="Arial" panose="020B0604020202020204" pitchFamily="34"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E04DA432-D5F4-8CA1-5563-F5CBF2C05CA4}"/>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(3 of 7)</a:t>
            </a:r>
          </a:p>
        </p:txBody>
      </p:sp>
      <p:sp>
        <p:nvSpPr>
          <p:cNvPr id="44034" name="Content Placeholder 2">
            <a:extLst>
              <a:ext uri="{FF2B5EF4-FFF2-40B4-BE49-F238E27FC236}">
                <a16:creationId xmlns:a16="http://schemas.microsoft.com/office/drawing/2014/main" id="{384A32ED-A30C-E37F-67E7-18BB326631CE}"/>
              </a:ext>
            </a:extLst>
          </p:cNvPr>
          <p:cNvSpPr>
            <a:spLocks noGrp="1"/>
          </p:cNvSpPr>
          <p:nvPr>
            <p:ph idx="1"/>
          </p:nvPr>
        </p:nvSpPr>
        <p:spPr/>
        <p:txBody>
          <a:bodyPr/>
          <a:lstStyle/>
          <a:p>
            <a:pPr marL="255588" indent="-255588">
              <a:buSzTx/>
            </a:pPr>
            <a:r>
              <a:rPr lang="en-US" altLang="en-US" sz="2400" b="1" i="1" u="sng" dirty="0">
                <a:cs typeface="Arial" panose="020B0604020202020204" pitchFamily="34" charset="0"/>
              </a:rPr>
              <a:t>Step 2: Defining the Situation</a:t>
            </a:r>
          </a:p>
          <a:p>
            <a:pPr marL="739775" lvl="1"/>
            <a:r>
              <a:rPr lang="en-US" altLang="en-US" sz="2400" dirty="0">
                <a:cs typeface="Arial" panose="020B0604020202020204" pitchFamily="34" charset="0"/>
              </a:rPr>
              <a:t>Contingency dimensions:</a:t>
            </a:r>
          </a:p>
          <a:p>
            <a:pPr lvl="2"/>
            <a:r>
              <a:rPr lang="en-US" altLang="en-US" sz="2400" b="1" dirty="0">
                <a:cs typeface="Arial" panose="020B0604020202020204" pitchFamily="34" charset="0"/>
              </a:rPr>
              <a:t>Leader-member relations</a:t>
            </a:r>
            <a:r>
              <a:rPr lang="en-US" altLang="en-US" sz="2400" b="1" dirty="0">
                <a:solidFill>
                  <a:srgbClr val="FF0000"/>
                </a:solidFill>
                <a:cs typeface="Arial" panose="020B0604020202020204" pitchFamily="34" charset="0"/>
              </a:rPr>
              <a:t> – Good or poor</a:t>
            </a:r>
            <a:endParaRPr lang="en-US" altLang="en-US" sz="2400" dirty="0">
              <a:solidFill>
                <a:srgbClr val="FF0000"/>
              </a:solidFill>
              <a:cs typeface="Arial" panose="020B0604020202020204" pitchFamily="34" charset="0"/>
            </a:endParaRPr>
          </a:p>
          <a:p>
            <a:pPr lvl="2"/>
            <a:r>
              <a:rPr lang="en-US" altLang="en-US" sz="2400" b="1" dirty="0">
                <a:cs typeface="Arial" panose="020B0604020202020204" pitchFamily="34" charset="0"/>
              </a:rPr>
              <a:t>Task structure </a:t>
            </a:r>
            <a:r>
              <a:rPr lang="en-US" altLang="en-US" sz="2400" b="1" dirty="0">
                <a:solidFill>
                  <a:srgbClr val="FF0000"/>
                </a:solidFill>
                <a:cs typeface="Arial" panose="020B0604020202020204" pitchFamily="34" charset="0"/>
              </a:rPr>
              <a:t>– Low or high</a:t>
            </a:r>
          </a:p>
          <a:p>
            <a:pPr lvl="2"/>
            <a:r>
              <a:rPr lang="en-US" altLang="en-US" sz="2400" b="1" dirty="0">
                <a:cs typeface="Arial" panose="020B0604020202020204" pitchFamily="34" charset="0"/>
              </a:rPr>
              <a:t>Position power </a:t>
            </a:r>
            <a:r>
              <a:rPr lang="en-US" altLang="en-US" sz="2400" b="1" dirty="0">
                <a:solidFill>
                  <a:srgbClr val="FF0000"/>
                </a:solidFill>
                <a:cs typeface="Arial" panose="020B0604020202020204" pitchFamily="34" charset="0"/>
              </a:rPr>
              <a:t>– Strong or weak</a:t>
            </a:r>
          </a:p>
          <a:p>
            <a:pPr lvl="2"/>
            <a:endParaRPr lang="en-US" altLang="en-US" sz="2400" b="1" dirty="0">
              <a:solidFill>
                <a:srgbClr val="FF0000"/>
              </a:solidFill>
              <a:cs typeface="Arial" panose="020B0604020202020204" pitchFamily="34" charset="0"/>
            </a:endParaRPr>
          </a:p>
          <a:p>
            <a:pPr marL="914400" lvl="2" indent="0">
              <a:buNone/>
            </a:pPr>
            <a:r>
              <a:rPr lang="en-US" altLang="en-US" sz="2400" i="1" dirty="0">
                <a:highlight>
                  <a:srgbClr val="FFFF00"/>
                </a:highlight>
                <a:cs typeface="Arial" panose="020B0604020202020204" pitchFamily="34" charset="0"/>
              </a:rPr>
              <a:t>Each of these is explained in the next slides</a:t>
            </a:r>
          </a:p>
          <a:p>
            <a:pPr lvl="2"/>
            <a:endParaRPr lang="en-US" altLang="en-US" sz="2400" b="1" dirty="0">
              <a:solidFill>
                <a:srgbClr val="FF0000"/>
              </a:solidFill>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0C07-2BA7-0FA4-716B-E20756F376CA}"/>
              </a:ext>
            </a:extLst>
          </p:cNvPr>
          <p:cNvSpPr>
            <a:spLocks noGrp="1"/>
          </p:cNvSpPr>
          <p:nvPr>
            <p:ph type="title"/>
          </p:nvPr>
        </p:nvSpPr>
        <p:spPr/>
        <p:txBody>
          <a:bodyPr/>
          <a:lstStyle/>
          <a:p>
            <a:r>
              <a:rPr lang="en-GB" sz="3600" b="1" dirty="0"/>
              <a:t>Leader-member relations </a:t>
            </a:r>
            <a:r>
              <a:rPr lang="en-US" altLang="en-US" sz="2000" b="1" dirty="0"/>
              <a:t>(4 of 7)</a:t>
            </a:r>
            <a:endParaRPr lang="en-GB" sz="3600" b="1" dirty="0"/>
          </a:p>
        </p:txBody>
      </p:sp>
      <p:sp>
        <p:nvSpPr>
          <p:cNvPr id="3" name="Content Placeholder 2">
            <a:extLst>
              <a:ext uri="{FF2B5EF4-FFF2-40B4-BE49-F238E27FC236}">
                <a16:creationId xmlns:a16="http://schemas.microsoft.com/office/drawing/2014/main" id="{716E8132-36EF-6C89-5E44-2D230647A95D}"/>
              </a:ext>
            </a:extLst>
          </p:cNvPr>
          <p:cNvSpPr>
            <a:spLocks noGrp="1"/>
          </p:cNvSpPr>
          <p:nvPr>
            <p:ph idx="1"/>
          </p:nvPr>
        </p:nvSpPr>
        <p:spPr/>
        <p:txBody>
          <a:bodyPr/>
          <a:lstStyle/>
          <a:p>
            <a:pPr>
              <a:buClr>
                <a:schemeClr val="tx1"/>
              </a:buClr>
              <a:buSzPct val="100000"/>
            </a:pPr>
            <a:r>
              <a:rPr lang="en-GB" sz="2400" dirty="0"/>
              <a:t>Leader-member relations focus on the level of trust the leader and the subordinates. </a:t>
            </a:r>
          </a:p>
          <a:p>
            <a:pPr>
              <a:buClr>
                <a:schemeClr val="tx1"/>
              </a:buClr>
              <a:buSzPct val="100000"/>
            </a:pPr>
            <a:r>
              <a:rPr lang="en-GB" sz="2400" dirty="0"/>
              <a:t>A leader with more trust within the group has more influence over the employees and is in a more favourable situation to lead them.</a:t>
            </a:r>
          </a:p>
        </p:txBody>
      </p:sp>
      <p:sp>
        <p:nvSpPr>
          <p:cNvPr id="4" name="Date Placeholder 3">
            <a:extLst>
              <a:ext uri="{FF2B5EF4-FFF2-40B4-BE49-F238E27FC236}">
                <a16:creationId xmlns:a16="http://schemas.microsoft.com/office/drawing/2014/main" id="{11BE4B3D-5CA5-36EE-12DC-691FFBC3ED21}"/>
              </a:ext>
            </a:extLst>
          </p:cNvPr>
          <p:cNvSpPr>
            <a:spLocks noGrp="1"/>
          </p:cNvSpPr>
          <p:nvPr>
            <p:ph type="dt" sz="half" idx="11"/>
          </p:nvPr>
        </p:nvSpPr>
        <p:spPr/>
        <p:txBody>
          <a:bodyPr/>
          <a:lstStyle/>
          <a:p>
            <a:pPr>
              <a:defRPr/>
            </a:pPr>
            <a:fld id="{743B7FAE-9607-A640-8101-B68C495AF0EB}" type="datetime1">
              <a:rPr lang="en-US" smtClean="0"/>
              <a:t>6/2/2025</a:t>
            </a:fld>
            <a:endParaRPr lang="en-US" dirty="0"/>
          </a:p>
        </p:txBody>
      </p:sp>
      <p:sp>
        <p:nvSpPr>
          <p:cNvPr id="5" name="Slide Number Placeholder 4">
            <a:extLst>
              <a:ext uri="{FF2B5EF4-FFF2-40B4-BE49-F238E27FC236}">
                <a16:creationId xmlns:a16="http://schemas.microsoft.com/office/drawing/2014/main" id="{FEF2BA4F-46AD-26C3-9483-85982EB2B69E}"/>
              </a:ext>
            </a:extLst>
          </p:cNvPr>
          <p:cNvSpPr>
            <a:spLocks noGrp="1"/>
          </p:cNvSpPr>
          <p:nvPr>
            <p:ph type="sldNum" sz="quarter" idx="12"/>
          </p:nvPr>
        </p:nvSpPr>
        <p:spPr/>
        <p:txBody>
          <a:bodyPr/>
          <a:lstStyle/>
          <a:p>
            <a:fld id="{DE4D9374-5690-4842-A6BE-BB59F3C95AFD}" type="slidenum">
              <a:rPr lang="en-US" altLang="en-US" smtClean="0"/>
              <a:pPr/>
              <a:t>8</a:t>
            </a:fld>
            <a:endParaRPr lang="en-US" altLang="en-US"/>
          </a:p>
        </p:txBody>
      </p:sp>
    </p:spTree>
    <p:extLst>
      <p:ext uri="{BB962C8B-B14F-4D97-AF65-F5344CB8AC3E}">
        <p14:creationId xmlns:p14="http://schemas.microsoft.com/office/powerpoint/2010/main" val="231841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F1C2-A831-CD1B-9CAB-472D5843F59E}"/>
              </a:ext>
            </a:extLst>
          </p:cNvPr>
          <p:cNvSpPr>
            <a:spLocks noGrp="1"/>
          </p:cNvSpPr>
          <p:nvPr>
            <p:ph type="title"/>
          </p:nvPr>
        </p:nvSpPr>
        <p:spPr/>
        <p:txBody>
          <a:bodyPr/>
          <a:lstStyle/>
          <a:p>
            <a:r>
              <a:rPr lang="en-GB" sz="3600" b="1" dirty="0"/>
              <a:t>Task structure </a:t>
            </a:r>
            <a:r>
              <a:rPr lang="en-US" altLang="en-US" sz="2000" b="1" dirty="0"/>
              <a:t>(5 of 7)</a:t>
            </a:r>
            <a:endParaRPr lang="en-GB" sz="3600" b="1" dirty="0"/>
          </a:p>
        </p:txBody>
      </p:sp>
      <p:sp>
        <p:nvSpPr>
          <p:cNvPr id="3" name="Content Placeholder 2">
            <a:extLst>
              <a:ext uri="{FF2B5EF4-FFF2-40B4-BE49-F238E27FC236}">
                <a16:creationId xmlns:a16="http://schemas.microsoft.com/office/drawing/2014/main" id="{C9D8E972-286D-2AE3-1A54-199319ECD2B2}"/>
              </a:ext>
            </a:extLst>
          </p:cNvPr>
          <p:cNvSpPr>
            <a:spLocks noGrp="1"/>
          </p:cNvSpPr>
          <p:nvPr>
            <p:ph idx="1"/>
          </p:nvPr>
        </p:nvSpPr>
        <p:spPr/>
        <p:txBody>
          <a:bodyPr/>
          <a:lstStyle/>
          <a:p>
            <a:pPr>
              <a:buClr>
                <a:schemeClr val="tx1"/>
              </a:buClr>
              <a:buSzPct val="100000"/>
            </a:pPr>
            <a:r>
              <a:rPr lang="en-GB" sz="2400" b="0" i="0" dirty="0">
                <a:solidFill>
                  <a:srgbClr val="2D2D2D"/>
                </a:solidFill>
                <a:effectLst/>
              </a:rPr>
              <a:t>Task structure refers to the role and responsibilities that have been assigned to the team. </a:t>
            </a:r>
          </a:p>
          <a:p>
            <a:pPr>
              <a:buClr>
                <a:schemeClr val="tx1"/>
              </a:buClr>
              <a:buSzPct val="100000"/>
            </a:pPr>
            <a:r>
              <a:rPr lang="en-GB" sz="2400" b="0" i="0" dirty="0">
                <a:solidFill>
                  <a:srgbClr val="2D2D2D"/>
                </a:solidFill>
                <a:effectLst/>
              </a:rPr>
              <a:t>It is concerned with how clear these have been communicated to the team. </a:t>
            </a:r>
          </a:p>
        </p:txBody>
      </p:sp>
      <p:sp>
        <p:nvSpPr>
          <p:cNvPr id="4" name="Date Placeholder 3">
            <a:extLst>
              <a:ext uri="{FF2B5EF4-FFF2-40B4-BE49-F238E27FC236}">
                <a16:creationId xmlns:a16="http://schemas.microsoft.com/office/drawing/2014/main" id="{AFA28D3C-EE5A-E162-D6EF-F4E88F0C2BEB}"/>
              </a:ext>
            </a:extLst>
          </p:cNvPr>
          <p:cNvSpPr>
            <a:spLocks noGrp="1"/>
          </p:cNvSpPr>
          <p:nvPr>
            <p:ph type="dt" sz="half" idx="11"/>
          </p:nvPr>
        </p:nvSpPr>
        <p:spPr/>
        <p:txBody>
          <a:bodyPr/>
          <a:lstStyle/>
          <a:p>
            <a:pPr>
              <a:defRPr/>
            </a:pPr>
            <a:fld id="{05128127-80E8-BA4E-A71E-BAA65FA02113}" type="datetime1">
              <a:rPr lang="en-US" smtClean="0"/>
              <a:t>6/2/2025</a:t>
            </a:fld>
            <a:endParaRPr lang="en-US" dirty="0"/>
          </a:p>
        </p:txBody>
      </p:sp>
      <p:sp>
        <p:nvSpPr>
          <p:cNvPr id="5" name="Slide Number Placeholder 4">
            <a:extLst>
              <a:ext uri="{FF2B5EF4-FFF2-40B4-BE49-F238E27FC236}">
                <a16:creationId xmlns:a16="http://schemas.microsoft.com/office/drawing/2014/main" id="{C7ED4969-0479-9F31-1830-88F279E0CD5B}"/>
              </a:ext>
            </a:extLst>
          </p:cNvPr>
          <p:cNvSpPr>
            <a:spLocks noGrp="1"/>
          </p:cNvSpPr>
          <p:nvPr>
            <p:ph type="sldNum" sz="quarter" idx="12"/>
          </p:nvPr>
        </p:nvSpPr>
        <p:spPr/>
        <p:txBody>
          <a:bodyPr/>
          <a:lstStyle/>
          <a:p>
            <a:fld id="{DE4D9374-5690-4842-A6BE-BB59F3C95AFD}" type="slidenum">
              <a:rPr lang="en-US" altLang="en-US" smtClean="0"/>
              <a:pPr/>
              <a:t>9</a:t>
            </a:fld>
            <a:endParaRPr lang="en-US" altLang="en-US"/>
          </a:p>
        </p:txBody>
      </p:sp>
    </p:spTree>
    <p:extLst>
      <p:ext uri="{BB962C8B-B14F-4D97-AF65-F5344CB8AC3E}">
        <p14:creationId xmlns:p14="http://schemas.microsoft.com/office/powerpoint/2010/main" val="627224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0FB5-DBBD-2151-C919-906B72345200}"/>
              </a:ext>
            </a:extLst>
          </p:cNvPr>
          <p:cNvSpPr>
            <a:spLocks noGrp="1"/>
          </p:cNvSpPr>
          <p:nvPr>
            <p:ph type="title"/>
          </p:nvPr>
        </p:nvSpPr>
        <p:spPr/>
        <p:txBody>
          <a:bodyPr/>
          <a:lstStyle/>
          <a:p>
            <a:r>
              <a:rPr lang="en-GB" sz="3600" b="1" dirty="0"/>
              <a:t>Position power </a:t>
            </a:r>
            <a:r>
              <a:rPr lang="en-US" altLang="en-US" sz="2000" b="1" dirty="0"/>
              <a:t>(6 of 7)</a:t>
            </a:r>
            <a:endParaRPr lang="en-GB" sz="3600" b="1" dirty="0"/>
          </a:p>
        </p:txBody>
      </p:sp>
      <p:sp>
        <p:nvSpPr>
          <p:cNvPr id="3" name="Content Placeholder 2">
            <a:extLst>
              <a:ext uri="{FF2B5EF4-FFF2-40B4-BE49-F238E27FC236}">
                <a16:creationId xmlns:a16="http://schemas.microsoft.com/office/drawing/2014/main" id="{E4F77CEA-2BF6-00C9-1712-855A6CFDC3A5}"/>
              </a:ext>
            </a:extLst>
          </p:cNvPr>
          <p:cNvSpPr>
            <a:spLocks noGrp="1"/>
          </p:cNvSpPr>
          <p:nvPr>
            <p:ph idx="1"/>
          </p:nvPr>
        </p:nvSpPr>
        <p:spPr/>
        <p:txBody>
          <a:bodyPr/>
          <a:lstStyle/>
          <a:p>
            <a:pPr>
              <a:buClr>
                <a:schemeClr val="tx1"/>
              </a:buClr>
              <a:buSzPct val="100000"/>
            </a:pPr>
            <a:r>
              <a:rPr lang="en-GB" sz="2400" dirty="0"/>
              <a:t>Position power refers to the level of authority a leader has over their team. </a:t>
            </a:r>
          </a:p>
          <a:p>
            <a:pPr>
              <a:buClr>
                <a:schemeClr val="tx1"/>
              </a:buClr>
              <a:buSzPct val="100000"/>
            </a:pPr>
            <a:r>
              <a:rPr lang="en-GB" sz="2400" dirty="0"/>
              <a:t>When the leader have a considerable level of authority over the subordinates, they are well positioned to direct them through reward or punishment.</a:t>
            </a:r>
          </a:p>
        </p:txBody>
      </p:sp>
      <p:sp>
        <p:nvSpPr>
          <p:cNvPr id="4" name="Date Placeholder 3">
            <a:extLst>
              <a:ext uri="{FF2B5EF4-FFF2-40B4-BE49-F238E27FC236}">
                <a16:creationId xmlns:a16="http://schemas.microsoft.com/office/drawing/2014/main" id="{60D3D380-0DA7-3029-ABA4-EE4AD5162FB4}"/>
              </a:ext>
            </a:extLst>
          </p:cNvPr>
          <p:cNvSpPr>
            <a:spLocks noGrp="1"/>
          </p:cNvSpPr>
          <p:nvPr>
            <p:ph type="dt" sz="half" idx="11"/>
          </p:nvPr>
        </p:nvSpPr>
        <p:spPr/>
        <p:txBody>
          <a:bodyPr/>
          <a:lstStyle/>
          <a:p>
            <a:pPr>
              <a:defRPr/>
            </a:pPr>
            <a:fld id="{13165849-B91C-B446-A625-80071B9C5107}" type="datetime1">
              <a:rPr lang="en-US" smtClean="0"/>
              <a:t>6/2/2025</a:t>
            </a:fld>
            <a:endParaRPr lang="en-US" dirty="0"/>
          </a:p>
        </p:txBody>
      </p:sp>
      <p:sp>
        <p:nvSpPr>
          <p:cNvPr id="5" name="Slide Number Placeholder 4">
            <a:extLst>
              <a:ext uri="{FF2B5EF4-FFF2-40B4-BE49-F238E27FC236}">
                <a16:creationId xmlns:a16="http://schemas.microsoft.com/office/drawing/2014/main" id="{DD76220F-128E-5B48-A168-F7A14E80A09F}"/>
              </a:ext>
            </a:extLst>
          </p:cNvPr>
          <p:cNvSpPr>
            <a:spLocks noGrp="1"/>
          </p:cNvSpPr>
          <p:nvPr>
            <p:ph type="sldNum" sz="quarter" idx="12"/>
          </p:nvPr>
        </p:nvSpPr>
        <p:spPr/>
        <p:txBody>
          <a:bodyPr/>
          <a:lstStyle/>
          <a:p>
            <a:fld id="{DE4D9374-5690-4842-A6BE-BB59F3C95AFD}" type="slidenum">
              <a:rPr lang="en-US" altLang="en-US" smtClean="0"/>
              <a:pPr/>
              <a:t>10</a:t>
            </a:fld>
            <a:endParaRPr lang="en-US" altLang="en-US"/>
          </a:p>
        </p:txBody>
      </p:sp>
    </p:spTree>
    <p:extLst>
      <p:ext uri="{BB962C8B-B14F-4D97-AF65-F5344CB8AC3E}">
        <p14:creationId xmlns:p14="http://schemas.microsoft.com/office/powerpoint/2010/main" val="3221831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008031B4-D2F1-59AB-FB46-BCC192A9B02A}"/>
              </a:ext>
            </a:extLst>
          </p:cNvPr>
          <p:cNvSpPr>
            <a:spLocks noGrp="1"/>
          </p:cNvSpPr>
          <p:nvPr>
            <p:ph type="title"/>
          </p:nvPr>
        </p:nvSpPr>
        <p:spPr/>
        <p:txBody>
          <a:bodyPr/>
          <a:lstStyle/>
          <a:p>
            <a:r>
              <a:rPr lang="en-US" altLang="en-US" sz="3600" b="1" dirty="0"/>
              <a:t>Contingency Theories of Leadership: </a:t>
            </a:r>
            <a:r>
              <a:rPr lang="en-US" sz="3600" b="1" dirty="0">
                <a:latin typeface="+mj-lt"/>
              </a:rPr>
              <a:t>Fiedler contingency model</a:t>
            </a:r>
            <a:r>
              <a:rPr lang="en-US" altLang="en-US" sz="3600" b="1" dirty="0"/>
              <a:t> </a:t>
            </a:r>
            <a:r>
              <a:rPr lang="en-US" altLang="en-US" sz="2000" b="1" dirty="0"/>
              <a:t>(7 of 7)</a:t>
            </a:r>
            <a:endParaRPr lang="en-US" altLang="en-US" sz="2000" dirty="0"/>
          </a:p>
        </p:txBody>
      </p:sp>
      <p:sp>
        <p:nvSpPr>
          <p:cNvPr id="46082" name="Content Placeholder 2">
            <a:extLst>
              <a:ext uri="{FF2B5EF4-FFF2-40B4-BE49-F238E27FC236}">
                <a16:creationId xmlns:a16="http://schemas.microsoft.com/office/drawing/2014/main" id="{9CE09529-26C9-C363-B631-AD21FDDD646D}"/>
              </a:ext>
            </a:extLst>
          </p:cNvPr>
          <p:cNvSpPr>
            <a:spLocks noGrp="1"/>
          </p:cNvSpPr>
          <p:nvPr>
            <p:ph idx="1"/>
          </p:nvPr>
        </p:nvSpPr>
        <p:spPr>
          <a:xfrm>
            <a:off x="539750" y="1417638"/>
            <a:ext cx="8229600" cy="381000"/>
          </a:xfrm>
        </p:spPr>
        <p:txBody>
          <a:bodyPr/>
          <a:lstStyle/>
          <a:p>
            <a:pPr marL="0" indent="0">
              <a:buNone/>
            </a:pPr>
            <a:r>
              <a:rPr lang="en-IN" altLang="en-US" sz="2000" b="1" i="1" u="sng" dirty="0"/>
              <a:t>Step 3: Matching style to the situation</a:t>
            </a:r>
          </a:p>
          <a:p>
            <a:pPr marL="0" indent="0">
              <a:buNone/>
            </a:pPr>
            <a:endParaRPr lang="en-IN" altLang="en-US" sz="2000" dirty="0"/>
          </a:p>
        </p:txBody>
      </p:sp>
      <p:pic>
        <p:nvPicPr>
          <p:cNvPr id="46083" name="Picture 3" descr="A line graph plots the performance of task-oriented and relationship-oriented leaders across eight categories, depicting the findings of the Fiedler model.&#10;The Y-axis shows Performance, ranging from Poor to Good, and the X axis shows conditions, ranging from Favorable for Category I to Unfavorable for Category 8. The performance of task-oriented leaders is good in favorable and unfavorable conditions but poor in moderate conditions, and the performance of relationship-oriented leaders is good in moderate conditions but poor favorable or unfavorable conditions.&#10;&#10;The figure below the graph defines eight categories based on three factors:&#10;Leader–member relations: Good in category I to IV and Poor in category V to VIII&#10;Task structure: High in Category I, II, V and VI, and low in category III, IV, VII and VIII&#10;Position power: Strong in category I, III, V, and VII; and weak in category II, IV, VI, and VIII.">
            <a:extLst>
              <a:ext uri="{FF2B5EF4-FFF2-40B4-BE49-F238E27FC236}">
                <a16:creationId xmlns:a16="http://schemas.microsoft.com/office/drawing/2014/main" id="{D0845870-8889-1982-F9DD-3751CF29D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6838" y="1798639"/>
            <a:ext cx="5625719" cy="380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2D51-F2E6-1115-E41B-60CFB368A5D6}"/>
              </a:ext>
            </a:extLst>
          </p:cNvPr>
          <p:cNvSpPr>
            <a:spLocks noGrp="1"/>
          </p:cNvSpPr>
          <p:nvPr>
            <p:ph type="title"/>
          </p:nvPr>
        </p:nvSpPr>
        <p:spPr/>
        <p:txBody>
          <a:bodyPr/>
          <a:lstStyle/>
          <a:p>
            <a:r>
              <a:rPr lang="en-GB" b="1" dirty="0"/>
              <a:t>Video</a:t>
            </a:r>
          </a:p>
        </p:txBody>
      </p:sp>
      <p:sp>
        <p:nvSpPr>
          <p:cNvPr id="3" name="Content Placeholder 2">
            <a:extLst>
              <a:ext uri="{FF2B5EF4-FFF2-40B4-BE49-F238E27FC236}">
                <a16:creationId xmlns:a16="http://schemas.microsoft.com/office/drawing/2014/main" id="{256DF288-25A8-EFC6-E8D6-DBDDCD8BBF59}"/>
              </a:ext>
            </a:extLst>
          </p:cNvPr>
          <p:cNvSpPr>
            <a:spLocks noGrp="1"/>
          </p:cNvSpPr>
          <p:nvPr>
            <p:ph idx="1"/>
          </p:nvPr>
        </p:nvSpPr>
        <p:spPr/>
        <p:txBody>
          <a:bodyPr/>
          <a:lstStyle/>
          <a:p>
            <a:pPr marL="0" indent="0" algn="ctr">
              <a:buNone/>
            </a:pPr>
            <a:r>
              <a:rPr lang="en-GB" sz="2400" dirty="0"/>
              <a:t>Let’s watch the following video to further understand the Fiedler’s contingency theory:</a:t>
            </a:r>
          </a:p>
          <a:p>
            <a:pPr marL="0" indent="0" algn="ctr">
              <a:buNone/>
            </a:pPr>
            <a:endParaRPr lang="en-GB" sz="2400" dirty="0"/>
          </a:p>
          <a:p>
            <a:pPr marL="0" indent="0" algn="ctr">
              <a:buNone/>
            </a:pPr>
            <a:r>
              <a:rPr lang="en-GB" sz="2400" dirty="0">
                <a:hlinkClick r:id="rId2"/>
              </a:rPr>
              <a:t>https://www.youtube.com/watch?v=ubGRWYpXxUM</a:t>
            </a:r>
            <a:endParaRPr lang="en-GB" sz="2400" dirty="0"/>
          </a:p>
        </p:txBody>
      </p:sp>
      <p:sp>
        <p:nvSpPr>
          <p:cNvPr id="4" name="Date Placeholder 3">
            <a:extLst>
              <a:ext uri="{FF2B5EF4-FFF2-40B4-BE49-F238E27FC236}">
                <a16:creationId xmlns:a16="http://schemas.microsoft.com/office/drawing/2014/main" id="{81555795-6EF0-880D-3F31-6F355136AD8A}"/>
              </a:ext>
            </a:extLst>
          </p:cNvPr>
          <p:cNvSpPr>
            <a:spLocks noGrp="1"/>
          </p:cNvSpPr>
          <p:nvPr>
            <p:ph type="dt" sz="half" idx="11"/>
          </p:nvPr>
        </p:nvSpPr>
        <p:spPr/>
        <p:txBody>
          <a:bodyPr/>
          <a:lstStyle/>
          <a:p>
            <a:pPr>
              <a:defRPr/>
            </a:pPr>
            <a:fld id="{94C32760-8E38-D542-968B-434311AC7CC9}" type="datetime1">
              <a:rPr lang="en-US" smtClean="0"/>
              <a:t>6/2/2025</a:t>
            </a:fld>
            <a:endParaRPr lang="en-US" dirty="0"/>
          </a:p>
        </p:txBody>
      </p:sp>
      <p:sp>
        <p:nvSpPr>
          <p:cNvPr id="5" name="Slide Number Placeholder 4">
            <a:extLst>
              <a:ext uri="{FF2B5EF4-FFF2-40B4-BE49-F238E27FC236}">
                <a16:creationId xmlns:a16="http://schemas.microsoft.com/office/drawing/2014/main" id="{AD0081D0-435E-3AE5-5FF0-EE160E51FE25}"/>
              </a:ext>
            </a:extLst>
          </p:cNvPr>
          <p:cNvSpPr>
            <a:spLocks noGrp="1"/>
          </p:cNvSpPr>
          <p:nvPr>
            <p:ph type="sldNum" sz="quarter" idx="12"/>
          </p:nvPr>
        </p:nvSpPr>
        <p:spPr/>
        <p:txBody>
          <a:bodyPr/>
          <a:lstStyle/>
          <a:p>
            <a:fld id="{DE4D9374-5690-4842-A6BE-BB59F3C95AFD}" type="slidenum">
              <a:rPr lang="en-US" altLang="en-US" smtClean="0"/>
              <a:pPr/>
              <a:t>12</a:t>
            </a:fld>
            <a:endParaRPr lang="en-US" altLang="en-US"/>
          </a:p>
        </p:txBody>
      </p:sp>
    </p:spTree>
    <p:extLst>
      <p:ext uri="{BB962C8B-B14F-4D97-AF65-F5344CB8AC3E}">
        <p14:creationId xmlns:p14="http://schemas.microsoft.com/office/powerpoint/2010/main" val="3338140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B00-32D5-CF00-74B0-A1E117760693}"/>
              </a:ext>
            </a:extLst>
          </p:cNvPr>
          <p:cNvSpPr>
            <a:spLocks noGrp="1"/>
          </p:cNvSpPr>
          <p:nvPr>
            <p:ph type="title"/>
          </p:nvPr>
        </p:nvSpPr>
        <p:spPr/>
        <p:txBody>
          <a:bodyPr/>
          <a:lstStyle/>
          <a:p>
            <a:r>
              <a:rPr lang="en-GB" b="1" dirty="0"/>
              <a:t>Exercise 1</a:t>
            </a:r>
          </a:p>
        </p:txBody>
      </p:sp>
      <p:sp>
        <p:nvSpPr>
          <p:cNvPr id="3" name="Content Placeholder 2">
            <a:extLst>
              <a:ext uri="{FF2B5EF4-FFF2-40B4-BE49-F238E27FC236}">
                <a16:creationId xmlns:a16="http://schemas.microsoft.com/office/drawing/2014/main" id="{CE23076F-D0ED-49B2-ECEB-D61F502360A7}"/>
              </a:ext>
            </a:extLst>
          </p:cNvPr>
          <p:cNvSpPr>
            <a:spLocks noGrp="1"/>
          </p:cNvSpPr>
          <p:nvPr>
            <p:ph idx="1"/>
          </p:nvPr>
        </p:nvSpPr>
        <p:spPr/>
        <p:txBody>
          <a:bodyPr/>
          <a:lstStyle/>
          <a:p>
            <a:pPr marL="0" indent="0">
              <a:buNone/>
            </a:pPr>
            <a:r>
              <a:rPr lang="en-GB" sz="2000" dirty="0"/>
              <a:t>A company hired a new manager for a managerial position. The LPC scale shows that this manager is a </a:t>
            </a:r>
            <a:r>
              <a:rPr lang="en-GB" sz="2000" dirty="0">
                <a:solidFill>
                  <a:srgbClr val="FF0000"/>
                </a:solidFill>
              </a:rPr>
              <a:t>task-oriented leader.</a:t>
            </a:r>
          </a:p>
          <a:p>
            <a:pPr marL="0" indent="0">
              <a:buNone/>
            </a:pPr>
            <a:endParaRPr lang="en-GB" sz="2000" dirty="0"/>
          </a:p>
          <a:p>
            <a:pPr marL="0" indent="0">
              <a:buNone/>
            </a:pPr>
            <a:r>
              <a:rPr lang="en-GB" sz="2000" dirty="0"/>
              <a:t>Factors of the work situation include:</a:t>
            </a:r>
            <a:br>
              <a:rPr lang="en-GB" sz="2000" dirty="0"/>
            </a:br>
            <a:r>
              <a:rPr lang="en-GB" sz="2000" dirty="0"/>
              <a:t>1. Team trust is </a:t>
            </a:r>
            <a:r>
              <a:rPr lang="en-GB" sz="2000" dirty="0">
                <a:solidFill>
                  <a:srgbClr val="FF0000"/>
                </a:solidFill>
              </a:rPr>
              <a:t>poor</a:t>
            </a:r>
            <a:r>
              <a:rPr lang="en-GB" sz="2000" dirty="0"/>
              <a:t> because they don’t know the know manager.</a:t>
            </a:r>
            <a:br>
              <a:rPr lang="en-GB" sz="2000" dirty="0"/>
            </a:br>
            <a:r>
              <a:rPr lang="en-GB" sz="2000" dirty="0"/>
              <a:t>2. Task structure is </a:t>
            </a:r>
            <a:r>
              <a:rPr lang="en-GB" sz="2000" dirty="0">
                <a:solidFill>
                  <a:srgbClr val="FF0000"/>
                </a:solidFill>
              </a:rPr>
              <a:t>low</a:t>
            </a:r>
            <a:r>
              <a:rPr lang="en-GB" sz="2000" dirty="0"/>
              <a:t> because the new manager is tasked with redesigning the assigned project.</a:t>
            </a:r>
            <a:br>
              <a:rPr lang="en-GB" sz="2000" dirty="0"/>
            </a:br>
            <a:r>
              <a:rPr lang="en-GB" sz="2000" dirty="0"/>
              <a:t>3. The manager’s position power is </a:t>
            </a:r>
            <a:r>
              <a:rPr lang="en-GB" sz="2000" dirty="0">
                <a:solidFill>
                  <a:srgbClr val="FF0000"/>
                </a:solidFill>
              </a:rPr>
              <a:t>strong </a:t>
            </a:r>
            <a:r>
              <a:rPr lang="en-GB" sz="2000" dirty="0"/>
              <a:t>because they can hire, fire, reward and punish employees.</a:t>
            </a:r>
          </a:p>
          <a:p>
            <a:pPr marL="0" indent="0">
              <a:buNone/>
            </a:pPr>
            <a:endParaRPr lang="en-GB" sz="2000" i="1" dirty="0">
              <a:solidFill>
                <a:srgbClr val="2D2D2D"/>
              </a:solidFill>
              <a:latin typeface="Noto Sans" panose="020B0502040504020204" pitchFamily="34" charset="0"/>
            </a:endParaRPr>
          </a:p>
          <a:p>
            <a:pPr marL="0" indent="0">
              <a:buNone/>
            </a:pPr>
            <a:r>
              <a:rPr lang="en-GB" sz="2000" dirty="0"/>
              <a:t>According to Fiedler’s theory, does this manager fit for this position?</a:t>
            </a:r>
          </a:p>
          <a:p>
            <a:endParaRPr lang="en-GB" sz="2000" dirty="0"/>
          </a:p>
        </p:txBody>
      </p:sp>
      <p:sp>
        <p:nvSpPr>
          <p:cNvPr id="4" name="Date Placeholder 3">
            <a:extLst>
              <a:ext uri="{FF2B5EF4-FFF2-40B4-BE49-F238E27FC236}">
                <a16:creationId xmlns:a16="http://schemas.microsoft.com/office/drawing/2014/main" id="{4D0E0DAD-DB8C-668E-5F11-25E37811E636}"/>
              </a:ext>
            </a:extLst>
          </p:cNvPr>
          <p:cNvSpPr>
            <a:spLocks noGrp="1"/>
          </p:cNvSpPr>
          <p:nvPr>
            <p:ph type="dt" sz="half" idx="11"/>
          </p:nvPr>
        </p:nvSpPr>
        <p:spPr/>
        <p:txBody>
          <a:bodyPr/>
          <a:lstStyle/>
          <a:p>
            <a:pPr>
              <a:defRPr/>
            </a:pPr>
            <a:fld id="{F9430166-9F30-5F49-AF8B-094D646D49D7}" type="datetime1">
              <a:rPr lang="en-US" smtClean="0"/>
              <a:t>6/2/2025</a:t>
            </a:fld>
            <a:endParaRPr lang="en-US" dirty="0"/>
          </a:p>
        </p:txBody>
      </p:sp>
      <p:sp>
        <p:nvSpPr>
          <p:cNvPr id="5" name="Slide Number Placeholder 4">
            <a:extLst>
              <a:ext uri="{FF2B5EF4-FFF2-40B4-BE49-F238E27FC236}">
                <a16:creationId xmlns:a16="http://schemas.microsoft.com/office/drawing/2014/main" id="{5A1AF9CF-4394-9D63-2CE1-6A979D262263}"/>
              </a:ext>
            </a:extLst>
          </p:cNvPr>
          <p:cNvSpPr>
            <a:spLocks noGrp="1"/>
          </p:cNvSpPr>
          <p:nvPr>
            <p:ph type="sldNum" sz="quarter" idx="12"/>
          </p:nvPr>
        </p:nvSpPr>
        <p:spPr/>
        <p:txBody>
          <a:bodyPr/>
          <a:lstStyle/>
          <a:p>
            <a:fld id="{DE4D9374-5690-4842-A6BE-BB59F3C95AFD}" type="slidenum">
              <a:rPr lang="en-US" altLang="en-US" smtClean="0"/>
              <a:pPr/>
              <a:t>13</a:t>
            </a:fld>
            <a:endParaRPr lang="en-US" altLang="en-US"/>
          </a:p>
        </p:txBody>
      </p:sp>
    </p:spTree>
    <p:extLst>
      <p:ext uri="{BB962C8B-B14F-4D97-AF65-F5344CB8AC3E}">
        <p14:creationId xmlns:p14="http://schemas.microsoft.com/office/powerpoint/2010/main" val="3377062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D285-1554-CC7C-A6DA-E1EDC1BDB8C7}"/>
              </a:ext>
            </a:extLst>
          </p:cNvPr>
          <p:cNvSpPr>
            <a:spLocks noGrp="1"/>
          </p:cNvSpPr>
          <p:nvPr>
            <p:ph type="title"/>
          </p:nvPr>
        </p:nvSpPr>
        <p:spPr/>
        <p:txBody>
          <a:bodyPr/>
          <a:lstStyle/>
          <a:p>
            <a:r>
              <a:rPr lang="en-GB" b="1" dirty="0"/>
              <a:t>Exercise 2</a:t>
            </a:r>
          </a:p>
        </p:txBody>
      </p:sp>
      <p:sp>
        <p:nvSpPr>
          <p:cNvPr id="3" name="Content Placeholder 2">
            <a:extLst>
              <a:ext uri="{FF2B5EF4-FFF2-40B4-BE49-F238E27FC236}">
                <a16:creationId xmlns:a16="http://schemas.microsoft.com/office/drawing/2014/main" id="{47C7D277-3B53-DDED-99C6-0305257ECD04}"/>
              </a:ext>
            </a:extLst>
          </p:cNvPr>
          <p:cNvSpPr>
            <a:spLocks noGrp="1"/>
          </p:cNvSpPr>
          <p:nvPr>
            <p:ph idx="1"/>
          </p:nvPr>
        </p:nvSpPr>
        <p:spPr/>
        <p:txBody>
          <a:bodyPr/>
          <a:lstStyle/>
          <a:p>
            <a:pPr marL="0" indent="0">
              <a:buNone/>
            </a:pPr>
            <a:r>
              <a:rPr lang="en-GB" sz="2000" dirty="0"/>
              <a:t>A junior manager have been promoted as a senior manager to lead a department. The manager scored high on the LPC scale, making them a </a:t>
            </a:r>
            <a:r>
              <a:rPr lang="en-GB" sz="2000" dirty="0">
                <a:solidFill>
                  <a:srgbClr val="FF0000"/>
                </a:solidFill>
              </a:rPr>
              <a:t>relationship-oriented leader</a:t>
            </a:r>
            <a:r>
              <a:rPr lang="en-GB" sz="2000" dirty="0"/>
              <a:t>.</a:t>
            </a:r>
            <a:br>
              <a:rPr lang="en-GB" sz="2000" dirty="0"/>
            </a:br>
            <a:endParaRPr lang="en-GB" sz="2000" dirty="0"/>
          </a:p>
          <a:p>
            <a:pPr marL="0" indent="0">
              <a:buNone/>
            </a:pPr>
            <a:r>
              <a:rPr lang="en-GB" sz="2000" dirty="0"/>
              <a:t>Factors include:</a:t>
            </a:r>
            <a:br>
              <a:rPr lang="en-GB" sz="2000" dirty="0"/>
            </a:br>
            <a:r>
              <a:rPr lang="en-GB" sz="2000" dirty="0"/>
              <a:t>1. Team trust is </a:t>
            </a:r>
            <a:r>
              <a:rPr lang="en-GB" sz="2000" dirty="0">
                <a:solidFill>
                  <a:srgbClr val="FF0000"/>
                </a:solidFill>
              </a:rPr>
              <a:t>good</a:t>
            </a:r>
            <a:r>
              <a:rPr lang="en-GB" sz="2000" dirty="0"/>
              <a:t> because co-workers know and trust you.</a:t>
            </a:r>
            <a:br>
              <a:rPr lang="en-GB" sz="2000" dirty="0"/>
            </a:br>
            <a:r>
              <a:rPr lang="en-GB" sz="2000" dirty="0"/>
              <a:t>2. Task structure is </a:t>
            </a:r>
            <a:r>
              <a:rPr lang="en-GB" sz="2000" dirty="0">
                <a:solidFill>
                  <a:srgbClr val="FF0000"/>
                </a:solidFill>
              </a:rPr>
              <a:t>high</a:t>
            </a:r>
            <a:r>
              <a:rPr lang="en-GB" sz="2000" dirty="0"/>
              <a:t> because the team knows how to get their jobs done.</a:t>
            </a:r>
            <a:br>
              <a:rPr lang="en-GB" sz="2000" dirty="0"/>
            </a:br>
            <a:r>
              <a:rPr lang="en-GB" sz="2000" dirty="0"/>
              <a:t>3. Your position power is </a:t>
            </a:r>
            <a:r>
              <a:rPr lang="en-GB" sz="2000" dirty="0">
                <a:solidFill>
                  <a:srgbClr val="FF0000"/>
                </a:solidFill>
              </a:rPr>
              <a:t>weak </a:t>
            </a:r>
            <a:r>
              <a:rPr lang="en-GB" sz="2000" dirty="0"/>
              <a:t>because you have no authority to hire, fire, reward or punish.</a:t>
            </a:r>
          </a:p>
          <a:p>
            <a:pPr marL="0" indent="0">
              <a:buNone/>
            </a:pPr>
            <a:endParaRPr lang="en-GB" sz="2000" dirty="0"/>
          </a:p>
          <a:p>
            <a:pPr marL="0" indent="0">
              <a:buNone/>
            </a:pPr>
            <a:r>
              <a:rPr lang="en-GB" sz="2000" dirty="0"/>
              <a:t>According to Fiedler’s theory, does this manager fit for this position?</a:t>
            </a:r>
          </a:p>
        </p:txBody>
      </p:sp>
      <p:sp>
        <p:nvSpPr>
          <p:cNvPr id="4" name="Date Placeholder 3">
            <a:extLst>
              <a:ext uri="{FF2B5EF4-FFF2-40B4-BE49-F238E27FC236}">
                <a16:creationId xmlns:a16="http://schemas.microsoft.com/office/drawing/2014/main" id="{580BD780-82FB-A6B4-4038-4F7126510162}"/>
              </a:ext>
            </a:extLst>
          </p:cNvPr>
          <p:cNvSpPr>
            <a:spLocks noGrp="1"/>
          </p:cNvSpPr>
          <p:nvPr>
            <p:ph type="dt" sz="half" idx="11"/>
          </p:nvPr>
        </p:nvSpPr>
        <p:spPr/>
        <p:txBody>
          <a:bodyPr/>
          <a:lstStyle/>
          <a:p>
            <a:pPr>
              <a:defRPr/>
            </a:pPr>
            <a:fld id="{B293079E-4DF8-D447-809B-7097BEB60D10}" type="datetime1">
              <a:rPr lang="en-US" smtClean="0"/>
              <a:t>6/2/2025</a:t>
            </a:fld>
            <a:endParaRPr lang="en-US" dirty="0"/>
          </a:p>
        </p:txBody>
      </p:sp>
      <p:sp>
        <p:nvSpPr>
          <p:cNvPr id="5" name="Slide Number Placeholder 4">
            <a:extLst>
              <a:ext uri="{FF2B5EF4-FFF2-40B4-BE49-F238E27FC236}">
                <a16:creationId xmlns:a16="http://schemas.microsoft.com/office/drawing/2014/main" id="{D2B57784-D057-E425-E3EB-E8895C15D7E5}"/>
              </a:ext>
            </a:extLst>
          </p:cNvPr>
          <p:cNvSpPr>
            <a:spLocks noGrp="1"/>
          </p:cNvSpPr>
          <p:nvPr>
            <p:ph type="sldNum" sz="quarter" idx="12"/>
          </p:nvPr>
        </p:nvSpPr>
        <p:spPr/>
        <p:txBody>
          <a:bodyPr/>
          <a:lstStyle/>
          <a:p>
            <a:fld id="{DE4D9374-5690-4842-A6BE-BB59F3C95AFD}" type="slidenum">
              <a:rPr lang="en-US" altLang="en-US" smtClean="0"/>
              <a:pPr/>
              <a:t>14</a:t>
            </a:fld>
            <a:endParaRPr lang="en-US" altLang="en-US"/>
          </a:p>
        </p:txBody>
      </p:sp>
    </p:spTree>
    <p:extLst>
      <p:ext uri="{BB962C8B-B14F-4D97-AF65-F5344CB8AC3E}">
        <p14:creationId xmlns:p14="http://schemas.microsoft.com/office/powerpoint/2010/main" val="4248467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945CA034-467C-6BBB-0334-5B383CF3863F}"/>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(1 of 3) </a:t>
            </a:r>
            <a:endParaRPr lang="en-US" altLang="en-US" sz="3600" b="1" dirty="0"/>
          </a:p>
        </p:txBody>
      </p:sp>
      <p:sp>
        <p:nvSpPr>
          <p:cNvPr id="48130" name="Content Placeholder 2">
            <a:extLst>
              <a:ext uri="{FF2B5EF4-FFF2-40B4-BE49-F238E27FC236}">
                <a16:creationId xmlns:a16="http://schemas.microsoft.com/office/drawing/2014/main" id="{A73E500E-2CE0-F978-858E-04F9E4C33805}"/>
              </a:ext>
            </a:extLst>
          </p:cNvPr>
          <p:cNvSpPr>
            <a:spLocks noGrp="1"/>
          </p:cNvSpPr>
          <p:nvPr>
            <p:ph idx="1"/>
          </p:nvPr>
        </p:nvSpPr>
        <p:spPr>
          <a:xfrm>
            <a:off x="457200" y="1600200"/>
            <a:ext cx="8229600" cy="3916363"/>
          </a:xfrm>
        </p:spPr>
        <p:txBody>
          <a:bodyPr/>
          <a:lstStyle/>
          <a:p>
            <a:pPr marL="255588" indent="-255588"/>
            <a:r>
              <a:rPr lang="en-US" altLang="en-US" sz="2400" b="1" dirty="0">
                <a:cs typeface="Arial" panose="020B0604020202020204" pitchFamily="34" charset="0"/>
              </a:rPr>
              <a:t>Situational leadership theory (SLT) </a:t>
            </a:r>
            <a:r>
              <a:rPr lang="en-US" altLang="en-US" sz="2400" dirty="0">
                <a:cs typeface="Arial" panose="020B0604020202020204" pitchFamily="34" charset="0"/>
              </a:rPr>
              <a:t>is a contingency theory that focuses on the followers.</a:t>
            </a:r>
          </a:p>
          <a:p>
            <a:pPr marL="739775" lvl="2" indent="-282575">
              <a:buFont typeface="Arial" panose="020B0604020202020204" pitchFamily="34" charset="0"/>
              <a:buChar char="–"/>
            </a:pPr>
            <a:r>
              <a:rPr lang="en-US" altLang="en-US" dirty="0">
                <a:cs typeface="Arial" panose="020B0604020202020204" pitchFamily="34" charset="0"/>
              </a:rPr>
              <a:t>Successful leadership is achieved by selecting the right leadership style, which is contingent on the level of the followers’ readiness.</a:t>
            </a:r>
          </a:p>
          <a:p>
            <a:pPr marL="739775" lvl="2" indent="-282575">
              <a:buFont typeface="Arial" panose="020B0604020202020204" pitchFamily="34" charset="0"/>
              <a:buChar char="–"/>
            </a:pPr>
            <a:r>
              <a:rPr lang="en-US" altLang="en-US" dirty="0"/>
              <a:t>The term </a:t>
            </a:r>
            <a:r>
              <a:rPr lang="en-US" altLang="en-US" i="1" dirty="0"/>
              <a:t>readiness </a:t>
            </a:r>
            <a:r>
              <a:rPr lang="en-US" altLang="en-US" dirty="0"/>
              <a:t>refers to the extent to which people have the ability and willingness to accomplish a specific task. A leader should choose one of four behaviors depending on follower readiness.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A8AF-1BAA-FD3B-2004-8B44D9F833C8}"/>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(2 of 3) </a:t>
            </a:r>
            <a:endParaRPr lang="en-US" sz="3600" b="1" dirty="0"/>
          </a:p>
        </p:txBody>
      </p:sp>
      <p:sp>
        <p:nvSpPr>
          <p:cNvPr id="4" name="Date Placeholder 3">
            <a:extLst>
              <a:ext uri="{FF2B5EF4-FFF2-40B4-BE49-F238E27FC236}">
                <a16:creationId xmlns:a16="http://schemas.microsoft.com/office/drawing/2014/main" id="{47BF074E-0102-F723-A515-E67B2DFF2A51}"/>
              </a:ext>
            </a:extLst>
          </p:cNvPr>
          <p:cNvSpPr>
            <a:spLocks noGrp="1"/>
          </p:cNvSpPr>
          <p:nvPr>
            <p:ph type="dt" sz="half" idx="10"/>
          </p:nvPr>
        </p:nvSpPr>
        <p:spPr/>
        <p:txBody>
          <a:bodyPr/>
          <a:lstStyle/>
          <a:p>
            <a:pPr>
              <a:defRPr/>
            </a:pPr>
            <a:fld id="{491BE2BF-8E1B-E244-94A6-9E21ED8F4DB9}"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9A68CE24-78CA-8A1C-67BC-6FE184C00847}"/>
              </a:ext>
            </a:extLst>
          </p:cNvPr>
          <p:cNvSpPr>
            <a:spLocks noGrp="1"/>
          </p:cNvSpPr>
          <p:nvPr>
            <p:ph type="sldNum" sz="quarter" idx="12"/>
          </p:nvPr>
        </p:nvSpPr>
        <p:spPr/>
        <p:txBody>
          <a:bodyPr/>
          <a:lstStyle/>
          <a:p>
            <a:fld id="{D2DA8140-2E7B-A54A-B373-7F006D683CAC}" type="slidenum">
              <a:rPr lang="en-GB" altLang="en-US" smtClean="0"/>
              <a:pPr/>
              <a:t>16</a:t>
            </a:fld>
            <a:endParaRPr lang="en-GB" altLang="en-US"/>
          </a:p>
        </p:txBody>
      </p:sp>
      <p:pic>
        <p:nvPicPr>
          <p:cNvPr id="101378" name="Picture 2" descr="Situational Leadership® Theory In Plain Language: The Landmark Model From  Paul Hersey and Ken Blanchard - LEADx">
            <a:extLst>
              <a:ext uri="{FF2B5EF4-FFF2-40B4-BE49-F238E27FC236}">
                <a16:creationId xmlns:a16="http://schemas.microsoft.com/office/drawing/2014/main" id="{EE665559-2E45-7855-6071-E33A8796C5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628800"/>
            <a:ext cx="6120679"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501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C0FD1-AE5D-61F6-6A6C-C5441C0A3581}"/>
              </a:ext>
            </a:extLst>
          </p:cNvPr>
          <p:cNvSpPr>
            <a:spLocks noGrp="1"/>
          </p:cNvSpPr>
          <p:nvPr>
            <p:ph type="title"/>
          </p:nvPr>
        </p:nvSpPr>
        <p:spPr/>
        <p:txBody>
          <a:bodyPr/>
          <a:lstStyle/>
          <a:p>
            <a:r>
              <a:rPr lang="en-US" altLang="en-US" sz="3600" b="1" dirty="0"/>
              <a:t>Contingency Theories of Leadership: Situational leadership theory (SLT) </a:t>
            </a:r>
            <a:br>
              <a:rPr lang="en-US" altLang="en-US" sz="3600" b="1" dirty="0"/>
            </a:br>
            <a:r>
              <a:rPr lang="en-US" altLang="en-US" sz="2000" b="1" dirty="0"/>
              <a:t>(3 of 5) </a:t>
            </a:r>
            <a:endParaRPr lang="en-GB" sz="3600" dirty="0"/>
          </a:p>
        </p:txBody>
      </p:sp>
      <p:sp>
        <p:nvSpPr>
          <p:cNvPr id="3" name="Content Placeholder 2">
            <a:extLst>
              <a:ext uri="{FF2B5EF4-FFF2-40B4-BE49-F238E27FC236}">
                <a16:creationId xmlns:a16="http://schemas.microsoft.com/office/drawing/2014/main" id="{3F7DF469-131F-B864-504C-CCBD90DC8C51}"/>
              </a:ext>
            </a:extLst>
          </p:cNvPr>
          <p:cNvSpPr>
            <a:spLocks noGrp="1"/>
          </p:cNvSpPr>
          <p:nvPr>
            <p:ph idx="1"/>
          </p:nvPr>
        </p:nvSpPr>
        <p:spPr/>
        <p:txBody>
          <a:bodyPr/>
          <a:lstStyle/>
          <a:p>
            <a:r>
              <a:rPr lang="en-GB" sz="2400" dirty="0"/>
              <a:t>For example, a junior team member who has low experience and confidence in performing their job role will require clear direction from the leader (S1) </a:t>
            </a:r>
          </a:p>
          <a:p>
            <a:r>
              <a:rPr lang="en-GB" sz="2400" dirty="0"/>
              <a:t>In another hand, a highly competent and confident individual should be comfortable and pleased to have a leader adopting the delegating leadership style (S4).</a:t>
            </a:r>
          </a:p>
        </p:txBody>
      </p:sp>
      <p:sp>
        <p:nvSpPr>
          <p:cNvPr id="4" name="Date Placeholder 3">
            <a:extLst>
              <a:ext uri="{FF2B5EF4-FFF2-40B4-BE49-F238E27FC236}">
                <a16:creationId xmlns:a16="http://schemas.microsoft.com/office/drawing/2014/main" id="{A071870A-CBB3-865F-5889-04C5C3C88C9C}"/>
              </a:ext>
            </a:extLst>
          </p:cNvPr>
          <p:cNvSpPr>
            <a:spLocks noGrp="1"/>
          </p:cNvSpPr>
          <p:nvPr>
            <p:ph type="dt" sz="half" idx="10"/>
          </p:nvPr>
        </p:nvSpPr>
        <p:spPr/>
        <p:txBody>
          <a:bodyPr/>
          <a:lstStyle/>
          <a:p>
            <a:pPr>
              <a:defRPr/>
            </a:pPr>
            <a:fld id="{491BE2BF-8E1B-E244-94A6-9E21ED8F4DB9}"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785D3050-FFF3-E9AD-8699-E2F44778CCAE}"/>
              </a:ext>
            </a:extLst>
          </p:cNvPr>
          <p:cNvSpPr>
            <a:spLocks noGrp="1"/>
          </p:cNvSpPr>
          <p:nvPr>
            <p:ph type="sldNum" sz="quarter" idx="12"/>
          </p:nvPr>
        </p:nvSpPr>
        <p:spPr/>
        <p:txBody>
          <a:bodyPr/>
          <a:lstStyle/>
          <a:p>
            <a:fld id="{D2DA8140-2E7B-A54A-B373-7F006D683CAC}" type="slidenum">
              <a:rPr lang="en-GB" altLang="en-US" smtClean="0"/>
              <a:pPr/>
              <a:t>17</a:t>
            </a:fld>
            <a:endParaRPr lang="en-GB" altLang="en-US"/>
          </a:p>
        </p:txBody>
      </p:sp>
    </p:spTree>
    <p:extLst>
      <p:ext uri="{BB962C8B-B14F-4D97-AF65-F5344CB8AC3E}">
        <p14:creationId xmlns:p14="http://schemas.microsoft.com/office/powerpoint/2010/main" val="1047058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9D3B8392-53D2-7623-E4BC-9305ED80D2EB}"/>
              </a:ext>
            </a:extLst>
          </p:cNvPr>
          <p:cNvSpPr>
            <a:spLocks noGrp="1"/>
          </p:cNvSpPr>
          <p:nvPr>
            <p:ph type="title"/>
          </p:nvPr>
        </p:nvSpPr>
        <p:spPr>
          <a:xfrm>
            <a:off x="457200" y="163513"/>
            <a:ext cx="8305800" cy="1096962"/>
          </a:xfrm>
        </p:spPr>
        <p:txBody>
          <a:bodyPr/>
          <a:lstStyle/>
          <a:p>
            <a:r>
              <a:rPr lang="en-US" altLang="en-US" sz="3600" b="1" dirty="0"/>
              <a:t>Stewart Model of Situational Determinants </a:t>
            </a:r>
            <a:r>
              <a:rPr lang="en-US" altLang="en-US" sz="2000" b="1" dirty="0"/>
              <a:t>(4 of 5) </a:t>
            </a:r>
            <a:endParaRPr lang="en-US" altLang="en-US" sz="3600" b="1" dirty="0"/>
          </a:p>
        </p:txBody>
      </p:sp>
      <p:sp>
        <p:nvSpPr>
          <p:cNvPr id="23554" name="Content Placeholder 2">
            <a:extLst>
              <a:ext uri="{FF2B5EF4-FFF2-40B4-BE49-F238E27FC236}">
                <a16:creationId xmlns:a16="http://schemas.microsoft.com/office/drawing/2014/main" id="{3EB362E2-20AE-E9A8-DCC5-4B095ED0CB77}"/>
              </a:ext>
            </a:extLst>
          </p:cNvPr>
          <p:cNvSpPr>
            <a:spLocks noGrp="1"/>
          </p:cNvSpPr>
          <p:nvPr>
            <p:ph idx="1"/>
          </p:nvPr>
        </p:nvSpPr>
        <p:spPr>
          <a:xfrm>
            <a:off x="457200" y="1547813"/>
            <a:ext cx="8077200" cy="3681412"/>
          </a:xfrm>
        </p:spPr>
        <p:txBody>
          <a:bodyPr/>
          <a:lstStyle/>
          <a:p>
            <a:r>
              <a:rPr lang="en-US" altLang="en-US" sz="2400"/>
              <a:t>Demands</a:t>
            </a:r>
          </a:p>
          <a:p>
            <a:r>
              <a:rPr lang="en-US" altLang="en-US" sz="2400"/>
              <a:t>Constraints</a:t>
            </a:r>
          </a:p>
          <a:p>
            <a:r>
              <a:rPr lang="en-US" altLang="en-US" sz="2400"/>
              <a:t>Choices</a:t>
            </a:r>
          </a:p>
          <a:p>
            <a:r>
              <a:rPr lang="en-US" altLang="en-US" sz="2400"/>
              <a:t>Pattern of Relationships</a:t>
            </a:r>
          </a:p>
          <a:p>
            <a:r>
              <a:rPr lang="en-US" altLang="en-US" sz="2400"/>
              <a:t>Work Patterns</a:t>
            </a:r>
          </a:p>
          <a:p>
            <a:r>
              <a:rPr lang="en-US" altLang="en-US" sz="2400"/>
              <a:t>Exposure</a:t>
            </a:r>
          </a:p>
          <a:p>
            <a:r>
              <a:rPr lang="en-US" altLang="en-US" sz="2400"/>
              <a:t>Leader Discretion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82EE067-B42C-4B49-318C-2CCBAA709677}"/>
              </a:ext>
            </a:extLst>
          </p:cNvPr>
          <p:cNvSpPr>
            <a:spLocks noGrp="1"/>
          </p:cNvSpPr>
          <p:nvPr>
            <p:ph type="title"/>
          </p:nvPr>
        </p:nvSpPr>
        <p:spPr>
          <a:xfrm>
            <a:off x="457200" y="165100"/>
            <a:ext cx="8305800" cy="1096963"/>
          </a:xfrm>
        </p:spPr>
        <p:txBody>
          <a:bodyPr/>
          <a:lstStyle/>
          <a:p>
            <a:r>
              <a:rPr lang="en-US" altLang="en-US" sz="3600" b="1" dirty="0"/>
              <a:t>Other Situational Determinants of Leader Behavior </a:t>
            </a:r>
            <a:r>
              <a:rPr lang="en-US" altLang="en-US" sz="2000" b="1" dirty="0"/>
              <a:t>(5 of 5) </a:t>
            </a:r>
            <a:endParaRPr lang="en-US" altLang="en-US" sz="3600" b="1" dirty="0"/>
          </a:p>
        </p:txBody>
      </p:sp>
      <p:sp>
        <p:nvSpPr>
          <p:cNvPr id="24578" name="Content Placeholder 2">
            <a:extLst>
              <a:ext uri="{FF2B5EF4-FFF2-40B4-BE49-F238E27FC236}">
                <a16:creationId xmlns:a16="http://schemas.microsoft.com/office/drawing/2014/main" id="{C9428D36-BD20-1082-2369-871834E99444}"/>
              </a:ext>
            </a:extLst>
          </p:cNvPr>
          <p:cNvSpPr>
            <a:spLocks noGrp="1"/>
          </p:cNvSpPr>
          <p:nvPr>
            <p:ph idx="1"/>
          </p:nvPr>
        </p:nvSpPr>
        <p:spPr>
          <a:xfrm>
            <a:off x="457200" y="1547813"/>
            <a:ext cx="8077200" cy="2054225"/>
          </a:xfrm>
        </p:spPr>
        <p:txBody>
          <a:bodyPr>
            <a:spAutoFit/>
          </a:bodyPr>
          <a:lstStyle/>
          <a:p>
            <a:pPr marL="457200" indent="-457200">
              <a:buFont typeface="Myriad Pro" charset="0"/>
              <a:buAutoNum type="arabicPeriod"/>
            </a:pPr>
            <a:r>
              <a:rPr lang="en-US" altLang="en-US" sz="2400"/>
              <a:t>Level of Management</a:t>
            </a:r>
          </a:p>
          <a:p>
            <a:pPr marL="457200" indent="-457200">
              <a:buFont typeface="Myriad Pro" charset="0"/>
              <a:buAutoNum type="arabicPeriod"/>
            </a:pPr>
            <a:r>
              <a:rPr lang="en-US" altLang="en-US" sz="2400"/>
              <a:t>Size of Organizational Unit</a:t>
            </a:r>
          </a:p>
          <a:p>
            <a:pPr marL="457200" indent="-457200">
              <a:buFont typeface="Myriad Pro" charset="0"/>
              <a:buAutoNum type="arabicPeriod"/>
            </a:pPr>
            <a:r>
              <a:rPr lang="en-US" altLang="en-US" sz="2400"/>
              <a:t>External Dependencies</a:t>
            </a:r>
          </a:p>
          <a:p>
            <a:pPr marL="457200" indent="-457200">
              <a:buFont typeface="Myriad Pro" charset="0"/>
              <a:buAutoNum type="arabicPeriod"/>
            </a:pPr>
            <a:r>
              <a:rPr lang="en-US" altLang="en-US" sz="2400"/>
              <a:t>Extreme Contexts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A69A3A8-7098-85EB-D66D-220DA0B3342E}"/>
              </a:ext>
            </a:extLst>
          </p:cNvPr>
          <p:cNvSpPr>
            <a:spLocks noGrp="1"/>
          </p:cNvSpPr>
          <p:nvPr>
            <p:ph type="title"/>
          </p:nvPr>
        </p:nvSpPr>
        <p:spPr>
          <a:xfrm>
            <a:off x="457200" y="274638"/>
            <a:ext cx="8229600" cy="1143000"/>
          </a:xfrm>
        </p:spPr>
        <p:txBody>
          <a:bodyPr/>
          <a:lstStyle/>
          <a:p>
            <a:r>
              <a:rPr lang="en-US" sz="3600" b="1" dirty="0"/>
              <a:t>Activity 1</a:t>
            </a:r>
          </a:p>
        </p:txBody>
      </p:sp>
      <p:pic>
        <p:nvPicPr>
          <p:cNvPr id="6" name="Content Placeholder 5" descr="A close-up of a text&#10;&#10;Description automatically generated">
            <a:extLst>
              <a:ext uri="{FF2B5EF4-FFF2-40B4-BE49-F238E27FC236}">
                <a16:creationId xmlns:a16="http://schemas.microsoft.com/office/drawing/2014/main" id="{403164B7-B417-3783-C2B7-59D202C593D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2276872"/>
            <a:ext cx="8569647" cy="2176813"/>
          </a:xfrm>
          <a:prstGeom prst="rect">
            <a:avLst/>
          </a:prstGeom>
          <a:noFill/>
        </p:spPr>
      </p:pic>
      <p:sp>
        <p:nvSpPr>
          <p:cNvPr id="4" name="Date Placeholder 3">
            <a:extLst>
              <a:ext uri="{FF2B5EF4-FFF2-40B4-BE49-F238E27FC236}">
                <a16:creationId xmlns:a16="http://schemas.microsoft.com/office/drawing/2014/main" id="{2A1297E7-44B2-F169-E66E-792583EC65F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92395DF4-2FDD-5731-77C2-42AF0B9A695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20</a:t>
            </a:fld>
            <a:endParaRPr lang="en-GB" altLang="en-US"/>
          </a:p>
        </p:txBody>
      </p:sp>
    </p:spTree>
    <p:extLst>
      <p:ext uri="{BB962C8B-B14F-4D97-AF65-F5344CB8AC3E}">
        <p14:creationId xmlns:p14="http://schemas.microsoft.com/office/powerpoint/2010/main" val="2607031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E9448CD-73CE-81ED-E65D-F0399702F82A}"/>
              </a:ext>
            </a:extLst>
          </p:cNvPr>
          <p:cNvSpPr>
            <a:spLocks noGrp="1"/>
          </p:cNvSpPr>
          <p:nvPr>
            <p:ph type="title"/>
          </p:nvPr>
        </p:nvSpPr>
        <p:spPr>
          <a:xfrm>
            <a:off x="467544" y="98592"/>
            <a:ext cx="3008313" cy="1162050"/>
          </a:xfrm>
        </p:spPr>
        <p:txBody>
          <a:bodyPr/>
          <a:lstStyle/>
          <a:p>
            <a:pPr algn="ctr"/>
            <a:r>
              <a:rPr lang="en-US" sz="2400" dirty="0"/>
              <a:t>Activity 2: </a:t>
            </a:r>
            <a:br>
              <a:rPr lang="en-US" sz="2400" dirty="0"/>
            </a:br>
            <a:r>
              <a:rPr lang="en-US" sz="2400" dirty="0"/>
              <a:t>Case study</a:t>
            </a:r>
          </a:p>
        </p:txBody>
      </p:sp>
      <p:pic>
        <p:nvPicPr>
          <p:cNvPr id="9" name="Content Placeholder 6" descr="A paper with text on it&#10;&#10;Description automatically generated with medium confidence">
            <a:extLst>
              <a:ext uri="{FF2B5EF4-FFF2-40B4-BE49-F238E27FC236}">
                <a16:creationId xmlns:a16="http://schemas.microsoft.com/office/drawing/2014/main" id="{DF13D3A0-B125-D8CC-476F-28360E803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347864" y="136525"/>
            <a:ext cx="5472608" cy="58127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1CE2086-AE78-DC5F-3839-9430C43A614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91BE2BF-8E1B-E244-94A6-9E21ED8F4DB9}"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2D8A87BE-11FA-A8AF-E221-E464DD915DB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D2DA8140-2E7B-A54A-B373-7F006D683CAC}" type="slidenum">
              <a:rPr lang="en-GB" altLang="en-US" smtClean="0"/>
              <a:pPr>
                <a:spcAft>
                  <a:spcPts val="600"/>
                </a:spcAft>
              </a:pPr>
              <a:t>21</a:t>
            </a:fld>
            <a:endParaRPr lang="en-GB" altLang="en-US"/>
          </a:p>
        </p:txBody>
      </p:sp>
    </p:spTree>
    <p:extLst>
      <p:ext uri="{BB962C8B-B14F-4D97-AF65-F5344CB8AC3E}">
        <p14:creationId xmlns:p14="http://schemas.microsoft.com/office/powerpoint/2010/main" val="1081692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1513</Words>
  <Application>Microsoft Office PowerPoint</Application>
  <PresentationFormat>On-screen Show (4:3)</PresentationFormat>
  <Paragraphs>137</Paragraphs>
  <Slides>22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Arial</vt:lpstr>
      <vt:lpstr>Noto Sans</vt:lpstr>
      <vt:lpstr>Source Sans Pro</vt:lpstr>
      <vt:lpstr>Verdana</vt:lpstr>
      <vt:lpstr>Wingdings</vt:lpstr>
      <vt:lpstr>20140311PresentationUWTSDTemplate</vt:lpstr>
      <vt:lpstr>LCBB6003 Leadership and management, theory and practice  </vt:lpstr>
      <vt:lpstr>Content of the Session</vt:lpstr>
      <vt:lpstr>Defining Leadership</vt:lpstr>
      <vt:lpstr>Contingency and situational  theory </vt:lpstr>
      <vt:lpstr>Contingency Theories of Leadership: Fiedler contingency model (1 of 7)</vt:lpstr>
      <vt:lpstr>Contingency Theories of Leadership: Fiedler contingency model (2 of 7)</vt:lpstr>
      <vt:lpstr>Contingency Theories of Leadership: Fiedler contingency model (3 of 7)</vt:lpstr>
      <vt:lpstr>Leader-member relations (4 of 7)</vt:lpstr>
      <vt:lpstr>Task structure (5 of 7)</vt:lpstr>
      <vt:lpstr>Position power (6 of 7)</vt:lpstr>
      <vt:lpstr>Contingency Theories of Leadership: Fiedler contingency model (7 of 7)</vt:lpstr>
      <vt:lpstr>Video</vt:lpstr>
      <vt:lpstr>Exercise 1</vt:lpstr>
      <vt:lpstr>Exercise 2</vt:lpstr>
      <vt:lpstr>Contingency Theories of Leadership: Situational leadership theory (SLT)  (1 of 3) </vt:lpstr>
      <vt:lpstr>Contingency Theories of Leadership: Situational leadership theory (SLT)  (2 of 3) </vt:lpstr>
      <vt:lpstr>Contingency Theories of Leadership: Situational leadership theory (SLT)  (3 of 5) </vt:lpstr>
      <vt:lpstr>Stewart Model of Situational Determinants (4 of 5) </vt:lpstr>
      <vt:lpstr>Other Situational Determinants of Leader Behavior (5 of 5) </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86</cp:revision>
  <cp:lastPrinted>1601-01-01T00:00:00Z</cp:lastPrinted>
  <dcterms:created xsi:type="dcterms:W3CDTF">2002-10-07T19:43:58Z</dcterms:created>
  <dcterms:modified xsi:type="dcterms:W3CDTF">2025-06-02T13:57:48Z</dcterms:modified>
</cp:coreProperties>
</file>