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ppt/revisionInfo.xml" ContentType="application/vnd.ms-powerpoint.revisioninfo+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7"/>
  </p:notesMasterIdLst>
  <p:sldIdLst>
    <p:sldId id="256" r:id="rId2"/>
    <p:sldId id="257" r:id="rId3"/>
    <p:sldId id="259" r:id="rId4"/>
    <p:sldId id="258" r:id="rId5"/>
    <p:sldId id="260" r:id="rId6"/>
    <p:sldId id="261" r:id="rId7"/>
    <p:sldId id="262" r:id="rId8"/>
    <p:sldId id="263" r:id="rId9"/>
    <p:sldId id="264" r:id="rId10"/>
    <p:sldId id="266" r:id="rId11"/>
    <p:sldId id="267" r:id="rId12"/>
    <p:sldId id="268" r:id="rId13"/>
    <p:sldId id="269" r:id="rId14"/>
    <p:sldId id="270" r:id="rId15"/>
    <p:sldId id="271" r:id="rId16"/>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B2D6691-6120-4EEA-8836-CCC70264E7F4}" v="4474" dt="2021-03-15T13:23:12.3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972" autoAdjust="0"/>
    <p:restoredTop sz="74403" autoAdjust="0"/>
  </p:normalViewPr>
  <p:slideViewPr>
    <p:cSldViewPr snapToGrid="0">
      <p:cViewPr varScale="1">
        <p:scale>
          <a:sx n="68" d="100"/>
          <a:sy n="68" d="100"/>
        </p:scale>
        <p:origin x="627" y="3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FDEB18B-0312-4DA4-A6CA-3583EFC78A44}" type="datetimeFigureOut">
              <a:rPr lang="en-GB"/>
              <a:t>15/03/2021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3FA847-3048-4890-88F5-8E78DC8BFD77}" type="slidenum">
              <a:rPr lang="en-GB"/>
              <a:t>‹#›</a:t>
            </a:fld>
            <a:endParaRPr lang="en-GB"/>
          </a:p>
        </p:txBody>
      </p:sp>
    </p:spTree>
    <p:extLst>
      <p:ext uri="{BB962C8B-B14F-4D97-AF65-F5344CB8AC3E}">
        <p14:creationId xmlns:p14="http://schemas.microsoft.com/office/powerpoint/2010/main" val="20633372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2</a:t>
            </a:fld>
            <a:endParaRPr lang="en-GB"/>
          </a:p>
        </p:txBody>
      </p:sp>
    </p:spTree>
    <p:extLst>
      <p:ext uri="{BB962C8B-B14F-4D97-AF65-F5344CB8AC3E}">
        <p14:creationId xmlns:p14="http://schemas.microsoft.com/office/powerpoint/2010/main" val="121029931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4</a:t>
            </a:fld>
            <a:endParaRPr lang="en-GB"/>
          </a:p>
        </p:txBody>
      </p:sp>
    </p:spTree>
    <p:extLst>
      <p:ext uri="{BB962C8B-B14F-4D97-AF65-F5344CB8AC3E}">
        <p14:creationId xmlns:p14="http://schemas.microsoft.com/office/powerpoint/2010/main" val="33641795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03FA847-3048-4890-88F5-8E78DC8BFD77}" type="slidenum">
              <a:rPr lang="en-GB"/>
              <a:t>5</a:t>
            </a:fld>
            <a:endParaRPr lang="en-GB"/>
          </a:p>
        </p:txBody>
      </p:sp>
    </p:spTree>
    <p:extLst>
      <p:ext uri="{BB962C8B-B14F-4D97-AF65-F5344CB8AC3E}">
        <p14:creationId xmlns:p14="http://schemas.microsoft.com/office/powerpoint/2010/main" val="295127756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6</a:t>
            </a:fld>
            <a:endParaRPr lang="en-GB"/>
          </a:p>
        </p:txBody>
      </p:sp>
    </p:spTree>
    <p:extLst>
      <p:ext uri="{BB962C8B-B14F-4D97-AF65-F5344CB8AC3E}">
        <p14:creationId xmlns:p14="http://schemas.microsoft.com/office/powerpoint/2010/main" val="8555859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7</a:t>
            </a:fld>
            <a:endParaRPr lang="en-GB"/>
          </a:p>
        </p:txBody>
      </p:sp>
    </p:spTree>
    <p:extLst>
      <p:ext uri="{BB962C8B-B14F-4D97-AF65-F5344CB8AC3E}">
        <p14:creationId xmlns:p14="http://schemas.microsoft.com/office/powerpoint/2010/main" val="30712420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panose="020F0502020204030204"/>
            </a:endParaRPr>
          </a:p>
        </p:txBody>
      </p:sp>
      <p:sp>
        <p:nvSpPr>
          <p:cNvPr id="4" name="Slide Number Placeholder 3"/>
          <p:cNvSpPr>
            <a:spLocks noGrp="1"/>
          </p:cNvSpPr>
          <p:nvPr>
            <p:ph type="sldNum" sz="quarter" idx="5"/>
          </p:nvPr>
        </p:nvSpPr>
        <p:spPr/>
        <p:txBody>
          <a:bodyPr/>
          <a:lstStyle/>
          <a:p>
            <a:fld id="{F03FA847-3048-4890-88F5-8E78DC8BFD77}" type="slidenum">
              <a:rPr lang="en-GB"/>
              <a:t>8</a:t>
            </a:fld>
            <a:endParaRPr lang="en-GB"/>
          </a:p>
        </p:txBody>
      </p:sp>
    </p:spTree>
    <p:extLst>
      <p:ext uri="{BB962C8B-B14F-4D97-AF65-F5344CB8AC3E}">
        <p14:creationId xmlns:p14="http://schemas.microsoft.com/office/powerpoint/2010/main" val="23055208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9</a:t>
            </a:fld>
            <a:endParaRPr lang="en-GB"/>
          </a:p>
        </p:txBody>
      </p:sp>
    </p:spTree>
    <p:extLst>
      <p:ext uri="{BB962C8B-B14F-4D97-AF65-F5344CB8AC3E}">
        <p14:creationId xmlns:p14="http://schemas.microsoft.com/office/powerpoint/2010/main" val="13869311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cs typeface="Calibri"/>
            </a:endParaRPr>
          </a:p>
        </p:txBody>
      </p:sp>
      <p:sp>
        <p:nvSpPr>
          <p:cNvPr id="4" name="Slide Number Placeholder 3"/>
          <p:cNvSpPr>
            <a:spLocks noGrp="1"/>
          </p:cNvSpPr>
          <p:nvPr>
            <p:ph type="sldNum" sz="quarter" idx="5"/>
          </p:nvPr>
        </p:nvSpPr>
        <p:spPr/>
        <p:txBody>
          <a:bodyPr/>
          <a:lstStyle/>
          <a:p>
            <a:fld id="{F03FA847-3048-4890-88F5-8E78DC8BFD77}" type="slidenum">
              <a:rPr lang="en-GB"/>
              <a:t>10</a:t>
            </a:fld>
            <a:endParaRPr lang="en-GB"/>
          </a:p>
        </p:txBody>
      </p:sp>
    </p:spTree>
    <p:extLst>
      <p:ext uri="{BB962C8B-B14F-4D97-AF65-F5344CB8AC3E}">
        <p14:creationId xmlns:p14="http://schemas.microsoft.com/office/powerpoint/2010/main" val="139202148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11</a:t>
            </a:fld>
            <a:endParaRPr lang="en-GB"/>
          </a:p>
        </p:txBody>
      </p:sp>
    </p:spTree>
    <p:extLst>
      <p:ext uri="{BB962C8B-B14F-4D97-AF65-F5344CB8AC3E}">
        <p14:creationId xmlns:p14="http://schemas.microsoft.com/office/powerpoint/2010/main" val="295009528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12</a:t>
            </a:fld>
            <a:endParaRPr lang="en-GB"/>
          </a:p>
        </p:txBody>
      </p:sp>
    </p:spTree>
    <p:extLst>
      <p:ext uri="{BB962C8B-B14F-4D97-AF65-F5344CB8AC3E}">
        <p14:creationId xmlns:p14="http://schemas.microsoft.com/office/powerpoint/2010/main" val="259985900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Whilst Mallinckrodt (2010) acknowledges that early on in the therapeutic process, ‘matching the clients’ interpersonal or attachment style may enhance engagement, together, the inconsistent findings support the need to examine other factors that might influence the client– therapist interaction, including symptom severity, and suggest that the relationship between attachment and alliance appears to be influenced by when the alliance is measured.</a:t>
            </a:r>
          </a:p>
          <a:p>
            <a:r>
              <a:rPr lang="en-US"/>
              <a:t>We found associations between symptoms and both therapist and client working alliance, which, consistent with previous research, suggest that more symptomatic clients may find it harder to form good alliances (Mallinckrodt, Gantt, &amp; Coble, 1995).</a:t>
            </a:r>
          </a:p>
          <a:p>
            <a:endParaRPr lang="en-US" dirty="0">
              <a:cs typeface="Calibri"/>
            </a:endParaRPr>
          </a:p>
        </p:txBody>
      </p:sp>
      <p:sp>
        <p:nvSpPr>
          <p:cNvPr id="4" name="Slide Number Placeholder 3"/>
          <p:cNvSpPr>
            <a:spLocks noGrp="1"/>
          </p:cNvSpPr>
          <p:nvPr>
            <p:ph type="sldNum" sz="quarter" idx="5"/>
          </p:nvPr>
        </p:nvSpPr>
        <p:spPr/>
        <p:txBody>
          <a:bodyPr/>
          <a:lstStyle/>
          <a:p>
            <a:fld id="{F03FA847-3048-4890-88F5-8E78DC8BFD77}" type="slidenum">
              <a:rPr lang="en-GB"/>
              <a:t>13</a:t>
            </a:fld>
            <a:endParaRPr lang="en-GB"/>
          </a:p>
        </p:txBody>
      </p:sp>
    </p:spTree>
    <p:extLst>
      <p:ext uri="{BB962C8B-B14F-4D97-AF65-F5344CB8AC3E}">
        <p14:creationId xmlns:p14="http://schemas.microsoft.com/office/powerpoint/2010/main" val="99820549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F03FA847-3048-4890-88F5-8E78DC8BFD77}" type="slidenum">
              <a:rPr lang="en-GB"/>
              <a:t>14</a:t>
            </a:fld>
            <a:endParaRPr lang="en-GB"/>
          </a:p>
        </p:txBody>
      </p:sp>
    </p:spTree>
    <p:extLst>
      <p:ext uri="{BB962C8B-B14F-4D97-AF65-F5344CB8AC3E}">
        <p14:creationId xmlns:p14="http://schemas.microsoft.com/office/powerpoint/2010/main" val="303550544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F03FA847-3048-4890-88F5-8E78DC8BFD77}" type="slidenum">
              <a:rPr lang="en-GB"/>
              <a:t>15</a:t>
            </a:fld>
            <a:endParaRPr lang="en-GB"/>
          </a:p>
        </p:txBody>
      </p:sp>
    </p:spTree>
    <p:extLst>
      <p:ext uri="{BB962C8B-B14F-4D97-AF65-F5344CB8AC3E}">
        <p14:creationId xmlns:p14="http://schemas.microsoft.com/office/powerpoint/2010/main" val="625103169"/>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A57C3F-0FB2-4B2E-BA6A-FEEEFF1AF7E3}"/>
              </a:ext>
            </a:extLst>
          </p:cNvPr>
          <p:cNvSpPr>
            <a:spLocks noGrp="1"/>
          </p:cNvSpPr>
          <p:nvPr>
            <p:ph type="ctrTitle"/>
          </p:nvPr>
        </p:nvSpPr>
        <p:spPr>
          <a:xfrm>
            <a:off x="2057400" y="685801"/>
            <a:ext cx="8115300" cy="3046228"/>
          </a:xfrm>
        </p:spPr>
        <p:txBody>
          <a:bodyPr anchor="b">
            <a:normAutofit/>
          </a:bodyPr>
          <a:lstStyle>
            <a:lvl1pPr algn="ctr">
              <a:defRPr sz="3600" cap="all" spc="300" baseline="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08583AE9-1CC1-4572-A6E5-E97F80E47661}"/>
              </a:ext>
            </a:extLst>
          </p:cNvPr>
          <p:cNvSpPr>
            <a:spLocks noGrp="1"/>
          </p:cNvSpPr>
          <p:nvPr>
            <p:ph type="subTitle" idx="1"/>
          </p:nvPr>
        </p:nvSpPr>
        <p:spPr>
          <a:xfrm>
            <a:off x="2057400" y="4114800"/>
            <a:ext cx="8115300" cy="2057400"/>
          </a:xfrm>
        </p:spPr>
        <p:txBody>
          <a:bodyPr/>
          <a:lstStyle>
            <a:lvl1pPr marL="0" indent="0" algn="ctr">
              <a:buNone/>
              <a:defRPr sz="2400" i="1"/>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a:extLst>
              <a:ext uri="{FF2B5EF4-FFF2-40B4-BE49-F238E27FC236}">
                <a16:creationId xmlns:a16="http://schemas.microsoft.com/office/drawing/2014/main" id="{9C04DE7C-68AB-403D-B9D8-7398C292C6DA}"/>
              </a:ext>
            </a:extLst>
          </p:cNvPr>
          <p:cNvSpPr>
            <a:spLocks noGrp="1"/>
          </p:cNvSpPr>
          <p:nvPr>
            <p:ph type="dt" sz="half" idx="10"/>
          </p:nvPr>
        </p:nvSpPr>
        <p:spPr/>
        <p:txBody>
          <a:bodyPr/>
          <a:lstStyle/>
          <a:p>
            <a:fld id="{23FEA57E-7C1A-457B-A4CD-5DCEB057B502}" type="datetime1">
              <a:rPr lang="en-US" smtClean="0"/>
              <a:t>3/15/2021</a:t>
            </a:fld>
            <a:endParaRPr lang="en-US" dirty="0"/>
          </a:p>
        </p:txBody>
      </p:sp>
      <p:sp>
        <p:nvSpPr>
          <p:cNvPr id="5" name="Footer Placeholder 4">
            <a:extLst>
              <a:ext uri="{FF2B5EF4-FFF2-40B4-BE49-F238E27FC236}">
                <a16:creationId xmlns:a16="http://schemas.microsoft.com/office/drawing/2014/main" id="{51003E50-6613-4D86-AA22-43B14E7279E9}"/>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03069AB5-A56D-471F-9236-EFA981E2EA03}"/>
              </a:ext>
            </a:extLst>
          </p:cNvPr>
          <p:cNvSpPr>
            <a:spLocks noGrp="1"/>
          </p:cNvSpPr>
          <p:nvPr>
            <p:ph type="sldNum" sz="quarter" idx="12"/>
          </p:nvPr>
        </p:nvSpPr>
        <p:spPr/>
        <p:txBody>
          <a:bodyPr/>
          <a:lstStyle/>
          <a:p>
            <a:fld id="{F8E28480-1C08-4458-AD97-0283E6FFD09D}" type="slidenum">
              <a:rPr lang="en-US" smtClean="0"/>
              <a:t>‹#›</a:t>
            </a:fld>
            <a:endParaRPr lang="en-US" dirty="0"/>
          </a:p>
        </p:txBody>
      </p:sp>
    </p:spTree>
    <p:extLst>
      <p:ext uri="{BB962C8B-B14F-4D97-AF65-F5344CB8AC3E}">
        <p14:creationId xmlns:p14="http://schemas.microsoft.com/office/powerpoint/2010/main" val="1109534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49B412-EBAB-4569-B3D9-6B346BF837B2}"/>
              </a:ext>
            </a:extLst>
          </p:cNvPr>
          <p:cNvSpPr>
            <a:spLocks noGrp="1"/>
          </p:cNvSpPr>
          <p:nvPr>
            <p:ph type="title"/>
          </p:nvPr>
        </p:nvSpPr>
        <p:spPr>
          <a:xfrm>
            <a:off x="1371600" y="685800"/>
            <a:ext cx="9486900" cy="1371600"/>
          </a:xfrm>
        </p:spPr>
        <p:txBody>
          <a:bodyPr>
            <a:normAutofit/>
          </a:bodyPr>
          <a:lstStyle>
            <a:lvl1pPr algn="l">
              <a:defRPr sz="3200"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95E7C8AE-B0F4-404F-BCAD-A14C18E50D9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B8AA9CAD-DAFB-4DE3-9C41-7FD03EA8D8DD}"/>
              </a:ext>
            </a:extLst>
          </p:cNvPr>
          <p:cNvSpPr>
            <a:spLocks noGrp="1"/>
          </p:cNvSpPr>
          <p:nvPr>
            <p:ph type="dt" sz="half" idx="10"/>
          </p:nvPr>
        </p:nvSpPr>
        <p:spPr/>
        <p:txBody>
          <a:bodyPr/>
          <a:lstStyle/>
          <a:p>
            <a:fld id="{201AF2CE-4F37-411C-A3EE-BBBE223265BF}" type="datetime1">
              <a:rPr lang="en-US" smtClean="0"/>
              <a:t>3/15/2021</a:t>
            </a:fld>
            <a:endParaRPr lang="en-US"/>
          </a:p>
        </p:txBody>
      </p:sp>
      <p:sp>
        <p:nvSpPr>
          <p:cNvPr id="5" name="Footer Placeholder 4">
            <a:extLst>
              <a:ext uri="{FF2B5EF4-FFF2-40B4-BE49-F238E27FC236}">
                <a16:creationId xmlns:a16="http://schemas.microsoft.com/office/drawing/2014/main" id="{8FCE3137-8136-46C5-AC2F-49E5F55E4C73}"/>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AF1AB6EF-A0B1-4706-AE44-253A6B182D48}"/>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4988809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C02F68-BF19-468D-B422-54B6D189FA58}"/>
              </a:ext>
            </a:extLst>
          </p:cNvPr>
          <p:cNvSpPr>
            <a:spLocks noGrp="1"/>
          </p:cNvSpPr>
          <p:nvPr>
            <p:ph type="title"/>
          </p:nvPr>
        </p:nvSpPr>
        <p:spPr>
          <a:xfrm>
            <a:off x="831850" y="1709738"/>
            <a:ext cx="10515600" cy="2774071"/>
          </a:xfrm>
        </p:spPr>
        <p:txBody>
          <a:bodyPr anchor="b">
            <a:normAutofit/>
          </a:bodyPr>
          <a:lstStyle>
            <a:lvl1pPr algn="ctr">
              <a:defRPr sz="540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CBF7D7-84D4-4A39-B44E-9B029EEB1FE8}"/>
              </a:ext>
            </a:extLst>
          </p:cNvPr>
          <p:cNvSpPr>
            <a:spLocks noGrp="1"/>
          </p:cNvSpPr>
          <p:nvPr>
            <p:ph type="body" idx="1"/>
          </p:nvPr>
        </p:nvSpPr>
        <p:spPr>
          <a:xfrm>
            <a:off x="831850" y="4641624"/>
            <a:ext cx="10515600" cy="1448026"/>
          </a:xfrm>
        </p:spPr>
        <p:txBody>
          <a:bodyPr/>
          <a:lstStyle>
            <a:lvl1pPr marL="0" indent="0" algn="ctr">
              <a:buNone/>
              <a:defRPr sz="2400" i="1">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9E29709-D243-41E8-89FA-62FA7AEB52E1}"/>
              </a:ext>
            </a:extLst>
          </p:cNvPr>
          <p:cNvSpPr>
            <a:spLocks noGrp="1"/>
          </p:cNvSpPr>
          <p:nvPr>
            <p:ph type="dt" sz="half" idx="10"/>
          </p:nvPr>
        </p:nvSpPr>
        <p:spPr/>
        <p:txBody>
          <a:bodyPr/>
          <a:lstStyle/>
          <a:p>
            <a:fld id="{C96083D4-708C-4BB5-B4FD-30CE9FA12FD5}" type="datetime1">
              <a:rPr lang="en-US" smtClean="0"/>
              <a:t>3/15/2021</a:t>
            </a:fld>
            <a:endParaRPr lang="en-US"/>
          </a:p>
        </p:txBody>
      </p:sp>
      <p:sp>
        <p:nvSpPr>
          <p:cNvPr id="5" name="Footer Placeholder 4">
            <a:extLst>
              <a:ext uri="{FF2B5EF4-FFF2-40B4-BE49-F238E27FC236}">
                <a16:creationId xmlns:a16="http://schemas.microsoft.com/office/drawing/2014/main" id="{5AAB99C0-DC2A-4133-A10D-D43A1E05BB1A}"/>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98122EFD-A17E-47F5-8AC9-EFD6D813DBE7}"/>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20597044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1C668D-BFBE-4765-A294-8303931B57C9}"/>
              </a:ext>
            </a:extLst>
          </p:cNvPr>
          <p:cNvSpPr>
            <a:spLocks noGrp="1"/>
          </p:cNvSpPr>
          <p:nvPr>
            <p:ph type="title"/>
          </p:nvPr>
        </p:nvSpPr>
        <p:spPr>
          <a:xfrm>
            <a:off x="1346071" y="566278"/>
            <a:ext cx="9512429" cy="965458"/>
          </a:xfrm>
        </p:spPr>
        <p:txBody>
          <a:bodyPr/>
          <a:lstStyle>
            <a:lvl1pPr algn="ctr">
              <a:defRPr cap="all" spc="300" baseline="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61B3C212-F55F-4D0D-BFA7-F00A33CAA196}"/>
              </a:ext>
            </a:extLst>
          </p:cNvPr>
          <p:cNvSpPr>
            <a:spLocks noGrp="1"/>
          </p:cNvSpPr>
          <p:nvPr>
            <p:ph sz="half" idx="1"/>
          </p:nvPr>
        </p:nvSpPr>
        <p:spPr>
          <a:xfrm>
            <a:off x="909758" y="2057400"/>
            <a:ext cx="5031521" cy="41195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7154BDD7-2575-4E82-887D-DCAF9EB15924}"/>
              </a:ext>
            </a:extLst>
          </p:cNvPr>
          <p:cNvSpPr>
            <a:spLocks noGrp="1"/>
          </p:cNvSpPr>
          <p:nvPr>
            <p:ph sz="half" idx="2"/>
          </p:nvPr>
        </p:nvSpPr>
        <p:spPr>
          <a:xfrm>
            <a:off x="6265408" y="2057401"/>
            <a:ext cx="5016834" cy="41195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a:extLst>
              <a:ext uri="{FF2B5EF4-FFF2-40B4-BE49-F238E27FC236}">
                <a16:creationId xmlns:a16="http://schemas.microsoft.com/office/drawing/2014/main" id="{89CAECC8-3C3A-4A5D-AB7A-1F99E5023D3F}"/>
              </a:ext>
            </a:extLst>
          </p:cNvPr>
          <p:cNvSpPr>
            <a:spLocks noGrp="1"/>
          </p:cNvSpPr>
          <p:nvPr>
            <p:ph type="dt" sz="half" idx="10"/>
          </p:nvPr>
        </p:nvSpPr>
        <p:spPr/>
        <p:txBody>
          <a:bodyPr/>
          <a:lstStyle/>
          <a:p>
            <a:fld id="{D0D239B2-65BC-4C2A-A62B-3EABFE9590E4}" type="datetime1">
              <a:rPr lang="en-US" smtClean="0"/>
              <a:t>3/15/2021</a:t>
            </a:fld>
            <a:endParaRPr lang="en-US"/>
          </a:p>
        </p:txBody>
      </p:sp>
      <p:sp>
        <p:nvSpPr>
          <p:cNvPr id="6" name="Footer Placeholder 5">
            <a:extLst>
              <a:ext uri="{FF2B5EF4-FFF2-40B4-BE49-F238E27FC236}">
                <a16:creationId xmlns:a16="http://schemas.microsoft.com/office/drawing/2014/main" id="{4447609B-ACA4-4323-9340-C7DB166D7A50}"/>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77409EA3-C5C7-4AC6-956A-DB9A3B4F314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42730204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E0CDE0-7431-4F05-AA47-F10EB46C9608}"/>
              </a:ext>
            </a:extLst>
          </p:cNvPr>
          <p:cNvSpPr>
            <a:spLocks noGrp="1"/>
          </p:cNvSpPr>
          <p:nvPr>
            <p:ph type="title"/>
          </p:nvPr>
        </p:nvSpPr>
        <p:spPr>
          <a:xfrm>
            <a:off x="839788" y="365126"/>
            <a:ext cx="10276552" cy="1149350"/>
          </a:xfrm>
        </p:spPr>
        <p:txBody>
          <a:bodyPr>
            <a:normAutofit/>
          </a:bodyPr>
          <a:lstStyle>
            <a:lvl1pPr algn="ctr">
              <a:defRPr sz="3200" cap="all" spc="3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06D9FFA7-D3EA-4CB8-A471-94235AD62592}"/>
              </a:ext>
            </a:extLst>
          </p:cNvPr>
          <p:cNvSpPr>
            <a:spLocks noGrp="1"/>
          </p:cNvSpPr>
          <p:nvPr>
            <p:ph type="body" idx="1"/>
          </p:nvPr>
        </p:nvSpPr>
        <p:spPr>
          <a:xfrm>
            <a:off x="839788" y="1681163"/>
            <a:ext cx="5157787" cy="823912"/>
          </a:xfrm>
        </p:spPr>
        <p:txBody>
          <a:bodyPr anchor="b"/>
          <a:lstStyle>
            <a:lvl1pPr marL="0" indent="0">
              <a:buNone/>
              <a:defRPr sz="2400" b="1" i="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5360D2-88E8-43C8-92D1-67AB23BBE26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65C768F6-20A1-47A1-90FE-903135EEFD5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D555EC1-268F-4324-A003-3608AA0D847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55C8E4-FCB8-4E06-9C43-0ACD949A73D4}"/>
              </a:ext>
            </a:extLst>
          </p:cNvPr>
          <p:cNvSpPr>
            <a:spLocks noGrp="1"/>
          </p:cNvSpPr>
          <p:nvPr>
            <p:ph type="dt" sz="half" idx="10"/>
          </p:nvPr>
        </p:nvSpPr>
        <p:spPr/>
        <p:txBody>
          <a:bodyPr/>
          <a:lstStyle/>
          <a:p>
            <a:fld id="{85E05F5A-E4A3-476F-A89E-C2B73F2431E4}" type="datetime1">
              <a:rPr lang="en-US" smtClean="0"/>
              <a:t>3/15/2021</a:t>
            </a:fld>
            <a:endParaRPr lang="en-US"/>
          </a:p>
        </p:txBody>
      </p:sp>
      <p:sp>
        <p:nvSpPr>
          <p:cNvPr id="8" name="Footer Placeholder 7">
            <a:extLst>
              <a:ext uri="{FF2B5EF4-FFF2-40B4-BE49-F238E27FC236}">
                <a16:creationId xmlns:a16="http://schemas.microsoft.com/office/drawing/2014/main" id="{8B01C005-C973-4D82-942A-334F1D431A04}"/>
              </a:ext>
            </a:extLst>
          </p:cNvPr>
          <p:cNvSpPr>
            <a:spLocks noGrp="1"/>
          </p:cNvSpPr>
          <p:nvPr>
            <p:ph type="ftr" sz="quarter" idx="11"/>
          </p:nvPr>
        </p:nvSpPr>
        <p:spPr/>
        <p:txBody>
          <a:bodyPr/>
          <a:lstStyle/>
          <a:p>
            <a:r>
              <a:rPr lang="en-US"/>
              <a:t>Sample Footer Text</a:t>
            </a:r>
          </a:p>
        </p:txBody>
      </p:sp>
      <p:sp>
        <p:nvSpPr>
          <p:cNvPr id="9" name="Slide Number Placeholder 8">
            <a:extLst>
              <a:ext uri="{FF2B5EF4-FFF2-40B4-BE49-F238E27FC236}">
                <a16:creationId xmlns:a16="http://schemas.microsoft.com/office/drawing/2014/main" id="{AAFB6186-6570-4DE8-8603-70B0A51DFE9C}"/>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84105061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A5ADD3-88C8-4B01-8CC6-808C0E416054}"/>
              </a:ext>
            </a:extLst>
          </p:cNvPr>
          <p:cNvSpPr>
            <a:spLocks noGrp="1"/>
          </p:cNvSpPr>
          <p:nvPr>
            <p:ph type="title"/>
          </p:nvPr>
        </p:nvSpPr>
        <p:spPr/>
        <p:txBody>
          <a:bodyPr/>
          <a:lstStyle/>
          <a:p>
            <a:r>
              <a:rPr lang="en-US"/>
              <a:t>Click to edit Master title style</a:t>
            </a:r>
            <a:endParaRPr lang="en-US" dirty="0"/>
          </a:p>
        </p:txBody>
      </p:sp>
      <p:sp>
        <p:nvSpPr>
          <p:cNvPr id="3" name="Date Placeholder 2">
            <a:extLst>
              <a:ext uri="{FF2B5EF4-FFF2-40B4-BE49-F238E27FC236}">
                <a16:creationId xmlns:a16="http://schemas.microsoft.com/office/drawing/2014/main" id="{02634E6A-1390-4101-B78E-7592313407D7}"/>
              </a:ext>
            </a:extLst>
          </p:cNvPr>
          <p:cNvSpPr>
            <a:spLocks noGrp="1"/>
          </p:cNvSpPr>
          <p:nvPr>
            <p:ph type="dt" sz="half" idx="10"/>
          </p:nvPr>
        </p:nvSpPr>
        <p:spPr/>
        <p:txBody>
          <a:bodyPr/>
          <a:lstStyle/>
          <a:p>
            <a:fld id="{E3761515-4A26-4F31-9F61-5A10B1FABBFC}" type="datetime1">
              <a:rPr lang="en-US" smtClean="0"/>
              <a:t>3/15/2021</a:t>
            </a:fld>
            <a:endParaRPr lang="en-US"/>
          </a:p>
        </p:txBody>
      </p:sp>
      <p:sp>
        <p:nvSpPr>
          <p:cNvPr id="4" name="Footer Placeholder 3">
            <a:extLst>
              <a:ext uri="{FF2B5EF4-FFF2-40B4-BE49-F238E27FC236}">
                <a16:creationId xmlns:a16="http://schemas.microsoft.com/office/drawing/2014/main" id="{88BC7B90-4C99-4653-872A-3572A02DAE99}"/>
              </a:ext>
            </a:extLst>
          </p:cNvPr>
          <p:cNvSpPr>
            <a:spLocks noGrp="1"/>
          </p:cNvSpPr>
          <p:nvPr>
            <p:ph type="ftr" sz="quarter" idx="11"/>
          </p:nvPr>
        </p:nvSpPr>
        <p:spPr/>
        <p:txBody>
          <a:bodyPr/>
          <a:lstStyle/>
          <a:p>
            <a:r>
              <a:rPr lang="en-US"/>
              <a:t>Sample Footer Text</a:t>
            </a:r>
          </a:p>
        </p:txBody>
      </p:sp>
      <p:sp>
        <p:nvSpPr>
          <p:cNvPr id="5" name="Slide Number Placeholder 4">
            <a:extLst>
              <a:ext uri="{FF2B5EF4-FFF2-40B4-BE49-F238E27FC236}">
                <a16:creationId xmlns:a16="http://schemas.microsoft.com/office/drawing/2014/main" id="{13B03516-4D31-49D2-9488-33C734A7A4F6}"/>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39458829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10D8488-CF25-431B-A87A-AAF141BD0BBB}"/>
              </a:ext>
            </a:extLst>
          </p:cNvPr>
          <p:cNvSpPr>
            <a:spLocks noGrp="1"/>
          </p:cNvSpPr>
          <p:nvPr>
            <p:ph type="dt" sz="half" idx="10"/>
          </p:nvPr>
        </p:nvSpPr>
        <p:spPr/>
        <p:txBody>
          <a:bodyPr/>
          <a:lstStyle/>
          <a:p>
            <a:fld id="{4A75DC65-7D1F-4BAB-9695-F7E734143E14}" type="datetime1">
              <a:rPr lang="en-US" smtClean="0"/>
              <a:t>3/15/2021</a:t>
            </a:fld>
            <a:endParaRPr lang="en-US"/>
          </a:p>
        </p:txBody>
      </p:sp>
      <p:sp>
        <p:nvSpPr>
          <p:cNvPr id="3" name="Footer Placeholder 2">
            <a:extLst>
              <a:ext uri="{FF2B5EF4-FFF2-40B4-BE49-F238E27FC236}">
                <a16:creationId xmlns:a16="http://schemas.microsoft.com/office/drawing/2014/main" id="{8A2F58E5-C92D-4C64-B867-0576B1EADD06}"/>
              </a:ext>
            </a:extLst>
          </p:cNvPr>
          <p:cNvSpPr>
            <a:spLocks noGrp="1"/>
          </p:cNvSpPr>
          <p:nvPr>
            <p:ph type="ftr" sz="quarter" idx="11"/>
          </p:nvPr>
        </p:nvSpPr>
        <p:spPr/>
        <p:txBody>
          <a:bodyPr/>
          <a:lstStyle/>
          <a:p>
            <a:r>
              <a:rPr lang="en-US"/>
              <a:t>Sample Footer Text</a:t>
            </a:r>
          </a:p>
        </p:txBody>
      </p:sp>
      <p:sp>
        <p:nvSpPr>
          <p:cNvPr id="4" name="Slide Number Placeholder 3">
            <a:extLst>
              <a:ext uri="{FF2B5EF4-FFF2-40B4-BE49-F238E27FC236}">
                <a16:creationId xmlns:a16="http://schemas.microsoft.com/office/drawing/2014/main" id="{89216797-ABEC-4FE0-AFDE-36107B96710D}"/>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52187425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68F2B0-990D-418E-9D10-2464E986692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6881131-AFFD-4339-9F30-D408B5105CB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7A7C47F4-7968-4698-8BD3-A583099FAA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E12BC6F-3996-4B2B-B8F2-DD3A82CCF76B}"/>
              </a:ext>
            </a:extLst>
          </p:cNvPr>
          <p:cNvSpPr>
            <a:spLocks noGrp="1"/>
          </p:cNvSpPr>
          <p:nvPr>
            <p:ph type="dt" sz="half" idx="10"/>
          </p:nvPr>
        </p:nvSpPr>
        <p:spPr/>
        <p:txBody>
          <a:bodyPr/>
          <a:lstStyle/>
          <a:p>
            <a:fld id="{7E624077-BD55-4036-8E92-6558FDF3B653}" type="datetime1">
              <a:rPr lang="en-US" smtClean="0"/>
              <a:t>3/15/2021</a:t>
            </a:fld>
            <a:endParaRPr lang="en-US"/>
          </a:p>
        </p:txBody>
      </p:sp>
      <p:sp>
        <p:nvSpPr>
          <p:cNvPr id="6" name="Footer Placeholder 5">
            <a:extLst>
              <a:ext uri="{FF2B5EF4-FFF2-40B4-BE49-F238E27FC236}">
                <a16:creationId xmlns:a16="http://schemas.microsoft.com/office/drawing/2014/main" id="{EA832E66-581A-4CF2-A40A-4E24FAAC4AE4}"/>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E83B1C89-C625-4618-81A2-FB34E4DA071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8766549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51486F-443A-4F2D-AB1F-8B1F4C4DE7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3A21213-E7FB-406A-B8CD-735AAC7AD0D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4F41A03-500E-49F7-8D99-A1EAFE4D340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91523D-69E9-4EAE-A610-B3A237B75842}"/>
              </a:ext>
            </a:extLst>
          </p:cNvPr>
          <p:cNvSpPr>
            <a:spLocks noGrp="1"/>
          </p:cNvSpPr>
          <p:nvPr>
            <p:ph type="dt" sz="half" idx="10"/>
          </p:nvPr>
        </p:nvSpPr>
        <p:spPr/>
        <p:txBody>
          <a:bodyPr/>
          <a:lstStyle/>
          <a:p>
            <a:fld id="{804225F2-7107-4609-BCC2-77C63064A5E8}" type="datetime1">
              <a:rPr lang="en-US" smtClean="0"/>
              <a:t>3/15/2021</a:t>
            </a:fld>
            <a:endParaRPr lang="en-US"/>
          </a:p>
        </p:txBody>
      </p:sp>
      <p:sp>
        <p:nvSpPr>
          <p:cNvPr id="6" name="Footer Placeholder 5">
            <a:extLst>
              <a:ext uri="{FF2B5EF4-FFF2-40B4-BE49-F238E27FC236}">
                <a16:creationId xmlns:a16="http://schemas.microsoft.com/office/drawing/2014/main" id="{4EDB852F-4134-4AB5-BA87-483B1E1ADD21}"/>
              </a:ext>
            </a:extLst>
          </p:cNvPr>
          <p:cNvSpPr>
            <a:spLocks noGrp="1"/>
          </p:cNvSpPr>
          <p:nvPr>
            <p:ph type="ftr" sz="quarter" idx="11"/>
          </p:nvPr>
        </p:nvSpPr>
        <p:spPr/>
        <p:txBody>
          <a:bodyPr/>
          <a:lstStyle/>
          <a:p>
            <a:r>
              <a:rPr lang="en-US"/>
              <a:t>Sample Footer Text</a:t>
            </a:r>
          </a:p>
        </p:txBody>
      </p:sp>
      <p:sp>
        <p:nvSpPr>
          <p:cNvPr id="7" name="Slide Number Placeholder 6">
            <a:extLst>
              <a:ext uri="{FF2B5EF4-FFF2-40B4-BE49-F238E27FC236}">
                <a16:creationId xmlns:a16="http://schemas.microsoft.com/office/drawing/2014/main" id="{5E34C5CB-918E-4A09-8222-D36E37B63C02}"/>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34186591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02744C-12E6-455B-B646-2EA92DE0E9A2}"/>
              </a:ext>
            </a:extLst>
          </p:cNvPr>
          <p:cNvSpPr>
            <a:spLocks noGrp="1"/>
          </p:cNvSpPr>
          <p:nvPr>
            <p:ph type="title"/>
          </p:nvPr>
        </p:nvSpPr>
        <p:spPr/>
        <p:txBody>
          <a:bodyPr/>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B7D71C4D-C062-4EEE-9A9A-31ADCC5C876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1944DC97-C26E-407A-9E29-68C52D547BDA}"/>
              </a:ext>
            </a:extLst>
          </p:cNvPr>
          <p:cNvSpPr>
            <a:spLocks noGrp="1"/>
          </p:cNvSpPr>
          <p:nvPr>
            <p:ph type="dt" sz="half" idx="10"/>
          </p:nvPr>
        </p:nvSpPr>
        <p:spPr/>
        <p:txBody>
          <a:bodyPr/>
          <a:lstStyle/>
          <a:p>
            <a:fld id="{11789749-A4CD-447F-8298-2B7988C91CEA}" type="datetime1">
              <a:rPr lang="en-US" smtClean="0"/>
              <a:t>3/15/2021</a:t>
            </a:fld>
            <a:endParaRPr lang="en-US"/>
          </a:p>
        </p:txBody>
      </p:sp>
      <p:sp>
        <p:nvSpPr>
          <p:cNvPr id="5" name="Footer Placeholder 4">
            <a:extLst>
              <a:ext uri="{FF2B5EF4-FFF2-40B4-BE49-F238E27FC236}">
                <a16:creationId xmlns:a16="http://schemas.microsoft.com/office/drawing/2014/main" id="{E72E9353-B771-47FF-975E-72337414E0ED}"/>
              </a:ext>
            </a:extLst>
          </p:cNvPr>
          <p:cNvSpPr>
            <a:spLocks noGrp="1"/>
          </p:cNvSpPr>
          <p:nvPr>
            <p:ph type="ftr" sz="quarter" idx="11"/>
          </p:nvPr>
        </p:nvSpPr>
        <p:spPr/>
        <p:txBody>
          <a:bodyPr/>
          <a:lstStyle/>
          <a:p>
            <a:r>
              <a:rPr lang="en-US" dirty="0"/>
              <a:t>Sample Footer Text</a:t>
            </a:r>
          </a:p>
        </p:txBody>
      </p:sp>
      <p:sp>
        <p:nvSpPr>
          <p:cNvPr id="6" name="Slide Number Placeholder 5">
            <a:extLst>
              <a:ext uri="{FF2B5EF4-FFF2-40B4-BE49-F238E27FC236}">
                <a16:creationId xmlns:a16="http://schemas.microsoft.com/office/drawing/2014/main" id="{1EA5A858-B8B2-4364-A7D0-B2E8FAE0ADD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12323411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A6BABE-D80C-4F54-A03C-E1F9EBCA8323}"/>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9285191-EF5B-48BE-AB5D-B7BA4C3D093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9FA387A-1231-4FE3-8574-D4331A3432D2}"/>
              </a:ext>
            </a:extLst>
          </p:cNvPr>
          <p:cNvSpPr>
            <a:spLocks noGrp="1"/>
          </p:cNvSpPr>
          <p:nvPr>
            <p:ph type="dt" sz="half" idx="10"/>
          </p:nvPr>
        </p:nvSpPr>
        <p:spPr/>
        <p:txBody>
          <a:bodyPr/>
          <a:lstStyle/>
          <a:p>
            <a:fld id="{BA0444D3-C0BA-4587-A56C-581AB9F841BE}" type="datetime1">
              <a:rPr lang="en-US" smtClean="0"/>
              <a:t>3/15/2021</a:t>
            </a:fld>
            <a:endParaRPr lang="en-US"/>
          </a:p>
        </p:txBody>
      </p:sp>
      <p:sp>
        <p:nvSpPr>
          <p:cNvPr id="5" name="Footer Placeholder 4">
            <a:extLst>
              <a:ext uri="{FF2B5EF4-FFF2-40B4-BE49-F238E27FC236}">
                <a16:creationId xmlns:a16="http://schemas.microsoft.com/office/drawing/2014/main" id="{02F21559-4901-4AD3-ABE7-DF0235457312}"/>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D8F6C18E-B751-4E7B-9CD8-1BF44DAB80F4}"/>
              </a:ext>
            </a:extLst>
          </p:cNvPr>
          <p:cNvSpPr>
            <a:spLocks noGrp="1"/>
          </p:cNvSpPr>
          <p:nvPr>
            <p:ph type="sldNum" sz="quarter" idx="12"/>
          </p:nvPr>
        </p:nvSpPr>
        <p:spPr/>
        <p:txBody>
          <a:bodyPr/>
          <a:lstStyle/>
          <a:p>
            <a:fld id="{F8E28480-1C08-4458-AD97-0283E6FFD09D}" type="slidenum">
              <a:rPr lang="en-US" smtClean="0"/>
              <a:t>‹#›</a:t>
            </a:fld>
            <a:endParaRPr lang="en-US"/>
          </a:p>
        </p:txBody>
      </p:sp>
    </p:spTree>
    <p:extLst>
      <p:ext uri="{BB962C8B-B14F-4D97-AF65-F5344CB8AC3E}">
        <p14:creationId xmlns:p14="http://schemas.microsoft.com/office/powerpoint/2010/main" val="21900496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3AA0686-7BAC-45C0-BA30-0D0CBCE5CE63}"/>
              </a:ext>
            </a:extLst>
          </p:cNvPr>
          <p:cNvSpPr>
            <a:spLocks noGrp="1"/>
          </p:cNvSpPr>
          <p:nvPr>
            <p:ph type="title"/>
          </p:nvPr>
        </p:nvSpPr>
        <p:spPr>
          <a:xfrm>
            <a:off x="1371600" y="685800"/>
            <a:ext cx="9486900" cy="1371600"/>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334202DE-82CD-407D-8C68-174B0CBB57F7}"/>
              </a:ext>
            </a:extLst>
          </p:cNvPr>
          <p:cNvSpPr>
            <a:spLocks noGrp="1"/>
          </p:cNvSpPr>
          <p:nvPr>
            <p:ph type="body" idx="1"/>
          </p:nvPr>
        </p:nvSpPr>
        <p:spPr>
          <a:xfrm>
            <a:off x="1371599" y="2254103"/>
            <a:ext cx="9486901" cy="391809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2554AC9D-6E1B-46D3-959F-A068A1EDBDBA}"/>
              </a:ext>
            </a:extLst>
          </p:cNvPr>
          <p:cNvSpPr>
            <a:spLocks noGrp="1"/>
          </p:cNvSpPr>
          <p:nvPr>
            <p:ph type="dt" sz="half" idx="2"/>
          </p:nvPr>
        </p:nvSpPr>
        <p:spPr>
          <a:xfrm rot="5400000">
            <a:off x="9800022" y="3223751"/>
            <a:ext cx="4114801"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fld id="{D3FE42E8-8B57-452D-A122-4DCE9AC771EF}" type="datetime1">
              <a:rPr lang="en-US" smtClean="0"/>
              <a:t>3/15/2021</a:t>
            </a:fld>
            <a:endParaRPr lang="en-US"/>
          </a:p>
        </p:txBody>
      </p:sp>
      <p:sp>
        <p:nvSpPr>
          <p:cNvPr id="5" name="Footer Placeholder 4">
            <a:extLst>
              <a:ext uri="{FF2B5EF4-FFF2-40B4-BE49-F238E27FC236}">
                <a16:creationId xmlns:a16="http://schemas.microsoft.com/office/drawing/2014/main" id="{A5FC0015-9EFB-40F8-BC00-AC2483D60905}"/>
              </a:ext>
            </a:extLst>
          </p:cNvPr>
          <p:cNvSpPr>
            <a:spLocks noGrp="1"/>
          </p:cNvSpPr>
          <p:nvPr>
            <p:ph type="ftr" sz="quarter" idx="3"/>
          </p:nvPr>
        </p:nvSpPr>
        <p:spPr>
          <a:xfrm rot="5400000">
            <a:off x="-1708136" y="3223750"/>
            <a:ext cx="4114800" cy="410501"/>
          </a:xfrm>
          <a:prstGeom prst="rect">
            <a:avLst/>
          </a:prstGeom>
        </p:spPr>
        <p:txBody>
          <a:bodyPr vert="horz" lIns="91440" tIns="45720" rIns="91440" bIns="45720" rtlCol="0" anchor="ctr"/>
          <a:lstStyle>
            <a:lvl1pPr algn="ctr">
              <a:defRPr sz="900" cap="all" spc="300" baseline="0">
                <a:solidFill>
                  <a:schemeClr val="tx2">
                    <a:lumMod val="75000"/>
                    <a:lumOff val="25000"/>
                  </a:schemeClr>
                </a:solidFill>
                <a:latin typeface="+mn-lt"/>
              </a:defRPr>
            </a:lvl1pPr>
          </a:lstStyle>
          <a:p>
            <a:r>
              <a:rPr lang="en-US" dirty="0"/>
              <a:t>Sample Footer Text</a:t>
            </a:r>
          </a:p>
        </p:txBody>
      </p:sp>
      <p:sp>
        <p:nvSpPr>
          <p:cNvPr id="6" name="Slide Number Placeholder 5">
            <a:extLst>
              <a:ext uri="{FF2B5EF4-FFF2-40B4-BE49-F238E27FC236}">
                <a16:creationId xmlns:a16="http://schemas.microsoft.com/office/drawing/2014/main" id="{E572C732-0E3E-49E0-A72E-D4C08CB4455A}"/>
              </a:ext>
            </a:extLst>
          </p:cNvPr>
          <p:cNvSpPr>
            <a:spLocks noGrp="1"/>
          </p:cNvSpPr>
          <p:nvPr>
            <p:ph type="sldNum" sz="quarter" idx="4"/>
          </p:nvPr>
        </p:nvSpPr>
        <p:spPr>
          <a:xfrm>
            <a:off x="11116340" y="6356350"/>
            <a:ext cx="871868" cy="365125"/>
          </a:xfrm>
          <a:prstGeom prst="rect">
            <a:avLst/>
          </a:prstGeom>
        </p:spPr>
        <p:txBody>
          <a:bodyPr vert="horz" lIns="91440" tIns="45720" rIns="91440" bIns="45720" rtlCol="0" anchor="ctr"/>
          <a:lstStyle>
            <a:lvl1pPr algn="r">
              <a:defRPr sz="900" spc="300">
                <a:solidFill>
                  <a:schemeClr val="tx2">
                    <a:lumMod val="75000"/>
                    <a:lumOff val="25000"/>
                  </a:schemeClr>
                </a:solidFill>
                <a:latin typeface="+mn-lt"/>
              </a:defRPr>
            </a:lvl1pPr>
          </a:lstStyle>
          <a:p>
            <a:fld id="{F8E28480-1C08-4458-AD97-0283E6FFD09D}" type="slidenum">
              <a:rPr lang="en-US" smtClean="0"/>
              <a:pPr/>
              <a:t>‹#›</a:t>
            </a:fld>
            <a:endParaRPr lang="en-US"/>
          </a:p>
        </p:txBody>
      </p:sp>
    </p:spTree>
    <p:extLst>
      <p:ext uri="{BB962C8B-B14F-4D97-AF65-F5344CB8AC3E}">
        <p14:creationId xmlns:p14="http://schemas.microsoft.com/office/powerpoint/2010/main" val="1260490061"/>
      </p:ext>
    </p:extLst>
  </p:cSld>
  <p:clrMap bg1="lt1" tx1="dk1" bg2="lt2" tx2="dk2" accent1="accent1" accent2="accent2" accent3="accent3" accent4="accent4" accent5="accent5" accent6="accent6" hlink="hlink" folHlink="folHlink"/>
  <p:sldLayoutIdLst>
    <p:sldLayoutId id="2147483683" r:id="rId1"/>
    <p:sldLayoutId id="2147483682" r:id="rId2"/>
    <p:sldLayoutId id="2147483681" r:id="rId3"/>
    <p:sldLayoutId id="2147483680" r:id="rId4"/>
    <p:sldLayoutId id="2147483679" r:id="rId5"/>
    <p:sldLayoutId id="2147483678" r:id="rId6"/>
    <p:sldLayoutId id="2147483677" r:id="rId7"/>
    <p:sldLayoutId id="2147483676" r:id="rId8"/>
    <p:sldLayoutId id="2147483675" r:id="rId9"/>
    <p:sldLayoutId id="2147483674" r:id="rId10"/>
    <p:sldLayoutId id="2147483673" r:id="rId11"/>
  </p:sldLayoutIdLst>
  <p:hf sldNum="0" hdr="0" ftr="0" dt="0"/>
  <p:txStyles>
    <p:titleStyle>
      <a:lvl1pPr algn="l" defTabSz="914400" rtl="0" eaLnBrk="1" latinLnBrk="0" hangingPunct="1">
        <a:lnSpc>
          <a:spcPct val="90000"/>
        </a:lnSpc>
        <a:spcBef>
          <a:spcPct val="0"/>
        </a:spcBef>
        <a:buNone/>
        <a:defRPr sz="3600" kern="120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70000"/>
        <a:buFont typeface="Arial" panose="020B0604020202020204" pitchFamily="34" charset="0"/>
        <a:buChar char="•"/>
        <a:defRPr sz="2400" kern="1200">
          <a:solidFill>
            <a:schemeClr val="tx2"/>
          </a:solidFill>
          <a:latin typeface="+mj-lt"/>
          <a:ea typeface="+mn-ea"/>
          <a:cs typeface="+mn-cs"/>
        </a:defRPr>
      </a:lvl1pPr>
      <a:lvl2pPr marL="685800" indent="-228600" algn="l" defTabSz="914400" rtl="0" eaLnBrk="1" latinLnBrk="0" hangingPunct="1">
        <a:lnSpc>
          <a:spcPct val="100000"/>
        </a:lnSpc>
        <a:spcBef>
          <a:spcPts val="500"/>
        </a:spcBef>
        <a:buSzPct val="70000"/>
        <a:buFont typeface="Arial" panose="020B0604020202020204" pitchFamily="34" charset="0"/>
        <a:buChar char="•"/>
        <a:defRPr sz="2000" kern="1200">
          <a:solidFill>
            <a:schemeClr val="tx2"/>
          </a:solidFill>
          <a:latin typeface="+mj-lt"/>
          <a:ea typeface="+mn-ea"/>
          <a:cs typeface="+mn-cs"/>
        </a:defRPr>
      </a:lvl2pPr>
      <a:lvl3pPr marL="1143000" indent="-228600" algn="l" defTabSz="914400" rtl="0" eaLnBrk="1" latinLnBrk="0" hangingPunct="1">
        <a:lnSpc>
          <a:spcPct val="100000"/>
        </a:lnSpc>
        <a:spcBef>
          <a:spcPts val="500"/>
        </a:spcBef>
        <a:buSzPct val="70000"/>
        <a:buFont typeface="Arial" panose="020B0604020202020204" pitchFamily="34" charset="0"/>
        <a:buChar char="•"/>
        <a:defRPr sz="1800" kern="1200">
          <a:solidFill>
            <a:schemeClr val="tx2"/>
          </a:solidFill>
          <a:latin typeface="+mj-lt"/>
          <a:ea typeface="+mn-ea"/>
          <a:cs typeface="+mn-cs"/>
        </a:defRPr>
      </a:lvl3pPr>
      <a:lvl4pPr marL="16002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4pPr>
      <a:lvl5pPr marL="2057400" indent="-228600" algn="l" defTabSz="914400" rtl="0" eaLnBrk="1" latinLnBrk="0" hangingPunct="1">
        <a:lnSpc>
          <a:spcPct val="100000"/>
        </a:lnSpc>
        <a:spcBef>
          <a:spcPts val="500"/>
        </a:spcBef>
        <a:buSzPct val="70000"/>
        <a:buFont typeface="Arial" panose="020B0604020202020204" pitchFamily="34" charset="0"/>
        <a:buChar char="•"/>
        <a:defRPr sz="1600" kern="1200">
          <a:solidFill>
            <a:schemeClr val="tx2"/>
          </a:solidFill>
          <a:latin typeface="+mj-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91C9781-1BFB-4400-A1AC-1BEAE672876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CAB32CAD-5F08-4EE4-B80D-A9E62A650F9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6781800" cy="54864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637552" y="1371599"/>
            <a:ext cx="5020236" cy="2360429"/>
          </a:xfrm>
        </p:spPr>
        <p:txBody>
          <a:bodyPr>
            <a:normAutofit/>
          </a:bodyPr>
          <a:lstStyle/>
          <a:p>
            <a:r>
              <a:rPr lang="en-GB">
                <a:solidFill>
                  <a:schemeClr val="bg2"/>
                </a:solidFill>
                <a:cs typeface="Calibri Light"/>
              </a:rPr>
              <a:t>Therapeutic Alliance</a:t>
            </a:r>
            <a:endParaRPr lang="en-GB">
              <a:solidFill>
                <a:schemeClr val="bg2"/>
              </a:solidFill>
            </a:endParaRPr>
          </a:p>
        </p:txBody>
      </p:sp>
      <p:sp>
        <p:nvSpPr>
          <p:cNvPr id="3" name="Subtitle 2"/>
          <p:cNvSpPr>
            <a:spLocks noGrp="1"/>
          </p:cNvSpPr>
          <p:nvPr>
            <p:ph type="subTitle" idx="1"/>
          </p:nvPr>
        </p:nvSpPr>
        <p:spPr>
          <a:xfrm>
            <a:off x="1371600" y="4114800"/>
            <a:ext cx="5410200" cy="1371601"/>
          </a:xfrm>
        </p:spPr>
        <p:txBody>
          <a:bodyPr vert="horz" lIns="91440" tIns="45720" rIns="91440" bIns="45720" rtlCol="0">
            <a:normAutofit/>
          </a:bodyPr>
          <a:lstStyle/>
          <a:p>
            <a:r>
              <a:rPr lang="en-GB">
                <a:solidFill>
                  <a:schemeClr val="bg1"/>
                </a:solidFill>
                <a:cs typeface="Calibri"/>
              </a:rPr>
              <a:t> Attachment Styles</a:t>
            </a:r>
            <a:endParaRPr lang="en-GB">
              <a:solidFill>
                <a:schemeClr val="bg1"/>
              </a:solidFill>
            </a:endParaRPr>
          </a:p>
        </p:txBody>
      </p:sp>
      <p:pic>
        <p:nvPicPr>
          <p:cNvPr id="4" name="Picture 3" descr="Abstract network of node and mesh">
            <a:extLst>
              <a:ext uri="{FF2B5EF4-FFF2-40B4-BE49-F238E27FC236}">
                <a16:creationId xmlns:a16="http://schemas.microsoft.com/office/drawing/2014/main" id="{753EA06E-DBAA-4AE6-8129-5A2FC4B5B9BC}"/>
              </a:ext>
            </a:extLst>
          </p:cNvPr>
          <p:cNvPicPr>
            <a:picLocks noChangeAspect="1"/>
          </p:cNvPicPr>
          <p:nvPr/>
        </p:nvPicPr>
        <p:blipFill rotWithShape="1">
          <a:blip r:embed="rId2"/>
          <a:srcRect l="24244" r="31621" b="6"/>
          <a:stretch/>
        </p:blipFill>
        <p:spPr>
          <a:xfrm>
            <a:off x="8153401" y="10"/>
            <a:ext cx="4038600" cy="6857990"/>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BFB2D26E-FBAE-45B8-B0F6-80E4ABDEC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4" name="Rectangle 33">
            <a:extLst>
              <a:ext uri="{FF2B5EF4-FFF2-40B4-BE49-F238E27FC236}">
                <a16:creationId xmlns:a16="http://schemas.microsoft.com/office/drawing/2014/main" id="{23442A66-721F-4552-A3AD-3A2215F0C1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36" name="Rectangle 35">
            <a:extLst>
              <a:ext uri="{FF2B5EF4-FFF2-40B4-BE49-F238E27FC236}">
                <a16:creationId xmlns:a16="http://schemas.microsoft.com/office/drawing/2014/main" id="{67EA5288-5BEB-4C44-949A-ED209FE21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C1EDB2A-874A-4E76-9486-15794A10A31A}"/>
              </a:ext>
            </a:extLst>
          </p:cNvPr>
          <p:cNvSpPr>
            <a:spLocks noGrp="1"/>
          </p:cNvSpPr>
          <p:nvPr>
            <p:ph type="title"/>
          </p:nvPr>
        </p:nvSpPr>
        <p:spPr>
          <a:xfrm>
            <a:off x="1371599" y="1223889"/>
            <a:ext cx="2705101" cy="2508139"/>
          </a:xfrm>
        </p:spPr>
        <p:txBody>
          <a:bodyPr vert="horz" lIns="91440" tIns="45720" rIns="91440" bIns="45720" rtlCol="0" anchor="b">
            <a:normAutofit fontScale="90000"/>
          </a:bodyPr>
          <a:lstStyle/>
          <a:p>
            <a:pPr algn="ctr"/>
            <a:r>
              <a:rPr lang="en-US" sz="1800" kern="1200" cap="all" spc="300" baseline="0">
                <a:latin typeface="+mj-lt"/>
                <a:ea typeface="+mj-ea"/>
                <a:cs typeface="+mj-cs"/>
              </a:rPr>
              <a:t>Question</a:t>
            </a:r>
            <a:r>
              <a:rPr lang="en-US" sz="1800"/>
              <a:t>:</a:t>
            </a:r>
            <a:r>
              <a:rPr lang="en-US" sz="1800" kern="1200" cap="all" spc="300" baseline="0" dirty="0"/>
              <a:t/>
            </a:r>
            <a:br>
              <a:rPr lang="en-US" sz="1800" kern="1200" cap="all" spc="300" baseline="0" dirty="0"/>
            </a:br>
            <a:r>
              <a:rPr lang="en-US" sz="1800" dirty="0"/>
              <a:t/>
            </a:r>
            <a:br>
              <a:rPr lang="en-US" sz="1800" dirty="0"/>
            </a:br>
            <a:r>
              <a:rPr lang="en-US" sz="1800" i="1" kern="1200" cap="all" spc="300" baseline="0">
                <a:latin typeface="+mj-lt"/>
                <a:ea typeface="+mj-ea"/>
                <a:cs typeface="+mj-cs"/>
              </a:rPr>
              <a:t>When you consider the therapeutic alliance, what do you feel creates this relationship?</a:t>
            </a:r>
            <a:endParaRPr lang="en-US" sz="1800" kern="1200" cap="all" spc="300" baseline="0">
              <a:latin typeface="+mj-lt"/>
              <a:ea typeface="+mj-ea"/>
              <a:cs typeface="+mj-cs"/>
            </a:endParaRPr>
          </a:p>
        </p:txBody>
      </p:sp>
      <p:pic>
        <p:nvPicPr>
          <p:cNvPr id="14" name="Picture 13" descr="Many question marks on black background">
            <a:extLst>
              <a:ext uri="{FF2B5EF4-FFF2-40B4-BE49-F238E27FC236}">
                <a16:creationId xmlns:a16="http://schemas.microsoft.com/office/drawing/2014/main" id="{25100634-2B19-4941-8D22-A055CE7357C6}"/>
              </a:ext>
            </a:extLst>
          </p:cNvPr>
          <p:cNvPicPr>
            <a:picLocks noChangeAspect="1"/>
          </p:cNvPicPr>
          <p:nvPr/>
        </p:nvPicPr>
        <p:blipFill rotWithShape="1">
          <a:blip r:embed="rId3"/>
          <a:srcRect l="19839" r="19840" b="2"/>
          <a:stretch/>
        </p:blipFill>
        <p:spPr>
          <a:xfrm>
            <a:off x="5410200" y="10"/>
            <a:ext cx="6781800" cy="6857990"/>
          </a:xfrm>
          <a:prstGeom prst="rect">
            <a:avLst/>
          </a:prstGeom>
        </p:spPr>
      </p:pic>
    </p:spTree>
    <p:extLst>
      <p:ext uri="{BB962C8B-B14F-4D97-AF65-F5344CB8AC3E}">
        <p14:creationId xmlns:p14="http://schemas.microsoft.com/office/powerpoint/2010/main" val="41920486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1801F91-5386-42D4-A556-EC3D6895F108}"/>
              </a:ext>
            </a:extLst>
          </p:cNvPr>
          <p:cNvSpPr>
            <a:spLocks noGrp="1"/>
          </p:cNvSpPr>
          <p:nvPr>
            <p:ph type="title"/>
          </p:nvPr>
        </p:nvSpPr>
        <p:spPr>
          <a:xfrm>
            <a:off x="685800" y="1371600"/>
            <a:ext cx="2742028" cy="4114800"/>
          </a:xfrm>
        </p:spPr>
        <p:txBody>
          <a:bodyPr anchor="ctr">
            <a:normAutofit/>
          </a:bodyPr>
          <a:lstStyle/>
          <a:p>
            <a:pPr algn="ctr"/>
            <a:r>
              <a:rPr lang="en-GB">
                <a:solidFill>
                  <a:schemeClr val="bg2"/>
                </a:solidFill>
              </a:rPr>
              <a:t>Aims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F96FC3F-DE32-4FB2-BD2D-CE178F98EC3D}"/>
              </a:ext>
            </a:extLst>
          </p:cNvPr>
          <p:cNvSpPr>
            <a:spLocks noGrp="1"/>
          </p:cNvSpPr>
          <p:nvPr>
            <p:ph idx="1"/>
          </p:nvPr>
        </p:nvSpPr>
        <p:spPr>
          <a:xfrm>
            <a:off x="5310963" y="1270591"/>
            <a:ext cx="5631357" cy="4364666"/>
          </a:xfrm>
        </p:spPr>
        <p:txBody>
          <a:bodyPr vert="horz" lIns="91440" tIns="45720" rIns="91440" bIns="45720" rtlCol="0" anchor="ctr">
            <a:normAutofit/>
          </a:bodyPr>
          <a:lstStyle/>
          <a:p>
            <a:endParaRPr lang="en-GB" sz="2000" dirty="0"/>
          </a:p>
          <a:p>
            <a:r>
              <a:rPr lang="en-GB" sz="2000"/>
              <a:t>To consider whether it is necessary to know your client's attachment style</a:t>
            </a:r>
            <a:endParaRPr lang="en-GB" sz="2000" dirty="0"/>
          </a:p>
          <a:p>
            <a:r>
              <a:rPr lang="en-GB" sz="2000"/>
              <a:t>To think about whether it's important to know your own attachment style</a:t>
            </a:r>
            <a:endParaRPr lang="en-GB" sz="2000" dirty="0"/>
          </a:p>
          <a:p>
            <a:r>
              <a:rPr lang="en-GB" sz="2000"/>
              <a:t>To critique attachment styles.</a:t>
            </a:r>
            <a:endParaRPr lang="en-GB" sz="2000" dirty="0"/>
          </a:p>
          <a:p>
            <a:endParaRPr lang="en-GB" sz="2000"/>
          </a:p>
        </p:txBody>
      </p:sp>
    </p:spTree>
    <p:extLst>
      <p:ext uri="{BB962C8B-B14F-4D97-AF65-F5344CB8AC3E}">
        <p14:creationId xmlns:p14="http://schemas.microsoft.com/office/powerpoint/2010/main" val="9300945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9CD6474-47AA-4D47-AF35-32FA3089BDD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9413C6-91CF-4AC1-B49F-C3727F8C8513}"/>
              </a:ext>
            </a:extLst>
          </p:cNvPr>
          <p:cNvSpPr>
            <a:spLocks noGrp="1"/>
          </p:cNvSpPr>
          <p:nvPr>
            <p:ph type="title"/>
          </p:nvPr>
        </p:nvSpPr>
        <p:spPr>
          <a:xfrm>
            <a:off x="1371600" y="1020728"/>
            <a:ext cx="9486900" cy="996061"/>
          </a:xfrm>
        </p:spPr>
        <p:txBody>
          <a:bodyPr anchor="b">
            <a:normAutofit/>
          </a:bodyPr>
          <a:lstStyle/>
          <a:p>
            <a:pPr algn="ctr"/>
            <a:endParaRPr lang="en-GB"/>
          </a:p>
        </p:txBody>
      </p:sp>
      <p:sp>
        <p:nvSpPr>
          <p:cNvPr id="3" name="Content Placeholder 2">
            <a:extLst>
              <a:ext uri="{FF2B5EF4-FFF2-40B4-BE49-F238E27FC236}">
                <a16:creationId xmlns:a16="http://schemas.microsoft.com/office/drawing/2014/main" id="{BBC28CF1-15FC-4A5E-A599-9430EDB41110}"/>
              </a:ext>
            </a:extLst>
          </p:cNvPr>
          <p:cNvSpPr>
            <a:spLocks noGrp="1"/>
          </p:cNvSpPr>
          <p:nvPr>
            <p:ph idx="1"/>
          </p:nvPr>
        </p:nvSpPr>
        <p:spPr>
          <a:xfrm>
            <a:off x="1371600" y="2200940"/>
            <a:ext cx="9486901" cy="3577854"/>
          </a:xfrm>
        </p:spPr>
        <p:txBody>
          <a:bodyPr vert="horz" lIns="91440" tIns="45720" rIns="91440" bIns="45720" rtlCol="0">
            <a:normAutofit/>
          </a:bodyPr>
          <a:lstStyle/>
          <a:p>
            <a:r>
              <a:rPr lang="en-GB" dirty="0"/>
              <a:t>Research continues to demonstrate the importance of the therapeutic alliance.</a:t>
            </a:r>
          </a:p>
          <a:p>
            <a:r>
              <a:rPr lang="en-GB" dirty="0"/>
              <a:t>Within this, researchers are continually trying to make sense of what are the key factors that make the relationship work.</a:t>
            </a:r>
          </a:p>
          <a:p>
            <a:r>
              <a:rPr lang="en-GB" dirty="0"/>
              <a:t>One of the key areas is the interpersonal characteristics of both the therapist and the client</a:t>
            </a:r>
          </a:p>
        </p:txBody>
      </p:sp>
    </p:spTree>
    <p:extLst>
      <p:ext uri="{BB962C8B-B14F-4D97-AF65-F5344CB8AC3E}">
        <p14:creationId xmlns:p14="http://schemas.microsoft.com/office/powerpoint/2010/main" val="18031921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ABDF104-CF7F-45DB-88B9-802147770107}"/>
              </a:ext>
            </a:extLst>
          </p:cNvPr>
          <p:cNvSpPr>
            <a:spLocks noGrp="1"/>
          </p:cNvSpPr>
          <p:nvPr>
            <p:ph type="title"/>
          </p:nvPr>
        </p:nvSpPr>
        <p:spPr>
          <a:xfrm>
            <a:off x="685800" y="1371600"/>
            <a:ext cx="2742028" cy="4114800"/>
          </a:xfrm>
        </p:spPr>
        <p:txBody>
          <a:bodyPr anchor="ctr">
            <a:normAutofit/>
          </a:bodyPr>
          <a:lstStyle/>
          <a:p>
            <a:pPr algn="ctr"/>
            <a:r>
              <a:rPr lang="en-GB" sz="2500">
                <a:solidFill>
                  <a:schemeClr val="bg2"/>
                </a:solidFill>
              </a:rPr>
              <a:t>Quick attachment theory reminder</a:t>
            </a:r>
          </a:p>
        </p:txBody>
      </p:sp>
      <p:sp>
        <p:nvSpPr>
          <p:cNvPr id="21" name="Rectangle 20">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3CE5B69-8352-46F9-B74C-EFEDD3B1FBE1}"/>
              </a:ext>
            </a:extLst>
          </p:cNvPr>
          <p:cNvSpPr>
            <a:spLocks noGrp="1"/>
          </p:cNvSpPr>
          <p:nvPr>
            <p:ph idx="1"/>
          </p:nvPr>
        </p:nvSpPr>
        <p:spPr>
          <a:xfrm>
            <a:off x="5310963" y="1270591"/>
            <a:ext cx="5631357" cy="4364666"/>
          </a:xfrm>
        </p:spPr>
        <p:txBody>
          <a:bodyPr vert="horz" lIns="91440" tIns="45720" rIns="91440" bIns="45720" rtlCol="0" anchor="ctr">
            <a:normAutofit/>
          </a:bodyPr>
          <a:lstStyle/>
          <a:p>
            <a:pPr>
              <a:lnSpc>
                <a:spcPct val="90000"/>
              </a:lnSpc>
            </a:pPr>
            <a:r>
              <a:rPr lang="en-GB" sz="2000"/>
              <a:t>Through the earliest relationships that we have as infants we develop interpersonal ways of relating to each other. </a:t>
            </a:r>
          </a:p>
          <a:p>
            <a:pPr>
              <a:lnSpc>
                <a:spcPct val="90000"/>
              </a:lnSpc>
            </a:pPr>
            <a:r>
              <a:rPr lang="en-GB" sz="2000"/>
              <a:t>The styles that we develop as young children are applied to future relationships, throughout adolescence and adulthood.</a:t>
            </a:r>
          </a:p>
          <a:p>
            <a:pPr>
              <a:lnSpc>
                <a:spcPct val="90000"/>
              </a:lnSpc>
            </a:pPr>
            <a:r>
              <a:rPr lang="en-GB" sz="2000"/>
              <a:t>Four attachment styles have been suggested.</a:t>
            </a:r>
          </a:p>
          <a:p>
            <a:pPr>
              <a:lnSpc>
                <a:spcPct val="90000"/>
              </a:lnSpc>
            </a:pPr>
            <a:r>
              <a:rPr lang="en-GB" sz="2000"/>
              <a:t>Secure, Preoccupied (negative model of self, positive model of others...needy individuals); Fearful (negative model of self and others, fear of rejection and sense of unworthiness) and Dismissive (positive model of self and negative model of others...avoid close relationships).</a:t>
            </a:r>
          </a:p>
        </p:txBody>
      </p:sp>
    </p:spTree>
    <p:extLst>
      <p:ext uri="{BB962C8B-B14F-4D97-AF65-F5344CB8AC3E}">
        <p14:creationId xmlns:p14="http://schemas.microsoft.com/office/powerpoint/2010/main" val="415376928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FB7DE9-F562-4290-99B7-8C2189D6116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8337CC61-9E93-4D80-9F1C-12CE9A0C07F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0" name="Rectangle 19">
            <a:extLst>
              <a:ext uri="{FF2B5EF4-FFF2-40B4-BE49-F238E27FC236}">
                <a16:creationId xmlns:a16="http://schemas.microsoft.com/office/drawing/2014/main" id="{B354F8A8-7D5A-4944-8B6C-36BBF5C0FAF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E3FFC9-2FB4-454E-80EC-7780FFAE97F9}"/>
              </a:ext>
            </a:extLst>
          </p:cNvPr>
          <p:cNvSpPr>
            <a:spLocks noGrp="1"/>
          </p:cNvSpPr>
          <p:nvPr>
            <p:ph type="title"/>
          </p:nvPr>
        </p:nvSpPr>
        <p:spPr>
          <a:xfrm>
            <a:off x="2057400" y="3687878"/>
            <a:ext cx="8115299" cy="1265404"/>
          </a:xfrm>
        </p:spPr>
        <p:txBody>
          <a:bodyPr vert="horz" lIns="91440" tIns="45720" rIns="91440" bIns="45720" rtlCol="0" anchor="b">
            <a:normAutofit/>
          </a:bodyPr>
          <a:lstStyle/>
          <a:p>
            <a:pPr algn="ctr"/>
            <a:r>
              <a:rPr lang="en-US" sz="3600" kern="1200" cap="all" spc="300" baseline="0" dirty="0">
                <a:solidFill>
                  <a:schemeClr val="tx2"/>
                </a:solidFill>
                <a:latin typeface="+mj-lt"/>
                <a:ea typeface="+mj-ea"/>
                <a:cs typeface="+mj-cs"/>
              </a:rPr>
              <a:t>Are attachment Styles permanent?</a:t>
            </a:r>
          </a:p>
        </p:txBody>
      </p:sp>
      <p:sp>
        <p:nvSpPr>
          <p:cNvPr id="3" name="Content Placeholder 2">
            <a:extLst>
              <a:ext uri="{FF2B5EF4-FFF2-40B4-BE49-F238E27FC236}">
                <a16:creationId xmlns:a16="http://schemas.microsoft.com/office/drawing/2014/main" id="{0AED3C34-A133-4BE3-8BEC-48B3029E2851}"/>
              </a:ext>
            </a:extLst>
          </p:cNvPr>
          <p:cNvSpPr>
            <a:spLocks noGrp="1"/>
          </p:cNvSpPr>
          <p:nvPr>
            <p:ph idx="1"/>
          </p:nvPr>
        </p:nvSpPr>
        <p:spPr>
          <a:xfrm>
            <a:off x="2743200" y="4953282"/>
            <a:ext cx="6781800" cy="761118"/>
          </a:xfrm>
        </p:spPr>
        <p:txBody>
          <a:bodyPr vert="horz" lIns="91440" tIns="45720" rIns="91440" bIns="45720" rtlCol="0">
            <a:normAutofit/>
          </a:bodyPr>
          <a:lstStyle/>
          <a:p>
            <a:pPr marL="0" indent="0" algn="ctr">
              <a:buNone/>
            </a:pPr>
            <a:r>
              <a:rPr lang="en-US" i="1" kern="1200" dirty="0">
                <a:solidFill>
                  <a:schemeClr val="tx2"/>
                </a:solidFill>
                <a:latin typeface="+mj-lt"/>
                <a:ea typeface="+mn-ea"/>
                <a:cs typeface="+mn-cs"/>
              </a:rPr>
              <a:t>What do you think?</a:t>
            </a:r>
          </a:p>
        </p:txBody>
      </p:sp>
      <p:pic>
        <p:nvPicPr>
          <p:cNvPr id="5" name="Picture 4" descr="Empty speech bubbles">
            <a:extLst>
              <a:ext uri="{FF2B5EF4-FFF2-40B4-BE49-F238E27FC236}">
                <a16:creationId xmlns:a16="http://schemas.microsoft.com/office/drawing/2014/main" id="{F31C1304-9CAE-4948-B22B-610040EEF22C}"/>
              </a:ext>
            </a:extLst>
          </p:cNvPr>
          <p:cNvPicPr>
            <a:picLocks noChangeAspect="1"/>
          </p:cNvPicPr>
          <p:nvPr/>
        </p:nvPicPr>
        <p:blipFill rotWithShape="1">
          <a:blip r:embed="rId3"/>
          <a:srcRect t="7097" r="-2" b="8506"/>
          <a:stretch/>
        </p:blipFill>
        <p:spPr>
          <a:xfrm>
            <a:off x="4115262" y="1371600"/>
            <a:ext cx="3947407" cy="2223727"/>
          </a:xfrm>
          <a:prstGeom prst="rect">
            <a:avLst/>
          </a:prstGeom>
        </p:spPr>
      </p:pic>
    </p:spTree>
    <p:extLst>
      <p:ext uri="{BB962C8B-B14F-4D97-AF65-F5344CB8AC3E}">
        <p14:creationId xmlns:p14="http://schemas.microsoft.com/office/powerpoint/2010/main" val="5248257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B2D26E-FBAE-45B8-B0F6-80E4ABDEC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3442A66-721F-4552-A3AD-3A2215F0C1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67EA5288-5BEB-4C44-949A-ED209FE21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C2D46-08DA-4A2F-92BD-B81EDED184C8}"/>
              </a:ext>
            </a:extLst>
          </p:cNvPr>
          <p:cNvSpPr>
            <a:spLocks noGrp="1"/>
          </p:cNvSpPr>
          <p:nvPr>
            <p:ph type="title"/>
          </p:nvPr>
        </p:nvSpPr>
        <p:spPr>
          <a:xfrm>
            <a:off x="1371599" y="1223889"/>
            <a:ext cx="2705101" cy="2508139"/>
          </a:xfrm>
        </p:spPr>
        <p:txBody>
          <a:bodyPr vert="horz" lIns="91440" tIns="45720" rIns="91440" bIns="45720" rtlCol="0" anchor="b">
            <a:normAutofit/>
          </a:bodyPr>
          <a:lstStyle/>
          <a:p>
            <a:pPr algn="ctr"/>
            <a:r>
              <a:rPr lang="en-US" sz="2700" kern="1200" cap="all" spc="300" baseline="0">
                <a:solidFill>
                  <a:schemeClr val="tx2"/>
                </a:solidFill>
                <a:latin typeface="+mj-lt"/>
                <a:ea typeface="+mj-ea"/>
                <a:cs typeface="+mj-cs"/>
              </a:rPr>
              <a:t>Question – When do clients seek therapy? </a:t>
            </a:r>
            <a:br>
              <a:rPr lang="en-US" sz="2700" kern="1200" cap="all" spc="300" baseline="0">
                <a:solidFill>
                  <a:schemeClr val="tx2"/>
                </a:solidFill>
                <a:latin typeface="+mj-lt"/>
                <a:ea typeface="+mj-ea"/>
                <a:cs typeface="+mj-cs"/>
              </a:rPr>
            </a:br>
            <a:endParaRPr lang="en-US" sz="2700" kern="1200" cap="all" spc="300" baseline="0">
              <a:solidFill>
                <a:schemeClr val="tx2"/>
              </a:solidFill>
              <a:latin typeface="+mj-lt"/>
              <a:ea typeface="+mj-ea"/>
              <a:cs typeface="+mj-cs"/>
            </a:endParaRPr>
          </a:p>
        </p:txBody>
      </p:sp>
      <p:pic>
        <p:nvPicPr>
          <p:cNvPr id="5" name="Picture 4" descr="Many question marks on black background">
            <a:extLst>
              <a:ext uri="{FF2B5EF4-FFF2-40B4-BE49-F238E27FC236}">
                <a16:creationId xmlns:a16="http://schemas.microsoft.com/office/drawing/2014/main" id="{BCE36ABE-783E-401E-9734-328C7C1CF5EE}"/>
              </a:ext>
            </a:extLst>
          </p:cNvPr>
          <p:cNvPicPr>
            <a:picLocks noChangeAspect="1"/>
          </p:cNvPicPr>
          <p:nvPr/>
        </p:nvPicPr>
        <p:blipFill rotWithShape="1">
          <a:blip r:embed="rId3"/>
          <a:srcRect l="19839" r="19840" b="2"/>
          <a:stretch/>
        </p:blipFill>
        <p:spPr>
          <a:xfrm>
            <a:off x="5410200" y="10"/>
            <a:ext cx="6781800" cy="6857990"/>
          </a:xfrm>
          <a:prstGeom prst="rect">
            <a:avLst/>
          </a:prstGeom>
        </p:spPr>
      </p:pic>
    </p:spTree>
    <p:extLst>
      <p:ext uri="{BB962C8B-B14F-4D97-AF65-F5344CB8AC3E}">
        <p14:creationId xmlns:p14="http://schemas.microsoft.com/office/powerpoint/2010/main" val="2047817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5311F5-D8F0-4207-ACFD-33F821028547}"/>
              </a:ext>
            </a:extLst>
          </p:cNvPr>
          <p:cNvSpPr>
            <a:spLocks noGrp="1"/>
          </p:cNvSpPr>
          <p:nvPr>
            <p:ph type="title"/>
          </p:nvPr>
        </p:nvSpPr>
        <p:spPr>
          <a:xfrm>
            <a:off x="1371599" y="1010097"/>
            <a:ext cx="9486901" cy="1010088"/>
          </a:xfrm>
        </p:spPr>
        <p:txBody>
          <a:bodyPr anchor="b">
            <a:normAutofit/>
          </a:bodyPr>
          <a:lstStyle/>
          <a:p>
            <a:pPr algn="ctr"/>
            <a:r>
              <a:rPr lang="en-GB" dirty="0"/>
              <a:t>Attachment style and therapeutic relationship</a:t>
            </a:r>
            <a:endParaRPr lang="en-GB"/>
          </a:p>
        </p:txBody>
      </p:sp>
      <p:sp>
        <p:nvSpPr>
          <p:cNvPr id="3" name="Content Placeholder 2">
            <a:extLst>
              <a:ext uri="{FF2B5EF4-FFF2-40B4-BE49-F238E27FC236}">
                <a16:creationId xmlns:a16="http://schemas.microsoft.com/office/drawing/2014/main" id="{21AB5405-B5BD-4D74-AA3F-F8A55089207F}"/>
              </a:ext>
            </a:extLst>
          </p:cNvPr>
          <p:cNvSpPr>
            <a:spLocks noGrp="1"/>
          </p:cNvSpPr>
          <p:nvPr>
            <p:ph idx="1"/>
          </p:nvPr>
        </p:nvSpPr>
        <p:spPr>
          <a:xfrm>
            <a:off x="1371600" y="2206257"/>
            <a:ext cx="9486901" cy="3540642"/>
          </a:xfrm>
        </p:spPr>
        <p:txBody>
          <a:bodyPr vert="horz" lIns="91440" tIns="45720" rIns="91440" bIns="45720" rtlCol="0" anchor="t">
            <a:normAutofit/>
          </a:bodyPr>
          <a:lstStyle/>
          <a:p>
            <a:r>
              <a:rPr lang="en-GB" dirty="0"/>
              <a:t>Securely attached clients can engage in self-exploration, and are able to work through difficulties within the relationship</a:t>
            </a:r>
          </a:p>
          <a:p>
            <a:r>
              <a:rPr lang="en-GB" dirty="0"/>
              <a:t>However, clients that are insecurely attached may find it difficult to engage in the therapeutic relationship and may struggle when the relationship flounders. </a:t>
            </a:r>
          </a:p>
          <a:p>
            <a:r>
              <a:rPr lang="en-GB" dirty="0"/>
              <a:t>Smith et al., (2010) found that securely attached clients have a stronger therapeutic relationship than insecure clients.</a:t>
            </a:r>
          </a:p>
        </p:txBody>
      </p:sp>
    </p:spTree>
    <p:extLst>
      <p:ext uri="{BB962C8B-B14F-4D97-AF65-F5344CB8AC3E}">
        <p14:creationId xmlns:p14="http://schemas.microsoft.com/office/powerpoint/2010/main" val="393357907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D88A92C-0BD1-4D13-9480-9CA5056B1076}"/>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F850E0BE-0A13-43E4-9007-A06960852F2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1"/>
            <a:ext cx="6118275"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B9BC13-07EF-4038-A63E-D84245F19964}"/>
              </a:ext>
            </a:extLst>
          </p:cNvPr>
          <p:cNvSpPr>
            <a:spLocks noGrp="1"/>
          </p:cNvSpPr>
          <p:nvPr>
            <p:ph type="title"/>
          </p:nvPr>
        </p:nvSpPr>
        <p:spPr>
          <a:xfrm>
            <a:off x="1050389" y="914881"/>
            <a:ext cx="5212188" cy="964407"/>
          </a:xfrm>
        </p:spPr>
        <p:txBody>
          <a:bodyPr>
            <a:normAutofit/>
          </a:bodyPr>
          <a:lstStyle/>
          <a:p>
            <a:pPr algn="ctr"/>
            <a:r>
              <a:rPr lang="en-GB" sz="3000"/>
              <a:t>Can attachment styles be changed?</a:t>
            </a:r>
          </a:p>
        </p:txBody>
      </p:sp>
      <p:sp>
        <p:nvSpPr>
          <p:cNvPr id="3" name="Content Placeholder 2">
            <a:extLst>
              <a:ext uri="{FF2B5EF4-FFF2-40B4-BE49-F238E27FC236}">
                <a16:creationId xmlns:a16="http://schemas.microsoft.com/office/drawing/2014/main" id="{835B1349-D89C-4845-81AC-4AA92B292968}"/>
              </a:ext>
            </a:extLst>
          </p:cNvPr>
          <p:cNvSpPr>
            <a:spLocks noGrp="1"/>
          </p:cNvSpPr>
          <p:nvPr>
            <p:ph idx="1"/>
          </p:nvPr>
        </p:nvSpPr>
        <p:spPr>
          <a:xfrm>
            <a:off x="1218040" y="2146570"/>
            <a:ext cx="5118965" cy="3754499"/>
          </a:xfrm>
        </p:spPr>
        <p:txBody>
          <a:bodyPr vert="horz" lIns="91440" tIns="45720" rIns="91440" bIns="45720" rtlCol="0">
            <a:normAutofit/>
          </a:bodyPr>
          <a:lstStyle/>
          <a:p>
            <a:r>
              <a:rPr lang="en-GB" dirty="0"/>
              <a:t>Can attachment styles be changed?</a:t>
            </a:r>
          </a:p>
          <a:p>
            <a:r>
              <a:rPr lang="en-GB" dirty="0"/>
              <a:t>Bowlby (2008) and Smith et al. (2010) both suggest that a positive, supportive therapeutic relation can help to change a client's attachment style, providing that alliance is significantly different to that experienced as an infant.</a:t>
            </a:r>
          </a:p>
        </p:txBody>
      </p:sp>
      <p:pic>
        <p:nvPicPr>
          <p:cNvPr id="5" name="Picture 4" descr="One in a crowd">
            <a:extLst>
              <a:ext uri="{FF2B5EF4-FFF2-40B4-BE49-F238E27FC236}">
                <a16:creationId xmlns:a16="http://schemas.microsoft.com/office/drawing/2014/main" id="{6078EF47-8749-48F0-978F-ECBF11B87E40}"/>
              </a:ext>
            </a:extLst>
          </p:cNvPr>
          <p:cNvPicPr>
            <a:picLocks noChangeAspect="1"/>
          </p:cNvPicPr>
          <p:nvPr/>
        </p:nvPicPr>
        <p:blipFill rotWithShape="1">
          <a:blip r:embed="rId3"/>
          <a:srcRect l="27805" r="20530" b="4"/>
          <a:stretch/>
        </p:blipFill>
        <p:spPr>
          <a:xfrm>
            <a:off x="7467600" y="10"/>
            <a:ext cx="4724400" cy="6857988"/>
          </a:xfrm>
          <a:prstGeom prst="rect">
            <a:avLst/>
          </a:prstGeom>
        </p:spPr>
      </p:pic>
    </p:spTree>
    <p:extLst>
      <p:ext uri="{BB962C8B-B14F-4D97-AF65-F5344CB8AC3E}">
        <p14:creationId xmlns:p14="http://schemas.microsoft.com/office/powerpoint/2010/main" val="5367944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BFB2D26E-FBAE-45B8-B0F6-80E4ABDEC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23442A66-721F-4552-A3AD-3A2215F0C1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2" name="Rectangle 21">
            <a:extLst>
              <a:ext uri="{FF2B5EF4-FFF2-40B4-BE49-F238E27FC236}">
                <a16:creationId xmlns:a16="http://schemas.microsoft.com/office/drawing/2014/main" id="{67EA5288-5BEB-4C44-949A-ED209FE21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63C2D46-08DA-4A2F-92BD-B81EDED184C8}"/>
              </a:ext>
            </a:extLst>
          </p:cNvPr>
          <p:cNvSpPr>
            <a:spLocks noGrp="1"/>
          </p:cNvSpPr>
          <p:nvPr>
            <p:ph type="title"/>
          </p:nvPr>
        </p:nvSpPr>
        <p:spPr>
          <a:xfrm>
            <a:off x="1371599" y="1223889"/>
            <a:ext cx="2705101" cy="2508139"/>
          </a:xfrm>
        </p:spPr>
        <p:txBody>
          <a:bodyPr vert="horz" lIns="91440" tIns="45720" rIns="91440" bIns="45720" rtlCol="0" anchor="b">
            <a:normAutofit fontScale="90000"/>
          </a:bodyPr>
          <a:lstStyle/>
          <a:p>
            <a:pPr algn="ctr"/>
            <a:r>
              <a:rPr lang="en-US" sz="2700" dirty="0"/>
              <a:t>Why might this be important within the therapy room?</a:t>
            </a:r>
            <a:r>
              <a:rPr lang="en-US" sz="2700" kern="1200" cap="all" spc="300" baseline="0" dirty="0"/>
              <a:t/>
            </a:r>
            <a:br>
              <a:rPr lang="en-US" sz="2700" kern="1200" cap="all" spc="300" baseline="0" dirty="0"/>
            </a:br>
            <a:endParaRPr lang="en-US" sz="2700" kern="1200" cap="all" spc="300" baseline="0">
              <a:latin typeface="+mj-lt"/>
            </a:endParaRPr>
          </a:p>
        </p:txBody>
      </p:sp>
      <p:pic>
        <p:nvPicPr>
          <p:cNvPr id="5" name="Picture 4" descr="Many question marks on black background">
            <a:extLst>
              <a:ext uri="{FF2B5EF4-FFF2-40B4-BE49-F238E27FC236}">
                <a16:creationId xmlns:a16="http://schemas.microsoft.com/office/drawing/2014/main" id="{BCE36ABE-783E-401E-9734-328C7C1CF5EE}"/>
              </a:ext>
            </a:extLst>
          </p:cNvPr>
          <p:cNvPicPr>
            <a:picLocks noChangeAspect="1"/>
          </p:cNvPicPr>
          <p:nvPr/>
        </p:nvPicPr>
        <p:blipFill rotWithShape="1">
          <a:blip r:embed="rId3"/>
          <a:srcRect l="19839" r="19840" b="2"/>
          <a:stretch/>
        </p:blipFill>
        <p:spPr>
          <a:xfrm>
            <a:off x="5410200" y="10"/>
            <a:ext cx="6781800" cy="6857990"/>
          </a:xfrm>
          <a:prstGeom prst="rect">
            <a:avLst/>
          </a:prstGeom>
        </p:spPr>
      </p:pic>
    </p:spTree>
    <p:extLst>
      <p:ext uri="{BB962C8B-B14F-4D97-AF65-F5344CB8AC3E}">
        <p14:creationId xmlns:p14="http://schemas.microsoft.com/office/powerpoint/2010/main" val="3299043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8">
            <a:extLst>
              <a:ext uri="{FF2B5EF4-FFF2-40B4-BE49-F238E27FC236}">
                <a16:creationId xmlns:a16="http://schemas.microsoft.com/office/drawing/2014/main" id="{BFB2D26E-FBAE-45B8-B0F6-80E4ABDEC31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10">
            <a:extLst>
              <a:ext uri="{FF2B5EF4-FFF2-40B4-BE49-F238E27FC236}">
                <a16:creationId xmlns:a16="http://schemas.microsoft.com/office/drawing/2014/main" id="{23442A66-721F-4552-A3AD-3A2215F0C18B}"/>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54102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3" name="Rectangle 12">
            <a:extLst>
              <a:ext uri="{FF2B5EF4-FFF2-40B4-BE49-F238E27FC236}">
                <a16:creationId xmlns:a16="http://schemas.microsoft.com/office/drawing/2014/main" id="{67EA5288-5BEB-4C44-949A-ED209FE21905}"/>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4076700" cy="5486399"/>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B7FA7C-E275-438C-9B95-E9B26A5C3BBD}"/>
              </a:ext>
            </a:extLst>
          </p:cNvPr>
          <p:cNvSpPr>
            <a:spLocks noGrp="1"/>
          </p:cNvSpPr>
          <p:nvPr>
            <p:ph type="title"/>
          </p:nvPr>
        </p:nvSpPr>
        <p:spPr>
          <a:xfrm>
            <a:off x="1371599" y="1223889"/>
            <a:ext cx="2705101" cy="2508139"/>
          </a:xfrm>
        </p:spPr>
        <p:txBody>
          <a:bodyPr vert="horz" lIns="91440" tIns="45720" rIns="91440" bIns="45720" rtlCol="0" anchor="b">
            <a:normAutofit/>
          </a:bodyPr>
          <a:lstStyle/>
          <a:p>
            <a:pPr algn="ctr"/>
            <a:r>
              <a:rPr lang="en-US" sz="2200" kern="1200" cap="all" spc="300" baseline="0">
                <a:solidFill>
                  <a:schemeClr val="tx2"/>
                </a:solidFill>
                <a:latin typeface="+mj-lt"/>
                <a:ea typeface="+mj-ea"/>
                <a:cs typeface="+mj-cs"/>
              </a:rPr>
              <a:t>Therapist attachment?</a:t>
            </a:r>
          </a:p>
        </p:txBody>
      </p:sp>
      <p:sp>
        <p:nvSpPr>
          <p:cNvPr id="3" name="Content Placeholder 2">
            <a:extLst>
              <a:ext uri="{FF2B5EF4-FFF2-40B4-BE49-F238E27FC236}">
                <a16:creationId xmlns:a16="http://schemas.microsoft.com/office/drawing/2014/main" id="{6FC48F0E-0530-475E-980E-44457A6F918F}"/>
              </a:ext>
            </a:extLst>
          </p:cNvPr>
          <p:cNvSpPr>
            <a:spLocks noGrp="1"/>
          </p:cNvSpPr>
          <p:nvPr>
            <p:ph idx="1"/>
          </p:nvPr>
        </p:nvSpPr>
        <p:spPr>
          <a:xfrm>
            <a:off x="1371600" y="4114800"/>
            <a:ext cx="2705100" cy="1371601"/>
          </a:xfrm>
        </p:spPr>
        <p:txBody>
          <a:bodyPr vert="horz" lIns="91440" tIns="45720" rIns="91440" bIns="45720" rtlCol="0">
            <a:normAutofit/>
          </a:bodyPr>
          <a:lstStyle/>
          <a:p>
            <a:pPr marL="0" indent="0" algn="ctr">
              <a:buNone/>
            </a:pPr>
            <a:r>
              <a:rPr lang="en-US" sz="2000" i="1" kern="1200">
                <a:solidFill>
                  <a:schemeClr val="tx2"/>
                </a:solidFill>
                <a:latin typeface="+mj-lt"/>
                <a:ea typeface="+mn-ea"/>
                <a:cs typeface="+mn-cs"/>
              </a:rPr>
              <a:t>Consider why our own attachment style might be important within the therapeutic relationship.</a:t>
            </a:r>
          </a:p>
        </p:txBody>
      </p:sp>
      <p:pic>
        <p:nvPicPr>
          <p:cNvPr id="4" name="Picture 5" descr="A picture containing chart&#10;&#10;Description automatically generated">
            <a:extLst>
              <a:ext uri="{FF2B5EF4-FFF2-40B4-BE49-F238E27FC236}">
                <a16:creationId xmlns:a16="http://schemas.microsoft.com/office/drawing/2014/main" id="{4BBCECD2-8E1D-47A2-AC60-630058E84538}"/>
              </a:ext>
            </a:extLst>
          </p:cNvPr>
          <p:cNvPicPr>
            <a:picLocks noChangeAspect="1"/>
          </p:cNvPicPr>
          <p:nvPr/>
        </p:nvPicPr>
        <p:blipFill rotWithShape="1">
          <a:blip r:embed="rId3"/>
          <a:srcRect t="6610"/>
          <a:stretch/>
        </p:blipFill>
        <p:spPr>
          <a:xfrm>
            <a:off x="5410200" y="10"/>
            <a:ext cx="6781800" cy="6857990"/>
          </a:xfrm>
          <a:prstGeom prst="rect">
            <a:avLst/>
          </a:prstGeom>
        </p:spPr>
      </p:pic>
    </p:spTree>
    <p:extLst>
      <p:ext uri="{BB962C8B-B14F-4D97-AF65-F5344CB8AC3E}">
        <p14:creationId xmlns:p14="http://schemas.microsoft.com/office/powerpoint/2010/main" val="12800898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1BD03-A1FA-4951-A05B-1CAA39CB3189}"/>
              </a:ext>
            </a:extLst>
          </p:cNvPr>
          <p:cNvSpPr>
            <a:spLocks noGrp="1"/>
          </p:cNvSpPr>
          <p:nvPr>
            <p:ph type="title"/>
          </p:nvPr>
        </p:nvSpPr>
        <p:spPr>
          <a:xfrm>
            <a:off x="685800" y="1371600"/>
            <a:ext cx="2742028" cy="4114800"/>
          </a:xfrm>
        </p:spPr>
        <p:txBody>
          <a:bodyPr anchor="ctr">
            <a:normAutofit/>
          </a:bodyPr>
          <a:lstStyle/>
          <a:p>
            <a:pPr algn="ctr"/>
            <a:r>
              <a:rPr lang="en-GB" sz="2500">
                <a:solidFill>
                  <a:schemeClr val="bg2"/>
                </a:solidFill>
              </a:rPr>
              <a:t>Attachment styles and outcomes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55E2516A-42AC-4C50-9A11-AAB37CA80EEC}"/>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t>The greater the difference between attachment styles, the better the outcome for the client (Bruck et al., 2006).</a:t>
            </a:r>
          </a:p>
          <a:p>
            <a:endParaRPr lang="en-GB" sz="2000" dirty="0"/>
          </a:p>
        </p:txBody>
      </p:sp>
    </p:spTree>
    <p:extLst>
      <p:ext uri="{BB962C8B-B14F-4D97-AF65-F5344CB8AC3E}">
        <p14:creationId xmlns:p14="http://schemas.microsoft.com/office/powerpoint/2010/main" val="4076867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EFF9146B-4CCD-4CDB-AB9C-458005307E6F}"/>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BF8DA3CF-9D4B-403A-9AD4-BB177DAB6CC1}"/>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5800" y="685800"/>
            <a:ext cx="10820400" cy="54864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4D8A6E9-2AE9-4C26-8132-A1095B2B4814}"/>
              </a:ext>
            </a:extLst>
          </p:cNvPr>
          <p:cNvSpPr>
            <a:spLocks noGrp="1"/>
          </p:cNvSpPr>
          <p:nvPr>
            <p:ph type="title"/>
          </p:nvPr>
        </p:nvSpPr>
        <p:spPr>
          <a:xfrm>
            <a:off x="1371599" y="1010097"/>
            <a:ext cx="9486901" cy="1010088"/>
          </a:xfrm>
        </p:spPr>
        <p:txBody>
          <a:bodyPr anchor="b">
            <a:normAutofit/>
          </a:bodyPr>
          <a:lstStyle/>
          <a:p>
            <a:pPr algn="ctr"/>
            <a:r>
              <a:rPr lang="en-GB"/>
              <a:t>However...</a:t>
            </a:r>
          </a:p>
        </p:txBody>
      </p:sp>
      <p:sp>
        <p:nvSpPr>
          <p:cNvPr id="3" name="Content Placeholder 2">
            <a:extLst>
              <a:ext uri="{FF2B5EF4-FFF2-40B4-BE49-F238E27FC236}">
                <a16:creationId xmlns:a16="http://schemas.microsoft.com/office/drawing/2014/main" id="{DE082431-5C8A-498D-8EF0-3B6580A60D12}"/>
              </a:ext>
            </a:extLst>
          </p:cNvPr>
          <p:cNvSpPr>
            <a:spLocks noGrp="1"/>
          </p:cNvSpPr>
          <p:nvPr>
            <p:ph idx="1"/>
          </p:nvPr>
        </p:nvSpPr>
        <p:spPr>
          <a:xfrm>
            <a:off x="1371600" y="2206257"/>
            <a:ext cx="9486901" cy="3540642"/>
          </a:xfrm>
        </p:spPr>
        <p:txBody>
          <a:bodyPr vert="horz" lIns="91440" tIns="45720" rIns="91440" bIns="45720" rtlCol="0">
            <a:normAutofit/>
          </a:bodyPr>
          <a:lstStyle/>
          <a:p>
            <a:r>
              <a:rPr lang="en-GB"/>
              <a:t>Mallinckrodt (2010) suggested that there is a need to acknowledge other influencing factors, such as the severity of the client's concerns and the interaction of the therapist.</a:t>
            </a:r>
          </a:p>
          <a:p>
            <a:r>
              <a:rPr lang="en-GB"/>
              <a:t>The more severe the symptoms the harder it is for the client to engage in the therapeutic alliance.</a:t>
            </a:r>
            <a:endParaRPr lang="en-GB" dirty="0"/>
          </a:p>
          <a:p>
            <a:endParaRPr lang="en-GB" dirty="0"/>
          </a:p>
        </p:txBody>
      </p:sp>
    </p:spTree>
    <p:extLst>
      <p:ext uri="{BB962C8B-B14F-4D97-AF65-F5344CB8AC3E}">
        <p14:creationId xmlns:p14="http://schemas.microsoft.com/office/powerpoint/2010/main" val="236152434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BBC959F-CAB6-4E23-81DE-E0BBF2B7E073}"/>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7A94DEED-5E0F-4E41-A445-58C14864C34A}"/>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076700" cy="6858000"/>
          </a:xfrm>
          <a:prstGeom prst="rect">
            <a:avLst/>
          </a:prstGeom>
          <a:solidFill>
            <a:schemeClr val="tx2">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0F5425-1B7C-4083-B000-9E5A73243A7F}"/>
              </a:ext>
            </a:extLst>
          </p:cNvPr>
          <p:cNvSpPr>
            <a:spLocks noGrp="1"/>
          </p:cNvSpPr>
          <p:nvPr>
            <p:ph type="title"/>
          </p:nvPr>
        </p:nvSpPr>
        <p:spPr>
          <a:xfrm>
            <a:off x="685800" y="1371600"/>
            <a:ext cx="2742028" cy="4114800"/>
          </a:xfrm>
        </p:spPr>
        <p:txBody>
          <a:bodyPr anchor="ctr">
            <a:normAutofit/>
          </a:bodyPr>
          <a:lstStyle/>
          <a:p>
            <a:pPr algn="ctr"/>
            <a:r>
              <a:rPr lang="en-GB" sz="2500">
                <a:solidFill>
                  <a:schemeClr val="bg2"/>
                </a:solidFill>
              </a:rPr>
              <a:t>What about the critique of attachment Styles?</a:t>
            </a:r>
          </a:p>
        </p:txBody>
      </p:sp>
      <p:sp>
        <p:nvSpPr>
          <p:cNvPr id="12" name="Rectangle 11">
            <a:extLst>
              <a:ext uri="{FF2B5EF4-FFF2-40B4-BE49-F238E27FC236}">
                <a16:creationId xmlns:a16="http://schemas.microsoft.com/office/drawing/2014/main" id="{5E1FEFA6-7D4F-4746-AE64-D4D52FE76DC2}"/>
              </a:ext>
              <a:ext uri="{C183D7F6-B498-43B3-948B-1728B52AA6E4}">
                <adec:decorative xmlns:adec="http://schemas.microsoft.com/office/drawing/2017/decorative" xmlns=""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62500" y="685800"/>
            <a:ext cx="6743700" cy="5486400"/>
          </a:xfrm>
          <a:prstGeom prst="rect">
            <a:avLst/>
          </a:prstGeom>
          <a:solidFill>
            <a:schemeClr val="tx2">
              <a:lumMod val="75000"/>
              <a:lumOff val="25000"/>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85401080-B398-4591-BE2A-A2BA016F4069}"/>
              </a:ext>
            </a:extLst>
          </p:cNvPr>
          <p:cNvSpPr>
            <a:spLocks noGrp="1"/>
          </p:cNvSpPr>
          <p:nvPr>
            <p:ph idx="1"/>
          </p:nvPr>
        </p:nvSpPr>
        <p:spPr>
          <a:xfrm>
            <a:off x="5310963" y="1270591"/>
            <a:ext cx="5631357" cy="4364666"/>
          </a:xfrm>
        </p:spPr>
        <p:txBody>
          <a:bodyPr vert="horz" lIns="91440" tIns="45720" rIns="91440" bIns="45720" rtlCol="0" anchor="ctr">
            <a:normAutofit/>
          </a:bodyPr>
          <a:lstStyle/>
          <a:p>
            <a:r>
              <a:rPr lang="en-GB" sz="2000"/>
              <a:t>Working in small groups, consider your understanding of attachment styles. Think about whether these are set in stone, throughout the life span. In addition, think about multiple relationships and attachment styles. </a:t>
            </a:r>
          </a:p>
          <a:p>
            <a:endParaRPr lang="en-GB" sz="2000" dirty="0"/>
          </a:p>
          <a:p>
            <a:r>
              <a:rPr lang="en-GB" sz="2000"/>
              <a:t>What happens to the therapeutic alliance over time?</a:t>
            </a:r>
            <a:endParaRPr lang="en-GB" sz="2000" dirty="0"/>
          </a:p>
        </p:txBody>
      </p:sp>
    </p:spTree>
    <p:extLst>
      <p:ext uri="{BB962C8B-B14F-4D97-AF65-F5344CB8AC3E}">
        <p14:creationId xmlns:p14="http://schemas.microsoft.com/office/powerpoint/2010/main" val="20026844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E98267-FFA3-47C0-AB1B-10410A6F9C11}"/>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96D2EFEC-AF08-4F6E-8E37-94B9D3F44A2A}"/>
              </a:ext>
            </a:extLst>
          </p:cNvPr>
          <p:cNvSpPr>
            <a:spLocks noGrp="1"/>
          </p:cNvSpPr>
          <p:nvPr>
            <p:ph idx="1"/>
          </p:nvPr>
        </p:nvSpPr>
        <p:spPr/>
        <p:txBody>
          <a:bodyPr vert="horz" lIns="91440" tIns="45720" rIns="91440" bIns="45720" rtlCol="0" anchor="t">
            <a:normAutofit fontScale="77500" lnSpcReduction="20000"/>
          </a:bodyPr>
          <a:lstStyle/>
          <a:p>
            <a:r>
              <a:rPr lang="en-GB">
                <a:ea typeface="+mj-lt"/>
                <a:cs typeface="+mj-lt"/>
              </a:rPr>
              <a:t>Bowlby, J. (2008). A secure base: Parent–child attachments and healthy human development. New York: Basic Books.</a:t>
            </a:r>
          </a:p>
          <a:p>
            <a:r>
              <a:rPr lang="en-GB">
                <a:ea typeface="+mj-lt"/>
                <a:cs typeface="+mj-lt"/>
              </a:rPr>
              <a:t>BRUCK, Elena, WINSTON, Arnold, ADERHOLT, Sarah, &amp; MURAN, J. Christopher. (2006). Predictive validity of patient and therapist attachment and introject styles. American Journal of Psychotherapy, 60(4), 393-406.</a:t>
            </a:r>
            <a:endParaRPr lang="en-GB" dirty="0">
              <a:ea typeface="+mj-lt"/>
              <a:cs typeface="+mj-lt"/>
            </a:endParaRPr>
          </a:p>
          <a:p>
            <a:r>
              <a:rPr lang="en-GB">
                <a:ea typeface="+mj-lt"/>
                <a:cs typeface="+mj-lt"/>
              </a:rPr>
              <a:t>Dinger, Ulrike, Strack, Micha, Sachsse, Tilmann, &amp; Schauenburg, Henning. (2009). THERAPISTS' ATTACHMENT, PATIENTS' INTERPERSONAL PROBLEMS AND ALLIANCE DEVELOPMENT OVER TIME IN INPATIENT PSYCHOTHERAPY. Psychotherapy (Chicago, Ill.), 46(3), 277-290.</a:t>
            </a:r>
            <a:endParaRPr lang="en-GB" dirty="0">
              <a:ea typeface="+mj-lt"/>
              <a:cs typeface="+mj-lt"/>
            </a:endParaRPr>
          </a:p>
          <a:p>
            <a:r>
              <a:rPr lang="en-GB">
                <a:ea typeface="+mj-lt"/>
                <a:cs typeface="+mj-lt"/>
              </a:rPr>
              <a:t>Mallinckrodt, Brent. (2010). The psychotherapy relationship as attachment: Evidence and implications. Journal of Social and Personal Relationships, 27(2), 262-270.</a:t>
            </a:r>
            <a:endParaRPr lang="en-GB" dirty="0">
              <a:ea typeface="+mj-lt"/>
              <a:cs typeface="+mj-lt"/>
            </a:endParaRPr>
          </a:p>
          <a:p>
            <a:r>
              <a:rPr lang="en-GB">
                <a:ea typeface="+mj-lt"/>
                <a:cs typeface="+mj-lt"/>
              </a:rPr>
              <a:t>Smith, Amie E.M, Msetfi, Rachel M, &amp; Golding, Laura. (2010). Client self rated adult attachment patterns and the therapeutic alliance: A systematic review. </a:t>
            </a:r>
            <a:r>
              <a:rPr lang="en-GB" i="1">
                <a:ea typeface="+mj-lt"/>
                <a:cs typeface="+mj-lt"/>
              </a:rPr>
              <a:t>Clinical Psychology Review,</a:t>
            </a:r>
            <a:r>
              <a:rPr lang="en-GB" dirty="0">
                <a:ea typeface="+mj-lt"/>
                <a:cs typeface="+mj-lt"/>
              </a:rPr>
              <a:t> </a:t>
            </a:r>
            <a:r>
              <a:rPr lang="en-GB" i="1">
                <a:ea typeface="+mj-lt"/>
                <a:cs typeface="+mj-lt"/>
              </a:rPr>
              <a:t>30</a:t>
            </a:r>
            <a:r>
              <a:rPr lang="en-GB">
                <a:ea typeface="+mj-lt"/>
                <a:cs typeface="+mj-lt"/>
              </a:rPr>
              <a:t>(3), 326-337.</a:t>
            </a:r>
            <a:endParaRPr lang="en-GB"/>
          </a:p>
        </p:txBody>
      </p:sp>
    </p:spTree>
    <p:extLst>
      <p:ext uri="{BB962C8B-B14F-4D97-AF65-F5344CB8AC3E}">
        <p14:creationId xmlns:p14="http://schemas.microsoft.com/office/powerpoint/2010/main" val="3894594373"/>
      </p:ext>
    </p:extLst>
  </p:cSld>
  <p:clrMapOvr>
    <a:masterClrMapping/>
  </p:clrMapOvr>
</p:sld>
</file>

<file path=ppt/theme/theme1.xml><?xml version="1.0" encoding="utf-8"?>
<a:theme xmlns:a="http://schemas.openxmlformats.org/drawingml/2006/main" name="ClassicFrameVTI">
  <a:themeElements>
    <a:clrScheme name="AnalogousFromLightSeedLeftStep">
      <a:dk1>
        <a:srgbClr val="000000"/>
      </a:dk1>
      <a:lt1>
        <a:srgbClr val="FFFFFF"/>
      </a:lt1>
      <a:dk2>
        <a:srgbClr val="243641"/>
      </a:dk2>
      <a:lt2>
        <a:srgbClr val="E4E8E2"/>
      </a:lt2>
      <a:accent1>
        <a:srgbClr val="BE6EEE"/>
      </a:accent1>
      <a:accent2>
        <a:srgbClr val="6E4EEB"/>
      </a:accent2>
      <a:accent3>
        <a:srgbClr val="6E89EE"/>
      </a:accent3>
      <a:accent4>
        <a:srgbClr val="46ACEA"/>
      </a:accent4>
      <a:accent5>
        <a:srgbClr val="38B3AE"/>
      </a:accent5>
      <a:accent6>
        <a:srgbClr val="33BA7C"/>
      </a:accent6>
      <a:hlink>
        <a:srgbClr val="6A8D55"/>
      </a:hlink>
      <a:folHlink>
        <a:srgbClr val="7F7F7F"/>
      </a:folHlink>
    </a:clrScheme>
    <a:fontScheme name="Goudy and Gill Sans">
      <a:majorFont>
        <a:latin typeface="Goudy Old Style"/>
        <a:ea typeface=""/>
        <a:cs typeface=""/>
      </a:majorFont>
      <a:minorFont>
        <a:latin typeface="Gill Sans M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ClassicFrameVTI" id="{4FA2A165-EC65-4FB0-B019-8C8876A1D8E3}" vid="{9D78F1F1-8226-42FD-A1A3-975EDF6D60F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8</TotalTime>
  <Words>836</Words>
  <Application>Microsoft Office PowerPoint</Application>
  <PresentationFormat>Widescreen</PresentationFormat>
  <Paragraphs>59</Paragraphs>
  <Slides>15</Slides>
  <Notes>13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Gill Sans MT</vt:lpstr>
      <vt:lpstr>Goudy Old Style</vt:lpstr>
      <vt:lpstr>ClassicFrameVTI</vt:lpstr>
      <vt:lpstr>Therapeutic Alliance</vt:lpstr>
      <vt:lpstr>Question:  When you consider the therapeutic alliance, what do you feel creates this relationship?</vt:lpstr>
      <vt:lpstr>Aims</vt:lpstr>
      <vt:lpstr>PowerPoint Presentation</vt:lpstr>
      <vt:lpstr>Quick attachment theory reminder</vt:lpstr>
      <vt:lpstr>Are attachment Styles permanent?</vt:lpstr>
      <vt:lpstr>Question – When do clients seek therapy?  </vt:lpstr>
      <vt:lpstr>Attachment style and therapeutic relationship</vt:lpstr>
      <vt:lpstr>Can attachment styles be changed?</vt:lpstr>
      <vt:lpstr>Why might this be important within the therapy room? </vt:lpstr>
      <vt:lpstr>Therapist attachment?</vt:lpstr>
      <vt:lpstr>Attachment styles and outcomes</vt:lpstr>
      <vt:lpstr>However...</vt:lpstr>
      <vt:lpstr>What about the critique of attachment Styles?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Catherine Slade</dc:creator>
  <cp:lastModifiedBy>Catherine Slade</cp:lastModifiedBy>
  <cp:revision>220</cp:revision>
  <dcterms:created xsi:type="dcterms:W3CDTF">2021-03-15T11:53:51Z</dcterms:created>
  <dcterms:modified xsi:type="dcterms:W3CDTF">2021-03-15T13:32:48Z</dcterms:modified>
</cp:coreProperties>
</file>