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 id="2147483702" r:id="rId2"/>
  </p:sldMasterIdLst>
  <p:sldIdLst>
    <p:sldId id="273" r:id="rId3"/>
    <p:sldId id="266" r:id="rId4"/>
    <p:sldId id="267" r:id="rId5"/>
    <p:sldId id="276" r:id="rId6"/>
    <p:sldId id="277" r:id="rId7"/>
    <p:sldId id="269" r:id="rId8"/>
    <p:sldId id="263" r:id="rId9"/>
    <p:sldId id="264" r:id="rId10"/>
    <p:sldId id="262"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presProps" Target="pres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tableStyles" Target="tableStyle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D0495AA-D9BD-4C25-B827-D911C09B205A}" type="doc">
      <dgm:prSet loTypeId="urn:microsoft.com/office/officeart/2008/layout/LinedList" loCatId="list" qsTypeId="urn:microsoft.com/office/officeart/2005/8/quickstyle/simple4" qsCatId="simple" csTypeId="urn:microsoft.com/office/officeart/2005/8/colors/colorful1" csCatId="colorful" phldr="1"/>
      <dgm:spPr/>
      <dgm:t>
        <a:bodyPr/>
        <a:lstStyle/>
        <a:p>
          <a:endParaRPr lang="en-US"/>
        </a:p>
      </dgm:t>
    </dgm:pt>
    <dgm:pt modelId="{50E2542F-7FAE-4831-8D50-81E3E0EB60FA}">
      <dgm:prSet custT="1"/>
      <dgm:spPr/>
      <dgm:t>
        <a:bodyPr/>
        <a:lstStyle/>
        <a:p>
          <a:r>
            <a:rPr lang="en-US" sz="2400" dirty="0">
              <a:latin typeface="Arial Narrow" panose="020B0606020202030204" pitchFamily="34" charset="0"/>
            </a:rPr>
            <a:t>During Covid-19 people with intellectual disabilities or autism can feel socially isolated. </a:t>
          </a:r>
        </a:p>
      </dgm:t>
    </dgm:pt>
    <dgm:pt modelId="{3557F2C9-F037-4387-A68F-8BF789006E0C}" type="parTrans" cxnId="{1366D6D7-625D-47A0-96AA-6EA1481E9E4F}">
      <dgm:prSet/>
      <dgm:spPr/>
      <dgm:t>
        <a:bodyPr/>
        <a:lstStyle/>
        <a:p>
          <a:endParaRPr lang="en-US"/>
        </a:p>
      </dgm:t>
    </dgm:pt>
    <dgm:pt modelId="{48DD9E10-9920-4D50-880F-A11729EB44CE}" type="sibTrans" cxnId="{1366D6D7-625D-47A0-96AA-6EA1481E9E4F}">
      <dgm:prSet/>
      <dgm:spPr/>
      <dgm:t>
        <a:bodyPr/>
        <a:lstStyle/>
        <a:p>
          <a:endParaRPr lang="en-US"/>
        </a:p>
      </dgm:t>
    </dgm:pt>
    <dgm:pt modelId="{7081B423-57B7-4037-8E93-532C1EC2E1FA}">
      <dgm:prSet custT="1"/>
      <dgm:spPr/>
      <dgm:t>
        <a:bodyPr/>
        <a:lstStyle/>
        <a:p>
          <a:r>
            <a:rPr lang="en-US" sz="2400" dirty="0">
              <a:latin typeface="Arial Narrow" panose="020B0606020202030204" pitchFamily="34" charset="0"/>
            </a:rPr>
            <a:t>They may no longer have the ability to keep their routine or activities or continue their study and work. </a:t>
          </a:r>
        </a:p>
      </dgm:t>
    </dgm:pt>
    <dgm:pt modelId="{CF3AEF45-5D65-4483-BEAF-0E2F78DA08D0}" type="parTrans" cxnId="{D6A24230-F2FE-4AD0-8647-B3F7D8E998D6}">
      <dgm:prSet/>
      <dgm:spPr/>
      <dgm:t>
        <a:bodyPr/>
        <a:lstStyle/>
        <a:p>
          <a:endParaRPr lang="en-US"/>
        </a:p>
      </dgm:t>
    </dgm:pt>
    <dgm:pt modelId="{0B362FE6-0502-47DE-AF95-430E38159114}" type="sibTrans" cxnId="{D6A24230-F2FE-4AD0-8647-B3F7D8E998D6}">
      <dgm:prSet/>
      <dgm:spPr/>
      <dgm:t>
        <a:bodyPr/>
        <a:lstStyle/>
        <a:p>
          <a:endParaRPr lang="en-US"/>
        </a:p>
      </dgm:t>
    </dgm:pt>
    <dgm:pt modelId="{0673C378-16F5-4DF6-8EA8-3B15E5578292}">
      <dgm:prSet custT="1"/>
      <dgm:spPr/>
      <dgm:t>
        <a:bodyPr/>
        <a:lstStyle/>
        <a:p>
          <a:r>
            <a:rPr lang="en-US" sz="2400" dirty="0">
              <a:latin typeface="Arial Narrow" panose="020B0606020202030204" pitchFamily="34" charset="0"/>
            </a:rPr>
            <a:t>These could have a negative influence on individual's well-being. </a:t>
          </a:r>
        </a:p>
      </dgm:t>
    </dgm:pt>
    <dgm:pt modelId="{07DB2403-1AC2-4F63-99C4-AA1E19A9C51F}" type="parTrans" cxnId="{4556910E-DD37-48E4-B279-42906F1F5560}">
      <dgm:prSet/>
      <dgm:spPr/>
      <dgm:t>
        <a:bodyPr/>
        <a:lstStyle/>
        <a:p>
          <a:endParaRPr lang="en-US"/>
        </a:p>
      </dgm:t>
    </dgm:pt>
    <dgm:pt modelId="{2E4EE15F-D367-4082-BB71-0788D34860C9}" type="sibTrans" cxnId="{4556910E-DD37-48E4-B279-42906F1F5560}">
      <dgm:prSet/>
      <dgm:spPr/>
      <dgm:t>
        <a:bodyPr/>
        <a:lstStyle/>
        <a:p>
          <a:endParaRPr lang="en-US"/>
        </a:p>
      </dgm:t>
    </dgm:pt>
    <dgm:pt modelId="{1908A8E2-0EBD-4E35-B378-71A92EE43809}">
      <dgm:prSet custT="1"/>
      <dgm:spPr/>
      <dgm:t>
        <a:bodyPr/>
        <a:lstStyle/>
        <a:p>
          <a:r>
            <a:rPr lang="en-US" sz="2400" dirty="0">
              <a:latin typeface="Arial Narrow" panose="020B0606020202030204" pitchFamily="34" charset="0"/>
            </a:rPr>
            <a:t>Recommendations for the professionals or policy makers is while giving support the person-centered care should be always taken under consideration.</a:t>
          </a:r>
        </a:p>
        <a:p>
          <a:endParaRPr lang="en-US" sz="2400" dirty="0">
            <a:latin typeface="Arial Narrow" panose="020B0606020202030204" pitchFamily="34" charset="0"/>
          </a:endParaRPr>
        </a:p>
        <a:p>
          <a:endParaRPr lang="en-US" sz="2400" dirty="0">
            <a:latin typeface="Arial Narrow" panose="020B0606020202030204" pitchFamily="34" charset="0"/>
          </a:endParaRPr>
        </a:p>
      </dgm:t>
    </dgm:pt>
    <dgm:pt modelId="{453F55C2-2593-4E08-8C93-6FBED263A478}" type="parTrans" cxnId="{CE5F51D8-3856-430E-A8AD-3DC265B6FBE0}">
      <dgm:prSet/>
      <dgm:spPr/>
      <dgm:t>
        <a:bodyPr/>
        <a:lstStyle/>
        <a:p>
          <a:endParaRPr lang="en-US"/>
        </a:p>
      </dgm:t>
    </dgm:pt>
    <dgm:pt modelId="{99C54825-9390-457B-AD77-39362FBE5CA7}" type="sibTrans" cxnId="{CE5F51D8-3856-430E-A8AD-3DC265B6FBE0}">
      <dgm:prSet/>
      <dgm:spPr/>
      <dgm:t>
        <a:bodyPr/>
        <a:lstStyle/>
        <a:p>
          <a:endParaRPr lang="en-US"/>
        </a:p>
      </dgm:t>
    </dgm:pt>
    <dgm:pt modelId="{B5F1BAF4-0750-4474-8F7D-D4B4C63773AC}" type="pres">
      <dgm:prSet presAssocID="{AD0495AA-D9BD-4C25-B827-D911C09B205A}" presName="vert0" presStyleCnt="0">
        <dgm:presLayoutVars>
          <dgm:dir/>
          <dgm:animOne val="branch"/>
          <dgm:animLvl val="lvl"/>
        </dgm:presLayoutVars>
      </dgm:prSet>
      <dgm:spPr/>
    </dgm:pt>
    <dgm:pt modelId="{8F94FF3F-2904-454F-B2E4-C94DF8298C98}" type="pres">
      <dgm:prSet presAssocID="{50E2542F-7FAE-4831-8D50-81E3E0EB60FA}" presName="thickLine" presStyleLbl="alignNode1" presStyleIdx="0" presStyleCnt="4"/>
      <dgm:spPr/>
    </dgm:pt>
    <dgm:pt modelId="{CF845276-99E4-4234-9EBA-54D1D4006765}" type="pres">
      <dgm:prSet presAssocID="{50E2542F-7FAE-4831-8D50-81E3E0EB60FA}" presName="horz1" presStyleCnt="0"/>
      <dgm:spPr/>
    </dgm:pt>
    <dgm:pt modelId="{158F7685-C1BE-407C-B4B5-1BF5D2D18960}" type="pres">
      <dgm:prSet presAssocID="{50E2542F-7FAE-4831-8D50-81E3E0EB60FA}" presName="tx1" presStyleLbl="revTx" presStyleIdx="0" presStyleCnt="4"/>
      <dgm:spPr/>
    </dgm:pt>
    <dgm:pt modelId="{E1F1D2DB-257C-4A06-A64C-A94A893626F3}" type="pres">
      <dgm:prSet presAssocID="{50E2542F-7FAE-4831-8D50-81E3E0EB60FA}" presName="vert1" presStyleCnt="0"/>
      <dgm:spPr/>
    </dgm:pt>
    <dgm:pt modelId="{FEE5B8AD-EBE6-4DDB-B582-531E2B0A9A9C}" type="pres">
      <dgm:prSet presAssocID="{7081B423-57B7-4037-8E93-532C1EC2E1FA}" presName="thickLine" presStyleLbl="alignNode1" presStyleIdx="1" presStyleCnt="4"/>
      <dgm:spPr/>
    </dgm:pt>
    <dgm:pt modelId="{A0A7EC59-06DC-4D25-9413-678588F34D8C}" type="pres">
      <dgm:prSet presAssocID="{7081B423-57B7-4037-8E93-532C1EC2E1FA}" presName="horz1" presStyleCnt="0"/>
      <dgm:spPr/>
    </dgm:pt>
    <dgm:pt modelId="{36292C2F-A496-43A5-A357-86AE414594D3}" type="pres">
      <dgm:prSet presAssocID="{7081B423-57B7-4037-8E93-532C1EC2E1FA}" presName="tx1" presStyleLbl="revTx" presStyleIdx="1" presStyleCnt="4"/>
      <dgm:spPr/>
    </dgm:pt>
    <dgm:pt modelId="{3E13D56B-4ADF-460E-81DB-90228B589747}" type="pres">
      <dgm:prSet presAssocID="{7081B423-57B7-4037-8E93-532C1EC2E1FA}" presName="vert1" presStyleCnt="0"/>
      <dgm:spPr/>
    </dgm:pt>
    <dgm:pt modelId="{90EB4CA5-9840-476C-9151-0F72534C5DFB}" type="pres">
      <dgm:prSet presAssocID="{0673C378-16F5-4DF6-8EA8-3B15E5578292}" presName="thickLine" presStyleLbl="alignNode1" presStyleIdx="2" presStyleCnt="4"/>
      <dgm:spPr/>
    </dgm:pt>
    <dgm:pt modelId="{670EB207-BEB8-4F8B-AC5F-FCC4055F230F}" type="pres">
      <dgm:prSet presAssocID="{0673C378-16F5-4DF6-8EA8-3B15E5578292}" presName="horz1" presStyleCnt="0"/>
      <dgm:spPr/>
    </dgm:pt>
    <dgm:pt modelId="{39AEA0B1-36FF-4B50-A3DD-DCCE7E9C5277}" type="pres">
      <dgm:prSet presAssocID="{0673C378-16F5-4DF6-8EA8-3B15E5578292}" presName="tx1" presStyleLbl="revTx" presStyleIdx="2" presStyleCnt="4"/>
      <dgm:spPr/>
    </dgm:pt>
    <dgm:pt modelId="{8B51FC18-1200-4304-BC59-51326FB4C616}" type="pres">
      <dgm:prSet presAssocID="{0673C378-16F5-4DF6-8EA8-3B15E5578292}" presName="vert1" presStyleCnt="0"/>
      <dgm:spPr/>
    </dgm:pt>
    <dgm:pt modelId="{20086D23-2D01-4206-AFA3-83FBD2BA37FE}" type="pres">
      <dgm:prSet presAssocID="{1908A8E2-0EBD-4E35-B378-71A92EE43809}" presName="thickLine" presStyleLbl="alignNode1" presStyleIdx="3" presStyleCnt="4"/>
      <dgm:spPr/>
    </dgm:pt>
    <dgm:pt modelId="{D4519122-4707-4147-9F63-161BFA03341B}" type="pres">
      <dgm:prSet presAssocID="{1908A8E2-0EBD-4E35-B378-71A92EE43809}" presName="horz1" presStyleCnt="0"/>
      <dgm:spPr/>
    </dgm:pt>
    <dgm:pt modelId="{CAA14C2A-3AC2-43E9-8260-1288C4D9BF44}" type="pres">
      <dgm:prSet presAssocID="{1908A8E2-0EBD-4E35-B378-71A92EE43809}" presName="tx1" presStyleLbl="revTx" presStyleIdx="3" presStyleCnt="4"/>
      <dgm:spPr/>
    </dgm:pt>
    <dgm:pt modelId="{199B1A31-A95C-4C97-8F0D-92F3590A82CD}" type="pres">
      <dgm:prSet presAssocID="{1908A8E2-0EBD-4E35-B378-71A92EE43809}" presName="vert1" presStyleCnt="0"/>
      <dgm:spPr/>
    </dgm:pt>
  </dgm:ptLst>
  <dgm:cxnLst>
    <dgm:cxn modelId="{8C7F440E-9E86-4F86-B82A-5FB1EC03A3E9}" type="presOf" srcId="{AD0495AA-D9BD-4C25-B827-D911C09B205A}" destId="{B5F1BAF4-0750-4474-8F7D-D4B4C63773AC}" srcOrd="0" destOrd="0" presId="urn:microsoft.com/office/officeart/2008/layout/LinedList"/>
    <dgm:cxn modelId="{4556910E-DD37-48E4-B279-42906F1F5560}" srcId="{AD0495AA-D9BD-4C25-B827-D911C09B205A}" destId="{0673C378-16F5-4DF6-8EA8-3B15E5578292}" srcOrd="2" destOrd="0" parTransId="{07DB2403-1AC2-4F63-99C4-AA1E19A9C51F}" sibTransId="{2E4EE15F-D367-4082-BB71-0788D34860C9}"/>
    <dgm:cxn modelId="{D6A24230-F2FE-4AD0-8647-B3F7D8E998D6}" srcId="{AD0495AA-D9BD-4C25-B827-D911C09B205A}" destId="{7081B423-57B7-4037-8E93-532C1EC2E1FA}" srcOrd="1" destOrd="0" parTransId="{CF3AEF45-5D65-4483-BEAF-0E2F78DA08D0}" sibTransId="{0B362FE6-0502-47DE-AF95-430E38159114}"/>
    <dgm:cxn modelId="{6BE5433E-A3C1-4237-A660-FA7DFC4825EA}" type="presOf" srcId="{7081B423-57B7-4037-8E93-532C1EC2E1FA}" destId="{36292C2F-A496-43A5-A357-86AE414594D3}" srcOrd="0" destOrd="0" presId="urn:microsoft.com/office/officeart/2008/layout/LinedList"/>
    <dgm:cxn modelId="{BBEA8AA2-A7A0-4397-889C-9D59A03A0FF6}" type="presOf" srcId="{50E2542F-7FAE-4831-8D50-81E3E0EB60FA}" destId="{158F7685-C1BE-407C-B4B5-1BF5D2D18960}" srcOrd="0" destOrd="0" presId="urn:microsoft.com/office/officeart/2008/layout/LinedList"/>
    <dgm:cxn modelId="{BF0AFFA4-CA35-48AF-A2A0-DCC9CBDD4EDD}" type="presOf" srcId="{1908A8E2-0EBD-4E35-B378-71A92EE43809}" destId="{CAA14C2A-3AC2-43E9-8260-1288C4D9BF44}" srcOrd="0" destOrd="0" presId="urn:microsoft.com/office/officeart/2008/layout/LinedList"/>
    <dgm:cxn modelId="{1366D6D7-625D-47A0-96AA-6EA1481E9E4F}" srcId="{AD0495AA-D9BD-4C25-B827-D911C09B205A}" destId="{50E2542F-7FAE-4831-8D50-81E3E0EB60FA}" srcOrd="0" destOrd="0" parTransId="{3557F2C9-F037-4387-A68F-8BF789006E0C}" sibTransId="{48DD9E10-9920-4D50-880F-A11729EB44CE}"/>
    <dgm:cxn modelId="{CE5F51D8-3856-430E-A8AD-3DC265B6FBE0}" srcId="{AD0495AA-D9BD-4C25-B827-D911C09B205A}" destId="{1908A8E2-0EBD-4E35-B378-71A92EE43809}" srcOrd="3" destOrd="0" parTransId="{453F55C2-2593-4E08-8C93-6FBED263A478}" sibTransId="{99C54825-9390-457B-AD77-39362FBE5CA7}"/>
    <dgm:cxn modelId="{34ADA5E9-1C2D-4E6B-BCB8-618CD15B9F20}" type="presOf" srcId="{0673C378-16F5-4DF6-8EA8-3B15E5578292}" destId="{39AEA0B1-36FF-4B50-A3DD-DCCE7E9C5277}" srcOrd="0" destOrd="0" presId="urn:microsoft.com/office/officeart/2008/layout/LinedList"/>
    <dgm:cxn modelId="{1FB0C96A-A58F-41E4-9E61-6628B2F5C948}" type="presParOf" srcId="{B5F1BAF4-0750-4474-8F7D-D4B4C63773AC}" destId="{8F94FF3F-2904-454F-B2E4-C94DF8298C98}" srcOrd="0" destOrd="0" presId="urn:microsoft.com/office/officeart/2008/layout/LinedList"/>
    <dgm:cxn modelId="{82C4DBB7-4BC2-4BC1-A535-72B02DF0CFD9}" type="presParOf" srcId="{B5F1BAF4-0750-4474-8F7D-D4B4C63773AC}" destId="{CF845276-99E4-4234-9EBA-54D1D4006765}" srcOrd="1" destOrd="0" presId="urn:microsoft.com/office/officeart/2008/layout/LinedList"/>
    <dgm:cxn modelId="{78EC6440-4BD8-43F4-A6E1-F21797130A7E}" type="presParOf" srcId="{CF845276-99E4-4234-9EBA-54D1D4006765}" destId="{158F7685-C1BE-407C-B4B5-1BF5D2D18960}" srcOrd="0" destOrd="0" presId="urn:microsoft.com/office/officeart/2008/layout/LinedList"/>
    <dgm:cxn modelId="{508264AC-7F76-42E9-A994-575F06E03714}" type="presParOf" srcId="{CF845276-99E4-4234-9EBA-54D1D4006765}" destId="{E1F1D2DB-257C-4A06-A64C-A94A893626F3}" srcOrd="1" destOrd="0" presId="urn:microsoft.com/office/officeart/2008/layout/LinedList"/>
    <dgm:cxn modelId="{7E00F30C-112D-43F2-875C-190CBCA5E30D}" type="presParOf" srcId="{B5F1BAF4-0750-4474-8F7D-D4B4C63773AC}" destId="{FEE5B8AD-EBE6-4DDB-B582-531E2B0A9A9C}" srcOrd="2" destOrd="0" presId="urn:microsoft.com/office/officeart/2008/layout/LinedList"/>
    <dgm:cxn modelId="{70ED0203-8CFE-45D1-A3BF-09B1B898FCAD}" type="presParOf" srcId="{B5F1BAF4-0750-4474-8F7D-D4B4C63773AC}" destId="{A0A7EC59-06DC-4D25-9413-678588F34D8C}" srcOrd="3" destOrd="0" presId="urn:microsoft.com/office/officeart/2008/layout/LinedList"/>
    <dgm:cxn modelId="{D9527D05-A91F-48B4-89EB-102C7F5B20B5}" type="presParOf" srcId="{A0A7EC59-06DC-4D25-9413-678588F34D8C}" destId="{36292C2F-A496-43A5-A357-86AE414594D3}" srcOrd="0" destOrd="0" presId="urn:microsoft.com/office/officeart/2008/layout/LinedList"/>
    <dgm:cxn modelId="{A3F1E6CD-2A72-4160-8EB9-C3CC5DB84435}" type="presParOf" srcId="{A0A7EC59-06DC-4D25-9413-678588F34D8C}" destId="{3E13D56B-4ADF-460E-81DB-90228B589747}" srcOrd="1" destOrd="0" presId="urn:microsoft.com/office/officeart/2008/layout/LinedList"/>
    <dgm:cxn modelId="{4F476371-52BA-4DE4-9DC8-46C1F9822808}" type="presParOf" srcId="{B5F1BAF4-0750-4474-8F7D-D4B4C63773AC}" destId="{90EB4CA5-9840-476C-9151-0F72534C5DFB}" srcOrd="4" destOrd="0" presId="urn:microsoft.com/office/officeart/2008/layout/LinedList"/>
    <dgm:cxn modelId="{18A5E8F2-3DB3-42DF-A7AD-AEB6090985A9}" type="presParOf" srcId="{B5F1BAF4-0750-4474-8F7D-D4B4C63773AC}" destId="{670EB207-BEB8-4F8B-AC5F-FCC4055F230F}" srcOrd="5" destOrd="0" presId="urn:microsoft.com/office/officeart/2008/layout/LinedList"/>
    <dgm:cxn modelId="{75452BE2-F6CC-4144-95C8-B057F9AD844E}" type="presParOf" srcId="{670EB207-BEB8-4F8B-AC5F-FCC4055F230F}" destId="{39AEA0B1-36FF-4B50-A3DD-DCCE7E9C5277}" srcOrd="0" destOrd="0" presId="urn:microsoft.com/office/officeart/2008/layout/LinedList"/>
    <dgm:cxn modelId="{96EC9AEF-C1A2-472E-87E3-3F80C5F6805A}" type="presParOf" srcId="{670EB207-BEB8-4F8B-AC5F-FCC4055F230F}" destId="{8B51FC18-1200-4304-BC59-51326FB4C616}" srcOrd="1" destOrd="0" presId="urn:microsoft.com/office/officeart/2008/layout/LinedList"/>
    <dgm:cxn modelId="{2E0431E4-3027-4D3F-ACB2-730F885DE733}" type="presParOf" srcId="{B5F1BAF4-0750-4474-8F7D-D4B4C63773AC}" destId="{20086D23-2D01-4206-AFA3-83FBD2BA37FE}" srcOrd="6" destOrd="0" presId="urn:microsoft.com/office/officeart/2008/layout/LinedList"/>
    <dgm:cxn modelId="{08C755CB-5367-4898-B45E-D0DC4B9A80A1}" type="presParOf" srcId="{B5F1BAF4-0750-4474-8F7D-D4B4C63773AC}" destId="{D4519122-4707-4147-9F63-161BFA03341B}" srcOrd="7" destOrd="0" presId="urn:microsoft.com/office/officeart/2008/layout/LinedList"/>
    <dgm:cxn modelId="{141311B2-2836-4F66-9E79-09EF456F4978}" type="presParOf" srcId="{D4519122-4707-4147-9F63-161BFA03341B}" destId="{CAA14C2A-3AC2-43E9-8260-1288C4D9BF44}" srcOrd="0" destOrd="0" presId="urn:microsoft.com/office/officeart/2008/layout/LinedList"/>
    <dgm:cxn modelId="{3045117C-A894-46C1-9EB1-388439CA47AE}" type="presParOf" srcId="{D4519122-4707-4147-9F63-161BFA03341B}" destId="{199B1A31-A95C-4C97-8F0D-92F3590A82C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94FF3F-2904-454F-B2E4-C94DF8298C98}">
      <dsp:nvSpPr>
        <dsp:cNvPr id="0" name=""/>
        <dsp:cNvSpPr/>
      </dsp:nvSpPr>
      <dsp:spPr>
        <a:xfrm>
          <a:off x="0" y="0"/>
          <a:ext cx="6955604" cy="0"/>
        </a:xfrm>
        <a:prstGeom prst="line">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w="6350"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158F7685-C1BE-407C-B4B5-1BF5D2D18960}">
      <dsp:nvSpPr>
        <dsp:cNvPr id="0" name=""/>
        <dsp:cNvSpPr/>
      </dsp:nvSpPr>
      <dsp:spPr>
        <a:xfrm>
          <a:off x="0" y="0"/>
          <a:ext cx="6955604" cy="1171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latin typeface="Arial Narrow" panose="020B0606020202030204" pitchFamily="34" charset="0"/>
            </a:rPr>
            <a:t>During Covid-19 people with intellectual disabilities or autism can feel socially isolated. </a:t>
          </a:r>
        </a:p>
      </dsp:txBody>
      <dsp:txXfrm>
        <a:off x="0" y="0"/>
        <a:ext cx="6955604" cy="1171253"/>
      </dsp:txXfrm>
    </dsp:sp>
    <dsp:sp modelId="{FEE5B8AD-EBE6-4DDB-B582-531E2B0A9A9C}">
      <dsp:nvSpPr>
        <dsp:cNvPr id="0" name=""/>
        <dsp:cNvSpPr/>
      </dsp:nvSpPr>
      <dsp:spPr>
        <a:xfrm>
          <a:off x="0" y="1171253"/>
          <a:ext cx="6955604" cy="0"/>
        </a:xfrm>
        <a:prstGeom prst="line">
          <a:avLst/>
        </a:prstGeom>
        <a:gradFill rotWithShape="0">
          <a:gsLst>
            <a:gs pos="0">
              <a:schemeClr val="accent3">
                <a:hueOff val="0"/>
                <a:satOff val="0"/>
                <a:lumOff val="0"/>
                <a:alphaOff val="0"/>
                <a:tint val="97000"/>
                <a:satMod val="100000"/>
                <a:lumMod val="102000"/>
              </a:schemeClr>
            </a:gs>
            <a:gs pos="50000">
              <a:schemeClr val="accent3">
                <a:hueOff val="0"/>
                <a:satOff val="0"/>
                <a:lumOff val="0"/>
                <a:alphaOff val="0"/>
                <a:shade val="100000"/>
                <a:satMod val="103000"/>
                <a:lumMod val="100000"/>
              </a:schemeClr>
            </a:gs>
            <a:gs pos="100000">
              <a:schemeClr val="accent3">
                <a:hueOff val="0"/>
                <a:satOff val="0"/>
                <a:lumOff val="0"/>
                <a:alphaOff val="0"/>
                <a:shade val="93000"/>
                <a:satMod val="110000"/>
                <a:lumMod val="99000"/>
              </a:schemeClr>
            </a:gs>
          </a:gsLst>
          <a:lin ang="5400000" scaled="0"/>
        </a:gradFill>
        <a:ln w="6350"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36292C2F-A496-43A5-A357-86AE414594D3}">
      <dsp:nvSpPr>
        <dsp:cNvPr id="0" name=""/>
        <dsp:cNvSpPr/>
      </dsp:nvSpPr>
      <dsp:spPr>
        <a:xfrm>
          <a:off x="0" y="1171253"/>
          <a:ext cx="6955604" cy="1171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latin typeface="Arial Narrow" panose="020B0606020202030204" pitchFamily="34" charset="0"/>
            </a:rPr>
            <a:t>They may no longer have the ability to keep their routine or activities or continue their study and work. </a:t>
          </a:r>
        </a:p>
      </dsp:txBody>
      <dsp:txXfrm>
        <a:off x="0" y="1171253"/>
        <a:ext cx="6955604" cy="1171253"/>
      </dsp:txXfrm>
    </dsp:sp>
    <dsp:sp modelId="{90EB4CA5-9840-476C-9151-0F72534C5DFB}">
      <dsp:nvSpPr>
        <dsp:cNvPr id="0" name=""/>
        <dsp:cNvSpPr/>
      </dsp:nvSpPr>
      <dsp:spPr>
        <a:xfrm>
          <a:off x="0" y="2342507"/>
          <a:ext cx="6955604" cy="0"/>
        </a:xfrm>
        <a:prstGeom prst="line">
          <a:avLst/>
        </a:prstGeom>
        <a:gradFill rotWithShape="0">
          <a:gsLst>
            <a:gs pos="0">
              <a:schemeClr val="accent4">
                <a:hueOff val="0"/>
                <a:satOff val="0"/>
                <a:lumOff val="0"/>
                <a:alphaOff val="0"/>
                <a:tint val="97000"/>
                <a:satMod val="100000"/>
                <a:lumMod val="102000"/>
              </a:schemeClr>
            </a:gs>
            <a:gs pos="50000">
              <a:schemeClr val="accent4">
                <a:hueOff val="0"/>
                <a:satOff val="0"/>
                <a:lumOff val="0"/>
                <a:alphaOff val="0"/>
                <a:shade val="100000"/>
                <a:satMod val="103000"/>
                <a:lumMod val="100000"/>
              </a:schemeClr>
            </a:gs>
            <a:gs pos="100000">
              <a:schemeClr val="accent4">
                <a:hueOff val="0"/>
                <a:satOff val="0"/>
                <a:lumOff val="0"/>
                <a:alphaOff val="0"/>
                <a:shade val="93000"/>
                <a:satMod val="110000"/>
                <a:lumMod val="99000"/>
              </a:schemeClr>
            </a:gs>
          </a:gsLst>
          <a:lin ang="5400000" scaled="0"/>
        </a:gradFill>
        <a:ln w="6350" cap="flat"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39AEA0B1-36FF-4B50-A3DD-DCCE7E9C5277}">
      <dsp:nvSpPr>
        <dsp:cNvPr id="0" name=""/>
        <dsp:cNvSpPr/>
      </dsp:nvSpPr>
      <dsp:spPr>
        <a:xfrm>
          <a:off x="0" y="2342507"/>
          <a:ext cx="6955604" cy="1171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latin typeface="Arial Narrow" panose="020B0606020202030204" pitchFamily="34" charset="0"/>
            </a:rPr>
            <a:t>These could have a negative influence on individual's well-being. </a:t>
          </a:r>
        </a:p>
      </dsp:txBody>
      <dsp:txXfrm>
        <a:off x="0" y="2342507"/>
        <a:ext cx="6955604" cy="1171253"/>
      </dsp:txXfrm>
    </dsp:sp>
    <dsp:sp modelId="{20086D23-2D01-4206-AFA3-83FBD2BA37FE}">
      <dsp:nvSpPr>
        <dsp:cNvPr id="0" name=""/>
        <dsp:cNvSpPr/>
      </dsp:nvSpPr>
      <dsp:spPr>
        <a:xfrm>
          <a:off x="0" y="3513760"/>
          <a:ext cx="6955604" cy="0"/>
        </a:xfrm>
        <a:prstGeom prst="line">
          <a:avLst/>
        </a:prstGeom>
        <a:gradFill rotWithShape="0">
          <a:gsLst>
            <a:gs pos="0">
              <a:schemeClr val="accent5">
                <a:hueOff val="0"/>
                <a:satOff val="0"/>
                <a:lumOff val="0"/>
                <a:alphaOff val="0"/>
                <a:tint val="97000"/>
                <a:satMod val="100000"/>
                <a:lumMod val="102000"/>
              </a:schemeClr>
            </a:gs>
            <a:gs pos="50000">
              <a:schemeClr val="accent5">
                <a:hueOff val="0"/>
                <a:satOff val="0"/>
                <a:lumOff val="0"/>
                <a:alphaOff val="0"/>
                <a:shade val="100000"/>
                <a:satMod val="103000"/>
                <a:lumMod val="100000"/>
              </a:schemeClr>
            </a:gs>
            <a:gs pos="100000">
              <a:schemeClr val="accent5">
                <a:hueOff val="0"/>
                <a:satOff val="0"/>
                <a:lumOff val="0"/>
                <a:alphaOff val="0"/>
                <a:shade val="93000"/>
                <a:satMod val="110000"/>
                <a:lumMod val="99000"/>
              </a:schemeClr>
            </a:gs>
          </a:gsLst>
          <a:lin ang="5400000" scaled="0"/>
        </a:gradFill>
        <a:ln w="6350" cap="flat" cmpd="sng" algn="ctr">
          <a:solidFill>
            <a:schemeClr val="accent5">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CAA14C2A-3AC2-43E9-8260-1288C4D9BF44}">
      <dsp:nvSpPr>
        <dsp:cNvPr id="0" name=""/>
        <dsp:cNvSpPr/>
      </dsp:nvSpPr>
      <dsp:spPr>
        <a:xfrm>
          <a:off x="0" y="3513760"/>
          <a:ext cx="6955604" cy="1171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latin typeface="Arial Narrow" panose="020B0606020202030204" pitchFamily="34" charset="0"/>
            </a:rPr>
            <a:t>Recommendations for the professionals or policy makers is while giving support the person-centered care should be always taken under consideration.</a:t>
          </a:r>
        </a:p>
        <a:p>
          <a:pPr marL="0" lvl="0" indent="0" algn="l" defTabSz="1066800">
            <a:lnSpc>
              <a:spcPct val="90000"/>
            </a:lnSpc>
            <a:spcBef>
              <a:spcPct val="0"/>
            </a:spcBef>
            <a:spcAft>
              <a:spcPct val="35000"/>
            </a:spcAft>
            <a:buNone/>
          </a:pPr>
          <a:endParaRPr lang="en-US" sz="2400" kern="1200" dirty="0">
            <a:latin typeface="Arial Narrow" panose="020B0606020202030204" pitchFamily="34" charset="0"/>
          </a:endParaRPr>
        </a:p>
        <a:p>
          <a:pPr marL="0" lvl="0" indent="0" algn="l" defTabSz="1066800">
            <a:lnSpc>
              <a:spcPct val="90000"/>
            </a:lnSpc>
            <a:spcBef>
              <a:spcPct val="0"/>
            </a:spcBef>
            <a:spcAft>
              <a:spcPct val="35000"/>
            </a:spcAft>
            <a:buNone/>
          </a:pPr>
          <a:endParaRPr lang="en-US" sz="2400" kern="1200" dirty="0">
            <a:latin typeface="Arial Narrow" panose="020B0606020202030204" pitchFamily="34" charset="0"/>
          </a:endParaRPr>
        </a:p>
      </dsp:txBody>
      <dsp:txXfrm>
        <a:off x="0" y="3513760"/>
        <a:ext cx="6955604" cy="117125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7811222D-1497-48C5-AB7E-D38FF1BE8D50}" type="datetimeFigureOut">
              <a:rPr lang="en-GB" smtClean="0"/>
              <a:t>12/04/2022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65200202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811222D-1497-48C5-AB7E-D38FF1BE8D50}" type="datetimeFigureOut">
              <a:rPr lang="en-GB" smtClean="0"/>
              <a:t>12/04/2022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1948660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7811222D-1497-48C5-AB7E-D38FF1BE8D50}" type="datetimeFigureOut">
              <a:rPr lang="en-GB" smtClean="0"/>
              <a:t>12/04/2022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65417243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7811222D-1497-48C5-AB7E-D38FF1BE8D50}" type="datetimeFigureOut">
              <a:rPr lang="en-GB" smtClean="0"/>
              <a:t>12/04/2022</a:t>
            </a:fld>
            <a:endParaRPr lang="en-GB" dirty="0"/>
          </a:p>
        </p:txBody>
      </p:sp>
      <p:sp>
        <p:nvSpPr>
          <p:cNvPr id="9" name="Footer Placeholder 8"/>
          <p:cNvSpPr>
            <a:spLocks noGrp="1"/>
          </p:cNvSpPr>
          <p:nvPr>
            <p:ph type="ftr" sz="quarter" idx="11"/>
          </p:nvPr>
        </p:nvSpPr>
        <p:spPr/>
        <p:txBody>
          <a:bodyPr/>
          <a:lstStyle/>
          <a:p>
            <a:endParaRPr lang="en-GB" dirty="0"/>
          </a:p>
        </p:txBody>
      </p:sp>
      <p:sp>
        <p:nvSpPr>
          <p:cNvPr id="10" name="Slide Number Placeholder 9"/>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5584033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7811222D-1497-48C5-AB7E-D38FF1BE8D50}" type="datetimeFigureOut">
              <a:rPr lang="en-GB" smtClean="0"/>
              <a:t>12/04/2022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029412C-A950-4FEA-8934-3DE23815A09E}" type="slidenum">
              <a:rPr lang="en-GB" smtClean="0"/>
              <a:t>‹#›</a:t>
            </a:fld>
            <a:endParaRPr lang="en-GB" dirty="0"/>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6012054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811222D-1497-48C5-AB7E-D38FF1BE8D50}" type="datetimeFigureOut">
              <a:rPr lang="en-GB" smtClean="0"/>
              <a:t>12/04/2022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9996156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11222D-1497-48C5-AB7E-D38FF1BE8D50}" type="datetimeFigureOut">
              <a:rPr lang="en-GB" smtClean="0"/>
              <a:t>12/04/2022</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40861953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7811222D-1497-48C5-AB7E-D38FF1BE8D50}" type="datetimeFigureOut">
              <a:rPr lang="en-GB" smtClean="0"/>
              <a:t>12/04/2022</a:t>
            </a:fld>
            <a:endParaRPr lang="en-GB"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dirty="0"/>
          </a:p>
        </p:txBody>
      </p:sp>
      <p:sp>
        <p:nvSpPr>
          <p:cNvPr id="11" name="Slide Number Placeholder 10"/>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69404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7811222D-1497-48C5-AB7E-D38FF1BE8D50}" type="datetimeFigureOut">
              <a:rPr lang="en-GB" smtClean="0"/>
              <a:t>12/04/2022</a:t>
            </a:fld>
            <a:endParaRPr lang="en-GB"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dirty="0"/>
          </a:p>
        </p:txBody>
      </p:sp>
      <p:sp>
        <p:nvSpPr>
          <p:cNvPr id="10" name="Slide Number Placeholder 9"/>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2898700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11222D-1497-48C5-AB7E-D38FF1BE8D50}" type="datetimeFigureOut">
              <a:rPr lang="en-GB" smtClean="0"/>
              <a:t>12/04/2022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2654977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11222D-1497-48C5-AB7E-D38FF1BE8D50}" type="datetimeFigureOut">
              <a:rPr lang="en-GB" smtClean="0"/>
              <a:t>12/04/2022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7101467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7811222D-1497-48C5-AB7E-D38FF1BE8D50}" type="datetimeFigureOut">
              <a:rPr lang="en-GB" smtClean="0"/>
              <a:t>12/04/2022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757469075"/>
      </p:ext>
    </p:extLst>
  </p:cSld>
  <p:clrMapOvr>
    <a:overrideClrMapping bg1="dk1" tx1="lt1" bg2="dk2" tx2="lt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811222D-1497-48C5-AB7E-D38FF1BE8D50}" type="datetimeFigureOut">
              <a:rPr lang="en-GB" smtClean="0"/>
              <a:t>12/04/2022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42919304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7811222D-1497-48C5-AB7E-D38FF1BE8D50}" type="datetimeFigureOut">
              <a:rPr lang="en-GB" smtClean="0"/>
              <a:t>12/04/2022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4208442087"/>
      </p:ext>
    </p:extLst>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7811222D-1497-48C5-AB7E-D38FF1BE8D50}" type="datetimeFigureOut">
              <a:rPr lang="en-GB" smtClean="0"/>
              <a:t>12/04/2022</a:t>
            </a:fld>
            <a:endParaRPr lang="en-GB" dirty="0"/>
          </a:p>
        </p:txBody>
      </p:sp>
      <p:sp>
        <p:nvSpPr>
          <p:cNvPr id="9" name="Footer Placeholder 8"/>
          <p:cNvSpPr>
            <a:spLocks noGrp="1"/>
          </p:cNvSpPr>
          <p:nvPr>
            <p:ph type="ftr" sz="quarter" idx="11"/>
          </p:nvPr>
        </p:nvSpPr>
        <p:spPr/>
        <p:txBody>
          <a:bodyPr/>
          <a:lstStyle/>
          <a:p>
            <a:endParaRPr lang="en-GB" dirty="0"/>
          </a:p>
        </p:txBody>
      </p:sp>
      <p:sp>
        <p:nvSpPr>
          <p:cNvPr id="10" name="Slide Number Placeholder 9"/>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4600631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7811222D-1497-48C5-AB7E-D38FF1BE8D50}" type="datetimeFigureOut">
              <a:rPr lang="en-GB" smtClean="0"/>
              <a:t>12/04/2022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029412C-A950-4FEA-8934-3DE23815A09E}" type="slidenum">
              <a:rPr lang="en-GB" smtClean="0"/>
              <a:t>‹#›</a:t>
            </a:fld>
            <a:endParaRPr lang="en-GB" dirty="0"/>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6557984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811222D-1497-48C5-AB7E-D38FF1BE8D50}" type="datetimeFigureOut">
              <a:rPr lang="en-GB" smtClean="0"/>
              <a:t>12/04/2022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46692735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11222D-1497-48C5-AB7E-D38FF1BE8D50}" type="datetimeFigureOut">
              <a:rPr lang="en-GB" smtClean="0"/>
              <a:t>12/04/2022</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41375180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7811222D-1497-48C5-AB7E-D38FF1BE8D50}" type="datetimeFigureOut">
              <a:rPr lang="en-GB" smtClean="0"/>
              <a:t>12/04/2022</a:t>
            </a:fld>
            <a:endParaRPr lang="en-GB"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dirty="0"/>
          </a:p>
        </p:txBody>
      </p:sp>
      <p:sp>
        <p:nvSpPr>
          <p:cNvPr id="11" name="Slide Number Placeholder 10"/>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3293446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7811222D-1497-48C5-AB7E-D38FF1BE8D50}" type="datetimeFigureOut">
              <a:rPr lang="en-GB" smtClean="0"/>
              <a:t>12/04/2022</a:t>
            </a:fld>
            <a:endParaRPr lang="en-GB"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dirty="0"/>
          </a:p>
        </p:txBody>
      </p:sp>
      <p:sp>
        <p:nvSpPr>
          <p:cNvPr id="10" name="Slide Number Placeholder 9"/>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422184906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11222D-1497-48C5-AB7E-D38FF1BE8D50}" type="datetimeFigureOut">
              <a:rPr lang="en-GB" smtClean="0"/>
              <a:t>12/04/2022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37536861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11222D-1497-48C5-AB7E-D38FF1BE8D50}" type="datetimeFigureOut">
              <a:rPr lang="en-GB" smtClean="0"/>
              <a:t>12/04/2022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5480022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7811222D-1497-48C5-AB7E-D38FF1BE8D50}" type="datetimeFigureOut">
              <a:rPr lang="en-GB" smtClean="0"/>
              <a:t>12/04/2022</a:t>
            </a:fld>
            <a:endParaRPr lang="en-GB"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B029412C-A950-4FEA-8934-3DE23815A09E}" type="slidenum">
              <a:rPr lang="en-GB" smtClean="0"/>
              <a:t>‹#›</a:t>
            </a:fld>
            <a:endParaRPr lang="en-GB" dirty="0"/>
          </a:p>
        </p:txBody>
      </p:sp>
    </p:spTree>
    <p:extLst>
      <p:ext uri="{BB962C8B-B14F-4D97-AF65-F5344CB8AC3E}">
        <p14:creationId xmlns:p14="http://schemas.microsoft.com/office/powerpoint/2010/main" val="1905832215"/>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7811222D-1497-48C5-AB7E-D38FF1BE8D50}" type="datetimeFigureOut">
              <a:rPr lang="en-GB" smtClean="0"/>
              <a:t>12/04/2022</a:t>
            </a:fld>
            <a:endParaRPr lang="en-GB"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B029412C-A950-4FEA-8934-3DE23815A09E}" type="slidenum">
              <a:rPr lang="en-GB" smtClean="0"/>
              <a:t>‹#›</a:t>
            </a:fld>
            <a:endParaRPr lang="en-GB" dirty="0"/>
          </a:p>
        </p:txBody>
      </p:sp>
    </p:spTree>
    <p:extLst>
      <p:ext uri="{BB962C8B-B14F-4D97-AF65-F5344CB8AC3E}">
        <p14:creationId xmlns:p14="http://schemas.microsoft.com/office/powerpoint/2010/main" val="1087186690"/>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hyperlink" Target="https://doi.org/10.1017/ipm.2020.45" TargetMode="External"/><Relationship Id="rId2" Type="http://schemas.openxmlformats.org/officeDocument/2006/relationships/hyperlink" Target="https://journals.sagepub.com/doi/10.1177/13623613211065543" TargetMode="External"/><Relationship Id="rId1" Type="http://schemas.openxmlformats.org/officeDocument/2006/relationships/slideLayout" Target="../slideLayouts/slideLayout2.xml"/><Relationship Id="rId5" Type="http://schemas.openxmlformats.org/officeDocument/2006/relationships/hyperlink" Target="https://www.ncbi.nlm.nih.gov/pmc/articles/PMC7609203/" TargetMode="External"/><Relationship Id="rId4" Type="http://schemas.openxmlformats.org/officeDocument/2006/relationships/hyperlink" Target="https://www.ncbi.nlm.nih.gov/pmc/articles/PMC792775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6C15D8D-F44B-4CDC-9859-50AB71604633}"/>
              </a:ext>
            </a:extLst>
          </p:cNvPr>
          <p:cNvSpPr>
            <a:spLocks noGrp="1"/>
          </p:cNvSpPr>
          <p:nvPr>
            <p:ph type="ctrTitle"/>
          </p:nvPr>
        </p:nvSpPr>
        <p:spPr>
          <a:xfrm>
            <a:off x="4805680" y="426721"/>
            <a:ext cx="7162800" cy="3373120"/>
          </a:xfrm>
          <a:noFill/>
          <a:ln>
            <a:noFill/>
          </a:ln>
        </p:spPr>
        <p:txBody>
          <a:bodyPr wrap="square">
            <a:normAutofit fontScale="90000"/>
          </a:bodyPr>
          <a:lstStyle/>
          <a:p>
            <a:pPr algn="l"/>
            <a:r>
              <a:rPr lang="en-GB" sz="4400" b="1" dirty="0">
                <a:solidFill>
                  <a:schemeClr val="bg1"/>
                </a:solidFill>
              </a:rPr>
              <a:t>Module: Introduction to Research (BMHP5005)</a:t>
            </a:r>
            <a:br>
              <a:rPr lang="en-GB" sz="4400" b="1" dirty="0">
                <a:solidFill>
                  <a:schemeClr val="bg1"/>
                </a:solidFill>
              </a:rPr>
            </a:br>
            <a:br>
              <a:rPr lang="en-GB" sz="4400" b="1" dirty="0">
                <a:solidFill>
                  <a:schemeClr val="bg1"/>
                </a:solidFill>
              </a:rPr>
            </a:br>
            <a:r>
              <a:rPr lang="en-GB" sz="2700" b="1" dirty="0">
                <a:solidFill>
                  <a:schemeClr val="tx1"/>
                </a:solidFill>
              </a:rPr>
              <a:t>Assessment 2: Viva Voce</a:t>
            </a:r>
            <a:br>
              <a:rPr lang="en-GB" sz="2700" b="1" dirty="0">
                <a:solidFill>
                  <a:schemeClr val="tx1"/>
                </a:solidFill>
              </a:rPr>
            </a:br>
            <a:endParaRPr lang="en-GB" sz="2700" b="1" dirty="0">
              <a:solidFill>
                <a:schemeClr val="tx1"/>
              </a:solidFill>
            </a:endParaRPr>
          </a:p>
        </p:txBody>
      </p:sp>
      <p:sp>
        <p:nvSpPr>
          <p:cNvPr id="13" name="Rectangle 8">
            <a:extLst>
              <a:ext uri="{FF2B5EF4-FFF2-40B4-BE49-F238E27FC236}">
                <a16:creationId xmlns:a16="http://schemas.microsoft.com/office/drawing/2014/main" id="{6E5BD17F-C95C-40ED-8D04-03295D46F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38656" cy="6858000"/>
          </a:xfrm>
          <a:prstGeom prst="rect">
            <a:avLst/>
          </a:prstGeom>
          <a:solidFill>
            <a:schemeClr val="bg2">
              <a:alpha val="8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4" name="Rectangle 10">
            <a:extLst>
              <a:ext uri="{FF2B5EF4-FFF2-40B4-BE49-F238E27FC236}">
                <a16:creationId xmlns:a16="http://schemas.microsoft.com/office/drawing/2014/main" id="{4203DEB5-0B19-4F8E-84E2-00F5861C96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38656" y="0"/>
            <a:ext cx="3215640" cy="6858000"/>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4083414-2B3F-4239-B5AF-B9DBA954F50E}"/>
              </a:ext>
            </a:extLst>
          </p:cNvPr>
          <p:cNvPicPr>
            <a:picLocks noChangeAspect="1"/>
          </p:cNvPicPr>
          <p:nvPr/>
        </p:nvPicPr>
        <p:blipFill>
          <a:blip r:embed="rId2"/>
          <a:stretch>
            <a:fillRect/>
          </a:stretch>
        </p:blipFill>
        <p:spPr>
          <a:xfrm>
            <a:off x="1705240" y="2953460"/>
            <a:ext cx="2682472" cy="1194920"/>
          </a:xfrm>
          <a:prstGeom prst="rect">
            <a:avLst/>
          </a:prstGeom>
          <a:ln>
            <a:noFill/>
          </a:ln>
          <a:effectLst>
            <a:outerShdw blurRad="292100" dist="139700" dir="2700000" algn="tl" rotWithShape="0">
              <a:srgbClr val="333333">
                <a:alpha val="65000"/>
              </a:srgbClr>
            </a:outerShdw>
          </a:effectLst>
        </p:spPr>
      </p:pic>
      <p:sp>
        <p:nvSpPr>
          <p:cNvPr id="3" name="Subtitle 2">
            <a:extLst>
              <a:ext uri="{FF2B5EF4-FFF2-40B4-BE49-F238E27FC236}">
                <a16:creationId xmlns:a16="http://schemas.microsoft.com/office/drawing/2014/main" id="{A371BF51-86D7-490E-A3B4-181123246CA2}"/>
              </a:ext>
            </a:extLst>
          </p:cNvPr>
          <p:cNvSpPr>
            <a:spLocks noGrp="1"/>
          </p:cNvSpPr>
          <p:nvPr>
            <p:ph type="subTitle" idx="1"/>
          </p:nvPr>
        </p:nvSpPr>
        <p:spPr>
          <a:xfrm>
            <a:off x="8752840" y="5445760"/>
            <a:ext cx="3215640" cy="1294780"/>
          </a:xfrm>
        </p:spPr>
        <p:txBody>
          <a:bodyPr anchor="ctr">
            <a:normAutofit/>
          </a:bodyPr>
          <a:lstStyle/>
          <a:p>
            <a:pPr algn="r"/>
            <a:r>
              <a:rPr lang="en-GB" dirty="0">
                <a:solidFill>
                  <a:schemeClr val="tx1"/>
                </a:solidFill>
              </a:rPr>
              <a:t>Student Name: Elena Ruseva</a:t>
            </a:r>
          </a:p>
          <a:p>
            <a:pPr algn="r"/>
            <a:r>
              <a:rPr lang="en-GB" dirty="0">
                <a:solidFill>
                  <a:schemeClr val="tx1"/>
                </a:solidFill>
              </a:rPr>
              <a:t>Student Number: 2008341</a:t>
            </a:r>
          </a:p>
        </p:txBody>
      </p:sp>
    </p:spTree>
    <p:extLst>
      <p:ext uri="{BB962C8B-B14F-4D97-AF65-F5344CB8AC3E}">
        <p14:creationId xmlns:p14="http://schemas.microsoft.com/office/powerpoint/2010/main" val="712571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B95FD-75B9-45E4-993D-A06DD4DE0C0B}"/>
              </a:ext>
            </a:extLst>
          </p:cNvPr>
          <p:cNvSpPr>
            <a:spLocks noGrp="1"/>
          </p:cNvSpPr>
          <p:nvPr>
            <p:ph type="title"/>
          </p:nvPr>
        </p:nvSpPr>
        <p:spPr>
          <a:xfrm>
            <a:off x="182880" y="964692"/>
            <a:ext cx="11907520" cy="1188720"/>
          </a:xfrm>
        </p:spPr>
        <p:txBody>
          <a:bodyPr/>
          <a:lstStyle/>
          <a:p>
            <a:r>
              <a:rPr lang="en-GB" b="1" dirty="0">
                <a:solidFill>
                  <a:schemeClr val="tx1"/>
                </a:solidFill>
              </a:rPr>
              <a:t>Introduction</a:t>
            </a:r>
          </a:p>
        </p:txBody>
      </p:sp>
      <p:sp>
        <p:nvSpPr>
          <p:cNvPr id="3" name="Content Placeholder 2">
            <a:extLst>
              <a:ext uri="{FF2B5EF4-FFF2-40B4-BE49-F238E27FC236}">
                <a16:creationId xmlns:a16="http://schemas.microsoft.com/office/drawing/2014/main" id="{7C55405F-B1B5-4DEF-B747-6D8A425C7DED}"/>
              </a:ext>
            </a:extLst>
          </p:cNvPr>
          <p:cNvSpPr>
            <a:spLocks noGrp="1"/>
          </p:cNvSpPr>
          <p:nvPr>
            <p:ph idx="1"/>
          </p:nvPr>
        </p:nvSpPr>
        <p:spPr>
          <a:xfrm>
            <a:off x="182880" y="2153412"/>
            <a:ext cx="11907520" cy="4457060"/>
          </a:xfrm>
        </p:spPr>
        <p:txBody>
          <a:bodyPr>
            <a:noAutofit/>
          </a:bodyPr>
          <a:lstStyle/>
          <a:p>
            <a:pPr marL="0" indent="0">
              <a:lnSpc>
                <a:spcPct val="100000"/>
              </a:lnSpc>
              <a:spcBef>
                <a:spcPts val="0"/>
              </a:spcBef>
              <a:buNone/>
            </a:pPr>
            <a:r>
              <a:rPr lang="en-US" sz="2400" dirty="0">
                <a:solidFill>
                  <a:schemeClr val="tx1"/>
                </a:solidFill>
                <a:latin typeface="Arial Narrow" panose="020B0606020202030204" pitchFamily="34" charset="0"/>
                <a:cs typeface="Arial" panose="020B0604020202020204" pitchFamily="34" charset="0"/>
              </a:rPr>
              <a:t>Title of the </a:t>
            </a:r>
            <a:r>
              <a:rPr lang="en-US" sz="2400" dirty="0">
                <a:latin typeface="Arial Narrow" panose="020B0606020202030204" pitchFamily="34" charset="0"/>
                <a:cs typeface="Arial" panose="020B0604020202020204" pitchFamily="34" charset="0"/>
              </a:rPr>
              <a:t>systematic literature review: </a:t>
            </a:r>
          </a:p>
          <a:p>
            <a:pPr marL="0" indent="0">
              <a:lnSpc>
                <a:spcPct val="100000"/>
              </a:lnSpc>
              <a:spcBef>
                <a:spcPts val="0"/>
              </a:spcBef>
              <a:buNone/>
            </a:pPr>
            <a:r>
              <a:rPr lang="en-US" sz="2400" b="1" i="1" dirty="0">
                <a:solidFill>
                  <a:schemeClr val="tx1"/>
                </a:solidFill>
                <a:latin typeface="Arial Narrow" panose="020B0606020202030204" pitchFamily="34" charset="0"/>
                <a:cs typeface="Arial" panose="020B0604020202020204" pitchFamily="34" charset="0"/>
              </a:rPr>
              <a:t>The impact of Covid-19 on adults with intellectual disability and autism in UK.</a:t>
            </a:r>
          </a:p>
          <a:p>
            <a:pPr marL="0" indent="0">
              <a:lnSpc>
                <a:spcPct val="100000"/>
              </a:lnSpc>
              <a:spcBef>
                <a:spcPts val="0"/>
              </a:spcBef>
              <a:buNone/>
            </a:pPr>
            <a:endParaRPr lang="en-US" sz="2400" dirty="0">
              <a:solidFill>
                <a:schemeClr val="tx1"/>
              </a:solidFill>
              <a:latin typeface="Arial Narrow" panose="020B0606020202030204" pitchFamily="34" charset="0"/>
              <a:cs typeface="Arial" panose="020B0604020202020204" pitchFamily="34" charset="0"/>
            </a:endParaRPr>
          </a:p>
          <a:p>
            <a:pPr marL="0" lvl="0" indent="0">
              <a:lnSpc>
                <a:spcPct val="107000"/>
              </a:lnSpc>
              <a:spcAft>
                <a:spcPts val="800"/>
              </a:spcAft>
              <a:buNone/>
              <a:tabLst>
                <a:tab pos="457200" algn="l"/>
              </a:tabLst>
            </a:pPr>
            <a:r>
              <a:rPr lang="en-US" sz="2400" b="1" dirty="0">
                <a:solidFill>
                  <a:schemeClr val="tx1"/>
                </a:solidFill>
                <a:latin typeface="Arial Narrow" panose="020B0606020202030204" pitchFamily="34" charset="0"/>
                <a:cs typeface="Arial" panose="020B0604020202020204" pitchFamily="34" charset="0"/>
              </a:rPr>
              <a:t>Aim</a:t>
            </a:r>
            <a:r>
              <a:rPr lang="en-US" sz="2400" dirty="0">
                <a:solidFill>
                  <a:schemeClr val="tx1"/>
                </a:solidFill>
                <a:latin typeface="Arial Narrow" panose="020B0606020202030204" pitchFamily="34" charset="0"/>
                <a:cs typeface="Arial" panose="020B0604020202020204" pitchFamily="34" charset="0"/>
              </a:rPr>
              <a:t>:  This </a:t>
            </a:r>
            <a:r>
              <a:rPr lang="en-US" sz="2400" kern="1200" dirty="0">
                <a:solidFill>
                  <a:schemeClr val="tx1"/>
                </a:solidFill>
                <a:effectLst/>
                <a:latin typeface="Arial Narrow" panose="020B0606020202030204" pitchFamily="34" charset="0"/>
                <a:ea typeface="Times New Roman" panose="02020603050405020304" pitchFamily="18" charset="0"/>
                <a:cs typeface="Arial" panose="020B0604020202020204" pitchFamily="34" charset="0"/>
              </a:rPr>
              <a:t>systematic literature review attempts to:</a:t>
            </a:r>
          </a:p>
          <a:p>
            <a:pPr lvl="0">
              <a:lnSpc>
                <a:spcPct val="107000"/>
              </a:lnSpc>
              <a:spcAft>
                <a:spcPts val="800"/>
              </a:spcAft>
              <a:buFont typeface="Wingdings" panose="05000000000000000000" pitchFamily="2" charset="2"/>
              <a:buChar char="ü"/>
              <a:tabLst>
                <a:tab pos="457200" algn="l"/>
              </a:tabLst>
            </a:pPr>
            <a:r>
              <a:rPr lang="en-US" sz="2400" dirty="0">
                <a:solidFill>
                  <a:schemeClr val="tx1"/>
                </a:solidFill>
                <a:latin typeface="Arial Narrow" panose="020B0606020202030204" pitchFamily="34" charset="0"/>
                <a:ea typeface="Times New Roman" panose="02020603050405020304" pitchFamily="18" charset="0"/>
                <a:cs typeface="Arial" panose="020B0604020202020204" pitchFamily="34" charset="0"/>
              </a:rPr>
              <a:t>A</a:t>
            </a:r>
            <a:r>
              <a:rPr lang="en-US" sz="2400" kern="1200" dirty="0">
                <a:solidFill>
                  <a:schemeClr val="tx1"/>
                </a:solidFill>
                <a:effectLst/>
                <a:latin typeface="Arial Narrow" panose="020B0606020202030204" pitchFamily="34" charset="0"/>
                <a:ea typeface="Times New Roman" panose="02020603050405020304" pitchFamily="18" charset="0"/>
                <a:cs typeface="Arial" panose="020B0604020202020204" pitchFamily="34" charset="0"/>
              </a:rPr>
              <a:t>nalyses existing research on the impact of COVID-19 on mental, physical and social outcomes which  adults diagnosed with autism or intellectual disabilities faced during the pandemic. </a:t>
            </a:r>
          </a:p>
          <a:p>
            <a:pPr lvl="0">
              <a:lnSpc>
                <a:spcPct val="107000"/>
              </a:lnSpc>
              <a:spcAft>
                <a:spcPts val="800"/>
              </a:spcAft>
              <a:buFont typeface="Wingdings" panose="05000000000000000000" pitchFamily="2" charset="2"/>
              <a:buChar char="ü"/>
              <a:tabLst>
                <a:tab pos="457200" algn="l"/>
              </a:tabLst>
            </a:pPr>
            <a:r>
              <a:rPr lang="en-US" sz="2400" dirty="0">
                <a:solidFill>
                  <a:schemeClr val="tx1"/>
                </a:solidFill>
                <a:latin typeface="Arial Narrow" panose="020B0606020202030204" pitchFamily="34" charset="0"/>
                <a:ea typeface="Times New Roman" panose="02020603050405020304" pitchFamily="18" charset="0"/>
                <a:cs typeface="Arial" panose="020B0604020202020204" pitchFamily="34" charset="0"/>
              </a:rPr>
              <a:t>P</a:t>
            </a:r>
            <a:r>
              <a:rPr lang="en-US" sz="2400" kern="1200" dirty="0">
                <a:solidFill>
                  <a:schemeClr val="tx1"/>
                </a:solidFill>
                <a:effectLst/>
                <a:latin typeface="Arial Narrow" panose="020B0606020202030204" pitchFamily="34" charset="0"/>
                <a:ea typeface="Times New Roman" panose="02020603050405020304" pitchFamily="18" charset="0"/>
                <a:cs typeface="Arial" panose="020B0604020202020204" pitchFamily="34" charset="0"/>
              </a:rPr>
              <a:t>rovide easy to access significant information for care providers and policy makers</a:t>
            </a:r>
          </a:p>
          <a:p>
            <a:pPr marL="0" indent="0">
              <a:lnSpc>
                <a:spcPct val="100000"/>
              </a:lnSpc>
              <a:spcBef>
                <a:spcPts val="0"/>
              </a:spcBef>
              <a:buNone/>
            </a:pPr>
            <a:r>
              <a:rPr lang="en-US" sz="2400" b="1" dirty="0">
                <a:solidFill>
                  <a:schemeClr val="tx1"/>
                </a:solidFill>
                <a:latin typeface="Arial Narrow" panose="020B0606020202030204" pitchFamily="34" charset="0"/>
                <a:cs typeface="Arial" panose="020B0604020202020204" pitchFamily="34" charset="0"/>
              </a:rPr>
              <a:t>Objectives</a:t>
            </a:r>
            <a:r>
              <a:rPr lang="en-US" sz="2400" dirty="0">
                <a:solidFill>
                  <a:schemeClr val="tx1"/>
                </a:solidFill>
                <a:latin typeface="Arial Narrow" panose="020B0606020202030204" pitchFamily="34" charset="0"/>
                <a:cs typeface="Arial" panose="020B0604020202020204" pitchFamily="34" charset="0"/>
              </a:rPr>
              <a:t>: To explore the way the individuals who are suffering from intellectual disability or Autism understood and responded to various changes introduced due to the pandemic.</a:t>
            </a:r>
            <a:endParaRPr lang="en-GB" sz="2400" dirty="0">
              <a:solidFill>
                <a:schemeClr val="tx1"/>
              </a:solidFill>
              <a:latin typeface="Arial Narrow" panose="020B0606020202030204" pitchFamily="34" charset="0"/>
              <a:cs typeface="Arial" panose="020B0604020202020204" pitchFamily="34" charset="0"/>
            </a:endParaRPr>
          </a:p>
        </p:txBody>
      </p:sp>
    </p:spTree>
    <p:extLst>
      <p:ext uri="{BB962C8B-B14F-4D97-AF65-F5344CB8AC3E}">
        <p14:creationId xmlns:p14="http://schemas.microsoft.com/office/powerpoint/2010/main" val="695676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E2F0E-0041-485B-A017-7B44BEB42284}"/>
              </a:ext>
            </a:extLst>
          </p:cNvPr>
          <p:cNvSpPr>
            <a:spLocks noGrp="1"/>
          </p:cNvSpPr>
          <p:nvPr>
            <p:ph type="title"/>
          </p:nvPr>
        </p:nvSpPr>
        <p:spPr>
          <a:xfrm>
            <a:off x="220718" y="126125"/>
            <a:ext cx="1448692" cy="6547944"/>
          </a:xfrm>
          <a:prstGeom prst="rect">
            <a:avLst/>
          </a:prstGeom>
          <a:solidFill>
            <a:schemeClr val="accent2"/>
          </a:solidFill>
          <a:ln w="190500" cap="sq" cmpd="thinThick">
            <a:solidFill>
              <a:schemeClr val="accent2"/>
            </a:solidFill>
            <a:miter lim="800000"/>
          </a:ln>
        </p:spPr>
        <p:txBody>
          <a:bodyPr vert="wordArtVert" wrap="square" anchor="ctr">
            <a:normAutofit/>
          </a:bodyPr>
          <a:lstStyle/>
          <a:p>
            <a:r>
              <a:rPr lang="en-GB" sz="3200" b="1">
                <a:solidFill>
                  <a:srgbClr val="FFFFFF"/>
                </a:solidFill>
              </a:rPr>
              <a:t>Methods</a:t>
            </a:r>
            <a:endParaRPr lang="en-GB" sz="3200" b="1" dirty="0">
              <a:solidFill>
                <a:srgbClr val="FFFFFF"/>
              </a:solidFill>
            </a:endParaRPr>
          </a:p>
        </p:txBody>
      </p:sp>
      <p:sp>
        <p:nvSpPr>
          <p:cNvPr id="3" name="Content Placeholder 2">
            <a:extLst>
              <a:ext uri="{FF2B5EF4-FFF2-40B4-BE49-F238E27FC236}">
                <a16:creationId xmlns:a16="http://schemas.microsoft.com/office/drawing/2014/main" id="{D342EDA8-78A7-48B7-9C96-97679DE6DE9B}"/>
              </a:ext>
            </a:extLst>
          </p:cNvPr>
          <p:cNvSpPr>
            <a:spLocks noGrp="1"/>
          </p:cNvSpPr>
          <p:nvPr>
            <p:ph idx="1"/>
          </p:nvPr>
        </p:nvSpPr>
        <p:spPr>
          <a:xfrm>
            <a:off x="1879134" y="233680"/>
            <a:ext cx="10312866" cy="6847840"/>
          </a:xfrm>
        </p:spPr>
        <p:txBody>
          <a:bodyPr anchor="ctr">
            <a:noAutofit/>
          </a:bodyPr>
          <a:lstStyle/>
          <a:p>
            <a:pPr marL="0" indent="0">
              <a:lnSpc>
                <a:spcPct val="90000"/>
              </a:lnSpc>
              <a:spcBef>
                <a:spcPts val="0"/>
              </a:spcBef>
              <a:spcAft>
                <a:spcPts val="600"/>
              </a:spcAft>
              <a:buNone/>
            </a:pPr>
            <a:r>
              <a:rPr lang="en-US" sz="2400" b="1" dirty="0">
                <a:solidFill>
                  <a:schemeClr val="tx1">
                    <a:lumMod val="75000"/>
                    <a:lumOff val="25000"/>
                  </a:schemeClr>
                </a:solidFill>
                <a:latin typeface="Arial Narrow" panose="020B0606020202030204" pitchFamily="34" charset="0"/>
                <a:cs typeface="Calibri" panose="020F0502020204030204" pitchFamily="34" charset="0"/>
              </a:rPr>
              <a:t>What type of research did you do: </a:t>
            </a:r>
            <a:r>
              <a:rPr lang="en-US" sz="2400" dirty="0">
                <a:solidFill>
                  <a:schemeClr val="tx1">
                    <a:lumMod val="75000"/>
                    <a:lumOff val="25000"/>
                  </a:schemeClr>
                </a:solidFill>
                <a:latin typeface="Arial Narrow" panose="020B0606020202030204" pitchFamily="34" charset="0"/>
                <a:cs typeface="Calibri" panose="020F0502020204030204" pitchFamily="34" charset="0"/>
              </a:rPr>
              <a:t>Systematic literature review</a:t>
            </a:r>
          </a:p>
          <a:p>
            <a:pPr marL="0" indent="0">
              <a:lnSpc>
                <a:spcPct val="90000"/>
              </a:lnSpc>
              <a:spcBef>
                <a:spcPts val="0"/>
              </a:spcBef>
              <a:spcAft>
                <a:spcPts val="600"/>
              </a:spcAft>
              <a:buNone/>
            </a:pPr>
            <a:r>
              <a:rPr lang="en-US" sz="2400" b="1" dirty="0">
                <a:solidFill>
                  <a:schemeClr val="tx1">
                    <a:lumMod val="75000"/>
                    <a:lumOff val="25000"/>
                  </a:schemeClr>
                </a:solidFill>
                <a:latin typeface="Arial Narrow" panose="020B0606020202030204" pitchFamily="34" charset="0"/>
                <a:cs typeface="Calibri" panose="020F0502020204030204" pitchFamily="34" charset="0"/>
              </a:rPr>
              <a:t>Keywords: </a:t>
            </a:r>
            <a:r>
              <a:rPr lang="en-US" sz="2400" dirty="0">
                <a:solidFill>
                  <a:schemeClr val="tx1">
                    <a:lumMod val="75000"/>
                    <a:lumOff val="25000"/>
                  </a:schemeClr>
                </a:solidFill>
                <a:latin typeface="Arial Narrow" panose="020B0606020202030204" pitchFamily="34" charset="0"/>
                <a:cs typeface="Calibri" panose="020F0502020204030204" pitchFamily="34" charset="0"/>
              </a:rPr>
              <a:t> The following search keywords were used in a combination in the title or the abstract of papers: “Covid-19," “pandemic," “lockdown,“ “adults," “autism," “intellectual disability," “wellbeing,” “mental health,” “health," “England," “UK,“.</a:t>
            </a:r>
          </a:p>
          <a:p>
            <a:pPr marL="0" indent="0">
              <a:lnSpc>
                <a:spcPct val="90000"/>
              </a:lnSpc>
              <a:spcBef>
                <a:spcPts val="0"/>
              </a:spcBef>
              <a:spcAft>
                <a:spcPts val="600"/>
              </a:spcAft>
              <a:buNone/>
            </a:pPr>
            <a:r>
              <a:rPr lang="en-US" sz="2400" b="1" dirty="0">
                <a:solidFill>
                  <a:schemeClr val="tx1">
                    <a:lumMod val="75000"/>
                    <a:lumOff val="25000"/>
                  </a:schemeClr>
                </a:solidFill>
                <a:latin typeface="Arial Narrow" panose="020B0606020202030204" pitchFamily="34" charset="0"/>
                <a:cs typeface="Calibri" panose="020F0502020204030204" pitchFamily="34" charset="0"/>
              </a:rPr>
              <a:t>Used databases:  </a:t>
            </a:r>
            <a:r>
              <a:rPr lang="en-US" sz="2400" dirty="0">
                <a:solidFill>
                  <a:schemeClr val="tx1">
                    <a:lumMod val="75000"/>
                    <a:lumOff val="25000"/>
                  </a:schemeClr>
                </a:solidFill>
                <a:latin typeface="Arial Narrow" panose="020B0606020202030204" pitchFamily="34" charset="0"/>
                <a:cs typeface="Calibri" panose="020F0502020204030204" pitchFamily="34" charset="0"/>
              </a:rPr>
              <a:t>The literature search was conducted using:</a:t>
            </a:r>
          </a:p>
          <a:p>
            <a:pPr>
              <a:lnSpc>
                <a:spcPct val="90000"/>
              </a:lnSpc>
              <a:spcBef>
                <a:spcPts val="0"/>
              </a:spcBef>
              <a:spcAft>
                <a:spcPts val="600"/>
              </a:spcAft>
              <a:buFont typeface="Wingdings" panose="05000000000000000000" pitchFamily="2" charset="2"/>
              <a:buChar char="ü"/>
            </a:pPr>
            <a:r>
              <a:rPr lang="en-US" sz="2400" dirty="0">
                <a:solidFill>
                  <a:schemeClr val="tx1">
                    <a:lumMod val="75000"/>
                    <a:lumOff val="25000"/>
                  </a:schemeClr>
                </a:solidFill>
                <a:latin typeface="Arial Narrow" panose="020B0606020202030204" pitchFamily="34" charset="0"/>
                <a:cs typeface="Calibri" panose="020F0502020204030204" pitchFamily="34" charset="0"/>
              </a:rPr>
              <a:t>PubMed;	</a:t>
            </a:r>
          </a:p>
          <a:p>
            <a:pPr>
              <a:lnSpc>
                <a:spcPct val="90000"/>
              </a:lnSpc>
              <a:spcBef>
                <a:spcPts val="0"/>
              </a:spcBef>
              <a:spcAft>
                <a:spcPts val="600"/>
              </a:spcAft>
              <a:buFont typeface="Wingdings" panose="05000000000000000000" pitchFamily="2" charset="2"/>
              <a:buChar char="ü"/>
            </a:pPr>
            <a:r>
              <a:rPr lang="en-US" sz="2400" dirty="0">
                <a:solidFill>
                  <a:schemeClr val="tx1">
                    <a:lumMod val="75000"/>
                    <a:lumOff val="25000"/>
                  </a:schemeClr>
                </a:solidFill>
                <a:latin typeface="Arial Narrow" panose="020B0606020202030204" pitchFamily="34" charset="0"/>
                <a:cs typeface="Calibri" panose="020F0502020204030204" pitchFamily="34" charset="0"/>
              </a:rPr>
              <a:t>EBSCO information services;</a:t>
            </a:r>
          </a:p>
          <a:p>
            <a:pPr>
              <a:lnSpc>
                <a:spcPct val="90000"/>
              </a:lnSpc>
              <a:spcBef>
                <a:spcPts val="0"/>
              </a:spcBef>
              <a:spcAft>
                <a:spcPts val="600"/>
              </a:spcAft>
              <a:buFont typeface="Wingdings" panose="05000000000000000000" pitchFamily="2" charset="2"/>
              <a:buChar char="ü"/>
            </a:pPr>
            <a:r>
              <a:rPr lang="en-US" sz="2400" dirty="0">
                <a:solidFill>
                  <a:schemeClr val="tx1">
                    <a:lumMod val="75000"/>
                    <a:lumOff val="25000"/>
                  </a:schemeClr>
                </a:solidFill>
                <a:latin typeface="Arial Narrow" panose="020B0606020202030204" pitchFamily="34" charset="0"/>
                <a:cs typeface="Calibri" panose="020F0502020204030204" pitchFamily="34" charset="0"/>
              </a:rPr>
              <a:t>UWTSD library;</a:t>
            </a:r>
          </a:p>
          <a:p>
            <a:pPr>
              <a:lnSpc>
                <a:spcPct val="90000"/>
              </a:lnSpc>
              <a:spcBef>
                <a:spcPts val="0"/>
              </a:spcBef>
              <a:spcAft>
                <a:spcPts val="600"/>
              </a:spcAft>
              <a:buFont typeface="Wingdings" panose="05000000000000000000" pitchFamily="2" charset="2"/>
              <a:buChar char="ü"/>
            </a:pPr>
            <a:r>
              <a:rPr lang="en-GB" sz="2400" b="0" i="0" dirty="0">
                <a:solidFill>
                  <a:srgbClr val="212121"/>
                </a:solidFill>
                <a:effectLst/>
                <a:latin typeface="Arial Narrow" panose="020B0606020202030204" pitchFamily="34" charset="0"/>
                <a:cs typeface="Calibri" panose="020F0502020204030204" pitchFamily="34" charset="0"/>
              </a:rPr>
              <a:t>Google Scholar, </a:t>
            </a:r>
            <a:r>
              <a:rPr lang="en-US" sz="2400" i="1" dirty="0">
                <a:solidFill>
                  <a:schemeClr val="tx1">
                    <a:lumMod val="75000"/>
                    <a:lumOff val="25000"/>
                  </a:schemeClr>
                </a:solidFill>
                <a:latin typeface="Arial Narrow" panose="020B0606020202030204" pitchFamily="34" charset="0"/>
                <a:cs typeface="Calibri" panose="020F0502020204030204" pitchFamily="34" charset="0"/>
              </a:rPr>
              <a:t>all of which are available online</a:t>
            </a:r>
            <a:r>
              <a:rPr lang="en-US" sz="2400" dirty="0">
                <a:solidFill>
                  <a:schemeClr val="tx1">
                    <a:lumMod val="75000"/>
                    <a:lumOff val="25000"/>
                  </a:schemeClr>
                </a:solidFill>
                <a:latin typeface="Arial Narrow" panose="020B0606020202030204" pitchFamily="34" charset="0"/>
                <a:cs typeface="Calibri" panose="020F0502020204030204" pitchFamily="34" charset="0"/>
              </a:rPr>
              <a:t>.</a:t>
            </a:r>
          </a:p>
          <a:p>
            <a:pPr marL="0" indent="0">
              <a:lnSpc>
                <a:spcPct val="90000"/>
              </a:lnSpc>
              <a:spcBef>
                <a:spcPts val="0"/>
              </a:spcBef>
              <a:spcAft>
                <a:spcPts val="600"/>
              </a:spcAft>
              <a:buNone/>
            </a:pPr>
            <a:r>
              <a:rPr lang="en-US" sz="2400" b="1" dirty="0">
                <a:solidFill>
                  <a:schemeClr val="tx1">
                    <a:lumMod val="75000"/>
                    <a:lumOff val="25000"/>
                  </a:schemeClr>
                </a:solidFill>
                <a:latin typeface="Arial Narrow" panose="020B0606020202030204" pitchFamily="34" charset="0"/>
                <a:cs typeface="Calibri" panose="020F0502020204030204" pitchFamily="34" charset="0"/>
              </a:rPr>
              <a:t>Inclusion criteria </a:t>
            </a:r>
          </a:p>
          <a:p>
            <a:pPr>
              <a:lnSpc>
                <a:spcPct val="90000"/>
              </a:lnSpc>
              <a:spcBef>
                <a:spcPts val="0"/>
              </a:spcBef>
              <a:spcAft>
                <a:spcPts val="600"/>
              </a:spcAft>
              <a:buFont typeface="Wingdings" panose="05000000000000000000" pitchFamily="2" charset="2"/>
              <a:buChar char="ü"/>
            </a:pPr>
            <a:r>
              <a:rPr lang="en-GB" sz="2400" dirty="0">
                <a:latin typeface="Arial Narrow" panose="020B0606020202030204" pitchFamily="34" charset="0"/>
              </a:rPr>
              <a:t>Academic journal articles </a:t>
            </a:r>
            <a:r>
              <a:rPr lang="en-GB" sz="2400" dirty="0">
                <a:effectLst/>
                <a:latin typeface="Arial Narrow" panose="020B0606020202030204" pitchFamily="34" charset="0"/>
                <a:ea typeface="Calibri" panose="020F0502020204030204" pitchFamily="34" charset="0"/>
                <a:cs typeface="Calibri" panose="020F0502020204030204" pitchFamily="34" charset="0"/>
              </a:rPr>
              <a:t>published in English between January 2021 and March 2022;</a:t>
            </a:r>
          </a:p>
          <a:p>
            <a:pPr>
              <a:lnSpc>
                <a:spcPct val="90000"/>
              </a:lnSpc>
              <a:spcBef>
                <a:spcPts val="0"/>
              </a:spcBef>
              <a:spcAft>
                <a:spcPts val="600"/>
              </a:spcAft>
              <a:buFont typeface="Wingdings" panose="05000000000000000000" pitchFamily="2" charset="2"/>
              <a:buChar char="ü"/>
            </a:pPr>
            <a:r>
              <a:rPr lang="en-GB" sz="2400" dirty="0">
                <a:latin typeface="Arial Narrow" panose="020B0606020202030204" pitchFamily="34" charset="0"/>
                <a:ea typeface="Calibri" panose="020F0502020204030204" pitchFamily="34" charset="0"/>
                <a:cs typeface="Calibri" panose="020F0502020204030204" pitchFamily="34" charset="0"/>
              </a:rPr>
              <a:t>R</a:t>
            </a:r>
            <a:r>
              <a:rPr lang="en-GB" sz="2400" dirty="0">
                <a:effectLst/>
                <a:latin typeface="Arial Narrow" panose="020B0606020202030204" pitchFamily="34" charset="0"/>
                <a:ea typeface="Calibri" panose="020F0502020204030204" pitchFamily="34" charset="0"/>
                <a:cs typeface="Calibri" panose="020F0502020204030204" pitchFamily="34" charset="0"/>
              </a:rPr>
              <a:t>esearch based in UK were included.</a:t>
            </a:r>
          </a:p>
          <a:p>
            <a:pPr marL="0" indent="0">
              <a:lnSpc>
                <a:spcPct val="90000"/>
              </a:lnSpc>
              <a:spcBef>
                <a:spcPts val="0"/>
              </a:spcBef>
              <a:spcAft>
                <a:spcPts val="600"/>
              </a:spcAft>
              <a:buNone/>
            </a:pPr>
            <a:r>
              <a:rPr lang="en-GB" sz="2400" b="1" dirty="0">
                <a:latin typeface="Arial Narrow" panose="020B0606020202030204" pitchFamily="34" charset="0"/>
                <a:ea typeface="Calibri" panose="020F0502020204030204" pitchFamily="34" charset="0"/>
                <a:cs typeface="Calibri" panose="020F0502020204030204" pitchFamily="34" charset="0"/>
              </a:rPr>
              <a:t>Exclusion criteria</a:t>
            </a:r>
          </a:p>
          <a:p>
            <a:pPr>
              <a:lnSpc>
                <a:spcPct val="90000"/>
              </a:lnSpc>
              <a:spcBef>
                <a:spcPts val="0"/>
              </a:spcBef>
              <a:spcAft>
                <a:spcPts val="600"/>
              </a:spcAft>
              <a:buFont typeface="Wingdings" panose="05000000000000000000" pitchFamily="2" charset="2"/>
              <a:buChar char="ü"/>
            </a:pPr>
            <a:r>
              <a:rPr lang="en-GB" sz="2400" dirty="0">
                <a:latin typeface="Arial Narrow" panose="020B0606020202030204" pitchFamily="34" charset="0"/>
                <a:ea typeface="Calibri" panose="020F0502020204030204" pitchFamily="34" charset="0"/>
                <a:cs typeface="Calibri" panose="020F0502020204030204" pitchFamily="34" charset="0"/>
              </a:rPr>
              <a:t>Research based out of UK;</a:t>
            </a:r>
          </a:p>
          <a:p>
            <a:pPr>
              <a:lnSpc>
                <a:spcPct val="90000"/>
              </a:lnSpc>
              <a:spcBef>
                <a:spcPts val="0"/>
              </a:spcBef>
              <a:spcAft>
                <a:spcPts val="600"/>
              </a:spcAft>
              <a:buFont typeface="Wingdings" panose="05000000000000000000" pitchFamily="2" charset="2"/>
              <a:buChar char="ü"/>
            </a:pPr>
            <a:r>
              <a:rPr lang="en-GB" sz="2400" dirty="0">
                <a:latin typeface="Arial Narrow" panose="020B0606020202030204" pitchFamily="34" charset="0"/>
                <a:ea typeface="Calibri" panose="020F0502020204030204" pitchFamily="34" charset="0"/>
                <a:cs typeface="Calibri" panose="020F0502020204030204" pitchFamily="34" charset="0"/>
              </a:rPr>
              <a:t>Research about children with autism or intellectual disability.</a:t>
            </a:r>
          </a:p>
          <a:p>
            <a:pPr>
              <a:lnSpc>
                <a:spcPct val="90000"/>
              </a:lnSpc>
              <a:spcBef>
                <a:spcPts val="0"/>
              </a:spcBef>
              <a:spcAft>
                <a:spcPts val="600"/>
              </a:spcAft>
              <a:buFont typeface="Wingdings" panose="05000000000000000000" pitchFamily="2" charset="2"/>
              <a:buChar char="ü"/>
            </a:pPr>
            <a:endParaRPr lang="en-GB" sz="2000" b="1" dirty="0">
              <a:effectLst/>
              <a:latin typeface="Calibri" panose="020F0502020204030204" pitchFamily="34" charset="0"/>
              <a:ea typeface="Calibri" panose="020F0502020204030204" pitchFamily="34" charset="0"/>
              <a:cs typeface="Calibri" panose="020F0502020204030204" pitchFamily="34" charset="0"/>
            </a:endParaRPr>
          </a:p>
          <a:p>
            <a:pPr marL="0" indent="0">
              <a:lnSpc>
                <a:spcPct val="90000"/>
              </a:lnSpc>
              <a:spcBef>
                <a:spcPts val="0"/>
              </a:spcBef>
              <a:spcAft>
                <a:spcPts val="600"/>
              </a:spcAft>
              <a:buNone/>
            </a:pPr>
            <a:endParaRPr lang="en-GB" sz="2400" b="1" dirty="0">
              <a:solidFill>
                <a:schemeClr val="tx1">
                  <a:lumMod val="75000"/>
                  <a:lumOff val="25000"/>
                </a:schemeClr>
              </a:solidFill>
            </a:endParaRPr>
          </a:p>
        </p:txBody>
      </p:sp>
    </p:spTree>
    <p:extLst>
      <p:ext uri="{BB962C8B-B14F-4D97-AF65-F5344CB8AC3E}">
        <p14:creationId xmlns:p14="http://schemas.microsoft.com/office/powerpoint/2010/main" val="25411775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7C6B0-BB88-49CB-91D3-D697A5C6B8E0}"/>
              </a:ext>
            </a:extLst>
          </p:cNvPr>
          <p:cNvSpPr>
            <a:spLocks noGrp="1"/>
          </p:cNvSpPr>
          <p:nvPr>
            <p:ph type="title"/>
          </p:nvPr>
        </p:nvSpPr>
        <p:spPr>
          <a:xfrm>
            <a:off x="215756" y="163308"/>
            <a:ext cx="11702266" cy="823011"/>
          </a:xfrm>
        </p:spPr>
        <p:txBody>
          <a:bodyPr/>
          <a:lstStyle/>
          <a:p>
            <a:r>
              <a:rPr lang="en-US" b="1" dirty="0"/>
              <a:t>Literature Review</a:t>
            </a:r>
            <a:endParaRPr lang="en-GB" dirty="0"/>
          </a:p>
        </p:txBody>
      </p:sp>
      <p:graphicFrame>
        <p:nvGraphicFramePr>
          <p:cNvPr id="4" name="Table 4">
            <a:extLst>
              <a:ext uri="{FF2B5EF4-FFF2-40B4-BE49-F238E27FC236}">
                <a16:creationId xmlns:a16="http://schemas.microsoft.com/office/drawing/2014/main" id="{ED7D3BED-C6D6-4590-91C0-AF0B3D01BE26}"/>
              </a:ext>
            </a:extLst>
          </p:cNvPr>
          <p:cNvGraphicFramePr>
            <a:graphicFrameLocks noGrp="1"/>
          </p:cNvGraphicFramePr>
          <p:nvPr>
            <p:extLst>
              <p:ext uri="{D42A27DB-BD31-4B8C-83A1-F6EECF244321}">
                <p14:modId xmlns:p14="http://schemas.microsoft.com/office/powerpoint/2010/main" val="5038225"/>
              </p:ext>
            </p:extLst>
          </p:nvPr>
        </p:nvGraphicFramePr>
        <p:xfrm>
          <a:off x="215754" y="1152246"/>
          <a:ext cx="11702268" cy="5120589"/>
        </p:xfrm>
        <a:graphic>
          <a:graphicData uri="http://schemas.openxmlformats.org/drawingml/2006/table">
            <a:tbl>
              <a:tblPr firstRow="1" bandRow="1">
                <a:tableStyleId>{284E427A-3D55-4303-BF80-6455036E1DE7}</a:tableStyleId>
              </a:tblPr>
              <a:tblGrid>
                <a:gridCol w="2925567">
                  <a:extLst>
                    <a:ext uri="{9D8B030D-6E8A-4147-A177-3AD203B41FA5}">
                      <a16:colId xmlns:a16="http://schemas.microsoft.com/office/drawing/2014/main" val="2300370149"/>
                    </a:ext>
                  </a:extLst>
                </a:gridCol>
                <a:gridCol w="3096919">
                  <a:extLst>
                    <a:ext uri="{9D8B030D-6E8A-4147-A177-3AD203B41FA5}">
                      <a16:colId xmlns:a16="http://schemas.microsoft.com/office/drawing/2014/main" val="3295739333"/>
                    </a:ext>
                  </a:extLst>
                </a:gridCol>
                <a:gridCol w="2754215">
                  <a:extLst>
                    <a:ext uri="{9D8B030D-6E8A-4147-A177-3AD203B41FA5}">
                      <a16:colId xmlns:a16="http://schemas.microsoft.com/office/drawing/2014/main" val="2317112416"/>
                    </a:ext>
                  </a:extLst>
                </a:gridCol>
                <a:gridCol w="2925567">
                  <a:extLst>
                    <a:ext uri="{9D8B030D-6E8A-4147-A177-3AD203B41FA5}">
                      <a16:colId xmlns:a16="http://schemas.microsoft.com/office/drawing/2014/main" val="3683943466"/>
                    </a:ext>
                  </a:extLst>
                </a:gridCol>
              </a:tblGrid>
              <a:tr h="61324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1" i="0" u="none" strike="noStrike" cap="none" spc="0" dirty="0">
                          <a:solidFill>
                            <a:schemeClr val="bg1"/>
                          </a:solidFill>
                          <a:effectLst/>
                          <a:latin typeface="+mn-lt"/>
                          <a:cs typeface="Arial" panose="020B0604020202020204" pitchFamily="34" charset="0"/>
                        </a:rPr>
                        <a:t>Author(s), title, and year of publication</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1" i="0" u="none" strike="noStrike" cap="none" spc="0" dirty="0">
                          <a:solidFill>
                            <a:schemeClr val="bg1"/>
                          </a:solidFill>
                          <a:effectLst/>
                          <a:latin typeface="+mn-lt"/>
                          <a:cs typeface="Arial" panose="020B0604020202020204" pitchFamily="34" charset="0"/>
                        </a:rPr>
                        <a:t>Aim of study</a:t>
                      </a:r>
                    </a:p>
                    <a:p>
                      <a:endParaRPr lang="en-GB" sz="1600" b="1" dirty="0">
                        <a:solidFill>
                          <a:schemeClr val="bg1"/>
                        </a:solidFill>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1" i="0" u="none" strike="noStrike" cap="none" spc="0" dirty="0">
                          <a:solidFill>
                            <a:schemeClr val="bg1"/>
                          </a:solidFill>
                          <a:effectLst/>
                          <a:latin typeface="+mn-lt"/>
                          <a:ea typeface="Calibri" panose="020F0502020204030204" pitchFamily="34" charset="0"/>
                          <a:cs typeface="Arial" panose="020B0604020202020204" pitchFamily="34" charset="0"/>
                        </a:rPr>
                        <a:t>Methods and Sample size and characteristic</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1" i="0" u="none" strike="noStrike" cap="none" spc="0" dirty="0">
                          <a:solidFill>
                            <a:schemeClr val="bg1"/>
                          </a:solidFill>
                          <a:effectLst/>
                          <a:latin typeface="+mn-lt"/>
                          <a:ea typeface="Calibri" panose="020F0502020204030204" pitchFamily="34" charset="0"/>
                          <a:cs typeface="Arial" panose="020B0604020202020204" pitchFamily="34" charset="0"/>
                        </a:rPr>
                        <a:t>Summary of main findings</a:t>
                      </a:r>
                      <a:endParaRPr lang="en-GB" sz="1600" b="1" i="0" u="none" strike="noStrike" cap="none" spc="0" dirty="0">
                        <a:solidFill>
                          <a:schemeClr val="bg1"/>
                        </a:solidFill>
                        <a:effectLst/>
                        <a:latin typeface="+mn-lt"/>
                        <a:cs typeface="Arial" panose="020B0604020202020204" pitchFamily="34" charset="0"/>
                      </a:endParaRPr>
                    </a:p>
                  </a:txBody>
                  <a:tcPr/>
                </a:tc>
                <a:extLst>
                  <a:ext uri="{0D108BD9-81ED-4DB2-BD59-A6C34878D82A}">
                    <a16:rowId xmlns:a16="http://schemas.microsoft.com/office/drawing/2014/main" val="800786983"/>
                  </a:ext>
                </a:extLst>
              </a:tr>
              <a:tr h="2139078">
                <a:tc>
                  <a:txBody>
                    <a:bodyPr/>
                    <a:lstStyle/>
                    <a:p>
                      <a:pPr>
                        <a:lnSpc>
                          <a:spcPct val="100000"/>
                        </a:lnSpc>
                        <a:spcAft>
                          <a:spcPts val="800"/>
                        </a:spcAft>
                      </a:pPr>
                      <a:r>
                        <a:rPr lang="en-GB" sz="1600" b="1" u="none" dirty="0">
                          <a:solidFill>
                            <a:schemeClr val="tx1">
                              <a:lumMod val="95000"/>
                              <a:lumOff val="5000"/>
                            </a:schemeClr>
                          </a:solidFill>
                          <a:effectLst/>
                          <a:latin typeface="+mn-lt"/>
                          <a:ea typeface="Calibri" panose="020F0502020204030204" pitchFamily="34" charset="0"/>
                          <a:cs typeface="Arial" panose="020B0604020202020204" pitchFamily="34" charset="0"/>
                        </a:rPr>
                        <a:t>Authors</a:t>
                      </a:r>
                      <a:r>
                        <a:rPr lang="en-GB" sz="1600" u="none" dirty="0">
                          <a:solidFill>
                            <a:schemeClr val="tx1">
                              <a:lumMod val="95000"/>
                              <a:lumOff val="5000"/>
                            </a:schemeClr>
                          </a:solidFill>
                          <a:effectLst/>
                          <a:latin typeface="+mn-lt"/>
                          <a:ea typeface="Calibri" panose="020F0502020204030204" pitchFamily="34" charset="0"/>
                          <a:cs typeface="Arial" panose="020B0604020202020204" pitchFamily="34" charset="0"/>
                        </a:rPr>
                        <a:t>: D. </a:t>
                      </a:r>
                      <a:r>
                        <a:rPr lang="en-GB" sz="1600" u="none" dirty="0" err="1">
                          <a:solidFill>
                            <a:schemeClr val="tx1">
                              <a:lumMod val="95000"/>
                              <a:lumOff val="5000"/>
                            </a:schemeClr>
                          </a:solidFill>
                          <a:effectLst/>
                          <a:latin typeface="+mn-lt"/>
                          <a:ea typeface="Calibri" panose="020F0502020204030204" pitchFamily="34" charset="0"/>
                          <a:cs typeface="Arial" panose="020B0604020202020204" pitchFamily="34" charset="0"/>
                        </a:rPr>
                        <a:t>Oomen</a:t>
                      </a:r>
                      <a:r>
                        <a:rPr lang="en-GB" sz="1600" u="none" dirty="0">
                          <a:solidFill>
                            <a:schemeClr val="tx1">
                              <a:lumMod val="95000"/>
                              <a:lumOff val="5000"/>
                            </a:schemeClr>
                          </a:solidFill>
                          <a:effectLst/>
                          <a:latin typeface="+mn-lt"/>
                          <a:ea typeface="Calibri" panose="020F0502020204030204" pitchFamily="34" charset="0"/>
                          <a:cs typeface="Arial" panose="020B0604020202020204" pitchFamily="34" charset="0"/>
                        </a:rPr>
                        <a:t>, A. </a:t>
                      </a:r>
                      <a:r>
                        <a:rPr lang="en-GB" sz="1600" u="none" dirty="0" err="1">
                          <a:solidFill>
                            <a:schemeClr val="tx1">
                              <a:lumMod val="95000"/>
                              <a:lumOff val="5000"/>
                            </a:schemeClr>
                          </a:solidFill>
                          <a:effectLst/>
                          <a:latin typeface="+mn-lt"/>
                          <a:ea typeface="Calibri" panose="020F0502020204030204" pitchFamily="34" charset="0"/>
                          <a:cs typeface="Arial" panose="020B0604020202020204" pitchFamily="34" charset="0"/>
                        </a:rPr>
                        <a:t>Nijhof</a:t>
                      </a:r>
                      <a:r>
                        <a:rPr lang="en-GB" sz="1600" u="none" dirty="0">
                          <a:solidFill>
                            <a:schemeClr val="tx1">
                              <a:lumMod val="95000"/>
                              <a:lumOff val="5000"/>
                            </a:schemeClr>
                          </a:solidFill>
                          <a:effectLst/>
                          <a:latin typeface="+mn-lt"/>
                          <a:ea typeface="Calibri" panose="020F0502020204030204" pitchFamily="34" charset="0"/>
                          <a:cs typeface="Arial" panose="020B0604020202020204" pitchFamily="34" charset="0"/>
                        </a:rPr>
                        <a:t>, J. Wiersema                         </a:t>
                      </a:r>
                      <a:r>
                        <a:rPr lang="en-GB" sz="1600" b="1" dirty="0">
                          <a:solidFill>
                            <a:srgbClr val="000000"/>
                          </a:solidFill>
                          <a:effectLst/>
                          <a:latin typeface="+mn-lt"/>
                          <a:ea typeface="Calibri" panose="020F0502020204030204" pitchFamily="34" charset="0"/>
                          <a:cs typeface="Arial" panose="020B0604020202020204" pitchFamily="34" charset="0"/>
                        </a:rPr>
                        <a:t>Title</a:t>
                      </a:r>
                      <a:r>
                        <a:rPr lang="en-GB" sz="1600" dirty="0">
                          <a:solidFill>
                            <a:srgbClr val="000000"/>
                          </a:solidFill>
                          <a:effectLst/>
                          <a:latin typeface="+mn-lt"/>
                          <a:ea typeface="Calibri" panose="020F0502020204030204" pitchFamily="34" charset="0"/>
                          <a:cs typeface="Arial" panose="020B0604020202020204" pitchFamily="34" charset="0"/>
                        </a:rPr>
                        <a:t>: The psychological impact of the COVID-19 pandemic on adults with autism: a survey study across three countries</a:t>
                      </a:r>
                      <a:r>
                        <a:rPr lang="en-GB" sz="1600" b="0" dirty="0">
                          <a:solidFill>
                            <a:schemeClr val="dk1"/>
                          </a:solidFill>
                          <a:effectLst/>
                          <a:latin typeface="+mn-lt"/>
                          <a:ea typeface="Calibri" panose="020F0502020204030204" pitchFamily="34" charset="0"/>
                          <a:cs typeface="Arial" panose="020B0604020202020204" pitchFamily="34" charset="0"/>
                        </a:rPr>
                        <a:t>                  </a:t>
                      </a:r>
                      <a:r>
                        <a:rPr lang="en-GB" sz="1600" b="1" dirty="0">
                          <a:solidFill>
                            <a:srgbClr val="000000"/>
                          </a:solidFill>
                          <a:effectLst/>
                          <a:latin typeface="+mn-lt"/>
                          <a:ea typeface="Calibri" panose="020F0502020204030204" pitchFamily="34" charset="0"/>
                          <a:cs typeface="Arial" panose="020B0604020202020204" pitchFamily="34" charset="0"/>
                        </a:rPr>
                        <a:t>Year of publication</a:t>
                      </a:r>
                      <a:r>
                        <a:rPr lang="en-GB" sz="1600" dirty="0">
                          <a:solidFill>
                            <a:srgbClr val="000000"/>
                          </a:solidFill>
                          <a:effectLst/>
                          <a:latin typeface="+mn-lt"/>
                          <a:ea typeface="Calibri" panose="020F0502020204030204" pitchFamily="34" charset="0"/>
                          <a:cs typeface="Arial" panose="020B0604020202020204" pitchFamily="34" charset="0"/>
                        </a:rPr>
                        <a:t>:2021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kern="1200" dirty="0">
                          <a:solidFill>
                            <a:schemeClr val="tx1"/>
                          </a:solidFill>
                          <a:effectLst/>
                          <a:latin typeface="+mn-lt"/>
                          <a:ea typeface="+mn-ea"/>
                          <a:cs typeface="Arial" panose="020B0604020202020204" pitchFamily="34" charset="0"/>
                        </a:rPr>
                        <a:t>Changes in mental health as a result of the COVID-19, impact on the social activity and access to the services </a:t>
                      </a:r>
                      <a:r>
                        <a:rPr lang="en-GB" sz="1600" b="0" i="0" kern="1200" dirty="0">
                          <a:solidFill>
                            <a:schemeClr val="dk1"/>
                          </a:solidFill>
                          <a:effectLst/>
                          <a:latin typeface="+mn-lt"/>
                          <a:ea typeface="+mn-ea"/>
                          <a:cs typeface="+mn-cs"/>
                        </a:rPr>
                        <a:t>(</a:t>
                      </a:r>
                      <a:r>
                        <a:rPr lang="en-GB" sz="1600" b="0" i="0" kern="1200" dirty="0" err="1">
                          <a:solidFill>
                            <a:schemeClr val="dk1"/>
                          </a:solidFill>
                          <a:effectLst/>
                          <a:latin typeface="+mn-lt"/>
                          <a:ea typeface="+mn-ea"/>
                          <a:cs typeface="+mn-cs"/>
                        </a:rPr>
                        <a:t>Oomen</a:t>
                      </a:r>
                      <a:r>
                        <a:rPr lang="en-GB" sz="1600" b="0" i="0" kern="1200" dirty="0">
                          <a:solidFill>
                            <a:schemeClr val="dk1"/>
                          </a:solidFill>
                          <a:effectLst/>
                          <a:latin typeface="+mn-lt"/>
                          <a:ea typeface="+mn-ea"/>
                          <a:cs typeface="+mn-cs"/>
                        </a:rPr>
                        <a:t>, </a:t>
                      </a:r>
                      <a:r>
                        <a:rPr lang="en-GB" sz="1600" b="0" i="0" kern="1200" dirty="0" err="1">
                          <a:solidFill>
                            <a:schemeClr val="dk1"/>
                          </a:solidFill>
                          <a:effectLst/>
                          <a:latin typeface="+mn-lt"/>
                          <a:ea typeface="+mn-ea"/>
                          <a:cs typeface="+mn-cs"/>
                        </a:rPr>
                        <a:t>Nijhof</a:t>
                      </a:r>
                      <a:r>
                        <a:rPr lang="en-GB" sz="1600" b="0" i="0" kern="1200" dirty="0">
                          <a:solidFill>
                            <a:schemeClr val="dk1"/>
                          </a:solidFill>
                          <a:effectLst/>
                          <a:latin typeface="+mn-lt"/>
                          <a:ea typeface="+mn-ea"/>
                          <a:cs typeface="+mn-cs"/>
                        </a:rPr>
                        <a:t> and Wiersema, 2021</a:t>
                      </a:r>
                      <a:r>
                        <a:rPr lang="en-US" sz="1600" kern="1200" dirty="0">
                          <a:solidFill>
                            <a:schemeClr val="dk1"/>
                          </a:solidFill>
                          <a:effectLst/>
                          <a:latin typeface="+mn-lt"/>
                          <a:ea typeface="+mn-ea"/>
                          <a:cs typeface="+mn-cs"/>
                        </a:rPr>
                        <a:t>). </a:t>
                      </a:r>
                      <a:endParaRPr lang="en-GB" sz="1600" b="0" i="0" u="none" strike="noStrike" cap="none" spc="0" dirty="0">
                        <a:solidFill>
                          <a:schemeClr val="tx1"/>
                        </a:solidFill>
                        <a:effectLst/>
                        <a:latin typeface="+mn-lt"/>
                        <a:cs typeface="Arial" panose="020B0604020202020204" pitchFamily="34" charset="0"/>
                      </a:endParaRPr>
                    </a:p>
                    <a:p>
                      <a:endParaRPr lang="en-GB" sz="1600" dirty="0">
                        <a:latin typeface="+mn-lt"/>
                      </a:endParaRPr>
                    </a:p>
                  </a:txBody>
                  <a:tcPr/>
                </a:tc>
                <a:tc>
                  <a:txBody>
                    <a:bodyPr/>
                    <a:lstStyle/>
                    <a:p>
                      <a:pPr>
                        <a:lnSpc>
                          <a:spcPct val="100000"/>
                        </a:lnSpc>
                        <a:spcAft>
                          <a:spcPts val="800"/>
                        </a:spcAft>
                      </a:pPr>
                      <a:r>
                        <a:rPr lang="en-GB" sz="1600" b="1" dirty="0">
                          <a:solidFill>
                            <a:srgbClr val="000000"/>
                          </a:solidFill>
                          <a:effectLst/>
                          <a:latin typeface="+mn-lt"/>
                          <a:ea typeface="Calibri" panose="020F0502020204030204" pitchFamily="34" charset="0"/>
                          <a:cs typeface="Arial" panose="020B0604020202020204" pitchFamily="34" charset="0"/>
                        </a:rPr>
                        <a:t>Methods</a:t>
                      </a:r>
                      <a:r>
                        <a:rPr lang="en-GB" sz="1600" dirty="0">
                          <a:solidFill>
                            <a:srgbClr val="000000"/>
                          </a:solidFill>
                          <a:effectLst/>
                          <a:latin typeface="+mn-lt"/>
                          <a:ea typeface="Calibri" panose="020F0502020204030204" pitchFamily="34" charset="0"/>
                          <a:cs typeface="Arial" panose="020B0604020202020204" pitchFamily="34" charset="0"/>
                        </a:rPr>
                        <a:t>: Mixed-methods, </a:t>
                      </a:r>
                      <a:r>
                        <a:rPr lang="en-GB" sz="1600" dirty="0">
                          <a:solidFill>
                            <a:schemeClr val="tx1"/>
                          </a:solidFill>
                          <a:effectLst/>
                          <a:latin typeface="+mn-lt"/>
                          <a:ea typeface="Calibri" panose="020F0502020204030204" pitchFamily="34" charset="0"/>
                          <a:cs typeface="Arial" panose="020B0604020202020204" pitchFamily="34" charset="0"/>
                        </a:rPr>
                        <a:t>quantitative and qualitative </a:t>
                      </a:r>
                      <a:r>
                        <a:rPr lang="en-GB" sz="1600" b="1" dirty="0">
                          <a:solidFill>
                            <a:srgbClr val="000000"/>
                          </a:solidFill>
                          <a:effectLst/>
                          <a:latin typeface="+mn-lt"/>
                          <a:ea typeface="Calibri" panose="020F0502020204030204" pitchFamily="34" charset="0"/>
                          <a:cs typeface="Arial" panose="020B0604020202020204" pitchFamily="34" charset="0"/>
                        </a:rPr>
                        <a:t>Characteristics</a:t>
                      </a:r>
                      <a:r>
                        <a:rPr lang="en-GB" sz="1600" dirty="0">
                          <a:solidFill>
                            <a:srgbClr val="000000"/>
                          </a:solidFill>
                          <a:effectLst/>
                          <a:latin typeface="+mn-lt"/>
                          <a:ea typeface="Calibri" panose="020F0502020204030204" pitchFamily="34" charset="0"/>
                          <a:cs typeface="Arial" panose="020B0604020202020204" pitchFamily="34" charset="0"/>
                        </a:rPr>
                        <a:t>: </a:t>
                      </a:r>
                      <a:r>
                        <a:rPr lang="en-US" sz="1600" dirty="0">
                          <a:solidFill>
                            <a:srgbClr val="000000"/>
                          </a:solidFill>
                          <a:effectLst/>
                          <a:latin typeface="+mn-lt"/>
                          <a:ea typeface="Calibri" panose="020F0502020204030204" pitchFamily="34" charset="0"/>
                          <a:cs typeface="Arial" panose="020B0604020202020204" pitchFamily="34" charset="0"/>
                        </a:rPr>
                        <a:t>Adults with autism and those without it in  Belgium, the Netherlands, and the United Kingdom</a:t>
                      </a:r>
                      <a:r>
                        <a:rPr lang="en-GB" sz="1600" b="0" dirty="0">
                          <a:solidFill>
                            <a:schemeClr val="dk1"/>
                          </a:solidFill>
                          <a:effectLst/>
                          <a:latin typeface="+mn-lt"/>
                          <a:ea typeface="Calibri" panose="020F0502020204030204" pitchFamily="34" charset="0"/>
                          <a:cs typeface="Arial" panose="020B0604020202020204" pitchFamily="34" charset="0"/>
                        </a:rPr>
                        <a:t>       </a:t>
                      </a:r>
                      <a:r>
                        <a:rPr lang="en-GB" sz="1600" b="1" dirty="0">
                          <a:solidFill>
                            <a:srgbClr val="000000"/>
                          </a:solidFill>
                          <a:effectLst/>
                          <a:latin typeface="+mn-lt"/>
                          <a:ea typeface="Calibri" panose="020F0502020204030204" pitchFamily="34" charset="0"/>
                          <a:cs typeface="Arial" panose="020B0604020202020204" pitchFamily="34" charset="0"/>
                        </a:rPr>
                        <a:t>Sample size</a:t>
                      </a:r>
                      <a:r>
                        <a:rPr lang="en-GB" sz="1600" dirty="0">
                          <a:solidFill>
                            <a:srgbClr val="000000"/>
                          </a:solidFill>
                          <a:effectLst/>
                          <a:latin typeface="+mn-lt"/>
                          <a:ea typeface="Calibri" panose="020F0502020204030204" pitchFamily="34" charset="0"/>
                          <a:cs typeface="Arial" panose="020B0604020202020204" pitchFamily="34" charset="0"/>
                        </a:rPr>
                        <a:t>: 1044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b="0" i="0" u="none" strike="noStrike" cap="none" spc="0" dirty="0">
                          <a:solidFill>
                            <a:schemeClr val="tx1"/>
                          </a:solidFill>
                          <a:effectLst/>
                          <a:latin typeface="+mn-lt"/>
                          <a:cs typeface="Arial" panose="020B0604020202020204" pitchFamily="34" charset="0"/>
                        </a:rPr>
                        <a:t>The outbreak of Covid-19 lead to increased rates of depression as well as anxiety among all the groups, but this was more severe for the adults with autism.</a:t>
                      </a:r>
                      <a:endParaRPr lang="en-GB" sz="1600" dirty="0">
                        <a:solidFill>
                          <a:schemeClr val="tx1"/>
                        </a:solidFill>
                        <a:latin typeface="+mn-lt"/>
                      </a:endParaRPr>
                    </a:p>
                  </a:txBody>
                  <a:tcPr/>
                </a:tc>
                <a:extLst>
                  <a:ext uri="{0D108BD9-81ED-4DB2-BD59-A6C34878D82A}">
                    <a16:rowId xmlns:a16="http://schemas.microsoft.com/office/drawing/2014/main" val="44666644"/>
                  </a:ext>
                </a:extLst>
              </a:tr>
              <a:tr h="2368264">
                <a:tc>
                  <a:txBody>
                    <a:bodyPr/>
                    <a:lstStyle/>
                    <a:p>
                      <a:r>
                        <a:rPr lang="en-GB" sz="1600" b="1" kern="1200" dirty="0">
                          <a:solidFill>
                            <a:schemeClr val="dk1"/>
                          </a:solidFill>
                          <a:effectLst/>
                          <a:latin typeface="+mn-lt"/>
                          <a:ea typeface="+mn-ea"/>
                          <a:cs typeface="Arial" panose="020B0604020202020204" pitchFamily="34" charset="0"/>
                        </a:rPr>
                        <a:t>Authors</a:t>
                      </a:r>
                      <a:r>
                        <a:rPr lang="en-GB" sz="1600" kern="1200" dirty="0">
                          <a:solidFill>
                            <a:schemeClr val="dk1"/>
                          </a:solidFill>
                          <a:effectLst/>
                          <a:latin typeface="+mn-lt"/>
                          <a:ea typeface="+mn-ea"/>
                          <a:cs typeface="Arial" panose="020B0604020202020204" pitchFamily="34" charset="0"/>
                        </a:rPr>
                        <a:t>: R. Bundy , W.  Mandy, L. Crane , H. Belcher , L. </a:t>
                      </a:r>
                      <a:r>
                        <a:rPr lang="en-GB" sz="1600" kern="1200" dirty="0" err="1">
                          <a:solidFill>
                            <a:schemeClr val="dk1"/>
                          </a:solidFill>
                          <a:effectLst/>
                          <a:latin typeface="+mn-lt"/>
                          <a:ea typeface="+mn-ea"/>
                          <a:cs typeface="Arial" panose="020B0604020202020204" pitchFamily="34" charset="0"/>
                        </a:rPr>
                        <a:t>Bourne</a:t>
                      </a:r>
                      <a:r>
                        <a:rPr lang="en-GB" sz="1600" kern="1200" dirty="0">
                          <a:solidFill>
                            <a:schemeClr val="dk1"/>
                          </a:solidFill>
                          <a:effectLst/>
                          <a:latin typeface="+mn-lt"/>
                          <a:ea typeface="+mn-ea"/>
                          <a:cs typeface="Arial" panose="020B0604020202020204" pitchFamily="34" charset="0"/>
                        </a:rPr>
                        <a:t>, J. Brede , L. Hull, J. </a:t>
                      </a:r>
                      <a:r>
                        <a:rPr lang="en-GB" sz="1600" kern="1200" dirty="0" err="1">
                          <a:solidFill>
                            <a:schemeClr val="dk1"/>
                          </a:solidFill>
                          <a:effectLst/>
                          <a:latin typeface="+mn-lt"/>
                          <a:ea typeface="+mn-ea"/>
                          <a:cs typeface="Arial" panose="020B0604020202020204" pitchFamily="34" charset="0"/>
                        </a:rPr>
                        <a:t>Brinkert</a:t>
                      </a:r>
                      <a:r>
                        <a:rPr lang="en-GB" sz="1600" kern="1200" dirty="0">
                          <a:solidFill>
                            <a:schemeClr val="dk1"/>
                          </a:solidFill>
                          <a:effectLst/>
                          <a:latin typeface="+mn-lt"/>
                          <a:ea typeface="+mn-ea"/>
                          <a:cs typeface="Arial" panose="020B0604020202020204" pitchFamily="34" charset="0"/>
                        </a:rPr>
                        <a:t>, </a:t>
                      </a:r>
                      <a:r>
                        <a:rPr lang="en-GB" sz="1600" kern="1200" dirty="0" err="1">
                          <a:solidFill>
                            <a:schemeClr val="dk1"/>
                          </a:solidFill>
                          <a:effectLst/>
                          <a:latin typeface="+mn-lt"/>
                          <a:ea typeface="+mn-ea"/>
                          <a:cs typeface="Arial" panose="020B0604020202020204" pitchFamily="34" charset="0"/>
                        </a:rPr>
                        <a:t>J.Cook</a:t>
                      </a:r>
                      <a:endParaRPr lang="en-GB" sz="1600" kern="1200" dirty="0">
                        <a:solidFill>
                          <a:schemeClr val="dk1"/>
                        </a:solidFill>
                        <a:effectLst/>
                        <a:latin typeface="+mn-lt"/>
                        <a:ea typeface="+mn-ea"/>
                        <a:cs typeface="Arial" panose="020B0604020202020204" pitchFamily="34" charset="0"/>
                      </a:endParaRPr>
                    </a:p>
                    <a:p>
                      <a:r>
                        <a:rPr lang="en-GB" sz="1600" b="1" kern="1200" dirty="0">
                          <a:solidFill>
                            <a:schemeClr val="dk1"/>
                          </a:solidFill>
                          <a:effectLst/>
                          <a:latin typeface="+mn-lt"/>
                          <a:ea typeface="+mn-ea"/>
                          <a:cs typeface="Arial" panose="020B0604020202020204" pitchFamily="34" charset="0"/>
                        </a:rPr>
                        <a:t>Title</a:t>
                      </a:r>
                      <a:r>
                        <a:rPr lang="en-GB" sz="1600" kern="1200" dirty="0">
                          <a:solidFill>
                            <a:schemeClr val="dk1"/>
                          </a:solidFill>
                          <a:effectLst/>
                          <a:latin typeface="+mn-lt"/>
                          <a:ea typeface="+mn-ea"/>
                          <a:cs typeface="Arial" panose="020B0604020202020204" pitchFamily="34" charset="0"/>
                        </a:rPr>
                        <a:t>: The Impact of Early Stages of COVID-19 on the Mental Health of Autistic Adults in the United Kingdom. </a:t>
                      </a:r>
                    </a:p>
                    <a:p>
                      <a:r>
                        <a:rPr lang="en-GB" sz="1600" b="1" kern="1200" dirty="0">
                          <a:solidFill>
                            <a:schemeClr val="dk1"/>
                          </a:solidFill>
                          <a:effectLst/>
                          <a:latin typeface="+mn-lt"/>
                          <a:ea typeface="+mn-ea"/>
                          <a:cs typeface="Arial" panose="020B0604020202020204" pitchFamily="34" charset="0"/>
                        </a:rPr>
                        <a:t>Year of publication</a:t>
                      </a:r>
                      <a:r>
                        <a:rPr lang="en-GB" sz="1600" kern="1200" dirty="0">
                          <a:solidFill>
                            <a:schemeClr val="dk1"/>
                          </a:solidFill>
                          <a:effectLst/>
                          <a:latin typeface="+mn-lt"/>
                          <a:ea typeface="+mn-ea"/>
                          <a:cs typeface="Arial" panose="020B0604020202020204" pitchFamily="34" charset="0"/>
                        </a:rPr>
                        <a:t>: 2022</a:t>
                      </a:r>
                      <a:endParaRPr lang="en-GB" sz="1600" dirty="0">
                        <a:latin typeface="+mn-lt"/>
                        <a:cs typeface="Arial" panose="020B0604020202020204" pitchFamily="34" charset="0"/>
                      </a:endParaRPr>
                    </a:p>
                  </a:txBody>
                  <a:tcPr/>
                </a:tc>
                <a:tc>
                  <a:txBody>
                    <a:bodyPr/>
                    <a:lstStyle/>
                    <a:p>
                      <a:r>
                        <a:rPr lang="en-US" sz="1600" dirty="0">
                          <a:latin typeface="+mn-lt"/>
                          <a:cs typeface="Arial" panose="020B0604020202020204" pitchFamily="34" charset="0"/>
                        </a:rPr>
                        <a:t>Examination of the patterns and </a:t>
                      </a:r>
                      <a:r>
                        <a:rPr lang="en-US" sz="1600" dirty="0">
                          <a:solidFill>
                            <a:schemeClr val="tx1"/>
                          </a:solidFill>
                          <a:latin typeface="+mn-lt"/>
                          <a:cs typeface="Arial" panose="020B0604020202020204" pitchFamily="34" charset="0"/>
                        </a:rPr>
                        <a:t>reasons for increased mental health problems </a:t>
                      </a:r>
                      <a:r>
                        <a:rPr lang="en-US" sz="1600" kern="1200" dirty="0">
                          <a:solidFill>
                            <a:schemeClr val="dk1"/>
                          </a:solidFill>
                          <a:effectLst/>
                          <a:latin typeface="+mn-lt"/>
                          <a:ea typeface="+mn-ea"/>
                          <a:cs typeface="+mn-cs"/>
                        </a:rPr>
                        <a:t>(Bundy et al., 2022). </a:t>
                      </a:r>
                      <a:endParaRPr lang="en-GB" sz="1600" dirty="0">
                        <a:latin typeface="+mn-lt"/>
                        <a:cs typeface="Arial" panose="020B0604020202020204" pitchFamily="34" charset="0"/>
                      </a:endParaRPr>
                    </a:p>
                  </a:txBody>
                  <a:tcPr/>
                </a:tc>
                <a:tc>
                  <a:txBody>
                    <a:bodyPr/>
                    <a:lstStyle/>
                    <a:p>
                      <a:r>
                        <a:rPr lang="en-GB" sz="1600" b="1" kern="1200" dirty="0">
                          <a:solidFill>
                            <a:schemeClr val="tx1"/>
                          </a:solidFill>
                          <a:effectLst/>
                          <a:latin typeface="+mn-lt"/>
                          <a:ea typeface="+mn-ea"/>
                          <a:cs typeface="+mn-cs"/>
                        </a:rPr>
                        <a:t>Methods</a:t>
                      </a:r>
                      <a:r>
                        <a:rPr lang="en-GB" sz="1600" kern="1200" dirty="0">
                          <a:solidFill>
                            <a:schemeClr val="tx1"/>
                          </a:solidFill>
                          <a:effectLst/>
                          <a:latin typeface="+mn-lt"/>
                          <a:ea typeface="+mn-ea"/>
                          <a:cs typeface="+mn-cs"/>
                        </a:rPr>
                        <a:t>: Mixed methods</a:t>
                      </a:r>
                    </a:p>
                    <a:p>
                      <a:r>
                        <a:rPr lang="en-GB" sz="1600" b="1" kern="1200" dirty="0">
                          <a:solidFill>
                            <a:schemeClr val="tx1"/>
                          </a:solidFill>
                          <a:effectLst/>
                          <a:latin typeface="+mn-lt"/>
                          <a:ea typeface="+mn-ea"/>
                          <a:cs typeface="+mn-cs"/>
                        </a:rPr>
                        <a:t>Characteristics</a:t>
                      </a:r>
                      <a:r>
                        <a:rPr lang="en-GB" sz="1600" kern="1200" dirty="0">
                          <a:solidFill>
                            <a:schemeClr val="tx1"/>
                          </a:solidFill>
                          <a:effectLst/>
                          <a:latin typeface="+mn-lt"/>
                          <a:ea typeface="+mn-ea"/>
                          <a:cs typeface="+mn-cs"/>
                        </a:rPr>
                        <a:t>: Adults with ASD (Autistic spectrum disorder)</a:t>
                      </a:r>
                    </a:p>
                    <a:p>
                      <a:r>
                        <a:rPr lang="en-GB" sz="1600" b="1" kern="1200" dirty="0">
                          <a:solidFill>
                            <a:schemeClr val="tx1"/>
                          </a:solidFill>
                          <a:effectLst/>
                          <a:latin typeface="+mn-lt"/>
                          <a:ea typeface="+mn-ea"/>
                          <a:cs typeface="+mn-cs"/>
                        </a:rPr>
                        <a:t>Sample size</a:t>
                      </a:r>
                      <a:r>
                        <a:rPr lang="en-GB" sz="1600" kern="1200" dirty="0">
                          <a:solidFill>
                            <a:schemeClr val="tx1"/>
                          </a:solidFill>
                          <a:effectLst/>
                          <a:latin typeface="+mn-lt"/>
                          <a:ea typeface="+mn-ea"/>
                          <a:cs typeface="+mn-cs"/>
                        </a:rPr>
                        <a:t>: Qualitative analysis-133 participants.</a:t>
                      </a:r>
                    </a:p>
                    <a:p>
                      <a:r>
                        <a:rPr lang="en-GB" sz="1600" kern="1200" dirty="0">
                          <a:solidFill>
                            <a:schemeClr val="tx1"/>
                          </a:solidFill>
                          <a:effectLst/>
                          <a:latin typeface="+mn-lt"/>
                          <a:ea typeface="+mn-ea"/>
                          <a:cs typeface="+mn-cs"/>
                        </a:rPr>
                        <a:t>Quantitative analysis-70 participants.</a:t>
                      </a:r>
                    </a:p>
                    <a:p>
                      <a:endParaRPr lang="en-GB" sz="1600" kern="1200" dirty="0">
                        <a:solidFill>
                          <a:schemeClr val="tx1"/>
                        </a:solidFill>
                        <a:effectLst/>
                        <a:latin typeface="+mn-lt"/>
                        <a:ea typeface="+mn-ea"/>
                        <a:cs typeface="+mn-cs"/>
                      </a:endParaRPr>
                    </a:p>
                  </a:txBody>
                  <a:tcPr/>
                </a:tc>
                <a:tc>
                  <a:txBody>
                    <a:bodyPr/>
                    <a:lstStyle/>
                    <a:p>
                      <a:r>
                        <a:rPr lang="en-US" sz="1600" dirty="0">
                          <a:solidFill>
                            <a:schemeClr val="tx1"/>
                          </a:solidFill>
                          <a:latin typeface="+mn-lt"/>
                        </a:rPr>
                        <a:t>The findings indicate that autistic people's mental health responses to the early phases of the pandemic differed and that there was a segment that reported increased despair, anxiety, and stress.</a:t>
                      </a:r>
                      <a:endParaRPr lang="en-GB" sz="1600" dirty="0">
                        <a:solidFill>
                          <a:schemeClr val="tx1"/>
                        </a:solidFill>
                        <a:latin typeface="+mn-lt"/>
                      </a:endParaRPr>
                    </a:p>
                  </a:txBody>
                  <a:tcPr/>
                </a:tc>
                <a:extLst>
                  <a:ext uri="{0D108BD9-81ED-4DB2-BD59-A6C34878D82A}">
                    <a16:rowId xmlns:a16="http://schemas.microsoft.com/office/drawing/2014/main" val="2409751736"/>
                  </a:ext>
                </a:extLst>
              </a:tr>
            </a:tbl>
          </a:graphicData>
        </a:graphic>
      </p:graphicFrame>
    </p:spTree>
    <p:extLst>
      <p:ext uri="{BB962C8B-B14F-4D97-AF65-F5344CB8AC3E}">
        <p14:creationId xmlns:p14="http://schemas.microsoft.com/office/powerpoint/2010/main" val="8163740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7C6B0-BB88-49CB-91D3-D697A5C6B8E0}"/>
              </a:ext>
            </a:extLst>
          </p:cNvPr>
          <p:cNvSpPr>
            <a:spLocks noGrp="1"/>
          </p:cNvSpPr>
          <p:nvPr>
            <p:ph type="title"/>
          </p:nvPr>
        </p:nvSpPr>
        <p:spPr>
          <a:xfrm>
            <a:off x="215756" y="163308"/>
            <a:ext cx="11702266" cy="823011"/>
          </a:xfrm>
        </p:spPr>
        <p:txBody>
          <a:bodyPr/>
          <a:lstStyle/>
          <a:p>
            <a:r>
              <a:rPr lang="en-US" b="1" dirty="0"/>
              <a:t>Literature Review</a:t>
            </a:r>
            <a:endParaRPr lang="en-GB" dirty="0"/>
          </a:p>
        </p:txBody>
      </p:sp>
      <p:graphicFrame>
        <p:nvGraphicFramePr>
          <p:cNvPr id="4" name="Table 4">
            <a:extLst>
              <a:ext uri="{FF2B5EF4-FFF2-40B4-BE49-F238E27FC236}">
                <a16:creationId xmlns:a16="http://schemas.microsoft.com/office/drawing/2014/main" id="{ED7D3BED-C6D6-4590-91C0-AF0B3D01BE26}"/>
              </a:ext>
            </a:extLst>
          </p:cNvPr>
          <p:cNvGraphicFramePr>
            <a:graphicFrameLocks noGrp="1"/>
          </p:cNvGraphicFramePr>
          <p:nvPr>
            <p:extLst>
              <p:ext uri="{D42A27DB-BD31-4B8C-83A1-F6EECF244321}">
                <p14:modId xmlns:p14="http://schemas.microsoft.com/office/powerpoint/2010/main" val="1821682748"/>
              </p:ext>
            </p:extLst>
          </p:nvPr>
        </p:nvGraphicFramePr>
        <p:xfrm>
          <a:off x="215756" y="1372678"/>
          <a:ext cx="11702268" cy="2779158"/>
        </p:xfrm>
        <a:graphic>
          <a:graphicData uri="http://schemas.openxmlformats.org/drawingml/2006/table">
            <a:tbl>
              <a:tblPr firstRow="1" bandRow="1">
                <a:tableStyleId>{284E427A-3D55-4303-BF80-6455036E1DE7}</a:tableStyleId>
              </a:tblPr>
              <a:tblGrid>
                <a:gridCol w="2925567">
                  <a:extLst>
                    <a:ext uri="{9D8B030D-6E8A-4147-A177-3AD203B41FA5}">
                      <a16:colId xmlns:a16="http://schemas.microsoft.com/office/drawing/2014/main" val="2300370149"/>
                    </a:ext>
                  </a:extLst>
                </a:gridCol>
                <a:gridCol w="2925567">
                  <a:extLst>
                    <a:ext uri="{9D8B030D-6E8A-4147-A177-3AD203B41FA5}">
                      <a16:colId xmlns:a16="http://schemas.microsoft.com/office/drawing/2014/main" val="3295739333"/>
                    </a:ext>
                  </a:extLst>
                </a:gridCol>
                <a:gridCol w="2925567">
                  <a:extLst>
                    <a:ext uri="{9D8B030D-6E8A-4147-A177-3AD203B41FA5}">
                      <a16:colId xmlns:a16="http://schemas.microsoft.com/office/drawing/2014/main" val="2317112416"/>
                    </a:ext>
                  </a:extLst>
                </a:gridCol>
                <a:gridCol w="2925567">
                  <a:extLst>
                    <a:ext uri="{9D8B030D-6E8A-4147-A177-3AD203B41FA5}">
                      <a16:colId xmlns:a16="http://schemas.microsoft.com/office/drawing/2014/main" val="3683943466"/>
                    </a:ext>
                  </a:extLst>
                </a:gridCol>
              </a:tblGrid>
              <a:tr h="61324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i="0" u="none" strike="noStrike" cap="none" spc="0" dirty="0">
                          <a:solidFill>
                            <a:schemeClr val="bg1"/>
                          </a:solidFill>
                          <a:effectLst/>
                          <a:latin typeface="Arial" panose="020B0604020202020204" pitchFamily="34" charset="0"/>
                          <a:cs typeface="Arial" panose="020B0604020202020204" pitchFamily="34" charset="0"/>
                        </a:rPr>
                        <a:t>Author(s), title, and year of publication</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i="0" u="none" strike="noStrike" cap="none" spc="0" dirty="0">
                          <a:solidFill>
                            <a:schemeClr val="bg1"/>
                          </a:solidFill>
                          <a:effectLst/>
                          <a:latin typeface="Arial" panose="020B0604020202020204" pitchFamily="34" charset="0"/>
                          <a:cs typeface="Arial" panose="020B0604020202020204" pitchFamily="34" charset="0"/>
                        </a:rPr>
                        <a:t>Aim of study</a:t>
                      </a:r>
                    </a:p>
                    <a:p>
                      <a:endParaRPr lang="en-GB" b="1" dirty="0">
                        <a:solidFill>
                          <a:schemeClr val="bg1"/>
                        </a:solidFill>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i="0" u="none" strike="noStrike" cap="none" spc="0" dirty="0">
                          <a:solidFill>
                            <a:schemeClr val="bg1"/>
                          </a:solidFill>
                          <a:effectLst/>
                          <a:latin typeface="Arial" panose="020B0604020202020204" pitchFamily="34" charset="0"/>
                          <a:ea typeface="Calibri" panose="020F0502020204030204" pitchFamily="34" charset="0"/>
                          <a:cs typeface="Arial" panose="020B0604020202020204" pitchFamily="34" charset="0"/>
                        </a:rPr>
                        <a:t>Methods and Sample size and characteristic</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i="0" u="none" strike="noStrike" cap="none" spc="0" dirty="0">
                          <a:solidFill>
                            <a:schemeClr val="bg1"/>
                          </a:solidFill>
                          <a:effectLst/>
                          <a:latin typeface="Arial" panose="020B0604020202020204" pitchFamily="34" charset="0"/>
                          <a:ea typeface="Calibri" panose="020F0502020204030204" pitchFamily="34" charset="0"/>
                          <a:cs typeface="Arial" panose="020B0604020202020204" pitchFamily="34" charset="0"/>
                        </a:rPr>
                        <a:t>Summary of main findings</a:t>
                      </a:r>
                      <a:endParaRPr lang="en-GB" sz="1800" b="1" i="0" u="none" strike="noStrike" cap="none" spc="0" dirty="0">
                        <a:solidFill>
                          <a:schemeClr val="bg1"/>
                        </a:solidFill>
                        <a:effectLs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800786983"/>
                  </a:ext>
                </a:extLst>
              </a:tr>
              <a:tr h="2139078">
                <a:tc>
                  <a:txBody>
                    <a:bodyPr/>
                    <a:lstStyle/>
                    <a:p>
                      <a:pPr>
                        <a:lnSpc>
                          <a:spcPct val="100000"/>
                        </a:lnSpc>
                        <a:spcAft>
                          <a:spcPts val="800"/>
                        </a:spcAft>
                      </a:pPr>
                      <a:r>
                        <a:rPr lang="en-GB" sz="1600" b="1" dirty="0">
                          <a:effectLst/>
                          <a:latin typeface="+mn-lt"/>
                          <a:ea typeface="Calibri" panose="020F0502020204030204" pitchFamily="34" charset="0"/>
                          <a:cs typeface="Times New Roman" panose="02020603050405020304" pitchFamily="18" charset="0"/>
                        </a:rPr>
                        <a:t>Authors:  </a:t>
                      </a:r>
                      <a:r>
                        <a:rPr lang="en-GB" sz="1600" b="0" dirty="0">
                          <a:effectLst/>
                          <a:latin typeface="+mn-lt"/>
                          <a:ea typeface="Calibri" panose="020F0502020204030204" pitchFamily="34" charset="0"/>
                          <a:cs typeface="Times New Roman" panose="02020603050405020304" pitchFamily="18" charset="0"/>
                        </a:rPr>
                        <a:t>S. </a:t>
                      </a:r>
                      <a:r>
                        <a:rPr lang="en-GB" sz="1600" b="0" dirty="0" err="1">
                          <a:effectLst/>
                          <a:latin typeface="+mn-lt"/>
                          <a:ea typeface="Calibri" panose="020F0502020204030204" pitchFamily="34" charset="0"/>
                          <a:cs typeface="Times New Roman" panose="02020603050405020304" pitchFamily="18" charset="0"/>
                        </a:rPr>
                        <a:t>Tromans</a:t>
                      </a:r>
                      <a:r>
                        <a:rPr lang="en-GB" sz="1600" b="0" dirty="0">
                          <a:effectLst/>
                          <a:latin typeface="+mn-lt"/>
                          <a:ea typeface="Calibri" panose="020F0502020204030204" pitchFamily="34" charset="0"/>
                          <a:cs typeface="Times New Roman" panose="02020603050405020304" pitchFamily="18" charset="0"/>
                        </a:rPr>
                        <a:t>, </a:t>
                      </a:r>
                      <a:r>
                        <a:rPr lang="en-GB" sz="1600" dirty="0">
                          <a:solidFill>
                            <a:schemeClr val="tx1"/>
                          </a:solidFill>
                          <a:effectLst/>
                          <a:latin typeface="+mn-lt"/>
                          <a:ea typeface="Calibri" panose="020F0502020204030204" pitchFamily="34" charset="0"/>
                          <a:cs typeface="Times New Roman" panose="02020603050405020304" pitchFamily="18" charset="0"/>
                        </a:rPr>
                        <a:t> M. Kinney, V. Chester, R. Alexander, A. Roy, J. Sander, H. </a:t>
                      </a:r>
                      <a:r>
                        <a:rPr lang="en-GB" sz="1600" dirty="0" err="1">
                          <a:solidFill>
                            <a:schemeClr val="tx1"/>
                          </a:solidFill>
                          <a:effectLst/>
                          <a:latin typeface="+mn-lt"/>
                          <a:ea typeface="Calibri" panose="020F0502020204030204" pitchFamily="34" charset="0"/>
                          <a:cs typeface="Times New Roman" panose="02020603050405020304" pitchFamily="18" charset="0"/>
                        </a:rPr>
                        <a:t>Dudson</a:t>
                      </a:r>
                      <a:r>
                        <a:rPr lang="en-GB" sz="1600" dirty="0">
                          <a:solidFill>
                            <a:schemeClr val="tx1"/>
                          </a:solidFill>
                          <a:effectLst/>
                          <a:latin typeface="+mn-lt"/>
                          <a:ea typeface="Calibri" panose="020F0502020204030204" pitchFamily="34" charset="0"/>
                          <a:cs typeface="Times New Roman" panose="02020603050405020304" pitchFamily="18" charset="0"/>
                        </a:rPr>
                        <a:t>, R. Shankar</a:t>
                      </a:r>
                      <a:r>
                        <a:rPr lang="en-GB" sz="1600" b="0" dirty="0">
                          <a:solidFill>
                            <a:schemeClr val="tx1"/>
                          </a:solidFill>
                          <a:effectLst/>
                          <a:latin typeface="+mn-lt"/>
                          <a:ea typeface="Calibri" panose="020F0502020204030204" pitchFamily="34" charset="0"/>
                          <a:cs typeface="Times New Roman" panose="02020603050405020304" pitchFamily="18" charset="0"/>
                        </a:rPr>
                        <a:t> </a:t>
                      </a:r>
                      <a:r>
                        <a:rPr lang="en-GB" sz="1600" b="1" dirty="0">
                          <a:solidFill>
                            <a:srgbClr val="000000"/>
                          </a:solidFill>
                          <a:effectLst/>
                          <a:latin typeface="+mn-lt"/>
                          <a:ea typeface="Calibri" panose="020F0502020204030204" pitchFamily="34" charset="0"/>
                          <a:cs typeface="Times New Roman" panose="02020603050405020304" pitchFamily="18" charset="0"/>
                        </a:rPr>
                        <a:t>Title</a:t>
                      </a:r>
                      <a:r>
                        <a:rPr lang="en-GB" sz="1600" dirty="0">
                          <a:solidFill>
                            <a:srgbClr val="000000"/>
                          </a:solidFill>
                          <a:effectLst/>
                          <a:latin typeface="+mn-lt"/>
                          <a:ea typeface="Calibri" panose="020F0502020204030204" pitchFamily="34" charset="0"/>
                          <a:cs typeface="Times New Roman" panose="02020603050405020304" pitchFamily="18" charset="0"/>
                        </a:rPr>
                        <a:t>: Priority concerns for people with intellectual and developmental disabilities during the COVID-19 pandemic</a:t>
                      </a:r>
                      <a:r>
                        <a:rPr lang="en-GB" sz="1600" b="0" dirty="0">
                          <a:solidFill>
                            <a:schemeClr val="dk1"/>
                          </a:solidFill>
                          <a:effectLst/>
                          <a:latin typeface="+mn-lt"/>
                          <a:ea typeface="Calibri" panose="020F0502020204030204" pitchFamily="34" charset="0"/>
                          <a:cs typeface="Times New Roman" panose="02020603050405020304" pitchFamily="18" charset="0"/>
                        </a:rPr>
                        <a:t>      </a:t>
                      </a:r>
                      <a:r>
                        <a:rPr lang="en-GB" sz="1600" b="1" dirty="0">
                          <a:solidFill>
                            <a:srgbClr val="000000"/>
                          </a:solidFill>
                          <a:effectLst/>
                          <a:latin typeface="+mn-lt"/>
                          <a:ea typeface="Calibri" panose="020F0502020204030204" pitchFamily="34" charset="0"/>
                          <a:cs typeface="Times New Roman" panose="02020603050405020304" pitchFamily="18" charset="0"/>
                        </a:rPr>
                        <a:t>Year of publication</a:t>
                      </a:r>
                      <a:r>
                        <a:rPr lang="en-GB" sz="1600" dirty="0">
                          <a:solidFill>
                            <a:srgbClr val="000000"/>
                          </a:solidFill>
                          <a:effectLst/>
                          <a:latin typeface="+mn-lt"/>
                          <a:ea typeface="Calibri" panose="020F0502020204030204" pitchFamily="34" charset="0"/>
                          <a:cs typeface="Times New Roman" panose="02020603050405020304" pitchFamily="18" charset="0"/>
                        </a:rPr>
                        <a:t>:2020</a:t>
                      </a:r>
                      <a:endParaRPr lang="en-GB" sz="1600" dirty="0">
                        <a:effectLst/>
                        <a:latin typeface="+mn-lt"/>
                        <a:ea typeface="Calibri" panose="020F0502020204030204" pitchFamily="34" charset="0"/>
                        <a:cs typeface="Times New Roman" panose="02020603050405020304" pitchFamily="18" charset="0"/>
                      </a:endParaRPr>
                    </a:p>
                  </a:txBody>
                  <a:tcPr marL="68580" marR="68580" marT="6350" marB="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kern="1200" dirty="0">
                          <a:solidFill>
                            <a:schemeClr val="tx1"/>
                          </a:solidFill>
                          <a:effectLst/>
                          <a:latin typeface="+mn-lt"/>
                          <a:ea typeface="+mn-ea"/>
                          <a:cs typeface="Arial" panose="020B0604020202020204" pitchFamily="34" charset="0"/>
                        </a:rPr>
                        <a:t>Providing structured, scientific proof material about the COVID-19 pandemic's key problems for individuals with intellectual disabilities and/or autism </a:t>
                      </a:r>
                      <a:r>
                        <a:rPr lang="en-GB" sz="1800" b="0" i="0" kern="1200" dirty="0">
                          <a:solidFill>
                            <a:schemeClr val="dk1"/>
                          </a:solidFill>
                          <a:effectLst/>
                          <a:latin typeface="+mn-lt"/>
                          <a:ea typeface="+mn-ea"/>
                          <a:cs typeface="+mn-cs"/>
                        </a:rPr>
                        <a:t>(</a:t>
                      </a:r>
                      <a:r>
                        <a:rPr lang="en-GB" sz="1600" b="0" i="0" kern="1200" dirty="0" err="1">
                          <a:solidFill>
                            <a:schemeClr val="dk1"/>
                          </a:solidFill>
                          <a:effectLst/>
                          <a:latin typeface="+mn-lt"/>
                          <a:ea typeface="+mn-ea"/>
                          <a:cs typeface="+mn-cs"/>
                        </a:rPr>
                        <a:t>Tromans</a:t>
                      </a:r>
                      <a:r>
                        <a:rPr lang="en-GB" sz="1600" b="0" i="0" kern="1200" dirty="0">
                          <a:solidFill>
                            <a:schemeClr val="dk1"/>
                          </a:solidFill>
                          <a:effectLst/>
                          <a:latin typeface="+mn-lt"/>
                          <a:ea typeface="+mn-ea"/>
                          <a:cs typeface="+mn-cs"/>
                        </a:rPr>
                        <a:t> et al., 2020).</a:t>
                      </a:r>
                      <a:endParaRPr lang="en-GB" sz="1600" dirty="0">
                        <a:latin typeface="+mn-lt"/>
                      </a:endParaRPr>
                    </a:p>
                  </a:txBody>
                  <a:tcPr/>
                </a:tc>
                <a:tc>
                  <a:txBody>
                    <a:bodyPr/>
                    <a:lstStyle/>
                    <a:p>
                      <a:pPr>
                        <a:lnSpc>
                          <a:spcPct val="100000"/>
                        </a:lnSpc>
                        <a:spcAft>
                          <a:spcPts val="800"/>
                        </a:spcAft>
                      </a:pPr>
                      <a:r>
                        <a:rPr lang="en-GB" sz="1600" b="1" dirty="0">
                          <a:solidFill>
                            <a:srgbClr val="000000"/>
                          </a:solidFill>
                          <a:effectLst/>
                          <a:latin typeface="+mn-lt"/>
                          <a:ea typeface="Calibri" panose="020F0502020204030204" pitchFamily="34" charset="0"/>
                          <a:cs typeface="Arial" panose="020B0604020202020204" pitchFamily="34" charset="0"/>
                        </a:rPr>
                        <a:t>Methods</a:t>
                      </a:r>
                      <a:r>
                        <a:rPr lang="en-GB" sz="1600" dirty="0">
                          <a:solidFill>
                            <a:srgbClr val="000000"/>
                          </a:solidFill>
                          <a:effectLst/>
                          <a:latin typeface="+mn-lt"/>
                          <a:ea typeface="Calibri" panose="020F0502020204030204" pitchFamily="34" charset="0"/>
                          <a:cs typeface="Arial" panose="020B0604020202020204" pitchFamily="34" charset="0"/>
                        </a:rPr>
                        <a:t>: Cross sectional study </a:t>
                      </a:r>
                      <a:r>
                        <a:rPr lang="en-GB" sz="1600" b="1" dirty="0">
                          <a:solidFill>
                            <a:srgbClr val="000000"/>
                          </a:solidFill>
                          <a:effectLst/>
                          <a:latin typeface="+mn-lt"/>
                          <a:ea typeface="Calibri" panose="020F0502020204030204" pitchFamily="34" charset="0"/>
                          <a:cs typeface="Arial" panose="020B0604020202020204" pitchFamily="34" charset="0"/>
                        </a:rPr>
                        <a:t>Characteristics</a:t>
                      </a:r>
                      <a:r>
                        <a:rPr lang="en-GB" sz="1600" dirty="0">
                          <a:solidFill>
                            <a:srgbClr val="000000"/>
                          </a:solidFill>
                          <a:effectLst/>
                          <a:latin typeface="+mn-lt"/>
                          <a:ea typeface="Calibri" panose="020F0502020204030204" pitchFamily="34" charset="0"/>
                          <a:cs typeface="Arial" panose="020B0604020202020204" pitchFamily="34" charset="0"/>
                        </a:rPr>
                        <a:t>: </a:t>
                      </a:r>
                      <a:r>
                        <a:rPr lang="en-GB" sz="1800" kern="1200" dirty="0">
                          <a:solidFill>
                            <a:schemeClr val="tx1"/>
                          </a:solidFill>
                          <a:effectLst/>
                          <a:latin typeface="+mn-lt"/>
                          <a:ea typeface="+mn-ea"/>
                          <a:cs typeface="+mn-cs"/>
                        </a:rPr>
                        <a:t>Leader  representatives of major UK-based professional bodies and service-user representative organisations </a:t>
                      </a:r>
                      <a:r>
                        <a:rPr lang="en-GB" sz="1600" b="1" dirty="0">
                          <a:solidFill>
                            <a:srgbClr val="000000"/>
                          </a:solidFill>
                          <a:effectLst/>
                          <a:latin typeface="+mn-lt"/>
                          <a:ea typeface="Calibri" panose="020F0502020204030204" pitchFamily="34" charset="0"/>
                          <a:cs typeface="Arial" panose="020B0604020202020204" pitchFamily="34" charset="0"/>
                        </a:rPr>
                        <a:t>Sample size</a:t>
                      </a:r>
                      <a:r>
                        <a:rPr lang="en-GB" sz="1600" dirty="0">
                          <a:solidFill>
                            <a:srgbClr val="000000"/>
                          </a:solidFill>
                          <a:effectLst/>
                          <a:latin typeface="+mn-lt"/>
                          <a:ea typeface="Calibri" panose="020F0502020204030204" pitchFamily="34" charset="0"/>
                          <a:cs typeface="Arial" panose="020B0604020202020204" pitchFamily="34" charset="0"/>
                        </a:rPr>
                        <a:t>: 32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b="0" i="0" u="none" strike="noStrike" cap="none" spc="0" dirty="0">
                          <a:solidFill>
                            <a:schemeClr val="tx1"/>
                          </a:solidFill>
                          <a:effectLst/>
                          <a:latin typeface="+mn-lt"/>
                          <a:cs typeface="Arial" panose="020B0604020202020204" pitchFamily="34" charset="0"/>
                        </a:rPr>
                        <a:t>The young adults with ASD were among the groups which were affected the most by the outbreak of the pandemic and these findings are presented in various key themes. </a:t>
                      </a:r>
                      <a:endParaRPr lang="en-GB" sz="1600" dirty="0">
                        <a:solidFill>
                          <a:schemeClr val="tx1"/>
                        </a:solidFill>
                        <a:latin typeface="+mn-lt"/>
                      </a:endParaRPr>
                    </a:p>
                  </a:txBody>
                  <a:tcPr/>
                </a:tc>
                <a:extLst>
                  <a:ext uri="{0D108BD9-81ED-4DB2-BD59-A6C34878D82A}">
                    <a16:rowId xmlns:a16="http://schemas.microsoft.com/office/drawing/2014/main" val="44666644"/>
                  </a:ext>
                </a:extLst>
              </a:tr>
            </a:tbl>
          </a:graphicData>
        </a:graphic>
      </p:graphicFrame>
    </p:spTree>
    <p:extLst>
      <p:ext uri="{BB962C8B-B14F-4D97-AF65-F5344CB8AC3E}">
        <p14:creationId xmlns:p14="http://schemas.microsoft.com/office/powerpoint/2010/main" val="38173167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16B467-C08C-466F-BE6B-7F9ED5E6F580}"/>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GB" sz="3000" b="1" dirty="0">
                <a:solidFill>
                  <a:srgbClr val="FFFFFF"/>
                </a:solidFill>
              </a:rPr>
              <a:t>Results </a:t>
            </a:r>
          </a:p>
        </p:txBody>
      </p:sp>
      <p:sp>
        <p:nvSpPr>
          <p:cNvPr id="3" name="Content Placeholder 2">
            <a:extLst>
              <a:ext uri="{FF2B5EF4-FFF2-40B4-BE49-F238E27FC236}">
                <a16:creationId xmlns:a16="http://schemas.microsoft.com/office/drawing/2014/main" id="{7D0CCD17-28FE-496A-8B33-DCC80EBEBEEF}"/>
              </a:ext>
            </a:extLst>
          </p:cNvPr>
          <p:cNvSpPr>
            <a:spLocks noGrp="1"/>
          </p:cNvSpPr>
          <p:nvPr>
            <p:ph idx="1"/>
          </p:nvPr>
        </p:nvSpPr>
        <p:spPr>
          <a:xfrm>
            <a:off x="5089356" y="1402080"/>
            <a:ext cx="6664280" cy="4053840"/>
          </a:xfrm>
        </p:spPr>
        <p:txBody>
          <a:bodyPr anchor="ctr">
            <a:normAutofit/>
          </a:bodyPr>
          <a:lstStyle/>
          <a:p>
            <a:pPr marL="0" indent="0">
              <a:spcBef>
                <a:spcPts val="0"/>
              </a:spcBef>
              <a:spcAft>
                <a:spcPts val="600"/>
              </a:spcAft>
              <a:buNone/>
            </a:pPr>
            <a:r>
              <a:rPr lang="en-US" sz="2400" dirty="0">
                <a:latin typeface="Arial Narrow" panose="020B0606020202030204" pitchFamily="34" charset="0"/>
                <a:cs typeface="Arial" panose="020B0604020202020204" pitchFamily="34" charset="0"/>
              </a:rPr>
              <a:t>The observed evidences of impacts were categorized into three themes: </a:t>
            </a:r>
          </a:p>
          <a:p>
            <a:pPr marL="0" indent="0">
              <a:spcBef>
                <a:spcPts val="0"/>
              </a:spcBef>
              <a:spcAft>
                <a:spcPts val="600"/>
              </a:spcAft>
              <a:buNone/>
            </a:pPr>
            <a:endParaRPr lang="en-US" sz="2400" dirty="0">
              <a:latin typeface="Arial Narrow" panose="020B0606020202030204" pitchFamily="34" charset="0"/>
              <a:cs typeface="Arial" panose="020B0604020202020204" pitchFamily="34" charset="0"/>
            </a:endParaRPr>
          </a:p>
          <a:p>
            <a:pPr marL="342900" indent="-342900">
              <a:spcBef>
                <a:spcPts val="0"/>
              </a:spcBef>
              <a:spcAft>
                <a:spcPts val="600"/>
              </a:spcAft>
              <a:buAutoNum type="arabicParenBoth"/>
            </a:pPr>
            <a:r>
              <a:rPr lang="en-US" sz="2400" dirty="0">
                <a:latin typeface="Arial Narrow" panose="020B0606020202030204" pitchFamily="34" charset="0"/>
                <a:cs typeface="Arial" panose="020B0604020202020204" pitchFamily="34" charset="0"/>
              </a:rPr>
              <a:t>Impact on mental health and challenging behaviours; </a:t>
            </a:r>
          </a:p>
          <a:p>
            <a:pPr marL="342900" indent="-342900">
              <a:spcBef>
                <a:spcPts val="0"/>
              </a:spcBef>
              <a:spcAft>
                <a:spcPts val="600"/>
              </a:spcAft>
              <a:buAutoNum type="arabicParenBoth"/>
            </a:pPr>
            <a:r>
              <a:rPr lang="en-US" sz="2400" dirty="0">
                <a:latin typeface="Arial Narrow" panose="020B0606020202030204" pitchFamily="34" charset="0"/>
                <a:cs typeface="Arial" panose="020B0604020202020204" pitchFamily="34" charset="0"/>
              </a:rPr>
              <a:t>Impact on physical health; </a:t>
            </a:r>
          </a:p>
          <a:p>
            <a:pPr marL="342900" indent="-342900">
              <a:spcBef>
                <a:spcPts val="0"/>
              </a:spcBef>
              <a:spcAft>
                <a:spcPts val="600"/>
              </a:spcAft>
              <a:buAutoNum type="arabicParenBoth"/>
            </a:pPr>
            <a:r>
              <a:rPr lang="en-US" sz="2400" dirty="0">
                <a:latin typeface="Arial Narrow" panose="020B0606020202030204" pitchFamily="34" charset="0"/>
                <a:cs typeface="Arial" panose="020B0604020202020204" pitchFamily="34" charset="0"/>
              </a:rPr>
              <a:t>Impact on social life.</a:t>
            </a:r>
            <a:endParaRPr lang="en-GB" sz="2400" dirty="0">
              <a:latin typeface="Arial Narrow" panose="020B0606020202030204" pitchFamily="34" charset="0"/>
              <a:cs typeface="Arial" panose="020B0604020202020204" pitchFamily="34" charset="0"/>
            </a:endParaRPr>
          </a:p>
        </p:txBody>
      </p:sp>
    </p:spTree>
    <p:extLst>
      <p:ext uri="{BB962C8B-B14F-4D97-AF65-F5344CB8AC3E}">
        <p14:creationId xmlns:p14="http://schemas.microsoft.com/office/powerpoint/2010/main" val="5777993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1B7B18-A401-4BEB-9851-132F7EA50741}"/>
              </a:ext>
            </a:extLst>
          </p:cNvPr>
          <p:cNvSpPr>
            <a:spLocks noGrp="1"/>
          </p:cNvSpPr>
          <p:nvPr>
            <p:ph type="title"/>
          </p:nvPr>
        </p:nvSpPr>
        <p:spPr>
          <a:xfrm>
            <a:off x="2230954" y="284480"/>
            <a:ext cx="7729728" cy="1188720"/>
          </a:xfrm>
          <a:solidFill>
            <a:srgbClr val="FFFFFF"/>
          </a:solidFill>
        </p:spPr>
        <p:txBody>
          <a:bodyPr>
            <a:normAutofit/>
          </a:bodyPr>
          <a:lstStyle/>
          <a:p>
            <a:r>
              <a:rPr lang="en-GB" b="1"/>
              <a:t>Discussion</a:t>
            </a:r>
          </a:p>
        </p:txBody>
      </p:sp>
      <p:sp>
        <p:nvSpPr>
          <p:cNvPr id="3" name="Content Placeholder 2">
            <a:extLst>
              <a:ext uri="{FF2B5EF4-FFF2-40B4-BE49-F238E27FC236}">
                <a16:creationId xmlns:a16="http://schemas.microsoft.com/office/drawing/2014/main" id="{AA95E790-DB23-4A3D-ABAC-1F7706960BAE}"/>
              </a:ext>
            </a:extLst>
          </p:cNvPr>
          <p:cNvSpPr>
            <a:spLocks noGrp="1"/>
          </p:cNvSpPr>
          <p:nvPr>
            <p:ph idx="1"/>
          </p:nvPr>
        </p:nvSpPr>
        <p:spPr>
          <a:xfrm>
            <a:off x="1249680" y="1584960"/>
            <a:ext cx="9591040" cy="3921760"/>
          </a:xfrm>
        </p:spPr>
        <p:txBody>
          <a:bodyPr>
            <a:normAutofit fontScale="92500" lnSpcReduction="20000"/>
          </a:bodyPr>
          <a:lstStyle/>
          <a:p>
            <a:pPr>
              <a:spcBef>
                <a:spcPts val="0"/>
              </a:spcBef>
              <a:spcAft>
                <a:spcPts val="600"/>
              </a:spcAft>
              <a:buFont typeface="Wingdings" panose="05000000000000000000" pitchFamily="2" charset="2"/>
              <a:buChar char="Ø"/>
            </a:pPr>
            <a:r>
              <a:rPr lang="en-US" sz="2600" dirty="0">
                <a:effectLst/>
                <a:latin typeface="Arial Narrow" panose="020B0606020202030204" pitchFamily="34" charset="0"/>
                <a:ea typeface="Calibri" panose="020F0502020204030204" pitchFamily="34" charset="0"/>
              </a:rPr>
              <a:t>The pandemic has led to increased mental health issues including anxiety and stress, behavioral difficulties and difficulties in understanding and responding to the measures put in place to curb the virus of the virus as they rely on their carers for </a:t>
            </a:r>
            <a:r>
              <a:rPr lang="en-US" sz="2600" dirty="0">
                <a:solidFill>
                  <a:schemeClr val="tx1"/>
                </a:solidFill>
                <a:effectLst/>
                <a:latin typeface="Arial Narrow" panose="020B0606020202030204" pitchFamily="34" charset="0"/>
                <a:ea typeface="Calibri" panose="020F0502020204030204" pitchFamily="34" charset="0"/>
              </a:rPr>
              <a:t>information </a:t>
            </a:r>
            <a:r>
              <a:rPr lang="en-US" sz="2200" dirty="0">
                <a:solidFill>
                  <a:schemeClr val="tx1"/>
                </a:solidFill>
                <a:effectLst/>
                <a:latin typeface="Arial Narrow" panose="020B0606020202030204" pitchFamily="34" charset="0"/>
                <a:ea typeface="Calibri" panose="020F0502020204030204" pitchFamily="34" charset="0"/>
              </a:rPr>
              <a:t>(</a:t>
            </a:r>
            <a:r>
              <a:rPr lang="en-GB" sz="2200" b="0" i="0" dirty="0">
                <a:solidFill>
                  <a:schemeClr val="tx1"/>
                </a:solidFill>
                <a:effectLst/>
                <a:latin typeface="Arial Narrow" panose="020B0606020202030204" pitchFamily="34" charset="0"/>
              </a:rPr>
              <a:t>Courtenay and </a:t>
            </a:r>
            <a:r>
              <a:rPr lang="en-GB" sz="2200" b="0" i="0" dirty="0" err="1">
                <a:solidFill>
                  <a:schemeClr val="tx1"/>
                </a:solidFill>
                <a:effectLst/>
                <a:latin typeface="Arial Narrow" panose="020B0606020202030204" pitchFamily="34" charset="0"/>
              </a:rPr>
              <a:t>Perera</a:t>
            </a:r>
            <a:r>
              <a:rPr lang="en-GB" sz="2200" b="0" i="0" dirty="0">
                <a:solidFill>
                  <a:schemeClr val="tx1"/>
                </a:solidFill>
                <a:effectLst/>
                <a:latin typeface="Arial Narrow" panose="020B0606020202030204" pitchFamily="34" charset="0"/>
              </a:rPr>
              <a:t>, 2020).</a:t>
            </a:r>
          </a:p>
          <a:p>
            <a:pPr marL="0" indent="0">
              <a:spcBef>
                <a:spcPts val="0"/>
              </a:spcBef>
              <a:spcAft>
                <a:spcPts val="600"/>
              </a:spcAft>
              <a:buNone/>
            </a:pPr>
            <a:endParaRPr lang="en-US" sz="2200" dirty="0">
              <a:solidFill>
                <a:schemeClr val="tx1"/>
              </a:solidFill>
              <a:latin typeface="Arial Narrow" panose="020B0606020202030204" pitchFamily="34" charset="0"/>
            </a:endParaRPr>
          </a:p>
          <a:p>
            <a:pPr>
              <a:spcBef>
                <a:spcPts val="0"/>
              </a:spcBef>
              <a:spcAft>
                <a:spcPts val="600"/>
              </a:spcAft>
              <a:buFont typeface="Wingdings" panose="05000000000000000000" pitchFamily="2" charset="2"/>
              <a:buChar char="Ø"/>
            </a:pPr>
            <a:r>
              <a:rPr lang="en-US" sz="2600" dirty="0">
                <a:effectLst/>
                <a:latin typeface="Arial Narrow" panose="020B0606020202030204" pitchFamily="34" charset="0"/>
                <a:ea typeface="Calibri" panose="020F0502020204030204" pitchFamily="34" charset="0"/>
              </a:rPr>
              <a:t>The individuals with Autism and Intellectual  disabilities faced difficulties due to their condition which makes them vulnerable to a range of social, physical and mental implications of the pandemic </a:t>
            </a:r>
            <a:r>
              <a:rPr lang="en-US" sz="2200" dirty="0">
                <a:effectLst/>
                <a:latin typeface="Arial Narrow" panose="020B0606020202030204" pitchFamily="34" charset="0"/>
                <a:ea typeface="Calibri" panose="020F0502020204030204" pitchFamily="34" charset="0"/>
              </a:rPr>
              <a:t>(Bundy et al., 2022).</a:t>
            </a:r>
          </a:p>
          <a:p>
            <a:pPr marL="0" indent="0">
              <a:spcBef>
                <a:spcPts val="0"/>
              </a:spcBef>
              <a:spcAft>
                <a:spcPts val="600"/>
              </a:spcAft>
              <a:buNone/>
            </a:pPr>
            <a:endParaRPr lang="en-US" sz="2200" dirty="0">
              <a:effectLst/>
              <a:latin typeface="Arial Narrow" panose="020B0606020202030204" pitchFamily="34" charset="0"/>
              <a:ea typeface="Calibri" panose="020F0502020204030204" pitchFamily="34" charset="0"/>
            </a:endParaRPr>
          </a:p>
          <a:p>
            <a:pPr>
              <a:spcBef>
                <a:spcPts val="0"/>
              </a:spcBef>
              <a:spcAft>
                <a:spcPts val="600"/>
              </a:spcAft>
              <a:buFont typeface="Wingdings" panose="05000000000000000000" pitchFamily="2" charset="2"/>
              <a:buChar char="Ø"/>
            </a:pPr>
            <a:r>
              <a:rPr lang="en-US" sz="2600" dirty="0">
                <a:solidFill>
                  <a:srgbClr val="000000"/>
                </a:solidFill>
                <a:latin typeface="Arial Narrow" panose="020B0606020202030204" pitchFamily="34" charset="0"/>
                <a:ea typeface="Calibri" panose="020F0502020204030204" pitchFamily="34" charset="0"/>
              </a:rPr>
              <a:t>T</a:t>
            </a:r>
            <a:r>
              <a:rPr lang="en-US" sz="2600" dirty="0">
                <a:solidFill>
                  <a:srgbClr val="000000"/>
                </a:solidFill>
                <a:effectLst/>
                <a:latin typeface="Arial Narrow" panose="020B0606020202030204" pitchFamily="34" charset="0"/>
                <a:ea typeface="Calibri" panose="020F0502020204030204" pitchFamily="34" charset="0"/>
              </a:rPr>
              <a:t>he research highlights various benefits of the restrictions such as lowered social stress among individuals with ASD especially through the use of positive </a:t>
            </a:r>
            <a:r>
              <a:rPr lang="en-US" sz="2600" dirty="0" err="1">
                <a:solidFill>
                  <a:srgbClr val="000000"/>
                </a:solidFill>
                <a:effectLst/>
                <a:latin typeface="Arial Narrow" panose="020B0606020202030204" pitchFamily="34" charset="0"/>
                <a:ea typeface="Calibri" panose="020F0502020204030204" pitchFamily="34" charset="0"/>
              </a:rPr>
              <a:t>behavioural</a:t>
            </a:r>
            <a:r>
              <a:rPr lang="en-US" sz="2600" dirty="0">
                <a:solidFill>
                  <a:srgbClr val="000000"/>
                </a:solidFill>
                <a:effectLst/>
                <a:latin typeface="Arial Narrow" panose="020B0606020202030204" pitchFamily="34" charset="0"/>
                <a:ea typeface="Calibri" panose="020F0502020204030204" pitchFamily="34" charset="0"/>
              </a:rPr>
              <a:t> support </a:t>
            </a:r>
            <a:r>
              <a:rPr lang="en-US" sz="2200" dirty="0">
                <a:solidFill>
                  <a:srgbClr val="000000"/>
                </a:solidFill>
                <a:effectLst/>
                <a:latin typeface="Arial Narrow" panose="020B0606020202030204" pitchFamily="34" charset="0"/>
                <a:ea typeface="Calibri" panose="020F0502020204030204" pitchFamily="34" charset="0"/>
              </a:rPr>
              <a:t>(McKenzie et al., 2021). </a:t>
            </a:r>
            <a:endParaRPr lang="en-US" sz="2200" dirty="0">
              <a:latin typeface="Arial Narrow" panose="020B0606020202030204" pitchFamily="34" charset="0"/>
            </a:endParaRPr>
          </a:p>
          <a:p>
            <a:pPr marL="0" indent="0">
              <a:spcBef>
                <a:spcPts val="0"/>
              </a:spcBef>
              <a:spcAft>
                <a:spcPts val="600"/>
              </a:spcAft>
              <a:buNone/>
            </a:pPr>
            <a:endParaRPr lang="en-GB" sz="2400" dirty="0">
              <a:latin typeface="Arial Narrow" panose="020B0606020202030204" pitchFamily="34" charset="0"/>
            </a:endParaRPr>
          </a:p>
        </p:txBody>
      </p:sp>
    </p:spTree>
    <p:extLst>
      <p:ext uri="{BB962C8B-B14F-4D97-AF65-F5344CB8AC3E}">
        <p14:creationId xmlns:p14="http://schemas.microsoft.com/office/powerpoint/2010/main" val="1687209664"/>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3F0ADB5-A0B4-4B01-A8C4-FDC34CE22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A6D0FDE-0241-4C21-A720-A694753582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1B7B18-A401-4BEB-9851-132F7EA50741}"/>
              </a:ext>
            </a:extLst>
          </p:cNvPr>
          <p:cNvSpPr>
            <a:spLocks noGrp="1"/>
          </p:cNvSpPr>
          <p:nvPr>
            <p:ph type="title"/>
          </p:nvPr>
        </p:nvSpPr>
        <p:spPr>
          <a:xfrm>
            <a:off x="645160" y="959152"/>
            <a:ext cx="3363974" cy="1495794"/>
          </a:xfrm>
          <a:noFill/>
          <a:ln>
            <a:solidFill>
              <a:schemeClr val="bg1"/>
            </a:solidFill>
          </a:ln>
        </p:spPr>
        <p:txBody>
          <a:bodyPr vert="horz" wrap="square" lIns="274320" tIns="182880" rIns="274320" bIns="182880" rtlCol="0" anchorCtr="1">
            <a:normAutofit/>
          </a:bodyPr>
          <a:lstStyle/>
          <a:p>
            <a:r>
              <a:rPr lang="en-US" sz="2600" b="1" kern="1200" cap="all" spc="200" baseline="0">
                <a:solidFill>
                  <a:schemeClr val="bg1"/>
                </a:solidFill>
                <a:latin typeface="+mj-lt"/>
                <a:ea typeface="+mj-ea"/>
                <a:cs typeface="+mj-cs"/>
              </a:rPr>
              <a:t>Conclusion</a:t>
            </a:r>
          </a:p>
        </p:txBody>
      </p:sp>
      <p:graphicFrame>
        <p:nvGraphicFramePr>
          <p:cNvPr id="12" name="Content Placeholder 2">
            <a:extLst>
              <a:ext uri="{FF2B5EF4-FFF2-40B4-BE49-F238E27FC236}">
                <a16:creationId xmlns:a16="http://schemas.microsoft.com/office/drawing/2014/main" id="{F4ADC056-60B8-F6C7-35E0-42B97268B5F4}"/>
              </a:ext>
            </a:extLst>
          </p:cNvPr>
          <p:cNvGraphicFramePr>
            <a:graphicFrameLocks noGrp="1"/>
          </p:cNvGraphicFramePr>
          <p:nvPr>
            <p:ph idx="1"/>
            <p:extLst>
              <p:ext uri="{D42A27DB-BD31-4B8C-83A1-F6EECF244321}">
                <p14:modId xmlns:p14="http://schemas.microsoft.com/office/powerpoint/2010/main" val="2510943880"/>
              </p:ext>
            </p:extLst>
          </p:nvPr>
        </p:nvGraphicFramePr>
        <p:xfrm>
          <a:off x="4828854" y="959152"/>
          <a:ext cx="6955604" cy="46850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599066C2-E5D4-4E16-8E83-1BDB0D3984AA}"/>
              </a:ext>
            </a:extLst>
          </p:cNvPr>
          <p:cNvSpPr txBox="1"/>
          <p:nvPr/>
        </p:nvSpPr>
        <p:spPr>
          <a:xfrm>
            <a:off x="91440" y="4896504"/>
            <a:ext cx="4471415" cy="1200329"/>
          </a:xfrm>
          <a:prstGeom prst="rect">
            <a:avLst/>
          </a:prstGeom>
          <a:noFill/>
        </p:spPr>
        <p:txBody>
          <a:bodyPr wrap="square" rtlCol="0">
            <a:spAutoFit/>
          </a:bodyPr>
          <a:lstStyle/>
          <a:p>
            <a:pPr algn="just"/>
            <a:r>
              <a:rPr lang="en-US" sz="1800" i="1" dirty="0">
                <a:solidFill>
                  <a:schemeClr val="accent2">
                    <a:lumMod val="20000"/>
                    <a:lumOff val="80000"/>
                  </a:schemeClr>
                </a:solidFill>
                <a:effectLst/>
                <a:latin typeface="Arial" panose="020B0604020202020204" pitchFamily="34" charset="0"/>
                <a:ea typeface="Calibri" panose="020F0502020204030204" pitchFamily="34" charset="0"/>
              </a:rPr>
              <a:t>Limitation</a:t>
            </a:r>
            <a:r>
              <a:rPr lang="en-US" sz="1800" dirty="0">
                <a:solidFill>
                  <a:schemeClr val="accent2">
                    <a:lumMod val="20000"/>
                    <a:lumOff val="80000"/>
                  </a:schemeClr>
                </a:solidFill>
                <a:effectLst/>
                <a:latin typeface="Arial" panose="020B0604020202020204" pitchFamily="34" charset="0"/>
                <a:ea typeface="Calibri" panose="020F0502020204030204" pitchFamily="34" charset="0"/>
              </a:rPr>
              <a:t>: The secondary data collected were majorly UK based and therefore does not provide the overall experiences of individuals with ASD across the world. </a:t>
            </a:r>
            <a:endParaRPr lang="en-GB" dirty="0">
              <a:solidFill>
                <a:schemeClr val="accent2">
                  <a:lumMod val="20000"/>
                  <a:lumOff val="80000"/>
                </a:schemeClr>
              </a:solidFill>
            </a:endParaRPr>
          </a:p>
        </p:txBody>
      </p:sp>
    </p:spTree>
    <p:extLst>
      <p:ext uri="{BB962C8B-B14F-4D97-AF65-F5344CB8AC3E}">
        <p14:creationId xmlns:p14="http://schemas.microsoft.com/office/powerpoint/2010/main" val="31272984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3D3AB95-276F-4E66-9B39-02C819965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5694D9-AFA4-4E03-B587-B523317FE4BF}"/>
              </a:ext>
            </a:extLst>
          </p:cNvPr>
          <p:cNvSpPr>
            <a:spLocks noGrp="1"/>
          </p:cNvSpPr>
          <p:nvPr>
            <p:ph type="title"/>
          </p:nvPr>
        </p:nvSpPr>
        <p:spPr>
          <a:xfrm>
            <a:off x="289560" y="233172"/>
            <a:ext cx="11612880" cy="1188720"/>
          </a:xfrm>
          <a:solidFill>
            <a:schemeClr val="tx1"/>
          </a:solidFill>
          <a:ln w="177800" cmpd="thinThick">
            <a:solidFill>
              <a:schemeClr val="tx1"/>
            </a:solidFill>
          </a:ln>
        </p:spPr>
        <p:txBody>
          <a:bodyPr>
            <a:normAutofit/>
          </a:bodyPr>
          <a:lstStyle/>
          <a:p>
            <a:r>
              <a:rPr lang="en-GB" b="1" dirty="0">
                <a:solidFill>
                  <a:schemeClr val="bg1"/>
                </a:solidFill>
              </a:rPr>
              <a:t>References </a:t>
            </a:r>
          </a:p>
        </p:txBody>
      </p:sp>
      <p:sp>
        <p:nvSpPr>
          <p:cNvPr id="3" name="Content Placeholder 2">
            <a:extLst>
              <a:ext uri="{FF2B5EF4-FFF2-40B4-BE49-F238E27FC236}">
                <a16:creationId xmlns:a16="http://schemas.microsoft.com/office/drawing/2014/main" id="{75495F6A-65A2-4AA0-99F0-C1CE50AECCD5}"/>
              </a:ext>
            </a:extLst>
          </p:cNvPr>
          <p:cNvSpPr>
            <a:spLocks noGrp="1"/>
          </p:cNvSpPr>
          <p:nvPr>
            <p:ph idx="1"/>
          </p:nvPr>
        </p:nvSpPr>
        <p:spPr>
          <a:xfrm>
            <a:off x="289560" y="1747520"/>
            <a:ext cx="11612880" cy="4877308"/>
          </a:xfrm>
        </p:spPr>
        <p:txBody>
          <a:bodyPr>
            <a:normAutofit/>
          </a:bodyPr>
          <a:lstStyle/>
          <a:p>
            <a:pPr marL="0" indent="0">
              <a:buNone/>
            </a:pPr>
            <a:r>
              <a:rPr lang="en-US" b="0" i="0" dirty="0">
                <a:solidFill>
                  <a:srgbClr val="2C3E50"/>
                </a:solidFill>
                <a:effectLst/>
                <a:latin typeface="Calibri" panose="020F0502020204030204" pitchFamily="34" charset="0"/>
              </a:rPr>
              <a:t>Bundy R, Mandy W, Crane L, Belcher H, </a:t>
            </a:r>
            <a:r>
              <a:rPr lang="en-US" b="0" i="0" dirty="0" err="1">
                <a:solidFill>
                  <a:srgbClr val="2C3E50"/>
                </a:solidFill>
                <a:effectLst/>
                <a:latin typeface="Calibri" panose="020F0502020204030204" pitchFamily="34" charset="0"/>
              </a:rPr>
              <a:t>Bourne</a:t>
            </a:r>
            <a:r>
              <a:rPr lang="en-US" b="0" i="0" dirty="0">
                <a:solidFill>
                  <a:srgbClr val="2C3E50"/>
                </a:solidFill>
                <a:effectLst/>
                <a:latin typeface="Calibri" panose="020F0502020204030204" pitchFamily="34" charset="0"/>
              </a:rPr>
              <a:t> L, Brede J, Hull L, </a:t>
            </a:r>
            <a:r>
              <a:rPr lang="en-US" b="0" i="0" dirty="0" err="1">
                <a:solidFill>
                  <a:srgbClr val="2C3E50"/>
                </a:solidFill>
                <a:effectLst/>
                <a:latin typeface="Calibri" panose="020F0502020204030204" pitchFamily="34" charset="0"/>
              </a:rPr>
              <a:t>Brinkert</a:t>
            </a:r>
            <a:r>
              <a:rPr lang="en-US" b="0" i="0" dirty="0">
                <a:solidFill>
                  <a:srgbClr val="2C3E50"/>
                </a:solidFill>
                <a:effectLst/>
                <a:latin typeface="Calibri" panose="020F0502020204030204" pitchFamily="34" charset="0"/>
              </a:rPr>
              <a:t> J, Cook J. (2022) The impact of early stages of COVID-19 on the mental health of autistic adults in the United Kingdom: A longitudinal mixed-methods study. </a:t>
            </a:r>
            <a:r>
              <a:rPr lang="en-US" b="0" i="1" dirty="0">
                <a:solidFill>
                  <a:srgbClr val="2C3E50"/>
                </a:solidFill>
                <a:effectLst/>
                <a:latin typeface="Calibri" panose="020F0502020204030204" pitchFamily="34" charset="0"/>
              </a:rPr>
              <a:t>Autism.</a:t>
            </a:r>
            <a:r>
              <a:rPr lang="en-US" b="0" i="0" dirty="0">
                <a:solidFill>
                  <a:srgbClr val="2C3E50"/>
                </a:solidFill>
                <a:effectLst/>
                <a:latin typeface="Calibri" panose="020F0502020204030204" pitchFamily="34" charset="0"/>
              </a:rPr>
              <a:t> </a:t>
            </a:r>
            <a:r>
              <a:rPr lang="en-US" b="0" i="0" dirty="0">
                <a:solidFill>
                  <a:srgbClr val="2C3E50"/>
                </a:solidFill>
                <a:effectLst/>
                <a:latin typeface="Calibri" panose="020F0502020204030204" pitchFamily="34" charset="0"/>
                <a:hlinkClick r:id="rId2"/>
              </a:rPr>
              <a:t>https://journals.sagepub.com/doi/10.1177/13623613211065543</a:t>
            </a:r>
            <a:r>
              <a:rPr lang="en-US" b="0" i="0" dirty="0">
                <a:solidFill>
                  <a:srgbClr val="2C3E50"/>
                </a:solidFill>
                <a:effectLst/>
                <a:latin typeface="Calibri" panose="020F0502020204030204" pitchFamily="34" charset="0"/>
              </a:rPr>
              <a:t>  </a:t>
            </a:r>
          </a:p>
          <a:p>
            <a:pPr marL="0" indent="0">
              <a:buNone/>
            </a:pPr>
            <a:r>
              <a:rPr lang="en-US" b="0" i="0" dirty="0">
                <a:solidFill>
                  <a:srgbClr val="2C3E50"/>
                </a:solidFill>
                <a:effectLst/>
                <a:latin typeface="Calibri" panose="020F0502020204030204" pitchFamily="34" charset="0"/>
              </a:rPr>
              <a:t>Courtenay, K., &amp; </a:t>
            </a:r>
            <a:r>
              <a:rPr lang="en-US" b="0" i="0" dirty="0" err="1">
                <a:solidFill>
                  <a:srgbClr val="2C3E50"/>
                </a:solidFill>
                <a:effectLst/>
                <a:latin typeface="Calibri" panose="020F0502020204030204" pitchFamily="34" charset="0"/>
              </a:rPr>
              <a:t>Perera</a:t>
            </a:r>
            <a:r>
              <a:rPr lang="en-US" b="0" i="0" dirty="0">
                <a:solidFill>
                  <a:srgbClr val="2C3E50"/>
                </a:solidFill>
                <a:effectLst/>
                <a:latin typeface="Calibri" panose="020F0502020204030204" pitchFamily="34" charset="0"/>
              </a:rPr>
              <a:t>, B. (2020). COVID-19 and people with intellectual disability: impacts of a pandemic. </a:t>
            </a:r>
            <a:r>
              <a:rPr lang="en-US" b="0" i="1" dirty="0">
                <a:solidFill>
                  <a:srgbClr val="2C3E50"/>
                </a:solidFill>
                <a:effectLst/>
                <a:latin typeface="Calibri" panose="020F0502020204030204" pitchFamily="34" charset="0"/>
              </a:rPr>
              <a:t>Irish journal of psychological medicine</a:t>
            </a:r>
            <a:r>
              <a:rPr lang="en-US" b="0" i="0" dirty="0">
                <a:solidFill>
                  <a:srgbClr val="2C3E50"/>
                </a:solidFill>
                <a:effectLst/>
                <a:latin typeface="Calibri" panose="020F0502020204030204" pitchFamily="34" charset="0"/>
              </a:rPr>
              <a:t>, 37(3), 231–236. </a:t>
            </a:r>
            <a:r>
              <a:rPr lang="en-US" b="0" i="0" dirty="0">
                <a:solidFill>
                  <a:srgbClr val="2C3E50"/>
                </a:solidFill>
                <a:effectLst/>
                <a:latin typeface="Calibri" panose="020F0502020204030204" pitchFamily="34" charset="0"/>
                <a:hlinkClick r:id="rId3"/>
              </a:rPr>
              <a:t>https://doi.org/10.1017/ipm.2020.45</a:t>
            </a:r>
            <a:r>
              <a:rPr lang="en-US" b="0" i="0" dirty="0">
                <a:solidFill>
                  <a:srgbClr val="2C3E50"/>
                </a:solidFill>
                <a:effectLst/>
                <a:latin typeface="Calibri" panose="020F0502020204030204" pitchFamily="34" charset="0"/>
              </a:rPr>
              <a:t> </a:t>
            </a:r>
          </a:p>
          <a:p>
            <a:pPr marL="0" indent="0">
              <a:buNone/>
            </a:pPr>
            <a:r>
              <a:rPr lang="en-US" b="0" i="0" dirty="0" err="1">
                <a:solidFill>
                  <a:srgbClr val="2C3E50"/>
                </a:solidFill>
                <a:effectLst/>
                <a:latin typeface="Calibri" panose="020F0502020204030204" pitchFamily="34" charset="0"/>
              </a:rPr>
              <a:t>Oomen</a:t>
            </a:r>
            <a:r>
              <a:rPr lang="en-US" b="0" i="0" dirty="0">
                <a:solidFill>
                  <a:srgbClr val="2C3E50"/>
                </a:solidFill>
                <a:effectLst/>
                <a:latin typeface="Calibri" panose="020F0502020204030204" pitchFamily="34" charset="0"/>
              </a:rPr>
              <a:t>, D., </a:t>
            </a:r>
            <a:r>
              <a:rPr lang="en-US" b="0" i="0" dirty="0" err="1">
                <a:solidFill>
                  <a:srgbClr val="2C3E50"/>
                </a:solidFill>
                <a:effectLst/>
                <a:latin typeface="Calibri" panose="020F0502020204030204" pitchFamily="34" charset="0"/>
              </a:rPr>
              <a:t>Nijhof</a:t>
            </a:r>
            <a:r>
              <a:rPr lang="en-US" b="0" i="0" dirty="0">
                <a:solidFill>
                  <a:srgbClr val="2C3E50"/>
                </a:solidFill>
                <a:effectLst/>
                <a:latin typeface="Calibri" panose="020F0502020204030204" pitchFamily="34" charset="0"/>
              </a:rPr>
              <a:t>, A.D. &amp; Wiersema, J.R. (2021) The psychological impact of the COVID-19 pandemic on adults with autism: a survey study across three countries. </a:t>
            </a:r>
            <a:r>
              <a:rPr lang="en-US" b="0" i="1" dirty="0">
                <a:solidFill>
                  <a:srgbClr val="2C3E50"/>
                </a:solidFill>
                <a:effectLst/>
                <a:latin typeface="Calibri" panose="020F0502020204030204" pitchFamily="34" charset="0"/>
              </a:rPr>
              <a:t>Molecular Autism </a:t>
            </a:r>
            <a:r>
              <a:rPr lang="en-US" b="0" i="0" dirty="0">
                <a:solidFill>
                  <a:srgbClr val="2C3E50"/>
                </a:solidFill>
                <a:effectLst/>
                <a:latin typeface="Calibri" panose="020F0502020204030204" pitchFamily="34" charset="0"/>
              </a:rPr>
              <a:t>[Online] 12(21). Available at: </a:t>
            </a:r>
            <a:r>
              <a:rPr lang="en-US" b="0" i="0" dirty="0">
                <a:solidFill>
                  <a:srgbClr val="2C3E50"/>
                </a:solidFill>
                <a:effectLst/>
                <a:latin typeface="Calibri" panose="020F0502020204030204" pitchFamily="34" charset="0"/>
                <a:hlinkClick r:id="rId4"/>
              </a:rPr>
              <a:t>https://www.ncbi.nlm.nih.gov/pmc/articles/PMC7927758/</a:t>
            </a:r>
            <a:r>
              <a:rPr lang="en-US" b="0" i="0" dirty="0">
                <a:solidFill>
                  <a:srgbClr val="2C3E50"/>
                </a:solidFill>
                <a:effectLst/>
                <a:latin typeface="Calibri" panose="020F0502020204030204" pitchFamily="34" charset="0"/>
              </a:rPr>
              <a:t>  [Accessed 30. </a:t>
            </a:r>
            <a:r>
              <a:rPr lang="en-US" dirty="0">
                <a:solidFill>
                  <a:srgbClr val="2C3E50"/>
                </a:solidFill>
                <a:latin typeface="Calibri" panose="020F0502020204030204" pitchFamily="34" charset="0"/>
              </a:rPr>
              <a:t>03. </a:t>
            </a:r>
            <a:r>
              <a:rPr lang="en-US" b="0" i="0" dirty="0">
                <a:solidFill>
                  <a:srgbClr val="2C3E50"/>
                </a:solidFill>
                <a:effectLst/>
                <a:latin typeface="Calibri" panose="020F0502020204030204" pitchFamily="34" charset="0"/>
              </a:rPr>
              <a:t>2022]</a:t>
            </a:r>
          </a:p>
          <a:p>
            <a:pPr marL="0" indent="0">
              <a:buNone/>
            </a:pPr>
            <a:r>
              <a:rPr lang="en-US" b="0" i="0" dirty="0" err="1">
                <a:solidFill>
                  <a:srgbClr val="2C3E50"/>
                </a:solidFill>
                <a:effectLst/>
                <a:latin typeface="Calibri" panose="020F0502020204030204" pitchFamily="34" charset="0"/>
              </a:rPr>
              <a:t>Tromans</a:t>
            </a:r>
            <a:r>
              <a:rPr lang="en-US" b="0" i="0" dirty="0">
                <a:solidFill>
                  <a:srgbClr val="2C3E50"/>
                </a:solidFill>
                <a:effectLst/>
                <a:latin typeface="Calibri" panose="020F0502020204030204" pitchFamily="34" charset="0"/>
              </a:rPr>
              <a:t>, S., Kinney, M., Chester, V., Alexander, R., Roy, A., Sander, J.W., </a:t>
            </a:r>
            <a:r>
              <a:rPr lang="en-US" b="0" i="0" dirty="0" err="1">
                <a:solidFill>
                  <a:srgbClr val="2C3E50"/>
                </a:solidFill>
                <a:effectLst/>
                <a:latin typeface="Calibri" panose="020F0502020204030204" pitchFamily="34" charset="0"/>
              </a:rPr>
              <a:t>Dudson</a:t>
            </a:r>
            <a:r>
              <a:rPr lang="en-US" b="0" i="0" dirty="0">
                <a:solidFill>
                  <a:srgbClr val="2C3E50"/>
                </a:solidFill>
                <a:effectLst/>
                <a:latin typeface="Calibri" panose="020F0502020204030204" pitchFamily="34" charset="0"/>
              </a:rPr>
              <a:t>, H. and Shankar, R. (2020). Priority concerns for people with intellectual and developmental disabilities during the COVID-19 pandemic. </a:t>
            </a:r>
            <a:r>
              <a:rPr lang="en-US" b="0" i="1" dirty="0" err="1">
                <a:solidFill>
                  <a:srgbClr val="2C3E50"/>
                </a:solidFill>
                <a:effectLst/>
                <a:latin typeface="Calibri" panose="020F0502020204030204" pitchFamily="34" charset="0"/>
              </a:rPr>
              <a:t>BJPsych</a:t>
            </a:r>
            <a:r>
              <a:rPr lang="en-US" b="0" i="1" dirty="0">
                <a:solidFill>
                  <a:srgbClr val="2C3E50"/>
                </a:solidFill>
                <a:effectLst/>
                <a:latin typeface="Calibri" panose="020F0502020204030204" pitchFamily="34" charset="0"/>
              </a:rPr>
              <a:t> Open</a:t>
            </a:r>
            <a:r>
              <a:rPr lang="en-US" b="0" i="0" dirty="0">
                <a:solidFill>
                  <a:srgbClr val="2C3E50"/>
                </a:solidFill>
                <a:effectLst/>
                <a:latin typeface="Calibri" panose="020F0502020204030204" pitchFamily="34" charset="0"/>
              </a:rPr>
              <a:t>, [online] 6(6). Available at: </a:t>
            </a:r>
            <a:r>
              <a:rPr lang="en-US" b="0" i="0" dirty="0">
                <a:solidFill>
                  <a:srgbClr val="2C3E50"/>
                </a:solidFill>
                <a:effectLst/>
                <a:latin typeface="Calibri" panose="020F0502020204030204" pitchFamily="34" charset="0"/>
                <a:hlinkClick r:id="rId5"/>
              </a:rPr>
              <a:t>https://www.ncbi.nlm.nih.gov/pmc/articles/PMC7609203/</a:t>
            </a:r>
            <a:r>
              <a:rPr lang="en-US" b="0" i="0" dirty="0">
                <a:solidFill>
                  <a:srgbClr val="2C3E50"/>
                </a:solidFill>
                <a:effectLst/>
                <a:latin typeface="Calibri" panose="020F0502020204030204" pitchFamily="34" charset="0"/>
              </a:rPr>
              <a:t>  [Accessed 26. 03. 2022].</a:t>
            </a:r>
          </a:p>
          <a:p>
            <a:pPr marL="0" indent="0">
              <a:buNone/>
            </a:pPr>
            <a:endParaRPr lang="en-US" dirty="0">
              <a:solidFill>
                <a:srgbClr val="2C3E50"/>
              </a:solidFill>
              <a:latin typeface="Calibri" panose="020F0502020204030204" pitchFamily="34" charset="0"/>
            </a:endParaRPr>
          </a:p>
          <a:p>
            <a:pPr marL="0" indent="0">
              <a:buNone/>
            </a:pPr>
            <a:endParaRPr lang="en-US" b="0" i="0" dirty="0">
              <a:solidFill>
                <a:srgbClr val="2C3E50"/>
              </a:solidFill>
              <a:effectLst/>
              <a:latin typeface="Calibri" panose="020F0502020204030204" pitchFamily="34" charset="0"/>
            </a:endParaRPr>
          </a:p>
          <a:p>
            <a:pPr marL="0" indent="0">
              <a:buNone/>
            </a:pPr>
            <a:endParaRPr lang="en-GB" dirty="0"/>
          </a:p>
        </p:txBody>
      </p:sp>
    </p:spTree>
    <p:extLst>
      <p:ext uri="{BB962C8B-B14F-4D97-AF65-F5344CB8AC3E}">
        <p14:creationId xmlns:p14="http://schemas.microsoft.com/office/powerpoint/2010/main" val="2004148177"/>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1_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TM10001115[[fn=Parcel]]</Template>
  <TotalTime>741</TotalTime>
  <Words>1228</Words>
  <Application>Microsoft Office PowerPoint</Application>
  <PresentationFormat>Widescreen</PresentationFormat>
  <Paragraphs>76</Paragraphs>
  <Slides>9</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9</vt:i4>
      </vt:variant>
    </vt:vector>
  </HeadingPairs>
  <TitlesOfParts>
    <vt:vector size="16" baseType="lpstr">
      <vt:lpstr>Arial</vt:lpstr>
      <vt:lpstr>Arial Narrow</vt:lpstr>
      <vt:lpstr>Calibri</vt:lpstr>
      <vt:lpstr>Gill Sans MT</vt:lpstr>
      <vt:lpstr>Wingdings</vt:lpstr>
      <vt:lpstr>Parcel</vt:lpstr>
      <vt:lpstr>1_Parcel</vt:lpstr>
      <vt:lpstr>Module: Introduction to Research (BMHP5005)  Assessment 2: Viva Voce </vt:lpstr>
      <vt:lpstr>Introduction</vt:lpstr>
      <vt:lpstr>Methods</vt:lpstr>
      <vt:lpstr>Literature Review</vt:lpstr>
      <vt:lpstr>Literature Review</vt:lpstr>
      <vt:lpstr>Results </vt:lpstr>
      <vt:lpstr>Discussion</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Barbara Chinyani</dc:creator>
  <cp:lastModifiedBy>Elena Ruseva</cp:lastModifiedBy>
  <cp:revision>19</cp:revision>
  <dcterms:created xsi:type="dcterms:W3CDTF">2020-04-30T09:56:57Z</dcterms:created>
  <dcterms:modified xsi:type="dcterms:W3CDTF">2022-04-12T08:41:53Z</dcterms:modified>
</cp:coreProperties>
</file>