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1"/>
  </p:sldMasterIdLst>
  <p:notesMasterIdLst>
    <p:notesMasterId r:id="rId20"/>
  </p:notesMasterIdLst>
  <p:sldIdLst>
    <p:sldId id="257" r:id="rId2"/>
    <p:sldId id="258" r:id="rId3"/>
    <p:sldId id="259" r:id="rId4"/>
    <p:sldId id="260" r:id="rId5"/>
    <p:sldId id="261" r:id="rId6"/>
    <p:sldId id="262" r:id="rId7"/>
    <p:sldId id="263" r:id="rId8"/>
    <p:sldId id="264" r:id="rId9"/>
    <p:sldId id="265" r:id="rId10"/>
    <p:sldId id="266" r:id="rId11"/>
    <p:sldId id="269" r:id="rId12"/>
    <p:sldId id="272" r:id="rId13"/>
    <p:sldId id="273" r:id="rId14"/>
    <p:sldId id="271" r:id="rId15"/>
    <p:sldId id="267" r:id="rId16"/>
    <p:sldId id="268" r:id="rId17"/>
    <p:sldId id="274"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23" autoAdjust="0"/>
    <p:restoredTop sz="58958" autoAdjust="0"/>
  </p:normalViewPr>
  <p:slideViewPr>
    <p:cSldViewPr snapToGrid="0">
      <p:cViewPr varScale="1">
        <p:scale>
          <a:sx n="64" d="100"/>
          <a:sy n="64" d="100"/>
        </p:scale>
        <p:origin x="210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04B024-67E8-4A1E-926F-CD1AB13230DA}" type="datetimeFigureOut">
              <a:rPr lang="en-GB" smtClean="0"/>
              <a:t>27/11/2025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D30BDC-F70D-4A3D-B20E-6CD2C23DFBA9}" type="slidenum">
              <a:rPr lang="en-GB" smtClean="0"/>
              <a:t>‹#›</a:t>
            </a:fld>
            <a:endParaRPr lang="en-GB"/>
          </a:p>
        </p:txBody>
      </p:sp>
    </p:spTree>
    <p:extLst>
      <p:ext uri="{BB962C8B-B14F-4D97-AF65-F5344CB8AC3E}">
        <p14:creationId xmlns:p14="http://schemas.microsoft.com/office/powerpoint/2010/main" val="24844940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b="0" dirty="0"/>
              <a:t>Transcribe is where you play back the recording from the interview and write out the interview exactly as it was stated. Don’t interfere with what was said, or how it was stated.  Use the language as it was stated in the interview. So in your assignment for example, you will record three interviews and then then transcribe them.</a:t>
            </a:r>
          </a:p>
          <a:p>
            <a:pPr marL="0" marR="0" indent="0" algn="l" defTabSz="457200" rtl="0" eaLnBrk="0" fontAlgn="base" latinLnBrk="0" hangingPunct="0">
              <a:lnSpc>
                <a:spcPct val="100000"/>
              </a:lnSpc>
              <a:spcBef>
                <a:spcPct val="30000"/>
              </a:spcBef>
              <a:spcAft>
                <a:spcPct val="0"/>
              </a:spcAft>
              <a:buClrTx/>
              <a:buSzTx/>
              <a:buFontTx/>
              <a:buNone/>
              <a:tabLst/>
              <a:defRPr/>
            </a:pPr>
            <a:r>
              <a:rPr lang="en-GB" b="0" i="0" dirty="0">
                <a:solidFill>
                  <a:srgbClr val="202124"/>
                </a:solidFill>
                <a:effectLst/>
                <a:latin typeface="arial" panose="020B0604020202020204" pitchFamily="34" charset="0"/>
              </a:rPr>
              <a:t>There are five approaches to qualitative research. They are: Narrative, </a:t>
            </a:r>
            <a:r>
              <a:rPr lang="en-GB" b="1" i="0" dirty="0">
                <a:solidFill>
                  <a:srgbClr val="202124"/>
                </a:solidFill>
                <a:effectLst/>
                <a:latin typeface="arial" panose="020B0604020202020204" pitchFamily="34" charset="0"/>
              </a:rPr>
              <a:t>Phenomenology</a:t>
            </a:r>
            <a:r>
              <a:rPr lang="en-GB" b="0" i="0" dirty="0">
                <a:solidFill>
                  <a:srgbClr val="202124"/>
                </a:solidFill>
                <a:effectLst/>
                <a:latin typeface="arial" panose="020B0604020202020204" pitchFamily="34" charset="0"/>
              </a:rPr>
              <a:t>, Grounded Theory, Ethnography, and Case Study.  We do not have time to cover all of these so we have considered phenomenology as a methodology and thematic analysis is one method used to analyse data captured from interviews.</a:t>
            </a:r>
            <a:endParaRPr lang="en-US" b="0" dirty="0"/>
          </a:p>
        </p:txBody>
      </p:sp>
      <p:sp>
        <p:nvSpPr>
          <p:cNvPr id="4" name="Slide Number Placeholder 3"/>
          <p:cNvSpPr>
            <a:spLocks noGrp="1"/>
          </p:cNvSpPr>
          <p:nvPr>
            <p:ph type="sldNum" sz="quarter" idx="10"/>
          </p:nvPr>
        </p:nvSpPr>
        <p:spPr/>
        <p:txBody>
          <a:bodyPr/>
          <a:lstStyle/>
          <a:p>
            <a:pPr>
              <a:defRPr/>
            </a:pPr>
            <a:fld id="{BCBF78A6-6942-440F-9655-1DC0E3C5C1FC}" type="slidenum">
              <a:rPr lang="en-US" smtClean="0"/>
              <a:pPr>
                <a:defRPr/>
              </a:pPr>
              <a:t>2</a:t>
            </a:fld>
            <a:endParaRPr lang="en-US" dirty="0"/>
          </a:p>
        </p:txBody>
      </p:sp>
    </p:spTree>
    <p:extLst>
      <p:ext uri="{BB962C8B-B14F-4D97-AF65-F5344CB8AC3E}">
        <p14:creationId xmlns:p14="http://schemas.microsoft.com/office/powerpoint/2010/main" val="3272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Thematic analysis (TA) is a very popular method used by researchers to analyse qualitative data, texts.</a:t>
            </a:r>
          </a:p>
          <a:p>
            <a:r>
              <a:rPr lang="en-GB" dirty="0"/>
              <a:t> TA is one of a cluster of qualitative analysis tools used to analyse text.</a:t>
            </a:r>
          </a:p>
          <a:p>
            <a:r>
              <a:rPr lang="en-GB" dirty="0"/>
              <a:t>The analysis technique is concerned with re-reading the transcripts then determine meanings and concepts from the text captured in interviews, or focus groups, online webinar discussions, or notes taken during fieldwork with a number of different groups.  </a:t>
            </a:r>
          </a:p>
          <a:p>
            <a:r>
              <a:rPr lang="en-GB" dirty="0"/>
              <a:t>This lecture is concerned with how to interpret the text.</a:t>
            </a:r>
          </a:p>
          <a:p>
            <a:r>
              <a:rPr lang="en-GB" dirty="0"/>
              <a:t>TA is used to place the meanings into codes and </a:t>
            </a:r>
          </a:p>
          <a:p>
            <a:r>
              <a:rPr lang="en-GB" dirty="0"/>
              <a:t>Detect, analyse and report the codes, group the codes together, interpret them and provide meaning themes to organise the data.</a:t>
            </a:r>
          </a:p>
          <a:p>
            <a:r>
              <a:rPr lang="en-GB" dirty="0"/>
              <a:t>It is seen as a flexible method, and is widely used in interpretative phenomenological analysis.</a:t>
            </a:r>
          </a:p>
          <a:p>
            <a:r>
              <a:rPr lang="en-GB" dirty="0"/>
              <a:t>There are text analysis tools, one online that is free is called Mallett, I used it with students when we analysed customer reviews captured from Facebook and twitter for an online business (a hotel) and it was useful to help find similar positive and negative phrases and comments, so the business could act on those findings.  I also used these tools for analysing larger bodies of text, in the humanities these are called corpus, so I analysed the Diaries of Samuel Pepys with Humanities students, you might have covered a little about him during your school years, but studying the diaries </a:t>
            </a:r>
            <a:r>
              <a:rPr lang="en-GB" dirty="0" err="1"/>
              <a:t>indept</a:t>
            </a:r>
            <a:r>
              <a:rPr lang="en-GB" dirty="0"/>
              <a:t>, looking for themes' and patterns is very interesting.  </a:t>
            </a:r>
          </a:p>
          <a:p>
            <a:r>
              <a:rPr lang="en-GB" dirty="0"/>
              <a:t>If you are going to use a tool to analyse texts and report these in journal papers then </a:t>
            </a:r>
            <a:r>
              <a:rPr lang="en-GB" dirty="0" err="1"/>
              <a:t>Nvivo</a:t>
            </a:r>
            <a:r>
              <a:rPr lang="en-GB" dirty="0"/>
              <a:t> is often used.  We don’t have time to try it on this course, but we do have the tool in the computer labs on the Carmarthen campus, and you do have access to it.  You can teach yourself, if you are going to capture larger interview transcripts from a large population this is a useful tool, you can import the audio recordings, even video recordings, and match the text and media features.  OK, so that is a little aside, but just so you know there are software tools that are used for qualitative analysis.</a:t>
            </a:r>
          </a:p>
          <a:p>
            <a:endParaRPr lang="en-GB" dirty="0"/>
          </a:p>
          <a:p>
            <a:r>
              <a:rPr lang="en-GB" dirty="0"/>
              <a:t>Which paradigm will be followed – qualitative, identifying the phenomenon – </a:t>
            </a:r>
            <a:r>
              <a:rPr lang="en-GB" b="1" dirty="0" err="1"/>
              <a:t>phenomology</a:t>
            </a:r>
            <a:r>
              <a:rPr lang="en-GB" b="1" dirty="0"/>
              <a:t>, </a:t>
            </a:r>
            <a:r>
              <a:rPr lang="en-GB" b="0" dirty="0"/>
              <a:t>and the researcher </a:t>
            </a:r>
            <a:r>
              <a:rPr lang="en-GB" b="1" dirty="0"/>
              <a:t>created the question. </a:t>
            </a:r>
            <a:r>
              <a:rPr lang="en-GB" b="0" dirty="0"/>
              <a:t>A new questions</a:t>
            </a:r>
          </a:p>
          <a:p>
            <a:r>
              <a:rPr lang="en-GB" dirty="0"/>
              <a:t>Has</a:t>
            </a:r>
            <a:r>
              <a:rPr lang="en-GB" baseline="0" dirty="0"/>
              <a:t> the study been devised around existing theory (deductive) or will the study be framed to inform existing theory (</a:t>
            </a:r>
            <a:r>
              <a:rPr lang="en-GB" b="1" baseline="0" dirty="0"/>
              <a:t>Inductive</a:t>
            </a:r>
            <a:r>
              <a:rPr lang="en-GB" baseline="0" dirty="0"/>
              <a:t>).</a:t>
            </a:r>
          </a:p>
          <a:p>
            <a:r>
              <a:rPr lang="en-GB" baseline="0" dirty="0"/>
              <a:t>The analytical choices may be discourse analysis, narrative analysis, </a:t>
            </a:r>
            <a:r>
              <a:rPr lang="en-GB" b="1" baseline="0" dirty="0"/>
              <a:t>thematic analysis</a:t>
            </a:r>
            <a:r>
              <a:rPr lang="en-GB" baseline="0" dirty="0"/>
              <a:t>.</a:t>
            </a:r>
            <a:endParaRPr lang="en-GB" dirty="0"/>
          </a:p>
        </p:txBody>
      </p:sp>
      <p:sp>
        <p:nvSpPr>
          <p:cNvPr id="4" name="Slide Number Placeholder 3"/>
          <p:cNvSpPr>
            <a:spLocks noGrp="1"/>
          </p:cNvSpPr>
          <p:nvPr>
            <p:ph type="sldNum" sz="quarter" idx="10"/>
          </p:nvPr>
        </p:nvSpPr>
        <p:spPr/>
        <p:txBody>
          <a:bodyPr/>
          <a:lstStyle/>
          <a:p>
            <a:fld id="{A73D6722-9B4D-4E29-B226-C325925A8118}" type="slidenum">
              <a:rPr lang="en-US" smtClean="0"/>
              <a:t>3</a:t>
            </a:fld>
            <a:endParaRPr lang="en-US" dirty="0"/>
          </a:p>
        </p:txBody>
      </p:sp>
    </p:spTree>
    <p:extLst>
      <p:ext uri="{BB962C8B-B14F-4D97-AF65-F5344CB8AC3E}">
        <p14:creationId xmlns:p14="http://schemas.microsoft.com/office/powerpoint/2010/main" val="3087031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Recognises a non scientific way to capture and organise data.</a:t>
            </a:r>
          </a:p>
          <a:p>
            <a:r>
              <a:rPr lang="en-GB" dirty="0"/>
              <a:t>The question asked is timeless.</a:t>
            </a:r>
          </a:p>
          <a:p>
            <a:r>
              <a:rPr lang="en-GB" dirty="0"/>
              <a:t>Bound in subjectivity.</a:t>
            </a:r>
          </a:p>
          <a:p>
            <a:r>
              <a:rPr lang="en-GB" dirty="0"/>
              <a:t>Multiple realities and value laden.</a:t>
            </a:r>
          </a:p>
          <a:p>
            <a:r>
              <a:rPr lang="en-US" sz="1200" dirty="0"/>
              <a:t>social constructionism –  </a:t>
            </a:r>
            <a:r>
              <a:rPr lang="en-GB" sz="1200" b="0" i="0" kern="1200" dirty="0">
                <a:solidFill>
                  <a:schemeClr val="tx1"/>
                </a:solidFill>
                <a:effectLst/>
                <a:latin typeface="+mn-lt"/>
                <a:ea typeface="+mn-ea"/>
                <a:cs typeface="+mn-cs"/>
              </a:rPr>
              <a:t>confines itself to making epistemological claims only, does not engage with ontology. For example, the idea that disease can and does exist as an independent reality is compatible with the social constructionist view, as they are concerned with creating knowledge, epistemology. The</a:t>
            </a:r>
            <a:r>
              <a:rPr lang="en-GB" sz="1200" b="0" i="0" kern="1200" baseline="0" dirty="0">
                <a:solidFill>
                  <a:schemeClr val="tx1"/>
                </a:solidFill>
                <a:effectLst/>
                <a:latin typeface="+mn-lt"/>
                <a:ea typeface="+mn-ea"/>
                <a:cs typeface="+mn-cs"/>
              </a:rPr>
              <a:t> </a:t>
            </a:r>
            <a:r>
              <a:rPr lang="en-GB" sz="1200" b="0" i="0" kern="1200" baseline="0">
                <a:solidFill>
                  <a:schemeClr val="tx1"/>
                </a:solidFill>
                <a:effectLst/>
                <a:latin typeface="+mn-lt"/>
                <a:ea typeface="+mn-ea"/>
                <a:cs typeface="+mn-cs"/>
              </a:rPr>
              <a:t>don’t necessarily </a:t>
            </a:r>
            <a:r>
              <a:rPr lang="en-GB" sz="1200" b="0" i="0" kern="1200" baseline="0" dirty="0">
                <a:solidFill>
                  <a:schemeClr val="tx1"/>
                </a:solidFill>
                <a:effectLst/>
                <a:latin typeface="+mn-lt"/>
                <a:ea typeface="+mn-ea"/>
                <a:cs typeface="+mn-cs"/>
              </a:rPr>
              <a:t>concern themselves with , the nature of being, the nature of reality.</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Hermeneutics - </a:t>
            </a:r>
            <a:r>
              <a:rPr lang="en-GB" dirty="0"/>
              <a:t>Interpretation of biblical texts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p:txBody>
      </p:sp>
      <p:sp>
        <p:nvSpPr>
          <p:cNvPr id="4" name="Slide Number Placeholder 3"/>
          <p:cNvSpPr>
            <a:spLocks noGrp="1"/>
          </p:cNvSpPr>
          <p:nvPr>
            <p:ph type="sldNum" sz="quarter" idx="10"/>
          </p:nvPr>
        </p:nvSpPr>
        <p:spPr/>
        <p:txBody>
          <a:bodyPr/>
          <a:lstStyle/>
          <a:p>
            <a:fld id="{A73D6722-9B4D-4E29-B226-C325925A8118}" type="slidenum">
              <a:rPr lang="en-US" smtClean="0"/>
              <a:t>4</a:t>
            </a:fld>
            <a:endParaRPr lang="en-US" dirty="0"/>
          </a:p>
        </p:txBody>
      </p:sp>
    </p:spTree>
    <p:extLst>
      <p:ext uri="{BB962C8B-B14F-4D97-AF65-F5344CB8AC3E}">
        <p14:creationId xmlns:p14="http://schemas.microsoft.com/office/powerpoint/2010/main" val="1283828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Subjectivity</a:t>
            </a:r>
            <a:r>
              <a:rPr lang="en-GB" baseline="0" dirty="0"/>
              <a:t> means there is a need to be aware of bias.</a:t>
            </a:r>
          </a:p>
          <a:p>
            <a:r>
              <a:rPr lang="en-GB" dirty="0"/>
              <a:t>There are good reasons to involve more than one coder in the research.  In that way the researchers ensure the text is being captured as it is read, to try and remove the researchers p</a:t>
            </a:r>
            <a:r>
              <a:rPr lang="en-GB" b="0" i="0" dirty="0">
                <a:solidFill>
                  <a:srgbClr val="111111"/>
                </a:solidFill>
                <a:effectLst/>
                <a:latin typeface="Roboto"/>
              </a:rPr>
              <a:t>ersonal bias throughout the construction of the study. Re-reading the text numerous times, can help lessen bias</a:t>
            </a:r>
          </a:p>
          <a:p>
            <a:r>
              <a:rPr lang="en-GB" b="0" i="0" dirty="0">
                <a:solidFill>
                  <a:srgbClr val="111111"/>
                </a:solidFill>
                <a:effectLst/>
                <a:latin typeface="Roboto"/>
              </a:rPr>
              <a:t>Language bias – important to capture the discussion as it was reported as the context will inform how and why the language chosen by the participant was used.</a:t>
            </a:r>
          </a:p>
          <a:p>
            <a:r>
              <a:rPr lang="en-GB" b="0" i="0" dirty="0">
                <a:solidFill>
                  <a:srgbClr val="111111"/>
                </a:solidFill>
                <a:effectLst/>
                <a:latin typeface="Roboto"/>
              </a:rPr>
              <a:t>Situational bias – the situation can affect how a person responds in that situation, ensure the situation is comfortable, and they are not anxious in the setting.</a:t>
            </a:r>
            <a:endParaRPr lang="en-GB" dirty="0"/>
          </a:p>
        </p:txBody>
      </p:sp>
      <p:sp>
        <p:nvSpPr>
          <p:cNvPr id="4" name="Slide Number Placeholder 3"/>
          <p:cNvSpPr>
            <a:spLocks noGrp="1"/>
          </p:cNvSpPr>
          <p:nvPr>
            <p:ph type="sldNum" sz="quarter" idx="10"/>
          </p:nvPr>
        </p:nvSpPr>
        <p:spPr/>
        <p:txBody>
          <a:bodyPr/>
          <a:lstStyle/>
          <a:p>
            <a:fld id="{BED30BDC-F70D-4A3D-B20E-6CD2C23DFBA9}" type="slidenum">
              <a:rPr lang="en-GB" smtClean="0"/>
              <a:t>6</a:t>
            </a:fld>
            <a:endParaRPr lang="en-GB"/>
          </a:p>
        </p:txBody>
      </p:sp>
    </p:spTree>
    <p:extLst>
      <p:ext uri="{BB962C8B-B14F-4D97-AF65-F5344CB8AC3E}">
        <p14:creationId xmlns:p14="http://schemas.microsoft.com/office/powerpoint/2010/main" val="27401471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where a researcher is capturing a discussion from social media, these can exist in lots of different formats, and need to be grouped together and analysed, to reveal the critical features of the discussion.  It is these features that are the codes and the researcher looks for patterns.  This could be first to break the meaning into 2 groups, positive response, and negative responses.  Then look at the language used to see how many </a:t>
            </a:r>
            <a:r>
              <a:rPr lang="en-GB" dirty="0" err="1"/>
              <a:t>aras</a:t>
            </a:r>
            <a:r>
              <a:rPr lang="en-GB" dirty="0"/>
              <a:t> addressed in each category.  Then interpret these and summarise these as overall themes.</a:t>
            </a:r>
          </a:p>
        </p:txBody>
      </p:sp>
      <p:sp>
        <p:nvSpPr>
          <p:cNvPr id="4" name="Slide Number Placeholder 3"/>
          <p:cNvSpPr>
            <a:spLocks noGrp="1"/>
          </p:cNvSpPr>
          <p:nvPr>
            <p:ph type="sldNum" sz="quarter" idx="5"/>
          </p:nvPr>
        </p:nvSpPr>
        <p:spPr/>
        <p:txBody>
          <a:bodyPr/>
          <a:lstStyle/>
          <a:p>
            <a:fld id="{BED30BDC-F70D-4A3D-B20E-6CD2C23DFBA9}" type="slidenum">
              <a:rPr lang="en-GB" smtClean="0"/>
              <a:t>7</a:t>
            </a:fld>
            <a:endParaRPr lang="en-GB"/>
          </a:p>
        </p:txBody>
      </p:sp>
    </p:spTree>
    <p:extLst>
      <p:ext uri="{BB962C8B-B14F-4D97-AF65-F5344CB8AC3E}">
        <p14:creationId xmlns:p14="http://schemas.microsoft.com/office/powerpoint/2010/main" val="3563598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‘in vivo’ means </a:t>
            </a:r>
            <a:r>
              <a:rPr lang="en-US" b="1" dirty="0"/>
              <a:t>open</a:t>
            </a:r>
            <a:r>
              <a:rPr lang="en-US" dirty="0"/>
              <a:t> coding where the researcher allows the categories to emerge from the interview.  </a:t>
            </a:r>
          </a:p>
          <a:p>
            <a:r>
              <a:rPr lang="en-US" dirty="0"/>
              <a:t>This is followed by </a:t>
            </a:r>
            <a:r>
              <a:rPr lang="en-US" b="1" dirty="0"/>
              <a:t>axial</a:t>
            </a:r>
            <a:r>
              <a:rPr lang="en-US" dirty="0"/>
              <a:t> coding where the researcher looks for relationships between the codes, and often creates</a:t>
            </a:r>
            <a:r>
              <a:rPr lang="en-US" baseline="0" dirty="0"/>
              <a:t> a map or diagram to group the categories and infer meaning from the grouped categories.  </a:t>
            </a:r>
          </a:p>
          <a:p>
            <a:r>
              <a:rPr lang="en-US" dirty="0"/>
              <a:t>An inductive process as the themes will be </a:t>
            </a:r>
            <a:r>
              <a:rPr lang="en-US" dirty="0" err="1"/>
              <a:t>analysed</a:t>
            </a:r>
            <a:r>
              <a:rPr lang="en-US" dirty="0"/>
              <a:t> in relation to existing theory.</a:t>
            </a:r>
          </a:p>
        </p:txBody>
      </p:sp>
      <p:sp>
        <p:nvSpPr>
          <p:cNvPr id="4" name="Slide Number Placeholder 3"/>
          <p:cNvSpPr>
            <a:spLocks noGrp="1"/>
          </p:cNvSpPr>
          <p:nvPr>
            <p:ph type="sldNum" sz="quarter" idx="10"/>
          </p:nvPr>
        </p:nvSpPr>
        <p:spPr/>
        <p:txBody>
          <a:bodyPr/>
          <a:lstStyle/>
          <a:p>
            <a:pPr>
              <a:defRPr/>
            </a:pPr>
            <a:fld id="{BCBF78A6-6942-440F-9655-1DC0E3C5C1FC}" type="slidenum">
              <a:rPr lang="en-US" smtClean="0"/>
              <a:pPr>
                <a:defRPr/>
              </a:pPr>
              <a:t>8</a:t>
            </a:fld>
            <a:endParaRPr lang="en-US" dirty="0"/>
          </a:p>
        </p:txBody>
      </p:sp>
    </p:spTree>
    <p:extLst>
      <p:ext uri="{BB962C8B-B14F-4D97-AF65-F5344CB8AC3E}">
        <p14:creationId xmlns:p14="http://schemas.microsoft.com/office/powerpoint/2010/main" val="24804740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start with a question = Say the question is - </a:t>
            </a:r>
            <a:r>
              <a:rPr lang="en-GB" sz="1800" dirty="0">
                <a:effectLst/>
                <a:latin typeface="Times New Roman" panose="02020603050405020304" pitchFamily="18" charset="0"/>
                <a:ea typeface="Times New Roman" panose="02020603050405020304" pitchFamily="18" charset="0"/>
              </a:rPr>
              <a:t>How does age affect the motivations of male participants in Summer Outdoor Activities?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You read the transcripts to find out from the language they used, exactly what are they revealing to you?</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Do they stress issues in particular way, perhaps repeat that point in a  number of contexts.</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ED30BDC-F70D-4A3D-B20E-6CD2C23DFBA9}" type="slidenum">
              <a:rPr lang="en-GB" smtClean="0"/>
              <a:t>9</a:t>
            </a:fld>
            <a:endParaRPr lang="en-GB"/>
          </a:p>
        </p:txBody>
      </p:sp>
    </p:spTree>
    <p:extLst>
      <p:ext uri="{BB962C8B-B14F-4D97-AF65-F5344CB8AC3E}">
        <p14:creationId xmlns:p14="http://schemas.microsoft.com/office/powerpoint/2010/main" val="33310622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Thematic analysis</a:t>
            </a:r>
            <a:r>
              <a:rPr lang="en-GB" sz="1200" b="0" i="0" kern="1200" dirty="0">
                <a:solidFill>
                  <a:schemeClr val="tx1"/>
                </a:solidFill>
                <a:effectLst/>
                <a:latin typeface="+mn-lt"/>
                <a:ea typeface="+mn-ea"/>
                <a:cs typeface="+mn-cs"/>
              </a:rPr>
              <a:t> – grouping the data into themes that will help answer the research question(s). These themes may be (Taylor-Powell and Renner, 2003):</a:t>
            </a:r>
          </a:p>
          <a:p>
            <a:r>
              <a:rPr lang="en-GB" sz="1200" b="0" i="0" kern="1200" dirty="0">
                <a:solidFill>
                  <a:schemeClr val="tx1"/>
                </a:solidFill>
                <a:effectLst/>
                <a:latin typeface="+mn-lt"/>
                <a:ea typeface="+mn-ea"/>
                <a:cs typeface="+mn-cs"/>
              </a:rPr>
              <a:t>Directly evolved from the research questions and were pre-set before data collection even began, or</a:t>
            </a:r>
          </a:p>
          <a:p>
            <a:r>
              <a:rPr lang="en-GB" sz="1200" b="0" i="0" kern="1200" dirty="0">
                <a:solidFill>
                  <a:schemeClr val="tx1"/>
                </a:solidFill>
                <a:effectLst/>
                <a:latin typeface="+mn-lt"/>
                <a:ea typeface="+mn-ea"/>
                <a:cs typeface="+mn-cs"/>
              </a:rPr>
              <a:t>Naturally emerged from the data as the study was conducted.</a:t>
            </a:r>
          </a:p>
          <a:p>
            <a:r>
              <a:rPr lang="en-GB" sz="1200" b="0" i="0" kern="1200" dirty="0">
                <a:solidFill>
                  <a:schemeClr val="tx1"/>
                </a:solidFill>
                <a:effectLst/>
                <a:latin typeface="+mn-lt"/>
                <a:ea typeface="+mn-ea"/>
                <a:cs typeface="+mn-cs"/>
              </a:rPr>
              <a:t>Once your themes have been identified it is useful to group the data into thematic groups so that you can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the meaning of the themes and connect them back to the research question(s).</a:t>
            </a:r>
          </a:p>
          <a:p>
            <a:endParaRPr lang="en-GB" dirty="0"/>
          </a:p>
        </p:txBody>
      </p:sp>
      <p:sp>
        <p:nvSpPr>
          <p:cNvPr id="4" name="Slide Number Placeholder 3"/>
          <p:cNvSpPr>
            <a:spLocks noGrp="1"/>
          </p:cNvSpPr>
          <p:nvPr>
            <p:ph type="sldNum" sz="quarter" idx="10"/>
          </p:nvPr>
        </p:nvSpPr>
        <p:spPr/>
        <p:txBody>
          <a:bodyPr/>
          <a:lstStyle/>
          <a:p>
            <a:fld id="{A73D6722-9B4D-4E29-B226-C325925A8118}" type="slidenum">
              <a:rPr lang="en-US" smtClean="0"/>
              <a:t>10</a:t>
            </a:fld>
            <a:endParaRPr lang="en-US" dirty="0"/>
          </a:p>
        </p:txBody>
      </p:sp>
    </p:spTree>
    <p:extLst>
      <p:ext uri="{BB962C8B-B14F-4D97-AF65-F5344CB8AC3E}">
        <p14:creationId xmlns:p14="http://schemas.microsoft.com/office/powerpoint/2010/main" val="34376531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Phase Examples of procedure for each step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1. Familiarising oneself with the data --- Transcribing data; reading and re-reading; noting down initial codes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2. Generating initial codes--   Coding interesting features of the data in a systematic fashion across the data-set, collating data relevant to each code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3. Searching for the themes --  Collating codes into potential themes, gathering all data relevant to each potential theme </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4. Involved reviewing the themes --  Checking if the themes work in relation to the coded extracts and the entire data-set; generate a thematic ‘map’ = </a:t>
            </a:r>
            <a:r>
              <a:rPr lang="en-GB" sz="1800" dirty="0"/>
              <a:t>Step 4 – do the themes make sense?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5. Defining and naming themes -  Ongoing analysis to refine the specifics of each theme; generation of clear names for each theme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6. Producing the report --  Final opportunity for analysis selecting appropriate extracts; discussion of the analysis; relate back to research question or literature; produce report</a:t>
            </a:r>
          </a:p>
          <a:p>
            <a:endParaRPr lang="en-GB" dirty="0"/>
          </a:p>
        </p:txBody>
      </p:sp>
      <p:sp>
        <p:nvSpPr>
          <p:cNvPr id="4" name="Slide Number Placeholder 3"/>
          <p:cNvSpPr>
            <a:spLocks noGrp="1"/>
          </p:cNvSpPr>
          <p:nvPr>
            <p:ph type="sldNum" sz="quarter" idx="5"/>
          </p:nvPr>
        </p:nvSpPr>
        <p:spPr/>
        <p:txBody>
          <a:bodyPr/>
          <a:lstStyle/>
          <a:p>
            <a:fld id="{BED30BDC-F70D-4A3D-B20E-6CD2C23DFBA9}" type="slidenum">
              <a:rPr lang="en-GB" smtClean="0"/>
              <a:t>11</a:t>
            </a:fld>
            <a:endParaRPr lang="en-GB"/>
          </a:p>
        </p:txBody>
      </p:sp>
    </p:spTree>
    <p:extLst>
      <p:ext uri="{BB962C8B-B14F-4D97-AF65-F5344CB8AC3E}">
        <p14:creationId xmlns:p14="http://schemas.microsoft.com/office/powerpoint/2010/main" val="19238305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useful way to store the information (codes) gleaned from the transcript is to create a table.</a:t>
            </a:r>
          </a:p>
          <a:p>
            <a:r>
              <a:rPr lang="en-GB" dirty="0"/>
              <a:t>Use three columns </a:t>
            </a:r>
          </a:p>
          <a:p>
            <a:r>
              <a:rPr lang="en-GB" dirty="0"/>
              <a:t>Note in brackets which interviewee made the comment.</a:t>
            </a:r>
          </a:p>
          <a:p>
            <a:r>
              <a:rPr lang="en-GB" dirty="0"/>
              <a:t>After you have reread the transcript, </a:t>
            </a:r>
            <a:r>
              <a:rPr lang="en-GB" dirty="0" err="1"/>
              <a:t>yo</a:t>
            </a:r>
            <a:r>
              <a:rPr lang="en-GB" dirty="0"/>
              <a:t> might move the codes around, or group together.</a:t>
            </a:r>
          </a:p>
        </p:txBody>
      </p:sp>
      <p:sp>
        <p:nvSpPr>
          <p:cNvPr id="4" name="Slide Number Placeholder 3"/>
          <p:cNvSpPr>
            <a:spLocks noGrp="1"/>
          </p:cNvSpPr>
          <p:nvPr>
            <p:ph type="sldNum" sz="quarter" idx="5"/>
          </p:nvPr>
        </p:nvSpPr>
        <p:spPr/>
        <p:txBody>
          <a:bodyPr/>
          <a:lstStyle/>
          <a:p>
            <a:fld id="{BED30BDC-F70D-4A3D-B20E-6CD2C23DFBA9}" type="slidenum">
              <a:rPr lang="en-GB" smtClean="0"/>
              <a:t>12</a:t>
            </a:fld>
            <a:endParaRPr lang="en-GB"/>
          </a:p>
        </p:txBody>
      </p:sp>
    </p:spTree>
    <p:extLst>
      <p:ext uri="{BB962C8B-B14F-4D97-AF65-F5344CB8AC3E}">
        <p14:creationId xmlns:p14="http://schemas.microsoft.com/office/powerpoint/2010/main" val="24615563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How does age affect the motivations of male participants in Summer Outdoor Activities?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Start on left = Codes from transcripts – extract exact sentence from partipant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Middle – Write your interpretation of this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Right – after grouping similar codes, then determine a suitable named theme that captures the essence of these codes (ideas)</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ED30BDC-F70D-4A3D-B20E-6CD2C23DFBA9}" type="slidenum">
              <a:rPr lang="en-GB" smtClean="0"/>
              <a:t>13</a:t>
            </a:fld>
            <a:endParaRPr lang="en-GB"/>
          </a:p>
        </p:txBody>
      </p:sp>
    </p:spTree>
    <p:extLst>
      <p:ext uri="{BB962C8B-B14F-4D97-AF65-F5344CB8AC3E}">
        <p14:creationId xmlns:p14="http://schemas.microsoft.com/office/powerpoint/2010/main" val="23764521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good approach and could be used in your assignment 1.</a:t>
            </a:r>
          </a:p>
          <a:p>
            <a:endParaRPr lang="en-GB" dirty="0"/>
          </a:p>
        </p:txBody>
      </p:sp>
      <p:sp>
        <p:nvSpPr>
          <p:cNvPr id="4" name="Slide Number Placeholder 3"/>
          <p:cNvSpPr>
            <a:spLocks noGrp="1"/>
          </p:cNvSpPr>
          <p:nvPr>
            <p:ph type="sldNum" sz="quarter" idx="5"/>
          </p:nvPr>
        </p:nvSpPr>
        <p:spPr/>
        <p:txBody>
          <a:bodyPr/>
          <a:lstStyle/>
          <a:p>
            <a:fld id="{BED30BDC-F70D-4A3D-B20E-6CD2C23DFBA9}" type="slidenum">
              <a:rPr lang="en-GB" smtClean="0"/>
              <a:t>14</a:t>
            </a:fld>
            <a:endParaRPr lang="en-GB"/>
          </a:p>
        </p:txBody>
      </p:sp>
    </p:spTree>
    <p:extLst>
      <p:ext uri="{BB962C8B-B14F-4D97-AF65-F5344CB8AC3E}">
        <p14:creationId xmlns:p14="http://schemas.microsoft.com/office/powerpoint/2010/main" val="34354255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week 5 , there are activity tasks to complete, these are designed to help you understand how to use TA.</a:t>
            </a:r>
          </a:p>
          <a:p>
            <a:endParaRPr lang="en-GB" dirty="0"/>
          </a:p>
          <a:p>
            <a:r>
              <a:rPr lang="en-GB" dirty="0"/>
              <a:t>Also there is a homework task – you need to get access to SPSS software, and follow the instructions.</a:t>
            </a:r>
          </a:p>
        </p:txBody>
      </p:sp>
      <p:sp>
        <p:nvSpPr>
          <p:cNvPr id="4" name="Slide Number Placeholder 3"/>
          <p:cNvSpPr>
            <a:spLocks noGrp="1"/>
          </p:cNvSpPr>
          <p:nvPr>
            <p:ph type="sldNum" sz="quarter" idx="5"/>
          </p:nvPr>
        </p:nvSpPr>
        <p:spPr/>
        <p:txBody>
          <a:bodyPr/>
          <a:lstStyle/>
          <a:p>
            <a:fld id="{BED30BDC-F70D-4A3D-B20E-6CD2C23DFBA9}" type="slidenum">
              <a:rPr lang="en-GB" smtClean="0"/>
              <a:t>15</a:t>
            </a:fld>
            <a:endParaRPr lang="en-GB"/>
          </a:p>
        </p:txBody>
      </p:sp>
    </p:spTree>
    <p:extLst>
      <p:ext uri="{BB962C8B-B14F-4D97-AF65-F5344CB8AC3E}">
        <p14:creationId xmlns:p14="http://schemas.microsoft.com/office/powerpoint/2010/main" val="7804515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a:t>
            </a:r>
            <a:r>
              <a:rPr lang="en-GB" dirty="0" err="1"/>
              <a:t>nore</a:t>
            </a:r>
            <a:r>
              <a:rPr lang="en-GB" dirty="0"/>
              <a:t> detailed notes on TA for you to read, as additional resources</a:t>
            </a:r>
          </a:p>
        </p:txBody>
      </p:sp>
      <p:sp>
        <p:nvSpPr>
          <p:cNvPr id="4" name="Slide Number Placeholder 3"/>
          <p:cNvSpPr>
            <a:spLocks noGrp="1"/>
          </p:cNvSpPr>
          <p:nvPr>
            <p:ph type="sldNum" sz="quarter" idx="5"/>
          </p:nvPr>
        </p:nvSpPr>
        <p:spPr/>
        <p:txBody>
          <a:bodyPr/>
          <a:lstStyle/>
          <a:p>
            <a:fld id="{BED30BDC-F70D-4A3D-B20E-6CD2C23DFBA9}" type="slidenum">
              <a:rPr lang="en-GB" smtClean="0"/>
              <a:t>16</a:t>
            </a:fld>
            <a:endParaRPr lang="en-GB"/>
          </a:p>
        </p:txBody>
      </p:sp>
    </p:spTree>
    <p:extLst>
      <p:ext uri="{BB962C8B-B14F-4D97-AF65-F5344CB8AC3E}">
        <p14:creationId xmlns:p14="http://schemas.microsoft.com/office/powerpoint/2010/main" val="16782597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24C4831-B61B-46FD-8299-F186B3A519D7}" type="datetimeFigureOut">
              <a:rPr lang="en-GB" smtClean="0"/>
              <a:t>27/11/2025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30353653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24C4831-B61B-46FD-8299-F186B3A519D7}" type="datetimeFigureOut">
              <a:rPr lang="en-GB" smtClean="0"/>
              <a:t>27/11/2025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36710486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4C4831-B61B-46FD-8299-F186B3A519D7}" type="datetimeFigureOut">
              <a:rPr lang="en-GB" smtClean="0"/>
              <a:t>27/11/2025</a:t>
            </a:fld>
            <a:endParaRPr lang="en-GB"/>
          </a:p>
        </p:txBody>
      </p:sp>
      <p:sp>
        <p:nvSpPr>
          <p:cNvPr id="6" name="Slide Number Placeholder 5"/>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38656428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24C4831-B61B-46FD-8299-F186B3A519D7}" type="datetimeFigureOut">
              <a:rPr lang="en-GB" smtClean="0"/>
              <a:t>27/11/2025</a:t>
            </a:fld>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924740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24C4831-B61B-46FD-8299-F186B3A519D7}" type="datetimeFigureOut">
              <a:rPr lang="en-GB" smtClean="0"/>
              <a:t>27/11/2025</a:t>
            </a:fld>
            <a:endParaRPr lang="en-GB"/>
          </a:p>
        </p:txBody>
      </p:sp>
      <p:sp>
        <p:nvSpPr>
          <p:cNvPr id="9" name="Slide Number Placeholder 8"/>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048046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24C4831-B61B-46FD-8299-F186B3A519D7}" type="datetimeFigureOut">
              <a:rPr lang="en-GB" smtClean="0"/>
              <a:t>27/11/2025</a:t>
            </a:fld>
            <a:endParaRPr lang="en-GB"/>
          </a:p>
        </p:txBody>
      </p:sp>
      <p:sp>
        <p:nvSpPr>
          <p:cNvPr id="5" name="Slide Number Placeholder 4"/>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7005856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4C4831-B61B-46FD-8299-F186B3A519D7}" type="datetimeFigureOut">
              <a:rPr lang="en-GB" smtClean="0"/>
              <a:t>27/11/2025</a:t>
            </a:fld>
            <a:endParaRPr lang="en-GB"/>
          </a:p>
        </p:txBody>
      </p:sp>
      <p:sp>
        <p:nvSpPr>
          <p:cNvPr id="4" name="Slide Number Placeholder 3"/>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337320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4C4831-B61B-46FD-8299-F186B3A519D7}" type="datetimeFigureOut">
              <a:rPr lang="en-GB" smtClean="0"/>
              <a:t>27/11/2025</a:t>
            </a:fld>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637142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4C4831-B61B-46FD-8299-F186B3A519D7}" type="datetimeFigureOut">
              <a:rPr lang="en-GB" smtClean="0"/>
              <a:t>27/11/2025</a:t>
            </a:fld>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982310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24C4831-B61B-46FD-8299-F186B3A519D7}" type="datetimeFigureOut">
              <a:rPr lang="en-GB" smtClean="0"/>
              <a:t>27/11/2025</a:t>
            </a:fld>
            <a:endParaRPr lang="en-GB"/>
          </a:p>
        </p:txBody>
      </p:sp>
      <p:sp>
        <p:nvSpPr>
          <p:cNvPr id="6" name="Slide Number Placeholder 5"/>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7162446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24C4831-B61B-46FD-8299-F186B3A519D7}" type="datetimeFigureOut">
              <a:rPr lang="en-GB" smtClean="0"/>
              <a:t>27/11/2025</a:t>
            </a:fld>
            <a:endParaRPr lang="en-GB"/>
          </a:p>
        </p:txBody>
      </p:sp>
      <p:sp>
        <p:nvSpPr>
          <p:cNvPr id="6" name="Slide Number Placeholder 5"/>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9689864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609600" y="215372"/>
            <a:ext cx="109728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6705600" y="1600202"/>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6705600" y="3200401"/>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125292" y="6165338"/>
            <a:ext cx="1146048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11/27/2025</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4" name="Picture 13"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09600" y="6376790"/>
            <a:ext cx="1224000" cy="279915"/>
          </a:xfrm>
          <a:prstGeom prst="rect">
            <a:avLst/>
          </a:prstGeom>
        </p:spPr>
      </p:pic>
      <p:sp>
        <p:nvSpPr>
          <p:cNvPr id="15" name="TextBox 14"/>
          <p:cNvSpPr txBox="1"/>
          <p:nvPr userDrawn="1"/>
        </p:nvSpPr>
        <p:spPr>
          <a:xfrm>
            <a:off x="2133600" y="6429346"/>
            <a:ext cx="9550400" cy="276999"/>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1200" b="0" dirty="0">
                <a:ea typeface="Verdana" panose="020B0604030504040204" pitchFamily="34" charset="0"/>
                <a:cs typeface="Verdana" panose="020B0604030504040204" pitchFamily="34" charset="0"/>
              </a:rPr>
              <a:t>Copyright © 2019, 2016, 2012 Pearson Education, Inc. All Rights Reserved</a:t>
            </a:r>
          </a:p>
        </p:txBody>
      </p:sp>
    </p:spTree>
    <p:extLst>
      <p:ext uri="{BB962C8B-B14F-4D97-AF65-F5344CB8AC3E}">
        <p14:creationId xmlns:p14="http://schemas.microsoft.com/office/powerpoint/2010/main" val="12421221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11/27/2025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37187834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609600" y="228600"/>
            <a:ext cx="109728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609600" y="5368160"/>
            <a:ext cx="109728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125292" y="6172201"/>
            <a:ext cx="1146048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11/27/2025</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09600" y="6376790"/>
            <a:ext cx="1224000" cy="279915"/>
          </a:xfrm>
          <a:prstGeom prst="rect">
            <a:avLst/>
          </a:prstGeom>
        </p:spPr>
      </p:pic>
      <p:sp>
        <p:nvSpPr>
          <p:cNvPr id="13" name="TextBox 12"/>
          <p:cNvSpPr txBox="1"/>
          <p:nvPr userDrawn="1"/>
        </p:nvSpPr>
        <p:spPr>
          <a:xfrm>
            <a:off x="2133600" y="6429346"/>
            <a:ext cx="9550400" cy="276999"/>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1200" b="0" dirty="0">
                <a:ea typeface="Verdana" panose="020B0604030504040204" pitchFamily="34" charset="0"/>
                <a:cs typeface="Verdana" panose="020B0604030504040204" pitchFamily="34" charset="0"/>
              </a:rPr>
              <a:t>Copyright © 2019, 2016, 2012 Pearson Education, Inc. All Rights Reserved</a:t>
            </a:r>
          </a:p>
        </p:txBody>
      </p:sp>
    </p:spTree>
    <p:extLst>
      <p:ext uri="{BB962C8B-B14F-4D97-AF65-F5344CB8AC3E}">
        <p14:creationId xmlns:p14="http://schemas.microsoft.com/office/powerpoint/2010/main" val="13495922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24C4831-B61B-46FD-8299-F186B3A519D7}" type="datetimeFigureOut">
              <a:rPr lang="en-GB" smtClean="0"/>
              <a:t>27/11/2025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D17D70-010C-4439-978F-9697A728B86E}" type="slidenum">
              <a:rPr lang="en-GB" smtClean="0"/>
              <a:t>‹#›</a:t>
            </a:fld>
            <a:endParaRPr lang="en-GB"/>
          </a:p>
        </p:txBody>
      </p:sp>
    </p:spTree>
    <p:extLst>
      <p:ext uri="{BB962C8B-B14F-4D97-AF65-F5344CB8AC3E}">
        <p14:creationId xmlns:p14="http://schemas.microsoft.com/office/powerpoint/2010/main" val="175142090"/>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moodle.uwtsd.ac.uk/mod/resource/view.php?id=237807"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moodle.uwtsd.ac.uk/mod/folder/view.php?id=136023"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AF06E-3EDB-4860-BBC5-8A573FD08BFC}"/>
              </a:ext>
            </a:extLst>
          </p:cNvPr>
          <p:cNvSpPr>
            <a:spLocks noGrp="1"/>
          </p:cNvSpPr>
          <p:nvPr>
            <p:ph type="ctrTitle"/>
          </p:nvPr>
        </p:nvSpPr>
        <p:spPr/>
        <p:txBody>
          <a:bodyPr/>
          <a:lstStyle/>
          <a:p>
            <a:r>
              <a:rPr lang="en-US" sz="4400" dirty="0" err="1"/>
              <a:t>Analysing</a:t>
            </a:r>
            <a:r>
              <a:rPr lang="en-US" sz="4400" dirty="0"/>
              <a:t> Data Qualitatively</a:t>
            </a:r>
            <a:br>
              <a:rPr lang="en-US" sz="4400" dirty="0"/>
            </a:br>
            <a:endParaRPr lang="en-GB" dirty="0"/>
          </a:p>
        </p:txBody>
      </p:sp>
      <p:sp>
        <p:nvSpPr>
          <p:cNvPr id="4" name="Text Placeholder 3"/>
          <p:cNvSpPr>
            <a:spLocks noGrp="1"/>
          </p:cNvSpPr>
          <p:nvPr>
            <p:ph type="subTitle" idx="1"/>
          </p:nvPr>
        </p:nvSpPr>
        <p:spPr/>
        <p:txBody>
          <a:bodyPr>
            <a:normAutofit/>
          </a:bodyPr>
          <a:lstStyle/>
          <a:p>
            <a:r>
              <a:rPr lang="en-US" sz="3600" dirty="0"/>
              <a:t>Week 7</a:t>
            </a:r>
          </a:p>
        </p:txBody>
      </p:sp>
      <p:pic>
        <p:nvPicPr>
          <p:cNvPr id="7" name="Picture 6">
            <a:extLst>
              <a:ext uri="{FF2B5EF4-FFF2-40B4-BE49-F238E27FC236}">
                <a16:creationId xmlns:a16="http://schemas.microsoft.com/office/drawing/2014/main" id="{6617FEEE-484F-5442-BF88-67D7EDE5AD0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912409" y="3343004"/>
            <a:ext cx="1867309" cy="2542201"/>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393116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Learning Objectives"/>
          <p:cNvSpPr>
            <a:spLocks noGrp="1"/>
          </p:cNvSpPr>
          <p:nvPr>
            <p:ph type="title"/>
          </p:nvPr>
        </p:nvSpPr>
        <p:spPr>
          <a:xfrm>
            <a:off x="761395" y="152400"/>
            <a:ext cx="10353761" cy="845675"/>
          </a:xfrm>
        </p:spPr>
        <p:txBody>
          <a:bodyPr/>
          <a:lstStyle/>
          <a:p>
            <a:r>
              <a:rPr lang="en-US" b="1" dirty="0"/>
              <a:t>Learning Objectives</a:t>
            </a:r>
          </a:p>
        </p:txBody>
      </p:sp>
      <p:sp>
        <p:nvSpPr>
          <p:cNvPr id="3" name="Learning Objective List"/>
          <p:cNvSpPr>
            <a:spLocks noGrp="1"/>
          </p:cNvSpPr>
          <p:nvPr>
            <p:ph idx="1"/>
          </p:nvPr>
        </p:nvSpPr>
        <p:spPr>
          <a:xfrm>
            <a:off x="878626" y="998075"/>
            <a:ext cx="10353762" cy="3695136"/>
          </a:xfrm>
        </p:spPr>
        <p:txBody>
          <a:bodyPr>
            <a:noAutofit/>
          </a:bodyPr>
          <a:lstStyle/>
          <a:p>
            <a:pPr marL="0" indent="0">
              <a:buNone/>
            </a:pPr>
            <a:r>
              <a:rPr lang="en-GB" sz="3200" i="1" dirty="0"/>
              <a:t>Understand how to use thematic analysis </a:t>
            </a:r>
          </a:p>
          <a:p>
            <a:pPr marL="0" indent="0" algn="ctr">
              <a:buNone/>
            </a:pPr>
            <a:r>
              <a:rPr lang="en-GB" sz="3200" i="1" dirty="0"/>
              <a:t>(lecture and two seminar activities)</a:t>
            </a:r>
          </a:p>
          <a:p>
            <a:pPr marL="0" indent="0">
              <a:buNone/>
            </a:pPr>
            <a:endParaRPr lang="en-AU" sz="3200" dirty="0"/>
          </a:p>
          <a:p>
            <a:pPr marL="452438" indent="-452438">
              <a:buNone/>
            </a:pPr>
            <a:r>
              <a:rPr lang="en-GB" sz="3200" b="1" dirty="0">
                <a:solidFill>
                  <a:srgbClr val="007FA3"/>
                </a:solidFill>
              </a:rPr>
              <a:t>1	</a:t>
            </a:r>
            <a:r>
              <a:rPr lang="en-GB" sz="3200" b="1" dirty="0">
                <a:solidFill>
                  <a:srgbClr val="FFFF00"/>
                </a:solidFill>
                <a:effectLst>
                  <a:outerShdw blurRad="38100" dist="38100" dir="2700000" algn="tl">
                    <a:srgbClr val="000000">
                      <a:alpha val="43137"/>
                    </a:srgbClr>
                  </a:outerShdw>
                </a:effectLst>
              </a:rPr>
              <a:t>T</a:t>
            </a:r>
            <a:r>
              <a:rPr lang="en-AU" sz="3200" b="1" dirty="0" err="1">
                <a:solidFill>
                  <a:srgbClr val="FFFF00"/>
                </a:solidFill>
                <a:effectLst>
                  <a:outerShdw blurRad="38100" dist="38100" dir="2700000" algn="tl">
                    <a:srgbClr val="000000">
                      <a:alpha val="43137"/>
                    </a:srgbClr>
                  </a:outerShdw>
                </a:effectLst>
              </a:rPr>
              <a:t>ranscribe</a:t>
            </a:r>
            <a:r>
              <a:rPr lang="en-AU" sz="3200" dirty="0">
                <a:solidFill>
                  <a:srgbClr val="FFFF00"/>
                </a:solidFill>
                <a:effectLst>
                  <a:outerShdw blurRad="38100" dist="38100" dir="2700000" algn="tl">
                    <a:srgbClr val="000000">
                      <a:alpha val="43137"/>
                    </a:srgbClr>
                  </a:outerShdw>
                </a:effectLst>
              </a:rPr>
              <a:t> </a:t>
            </a:r>
            <a:r>
              <a:rPr lang="en-AU" sz="3200" dirty="0"/>
              <a:t>a recorded interview and create a data file for analysis;</a:t>
            </a:r>
          </a:p>
          <a:p>
            <a:pPr marL="452438" indent="-452438">
              <a:buNone/>
            </a:pPr>
            <a:endParaRPr lang="en-AU" sz="3200" dirty="0"/>
          </a:p>
          <a:p>
            <a:pPr marL="452438" indent="-452438">
              <a:buNone/>
            </a:pPr>
            <a:r>
              <a:rPr lang="en-GB" sz="3200" b="1" dirty="0">
                <a:solidFill>
                  <a:srgbClr val="007FA3"/>
                </a:solidFill>
              </a:rPr>
              <a:t>2</a:t>
            </a:r>
            <a:r>
              <a:rPr lang="en-GB" sz="3200" dirty="0"/>
              <a:t> 	</a:t>
            </a:r>
            <a:r>
              <a:rPr lang="en-GB" sz="3200" b="1" dirty="0"/>
              <a:t>S</a:t>
            </a:r>
            <a:r>
              <a:rPr lang="en-AU" sz="3200" b="1" dirty="0"/>
              <a:t>elect</a:t>
            </a:r>
            <a:r>
              <a:rPr lang="en-AU" sz="3200" dirty="0"/>
              <a:t> an appropriate method such as </a:t>
            </a:r>
            <a:r>
              <a:rPr lang="en-AU" sz="3200" b="1" dirty="0">
                <a:solidFill>
                  <a:srgbClr val="FFFF00"/>
                </a:solidFill>
                <a:effectLst>
                  <a:outerShdw blurRad="38100" dist="38100" dir="2700000" algn="tl">
                    <a:srgbClr val="000000">
                      <a:alpha val="43137"/>
                    </a:srgbClr>
                  </a:outerShdw>
                </a:effectLst>
              </a:rPr>
              <a:t>thematic</a:t>
            </a:r>
            <a:r>
              <a:rPr lang="en-AU" sz="3200" b="1" dirty="0">
                <a:effectLst>
                  <a:outerShdw blurRad="38100" dist="38100" dir="2700000" algn="tl">
                    <a:srgbClr val="000000">
                      <a:alpha val="43137"/>
                    </a:srgbClr>
                  </a:outerShdw>
                </a:effectLst>
              </a:rPr>
              <a:t> </a:t>
            </a:r>
            <a:r>
              <a:rPr lang="en-AU" sz="3200" b="1" dirty="0">
                <a:solidFill>
                  <a:srgbClr val="FFFF00"/>
                </a:solidFill>
                <a:effectLst>
                  <a:outerShdw blurRad="38100" dist="38100" dir="2700000" algn="tl">
                    <a:srgbClr val="000000">
                      <a:alpha val="43137"/>
                    </a:srgbClr>
                  </a:outerShdw>
                </a:effectLst>
              </a:rPr>
              <a:t>analysis</a:t>
            </a:r>
            <a:r>
              <a:rPr lang="en-AU" sz="3200" b="1" dirty="0">
                <a:effectLst>
                  <a:outerShdw blurRad="38100" dist="38100" dir="2700000" algn="tl">
                    <a:srgbClr val="000000">
                      <a:alpha val="43137"/>
                    </a:srgbClr>
                  </a:outerShdw>
                </a:effectLst>
              </a:rPr>
              <a:t> </a:t>
            </a:r>
            <a:r>
              <a:rPr lang="en-AU" sz="3200" dirty="0"/>
              <a:t>to undertake qualitative data analysis;</a:t>
            </a:r>
          </a:p>
        </p:txBody>
      </p:sp>
    </p:spTree>
    <p:extLst>
      <p:ext uri="{BB962C8B-B14F-4D97-AF65-F5344CB8AC3E}">
        <p14:creationId xmlns:p14="http://schemas.microsoft.com/office/powerpoint/2010/main" val="2654274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dding Text"/>
          <p:cNvSpPr>
            <a:spLocks noGrp="1"/>
          </p:cNvSpPr>
          <p:nvPr>
            <p:ph type="title"/>
          </p:nvPr>
        </p:nvSpPr>
        <p:spPr>
          <a:xfrm>
            <a:off x="1028872" y="179294"/>
            <a:ext cx="9999785" cy="1097280"/>
          </a:xfrm>
        </p:spPr>
        <p:txBody>
          <a:bodyPr>
            <a:normAutofit fontScale="90000"/>
          </a:bodyPr>
          <a:lstStyle/>
          <a:p>
            <a:r>
              <a:rPr lang="en-US" b="1" dirty="0"/>
              <a:t>Key aspects to consider when choosing a </a:t>
            </a:r>
            <a:r>
              <a:rPr lang="en-GB" b="1" dirty="0"/>
              <a:t>qualitative analysis technique</a:t>
            </a:r>
            <a:endParaRPr lang="en-US" b="1" dirty="0"/>
          </a:p>
        </p:txBody>
      </p:sp>
      <p:sp>
        <p:nvSpPr>
          <p:cNvPr id="3" name="Text Box 1"/>
          <p:cNvSpPr>
            <a:spLocks noGrp="1"/>
          </p:cNvSpPr>
          <p:nvPr>
            <p:ph idx="1"/>
          </p:nvPr>
        </p:nvSpPr>
        <p:spPr>
          <a:xfrm>
            <a:off x="319627" y="1840524"/>
            <a:ext cx="11042917" cy="4221763"/>
          </a:xfrm>
        </p:spPr>
        <p:txBody>
          <a:bodyPr>
            <a:noAutofit/>
          </a:bodyPr>
          <a:lstStyle/>
          <a:p>
            <a:r>
              <a:rPr lang="en-US" sz="3200" dirty="0"/>
              <a:t>The methodological and philosophical basis of the research;</a:t>
            </a:r>
          </a:p>
          <a:p>
            <a:pPr marL="0" indent="0">
              <a:buNone/>
            </a:pPr>
            <a:endParaRPr lang="en-US" sz="3200" dirty="0"/>
          </a:p>
          <a:p>
            <a:r>
              <a:rPr lang="en-US" sz="3200" dirty="0"/>
              <a:t>The approach to theory development used in the research;</a:t>
            </a:r>
          </a:p>
          <a:p>
            <a:pPr marL="0" indent="0">
              <a:buNone/>
            </a:pPr>
            <a:endParaRPr lang="en-US" sz="3200" dirty="0"/>
          </a:p>
          <a:p>
            <a:r>
              <a:rPr lang="en-US" sz="3200" dirty="0"/>
              <a:t>the analytical approach used in the technique.</a:t>
            </a:r>
          </a:p>
        </p:txBody>
      </p:sp>
    </p:spTree>
    <p:extLst>
      <p:ext uri="{BB962C8B-B14F-4D97-AF65-F5344CB8AC3E}">
        <p14:creationId xmlns:p14="http://schemas.microsoft.com/office/powerpoint/2010/main" val="3096130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5353" y="94488"/>
            <a:ext cx="8229600" cy="743712"/>
          </a:xfrm>
        </p:spPr>
        <p:txBody>
          <a:bodyPr>
            <a:normAutofit fontScale="90000"/>
          </a:bodyPr>
          <a:lstStyle/>
          <a:p>
            <a:r>
              <a:rPr lang="en-US" b="1" dirty="0" err="1"/>
              <a:t>Interpretivism</a:t>
            </a:r>
            <a:r>
              <a:rPr lang="en-US" b="1" dirty="0"/>
              <a:t> Recap</a:t>
            </a:r>
          </a:p>
        </p:txBody>
      </p:sp>
      <p:sp>
        <p:nvSpPr>
          <p:cNvPr id="3" name="Content Placeholder 2"/>
          <p:cNvSpPr>
            <a:spLocks noGrp="1"/>
          </p:cNvSpPr>
          <p:nvPr>
            <p:ph idx="1"/>
          </p:nvPr>
        </p:nvSpPr>
        <p:spPr>
          <a:xfrm>
            <a:off x="211014" y="838200"/>
            <a:ext cx="11441723" cy="4800600"/>
          </a:xfrm>
        </p:spPr>
        <p:txBody>
          <a:bodyPr>
            <a:noAutofit/>
          </a:bodyPr>
          <a:lstStyle/>
          <a:p>
            <a:r>
              <a:rPr lang="en-US" sz="2600" dirty="0"/>
              <a:t> The interpretivist paradigm was developed as a critique of positivism in the social sciences.</a:t>
            </a:r>
          </a:p>
          <a:p>
            <a:r>
              <a:rPr lang="en-US" sz="2600" dirty="0"/>
              <a:t>Reality is socially constructed and fluid. </a:t>
            </a:r>
          </a:p>
          <a:p>
            <a:r>
              <a:rPr lang="en-US" sz="2600" dirty="0"/>
              <a:t>Reality does not exist independent of human interpretation (multiple realities)</a:t>
            </a:r>
          </a:p>
          <a:p>
            <a:r>
              <a:rPr lang="en-US" sz="2600" dirty="0" err="1"/>
              <a:t>Interpretivism</a:t>
            </a:r>
            <a:r>
              <a:rPr lang="en-US" sz="2600" dirty="0"/>
              <a:t> is “associated with the philosophical position of idealism, and is used to group together diverse approaches, including social constructionism,</a:t>
            </a:r>
            <a:r>
              <a:rPr lang="en-US" sz="2600" dirty="0">
                <a:effectLst>
                  <a:outerShdw blurRad="38100" dist="38100" dir="2700000" algn="tl">
                    <a:srgbClr val="000000">
                      <a:alpha val="43137"/>
                    </a:srgbClr>
                  </a:outerShdw>
                </a:effectLst>
              </a:rPr>
              <a:t> </a:t>
            </a:r>
            <a:r>
              <a:rPr lang="en-US" sz="2600" b="1" dirty="0">
                <a:solidFill>
                  <a:srgbClr val="FFFF00"/>
                </a:solidFill>
                <a:effectLst>
                  <a:outerShdw blurRad="38100" dist="38100" dir="2700000" algn="tl">
                    <a:srgbClr val="000000">
                      <a:alpha val="43137"/>
                    </a:srgbClr>
                  </a:outerShdw>
                </a:effectLst>
              </a:rPr>
              <a:t>phenomenology</a:t>
            </a:r>
            <a:r>
              <a:rPr lang="en-US" sz="2600" dirty="0">
                <a:solidFill>
                  <a:srgbClr val="FFFF00"/>
                </a:solidFill>
                <a:effectLst>
                  <a:outerShdw blurRad="38100" dist="38100" dir="2700000" algn="tl">
                    <a:srgbClr val="000000">
                      <a:alpha val="43137"/>
                    </a:srgbClr>
                  </a:outerShdw>
                </a:effectLst>
              </a:rPr>
              <a:t> </a:t>
            </a:r>
            <a:r>
              <a:rPr lang="en-US" sz="2600" dirty="0"/>
              <a:t>and hermeneutics; approaches that reject the objectivist view that meaning resides within the world independently of consciousness” (Collins, 2010, p.38) </a:t>
            </a:r>
          </a:p>
        </p:txBody>
      </p:sp>
      <p:sp>
        <p:nvSpPr>
          <p:cNvPr id="4" name="Rectangle 3"/>
          <p:cNvSpPr/>
          <p:nvPr/>
        </p:nvSpPr>
        <p:spPr>
          <a:xfrm>
            <a:off x="3962400" y="6487941"/>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309074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linds(horizont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linds(horizontal)">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69430" y="1676401"/>
            <a:ext cx="8875973" cy="4195481"/>
          </a:xfrm>
        </p:spPr>
        <p:txBody>
          <a:bodyPr>
            <a:normAutofit/>
          </a:bodyPr>
          <a:lstStyle/>
          <a:p>
            <a:r>
              <a:rPr lang="en-GB" sz="3000" dirty="0"/>
              <a:t>Interpretivists in general focus on the process by which </a:t>
            </a:r>
            <a:r>
              <a:rPr lang="en-GB" sz="3000" dirty="0">
                <a:solidFill>
                  <a:srgbClr val="FFFF00"/>
                </a:solidFill>
                <a:effectLst>
                  <a:outerShdw blurRad="38100" dist="38100" dir="2700000" algn="tl">
                    <a:srgbClr val="000000">
                      <a:alpha val="43137"/>
                    </a:srgbClr>
                  </a:outerShdw>
                </a:effectLst>
              </a:rPr>
              <a:t>meanings are created</a:t>
            </a:r>
            <a:r>
              <a:rPr lang="en-GB" sz="3000" dirty="0"/>
              <a:t>, negotiated, sustained and modified (Schwandt, 2003)</a:t>
            </a:r>
          </a:p>
          <a:p>
            <a:endParaRPr lang="en-GB" sz="3000" dirty="0"/>
          </a:p>
          <a:p>
            <a:r>
              <a:rPr lang="en-GB" sz="3000" dirty="0"/>
              <a:t>As a researcher being able to explain and report the </a:t>
            </a:r>
            <a:r>
              <a:rPr lang="en-GB" sz="4000" u="sng" dirty="0">
                <a:solidFill>
                  <a:srgbClr val="FFFF00"/>
                </a:solidFill>
                <a:effectLst>
                  <a:outerShdw blurRad="38100" dist="38100" dir="2700000" algn="tl">
                    <a:srgbClr val="000000">
                      <a:alpha val="43137"/>
                    </a:srgbClr>
                  </a:outerShdw>
                </a:effectLst>
              </a:rPr>
              <a:t>research</a:t>
            </a:r>
            <a:r>
              <a:rPr lang="en-GB" sz="3000" dirty="0">
                <a:effectLst>
                  <a:outerShdw blurRad="38100" dist="38100" dir="2700000" algn="tl">
                    <a:srgbClr val="000000">
                      <a:alpha val="43137"/>
                    </a:srgbClr>
                  </a:outerShdw>
                </a:effectLst>
              </a:rPr>
              <a:t> </a:t>
            </a:r>
            <a:r>
              <a:rPr lang="en-GB" sz="4000" u="sng" dirty="0">
                <a:solidFill>
                  <a:srgbClr val="FFFF00"/>
                </a:solidFill>
                <a:effectLst>
                  <a:outerShdw blurRad="38100" dist="38100" dir="2700000" algn="tl">
                    <a:srgbClr val="000000">
                      <a:alpha val="43137"/>
                    </a:srgbClr>
                  </a:outerShdw>
                </a:effectLst>
              </a:rPr>
              <a:t>process</a:t>
            </a:r>
            <a:r>
              <a:rPr lang="en-GB" sz="3000" dirty="0">
                <a:effectLst>
                  <a:outerShdw blurRad="38100" dist="38100" dir="2700000" algn="tl">
                    <a:srgbClr val="000000">
                      <a:alpha val="43137"/>
                    </a:srgbClr>
                  </a:outerShdw>
                </a:effectLst>
              </a:rPr>
              <a:t> </a:t>
            </a:r>
            <a:r>
              <a:rPr lang="en-GB" sz="3000" dirty="0"/>
              <a:t>really matters.</a:t>
            </a:r>
          </a:p>
        </p:txBody>
      </p:sp>
      <p:sp>
        <p:nvSpPr>
          <p:cNvPr id="4" name="Title 1"/>
          <p:cNvSpPr txBox="1">
            <a:spLocks/>
          </p:cNvSpPr>
          <p:nvPr/>
        </p:nvSpPr>
        <p:spPr>
          <a:xfrm>
            <a:off x="1815353" y="94488"/>
            <a:ext cx="8229600" cy="743712"/>
          </a:xfrm>
          <a:prstGeom prst="rect">
            <a:avLst/>
          </a:prstGeom>
        </p:spPr>
        <p:txBody>
          <a:bodyPr vert="horz" lIns="91440" tIns="45720" rIns="91440" bIns="45720" rtlCol="0" anchor="t">
            <a:normAutofit/>
          </a:bodyPr>
          <a:lst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a:t>Interpretivism</a:t>
            </a:r>
            <a:endParaRPr lang="en-US" b="1" dirty="0"/>
          </a:p>
        </p:txBody>
      </p:sp>
      <p:sp>
        <p:nvSpPr>
          <p:cNvPr id="5" name="Rectangle 4"/>
          <p:cNvSpPr/>
          <p:nvPr/>
        </p:nvSpPr>
        <p:spPr>
          <a:xfrm>
            <a:off x="3962400" y="6487941"/>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4248521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F30F7-C014-423F-860B-A7C312399EEA}"/>
              </a:ext>
            </a:extLst>
          </p:cNvPr>
          <p:cNvSpPr>
            <a:spLocks noGrp="1"/>
          </p:cNvSpPr>
          <p:nvPr>
            <p:ph type="title"/>
          </p:nvPr>
        </p:nvSpPr>
        <p:spPr>
          <a:xfrm>
            <a:off x="786910" y="0"/>
            <a:ext cx="10353761" cy="688998"/>
          </a:xfrm>
        </p:spPr>
        <p:txBody>
          <a:bodyPr>
            <a:normAutofit fontScale="90000"/>
          </a:bodyPr>
          <a:lstStyle/>
          <a:p>
            <a:r>
              <a:rPr lang="en-GB" dirty="0"/>
              <a:t>Subjectivity</a:t>
            </a:r>
          </a:p>
        </p:txBody>
      </p:sp>
      <p:sp>
        <p:nvSpPr>
          <p:cNvPr id="3" name="Content Placeholder 2">
            <a:extLst>
              <a:ext uri="{FF2B5EF4-FFF2-40B4-BE49-F238E27FC236}">
                <a16:creationId xmlns:a16="http://schemas.microsoft.com/office/drawing/2014/main" id="{D0C54094-11C8-449C-A9A2-EF95CBA9CE6A}"/>
              </a:ext>
            </a:extLst>
          </p:cNvPr>
          <p:cNvSpPr>
            <a:spLocks noGrp="1"/>
          </p:cNvSpPr>
          <p:nvPr>
            <p:ph idx="1"/>
          </p:nvPr>
        </p:nvSpPr>
        <p:spPr>
          <a:xfrm>
            <a:off x="179883" y="944380"/>
            <a:ext cx="11356588" cy="5682060"/>
          </a:xfrm>
        </p:spPr>
        <p:txBody>
          <a:bodyPr>
            <a:noAutofit/>
          </a:bodyPr>
          <a:lstStyle/>
          <a:p>
            <a:r>
              <a:rPr lang="en-GB" sz="3200" u="sng" dirty="0">
                <a:solidFill>
                  <a:srgbClr val="FF0000"/>
                </a:solidFill>
              </a:rPr>
              <a:t>Subjective means  </a:t>
            </a:r>
            <a:r>
              <a:rPr lang="en-GB" sz="3200" dirty="0"/>
              <a:t>- influenced by emotions or opinions. Anything subjective is subject to interpretation. </a:t>
            </a:r>
          </a:p>
          <a:p>
            <a:r>
              <a:rPr lang="en-GB" sz="3200" dirty="0"/>
              <a:t>Subjectivity, is the opposite condition of objectivity, of being located within one's personal feelings and opinions.</a:t>
            </a:r>
          </a:p>
          <a:p>
            <a:r>
              <a:rPr lang="en-GB" sz="3200" u="sng" dirty="0">
                <a:solidFill>
                  <a:srgbClr val="FF0000"/>
                </a:solidFill>
              </a:rPr>
              <a:t>Bias</a:t>
            </a:r>
            <a:r>
              <a:rPr lang="en-GB" sz="3200" dirty="0"/>
              <a:t> - qualitative methodology recognises that the subjectivity of the researcher is intimately involved in scientific research. There should be a transparent explanation as to how the researcher arrived at the codes.</a:t>
            </a:r>
          </a:p>
        </p:txBody>
      </p:sp>
      <p:sp>
        <p:nvSpPr>
          <p:cNvPr id="4" name="Rectangle 3"/>
          <p:cNvSpPr/>
          <p:nvPr/>
        </p:nvSpPr>
        <p:spPr>
          <a:xfrm>
            <a:off x="3962400" y="6487941"/>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2258401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dding Text"/>
          <p:cNvSpPr>
            <a:spLocks noGrp="1"/>
          </p:cNvSpPr>
          <p:nvPr>
            <p:ph type="title"/>
          </p:nvPr>
        </p:nvSpPr>
        <p:spPr>
          <a:xfrm>
            <a:off x="796564" y="0"/>
            <a:ext cx="10353761" cy="773723"/>
          </a:xfrm>
        </p:spPr>
        <p:txBody>
          <a:bodyPr/>
          <a:lstStyle/>
          <a:p>
            <a:r>
              <a:rPr lang="en-GB" dirty="0"/>
              <a:t>Uses of thematic analysis </a:t>
            </a:r>
            <a:endParaRPr lang="en-US" b="1" dirty="0"/>
          </a:p>
        </p:txBody>
      </p:sp>
      <p:sp>
        <p:nvSpPr>
          <p:cNvPr id="3" name="Text Box 1"/>
          <p:cNvSpPr>
            <a:spLocks noGrp="1"/>
          </p:cNvSpPr>
          <p:nvPr>
            <p:ph idx="1"/>
          </p:nvPr>
        </p:nvSpPr>
        <p:spPr>
          <a:xfrm>
            <a:off x="363649" y="820615"/>
            <a:ext cx="11219590" cy="5826369"/>
          </a:xfrm>
        </p:spPr>
        <p:txBody>
          <a:bodyPr>
            <a:noAutofit/>
          </a:bodyPr>
          <a:lstStyle/>
          <a:p>
            <a:pPr marL="457200" indent="-457200">
              <a:buFont typeface="+mj-lt"/>
              <a:buAutoNum type="arabicPeriod"/>
            </a:pPr>
            <a:r>
              <a:rPr lang="en-US" sz="2800" dirty="0"/>
              <a:t>comprehend often large and disparate amounts of qualitative data;</a:t>
            </a:r>
          </a:p>
          <a:p>
            <a:pPr marL="457200" indent="-457200">
              <a:buFont typeface="+mj-lt"/>
              <a:buAutoNum type="arabicPeriod"/>
            </a:pPr>
            <a:r>
              <a:rPr lang="en-US" sz="2800" dirty="0"/>
              <a:t>integrate related data drawn from different transcripts and notes;</a:t>
            </a:r>
          </a:p>
          <a:p>
            <a:pPr marL="457200" indent="-457200">
              <a:buFont typeface="+mj-lt"/>
              <a:buAutoNum type="arabicPeriod"/>
            </a:pPr>
            <a:r>
              <a:rPr lang="en-US" sz="2800" dirty="0"/>
              <a:t>Identify key </a:t>
            </a:r>
            <a:r>
              <a:rPr lang="en-US" sz="2800" dirty="0">
                <a:solidFill>
                  <a:srgbClr val="FFFF00"/>
                </a:solidFill>
                <a:effectLst>
                  <a:outerShdw blurRad="38100" dist="38100" dir="2700000" algn="tl">
                    <a:srgbClr val="000000">
                      <a:alpha val="43137"/>
                    </a:srgbClr>
                  </a:outerShdw>
                </a:effectLst>
              </a:rPr>
              <a:t>themes</a:t>
            </a:r>
            <a:r>
              <a:rPr lang="en-US" sz="2800" dirty="0">
                <a:effectLst>
                  <a:outerShdw blurRad="38100" dist="38100" dir="2700000" algn="tl">
                    <a:srgbClr val="000000">
                      <a:alpha val="43137"/>
                    </a:srgbClr>
                  </a:outerShdw>
                </a:effectLst>
              </a:rPr>
              <a:t> or </a:t>
            </a:r>
            <a:r>
              <a:rPr lang="en-US" sz="2800" dirty="0">
                <a:solidFill>
                  <a:srgbClr val="FFFF00"/>
                </a:solidFill>
                <a:effectLst>
                  <a:outerShdw blurRad="38100" dist="38100" dir="2700000" algn="tl">
                    <a:srgbClr val="000000">
                      <a:alpha val="43137"/>
                    </a:srgbClr>
                  </a:outerShdw>
                </a:effectLst>
              </a:rPr>
              <a:t>patterns</a:t>
            </a:r>
            <a:r>
              <a:rPr lang="en-US" sz="2800" dirty="0">
                <a:effectLst>
                  <a:outerShdw blurRad="38100" dist="38100" dir="2700000" algn="tl">
                    <a:srgbClr val="000000">
                      <a:alpha val="43137"/>
                    </a:srgbClr>
                  </a:outerShdw>
                </a:effectLst>
              </a:rPr>
              <a:t> </a:t>
            </a:r>
            <a:r>
              <a:rPr lang="en-US" sz="2800" dirty="0"/>
              <a:t>from a data set for further exploration;</a:t>
            </a:r>
          </a:p>
          <a:p>
            <a:pPr marL="457200" indent="-457200">
              <a:buFont typeface="+mj-lt"/>
              <a:buAutoNum type="arabicPeriod"/>
            </a:pPr>
            <a:r>
              <a:rPr lang="en-US" sz="2800" dirty="0"/>
              <a:t>produce a </a:t>
            </a:r>
            <a:r>
              <a:rPr lang="en-US" sz="2800" dirty="0">
                <a:solidFill>
                  <a:srgbClr val="FFFF00"/>
                </a:solidFill>
                <a:effectLst>
                  <a:outerShdw blurRad="38100" dist="38100" dir="2700000" algn="tl">
                    <a:srgbClr val="000000">
                      <a:alpha val="43137"/>
                    </a:srgbClr>
                  </a:outerShdw>
                </a:effectLst>
              </a:rPr>
              <a:t>thematic description </a:t>
            </a:r>
            <a:r>
              <a:rPr lang="en-US" sz="2800" dirty="0"/>
              <a:t>of these data; and/or</a:t>
            </a:r>
          </a:p>
          <a:p>
            <a:pPr marL="457200" indent="-457200">
              <a:buFont typeface="+mj-lt"/>
              <a:buAutoNum type="arabicPeriod"/>
            </a:pPr>
            <a:r>
              <a:rPr lang="en-US" sz="2800" dirty="0"/>
              <a:t>develop and test explanations and theories based on apparent thematic patterns or </a:t>
            </a:r>
            <a:r>
              <a:rPr lang="en-GB" sz="2800" dirty="0"/>
              <a:t>relationships;</a:t>
            </a:r>
          </a:p>
          <a:p>
            <a:pPr marL="457200" indent="-457200">
              <a:buFont typeface="+mj-lt"/>
              <a:buAutoNum type="arabicPeriod"/>
            </a:pPr>
            <a:r>
              <a:rPr lang="en-US" sz="2800" dirty="0"/>
              <a:t>draw and verify conclusions.</a:t>
            </a:r>
          </a:p>
        </p:txBody>
      </p:sp>
      <p:sp>
        <p:nvSpPr>
          <p:cNvPr id="4" name="Rectangle 3"/>
          <p:cNvSpPr/>
          <p:nvPr/>
        </p:nvSpPr>
        <p:spPr>
          <a:xfrm>
            <a:off x="3962400" y="6487941"/>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14563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igure 6.1"/>
          <p:cNvSpPr>
            <a:spLocks noGrp="1"/>
          </p:cNvSpPr>
          <p:nvPr>
            <p:ph type="title"/>
          </p:nvPr>
        </p:nvSpPr>
        <p:spPr/>
        <p:txBody>
          <a:bodyPr>
            <a:normAutofit fontScale="90000"/>
          </a:bodyPr>
          <a:lstStyle/>
          <a:p>
            <a:r>
              <a:rPr lang="en-US" dirty="0"/>
              <a:t>Figure 13.1 </a:t>
            </a:r>
            <a:br>
              <a:rPr lang="en-US" dirty="0"/>
            </a:br>
            <a:r>
              <a:rPr lang="en-US" dirty="0"/>
              <a:t>Sources and types of code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76700" y="1295400"/>
            <a:ext cx="8001000" cy="4203056"/>
          </a:xfrm>
          <a:prstGeom prst="rect">
            <a:avLst/>
          </a:prstGeom>
        </p:spPr>
      </p:pic>
      <p:sp>
        <p:nvSpPr>
          <p:cNvPr id="5" name="Rectangle 4"/>
          <p:cNvSpPr/>
          <p:nvPr/>
        </p:nvSpPr>
        <p:spPr>
          <a:xfrm>
            <a:off x="3962400" y="6627167"/>
            <a:ext cx="8229600" cy="461665"/>
          </a:xfrm>
          <a:prstGeom prst="rect">
            <a:avLst/>
          </a:prstGeom>
        </p:spPr>
        <p:txBody>
          <a:bodyPr wrap="square">
            <a:spAutoFit/>
          </a:bodyPr>
          <a:lstStyle/>
          <a:p>
            <a:r>
              <a:rPr lang="en-GB" sz="1200" b="0" i="0" u="none" strike="noStrike" baseline="0" dirty="0">
                <a:latin typeface="ArialMT"/>
              </a:rPr>
              <a:t>Adapted from Saunders, M., Lewis, P., Thornhill, A. &amp; Bristow, A., (2016). Research Methods for Business. 7th ed. Harlow: Pearson.</a:t>
            </a:r>
            <a:endParaRPr lang="en-GB" sz="1200" dirty="0"/>
          </a:p>
        </p:txBody>
      </p:sp>
      <p:sp>
        <p:nvSpPr>
          <p:cNvPr id="2" name="TextBox 1"/>
          <p:cNvSpPr txBox="1"/>
          <p:nvPr/>
        </p:nvSpPr>
        <p:spPr>
          <a:xfrm>
            <a:off x="444900" y="1842656"/>
            <a:ext cx="2684585" cy="3108543"/>
          </a:xfrm>
          <a:prstGeom prst="rect">
            <a:avLst/>
          </a:prstGeom>
          <a:noFill/>
        </p:spPr>
        <p:txBody>
          <a:bodyPr wrap="square" rtlCol="0">
            <a:spAutoFit/>
          </a:bodyPr>
          <a:lstStyle/>
          <a:p>
            <a:r>
              <a:rPr lang="en-GB" sz="2800" dirty="0">
                <a:solidFill>
                  <a:srgbClr val="FFFF00"/>
                </a:solidFill>
                <a:effectLst>
                  <a:outerShdw blurRad="38100" dist="38100" dir="2700000" algn="tl">
                    <a:srgbClr val="000000">
                      <a:alpha val="43137"/>
                    </a:srgbClr>
                  </a:outerShdw>
                </a:effectLst>
              </a:rPr>
              <a:t>Open</a:t>
            </a:r>
            <a:r>
              <a:rPr lang="en-GB" sz="2800" dirty="0"/>
              <a:t> coding </a:t>
            </a:r>
          </a:p>
          <a:p>
            <a:r>
              <a:rPr lang="en-GB" sz="2800" dirty="0"/>
              <a:t>–</a:t>
            </a:r>
          </a:p>
          <a:p>
            <a:r>
              <a:rPr lang="en-US" sz="2800" dirty="0"/>
              <a:t>The researcher allows the categories to </a:t>
            </a:r>
            <a:r>
              <a:rPr lang="en-US" sz="2800" dirty="0">
                <a:solidFill>
                  <a:srgbClr val="FFFF00"/>
                </a:solidFill>
                <a:effectLst>
                  <a:outerShdw blurRad="38100" dist="38100" dir="2700000" algn="tl">
                    <a:srgbClr val="000000">
                      <a:alpha val="43137"/>
                    </a:srgbClr>
                  </a:outerShdw>
                </a:effectLst>
              </a:rPr>
              <a:t>emerge from the interview</a:t>
            </a:r>
            <a:endParaRPr lang="en-GB" sz="2800" dirty="0">
              <a:solidFill>
                <a:srgbClr val="FFFF00"/>
              </a:solidFill>
              <a:effectLst>
                <a:outerShdw blurRad="38100" dist="38100" dir="2700000" algn="tl">
                  <a:srgbClr val="000000">
                    <a:alpha val="43137"/>
                  </a:srgbClr>
                </a:outerShdw>
              </a:effectLst>
            </a:endParaRPr>
          </a:p>
        </p:txBody>
      </p:sp>
      <p:cxnSp>
        <p:nvCxnSpPr>
          <p:cNvPr id="9" name="Curved Connector 8"/>
          <p:cNvCxnSpPr/>
          <p:nvPr/>
        </p:nvCxnSpPr>
        <p:spPr>
          <a:xfrm>
            <a:off x="2844800" y="3038200"/>
            <a:ext cx="4057461" cy="1294440"/>
          </a:xfrm>
          <a:prstGeom prst="curvedConnector3">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380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dding Text"/>
          <p:cNvSpPr>
            <a:spLocks noGrp="1"/>
          </p:cNvSpPr>
          <p:nvPr>
            <p:ph type="title"/>
          </p:nvPr>
        </p:nvSpPr>
        <p:spPr>
          <a:xfrm>
            <a:off x="1981200" y="161054"/>
            <a:ext cx="8801100" cy="918446"/>
          </a:xfrm>
        </p:spPr>
        <p:txBody>
          <a:bodyPr>
            <a:normAutofit fontScale="90000"/>
          </a:bodyPr>
          <a:lstStyle/>
          <a:p>
            <a:r>
              <a:rPr lang="en-GB" dirty="0"/>
              <a:t>Thematic analysis: when searching for themes ask… (1 of 2)</a:t>
            </a:r>
            <a:endParaRPr lang="en-US" b="1" dirty="0"/>
          </a:p>
        </p:txBody>
      </p:sp>
      <p:sp>
        <p:nvSpPr>
          <p:cNvPr id="3" name="Text Box 1"/>
          <p:cNvSpPr>
            <a:spLocks noGrp="1"/>
          </p:cNvSpPr>
          <p:nvPr>
            <p:ph idx="1"/>
          </p:nvPr>
        </p:nvSpPr>
        <p:spPr>
          <a:xfrm>
            <a:off x="784965" y="1498427"/>
            <a:ext cx="10250466" cy="4800599"/>
          </a:xfrm>
        </p:spPr>
        <p:txBody>
          <a:bodyPr>
            <a:noAutofit/>
          </a:bodyPr>
          <a:lstStyle/>
          <a:p>
            <a:r>
              <a:rPr lang="en-US" sz="2800" dirty="0"/>
              <a:t>What are the</a:t>
            </a:r>
            <a:r>
              <a:rPr lang="en-US" sz="2800" dirty="0">
                <a:effectLst>
                  <a:outerShdw blurRad="38100" dist="38100" dir="2700000" algn="tl">
                    <a:srgbClr val="000000">
                      <a:alpha val="43137"/>
                    </a:srgbClr>
                  </a:outerShdw>
                </a:effectLst>
              </a:rPr>
              <a:t> </a:t>
            </a:r>
            <a:r>
              <a:rPr lang="en-US" sz="2800" dirty="0">
                <a:solidFill>
                  <a:srgbClr val="FFFF00"/>
                </a:solidFill>
                <a:effectLst>
                  <a:outerShdw blurRad="38100" dist="38100" dir="2700000" algn="tl">
                    <a:srgbClr val="000000">
                      <a:alpha val="43137"/>
                    </a:srgbClr>
                  </a:outerShdw>
                </a:effectLst>
              </a:rPr>
              <a:t>key concepts </a:t>
            </a:r>
            <a:r>
              <a:rPr lang="en-US" sz="2800" dirty="0"/>
              <a:t>in the text (these are the codes)?</a:t>
            </a:r>
          </a:p>
          <a:p>
            <a:r>
              <a:rPr lang="en-US" sz="2800" dirty="0"/>
              <a:t>What, if anything, seems to be </a:t>
            </a:r>
            <a:r>
              <a:rPr lang="en-US" sz="2800" dirty="0">
                <a:solidFill>
                  <a:srgbClr val="FFFF00"/>
                </a:solidFill>
                <a:effectLst>
                  <a:outerShdw blurRad="38100" dist="38100" dir="2700000" algn="tl">
                    <a:srgbClr val="000000">
                      <a:alpha val="43137"/>
                    </a:srgbClr>
                  </a:outerShdw>
                </a:effectLst>
              </a:rPr>
              <a:t>recurring</a:t>
            </a:r>
            <a:r>
              <a:rPr lang="en-US" sz="2800" dirty="0"/>
              <a:t> in these </a:t>
            </a:r>
            <a:r>
              <a:rPr lang="en-US" sz="2800" dirty="0">
                <a:solidFill>
                  <a:srgbClr val="FFFF00"/>
                </a:solidFill>
                <a:effectLst>
                  <a:outerShdw blurRad="38100" dist="38100" dir="2700000" algn="tl">
                    <a:srgbClr val="000000">
                      <a:alpha val="43137"/>
                    </a:srgbClr>
                  </a:outerShdw>
                </a:effectLst>
              </a:rPr>
              <a:t>codes</a:t>
            </a:r>
            <a:r>
              <a:rPr lang="en-US" sz="2800" dirty="0"/>
              <a:t>?</a:t>
            </a:r>
          </a:p>
          <a:p>
            <a:r>
              <a:rPr lang="en-US" sz="2800" dirty="0"/>
              <a:t>What seems to be </a:t>
            </a:r>
            <a:r>
              <a:rPr lang="en-US" sz="2800" dirty="0">
                <a:solidFill>
                  <a:srgbClr val="FFFF00"/>
                </a:solidFill>
                <a:effectLst>
                  <a:outerShdw blurRad="38100" dist="38100" dir="2700000" algn="tl">
                    <a:srgbClr val="000000">
                      <a:alpha val="43137"/>
                    </a:srgbClr>
                  </a:outerShdw>
                </a:effectLst>
              </a:rPr>
              <a:t>important</a:t>
            </a:r>
            <a:r>
              <a:rPr lang="en-US" sz="2800" dirty="0">
                <a:effectLst>
                  <a:outerShdw blurRad="38100" dist="38100" dir="2700000" algn="tl">
                    <a:srgbClr val="000000">
                      <a:alpha val="43137"/>
                    </a:srgbClr>
                  </a:outerShdw>
                </a:effectLst>
              </a:rPr>
              <a:t>, </a:t>
            </a:r>
            <a:r>
              <a:rPr lang="en-US" sz="2800" dirty="0"/>
              <a:t>whether it recurs often or not?</a:t>
            </a:r>
          </a:p>
          <a:p>
            <a:r>
              <a:rPr lang="en-US" sz="2800" dirty="0"/>
              <a:t>What </a:t>
            </a:r>
            <a:r>
              <a:rPr lang="en-US" sz="2800" dirty="0">
                <a:solidFill>
                  <a:srgbClr val="FFFF00"/>
                </a:solidFill>
                <a:effectLst>
                  <a:outerShdw blurRad="38100" dist="38100" dir="2700000" algn="tl">
                    <a:srgbClr val="000000">
                      <a:alpha val="43137"/>
                    </a:srgbClr>
                  </a:outerShdw>
                </a:effectLst>
              </a:rPr>
              <a:t>patterns</a:t>
            </a:r>
            <a:r>
              <a:rPr lang="en-US" sz="2800" dirty="0"/>
              <a:t> and/or trends are evident in the </a:t>
            </a:r>
            <a:r>
              <a:rPr lang="en-US" sz="2800" dirty="0">
                <a:solidFill>
                  <a:srgbClr val="FFFF00"/>
                </a:solidFill>
                <a:effectLst>
                  <a:outerShdw blurRad="38100" dist="38100" dir="2700000" algn="tl">
                    <a:srgbClr val="000000">
                      <a:alpha val="43137"/>
                    </a:srgbClr>
                  </a:outerShdw>
                </a:effectLst>
              </a:rPr>
              <a:t>coded</a:t>
            </a:r>
            <a:r>
              <a:rPr lang="en-US" sz="2800" dirty="0">
                <a:effectLst>
                  <a:outerShdw blurRad="38100" dist="38100" dir="2700000" algn="tl">
                    <a:srgbClr val="000000">
                      <a:alpha val="43137"/>
                    </a:srgbClr>
                  </a:outerShdw>
                </a:effectLst>
              </a:rPr>
              <a:t> data</a:t>
            </a:r>
            <a:r>
              <a:rPr lang="en-US" sz="2800" dirty="0"/>
              <a:t>?</a:t>
            </a:r>
          </a:p>
          <a:p>
            <a:r>
              <a:rPr lang="en-US" sz="2800" dirty="0"/>
              <a:t>Which</a:t>
            </a:r>
            <a:r>
              <a:rPr lang="en-US" sz="2800" dirty="0">
                <a:effectLst>
                  <a:outerShdw blurRad="38100" dist="38100" dir="2700000" algn="tl">
                    <a:srgbClr val="000000">
                      <a:alpha val="43137"/>
                    </a:srgbClr>
                  </a:outerShdw>
                </a:effectLst>
              </a:rPr>
              <a:t> </a:t>
            </a:r>
            <a:r>
              <a:rPr lang="en-US" sz="2800" dirty="0">
                <a:solidFill>
                  <a:srgbClr val="FFFF00"/>
                </a:solidFill>
                <a:effectLst>
                  <a:outerShdw blurRad="38100" dist="38100" dir="2700000" algn="tl">
                    <a:srgbClr val="000000">
                      <a:alpha val="43137"/>
                    </a:srgbClr>
                  </a:outerShdw>
                </a:effectLst>
              </a:rPr>
              <a:t>codes</a:t>
            </a:r>
            <a:r>
              <a:rPr lang="en-US" sz="2800" dirty="0">
                <a:effectLst>
                  <a:outerShdw blurRad="38100" dist="38100" dir="2700000" algn="tl">
                    <a:srgbClr val="000000">
                      <a:alpha val="43137"/>
                    </a:srgbClr>
                  </a:outerShdw>
                </a:effectLst>
              </a:rPr>
              <a:t> </a:t>
            </a:r>
            <a:r>
              <a:rPr lang="en-US" sz="2800" dirty="0"/>
              <a:t>appear to be </a:t>
            </a:r>
            <a:r>
              <a:rPr lang="en-US" sz="2800" dirty="0">
                <a:solidFill>
                  <a:srgbClr val="FFFF00"/>
                </a:solidFill>
                <a:effectLst>
                  <a:outerShdw blurRad="38100" dist="38100" dir="2700000" algn="tl">
                    <a:srgbClr val="000000">
                      <a:alpha val="43137"/>
                    </a:srgbClr>
                  </a:outerShdw>
                </a:effectLst>
              </a:rPr>
              <a:t>related</a:t>
            </a:r>
            <a:r>
              <a:rPr lang="en-US" sz="2800" dirty="0"/>
              <a:t>?</a:t>
            </a:r>
          </a:p>
          <a:p>
            <a:r>
              <a:rPr lang="en-US" sz="2800" dirty="0"/>
              <a:t>How do a particular set of codes appear to be related?</a:t>
            </a:r>
          </a:p>
          <a:p>
            <a:pPr marL="0" indent="0">
              <a:buNone/>
            </a:pPr>
            <a:endParaRPr lang="en-US" sz="2800" dirty="0"/>
          </a:p>
        </p:txBody>
      </p:sp>
      <p:sp>
        <p:nvSpPr>
          <p:cNvPr id="4" name="Rectangle 3"/>
          <p:cNvSpPr/>
          <p:nvPr/>
        </p:nvSpPr>
        <p:spPr>
          <a:xfrm>
            <a:off x="3962400" y="6487941"/>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570816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dding Text"/>
          <p:cNvSpPr>
            <a:spLocks noGrp="1"/>
          </p:cNvSpPr>
          <p:nvPr>
            <p:ph type="title"/>
          </p:nvPr>
        </p:nvSpPr>
        <p:spPr>
          <a:xfrm>
            <a:off x="1905000" y="0"/>
            <a:ext cx="9029700" cy="1097280"/>
          </a:xfrm>
        </p:spPr>
        <p:txBody>
          <a:bodyPr>
            <a:normAutofit fontScale="90000"/>
          </a:bodyPr>
          <a:lstStyle/>
          <a:p>
            <a:r>
              <a:rPr lang="en-GB" dirty="0"/>
              <a:t>Thematic analysis: when searching for themes ask… (2 of 2)</a:t>
            </a:r>
            <a:endParaRPr lang="en-US" b="1" dirty="0"/>
          </a:p>
        </p:txBody>
      </p:sp>
      <p:sp>
        <p:nvSpPr>
          <p:cNvPr id="3" name="Text Box 1"/>
          <p:cNvSpPr>
            <a:spLocks noGrp="1"/>
          </p:cNvSpPr>
          <p:nvPr>
            <p:ph idx="1"/>
          </p:nvPr>
        </p:nvSpPr>
        <p:spPr>
          <a:xfrm>
            <a:off x="1181100" y="1257301"/>
            <a:ext cx="10477500" cy="5118099"/>
          </a:xfrm>
        </p:spPr>
        <p:txBody>
          <a:bodyPr>
            <a:noAutofit/>
          </a:bodyPr>
          <a:lstStyle/>
          <a:p>
            <a:r>
              <a:rPr lang="en-US" sz="2800" dirty="0">
                <a:solidFill>
                  <a:srgbClr val="FFFF00"/>
                </a:solidFill>
                <a:effectLst>
                  <a:outerShdw blurRad="38100" dist="38100" dir="2700000" algn="tl">
                    <a:srgbClr val="000000">
                      <a:alpha val="43137"/>
                    </a:srgbClr>
                  </a:outerShdw>
                </a:effectLst>
              </a:rPr>
              <a:t>What is the </a:t>
            </a:r>
            <a:r>
              <a:rPr lang="en-US" sz="2800" dirty="0"/>
              <a:t>essence of each apparent </a:t>
            </a:r>
            <a:r>
              <a:rPr lang="en-US" sz="2800" dirty="0">
                <a:solidFill>
                  <a:srgbClr val="FFFF00"/>
                </a:solidFill>
                <a:effectLst>
                  <a:outerShdw blurRad="38100" dist="38100" dir="2700000" algn="tl">
                    <a:srgbClr val="000000">
                      <a:alpha val="43137"/>
                    </a:srgbClr>
                  </a:outerShdw>
                </a:effectLst>
              </a:rPr>
              <a:t>theme</a:t>
            </a:r>
            <a:r>
              <a:rPr lang="en-US" sz="2800" dirty="0"/>
              <a:t>?</a:t>
            </a:r>
          </a:p>
          <a:p>
            <a:r>
              <a:rPr lang="en-US" sz="2800" dirty="0"/>
              <a:t>How might themes be related to each other?</a:t>
            </a:r>
          </a:p>
          <a:p>
            <a:r>
              <a:rPr lang="en-US" sz="2800" dirty="0"/>
              <a:t>Which themes appear to be </a:t>
            </a:r>
            <a:r>
              <a:rPr lang="en-US" sz="2800" dirty="0">
                <a:solidFill>
                  <a:srgbClr val="FFFF00"/>
                </a:solidFill>
                <a:effectLst>
                  <a:outerShdw blurRad="38100" dist="38100" dir="2700000" algn="tl">
                    <a:srgbClr val="000000">
                      <a:alpha val="43137"/>
                    </a:srgbClr>
                  </a:outerShdw>
                </a:effectLst>
              </a:rPr>
              <a:t>main themes, </a:t>
            </a:r>
            <a:r>
              <a:rPr lang="en-US" sz="2800" dirty="0"/>
              <a:t>and which appear to be </a:t>
            </a:r>
            <a:r>
              <a:rPr lang="en-US" sz="2800" dirty="0">
                <a:solidFill>
                  <a:srgbClr val="FFFF00"/>
                </a:solidFill>
                <a:effectLst>
                  <a:outerShdw blurRad="38100" dist="38100" dir="2700000" algn="tl">
                    <a:srgbClr val="000000">
                      <a:alpha val="43137"/>
                    </a:srgbClr>
                  </a:outerShdw>
                </a:effectLst>
              </a:rPr>
              <a:t>sub-themes</a:t>
            </a:r>
            <a:r>
              <a:rPr lang="en-US" sz="2800" dirty="0"/>
              <a:t> (related to a main theme)? There may also be third level themes evident in your analysis.</a:t>
            </a:r>
          </a:p>
          <a:p>
            <a:r>
              <a:rPr lang="en-US" sz="2800" dirty="0"/>
              <a:t>How may the relationship between themes be represented (as a hierarchy or a network) to produce a </a:t>
            </a:r>
            <a:r>
              <a:rPr lang="en-US" sz="2800" dirty="0">
                <a:solidFill>
                  <a:srgbClr val="FFFF00"/>
                </a:solidFill>
                <a:effectLst>
                  <a:outerShdw blurRad="38100" dist="38100" dir="2700000" algn="tl">
                    <a:srgbClr val="000000">
                      <a:alpha val="43137"/>
                    </a:srgbClr>
                  </a:outerShdw>
                </a:effectLst>
              </a:rPr>
              <a:t>thematic map</a:t>
            </a:r>
            <a:r>
              <a:rPr lang="en-US" sz="2800" dirty="0"/>
              <a:t>?</a:t>
            </a:r>
          </a:p>
          <a:p>
            <a:r>
              <a:rPr lang="en-US" sz="2800" dirty="0"/>
              <a:t>Is there an overarching theme (or more than one) that unites your analysis?</a:t>
            </a:r>
          </a:p>
          <a:p>
            <a:endParaRPr lang="en-US" sz="2800" dirty="0"/>
          </a:p>
        </p:txBody>
      </p:sp>
      <p:sp>
        <p:nvSpPr>
          <p:cNvPr id="4" name="Rectangle 3"/>
          <p:cNvSpPr/>
          <p:nvPr/>
        </p:nvSpPr>
        <p:spPr>
          <a:xfrm>
            <a:off x="3962400" y="6487941"/>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16344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2BC24-6FA0-49B8-99B3-D1FCF5B69801}"/>
              </a:ext>
            </a:extLst>
          </p:cNvPr>
          <p:cNvSpPr>
            <a:spLocks noGrp="1"/>
          </p:cNvSpPr>
          <p:nvPr>
            <p:ph type="title"/>
          </p:nvPr>
        </p:nvSpPr>
        <p:spPr/>
        <p:txBody>
          <a:bodyPr/>
          <a:lstStyle/>
          <a:p>
            <a:r>
              <a:rPr lang="en-GB" dirty="0"/>
              <a:t>Six Step Summary</a:t>
            </a:r>
          </a:p>
        </p:txBody>
      </p:sp>
      <p:sp>
        <p:nvSpPr>
          <p:cNvPr id="5" name="TextBox 4">
            <a:extLst>
              <a:ext uri="{FF2B5EF4-FFF2-40B4-BE49-F238E27FC236}">
                <a16:creationId xmlns:a16="http://schemas.microsoft.com/office/drawing/2014/main" id="{8D80FEE8-DED6-4EF3-A678-29D100FD4AEA}"/>
              </a:ext>
            </a:extLst>
          </p:cNvPr>
          <p:cNvSpPr txBox="1"/>
          <p:nvPr/>
        </p:nvSpPr>
        <p:spPr>
          <a:xfrm>
            <a:off x="1" y="1109273"/>
            <a:ext cx="11582400" cy="4698659"/>
          </a:xfrm>
          <a:prstGeom prst="rect">
            <a:avLst/>
          </a:prstGeom>
          <a:noFill/>
        </p:spPr>
        <p:txBody>
          <a:bodyPr wrap="square">
            <a:spAutoFit/>
          </a:bodyPr>
          <a:lstStyle/>
          <a:p>
            <a:pPr marL="114300" indent="-6350" algn="just">
              <a:lnSpc>
                <a:spcPct val="152000"/>
              </a:lnSpc>
              <a:spcAft>
                <a:spcPts val="970"/>
              </a:spcAft>
            </a:pPr>
            <a:r>
              <a:rPr lang="en-GB" sz="2800" dirty="0">
                <a:effectLst>
                  <a:outerShdw blurRad="50800" dist="38100" dir="2700000" algn="tl" rotWithShape="0">
                    <a:srgbClr val="000000">
                      <a:alpha val="48000"/>
                    </a:srgbClr>
                  </a:outerShdw>
                </a:effectLst>
              </a:rPr>
              <a:t>Thematic Analysis - the six-step process defined by Braun and Clarke (2006). </a:t>
            </a:r>
          </a:p>
          <a:p>
            <a:pPr marL="514350" lvl="0" indent="-514350" algn="just" fontAlgn="base">
              <a:lnSpc>
                <a:spcPct val="107000"/>
              </a:lnSpc>
              <a:spcAft>
                <a:spcPts val="585"/>
              </a:spcAft>
              <a:buClr>
                <a:srgbClr val="000000"/>
              </a:buClr>
              <a:buSzPts val="1200"/>
              <a:buFont typeface="+mj-lt"/>
              <a:buAutoNum type="arabicParenR"/>
            </a:pPr>
            <a:r>
              <a:rPr lang="en-GB" sz="2800" dirty="0">
                <a:effectLst>
                  <a:outerShdw blurRad="50800" dist="38100" dir="2700000" algn="tl" rotWithShape="0">
                    <a:srgbClr val="000000">
                      <a:alpha val="48000"/>
                    </a:srgbClr>
                  </a:outerShdw>
                </a:effectLst>
              </a:rPr>
              <a:t>Familiarise yourself with the raw data </a:t>
            </a:r>
          </a:p>
          <a:p>
            <a:pPr marL="514350" lvl="0" indent="-514350" algn="just" fontAlgn="base">
              <a:lnSpc>
                <a:spcPct val="107000"/>
              </a:lnSpc>
              <a:spcAft>
                <a:spcPts val="575"/>
              </a:spcAft>
              <a:buClr>
                <a:srgbClr val="000000"/>
              </a:buClr>
              <a:buSzPts val="1200"/>
              <a:buFont typeface="+mj-lt"/>
              <a:buAutoNum type="arabicParenR"/>
            </a:pPr>
            <a:r>
              <a:rPr lang="en-GB" sz="2800" dirty="0">
                <a:effectLst>
                  <a:outerShdw blurRad="50800" dist="38100" dir="2700000" algn="tl" rotWithShape="0">
                    <a:srgbClr val="000000">
                      <a:alpha val="48000"/>
                    </a:srgbClr>
                  </a:outerShdw>
                </a:effectLst>
              </a:rPr>
              <a:t>Generate the initial codes</a:t>
            </a:r>
          </a:p>
          <a:p>
            <a:pPr marL="514350" lvl="0" indent="-514350" algn="just" fontAlgn="base">
              <a:lnSpc>
                <a:spcPct val="107000"/>
              </a:lnSpc>
              <a:spcAft>
                <a:spcPts val="575"/>
              </a:spcAft>
              <a:buClr>
                <a:srgbClr val="000000"/>
              </a:buClr>
              <a:buSzPts val="1200"/>
              <a:buFont typeface="+mj-lt"/>
              <a:buAutoNum type="arabicParenR"/>
            </a:pPr>
            <a:r>
              <a:rPr lang="en-GB" sz="2800" dirty="0">
                <a:effectLst>
                  <a:outerShdw blurRad="50800" dist="38100" dir="2700000" algn="tl" rotWithShape="0">
                    <a:srgbClr val="000000">
                      <a:alpha val="48000"/>
                    </a:srgbClr>
                  </a:outerShdw>
                </a:effectLst>
              </a:rPr>
              <a:t>Search for themes </a:t>
            </a:r>
          </a:p>
          <a:p>
            <a:pPr marL="514350" lvl="0" indent="-514350" algn="just" fontAlgn="base">
              <a:lnSpc>
                <a:spcPct val="107000"/>
              </a:lnSpc>
              <a:spcAft>
                <a:spcPts val="970"/>
              </a:spcAft>
              <a:buClr>
                <a:srgbClr val="000000"/>
              </a:buClr>
              <a:buSzPts val="1200"/>
              <a:buFont typeface="+mj-lt"/>
              <a:buAutoNum type="arabicParenR"/>
            </a:pPr>
            <a:r>
              <a:rPr lang="en-GB" sz="2800" dirty="0">
                <a:effectLst>
                  <a:outerShdw blurRad="50800" dist="38100" dir="2700000" algn="tl" rotWithShape="0">
                    <a:srgbClr val="000000">
                      <a:alpha val="48000"/>
                    </a:srgbClr>
                  </a:outerShdw>
                </a:effectLst>
              </a:rPr>
              <a:t>Review themes </a:t>
            </a:r>
          </a:p>
          <a:p>
            <a:pPr marL="514350" lvl="0" indent="-514350" algn="just" fontAlgn="base">
              <a:lnSpc>
                <a:spcPct val="107000"/>
              </a:lnSpc>
              <a:spcAft>
                <a:spcPts val="575"/>
              </a:spcAft>
              <a:buClr>
                <a:srgbClr val="000000"/>
              </a:buClr>
              <a:buSzPts val="1200"/>
              <a:buFont typeface="+mj-lt"/>
              <a:buAutoNum type="arabicParenR"/>
            </a:pPr>
            <a:r>
              <a:rPr lang="en-GB" sz="2800" dirty="0">
                <a:effectLst>
                  <a:outerShdw blurRad="50800" dist="38100" dir="2700000" algn="tl" rotWithShape="0">
                    <a:srgbClr val="000000">
                      <a:alpha val="48000"/>
                    </a:srgbClr>
                  </a:outerShdw>
                </a:effectLst>
              </a:rPr>
              <a:t>Define and name themes</a:t>
            </a:r>
          </a:p>
          <a:p>
            <a:pPr marL="514350" lvl="0" indent="-514350" algn="just" fontAlgn="base">
              <a:lnSpc>
                <a:spcPct val="107000"/>
              </a:lnSpc>
              <a:spcAft>
                <a:spcPts val="1580"/>
              </a:spcAft>
              <a:buClr>
                <a:srgbClr val="000000"/>
              </a:buClr>
              <a:buSzPts val="1200"/>
              <a:buFont typeface="+mj-lt"/>
              <a:buAutoNum type="arabicParenR"/>
            </a:pPr>
            <a:r>
              <a:rPr lang="en-GB" sz="2800" dirty="0">
                <a:effectLst>
                  <a:outerShdw blurRad="50800" dist="38100" dir="2700000" algn="tl" rotWithShape="0">
                    <a:srgbClr val="000000">
                      <a:alpha val="48000"/>
                    </a:srgbClr>
                  </a:outerShdw>
                </a:effectLst>
              </a:rPr>
              <a:t>Write the report </a:t>
            </a:r>
          </a:p>
        </p:txBody>
      </p:sp>
    </p:spTree>
    <p:extLst>
      <p:ext uri="{BB962C8B-B14F-4D97-AF65-F5344CB8AC3E}">
        <p14:creationId xmlns:p14="http://schemas.microsoft.com/office/powerpoint/2010/main" val="6090317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2F45A-6B82-49E0-AB96-67A57EF54981}"/>
              </a:ext>
            </a:extLst>
          </p:cNvPr>
          <p:cNvSpPr>
            <a:spLocks noGrp="1"/>
          </p:cNvSpPr>
          <p:nvPr>
            <p:ph type="title"/>
          </p:nvPr>
        </p:nvSpPr>
        <p:spPr/>
        <p:txBody>
          <a:bodyPr>
            <a:normAutofit fontScale="90000"/>
          </a:bodyPr>
          <a:lstStyle/>
          <a:p>
            <a:r>
              <a:rPr lang="en-GB" dirty="0"/>
              <a:t>Create a TABLE</a:t>
            </a:r>
            <a:br>
              <a:rPr lang="en-GB" dirty="0"/>
            </a:br>
            <a:endParaRPr lang="en-GB" dirty="0"/>
          </a:p>
        </p:txBody>
      </p:sp>
      <p:graphicFrame>
        <p:nvGraphicFramePr>
          <p:cNvPr id="4" name="Table 4">
            <a:extLst>
              <a:ext uri="{FF2B5EF4-FFF2-40B4-BE49-F238E27FC236}">
                <a16:creationId xmlns:a16="http://schemas.microsoft.com/office/drawing/2014/main" id="{EA5E4E47-8935-4781-BB46-52C0C8F82F5E}"/>
              </a:ext>
            </a:extLst>
          </p:cNvPr>
          <p:cNvGraphicFramePr>
            <a:graphicFrameLocks noGrp="1"/>
          </p:cNvGraphicFramePr>
          <p:nvPr>
            <p:ph idx="1"/>
            <p:extLst>
              <p:ext uri="{D42A27DB-BD31-4B8C-83A1-F6EECF244321}">
                <p14:modId xmlns:p14="http://schemas.microsoft.com/office/powerpoint/2010/main" val="2346817050"/>
              </p:ext>
            </p:extLst>
          </p:nvPr>
        </p:nvGraphicFramePr>
        <p:xfrm>
          <a:off x="697681" y="1367912"/>
          <a:ext cx="11159539" cy="5154762"/>
        </p:xfrm>
        <a:graphic>
          <a:graphicData uri="http://schemas.openxmlformats.org/drawingml/2006/table">
            <a:tbl>
              <a:tblPr firstRow="1" bandRow="1">
                <a:tableStyleId>{5C22544A-7EE6-4342-B048-85BDC9FD1C3A}</a:tableStyleId>
              </a:tblPr>
              <a:tblGrid>
                <a:gridCol w="4440368">
                  <a:extLst>
                    <a:ext uri="{9D8B030D-6E8A-4147-A177-3AD203B41FA5}">
                      <a16:colId xmlns:a16="http://schemas.microsoft.com/office/drawing/2014/main" val="1137698934"/>
                    </a:ext>
                  </a:extLst>
                </a:gridCol>
                <a:gridCol w="2999325">
                  <a:extLst>
                    <a:ext uri="{9D8B030D-6E8A-4147-A177-3AD203B41FA5}">
                      <a16:colId xmlns:a16="http://schemas.microsoft.com/office/drawing/2014/main" val="3456946234"/>
                    </a:ext>
                  </a:extLst>
                </a:gridCol>
                <a:gridCol w="3719846">
                  <a:extLst>
                    <a:ext uri="{9D8B030D-6E8A-4147-A177-3AD203B41FA5}">
                      <a16:colId xmlns:a16="http://schemas.microsoft.com/office/drawing/2014/main" val="3730694417"/>
                    </a:ext>
                  </a:extLst>
                </a:gridCol>
              </a:tblGrid>
              <a:tr h="582762">
                <a:tc>
                  <a:txBody>
                    <a:bodyPr/>
                    <a:lstStyle/>
                    <a:p>
                      <a:r>
                        <a:rPr lang="en-GB" sz="2400" dirty="0"/>
                        <a:t>Codes</a:t>
                      </a:r>
                    </a:p>
                  </a:txBody>
                  <a:tcPr/>
                </a:tc>
                <a:tc>
                  <a:txBody>
                    <a:bodyPr/>
                    <a:lstStyle/>
                    <a:p>
                      <a:r>
                        <a:rPr lang="en-GB" sz="2400" dirty="0"/>
                        <a:t>Interpretation</a:t>
                      </a:r>
                    </a:p>
                  </a:txBody>
                  <a:tcPr/>
                </a:tc>
                <a:tc>
                  <a:txBody>
                    <a:bodyPr/>
                    <a:lstStyle/>
                    <a:p>
                      <a:r>
                        <a:rPr lang="en-GB" sz="2400" dirty="0"/>
                        <a:t>Themes</a:t>
                      </a:r>
                    </a:p>
                  </a:txBody>
                  <a:tcPr/>
                </a:tc>
                <a:extLst>
                  <a:ext uri="{0D108BD9-81ED-4DB2-BD59-A6C34878D82A}">
                    <a16:rowId xmlns:a16="http://schemas.microsoft.com/office/drawing/2014/main" val="3902815820"/>
                  </a:ext>
                </a:extLst>
              </a:tr>
              <a:tr h="1005863">
                <a:tc>
                  <a:txBody>
                    <a:bodyPr/>
                    <a:lstStyle/>
                    <a:p>
                      <a:r>
                        <a:rPr lang="en-GB" sz="2400" dirty="0"/>
                        <a:t>e.g. In this areas include a sentence / a number of sentences extracted from the individuals and put the participants code in brackets (</a:t>
                      </a:r>
                      <a:r>
                        <a:rPr lang="en-GB" sz="2400" dirty="0">
                          <a:solidFill>
                            <a:srgbClr val="FF0000"/>
                          </a:solidFill>
                        </a:rPr>
                        <a:t>Participant A</a:t>
                      </a:r>
                      <a:r>
                        <a:rPr lang="en-GB" sz="2400" dirty="0"/>
                        <a:t>)</a:t>
                      </a:r>
                    </a:p>
                  </a:txBody>
                  <a:tcPr/>
                </a:tc>
                <a:tc>
                  <a:txBody>
                    <a:bodyPr/>
                    <a:lstStyle/>
                    <a:p>
                      <a:r>
                        <a:rPr lang="en-GB" sz="2400" dirty="0"/>
                        <a:t>Explain what is meant by these responses</a:t>
                      </a:r>
                    </a:p>
                  </a:txBody>
                  <a:tcPr/>
                </a:tc>
                <a:tc>
                  <a:txBody>
                    <a:bodyPr/>
                    <a:lstStyle/>
                    <a:p>
                      <a:r>
                        <a:rPr lang="en-GB" sz="2400" dirty="0"/>
                        <a:t>Name the theme </a:t>
                      </a:r>
                    </a:p>
                  </a:txBody>
                  <a:tcPr/>
                </a:tc>
                <a:extLst>
                  <a:ext uri="{0D108BD9-81ED-4DB2-BD59-A6C34878D82A}">
                    <a16:rowId xmlns:a16="http://schemas.microsoft.com/office/drawing/2014/main" val="1493862972"/>
                  </a:ext>
                </a:extLst>
              </a:tr>
              <a:tr h="1005863">
                <a:tc>
                  <a:txBody>
                    <a:bodyPr/>
                    <a:lstStyle/>
                    <a:p>
                      <a:r>
                        <a:rPr lang="en-GB" sz="2400" dirty="0"/>
                        <a:t>Pick out sentences from each interviewee (</a:t>
                      </a:r>
                      <a:r>
                        <a:rPr lang="en-GB" sz="2400" dirty="0">
                          <a:solidFill>
                            <a:srgbClr val="FF0000"/>
                          </a:solidFill>
                        </a:rPr>
                        <a:t>Participant B</a:t>
                      </a:r>
                      <a:r>
                        <a:rPr lang="en-GB" sz="2400" dirty="0"/>
                        <a:t>) </a:t>
                      </a:r>
                    </a:p>
                    <a:p>
                      <a:r>
                        <a:rPr lang="en-GB" sz="2400" dirty="0"/>
                        <a:t>A very similar viewpoint  from another participant  should also be picked out (</a:t>
                      </a:r>
                      <a:r>
                        <a:rPr lang="en-GB" sz="2400" dirty="0">
                          <a:solidFill>
                            <a:srgbClr val="FF0000"/>
                          </a:solidFill>
                        </a:rPr>
                        <a:t>Participant C</a:t>
                      </a:r>
                      <a:r>
                        <a:rPr lang="en-GB" sz="2400" dirty="0"/>
                        <a:t>)  ….</a:t>
                      </a:r>
                    </a:p>
                  </a:txBody>
                  <a:tcPr/>
                </a:tc>
                <a:tc>
                  <a:txBody>
                    <a:bodyPr/>
                    <a:lstStyle/>
                    <a:p>
                      <a:r>
                        <a:rPr lang="en-GB" sz="2400" dirty="0"/>
                        <a:t>Two participant's clearly felt similarly…..</a:t>
                      </a:r>
                    </a:p>
                  </a:txBody>
                  <a:tcPr/>
                </a:tc>
                <a:tc>
                  <a:txBody>
                    <a:bodyPr/>
                    <a:lstStyle/>
                    <a:p>
                      <a:r>
                        <a:rPr lang="en-GB" sz="2400" dirty="0"/>
                        <a:t>Name the theme</a:t>
                      </a:r>
                    </a:p>
                  </a:txBody>
                  <a:tcPr/>
                </a:tc>
                <a:extLst>
                  <a:ext uri="{0D108BD9-81ED-4DB2-BD59-A6C34878D82A}">
                    <a16:rowId xmlns:a16="http://schemas.microsoft.com/office/drawing/2014/main" val="73709850"/>
                  </a:ext>
                </a:extLst>
              </a:tr>
            </a:tbl>
          </a:graphicData>
        </a:graphic>
      </p:graphicFrame>
    </p:spTree>
    <p:extLst>
      <p:ext uri="{BB962C8B-B14F-4D97-AF65-F5344CB8AC3E}">
        <p14:creationId xmlns:p14="http://schemas.microsoft.com/office/powerpoint/2010/main" val="18484156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39AC232-03D9-4593-B49C-655748835A8C}"/>
              </a:ext>
            </a:extLst>
          </p:cNvPr>
          <p:cNvPicPr>
            <a:picLocks noChangeAspect="1"/>
          </p:cNvPicPr>
          <p:nvPr/>
        </p:nvPicPr>
        <p:blipFill>
          <a:blip r:embed="rId3"/>
          <a:stretch>
            <a:fillRect/>
          </a:stretch>
        </p:blipFill>
        <p:spPr>
          <a:xfrm>
            <a:off x="3466689" y="0"/>
            <a:ext cx="7303731" cy="6858000"/>
          </a:xfrm>
          <a:prstGeom prst="rect">
            <a:avLst/>
          </a:prstGeom>
        </p:spPr>
      </p:pic>
      <p:sp>
        <p:nvSpPr>
          <p:cNvPr id="6" name="Title 1">
            <a:extLst>
              <a:ext uri="{FF2B5EF4-FFF2-40B4-BE49-F238E27FC236}">
                <a16:creationId xmlns:a16="http://schemas.microsoft.com/office/drawing/2014/main" id="{736D68AC-5ECB-463E-A4EB-78C90813DC8B}"/>
              </a:ext>
            </a:extLst>
          </p:cNvPr>
          <p:cNvSpPr txBox="1">
            <a:spLocks/>
          </p:cNvSpPr>
          <p:nvPr/>
        </p:nvSpPr>
        <p:spPr>
          <a:xfrm>
            <a:off x="108156" y="934065"/>
            <a:ext cx="2507226" cy="4581832"/>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a:lstStyle>
          <a:p>
            <a:r>
              <a:rPr lang="en-GB" sz="3000" dirty="0"/>
              <a:t>Table Summary</a:t>
            </a:r>
          </a:p>
          <a:p>
            <a:r>
              <a:rPr lang="en-GB" sz="3000" dirty="0"/>
              <a:t>example</a:t>
            </a:r>
          </a:p>
        </p:txBody>
      </p:sp>
    </p:spTree>
    <p:extLst>
      <p:ext uri="{BB962C8B-B14F-4D97-AF65-F5344CB8AC3E}">
        <p14:creationId xmlns:p14="http://schemas.microsoft.com/office/powerpoint/2010/main" val="3247759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00DD1-4B39-4166-AC5A-4FFEA15EEA7A}"/>
              </a:ext>
            </a:extLst>
          </p:cNvPr>
          <p:cNvSpPr>
            <a:spLocks noGrp="1"/>
          </p:cNvSpPr>
          <p:nvPr>
            <p:ph type="title"/>
          </p:nvPr>
        </p:nvSpPr>
        <p:spPr>
          <a:xfrm>
            <a:off x="108156" y="934065"/>
            <a:ext cx="2507226" cy="4581832"/>
          </a:xfrm>
        </p:spPr>
        <p:txBody>
          <a:bodyPr>
            <a:normAutofit/>
          </a:bodyPr>
          <a:lstStyle/>
          <a:p>
            <a:r>
              <a:rPr lang="en-GB" sz="3000" dirty="0"/>
              <a:t>Table Summary</a:t>
            </a:r>
            <a:br>
              <a:rPr lang="en-GB" sz="3000" dirty="0"/>
            </a:br>
            <a:r>
              <a:rPr lang="en-GB" sz="3000" dirty="0"/>
              <a:t>Example</a:t>
            </a:r>
          </a:p>
        </p:txBody>
      </p:sp>
      <p:pic>
        <p:nvPicPr>
          <p:cNvPr id="5" name="Picture 4">
            <a:extLst>
              <a:ext uri="{FF2B5EF4-FFF2-40B4-BE49-F238E27FC236}">
                <a16:creationId xmlns:a16="http://schemas.microsoft.com/office/drawing/2014/main" id="{6BD32E2C-3134-4556-A124-EF284D9312CD}"/>
              </a:ext>
            </a:extLst>
          </p:cNvPr>
          <p:cNvPicPr>
            <a:picLocks noChangeAspect="1"/>
          </p:cNvPicPr>
          <p:nvPr/>
        </p:nvPicPr>
        <p:blipFill>
          <a:blip r:embed="rId3"/>
          <a:stretch>
            <a:fillRect/>
          </a:stretch>
        </p:blipFill>
        <p:spPr>
          <a:xfrm>
            <a:off x="2912807" y="0"/>
            <a:ext cx="8686800" cy="6858000"/>
          </a:xfrm>
          <a:prstGeom prst="rect">
            <a:avLst/>
          </a:prstGeom>
        </p:spPr>
      </p:pic>
    </p:spTree>
    <p:extLst>
      <p:ext uri="{BB962C8B-B14F-4D97-AF65-F5344CB8AC3E}">
        <p14:creationId xmlns:p14="http://schemas.microsoft.com/office/powerpoint/2010/main" val="38878535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5305" y="0"/>
            <a:ext cx="10353761" cy="723900"/>
          </a:xfrm>
        </p:spPr>
        <p:txBody>
          <a:bodyPr>
            <a:normAutofit fontScale="90000"/>
          </a:bodyPr>
          <a:lstStyle/>
          <a:p>
            <a:r>
              <a:rPr lang="en-GB" dirty="0"/>
              <a:t>Seminar Activity 1</a:t>
            </a:r>
          </a:p>
        </p:txBody>
      </p:sp>
      <p:sp>
        <p:nvSpPr>
          <p:cNvPr id="3" name="Content Placeholder 2"/>
          <p:cNvSpPr>
            <a:spLocks noGrp="1"/>
          </p:cNvSpPr>
          <p:nvPr>
            <p:ph idx="1"/>
          </p:nvPr>
        </p:nvSpPr>
        <p:spPr>
          <a:xfrm>
            <a:off x="698197" y="961179"/>
            <a:ext cx="10795605" cy="5714923"/>
          </a:xfrm>
        </p:spPr>
        <p:txBody>
          <a:bodyPr>
            <a:noAutofit/>
          </a:bodyPr>
          <a:lstStyle/>
          <a:p>
            <a:r>
              <a:rPr lang="en-GB" sz="2600" b="1" dirty="0">
                <a:effectLst/>
              </a:rPr>
              <a:t>Read through the Thematic Analysis</a:t>
            </a:r>
            <a:r>
              <a:rPr lang="en-GB" sz="2600" dirty="0">
                <a:effectLst/>
              </a:rPr>
              <a:t> adapted and extracted from </a:t>
            </a:r>
          </a:p>
          <a:p>
            <a:pPr marL="0" indent="0">
              <a:buNone/>
            </a:pPr>
            <a:r>
              <a:rPr lang="en-GB" sz="2600" dirty="0">
                <a:effectLst/>
              </a:rPr>
              <a:t>Donnelly, </a:t>
            </a:r>
            <a:r>
              <a:rPr lang="en-GB" sz="2600" dirty="0" err="1">
                <a:effectLst/>
              </a:rPr>
              <a:t>Orlaith</a:t>
            </a:r>
            <a:r>
              <a:rPr lang="en-GB" sz="2600" dirty="0">
                <a:effectLst/>
              </a:rPr>
              <a:t> (2013) Evaluating the impact of an outdoor adventure education intervention for primary school children perceived to be vulnerable. </a:t>
            </a:r>
            <a:r>
              <a:rPr lang="en-GB" sz="2600" dirty="0" err="1">
                <a:effectLst/>
              </a:rPr>
              <a:t>DAppEdPsy</a:t>
            </a:r>
            <a:r>
              <a:rPr lang="en-GB" sz="2600" dirty="0">
                <a:effectLst/>
              </a:rPr>
              <a:t> thesis, University of Nottingham. pp 132-142</a:t>
            </a:r>
          </a:p>
          <a:p>
            <a:pPr marL="0" indent="0">
              <a:buNone/>
            </a:pPr>
            <a:endParaRPr lang="en-GB" sz="2600" dirty="0">
              <a:effectLst/>
            </a:endParaRPr>
          </a:p>
          <a:p>
            <a:pPr marL="0" indent="0">
              <a:buNone/>
            </a:pPr>
            <a:r>
              <a:rPr lang="en-GB" sz="2600" dirty="0">
                <a:effectLst/>
              </a:rPr>
              <a:t>The author used colours to </a:t>
            </a:r>
            <a:r>
              <a:rPr lang="en-GB" sz="2600" dirty="0">
                <a:solidFill>
                  <a:srgbClr val="00B050"/>
                </a:solidFill>
                <a:effectLst/>
              </a:rPr>
              <a:t>colour coded the ideas </a:t>
            </a:r>
            <a:r>
              <a:rPr lang="en-GB" sz="2600" dirty="0">
                <a:effectLst/>
              </a:rPr>
              <a:t>she identified after reading the transcripts, and then </a:t>
            </a:r>
            <a:r>
              <a:rPr lang="en-GB" sz="2600" dirty="0">
                <a:solidFill>
                  <a:schemeClr val="accent5"/>
                </a:solidFill>
                <a:effectLst/>
              </a:rPr>
              <a:t>grouped the codes</a:t>
            </a:r>
            <a:r>
              <a:rPr lang="en-GB" sz="2600" dirty="0">
                <a:effectLst/>
              </a:rPr>
              <a:t>, and then </a:t>
            </a:r>
            <a:r>
              <a:rPr lang="en-GB" sz="2600" dirty="0">
                <a:solidFill>
                  <a:schemeClr val="tx2">
                    <a:lumMod val="75000"/>
                  </a:schemeClr>
                </a:solidFill>
                <a:effectLst/>
              </a:rPr>
              <a:t>interpreted their meaning </a:t>
            </a:r>
            <a:r>
              <a:rPr lang="en-GB" sz="2600" dirty="0">
                <a:effectLst/>
              </a:rPr>
              <a:t>and </a:t>
            </a:r>
            <a:r>
              <a:rPr lang="en-GB" sz="2600" dirty="0">
                <a:solidFill>
                  <a:srgbClr val="00B050"/>
                </a:solidFill>
                <a:effectLst/>
              </a:rPr>
              <a:t>identified themes.   </a:t>
            </a:r>
            <a:r>
              <a:rPr lang="en-GB" sz="2600" dirty="0">
                <a:effectLst/>
              </a:rPr>
              <a:t>Using colour coding is a good tip, as a way to identify and keep track of the different ideas formed in the interview transcripts.</a:t>
            </a:r>
            <a:endParaRPr lang="en-GB" sz="2600" dirty="0"/>
          </a:p>
        </p:txBody>
      </p:sp>
    </p:spTree>
    <p:extLst>
      <p:ext uri="{BB962C8B-B14F-4D97-AF65-F5344CB8AC3E}">
        <p14:creationId xmlns:p14="http://schemas.microsoft.com/office/powerpoint/2010/main" val="1410619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9794" y="2202426"/>
            <a:ext cx="11354405" cy="4147574"/>
          </a:xfrm>
        </p:spPr>
        <p:txBody>
          <a:bodyPr>
            <a:noAutofit/>
          </a:bodyPr>
          <a:lstStyle/>
          <a:p>
            <a:r>
              <a:rPr lang="en-GB" sz="2800" dirty="0">
                <a:effectLst/>
              </a:rPr>
              <a:t>Additional Reading Resources.</a:t>
            </a:r>
          </a:p>
          <a:p>
            <a:r>
              <a:rPr lang="en-GB" sz="2800" dirty="0">
                <a:solidFill>
                  <a:srgbClr val="FFC000"/>
                </a:solidFill>
                <a:effectLst/>
              </a:rPr>
              <a:t>Open lecture </a:t>
            </a:r>
            <a:r>
              <a:rPr lang="en-GB" sz="2800" dirty="0">
                <a:effectLst/>
              </a:rPr>
              <a:t>- </a:t>
            </a:r>
            <a:r>
              <a:rPr lang="en-GB" sz="2800" u="sng" dirty="0">
                <a:solidFill>
                  <a:srgbClr val="FFC000"/>
                </a:solidFill>
                <a:effectLst/>
                <a:hlinkClick r:id="rId3"/>
              </a:rPr>
              <a:t>Qualitative Analysis - Six </a:t>
            </a:r>
            <a:r>
              <a:rPr lang="en-GB" sz="2800" u="sng" dirty="0" err="1">
                <a:solidFill>
                  <a:srgbClr val="FFC000"/>
                </a:solidFill>
                <a:effectLst/>
                <a:hlinkClick r:id="rId3"/>
              </a:rPr>
              <a:t>stepsFile</a:t>
            </a:r>
            <a:endParaRPr lang="en-GB" sz="2800" u="sng" dirty="0">
              <a:solidFill>
                <a:srgbClr val="FFC000"/>
              </a:solidFill>
              <a:effectLst/>
            </a:endParaRPr>
          </a:p>
          <a:p>
            <a:r>
              <a:rPr lang="en-GB" sz="2800" u="sng" dirty="0">
                <a:solidFill>
                  <a:srgbClr val="FFC000"/>
                </a:solidFill>
                <a:effectLst/>
              </a:rPr>
              <a:t>Open the folder - </a:t>
            </a:r>
            <a:r>
              <a:rPr lang="en-GB" sz="2800" u="sng" dirty="0">
                <a:effectLst/>
                <a:hlinkClick r:id="rId4"/>
              </a:rPr>
              <a:t>Qualitative Analysis </a:t>
            </a:r>
            <a:r>
              <a:rPr lang="en-GB" sz="2800" u="sng" dirty="0" err="1">
                <a:effectLst/>
                <a:hlinkClick r:id="rId4"/>
              </a:rPr>
              <a:t>StepsFolder</a:t>
            </a:r>
            <a:endParaRPr lang="en-GB" sz="2800" dirty="0">
              <a:effectLst/>
            </a:endParaRPr>
          </a:p>
          <a:p>
            <a:pPr lvl="1"/>
            <a:endParaRPr lang="en-GB" sz="2800" dirty="0">
              <a:effectLst/>
            </a:endParaRPr>
          </a:p>
          <a:p>
            <a:endParaRPr lang="en-GB" sz="2800" dirty="0"/>
          </a:p>
        </p:txBody>
      </p:sp>
      <p:sp>
        <p:nvSpPr>
          <p:cNvPr id="4" name="Title 1"/>
          <p:cNvSpPr txBox="1">
            <a:spLocks/>
          </p:cNvSpPr>
          <p:nvPr/>
        </p:nvSpPr>
        <p:spPr>
          <a:xfrm>
            <a:off x="913795" y="152401"/>
            <a:ext cx="10353761" cy="723900"/>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a:lstStyle>
          <a:p>
            <a:r>
              <a:rPr lang="en-GB" dirty="0"/>
              <a:t>Seminar Activity 2</a:t>
            </a:r>
          </a:p>
        </p:txBody>
      </p:sp>
    </p:spTree>
    <p:extLst>
      <p:ext uri="{BB962C8B-B14F-4D97-AF65-F5344CB8AC3E}">
        <p14:creationId xmlns:p14="http://schemas.microsoft.com/office/powerpoint/2010/main" val="31118340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CA887-897D-4A76-9EAF-9B8CF8F54821}"/>
              </a:ext>
            </a:extLst>
          </p:cNvPr>
          <p:cNvSpPr>
            <a:spLocks noGrp="1"/>
          </p:cNvSpPr>
          <p:nvPr>
            <p:ph type="title"/>
          </p:nvPr>
        </p:nvSpPr>
        <p:spPr/>
        <p:txBody>
          <a:bodyPr/>
          <a:lstStyle/>
          <a:p>
            <a:r>
              <a:rPr lang="en-GB" dirty="0"/>
              <a:t>Assignment 1 Instructions</a:t>
            </a:r>
          </a:p>
        </p:txBody>
      </p:sp>
      <p:sp>
        <p:nvSpPr>
          <p:cNvPr id="3" name="Content Placeholder 2">
            <a:extLst>
              <a:ext uri="{FF2B5EF4-FFF2-40B4-BE49-F238E27FC236}">
                <a16:creationId xmlns:a16="http://schemas.microsoft.com/office/drawing/2014/main" id="{96EB31EE-0DE7-45E6-8E13-FE96443E0441}"/>
              </a:ext>
            </a:extLst>
          </p:cNvPr>
          <p:cNvSpPr>
            <a:spLocks noGrp="1"/>
          </p:cNvSpPr>
          <p:nvPr>
            <p:ph idx="1"/>
          </p:nvPr>
        </p:nvSpPr>
        <p:spPr/>
        <p:txBody>
          <a:bodyPr>
            <a:normAutofit/>
          </a:bodyPr>
          <a:lstStyle/>
          <a:p>
            <a:r>
              <a:rPr lang="en-GB" sz="2600" dirty="0"/>
              <a:t>Read the Assignment 1 – be clear of the task.</a:t>
            </a:r>
          </a:p>
          <a:p>
            <a:r>
              <a:rPr lang="en-GB" sz="2600" dirty="0"/>
              <a:t>Undertake the interview.</a:t>
            </a:r>
          </a:p>
          <a:p>
            <a:r>
              <a:rPr lang="en-GB" sz="2600" dirty="0"/>
              <a:t>Use thematic analysis to code, report themes.</a:t>
            </a:r>
          </a:p>
          <a:p>
            <a:r>
              <a:rPr lang="en-GB" sz="2600" dirty="0"/>
              <a:t>Interpret the themes.</a:t>
            </a:r>
          </a:p>
          <a:p>
            <a:r>
              <a:rPr lang="en-GB" sz="2600" dirty="0"/>
              <a:t>Using a report format, follow the instructions on page 3</a:t>
            </a:r>
          </a:p>
        </p:txBody>
      </p:sp>
    </p:spTree>
    <p:extLst>
      <p:ext uri="{BB962C8B-B14F-4D97-AF65-F5344CB8AC3E}">
        <p14:creationId xmlns:p14="http://schemas.microsoft.com/office/powerpoint/2010/main" val="25967902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AE2D3-53A4-450B-8EDB-D9271A6B17D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50C3EC5-CD31-412D-AF38-4BEADD66705B}"/>
              </a:ext>
            </a:extLst>
          </p:cNvPr>
          <p:cNvSpPr>
            <a:spLocks noGrp="1"/>
          </p:cNvSpPr>
          <p:nvPr>
            <p:ph idx="1"/>
          </p:nvPr>
        </p:nvSpPr>
        <p:spPr/>
        <p:txBody>
          <a:bodyPr>
            <a:noAutofit/>
          </a:bodyPr>
          <a:lstStyle/>
          <a:p>
            <a:r>
              <a:rPr lang="en-GB" sz="2600" dirty="0"/>
              <a:t>Braun, V. &amp; Clarke, V. (2006). Using thematic analysis in psychology. Qualitative Research in Psychology, 3, 77-101. </a:t>
            </a:r>
          </a:p>
        </p:txBody>
      </p:sp>
    </p:spTree>
    <p:extLst>
      <p:ext uri="{BB962C8B-B14F-4D97-AF65-F5344CB8AC3E}">
        <p14:creationId xmlns:p14="http://schemas.microsoft.com/office/powerpoint/2010/main" val="1443141495"/>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0</TotalTime>
  <Words>2599</Words>
  <Application>Microsoft Office PowerPoint</Application>
  <PresentationFormat>Widescreen</PresentationFormat>
  <Paragraphs>169</Paragraphs>
  <Slides>18</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ArialMT</vt:lpstr>
      <vt:lpstr>Myriad Pro</vt:lpstr>
      <vt:lpstr>Arial</vt:lpstr>
      <vt:lpstr>Arial</vt:lpstr>
      <vt:lpstr>Calibri</vt:lpstr>
      <vt:lpstr>Roboto</vt:lpstr>
      <vt:lpstr>Times New Roman</vt:lpstr>
      <vt:lpstr>UWTSD</vt:lpstr>
      <vt:lpstr>Analysing Data Qualitatively </vt:lpstr>
      <vt:lpstr>Learning Objectives</vt:lpstr>
      <vt:lpstr>Key aspects to consider when choosing a qualitative analysis technique</vt:lpstr>
      <vt:lpstr>Interpretivism Recap</vt:lpstr>
      <vt:lpstr>PowerPoint Presentation</vt:lpstr>
      <vt:lpstr>Subjectivity</vt:lpstr>
      <vt:lpstr>Uses of thematic analysis </vt:lpstr>
      <vt:lpstr>Figure 13.1  Sources and types of code </vt:lpstr>
      <vt:lpstr>Thematic analysis: when searching for themes ask… (1 of 2)</vt:lpstr>
      <vt:lpstr>Thematic analysis: when searching for themes ask… (2 of 2)</vt:lpstr>
      <vt:lpstr>Six Step Summary</vt:lpstr>
      <vt:lpstr>Create a TABLE </vt:lpstr>
      <vt:lpstr>PowerPoint Presentation</vt:lpstr>
      <vt:lpstr>Table Summary Example</vt:lpstr>
      <vt:lpstr>Seminar Activity 1</vt:lpstr>
      <vt:lpstr>PowerPoint Presentation</vt:lpstr>
      <vt:lpstr>Assignment 1 Instructions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dc:creator>
  <cp:lastModifiedBy>Helen Evans (Institute of Management and Health)</cp:lastModifiedBy>
  <cp:revision>56</cp:revision>
  <dcterms:created xsi:type="dcterms:W3CDTF">2020-02-27T13:59:40Z</dcterms:created>
  <dcterms:modified xsi:type="dcterms:W3CDTF">2025-11-27T14:18:32Z</dcterms:modified>
</cp:coreProperties>
</file>