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1" r:id="rId6"/>
    <p:sldId id="264" r:id="rId7"/>
    <p:sldId id="266" r:id="rId8"/>
    <p:sldId id="270" r:id="rId9"/>
    <p:sldId id="275" r:id="rId10"/>
    <p:sldId id="274" r:id="rId11"/>
    <p:sldId id="267" r:id="rId12"/>
    <p:sldId id="269" r:id="rId13"/>
    <p:sldId id="271" r:id="rId14"/>
    <p:sldId id="272" r:id="rId15"/>
    <p:sldId id="273" r:id="rId16"/>
    <p:sldId id="265" r:id="rId17"/>
    <p:sldId id="263" r:id="rId18"/>
    <p:sldId id="262" r:id="rId19"/>
    <p:sldId id="260" r:id="rId20"/>
    <p:sldId id="25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A642DC-BF45-F686-09FF-AA53B9092A32}" v="3" dt="2022-08-10T12:02:33.915"/>
    <p1510:client id="{0E2DEAC4-94ED-13A0-4FDA-C6CC6BDC5A55}" v="97" dt="2022-08-10T13:11:14.104"/>
    <p1510:client id="{212F6050-6875-0041-D9EB-60EA4720D307}" v="34" dt="2022-08-10T15:31:40.558"/>
    <p1510:client id="{269FE266-8528-0684-67DF-D69050556C5E}" v="6" dt="2022-08-10T14:25:31.374"/>
    <p1510:client id="{2BD813BF-A0A3-DC2A-1AB4-6DC93CB1747D}" v="337" dt="2022-08-10T11:08:55.101"/>
    <p1510:client id="{42B46735-442B-4A28-A41B-8F1DFA538A14}" v="725" dt="2022-08-09T23:03:25.687"/>
    <p1510:client id="{556B93A2-4998-DC76-6514-D05499F7DAE9}" v="6" dt="2022-08-10T10:26:51.768"/>
    <p1510:client id="{563AF065-B76B-3D67-816C-5E17F3B95295}" v="141" dt="2022-08-10T11:55:18.683"/>
    <p1510:client id="{9F9C14DB-DC45-EA34-3542-57B1D473CCE8}" v="206" dt="2022-08-10T12:53:18.017"/>
    <p1510:client id="{C84BDD97-9207-0B7E-2EC9-846C8977D98E}" v="318" dt="2022-08-09T23:40:04.306"/>
    <p1510:client id="{D9C849E1-CBFD-DB12-D764-77C70B2F79C7}" v="16" dt="2022-08-10T10:22:11.070"/>
    <p1510:client id="{E3BC8428-816C-F08C-36F9-7D8F7A59634D}" v="17" dt="2022-08-10T12:35:18.094"/>
    <p1510:client id="{F1B3DDBE-2447-47E1-9F90-0EEE51D8CC06}" v="111" dt="2022-08-10T12:22:11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102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E0C006-59B4-4EB8-8A2D-2707D5872AE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DDB460D2-78E1-432D-82DB-51516ABCAFD4}">
      <dgm:prSet phldrT="[Text]" phldr="1"/>
      <dgm:spPr/>
      <dgm:t>
        <a:bodyPr/>
        <a:lstStyle/>
        <a:p>
          <a:endParaRPr lang="en-US"/>
        </a:p>
      </dgm:t>
    </dgm:pt>
    <dgm:pt modelId="{357E4008-BC16-48A7-AE4C-95D70F8169C9}" type="parTrans" cxnId="{3D6D68F3-B118-4EC0-AF6E-05DE7285D110}">
      <dgm:prSet/>
      <dgm:spPr/>
      <dgm:t>
        <a:bodyPr/>
        <a:lstStyle/>
        <a:p>
          <a:endParaRPr lang="en-US"/>
        </a:p>
      </dgm:t>
    </dgm:pt>
    <dgm:pt modelId="{8436C6F3-7B37-4EBB-ACF6-8E1677CE8A98}" type="sibTrans" cxnId="{3D6D68F3-B118-4EC0-AF6E-05DE7285D110}">
      <dgm:prSet/>
      <dgm:spPr/>
      <dgm:t>
        <a:bodyPr/>
        <a:lstStyle/>
        <a:p>
          <a:endParaRPr lang="en-US"/>
        </a:p>
      </dgm:t>
    </dgm:pt>
    <dgm:pt modelId="{66F735CE-CB41-4B22-B597-36E2BED63A65}">
      <dgm:prSet phldrT="[Text]" phldr="1"/>
      <dgm:spPr/>
      <dgm:t>
        <a:bodyPr/>
        <a:lstStyle/>
        <a:p>
          <a:endParaRPr lang="en-US"/>
        </a:p>
      </dgm:t>
    </dgm:pt>
    <dgm:pt modelId="{408318BB-071C-4F6E-874B-EF9F98A9F785}" type="parTrans" cxnId="{002A4F9F-74FB-43B1-B723-B841C596C99B}">
      <dgm:prSet/>
      <dgm:spPr/>
      <dgm:t>
        <a:bodyPr/>
        <a:lstStyle/>
        <a:p>
          <a:endParaRPr lang="en-US"/>
        </a:p>
      </dgm:t>
    </dgm:pt>
    <dgm:pt modelId="{819B930C-495B-4CFD-A0B6-CE9FB60D2021}" type="sibTrans" cxnId="{002A4F9F-74FB-43B1-B723-B841C596C99B}">
      <dgm:prSet/>
      <dgm:spPr/>
      <dgm:t>
        <a:bodyPr/>
        <a:lstStyle/>
        <a:p>
          <a:endParaRPr lang="en-US"/>
        </a:p>
      </dgm:t>
    </dgm:pt>
    <dgm:pt modelId="{1A916FAC-D4E6-4AB0-A464-375C69BE5ED0}">
      <dgm:prSet phldrT="[Text]" phldr="1"/>
      <dgm:spPr/>
      <dgm:t>
        <a:bodyPr/>
        <a:lstStyle/>
        <a:p>
          <a:endParaRPr lang="en-US"/>
        </a:p>
      </dgm:t>
    </dgm:pt>
    <dgm:pt modelId="{BA3CB845-56D1-47DD-BA31-556E179CDA9A}" type="parTrans" cxnId="{38B6A919-3D43-4B25-A6C1-05BA29FB47FF}">
      <dgm:prSet/>
      <dgm:spPr/>
      <dgm:t>
        <a:bodyPr/>
        <a:lstStyle/>
        <a:p>
          <a:endParaRPr lang="en-US"/>
        </a:p>
      </dgm:t>
    </dgm:pt>
    <dgm:pt modelId="{872A812A-E268-4DAD-9C40-3E8545907BDE}" type="sibTrans" cxnId="{38B6A919-3D43-4B25-A6C1-05BA29FB47FF}">
      <dgm:prSet/>
      <dgm:spPr/>
      <dgm:t>
        <a:bodyPr/>
        <a:lstStyle/>
        <a:p>
          <a:endParaRPr lang="en-US"/>
        </a:p>
      </dgm:t>
    </dgm:pt>
    <dgm:pt modelId="{ECD6FDEE-ACD0-4C5D-ADCF-9361EF455146}">
      <dgm:prSet phldrT="[Text]" phldr="1"/>
      <dgm:spPr/>
      <dgm:t>
        <a:bodyPr/>
        <a:lstStyle/>
        <a:p>
          <a:endParaRPr lang="en-US"/>
        </a:p>
      </dgm:t>
    </dgm:pt>
    <dgm:pt modelId="{C109DAE4-3F85-4482-8CEF-73D900C11C07}" type="parTrans" cxnId="{5927CC01-E7CD-4F90-82AE-3951B59BE9A6}">
      <dgm:prSet/>
      <dgm:spPr/>
      <dgm:t>
        <a:bodyPr/>
        <a:lstStyle/>
        <a:p>
          <a:endParaRPr lang="en-US"/>
        </a:p>
      </dgm:t>
    </dgm:pt>
    <dgm:pt modelId="{10EEBEEA-B9F1-46F3-888F-AA8EC469E77D}" type="sibTrans" cxnId="{5927CC01-E7CD-4F90-82AE-3951B59BE9A6}">
      <dgm:prSet/>
      <dgm:spPr/>
      <dgm:t>
        <a:bodyPr/>
        <a:lstStyle/>
        <a:p>
          <a:endParaRPr lang="en-US"/>
        </a:p>
      </dgm:t>
    </dgm:pt>
    <dgm:pt modelId="{1ABFFFB6-6E18-4191-819A-A52700BBF86C}">
      <dgm:prSet phldrT="[Text]" phldr="1"/>
      <dgm:spPr/>
      <dgm:t>
        <a:bodyPr/>
        <a:lstStyle/>
        <a:p>
          <a:endParaRPr lang="en-US"/>
        </a:p>
      </dgm:t>
    </dgm:pt>
    <dgm:pt modelId="{89016ECC-04BC-4604-B66A-6D0F469B87A1}" type="parTrans" cxnId="{81577B18-8972-4901-9BD1-402402510424}">
      <dgm:prSet/>
      <dgm:spPr/>
      <dgm:t>
        <a:bodyPr/>
        <a:lstStyle/>
        <a:p>
          <a:endParaRPr lang="en-US"/>
        </a:p>
      </dgm:t>
    </dgm:pt>
    <dgm:pt modelId="{13241B4A-ADDF-494D-A058-E322ECD31C04}" type="sibTrans" cxnId="{81577B18-8972-4901-9BD1-402402510424}">
      <dgm:prSet/>
      <dgm:spPr/>
      <dgm:t>
        <a:bodyPr/>
        <a:lstStyle/>
        <a:p>
          <a:endParaRPr lang="en-US"/>
        </a:p>
      </dgm:t>
    </dgm:pt>
    <dgm:pt modelId="{989C2B9B-00C7-4BE4-AF2E-5E5FE2465BB1}" type="pres">
      <dgm:prSet presAssocID="{34E0C006-59B4-4EB8-8A2D-2707D5872AE2}" presName="diagram" presStyleCnt="0">
        <dgm:presLayoutVars>
          <dgm:dir/>
          <dgm:resizeHandles val="exact"/>
        </dgm:presLayoutVars>
      </dgm:prSet>
      <dgm:spPr/>
    </dgm:pt>
    <dgm:pt modelId="{291A12D0-8EC7-4FB3-A8F9-381658DFF18A}" type="pres">
      <dgm:prSet presAssocID="{DDB460D2-78E1-432D-82DB-51516ABCAFD4}" presName="node" presStyleLbl="node1" presStyleIdx="0" presStyleCnt="5">
        <dgm:presLayoutVars>
          <dgm:bulletEnabled val="1"/>
        </dgm:presLayoutVars>
      </dgm:prSet>
      <dgm:spPr/>
    </dgm:pt>
    <dgm:pt modelId="{D41C44A2-92A5-471C-8F45-9C8EBE5C22E0}" type="pres">
      <dgm:prSet presAssocID="{8436C6F3-7B37-4EBB-ACF6-8E1677CE8A98}" presName="sibTrans" presStyleCnt="0"/>
      <dgm:spPr/>
    </dgm:pt>
    <dgm:pt modelId="{EC52AA0A-DE4E-4AE8-8945-B422E4747B33}" type="pres">
      <dgm:prSet presAssocID="{66F735CE-CB41-4B22-B597-36E2BED63A65}" presName="node" presStyleLbl="node1" presStyleIdx="1" presStyleCnt="5">
        <dgm:presLayoutVars>
          <dgm:bulletEnabled val="1"/>
        </dgm:presLayoutVars>
      </dgm:prSet>
      <dgm:spPr/>
    </dgm:pt>
    <dgm:pt modelId="{56ED14AF-5D6F-42A1-B5BF-67F6B58D1B4F}" type="pres">
      <dgm:prSet presAssocID="{819B930C-495B-4CFD-A0B6-CE9FB60D2021}" presName="sibTrans" presStyleCnt="0"/>
      <dgm:spPr/>
    </dgm:pt>
    <dgm:pt modelId="{98F03CDF-BD5E-4D32-9F16-91291B523153}" type="pres">
      <dgm:prSet presAssocID="{1A916FAC-D4E6-4AB0-A464-375C69BE5ED0}" presName="node" presStyleLbl="node1" presStyleIdx="2" presStyleCnt="5">
        <dgm:presLayoutVars>
          <dgm:bulletEnabled val="1"/>
        </dgm:presLayoutVars>
      </dgm:prSet>
      <dgm:spPr/>
    </dgm:pt>
    <dgm:pt modelId="{A9319394-DC5F-45C1-8D8C-59E4E51FC9AB}" type="pres">
      <dgm:prSet presAssocID="{872A812A-E268-4DAD-9C40-3E8545907BDE}" presName="sibTrans" presStyleCnt="0"/>
      <dgm:spPr/>
    </dgm:pt>
    <dgm:pt modelId="{F1CE948D-CDFB-4775-A62D-C14040013A06}" type="pres">
      <dgm:prSet presAssocID="{ECD6FDEE-ACD0-4C5D-ADCF-9361EF455146}" presName="node" presStyleLbl="node1" presStyleIdx="3" presStyleCnt="5">
        <dgm:presLayoutVars>
          <dgm:bulletEnabled val="1"/>
        </dgm:presLayoutVars>
      </dgm:prSet>
      <dgm:spPr/>
    </dgm:pt>
    <dgm:pt modelId="{01114747-666D-48FD-98D4-25B8E7E5DBBB}" type="pres">
      <dgm:prSet presAssocID="{10EEBEEA-B9F1-46F3-888F-AA8EC469E77D}" presName="sibTrans" presStyleCnt="0"/>
      <dgm:spPr/>
    </dgm:pt>
    <dgm:pt modelId="{08D3D3AE-DC62-45E9-B870-49779D738F58}" type="pres">
      <dgm:prSet presAssocID="{1ABFFFB6-6E18-4191-819A-A52700BBF86C}" presName="node" presStyleLbl="node1" presStyleIdx="4" presStyleCnt="5">
        <dgm:presLayoutVars>
          <dgm:bulletEnabled val="1"/>
        </dgm:presLayoutVars>
      </dgm:prSet>
      <dgm:spPr/>
    </dgm:pt>
  </dgm:ptLst>
  <dgm:cxnLst>
    <dgm:cxn modelId="{80AA0001-F71A-4F29-85C6-9E5C0D5407D2}" type="presOf" srcId="{ECD6FDEE-ACD0-4C5D-ADCF-9361EF455146}" destId="{F1CE948D-CDFB-4775-A62D-C14040013A06}" srcOrd="0" destOrd="0" presId="urn:microsoft.com/office/officeart/2005/8/layout/default"/>
    <dgm:cxn modelId="{5927CC01-E7CD-4F90-82AE-3951B59BE9A6}" srcId="{34E0C006-59B4-4EB8-8A2D-2707D5872AE2}" destId="{ECD6FDEE-ACD0-4C5D-ADCF-9361EF455146}" srcOrd="3" destOrd="0" parTransId="{C109DAE4-3F85-4482-8CEF-73D900C11C07}" sibTransId="{10EEBEEA-B9F1-46F3-888F-AA8EC469E77D}"/>
    <dgm:cxn modelId="{81577B18-8972-4901-9BD1-402402510424}" srcId="{34E0C006-59B4-4EB8-8A2D-2707D5872AE2}" destId="{1ABFFFB6-6E18-4191-819A-A52700BBF86C}" srcOrd="4" destOrd="0" parTransId="{89016ECC-04BC-4604-B66A-6D0F469B87A1}" sibTransId="{13241B4A-ADDF-494D-A058-E322ECD31C04}"/>
    <dgm:cxn modelId="{38B6A919-3D43-4B25-A6C1-05BA29FB47FF}" srcId="{34E0C006-59B4-4EB8-8A2D-2707D5872AE2}" destId="{1A916FAC-D4E6-4AB0-A464-375C69BE5ED0}" srcOrd="2" destOrd="0" parTransId="{BA3CB845-56D1-47DD-BA31-556E179CDA9A}" sibTransId="{872A812A-E268-4DAD-9C40-3E8545907BDE}"/>
    <dgm:cxn modelId="{9358B146-E101-4B88-BE34-2A5DECE913B1}" type="presOf" srcId="{34E0C006-59B4-4EB8-8A2D-2707D5872AE2}" destId="{989C2B9B-00C7-4BE4-AF2E-5E5FE2465BB1}" srcOrd="0" destOrd="0" presId="urn:microsoft.com/office/officeart/2005/8/layout/default"/>
    <dgm:cxn modelId="{002A4F9F-74FB-43B1-B723-B841C596C99B}" srcId="{34E0C006-59B4-4EB8-8A2D-2707D5872AE2}" destId="{66F735CE-CB41-4B22-B597-36E2BED63A65}" srcOrd="1" destOrd="0" parTransId="{408318BB-071C-4F6E-874B-EF9F98A9F785}" sibTransId="{819B930C-495B-4CFD-A0B6-CE9FB60D2021}"/>
    <dgm:cxn modelId="{EEE517AA-5E0A-4B10-A044-609652C34254}" type="presOf" srcId="{DDB460D2-78E1-432D-82DB-51516ABCAFD4}" destId="{291A12D0-8EC7-4FB3-A8F9-381658DFF18A}" srcOrd="0" destOrd="0" presId="urn:microsoft.com/office/officeart/2005/8/layout/default"/>
    <dgm:cxn modelId="{4A9DBEDE-2FAD-44C7-9974-B07CDC8705A8}" type="presOf" srcId="{1ABFFFB6-6E18-4191-819A-A52700BBF86C}" destId="{08D3D3AE-DC62-45E9-B870-49779D738F58}" srcOrd="0" destOrd="0" presId="urn:microsoft.com/office/officeart/2005/8/layout/default"/>
    <dgm:cxn modelId="{C2BEE5E6-BDDA-4DB7-B609-E92D7DC43BC3}" type="presOf" srcId="{66F735CE-CB41-4B22-B597-36E2BED63A65}" destId="{EC52AA0A-DE4E-4AE8-8945-B422E4747B33}" srcOrd="0" destOrd="0" presId="urn:microsoft.com/office/officeart/2005/8/layout/default"/>
    <dgm:cxn modelId="{389B72E9-89EB-4798-B39E-5B25D4324ED5}" type="presOf" srcId="{1A916FAC-D4E6-4AB0-A464-375C69BE5ED0}" destId="{98F03CDF-BD5E-4D32-9F16-91291B523153}" srcOrd="0" destOrd="0" presId="urn:microsoft.com/office/officeart/2005/8/layout/default"/>
    <dgm:cxn modelId="{3D6D68F3-B118-4EC0-AF6E-05DE7285D110}" srcId="{34E0C006-59B4-4EB8-8A2D-2707D5872AE2}" destId="{DDB460D2-78E1-432D-82DB-51516ABCAFD4}" srcOrd="0" destOrd="0" parTransId="{357E4008-BC16-48A7-AE4C-95D70F8169C9}" sibTransId="{8436C6F3-7B37-4EBB-ACF6-8E1677CE8A98}"/>
    <dgm:cxn modelId="{9D042155-06FB-4E7A-B67E-1243DD7A1BB5}" type="presParOf" srcId="{989C2B9B-00C7-4BE4-AF2E-5E5FE2465BB1}" destId="{291A12D0-8EC7-4FB3-A8F9-381658DFF18A}" srcOrd="0" destOrd="0" presId="urn:microsoft.com/office/officeart/2005/8/layout/default"/>
    <dgm:cxn modelId="{041EE14C-02BF-4146-91F5-FA0F67C404A4}" type="presParOf" srcId="{989C2B9B-00C7-4BE4-AF2E-5E5FE2465BB1}" destId="{D41C44A2-92A5-471C-8F45-9C8EBE5C22E0}" srcOrd="1" destOrd="0" presId="urn:microsoft.com/office/officeart/2005/8/layout/default"/>
    <dgm:cxn modelId="{D7DDB0F1-A828-4D9A-88B9-909216F6F2DA}" type="presParOf" srcId="{989C2B9B-00C7-4BE4-AF2E-5E5FE2465BB1}" destId="{EC52AA0A-DE4E-4AE8-8945-B422E4747B33}" srcOrd="2" destOrd="0" presId="urn:microsoft.com/office/officeart/2005/8/layout/default"/>
    <dgm:cxn modelId="{44CF6E68-CF78-4C85-909D-1A15856B105E}" type="presParOf" srcId="{989C2B9B-00C7-4BE4-AF2E-5E5FE2465BB1}" destId="{56ED14AF-5D6F-42A1-B5BF-67F6B58D1B4F}" srcOrd="3" destOrd="0" presId="urn:microsoft.com/office/officeart/2005/8/layout/default"/>
    <dgm:cxn modelId="{777203ED-C176-4BEC-9A0A-954A58DD2752}" type="presParOf" srcId="{989C2B9B-00C7-4BE4-AF2E-5E5FE2465BB1}" destId="{98F03CDF-BD5E-4D32-9F16-91291B523153}" srcOrd="4" destOrd="0" presId="urn:microsoft.com/office/officeart/2005/8/layout/default"/>
    <dgm:cxn modelId="{06B9AAA8-A0E0-429B-921C-3BD724FECD52}" type="presParOf" srcId="{989C2B9B-00C7-4BE4-AF2E-5E5FE2465BB1}" destId="{A9319394-DC5F-45C1-8D8C-59E4E51FC9AB}" srcOrd="5" destOrd="0" presId="urn:microsoft.com/office/officeart/2005/8/layout/default"/>
    <dgm:cxn modelId="{05F336F1-F122-42DD-9060-52204908CA14}" type="presParOf" srcId="{989C2B9B-00C7-4BE4-AF2E-5E5FE2465BB1}" destId="{F1CE948D-CDFB-4775-A62D-C14040013A06}" srcOrd="6" destOrd="0" presId="urn:microsoft.com/office/officeart/2005/8/layout/default"/>
    <dgm:cxn modelId="{1903F454-3FE8-4185-A1A3-1AC0596FFEB9}" type="presParOf" srcId="{989C2B9B-00C7-4BE4-AF2E-5E5FE2465BB1}" destId="{01114747-666D-48FD-98D4-25B8E7E5DBBB}" srcOrd="7" destOrd="0" presId="urn:microsoft.com/office/officeart/2005/8/layout/default"/>
    <dgm:cxn modelId="{0A14BDDC-FF79-4A62-8DA8-D1A8228B52DD}" type="presParOf" srcId="{989C2B9B-00C7-4BE4-AF2E-5E5FE2465BB1}" destId="{08D3D3AE-DC62-45E9-B870-49779D738F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1A12D0-8EC7-4FB3-A8F9-381658DFF18A}">
      <dsp:nvSpPr>
        <dsp:cNvPr id="0" name=""/>
        <dsp:cNvSpPr/>
      </dsp:nvSpPr>
      <dsp:spPr>
        <a:xfrm>
          <a:off x="5016491" y="16"/>
          <a:ext cx="89373" cy="53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16491" y="16"/>
        <a:ext cx="89373" cy="53624"/>
      </dsp:txXfrm>
    </dsp:sp>
    <dsp:sp modelId="{EC52AA0A-DE4E-4AE8-8945-B422E4747B33}">
      <dsp:nvSpPr>
        <dsp:cNvPr id="0" name=""/>
        <dsp:cNvSpPr/>
      </dsp:nvSpPr>
      <dsp:spPr>
        <a:xfrm>
          <a:off x="5114802" y="16"/>
          <a:ext cx="89373" cy="53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14802" y="16"/>
        <a:ext cx="89373" cy="53624"/>
      </dsp:txXfrm>
    </dsp:sp>
    <dsp:sp modelId="{98F03CDF-BD5E-4D32-9F16-91291B523153}">
      <dsp:nvSpPr>
        <dsp:cNvPr id="0" name=""/>
        <dsp:cNvSpPr/>
      </dsp:nvSpPr>
      <dsp:spPr>
        <a:xfrm>
          <a:off x="5213113" y="16"/>
          <a:ext cx="89373" cy="53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3113" y="16"/>
        <a:ext cx="89373" cy="53624"/>
      </dsp:txXfrm>
    </dsp:sp>
    <dsp:sp modelId="{F1CE948D-CDFB-4775-A62D-C14040013A06}">
      <dsp:nvSpPr>
        <dsp:cNvPr id="0" name=""/>
        <dsp:cNvSpPr/>
      </dsp:nvSpPr>
      <dsp:spPr>
        <a:xfrm>
          <a:off x="5311424" y="16"/>
          <a:ext cx="89373" cy="53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1424" y="16"/>
        <a:ext cx="89373" cy="53624"/>
      </dsp:txXfrm>
    </dsp:sp>
    <dsp:sp modelId="{08D3D3AE-DC62-45E9-B870-49779D738F58}">
      <dsp:nvSpPr>
        <dsp:cNvPr id="0" name=""/>
        <dsp:cNvSpPr/>
      </dsp:nvSpPr>
      <dsp:spPr>
        <a:xfrm>
          <a:off x="5409735" y="16"/>
          <a:ext cx="89373" cy="53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09735" y="16"/>
        <a:ext cx="89373" cy="53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DIRECT.GOV.UK" TargetMode="External"/><Relationship Id="rId2" Type="http://schemas.openxmlformats.org/officeDocument/2006/relationships/hyperlink" Target="http://WWW.JOBCENTREPLUS.GOV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CCIONARY.CAMBRIDGE.OR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600" y="1132523"/>
            <a:ext cx="91440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dirty="0">
                <a:cs typeface="Calibri Light"/>
              </a:rPr>
              <a:t>Ivone Mota</a:t>
            </a:r>
            <a:br>
              <a:rPr lang="en-US" sz="3600" dirty="0">
                <a:cs typeface="Calibri Light"/>
              </a:rPr>
            </a:br>
            <a:r>
              <a:rPr lang="en-US" sz="3600" dirty="0">
                <a:cs typeface="Calibri Light"/>
              </a:rPr>
              <a:t>I.D-2132598</a:t>
            </a:r>
            <a:br>
              <a:rPr lang="en-US" sz="3600" dirty="0">
                <a:cs typeface="Calibri Light"/>
              </a:rPr>
            </a:br>
            <a:r>
              <a:rPr lang="en-US" sz="3600" dirty="0">
                <a:cs typeface="Calibri Light"/>
              </a:rPr>
              <a:t>12/08/22</a:t>
            </a:r>
            <a:br>
              <a:rPr lang="en-US" sz="3600" dirty="0">
                <a:cs typeface="Calibri Light"/>
              </a:rPr>
            </a:br>
            <a:br>
              <a:rPr lang="en-US" sz="3600" dirty="0">
                <a:cs typeface="Calibri Light"/>
              </a:rPr>
            </a:br>
            <a:r>
              <a:rPr lang="en-US" sz="3600" i="1" dirty="0">
                <a:solidFill>
                  <a:srgbClr val="FF0000"/>
                </a:solidFill>
                <a:cs typeface="Calibri Light"/>
              </a:rPr>
              <a:t>Individual </a:t>
            </a:r>
            <a:r>
              <a:rPr lang="en-US" sz="3600" i="1" dirty="0" err="1">
                <a:solidFill>
                  <a:srgbClr val="FF0000"/>
                </a:solidFill>
                <a:cs typeface="Calibri Light"/>
              </a:rPr>
              <a:t>apresentation</a:t>
            </a:r>
            <a:br>
              <a:rPr lang="en-US" sz="3600" i="1" dirty="0">
                <a:cs typeface="Calibri Light"/>
              </a:rPr>
            </a:br>
            <a:endParaRPr lang="en-US" sz="36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7544" y="3515228"/>
            <a:ext cx="9144000" cy="29193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u="sng">
                <a:solidFill>
                  <a:srgbClr val="FF0000"/>
                </a:solidFill>
                <a:cs typeface="Calibri"/>
              </a:rPr>
              <a:t>INTRODUCTION:</a:t>
            </a:r>
            <a:endParaRPr lang="en-US" u="sng">
              <a:solidFill>
                <a:srgbClr val="FF0000"/>
              </a:solidFill>
              <a:cs typeface="Calibri"/>
            </a:endParaRPr>
          </a:p>
          <a:p>
            <a:endParaRPr lang="en-US" sz="3600">
              <a:cs typeface="Calibri"/>
            </a:endParaRPr>
          </a:p>
          <a:p>
            <a:r>
              <a:rPr lang="en-US" sz="3600">
                <a:cs typeface="Calibri"/>
              </a:rPr>
              <a:t>FROM </a:t>
            </a:r>
            <a:r>
              <a:rPr lang="en-US" sz="3600">
                <a:solidFill>
                  <a:srgbClr val="FF0000"/>
                </a:solidFill>
                <a:cs typeface="Calibri"/>
              </a:rPr>
              <a:t>A CARER</a:t>
            </a:r>
            <a:r>
              <a:rPr lang="en-US" sz="3600">
                <a:cs typeface="Calibri"/>
              </a:rPr>
              <a:t> POSITION TO </a:t>
            </a:r>
            <a:r>
              <a:rPr lang="en-US" sz="3600">
                <a:solidFill>
                  <a:srgbClr val="FF0000"/>
                </a:solidFill>
                <a:cs typeface="Calibri"/>
              </a:rPr>
              <a:t>BE A MANAGER</a:t>
            </a: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98D82-B430-4AA8-2F73-0115A205B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6C6E-C91B-D0D1-5CC5-D83DCB49A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9000" y="1094105"/>
            <a:ext cx="10515600" cy="43513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cs typeface="Calibri"/>
              </a:rPr>
              <a:t>What is a </a:t>
            </a:r>
            <a:r>
              <a:rPr lang="en-US" sz="3600" err="1">
                <a:cs typeface="Calibri"/>
              </a:rPr>
              <a:t>carer</a:t>
            </a:r>
            <a:r>
              <a:rPr lang="en-US" sz="3600">
                <a:cs typeface="Calibri"/>
              </a:rPr>
              <a:t>/support work?</a:t>
            </a:r>
          </a:p>
          <a:p>
            <a:r>
              <a:rPr lang="en-US" sz="3600" err="1">
                <a:cs typeface="Calibri"/>
              </a:rPr>
              <a:t>Carer</a:t>
            </a:r>
            <a:r>
              <a:rPr lang="en-US" sz="3600">
                <a:cs typeface="Calibri"/>
              </a:rPr>
              <a:t> worker skills</a:t>
            </a:r>
          </a:p>
          <a:p>
            <a:r>
              <a:rPr lang="en-US" sz="3600">
                <a:cs typeface="Calibri"/>
              </a:rPr>
              <a:t>What is the work environment of a support worker?</a:t>
            </a:r>
          </a:p>
          <a:p>
            <a:r>
              <a:rPr lang="en-US" sz="3600">
                <a:cs typeface="Calibri"/>
              </a:rPr>
              <a:t>Experiences do you need to be a </a:t>
            </a:r>
            <a:r>
              <a:rPr lang="en-US" sz="3600" err="1">
                <a:cs typeface="Calibri"/>
              </a:rPr>
              <a:t>carer</a:t>
            </a:r>
            <a:r>
              <a:rPr lang="en-US" sz="3600"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46637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C6020-DAA6-9AE7-7AF5-D3E3D7FEF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628" y="701177"/>
            <a:ext cx="10576560" cy="6507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0000"/>
                </a:solidFill>
                <a:cs typeface="Calibri Light"/>
              </a:rPr>
              <a:t>My future job- Care manager</a:t>
            </a:r>
            <a:br>
              <a:rPr lang="en-US">
                <a:solidFill>
                  <a:srgbClr val="FF0000"/>
                </a:solidFill>
                <a:cs typeface="Calibri Light"/>
              </a:rPr>
            </a:b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What is a care manager?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Qualifications you need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what is the role of a healthcare manager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What do you do in a social care management</a:t>
            </a:r>
            <a:br>
              <a:rPr lang="en-US">
                <a:cs typeface="Calibri Light"/>
              </a:rPr>
            </a:b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81737-5427-4823-DFB9-30E4F1E72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67744"/>
            <a:ext cx="10515600" cy="23294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9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C3B75-24F3-37F6-2AE5-62817F659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0000"/>
                </a:solidFill>
                <a:cs typeface="Calibri Light"/>
              </a:rPr>
              <a:t>Skills required: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29758-BCD7-F883-6049-5C3622D4C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Work well under pressure</a:t>
            </a:r>
          </a:p>
          <a:p>
            <a:r>
              <a:rPr lang="en-US">
                <a:cs typeface="Calibri"/>
              </a:rPr>
              <a:t>Things done</a:t>
            </a:r>
          </a:p>
          <a:p>
            <a:r>
              <a:rPr lang="en-US">
                <a:cs typeface="Calibri"/>
              </a:rPr>
              <a:t>Communication skills</a:t>
            </a:r>
          </a:p>
          <a:p>
            <a:r>
              <a:rPr lang="en-US">
                <a:cs typeface="Calibri"/>
              </a:rPr>
              <a:t>Negotiation and organizational</a:t>
            </a:r>
          </a:p>
          <a:p>
            <a:r>
              <a:rPr lang="en-US">
                <a:cs typeface="Calibri"/>
              </a:rPr>
              <a:t>IT</a:t>
            </a:r>
          </a:p>
          <a:p>
            <a:r>
              <a:rPr lang="en-US">
                <a:cs typeface="Calibri"/>
              </a:rPr>
              <a:t>Leadership</a:t>
            </a:r>
          </a:p>
          <a:p>
            <a:r>
              <a:rPr lang="en-US">
                <a:cs typeface="Calibri"/>
              </a:rPr>
              <a:t>Determination, motivation and more..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88673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87A5A-657C-420C-EA85-D9DF2B00B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80" y="1807845"/>
            <a:ext cx="10515600" cy="4444683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0000"/>
                </a:solidFill>
                <a:cs typeface="Calibri Light"/>
              </a:rPr>
              <a:t>Roles and </a:t>
            </a:r>
            <a:r>
              <a:rPr lang="en-US" err="1">
                <a:solidFill>
                  <a:srgbClr val="FF0000"/>
                </a:solidFill>
                <a:cs typeface="Calibri Light"/>
              </a:rPr>
              <a:t>Responsabilities</a:t>
            </a:r>
            <a:r>
              <a:rPr lang="en-US">
                <a:solidFill>
                  <a:srgbClr val="FF0000"/>
                </a:solidFill>
                <a:cs typeface="Calibri Light"/>
              </a:rPr>
              <a:t>:</a:t>
            </a:r>
            <a:br>
              <a:rPr lang="en-US">
                <a:solidFill>
                  <a:srgbClr val="FF0000"/>
                </a:solidFill>
                <a:cs typeface="Calibri Light"/>
              </a:rPr>
            </a:br>
            <a:br>
              <a:rPr lang="en-US">
                <a:solidFill>
                  <a:srgbClr val="FF0000"/>
                </a:solidFill>
                <a:cs typeface="Calibri Light"/>
              </a:rPr>
            </a:br>
            <a:r>
              <a:rPr lang="en-US">
                <a:cs typeface="Calibri Light"/>
              </a:rPr>
              <a:t>a- nursing knowledge, building relationships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b- Coordinating medical treatment in care: 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- each month, calls GP'S, professionals, reviewing, medical records.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C- </a:t>
            </a:r>
            <a:r>
              <a:rPr lang="en-US" err="1">
                <a:cs typeface="Calibri Light"/>
              </a:rPr>
              <a:t>Admininistrative</a:t>
            </a:r>
            <a:r>
              <a:rPr lang="en-US">
                <a:cs typeface="Calibri Light"/>
              </a:rPr>
              <a:t> duties: 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- software reduces time, minimize records/charts, </a:t>
            </a:r>
            <a:r>
              <a:rPr lang="en-US" err="1">
                <a:cs typeface="Calibri Light"/>
              </a:rPr>
              <a:t>reduz</a:t>
            </a:r>
            <a:r>
              <a:rPr lang="en-US">
                <a:cs typeface="Calibri Light"/>
              </a:rPr>
              <a:t> </a:t>
            </a:r>
            <a:r>
              <a:rPr lang="en-US" err="1">
                <a:cs typeface="Calibri Light"/>
              </a:rPr>
              <a:t>potencial</a:t>
            </a:r>
            <a:r>
              <a:rPr lang="en-US">
                <a:cs typeface="Calibri Light"/>
              </a:rPr>
              <a:t> auditions, </a:t>
            </a:r>
            <a:r>
              <a:rPr lang="en-US" err="1">
                <a:cs typeface="Calibri Light"/>
              </a:rPr>
              <a:t>foccussing</a:t>
            </a:r>
            <a:r>
              <a:rPr lang="en-US">
                <a:cs typeface="Calibri Light"/>
              </a:rPr>
              <a:t>-patient.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D- </a:t>
            </a:r>
            <a:r>
              <a:rPr lang="en-US" err="1">
                <a:cs typeface="Calibri Light"/>
              </a:rPr>
              <a:t>conneting</a:t>
            </a:r>
            <a:r>
              <a:rPr lang="en-US">
                <a:cs typeface="Calibri Light"/>
              </a:rPr>
              <a:t> patients with social and </a:t>
            </a:r>
            <a:r>
              <a:rPr lang="en-US" err="1">
                <a:cs typeface="Calibri Light"/>
              </a:rPr>
              <a:t>communtity</a:t>
            </a:r>
            <a:r>
              <a:rPr lang="en-US">
                <a:cs typeface="Calibri Light"/>
              </a:rPr>
              <a:t> systems, keeping mentally, physically and emotionally health.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EF0A9-3D93-EA53-DB31-C366E086A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7240905"/>
            <a:ext cx="10515600" cy="4351338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616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3854BCEB-6328-D83D-215F-8CF2A08873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459602"/>
              </p:ext>
            </p:extLst>
          </p:nvPr>
        </p:nvGraphicFramePr>
        <p:xfrm>
          <a:off x="849573" y="1771944"/>
          <a:ext cx="10515600" cy="53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175DFE40-91ED-6B66-0A45-B5E48EF51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0" y="456565"/>
            <a:ext cx="10515600" cy="523807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0000"/>
                </a:solidFill>
                <a:cs typeface="Calibri Light"/>
              </a:rPr>
              <a:t>The main priority role:</a:t>
            </a:r>
            <a:br>
              <a:rPr lang="en-US">
                <a:solidFill>
                  <a:srgbClr val="FF0000"/>
                </a:solidFill>
                <a:cs typeface="Calibri Light"/>
              </a:rPr>
            </a:b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1- Responsible of patients conditions</a:t>
            </a: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2- Spot potential issues early.</a:t>
            </a:r>
            <a:br>
              <a:rPr lang="en-US">
                <a:cs typeface="Calibri Light"/>
              </a:rPr>
            </a:br>
            <a:br>
              <a:rPr lang="en-US">
                <a:cs typeface="Calibri Light"/>
              </a:rPr>
            </a:br>
            <a:r>
              <a:rPr lang="en-US">
                <a:cs typeface="Calibri Light"/>
              </a:rPr>
              <a:t>-A patient says:" You must like people to be a good care manager".</a:t>
            </a:r>
            <a:br>
              <a:rPr lang="en-US">
                <a:cs typeface="Calibri Light"/>
              </a:rPr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516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1C7B-CBE7-1E89-0436-6F11A8E55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cs typeface="Calibri Light"/>
              </a:rPr>
              <a:t>Swot Analysis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6B607-1F9A-03C6-243F-6160EC420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BC617-472D-7DC3-E21C-901A566785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FF0000"/>
                </a:solidFill>
                <a:cs typeface="Calibri"/>
              </a:rPr>
              <a:t>STRENGHS:</a:t>
            </a:r>
          </a:p>
          <a:p>
            <a:r>
              <a:rPr lang="en-US" dirty="0">
                <a:cs typeface="Calibri"/>
              </a:rPr>
              <a:t>High success rate</a:t>
            </a:r>
            <a:endParaRPr lang="en-US" dirty="0"/>
          </a:p>
          <a:p>
            <a:r>
              <a:rPr lang="en-US" dirty="0">
                <a:cs typeface="Calibri"/>
              </a:rPr>
              <a:t>Continues investment in clinical equipment</a:t>
            </a:r>
          </a:p>
          <a:p>
            <a:r>
              <a:rPr lang="en-US" dirty="0">
                <a:cs typeface="Calibri"/>
              </a:rPr>
              <a:t>Personized care</a:t>
            </a:r>
          </a:p>
          <a:p>
            <a:r>
              <a:rPr lang="en-US" dirty="0">
                <a:cs typeface="Calibri"/>
              </a:rPr>
              <a:t>A strong brand name</a:t>
            </a:r>
          </a:p>
          <a:p>
            <a:r>
              <a:rPr lang="en-US" dirty="0">
                <a:cs typeface="Calibri"/>
              </a:rPr>
              <a:t>Niche patient base</a:t>
            </a:r>
          </a:p>
          <a:p>
            <a:r>
              <a:rPr lang="en-US" dirty="0">
                <a:cs typeface="Calibri"/>
              </a:rPr>
              <a:t>Excellent location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EE2BB3-4CE0-BE61-E57B-A45F735591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endParaRPr lang="en-US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B62F345-5270-6F01-5843-C2EEF685C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3000" y="2576195"/>
            <a:ext cx="5183188" cy="2790508"/>
          </a:xfrm>
        </p:spPr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1206EB-878E-31C1-374F-9801D0784FE7}"/>
              </a:ext>
            </a:extLst>
          </p:cNvPr>
          <p:cNvSpPr txBox="1"/>
          <p:nvPr/>
        </p:nvSpPr>
        <p:spPr>
          <a:xfrm>
            <a:off x="6553199" y="914400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643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D06EF-D80F-232C-0E09-B89577511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4AC8E-134A-687B-0841-557C322432B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0000"/>
                </a:solidFill>
                <a:cs typeface="Calibri"/>
              </a:rPr>
              <a:t>WEAKNESSES:</a:t>
            </a:r>
          </a:p>
          <a:p>
            <a:endParaRPr lang="en-US" dirty="0">
              <a:solidFill>
                <a:srgbClr val="FF0000"/>
              </a:solidFill>
              <a:cs typeface="Calibri"/>
            </a:endParaRPr>
          </a:p>
          <a:p>
            <a:r>
              <a:rPr lang="en-US" dirty="0">
                <a:cs typeface="Calibri"/>
              </a:rPr>
              <a:t>Limited number of physicians</a:t>
            </a:r>
          </a:p>
          <a:p>
            <a:r>
              <a:rPr lang="en-US" dirty="0">
                <a:cs typeface="Calibri"/>
              </a:rPr>
              <a:t>Longer patients wait time</a:t>
            </a:r>
          </a:p>
          <a:p>
            <a:r>
              <a:rPr lang="en-US" dirty="0">
                <a:cs typeface="Calibri"/>
              </a:rPr>
              <a:t>Bad financial management</a:t>
            </a:r>
          </a:p>
          <a:p>
            <a:r>
              <a:rPr lang="en-US" dirty="0">
                <a:cs typeface="Calibri"/>
              </a:rPr>
              <a:t>High staff turnover</a:t>
            </a:r>
          </a:p>
          <a:p>
            <a:r>
              <a:rPr lang="en-US" dirty="0">
                <a:cs typeface="Calibri"/>
              </a:rPr>
              <a:t>Inability to attract new patients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cs typeface="Calibri"/>
            </a:endParaRPr>
          </a:p>
          <a:p>
            <a:endParaRPr lang="en-US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F8C606-3AFD-1A27-879E-489263E085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01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EFBEA-5B76-18A0-5E03-9B9CF054F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53BE4-2C45-420A-560F-F474669DC3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FF0000"/>
                </a:solidFill>
                <a:cs typeface="Calibri"/>
              </a:rPr>
              <a:t>OPPORTUNITIES:</a:t>
            </a:r>
          </a:p>
          <a:p>
            <a:r>
              <a:rPr lang="en-US" dirty="0">
                <a:cs typeface="Calibri"/>
              </a:rPr>
              <a:t>Provide diagnostic to others medical practices</a:t>
            </a:r>
          </a:p>
          <a:p>
            <a:r>
              <a:rPr lang="en-US" dirty="0">
                <a:cs typeface="Calibri"/>
              </a:rPr>
              <a:t>Attract quality physicians and staff</a:t>
            </a:r>
          </a:p>
          <a:p>
            <a:r>
              <a:rPr lang="en-US" dirty="0">
                <a:cs typeface="Calibri"/>
              </a:rPr>
              <a:t>Expansion to other services areas</a:t>
            </a:r>
          </a:p>
          <a:p>
            <a:r>
              <a:rPr lang="en-US" dirty="0">
                <a:cs typeface="Calibri"/>
              </a:rPr>
              <a:t>Cost effectiveness</a:t>
            </a:r>
          </a:p>
          <a:p>
            <a:r>
              <a:rPr lang="en-US" dirty="0" err="1">
                <a:cs typeface="Calibri"/>
              </a:rPr>
              <a:t>Succefull</a:t>
            </a:r>
            <a:r>
              <a:rPr lang="en-US" dirty="0">
                <a:cs typeface="Calibri"/>
              </a:rPr>
              <a:t> referral programs with other physicians</a:t>
            </a:r>
          </a:p>
          <a:p>
            <a:endParaRPr lang="en-US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D89CF9-396B-7A0A-3387-9872386D04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618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F3228-F11D-D744-D2D7-5E38DB7E1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913E6-D51D-0B7F-0570-16235C4C0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20355"/>
            <a:ext cx="5157787" cy="2632240"/>
          </a:xfrm>
        </p:spPr>
        <p:txBody>
          <a:bodyPr>
            <a:normAutofit fontScale="32500" lnSpcReduction="20000"/>
          </a:bodyPr>
          <a:lstStyle/>
          <a:p>
            <a:r>
              <a:rPr lang="en-US" sz="6000" dirty="0">
                <a:solidFill>
                  <a:srgbClr val="FF0000"/>
                </a:solidFill>
                <a:cs typeface="Calibri"/>
              </a:rPr>
              <a:t>THREATS</a:t>
            </a:r>
            <a:endParaRPr lang="en-US" sz="6000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US" sz="4800" dirty="0">
              <a:solidFill>
                <a:srgbClr val="FF0000"/>
              </a:solidFill>
              <a:cs typeface="Calibri"/>
            </a:endParaRPr>
          </a:p>
          <a:p>
            <a:r>
              <a:rPr lang="en-US" sz="5400" b="0" dirty="0">
                <a:cs typeface="Calibri"/>
              </a:rPr>
              <a:t>You may face challenges with patients</a:t>
            </a:r>
            <a:endParaRPr lang="en-US" sz="5400" b="0" dirty="0">
              <a:ea typeface="Calibri"/>
              <a:cs typeface="Calibri"/>
            </a:endParaRPr>
          </a:p>
          <a:p>
            <a:r>
              <a:rPr lang="en-US" sz="5400" b="0" dirty="0">
                <a:cs typeface="Calibri"/>
              </a:rPr>
              <a:t>Experience and efficient communication</a:t>
            </a:r>
            <a:endParaRPr lang="en-US" sz="5400" b="0" dirty="0">
              <a:ea typeface="Calibri"/>
              <a:cs typeface="Calibri"/>
            </a:endParaRPr>
          </a:p>
          <a:p>
            <a:r>
              <a:rPr lang="en-US" sz="5400" b="0" dirty="0">
                <a:cs typeface="Calibri"/>
              </a:rPr>
              <a:t>Stiff competition</a:t>
            </a:r>
            <a:endParaRPr lang="en-US" sz="5400" b="0" dirty="0">
              <a:ea typeface="Calibri"/>
              <a:cs typeface="Calibri"/>
            </a:endParaRPr>
          </a:p>
          <a:p>
            <a:r>
              <a:rPr lang="en-US" sz="5400" b="0" dirty="0">
                <a:ea typeface="Calibri"/>
                <a:cs typeface="Calibri"/>
              </a:rPr>
              <a:t>Staff dissatisfaction</a:t>
            </a:r>
          </a:p>
          <a:p>
            <a:r>
              <a:rPr lang="en-US" sz="5400" b="0" dirty="0">
                <a:ea typeface="Calibri"/>
                <a:cs typeface="Calibri"/>
              </a:rPr>
              <a:t>Security breaches</a:t>
            </a:r>
          </a:p>
          <a:p>
            <a:r>
              <a:rPr lang="en-US" sz="5400" b="0" dirty="0">
                <a:ea typeface="Calibri"/>
                <a:cs typeface="Calibri"/>
              </a:rPr>
              <a:t>Dissatisfied patients</a:t>
            </a:r>
          </a:p>
          <a:p>
            <a:endParaRPr lang="en-US" sz="4800" b="0" dirty="0">
              <a:ea typeface="Calibri"/>
              <a:cs typeface="Calibri"/>
            </a:endParaRPr>
          </a:p>
          <a:p>
            <a:endParaRPr lang="en-US" sz="48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BC7CF-D391-805A-0230-FCDA812F37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4DB4FC-507A-68E3-7E8D-25C1740F94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32500" lnSpcReduction="20000"/>
          </a:bodyPr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14A131-4CF9-2A07-0F86-93CCF380191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356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E973-ADEA-7184-4B7C-9628C09D1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>
                <a:cs typeface="Calibri Light"/>
              </a:rPr>
            </a:br>
            <a:r>
              <a:rPr lang="en-US">
                <a:solidFill>
                  <a:srgbClr val="FF0000"/>
                </a:solidFill>
                <a:cs typeface="Calibri Light"/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7E175-CC3B-3C56-9F8E-E25D80420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79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1- succeed in my career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2- high qualification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3- time management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4- team worker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5- determination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6- high quality care and support</a:t>
            </a:r>
            <a:endParaRPr lang="en-US" dirty="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7912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9374C-0A60-522A-410D-524F2337A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0000"/>
                </a:solidFill>
                <a:cs typeface="Calibri Light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82570-A769-9469-5E2A-4E532F0DB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WWW.PRESTIGE NURSING CO.UK</a:t>
            </a:r>
            <a:endParaRPr lang="en-US"/>
          </a:p>
          <a:p>
            <a:r>
              <a:rPr lang="en-US">
                <a:cs typeface="Calibri"/>
                <a:hlinkClick r:id="rId2"/>
              </a:rPr>
              <a:t>WWW.JOBCENTREPLUS.GOV.UK</a:t>
            </a:r>
            <a:endParaRPr lang="en-US">
              <a:cs typeface="Calibri"/>
            </a:endParaRPr>
          </a:p>
          <a:p>
            <a:r>
              <a:rPr lang="en-US">
                <a:cs typeface="Calibri"/>
                <a:hlinkClick r:id="rId3"/>
              </a:rPr>
              <a:t>WWW.NIDIRECT.GOV.UK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UK.JOBRAPIDS.COM</a:t>
            </a:r>
          </a:p>
          <a:p>
            <a:r>
              <a:rPr lang="en-US">
                <a:cs typeface="Calibri"/>
              </a:rPr>
              <a:t>THROUROUGHCARE.NET/BLOG/WHAT-IS-A-CARE-MANAGER</a:t>
            </a:r>
          </a:p>
          <a:p>
            <a:r>
              <a:rPr lang="en-US">
                <a:cs typeface="Calibri"/>
                <a:hlinkClick r:id="rId4"/>
              </a:rPr>
              <a:t>HTTPS://DICCIONARY.CAMBRIDGE.ORG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DIPLOMA IN LEADERSHIP FOR HEALTH &amp; SOCIAL CARE( 2 SEN. EDITION)- T. </a:t>
            </a:r>
            <a:r>
              <a:rPr lang="en-US" err="1">
                <a:cs typeface="Calibri"/>
              </a:rPr>
              <a:t>Tilmonth</a:t>
            </a:r>
            <a:r>
              <a:rPr lang="en-US">
                <a:cs typeface="Calibri"/>
              </a:rPr>
              <a:t>/J. </a:t>
            </a:r>
            <a:r>
              <a:rPr lang="en-US" err="1">
                <a:cs typeface="Calibri"/>
              </a:rPr>
              <a:t>Quallington</a:t>
            </a:r>
            <a:r>
              <a:rPr lang="en-US">
                <a:cs typeface="Calibri"/>
              </a:rPr>
              <a:t>- Unit LMIC, pg. 108-129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8460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C0BFA-2F6A-090F-4D62-FB6A89745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62933"/>
          </a:xfrm>
          <a:ln>
            <a:solidFill>
              <a:srgbClr val="4472C4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7D26A-451C-59ED-C0B1-58F1D93424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395BD8-DC4F-1F8F-8620-8859C2C421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3190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3AA8-EAC8-1E8C-DA47-7911C0162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1CFE9-4286-A4FC-D191-6F90A69144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F9DC7A-6365-413A-D793-7389D98499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7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67182-4B18-11CA-80C8-3469E0EB2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19B8E-E735-6FFB-62B1-AE4DEB599A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A2112-B15D-06A2-637F-CE502E3CA5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913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5EA41-4A78-F251-ECB2-B4EEED71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F1790-111A-6059-6BCC-B7B2E53F8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1665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77427-A524-421F-E6BB-8A8BA31BF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2158B-EDE5-B027-C6F2-3E151C4BB8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696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9E13-B487-7071-959A-9CA9BDA47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E85E5-D00E-F99F-4DEB-424D418B9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25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94D75-D256-1FB8-EAC5-8C2FCE536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C222D-7905-20FE-C9FC-9D20BF5CD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3782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5537C-405A-A4C7-4F7F-BD79CB118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4C2E8-8CEB-C813-1D10-A5280A2ED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883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410</Words>
  <Application>Microsoft Office PowerPoint</Application>
  <PresentationFormat>Widescreen</PresentationFormat>
  <Paragraphs>69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Ivone Mota I.D-2132598 12/08/22  Individual apresentation </vt:lpstr>
      <vt:lpstr>PowerPoint Presentation</vt:lpstr>
      <vt:lpstr>My future job- Care manager  What is a care manager? Qualifications you need what is the role of a healthcare manager What do you do in a social care management  </vt:lpstr>
      <vt:lpstr>Skills required:</vt:lpstr>
      <vt:lpstr>Roles and Responsabilities:  a- nursing knowledge, building relationships b- Coordinating medical treatment in care:  - each month, calls GP'S, professionals, reviewing, medical records. C- Admininistrative duties:  - software reduces time, minimize records/charts, reduz potencial auditions, foccussing-patient. D- conneting patients with social and communtity systems, keeping mentally, physically and emotionally health. </vt:lpstr>
      <vt:lpstr>The main priority role:  1- Responsible of patients conditions 2- Spot potential issues early.  -A patient says:" You must like people to be a good care manager". </vt:lpstr>
      <vt:lpstr>Swot Analysis</vt:lpstr>
      <vt:lpstr>PowerPoint Presentation</vt:lpstr>
      <vt:lpstr>PowerPoint Presentation</vt:lpstr>
      <vt:lpstr>PowerPoint Presentation</vt:lpstr>
      <vt:lpstr> Conclusion:</vt:lpstr>
      <vt:lpstr>REFERENCES: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Ivone Mota</dc:creator>
  <cp:lastModifiedBy>Ivone Mota</cp:lastModifiedBy>
  <cp:revision>257</cp:revision>
  <dcterms:created xsi:type="dcterms:W3CDTF">2022-08-09T21:37:49Z</dcterms:created>
  <dcterms:modified xsi:type="dcterms:W3CDTF">2022-08-12T14:25:40Z</dcterms:modified>
</cp:coreProperties>
</file>