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4097" r:id="rId1"/>
  </p:sldMasterIdLst>
  <p:notesMasterIdLst>
    <p:notesMasterId r:id="rId69"/>
  </p:notesMasterIdLst>
  <p:sldIdLst>
    <p:sldId id="313" r:id="rId2"/>
    <p:sldId id="340" r:id="rId3"/>
    <p:sldId id="341" r:id="rId4"/>
    <p:sldId id="314" r:id="rId5"/>
    <p:sldId id="283" r:id="rId6"/>
    <p:sldId id="284" r:id="rId7"/>
    <p:sldId id="326" r:id="rId8"/>
    <p:sldId id="285" r:id="rId9"/>
    <p:sldId id="327" r:id="rId10"/>
    <p:sldId id="328" r:id="rId11"/>
    <p:sldId id="286" r:id="rId12"/>
    <p:sldId id="287" r:id="rId13"/>
    <p:sldId id="288" r:id="rId14"/>
    <p:sldId id="329" r:id="rId15"/>
    <p:sldId id="330" r:id="rId16"/>
    <p:sldId id="331" r:id="rId17"/>
    <p:sldId id="332" r:id="rId18"/>
    <p:sldId id="289" r:id="rId19"/>
    <p:sldId id="290" r:id="rId20"/>
    <p:sldId id="315" r:id="rId21"/>
    <p:sldId id="316" r:id="rId22"/>
    <p:sldId id="333" r:id="rId23"/>
    <p:sldId id="258" r:id="rId24"/>
    <p:sldId id="334" r:id="rId25"/>
    <p:sldId id="335" r:id="rId26"/>
    <p:sldId id="259" r:id="rId27"/>
    <p:sldId id="262" r:id="rId28"/>
    <p:sldId id="263" r:id="rId29"/>
    <p:sldId id="265" r:id="rId30"/>
    <p:sldId id="336" r:id="rId31"/>
    <p:sldId id="337" r:id="rId32"/>
    <p:sldId id="338" r:id="rId33"/>
    <p:sldId id="339" r:id="rId34"/>
    <p:sldId id="268" r:id="rId35"/>
    <p:sldId id="267" r:id="rId36"/>
    <p:sldId id="312" r:id="rId37"/>
    <p:sldId id="269" r:id="rId38"/>
    <p:sldId id="270" r:id="rId39"/>
    <p:sldId id="273" r:id="rId40"/>
    <p:sldId id="279" r:id="rId41"/>
    <p:sldId id="282" r:id="rId42"/>
    <p:sldId id="281" r:id="rId43"/>
    <p:sldId id="291" r:id="rId44"/>
    <p:sldId id="292" r:id="rId45"/>
    <p:sldId id="293" r:id="rId46"/>
    <p:sldId id="294" r:id="rId47"/>
    <p:sldId id="295" r:id="rId48"/>
    <p:sldId id="296" r:id="rId49"/>
    <p:sldId id="297" r:id="rId50"/>
    <p:sldId id="298" r:id="rId51"/>
    <p:sldId id="299" r:id="rId52"/>
    <p:sldId id="302" r:id="rId53"/>
    <p:sldId id="300" r:id="rId54"/>
    <p:sldId id="301" r:id="rId55"/>
    <p:sldId id="303" r:id="rId56"/>
    <p:sldId id="304" r:id="rId57"/>
    <p:sldId id="305" r:id="rId58"/>
    <p:sldId id="306" r:id="rId59"/>
    <p:sldId id="307" r:id="rId60"/>
    <p:sldId id="308" r:id="rId61"/>
    <p:sldId id="309" r:id="rId62"/>
    <p:sldId id="310" r:id="rId63"/>
    <p:sldId id="318" r:id="rId64"/>
    <p:sldId id="319" r:id="rId65"/>
    <p:sldId id="320" r:id="rId66"/>
    <p:sldId id="321" r:id="rId67"/>
    <p:sldId id="322" r:id="rId6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00"/>
    <p:restoredTop sz="94655"/>
  </p:normalViewPr>
  <p:slideViewPr>
    <p:cSldViewPr snapToGrid="0" snapToObjects="1">
      <p:cViewPr varScale="1">
        <p:scale>
          <a:sx n="116" d="100"/>
          <a:sy n="116" d="100"/>
        </p:scale>
        <p:origin x="35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0C3EA6-21B1-4F10-906F-B2A19DC292FB}" type="datetimeFigureOut">
              <a:rPr lang="en-GB" smtClean="0"/>
              <a:t>25/02/2019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58A960-B31C-4BE8-B221-B4490E2C445C}" type="slidenum">
              <a:rPr lang="en-GB" smtClean="0"/>
              <a:t>‹#›</a:t>
            </a:fld>
            <a:endParaRPr lang="en-GB"/>
          </a:p>
        </p:txBody>
      </p:sp>
    </p:spTree>
    <p:extLst>
      <p:ext uri="{BB962C8B-B14F-4D97-AF65-F5344CB8AC3E}">
        <p14:creationId xmlns:p14="http://schemas.microsoft.com/office/powerpoint/2010/main" val="1694858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122B588-5C86-4275-99F9-D0B32B042419}" type="slidenum">
              <a:rPr lang="en-GB" smtClean="0"/>
              <a:t>36</a:t>
            </a:fld>
            <a:endParaRPr lang="en-GB"/>
          </a:p>
        </p:txBody>
      </p:sp>
    </p:spTree>
    <p:extLst>
      <p:ext uri="{BB962C8B-B14F-4D97-AF65-F5344CB8AC3E}">
        <p14:creationId xmlns:p14="http://schemas.microsoft.com/office/powerpoint/2010/main" val="211960307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5586B75A-687E-405C-8A0B-8D00578BA2C3}" type="datetimeFigureOut">
              <a:rPr lang="en-US" smtClean="0"/>
              <a:pPr/>
              <a:t>2/25/2019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13" name="Straight Connector 12"/>
          <p:cNvCxnSpPr/>
          <p:nvPr/>
        </p:nvCxnSpPr>
        <p:spPr>
          <a:xfrm flipV="1">
            <a:off x="838684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0" y="0"/>
            <a:ext cx="12192000" cy="4572001"/>
          </a:xfrm>
          <a:prstGeom prst="rect">
            <a:avLst/>
          </a:prstGeom>
          <a:blipFill dpi="0" rotWithShape="1">
            <a:blip r:embed="rId2">
              <a:duotone>
                <a:schemeClr val="accent1">
                  <a:shade val="45000"/>
                  <a:satMod val="135000"/>
                </a:schemeClr>
                <a:prstClr val="white"/>
              </a:duotone>
            </a:blip>
            <a:srcRect/>
            <a:tile tx="-133350" ty="-635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1662138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2/25/2019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538858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2/25/2019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12" name="Straight Connector 11"/>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0" y="-1"/>
            <a:ext cx="12192000" cy="4572000"/>
          </a:xfrm>
          <a:prstGeom prst="rect">
            <a:avLst/>
          </a:prstGeom>
          <a:blipFill dpi="0" rotWithShape="1">
            <a:blip r:embed="rId2">
              <a:duotone>
                <a:schemeClr val="accent3">
                  <a:shade val="45000"/>
                  <a:satMod val="135000"/>
                </a:schemeClr>
                <a:prstClr val="white"/>
              </a:duotone>
            </a:blip>
            <a:srcRect/>
            <a:tile tx="-133350" ty="-635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3178235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586B75A-687E-405C-8A0B-8D00578BA2C3}" type="datetimeFigureOut">
              <a:rPr lang="en-US" smtClean="0"/>
              <a:pPr/>
              <a:t>2/25/2019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784703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smtClean="0"/>
              <a:pPr/>
              <a:t>2/25/2019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7587087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586B75A-687E-405C-8A0B-8D00578BA2C3}" type="datetimeFigureOut">
              <a:rPr lang="en-US" smtClean="0"/>
              <a:pPr/>
              <a:t>2/25/2019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9188172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6B75A-687E-405C-8A0B-8D00578BA2C3}" type="datetimeFigureOut">
              <a:rPr lang="en-US" smtClean="0"/>
              <a:pPr/>
              <a:t>2/25/2019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038896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smtClean="0"/>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2/25/2019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6945657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2/25/2019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67263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2/25/2019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7197198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2/25/2019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41985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5586B75A-687E-405C-8A0B-8D00578BA2C3}" type="datetimeFigureOut">
              <a:rPr lang="en-US" smtClean="0"/>
              <a:pPr/>
              <a:t>2/25/2019</a:t>
            </a:fld>
            <a:endParaRPr lang="en-US" dirty="0"/>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dirty="0"/>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4FAB73BC-B049-4115-A692-8D63A059BFB8}" type="slidenum">
              <a:rPr lang="en-US" smtClean="0"/>
              <a:pPr/>
              <a:t>‹#›</a:t>
            </a:fld>
            <a:endParaRPr lang="en-US" dirty="0"/>
          </a:p>
        </p:txBody>
      </p:sp>
      <p:cxnSp>
        <p:nvCxnSpPr>
          <p:cNvPr id="8" name="Straight Connector 7"/>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7873161"/>
      </p:ext>
    </p:extLst>
  </p:cSld>
  <p:clrMap bg1="lt1" tx1="dk1" bg2="lt2" tx2="dk2" accent1="accent1" accent2="accent2" accent3="accent3" accent4="accent4" accent5="accent5" accent6="accent6" hlink="hlink" folHlink="folHlink"/>
  <p:sldLayoutIdLst>
    <p:sldLayoutId id="2147484098" r:id="rId1"/>
    <p:sldLayoutId id="2147484099" r:id="rId2"/>
    <p:sldLayoutId id="2147484100" r:id="rId3"/>
    <p:sldLayoutId id="2147484101" r:id="rId4"/>
    <p:sldLayoutId id="2147484102" r:id="rId5"/>
    <p:sldLayoutId id="2147484103" r:id="rId6"/>
    <p:sldLayoutId id="2147484104" r:id="rId7"/>
    <p:sldLayoutId id="2147484105" r:id="rId8"/>
    <p:sldLayoutId id="2147484106" r:id="rId9"/>
    <p:sldLayoutId id="2147484107" r:id="rId10"/>
    <p:sldLayoutId id="2147484108" r:id="rId11"/>
  </p:sldLayoutIdLst>
  <p:hf sldNum="0" hdr="0" ftr="0" dt="0"/>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hyperlink" Target="https://www.cnbc.com/2018/07/11/global-debt-hits-a-new-record-at-247-trillion.html"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en.wikipedia.org/wiki/List_of_countries_by_public_debt" TargetMode="External"/><Relationship Id="rId2" Type="http://schemas.openxmlformats.org/officeDocument/2006/relationships/hyperlink" Target="https://en.wikipedia.org/wiki/List_of_countries_by_external_debt" TargetMode="External"/><Relationship Id="rId1" Type="http://schemas.openxmlformats.org/officeDocument/2006/relationships/slideLayout" Target="../slideLayouts/slideLayout2.xml"/><Relationship Id="rId5" Type="http://schemas.openxmlformats.org/officeDocument/2006/relationships/hyperlink" Target="https://en.wikipedia.org/wiki/United_Kingdom_national_debt" TargetMode="External"/><Relationship Id="rId4" Type="http://schemas.openxmlformats.org/officeDocument/2006/relationships/hyperlink" Target="https://en.wikipedia.org/wiki/List_of_countries_by_corporate_debt"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2.tif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CRITICAL THEORY, CRITICAL PERSPECTIVES, FRANKFURT SCHOOL</a:t>
            </a:r>
            <a:endParaRPr lang="en-GB" dirty="0"/>
          </a:p>
        </p:txBody>
      </p:sp>
      <p:sp>
        <p:nvSpPr>
          <p:cNvPr id="5" name="Subtitle 4"/>
          <p:cNvSpPr>
            <a:spLocks noGrp="1"/>
          </p:cNvSpPr>
          <p:nvPr>
            <p:ph type="body" idx="1"/>
          </p:nvPr>
        </p:nvSpPr>
        <p:spPr/>
        <p:txBody>
          <a:bodyPr/>
          <a:lstStyle/>
          <a:p>
            <a:r>
              <a:rPr lang="en-GB" dirty="0" smtClean="0"/>
              <a:t>Dr Caroline Jawad</a:t>
            </a:r>
          </a:p>
          <a:p>
            <a:r>
              <a:rPr lang="en-GB" dirty="0" smtClean="0"/>
              <a:t>2019</a:t>
            </a:r>
            <a:endParaRPr lang="en-GB" dirty="0"/>
          </a:p>
        </p:txBody>
      </p:sp>
    </p:spTree>
    <p:extLst>
      <p:ext uri="{BB962C8B-B14F-4D97-AF65-F5344CB8AC3E}">
        <p14:creationId xmlns:p14="http://schemas.microsoft.com/office/powerpoint/2010/main" val="10869605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Questions set a</a:t>
            </a:r>
            <a:endParaRPr lang="en-GB" dirty="0"/>
          </a:p>
        </p:txBody>
      </p:sp>
      <p:sp>
        <p:nvSpPr>
          <p:cNvPr id="5" name="Content Placeholder 4"/>
          <p:cNvSpPr>
            <a:spLocks noGrp="1"/>
          </p:cNvSpPr>
          <p:nvPr>
            <p:ph idx="1"/>
          </p:nvPr>
        </p:nvSpPr>
        <p:spPr/>
        <p:txBody>
          <a:bodyPr/>
          <a:lstStyle/>
          <a:p>
            <a:r>
              <a:rPr lang="en-GB" b="1" dirty="0"/>
              <a:t>What are the central elements of capitalism?  What do some critics find objectionable about capitalism?   </a:t>
            </a:r>
            <a:endParaRPr lang="en-GB" dirty="0"/>
          </a:p>
          <a:p>
            <a:r>
              <a:rPr lang="en-GB" b="1" dirty="0"/>
              <a:t>Do you support capitalism? If yes, why? If no, why</a:t>
            </a:r>
            <a:r>
              <a:rPr lang="en-GB" b="1" dirty="0" smtClean="0"/>
              <a:t>?</a:t>
            </a:r>
            <a:endParaRPr lang="en-GB" dirty="0" smtClean="0"/>
          </a:p>
          <a:p>
            <a:r>
              <a:rPr lang="en-GB" b="1" dirty="0"/>
              <a:t>What accounts for the unrivalled practical success of market capitalism?  </a:t>
            </a:r>
            <a:endParaRPr lang="en-GB" dirty="0"/>
          </a:p>
          <a:p>
            <a:r>
              <a:rPr lang="en-GB" b="1" dirty="0"/>
              <a:t>In general, what positive and negative impacts has capitalism had on the world?</a:t>
            </a:r>
            <a:endParaRPr lang="en-GB" dirty="0"/>
          </a:p>
          <a:p>
            <a:r>
              <a:rPr lang="en-GB" b="1" dirty="0"/>
              <a:t>What accounts for the unrivalled practical success of market capitalism?  </a:t>
            </a:r>
            <a:endParaRPr lang="en-GB" dirty="0"/>
          </a:p>
          <a:p>
            <a:endParaRPr lang="en-GB" dirty="0"/>
          </a:p>
        </p:txBody>
      </p:sp>
    </p:spTree>
    <p:extLst>
      <p:ext uri="{BB962C8B-B14F-4D97-AF65-F5344CB8AC3E}">
        <p14:creationId xmlns:p14="http://schemas.microsoft.com/office/powerpoint/2010/main" val="33150754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 set b</a:t>
            </a:r>
            <a:endParaRPr lang="en-GB" dirty="0"/>
          </a:p>
        </p:txBody>
      </p:sp>
      <p:sp>
        <p:nvSpPr>
          <p:cNvPr id="3" name="Content Placeholder 2"/>
          <p:cNvSpPr>
            <a:spLocks noGrp="1"/>
          </p:cNvSpPr>
          <p:nvPr>
            <p:ph idx="1"/>
          </p:nvPr>
        </p:nvSpPr>
        <p:spPr/>
        <p:txBody>
          <a:bodyPr/>
          <a:lstStyle/>
          <a:p>
            <a:r>
              <a:rPr lang="en-GB" b="1" dirty="0"/>
              <a:t>What was Marx’s philosophy</a:t>
            </a:r>
            <a:r>
              <a:rPr lang="en-GB" b="1" dirty="0" smtClean="0"/>
              <a:t>?</a:t>
            </a:r>
          </a:p>
          <a:p>
            <a:r>
              <a:rPr lang="en-GB" b="1" dirty="0" smtClean="0"/>
              <a:t>What </a:t>
            </a:r>
            <a:r>
              <a:rPr lang="en-GB" b="1" dirty="0"/>
              <a:t>compelled did Marx (and Engels) to think that industrial capitalism was bound to collapse</a:t>
            </a:r>
            <a:r>
              <a:rPr lang="en-GB" b="1" dirty="0" smtClean="0"/>
              <a:t>?</a:t>
            </a:r>
          </a:p>
          <a:p>
            <a:r>
              <a:rPr lang="en-GB" b="1" dirty="0"/>
              <a:t>If Marx were alive today, what would he think about the prosperity enjoyed by the working class in industrial societies?</a:t>
            </a:r>
            <a:endParaRPr lang="en-GB" dirty="0"/>
          </a:p>
          <a:p>
            <a:r>
              <a:rPr lang="en-GB" b="1" dirty="0"/>
              <a:t>How does Marxist theory relate to what is happening in our society today?</a:t>
            </a:r>
            <a:endParaRPr lang="en-GB" dirty="0"/>
          </a:p>
          <a:p>
            <a:r>
              <a:rPr lang="en-GB" b="1"/>
              <a:t>What is Marx’s alternative to capitalism?</a:t>
            </a:r>
            <a:endParaRPr lang="en-GB"/>
          </a:p>
          <a:p>
            <a:endParaRPr lang="en-GB" dirty="0"/>
          </a:p>
          <a:p>
            <a:endParaRPr lang="en-GB" dirty="0"/>
          </a:p>
        </p:txBody>
      </p:sp>
    </p:spTree>
    <p:extLst>
      <p:ext uri="{BB962C8B-B14F-4D97-AF65-F5344CB8AC3E}">
        <p14:creationId xmlns:p14="http://schemas.microsoft.com/office/powerpoint/2010/main" val="33654396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EA0FAA-FC1A-E447-A789-94DE96DFB423}"/>
              </a:ext>
            </a:extLst>
          </p:cNvPr>
          <p:cNvSpPr>
            <a:spLocks noGrp="1"/>
          </p:cNvSpPr>
          <p:nvPr>
            <p:ph type="title"/>
          </p:nvPr>
        </p:nvSpPr>
        <p:spPr/>
        <p:txBody>
          <a:bodyPr/>
          <a:lstStyle/>
          <a:p>
            <a:r>
              <a:rPr lang="en-US" dirty="0" smtClean="0"/>
              <a:t>Critical Theory</a:t>
            </a:r>
            <a:r>
              <a:rPr lang="en-US" dirty="0"/>
              <a:t/>
            </a:r>
            <a:br>
              <a:rPr lang="en-US" dirty="0"/>
            </a:br>
            <a:r>
              <a:rPr lang="en-US" dirty="0"/>
              <a:t>‘a vein of Marxism’</a:t>
            </a:r>
          </a:p>
        </p:txBody>
      </p:sp>
      <p:sp>
        <p:nvSpPr>
          <p:cNvPr id="3" name="Content Placeholder 2">
            <a:extLst>
              <a:ext uri="{FF2B5EF4-FFF2-40B4-BE49-F238E27FC236}">
                <a16:creationId xmlns:a16="http://schemas.microsoft.com/office/drawing/2014/main" xmlns="" id="{25C88D69-4C84-B449-A2F4-51FC20E0361C}"/>
              </a:ext>
            </a:extLst>
          </p:cNvPr>
          <p:cNvSpPr>
            <a:spLocks noGrp="1"/>
          </p:cNvSpPr>
          <p:nvPr>
            <p:ph idx="1"/>
          </p:nvPr>
        </p:nvSpPr>
        <p:spPr/>
        <p:txBody>
          <a:bodyPr/>
          <a:lstStyle/>
          <a:p>
            <a:r>
              <a:rPr lang="en-US" dirty="0"/>
              <a:t>https://</a:t>
            </a:r>
            <a:r>
              <a:rPr lang="en-US" dirty="0" err="1"/>
              <a:t>www.youtube.com</a:t>
            </a:r>
            <a:r>
              <a:rPr lang="en-US" dirty="0"/>
              <a:t>/</a:t>
            </a:r>
            <a:r>
              <a:rPr lang="en-US" dirty="0" err="1"/>
              <a:t>watch?v</a:t>
            </a:r>
            <a:r>
              <a:rPr lang="en-US" dirty="0"/>
              <a:t>=Ree_q4WweCI</a:t>
            </a:r>
          </a:p>
        </p:txBody>
      </p:sp>
    </p:spTree>
    <p:extLst>
      <p:ext uri="{BB962C8B-B14F-4D97-AF65-F5344CB8AC3E}">
        <p14:creationId xmlns:p14="http://schemas.microsoft.com/office/powerpoint/2010/main" val="25353685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81030F2-BBA1-7442-818F-6191964BF8E0}"/>
              </a:ext>
            </a:extLst>
          </p:cNvPr>
          <p:cNvSpPr>
            <a:spLocks noGrp="1"/>
          </p:cNvSpPr>
          <p:nvPr>
            <p:ph type="title"/>
          </p:nvPr>
        </p:nvSpPr>
        <p:spPr/>
        <p:txBody>
          <a:bodyPr>
            <a:normAutofit fontScale="90000"/>
          </a:bodyPr>
          <a:lstStyle/>
          <a:p>
            <a:r>
              <a:rPr lang="en-US" dirty="0"/>
              <a:t>CAPITALISM</a:t>
            </a:r>
            <a:br>
              <a:rPr lang="en-US" dirty="0"/>
            </a:br>
            <a:r>
              <a:rPr lang="en-US" dirty="0"/>
              <a:t>AND</a:t>
            </a:r>
            <a:br>
              <a:rPr lang="en-US" dirty="0"/>
            </a:br>
            <a:r>
              <a:rPr lang="en-US" dirty="0"/>
              <a:t>SCIENCE</a:t>
            </a:r>
          </a:p>
        </p:txBody>
      </p:sp>
      <p:sp>
        <p:nvSpPr>
          <p:cNvPr id="3" name="Content Placeholder 2">
            <a:extLst>
              <a:ext uri="{FF2B5EF4-FFF2-40B4-BE49-F238E27FC236}">
                <a16:creationId xmlns:a16="http://schemas.microsoft.com/office/drawing/2014/main" xmlns="" id="{0EDEDCA7-457E-FC48-A976-B1DE77F4DC78}"/>
              </a:ext>
            </a:extLst>
          </p:cNvPr>
          <p:cNvSpPr>
            <a:spLocks noGrp="1"/>
          </p:cNvSpPr>
          <p:nvPr>
            <p:ph idx="1"/>
          </p:nvPr>
        </p:nvSpPr>
        <p:spPr/>
        <p:txBody>
          <a:bodyPr/>
          <a:lstStyle/>
          <a:p>
            <a:r>
              <a:rPr lang="en-GB" dirty="0"/>
              <a:t>The development of modern </a:t>
            </a:r>
            <a:r>
              <a:rPr lang="en-GB" dirty="0" smtClean="0"/>
              <a:t>western </a:t>
            </a:r>
            <a:r>
              <a:rPr lang="en-GB" dirty="0"/>
              <a:t>societies has been shaped by two dominating powers: capitalism and science.</a:t>
            </a:r>
          </a:p>
          <a:p>
            <a:r>
              <a:rPr lang="en-GB" dirty="0"/>
              <a:t>A critical basis for analysing capitalism was established by Marx. </a:t>
            </a:r>
            <a:endParaRPr lang="en-GB" dirty="0" smtClean="0"/>
          </a:p>
          <a:p>
            <a:r>
              <a:rPr lang="en-GB" dirty="0" smtClean="0"/>
              <a:t>His </a:t>
            </a:r>
            <a:r>
              <a:rPr lang="en-GB" dirty="0"/>
              <a:t>analysis included some reflections </a:t>
            </a:r>
            <a:r>
              <a:rPr lang="en-GB" dirty="0" smtClean="0"/>
              <a:t>on scientific </a:t>
            </a:r>
            <a:r>
              <a:rPr lang="en-GB" dirty="0"/>
              <a:t>thinking for capitalist development but </a:t>
            </a:r>
            <a:r>
              <a:rPr lang="en-GB" dirty="0" smtClean="0"/>
              <a:t>largely </a:t>
            </a:r>
            <a:r>
              <a:rPr lang="en-GB" dirty="0"/>
              <a:t>restricted to an appreciation </a:t>
            </a:r>
            <a:r>
              <a:rPr lang="en-GB" dirty="0" smtClean="0"/>
              <a:t>of industrializing </a:t>
            </a:r>
            <a:r>
              <a:rPr lang="en-GB" dirty="0"/>
              <a:t>the labour </a:t>
            </a:r>
            <a:r>
              <a:rPr lang="en-GB" dirty="0" smtClean="0"/>
              <a:t>process.</a:t>
            </a:r>
            <a:endParaRPr lang="en-GB" dirty="0"/>
          </a:p>
          <a:p>
            <a:endParaRPr lang="en-US" dirty="0"/>
          </a:p>
        </p:txBody>
      </p:sp>
    </p:spTree>
    <p:extLst>
      <p:ext uri="{BB962C8B-B14F-4D97-AF65-F5344CB8AC3E}">
        <p14:creationId xmlns:p14="http://schemas.microsoft.com/office/powerpoint/2010/main" val="25822170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2B84B44-EDFA-9F45-939C-428BB15EFD18}"/>
              </a:ext>
            </a:extLst>
          </p:cNvPr>
          <p:cNvSpPr>
            <a:spLocks noGrp="1"/>
          </p:cNvSpPr>
          <p:nvPr>
            <p:ph type="title"/>
          </p:nvPr>
        </p:nvSpPr>
        <p:spPr/>
        <p:txBody>
          <a:bodyPr/>
          <a:lstStyle/>
          <a:p>
            <a:r>
              <a:rPr lang="en-US" dirty="0" smtClean="0"/>
              <a:t>problems</a:t>
            </a:r>
            <a:endParaRPr lang="en-US" dirty="0"/>
          </a:p>
        </p:txBody>
      </p:sp>
      <p:sp>
        <p:nvSpPr>
          <p:cNvPr id="3" name="Content Placeholder 2">
            <a:extLst>
              <a:ext uri="{FF2B5EF4-FFF2-40B4-BE49-F238E27FC236}">
                <a16:creationId xmlns:a16="http://schemas.microsoft.com/office/drawing/2014/main" xmlns="" id="{EDDA4366-F31D-514D-B78C-D277186367AA}"/>
              </a:ext>
            </a:extLst>
          </p:cNvPr>
          <p:cNvSpPr>
            <a:spLocks noGrp="1"/>
          </p:cNvSpPr>
          <p:nvPr>
            <p:ph idx="1"/>
          </p:nvPr>
        </p:nvSpPr>
        <p:spPr/>
        <p:txBody>
          <a:bodyPr>
            <a:normAutofit/>
          </a:bodyPr>
          <a:lstStyle/>
          <a:p>
            <a:r>
              <a:rPr lang="en-GB" dirty="0"/>
              <a:t>Planet earth is being exploited beyond its means! Human beings are in conflict with each other and with themselves. </a:t>
            </a:r>
          </a:p>
          <a:p>
            <a:r>
              <a:rPr lang="en-GB" dirty="0"/>
              <a:t>Societies are in debt, and human beings are continuing the exploitation of earth and other human beings through a new management fad called ‘sustainability’ as they become more narcissistic, materialistic and hedonistic.</a:t>
            </a:r>
          </a:p>
          <a:p>
            <a:r>
              <a:rPr lang="en-GB" dirty="0"/>
              <a:t>This is the result of modern man’s so-called ‘scientific method’ of knowledge creation, characterised by a total focus on sense perception (the sensible) and a total disregard for the metaphysical. </a:t>
            </a:r>
          </a:p>
          <a:p>
            <a:r>
              <a:rPr lang="en-GB" dirty="0"/>
              <a:t>Theory creation in a social environment and the critique against these theories lack the critical element of the metaphysical and a total disregard for human nature. </a:t>
            </a:r>
          </a:p>
          <a:p>
            <a:endParaRPr lang="en-US" dirty="0"/>
          </a:p>
        </p:txBody>
      </p:sp>
    </p:spTree>
    <p:extLst>
      <p:ext uri="{BB962C8B-B14F-4D97-AF65-F5344CB8AC3E}">
        <p14:creationId xmlns:p14="http://schemas.microsoft.com/office/powerpoint/2010/main" val="6682252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219200" y="371475"/>
            <a:ext cx="9753600" cy="6115050"/>
          </a:xfrm>
          <a:prstGeom prst="rect">
            <a:avLst/>
          </a:prstGeom>
        </p:spPr>
      </p:pic>
    </p:spTree>
    <p:extLst>
      <p:ext uri="{BB962C8B-B14F-4D97-AF65-F5344CB8AC3E}">
        <p14:creationId xmlns:p14="http://schemas.microsoft.com/office/powerpoint/2010/main" val="18558051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0A1F58D-82C0-BF41-B993-C106C2448CA7}"/>
              </a:ext>
            </a:extLst>
          </p:cNvPr>
          <p:cNvSpPr>
            <a:spLocks noGrp="1"/>
          </p:cNvSpPr>
          <p:nvPr>
            <p:ph type="title"/>
          </p:nvPr>
        </p:nvSpPr>
        <p:spPr/>
        <p:txBody>
          <a:bodyPr/>
          <a:lstStyle/>
          <a:p>
            <a:r>
              <a:rPr lang="en-US" dirty="0"/>
              <a:t>EXPLOITATION HERE</a:t>
            </a:r>
            <a:br>
              <a:rPr lang="en-US" dirty="0"/>
            </a:br>
            <a:r>
              <a:rPr lang="en-US" dirty="0"/>
              <a:t>EXPLOITATION THERE</a:t>
            </a:r>
          </a:p>
        </p:txBody>
      </p:sp>
      <p:sp>
        <p:nvSpPr>
          <p:cNvPr id="3" name="Content Placeholder 2">
            <a:extLst>
              <a:ext uri="{FF2B5EF4-FFF2-40B4-BE49-F238E27FC236}">
                <a16:creationId xmlns:a16="http://schemas.microsoft.com/office/drawing/2014/main" xmlns="" id="{A0F896EB-1146-CF40-8715-C6099CC9E937}"/>
              </a:ext>
            </a:extLst>
          </p:cNvPr>
          <p:cNvSpPr>
            <a:spLocks noGrp="1"/>
          </p:cNvSpPr>
          <p:nvPr>
            <p:ph idx="1"/>
          </p:nvPr>
        </p:nvSpPr>
        <p:spPr/>
        <p:txBody>
          <a:bodyPr/>
          <a:lstStyle/>
          <a:p>
            <a:r>
              <a:rPr lang="en-GB" dirty="0"/>
              <a:t>Earth exploitation is reflected in the ‘Earth Overshoot Day’ report (Global Footprint Network </a:t>
            </a:r>
            <a:r>
              <a:rPr lang="en-GB" dirty="0" smtClean="0"/>
              <a:t>2018) </a:t>
            </a:r>
            <a:r>
              <a:rPr lang="en-GB" dirty="0"/>
              <a:t>where humanity uses </a:t>
            </a:r>
            <a:r>
              <a:rPr lang="en-GB" dirty="0" smtClean="0"/>
              <a:t>1.7 </a:t>
            </a:r>
            <a:r>
              <a:rPr lang="en-GB" dirty="0"/>
              <a:t>times the natural resources produced by planet earth in a year. If humans continue ‘doing business as usual, we shall consume two times the resources produced by planet earth by the year 2030. This means that, every six months, we humans consume one year’s resources produced by planet earth (or a planet every six months). In spite of this, we use a contradicting phrase such as ‘sustainability’ in both the natural and social sciences. </a:t>
            </a:r>
          </a:p>
          <a:p>
            <a:endParaRPr lang="en-US" dirty="0"/>
          </a:p>
        </p:txBody>
      </p:sp>
    </p:spTree>
    <p:extLst>
      <p:ext uri="{BB962C8B-B14F-4D97-AF65-F5344CB8AC3E}">
        <p14:creationId xmlns:p14="http://schemas.microsoft.com/office/powerpoint/2010/main" val="21524094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006453" y="0"/>
            <a:ext cx="4179094" cy="6858000"/>
          </a:xfrm>
          <a:prstGeom prst="rect">
            <a:avLst/>
          </a:prstGeom>
        </p:spPr>
      </p:pic>
    </p:spTree>
    <p:extLst>
      <p:ext uri="{BB962C8B-B14F-4D97-AF65-F5344CB8AC3E}">
        <p14:creationId xmlns:p14="http://schemas.microsoft.com/office/powerpoint/2010/main" val="40657715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621360" y="0"/>
            <a:ext cx="4949279" cy="6858000"/>
          </a:xfrm>
          <a:prstGeom prst="rect">
            <a:avLst/>
          </a:prstGeom>
        </p:spPr>
      </p:pic>
    </p:spTree>
    <p:extLst>
      <p:ext uri="{BB962C8B-B14F-4D97-AF65-F5344CB8AC3E}">
        <p14:creationId xmlns:p14="http://schemas.microsoft.com/office/powerpoint/2010/main" val="5752479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3C5E9A8-57C7-624B-AC11-06D883F43932}"/>
              </a:ext>
            </a:extLst>
          </p:cNvPr>
          <p:cNvSpPr>
            <a:spLocks noGrp="1"/>
          </p:cNvSpPr>
          <p:nvPr>
            <p:ph type="title"/>
          </p:nvPr>
        </p:nvSpPr>
        <p:spPr/>
        <p:txBody>
          <a:bodyPr/>
          <a:lstStyle/>
          <a:p>
            <a:r>
              <a:rPr lang="en-US" dirty="0"/>
              <a:t>$247 </a:t>
            </a:r>
            <a:r>
              <a:rPr lang="en-US" dirty="0" err="1"/>
              <a:t>tr</a:t>
            </a:r>
            <a:endParaRPr lang="en-US" dirty="0"/>
          </a:p>
        </p:txBody>
      </p:sp>
      <p:sp>
        <p:nvSpPr>
          <p:cNvPr id="3" name="Content Placeholder 2">
            <a:extLst>
              <a:ext uri="{FF2B5EF4-FFF2-40B4-BE49-F238E27FC236}">
                <a16:creationId xmlns:a16="http://schemas.microsoft.com/office/drawing/2014/main" xmlns="" id="{B628CE7E-3E7D-0C49-9821-EC824B889A41}"/>
              </a:ext>
            </a:extLst>
          </p:cNvPr>
          <p:cNvSpPr>
            <a:spLocks noGrp="1"/>
          </p:cNvSpPr>
          <p:nvPr>
            <p:ph idx="1"/>
          </p:nvPr>
        </p:nvSpPr>
        <p:spPr/>
        <p:txBody>
          <a:bodyPr>
            <a:normAutofit/>
          </a:bodyPr>
          <a:lstStyle/>
          <a:p>
            <a:r>
              <a:rPr lang="en-GB" dirty="0"/>
              <a:t>Societies are further overindebted. The so-called value created by organisations is funded by debt as reflected in global debt equals over 300% of global production. </a:t>
            </a:r>
          </a:p>
          <a:p>
            <a:r>
              <a:rPr lang="en-GB" dirty="0"/>
              <a:t>The accompanying question is: ‘How can you owe 300 times more than what you can produce?’ </a:t>
            </a:r>
          </a:p>
          <a:p>
            <a:r>
              <a:rPr lang="en-GB" dirty="0"/>
              <a:t>From the two arguments above, it can be concluded that value is not being created but rather being destroyed. </a:t>
            </a:r>
          </a:p>
          <a:p>
            <a:r>
              <a:rPr lang="en-GB" dirty="0"/>
              <a:t>$247,000,000,000,000</a:t>
            </a:r>
          </a:p>
          <a:p>
            <a:r>
              <a:rPr lang="en-GB" dirty="0">
                <a:hlinkClick r:id="rId2"/>
              </a:rPr>
              <a:t>https://www.cnbc.com/2018/07/11/global-debt-hits-a-new-record-at-247-trillion.html</a:t>
            </a:r>
            <a:endParaRPr lang="en-GB" dirty="0"/>
          </a:p>
          <a:p>
            <a:r>
              <a:rPr lang="en-GB" dirty="0"/>
              <a:t>https://</a:t>
            </a:r>
            <a:r>
              <a:rPr lang="en-GB" dirty="0" err="1"/>
              <a:t>en.wikipedia.org</a:t>
            </a:r>
            <a:r>
              <a:rPr lang="en-GB" dirty="0"/>
              <a:t>/wiki/</a:t>
            </a:r>
            <a:r>
              <a:rPr lang="en-GB" dirty="0" err="1"/>
              <a:t>List_of_countries_by_total_wealth</a:t>
            </a:r>
            <a:endParaRPr lang="en-GB" dirty="0"/>
          </a:p>
          <a:p>
            <a:endParaRPr lang="en-US" dirty="0"/>
          </a:p>
        </p:txBody>
      </p:sp>
    </p:spTree>
    <p:extLst>
      <p:ext uri="{BB962C8B-B14F-4D97-AF65-F5344CB8AC3E}">
        <p14:creationId xmlns:p14="http://schemas.microsoft.com/office/powerpoint/2010/main" val="22371543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BAD8A04-1980-CA4B-9B1E-0E749A66264C}"/>
              </a:ext>
            </a:extLst>
          </p:cNvPr>
          <p:cNvSpPr>
            <a:spLocks noGrp="1"/>
          </p:cNvSpPr>
          <p:nvPr>
            <p:ph type="title"/>
          </p:nvPr>
        </p:nvSpPr>
        <p:spPr/>
        <p:txBody>
          <a:bodyPr/>
          <a:lstStyle/>
          <a:p>
            <a:r>
              <a:rPr lang="en-US" dirty="0"/>
              <a:t>TABLES</a:t>
            </a:r>
          </a:p>
        </p:txBody>
      </p:sp>
      <p:sp>
        <p:nvSpPr>
          <p:cNvPr id="3" name="Content Placeholder 2">
            <a:extLst>
              <a:ext uri="{FF2B5EF4-FFF2-40B4-BE49-F238E27FC236}">
                <a16:creationId xmlns:a16="http://schemas.microsoft.com/office/drawing/2014/main" xmlns="" id="{2F0615A4-D246-6B40-A636-B2BF9C206BDF}"/>
              </a:ext>
            </a:extLst>
          </p:cNvPr>
          <p:cNvSpPr>
            <a:spLocks noGrp="1"/>
          </p:cNvSpPr>
          <p:nvPr>
            <p:ph idx="1"/>
          </p:nvPr>
        </p:nvSpPr>
        <p:spPr/>
        <p:txBody>
          <a:bodyPr/>
          <a:lstStyle/>
          <a:p>
            <a:r>
              <a:rPr lang="en-US" dirty="0">
                <a:hlinkClick r:id="rId2"/>
              </a:rPr>
              <a:t>https://en.wikipedia.org/wiki/List_of_countries_by_external_debt</a:t>
            </a:r>
            <a:endParaRPr lang="en-US" dirty="0"/>
          </a:p>
          <a:p>
            <a:r>
              <a:rPr lang="en-US" dirty="0">
                <a:hlinkClick r:id="rId3"/>
              </a:rPr>
              <a:t>https://en.wikipedia.org/wiki/List_of_countries_by_public_debt</a:t>
            </a:r>
            <a:endParaRPr lang="en-US" dirty="0"/>
          </a:p>
          <a:p>
            <a:r>
              <a:rPr lang="en-US" dirty="0">
                <a:hlinkClick r:id="rId3"/>
              </a:rPr>
              <a:t>https://en.wikipedia.org/wiki/List_of_countries_by_public_debt</a:t>
            </a:r>
            <a:endParaRPr lang="en-US" dirty="0"/>
          </a:p>
          <a:p>
            <a:r>
              <a:rPr lang="en-US" dirty="0">
                <a:hlinkClick r:id="rId4"/>
              </a:rPr>
              <a:t>https://en.wikipedia.org/wiki/List_of_countries_by_corporate_debt</a:t>
            </a:r>
            <a:endParaRPr lang="en-US" dirty="0"/>
          </a:p>
          <a:p>
            <a:r>
              <a:rPr lang="en-US" dirty="0">
                <a:hlinkClick r:id="rId5"/>
              </a:rPr>
              <a:t>https://en.wikipedia.org/wiki/United_Kingdom_national_debt</a:t>
            </a:r>
            <a:endParaRPr lang="en-US" dirty="0"/>
          </a:p>
          <a:p>
            <a:pPr marL="0" indent="0">
              <a:buNone/>
            </a:pPr>
            <a:endParaRPr lang="en-US" dirty="0"/>
          </a:p>
          <a:p>
            <a:endParaRPr lang="en-US" dirty="0"/>
          </a:p>
        </p:txBody>
      </p:sp>
    </p:spTree>
    <p:extLst>
      <p:ext uri="{BB962C8B-B14F-4D97-AF65-F5344CB8AC3E}">
        <p14:creationId xmlns:p14="http://schemas.microsoft.com/office/powerpoint/2010/main" val="29861100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9518EB9-945C-D641-8AFA-E1B3A3247063}"/>
              </a:ext>
            </a:extLst>
          </p:cNvPr>
          <p:cNvSpPr>
            <a:spLocks noGrp="1"/>
          </p:cNvSpPr>
          <p:nvPr>
            <p:ph type="title"/>
          </p:nvPr>
        </p:nvSpPr>
        <p:spPr/>
        <p:txBody>
          <a:bodyPr/>
          <a:lstStyle/>
          <a:p>
            <a:r>
              <a:rPr lang="en-US" dirty="0"/>
              <a:t>EXPLOITATION </a:t>
            </a:r>
            <a:br>
              <a:rPr lang="en-US" dirty="0"/>
            </a:br>
            <a:r>
              <a:rPr lang="en-US" dirty="0"/>
              <a:t>THROUGH CONTROL</a:t>
            </a:r>
          </a:p>
        </p:txBody>
      </p:sp>
      <p:sp>
        <p:nvSpPr>
          <p:cNvPr id="3" name="Content Placeholder 2">
            <a:extLst>
              <a:ext uri="{FF2B5EF4-FFF2-40B4-BE49-F238E27FC236}">
                <a16:creationId xmlns:a16="http://schemas.microsoft.com/office/drawing/2014/main" xmlns="" id="{8DDB5A31-90B3-B14F-817F-C71159CFE36F}"/>
              </a:ext>
            </a:extLst>
          </p:cNvPr>
          <p:cNvSpPr>
            <a:spLocks noGrp="1"/>
          </p:cNvSpPr>
          <p:nvPr>
            <p:ph idx="1"/>
          </p:nvPr>
        </p:nvSpPr>
        <p:spPr/>
        <p:txBody>
          <a:bodyPr>
            <a:normAutofit/>
          </a:bodyPr>
          <a:lstStyle/>
          <a:p>
            <a:r>
              <a:rPr lang="en-GB" dirty="0"/>
              <a:t>The two arguments above lead one to conclude that the collective (society) and the particular (humans) are entering a modern ‘apocalyptic era’ and that this so-called ‘brainy man – </a:t>
            </a:r>
            <a:r>
              <a:rPr lang="en-GB" i="1" dirty="0"/>
              <a:t>Homo sapiens</a:t>
            </a:r>
            <a:r>
              <a:rPr lang="en-GB" dirty="0"/>
              <a:t>’ is on the brink of extinction (</a:t>
            </a:r>
            <a:r>
              <a:rPr lang="en-GB" dirty="0" err="1"/>
              <a:t>Žižek</a:t>
            </a:r>
            <a:r>
              <a:rPr lang="en-GB" dirty="0"/>
              <a:t> 2011). </a:t>
            </a:r>
          </a:p>
          <a:p>
            <a:r>
              <a:rPr lang="en-GB" dirty="0"/>
              <a:t>This poses the question: ‘Why did this happen?’ </a:t>
            </a:r>
          </a:p>
          <a:p>
            <a:r>
              <a:rPr lang="en-GB" dirty="0"/>
              <a:t>What is even more surprising is that, in the face of all the available evidence to the contrary (and the arguments presented by </a:t>
            </a:r>
            <a:r>
              <a:rPr lang="en-GB" sz="2400" dirty="0">
                <a:solidFill>
                  <a:srgbClr val="FF0000"/>
                </a:solidFill>
              </a:rPr>
              <a:t>critical theory</a:t>
            </a:r>
            <a:r>
              <a:rPr lang="en-GB" dirty="0"/>
              <a:t>), the human species carries on with ‘exploitative business as usual’.</a:t>
            </a:r>
          </a:p>
          <a:p>
            <a:r>
              <a:rPr lang="en-GB" dirty="0"/>
              <a:t>It does not matter in which fashion the essence of capitalism (the legitimatised exploitation of natural and human resources; </a:t>
            </a:r>
            <a:r>
              <a:rPr lang="en-GB" dirty="0" err="1"/>
              <a:t>Žižek</a:t>
            </a:r>
            <a:r>
              <a:rPr lang="en-GB" dirty="0"/>
              <a:t> 2008:175) is dressed up and softened by inventing new words, concepts and phrases – capitalism remains exploitation through control. </a:t>
            </a:r>
          </a:p>
        </p:txBody>
      </p:sp>
    </p:spTree>
    <p:extLst>
      <p:ext uri="{BB962C8B-B14F-4D97-AF65-F5344CB8AC3E}">
        <p14:creationId xmlns:p14="http://schemas.microsoft.com/office/powerpoint/2010/main" val="11573068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286000" y="890587"/>
            <a:ext cx="7620000" cy="5076825"/>
          </a:xfrm>
          <a:prstGeom prst="rect">
            <a:avLst/>
          </a:prstGeom>
        </p:spPr>
      </p:pic>
    </p:spTree>
    <p:extLst>
      <p:ext uri="{BB962C8B-B14F-4D97-AF65-F5344CB8AC3E}">
        <p14:creationId xmlns:p14="http://schemas.microsoft.com/office/powerpoint/2010/main" val="38540947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Rana </a:t>
            </a:r>
            <a:r>
              <a:rPr lang="en-GB" dirty="0"/>
              <a:t>Plaza </a:t>
            </a:r>
            <a:r>
              <a:rPr lang="en-GB" dirty="0" smtClean="0"/>
              <a:t>collapse, Dhaka, Bangladesh 2013</a:t>
            </a:r>
            <a:endParaRPr lang="en-GB" dirty="0"/>
          </a:p>
        </p:txBody>
      </p:sp>
      <p:sp>
        <p:nvSpPr>
          <p:cNvPr id="3" name="Content Placeholder 2"/>
          <p:cNvSpPr>
            <a:spLocks noGrp="1"/>
          </p:cNvSpPr>
          <p:nvPr>
            <p:ph idx="1"/>
          </p:nvPr>
        </p:nvSpPr>
        <p:spPr/>
        <p:txBody>
          <a:bodyPr>
            <a:normAutofit/>
          </a:bodyPr>
          <a:lstStyle/>
          <a:p>
            <a:r>
              <a:rPr lang="en-GB" dirty="0" smtClean="0"/>
              <a:t>8 storey commercial </a:t>
            </a:r>
            <a:r>
              <a:rPr lang="en-GB" dirty="0"/>
              <a:t>building </a:t>
            </a:r>
            <a:r>
              <a:rPr lang="en-GB" dirty="0" smtClean="0"/>
              <a:t>collapsed</a:t>
            </a:r>
            <a:r>
              <a:rPr lang="en-GB" dirty="0"/>
              <a:t>. </a:t>
            </a:r>
            <a:endParaRPr lang="en-GB" dirty="0" smtClean="0"/>
          </a:p>
          <a:p>
            <a:r>
              <a:rPr lang="en-GB" dirty="0" smtClean="0"/>
              <a:t>Death </a:t>
            </a:r>
            <a:r>
              <a:rPr lang="en-GB" dirty="0"/>
              <a:t>toll of </a:t>
            </a:r>
            <a:r>
              <a:rPr lang="en-GB" dirty="0" smtClean="0"/>
              <a:t>1,134, approximately </a:t>
            </a:r>
            <a:r>
              <a:rPr lang="en-GB" dirty="0"/>
              <a:t>2,500 injured </a:t>
            </a:r>
            <a:r>
              <a:rPr lang="en-GB" dirty="0" smtClean="0"/>
              <a:t>people.</a:t>
            </a:r>
          </a:p>
          <a:p>
            <a:r>
              <a:rPr lang="en-GB" dirty="0"/>
              <a:t>D</a:t>
            </a:r>
            <a:r>
              <a:rPr lang="en-GB" dirty="0" smtClean="0"/>
              <a:t>eadliest </a:t>
            </a:r>
            <a:r>
              <a:rPr lang="en-GB" dirty="0"/>
              <a:t>structural failure accident in modern human </a:t>
            </a:r>
            <a:r>
              <a:rPr lang="en-GB" dirty="0" smtClean="0"/>
              <a:t>history </a:t>
            </a:r>
            <a:r>
              <a:rPr lang="en-GB" dirty="0"/>
              <a:t>and </a:t>
            </a:r>
            <a:r>
              <a:rPr lang="en-GB" dirty="0" smtClean="0"/>
              <a:t>deadliest </a:t>
            </a:r>
            <a:r>
              <a:rPr lang="en-GB" dirty="0"/>
              <a:t>garment-factory accident in history</a:t>
            </a:r>
            <a:r>
              <a:rPr lang="en-GB" dirty="0" smtClean="0"/>
              <a:t>.</a:t>
            </a:r>
            <a:endParaRPr lang="en-GB" dirty="0"/>
          </a:p>
          <a:p>
            <a:r>
              <a:rPr lang="en-GB" dirty="0"/>
              <a:t>The building contained clothing factories, a bank, apartments, and several shops. The shops and the bank on the lower floors were immediately closed after cracks were discovered in the </a:t>
            </a:r>
            <a:r>
              <a:rPr lang="en-GB" dirty="0" smtClean="0"/>
              <a:t>building.</a:t>
            </a:r>
            <a:endParaRPr lang="en-GB" baseline="30000" dirty="0"/>
          </a:p>
          <a:p>
            <a:r>
              <a:rPr lang="en-GB" dirty="0" smtClean="0"/>
              <a:t>The </a:t>
            </a:r>
            <a:r>
              <a:rPr lang="en-GB" dirty="0"/>
              <a:t>building's owners ignored warnings to avoid using the building after cracks had appeared the day before. Garment workers were ordered to return the following day, and the building collapsed during the morning rush-hour.</a:t>
            </a:r>
          </a:p>
          <a:p>
            <a:endParaRPr lang="en-GB" dirty="0"/>
          </a:p>
        </p:txBody>
      </p:sp>
    </p:spTree>
    <p:extLst>
      <p:ext uri="{BB962C8B-B14F-4D97-AF65-F5344CB8AC3E}">
        <p14:creationId xmlns:p14="http://schemas.microsoft.com/office/powerpoint/2010/main" val="6992333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9518EB9-945C-D641-8AFA-E1B3A3247063}"/>
              </a:ext>
            </a:extLst>
          </p:cNvPr>
          <p:cNvSpPr>
            <a:spLocks noGrp="1"/>
          </p:cNvSpPr>
          <p:nvPr>
            <p:ph type="title"/>
          </p:nvPr>
        </p:nvSpPr>
        <p:spPr/>
        <p:txBody>
          <a:bodyPr/>
          <a:lstStyle/>
          <a:p>
            <a:r>
              <a:rPr lang="en-US" dirty="0"/>
              <a:t>EXPLOITATION </a:t>
            </a:r>
            <a:br>
              <a:rPr lang="en-US" dirty="0"/>
            </a:br>
            <a:r>
              <a:rPr lang="en-US" dirty="0"/>
              <a:t>THROUGH CONTROL</a:t>
            </a:r>
          </a:p>
        </p:txBody>
      </p:sp>
      <p:sp>
        <p:nvSpPr>
          <p:cNvPr id="3" name="Content Placeholder 2">
            <a:extLst>
              <a:ext uri="{FF2B5EF4-FFF2-40B4-BE49-F238E27FC236}">
                <a16:creationId xmlns:a16="http://schemas.microsoft.com/office/drawing/2014/main" xmlns="" id="{8DDB5A31-90B3-B14F-817F-C71159CFE36F}"/>
              </a:ext>
            </a:extLst>
          </p:cNvPr>
          <p:cNvSpPr>
            <a:spLocks noGrp="1"/>
          </p:cNvSpPr>
          <p:nvPr>
            <p:ph idx="1"/>
          </p:nvPr>
        </p:nvSpPr>
        <p:spPr/>
        <p:txBody>
          <a:bodyPr>
            <a:normAutofit/>
          </a:bodyPr>
          <a:lstStyle/>
          <a:p>
            <a:r>
              <a:rPr lang="en-GB" dirty="0"/>
              <a:t>The two arguments above lead one to conclude that the collective (society) and the particular (humans) are entering a modern ‘apocalyptic era’ and that this so-called ‘brainy man – </a:t>
            </a:r>
            <a:r>
              <a:rPr lang="en-GB" i="1" dirty="0"/>
              <a:t>Homo sapiens</a:t>
            </a:r>
            <a:r>
              <a:rPr lang="en-GB" dirty="0"/>
              <a:t>’ is on the brink of extinction (</a:t>
            </a:r>
            <a:r>
              <a:rPr lang="en-GB" dirty="0" err="1"/>
              <a:t>Žižek</a:t>
            </a:r>
            <a:r>
              <a:rPr lang="en-GB" dirty="0"/>
              <a:t> 2011). </a:t>
            </a:r>
          </a:p>
          <a:p>
            <a:r>
              <a:rPr lang="en-GB" dirty="0"/>
              <a:t>This poses the question: ‘Why did this happen?’ </a:t>
            </a:r>
          </a:p>
          <a:p>
            <a:r>
              <a:rPr lang="en-GB" dirty="0"/>
              <a:t>What is even more surprising is that, in the face of all the available evidence to the contrary (and the arguments presented by </a:t>
            </a:r>
            <a:r>
              <a:rPr lang="en-GB" sz="2400" dirty="0">
                <a:solidFill>
                  <a:srgbClr val="FF0000"/>
                </a:solidFill>
              </a:rPr>
              <a:t>critical theory</a:t>
            </a:r>
            <a:r>
              <a:rPr lang="en-GB" dirty="0"/>
              <a:t>), the human species carries on with ‘exploitative business as usual’.</a:t>
            </a:r>
          </a:p>
          <a:p>
            <a:r>
              <a:rPr lang="en-GB" dirty="0"/>
              <a:t>It does not matter in which fashion the essence of capitalism (the legitimatised exploitation of natural and human resources; </a:t>
            </a:r>
            <a:r>
              <a:rPr lang="en-GB" dirty="0" err="1"/>
              <a:t>Žižek</a:t>
            </a:r>
            <a:r>
              <a:rPr lang="en-GB" dirty="0"/>
              <a:t> 2008:175) is dressed up and softened by inventing new words, concepts and phrases – capitalism remains exploitation through control. </a:t>
            </a:r>
          </a:p>
        </p:txBody>
      </p:sp>
    </p:spTree>
    <p:extLst>
      <p:ext uri="{BB962C8B-B14F-4D97-AF65-F5344CB8AC3E}">
        <p14:creationId xmlns:p14="http://schemas.microsoft.com/office/powerpoint/2010/main" val="27530662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59024" y="0"/>
            <a:ext cx="8873951" cy="6858000"/>
          </a:xfrm>
          <a:prstGeom prst="rect">
            <a:avLst/>
          </a:prstGeom>
        </p:spPr>
      </p:pic>
    </p:spTree>
    <p:extLst>
      <p:ext uri="{BB962C8B-B14F-4D97-AF65-F5344CB8AC3E}">
        <p14:creationId xmlns:p14="http://schemas.microsoft.com/office/powerpoint/2010/main" val="17117661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BCA16F0-A7E1-2E4E-AA7F-9D1BDB92692C}"/>
              </a:ext>
            </a:extLst>
          </p:cNvPr>
          <p:cNvSpPr>
            <a:spLocks noGrp="1"/>
          </p:cNvSpPr>
          <p:nvPr>
            <p:ph type="title"/>
          </p:nvPr>
        </p:nvSpPr>
        <p:spPr/>
        <p:txBody>
          <a:bodyPr/>
          <a:lstStyle/>
          <a:p>
            <a:r>
              <a:rPr lang="en-US" dirty="0"/>
              <a:t>BUT WHAT IS</a:t>
            </a:r>
            <a:br>
              <a:rPr lang="en-US" dirty="0"/>
            </a:br>
            <a:r>
              <a:rPr lang="en-US" dirty="0"/>
              <a:t>CRITICAL THEORY -  CRITICAL PERSPECTIVES?</a:t>
            </a:r>
          </a:p>
        </p:txBody>
      </p:sp>
      <p:sp>
        <p:nvSpPr>
          <p:cNvPr id="3" name="Content Placeholder 2">
            <a:extLst>
              <a:ext uri="{FF2B5EF4-FFF2-40B4-BE49-F238E27FC236}">
                <a16:creationId xmlns:a16="http://schemas.microsoft.com/office/drawing/2014/main" xmlns="" id="{80FDB670-70A5-2647-AA17-F3F02C92E1CA}"/>
              </a:ext>
            </a:extLst>
          </p:cNvPr>
          <p:cNvSpPr>
            <a:spLocks noGrp="1"/>
          </p:cNvSpPr>
          <p:nvPr>
            <p:ph idx="1"/>
          </p:nvPr>
        </p:nvSpPr>
        <p:spPr/>
        <p:txBody>
          <a:bodyPr/>
          <a:lstStyle/>
          <a:p>
            <a:r>
              <a:rPr lang="en-GB" dirty="0"/>
              <a:t>Questioning theory, thinking and actions in the prevailing social order (capitalism) or the in body of knowledge that supports this all-devouring social order.</a:t>
            </a:r>
          </a:p>
          <a:p>
            <a:r>
              <a:rPr lang="en-GB" dirty="0"/>
              <a:t>In contemporary capitalism, greed, superficiality and hedonism dominate; and in these circumstances many people find it difficult to develop a sense of well-being or fulfilment. </a:t>
            </a:r>
          </a:p>
          <a:p>
            <a:r>
              <a:rPr lang="en-GB" dirty="0"/>
              <a:t>We are bombarded by images and messages which declare that our lives will be bettered (only) by acquiring more things, finer titles, more impressive careers. </a:t>
            </a:r>
          </a:p>
        </p:txBody>
      </p:sp>
    </p:spTree>
    <p:extLst>
      <p:ext uri="{BB962C8B-B14F-4D97-AF65-F5344CB8AC3E}">
        <p14:creationId xmlns:p14="http://schemas.microsoft.com/office/powerpoint/2010/main" val="30841683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8DE44EA-AFC0-A245-8093-0A15888B6C06}"/>
              </a:ext>
            </a:extLst>
          </p:cNvPr>
          <p:cNvSpPr>
            <a:spLocks noGrp="1"/>
          </p:cNvSpPr>
          <p:nvPr>
            <p:ph type="title"/>
          </p:nvPr>
        </p:nvSpPr>
        <p:spPr/>
        <p:txBody>
          <a:bodyPr/>
          <a:lstStyle/>
          <a:p>
            <a:r>
              <a:rPr lang="en-US" dirty="0"/>
              <a:t>CONTINUED</a:t>
            </a:r>
            <a:br>
              <a:rPr lang="en-US" dirty="0"/>
            </a:br>
            <a:endParaRPr lang="en-US" dirty="0"/>
          </a:p>
        </p:txBody>
      </p:sp>
      <p:sp>
        <p:nvSpPr>
          <p:cNvPr id="3" name="Content Placeholder 2">
            <a:extLst>
              <a:ext uri="{FF2B5EF4-FFF2-40B4-BE49-F238E27FC236}">
                <a16:creationId xmlns:a16="http://schemas.microsoft.com/office/drawing/2014/main" xmlns="" id="{DDAD2971-4EB4-794C-AB20-B81E5EF60073}"/>
              </a:ext>
            </a:extLst>
          </p:cNvPr>
          <p:cNvSpPr>
            <a:spLocks noGrp="1"/>
          </p:cNvSpPr>
          <p:nvPr>
            <p:ph idx="1"/>
          </p:nvPr>
        </p:nvSpPr>
        <p:spPr/>
        <p:txBody>
          <a:bodyPr/>
          <a:lstStyle/>
          <a:p>
            <a:r>
              <a:rPr lang="en-GB" dirty="0"/>
              <a:t>We then find ourselves caught up in a ‘rat race’ where insecurity, anxiety and suffering are temporarily suspended but unaddressed and so effectively reinforced (Alvesson, 2012b). </a:t>
            </a:r>
          </a:p>
          <a:p>
            <a:r>
              <a:rPr lang="en-GB" dirty="0"/>
              <a:t>Since management is deeply complicit in the organization and development of modern societies, making sense of management, as a key locus of expert control, is critical. </a:t>
            </a:r>
          </a:p>
          <a:p>
            <a:r>
              <a:rPr lang="en-GB" dirty="0"/>
              <a:t>It is critical not only for our self-understanding but, more grandiosely, for the future of modern societies and their sustainability. </a:t>
            </a:r>
          </a:p>
          <a:p>
            <a:endParaRPr lang="en-US" dirty="0"/>
          </a:p>
        </p:txBody>
      </p:sp>
    </p:spTree>
    <p:extLst>
      <p:ext uri="{BB962C8B-B14F-4D97-AF65-F5344CB8AC3E}">
        <p14:creationId xmlns:p14="http://schemas.microsoft.com/office/powerpoint/2010/main" val="7696394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today</a:t>
            </a:r>
            <a:endParaRPr lang="en-GB" dirty="0"/>
          </a:p>
        </p:txBody>
      </p:sp>
      <p:sp>
        <p:nvSpPr>
          <p:cNvPr id="6" name="Text Placeholder 5"/>
          <p:cNvSpPr>
            <a:spLocks noGrp="1"/>
          </p:cNvSpPr>
          <p:nvPr>
            <p:ph idx="1"/>
          </p:nvPr>
        </p:nvSpPr>
        <p:spPr/>
        <p:txBody>
          <a:bodyPr/>
          <a:lstStyle/>
          <a:p>
            <a:r>
              <a:rPr lang="en-GB" dirty="0" smtClean="0"/>
              <a:t>CRITICAL THEORY</a:t>
            </a:r>
            <a:endParaRPr lang="en-GB" dirty="0"/>
          </a:p>
        </p:txBody>
      </p:sp>
      <p:pic>
        <p:nvPicPr>
          <p:cNvPr id="7" name="Picture 6"/>
          <p:cNvPicPr>
            <a:picLocks noChangeAspect="1"/>
          </p:cNvPicPr>
          <p:nvPr/>
        </p:nvPicPr>
        <p:blipFill>
          <a:blip r:embed="rId2"/>
          <a:stretch>
            <a:fillRect/>
          </a:stretch>
        </p:blipFill>
        <p:spPr>
          <a:xfrm>
            <a:off x="5393285" y="350346"/>
            <a:ext cx="6417715" cy="4270698"/>
          </a:xfrm>
          <a:prstGeom prst="rect">
            <a:avLst/>
          </a:prstGeom>
        </p:spPr>
      </p:pic>
      <p:pic>
        <p:nvPicPr>
          <p:cNvPr id="12" name="Picture 11"/>
          <p:cNvPicPr>
            <a:picLocks noChangeAspect="1"/>
          </p:cNvPicPr>
          <p:nvPr/>
        </p:nvPicPr>
        <p:blipFill>
          <a:blip r:embed="rId3"/>
          <a:stretch>
            <a:fillRect/>
          </a:stretch>
        </p:blipFill>
        <p:spPr>
          <a:xfrm>
            <a:off x="1024128" y="2884460"/>
            <a:ext cx="3626068" cy="3626068"/>
          </a:xfrm>
          <a:prstGeom prst="rect">
            <a:avLst/>
          </a:prstGeom>
        </p:spPr>
      </p:pic>
    </p:spTree>
    <p:extLst>
      <p:ext uri="{BB962C8B-B14F-4D97-AF65-F5344CB8AC3E}">
        <p14:creationId xmlns:p14="http://schemas.microsoft.com/office/powerpoint/2010/main" val="35206944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93380" y="0"/>
            <a:ext cx="10415750" cy="6866680"/>
          </a:xfrm>
          <a:prstGeom prst="rect">
            <a:avLst/>
          </a:prstGeom>
        </p:spPr>
      </p:pic>
    </p:spTree>
    <p:extLst>
      <p:ext uri="{BB962C8B-B14F-4D97-AF65-F5344CB8AC3E}">
        <p14:creationId xmlns:p14="http://schemas.microsoft.com/office/powerpoint/2010/main" val="5875905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Women</a:t>
            </a:r>
            <a:endParaRPr lang="en-GB" dirty="0"/>
          </a:p>
        </p:txBody>
      </p:sp>
      <p:sp>
        <p:nvSpPr>
          <p:cNvPr id="3" name="Content Placeholder 2"/>
          <p:cNvSpPr>
            <a:spLocks noGrp="1"/>
          </p:cNvSpPr>
          <p:nvPr>
            <p:ph idx="1"/>
          </p:nvPr>
        </p:nvSpPr>
        <p:spPr/>
        <p:txBody>
          <a:bodyPr/>
          <a:lstStyle/>
          <a:p>
            <a:pPr algn="ctr"/>
            <a:r>
              <a:rPr lang="en-GB" sz="2400" b="1" dirty="0" smtClean="0">
                <a:solidFill>
                  <a:srgbClr val="FF0000"/>
                </a:solidFill>
              </a:rPr>
              <a:t>Make up half the world’s population</a:t>
            </a:r>
          </a:p>
          <a:p>
            <a:pPr algn="ctr"/>
            <a:r>
              <a:rPr lang="en-GB" sz="2400" b="1" dirty="0" smtClean="0">
                <a:solidFill>
                  <a:srgbClr val="FF0000"/>
                </a:solidFill>
              </a:rPr>
              <a:t>Perform nearly two-thirds of its work hours</a:t>
            </a:r>
          </a:p>
          <a:p>
            <a:pPr algn="ctr"/>
            <a:r>
              <a:rPr lang="en-GB" sz="2400" b="1" dirty="0" smtClean="0">
                <a:solidFill>
                  <a:srgbClr val="FF0000"/>
                </a:solidFill>
              </a:rPr>
              <a:t>Receive one-tenth of the world’s income</a:t>
            </a:r>
          </a:p>
          <a:p>
            <a:pPr algn="ctr"/>
            <a:r>
              <a:rPr lang="en-GB" sz="2400" b="1" dirty="0" smtClean="0">
                <a:solidFill>
                  <a:srgbClr val="FF0000"/>
                </a:solidFill>
              </a:rPr>
              <a:t>Own less than one-hundredth of the world’s property</a:t>
            </a:r>
          </a:p>
          <a:p>
            <a:pPr algn="ctr"/>
            <a:endParaRPr lang="en-GB" dirty="0"/>
          </a:p>
          <a:p>
            <a:pPr algn="ctr"/>
            <a:endParaRPr lang="en-GB" dirty="0" smtClean="0"/>
          </a:p>
          <a:p>
            <a:pPr algn="ctr"/>
            <a:r>
              <a:rPr lang="en-GB" dirty="0" smtClean="0"/>
              <a:t>UN Report</a:t>
            </a:r>
            <a:endParaRPr lang="en-GB" dirty="0"/>
          </a:p>
        </p:txBody>
      </p:sp>
    </p:spTree>
    <p:extLst>
      <p:ext uri="{BB962C8B-B14F-4D97-AF65-F5344CB8AC3E}">
        <p14:creationId xmlns:p14="http://schemas.microsoft.com/office/powerpoint/2010/main" val="19891936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94B2F5-8609-704A-B5E0-46B5ACD5855E}"/>
              </a:ext>
            </a:extLst>
          </p:cNvPr>
          <p:cNvSpPr>
            <a:spLocks noGrp="1"/>
          </p:cNvSpPr>
          <p:nvPr>
            <p:ph type="title"/>
          </p:nvPr>
        </p:nvSpPr>
        <p:spPr/>
        <p:txBody>
          <a:bodyPr/>
          <a:lstStyle/>
          <a:p>
            <a:r>
              <a:rPr lang="en-GB" dirty="0"/>
              <a:t>Critical Theory </a:t>
            </a:r>
            <a:br>
              <a:rPr lang="en-GB" dirty="0"/>
            </a:br>
            <a:endParaRPr lang="en-US" dirty="0"/>
          </a:p>
        </p:txBody>
      </p:sp>
      <p:sp>
        <p:nvSpPr>
          <p:cNvPr id="3" name="Content Placeholder 2">
            <a:extLst>
              <a:ext uri="{FF2B5EF4-FFF2-40B4-BE49-F238E27FC236}">
                <a16:creationId xmlns:a16="http://schemas.microsoft.com/office/drawing/2014/main" xmlns="" id="{20B33A4C-93DC-8E4C-B547-B5CCE156DD29}"/>
              </a:ext>
            </a:extLst>
          </p:cNvPr>
          <p:cNvSpPr>
            <a:spLocks noGrp="1"/>
          </p:cNvSpPr>
          <p:nvPr>
            <p:ph idx="1"/>
          </p:nvPr>
        </p:nvSpPr>
        <p:spPr/>
        <p:txBody>
          <a:bodyPr>
            <a:normAutofit/>
          </a:bodyPr>
          <a:lstStyle/>
          <a:p>
            <a:r>
              <a:rPr lang="en-GB" sz="2800" dirty="0"/>
              <a:t>Traditional theory is oriented only to understanding or explaining society.</a:t>
            </a:r>
          </a:p>
          <a:p>
            <a:r>
              <a:rPr lang="en-GB" sz="2800" dirty="0"/>
              <a:t>Critical theory, in contrast, is social theory oriented toward critiquing and changing society as a whole. </a:t>
            </a:r>
          </a:p>
          <a:p>
            <a:r>
              <a:rPr lang="en-GB" sz="2800" dirty="0"/>
              <a:t>A critical theory provides the descriptive and normative bases for social inquiry aimed at decreasing domination and increasing freedom in all their forms.</a:t>
            </a:r>
          </a:p>
          <a:p>
            <a:endParaRPr lang="en-US" dirty="0"/>
          </a:p>
        </p:txBody>
      </p:sp>
    </p:spTree>
    <p:extLst>
      <p:ext uri="{BB962C8B-B14F-4D97-AF65-F5344CB8AC3E}">
        <p14:creationId xmlns:p14="http://schemas.microsoft.com/office/powerpoint/2010/main" val="13387182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Women</a:t>
            </a:r>
            <a:endParaRPr lang="en-GB" dirty="0"/>
          </a:p>
        </p:txBody>
      </p:sp>
      <p:sp>
        <p:nvSpPr>
          <p:cNvPr id="3" name="Content Placeholder 2"/>
          <p:cNvSpPr>
            <a:spLocks noGrp="1"/>
          </p:cNvSpPr>
          <p:nvPr>
            <p:ph idx="1"/>
          </p:nvPr>
        </p:nvSpPr>
        <p:spPr/>
        <p:txBody>
          <a:bodyPr>
            <a:normAutofit lnSpcReduction="10000"/>
          </a:bodyPr>
          <a:lstStyle/>
          <a:p>
            <a:pPr algn="ctr"/>
            <a:r>
              <a:rPr lang="en-GB" sz="2000" b="1" dirty="0" smtClean="0">
                <a:solidFill>
                  <a:srgbClr val="FF0000"/>
                </a:solidFill>
              </a:rPr>
              <a:t>Make up half the world’s population</a:t>
            </a:r>
          </a:p>
          <a:p>
            <a:pPr algn="ctr"/>
            <a:r>
              <a:rPr lang="en-GB" sz="2000" b="1" dirty="0" smtClean="0">
                <a:solidFill>
                  <a:srgbClr val="FF0000"/>
                </a:solidFill>
              </a:rPr>
              <a:t>Perform nearly two-thirds of its work hours</a:t>
            </a:r>
          </a:p>
          <a:p>
            <a:pPr algn="ctr"/>
            <a:r>
              <a:rPr lang="en-GB" sz="2000" b="1" dirty="0" smtClean="0">
                <a:solidFill>
                  <a:srgbClr val="FF0000"/>
                </a:solidFill>
              </a:rPr>
              <a:t>Receive one-tenth of the world’s income</a:t>
            </a:r>
          </a:p>
          <a:p>
            <a:pPr algn="ctr"/>
            <a:r>
              <a:rPr lang="en-GB" sz="2000" b="1" dirty="0" smtClean="0">
                <a:solidFill>
                  <a:srgbClr val="FF0000"/>
                </a:solidFill>
              </a:rPr>
              <a:t>Own less than one-hundredth of the world’s property</a:t>
            </a:r>
          </a:p>
          <a:p>
            <a:pPr algn="ctr"/>
            <a:r>
              <a:rPr lang="en-GB" b="1" dirty="0" smtClean="0"/>
              <a:t>Critical </a:t>
            </a:r>
            <a:r>
              <a:rPr lang="en-GB" b="1" dirty="0"/>
              <a:t>Theory is </a:t>
            </a:r>
            <a:r>
              <a:rPr lang="en-GB" b="1" dirty="0" smtClean="0"/>
              <a:t>based </a:t>
            </a:r>
            <a:r>
              <a:rPr lang="en-GB" b="1" dirty="0"/>
              <a:t>upon achieving</a:t>
            </a:r>
          </a:p>
          <a:p>
            <a:pPr algn="ctr"/>
            <a:r>
              <a:rPr lang="en-GB" b="1" dirty="0"/>
              <a:t>economic, political and cultural freedom for all people by</a:t>
            </a:r>
          </a:p>
          <a:p>
            <a:pPr algn="ctr"/>
            <a:r>
              <a:rPr lang="en-GB" b="1" dirty="0"/>
              <a:t>interrogating how the rules and structures that govern</a:t>
            </a:r>
          </a:p>
          <a:p>
            <a:pPr algn="ctr"/>
            <a:r>
              <a:rPr lang="en-GB" b="1" dirty="0"/>
              <a:t>society are designed by the powerful to maintain their</a:t>
            </a:r>
          </a:p>
          <a:p>
            <a:pPr algn="ctr"/>
            <a:r>
              <a:rPr lang="en-GB" b="1" dirty="0"/>
              <a:t>privilege and power.</a:t>
            </a:r>
          </a:p>
          <a:p>
            <a:pPr algn="ctr"/>
            <a:endParaRPr lang="en-GB" dirty="0" smtClean="0"/>
          </a:p>
        </p:txBody>
      </p:sp>
    </p:spTree>
    <p:extLst>
      <p:ext uri="{BB962C8B-B14F-4D97-AF65-F5344CB8AC3E}">
        <p14:creationId xmlns:p14="http://schemas.microsoft.com/office/powerpoint/2010/main" val="10969248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poverty</a:t>
            </a:r>
            <a:endParaRPr lang="en-GB" dirty="0"/>
          </a:p>
        </p:txBody>
      </p:sp>
      <p:sp>
        <p:nvSpPr>
          <p:cNvPr id="3" name="Content Placeholder 2"/>
          <p:cNvSpPr>
            <a:spLocks noGrp="1"/>
          </p:cNvSpPr>
          <p:nvPr>
            <p:ph idx="1"/>
          </p:nvPr>
        </p:nvSpPr>
        <p:spPr/>
        <p:txBody>
          <a:bodyPr>
            <a:normAutofit/>
          </a:bodyPr>
          <a:lstStyle/>
          <a:p>
            <a:r>
              <a:rPr lang="en-GB" dirty="0" smtClean="0"/>
              <a:t>Capitalism - no </a:t>
            </a:r>
            <a:r>
              <a:rPr lang="en-GB" dirty="0"/>
              <a:t>essential relationship between wealth </a:t>
            </a:r>
            <a:r>
              <a:rPr lang="en-GB" dirty="0" smtClean="0"/>
              <a:t>and poverty</a:t>
            </a:r>
            <a:r>
              <a:rPr lang="en-GB" dirty="0"/>
              <a:t>, that within the free-market it is possible to create wealth without a cost to </a:t>
            </a:r>
            <a:r>
              <a:rPr lang="en-GB" dirty="0" smtClean="0"/>
              <a:t>anyone, that </a:t>
            </a:r>
            <a:r>
              <a:rPr lang="en-GB" dirty="0"/>
              <a:t>the creation of wealth is a personal achievement with no negative consequences.</a:t>
            </a:r>
          </a:p>
          <a:p>
            <a:r>
              <a:rPr lang="en-GB" dirty="0"/>
              <a:t>Against this, </a:t>
            </a:r>
            <a:r>
              <a:rPr lang="en-GB" dirty="0" smtClean="0"/>
              <a:t>socialists </a:t>
            </a:r>
            <a:r>
              <a:rPr lang="en-GB" dirty="0"/>
              <a:t>note that the creation of wealth </a:t>
            </a:r>
            <a:r>
              <a:rPr lang="en-GB" i="1" dirty="0"/>
              <a:t>requires </a:t>
            </a:r>
            <a:r>
              <a:rPr lang="en-GB" dirty="0"/>
              <a:t>the creation of </a:t>
            </a:r>
            <a:r>
              <a:rPr lang="en-GB" dirty="0" smtClean="0"/>
              <a:t>a corresponding </a:t>
            </a:r>
            <a:r>
              <a:rPr lang="en-GB" dirty="0"/>
              <a:t>poverty. </a:t>
            </a:r>
            <a:endParaRPr lang="en-GB" dirty="0" smtClean="0"/>
          </a:p>
          <a:p>
            <a:r>
              <a:rPr lang="en-GB" dirty="0" smtClean="0"/>
              <a:t>That </a:t>
            </a:r>
            <a:r>
              <a:rPr lang="en-GB" dirty="0"/>
              <a:t>under </a:t>
            </a:r>
            <a:r>
              <a:rPr lang="en-GB" dirty="0" smtClean="0"/>
              <a:t>capitalism</a:t>
            </a:r>
            <a:r>
              <a:rPr lang="en-GB" dirty="0"/>
              <a:t>, the creation of poverty is an </a:t>
            </a:r>
            <a:r>
              <a:rPr lang="en-GB" dirty="0" smtClean="0"/>
              <a:t>essential prerequisite </a:t>
            </a:r>
            <a:r>
              <a:rPr lang="en-GB" dirty="0"/>
              <a:t>for the creation of wealth, that unemployment and low wages are a </a:t>
            </a:r>
            <a:r>
              <a:rPr lang="en-GB" dirty="0" smtClean="0"/>
              <a:t>necessary part </a:t>
            </a:r>
            <a:r>
              <a:rPr lang="en-GB" dirty="0"/>
              <a:t>of high profits, and are </a:t>
            </a:r>
            <a:r>
              <a:rPr lang="en-GB" i="1" dirty="0"/>
              <a:t>created </a:t>
            </a:r>
            <a:r>
              <a:rPr lang="en-GB" dirty="0"/>
              <a:t>to maintain investment and production.</a:t>
            </a:r>
            <a:endParaRPr lang="en-GB" dirty="0"/>
          </a:p>
        </p:txBody>
      </p:sp>
    </p:spTree>
    <p:extLst>
      <p:ext uri="{BB962C8B-B14F-4D97-AF65-F5344CB8AC3E}">
        <p14:creationId xmlns:p14="http://schemas.microsoft.com/office/powerpoint/2010/main" val="11045843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526518F-B731-184D-AB92-0275E6EA5FAC}"/>
              </a:ext>
            </a:extLst>
          </p:cNvPr>
          <p:cNvSpPr>
            <a:spLocks noGrp="1"/>
          </p:cNvSpPr>
          <p:nvPr>
            <p:ph type="title"/>
          </p:nvPr>
        </p:nvSpPr>
        <p:spPr/>
        <p:txBody>
          <a:bodyPr/>
          <a:lstStyle/>
          <a:p>
            <a:r>
              <a:rPr lang="en-GB" dirty="0"/>
              <a:t>Critical Theory: Narrow and Broad</a:t>
            </a:r>
            <a:endParaRPr lang="en-US" dirty="0"/>
          </a:p>
        </p:txBody>
      </p:sp>
      <p:sp>
        <p:nvSpPr>
          <p:cNvPr id="3" name="Content Placeholder 2">
            <a:extLst>
              <a:ext uri="{FF2B5EF4-FFF2-40B4-BE49-F238E27FC236}">
                <a16:creationId xmlns:a16="http://schemas.microsoft.com/office/drawing/2014/main" xmlns="" id="{81C3003A-F346-574A-AB64-51ED77273A5A}"/>
              </a:ext>
            </a:extLst>
          </p:cNvPr>
          <p:cNvSpPr>
            <a:spLocks noGrp="1"/>
          </p:cNvSpPr>
          <p:nvPr>
            <p:ph idx="1"/>
          </p:nvPr>
        </p:nvSpPr>
        <p:spPr/>
        <p:txBody>
          <a:bodyPr>
            <a:normAutofit fontScale="92500" lnSpcReduction="20000"/>
          </a:bodyPr>
          <a:lstStyle/>
          <a:p>
            <a:r>
              <a:rPr lang="en-GB" dirty="0"/>
              <a:t> </a:t>
            </a:r>
            <a:r>
              <a:rPr lang="en-GB" sz="2800" dirty="0"/>
              <a:t>Critical Theory has a narrow and a broad meaning in philosophy and in the history of the social sciences.</a:t>
            </a:r>
          </a:p>
          <a:p>
            <a:r>
              <a:rPr lang="en-GB" sz="2800" dirty="0"/>
              <a:t> In the narrow sense it designates several generations of German philosophers and social theorists in the Western European Marxist tradition known as the Frankfurt School </a:t>
            </a:r>
          </a:p>
          <a:p>
            <a:r>
              <a:rPr lang="en-GB" sz="2400" dirty="0"/>
              <a:t>* </a:t>
            </a:r>
            <a:r>
              <a:rPr lang="en-GB" sz="2400" dirty="0"/>
              <a:t>Max Horkheimer </a:t>
            </a:r>
          </a:p>
          <a:p>
            <a:r>
              <a:rPr lang="en-GB" sz="2400" dirty="0"/>
              <a:t>* Theodor Adorno </a:t>
            </a:r>
          </a:p>
          <a:p>
            <a:r>
              <a:rPr lang="en-GB" sz="2400" dirty="0"/>
              <a:t>* Herbert Marcuse </a:t>
            </a:r>
          </a:p>
          <a:p>
            <a:r>
              <a:rPr lang="en-GB" sz="2400" dirty="0"/>
              <a:t>* Leo Lowenthal </a:t>
            </a:r>
          </a:p>
          <a:p>
            <a:r>
              <a:rPr lang="en-GB" sz="2400" dirty="0"/>
              <a:t>* Erich Fromm</a:t>
            </a:r>
          </a:p>
          <a:p>
            <a:endParaRPr lang="en-US" dirty="0"/>
          </a:p>
        </p:txBody>
      </p:sp>
    </p:spTree>
    <p:extLst>
      <p:ext uri="{BB962C8B-B14F-4D97-AF65-F5344CB8AC3E}">
        <p14:creationId xmlns:p14="http://schemas.microsoft.com/office/powerpoint/2010/main" val="38419319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B873207-0311-E843-A0BC-9403D3869F9A}"/>
              </a:ext>
            </a:extLst>
          </p:cNvPr>
          <p:cNvSpPr>
            <a:spLocks noGrp="1"/>
          </p:cNvSpPr>
          <p:nvPr>
            <p:ph type="title"/>
          </p:nvPr>
        </p:nvSpPr>
        <p:spPr/>
        <p:txBody>
          <a:bodyPr/>
          <a:lstStyle/>
          <a:p>
            <a:r>
              <a:rPr lang="en-US" dirty="0"/>
              <a:t>NARROW</a:t>
            </a:r>
          </a:p>
        </p:txBody>
      </p:sp>
      <p:sp>
        <p:nvSpPr>
          <p:cNvPr id="3" name="Content Placeholder 2">
            <a:extLst>
              <a:ext uri="{FF2B5EF4-FFF2-40B4-BE49-F238E27FC236}">
                <a16:creationId xmlns:a16="http://schemas.microsoft.com/office/drawing/2014/main" xmlns="" id="{C79E204C-A01B-CF46-BA9A-1B575351722D}"/>
              </a:ext>
            </a:extLst>
          </p:cNvPr>
          <p:cNvSpPr>
            <a:spLocks noGrp="1"/>
          </p:cNvSpPr>
          <p:nvPr>
            <p:ph idx="1"/>
          </p:nvPr>
        </p:nvSpPr>
        <p:spPr/>
        <p:txBody>
          <a:bodyPr/>
          <a:lstStyle/>
          <a:p>
            <a:r>
              <a:rPr lang="en-GB" dirty="0"/>
              <a:t>Although this “narrow” conception of critical theory originated with the Frankfurt School, it also prevails among other recent social scientists, such as;</a:t>
            </a:r>
          </a:p>
          <a:p>
            <a:r>
              <a:rPr lang="en-GB" dirty="0"/>
              <a:t>Pierre Bourdieu</a:t>
            </a:r>
          </a:p>
          <a:p>
            <a:r>
              <a:rPr lang="en-GB" dirty="0"/>
              <a:t>Louis Althusser and arguably </a:t>
            </a:r>
          </a:p>
          <a:p>
            <a:r>
              <a:rPr lang="en-GB" dirty="0"/>
              <a:t>Michel Foucault and </a:t>
            </a:r>
          </a:p>
          <a:p>
            <a:r>
              <a:rPr lang="en-GB" dirty="0"/>
              <a:t>Bryan Reynolds</a:t>
            </a:r>
          </a:p>
          <a:p>
            <a:r>
              <a:rPr lang="en-GB" dirty="0"/>
              <a:t>as well as certain feminist theorists and social scientists.</a:t>
            </a:r>
          </a:p>
          <a:p>
            <a:endParaRPr lang="en-US" dirty="0"/>
          </a:p>
        </p:txBody>
      </p:sp>
    </p:spTree>
    <p:extLst>
      <p:ext uri="{BB962C8B-B14F-4D97-AF65-F5344CB8AC3E}">
        <p14:creationId xmlns:p14="http://schemas.microsoft.com/office/powerpoint/2010/main" val="26148225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F7C8C8F-5135-E14A-BED5-05C75B81E9BF}"/>
              </a:ext>
            </a:extLst>
          </p:cNvPr>
          <p:cNvSpPr>
            <a:spLocks noGrp="1"/>
          </p:cNvSpPr>
          <p:nvPr>
            <p:ph type="title"/>
          </p:nvPr>
        </p:nvSpPr>
        <p:spPr/>
        <p:txBody>
          <a:bodyPr/>
          <a:lstStyle/>
          <a:p>
            <a:r>
              <a:rPr lang="en-US" dirty="0"/>
              <a:t>CONTINUED</a:t>
            </a:r>
          </a:p>
        </p:txBody>
      </p:sp>
      <p:sp>
        <p:nvSpPr>
          <p:cNvPr id="3" name="Content Placeholder 2">
            <a:extLst>
              <a:ext uri="{FF2B5EF4-FFF2-40B4-BE49-F238E27FC236}">
                <a16:creationId xmlns:a16="http://schemas.microsoft.com/office/drawing/2014/main" xmlns="" id="{9CAAB91C-E9A2-A84B-A538-DAA8B90E67EE}"/>
              </a:ext>
            </a:extLst>
          </p:cNvPr>
          <p:cNvSpPr>
            <a:spLocks noGrp="1"/>
          </p:cNvSpPr>
          <p:nvPr>
            <p:ph idx="1"/>
          </p:nvPr>
        </p:nvSpPr>
        <p:spPr/>
        <p:txBody>
          <a:bodyPr>
            <a:normAutofit/>
          </a:bodyPr>
          <a:lstStyle/>
          <a:p>
            <a:r>
              <a:rPr lang="en-GB" sz="2400" dirty="0"/>
              <a:t>According to these theorists, a theory is critical to the extent that it seeks human emancipation. </a:t>
            </a:r>
          </a:p>
          <a:p>
            <a:r>
              <a:rPr lang="en-GB" sz="2400" dirty="0"/>
              <a:t> “to liberate human beings from the circumstances that enslave them” (Horkheimer 1982, 244) </a:t>
            </a:r>
          </a:p>
          <a:p>
            <a:r>
              <a:rPr lang="en-GB" sz="2400" dirty="0"/>
              <a:t>Because such theories aim to explain and transform all the circumstances that enslave human beings, many “critical theories” in the broader sense have been developed:</a:t>
            </a:r>
          </a:p>
          <a:p>
            <a:pPr lvl="1"/>
            <a:r>
              <a:rPr lang="en-GB" sz="2400" dirty="0"/>
              <a:t>feminist theory.</a:t>
            </a:r>
          </a:p>
          <a:p>
            <a:endParaRPr lang="en-US" dirty="0"/>
          </a:p>
        </p:txBody>
      </p:sp>
    </p:spTree>
    <p:extLst>
      <p:ext uri="{BB962C8B-B14F-4D97-AF65-F5344CB8AC3E}">
        <p14:creationId xmlns:p14="http://schemas.microsoft.com/office/powerpoint/2010/main" val="22055144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397FD9C-7797-DC43-92BB-AF953E559055}"/>
              </a:ext>
            </a:extLst>
          </p:cNvPr>
          <p:cNvSpPr>
            <a:spLocks noGrp="1"/>
          </p:cNvSpPr>
          <p:nvPr>
            <p:ph type="title"/>
          </p:nvPr>
        </p:nvSpPr>
        <p:spPr/>
        <p:txBody>
          <a:bodyPr/>
          <a:lstStyle/>
          <a:p>
            <a:r>
              <a:rPr lang="en-US" dirty="0"/>
              <a:t>THREE CRITERIA</a:t>
            </a:r>
          </a:p>
        </p:txBody>
      </p:sp>
      <p:sp>
        <p:nvSpPr>
          <p:cNvPr id="3" name="Content Placeholder 2">
            <a:extLst>
              <a:ext uri="{FF2B5EF4-FFF2-40B4-BE49-F238E27FC236}">
                <a16:creationId xmlns:a16="http://schemas.microsoft.com/office/drawing/2014/main" xmlns="" id="{D5EF6193-DF9B-294D-8B1F-29F1180568AA}"/>
              </a:ext>
            </a:extLst>
          </p:cNvPr>
          <p:cNvSpPr>
            <a:spLocks noGrp="1"/>
          </p:cNvSpPr>
          <p:nvPr>
            <p:ph idx="1"/>
          </p:nvPr>
        </p:nvSpPr>
        <p:spPr/>
        <p:txBody>
          <a:bodyPr/>
          <a:lstStyle/>
          <a:p>
            <a:pPr marL="0" indent="0">
              <a:buNone/>
            </a:pPr>
            <a:r>
              <a:rPr lang="en-GB" sz="2400" dirty="0"/>
              <a:t>A critical theory is adequate only if it meets three criteria: </a:t>
            </a:r>
          </a:p>
          <a:p>
            <a:r>
              <a:rPr lang="en-GB" sz="2400" dirty="0"/>
              <a:t>It must be explanatory: explain what is wrong with current social reality </a:t>
            </a:r>
          </a:p>
          <a:p>
            <a:r>
              <a:rPr lang="en-GB" sz="2400" dirty="0"/>
              <a:t>It must be practical: identify the actors to change it </a:t>
            </a:r>
          </a:p>
          <a:p>
            <a:r>
              <a:rPr lang="en-GB" sz="2400" dirty="0"/>
              <a:t>It must be normative: provide both clear norms for criticism and achievable practical goals for social transformation </a:t>
            </a:r>
          </a:p>
          <a:p>
            <a:pPr marL="0" indent="0">
              <a:buNone/>
            </a:pPr>
            <a:r>
              <a:rPr lang="en-GB" sz="2400" dirty="0"/>
              <a:t>It must satisfy all three of these criteria at the same time.</a:t>
            </a:r>
          </a:p>
          <a:p>
            <a:endParaRPr lang="en-US" dirty="0"/>
          </a:p>
        </p:txBody>
      </p:sp>
    </p:spTree>
    <p:extLst>
      <p:ext uri="{BB962C8B-B14F-4D97-AF65-F5344CB8AC3E}">
        <p14:creationId xmlns:p14="http://schemas.microsoft.com/office/powerpoint/2010/main" val="21129575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2018</a:t>
            </a:r>
            <a:endParaRPr lang="en-GB" dirty="0"/>
          </a:p>
        </p:txBody>
      </p:sp>
      <p:sp>
        <p:nvSpPr>
          <p:cNvPr id="6" name="Content Placeholder 5"/>
          <p:cNvSpPr>
            <a:spLocks noGrp="1"/>
          </p:cNvSpPr>
          <p:nvPr>
            <p:ph idx="1"/>
          </p:nvPr>
        </p:nvSpPr>
        <p:spPr/>
        <p:txBody>
          <a:bodyPr/>
          <a:lstStyle/>
          <a:p>
            <a:r>
              <a:rPr lang="en-GB" dirty="0"/>
              <a:t>The wealth of the world’s billionaires increased $900 billion in the last year, which is $2.5 billion a </a:t>
            </a:r>
            <a:r>
              <a:rPr lang="en-GB" dirty="0" smtClean="0"/>
              <a:t>day.</a:t>
            </a:r>
            <a:endParaRPr lang="en-GB" dirty="0"/>
          </a:p>
          <a:p>
            <a:r>
              <a:rPr lang="en-GB" dirty="0"/>
              <a:t>Last year 26 people owned the same as the 3.8 billion people who make up the poorest half of </a:t>
            </a:r>
            <a:r>
              <a:rPr lang="en-GB" dirty="0" smtClean="0"/>
              <a:t>humanity.</a:t>
            </a:r>
          </a:p>
          <a:p>
            <a:r>
              <a:rPr lang="en-GB" dirty="0"/>
              <a:t>Only 4 cents in every dollar of tax revenue comes from taxes on wealth.</a:t>
            </a:r>
          </a:p>
          <a:p>
            <a:r>
              <a:rPr lang="en-GB" dirty="0"/>
              <a:t>In some countries the poorest 10% are paying a higher proportion of their incomes in tax than the richest 10%.</a:t>
            </a:r>
          </a:p>
          <a:p>
            <a:endParaRPr lang="en-GB" dirty="0"/>
          </a:p>
          <a:p>
            <a:endParaRPr lang="en-GB" dirty="0"/>
          </a:p>
        </p:txBody>
      </p:sp>
    </p:spTree>
    <p:extLst>
      <p:ext uri="{BB962C8B-B14F-4D97-AF65-F5344CB8AC3E}">
        <p14:creationId xmlns:p14="http://schemas.microsoft.com/office/powerpoint/2010/main" val="1300225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normAutofit fontScale="92500"/>
          </a:bodyPr>
          <a:lstStyle/>
          <a:p>
            <a:r>
              <a:rPr lang="en-GB" dirty="0"/>
              <a:t>Today 262 million children will not be allowed to go to school.</a:t>
            </a:r>
          </a:p>
          <a:p>
            <a:r>
              <a:rPr lang="en-GB" dirty="0"/>
              <a:t>In Kenya, a Poor girl has a one in 250 chances of continuing her studies beyond secondary school</a:t>
            </a:r>
            <a:r>
              <a:rPr lang="en-GB" dirty="0" smtClean="0"/>
              <a:t>.</a:t>
            </a:r>
          </a:p>
          <a:p>
            <a:r>
              <a:rPr lang="en-GB" dirty="0"/>
              <a:t>Every day 10,000 people die because they lack access to affordable healthcare.</a:t>
            </a:r>
          </a:p>
          <a:p>
            <a:r>
              <a:rPr lang="en-GB" dirty="0" smtClean="0"/>
              <a:t>Life </a:t>
            </a:r>
            <a:r>
              <a:rPr lang="en-GB" dirty="0"/>
              <a:t>expectancy in the richest parts of Sao Paulo, Brazil, is 79 years. In the poorest areas of the city it is 54 </a:t>
            </a:r>
            <a:r>
              <a:rPr lang="en-GB" dirty="0" smtClean="0"/>
              <a:t>years.</a:t>
            </a:r>
          </a:p>
          <a:p>
            <a:r>
              <a:rPr lang="en-GB" dirty="0"/>
              <a:t>MEN own 50% more of the world's wealth than women, and control over 86% of corporations</a:t>
            </a:r>
            <a:r>
              <a:rPr lang="en-GB" dirty="0" smtClean="0"/>
              <a:t>.</a:t>
            </a:r>
            <a:endParaRPr lang="en-GB" dirty="0"/>
          </a:p>
          <a:p>
            <a:r>
              <a:rPr lang="en-GB" dirty="0" smtClean="0"/>
              <a:t>The </a:t>
            </a:r>
            <a:r>
              <a:rPr lang="en-GB" dirty="0"/>
              <a:t>unpaid care work done by women is estimated  $10 trillion - 43 times the annual turnover of </a:t>
            </a:r>
            <a:r>
              <a:rPr lang="en-GB" dirty="0" smtClean="0"/>
              <a:t>A</a:t>
            </a:r>
          </a:p>
          <a:p>
            <a:r>
              <a:rPr lang="en-GB" dirty="0" err="1" smtClean="0"/>
              <a:t>pple</a:t>
            </a:r>
            <a:r>
              <a:rPr lang="en-GB" dirty="0"/>
              <a:t>.</a:t>
            </a:r>
          </a:p>
          <a:p>
            <a:endParaRPr lang="en-GB" dirty="0"/>
          </a:p>
        </p:txBody>
      </p:sp>
    </p:spTree>
    <p:extLst>
      <p:ext uri="{BB962C8B-B14F-4D97-AF65-F5344CB8AC3E}">
        <p14:creationId xmlns:p14="http://schemas.microsoft.com/office/powerpoint/2010/main" val="21568234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lstStyle/>
          <a:p>
            <a:r>
              <a:rPr lang="en-GB" dirty="0"/>
              <a:t>Between 2017 and 2018 a new billionaire was created every two days.</a:t>
            </a:r>
          </a:p>
          <a:p>
            <a:r>
              <a:rPr lang="en-GB" dirty="0"/>
              <a:t>The world’s richest man, Jeff Bezos, the owner of Amazon, saw his fortune increase to $112bn. Just 1% of his fortune is equivalent to the whole health budget for Ethiopia, a country of 105 million people.</a:t>
            </a:r>
          </a:p>
          <a:p>
            <a:r>
              <a:rPr lang="en-GB" dirty="0"/>
              <a:t>The poorest 10% of Britons are paying a higher effective tax rate than the richest 10% (49% compared with 34%) once taxes on consumption such as VAT are taken into account.</a:t>
            </a:r>
          </a:p>
          <a:p>
            <a:endParaRPr lang="en-GB" dirty="0"/>
          </a:p>
        </p:txBody>
      </p:sp>
    </p:spTree>
    <p:extLst>
      <p:ext uri="{BB962C8B-B14F-4D97-AF65-F5344CB8AC3E}">
        <p14:creationId xmlns:p14="http://schemas.microsoft.com/office/powerpoint/2010/main" val="12927580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048000" y="960738"/>
            <a:ext cx="6096000" cy="4953000"/>
          </a:xfrm>
          <a:prstGeom prst="rect">
            <a:avLst/>
          </a:prstGeom>
        </p:spPr>
      </p:pic>
    </p:spTree>
    <p:extLst>
      <p:ext uri="{BB962C8B-B14F-4D97-AF65-F5344CB8AC3E}">
        <p14:creationId xmlns:p14="http://schemas.microsoft.com/office/powerpoint/2010/main" val="29271782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715DF5B-67E6-3D46-8EBD-9CCCFD7B8F53}"/>
              </a:ext>
            </a:extLst>
          </p:cNvPr>
          <p:cNvSpPr>
            <a:spLocks noGrp="1"/>
          </p:cNvSpPr>
          <p:nvPr>
            <p:ph type="title"/>
          </p:nvPr>
        </p:nvSpPr>
        <p:spPr/>
        <p:txBody>
          <a:bodyPr/>
          <a:lstStyle/>
          <a:p>
            <a:r>
              <a:rPr lang="en-US" dirty="0"/>
              <a:t>FRANKFURT SCHOOL</a:t>
            </a:r>
          </a:p>
        </p:txBody>
      </p:sp>
      <p:sp>
        <p:nvSpPr>
          <p:cNvPr id="3" name="Content Placeholder 2">
            <a:extLst>
              <a:ext uri="{FF2B5EF4-FFF2-40B4-BE49-F238E27FC236}">
                <a16:creationId xmlns:a16="http://schemas.microsoft.com/office/drawing/2014/main" xmlns="" id="{B669958E-EF45-C84F-8CC4-78EFBF0687E5}"/>
              </a:ext>
            </a:extLst>
          </p:cNvPr>
          <p:cNvSpPr>
            <a:spLocks noGrp="1"/>
          </p:cNvSpPr>
          <p:nvPr>
            <p:ph idx="1"/>
          </p:nvPr>
        </p:nvSpPr>
        <p:spPr/>
        <p:txBody>
          <a:bodyPr>
            <a:normAutofit/>
          </a:bodyPr>
          <a:lstStyle/>
          <a:p>
            <a:r>
              <a:rPr lang="en-GB" dirty="0"/>
              <a:t>Frankfurt School is not a place.</a:t>
            </a:r>
          </a:p>
          <a:p>
            <a:r>
              <a:rPr lang="en-GB" dirty="0"/>
              <a:t>It is a school of thought.</a:t>
            </a:r>
          </a:p>
          <a:p>
            <a:r>
              <a:rPr lang="en-GB" dirty="0"/>
              <a:t>It is a group of similar theories that focus on the same topic. </a:t>
            </a:r>
          </a:p>
          <a:p>
            <a:r>
              <a:rPr lang="en-GB" dirty="0"/>
              <a:t>The scholars that made up the Frankfurt School were all directly, or indirectly associated with the Institute of Social Research.</a:t>
            </a:r>
          </a:p>
          <a:p>
            <a:r>
              <a:rPr lang="en-GB" dirty="0"/>
              <a:t>The nickname of the thinkers, originates in the location of the institute, Frankfurt Germany. </a:t>
            </a:r>
          </a:p>
          <a:p>
            <a:r>
              <a:rPr lang="en-GB" dirty="0"/>
              <a:t>The "Frankfurt School" refers to a group of German-American theorists who developed powerful analyses of the changes in Western capitalist societies that occurred since the classical theory of Marx.</a:t>
            </a:r>
          </a:p>
          <a:p>
            <a:endParaRPr lang="en-US" dirty="0"/>
          </a:p>
        </p:txBody>
      </p:sp>
    </p:spTree>
    <p:extLst>
      <p:ext uri="{BB962C8B-B14F-4D97-AF65-F5344CB8AC3E}">
        <p14:creationId xmlns:p14="http://schemas.microsoft.com/office/powerpoint/2010/main" val="13152325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93D918C-1FD4-1841-BE43-578AA3AE979D}"/>
              </a:ext>
            </a:extLst>
          </p:cNvPr>
          <p:cNvSpPr>
            <a:spLocks noGrp="1"/>
          </p:cNvSpPr>
          <p:nvPr>
            <p:ph type="title"/>
          </p:nvPr>
        </p:nvSpPr>
        <p:spPr/>
        <p:txBody>
          <a:bodyPr/>
          <a:lstStyle/>
          <a:p>
            <a:r>
              <a:rPr lang="en-US" dirty="0"/>
              <a:t>CONTINUED</a:t>
            </a:r>
          </a:p>
        </p:txBody>
      </p:sp>
      <p:sp>
        <p:nvSpPr>
          <p:cNvPr id="3" name="Content Placeholder 2">
            <a:extLst>
              <a:ext uri="{FF2B5EF4-FFF2-40B4-BE49-F238E27FC236}">
                <a16:creationId xmlns:a16="http://schemas.microsoft.com/office/drawing/2014/main" xmlns="" id="{6885F390-70CA-4344-B9A6-F0C4DDEDD5EC}"/>
              </a:ext>
            </a:extLst>
          </p:cNvPr>
          <p:cNvSpPr>
            <a:spLocks noGrp="1"/>
          </p:cNvSpPr>
          <p:nvPr>
            <p:ph idx="1"/>
          </p:nvPr>
        </p:nvSpPr>
        <p:spPr/>
        <p:txBody>
          <a:bodyPr>
            <a:normAutofit/>
          </a:bodyPr>
          <a:lstStyle/>
          <a:p>
            <a:r>
              <a:rPr lang="en-GB" dirty="0"/>
              <a:t>Prominent theorists </a:t>
            </a:r>
            <a:r>
              <a:rPr lang="en-GB" dirty="0" smtClean="0"/>
              <a:t>believed</a:t>
            </a:r>
            <a:r>
              <a:rPr lang="en-GB" dirty="0"/>
              <a:t>, and shared Karl Marx’s theory of Historical Materialism (focuses on human societies and their development over time, arguing that they follow a number of observable tendencies).</a:t>
            </a:r>
          </a:p>
          <a:p>
            <a:r>
              <a:rPr lang="en-GB" dirty="0"/>
              <a:t>Each member of the Frankfurt School adjusted Marxism with his additions, or "fix“. </a:t>
            </a:r>
          </a:p>
          <a:p>
            <a:r>
              <a:rPr lang="en-GB" dirty="0"/>
              <a:t>Then, they used the "fixed" Marxist theory as a measure modern society needed to meet. </a:t>
            </a:r>
          </a:p>
          <a:p>
            <a:r>
              <a:rPr lang="en-GB" dirty="0"/>
              <a:t>These ideas came to be known as "Critical Theory”.</a:t>
            </a:r>
          </a:p>
          <a:p>
            <a:endParaRPr lang="en-US" dirty="0"/>
          </a:p>
        </p:txBody>
      </p:sp>
    </p:spTree>
    <p:extLst>
      <p:ext uri="{BB962C8B-B14F-4D97-AF65-F5344CB8AC3E}">
        <p14:creationId xmlns:p14="http://schemas.microsoft.com/office/powerpoint/2010/main" val="19179608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What were the Frankfurt school responding to, through the 1930s and 40s?</a:t>
            </a:r>
            <a:endParaRPr lang="en-GB" dirty="0"/>
          </a:p>
        </p:txBody>
      </p:sp>
      <p:sp>
        <p:nvSpPr>
          <p:cNvPr id="3" name="Content Placeholder 2"/>
          <p:cNvSpPr>
            <a:spLocks noGrp="1"/>
          </p:cNvSpPr>
          <p:nvPr>
            <p:ph idx="1"/>
          </p:nvPr>
        </p:nvSpPr>
        <p:spPr/>
        <p:txBody>
          <a:bodyPr>
            <a:normAutofit/>
          </a:bodyPr>
          <a:lstStyle/>
          <a:p>
            <a:r>
              <a:rPr lang="en-GB" dirty="0" smtClean="0"/>
              <a:t>Failure of Marxian revolution  AND</a:t>
            </a:r>
          </a:p>
          <a:p>
            <a:r>
              <a:rPr lang="en-GB" dirty="0" smtClean="0"/>
              <a:t>Collapse of liberal democracy as a viable option in many European states</a:t>
            </a:r>
          </a:p>
          <a:p>
            <a:r>
              <a:rPr lang="en-GB" dirty="0" smtClean="0"/>
              <a:t>Uncertainties associated with the rise of Russia and Stalinism </a:t>
            </a:r>
          </a:p>
          <a:p>
            <a:r>
              <a:rPr lang="en-GB" dirty="0" smtClean="0"/>
              <a:t>Why had the leading nation in Western Europe (Germany), despite the rise of the power of the State (a good thing), technological and material advancement, etc., turned to Fascism rather than experiencing a workers revolution</a:t>
            </a:r>
            <a:r>
              <a:rPr lang="en-GB" dirty="0" smtClean="0"/>
              <a:t>?</a:t>
            </a:r>
            <a:endParaRPr lang="en-GB" dirty="0" smtClean="0"/>
          </a:p>
          <a:p>
            <a:r>
              <a:rPr lang="en-GB" dirty="0" smtClean="0"/>
              <a:t>The School had two main aims:</a:t>
            </a:r>
          </a:p>
          <a:p>
            <a:pPr lvl="1"/>
            <a:r>
              <a:rPr lang="en-GB" dirty="0" smtClean="0">
                <a:solidFill>
                  <a:schemeClr val="tx1"/>
                </a:solidFill>
              </a:rPr>
              <a:t> To explain domination and its persistence.</a:t>
            </a:r>
          </a:p>
          <a:p>
            <a:pPr lvl="1"/>
            <a:r>
              <a:rPr lang="en-GB" dirty="0" smtClean="0">
                <a:solidFill>
                  <a:schemeClr val="tx1"/>
                </a:solidFill>
              </a:rPr>
              <a:t> To influence the future and the transition towards a more rational, free society.</a:t>
            </a:r>
            <a:endParaRPr lang="en-GB" dirty="0">
              <a:solidFill>
                <a:schemeClr val="tx1"/>
              </a:solidFill>
            </a:endParaRPr>
          </a:p>
        </p:txBody>
      </p:sp>
    </p:spTree>
    <p:extLst>
      <p:ext uri="{BB962C8B-B14F-4D97-AF65-F5344CB8AC3E}">
        <p14:creationId xmlns:p14="http://schemas.microsoft.com/office/powerpoint/2010/main" val="183403216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872479E-3E56-DB4B-908C-E8489517F9E6}"/>
              </a:ext>
            </a:extLst>
          </p:cNvPr>
          <p:cNvSpPr>
            <a:spLocks noGrp="1"/>
          </p:cNvSpPr>
          <p:nvPr>
            <p:ph type="title"/>
          </p:nvPr>
        </p:nvSpPr>
        <p:spPr/>
        <p:txBody>
          <a:bodyPr/>
          <a:lstStyle/>
          <a:p>
            <a:r>
              <a:rPr lang="en-US" dirty="0"/>
              <a:t>REMEMBER MARXISM?</a:t>
            </a:r>
          </a:p>
        </p:txBody>
      </p:sp>
      <p:sp>
        <p:nvSpPr>
          <p:cNvPr id="3" name="Content Placeholder 2">
            <a:extLst>
              <a:ext uri="{FF2B5EF4-FFF2-40B4-BE49-F238E27FC236}">
                <a16:creationId xmlns:a16="http://schemas.microsoft.com/office/drawing/2014/main" xmlns="" id="{1D909215-5B96-6942-9FB1-F602B29077A1}"/>
              </a:ext>
            </a:extLst>
          </p:cNvPr>
          <p:cNvSpPr>
            <a:spLocks noGrp="1"/>
          </p:cNvSpPr>
          <p:nvPr>
            <p:ph idx="1"/>
          </p:nvPr>
        </p:nvSpPr>
        <p:spPr>
          <a:xfrm>
            <a:off x="941750" y="1964725"/>
            <a:ext cx="9720073" cy="4023360"/>
          </a:xfrm>
        </p:spPr>
        <p:txBody>
          <a:bodyPr>
            <a:normAutofit fontScale="92500" lnSpcReduction="20000"/>
          </a:bodyPr>
          <a:lstStyle/>
          <a:p>
            <a:pPr marL="0" indent="0">
              <a:buNone/>
            </a:pPr>
            <a:endParaRPr lang="en-GB" dirty="0"/>
          </a:p>
          <a:p>
            <a:r>
              <a:rPr lang="en-GB" dirty="0"/>
              <a:t>Developed by Karl Marx in 1880s. </a:t>
            </a:r>
          </a:p>
          <a:p>
            <a:r>
              <a:rPr lang="en-GB" dirty="0"/>
              <a:t>Argues that hierarchical class system is at the root of all social problems and must be ended by a revolution of the workers. </a:t>
            </a:r>
          </a:p>
          <a:p>
            <a:r>
              <a:rPr lang="en-GB" dirty="0"/>
              <a:t>Dominant classes directly control the means of production (labour, factories and land), which is called the base of society. </a:t>
            </a:r>
          </a:p>
          <a:p>
            <a:r>
              <a:rPr lang="en-GB" dirty="0"/>
              <a:t>Ruling classes also control the culture, which is called the superstructure of society. Therefore, the dominant ideology of a society is the ideology of ruling class. </a:t>
            </a:r>
          </a:p>
          <a:p>
            <a:r>
              <a:rPr lang="en-GB" dirty="0"/>
              <a:t>Base: the means of production.</a:t>
            </a:r>
          </a:p>
          <a:p>
            <a:r>
              <a:rPr lang="en-GB" dirty="0"/>
              <a:t>Superstructure: a society’s culture. </a:t>
            </a:r>
          </a:p>
          <a:p>
            <a:r>
              <a:rPr lang="en-GB" dirty="0"/>
              <a:t>Ideology: ideas present in a culture that mislead average people and encourage them to act against their own interests.</a:t>
            </a:r>
          </a:p>
          <a:p>
            <a:endParaRPr lang="en-US" dirty="0"/>
          </a:p>
        </p:txBody>
      </p:sp>
    </p:spTree>
    <p:extLst>
      <p:ext uri="{BB962C8B-B14F-4D97-AF65-F5344CB8AC3E}">
        <p14:creationId xmlns:p14="http://schemas.microsoft.com/office/powerpoint/2010/main" val="35955404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26D9B3D-EA4B-C44B-A4A2-75DFDE12A9C0}"/>
              </a:ext>
            </a:extLst>
          </p:cNvPr>
          <p:cNvSpPr>
            <a:spLocks noGrp="1"/>
          </p:cNvSpPr>
          <p:nvPr>
            <p:ph type="title"/>
          </p:nvPr>
        </p:nvSpPr>
        <p:spPr/>
        <p:txBody>
          <a:bodyPr/>
          <a:lstStyle/>
          <a:p>
            <a:r>
              <a:rPr lang="en-US" dirty="0"/>
              <a:t>NEO-MARXIST APPROACH: FRANKFURT</a:t>
            </a:r>
            <a:br>
              <a:rPr lang="en-US" dirty="0"/>
            </a:br>
            <a:r>
              <a:rPr lang="en-US" dirty="0"/>
              <a:t>SCHOOL</a:t>
            </a:r>
          </a:p>
        </p:txBody>
      </p:sp>
      <p:sp>
        <p:nvSpPr>
          <p:cNvPr id="3" name="Content Placeholder 2">
            <a:extLst>
              <a:ext uri="{FF2B5EF4-FFF2-40B4-BE49-F238E27FC236}">
                <a16:creationId xmlns:a16="http://schemas.microsoft.com/office/drawing/2014/main" xmlns="" id="{40720A6B-F42C-0041-8F94-C8DFAF1C5D64}"/>
              </a:ext>
            </a:extLst>
          </p:cNvPr>
          <p:cNvSpPr>
            <a:spLocks noGrp="1"/>
          </p:cNvSpPr>
          <p:nvPr>
            <p:ph idx="1"/>
          </p:nvPr>
        </p:nvSpPr>
        <p:spPr/>
        <p:txBody>
          <a:bodyPr>
            <a:normAutofit/>
          </a:bodyPr>
          <a:lstStyle/>
          <a:p>
            <a:r>
              <a:rPr lang="en-GB" dirty="0" smtClean="0"/>
              <a:t>The </a:t>
            </a:r>
            <a:r>
              <a:rPr lang="en-GB" dirty="0"/>
              <a:t>school was concerned with developing a revolutionary, philosophical variant of Western Marxism, opposed to capitalism in the west and Stalinism in the East, which came to be called critical theory. </a:t>
            </a:r>
          </a:p>
          <a:p>
            <a:r>
              <a:rPr lang="en-GB" dirty="0"/>
              <a:t>In 1930s when Hitler came to power, the Institute was forced to leave Germany for New York. </a:t>
            </a:r>
          </a:p>
          <a:p>
            <a:r>
              <a:rPr lang="en-GB" dirty="0"/>
              <a:t>In 1953 it was re-established in Frankfurt. </a:t>
            </a:r>
          </a:p>
          <a:p>
            <a:r>
              <a:rPr lang="en-GB" dirty="0"/>
              <a:t>They saw the media as a cultural industry that maintained power relations and served to lessen the ‘resistance standards’ of cultural aesthetics by popularizing certain types of culture.</a:t>
            </a:r>
          </a:p>
          <a:p>
            <a:endParaRPr lang="en-US" dirty="0"/>
          </a:p>
        </p:txBody>
      </p:sp>
    </p:spTree>
    <p:extLst>
      <p:ext uri="{BB962C8B-B14F-4D97-AF65-F5344CB8AC3E}">
        <p14:creationId xmlns:p14="http://schemas.microsoft.com/office/powerpoint/2010/main" val="1143115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B68390D-8F61-3144-A0D9-B798F43A436A}"/>
              </a:ext>
            </a:extLst>
          </p:cNvPr>
          <p:cNvSpPr>
            <a:spLocks noGrp="1"/>
          </p:cNvSpPr>
          <p:nvPr>
            <p:ph type="title"/>
          </p:nvPr>
        </p:nvSpPr>
        <p:spPr/>
        <p:txBody>
          <a:bodyPr/>
          <a:lstStyle/>
          <a:p>
            <a:r>
              <a:rPr lang="en-US" dirty="0"/>
              <a:t>CONTRIBUTION </a:t>
            </a:r>
            <a:br>
              <a:rPr lang="en-US" dirty="0"/>
            </a:br>
            <a:r>
              <a:rPr lang="en-US" dirty="0"/>
              <a:t>OF THE FRANKFURT SCHOOL</a:t>
            </a:r>
          </a:p>
        </p:txBody>
      </p:sp>
      <p:sp>
        <p:nvSpPr>
          <p:cNvPr id="3" name="Content Placeholder 2">
            <a:extLst>
              <a:ext uri="{FF2B5EF4-FFF2-40B4-BE49-F238E27FC236}">
                <a16:creationId xmlns:a16="http://schemas.microsoft.com/office/drawing/2014/main" xmlns="" id="{93164EC2-9B19-AC45-8456-BD39C1B01D3B}"/>
              </a:ext>
            </a:extLst>
          </p:cNvPr>
          <p:cNvSpPr>
            <a:spLocks noGrp="1"/>
          </p:cNvSpPr>
          <p:nvPr>
            <p:ph idx="1"/>
          </p:nvPr>
        </p:nvSpPr>
        <p:spPr/>
        <p:txBody>
          <a:bodyPr>
            <a:normAutofit/>
          </a:bodyPr>
          <a:lstStyle/>
          <a:p>
            <a:r>
              <a:rPr lang="en-GB" dirty="0"/>
              <a:t>Frankfurt School forced Marxist ideology to broaden its scope. </a:t>
            </a:r>
          </a:p>
          <a:p>
            <a:r>
              <a:rPr lang="en-GB" dirty="0"/>
              <a:t>While Marx said, "This is historical materialism, and this is what it does” </a:t>
            </a:r>
          </a:p>
          <a:p>
            <a:r>
              <a:rPr lang="en-GB" dirty="0"/>
              <a:t>The Frankfurt School said, "This is historical materialism; this is what’s right with it, this is what’s wrong with it, and this is how it works”. </a:t>
            </a:r>
          </a:p>
          <a:p>
            <a:r>
              <a:rPr lang="en-GB" dirty="0"/>
              <a:t>The Frankfurt School also had it’s own effects on philosophy as a whole. </a:t>
            </a:r>
          </a:p>
          <a:p>
            <a:r>
              <a:rPr lang="en-GB" dirty="0"/>
              <a:t>It affected philosophy by preserving the notion of meta-analysis of society through its economic, political, and social systems .</a:t>
            </a:r>
          </a:p>
          <a:p>
            <a:r>
              <a:rPr lang="en-GB" dirty="0"/>
              <a:t>It introduced the notion of social philosophy and made theory part of everyday practice by "mixing" philosophical problems, and empirical problems.</a:t>
            </a:r>
          </a:p>
          <a:p>
            <a:endParaRPr lang="en-US" dirty="0"/>
          </a:p>
        </p:txBody>
      </p:sp>
    </p:spTree>
    <p:extLst>
      <p:ext uri="{BB962C8B-B14F-4D97-AF65-F5344CB8AC3E}">
        <p14:creationId xmlns:p14="http://schemas.microsoft.com/office/powerpoint/2010/main" val="1181813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344C25C-AC2C-EB40-A96C-D72771A56144}"/>
              </a:ext>
            </a:extLst>
          </p:cNvPr>
          <p:cNvSpPr>
            <a:spLocks noGrp="1"/>
          </p:cNvSpPr>
          <p:nvPr>
            <p:ph type="title"/>
          </p:nvPr>
        </p:nvSpPr>
        <p:spPr/>
        <p:txBody>
          <a:bodyPr/>
          <a:lstStyle/>
          <a:p>
            <a:r>
              <a:rPr lang="en-US" dirty="0"/>
              <a:t>CONTINUED</a:t>
            </a:r>
          </a:p>
        </p:txBody>
      </p:sp>
      <p:sp>
        <p:nvSpPr>
          <p:cNvPr id="3" name="Content Placeholder 2">
            <a:extLst>
              <a:ext uri="{FF2B5EF4-FFF2-40B4-BE49-F238E27FC236}">
                <a16:creationId xmlns:a16="http://schemas.microsoft.com/office/drawing/2014/main" xmlns="" id="{6C62E0A8-7014-AF4D-B731-CCB391D5B794}"/>
              </a:ext>
            </a:extLst>
          </p:cNvPr>
          <p:cNvSpPr>
            <a:spLocks noGrp="1"/>
          </p:cNvSpPr>
          <p:nvPr>
            <p:ph idx="1"/>
          </p:nvPr>
        </p:nvSpPr>
        <p:spPr/>
        <p:txBody>
          <a:bodyPr>
            <a:normAutofit/>
          </a:bodyPr>
          <a:lstStyle/>
          <a:p>
            <a:r>
              <a:rPr lang="en-GB" dirty="0"/>
              <a:t>Frankfurt School work was an articulation of a theory of the stage of state and monopoly capitalism that became dominant during the 1930s.</a:t>
            </a:r>
          </a:p>
          <a:p>
            <a:r>
              <a:rPr lang="en-GB" dirty="0"/>
              <a:t>This was an era of large organisations. </a:t>
            </a:r>
          </a:p>
          <a:p>
            <a:r>
              <a:rPr lang="en-GB" dirty="0"/>
              <a:t>The state and giant corporations manage the economy and individuals submit to state and corporate control.</a:t>
            </a:r>
          </a:p>
          <a:p>
            <a:r>
              <a:rPr lang="en-GB" dirty="0"/>
              <a:t>This period is often described as "Fordism" to designate the system of mass production and the homogenizing regime of capital which wanted to produce mass desires, tastes, and behaviour. </a:t>
            </a:r>
          </a:p>
          <a:p>
            <a:pPr marL="0" indent="0">
              <a:buNone/>
            </a:pPr>
            <a:endParaRPr lang="en-US" dirty="0"/>
          </a:p>
        </p:txBody>
      </p:sp>
    </p:spTree>
    <p:extLst>
      <p:ext uri="{BB962C8B-B14F-4D97-AF65-F5344CB8AC3E}">
        <p14:creationId xmlns:p14="http://schemas.microsoft.com/office/powerpoint/2010/main" val="27347725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0D0073-BCFA-D449-A009-81E1BB4B456F}"/>
              </a:ext>
            </a:extLst>
          </p:cNvPr>
          <p:cNvSpPr>
            <a:spLocks noGrp="1"/>
          </p:cNvSpPr>
          <p:nvPr>
            <p:ph type="title"/>
          </p:nvPr>
        </p:nvSpPr>
        <p:spPr/>
        <p:txBody>
          <a:bodyPr/>
          <a:lstStyle/>
          <a:p>
            <a:r>
              <a:rPr lang="en-US" dirty="0"/>
              <a:t>CONTINUED</a:t>
            </a:r>
          </a:p>
        </p:txBody>
      </p:sp>
      <p:sp>
        <p:nvSpPr>
          <p:cNvPr id="3" name="Content Placeholder 2">
            <a:extLst>
              <a:ext uri="{FF2B5EF4-FFF2-40B4-BE49-F238E27FC236}">
                <a16:creationId xmlns:a16="http://schemas.microsoft.com/office/drawing/2014/main" xmlns="" id="{E4240D81-06D1-3E4F-B61B-6885977D9EBB}"/>
              </a:ext>
            </a:extLst>
          </p:cNvPr>
          <p:cNvSpPr>
            <a:spLocks noGrp="1"/>
          </p:cNvSpPr>
          <p:nvPr>
            <p:ph idx="1"/>
          </p:nvPr>
        </p:nvSpPr>
        <p:spPr/>
        <p:txBody>
          <a:bodyPr/>
          <a:lstStyle/>
          <a:p>
            <a:r>
              <a:rPr lang="en-GB" dirty="0"/>
              <a:t>Fordism was an era of mass production and consumption characterized by uniformity and homogeneity of needs, thought, and behaviour producing a mass society.</a:t>
            </a:r>
          </a:p>
          <a:p>
            <a:r>
              <a:rPr lang="en-GB" dirty="0"/>
              <a:t>Frankfurt School described it as "the end of the individual”. </a:t>
            </a:r>
          </a:p>
          <a:p>
            <a:r>
              <a:rPr lang="en-GB" dirty="0"/>
              <a:t>No longer was individual thought and action the motor of social and cultural progress.</a:t>
            </a:r>
          </a:p>
          <a:p>
            <a:r>
              <a:rPr lang="en-GB" dirty="0"/>
              <a:t>Instead giant organisations and institutions overpowered individuals.</a:t>
            </a:r>
          </a:p>
          <a:p>
            <a:endParaRPr lang="en-US" dirty="0"/>
          </a:p>
        </p:txBody>
      </p:sp>
    </p:spTree>
    <p:extLst>
      <p:ext uri="{BB962C8B-B14F-4D97-AF65-F5344CB8AC3E}">
        <p14:creationId xmlns:p14="http://schemas.microsoft.com/office/powerpoint/2010/main" val="42541316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29F684-3E21-3F4D-94D9-63C51C072432}"/>
              </a:ext>
            </a:extLst>
          </p:cNvPr>
          <p:cNvSpPr>
            <a:spLocks noGrp="1"/>
          </p:cNvSpPr>
          <p:nvPr>
            <p:ph type="title"/>
          </p:nvPr>
        </p:nvSpPr>
        <p:spPr/>
        <p:txBody>
          <a:bodyPr>
            <a:normAutofit/>
          </a:bodyPr>
          <a:lstStyle/>
          <a:p>
            <a:r>
              <a:rPr lang="en-GB" sz="2400" b="1" dirty="0"/>
              <a:t>The modern world is shaped by varieties of capitalism in which scientific and technical knowledge has been applied to extract profits from the production and marketing of every conceivable product and service.</a:t>
            </a:r>
            <a:endParaRPr lang="en-US" sz="2400" b="1" dirty="0"/>
          </a:p>
        </p:txBody>
      </p:sp>
      <p:sp>
        <p:nvSpPr>
          <p:cNvPr id="3" name="Content Placeholder 2">
            <a:extLst>
              <a:ext uri="{FF2B5EF4-FFF2-40B4-BE49-F238E27FC236}">
                <a16:creationId xmlns:a16="http://schemas.microsoft.com/office/drawing/2014/main" xmlns="" id="{AC970D3D-5FCD-FA4C-9025-D35932A9A11F}"/>
              </a:ext>
            </a:extLst>
          </p:cNvPr>
          <p:cNvSpPr>
            <a:spLocks noGrp="1"/>
          </p:cNvSpPr>
          <p:nvPr>
            <p:ph idx="1"/>
          </p:nvPr>
        </p:nvSpPr>
        <p:spPr/>
        <p:txBody>
          <a:bodyPr>
            <a:normAutofit/>
          </a:bodyPr>
          <a:lstStyle/>
          <a:p>
            <a:r>
              <a:rPr lang="en-GB" dirty="0">
                <a:solidFill>
                  <a:srgbClr val="FF0000"/>
                </a:solidFill>
              </a:rPr>
              <a:t>The modern world is shaped by varieties of capitalism in which scientific and technical knowledge has been applied to extract profits from the production and marketing of every conceivable product and service. </a:t>
            </a:r>
          </a:p>
          <a:p>
            <a:r>
              <a:rPr lang="en-GB" dirty="0"/>
              <a:t>As a distinctive politico-economic system in which wage labour is hired to make commodities that can be sold for a profit, the reach of capitalism has extended around the globe to incorporate former state socialist societies.</a:t>
            </a:r>
          </a:p>
          <a:p>
            <a:r>
              <a:rPr lang="en-GB" dirty="0"/>
              <a:t>Capitalism has gained legitimacy by absorbing and then promoting pressures to support the public supply, and subsequent privatization (</a:t>
            </a:r>
            <a:r>
              <a:rPr lang="en-GB" dirty="0" err="1"/>
              <a:t>Grimshaw,Vincent</a:t>
            </a:r>
            <a:r>
              <a:rPr lang="en-GB" dirty="0"/>
              <a:t> and Willmott, 2001), of a basic level of public goods, in the form of housing, health care and education. </a:t>
            </a:r>
            <a:endParaRPr lang="en-US" dirty="0"/>
          </a:p>
        </p:txBody>
      </p:sp>
    </p:spTree>
    <p:extLst>
      <p:ext uri="{BB962C8B-B14F-4D97-AF65-F5344CB8AC3E}">
        <p14:creationId xmlns:p14="http://schemas.microsoft.com/office/powerpoint/2010/main" val="33150102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9BD116C-599F-9B40-9A09-9C40677297C2}"/>
              </a:ext>
            </a:extLst>
          </p:cNvPr>
          <p:cNvSpPr>
            <a:spLocks noGrp="1"/>
          </p:cNvSpPr>
          <p:nvPr>
            <p:ph type="title"/>
          </p:nvPr>
        </p:nvSpPr>
        <p:spPr/>
        <p:txBody>
          <a:bodyPr>
            <a:normAutofit fontScale="90000"/>
          </a:bodyPr>
          <a:lstStyle/>
          <a:p>
            <a:r>
              <a:rPr lang="en-US" dirty="0"/>
              <a:t>NEW MARKETS</a:t>
            </a:r>
            <a:br>
              <a:rPr lang="en-US" dirty="0"/>
            </a:br>
            <a:r>
              <a:rPr lang="en-US" dirty="0"/>
              <a:t/>
            </a:r>
            <a:br>
              <a:rPr lang="en-US" dirty="0"/>
            </a:br>
            <a:endParaRPr lang="en-US" dirty="0"/>
          </a:p>
        </p:txBody>
      </p:sp>
      <p:sp>
        <p:nvSpPr>
          <p:cNvPr id="3" name="Content Placeholder 2">
            <a:extLst>
              <a:ext uri="{FF2B5EF4-FFF2-40B4-BE49-F238E27FC236}">
                <a16:creationId xmlns:a16="http://schemas.microsoft.com/office/drawing/2014/main" xmlns="" id="{8E778343-93C8-504D-8FBA-02B301480F02}"/>
              </a:ext>
            </a:extLst>
          </p:cNvPr>
          <p:cNvSpPr>
            <a:spLocks noGrp="1"/>
          </p:cNvSpPr>
          <p:nvPr>
            <p:ph idx="1"/>
          </p:nvPr>
        </p:nvSpPr>
        <p:spPr/>
        <p:txBody>
          <a:bodyPr/>
          <a:lstStyle/>
          <a:p>
            <a:r>
              <a:rPr lang="en-GB" dirty="0"/>
              <a:t>With technological progress and wealth creation has come a creeping commercialization and commodification of everyday life.</a:t>
            </a:r>
          </a:p>
          <a:p>
            <a:r>
              <a:rPr lang="en-GB" dirty="0"/>
              <a:t>Most recently, its advance has developed the ‘new’ markets of entertainment, leisure and, increasingly, the premium pricing of ecological correctness (e.g. organic and other green or low carbon produce). </a:t>
            </a:r>
          </a:p>
          <a:p>
            <a:endParaRPr lang="en-US" dirty="0"/>
          </a:p>
        </p:txBody>
      </p:sp>
    </p:spTree>
    <p:extLst>
      <p:ext uri="{BB962C8B-B14F-4D97-AF65-F5344CB8AC3E}">
        <p14:creationId xmlns:p14="http://schemas.microsoft.com/office/powerpoint/2010/main" val="3659690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D9121743-C5DE-BC48-8AEA-E233FA17F76F}"/>
              </a:ext>
            </a:extLst>
          </p:cNvPr>
          <p:cNvPicPr>
            <a:picLocks noChangeAspect="1"/>
          </p:cNvPicPr>
          <p:nvPr/>
        </p:nvPicPr>
        <p:blipFill>
          <a:blip r:embed="rId2"/>
          <a:stretch>
            <a:fillRect/>
          </a:stretch>
        </p:blipFill>
        <p:spPr>
          <a:xfrm>
            <a:off x="4167187" y="0"/>
            <a:ext cx="3857625" cy="6858000"/>
          </a:xfrm>
          <a:prstGeom prst="rect">
            <a:avLst/>
          </a:prstGeom>
        </p:spPr>
      </p:pic>
    </p:spTree>
    <p:extLst>
      <p:ext uri="{BB962C8B-B14F-4D97-AF65-F5344CB8AC3E}">
        <p14:creationId xmlns:p14="http://schemas.microsoft.com/office/powerpoint/2010/main" val="68223023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9FA05D-9FD0-B44B-B978-5A1C3612D0CF}"/>
              </a:ext>
            </a:extLst>
          </p:cNvPr>
          <p:cNvSpPr>
            <a:spLocks noGrp="1"/>
          </p:cNvSpPr>
          <p:nvPr>
            <p:ph type="title"/>
          </p:nvPr>
        </p:nvSpPr>
        <p:spPr/>
        <p:txBody>
          <a:bodyPr wrap="square">
            <a:normAutofit/>
          </a:bodyPr>
          <a:lstStyle/>
          <a:p>
            <a:r>
              <a:rPr lang="en-US" sz="4000" dirty="0"/>
              <a:t>SQUEEZING</a:t>
            </a:r>
          </a:p>
        </p:txBody>
      </p:sp>
      <p:graphicFrame>
        <p:nvGraphicFramePr>
          <p:cNvPr id="4" name="Content Placeholder 3">
            <a:extLst>
              <a:ext uri="{FF2B5EF4-FFF2-40B4-BE49-F238E27FC236}">
                <a16:creationId xmlns:a16="http://schemas.microsoft.com/office/drawing/2014/main" xmlns="" id="{8BE22C84-1790-5547-9CBC-A793C7759D45}"/>
              </a:ext>
            </a:extLst>
          </p:cNvPr>
          <p:cNvGraphicFramePr>
            <a:graphicFrameLocks noGrp="1"/>
          </p:cNvGraphicFramePr>
          <p:nvPr>
            <p:ph idx="1"/>
            <p:extLst>
              <p:ext uri="{D42A27DB-BD31-4B8C-83A1-F6EECF244321}">
                <p14:modId xmlns:p14="http://schemas.microsoft.com/office/powerpoint/2010/main" val="718117351"/>
              </p:ext>
            </p:extLst>
          </p:nvPr>
        </p:nvGraphicFramePr>
        <p:xfrm>
          <a:off x="1023938" y="2286000"/>
          <a:ext cx="9720264" cy="2768600"/>
        </p:xfrm>
        <a:graphic>
          <a:graphicData uri="http://schemas.openxmlformats.org/drawingml/2006/table">
            <a:tbl>
              <a:tblPr firstRow="1" bandRow="1">
                <a:tableStyleId>{5C22544A-7EE6-4342-B048-85BDC9FD1C3A}</a:tableStyleId>
              </a:tblPr>
              <a:tblGrid>
                <a:gridCol w="4860132">
                  <a:extLst>
                    <a:ext uri="{9D8B030D-6E8A-4147-A177-3AD203B41FA5}">
                      <a16:colId xmlns:a16="http://schemas.microsoft.com/office/drawing/2014/main" xmlns="" val="3961792612"/>
                    </a:ext>
                  </a:extLst>
                </a:gridCol>
                <a:gridCol w="4860132">
                  <a:extLst>
                    <a:ext uri="{9D8B030D-6E8A-4147-A177-3AD203B41FA5}">
                      <a16:colId xmlns:a16="http://schemas.microsoft.com/office/drawing/2014/main" xmlns="" val="524530651"/>
                    </a:ext>
                  </a:extLst>
                </a:gridCol>
              </a:tblGrid>
              <a:tr h="370840">
                <a:tc>
                  <a:txBody>
                    <a:bodyPr/>
                    <a:lstStyle/>
                    <a:p>
                      <a:endParaRPr lang="en-US" dirty="0"/>
                    </a:p>
                    <a:p>
                      <a:r>
                        <a:rPr lang="en-US" dirty="0"/>
                        <a:t>SUPPLIER</a:t>
                      </a:r>
                    </a:p>
                    <a:p>
                      <a:endParaRPr lang="en-US" dirty="0"/>
                    </a:p>
                  </a:txBody>
                  <a:tcPr marL="121503" marR="121503"/>
                </a:tc>
                <a:tc>
                  <a:txBody>
                    <a:bodyPr/>
                    <a:lstStyle/>
                    <a:p>
                      <a:endParaRPr lang="en-US" dirty="0"/>
                    </a:p>
                    <a:p>
                      <a:r>
                        <a:rPr lang="en-US" dirty="0"/>
                        <a:t>PROFIT</a:t>
                      </a:r>
                    </a:p>
                  </a:txBody>
                  <a:tcPr marL="121503" marR="121503"/>
                </a:tc>
                <a:extLst>
                  <a:ext uri="{0D108BD9-81ED-4DB2-BD59-A6C34878D82A}">
                    <a16:rowId xmlns:a16="http://schemas.microsoft.com/office/drawing/2014/main" xmlns="" val="1649035520"/>
                  </a:ext>
                </a:extLst>
              </a:tr>
              <a:tr h="370840">
                <a:tc>
                  <a:txBody>
                    <a:bodyPr/>
                    <a:lstStyle/>
                    <a:p>
                      <a:r>
                        <a:rPr lang="en-US" dirty="0"/>
                        <a:t>SKY SPORTS</a:t>
                      </a:r>
                    </a:p>
                  </a:txBody>
                  <a:tcPr marL="121503" marR="121503"/>
                </a:tc>
                <a:tc>
                  <a:txBody>
                    <a:bodyPr/>
                    <a:lstStyle/>
                    <a:p>
                      <a:r>
                        <a:rPr lang="en-US" dirty="0"/>
                        <a:t>2017 £1B ON £13B</a:t>
                      </a:r>
                    </a:p>
                  </a:txBody>
                  <a:tcPr marL="121503" marR="121503"/>
                </a:tc>
                <a:extLst>
                  <a:ext uri="{0D108BD9-81ED-4DB2-BD59-A6C34878D82A}">
                    <a16:rowId xmlns:a16="http://schemas.microsoft.com/office/drawing/2014/main" xmlns="" val="3964214882"/>
                  </a:ext>
                </a:extLst>
              </a:tr>
              <a:tr h="370840">
                <a:tc>
                  <a:txBody>
                    <a:bodyPr/>
                    <a:lstStyle/>
                    <a:p>
                      <a:r>
                        <a:rPr lang="en-US" dirty="0"/>
                        <a:t>BT SPORTS</a:t>
                      </a:r>
                    </a:p>
                  </a:txBody>
                  <a:tcPr marL="121503" marR="121503"/>
                </a:tc>
                <a:tc>
                  <a:txBody>
                    <a:bodyPr/>
                    <a:lstStyle/>
                    <a:p>
                      <a:r>
                        <a:rPr lang="en-US" dirty="0"/>
                        <a:t>2017 £2B ON £24B</a:t>
                      </a:r>
                    </a:p>
                  </a:txBody>
                  <a:tcPr marL="121503" marR="121503"/>
                </a:tc>
                <a:extLst>
                  <a:ext uri="{0D108BD9-81ED-4DB2-BD59-A6C34878D82A}">
                    <a16:rowId xmlns:a16="http://schemas.microsoft.com/office/drawing/2014/main" xmlns="" val="348487198"/>
                  </a:ext>
                </a:extLst>
              </a:tr>
              <a:tr h="370840">
                <a:tc>
                  <a:txBody>
                    <a:bodyPr/>
                    <a:lstStyle/>
                    <a:p>
                      <a:r>
                        <a:rPr lang="en-US" dirty="0"/>
                        <a:t>PREMIER SPORTS</a:t>
                      </a:r>
                    </a:p>
                  </a:txBody>
                  <a:tcPr marL="121503" marR="121503"/>
                </a:tc>
                <a:tc>
                  <a:txBody>
                    <a:bodyPr/>
                    <a:lstStyle/>
                    <a:p>
                      <a:r>
                        <a:rPr lang="en-US" dirty="0"/>
                        <a:t>PRIVATE STATUS</a:t>
                      </a:r>
                    </a:p>
                  </a:txBody>
                  <a:tcPr marL="121503" marR="121503"/>
                </a:tc>
                <a:extLst>
                  <a:ext uri="{0D108BD9-81ED-4DB2-BD59-A6C34878D82A}">
                    <a16:rowId xmlns:a16="http://schemas.microsoft.com/office/drawing/2014/main" xmlns="" val="1321147863"/>
                  </a:ext>
                </a:extLst>
              </a:tr>
              <a:tr h="370840">
                <a:tc>
                  <a:txBody>
                    <a:bodyPr/>
                    <a:lstStyle/>
                    <a:p>
                      <a:r>
                        <a:rPr lang="en-US" dirty="0"/>
                        <a:t>ELEVEN SPORTS</a:t>
                      </a:r>
                    </a:p>
                  </a:txBody>
                  <a:tcPr marL="121503" marR="121503"/>
                </a:tc>
                <a:tc>
                  <a:txBody>
                    <a:bodyPr/>
                    <a:lstStyle/>
                    <a:p>
                      <a:r>
                        <a:rPr lang="en-US" dirty="0"/>
                        <a:t>I FAILED</a:t>
                      </a:r>
                    </a:p>
                  </a:txBody>
                  <a:tcPr marL="121503" marR="121503"/>
                </a:tc>
                <a:extLst>
                  <a:ext uri="{0D108BD9-81ED-4DB2-BD59-A6C34878D82A}">
                    <a16:rowId xmlns:a16="http://schemas.microsoft.com/office/drawing/2014/main" xmlns="" val="1212475037"/>
                  </a:ext>
                </a:extLst>
              </a:tr>
              <a:tr h="370840">
                <a:tc>
                  <a:txBody>
                    <a:bodyPr/>
                    <a:lstStyle/>
                    <a:p>
                      <a:r>
                        <a:rPr lang="en-US" dirty="0"/>
                        <a:t>AMAZON</a:t>
                      </a:r>
                    </a:p>
                  </a:txBody>
                  <a:tcPr marL="121503" marR="121503"/>
                </a:tc>
                <a:tc>
                  <a:txBody>
                    <a:bodyPr/>
                    <a:lstStyle/>
                    <a:p>
                      <a:r>
                        <a:rPr lang="en-US" dirty="0"/>
                        <a:t>2017 $10B ON $233B</a:t>
                      </a:r>
                    </a:p>
                  </a:txBody>
                  <a:tcPr marL="121503" marR="121503"/>
                </a:tc>
                <a:extLst>
                  <a:ext uri="{0D108BD9-81ED-4DB2-BD59-A6C34878D82A}">
                    <a16:rowId xmlns:a16="http://schemas.microsoft.com/office/drawing/2014/main" xmlns="" val="382084431"/>
                  </a:ext>
                </a:extLst>
              </a:tr>
            </a:tbl>
          </a:graphicData>
        </a:graphic>
      </p:graphicFrame>
    </p:spTree>
    <p:extLst>
      <p:ext uri="{BB962C8B-B14F-4D97-AF65-F5344CB8AC3E}">
        <p14:creationId xmlns:p14="http://schemas.microsoft.com/office/powerpoint/2010/main" val="19191951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D05E029-FF55-B645-9217-659F8BBE9B3F}"/>
              </a:ext>
            </a:extLst>
          </p:cNvPr>
          <p:cNvSpPr>
            <a:spLocks noGrp="1"/>
          </p:cNvSpPr>
          <p:nvPr>
            <p:ph type="title"/>
          </p:nvPr>
        </p:nvSpPr>
        <p:spPr/>
        <p:txBody>
          <a:bodyPr/>
          <a:lstStyle/>
          <a:p>
            <a:r>
              <a:rPr lang="en-US" dirty="0"/>
              <a:t>HOW CONSUMER NEEDS ARE</a:t>
            </a:r>
            <a:br>
              <a:rPr lang="en-US" dirty="0"/>
            </a:br>
            <a:r>
              <a:rPr lang="en-US" dirty="0"/>
              <a:t>DEFINED</a:t>
            </a:r>
          </a:p>
        </p:txBody>
      </p:sp>
      <p:sp>
        <p:nvSpPr>
          <p:cNvPr id="3" name="Content Placeholder 2">
            <a:extLst>
              <a:ext uri="{FF2B5EF4-FFF2-40B4-BE49-F238E27FC236}">
                <a16:creationId xmlns:a16="http://schemas.microsoft.com/office/drawing/2014/main" xmlns="" id="{B3D51521-F18E-F24C-AD79-F330A453C731}"/>
              </a:ext>
            </a:extLst>
          </p:cNvPr>
          <p:cNvSpPr>
            <a:spLocks noGrp="1"/>
          </p:cNvSpPr>
          <p:nvPr>
            <p:ph idx="1"/>
          </p:nvPr>
        </p:nvSpPr>
        <p:spPr/>
        <p:txBody>
          <a:bodyPr>
            <a:normAutofit/>
          </a:bodyPr>
          <a:lstStyle/>
          <a:p>
            <a:r>
              <a:rPr lang="en-GB" dirty="0"/>
              <a:t>Marketing techniques play a central role in the formation of these ‘needs’ – for example, by associating products with enviable lifestyles or cultural heroes. </a:t>
            </a:r>
          </a:p>
          <a:p>
            <a:r>
              <a:rPr lang="en-GB" dirty="0"/>
              <a:t>Leading marketing textbooks are largely silent on the issue of how consumer demand is constituted – how anxieties are generated and then exploited or aspirations are fuelled and responded to.</a:t>
            </a:r>
          </a:p>
          <a:p>
            <a:r>
              <a:rPr lang="en-GB" dirty="0"/>
              <a:t>There is scant discussion of the relationship between increased consumption and ecological destruction. In the world of marketing, as in other management specialisms, ‘the environment’ is referred to as if it were something ‘out there’ rather than an integral part of our lives (</a:t>
            </a:r>
            <a:r>
              <a:rPr lang="en-GB" dirty="0" err="1"/>
              <a:t>Naess</a:t>
            </a:r>
            <a:r>
              <a:rPr lang="en-GB" dirty="0"/>
              <a:t> and Rothenberg, 1991).</a:t>
            </a:r>
            <a:endParaRPr lang="en-US" dirty="0"/>
          </a:p>
        </p:txBody>
      </p:sp>
    </p:spTree>
    <p:extLst>
      <p:ext uri="{BB962C8B-B14F-4D97-AF65-F5344CB8AC3E}">
        <p14:creationId xmlns:p14="http://schemas.microsoft.com/office/powerpoint/2010/main" val="18878199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F7EF0FA-3055-F242-BC1E-EB713165642C}"/>
              </a:ext>
            </a:extLst>
          </p:cNvPr>
          <p:cNvSpPr>
            <a:spLocks noGrp="1"/>
          </p:cNvSpPr>
          <p:nvPr>
            <p:ph type="title"/>
          </p:nvPr>
        </p:nvSpPr>
        <p:spPr/>
        <p:txBody>
          <a:bodyPr/>
          <a:lstStyle/>
          <a:p>
            <a:r>
              <a:rPr lang="en-US" dirty="0"/>
              <a:t>AN</a:t>
            </a:r>
            <a:br>
              <a:rPr lang="en-US" dirty="0"/>
            </a:br>
            <a:r>
              <a:rPr lang="en-US" dirty="0"/>
              <a:t>OPPORTUNITY !</a:t>
            </a:r>
          </a:p>
        </p:txBody>
      </p:sp>
      <p:sp>
        <p:nvSpPr>
          <p:cNvPr id="3" name="Content Placeholder 2">
            <a:extLst>
              <a:ext uri="{FF2B5EF4-FFF2-40B4-BE49-F238E27FC236}">
                <a16:creationId xmlns:a16="http://schemas.microsoft.com/office/drawing/2014/main" xmlns="" id="{AA990B75-83B1-6B48-8F52-1AF5A7D1CC8D}"/>
              </a:ext>
            </a:extLst>
          </p:cNvPr>
          <p:cNvSpPr>
            <a:spLocks noGrp="1"/>
          </p:cNvSpPr>
          <p:nvPr>
            <p:ph idx="1"/>
          </p:nvPr>
        </p:nvSpPr>
        <p:spPr/>
        <p:txBody>
          <a:bodyPr/>
          <a:lstStyle/>
          <a:p>
            <a:r>
              <a:rPr lang="en-GB" dirty="0"/>
              <a:t>Growing environmental anxiety among consumers is not addressed directly but, rather, is seized upon as an opportunity for product differentiation and gaining a competitive advantage (e.g. through the so-called greening of products or the building of ‘environmentally friendly’ or ‘sociably responsible’ corporate images). </a:t>
            </a:r>
          </a:p>
          <a:p>
            <a:r>
              <a:rPr lang="en-GB" dirty="0"/>
              <a:t>From a critical perspective the discourses and practices of marketing, for example, are seen to be propagators and seducers of consumer desire as much as they are articulations of, or responses to, human need (Klein, 2000; Morgan, 2003). </a:t>
            </a:r>
          </a:p>
          <a:p>
            <a:endParaRPr lang="en-US" dirty="0"/>
          </a:p>
        </p:txBody>
      </p:sp>
    </p:spTree>
    <p:extLst>
      <p:ext uri="{BB962C8B-B14F-4D97-AF65-F5344CB8AC3E}">
        <p14:creationId xmlns:p14="http://schemas.microsoft.com/office/powerpoint/2010/main" val="250912805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DAMAGE</a:t>
            </a:r>
            <a:endParaRPr lang="en-GB" dirty="0"/>
          </a:p>
        </p:txBody>
      </p:sp>
      <p:sp>
        <p:nvSpPr>
          <p:cNvPr id="3" name="Content Placeholder 2">
            <a:extLst>
              <a:ext uri="{FF2B5EF4-FFF2-40B4-BE49-F238E27FC236}">
                <a16:creationId xmlns:a16="http://schemas.microsoft.com/office/drawing/2014/main" xmlns="" id="{FE1B21A5-8196-8841-BAA7-D06F69216C6B}"/>
              </a:ext>
            </a:extLst>
          </p:cNvPr>
          <p:cNvSpPr>
            <a:spLocks noGrp="1"/>
          </p:cNvSpPr>
          <p:nvPr>
            <p:ph idx="1"/>
          </p:nvPr>
        </p:nvSpPr>
        <p:spPr/>
        <p:txBody>
          <a:bodyPr/>
          <a:lstStyle/>
          <a:p>
            <a:r>
              <a:rPr lang="en-GB" dirty="0"/>
              <a:t>As a counter-image to a dominant view of economic actors being engaged in value creation, one could suggest that many businesses are involved in forms of </a:t>
            </a:r>
            <a:r>
              <a:rPr lang="en-GB" i="1" dirty="0"/>
              <a:t>value destruction</a:t>
            </a:r>
            <a:r>
              <a:rPr lang="en-GB" dirty="0"/>
              <a:t>: </a:t>
            </a:r>
            <a:endParaRPr lang="en-GB" dirty="0" smtClean="0"/>
          </a:p>
          <a:p>
            <a:pPr lvl="1"/>
            <a:r>
              <a:rPr lang="en-GB" dirty="0" smtClean="0"/>
              <a:t>cities </a:t>
            </a:r>
            <a:r>
              <a:rPr lang="en-GB" dirty="0"/>
              <a:t>and landscapes are transformed in environmentally and aesthetically negative ways for commercial </a:t>
            </a:r>
            <a:r>
              <a:rPr lang="en-GB" dirty="0" smtClean="0"/>
              <a:t>purposes</a:t>
            </a:r>
          </a:p>
          <a:p>
            <a:pPr lvl="1"/>
            <a:r>
              <a:rPr lang="en-GB" dirty="0" smtClean="0"/>
              <a:t>new </a:t>
            </a:r>
            <a:r>
              <a:rPr lang="en-GB" dirty="0"/>
              <a:t>images and accompanying aspirations are developed, existing products become out-dated and lose their </a:t>
            </a:r>
            <a:r>
              <a:rPr lang="en-GB" dirty="0" smtClean="0"/>
              <a:t>attractiveness </a:t>
            </a:r>
          </a:p>
          <a:p>
            <a:r>
              <a:rPr lang="en-GB" dirty="0" smtClean="0"/>
              <a:t>people </a:t>
            </a:r>
            <a:r>
              <a:rPr lang="en-GB" dirty="0"/>
              <a:t>are led to believe that what is not novel or fashionable is inferior. </a:t>
            </a:r>
            <a:endParaRPr lang="en-US" dirty="0"/>
          </a:p>
        </p:txBody>
      </p:sp>
    </p:spTree>
    <p:extLst>
      <p:ext uri="{BB962C8B-B14F-4D97-AF65-F5344CB8AC3E}">
        <p14:creationId xmlns:p14="http://schemas.microsoft.com/office/powerpoint/2010/main" val="212427155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smtClean="0"/>
              <a:t>LIES ? </a:t>
            </a:r>
            <a:r>
              <a:rPr lang="en-GB" dirty="0" err="1" smtClean="0"/>
              <a:t>hMMM</a:t>
            </a:r>
            <a:endParaRPr lang="en-GB" dirty="0"/>
          </a:p>
        </p:txBody>
      </p:sp>
      <p:sp>
        <p:nvSpPr>
          <p:cNvPr id="3" name="Content Placeholder 2">
            <a:extLst>
              <a:ext uri="{FF2B5EF4-FFF2-40B4-BE49-F238E27FC236}">
                <a16:creationId xmlns:a16="http://schemas.microsoft.com/office/drawing/2014/main" xmlns="" id="{47B917B5-1CD6-224C-A640-DD0DA9F6A37C}"/>
              </a:ext>
            </a:extLst>
          </p:cNvPr>
          <p:cNvSpPr>
            <a:spLocks noGrp="1"/>
          </p:cNvSpPr>
          <p:nvPr>
            <p:ph sz="half" idx="1"/>
          </p:nvPr>
        </p:nvSpPr>
        <p:spPr/>
        <p:txBody>
          <a:bodyPr>
            <a:normAutofit lnSpcReduction="10000"/>
          </a:bodyPr>
          <a:lstStyle/>
          <a:p>
            <a:r>
              <a:rPr lang="en-GB" dirty="0"/>
              <a:t>The strength of attachment to capitalist values (e.g. individualism expressed in the form of maximization of self-interest, as exemplified by the financial sector) and priorities (e.g. private accumulation and mass consumption) means that responsibility for social division (e.g. foreclosures, unemployment) and ecological destruction (e.g. Deepwater Horizon ‘accident’) is more likely to be attributed to industrialization, science, weak regulation, irresponsible companies or some combination of such factors. </a:t>
            </a:r>
          </a:p>
          <a:p>
            <a:endParaRPr lang="en-GB" dirty="0"/>
          </a:p>
          <a:p>
            <a:endParaRPr lang="en-US" dirty="0"/>
          </a:p>
        </p:txBody>
      </p:sp>
      <p:pic>
        <p:nvPicPr>
          <p:cNvPr id="8" name="Content Placeholder 7"/>
          <p:cNvPicPr>
            <a:picLocks noGrp="1" noChangeAspect="1"/>
          </p:cNvPicPr>
          <p:nvPr>
            <p:ph sz="half" idx="2"/>
          </p:nvPr>
        </p:nvPicPr>
        <p:blipFill>
          <a:blip r:embed="rId2"/>
          <a:stretch>
            <a:fillRect/>
          </a:stretch>
        </p:blipFill>
        <p:spPr>
          <a:xfrm>
            <a:off x="6720856" y="3065864"/>
            <a:ext cx="3292125" cy="2462997"/>
          </a:xfrm>
          <a:prstGeom prst="rect">
            <a:avLst/>
          </a:prstGeom>
        </p:spPr>
      </p:pic>
    </p:spTree>
    <p:extLst>
      <p:ext uri="{BB962C8B-B14F-4D97-AF65-F5344CB8AC3E}">
        <p14:creationId xmlns:p14="http://schemas.microsoft.com/office/powerpoint/2010/main" val="225834005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xmlns="" id="{CCACDF91-75B5-3740-94CB-6CFAB6C8234F}"/>
              </a:ext>
            </a:extLst>
          </p:cNvPr>
          <p:cNvSpPr>
            <a:spLocks noGrp="1"/>
          </p:cNvSpPr>
          <p:nvPr>
            <p:ph type="title"/>
          </p:nvPr>
        </p:nvSpPr>
        <p:spPr/>
        <p:txBody>
          <a:bodyPr>
            <a:normAutofit/>
          </a:bodyPr>
          <a:lstStyle/>
          <a:p>
            <a:r>
              <a:rPr lang="en-US" dirty="0"/>
              <a:t>OFFICIAL CAUSE OF DEEPWATER HORIZON</a:t>
            </a:r>
            <a:br>
              <a:rPr lang="en-US" dirty="0"/>
            </a:br>
            <a:endParaRPr lang="en-US" dirty="0"/>
          </a:p>
        </p:txBody>
      </p:sp>
      <p:sp>
        <p:nvSpPr>
          <p:cNvPr id="6" name="Content Placeholder 5">
            <a:extLst>
              <a:ext uri="{FF2B5EF4-FFF2-40B4-BE49-F238E27FC236}">
                <a16:creationId xmlns:a16="http://schemas.microsoft.com/office/drawing/2014/main" xmlns="" id="{803F4FAA-AD46-6446-A616-2FEE66CD61A5}"/>
              </a:ext>
            </a:extLst>
          </p:cNvPr>
          <p:cNvSpPr>
            <a:spLocks noGrp="1"/>
          </p:cNvSpPr>
          <p:nvPr>
            <p:ph idx="1"/>
          </p:nvPr>
        </p:nvSpPr>
        <p:spPr/>
        <p:txBody>
          <a:bodyPr/>
          <a:lstStyle/>
          <a:p>
            <a:r>
              <a:rPr lang="en-GB" dirty="0"/>
              <a:t>The blowout and oil spill on the </a:t>
            </a:r>
            <a:r>
              <a:rPr lang="en-GB" b="1" dirty="0"/>
              <a:t>Deepwater Horizon</a:t>
            </a:r>
            <a:r>
              <a:rPr lang="en-GB" dirty="0"/>
              <a:t> in the Gulf of Mexico was </a:t>
            </a:r>
            <a:r>
              <a:rPr lang="en-GB" b="1" dirty="0"/>
              <a:t>caused</a:t>
            </a:r>
            <a:r>
              <a:rPr lang="en-GB" dirty="0"/>
              <a:t> by a flawed well plan that did not include enough cement between the 7-inch production casing and the 9 7/8-inch protection casing. ... Eleven men died instantly and 115 others rushed to the lifeboats or jumped into the Gulf of Mexico.</a:t>
            </a:r>
            <a:endParaRPr lang="en-US" dirty="0"/>
          </a:p>
        </p:txBody>
      </p:sp>
    </p:spTree>
    <p:extLst>
      <p:ext uri="{BB962C8B-B14F-4D97-AF65-F5344CB8AC3E}">
        <p14:creationId xmlns:p14="http://schemas.microsoft.com/office/powerpoint/2010/main" val="103827287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F7890A3D-BE46-334B-A261-EAF7994BE94F}"/>
              </a:ext>
            </a:extLst>
          </p:cNvPr>
          <p:cNvPicPr>
            <a:picLocks noChangeAspect="1"/>
          </p:cNvPicPr>
          <p:nvPr/>
        </p:nvPicPr>
        <p:blipFill>
          <a:blip r:embed="rId2"/>
          <a:stretch>
            <a:fillRect/>
          </a:stretch>
        </p:blipFill>
        <p:spPr>
          <a:xfrm>
            <a:off x="3484563" y="643467"/>
            <a:ext cx="5222874" cy="5571066"/>
          </a:xfrm>
          <a:prstGeom prst="rect">
            <a:avLst/>
          </a:prstGeom>
        </p:spPr>
      </p:pic>
    </p:spTree>
    <p:extLst>
      <p:ext uri="{BB962C8B-B14F-4D97-AF65-F5344CB8AC3E}">
        <p14:creationId xmlns:p14="http://schemas.microsoft.com/office/powerpoint/2010/main" val="353140899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F7890A3D-BE46-334B-A261-EAF7994BE94F}"/>
              </a:ext>
            </a:extLst>
          </p:cNvPr>
          <p:cNvPicPr>
            <a:picLocks noChangeAspect="1"/>
          </p:cNvPicPr>
          <p:nvPr/>
        </p:nvPicPr>
        <p:blipFill rotWithShape="1">
          <a:blip r:embed="rId2"/>
          <a:srcRect t="28962" b="18303"/>
          <a:stretch/>
        </p:blipFill>
        <p:spPr>
          <a:xfrm>
            <a:off x="20" y="10"/>
            <a:ext cx="12191980" cy="6857990"/>
          </a:xfrm>
          <a:prstGeom prst="rect">
            <a:avLst/>
          </a:prstGeom>
        </p:spPr>
      </p:pic>
    </p:spTree>
    <p:extLst>
      <p:ext uri="{BB962C8B-B14F-4D97-AF65-F5344CB8AC3E}">
        <p14:creationId xmlns:p14="http://schemas.microsoft.com/office/powerpoint/2010/main" val="129233168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93E25C2-199C-FC49-B6C9-ECDB350D548F}"/>
              </a:ext>
            </a:extLst>
          </p:cNvPr>
          <p:cNvSpPr>
            <a:spLocks noGrp="1"/>
          </p:cNvSpPr>
          <p:nvPr>
            <p:ph type="title"/>
          </p:nvPr>
        </p:nvSpPr>
        <p:spPr/>
        <p:txBody>
          <a:bodyPr/>
          <a:lstStyle/>
          <a:p>
            <a:r>
              <a:rPr lang="en-US" dirty="0"/>
              <a:t>SHARED</a:t>
            </a:r>
            <a:br>
              <a:rPr lang="en-US" dirty="0"/>
            </a:br>
            <a:r>
              <a:rPr lang="en-US" dirty="0"/>
              <a:t>RESPONSIBILITY</a:t>
            </a:r>
          </a:p>
        </p:txBody>
      </p:sp>
      <p:sp>
        <p:nvSpPr>
          <p:cNvPr id="3" name="Content Placeholder 2">
            <a:extLst>
              <a:ext uri="{FF2B5EF4-FFF2-40B4-BE49-F238E27FC236}">
                <a16:creationId xmlns:a16="http://schemas.microsoft.com/office/drawing/2014/main" xmlns="" id="{8BE110C2-469E-634C-8FE7-776B469899BE}"/>
              </a:ext>
            </a:extLst>
          </p:cNvPr>
          <p:cNvSpPr>
            <a:spLocks noGrp="1"/>
          </p:cNvSpPr>
          <p:nvPr>
            <p:ph idx="1"/>
          </p:nvPr>
        </p:nvSpPr>
        <p:spPr/>
        <p:txBody>
          <a:bodyPr/>
          <a:lstStyle/>
          <a:p>
            <a:r>
              <a:rPr lang="en-GB" dirty="0"/>
              <a:t>By focusing upon such elements, there is a tendency to disregard their shared development within a politico-economic system founded upon domination and exploitation where costs are routinely ‘externalized’ or treated as ‘acceptable business risks’ to be covered by insurance. </a:t>
            </a:r>
            <a:endParaRPr lang="en-GB" dirty="0" smtClean="0"/>
          </a:p>
          <a:p>
            <a:r>
              <a:rPr lang="en-GB" dirty="0" smtClean="0"/>
              <a:t>Exploitation </a:t>
            </a:r>
            <a:r>
              <a:rPr lang="en-GB" dirty="0"/>
              <a:t>is systematically built into capitalism.</a:t>
            </a:r>
            <a:endParaRPr lang="en-US" dirty="0"/>
          </a:p>
          <a:p>
            <a:endParaRPr lang="en-US" dirty="0"/>
          </a:p>
        </p:txBody>
      </p:sp>
    </p:spTree>
    <p:extLst>
      <p:ext uri="{BB962C8B-B14F-4D97-AF65-F5344CB8AC3E}">
        <p14:creationId xmlns:p14="http://schemas.microsoft.com/office/powerpoint/2010/main" val="51501229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E00C74-FA7B-BA4C-AEF3-4FBF2149735E}"/>
              </a:ext>
            </a:extLst>
          </p:cNvPr>
          <p:cNvSpPr>
            <a:spLocks noGrp="1"/>
          </p:cNvSpPr>
          <p:nvPr>
            <p:ph type="title"/>
          </p:nvPr>
        </p:nvSpPr>
        <p:spPr/>
        <p:txBody>
          <a:bodyPr/>
          <a:lstStyle/>
          <a:p>
            <a:r>
              <a:rPr lang="en-US" dirty="0"/>
              <a:t>DOMINATION</a:t>
            </a:r>
          </a:p>
        </p:txBody>
      </p:sp>
      <p:sp>
        <p:nvSpPr>
          <p:cNvPr id="3" name="Content Placeholder 2">
            <a:extLst>
              <a:ext uri="{FF2B5EF4-FFF2-40B4-BE49-F238E27FC236}">
                <a16:creationId xmlns:a16="http://schemas.microsoft.com/office/drawing/2014/main" xmlns="" id="{54419C4B-3436-C642-84F3-FD1C09DEDF40}"/>
              </a:ext>
            </a:extLst>
          </p:cNvPr>
          <p:cNvSpPr>
            <a:spLocks noGrp="1"/>
          </p:cNvSpPr>
          <p:nvPr>
            <p:ph idx="1"/>
          </p:nvPr>
        </p:nvSpPr>
        <p:spPr/>
        <p:txBody>
          <a:bodyPr/>
          <a:lstStyle/>
          <a:p>
            <a:r>
              <a:rPr lang="en-GB" dirty="0"/>
              <a:t>The creative capacity of human beings, hired as employees, is harnessed to produce wealth that is appropriated privately by the owners of capital, which takes the form of factories, service firms, intellectual property (e.g. patents), etc. </a:t>
            </a:r>
            <a:endParaRPr lang="en-GB" dirty="0" smtClean="0"/>
          </a:p>
          <a:p>
            <a:r>
              <a:rPr lang="en-GB" dirty="0" smtClean="0"/>
              <a:t>Domination </a:t>
            </a:r>
            <a:r>
              <a:rPr lang="en-GB" dirty="0"/>
              <a:t>is an integral feature of capitalism in the form of institutions (e.g. education) and ideologies (e.g. liberalism) that naturalize its features and/or represent them as congruent with ‘human nature’ or most consistent with the preservation of ‘freedom’, ‘equality’, ‘democracy’, and so on. In such ways, divisiveness and destructiveness are downplayed as capitalism is commended as the means of overcoming such problems. </a:t>
            </a:r>
          </a:p>
          <a:p>
            <a:pPr marL="0" indent="0">
              <a:buNone/>
            </a:pPr>
            <a:endParaRPr lang="en-US" dirty="0"/>
          </a:p>
        </p:txBody>
      </p:sp>
    </p:spTree>
    <p:extLst>
      <p:ext uri="{BB962C8B-B14F-4D97-AF65-F5344CB8AC3E}">
        <p14:creationId xmlns:p14="http://schemas.microsoft.com/office/powerpoint/2010/main" val="228179873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C2CB693-BB02-A34F-A1B6-6F7B7B063FAA}"/>
              </a:ext>
            </a:extLst>
          </p:cNvPr>
          <p:cNvSpPr>
            <a:spLocks noGrp="1"/>
          </p:cNvSpPr>
          <p:nvPr>
            <p:ph type="title"/>
          </p:nvPr>
        </p:nvSpPr>
        <p:spPr/>
        <p:txBody>
          <a:bodyPr/>
          <a:lstStyle/>
          <a:p>
            <a:r>
              <a:rPr lang="en-US" dirty="0"/>
              <a:t>EURO CRISIS</a:t>
            </a:r>
          </a:p>
        </p:txBody>
      </p:sp>
      <p:sp>
        <p:nvSpPr>
          <p:cNvPr id="3" name="Content Placeholder 2">
            <a:extLst>
              <a:ext uri="{FF2B5EF4-FFF2-40B4-BE49-F238E27FC236}">
                <a16:creationId xmlns:a16="http://schemas.microsoft.com/office/drawing/2014/main" xmlns="" id="{A9E6D04C-81B0-284F-A549-5F25CC40DB09}"/>
              </a:ext>
            </a:extLst>
          </p:cNvPr>
          <p:cNvSpPr>
            <a:spLocks noGrp="1"/>
          </p:cNvSpPr>
          <p:nvPr>
            <p:ph idx="1"/>
          </p:nvPr>
        </p:nvSpPr>
        <p:spPr/>
        <p:txBody>
          <a:bodyPr>
            <a:normAutofit/>
          </a:bodyPr>
          <a:lstStyle/>
          <a:p>
            <a:r>
              <a:rPr lang="en-GB" dirty="0"/>
              <a:t>Politicians remain preoccupied with ‘managing’ the survival and growth of their (capitalist) economies and businesses.</a:t>
            </a:r>
          </a:p>
          <a:p>
            <a:r>
              <a:rPr lang="en-GB" dirty="0"/>
              <a:t>Their priorities dramatically demonstrated during the ‘Euro Crisis’ of 2011.</a:t>
            </a:r>
          </a:p>
          <a:p>
            <a:r>
              <a:rPr lang="en-GB" dirty="0" err="1"/>
              <a:t>Pproblems</a:t>
            </a:r>
            <a:r>
              <a:rPr lang="en-GB" dirty="0"/>
              <a:t> (e.g. of Greece and Italy) have been widely diagnosed in terms of national profligacy and ‘sovereign debt’, and the ‘bailing out’ of these nations.</a:t>
            </a:r>
          </a:p>
          <a:p>
            <a:r>
              <a:rPr lang="en-GB" dirty="0"/>
              <a:t>Yet, arguably, it is the banks that have been content to lend to these nations that are, once again, being ‘baled out’ by ordinary taxpayers – of Germany or through the European Central Bank. We, it seems, have become the captives of (financialized) capitalism, unwilling or unable to debate and renew the meaning of modern ideas of freedom, community and democracy.</a:t>
            </a:r>
            <a:endParaRPr lang="en-US" dirty="0"/>
          </a:p>
        </p:txBody>
      </p:sp>
    </p:spTree>
    <p:extLst>
      <p:ext uri="{BB962C8B-B14F-4D97-AF65-F5344CB8AC3E}">
        <p14:creationId xmlns:p14="http://schemas.microsoft.com/office/powerpoint/2010/main" val="294488107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634DDFD-566F-D946-98D3-D77D4F726547}"/>
              </a:ext>
            </a:extLst>
          </p:cNvPr>
          <p:cNvSpPr>
            <a:spLocks noGrp="1"/>
          </p:cNvSpPr>
          <p:nvPr>
            <p:ph type="title"/>
          </p:nvPr>
        </p:nvSpPr>
        <p:spPr/>
        <p:txBody>
          <a:bodyPr/>
          <a:lstStyle/>
          <a:p>
            <a:r>
              <a:rPr lang="en-US" dirty="0"/>
              <a:t>BILLIONS FOR THE BANKS</a:t>
            </a:r>
          </a:p>
        </p:txBody>
      </p:sp>
      <p:sp>
        <p:nvSpPr>
          <p:cNvPr id="3" name="Content Placeholder 2">
            <a:extLst>
              <a:ext uri="{FF2B5EF4-FFF2-40B4-BE49-F238E27FC236}">
                <a16:creationId xmlns:a16="http://schemas.microsoft.com/office/drawing/2014/main" xmlns="" id="{17FC406B-DFCD-CB44-BC3A-7657EC87471B}"/>
              </a:ext>
            </a:extLst>
          </p:cNvPr>
          <p:cNvSpPr>
            <a:spLocks noGrp="1"/>
          </p:cNvSpPr>
          <p:nvPr>
            <p:ph idx="1"/>
          </p:nvPr>
        </p:nvSpPr>
        <p:spPr/>
        <p:txBody>
          <a:bodyPr>
            <a:normAutofit/>
          </a:bodyPr>
          <a:lstStyle/>
          <a:p>
            <a:r>
              <a:rPr lang="en-GB" dirty="0"/>
              <a:t>The excesses and gross inequalities of capitalist development, nationally and globally, go largely unchallenged, and, at best, state provision addresses only the most shocking, de-legitimating manifestations of destructiveness, deprivation and neglect. Billions have been found almost instantly to bail out the banks but, in the years following the financial crisis, many countries are experiencing great difficulties in sustaining core welfare programmes.</a:t>
            </a:r>
          </a:p>
          <a:p>
            <a:r>
              <a:rPr lang="en-GB" dirty="0"/>
              <a:t>These have been assessed to be too expensive and/or the services have been contracted to the private sector where labour conditions are generally inferior with regards to employment security, trade union representation, pensions, etc., and so costs are </a:t>
            </a:r>
            <a:r>
              <a:rPr lang="en-GB" dirty="0" smtClean="0"/>
              <a:t>lower.</a:t>
            </a:r>
            <a:endParaRPr lang="en-US" dirty="0"/>
          </a:p>
        </p:txBody>
      </p:sp>
    </p:spTree>
    <p:extLst>
      <p:ext uri="{BB962C8B-B14F-4D97-AF65-F5344CB8AC3E}">
        <p14:creationId xmlns:p14="http://schemas.microsoft.com/office/powerpoint/2010/main" val="305533058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4F3BFF4-D52A-3848-B56B-107012AAD49D}"/>
              </a:ext>
            </a:extLst>
          </p:cNvPr>
          <p:cNvSpPr>
            <a:spLocks noGrp="1"/>
          </p:cNvSpPr>
          <p:nvPr>
            <p:ph type="title"/>
          </p:nvPr>
        </p:nvSpPr>
        <p:spPr/>
        <p:txBody>
          <a:bodyPr/>
          <a:lstStyle/>
          <a:p>
            <a:r>
              <a:rPr lang="en-US" dirty="0"/>
              <a:t>AND SO BACK TO CRITICAL</a:t>
            </a:r>
          </a:p>
        </p:txBody>
      </p:sp>
      <p:sp>
        <p:nvSpPr>
          <p:cNvPr id="3" name="Content Placeholder 2">
            <a:extLst>
              <a:ext uri="{FF2B5EF4-FFF2-40B4-BE49-F238E27FC236}">
                <a16:creationId xmlns:a16="http://schemas.microsoft.com/office/drawing/2014/main" xmlns="" id="{4D916FBA-D919-BD4C-9882-6D13D27E4AD8}"/>
              </a:ext>
            </a:extLst>
          </p:cNvPr>
          <p:cNvSpPr>
            <a:spLocks noGrp="1"/>
          </p:cNvSpPr>
          <p:nvPr>
            <p:ph idx="1"/>
          </p:nvPr>
        </p:nvSpPr>
        <p:spPr/>
        <p:txBody>
          <a:bodyPr/>
          <a:lstStyle/>
          <a:p>
            <a:r>
              <a:rPr lang="en-GB" dirty="0"/>
              <a:t>The critical study of management unsettles conventional wisdoms about its sovereignty as well as its universality and the impartiality of its professed expertise. It is therefore worth stressing that the critical study of management is by no means ‘anti- management’.</a:t>
            </a:r>
          </a:p>
          <a:p>
            <a:r>
              <a:rPr lang="en-GB" b="1" dirty="0">
                <a:solidFill>
                  <a:srgbClr val="FF0000"/>
                </a:solidFill>
              </a:rPr>
              <a:t>It is to challenge received wisdoms about management and to foster less socially oppressive forms of organizing and managing. </a:t>
            </a:r>
          </a:p>
          <a:p>
            <a:r>
              <a:rPr lang="en-GB" dirty="0"/>
              <a:t>The demand here is not for an end to management but for the harnessing and redirection of management to more democratically determined and accountable ends. </a:t>
            </a:r>
          </a:p>
        </p:txBody>
      </p:sp>
    </p:spTree>
    <p:extLst>
      <p:ext uri="{BB962C8B-B14F-4D97-AF65-F5344CB8AC3E}">
        <p14:creationId xmlns:p14="http://schemas.microsoft.com/office/powerpoint/2010/main" val="158080686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BB1BD2F-100D-F640-A30A-75E8CE18F5BF}"/>
              </a:ext>
            </a:extLst>
          </p:cNvPr>
          <p:cNvSpPr>
            <a:spLocks noGrp="1"/>
          </p:cNvSpPr>
          <p:nvPr>
            <p:ph type="title"/>
          </p:nvPr>
        </p:nvSpPr>
        <p:spPr/>
        <p:txBody>
          <a:bodyPr/>
          <a:lstStyle/>
          <a:p>
            <a:r>
              <a:rPr lang="en-US" dirty="0"/>
              <a:t>WAS MARX WRONG?</a:t>
            </a:r>
          </a:p>
        </p:txBody>
      </p:sp>
      <p:sp>
        <p:nvSpPr>
          <p:cNvPr id="3" name="Content Placeholder 2">
            <a:extLst>
              <a:ext uri="{FF2B5EF4-FFF2-40B4-BE49-F238E27FC236}">
                <a16:creationId xmlns:a16="http://schemas.microsoft.com/office/drawing/2014/main" xmlns="" id="{55474E06-369A-EE47-A969-F026F67286A2}"/>
              </a:ext>
            </a:extLst>
          </p:cNvPr>
          <p:cNvSpPr>
            <a:spLocks noGrp="1"/>
          </p:cNvSpPr>
          <p:nvPr>
            <p:ph idx="1"/>
          </p:nvPr>
        </p:nvSpPr>
        <p:spPr/>
        <p:txBody>
          <a:bodyPr/>
          <a:lstStyle/>
          <a:p>
            <a:r>
              <a:rPr lang="en-US" dirty="0"/>
              <a:t>https://</a:t>
            </a:r>
            <a:r>
              <a:rPr lang="en-US" dirty="0" err="1"/>
              <a:t>www.adamsmith.org</a:t>
            </a:r>
            <a:r>
              <a:rPr lang="en-US" dirty="0"/>
              <a:t>/blog/</a:t>
            </a:r>
            <a:r>
              <a:rPr lang="en-US" dirty="0" err="1"/>
              <a:t>thinkpieces</a:t>
            </a:r>
            <a:r>
              <a:rPr lang="en-US" dirty="0"/>
              <a:t>/why-</a:t>
            </a:r>
            <a:r>
              <a:rPr lang="en-US" dirty="0" err="1"/>
              <a:t>marx</a:t>
            </a:r>
            <a:r>
              <a:rPr lang="en-US" dirty="0"/>
              <a:t>-was-wrong-about-capitalism</a:t>
            </a:r>
          </a:p>
        </p:txBody>
      </p:sp>
    </p:spTree>
    <p:extLst>
      <p:ext uri="{BB962C8B-B14F-4D97-AF65-F5344CB8AC3E}">
        <p14:creationId xmlns:p14="http://schemas.microsoft.com/office/powerpoint/2010/main" val="379648230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8EDAF23-4881-6A4C-8A5B-0A0CFBAC8C87}"/>
              </a:ext>
            </a:extLst>
          </p:cNvPr>
          <p:cNvSpPr>
            <a:spLocks noGrp="1"/>
          </p:cNvSpPr>
          <p:nvPr>
            <p:ph type="title"/>
          </p:nvPr>
        </p:nvSpPr>
        <p:spPr/>
        <p:txBody>
          <a:bodyPr/>
          <a:lstStyle/>
          <a:p>
            <a:r>
              <a:rPr lang="en-US" dirty="0"/>
              <a:t>CRITICAL PERSPECTIVES ON MANAGEMENT</a:t>
            </a:r>
          </a:p>
        </p:txBody>
      </p:sp>
      <p:sp>
        <p:nvSpPr>
          <p:cNvPr id="3" name="Content Placeholder 2">
            <a:extLst>
              <a:ext uri="{FF2B5EF4-FFF2-40B4-BE49-F238E27FC236}">
                <a16:creationId xmlns:a16="http://schemas.microsoft.com/office/drawing/2014/main" xmlns="" id="{145D8D1A-7CE8-8041-B861-EC153363E3FC}"/>
              </a:ext>
            </a:extLst>
          </p:cNvPr>
          <p:cNvSpPr>
            <a:spLocks noGrp="1"/>
          </p:cNvSpPr>
          <p:nvPr>
            <p:ph idx="1"/>
          </p:nvPr>
        </p:nvSpPr>
        <p:spPr/>
        <p:txBody>
          <a:bodyPr>
            <a:normAutofit fontScale="92500" lnSpcReduction="10000"/>
          </a:bodyPr>
          <a:lstStyle/>
          <a:p>
            <a:r>
              <a:rPr lang="en-GB" dirty="0"/>
              <a:t>‘Best management practice’ is not a matter of identifying the most technically rational means of achieving current ends (e.g. profitable growth). </a:t>
            </a:r>
          </a:p>
          <a:p>
            <a:r>
              <a:rPr lang="en-GB" dirty="0"/>
              <a:t>Rather, ‘best practice’ is evaluated in terms of its contribution to the realization of the progressive objectives of social justice, greater autonomy, responsibility, democracy and ecologically sustainable development. </a:t>
            </a:r>
          </a:p>
          <a:p>
            <a:r>
              <a:rPr lang="en-GB" dirty="0"/>
              <a:t>It looks at forms of oppression within workplaces where there is little or no democratic accountability for how resources are applied; how the divisions of labour are determined; and how tasks are designed, allocated and </a:t>
            </a:r>
            <a:r>
              <a:rPr lang="en-GB" err="1"/>
              <a:t>rewarded</a:t>
            </a:r>
            <a:r>
              <a:rPr lang="en-GB"/>
              <a:t>.</a:t>
            </a:r>
          </a:p>
          <a:p>
            <a:r>
              <a:rPr lang="en-GB"/>
              <a:t>When </a:t>
            </a:r>
            <a:r>
              <a:rPr lang="en-GB" dirty="0"/>
              <a:t>framed in this way, the responsibility of management is not equated with preserving or improving structures and processes for a better realization of a given, narrow set of objectives. Instead, this responsibility is conceived as a collective task, guided by processes of critical self-reflection concerned with the identification and realization of alternative values and practices that are humanly (and ecologically) more fulfilling and less degrading. </a:t>
            </a:r>
          </a:p>
          <a:p>
            <a:endParaRPr lang="en-US" dirty="0"/>
          </a:p>
        </p:txBody>
      </p:sp>
    </p:spTree>
    <p:extLst>
      <p:ext uri="{BB962C8B-B14F-4D97-AF65-F5344CB8AC3E}">
        <p14:creationId xmlns:p14="http://schemas.microsoft.com/office/powerpoint/2010/main" val="104542842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smtClean="0"/>
              <a:t>Demise of the left</a:t>
            </a:r>
            <a:endParaRPr lang="en-GB" dirty="0"/>
          </a:p>
        </p:txBody>
      </p:sp>
      <p:sp>
        <p:nvSpPr>
          <p:cNvPr id="7" name="Content Placeholder 6"/>
          <p:cNvSpPr>
            <a:spLocks noGrp="1"/>
          </p:cNvSpPr>
          <p:nvPr>
            <p:ph idx="1"/>
          </p:nvPr>
        </p:nvSpPr>
        <p:spPr/>
        <p:txBody>
          <a:bodyPr/>
          <a:lstStyle/>
          <a:p>
            <a:r>
              <a:rPr lang="en-GB" dirty="0"/>
              <a:t>It would be difficult to exaggerate the defeat suffered by the Left in the </a:t>
            </a:r>
            <a:r>
              <a:rPr lang="en-GB" dirty="0" err="1"/>
              <a:t>lastdecades</a:t>
            </a:r>
            <a:r>
              <a:rPr lang="en-GB" dirty="0"/>
              <a:t>  of  the  twentieth  century. </a:t>
            </a:r>
            <a:endParaRPr lang="en-GB" dirty="0" smtClean="0"/>
          </a:p>
          <a:p>
            <a:r>
              <a:rPr lang="en-GB" dirty="0" smtClean="0"/>
              <a:t>The Soviet bloc disappeared</a:t>
            </a:r>
            <a:r>
              <a:rPr lang="en-GB" dirty="0"/>
              <a:t>.   </a:t>
            </a:r>
            <a:endParaRPr lang="en-GB" dirty="0" smtClean="0"/>
          </a:p>
          <a:p>
            <a:r>
              <a:rPr lang="en-GB" dirty="0" smtClean="0"/>
              <a:t>Socialism has ceased to be a widespread </a:t>
            </a:r>
            <a:r>
              <a:rPr lang="en-GB" dirty="0"/>
              <a:t>ideal. </a:t>
            </a:r>
            <a:endParaRPr lang="en-GB" dirty="0" smtClean="0"/>
          </a:p>
          <a:p>
            <a:r>
              <a:rPr lang="en-GB" dirty="0" smtClean="0"/>
              <a:t>Marxism </a:t>
            </a:r>
            <a:r>
              <a:rPr lang="en-GB" dirty="0"/>
              <a:t>is no longer dominant in the culture of </a:t>
            </a:r>
            <a:r>
              <a:rPr lang="en-GB" dirty="0" smtClean="0"/>
              <a:t>the Left</a:t>
            </a:r>
            <a:r>
              <a:rPr lang="en-GB" dirty="0"/>
              <a:t>. </a:t>
            </a:r>
            <a:endParaRPr lang="en-GB" dirty="0" smtClean="0"/>
          </a:p>
          <a:p>
            <a:r>
              <a:rPr lang="en-GB" dirty="0" smtClean="0"/>
              <a:t>Even Labourism largely </a:t>
            </a:r>
            <a:r>
              <a:rPr lang="en-GB" dirty="0"/>
              <a:t>dissolved. To say that these changes </a:t>
            </a:r>
            <a:r>
              <a:rPr lang="en-GB" dirty="0" smtClean="0"/>
              <a:t>are enormous </a:t>
            </a:r>
            <a:r>
              <a:rPr lang="en-GB" dirty="0"/>
              <a:t>would be an under-statement</a:t>
            </a:r>
            <a:r>
              <a:rPr lang="en-GB" dirty="0" smtClean="0"/>
              <a:t>...</a:t>
            </a:r>
          </a:p>
          <a:p>
            <a:r>
              <a:rPr lang="en-GB" dirty="0" smtClean="0"/>
              <a:t>And as you now know, the </a:t>
            </a:r>
            <a:r>
              <a:rPr lang="en-GB" dirty="0"/>
              <a:t>principal aspect of the </a:t>
            </a:r>
            <a:r>
              <a:rPr lang="en-GB" dirty="0" smtClean="0"/>
              <a:t>past decades ...</a:t>
            </a:r>
            <a:r>
              <a:rPr lang="en-GB" dirty="0"/>
              <a:t>can be defined as the virtually uncontested consolidation, </a:t>
            </a:r>
            <a:r>
              <a:rPr lang="en-GB" dirty="0" smtClean="0"/>
              <a:t>and universal </a:t>
            </a:r>
            <a:r>
              <a:rPr lang="en-GB" dirty="0"/>
              <a:t>diffusion, of neo-liberalism...</a:t>
            </a:r>
          </a:p>
        </p:txBody>
      </p:sp>
    </p:spTree>
    <p:extLst>
      <p:ext uri="{BB962C8B-B14F-4D97-AF65-F5344CB8AC3E}">
        <p14:creationId xmlns:p14="http://schemas.microsoft.com/office/powerpoint/2010/main" val="233127524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smtClean="0"/>
              <a:t>continued</a:t>
            </a:r>
            <a:endParaRPr lang="en-GB" dirty="0"/>
          </a:p>
        </p:txBody>
      </p:sp>
      <p:sp>
        <p:nvSpPr>
          <p:cNvPr id="7" name="Content Placeholder 6"/>
          <p:cNvSpPr>
            <a:spLocks noGrp="1"/>
          </p:cNvSpPr>
          <p:nvPr>
            <p:ph idx="1"/>
          </p:nvPr>
        </p:nvSpPr>
        <p:spPr/>
        <p:txBody>
          <a:bodyPr/>
          <a:lstStyle/>
          <a:p>
            <a:r>
              <a:rPr lang="en-GB" dirty="0"/>
              <a:t>The Left no longer constitutes a threat to what J.K. Galbraith (1993) </a:t>
            </a:r>
            <a:r>
              <a:rPr lang="en-GB" dirty="0" smtClean="0"/>
              <a:t>has termed </a:t>
            </a:r>
            <a:r>
              <a:rPr lang="en-GB" dirty="0"/>
              <a:t>the “culture of contentment”, in which it is accepted that </a:t>
            </a:r>
            <a:r>
              <a:rPr lang="en-GB" dirty="0" smtClean="0"/>
              <a:t>certain features </a:t>
            </a:r>
            <a:r>
              <a:rPr lang="en-GB" dirty="0"/>
              <a:t>of the capitalist corporation, such as discrimination, deskilling, </a:t>
            </a:r>
            <a:r>
              <a:rPr lang="en-GB" dirty="0" smtClean="0"/>
              <a:t>and downsizing</a:t>
            </a:r>
            <a:r>
              <a:rPr lang="en-GB" dirty="0"/>
              <a:t>, while regrettable, are unavoidable concomitants of </a:t>
            </a:r>
            <a:r>
              <a:rPr lang="en-GB" dirty="0" smtClean="0"/>
              <a:t>capitalist competition</a:t>
            </a:r>
            <a:r>
              <a:rPr lang="en-GB" dirty="0"/>
              <a:t>, and the efficiency that the capitalist corporation enjoys. </a:t>
            </a:r>
            <a:endParaRPr lang="en-GB" dirty="0"/>
          </a:p>
          <a:p>
            <a:r>
              <a:rPr lang="en-GB" dirty="0"/>
              <a:t>Capitalism has a current advantage in that with the death of communism </a:t>
            </a:r>
            <a:r>
              <a:rPr lang="en-GB" dirty="0" smtClean="0"/>
              <a:t>and socialism</a:t>
            </a:r>
            <a:r>
              <a:rPr lang="en-GB" dirty="0"/>
              <a:t>,  it  has  no  plausible  social  system  as  an  active  competitor.  </a:t>
            </a:r>
            <a:endParaRPr lang="en-GB" dirty="0" smtClean="0"/>
          </a:p>
          <a:p>
            <a:r>
              <a:rPr lang="en-GB" dirty="0" smtClean="0"/>
              <a:t>It  is difficult  </a:t>
            </a:r>
            <a:r>
              <a:rPr lang="en-GB" dirty="0"/>
              <a:t>to  have  a  revolution  against  capitalism  without  an  </a:t>
            </a:r>
            <a:r>
              <a:rPr lang="en-GB" dirty="0" smtClean="0"/>
              <a:t>alternative ideology.</a:t>
            </a:r>
            <a:endParaRPr lang="en-GB" dirty="0"/>
          </a:p>
        </p:txBody>
      </p:sp>
    </p:spTree>
    <p:extLst>
      <p:ext uri="{BB962C8B-B14F-4D97-AF65-F5344CB8AC3E}">
        <p14:creationId xmlns:p14="http://schemas.microsoft.com/office/powerpoint/2010/main" val="178943180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err="1" smtClean="0"/>
              <a:t>braverman</a:t>
            </a:r>
            <a:endParaRPr lang="en-GB" dirty="0"/>
          </a:p>
        </p:txBody>
      </p:sp>
      <p:sp>
        <p:nvSpPr>
          <p:cNvPr id="7" name="Content Placeholder 6"/>
          <p:cNvSpPr>
            <a:spLocks noGrp="1"/>
          </p:cNvSpPr>
          <p:nvPr>
            <p:ph idx="1"/>
          </p:nvPr>
        </p:nvSpPr>
        <p:spPr/>
        <p:txBody>
          <a:bodyPr>
            <a:normAutofit/>
          </a:bodyPr>
          <a:lstStyle/>
          <a:p>
            <a:r>
              <a:rPr lang="en-GB" dirty="0" smtClean="0"/>
              <a:t>Labour </a:t>
            </a:r>
            <a:r>
              <a:rPr lang="en-GB" dirty="0"/>
              <a:t>and Monopoly Capital - Harry </a:t>
            </a:r>
            <a:r>
              <a:rPr lang="en-GB" dirty="0" err="1"/>
              <a:t>Braverman</a:t>
            </a:r>
            <a:r>
              <a:rPr lang="en-GB" dirty="0"/>
              <a:t> </a:t>
            </a:r>
            <a:r>
              <a:rPr lang="en-GB" dirty="0" smtClean="0"/>
              <a:t>intended </a:t>
            </a:r>
            <a:r>
              <a:rPr lang="en-GB" dirty="0"/>
              <a:t>not only to update Marx’s interest in manual workers but also to examine what has happened to white- collar and service workers. </a:t>
            </a:r>
          </a:p>
          <a:p>
            <a:r>
              <a:rPr lang="en-GB" dirty="0" smtClean="0"/>
              <a:t>In </a:t>
            </a:r>
            <a:r>
              <a:rPr lang="en-GB" dirty="0"/>
              <a:t>his view, capitalist control and exploitation, as well as the derivative processes of mechanization and rationalization, are being extended to white collar and service occupations. </a:t>
            </a:r>
          </a:p>
          <a:p>
            <a:endParaRPr lang="en-GB" dirty="0" smtClean="0"/>
          </a:p>
        </p:txBody>
      </p:sp>
    </p:spTree>
    <p:extLst>
      <p:ext uri="{BB962C8B-B14F-4D97-AF65-F5344CB8AC3E}">
        <p14:creationId xmlns:p14="http://schemas.microsoft.com/office/powerpoint/2010/main" val="303609440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MANAGERIAL CONTROL </a:t>
            </a:r>
          </a:p>
        </p:txBody>
      </p:sp>
      <p:sp>
        <p:nvSpPr>
          <p:cNvPr id="3" name="Content Placeholder 2"/>
          <p:cNvSpPr>
            <a:spLocks noGrp="1"/>
          </p:cNvSpPr>
          <p:nvPr>
            <p:ph idx="1"/>
          </p:nvPr>
        </p:nvSpPr>
        <p:spPr/>
        <p:txBody>
          <a:bodyPr>
            <a:normAutofit/>
          </a:bodyPr>
          <a:lstStyle/>
          <a:p>
            <a:r>
              <a:rPr lang="en-GB" dirty="0" err="1" smtClean="0"/>
              <a:t>Braverman</a:t>
            </a:r>
            <a:r>
              <a:rPr lang="en-GB" dirty="0" smtClean="0"/>
              <a:t> </a:t>
            </a:r>
            <a:r>
              <a:rPr lang="en-GB" dirty="0"/>
              <a:t>recognized economic exploitation, which was Marx’s focus, but concentrated on the issue of control. </a:t>
            </a:r>
            <a:endParaRPr lang="en-GB" dirty="0" smtClean="0"/>
          </a:p>
          <a:p>
            <a:r>
              <a:rPr lang="en-GB" dirty="0" smtClean="0"/>
              <a:t>He </a:t>
            </a:r>
            <a:r>
              <a:rPr lang="en-GB" dirty="0"/>
              <a:t>asked the question: How do the capitalists control the </a:t>
            </a:r>
            <a:r>
              <a:rPr lang="en-GB" dirty="0" err="1" smtClean="0"/>
              <a:t>laboOr</a:t>
            </a:r>
            <a:r>
              <a:rPr lang="en-GB" dirty="0" smtClean="0"/>
              <a:t> </a:t>
            </a:r>
            <a:r>
              <a:rPr lang="en-GB" dirty="0"/>
              <a:t>power they </a:t>
            </a:r>
            <a:r>
              <a:rPr lang="en-GB" dirty="0" smtClean="0"/>
              <a:t>employ?</a:t>
            </a:r>
          </a:p>
          <a:p>
            <a:r>
              <a:rPr lang="en-GB" dirty="0" smtClean="0"/>
              <a:t>One </a:t>
            </a:r>
            <a:r>
              <a:rPr lang="en-GB" dirty="0"/>
              <a:t>answer is that they exercise such control through </a:t>
            </a:r>
            <a:r>
              <a:rPr lang="en-GB" dirty="0" smtClean="0"/>
              <a:t>managers.</a:t>
            </a:r>
          </a:p>
          <a:p>
            <a:r>
              <a:rPr lang="en-GB" dirty="0" err="1" smtClean="0"/>
              <a:t>Braverman</a:t>
            </a:r>
            <a:r>
              <a:rPr lang="en-GB" dirty="0" smtClean="0"/>
              <a:t> </a:t>
            </a:r>
            <a:r>
              <a:rPr lang="en-GB" dirty="0"/>
              <a:t>concentrated on the more impersonal means employed by managers to control workers. </a:t>
            </a:r>
            <a:endParaRPr lang="en-GB" dirty="0" smtClean="0"/>
          </a:p>
          <a:p>
            <a:endParaRPr lang="en-GB" dirty="0"/>
          </a:p>
        </p:txBody>
      </p:sp>
    </p:spTree>
    <p:extLst>
      <p:ext uri="{BB962C8B-B14F-4D97-AF65-F5344CB8AC3E}">
        <p14:creationId xmlns:p14="http://schemas.microsoft.com/office/powerpoint/2010/main" val="72837051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normAutofit/>
          </a:bodyPr>
          <a:lstStyle/>
          <a:p>
            <a:r>
              <a:rPr lang="en-GB" dirty="0" err="1" smtClean="0"/>
              <a:t>Braverman</a:t>
            </a:r>
            <a:r>
              <a:rPr lang="en-GB" dirty="0" smtClean="0"/>
              <a:t> </a:t>
            </a:r>
            <a:r>
              <a:rPr lang="en-GB" dirty="0"/>
              <a:t>believed that the division of </a:t>
            </a:r>
            <a:r>
              <a:rPr lang="en-GB" dirty="0" smtClean="0"/>
              <a:t>labour and specialization </a:t>
            </a:r>
            <a:r>
              <a:rPr lang="en-GB" dirty="0"/>
              <a:t>in the workplace involves the continual division and subdivision of tasks or operations into minute and highly specialized activities, each of which is then likely to be assigned to a different worker. </a:t>
            </a:r>
            <a:endParaRPr lang="en-GB" dirty="0" smtClean="0"/>
          </a:p>
          <a:p>
            <a:r>
              <a:rPr lang="en-GB" dirty="0" smtClean="0"/>
              <a:t>This </a:t>
            </a:r>
            <a:r>
              <a:rPr lang="en-GB" dirty="0"/>
              <a:t>process constitutes the creation of what </a:t>
            </a:r>
            <a:r>
              <a:rPr lang="en-GB" dirty="0" err="1"/>
              <a:t>Braverman</a:t>
            </a:r>
            <a:r>
              <a:rPr lang="en-GB" dirty="0"/>
              <a:t> calls “detail workers.” </a:t>
            </a:r>
          </a:p>
        </p:txBody>
      </p:sp>
    </p:spTree>
    <p:extLst>
      <p:ext uri="{BB962C8B-B14F-4D97-AF65-F5344CB8AC3E}">
        <p14:creationId xmlns:p14="http://schemas.microsoft.com/office/powerpoint/2010/main" val="415712497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normAutofit/>
          </a:bodyPr>
          <a:lstStyle/>
          <a:p>
            <a:r>
              <a:rPr lang="en-GB" dirty="0" err="1" smtClean="0"/>
              <a:t>Braverman</a:t>
            </a:r>
            <a:r>
              <a:rPr lang="en-GB" dirty="0" smtClean="0"/>
              <a:t> </a:t>
            </a:r>
            <a:r>
              <a:rPr lang="en-GB" dirty="0"/>
              <a:t>puts it, the capitalist first breaks down the work process and then “dismembers the worker as well” by requiring the worker to use only a small proportion of his or her skills and abilities. </a:t>
            </a:r>
            <a:endParaRPr lang="en-GB" dirty="0" smtClean="0"/>
          </a:p>
          <a:p>
            <a:r>
              <a:rPr lang="en-GB" dirty="0" smtClean="0"/>
              <a:t>In </a:t>
            </a:r>
            <a:r>
              <a:rPr lang="en-GB" dirty="0" err="1"/>
              <a:t>Braverman’s</a:t>
            </a:r>
            <a:r>
              <a:rPr lang="en-GB" dirty="0"/>
              <a:t> terms, the worker “never voluntarily converts himself into a lifelong detail worker. </a:t>
            </a:r>
            <a:endParaRPr lang="en-GB" dirty="0" smtClean="0"/>
          </a:p>
          <a:p>
            <a:r>
              <a:rPr lang="en-GB" dirty="0" smtClean="0"/>
              <a:t>This </a:t>
            </a:r>
            <a:r>
              <a:rPr lang="en-GB" dirty="0"/>
              <a:t>is the contribution of the capitalist”. - Why does the capitalist do this? </a:t>
            </a:r>
            <a:endParaRPr lang="en-GB" dirty="0" smtClean="0"/>
          </a:p>
          <a:p>
            <a:pPr lvl="1"/>
            <a:r>
              <a:rPr lang="en-GB" dirty="0" smtClean="0"/>
              <a:t>First</a:t>
            </a:r>
            <a:r>
              <a:rPr lang="en-GB" dirty="0"/>
              <a:t>, it increases the control of management. </a:t>
            </a:r>
            <a:endParaRPr lang="en-GB" dirty="0" smtClean="0"/>
          </a:p>
          <a:p>
            <a:pPr lvl="1"/>
            <a:r>
              <a:rPr lang="en-GB" dirty="0" smtClean="0"/>
              <a:t>Second</a:t>
            </a:r>
            <a:r>
              <a:rPr lang="en-GB" dirty="0"/>
              <a:t>, it increases productivity. </a:t>
            </a:r>
            <a:endParaRPr lang="en-GB" dirty="0" smtClean="0"/>
          </a:p>
          <a:p>
            <a:pPr lvl="1"/>
            <a:r>
              <a:rPr lang="en-GB" dirty="0" smtClean="0"/>
              <a:t>Third</a:t>
            </a:r>
            <a:r>
              <a:rPr lang="en-GB" dirty="0"/>
              <a:t>, specialization allows the capitalist to pay the least for the </a:t>
            </a:r>
            <a:r>
              <a:rPr lang="en-GB" dirty="0" err="1"/>
              <a:t>labor</a:t>
            </a:r>
            <a:r>
              <a:rPr lang="en-GB" dirty="0"/>
              <a:t> power needed. </a:t>
            </a:r>
          </a:p>
          <a:p>
            <a:endParaRPr lang="en-GB" dirty="0"/>
          </a:p>
        </p:txBody>
      </p:sp>
    </p:spTree>
    <p:extLst>
      <p:ext uri="{BB962C8B-B14F-4D97-AF65-F5344CB8AC3E}">
        <p14:creationId xmlns:p14="http://schemas.microsoft.com/office/powerpoint/2010/main" val="390557378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normAutofit/>
          </a:bodyPr>
          <a:lstStyle/>
          <a:p>
            <a:r>
              <a:rPr lang="en-GB" dirty="0" smtClean="0"/>
              <a:t>Following </a:t>
            </a:r>
            <a:r>
              <a:rPr lang="en-GB" dirty="0"/>
              <a:t>the logic of capitalism, employers seek to progressively cheapen the </a:t>
            </a:r>
            <a:r>
              <a:rPr lang="en-GB" dirty="0" err="1"/>
              <a:t>labor</a:t>
            </a:r>
            <a:r>
              <a:rPr lang="en-GB" dirty="0"/>
              <a:t> of workers, and this results in a virtually undifferentiated mass of what </a:t>
            </a:r>
            <a:r>
              <a:rPr lang="en-GB" dirty="0" err="1"/>
              <a:t>Braverman</a:t>
            </a:r>
            <a:r>
              <a:rPr lang="en-GB" dirty="0"/>
              <a:t> called “simple </a:t>
            </a:r>
            <a:r>
              <a:rPr lang="en-GB" dirty="0" err="1"/>
              <a:t>labor</a:t>
            </a:r>
            <a:r>
              <a:rPr lang="en-GB" dirty="0"/>
              <a:t>.” </a:t>
            </a:r>
          </a:p>
          <a:p>
            <a:r>
              <a:rPr lang="en-GB" dirty="0" smtClean="0"/>
              <a:t>To </a:t>
            </a:r>
            <a:r>
              <a:rPr lang="en-GB" dirty="0" err="1"/>
              <a:t>Braverman</a:t>
            </a:r>
            <a:r>
              <a:rPr lang="en-GB" dirty="0"/>
              <a:t>, scientific management is the science of “how best to control alienated </a:t>
            </a:r>
            <a:r>
              <a:rPr lang="en-GB" dirty="0" err="1"/>
              <a:t>labor</a:t>
            </a:r>
            <a:r>
              <a:rPr lang="en-GB" dirty="0"/>
              <a:t>” . </a:t>
            </a:r>
            <a:endParaRPr lang="en-GB" dirty="0" smtClean="0"/>
          </a:p>
          <a:p>
            <a:r>
              <a:rPr lang="en-GB" dirty="0" smtClean="0"/>
              <a:t>Scientific </a:t>
            </a:r>
            <a:r>
              <a:rPr lang="en-GB" dirty="0"/>
              <a:t>management is found in a series of stages aimed at the control of </a:t>
            </a:r>
            <a:r>
              <a:rPr lang="en-GB" dirty="0" err="1"/>
              <a:t>labor</a:t>
            </a:r>
            <a:r>
              <a:rPr lang="en-GB" dirty="0"/>
              <a:t> gathering many workers in one workshop, dictating the length of the workday, supervising workers directly to ensure diligence, enforcing rules against distractions ( ex; talking), and setting minimum acceptable production levels. </a:t>
            </a:r>
          </a:p>
          <a:p>
            <a:endParaRPr lang="en-GB" dirty="0"/>
          </a:p>
          <a:p>
            <a:endParaRPr lang="en-GB" dirty="0"/>
          </a:p>
        </p:txBody>
      </p:sp>
    </p:spTree>
    <p:extLst>
      <p:ext uri="{BB962C8B-B14F-4D97-AF65-F5344CB8AC3E}">
        <p14:creationId xmlns:p14="http://schemas.microsoft.com/office/powerpoint/2010/main" val="115341145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control</a:t>
            </a:r>
            <a:endParaRPr lang="en-GB" dirty="0"/>
          </a:p>
        </p:txBody>
      </p:sp>
      <p:sp>
        <p:nvSpPr>
          <p:cNvPr id="3" name="Content Placeholder 2"/>
          <p:cNvSpPr>
            <a:spLocks noGrp="1"/>
          </p:cNvSpPr>
          <p:nvPr>
            <p:ph idx="1"/>
          </p:nvPr>
        </p:nvSpPr>
        <p:spPr/>
        <p:txBody>
          <a:bodyPr>
            <a:normAutofit lnSpcReduction="10000"/>
          </a:bodyPr>
          <a:lstStyle/>
          <a:p>
            <a:r>
              <a:rPr lang="en-GB" dirty="0" smtClean="0"/>
              <a:t>Taylor’s </a:t>
            </a:r>
            <a:r>
              <a:rPr lang="en-GB" dirty="0"/>
              <a:t>early work on the </a:t>
            </a:r>
            <a:r>
              <a:rPr lang="en-GB" dirty="0" err="1"/>
              <a:t>shoveling</a:t>
            </a:r>
            <a:r>
              <a:rPr lang="en-GB" dirty="0"/>
              <a:t> of coal, which led him to develop rules about the kind of shovel to use, the way to stand, the angle at which the shovel should enter the coal pile, and how much coal to pick up in each motion. </a:t>
            </a:r>
            <a:endParaRPr lang="en-GB" dirty="0" smtClean="0"/>
          </a:p>
          <a:p>
            <a:r>
              <a:rPr lang="en-GB" dirty="0" smtClean="0"/>
              <a:t>Workers </a:t>
            </a:r>
            <a:r>
              <a:rPr lang="en-GB" dirty="0"/>
              <a:t>were to be left with as few independent decisions as possible; thus, a separation of the mental and the manual was accomplished</a:t>
            </a:r>
            <a:r>
              <a:rPr lang="en-GB" dirty="0" smtClean="0"/>
              <a:t>.</a:t>
            </a:r>
          </a:p>
          <a:p>
            <a:r>
              <a:rPr lang="en-GB" dirty="0" smtClean="0"/>
              <a:t>Instead </a:t>
            </a:r>
            <a:r>
              <a:rPr lang="en-GB" dirty="0"/>
              <a:t>of controlling the work process, workers come to be controlled by the machine. </a:t>
            </a:r>
          </a:p>
          <a:p>
            <a:r>
              <a:rPr lang="en-GB" dirty="0" smtClean="0"/>
              <a:t>It </a:t>
            </a:r>
            <a:r>
              <a:rPr lang="en-GB" dirty="0"/>
              <a:t>is far easier for management to control machines than to control </a:t>
            </a:r>
            <a:r>
              <a:rPr lang="en-GB" dirty="0" smtClean="0"/>
              <a:t>workers.</a:t>
            </a:r>
          </a:p>
          <a:p>
            <a:r>
              <a:rPr lang="en-GB" dirty="0" err="1" smtClean="0"/>
              <a:t>Braverman</a:t>
            </a:r>
            <a:r>
              <a:rPr lang="en-GB" dirty="0" smtClean="0"/>
              <a:t> </a:t>
            </a:r>
            <a:r>
              <a:rPr lang="en-GB" dirty="0"/>
              <a:t>argued that through mechanisms such as the specialization of work, scientific management, and machines, management has been able to extend its control over its manual workers. </a:t>
            </a:r>
          </a:p>
          <a:p>
            <a:endParaRPr lang="en-GB" dirty="0"/>
          </a:p>
        </p:txBody>
      </p:sp>
    </p:spTree>
    <p:extLst>
      <p:ext uri="{BB962C8B-B14F-4D97-AF65-F5344CB8AC3E}">
        <p14:creationId xmlns:p14="http://schemas.microsoft.com/office/powerpoint/2010/main" val="115871359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29F68FFC-748B-4FC3-BF39-7F84A6D5840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2935</TotalTime>
  <Words>4104</Words>
  <Application>Microsoft Office PowerPoint</Application>
  <PresentationFormat>Widescreen</PresentationFormat>
  <Paragraphs>290</Paragraphs>
  <Slides>67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67</vt:i4>
      </vt:variant>
    </vt:vector>
  </HeadingPairs>
  <TitlesOfParts>
    <vt:vector size="73" baseType="lpstr">
      <vt:lpstr>Arial</vt:lpstr>
      <vt:lpstr>Calibri</vt:lpstr>
      <vt:lpstr>Tw Cen MT</vt:lpstr>
      <vt:lpstr>Tw Cen MT Condensed</vt:lpstr>
      <vt:lpstr>Wingdings 3</vt:lpstr>
      <vt:lpstr>Integral</vt:lpstr>
      <vt:lpstr>CRITICAL THEORY, CRITICAL PERSPECTIVES, FRANKFURT SCHOOL</vt:lpstr>
      <vt:lpstr>Questions set a</vt:lpstr>
      <vt:lpstr>Questions set b</vt:lpstr>
      <vt:lpstr>Critical Theory ‘a vein of Marxism’</vt:lpstr>
      <vt:lpstr>CAPITALISM AND SCIENCE</vt:lpstr>
      <vt:lpstr>problems</vt:lpstr>
      <vt:lpstr>PowerPoint Presentation</vt:lpstr>
      <vt:lpstr>EXPLOITATION HERE EXPLOITATION THERE</vt:lpstr>
      <vt:lpstr>PowerPoint Presentation</vt:lpstr>
      <vt:lpstr>PowerPoint Presentation</vt:lpstr>
      <vt:lpstr>$247 tr</vt:lpstr>
      <vt:lpstr>TABLES</vt:lpstr>
      <vt:lpstr>EXPLOITATION  THROUGH CONTROL</vt:lpstr>
      <vt:lpstr>PowerPoint Presentation</vt:lpstr>
      <vt:lpstr>Rana Plaza collapse, Dhaka, Bangladesh 2013</vt:lpstr>
      <vt:lpstr>EXPLOITATION  THROUGH CONTROL</vt:lpstr>
      <vt:lpstr>PowerPoint Presentation</vt:lpstr>
      <vt:lpstr>BUT WHAT IS CRITICAL THEORY -  CRITICAL PERSPECTIVES?</vt:lpstr>
      <vt:lpstr>CONTINUED </vt:lpstr>
      <vt:lpstr>today</vt:lpstr>
      <vt:lpstr>PowerPoint Presentation</vt:lpstr>
      <vt:lpstr>Women</vt:lpstr>
      <vt:lpstr>Critical Theory  </vt:lpstr>
      <vt:lpstr>Women</vt:lpstr>
      <vt:lpstr>poverty</vt:lpstr>
      <vt:lpstr>Critical Theory: Narrow and Broad</vt:lpstr>
      <vt:lpstr>NARROW</vt:lpstr>
      <vt:lpstr>CONTINUED</vt:lpstr>
      <vt:lpstr>THREE CRITERIA</vt:lpstr>
      <vt:lpstr>2018</vt:lpstr>
      <vt:lpstr>continued</vt:lpstr>
      <vt:lpstr>Continued</vt:lpstr>
      <vt:lpstr>PowerPoint Presentation</vt:lpstr>
      <vt:lpstr>FRANKFURT SCHOOL</vt:lpstr>
      <vt:lpstr>CONTINUED</vt:lpstr>
      <vt:lpstr>What were the Frankfurt school responding to, through the 1930s and 40s?</vt:lpstr>
      <vt:lpstr>REMEMBER MARXISM?</vt:lpstr>
      <vt:lpstr>NEO-MARXIST APPROACH: FRANKFURT SCHOOL</vt:lpstr>
      <vt:lpstr>CONTRIBUTION  OF THE FRANKFURT SCHOOL</vt:lpstr>
      <vt:lpstr>CONTINUED</vt:lpstr>
      <vt:lpstr>CONTINUED</vt:lpstr>
      <vt:lpstr>The modern world is shaped by varieties of capitalism in which scientific and technical knowledge has been applied to extract profits from the production and marketing of every conceivable product and service.</vt:lpstr>
      <vt:lpstr>NEW MARKETS  </vt:lpstr>
      <vt:lpstr>PowerPoint Presentation</vt:lpstr>
      <vt:lpstr>SQUEEZING</vt:lpstr>
      <vt:lpstr>HOW CONSUMER NEEDS ARE DEFINED</vt:lpstr>
      <vt:lpstr>AN OPPORTUNITY !</vt:lpstr>
      <vt:lpstr>DAMAGE</vt:lpstr>
      <vt:lpstr>LIES ? hMMM</vt:lpstr>
      <vt:lpstr>OFFICIAL CAUSE OF DEEPWATER HORIZON </vt:lpstr>
      <vt:lpstr>PowerPoint Presentation</vt:lpstr>
      <vt:lpstr>PowerPoint Presentation</vt:lpstr>
      <vt:lpstr>SHARED RESPONSIBILITY</vt:lpstr>
      <vt:lpstr>DOMINATION</vt:lpstr>
      <vt:lpstr>EURO CRISIS</vt:lpstr>
      <vt:lpstr>BILLIONS FOR THE BANKS</vt:lpstr>
      <vt:lpstr>AND SO BACK TO CRITICAL</vt:lpstr>
      <vt:lpstr>WAS MARX WRONG?</vt:lpstr>
      <vt:lpstr>CRITICAL PERSPECTIVES ON MANAGEMENT</vt:lpstr>
      <vt:lpstr>Demise of the left</vt:lpstr>
      <vt:lpstr>continued</vt:lpstr>
      <vt:lpstr>braverman</vt:lpstr>
      <vt:lpstr>MANAGERIAL CONTROL </vt:lpstr>
      <vt:lpstr>continued</vt:lpstr>
      <vt:lpstr>continued</vt:lpstr>
      <vt:lpstr>CONTINUED</vt:lpstr>
      <vt:lpstr>control</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Critical Perspectives on Management</dc:title>
  <dc:creator>caroline jawad</dc:creator>
  <cp:lastModifiedBy>Caroline Jawad</cp:lastModifiedBy>
  <cp:revision>12</cp:revision>
  <dcterms:created xsi:type="dcterms:W3CDTF">2019-02-24T16:35:19Z</dcterms:created>
  <dcterms:modified xsi:type="dcterms:W3CDTF">2019-02-27T11:31:57Z</dcterms:modified>
</cp:coreProperties>
</file>