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2.xml" ContentType="application/vnd.openxmlformats-officedocument.presentationml.tags+xml"/>
  <Override PartName="/ppt/notesSlides/notesSlide13.xml" ContentType="application/vnd.openxmlformats-officedocument.presentationml.notesSlide+xml"/>
  <Override PartName="/ppt/tags/tag3.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4.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5.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1" r:id="rId1"/>
    <p:sldMasterId id="2147483703" r:id="rId2"/>
  </p:sldMasterIdLst>
  <p:notesMasterIdLst>
    <p:notesMasterId r:id="rId27"/>
  </p:notesMasterIdLst>
  <p:handoutMasterIdLst>
    <p:handoutMasterId r:id="rId28"/>
  </p:handoutMasterIdLst>
  <p:sldIdLst>
    <p:sldId id="482" r:id="rId3"/>
    <p:sldId id="456" r:id="rId4"/>
    <p:sldId id="471" r:id="rId5"/>
    <p:sldId id="472" r:id="rId6"/>
    <p:sldId id="474" r:id="rId7"/>
    <p:sldId id="470" r:id="rId8"/>
    <p:sldId id="475" r:id="rId9"/>
    <p:sldId id="473" r:id="rId10"/>
    <p:sldId id="479" r:id="rId11"/>
    <p:sldId id="458" r:id="rId12"/>
    <p:sldId id="459" r:id="rId13"/>
    <p:sldId id="460" r:id="rId14"/>
    <p:sldId id="461" r:id="rId15"/>
    <p:sldId id="462" r:id="rId16"/>
    <p:sldId id="463" r:id="rId17"/>
    <p:sldId id="464" r:id="rId18"/>
    <p:sldId id="465" r:id="rId19"/>
    <p:sldId id="466" r:id="rId20"/>
    <p:sldId id="477" r:id="rId21"/>
    <p:sldId id="467" r:id="rId22"/>
    <p:sldId id="476" r:id="rId23"/>
    <p:sldId id="469" r:id="rId24"/>
    <p:sldId id="478" r:id="rId25"/>
    <p:sldId id="468" r:id="rId26"/>
  </p:sldIdLst>
  <p:sldSz cx="12192000" cy="6858000"/>
  <p:notesSz cx="7104063" cy="10234613"/>
  <p:custDataLst>
    <p:tags r:id="rId29"/>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modifyVerifier cryptProviderType="rsaAES" cryptAlgorithmClass="hash" cryptAlgorithmType="typeAny" cryptAlgorithmSid="14" spinCount="100000" saltData="016aNiqvj5Vv8w5/NASZtg==" hashData="i65jWKdHkvSzm74wVuBdzLBxamMo2xksdnJDbRA5JQnfpQ/jDGsAbC7xWjaMTppCpxyGy0ZvO6Bdg143+3SkeA=="/>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224" userDrawn="1">
          <p15:clr>
            <a:srgbClr val="A4A3A4"/>
          </p15:clr>
        </p15:guide>
        <p15:guide id="2" pos="2239"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Knill,Rachel swp4237" initials=""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546A"/>
    <a:srgbClr val="1F4E79"/>
    <a:srgbClr val="002060"/>
    <a:srgbClr val="262626"/>
    <a:srgbClr val="000099"/>
    <a:srgbClr val="0000FF"/>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34" autoAdjust="0"/>
    <p:restoredTop sz="64465" autoAdjust="0"/>
  </p:normalViewPr>
  <p:slideViewPr>
    <p:cSldViewPr>
      <p:cViewPr varScale="1">
        <p:scale>
          <a:sx n="63" d="100"/>
          <a:sy n="63" d="100"/>
        </p:scale>
        <p:origin x="762" y="48"/>
      </p:cViewPr>
      <p:guideLst>
        <p:guide orient="horz" pos="2160"/>
        <p:guide pos="3840"/>
      </p:guideLst>
    </p:cSldViewPr>
  </p:slideViewPr>
  <p:notesTextViewPr>
    <p:cViewPr>
      <p:scale>
        <a:sx n="100" d="100"/>
        <a:sy n="100" d="100"/>
      </p:scale>
      <p:origin x="0" y="-432"/>
    </p:cViewPr>
  </p:notesTextViewPr>
  <p:sorterViewPr>
    <p:cViewPr varScale="1">
      <p:scale>
        <a:sx n="1" d="1"/>
        <a:sy n="1" d="1"/>
      </p:scale>
      <p:origin x="0" y="0"/>
    </p:cViewPr>
  </p:sorterViewPr>
  <p:notesViewPr>
    <p:cSldViewPr>
      <p:cViewPr varScale="1">
        <p:scale>
          <a:sx n="76" d="100"/>
          <a:sy n="76" d="100"/>
        </p:scale>
        <p:origin x="2184" y="114"/>
      </p:cViewPr>
      <p:guideLst>
        <p:guide orient="horz" pos="3224"/>
        <p:guide pos="2239"/>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gs" Target="tags/tag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commentAuthors" Target="commentAuthors.xml"/><Relationship Id="rId8"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3079202" cy="512304"/>
          </a:xfrm>
          <a:prstGeom prst="rect">
            <a:avLst/>
          </a:prstGeom>
        </p:spPr>
        <p:txBody>
          <a:bodyPr vert="horz" lIns="94815" tIns="47407" rIns="94815" bIns="47407" rtlCol="0"/>
          <a:lstStyle>
            <a:lvl1pPr algn="l">
              <a:defRPr sz="1200"/>
            </a:lvl1pPr>
          </a:lstStyle>
          <a:p>
            <a:pPr>
              <a:defRPr/>
            </a:pPr>
            <a:endParaRPr lang="en-GB"/>
          </a:p>
        </p:txBody>
      </p:sp>
      <p:sp>
        <p:nvSpPr>
          <p:cNvPr id="3" name="Date Placeholder 2"/>
          <p:cNvSpPr>
            <a:spLocks noGrp="1"/>
          </p:cNvSpPr>
          <p:nvPr>
            <p:ph type="dt" sz="quarter" idx="1"/>
          </p:nvPr>
        </p:nvSpPr>
        <p:spPr>
          <a:xfrm>
            <a:off x="4023203" y="1"/>
            <a:ext cx="3079202" cy="512304"/>
          </a:xfrm>
          <a:prstGeom prst="rect">
            <a:avLst/>
          </a:prstGeom>
        </p:spPr>
        <p:txBody>
          <a:bodyPr vert="horz" lIns="94815" tIns="47407" rIns="94815" bIns="47407" rtlCol="0"/>
          <a:lstStyle>
            <a:lvl1pPr algn="r">
              <a:defRPr sz="1200"/>
            </a:lvl1pPr>
          </a:lstStyle>
          <a:p>
            <a:pPr>
              <a:defRPr/>
            </a:pPr>
            <a:fld id="{C3CE5716-2FD9-4580-8AC3-C5BE72467677}" type="datetimeFigureOut">
              <a:rPr lang="en-US"/>
              <a:pPr>
                <a:defRPr/>
              </a:pPr>
              <a:t>1/19/2023</a:t>
            </a:fld>
            <a:endParaRPr lang="en-GB"/>
          </a:p>
        </p:txBody>
      </p:sp>
      <p:sp>
        <p:nvSpPr>
          <p:cNvPr id="4" name="Footer Placeholder 3"/>
          <p:cNvSpPr>
            <a:spLocks noGrp="1"/>
          </p:cNvSpPr>
          <p:nvPr>
            <p:ph type="ftr" sz="quarter" idx="2"/>
          </p:nvPr>
        </p:nvSpPr>
        <p:spPr>
          <a:xfrm>
            <a:off x="0" y="9720674"/>
            <a:ext cx="3079202" cy="512303"/>
          </a:xfrm>
          <a:prstGeom prst="rect">
            <a:avLst/>
          </a:prstGeom>
        </p:spPr>
        <p:txBody>
          <a:bodyPr vert="horz" lIns="94815" tIns="47407" rIns="94815" bIns="47407" rtlCol="0" anchor="b"/>
          <a:lstStyle>
            <a:lvl1pPr algn="l">
              <a:defRPr sz="1200"/>
            </a:lvl1pPr>
          </a:lstStyle>
          <a:p>
            <a:pPr>
              <a:defRPr/>
            </a:pPr>
            <a:endParaRPr lang="en-GB"/>
          </a:p>
        </p:txBody>
      </p:sp>
      <p:sp>
        <p:nvSpPr>
          <p:cNvPr id="5" name="Slide Number Placeholder 4"/>
          <p:cNvSpPr>
            <a:spLocks noGrp="1"/>
          </p:cNvSpPr>
          <p:nvPr>
            <p:ph type="sldNum" sz="quarter" idx="3"/>
          </p:nvPr>
        </p:nvSpPr>
        <p:spPr>
          <a:xfrm>
            <a:off x="4023203" y="9720674"/>
            <a:ext cx="3079202" cy="512303"/>
          </a:xfrm>
          <a:prstGeom prst="rect">
            <a:avLst/>
          </a:prstGeom>
        </p:spPr>
        <p:txBody>
          <a:bodyPr vert="horz" lIns="94815" tIns="47407" rIns="94815" bIns="47407" rtlCol="0" anchor="b"/>
          <a:lstStyle>
            <a:lvl1pPr algn="r">
              <a:defRPr sz="1200"/>
            </a:lvl1pPr>
          </a:lstStyle>
          <a:p>
            <a:pPr>
              <a:defRPr/>
            </a:pPr>
            <a:fld id="{8F5D2C1B-32D0-4256-AD02-BB9432626814}" type="slidenum">
              <a:rPr lang="en-GB"/>
              <a:pPr>
                <a:defRPr/>
              </a:pPr>
              <a:t>‹#›</a:t>
            </a:fld>
            <a:endParaRPr lang="en-GB"/>
          </a:p>
        </p:txBody>
      </p:sp>
    </p:spTree>
    <p:extLst>
      <p:ext uri="{BB962C8B-B14F-4D97-AF65-F5344CB8AC3E}">
        <p14:creationId xmlns:p14="http://schemas.microsoft.com/office/powerpoint/2010/main" val="21873535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hdr" sz="quarter"/>
          </p:nvPr>
        </p:nvSpPr>
        <p:spPr bwMode="auto">
          <a:xfrm>
            <a:off x="0" y="1"/>
            <a:ext cx="3079202" cy="512304"/>
          </a:xfrm>
          <a:prstGeom prst="rect">
            <a:avLst/>
          </a:prstGeom>
          <a:noFill/>
          <a:ln w="9525">
            <a:noFill/>
            <a:miter lim="800000"/>
            <a:headEnd/>
            <a:tailEnd/>
          </a:ln>
          <a:effectLst/>
        </p:spPr>
        <p:txBody>
          <a:bodyPr vert="horz" wrap="square" lIns="94815" tIns="47407" rIns="94815" bIns="47407" numCol="1" anchor="t" anchorCtr="0" compatLnSpc="1">
            <a:prstTxWarp prst="textNoShape">
              <a:avLst/>
            </a:prstTxWarp>
          </a:bodyPr>
          <a:lstStyle>
            <a:lvl1pPr>
              <a:defRPr sz="1200"/>
            </a:lvl1pPr>
          </a:lstStyle>
          <a:p>
            <a:pPr>
              <a:defRPr/>
            </a:pPr>
            <a:endParaRPr lang="en-GB"/>
          </a:p>
        </p:txBody>
      </p:sp>
      <p:sp>
        <p:nvSpPr>
          <p:cNvPr id="23555" name="Rectangle 3"/>
          <p:cNvSpPr>
            <a:spLocks noGrp="1" noChangeArrowheads="1"/>
          </p:cNvSpPr>
          <p:nvPr>
            <p:ph type="dt" idx="1"/>
          </p:nvPr>
        </p:nvSpPr>
        <p:spPr bwMode="auto">
          <a:xfrm>
            <a:off x="4023203" y="1"/>
            <a:ext cx="3079202" cy="512304"/>
          </a:xfrm>
          <a:prstGeom prst="rect">
            <a:avLst/>
          </a:prstGeom>
          <a:noFill/>
          <a:ln w="9525">
            <a:noFill/>
            <a:miter lim="800000"/>
            <a:headEnd/>
            <a:tailEnd/>
          </a:ln>
          <a:effectLst/>
        </p:spPr>
        <p:txBody>
          <a:bodyPr vert="horz" wrap="square" lIns="94815" tIns="47407" rIns="94815" bIns="47407" numCol="1" anchor="t" anchorCtr="0" compatLnSpc="1">
            <a:prstTxWarp prst="textNoShape">
              <a:avLst/>
            </a:prstTxWarp>
          </a:bodyPr>
          <a:lstStyle>
            <a:lvl1pPr algn="r">
              <a:defRPr sz="1200"/>
            </a:lvl1pPr>
          </a:lstStyle>
          <a:p>
            <a:pPr>
              <a:defRPr/>
            </a:pPr>
            <a:endParaRPr lang="en-GB"/>
          </a:p>
        </p:txBody>
      </p:sp>
      <p:sp>
        <p:nvSpPr>
          <p:cNvPr id="65540" name="Rectangle 4"/>
          <p:cNvSpPr>
            <a:spLocks noGrp="1" noRot="1" noChangeAspect="1" noChangeArrowheads="1" noTextEdit="1"/>
          </p:cNvSpPr>
          <p:nvPr>
            <p:ph type="sldImg" idx="2"/>
          </p:nvPr>
        </p:nvSpPr>
        <p:spPr bwMode="auto">
          <a:xfrm>
            <a:off x="1806575" y="441325"/>
            <a:ext cx="3433763" cy="193198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7" name="Rectangle 5"/>
          <p:cNvSpPr>
            <a:spLocks noGrp="1" noChangeArrowheads="1"/>
          </p:cNvSpPr>
          <p:nvPr>
            <p:ph type="body" sz="quarter" idx="3"/>
          </p:nvPr>
        </p:nvSpPr>
        <p:spPr bwMode="auto">
          <a:xfrm>
            <a:off x="710075" y="2618805"/>
            <a:ext cx="5683915" cy="6848172"/>
          </a:xfrm>
          <a:prstGeom prst="rect">
            <a:avLst/>
          </a:prstGeom>
          <a:noFill/>
          <a:ln w="9525">
            <a:noFill/>
            <a:miter lim="800000"/>
            <a:headEnd/>
            <a:tailEnd/>
          </a:ln>
          <a:effectLst/>
        </p:spPr>
        <p:txBody>
          <a:bodyPr vert="horz" wrap="square" lIns="94815" tIns="47407" rIns="94815" bIns="47407" numCol="1" anchor="t" anchorCtr="0" compatLnSpc="1">
            <a:prstTxWarp prst="textNoShape">
              <a:avLst/>
            </a:prstTxWarp>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23558" name="Rectangle 6"/>
          <p:cNvSpPr>
            <a:spLocks noGrp="1" noChangeArrowheads="1"/>
          </p:cNvSpPr>
          <p:nvPr>
            <p:ph type="ftr" sz="quarter" idx="4"/>
          </p:nvPr>
        </p:nvSpPr>
        <p:spPr bwMode="auto">
          <a:xfrm>
            <a:off x="0" y="9720674"/>
            <a:ext cx="3079202" cy="512303"/>
          </a:xfrm>
          <a:prstGeom prst="rect">
            <a:avLst/>
          </a:prstGeom>
          <a:noFill/>
          <a:ln w="9525">
            <a:noFill/>
            <a:miter lim="800000"/>
            <a:headEnd/>
            <a:tailEnd/>
          </a:ln>
          <a:effectLst/>
        </p:spPr>
        <p:txBody>
          <a:bodyPr vert="horz" wrap="square" lIns="94815" tIns="47407" rIns="94815" bIns="47407" numCol="1" anchor="b" anchorCtr="0" compatLnSpc="1">
            <a:prstTxWarp prst="textNoShape">
              <a:avLst/>
            </a:prstTxWarp>
          </a:bodyPr>
          <a:lstStyle>
            <a:lvl1pPr>
              <a:defRPr sz="1200"/>
            </a:lvl1pPr>
          </a:lstStyle>
          <a:p>
            <a:pPr>
              <a:defRPr/>
            </a:pPr>
            <a:endParaRPr lang="en-GB"/>
          </a:p>
        </p:txBody>
      </p:sp>
      <p:sp>
        <p:nvSpPr>
          <p:cNvPr id="23559" name="Rectangle 7"/>
          <p:cNvSpPr>
            <a:spLocks noGrp="1" noChangeArrowheads="1"/>
          </p:cNvSpPr>
          <p:nvPr>
            <p:ph type="sldNum" sz="quarter" idx="5"/>
          </p:nvPr>
        </p:nvSpPr>
        <p:spPr bwMode="auto">
          <a:xfrm>
            <a:off x="4023203" y="9720674"/>
            <a:ext cx="3079202" cy="512303"/>
          </a:xfrm>
          <a:prstGeom prst="rect">
            <a:avLst/>
          </a:prstGeom>
          <a:noFill/>
          <a:ln w="9525">
            <a:noFill/>
            <a:miter lim="800000"/>
            <a:headEnd/>
            <a:tailEnd/>
          </a:ln>
          <a:effectLst/>
        </p:spPr>
        <p:txBody>
          <a:bodyPr vert="horz" wrap="square" lIns="94815" tIns="47407" rIns="94815" bIns="47407" numCol="1" anchor="b" anchorCtr="0" compatLnSpc="1">
            <a:prstTxWarp prst="textNoShape">
              <a:avLst/>
            </a:prstTxWarp>
          </a:bodyPr>
          <a:lstStyle>
            <a:lvl1pPr algn="r">
              <a:defRPr sz="1200"/>
            </a:lvl1pPr>
          </a:lstStyle>
          <a:p>
            <a:pPr>
              <a:defRPr/>
            </a:pPr>
            <a:fld id="{7279F223-0E9A-4A97-B623-3E882A234C75}" type="slidenum">
              <a:rPr lang="en-GB"/>
              <a:pPr>
                <a:defRPr/>
              </a:pPr>
              <a:t>‹#›</a:t>
            </a:fld>
            <a:endParaRPr lang="en-GB"/>
          </a:p>
        </p:txBody>
      </p:sp>
    </p:spTree>
    <p:extLst>
      <p:ext uri="{BB962C8B-B14F-4D97-AF65-F5344CB8AC3E}">
        <p14:creationId xmlns:p14="http://schemas.microsoft.com/office/powerpoint/2010/main" val="361758849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400" kern="1200">
        <a:solidFill>
          <a:schemeClr val="tx1"/>
        </a:solidFill>
        <a:latin typeface="Arial" charset="0"/>
        <a:ea typeface="+mn-ea"/>
        <a:cs typeface="+mn-cs"/>
      </a:defRPr>
    </a:lvl1pPr>
    <a:lvl2pPr marL="457200" algn="l" rtl="0" eaLnBrk="0" fontAlgn="base" hangingPunct="0">
      <a:spcBef>
        <a:spcPct val="30000"/>
      </a:spcBef>
      <a:spcAft>
        <a:spcPct val="0"/>
      </a:spcAft>
      <a:defRPr sz="1400" kern="1200">
        <a:solidFill>
          <a:schemeClr val="tx1"/>
        </a:solidFill>
        <a:latin typeface="Arial" charset="0"/>
        <a:ea typeface="+mn-ea"/>
        <a:cs typeface="+mn-cs"/>
      </a:defRPr>
    </a:lvl2pPr>
    <a:lvl3pPr marL="914400" algn="l" rtl="0" eaLnBrk="0" fontAlgn="base" hangingPunct="0">
      <a:spcBef>
        <a:spcPct val="30000"/>
      </a:spcBef>
      <a:spcAft>
        <a:spcPct val="0"/>
      </a:spcAft>
      <a:defRPr sz="1400" kern="1200">
        <a:solidFill>
          <a:schemeClr val="tx1"/>
        </a:solidFill>
        <a:latin typeface="Arial" charset="0"/>
        <a:ea typeface="+mn-ea"/>
        <a:cs typeface="+mn-cs"/>
      </a:defRPr>
    </a:lvl3pPr>
    <a:lvl4pPr marL="1371600" algn="l" rtl="0" eaLnBrk="0" fontAlgn="base" hangingPunct="0">
      <a:spcBef>
        <a:spcPct val="30000"/>
      </a:spcBef>
      <a:spcAft>
        <a:spcPct val="0"/>
      </a:spcAft>
      <a:defRPr sz="1400" kern="1200">
        <a:solidFill>
          <a:schemeClr val="tx1"/>
        </a:solidFill>
        <a:latin typeface="Arial" charset="0"/>
        <a:ea typeface="+mn-ea"/>
        <a:cs typeface="+mn-cs"/>
      </a:defRPr>
    </a:lvl4pPr>
    <a:lvl5pPr marL="1828800" algn="l" rtl="0" eaLnBrk="0" fontAlgn="base" hangingPunct="0">
      <a:spcBef>
        <a:spcPct val="3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lexisnexis.com/uk/lexispsl/corporatecrime/document/391421/55KB-9471-F188-N193-00000-00/linkHandler.faces?psldocinfo=Arrest_and_detention_overview&amp;A=0.18492790467799924&amp;bct=A&amp;service=citation&amp;risb=&amp;langcountry=GB&amp;linkInfo=F#GB#UK_ACTS#num%1984_60a_Title%&amp;ps=" TargetMode="External"/><Relationship Id="rId7" Type="http://schemas.openxmlformats.org/officeDocument/2006/relationships/hyperlink" Target="https://www.lexisnexis.com/uk/lexispsl/corporatecrime/document/391421/55KB-9471-F188-N193-00000-00/linkHandler.faces?psldocinfo=Arrest_and_detention_overview&amp;A=0.5113846335645472&amp;bct=A&amp;service=citation&amp;risb=&amp;langcountry=GB&amp;linkInfo=F#GB#UK_ACTS#num%1984_60a_Title%&amp;ps="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www.lexisnexis.com/uk/lexispsl/corporatecrime/document/391421/55KB-9471-F188-N193-00000-00/linkHandler.faces?psldocinfo=Arrest_and_detention_overview&amp;A=0.9080344304978597&amp;bct=A&amp;service=citation&amp;risb=&amp;langcountry=GB&amp;linkInfo=F#GB#UK_ACTS#num%1984_60a_Title%&amp;ps=" TargetMode="External"/><Relationship Id="rId5" Type="http://schemas.openxmlformats.org/officeDocument/2006/relationships/hyperlink" Target="https://www.lexisnexis.com/uk/lexispsl/corporatecrime/document/391421/55KB-9471-F188-N193-00000-00/linkHandler.faces?psldocinfo=Arrest_and_detention_overview&amp;A=0.7089031909777955&amp;bct=A&amp;service=citation&amp;risb=&amp;langcountry=GB&amp;linkInfo=F#GB#UK_ACTS#num%1984_60a_Title%&amp;ps=" TargetMode="External"/><Relationship Id="rId4" Type="http://schemas.openxmlformats.org/officeDocument/2006/relationships/hyperlink" Target="https://www.lexisnexis.com/uk/lexispsl/corporatecrime/document/391421/55KB-9471-F188-N193-00000-00/linkHandler.faces?psldocinfo=Arrest_and_detention_overview&amp;A=0.44085416541202715&amp;bct=A&amp;service=citation&amp;risb=&amp;langcountry=GB&amp;linkInfo=F#GB#UK_ACTS#num%1984_60a_Title%&amp;ps="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mn-lt"/>
              </a:rPr>
              <a:t>On successful completion of this module, learners will be able to:</a:t>
            </a:r>
          </a:p>
          <a:p>
            <a:endParaRPr lang="en-GB" sz="1100" dirty="0">
              <a:latin typeface="+mn-lt"/>
            </a:endParaRPr>
          </a:p>
          <a:p>
            <a:pPr marL="355484" indent="-355484">
              <a:buFont typeface="+mj-lt"/>
              <a:buAutoNum type="arabicPeriod"/>
            </a:pPr>
            <a:r>
              <a:rPr lang="en-GB" sz="1100" dirty="0">
                <a:latin typeface="+mn-lt"/>
              </a:rPr>
              <a:t>Describe the seating plan in a police vehicle when escorting detained persons whilst promoting maximum security and safety.</a:t>
            </a:r>
          </a:p>
          <a:p>
            <a:pPr marL="355484" indent="-355484">
              <a:buFont typeface="+mj-lt"/>
              <a:buAutoNum type="arabicPeriod"/>
            </a:pPr>
            <a:r>
              <a:rPr lang="en-GB" sz="1100" dirty="0">
                <a:latin typeface="+mn-lt"/>
              </a:rPr>
              <a:t>Outline the principles of cross-contamination of evidence.</a:t>
            </a:r>
          </a:p>
          <a:p>
            <a:pPr marL="355484" indent="-355484">
              <a:buFont typeface="+mj-lt"/>
              <a:buAutoNum type="arabicPeriod"/>
            </a:pPr>
            <a:r>
              <a:rPr lang="en-GB" sz="1100" dirty="0">
                <a:latin typeface="+mn-lt"/>
              </a:rPr>
              <a:t>Explain what constitutes detention including the detention clock, designated stations, non-designated stations and dealing with voluntary attendees.</a:t>
            </a:r>
          </a:p>
          <a:p>
            <a:pPr marL="355484" indent="-355484">
              <a:buFont typeface="+mj-lt"/>
              <a:buAutoNum type="arabicPeriod"/>
            </a:pPr>
            <a:r>
              <a:rPr lang="en-GB" sz="1100" dirty="0">
                <a:latin typeface="+mn-lt"/>
              </a:rPr>
              <a:t>Explain how to transport violent and drunken prisoners and prisoner suffering with mental health.</a:t>
            </a:r>
          </a:p>
          <a:p>
            <a:pPr marL="355484" indent="-355484">
              <a:buFont typeface="+mj-lt"/>
              <a:buAutoNum type="arabicPeriod"/>
            </a:pPr>
            <a:r>
              <a:rPr lang="en-GB" sz="1100" dirty="0">
                <a:latin typeface="+mn-lt"/>
              </a:rPr>
              <a:t>Summarise the roles, rights and responsibilities at custody including information to be given to the detained person.</a:t>
            </a:r>
          </a:p>
          <a:p>
            <a:pPr marL="355484" indent="-355484">
              <a:buFont typeface="+mj-lt"/>
              <a:buAutoNum type="arabicPeriod"/>
            </a:pPr>
            <a:r>
              <a:rPr lang="en-GB" sz="1100" dirty="0">
                <a:latin typeface="+mn-lt"/>
              </a:rPr>
              <a:t>Describe searches of detained persons and seizing of items including strip and intimate searches.</a:t>
            </a:r>
          </a:p>
          <a:p>
            <a:pPr marL="355484" indent="-355484">
              <a:buFont typeface="+mj-lt"/>
              <a:buAutoNum type="arabicPeriod"/>
            </a:pPr>
            <a:r>
              <a:rPr lang="en-GB" sz="1100" dirty="0">
                <a:latin typeface="+mn-lt"/>
              </a:rPr>
              <a:t>Explain the role of an appropriate adult within the police custody process.</a:t>
            </a:r>
          </a:p>
          <a:p>
            <a:endParaRPr lang="en-GB" dirty="0"/>
          </a:p>
        </p:txBody>
      </p:sp>
      <p:sp>
        <p:nvSpPr>
          <p:cNvPr id="4" name="Slide Number Placeholder 3"/>
          <p:cNvSpPr>
            <a:spLocks noGrp="1"/>
          </p:cNvSpPr>
          <p:nvPr>
            <p:ph type="sldNum" sz="quarter" idx="5"/>
          </p:nvPr>
        </p:nvSpPr>
        <p:spPr/>
        <p:txBody>
          <a:bodyPr/>
          <a:lstStyle/>
          <a:p>
            <a:pPr>
              <a:defRPr/>
            </a:pPr>
            <a:fld id="{7279F223-0E9A-4A97-B623-3E882A234C75}" type="slidenum">
              <a:rPr lang="en-GB" smtClean="0"/>
              <a:pPr>
                <a:defRPr/>
              </a:pPr>
              <a:t>1</a:t>
            </a:fld>
            <a:endParaRPr lang="en-GB"/>
          </a:p>
        </p:txBody>
      </p:sp>
    </p:spTree>
    <p:extLst>
      <p:ext uri="{BB962C8B-B14F-4D97-AF65-F5344CB8AC3E}">
        <p14:creationId xmlns:p14="http://schemas.microsoft.com/office/powerpoint/2010/main" val="29977679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3763" cy="1931988"/>
          </a:xfrm>
        </p:spPr>
      </p:sp>
      <p:sp>
        <p:nvSpPr>
          <p:cNvPr id="3" name="Notes Placeholder 2"/>
          <p:cNvSpPr>
            <a:spLocks noGrp="1"/>
          </p:cNvSpPr>
          <p:nvPr>
            <p:ph type="body" idx="1"/>
          </p:nvPr>
        </p:nvSpPr>
        <p:spPr/>
        <p:txBody>
          <a:bodyPr/>
          <a:lstStyle/>
          <a:p>
            <a:pPr defTabSz="947958">
              <a:defRPr/>
            </a:pPr>
            <a:r>
              <a:rPr lang="en-GB" sz="1100" dirty="0">
                <a:latin typeface="+mn-lt"/>
              </a:rPr>
              <a:t>Trainer should familiarise themselves with DPP Custody Policy 2.1 which concerns the transportation of prisoners – direct students to the same document for further reading</a:t>
            </a:r>
          </a:p>
          <a:p>
            <a:pPr marL="236990" indent="-236990" eaLnBrk="1" hangingPunct="1">
              <a:buClr>
                <a:srgbClr val="000000"/>
              </a:buClr>
              <a:defRPr/>
            </a:pPr>
            <a:endParaRPr lang="en-GB" sz="1100" b="1" dirty="0">
              <a:latin typeface="+mn-lt"/>
            </a:endParaRPr>
          </a:p>
          <a:p>
            <a:pPr>
              <a:lnSpc>
                <a:spcPct val="100000"/>
              </a:lnSpc>
            </a:pPr>
            <a:r>
              <a:rPr lang="en-GB" sz="1100" b="1" dirty="0">
                <a:latin typeface="+mn-lt"/>
              </a:rPr>
              <a:t>Q. How are detained persons (DP) transported to police station custody suites?</a:t>
            </a:r>
            <a:endParaRPr lang="en-GB" sz="1100" dirty="0">
              <a:latin typeface="+mn-lt"/>
            </a:endParaRPr>
          </a:p>
          <a:p>
            <a:pPr>
              <a:lnSpc>
                <a:spcPct val="100000"/>
              </a:lnSpc>
            </a:pPr>
            <a:r>
              <a:rPr lang="en-GB" sz="1100" dirty="0">
                <a:latin typeface="+mn-lt"/>
              </a:rPr>
              <a:t> </a:t>
            </a:r>
          </a:p>
          <a:p>
            <a:pPr>
              <a:lnSpc>
                <a:spcPct val="100000"/>
              </a:lnSpc>
            </a:pPr>
            <a:r>
              <a:rPr lang="en-GB" sz="1100" b="1" dirty="0">
                <a:latin typeface="+mn-lt"/>
              </a:rPr>
              <a:t>Q. How is security and safety of the detained person (DP) and police officers maintained? </a:t>
            </a:r>
            <a:endParaRPr lang="en-GB" sz="1100" dirty="0">
              <a:latin typeface="+mn-lt"/>
            </a:endParaRPr>
          </a:p>
          <a:p>
            <a:pPr marL="236990" indent="-236990" eaLnBrk="1" hangingPunct="1">
              <a:buClr>
                <a:srgbClr val="000000"/>
              </a:buClr>
              <a:defRPr/>
            </a:pPr>
            <a:endParaRPr lang="en-GB" sz="1100" dirty="0">
              <a:latin typeface="+mn-lt"/>
            </a:endParaRPr>
          </a:p>
          <a:p>
            <a:pPr marL="236990" indent="-236990" eaLnBrk="1" hangingPunct="1">
              <a:buClr>
                <a:srgbClr val="000000"/>
              </a:buClr>
              <a:defRPr/>
            </a:pPr>
            <a:r>
              <a:rPr lang="en-GB" sz="1100" b="1" dirty="0">
                <a:latin typeface="+mn-lt"/>
              </a:rPr>
              <a:t>Q.</a:t>
            </a:r>
            <a:r>
              <a:rPr lang="en-GB" sz="1100" dirty="0">
                <a:latin typeface="+mn-lt"/>
              </a:rPr>
              <a:t> ‘</a:t>
            </a:r>
            <a:r>
              <a:rPr lang="en-GB" sz="1100" b="1" dirty="0">
                <a:latin typeface="+mn-lt"/>
              </a:rPr>
              <a:t>Can you think of any situations when escorting a detained person on foot would be more appropriate than using a vehicle?’</a:t>
            </a:r>
          </a:p>
          <a:p>
            <a:pPr marL="236990" indent="-236990" eaLnBrk="1" hangingPunct="1">
              <a:buClr>
                <a:srgbClr val="000000"/>
              </a:buClr>
              <a:defRPr/>
            </a:pPr>
            <a:endParaRPr lang="en-GB" sz="1100" b="1" dirty="0">
              <a:latin typeface="+mn-lt"/>
            </a:endParaRPr>
          </a:p>
          <a:p>
            <a:pPr marL="236990" indent="-236990" eaLnBrk="1" hangingPunct="1">
              <a:defRPr/>
            </a:pPr>
            <a:r>
              <a:rPr lang="en-GB" sz="1100" dirty="0">
                <a:latin typeface="+mn-lt"/>
              </a:rPr>
              <a:t>Explain Seating plan in a police car / van. (Prisoner should be sat behind front passenger seat with escorting officer sat next to them behind driver) </a:t>
            </a:r>
            <a:r>
              <a:rPr lang="en-GB" sz="1100" b="1" dirty="0">
                <a:latin typeface="+mn-lt"/>
              </a:rPr>
              <a:t>Why?</a:t>
            </a:r>
          </a:p>
          <a:p>
            <a:pPr marL="236990" indent="-236990" eaLnBrk="1" hangingPunct="1">
              <a:defRPr/>
            </a:pPr>
            <a:endParaRPr lang="en-GB" sz="1100" dirty="0">
              <a:latin typeface="+mn-lt"/>
            </a:endParaRPr>
          </a:p>
          <a:p>
            <a:pPr marL="236990" indent="-236990" eaLnBrk="1" hangingPunct="1">
              <a:defRPr/>
            </a:pPr>
            <a:r>
              <a:rPr lang="en-GB" sz="1100" b="1" dirty="0">
                <a:latin typeface="+mn-lt"/>
              </a:rPr>
              <a:t>At this stage the trainer could draw on the whiteboard: </a:t>
            </a:r>
            <a:r>
              <a:rPr lang="en-GB" sz="1100" dirty="0">
                <a:latin typeface="+mn-lt"/>
              </a:rPr>
              <a:t>suggested seating plan in a vehicle, or to have a vehicle available and demonstrate ‘live’ (time constraints may play a factor in this)</a:t>
            </a:r>
          </a:p>
          <a:p>
            <a:pPr>
              <a:spcBef>
                <a:spcPts val="0"/>
              </a:spcBef>
              <a:spcAft>
                <a:spcPts val="622"/>
              </a:spcAft>
            </a:pPr>
            <a:endParaRPr lang="en-GB" dirty="0"/>
          </a:p>
        </p:txBody>
      </p:sp>
      <p:sp>
        <p:nvSpPr>
          <p:cNvPr id="4" name="Slide Number Placeholder 3"/>
          <p:cNvSpPr>
            <a:spLocks noGrp="1"/>
          </p:cNvSpPr>
          <p:nvPr>
            <p:ph type="sldNum" sz="quarter" idx="10"/>
          </p:nvPr>
        </p:nvSpPr>
        <p:spPr/>
        <p:txBody>
          <a:bodyPr/>
          <a:lstStyle/>
          <a:p>
            <a:pPr defTabSz="947958">
              <a:defRPr/>
            </a:pPr>
            <a:fld id="{7279F223-0E9A-4A97-B623-3E882A234C75}" type="slidenum">
              <a:rPr lang="en-GB">
                <a:solidFill>
                  <a:srgbClr val="000000"/>
                </a:solidFill>
              </a:rPr>
              <a:pPr defTabSz="947958">
                <a:defRPr/>
              </a:pPr>
              <a:t>2</a:t>
            </a:fld>
            <a:endParaRPr lang="en-GB">
              <a:solidFill>
                <a:srgbClr val="000000"/>
              </a:solidFill>
            </a:endParaRPr>
          </a:p>
        </p:txBody>
      </p:sp>
    </p:spTree>
    <p:extLst>
      <p:ext uri="{BB962C8B-B14F-4D97-AF65-F5344CB8AC3E}">
        <p14:creationId xmlns:p14="http://schemas.microsoft.com/office/powerpoint/2010/main" val="21732808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3763" cy="1931988"/>
          </a:xfrm>
        </p:spPr>
      </p:sp>
      <p:sp>
        <p:nvSpPr>
          <p:cNvPr id="3" name="Notes Placeholder 2"/>
          <p:cNvSpPr>
            <a:spLocks noGrp="1"/>
          </p:cNvSpPr>
          <p:nvPr>
            <p:ph type="body" idx="1"/>
          </p:nvPr>
        </p:nvSpPr>
        <p:spPr/>
        <p:txBody>
          <a:bodyPr/>
          <a:lstStyle/>
          <a:p>
            <a:pPr eaLnBrk="1" hangingPunct="1"/>
            <a:r>
              <a:rPr lang="en-US" altLang="en-US" sz="1100" b="1" dirty="0">
                <a:latin typeface="+mn-lt"/>
                <a:ea typeface="ＭＳ Ｐゴシック" panose="020B0600070205080204" pitchFamily="34" charset="-128"/>
              </a:rPr>
              <a:t>Q. Why are you searching the police vehicle? </a:t>
            </a:r>
            <a:r>
              <a:rPr lang="en-US" altLang="en-US" sz="1100" dirty="0">
                <a:latin typeface="+mn-lt"/>
                <a:ea typeface="ＭＳ Ｐゴシック" panose="020B0600070205080204" pitchFamily="34" charset="-128"/>
              </a:rPr>
              <a:t>– evidence / weapons </a:t>
            </a:r>
            <a:r>
              <a:rPr lang="en-US" altLang="en-US" sz="1100" dirty="0" err="1">
                <a:latin typeface="+mn-lt"/>
                <a:ea typeface="ＭＳ Ｐゴシック" panose="020B0600070205080204" pitchFamily="34" charset="-128"/>
              </a:rPr>
              <a:t>etc</a:t>
            </a:r>
            <a:endParaRPr lang="en-GB" altLang="en-US" sz="1100" dirty="0">
              <a:latin typeface="+mn-lt"/>
              <a:ea typeface="ＭＳ Ｐゴシック" panose="020B0600070205080204" pitchFamily="34" charset="-128"/>
            </a:endParaRPr>
          </a:p>
          <a:p>
            <a:pPr eaLnBrk="1" hangingPunct="1"/>
            <a:endParaRPr lang="en-GB" altLang="en-US" sz="1100" dirty="0">
              <a:latin typeface="+mn-lt"/>
              <a:ea typeface="ＭＳ Ｐゴシック" panose="020B0600070205080204" pitchFamily="34" charset="-128"/>
            </a:endParaRPr>
          </a:p>
          <a:p>
            <a:pPr eaLnBrk="1" hangingPunct="1"/>
            <a:r>
              <a:rPr lang="en-GB" altLang="en-US" sz="1100" dirty="0">
                <a:latin typeface="+mn-lt"/>
                <a:ea typeface="ＭＳ Ｐゴシック" panose="020B0600070205080204" pitchFamily="34" charset="-128"/>
              </a:rPr>
              <a:t>Any equipment could be used by the prisoner as a weapon.</a:t>
            </a:r>
          </a:p>
          <a:p>
            <a:pPr eaLnBrk="1" hangingPunct="1"/>
            <a:endParaRPr lang="en-GB" altLang="en-US" sz="1100" dirty="0">
              <a:latin typeface="+mn-lt"/>
              <a:ea typeface="ＭＳ Ｐゴシック" panose="020B0600070205080204" pitchFamily="34" charset="-128"/>
            </a:endParaRPr>
          </a:p>
          <a:p>
            <a:pPr eaLnBrk="1" hangingPunct="1"/>
            <a:r>
              <a:rPr lang="en-GB" altLang="en-US" sz="1100" dirty="0">
                <a:latin typeface="+mn-lt"/>
                <a:ea typeface="ＭＳ Ｐゴシック" panose="020B0600070205080204" pitchFamily="34" charset="-128"/>
              </a:rPr>
              <a:t>If a prisoner were handcuffed to a vehicle and the vehicle was involved in an accident the prisoner would be unable to get out.</a:t>
            </a:r>
          </a:p>
          <a:p>
            <a:pPr eaLnBrk="1" hangingPunct="1"/>
            <a:endParaRPr lang="en-GB" altLang="en-US" sz="1100" dirty="0">
              <a:latin typeface="+mn-lt"/>
              <a:ea typeface="ＭＳ Ｐゴシック" panose="020B0600070205080204" pitchFamily="34" charset="-128"/>
            </a:endParaRPr>
          </a:p>
          <a:p>
            <a:pPr eaLnBrk="1" hangingPunct="1"/>
            <a:r>
              <a:rPr lang="en-GB" altLang="en-US" sz="1100" dirty="0">
                <a:latin typeface="+mn-lt"/>
                <a:ea typeface="ＭＳ Ｐゴシック" panose="020B0600070205080204" pitchFamily="34" charset="-128"/>
              </a:rPr>
              <a:t>It is also important to get the students to think about the various health and safety issues involved with escorting and presenting suspects.  </a:t>
            </a:r>
          </a:p>
          <a:p>
            <a:pPr eaLnBrk="1" hangingPunct="1"/>
            <a:r>
              <a:rPr lang="en-GB" altLang="en-US" sz="1100" dirty="0">
                <a:latin typeface="+mn-lt"/>
                <a:ea typeface="ＭＳ Ｐゴシック" panose="020B0600070205080204" pitchFamily="34" charset="-128"/>
              </a:rPr>
              <a:t>Some suggestions for questions you could pose to focus the discussion:</a:t>
            </a:r>
          </a:p>
          <a:p>
            <a:pPr eaLnBrk="1" hangingPunct="1"/>
            <a:endParaRPr lang="en-GB" altLang="en-US" sz="1100" dirty="0">
              <a:latin typeface="+mn-lt"/>
              <a:ea typeface="ＭＳ Ｐゴシック" panose="020B0600070205080204" pitchFamily="34" charset="-128"/>
            </a:endParaRPr>
          </a:p>
          <a:p>
            <a:pPr marL="177742" indent="-177742" eaLnBrk="1" hangingPunct="1">
              <a:buFont typeface="Arial" panose="020B0604020202020204" pitchFamily="34" charset="0"/>
              <a:buChar char="•"/>
            </a:pPr>
            <a:r>
              <a:rPr lang="en-GB" altLang="en-US" sz="1100" dirty="0">
                <a:latin typeface="+mn-lt"/>
                <a:ea typeface="ＭＳ Ｐゴシック" panose="020B0600070205080204" pitchFamily="34" charset="-128"/>
              </a:rPr>
              <a:t>What do you think are the most important considerations for you as an officer when escorting a suspect to custody?</a:t>
            </a:r>
          </a:p>
          <a:p>
            <a:pPr marL="177742" indent="-177742" eaLnBrk="1" hangingPunct="1">
              <a:buFont typeface="Arial" panose="020B0604020202020204" pitchFamily="34" charset="0"/>
              <a:buChar char="•"/>
            </a:pPr>
            <a:r>
              <a:rPr lang="en-GB" altLang="en-US" sz="1100" dirty="0">
                <a:latin typeface="+mn-lt"/>
                <a:ea typeface="ＭＳ Ｐゴシック" panose="020B0600070205080204" pitchFamily="34" charset="-128"/>
              </a:rPr>
              <a:t>Would these considerations change if your suspect was behaving in an aggressive manner?</a:t>
            </a:r>
          </a:p>
          <a:p>
            <a:pPr marL="177742" indent="-177742" eaLnBrk="1" hangingPunct="1">
              <a:buFont typeface="Arial" panose="020B0604020202020204" pitchFamily="34" charset="0"/>
              <a:buChar char="•"/>
            </a:pPr>
            <a:r>
              <a:rPr lang="en-GB" altLang="en-US" sz="1100" dirty="0">
                <a:latin typeface="+mn-lt"/>
                <a:ea typeface="ＭＳ Ｐゴシック" panose="020B0600070205080204" pitchFamily="34" charset="-128"/>
              </a:rPr>
              <a:t>What if the suspect had a physical disability?</a:t>
            </a:r>
          </a:p>
          <a:p>
            <a:pPr marL="177742" indent="-177742" eaLnBrk="1" hangingPunct="1">
              <a:buFont typeface="Arial" panose="020B0604020202020204" pitchFamily="34" charset="0"/>
              <a:buChar char="•"/>
            </a:pPr>
            <a:r>
              <a:rPr lang="en-GB" altLang="en-US" sz="1100" dirty="0">
                <a:latin typeface="+mn-lt"/>
                <a:ea typeface="ＭＳ Ｐゴシック" panose="020B0600070205080204" pitchFamily="34" charset="-128"/>
              </a:rPr>
              <a:t>What if the suspect had a mental disability?</a:t>
            </a:r>
          </a:p>
          <a:p>
            <a:pPr>
              <a:spcBef>
                <a:spcPts val="0"/>
              </a:spcBef>
              <a:spcAft>
                <a:spcPts val="622"/>
              </a:spcAft>
            </a:pPr>
            <a:endParaRPr lang="en-GB" dirty="0"/>
          </a:p>
        </p:txBody>
      </p:sp>
      <p:sp>
        <p:nvSpPr>
          <p:cNvPr id="4" name="Slide Number Placeholder 3"/>
          <p:cNvSpPr>
            <a:spLocks noGrp="1"/>
          </p:cNvSpPr>
          <p:nvPr>
            <p:ph type="sldNum" sz="quarter" idx="10"/>
          </p:nvPr>
        </p:nvSpPr>
        <p:spPr/>
        <p:txBody>
          <a:bodyPr/>
          <a:lstStyle/>
          <a:p>
            <a:pPr defTabSz="947958">
              <a:defRPr/>
            </a:pPr>
            <a:fld id="{7279F223-0E9A-4A97-B623-3E882A234C75}" type="slidenum">
              <a:rPr lang="en-GB">
                <a:solidFill>
                  <a:srgbClr val="000000"/>
                </a:solidFill>
              </a:rPr>
              <a:pPr defTabSz="947958">
                <a:defRPr/>
              </a:pPr>
              <a:t>3</a:t>
            </a:fld>
            <a:endParaRPr lang="en-GB">
              <a:solidFill>
                <a:srgbClr val="000000"/>
              </a:solidFill>
            </a:endParaRPr>
          </a:p>
        </p:txBody>
      </p:sp>
    </p:spTree>
    <p:extLst>
      <p:ext uri="{BB962C8B-B14F-4D97-AF65-F5344CB8AC3E}">
        <p14:creationId xmlns:p14="http://schemas.microsoft.com/office/powerpoint/2010/main" val="1820671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3763" cy="1931988"/>
          </a:xfrm>
        </p:spPr>
      </p:sp>
      <p:sp>
        <p:nvSpPr>
          <p:cNvPr id="3" name="Notes Placeholder 2"/>
          <p:cNvSpPr>
            <a:spLocks noGrp="1"/>
          </p:cNvSpPr>
          <p:nvPr>
            <p:ph type="body" idx="1"/>
          </p:nvPr>
        </p:nvSpPr>
        <p:spPr/>
        <p:txBody>
          <a:bodyPr/>
          <a:lstStyle/>
          <a:p>
            <a:pPr marL="236990" indent="-236990" eaLnBrk="1" hangingPunct="1">
              <a:defRPr/>
            </a:pPr>
            <a:r>
              <a:rPr lang="en-GB" sz="1100" b="1" dirty="0">
                <a:latin typeface="+mn-lt"/>
                <a:ea typeface="ＭＳ Ｐゴシック" pitchFamily="34" charset="-128"/>
              </a:rPr>
              <a:t>Preventing cross-contamination</a:t>
            </a:r>
          </a:p>
          <a:p>
            <a:pPr marL="236990" indent="-236990" eaLnBrk="1" hangingPunct="1">
              <a:defRPr/>
            </a:pPr>
            <a:r>
              <a:rPr lang="en-GB" sz="1100" dirty="0">
                <a:latin typeface="+mn-lt"/>
                <a:ea typeface="ＭＳ Ｐゴシック" pitchFamily="34" charset="-128"/>
              </a:rPr>
              <a:t>Ask the class the following questions, providing them with the information where required:</a:t>
            </a:r>
          </a:p>
          <a:p>
            <a:pPr marL="236990" indent="-236990" eaLnBrk="1" hangingPunct="1">
              <a:buFontTx/>
              <a:buChar char="•"/>
              <a:defRPr/>
            </a:pPr>
            <a:r>
              <a:rPr lang="en-GB" sz="1100" b="1" dirty="0">
                <a:latin typeface="+mn-lt"/>
                <a:ea typeface="ＭＳ Ｐゴシック" pitchFamily="34" charset="-128"/>
              </a:rPr>
              <a:t>What evidence do you think may need to be transported with a detained person?</a:t>
            </a:r>
          </a:p>
          <a:p>
            <a:pPr marL="236990" indent="-236990" eaLnBrk="1" hangingPunct="1">
              <a:buFontTx/>
              <a:buChar char="•"/>
              <a:defRPr/>
            </a:pPr>
            <a:r>
              <a:rPr lang="en-GB" sz="1100" b="1" dirty="0">
                <a:latin typeface="+mn-lt"/>
                <a:ea typeface="ＭＳ Ｐゴシック" pitchFamily="34" charset="-128"/>
              </a:rPr>
              <a:t>What personal property might need to be transported with a detained person?</a:t>
            </a:r>
          </a:p>
          <a:p>
            <a:pPr marL="236990" indent="-236990" eaLnBrk="1" hangingPunct="1">
              <a:buFontTx/>
              <a:buChar char="•"/>
              <a:defRPr/>
            </a:pPr>
            <a:r>
              <a:rPr lang="en-GB" sz="1100" b="1" dirty="0">
                <a:latin typeface="+mn-lt"/>
                <a:ea typeface="ＭＳ Ｐゴシック" pitchFamily="34" charset="-128"/>
              </a:rPr>
              <a:t>Can you think of any examples of how evidence might get lost during the escort of a prisoner?</a:t>
            </a:r>
          </a:p>
          <a:p>
            <a:pPr marL="236990" indent="-236990" eaLnBrk="1" hangingPunct="1">
              <a:buFontTx/>
              <a:buChar char="•"/>
              <a:defRPr/>
            </a:pPr>
            <a:r>
              <a:rPr lang="en-GB" sz="1100" b="1" dirty="0">
                <a:latin typeface="+mn-lt"/>
                <a:ea typeface="ＭＳ Ｐゴシック" pitchFamily="34" charset="-128"/>
              </a:rPr>
              <a:t>Can you think of any examples of how evidence can be contaminated during the escort of a prisoner? Same vehicle as victim was conveyed in.</a:t>
            </a:r>
          </a:p>
          <a:p>
            <a:pPr marL="236990" indent="-236990" eaLnBrk="1" hangingPunct="1">
              <a:buFontTx/>
              <a:buChar char="•"/>
              <a:defRPr/>
            </a:pPr>
            <a:r>
              <a:rPr lang="en-GB" sz="1100" b="1" dirty="0">
                <a:latin typeface="+mn-lt"/>
                <a:ea typeface="ＭＳ Ｐゴシック" pitchFamily="34" charset="-128"/>
              </a:rPr>
              <a:t>How might you prevent the loss, damage, destruction or contamination of evidence during the escort of your prisoner? </a:t>
            </a:r>
          </a:p>
          <a:p>
            <a:pPr marL="236990" indent="-236990" eaLnBrk="1" hangingPunct="1">
              <a:buFontTx/>
              <a:buChar char="•"/>
              <a:defRPr/>
            </a:pPr>
            <a:endParaRPr lang="en-GB" sz="1100" dirty="0">
              <a:latin typeface="+mn-lt"/>
              <a:ea typeface="ＭＳ Ｐゴシック" pitchFamily="34" charset="-128"/>
            </a:endParaRPr>
          </a:p>
          <a:p>
            <a:pPr eaLnBrk="1" hangingPunct="1">
              <a:defRPr/>
            </a:pPr>
            <a:r>
              <a:rPr lang="en-GB" sz="1100" dirty="0">
                <a:latin typeface="+mn-lt"/>
                <a:ea typeface="ＭＳ Ｐゴシック" pitchFamily="34" charset="-128"/>
              </a:rPr>
              <a:t>This subject will be later covered in other subjects too</a:t>
            </a:r>
          </a:p>
          <a:p>
            <a:pPr eaLnBrk="1" hangingPunct="1">
              <a:defRPr/>
            </a:pPr>
            <a:endParaRPr lang="en-GB" sz="1100" dirty="0">
              <a:latin typeface="+mn-lt"/>
              <a:ea typeface="ＭＳ Ｐゴシック" pitchFamily="34" charset="-128"/>
            </a:endParaRPr>
          </a:p>
          <a:p>
            <a:pPr eaLnBrk="1" hangingPunct="1">
              <a:defRPr/>
            </a:pPr>
            <a:r>
              <a:rPr lang="en-GB" sz="1100" dirty="0">
                <a:latin typeface="+mn-lt"/>
                <a:ea typeface="ＭＳ Ｐゴシック" pitchFamily="34" charset="-128"/>
              </a:rPr>
              <a:t>Advice within the custody environment : also consider people shaking hands with each other and then having hand swabs taken (cross contamination between solicitor and client)</a:t>
            </a:r>
          </a:p>
          <a:p>
            <a:pPr eaLnBrk="1" hangingPunct="1">
              <a:defRPr/>
            </a:pPr>
            <a:endParaRPr lang="en-GB" sz="1100" dirty="0">
              <a:latin typeface="+mn-lt"/>
              <a:ea typeface="ＭＳ Ｐゴシック" pitchFamily="34" charset="-128"/>
            </a:endParaRPr>
          </a:p>
          <a:p>
            <a:pPr eaLnBrk="1" hangingPunct="1">
              <a:defRPr/>
            </a:pPr>
            <a:r>
              <a:rPr lang="en-GB" sz="1100" dirty="0">
                <a:latin typeface="+mn-lt"/>
                <a:ea typeface="ＭＳ Ｐゴシック" pitchFamily="34" charset="-128"/>
              </a:rPr>
              <a:t>Suspect leaning on the counter in their clothing and then clothing being seized from them (cross contamination on clothing?)</a:t>
            </a:r>
          </a:p>
          <a:p>
            <a:pPr>
              <a:spcBef>
                <a:spcPts val="0"/>
              </a:spcBef>
              <a:spcAft>
                <a:spcPts val="622"/>
              </a:spcAft>
            </a:pPr>
            <a:endParaRPr lang="en-GB" dirty="0"/>
          </a:p>
        </p:txBody>
      </p:sp>
      <p:sp>
        <p:nvSpPr>
          <p:cNvPr id="4" name="Slide Number Placeholder 3"/>
          <p:cNvSpPr>
            <a:spLocks noGrp="1"/>
          </p:cNvSpPr>
          <p:nvPr>
            <p:ph type="sldNum" sz="quarter" idx="10"/>
          </p:nvPr>
        </p:nvSpPr>
        <p:spPr/>
        <p:txBody>
          <a:bodyPr/>
          <a:lstStyle/>
          <a:p>
            <a:pPr defTabSz="947958">
              <a:defRPr/>
            </a:pPr>
            <a:fld id="{7279F223-0E9A-4A97-B623-3E882A234C75}" type="slidenum">
              <a:rPr lang="en-GB">
                <a:solidFill>
                  <a:srgbClr val="000000"/>
                </a:solidFill>
              </a:rPr>
              <a:pPr defTabSz="947958">
                <a:defRPr/>
              </a:pPr>
              <a:t>4</a:t>
            </a:fld>
            <a:endParaRPr lang="en-GB">
              <a:solidFill>
                <a:srgbClr val="000000"/>
              </a:solidFill>
            </a:endParaRPr>
          </a:p>
        </p:txBody>
      </p:sp>
    </p:spTree>
    <p:extLst>
      <p:ext uri="{BB962C8B-B14F-4D97-AF65-F5344CB8AC3E}">
        <p14:creationId xmlns:p14="http://schemas.microsoft.com/office/powerpoint/2010/main" val="3519603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3763" cy="1931988"/>
          </a:xfrm>
        </p:spPr>
      </p:sp>
      <p:sp>
        <p:nvSpPr>
          <p:cNvPr id="3" name="Notes Placeholder 2"/>
          <p:cNvSpPr>
            <a:spLocks noGrp="1"/>
          </p:cNvSpPr>
          <p:nvPr>
            <p:ph type="body" idx="1"/>
          </p:nvPr>
        </p:nvSpPr>
        <p:spPr/>
        <p:txBody>
          <a:bodyPr/>
          <a:lstStyle/>
          <a:p>
            <a:pPr>
              <a:spcBef>
                <a:spcPts val="0"/>
              </a:spcBef>
              <a:spcAft>
                <a:spcPts val="622"/>
              </a:spcAft>
            </a:pPr>
            <a:endParaRPr lang="en-GB" dirty="0"/>
          </a:p>
        </p:txBody>
      </p:sp>
      <p:sp>
        <p:nvSpPr>
          <p:cNvPr id="4" name="Slide Number Placeholder 3"/>
          <p:cNvSpPr>
            <a:spLocks noGrp="1"/>
          </p:cNvSpPr>
          <p:nvPr>
            <p:ph type="sldNum" sz="quarter" idx="10"/>
          </p:nvPr>
        </p:nvSpPr>
        <p:spPr/>
        <p:txBody>
          <a:bodyPr/>
          <a:lstStyle/>
          <a:p>
            <a:pPr defTabSz="947958">
              <a:defRPr/>
            </a:pPr>
            <a:fld id="{7279F223-0E9A-4A97-B623-3E882A234C75}" type="slidenum">
              <a:rPr lang="en-GB">
                <a:solidFill>
                  <a:srgbClr val="000000"/>
                </a:solidFill>
              </a:rPr>
              <a:pPr defTabSz="947958">
                <a:defRPr/>
              </a:pPr>
              <a:t>5</a:t>
            </a:fld>
            <a:endParaRPr lang="en-GB">
              <a:solidFill>
                <a:srgbClr val="000000"/>
              </a:solidFill>
            </a:endParaRPr>
          </a:p>
        </p:txBody>
      </p:sp>
    </p:spTree>
    <p:extLst>
      <p:ext uri="{BB962C8B-B14F-4D97-AF65-F5344CB8AC3E}">
        <p14:creationId xmlns:p14="http://schemas.microsoft.com/office/powerpoint/2010/main" val="3976112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3763" cy="1931988"/>
          </a:xfrm>
        </p:spPr>
      </p:sp>
      <p:sp>
        <p:nvSpPr>
          <p:cNvPr id="3" name="Notes Placeholder 2"/>
          <p:cNvSpPr>
            <a:spLocks noGrp="1"/>
          </p:cNvSpPr>
          <p:nvPr>
            <p:ph type="body" idx="1"/>
          </p:nvPr>
        </p:nvSpPr>
        <p:spPr/>
        <p:txBody>
          <a:bodyPr/>
          <a:lstStyle/>
          <a:p>
            <a:pPr defTabSz="947958">
              <a:defRPr/>
            </a:pPr>
            <a:r>
              <a:rPr lang="en-GB" sz="1100" dirty="0">
                <a:latin typeface="+mn-lt"/>
              </a:rPr>
              <a:t>Trainer should familiarise themselves with DPP Custody Policy 2.1 which concerns the transportation of prisoners – direct students to the same document for further reading</a:t>
            </a:r>
          </a:p>
          <a:p>
            <a:pPr>
              <a:lnSpc>
                <a:spcPct val="100000"/>
              </a:lnSpc>
            </a:pPr>
            <a:endParaRPr lang="en-GB" sz="1100" dirty="0">
              <a:latin typeface="+mn-lt"/>
            </a:endParaRPr>
          </a:p>
          <a:p>
            <a:pPr>
              <a:lnSpc>
                <a:spcPct val="100000"/>
              </a:lnSpc>
            </a:pPr>
            <a:r>
              <a:rPr lang="en-GB" sz="1100" dirty="0">
                <a:latin typeface="+mn-lt"/>
              </a:rPr>
              <a:t>A person is detained when they: </a:t>
            </a:r>
          </a:p>
          <a:p>
            <a:pPr marL="296237" indent="-296237">
              <a:buFont typeface="Arial" panose="020B0604020202020204" pitchFamily="34" charset="0"/>
              <a:buChar char="•"/>
            </a:pPr>
            <a:r>
              <a:rPr lang="en-GB" sz="1100" dirty="0">
                <a:latin typeface="+mn-lt"/>
              </a:rPr>
              <a:t>have been arrested for an offence and brought to a police station, or </a:t>
            </a:r>
          </a:p>
          <a:p>
            <a:pPr marL="296237" indent="-296237">
              <a:buFont typeface="Arial" panose="020B0604020202020204" pitchFamily="34" charset="0"/>
              <a:buChar char="•"/>
            </a:pPr>
            <a:r>
              <a:rPr lang="en-GB" sz="1100" dirty="0">
                <a:latin typeface="+mn-lt"/>
              </a:rPr>
              <a:t>have voluntarily attended a police station and been subsequently arrested, and is detained there or elsewhere in the charge of a police officer. </a:t>
            </a:r>
          </a:p>
          <a:p>
            <a:pPr eaLnBrk="1" hangingPunct="1">
              <a:spcBef>
                <a:spcPts val="0"/>
              </a:spcBef>
              <a:spcAft>
                <a:spcPts val="2488"/>
              </a:spcAft>
            </a:pPr>
            <a:endParaRPr lang="en-US" altLang="en-US" sz="1100" dirty="0">
              <a:latin typeface="+mn-lt"/>
            </a:endParaRPr>
          </a:p>
          <a:p>
            <a:pPr eaLnBrk="1" hangingPunct="1">
              <a:spcBef>
                <a:spcPts val="0"/>
              </a:spcBef>
              <a:spcAft>
                <a:spcPts val="2488"/>
              </a:spcAft>
            </a:pPr>
            <a:r>
              <a:rPr lang="en-GB" sz="1100" dirty="0">
                <a:latin typeface="+mn-lt"/>
              </a:rPr>
              <a:t>Once detained, PACE Codes of Practice protect the basic rights of those in detention and give guidance on how a person must be treated. </a:t>
            </a:r>
          </a:p>
          <a:p>
            <a:pPr eaLnBrk="1" hangingPunct="1">
              <a:spcBef>
                <a:spcPts val="0"/>
              </a:spcBef>
              <a:spcAft>
                <a:spcPts val="2488"/>
              </a:spcAft>
            </a:pPr>
            <a:r>
              <a:rPr lang="en-GB" sz="1100" dirty="0">
                <a:latin typeface="+mn-lt"/>
              </a:rPr>
              <a:t>Failure to adhere to the Codes means that it is more likely that evidence obtained while people are in custody will be inadmissible in court, also there could be civil claims against forces or bad publicity and potential disciplinary or criminal proceedings against officers. </a:t>
            </a:r>
          </a:p>
          <a:p>
            <a:pPr>
              <a:lnSpc>
                <a:spcPct val="100000"/>
              </a:lnSpc>
            </a:pPr>
            <a:endParaRPr lang="en-GB" sz="1100" dirty="0">
              <a:latin typeface="+mn-lt"/>
            </a:endParaRPr>
          </a:p>
          <a:p>
            <a:pPr>
              <a:lnSpc>
                <a:spcPct val="100000"/>
              </a:lnSpc>
            </a:pPr>
            <a:r>
              <a:rPr lang="en-GB" sz="1100" dirty="0">
                <a:latin typeface="+mn-lt"/>
              </a:rPr>
              <a:t>A designated station is one which a chief officer of police has decided can provide suitable accommodation for the purpose of detaining arrested persons. </a:t>
            </a:r>
          </a:p>
          <a:p>
            <a:pPr>
              <a:lnSpc>
                <a:spcPct val="100000"/>
              </a:lnSpc>
            </a:pPr>
            <a:endParaRPr lang="en-GB" sz="1100" dirty="0">
              <a:latin typeface="+mn-lt"/>
            </a:endParaRPr>
          </a:p>
          <a:p>
            <a:pPr>
              <a:lnSpc>
                <a:spcPct val="100000"/>
              </a:lnSpc>
            </a:pPr>
            <a:r>
              <a:rPr lang="en-GB" sz="1100" dirty="0">
                <a:latin typeface="+mn-lt"/>
              </a:rPr>
              <a:t>Sec 30(1) PACE 1984 &amp; Code C of PACE Codes of Practice state that </a:t>
            </a:r>
          </a:p>
          <a:p>
            <a:pPr>
              <a:spcBef>
                <a:spcPts val="0"/>
              </a:spcBef>
              <a:spcAft>
                <a:spcPts val="622"/>
              </a:spcAft>
            </a:pPr>
            <a:r>
              <a:rPr lang="en-GB" sz="1100" dirty="0">
                <a:latin typeface="+mn-lt"/>
              </a:rPr>
              <a:t>A person who has been: </a:t>
            </a:r>
          </a:p>
          <a:p>
            <a:pPr marL="296237" indent="-296237">
              <a:spcBef>
                <a:spcPts val="0"/>
              </a:spcBef>
              <a:spcAft>
                <a:spcPts val="622"/>
              </a:spcAft>
              <a:buFont typeface="Arial" panose="020B0604020202020204" pitchFamily="34" charset="0"/>
              <a:buChar char="•"/>
            </a:pPr>
            <a:r>
              <a:rPr lang="en-GB" sz="1100" dirty="0">
                <a:latin typeface="+mn-lt"/>
              </a:rPr>
              <a:t>arrested by a police officer for an offence, or </a:t>
            </a:r>
          </a:p>
          <a:p>
            <a:pPr marL="296237" indent="-296237">
              <a:spcBef>
                <a:spcPts val="0"/>
              </a:spcBef>
              <a:spcAft>
                <a:spcPts val="622"/>
              </a:spcAft>
              <a:buFont typeface="Arial" panose="020B0604020202020204" pitchFamily="34" charset="0"/>
              <a:buChar char="•"/>
            </a:pPr>
            <a:r>
              <a:rPr lang="en-GB" sz="1100" dirty="0">
                <a:latin typeface="+mn-lt"/>
              </a:rPr>
              <a:t>taken into custody by a police officer after being arrested for an offence by a person other than a police officer (i.e. a 'hand-over'), </a:t>
            </a:r>
          </a:p>
          <a:p>
            <a:pPr>
              <a:spcBef>
                <a:spcPts val="0"/>
              </a:spcBef>
              <a:spcAft>
                <a:spcPts val="622"/>
              </a:spcAft>
            </a:pPr>
            <a:r>
              <a:rPr lang="en-GB" sz="1100" b="1" dirty="0">
                <a:latin typeface="+mn-lt"/>
              </a:rPr>
              <a:t>must</a:t>
            </a:r>
            <a:r>
              <a:rPr lang="en-GB" sz="1100" dirty="0">
                <a:latin typeface="+mn-lt"/>
              </a:rPr>
              <a:t> be taken to a police station, as soon as practicable after the arrest. </a:t>
            </a:r>
          </a:p>
          <a:p>
            <a:pPr>
              <a:spcBef>
                <a:spcPts val="0"/>
              </a:spcBef>
              <a:spcAft>
                <a:spcPts val="622"/>
              </a:spcAft>
            </a:pPr>
            <a:endParaRPr lang="en-GB" sz="1100" dirty="0">
              <a:latin typeface="+mn-lt"/>
            </a:endParaRPr>
          </a:p>
          <a:p>
            <a:pPr>
              <a:spcBef>
                <a:spcPts val="0"/>
              </a:spcBef>
              <a:spcAft>
                <a:spcPts val="622"/>
              </a:spcAft>
            </a:pPr>
            <a:r>
              <a:rPr lang="en-GB" sz="1100" dirty="0">
                <a:latin typeface="+mn-lt"/>
              </a:rPr>
              <a:t>The only exception is (Sec 30(10) if a delay could:</a:t>
            </a:r>
          </a:p>
          <a:p>
            <a:pPr marL="296237" indent="-296237">
              <a:spcBef>
                <a:spcPts val="0"/>
              </a:spcBef>
              <a:spcAft>
                <a:spcPts val="622"/>
              </a:spcAft>
              <a:buFont typeface="Arial" panose="020B0604020202020204" pitchFamily="34" charset="0"/>
              <a:buChar char="•"/>
            </a:pPr>
            <a:r>
              <a:rPr lang="en-GB" sz="1100" dirty="0">
                <a:latin typeface="+mn-lt"/>
              </a:rPr>
              <a:t>Cause interference or harm to evidence, people or damage to property</a:t>
            </a:r>
          </a:p>
          <a:p>
            <a:pPr>
              <a:spcBef>
                <a:spcPts val="0"/>
              </a:spcBef>
              <a:spcAft>
                <a:spcPts val="622"/>
              </a:spcAft>
            </a:pPr>
            <a:r>
              <a:rPr lang="en-GB" sz="1100" dirty="0">
                <a:latin typeface="+mn-lt"/>
              </a:rPr>
              <a:t>       (</a:t>
            </a:r>
            <a:r>
              <a:rPr lang="en-GB" sz="1100" dirty="0" err="1">
                <a:latin typeface="+mn-lt"/>
              </a:rPr>
              <a:t>eg</a:t>
            </a:r>
            <a:r>
              <a:rPr lang="en-GB" sz="1100" dirty="0">
                <a:latin typeface="+mn-lt"/>
              </a:rPr>
              <a:t> in the time it takes to travel to the police station for interview, an accomplice may destroy stolen property)</a:t>
            </a:r>
          </a:p>
          <a:p>
            <a:pPr marL="296237" indent="-296237">
              <a:spcBef>
                <a:spcPts val="0"/>
              </a:spcBef>
              <a:spcAft>
                <a:spcPts val="622"/>
              </a:spcAft>
              <a:buFont typeface="Arial" panose="020B0604020202020204" pitchFamily="34" charset="0"/>
              <a:buChar char="•"/>
            </a:pPr>
            <a:r>
              <a:rPr lang="en-GB" sz="1100" dirty="0">
                <a:latin typeface="+mn-lt"/>
              </a:rPr>
              <a:t>Lead to alerting other people suspected of committing an offence but not yet arrested for it</a:t>
            </a:r>
          </a:p>
          <a:p>
            <a:pPr>
              <a:spcBef>
                <a:spcPts val="0"/>
              </a:spcBef>
              <a:spcAft>
                <a:spcPts val="622"/>
              </a:spcAft>
            </a:pPr>
            <a:r>
              <a:rPr lang="en-GB" sz="1100" dirty="0">
                <a:latin typeface="+mn-lt"/>
              </a:rPr>
              <a:t>       (</a:t>
            </a:r>
            <a:r>
              <a:rPr lang="en-GB" sz="1100" dirty="0" err="1">
                <a:latin typeface="+mn-lt"/>
              </a:rPr>
              <a:t>eg</a:t>
            </a:r>
            <a:r>
              <a:rPr lang="en-GB" sz="1100" dirty="0">
                <a:latin typeface="+mn-lt"/>
              </a:rPr>
              <a:t> the suspect was due to meet other people involved in the offence and now that the suspect is not going to meet them because of being arrested, this</a:t>
            </a:r>
          </a:p>
          <a:p>
            <a:pPr>
              <a:spcBef>
                <a:spcPts val="0"/>
              </a:spcBef>
              <a:spcAft>
                <a:spcPts val="622"/>
              </a:spcAft>
            </a:pPr>
            <a:r>
              <a:rPr lang="en-GB" sz="1100" dirty="0">
                <a:latin typeface="+mn-lt"/>
              </a:rPr>
              <a:t>       may alert others)</a:t>
            </a:r>
          </a:p>
          <a:p>
            <a:pPr marL="296237" indent="-296237">
              <a:spcBef>
                <a:spcPts val="0"/>
              </a:spcBef>
              <a:spcAft>
                <a:spcPts val="622"/>
              </a:spcAft>
              <a:buFont typeface="Arial" panose="020B0604020202020204" pitchFamily="34" charset="0"/>
              <a:buChar char="•"/>
            </a:pPr>
            <a:r>
              <a:rPr lang="en-GB" sz="1100" dirty="0">
                <a:latin typeface="+mn-lt"/>
              </a:rPr>
              <a:t>Hinder the recovery of property obtained in consequence of the commission of an offence</a:t>
            </a:r>
          </a:p>
          <a:p>
            <a:pPr>
              <a:spcBef>
                <a:spcPts val="0"/>
              </a:spcBef>
              <a:spcAft>
                <a:spcPts val="622"/>
              </a:spcAft>
            </a:pPr>
            <a:r>
              <a:rPr lang="en-GB" sz="1100" dirty="0">
                <a:latin typeface="+mn-lt"/>
              </a:rPr>
              <a:t>       (</a:t>
            </a:r>
            <a:r>
              <a:rPr lang="en-GB" sz="1100" dirty="0" err="1">
                <a:latin typeface="+mn-lt"/>
              </a:rPr>
              <a:t>eg</a:t>
            </a:r>
            <a:r>
              <a:rPr lang="en-GB" sz="1100" dirty="0">
                <a:latin typeface="+mn-lt"/>
              </a:rPr>
              <a:t> the suspect was arrested at a port and the stolen vehicle was due to be loaded on a ferry which was about to leave)</a:t>
            </a:r>
          </a:p>
          <a:p>
            <a:pPr>
              <a:spcBef>
                <a:spcPts val="0"/>
              </a:spcBef>
              <a:spcAft>
                <a:spcPts val="622"/>
              </a:spcAft>
            </a:pPr>
            <a:endParaRPr lang="en-GB" sz="1100" dirty="0">
              <a:latin typeface="+mn-lt"/>
            </a:endParaRPr>
          </a:p>
          <a:p>
            <a:pPr>
              <a:spcBef>
                <a:spcPts val="0"/>
              </a:spcBef>
              <a:spcAft>
                <a:spcPts val="622"/>
              </a:spcAft>
            </a:pPr>
            <a:r>
              <a:rPr lang="en-GB" sz="1100" dirty="0">
                <a:latin typeface="+mn-lt"/>
              </a:rPr>
              <a:t>Delay in transporting the suspect to a police station would be considered:</a:t>
            </a:r>
          </a:p>
          <a:p>
            <a:pPr marL="296237" indent="-296237">
              <a:spcBef>
                <a:spcPts val="0"/>
              </a:spcBef>
              <a:spcAft>
                <a:spcPts val="622"/>
              </a:spcAft>
              <a:buFont typeface="Arial" panose="020B0604020202020204" pitchFamily="34" charset="0"/>
              <a:buChar char="•"/>
            </a:pPr>
            <a:r>
              <a:rPr lang="en-GB" sz="1100" dirty="0">
                <a:latin typeface="+mn-lt"/>
              </a:rPr>
              <a:t>where there is a need to make immediate enquiries e.g. to conduct a search after arrest </a:t>
            </a:r>
          </a:p>
          <a:p>
            <a:pPr marL="296237" indent="-296237">
              <a:spcBef>
                <a:spcPts val="0"/>
              </a:spcBef>
              <a:spcAft>
                <a:spcPts val="622"/>
              </a:spcAft>
              <a:buFont typeface="Arial" panose="020B0604020202020204" pitchFamily="34" charset="0"/>
              <a:buChar char="•"/>
            </a:pPr>
            <a:r>
              <a:rPr lang="en-GB" sz="1100" dirty="0">
                <a:latin typeface="+mn-lt"/>
              </a:rPr>
              <a:t>when there is a need to wait for suitable transport e.g. due to a large number of people being arrested </a:t>
            </a:r>
          </a:p>
          <a:p>
            <a:pPr marL="296237" indent="-296237">
              <a:spcBef>
                <a:spcPts val="0"/>
              </a:spcBef>
              <a:spcAft>
                <a:spcPts val="622"/>
              </a:spcAft>
              <a:buFont typeface="Arial" panose="020B0604020202020204" pitchFamily="34" charset="0"/>
              <a:buChar char="•"/>
            </a:pPr>
            <a:r>
              <a:rPr lang="en-GB" sz="1100" dirty="0">
                <a:latin typeface="+mn-lt"/>
              </a:rPr>
              <a:t>medical emergencies e.g. where the detainee is taken directly to hospital for urgent treatment </a:t>
            </a:r>
          </a:p>
          <a:p>
            <a:pPr>
              <a:spcBef>
                <a:spcPts val="0"/>
              </a:spcBef>
              <a:spcAft>
                <a:spcPts val="622"/>
              </a:spcAft>
            </a:pPr>
            <a:endParaRPr lang="en-GB" sz="1100" dirty="0">
              <a:latin typeface="+mn-lt"/>
            </a:endParaRPr>
          </a:p>
          <a:p>
            <a:pPr>
              <a:spcBef>
                <a:spcPts val="0"/>
              </a:spcBef>
              <a:spcAft>
                <a:spcPts val="622"/>
              </a:spcAft>
            </a:pPr>
            <a:r>
              <a:rPr lang="en-GB" sz="1100" dirty="0">
                <a:latin typeface="+mn-lt"/>
              </a:rPr>
              <a:t>Where it appears to the officer that it may be necessary to detain them for more than six hours, they should be taken to a designated police station. </a:t>
            </a:r>
          </a:p>
          <a:p>
            <a:pPr>
              <a:lnSpc>
                <a:spcPct val="100000"/>
              </a:lnSpc>
            </a:pPr>
            <a:endParaRPr lang="en-GB" sz="1100" dirty="0">
              <a:latin typeface="+mn-lt"/>
            </a:endParaRPr>
          </a:p>
          <a:p>
            <a:pPr>
              <a:lnSpc>
                <a:spcPct val="100000"/>
              </a:lnSpc>
            </a:pPr>
            <a:r>
              <a:rPr lang="en-GB" sz="1100" dirty="0">
                <a:latin typeface="+mn-lt"/>
              </a:rPr>
              <a:t>Any discussion of the alleged offence on the way to the police station should be avoided - this is because any questioning of a person regarding their involvement or suspected involvement in a criminal offence is considered to be an interview, and interviews must be carried out under caution in a suitable place (Code C, para 11.1A) However, if the suspect freely provides information then this should be treated as for significant statements and relevant comments.</a:t>
            </a:r>
          </a:p>
          <a:p>
            <a:pPr>
              <a:spcBef>
                <a:spcPts val="0"/>
              </a:spcBef>
              <a:spcAft>
                <a:spcPts val="622"/>
              </a:spcAft>
            </a:pPr>
            <a:endParaRPr lang="en-GB" dirty="0"/>
          </a:p>
        </p:txBody>
      </p:sp>
      <p:sp>
        <p:nvSpPr>
          <p:cNvPr id="4" name="Slide Number Placeholder 3"/>
          <p:cNvSpPr>
            <a:spLocks noGrp="1"/>
          </p:cNvSpPr>
          <p:nvPr>
            <p:ph type="sldNum" sz="quarter" idx="10"/>
          </p:nvPr>
        </p:nvSpPr>
        <p:spPr/>
        <p:txBody>
          <a:bodyPr/>
          <a:lstStyle/>
          <a:p>
            <a:pPr defTabSz="947958">
              <a:defRPr/>
            </a:pPr>
            <a:fld id="{7279F223-0E9A-4A97-B623-3E882A234C75}" type="slidenum">
              <a:rPr lang="en-GB">
                <a:solidFill>
                  <a:srgbClr val="000000"/>
                </a:solidFill>
              </a:rPr>
              <a:pPr defTabSz="947958">
                <a:defRPr/>
              </a:pPr>
              <a:t>6</a:t>
            </a:fld>
            <a:endParaRPr lang="en-GB">
              <a:solidFill>
                <a:srgbClr val="000000"/>
              </a:solidFill>
            </a:endParaRPr>
          </a:p>
        </p:txBody>
      </p:sp>
    </p:spTree>
    <p:extLst>
      <p:ext uri="{BB962C8B-B14F-4D97-AF65-F5344CB8AC3E}">
        <p14:creationId xmlns:p14="http://schemas.microsoft.com/office/powerpoint/2010/main" val="8397710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3763" cy="1931988"/>
          </a:xfrm>
        </p:spPr>
      </p:sp>
      <p:sp>
        <p:nvSpPr>
          <p:cNvPr id="3" name="Notes Placeholder 2"/>
          <p:cNvSpPr>
            <a:spLocks noGrp="1"/>
          </p:cNvSpPr>
          <p:nvPr>
            <p:ph type="body" idx="1"/>
          </p:nvPr>
        </p:nvSpPr>
        <p:spPr/>
        <p:txBody>
          <a:bodyPr/>
          <a:lstStyle/>
          <a:p>
            <a:pPr eaLnBrk="1" hangingPunct="1">
              <a:lnSpc>
                <a:spcPct val="100000"/>
              </a:lnSpc>
              <a:spcBef>
                <a:spcPct val="50000"/>
              </a:spcBef>
            </a:pPr>
            <a:r>
              <a:rPr lang="en-GB" altLang="en-US" sz="1100" dirty="0">
                <a:solidFill>
                  <a:srgbClr val="0000FF"/>
                </a:solidFill>
                <a:latin typeface="+mj-lt"/>
              </a:rPr>
              <a:t>A constable may take an arrested person to any police station unless it appears that it may be necessary to keep the arrested person in police detention for more than six hours </a:t>
            </a:r>
            <a:r>
              <a:rPr lang="en-GB" altLang="en-US" sz="1100" i="1" dirty="0">
                <a:solidFill>
                  <a:srgbClr val="0000FF"/>
                </a:solidFill>
                <a:latin typeface="+mj-lt"/>
              </a:rPr>
              <a:t>if:</a:t>
            </a:r>
          </a:p>
          <a:p>
            <a:pPr marL="296237" indent="-296237" eaLnBrk="1" hangingPunct="1">
              <a:spcBef>
                <a:spcPct val="50000"/>
              </a:spcBef>
              <a:buFont typeface="Arial" panose="020B0604020202020204" pitchFamily="34" charset="0"/>
              <a:buChar char="•"/>
            </a:pPr>
            <a:r>
              <a:rPr lang="en-GB" altLang="en-US" sz="1100" dirty="0">
                <a:solidFill>
                  <a:srgbClr val="0000FF"/>
                </a:solidFill>
                <a:latin typeface="+mj-lt"/>
              </a:rPr>
              <a:t>The constable is working in a locality covered by a police station which is not a designated police station </a:t>
            </a:r>
          </a:p>
          <a:p>
            <a:pPr eaLnBrk="1" hangingPunct="1">
              <a:defRPr/>
            </a:pPr>
            <a:endParaRPr lang="en-GB" sz="1100" dirty="0">
              <a:solidFill>
                <a:srgbClr val="0000FF"/>
              </a:solidFill>
              <a:latin typeface="+mj-lt"/>
            </a:endParaRPr>
          </a:p>
          <a:p>
            <a:pPr eaLnBrk="1" hangingPunct="1">
              <a:defRPr/>
            </a:pPr>
            <a:r>
              <a:rPr lang="en-GB" sz="1100" dirty="0">
                <a:solidFill>
                  <a:srgbClr val="0000FF"/>
                </a:solidFill>
                <a:latin typeface="+mj-lt"/>
              </a:rPr>
              <a:t>A constable may take an arrested person to any police station if -</a:t>
            </a:r>
          </a:p>
          <a:p>
            <a:pPr marL="296237" indent="-296237" eaLnBrk="1" hangingPunct="1">
              <a:buFont typeface="Arial" panose="020B0604020202020204" pitchFamily="34" charset="0"/>
              <a:buChar char="•"/>
              <a:defRPr/>
            </a:pPr>
            <a:r>
              <a:rPr lang="en-GB" sz="1100" dirty="0">
                <a:solidFill>
                  <a:srgbClr val="0000FF"/>
                </a:solidFill>
                <a:latin typeface="+mj-lt"/>
              </a:rPr>
              <a:t>The constable has arrested him without the assistance of any other constable and none are available to assist him OR</a:t>
            </a:r>
          </a:p>
          <a:p>
            <a:pPr marL="296237" indent="-296237" eaLnBrk="1" hangingPunct="1">
              <a:buFont typeface="Arial" panose="020B0604020202020204" pitchFamily="34" charset="0"/>
              <a:buChar char="•"/>
              <a:defRPr/>
            </a:pPr>
            <a:r>
              <a:rPr lang="en-GB" sz="1100" dirty="0">
                <a:solidFill>
                  <a:srgbClr val="0000FF"/>
                </a:solidFill>
                <a:latin typeface="+mj-lt"/>
              </a:rPr>
              <a:t>The constable has taken him into custody from a person other than a constable without the assistance of any other constable and none are available to assist him; AND</a:t>
            </a:r>
          </a:p>
          <a:p>
            <a:pPr marL="296237" indent="-296237" eaLnBrk="1" hangingPunct="1">
              <a:buFont typeface="Arial" panose="020B0604020202020204" pitchFamily="34" charset="0"/>
              <a:buChar char="•"/>
              <a:defRPr/>
            </a:pPr>
            <a:r>
              <a:rPr lang="en-GB" sz="1100" dirty="0">
                <a:solidFill>
                  <a:srgbClr val="0000FF"/>
                </a:solidFill>
                <a:latin typeface="+mj-lt"/>
              </a:rPr>
              <a:t>It appears he will be unable to take the arrested person to a designated police station without the arrested person injuring himself, the constable or other person.</a:t>
            </a:r>
          </a:p>
          <a:p>
            <a:pPr>
              <a:spcBef>
                <a:spcPts val="0"/>
              </a:spcBef>
              <a:spcAft>
                <a:spcPts val="622"/>
              </a:spcAft>
            </a:pPr>
            <a:endParaRPr lang="en-GB" sz="1100" dirty="0">
              <a:latin typeface="+mj-lt"/>
            </a:endParaRPr>
          </a:p>
          <a:p>
            <a:pPr defTabSz="947958">
              <a:spcBef>
                <a:spcPts val="0"/>
              </a:spcBef>
              <a:spcAft>
                <a:spcPts val="622"/>
              </a:spcAft>
              <a:defRPr/>
            </a:pPr>
            <a:r>
              <a:rPr lang="en-GB" altLang="en-US" sz="1100" dirty="0">
                <a:latin typeface="+mj-lt"/>
                <a:ea typeface="ＭＳ Ｐゴシック" panose="020B0600070205080204" pitchFamily="34" charset="-128"/>
              </a:rPr>
              <a:t>If the first police station to which an arrested person is taken after his arrest is not a designated police station, he shall be taken to a designated police station not more than six hours after his arrival at the first police station unless he is released previously. </a:t>
            </a:r>
          </a:p>
          <a:p>
            <a:pPr>
              <a:spcBef>
                <a:spcPts val="0"/>
              </a:spcBef>
              <a:spcAft>
                <a:spcPts val="622"/>
              </a:spcAft>
            </a:pPr>
            <a:endParaRPr lang="en-GB" dirty="0"/>
          </a:p>
        </p:txBody>
      </p:sp>
      <p:sp>
        <p:nvSpPr>
          <p:cNvPr id="4" name="Slide Number Placeholder 3"/>
          <p:cNvSpPr>
            <a:spLocks noGrp="1"/>
          </p:cNvSpPr>
          <p:nvPr>
            <p:ph type="sldNum" sz="quarter" idx="10"/>
          </p:nvPr>
        </p:nvSpPr>
        <p:spPr/>
        <p:txBody>
          <a:bodyPr/>
          <a:lstStyle/>
          <a:p>
            <a:pPr defTabSz="947958">
              <a:defRPr/>
            </a:pPr>
            <a:fld id="{7279F223-0E9A-4A97-B623-3E882A234C75}" type="slidenum">
              <a:rPr lang="en-GB">
                <a:solidFill>
                  <a:srgbClr val="000000"/>
                </a:solidFill>
              </a:rPr>
              <a:pPr defTabSz="947958">
                <a:defRPr/>
              </a:pPr>
              <a:t>7</a:t>
            </a:fld>
            <a:endParaRPr lang="en-GB">
              <a:solidFill>
                <a:srgbClr val="000000"/>
              </a:solidFill>
            </a:endParaRPr>
          </a:p>
        </p:txBody>
      </p:sp>
    </p:spTree>
    <p:extLst>
      <p:ext uri="{BB962C8B-B14F-4D97-AF65-F5344CB8AC3E}">
        <p14:creationId xmlns:p14="http://schemas.microsoft.com/office/powerpoint/2010/main" val="26041227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3763" cy="1931988"/>
          </a:xfrm>
        </p:spPr>
      </p:sp>
      <p:sp>
        <p:nvSpPr>
          <p:cNvPr id="3" name="Notes Placeholder 2"/>
          <p:cNvSpPr>
            <a:spLocks noGrp="1"/>
          </p:cNvSpPr>
          <p:nvPr>
            <p:ph type="body" idx="1"/>
          </p:nvPr>
        </p:nvSpPr>
        <p:spPr/>
        <p:txBody>
          <a:bodyPr/>
          <a:lstStyle/>
          <a:p>
            <a:pPr eaLnBrk="1" hangingPunct="1"/>
            <a:r>
              <a:rPr lang="en-GB" altLang="en-US" sz="1100" dirty="0">
                <a:latin typeface="+mn-lt"/>
                <a:ea typeface="ＭＳ Ｐゴシック" panose="020B0600070205080204" pitchFamily="34" charset="-128"/>
              </a:rPr>
              <a:t>ACPO Position Statement - Voluntary Interviews</a:t>
            </a:r>
          </a:p>
          <a:p>
            <a:pPr eaLnBrk="1" hangingPunct="1"/>
            <a:endParaRPr lang="en-GB" altLang="en-US" sz="1100" dirty="0">
              <a:latin typeface="+mn-lt"/>
              <a:ea typeface="ＭＳ Ｐゴシック" panose="020B0600070205080204" pitchFamily="34" charset="-128"/>
            </a:endParaRPr>
          </a:p>
          <a:p>
            <a:pPr eaLnBrk="1" hangingPunct="1"/>
            <a:r>
              <a:rPr lang="en-GB" altLang="en-US" sz="1100" dirty="0">
                <a:latin typeface="+mn-lt"/>
                <a:ea typeface="ＭＳ Ｐゴシック" panose="020B0600070205080204" pitchFamily="34" charset="-128"/>
              </a:rPr>
              <a:t>The revised Code G clarifies the necessity to arrest versus necessity to interview debate which was often influenced by what action to take should the suspect leave the interview before its completion. In these circumstances the police are entitled to consider whether arrest is necessary to carry out or to complete the interview, this is a matter of judgement and will depend on whether the objectives of the interview have already been achieved – should a decision be made to arrest, officers are to comply with arrest conditions </a:t>
            </a:r>
          </a:p>
          <a:p>
            <a:pPr eaLnBrk="1" hangingPunct="1"/>
            <a:endParaRPr lang="en-GB" sz="1100" dirty="0">
              <a:latin typeface="+mn-lt"/>
              <a:ea typeface="ＭＳ Ｐゴシック" panose="020B0600070205080204" pitchFamily="34" charset="-128"/>
            </a:endParaRPr>
          </a:p>
          <a:p>
            <a:pPr eaLnBrk="1" hangingPunct="1"/>
            <a:r>
              <a:rPr lang="en-GB" sz="1100" b="1" u="sng" dirty="0">
                <a:latin typeface="+mn-lt"/>
                <a:ea typeface="ＭＳ Ｐゴシック" panose="020B0600070205080204" pitchFamily="34" charset="-128"/>
              </a:rPr>
              <a:t>Detention Clock </a:t>
            </a:r>
          </a:p>
          <a:p>
            <a:pPr eaLnBrk="1" hangingPunct="1"/>
            <a:endParaRPr lang="en-GB" sz="1100" dirty="0">
              <a:latin typeface="+mn-lt"/>
              <a:ea typeface="ＭＳ Ｐゴシック" panose="020B0600070205080204" pitchFamily="34" charset="-128"/>
            </a:endParaRPr>
          </a:p>
          <a:p>
            <a:r>
              <a:rPr lang="en-GB" sz="1100" dirty="0">
                <a:latin typeface="+mn-lt"/>
              </a:rPr>
              <a:t>Once a person has been arrested for an offence he will usually be taken to a police station. At the police station a custody officer will determine whether there is sufficient evidence to charge the suspect with the offence. </a:t>
            </a:r>
          </a:p>
          <a:p>
            <a:endParaRPr lang="en-GB" sz="1100" dirty="0">
              <a:latin typeface="+mn-lt"/>
            </a:endParaRPr>
          </a:p>
          <a:p>
            <a:r>
              <a:rPr lang="en-GB" sz="1100" dirty="0">
                <a:latin typeface="+mn-lt"/>
              </a:rPr>
              <a:t>Under </a:t>
            </a:r>
            <a:r>
              <a:rPr lang="en-GB" sz="1100" dirty="0">
                <a:latin typeface="+mn-lt"/>
                <a:hlinkClick r:id="rId3"/>
              </a:rPr>
              <a:t>PACE 1984, </a:t>
            </a:r>
            <a:r>
              <a:rPr lang="en-GB" sz="1100" dirty="0">
                <a:latin typeface="+mn-lt"/>
              </a:rPr>
              <a:t>if the custody officer decides that there is insufficient evidence to charge, the person must be released unless the officer has reasonable grounds for believing that detention without charge is necessary to secure or preserve evidence or to obtain evidence by questioning. </a:t>
            </a:r>
          </a:p>
          <a:p>
            <a:endParaRPr lang="en-GB" sz="1100" dirty="0">
              <a:latin typeface="+mn-lt"/>
            </a:endParaRPr>
          </a:p>
          <a:p>
            <a:r>
              <a:rPr lang="en-GB" sz="1100" dirty="0">
                <a:latin typeface="+mn-lt"/>
              </a:rPr>
              <a:t>The maximum period of detention </a:t>
            </a:r>
            <a:r>
              <a:rPr lang="en-GB" sz="1100" b="1" dirty="0">
                <a:latin typeface="+mn-lt"/>
              </a:rPr>
              <a:t>without charge</a:t>
            </a:r>
            <a:r>
              <a:rPr lang="en-GB" sz="1100" dirty="0">
                <a:latin typeface="+mn-lt"/>
              </a:rPr>
              <a:t> is generally </a:t>
            </a:r>
            <a:r>
              <a:rPr lang="en-GB" sz="1100" b="1" dirty="0">
                <a:latin typeface="+mn-lt"/>
              </a:rPr>
              <a:t>24 hours from the relevant tim</a:t>
            </a:r>
            <a:r>
              <a:rPr lang="en-GB" sz="1100" dirty="0">
                <a:latin typeface="+mn-lt"/>
              </a:rPr>
              <a:t>e. </a:t>
            </a:r>
          </a:p>
          <a:p>
            <a:endParaRPr lang="en-GB" sz="1100" dirty="0">
              <a:latin typeface="+mn-lt"/>
            </a:endParaRPr>
          </a:p>
          <a:p>
            <a:r>
              <a:rPr lang="en-GB" sz="1100" dirty="0">
                <a:latin typeface="+mn-lt"/>
              </a:rPr>
              <a:t>The definition of 'relevant time' is set out in </a:t>
            </a:r>
            <a:r>
              <a:rPr lang="en-GB" sz="1100" dirty="0">
                <a:latin typeface="+mn-lt"/>
                <a:hlinkClick r:id="rId4"/>
              </a:rPr>
              <a:t>PACE 1984</a:t>
            </a:r>
            <a:r>
              <a:rPr lang="en-GB" sz="1100" dirty="0">
                <a:latin typeface="+mn-lt"/>
              </a:rPr>
              <a:t>. It generally means the time an arrested person arrives at the first police station he is taken to.</a:t>
            </a:r>
          </a:p>
          <a:p>
            <a:endParaRPr lang="en-GB" sz="1100" dirty="0">
              <a:latin typeface="+mn-lt"/>
            </a:endParaRPr>
          </a:p>
          <a:p>
            <a:endParaRPr lang="en-GB" sz="1100" dirty="0">
              <a:latin typeface="+mn-lt"/>
            </a:endParaRPr>
          </a:p>
          <a:p>
            <a:r>
              <a:rPr lang="en-GB" sz="1100" dirty="0">
                <a:latin typeface="+mn-lt"/>
              </a:rPr>
              <a:t>The period of detention without charge may be extended for up to a period of 36 hours from the relevant time ( the further 12 hours with a </a:t>
            </a:r>
            <a:r>
              <a:rPr lang="en-GB" sz="1100" dirty="0" err="1">
                <a:latin typeface="+mn-lt"/>
              </a:rPr>
              <a:t>Superintendant’s</a:t>
            </a:r>
            <a:r>
              <a:rPr lang="en-GB" sz="1100" dirty="0">
                <a:latin typeface="+mn-lt"/>
              </a:rPr>
              <a:t> authority). The extension can only be granted if the requirements of </a:t>
            </a:r>
            <a:r>
              <a:rPr lang="en-GB" sz="1100" dirty="0">
                <a:latin typeface="+mn-lt"/>
                <a:hlinkClick r:id="rId5"/>
              </a:rPr>
              <a:t>PACE 1984</a:t>
            </a:r>
            <a:r>
              <a:rPr lang="en-GB" sz="1100" dirty="0">
                <a:latin typeface="+mn-lt"/>
              </a:rPr>
              <a:t> are satisfied. </a:t>
            </a:r>
          </a:p>
          <a:p>
            <a:endParaRPr lang="en-GB" sz="1100" dirty="0">
              <a:latin typeface="+mn-lt"/>
            </a:endParaRPr>
          </a:p>
          <a:p>
            <a:r>
              <a:rPr lang="en-GB" sz="1100" dirty="0">
                <a:latin typeface="+mn-lt"/>
              </a:rPr>
              <a:t>Detention </a:t>
            </a:r>
            <a:r>
              <a:rPr lang="en-GB" sz="1100" b="1" dirty="0">
                <a:latin typeface="+mn-lt"/>
              </a:rPr>
              <a:t>beyond 36 hours </a:t>
            </a:r>
            <a:r>
              <a:rPr lang="en-GB" sz="1100" dirty="0">
                <a:latin typeface="+mn-lt"/>
              </a:rPr>
              <a:t>is only permitted under </a:t>
            </a:r>
            <a:r>
              <a:rPr lang="en-GB" sz="1100" dirty="0">
                <a:latin typeface="+mn-lt"/>
                <a:hlinkClick r:id="rId6"/>
              </a:rPr>
              <a:t>PACE 1984</a:t>
            </a:r>
            <a:r>
              <a:rPr lang="en-GB" sz="1100" dirty="0">
                <a:latin typeface="+mn-lt"/>
              </a:rPr>
              <a:t> where a magistrates' court issues </a:t>
            </a:r>
            <a:r>
              <a:rPr lang="en-GB" sz="1100" b="1" dirty="0">
                <a:latin typeface="+mn-lt"/>
              </a:rPr>
              <a:t>a warrant of further detention</a:t>
            </a:r>
            <a:r>
              <a:rPr lang="en-GB" sz="1100" dirty="0">
                <a:latin typeface="+mn-lt"/>
              </a:rPr>
              <a:t>. </a:t>
            </a:r>
          </a:p>
          <a:p>
            <a:endParaRPr lang="en-GB" sz="1100" dirty="0">
              <a:latin typeface="+mn-lt"/>
            </a:endParaRPr>
          </a:p>
          <a:p>
            <a:r>
              <a:rPr lang="en-GB" sz="1100" dirty="0">
                <a:latin typeface="+mn-lt"/>
              </a:rPr>
              <a:t>The procedure and statutory requirements are governed by </a:t>
            </a:r>
            <a:r>
              <a:rPr lang="en-GB" sz="1100" dirty="0">
                <a:latin typeface="+mn-lt"/>
                <a:hlinkClick r:id="rId7"/>
              </a:rPr>
              <a:t>PACE 1984</a:t>
            </a:r>
            <a:r>
              <a:rPr lang="en-GB" sz="1100" dirty="0">
                <a:latin typeface="+mn-lt"/>
              </a:rPr>
              <a:t>. </a:t>
            </a:r>
          </a:p>
          <a:p>
            <a:endParaRPr lang="en-GB" sz="1100" dirty="0">
              <a:latin typeface="+mn-lt"/>
            </a:endParaRPr>
          </a:p>
          <a:p>
            <a:r>
              <a:rPr lang="en-GB" sz="1100" dirty="0">
                <a:latin typeface="+mn-lt"/>
              </a:rPr>
              <a:t>If the court grants the application, the warrant can be issued up to a maximum of 36 hours. However, this is subject to an overall maximum period of detention without charge of </a:t>
            </a:r>
            <a:r>
              <a:rPr lang="en-GB" sz="1100" b="1" dirty="0">
                <a:latin typeface="+mn-lt"/>
              </a:rPr>
              <a:t>96 hours from the relevant time.</a:t>
            </a:r>
          </a:p>
          <a:p>
            <a:pPr eaLnBrk="1" hangingPunct="1"/>
            <a:endParaRPr lang="en-GB" sz="1100" dirty="0"/>
          </a:p>
        </p:txBody>
      </p:sp>
      <p:sp>
        <p:nvSpPr>
          <p:cNvPr id="4" name="Slide Number Placeholder 3"/>
          <p:cNvSpPr>
            <a:spLocks noGrp="1"/>
          </p:cNvSpPr>
          <p:nvPr>
            <p:ph type="sldNum" sz="quarter" idx="10"/>
          </p:nvPr>
        </p:nvSpPr>
        <p:spPr/>
        <p:txBody>
          <a:bodyPr/>
          <a:lstStyle/>
          <a:p>
            <a:pPr defTabSz="947958">
              <a:defRPr/>
            </a:pPr>
            <a:fld id="{7279F223-0E9A-4A97-B623-3E882A234C75}" type="slidenum">
              <a:rPr lang="en-GB">
                <a:solidFill>
                  <a:srgbClr val="000000"/>
                </a:solidFill>
              </a:rPr>
              <a:pPr defTabSz="947958">
                <a:defRPr/>
              </a:pPr>
              <a:t>8</a:t>
            </a:fld>
            <a:endParaRPr lang="en-GB">
              <a:solidFill>
                <a:srgbClr val="000000"/>
              </a:solidFill>
            </a:endParaRPr>
          </a:p>
        </p:txBody>
      </p:sp>
    </p:spTree>
    <p:extLst>
      <p:ext uri="{BB962C8B-B14F-4D97-AF65-F5344CB8AC3E}">
        <p14:creationId xmlns:p14="http://schemas.microsoft.com/office/powerpoint/2010/main" val="3433054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3763" cy="1931988"/>
          </a:xfrm>
        </p:spPr>
      </p:sp>
      <p:sp>
        <p:nvSpPr>
          <p:cNvPr id="3" name="Notes Placeholder 2"/>
          <p:cNvSpPr>
            <a:spLocks noGrp="1"/>
          </p:cNvSpPr>
          <p:nvPr>
            <p:ph type="body" idx="1"/>
          </p:nvPr>
        </p:nvSpPr>
        <p:spPr/>
        <p:txBody>
          <a:bodyPr/>
          <a:lstStyle/>
          <a:p>
            <a:pPr>
              <a:lnSpc>
                <a:spcPct val="100000"/>
              </a:lnSpc>
            </a:pPr>
            <a:r>
              <a:rPr lang="en-GB" sz="1100" dirty="0">
                <a:latin typeface="+mn-lt"/>
              </a:rPr>
              <a:t>Suspects will normally be taken to the police station in a police van. </a:t>
            </a:r>
          </a:p>
          <a:p>
            <a:pPr>
              <a:lnSpc>
                <a:spcPct val="100000"/>
              </a:lnSpc>
            </a:pPr>
            <a:endParaRPr lang="en-GB" sz="1100" dirty="0">
              <a:latin typeface="+mn-lt"/>
            </a:endParaRPr>
          </a:p>
          <a:p>
            <a:pPr>
              <a:spcBef>
                <a:spcPts val="0"/>
              </a:spcBef>
              <a:spcAft>
                <a:spcPts val="1866"/>
              </a:spcAft>
            </a:pPr>
            <a:r>
              <a:rPr lang="en-GB" sz="1100" b="1" dirty="0">
                <a:latin typeface="+mn-lt"/>
              </a:rPr>
              <a:t>A suspect should not be left alone and unsupervised in a vehicle - an officer should be able to monitor the person and respond to any situation which might arise. </a:t>
            </a:r>
          </a:p>
          <a:p>
            <a:pPr>
              <a:spcBef>
                <a:spcPts val="0"/>
              </a:spcBef>
              <a:spcAft>
                <a:spcPts val="1866"/>
              </a:spcAft>
            </a:pPr>
            <a:endParaRPr lang="en-GB" sz="1100" dirty="0">
              <a:latin typeface="+mn-lt"/>
            </a:endParaRPr>
          </a:p>
          <a:p>
            <a:pPr eaLnBrk="1" hangingPunct="1">
              <a:buFontTx/>
              <a:buNone/>
            </a:pPr>
            <a:r>
              <a:rPr lang="en-GB" altLang="en-US" sz="1100" b="1" dirty="0">
                <a:latin typeface="+mn-lt"/>
                <a:ea typeface="ＭＳ Ｐゴシック" panose="020B0600070205080204" pitchFamily="34" charset="-128"/>
              </a:rPr>
              <a:t>***Trainer to emphasise the below point in relation to an actual incident that occurred***</a:t>
            </a:r>
          </a:p>
          <a:p>
            <a:pPr eaLnBrk="1" hangingPunct="1">
              <a:buFontTx/>
              <a:buChar char="•"/>
            </a:pPr>
            <a:endParaRPr lang="en-GB" altLang="en-US" sz="1100" dirty="0">
              <a:latin typeface="+mn-lt"/>
              <a:ea typeface="ＭＳ Ｐゴシック" panose="020B0600070205080204" pitchFamily="34" charset="-128"/>
            </a:endParaRPr>
          </a:p>
          <a:p>
            <a:r>
              <a:rPr lang="en-GB" sz="1100" b="1" dirty="0">
                <a:latin typeface="+mn-lt"/>
              </a:rPr>
              <a:t>*****In this incident the person was suspected to have drugs concealed inside their anus and they were conveyed to hospital as a medical emergency.</a:t>
            </a:r>
          </a:p>
          <a:p>
            <a:r>
              <a:rPr lang="en-GB" sz="1100" b="1" dirty="0">
                <a:latin typeface="+mn-lt"/>
              </a:rPr>
              <a:t>On route to hospital they managed to move the handcuffs from the rear to the front and consumed the drugs that were concealed inside them.</a:t>
            </a:r>
          </a:p>
          <a:p>
            <a:r>
              <a:rPr lang="en-GB" sz="1100" b="1" dirty="0">
                <a:latin typeface="+mn-lt"/>
              </a:rPr>
              <a:t>This resulted in a drug overdose and the person ended up in intensive care before thankfully recovering.</a:t>
            </a:r>
          </a:p>
          <a:p>
            <a:r>
              <a:rPr lang="en-GB" sz="1100" b="1" dirty="0">
                <a:latin typeface="+mn-lt"/>
              </a:rPr>
              <a:t>It is essential that detained persons are constantly monitored with an officer in close proximity to intervene whilst being transported. </a:t>
            </a:r>
          </a:p>
          <a:p>
            <a:r>
              <a:rPr lang="en-GB" sz="1100" b="1" dirty="0">
                <a:latin typeface="+mn-lt"/>
              </a:rPr>
              <a:t>This is just one example where lack of close supervision has resulted in an adverse incident****** </a:t>
            </a:r>
          </a:p>
          <a:p>
            <a:pPr>
              <a:spcBef>
                <a:spcPts val="0"/>
              </a:spcBef>
              <a:spcAft>
                <a:spcPts val="1866"/>
              </a:spcAft>
            </a:pPr>
            <a:endParaRPr lang="en-GB" sz="1100" dirty="0">
              <a:latin typeface="+mn-lt"/>
            </a:endParaRPr>
          </a:p>
          <a:p>
            <a:pPr>
              <a:spcBef>
                <a:spcPts val="0"/>
              </a:spcBef>
              <a:spcAft>
                <a:spcPts val="1866"/>
              </a:spcAft>
            </a:pPr>
            <a:endParaRPr lang="en-GB" sz="1100" dirty="0">
              <a:latin typeface="+mn-lt"/>
            </a:endParaRPr>
          </a:p>
          <a:p>
            <a:pPr defTabSz="947958">
              <a:defRPr/>
            </a:pPr>
            <a:r>
              <a:rPr lang="en-GB" altLang="en-US" sz="1100" b="1" dirty="0">
                <a:latin typeface="+mn-lt"/>
              </a:rPr>
              <a:t>Never</a:t>
            </a:r>
            <a:r>
              <a:rPr lang="en-GB" altLang="en-US" sz="1100" dirty="0">
                <a:latin typeface="+mn-lt"/>
              </a:rPr>
              <a:t> put a person into a police vehicle if they haven’t been searched</a:t>
            </a:r>
          </a:p>
          <a:p>
            <a:pPr>
              <a:lnSpc>
                <a:spcPct val="100000"/>
              </a:lnSpc>
            </a:pPr>
            <a:r>
              <a:rPr lang="en-GB" sz="1100" dirty="0">
                <a:latin typeface="+mn-lt"/>
              </a:rPr>
              <a:t>The </a:t>
            </a:r>
            <a:r>
              <a:rPr lang="en-GB" sz="1100" b="1" dirty="0">
                <a:latin typeface="+mn-lt"/>
              </a:rPr>
              <a:t>vehicle</a:t>
            </a:r>
            <a:r>
              <a:rPr lang="en-GB" sz="1100" dirty="0">
                <a:latin typeface="+mn-lt"/>
              </a:rPr>
              <a:t> should be </a:t>
            </a:r>
            <a:r>
              <a:rPr lang="en-GB" sz="1100" b="1" dirty="0">
                <a:latin typeface="+mn-lt"/>
              </a:rPr>
              <a:t>searched</a:t>
            </a:r>
            <a:r>
              <a:rPr lang="en-GB" sz="1100" dirty="0">
                <a:latin typeface="+mn-lt"/>
              </a:rPr>
              <a:t> in their presence and all </a:t>
            </a:r>
            <a:r>
              <a:rPr lang="en-GB" sz="1100" b="1" dirty="0">
                <a:latin typeface="+mn-lt"/>
              </a:rPr>
              <a:t>equipment removed </a:t>
            </a:r>
            <a:r>
              <a:rPr lang="en-GB" sz="1100" dirty="0">
                <a:latin typeface="+mn-lt"/>
              </a:rPr>
              <a:t>from the area in the vehicle that the prisoner will be placed. </a:t>
            </a:r>
            <a:r>
              <a:rPr lang="en-GB" altLang="en-US" sz="1100" dirty="0">
                <a:latin typeface="+mn-lt"/>
              </a:rPr>
              <a:t>Any equipment could be used by the prisoner as a weapon.</a:t>
            </a:r>
          </a:p>
          <a:p>
            <a:pPr>
              <a:lnSpc>
                <a:spcPct val="100000"/>
              </a:lnSpc>
            </a:pPr>
            <a:endParaRPr lang="en-GB" sz="1100" dirty="0">
              <a:latin typeface="+mn-lt"/>
            </a:endParaRPr>
          </a:p>
          <a:p>
            <a:pPr>
              <a:lnSpc>
                <a:spcPct val="100000"/>
              </a:lnSpc>
            </a:pPr>
            <a:r>
              <a:rPr lang="en-GB" sz="1100" dirty="0">
                <a:latin typeface="+mn-lt"/>
              </a:rPr>
              <a:t>A </a:t>
            </a:r>
            <a:r>
              <a:rPr lang="en-GB" sz="1100" b="1" dirty="0">
                <a:latin typeface="+mn-lt"/>
              </a:rPr>
              <a:t>risk assessment </a:t>
            </a:r>
            <a:r>
              <a:rPr lang="en-GB" sz="1100" dirty="0">
                <a:latin typeface="+mn-lt"/>
              </a:rPr>
              <a:t> will help to determine how many officers may be required for escort and the level of any restraint required.</a:t>
            </a:r>
          </a:p>
          <a:p>
            <a:pPr>
              <a:lnSpc>
                <a:spcPct val="100000"/>
              </a:lnSpc>
            </a:pPr>
            <a:r>
              <a:rPr lang="en-GB" sz="1100" dirty="0">
                <a:latin typeface="+mn-lt"/>
              </a:rPr>
              <a:t>Consideration should be made to: </a:t>
            </a:r>
          </a:p>
          <a:p>
            <a:pPr marL="296237" indent="-296237">
              <a:buFont typeface="Arial" panose="020B0604020202020204" pitchFamily="34" charset="0"/>
              <a:buChar char="•"/>
            </a:pPr>
            <a:r>
              <a:rPr lang="en-GB" sz="1100" dirty="0">
                <a:latin typeface="+mn-lt"/>
              </a:rPr>
              <a:t>Information that suggests an individual may be violent or aggressive – have any weapons been used?</a:t>
            </a:r>
          </a:p>
          <a:p>
            <a:pPr marL="296237" indent="-296237">
              <a:buFont typeface="Arial" panose="020B0604020202020204" pitchFamily="34" charset="0"/>
              <a:buChar char="•"/>
            </a:pPr>
            <a:r>
              <a:rPr lang="en-GB" sz="1100" dirty="0">
                <a:latin typeface="+mn-lt"/>
              </a:rPr>
              <a:t>Information that suggests an individual may be vulnerable, ill or at risk.</a:t>
            </a:r>
          </a:p>
          <a:p>
            <a:pPr marL="296237" indent="-296237">
              <a:buFont typeface="Arial" panose="020B0604020202020204" pitchFamily="34" charset="0"/>
              <a:buChar char="•"/>
            </a:pPr>
            <a:r>
              <a:rPr lang="en-GB" sz="1100" dirty="0">
                <a:latin typeface="+mn-lt"/>
              </a:rPr>
              <a:t>Any PNC warning markers or local intelligence – is there a history of violence? </a:t>
            </a:r>
          </a:p>
          <a:p>
            <a:pPr marL="296237" indent="-296237">
              <a:buFont typeface="Arial" panose="020B0604020202020204" pitchFamily="34" charset="0"/>
              <a:buChar char="•"/>
            </a:pPr>
            <a:r>
              <a:rPr lang="en-GB" sz="1100" dirty="0">
                <a:latin typeface="+mn-lt"/>
              </a:rPr>
              <a:t>On searching - the result of the search </a:t>
            </a:r>
          </a:p>
          <a:p>
            <a:pPr marL="296237" indent="-296237" defTabSz="947958">
              <a:buFont typeface="Arial" panose="020B0604020202020204" pitchFamily="34" charset="0"/>
              <a:buChar char="•"/>
              <a:defRPr/>
            </a:pPr>
            <a:r>
              <a:rPr lang="en-GB" sz="1100" dirty="0">
                <a:latin typeface="+mn-lt"/>
              </a:rPr>
              <a:t>The vehicle being used to transport the suspect and the length of the journey to custody </a:t>
            </a:r>
          </a:p>
          <a:p>
            <a:pPr marL="296237" indent="-296237">
              <a:buFont typeface="Arial" panose="020B0604020202020204" pitchFamily="34" charset="0"/>
              <a:buChar char="•"/>
            </a:pPr>
            <a:r>
              <a:rPr lang="en-GB" sz="1100" dirty="0">
                <a:latin typeface="+mn-lt"/>
              </a:rPr>
              <a:t>Whether the detainee has a disability</a:t>
            </a:r>
          </a:p>
          <a:p>
            <a:pPr>
              <a:lnSpc>
                <a:spcPct val="100000"/>
              </a:lnSpc>
            </a:pPr>
            <a:r>
              <a:rPr lang="en-GB" sz="1100" dirty="0">
                <a:latin typeface="+mn-lt"/>
              </a:rPr>
              <a:t>A detainee should be constantly monitored when they are: </a:t>
            </a:r>
          </a:p>
          <a:p>
            <a:pPr marL="296237" indent="-296237">
              <a:buFont typeface="Arial" panose="020B0604020202020204" pitchFamily="34" charset="0"/>
              <a:buChar char="•"/>
            </a:pPr>
            <a:r>
              <a:rPr lang="en-GB" sz="1100" dirty="0">
                <a:latin typeface="+mn-lt"/>
              </a:rPr>
              <a:t>drunk and incapable, believed or know to have used or swallowed drugs, at risk of suicide or self-harm, susceptible to positional asphyxia </a:t>
            </a:r>
          </a:p>
          <a:p>
            <a:pPr marL="296237" indent="-296237">
              <a:buFont typeface="Arial" panose="020B0604020202020204" pitchFamily="34" charset="0"/>
              <a:buChar char="•"/>
            </a:pPr>
            <a:r>
              <a:rPr lang="en-GB" sz="1100" dirty="0">
                <a:latin typeface="+mn-lt"/>
              </a:rPr>
              <a:t>(Consider the NDM - please bear in mind that it may be more appropriate for them to be conveyed to hospital by ambulance as a medical emergency rather than being conveyed to custody) </a:t>
            </a:r>
          </a:p>
          <a:p>
            <a:pPr>
              <a:lnSpc>
                <a:spcPct val="100000"/>
              </a:lnSpc>
            </a:pPr>
            <a:endParaRPr lang="en-GB" sz="1100" dirty="0">
              <a:latin typeface="+mn-lt"/>
            </a:endParaRPr>
          </a:p>
          <a:p>
            <a:pPr>
              <a:lnSpc>
                <a:spcPct val="100000"/>
              </a:lnSpc>
            </a:pPr>
            <a:r>
              <a:rPr lang="en-GB" sz="1100" dirty="0">
                <a:latin typeface="+mn-lt"/>
              </a:rPr>
              <a:t>Any information about a persons use of medication or any underlying medical or mental ill health problems need to be identified and monitored and medical assistance called if it is not appropriate to transport the suspect.</a:t>
            </a:r>
          </a:p>
          <a:p>
            <a:pPr>
              <a:lnSpc>
                <a:spcPct val="100000"/>
              </a:lnSpc>
            </a:pPr>
            <a:r>
              <a:rPr lang="en-GB" sz="1100" dirty="0">
                <a:latin typeface="+mn-lt"/>
              </a:rPr>
              <a:t>A person who appears drunk, may be suffering a stroke, be diabetic or have mental ill health. </a:t>
            </a:r>
          </a:p>
          <a:p>
            <a:pPr>
              <a:lnSpc>
                <a:spcPct val="100000"/>
              </a:lnSpc>
            </a:pPr>
            <a:r>
              <a:rPr lang="en-GB" sz="1100" dirty="0">
                <a:latin typeface="+mn-lt"/>
              </a:rPr>
              <a:t>Female suspects should be accompanied by a female, if they are available. If there is not one available, at least two male officers should act as escort.</a:t>
            </a:r>
          </a:p>
          <a:p>
            <a:pPr defTabSz="947958">
              <a:defRPr/>
            </a:pPr>
            <a:r>
              <a:rPr lang="en-GB" sz="1100" b="1" dirty="0">
                <a:latin typeface="+mn-lt"/>
              </a:rPr>
              <a:t>Activate</a:t>
            </a:r>
            <a:r>
              <a:rPr lang="en-GB" sz="1100" dirty="0">
                <a:latin typeface="+mn-lt"/>
              </a:rPr>
              <a:t> Child locks on vehicle if applicable</a:t>
            </a:r>
          </a:p>
          <a:p>
            <a:pPr defTabSz="947958">
              <a:defRPr/>
            </a:pPr>
            <a:endParaRPr lang="en-GB" sz="1100" dirty="0">
              <a:latin typeface="+mn-lt"/>
            </a:endParaRPr>
          </a:p>
          <a:p>
            <a:pPr>
              <a:lnSpc>
                <a:spcPct val="100000"/>
              </a:lnSpc>
            </a:pPr>
            <a:r>
              <a:rPr lang="en-GB" sz="1100" b="1" dirty="0">
                <a:latin typeface="+mn-lt"/>
              </a:rPr>
              <a:t>*****Trainer to direct students to SCREEN handout to provide structure for  Risk Assessment *****</a:t>
            </a:r>
          </a:p>
          <a:p>
            <a:pPr>
              <a:lnSpc>
                <a:spcPct val="100000"/>
              </a:lnSpc>
            </a:pPr>
            <a:endParaRPr lang="en-GB" sz="1100" b="1" dirty="0">
              <a:latin typeface="+mn-lt"/>
            </a:endParaRPr>
          </a:p>
          <a:p>
            <a:r>
              <a:rPr lang="en-GB" sz="1100" b="1" dirty="0">
                <a:solidFill>
                  <a:srgbClr val="FF0000"/>
                </a:solidFill>
                <a:latin typeface="+mn-lt"/>
              </a:rPr>
              <a:t>S</a:t>
            </a:r>
            <a:r>
              <a:rPr lang="en-GB" sz="1100" dirty="0">
                <a:latin typeface="+mn-lt"/>
              </a:rPr>
              <a:t>earch all prisoners for objects, to prevent:</a:t>
            </a:r>
            <a:br>
              <a:rPr lang="en-GB" sz="1100" dirty="0">
                <a:latin typeface="+mn-lt"/>
              </a:rPr>
            </a:br>
            <a:br>
              <a:rPr lang="en-GB" sz="1100" dirty="0">
                <a:latin typeface="+mn-lt"/>
              </a:rPr>
            </a:br>
            <a:r>
              <a:rPr lang="en-GB" sz="1100" dirty="0">
                <a:latin typeface="+mn-lt"/>
              </a:rPr>
              <a:t> Injury to themselves or others.</a:t>
            </a:r>
            <a:br>
              <a:rPr lang="en-GB" sz="1100" dirty="0">
                <a:latin typeface="+mn-lt"/>
              </a:rPr>
            </a:br>
            <a:r>
              <a:rPr lang="en-GB" sz="1100" dirty="0">
                <a:latin typeface="+mn-lt"/>
              </a:rPr>
              <a:t> Damage to property, police vehicles/buildings/equipment.</a:t>
            </a:r>
            <a:br>
              <a:rPr lang="en-GB" sz="1100" dirty="0">
                <a:latin typeface="+mn-lt"/>
              </a:rPr>
            </a:br>
            <a:r>
              <a:rPr lang="en-GB" sz="1100" dirty="0">
                <a:latin typeface="+mn-lt"/>
              </a:rPr>
              <a:t> Evidence loss – if not seized can be hidden, swallowed or discarded.</a:t>
            </a:r>
            <a:br>
              <a:rPr lang="en-GB" sz="1100" dirty="0">
                <a:latin typeface="+mn-lt"/>
              </a:rPr>
            </a:br>
            <a:r>
              <a:rPr lang="en-GB" sz="1100" dirty="0">
                <a:latin typeface="+mn-lt"/>
              </a:rPr>
              <a:t> Aid escape - weapons, handcuff keys etc.</a:t>
            </a:r>
            <a:br>
              <a:rPr lang="en-GB" sz="1100" dirty="0">
                <a:latin typeface="+mn-lt"/>
              </a:rPr>
            </a:br>
            <a:r>
              <a:rPr lang="en-GB" sz="1100" dirty="0">
                <a:latin typeface="+mn-lt"/>
              </a:rPr>
              <a:t> Safekeeping – items of value are recovered to prevent loss, damage and minimise complaints.</a:t>
            </a:r>
          </a:p>
          <a:p>
            <a:br>
              <a:rPr lang="en-GB" sz="1100" dirty="0">
                <a:latin typeface="+mn-lt"/>
              </a:rPr>
            </a:br>
            <a:r>
              <a:rPr lang="en-GB" sz="1100" b="1" dirty="0">
                <a:solidFill>
                  <a:srgbClr val="FF0000"/>
                </a:solidFill>
                <a:latin typeface="+mn-lt"/>
              </a:rPr>
              <a:t>C</a:t>
            </a:r>
            <a:r>
              <a:rPr lang="en-GB" sz="1100" dirty="0">
                <a:latin typeface="+mn-lt"/>
              </a:rPr>
              <a:t>hecks: ensure all checks are conducted. You must ascertain WHO you are dealing with (Niche/PNC/PND)</a:t>
            </a:r>
          </a:p>
          <a:p>
            <a:br>
              <a:rPr lang="en-GB" sz="1100" dirty="0">
                <a:latin typeface="+mn-lt"/>
              </a:rPr>
            </a:br>
            <a:r>
              <a:rPr lang="en-GB" sz="1100" b="1" dirty="0">
                <a:solidFill>
                  <a:srgbClr val="FF0000"/>
                </a:solidFill>
                <a:latin typeface="+mn-lt"/>
              </a:rPr>
              <a:t>R</a:t>
            </a:r>
            <a:r>
              <a:rPr lang="en-GB" sz="1100" dirty="0">
                <a:latin typeface="+mn-lt"/>
              </a:rPr>
              <a:t>isk Assess the DP following search and checks conducted: Consider as appropriate:</a:t>
            </a:r>
            <a:br>
              <a:rPr lang="en-GB" sz="1100" dirty="0">
                <a:latin typeface="+mn-lt"/>
              </a:rPr>
            </a:br>
            <a:br>
              <a:rPr lang="en-GB" sz="1100" dirty="0">
                <a:latin typeface="+mn-lt"/>
              </a:rPr>
            </a:br>
            <a:r>
              <a:rPr lang="en-GB" sz="1100" dirty="0">
                <a:latin typeface="+mn-lt"/>
              </a:rPr>
              <a:t>Restraints - Effective use of restraints (Hand cuffing, straps etc.). If the use of handcuffs is justified, use them.</a:t>
            </a:r>
            <a:br>
              <a:rPr lang="en-GB" sz="1100" dirty="0">
                <a:latin typeface="+mn-lt"/>
              </a:rPr>
            </a:br>
            <a:r>
              <a:rPr lang="en-GB" sz="1100" dirty="0">
                <a:latin typeface="+mn-lt"/>
              </a:rPr>
              <a:t>Effective use of communication skills continually assessing the DP for any injury, medical/welfare concerns.</a:t>
            </a:r>
          </a:p>
          <a:p>
            <a:r>
              <a:rPr lang="en-GB" sz="1100" dirty="0">
                <a:latin typeface="+mn-lt"/>
              </a:rPr>
              <a:t>Detainees to be constantly monitored during transit and custody yard waiting periods.</a:t>
            </a:r>
          </a:p>
          <a:p>
            <a:r>
              <a:rPr lang="en-GB" sz="1100" dirty="0">
                <a:latin typeface="+mn-lt"/>
              </a:rPr>
              <a:t> </a:t>
            </a:r>
          </a:p>
          <a:p>
            <a:r>
              <a:rPr lang="en-GB" sz="1100" b="1" dirty="0">
                <a:solidFill>
                  <a:srgbClr val="FF0000"/>
                </a:solidFill>
                <a:latin typeface="+mn-lt"/>
              </a:rPr>
              <a:t>E</a:t>
            </a:r>
            <a:r>
              <a:rPr lang="en-GB" sz="1100" dirty="0">
                <a:latin typeface="+mn-lt"/>
              </a:rPr>
              <a:t>scort - ensure detainee is supervised at ALL Times</a:t>
            </a:r>
          </a:p>
          <a:p>
            <a:r>
              <a:rPr lang="en-GB" sz="1100" dirty="0">
                <a:latin typeface="+mn-lt"/>
              </a:rPr>
              <a:t> </a:t>
            </a:r>
          </a:p>
          <a:p>
            <a:r>
              <a:rPr lang="en-GB" sz="1100" b="1" dirty="0">
                <a:solidFill>
                  <a:srgbClr val="FF0000"/>
                </a:solidFill>
                <a:latin typeface="+mn-lt"/>
              </a:rPr>
              <a:t>E</a:t>
            </a:r>
            <a:r>
              <a:rPr lang="en-GB" sz="1100" dirty="0">
                <a:latin typeface="+mn-lt"/>
              </a:rPr>
              <a:t>stablish detainee needs:</a:t>
            </a:r>
            <a:br>
              <a:rPr lang="en-GB" sz="1100" dirty="0">
                <a:latin typeface="+mn-lt"/>
              </a:rPr>
            </a:br>
            <a:br>
              <a:rPr lang="en-GB" sz="1100" dirty="0">
                <a:latin typeface="+mn-lt"/>
              </a:rPr>
            </a:br>
            <a:r>
              <a:rPr lang="en-GB" sz="1100" dirty="0">
                <a:latin typeface="+mn-lt"/>
              </a:rPr>
              <a:t> Medication – bring it with them.</a:t>
            </a:r>
            <a:br>
              <a:rPr lang="en-GB" sz="1100" dirty="0">
                <a:latin typeface="+mn-lt"/>
              </a:rPr>
            </a:br>
            <a:r>
              <a:rPr lang="en-GB" sz="1100" dirty="0">
                <a:latin typeface="+mn-lt"/>
              </a:rPr>
              <a:t> Appropriate Adult / Translator.</a:t>
            </a:r>
            <a:br>
              <a:rPr lang="en-GB" sz="1100" dirty="0">
                <a:latin typeface="+mn-lt"/>
              </a:rPr>
            </a:br>
            <a:r>
              <a:rPr lang="en-GB" sz="1100" dirty="0">
                <a:latin typeface="+mn-lt"/>
              </a:rPr>
              <a:t> Needs such as clothing – if seized you must arrange replacement.</a:t>
            </a:r>
          </a:p>
          <a:p>
            <a:r>
              <a:rPr lang="en-GB" sz="1100" dirty="0">
                <a:latin typeface="+mn-lt"/>
              </a:rPr>
              <a:t> Young children or dependents that need caring for.</a:t>
            </a:r>
          </a:p>
          <a:p>
            <a:endParaRPr lang="en-GB" sz="1100" dirty="0">
              <a:latin typeface="+mn-lt"/>
            </a:endParaRPr>
          </a:p>
          <a:p>
            <a:r>
              <a:rPr lang="en-GB" sz="1100" b="1" dirty="0">
                <a:latin typeface="+mn-lt"/>
              </a:rPr>
              <a:t>N</a:t>
            </a:r>
            <a:r>
              <a:rPr lang="en-GB" sz="1100" dirty="0">
                <a:latin typeface="+mn-lt"/>
              </a:rPr>
              <a:t>ote and record (including BWV where appropriate) and evidence your actions and inform custody staff of all actions carried out</a:t>
            </a:r>
          </a:p>
          <a:p>
            <a:pPr>
              <a:lnSpc>
                <a:spcPct val="100000"/>
              </a:lnSpc>
            </a:pPr>
            <a:endParaRPr lang="en-GB" sz="1100" dirty="0">
              <a:latin typeface="+mn-lt"/>
            </a:endParaRPr>
          </a:p>
          <a:p>
            <a:pPr>
              <a:lnSpc>
                <a:spcPct val="100000"/>
              </a:lnSpc>
            </a:pPr>
            <a:endParaRPr lang="en-GB" sz="1100" dirty="0">
              <a:latin typeface="+mn-lt"/>
            </a:endParaRPr>
          </a:p>
          <a:p>
            <a:pPr defTabSz="947958">
              <a:defRPr/>
            </a:pPr>
            <a:endParaRPr lang="en-GB" sz="1100" dirty="0">
              <a:latin typeface="+mn-lt"/>
            </a:endParaRPr>
          </a:p>
          <a:p>
            <a:endParaRPr lang="en-GB" dirty="0"/>
          </a:p>
        </p:txBody>
      </p:sp>
      <p:sp>
        <p:nvSpPr>
          <p:cNvPr id="4" name="Slide Number Placeholder 3"/>
          <p:cNvSpPr>
            <a:spLocks noGrp="1"/>
          </p:cNvSpPr>
          <p:nvPr>
            <p:ph type="sldNum" sz="quarter" idx="10"/>
          </p:nvPr>
        </p:nvSpPr>
        <p:spPr/>
        <p:txBody>
          <a:bodyPr/>
          <a:lstStyle/>
          <a:p>
            <a:pPr defTabSz="947958">
              <a:defRPr/>
            </a:pPr>
            <a:fld id="{7279F223-0E9A-4A97-B623-3E882A234C75}" type="slidenum">
              <a:rPr lang="en-GB">
                <a:solidFill>
                  <a:srgbClr val="000000"/>
                </a:solidFill>
              </a:rPr>
              <a:pPr defTabSz="947958">
                <a:defRPr/>
              </a:pPr>
              <a:t>9</a:t>
            </a:fld>
            <a:endParaRPr lang="en-GB">
              <a:solidFill>
                <a:srgbClr val="000000"/>
              </a:solidFill>
            </a:endParaRPr>
          </a:p>
        </p:txBody>
      </p:sp>
    </p:spTree>
    <p:extLst>
      <p:ext uri="{BB962C8B-B14F-4D97-AF65-F5344CB8AC3E}">
        <p14:creationId xmlns:p14="http://schemas.microsoft.com/office/powerpoint/2010/main" val="12050649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3763" cy="1931988"/>
          </a:xfrm>
        </p:spPr>
      </p:sp>
      <p:sp>
        <p:nvSpPr>
          <p:cNvPr id="3" name="Notes Placeholder 2"/>
          <p:cNvSpPr>
            <a:spLocks noGrp="1"/>
          </p:cNvSpPr>
          <p:nvPr>
            <p:ph type="body" idx="1"/>
          </p:nvPr>
        </p:nvSpPr>
        <p:spPr/>
        <p:txBody>
          <a:bodyPr/>
          <a:lstStyle/>
          <a:p>
            <a:pPr>
              <a:lnSpc>
                <a:spcPct val="100000"/>
              </a:lnSpc>
            </a:pPr>
            <a:r>
              <a:rPr lang="en-GB" sz="1100" dirty="0"/>
              <a:t>Officers need to be aware of the need to prevent </a:t>
            </a:r>
            <a:r>
              <a:rPr lang="en-GB" sz="1100" dirty="0">
                <a:solidFill>
                  <a:srgbClr val="0000FF"/>
                </a:solidFill>
              </a:rPr>
              <a:t>cross contamination </a:t>
            </a:r>
            <a:r>
              <a:rPr lang="en-GB" sz="1100" dirty="0"/>
              <a:t>between officers, the suspect(s) and exhibit(s).</a:t>
            </a:r>
          </a:p>
          <a:p>
            <a:pPr>
              <a:lnSpc>
                <a:spcPct val="100000"/>
              </a:lnSpc>
            </a:pPr>
            <a:r>
              <a:rPr lang="en-GB" sz="1100" dirty="0"/>
              <a:t>The suspect should not be transported in the same vehicle as that used for: </a:t>
            </a:r>
          </a:p>
          <a:p>
            <a:pPr marL="296237" indent="-296237" defTabSz="947958">
              <a:spcBef>
                <a:spcPts val="0"/>
              </a:spcBef>
              <a:spcAft>
                <a:spcPts val="1866"/>
              </a:spcAft>
              <a:buFont typeface="Arial" panose="020B0604020202020204" pitchFamily="34" charset="0"/>
              <a:buChar char="•"/>
              <a:defRPr/>
            </a:pPr>
            <a:r>
              <a:rPr lang="en-GB" sz="1100" dirty="0"/>
              <a:t>other suspects in the same case – they may confer on how they can explain their presence at the scene of the crime or trace material may be transferred from one to the other and wrongly link one with a crime scene. </a:t>
            </a:r>
          </a:p>
          <a:p>
            <a:pPr marL="296237" indent="-296237" defTabSz="947958">
              <a:spcBef>
                <a:spcPts val="0"/>
              </a:spcBef>
              <a:spcAft>
                <a:spcPts val="1866"/>
              </a:spcAft>
              <a:buFont typeface="Arial" panose="020B0604020202020204" pitchFamily="34" charset="0"/>
              <a:buChar char="•"/>
              <a:defRPr/>
            </a:pPr>
            <a:r>
              <a:rPr lang="en-GB" sz="1100" dirty="0"/>
              <a:t>victims or witnesses, any contact between them may result in trace material being transferred from one to the other. </a:t>
            </a:r>
          </a:p>
          <a:p>
            <a:pPr marL="296237" indent="-296237" defTabSz="947958">
              <a:spcBef>
                <a:spcPts val="0"/>
              </a:spcBef>
              <a:spcAft>
                <a:spcPts val="1866"/>
              </a:spcAft>
              <a:buFont typeface="Arial" panose="020B0604020202020204" pitchFamily="34" charset="0"/>
              <a:buChar char="•"/>
              <a:defRPr/>
            </a:pPr>
            <a:r>
              <a:rPr lang="en-GB" sz="1100" dirty="0"/>
              <a:t>exhibits or</a:t>
            </a:r>
          </a:p>
          <a:p>
            <a:pPr marL="296237" indent="-296237" defTabSz="947958">
              <a:spcBef>
                <a:spcPts val="0"/>
              </a:spcBef>
              <a:spcAft>
                <a:spcPts val="1866"/>
              </a:spcAft>
              <a:buFont typeface="Arial" panose="020B0604020202020204" pitchFamily="34" charset="0"/>
              <a:buChar char="•"/>
              <a:defRPr/>
            </a:pPr>
            <a:r>
              <a:rPr lang="en-GB" sz="1100" dirty="0"/>
              <a:t>other officers in the case</a:t>
            </a:r>
          </a:p>
          <a:p>
            <a:pPr lvl="1">
              <a:lnSpc>
                <a:spcPct val="100000"/>
              </a:lnSpc>
            </a:pPr>
            <a:endParaRPr lang="en-GB" sz="1100" dirty="0"/>
          </a:p>
          <a:p>
            <a:pPr>
              <a:spcBef>
                <a:spcPts val="0"/>
              </a:spcBef>
              <a:spcAft>
                <a:spcPts val="1866"/>
              </a:spcAft>
            </a:pPr>
            <a:r>
              <a:rPr lang="en-GB" sz="1100" dirty="0">
                <a:solidFill>
                  <a:srgbClr val="0000FF"/>
                </a:solidFill>
              </a:rPr>
              <a:t>Officers need to inform the custody suite o</a:t>
            </a:r>
            <a:r>
              <a:rPr lang="en-GB" sz="1100" dirty="0"/>
              <a:t>f</a:t>
            </a:r>
          </a:p>
          <a:p>
            <a:pPr marL="296237" indent="-296237">
              <a:spcBef>
                <a:spcPts val="0"/>
              </a:spcBef>
              <a:spcAft>
                <a:spcPts val="1866"/>
              </a:spcAft>
              <a:buFont typeface="Arial" panose="020B0604020202020204" pitchFamily="34" charset="0"/>
              <a:buChar char="•"/>
            </a:pPr>
            <a:r>
              <a:rPr lang="en-GB" sz="1100" dirty="0"/>
              <a:t>the arrest, </a:t>
            </a:r>
          </a:p>
          <a:p>
            <a:pPr marL="296237" indent="-296237">
              <a:spcBef>
                <a:spcPts val="0"/>
              </a:spcBef>
              <a:spcAft>
                <a:spcPts val="1866"/>
              </a:spcAft>
              <a:buFont typeface="Arial" panose="020B0604020202020204" pitchFamily="34" charset="0"/>
              <a:buChar char="•"/>
            </a:pPr>
            <a:r>
              <a:rPr lang="en-GB" sz="1100" dirty="0"/>
              <a:t>the expected time of arrival (ETA) and </a:t>
            </a:r>
          </a:p>
          <a:p>
            <a:pPr marL="296237" indent="-296237">
              <a:spcBef>
                <a:spcPts val="0"/>
              </a:spcBef>
              <a:spcAft>
                <a:spcPts val="1866"/>
              </a:spcAft>
              <a:buFont typeface="Arial" panose="020B0604020202020204" pitchFamily="34" charset="0"/>
              <a:buChar char="•"/>
            </a:pPr>
            <a:r>
              <a:rPr lang="en-GB" sz="1100" dirty="0"/>
              <a:t>any information about the demeanour, e.g. whether detainee is suffering the effects of drink or drugs, or is aggressive or resistant.</a:t>
            </a:r>
          </a:p>
          <a:p>
            <a:pPr>
              <a:spcBef>
                <a:spcPts val="0"/>
              </a:spcBef>
              <a:spcAft>
                <a:spcPts val="1866"/>
              </a:spcAft>
            </a:pPr>
            <a:r>
              <a:rPr lang="en-GB" sz="1100" dirty="0"/>
              <a:t>Consideration also needs to be given to whether they speak and understand English.</a:t>
            </a:r>
          </a:p>
          <a:p>
            <a:pPr>
              <a:lnSpc>
                <a:spcPct val="100000"/>
              </a:lnSpc>
            </a:pPr>
            <a:r>
              <a:rPr lang="en-GB" sz="1100" dirty="0"/>
              <a:t>On arrival at the station, the vehicle should be searched again in their presence of the suspect to make sure they haven’t hidden anything such as drugs, weapons or evidence of the offence.</a:t>
            </a:r>
          </a:p>
          <a:p>
            <a:pPr>
              <a:lnSpc>
                <a:spcPct val="100000"/>
              </a:lnSpc>
            </a:pPr>
            <a:r>
              <a:rPr lang="en-GB" sz="1100" dirty="0"/>
              <a:t>Arrested persons must </a:t>
            </a:r>
            <a:r>
              <a:rPr lang="en-GB" sz="1100" b="1" dirty="0"/>
              <a:t>never</a:t>
            </a:r>
            <a:r>
              <a:rPr lang="en-GB" sz="1100" dirty="0"/>
              <a:t> be handcuffed to a vehicle or fixed object </a:t>
            </a:r>
          </a:p>
          <a:p>
            <a:pPr>
              <a:lnSpc>
                <a:spcPct val="100000"/>
              </a:lnSpc>
            </a:pPr>
            <a:r>
              <a:rPr lang="en-GB" altLang="en-US" sz="1100" dirty="0"/>
              <a:t>Any health and safety issues involved with escorting and presenting suspects need to be considered.  </a:t>
            </a:r>
          </a:p>
          <a:p>
            <a:pPr>
              <a:lnSpc>
                <a:spcPct val="100000"/>
              </a:lnSpc>
            </a:pPr>
            <a:endParaRPr lang="en-GB" sz="1100" dirty="0"/>
          </a:p>
          <a:p>
            <a:pPr>
              <a:lnSpc>
                <a:spcPct val="100000"/>
              </a:lnSpc>
            </a:pPr>
            <a:r>
              <a:rPr lang="en-GB" sz="1100" dirty="0"/>
              <a:t>All decisions, actions, options and rationale made, including any relevant comments made by them, whilst transporting suspects should be fully documented in accordance with current policy and legislation</a:t>
            </a:r>
          </a:p>
          <a:p>
            <a:endParaRPr lang="en-GB" dirty="0"/>
          </a:p>
        </p:txBody>
      </p:sp>
      <p:sp>
        <p:nvSpPr>
          <p:cNvPr id="4" name="Slide Number Placeholder 3"/>
          <p:cNvSpPr>
            <a:spLocks noGrp="1"/>
          </p:cNvSpPr>
          <p:nvPr>
            <p:ph type="sldNum" sz="quarter" idx="10"/>
          </p:nvPr>
        </p:nvSpPr>
        <p:spPr/>
        <p:txBody>
          <a:bodyPr/>
          <a:lstStyle/>
          <a:p>
            <a:pPr defTabSz="947958">
              <a:defRPr/>
            </a:pPr>
            <a:fld id="{7279F223-0E9A-4A97-B623-3E882A234C75}" type="slidenum">
              <a:rPr lang="en-GB">
                <a:solidFill>
                  <a:srgbClr val="000000"/>
                </a:solidFill>
              </a:rPr>
              <a:pPr defTabSz="947958">
                <a:defRPr/>
              </a:pPr>
              <a:t>10</a:t>
            </a:fld>
            <a:endParaRPr lang="en-GB">
              <a:solidFill>
                <a:srgbClr val="000000"/>
              </a:solidFill>
            </a:endParaRPr>
          </a:p>
        </p:txBody>
      </p:sp>
    </p:spTree>
    <p:extLst>
      <p:ext uri="{BB962C8B-B14F-4D97-AF65-F5344CB8AC3E}">
        <p14:creationId xmlns:p14="http://schemas.microsoft.com/office/powerpoint/2010/main" val="28147033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3763" cy="1931988"/>
          </a:xfrm>
        </p:spPr>
      </p:sp>
      <p:sp>
        <p:nvSpPr>
          <p:cNvPr id="3" name="Notes Placeholder 2"/>
          <p:cNvSpPr>
            <a:spLocks noGrp="1"/>
          </p:cNvSpPr>
          <p:nvPr>
            <p:ph type="body" idx="1"/>
          </p:nvPr>
        </p:nvSpPr>
        <p:spPr/>
        <p:txBody>
          <a:bodyPr/>
          <a:lstStyle/>
          <a:p>
            <a:r>
              <a:rPr lang="en-GB" sz="1100" dirty="0">
                <a:latin typeface="+mn-lt"/>
              </a:rPr>
              <a:t>Any use of handcuffs or any restraint during transport needs to be JPLANE. </a:t>
            </a:r>
          </a:p>
          <a:p>
            <a:endParaRPr lang="en-GB" sz="1100" dirty="0">
              <a:latin typeface="+mn-lt"/>
            </a:endParaRPr>
          </a:p>
          <a:p>
            <a:r>
              <a:rPr lang="en-GB" sz="1100" dirty="0">
                <a:latin typeface="+mn-lt"/>
              </a:rPr>
              <a:t>Consider S117 PACE &amp; S3 Criminal Law Act </a:t>
            </a:r>
          </a:p>
          <a:p>
            <a:endParaRPr lang="en-GB" sz="1100" dirty="0">
              <a:latin typeface="+mn-lt"/>
            </a:endParaRPr>
          </a:p>
          <a:p>
            <a:r>
              <a:rPr lang="en-GB" sz="1100" dirty="0">
                <a:latin typeface="+mn-lt"/>
              </a:rPr>
              <a:t>A suspect should not be left alone and unsupervised in a vehicle - an officer should be able to monitor the person and respond to any situation which might arise. </a:t>
            </a:r>
          </a:p>
          <a:p>
            <a:endParaRPr lang="en-GB" dirty="0"/>
          </a:p>
        </p:txBody>
      </p:sp>
      <p:sp>
        <p:nvSpPr>
          <p:cNvPr id="4" name="Slide Number Placeholder 3"/>
          <p:cNvSpPr>
            <a:spLocks noGrp="1"/>
          </p:cNvSpPr>
          <p:nvPr>
            <p:ph type="sldNum" sz="quarter" idx="10"/>
          </p:nvPr>
        </p:nvSpPr>
        <p:spPr/>
        <p:txBody>
          <a:bodyPr/>
          <a:lstStyle/>
          <a:p>
            <a:pPr defTabSz="947958">
              <a:defRPr/>
            </a:pPr>
            <a:fld id="{7279F223-0E9A-4A97-B623-3E882A234C75}" type="slidenum">
              <a:rPr lang="en-GB">
                <a:solidFill>
                  <a:srgbClr val="000000"/>
                </a:solidFill>
              </a:rPr>
              <a:pPr defTabSz="947958">
                <a:defRPr/>
              </a:pPr>
              <a:t>11</a:t>
            </a:fld>
            <a:endParaRPr lang="en-GB">
              <a:solidFill>
                <a:srgbClr val="000000"/>
              </a:solidFill>
            </a:endParaRPr>
          </a:p>
        </p:txBody>
      </p:sp>
    </p:spTree>
    <p:extLst>
      <p:ext uri="{BB962C8B-B14F-4D97-AF65-F5344CB8AC3E}">
        <p14:creationId xmlns:p14="http://schemas.microsoft.com/office/powerpoint/2010/main" val="25087708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3763" cy="1931988"/>
          </a:xfrm>
        </p:spPr>
      </p:sp>
      <p:sp>
        <p:nvSpPr>
          <p:cNvPr id="3" name="Notes Placeholder 2"/>
          <p:cNvSpPr>
            <a:spLocks noGrp="1"/>
          </p:cNvSpPr>
          <p:nvPr>
            <p:ph type="body" idx="1"/>
          </p:nvPr>
        </p:nvSpPr>
        <p:spPr/>
        <p:txBody>
          <a:bodyPr/>
          <a:lstStyle/>
          <a:p>
            <a:pPr eaLnBrk="1" hangingPunct="1">
              <a:spcBef>
                <a:spcPts val="0"/>
              </a:spcBef>
              <a:spcAft>
                <a:spcPts val="1244"/>
              </a:spcAft>
            </a:pPr>
            <a:r>
              <a:rPr lang="en-GB" altLang="en-US" sz="1100" dirty="0">
                <a:latin typeface="+mn-lt"/>
              </a:rPr>
              <a:t>When </a:t>
            </a:r>
            <a:r>
              <a:rPr lang="en-GB" altLang="en-US" sz="1100" b="1" dirty="0">
                <a:solidFill>
                  <a:srgbClr val="0000FF"/>
                </a:solidFill>
                <a:latin typeface="+mn-lt"/>
              </a:rPr>
              <a:t>assessing the level of consciousness </a:t>
            </a:r>
            <a:r>
              <a:rPr lang="en-GB" altLang="en-US" sz="1100" dirty="0">
                <a:latin typeface="+mn-lt"/>
              </a:rPr>
              <a:t>of a drunken prisoner, consider:</a:t>
            </a:r>
            <a:endParaRPr lang="en-GB" altLang="en-US" sz="1100" i="1" dirty="0">
              <a:latin typeface="+mn-lt"/>
            </a:endParaRPr>
          </a:p>
          <a:p>
            <a:pPr eaLnBrk="1" hangingPunct="1">
              <a:spcBef>
                <a:spcPts val="0"/>
              </a:spcBef>
              <a:spcAft>
                <a:spcPts val="1244"/>
              </a:spcAft>
            </a:pPr>
            <a:r>
              <a:rPr lang="en-GB" altLang="en-US" sz="1100" b="1" dirty="0">
                <a:latin typeface="+mn-lt"/>
              </a:rPr>
              <a:t>Response to questions</a:t>
            </a:r>
            <a:r>
              <a:rPr lang="en-GB" altLang="en-US" sz="1100" dirty="0">
                <a:latin typeface="+mn-lt"/>
              </a:rPr>
              <a:t> - can they give appropriate answers to questions such as: What's your name? Where do you live? Where do think you are?</a:t>
            </a:r>
          </a:p>
          <a:p>
            <a:pPr eaLnBrk="1" hangingPunct="1">
              <a:spcBef>
                <a:spcPts val="0"/>
              </a:spcBef>
              <a:spcAft>
                <a:spcPts val="1244"/>
              </a:spcAft>
            </a:pPr>
            <a:r>
              <a:rPr lang="en-GB" altLang="en-US" sz="1100" b="1" dirty="0">
                <a:latin typeface="+mn-lt"/>
              </a:rPr>
              <a:t>Response to commands</a:t>
            </a:r>
            <a:r>
              <a:rPr lang="en-GB" altLang="en-US" sz="1100" dirty="0">
                <a:latin typeface="+mn-lt"/>
              </a:rPr>
              <a:t> - can they respond appropriately to commands such as: Open your eyes! Lift one arm, now the other arm!</a:t>
            </a:r>
          </a:p>
          <a:p>
            <a:r>
              <a:rPr lang="en-GB" sz="1100" dirty="0">
                <a:latin typeface="+mn-lt"/>
              </a:rPr>
              <a:t>Remember that an individual who appears drunk, may actually be suffering a stroke, be diabetic or have mental ill health. Consideration needs to be given to these underlying issues which could be causing their behaviour. </a:t>
            </a:r>
          </a:p>
          <a:p>
            <a:pPr eaLnBrk="1" hangingPunct="1">
              <a:spcBef>
                <a:spcPts val="0"/>
              </a:spcBef>
              <a:spcAft>
                <a:spcPts val="1244"/>
              </a:spcAft>
            </a:pPr>
            <a:endParaRPr lang="en-GB" altLang="en-US" sz="1100" dirty="0">
              <a:latin typeface="+mn-lt"/>
            </a:endParaRPr>
          </a:p>
          <a:p>
            <a:pPr>
              <a:spcBef>
                <a:spcPts val="0"/>
              </a:spcBef>
              <a:spcAft>
                <a:spcPts val="1244"/>
              </a:spcAft>
            </a:pPr>
            <a:r>
              <a:rPr lang="en-GB" altLang="en-US" sz="1100" dirty="0">
                <a:solidFill>
                  <a:srgbClr val="0000FF"/>
                </a:solidFill>
                <a:latin typeface="+mn-lt"/>
              </a:rPr>
              <a:t>If any detainee fails to respond an appropriate health care professional or an ambulance must be called. </a:t>
            </a:r>
          </a:p>
          <a:p>
            <a:pPr>
              <a:spcBef>
                <a:spcPts val="0"/>
              </a:spcBef>
              <a:spcAft>
                <a:spcPts val="1244"/>
              </a:spcAft>
            </a:pPr>
            <a:r>
              <a:rPr lang="en-GB" altLang="en-US" sz="1100" dirty="0">
                <a:latin typeface="+mn-lt"/>
              </a:rPr>
              <a:t>If a prisoner is unconscious they must be taken to hospital by ambulance.</a:t>
            </a:r>
          </a:p>
          <a:p>
            <a:pPr eaLnBrk="1" hangingPunct="1">
              <a:spcBef>
                <a:spcPts val="0"/>
              </a:spcBef>
              <a:spcAft>
                <a:spcPts val="1244"/>
              </a:spcAft>
            </a:pPr>
            <a:r>
              <a:rPr lang="en-GB" altLang="en-US" sz="1100" dirty="0">
                <a:solidFill>
                  <a:srgbClr val="0000FF"/>
                </a:solidFill>
                <a:latin typeface="+mn-lt"/>
              </a:rPr>
              <a:t>The officer is responsible for the safe custody of the prisoner until they are handed over to the custody officer.</a:t>
            </a:r>
          </a:p>
          <a:p>
            <a:pPr eaLnBrk="1" hangingPunct="1">
              <a:spcBef>
                <a:spcPts val="0"/>
              </a:spcBef>
              <a:spcAft>
                <a:spcPts val="1244"/>
              </a:spcAft>
            </a:pPr>
            <a:endParaRPr lang="en-GB" altLang="en-US" sz="1100" dirty="0">
              <a:solidFill>
                <a:srgbClr val="0000FF"/>
              </a:solidFill>
              <a:latin typeface="+mn-lt"/>
            </a:endParaRPr>
          </a:p>
          <a:p>
            <a:pPr eaLnBrk="1" hangingPunct="1">
              <a:spcBef>
                <a:spcPts val="0"/>
              </a:spcBef>
              <a:spcAft>
                <a:spcPts val="1244"/>
              </a:spcAft>
            </a:pPr>
            <a:r>
              <a:rPr lang="en-GB" altLang="en-US" sz="1100" dirty="0">
                <a:latin typeface="+mn-lt"/>
              </a:rPr>
              <a:t>If they respond but are very drunk consider placing them in the recovery position on the floor of the police vehicle </a:t>
            </a:r>
          </a:p>
          <a:p>
            <a:pPr eaLnBrk="1" hangingPunct="1">
              <a:spcBef>
                <a:spcPts val="0"/>
              </a:spcBef>
              <a:spcAft>
                <a:spcPts val="1244"/>
              </a:spcAft>
            </a:pPr>
            <a:endParaRPr lang="en-GB" altLang="en-US" sz="1100" dirty="0">
              <a:latin typeface="+mn-lt"/>
            </a:endParaRPr>
          </a:p>
          <a:p>
            <a:pPr eaLnBrk="1" hangingPunct="1"/>
            <a:r>
              <a:rPr lang="en-GB" altLang="en-US" sz="1100" dirty="0">
                <a:latin typeface="+mn-lt"/>
              </a:rPr>
              <a:t>If the custody officer authorises the detention of a drunk, the prisoner should be checked &amp; roused at regular intervals.</a:t>
            </a:r>
          </a:p>
          <a:p>
            <a:endParaRPr lang="en-GB" dirty="0"/>
          </a:p>
        </p:txBody>
      </p:sp>
      <p:sp>
        <p:nvSpPr>
          <p:cNvPr id="4" name="Slide Number Placeholder 3"/>
          <p:cNvSpPr>
            <a:spLocks noGrp="1"/>
          </p:cNvSpPr>
          <p:nvPr>
            <p:ph type="sldNum" sz="quarter" idx="10"/>
          </p:nvPr>
        </p:nvSpPr>
        <p:spPr/>
        <p:txBody>
          <a:bodyPr/>
          <a:lstStyle/>
          <a:p>
            <a:pPr defTabSz="947958">
              <a:defRPr/>
            </a:pPr>
            <a:fld id="{7279F223-0E9A-4A97-B623-3E882A234C75}" type="slidenum">
              <a:rPr lang="en-GB">
                <a:solidFill>
                  <a:srgbClr val="000000"/>
                </a:solidFill>
              </a:rPr>
              <a:pPr defTabSz="947958">
                <a:defRPr/>
              </a:pPr>
              <a:t>12</a:t>
            </a:fld>
            <a:endParaRPr lang="en-GB">
              <a:solidFill>
                <a:srgbClr val="000000"/>
              </a:solidFill>
            </a:endParaRPr>
          </a:p>
        </p:txBody>
      </p:sp>
    </p:spTree>
    <p:extLst>
      <p:ext uri="{BB962C8B-B14F-4D97-AF65-F5344CB8AC3E}">
        <p14:creationId xmlns:p14="http://schemas.microsoft.com/office/powerpoint/2010/main" val="13270528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3763" cy="1931988"/>
          </a:xfrm>
        </p:spPr>
      </p:sp>
      <p:sp>
        <p:nvSpPr>
          <p:cNvPr id="3" name="Notes Placeholder 2"/>
          <p:cNvSpPr>
            <a:spLocks noGrp="1"/>
          </p:cNvSpPr>
          <p:nvPr>
            <p:ph type="body" idx="1"/>
          </p:nvPr>
        </p:nvSpPr>
        <p:spPr/>
        <p:txBody>
          <a:bodyPr/>
          <a:lstStyle/>
          <a:p>
            <a:pPr>
              <a:lnSpc>
                <a:spcPct val="100000"/>
              </a:lnSpc>
            </a:pPr>
            <a:r>
              <a:rPr lang="en-GB" sz="1100" dirty="0">
                <a:latin typeface="+mn-lt"/>
              </a:rPr>
              <a:t>Section 135 of the Act refers to a “place of safety” as any residential accommodation provided by a local social services authority, a hospital, an independent hospital or care home for mentally disordered persons or any other suitable place where the occupier is willing to receive the patient temporarily or a police station </a:t>
            </a:r>
            <a:r>
              <a:rPr lang="en-GB" sz="1100" b="1" dirty="0">
                <a:latin typeface="+mn-lt"/>
              </a:rPr>
              <a:t>( but a police station should not be the automatic option for a ‘place of safety’). </a:t>
            </a:r>
          </a:p>
          <a:p>
            <a:pPr>
              <a:lnSpc>
                <a:spcPct val="100000"/>
              </a:lnSpc>
            </a:pPr>
            <a:endParaRPr lang="en-GB" sz="1100" dirty="0">
              <a:latin typeface="+mn-lt"/>
            </a:endParaRPr>
          </a:p>
          <a:p>
            <a:pPr>
              <a:lnSpc>
                <a:spcPct val="100000"/>
              </a:lnSpc>
            </a:pPr>
            <a:r>
              <a:rPr lang="en-GB" sz="1100" dirty="0">
                <a:latin typeface="+mn-lt"/>
              </a:rPr>
              <a:t>If a person is detained under Section 136, they have the right to have somebody informed of their removal and whereabouts. </a:t>
            </a:r>
          </a:p>
          <a:p>
            <a:pPr>
              <a:lnSpc>
                <a:spcPct val="100000"/>
              </a:lnSpc>
            </a:pPr>
            <a:endParaRPr lang="en-GB" sz="1100" dirty="0">
              <a:latin typeface="+mn-lt"/>
            </a:endParaRPr>
          </a:p>
          <a:p>
            <a:pPr>
              <a:lnSpc>
                <a:spcPct val="100000"/>
              </a:lnSpc>
            </a:pPr>
            <a:r>
              <a:rPr lang="en-GB" sz="1100" dirty="0">
                <a:latin typeface="+mn-lt"/>
              </a:rPr>
              <a:t>A record of the person’s time of arrival must be made immediately upon arrival, at the place of safety. A person removed to a place of safety from a public place may be detained for a period not exceeding 72 hours. This enables the patient to be interviewed by an approved mental health professional and examined by a registered medical practitioner for the purpose of making any necessary arrangements for treatment and care. As soon as the person is no longer detained, they must be informed. </a:t>
            </a:r>
          </a:p>
          <a:p>
            <a:pPr>
              <a:lnSpc>
                <a:spcPct val="100000"/>
              </a:lnSpc>
            </a:pPr>
            <a:endParaRPr lang="en-GB" sz="1100" dirty="0">
              <a:latin typeface="+mn-lt"/>
            </a:endParaRPr>
          </a:p>
          <a:p>
            <a:pPr>
              <a:lnSpc>
                <a:spcPct val="100000"/>
              </a:lnSpc>
            </a:pPr>
            <a:r>
              <a:rPr lang="en-GB" sz="1100" dirty="0">
                <a:latin typeface="+mn-lt"/>
              </a:rPr>
              <a:t>Where a person is removed to a hospital (or in exceptional circumstances a police station), immediate contact should be made with health and social services departments to ensure the person is examined with the minimum delay. </a:t>
            </a:r>
          </a:p>
          <a:p>
            <a:pPr>
              <a:lnSpc>
                <a:spcPct val="100000"/>
              </a:lnSpc>
            </a:pPr>
            <a:endParaRPr lang="en-GB" sz="1100" dirty="0">
              <a:latin typeface="+mn-lt"/>
            </a:endParaRPr>
          </a:p>
          <a:p>
            <a:pPr defTabSz="947958">
              <a:defRPr/>
            </a:pPr>
            <a:r>
              <a:rPr lang="en-GB" altLang="en-US" sz="1100" b="1" dirty="0">
                <a:latin typeface="+mn-lt"/>
                <a:cs typeface="Arial" panose="020B0604020202020204" pitchFamily="34" charset="0"/>
              </a:rPr>
              <a:t>Juveniles (Under the age of 18) detained under the MHA never attend a custody suite, Juveniles only attend a designated place of safety</a:t>
            </a:r>
            <a:endParaRPr lang="en-GB" altLang="en-US" sz="1100" dirty="0">
              <a:latin typeface="+mn-lt"/>
              <a:cs typeface="Arial" panose="020B0604020202020204" pitchFamily="34" charset="0"/>
            </a:endParaRPr>
          </a:p>
          <a:p>
            <a:pPr>
              <a:lnSpc>
                <a:spcPct val="100000"/>
              </a:lnSpc>
            </a:pPr>
            <a:endParaRPr lang="en-GB" altLang="en-US" sz="1100" dirty="0">
              <a:latin typeface="+mn-lt"/>
              <a:cs typeface="Arial" panose="020B0604020202020204" pitchFamily="34" charset="0"/>
            </a:endParaRPr>
          </a:p>
          <a:p>
            <a:pPr>
              <a:lnSpc>
                <a:spcPct val="100000"/>
              </a:lnSpc>
            </a:pPr>
            <a:r>
              <a:rPr lang="en-GB" altLang="en-US" sz="1100" dirty="0">
                <a:latin typeface="+mn-lt"/>
                <a:cs typeface="Arial" panose="020B0604020202020204" pitchFamily="34" charset="0"/>
              </a:rPr>
              <a:t>The new Sec 136A [1] Means that it is unlawful to use a custody suite as a place of safety for a person under the age of 18 under any circumstances.</a:t>
            </a:r>
          </a:p>
          <a:p>
            <a:pPr>
              <a:lnSpc>
                <a:spcPct val="100000"/>
              </a:lnSpc>
            </a:pPr>
            <a:endParaRPr lang="en-GB" altLang="en-US" sz="1100" dirty="0">
              <a:latin typeface="+mn-lt"/>
              <a:cs typeface="Arial" panose="020B0604020202020204" pitchFamily="34" charset="0"/>
            </a:endParaRPr>
          </a:p>
          <a:p>
            <a:pPr>
              <a:lnSpc>
                <a:spcPct val="100000"/>
              </a:lnSpc>
            </a:pPr>
            <a:r>
              <a:rPr lang="en-GB" altLang="en-US" sz="1100" dirty="0">
                <a:latin typeface="+mn-lt"/>
                <a:cs typeface="Arial" panose="020B0604020202020204" pitchFamily="34" charset="0"/>
              </a:rPr>
              <a:t>The legal framework governing the admission to hospital and treatment of children is complex. Children of any age may be detained using section 136 of the Mental Health Act (MHA), and any person under 18 may be taken into police protection using </a:t>
            </a:r>
            <a:r>
              <a:rPr lang="en-GB" altLang="en-US" sz="1100" b="1" dirty="0">
                <a:latin typeface="+mn-lt"/>
                <a:cs typeface="Arial" panose="020B0604020202020204" pitchFamily="34" charset="0"/>
              </a:rPr>
              <a:t>section 46 of the Children Act 1989. [ This is the preferred option],</a:t>
            </a:r>
          </a:p>
          <a:p>
            <a:pPr>
              <a:lnSpc>
                <a:spcPct val="100000"/>
              </a:lnSpc>
            </a:pPr>
            <a:endParaRPr lang="en-GB" altLang="en-US" sz="1100" b="1" dirty="0">
              <a:latin typeface="+mn-lt"/>
              <a:cs typeface="Arial" panose="020B0604020202020204" pitchFamily="34" charset="0"/>
            </a:endParaRPr>
          </a:p>
          <a:p>
            <a:pPr>
              <a:lnSpc>
                <a:spcPct val="100000"/>
              </a:lnSpc>
            </a:pPr>
            <a:r>
              <a:rPr lang="en-GB" altLang="en-US" sz="1100" dirty="0">
                <a:latin typeface="+mn-lt"/>
                <a:cs typeface="Arial" panose="020B0604020202020204" pitchFamily="34" charset="0"/>
              </a:rPr>
              <a:t>Information about the application of MHA powers to children and young people under the age of 18 is provided in Chapter 19 of the MHA Code of Practice for Wales</a:t>
            </a:r>
          </a:p>
          <a:p>
            <a:endParaRPr lang="en-GB" altLang="en-US" sz="15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defTabSz="947958">
              <a:defRPr/>
            </a:pPr>
            <a:fld id="{7279F223-0E9A-4A97-B623-3E882A234C75}" type="slidenum">
              <a:rPr lang="en-GB">
                <a:solidFill>
                  <a:srgbClr val="000000"/>
                </a:solidFill>
              </a:rPr>
              <a:pPr defTabSz="947958">
                <a:defRPr/>
              </a:pPr>
              <a:t>13</a:t>
            </a:fld>
            <a:endParaRPr lang="en-GB">
              <a:solidFill>
                <a:srgbClr val="000000"/>
              </a:solidFill>
            </a:endParaRPr>
          </a:p>
        </p:txBody>
      </p:sp>
    </p:spTree>
    <p:extLst>
      <p:ext uri="{BB962C8B-B14F-4D97-AF65-F5344CB8AC3E}">
        <p14:creationId xmlns:p14="http://schemas.microsoft.com/office/powerpoint/2010/main" val="31740498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3763" cy="1931988"/>
          </a:xfrm>
        </p:spPr>
      </p:sp>
      <p:sp>
        <p:nvSpPr>
          <p:cNvPr id="3" name="Notes Placeholder 2"/>
          <p:cNvSpPr>
            <a:spLocks noGrp="1"/>
          </p:cNvSpPr>
          <p:nvPr>
            <p:ph type="body" idx="1"/>
          </p:nvPr>
        </p:nvSpPr>
        <p:spPr/>
        <p:txBody>
          <a:bodyPr/>
          <a:lstStyle/>
          <a:p>
            <a:pPr defTabSz="947958">
              <a:spcAft>
                <a:spcPts val="2488"/>
              </a:spcAft>
              <a:defRPr/>
            </a:pPr>
            <a:r>
              <a:rPr lang="en-GB" altLang="en-US" sz="1100" dirty="0">
                <a:latin typeface="+mn-lt"/>
              </a:rPr>
              <a:t>Upon arrival at a police station the arrested person will be taken directly to the custody area and will report to the custody officer to ensure that a custody record, usually a computer-based programme, is opened as soon as reasonably practicable.</a:t>
            </a:r>
          </a:p>
          <a:p>
            <a:pPr>
              <a:spcAft>
                <a:spcPts val="2488"/>
              </a:spcAft>
            </a:pPr>
            <a:endParaRPr lang="en-GB" sz="1100" dirty="0">
              <a:latin typeface="+mn-lt"/>
            </a:endParaRPr>
          </a:p>
          <a:p>
            <a:pPr>
              <a:spcAft>
                <a:spcPts val="2488"/>
              </a:spcAft>
            </a:pPr>
            <a:r>
              <a:rPr lang="en-GB" sz="1100" dirty="0">
                <a:latin typeface="+mn-lt"/>
              </a:rPr>
              <a:t>A custody area is a </a:t>
            </a:r>
            <a:r>
              <a:rPr lang="en-GB" sz="1100" b="1" dirty="0">
                <a:latin typeface="+mn-lt"/>
              </a:rPr>
              <a:t>designated</a:t>
            </a:r>
            <a:r>
              <a:rPr lang="en-GB" sz="1100" dirty="0">
                <a:latin typeface="+mn-lt"/>
              </a:rPr>
              <a:t> area within a police station designed and adapted to process and detain arrested persons. These tend to now be located in large police stations and are known as </a:t>
            </a:r>
            <a:r>
              <a:rPr lang="en-GB" sz="1100" dirty="0" err="1">
                <a:latin typeface="+mn-lt"/>
              </a:rPr>
              <a:t>Bridewells</a:t>
            </a:r>
            <a:r>
              <a:rPr lang="en-GB" sz="1100" dirty="0">
                <a:latin typeface="+mn-lt"/>
              </a:rPr>
              <a:t>.</a:t>
            </a:r>
          </a:p>
          <a:p>
            <a:endParaRPr lang="en-GB" dirty="0"/>
          </a:p>
        </p:txBody>
      </p:sp>
      <p:sp>
        <p:nvSpPr>
          <p:cNvPr id="4" name="Slide Number Placeholder 3"/>
          <p:cNvSpPr>
            <a:spLocks noGrp="1"/>
          </p:cNvSpPr>
          <p:nvPr>
            <p:ph type="sldNum" sz="quarter" idx="10"/>
          </p:nvPr>
        </p:nvSpPr>
        <p:spPr/>
        <p:txBody>
          <a:bodyPr/>
          <a:lstStyle/>
          <a:p>
            <a:pPr defTabSz="947958">
              <a:defRPr/>
            </a:pPr>
            <a:fld id="{7279F223-0E9A-4A97-B623-3E882A234C75}" type="slidenum">
              <a:rPr lang="en-GB">
                <a:solidFill>
                  <a:srgbClr val="000000"/>
                </a:solidFill>
              </a:rPr>
              <a:pPr defTabSz="947958">
                <a:defRPr/>
              </a:pPr>
              <a:t>14</a:t>
            </a:fld>
            <a:endParaRPr lang="en-GB">
              <a:solidFill>
                <a:srgbClr val="000000"/>
              </a:solidFill>
            </a:endParaRPr>
          </a:p>
        </p:txBody>
      </p:sp>
    </p:spTree>
    <p:extLst>
      <p:ext uri="{BB962C8B-B14F-4D97-AF65-F5344CB8AC3E}">
        <p14:creationId xmlns:p14="http://schemas.microsoft.com/office/powerpoint/2010/main" val="15531028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3763" cy="1931988"/>
          </a:xfrm>
        </p:spPr>
      </p:sp>
      <p:sp>
        <p:nvSpPr>
          <p:cNvPr id="3" name="Notes Placeholder 2"/>
          <p:cNvSpPr>
            <a:spLocks noGrp="1"/>
          </p:cNvSpPr>
          <p:nvPr>
            <p:ph type="body" idx="1"/>
          </p:nvPr>
        </p:nvSpPr>
        <p:spPr/>
        <p:txBody>
          <a:bodyPr/>
          <a:lstStyle/>
          <a:p>
            <a:pPr>
              <a:spcBef>
                <a:spcPts val="0"/>
              </a:spcBef>
              <a:spcAft>
                <a:spcPts val="0"/>
              </a:spcAft>
            </a:pPr>
            <a:r>
              <a:rPr lang="en-GB" altLang="en-US" sz="1100" dirty="0">
                <a:latin typeface="+mn-lt"/>
              </a:rPr>
              <a:t>The Custody Officer will be at least the rank of </a:t>
            </a:r>
            <a:r>
              <a:rPr lang="en-GB" altLang="en-US" sz="1100" b="1" dirty="0">
                <a:latin typeface="+mn-lt"/>
              </a:rPr>
              <a:t>Sergeant</a:t>
            </a:r>
            <a:r>
              <a:rPr lang="en-GB" altLang="en-US" sz="1100" dirty="0">
                <a:latin typeface="+mn-lt"/>
              </a:rPr>
              <a:t> and is a key individual in protecting an </a:t>
            </a:r>
            <a:r>
              <a:rPr lang="en-GB" altLang="en-US" sz="1100" b="1" dirty="0">
                <a:latin typeface="+mn-lt"/>
              </a:rPr>
              <a:t>arrested person’s right </a:t>
            </a:r>
            <a:r>
              <a:rPr lang="en-GB" altLang="en-US" sz="1100" dirty="0">
                <a:latin typeface="+mn-lt"/>
              </a:rPr>
              <a:t>to liberty .</a:t>
            </a:r>
          </a:p>
          <a:p>
            <a:pPr>
              <a:spcBef>
                <a:spcPts val="0"/>
              </a:spcBef>
              <a:spcAft>
                <a:spcPts val="0"/>
              </a:spcAft>
            </a:pPr>
            <a:r>
              <a:rPr lang="en-GB" altLang="en-US" sz="1100" dirty="0">
                <a:latin typeface="+mn-lt"/>
              </a:rPr>
              <a:t>Their main duty is to ensure that any person in police detention is treated in accordance with PACE 1984 and the Codes of Practice, and that such treatment is recorded on a custody record.</a:t>
            </a:r>
          </a:p>
          <a:p>
            <a:pPr>
              <a:spcBef>
                <a:spcPts val="0"/>
              </a:spcBef>
              <a:spcAft>
                <a:spcPts val="0"/>
              </a:spcAft>
            </a:pPr>
            <a:endParaRPr lang="en-GB" altLang="en-US" sz="1100" dirty="0">
              <a:latin typeface="+mn-lt"/>
            </a:endParaRPr>
          </a:p>
          <a:p>
            <a:pPr>
              <a:spcBef>
                <a:spcPts val="0"/>
              </a:spcBef>
              <a:spcAft>
                <a:spcPts val="0"/>
              </a:spcAft>
            </a:pPr>
            <a:r>
              <a:rPr lang="en-GB" sz="1100" dirty="0">
                <a:latin typeface="+mn-lt"/>
              </a:rPr>
              <a:t>The Custody Officer may, in some cases, determine whether there is sufficient evidence to charge the suspect with the offence for which arrested and if the evidence is insufficient, to determine whether detention is necessary to obtain that evidence and to monitor the grounds for detention and release an arrested person if the grounds for detention cease to exist and no other grounds apply.</a:t>
            </a:r>
          </a:p>
          <a:p>
            <a:pPr>
              <a:spcBef>
                <a:spcPts val="0"/>
              </a:spcBef>
              <a:spcAft>
                <a:spcPts val="0"/>
              </a:spcAft>
            </a:pPr>
            <a:endParaRPr lang="en-GB" altLang="en-US" sz="1100" dirty="0">
              <a:latin typeface="+mn-lt"/>
            </a:endParaRPr>
          </a:p>
          <a:p>
            <a:pPr>
              <a:spcBef>
                <a:spcPts val="0"/>
              </a:spcBef>
              <a:spcAft>
                <a:spcPts val="0"/>
              </a:spcAft>
            </a:pPr>
            <a:r>
              <a:rPr lang="en-GB" altLang="en-US" sz="1100" dirty="0">
                <a:latin typeface="+mn-lt"/>
              </a:rPr>
              <a:t>A recent revision to PACE means that </a:t>
            </a:r>
            <a:r>
              <a:rPr lang="en-GB" sz="1100" dirty="0">
                <a:latin typeface="+mn-lt"/>
              </a:rPr>
              <a:t>custody officers will have to allow the custody records to be made available to the detainee, his/her solicitor, or the appropriate adult for inspection.  It will allow them to challenge the lawfulness of arrests. </a:t>
            </a:r>
          </a:p>
          <a:p>
            <a:pPr>
              <a:spcBef>
                <a:spcPts val="0"/>
              </a:spcBef>
              <a:spcAft>
                <a:spcPts val="0"/>
              </a:spcAft>
            </a:pPr>
            <a:endParaRPr lang="en-GB" altLang="en-US" sz="1100" dirty="0">
              <a:latin typeface="+mn-lt"/>
            </a:endParaRPr>
          </a:p>
          <a:p>
            <a:pPr>
              <a:spcBef>
                <a:spcPts val="0"/>
              </a:spcBef>
              <a:spcAft>
                <a:spcPts val="0"/>
              </a:spcAft>
            </a:pPr>
            <a:r>
              <a:rPr lang="en-GB" altLang="en-US" sz="1100" dirty="0">
                <a:latin typeface="+mn-lt"/>
              </a:rPr>
              <a:t>PACE says that the Custody Officer must remain </a:t>
            </a:r>
            <a:r>
              <a:rPr lang="en-GB" altLang="en-US" sz="1100" b="1" dirty="0">
                <a:latin typeface="+mn-lt"/>
              </a:rPr>
              <a:t>impartial and independent </a:t>
            </a:r>
            <a:r>
              <a:rPr lang="en-GB" altLang="en-US" sz="1100" dirty="0">
                <a:latin typeface="+mn-lt"/>
              </a:rPr>
              <a:t>from the investigation of a person in police detention.  </a:t>
            </a:r>
          </a:p>
          <a:p>
            <a:pPr>
              <a:spcBef>
                <a:spcPts val="0"/>
              </a:spcBef>
              <a:spcAft>
                <a:spcPts val="0"/>
              </a:spcAft>
            </a:pPr>
            <a:endParaRPr lang="en-GB" altLang="en-US" sz="1100" dirty="0">
              <a:latin typeface="+mn-lt"/>
            </a:endParaRPr>
          </a:p>
          <a:p>
            <a:pPr>
              <a:spcBef>
                <a:spcPts val="0"/>
              </a:spcBef>
              <a:spcAft>
                <a:spcPts val="0"/>
              </a:spcAft>
            </a:pPr>
            <a:r>
              <a:rPr lang="en-GB" altLang="en-US" sz="1100" dirty="0">
                <a:latin typeface="+mn-lt"/>
              </a:rPr>
              <a:t>The Police Reform Act 2002 allowed the ‘civilianisation’ of custody staff and allowed police forces to appoint ‘detention officers’, often called CDO’s, mostly to allow police officers to return to the front line of policing.  </a:t>
            </a:r>
          </a:p>
          <a:p>
            <a:pPr>
              <a:spcBef>
                <a:spcPts val="0"/>
              </a:spcBef>
              <a:spcAft>
                <a:spcPts val="0"/>
              </a:spcAft>
            </a:pPr>
            <a:endParaRPr lang="en-GB" altLang="en-US" sz="1100" dirty="0">
              <a:latin typeface="+mn-lt"/>
            </a:endParaRPr>
          </a:p>
          <a:p>
            <a:pPr>
              <a:spcBef>
                <a:spcPts val="0"/>
              </a:spcBef>
              <a:spcAft>
                <a:spcPts val="0"/>
              </a:spcAft>
            </a:pPr>
            <a:r>
              <a:rPr lang="en-GB" altLang="en-US" sz="1100" dirty="0">
                <a:latin typeface="+mn-lt"/>
              </a:rPr>
              <a:t>These police staff are generally there to look after the welfare of detained persons.</a:t>
            </a:r>
          </a:p>
          <a:p>
            <a:endParaRPr lang="en-GB" dirty="0"/>
          </a:p>
        </p:txBody>
      </p:sp>
      <p:sp>
        <p:nvSpPr>
          <p:cNvPr id="4" name="Slide Number Placeholder 3"/>
          <p:cNvSpPr>
            <a:spLocks noGrp="1"/>
          </p:cNvSpPr>
          <p:nvPr>
            <p:ph type="sldNum" sz="quarter" idx="10"/>
          </p:nvPr>
        </p:nvSpPr>
        <p:spPr/>
        <p:txBody>
          <a:bodyPr/>
          <a:lstStyle/>
          <a:p>
            <a:pPr defTabSz="947958">
              <a:defRPr/>
            </a:pPr>
            <a:fld id="{7279F223-0E9A-4A97-B623-3E882A234C75}" type="slidenum">
              <a:rPr lang="en-GB">
                <a:solidFill>
                  <a:srgbClr val="000000"/>
                </a:solidFill>
              </a:rPr>
              <a:pPr defTabSz="947958">
                <a:defRPr/>
              </a:pPr>
              <a:t>15</a:t>
            </a:fld>
            <a:endParaRPr lang="en-GB">
              <a:solidFill>
                <a:srgbClr val="000000"/>
              </a:solidFill>
            </a:endParaRPr>
          </a:p>
        </p:txBody>
      </p:sp>
    </p:spTree>
    <p:extLst>
      <p:ext uri="{BB962C8B-B14F-4D97-AF65-F5344CB8AC3E}">
        <p14:creationId xmlns:p14="http://schemas.microsoft.com/office/powerpoint/2010/main" val="21495329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3763" cy="1931988"/>
          </a:xfrm>
        </p:spPr>
      </p:sp>
      <p:sp>
        <p:nvSpPr>
          <p:cNvPr id="3" name="Notes Placeholder 2"/>
          <p:cNvSpPr>
            <a:spLocks noGrp="1"/>
          </p:cNvSpPr>
          <p:nvPr>
            <p:ph type="body" idx="1"/>
          </p:nvPr>
        </p:nvSpPr>
        <p:spPr/>
        <p:txBody>
          <a:bodyPr/>
          <a:lstStyle/>
          <a:p>
            <a:pPr>
              <a:spcBef>
                <a:spcPts val="0"/>
              </a:spcBef>
              <a:spcAft>
                <a:spcPts val="1866"/>
              </a:spcAft>
            </a:pPr>
            <a:r>
              <a:rPr lang="en-GB" altLang="en-US" sz="1100" dirty="0"/>
              <a:t>The Custody Officer is responsible for making the decision to authorise a person’s detention.  </a:t>
            </a:r>
            <a:endParaRPr lang="en-US" altLang="en-US" sz="1100" dirty="0"/>
          </a:p>
          <a:p>
            <a:pPr eaLnBrk="1" hangingPunct="1">
              <a:spcBef>
                <a:spcPts val="0"/>
              </a:spcBef>
              <a:spcAft>
                <a:spcPts val="1866"/>
              </a:spcAft>
            </a:pPr>
            <a:r>
              <a:rPr lang="en-GB" altLang="en-US" sz="1100" dirty="0"/>
              <a:t>This decision will be based on the information given to them by the arresting officer. </a:t>
            </a:r>
          </a:p>
          <a:p>
            <a:pPr eaLnBrk="1" hangingPunct="1">
              <a:spcBef>
                <a:spcPts val="0"/>
              </a:spcBef>
              <a:spcAft>
                <a:spcPts val="1866"/>
              </a:spcAft>
            </a:pPr>
            <a:r>
              <a:rPr lang="en-GB" altLang="en-US" sz="1100" b="1" dirty="0"/>
              <a:t>The custody officer must be informed of: </a:t>
            </a:r>
          </a:p>
          <a:p>
            <a:pPr marL="296237" indent="-296237" eaLnBrk="1" hangingPunct="1">
              <a:spcBef>
                <a:spcPts val="0"/>
              </a:spcBef>
              <a:spcAft>
                <a:spcPts val="1866"/>
              </a:spcAft>
              <a:buFont typeface="Arial" panose="020B0604020202020204" pitchFamily="34" charset="0"/>
              <a:buChar char="•"/>
            </a:pPr>
            <a:r>
              <a:rPr lang="en-GB" altLang="en-US" sz="1100" dirty="0"/>
              <a:t>the relevant circumstances of the arrest – time of arrest, offence and reasons for arrest.</a:t>
            </a:r>
          </a:p>
          <a:p>
            <a:pPr marL="296237" indent="-296237" eaLnBrk="1" hangingPunct="1">
              <a:spcBef>
                <a:spcPts val="0"/>
              </a:spcBef>
              <a:spcAft>
                <a:spcPts val="1866"/>
              </a:spcAft>
              <a:buFont typeface="Arial" panose="020B0604020202020204" pitchFamily="34" charset="0"/>
              <a:buChar char="•"/>
            </a:pPr>
            <a:r>
              <a:rPr lang="en-GB" altLang="en-US" sz="1100" dirty="0"/>
              <a:t>why arrest was necessary</a:t>
            </a:r>
          </a:p>
          <a:p>
            <a:pPr marL="296237" indent="-296237" eaLnBrk="1" hangingPunct="1">
              <a:spcBef>
                <a:spcPts val="0"/>
              </a:spcBef>
              <a:spcAft>
                <a:spcPts val="1866"/>
              </a:spcAft>
              <a:buFont typeface="Arial" panose="020B0604020202020204" pitchFamily="34" charset="0"/>
              <a:buChar char="•"/>
            </a:pPr>
            <a:r>
              <a:rPr lang="en-GB" altLang="en-US" sz="1100" dirty="0"/>
              <a:t>time of arrest</a:t>
            </a:r>
          </a:p>
          <a:p>
            <a:pPr marL="296237" indent="-296237" eaLnBrk="1" hangingPunct="1">
              <a:spcBef>
                <a:spcPts val="0"/>
              </a:spcBef>
              <a:spcAft>
                <a:spcPts val="1866"/>
              </a:spcAft>
              <a:buFont typeface="Arial" panose="020B0604020202020204" pitchFamily="34" charset="0"/>
              <a:buChar char="•"/>
            </a:pPr>
            <a:r>
              <a:rPr lang="en-GB" altLang="en-US" sz="1100" dirty="0"/>
              <a:t>time of arrival at the station - ‘</a:t>
            </a:r>
            <a:r>
              <a:rPr lang="en-GB" altLang="en-US" sz="1100" b="1" dirty="0">
                <a:solidFill>
                  <a:srgbClr val="0000FF"/>
                </a:solidFill>
              </a:rPr>
              <a:t>relevant time’</a:t>
            </a:r>
            <a:endParaRPr lang="en-GB" altLang="en-US" sz="1100" dirty="0"/>
          </a:p>
          <a:p>
            <a:pPr marL="296237" indent="-296237" eaLnBrk="1" hangingPunct="1">
              <a:spcBef>
                <a:spcPts val="0"/>
              </a:spcBef>
              <a:spcAft>
                <a:spcPts val="1866"/>
              </a:spcAft>
              <a:buFont typeface="Arial" panose="020B0604020202020204" pitchFamily="34" charset="0"/>
              <a:buChar char="•"/>
            </a:pPr>
            <a:r>
              <a:rPr lang="en-GB" altLang="en-US" sz="1100" dirty="0"/>
              <a:t>use of any force or restraint used during arrest</a:t>
            </a:r>
          </a:p>
          <a:p>
            <a:pPr marL="296237" indent="-296237" eaLnBrk="1" hangingPunct="1">
              <a:spcBef>
                <a:spcPts val="0"/>
              </a:spcBef>
              <a:spcAft>
                <a:spcPts val="1866"/>
              </a:spcAft>
              <a:buFont typeface="Arial" panose="020B0604020202020204" pitchFamily="34" charset="0"/>
              <a:buChar char="•"/>
            </a:pPr>
            <a:r>
              <a:rPr lang="en-GB" altLang="en-US" sz="1100" dirty="0"/>
              <a:t>any knowledge of medical, religious or other needs</a:t>
            </a:r>
          </a:p>
          <a:p>
            <a:pPr eaLnBrk="1" hangingPunct="1">
              <a:spcBef>
                <a:spcPts val="0"/>
              </a:spcBef>
              <a:spcAft>
                <a:spcPts val="1866"/>
              </a:spcAft>
            </a:pPr>
            <a:endParaRPr lang="en-GB" altLang="en-US" sz="1100" dirty="0"/>
          </a:p>
          <a:p>
            <a:pPr>
              <a:spcBef>
                <a:spcPct val="0"/>
              </a:spcBef>
              <a:spcAft>
                <a:spcPts val="2488"/>
              </a:spcAft>
            </a:pPr>
            <a:r>
              <a:rPr lang="en-GB" altLang="en-US" sz="1100" dirty="0"/>
              <a:t>The time that the arrested person arrives at the police station is relevant because they can only be kept in custody for 24 hours after arrival.  The arrival time is referred to as the ‘</a:t>
            </a:r>
            <a:r>
              <a:rPr lang="en-GB" altLang="en-US" sz="1100" b="1" dirty="0">
                <a:solidFill>
                  <a:srgbClr val="0000FF"/>
                </a:solidFill>
              </a:rPr>
              <a:t>relevant time’.  </a:t>
            </a:r>
          </a:p>
          <a:p>
            <a:pPr>
              <a:spcBef>
                <a:spcPct val="0"/>
              </a:spcBef>
              <a:spcAft>
                <a:spcPts val="2488"/>
              </a:spcAft>
            </a:pPr>
            <a:r>
              <a:rPr lang="en-GB" altLang="en-US" sz="1100" dirty="0"/>
              <a:t>This time needs to be entered in the PNB to provide continuity of evidence between time of arrest, arrival at the police station, and subsequent authorisation and detention by the custody officer.</a:t>
            </a:r>
          </a:p>
          <a:p>
            <a:endParaRPr lang="en-GB" dirty="0"/>
          </a:p>
        </p:txBody>
      </p:sp>
      <p:sp>
        <p:nvSpPr>
          <p:cNvPr id="4" name="Slide Number Placeholder 3"/>
          <p:cNvSpPr>
            <a:spLocks noGrp="1"/>
          </p:cNvSpPr>
          <p:nvPr>
            <p:ph type="sldNum" sz="quarter" idx="10"/>
          </p:nvPr>
        </p:nvSpPr>
        <p:spPr/>
        <p:txBody>
          <a:bodyPr/>
          <a:lstStyle/>
          <a:p>
            <a:pPr defTabSz="947958">
              <a:defRPr/>
            </a:pPr>
            <a:fld id="{7279F223-0E9A-4A97-B623-3E882A234C75}" type="slidenum">
              <a:rPr lang="en-GB">
                <a:solidFill>
                  <a:srgbClr val="000000"/>
                </a:solidFill>
              </a:rPr>
              <a:pPr defTabSz="947958">
                <a:defRPr/>
              </a:pPr>
              <a:t>16</a:t>
            </a:fld>
            <a:endParaRPr lang="en-GB">
              <a:solidFill>
                <a:srgbClr val="000000"/>
              </a:solidFill>
            </a:endParaRPr>
          </a:p>
        </p:txBody>
      </p:sp>
    </p:spTree>
    <p:extLst>
      <p:ext uri="{BB962C8B-B14F-4D97-AF65-F5344CB8AC3E}">
        <p14:creationId xmlns:p14="http://schemas.microsoft.com/office/powerpoint/2010/main" val="14250756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3763" cy="1931988"/>
          </a:xfrm>
        </p:spPr>
      </p:sp>
      <p:sp>
        <p:nvSpPr>
          <p:cNvPr id="3" name="Notes Placeholder 2"/>
          <p:cNvSpPr>
            <a:spLocks noGrp="1"/>
          </p:cNvSpPr>
          <p:nvPr>
            <p:ph type="body" idx="1"/>
          </p:nvPr>
        </p:nvSpPr>
        <p:spPr/>
        <p:txBody>
          <a:bodyPr/>
          <a:lstStyle/>
          <a:p>
            <a:pPr eaLnBrk="1" hangingPunct="1">
              <a:spcBef>
                <a:spcPts val="0"/>
              </a:spcBef>
              <a:spcAft>
                <a:spcPts val="1866"/>
              </a:spcAft>
            </a:pPr>
            <a:r>
              <a:rPr lang="en-GB" altLang="en-US" sz="1100" dirty="0">
                <a:latin typeface="+mn-lt"/>
              </a:rPr>
              <a:t>If the custody officer decides to detain the arrested person they must record the grounds for detention in their presence and also inform them of the grounds.</a:t>
            </a:r>
          </a:p>
          <a:p>
            <a:pPr eaLnBrk="1" hangingPunct="1">
              <a:spcBef>
                <a:spcPts val="0"/>
              </a:spcBef>
              <a:spcAft>
                <a:spcPts val="1866"/>
              </a:spcAft>
            </a:pPr>
            <a:r>
              <a:rPr lang="en-GB" altLang="en-US" sz="1100" dirty="0">
                <a:latin typeface="+mn-lt"/>
              </a:rPr>
              <a:t>If they are incapable of understanding, violent or in need of medical attention, the grounds must be given </a:t>
            </a:r>
            <a:r>
              <a:rPr lang="en-GB" altLang="en-US" sz="1100" b="1" dirty="0">
                <a:latin typeface="+mn-lt"/>
              </a:rPr>
              <a:t>as soon as practicable</a:t>
            </a:r>
            <a:r>
              <a:rPr lang="en-GB" altLang="en-US" sz="1100" dirty="0">
                <a:latin typeface="+mn-lt"/>
              </a:rPr>
              <a:t>. </a:t>
            </a:r>
          </a:p>
          <a:p>
            <a:pPr eaLnBrk="1" hangingPunct="1">
              <a:spcBef>
                <a:spcPts val="0"/>
              </a:spcBef>
              <a:spcAft>
                <a:spcPts val="1866"/>
              </a:spcAft>
            </a:pPr>
            <a:r>
              <a:rPr lang="en-GB" altLang="en-US" sz="1100" dirty="0">
                <a:latin typeface="+mn-lt"/>
              </a:rPr>
              <a:t>The statutory rights of a person under arrest at a police station or other premises are:</a:t>
            </a:r>
            <a:endParaRPr lang="en-US" altLang="en-US" sz="1100" dirty="0">
              <a:latin typeface="+mn-lt"/>
            </a:endParaRPr>
          </a:p>
          <a:p>
            <a:pPr marL="296237" indent="-296237" eaLnBrk="1" hangingPunct="1">
              <a:spcBef>
                <a:spcPts val="0"/>
              </a:spcBef>
              <a:spcAft>
                <a:spcPts val="622"/>
              </a:spcAft>
              <a:buFont typeface="Arial" panose="020B0604020202020204" pitchFamily="34" charset="0"/>
              <a:buChar char="•"/>
            </a:pPr>
            <a:r>
              <a:rPr lang="en-US" altLang="en-US" sz="1100" dirty="0">
                <a:latin typeface="+mn-lt"/>
              </a:rPr>
              <a:t>the right to have somebody informed of their arrest </a:t>
            </a:r>
          </a:p>
          <a:p>
            <a:pPr marL="296237" indent="-296237" eaLnBrk="1" hangingPunct="1">
              <a:spcBef>
                <a:spcPts val="0"/>
              </a:spcBef>
              <a:spcAft>
                <a:spcPts val="622"/>
              </a:spcAft>
              <a:buFont typeface="Arial" panose="020B0604020202020204" pitchFamily="34" charset="0"/>
              <a:buChar char="•"/>
            </a:pPr>
            <a:r>
              <a:rPr lang="en-US" altLang="en-US" sz="1100" dirty="0">
                <a:latin typeface="+mn-lt"/>
              </a:rPr>
              <a:t>the right to free independent legal advice and consult with a solicitor, </a:t>
            </a:r>
            <a:r>
              <a:rPr lang="en-GB" altLang="en-US" sz="1100" dirty="0">
                <a:latin typeface="+mn-lt"/>
              </a:rPr>
              <a:t>in person or by telephone.</a:t>
            </a:r>
            <a:endParaRPr lang="en-US" altLang="en-US" sz="1100" dirty="0">
              <a:latin typeface="+mn-lt"/>
            </a:endParaRPr>
          </a:p>
          <a:p>
            <a:pPr marL="296237" indent="-296237" eaLnBrk="1" hangingPunct="1">
              <a:spcBef>
                <a:spcPts val="0"/>
              </a:spcBef>
              <a:spcAft>
                <a:spcPts val="622"/>
              </a:spcAft>
              <a:buFont typeface="Arial" panose="020B0604020202020204" pitchFamily="34" charset="0"/>
              <a:buChar char="•"/>
            </a:pPr>
            <a:r>
              <a:rPr lang="en-US" altLang="en-US" sz="1100" dirty="0">
                <a:latin typeface="+mn-lt"/>
              </a:rPr>
              <a:t>the right to consult the PACE Codes of Practice</a:t>
            </a:r>
          </a:p>
          <a:p>
            <a:pPr eaLnBrk="1" hangingPunct="1">
              <a:spcBef>
                <a:spcPts val="0"/>
              </a:spcBef>
              <a:spcAft>
                <a:spcPts val="1866"/>
              </a:spcAft>
            </a:pPr>
            <a:r>
              <a:rPr lang="en-GB" altLang="en-US" sz="1100" dirty="0">
                <a:latin typeface="+mn-lt"/>
              </a:rPr>
              <a:t>These are continuing rights which may be exercised at any stage during the period in custody.  </a:t>
            </a:r>
          </a:p>
          <a:p>
            <a:endParaRPr lang="en-GB" dirty="0"/>
          </a:p>
          <a:p>
            <a:r>
              <a:rPr lang="en-GB" sz="1800" dirty="0">
                <a:effectLst/>
                <a:latin typeface="Calibri" panose="020F0502020204030204" pitchFamily="34" charset="0"/>
                <a:ea typeface="Calibri" panose="020F0502020204030204" pitchFamily="34" charset="0"/>
              </a:rPr>
              <a:t>3.2 The detainee must also be given a written notice, which contains information:</a:t>
            </a:r>
          </a:p>
          <a:p>
            <a:r>
              <a:rPr lang="en-GB" sz="1800" dirty="0">
                <a:effectLst/>
                <a:latin typeface="Calibri" panose="020F0502020204030204" pitchFamily="34" charset="0"/>
                <a:ea typeface="Calibri" panose="020F0502020204030204" pitchFamily="34" charset="0"/>
              </a:rPr>
              <a:t>(a) to allow them to exercise their rights by setting out:</a:t>
            </a:r>
          </a:p>
          <a:p>
            <a:r>
              <a:rPr lang="en-GB" sz="1800" dirty="0">
                <a:effectLst/>
                <a:latin typeface="Calibri" panose="020F0502020204030204" pitchFamily="34" charset="0"/>
                <a:ea typeface="Calibri" panose="020F0502020204030204" pitchFamily="34" charset="0"/>
              </a:rPr>
              <a:t>(</a:t>
            </a:r>
            <a:r>
              <a:rPr lang="en-GB" sz="1800" dirty="0" err="1">
                <a:effectLst/>
                <a:latin typeface="Calibri" panose="020F0502020204030204" pitchFamily="34" charset="0"/>
                <a:ea typeface="Calibri" panose="020F0502020204030204" pitchFamily="34" charset="0"/>
              </a:rPr>
              <a:t>i</a:t>
            </a:r>
            <a:r>
              <a:rPr lang="en-GB" sz="1800" dirty="0">
                <a:effectLst/>
                <a:latin typeface="Calibri" panose="020F0502020204030204" pitchFamily="34" charset="0"/>
                <a:ea typeface="Calibri" panose="020F0502020204030204" pitchFamily="34" charset="0"/>
              </a:rPr>
              <a:t>) their rights under </a:t>
            </a:r>
            <a:r>
              <a:rPr lang="en-GB" sz="1800" i="1" dirty="0">
                <a:effectLst/>
                <a:latin typeface="Calibri" panose="020F0502020204030204" pitchFamily="34" charset="0"/>
                <a:ea typeface="Calibri" panose="020F0502020204030204" pitchFamily="34" charset="0"/>
              </a:rPr>
              <a:t>paragraph 3.1, paragraph 3.12 </a:t>
            </a:r>
            <a:r>
              <a:rPr lang="en-GB" sz="1800" dirty="0">
                <a:effectLst/>
                <a:latin typeface="Calibri" panose="020F0502020204030204" pitchFamily="34" charset="0"/>
                <a:ea typeface="Calibri" panose="020F0502020204030204" pitchFamily="34" charset="0"/>
              </a:rPr>
              <a:t>and </a:t>
            </a:r>
            <a:r>
              <a:rPr lang="en-GB" sz="1800" i="1" dirty="0">
                <a:effectLst/>
                <a:latin typeface="Calibri" panose="020F0502020204030204" pitchFamily="34" charset="0"/>
                <a:ea typeface="Calibri" panose="020F0502020204030204" pitchFamily="34" charset="0"/>
              </a:rPr>
              <a:t>3.12A</a:t>
            </a:r>
            <a:r>
              <a:rPr lang="en-GB" sz="1800" dirty="0">
                <a:effectLst/>
                <a:latin typeface="Calibri" panose="020F0502020204030204" pitchFamily="34" charset="0"/>
                <a:ea typeface="Calibri" panose="020F0502020204030204" pitchFamily="34" charset="0"/>
              </a:rPr>
              <a:t>;</a:t>
            </a:r>
          </a:p>
          <a:p>
            <a:r>
              <a:rPr lang="en-GB" sz="1800" dirty="0">
                <a:effectLst/>
                <a:latin typeface="Calibri" panose="020F0502020204030204" pitchFamily="34" charset="0"/>
                <a:ea typeface="Calibri" panose="020F0502020204030204" pitchFamily="34" charset="0"/>
              </a:rPr>
              <a:t>(ii) the arrangements for obtaining legal advice, see </a:t>
            </a:r>
            <a:r>
              <a:rPr lang="en-GB" sz="1800" i="1" dirty="0">
                <a:effectLst/>
                <a:latin typeface="Calibri" panose="020F0502020204030204" pitchFamily="34" charset="0"/>
                <a:ea typeface="Calibri" panose="020F0502020204030204" pitchFamily="34" charset="0"/>
              </a:rPr>
              <a:t>section 6</a:t>
            </a:r>
            <a:r>
              <a:rPr lang="en-GB" sz="1800" dirty="0">
                <a:effectLst/>
                <a:latin typeface="Calibri" panose="020F0502020204030204" pitchFamily="34" charset="0"/>
                <a:ea typeface="Calibri" panose="020F0502020204030204" pitchFamily="34" charset="0"/>
              </a:rPr>
              <a:t>;</a:t>
            </a:r>
          </a:p>
          <a:p>
            <a:r>
              <a:rPr lang="en-GB" sz="1800" dirty="0">
                <a:effectLst/>
                <a:highlight>
                  <a:srgbClr val="FFFF00"/>
                </a:highlight>
                <a:latin typeface="Calibri" panose="020F0502020204030204" pitchFamily="34" charset="0"/>
                <a:ea typeface="Calibri" panose="020F0502020204030204" pitchFamily="34" charset="0"/>
              </a:rPr>
              <a:t>(iii) their right to a copy of the custody record as in </a:t>
            </a:r>
            <a:r>
              <a:rPr lang="en-GB" sz="1800" i="1" dirty="0">
                <a:effectLst/>
                <a:highlight>
                  <a:srgbClr val="FFFF00"/>
                </a:highlight>
                <a:latin typeface="Calibri" panose="020F0502020204030204" pitchFamily="34" charset="0"/>
                <a:ea typeface="Calibri" panose="020F0502020204030204" pitchFamily="34" charset="0"/>
              </a:rPr>
              <a:t>paragraph 2.4A</a:t>
            </a:r>
            <a:r>
              <a:rPr lang="en-GB" sz="1800" dirty="0">
                <a:effectLst/>
                <a:highlight>
                  <a:srgbClr val="FFFF00"/>
                </a:highlight>
                <a:latin typeface="Calibri" panose="020F0502020204030204" pitchFamily="34" charset="0"/>
                <a:ea typeface="Calibri" panose="020F0502020204030204" pitchFamily="34" charset="0"/>
              </a:rPr>
              <a:t>;</a:t>
            </a:r>
            <a:endParaRPr lang="en-GB" sz="1800" dirty="0">
              <a:effectLst/>
              <a:latin typeface="Calibri" panose="020F0502020204030204" pitchFamily="34" charset="0"/>
              <a:ea typeface="Calibri" panose="020F0502020204030204" pitchFamily="34" charset="0"/>
            </a:endParaRPr>
          </a:p>
          <a:p>
            <a:r>
              <a:rPr lang="en-GB" sz="1800" dirty="0">
                <a:effectLst/>
                <a:latin typeface="Calibri" panose="020F0502020204030204" pitchFamily="34" charset="0"/>
                <a:ea typeface="Calibri" panose="020F0502020204030204" pitchFamily="34" charset="0"/>
              </a:rPr>
              <a:t> </a:t>
            </a:r>
          </a:p>
          <a:p>
            <a:r>
              <a:rPr lang="en-GB" sz="1800" dirty="0">
                <a:effectLst/>
                <a:highlight>
                  <a:srgbClr val="FFFF00"/>
                </a:highlight>
                <a:latin typeface="Calibri" panose="020F0502020204030204" pitchFamily="34" charset="0"/>
                <a:ea typeface="Calibri" panose="020F0502020204030204" pitchFamily="34" charset="0"/>
              </a:rPr>
              <a:t>2.4A</a:t>
            </a:r>
            <a:r>
              <a:rPr lang="en-GB" sz="1800" dirty="0">
                <a:effectLst/>
                <a:latin typeface="Calibri" panose="020F0502020204030204" pitchFamily="34" charset="0"/>
                <a:ea typeface="Calibri" panose="020F0502020204030204" pitchFamily="34" charset="0"/>
              </a:rPr>
              <a:t> When a detainee </a:t>
            </a:r>
            <a:r>
              <a:rPr lang="en-GB" sz="1800" dirty="0">
                <a:effectLst/>
                <a:highlight>
                  <a:srgbClr val="FFFF00"/>
                </a:highlight>
                <a:latin typeface="Calibri" panose="020F0502020204030204" pitchFamily="34" charset="0"/>
                <a:ea typeface="Calibri" panose="020F0502020204030204" pitchFamily="34" charset="0"/>
              </a:rPr>
              <a:t>leaves police detention</a:t>
            </a:r>
            <a:r>
              <a:rPr lang="en-GB" sz="1800" dirty="0">
                <a:effectLst/>
                <a:latin typeface="Calibri" panose="020F0502020204030204" pitchFamily="34" charset="0"/>
                <a:ea typeface="Calibri" panose="020F0502020204030204" pitchFamily="34" charset="0"/>
              </a:rPr>
              <a:t> or is taken before a court </a:t>
            </a:r>
            <a:r>
              <a:rPr lang="en-GB" sz="1800" dirty="0">
                <a:effectLst/>
                <a:highlight>
                  <a:srgbClr val="FFFF00"/>
                </a:highlight>
                <a:latin typeface="Calibri" panose="020F0502020204030204" pitchFamily="34" charset="0"/>
                <a:ea typeface="Calibri" panose="020F0502020204030204" pitchFamily="34" charset="0"/>
              </a:rPr>
              <a:t>they</a:t>
            </a:r>
            <a:r>
              <a:rPr lang="en-GB" sz="1800" dirty="0">
                <a:effectLst/>
                <a:latin typeface="Calibri" panose="020F0502020204030204" pitchFamily="34" charset="0"/>
                <a:ea typeface="Calibri" panose="020F0502020204030204" pitchFamily="34" charset="0"/>
              </a:rPr>
              <a:t>, their legal</a:t>
            </a:r>
          </a:p>
          <a:p>
            <a:r>
              <a:rPr lang="en-GB" sz="1800" dirty="0">
                <a:effectLst/>
                <a:latin typeface="Calibri" panose="020F0502020204030204" pitchFamily="34" charset="0"/>
                <a:ea typeface="Calibri" panose="020F0502020204030204" pitchFamily="34" charset="0"/>
              </a:rPr>
              <a:t>representative or appropriate adult shall be given, on request, a copy of the custody record</a:t>
            </a:r>
          </a:p>
          <a:p>
            <a:r>
              <a:rPr lang="en-GB" sz="1800" dirty="0">
                <a:effectLst/>
                <a:latin typeface="Calibri" panose="020F0502020204030204" pitchFamily="34" charset="0"/>
                <a:ea typeface="Calibri" panose="020F0502020204030204" pitchFamily="34" charset="0"/>
              </a:rPr>
              <a:t>as soon as practicable. This entitlement lasts for 12 months after release.</a:t>
            </a:r>
          </a:p>
          <a:p>
            <a:r>
              <a:rPr lang="en-GB" sz="1800">
                <a:effectLst/>
                <a:latin typeface="Calibri" panose="020F0502020204030204" pitchFamily="34" charset="0"/>
                <a:ea typeface="Calibri" panose="020F0502020204030204" pitchFamily="34" charset="0"/>
              </a:rPr>
              <a:t> </a:t>
            </a:r>
          </a:p>
          <a:p>
            <a:endParaRPr lang="en-GB" dirty="0"/>
          </a:p>
        </p:txBody>
      </p:sp>
      <p:sp>
        <p:nvSpPr>
          <p:cNvPr id="4" name="Slide Number Placeholder 3"/>
          <p:cNvSpPr>
            <a:spLocks noGrp="1"/>
          </p:cNvSpPr>
          <p:nvPr>
            <p:ph type="sldNum" sz="quarter" idx="10"/>
          </p:nvPr>
        </p:nvSpPr>
        <p:spPr/>
        <p:txBody>
          <a:bodyPr/>
          <a:lstStyle/>
          <a:p>
            <a:pPr defTabSz="947958">
              <a:defRPr/>
            </a:pPr>
            <a:fld id="{7279F223-0E9A-4A97-B623-3E882A234C75}" type="slidenum">
              <a:rPr lang="en-GB">
                <a:solidFill>
                  <a:srgbClr val="000000"/>
                </a:solidFill>
              </a:rPr>
              <a:pPr defTabSz="947958">
                <a:defRPr/>
              </a:pPr>
              <a:t>17</a:t>
            </a:fld>
            <a:endParaRPr lang="en-GB">
              <a:solidFill>
                <a:srgbClr val="000000"/>
              </a:solidFill>
            </a:endParaRPr>
          </a:p>
        </p:txBody>
      </p:sp>
    </p:spTree>
    <p:extLst>
      <p:ext uri="{BB962C8B-B14F-4D97-AF65-F5344CB8AC3E}">
        <p14:creationId xmlns:p14="http://schemas.microsoft.com/office/powerpoint/2010/main" val="20262324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3763" cy="1931988"/>
          </a:xfrm>
        </p:spPr>
      </p:sp>
      <p:sp>
        <p:nvSpPr>
          <p:cNvPr id="3" name="Notes Placeholder 2"/>
          <p:cNvSpPr>
            <a:spLocks noGrp="1"/>
          </p:cNvSpPr>
          <p:nvPr>
            <p:ph type="body" idx="1"/>
          </p:nvPr>
        </p:nvSpPr>
        <p:spPr/>
        <p:txBody>
          <a:bodyPr/>
          <a:lstStyle/>
          <a:p>
            <a:pPr eaLnBrk="1" hangingPunct="1">
              <a:spcBef>
                <a:spcPct val="0"/>
              </a:spcBef>
              <a:spcAft>
                <a:spcPts val="2488"/>
              </a:spcAft>
            </a:pPr>
            <a:r>
              <a:rPr lang="en-GB" altLang="en-US" sz="1100" dirty="0">
                <a:latin typeface="+mj-lt"/>
              </a:rPr>
              <a:t>Custody records must be completed for each suspect and will contain personal information about the person and will act as a diary of events for the whole time the person is in detention.</a:t>
            </a:r>
          </a:p>
          <a:p>
            <a:pPr eaLnBrk="1" hangingPunct="1">
              <a:spcBef>
                <a:spcPct val="0"/>
              </a:spcBef>
              <a:spcAft>
                <a:spcPts val="2488"/>
              </a:spcAft>
            </a:pPr>
            <a:r>
              <a:rPr lang="en-GB" altLang="en-US" sz="1100" dirty="0">
                <a:latin typeface="+mj-lt"/>
              </a:rPr>
              <a:t>The record must be updated each time a decision is made about the suspect and the record must be timed and signed for accuracy.</a:t>
            </a:r>
          </a:p>
          <a:p>
            <a:endParaRPr lang="en-GB" dirty="0"/>
          </a:p>
        </p:txBody>
      </p:sp>
      <p:sp>
        <p:nvSpPr>
          <p:cNvPr id="4" name="Slide Number Placeholder 3"/>
          <p:cNvSpPr>
            <a:spLocks noGrp="1"/>
          </p:cNvSpPr>
          <p:nvPr>
            <p:ph type="sldNum" sz="quarter" idx="10"/>
          </p:nvPr>
        </p:nvSpPr>
        <p:spPr/>
        <p:txBody>
          <a:bodyPr/>
          <a:lstStyle/>
          <a:p>
            <a:pPr defTabSz="947958">
              <a:defRPr/>
            </a:pPr>
            <a:fld id="{7279F223-0E9A-4A97-B623-3E882A234C75}" type="slidenum">
              <a:rPr lang="en-GB">
                <a:solidFill>
                  <a:srgbClr val="000000"/>
                </a:solidFill>
              </a:rPr>
              <a:pPr defTabSz="947958">
                <a:defRPr/>
              </a:pPr>
              <a:t>18</a:t>
            </a:fld>
            <a:endParaRPr lang="en-GB">
              <a:solidFill>
                <a:srgbClr val="000000"/>
              </a:solidFill>
            </a:endParaRPr>
          </a:p>
        </p:txBody>
      </p:sp>
    </p:spTree>
    <p:extLst>
      <p:ext uri="{BB962C8B-B14F-4D97-AF65-F5344CB8AC3E}">
        <p14:creationId xmlns:p14="http://schemas.microsoft.com/office/powerpoint/2010/main" val="24196758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3763" cy="1931988"/>
          </a:xfrm>
        </p:spPr>
      </p:sp>
      <p:sp>
        <p:nvSpPr>
          <p:cNvPr id="3" name="Notes Placeholder 2"/>
          <p:cNvSpPr>
            <a:spLocks noGrp="1"/>
          </p:cNvSpPr>
          <p:nvPr>
            <p:ph type="body" idx="1"/>
          </p:nvPr>
        </p:nvSpPr>
        <p:spPr/>
        <p:txBody>
          <a:bodyPr/>
          <a:lstStyle/>
          <a:p>
            <a:pPr marL="236990" indent="-236990" eaLnBrk="1" hangingPunct="1">
              <a:defRPr/>
            </a:pPr>
            <a:r>
              <a:rPr lang="en-GB" sz="1100" b="1" dirty="0">
                <a:latin typeface="+mn-lt"/>
                <a:ea typeface="ＭＳ Ｐゴシック" pitchFamily="34" charset="-128"/>
              </a:rPr>
              <a:t>You could ask the class the following questions, providing them with the information where required:</a:t>
            </a:r>
            <a:endParaRPr lang="en-GB" sz="1100" dirty="0">
              <a:latin typeface="+mn-lt"/>
              <a:ea typeface="ＭＳ Ｐゴシック" pitchFamily="34" charset="-128"/>
            </a:endParaRPr>
          </a:p>
          <a:p>
            <a:pPr marL="236990" indent="-236990" eaLnBrk="1" hangingPunct="1">
              <a:defRPr/>
            </a:pPr>
            <a:r>
              <a:rPr lang="en-GB" sz="1100" dirty="0">
                <a:latin typeface="+mn-lt"/>
                <a:ea typeface="ＭＳ Ｐゴシック" pitchFamily="34" charset="-128"/>
              </a:rPr>
              <a:t>What consequences do you think failing to deal with a detained person in an ethical manner might have for:</a:t>
            </a:r>
          </a:p>
          <a:p>
            <a:pPr marL="236990" indent="-236990" eaLnBrk="1" hangingPunct="1">
              <a:buFontTx/>
              <a:buChar char="•"/>
              <a:defRPr/>
            </a:pPr>
            <a:r>
              <a:rPr lang="en-GB" sz="1100" dirty="0">
                <a:latin typeface="+mn-lt"/>
                <a:ea typeface="ＭＳ Ｐゴシック" pitchFamily="34" charset="-128"/>
              </a:rPr>
              <a:t>The detained person?</a:t>
            </a:r>
          </a:p>
          <a:p>
            <a:pPr marL="236990" indent="-236990" eaLnBrk="1" hangingPunct="1">
              <a:buFontTx/>
              <a:buChar char="•"/>
              <a:defRPr/>
            </a:pPr>
            <a:r>
              <a:rPr lang="en-GB" sz="1100" dirty="0">
                <a:latin typeface="+mn-lt"/>
                <a:ea typeface="ＭＳ Ｐゴシック" pitchFamily="34" charset="-128"/>
              </a:rPr>
              <a:t>You as an officer?</a:t>
            </a:r>
          </a:p>
          <a:p>
            <a:pPr marL="236990" indent="-236990" eaLnBrk="1" hangingPunct="1">
              <a:buFontTx/>
              <a:buChar char="•"/>
              <a:defRPr/>
            </a:pPr>
            <a:r>
              <a:rPr lang="en-GB" sz="1100" dirty="0">
                <a:latin typeface="+mn-lt"/>
                <a:ea typeface="ＭＳ Ｐゴシック" pitchFamily="34" charset="-128"/>
              </a:rPr>
              <a:t>Your force?</a:t>
            </a:r>
          </a:p>
          <a:p>
            <a:pPr marL="236990" indent="-236990" eaLnBrk="1" hangingPunct="1">
              <a:buFontTx/>
              <a:buChar char="•"/>
              <a:defRPr/>
            </a:pPr>
            <a:r>
              <a:rPr lang="en-GB" sz="1100" dirty="0">
                <a:latin typeface="+mn-lt"/>
                <a:ea typeface="ＭＳ Ｐゴシック" pitchFamily="34" charset="-128"/>
              </a:rPr>
              <a:t>The community? </a:t>
            </a:r>
          </a:p>
          <a:p>
            <a:pPr marL="236990" indent="-236990" eaLnBrk="1" hangingPunct="1">
              <a:buFontTx/>
              <a:buChar char="•"/>
              <a:defRPr/>
            </a:pPr>
            <a:endParaRPr lang="en-GB" sz="1100" dirty="0">
              <a:latin typeface="+mn-lt"/>
              <a:ea typeface="ＭＳ Ｐゴシック" pitchFamily="34" charset="-128"/>
            </a:endParaRPr>
          </a:p>
          <a:p>
            <a:pPr marL="236990" indent="-236990" eaLnBrk="1" hangingPunct="1">
              <a:defRPr/>
            </a:pPr>
            <a:r>
              <a:rPr lang="en-GB" sz="1100" b="1" i="1" dirty="0">
                <a:latin typeface="+mn-lt"/>
                <a:ea typeface="ＭＳ Ｐゴシック" pitchFamily="34" charset="-128"/>
              </a:rPr>
              <a:t>Student Centred Learning</a:t>
            </a:r>
          </a:p>
          <a:p>
            <a:pPr marL="236990" indent="-236990" eaLnBrk="1" hangingPunct="1">
              <a:defRPr/>
            </a:pPr>
            <a:r>
              <a:rPr lang="en-GB" sz="1100" i="1" dirty="0">
                <a:latin typeface="+mn-lt"/>
                <a:ea typeface="ＭＳ Ｐゴシック" pitchFamily="34" charset="-128"/>
              </a:rPr>
              <a:t>	Revision for students to look at PACE:</a:t>
            </a:r>
            <a:endParaRPr lang="en-US" sz="1100" i="1" dirty="0">
              <a:latin typeface="+mn-lt"/>
              <a:ea typeface="ＭＳ Ｐゴシック" pitchFamily="34" charset="-128"/>
            </a:endParaRPr>
          </a:p>
          <a:p>
            <a:pPr marL="710969" lvl="1" indent="-236990" eaLnBrk="1" hangingPunct="1">
              <a:buFontTx/>
              <a:buChar char="•"/>
              <a:defRPr/>
            </a:pPr>
            <a:r>
              <a:rPr lang="en-US" sz="1100" i="1" dirty="0">
                <a:latin typeface="+mn-lt"/>
                <a:ea typeface="ＭＳ Ｐゴシック" pitchFamily="34" charset="-128"/>
              </a:rPr>
              <a:t>Right to have somebody informed of their arrest </a:t>
            </a:r>
          </a:p>
          <a:p>
            <a:pPr marL="710969" lvl="1" indent="-236990" eaLnBrk="1" hangingPunct="1">
              <a:buFontTx/>
              <a:buChar char="•"/>
              <a:defRPr/>
            </a:pPr>
            <a:r>
              <a:rPr lang="en-US" sz="1100" i="1" dirty="0">
                <a:latin typeface="+mn-lt"/>
                <a:ea typeface="ＭＳ Ｐゴシック" pitchFamily="34" charset="-128"/>
              </a:rPr>
              <a:t>Right to free independent legal advice and consult with a solicitor </a:t>
            </a:r>
          </a:p>
          <a:p>
            <a:pPr marL="710969" lvl="1" indent="-236990" eaLnBrk="1" hangingPunct="1">
              <a:buFontTx/>
              <a:buChar char="•"/>
              <a:defRPr/>
            </a:pPr>
            <a:r>
              <a:rPr lang="en-US" sz="1100" i="1" dirty="0">
                <a:latin typeface="+mn-lt"/>
                <a:ea typeface="ＭＳ Ｐゴシック" pitchFamily="34" charset="-128"/>
              </a:rPr>
              <a:t>Right to consult the codes of practice </a:t>
            </a:r>
          </a:p>
          <a:p>
            <a:pPr marL="710969" lvl="1" indent="-236990" eaLnBrk="1" hangingPunct="1">
              <a:buFontTx/>
              <a:buChar char="•"/>
              <a:defRPr/>
            </a:pPr>
            <a:endParaRPr lang="en-US" sz="1100" dirty="0">
              <a:latin typeface="+mn-lt"/>
              <a:ea typeface="ＭＳ Ｐゴシック" pitchFamily="34" charset="-128"/>
            </a:endParaRPr>
          </a:p>
          <a:p>
            <a:pPr lvl="1" eaLnBrk="1" hangingPunct="1">
              <a:defRPr/>
            </a:pPr>
            <a:endParaRPr lang="en-US" sz="1100" dirty="0">
              <a:latin typeface="+mn-lt"/>
              <a:ea typeface="ＭＳ Ｐゴシック" pitchFamily="34" charset="-128"/>
            </a:endParaRPr>
          </a:p>
          <a:p>
            <a:pPr>
              <a:defRPr/>
            </a:pPr>
            <a:r>
              <a:rPr lang="en-GB" sz="1100" b="1" dirty="0">
                <a:latin typeface="+mn-lt"/>
              </a:rPr>
              <a:t>At this stage the trainer could role play</a:t>
            </a:r>
            <a:r>
              <a:rPr lang="en-GB" sz="1100" dirty="0">
                <a:latin typeface="+mn-lt"/>
              </a:rPr>
              <a:t>: Continuing with the ‘same arrest’, chose a student to ‘book’ in their prisoner (trainer should play the role of the custody sergeant)</a:t>
            </a:r>
          </a:p>
          <a:p>
            <a:pPr>
              <a:defRPr/>
            </a:pPr>
            <a:r>
              <a:rPr lang="en-GB" sz="1100" dirty="0">
                <a:latin typeface="+mn-lt"/>
              </a:rPr>
              <a:t>Debrief and then re-run with another officer, or / and continue with presentation</a:t>
            </a:r>
          </a:p>
          <a:p>
            <a:pPr>
              <a:spcBef>
                <a:spcPts val="0"/>
              </a:spcBef>
              <a:spcAft>
                <a:spcPts val="622"/>
              </a:spcAft>
            </a:pPr>
            <a:endParaRPr lang="en-GB" dirty="0"/>
          </a:p>
        </p:txBody>
      </p:sp>
      <p:sp>
        <p:nvSpPr>
          <p:cNvPr id="4" name="Slide Number Placeholder 3"/>
          <p:cNvSpPr>
            <a:spLocks noGrp="1"/>
          </p:cNvSpPr>
          <p:nvPr>
            <p:ph type="sldNum" sz="quarter" idx="10"/>
          </p:nvPr>
        </p:nvSpPr>
        <p:spPr/>
        <p:txBody>
          <a:bodyPr/>
          <a:lstStyle/>
          <a:p>
            <a:pPr defTabSz="947958">
              <a:defRPr/>
            </a:pPr>
            <a:fld id="{7279F223-0E9A-4A97-B623-3E882A234C75}" type="slidenum">
              <a:rPr lang="en-GB">
                <a:solidFill>
                  <a:srgbClr val="000000"/>
                </a:solidFill>
              </a:rPr>
              <a:pPr defTabSz="947958">
                <a:defRPr/>
              </a:pPr>
              <a:t>19</a:t>
            </a:fld>
            <a:endParaRPr lang="en-GB">
              <a:solidFill>
                <a:srgbClr val="000000"/>
              </a:solidFill>
            </a:endParaRPr>
          </a:p>
        </p:txBody>
      </p:sp>
    </p:spTree>
    <p:extLst>
      <p:ext uri="{BB962C8B-B14F-4D97-AF65-F5344CB8AC3E}">
        <p14:creationId xmlns:p14="http://schemas.microsoft.com/office/powerpoint/2010/main" val="41110252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3763" cy="1931988"/>
          </a:xfrm>
        </p:spPr>
      </p:sp>
      <p:sp>
        <p:nvSpPr>
          <p:cNvPr id="3" name="Notes Placeholder 2"/>
          <p:cNvSpPr>
            <a:spLocks noGrp="1"/>
          </p:cNvSpPr>
          <p:nvPr>
            <p:ph type="body" idx="1"/>
          </p:nvPr>
        </p:nvSpPr>
        <p:spPr/>
        <p:txBody>
          <a:bodyPr/>
          <a:lstStyle/>
          <a:p>
            <a:pPr>
              <a:spcBef>
                <a:spcPts val="0"/>
              </a:spcBef>
              <a:spcAft>
                <a:spcPts val="2488"/>
              </a:spcAft>
            </a:pPr>
            <a:r>
              <a:rPr lang="en-GB" sz="1100" dirty="0">
                <a:latin typeface="+mn-lt"/>
              </a:rPr>
              <a:t>Section 54 of PACE provides a custody officer with a power to search, seize and retain any items which have been found during the search of detained persons.</a:t>
            </a:r>
          </a:p>
          <a:p>
            <a:pPr>
              <a:spcBef>
                <a:spcPts val="0"/>
              </a:spcBef>
              <a:spcAft>
                <a:spcPts val="2488"/>
              </a:spcAft>
            </a:pPr>
            <a:r>
              <a:rPr lang="en-GB" sz="1100" dirty="0">
                <a:latin typeface="+mn-lt"/>
              </a:rPr>
              <a:t>The officer will ascertain &amp; record everything that a person has with them when they are brought to the station after being arrested elsewhere or brought in on a warrant.</a:t>
            </a:r>
          </a:p>
          <a:p>
            <a:pPr>
              <a:spcBef>
                <a:spcPts val="0"/>
              </a:spcBef>
              <a:spcAft>
                <a:spcPts val="2488"/>
              </a:spcAft>
            </a:pPr>
            <a:r>
              <a:rPr lang="en-GB" sz="1100" dirty="0">
                <a:latin typeface="+mn-lt"/>
              </a:rPr>
              <a:t>A custody officer may seize and retain any of the items found but clothes and personal effects may only be seized if the custody officer believes that the person may use them to </a:t>
            </a:r>
          </a:p>
          <a:p>
            <a:pPr marL="296237" indent="-296237">
              <a:spcBef>
                <a:spcPts val="0"/>
              </a:spcBef>
              <a:spcAft>
                <a:spcPts val="2488"/>
              </a:spcAft>
              <a:buFont typeface="Arial" panose="020B0604020202020204" pitchFamily="34" charset="0"/>
              <a:buChar char="•"/>
            </a:pPr>
            <a:r>
              <a:rPr lang="en-GB" sz="1100" dirty="0">
                <a:latin typeface="+mn-lt"/>
              </a:rPr>
              <a:t>cause physical injury to themselves or any other person </a:t>
            </a:r>
          </a:p>
          <a:p>
            <a:pPr marL="296237" indent="-296237">
              <a:spcBef>
                <a:spcPts val="0"/>
              </a:spcBef>
              <a:spcAft>
                <a:spcPts val="2488"/>
              </a:spcAft>
              <a:buFont typeface="Arial" panose="020B0604020202020204" pitchFamily="34" charset="0"/>
              <a:buChar char="•"/>
            </a:pPr>
            <a:r>
              <a:rPr lang="en-GB" sz="1100" dirty="0">
                <a:latin typeface="+mn-lt"/>
              </a:rPr>
              <a:t>damage property </a:t>
            </a:r>
          </a:p>
          <a:p>
            <a:pPr marL="296237" indent="-296237">
              <a:spcBef>
                <a:spcPts val="0"/>
              </a:spcBef>
              <a:spcAft>
                <a:spcPts val="2488"/>
              </a:spcAft>
              <a:buFont typeface="Arial" panose="020B0604020202020204" pitchFamily="34" charset="0"/>
              <a:buChar char="•"/>
            </a:pPr>
            <a:r>
              <a:rPr lang="en-GB" sz="1100" dirty="0">
                <a:latin typeface="+mn-lt"/>
              </a:rPr>
              <a:t>interfere with evidence</a:t>
            </a:r>
          </a:p>
          <a:p>
            <a:pPr marL="296237" indent="-296237">
              <a:spcBef>
                <a:spcPts val="0"/>
              </a:spcBef>
              <a:spcAft>
                <a:spcPts val="2488"/>
              </a:spcAft>
              <a:buFont typeface="Arial" panose="020B0604020202020204" pitchFamily="34" charset="0"/>
              <a:buChar char="•"/>
            </a:pPr>
            <a:r>
              <a:rPr lang="en-GB" sz="1100" dirty="0">
                <a:latin typeface="+mn-lt"/>
              </a:rPr>
              <a:t>assist them to escape or </a:t>
            </a:r>
          </a:p>
          <a:p>
            <a:pPr marL="296237" indent="-296237">
              <a:spcBef>
                <a:spcPts val="0"/>
              </a:spcBef>
              <a:spcAft>
                <a:spcPts val="2488"/>
              </a:spcAft>
              <a:buFont typeface="Arial" panose="020B0604020202020204" pitchFamily="34" charset="0"/>
              <a:buChar char="•"/>
            </a:pPr>
            <a:r>
              <a:rPr lang="en-GB" sz="1100" dirty="0">
                <a:latin typeface="+mn-lt"/>
              </a:rPr>
              <a:t>there are reasonable grounds for believing that they may be evidence relating to an offence.</a:t>
            </a:r>
          </a:p>
          <a:p>
            <a:pPr>
              <a:lnSpc>
                <a:spcPct val="100000"/>
              </a:lnSpc>
            </a:pPr>
            <a:endParaRPr lang="en-GB" sz="1100" dirty="0">
              <a:latin typeface="+mn-lt"/>
            </a:endParaRPr>
          </a:p>
          <a:p>
            <a:pPr eaLnBrk="1" hangingPunct="1">
              <a:lnSpc>
                <a:spcPct val="100000"/>
              </a:lnSpc>
            </a:pPr>
            <a:r>
              <a:rPr lang="en-GB" altLang="en-US" sz="1100" dirty="0">
                <a:latin typeface="+mn-lt"/>
                <a:ea typeface="ＭＳ Ｐゴシック" panose="020B0600070205080204" pitchFamily="34" charset="-128"/>
              </a:rPr>
              <a:t>Trainer should familiarise themselves with DPP Custody Policy 3.3 which concerns property retention in custody - direct students to the same document for further reading</a:t>
            </a:r>
          </a:p>
          <a:p>
            <a:pPr eaLnBrk="1" hangingPunct="1">
              <a:lnSpc>
                <a:spcPct val="100000"/>
              </a:lnSpc>
            </a:pPr>
            <a:r>
              <a:rPr lang="en-GB" altLang="en-US" sz="1100" i="1" dirty="0">
                <a:latin typeface="+mn-lt"/>
                <a:ea typeface="ＭＳ Ｐゴシック" panose="020B0600070205080204" pitchFamily="34" charset="-128"/>
              </a:rPr>
              <a:t>http://hailstone/cju/documents/Policies%20Procedures/custody%20policy%20August%2010v2.pdf</a:t>
            </a:r>
          </a:p>
          <a:p>
            <a:pPr eaLnBrk="1" hangingPunct="1">
              <a:lnSpc>
                <a:spcPct val="100000"/>
              </a:lnSpc>
            </a:pPr>
            <a:endParaRPr lang="en-GB" altLang="en-US" sz="1100" dirty="0">
              <a:latin typeface="+mn-lt"/>
              <a:ea typeface="ＭＳ Ｐゴシック" panose="020B0600070205080204" pitchFamily="34" charset="-128"/>
            </a:endParaRPr>
          </a:p>
          <a:p>
            <a:pPr eaLnBrk="1" hangingPunct="1">
              <a:lnSpc>
                <a:spcPct val="100000"/>
              </a:lnSpc>
            </a:pPr>
            <a:r>
              <a:rPr lang="en-GB" altLang="en-US" sz="1100" b="1" dirty="0">
                <a:latin typeface="+mn-lt"/>
                <a:ea typeface="ＭＳ Ｐゴシック" panose="020B0600070205080204" pitchFamily="34" charset="-128"/>
              </a:rPr>
              <a:t>Trainer to specifically ensure understanding of the following and provide examples where necessary:</a:t>
            </a:r>
          </a:p>
          <a:p>
            <a:pPr eaLnBrk="1" hangingPunct="1">
              <a:lnSpc>
                <a:spcPct val="100000"/>
              </a:lnSpc>
            </a:pPr>
            <a:r>
              <a:rPr lang="en-US" altLang="en-US" sz="1100" dirty="0">
                <a:latin typeface="+mn-lt"/>
                <a:ea typeface="ＭＳ Ｐゴシック" panose="020B0600070205080204" pitchFamily="34" charset="-128"/>
              </a:rPr>
              <a:t>Any items ascertained will be recorded on the custody record (s54 PACE) &amp; the </a:t>
            </a:r>
            <a:r>
              <a:rPr lang="en-GB" altLang="en-US" sz="1100" dirty="0">
                <a:latin typeface="+mn-lt"/>
                <a:ea typeface="ＭＳ Ｐゴシック" panose="020B0600070205080204" pitchFamily="34" charset="-128"/>
              </a:rPr>
              <a:t>arrested person should be asked to sign list of such items. If declined then a note of such will be recorded</a:t>
            </a:r>
            <a:endParaRPr lang="en-US" altLang="en-US" sz="1100" dirty="0">
              <a:latin typeface="+mn-lt"/>
              <a:ea typeface="ＭＳ Ｐゴシック" panose="020B0600070205080204" pitchFamily="34" charset="-128"/>
            </a:endParaRPr>
          </a:p>
          <a:p>
            <a:pPr eaLnBrk="1" hangingPunct="1">
              <a:lnSpc>
                <a:spcPct val="100000"/>
              </a:lnSpc>
            </a:pPr>
            <a:r>
              <a:rPr lang="en-GB" altLang="en-US" sz="1100" dirty="0">
                <a:latin typeface="+mn-lt"/>
                <a:ea typeface="ＭＳ Ｐゴシック" panose="020B0600070205080204" pitchFamily="34" charset="-128"/>
              </a:rPr>
              <a:t>DPP Policy states:</a:t>
            </a:r>
          </a:p>
          <a:p>
            <a:pPr eaLnBrk="1" hangingPunct="1">
              <a:lnSpc>
                <a:spcPct val="100000"/>
              </a:lnSpc>
            </a:pPr>
            <a:r>
              <a:rPr lang="en-GB" altLang="en-US" sz="1100" i="1" dirty="0">
                <a:latin typeface="+mn-lt"/>
                <a:ea typeface="ＭＳ Ｐゴシック" panose="020B0600070205080204" pitchFamily="34" charset="-128"/>
              </a:rPr>
              <a:t>3.3.1</a:t>
            </a:r>
            <a:r>
              <a:rPr lang="en-GB" altLang="en-US" sz="1100" dirty="0">
                <a:latin typeface="+mn-lt"/>
                <a:ea typeface="ＭＳ Ｐゴシック" panose="020B0600070205080204" pitchFamily="34" charset="-128"/>
              </a:rPr>
              <a:t>   -  Responsibility for the safekeeping of any detainee’s property seized whilst in detention will always be with the Custody Officer who will ensure it is securely sealed and stored in the respective property lockers.</a:t>
            </a:r>
          </a:p>
          <a:p>
            <a:pPr eaLnBrk="1" hangingPunct="1">
              <a:lnSpc>
                <a:spcPct val="100000"/>
              </a:lnSpc>
            </a:pPr>
            <a:r>
              <a:rPr lang="en-GB" altLang="en-US" sz="1100" i="1" dirty="0">
                <a:latin typeface="+mn-lt"/>
                <a:ea typeface="ＭＳ Ｐゴシック" panose="020B0600070205080204" pitchFamily="34" charset="-128"/>
              </a:rPr>
              <a:t>3.3.2</a:t>
            </a:r>
            <a:r>
              <a:rPr lang="en-GB" altLang="en-US" sz="1100" dirty="0">
                <a:latin typeface="+mn-lt"/>
                <a:ea typeface="ＭＳ Ｐゴシック" panose="020B0600070205080204" pitchFamily="34" charset="-128"/>
              </a:rPr>
              <a:t>   -  Details of the property and the security seal number will be entered onto the custody record.</a:t>
            </a:r>
          </a:p>
          <a:p>
            <a:pPr eaLnBrk="1" hangingPunct="1">
              <a:lnSpc>
                <a:spcPct val="100000"/>
              </a:lnSpc>
            </a:pPr>
            <a:r>
              <a:rPr lang="en-GB" altLang="en-US" sz="1100" i="1" dirty="0">
                <a:latin typeface="+mn-lt"/>
                <a:ea typeface="ＭＳ Ｐゴシック" panose="020B0600070205080204" pitchFamily="34" charset="-128"/>
              </a:rPr>
              <a:t>3.3.10</a:t>
            </a:r>
            <a:r>
              <a:rPr lang="en-GB" altLang="en-US" sz="1100" dirty="0">
                <a:latin typeface="+mn-lt"/>
                <a:ea typeface="ＭＳ Ｐゴシック" panose="020B0600070205080204" pitchFamily="34" charset="-128"/>
              </a:rPr>
              <a:t>  - Should the detainee refuse to sign then the Custody Officer should seek a counter-signature from a witnessing officer.</a:t>
            </a:r>
          </a:p>
          <a:p>
            <a:pPr eaLnBrk="1" hangingPunct="1">
              <a:lnSpc>
                <a:spcPct val="100000"/>
              </a:lnSpc>
            </a:pPr>
            <a:endParaRPr lang="en-GB" altLang="en-US" sz="1100" dirty="0">
              <a:latin typeface="+mn-lt"/>
              <a:ea typeface="ＭＳ Ｐゴシック" panose="020B0600070205080204" pitchFamily="34" charset="-128"/>
            </a:endParaRPr>
          </a:p>
          <a:p>
            <a:pPr eaLnBrk="1" hangingPunct="1">
              <a:lnSpc>
                <a:spcPct val="100000"/>
              </a:lnSpc>
            </a:pPr>
            <a:r>
              <a:rPr lang="en-GB" altLang="en-US" sz="1100" dirty="0">
                <a:latin typeface="+mn-lt"/>
                <a:ea typeface="ＭＳ Ｐゴシック" panose="020B0600070205080204" pitchFamily="34" charset="-128"/>
              </a:rPr>
              <a:t>All items taken from a person when they come into custody will be given back to them when they leave and signed  for except any evidence of an offence would not be returned to the arrested person.</a:t>
            </a:r>
          </a:p>
          <a:p>
            <a:pPr eaLnBrk="1" hangingPunct="1">
              <a:lnSpc>
                <a:spcPct val="100000"/>
              </a:lnSpc>
            </a:pPr>
            <a:r>
              <a:rPr lang="en-GB" altLang="en-US" sz="1100" dirty="0">
                <a:latin typeface="+mn-lt"/>
                <a:ea typeface="ＭＳ Ｐゴシック" panose="020B0600070205080204" pitchFamily="34" charset="-128"/>
              </a:rPr>
              <a:t>DPP Policy states:</a:t>
            </a:r>
          </a:p>
          <a:p>
            <a:pPr eaLnBrk="1" hangingPunct="1">
              <a:lnSpc>
                <a:spcPct val="100000"/>
              </a:lnSpc>
            </a:pPr>
            <a:r>
              <a:rPr lang="en-GB" altLang="en-US" sz="1100" i="1" dirty="0">
                <a:latin typeface="+mn-lt"/>
                <a:ea typeface="ＭＳ Ｐゴシック" panose="020B0600070205080204" pitchFamily="34" charset="-128"/>
              </a:rPr>
              <a:t>3.3.3</a:t>
            </a:r>
            <a:r>
              <a:rPr lang="en-GB" altLang="en-US" sz="1100" dirty="0">
                <a:latin typeface="+mn-lt"/>
                <a:ea typeface="ＭＳ Ｐゴシック" panose="020B0600070205080204" pitchFamily="34" charset="-128"/>
              </a:rPr>
              <a:t>   -  Any property subject of the enquiry which has been retained/seized as evidence shall be exhibited accordingly and details placed within the station Miscellaneous Property Book </a:t>
            </a:r>
          </a:p>
          <a:p>
            <a:pPr eaLnBrk="1" hangingPunct="1">
              <a:lnSpc>
                <a:spcPct val="100000"/>
              </a:lnSpc>
            </a:pPr>
            <a:r>
              <a:rPr lang="en-GB" altLang="en-US" sz="1100" i="1" dirty="0">
                <a:latin typeface="+mn-lt"/>
                <a:ea typeface="ＭＳ Ｐゴシック" panose="020B0600070205080204" pitchFamily="34" charset="-128"/>
              </a:rPr>
              <a:t>3.3.11 -  </a:t>
            </a:r>
            <a:r>
              <a:rPr lang="en-GB" altLang="en-US" sz="1100" dirty="0">
                <a:latin typeface="+mn-lt"/>
                <a:ea typeface="ＭＳ Ｐゴシック" panose="020B0600070205080204" pitchFamily="34" charset="-128"/>
              </a:rPr>
              <a:t> On the release of the detainee the property bag seal numbers will be checked with the number recorded on the custody record and when confirmed, removed by a member of the custody staff and witnessed by the detained person. Items of property will be checked individually against the property list and the detainee will be invited by the Custody Officer to sign receipt on the custody record property sheet.</a:t>
            </a:r>
          </a:p>
          <a:p>
            <a:pPr eaLnBrk="1" hangingPunct="1">
              <a:lnSpc>
                <a:spcPct val="100000"/>
              </a:lnSpc>
            </a:pPr>
            <a:endParaRPr lang="en-US" altLang="en-US" sz="1100" dirty="0">
              <a:latin typeface="+mn-lt"/>
              <a:ea typeface="ＭＳ Ｐゴシック" panose="020B0600070205080204" pitchFamily="34" charset="-128"/>
            </a:endParaRPr>
          </a:p>
          <a:p>
            <a:pPr eaLnBrk="1" hangingPunct="1">
              <a:lnSpc>
                <a:spcPct val="100000"/>
              </a:lnSpc>
            </a:pPr>
            <a:r>
              <a:rPr lang="en-US" altLang="en-US" sz="1100" dirty="0">
                <a:latin typeface="+mn-lt"/>
                <a:ea typeface="ＭＳ Ｐゴシック" panose="020B0600070205080204" pitchFamily="34" charset="-128"/>
              </a:rPr>
              <a:t>Highlight the need for safety when searching prisoners and storing valuable &amp; dangerous items; provide some examples of precautionary actions</a:t>
            </a:r>
          </a:p>
          <a:p>
            <a:pPr eaLnBrk="1" hangingPunct="1">
              <a:lnSpc>
                <a:spcPct val="100000"/>
              </a:lnSpc>
            </a:pPr>
            <a:endParaRPr lang="en-US" altLang="en-US" sz="1100" dirty="0">
              <a:latin typeface="+mn-lt"/>
              <a:ea typeface="ＭＳ Ｐゴシック" panose="020B0600070205080204" pitchFamily="34" charset="-128"/>
            </a:endParaRPr>
          </a:p>
          <a:p>
            <a:pPr eaLnBrk="1" hangingPunct="1">
              <a:lnSpc>
                <a:spcPct val="100000"/>
              </a:lnSpc>
            </a:pPr>
            <a:r>
              <a:rPr lang="en-GB" altLang="en-US" sz="1100" dirty="0">
                <a:latin typeface="+mn-lt"/>
                <a:ea typeface="ＭＳ Ｐゴシック" panose="020B0600070205080204" pitchFamily="34" charset="-128"/>
              </a:rPr>
              <a:t>Clothes and personal effects may only be seized if the custody officer </a:t>
            </a:r>
          </a:p>
          <a:p>
            <a:pPr eaLnBrk="1" hangingPunct="1">
              <a:lnSpc>
                <a:spcPct val="100000"/>
              </a:lnSpc>
            </a:pPr>
            <a:r>
              <a:rPr lang="en-GB" altLang="en-US" sz="1100" dirty="0">
                <a:latin typeface="+mn-lt"/>
                <a:ea typeface="ＭＳ Ｐゴシック" panose="020B0600070205080204" pitchFamily="34" charset="-128"/>
              </a:rPr>
              <a:t>(a) believes that the person from whom they are seized may use them -</a:t>
            </a:r>
          </a:p>
          <a:p>
            <a:pPr lvl="1" eaLnBrk="1" hangingPunct="1">
              <a:lnSpc>
                <a:spcPct val="100000"/>
              </a:lnSpc>
            </a:pPr>
            <a:r>
              <a:rPr lang="en-GB" altLang="en-US" sz="1100" dirty="0">
                <a:latin typeface="+mn-lt"/>
                <a:ea typeface="ＭＳ Ｐゴシック" panose="020B0600070205080204" pitchFamily="34" charset="-128"/>
              </a:rPr>
              <a:t>to cause physical injury to himself or any other person</a:t>
            </a:r>
          </a:p>
          <a:p>
            <a:pPr lvl="1" eaLnBrk="1" hangingPunct="1">
              <a:lnSpc>
                <a:spcPct val="100000"/>
              </a:lnSpc>
            </a:pPr>
            <a:r>
              <a:rPr lang="en-GB" altLang="en-US" sz="1100" dirty="0">
                <a:latin typeface="+mn-lt"/>
                <a:ea typeface="ＭＳ Ｐゴシック" panose="020B0600070205080204" pitchFamily="34" charset="-128"/>
              </a:rPr>
              <a:t>to damage property</a:t>
            </a:r>
          </a:p>
          <a:p>
            <a:pPr lvl="1" eaLnBrk="1" hangingPunct="1">
              <a:lnSpc>
                <a:spcPct val="100000"/>
              </a:lnSpc>
            </a:pPr>
            <a:r>
              <a:rPr lang="en-GB" altLang="en-US" sz="1100" dirty="0">
                <a:latin typeface="+mn-lt"/>
                <a:ea typeface="ＭＳ Ｐゴシック" panose="020B0600070205080204" pitchFamily="34" charset="-128"/>
              </a:rPr>
              <a:t>to interfere with evidence</a:t>
            </a:r>
          </a:p>
          <a:p>
            <a:pPr lvl="1" eaLnBrk="1" hangingPunct="1">
              <a:lnSpc>
                <a:spcPct val="100000"/>
              </a:lnSpc>
            </a:pPr>
            <a:r>
              <a:rPr lang="en-GB" altLang="en-US" sz="1100" dirty="0">
                <a:latin typeface="+mn-lt"/>
                <a:ea typeface="ＭＳ Ｐゴシック" panose="020B0600070205080204" pitchFamily="34" charset="-128"/>
              </a:rPr>
              <a:t>to assist him to escape</a:t>
            </a:r>
          </a:p>
          <a:p>
            <a:pPr eaLnBrk="1" hangingPunct="1">
              <a:lnSpc>
                <a:spcPct val="100000"/>
              </a:lnSpc>
            </a:pPr>
            <a:r>
              <a:rPr lang="en-GB" altLang="en-US" sz="1100" dirty="0">
                <a:latin typeface="+mn-lt"/>
                <a:ea typeface="ＭＳ Ｐゴシック" panose="020B0600070205080204" pitchFamily="34" charset="-128"/>
              </a:rPr>
              <a:t>(b) has reasonable grounds for believing that they may be evidence relating to an offence.</a:t>
            </a:r>
          </a:p>
          <a:p>
            <a:endParaRPr lang="en-GB" dirty="0"/>
          </a:p>
        </p:txBody>
      </p:sp>
      <p:sp>
        <p:nvSpPr>
          <p:cNvPr id="4" name="Slide Number Placeholder 3"/>
          <p:cNvSpPr>
            <a:spLocks noGrp="1"/>
          </p:cNvSpPr>
          <p:nvPr>
            <p:ph type="sldNum" sz="quarter" idx="10"/>
          </p:nvPr>
        </p:nvSpPr>
        <p:spPr/>
        <p:txBody>
          <a:bodyPr/>
          <a:lstStyle/>
          <a:p>
            <a:pPr defTabSz="947958">
              <a:defRPr/>
            </a:pPr>
            <a:fld id="{7279F223-0E9A-4A97-B623-3E882A234C75}" type="slidenum">
              <a:rPr lang="en-GB">
                <a:solidFill>
                  <a:srgbClr val="000000"/>
                </a:solidFill>
              </a:rPr>
              <a:pPr defTabSz="947958">
                <a:defRPr/>
              </a:pPr>
              <a:t>20</a:t>
            </a:fld>
            <a:endParaRPr lang="en-GB">
              <a:solidFill>
                <a:srgbClr val="000000"/>
              </a:solidFill>
            </a:endParaRPr>
          </a:p>
        </p:txBody>
      </p:sp>
    </p:spTree>
    <p:extLst>
      <p:ext uri="{BB962C8B-B14F-4D97-AF65-F5344CB8AC3E}">
        <p14:creationId xmlns:p14="http://schemas.microsoft.com/office/powerpoint/2010/main" val="25612789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3763" cy="1931988"/>
          </a:xfrm>
        </p:spPr>
      </p:sp>
      <p:sp>
        <p:nvSpPr>
          <p:cNvPr id="3" name="Notes Placeholder 2"/>
          <p:cNvSpPr>
            <a:spLocks noGrp="1"/>
          </p:cNvSpPr>
          <p:nvPr>
            <p:ph type="body" idx="1"/>
          </p:nvPr>
        </p:nvSpPr>
        <p:spPr/>
        <p:txBody>
          <a:bodyPr/>
          <a:lstStyle/>
          <a:p>
            <a:pPr marL="236990" indent="-236990" eaLnBrk="1" hangingPunct="1">
              <a:defRPr/>
            </a:pPr>
            <a:r>
              <a:rPr lang="en-GB" sz="1100" dirty="0">
                <a:latin typeface="+mn-lt"/>
              </a:rPr>
              <a:t>These have their own procedure and requirements prescribed in Annex A in the Codes of Practice – Trainer to task students to research this code</a:t>
            </a:r>
          </a:p>
          <a:p>
            <a:pPr>
              <a:lnSpc>
                <a:spcPct val="100000"/>
              </a:lnSpc>
              <a:defRPr/>
            </a:pPr>
            <a:r>
              <a:rPr lang="en-GB" sz="1100" b="1" dirty="0">
                <a:latin typeface="+mn-lt"/>
              </a:rPr>
              <a:t>At this stage the trainer could role play</a:t>
            </a:r>
            <a:r>
              <a:rPr lang="en-GB" sz="1100" dirty="0">
                <a:latin typeface="+mn-lt"/>
              </a:rPr>
              <a:t>: Chose a pair of students to conduct a search of the prisoner. Have the students identify personal property and what property/clothing might cause harm</a:t>
            </a:r>
          </a:p>
          <a:p>
            <a:pPr>
              <a:lnSpc>
                <a:spcPct val="100000"/>
              </a:lnSpc>
              <a:defRPr/>
            </a:pPr>
            <a:r>
              <a:rPr lang="en-GB" sz="1100" dirty="0">
                <a:latin typeface="+mn-lt"/>
              </a:rPr>
              <a:t>Debrief and continue with presentation</a:t>
            </a:r>
          </a:p>
          <a:p>
            <a:pPr eaLnBrk="1" hangingPunct="1">
              <a:lnSpc>
                <a:spcPct val="100000"/>
              </a:lnSpc>
              <a:defRPr/>
            </a:pPr>
            <a:endParaRPr lang="en-GB" sz="1100" dirty="0">
              <a:latin typeface="+mn-lt"/>
            </a:endParaRPr>
          </a:p>
          <a:p>
            <a:pPr eaLnBrk="1" hangingPunct="1">
              <a:lnSpc>
                <a:spcPct val="100000"/>
              </a:lnSpc>
              <a:defRPr/>
            </a:pPr>
            <a:r>
              <a:rPr lang="en-GB" sz="1100" u="sng" dirty="0">
                <a:latin typeface="+mn-lt"/>
              </a:rPr>
              <a:t>Trainer Notes – Strip Search and Intimate Search</a:t>
            </a:r>
          </a:p>
          <a:p>
            <a:pPr eaLnBrk="1" hangingPunct="1">
              <a:lnSpc>
                <a:spcPct val="100000"/>
              </a:lnSpc>
              <a:defRPr/>
            </a:pPr>
            <a:r>
              <a:rPr lang="en-GB" sz="1100" dirty="0">
                <a:latin typeface="+mn-lt"/>
              </a:rPr>
              <a:t>Strip search - Codes of Practice Code C Annex A </a:t>
            </a:r>
          </a:p>
          <a:p>
            <a:pPr marL="177742" indent="-177742" eaLnBrk="1" hangingPunct="1">
              <a:buFont typeface="Wingdings" pitchFamily="2" charset="2"/>
              <a:buChar char="q"/>
              <a:defRPr/>
            </a:pPr>
            <a:r>
              <a:rPr lang="en-GB" sz="1100" dirty="0">
                <a:latin typeface="+mn-lt"/>
              </a:rPr>
              <a:t>A strip search is a search involving the removal of more than outer clothing.  Under the Code of Practice outer clothing includes shoes and socks.</a:t>
            </a:r>
          </a:p>
          <a:p>
            <a:pPr marL="177742" indent="-177742" eaLnBrk="1" hangingPunct="1">
              <a:buFont typeface="Wingdings" pitchFamily="2" charset="2"/>
              <a:buChar char="q"/>
              <a:defRPr/>
            </a:pPr>
            <a:r>
              <a:rPr lang="en-GB" sz="1100" dirty="0">
                <a:latin typeface="+mn-lt"/>
              </a:rPr>
              <a:t>A strip search may only take place if it is considered necessary to remove an article which a detainee would not be allowed to keep, and the officer reasonably considers they may have concealed such an article.  </a:t>
            </a:r>
            <a:r>
              <a:rPr lang="en-GB" sz="1100" b="1" dirty="0">
                <a:latin typeface="+mn-lt"/>
              </a:rPr>
              <a:t>Strip searches should not routinely be carried out if you can’t justify this.</a:t>
            </a:r>
          </a:p>
          <a:p>
            <a:pPr marL="177742" indent="-177742" eaLnBrk="1" hangingPunct="1">
              <a:buFont typeface="Wingdings" pitchFamily="2" charset="2"/>
              <a:buChar char="q"/>
              <a:defRPr/>
            </a:pPr>
            <a:r>
              <a:rPr lang="en-GB" sz="1100" dirty="0">
                <a:latin typeface="+mn-lt"/>
              </a:rPr>
              <a:t>Strip searches must be conducted by a police officer of the same sex as the person being searched.</a:t>
            </a:r>
          </a:p>
          <a:p>
            <a:pPr marL="177742" indent="-177742" eaLnBrk="1" hangingPunct="1">
              <a:buFont typeface="Wingdings" pitchFamily="2" charset="2"/>
              <a:buChar char="q"/>
              <a:defRPr/>
            </a:pPr>
            <a:r>
              <a:rPr lang="en-GB" sz="1100" dirty="0">
                <a:latin typeface="+mn-lt"/>
              </a:rPr>
              <a:t>The search should be conducted in an area where the detainee cannot be seen by anyone who does not need to be present, nor by a member of the opposite sex, except an appropriate adult, who has been specifically requested by the detainee.</a:t>
            </a:r>
          </a:p>
          <a:p>
            <a:pPr marL="177742" indent="-177742" eaLnBrk="1" hangingPunct="1">
              <a:buFont typeface="Wingdings" pitchFamily="2" charset="2"/>
              <a:buChar char="q"/>
              <a:defRPr/>
            </a:pPr>
            <a:r>
              <a:rPr lang="en-GB" sz="1100" dirty="0">
                <a:latin typeface="+mn-lt"/>
              </a:rPr>
              <a:t>Except in cases of urgency, where there is a risk of serious harm to the detainee or to others and the search involves exposure of intimate body parts, there must be at least two people present other than the detainee and if the search is of a juvenile or mentally disordered or mentally vulnerable person, one of these people must be the appropriate adult.</a:t>
            </a:r>
          </a:p>
          <a:p>
            <a:pPr marL="177742" indent="-177742" eaLnBrk="1" hangingPunct="1">
              <a:buFont typeface="Wingdings" pitchFamily="2" charset="2"/>
              <a:buChar char="q"/>
              <a:defRPr/>
            </a:pPr>
            <a:r>
              <a:rPr lang="en-GB" sz="1100" dirty="0">
                <a:latin typeface="+mn-lt"/>
              </a:rPr>
              <a:t>Other than in urgent cases, the search of a juvenile may take place in the absence of the appropriate adult only if the juvenile signifies in the presence of the appropriate adult that they do not want the adult to be present.  For example, a female juvenile may not want her father or elder brother, who is acting as the appropriate adult, to be present. Then only if she states in the presence of her father/brother as the case may be, that she does not want him to be present, may a search be conducted in the absence of the appropriate adult.  In such circumstances a record should be made of the juvenile’s decision and be signed by the appropriate adult.</a:t>
            </a:r>
          </a:p>
          <a:p>
            <a:pPr marL="177742" indent="-177742" eaLnBrk="1" hangingPunct="1">
              <a:buFont typeface="Wingdings" pitchFamily="2" charset="2"/>
              <a:buChar char="q"/>
              <a:defRPr/>
            </a:pPr>
            <a:r>
              <a:rPr lang="en-GB" sz="1100" dirty="0">
                <a:latin typeface="+mn-lt"/>
              </a:rPr>
              <a:t>The presence of more than two people, other than an appropriate adult, is permitted in only the most exceptional circumstances.</a:t>
            </a:r>
          </a:p>
          <a:p>
            <a:pPr marL="177742" indent="-177742" eaLnBrk="1" hangingPunct="1">
              <a:buFont typeface="Wingdings" pitchFamily="2" charset="2"/>
              <a:buChar char="q"/>
              <a:defRPr/>
            </a:pPr>
            <a:r>
              <a:rPr lang="en-GB" sz="1100" dirty="0">
                <a:latin typeface="+mn-lt"/>
              </a:rPr>
              <a:t>Searches should be conducted with proper regard to the sensitivity and vulnerability of the person being searched.  Every reasonable effort should be made to secure co-operation and minimise embarrassment. People being searched should not normally be asked to remove all their clothing at once.</a:t>
            </a:r>
          </a:p>
          <a:p>
            <a:pPr marL="177742" indent="-177742" eaLnBrk="1" hangingPunct="1">
              <a:buFont typeface="Wingdings" pitchFamily="2" charset="2"/>
              <a:buChar char="q"/>
              <a:defRPr/>
            </a:pPr>
            <a:r>
              <a:rPr lang="en-GB" sz="1100" dirty="0">
                <a:latin typeface="+mn-lt"/>
              </a:rPr>
              <a:t>If necessary, to assist the search, the detainee may be asked to hold their arms in the air or to stand with their legs apart and bend forward so a visual examination of the genital and anal areas may be made, </a:t>
            </a:r>
            <a:r>
              <a:rPr lang="en-GB" sz="1100" b="1" dirty="0">
                <a:latin typeface="+mn-lt"/>
              </a:rPr>
              <a:t>provided</a:t>
            </a:r>
            <a:r>
              <a:rPr lang="en-GB" sz="1100" dirty="0">
                <a:latin typeface="+mn-lt"/>
              </a:rPr>
              <a:t> there is no physical contact with any body orifice.</a:t>
            </a:r>
          </a:p>
          <a:p>
            <a:pPr marL="177742" indent="-177742" eaLnBrk="1" hangingPunct="1">
              <a:buFont typeface="Wingdings" pitchFamily="2" charset="2"/>
              <a:buChar char="q"/>
              <a:defRPr/>
            </a:pPr>
            <a:r>
              <a:rPr lang="en-GB" sz="1100" dirty="0">
                <a:latin typeface="+mn-lt"/>
              </a:rPr>
              <a:t>If articles are found, the detainee should be asked to hand them over.  If they are found in any body orifice other than the mouth, and the detainee refuses to hand them over, their removal would constitute an intimate search, which must be carried out as prescribed in Code C, Annex A, Part A.</a:t>
            </a:r>
          </a:p>
          <a:p>
            <a:pPr marL="177742" indent="-177742" eaLnBrk="1" hangingPunct="1">
              <a:buFont typeface="Wingdings" pitchFamily="2" charset="2"/>
              <a:buChar char="q"/>
              <a:defRPr/>
            </a:pPr>
            <a:r>
              <a:rPr lang="en-GB" sz="1100" dirty="0">
                <a:latin typeface="+mn-lt"/>
              </a:rPr>
              <a:t>A record of a strip search must be made on the custody record and include the reason it was considered necessary, the persons present and the result of the search. </a:t>
            </a:r>
          </a:p>
          <a:p>
            <a:pPr marL="236990" indent="-236990" eaLnBrk="1" hangingPunct="1">
              <a:defRPr/>
            </a:pPr>
            <a:endParaRPr lang="en-GB" sz="1100" b="1" dirty="0">
              <a:latin typeface="+mn-lt"/>
            </a:endParaRPr>
          </a:p>
          <a:p>
            <a:pPr marL="236990" indent="-236990" eaLnBrk="1" hangingPunct="1">
              <a:defRPr/>
            </a:pPr>
            <a:r>
              <a:rPr lang="en-GB" sz="1100" dirty="0">
                <a:latin typeface="+mn-lt"/>
              </a:rPr>
              <a:t>Intimate search - Codes of Practice Code C Annex A </a:t>
            </a:r>
          </a:p>
          <a:p>
            <a:pPr marL="236990" indent="-236990" eaLnBrk="1" hangingPunct="1">
              <a:buFont typeface="Wingdings" pitchFamily="2" charset="2"/>
              <a:buChar char="q"/>
              <a:defRPr/>
            </a:pPr>
            <a:r>
              <a:rPr lang="en-GB" sz="1100" dirty="0">
                <a:latin typeface="+mn-lt"/>
              </a:rPr>
              <a:t>The intrusive nature of such searches means the actual and potential risks must never be underestimated.</a:t>
            </a:r>
          </a:p>
          <a:p>
            <a:pPr marL="236990" indent="-236990" eaLnBrk="1" hangingPunct="1">
              <a:buFont typeface="Wingdings" pitchFamily="2" charset="2"/>
              <a:buChar char="q"/>
              <a:defRPr/>
            </a:pPr>
            <a:r>
              <a:rPr lang="en-GB" sz="1100" dirty="0">
                <a:latin typeface="+mn-lt"/>
              </a:rPr>
              <a:t>Body orifices other than the mouth may be searched only if </a:t>
            </a:r>
            <a:r>
              <a:rPr lang="en-GB" sz="1100" b="1" dirty="0">
                <a:latin typeface="+mn-lt"/>
              </a:rPr>
              <a:t>authorised by an officer of at least the rank of inspector </a:t>
            </a:r>
            <a:r>
              <a:rPr lang="en-GB" sz="1100" dirty="0">
                <a:latin typeface="+mn-lt"/>
              </a:rPr>
              <a:t>or above who has reasonable grounds for </a:t>
            </a:r>
            <a:r>
              <a:rPr lang="en-GB" sz="1100" b="1" dirty="0">
                <a:latin typeface="+mn-lt"/>
              </a:rPr>
              <a:t>believing that the person may have concealed </a:t>
            </a:r>
            <a:r>
              <a:rPr lang="en-GB" sz="1100" dirty="0">
                <a:latin typeface="+mn-lt"/>
              </a:rPr>
              <a:t>on themselves: </a:t>
            </a:r>
          </a:p>
          <a:p>
            <a:pPr marL="236990" indent="-236990" eaLnBrk="1" hangingPunct="1">
              <a:buFont typeface="Arial" pitchFamily="34" charset="0"/>
              <a:buChar char="•"/>
              <a:defRPr/>
            </a:pPr>
            <a:r>
              <a:rPr lang="en-GB" sz="1100" dirty="0">
                <a:latin typeface="+mn-lt"/>
              </a:rPr>
              <a:t>anything which they could and might use to cause physical injury to themselves or others at the station; or</a:t>
            </a:r>
          </a:p>
          <a:p>
            <a:pPr marL="236990" indent="-236990" eaLnBrk="1" hangingPunct="1">
              <a:buFont typeface="Arial" pitchFamily="34" charset="0"/>
              <a:buChar char="•"/>
              <a:defRPr/>
            </a:pPr>
            <a:r>
              <a:rPr lang="en-GB" sz="1100" dirty="0">
                <a:latin typeface="+mn-lt"/>
              </a:rPr>
              <a:t>a class A drug and;</a:t>
            </a:r>
          </a:p>
          <a:p>
            <a:pPr marL="236990" indent="-236990" eaLnBrk="1" hangingPunct="1">
              <a:buFont typeface="Arial" pitchFamily="34" charset="0"/>
              <a:buChar char="•"/>
              <a:defRPr/>
            </a:pPr>
            <a:r>
              <a:rPr lang="en-GB" sz="1100" dirty="0">
                <a:latin typeface="+mn-lt"/>
              </a:rPr>
              <a:t>an intimate search is the only means of removing those items; and</a:t>
            </a:r>
          </a:p>
          <a:p>
            <a:pPr marL="236990" indent="-236990" eaLnBrk="1" hangingPunct="1">
              <a:buFont typeface="Arial" pitchFamily="34" charset="0"/>
              <a:buChar char="•"/>
              <a:defRPr/>
            </a:pPr>
            <a:r>
              <a:rPr lang="en-GB" sz="1100" dirty="0">
                <a:latin typeface="+mn-lt"/>
              </a:rPr>
              <a:t>If the search is under point 2 above (a drug offence search), the detainee’s appropriate consent has been given in writing.</a:t>
            </a:r>
          </a:p>
          <a:p>
            <a:pPr marL="236990" indent="-236990" eaLnBrk="1" hangingPunct="1">
              <a:buFont typeface="Wingdings" pitchFamily="2" charset="2"/>
              <a:buChar char="q"/>
              <a:defRPr/>
            </a:pPr>
            <a:r>
              <a:rPr lang="en-GB" sz="1100" dirty="0">
                <a:latin typeface="+mn-lt"/>
              </a:rPr>
              <a:t>The reasons for an intimate </a:t>
            </a:r>
            <a:r>
              <a:rPr lang="en-GB" sz="1100" b="1" dirty="0">
                <a:latin typeface="+mn-lt"/>
              </a:rPr>
              <a:t>search being considered necessary must be explained to the person</a:t>
            </a:r>
            <a:r>
              <a:rPr lang="en-GB" sz="1100" dirty="0">
                <a:latin typeface="+mn-lt"/>
              </a:rPr>
              <a:t> before the search and if the search is to take place under 2) above the detainee must also be told:</a:t>
            </a:r>
          </a:p>
          <a:p>
            <a:pPr marL="236990" indent="-236990" eaLnBrk="1" hangingPunct="1">
              <a:buFont typeface="Arial" pitchFamily="34" charset="0"/>
              <a:buChar char="•"/>
              <a:defRPr/>
            </a:pPr>
            <a:r>
              <a:rPr lang="en-GB" sz="1100" dirty="0">
                <a:latin typeface="+mn-lt"/>
              </a:rPr>
              <a:t>that the authority to carry out the search has been given and</a:t>
            </a:r>
          </a:p>
          <a:p>
            <a:pPr marL="236990" indent="-236990" eaLnBrk="1" hangingPunct="1">
              <a:buFont typeface="Arial" pitchFamily="34" charset="0"/>
              <a:buChar char="•"/>
              <a:defRPr/>
            </a:pPr>
            <a:r>
              <a:rPr lang="en-GB" sz="1100" dirty="0">
                <a:latin typeface="+mn-lt"/>
              </a:rPr>
              <a:t>the officer’s grounds for giving the authorisation</a:t>
            </a:r>
          </a:p>
          <a:p>
            <a:pPr marL="236990" indent="-236990" eaLnBrk="1" hangingPunct="1">
              <a:buFont typeface="Wingdings" pitchFamily="2" charset="2"/>
              <a:buChar char="q"/>
              <a:defRPr/>
            </a:pPr>
            <a:r>
              <a:rPr lang="en-GB" sz="1100" dirty="0">
                <a:latin typeface="+mn-lt"/>
              </a:rPr>
              <a:t>Before a detainee is asked to give their appropriate consent to search at ii) above a police officer must warn them that if they refuse without good cause their refusal may harm their case if it comes to trial.  If the detainee is not legally represented, they must also be reminded of their entitlement to have free legal advice.  This fact should be recorded on the custody record.</a:t>
            </a:r>
          </a:p>
          <a:p>
            <a:pPr marL="236990" indent="-236990" eaLnBrk="1" hangingPunct="1">
              <a:buFont typeface="Wingdings" pitchFamily="2" charset="2"/>
              <a:buChar char="q"/>
              <a:defRPr/>
            </a:pPr>
            <a:r>
              <a:rPr lang="en-GB" sz="1100" dirty="0">
                <a:latin typeface="+mn-lt"/>
              </a:rPr>
              <a:t>An intimate search </a:t>
            </a:r>
            <a:r>
              <a:rPr lang="en-GB" sz="1100" b="1" dirty="0">
                <a:latin typeface="+mn-lt"/>
              </a:rPr>
              <a:t>may only be carried out by a registered medical practitioner or registered nurse</a:t>
            </a:r>
            <a:r>
              <a:rPr lang="en-GB" sz="1100" dirty="0">
                <a:latin typeface="+mn-lt"/>
              </a:rPr>
              <a:t>, unless an officer of at least the rank of inspector considers this is not practicable and the search is to take place to find anything the detainee could and might use to cause physical injury to themselves or others, in which case a police officer of the same sex as the detainee may carry out the search.  A search by a police officer must only be considered as a last resort and when the authorising officer is satisfied the risks associated with allowing the item to remain with the detainee outweighs the risk associated with removing it.</a:t>
            </a:r>
          </a:p>
          <a:p>
            <a:pPr marL="236990" indent="-236990" eaLnBrk="1" hangingPunct="1">
              <a:buFont typeface="Wingdings" pitchFamily="2" charset="2"/>
              <a:buChar char="q"/>
              <a:defRPr/>
            </a:pPr>
            <a:r>
              <a:rPr lang="en-GB" sz="1100" dirty="0">
                <a:latin typeface="+mn-lt"/>
              </a:rPr>
              <a:t>An intimate search at a police station of a juvenile or mentally disordered or mentally vulnerable person may take place only in the presence of an appropriate adult of the same sex, unless the detainee specifically requests a particular adult of the opposite sex who is readily available.  For example, a mentally vulnerable person may ask for their spouse to be present.</a:t>
            </a:r>
          </a:p>
          <a:p>
            <a:pPr marL="236990" indent="-236990" eaLnBrk="1" hangingPunct="1">
              <a:buFont typeface="Wingdings" pitchFamily="2" charset="2"/>
              <a:buChar char="q"/>
              <a:defRPr/>
            </a:pPr>
            <a:r>
              <a:rPr lang="en-GB" sz="1100" dirty="0">
                <a:latin typeface="+mn-lt"/>
              </a:rPr>
              <a:t>In the case of a juvenile the search may take place in the absence of the appropriate adult only if the juvenile signifies in the presence of the appropriate adult they do not want the adult to be present during the search and the adult agrees.  A record should be made of the juvenile’s decision and be signed by the appropriate adult. </a:t>
            </a:r>
          </a:p>
          <a:p>
            <a:pPr marL="236990" indent="-236990" eaLnBrk="1" hangingPunct="1">
              <a:buFont typeface="Wingdings" pitchFamily="2" charset="2"/>
              <a:buChar char="q"/>
              <a:defRPr/>
            </a:pPr>
            <a:r>
              <a:rPr lang="en-GB" sz="1100" dirty="0">
                <a:latin typeface="+mn-lt"/>
              </a:rPr>
              <a:t>When an intimate search is carried out, in exceptional circumstances by a police officer a minimum of two people, other than the detainee, must be present.  No person of the opposite sex who is not a medical practitioner or nurse shall be present, nor anyone whose presence is unnecessary.  The search shall be conducted with proper regard to the sensitivity and vulnerability of the detainee.</a:t>
            </a:r>
          </a:p>
          <a:p>
            <a:pPr eaLnBrk="1" hangingPunct="1">
              <a:lnSpc>
                <a:spcPct val="100000"/>
              </a:lnSpc>
              <a:buFont typeface="Wingdings" pitchFamily="2" charset="2"/>
              <a:buNone/>
              <a:defRPr/>
            </a:pPr>
            <a:endParaRPr lang="en-GB" sz="1100" dirty="0">
              <a:latin typeface="+mn-lt"/>
            </a:endParaRPr>
          </a:p>
          <a:p>
            <a:pPr marL="236990" indent="-236990" eaLnBrk="1" hangingPunct="1">
              <a:buFont typeface="Wingdings" pitchFamily="2" charset="2"/>
              <a:buChar char="q"/>
              <a:defRPr/>
            </a:pPr>
            <a:r>
              <a:rPr lang="en-GB" sz="1100" dirty="0">
                <a:latin typeface="+mn-lt"/>
              </a:rPr>
              <a:t>The custody officer shall, as soon as practicable, record:</a:t>
            </a:r>
          </a:p>
          <a:p>
            <a:pPr marL="177742" indent="-177742" eaLnBrk="1" hangingPunct="1">
              <a:buFont typeface="Arial" pitchFamily="34" charset="0"/>
              <a:buChar char="•"/>
              <a:defRPr/>
            </a:pPr>
            <a:r>
              <a:rPr lang="en-GB" sz="1100" dirty="0">
                <a:latin typeface="+mn-lt"/>
              </a:rPr>
              <a:t>which parts of the detainee’s body were searched</a:t>
            </a:r>
          </a:p>
          <a:p>
            <a:pPr marL="177742" indent="-177742" eaLnBrk="1" hangingPunct="1">
              <a:buFont typeface="Arial" pitchFamily="34" charset="0"/>
              <a:buChar char="•"/>
              <a:defRPr/>
            </a:pPr>
            <a:r>
              <a:rPr lang="en-GB" sz="1100" dirty="0">
                <a:latin typeface="+mn-lt"/>
              </a:rPr>
              <a:t>who carried out the search</a:t>
            </a:r>
          </a:p>
          <a:p>
            <a:pPr marL="177742" indent="-177742" eaLnBrk="1" hangingPunct="1">
              <a:buFont typeface="Arial" pitchFamily="34" charset="0"/>
              <a:buChar char="•"/>
              <a:defRPr/>
            </a:pPr>
            <a:r>
              <a:rPr lang="en-GB" sz="1100" dirty="0">
                <a:latin typeface="+mn-lt"/>
              </a:rPr>
              <a:t>who was present</a:t>
            </a:r>
          </a:p>
          <a:p>
            <a:pPr marL="177742" indent="-177742" eaLnBrk="1" hangingPunct="1">
              <a:buFont typeface="Arial" pitchFamily="34" charset="0"/>
              <a:buChar char="•"/>
              <a:defRPr/>
            </a:pPr>
            <a:r>
              <a:rPr lang="en-GB" sz="1100" dirty="0">
                <a:latin typeface="+mn-lt"/>
              </a:rPr>
              <a:t>the reasons for the search including the reasons to believe the article could not otherwise be removed</a:t>
            </a:r>
          </a:p>
          <a:p>
            <a:pPr marL="177742" indent="-177742" eaLnBrk="1" hangingPunct="1">
              <a:buFont typeface="Arial" pitchFamily="34" charset="0"/>
              <a:buChar char="•"/>
              <a:defRPr/>
            </a:pPr>
            <a:r>
              <a:rPr lang="en-GB" sz="1100" dirty="0">
                <a:latin typeface="+mn-lt"/>
              </a:rPr>
              <a:t>the result</a:t>
            </a:r>
          </a:p>
          <a:p>
            <a:pPr marL="236990" indent="-236990" eaLnBrk="1" hangingPunct="1">
              <a:buFont typeface="Wingdings" pitchFamily="2" charset="2"/>
              <a:buChar char="q"/>
              <a:defRPr/>
            </a:pPr>
            <a:r>
              <a:rPr lang="en-GB" sz="1100" dirty="0">
                <a:latin typeface="+mn-lt"/>
              </a:rPr>
              <a:t>If an intimate search was carried out by a police officer, the reason why it was impracticable for a registered medical practitioner or registered nurse to conduct it must be recorded. </a:t>
            </a:r>
          </a:p>
          <a:p>
            <a:pPr>
              <a:spcBef>
                <a:spcPts val="0"/>
              </a:spcBef>
              <a:spcAft>
                <a:spcPts val="622"/>
              </a:spcAft>
            </a:pPr>
            <a:endParaRPr lang="en-GB" dirty="0"/>
          </a:p>
        </p:txBody>
      </p:sp>
      <p:sp>
        <p:nvSpPr>
          <p:cNvPr id="4" name="Slide Number Placeholder 3"/>
          <p:cNvSpPr>
            <a:spLocks noGrp="1"/>
          </p:cNvSpPr>
          <p:nvPr>
            <p:ph type="sldNum" sz="quarter" idx="10"/>
          </p:nvPr>
        </p:nvSpPr>
        <p:spPr/>
        <p:txBody>
          <a:bodyPr/>
          <a:lstStyle/>
          <a:p>
            <a:pPr defTabSz="947958">
              <a:defRPr/>
            </a:pPr>
            <a:fld id="{7279F223-0E9A-4A97-B623-3E882A234C75}" type="slidenum">
              <a:rPr lang="en-GB">
                <a:solidFill>
                  <a:srgbClr val="000000"/>
                </a:solidFill>
              </a:rPr>
              <a:pPr defTabSz="947958">
                <a:defRPr/>
              </a:pPr>
              <a:t>21</a:t>
            </a:fld>
            <a:endParaRPr lang="en-GB">
              <a:solidFill>
                <a:srgbClr val="000000"/>
              </a:solidFill>
            </a:endParaRPr>
          </a:p>
        </p:txBody>
      </p:sp>
    </p:spTree>
    <p:extLst>
      <p:ext uri="{BB962C8B-B14F-4D97-AF65-F5344CB8AC3E}">
        <p14:creationId xmlns:p14="http://schemas.microsoft.com/office/powerpoint/2010/main" val="21354429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3763" cy="1931988"/>
          </a:xfrm>
        </p:spPr>
      </p:sp>
      <p:sp>
        <p:nvSpPr>
          <p:cNvPr id="3" name="Notes Placeholder 2"/>
          <p:cNvSpPr>
            <a:spLocks noGrp="1"/>
          </p:cNvSpPr>
          <p:nvPr>
            <p:ph type="body" idx="1"/>
          </p:nvPr>
        </p:nvSpPr>
        <p:spPr/>
        <p:txBody>
          <a:bodyPr/>
          <a:lstStyle/>
          <a:p>
            <a:pPr eaLnBrk="1" hangingPunct="1"/>
            <a:r>
              <a:rPr lang="en-GB" sz="1100" dirty="0">
                <a:latin typeface="+mn-lt"/>
              </a:rPr>
              <a:t>PACE, Code C gives the definition of appropriate adult.</a:t>
            </a:r>
            <a:endParaRPr lang="en-GB" altLang="en-US" sz="1100" dirty="0">
              <a:latin typeface="+mn-lt"/>
            </a:endParaRPr>
          </a:p>
          <a:p>
            <a:pPr eaLnBrk="1" hangingPunct="1"/>
            <a:r>
              <a:rPr lang="en-GB" altLang="en-US" sz="1100" b="1" dirty="0">
                <a:latin typeface="+mn-lt"/>
              </a:rPr>
              <a:t>Juveniles</a:t>
            </a:r>
          </a:p>
          <a:p>
            <a:pPr eaLnBrk="1" hangingPunct="1"/>
            <a:r>
              <a:rPr lang="en-GB" sz="1100" dirty="0">
                <a:latin typeface="+mn-lt"/>
              </a:rPr>
              <a:t>A juvenile is anyone who appears to be </a:t>
            </a:r>
            <a:r>
              <a:rPr lang="en-GB" sz="1100" b="1" dirty="0">
                <a:latin typeface="+mn-lt"/>
              </a:rPr>
              <a:t>under the age of 18,</a:t>
            </a:r>
            <a:r>
              <a:rPr lang="en-GB" sz="1100" dirty="0">
                <a:latin typeface="+mn-lt"/>
              </a:rPr>
              <a:t> unless there is clear evidence that they are older. </a:t>
            </a:r>
          </a:p>
          <a:p>
            <a:pPr eaLnBrk="1" hangingPunct="1"/>
            <a:r>
              <a:rPr lang="en-GB" sz="1100" b="1" dirty="0">
                <a:latin typeface="+mn-lt"/>
              </a:rPr>
              <a:t>Mentally vulnerable</a:t>
            </a:r>
            <a:endParaRPr lang="en-GB" sz="1100" dirty="0">
              <a:latin typeface="+mn-lt"/>
            </a:endParaRPr>
          </a:p>
          <a:p>
            <a:r>
              <a:rPr lang="en-GB" sz="1100" dirty="0">
                <a:latin typeface="+mn-lt"/>
              </a:rPr>
              <a:t>If there is any suspicion that a person of any age may be mentally disordered or otherwise mentally vulnerable, in the absence of clear evidence to suggest otherwise, the person shall be treated as such.          </a:t>
            </a:r>
          </a:p>
          <a:p>
            <a:r>
              <a:rPr lang="en-GB" sz="1100" dirty="0">
                <a:latin typeface="+mn-lt"/>
              </a:rPr>
              <a:t>‘Mentally vulnerable’ applies to any detainee who, because of their mental state or capacity, may not understand the significance of what is said, of questions or of their replies. </a:t>
            </a:r>
          </a:p>
          <a:p>
            <a:r>
              <a:rPr lang="en-GB" sz="1100" dirty="0">
                <a:latin typeface="+mn-lt"/>
              </a:rPr>
              <a:t>‘Mental disorder’ is defined in the Mental Health Act 1983 as ‘any disorder or disability of mind’. </a:t>
            </a:r>
          </a:p>
          <a:p>
            <a:endParaRPr lang="en-GB" altLang="en-US" sz="1100" dirty="0">
              <a:latin typeface="+mn-lt"/>
            </a:endParaRPr>
          </a:p>
          <a:p>
            <a:pPr eaLnBrk="1" hangingPunct="1"/>
            <a:r>
              <a:rPr lang="en-GB" sz="1100" dirty="0">
                <a:latin typeface="+mn-lt"/>
              </a:rPr>
              <a:t>The </a:t>
            </a:r>
            <a:r>
              <a:rPr lang="en-GB" sz="1100" b="1" dirty="0">
                <a:latin typeface="+mn-lt"/>
              </a:rPr>
              <a:t>appropriate adult </a:t>
            </a:r>
            <a:r>
              <a:rPr lang="en-GB" sz="1100" dirty="0">
                <a:latin typeface="+mn-lt"/>
              </a:rPr>
              <a:t>should be involved in aspects of the detainee’s care including being present when the detainee is cautioned, supporting any decision about whether to take legal advice and being present during searches and interviews. </a:t>
            </a:r>
            <a:endParaRPr lang="en-US" altLang="en-US" sz="1100" dirty="0">
              <a:latin typeface="+mn-lt"/>
            </a:endParaRPr>
          </a:p>
          <a:p>
            <a:endParaRPr lang="en-GB" sz="1100" dirty="0">
              <a:latin typeface="+mn-lt"/>
            </a:endParaRPr>
          </a:p>
          <a:p>
            <a:pPr eaLnBrk="1" hangingPunct="1">
              <a:defRPr/>
            </a:pPr>
            <a:r>
              <a:rPr lang="en-GB" sz="1100" dirty="0">
                <a:latin typeface="+mn-lt"/>
              </a:rPr>
              <a:t>The role of the appropriate adult is to assist and advise the detained person; to ensure the welfare and rights of the detained person; to facilitate communication &amp; observe whether any interview is being conducted properly and fairly</a:t>
            </a:r>
          </a:p>
          <a:p>
            <a:pPr eaLnBrk="1" hangingPunct="1">
              <a:defRPr/>
            </a:pPr>
            <a:endParaRPr lang="en-GB" sz="1100" dirty="0">
              <a:latin typeface="+mn-lt"/>
            </a:endParaRPr>
          </a:p>
          <a:p>
            <a:pPr eaLnBrk="1" hangingPunct="1">
              <a:defRPr/>
            </a:pPr>
            <a:r>
              <a:rPr lang="en-GB" sz="1100" dirty="0">
                <a:latin typeface="+mn-lt"/>
              </a:rPr>
              <a:t>No person ‘at risk’ can be interviewed or asked to sign a written statement without an appropriate adult being present</a:t>
            </a:r>
          </a:p>
          <a:p>
            <a:pPr eaLnBrk="1" hangingPunct="1">
              <a:defRPr/>
            </a:pPr>
            <a:endParaRPr lang="en-GB" sz="1100" dirty="0">
              <a:latin typeface="+mn-lt"/>
            </a:endParaRPr>
          </a:p>
          <a:p>
            <a:pPr eaLnBrk="1" hangingPunct="1">
              <a:defRPr/>
            </a:pPr>
            <a:r>
              <a:rPr lang="en-GB" sz="1100" dirty="0">
                <a:latin typeface="+mn-lt"/>
              </a:rPr>
              <a:t>The appropriate adult' means, in the case of a juvenile:</a:t>
            </a:r>
          </a:p>
          <a:p>
            <a:pPr marL="177742" indent="-177742" eaLnBrk="1" hangingPunct="1">
              <a:buFont typeface="Arial" pitchFamily="34" charset="0"/>
              <a:buChar char="•"/>
              <a:defRPr/>
            </a:pPr>
            <a:r>
              <a:rPr lang="en-GB" sz="1100" dirty="0">
                <a:latin typeface="+mn-lt"/>
              </a:rPr>
              <a:t>the parent, guardian or, if the juvenile is in the care of a local authority or voluntary organisation, a person representing that authority or organisation;</a:t>
            </a:r>
          </a:p>
          <a:p>
            <a:pPr marL="177742" indent="-177742" eaLnBrk="1" hangingPunct="1">
              <a:buFont typeface="Arial" pitchFamily="34" charset="0"/>
              <a:buChar char="•"/>
              <a:defRPr/>
            </a:pPr>
            <a:r>
              <a:rPr lang="en-GB" sz="1100" dirty="0">
                <a:latin typeface="+mn-lt"/>
              </a:rPr>
              <a:t>a social worker of a local authority;</a:t>
            </a:r>
          </a:p>
          <a:p>
            <a:pPr marL="177742" indent="-177742" eaLnBrk="1" hangingPunct="1">
              <a:buFont typeface="Arial" pitchFamily="34" charset="0"/>
              <a:buChar char="•"/>
              <a:defRPr/>
            </a:pPr>
            <a:r>
              <a:rPr lang="en-GB" sz="1100" dirty="0">
                <a:latin typeface="+mn-lt"/>
              </a:rPr>
              <a:t>failing these, some other responsible adult aged 18 or over who is not a police officer or employed by the police</a:t>
            </a:r>
          </a:p>
          <a:p>
            <a:pPr eaLnBrk="1" hangingPunct="1">
              <a:defRPr/>
            </a:pPr>
            <a:endParaRPr lang="en-GB" sz="1100" dirty="0">
              <a:latin typeface="+mn-lt"/>
            </a:endParaRPr>
          </a:p>
          <a:p>
            <a:pPr eaLnBrk="1" hangingPunct="1">
              <a:defRPr/>
            </a:pPr>
            <a:r>
              <a:rPr lang="en-GB" sz="1100" dirty="0">
                <a:latin typeface="+mn-lt"/>
              </a:rPr>
              <a:t>In the case of a person who is mentally disordered or otherwise mentally vulnerable, "the appropriate adult" means:</a:t>
            </a:r>
          </a:p>
          <a:p>
            <a:pPr marL="177742" indent="-177742" eaLnBrk="1" hangingPunct="1">
              <a:buFont typeface="Arial" pitchFamily="34" charset="0"/>
              <a:buChar char="•"/>
              <a:defRPr/>
            </a:pPr>
            <a:r>
              <a:rPr lang="en-GB" sz="1100" dirty="0">
                <a:latin typeface="+mn-lt"/>
              </a:rPr>
              <a:t>a relative, guardian or some other person responsible for their care or custody;</a:t>
            </a:r>
          </a:p>
          <a:p>
            <a:pPr marL="177742" indent="-177742" eaLnBrk="1" hangingPunct="1">
              <a:buFont typeface="Arial" pitchFamily="34" charset="0"/>
              <a:buChar char="•"/>
              <a:defRPr/>
            </a:pPr>
            <a:r>
              <a:rPr lang="en-GB" sz="1100" dirty="0">
                <a:latin typeface="+mn-lt"/>
              </a:rPr>
              <a:t>someone experienced in dealing with mentally disordered or mentally vulnerable people but who is not a police officer or employed by the police; or</a:t>
            </a:r>
          </a:p>
          <a:p>
            <a:pPr marL="177742" indent="-177742" eaLnBrk="1" hangingPunct="1">
              <a:buFont typeface="Arial" pitchFamily="34" charset="0"/>
              <a:buChar char="•"/>
              <a:defRPr/>
            </a:pPr>
            <a:r>
              <a:rPr lang="en-GB" sz="1100" dirty="0">
                <a:latin typeface="+mn-lt"/>
              </a:rPr>
              <a:t>failing these, some other responsible adult aged 18 or over who is not a police officer or employed by the police</a:t>
            </a:r>
          </a:p>
          <a:p>
            <a:endParaRPr lang="en-GB" dirty="0"/>
          </a:p>
        </p:txBody>
      </p:sp>
      <p:sp>
        <p:nvSpPr>
          <p:cNvPr id="4" name="Slide Number Placeholder 3"/>
          <p:cNvSpPr>
            <a:spLocks noGrp="1"/>
          </p:cNvSpPr>
          <p:nvPr>
            <p:ph type="sldNum" sz="quarter" idx="10"/>
          </p:nvPr>
        </p:nvSpPr>
        <p:spPr/>
        <p:txBody>
          <a:bodyPr/>
          <a:lstStyle/>
          <a:p>
            <a:pPr defTabSz="947958">
              <a:defRPr/>
            </a:pPr>
            <a:fld id="{7279F223-0E9A-4A97-B623-3E882A234C75}" type="slidenum">
              <a:rPr lang="en-GB">
                <a:solidFill>
                  <a:srgbClr val="000000"/>
                </a:solidFill>
              </a:rPr>
              <a:pPr defTabSz="947958">
                <a:defRPr/>
              </a:pPr>
              <a:t>22</a:t>
            </a:fld>
            <a:endParaRPr lang="en-GB">
              <a:solidFill>
                <a:srgbClr val="000000"/>
              </a:solidFill>
            </a:endParaRPr>
          </a:p>
        </p:txBody>
      </p:sp>
    </p:spTree>
    <p:extLst>
      <p:ext uri="{BB962C8B-B14F-4D97-AF65-F5344CB8AC3E}">
        <p14:creationId xmlns:p14="http://schemas.microsoft.com/office/powerpoint/2010/main" val="3219721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3763" cy="1931988"/>
          </a:xfrm>
        </p:spPr>
      </p:sp>
      <p:sp>
        <p:nvSpPr>
          <p:cNvPr id="3" name="Notes Placeholder 2"/>
          <p:cNvSpPr>
            <a:spLocks noGrp="1"/>
          </p:cNvSpPr>
          <p:nvPr>
            <p:ph type="body" idx="1"/>
          </p:nvPr>
        </p:nvSpPr>
        <p:spPr/>
        <p:txBody>
          <a:bodyPr/>
          <a:lstStyle/>
          <a:p>
            <a:r>
              <a:rPr lang="en-GB" dirty="0">
                <a:latin typeface="+mn-lt"/>
              </a:rPr>
              <a:t>If the prisoner is wanted by</a:t>
            </a:r>
            <a:r>
              <a:rPr lang="en-GB" baseline="0" dirty="0">
                <a:latin typeface="+mn-lt"/>
              </a:rPr>
              <a:t> another force, you will need to contact that force, and there could be a potential to transport the prisoner to that force.</a:t>
            </a:r>
          </a:p>
          <a:p>
            <a:r>
              <a:rPr lang="en-GB" baseline="0" dirty="0">
                <a:latin typeface="+mn-lt"/>
              </a:rPr>
              <a:t>There may be a warrant outstanding for the prisoner, this will mean that if the prisoner is arrested outside of court hours, and ordinarily they would be bailed, they will receive a technical bail, but also be remanded to be presented to court.</a:t>
            </a:r>
          </a:p>
          <a:p>
            <a:r>
              <a:rPr lang="en-GB" baseline="0" dirty="0">
                <a:latin typeface="+mn-lt"/>
              </a:rPr>
              <a:t>There could be outstanding crimes within our own force, the OIC will need to be informed, and if they are off duty, you will need to interview. The occurrence will be updated accordingly.</a:t>
            </a:r>
          </a:p>
          <a:p>
            <a:endParaRPr lang="en-GB" baseline="0" dirty="0">
              <a:latin typeface="+mn-lt"/>
            </a:endParaRPr>
          </a:p>
          <a:p>
            <a:r>
              <a:rPr lang="en-GB" baseline="0" dirty="0">
                <a:latin typeface="+mn-lt"/>
              </a:rPr>
              <a:t>There is always a presumption that the suspect will be bailed, there are however times when this will not happen:</a:t>
            </a:r>
          </a:p>
          <a:p>
            <a:endParaRPr lang="en-GB" baseline="0" dirty="0">
              <a:latin typeface="+mn-lt"/>
            </a:endParaRPr>
          </a:p>
          <a:p>
            <a:pPr marL="355484" indent="-355484">
              <a:buAutoNum type="arabicPeriod"/>
            </a:pPr>
            <a:r>
              <a:rPr lang="en-GB" baseline="0" dirty="0">
                <a:latin typeface="+mn-lt"/>
              </a:rPr>
              <a:t>Offending history – mainly fail to appear convictions or PPO (Priority Persistent </a:t>
            </a:r>
            <a:r>
              <a:rPr lang="en-GB" baseline="0" dirty="0" err="1">
                <a:latin typeface="+mn-lt"/>
              </a:rPr>
              <a:t>Offende</a:t>
            </a:r>
            <a:r>
              <a:rPr lang="en-GB" baseline="0" dirty="0">
                <a:latin typeface="+mn-lt"/>
              </a:rPr>
              <a:t>) or PYO (Youth Offender)</a:t>
            </a:r>
          </a:p>
          <a:p>
            <a:pPr marL="355484" indent="-355484">
              <a:buAutoNum type="arabicPeriod"/>
            </a:pPr>
            <a:r>
              <a:rPr lang="en-GB" baseline="0" dirty="0" err="1">
                <a:latin typeface="+mn-lt"/>
              </a:rPr>
              <a:t>Homocide</a:t>
            </a:r>
            <a:r>
              <a:rPr lang="en-GB" baseline="0" dirty="0">
                <a:latin typeface="+mn-lt"/>
              </a:rPr>
              <a:t> convictions</a:t>
            </a:r>
          </a:p>
          <a:p>
            <a:pPr marL="355484" indent="-355484">
              <a:buAutoNum type="arabicPeriod"/>
            </a:pPr>
            <a:r>
              <a:rPr lang="en-GB" baseline="0" dirty="0">
                <a:latin typeface="+mn-lt"/>
              </a:rPr>
              <a:t>Warrant (outside of court hours)</a:t>
            </a:r>
          </a:p>
          <a:p>
            <a:endParaRPr lang="en-GB" baseline="0" dirty="0">
              <a:latin typeface="+mn-lt"/>
            </a:endParaRPr>
          </a:p>
          <a:p>
            <a:r>
              <a:rPr lang="en-GB" baseline="0" dirty="0">
                <a:latin typeface="+mn-lt"/>
              </a:rPr>
              <a:t>If the suspect is a foreign national, checks may need to be carried out with their police force of their country of origin. </a:t>
            </a:r>
          </a:p>
          <a:p>
            <a:r>
              <a:rPr lang="en-GB" baseline="0" dirty="0">
                <a:latin typeface="+mn-lt"/>
              </a:rPr>
              <a:t>The PSC will assist in this matter, as well as seek guidance from your Sergeant. </a:t>
            </a:r>
          </a:p>
          <a:p>
            <a:r>
              <a:rPr lang="en-GB" baseline="0" dirty="0">
                <a:latin typeface="+mn-lt"/>
              </a:rPr>
              <a:t>You may need make to make direct contact with the police in another country, and you can Google contact information (Telephone number/international telephone code). PSC will connect the international call for you.</a:t>
            </a:r>
            <a:endParaRPr lang="en-GB" dirty="0">
              <a:latin typeface="+mn-lt"/>
            </a:endParaRPr>
          </a:p>
        </p:txBody>
      </p:sp>
      <p:sp>
        <p:nvSpPr>
          <p:cNvPr id="4" name="Slide Number Placeholder 3"/>
          <p:cNvSpPr>
            <a:spLocks noGrp="1"/>
          </p:cNvSpPr>
          <p:nvPr>
            <p:ph type="sldNum" sz="quarter" idx="10"/>
          </p:nvPr>
        </p:nvSpPr>
        <p:spPr/>
        <p:txBody>
          <a:bodyPr/>
          <a:lstStyle/>
          <a:p>
            <a:pPr defTabSz="947958">
              <a:defRPr/>
            </a:pPr>
            <a:fld id="{7279F223-0E9A-4A97-B623-3E882A234C75}" type="slidenum">
              <a:rPr lang="en-GB">
                <a:solidFill>
                  <a:srgbClr val="000000"/>
                </a:solidFill>
              </a:rPr>
              <a:pPr defTabSz="947958">
                <a:defRPr/>
              </a:pPr>
              <a:t>23</a:t>
            </a:fld>
            <a:endParaRPr lang="en-GB">
              <a:solidFill>
                <a:srgbClr val="000000"/>
              </a:solidFill>
            </a:endParaRPr>
          </a:p>
        </p:txBody>
      </p:sp>
    </p:spTree>
    <p:extLst>
      <p:ext uri="{BB962C8B-B14F-4D97-AF65-F5344CB8AC3E}">
        <p14:creationId xmlns:p14="http://schemas.microsoft.com/office/powerpoint/2010/main" val="22995811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06575" y="441325"/>
            <a:ext cx="3433763" cy="19319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47958">
              <a:defRPr/>
            </a:pPr>
            <a:fld id="{7279F223-0E9A-4A97-B623-3E882A234C75}" type="slidenum">
              <a:rPr lang="en-GB">
                <a:solidFill>
                  <a:srgbClr val="000000"/>
                </a:solidFill>
              </a:rPr>
              <a:pPr defTabSz="947958">
                <a:defRPr/>
              </a:pPr>
              <a:t>24</a:t>
            </a:fld>
            <a:endParaRPr lang="en-GB">
              <a:solidFill>
                <a:srgbClr val="000000"/>
              </a:solidFill>
            </a:endParaRPr>
          </a:p>
        </p:txBody>
      </p:sp>
    </p:spTree>
    <p:extLst>
      <p:ext uri="{BB962C8B-B14F-4D97-AF65-F5344CB8AC3E}">
        <p14:creationId xmlns:p14="http://schemas.microsoft.com/office/powerpoint/2010/main" val="34557118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10422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51125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26263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19/01/2023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78352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19/01/2023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50813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19/01/2023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76048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19/01/2023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46627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96887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59218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42861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047466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19/01/2023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19/01/2023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568138820"/>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19/01/2023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70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jfif"/><Relationship Id="rId4" Type="http://schemas.openxmlformats.org/officeDocument/2006/relationships/image" Target="../media/image3.jfif"/></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5.png"/><Relationship Id="rId7"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7"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3.jpg"/><Relationship Id="rId7"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5.jp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6.jp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7.jp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9.jp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7" Type="http://schemas.openxmlformats.org/officeDocument/2006/relationships/image" Target="../media/image8.png"/><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notesSlide" Target="../notesSlides/notesSlide14.xml"/><Relationship Id="rId7"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image" Target="../media/image5.png"/><Relationship Id="rId5" Type="http://schemas.microsoft.com/office/2007/relationships/hdphoto" Target="../media/hdphoto1.wdp"/><Relationship Id="rId4" Type="http://schemas.openxmlformats.org/officeDocument/2006/relationships/image" Target="../media/image20.jpeg"/><Relationship Id="rId9"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21.jpg"/><Relationship Id="rId7"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3.jfif"/><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notesSlide" Target="../notesSlides/notesSlide17.xml"/><Relationship Id="rId7" Type="http://schemas.openxmlformats.org/officeDocument/2006/relationships/image" Target="../media/image7.jpg"/><Relationship Id="rId2" Type="http://schemas.openxmlformats.org/officeDocument/2006/relationships/slideLayout" Target="../slideLayouts/slideLayout7.xml"/><Relationship Id="rId1" Type="http://schemas.openxmlformats.org/officeDocument/2006/relationships/tags" Target="../tags/tag4.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22.jpeg"/></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8" Type="http://schemas.openxmlformats.org/officeDocument/2006/relationships/image" Target="../media/image27.jfif"/><Relationship Id="rId3" Type="http://schemas.openxmlformats.org/officeDocument/2006/relationships/notesSlide" Target="../notesSlides/notesSlide22.xml"/><Relationship Id="rId7" Type="http://schemas.openxmlformats.org/officeDocument/2006/relationships/image" Target="../media/image8.png"/><Relationship Id="rId2" Type="http://schemas.openxmlformats.org/officeDocument/2006/relationships/slideLayout" Target="../slideLayouts/slideLayout7.xml"/><Relationship Id="rId1" Type="http://schemas.openxmlformats.org/officeDocument/2006/relationships/tags" Target="../tags/tag5.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28.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CAB65DF-BE5B-4F11-92D5-61D58FAC4AE4}"/>
              </a:ext>
            </a:extLst>
          </p:cNvPr>
          <p:cNvSpPr txBox="1"/>
          <p:nvPr/>
        </p:nvSpPr>
        <p:spPr>
          <a:xfrm>
            <a:off x="300779" y="5120024"/>
            <a:ext cx="7287298" cy="1477328"/>
          </a:xfrm>
          <a:prstGeom prst="rect">
            <a:avLst/>
          </a:prstGeom>
          <a:noFill/>
        </p:spPr>
        <p:txBody>
          <a:bodyPr wrap="square" rtlCol="0">
            <a:spAutoFit/>
          </a:bodyPr>
          <a:lstStyle/>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Escorting and</a:t>
            </a:r>
          </a:p>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Presenting to Custody</a:t>
            </a:r>
            <a:endParaRPr lang="en-GB" sz="1600" dirty="0">
              <a:latin typeface="Arial Nova" panose="020B0504020202020204" pitchFamily="34" charset="0"/>
              <a:ea typeface="Tahoma" panose="020B0604030504040204" pitchFamily="34" charset="0"/>
              <a:cs typeface="Tahoma" panose="020B0604030504040204" pitchFamily="34" charset="0"/>
            </a:endParaRP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
        <p:nvSpPr>
          <p:cNvPr id="4" name="TextBox 3">
            <a:extLst>
              <a:ext uri="{FF2B5EF4-FFF2-40B4-BE49-F238E27FC236}">
                <a16:creationId xmlns:a16="http://schemas.microsoft.com/office/drawing/2014/main" id="{61AA33F2-DFFF-4740-BBE6-5F94CB80EB0E}"/>
              </a:ext>
            </a:extLst>
          </p:cNvPr>
          <p:cNvSpPr txBox="1"/>
          <p:nvPr/>
        </p:nvSpPr>
        <p:spPr>
          <a:xfrm>
            <a:off x="11784632" y="6597352"/>
            <a:ext cx="397866" cy="215444"/>
          </a:xfrm>
          <a:prstGeom prst="rect">
            <a:avLst/>
          </a:prstGeom>
          <a:noFill/>
        </p:spPr>
        <p:txBody>
          <a:bodyPr wrap="none" rtlCol="0">
            <a:spAutoFit/>
          </a:bodyPr>
          <a:lstStyle/>
          <a:p>
            <a:r>
              <a:rPr lang="en-GB" sz="800" b="1" dirty="0">
                <a:solidFill>
                  <a:schemeClr val="bg1"/>
                </a:solidFill>
              </a:rPr>
              <a:t>V6.0</a:t>
            </a:r>
          </a:p>
        </p:txBody>
      </p:sp>
      <p:pic>
        <p:nvPicPr>
          <p:cNvPr id="5" name="Picture 4" descr="A person standing in a room&#10;&#10;Description automatically generated with low confidence">
            <a:extLst>
              <a:ext uri="{FF2B5EF4-FFF2-40B4-BE49-F238E27FC236}">
                <a16:creationId xmlns:a16="http://schemas.microsoft.com/office/drawing/2014/main" id="{D11DA931-A272-4FE2-9949-6C0D9CB9493A}"/>
              </a:ext>
            </a:extLst>
          </p:cNvPr>
          <p:cNvPicPr>
            <a:picLocks noChangeAspect="1"/>
          </p:cNvPicPr>
          <p:nvPr/>
        </p:nvPicPr>
        <p:blipFill rotWithShape="1">
          <a:blip r:embed="rId4">
            <a:duotone>
              <a:prstClr val="black"/>
              <a:schemeClr val="accent5">
                <a:tint val="45000"/>
                <a:satMod val="400000"/>
              </a:schemeClr>
            </a:duotone>
            <a:extLst>
              <a:ext uri="{28A0092B-C50C-407E-A947-70E740481C1C}">
                <a14:useLocalDpi xmlns:a14="http://schemas.microsoft.com/office/drawing/2010/main" val="0"/>
              </a:ext>
            </a:extLst>
          </a:blip>
          <a:srcRect l="26625" t="-730" r="6992" b="730"/>
          <a:stretch/>
        </p:blipFill>
        <p:spPr>
          <a:xfrm>
            <a:off x="4206504" y="620688"/>
            <a:ext cx="4265760" cy="4284000"/>
          </a:xfrm>
          <a:prstGeom prst="parallelogram">
            <a:avLst>
              <a:gd name="adj" fmla="val 19212"/>
            </a:avLst>
          </a:prstGeom>
        </p:spPr>
      </p:pic>
      <p:pic>
        <p:nvPicPr>
          <p:cNvPr id="7" name="Picture 6" descr="A picture containing indoor, floor, building, ceiling&#10;&#10;Description automatically generated">
            <a:extLst>
              <a:ext uri="{FF2B5EF4-FFF2-40B4-BE49-F238E27FC236}">
                <a16:creationId xmlns:a16="http://schemas.microsoft.com/office/drawing/2014/main" id="{F5C40B04-570D-4365-AF39-6FF88718EB45}"/>
              </a:ext>
            </a:extLst>
          </p:cNvPr>
          <p:cNvPicPr>
            <a:picLocks noChangeAspect="1"/>
          </p:cNvPicPr>
          <p:nvPr/>
        </p:nvPicPr>
        <p:blipFill rotWithShape="1">
          <a:blip r:embed="rId5">
            <a:duotone>
              <a:prstClr val="black"/>
              <a:schemeClr val="accent1">
                <a:tint val="45000"/>
                <a:satMod val="400000"/>
              </a:schemeClr>
            </a:duotone>
            <a:extLst>
              <a:ext uri="{28A0092B-C50C-407E-A947-70E740481C1C}">
                <a14:useLocalDpi xmlns:a14="http://schemas.microsoft.com/office/drawing/2010/main" val="0"/>
              </a:ext>
            </a:extLst>
          </a:blip>
          <a:srcRect l="4544" r="13655"/>
          <a:stretch/>
        </p:blipFill>
        <p:spPr>
          <a:xfrm>
            <a:off x="839416" y="1724400"/>
            <a:ext cx="2592288" cy="2106000"/>
          </a:xfrm>
          <a:prstGeom prst="parallelogram">
            <a:avLst>
              <a:gd name="adj" fmla="val 18412"/>
            </a:avLst>
          </a:prstGeom>
        </p:spPr>
      </p:pic>
    </p:spTree>
    <p:extLst>
      <p:ext uri="{BB962C8B-B14F-4D97-AF65-F5344CB8AC3E}">
        <p14:creationId xmlns:p14="http://schemas.microsoft.com/office/powerpoint/2010/main" val="10605160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19536" y="457508"/>
            <a:ext cx="8280920" cy="523220"/>
          </a:xfrm>
          <a:prstGeom prst="rect">
            <a:avLst/>
          </a:prstGeom>
          <a:solidFill>
            <a:srgbClr val="002060"/>
          </a:solidFill>
        </p:spPr>
        <p:txBody>
          <a:bodyPr wrap="square" rtlCol="0">
            <a:spAutoFit/>
          </a:bodyPr>
          <a:lstStyle/>
          <a:p>
            <a:pPr algn="ctr"/>
            <a:r>
              <a:rPr lang="en-GB" sz="2800" b="1" dirty="0">
                <a:solidFill>
                  <a:schemeClr val="bg1"/>
                </a:solidFill>
              </a:rPr>
              <a:t>Transporting a Prisoner to the Police Station</a:t>
            </a:r>
          </a:p>
        </p:txBody>
      </p:sp>
      <p:grpSp>
        <p:nvGrpSpPr>
          <p:cNvPr id="6" name="Group 5">
            <a:extLst>
              <a:ext uri="{FF2B5EF4-FFF2-40B4-BE49-F238E27FC236}">
                <a16:creationId xmlns:a16="http://schemas.microsoft.com/office/drawing/2014/main" id="{1BDB86BD-E35F-4AB6-B44E-22AC7AE2AB57}"/>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69BC906C-D110-4BC6-A0A2-EBD3F862628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1480B6EF-478F-4D27-83E9-93C5C230B98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52DEA57F-0E3E-41AD-8440-D2C166DD199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2E40D464-BA3C-445A-868B-4B7B5486DDB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1342A133-0C1F-4A1D-93F6-57B308B78528}"/>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9BB4E4A0-A438-4308-9E6B-FE72AE34943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4" name="Freeform: Shape 3">
            <a:extLst>
              <a:ext uri="{FF2B5EF4-FFF2-40B4-BE49-F238E27FC236}">
                <a16:creationId xmlns:a16="http://schemas.microsoft.com/office/drawing/2014/main" id="{4FCF8A9C-934F-4E52-A8B4-78562AD8F80A}"/>
              </a:ext>
            </a:extLst>
          </p:cNvPr>
          <p:cNvSpPr/>
          <p:nvPr/>
        </p:nvSpPr>
        <p:spPr>
          <a:xfrm>
            <a:off x="4250975" y="1308853"/>
            <a:ext cx="2133056" cy="2451789"/>
          </a:xfrm>
          <a:custGeom>
            <a:avLst/>
            <a:gdLst>
              <a:gd name="connsiteX0" fmla="*/ 0 w 2451788"/>
              <a:gd name="connsiteY0" fmla="*/ 1066528 h 2133055"/>
              <a:gd name="connsiteX1" fmla="*/ 533264 w 2451788"/>
              <a:gd name="connsiteY1" fmla="*/ 0 h 2133055"/>
              <a:gd name="connsiteX2" fmla="*/ 1918524 w 2451788"/>
              <a:gd name="connsiteY2" fmla="*/ 0 h 2133055"/>
              <a:gd name="connsiteX3" fmla="*/ 2451788 w 2451788"/>
              <a:gd name="connsiteY3" fmla="*/ 1066528 h 2133055"/>
              <a:gd name="connsiteX4" fmla="*/ 1918524 w 2451788"/>
              <a:gd name="connsiteY4" fmla="*/ 2133055 h 2133055"/>
              <a:gd name="connsiteX5" fmla="*/ 533264 w 2451788"/>
              <a:gd name="connsiteY5" fmla="*/ 2133055 h 2133055"/>
              <a:gd name="connsiteX6" fmla="*/ 0 w 2451788"/>
              <a:gd name="connsiteY6" fmla="*/ 1066528 h 2133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1788" h="2133055">
                <a:moveTo>
                  <a:pt x="1225893" y="0"/>
                </a:moveTo>
                <a:lnTo>
                  <a:pt x="2451787" y="463940"/>
                </a:lnTo>
                <a:lnTo>
                  <a:pt x="2451787" y="1669115"/>
                </a:lnTo>
                <a:lnTo>
                  <a:pt x="1225893" y="2133055"/>
                </a:lnTo>
                <a:lnTo>
                  <a:pt x="1" y="1669115"/>
                </a:lnTo>
                <a:lnTo>
                  <a:pt x="1" y="463940"/>
                </a:lnTo>
                <a:lnTo>
                  <a:pt x="1225893"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442891" tIns="492561" rIns="442892" bIns="492560" numCol="1" spcCol="1270" anchor="ctr" anchorCtr="0">
            <a:noAutofit/>
          </a:bodyPr>
          <a:lstStyle/>
          <a:p>
            <a:pPr marL="0" lvl="0" indent="0" algn="ctr" defTabSz="1289050">
              <a:lnSpc>
                <a:spcPct val="90000"/>
              </a:lnSpc>
              <a:spcBef>
                <a:spcPct val="0"/>
              </a:spcBef>
              <a:spcAft>
                <a:spcPct val="35000"/>
              </a:spcAft>
              <a:buNone/>
            </a:pPr>
            <a:r>
              <a:rPr lang="en-GB" sz="2900" kern="1200" dirty="0"/>
              <a:t>Prisoner can be walked</a:t>
            </a:r>
          </a:p>
        </p:txBody>
      </p:sp>
      <p:sp>
        <p:nvSpPr>
          <p:cNvPr id="15" name="Rectangle 14">
            <a:extLst>
              <a:ext uri="{FF2B5EF4-FFF2-40B4-BE49-F238E27FC236}">
                <a16:creationId xmlns:a16="http://schemas.microsoft.com/office/drawing/2014/main" id="{A3019C42-A872-4B56-B3E9-217055E6BBCB}"/>
              </a:ext>
            </a:extLst>
          </p:cNvPr>
          <p:cNvSpPr/>
          <p:nvPr/>
        </p:nvSpPr>
        <p:spPr>
          <a:xfrm>
            <a:off x="7721744" y="1824931"/>
            <a:ext cx="2736195" cy="1471072"/>
          </a:xfrm>
          <a:prstGeom prst="rect">
            <a:avLst/>
          </a:pr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sp>
      <p:sp>
        <p:nvSpPr>
          <p:cNvPr id="16" name="Freeform: Shape 15">
            <a:extLst>
              <a:ext uri="{FF2B5EF4-FFF2-40B4-BE49-F238E27FC236}">
                <a16:creationId xmlns:a16="http://schemas.microsoft.com/office/drawing/2014/main" id="{81BBE56D-5DCE-4621-B359-1FEAAABD3116}"/>
              </a:ext>
            </a:extLst>
          </p:cNvPr>
          <p:cNvSpPr/>
          <p:nvPr/>
        </p:nvSpPr>
        <p:spPr>
          <a:xfrm>
            <a:off x="1020047" y="1308852"/>
            <a:ext cx="2133056" cy="2451789"/>
          </a:xfrm>
          <a:custGeom>
            <a:avLst/>
            <a:gdLst>
              <a:gd name="connsiteX0" fmla="*/ 0 w 2451788"/>
              <a:gd name="connsiteY0" fmla="*/ 1066528 h 2133055"/>
              <a:gd name="connsiteX1" fmla="*/ 533264 w 2451788"/>
              <a:gd name="connsiteY1" fmla="*/ 0 h 2133055"/>
              <a:gd name="connsiteX2" fmla="*/ 1918524 w 2451788"/>
              <a:gd name="connsiteY2" fmla="*/ 0 h 2133055"/>
              <a:gd name="connsiteX3" fmla="*/ 2451788 w 2451788"/>
              <a:gd name="connsiteY3" fmla="*/ 1066528 h 2133055"/>
              <a:gd name="connsiteX4" fmla="*/ 1918524 w 2451788"/>
              <a:gd name="connsiteY4" fmla="*/ 2133055 h 2133055"/>
              <a:gd name="connsiteX5" fmla="*/ 533264 w 2451788"/>
              <a:gd name="connsiteY5" fmla="*/ 2133055 h 2133055"/>
              <a:gd name="connsiteX6" fmla="*/ 0 w 2451788"/>
              <a:gd name="connsiteY6" fmla="*/ 1066528 h 2133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1788" h="2133055">
                <a:moveTo>
                  <a:pt x="1225893" y="0"/>
                </a:moveTo>
                <a:lnTo>
                  <a:pt x="2451787" y="463940"/>
                </a:lnTo>
                <a:lnTo>
                  <a:pt x="2451787" y="1669115"/>
                </a:lnTo>
                <a:lnTo>
                  <a:pt x="1225893" y="2133055"/>
                </a:lnTo>
                <a:lnTo>
                  <a:pt x="1" y="1669115"/>
                </a:lnTo>
                <a:lnTo>
                  <a:pt x="1" y="463940"/>
                </a:lnTo>
                <a:lnTo>
                  <a:pt x="1225893" y="0"/>
                </a:lnTo>
                <a:close/>
              </a:path>
            </a:pathLst>
          </a:custGeom>
          <a:solidFill>
            <a:schemeClr val="accent2">
              <a:lumMod val="75000"/>
            </a:schemeClr>
          </a:solidFill>
        </p:spPr>
        <p:style>
          <a:lnRef idx="2">
            <a:schemeClr val="lt2">
              <a:hueOff val="0"/>
              <a:satOff val="0"/>
              <a:lumOff val="0"/>
              <a:alphaOff val="0"/>
            </a:schemeClr>
          </a:lnRef>
          <a:fillRef idx="1">
            <a:scrgbClr r="0" g="0" b="0"/>
          </a:fillRef>
          <a:effectRef idx="0">
            <a:schemeClr val="dk2">
              <a:hueOff val="0"/>
              <a:satOff val="0"/>
              <a:lumOff val="0"/>
              <a:alphaOff val="0"/>
            </a:schemeClr>
          </a:effectRef>
          <a:fontRef idx="minor">
            <a:schemeClr val="lt1"/>
          </a:fontRef>
        </p:style>
        <p:txBody>
          <a:bodyPr spcFirstLastPara="0" vert="horz" wrap="square" lIns="332401" tIns="382071" rIns="332402" bIns="382070" numCol="1" spcCol="1270" anchor="ctr" anchorCtr="0">
            <a:noAutofit/>
          </a:bodyPr>
          <a:lstStyle/>
          <a:p>
            <a:pPr marL="0" lvl="0" indent="0" algn="ctr" defTabSz="1333500">
              <a:lnSpc>
                <a:spcPct val="90000"/>
              </a:lnSpc>
              <a:spcBef>
                <a:spcPct val="0"/>
              </a:spcBef>
              <a:spcAft>
                <a:spcPct val="35000"/>
              </a:spcAft>
              <a:buNone/>
            </a:pPr>
            <a:r>
              <a:rPr lang="en-GB" sz="3000" kern="1200" dirty="0"/>
              <a:t>If station no great distance away:</a:t>
            </a:r>
          </a:p>
        </p:txBody>
      </p:sp>
      <p:sp>
        <p:nvSpPr>
          <p:cNvPr id="17" name="Freeform: Shape 16">
            <a:extLst>
              <a:ext uri="{FF2B5EF4-FFF2-40B4-BE49-F238E27FC236}">
                <a16:creationId xmlns:a16="http://schemas.microsoft.com/office/drawing/2014/main" id="{752D1742-4914-4232-99A1-305F867C1DFE}"/>
              </a:ext>
            </a:extLst>
          </p:cNvPr>
          <p:cNvSpPr/>
          <p:nvPr/>
        </p:nvSpPr>
        <p:spPr>
          <a:xfrm>
            <a:off x="5402998" y="3415650"/>
            <a:ext cx="2133056" cy="2451789"/>
          </a:xfrm>
          <a:custGeom>
            <a:avLst/>
            <a:gdLst>
              <a:gd name="connsiteX0" fmla="*/ 0 w 2451788"/>
              <a:gd name="connsiteY0" fmla="*/ 1066528 h 2133055"/>
              <a:gd name="connsiteX1" fmla="*/ 533264 w 2451788"/>
              <a:gd name="connsiteY1" fmla="*/ 0 h 2133055"/>
              <a:gd name="connsiteX2" fmla="*/ 1918524 w 2451788"/>
              <a:gd name="connsiteY2" fmla="*/ 0 h 2133055"/>
              <a:gd name="connsiteX3" fmla="*/ 2451788 w 2451788"/>
              <a:gd name="connsiteY3" fmla="*/ 1066528 h 2133055"/>
              <a:gd name="connsiteX4" fmla="*/ 1918524 w 2451788"/>
              <a:gd name="connsiteY4" fmla="*/ 2133055 h 2133055"/>
              <a:gd name="connsiteX5" fmla="*/ 533264 w 2451788"/>
              <a:gd name="connsiteY5" fmla="*/ 2133055 h 2133055"/>
              <a:gd name="connsiteX6" fmla="*/ 0 w 2451788"/>
              <a:gd name="connsiteY6" fmla="*/ 1066528 h 2133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1788" h="2133055">
                <a:moveTo>
                  <a:pt x="1225893" y="0"/>
                </a:moveTo>
                <a:lnTo>
                  <a:pt x="2451787" y="463940"/>
                </a:lnTo>
                <a:lnTo>
                  <a:pt x="2451787" y="1669115"/>
                </a:lnTo>
                <a:lnTo>
                  <a:pt x="1225893" y="2133055"/>
                </a:lnTo>
                <a:lnTo>
                  <a:pt x="1" y="1669115"/>
                </a:lnTo>
                <a:lnTo>
                  <a:pt x="1" y="463940"/>
                </a:lnTo>
                <a:lnTo>
                  <a:pt x="1225893" y="0"/>
                </a:lnTo>
                <a:close/>
              </a:path>
            </a:pathLst>
          </a:custGeom>
          <a:blipFill rotWithShape="0">
            <a:blip r:embed="rId7"/>
            <a:stretch>
              <a:fillRect/>
            </a:stretch>
          </a:blipFill>
        </p:spPr>
        <p:style>
          <a:lnRef idx="2">
            <a:schemeClr val="lt2">
              <a:hueOff val="0"/>
              <a:satOff val="0"/>
              <a:lumOff val="0"/>
              <a:alphaOff val="0"/>
            </a:schemeClr>
          </a:lnRef>
          <a:fillRef idx="1">
            <a:scrgbClr r="0" g="0" b="0"/>
          </a:fillRef>
          <a:effectRef idx="0">
            <a:schemeClr val="dk2">
              <a:hueOff val="0"/>
              <a:satOff val="0"/>
              <a:lumOff val="0"/>
              <a:alphaOff val="0"/>
            </a:schemeClr>
          </a:effectRef>
          <a:fontRef idx="minor">
            <a:schemeClr val="lt1"/>
          </a:fontRef>
        </p:style>
        <p:txBody>
          <a:bodyPr spcFirstLastPara="0" vert="horz" wrap="square" lIns="442891" tIns="492561" rIns="442892" bIns="492560" numCol="1" spcCol="1270" anchor="ctr" anchorCtr="0">
            <a:noAutofit/>
          </a:bodyPr>
          <a:lstStyle/>
          <a:p>
            <a:pPr marL="0" lvl="0" indent="0" algn="ctr" defTabSz="1289050">
              <a:lnSpc>
                <a:spcPct val="90000"/>
              </a:lnSpc>
              <a:spcBef>
                <a:spcPct val="0"/>
              </a:spcBef>
              <a:spcAft>
                <a:spcPct val="35000"/>
              </a:spcAft>
              <a:buNone/>
            </a:pPr>
            <a:endParaRPr lang="en-GB" sz="2900" kern="1200" dirty="0"/>
          </a:p>
        </p:txBody>
      </p:sp>
      <p:sp>
        <p:nvSpPr>
          <p:cNvPr id="18" name="Rectangle 17">
            <a:extLst>
              <a:ext uri="{FF2B5EF4-FFF2-40B4-BE49-F238E27FC236}">
                <a16:creationId xmlns:a16="http://schemas.microsoft.com/office/drawing/2014/main" id="{C6798850-D3C0-4993-BAAE-E70EDDA3C990}"/>
              </a:ext>
            </a:extLst>
          </p:cNvPr>
          <p:cNvSpPr/>
          <p:nvPr/>
        </p:nvSpPr>
        <p:spPr>
          <a:xfrm>
            <a:off x="1631503" y="3906008"/>
            <a:ext cx="2647931" cy="1471072"/>
          </a:xfrm>
          <a:prstGeom prst="rect">
            <a:avLst/>
          </a:pr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sp>
      <p:sp>
        <p:nvSpPr>
          <p:cNvPr id="19" name="Freeform: Shape 18">
            <a:extLst>
              <a:ext uri="{FF2B5EF4-FFF2-40B4-BE49-F238E27FC236}">
                <a16:creationId xmlns:a16="http://schemas.microsoft.com/office/drawing/2014/main" id="{CF0CFB3A-0C26-4D3C-9FC7-22FB29D2D42E}"/>
              </a:ext>
            </a:extLst>
          </p:cNvPr>
          <p:cNvSpPr/>
          <p:nvPr/>
        </p:nvSpPr>
        <p:spPr>
          <a:xfrm>
            <a:off x="6555232" y="1308853"/>
            <a:ext cx="2133056" cy="2451789"/>
          </a:xfrm>
          <a:custGeom>
            <a:avLst/>
            <a:gdLst>
              <a:gd name="connsiteX0" fmla="*/ 0 w 2451788"/>
              <a:gd name="connsiteY0" fmla="*/ 1066528 h 2133055"/>
              <a:gd name="connsiteX1" fmla="*/ 533264 w 2451788"/>
              <a:gd name="connsiteY1" fmla="*/ 0 h 2133055"/>
              <a:gd name="connsiteX2" fmla="*/ 1918524 w 2451788"/>
              <a:gd name="connsiteY2" fmla="*/ 0 h 2133055"/>
              <a:gd name="connsiteX3" fmla="*/ 2451788 w 2451788"/>
              <a:gd name="connsiteY3" fmla="*/ 1066528 h 2133055"/>
              <a:gd name="connsiteX4" fmla="*/ 1918524 w 2451788"/>
              <a:gd name="connsiteY4" fmla="*/ 2133055 h 2133055"/>
              <a:gd name="connsiteX5" fmla="*/ 533264 w 2451788"/>
              <a:gd name="connsiteY5" fmla="*/ 2133055 h 2133055"/>
              <a:gd name="connsiteX6" fmla="*/ 0 w 2451788"/>
              <a:gd name="connsiteY6" fmla="*/ 1066528 h 2133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1788" h="2133055">
                <a:moveTo>
                  <a:pt x="1225893" y="0"/>
                </a:moveTo>
                <a:lnTo>
                  <a:pt x="2451787" y="463940"/>
                </a:lnTo>
                <a:lnTo>
                  <a:pt x="2451787" y="1669115"/>
                </a:lnTo>
                <a:lnTo>
                  <a:pt x="1225893" y="2133055"/>
                </a:lnTo>
                <a:lnTo>
                  <a:pt x="1" y="1669115"/>
                </a:lnTo>
                <a:lnTo>
                  <a:pt x="1" y="463940"/>
                </a:lnTo>
                <a:lnTo>
                  <a:pt x="1225893"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32401" tIns="382071" rIns="332402" bIns="382070" numCol="1" spcCol="1270" anchor="ctr" anchorCtr="0">
            <a:noAutofit/>
          </a:bodyPr>
          <a:lstStyle/>
          <a:p>
            <a:pPr marL="0" lvl="0" indent="0" algn="ctr" defTabSz="1289050">
              <a:lnSpc>
                <a:spcPct val="90000"/>
              </a:lnSpc>
              <a:spcBef>
                <a:spcPct val="0"/>
              </a:spcBef>
              <a:spcAft>
                <a:spcPct val="35000"/>
              </a:spcAft>
              <a:buNone/>
            </a:pPr>
            <a:r>
              <a:rPr lang="en-GB" sz="2900" kern="1200" dirty="0"/>
              <a:t>Public Transport must not be used</a:t>
            </a:r>
          </a:p>
        </p:txBody>
      </p:sp>
    </p:spTree>
    <p:extLst>
      <p:ext uri="{BB962C8B-B14F-4D97-AF65-F5344CB8AC3E}">
        <p14:creationId xmlns:p14="http://schemas.microsoft.com/office/powerpoint/2010/main" val="527087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6" grpId="0" animBg="1"/>
      <p:bldP spid="17" grpId="0" animBg="1"/>
      <p:bldP spid="19"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19536" y="333628"/>
            <a:ext cx="8280920" cy="523220"/>
          </a:xfrm>
          <a:prstGeom prst="rect">
            <a:avLst/>
          </a:prstGeom>
          <a:solidFill>
            <a:srgbClr val="002060"/>
          </a:solidFill>
        </p:spPr>
        <p:txBody>
          <a:bodyPr wrap="square" rtlCol="0">
            <a:spAutoFit/>
          </a:bodyPr>
          <a:lstStyle/>
          <a:p>
            <a:pPr algn="ctr"/>
            <a:r>
              <a:rPr lang="en-GB" sz="2800" b="1" dirty="0">
                <a:solidFill>
                  <a:schemeClr val="bg1"/>
                </a:solidFill>
              </a:rPr>
              <a:t>Transporting a Prisoner to the Police Station</a:t>
            </a:r>
          </a:p>
        </p:txBody>
      </p:sp>
      <p:grpSp>
        <p:nvGrpSpPr>
          <p:cNvPr id="7" name="Group 6">
            <a:extLst>
              <a:ext uri="{FF2B5EF4-FFF2-40B4-BE49-F238E27FC236}">
                <a16:creationId xmlns:a16="http://schemas.microsoft.com/office/drawing/2014/main" id="{97DE0B0B-60C3-47E6-872C-2AE53C782140}"/>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FF150F0B-8F1A-4B26-B42A-D597D046202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E7A5E453-C75F-4A9D-AE42-ABF3AF5D58E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61A71C9F-47FE-4BA9-82FF-DF33FAE09F4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CB71218B-F155-409F-A3CB-D8B279D8992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DD69352E-1C0B-47A8-B3D5-BA4F5572EC5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41310B1F-23B4-437F-9DBF-02444C5A77A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4" name="Freeform: Shape 3">
            <a:extLst>
              <a:ext uri="{FF2B5EF4-FFF2-40B4-BE49-F238E27FC236}">
                <a16:creationId xmlns:a16="http://schemas.microsoft.com/office/drawing/2014/main" id="{08DC7B9C-5459-40A6-87D5-44E9BD24060B}"/>
              </a:ext>
            </a:extLst>
          </p:cNvPr>
          <p:cNvSpPr/>
          <p:nvPr/>
        </p:nvSpPr>
        <p:spPr>
          <a:xfrm>
            <a:off x="6044522" y="1103415"/>
            <a:ext cx="2120154" cy="2436958"/>
          </a:xfrm>
          <a:custGeom>
            <a:avLst/>
            <a:gdLst>
              <a:gd name="connsiteX0" fmla="*/ 0 w 2436958"/>
              <a:gd name="connsiteY0" fmla="*/ 1060077 h 2120154"/>
              <a:gd name="connsiteX1" fmla="*/ 530039 w 2436958"/>
              <a:gd name="connsiteY1" fmla="*/ 0 h 2120154"/>
              <a:gd name="connsiteX2" fmla="*/ 1906920 w 2436958"/>
              <a:gd name="connsiteY2" fmla="*/ 0 h 2120154"/>
              <a:gd name="connsiteX3" fmla="*/ 2436958 w 2436958"/>
              <a:gd name="connsiteY3" fmla="*/ 1060077 h 2120154"/>
              <a:gd name="connsiteX4" fmla="*/ 1906920 w 2436958"/>
              <a:gd name="connsiteY4" fmla="*/ 2120154 h 2120154"/>
              <a:gd name="connsiteX5" fmla="*/ 530039 w 2436958"/>
              <a:gd name="connsiteY5" fmla="*/ 2120154 h 2120154"/>
              <a:gd name="connsiteX6" fmla="*/ 0 w 2436958"/>
              <a:gd name="connsiteY6" fmla="*/ 1060077 h 212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36958" h="2120154">
                <a:moveTo>
                  <a:pt x="1218479" y="0"/>
                </a:moveTo>
                <a:lnTo>
                  <a:pt x="2436958" y="461134"/>
                </a:lnTo>
                <a:lnTo>
                  <a:pt x="2436958" y="1659021"/>
                </a:lnTo>
                <a:lnTo>
                  <a:pt x="1218479" y="2120154"/>
                </a:lnTo>
                <a:lnTo>
                  <a:pt x="0" y="1659021"/>
                </a:lnTo>
                <a:lnTo>
                  <a:pt x="0" y="461134"/>
                </a:lnTo>
                <a:lnTo>
                  <a:pt x="1218479"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95161" tIns="444529" rIns="395161" bIns="444529" numCol="1" spcCol="1270" anchor="ctr" anchorCtr="0">
            <a:noAutofit/>
          </a:bodyPr>
          <a:lstStyle/>
          <a:p>
            <a:pPr marL="0" lvl="0" indent="0" algn="ctr" defTabSz="755650">
              <a:lnSpc>
                <a:spcPct val="90000"/>
              </a:lnSpc>
              <a:spcBef>
                <a:spcPct val="0"/>
              </a:spcBef>
              <a:spcAft>
                <a:spcPct val="35000"/>
              </a:spcAft>
              <a:buNone/>
            </a:pPr>
            <a:r>
              <a:rPr lang="en-GB" altLang="en-US" b="0" kern="1200" dirty="0">
                <a:solidFill>
                  <a:schemeClr val="bg1">
                    <a:lumMod val="95000"/>
                  </a:schemeClr>
                </a:solidFill>
                <a:latin typeface="+mn-lt"/>
                <a:ea typeface="ＭＳ Ｐゴシック" panose="020B0600070205080204" pitchFamily="34" charset="-128"/>
                <a:cs typeface="Arial" panose="020B0604020202020204" pitchFamily="34" charset="0"/>
              </a:rPr>
              <a:t>Remove all equipment from area in vehicle that prisoner will be placed.</a:t>
            </a:r>
            <a:endParaRPr lang="en-GB" kern="1200" dirty="0">
              <a:solidFill>
                <a:schemeClr val="bg1">
                  <a:lumMod val="95000"/>
                </a:schemeClr>
              </a:solidFill>
              <a:latin typeface="+mn-lt"/>
            </a:endParaRPr>
          </a:p>
        </p:txBody>
      </p:sp>
      <p:sp>
        <p:nvSpPr>
          <p:cNvPr id="15" name="Rectangle 14">
            <a:extLst>
              <a:ext uri="{FF2B5EF4-FFF2-40B4-BE49-F238E27FC236}">
                <a16:creationId xmlns:a16="http://schemas.microsoft.com/office/drawing/2014/main" id="{C441A504-8721-4E5A-9B96-5A866BA7391B}"/>
              </a:ext>
            </a:extLst>
          </p:cNvPr>
          <p:cNvSpPr/>
          <p:nvPr/>
        </p:nvSpPr>
        <p:spPr>
          <a:xfrm>
            <a:off x="8229012" y="1590806"/>
            <a:ext cx="2719646" cy="1462175"/>
          </a:xfrm>
          <a:prstGeom prst="rect">
            <a:avLst/>
          </a:pr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sp>
      <p:sp>
        <p:nvSpPr>
          <p:cNvPr id="16" name="Freeform: Shape 15">
            <a:extLst>
              <a:ext uri="{FF2B5EF4-FFF2-40B4-BE49-F238E27FC236}">
                <a16:creationId xmlns:a16="http://schemas.microsoft.com/office/drawing/2014/main" id="{8C4F5ADC-91AE-4FA0-8339-14C8F459D94C}"/>
              </a:ext>
            </a:extLst>
          </p:cNvPr>
          <p:cNvSpPr/>
          <p:nvPr/>
        </p:nvSpPr>
        <p:spPr>
          <a:xfrm>
            <a:off x="3754755" y="1103415"/>
            <a:ext cx="2120154" cy="2436958"/>
          </a:xfrm>
          <a:custGeom>
            <a:avLst/>
            <a:gdLst>
              <a:gd name="connsiteX0" fmla="*/ 0 w 2436958"/>
              <a:gd name="connsiteY0" fmla="*/ 1060077 h 2120154"/>
              <a:gd name="connsiteX1" fmla="*/ 530039 w 2436958"/>
              <a:gd name="connsiteY1" fmla="*/ 0 h 2120154"/>
              <a:gd name="connsiteX2" fmla="*/ 1906920 w 2436958"/>
              <a:gd name="connsiteY2" fmla="*/ 0 h 2120154"/>
              <a:gd name="connsiteX3" fmla="*/ 2436958 w 2436958"/>
              <a:gd name="connsiteY3" fmla="*/ 1060077 h 2120154"/>
              <a:gd name="connsiteX4" fmla="*/ 1906920 w 2436958"/>
              <a:gd name="connsiteY4" fmla="*/ 2120154 h 2120154"/>
              <a:gd name="connsiteX5" fmla="*/ 530039 w 2436958"/>
              <a:gd name="connsiteY5" fmla="*/ 2120154 h 2120154"/>
              <a:gd name="connsiteX6" fmla="*/ 0 w 2436958"/>
              <a:gd name="connsiteY6" fmla="*/ 1060077 h 212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36958" h="2120154">
                <a:moveTo>
                  <a:pt x="1218479" y="0"/>
                </a:moveTo>
                <a:lnTo>
                  <a:pt x="2436958" y="461134"/>
                </a:lnTo>
                <a:lnTo>
                  <a:pt x="2436958" y="1659021"/>
                </a:lnTo>
                <a:lnTo>
                  <a:pt x="1218479" y="2120154"/>
                </a:lnTo>
                <a:lnTo>
                  <a:pt x="0" y="1659021"/>
                </a:lnTo>
                <a:lnTo>
                  <a:pt x="0" y="461134"/>
                </a:lnTo>
                <a:lnTo>
                  <a:pt x="1218479" y="0"/>
                </a:lnTo>
                <a:close/>
              </a:path>
            </a:pathLst>
          </a:custGeom>
          <a:solidFill>
            <a:schemeClr val="accent1">
              <a:lumMod val="50000"/>
            </a:schemeClr>
          </a:solidFill>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30391" tIns="379759" rIns="330391" bIns="379759" numCol="1" spcCol="1270" anchor="ctr" anchorCtr="0">
            <a:noAutofit/>
          </a:bodyPr>
          <a:lstStyle/>
          <a:p>
            <a:pPr marL="0" lvl="0" indent="0" algn="ctr" defTabSz="889000">
              <a:lnSpc>
                <a:spcPct val="90000"/>
              </a:lnSpc>
              <a:spcBef>
                <a:spcPct val="0"/>
              </a:spcBef>
              <a:spcAft>
                <a:spcPct val="35000"/>
              </a:spcAft>
              <a:buNone/>
            </a:pPr>
            <a:r>
              <a:rPr lang="en-GB" altLang="en-US" b="0" kern="1200" dirty="0">
                <a:solidFill>
                  <a:schemeClr val="bg1">
                    <a:lumMod val="95000"/>
                  </a:schemeClr>
                </a:solidFill>
                <a:latin typeface="+mn-lt"/>
                <a:ea typeface="ＭＳ Ｐゴシック" panose="020B0600070205080204" pitchFamily="34" charset="-128"/>
                <a:cs typeface="Arial" panose="020B0604020202020204" pitchFamily="34" charset="0"/>
              </a:rPr>
              <a:t>Before you put a prisoner into a vehicle, search it in their presence</a:t>
            </a:r>
            <a:endParaRPr lang="en-GB" kern="1200" dirty="0">
              <a:solidFill>
                <a:schemeClr val="bg1">
                  <a:lumMod val="95000"/>
                </a:schemeClr>
              </a:solidFill>
              <a:latin typeface="+mn-lt"/>
            </a:endParaRPr>
          </a:p>
        </p:txBody>
      </p:sp>
      <p:sp>
        <p:nvSpPr>
          <p:cNvPr id="17" name="Freeform: Shape 16">
            <a:extLst>
              <a:ext uri="{FF2B5EF4-FFF2-40B4-BE49-F238E27FC236}">
                <a16:creationId xmlns:a16="http://schemas.microsoft.com/office/drawing/2014/main" id="{50E74B07-05AD-4C88-9F2C-FDFD3B3F42A1}"/>
              </a:ext>
            </a:extLst>
          </p:cNvPr>
          <p:cNvSpPr/>
          <p:nvPr/>
        </p:nvSpPr>
        <p:spPr>
          <a:xfrm>
            <a:off x="4895252" y="3171905"/>
            <a:ext cx="2120154" cy="2436958"/>
          </a:xfrm>
          <a:custGeom>
            <a:avLst/>
            <a:gdLst>
              <a:gd name="connsiteX0" fmla="*/ 0 w 2436958"/>
              <a:gd name="connsiteY0" fmla="*/ 1060077 h 2120154"/>
              <a:gd name="connsiteX1" fmla="*/ 530039 w 2436958"/>
              <a:gd name="connsiteY1" fmla="*/ 0 h 2120154"/>
              <a:gd name="connsiteX2" fmla="*/ 1906920 w 2436958"/>
              <a:gd name="connsiteY2" fmla="*/ 0 h 2120154"/>
              <a:gd name="connsiteX3" fmla="*/ 2436958 w 2436958"/>
              <a:gd name="connsiteY3" fmla="*/ 1060077 h 2120154"/>
              <a:gd name="connsiteX4" fmla="*/ 1906920 w 2436958"/>
              <a:gd name="connsiteY4" fmla="*/ 2120154 h 2120154"/>
              <a:gd name="connsiteX5" fmla="*/ 530039 w 2436958"/>
              <a:gd name="connsiteY5" fmla="*/ 2120154 h 2120154"/>
              <a:gd name="connsiteX6" fmla="*/ 0 w 2436958"/>
              <a:gd name="connsiteY6" fmla="*/ 1060077 h 212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36958" h="2120154">
                <a:moveTo>
                  <a:pt x="1218479" y="0"/>
                </a:moveTo>
                <a:lnTo>
                  <a:pt x="2436958" y="461134"/>
                </a:lnTo>
                <a:lnTo>
                  <a:pt x="2436958" y="1659021"/>
                </a:lnTo>
                <a:lnTo>
                  <a:pt x="1218479" y="2120154"/>
                </a:lnTo>
                <a:lnTo>
                  <a:pt x="0" y="1659021"/>
                </a:lnTo>
                <a:lnTo>
                  <a:pt x="0" y="461134"/>
                </a:lnTo>
                <a:lnTo>
                  <a:pt x="1218479" y="0"/>
                </a:lnTo>
                <a:close/>
              </a:path>
            </a:pathLst>
          </a:custGeom>
          <a:blipFill>
            <a:blip r:embed="rId7"/>
            <a:stretch>
              <a:fillRect/>
            </a:stretch>
          </a:blipFill>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95161" tIns="444529" rIns="395161" bIns="444529" numCol="1" spcCol="1270" anchor="ctr" anchorCtr="0">
            <a:noAutofit/>
          </a:bodyPr>
          <a:lstStyle/>
          <a:p>
            <a:pPr marL="0" lvl="0" indent="0" algn="ctr" defTabSz="755650">
              <a:lnSpc>
                <a:spcPct val="90000"/>
              </a:lnSpc>
              <a:spcBef>
                <a:spcPct val="0"/>
              </a:spcBef>
              <a:spcAft>
                <a:spcPct val="35000"/>
              </a:spcAft>
              <a:buNone/>
            </a:pPr>
            <a:endParaRPr lang="en-GB" sz="1700" kern="1200" dirty="0"/>
          </a:p>
        </p:txBody>
      </p:sp>
      <p:sp>
        <p:nvSpPr>
          <p:cNvPr id="18" name="Rectangle 17">
            <a:extLst>
              <a:ext uri="{FF2B5EF4-FFF2-40B4-BE49-F238E27FC236}">
                <a16:creationId xmlns:a16="http://schemas.microsoft.com/office/drawing/2014/main" id="{2BDC2267-FA66-43C9-AA30-94EADBA6C70C}"/>
              </a:ext>
            </a:extLst>
          </p:cNvPr>
          <p:cNvSpPr/>
          <p:nvPr/>
        </p:nvSpPr>
        <p:spPr>
          <a:xfrm>
            <a:off x="2175606" y="3659297"/>
            <a:ext cx="2631915" cy="1462175"/>
          </a:xfrm>
          <a:prstGeom prst="rect">
            <a:avLst/>
          </a:pr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sp>
      <p:sp>
        <p:nvSpPr>
          <p:cNvPr id="19" name="Freeform: Shape 18">
            <a:extLst>
              <a:ext uri="{FF2B5EF4-FFF2-40B4-BE49-F238E27FC236}">
                <a16:creationId xmlns:a16="http://schemas.microsoft.com/office/drawing/2014/main" id="{9C8DA76D-A6FC-4FAC-BF5D-7C3C8239E220}"/>
              </a:ext>
            </a:extLst>
          </p:cNvPr>
          <p:cNvSpPr/>
          <p:nvPr/>
        </p:nvSpPr>
        <p:spPr>
          <a:xfrm>
            <a:off x="7185018" y="3171905"/>
            <a:ext cx="2120154" cy="2436958"/>
          </a:xfrm>
          <a:custGeom>
            <a:avLst/>
            <a:gdLst>
              <a:gd name="connsiteX0" fmla="*/ 0 w 2436958"/>
              <a:gd name="connsiteY0" fmla="*/ 1060077 h 2120154"/>
              <a:gd name="connsiteX1" fmla="*/ 530039 w 2436958"/>
              <a:gd name="connsiteY1" fmla="*/ 0 h 2120154"/>
              <a:gd name="connsiteX2" fmla="*/ 1906920 w 2436958"/>
              <a:gd name="connsiteY2" fmla="*/ 0 h 2120154"/>
              <a:gd name="connsiteX3" fmla="*/ 2436958 w 2436958"/>
              <a:gd name="connsiteY3" fmla="*/ 1060077 h 2120154"/>
              <a:gd name="connsiteX4" fmla="*/ 1906920 w 2436958"/>
              <a:gd name="connsiteY4" fmla="*/ 2120154 h 2120154"/>
              <a:gd name="connsiteX5" fmla="*/ 530039 w 2436958"/>
              <a:gd name="connsiteY5" fmla="*/ 2120154 h 2120154"/>
              <a:gd name="connsiteX6" fmla="*/ 0 w 2436958"/>
              <a:gd name="connsiteY6" fmla="*/ 1060077 h 212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36958" h="2120154">
                <a:moveTo>
                  <a:pt x="1218479" y="0"/>
                </a:moveTo>
                <a:lnTo>
                  <a:pt x="2436958" y="461134"/>
                </a:lnTo>
                <a:lnTo>
                  <a:pt x="2436958" y="1659021"/>
                </a:lnTo>
                <a:lnTo>
                  <a:pt x="1218479" y="2120154"/>
                </a:lnTo>
                <a:lnTo>
                  <a:pt x="0" y="1659021"/>
                </a:lnTo>
                <a:lnTo>
                  <a:pt x="0" y="461134"/>
                </a:lnTo>
                <a:lnTo>
                  <a:pt x="1218479"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30391" tIns="379759" rIns="330391" bIns="379759" numCol="1" spcCol="1270" anchor="ctr" anchorCtr="0">
            <a:noAutofit/>
          </a:bodyPr>
          <a:lstStyle/>
          <a:p>
            <a:pPr marL="0" lvl="0" indent="0" algn="ctr" defTabSz="889000">
              <a:lnSpc>
                <a:spcPct val="90000"/>
              </a:lnSpc>
              <a:spcBef>
                <a:spcPct val="0"/>
              </a:spcBef>
              <a:spcAft>
                <a:spcPct val="35000"/>
              </a:spcAft>
              <a:buNone/>
            </a:pPr>
            <a:r>
              <a:rPr lang="en-GB" altLang="en-US" b="0" kern="1200" dirty="0">
                <a:solidFill>
                  <a:schemeClr val="bg1">
                    <a:lumMod val="95000"/>
                  </a:schemeClr>
                </a:solidFill>
                <a:latin typeface="+mn-lt"/>
                <a:ea typeface="ＭＳ Ｐゴシック" panose="020B0600070205080204" pitchFamily="34" charset="-128"/>
                <a:cs typeface="Arial" panose="020B0604020202020204" pitchFamily="34" charset="0"/>
              </a:rPr>
              <a:t>On arrival at the station, search the vehicle again in their presence</a:t>
            </a:r>
            <a:endParaRPr lang="en-GB" kern="1200" dirty="0">
              <a:solidFill>
                <a:schemeClr val="bg1">
                  <a:lumMod val="95000"/>
                </a:schemeClr>
              </a:solidFill>
              <a:latin typeface="+mn-lt"/>
            </a:endParaRPr>
          </a:p>
        </p:txBody>
      </p:sp>
      <p:sp>
        <p:nvSpPr>
          <p:cNvPr id="20" name="Freeform: Shape 19">
            <a:extLst>
              <a:ext uri="{FF2B5EF4-FFF2-40B4-BE49-F238E27FC236}">
                <a16:creationId xmlns:a16="http://schemas.microsoft.com/office/drawing/2014/main" id="{4F925DE2-6461-4277-BA24-83E5C028AF5E}"/>
              </a:ext>
            </a:extLst>
          </p:cNvPr>
          <p:cNvSpPr/>
          <p:nvPr/>
        </p:nvSpPr>
        <p:spPr>
          <a:xfrm>
            <a:off x="8309431" y="1105258"/>
            <a:ext cx="2120154" cy="2436958"/>
          </a:xfrm>
          <a:custGeom>
            <a:avLst/>
            <a:gdLst>
              <a:gd name="connsiteX0" fmla="*/ 0 w 2436958"/>
              <a:gd name="connsiteY0" fmla="*/ 1060077 h 2120154"/>
              <a:gd name="connsiteX1" fmla="*/ 530039 w 2436958"/>
              <a:gd name="connsiteY1" fmla="*/ 0 h 2120154"/>
              <a:gd name="connsiteX2" fmla="*/ 1906920 w 2436958"/>
              <a:gd name="connsiteY2" fmla="*/ 0 h 2120154"/>
              <a:gd name="connsiteX3" fmla="*/ 2436958 w 2436958"/>
              <a:gd name="connsiteY3" fmla="*/ 1060077 h 2120154"/>
              <a:gd name="connsiteX4" fmla="*/ 1906920 w 2436958"/>
              <a:gd name="connsiteY4" fmla="*/ 2120154 h 2120154"/>
              <a:gd name="connsiteX5" fmla="*/ 530039 w 2436958"/>
              <a:gd name="connsiteY5" fmla="*/ 2120154 h 2120154"/>
              <a:gd name="connsiteX6" fmla="*/ 0 w 2436958"/>
              <a:gd name="connsiteY6" fmla="*/ 1060077 h 212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36958" h="2120154">
                <a:moveTo>
                  <a:pt x="1218479" y="0"/>
                </a:moveTo>
                <a:lnTo>
                  <a:pt x="2436958" y="461134"/>
                </a:lnTo>
                <a:lnTo>
                  <a:pt x="2436958" y="1659021"/>
                </a:lnTo>
                <a:lnTo>
                  <a:pt x="1218479" y="2120154"/>
                </a:lnTo>
                <a:lnTo>
                  <a:pt x="0" y="1659021"/>
                </a:lnTo>
                <a:lnTo>
                  <a:pt x="0" y="461134"/>
                </a:lnTo>
                <a:lnTo>
                  <a:pt x="1218479" y="0"/>
                </a:lnTo>
                <a:close/>
              </a:path>
            </a:pathLst>
          </a:custGeom>
          <a:solidFill>
            <a:schemeClr val="accent1">
              <a:lumMod val="50000"/>
            </a:schemeClr>
          </a:solidFill>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95161" tIns="444529" rIns="395161" bIns="444529" numCol="1" spcCol="1270" anchor="ctr" anchorCtr="0">
            <a:noAutofit/>
          </a:bodyPr>
          <a:lstStyle/>
          <a:p>
            <a:pPr algn="ctr" defTabSz="755650">
              <a:lnSpc>
                <a:spcPct val="90000"/>
              </a:lnSpc>
              <a:spcAft>
                <a:spcPct val="35000"/>
              </a:spcAft>
            </a:pPr>
            <a:r>
              <a:rPr lang="en-GB" altLang="en-US" sz="1800" b="0" kern="1200" dirty="0">
                <a:solidFill>
                  <a:schemeClr val="bg1">
                    <a:lumMod val="95000"/>
                  </a:schemeClr>
                </a:solidFill>
                <a:latin typeface="+mn-lt"/>
                <a:ea typeface="ＭＳ Ｐゴシック" panose="020B0600070205080204" pitchFamily="34" charset="-128"/>
                <a:cs typeface="Arial" panose="020B0604020202020204" pitchFamily="34" charset="0"/>
              </a:rPr>
              <a:t>Activate Child locks on vehicle if applicable</a:t>
            </a:r>
            <a:endParaRPr lang="en-GB" sz="1800" kern="1200" dirty="0">
              <a:solidFill>
                <a:schemeClr val="bg1">
                  <a:lumMod val="95000"/>
                </a:schemeClr>
              </a:solidFill>
              <a:latin typeface="+mn-lt"/>
            </a:endParaRPr>
          </a:p>
        </p:txBody>
      </p:sp>
      <p:sp>
        <p:nvSpPr>
          <p:cNvPr id="21" name="Rectangle 20">
            <a:extLst>
              <a:ext uri="{FF2B5EF4-FFF2-40B4-BE49-F238E27FC236}">
                <a16:creationId xmlns:a16="http://schemas.microsoft.com/office/drawing/2014/main" id="{B1A871D6-B7BD-466C-9B09-F2850A2338D7}"/>
              </a:ext>
            </a:extLst>
          </p:cNvPr>
          <p:cNvSpPr/>
          <p:nvPr/>
        </p:nvSpPr>
        <p:spPr>
          <a:xfrm>
            <a:off x="8229012" y="5727788"/>
            <a:ext cx="2719646" cy="1462175"/>
          </a:xfrm>
          <a:prstGeom prst="rect">
            <a:avLst/>
          </a:pr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sp>
      <p:sp>
        <p:nvSpPr>
          <p:cNvPr id="22" name="Freeform: Shape 21">
            <a:extLst>
              <a:ext uri="{FF2B5EF4-FFF2-40B4-BE49-F238E27FC236}">
                <a16:creationId xmlns:a16="http://schemas.microsoft.com/office/drawing/2014/main" id="{DB48B2A6-A791-4166-B329-CF4B0FC00202}"/>
              </a:ext>
            </a:extLst>
          </p:cNvPr>
          <p:cNvSpPr/>
          <p:nvPr/>
        </p:nvSpPr>
        <p:spPr>
          <a:xfrm>
            <a:off x="2494345" y="3198785"/>
            <a:ext cx="2120154" cy="2436958"/>
          </a:xfrm>
          <a:custGeom>
            <a:avLst/>
            <a:gdLst>
              <a:gd name="connsiteX0" fmla="*/ 0 w 2436958"/>
              <a:gd name="connsiteY0" fmla="*/ 1060077 h 2120154"/>
              <a:gd name="connsiteX1" fmla="*/ 530039 w 2436958"/>
              <a:gd name="connsiteY1" fmla="*/ 0 h 2120154"/>
              <a:gd name="connsiteX2" fmla="*/ 1906920 w 2436958"/>
              <a:gd name="connsiteY2" fmla="*/ 0 h 2120154"/>
              <a:gd name="connsiteX3" fmla="*/ 2436958 w 2436958"/>
              <a:gd name="connsiteY3" fmla="*/ 1060077 h 2120154"/>
              <a:gd name="connsiteX4" fmla="*/ 1906920 w 2436958"/>
              <a:gd name="connsiteY4" fmla="*/ 2120154 h 2120154"/>
              <a:gd name="connsiteX5" fmla="*/ 530039 w 2436958"/>
              <a:gd name="connsiteY5" fmla="*/ 2120154 h 2120154"/>
              <a:gd name="connsiteX6" fmla="*/ 0 w 2436958"/>
              <a:gd name="connsiteY6" fmla="*/ 1060077 h 212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36958" h="2120154">
                <a:moveTo>
                  <a:pt x="1218479" y="0"/>
                </a:moveTo>
                <a:lnTo>
                  <a:pt x="2436958" y="461134"/>
                </a:lnTo>
                <a:lnTo>
                  <a:pt x="2436958" y="1659021"/>
                </a:lnTo>
                <a:lnTo>
                  <a:pt x="1218479" y="2120154"/>
                </a:lnTo>
                <a:lnTo>
                  <a:pt x="0" y="1659021"/>
                </a:lnTo>
                <a:lnTo>
                  <a:pt x="0" y="461134"/>
                </a:lnTo>
                <a:lnTo>
                  <a:pt x="1218479"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30391" tIns="379759" rIns="330391" bIns="379759" numCol="1" spcCol="1270" anchor="ctr" anchorCtr="0">
            <a:noAutofit/>
          </a:bodyPr>
          <a:lstStyle/>
          <a:p>
            <a:pPr marL="0" lvl="0" indent="0" algn="ctr" defTabSz="755650">
              <a:lnSpc>
                <a:spcPct val="90000"/>
              </a:lnSpc>
              <a:spcBef>
                <a:spcPct val="0"/>
              </a:spcBef>
              <a:spcAft>
                <a:spcPct val="35000"/>
              </a:spcAft>
              <a:buNone/>
            </a:pPr>
            <a:r>
              <a:rPr lang="en-GB" altLang="en-US" b="0" kern="1200" dirty="0">
                <a:solidFill>
                  <a:schemeClr val="bg1">
                    <a:lumMod val="95000"/>
                  </a:schemeClr>
                </a:solidFill>
                <a:latin typeface="Arial" panose="020B0604020202020204" pitchFamily="34" charset="0"/>
                <a:ea typeface="ＭＳ Ｐゴシック" panose="020B0600070205080204" pitchFamily="34" charset="-128"/>
                <a:cs typeface="Arial" panose="020B0604020202020204" pitchFamily="34" charset="0"/>
              </a:rPr>
              <a:t>Arrested persons must never be handcuffed to a vehicle or fixed object</a:t>
            </a:r>
            <a:endParaRPr lang="en-GB" kern="1200" dirty="0">
              <a:solidFill>
                <a:schemeClr val="bg1">
                  <a:lumMod val="95000"/>
                </a:schemeClr>
              </a:solidFill>
            </a:endParaRPr>
          </a:p>
        </p:txBody>
      </p:sp>
      <p:sp>
        <p:nvSpPr>
          <p:cNvPr id="23" name="Freeform: Shape 22">
            <a:extLst>
              <a:ext uri="{FF2B5EF4-FFF2-40B4-BE49-F238E27FC236}">
                <a16:creationId xmlns:a16="http://schemas.microsoft.com/office/drawing/2014/main" id="{29497DDD-66AE-45E5-818A-85CE527FE40F}"/>
              </a:ext>
            </a:extLst>
          </p:cNvPr>
          <p:cNvSpPr/>
          <p:nvPr/>
        </p:nvSpPr>
        <p:spPr>
          <a:xfrm>
            <a:off x="1462295" y="1103414"/>
            <a:ext cx="2120154" cy="2436958"/>
          </a:xfrm>
          <a:custGeom>
            <a:avLst/>
            <a:gdLst>
              <a:gd name="connsiteX0" fmla="*/ 0 w 2436958"/>
              <a:gd name="connsiteY0" fmla="*/ 1060077 h 2120154"/>
              <a:gd name="connsiteX1" fmla="*/ 530039 w 2436958"/>
              <a:gd name="connsiteY1" fmla="*/ 0 h 2120154"/>
              <a:gd name="connsiteX2" fmla="*/ 1906920 w 2436958"/>
              <a:gd name="connsiteY2" fmla="*/ 0 h 2120154"/>
              <a:gd name="connsiteX3" fmla="*/ 2436958 w 2436958"/>
              <a:gd name="connsiteY3" fmla="*/ 1060077 h 2120154"/>
              <a:gd name="connsiteX4" fmla="*/ 1906920 w 2436958"/>
              <a:gd name="connsiteY4" fmla="*/ 2120154 h 2120154"/>
              <a:gd name="connsiteX5" fmla="*/ 530039 w 2436958"/>
              <a:gd name="connsiteY5" fmla="*/ 2120154 h 2120154"/>
              <a:gd name="connsiteX6" fmla="*/ 0 w 2436958"/>
              <a:gd name="connsiteY6" fmla="*/ 1060077 h 212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36958" h="2120154">
                <a:moveTo>
                  <a:pt x="1218479" y="0"/>
                </a:moveTo>
                <a:lnTo>
                  <a:pt x="2436958" y="461134"/>
                </a:lnTo>
                <a:lnTo>
                  <a:pt x="2436958" y="1659021"/>
                </a:lnTo>
                <a:lnTo>
                  <a:pt x="1218479" y="2120154"/>
                </a:lnTo>
                <a:lnTo>
                  <a:pt x="0" y="1659021"/>
                </a:lnTo>
                <a:lnTo>
                  <a:pt x="0" y="461134"/>
                </a:lnTo>
                <a:lnTo>
                  <a:pt x="1218479" y="0"/>
                </a:lnTo>
                <a:close/>
              </a:path>
            </a:pathLst>
          </a:custGeom>
          <a:blipFill>
            <a:blip r:embed="rId8"/>
            <a:stretch>
              <a:fillRect/>
            </a:stretch>
          </a:blipFill>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95161" tIns="444529" rIns="395161" bIns="444529" numCol="1" spcCol="1270" anchor="ctr" anchorCtr="0">
            <a:noAutofit/>
          </a:bodyPr>
          <a:lstStyle/>
          <a:p>
            <a:pPr marL="0" lvl="0" indent="0" algn="ctr" defTabSz="755650">
              <a:lnSpc>
                <a:spcPct val="90000"/>
              </a:lnSpc>
              <a:spcBef>
                <a:spcPct val="0"/>
              </a:spcBef>
              <a:spcAft>
                <a:spcPct val="35000"/>
              </a:spcAft>
              <a:buNone/>
            </a:pPr>
            <a:endParaRPr lang="en-GB" sz="1700" kern="1200" dirty="0"/>
          </a:p>
        </p:txBody>
      </p:sp>
    </p:spTree>
    <p:extLst>
      <p:ext uri="{BB962C8B-B14F-4D97-AF65-F5344CB8AC3E}">
        <p14:creationId xmlns:p14="http://schemas.microsoft.com/office/powerpoint/2010/main" val="3650115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6" grpId="0" animBg="1"/>
      <p:bldP spid="17" grpId="0" animBg="1"/>
      <p:bldP spid="19" grpId="0" animBg="1"/>
      <p:bldP spid="20" grpId="0" animBg="1"/>
      <p:bldP spid="22" grpId="0" animBg="1"/>
      <p:bldP spid="2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
          <p:cNvSpPr txBox="1">
            <a:spLocks noChangeArrowheads="1"/>
          </p:cNvSpPr>
          <p:nvPr/>
        </p:nvSpPr>
        <p:spPr>
          <a:xfrm>
            <a:off x="2385234" y="1757714"/>
            <a:ext cx="7344816" cy="1728787"/>
          </a:xfrm>
          <a:prstGeom prst="rect">
            <a:avLst/>
          </a:prstGeom>
          <a:no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182563" lvl="1" indent="-3175" algn="ctr" fontAlgn="auto">
              <a:spcAft>
                <a:spcPts val="0"/>
              </a:spcAft>
              <a:buNone/>
            </a:pPr>
            <a:r>
              <a:rPr lang="en-GB" altLang="en-US" dirty="0">
                <a:solidFill>
                  <a:srgbClr val="002060"/>
                </a:solidFill>
                <a:latin typeface="Arial" panose="020B0604020202020204" pitchFamily="34" charset="0"/>
              </a:rPr>
              <a:t>“</a:t>
            </a:r>
            <a:r>
              <a:rPr lang="en-GB" altLang="en-US" dirty="0"/>
              <a:t>Anyone who enters the scene both takes something of the scene with them and leaves something of themselves behind</a:t>
            </a:r>
            <a:r>
              <a:rPr lang="en-GB" altLang="en-US" dirty="0">
                <a:solidFill>
                  <a:srgbClr val="002060"/>
                </a:solidFill>
                <a:latin typeface="Arial" panose="020B0604020202020204" pitchFamily="34" charset="0"/>
              </a:rPr>
              <a:t>”</a:t>
            </a:r>
          </a:p>
        </p:txBody>
      </p:sp>
      <p:pic>
        <p:nvPicPr>
          <p:cNvPr id="8" name="Picture 4" descr="Fingerpri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4835860" y="3501008"/>
            <a:ext cx="2443564" cy="22632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6" name="TextBox 5"/>
          <p:cNvSpPr txBox="1"/>
          <p:nvPr/>
        </p:nvSpPr>
        <p:spPr>
          <a:xfrm>
            <a:off x="2063552" y="855295"/>
            <a:ext cx="8134550" cy="584775"/>
          </a:xfrm>
          <a:prstGeom prst="rect">
            <a:avLst/>
          </a:prstGeom>
          <a:solidFill>
            <a:srgbClr val="002060"/>
          </a:solidFill>
        </p:spPr>
        <p:txBody>
          <a:bodyPr wrap="square" rtlCol="0">
            <a:spAutoFit/>
          </a:bodyPr>
          <a:lstStyle/>
          <a:p>
            <a:pPr algn="ctr"/>
            <a:r>
              <a:rPr lang="en-GB" sz="3200" b="1" dirty="0">
                <a:solidFill>
                  <a:schemeClr val="bg1"/>
                </a:solidFill>
              </a:rPr>
              <a:t>Preventing Cross-Contamination</a:t>
            </a:r>
          </a:p>
        </p:txBody>
      </p:sp>
      <p:grpSp>
        <p:nvGrpSpPr>
          <p:cNvPr id="5" name="Group 4">
            <a:extLst>
              <a:ext uri="{FF2B5EF4-FFF2-40B4-BE49-F238E27FC236}">
                <a16:creationId xmlns:a16="http://schemas.microsoft.com/office/drawing/2014/main" id="{46F541A5-1284-4961-BE5E-ADD959DBD25A}"/>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41E55D89-323B-4622-BDD3-1E995E9649D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613CEA83-F1A9-469C-89CB-D5AB95C1171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C55D5C2D-C295-44B1-ACB1-AD7F867FDA4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EB933911-4F87-4C18-B103-EFE84967F58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2CEB0D6D-DC96-4B51-9137-E3410394C006}"/>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7C2CDC96-D9DD-4322-9723-F2F57D434E0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7205988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3"/>
          <p:cNvSpPr>
            <a:spLocks noChangeArrowheads="1"/>
          </p:cNvSpPr>
          <p:nvPr/>
        </p:nvSpPr>
        <p:spPr bwMode="auto">
          <a:xfrm>
            <a:off x="2073276" y="1628800"/>
            <a:ext cx="8137525" cy="3744912"/>
          </a:xfrm>
          <a:prstGeom prst="ellipse">
            <a:avLst/>
          </a:prstGeom>
          <a:solidFill>
            <a:schemeClr val="accent1">
              <a:lumMod val="50000"/>
            </a:schemeClr>
          </a:solidFill>
          <a:ln w="9525">
            <a:solidFill>
              <a:sysClr val="windowText" lastClr="000000"/>
            </a:solidFill>
            <a:round/>
            <a:headEnd/>
            <a:tailEnd/>
          </a:ln>
          <a:effectLst/>
        </p:spPr>
        <p:txBody>
          <a:bodyPr wrap="none" anchor="ct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fontAlgn="auto">
              <a:spcBef>
                <a:spcPct val="0"/>
              </a:spcBef>
              <a:spcAft>
                <a:spcPts val="0"/>
              </a:spcAft>
              <a:buNone/>
              <a:defRPr/>
            </a:pPr>
            <a:r>
              <a:rPr lang="en-GB" altLang="en-US" sz="2600" kern="0" dirty="0">
                <a:solidFill>
                  <a:schemeClr val="bg1"/>
                </a:solidFill>
                <a:latin typeface="+mn-lt"/>
                <a:ea typeface="ＭＳ Ｐゴシック" panose="020B0600070205080204" pitchFamily="34" charset="-128"/>
              </a:rPr>
              <a:t>Female prisoners must be accompanied </a:t>
            </a:r>
          </a:p>
          <a:p>
            <a:pPr algn="ctr" fontAlgn="auto">
              <a:spcBef>
                <a:spcPct val="0"/>
              </a:spcBef>
              <a:spcAft>
                <a:spcPts val="0"/>
              </a:spcAft>
              <a:buNone/>
              <a:defRPr/>
            </a:pPr>
            <a:r>
              <a:rPr lang="en-GB" altLang="en-US" sz="2600" kern="0" dirty="0">
                <a:solidFill>
                  <a:schemeClr val="bg1"/>
                </a:solidFill>
                <a:latin typeface="+mn-lt"/>
                <a:ea typeface="ＭＳ Ｐゴシック" panose="020B0600070205080204" pitchFamily="34" charset="-128"/>
              </a:rPr>
              <a:t>by a female police officer if one is available. </a:t>
            </a:r>
          </a:p>
          <a:p>
            <a:pPr algn="ctr" fontAlgn="auto">
              <a:spcBef>
                <a:spcPct val="0"/>
              </a:spcBef>
              <a:spcAft>
                <a:spcPts val="0"/>
              </a:spcAft>
              <a:buNone/>
              <a:defRPr/>
            </a:pPr>
            <a:r>
              <a:rPr lang="en-GB" altLang="en-US" sz="2600" kern="0" dirty="0">
                <a:solidFill>
                  <a:schemeClr val="bg1"/>
                </a:solidFill>
                <a:latin typeface="+mn-lt"/>
                <a:ea typeface="ＭＳ Ｐゴシック" panose="020B0600070205080204" pitchFamily="34" charset="-128"/>
              </a:rPr>
              <a:t>If not available, at least two male officers must</a:t>
            </a:r>
          </a:p>
          <a:p>
            <a:pPr algn="ctr" fontAlgn="auto">
              <a:spcBef>
                <a:spcPct val="0"/>
              </a:spcBef>
              <a:spcAft>
                <a:spcPts val="0"/>
              </a:spcAft>
              <a:buNone/>
              <a:defRPr/>
            </a:pPr>
            <a:r>
              <a:rPr lang="en-GB" altLang="en-US" sz="2600" kern="0" dirty="0">
                <a:solidFill>
                  <a:schemeClr val="bg1"/>
                </a:solidFill>
                <a:latin typeface="+mn-lt"/>
                <a:ea typeface="ＭＳ Ｐゴシック" panose="020B0600070205080204" pitchFamily="34" charset="-128"/>
              </a:rPr>
              <a:t> act as escort. The same course of action applies</a:t>
            </a:r>
          </a:p>
          <a:p>
            <a:pPr algn="ctr" fontAlgn="auto">
              <a:spcBef>
                <a:spcPct val="0"/>
              </a:spcBef>
              <a:spcAft>
                <a:spcPts val="0"/>
              </a:spcAft>
              <a:buNone/>
              <a:defRPr/>
            </a:pPr>
            <a:r>
              <a:rPr lang="en-GB" altLang="en-US" sz="2600" kern="0" dirty="0">
                <a:solidFill>
                  <a:schemeClr val="bg1"/>
                </a:solidFill>
                <a:latin typeface="+mn-lt"/>
                <a:ea typeface="ＭＳ Ｐゴシック" panose="020B0600070205080204" pitchFamily="34" charset="-128"/>
              </a:rPr>
              <a:t>to male prisoners and female officers</a:t>
            </a:r>
          </a:p>
        </p:txBody>
      </p:sp>
      <p:sp>
        <p:nvSpPr>
          <p:cNvPr id="4" name="TextBox 3"/>
          <p:cNvSpPr txBox="1"/>
          <p:nvPr/>
        </p:nvSpPr>
        <p:spPr>
          <a:xfrm>
            <a:off x="2001577" y="548681"/>
            <a:ext cx="8280920" cy="584775"/>
          </a:xfrm>
          <a:prstGeom prst="rect">
            <a:avLst/>
          </a:prstGeom>
          <a:solidFill>
            <a:srgbClr val="002060"/>
          </a:solidFill>
        </p:spPr>
        <p:txBody>
          <a:bodyPr wrap="square" rtlCol="0">
            <a:spAutoFit/>
          </a:bodyPr>
          <a:lstStyle/>
          <a:p>
            <a:pPr algn="ctr"/>
            <a:r>
              <a:rPr lang="en-GB" sz="3200" b="1" dirty="0">
                <a:solidFill>
                  <a:schemeClr val="bg1"/>
                </a:solidFill>
              </a:rPr>
              <a:t>Prisoners of the Opposite Sex</a:t>
            </a:r>
          </a:p>
        </p:txBody>
      </p:sp>
      <p:grpSp>
        <p:nvGrpSpPr>
          <p:cNvPr id="5" name="Group 4">
            <a:extLst>
              <a:ext uri="{FF2B5EF4-FFF2-40B4-BE49-F238E27FC236}">
                <a16:creationId xmlns:a16="http://schemas.microsoft.com/office/drawing/2014/main" id="{405FF5E0-5543-42B1-9885-57E682E6A50B}"/>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3FF6345C-82CF-48BF-BA5A-51DFE19A017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94689924-0108-4D15-BC85-CF475A2FB2E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D23C72D5-4459-4D51-9C20-E7A07915C3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E3FC6351-E3B3-402A-AE64-F3426237302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6F126EB3-0248-49CA-8691-DE8D598D5C0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910BCFC5-9864-4D92-A31D-C187742BFD3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239676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2"/>
          <p:cNvSpPr txBox="1">
            <a:spLocks/>
          </p:cNvSpPr>
          <p:nvPr/>
        </p:nvSpPr>
        <p:spPr bwMode="auto">
          <a:xfrm>
            <a:off x="1903917" y="2132855"/>
            <a:ext cx="4388296" cy="3168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sz="2800" kern="0" dirty="0">
                <a:solidFill>
                  <a:schemeClr val="tx1"/>
                </a:solidFill>
                <a:latin typeface="Arial" panose="020B0604020202020204" pitchFamily="34" charset="0"/>
                <a:cs typeface="Arial" panose="020B0604020202020204" pitchFamily="34" charset="0"/>
              </a:rPr>
              <a:t>The suspect </a:t>
            </a:r>
            <a:r>
              <a:rPr lang="en-GB" sz="2800" b="1" kern="0" dirty="0">
                <a:solidFill>
                  <a:schemeClr val="accent1">
                    <a:lumMod val="75000"/>
                  </a:schemeClr>
                </a:solidFill>
                <a:latin typeface="Arial" panose="020B0604020202020204" pitchFamily="34" charset="0"/>
                <a:cs typeface="Arial" panose="020B0604020202020204" pitchFamily="34" charset="0"/>
              </a:rPr>
              <a:t>MUST</a:t>
            </a:r>
          </a:p>
          <a:p>
            <a:pPr marL="0" indent="0" algn="ctr">
              <a:buNone/>
              <a:defRPr/>
            </a:pPr>
            <a:r>
              <a:rPr lang="en-GB" sz="2800" kern="0" dirty="0">
                <a:solidFill>
                  <a:schemeClr val="tx1"/>
                </a:solidFill>
                <a:latin typeface="Arial" panose="020B0604020202020204" pitchFamily="34" charset="0"/>
                <a:cs typeface="Arial" panose="020B0604020202020204" pitchFamily="34" charset="0"/>
              </a:rPr>
              <a:t>be taken to</a:t>
            </a:r>
          </a:p>
          <a:p>
            <a:pPr marL="0" indent="0" algn="ctr">
              <a:buNone/>
              <a:defRPr/>
            </a:pPr>
            <a:r>
              <a:rPr lang="en-GB" sz="2800" kern="0" dirty="0">
                <a:solidFill>
                  <a:schemeClr val="tx1"/>
                </a:solidFill>
                <a:latin typeface="Arial" panose="020B0604020202020204" pitchFamily="34" charset="0"/>
                <a:cs typeface="Arial" panose="020B0604020202020204" pitchFamily="34" charset="0"/>
              </a:rPr>
              <a:t>a </a:t>
            </a:r>
            <a:r>
              <a:rPr lang="en-GB" sz="2800" b="1" kern="0" dirty="0">
                <a:solidFill>
                  <a:srgbClr val="C00000"/>
                </a:solidFill>
                <a:latin typeface="Arial" panose="020B0604020202020204" pitchFamily="34" charset="0"/>
                <a:cs typeface="Arial" panose="020B0604020202020204" pitchFamily="34" charset="0"/>
              </a:rPr>
              <a:t>designated</a:t>
            </a:r>
            <a:r>
              <a:rPr lang="en-GB" sz="2800" kern="0" dirty="0">
                <a:solidFill>
                  <a:schemeClr val="tx1"/>
                </a:solidFill>
                <a:latin typeface="Arial" panose="020B0604020202020204" pitchFamily="34" charset="0"/>
                <a:cs typeface="Arial" panose="020B0604020202020204" pitchFamily="34" charset="0"/>
              </a:rPr>
              <a:t> police </a:t>
            </a:r>
          </a:p>
          <a:p>
            <a:pPr marL="0" indent="0" algn="ctr">
              <a:buNone/>
              <a:defRPr/>
            </a:pPr>
            <a:r>
              <a:rPr lang="en-GB" sz="2800" kern="0" dirty="0">
                <a:solidFill>
                  <a:schemeClr val="tx1"/>
                </a:solidFill>
                <a:latin typeface="Arial" panose="020B0604020202020204" pitchFamily="34" charset="0"/>
                <a:cs typeface="Arial" panose="020B0604020202020204" pitchFamily="34" charset="0"/>
              </a:rPr>
              <a:t>station as soon as </a:t>
            </a:r>
          </a:p>
          <a:p>
            <a:pPr marL="0" indent="0" algn="ctr">
              <a:buNone/>
              <a:defRPr/>
            </a:pPr>
            <a:r>
              <a:rPr lang="en-GB" sz="2800" b="1" kern="0" dirty="0">
                <a:solidFill>
                  <a:schemeClr val="accent1">
                    <a:lumMod val="75000"/>
                  </a:schemeClr>
                </a:solidFill>
                <a:latin typeface="Arial" panose="020B0604020202020204" pitchFamily="34" charset="0"/>
                <a:cs typeface="Arial" panose="020B0604020202020204" pitchFamily="34" charset="0"/>
              </a:rPr>
              <a:t>practicable</a:t>
            </a:r>
            <a:r>
              <a:rPr lang="en-GB" sz="2800" b="1" kern="0" dirty="0">
                <a:solidFill>
                  <a:schemeClr val="tx1"/>
                </a:solidFill>
                <a:latin typeface="Arial" panose="020B0604020202020204" pitchFamily="34" charset="0"/>
                <a:cs typeface="Arial" panose="020B0604020202020204" pitchFamily="34" charset="0"/>
              </a:rPr>
              <a:t> </a:t>
            </a:r>
            <a:r>
              <a:rPr lang="en-GB" sz="2800" kern="0" dirty="0">
                <a:solidFill>
                  <a:schemeClr val="tx1"/>
                </a:solidFill>
                <a:latin typeface="Arial" panose="020B0604020202020204" pitchFamily="34" charset="0"/>
                <a:cs typeface="Arial" panose="020B0604020202020204" pitchFamily="34" charset="0"/>
              </a:rPr>
              <a:t>after </a:t>
            </a:r>
          </a:p>
          <a:p>
            <a:pPr marL="0" indent="0" algn="ctr">
              <a:buNone/>
              <a:defRPr/>
            </a:pPr>
            <a:r>
              <a:rPr lang="en-GB" sz="2800" kern="0" dirty="0">
                <a:solidFill>
                  <a:schemeClr val="tx1"/>
                </a:solidFill>
                <a:latin typeface="Arial" panose="020B0604020202020204" pitchFamily="34" charset="0"/>
                <a:cs typeface="Arial" panose="020B0604020202020204" pitchFamily="34" charset="0"/>
              </a:rPr>
              <a:t>arrest</a:t>
            </a:r>
            <a:endParaRPr lang="en-GB" sz="2800" b="1" kern="0" dirty="0">
              <a:solidFill>
                <a:schemeClr val="tx1"/>
              </a:solidFill>
              <a:latin typeface="Arial" panose="020B0604020202020204" pitchFamily="34" charset="0"/>
              <a:cs typeface="Arial" panose="020B0604020202020204" pitchFamily="34" charset="0"/>
            </a:endParaRPr>
          </a:p>
        </p:txBody>
      </p:sp>
      <p:pic>
        <p:nvPicPr>
          <p:cNvPr id="6" name="Content Placeholder 4"/>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553201" y="1844825"/>
            <a:ext cx="3088075" cy="37444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1922032" y="692697"/>
            <a:ext cx="8280920" cy="584775"/>
          </a:xfrm>
          <a:prstGeom prst="rect">
            <a:avLst/>
          </a:prstGeom>
          <a:solidFill>
            <a:srgbClr val="002060"/>
          </a:solidFill>
        </p:spPr>
        <p:txBody>
          <a:bodyPr wrap="square" rtlCol="0">
            <a:spAutoFit/>
          </a:bodyPr>
          <a:lstStyle/>
          <a:p>
            <a:pPr algn="ctr"/>
            <a:r>
              <a:rPr lang="en-GB" sz="3200" b="1" dirty="0">
                <a:solidFill>
                  <a:schemeClr val="bg1"/>
                </a:solidFill>
              </a:rPr>
              <a:t>Taking a Suspect to the Police Station</a:t>
            </a:r>
          </a:p>
        </p:txBody>
      </p:sp>
      <p:grpSp>
        <p:nvGrpSpPr>
          <p:cNvPr id="8" name="Group 7">
            <a:extLst>
              <a:ext uri="{FF2B5EF4-FFF2-40B4-BE49-F238E27FC236}">
                <a16:creationId xmlns:a16="http://schemas.microsoft.com/office/drawing/2014/main" id="{19AD7CCB-7021-4053-A80B-86594FF3BEE1}"/>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DF25945F-AD9D-4C32-9E00-5944B151A940}"/>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23D13CD2-D35A-4C95-AA77-4CBEBD69CC1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27E1BBD9-818E-4FFB-A694-F7BB4AEDD58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F775F0A9-9C9F-4A06-9B17-88F3E725AE4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0DDCE2AE-9A58-4847-957B-9112B868D12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02E76AE7-4086-499D-A3F3-FA3B666CF46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188487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991544" y="1772242"/>
            <a:ext cx="4032448" cy="2664296"/>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auto">
              <a:spcAft>
                <a:spcPts val="0"/>
              </a:spcAft>
              <a:defRPr/>
            </a:pPr>
            <a:r>
              <a:rPr lang="en-US" altLang="en-US" sz="4000" dirty="0">
                <a:latin typeface="Calibri"/>
              </a:rPr>
              <a:t>Non-Designated Police Stations</a:t>
            </a:r>
            <a:endParaRPr lang="en-GB" altLang="en-US" sz="4000" dirty="0">
              <a:latin typeface="Calibri"/>
            </a:endParaRPr>
          </a:p>
        </p:txBody>
      </p:sp>
      <p:pic>
        <p:nvPicPr>
          <p:cNvPr id="3" name="Picture 2"/>
          <p:cNvPicPr>
            <a:picLocks noChangeAspect="1"/>
          </p:cNvPicPr>
          <p:nvPr/>
        </p:nvPicPr>
        <p:blipFill>
          <a:blip r:embed="rId3"/>
          <a:stretch>
            <a:fillRect/>
          </a:stretch>
        </p:blipFill>
        <p:spPr>
          <a:xfrm>
            <a:off x="6168008" y="836712"/>
            <a:ext cx="3475366" cy="4535356"/>
          </a:xfrm>
          <a:prstGeom prst="rect">
            <a:avLst/>
          </a:prstGeom>
        </p:spPr>
      </p:pic>
      <p:grpSp>
        <p:nvGrpSpPr>
          <p:cNvPr id="4" name="Group 3">
            <a:extLst>
              <a:ext uri="{FF2B5EF4-FFF2-40B4-BE49-F238E27FC236}">
                <a16:creationId xmlns:a16="http://schemas.microsoft.com/office/drawing/2014/main" id="{30A0907F-960F-4194-A2E0-BB1F4868F455}"/>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8ECB12CE-ED15-49D4-825F-F00DFBD1E95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A52636EC-D236-4EC1-AB7E-814C282E171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6AB2C49A-E729-4A25-B1A8-430E46FEE16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E0EA72D0-966D-4B24-B06F-B08705F0F57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930E7D25-D553-46A5-B05C-4FA6E17C8DCC}"/>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E2799023-C7D5-4D1E-A168-045AD8ED704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547394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19536" y="215352"/>
            <a:ext cx="8280920" cy="584775"/>
          </a:xfrm>
          <a:prstGeom prst="rect">
            <a:avLst/>
          </a:prstGeom>
          <a:solidFill>
            <a:srgbClr val="002060"/>
          </a:solidFill>
        </p:spPr>
        <p:txBody>
          <a:bodyPr wrap="square" rtlCol="0">
            <a:spAutoFit/>
          </a:bodyPr>
          <a:lstStyle/>
          <a:p>
            <a:pPr algn="ctr"/>
            <a:r>
              <a:rPr lang="en-GB" sz="3200" b="1" dirty="0">
                <a:solidFill>
                  <a:schemeClr val="bg1"/>
                </a:solidFill>
              </a:rPr>
              <a:t>Detention</a:t>
            </a:r>
          </a:p>
        </p:txBody>
      </p:sp>
      <p:grpSp>
        <p:nvGrpSpPr>
          <p:cNvPr id="6" name="Group 5">
            <a:extLst>
              <a:ext uri="{FF2B5EF4-FFF2-40B4-BE49-F238E27FC236}">
                <a16:creationId xmlns:a16="http://schemas.microsoft.com/office/drawing/2014/main" id="{698A2B5E-A1BF-4912-A443-049D5F081E9D}"/>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71D4E818-BB71-46D3-9291-4E22B32AA81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C224FEA3-2A99-491C-92AF-15F99BC08B1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DC403815-7196-4DC1-A608-817443989F5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0CE7DA5D-86F3-42F9-BA31-57196F21EED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2190A698-D88B-4660-84FA-64BCEF5F5C19}"/>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1D066F89-E91F-4E48-AF26-067FB0A9272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4" name="Freeform: Shape 13">
            <a:extLst>
              <a:ext uri="{FF2B5EF4-FFF2-40B4-BE49-F238E27FC236}">
                <a16:creationId xmlns:a16="http://schemas.microsoft.com/office/drawing/2014/main" id="{48941AC5-5D64-4CB5-AEC1-D7DCF1DB3B03}"/>
              </a:ext>
            </a:extLst>
          </p:cNvPr>
          <p:cNvSpPr/>
          <p:nvPr/>
        </p:nvSpPr>
        <p:spPr>
          <a:xfrm>
            <a:off x="5443735" y="1179296"/>
            <a:ext cx="3168000" cy="2533855"/>
          </a:xfrm>
          <a:custGeom>
            <a:avLst/>
            <a:gdLst>
              <a:gd name="connsiteX0" fmla="*/ 0 w 2533855"/>
              <a:gd name="connsiteY0" fmla="*/ 1102227 h 2204453"/>
              <a:gd name="connsiteX1" fmla="*/ 551113 w 2533855"/>
              <a:gd name="connsiteY1" fmla="*/ 1 h 2204453"/>
              <a:gd name="connsiteX2" fmla="*/ 1982742 w 2533855"/>
              <a:gd name="connsiteY2" fmla="*/ 1 h 2204453"/>
              <a:gd name="connsiteX3" fmla="*/ 2533855 w 2533855"/>
              <a:gd name="connsiteY3" fmla="*/ 1102227 h 2204453"/>
              <a:gd name="connsiteX4" fmla="*/ 1982742 w 2533855"/>
              <a:gd name="connsiteY4" fmla="*/ 2204452 h 2204453"/>
              <a:gd name="connsiteX5" fmla="*/ 551113 w 2533855"/>
              <a:gd name="connsiteY5" fmla="*/ 2204452 h 2204453"/>
              <a:gd name="connsiteX6" fmla="*/ 0 w 2533855"/>
              <a:gd name="connsiteY6" fmla="*/ 1102227 h 220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3855" h="2204453">
                <a:moveTo>
                  <a:pt x="1266927" y="0"/>
                </a:moveTo>
                <a:lnTo>
                  <a:pt x="2533854" y="479468"/>
                </a:lnTo>
                <a:lnTo>
                  <a:pt x="2533854" y="1724985"/>
                </a:lnTo>
                <a:lnTo>
                  <a:pt x="1266927" y="2204453"/>
                </a:lnTo>
                <a:lnTo>
                  <a:pt x="1" y="1724985"/>
                </a:lnTo>
                <a:lnTo>
                  <a:pt x="1" y="479468"/>
                </a:lnTo>
                <a:lnTo>
                  <a:pt x="1266927" y="0"/>
                </a:lnTo>
                <a:close/>
              </a:path>
            </a:pathLst>
          </a:custGeom>
          <a:blipFill rotWithShape="0">
            <a:blip r:embed="rId7"/>
            <a:stretch>
              <a:fillRect/>
            </a:stretch>
          </a:blipFill>
        </p:spPr>
        <p:style>
          <a:lnRef idx="2">
            <a:schemeClr val="lt2">
              <a:hueOff val="0"/>
              <a:satOff val="0"/>
              <a:lumOff val="0"/>
              <a:alphaOff val="0"/>
            </a:schemeClr>
          </a:lnRef>
          <a:fillRef idx="1">
            <a:scrgbClr r="0" g="0" b="0"/>
          </a:fillRef>
          <a:effectRef idx="0">
            <a:schemeClr val="dk2">
              <a:hueOff val="0"/>
              <a:satOff val="0"/>
              <a:lumOff val="0"/>
              <a:alphaOff val="0"/>
            </a:schemeClr>
          </a:effectRef>
          <a:fontRef idx="minor">
            <a:schemeClr val="lt1"/>
          </a:fontRef>
        </p:style>
        <p:txBody>
          <a:bodyPr spcFirstLastPara="0" vert="horz" wrap="square" lIns="499737" tIns="551069" rIns="499737" bIns="551069" numCol="1" spcCol="1270" anchor="ctr" anchorCtr="0">
            <a:noAutofit/>
          </a:bodyPr>
          <a:lstStyle/>
          <a:p>
            <a:pPr marL="0" lvl="0" indent="0" algn="ctr" defTabSz="1822450">
              <a:lnSpc>
                <a:spcPct val="90000"/>
              </a:lnSpc>
              <a:spcBef>
                <a:spcPct val="0"/>
              </a:spcBef>
              <a:spcAft>
                <a:spcPct val="35000"/>
              </a:spcAft>
              <a:buNone/>
            </a:pPr>
            <a:endParaRPr lang="en-GB" sz="4100" kern="1200" dirty="0"/>
          </a:p>
        </p:txBody>
      </p:sp>
      <p:sp>
        <p:nvSpPr>
          <p:cNvPr id="16" name="Freeform: Shape 15">
            <a:extLst>
              <a:ext uri="{FF2B5EF4-FFF2-40B4-BE49-F238E27FC236}">
                <a16:creationId xmlns:a16="http://schemas.microsoft.com/office/drawing/2014/main" id="{DCF5EA32-E90D-4E89-8DFB-8ECCF002FBA7}"/>
              </a:ext>
            </a:extLst>
          </p:cNvPr>
          <p:cNvSpPr/>
          <p:nvPr/>
        </p:nvSpPr>
        <p:spPr>
          <a:xfrm>
            <a:off x="678080" y="980728"/>
            <a:ext cx="3168000" cy="2533855"/>
          </a:xfrm>
          <a:custGeom>
            <a:avLst/>
            <a:gdLst>
              <a:gd name="connsiteX0" fmla="*/ 0 w 2533855"/>
              <a:gd name="connsiteY0" fmla="*/ 1102227 h 2204453"/>
              <a:gd name="connsiteX1" fmla="*/ 551113 w 2533855"/>
              <a:gd name="connsiteY1" fmla="*/ 1 h 2204453"/>
              <a:gd name="connsiteX2" fmla="*/ 1982742 w 2533855"/>
              <a:gd name="connsiteY2" fmla="*/ 1 h 2204453"/>
              <a:gd name="connsiteX3" fmla="*/ 2533855 w 2533855"/>
              <a:gd name="connsiteY3" fmla="*/ 1102227 h 2204453"/>
              <a:gd name="connsiteX4" fmla="*/ 1982742 w 2533855"/>
              <a:gd name="connsiteY4" fmla="*/ 2204452 h 2204453"/>
              <a:gd name="connsiteX5" fmla="*/ 551113 w 2533855"/>
              <a:gd name="connsiteY5" fmla="*/ 2204452 h 2204453"/>
              <a:gd name="connsiteX6" fmla="*/ 0 w 2533855"/>
              <a:gd name="connsiteY6" fmla="*/ 1102227 h 220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3855" h="2204453">
                <a:moveTo>
                  <a:pt x="1266927" y="0"/>
                </a:moveTo>
                <a:lnTo>
                  <a:pt x="2533854" y="479468"/>
                </a:lnTo>
                <a:lnTo>
                  <a:pt x="2533854" y="1724985"/>
                </a:lnTo>
                <a:lnTo>
                  <a:pt x="1266927" y="2204453"/>
                </a:lnTo>
                <a:lnTo>
                  <a:pt x="1" y="1724985"/>
                </a:lnTo>
                <a:lnTo>
                  <a:pt x="1" y="479468"/>
                </a:lnTo>
                <a:lnTo>
                  <a:pt x="1266927" y="0"/>
                </a:lnTo>
                <a:close/>
              </a:path>
            </a:pathLst>
          </a:custGeom>
          <a:solidFill>
            <a:schemeClr val="accent2">
              <a:lumMod val="75000"/>
            </a:schemeClr>
          </a:solidFill>
        </p:spPr>
        <p:style>
          <a:lnRef idx="2">
            <a:schemeClr val="lt2">
              <a:hueOff val="0"/>
              <a:satOff val="0"/>
              <a:lumOff val="0"/>
              <a:alphaOff val="0"/>
            </a:schemeClr>
          </a:lnRef>
          <a:fillRef idx="1">
            <a:scrgbClr r="0" g="0" b="0"/>
          </a:fillRef>
          <a:effectRef idx="0">
            <a:schemeClr val="dk2">
              <a:hueOff val="0"/>
              <a:satOff val="0"/>
              <a:lumOff val="0"/>
              <a:alphaOff val="0"/>
            </a:schemeClr>
          </a:effectRef>
          <a:fontRef idx="minor">
            <a:schemeClr val="lt1"/>
          </a:fontRef>
        </p:style>
        <p:txBody>
          <a:bodyPr spcFirstLastPara="0" vert="horz" wrap="square" lIns="343527" tIns="394859" rIns="343527" bIns="394859" numCol="1" spcCol="1270" anchor="ctr" anchorCtr="0">
            <a:noAutofit/>
          </a:bodyPr>
          <a:lstStyle/>
          <a:p>
            <a:pPr marL="0" lvl="0" indent="0" algn="ctr" defTabSz="1155700">
              <a:lnSpc>
                <a:spcPct val="90000"/>
              </a:lnSpc>
              <a:spcBef>
                <a:spcPct val="0"/>
              </a:spcBef>
              <a:spcAft>
                <a:spcPct val="35000"/>
              </a:spcAft>
              <a:buNone/>
            </a:pPr>
            <a:r>
              <a:rPr lang="en-GB" altLang="en-US" sz="2600" kern="1200" dirty="0">
                <a:latin typeface="Arial" panose="020B0604020202020204" pitchFamily="34" charset="0"/>
              </a:rPr>
              <a:t>A person is in detention when he or she:</a:t>
            </a:r>
            <a:endParaRPr lang="en-GB" sz="2600" kern="1200" dirty="0"/>
          </a:p>
        </p:txBody>
      </p:sp>
      <p:sp>
        <p:nvSpPr>
          <p:cNvPr id="17" name="Freeform: Shape 16">
            <a:extLst>
              <a:ext uri="{FF2B5EF4-FFF2-40B4-BE49-F238E27FC236}">
                <a16:creationId xmlns:a16="http://schemas.microsoft.com/office/drawing/2014/main" id="{FF6B4B4A-0D6C-406E-BF30-6BF9B5C4939D}"/>
              </a:ext>
            </a:extLst>
          </p:cNvPr>
          <p:cNvSpPr/>
          <p:nvPr/>
        </p:nvSpPr>
        <p:spPr>
          <a:xfrm>
            <a:off x="3771555" y="3343416"/>
            <a:ext cx="3168000" cy="2533856"/>
          </a:xfrm>
          <a:custGeom>
            <a:avLst/>
            <a:gdLst>
              <a:gd name="connsiteX0" fmla="*/ 0 w 2533855"/>
              <a:gd name="connsiteY0" fmla="*/ 1102227 h 2204453"/>
              <a:gd name="connsiteX1" fmla="*/ 551113 w 2533855"/>
              <a:gd name="connsiteY1" fmla="*/ 1 h 2204453"/>
              <a:gd name="connsiteX2" fmla="*/ 1982742 w 2533855"/>
              <a:gd name="connsiteY2" fmla="*/ 1 h 2204453"/>
              <a:gd name="connsiteX3" fmla="*/ 2533855 w 2533855"/>
              <a:gd name="connsiteY3" fmla="*/ 1102227 h 2204453"/>
              <a:gd name="connsiteX4" fmla="*/ 1982742 w 2533855"/>
              <a:gd name="connsiteY4" fmla="*/ 2204452 h 2204453"/>
              <a:gd name="connsiteX5" fmla="*/ 551113 w 2533855"/>
              <a:gd name="connsiteY5" fmla="*/ 2204452 h 2204453"/>
              <a:gd name="connsiteX6" fmla="*/ 0 w 2533855"/>
              <a:gd name="connsiteY6" fmla="*/ 1102227 h 220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3855" h="2204453">
                <a:moveTo>
                  <a:pt x="1266927" y="0"/>
                </a:moveTo>
                <a:lnTo>
                  <a:pt x="2533854" y="479468"/>
                </a:lnTo>
                <a:lnTo>
                  <a:pt x="2533854" y="1724985"/>
                </a:lnTo>
                <a:lnTo>
                  <a:pt x="1266927" y="2204453"/>
                </a:lnTo>
                <a:lnTo>
                  <a:pt x="1" y="1724985"/>
                </a:lnTo>
                <a:lnTo>
                  <a:pt x="1" y="479468"/>
                </a:lnTo>
                <a:lnTo>
                  <a:pt x="1266927" y="0"/>
                </a:lnTo>
                <a:close/>
              </a:path>
            </a:pathLst>
          </a:custGeom>
          <a:solidFill>
            <a:schemeClr val="accent1">
              <a:lumMod val="50000"/>
            </a:schemeClr>
          </a:solidFill>
        </p:spPr>
        <p:style>
          <a:lnRef idx="2">
            <a:schemeClr val="lt2">
              <a:hueOff val="0"/>
              <a:satOff val="0"/>
              <a:lumOff val="0"/>
              <a:alphaOff val="0"/>
            </a:schemeClr>
          </a:lnRef>
          <a:fillRef idx="1">
            <a:scrgbClr r="0" g="0" b="0"/>
          </a:fillRef>
          <a:effectRef idx="0">
            <a:schemeClr val="dk2">
              <a:hueOff val="0"/>
              <a:satOff val="0"/>
              <a:lumOff val="0"/>
              <a:alphaOff val="0"/>
            </a:schemeClr>
          </a:effectRef>
          <a:fontRef idx="minor">
            <a:schemeClr val="lt1"/>
          </a:fontRef>
        </p:style>
        <p:txBody>
          <a:bodyPr spcFirstLastPara="0" vert="horz" wrap="square" lIns="419727" tIns="471060" rIns="419727" bIns="471059" numCol="1" spcCol="1270" anchor="ctr" anchorCtr="0">
            <a:noAutofit/>
          </a:bodyPr>
          <a:lstStyle/>
          <a:p>
            <a:pPr marL="0" lvl="0" indent="0" algn="ctr" defTabSz="889000">
              <a:lnSpc>
                <a:spcPct val="90000"/>
              </a:lnSpc>
              <a:spcBef>
                <a:spcPct val="0"/>
              </a:spcBef>
              <a:spcAft>
                <a:spcPct val="35000"/>
              </a:spcAft>
              <a:buNone/>
            </a:pPr>
            <a:r>
              <a:rPr lang="en-GB" altLang="en-US" sz="2000" kern="1200" dirty="0">
                <a:latin typeface="+mn-lt"/>
              </a:rPr>
              <a:t>has been arrested for an offence and brought to a police station, or</a:t>
            </a:r>
            <a:endParaRPr lang="en-GB" sz="2000" kern="1200" dirty="0">
              <a:latin typeface="+mn-lt"/>
            </a:endParaRPr>
          </a:p>
        </p:txBody>
      </p:sp>
      <p:sp>
        <p:nvSpPr>
          <p:cNvPr id="19" name="Freeform: Shape 18">
            <a:extLst>
              <a:ext uri="{FF2B5EF4-FFF2-40B4-BE49-F238E27FC236}">
                <a16:creationId xmlns:a16="http://schemas.microsoft.com/office/drawing/2014/main" id="{0E64D203-BB1F-41D6-B706-8974D7593BBA}"/>
              </a:ext>
            </a:extLst>
          </p:cNvPr>
          <p:cNvSpPr/>
          <p:nvPr/>
        </p:nvSpPr>
        <p:spPr>
          <a:xfrm>
            <a:off x="7104464" y="3343417"/>
            <a:ext cx="3168000" cy="2533855"/>
          </a:xfrm>
          <a:custGeom>
            <a:avLst/>
            <a:gdLst>
              <a:gd name="connsiteX0" fmla="*/ 0 w 2533855"/>
              <a:gd name="connsiteY0" fmla="*/ 1102227 h 2204453"/>
              <a:gd name="connsiteX1" fmla="*/ 551113 w 2533855"/>
              <a:gd name="connsiteY1" fmla="*/ 1 h 2204453"/>
              <a:gd name="connsiteX2" fmla="*/ 1982742 w 2533855"/>
              <a:gd name="connsiteY2" fmla="*/ 1 h 2204453"/>
              <a:gd name="connsiteX3" fmla="*/ 2533855 w 2533855"/>
              <a:gd name="connsiteY3" fmla="*/ 1102227 h 2204453"/>
              <a:gd name="connsiteX4" fmla="*/ 1982742 w 2533855"/>
              <a:gd name="connsiteY4" fmla="*/ 2204452 h 2204453"/>
              <a:gd name="connsiteX5" fmla="*/ 551113 w 2533855"/>
              <a:gd name="connsiteY5" fmla="*/ 2204452 h 2204453"/>
              <a:gd name="connsiteX6" fmla="*/ 0 w 2533855"/>
              <a:gd name="connsiteY6" fmla="*/ 1102227 h 220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3855" h="2204453">
                <a:moveTo>
                  <a:pt x="1266927" y="0"/>
                </a:moveTo>
                <a:lnTo>
                  <a:pt x="2533854" y="479468"/>
                </a:lnTo>
                <a:lnTo>
                  <a:pt x="2533854" y="1724985"/>
                </a:lnTo>
                <a:lnTo>
                  <a:pt x="1266927" y="2204453"/>
                </a:lnTo>
                <a:lnTo>
                  <a:pt x="1" y="1724985"/>
                </a:lnTo>
                <a:lnTo>
                  <a:pt x="1" y="479468"/>
                </a:lnTo>
                <a:lnTo>
                  <a:pt x="1266927"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43527" tIns="394859" rIns="343527" bIns="394859" numCol="1" spcCol="1270" anchor="ctr" anchorCtr="0">
            <a:noAutofit/>
          </a:bodyPr>
          <a:lstStyle/>
          <a:p>
            <a:pPr marL="0" lvl="0" indent="0" algn="ctr" defTabSz="889000">
              <a:lnSpc>
                <a:spcPct val="90000"/>
              </a:lnSpc>
              <a:spcBef>
                <a:spcPct val="0"/>
              </a:spcBef>
              <a:spcAft>
                <a:spcPct val="35000"/>
              </a:spcAft>
              <a:buNone/>
            </a:pPr>
            <a:r>
              <a:rPr lang="en-GB" altLang="en-US" sz="2000" kern="1200" dirty="0">
                <a:latin typeface="+mn-lt"/>
              </a:rPr>
              <a:t>has voluntarily attended a police station and is subsequently arrested, and is detained there or elsewhere in the charge of a constable.</a:t>
            </a:r>
            <a:endParaRPr lang="en-GB" sz="2000" kern="1200" dirty="0">
              <a:latin typeface="+mn-lt"/>
            </a:endParaRPr>
          </a:p>
        </p:txBody>
      </p:sp>
    </p:spTree>
    <p:extLst>
      <p:ext uri="{BB962C8B-B14F-4D97-AF65-F5344CB8AC3E}">
        <p14:creationId xmlns:p14="http://schemas.microsoft.com/office/powerpoint/2010/main" val="2423917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6" grpId="0" animBg="1"/>
      <p:bldP spid="17" grpId="0" animBg="1"/>
      <p:bldP spid="1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55540" y="515591"/>
            <a:ext cx="8280920" cy="584775"/>
          </a:xfrm>
          <a:prstGeom prst="rect">
            <a:avLst/>
          </a:prstGeom>
          <a:solidFill>
            <a:srgbClr val="002060"/>
          </a:solidFill>
        </p:spPr>
        <p:txBody>
          <a:bodyPr wrap="square" rtlCol="0">
            <a:spAutoFit/>
          </a:bodyPr>
          <a:lstStyle/>
          <a:p>
            <a:pPr algn="ctr"/>
            <a:r>
              <a:rPr lang="en-GB" sz="3200" b="1" dirty="0">
                <a:solidFill>
                  <a:schemeClr val="bg1"/>
                </a:solidFill>
              </a:rPr>
              <a:t>Transporting Suspects to a Police Station</a:t>
            </a:r>
          </a:p>
        </p:txBody>
      </p:sp>
      <p:grpSp>
        <p:nvGrpSpPr>
          <p:cNvPr id="6" name="Group 5">
            <a:extLst>
              <a:ext uri="{FF2B5EF4-FFF2-40B4-BE49-F238E27FC236}">
                <a16:creationId xmlns:a16="http://schemas.microsoft.com/office/drawing/2014/main" id="{D373A690-EF1F-4C0D-BAC5-5084F3E9C118}"/>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03CFD038-E76F-49A6-8E32-AFEEBD1BA1C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C45603D4-ADAA-420C-982A-4B289223EEB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F8660836-7A84-4426-9F8D-9C400D82B6F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254EF068-5B33-4FA8-BA48-2DDB8F4355D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49613224-9F7E-48F3-87EC-D25000251CC3}"/>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C8C48275-CCA4-4A80-8C2D-EEC9EB6D957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6" name="Block Arc 15">
            <a:extLst>
              <a:ext uri="{FF2B5EF4-FFF2-40B4-BE49-F238E27FC236}">
                <a16:creationId xmlns:a16="http://schemas.microsoft.com/office/drawing/2014/main" id="{40E96846-FB2D-4CA0-B43E-BEBB0188E5A3}"/>
              </a:ext>
            </a:extLst>
          </p:cNvPr>
          <p:cNvSpPr/>
          <p:nvPr/>
        </p:nvSpPr>
        <p:spPr>
          <a:xfrm>
            <a:off x="321389" y="344902"/>
            <a:ext cx="6447197" cy="6447197"/>
          </a:xfrm>
          <a:prstGeom prst="blockArc">
            <a:avLst>
              <a:gd name="adj1" fmla="val 18900000"/>
              <a:gd name="adj2" fmla="val 2700000"/>
              <a:gd name="adj3" fmla="val 335"/>
            </a:avLst>
          </a:prstGeom>
        </p:spPr>
        <p:style>
          <a:lnRef idx="2">
            <a:schemeClr val="dk2">
              <a:shade val="60000"/>
              <a:hueOff val="0"/>
              <a:satOff val="0"/>
              <a:lumOff val="0"/>
              <a:alphaOff val="0"/>
            </a:schemeClr>
          </a:lnRef>
          <a:fillRef idx="0">
            <a:schemeClr val="dk2">
              <a:hueOff val="0"/>
              <a:satOff val="0"/>
              <a:lumOff val="0"/>
              <a:alphaOff val="0"/>
            </a:schemeClr>
          </a:fillRef>
          <a:effectRef idx="0">
            <a:schemeClr val="dk2">
              <a:hueOff val="0"/>
              <a:satOff val="0"/>
              <a:lumOff val="0"/>
              <a:alphaOff val="0"/>
            </a:schemeClr>
          </a:effectRef>
          <a:fontRef idx="minor">
            <a:schemeClr val="tx1">
              <a:hueOff val="0"/>
              <a:satOff val="0"/>
              <a:lumOff val="0"/>
              <a:alphaOff val="0"/>
            </a:schemeClr>
          </a:fontRef>
        </p:style>
      </p:sp>
      <p:sp>
        <p:nvSpPr>
          <p:cNvPr id="17" name="Freeform: Shape 16">
            <a:extLst>
              <a:ext uri="{FF2B5EF4-FFF2-40B4-BE49-F238E27FC236}">
                <a16:creationId xmlns:a16="http://schemas.microsoft.com/office/drawing/2014/main" id="{501213B4-C9A4-426C-8757-12F3A56E2153}"/>
              </a:ext>
            </a:extLst>
          </p:cNvPr>
          <p:cNvSpPr/>
          <p:nvPr/>
        </p:nvSpPr>
        <p:spPr>
          <a:xfrm>
            <a:off x="6187491" y="1473222"/>
            <a:ext cx="5020746" cy="598814"/>
          </a:xfrm>
          <a:custGeom>
            <a:avLst/>
            <a:gdLst>
              <a:gd name="connsiteX0" fmla="*/ 0 w 5020746"/>
              <a:gd name="connsiteY0" fmla="*/ 0 h 598814"/>
              <a:gd name="connsiteX1" fmla="*/ 5020746 w 5020746"/>
              <a:gd name="connsiteY1" fmla="*/ 0 h 598814"/>
              <a:gd name="connsiteX2" fmla="*/ 5020746 w 5020746"/>
              <a:gd name="connsiteY2" fmla="*/ 598814 h 598814"/>
              <a:gd name="connsiteX3" fmla="*/ 0 w 5020746"/>
              <a:gd name="connsiteY3" fmla="*/ 598814 h 598814"/>
              <a:gd name="connsiteX4" fmla="*/ 0 w 5020746"/>
              <a:gd name="connsiteY4" fmla="*/ 0 h 598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20746" h="598814">
                <a:moveTo>
                  <a:pt x="0" y="0"/>
                </a:moveTo>
                <a:lnTo>
                  <a:pt x="5020746" y="0"/>
                </a:lnTo>
                <a:lnTo>
                  <a:pt x="5020746" y="598814"/>
                </a:lnTo>
                <a:lnTo>
                  <a:pt x="0" y="598814"/>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475309" tIns="78740" rIns="78740" bIns="78740" numCol="1" spcCol="1270" anchor="ctr" anchorCtr="0">
            <a:noAutofit/>
          </a:bodyPr>
          <a:lstStyle/>
          <a:p>
            <a:pPr marL="0" lvl="0" indent="0" algn="l" defTabSz="1377950">
              <a:lnSpc>
                <a:spcPct val="90000"/>
              </a:lnSpc>
              <a:spcBef>
                <a:spcPct val="0"/>
              </a:spcBef>
              <a:spcAft>
                <a:spcPct val="35000"/>
              </a:spcAft>
              <a:buNone/>
            </a:pPr>
            <a:r>
              <a:rPr lang="en-GB" sz="3100" kern="1200" dirty="0"/>
              <a:t>Risk Assessment (SCREEN)</a:t>
            </a:r>
          </a:p>
        </p:txBody>
      </p:sp>
      <p:sp>
        <p:nvSpPr>
          <p:cNvPr id="18" name="Oval 17">
            <a:extLst>
              <a:ext uri="{FF2B5EF4-FFF2-40B4-BE49-F238E27FC236}">
                <a16:creationId xmlns:a16="http://schemas.microsoft.com/office/drawing/2014/main" id="{B5E7F686-8894-496E-A285-6AD9C8E933D5}"/>
              </a:ext>
            </a:extLst>
          </p:cNvPr>
          <p:cNvSpPr/>
          <p:nvPr/>
        </p:nvSpPr>
        <p:spPr>
          <a:xfrm>
            <a:off x="5813232" y="1398370"/>
            <a:ext cx="748518" cy="748518"/>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sp>
      <p:sp>
        <p:nvSpPr>
          <p:cNvPr id="19" name="Freeform: Shape 18">
            <a:extLst>
              <a:ext uri="{FF2B5EF4-FFF2-40B4-BE49-F238E27FC236}">
                <a16:creationId xmlns:a16="http://schemas.microsoft.com/office/drawing/2014/main" id="{BA6CF1F7-CBC4-4EC6-9C2D-495BC4C925C8}"/>
              </a:ext>
            </a:extLst>
          </p:cNvPr>
          <p:cNvSpPr/>
          <p:nvPr/>
        </p:nvSpPr>
        <p:spPr>
          <a:xfrm>
            <a:off x="6616584" y="2371157"/>
            <a:ext cx="4591653" cy="598814"/>
          </a:xfrm>
          <a:custGeom>
            <a:avLst/>
            <a:gdLst>
              <a:gd name="connsiteX0" fmla="*/ 0 w 4591653"/>
              <a:gd name="connsiteY0" fmla="*/ 0 h 598814"/>
              <a:gd name="connsiteX1" fmla="*/ 4591653 w 4591653"/>
              <a:gd name="connsiteY1" fmla="*/ 0 h 598814"/>
              <a:gd name="connsiteX2" fmla="*/ 4591653 w 4591653"/>
              <a:gd name="connsiteY2" fmla="*/ 598814 h 598814"/>
              <a:gd name="connsiteX3" fmla="*/ 0 w 4591653"/>
              <a:gd name="connsiteY3" fmla="*/ 598814 h 598814"/>
              <a:gd name="connsiteX4" fmla="*/ 0 w 4591653"/>
              <a:gd name="connsiteY4" fmla="*/ 0 h 598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1653" h="598814">
                <a:moveTo>
                  <a:pt x="0" y="0"/>
                </a:moveTo>
                <a:lnTo>
                  <a:pt x="4591653" y="0"/>
                </a:lnTo>
                <a:lnTo>
                  <a:pt x="4591653" y="598814"/>
                </a:lnTo>
                <a:lnTo>
                  <a:pt x="0" y="598814"/>
                </a:lnTo>
                <a:lnTo>
                  <a:pt x="0" y="0"/>
                </a:lnTo>
                <a:close/>
              </a:path>
            </a:pathLst>
          </a:custGeom>
          <a:solidFill>
            <a:schemeClr val="accent1">
              <a:lumMod val="50000"/>
            </a:schemeClr>
          </a:solidFill>
        </p:spPr>
        <p:style>
          <a:lnRef idx="2">
            <a:schemeClr val="lt2">
              <a:hueOff val="0"/>
              <a:satOff val="0"/>
              <a:lumOff val="0"/>
              <a:alphaOff val="0"/>
            </a:schemeClr>
          </a:lnRef>
          <a:fillRef idx="1">
            <a:scrgbClr r="0" g="0" b="0"/>
          </a:fillRef>
          <a:effectRef idx="0">
            <a:schemeClr val="dk2">
              <a:hueOff val="0"/>
              <a:satOff val="0"/>
              <a:lumOff val="0"/>
              <a:alphaOff val="0"/>
            </a:schemeClr>
          </a:effectRef>
          <a:fontRef idx="minor">
            <a:schemeClr val="lt1"/>
          </a:fontRef>
        </p:style>
        <p:txBody>
          <a:bodyPr spcFirstLastPara="0" vert="horz" wrap="square" lIns="475309" tIns="78740" rIns="78740" bIns="78740" numCol="1" spcCol="1270" anchor="ctr" anchorCtr="0">
            <a:noAutofit/>
          </a:bodyPr>
          <a:lstStyle/>
          <a:p>
            <a:pPr marL="0" lvl="0" indent="0" algn="l" defTabSz="1377950">
              <a:lnSpc>
                <a:spcPct val="90000"/>
              </a:lnSpc>
              <a:spcBef>
                <a:spcPct val="0"/>
              </a:spcBef>
              <a:spcAft>
                <a:spcPct val="35000"/>
              </a:spcAft>
              <a:buNone/>
            </a:pPr>
            <a:r>
              <a:rPr lang="en-GB" sz="3100" kern="1200" dirty="0"/>
              <a:t>Search Vehicle</a:t>
            </a:r>
          </a:p>
        </p:txBody>
      </p:sp>
      <p:sp>
        <p:nvSpPr>
          <p:cNvPr id="20" name="Oval 19">
            <a:extLst>
              <a:ext uri="{FF2B5EF4-FFF2-40B4-BE49-F238E27FC236}">
                <a16:creationId xmlns:a16="http://schemas.microsoft.com/office/drawing/2014/main" id="{E3D02193-B292-4ACC-88DD-44DAF84F4403}"/>
              </a:ext>
            </a:extLst>
          </p:cNvPr>
          <p:cNvSpPr/>
          <p:nvPr/>
        </p:nvSpPr>
        <p:spPr>
          <a:xfrm>
            <a:off x="6242325" y="2296305"/>
            <a:ext cx="748518" cy="748518"/>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sp>
      <p:sp>
        <p:nvSpPr>
          <p:cNvPr id="21" name="Freeform: Shape 20">
            <a:extLst>
              <a:ext uri="{FF2B5EF4-FFF2-40B4-BE49-F238E27FC236}">
                <a16:creationId xmlns:a16="http://schemas.microsoft.com/office/drawing/2014/main" id="{D802C900-D17B-461F-B6ED-D83EC89072A2}"/>
              </a:ext>
            </a:extLst>
          </p:cNvPr>
          <p:cNvSpPr/>
          <p:nvPr/>
        </p:nvSpPr>
        <p:spPr>
          <a:xfrm>
            <a:off x="6748281" y="3269092"/>
            <a:ext cx="4459956" cy="598814"/>
          </a:xfrm>
          <a:custGeom>
            <a:avLst/>
            <a:gdLst>
              <a:gd name="connsiteX0" fmla="*/ 0 w 4459956"/>
              <a:gd name="connsiteY0" fmla="*/ 0 h 598814"/>
              <a:gd name="connsiteX1" fmla="*/ 4459956 w 4459956"/>
              <a:gd name="connsiteY1" fmla="*/ 0 h 598814"/>
              <a:gd name="connsiteX2" fmla="*/ 4459956 w 4459956"/>
              <a:gd name="connsiteY2" fmla="*/ 598814 h 598814"/>
              <a:gd name="connsiteX3" fmla="*/ 0 w 4459956"/>
              <a:gd name="connsiteY3" fmla="*/ 598814 h 598814"/>
              <a:gd name="connsiteX4" fmla="*/ 0 w 4459956"/>
              <a:gd name="connsiteY4" fmla="*/ 0 h 598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9956" h="598814">
                <a:moveTo>
                  <a:pt x="0" y="0"/>
                </a:moveTo>
                <a:lnTo>
                  <a:pt x="4459956" y="0"/>
                </a:lnTo>
                <a:lnTo>
                  <a:pt x="4459956" y="598814"/>
                </a:lnTo>
                <a:lnTo>
                  <a:pt x="0" y="598814"/>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475309" tIns="78740" rIns="78740" bIns="78740" numCol="1" spcCol="1270" anchor="ctr" anchorCtr="0">
            <a:noAutofit/>
          </a:bodyPr>
          <a:lstStyle/>
          <a:p>
            <a:pPr marL="0" lvl="0" indent="0" algn="l" defTabSz="1377950">
              <a:lnSpc>
                <a:spcPct val="90000"/>
              </a:lnSpc>
              <a:spcBef>
                <a:spcPct val="0"/>
              </a:spcBef>
              <a:spcAft>
                <a:spcPct val="35000"/>
              </a:spcAft>
              <a:buNone/>
            </a:pPr>
            <a:r>
              <a:rPr lang="en-GB" sz="3100" kern="1200" dirty="0"/>
              <a:t>Remove Equipment</a:t>
            </a:r>
          </a:p>
        </p:txBody>
      </p:sp>
      <p:sp>
        <p:nvSpPr>
          <p:cNvPr id="22" name="Oval 21">
            <a:extLst>
              <a:ext uri="{FF2B5EF4-FFF2-40B4-BE49-F238E27FC236}">
                <a16:creationId xmlns:a16="http://schemas.microsoft.com/office/drawing/2014/main" id="{B70742A2-9B39-4DE0-BAF8-134B1699FB23}"/>
              </a:ext>
            </a:extLst>
          </p:cNvPr>
          <p:cNvSpPr/>
          <p:nvPr/>
        </p:nvSpPr>
        <p:spPr>
          <a:xfrm>
            <a:off x="6374022" y="3194240"/>
            <a:ext cx="748518" cy="748518"/>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sp>
      <p:sp>
        <p:nvSpPr>
          <p:cNvPr id="23" name="Freeform: Shape 22">
            <a:extLst>
              <a:ext uri="{FF2B5EF4-FFF2-40B4-BE49-F238E27FC236}">
                <a16:creationId xmlns:a16="http://schemas.microsoft.com/office/drawing/2014/main" id="{5C6A08CC-2D99-4E06-A5BF-981EB9147187}"/>
              </a:ext>
            </a:extLst>
          </p:cNvPr>
          <p:cNvSpPr/>
          <p:nvPr/>
        </p:nvSpPr>
        <p:spPr>
          <a:xfrm>
            <a:off x="6616584" y="4167027"/>
            <a:ext cx="4591653" cy="598814"/>
          </a:xfrm>
          <a:custGeom>
            <a:avLst/>
            <a:gdLst>
              <a:gd name="connsiteX0" fmla="*/ 0 w 4591653"/>
              <a:gd name="connsiteY0" fmla="*/ 0 h 598814"/>
              <a:gd name="connsiteX1" fmla="*/ 4591653 w 4591653"/>
              <a:gd name="connsiteY1" fmla="*/ 0 h 598814"/>
              <a:gd name="connsiteX2" fmla="*/ 4591653 w 4591653"/>
              <a:gd name="connsiteY2" fmla="*/ 598814 h 598814"/>
              <a:gd name="connsiteX3" fmla="*/ 0 w 4591653"/>
              <a:gd name="connsiteY3" fmla="*/ 598814 h 598814"/>
              <a:gd name="connsiteX4" fmla="*/ 0 w 4591653"/>
              <a:gd name="connsiteY4" fmla="*/ 0 h 598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1653" h="598814">
                <a:moveTo>
                  <a:pt x="0" y="0"/>
                </a:moveTo>
                <a:lnTo>
                  <a:pt x="4591653" y="0"/>
                </a:lnTo>
                <a:lnTo>
                  <a:pt x="4591653" y="598814"/>
                </a:lnTo>
                <a:lnTo>
                  <a:pt x="0" y="598814"/>
                </a:lnTo>
                <a:lnTo>
                  <a:pt x="0" y="0"/>
                </a:lnTo>
                <a:close/>
              </a:path>
            </a:pathLst>
          </a:custGeom>
          <a:solidFill>
            <a:schemeClr val="accent1">
              <a:lumMod val="50000"/>
            </a:schemeClr>
          </a:solidFill>
        </p:spPr>
        <p:style>
          <a:lnRef idx="2">
            <a:schemeClr val="lt2">
              <a:hueOff val="0"/>
              <a:satOff val="0"/>
              <a:lumOff val="0"/>
              <a:alphaOff val="0"/>
            </a:schemeClr>
          </a:lnRef>
          <a:fillRef idx="1">
            <a:scrgbClr r="0" g="0" b="0"/>
          </a:fillRef>
          <a:effectRef idx="0">
            <a:schemeClr val="dk2">
              <a:hueOff val="0"/>
              <a:satOff val="0"/>
              <a:lumOff val="0"/>
              <a:alphaOff val="0"/>
            </a:schemeClr>
          </a:effectRef>
          <a:fontRef idx="minor">
            <a:schemeClr val="lt1"/>
          </a:fontRef>
        </p:style>
        <p:txBody>
          <a:bodyPr spcFirstLastPara="0" vert="horz" wrap="square" lIns="475309" tIns="78740" rIns="78740" bIns="78740" numCol="1" spcCol="1270" anchor="ctr" anchorCtr="0">
            <a:noAutofit/>
          </a:bodyPr>
          <a:lstStyle/>
          <a:p>
            <a:pPr marL="0" lvl="0" indent="0" algn="l" defTabSz="1377950">
              <a:lnSpc>
                <a:spcPct val="90000"/>
              </a:lnSpc>
              <a:spcBef>
                <a:spcPct val="0"/>
              </a:spcBef>
              <a:spcAft>
                <a:spcPct val="35000"/>
              </a:spcAft>
              <a:buNone/>
            </a:pPr>
            <a:r>
              <a:rPr lang="en-GB" sz="3100" kern="1200" dirty="0"/>
              <a:t>Search Person</a:t>
            </a:r>
          </a:p>
        </p:txBody>
      </p:sp>
      <p:sp>
        <p:nvSpPr>
          <p:cNvPr id="24" name="Oval 23">
            <a:extLst>
              <a:ext uri="{FF2B5EF4-FFF2-40B4-BE49-F238E27FC236}">
                <a16:creationId xmlns:a16="http://schemas.microsoft.com/office/drawing/2014/main" id="{6964D5F9-B6A5-41D5-90CC-E64B31256973}"/>
              </a:ext>
            </a:extLst>
          </p:cNvPr>
          <p:cNvSpPr/>
          <p:nvPr/>
        </p:nvSpPr>
        <p:spPr>
          <a:xfrm>
            <a:off x="6242325" y="4092175"/>
            <a:ext cx="748518" cy="748518"/>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sp>
      <p:sp>
        <p:nvSpPr>
          <p:cNvPr id="25" name="Freeform: Shape 24">
            <a:extLst>
              <a:ext uri="{FF2B5EF4-FFF2-40B4-BE49-F238E27FC236}">
                <a16:creationId xmlns:a16="http://schemas.microsoft.com/office/drawing/2014/main" id="{949EBCB2-01D8-4296-852B-0D572143882A}"/>
              </a:ext>
            </a:extLst>
          </p:cNvPr>
          <p:cNvSpPr/>
          <p:nvPr/>
        </p:nvSpPr>
        <p:spPr>
          <a:xfrm>
            <a:off x="6187491" y="5064962"/>
            <a:ext cx="5020746" cy="598814"/>
          </a:xfrm>
          <a:custGeom>
            <a:avLst/>
            <a:gdLst>
              <a:gd name="connsiteX0" fmla="*/ 0 w 5020746"/>
              <a:gd name="connsiteY0" fmla="*/ 0 h 598814"/>
              <a:gd name="connsiteX1" fmla="*/ 5020746 w 5020746"/>
              <a:gd name="connsiteY1" fmla="*/ 0 h 598814"/>
              <a:gd name="connsiteX2" fmla="*/ 5020746 w 5020746"/>
              <a:gd name="connsiteY2" fmla="*/ 598814 h 598814"/>
              <a:gd name="connsiteX3" fmla="*/ 0 w 5020746"/>
              <a:gd name="connsiteY3" fmla="*/ 598814 h 598814"/>
              <a:gd name="connsiteX4" fmla="*/ 0 w 5020746"/>
              <a:gd name="connsiteY4" fmla="*/ 0 h 598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20746" h="598814">
                <a:moveTo>
                  <a:pt x="0" y="0"/>
                </a:moveTo>
                <a:lnTo>
                  <a:pt x="5020746" y="0"/>
                </a:lnTo>
                <a:lnTo>
                  <a:pt x="5020746" y="598814"/>
                </a:lnTo>
                <a:lnTo>
                  <a:pt x="0" y="598814"/>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475309" tIns="78740" rIns="78740" bIns="78740" numCol="1" spcCol="1270" anchor="ctr" anchorCtr="0">
            <a:noAutofit/>
          </a:bodyPr>
          <a:lstStyle/>
          <a:p>
            <a:pPr marL="0" lvl="0" indent="0" algn="l" defTabSz="1377950">
              <a:lnSpc>
                <a:spcPct val="90000"/>
              </a:lnSpc>
              <a:spcBef>
                <a:spcPct val="0"/>
              </a:spcBef>
              <a:spcAft>
                <a:spcPct val="35000"/>
              </a:spcAft>
              <a:buNone/>
            </a:pPr>
            <a:r>
              <a:rPr lang="en-GB" sz="3100" kern="1200" dirty="0"/>
              <a:t>Activate Child Locks</a:t>
            </a:r>
          </a:p>
        </p:txBody>
      </p:sp>
      <p:sp>
        <p:nvSpPr>
          <p:cNvPr id="26" name="Oval 25">
            <a:extLst>
              <a:ext uri="{FF2B5EF4-FFF2-40B4-BE49-F238E27FC236}">
                <a16:creationId xmlns:a16="http://schemas.microsoft.com/office/drawing/2014/main" id="{B78F0B2F-AA42-449A-BB78-6D24619BA98F}"/>
              </a:ext>
            </a:extLst>
          </p:cNvPr>
          <p:cNvSpPr/>
          <p:nvPr/>
        </p:nvSpPr>
        <p:spPr>
          <a:xfrm>
            <a:off x="5813232" y="4990110"/>
            <a:ext cx="748518" cy="748518"/>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sp>
      <p:pic>
        <p:nvPicPr>
          <p:cNvPr id="14" name="Picture 13" descr="A picture containing sky, person, outdoor, person&#10;&#10;Description automatically generated">
            <a:extLst>
              <a:ext uri="{FF2B5EF4-FFF2-40B4-BE49-F238E27FC236}">
                <a16:creationId xmlns:a16="http://schemas.microsoft.com/office/drawing/2014/main" id="{8E50022B-FBD5-463E-AFBE-05D15E36095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798134" y="1549255"/>
            <a:ext cx="3073730" cy="4077072"/>
          </a:xfrm>
          <a:custGeom>
            <a:avLst/>
            <a:gdLst>
              <a:gd name="connsiteX0" fmla="*/ 0 w 3073730"/>
              <a:gd name="connsiteY0" fmla="*/ 0 h 4077072"/>
              <a:gd name="connsiteX1" fmla="*/ 543026 w 3073730"/>
              <a:gd name="connsiteY1" fmla="*/ 0 h 4077072"/>
              <a:gd name="connsiteX2" fmla="*/ 963102 w 3073730"/>
              <a:gd name="connsiteY2" fmla="*/ 0 h 4077072"/>
              <a:gd name="connsiteX3" fmla="*/ 1444653 w 3073730"/>
              <a:gd name="connsiteY3" fmla="*/ 0 h 4077072"/>
              <a:gd name="connsiteX4" fmla="*/ 2018416 w 3073730"/>
              <a:gd name="connsiteY4" fmla="*/ 0 h 4077072"/>
              <a:gd name="connsiteX5" fmla="*/ 2530704 w 3073730"/>
              <a:gd name="connsiteY5" fmla="*/ 0 h 4077072"/>
              <a:gd name="connsiteX6" fmla="*/ 3073730 w 3073730"/>
              <a:gd name="connsiteY6" fmla="*/ 0 h 4077072"/>
              <a:gd name="connsiteX7" fmla="*/ 3073730 w 3073730"/>
              <a:gd name="connsiteY7" fmla="*/ 541668 h 4077072"/>
              <a:gd name="connsiteX8" fmla="*/ 3073730 w 3073730"/>
              <a:gd name="connsiteY8" fmla="*/ 1042566 h 4077072"/>
              <a:gd name="connsiteX9" fmla="*/ 3073730 w 3073730"/>
              <a:gd name="connsiteY9" fmla="*/ 1665775 h 4077072"/>
              <a:gd name="connsiteX10" fmla="*/ 3073730 w 3073730"/>
              <a:gd name="connsiteY10" fmla="*/ 2166673 h 4077072"/>
              <a:gd name="connsiteX11" fmla="*/ 3073730 w 3073730"/>
              <a:gd name="connsiteY11" fmla="*/ 2626799 h 4077072"/>
              <a:gd name="connsiteX12" fmla="*/ 3073730 w 3073730"/>
              <a:gd name="connsiteY12" fmla="*/ 3127697 h 4077072"/>
              <a:gd name="connsiteX13" fmla="*/ 3073730 w 3073730"/>
              <a:gd name="connsiteY13" fmla="*/ 4077072 h 4077072"/>
              <a:gd name="connsiteX14" fmla="*/ 2561442 w 3073730"/>
              <a:gd name="connsiteY14" fmla="*/ 4077072 h 4077072"/>
              <a:gd name="connsiteX15" fmla="*/ 2049153 w 3073730"/>
              <a:gd name="connsiteY15" fmla="*/ 4077072 h 4077072"/>
              <a:gd name="connsiteX16" fmla="*/ 1598340 w 3073730"/>
              <a:gd name="connsiteY16" fmla="*/ 4077072 h 4077072"/>
              <a:gd name="connsiteX17" fmla="*/ 1086051 w 3073730"/>
              <a:gd name="connsiteY17" fmla="*/ 4077072 h 4077072"/>
              <a:gd name="connsiteX18" fmla="*/ 573763 w 3073730"/>
              <a:gd name="connsiteY18" fmla="*/ 4077072 h 4077072"/>
              <a:gd name="connsiteX19" fmla="*/ 0 w 3073730"/>
              <a:gd name="connsiteY19" fmla="*/ 4077072 h 4077072"/>
              <a:gd name="connsiteX20" fmla="*/ 0 w 3073730"/>
              <a:gd name="connsiteY20" fmla="*/ 3494633 h 4077072"/>
              <a:gd name="connsiteX21" fmla="*/ 0 w 3073730"/>
              <a:gd name="connsiteY21" fmla="*/ 2952965 h 4077072"/>
              <a:gd name="connsiteX22" fmla="*/ 0 w 3073730"/>
              <a:gd name="connsiteY22" fmla="*/ 2370526 h 4077072"/>
              <a:gd name="connsiteX23" fmla="*/ 0 w 3073730"/>
              <a:gd name="connsiteY23" fmla="*/ 1747317 h 4077072"/>
              <a:gd name="connsiteX24" fmla="*/ 0 w 3073730"/>
              <a:gd name="connsiteY24" fmla="*/ 1124107 h 4077072"/>
              <a:gd name="connsiteX25" fmla="*/ 0 w 3073730"/>
              <a:gd name="connsiteY25" fmla="*/ 500897 h 4077072"/>
              <a:gd name="connsiteX26" fmla="*/ 0 w 3073730"/>
              <a:gd name="connsiteY26" fmla="*/ 0 h 4077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073730" h="4077072" fill="none" extrusionOk="0">
                <a:moveTo>
                  <a:pt x="0" y="0"/>
                </a:moveTo>
                <a:cubicBezTo>
                  <a:pt x="179355" y="-3546"/>
                  <a:pt x="396016" y="38064"/>
                  <a:pt x="543026" y="0"/>
                </a:cubicBezTo>
                <a:cubicBezTo>
                  <a:pt x="690036" y="-38064"/>
                  <a:pt x="856638" y="14538"/>
                  <a:pt x="963102" y="0"/>
                </a:cubicBezTo>
                <a:cubicBezTo>
                  <a:pt x="1069566" y="-14538"/>
                  <a:pt x="1322245" y="55740"/>
                  <a:pt x="1444653" y="0"/>
                </a:cubicBezTo>
                <a:cubicBezTo>
                  <a:pt x="1567061" y="-55740"/>
                  <a:pt x="1852521" y="1697"/>
                  <a:pt x="2018416" y="0"/>
                </a:cubicBezTo>
                <a:cubicBezTo>
                  <a:pt x="2184311" y="-1697"/>
                  <a:pt x="2326172" y="34196"/>
                  <a:pt x="2530704" y="0"/>
                </a:cubicBezTo>
                <a:cubicBezTo>
                  <a:pt x="2735236" y="-34196"/>
                  <a:pt x="2833644" y="46865"/>
                  <a:pt x="3073730" y="0"/>
                </a:cubicBezTo>
                <a:cubicBezTo>
                  <a:pt x="3117017" y="110043"/>
                  <a:pt x="3066886" y="409655"/>
                  <a:pt x="3073730" y="541668"/>
                </a:cubicBezTo>
                <a:cubicBezTo>
                  <a:pt x="3080574" y="673681"/>
                  <a:pt x="3025531" y="838196"/>
                  <a:pt x="3073730" y="1042566"/>
                </a:cubicBezTo>
                <a:cubicBezTo>
                  <a:pt x="3121929" y="1246936"/>
                  <a:pt x="3057264" y="1364363"/>
                  <a:pt x="3073730" y="1665775"/>
                </a:cubicBezTo>
                <a:cubicBezTo>
                  <a:pt x="3090196" y="1967187"/>
                  <a:pt x="3072958" y="1998770"/>
                  <a:pt x="3073730" y="2166673"/>
                </a:cubicBezTo>
                <a:cubicBezTo>
                  <a:pt x="3074502" y="2334576"/>
                  <a:pt x="3065625" y="2495571"/>
                  <a:pt x="3073730" y="2626799"/>
                </a:cubicBezTo>
                <a:cubicBezTo>
                  <a:pt x="3081835" y="2758027"/>
                  <a:pt x="3056588" y="2972060"/>
                  <a:pt x="3073730" y="3127697"/>
                </a:cubicBezTo>
                <a:cubicBezTo>
                  <a:pt x="3090872" y="3283334"/>
                  <a:pt x="3001192" y="3658782"/>
                  <a:pt x="3073730" y="4077072"/>
                </a:cubicBezTo>
                <a:cubicBezTo>
                  <a:pt x="2939586" y="4108496"/>
                  <a:pt x="2754006" y="4053668"/>
                  <a:pt x="2561442" y="4077072"/>
                </a:cubicBezTo>
                <a:cubicBezTo>
                  <a:pt x="2368878" y="4100476"/>
                  <a:pt x="2290234" y="4029381"/>
                  <a:pt x="2049153" y="4077072"/>
                </a:cubicBezTo>
                <a:cubicBezTo>
                  <a:pt x="1808072" y="4124763"/>
                  <a:pt x="1780662" y="4057599"/>
                  <a:pt x="1598340" y="4077072"/>
                </a:cubicBezTo>
                <a:cubicBezTo>
                  <a:pt x="1416018" y="4096545"/>
                  <a:pt x="1313484" y="4019402"/>
                  <a:pt x="1086051" y="4077072"/>
                </a:cubicBezTo>
                <a:cubicBezTo>
                  <a:pt x="858618" y="4134742"/>
                  <a:pt x="741128" y="4033127"/>
                  <a:pt x="573763" y="4077072"/>
                </a:cubicBezTo>
                <a:cubicBezTo>
                  <a:pt x="406398" y="4121017"/>
                  <a:pt x="193697" y="4059522"/>
                  <a:pt x="0" y="4077072"/>
                </a:cubicBezTo>
                <a:cubicBezTo>
                  <a:pt x="-5513" y="3852077"/>
                  <a:pt x="54939" y="3762628"/>
                  <a:pt x="0" y="3494633"/>
                </a:cubicBezTo>
                <a:cubicBezTo>
                  <a:pt x="-54939" y="3226638"/>
                  <a:pt x="52155" y="3186639"/>
                  <a:pt x="0" y="2952965"/>
                </a:cubicBezTo>
                <a:cubicBezTo>
                  <a:pt x="-52155" y="2719291"/>
                  <a:pt x="50123" y="2536058"/>
                  <a:pt x="0" y="2370526"/>
                </a:cubicBezTo>
                <a:cubicBezTo>
                  <a:pt x="-50123" y="2204994"/>
                  <a:pt x="46865" y="2037084"/>
                  <a:pt x="0" y="1747317"/>
                </a:cubicBezTo>
                <a:cubicBezTo>
                  <a:pt x="-46865" y="1457550"/>
                  <a:pt x="48321" y="1289929"/>
                  <a:pt x="0" y="1124107"/>
                </a:cubicBezTo>
                <a:cubicBezTo>
                  <a:pt x="-48321" y="958285"/>
                  <a:pt x="70377" y="709244"/>
                  <a:pt x="0" y="500897"/>
                </a:cubicBezTo>
                <a:cubicBezTo>
                  <a:pt x="-70377" y="292550"/>
                  <a:pt x="32082" y="120205"/>
                  <a:pt x="0" y="0"/>
                </a:cubicBezTo>
                <a:close/>
              </a:path>
              <a:path w="3073730" h="4077072" stroke="0" extrusionOk="0">
                <a:moveTo>
                  <a:pt x="0" y="0"/>
                </a:moveTo>
                <a:cubicBezTo>
                  <a:pt x="233988" y="-50982"/>
                  <a:pt x="275295" y="44069"/>
                  <a:pt x="481551" y="0"/>
                </a:cubicBezTo>
                <a:cubicBezTo>
                  <a:pt x="687807" y="-44069"/>
                  <a:pt x="802660" y="29690"/>
                  <a:pt x="901627" y="0"/>
                </a:cubicBezTo>
                <a:cubicBezTo>
                  <a:pt x="1000594" y="-29690"/>
                  <a:pt x="1324838" y="27701"/>
                  <a:pt x="1475390" y="0"/>
                </a:cubicBezTo>
                <a:cubicBezTo>
                  <a:pt x="1625942" y="-27701"/>
                  <a:pt x="1837543" y="57167"/>
                  <a:pt x="1956941" y="0"/>
                </a:cubicBezTo>
                <a:cubicBezTo>
                  <a:pt x="2076339" y="-57167"/>
                  <a:pt x="2198496" y="29958"/>
                  <a:pt x="2438492" y="0"/>
                </a:cubicBezTo>
                <a:cubicBezTo>
                  <a:pt x="2678488" y="-29958"/>
                  <a:pt x="2781894" y="73573"/>
                  <a:pt x="3073730" y="0"/>
                </a:cubicBezTo>
                <a:cubicBezTo>
                  <a:pt x="3081099" y="236233"/>
                  <a:pt x="3013818" y="364042"/>
                  <a:pt x="3073730" y="500897"/>
                </a:cubicBezTo>
                <a:cubicBezTo>
                  <a:pt x="3133642" y="637752"/>
                  <a:pt x="3048208" y="870744"/>
                  <a:pt x="3073730" y="1083336"/>
                </a:cubicBezTo>
                <a:cubicBezTo>
                  <a:pt x="3099252" y="1295928"/>
                  <a:pt x="3019238" y="1479358"/>
                  <a:pt x="3073730" y="1584234"/>
                </a:cubicBezTo>
                <a:cubicBezTo>
                  <a:pt x="3128222" y="1689110"/>
                  <a:pt x="3045277" y="1885826"/>
                  <a:pt x="3073730" y="2085131"/>
                </a:cubicBezTo>
                <a:cubicBezTo>
                  <a:pt x="3102183" y="2284436"/>
                  <a:pt x="3031686" y="2395914"/>
                  <a:pt x="3073730" y="2667570"/>
                </a:cubicBezTo>
                <a:cubicBezTo>
                  <a:pt x="3115774" y="2939226"/>
                  <a:pt x="3067193" y="3053245"/>
                  <a:pt x="3073730" y="3290780"/>
                </a:cubicBezTo>
                <a:cubicBezTo>
                  <a:pt x="3080267" y="3528315"/>
                  <a:pt x="2980247" y="3804839"/>
                  <a:pt x="3073730" y="4077072"/>
                </a:cubicBezTo>
                <a:cubicBezTo>
                  <a:pt x="2957216" y="4128213"/>
                  <a:pt x="2682698" y="4059526"/>
                  <a:pt x="2561442" y="4077072"/>
                </a:cubicBezTo>
                <a:cubicBezTo>
                  <a:pt x="2440186" y="4094618"/>
                  <a:pt x="2273279" y="4035356"/>
                  <a:pt x="2110628" y="4077072"/>
                </a:cubicBezTo>
                <a:cubicBezTo>
                  <a:pt x="1947977" y="4118788"/>
                  <a:pt x="1796476" y="4050391"/>
                  <a:pt x="1598340" y="4077072"/>
                </a:cubicBezTo>
                <a:cubicBezTo>
                  <a:pt x="1400204" y="4103753"/>
                  <a:pt x="1257254" y="4069704"/>
                  <a:pt x="1024577" y="4077072"/>
                </a:cubicBezTo>
                <a:cubicBezTo>
                  <a:pt x="791900" y="4084440"/>
                  <a:pt x="706814" y="4028869"/>
                  <a:pt x="512288" y="4077072"/>
                </a:cubicBezTo>
                <a:cubicBezTo>
                  <a:pt x="317762" y="4125275"/>
                  <a:pt x="254682" y="4023091"/>
                  <a:pt x="0" y="4077072"/>
                </a:cubicBezTo>
                <a:cubicBezTo>
                  <a:pt x="-4865" y="3905021"/>
                  <a:pt x="14059" y="3817771"/>
                  <a:pt x="0" y="3576175"/>
                </a:cubicBezTo>
                <a:cubicBezTo>
                  <a:pt x="-14059" y="3334579"/>
                  <a:pt x="17857" y="3250759"/>
                  <a:pt x="0" y="3034506"/>
                </a:cubicBezTo>
                <a:cubicBezTo>
                  <a:pt x="-17857" y="2818253"/>
                  <a:pt x="60771" y="2589579"/>
                  <a:pt x="0" y="2370526"/>
                </a:cubicBezTo>
                <a:cubicBezTo>
                  <a:pt x="-60771" y="2151473"/>
                  <a:pt x="56009" y="1939369"/>
                  <a:pt x="0" y="1788087"/>
                </a:cubicBezTo>
                <a:cubicBezTo>
                  <a:pt x="-56009" y="1636805"/>
                  <a:pt x="7485" y="1512569"/>
                  <a:pt x="0" y="1246419"/>
                </a:cubicBezTo>
                <a:cubicBezTo>
                  <a:pt x="-7485" y="980269"/>
                  <a:pt x="15453" y="1010415"/>
                  <a:pt x="0" y="786292"/>
                </a:cubicBezTo>
                <a:cubicBezTo>
                  <a:pt x="-15453" y="562169"/>
                  <a:pt x="18393" y="229596"/>
                  <a:pt x="0" y="0"/>
                </a:cubicBezTo>
                <a:close/>
              </a:path>
            </a:pathLst>
          </a:custGeom>
          <a:ln w="38100">
            <a:solidFill>
              <a:srgbClr val="44546A"/>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pic>
    </p:spTree>
    <p:extLst>
      <p:ext uri="{BB962C8B-B14F-4D97-AF65-F5344CB8AC3E}">
        <p14:creationId xmlns:p14="http://schemas.microsoft.com/office/powerpoint/2010/main" val="3544184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26"/>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5"/>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9" grpId="0" animBg="1"/>
      <p:bldP spid="21" grpId="0" animBg="1"/>
      <p:bldP spid="23" grpId="0" animBg="1"/>
      <p:bldP spid="2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76635" y="700591"/>
            <a:ext cx="8280920" cy="523220"/>
          </a:xfrm>
          <a:prstGeom prst="rect">
            <a:avLst/>
          </a:prstGeom>
          <a:solidFill>
            <a:srgbClr val="002060"/>
          </a:solidFill>
        </p:spPr>
        <p:txBody>
          <a:bodyPr wrap="square" rtlCol="0">
            <a:spAutoFit/>
          </a:bodyPr>
          <a:lstStyle/>
          <a:p>
            <a:pPr algn="ctr"/>
            <a:r>
              <a:rPr lang="en-GB" sz="2800" b="1" dirty="0">
                <a:solidFill>
                  <a:schemeClr val="bg1"/>
                </a:solidFill>
              </a:rPr>
              <a:t>Transporting Suspects to a Police Station</a:t>
            </a:r>
          </a:p>
        </p:txBody>
      </p:sp>
      <p:grpSp>
        <p:nvGrpSpPr>
          <p:cNvPr id="6" name="Group 5">
            <a:extLst>
              <a:ext uri="{FF2B5EF4-FFF2-40B4-BE49-F238E27FC236}">
                <a16:creationId xmlns:a16="http://schemas.microsoft.com/office/drawing/2014/main" id="{36DAED1E-9C2E-424B-92F9-F7205CA20197}"/>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B1B5BA90-D232-41F2-866F-0DC4EFCB4EC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9CD64AC3-B66E-4A33-9954-8B909353609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56A6B413-CC8D-45E4-A030-114B547CDF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87AB44BA-F311-4E7E-A715-4F5981DE9BD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D7E31458-CA73-4646-9A10-2D5EEF40E602}"/>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8FB116B9-D9DF-4821-9685-1D16E818DD3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9" name="Block Arc 18">
            <a:extLst>
              <a:ext uri="{FF2B5EF4-FFF2-40B4-BE49-F238E27FC236}">
                <a16:creationId xmlns:a16="http://schemas.microsoft.com/office/drawing/2014/main" id="{0F7F99D8-2E32-4021-84AE-DBF1618FC634}"/>
              </a:ext>
            </a:extLst>
          </p:cNvPr>
          <p:cNvSpPr/>
          <p:nvPr/>
        </p:nvSpPr>
        <p:spPr>
          <a:xfrm>
            <a:off x="500331" y="566464"/>
            <a:ext cx="5978005" cy="5978005"/>
          </a:xfrm>
          <a:prstGeom prst="blockArc">
            <a:avLst>
              <a:gd name="adj1" fmla="val 18900000"/>
              <a:gd name="adj2" fmla="val 2700000"/>
              <a:gd name="adj3" fmla="val 361"/>
            </a:avLst>
          </a:prstGeom>
        </p:spPr>
        <p:style>
          <a:lnRef idx="2">
            <a:schemeClr val="dk2">
              <a:shade val="60000"/>
              <a:hueOff val="0"/>
              <a:satOff val="0"/>
              <a:lumOff val="0"/>
              <a:alphaOff val="0"/>
            </a:schemeClr>
          </a:lnRef>
          <a:fillRef idx="0">
            <a:schemeClr val="dk2">
              <a:hueOff val="0"/>
              <a:satOff val="0"/>
              <a:lumOff val="0"/>
              <a:alphaOff val="0"/>
            </a:schemeClr>
          </a:fillRef>
          <a:effectRef idx="0">
            <a:schemeClr val="dk2">
              <a:hueOff val="0"/>
              <a:satOff val="0"/>
              <a:lumOff val="0"/>
              <a:alphaOff val="0"/>
            </a:schemeClr>
          </a:effectRef>
          <a:fontRef idx="minor">
            <a:schemeClr val="tx1">
              <a:hueOff val="0"/>
              <a:satOff val="0"/>
              <a:lumOff val="0"/>
              <a:alphaOff val="0"/>
            </a:schemeClr>
          </a:fontRef>
        </p:style>
      </p:sp>
      <p:sp>
        <p:nvSpPr>
          <p:cNvPr id="20" name="Freeform: Shape 19">
            <a:extLst>
              <a:ext uri="{FF2B5EF4-FFF2-40B4-BE49-F238E27FC236}">
                <a16:creationId xmlns:a16="http://schemas.microsoft.com/office/drawing/2014/main" id="{B02BA253-E1D4-47EA-98AA-B9BB397FE25B}"/>
              </a:ext>
            </a:extLst>
          </p:cNvPr>
          <p:cNvSpPr/>
          <p:nvPr/>
        </p:nvSpPr>
        <p:spPr>
          <a:xfrm>
            <a:off x="6021790" y="1676862"/>
            <a:ext cx="5053646" cy="683031"/>
          </a:xfrm>
          <a:custGeom>
            <a:avLst/>
            <a:gdLst>
              <a:gd name="connsiteX0" fmla="*/ 0 w 5053646"/>
              <a:gd name="connsiteY0" fmla="*/ 0 h 683031"/>
              <a:gd name="connsiteX1" fmla="*/ 5053646 w 5053646"/>
              <a:gd name="connsiteY1" fmla="*/ 0 h 683031"/>
              <a:gd name="connsiteX2" fmla="*/ 5053646 w 5053646"/>
              <a:gd name="connsiteY2" fmla="*/ 683031 h 683031"/>
              <a:gd name="connsiteX3" fmla="*/ 0 w 5053646"/>
              <a:gd name="connsiteY3" fmla="*/ 683031 h 683031"/>
              <a:gd name="connsiteX4" fmla="*/ 0 w 5053646"/>
              <a:gd name="connsiteY4" fmla="*/ 0 h 683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53646" h="683031">
                <a:moveTo>
                  <a:pt x="0" y="0"/>
                </a:moveTo>
                <a:lnTo>
                  <a:pt x="5053646" y="0"/>
                </a:lnTo>
                <a:lnTo>
                  <a:pt x="5053646" y="683031"/>
                </a:lnTo>
                <a:lnTo>
                  <a:pt x="0" y="683031"/>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54215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a:t>Prevent Cross Contamination</a:t>
            </a:r>
            <a:endParaRPr lang="en-GB" sz="2800" kern="1200" dirty="0"/>
          </a:p>
        </p:txBody>
      </p:sp>
      <p:sp>
        <p:nvSpPr>
          <p:cNvPr id="21" name="Oval 20">
            <a:extLst>
              <a:ext uri="{FF2B5EF4-FFF2-40B4-BE49-F238E27FC236}">
                <a16:creationId xmlns:a16="http://schemas.microsoft.com/office/drawing/2014/main" id="{ABF4F14F-B428-4081-BBDC-8033CD16DD33}"/>
              </a:ext>
            </a:extLst>
          </p:cNvPr>
          <p:cNvSpPr/>
          <p:nvPr/>
        </p:nvSpPr>
        <p:spPr>
          <a:xfrm>
            <a:off x="5594895" y="1591483"/>
            <a:ext cx="853789" cy="853789"/>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sp>
      <p:sp>
        <p:nvSpPr>
          <p:cNvPr id="22" name="Freeform: Shape 21">
            <a:extLst>
              <a:ext uri="{FF2B5EF4-FFF2-40B4-BE49-F238E27FC236}">
                <a16:creationId xmlns:a16="http://schemas.microsoft.com/office/drawing/2014/main" id="{A8816235-AF72-4E17-AE32-74DB32C73A6A}"/>
              </a:ext>
            </a:extLst>
          </p:cNvPr>
          <p:cNvSpPr/>
          <p:nvPr/>
        </p:nvSpPr>
        <p:spPr>
          <a:xfrm>
            <a:off x="6413388" y="2701587"/>
            <a:ext cx="4662048" cy="683031"/>
          </a:xfrm>
          <a:custGeom>
            <a:avLst/>
            <a:gdLst>
              <a:gd name="connsiteX0" fmla="*/ 0 w 4662048"/>
              <a:gd name="connsiteY0" fmla="*/ 0 h 683031"/>
              <a:gd name="connsiteX1" fmla="*/ 4662048 w 4662048"/>
              <a:gd name="connsiteY1" fmla="*/ 0 h 683031"/>
              <a:gd name="connsiteX2" fmla="*/ 4662048 w 4662048"/>
              <a:gd name="connsiteY2" fmla="*/ 683031 h 683031"/>
              <a:gd name="connsiteX3" fmla="*/ 0 w 4662048"/>
              <a:gd name="connsiteY3" fmla="*/ 683031 h 683031"/>
              <a:gd name="connsiteX4" fmla="*/ 0 w 4662048"/>
              <a:gd name="connsiteY4" fmla="*/ 0 h 683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62048" h="683031">
                <a:moveTo>
                  <a:pt x="0" y="0"/>
                </a:moveTo>
                <a:lnTo>
                  <a:pt x="4662048" y="0"/>
                </a:lnTo>
                <a:lnTo>
                  <a:pt x="4662048" y="683031"/>
                </a:lnTo>
                <a:lnTo>
                  <a:pt x="0" y="683031"/>
                </a:lnTo>
                <a:lnTo>
                  <a:pt x="0" y="0"/>
                </a:lnTo>
                <a:close/>
              </a:path>
            </a:pathLst>
          </a:custGeom>
          <a:solidFill>
            <a:schemeClr val="accent1">
              <a:lumMod val="50000"/>
            </a:schemeClr>
          </a:solidFill>
        </p:spPr>
        <p:style>
          <a:lnRef idx="2">
            <a:schemeClr val="lt2">
              <a:hueOff val="0"/>
              <a:satOff val="0"/>
              <a:lumOff val="0"/>
              <a:alphaOff val="0"/>
            </a:schemeClr>
          </a:lnRef>
          <a:fillRef idx="1">
            <a:scrgbClr r="0" g="0" b="0"/>
          </a:fillRef>
          <a:effectRef idx="0">
            <a:schemeClr val="dk2">
              <a:hueOff val="0"/>
              <a:satOff val="0"/>
              <a:lumOff val="0"/>
              <a:alphaOff val="0"/>
            </a:schemeClr>
          </a:effectRef>
          <a:fontRef idx="minor">
            <a:schemeClr val="lt1"/>
          </a:fontRef>
        </p:style>
        <p:txBody>
          <a:bodyPr spcFirstLastPara="0" vert="horz" wrap="square" lIns="54215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a:t>Inform Custody</a:t>
            </a:r>
            <a:endParaRPr lang="en-GB" sz="2800" kern="1200" dirty="0"/>
          </a:p>
        </p:txBody>
      </p:sp>
      <p:sp>
        <p:nvSpPr>
          <p:cNvPr id="23" name="Oval 22">
            <a:extLst>
              <a:ext uri="{FF2B5EF4-FFF2-40B4-BE49-F238E27FC236}">
                <a16:creationId xmlns:a16="http://schemas.microsoft.com/office/drawing/2014/main" id="{91DC9E99-B43F-49B8-BF79-9E86E1183FC3}"/>
              </a:ext>
            </a:extLst>
          </p:cNvPr>
          <p:cNvSpPr/>
          <p:nvPr/>
        </p:nvSpPr>
        <p:spPr>
          <a:xfrm>
            <a:off x="5986493" y="2616208"/>
            <a:ext cx="853789" cy="853789"/>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sp>
      <p:sp>
        <p:nvSpPr>
          <p:cNvPr id="24" name="Freeform: Shape 23">
            <a:extLst>
              <a:ext uri="{FF2B5EF4-FFF2-40B4-BE49-F238E27FC236}">
                <a16:creationId xmlns:a16="http://schemas.microsoft.com/office/drawing/2014/main" id="{5548A7E3-E631-424F-9DF7-147E60341BE0}"/>
              </a:ext>
            </a:extLst>
          </p:cNvPr>
          <p:cNvSpPr/>
          <p:nvPr/>
        </p:nvSpPr>
        <p:spPr>
          <a:xfrm>
            <a:off x="6413388" y="3726313"/>
            <a:ext cx="4662048" cy="683031"/>
          </a:xfrm>
          <a:custGeom>
            <a:avLst/>
            <a:gdLst>
              <a:gd name="connsiteX0" fmla="*/ 0 w 4662048"/>
              <a:gd name="connsiteY0" fmla="*/ 0 h 683031"/>
              <a:gd name="connsiteX1" fmla="*/ 4662048 w 4662048"/>
              <a:gd name="connsiteY1" fmla="*/ 0 h 683031"/>
              <a:gd name="connsiteX2" fmla="*/ 4662048 w 4662048"/>
              <a:gd name="connsiteY2" fmla="*/ 683031 h 683031"/>
              <a:gd name="connsiteX3" fmla="*/ 0 w 4662048"/>
              <a:gd name="connsiteY3" fmla="*/ 683031 h 683031"/>
              <a:gd name="connsiteX4" fmla="*/ 0 w 4662048"/>
              <a:gd name="connsiteY4" fmla="*/ 0 h 683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62048" h="683031">
                <a:moveTo>
                  <a:pt x="0" y="0"/>
                </a:moveTo>
                <a:lnTo>
                  <a:pt x="4662048" y="0"/>
                </a:lnTo>
                <a:lnTo>
                  <a:pt x="4662048" y="683031"/>
                </a:lnTo>
                <a:lnTo>
                  <a:pt x="0" y="683031"/>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54215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a:t>Search Vehicle again arrival</a:t>
            </a:r>
            <a:endParaRPr lang="en-GB" sz="2800" kern="1200" dirty="0"/>
          </a:p>
        </p:txBody>
      </p:sp>
      <p:sp>
        <p:nvSpPr>
          <p:cNvPr id="25" name="Oval 24">
            <a:extLst>
              <a:ext uri="{FF2B5EF4-FFF2-40B4-BE49-F238E27FC236}">
                <a16:creationId xmlns:a16="http://schemas.microsoft.com/office/drawing/2014/main" id="{2B997FDC-CA28-4BC8-9A22-ABA5A6A414B6}"/>
              </a:ext>
            </a:extLst>
          </p:cNvPr>
          <p:cNvSpPr/>
          <p:nvPr/>
        </p:nvSpPr>
        <p:spPr>
          <a:xfrm>
            <a:off x="5986493" y="3640934"/>
            <a:ext cx="853789" cy="853789"/>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sp>
      <p:sp>
        <p:nvSpPr>
          <p:cNvPr id="26" name="Freeform: Shape 25">
            <a:extLst>
              <a:ext uri="{FF2B5EF4-FFF2-40B4-BE49-F238E27FC236}">
                <a16:creationId xmlns:a16="http://schemas.microsoft.com/office/drawing/2014/main" id="{35899ECC-304F-45DD-9DF6-DEF0ADBEA85D}"/>
              </a:ext>
            </a:extLst>
          </p:cNvPr>
          <p:cNvSpPr/>
          <p:nvPr/>
        </p:nvSpPr>
        <p:spPr>
          <a:xfrm>
            <a:off x="6021790" y="4751038"/>
            <a:ext cx="5053646" cy="683031"/>
          </a:xfrm>
          <a:custGeom>
            <a:avLst/>
            <a:gdLst>
              <a:gd name="connsiteX0" fmla="*/ 0 w 5053646"/>
              <a:gd name="connsiteY0" fmla="*/ 0 h 683031"/>
              <a:gd name="connsiteX1" fmla="*/ 5053646 w 5053646"/>
              <a:gd name="connsiteY1" fmla="*/ 0 h 683031"/>
              <a:gd name="connsiteX2" fmla="*/ 5053646 w 5053646"/>
              <a:gd name="connsiteY2" fmla="*/ 683031 h 683031"/>
              <a:gd name="connsiteX3" fmla="*/ 0 w 5053646"/>
              <a:gd name="connsiteY3" fmla="*/ 683031 h 683031"/>
              <a:gd name="connsiteX4" fmla="*/ 0 w 5053646"/>
              <a:gd name="connsiteY4" fmla="*/ 0 h 683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53646" h="683031">
                <a:moveTo>
                  <a:pt x="0" y="0"/>
                </a:moveTo>
                <a:lnTo>
                  <a:pt x="5053646" y="0"/>
                </a:lnTo>
                <a:lnTo>
                  <a:pt x="5053646" y="683031"/>
                </a:lnTo>
                <a:lnTo>
                  <a:pt x="0" y="683031"/>
                </a:lnTo>
                <a:lnTo>
                  <a:pt x="0" y="0"/>
                </a:lnTo>
                <a:close/>
              </a:path>
            </a:pathLst>
          </a:custGeom>
          <a:solidFill>
            <a:schemeClr val="accent1">
              <a:lumMod val="50000"/>
            </a:schemeClr>
          </a:solidFill>
        </p:spPr>
        <p:style>
          <a:lnRef idx="2">
            <a:schemeClr val="lt2">
              <a:hueOff val="0"/>
              <a:satOff val="0"/>
              <a:lumOff val="0"/>
              <a:alphaOff val="0"/>
            </a:schemeClr>
          </a:lnRef>
          <a:fillRef idx="1">
            <a:scrgbClr r="0" g="0" b="0"/>
          </a:fillRef>
          <a:effectRef idx="0">
            <a:schemeClr val="dk2">
              <a:hueOff val="0"/>
              <a:satOff val="0"/>
              <a:lumOff val="0"/>
              <a:alphaOff val="0"/>
            </a:schemeClr>
          </a:effectRef>
          <a:fontRef idx="minor">
            <a:schemeClr val="lt1"/>
          </a:fontRef>
        </p:style>
        <p:txBody>
          <a:bodyPr spcFirstLastPara="0" vert="horz" wrap="square" lIns="542157" tIns="60960" rIns="60960" bIns="60960" numCol="1" spcCol="1270" anchor="ctr" anchorCtr="0">
            <a:noAutofit/>
          </a:bodyPr>
          <a:lstStyle/>
          <a:p>
            <a:pPr marL="0" lvl="0" indent="0" algn="l" defTabSz="1066800">
              <a:lnSpc>
                <a:spcPct val="90000"/>
              </a:lnSpc>
              <a:spcBef>
                <a:spcPct val="0"/>
              </a:spcBef>
              <a:spcAft>
                <a:spcPct val="35000"/>
              </a:spcAft>
              <a:buNone/>
            </a:pPr>
            <a:r>
              <a:rPr lang="en-GB" sz="2400" b="1" u="sng" kern="1200" dirty="0">
                <a:solidFill>
                  <a:srgbClr val="FF0000"/>
                </a:solidFill>
              </a:rPr>
              <a:t>Never</a:t>
            </a:r>
            <a:r>
              <a:rPr lang="en-GB" sz="2400" kern="1200" dirty="0"/>
              <a:t> handcuff prisoner to a vehicle or fixed object</a:t>
            </a:r>
          </a:p>
        </p:txBody>
      </p:sp>
      <p:sp>
        <p:nvSpPr>
          <p:cNvPr id="27" name="Oval 26">
            <a:extLst>
              <a:ext uri="{FF2B5EF4-FFF2-40B4-BE49-F238E27FC236}">
                <a16:creationId xmlns:a16="http://schemas.microsoft.com/office/drawing/2014/main" id="{1145921E-FE3C-46BC-8FA8-86BB254F1C95}"/>
              </a:ext>
            </a:extLst>
          </p:cNvPr>
          <p:cNvSpPr/>
          <p:nvPr/>
        </p:nvSpPr>
        <p:spPr>
          <a:xfrm>
            <a:off x="5594895" y="4665659"/>
            <a:ext cx="853789" cy="853789"/>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sp>
      <p:grpSp>
        <p:nvGrpSpPr>
          <p:cNvPr id="31" name="Group 30">
            <a:extLst>
              <a:ext uri="{FF2B5EF4-FFF2-40B4-BE49-F238E27FC236}">
                <a16:creationId xmlns:a16="http://schemas.microsoft.com/office/drawing/2014/main" id="{E0677EFE-B8E2-4C3A-BA99-035883CDD763}"/>
              </a:ext>
            </a:extLst>
          </p:cNvPr>
          <p:cNvGrpSpPr/>
          <p:nvPr/>
        </p:nvGrpSpPr>
        <p:grpSpPr>
          <a:xfrm>
            <a:off x="1487488" y="1773224"/>
            <a:ext cx="3600000" cy="3672000"/>
            <a:chOff x="1455480" y="1700808"/>
            <a:chExt cx="3600000" cy="3672000"/>
          </a:xfrm>
        </p:grpSpPr>
        <p:pic>
          <p:nvPicPr>
            <p:cNvPr id="29" name="Picture 28" descr="A group of people walking on a sidewalk&#10;&#10;Description automatically generated with low confidence">
              <a:extLst>
                <a:ext uri="{FF2B5EF4-FFF2-40B4-BE49-F238E27FC236}">
                  <a16:creationId xmlns:a16="http://schemas.microsoft.com/office/drawing/2014/main" id="{DD74360D-DE31-4778-BD37-AD511E360B8D}"/>
                </a:ext>
              </a:extLst>
            </p:cNvPr>
            <p:cNvPicPr>
              <a:picLocks noChangeAspect="1"/>
            </p:cNvPicPr>
            <p:nvPr/>
          </p:nvPicPr>
          <p:blipFill rotWithShape="1">
            <a:blip r:embed="rId7">
              <a:extLst>
                <a:ext uri="{28A0092B-C50C-407E-A947-70E740481C1C}">
                  <a14:useLocalDpi xmlns:a14="http://schemas.microsoft.com/office/drawing/2010/main" val="0"/>
                </a:ext>
              </a:extLst>
            </a:blip>
            <a:srcRect l="25981" r="18387" b="1982"/>
            <a:stretch/>
          </p:blipFill>
          <p:spPr>
            <a:xfrm>
              <a:off x="1489414" y="1749829"/>
              <a:ext cx="3558522" cy="3572037"/>
            </a:xfrm>
            <a:prstGeom prst="ellipse">
              <a:avLst/>
            </a:prstGeom>
          </p:spPr>
        </p:pic>
        <p:sp>
          <p:nvSpPr>
            <p:cNvPr id="30" name="&quot;Not Allowed&quot; Symbol 29">
              <a:extLst>
                <a:ext uri="{FF2B5EF4-FFF2-40B4-BE49-F238E27FC236}">
                  <a16:creationId xmlns:a16="http://schemas.microsoft.com/office/drawing/2014/main" id="{DB845AB2-2C51-4EBD-A9A1-BDBE325F8A36}"/>
                </a:ext>
              </a:extLst>
            </p:cNvPr>
            <p:cNvSpPr/>
            <p:nvPr/>
          </p:nvSpPr>
          <p:spPr>
            <a:xfrm>
              <a:off x="1455480" y="1700808"/>
              <a:ext cx="3600000" cy="3672000"/>
            </a:xfrm>
            <a:prstGeom prst="noSmoking">
              <a:avLst>
                <a:gd name="adj" fmla="val 2929"/>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grpSp>
    </p:spTree>
    <p:extLst>
      <p:ext uri="{BB962C8B-B14F-4D97-AF65-F5344CB8AC3E}">
        <p14:creationId xmlns:p14="http://schemas.microsoft.com/office/powerpoint/2010/main" val="1201810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9"/>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2" grpId="0" animBg="1"/>
      <p:bldP spid="24" grpId="0" animBg="1"/>
      <p:bldP spid="2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294BA918-C004-4A2A-A3D5-A0CFBA191923}"/>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D8DFFF8D-C9D5-467A-8BB4-77DF3EFE9C8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92BE1106-B0E5-4D0B-AE17-B1104FA3359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DF362120-7178-4628-9EAD-3B1C4CD5A8F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0087515F-7E46-4F78-9632-453CD0A95F0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C3AFB230-0CAB-496D-8A1B-744C0F74377F}"/>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BB0772A7-AC4C-40C5-8641-EC1874B9FE7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4" name="Freeform: Shape 13">
            <a:extLst>
              <a:ext uri="{FF2B5EF4-FFF2-40B4-BE49-F238E27FC236}">
                <a16:creationId xmlns:a16="http://schemas.microsoft.com/office/drawing/2014/main" id="{372A1417-3137-4C99-8A76-C13634A26D65}"/>
              </a:ext>
            </a:extLst>
          </p:cNvPr>
          <p:cNvSpPr/>
          <p:nvPr/>
        </p:nvSpPr>
        <p:spPr>
          <a:xfrm>
            <a:off x="7105007" y="1441260"/>
            <a:ext cx="2023094" cy="2325395"/>
          </a:xfrm>
          <a:custGeom>
            <a:avLst/>
            <a:gdLst>
              <a:gd name="connsiteX0" fmla="*/ 0 w 2325394"/>
              <a:gd name="connsiteY0" fmla="*/ 1011547 h 2023093"/>
              <a:gd name="connsiteX1" fmla="*/ 505773 w 2325394"/>
              <a:gd name="connsiteY1" fmla="*/ 0 h 2023093"/>
              <a:gd name="connsiteX2" fmla="*/ 1819621 w 2325394"/>
              <a:gd name="connsiteY2" fmla="*/ 0 h 2023093"/>
              <a:gd name="connsiteX3" fmla="*/ 2325394 w 2325394"/>
              <a:gd name="connsiteY3" fmla="*/ 1011547 h 2023093"/>
              <a:gd name="connsiteX4" fmla="*/ 1819621 w 2325394"/>
              <a:gd name="connsiteY4" fmla="*/ 2023093 h 2023093"/>
              <a:gd name="connsiteX5" fmla="*/ 505773 w 2325394"/>
              <a:gd name="connsiteY5" fmla="*/ 2023093 h 2023093"/>
              <a:gd name="connsiteX6" fmla="*/ 0 w 2325394"/>
              <a:gd name="connsiteY6" fmla="*/ 1011547 h 2023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5394" h="2023093">
                <a:moveTo>
                  <a:pt x="1162696" y="0"/>
                </a:moveTo>
                <a:lnTo>
                  <a:pt x="2325393" y="440023"/>
                </a:lnTo>
                <a:lnTo>
                  <a:pt x="2325393" y="1583070"/>
                </a:lnTo>
                <a:lnTo>
                  <a:pt x="1162696" y="2023093"/>
                </a:lnTo>
                <a:lnTo>
                  <a:pt x="1" y="1583070"/>
                </a:lnTo>
                <a:lnTo>
                  <a:pt x="1" y="440023"/>
                </a:lnTo>
                <a:lnTo>
                  <a:pt x="1162696" y="0"/>
                </a:lnTo>
                <a:close/>
              </a:path>
            </a:pathLst>
          </a:custGeom>
          <a:solidFill>
            <a:schemeClr val="accent1">
              <a:lumMod val="50000"/>
            </a:schemeClr>
          </a:solidFill>
        </p:spPr>
        <p:style>
          <a:lnRef idx="2">
            <a:schemeClr val="lt2">
              <a:hueOff val="0"/>
              <a:satOff val="0"/>
              <a:lumOff val="0"/>
              <a:alphaOff val="0"/>
            </a:schemeClr>
          </a:lnRef>
          <a:fillRef idx="1">
            <a:scrgbClr r="0" g="0" b="0"/>
          </a:fillRef>
          <a:effectRef idx="0">
            <a:schemeClr val="dk2">
              <a:hueOff val="0"/>
              <a:satOff val="0"/>
              <a:lumOff val="0"/>
              <a:alphaOff val="0"/>
            </a:schemeClr>
          </a:effectRef>
          <a:fontRef idx="minor">
            <a:schemeClr val="lt1"/>
          </a:fontRef>
        </p:style>
        <p:txBody>
          <a:bodyPr spcFirstLastPara="0" vert="horz" wrap="square" lIns="383845" tIns="430955" rIns="383846" bIns="430954"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lumMod val="95000"/>
                  </a:schemeClr>
                </a:solidFill>
              </a:rPr>
              <a:t>Consider S117 or S3</a:t>
            </a:r>
          </a:p>
        </p:txBody>
      </p:sp>
      <p:sp>
        <p:nvSpPr>
          <p:cNvPr id="15" name="Freeform: Shape 14">
            <a:extLst>
              <a:ext uri="{FF2B5EF4-FFF2-40B4-BE49-F238E27FC236}">
                <a16:creationId xmlns:a16="http://schemas.microsoft.com/office/drawing/2014/main" id="{17FE40C4-C2B0-4FA5-AAA4-A0BE716C1D73}"/>
              </a:ext>
            </a:extLst>
          </p:cNvPr>
          <p:cNvSpPr/>
          <p:nvPr/>
        </p:nvSpPr>
        <p:spPr>
          <a:xfrm>
            <a:off x="9189491" y="1906339"/>
            <a:ext cx="2595140" cy="1395236"/>
          </a:xfrm>
          <a:custGeom>
            <a:avLst/>
            <a:gdLst>
              <a:gd name="connsiteX0" fmla="*/ 0 w 2595140"/>
              <a:gd name="connsiteY0" fmla="*/ 0 h 1395236"/>
              <a:gd name="connsiteX1" fmla="*/ 2595140 w 2595140"/>
              <a:gd name="connsiteY1" fmla="*/ 0 h 1395236"/>
              <a:gd name="connsiteX2" fmla="*/ 2595140 w 2595140"/>
              <a:gd name="connsiteY2" fmla="*/ 1395236 h 1395236"/>
              <a:gd name="connsiteX3" fmla="*/ 0 w 2595140"/>
              <a:gd name="connsiteY3" fmla="*/ 1395236 h 1395236"/>
              <a:gd name="connsiteX4" fmla="*/ 0 w 2595140"/>
              <a:gd name="connsiteY4" fmla="*/ 0 h 13952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95140" h="1395236">
                <a:moveTo>
                  <a:pt x="0" y="0"/>
                </a:moveTo>
                <a:lnTo>
                  <a:pt x="2595140" y="0"/>
                </a:lnTo>
                <a:lnTo>
                  <a:pt x="2595140" y="1395236"/>
                </a:lnTo>
                <a:lnTo>
                  <a:pt x="0" y="1395236"/>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Remember </a:t>
            </a:r>
            <a:r>
              <a:rPr lang="en-GB" sz="1800" b="1" kern="1200" dirty="0">
                <a:solidFill>
                  <a:schemeClr val="accent1">
                    <a:lumMod val="50000"/>
                  </a:schemeClr>
                </a:solidFill>
              </a:rPr>
              <a:t>JPLANE</a:t>
            </a:r>
          </a:p>
        </p:txBody>
      </p:sp>
      <p:sp>
        <p:nvSpPr>
          <p:cNvPr id="16" name="Freeform: Shape 15">
            <a:extLst>
              <a:ext uri="{FF2B5EF4-FFF2-40B4-BE49-F238E27FC236}">
                <a16:creationId xmlns:a16="http://schemas.microsoft.com/office/drawing/2014/main" id="{8D6D05C3-818D-49E0-A110-931E1633D238}"/>
              </a:ext>
            </a:extLst>
          </p:cNvPr>
          <p:cNvSpPr/>
          <p:nvPr/>
        </p:nvSpPr>
        <p:spPr>
          <a:xfrm>
            <a:off x="4920066" y="1441260"/>
            <a:ext cx="2023094" cy="2325395"/>
          </a:xfrm>
          <a:custGeom>
            <a:avLst/>
            <a:gdLst>
              <a:gd name="connsiteX0" fmla="*/ 0 w 2325394"/>
              <a:gd name="connsiteY0" fmla="*/ 1011547 h 2023093"/>
              <a:gd name="connsiteX1" fmla="*/ 505773 w 2325394"/>
              <a:gd name="connsiteY1" fmla="*/ 0 h 2023093"/>
              <a:gd name="connsiteX2" fmla="*/ 1819621 w 2325394"/>
              <a:gd name="connsiteY2" fmla="*/ 0 h 2023093"/>
              <a:gd name="connsiteX3" fmla="*/ 2325394 w 2325394"/>
              <a:gd name="connsiteY3" fmla="*/ 1011547 h 2023093"/>
              <a:gd name="connsiteX4" fmla="*/ 1819621 w 2325394"/>
              <a:gd name="connsiteY4" fmla="*/ 2023093 h 2023093"/>
              <a:gd name="connsiteX5" fmla="*/ 505773 w 2325394"/>
              <a:gd name="connsiteY5" fmla="*/ 2023093 h 2023093"/>
              <a:gd name="connsiteX6" fmla="*/ 0 w 2325394"/>
              <a:gd name="connsiteY6" fmla="*/ 1011547 h 2023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5394" h="2023093">
                <a:moveTo>
                  <a:pt x="1162696" y="0"/>
                </a:moveTo>
                <a:lnTo>
                  <a:pt x="2325393" y="440023"/>
                </a:lnTo>
                <a:lnTo>
                  <a:pt x="2325393" y="1583070"/>
                </a:lnTo>
                <a:lnTo>
                  <a:pt x="1162696" y="2023093"/>
                </a:lnTo>
                <a:lnTo>
                  <a:pt x="1" y="1583070"/>
                </a:lnTo>
                <a:lnTo>
                  <a:pt x="1" y="440023"/>
                </a:lnTo>
                <a:lnTo>
                  <a:pt x="1162696"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15265" tIns="362375" rIns="315266" bIns="362374"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lumMod val="95000"/>
                  </a:schemeClr>
                </a:solidFill>
              </a:rPr>
              <a:t>Police Powers regarding </a:t>
            </a:r>
            <a:r>
              <a:rPr lang="en-GB" sz="1800" kern="1200" dirty="0" err="1">
                <a:solidFill>
                  <a:schemeClr val="bg1">
                    <a:lumMod val="95000"/>
                  </a:schemeClr>
                </a:solidFill>
              </a:rPr>
              <a:t>UoF</a:t>
            </a:r>
            <a:endParaRPr lang="en-GB" sz="1800" kern="1200" dirty="0">
              <a:solidFill>
                <a:schemeClr val="bg1">
                  <a:lumMod val="95000"/>
                </a:schemeClr>
              </a:solidFill>
            </a:endParaRPr>
          </a:p>
        </p:txBody>
      </p:sp>
      <p:sp>
        <p:nvSpPr>
          <p:cNvPr id="17" name="Freeform: Shape 16">
            <a:extLst>
              <a:ext uri="{FF2B5EF4-FFF2-40B4-BE49-F238E27FC236}">
                <a16:creationId xmlns:a16="http://schemas.microsoft.com/office/drawing/2014/main" id="{AC8EC072-C2C8-44EC-A2CB-7F816815D5B2}"/>
              </a:ext>
            </a:extLst>
          </p:cNvPr>
          <p:cNvSpPr/>
          <p:nvPr/>
        </p:nvSpPr>
        <p:spPr>
          <a:xfrm>
            <a:off x="6008351" y="3415054"/>
            <a:ext cx="2023094" cy="2325395"/>
          </a:xfrm>
          <a:custGeom>
            <a:avLst/>
            <a:gdLst>
              <a:gd name="connsiteX0" fmla="*/ 0 w 2325394"/>
              <a:gd name="connsiteY0" fmla="*/ 1011547 h 2023093"/>
              <a:gd name="connsiteX1" fmla="*/ 505773 w 2325394"/>
              <a:gd name="connsiteY1" fmla="*/ 0 h 2023093"/>
              <a:gd name="connsiteX2" fmla="*/ 1819621 w 2325394"/>
              <a:gd name="connsiteY2" fmla="*/ 0 h 2023093"/>
              <a:gd name="connsiteX3" fmla="*/ 2325394 w 2325394"/>
              <a:gd name="connsiteY3" fmla="*/ 1011547 h 2023093"/>
              <a:gd name="connsiteX4" fmla="*/ 1819621 w 2325394"/>
              <a:gd name="connsiteY4" fmla="*/ 2023093 h 2023093"/>
              <a:gd name="connsiteX5" fmla="*/ 505773 w 2325394"/>
              <a:gd name="connsiteY5" fmla="*/ 2023093 h 2023093"/>
              <a:gd name="connsiteX6" fmla="*/ 0 w 2325394"/>
              <a:gd name="connsiteY6" fmla="*/ 1011547 h 2023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5394" h="2023093">
                <a:moveTo>
                  <a:pt x="1162696" y="0"/>
                </a:moveTo>
                <a:lnTo>
                  <a:pt x="2325393" y="440023"/>
                </a:lnTo>
                <a:lnTo>
                  <a:pt x="2325393" y="1583070"/>
                </a:lnTo>
                <a:lnTo>
                  <a:pt x="1162696" y="2023093"/>
                </a:lnTo>
                <a:lnTo>
                  <a:pt x="1" y="1583070"/>
                </a:lnTo>
                <a:lnTo>
                  <a:pt x="1" y="440023"/>
                </a:lnTo>
                <a:lnTo>
                  <a:pt x="1162696"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83845" tIns="430955" rIns="383846" bIns="430954" numCol="1" spcCol="1270" anchor="ctr" anchorCtr="0">
            <a:noAutofit/>
          </a:bodyPr>
          <a:lstStyle/>
          <a:p>
            <a:pPr marL="0" lvl="0" indent="0" algn="ctr" defTabSz="800100">
              <a:lnSpc>
                <a:spcPct val="90000"/>
              </a:lnSpc>
              <a:spcBef>
                <a:spcPct val="0"/>
              </a:spcBef>
              <a:spcAft>
                <a:spcPct val="35000"/>
              </a:spcAft>
              <a:buNone/>
            </a:pPr>
            <a:r>
              <a:rPr lang="en-GB" altLang="en-US" sz="1800" kern="1200" dirty="0">
                <a:solidFill>
                  <a:schemeClr val="bg1">
                    <a:lumMod val="95000"/>
                  </a:schemeClr>
                </a:solidFill>
                <a:latin typeface="+mn-lt"/>
                <a:cs typeface="Arial" panose="020B0604020202020204" pitchFamily="34" charset="0"/>
              </a:rPr>
              <a:t>Never leave a suspect alone and    unsupervised</a:t>
            </a:r>
            <a:endParaRPr lang="en-GB" sz="1800" kern="1200" dirty="0">
              <a:solidFill>
                <a:schemeClr val="bg1">
                  <a:lumMod val="95000"/>
                </a:schemeClr>
              </a:solidFill>
              <a:latin typeface="+mn-lt"/>
            </a:endParaRPr>
          </a:p>
        </p:txBody>
      </p:sp>
      <p:pic>
        <p:nvPicPr>
          <p:cNvPr id="21" name="Picture 20" descr="A picture containing person, yellow&#10;&#10;Description automatically generated">
            <a:extLst>
              <a:ext uri="{FF2B5EF4-FFF2-40B4-BE49-F238E27FC236}">
                <a16:creationId xmlns:a16="http://schemas.microsoft.com/office/drawing/2014/main" id="{FB6E5B63-E5F9-4944-AF64-399734ABB76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1424" y="2236436"/>
            <a:ext cx="3578565" cy="2385128"/>
          </a:xfrm>
          <a:custGeom>
            <a:avLst/>
            <a:gdLst>
              <a:gd name="connsiteX0" fmla="*/ 0 w 3578565"/>
              <a:gd name="connsiteY0" fmla="*/ 0 h 2385128"/>
              <a:gd name="connsiteX1" fmla="*/ 560642 w 3578565"/>
              <a:gd name="connsiteY1" fmla="*/ 0 h 2385128"/>
              <a:gd name="connsiteX2" fmla="*/ 1085498 w 3578565"/>
              <a:gd name="connsiteY2" fmla="*/ 0 h 2385128"/>
              <a:gd name="connsiteX3" fmla="*/ 1717711 w 3578565"/>
              <a:gd name="connsiteY3" fmla="*/ 0 h 2385128"/>
              <a:gd name="connsiteX4" fmla="*/ 2314139 w 3578565"/>
              <a:gd name="connsiteY4" fmla="*/ 0 h 2385128"/>
              <a:gd name="connsiteX5" fmla="*/ 2910566 w 3578565"/>
              <a:gd name="connsiteY5" fmla="*/ 0 h 2385128"/>
              <a:gd name="connsiteX6" fmla="*/ 3578565 w 3578565"/>
              <a:gd name="connsiteY6" fmla="*/ 0 h 2385128"/>
              <a:gd name="connsiteX7" fmla="*/ 3578565 w 3578565"/>
              <a:gd name="connsiteY7" fmla="*/ 620133 h 2385128"/>
              <a:gd name="connsiteX8" fmla="*/ 3578565 w 3578565"/>
              <a:gd name="connsiteY8" fmla="*/ 1168713 h 2385128"/>
              <a:gd name="connsiteX9" fmla="*/ 3578565 w 3578565"/>
              <a:gd name="connsiteY9" fmla="*/ 1788846 h 2385128"/>
              <a:gd name="connsiteX10" fmla="*/ 3578565 w 3578565"/>
              <a:gd name="connsiteY10" fmla="*/ 2385128 h 2385128"/>
              <a:gd name="connsiteX11" fmla="*/ 2946352 w 3578565"/>
              <a:gd name="connsiteY11" fmla="*/ 2385128 h 2385128"/>
              <a:gd name="connsiteX12" fmla="*/ 2314139 w 3578565"/>
              <a:gd name="connsiteY12" fmla="*/ 2385128 h 2385128"/>
              <a:gd name="connsiteX13" fmla="*/ 1646140 w 3578565"/>
              <a:gd name="connsiteY13" fmla="*/ 2385128 h 2385128"/>
              <a:gd name="connsiteX14" fmla="*/ 1085498 w 3578565"/>
              <a:gd name="connsiteY14" fmla="*/ 2385128 h 2385128"/>
              <a:gd name="connsiteX15" fmla="*/ 0 w 3578565"/>
              <a:gd name="connsiteY15" fmla="*/ 2385128 h 2385128"/>
              <a:gd name="connsiteX16" fmla="*/ 0 w 3578565"/>
              <a:gd name="connsiteY16" fmla="*/ 1836549 h 2385128"/>
              <a:gd name="connsiteX17" fmla="*/ 0 w 3578565"/>
              <a:gd name="connsiteY17" fmla="*/ 1240267 h 2385128"/>
              <a:gd name="connsiteX18" fmla="*/ 0 w 3578565"/>
              <a:gd name="connsiteY18" fmla="*/ 620133 h 2385128"/>
              <a:gd name="connsiteX19" fmla="*/ 0 w 3578565"/>
              <a:gd name="connsiteY19" fmla="*/ 0 h 2385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78565" h="2385128" fill="none" extrusionOk="0">
                <a:moveTo>
                  <a:pt x="0" y="0"/>
                </a:moveTo>
                <a:cubicBezTo>
                  <a:pt x="265751" y="-25322"/>
                  <a:pt x="429558" y="66912"/>
                  <a:pt x="560642" y="0"/>
                </a:cubicBezTo>
                <a:cubicBezTo>
                  <a:pt x="691726" y="-66912"/>
                  <a:pt x="849513" y="54583"/>
                  <a:pt x="1085498" y="0"/>
                </a:cubicBezTo>
                <a:cubicBezTo>
                  <a:pt x="1321483" y="-54583"/>
                  <a:pt x="1454716" y="11237"/>
                  <a:pt x="1717711" y="0"/>
                </a:cubicBezTo>
                <a:cubicBezTo>
                  <a:pt x="1980706" y="-11237"/>
                  <a:pt x="2143469" y="15442"/>
                  <a:pt x="2314139" y="0"/>
                </a:cubicBezTo>
                <a:cubicBezTo>
                  <a:pt x="2484809" y="-15442"/>
                  <a:pt x="2764370" y="4942"/>
                  <a:pt x="2910566" y="0"/>
                </a:cubicBezTo>
                <a:cubicBezTo>
                  <a:pt x="3056762" y="-4942"/>
                  <a:pt x="3408415" y="72120"/>
                  <a:pt x="3578565" y="0"/>
                </a:cubicBezTo>
                <a:cubicBezTo>
                  <a:pt x="3616223" y="252385"/>
                  <a:pt x="3539971" y="483329"/>
                  <a:pt x="3578565" y="620133"/>
                </a:cubicBezTo>
                <a:cubicBezTo>
                  <a:pt x="3617159" y="756937"/>
                  <a:pt x="3534176" y="1040854"/>
                  <a:pt x="3578565" y="1168713"/>
                </a:cubicBezTo>
                <a:cubicBezTo>
                  <a:pt x="3622954" y="1296572"/>
                  <a:pt x="3554037" y="1592388"/>
                  <a:pt x="3578565" y="1788846"/>
                </a:cubicBezTo>
                <a:cubicBezTo>
                  <a:pt x="3603093" y="1985304"/>
                  <a:pt x="3531678" y="2121425"/>
                  <a:pt x="3578565" y="2385128"/>
                </a:cubicBezTo>
                <a:cubicBezTo>
                  <a:pt x="3384682" y="2439864"/>
                  <a:pt x="3081202" y="2335843"/>
                  <a:pt x="2946352" y="2385128"/>
                </a:cubicBezTo>
                <a:cubicBezTo>
                  <a:pt x="2811502" y="2434413"/>
                  <a:pt x="2445111" y="2360710"/>
                  <a:pt x="2314139" y="2385128"/>
                </a:cubicBezTo>
                <a:cubicBezTo>
                  <a:pt x="2183167" y="2409546"/>
                  <a:pt x="1919741" y="2367427"/>
                  <a:pt x="1646140" y="2385128"/>
                </a:cubicBezTo>
                <a:cubicBezTo>
                  <a:pt x="1372539" y="2402829"/>
                  <a:pt x="1322094" y="2383274"/>
                  <a:pt x="1085498" y="2385128"/>
                </a:cubicBezTo>
                <a:cubicBezTo>
                  <a:pt x="848902" y="2386982"/>
                  <a:pt x="516770" y="2275188"/>
                  <a:pt x="0" y="2385128"/>
                </a:cubicBezTo>
                <a:cubicBezTo>
                  <a:pt x="-38479" y="2226866"/>
                  <a:pt x="8799" y="2063513"/>
                  <a:pt x="0" y="1836549"/>
                </a:cubicBezTo>
                <a:cubicBezTo>
                  <a:pt x="-8799" y="1609585"/>
                  <a:pt x="53311" y="1441986"/>
                  <a:pt x="0" y="1240267"/>
                </a:cubicBezTo>
                <a:cubicBezTo>
                  <a:pt x="-53311" y="1038548"/>
                  <a:pt x="31523" y="821351"/>
                  <a:pt x="0" y="620133"/>
                </a:cubicBezTo>
                <a:cubicBezTo>
                  <a:pt x="-31523" y="418915"/>
                  <a:pt x="63791" y="159012"/>
                  <a:pt x="0" y="0"/>
                </a:cubicBezTo>
                <a:close/>
              </a:path>
              <a:path w="3578565" h="2385128" stroke="0" extrusionOk="0">
                <a:moveTo>
                  <a:pt x="0" y="0"/>
                </a:moveTo>
                <a:cubicBezTo>
                  <a:pt x="200649" y="-14706"/>
                  <a:pt x="435707" y="11641"/>
                  <a:pt x="560642" y="0"/>
                </a:cubicBezTo>
                <a:cubicBezTo>
                  <a:pt x="685577" y="-11641"/>
                  <a:pt x="928290" y="50235"/>
                  <a:pt x="1049712" y="0"/>
                </a:cubicBezTo>
                <a:cubicBezTo>
                  <a:pt x="1171134" y="-50235"/>
                  <a:pt x="1438565" y="29183"/>
                  <a:pt x="1717711" y="0"/>
                </a:cubicBezTo>
                <a:cubicBezTo>
                  <a:pt x="1996857" y="-29183"/>
                  <a:pt x="2148657" y="60041"/>
                  <a:pt x="2278353" y="0"/>
                </a:cubicBezTo>
                <a:cubicBezTo>
                  <a:pt x="2408049" y="-60041"/>
                  <a:pt x="2664655" y="39833"/>
                  <a:pt x="2838995" y="0"/>
                </a:cubicBezTo>
                <a:cubicBezTo>
                  <a:pt x="3013335" y="-39833"/>
                  <a:pt x="3274884" y="11720"/>
                  <a:pt x="3578565" y="0"/>
                </a:cubicBezTo>
                <a:cubicBezTo>
                  <a:pt x="3594442" y="218774"/>
                  <a:pt x="3557087" y="310253"/>
                  <a:pt x="3578565" y="548579"/>
                </a:cubicBezTo>
                <a:cubicBezTo>
                  <a:pt x="3600043" y="786905"/>
                  <a:pt x="3550368" y="859033"/>
                  <a:pt x="3578565" y="1144861"/>
                </a:cubicBezTo>
                <a:cubicBezTo>
                  <a:pt x="3606762" y="1430689"/>
                  <a:pt x="3569774" y="1461895"/>
                  <a:pt x="3578565" y="1693441"/>
                </a:cubicBezTo>
                <a:cubicBezTo>
                  <a:pt x="3587356" y="1924987"/>
                  <a:pt x="3555263" y="2088901"/>
                  <a:pt x="3578565" y="2385128"/>
                </a:cubicBezTo>
                <a:cubicBezTo>
                  <a:pt x="3291968" y="2396168"/>
                  <a:pt x="3226062" y="2323947"/>
                  <a:pt x="2982138" y="2385128"/>
                </a:cubicBezTo>
                <a:cubicBezTo>
                  <a:pt x="2738214" y="2446309"/>
                  <a:pt x="2629921" y="2365480"/>
                  <a:pt x="2421496" y="2385128"/>
                </a:cubicBezTo>
                <a:cubicBezTo>
                  <a:pt x="2213071" y="2404776"/>
                  <a:pt x="2083661" y="2367540"/>
                  <a:pt x="1753497" y="2385128"/>
                </a:cubicBezTo>
                <a:cubicBezTo>
                  <a:pt x="1423333" y="2402716"/>
                  <a:pt x="1411433" y="2317259"/>
                  <a:pt x="1085498" y="2385128"/>
                </a:cubicBezTo>
                <a:cubicBezTo>
                  <a:pt x="759563" y="2452997"/>
                  <a:pt x="692673" y="2375864"/>
                  <a:pt x="560642" y="2385128"/>
                </a:cubicBezTo>
                <a:cubicBezTo>
                  <a:pt x="428611" y="2394392"/>
                  <a:pt x="248782" y="2334556"/>
                  <a:pt x="0" y="2385128"/>
                </a:cubicBezTo>
                <a:cubicBezTo>
                  <a:pt x="-72310" y="2215215"/>
                  <a:pt x="19071" y="1999121"/>
                  <a:pt x="0" y="1741143"/>
                </a:cubicBezTo>
                <a:cubicBezTo>
                  <a:pt x="-19071" y="1483165"/>
                  <a:pt x="54105" y="1323289"/>
                  <a:pt x="0" y="1216415"/>
                </a:cubicBezTo>
                <a:cubicBezTo>
                  <a:pt x="-54105" y="1109541"/>
                  <a:pt x="33776" y="801132"/>
                  <a:pt x="0" y="667836"/>
                </a:cubicBezTo>
                <a:cubicBezTo>
                  <a:pt x="-33776" y="534540"/>
                  <a:pt x="51980" y="260584"/>
                  <a:pt x="0" y="0"/>
                </a:cubicBezTo>
                <a:close/>
              </a:path>
            </a:pathLst>
          </a:custGeom>
          <a:ln w="38100">
            <a:solidFill>
              <a:srgbClr val="1F4E79"/>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pic>
      <p:sp>
        <p:nvSpPr>
          <p:cNvPr id="22" name="TextBox 21">
            <a:extLst>
              <a:ext uri="{FF2B5EF4-FFF2-40B4-BE49-F238E27FC236}">
                <a16:creationId xmlns:a16="http://schemas.microsoft.com/office/drawing/2014/main" id="{009C9E9F-7920-436A-B267-73E5C8C63D75}"/>
              </a:ext>
            </a:extLst>
          </p:cNvPr>
          <p:cNvSpPr txBox="1"/>
          <p:nvPr/>
        </p:nvSpPr>
        <p:spPr>
          <a:xfrm>
            <a:off x="1955539" y="515635"/>
            <a:ext cx="8280920" cy="584775"/>
          </a:xfrm>
          <a:prstGeom prst="rect">
            <a:avLst/>
          </a:prstGeom>
          <a:solidFill>
            <a:srgbClr val="002060"/>
          </a:solidFill>
        </p:spPr>
        <p:txBody>
          <a:bodyPr wrap="square" rtlCol="0">
            <a:spAutoFit/>
          </a:bodyPr>
          <a:lstStyle/>
          <a:p>
            <a:pPr algn="ctr"/>
            <a:r>
              <a:rPr lang="en-GB" sz="3200" b="1" dirty="0">
                <a:solidFill>
                  <a:schemeClr val="bg1"/>
                </a:solidFill>
              </a:rPr>
              <a:t>Violent Suspects</a:t>
            </a:r>
          </a:p>
        </p:txBody>
      </p:sp>
    </p:spTree>
    <p:extLst>
      <p:ext uri="{BB962C8B-B14F-4D97-AF65-F5344CB8AC3E}">
        <p14:creationId xmlns:p14="http://schemas.microsoft.com/office/powerpoint/2010/main" val="1526229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p:bldP spid="16" grpId="0" animBg="1"/>
      <p:bldP spid="1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68917" y="476673"/>
            <a:ext cx="8280920" cy="584775"/>
          </a:xfrm>
          <a:prstGeom prst="rect">
            <a:avLst/>
          </a:prstGeom>
          <a:solidFill>
            <a:srgbClr val="002060"/>
          </a:solidFill>
        </p:spPr>
        <p:txBody>
          <a:bodyPr wrap="square" rtlCol="0">
            <a:spAutoFit/>
          </a:bodyPr>
          <a:lstStyle/>
          <a:p>
            <a:pPr algn="ctr"/>
            <a:r>
              <a:rPr lang="en-GB" sz="3200" b="1" dirty="0">
                <a:solidFill>
                  <a:schemeClr val="bg1"/>
                </a:solidFill>
              </a:rPr>
              <a:t>Drunken Suspects</a:t>
            </a:r>
          </a:p>
        </p:txBody>
      </p:sp>
      <p:grpSp>
        <p:nvGrpSpPr>
          <p:cNvPr id="6" name="Group 5">
            <a:extLst>
              <a:ext uri="{FF2B5EF4-FFF2-40B4-BE49-F238E27FC236}">
                <a16:creationId xmlns:a16="http://schemas.microsoft.com/office/drawing/2014/main" id="{B93ADA9E-207B-4871-99E5-24F270AD5DE9}"/>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A983BBF5-A685-44F2-8674-33F4526E913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EB571B40-A6DB-4AA7-A2A9-8A464015E07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9641BF4F-B14C-450B-A869-8045007AD61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883A3ACC-88B4-4AF9-9AA7-79089DE744E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F47B20CE-DEAC-4DC0-B37A-17311330C2FE}"/>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C845D037-6128-4D46-9B75-D4FDE0B3698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4" name="Freeform: Shape 3">
            <a:extLst>
              <a:ext uri="{FF2B5EF4-FFF2-40B4-BE49-F238E27FC236}">
                <a16:creationId xmlns:a16="http://schemas.microsoft.com/office/drawing/2014/main" id="{A81711DA-B41B-4A4A-AEC6-B213E8733C9D}"/>
              </a:ext>
            </a:extLst>
          </p:cNvPr>
          <p:cNvSpPr/>
          <p:nvPr/>
        </p:nvSpPr>
        <p:spPr>
          <a:xfrm>
            <a:off x="6517365" y="1376193"/>
            <a:ext cx="2341156" cy="2368352"/>
          </a:xfrm>
          <a:custGeom>
            <a:avLst/>
            <a:gdLst>
              <a:gd name="connsiteX0" fmla="*/ 0 w 2368352"/>
              <a:gd name="connsiteY0" fmla="*/ 1030233 h 2060466"/>
              <a:gd name="connsiteX1" fmla="*/ 515117 w 2368352"/>
              <a:gd name="connsiteY1" fmla="*/ 0 h 2060466"/>
              <a:gd name="connsiteX2" fmla="*/ 1853236 w 2368352"/>
              <a:gd name="connsiteY2" fmla="*/ 0 h 2060466"/>
              <a:gd name="connsiteX3" fmla="*/ 2368352 w 2368352"/>
              <a:gd name="connsiteY3" fmla="*/ 1030233 h 2060466"/>
              <a:gd name="connsiteX4" fmla="*/ 1853236 w 2368352"/>
              <a:gd name="connsiteY4" fmla="*/ 2060466 h 2060466"/>
              <a:gd name="connsiteX5" fmla="*/ 515117 w 2368352"/>
              <a:gd name="connsiteY5" fmla="*/ 2060466 h 2060466"/>
              <a:gd name="connsiteX6" fmla="*/ 0 w 2368352"/>
              <a:gd name="connsiteY6" fmla="*/ 1030233 h 2060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68352" h="2060466">
                <a:moveTo>
                  <a:pt x="1184176" y="0"/>
                </a:moveTo>
                <a:lnTo>
                  <a:pt x="2368352" y="448152"/>
                </a:lnTo>
                <a:lnTo>
                  <a:pt x="2368352" y="1612315"/>
                </a:lnTo>
                <a:lnTo>
                  <a:pt x="1184176" y="2060466"/>
                </a:lnTo>
                <a:lnTo>
                  <a:pt x="0" y="1612315"/>
                </a:lnTo>
                <a:lnTo>
                  <a:pt x="0" y="448152"/>
                </a:lnTo>
                <a:lnTo>
                  <a:pt x="1184176" y="0"/>
                </a:lnTo>
                <a:close/>
              </a:path>
            </a:pathLst>
          </a:custGeom>
          <a:solidFill>
            <a:schemeClr val="accent1">
              <a:lumMod val="50000"/>
            </a:schemeClr>
          </a:solidFill>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412529" tIns="460508" rIns="412529" bIns="460508" numCol="1" spcCol="1270" anchor="ctr" anchorCtr="0">
            <a:noAutofit/>
          </a:bodyPr>
          <a:lstStyle/>
          <a:p>
            <a:pPr marL="0" lvl="0" indent="0" algn="ctr" defTabSz="1066800">
              <a:lnSpc>
                <a:spcPct val="90000"/>
              </a:lnSpc>
              <a:spcBef>
                <a:spcPct val="0"/>
              </a:spcBef>
              <a:spcAft>
                <a:spcPct val="35000"/>
              </a:spcAft>
              <a:buNone/>
            </a:pPr>
            <a:r>
              <a:rPr lang="en-GB" sz="2400" kern="1200" dirty="0"/>
              <a:t>Consider Illness</a:t>
            </a:r>
          </a:p>
        </p:txBody>
      </p:sp>
      <p:sp>
        <p:nvSpPr>
          <p:cNvPr id="16" name="Freeform: Shape 15">
            <a:extLst>
              <a:ext uri="{FF2B5EF4-FFF2-40B4-BE49-F238E27FC236}">
                <a16:creationId xmlns:a16="http://schemas.microsoft.com/office/drawing/2014/main" id="{DE09687C-C013-4DBB-957C-3499465FC913}"/>
              </a:ext>
            </a:extLst>
          </p:cNvPr>
          <p:cNvSpPr/>
          <p:nvPr/>
        </p:nvSpPr>
        <p:spPr>
          <a:xfrm>
            <a:off x="3935760" y="1376193"/>
            <a:ext cx="2341156" cy="2368352"/>
          </a:xfrm>
          <a:custGeom>
            <a:avLst/>
            <a:gdLst>
              <a:gd name="connsiteX0" fmla="*/ 0 w 2368352"/>
              <a:gd name="connsiteY0" fmla="*/ 1030233 h 2060466"/>
              <a:gd name="connsiteX1" fmla="*/ 515117 w 2368352"/>
              <a:gd name="connsiteY1" fmla="*/ 0 h 2060466"/>
              <a:gd name="connsiteX2" fmla="*/ 1853236 w 2368352"/>
              <a:gd name="connsiteY2" fmla="*/ 0 h 2060466"/>
              <a:gd name="connsiteX3" fmla="*/ 2368352 w 2368352"/>
              <a:gd name="connsiteY3" fmla="*/ 1030233 h 2060466"/>
              <a:gd name="connsiteX4" fmla="*/ 1853236 w 2368352"/>
              <a:gd name="connsiteY4" fmla="*/ 2060466 h 2060466"/>
              <a:gd name="connsiteX5" fmla="*/ 515117 w 2368352"/>
              <a:gd name="connsiteY5" fmla="*/ 2060466 h 2060466"/>
              <a:gd name="connsiteX6" fmla="*/ 0 w 2368352"/>
              <a:gd name="connsiteY6" fmla="*/ 1030233 h 2060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68352" h="2060466">
                <a:moveTo>
                  <a:pt x="1184176" y="0"/>
                </a:moveTo>
                <a:lnTo>
                  <a:pt x="2368352" y="448152"/>
                </a:lnTo>
                <a:lnTo>
                  <a:pt x="2368352" y="1612315"/>
                </a:lnTo>
                <a:lnTo>
                  <a:pt x="1184176" y="2060466"/>
                </a:lnTo>
                <a:lnTo>
                  <a:pt x="0" y="1612315"/>
                </a:lnTo>
                <a:lnTo>
                  <a:pt x="0" y="448152"/>
                </a:lnTo>
                <a:lnTo>
                  <a:pt x="1184176"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21089" tIns="369068" rIns="321089" bIns="369068" numCol="1" spcCol="1270" anchor="ctr" anchorCtr="0">
            <a:noAutofit/>
          </a:bodyPr>
          <a:lstStyle/>
          <a:p>
            <a:pPr marL="0" lvl="0" indent="0" algn="ctr" defTabSz="1066800">
              <a:lnSpc>
                <a:spcPct val="90000"/>
              </a:lnSpc>
              <a:spcBef>
                <a:spcPct val="0"/>
              </a:spcBef>
              <a:spcAft>
                <a:spcPct val="35000"/>
              </a:spcAft>
              <a:buNone/>
            </a:pPr>
            <a:r>
              <a:rPr lang="en-GB" sz="2400" kern="1200" dirty="0"/>
              <a:t>Assess Response</a:t>
            </a:r>
          </a:p>
        </p:txBody>
      </p:sp>
      <p:sp>
        <p:nvSpPr>
          <p:cNvPr id="17" name="Freeform: Shape 16">
            <a:extLst>
              <a:ext uri="{FF2B5EF4-FFF2-40B4-BE49-F238E27FC236}">
                <a16:creationId xmlns:a16="http://schemas.microsoft.com/office/drawing/2014/main" id="{7A657813-E8C1-48BC-BBFB-2E6701E616D2}"/>
              </a:ext>
            </a:extLst>
          </p:cNvPr>
          <p:cNvSpPr/>
          <p:nvPr/>
        </p:nvSpPr>
        <p:spPr>
          <a:xfrm>
            <a:off x="2582770" y="3367439"/>
            <a:ext cx="2341156" cy="2368353"/>
          </a:xfrm>
          <a:custGeom>
            <a:avLst/>
            <a:gdLst>
              <a:gd name="connsiteX0" fmla="*/ 0 w 2368352"/>
              <a:gd name="connsiteY0" fmla="*/ 1030233 h 2060466"/>
              <a:gd name="connsiteX1" fmla="*/ 515117 w 2368352"/>
              <a:gd name="connsiteY1" fmla="*/ 0 h 2060466"/>
              <a:gd name="connsiteX2" fmla="*/ 1853236 w 2368352"/>
              <a:gd name="connsiteY2" fmla="*/ 0 h 2060466"/>
              <a:gd name="connsiteX3" fmla="*/ 2368352 w 2368352"/>
              <a:gd name="connsiteY3" fmla="*/ 1030233 h 2060466"/>
              <a:gd name="connsiteX4" fmla="*/ 1853236 w 2368352"/>
              <a:gd name="connsiteY4" fmla="*/ 2060466 h 2060466"/>
              <a:gd name="connsiteX5" fmla="*/ 515117 w 2368352"/>
              <a:gd name="connsiteY5" fmla="*/ 2060466 h 2060466"/>
              <a:gd name="connsiteX6" fmla="*/ 0 w 2368352"/>
              <a:gd name="connsiteY6" fmla="*/ 1030233 h 2060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68352" h="2060466">
                <a:moveTo>
                  <a:pt x="1184176" y="0"/>
                </a:moveTo>
                <a:lnTo>
                  <a:pt x="2368352" y="448152"/>
                </a:lnTo>
                <a:lnTo>
                  <a:pt x="2368352" y="1612315"/>
                </a:lnTo>
                <a:lnTo>
                  <a:pt x="1184176" y="2060466"/>
                </a:lnTo>
                <a:lnTo>
                  <a:pt x="0" y="1612315"/>
                </a:lnTo>
                <a:lnTo>
                  <a:pt x="0" y="448152"/>
                </a:lnTo>
                <a:lnTo>
                  <a:pt x="1184176"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412529" tIns="460509" rIns="412529" bIns="460508" numCol="1" spcCol="1270" anchor="ctr" anchorCtr="0">
            <a:noAutofit/>
          </a:bodyPr>
          <a:lstStyle/>
          <a:p>
            <a:pPr marL="0" lvl="0" indent="0" algn="ctr" defTabSz="1066800">
              <a:lnSpc>
                <a:spcPct val="90000"/>
              </a:lnSpc>
              <a:spcBef>
                <a:spcPct val="0"/>
              </a:spcBef>
              <a:spcAft>
                <a:spcPct val="35000"/>
              </a:spcAft>
              <a:buNone/>
            </a:pPr>
            <a:r>
              <a:rPr lang="en-GB" sz="2400" kern="1200" dirty="0"/>
              <a:t>Call Ambulance</a:t>
            </a:r>
          </a:p>
        </p:txBody>
      </p:sp>
      <p:sp>
        <p:nvSpPr>
          <p:cNvPr id="19" name="Freeform: Shape 18">
            <a:extLst>
              <a:ext uri="{FF2B5EF4-FFF2-40B4-BE49-F238E27FC236}">
                <a16:creationId xmlns:a16="http://schemas.microsoft.com/office/drawing/2014/main" id="{500CD186-3EA3-402E-9E09-883A776A8F2F}"/>
              </a:ext>
            </a:extLst>
          </p:cNvPr>
          <p:cNvSpPr/>
          <p:nvPr/>
        </p:nvSpPr>
        <p:spPr>
          <a:xfrm>
            <a:off x="7791868" y="3386451"/>
            <a:ext cx="2341156" cy="2368352"/>
          </a:xfrm>
          <a:custGeom>
            <a:avLst/>
            <a:gdLst>
              <a:gd name="connsiteX0" fmla="*/ 0 w 2368352"/>
              <a:gd name="connsiteY0" fmla="*/ 1030233 h 2060466"/>
              <a:gd name="connsiteX1" fmla="*/ 515117 w 2368352"/>
              <a:gd name="connsiteY1" fmla="*/ 0 h 2060466"/>
              <a:gd name="connsiteX2" fmla="*/ 1853236 w 2368352"/>
              <a:gd name="connsiteY2" fmla="*/ 0 h 2060466"/>
              <a:gd name="connsiteX3" fmla="*/ 2368352 w 2368352"/>
              <a:gd name="connsiteY3" fmla="*/ 1030233 h 2060466"/>
              <a:gd name="connsiteX4" fmla="*/ 1853236 w 2368352"/>
              <a:gd name="connsiteY4" fmla="*/ 2060466 h 2060466"/>
              <a:gd name="connsiteX5" fmla="*/ 515117 w 2368352"/>
              <a:gd name="connsiteY5" fmla="*/ 2060466 h 2060466"/>
              <a:gd name="connsiteX6" fmla="*/ 0 w 2368352"/>
              <a:gd name="connsiteY6" fmla="*/ 1030233 h 2060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68352" h="2060466">
                <a:moveTo>
                  <a:pt x="1184176" y="0"/>
                </a:moveTo>
                <a:lnTo>
                  <a:pt x="2368352" y="448152"/>
                </a:lnTo>
                <a:lnTo>
                  <a:pt x="2368352" y="1612315"/>
                </a:lnTo>
                <a:lnTo>
                  <a:pt x="1184176" y="2060466"/>
                </a:lnTo>
                <a:lnTo>
                  <a:pt x="0" y="1612315"/>
                </a:lnTo>
                <a:lnTo>
                  <a:pt x="0" y="448152"/>
                </a:lnTo>
                <a:lnTo>
                  <a:pt x="1184176" y="0"/>
                </a:lnTo>
                <a:close/>
              </a:path>
            </a:pathLst>
          </a:custGeom>
          <a:solidFill>
            <a:schemeClr val="accent1">
              <a:lumMod val="50000"/>
            </a:schemeClr>
          </a:solidFill>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21089" tIns="369068" rIns="321089" bIns="369068" numCol="1" spcCol="1270" anchor="ctr" anchorCtr="0">
            <a:noAutofit/>
          </a:bodyPr>
          <a:lstStyle/>
          <a:p>
            <a:pPr marL="0" lvl="0" indent="0" algn="ctr" defTabSz="1066800">
              <a:lnSpc>
                <a:spcPct val="90000"/>
              </a:lnSpc>
              <a:spcBef>
                <a:spcPct val="0"/>
              </a:spcBef>
              <a:spcAft>
                <a:spcPct val="35000"/>
              </a:spcAft>
              <a:buNone/>
            </a:pPr>
            <a:r>
              <a:rPr lang="en-GB" sz="2400" kern="1200" dirty="0"/>
              <a:t>Duty of Care</a:t>
            </a:r>
          </a:p>
        </p:txBody>
      </p:sp>
      <p:sp>
        <p:nvSpPr>
          <p:cNvPr id="20" name="Freeform: Shape 19">
            <a:extLst>
              <a:ext uri="{FF2B5EF4-FFF2-40B4-BE49-F238E27FC236}">
                <a16:creationId xmlns:a16="http://schemas.microsoft.com/office/drawing/2014/main" id="{938CD1FD-2D80-443A-8134-12D92D352AE4}"/>
              </a:ext>
            </a:extLst>
          </p:cNvPr>
          <p:cNvSpPr/>
          <p:nvPr/>
        </p:nvSpPr>
        <p:spPr>
          <a:xfrm>
            <a:off x="5164375" y="3386451"/>
            <a:ext cx="2341156" cy="2368353"/>
          </a:xfrm>
          <a:custGeom>
            <a:avLst/>
            <a:gdLst>
              <a:gd name="connsiteX0" fmla="*/ 0 w 2368352"/>
              <a:gd name="connsiteY0" fmla="*/ 1030233 h 2060466"/>
              <a:gd name="connsiteX1" fmla="*/ 515117 w 2368352"/>
              <a:gd name="connsiteY1" fmla="*/ 0 h 2060466"/>
              <a:gd name="connsiteX2" fmla="*/ 1853236 w 2368352"/>
              <a:gd name="connsiteY2" fmla="*/ 0 h 2060466"/>
              <a:gd name="connsiteX3" fmla="*/ 2368352 w 2368352"/>
              <a:gd name="connsiteY3" fmla="*/ 1030233 h 2060466"/>
              <a:gd name="connsiteX4" fmla="*/ 1853236 w 2368352"/>
              <a:gd name="connsiteY4" fmla="*/ 2060466 h 2060466"/>
              <a:gd name="connsiteX5" fmla="*/ 515117 w 2368352"/>
              <a:gd name="connsiteY5" fmla="*/ 2060466 h 2060466"/>
              <a:gd name="connsiteX6" fmla="*/ 0 w 2368352"/>
              <a:gd name="connsiteY6" fmla="*/ 1030233 h 2060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68352" h="2060466">
                <a:moveTo>
                  <a:pt x="1184176" y="0"/>
                </a:moveTo>
                <a:lnTo>
                  <a:pt x="2368352" y="448152"/>
                </a:lnTo>
                <a:lnTo>
                  <a:pt x="2368352" y="1612315"/>
                </a:lnTo>
                <a:lnTo>
                  <a:pt x="1184176" y="2060466"/>
                </a:lnTo>
                <a:lnTo>
                  <a:pt x="0" y="1612315"/>
                </a:lnTo>
                <a:lnTo>
                  <a:pt x="0" y="448152"/>
                </a:lnTo>
                <a:lnTo>
                  <a:pt x="1184176" y="0"/>
                </a:lnTo>
                <a:close/>
              </a:path>
            </a:pathLst>
          </a:custGeom>
          <a:blipFill>
            <a:blip r:embed="rId7"/>
            <a:stretch>
              <a:fillRect/>
            </a:stretch>
          </a:blipFill>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412529" tIns="460509" rIns="412529" bIns="460508" numCol="1" spcCol="1270" anchor="ctr" anchorCtr="0">
            <a:noAutofit/>
          </a:bodyPr>
          <a:lstStyle/>
          <a:p>
            <a:pPr marL="0" lvl="0" indent="0" algn="ctr" defTabSz="1066800">
              <a:lnSpc>
                <a:spcPct val="90000"/>
              </a:lnSpc>
              <a:spcBef>
                <a:spcPct val="0"/>
              </a:spcBef>
              <a:spcAft>
                <a:spcPct val="35000"/>
              </a:spcAft>
              <a:buNone/>
            </a:pPr>
            <a:endParaRPr lang="en-GB" sz="2400" kern="1200" dirty="0"/>
          </a:p>
        </p:txBody>
      </p:sp>
    </p:spTree>
    <p:extLst>
      <p:ext uri="{BB962C8B-B14F-4D97-AF65-F5344CB8AC3E}">
        <p14:creationId xmlns:p14="http://schemas.microsoft.com/office/powerpoint/2010/main" val="3270328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6" grpId="0" animBg="1"/>
      <p:bldP spid="17" grpId="0" animBg="1"/>
      <p:bldP spid="19" grpId="0" animBg="1"/>
      <p:bldP spid="2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5"/>
          <p:cNvSpPr txBox="1">
            <a:spLocks noChangeArrowheads="1"/>
          </p:cNvSpPr>
          <p:nvPr>
            <p:custDataLst>
              <p:tags r:id="rId1"/>
            </p:custDataLst>
          </p:nvPr>
        </p:nvSpPr>
        <p:spPr bwMode="auto">
          <a:xfrm>
            <a:off x="2058380" y="1700809"/>
            <a:ext cx="7926052" cy="3960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3200">
                <a:solidFill>
                  <a:schemeClr val="accent2"/>
                </a:solidFill>
                <a:latin typeface="Verdana" pitchFamily="34" charset="0"/>
              </a:defRPr>
            </a:lvl2pPr>
            <a:lvl3pPr marL="914400" indent="0" algn="l" rtl="0" eaLnBrk="0" fontAlgn="base" hangingPunct="0">
              <a:spcBef>
                <a:spcPct val="20000"/>
              </a:spcBef>
              <a:spcAft>
                <a:spcPct val="0"/>
              </a:spcAft>
              <a:buNone/>
              <a:defRPr sz="3200">
                <a:solidFill>
                  <a:schemeClr val="accent2"/>
                </a:solidFill>
                <a:latin typeface="Verdana" pitchFamily="34" charset="0"/>
              </a:defRPr>
            </a:lvl3pPr>
            <a:lvl4pPr marL="1371600" indent="0" algn="l" rtl="0" eaLnBrk="0" fontAlgn="base" hangingPunct="0">
              <a:spcBef>
                <a:spcPct val="20000"/>
              </a:spcBef>
              <a:spcAft>
                <a:spcPct val="0"/>
              </a:spcAft>
              <a:buNone/>
              <a:defRPr sz="32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a:spcBef>
                <a:spcPts val="0"/>
              </a:spcBef>
              <a:spcAft>
                <a:spcPts val="3600"/>
              </a:spcAft>
              <a:defRPr/>
            </a:pPr>
            <a:r>
              <a:rPr lang="en-GB" altLang="en-US" sz="2600" kern="0" dirty="0">
                <a:solidFill>
                  <a:schemeClr val="tx1"/>
                </a:solidFill>
                <a:latin typeface="+mn-lt"/>
                <a:cs typeface="Arial" panose="020B0604020202020204" pitchFamily="34" charset="0"/>
              </a:rPr>
              <a:t>Section 136 Mental Health Act 1983 states:</a:t>
            </a:r>
          </a:p>
          <a:p>
            <a:pPr algn="ctr">
              <a:spcBef>
                <a:spcPts val="0"/>
              </a:spcBef>
              <a:spcAft>
                <a:spcPts val="3600"/>
              </a:spcAft>
              <a:defRPr/>
            </a:pPr>
            <a:r>
              <a:rPr lang="en-GB" sz="2600" kern="0" dirty="0">
                <a:solidFill>
                  <a:schemeClr val="tx1"/>
                </a:solidFill>
                <a:latin typeface="+mn-lt"/>
                <a:cs typeface="Arial" panose="020B0604020202020204" pitchFamily="34" charset="0"/>
              </a:rPr>
              <a:t>‘If a police officer finds a person in a public place who appears to be suffering from mental disorder and to be in immediate need of care or control, the police officer may, if they think it necessary to do so in the interests of that person or for the protection of other persons, remove that person to a place of safety’. </a:t>
            </a:r>
            <a:endParaRPr lang="en-GB" altLang="en-US" sz="2600" kern="0" dirty="0">
              <a:solidFill>
                <a:schemeClr val="tx1"/>
              </a:solidFill>
              <a:latin typeface="+mn-lt"/>
              <a:cs typeface="Arial" panose="020B0604020202020204" pitchFamily="34" charset="0"/>
            </a:endParaRPr>
          </a:p>
        </p:txBody>
      </p:sp>
      <p:sp>
        <p:nvSpPr>
          <p:cNvPr id="4" name="TextBox 3"/>
          <p:cNvSpPr txBox="1"/>
          <p:nvPr/>
        </p:nvSpPr>
        <p:spPr>
          <a:xfrm>
            <a:off x="1919536" y="215352"/>
            <a:ext cx="8280920" cy="1200329"/>
          </a:xfrm>
          <a:prstGeom prst="rect">
            <a:avLst/>
          </a:prstGeom>
          <a:solidFill>
            <a:srgbClr val="002060"/>
          </a:solidFill>
        </p:spPr>
        <p:txBody>
          <a:bodyPr wrap="square" rtlCol="0">
            <a:spAutoFit/>
          </a:bodyPr>
          <a:lstStyle/>
          <a:p>
            <a:pPr algn="ctr"/>
            <a:r>
              <a:rPr lang="en-GB" sz="3600" b="1" dirty="0">
                <a:solidFill>
                  <a:schemeClr val="bg1"/>
                </a:solidFill>
              </a:rPr>
              <a:t>Transporting Suspects to a Police Station</a:t>
            </a:r>
          </a:p>
        </p:txBody>
      </p:sp>
      <p:grpSp>
        <p:nvGrpSpPr>
          <p:cNvPr id="5" name="Group 4">
            <a:extLst>
              <a:ext uri="{FF2B5EF4-FFF2-40B4-BE49-F238E27FC236}">
                <a16:creationId xmlns:a16="http://schemas.microsoft.com/office/drawing/2014/main" id="{8C4D227C-28A0-4531-9548-00055D569209}"/>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46CC424E-22A8-4B2E-B022-CC777D3E69D7}"/>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A6D23F69-5136-41DD-B58B-B8C0F7506AF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5FF375CF-CEA0-40DD-A962-C80A89E429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8E21D506-171E-4855-87EE-93D7F4BDAC3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2420BE8B-36A4-4AAE-BB8F-94C2C1B5855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2FC60A8B-508C-4987-AEA5-DF5DEC3FDA9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395862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4" cstate="print">
            <a:alphaModFix amt="70000"/>
            <a:extLst>
              <a:ext uri="{BEBA8EAE-BF5A-486C-A8C5-ECC9F3942E4B}">
                <a14:imgProps xmlns:a14="http://schemas.microsoft.com/office/drawing/2010/main">
                  <a14:imgLayer r:embed="rId5">
                    <a14:imgEffect>
                      <a14:colorTemperature colorTemp="8800"/>
                    </a14:imgEffect>
                  </a14:imgLayer>
                </a14:imgProps>
              </a:ext>
              <a:ext uri="{28A0092B-C50C-407E-A947-70E740481C1C}">
                <a14:useLocalDpi xmlns:a14="http://schemas.microsoft.com/office/drawing/2010/main" val="0"/>
              </a:ext>
            </a:extLst>
          </a:blip>
          <a:stretch>
            <a:fillRect/>
          </a:stretch>
        </p:blipFill>
        <p:spPr>
          <a:xfrm>
            <a:off x="3215680" y="2204864"/>
            <a:ext cx="5828954" cy="3544004"/>
          </a:xfrm>
          <a:custGeom>
            <a:avLst/>
            <a:gdLst>
              <a:gd name="connsiteX0" fmla="*/ 0 w 5828954"/>
              <a:gd name="connsiteY0" fmla="*/ 0 h 3544004"/>
              <a:gd name="connsiteX1" fmla="*/ 641185 w 5828954"/>
              <a:gd name="connsiteY1" fmla="*/ 0 h 3544004"/>
              <a:gd name="connsiteX2" fmla="*/ 1340659 w 5828954"/>
              <a:gd name="connsiteY2" fmla="*/ 0 h 3544004"/>
              <a:gd name="connsiteX3" fmla="*/ 1806976 w 5828954"/>
              <a:gd name="connsiteY3" fmla="*/ 0 h 3544004"/>
              <a:gd name="connsiteX4" fmla="*/ 2448161 w 5828954"/>
              <a:gd name="connsiteY4" fmla="*/ 0 h 3544004"/>
              <a:gd name="connsiteX5" fmla="*/ 2914477 w 5828954"/>
              <a:gd name="connsiteY5" fmla="*/ 0 h 3544004"/>
              <a:gd name="connsiteX6" fmla="*/ 3497372 w 5828954"/>
              <a:gd name="connsiteY6" fmla="*/ 0 h 3544004"/>
              <a:gd name="connsiteX7" fmla="*/ 4138557 w 5828954"/>
              <a:gd name="connsiteY7" fmla="*/ 0 h 3544004"/>
              <a:gd name="connsiteX8" fmla="*/ 4546584 w 5828954"/>
              <a:gd name="connsiteY8" fmla="*/ 0 h 3544004"/>
              <a:gd name="connsiteX9" fmla="*/ 4954611 w 5828954"/>
              <a:gd name="connsiteY9" fmla="*/ 0 h 3544004"/>
              <a:gd name="connsiteX10" fmla="*/ 5828954 w 5828954"/>
              <a:gd name="connsiteY10" fmla="*/ 0 h 3544004"/>
              <a:gd name="connsiteX11" fmla="*/ 5828954 w 5828954"/>
              <a:gd name="connsiteY11" fmla="*/ 590667 h 3544004"/>
              <a:gd name="connsiteX12" fmla="*/ 5828954 w 5828954"/>
              <a:gd name="connsiteY12" fmla="*/ 1216775 h 3544004"/>
              <a:gd name="connsiteX13" fmla="*/ 5828954 w 5828954"/>
              <a:gd name="connsiteY13" fmla="*/ 1772002 h 3544004"/>
              <a:gd name="connsiteX14" fmla="*/ 5828954 w 5828954"/>
              <a:gd name="connsiteY14" fmla="*/ 2398109 h 3544004"/>
              <a:gd name="connsiteX15" fmla="*/ 5828954 w 5828954"/>
              <a:gd name="connsiteY15" fmla="*/ 2917897 h 3544004"/>
              <a:gd name="connsiteX16" fmla="*/ 5828954 w 5828954"/>
              <a:gd name="connsiteY16" fmla="*/ 3544004 h 3544004"/>
              <a:gd name="connsiteX17" fmla="*/ 5420927 w 5828954"/>
              <a:gd name="connsiteY17" fmla="*/ 3544004 h 3544004"/>
              <a:gd name="connsiteX18" fmla="*/ 4721453 w 5828954"/>
              <a:gd name="connsiteY18" fmla="*/ 3544004 h 3544004"/>
              <a:gd name="connsiteX19" fmla="*/ 4080268 w 5828954"/>
              <a:gd name="connsiteY19" fmla="*/ 3544004 h 3544004"/>
              <a:gd name="connsiteX20" fmla="*/ 3439083 w 5828954"/>
              <a:gd name="connsiteY20" fmla="*/ 3544004 h 3544004"/>
              <a:gd name="connsiteX21" fmla="*/ 2797898 w 5828954"/>
              <a:gd name="connsiteY21" fmla="*/ 3544004 h 3544004"/>
              <a:gd name="connsiteX22" fmla="*/ 2331582 w 5828954"/>
              <a:gd name="connsiteY22" fmla="*/ 3544004 h 3544004"/>
              <a:gd name="connsiteX23" fmla="*/ 1632107 w 5828954"/>
              <a:gd name="connsiteY23" fmla="*/ 3544004 h 3544004"/>
              <a:gd name="connsiteX24" fmla="*/ 1049212 w 5828954"/>
              <a:gd name="connsiteY24" fmla="*/ 3544004 h 3544004"/>
              <a:gd name="connsiteX25" fmla="*/ 641185 w 5828954"/>
              <a:gd name="connsiteY25" fmla="*/ 3544004 h 3544004"/>
              <a:gd name="connsiteX26" fmla="*/ 0 w 5828954"/>
              <a:gd name="connsiteY26" fmla="*/ 3544004 h 3544004"/>
              <a:gd name="connsiteX27" fmla="*/ 0 w 5828954"/>
              <a:gd name="connsiteY27" fmla="*/ 2988777 h 3544004"/>
              <a:gd name="connsiteX28" fmla="*/ 0 w 5828954"/>
              <a:gd name="connsiteY28" fmla="*/ 2398109 h 3544004"/>
              <a:gd name="connsiteX29" fmla="*/ 0 w 5828954"/>
              <a:gd name="connsiteY29" fmla="*/ 1736562 h 3544004"/>
              <a:gd name="connsiteX30" fmla="*/ 0 w 5828954"/>
              <a:gd name="connsiteY30" fmla="*/ 1075015 h 3544004"/>
              <a:gd name="connsiteX31" fmla="*/ 0 w 5828954"/>
              <a:gd name="connsiteY31" fmla="*/ 0 h 3544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828954" h="3544004" fill="none" extrusionOk="0">
                <a:moveTo>
                  <a:pt x="0" y="0"/>
                </a:moveTo>
                <a:cubicBezTo>
                  <a:pt x="133614" y="-10237"/>
                  <a:pt x="352166" y="56542"/>
                  <a:pt x="641185" y="0"/>
                </a:cubicBezTo>
                <a:cubicBezTo>
                  <a:pt x="930205" y="-56542"/>
                  <a:pt x="1074461" y="33412"/>
                  <a:pt x="1340659" y="0"/>
                </a:cubicBezTo>
                <a:cubicBezTo>
                  <a:pt x="1606857" y="-33412"/>
                  <a:pt x="1653610" y="23242"/>
                  <a:pt x="1806976" y="0"/>
                </a:cubicBezTo>
                <a:cubicBezTo>
                  <a:pt x="1960342" y="-23242"/>
                  <a:pt x="2134893" y="19438"/>
                  <a:pt x="2448161" y="0"/>
                </a:cubicBezTo>
                <a:cubicBezTo>
                  <a:pt x="2761430" y="-19438"/>
                  <a:pt x="2702611" y="28969"/>
                  <a:pt x="2914477" y="0"/>
                </a:cubicBezTo>
                <a:cubicBezTo>
                  <a:pt x="3126343" y="-28969"/>
                  <a:pt x="3344977" y="23868"/>
                  <a:pt x="3497372" y="0"/>
                </a:cubicBezTo>
                <a:cubicBezTo>
                  <a:pt x="3649767" y="-23868"/>
                  <a:pt x="3869993" y="3111"/>
                  <a:pt x="4138557" y="0"/>
                </a:cubicBezTo>
                <a:cubicBezTo>
                  <a:pt x="4407122" y="-3111"/>
                  <a:pt x="4452465" y="33897"/>
                  <a:pt x="4546584" y="0"/>
                </a:cubicBezTo>
                <a:cubicBezTo>
                  <a:pt x="4640703" y="-33897"/>
                  <a:pt x="4825413" y="47198"/>
                  <a:pt x="4954611" y="0"/>
                </a:cubicBezTo>
                <a:cubicBezTo>
                  <a:pt x="5083809" y="-47198"/>
                  <a:pt x="5593839" y="75341"/>
                  <a:pt x="5828954" y="0"/>
                </a:cubicBezTo>
                <a:cubicBezTo>
                  <a:pt x="5888996" y="286241"/>
                  <a:pt x="5808400" y="374532"/>
                  <a:pt x="5828954" y="590667"/>
                </a:cubicBezTo>
                <a:cubicBezTo>
                  <a:pt x="5849508" y="806802"/>
                  <a:pt x="5760777" y="948001"/>
                  <a:pt x="5828954" y="1216775"/>
                </a:cubicBezTo>
                <a:cubicBezTo>
                  <a:pt x="5897131" y="1485549"/>
                  <a:pt x="5771170" y="1549836"/>
                  <a:pt x="5828954" y="1772002"/>
                </a:cubicBezTo>
                <a:cubicBezTo>
                  <a:pt x="5886738" y="1994168"/>
                  <a:pt x="5791350" y="2124559"/>
                  <a:pt x="5828954" y="2398109"/>
                </a:cubicBezTo>
                <a:cubicBezTo>
                  <a:pt x="5866558" y="2671659"/>
                  <a:pt x="5781149" y="2782187"/>
                  <a:pt x="5828954" y="2917897"/>
                </a:cubicBezTo>
                <a:cubicBezTo>
                  <a:pt x="5876759" y="3053607"/>
                  <a:pt x="5806744" y="3363610"/>
                  <a:pt x="5828954" y="3544004"/>
                </a:cubicBezTo>
                <a:cubicBezTo>
                  <a:pt x="5676250" y="3568339"/>
                  <a:pt x="5612478" y="3538459"/>
                  <a:pt x="5420927" y="3544004"/>
                </a:cubicBezTo>
                <a:cubicBezTo>
                  <a:pt x="5229376" y="3549549"/>
                  <a:pt x="4888990" y="3465124"/>
                  <a:pt x="4721453" y="3544004"/>
                </a:cubicBezTo>
                <a:cubicBezTo>
                  <a:pt x="4553916" y="3622884"/>
                  <a:pt x="4368423" y="3468413"/>
                  <a:pt x="4080268" y="3544004"/>
                </a:cubicBezTo>
                <a:cubicBezTo>
                  <a:pt x="3792114" y="3619595"/>
                  <a:pt x="3633874" y="3472482"/>
                  <a:pt x="3439083" y="3544004"/>
                </a:cubicBezTo>
                <a:cubicBezTo>
                  <a:pt x="3244292" y="3615526"/>
                  <a:pt x="3043534" y="3475067"/>
                  <a:pt x="2797898" y="3544004"/>
                </a:cubicBezTo>
                <a:cubicBezTo>
                  <a:pt x="2552263" y="3612941"/>
                  <a:pt x="2464793" y="3514882"/>
                  <a:pt x="2331582" y="3544004"/>
                </a:cubicBezTo>
                <a:cubicBezTo>
                  <a:pt x="2198371" y="3573126"/>
                  <a:pt x="1833875" y="3510080"/>
                  <a:pt x="1632107" y="3544004"/>
                </a:cubicBezTo>
                <a:cubicBezTo>
                  <a:pt x="1430340" y="3577928"/>
                  <a:pt x="1339777" y="3492453"/>
                  <a:pt x="1049212" y="3544004"/>
                </a:cubicBezTo>
                <a:cubicBezTo>
                  <a:pt x="758648" y="3595555"/>
                  <a:pt x="802374" y="3495510"/>
                  <a:pt x="641185" y="3544004"/>
                </a:cubicBezTo>
                <a:cubicBezTo>
                  <a:pt x="479996" y="3592498"/>
                  <a:pt x="295603" y="3484524"/>
                  <a:pt x="0" y="3544004"/>
                </a:cubicBezTo>
                <a:cubicBezTo>
                  <a:pt x="-21599" y="3291381"/>
                  <a:pt x="4942" y="3253816"/>
                  <a:pt x="0" y="2988777"/>
                </a:cubicBezTo>
                <a:cubicBezTo>
                  <a:pt x="-4942" y="2723738"/>
                  <a:pt x="25427" y="2670216"/>
                  <a:pt x="0" y="2398109"/>
                </a:cubicBezTo>
                <a:cubicBezTo>
                  <a:pt x="-25427" y="2126002"/>
                  <a:pt x="52618" y="1937191"/>
                  <a:pt x="0" y="1736562"/>
                </a:cubicBezTo>
                <a:cubicBezTo>
                  <a:pt x="-52618" y="1535933"/>
                  <a:pt x="55380" y="1309312"/>
                  <a:pt x="0" y="1075015"/>
                </a:cubicBezTo>
                <a:cubicBezTo>
                  <a:pt x="-55380" y="840718"/>
                  <a:pt x="25727" y="383881"/>
                  <a:pt x="0" y="0"/>
                </a:cubicBezTo>
                <a:close/>
              </a:path>
              <a:path w="5828954" h="3544004" stroke="0" extrusionOk="0">
                <a:moveTo>
                  <a:pt x="0" y="0"/>
                </a:moveTo>
                <a:cubicBezTo>
                  <a:pt x="122728" y="-16111"/>
                  <a:pt x="398365" y="7430"/>
                  <a:pt x="524606" y="0"/>
                </a:cubicBezTo>
                <a:cubicBezTo>
                  <a:pt x="650847" y="-7430"/>
                  <a:pt x="839016" y="47792"/>
                  <a:pt x="932633" y="0"/>
                </a:cubicBezTo>
                <a:cubicBezTo>
                  <a:pt x="1026250" y="-47792"/>
                  <a:pt x="1401469" y="49373"/>
                  <a:pt x="1632107" y="0"/>
                </a:cubicBezTo>
                <a:cubicBezTo>
                  <a:pt x="1862745" y="-49373"/>
                  <a:pt x="1931509" y="50803"/>
                  <a:pt x="2156713" y="0"/>
                </a:cubicBezTo>
                <a:cubicBezTo>
                  <a:pt x="2381917" y="-50803"/>
                  <a:pt x="2539547" y="33386"/>
                  <a:pt x="2681319" y="0"/>
                </a:cubicBezTo>
                <a:cubicBezTo>
                  <a:pt x="2823091" y="-33386"/>
                  <a:pt x="3174978" y="4690"/>
                  <a:pt x="3380793" y="0"/>
                </a:cubicBezTo>
                <a:cubicBezTo>
                  <a:pt x="3586608" y="-4690"/>
                  <a:pt x="3636617" y="22771"/>
                  <a:pt x="3847110" y="0"/>
                </a:cubicBezTo>
                <a:cubicBezTo>
                  <a:pt x="4057603" y="-22771"/>
                  <a:pt x="4220314" y="10256"/>
                  <a:pt x="4546584" y="0"/>
                </a:cubicBezTo>
                <a:cubicBezTo>
                  <a:pt x="4872854" y="-10256"/>
                  <a:pt x="4932965" y="64117"/>
                  <a:pt x="5246059" y="0"/>
                </a:cubicBezTo>
                <a:cubicBezTo>
                  <a:pt x="5559153" y="-64117"/>
                  <a:pt x="5626394" y="6966"/>
                  <a:pt x="5828954" y="0"/>
                </a:cubicBezTo>
                <a:cubicBezTo>
                  <a:pt x="5861970" y="163253"/>
                  <a:pt x="5772991" y="333970"/>
                  <a:pt x="5828954" y="661547"/>
                </a:cubicBezTo>
                <a:cubicBezTo>
                  <a:pt x="5884917" y="989124"/>
                  <a:pt x="5819074" y="1040828"/>
                  <a:pt x="5828954" y="1287655"/>
                </a:cubicBezTo>
                <a:cubicBezTo>
                  <a:pt x="5838834" y="1534482"/>
                  <a:pt x="5782783" y="1672730"/>
                  <a:pt x="5828954" y="1772002"/>
                </a:cubicBezTo>
                <a:cubicBezTo>
                  <a:pt x="5875125" y="1871274"/>
                  <a:pt x="5812796" y="2080336"/>
                  <a:pt x="5828954" y="2362669"/>
                </a:cubicBezTo>
                <a:cubicBezTo>
                  <a:pt x="5845112" y="2645002"/>
                  <a:pt x="5794805" y="2816345"/>
                  <a:pt x="5828954" y="2953337"/>
                </a:cubicBezTo>
                <a:cubicBezTo>
                  <a:pt x="5863103" y="3090329"/>
                  <a:pt x="5764437" y="3306560"/>
                  <a:pt x="5828954" y="3544004"/>
                </a:cubicBezTo>
                <a:cubicBezTo>
                  <a:pt x="5672683" y="3619399"/>
                  <a:pt x="5347875" y="3533521"/>
                  <a:pt x="5187769" y="3544004"/>
                </a:cubicBezTo>
                <a:cubicBezTo>
                  <a:pt x="5027664" y="3554487"/>
                  <a:pt x="4803543" y="3497506"/>
                  <a:pt x="4604874" y="3544004"/>
                </a:cubicBezTo>
                <a:cubicBezTo>
                  <a:pt x="4406206" y="3590502"/>
                  <a:pt x="4359971" y="3533491"/>
                  <a:pt x="4196847" y="3544004"/>
                </a:cubicBezTo>
                <a:cubicBezTo>
                  <a:pt x="4033723" y="3554517"/>
                  <a:pt x="3913797" y="3515099"/>
                  <a:pt x="3730531" y="3544004"/>
                </a:cubicBezTo>
                <a:cubicBezTo>
                  <a:pt x="3547265" y="3572909"/>
                  <a:pt x="3246623" y="3517962"/>
                  <a:pt x="3031056" y="3544004"/>
                </a:cubicBezTo>
                <a:cubicBezTo>
                  <a:pt x="2815490" y="3570046"/>
                  <a:pt x="2709953" y="3543977"/>
                  <a:pt x="2448161" y="3544004"/>
                </a:cubicBezTo>
                <a:cubicBezTo>
                  <a:pt x="2186369" y="3544031"/>
                  <a:pt x="2171966" y="3490354"/>
                  <a:pt x="1981844" y="3544004"/>
                </a:cubicBezTo>
                <a:cubicBezTo>
                  <a:pt x="1791722" y="3597654"/>
                  <a:pt x="1586786" y="3522761"/>
                  <a:pt x="1398949" y="3544004"/>
                </a:cubicBezTo>
                <a:cubicBezTo>
                  <a:pt x="1211112" y="3565247"/>
                  <a:pt x="1081547" y="3539175"/>
                  <a:pt x="990922" y="3544004"/>
                </a:cubicBezTo>
                <a:cubicBezTo>
                  <a:pt x="900297" y="3548833"/>
                  <a:pt x="718933" y="3511170"/>
                  <a:pt x="582895" y="3544004"/>
                </a:cubicBezTo>
                <a:cubicBezTo>
                  <a:pt x="446857" y="3576838"/>
                  <a:pt x="156344" y="3522800"/>
                  <a:pt x="0" y="3544004"/>
                </a:cubicBezTo>
                <a:cubicBezTo>
                  <a:pt x="-39688" y="3393586"/>
                  <a:pt x="53655" y="3237361"/>
                  <a:pt x="0" y="3024217"/>
                </a:cubicBezTo>
                <a:cubicBezTo>
                  <a:pt x="-53655" y="2811073"/>
                  <a:pt x="71526" y="2564921"/>
                  <a:pt x="0" y="2362669"/>
                </a:cubicBezTo>
                <a:cubicBezTo>
                  <a:pt x="-71526" y="2160417"/>
                  <a:pt x="1883" y="1959133"/>
                  <a:pt x="0" y="1807442"/>
                </a:cubicBezTo>
                <a:cubicBezTo>
                  <a:pt x="-1883" y="1655751"/>
                  <a:pt x="10109" y="1448411"/>
                  <a:pt x="0" y="1323095"/>
                </a:cubicBezTo>
                <a:cubicBezTo>
                  <a:pt x="-10109" y="1197779"/>
                  <a:pt x="56403" y="963318"/>
                  <a:pt x="0" y="696987"/>
                </a:cubicBezTo>
                <a:cubicBezTo>
                  <a:pt x="-56403" y="430656"/>
                  <a:pt x="70560" y="259959"/>
                  <a:pt x="0" y="0"/>
                </a:cubicBezTo>
                <a:close/>
              </a:path>
            </a:pathLst>
          </a:custGeom>
          <a:ln w="38100">
            <a:solidFill>
              <a:srgbClr val="002060"/>
            </a:solidFill>
            <a:extLst>
              <a:ext uri="{C807C97D-BFC1-408E-A445-0C87EB9F89A2}">
                <ask:lineSketchStyleProps xmlns:ask="http://schemas.microsoft.com/office/drawing/2018/sketchyshapes" sd="1219033472">
                  <a:prstGeom prst="rect">
                    <a:avLst/>
                  </a:prstGeom>
                  <ask:type>
                    <ask:lineSketchScribble/>
                  </ask:type>
                </ask:lineSketchStyleProps>
              </a:ext>
            </a:extLst>
          </a:ln>
          <a:effectLst/>
        </p:spPr>
      </p:pic>
      <p:grpSp>
        <p:nvGrpSpPr>
          <p:cNvPr id="4" name="Group 3">
            <a:extLst>
              <a:ext uri="{FF2B5EF4-FFF2-40B4-BE49-F238E27FC236}">
                <a16:creationId xmlns:a16="http://schemas.microsoft.com/office/drawing/2014/main" id="{EB06603B-355D-4CCE-AC8C-467E23DAD178}"/>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0990BE76-F2A7-4257-A4CC-AFD519A07D7B}"/>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34D73491-2F7F-4D92-9420-5851FC08498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5701B101-0CE1-4FC9-A345-15273F43CDA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A7A3D3C1-90EB-4EF3-81F1-32AA48F0E32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D3BE903E-8649-47BA-9311-F0542552472B}"/>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62741B15-7E5B-47B7-BD9E-2A99AD1C451B}"/>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131E9DC2-F4C8-407D-AB33-39BD9F737421}"/>
              </a:ext>
            </a:extLst>
          </p:cNvPr>
          <p:cNvSpPr txBox="1"/>
          <p:nvPr/>
        </p:nvSpPr>
        <p:spPr>
          <a:xfrm>
            <a:off x="1955539" y="515635"/>
            <a:ext cx="8280920" cy="1569660"/>
          </a:xfrm>
          <a:prstGeom prst="rect">
            <a:avLst/>
          </a:prstGeom>
          <a:solidFill>
            <a:srgbClr val="002060"/>
          </a:solidFill>
        </p:spPr>
        <p:txBody>
          <a:bodyPr wrap="square" rtlCol="0">
            <a:spAutoFit/>
          </a:bodyPr>
          <a:lstStyle/>
          <a:p>
            <a:pPr algn="ctr">
              <a:defRPr/>
            </a:pPr>
            <a:r>
              <a:rPr lang="en-GB" altLang="en-US" sz="3200" b="1" kern="0" dirty="0">
                <a:solidFill>
                  <a:schemeClr val="bg1"/>
                </a:solidFill>
                <a:latin typeface="Arial" panose="020B0604020202020204" pitchFamily="34" charset="0"/>
                <a:cs typeface="Arial" panose="020B0604020202020204" pitchFamily="34" charset="0"/>
              </a:rPr>
              <a:t>Arrival at the Police Station</a:t>
            </a:r>
            <a:br>
              <a:rPr lang="en-GB" altLang="en-US" sz="3200" b="1" kern="0" dirty="0">
                <a:solidFill>
                  <a:schemeClr val="bg1"/>
                </a:solidFill>
                <a:latin typeface="Arial" panose="020B0604020202020204" pitchFamily="34" charset="0"/>
                <a:cs typeface="Arial" panose="020B0604020202020204" pitchFamily="34" charset="0"/>
              </a:rPr>
            </a:br>
            <a:r>
              <a:rPr lang="en-GB" altLang="en-US" sz="3200" b="1" kern="0" dirty="0">
                <a:solidFill>
                  <a:schemeClr val="bg1"/>
                </a:solidFill>
                <a:latin typeface="Arial" panose="020B0604020202020204" pitchFamily="34" charset="0"/>
                <a:cs typeface="Arial" panose="020B0604020202020204" pitchFamily="34" charset="0"/>
              </a:rPr>
              <a:t>&amp; </a:t>
            </a:r>
            <a:br>
              <a:rPr lang="en-GB" altLang="en-US" sz="3200" b="1" kern="0" dirty="0">
                <a:solidFill>
                  <a:schemeClr val="bg1"/>
                </a:solidFill>
                <a:latin typeface="Arial" panose="020B0604020202020204" pitchFamily="34" charset="0"/>
                <a:cs typeface="Arial" panose="020B0604020202020204" pitchFamily="34" charset="0"/>
              </a:rPr>
            </a:br>
            <a:r>
              <a:rPr lang="en-GB" altLang="en-US" sz="3200" b="1" kern="0" dirty="0">
                <a:solidFill>
                  <a:schemeClr val="bg1"/>
                </a:solidFill>
                <a:latin typeface="Arial" panose="020B0604020202020204" pitchFamily="34" charset="0"/>
                <a:cs typeface="Arial" panose="020B0604020202020204" pitchFamily="34" charset="0"/>
              </a:rPr>
              <a:t>Attending the Custody Area</a:t>
            </a:r>
          </a:p>
        </p:txBody>
      </p:sp>
    </p:spTree>
    <p:extLst>
      <p:ext uri="{BB962C8B-B14F-4D97-AF65-F5344CB8AC3E}">
        <p14:creationId xmlns:p14="http://schemas.microsoft.com/office/powerpoint/2010/main" val="35677905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t="3908" b="11292"/>
          <a:stretch/>
        </p:blipFill>
        <p:spPr>
          <a:xfrm>
            <a:off x="1077275" y="1714895"/>
            <a:ext cx="3454152" cy="3734580"/>
          </a:xfrm>
          <a:custGeom>
            <a:avLst/>
            <a:gdLst>
              <a:gd name="connsiteX0" fmla="*/ 0 w 3454152"/>
              <a:gd name="connsiteY0" fmla="*/ 0 h 3734580"/>
              <a:gd name="connsiteX1" fmla="*/ 610234 w 3454152"/>
              <a:gd name="connsiteY1" fmla="*/ 0 h 3734580"/>
              <a:gd name="connsiteX2" fmla="*/ 1082301 w 3454152"/>
              <a:gd name="connsiteY2" fmla="*/ 0 h 3734580"/>
              <a:gd name="connsiteX3" fmla="*/ 1623451 w 3454152"/>
              <a:gd name="connsiteY3" fmla="*/ 0 h 3734580"/>
              <a:gd name="connsiteX4" fmla="*/ 2268226 w 3454152"/>
              <a:gd name="connsiteY4" fmla="*/ 0 h 3734580"/>
              <a:gd name="connsiteX5" fmla="*/ 2843918 w 3454152"/>
              <a:gd name="connsiteY5" fmla="*/ 0 h 3734580"/>
              <a:gd name="connsiteX6" fmla="*/ 3454152 w 3454152"/>
              <a:gd name="connsiteY6" fmla="*/ 0 h 3734580"/>
              <a:gd name="connsiteX7" fmla="*/ 3454152 w 3454152"/>
              <a:gd name="connsiteY7" fmla="*/ 496166 h 3734580"/>
              <a:gd name="connsiteX8" fmla="*/ 3454152 w 3454152"/>
              <a:gd name="connsiteY8" fmla="*/ 954985 h 3734580"/>
              <a:gd name="connsiteX9" fmla="*/ 3454152 w 3454152"/>
              <a:gd name="connsiteY9" fmla="*/ 1525843 h 3734580"/>
              <a:gd name="connsiteX10" fmla="*/ 3454152 w 3454152"/>
              <a:gd name="connsiteY10" fmla="*/ 1984663 h 3734580"/>
              <a:gd name="connsiteX11" fmla="*/ 3454152 w 3454152"/>
              <a:gd name="connsiteY11" fmla="*/ 2406137 h 3734580"/>
              <a:gd name="connsiteX12" fmla="*/ 3454152 w 3454152"/>
              <a:gd name="connsiteY12" fmla="*/ 2864956 h 3734580"/>
              <a:gd name="connsiteX13" fmla="*/ 3454152 w 3454152"/>
              <a:gd name="connsiteY13" fmla="*/ 3734580 h 3734580"/>
              <a:gd name="connsiteX14" fmla="*/ 2878460 w 3454152"/>
              <a:gd name="connsiteY14" fmla="*/ 3734580 h 3734580"/>
              <a:gd name="connsiteX15" fmla="*/ 2302768 w 3454152"/>
              <a:gd name="connsiteY15" fmla="*/ 3734580 h 3734580"/>
              <a:gd name="connsiteX16" fmla="*/ 1796159 w 3454152"/>
              <a:gd name="connsiteY16" fmla="*/ 3734580 h 3734580"/>
              <a:gd name="connsiteX17" fmla="*/ 1220467 w 3454152"/>
              <a:gd name="connsiteY17" fmla="*/ 3734580 h 3734580"/>
              <a:gd name="connsiteX18" fmla="*/ 644775 w 3454152"/>
              <a:gd name="connsiteY18" fmla="*/ 3734580 h 3734580"/>
              <a:gd name="connsiteX19" fmla="*/ 0 w 3454152"/>
              <a:gd name="connsiteY19" fmla="*/ 3734580 h 3734580"/>
              <a:gd name="connsiteX20" fmla="*/ 0 w 3454152"/>
              <a:gd name="connsiteY20" fmla="*/ 3201069 h 3734580"/>
              <a:gd name="connsiteX21" fmla="*/ 0 w 3454152"/>
              <a:gd name="connsiteY21" fmla="*/ 2704903 h 3734580"/>
              <a:gd name="connsiteX22" fmla="*/ 0 w 3454152"/>
              <a:gd name="connsiteY22" fmla="*/ 2171392 h 3734580"/>
              <a:gd name="connsiteX23" fmla="*/ 0 w 3454152"/>
              <a:gd name="connsiteY23" fmla="*/ 1600534 h 3734580"/>
              <a:gd name="connsiteX24" fmla="*/ 0 w 3454152"/>
              <a:gd name="connsiteY24" fmla="*/ 1029677 h 3734580"/>
              <a:gd name="connsiteX25" fmla="*/ 0 w 3454152"/>
              <a:gd name="connsiteY25" fmla="*/ 458820 h 3734580"/>
              <a:gd name="connsiteX26" fmla="*/ 0 w 3454152"/>
              <a:gd name="connsiteY26" fmla="*/ 0 h 3734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454152" h="3734580" fill="none" extrusionOk="0">
                <a:moveTo>
                  <a:pt x="0" y="0"/>
                </a:moveTo>
                <a:cubicBezTo>
                  <a:pt x="218035" y="-58736"/>
                  <a:pt x="440716" y="58117"/>
                  <a:pt x="610234" y="0"/>
                </a:cubicBezTo>
                <a:cubicBezTo>
                  <a:pt x="779752" y="-58117"/>
                  <a:pt x="874136" y="4347"/>
                  <a:pt x="1082301" y="0"/>
                </a:cubicBezTo>
                <a:cubicBezTo>
                  <a:pt x="1290466" y="-4347"/>
                  <a:pt x="1438666" y="39430"/>
                  <a:pt x="1623451" y="0"/>
                </a:cubicBezTo>
                <a:cubicBezTo>
                  <a:pt x="1808236" y="-39430"/>
                  <a:pt x="2085699" y="20331"/>
                  <a:pt x="2268226" y="0"/>
                </a:cubicBezTo>
                <a:cubicBezTo>
                  <a:pt x="2450754" y="-20331"/>
                  <a:pt x="2631628" y="67296"/>
                  <a:pt x="2843918" y="0"/>
                </a:cubicBezTo>
                <a:cubicBezTo>
                  <a:pt x="3056208" y="-67296"/>
                  <a:pt x="3190538" y="44599"/>
                  <a:pt x="3454152" y="0"/>
                </a:cubicBezTo>
                <a:cubicBezTo>
                  <a:pt x="3469216" y="168208"/>
                  <a:pt x="3429452" y="282386"/>
                  <a:pt x="3454152" y="496166"/>
                </a:cubicBezTo>
                <a:cubicBezTo>
                  <a:pt x="3478852" y="709946"/>
                  <a:pt x="3408111" y="748552"/>
                  <a:pt x="3454152" y="954985"/>
                </a:cubicBezTo>
                <a:cubicBezTo>
                  <a:pt x="3500193" y="1161418"/>
                  <a:pt x="3419385" y="1402184"/>
                  <a:pt x="3454152" y="1525843"/>
                </a:cubicBezTo>
                <a:cubicBezTo>
                  <a:pt x="3488919" y="1649502"/>
                  <a:pt x="3446995" y="1862791"/>
                  <a:pt x="3454152" y="1984663"/>
                </a:cubicBezTo>
                <a:cubicBezTo>
                  <a:pt x="3461309" y="2106535"/>
                  <a:pt x="3434482" y="2250749"/>
                  <a:pt x="3454152" y="2406137"/>
                </a:cubicBezTo>
                <a:cubicBezTo>
                  <a:pt x="3473822" y="2561525"/>
                  <a:pt x="3432442" y="2750694"/>
                  <a:pt x="3454152" y="2864956"/>
                </a:cubicBezTo>
                <a:cubicBezTo>
                  <a:pt x="3475862" y="2979218"/>
                  <a:pt x="3358947" y="3471769"/>
                  <a:pt x="3454152" y="3734580"/>
                </a:cubicBezTo>
                <a:cubicBezTo>
                  <a:pt x="3327545" y="3787547"/>
                  <a:pt x="3081526" y="3718775"/>
                  <a:pt x="2878460" y="3734580"/>
                </a:cubicBezTo>
                <a:cubicBezTo>
                  <a:pt x="2675394" y="3750385"/>
                  <a:pt x="2421546" y="3718705"/>
                  <a:pt x="2302768" y="3734580"/>
                </a:cubicBezTo>
                <a:cubicBezTo>
                  <a:pt x="2183990" y="3750455"/>
                  <a:pt x="2033063" y="3727257"/>
                  <a:pt x="1796159" y="3734580"/>
                </a:cubicBezTo>
                <a:cubicBezTo>
                  <a:pt x="1559255" y="3741903"/>
                  <a:pt x="1494223" y="3669747"/>
                  <a:pt x="1220467" y="3734580"/>
                </a:cubicBezTo>
                <a:cubicBezTo>
                  <a:pt x="946711" y="3799413"/>
                  <a:pt x="785005" y="3709347"/>
                  <a:pt x="644775" y="3734580"/>
                </a:cubicBezTo>
                <a:cubicBezTo>
                  <a:pt x="504545" y="3759813"/>
                  <a:pt x="224389" y="3712762"/>
                  <a:pt x="0" y="3734580"/>
                </a:cubicBezTo>
                <a:cubicBezTo>
                  <a:pt x="-60146" y="3627330"/>
                  <a:pt x="39031" y="3354016"/>
                  <a:pt x="0" y="3201069"/>
                </a:cubicBezTo>
                <a:cubicBezTo>
                  <a:pt x="-39031" y="3048122"/>
                  <a:pt x="41576" y="2875577"/>
                  <a:pt x="0" y="2704903"/>
                </a:cubicBezTo>
                <a:cubicBezTo>
                  <a:pt x="-41576" y="2534229"/>
                  <a:pt x="54808" y="2426776"/>
                  <a:pt x="0" y="2171392"/>
                </a:cubicBezTo>
                <a:cubicBezTo>
                  <a:pt x="-54808" y="1916008"/>
                  <a:pt x="58630" y="1758958"/>
                  <a:pt x="0" y="1600534"/>
                </a:cubicBezTo>
                <a:cubicBezTo>
                  <a:pt x="-58630" y="1442110"/>
                  <a:pt x="18069" y="1146687"/>
                  <a:pt x="0" y="1029677"/>
                </a:cubicBezTo>
                <a:cubicBezTo>
                  <a:pt x="-18069" y="912667"/>
                  <a:pt x="55891" y="659962"/>
                  <a:pt x="0" y="458820"/>
                </a:cubicBezTo>
                <a:cubicBezTo>
                  <a:pt x="-55891" y="257678"/>
                  <a:pt x="10795" y="122515"/>
                  <a:pt x="0" y="0"/>
                </a:cubicBezTo>
                <a:close/>
              </a:path>
              <a:path w="3454152" h="3734580" stroke="0" extrusionOk="0">
                <a:moveTo>
                  <a:pt x="0" y="0"/>
                </a:moveTo>
                <a:cubicBezTo>
                  <a:pt x="227865" y="-28825"/>
                  <a:pt x="351659" y="64661"/>
                  <a:pt x="541150" y="0"/>
                </a:cubicBezTo>
                <a:cubicBezTo>
                  <a:pt x="730641" y="-64661"/>
                  <a:pt x="855466" y="14441"/>
                  <a:pt x="1013218" y="0"/>
                </a:cubicBezTo>
                <a:cubicBezTo>
                  <a:pt x="1170970" y="-14441"/>
                  <a:pt x="1411720" y="65300"/>
                  <a:pt x="1657993" y="0"/>
                </a:cubicBezTo>
                <a:cubicBezTo>
                  <a:pt x="1904266" y="-65300"/>
                  <a:pt x="1985891" y="39981"/>
                  <a:pt x="2199143" y="0"/>
                </a:cubicBezTo>
                <a:cubicBezTo>
                  <a:pt x="2412395" y="-39981"/>
                  <a:pt x="2526665" y="27378"/>
                  <a:pt x="2740294" y="0"/>
                </a:cubicBezTo>
                <a:cubicBezTo>
                  <a:pt x="2953923" y="-27378"/>
                  <a:pt x="3262605" y="23533"/>
                  <a:pt x="3454152" y="0"/>
                </a:cubicBezTo>
                <a:cubicBezTo>
                  <a:pt x="3468057" y="199510"/>
                  <a:pt x="3429957" y="285116"/>
                  <a:pt x="3454152" y="458820"/>
                </a:cubicBezTo>
                <a:cubicBezTo>
                  <a:pt x="3478347" y="632524"/>
                  <a:pt x="3418690" y="773949"/>
                  <a:pt x="3454152" y="992331"/>
                </a:cubicBezTo>
                <a:cubicBezTo>
                  <a:pt x="3489614" y="1210713"/>
                  <a:pt x="3429629" y="1348940"/>
                  <a:pt x="3454152" y="1451151"/>
                </a:cubicBezTo>
                <a:cubicBezTo>
                  <a:pt x="3478675" y="1553362"/>
                  <a:pt x="3450592" y="1747864"/>
                  <a:pt x="3454152" y="1909971"/>
                </a:cubicBezTo>
                <a:cubicBezTo>
                  <a:pt x="3457712" y="2072078"/>
                  <a:pt x="3424057" y="2210666"/>
                  <a:pt x="3454152" y="2443482"/>
                </a:cubicBezTo>
                <a:cubicBezTo>
                  <a:pt x="3484247" y="2676298"/>
                  <a:pt x="3450479" y="2864215"/>
                  <a:pt x="3454152" y="3014340"/>
                </a:cubicBezTo>
                <a:cubicBezTo>
                  <a:pt x="3457825" y="3164465"/>
                  <a:pt x="3448524" y="3546145"/>
                  <a:pt x="3454152" y="3734580"/>
                </a:cubicBezTo>
                <a:cubicBezTo>
                  <a:pt x="3177714" y="3780433"/>
                  <a:pt x="3069424" y="3695331"/>
                  <a:pt x="2878460" y="3734580"/>
                </a:cubicBezTo>
                <a:cubicBezTo>
                  <a:pt x="2687496" y="3773829"/>
                  <a:pt x="2506981" y="3686303"/>
                  <a:pt x="2371851" y="3734580"/>
                </a:cubicBezTo>
                <a:cubicBezTo>
                  <a:pt x="2236721" y="3782857"/>
                  <a:pt x="2028732" y="3719738"/>
                  <a:pt x="1796159" y="3734580"/>
                </a:cubicBezTo>
                <a:cubicBezTo>
                  <a:pt x="1563586" y="3749422"/>
                  <a:pt x="1329940" y="3700531"/>
                  <a:pt x="1151384" y="3734580"/>
                </a:cubicBezTo>
                <a:cubicBezTo>
                  <a:pt x="972829" y="3768629"/>
                  <a:pt x="709787" y="3669208"/>
                  <a:pt x="575692" y="3734580"/>
                </a:cubicBezTo>
                <a:cubicBezTo>
                  <a:pt x="441597" y="3799952"/>
                  <a:pt x="125996" y="3699633"/>
                  <a:pt x="0" y="3734580"/>
                </a:cubicBezTo>
                <a:cubicBezTo>
                  <a:pt x="-34443" y="3511292"/>
                  <a:pt x="27831" y="3468835"/>
                  <a:pt x="0" y="3275760"/>
                </a:cubicBezTo>
                <a:cubicBezTo>
                  <a:pt x="-27831" y="3082685"/>
                  <a:pt x="39423" y="2889423"/>
                  <a:pt x="0" y="2779595"/>
                </a:cubicBezTo>
                <a:cubicBezTo>
                  <a:pt x="-39423" y="2669767"/>
                  <a:pt x="65256" y="2310566"/>
                  <a:pt x="0" y="2171392"/>
                </a:cubicBezTo>
                <a:cubicBezTo>
                  <a:pt x="-65256" y="2032218"/>
                  <a:pt x="16909" y="1856390"/>
                  <a:pt x="0" y="1637880"/>
                </a:cubicBezTo>
                <a:cubicBezTo>
                  <a:pt x="-16909" y="1419370"/>
                  <a:pt x="5254" y="1294406"/>
                  <a:pt x="0" y="1141714"/>
                </a:cubicBezTo>
                <a:cubicBezTo>
                  <a:pt x="-5254" y="989022"/>
                  <a:pt x="8029" y="821018"/>
                  <a:pt x="0" y="720240"/>
                </a:cubicBezTo>
                <a:cubicBezTo>
                  <a:pt x="-8029" y="619462"/>
                  <a:pt x="7972" y="312124"/>
                  <a:pt x="0" y="0"/>
                </a:cubicBezTo>
                <a:close/>
              </a:path>
            </a:pathLst>
          </a:custGeom>
          <a:ln w="38100">
            <a:solidFill>
              <a:srgbClr val="1F4E79"/>
            </a:solidFill>
            <a:extLst>
              <a:ext uri="{C807C97D-BFC1-408E-A445-0C87EB9F89A2}">
                <ask:lineSketchStyleProps xmlns:ask="http://schemas.microsoft.com/office/drawing/2018/sketchyshapes" sd="1219033472">
                  <a:prstGeom prst="rect">
                    <a:avLst/>
                  </a:prstGeom>
                  <ask:type>
                    <ask:lineSketchScribble/>
                  </ask:type>
                </ask:lineSketchStyleProps>
              </a:ext>
            </a:extLst>
          </a:ln>
          <a:effectLst/>
        </p:spPr>
      </p:pic>
      <p:sp>
        <p:nvSpPr>
          <p:cNvPr id="5" name="TextBox 4"/>
          <p:cNvSpPr txBox="1"/>
          <p:nvPr/>
        </p:nvSpPr>
        <p:spPr>
          <a:xfrm>
            <a:off x="1991544" y="534130"/>
            <a:ext cx="8280920" cy="584775"/>
          </a:xfrm>
          <a:prstGeom prst="rect">
            <a:avLst/>
          </a:prstGeom>
          <a:solidFill>
            <a:srgbClr val="002060"/>
          </a:solidFill>
        </p:spPr>
        <p:txBody>
          <a:bodyPr wrap="square" rtlCol="0">
            <a:spAutoFit/>
          </a:bodyPr>
          <a:lstStyle/>
          <a:p>
            <a:pPr algn="ctr"/>
            <a:r>
              <a:rPr lang="en-GB" sz="3200" b="1" dirty="0">
                <a:solidFill>
                  <a:schemeClr val="bg1"/>
                </a:solidFill>
              </a:rPr>
              <a:t>The Custody Officer</a:t>
            </a:r>
          </a:p>
        </p:txBody>
      </p:sp>
      <p:grpSp>
        <p:nvGrpSpPr>
          <p:cNvPr id="6" name="Group 5">
            <a:extLst>
              <a:ext uri="{FF2B5EF4-FFF2-40B4-BE49-F238E27FC236}">
                <a16:creationId xmlns:a16="http://schemas.microsoft.com/office/drawing/2014/main" id="{6FCA64F5-09B2-40DD-B689-65C1BE8B3E1D}"/>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D3770D50-06CF-425A-95BB-CA95D8BDC04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DB04EB47-B450-4F22-B2E9-87E8A704816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35F29A28-9461-4E6A-A55C-26BE79C93B4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868A9932-A932-4BDC-BA47-CC41B1D3F39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CE0AD3BE-93D7-42E5-96AA-FCBAFA50DB27}"/>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63460151-897F-46CA-9F9B-CEF86DB708A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4" name="Block Arc 13">
            <a:extLst>
              <a:ext uri="{FF2B5EF4-FFF2-40B4-BE49-F238E27FC236}">
                <a16:creationId xmlns:a16="http://schemas.microsoft.com/office/drawing/2014/main" id="{87E324C8-7A14-4B65-91D8-C9C0F74BE90E}"/>
              </a:ext>
            </a:extLst>
          </p:cNvPr>
          <p:cNvSpPr/>
          <p:nvPr/>
        </p:nvSpPr>
        <p:spPr>
          <a:xfrm>
            <a:off x="302915" y="590401"/>
            <a:ext cx="5955900" cy="5955900"/>
          </a:xfrm>
          <a:prstGeom prst="blockArc">
            <a:avLst>
              <a:gd name="adj1" fmla="val 18900000"/>
              <a:gd name="adj2" fmla="val 2700000"/>
              <a:gd name="adj3" fmla="val 363"/>
            </a:avLst>
          </a:prstGeom>
        </p:spPr>
        <p:style>
          <a:lnRef idx="2">
            <a:schemeClr val="dk2">
              <a:shade val="60000"/>
              <a:hueOff val="0"/>
              <a:satOff val="0"/>
              <a:lumOff val="0"/>
              <a:alphaOff val="0"/>
            </a:schemeClr>
          </a:lnRef>
          <a:fillRef idx="0">
            <a:schemeClr val="dk2">
              <a:hueOff val="0"/>
              <a:satOff val="0"/>
              <a:lumOff val="0"/>
              <a:alphaOff val="0"/>
            </a:schemeClr>
          </a:fillRef>
          <a:effectRef idx="0">
            <a:schemeClr val="dk2">
              <a:hueOff val="0"/>
              <a:satOff val="0"/>
              <a:lumOff val="0"/>
              <a:alphaOff val="0"/>
            </a:schemeClr>
          </a:effectRef>
          <a:fontRef idx="minor">
            <a:schemeClr val="tx1">
              <a:hueOff val="0"/>
              <a:satOff val="0"/>
              <a:lumOff val="0"/>
              <a:alphaOff val="0"/>
            </a:schemeClr>
          </a:fontRef>
        </p:style>
      </p:sp>
      <p:sp>
        <p:nvSpPr>
          <p:cNvPr id="15" name="Freeform: Shape 14">
            <a:extLst>
              <a:ext uri="{FF2B5EF4-FFF2-40B4-BE49-F238E27FC236}">
                <a16:creationId xmlns:a16="http://schemas.microsoft.com/office/drawing/2014/main" id="{652AC9A4-13E8-4869-A151-21D8E481FC0E}"/>
              </a:ext>
            </a:extLst>
          </p:cNvPr>
          <p:cNvSpPr/>
          <p:nvPr/>
        </p:nvSpPr>
        <p:spPr>
          <a:xfrm>
            <a:off x="5918065" y="1798975"/>
            <a:ext cx="5445663" cy="884687"/>
          </a:xfrm>
          <a:custGeom>
            <a:avLst/>
            <a:gdLst>
              <a:gd name="connsiteX0" fmla="*/ 0 w 5445663"/>
              <a:gd name="connsiteY0" fmla="*/ 0 h 884687"/>
              <a:gd name="connsiteX1" fmla="*/ 5445663 w 5445663"/>
              <a:gd name="connsiteY1" fmla="*/ 0 h 884687"/>
              <a:gd name="connsiteX2" fmla="*/ 5445663 w 5445663"/>
              <a:gd name="connsiteY2" fmla="*/ 884687 h 884687"/>
              <a:gd name="connsiteX3" fmla="*/ 0 w 5445663"/>
              <a:gd name="connsiteY3" fmla="*/ 884687 h 884687"/>
              <a:gd name="connsiteX4" fmla="*/ 0 w 5445663"/>
              <a:gd name="connsiteY4" fmla="*/ 0 h 8846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45663" h="884687">
                <a:moveTo>
                  <a:pt x="0" y="0"/>
                </a:moveTo>
                <a:lnTo>
                  <a:pt x="5445663" y="0"/>
                </a:lnTo>
                <a:lnTo>
                  <a:pt x="5445663" y="884687"/>
                </a:lnTo>
                <a:lnTo>
                  <a:pt x="0" y="884687"/>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2221" tIns="86360" rIns="86360" bIns="86360" numCol="1" spcCol="1270" anchor="ctr" anchorCtr="0">
            <a:noAutofit/>
          </a:bodyPr>
          <a:lstStyle/>
          <a:p>
            <a:pPr marL="0" lvl="0" indent="0" algn="l" defTabSz="1511300">
              <a:lnSpc>
                <a:spcPct val="90000"/>
              </a:lnSpc>
              <a:spcBef>
                <a:spcPct val="0"/>
              </a:spcBef>
              <a:spcAft>
                <a:spcPct val="35000"/>
              </a:spcAft>
              <a:buNone/>
            </a:pPr>
            <a:r>
              <a:rPr lang="en-GB" sz="3400" kern="1200" dirty="0"/>
              <a:t>Sergeant</a:t>
            </a:r>
          </a:p>
        </p:txBody>
      </p:sp>
      <p:sp>
        <p:nvSpPr>
          <p:cNvPr id="16" name="Oval 15">
            <a:extLst>
              <a:ext uri="{FF2B5EF4-FFF2-40B4-BE49-F238E27FC236}">
                <a16:creationId xmlns:a16="http://schemas.microsoft.com/office/drawing/2014/main" id="{35364F10-C64A-459D-9E7B-3765F5E064D4}"/>
              </a:ext>
            </a:extLst>
          </p:cNvPr>
          <p:cNvSpPr/>
          <p:nvPr/>
        </p:nvSpPr>
        <p:spPr>
          <a:xfrm>
            <a:off x="5365135" y="1688389"/>
            <a:ext cx="1105859" cy="1105859"/>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sp>
      <p:sp>
        <p:nvSpPr>
          <p:cNvPr id="17" name="Freeform: Shape 16">
            <a:extLst>
              <a:ext uri="{FF2B5EF4-FFF2-40B4-BE49-F238E27FC236}">
                <a16:creationId xmlns:a16="http://schemas.microsoft.com/office/drawing/2014/main" id="{A4CA18E0-F145-4306-8F4C-D49865ED5238}"/>
              </a:ext>
            </a:extLst>
          </p:cNvPr>
          <p:cNvSpPr/>
          <p:nvPr/>
        </p:nvSpPr>
        <p:spPr>
          <a:xfrm>
            <a:off x="6239649" y="3126007"/>
            <a:ext cx="5124079" cy="884687"/>
          </a:xfrm>
          <a:custGeom>
            <a:avLst/>
            <a:gdLst>
              <a:gd name="connsiteX0" fmla="*/ 0 w 5124079"/>
              <a:gd name="connsiteY0" fmla="*/ 0 h 884687"/>
              <a:gd name="connsiteX1" fmla="*/ 5124079 w 5124079"/>
              <a:gd name="connsiteY1" fmla="*/ 0 h 884687"/>
              <a:gd name="connsiteX2" fmla="*/ 5124079 w 5124079"/>
              <a:gd name="connsiteY2" fmla="*/ 884687 h 884687"/>
              <a:gd name="connsiteX3" fmla="*/ 0 w 5124079"/>
              <a:gd name="connsiteY3" fmla="*/ 884687 h 884687"/>
              <a:gd name="connsiteX4" fmla="*/ 0 w 5124079"/>
              <a:gd name="connsiteY4" fmla="*/ 0 h 8846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24079" h="884687">
                <a:moveTo>
                  <a:pt x="0" y="0"/>
                </a:moveTo>
                <a:lnTo>
                  <a:pt x="5124079" y="0"/>
                </a:lnTo>
                <a:lnTo>
                  <a:pt x="5124079" y="884687"/>
                </a:lnTo>
                <a:lnTo>
                  <a:pt x="0" y="884687"/>
                </a:lnTo>
                <a:lnTo>
                  <a:pt x="0" y="0"/>
                </a:lnTo>
                <a:close/>
              </a:path>
            </a:pathLst>
          </a:custGeom>
          <a:solidFill>
            <a:schemeClr val="accent1">
              <a:lumMod val="50000"/>
            </a:schemeClr>
          </a:solidFill>
        </p:spPr>
        <p:style>
          <a:lnRef idx="2">
            <a:schemeClr val="lt2">
              <a:hueOff val="0"/>
              <a:satOff val="0"/>
              <a:lumOff val="0"/>
              <a:alphaOff val="0"/>
            </a:schemeClr>
          </a:lnRef>
          <a:fillRef idx="1">
            <a:scrgbClr r="0" g="0" b="0"/>
          </a:fillRef>
          <a:effectRef idx="0">
            <a:schemeClr val="dk2">
              <a:hueOff val="0"/>
              <a:satOff val="0"/>
              <a:lumOff val="0"/>
              <a:alphaOff val="0"/>
            </a:schemeClr>
          </a:effectRef>
          <a:fontRef idx="minor">
            <a:schemeClr val="lt1"/>
          </a:fontRef>
        </p:style>
        <p:txBody>
          <a:bodyPr spcFirstLastPara="0" vert="horz" wrap="square" lIns="702221" tIns="86360" rIns="86360" bIns="86360" numCol="1" spcCol="1270" anchor="ctr" anchorCtr="0">
            <a:noAutofit/>
          </a:bodyPr>
          <a:lstStyle/>
          <a:p>
            <a:pPr marL="0" lvl="0" indent="0" algn="l" defTabSz="1511300">
              <a:lnSpc>
                <a:spcPct val="90000"/>
              </a:lnSpc>
              <a:spcBef>
                <a:spcPct val="0"/>
              </a:spcBef>
              <a:spcAft>
                <a:spcPct val="35000"/>
              </a:spcAft>
              <a:buNone/>
            </a:pPr>
            <a:r>
              <a:rPr lang="en-GB" sz="3400" kern="1200" dirty="0"/>
              <a:t>Impartial &amp; Independent</a:t>
            </a:r>
          </a:p>
        </p:txBody>
      </p:sp>
      <p:sp>
        <p:nvSpPr>
          <p:cNvPr id="18" name="Oval 17">
            <a:extLst>
              <a:ext uri="{FF2B5EF4-FFF2-40B4-BE49-F238E27FC236}">
                <a16:creationId xmlns:a16="http://schemas.microsoft.com/office/drawing/2014/main" id="{0A6E99D5-103A-46BC-92BF-3D579864F7CB}"/>
              </a:ext>
            </a:extLst>
          </p:cNvPr>
          <p:cNvSpPr/>
          <p:nvPr/>
        </p:nvSpPr>
        <p:spPr>
          <a:xfrm>
            <a:off x="5686719" y="3015421"/>
            <a:ext cx="1105859" cy="1105859"/>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sp>
      <p:sp>
        <p:nvSpPr>
          <p:cNvPr id="19" name="Freeform: Shape 18">
            <a:extLst>
              <a:ext uri="{FF2B5EF4-FFF2-40B4-BE49-F238E27FC236}">
                <a16:creationId xmlns:a16="http://schemas.microsoft.com/office/drawing/2014/main" id="{4DF80AE0-DE48-42A5-A224-7C9ED3DFFCE5}"/>
              </a:ext>
            </a:extLst>
          </p:cNvPr>
          <p:cNvSpPr/>
          <p:nvPr/>
        </p:nvSpPr>
        <p:spPr>
          <a:xfrm>
            <a:off x="5918065" y="4453038"/>
            <a:ext cx="5445663" cy="884687"/>
          </a:xfrm>
          <a:custGeom>
            <a:avLst/>
            <a:gdLst>
              <a:gd name="connsiteX0" fmla="*/ 0 w 5445663"/>
              <a:gd name="connsiteY0" fmla="*/ 0 h 884687"/>
              <a:gd name="connsiteX1" fmla="*/ 5445663 w 5445663"/>
              <a:gd name="connsiteY1" fmla="*/ 0 h 884687"/>
              <a:gd name="connsiteX2" fmla="*/ 5445663 w 5445663"/>
              <a:gd name="connsiteY2" fmla="*/ 884687 h 884687"/>
              <a:gd name="connsiteX3" fmla="*/ 0 w 5445663"/>
              <a:gd name="connsiteY3" fmla="*/ 884687 h 884687"/>
              <a:gd name="connsiteX4" fmla="*/ 0 w 5445663"/>
              <a:gd name="connsiteY4" fmla="*/ 0 h 8846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45663" h="884687">
                <a:moveTo>
                  <a:pt x="0" y="0"/>
                </a:moveTo>
                <a:lnTo>
                  <a:pt x="5445663" y="0"/>
                </a:lnTo>
                <a:lnTo>
                  <a:pt x="5445663" y="884687"/>
                </a:lnTo>
                <a:lnTo>
                  <a:pt x="0" y="884687"/>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2221" tIns="86360" rIns="86360" bIns="86360" numCol="1" spcCol="1270" anchor="ctr" anchorCtr="0">
            <a:noAutofit/>
          </a:bodyPr>
          <a:lstStyle/>
          <a:p>
            <a:pPr marL="0" lvl="0" indent="0" algn="l" defTabSz="1511300">
              <a:lnSpc>
                <a:spcPct val="90000"/>
              </a:lnSpc>
              <a:spcBef>
                <a:spcPct val="0"/>
              </a:spcBef>
              <a:spcAft>
                <a:spcPct val="35000"/>
              </a:spcAft>
              <a:buNone/>
            </a:pPr>
            <a:r>
              <a:rPr lang="en-GB" sz="3400" kern="1200" dirty="0"/>
              <a:t>Prisoner Rights</a:t>
            </a:r>
          </a:p>
        </p:txBody>
      </p:sp>
      <p:sp>
        <p:nvSpPr>
          <p:cNvPr id="20" name="Oval 19">
            <a:extLst>
              <a:ext uri="{FF2B5EF4-FFF2-40B4-BE49-F238E27FC236}">
                <a16:creationId xmlns:a16="http://schemas.microsoft.com/office/drawing/2014/main" id="{6102F7B1-0778-4A0E-8179-F50E58896709}"/>
              </a:ext>
            </a:extLst>
          </p:cNvPr>
          <p:cNvSpPr/>
          <p:nvPr/>
        </p:nvSpPr>
        <p:spPr>
          <a:xfrm>
            <a:off x="5365135" y="4342452"/>
            <a:ext cx="1105859" cy="1105859"/>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sp>
    </p:spTree>
    <p:extLst>
      <p:ext uri="{BB962C8B-B14F-4D97-AF65-F5344CB8AC3E}">
        <p14:creationId xmlns:p14="http://schemas.microsoft.com/office/powerpoint/2010/main" val="102079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9"/>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7" grpId="0" animBg="1"/>
      <p:bldP spid="1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19536" y="215352"/>
            <a:ext cx="8280920" cy="584775"/>
          </a:xfrm>
          <a:prstGeom prst="rect">
            <a:avLst/>
          </a:prstGeom>
          <a:solidFill>
            <a:srgbClr val="002060"/>
          </a:solidFill>
        </p:spPr>
        <p:txBody>
          <a:bodyPr wrap="square" rtlCol="0">
            <a:spAutoFit/>
          </a:bodyPr>
          <a:lstStyle/>
          <a:p>
            <a:pPr algn="ctr"/>
            <a:r>
              <a:rPr lang="en-GB" sz="3200" b="1" dirty="0">
                <a:solidFill>
                  <a:schemeClr val="bg1"/>
                </a:solidFill>
              </a:rPr>
              <a:t>The Custody Officer</a:t>
            </a:r>
          </a:p>
        </p:txBody>
      </p:sp>
      <p:grpSp>
        <p:nvGrpSpPr>
          <p:cNvPr id="6" name="Group 5">
            <a:extLst>
              <a:ext uri="{FF2B5EF4-FFF2-40B4-BE49-F238E27FC236}">
                <a16:creationId xmlns:a16="http://schemas.microsoft.com/office/drawing/2014/main" id="{A022F5C1-8C0E-4583-80B6-4FE0D44E0978}"/>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7488F074-B570-4971-BB01-CB883872925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CA46522F-5529-4DC0-8154-47BB1A91E7A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06BCD6EC-AEB5-47B0-88E0-73FCCC17BD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4A4127FB-33DB-4888-952F-2F5C8385CF2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EA13EC95-7C2C-4255-9D65-7D5EED27D7CB}"/>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1D75F8F6-FF48-419D-9BA1-1DAFED6B614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4" name="Freeform: Shape 13">
            <a:extLst>
              <a:ext uri="{FF2B5EF4-FFF2-40B4-BE49-F238E27FC236}">
                <a16:creationId xmlns:a16="http://schemas.microsoft.com/office/drawing/2014/main" id="{CE94C7FA-E1BD-4A25-94B6-6BF51578550D}"/>
              </a:ext>
            </a:extLst>
          </p:cNvPr>
          <p:cNvSpPr/>
          <p:nvPr/>
        </p:nvSpPr>
        <p:spPr>
          <a:xfrm>
            <a:off x="4062647" y="1101036"/>
            <a:ext cx="2184385" cy="2510788"/>
          </a:xfrm>
          <a:custGeom>
            <a:avLst/>
            <a:gdLst>
              <a:gd name="connsiteX0" fmla="*/ 0 w 2510787"/>
              <a:gd name="connsiteY0" fmla="*/ 1092192 h 2184384"/>
              <a:gd name="connsiteX1" fmla="*/ 546096 w 2510787"/>
              <a:gd name="connsiteY1" fmla="*/ 1 h 2184384"/>
              <a:gd name="connsiteX2" fmla="*/ 1964691 w 2510787"/>
              <a:gd name="connsiteY2" fmla="*/ 1 h 2184384"/>
              <a:gd name="connsiteX3" fmla="*/ 2510787 w 2510787"/>
              <a:gd name="connsiteY3" fmla="*/ 1092192 h 2184384"/>
              <a:gd name="connsiteX4" fmla="*/ 1964691 w 2510787"/>
              <a:gd name="connsiteY4" fmla="*/ 2184383 h 2184384"/>
              <a:gd name="connsiteX5" fmla="*/ 546096 w 2510787"/>
              <a:gd name="connsiteY5" fmla="*/ 2184383 h 2184384"/>
              <a:gd name="connsiteX6" fmla="*/ 0 w 2510787"/>
              <a:gd name="connsiteY6" fmla="*/ 1092192 h 2184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10787" h="2184384">
                <a:moveTo>
                  <a:pt x="1255394" y="0"/>
                </a:moveTo>
                <a:lnTo>
                  <a:pt x="2510785" y="475104"/>
                </a:lnTo>
                <a:lnTo>
                  <a:pt x="2510785" y="1709280"/>
                </a:lnTo>
                <a:lnTo>
                  <a:pt x="1255394" y="2184384"/>
                </a:lnTo>
                <a:lnTo>
                  <a:pt x="2" y="1709280"/>
                </a:lnTo>
                <a:lnTo>
                  <a:pt x="2" y="475104"/>
                </a:lnTo>
                <a:lnTo>
                  <a:pt x="1255394" y="0"/>
                </a:lnTo>
                <a:close/>
              </a:path>
            </a:pathLst>
          </a:custGeom>
          <a:solidFill>
            <a:schemeClr val="accent1">
              <a:lumMod val="50000"/>
            </a:schemeClr>
          </a:solidFill>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408980" tIns="459845" rIns="408981" bIns="459844" numCol="1" spcCol="1270" anchor="ctr" anchorCtr="0">
            <a:noAutofit/>
          </a:bodyPr>
          <a:lstStyle/>
          <a:p>
            <a:pPr marL="0" lvl="0" indent="0" algn="ctr" defTabSz="800100">
              <a:lnSpc>
                <a:spcPct val="90000"/>
              </a:lnSpc>
              <a:spcBef>
                <a:spcPct val="0"/>
              </a:spcBef>
              <a:spcAft>
                <a:spcPct val="35000"/>
              </a:spcAft>
              <a:buNone/>
            </a:pPr>
            <a:r>
              <a:rPr lang="en-GB" kern="1200" dirty="0"/>
              <a:t>Circumstances of the arrest</a:t>
            </a:r>
          </a:p>
        </p:txBody>
      </p:sp>
      <p:sp>
        <p:nvSpPr>
          <p:cNvPr id="16" name="Freeform: Shape 15">
            <a:extLst>
              <a:ext uri="{FF2B5EF4-FFF2-40B4-BE49-F238E27FC236}">
                <a16:creationId xmlns:a16="http://schemas.microsoft.com/office/drawing/2014/main" id="{751A7C92-1C11-41B9-9FBE-35B3339F48E2}"/>
              </a:ext>
            </a:extLst>
          </p:cNvPr>
          <p:cNvSpPr/>
          <p:nvPr/>
        </p:nvSpPr>
        <p:spPr>
          <a:xfrm>
            <a:off x="814245" y="1062463"/>
            <a:ext cx="2184385" cy="2510788"/>
          </a:xfrm>
          <a:custGeom>
            <a:avLst/>
            <a:gdLst>
              <a:gd name="connsiteX0" fmla="*/ 0 w 2510787"/>
              <a:gd name="connsiteY0" fmla="*/ 1092192 h 2184384"/>
              <a:gd name="connsiteX1" fmla="*/ 546096 w 2510787"/>
              <a:gd name="connsiteY1" fmla="*/ 1 h 2184384"/>
              <a:gd name="connsiteX2" fmla="*/ 1964691 w 2510787"/>
              <a:gd name="connsiteY2" fmla="*/ 1 h 2184384"/>
              <a:gd name="connsiteX3" fmla="*/ 2510787 w 2510787"/>
              <a:gd name="connsiteY3" fmla="*/ 1092192 h 2184384"/>
              <a:gd name="connsiteX4" fmla="*/ 1964691 w 2510787"/>
              <a:gd name="connsiteY4" fmla="*/ 2184383 h 2184384"/>
              <a:gd name="connsiteX5" fmla="*/ 546096 w 2510787"/>
              <a:gd name="connsiteY5" fmla="*/ 2184383 h 2184384"/>
              <a:gd name="connsiteX6" fmla="*/ 0 w 2510787"/>
              <a:gd name="connsiteY6" fmla="*/ 1092192 h 2184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10787" h="2184384">
                <a:moveTo>
                  <a:pt x="1255394" y="0"/>
                </a:moveTo>
                <a:lnTo>
                  <a:pt x="2510785" y="475104"/>
                </a:lnTo>
                <a:lnTo>
                  <a:pt x="2510785" y="1709280"/>
                </a:lnTo>
                <a:lnTo>
                  <a:pt x="1255394" y="2184384"/>
                </a:lnTo>
                <a:lnTo>
                  <a:pt x="2" y="1709280"/>
                </a:lnTo>
                <a:lnTo>
                  <a:pt x="2" y="475104"/>
                </a:lnTo>
                <a:lnTo>
                  <a:pt x="1255394" y="0"/>
                </a:lnTo>
                <a:close/>
              </a:path>
            </a:pathLst>
          </a:custGeom>
          <a:solidFill>
            <a:schemeClr val="accent2">
              <a:lumMod val="75000"/>
            </a:schemeClr>
          </a:solidFill>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40400" tIns="391265" rIns="340401" bIns="391264" numCol="1" spcCol="1270" anchor="ctr" anchorCtr="0">
            <a:noAutofit/>
          </a:bodyPr>
          <a:lstStyle/>
          <a:p>
            <a:pPr marL="0" lvl="0" indent="0" algn="ctr" defTabSz="1377950">
              <a:lnSpc>
                <a:spcPct val="90000"/>
              </a:lnSpc>
              <a:spcBef>
                <a:spcPct val="0"/>
              </a:spcBef>
              <a:spcAft>
                <a:spcPct val="35000"/>
              </a:spcAft>
              <a:buNone/>
            </a:pPr>
            <a:r>
              <a:rPr lang="en-GB" b="1" kern="1200" dirty="0"/>
              <a:t>Must be informed of:</a:t>
            </a:r>
          </a:p>
        </p:txBody>
      </p:sp>
      <p:sp>
        <p:nvSpPr>
          <p:cNvPr id="17" name="Freeform: Shape 16">
            <a:extLst>
              <a:ext uri="{FF2B5EF4-FFF2-40B4-BE49-F238E27FC236}">
                <a16:creationId xmlns:a16="http://schemas.microsoft.com/office/drawing/2014/main" id="{A2B8F253-6D0B-4C5B-AAAB-500780E0E30C}"/>
              </a:ext>
            </a:extLst>
          </p:cNvPr>
          <p:cNvSpPr/>
          <p:nvPr/>
        </p:nvSpPr>
        <p:spPr>
          <a:xfrm>
            <a:off x="6472343" y="1110913"/>
            <a:ext cx="2184385" cy="2510788"/>
          </a:xfrm>
          <a:custGeom>
            <a:avLst/>
            <a:gdLst>
              <a:gd name="connsiteX0" fmla="*/ 0 w 2510787"/>
              <a:gd name="connsiteY0" fmla="*/ 1092192 h 2184384"/>
              <a:gd name="connsiteX1" fmla="*/ 546096 w 2510787"/>
              <a:gd name="connsiteY1" fmla="*/ 1 h 2184384"/>
              <a:gd name="connsiteX2" fmla="*/ 1964691 w 2510787"/>
              <a:gd name="connsiteY2" fmla="*/ 1 h 2184384"/>
              <a:gd name="connsiteX3" fmla="*/ 2510787 w 2510787"/>
              <a:gd name="connsiteY3" fmla="*/ 1092192 h 2184384"/>
              <a:gd name="connsiteX4" fmla="*/ 1964691 w 2510787"/>
              <a:gd name="connsiteY4" fmla="*/ 2184383 h 2184384"/>
              <a:gd name="connsiteX5" fmla="*/ 546096 w 2510787"/>
              <a:gd name="connsiteY5" fmla="*/ 2184383 h 2184384"/>
              <a:gd name="connsiteX6" fmla="*/ 0 w 2510787"/>
              <a:gd name="connsiteY6" fmla="*/ 1092192 h 2184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10787" h="2184384">
                <a:moveTo>
                  <a:pt x="1255394" y="0"/>
                </a:moveTo>
                <a:lnTo>
                  <a:pt x="2510785" y="475104"/>
                </a:lnTo>
                <a:lnTo>
                  <a:pt x="2510785" y="1709280"/>
                </a:lnTo>
                <a:lnTo>
                  <a:pt x="1255394" y="2184384"/>
                </a:lnTo>
                <a:lnTo>
                  <a:pt x="2" y="1709280"/>
                </a:lnTo>
                <a:lnTo>
                  <a:pt x="2" y="475104"/>
                </a:lnTo>
                <a:lnTo>
                  <a:pt x="1255394"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408980" tIns="459845" rIns="408981" bIns="459844" numCol="1" spcCol="1270" anchor="ctr" anchorCtr="0">
            <a:noAutofit/>
          </a:bodyPr>
          <a:lstStyle/>
          <a:p>
            <a:pPr marL="0" lvl="0" indent="0" algn="ctr" defTabSz="800100">
              <a:lnSpc>
                <a:spcPct val="90000"/>
              </a:lnSpc>
              <a:spcBef>
                <a:spcPct val="0"/>
              </a:spcBef>
              <a:spcAft>
                <a:spcPct val="35000"/>
              </a:spcAft>
              <a:buNone/>
            </a:pPr>
            <a:r>
              <a:rPr lang="en-GB" sz="1800" kern="1200" dirty="0"/>
              <a:t>Involvement of the suspect</a:t>
            </a:r>
          </a:p>
        </p:txBody>
      </p:sp>
      <p:sp>
        <p:nvSpPr>
          <p:cNvPr id="19" name="Freeform: Shape 18">
            <a:extLst>
              <a:ext uri="{FF2B5EF4-FFF2-40B4-BE49-F238E27FC236}">
                <a16:creationId xmlns:a16="http://schemas.microsoft.com/office/drawing/2014/main" id="{68FED91B-417B-4213-8919-8D4C9F0E9E0F}"/>
              </a:ext>
            </a:extLst>
          </p:cNvPr>
          <p:cNvSpPr/>
          <p:nvPr/>
        </p:nvSpPr>
        <p:spPr>
          <a:xfrm>
            <a:off x="9016065" y="1130107"/>
            <a:ext cx="2184385" cy="2510788"/>
          </a:xfrm>
          <a:custGeom>
            <a:avLst/>
            <a:gdLst>
              <a:gd name="connsiteX0" fmla="*/ 0 w 2510787"/>
              <a:gd name="connsiteY0" fmla="*/ 1092192 h 2184384"/>
              <a:gd name="connsiteX1" fmla="*/ 546096 w 2510787"/>
              <a:gd name="connsiteY1" fmla="*/ 1 h 2184384"/>
              <a:gd name="connsiteX2" fmla="*/ 1964691 w 2510787"/>
              <a:gd name="connsiteY2" fmla="*/ 1 h 2184384"/>
              <a:gd name="connsiteX3" fmla="*/ 2510787 w 2510787"/>
              <a:gd name="connsiteY3" fmla="*/ 1092192 h 2184384"/>
              <a:gd name="connsiteX4" fmla="*/ 1964691 w 2510787"/>
              <a:gd name="connsiteY4" fmla="*/ 2184383 h 2184384"/>
              <a:gd name="connsiteX5" fmla="*/ 546096 w 2510787"/>
              <a:gd name="connsiteY5" fmla="*/ 2184383 h 2184384"/>
              <a:gd name="connsiteX6" fmla="*/ 0 w 2510787"/>
              <a:gd name="connsiteY6" fmla="*/ 1092192 h 2184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10787" h="2184384">
                <a:moveTo>
                  <a:pt x="1255394" y="0"/>
                </a:moveTo>
                <a:lnTo>
                  <a:pt x="2510785" y="475104"/>
                </a:lnTo>
                <a:lnTo>
                  <a:pt x="2510785" y="1709280"/>
                </a:lnTo>
                <a:lnTo>
                  <a:pt x="1255394" y="2184384"/>
                </a:lnTo>
                <a:lnTo>
                  <a:pt x="2" y="1709280"/>
                </a:lnTo>
                <a:lnTo>
                  <a:pt x="2" y="475104"/>
                </a:lnTo>
                <a:lnTo>
                  <a:pt x="1255394" y="0"/>
                </a:lnTo>
                <a:close/>
              </a:path>
            </a:pathLst>
          </a:custGeom>
          <a:solidFill>
            <a:schemeClr val="accent1">
              <a:lumMod val="50000"/>
            </a:schemeClr>
          </a:solidFill>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40400" tIns="391265" rIns="340401" bIns="391264" numCol="1" spcCol="1270" anchor="ctr" anchorCtr="0">
            <a:noAutofit/>
          </a:bodyPr>
          <a:lstStyle/>
          <a:p>
            <a:pPr marL="0" lvl="0" indent="0" algn="ctr" defTabSz="1333500">
              <a:lnSpc>
                <a:spcPct val="90000"/>
              </a:lnSpc>
              <a:spcBef>
                <a:spcPct val="0"/>
              </a:spcBef>
              <a:spcAft>
                <a:spcPct val="35000"/>
              </a:spcAft>
              <a:buNone/>
            </a:pPr>
            <a:r>
              <a:rPr lang="en-GB" kern="1200" dirty="0"/>
              <a:t>Necessity for arrest</a:t>
            </a:r>
          </a:p>
        </p:txBody>
      </p:sp>
      <p:sp>
        <p:nvSpPr>
          <p:cNvPr id="20" name="Freeform: Shape 19">
            <a:extLst>
              <a:ext uri="{FF2B5EF4-FFF2-40B4-BE49-F238E27FC236}">
                <a16:creationId xmlns:a16="http://schemas.microsoft.com/office/drawing/2014/main" id="{711C18DC-32D6-4CB9-AA20-51BB1C113AD2}"/>
              </a:ext>
            </a:extLst>
          </p:cNvPr>
          <p:cNvSpPr/>
          <p:nvPr/>
        </p:nvSpPr>
        <p:spPr>
          <a:xfrm>
            <a:off x="7754498" y="3264738"/>
            <a:ext cx="2184385" cy="2510788"/>
          </a:xfrm>
          <a:custGeom>
            <a:avLst/>
            <a:gdLst>
              <a:gd name="connsiteX0" fmla="*/ 0 w 2510787"/>
              <a:gd name="connsiteY0" fmla="*/ 1092192 h 2184384"/>
              <a:gd name="connsiteX1" fmla="*/ 546096 w 2510787"/>
              <a:gd name="connsiteY1" fmla="*/ 1 h 2184384"/>
              <a:gd name="connsiteX2" fmla="*/ 1964691 w 2510787"/>
              <a:gd name="connsiteY2" fmla="*/ 1 h 2184384"/>
              <a:gd name="connsiteX3" fmla="*/ 2510787 w 2510787"/>
              <a:gd name="connsiteY3" fmla="*/ 1092192 h 2184384"/>
              <a:gd name="connsiteX4" fmla="*/ 1964691 w 2510787"/>
              <a:gd name="connsiteY4" fmla="*/ 2184383 h 2184384"/>
              <a:gd name="connsiteX5" fmla="*/ 546096 w 2510787"/>
              <a:gd name="connsiteY5" fmla="*/ 2184383 h 2184384"/>
              <a:gd name="connsiteX6" fmla="*/ 0 w 2510787"/>
              <a:gd name="connsiteY6" fmla="*/ 1092192 h 2184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10787" h="2184384">
                <a:moveTo>
                  <a:pt x="1255394" y="0"/>
                </a:moveTo>
                <a:lnTo>
                  <a:pt x="2510785" y="475104"/>
                </a:lnTo>
                <a:lnTo>
                  <a:pt x="2510785" y="1709280"/>
                </a:lnTo>
                <a:lnTo>
                  <a:pt x="1255394" y="2184384"/>
                </a:lnTo>
                <a:lnTo>
                  <a:pt x="2" y="1709280"/>
                </a:lnTo>
                <a:lnTo>
                  <a:pt x="2" y="475104"/>
                </a:lnTo>
                <a:lnTo>
                  <a:pt x="1255394"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408980" tIns="459845" rIns="408981" bIns="459844" numCol="1" spcCol="1270" anchor="ctr" anchorCtr="0">
            <a:noAutofit/>
          </a:bodyPr>
          <a:lstStyle/>
          <a:p>
            <a:pPr marL="0" lvl="0" indent="0" algn="ctr" defTabSz="800100">
              <a:lnSpc>
                <a:spcPct val="90000"/>
              </a:lnSpc>
              <a:spcBef>
                <a:spcPct val="0"/>
              </a:spcBef>
              <a:spcAft>
                <a:spcPct val="35000"/>
              </a:spcAft>
              <a:buNone/>
            </a:pPr>
            <a:r>
              <a:rPr lang="en-GB" sz="2000" kern="1200" dirty="0"/>
              <a:t>Other Needs</a:t>
            </a:r>
          </a:p>
        </p:txBody>
      </p:sp>
      <p:sp>
        <p:nvSpPr>
          <p:cNvPr id="21" name="Rectangle 20">
            <a:extLst>
              <a:ext uri="{FF2B5EF4-FFF2-40B4-BE49-F238E27FC236}">
                <a16:creationId xmlns:a16="http://schemas.microsoft.com/office/drawing/2014/main" id="{F10D46E5-74B1-4CC1-9042-81C9090BC7EB}"/>
              </a:ext>
            </a:extLst>
          </p:cNvPr>
          <p:cNvSpPr/>
          <p:nvPr/>
        </p:nvSpPr>
        <p:spPr>
          <a:xfrm>
            <a:off x="9196791" y="5865506"/>
            <a:ext cx="2802038" cy="1506472"/>
          </a:xfrm>
          <a:prstGeom prst="rect">
            <a:avLst/>
          </a:pr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sp>
      <p:sp>
        <p:nvSpPr>
          <p:cNvPr id="22" name="Freeform: Shape 21">
            <a:extLst>
              <a:ext uri="{FF2B5EF4-FFF2-40B4-BE49-F238E27FC236}">
                <a16:creationId xmlns:a16="http://schemas.microsoft.com/office/drawing/2014/main" id="{DBEDD84C-08A8-4EAD-86B9-6582CCB7A187}"/>
              </a:ext>
            </a:extLst>
          </p:cNvPr>
          <p:cNvSpPr/>
          <p:nvPr/>
        </p:nvSpPr>
        <p:spPr>
          <a:xfrm>
            <a:off x="5277789" y="3253299"/>
            <a:ext cx="2184385" cy="2510788"/>
          </a:xfrm>
          <a:custGeom>
            <a:avLst/>
            <a:gdLst>
              <a:gd name="connsiteX0" fmla="*/ 0 w 2510787"/>
              <a:gd name="connsiteY0" fmla="*/ 1092192 h 2184384"/>
              <a:gd name="connsiteX1" fmla="*/ 546096 w 2510787"/>
              <a:gd name="connsiteY1" fmla="*/ 1 h 2184384"/>
              <a:gd name="connsiteX2" fmla="*/ 1964691 w 2510787"/>
              <a:gd name="connsiteY2" fmla="*/ 1 h 2184384"/>
              <a:gd name="connsiteX3" fmla="*/ 2510787 w 2510787"/>
              <a:gd name="connsiteY3" fmla="*/ 1092192 h 2184384"/>
              <a:gd name="connsiteX4" fmla="*/ 1964691 w 2510787"/>
              <a:gd name="connsiteY4" fmla="*/ 2184383 h 2184384"/>
              <a:gd name="connsiteX5" fmla="*/ 546096 w 2510787"/>
              <a:gd name="connsiteY5" fmla="*/ 2184383 h 2184384"/>
              <a:gd name="connsiteX6" fmla="*/ 0 w 2510787"/>
              <a:gd name="connsiteY6" fmla="*/ 1092192 h 2184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10787" h="2184384">
                <a:moveTo>
                  <a:pt x="1255394" y="0"/>
                </a:moveTo>
                <a:lnTo>
                  <a:pt x="2510785" y="475104"/>
                </a:lnTo>
                <a:lnTo>
                  <a:pt x="2510785" y="1709280"/>
                </a:lnTo>
                <a:lnTo>
                  <a:pt x="1255394" y="2184384"/>
                </a:lnTo>
                <a:lnTo>
                  <a:pt x="2" y="1709280"/>
                </a:lnTo>
                <a:lnTo>
                  <a:pt x="2" y="475104"/>
                </a:lnTo>
                <a:lnTo>
                  <a:pt x="1255394" y="0"/>
                </a:lnTo>
                <a:close/>
              </a:path>
            </a:pathLst>
          </a:custGeom>
          <a:solidFill>
            <a:schemeClr val="accent1">
              <a:lumMod val="50000"/>
            </a:schemeClr>
          </a:solidFill>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40400" tIns="391265" rIns="340401" bIns="391264" numCol="1" spcCol="1270" anchor="ctr" anchorCtr="0">
            <a:noAutofit/>
          </a:bodyPr>
          <a:lstStyle/>
          <a:p>
            <a:pPr marL="0" lvl="0" indent="0" algn="ctr" defTabSz="1600200">
              <a:lnSpc>
                <a:spcPct val="90000"/>
              </a:lnSpc>
              <a:spcBef>
                <a:spcPct val="0"/>
              </a:spcBef>
              <a:spcAft>
                <a:spcPct val="35000"/>
              </a:spcAft>
              <a:buNone/>
            </a:pPr>
            <a:r>
              <a:rPr lang="en-GB" kern="1200" dirty="0"/>
              <a:t>Use of Force</a:t>
            </a:r>
          </a:p>
        </p:txBody>
      </p:sp>
      <p:sp>
        <p:nvSpPr>
          <p:cNvPr id="23" name="Freeform: Shape 22">
            <a:extLst>
              <a:ext uri="{FF2B5EF4-FFF2-40B4-BE49-F238E27FC236}">
                <a16:creationId xmlns:a16="http://schemas.microsoft.com/office/drawing/2014/main" id="{74A59744-F35D-41B9-BDE8-78B96C071B08}"/>
              </a:ext>
            </a:extLst>
          </p:cNvPr>
          <p:cNvSpPr/>
          <p:nvPr/>
        </p:nvSpPr>
        <p:spPr>
          <a:xfrm>
            <a:off x="2801362" y="3223892"/>
            <a:ext cx="2184385" cy="2510788"/>
          </a:xfrm>
          <a:custGeom>
            <a:avLst/>
            <a:gdLst>
              <a:gd name="connsiteX0" fmla="*/ 0 w 2510787"/>
              <a:gd name="connsiteY0" fmla="*/ 1092192 h 2184384"/>
              <a:gd name="connsiteX1" fmla="*/ 546096 w 2510787"/>
              <a:gd name="connsiteY1" fmla="*/ 1 h 2184384"/>
              <a:gd name="connsiteX2" fmla="*/ 1964691 w 2510787"/>
              <a:gd name="connsiteY2" fmla="*/ 1 h 2184384"/>
              <a:gd name="connsiteX3" fmla="*/ 2510787 w 2510787"/>
              <a:gd name="connsiteY3" fmla="*/ 1092192 h 2184384"/>
              <a:gd name="connsiteX4" fmla="*/ 1964691 w 2510787"/>
              <a:gd name="connsiteY4" fmla="*/ 2184383 h 2184384"/>
              <a:gd name="connsiteX5" fmla="*/ 546096 w 2510787"/>
              <a:gd name="connsiteY5" fmla="*/ 2184383 h 2184384"/>
              <a:gd name="connsiteX6" fmla="*/ 0 w 2510787"/>
              <a:gd name="connsiteY6" fmla="*/ 1092192 h 2184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10787" h="2184384">
                <a:moveTo>
                  <a:pt x="1255394" y="0"/>
                </a:moveTo>
                <a:lnTo>
                  <a:pt x="2510785" y="475104"/>
                </a:lnTo>
                <a:lnTo>
                  <a:pt x="2510785" y="1709280"/>
                </a:lnTo>
                <a:lnTo>
                  <a:pt x="1255394" y="2184384"/>
                </a:lnTo>
                <a:lnTo>
                  <a:pt x="2" y="1709280"/>
                </a:lnTo>
                <a:lnTo>
                  <a:pt x="2" y="475104"/>
                </a:lnTo>
                <a:lnTo>
                  <a:pt x="1255394" y="0"/>
                </a:lnTo>
                <a:close/>
              </a:path>
            </a:pathLst>
          </a:custGeom>
          <a:blipFill>
            <a:blip r:embed="rId7"/>
            <a:stretch>
              <a:fillRect/>
            </a:stretch>
          </a:blipFill>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40400" tIns="391265" rIns="340401" bIns="391264" numCol="1" spcCol="1270" anchor="ctr" anchorCtr="0">
            <a:noAutofit/>
          </a:bodyPr>
          <a:lstStyle/>
          <a:p>
            <a:pPr marL="0" lvl="0" indent="0" algn="ctr" defTabSz="1600200">
              <a:lnSpc>
                <a:spcPct val="90000"/>
              </a:lnSpc>
              <a:spcBef>
                <a:spcPct val="0"/>
              </a:spcBef>
              <a:spcAft>
                <a:spcPct val="35000"/>
              </a:spcAft>
              <a:buNone/>
            </a:pPr>
            <a:endParaRPr lang="en-GB" sz="3600" kern="1200" dirty="0"/>
          </a:p>
        </p:txBody>
      </p:sp>
    </p:spTree>
    <p:extLst>
      <p:ext uri="{BB962C8B-B14F-4D97-AF65-F5344CB8AC3E}">
        <p14:creationId xmlns:p14="http://schemas.microsoft.com/office/powerpoint/2010/main" val="1142472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6" grpId="0" animBg="1"/>
      <p:bldP spid="17" grpId="0" animBg="1"/>
      <p:bldP spid="19" grpId="0" animBg="1"/>
      <p:bldP spid="20" grpId="0" animBg="1"/>
      <p:bldP spid="22" grpId="0" animBg="1"/>
      <p:bldP spid="2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rotWithShape="1">
          <a:blip r:embed="rId4" cstate="print">
            <a:extLst>
              <a:ext uri="{28A0092B-C50C-407E-A947-70E740481C1C}">
                <a14:useLocalDpi xmlns:a14="http://schemas.microsoft.com/office/drawing/2010/main" val="0"/>
              </a:ext>
            </a:extLst>
          </a:blip>
          <a:srcRect l="24405"/>
          <a:stretch/>
        </p:blipFill>
        <p:spPr>
          <a:xfrm>
            <a:off x="1593464" y="1387449"/>
            <a:ext cx="3024336" cy="4129382"/>
          </a:xfrm>
          <a:custGeom>
            <a:avLst/>
            <a:gdLst>
              <a:gd name="connsiteX0" fmla="*/ 0 w 3024336"/>
              <a:gd name="connsiteY0" fmla="*/ 0 h 4129382"/>
              <a:gd name="connsiteX1" fmla="*/ 534299 w 3024336"/>
              <a:gd name="connsiteY1" fmla="*/ 0 h 4129382"/>
              <a:gd name="connsiteX2" fmla="*/ 947625 w 3024336"/>
              <a:gd name="connsiteY2" fmla="*/ 0 h 4129382"/>
              <a:gd name="connsiteX3" fmla="*/ 1421438 w 3024336"/>
              <a:gd name="connsiteY3" fmla="*/ 0 h 4129382"/>
              <a:gd name="connsiteX4" fmla="*/ 1985981 w 3024336"/>
              <a:gd name="connsiteY4" fmla="*/ 0 h 4129382"/>
              <a:gd name="connsiteX5" fmla="*/ 2490037 w 3024336"/>
              <a:gd name="connsiteY5" fmla="*/ 0 h 4129382"/>
              <a:gd name="connsiteX6" fmla="*/ 3024336 w 3024336"/>
              <a:gd name="connsiteY6" fmla="*/ 0 h 4129382"/>
              <a:gd name="connsiteX7" fmla="*/ 3024336 w 3024336"/>
              <a:gd name="connsiteY7" fmla="*/ 548618 h 4129382"/>
              <a:gd name="connsiteX8" fmla="*/ 3024336 w 3024336"/>
              <a:gd name="connsiteY8" fmla="*/ 1055942 h 4129382"/>
              <a:gd name="connsiteX9" fmla="*/ 3024336 w 3024336"/>
              <a:gd name="connsiteY9" fmla="*/ 1687148 h 4129382"/>
              <a:gd name="connsiteX10" fmla="*/ 3024336 w 3024336"/>
              <a:gd name="connsiteY10" fmla="*/ 2194472 h 4129382"/>
              <a:gd name="connsiteX11" fmla="*/ 3024336 w 3024336"/>
              <a:gd name="connsiteY11" fmla="*/ 2660502 h 4129382"/>
              <a:gd name="connsiteX12" fmla="*/ 3024336 w 3024336"/>
              <a:gd name="connsiteY12" fmla="*/ 3167826 h 4129382"/>
              <a:gd name="connsiteX13" fmla="*/ 3024336 w 3024336"/>
              <a:gd name="connsiteY13" fmla="*/ 4129382 h 4129382"/>
              <a:gd name="connsiteX14" fmla="*/ 2520280 w 3024336"/>
              <a:gd name="connsiteY14" fmla="*/ 4129382 h 4129382"/>
              <a:gd name="connsiteX15" fmla="*/ 2016224 w 3024336"/>
              <a:gd name="connsiteY15" fmla="*/ 4129382 h 4129382"/>
              <a:gd name="connsiteX16" fmla="*/ 1572655 w 3024336"/>
              <a:gd name="connsiteY16" fmla="*/ 4129382 h 4129382"/>
              <a:gd name="connsiteX17" fmla="*/ 1068599 w 3024336"/>
              <a:gd name="connsiteY17" fmla="*/ 4129382 h 4129382"/>
              <a:gd name="connsiteX18" fmla="*/ 564543 w 3024336"/>
              <a:gd name="connsiteY18" fmla="*/ 4129382 h 4129382"/>
              <a:gd name="connsiteX19" fmla="*/ 0 w 3024336"/>
              <a:gd name="connsiteY19" fmla="*/ 4129382 h 4129382"/>
              <a:gd name="connsiteX20" fmla="*/ 0 w 3024336"/>
              <a:gd name="connsiteY20" fmla="*/ 3539470 h 4129382"/>
              <a:gd name="connsiteX21" fmla="*/ 0 w 3024336"/>
              <a:gd name="connsiteY21" fmla="*/ 2990852 h 4129382"/>
              <a:gd name="connsiteX22" fmla="*/ 0 w 3024336"/>
              <a:gd name="connsiteY22" fmla="*/ 2400941 h 4129382"/>
              <a:gd name="connsiteX23" fmla="*/ 0 w 3024336"/>
              <a:gd name="connsiteY23" fmla="*/ 1769735 h 4129382"/>
              <a:gd name="connsiteX24" fmla="*/ 0 w 3024336"/>
              <a:gd name="connsiteY24" fmla="*/ 1138530 h 4129382"/>
              <a:gd name="connsiteX25" fmla="*/ 0 w 3024336"/>
              <a:gd name="connsiteY25" fmla="*/ 507324 h 4129382"/>
              <a:gd name="connsiteX26" fmla="*/ 0 w 3024336"/>
              <a:gd name="connsiteY26" fmla="*/ 0 h 4129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024336" h="4129382" fill="none" extrusionOk="0">
                <a:moveTo>
                  <a:pt x="0" y="0"/>
                </a:moveTo>
                <a:cubicBezTo>
                  <a:pt x="172936" y="-9148"/>
                  <a:pt x="350133" y="16171"/>
                  <a:pt x="534299" y="0"/>
                </a:cubicBezTo>
                <a:cubicBezTo>
                  <a:pt x="718465" y="-16171"/>
                  <a:pt x="779618" y="22073"/>
                  <a:pt x="947625" y="0"/>
                </a:cubicBezTo>
                <a:cubicBezTo>
                  <a:pt x="1115632" y="-22073"/>
                  <a:pt x="1303057" y="43021"/>
                  <a:pt x="1421438" y="0"/>
                </a:cubicBezTo>
                <a:cubicBezTo>
                  <a:pt x="1539819" y="-43021"/>
                  <a:pt x="1809471" y="51166"/>
                  <a:pt x="1985981" y="0"/>
                </a:cubicBezTo>
                <a:cubicBezTo>
                  <a:pt x="2162491" y="-51166"/>
                  <a:pt x="2264663" y="20064"/>
                  <a:pt x="2490037" y="0"/>
                </a:cubicBezTo>
                <a:cubicBezTo>
                  <a:pt x="2715411" y="-20064"/>
                  <a:pt x="2903416" y="31402"/>
                  <a:pt x="3024336" y="0"/>
                </a:cubicBezTo>
                <a:cubicBezTo>
                  <a:pt x="3076229" y="168120"/>
                  <a:pt x="3023111" y="413982"/>
                  <a:pt x="3024336" y="548618"/>
                </a:cubicBezTo>
                <a:cubicBezTo>
                  <a:pt x="3025561" y="683254"/>
                  <a:pt x="3003711" y="805792"/>
                  <a:pt x="3024336" y="1055942"/>
                </a:cubicBezTo>
                <a:cubicBezTo>
                  <a:pt x="3044961" y="1306092"/>
                  <a:pt x="3023563" y="1386112"/>
                  <a:pt x="3024336" y="1687148"/>
                </a:cubicBezTo>
                <a:cubicBezTo>
                  <a:pt x="3025109" y="1988184"/>
                  <a:pt x="2966195" y="2082926"/>
                  <a:pt x="3024336" y="2194472"/>
                </a:cubicBezTo>
                <a:cubicBezTo>
                  <a:pt x="3082477" y="2306018"/>
                  <a:pt x="2987934" y="2473924"/>
                  <a:pt x="3024336" y="2660502"/>
                </a:cubicBezTo>
                <a:cubicBezTo>
                  <a:pt x="3060738" y="2847080"/>
                  <a:pt x="2997806" y="3004213"/>
                  <a:pt x="3024336" y="3167826"/>
                </a:cubicBezTo>
                <a:cubicBezTo>
                  <a:pt x="3050866" y="3331439"/>
                  <a:pt x="2913144" y="3912366"/>
                  <a:pt x="3024336" y="4129382"/>
                </a:cubicBezTo>
                <a:cubicBezTo>
                  <a:pt x="2797270" y="4146055"/>
                  <a:pt x="2645323" y="4069696"/>
                  <a:pt x="2520280" y="4129382"/>
                </a:cubicBezTo>
                <a:cubicBezTo>
                  <a:pt x="2395237" y="4189068"/>
                  <a:pt x="2234342" y="4070324"/>
                  <a:pt x="2016224" y="4129382"/>
                </a:cubicBezTo>
                <a:cubicBezTo>
                  <a:pt x="1798106" y="4188440"/>
                  <a:pt x="1689643" y="4123098"/>
                  <a:pt x="1572655" y="4129382"/>
                </a:cubicBezTo>
                <a:cubicBezTo>
                  <a:pt x="1455667" y="4135666"/>
                  <a:pt x="1243106" y="4073345"/>
                  <a:pt x="1068599" y="4129382"/>
                </a:cubicBezTo>
                <a:cubicBezTo>
                  <a:pt x="894092" y="4185419"/>
                  <a:pt x="728177" y="4108803"/>
                  <a:pt x="564543" y="4129382"/>
                </a:cubicBezTo>
                <a:cubicBezTo>
                  <a:pt x="400909" y="4149961"/>
                  <a:pt x="192782" y="4069713"/>
                  <a:pt x="0" y="4129382"/>
                </a:cubicBezTo>
                <a:cubicBezTo>
                  <a:pt x="-27427" y="3948913"/>
                  <a:pt x="64914" y="3703356"/>
                  <a:pt x="0" y="3539470"/>
                </a:cubicBezTo>
                <a:cubicBezTo>
                  <a:pt x="-64914" y="3375584"/>
                  <a:pt x="1674" y="3129850"/>
                  <a:pt x="0" y="2990852"/>
                </a:cubicBezTo>
                <a:cubicBezTo>
                  <a:pt x="-1674" y="2851854"/>
                  <a:pt x="29345" y="2620985"/>
                  <a:pt x="0" y="2400941"/>
                </a:cubicBezTo>
                <a:cubicBezTo>
                  <a:pt x="-29345" y="2180897"/>
                  <a:pt x="26755" y="1979791"/>
                  <a:pt x="0" y="1769735"/>
                </a:cubicBezTo>
                <a:cubicBezTo>
                  <a:pt x="-26755" y="1559679"/>
                  <a:pt x="53980" y="1313906"/>
                  <a:pt x="0" y="1138530"/>
                </a:cubicBezTo>
                <a:cubicBezTo>
                  <a:pt x="-53980" y="963155"/>
                  <a:pt x="73282" y="657958"/>
                  <a:pt x="0" y="507324"/>
                </a:cubicBezTo>
                <a:cubicBezTo>
                  <a:pt x="-73282" y="356690"/>
                  <a:pt x="49730" y="138567"/>
                  <a:pt x="0" y="0"/>
                </a:cubicBezTo>
                <a:close/>
              </a:path>
              <a:path w="3024336" h="4129382" stroke="0" extrusionOk="0">
                <a:moveTo>
                  <a:pt x="0" y="0"/>
                </a:moveTo>
                <a:cubicBezTo>
                  <a:pt x="95475" y="-52806"/>
                  <a:pt x="263232" y="26513"/>
                  <a:pt x="473813" y="0"/>
                </a:cubicBezTo>
                <a:cubicBezTo>
                  <a:pt x="684394" y="-26513"/>
                  <a:pt x="762995" y="3009"/>
                  <a:pt x="887139" y="0"/>
                </a:cubicBezTo>
                <a:cubicBezTo>
                  <a:pt x="1011283" y="-3009"/>
                  <a:pt x="1176593" y="53231"/>
                  <a:pt x="1451681" y="0"/>
                </a:cubicBezTo>
                <a:cubicBezTo>
                  <a:pt x="1726769" y="-53231"/>
                  <a:pt x="1708099" y="592"/>
                  <a:pt x="1925494" y="0"/>
                </a:cubicBezTo>
                <a:cubicBezTo>
                  <a:pt x="2142889" y="-592"/>
                  <a:pt x="2228814" y="29264"/>
                  <a:pt x="2399307" y="0"/>
                </a:cubicBezTo>
                <a:cubicBezTo>
                  <a:pt x="2569800" y="-29264"/>
                  <a:pt x="2880646" y="19360"/>
                  <a:pt x="3024336" y="0"/>
                </a:cubicBezTo>
                <a:cubicBezTo>
                  <a:pt x="3074824" y="242420"/>
                  <a:pt x="2986783" y="365874"/>
                  <a:pt x="3024336" y="507324"/>
                </a:cubicBezTo>
                <a:cubicBezTo>
                  <a:pt x="3061889" y="648774"/>
                  <a:pt x="2958955" y="823936"/>
                  <a:pt x="3024336" y="1097236"/>
                </a:cubicBezTo>
                <a:cubicBezTo>
                  <a:pt x="3089717" y="1370536"/>
                  <a:pt x="2983041" y="1369565"/>
                  <a:pt x="3024336" y="1604560"/>
                </a:cubicBezTo>
                <a:cubicBezTo>
                  <a:pt x="3065631" y="1839555"/>
                  <a:pt x="3014722" y="1945539"/>
                  <a:pt x="3024336" y="2111884"/>
                </a:cubicBezTo>
                <a:cubicBezTo>
                  <a:pt x="3033950" y="2278229"/>
                  <a:pt x="2975449" y="2509366"/>
                  <a:pt x="3024336" y="2701796"/>
                </a:cubicBezTo>
                <a:cubicBezTo>
                  <a:pt x="3073223" y="2894226"/>
                  <a:pt x="2975841" y="3171920"/>
                  <a:pt x="3024336" y="3333001"/>
                </a:cubicBezTo>
                <a:cubicBezTo>
                  <a:pt x="3072831" y="3494082"/>
                  <a:pt x="2939773" y="3742060"/>
                  <a:pt x="3024336" y="4129382"/>
                </a:cubicBezTo>
                <a:cubicBezTo>
                  <a:pt x="2837575" y="4146365"/>
                  <a:pt x="2633283" y="4110472"/>
                  <a:pt x="2520280" y="4129382"/>
                </a:cubicBezTo>
                <a:cubicBezTo>
                  <a:pt x="2407277" y="4148292"/>
                  <a:pt x="2196810" y="4103422"/>
                  <a:pt x="2076711" y="4129382"/>
                </a:cubicBezTo>
                <a:cubicBezTo>
                  <a:pt x="1956612" y="4155342"/>
                  <a:pt x="1811841" y="4116913"/>
                  <a:pt x="1572655" y="4129382"/>
                </a:cubicBezTo>
                <a:cubicBezTo>
                  <a:pt x="1333469" y="4141851"/>
                  <a:pt x="1279964" y="4087023"/>
                  <a:pt x="1008112" y="4129382"/>
                </a:cubicBezTo>
                <a:cubicBezTo>
                  <a:pt x="736260" y="4171741"/>
                  <a:pt x="728532" y="4078135"/>
                  <a:pt x="504056" y="4129382"/>
                </a:cubicBezTo>
                <a:cubicBezTo>
                  <a:pt x="279580" y="4180629"/>
                  <a:pt x="181504" y="4100326"/>
                  <a:pt x="0" y="4129382"/>
                </a:cubicBezTo>
                <a:cubicBezTo>
                  <a:pt x="-27526" y="3939743"/>
                  <a:pt x="2763" y="3741336"/>
                  <a:pt x="0" y="3622058"/>
                </a:cubicBezTo>
                <a:cubicBezTo>
                  <a:pt x="-2763" y="3502780"/>
                  <a:pt x="24248" y="3282118"/>
                  <a:pt x="0" y="3073440"/>
                </a:cubicBezTo>
                <a:cubicBezTo>
                  <a:pt x="-24248" y="2864762"/>
                  <a:pt x="38176" y="2636870"/>
                  <a:pt x="0" y="2400941"/>
                </a:cubicBezTo>
                <a:cubicBezTo>
                  <a:pt x="-38176" y="2165012"/>
                  <a:pt x="783" y="1942248"/>
                  <a:pt x="0" y="1811029"/>
                </a:cubicBezTo>
                <a:cubicBezTo>
                  <a:pt x="-783" y="1679810"/>
                  <a:pt x="30149" y="1507174"/>
                  <a:pt x="0" y="1262411"/>
                </a:cubicBezTo>
                <a:cubicBezTo>
                  <a:pt x="-30149" y="1017648"/>
                  <a:pt x="45794" y="990502"/>
                  <a:pt x="0" y="796381"/>
                </a:cubicBezTo>
                <a:cubicBezTo>
                  <a:pt x="-45794" y="602260"/>
                  <a:pt x="42504" y="244066"/>
                  <a:pt x="0" y="0"/>
                </a:cubicBezTo>
                <a:close/>
              </a:path>
            </a:pathLst>
          </a:custGeom>
          <a:ln w="38100">
            <a:solidFill>
              <a:srgbClr val="44546A"/>
            </a:solidFill>
            <a:extLst>
              <a:ext uri="{C807C97D-BFC1-408E-A445-0C87EB9F89A2}">
                <ask:lineSketchStyleProps xmlns:ask="http://schemas.microsoft.com/office/drawing/2018/sketchyshapes" sd="1219033472">
                  <a:prstGeom prst="rect">
                    <a:avLst/>
                  </a:prstGeom>
                  <ask:type>
                    <ask:lineSketchScribble/>
                  </ask:type>
                </ask:lineSketchStyleProps>
              </a:ext>
            </a:extLst>
          </a:ln>
          <a:effectLst/>
        </p:spPr>
      </p:pic>
      <p:sp>
        <p:nvSpPr>
          <p:cNvPr id="6" name="TextBox 5"/>
          <p:cNvSpPr txBox="1"/>
          <p:nvPr/>
        </p:nvSpPr>
        <p:spPr>
          <a:xfrm>
            <a:off x="1919536" y="215352"/>
            <a:ext cx="8280920" cy="584775"/>
          </a:xfrm>
          <a:prstGeom prst="rect">
            <a:avLst/>
          </a:prstGeom>
          <a:solidFill>
            <a:srgbClr val="002060"/>
          </a:solidFill>
        </p:spPr>
        <p:txBody>
          <a:bodyPr wrap="square" rtlCol="0">
            <a:spAutoFit/>
          </a:bodyPr>
          <a:lstStyle/>
          <a:p>
            <a:pPr algn="ctr"/>
            <a:r>
              <a:rPr lang="en-GB" sz="3200" b="1" dirty="0">
                <a:solidFill>
                  <a:schemeClr val="bg1"/>
                </a:solidFill>
              </a:rPr>
              <a:t>Information Given to the Suspect</a:t>
            </a:r>
          </a:p>
        </p:txBody>
      </p:sp>
      <p:grpSp>
        <p:nvGrpSpPr>
          <p:cNvPr id="5" name="Group 4">
            <a:extLst>
              <a:ext uri="{FF2B5EF4-FFF2-40B4-BE49-F238E27FC236}">
                <a16:creationId xmlns:a16="http://schemas.microsoft.com/office/drawing/2014/main" id="{82EF03F5-78ED-4B9E-8164-5266B3F179B2}"/>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6260ECC4-D868-4B0D-860D-44F8BB917FC8}"/>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2E2EA4E8-2E69-429B-B69F-F1323F229FA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8A9AC271-B145-4A7A-93CE-DCC8DAB8CCD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9A9E190F-A2E1-4A9A-B1DC-003B2EA1714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0C2C73DE-23C0-476C-B09C-0C75A3A5A506}"/>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43A92F0C-8D17-4D3E-B687-C856343C3EA0}"/>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4" name="Block Arc 13">
            <a:extLst>
              <a:ext uri="{FF2B5EF4-FFF2-40B4-BE49-F238E27FC236}">
                <a16:creationId xmlns:a16="http://schemas.microsoft.com/office/drawing/2014/main" id="{0FD838EB-DF8C-411B-8A64-C1426932746A}"/>
              </a:ext>
            </a:extLst>
          </p:cNvPr>
          <p:cNvSpPr/>
          <p:nvPr/>
        </p:nvSpPr>
        <p:spPr>
          <a:xfrm>
            <a:off x="-634921" y="32755"/>
            <a:ext cx="6813361" cy="6813361"/>
          </a:xfrm>
          <a:prstGeom prst="blockArc">
            <a:avLst>
              <a:gd name="adj1" fmla="val 18900000"/>
              <a:gd name="adj2" fmla="val 2700000"/>
              <a:gd name="adj3" fmla="val 317"/>
            </a:avLst>
          </a:prstGeom>
        </p:spPr>
        <p:style>
          <a:lnRef idx="2">
            <a:schemeClr val="dk2">
              <a:shade val="60000"/>
              <a:hueOff val="0"/>
              <a:satOff val="0"/>
              <a:lumOff val="0"/>
              <a:alphaOff val="0"/>
            </a:schemeClr>
          </a:lnRef>
          <a:fillRef idx="0">
            <a:schemeClr val="dk2">
              <a:hueOff val="0"/>
              <a:satOff val="0"/>
              <a:lumOff val="0"/>
              <a:alphaOff val="0"/>
            </a:schemeClr>
          </a:fillRef>
          <a:effectRef idx="0">
            <a:schemeClr val="dk2">
              <a:hueOff val="0"/>
              <a:satOff val="0"/>
              <a:lumOff val="0"/>
              <a:alphaOff val="0"/>
            </a:schemeClr>
          </a:effectRef>
          <a:fontRef idx="minor">
            <a:schemeClr val="tx1">
              <a:hueOff val="0"/>
              <a:satOff val="0"/>
              <a:lumOff val="0"/>
              <a:alphaOff val="0"/>
            </a:schemeClr>
          </a:fontRef>
        </p:style>
      </p:sp>
      <p:sp>
        <p:nvSpPr>
          <p:cNvPr id="15" name="Freeform: Shape 14">
            <a:extLst>
              <a:ext uri="{FF2B5EF4-FFF2-40B4-BE49-F238E27FC236}">
                <a16:creationId xmlns:a16="http://schemas.microsoft.com/office/drawing/2014/main" id="{D5AA315D-AE14-4D1C-AF3A-7F5584C77B7B}"/>
              </a:ext>
            </a:extLst>
          </p:cNvPr>
          <p:cNvSpPr/>
          <p:nvPr/>
        </p:nvSpPr>
        <p:spPr>
          <a:xfrm>
            <a:off x="5658737" y="1297842"/>
            <a:ext cx="5622906" cy="778650"/>
          </a:xfrm>
          <a:custGeom>
            <a:avLst/>
            <a:gdLst>
              <a:gd name="connsiteX0" fmla="*/ 0 w 5622906"/>
              <a:gd name="connsiteY0" fmla="*/ 0 h 778650"/>
              <a:gd name="connsiteX1" fmla="*/ 5622906 w 5622906"/>
              <a:gd name="connsiteY1" fmla="*/ 0 h 778650"/>
              <a:gd name="connsiteX2" fmla="*/ 5622906 w 5622906"/>
              <a:gd name="connsiteY2" fmla="*/ 778650 h 778650"/>
              <a:gd name="connsiteX3" fmla="*/ 0 w 5622906"/>
              <a:gd name="connsiteY3" fmla="*/ 778650 h 778650"/>
              <a:gd name="connsiteX4" fmla="*/ 0 w 5622906"/>
              <a:gd name="connsiteY4" fmla="*/ 0 h 778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2906" h="778650">
                <a:moveTo>
                  <a:pt x="0" y="0"/>
                </a:moveTo>
                <a:lnTo>
                  <a:pt x="5622906" y="0"/>
                </a:lnTo>
                <a:lnTo>
                  <a:pt x="5622906" y="778650"/>
                </a:lnTo>
                <a:lnTo>
                  <a:pt x="0" y="778650"/>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618054"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Someone Informed	</a:t>
            </a:r>
          </a:p>
        </p:txBody>
      </p:sp>
      <p:sp>
        <p:nvSpPr>
          <p:cNvPr id="16" name="Oval 15">
            <a:extLst>
              <a:ext uri="{FF2B5EF4-FFF2-40B4-BE49-F238E27FC236}">
                <a16:creationId xmlns:a16="http://schemas.microsoft.com/office/drawing/2014/main" id="{C47E4986-D396-44D4-B3E1-C5B7147E99E9}"/>
              </a:ext>
            </a:extLst>
          </p:cNvPr>
          <p:cNvSpPr/>
          <p:nvPr/>
        </p:nvSpPr>
        <p:spPr>
          <a:xfrm>
            <a:off x="5172080" y="1200511"/>
            <a:ext cx="973312" cy="973312"/>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sp>
      <p:sp>
        <p:nvSpPr>
          <p:cNvPr id="17" name="Freeform: Shape 16">
            <a:extLst>
              <a:ext uri="{FF2B5EF4-FFF2-40B4-BE49-F238E27FC236}">
                <a16:creationId xmlns:a16="http://schemas.microsoft.com/office/drawing/2014/main" id="{5AB37496-BFF5-4657-A289-62E2D13DB259}"/>
              </a:ext>
            </a:extLst>
          </p:cNvPr>
          <p:cNvSpPr/>
          <p:nvPr/>
        </p:nvSpPr>
        <p:spPr>
          <a:xfrm>
            <a:off x="6105155" y="2466020"/>
            <a:ext cx="5176488" cy="778650"/>
          </a:xfrm>
          <a:custGeom>
            <a:avLst/>
            <a:gdLst>
              <a:gd name="connsiteX0" fmla="*/ 0 w 5176488"/>
              <a:gd name="connsiteY0" fmla="*/ 0 h 778650"/>
              <a:gd name="connsiteX1" fmla="*/ 5176488 w 5176488"/>
              <a:gd name="connsiteY1" fmla="*/ 0 h 778650"/>
              <a:gd name="connsiteX2" fmla="*/ 5176488 w 5176488"/>
              <a:gd name="connsiteY2" fmla="*/ 778650 h 778650"/>
              <a:gd name="connsiteX3" fmla="*/ 0 w 5176488"/>
              <a:gd name="connsiteY3" fmla="*/ 778650 h 778650"/>
              <a:gd name="connsiteX4" fmla="*/ 0 w 5176488"/>
              <a:gd name="connsiteY4" fmla="*/ 0 h 778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6488" h="778650">
                <a:moveTo>
                  <a:pt x="0" y="0"/>
                </a:moveTo>
                <a:lnTo>
                  <a:pt x="5176488" y="0"/>
                </a:lnTo>
                <a:lnTo>
                  <a:pt x="5176488" y="778650"/>
                </a:lnTo>
                <a:lnTo>
                  <a:pt x="0" y="778650"/>
                </a:lnTo>
                <a:lnTo>
                  <a:pt x="0" y="0"/>
                </a:lnTo>
                <a:close/>
              </a:path>
            </a:pathLst>
          </a:custGeom>
          <a:solidFill>
            <a:schemeClr val="accent1">
              <a:lumMod val="50000"/>
            </a:schemeClr>
          </a:solidFill>
        </p:spPr>
        <p:style>
          <a:lnRef idx="2">
            <a:schemeClr val="lt2">
              <a:hueOff val="0"/>
              <a:satOff val="0"/>
              <a:lumOff val="0"/>
              <a:alphaOff val="0"/>
            </a:schemeClr>
          </a:lnRef>
          <a:fillRef idx="1">
            <a:scrgbClr r="0" g="0" b="0"/>
          </a:fillRef>
          <a:effectRef idx="0">
            <a:schemeClr val="dk2">
              <a:hueOff val="0"/>
              <a:satOff val="0"/>
              <a:lumOff val="0"/>
              <a:alphaOff val="0"/>
            </a:schemeClr>
          </a:effectRef>
          <a:fontRef idx="minor">
            <a:schemeClr val="lt1"/>
          </a:fontRef>
        </p:style>
        <p:txBody>
          <a:bodyPr spcFirstLastPara="0" vert="horz" wrap="square" lIns="618054"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bg1">
                    <a:lumMod val="95000"/>
                  </a:schemeClr>
                </a:solidFill>
              </a:rPr>
              <a:t>Free Independent legal advice</a:t>
            </a:r>
          </a:p>
        </p:txBody>
      </p:sp>
      <p:sp>
        <p:nvSpPr>
          <p:cNvPr id="18" name="Oval 17">
            <a:extLst>
              <a:ext uri="{FF2B5EF4-FFF2-40B4-BE49-F238E27FC236}">
                <a16:creationId xmlns:a16="http://schemas.microsoft.com/office/drawing/2014/main" id="{7C0FB3AF-15EB-4C60-8053-8D9B11966844}"/>
              </a:ext>
            </a:extLst>
          </p:cNvPr>
          <p:cNvSpPr/>
          <p:nvPr/>
        </p:nvSpPr>
        <p:spPr>
          <a:xfrm>
            <a:off x="5618499" y="2368689"/>
            <a:ext cx="973312" cy="973312"/>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sp>
      <p:sp>
        <p:nvSpPr>
          <p:cNvPr id="19" name="Freeform: Shape 18">
            <a:extLst>
              <a:ext uri="{FF2B5EF4-FFF2-40B4-BE49-F238E27FC236}">
                <a16:creationId xmlns:a16="http://schemas.microsoft.com/office/drawing/2014/main" id="{32C8D362-C806-4F4F-AD81-CF758B8EC35B}"/>
              </a:ext>
            </a:extLst>
          </p:cNvPr>
          <p:cNvSpPr/>
          <p:nvPr/>
        </p:nvSpPr>
        <p:spPr>
          <a:xfrm>
            <a:off x="6105155" y="3634198"/>
            <a:ext cx="5176488" cy="778650"/>
          </a:xfrm>
          <a:custGeom>
            <a:avLst/>
            <a:gdLst>
              <a:gd name="connsiteX0" fmla="*/ 0 w 5176488"/>
              <a:gd name="connsiteY0" fmla="*/ 0 h 778650"/>
              <a:gd name="connsiteX1" fmla="*/ 5176488 w 5176488"/>
              <a:gd name="connsiteY1" fmla="*/ 0 h 778650"/>
              <a:gd name="connsiteX2" fmla="*/ 5176488 w 5176488"/>
              <a:gd name="connsiteY2" fmla="*/ 778650 h 778650"/>
              <a:gd name="connsiteX3" fmla="*/ 0 w 5176488"/>
              <a:gd name="connsiteY3" fmla="*/ 778650 h 778650"/>
              <a:gd name="connsiteX4" fmla="*/ 0 w 5176488"/>
              <a:gd name="connsiteY4" fmla="*/ 0 h 778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6488" h="778650">
                <a:moveTo>
                  <a:pt x="0" y="0"/>
                </a:moveTo>
                <a:lnTo>
                  <a:pt x="5176488" y="0"/>
                </a:lnTo>
                <a:lnTo>
                  <a:pt x="5176488" y="778650"/>
                </a:lnTo>
                <a:lnTo>
                  <a:pt x="0" y="778650"/>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618054"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Consult the Codes of Practice</a:t>
            </a:r>
          </a:p>
        </p:txBody>
      </p:sp>
      <p:sp>
        <p:nvSpPr>
          <p:cNvPr id="20" name="Oval 19">
            <a:extLst>
              <a:ext uri="{FF2B5EF4-FFF2-40B4-BE49-F238E27FC236}">
                <a16:creationId xmlns:a16="http://schemas.microsoft.com/office/drawing/2014/main" id="{E29CC2DE-9AEB-48DD-B34D-8B3FA5D618D5}"/>
              </a:ext>
            </a:extLst>
          </p:cNvPr>
          <p:cNvSpPr/>
          <p:nvPr/>
        </p:nvSpPr>
        <p:spPr>
          <a:xfrm>
            <a:off x="5618499" y="3536867"/>
            <a:ext cx="973312" cy="973312"/>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sp>
      <p:sp>
        <p:nvSpPr>
          <p:cNvPr id="21" name="Freeform: Shape 20">
            <a:extLst>
              <a:ext uri="{FF2B5EF4-FFF2-40B4-BE49-F238E27FC236}">
                <a16:creationId xmlns:a16="http://schemas.microsoft.com/office/drawing/2014/main" id="{26032374-21B6-4851-B9BC-AE7FBEE106B4}"/>
              </a:ext>
            </a:extLst>
          </p:cNvPr>
          <p:cNvSpPr/>
          <p:nvPr/>
        </p:nvSpPr>
        <p:spPr>
          <a:xfrm>
            <a:off x="5658737" y="4802376"/>
            <a:ext cx="5622906" cy="778650"/>
          </a:xfrm>
          <a:custGeom>
            <a:avLst/>
            <a:gdLst>
              <a:gd name="connsiteX0" fmla="*/ 0 w 5622906"/>
              <a:gd name="connsiteY0" fmla="*/ 0 h 778650"/>
              <a:gd name="connsiteX1" fmla="*/ 5622906 w 5622906"/>
              <a:gd name="connsiteY1" fmla="*/ 0 h 778650"/>
              <a:gd name="connsiteX2" fmla="*/ 5622906 w 5622906"/>
              <a:gd name="connsiteY2" fmla="*/ 778650 h 778650"/>
              <a:gd name="connsiteX3" fmla="*/ 0 w 5622906"/>
              <a:gd name="connsiteY3" fmla="*/ 778650 h 778650"/>
              <a:gd name="connsiteX4" fmla="*/ 0 w 5622906"/>
              <a:gd name="connsiteY4" fmla="*/ 0 h 778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2906" h="778650">
                <a:moveTo>
                  <a:pt x="0" y="0"/>
                </a:moveTo>
                <a:lnTo>
                  <a:pt x="5622906" y="0"/>
                </a:lnTo>
                <a:lnTo>
                  <a:pt x="5622906" y="778650"/>
                </a:lnTo>
                <a:lnTo>
                  <a:pt x="0" y="778650"/>
                </a:lnTo>
                <a:lnTo>
                  <a:pt x="0" y="0"/>
                </a:lnTo>
                <a:close/>
              </a:path>
            </a:pathLst>
          </a:custGeom>
          <a:solidFill>
            <a:schemeClr val="accent1">
              <a:lumMod val="50000"/>
            </a:schemeClr>
          </a:solidFill>
        </p:spPr>
        <p:style>
          <a:lnRef idx="2">
            <a:schemeClr val="lt2">
              <a:hueOff val="0"/>
              <a:satOff val="0"/>
              <a:lumOff val="0"/>
              <a:alphaOff val="0"/>
            </a:schemeClr>
          </a:lnRef>
          <a:fillRef idx="1">
            <a:scrgbClr r="0" g="0" b="0"/>
          </a:fillRef>
          <a:effectRef idx="0">
            <a:schemeClr val="dk2">
              <a:hueOff val="0"/>
              <a:satOff val="0"/>
              <a:lumOff val="0"/>
              <a:alphaOff val="0"/>
            </a:schemeClr>
          </a:effectRef>
          <a:fontRef idx="minor">
            <a:schemeClr val="lt1"/>
          </a:fontRef>
        </p:style>
        <p:txBody>
          <a:bodyPr spcFirstLastPara="0" vert="horz" wrap="square" lIns="618054"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bg1">
                    <a:lumMod val="95000"/>
                  </a:schemeClr>
                </a:solidFill>
              </a:rPr>
              <a:t>View Custody Record</a:t>
            </a:r>
          </a:p>
        </p:txBody>
      </p:sp>
      <p:sp>
        <p:nvSpPr>
          <p:cNvPr id="22" name="Oval 21">
            <a:extLst>
              <a:ext uri="{FF2B5EF4-FFF2-40B4-BE49-F238E27FC236}">
                <a16:creationId xmlns:a16="http://schemas.microsoft.com/office/drawing/2014/main" id="{6B243B61-D8AC-4D10-938E-7EC4CAA7509D}"/>
              </a:ext>
            </a:extLst>
          </p:cNvPr>
          <p:cNvSpPr/>
          <p:nvPr/>
        </p:nvSpPr>
        <p:spPr>
          <a:xfrm>
            <a:off x="5172080" y="4705045"/>
            <a:ext cx="973312" cy="973312"/>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sp>
    </p:spTree>
    <p:extLst>
      <p:ext uri="{BB962C8B-B14F-4D97-AF65-F5344CB8AC3E}">
        <p14:creationId xmlns:p14="http://schemas.microsoft.com/office/powerpoint/2010/main" val="3654693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1"/>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7" grpId="0" animBg="1"/>
      <p:bldP spid="19" grpId="0" animBg="1"/>
      <p:bldP spid="2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79576" y="215352"/>
            <a:ext cx="7636304" cy="584775"/>
          </a:xfrm>
          <a:prstGeom prst="rect">
            <a:avLst/>
          </a:prstGeom>
          <a:solidFill>
            <a:srgbClr val="002060"/>
          </a:solidFill>
        </p:spPr>
        <p:txBody>
          <a:bodyPr wrap="square" rtlCol="0">
            <a:spAutoFit/>
          </a:bodyPr>
          <a:lstStyle/>
          <a:p>
            <a:pPr algn="ctr"/>
            <a:r>
              <a:rPr lang="en-GB" sz="3200" b="1" dirty="0">
                <a:solidFill>
                  <a:schemeClr val="bg1"/>
                </a:solidFill>
              </a:rPr>
              <a:t>The Custody Record</a:t>
            </a:r>
          </a:p>
        </p:txBody>
      </p:sp>
      <p:grpSp>
        <p:nvGrpSpPr>
          <p:cNvPr id="6" name="Group 5">
            <a:extLst>
              <a:ext uri="{FF2B5EF4-FFF2-40B4-BE49-F238E27FC236}">
                <a16:creationId xmlns:a16="http://schemas.microsoft.com/office/drawing/2014/main" id="{7B354EBA-A00F-4CB7-8A20-851E88D4C6BE}"/>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53780E0A-C81B-45B4-B44A-D20ACFC698F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1FCB50F8-6767-430A-A029-249DCEFB307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2B922211-3F3B-492E-80AB-465EB7F749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0715A168-DE35-4821-8B6A-F81FD51F7B2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EBCD9C97-F839-4ABE-BA7D-25E6E4F929D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AF982C03-E131-4153-9740-A444967EDB6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4" name="Freeform: Shape 13">
            <a:extLst>
              <a:ext uri="{FF2B5EF4-FFF2-40B4-BE49-F238E27FC236}">
                <a16:creationId xmlns:a16="http://schemas.microsoft.com/office/drawing/2014/main" id="{8FC836A4-7591-4B1B-98A9-FC9C3E0D3499}"/>
              </a:ext>
            </a:extLst>
          </p:cNvPr>
          <p:cNvSpPr/>
          <p:nvPr/>
        </p:nvSpPr>
        <p:spPr>
          <a:xfrm>
            <a:off x="6983226" y="1100406"/>
            <a:ext cx="2221660" cy="2553632"/>
          </a:xfrm>
          <a:custGeom>
            <a:avLst/>
            <a:gdLst>
              <a:gd name="connsiteX0" fmla="*/ 0 w 2553632"/>
              <a:gd name="connsiteY0" fmla="*/ 1110830 h 2221660"/>
              <a:gd name="connsiteX1" fmla="*/ 555415 w 2553632"/>
              <a:gd name="connsiteY1" fmla="*/ 1 h 2221660"/>
              <a:gd name="connsiteX2" fmla="*/ 1998217 w 2553632"/>
              <a:gd name="connsiteY2" fmla="*/ 1 h 2221660"/>
              <a:gd name="connsiteX3" fmla="*/ 2553632 w 2553632"/>
              <a:gd name="connsiteY3" fmla="*/ 1110830 h 2221660"/>
              <a:gd name="connsiteX4" fmla="*/ 1998217 w 2553632"/>
              <a:gd name="connsiteY4" fmla="*/ 2221659 h 2221660"/>
              <a:gd name="connsiteX5" fmla="*/ 555415 w 2553632"/>
              <a:gd name="connsiteY5" fmla="*/ 2221659 h 2221660"/>
              <a:gd name="connsiteX6" fmla="*/ 0 w 2553632"/>
              <a:gd name="connsiteY6" fmla="*/ 1110830 h 2221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53632" h="2221660">
                <a:moveTo>
                  <a:pt x="1276816" y="0"/>
                </a:moveTo>
                <a:lnTo>
                  <a:pt x="2553631" y="483211"/>
                </a:lnTo>
                <a:lnTo>
                  <a:pt x="2553631" y="1738449"/>
                </a:lnTo>
                <a:lnTo>
                  <a:pt x="1276816" y="2221660"/>
                </a:lnTo>
                <a:lnTo>
                  <a:pt x="1" y="1738449"/>
                </a:lnTo>
                <a:lnTo>
                  <a:pt x="1" y="483211"/>
                </a:lnTo>
                <a:lnTo>
                  <a:pt x="1276816"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414789" tIns="466521" rIns="414789" bIns="466521" numCol="1" spcCol="1270" anchor="ctr" anchorCtr="0">
            <a:noAutofit/>
          </a:bodyPr>
          <a:lstStyle/>
          <a:p>
            <a:pPr marL="0" lvl="0" indent="0" algn="ctr" defTabSz="800100">
              <a:lnSpc>
                <a:spcPct val="90000"/>
              </a:lnSpc>
              <a:spcBef>
                <a:spcPct val="0"/>
              </a:spcBef>
              <a:spcAft>
                <a:spcPct val="35000"/>
              </a:spcAft>
              <a:buNone/>
            </a:pPr>
            <a:r>
              <a:rPr lang="en-GB" sz="2200" kern="1200">
                <a:latin typeface="+mn-lt"/>
              </a:rPr>
              <a:t>Personal Information</a:t>
            </a:r>
            <a:endParaRPr lang="en-GB" sz="2200" kern="1200" dirty="0">
              <a:latin typeface="+mn-lt"/>
            </a:endParaRPr>
          </a:p>
        </p:txBody>
      </p:sp>
      <p:sp>
        <p:nvSpPr>
          <p:cNvPr id="16" name="Freeform: Shape 15">
            <a:extLst>
              <a:ext uri="{FF2B5EF4-FFF2-40B4-BE49-F238E27FC236}">
                <a16:creationId xmlns:a16="http://schemas.microsoft.com/office/drawing/2014/main" id="{57A49972-B44C-4B75-93A6-8E5F3024BD0E}"/>
              </a:ext>
            </a:extLst>
          </p:cNvPr>
          <p:cNvSpPr/>
          <p:nvPr/>
        </p:nvSpPr>
        <p:spPr>
          <a:xfrm>
            <a:off x="1230734" y="1026206"/>
            <a:ext cx="2221660" cy="2553632"/>
          </a:xfrm>
          <a:custGeom>
            <a:avLst/>
            <a:gdLst>
              <a:gd name="connsiteX0" fmla="*/ 0 w 2553632"/>
              <a:gd name="connsiteY0" fmla="*/ 1110830 h 2221660"/>
              <a:gd name="connsiteX1" fmla="*/ 555415 w 2553632"/>
              <a:gd name="connsiteY1" fmla="*/ 1 h 2221660"/>
              <a:gd name="connsiteX2" fmla="*/ 1998217 w 2553632"/>
              <a:gd name="connsiteY2" fmla="*/ 1 h 2221660"/>
              <a:gd name="connsiteX3" fmla="*/ 2553632 w 2553632"/>
              <a:gd name="connsiteY3" fmla="*/ 1110830 h 2221660"/>
              <a:gd name="connsiteX4" fmla="*/ 1998217 w 2553632"/>
              <a:gd name="connsiteY4" fmla="*/ 2221659 h 2221660"/>
              <a:gd name="connsiteX5" fmla="*/ 555415 w 2553632"/>
              <a:gd name="connsiteY5" fmla="*/ 2221659 h 2221660"/>
              <a:gd name="connsiteX6" fmla="*/ 0 w 2553632"/>
              <a:gd name="connsiteY6" fmla="*/ 1110830 h 2221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53632" h="2221660">
                <a:moveTo>
                  <a:pt x="1276816" y="0"/>
                </a:moveTo>
                <a:lnTo>
                  <a:pt x="2553631" y="483211"/>
                </a:lnTo>
                <a:lnTo>
                  <a:pt x="2553631" y="1738449"/>
                </a:lnTo>
                <a:lnTo>
                  <a:pt x="1276816" y="2221660"/>
                </a:lnTo>
                <a:lnTo>
                  <a:pt x="1" y="1738449"/>
                </a:lnTo>
                <a:lnTo>
                  <a:pt x="1" y="483211"/>
                </a:lnTo>
                <a:lnTo>
                  <a:pt x="1276816" y="0"/>
                </a:lnTo>
                <a:close/>
              </a:path>
            </a:pathLst>
          </a:custGeom>
          <a:solidFill>
            <a:schemeClr val="accent2">
              <a:lumMod val="75000"/>
            </a:schemeClr>
          </a:solidFill>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46209" tIns="397941" rIns="346209" bIns="397941" numCol="1" spcCol="1270" anchor="ctr" anchorCtr="0">
            <a:noAutofit/>
          </a:bodyPr>
          <a:lstStyle/>
          <a:p>
            <a:pPr marL="0" lvl="0" indent="0" algn="ctr" defTabSz="800100">
              <a:lnSpc>
                <a:spcPct val="90000"/>
              </a:lnSpc>
              <a:spcBef>
                <a:spcPct val="0"/>
              </a:spcBef>
              <a:spcAft>
                <a:spcPct val="35000"/>
              </a:spcAft>
              <a:buNone/>
            </a:pPr>
            <a:r>
              <a:rPr lang="en-GB" sz="1800" kern="1200">
                <a:latin typeface="+mn-lt"/>
              </a:rPr>
              <a:t>Will Contain:</a:t>
            </a:r>
            <a:endParaRPr lang="en-GB" sz="1800" kern="1200" dirty="0">
              <a:latin typeface="+mn-lt"/>
            </a:endParaRPr>
          </a:p>
        </p:txBody>
      </p:sp>
      <p:sp>
        <p:nvSpPr>
          <p:cNvPr id="17" name="Freeform: Shape 16">
            <a:extLst>
              <a:ext uri="{FF2B5EF4-FFF2-40B4-BE49-F238E27FC236}">
                <a16:creationId xmlns:a16="http://schemas.microsoft.com/office/drawing/2014/main" id="{E253E64D-F260-4A1D-B698-9DB579F6886A}"/>
              </a:ext>
            </a:extLst>
          </p:cNvPr>
          <p:cNvSpPr/>
          <p:nvPr/>
        </p:nvSpPr>
        <p:spPr>
          <a:xfrm>
            <a:off x="5778933" y="3267929"/>
            <a:ext cx="2221660" cy="2553633"/>
          </a:xfrm>
          <a:custGeom>
            <a:avLst/>
            <a:gdLst>
              <a:gd name="connsiteX0" fmla="*/ 0 w 2553632"/>
              <a:gd name="connsiteY0" fmla="*/ 1110830 h 2221660"/>
              <a:gd name="connsiteX1" fmla="*/ 555415 w 2553632"/>
              <a:gd name="connsiteY1" fmla="*/ 1 h 2221660"/>
              <a:gd name="connsiteX2" fmla="*/ 1998217 w 2553632"/>
              <a:gd name="connsiteY2" fmla="*/ 1 h 2221660"/>
              <a:gd name="connsiteX3" fmla="*/ 2553632 w 2553632"/>
              <a:gd name="connsiteY3" fmla="*/ 1110830 h 2221660"/>
              <a:gd name="connsiteX4" fmla="*/ 1998217 w 2553632"/>
              <a:gd name="connsiteY4" fmla="*/ 2221659 h 2221660"/>
              <a:gd name="connsiteX5" fmla="*/ 555415 w 2553632"/>
              <a:gd name="connsiteY5" fmla="*/ 2221659 h 2221660"/>
              <a:gd name="connsiteX6" fmla="*/ 0 w 2553632"/>
              <a:gd name="connsiteY6" fmla="*/ 1110830 h 2221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53632" h="2221660">
                <a:moveTo>
                  <a:pt x="1276816" y="0"/>
                </a:moveTo>
                <a:lnTo>
                  <a:pt x="2553631" y="483211"/>
                </a:lnTo>
                <a:lnTo>
                  <a:pt x="2553631" y="1738449"/>
                </a:lnTo>
                <a:lnTo>
                  <a:pt x="1276816" y="2221660"/>
                </a:lnTo>
                <a:lnTo>
                  <a:pt x="1" y="1738449"/>
                </a:lnTo>
                <a:lnTo>
                  <a:pt x="1" y="483211"/>
                </a:lnTo>
                <a:lnTo>
                  <a:pt x="1276816" y="0"/>
                </a:lnTo>
                <a:close/>
              </a:path>
            </a:pathLst>
          </a:custGeom>
          <a:solidFill>
            <a:schemeClr val="accent1">
              <a:lumMod val="50000"/>
            </a:schemeClr>
          </a:solidFill>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414789" tIns="466522" rIns="414789" bIns="466521" numCol="1" spcCol="1270" anchor="ctr" anchorCtr="0">
            <a:noAutofit/>
          </a:bodyPr>
          <a:lstStyle/>
          <a:p>
            <a:pPr marL="0" lvl="0" indent="0" algn="ctr" defTabSz="800100">
              <a:lnSpc>
                <a:spcPct val="90000"/>
              </a:lnSpc>
              <a:spcBef>
                <a:spcPct val="0"/>
              </a:spcBef>
              <a:spcAft>
                <a:spcPct val="35000"/>
              </a:spcAft>
              <a:buNone/>
            </a:pPr>
            <a:r>
              <a:rPr lang="en-GB" sz="2200" kern="1200" dirty="0">
                <a:latin typeface="+mn-lt"/>
              </a:rPr>
              <a:t>Every Action or Decision</a:t>
            </a:r>
          </a:p>
        </p:txBody>
      </p:sp>
      <p:sp>
        <p:nvSpPr>
          <p:cNvPr id="19" name="Freeform: Shape 18">
            <a:extLst>
              <a:ext uri="{FF2B5EF4-FFF2-40B4-BE49-F238E27FC236}">
                <a16:creationId xmlns:a16="http://schemas.microsoft.com/office/drawing/2014/main" id="{A27A8790-0223-433D-9838-FE780DA9056D}"/>
              </a:ext>
            </a:extLst>
          </p:cNvPr>
          <p:cNvSpPr/>
          <p:nvPr/>
        </p:nvSpPr>
        <p:spPr>
          <a:xfrm>
            <a:off x="8178326" y="3267930"/>
            <a:ext cx="2221660" cy="2553632"/>
          </a:xfrm>
          <a:custGeom>
            <a:avLst/>
            <a:gdLst>
              <a:gd name="connsiteX0" fmla="*/ 0 w 2553632"/>
              <a:gd name="connsiteY0" fmla="*/ 1110830 h 2221660"/>
              <a:gd name="connsiteX1" fmla="*/ 555415 w 2553632"/>
              <a:gd name="connsiteY1" fmla="*/ 1 h 2221660"/>
              <a:gd name="connsiteX2" fmla="*/ 1998217 w 2553632"/>
              <a:gd name="connsiteY2" fmla="*/ 1 h 2221660"/>
              <a:gd name="connsiteX3" fmla="*/ 2553632 w 2553632"/>
              <a:gd name="connsiteY3" fmla="*/ 1110830 h 2221660"/>
              <a:gd name="connsiteX4" fmla="*/ 1998217 w 2553632"/>
              <a:gd name="connsiteY4" fmla="*/ 2221659 h 2221660"/>
              <a:gd name="connsiteX5" fmla="*/ 555415 w 2553632"/>
              <a:gd name="connsiteY5" fmla="*/ 2221659 h 2221660"/>
              <a:gd name="connsiteX6" fmla="*/ 0 w 2553632"/>
              <a:gd name="connsiteY6" fmla="*/ 1110830 h 2221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53632" h="2221660">
                <a:moveTo>
                  <a:pt x="1276816" y="0"/>
                </a:moveTo>
                <a:lnTo>
                  <a:pt x="2553631" y="483211"/>
                </a:lnTo>
                <a:lnTo>
                  <a:pt x="2553631" y="1738449"/>
                </a:lnTo>
                <a:lnTo>
                  <a:pt x="1276816" y="2221660"/>
                </a:lnTo>
                <a:lnTo>
                  <a:pt x="1" y="1738449"/>
                </a:lnTo>
                <a:lnTo>
                  <a:pt x="1" y="483211"/>
                </a:lnTo>
                <a:lnTo>
                  <a:pt x="1276816"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46209" tIns="397941" rIns="346209" bIns="397941"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US" altLang="en-US" sz="2200" kern="1200" dirty="0">
                <a:latin typeface="+mn-lt"/>
                <a:cs typeface="Arial" panose="020B0604020202020204" pitchFamily="34" charset="0"/>
              </a:rPr>
              <a:t>Every entry signed and timed</a:t>
            </a:r>
            <a:endParaRPr lang="en-GB" sz="2200" kern="1200" dirty="0">
              <a:latin typeface="+mn-lt"/>
            </a:endParaRPr>
          </a:p>
        </p:txBody>
      </p:sp>
      <p:sp>
        <p:nvSpPr>
          <p:cNvPr id="20" name="Freeform: Shape 19">
            <a:extLst>
              <a:ext uri="{FF2B5EF4-FFF2-40B4-BE49-F238E27FC236}">
                <a16:creationId xmlns:a16="http://schemas.microsoft.com/office/drawing/2014/main" id="{9AD0CB05-FDD5-4469-84A7-22A84D8A5381}"/>
              </a:ext>
            </a:extLst>
          </p:cNvPr>
          <p:cNvSpPr/>
          <p:nvPr/>
        </p:nvSpPr>
        <p:spPr>
          <a:xfrm>
            <a:off x="4573028" y="1114210"/>
            <a:ext cx="2221660" cy="2553632"/>
          </a:xfrm>
          <a:custGeom>
            <a:avLst/>
            <a:gdLst>
              <a:gd name="connsiteX0" fmla="*/ 0 w 2553632"/>
              <a:gd name="connsiteY0" fmla="*/ 1110830 h 2221660"/>
              <a:gd name="connsiteX1" fmla="*/ 555415 w 2553632"/>
              <a:gd name="connsiteY1" fmla="*/ 1 h 2221660"/>
              <a:gd name="connsiteX2" fmla="*/ 1998217 w 2553632"/>
              <a:gd name="connsiteY2" fmla="*/ 1 h 2221660"/>
              <a:gd name="connsiteX3" fmla="*/ 2553632 w 2553632"/>
              <a:gd name="connsiteY3" fmla="*/ 1110830 h 2221660"/>
              <a:gd name="connsiteX4" fmla="*/ 1998217 w 2553632"/>
              <a:gd name="connsiteY4" fmla="*/ 2221659 h 2221660"/>
              <a:gd name="connsiteX5" fmla="*/ 555415 w 2553632"/>
              <a:gd name="connsiteY5" fmla="*/ 2221659 h 2221660"/>
              <a:gd name="connsiteX6" fmla="*/ 0 w 2553632"/>
              <a:gd name="connsiteY6" fmla="*/ 1110830 h 2221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53632" h="2221660">
                <a:moveTo>
                  <a:pt x="1276816" y="0"/>
                </a:moveTo>
                <a:lnTo>
                  <a:pt x="2553631" y="483211"/>
                </a:lnTo>
                <a:lnTo>
                  <a:pt x="2553631" y="1738449"/>
                </a:lnTo>
                <a:lnTo>
                  <a:pt x="1276816" y="2221660"/>
                </a:lnTo>
                <a:lnTo>
                  <a:pt x="1" y="1738449"/>
                </a:lnTo>
                <a:lnTo>
                  <a:pt x="1" y="483211"/>
                </a:lnTo>
                <a:lnTo>
                  <a:pt x="1276816" y="0"/>
                </a:lnTo>
                <a:close/>
              </a:path>
            </a:pathLst>
          </a:custGeom>
          <a:blipFill>
            <a:blip r:embed="rId7"/>
            <a:stretch>
              <a:fillRect/>
            </a:stretch>
          </a:blipFill>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46209" tIns="397941" rIns="346209" bIns="397941" numCol="1" spcCol="1270" anchor="ctr" anchorCtr="0">
            <a:noAutofit/>
          </a:bodyPr>
          <a:lstStyle/>
          <a:p>
            <a:pPr marL="0" lvl="0" indent="0" algn="ctr" defTabSz="800100">
              <a:lnSpc>
                <a:spcPct val="90000"/>
              </a:lnSpc>
              <a:spcBef>
                <a:spcPct val="0"/>
              </a:spcBef>
              <a:spcAft>
                <a:spcPct val="35000"/>
              </a:spcAft>
              <a:buNone/>
            </a:pPr>
            <a:endParaRPr lang="en-GB" sz="1800" kern="1200" dirty="0">
              <a:latin typeface="+mn-lt"/>
            </a:endParaRPr>
          </a:p>
        </p:txBody>
      </p:sp>
    </p:spTree>
    <p:extLst>
      <p:ext uri="{BB962C8B-B14F-4D97-AF65-F5344CB8AC3E}">
        <p14:creationId xmlns:p14="http://schemas.microsoft.com/office/powerpoint/2010/main" val="1013027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6" grpId="0" animBg="1"/>
      <p:bldP spid="17" grpId="0" animBg="1"/>
      <p:bldP spid="19" grpId="0" animBg="1"/>
      <p:bldP spid="20"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custody_cell2"/>
          <p:cNvPicPr>
            <a:picLocks noChangeAspect="1" noChangeArrowheads="1"/>
          </p:cNvPicPr>
          <p:nvPr/>
        </p:nvPicPr>
        <p:blipFill>
          <a:blip r:embed="rId3">
            <a:alphaModFix/>
            <a:extLst>
              <a:ext uri="{28A0092B-C50C-407E-A947-70E740481C1C}">
                <a14:useLocalDpi xmlns:a14="http://schemas.microsoft.com/office/drawing/2010/main" val="0"/>
              </a:ext>
            </a:extLst>
          </a:blip>
          <a:srcRect/>
          <a:stretch>
            <a:fillRect/>
          </a:stretch>
        </p:blipFill>
        <p:spPr bwMode="auto">
          <a:xfrm>
            <a:off x="686682" y="2420888"/>
            <a:ext cx="3753134" cy="2331680"/>
          </a:xfrm>
          <a:custGeom>
            <a:avLst/>
            <a:gdLst>
              <a:gd name="connsiteX0" fmla="*/ 0 w 3753134"/>
              <a:gd name="connsiteY0" fmla="*/ 0 h 2331680"/>
              <a:gd name="connsiteX1" fmla="*/ 498631 w 3753134"/>
              <a:gd name="connsiteY1" fmla="*/ 0 h 2331680"/>
              <a:gd name="connsiteX2" fmla="*/ 922199 w 3753134"/>
              <a:gd name="connsiteY2" fmla="*/ 0 h 2331680"/>
              <a:gd name="connsiteX3" fmla="*/ 1533423 w 3753134"/>
              <a:gd name="connsiteY3" fmla="*/ 0 h 2331680"/>
              <a:gd name="connsiteX4" fmla="*/ 2032054 w 3753134"/>
              <a:gd name="connsiteY4" fmla="*/ 0 h 2331680"/>
              <a:gd name="connsiteX5" fmla="*/ 2530685 w 3753134"/>
              <a:gd name="connsiteY5" fmla="*/ 0 h 2331680"/>
              <a:gd name="connsiteX6" fmla="*/ 3141909 w 3753134"/>
              <a:gd name="connsiteY6" fmla="*/ 0 h 2331680"/>
              <a:gd name="connsiteX7" fmla="*/ 3753134 w 3753134"/>
              <a:gd name="connsiteY7" fmla="*/ 0 h 2331680"/>
              <a:gd name="connsiteX8" fmla="*/ 3753134 w 3753134"/>
              <a:gd name="connsiteY8" fmla="*/ 629554 h 2331680"/>
              <a:gd name="connsiteX9" fmla="*/ 3753134 w 3753134"/>
              <a:gd name="connsiteY9" fmla="*/ 1165840 h 2331680"/>
              <a:gd name="connsiteX10" fmla="*/ 3753134 w 3753134"/>
              <a:gd name="connsiteY10" fmla="*/ 1702126 h 2331680"/>
              <a:gd name="connsiteX11" fmla="*/ 3753134 w 3753134"/>
              <a:gd name="connsiteY11" fmla="*/ 2331680 h 2331680"/>
              <a:gd name="connsiteX12" fmla="*/ 3179441 w 3753134"/>
              <a:gd name="connsiteY12" fmla="*/ 2331680 h 2331680"/>
              <a:gd name="connsiteX13" fmla="*/ 2568216 w 3753134"/>
              <a:gd name="connsiteY13" fmla="*/ 2331680 h 2331680"/>
              <a:gd name="connsiteX14" fmla="*/ 1956991 w 3753134"/>
              <a:gd name="connsiteY14" fmla="*/ 2331680 h 2331680"/>
              <a:gd name="connsiteX15" fmla="*/ 1495892 w 3753134"/>
              <a:gd name="connsiteY15" fmla="*/ 2331680 h 2331680"/>
              <a:gd name="connsiteX16" fmla="*/ 959730 w 3753134"/>
              <a:gd name="connsiteY16" fmla="*/ 2331680 h 2331680"/>
              <a:gd name="connsiteX17" fmla="*/ 0 w 3753134"/>
              <a:gd name="connsiteY17" fmla="*/ 2331680 h 2331680"/>
              <a:gd name="connsiteX18" fmla="*/ 0 w 3753134"/>
              <a:gd name="connsiteY18" fmla="*/ 1748760 h 2331680"/>
              <a:gd name="connsiteX19" fmla="*/ 0 w 3753134"/>
              <a:gd name="connsiteY19" fmla="*/ 1212474 h 2331680"/>
              <a:gd name="connsiteX20" fmla="*/ 0 w 3753134"/>
              <a:gd name="connsiteY20" fmla="*/ 676187 h 2331680"/>
              <a:gd name="connsiteX21" fmla="*/ 0 w 3753134"/>
              <a:gd name="connsiteY21" fmla="*/ 0 h 2331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53134" h="2331680" extrusionOk="0">
                <a:moveTo>
                  <a:pt x="0" y="0"/>
                </a:moveTo>
                <a:cubicBezTo>
                  <a:pt x="115679" y="-30469"/>
                  <a:pt x="327462" y="55302"/>
                  <a:pt x="498631" y="0"/>
                </a:cubicBezTo>
                <a:cubicBezTo>
                  <a:pt x="669800" y="-55302"/>
                  <a:pt x="772463" y="15829"/>
                  <a:pt x="922199" y="0"/>
                </a:cubicBezTo>
                <a:cubicBezTo>
                  <a:pt x="1071935" y="-15829"/>
                  <a:pt x="1368846" y="26733"/>
                  <a:pt x="1533423" y="0"/>
                </a:cubicBezTo>
                <a:cubicBezTo>
                  <a:pt x="1698000" y="-26733"/>
                  <a:pt x="1847630" y="39055"/>
                  <a:pt x="2032054" y="0"/>
                </a:cubicBezTo>
                <a:cubicBezTo>
                  <a:pt x="2216478" y="-39055"/>
                  <a:pt x="2405911" y="33118"/>
                  <a:pt x="2530685" y="0"/>
                </a:cubicBezTo>
                <a:cubicBezTo>
                  <a:pt x="2655459" y="-33118"/>
                  <a:pt x="2963534" y="61170"/>
                  <a:pt x="3141909" y="0"/>
                </a:cubicBezTo>
                <a:cubicBezTo>
                  <a:pt x="3320284" y="-61170"/>
                  <a:pt x="3618462" y="54528"/>
                  <a:pt x="3753134" y="0"/>
                </a:cubicBezTo>
                <a:cubicBezTo>
                  <a:pt x="3794864" y="171409"/>
                  <a:pt x="3698445" y="362416"/>
                  <a:pt x="3753134" y="629554"/>
                </a:cubicBezTo>
                <a:cubicBezTo>
                  <a:pt x="3807823" y="896692"/>
                  <a:pt x="3749952" y="1002100"/>
                  <a:pt x="3753134" y="1165840"/>
                </a:cubicBezTo>
                <a:cubicBezTo>
                  <a:pt x="3756316" y="1329580"/>
                  <a:pt x="3701888" y="1468436"/>
                  <a:pt x="3753134" y="1702126"/>
                </a:cubicBezTo>
                <a:cubicBezTo>
                  <a:pt x="3804380" y="1935816"/>
                  <a:pt x="3684360" y="2152319"/>
                  <a:pt x="3753134" y="2331680"/>
                </a:cubicBezTo>
                <a:cubicBezTo>
                  <a:pt x="3618204" y="2389462"/>
                  <a:pt x="3380624" y="2324445"/>
                  <a:pt x="3179441" y="2331680"/>
                </a:cubicBezTo>
                <a:cubicBezTo>
                  <a:pt x="2978258" y="2338915"/>
                  <a:pt x="2851921" y="2324280"/>
                  <a:pt x="2568216" y="2331680"/>
                </a:cubicBezTo>
                <a:cubicBezTo>
                  <a:pt x="2284512" y="2339080"/>
                  <a:pt x="2104480" y="2282247"/>
                  <a:pt x="1956991" y="2331680"/>
                </a:cubicBezTo>
                <a:cubicBezTo>
                  <a:pt x="1809502" y="2381113"/>
                  <a:pt x="1654693" y="2280942"/>
                  <a:pt x="1495892" y="2331680"/>
                </a:cubicBezTo>
                <a:cubicBezTo>
                  <a:pt x="1337091" y="2382418"/>
                  <a:pt x="1076488" y="2322235"/>
                  <a:pt x="959730" y="2331680"/>
                </a:cubicBezTo>
                <a:cubicBezTo>
                  <a:pt x="842972" y="2341125"/>
                  <a:pt x="305685" y="2258479"/>
                  <a:pt x="0" y="2331680"/>
                </a:cubicBezTo>
                <a:cubicBezTo>
                  <a:pt x="-323" y="2060345"/>
                  <a:pt x="55070" y="1990667"/>
                  <a:pt x="0" y="1748760"/>
                </a:cubicBezTo>
                <a:cubicBezTo>
                  <a:pt x="-55070" y="1506853"/>
                  <a:pt x="31240" y="1431436"/>
                  <a:pt x="0" y="1212474"/>
                </a:cubicBezTo>
                <a:cubicBezTo>
                  <a:pt x="-31240" y="993512"/>
                  <a:pt x="64340" y="931590"/>
                  <a:pt x="0" y="676187"/>
                </a:cubicBezTo>
                <a:cubicBezTo>
                  <a:pt x="-64340" y="420784"/>
                  <a:pt x="22369" y="319015"/>
                  <a:pt x="0" y="0"/>
                </a:cubicBezTo>
                <a:close/>
              </a:path>
            </a:pathLst>
          </a:custGeom>
          <a:noFill/>
          <a:ln w="38100">
            <a:solidFill>
              <a:srgbClr val="1F4E79"/>
            </a:solidFill>
            <a:miter lim="800000"/>
            <a:headEnd/>
            <a:tailEnd/>
            <a:extLst>
              <a:ext uri="{C807C97D-BFC1-408E-A445-0C87EB9F89A2}">
                <ask:lineSketchStyleProps xmlns:ask="http://schemas.microsoft.com/office/drawing/2018/sketchyshapes" sd="1219033472">
                  <a:prstGeom prst="rect">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919536" y="539969"/>
            <a:ext cx="8280920" cy="584775"/>
          </a:xfrm>
          <a:prstGeom prst="rect">
            <a:avLst/>
          </a:prstGeom>
          <a:solidFill>
            <a:srgbClr val="002060"/>
          </a:solidFill>
        </p:spPr>
        <p:txBody>
          <a:bodyPr wrap="square" rtlCol="0">
            <a:spAutoFit/>
          </a:bodyPr>
          <a:lstStyle/>
          <a:p>
            <a:pPr algn="ctr"/>
            <a:r>
              <a:rPr lang="en-GB" sz="3200" b="1" dirty="0">
                <a:solidFill>
                  <a:schemeClr val="bg1"/>
                </a:solidFill>
              </a:rPr>
              <a:t>Prisoner Rights</a:t>
            </a:r>
          </a:p>
        </p:txBody>
      </p:sp>
      <p:grpSp>
        <p:nvGrpSpPr>
          <p:cNvPr id="6" name="Group 5">
            <a:extLst>
              <a:ext uri="{FF2B5EF4-FFF2-40B4-BE49-F238E27FC236}">
                <a16:creationId xmlns:a16="http://schemas.microsoft.com/office/drawing/2014/main" id="{3395B8F2-F0B3-4808-9DDA-5116047366E5}"/>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E0F60DB8-53E5-4F17-983D-63A7142F39D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78C4545B-F0E3-4961-B5E2-C9223238996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E25725D6-815C-4FDE-87A2-04B2F8C6508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92555F1C-BC01-4463-86C6-BE94A10666E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4C1A9703-8098-453F-A176-570A7AFACDC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D9093B9B-47CF-4140-95A3-ED141D43351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4" name="Block Arc 13">
            <a:extLst>
              <a:ext uri="{FF2B5EF4-FFF2-40B4-BE49-F238E27FC236}">
                <a16:creationId xmlns:a16="http://schemas.microsoft.com/office/drawing/2014/main" id="{D8F66399-54C4-4276-8396-591D57A48EF7}"/>
              </a:ext>
            </a:extLst>
          </p:cNvPr>
          <p:cNvSpPr/>
          <p:nvPr/>
        </p:nvSpPr>
        <p:spPr>
          <a:xfrm>
            <a:off x="-500435" y="382547"/>
            <a:ext cx="6330766" cy="6330766"/>
          </a:xfrm>
          <a:prstGeom prst="blockArc">
            <a:avLst>
              <a:gd name="adj1" fmla="val 18900000"/>
              <a:gd name="adj2" fmla="val 2700000"/>
              <a:gd name="adj3" fmla="val 341"/>
            </a:avLst>
          </a:prstGeom>
        </p:spPr>
        <p:style>
          <a:lnRef idx="2">
            <a:schemeClr val="dk2">
              <a:shade val="60000"/>
              <a:hueOff val="0"/>
              <a:satOff val="0"/>
              <a:lumOff val="0"/>
              <a:alphaOff val="0"/>
            </a:schemeClr>
          </a:lnRef>
          <a:fillRef idx="0">
            <a:schemeClr val="dk2">
              <a:hueOff val="0"/>
              <a:satOff val="0"/>
              <a:lumOff val="0"/>
              <a:alphaOff val="0"/>
            </a:schemeClr>
          </a:fillRef>
          <a:effectRef idx="0">
            <a:schemeClr val="dk2">
              <a:hueOff val="0"/>
              <a:satOff val="0"/>
              <a:lumOff val="0"/>
              <a:alphaOff val="0"/>
            </a:schemeClr>
          </a:effectRef>
          <a:fontRef idx="minor">
            <a:schemeClr val="tx1">
              <a:hueOff val="0"/>
              <a:satOff val="0"/>
              <a:lumOff val="0"/>
              <a:alphaOff val="0"/>
            </a:schemeClr>
          </a:fontRef>
        </p:style>
      </p:sp>
      <p:sp>
        <p:nvSpPr>
          <p:cNvPr id="15" name="Freeform: Shape 14">
            <a:extLst>
              <a:ext uri="{FF2B5EF4-FFF2-40B4-BE49-F238E27FC236}">
                <a16:creationId xmlns:a16="http://schemas.microsoft.com/office/drawing/2014/main" id="{236911B2-1B1B-4CB6-BD28-CBF1C232465C}"/>
              </a:ext>
            </a:extLst>
          </p:cNvPr>
          <p:cNvSpPr/>
          <p:nvPr/>
        </p:nvSpPr>
        <p:spPr>
          <a:xfrm>
            <a:off x="5468435" y="1666987"/>
            <a:ext cx="6467328" cy="940471"/>
          </a:xfrm>
          <a:custGeom>
            <a:avLst/>
            <a:gdLst>
              <a:gd name="connsiteX0" fmla="*/ 0 w 6467328"/>
              <a:gd name="connsiteY0" fmla="*/ 0 h 940471"/>
              <a:gd name="connsiteX1" fmla="*/ 6467328 w 6467328"/>
              <a:gd name="connsiteY1" fmla="*/ 0 h 940471"/>
              <a:gd name="connsiteX2" fmla="*/ 6467328 w 6467328"/>
              <a:gd name="connsiteY2" fmla="*/ 940471 h 940471"/>
              <a:gd name="connsiteX3" fmla="*/ 0 w 6467328"/>
              <a:gd name="connsiteY3" fmla="*/ 940471 h 940471"/>
              <a:gd name="connsiteX4" fmla="*/ 0 w 6467328"/>
              <a:gd name="connsiteY4" fmla="*/ 0 h 9404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67328" h="940471">
                <a:moveTo>
                  <a:pt x="0" y="0"/>
                </a:moveTo>
                <a:lnTo>
                  <a:pt x="6467328" y="0"/>
                </a:lnTo>
                <a:lnTo>
                  <a:pt x="6467328" y="940471"/>
                </a:lnTo>
                <a:lnTo>
                  <a:pt x="0" y="940471"/>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46499" tIns="71120" rIns="71120" bIns="71120" numCol="1" spcCol="1270" anchor="ctr" anchorCtr="0">
            <a:noAutofit/>
          </a:bodyPr>
          <a:lstStyle/>
          <a:p>
            <a:pPr marL="0" lvl="0" indent="0" algn="l" defTabSz="1244600">
              <a:lnSpc>
                <a:spcPct val="90000"/>
              </a:lnSpc>
              <a:spcBef>
                <a:spcPct val="0"/>
              </a:spcBef>
              <a:spcAft>
                <a:spcPct val="35000"/>
              </a:spcAft>
              <a:buNone/>
            </a:pPr>
            <a:r>
              <a:rPr lang="en-US" altLang="en-US" sz="2800" kern="1200" dirty="0">
                <a:latin typeface="+mn-lt"/>
              </a:rPr>
              <a:t>Right to have somebody informed of their arrest</a:t>
            </a:r>
            <a:endParaRPr lang="en-GB" sz="2800" kern="1200" dirty="0">
              <a:latin typeface="+mn-lt"/>
            </a:endParaRPr>
          </a:p>
        </p:txBody>
      </p:sp>
      <p:sp>
        <p:nvSpPr>
          <p:cNvPr id="16" name="Oval 15">
            <a:extLst>
              <a:ext uri="{FF2B5EF4-FFF2-40B4-BE49-F238E27FC236}">
                <a16:creationId xmlns:a16="http://schemas.microsoft.com/office/drawing/2014/main" id="{A413CFDE-20B4-4989-B244-2B8860739B0D}"/>
              </a:ext>
            </a:extLst>
          </p:cNvPr>
          <p:cNvSpPr/>
          <p:nvPr/>
        </p:nvSpPr>
        <p:spPr>
          <a:xfrm>
            <a:off x="4880640" y="1549428"/>
            <a:ext cx="1175589" cy="1175589"/>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sp>
      <p:sp>
        <p:nvSpPr>
          <p:cNvPr id="17" name="Freeform: Shape 16">
            <a:extLst>
              <a:ext uri="{FF2B5EF4-FFF2-40B4-BE49-F238E27FC236}">
                <a16:creationId xmlns:a16="http://schemas.microsoft.com/office/drawing/2014/main" id="{0207B401-4AF8-492D-9F01-7D71643BFA4E}"/>
              </a:ext>
            </a:extLst>
          </p:cNvPr>
          <p:cNvSpPr/>
          <p:nvPr/>
        </p:nvSpPr>
        <p:spPr>
          <a:xfrm>
            <a:off x="5810296" y="3077694"/>
            <a:ext cx="6125467" cy="940471"/>
          </a:xfrm>
          <a:custGeom>
            <a:avLst/>
            <a:gdLst>
              <a:gd name="connsiteX0" fmla="*/ 0 w 6125467"/>
              <a:gd name="connsiteY0" fmla="*/ 0 h 940471"/>
              <a:gd name="connsiteX1" fmla="*/ 6125467 w 6125467"/>
              <a:gd name="connsiteY1" fmla="*/ 0 h 940471"/>
              <a:gd name="connsiteX2" fmla="*/ 6125467 w 6125467"/>
              <a:gd name="connsiteY2" fmla="*/ 940471 h 940471"/>
              <a:gd name="connsiteX3" fmla="*/ 0 w 6125467"/>
              <a:gd name="connsiteY3" fmla="*/ 940471 h 940471"/>
              <a:gd name="connsiteX4" fmla="*/ 0 w 6125467"/>
              <a:gd name="connsiteY4" fmla="*/ 0 h 9404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25467" h="940471">
                <a:moveTo>
                  <a:pt x="0" y="0"/>
                </a:moveTo>
                <a:lnTo>
                  <a:pt x="6125467" y="0"/>
                </a:lnTo>
                <a:lnTo>
                  <a:pt x="6125467" y="940471"/>
                </a:lnTo>
                <a:lnTo>
                  <a:pt x="0" y="940471"/>
                </a:lnTo>
                <a:lnTo>
                  <a:pt x="0" y="0"/>
                </a:lnTo>
                <a:close/>
              </a:path>
            </a:pathLst>
          </a:custGeom>
          <a:solidFill>
            <a:schemeClr val="accent1">
              <a:lumMod val="50000"/>
            </a:schemeClr>
          </a:solidFill>
        </p:spPr>
        <p:style>
          <a:lnRef idx="2">
            <a:schemeClr val="lt2">
              <a:hueOff val="0"/>
              <a:satOff val="0"/>
              <a:lumOff val="0"/>
              <a:alphaOff val="0"/>
            </a:schemeClr>
          </a:lnRef>
          <a:fillRef idx="1">
            <a:scrgbClr r="0" g="0" b="0"/>
          </a:fillRef>
          <a:effectRef idx="0">
            <a:schemeClr val="dk2">
              <a:hueOff val="0"/>
              <a:satOff val="0"/>
              <a:lumOff val="0"/>
              <a:alphaOff val="0"/>
            </a:schemeClr>
          </a:effectRef>
          <a:fontRef idx="minor">
            <a:schemeClr val="lt1"/>
          </a:fontRef>
        </p:style>
        <p:txBody>
          <a:bodyPr spcFirstLastPara="0" vert="horz" wrap="square" lIns="746499" tIns="71120" rIns="71120" bIns="71120" numCol="1" spcCol="1270" anchor="ctr" anchorCtr="0">
            <a:noAutofit/>
          </a:bodyPr>
          <a:lstStyle/>
          <a:p>
            <a:pPr marL="0" lvl="0" indent="0" algn="l" defTabSz="1244600">
              <a:lnSpc>
                <a:spcPct val="90000"/>
              </a:lnSpc>
              <a:spcBef>
                <a:spcPct val="0"/>
              </a:spcBef>
              <a:spcAft>
                <a:spcPct val="35000"/>
              </a:spcAft>
              <a:buNone/>
            </a:pPr>
            <a:r>
              <a:rPr lang="en-US" altLang="en-US" sz="2800" kern="1200" dirty="0">
                <a:latin typeface="+mn-lt"/>
              </a:rPr>
              <a:t>Right to free independent legal advice and consult with a solicitor</a:t>
            </a:r>
            <a:endParaRPr lang="en-GB" sz="2800" kern="1200" dirty="0">
              <a:latin typeface="+mn-lt"/>
            </a:endParaRPr>
          </a:p>
        </p:txBody>
      </p:sp>
      <p:sp>
        <p:nvSpPr>
          <p:cNvPr id="18" name="Oval 17">
            <a:extLst>
              <a:ext uri="{FF2B5EF4-FFF2-40B4-BE49-F238E27FC236}">
                <a16:creationId xmlns:a16="http://schemas.microsoft.com/office/drawing/2014/main" id="{8DDF237B-0ED1-4118-BA1E-B36CC9BBBA24}"/>
              </a:ext>
            </a:extLst>
          </p:cNvPr>
          <p:cNvSpPr/>
          <p:nvPr/>
        </p:nvSpPr>
        <p:spPr>
          <a:xfrm>
            <a:off x="5222501" y="2960135"/>
            <a:ext cx="1175589" cy="1175589"/>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sp>
      <p:sp>
        <p:nvSpPr>
          <p:cNvPr id="19" name="Freeform: Shape 18">
            <a:extLst>
              <a:ext uri="{FF2B5EF4-FFF2-40B4-BE49-F238E27FC236}">
                <a16:creationId xmlns:a16="http://schemas.microsoft.com/office/drawing/2014/main" id="{85140A63-E7A0-467C-B870-76812B8922EC}"/>
              </a:ext>
            </a:extLst>
          </p:cNvPr>
          <p:cNvSpPr/>
          <p:nvPr/>
        </p:nvSpPr>
        <p:spPr>
          <a:xfrm>
            <a:off x="5468435" y="4488401"/>
            <a:ext cx="6467328" cy="940471"/>
          </a:xfrm>
          <a:custGeom>
            <a:avLst/>
            <a:gdLst>
              <a:gd name="connsiteX0" fmla="*/ 0 w 6467328"/>
              <a:gd name="connsiteY0" fmla="*/ 0 h 940471"/>
              <a:gd name="connsiteX1" fmla="*/ 6467328 w 6467328"/>
              <a:gd name="connsiteY1" fmla="*/ 0 h 940471"/>
              <a:gd name="connsiteX2" fmla="*/ 6467328 w 6467328"/>
              <a:gd name="connsiteY2" fmla="*/ 940471 h 940471"/>
              <a:gd name="connsiteX3" fmla="*/ 0 w 6467328"/>
              <a:gd name="connsiteY3" fmla="*/ 940471 h 940471"/>
              <a:gd name="connsiteX4" fmla="*/ 0 w 6467328"/>
              <a:gd name="connsiteY4" fmla="*/ 0 h 9404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67328" h="940471">
                <a:moveTo>
                  <a:pt x="0" y="0"/>
                </a:moveTo>
                <a:lnTo>
                  <a:pt x="6467328" y="0"/>
                </a:lnTo>
                <a:lnTo>
                  <a:pt x="6467328" y="940471"/>
                </a:lnTo>
                <a:lnTo>
                  <a:pt x="0" y="940471"/>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46499" tIns="71120" rIns="71120" bIns="71120" numCol="1" spcCol="1270" anchor="ctr" anchorCtr="0">
            <a:noAutofit/>
          </a:bodyPr>
          <a:lstStyle/>
          <a:p>
            <a:pPr marL="0" lvl="0" indent="0" algn="l" defTabSz="1244600">
              <a:lnSpc>
                <a:spcPct val="90000"/>
              </a:lnSpc>
              <a:spcBef>
                <a:spcPct val="0"/>
              </a:spcBef>
              <a:spcAft>
                <a:spcPct val="35000"/>
              </a:spcAft>
              <a:buNone/>
            </a:pPr>
            <a:r>
              <a:rPr lang="en-US" altLang="en-US" sz="2800" kern="1200" dirty="0">
                <a:latin typeface="+mn-lt"/>
              </a:rPr>
              <a:t>Right to consult the codes of practice</a:t>
            </a:r>
            <a:endParaRPr lang="en-GB" sz="2800" kern="1200" dirty="0">
              <a:latin typeface="+mn-lt"/>
            </a:endParaRPr>
          </a:p>
        </p:txBody>
      </p:sp>
      <p:sp>
        <p:nvSpPr>
          <p:cNvPr id="20" name="Oval 19">
            <a:extLst>
              <a:ext uri="{FF2B5EF4-FFF2-40B4-BE49-F238E27FC236}">
                <a16:creationId xmlns:a16="http://schemas.microsoft.com/office/drawing/2014/main" id="{EFB75AC0-776D-4F46-A7B8-B440276726E5}"/>
              </a:ext>
            </a:extLst>
          </p:cNvPr>
          <p:cNvSpPr/>
          <p:nvPr/>
        </p:nvSpPr>
        <p:spPr>
          <a:xfrm>
            <a:off x="4880640" y="4370842"/>
            <a:ext cx="1175589" cy="1175589"/>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sp>
    </p:spTree>
    <p:extLst>
      <p:ext uri="{BB962C8B-B14F-4D97-AF65-F5344CB8AC3E}">
        <p14:creationId xmlns:p14="http://schemas.microsoft.com/office/powerpoint/2010/main" val="2060265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7" grpId="0" animBg="1"/>
      <p:bldP spid="1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19536" y="215352"/>
            <a:ext cx="8280920" cy="584775"/>
          </a:xfrm>
          <a:prstGeom prst="rect">
            <a:avLst/>
          </a:prstGeom>
          <a:solidFill>
            <a:srgbClr val="002060"/>
          </a:solidFill>
        </p:spPr>
        <p:txBody>
          <a:bodyPr wrap="square" rtlCol="0">
            <a:spAutoFit/>
          </a:bodyPr>
          <a:lstStyle/>
          <a:p>
            <a:pPr algn="ctr"/>
            <a:r>
              <a:rPr lang="en-GB" sz="3200" b="1" dirty="0">
                <a:solidFill>
                  <a:schemeClr val="bg1"/>
                </a:solidFill>
              </a:rPr>
              <a:t>Searches of Detained Persons</a:t>
            </a:r>
          </a:p>
        </p:txBody>
      </p:sp>
      <p:grpSp>
        <p:nvGrpSpPr>
          <p:cNvPr id="6" name="Group 5">
            <a:extLst>
              <a:ext uri="{FF2B5EF4-FFF2-40B4-BE49-F238E27FC236}">
                <a16:creationId xmlns:a16="http://schemas.microsoft.com/office/drawing/2014/main" id="{3C6919FB-62A6-4D47-AAD5-DE18454DB202}"/>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98A23DBE-1A7B-480B-AC2E-F7557CBA02F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4CA36499-E076-4D96-B6EC-4A99F7E1C91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674E3C22-1817-4B55-A67C-21C7C0332E1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939B4497-AD84-4829-8836-CEF60CEB902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1FC24414-D7C8-4472-93F9-BD965309A349}"/>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901C9656-3DE2-40FE-A7D7-B50842CA9A1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4" name="Freeform: Shape 13">
            <a:extLst>
              <a:ext uri="{FF2B5EF4-FFF2-40B4-BE49-F238E27FC236}">
                <a16:creationId xmlns:a16="http://schemas.microsoft.com/office/drawing/2014/main" id="{DA977F88-2038-4A0A-84FC-230811BD75E7}"/>
              </a:ext>
            </a:extLst>
          </p:cNvPr>
          <p:cNvSpPr>
            <a:spLocks noChangeAspect="1"/>
          </p:cNvSpPr>
          <p:nvPr/>
        </p:nvSpPr>
        <p:spPr>
          <a:xfrm>
            <a:off x="5066355" y="1008149"/>
            <a:ext cx="2172018" cy="2496574"/>
          </a:xfrm>
          <a:custGeom>
            <a:avLst/>
            <a:gdLst>
              <a:gd name="connsiteX0" fmla="*/ 0 w 2655929"/>
              <a:gd name="connsiteY0" fmla="*/ 1155329 h 2310658"/>
              <a:gd name="connsiteX1" fmla="*/ 577665 w 2655929"/>
              <a:gd name="connsiteY1" fmla="*/ 1 h 2310658"/>
              <a:gd name="connsiteX2" fmla="*/ 2078265 w 2655929"/>
              <a:gd name="connsiteY2" fmla="*/ 1 h 2310658"/>
              <a:gd name="connsiteX3" fmla="*/ 2655929 w 2655929"/>
              <a:gd name="connsiteY3" fmla="*/ 1155329 h 2310658"/>
              <a:gd name="connsiteX4" fmla="*/ 2078265 w 2655929"/>
              <a:gd name="connsiteY4" fmla="*/ 2310657 h 2310658"/>
              <a:gd name="connsiteX5" fmla="*/ 577665 w 2655929"/>
              <a:gd name="connsiteY5" fmla="*/ 2310657 h 2310658"/>
              <a:gd name="connsiteX6" fmla="*/ 0 w 2655929"/>
              <a:gd name="connsiteY6" fmla="*/ 1155329 h 2310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5929" h="2310658">
                <a:moveTo>
                  <a:pt x="1327965" y="0"/>
                </a:moveTo>
                <a:lnTo>
                  <a:pt x="2655927" y="502569"/>
                </a:lnTo>
                <a:lnTo>
                  <a:pt x="2655927" y="1808090"/>
                </a:lnTo>
                <a:lnTo>
                  <a:pt x="1327965" y="2310658"/>
                </a:lnTo>
                <a:lnTo>
                  <a:pt x="2" y="1808090"/>
                </a:lnTo>
                <a:lnTo>
                  <a:pt x="2" y="502569"/>
                </a:lnTo>
                <a:lnTo>
                  <a:pt x="1327965" y="0"/>
                </a:lnTo>
                <a:close/>
              </a:path>
            </a:pathLst>
          </a:custGeom>
          <a:blipFill>
            <a:blip r:embed="rId7"/>
            <a:stretch>
              <a:fillRect/>
            </a:stretch>
          </a:blipFill>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451518" tIns="505323" rIns="451519" bIns="505322" numCol="1" spcCol="1270" anchor="ctr" anchorCtr="0">
            <a:noAutofit/>
          </a:bodyPr>
          <a:lstStyle/>
          <a:p>
            <a:pPr marL="0" lvl="0" indent="0" algn="ctr" defTabSz="1066800">
              <a:lnSpc>
                <a:spcPct val="90000"/>
              </a:lnSpc>
              <a:spcBef>
                <a:spcPct val="0"/>
              </a:spcBef>
              <a:spcAft>
                <a:spcPct val="35000"/>
              </a:spcAft>
              <a:buNone/>
            </a:pPr>
            <a:endParaRPr lang="en-GB" sz="2400" kern="1200" dirty="0"/>
          </a:p>
        </p:txBody>
      </p:sp>
      <p:sp>
        <p:nvSpPr>
          <p:cNvPr id="16" name="Freeform: Shape 15">
            <a:extLst>
              <a:ext uri="{FF2B5EF4-FFF2-40B4-BE49-F238E27FC236}">
                <a16:creationId xmlns:a16="http://schemas.microsoft.com/office/drawing/2014/main" id="{6BE0D673-1BFC-46A0-9580-AD4C68816477}"/>
              </a:ext>
            </a:extLst>
          </p:cNvPr>
          <p:cNvSpPr/>
          <p:nvPr/>
        </p:nvSpPr>
        <p:spPr>
          <a:xfrm>
            <a:off x="1168557" y="3078303"/>
            <a:ext cx="2310659" cy="2655930"/>
          </a:xfrm>
          <a:custGeom>
            <a:avLst/>
            <a:gdLst>
              <a:gd name="connsiteX0" fmla="*/ 0 w 2655929"/>
              <a:gd name="connsiteY0" fmla="*/ 1155329 h 2310658"/>
              <a:gd name="connsiteX1" fmla="*/ 577665 w 2655929"/>
              <a:gd name="connsiteY1" fmla="*/ 1 h 2310658"/>
              <a:gd name="connsiteX2" fmla="*/ 2078265 w 2655929"/>
              <a:gd name="connsiteY2" fmla="*/ 1 h 2310658"/>
              <a:gd name="connsiteX3" fmla="*/ 2655929 w 2655929"/>
              <a:gd name="connsiteY3" fmla="*/ 1155329 h 2310658"/>
              <a:gd name="connsiteX4" fmla="*/ 2078265 w 2655929"/>
              <a:gd name="connsiteY4" fmla="*/ 2310657 h 2310658"/>
              <a:gd name="connsiteX5" fmla="*/ 577665 w 2655929"/>
              <a:gd name="connsiteY5" fmla="*/ 2310657 h 2310658"/>
              <a:gd name="connsiteX6" fmla="*/ 0 w 2655929"/>
              <a:gd name="connsiteY6" fmla="*/ 1155329 h 2310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5929" h="2310658">
                <a:moveTo>
                  <a:pt x="1327965" y="0"/>
                </a:moveTo>
                <a:lnTo>
                  <a:pt x="2655927" y="502569"/>
                </a:lnTo>
                <a:lnTo>
                  <a:pt x="2655927" y="1808090"/>
                </a:lnTo>
                <a:lnTo>
                  <a:pt x="1327965" y="2310658"/>
                </a:lnTo>
                <a:lnTo>
                  <a:pt x="2" y="1808090"/>
                </a:lnTo>
                <a:lnTo>
                  <a:pt x="2" y="502569"/>
                </a:lnTo>
                <a:lnTo>
                  <a:pt x="1327965" y="0"/>
                </a:lnTo>
                <a:close/>
              </a:path>
            </a:pathLst>
          </a:custGeom>
          <a:solidFill>
            <a:schemeClr val="accent2">
              <a:lumMod val="75000"/>
            </a:schemeClr>
          </a:solidFill>
        </p:spPr>
        <p:style>
          <a:lnRef idx="2">
            <a:schemeClr val="lt2">
              <a:hueOff val="0"/>
              <a:satOff val="0"/>
              <a:lumOff val="0"/>
              <a:alphaOff val="0"/>
            </a:schemeClr>
          </a:lnRef>
          <a:fillRef idx="1">
            <a:scrgbClr r="0" g="0" b="0"/>
          </a:fillRef>
          <a:effectRef idx="0">
            <a:schemeClr val="dk2">
              <a:hueOff val="0"/>
              <a:satOff val="0"/>
              <a:lumOff val="0"/>
              <a:alphaOff val="0"/>
            </a:schemeClr>
          </a:effectRef>
          <a:fontRef idx="minor">
            <a:schemeClr val="lt1"/>
          </a:fontRef>
        </p:style>
        <p:txBody>
          <a:bodyPr spcFirstLastPara="0" vert="horz" wrap="square" lIns="360078" tIns="413883" rIns="360079" bIns="413882"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mn-lt"/>
                <a:cs typeface="Arial" panose="020B0604020202020204" pitchFamily="34" charset="0"/>
              </a:rPr>
              <a:t>Any property may be seized if it is believed it may be used to:</a:t>
            </a:r>
            <a:endParaRPr lang="en-GB" sz="2400" kern="1200" dirty="0">
              <a:latin typeface="+mn-lt"/>
            </a:endParaRPr>
          </a:p>
        </p:txBody>
      </p:sp>
      <p:sp>
        <p:nvSpPr>
          <p:cNvPr id="17" name="Freeform: Shape 16">
            <a:extLst>
              <a:ext uri="{FF2B5EF4-FFF2-40B4-BE49-F238E27FC236}">
                <a16:creationId xmlns:a16="http://schemas.microsoft.com/office/drawing/2014/main" id="{219C75E1-5767-46B8-BB61-65E8C046C25F}"/>
              </a:ext>
            </a:extLst>
          </p:cNvPr>
          <p:cNvSpPr>
            <a:spLocks noChangeAspect="1"/>
          </p:cNvSpPr>
          <p:nvPr/>
        </p:nvSpPr>
        <p:spPr>
          <a:xfrm>
            <a:off x="7550486" y="1028075"/>
            <a:ext cx="2172018" cy="2496574"/>
          </a:xfrm>
          <a:custGeom>
            <a:avLst/>
            <a:gdLst>
              <a:gd name="connsiteX0" fmla="*/ 0 w 2655929"/>
              <a:gd name="connsiteY0" fmla="*/ 1155329 h 2310658"/>
              <a:gd name="connsiteX1" fmla="*/ 577665 w 2655929"/>
              <a:gd name="connsiteY1" fmla="*/ 1 h 2310658"/>
              <a:gd name="connsiteX2" fmla="*/ 2078265 w 2655929"/>
              <a:gd name="connsiteY2" fmla="*/ 1 h 2310658"/>
              <a:gd name="connsiteX3" fmla="*/ 2655929 w 2655929"/>
              <a:gd name="connsiteY3" fmla="*/ 1155329 h 2310658"/>
              <a:gd name="connsiteX4" fmla="*/ 2078265 w 2655929"/>
              <a:gd name="connsiteY4" fmla="*/ 2310657 h 2310658"/>
              <a:gd name="connsiteX5" fmla="*/ 577665 w 2655929"/>
              <a:gd name="connsiteY5" fmla="*/ 2310657 h 2310658"/>
              <a:gd name="connsiteX6" fmla="*/ 0 w 2655929"/>
              <a:gd name="connsiteY6" fmla="*/ 1155329 h 2310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5929" h="2310658">
                <a:moveTo>
                  <a:pt x="1327965" y="0"/>
                </a:moveTo>
                <a:lnTo>
                  <a:pt x="2655927" y="502569"/>
                </a:lnTo>
                <a:lnTo>
                  <a:pt x="2655927" y="1808090"/>
                </a:lnTo>
                <a:lnTo>
                  <a:pt x="1327965" y="2310658"/>
                </a:lnTo>
                <a:lnTo>
                  <a:pt x="2" y="1808090"/>
                </a:lnTo>
                <a:lnTo>
                  <a:pt x="2" y="502569"/>
                </a:lnTo>
                <a:lnTo>
                  <a:pt x="1327965" y="0"/>
                </a:lnTo>
                <a:close/>
              </a:path>
            </a:pathLst>
          </a:custGeom>
          <a:solidFill>
            <a:schemeClr val="accent1">
              <a:lumMod val="50000"/>
            </a:schemeClr>
          </a:solidFill>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451518" tIns="505323" rIns="451519" bIns="505322"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Damage property</a:t>
            </a:r>
            <a:endParaRPr lang="en-GB" sz="2400" kern="1200" dirty="0"/>
          </a:p>
        </p:txBody>
      </p:sp>
      <p:sp>
        <p:nvSpPr>
          <p:cNvPr id="19" name="Freeform: Shape 18">
            <a:extLst>
              <a:ext uri="{FF2B5EF4-FFF2-40B4-BE49-F238E27FC236}">
                <a16:creationId xmlns:a16="http://schemas.microsoft.com/office/drawing/2014/main" id="{1204DB55-FBE7-452E-A2BB-22AAEC9750CE}"/>
              </a:ext>
            </a:extLst>
          </p:cNvPr>
          <p:cNvSpPr>
            <a:spLocks noChangeAspect="1"/>
          </p:cNvSpPr>
          <p:nvPr/>
        </p:nvSpPr>
        <p:spPr>
          <a:xfrm>
            <a:off x="3745842" y="3096799"/>
            <a:ext cx="2172018" cy="2496574"/>
          </a:xfrm>
          <a:custGeom>
            <a:avLst/>
            <a:gdLst>
              <a:gd name="connsiteX0" fmla="*/ 0 w 2655929"/>
              <a:gd name="connsiteY0" fmla="*/ 1155329 h 2310658"/>
              <a:gd name="connsiteX1" fmla="*/ 577665 w 2655929"/>
              <a:gd name="connsiteY1" fmla="*/ 1 h 2310658"/>
              <a:gd name="connsiteX2" fmla="*/ 2078265 w 2655929"/>
              <a:gd name="connsiteY2" fmla="*/ 1 h 2310658"/>
              <a:gd name="connsiteX3" fmla="*/ 2655929 w 2655929"/>
              <a:gd name="connsiteY3" fmla="*/ 1155329 h 2310658"/>
              <a:gd name="connsiteX4" fmla="*/ 2078265 w 2655929"/>
              <a:gd name="connsiteY4" fmla="*/ 2310657 h 2310658"/>
              <a:gd name="connsiteX5" fmla="*/ 577665 w 2655929"/>
              <a:gd name="connsiteY5" fmla="*/ 2310657 h 2310658"/>
              <a:gd name="connsiteX6" fmla="*/ 0 w 2655929"/>
              <a:gd name="connsiteY6" fmla="*/ 1155329 h 2310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5929" h="2310658">
                <a:moveTo>
                  <a:pt x="1327965" y="0"/>
                </a:moveTo>
                <a:lnTo>
                  <a:pt x="2655927" y="502569"/>
                </a:lnTo>
                <a:lnTo>
                  <a:pt x="2655927" y="1808090"/>
                </a:lnTo>
                <a:lnTo>
                  <a:pt x="1327965" y="2310658"/>
                </a:lnTo>
                <a:lnTo>
                  <a:pt x="2" y="1808090"/>
                </a:lnTo>
                <a:lnTo>
                  <a:pt x="2" y="502569"/>
                </a:lnTo>
                <a:lnTo>
                  <a:pt x="1327965" y="0"/>
                </a:lnTo>
                <a:close/>
              </a:path>
            </a:pathLst>
          </a:custGeom>
          <a:solidFill>
            <a:schemeClr val="accent1">
              <a:lumMod val="50000"/>
            </a:schemeClr>
          </a:solidFill>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60078" tIns="413883" rIns="360079" bIns="413882" numCol="1" spcCol="1270" anchor="ctr" anchorCtr="0">
            <a:noAutofit/>
          </a:bodyPr>
          <a:lstStyle/>
          <a:p>
            <a:pPr marL="0" lvl="0" indent="0" algn="ctr" defTabSz="1066800">
              <a:lnSpc>
                <a:spcPct val="90000"/>
              </a:lnSpc>
              <a:spcBef>
                <a:spcPct val="0"/>
              </a:spcBef>
              <a:spcAft>
                <a:spcPct val="35000"/>
              </a:spcAft>
              <a:buNone/>
            </a:pPr>
            <a:r>
              <a:rPr lang="en-GB" sz="2400" b="0" kern="1200" dirty="0">
                <a:latin typeface="Arial" panose="020B0604020202020204" pitchFamily="34" charset="0"/>
                <a:cs typeface="Arial" panose="020B0604020202020204" pitchFamily="34" charset="0"/>
              </a:rPr>
              <a:t>Interfere with evidence</a:t>
            </a:r>
            <a:endParaRPr lang="en-GB" sz="2400" b="0" kern="1200" dirty="0"/>
          </a:p>
        </p:txBody>
      </p:sp>
      <p:sp>
        <p:nvSpPr>
          <p:cNvPr id="20" name="Freeform: Shape 19">
            <a:extLst>
              <a:ext uri="{FF2B5EF4-FFF2-40B4-BE49-F238E27FC236}">
                <a16:creationId xmlns:a16="http://schemas.microsoft.com/office/drawing/2014/main" id="{67EF451F-8C25-44E6-981A-1DDA1A9714B0}"/>
              </a:ext>
            </a:extLst>
          </p:cNvPr>
          <p:cNvSpPr>
            <a:spLocks noChangeAspect="1"/>
          </p:cNvSpPr>
          <p:nvPr/>
        </p:nvSpPr>
        <p:spPr>
          <a:xfrm>
            <a:off x="8748518" y="3164674"/>
            <a:ext cx="2172018" cy="2496574"/>
          </a:xfrm>
          <a:custGeom>
            <a:avLst/>
            <a:gdLst>
              <a:gd name="connsiteX0" fmla="*/ 0 w 2655929"/>
              <a:gd name="connsiteY0" fmla="*/ 1155329 h 2310658"/>
              <a:gd name="connsiteX1" fmla="*/ 577665 w 2655929"/>
              <a:gd name="connsiteY1" fmla="*/ 1 h 2310658"/>
              <a:gd name="connsiteX2" fmla="*/ 2078265 w 2655929"/>
              <a:gd name="connsiteY2" fmla="*/ 1 h 2310658"/>
              <a:gd name="connsiteX3" fmla="*/ 2655929 w 2655929"/>
              <a:gd name="connsiteY3" fmla="*/ 1155329 h 2310658"/>
              <a:gd name="connsiteX4" fmla="*/ 2078265 w 2655929"/>
              <a:gd name="connsiteY4" fmla="*/ 2310657 h 2310658"/>
              <a:gd name="connsiteX5" fmla="*/ 577665 w 2655929"/>
              <a:gd name="connsiteY5" fmla="*/ 2310657 h 2310658"/>
              <a:gd name="connsiteX6" fmla="*/ 0 w 2655929"/>
              <a:gd name="connsiteY6" fmla="*/ 1155329 h 2310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5929" h="2310658">
                <a:moveTo>
                  <a:pt x="1327965" y="0"/>
                </a:moveTo>
                <a:lnTo>
                  <a:pt x="2655927" y="502569"/>
                </a:lnTo>
                <a:lnTo>
                  <a:pt x="2655927" y="1808090"/>
                </a:lnTo>
                <a:lnTo>
                  <a:pt x="1327965" y="2310658"/>
                </a:lnTo>
                <a:lnTo>
                  <a:pt x="2" y="1808090"/>
                </a:lnTo>
                <a:lnTo>
                  <a:pt x="2" y="502569"/>
                </a:lnTo>
                <a:lnTo>
                  <a:pt x="1327965"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451518" tIns="505323" rIns="451519" bIns="505322"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Evidence relating to an offence</a:t>
            </a:r>
            <a:endParaRPr lang="en-GB" sz="2400" kern="1200" dirty="0"/>
          </a:p>
        </p:txBody>
      </p:sp>
      <p:sp>
        <p:nvSpPr>
          <p:cNvPr id="21" name="Rectangle 20">
            <a:extLst>
              <a:ext uri="{FF2B5EF4-FFF2-40B4-BE49-F238E27FC236}">
                <a16:creationId xmlns:a16="http://schemas.microsoft.com/office/drawing/2014/main" id="{F3DB89C0-6B8C-481F-9192-A48B3EEB3BB0}"/>
              </a:ext>
            </a:extLst>
          </p:cNvPr>
          <p:cNvSpPr/>
          <p:nvPr/>
        </p:nvSpPr>
        <p:spPr>
          <a:xfrm>
            <a:off x="9222314" y="5876723"/>
            <a:ext cx="2964017" cy="1593557"/>
          </a:xfrm>
          <a:prstGeom prst="rect">
            <a:avLst/>
          </a:pr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sp>
      <p:sp>
        <p:nvSpPr>
          <p:cNvPr id="22" name="Freeform: Shape 21">
            <a:extLst>
              <a:ext uri="{FF2B5EF4-FFF2-40B4-BE49-F238E27FC236}">
                <a16:creationId xmlns:a16="http://schemas.microsoft.com/office/drawing/2014/main" id="{F3C12C54-51B4-45A4-A184-EDA97844F6D0}"/>
              </a:ext>
            </a:extLst>
          </p:cNvPr>
          <p:cNvSpPr>
            <a:spLocks noChangeAspect="1"/>
          </p:cNvSpPr>
          <p:nvPr/>
        </p:nvSpPr>
        <p:spPr>
          <a:xfrm>
            <a:off x="6230364" y="3100969"/>
            <a:ext cx="2172018" cy="2496574"/>
          </a:xfrm>
          <a:custGeom>
            <a:avLst/>
            <a:gdLst>
              <a:gd name="connsiteX0" fmla="*/ 0 w 2655929"/>
              <a:gd name="connsiteY0" fmla="*/ 1155329 h 2310658"/>
              <a:gd name="connsiteX1" fmla="*/ 577665 w 2655929"/>
              <a:gd name="connsiteY1" fmla="*/ 1 h 2310658"/>
              <a:gd name="connsiteX2" fmla="*/ 2078265 w 2655929"/>
              <a:gd name="connsiteY2" fmla="*/ 1 h 2310658"/>
              <a:gd name="connsiteX3" fmla="*/ 2655929 w 2655929"/>
              <a:gd name="connsiteY3" fmla="*/ 1155329 h 2310658"/>
              <a:gd name="connsiteX4" fmla="*/ 2078265 w 2655929"/>
              <a:gd name="connsiteY4" fmla="*/ 2310657 h 2310658"/>
              <a:gd name="connsiteX5" fmla="*/ 577665 w 2655929"/>
              <a:gd name="connsiteY5" fmla="*/ 2310657 h 2310658"/>
              <a:gd name="connsiteX6" fmla="*/ 0 w 2655929"/>
              <a:gd name="connsiteY6" fmla="*/ 1155329 h 2310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5929" h="2310658">
                <a:moveTo>
                  <a:pt x="1327965" y="0"/>
                </a:moveTo>
                <a:lnTo>
                  <a:pt x="2655927" y="502569"/>
                </a:lnTo>
                <a:lnTo>
                  <a:pt x="2655927" y="1808090"/>
                </a:lnTo>
                <a:lnTo>
                  <a:pt x="1327965" y="2310658"/>
                </a:lnTo>
                <a:lnTo>
                  <a:pt x="2" y="1808090"/>
                </a:lnTo>
                <a:lnTo>
                  <a:pt x="2" y="502569"/>
                </a:lnTo>
                <a:lnTo>
                  <a:pt x="1327965" y="0"/>
                </a:lnTo>
                <a:close/>
              </a:path>
            </a:pathLst>
          </a:custGeom>
          <a:solidFill>
            <a:srgbClr val="44546A"/>
          </a:solidFill>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60078" tIns="413883" rIns="360079" bIns="413882"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Assist escape</a:t>
            </a:r>
            <a:endParaRPr lang="en-GB" sz="2400" kern="1200" dirty="0"/>
          </a:p>
        </p:txBody>
      </p:sp>
      <p:sp>
        <p:nvSpPr>
          <p:cNvPr id="23" name="Freeform: Shape 22">
            <a:extLst>
              <a:ext uri="{FF2B5EF4-FFF2-40B4-BE49-F238E27FC236}">
                <a16:creationId xmlns:a16="http://schemas.microsoft.com/office/drawing/2014/main" id="{FD2056D4-2851-44D9-8D08-F0F765C62A08}"/>
              </a:ext>
            </a:extLst>
          </p:cNvPr>
          <p:cNvSpPr>
            <a:spLocks noChangeAspect="1"/>
          </p:cNvSpPr>
          <p:nvPr/>
        </p:nvSpPr>
        <p:spPr>
          <a:xfrm>
            <a:off x="2652751" y="1012158"/>
            <a:ext cx="2172018" cy="2496574"/>
          </a:xfrm>
          <a:custGeom>
            <a:avLst/>
            <a:gdLst>
              <a:gd name="connsiteX0" fmla="*/ 0 w 2655929"/>
              <a:gd name="connsiteY0" fmla="*/ 1155329 h 2310658"/>
              <a:gd name="connsiteX1" fmla="*/ 577665 w 2655929"/>
              <a:gd name="connsiteY1" fmla="*/ 1 h 2310658"/>
              <a:gd name="connsiteX2" fmla="*/ 2078265 w 2655929"/>
              <a:gd name="connsiteY2" fmla="*/ 1 h 2310658"/>
              <a:gd name="connsiteX3" fmla="*/ 2655929 w 2655929"/>
              <a:gd name="connsiteY3" fmla="*/ 1155329 h 2310658"/>
              <a:gd name="connsiteX4" fmla="*/ 2078265 w 2655929"/>
              <a:gd name="connsiteY4" fmla="*/ 2310657 h 2310658"/>
              <a:gd name="connsiteX5" fmla="*/ 577665 w 2655929"/>
              <a:gd name="connsiteY5" fmla="*/ 2310657 h 2310658"/>
              <a:gd name="connsiteX6" fmla="*/ 0 w 2655929"/>
              <a:gd name="connsiteY6" fmla="*/ 1155329 h 2310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5929" h="2310658">
                <a:moveTo>
                  <a:pt x="1327965" y="0"/>
                </a:moveTo>
                <a:lnTo>
                  <a:pt x="2655927" y="502569"/>
                </a:lnTo>
                <a:lnTo>
                  <a:pt x="2655927" y="1808090"/>
                </a:lnTo>
                <a:lnTo>
                  <a:pt x="1327965" y="2310658"/>
                </a:lnTo>
                <a:lnTo>
                  <a:pt x="2" y="1808090"/>
                </a:lnTo>
                <a:lnTo>
                  <a:pt x="2" y="502569"/>
                </a:lnTo>
                <a:lnTo>
                  <a:pt x="1327965"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451518" tIns="505323" rIns="451519" bIns="505322"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Cause physical injury</a:t>
            </a:r>
            <a:endParaRPr lang="en-GB" sz="2400" kern="1200" dirty="0"/>
          </a:p>
        </p:txBody>
      </p:sp>
    </p:spTree>
    <p:extLst>
      <p:ext uri="{BB962C8B-B14F-4D97-AF65-F5344CB8AC3E}">
        <p14:creationId xmlns:p14="http://schemas.microsoft.com/office/powerpoint/2010/main" val="511529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6" grpId="0" animBg="1"/>
      <p:bldP spid="17" grpId="0" animBg="1"/>
      <p:bldP spid="19" grpId="0" animBg="1"/>
      <p:bldP spid="20" grpId="0" animBg="1"/>
      <p:bldP spid="22" grpId="0" animBg="1"/>
      <p:bldP spid="2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A photograph of someone sat in a police cell"/>
          <p:cNvPicPr>
            <a:picLocks noChangeAspect="1" noChangeArrowheads="1"/>
          </p:cNvPicPr>
          <p:nvPr/>
        </p:nvPicPr>
        <p:blipFill>
          <a:blip r:embed="rId3">
            <a:alphaModFix/>
            <a:extLst>
              <a:ext uri="{28A0092B-C50C-407E-A947-70E740481C1C}">
                <a14:useLocalDpi xmlns:a14="http://schemas.microsoft.com/office/drawing/2010/main" val="0"/>
              </a:ext>
            </a:extLst>
          </a:blip>
          <a:srcRect t="31496"/>
          <a:stretch>
            <a:fillRect/>
          </a:stretch>
        </p:blipFill>
        <p:spPr bwMode="auto">
          <a:xfrm>
            <a:off x="898644" y="1804063"/>
            <a:ext cx="4662187" cy="2993089"/>
          </a:xfrm>
          <a:custGeom>
            <a:avLst/>
            <a:gdLst>
              <a:gd name="connsiteX0" fmla="*/ 0 w 4662187"/>
              <a:gd name="connsiteY0" fmla="*/ 0 h 2993089"/>
              <a:gd name="connsiteX1" fmla="*/ 536152 w 4662187"/>
              <a:gd name="connsiteY1" fmla="*/ 0 h 2993089"/>
              <a:gd name="connsiteX2" fmla="*/ 979059 w 4662187"/>
              <a:gd name="connsiteY2" fmla="*/ 0 h 2993089"/>
              <a:gd name="connsiteX3" fmla="*/ 1655076 w 4662187"/>
              <a:gd name="connsiteY3" fmla="*/ 0 h 2993089"/>
              <a:gd name="connsiteX4" fmla="*/ 2191228 w 4662187"/>
              <a:gd name="connsiteY4" fmla="*/ 0 h 2993089"/>
              <a:gd name="connsiteX5" fmla="*/ 2727379 w 4662187"/>
              <a:gd name="connsiteY5" fmla="*/ 0 h 2993089"/>
              <a:gd name="connsiteX6" fmla="*/ 3403397 w 4662187"/>
              <a:gd name="connsiteY6" fmla="*/ 0 h 2993089"/>
              <a:gd name="connsiteX7" fmla="*/ 3892926 w 4662187"/>
              <a:gd name="connsiteY7" fmla="*/ 0 h 2993089"/>
              <a:gd name="connsiteX8" fmla="*/ 4662187 w 4662187"/>
              <a:gd name="connsiteY8" fmla="*/ 0 h 2993089"/>
              <a:gd name="connsiteX9" fmla="*/ 4662187 w 4662187"/>
              <a:gd name="connsiteY9" fmla="*/ 658480 h 2993089"/>
              <a:gd name="connsiteX10" fmla="*/ 4662187 w 4662187"/>
              <a:gd name="connsiteY10" fmla="*/ 1197236 h 2993089"/>
              <a:gd name="connsiteX11" fmla="*/ 4662187 w 4662187"/>
              <a:gd name="connsiteY11" fmla="*/ 1795853 h 2993089"/>
              <a:gd name="connsiteX12" fmla="*/ 4662187 w 4662187"/>
              <a:gd name="connsiteY12" fmla="*/ 2424402 h 2993089"/>
              <a:gd name="connsiteX13" fmla="*/ 4662187 w 4662187"/>
              <a:gd name="connsiteY13" fmla="*/ 2993089 h 2993089"/>
              <a:gd name="connsiteX14" fmla="*/ 4079414 w 4662187"/>
              <a:gd name="connsiteY14" fmla="*/ 2993089 h 2993089"/>
              <a:gd name="connsiteX15" fmla="*/ 3589884 w 4662187"/>
              <a:gd name="connsiteY15" fmla="*/ 2993089 h 2993089"/>
              <a:gd name="connsiteX16" fmla="*/ 3007111 w 4662187"/>
              <a:gd name="connsiteY16" fmla="*/ 2993089 h 2993089"/>
              <a:gd name="connsiteX17" fmla="*/ 2331094 w 4662187"/>
              <a:gd name="connsiteY17" fmla="*/ 2993089 h 2993089"/>
              <a:gd name="connsiteX18" fmla="*/ 1748320 w 4662187"/>
              <a:gd name="connsiteY18" fmla="*/ 2993089 h 2993089"/>
              <a:gd name="connsiteX19" fmla="*/ 1305412 w 4662187"/>
              <a:gd name="connsiteY19" fmla="*/ 2993089 h 2993089"/>
              <a:gd name="connsiteX20" fmla="*/ 815883 w 4662187"/>
              <a:gd name="connsiteY20" fmla="*/ 2993089 h 2993089"/>
              <a:gd name="connsiteX21" fmla="*/ 0 w 4662187"/>
              <a:gd name="connsiteY21" fmla="*/ 2993089 h 2993089"/>
              <a:gd name="connsiteX22" fmla="*/ 0 w 4662187"/>
              <a:gd name="connsiteY22" fmla="*/ 2394471 h 2993089"/>
              <a:gd name="connsiteX23" fmla="*/ 0 w 4662187"/>
              <a:gd name="connsiteY23" fmla="*/ 1795853 h 2993089"/>
              <a:gd name="connsiteX24" fmla="*/ 0 w 4662187"/>
              <a:gd name="connsiteY24" fmla="*/ 1227166 h 2993089"/>
              <a:gd name="connsiteX25" fmla="*/ 0 w 4662187"/>
              <a:gd name="connsiteY25" fmla="*/ 718341 h 2993089"/>
              <a:gd name="connsiteX26" fmla="*/ 0 w 4662187"/>
              <a:gd name="connsiteY26" fmla="*/ 0 h 299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662187" h="2993089" extrusionOk="0">
                <a:moveTo>
                  <a:pt x="0" y="0"/>
                </a:moveTo>
                <a:cubicBezTo>
                  <a:pt x="168799" y="-9598"/>
                  <a:pt x="336445" y="53459"/>
                  <a:pt x="536152" y="0"/>
                </a:cubicBezTo>
                <a:cubicBezTo>
                  <a:pt x="735859" y="-53459"/>
                  <a:pt x="841043" y="45924"/>
                  <a:pt x="979059" y="0"/>
                </a:cubicBezTo>
                <a:cubicBezTo>
                  <a:pt x="1117075" y="-45924"/>
                  <a:pt x="1454831" y="3047"/>
                  <a:pt x="1655076" y="0"/>
                </a:cubicBezTo>
                <a:cubicBezTo>
                  <a:pt x="1855321" y="-3047"/>
                  <a:pt x="2050248" y="9665"/>
                  <a:pt x="2191228" y="0"/>
                </a:cubicBezTo>
                <a:cubicBezTo>
                  <a:pt x="2332208" y="-9665"/>
                  <a:pt x="2462819" y="1154"/>
                  <a:pt x="2727379" y="0"/>
                </a:cubicBezTo>
                <a:cubicBezTo>
                  <a:pt x="2991939" y="-1154"/>
                  <a:pt x="3090996" y="18681"/>
                  <a:pt x="3403397" y="0"/>
                </a:cubicBezTo>
                <a:cubicBezTo>
                  <a:pt x="3715798" y="-18681"/>
                  <a:pt x="3721709" y="26100"/>
                  <a:pt x="3892926" y="0"/>
                </a:cubicBezTo>
                <a:cubicBezTo>
                  <a:pt x="4064143" y="-26100"/>
                  <a:pt x="4452542" y="76769"/>
                  <a:pt x="4662187" y="0"/>
                </a:cubicBezTo>
                <a:cubicBezTo>
                  <a:pt x="4707366" y="225086"/>
                  <a:pt x="4590194" y="351639"/>
                  <a:pt x="4662187" y="658480"/>
                </a:cubicBezTo>
                <a:cubicBezTo>
                  <a:pt x="4734180" y="965321"/>
                  <a:pt x="4608887" y="966308"/>
                  <a:pt x="4662187" y="1197236"/>
                </a:cubicBezTo>
                <a:cubicBezTo>
                  <a:pt x="4715487" y="1428164"/>
                  <a:pt x="4639627" y="1574213"/>
                  <a:pt x="4662187" y="1795853"/>
                </a:cubicBezTo>
                <a:cubicBezTo>
                  <a:pt x="4684747" y="2017493"/>
                  <a:pt x="4588767" y="2281753"/>
                  <a:pt x="4662187" y="2424402"/>
                </a:cubicBezTo>
                <a:cubicBezTo>
                  <a:pt x="4735607" y="2567051"/>
                  <a:pt x="4611622" y="2783270"/>
                  <a:pt x="4662187" y="2993089"/>
                </a:cubicBezTo>
                <a:cubicBezTo>
                  <a:pt x="4508348" y="3015563"/>
                  <a:pt x="4219735" y="2951548"/>
                  <a:pt x="4079414" y="2993089"/>
                </a:cubicBezTo>
                <a:cubicBezTo>
                  <a:pt x="3939093" y="3034630"/>
                  <a:pt x="3802164" y="2978460"/>
                  <a:pt x="3589884" y="2993089"/>
                </a:cubicBezTo>
                <a:cubicBezTo>
                  <a:pt x="3377604" y="3007718"/>
                  <a:pt x="3182321" y="2983220"/>
                  <a:pt x="3007111" y="2993089"/>
                </a:cubicBezTo>
                <a:cubicBezTo>
                  <a:pt x="2831901" y="3002958"/>
                  <a:pt x="2597145" y="2928905"/>
                  <a:pt x="2331094" y="2993089"/>
                </a:cubicBezTo>
                <a:cubicBezTo>
                  <a:pt x="2065043" y="3057273"/>
                  <a:pt x="1924967" y="2929776"/>
                  <a:pt x="1748320" y="2993089"/>
                </a:cubicBezTo>
                <a:cubicBezTo>
                  <a:pt x="1571673" y="3056402"/>
                  <a:pt x="1396323" y="2963513"/>
                  <a:pt x="1305412" y="2993089"/>
                </a:cubicBezTo>
                <a:cubicBezTo>
                  <a:pt x="1214501" y="3022665"/>
                  <a:pt x="1020236" y="2951183"/>
                  <a:pt x="815883" y="2993089"/>
                </a:cubicBezTo>
                <a:cubicBezTo>
                  <a:pt x="611530" y="3034995"/>
                  <a:pt x="350927" y="2931265"/>
                  <a:pt x="0" y="2993089"/>
                </a:cubicBezTo>
                <a:cubicBezTo>
                  <a:pt x="-48505" y="2732264"/>
                  <a:pt x="9833" y="2679648"/>
                  <a:pt x="0" y="2394471"/>
                </a:cubicBezTo>
                <a:cubicBezTo>
                  <a:pt x="-9833" y="2109294"/>
                  <a:pt x="20882" y="1989259"/>
                  <a:pt x="0" y="1795853"/>
                </a:cubicBezTo>
                <a:cubicBezTo>
                  <a:pt x="-20882" y="1602447"/>
                  <a:pt x="12280" y="1425802"/>
                  <a:pt x="0" y="1227166"/>
                </a:cubicBezTo>
                <a:cubicBezTo>
                  <a:pt x="-12280" y="1028530"/>
                  <a:pt x="7227" y="890984"/>
                  <a:pt x="0" y="718341"/>
                </a:cubicBezTo>
                <a:cubicBezTo>
                  <a:pt x="-7227" y="545699"/>
                  <a:pt x="13499" y="296834"/>
                  <a:pt x="0" y="0"/>
                </a:cubicBezTo>
                <a:close/>
              </a:path>
            </a:pathLst>
          </a:custGeom>
          <a:noFill/>
          <a:ln w="31750">
            <a:solidFill>
              <a:srgbClr val="44546A"/>
            </a:solidFill>
            <a:miter lim="800000"/>
            <a:headEnd/>
            <a:tailEnd/>
            <a:extLst>
              <a:ext uri="{C807C97D-BFC1-408E-A445-0C87EB9F89A2}">
                <ask:lineSketchStyleProps xmlns:ask="http://schemas.microsoft.com/office/drawing/2018/sketchyshapes" sd="1219033472">
                  <a:prstGeom prst="rect">
                    <a:avLst/>
                  </a:prstGeom>
                  <ask:type>
                    <ask:lineSketchScribble/>
                  </ask:type>
                </ask:lineSketchStyleProps>
              </a:ext>
            </a:extLst>
          </a:ln>
          <a:extLst>
            <a:ext uri="{909E8E84-426E-40DD-AFC4-6F175D3DCCD1}">
              <a14:hiddenFill xmlns:a14="http://schemas.microsoft.com/office/drawing/2010/main">
                <a:solidFill>
                  <a:srgbClr val="FFFFFF"/>
                </a:solidFill>
              </a14:hiddenFill>
            </a:ext>
          </a:extLst>
        </p:spPr>
      </p:pic>
      <p:sp>
        <p:nvSpPr>
          <p:cNvPr id="4" name="Rectangle 3"/>
          <p:cNvSpPr txBox="1">
            <a:spLocks noChangeArrowheads="1"/>
          </p:cNvSpPr>
          <p:nvPr/>
        </p:nvSpPr>
        <p:spPr>
          <a:xfrm>
            <a:off x="5951984" y="2042179"/>
            <a:ext cx="5609083" cy="273630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fontAlgn="auto">
              <a:lnSpc>
                <a:spcPct val="90000"/>
              </a:lnSpc>
              <a:spcAft>
                <a:spcPts val="0"/>
              </a:spcAft>
              <a:defRPr/>
            </a:pPr>
            <a:r>
              <a:rPr lang="en-GB" sz="2800" dirty="0"/>
              <a:t>Strip searches involve removal of more than the outer clothing</a:t>
            </a:r>
          </a:p>
          <a:p>
            <a:pPr marL="0" indent="0" fontAlgn="auto">
              <a:lnSpc>
                <a:spcPct val="90000"/>
              </a:lnSpc>
              <a:spcAft>
                <a:spcPts val="0"/>
              </a:spcAft>
              <a:buNone/>
              <a:defRPr/>
            </a:pPr>
            <a:endParaRPr lang="en-GB" sz="2800" dirty="0"/>
          </a:p>
          <a:p>
            <a:pPr fontAlgn="auto">
              <a:lnSpc>
                <a:spcPct val="90000"/>
              </a:lnSpc>
              <a:spcAft>
                <a:spcPts val="0"/>
              </a:spcAft>
              <a:defRPr/>
            </a:pPr>
            <a:r>
              <a:rPr lang="en-GB" sz="2800" dirty="0"/>
              <a:t>Intimate searches consist of a physical examination of a person’s body orifices other than the mouth </a:t>
            </a:r>
          </a:p>
        </p:txBody>
      </p:sp>
      <p:sp>
        <p:nvSpPr>
          <p:cNvPr id="5" name="TextBox 4"/>
          <p:cNvSpPr txBox="1"/>
          <p:nvPr/>
        </p:nvSpPr>
        <p:spPr>
          <a:xfrm>
            <a:off x="1919536" y="215352"/>
            <a:ext cx="8280920" cy="584775"/>
          </a:xfrm>
          <a:prstGeom prst="rect">
            <a:avLst/>
          </a:prstGeom>
          <a:solidFill>
            <a:srgbClr val="002060"/>
          </a:solidFill>
        </p:spPr>
        <p:txBody>
          <a:bodyPr wrap="square" rtlCol="0">
            <a:spAutoFit/>
          </a:bodyPr>
          <a:lstStyle/>
          <a:p>
            <a:pPr algn="ctr"/>
            <a:r>
              <a:rPr lang="en-GB" sz="3200" b="1" dirty="0">
                <a:solidFill>
                  <a:schemeClr val="bg1"/>
                </a:solidFill>
              </a:rPr>
              <a:t>Strip and Intimate Searches</a:t>
            </a:r>
          </a:p>
        </p:txBody>
      </p:sp>
      <p:grpSp>
        <p:nvGrpSpPr>
          <p:cNvPr id="6" name="Group 5">
            <a:extLst>
              <a:ext uri="{FF2B5EF4-FFF2-40B4-BE49-F238E27FC236}">
                <a16:creationId xmlns:a16="http://schemas.microsoft.com/office/drawing/2014/main" id="{60F86264-887C-48CE-A775-4D175A3B5DF1}"/>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C0FF9C3B-E843-433A-8772-DBD4A336F5CD}"/>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C4BCBEBD-FC53-4125-A8AA-AE311929871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C5A863FE-0190-4C88-A80B-6C10741E20F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DD664DDF-BB94-4C47-9FA0-B9F9F6ADF4E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5E693C00-D113-4795-AD6F-43C622926511}"/>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0C3C1202-3BA4-4B88-8F2F-19CFF4526B0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344358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txBox="1">
            <a:spLocks noChangeArrowheads="1"/>
          </p:cNvSpPr>
          <p:nvPr>
            <p:custDataLst>
              <p:tags r:id="rId1"/>
            </p:custDataLst>
          </p:nvPr>
        </p:nvSpPr>
        <p:spPr bwMode="auto">
          <a:xfrm>
            <a:off x="608670" y="2276872"/>
            <a:ext cx="6004515" cy="2160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spcBef>
                <a:spcPct val="0"/>
              </a:spcBef>
              <a:spcAft>
                <a:spcPts val="4800"/>
              </a:spcAft>
              <a:defRPr/>
            </a:pPr>
            <a:r>
              <a:rPr lang="en-GB" sz="3600" dirty="0">
                <a:solidFill>
                  <a:schemeClr val="tx1"/>
                </a:solidFill>
                <a:latin typeface="+mn-lt"/>
                <a:ea typeface="Verdana" panose="020B0604030504040204" pitchFamily="34" charset="0"/>
                <a:cs typeface="Arial" panose="020B0604020202020204" pitchFamily="34" charset="0"/>
              </a:rPr>
              <a:t>Juveniles and detainees who are mentally vulnerable are entitled to the support of an appropriate adult. </a:t>
            </a:r>
          </a:p>
          <a:p>
            <a:pPr eaLnBrk="1" hangingPunct="1">
              <a:spcBef>
                <a:spcPct val="0"/>
              </a:spcBef>
              <a:spcAft>
                <a:spcPts val="4800"/>
              </a:spcAft>
              <a:defRPr/>
            </a:pPr>
            <a:endParaRPr lang="en-GB" altLang="en-US" sz="3600" kern="0" dirty="0">
              <a:solidFill>
                <a:srgbClr val="333399"/>
              </a:solidFill>
            </a:endParaRPr>
          </a:p>
        </p:txBody>
      </p:sp>
      <p:sp>
        <p:nvSpPr>
          <p:cNvPr id="6" name="TextBox 5"/>
          <p:cNvSpPr txBox="1"/>
          <p:nvPr/>
        </p:nvSpPr>
        <p:spPr>
          <a:xfrm>
            <a:off x="1919536" y="215352"/>
            <a:ext cx="8280920" cy="584775"/>
          </a:xfrm>
          <a:prstGeom prst="rect">
            <a:avLst/>
          </a:prstGeom>
          <a:solidFill>
            <a:srgbClr val="002060"/>
          </a:solidFill>
        </p:spPr>
        <p:txBody>
          <a:bodyPr wrap="square" rtlCol="0">
            <a:spAutoFit/>
          </a:bodyPr>
          <a:lstStyle/>
          <a:p>
            <a:pPr algn="ctr"/>
            <a:r>
              <a:rPr lang="en-GB" sz="3200" b="1" dirty="0">
                <a:solidFill>
                  <a:schemeClr val="bg1"/>
                </a:solidFill>
              </a:rPr>
              <a:t>Appropriate Adult</a:t>
            </a:r>
          </a:p>
        </p:txBody>
      </p:sp>
      <p:grpSp>
        <p:nvGrpSpPr>
          <p:cNvPr id="7" name="Group 6">
            <a:extLst>
              <a:ext uri="{FF2B5EF4-FFF2-40B4-BE49-F238E27FC236}">
                <a16:creationId xmlns:a16="http://schemas.microsoft.com/office/drawing/2014/main" id="{ED9EFDBB-490F-4D0D-95AF-263C8C3C134B}"/>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D72F3C6E-71D4-4EA0-B5AF-55CEBA24A9E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150152B2-BF87-4119-861B-256AC27B028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BB469073-EC9F-4120-94D8-B3ACA4DC708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7F6F1D31-8FBA-44BA-BC0D-3A6781E55B5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619A8784-BCBF-47D4-A7BF-CC1C1EDE9BA0}"/>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4C2B7CCB-9A73-4AF6-8299-C46C3A9A9FD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4" name="Picture 3" descr="A picture containing person, person, floor, standing&#10;&#10;Description automatically generated">
            <a:extLst>
              <a:ext uri="{FF2B5EF4-FFF2-40B4-BE49-F238E27FC236}">
                <a16:creationId xmlns:a16="http://schemas.microsoft.com/office/drawing/2014/main" id="{DB5534B8-A3BB-48DA-B51A-102591C55B6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032104" y="1844824"/>
            <a:ext cx="4388471" cy="3291353"/>
          </a:xfrm>
          <a:custGeom>
            <a:avLst/>
            <a:gdLst>
              <a:gd name="connsiteX0" fmla="*/ 0 w 4388471"/>
              <a:gd name="connsiteY0" fmla="*/ 0 h 3291353"/>
              <a:gd name="connsiteX1" fmla="*/ 636328 w 4388471"/>
              <a:gd name="connsiteY1" fmla="*/ 0 h 3291353"/>
              <a:gd name="connsiteX2" fmla="*/ 1272657 w 4388471"/>
              <a:gd name="connsiteY2" fmla="*/ 0 h 3291353"/>
              <a:gd name="connsiteX3" fmla="*/ 1821215 w 4388471"/>
              <a:gd name="connsiteY3" fmla="*/ 0 h 3291353"/>
              <a:gd name="connsiteX4" fmla="*/ 2413659 w 4388471"/>
              <a:gd name="connsiteY4" fmla="*/ 0 h 3291353"/>
              <a:gd name="connsiteX5" fmla="*/ 2918333 w 4388471"/>
              <a:gd name="connsiteY5" fmla="*/ 0 h 3291353"/>
              <a:gd name="connsiteX6" fmla="*/ 3466892 w 4388471"/>
              <a:gd name="connsiteY6" fmla="*/ 0 h 3291353"/>
              <a:gd name="connsiteX7" fmla="*/ 4388471 w 4388471"/>
              <a:gd name="connsiteY7" fmla="*/ 0 h 3291353"/>
              <a:gd name="connsiteX8" fmla="*/ 4388471 w 4388471"/>
              <a:gd name="connsiteY8" fmla="*/ 482732 h 3291353"/>
              <a:gd name="connsiteX9" fmla="*/ 4388471 w 4388471"/>
              <a:gd name="connsiteY9" fmla="*/ 932550 h 3291353"/>
              <a:gd name="connsiteX10" fmla="*/ 4388471 w 4388471"/>
              <a:gd name="connsiteY10" fmla="*/ 1415282 h 3291353"/>
              <a:gd name="connsiteX11" fmla="*/ 4388471 w 4388471"/>
              <a:gd name="connsiteY11" fmla="*/ 1930927 h 3291353"/>
              <a:gd name="connsiteX12" fmla="*/ 4388471 w 4388471"/>
              <a:gd name="connsiteY12" fmla="*/ 2479486 h 3291353"/>
              <a:gd name="connsiteX13" fmla="*/ 4388471 w 4388471"/>
              <a:gd name="connsiteY13" fmla="*/ 3291353 h 3291353"/>
              <a:gd name="connsiteX14" fmla="*/ 3752143 w 4388471"/>
              <a:gd name="connsiteY14" fmla="*/ 3291353 h 3291353"/>
              <a:gd name="connsiteX15" fmla="*/ 3203584 w 4388471"/>
              <a:gd name="connsiteY15" fmla="*/ 3291353 h 3291353"/>
              <a:gd name="connsiteX16" fmla="*/ 2655025 w 4388471"/>
              <a:gd name="connsiteY16" fmla="*/ 3291353 h 3291353"/>
              <a:gd name="connsiteX17" fmla="*/ 2106466 w 4388471"/>
              <a:gd name="connsiteY17" fmla="*/ 3291353 h 3291353"/>
              <a:gd name="connsiteX18" fmla="*/ 1557907 w 4388471"/>
              <a:gd name="connsiteY18" fmla="*/ 3291353 h 3291353"/>
              <a:gd name="connsiteX19" fmla="*/ 1053233 w 4388471"/>
              <a:gd name="connsiteY19" fmla="*/ 3291353 h 3291353"/>
              <a:gd name="connsiteX20" fmla="*/ 0 w 4388471"/>
              <a:gd name="connsiteY20" fmla="*/ 3291353 h 3291353"/>
              <a:gd name="connsiteX21" fmla="*/ 0 w 4388471"/>
              <a:gd name="connsiteY21" fmla="*/ 2742794 h 3291353"/>
              <a:gd name="connsiteX22" fmla="*/ 0 w 4388471"/>
              <a:gd name="connsiteY22" fmla="*/ 2161322 h 3291353"/>
              <a:gd name="connsiteX23" fmla="*/ 0 w 4388471"/>
              <a:gd name="connsiteY23" fmla="*/ 1579849 h 3291353"/>
              <a:gd name="connsiteX24" fmla="*/ 0 w 4388471"/>
              <a:gd name="connsiteY24" fmla="*/ 965464 h 3291353"/>
              <a:gd name="connsiteX25" fmla="*/ 0 w 4388471"/>
              <a:gd name="connsiteY25" fmla="*/ 0 h 3291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388471" h="3291353" fill="none" extrusionOk="0">
                <a:moveTo>
                  <a:pt x="0" y="0"/>
                </a:moveTo>
                <a:cubicBezTo>
                  <a:pt x="253571" y="-28223"/>
                  <a:pt x="356340" y="68278"/>
                  <a:pt x="636328" y="0"/>
                </a:cubicBezTo>
                <a:cubicBezTo>
                  <a:pt x="916316" y="-68278"/>
                  <a:pt x="1040300" y="46328"/>
                  <a:pt x="1272657" y="0"/>
                </a:cubicBezTo>
                <a:cubicBezTo>
                  <a:pt x="1505014" y="-46328"/>
                  <a:pt x="1606351" y="31310"/>
                  <a:pt x="1821215" y="0"/>
                </a:cubicBezTo>
                <a:cubicBezTo>
                  <a:pt x="2036079" y="-31310"/>
                  <a:pt x="2170245" y="18305"/>
                  <a:pt x="2413659" y="0"/>
                </a:cubicBezTo>
                <a:cubicBezTo>
                  <a:pt x="2657073" y="-18305"/>
                  <a:pt x="2795879" y="43472"/>
                  <a:pt x="2918333" y="0"/>
                </a:cubicBezTo>
                <a:cubicBezTo>
                  <a:pt x="3040787" y="-43472"/>
                  <a:pt x="3297499" y="58631"/>
                  <a:pt x="3466892" y="0"/>
                </a:cubicBezTo>
                <a:cubicBezTo>
                  <a:pt x="3636285" y="-58631"/>
                  <a:pt x="4153798" y="88600"/>
                  <a:pt x="4388471" y="0"/>
                </a:cubicBezTo>
                <a:cubicBezTo>
                  <a:pt x="4422254" y="97900"/>
                  <a:pt x="4343021" y="271803"/>
                  <a:pt x="4388471" y="482732"/>
                </a:cubicBezTo>
                <a:cubicBezTo>
                  <a:pt x="4433921" y="693661"/>
                  <a:pt x="4340129" y="713979"/>
                  <a:pt x="4388471" y="932550"/>
                </a:cubicBezTo>
                <a:cubicBezTo>
                  <a:pt x="4436813" y="1151121"/>
                  <a:pt x="4344619" y="1223274"/>
                  <a:pt x="4388471" y="1415282"/>
                </a:cubicBezTo>
                <a:cubicBezTo>
                  <a:pt x="4432323" y="1607290"/>
                  <a:pt x="4368192" y="1779958"/>
                  <a:pt x="4388471" y="1930927"/>
                </a:cubicBezTo>
                <a:cubicBezTo>
                  <a:pt x="4408750" y="2081896"/>
                  <a:pt x="4338476" y="2350401"/>
                  <a:pt x="4388471" y="2479486"/>
                </a:cubicBezTo>
                <a:cubicBezTo>
                  <a:pt x="4438466" y="2608571"/>
                  <a:pt x="4379410" y="3046019"/>
                  <a:pt x="4388471" y="3291353"/>
                </a:cubicBezTo>
                <a:cubicBezTo>
                  <a:pt x="4102227" y="3312440"/>
                  <a:pt x="3927568" y="3253948"/>
                  <a:pt x="3752143" y="3291353"/>
                </a:cubicBezTo>
                <a:cubicBezTo>
                  <a:pt x="3576718" y="3328758"/>
                  <a:pt x="3437242" y="3236309"/>
                  <a:pt x="3203584" y="3291353"/>
                </a:cubicBezTo>
                <a:cubicBezTo>
                  <a:pt x="2969926" y="3346397"/>
                  <a:pt x="2873426" y="3253275"/>
                  <a:pt x="2655025" y="3291353"/>
                </a:cubicBezTo>
                <a:cubicBezTo>
                  <a:pt x="2436624" y="3329431"/>
                  <a:pt x="2265741" y="3277342"/>
                  <a:pt x="2106466" y="3291353"/>
                </a:cubicBezTo>
                <a:cubicBezTo>
                  <a:pt x="1947191" y="3305364"/>
                  <a:pt x="1700658" y="3252159"/>
                  <a:pt x="1557907" y="3291353"/>
                </a:cubicBezTo>
                <a:cubicBezTo>
                  <a:pt x="1415156" y="3330547"/>
                  <a:pt x="1214271" y="3263516"/>
                  <a:pt x="1053233" y="3291353"/>
                </a:cubicBezTo>
                <a:cubicBezTo>
                  <a:pt x="892195" y="3319190"/>
                  <a:pt x="355888" y="3224973"/>
                  <a:pt x="0" y="3291353"/>
                </a:cubicBezTo>
                <a:cubicBezTo>
                  <a:pt x="-16761" y="3179475"/>
                  <a:pt x="25398" y="2977149"/>
                  <a:pt x="0" y="2742794"/>
                </a:cubicBezTo>
                <a:cubicBezTo>
                  <a:pt x="-25398" y="2508439"/>
                  <a:pt x="19814" y="2446380"/>
                  <a:pt x="0" y="2161322"/>
                </a:cubicBezTo>
                <a:cubicBezTo>
                  <a:pt x="-19814" y="1876264"/>
                  <a:pt x="64721" y="1746761"/>
                  <a:pt x="0" y="1579849"/>
                </a:cubicBezTo>
                <a:cubicBezTo>
                  <a:pt x="-64721" y="1412937"/>
                  <a:pt x="14321" y="1212659"/>
                  <a:pt x="0" y="965464"/>
                </a:cubicBezTo>
                <a:cubicBezTo>
                  <a:pt x="-14321" y="718270"/>
                  <a:pt x="25487" y="447439"/>
                  <a:pt x="0" y="0"/>
                </a:cubicBezTo>
                <a:close/>
              </a:path>
              <a:path w="4388471" h="3291353" stroke="0" extrusionOk="0">
                <a:moveTo>
                  <a:pt x="0" y="0"/>
                </a:moveTo>
                <a:cubicBezTo>
                  <a:pt x="135809" y="-27503"/>
                  <a:pt x="400947" y="14595"/>
                  <a:pt x="504674" y="0"/>
                </a:cubicBezTo>
                <a:cubicBezTo>
                  <a:pt x="608401" y="-14595"/>
                  <a:pt x="721250" y="3732"/>
                  <a:pt x="921579" y="0"/>
                </a:cubicBezTo>
                <a:cubicBezTo>
                  <a:pt x="1121909" y="-3732"/>
                  <a:pt x="1323754" y="23275"/>
                  <a:pt x="1557907" y="0"/>
                </a:cubicBezTo>
                <a:cubicBezTo>
                  <a:pt x="1792060" y="-23275"/>
                  <a:pt x="1888103" y="31098"/>
                  <a:pt x="2062581" y="0"/>
                </a:cubicBezTo>
                <a:cubicBezTo>
                  <a:pt x="2237059" y="-31098"/>
                  <a:pt x="2324428" y="7072"/>
                  <a:pt x="2567256" y="0"/>
                </a:cubicBezTo>
                <a:cubicBezTo>
                  <a:pt x="2810085" y="-7072"/>
                  <a:pt x="2957214" y="13688"/>
                  <a:pt x="3203584" y="0"/>
                </a:cubicBezTo>
                <a:cubicBezTo>
                  <a:pt x="3449954" y="-13688"/>
                  <a:pt x="3495740" y="23671"/>
                  <a:pt x="3664373" y="0"/>
                </a:cubicBezTo>
                <a:cubicBezTo>
                  <a:pt x="3833006" y="-23671"/>
                  <a:pt x="4196962" y="1666"/>
                  <a:pt x="4388471" y="0"/>
                </a:cubicBezTo>
                <a:cubicBezTo>
                  <a:pt x="4445800" y="199421"/>
                  <a:pt x="4341325" y="348273"/>
                  <a:pt x="4388471" y="614386"/>
                </a:cubicBezTo>
                <a:cubicBezTo>
                  <a:pt x="4435617" y="880499"/>
                  <a:pt x="4367310" y="882612"/>
                  <a:pt x="4388471" y="1097118"/>
                </a:cubicBezTo>
                <a:cubicBezTo>
                  <a:pt x="4409632" y="1311624"/>
                  <a:pt x="4337966" y="1379441"/>
                  <a:pt x="4388471" y="1645677"/>
                </a:cubicBezTo>
                <a:cubicBezTo>
                  <a:pt x="4438976" y="1911913"/>
                  <a:pt x="4354925" y="2004260"/>
                  <a:pt x="4388471" y="2227149"/>
                </a:cubicBezTo>
                <a:cubicBezTo>
                  <a:pt x="4422017" y="2450038"/>
                  <a:pt x="4366411" y="2549278"/>
                  <a:pt x="4388471" y="2676967"/>
                </a:cubicBezTo>
                <a:cubicBezTo>
                  <a:pt x="4410531" y="2804656"/>
                  <a:pt x="4388132" y="3097876"/>
                  <a:pt x="4388471" y="3291353"/>
                </a:cubicBezTo>
                <a:cubicBezTo>
                  <a:pt x="4270168" y="3328256"/>
                  <a:pt x="4043651" y="3235639"/>
                  <a:pt x="3839912" y="3291353"/>
                </a:cubicBezTo>
                <a:cubicBezTo>
                  <a:pt x="3636173" y="3347067"/>
                  <a:pt x="3500616" y="3290701"/>
                  <a:pt x="3291353" y="3291353"/>
                </a:cubicBezTo>
                <a:cubicBezTo>
                  <a:pt x="3082090" y="3292005"/>
                  <a:pt x="2864608" y="3257962"/>
                  <a:pt x="2655025" y="3291353"/>
                </a:cubicBezTo>
                <a:cubicBezTo>
                  <a:pt x="2445442" y="3324744"/>
                  <a:pt x="2243439" y="3252078"/>
                  <a:pt x="2106466" y="3291353"/>
                </a:cubicBezTo>
                <a:cubicBezTo>
                  <a:pt x="1969493" y="3330628"/>
                  <a:pt x="1835863" y="3260810"/>
                  <a:pt x="1689561" y="3291353"/>
                </a:cubicBezTo>
                <a:cubicBezTo>
                  <a:pt x="1543260" y="3321896"/>
                  <a:pt x="1392849" y="3237152"/>
                  <a:pt x="1228772" y="3291353"/>
                </a:cubicBezTo>
                <a:cubicBezTo>
                  <a:pt x="1064695" y="3345554"/>
                  <a:pt x="731429" y="3276394"/>
                  <a:pt x="592444" y="3291353"/>
                </a:cubicBezTo>
                <a:cubicBezTo>
                  <a:pt x="453459" y="3306312"/>
                  <a:pt x="215165" y="3258002"/>
                  <a:pt x="0" y="3291353"/>
                </a:cubicBezTo>
                <a:cubicBezTo>
                  <a:pt x="-20962" y="3111706"/>
                  <a:pt x="37333" y="2929255"/>
                  <a:pt x="0" y="2808621"/>
                </a:cubicBezTo>
                <a:cubicBezTo>
                  <a:pt x="-37333" y="2687987"/>
                  <a:pt x="26497" y="2398790"/>
                  <a:pt x="0" y="2292976"/>
                </a:cubicBezTo>
                <a:cubicBezTo>
                  <a:pt x="-26497" y="2187163"/>
                  <a:pt x="38165" y="2053945"/>
                  <a:pt x="0" y="1843158"/>
                </a:cubicBezTo>
                <a:cubicBezTo>
                  <a:pt x="-38165" y="1632371"/>
                  <a:pt x="44689" y="1609679"/>
                  <a:pt x="0" y="1393339"/>
                </a:cubicBezTo>
                <a:cubicBezTo>
                  <a:pt x="-44689" y="1176999"/>
                  <a:pt x="2831" y="965939"/>
                  <a:pt x="0" y="811867"/>
                </a:cubicBezTo>
                <a:cubicBezTo>
                  <a:pt x="-2831" y="657795"/>
                  <a:pt x="56386" y="372316"/>
                  <a:pt x="0" y="0"/>
                </a:cubicBezTo>
                <a:close/>
              </a:path>
            </a:pathLst>
          </a:custGeom>
          <a:ln w="38100">
            <a:solidFill>
              <a:schemeClr val="accent1">
                <a:lumMod val="5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pic>
    </p:spTree>
    <p:extLst>
      <p:ext uri="{BB962C8B-B14F-4D97-AF65-F5344CB8AC3E}">
        <p14:creationId xmlns:p14="http://schemas.microsoft.com/office/powerpoint/2010/main" val="2479889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919536" y="215352"/>
            <a:ext cx="8280920" cy="584775"/>
          </a:xfrm>
          <a:prstGeom prst="rect">
            <a:avLst/>
          </a:prstGeom>
          <a:solidFill>
            <a:srgbClr val="002060"/>
          </a:solidFill>
        </p:spPr>
        <p:txBody>
          <a:bodyPr wrap="square" rtlCol="0">
            <a:spAutoFit/>
          </a:bodyPr>
          <a:lstStyle/>
          <a:p>
            <a:pPr algn="ctr"/>
            <a:r>
              <a:rPr lang="en-GB" sz="3200" b="1" dirty="0">
                <a:solidFill>
                  <a:schemeClr val="bg1"/>
                </a:solidFill>
              </a:rPr>
              <a:t>Checks</a:t>
            </a:r>
          </a:p>
        </p:txBody>
      </p:sp>
      <p:grpSp>
        <p:nvGrpSpPr>
          <p:cNvPr id="7" name="Group 6">
            <a:extLst>
              <a:ext uri="{FF2B5EF4-FFF2-40B4-BE49-F238E27FC236}">
                <a16:creationId xmlns:a16="http://schemas.microsoft.com/office/drawing/2014/main" id="{4AC15994-9631-49EB-8F2B-86E6574EABC1}"/>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78634E1B-9C7C-40B3-BB28-11E559DF335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E4652518-8156-480D-A545-4EB59F4C265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7F064609-E3A4-4D60-AD4D-5600E81E2C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9FE1D543-3372-40BB-A6DF-71C53E469D7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988C764D-E4C1-4E95-BDF5-EB11053C3C0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4A10E120-9E45-4510-9788-3913C4F36C9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4" name="Freeform: Shape 13">
            <a:extLst>
              <a:ext uri="{FF2B5EF4-FFF2-40B4-BE49-F238E27FC236}">
                <a16:creationId xmlns:a16="http://schemas.microsoft.com/office/drawing/2014/main" id="{6BBF7AFE-74A2-45BE-ABA6-457011248A6C}"/>
              </a:ext>
            </a:extLst>
          </p:cNvPr>
          <p:cNvSpPr>
            <a:spLocks/>
          </p:cNvSpPr>
          <p:nvPr/>
        </p:nvSpPr>
        <p:spPr>
          <a:xfrm>
            <a:off x="4347753" y="908720"/>
            <a:ext cx="3792625" cy="2741716"/>
          </a:xfrm>
          <a:custGeom>
            <a:avLst/>
            <a:gdLst>
              <a:gd name="connsiteX0" fmla="*/ 0 w 2007644"/>
              <a:gd name="connsiteY0" fmla="*/ 873326 h 1746651"/>
              <a:gd name="connsiteX1" fmla="*/ 436663 w 2007644"/>
              <a:gd name="connsiteY1" fmla="*/ 0 h 1746651"/>
              <a:gd name="connsiteX2" fmla="*/ 1570981 w 2007644"/>
              <a:gd name="connsiteY2" fmla="*/ 0 h 1746651"/>
              <a:gd name="connsiteX3" fmla="*/ 2007644 w 2007644"/>
              <a:gd name="connsiteY3" fmla="*/ 873326 h 1746651"/>
              <a:gd name="connsiteX4" fmla="*/ 1570981 w 2007644"/>
              <a:gd name="connsiteY4" fmla="*/ 1746651 h 1746651"/>
              <a:gd name="connsiteX5" fmla="*/ 436663 w 2007644"/>
              <a:gd name="connsiteY5" fmla="*/ 1746651 h 1746651"/>
              <a:gd name="connsiteX6" fmla="*/ 0 w 2007644"/>
              <a:gd name="connsiteY6" fmla="*/ 873326 h 1746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7644" h="1746651">
                <a:moveTo>
                  <a:pt x="1003821" y="0"/>
                </a:moveTo>
                <a:lnTo>
                  <a:pt x="2007643" y="379897"/>
                </a:lnTo>
                <a:lnTo>
                  <a:pt x="2007643" y="1366754"/>
                </a:lnTo>
                <a:lnTo>
                  <a:pt x="1003821" y="1746651"/>
                </a:lnTo>
                <a:lnTo>
                  <a:pt x="1" y="1366754"/>
                </a:lnTo>
                <a:lnTo>
                  <a:pt x="1" y="379897"/>
                </a:lnTo>
                <a:lnTo>
                  <a:pt x="1003821"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10286" tIns="350959" rIns="310287" bIns="350958" numCol="1" spcCol="1270" anchor="ctr" anchorCtr="0">
            <a:noAutofit/>
          </a:bodyPr>
          <a:lstStyle/>
          <a:p>
            <a:pPr marL="0" lvl="0" indent="0" algn="ctr" defTabSz="444500">
              <a:lnSpc>
                <a:spcPct val="90000"/>
              </a:lnSpc>
              <a:spcBef>
                <a:spcPct val="0"/>
              </a:spcBef>
              <a:spcAft>
                <a:spcPct val="35000"/>
              </a:spcAft>
              <a:buFontTx/>
              <a:buNone/>
            </a:pPr>
            <a:r>
              <a:rPr lang="en-GB" altLang="en-US" sz="2000" kern="1200" dirty="0">
                <a:solidFill>
                  <a:schemeClr val="bg1"/>
                </a:solidFill>
              </a:rPr>
              <a:t>Wanted by our own or another force or on warrant</a:t>
            </a:r>
            <a:endParaRPr lang="en-GB" sz="2000" kern="1200" dirty="0">
              <a:solidFill>
                <a:schemeClr val="bg1"/>
              </a:solidFill>
            </a:endParaRPr>
          </a:p>
        </p:txBody>
      </p:sp>
      <p:sp>
        <p:nvSpPr>
          <p:cNvPr id="16" name="Freeform: Shape 15">
            <a:extLst>
              <a:ext uri="{FF2B5EF4-FFF2-40B4-BE49-F238E27FC236}">
                <a16:creationId xmlns:a16="http://schemas.microsoft.com/office/drawing/2014/main" id="{F6151EE7-9CEE-42CD-84C1-865AEF164C64}"/>
              </a:ext>
            </a:extLst>
          </p:cNvPr>
          <p:cNvSpPr>
            <a:spLocks/>
          </p:cNvSpPr>
          <p:nvPr/>
        </p:nvSpPr>
        <p:spPr>
          <a:xfrm>
            <a:off x="269285" y="879204"/>
            <a:ext cx="3384816" cy="2549796"/>
          </a:xfrm>
          <a:custGeom>
            <a:avLst/>
            <a:gdLst>
              <a:gd name="connsiteX0" fmla="*/ 0 w 2007644"/>
              <a:gd name="connsiteY0" fmla="*/ 873326 h 1746651"/>
              <a:gd name="connsiteX1" fmla="*/ 436663 w 2007644"/>
              <a:gd name="connsiteY1" fmla="*/ 0 h 1746651"/>
              <a:gd name="connsiteX2" fmla="*/ 1570981 w 2007644"/>
              <a:gd name="connsiteY2" fmla="*/ 0 h 1746651"/>
              <a:gd name="connsiteX3" fmla="*/ 2007644 w 2007644"/>
              <a:gd name="connsiteY3" fmla="*/ 873326 h 1746651"/>
              <a:gd name="connsiteX4" fmla="*/ 1570981 w 2007644"/>
              <a:gd name="connsiteY4" fmla="*/ 1746651 h 1746651"/>
              <a:gd name="connsiteX5" fmla="*/ 436663 w 2007644"/>
              <a:gd name="connsiteY5" fmla="*/ 1746651 h 1746651"/>
              <a:gd name="connsiteX6" fmla="*/ 0 w 2007644"/>
              <a:gd name="connsiteY6" fmla="*/ 873326 h 1746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7644" h="1746651">
                <a:moveTo>
                  <a:pt x="1003821" y="0"/>
                </a:moveTo>
                <a:lnTo>
                  <a:pt x="2007643" y="379897"/>
                </a:lnTo>
                <a:lnTo>
                  <a:pt x="2007643" y="1366754"/>
                </a:lnTo>
                <a:lnTo>
                  <a:pt x="1003821" y="1746651"/>
                </a:lnTo>
                <a:lnTo>
                  <a:pt x="1" y="1366754"/>
                </a:lnTo>
                <a:lnTo>
                  <a:pt x="1" y="379897"/>
                </a:lnTo>
                <a:lnTo>
                  <a:pt x="1003821" y="0"/>
                </a:lnTo>
                <a:close/>
              </a:path>
            </a:pathLst>
          </a:custGeom>
          <a:solidFill>
            <a:schemeClr val="accent2">
              <a:lumMod val="75000"/>
            </a:schemeClr>
          </a:solidFill>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72186" tIns="312859" rIns="272187" bIns="312858" numCol="1" spcCol="1270" anchor="ctr" anchorCtr="0">
            <a:noAutofit/>
          </a:bodyPr>
          <a:lstStyle/>
          <a:p>
            <a:pPr marL="0" lvl="0" indent="0" algn="ctr" defTabSz="622300">
              <a:lnSpc>
                <a:spcPct val="90000"/>
              </a:lnSpc>
              <a:spcBef>
                <a:spcPct val="0"/>
              </a:spcBef>
              <a:spcAft>
                <a:spcPct val="35000"/>
              </a:spcAft>
              <a:buNone/>
            </a:pPr>
            <a:r>
              <a:rPr lang="en-GB" altLang="en-US" sz="2000" b="1" kern="1200" dirty="0">
                <a:solidFill>
                  <a:schemeClr val="bg1"/>
                </a:solidFill>
              </a:rPr>
              <a:t>You will need to carry out checks on the suspect utilising Police Computer Equipment: </a:t>
            </a:r>
            <a:endParaRPr lang="en-GB" sz="2000" kern="1200" dirty="0">
              <a:solidFill>
                <a:schemeClr val="bg1"/>
              </a:solidFill>
            </a:endParaRPr>
          </a:p>
        </p:txBody>
      </p:sp>
      <p:sp>
        <p:nvSpPr>
          <p:cNvPr id="17" name="Freeform: Shape 16">
            <a:extLst>
              <a:ext uri="{FF2B5EF4-FFF2-40B4-BE49-F238E27FC236}">
                <a16:creationId xmlns:a16="http://schemas.microsoft.com/office/drawing/2014/main" id="{43BC723C-30FE-49B2-A0B3-B837658F4E0A}"/>
              </a:ext>
            </a:extLst>
          </p:cNvPr>
          <p:cNvSpPr>
            <a:spLocks/>
          </p:cNvSpPr>
          <p:nvPr/>
        </p:nvSpPr>
        <p:spPr>
          <a:xfrm>
            <a:off x="6286528" y="3185247"/>
            <a:ext cx="3792625" cy="2741716"/>
          </a:xfrm>
          <a:custGeom>
            <a:avLst/>
            <a:gdLst>
              <a:gd name="connsiteX0" fmla="*/ 0 w 2007644"/>
              <a:gd name="connsiteY0" fmla="*/ 873326 h 1746651"/>
              <a:gd name="connsiteX1" fmla="*/ 436663 w 2007644"/>
              <a:gd name="connsiteY1" fmla="*/ 0 h 1746651"/>
              <a:gd name="connsiteX2" fmla="*/ 1570981 w 2007644"/>
              <a:gd name="connsiteY2" fmla="*/ 0 h 1746651"/>
              <a:gd name="connsiteX3" fmla="*/ 2007644 w 2007644"/>
              <a:gd name="connsiteY3" fmla="*/ 873326 h 1746651"/>
              <a:gd name="connsiteX4" fmla="*/ 1570981 w 2007644"/>
              <a:gd name="connsiteY4" fmla="*/ 1746651 h 1746651"/>
              <a:gd name="connsiteX5" fmla="*/ 436663 w 2007644"/>
              <a:gd name="connsiteY5" fmla="*/ 1746651 h 1746651"/>
              <a:gd name="connsiteX6" fmla="*/ 0 w 2007644"/>
              <a:gd name="connsiteY6" fmla="*/ 873326 h 1746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7644" h="1746651">
                <a:moveTo>
                  <a:pt x="1003821" y="0"/>
                </a:moveTo>
                <a:lnTo>
                  <a:pt x="2007643" y="379897"/>
                </a:lnTo>
                <a:lnTo>
                  <a:pt x="2007643" y="1366754"/>
                </a:lnTo>
                <a:lnTo>
                  <a:pt x="1003821" y="1746651"/>
                </a:lnTo>
                <a:lnTo>
                  <a:pt x="1" y="1366754"/>
                </a:lnTo>
                <a:lnTo>
                  <a:pt x="1" y="379897"/>
                </a:lnTo>
                <a:lnTo>
                  <a:pt x="1003821" y="0"/>
                </a:lnTo>
                <a:close/>
              </a:path>
            </a:pathLst>
          </a:custGeom>
          <a:solidFill>
            <a:schemeClr val="accent1">
              <a:lumMod val="50000"/>
            </a:schemeClr>
          </a:solidFill>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10286" tIns="350959" rIns="310287" bIns="350958" numCol="1" spcCol="1270" anchor="ctr" anchorCtr="0">
            <a:noAutofit/>
          </a:bodyPr>
          <a:lstStyle/>
          <a:p>
            <a:pPr marL="0" lvl="0" indent="0" algn="ctr" defTabSz="444500">
              <a:lnSpc>
                <a:spcPct val="90000"/>
              </a:lnSpc>
              <a:spcBef>
                <a:spcPct val="0"/>
              </a:spcBef>
              <a:spcAft>
                <a:spcPct val="35000"/>
              </a:spcAft>
              <a:buFontTx/>
              <a:buNone/>
            </a:pPr>
            <a:r>
              <a:rPr lang="en-GB" altLang="en-US" sz="2000" kern="1200" dirty="0">
                <a:solidFill>
                  <a:schemeClr val="bg1"/>
                </a:solidFill>
              </a:rPr>
              <a:t>Warning markers may be needed, or previous offending history e.g. offends on bail; or there may need to a cause to remand the prisoner based on history</a:t>
            </a:r>
            <a:endParaRPr lang="en-GB" sz="2000" kern="1200" dirty="0">
              <a:solidFill>
                <a:schemeClr val="bg1"/>
              </a:solidFill>
            </a:endParaRPr>
          </a:p>
        </p:txBody>
      </p:sp>
      <p:sp>
        <p:nvSpPr>
          <p:cNvPr id="20" name="Freeform: Shape 19">
            <a:extLst>
              <a:ext uri="{FF2B5EF4-FFF2-40B4-BE49-F238E27FC236}">
                <a16:creationId xmlns:a16="http://schemas.microsoft.com/office/drawing/2014/main" id="{E53A3791-8B5F-414A-A5EB-018D3C87E19A}"/>
              </a:ext>
            </a:extLst>
          </p:cNvPr>
          <p:cNvSpPr>
            <a:spLocks/>
          </p:cNvSpPr>
          <p:nvPr/>
        </p:nvSpPr>
        <p:spPr>
          <a:xfrm>
            <a:off x="8280039" y="908720"/>
            <a:ext cx="3792625" cy="2741716"/>
          </a:xfrm>
          <a:custGeom>
            <a:avLst/>
            <a:gdLst>
              <a:gd name="connsiteX0" fmla="*/ 0 w 2007644"/>
              <a:gd name="connsiteY0" fmla="*/ 873326 h 1746651"/>
              <a:gd name="connsiteX1" fmla="*/ 436663 w 2007644"/>
              <a:gd name="connsiteY1" fmla="*/ 0 h 1746651"/>
              <a:gd name="connsiteX2" fmla="*/ 1570981 w 2007644"/>
              <a:gd name="connsiteY2" fmla="*/ 0 h 1746651"/>
              <a:gd name="connsiteX3" fmla="*/ 2007644 w 2007644"/>
              <a:gd name="connsiteY3" fmla="*/ 873326 h 1746651"/>
              <a:gd name="connsiteX4" fmla="*/ 1570981 w 2007644"/>
              <a:gd name="connsiteY4" fmla="*/ 1746651 h 1746651"/>
              <a:gd name="connsiteX5" fmla="*/ 436663 w 2007644"/>
              <a:gd name="connsiteY5" fmla="*/ 1746651 h 1746651"/>
              <a:gd name="connsiteX6" fmla="*/ 0 w 2007644"/>
              <a:gd name="connsiteY6" fmla="*/ 873326 h 1746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7644" h="1746651">
                <a:moveTo>
                  <a:pt x="1003821" y="0"/>
                </a:moveTo>
                <a:lnTo>
                  <a:pt x="2007643" y="379897"/>
                </a:lnTo>
                <a:lnTo>
                  <a:pt x="2007643" y="1366754"/>
                </a:lnTo>
                <a:lnTo>
                  <a:pt x="1003821" y="1746651"/>
                </a:lnTo>
                <a:lnTo>
                  <a:pt x="1" y="1366754"/>
                </a:lnTo>
                <a:lnTo>
                  <a:pt x="1" y="379897"/>
                </a:lnTo>
                <a:lnTo>
                  <a:pt x="1003821"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10286" tIns="350959" rIns="310287" bIns="350958" numCol="1" spcCol="1270" anchor="ctr" anchorCtr="0">
            <a:noAutofit/>
          </a:bodyPr>
          <a:lstStyle/>
          <a:p>
            <a:pPr marL="0" lvl="0" indent="0" algn="ctr" defTabSz="444500">
              <a:lnSpc>
                <a:spcPct val="90000"/>
              </a:lnSpc>
              <a:spcBef>
                <a:spcPct val="0"/>
              </a:spcBef>
              <a:spcAft>
                <a:spcPct val="35000"/>
              </a:spcAft>
              <a:buFontTx/>
              <a:buNone/>
            </a:pPr>
            <a:r>
              <a:rPr lang="en-GB" altLang="en-US" sz="2000" kern="1200" dirty="0">
                <a:solidFill>
                  <a:schemeClr val="bg1"/>
                </a:solidFill>
              </a:rPr>
              <a:t>Foreign nationals: their embassy can be informed, and checks may need to be carried out liaising with international police forces e.g. Interpol</a:t>
            </a:r>
            <a:endParaRPr lang="en-GB" sz="2000" kern="1200" dirty="0">
              <a:solidFill>
                <a:schemeClr val="bg1"/>
              </a:solidFill>
            </a:endParaRPr>
          </a:p>
        </p:txBody>
      </p:sp>
      <p:sp>
        <p:nvSpPr>
          <p:cNvPr id="23" name="Freeform: Shape 22">
            <a:extLst>
              <a:ext uri="{FF2B5EF4-FFF2-40B4-BE49-F238E27FC236}">
                <a16:creationId xmlns:a16="http://schemas.microsoft.com/office/drawing/2014/main" id="{6AF7C4F8-52F9-4BBE-A61F-87BD2429655C}"/>
              </a:ext>
            </a:extLst>
          </p:cNvPr>
          <p:cNvSpPr>
            <a:spLocks/>
          </p:cNvSpPr>
          <p:nvPr/>
        </p:nvSpPr>
        <p:spPr>
          <a:xfrm>
            <a:off x="2307730" y="3207564"/>
            <a:ext cx="3792625" cy="2741716"/>
          </a:xfrm>
          <a:custGeom>
            <a:avLst/>
            <a:gdLst>
              <a:gd name="connsiteX0" fmla="*/ 0 w 2007644"/>
              <a:gd name="connsiteY0" fmla="*/ 873326 h 1746651"/>
              <a:gd name="connsiteX1" fmla="*/ 436663 w 2007644"/>
              <a:gd name="connsiteY1" fmla="*/ 0 h 1746651"/>
              <a:gd name="connsiteX2" fmla="*/ 1570981 w 2007644"/>
              <a:gd name="connsiteY2" fmla="*/ 0 h 1746651"/>
              <a:gd name="connsiteX3" fmla="*/ 2007644 w 2007644"/>
              <a:gd name="connsiteY3" fmla="*/ 873326 h 1746651"/>
              <a:gd name="connsiteX4" fmla="*/ 1570981 w 2007644"/>
              <a:gd name="connsiteY4" fmla="*/ 1746651 h 1746651"/>
              <a:gd name="connsiteX5" fmla="*/ 436663 w 2007644"/>
              <a:gd name="connsiteY5" fmla="*/ 1746651 h 1746651"/>
              <a:gd name="connsiteX6" fmla="*/ 0 w 2007644"/>
              <a:gd name="connsiteY6" fmla="*/ 873326 h 1746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7644" h="1746651">
                <a:moveTo>
                  <a:pt x="1003821" y="0"/>
                </a:moveTo>
                <a:lnTo>
                  <a:pt x="2007643" y="379897"/>
                </a:lnTo>
                <a:lnTo>
                  <a:pt x="2007643" y="1366754"/>
                </a:lnTo>
                <a:lnTo>
                  <a:pt x="1003821" y="1746651"/>
                </a:lnTo>
                <a:lnTo>
                  <a:pt x="1" y="1366754"/>
                </a:lnTo>
                <a:lnTo>
                  <a:pt x="1" y="379897"/>
                </a:lnTo>
                <a:lnTo>
                  <a:pt x="1003821" y="0"/>
                </a:lnTo>
                <a:close/>
              </a:path>
            </a:pathLst>
          </a:custGeom>
          <a:blipFill>
            <a:blip r:embed="rId7"/>
            <a:stretch>
              <a:fillRect/>
            </a:stretch>
          </a:blipFill>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310286" tIns="350959" rIns="310287" bIns="350958" numCol="1" spcCol="1270" anchor="ctr" anchorCtr="0">
            <a:noAutofit/>
          </a:bodyPr>
          <a:lstStyle/>
          <a:p>
            <a:pPr marL="0" lvl="0" indent="0" algn="ctr" defTabSz="444500">
              <a:lnSpc>
                <a:spcPct val="90000"/>
              </a:lnSpc>
              <a:spcBef>
                <a:spcPct val="0"/>
              </a:spcBef>
              <a:spcAft>
                <a:spcPct val="35000"/>
              </a:spcAft>
              <a:buFontTx/>
              <a:buNone/>
            </a:pPr>
            <a:endParaRPr lang="en-GB" sz="2000" kern="1200" dirty="0">
              <a:solidFill>
                <a:schemeClr val="bg1"/>
              </a:solidFill>
            </a:endParaRPr>
          </a:p>
        </p:txBody>
      </p:sp>
    </p:spTree>
    <p:extLst>
      <p:ext uri="{BB962C8B-B14F-4D97-AF65-F5344CB8AC3E}">
        <p14:creationId xmlns:p14="http://schemas.microsoft.com/office/powerpoint/2010/main" val="931928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6" grpId="0" animBg="1"/>
      <p:bldP spid="17" grpId="0" animBg="1"/>
      <p:bldP spid="20" grpId="0" animBg="1"/>
      <p:bldP spid="23"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431704" y="1268760"/>
            <a:ext cx="5459760" cy="3982212"/>
          </a:xfrm>
          <a:prstGeom prst="rect">
            <a:avLst/>
          </a:prstGeom>
        </p:spPr>
      </p:pic>
      <p:grpSp>
        <p:nvGrpSpPr>
          <p:cNvPr id="3" name="Group 2">
            <a:extLst>
              <a:ext uri="{FF2B5EF4-FFF2-40B4-BE49-F238E27FC236}">
                <a16:creationId xmlns:a16="http://schemas.microsoft.com/office/drawing/2014/main" id="{0DB0766D-4E5E-4FAB-ABE3-0003B57D67B1}"/>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A5730057-37A2-4AD7-842D-2BE44BA2F20B}"/>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98D3A193-4771-4FFF-8577-0713BBAF3EB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38563209-0907-4D77-9ECD-D2C31AB24C2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2C648ECF-759A-4E4F-91D7-2CE5D9A24D7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524ABBBF-0E38-4637-AF3A-F836F2072FA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3661CAD2-61EA-4AA6-B43F-F3440523C11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61252412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1"/>
  <p:tag name="MMPROD_DATA" val="&lt;object type=&quot;10002&quot; unique_id=&quot;901&quot;&gt;&lt;property id=&quot;10007&quot; value=&quot;Next&quot;/&gt;&lt;property id=&quot;10008&quot; value=&quot;Back&quot;/&gt;&lt;property id=&quot;10009&quot; value=&quot;Submit&quot;/&gt;&lt;property id=&quot;10012&quot; value=&quot;0&quot;/&gt;&lt;property id=&quot;10022&quot; value=&quot;Try again&quot;/&gt;&lt;property id=&quot;10068&quot; value=&quot;Correct - Click anywhere to continue&quot;/&gt;&lt;property id=&quot;10069&quot; value=&quot;Incorrect - Click anywhere to continue&quot;/&gt;&lt;property id=&quot;10124&quot; value=&quot;Click to continue&quot;/&gt;&lt;property id=&quot;10125&quot; value=&quot;Click to submit answer&quot;/&gt;&lt;property id=&quot;10126&quot; value=&quot;Click to go back&quot;/&gt;&lt;property id=&quot;10127&quot; value=&quot;Clear&quot;/&gt;&lt;property id=&quot;10128&quot; value=&quot;Click to clear&quot;/&gt;&lt;property id=&quot;10133&quot; value=&quot;1&quot;/&gt;&lt;property id=&quot;10134&quot; value=&quot;0&quot;/&gt;&lt;property id=&quot;10135&quot; value=&quot;,&quot;/&gt;&lt;property id=&quot;10136&quot; value=&quot;2&quot;/&gt;&lt;property id=&quot;10156&quot; value=&quot;1&quot;/&gt;&lt;property id=&quot;10157&quot; value=&quot;1&quot;/&gt;&lt;property id=&quot;10158&quot; value=&quot;1&quot;/&gt;&lt;property id=&quot;10177&quot; value=&quot;1&quot;/&gt;&lt;property id=&quot;10183&quot; value=&quot;You must answer the question before continuing&quot;/&gt;&lt;property id=&quot;10185&quot; value=&quot;1&quot;/&gt;&lt;property id=&quot;10188&quot; value=&quot;The time to answer this question has expired.&quot;/&gt;&lt;property id=&quot;10189&quot; value=&quot;1&quot;/&gt;&lt;property id=&quot;10194&quot; value=&quot;0&quot;/&gt;&lt;property id=&quot;10195&quot; value=&quot;1&quot;/&gt;&lt;property id=&quot;10196&quot; value=&quot;0&quot;/&gt;&lt;property id=&quot;10198&quot; value=&quot;100&quot;/&gt;&lt;property id=&quot;10200&quot; value=&quot;1&quot;/&gt;&lt;property id=&quot;10212&quot; value=&quot;1&quot;/&gt;&lt;property id=&quot;10213&quot; value=&quot;1&quot;/&gt;&lt;property id=&quot;10214&quot; value=&quot;0&quot;/&gt;&lt;property id=&quot;10215&quot; value=&quot;0&quot;/&gt;&lt;property id=&quot;10216&quot; value=&quot;0&quot;/&gt;&lt;property id=&quot;10217&quot; value=&quot;1&quot;/&gt;&lt;property id=&quot;10218&quot; value=&quot;0&quot;/&gt;&lt;property id=&quot;10219&quot; value=&quot;0&quot;/&gt;&lt;property id=&quot;10221&quot; value=&quot;&amp;lt;Format Name=&amp;quot;Presentation Default&amp;quot;&amp;gt;&amp;lt;Question FontName=&amp;quot;Arial&amp;quot; IsBold=&amp;quot;0&amp;quot; IsItalic=&amp;quot;0&amp;quot; IsUnderline=&amp;quot;0&amp;quot; FontSize=&amp;quot;28&amp;quot;/&amp;gt;&amp;lt;Answer FontName=&amp;quot;Verdana&amp;quot; IsBold=&amp;quot;0&amp;quot; IsItalic=&amp;quot;0&amp;quot; IsUnderline=&amp;quot;0&amp;quot; FontSize=&amp;quot;24&amp;quot;/&amp;gt;&amp;lt;Button FontName=&amp;quot;Arial&amp;quot; IsBold=&amp;quot;0&amp;quot; IsItalic=&amp;quot;0&amp;quot; IsUnderline=&amp;quot;0&amp;quot; FontSize=&amp;quot;14&amp;quot;/&amp;gt;&amp;lt;Message FontName=&amp;quot;Arial&amp;quot; IsBold=&amp;quot;0&amp;quot; IsItalic=&amp;quot;0&amp;quot; IsUnderline=&amp;quot;0&amp;quot; FontSize=&amp;quot;18&amp;quot;/&amp;gt;&amp;lt;ButtonPlacement Orientation=&amp;quot;Horizontal&amp;quot; Position=&amp;quot;0&amp;quot;/&amp;gt;&amp;lt;/Format&amp;gt; &quot;/&gt;&lt;property id=&quot;10227&quot; value=&quot;1&quot;/&gt;&lt;property id=&quot;10229&quot; value=&quot;0&quot;/&gt;&lt;property id=&quot;10235&quot; value=&quot;90&quot;/&gt;&lt;property id=&quot;10236&quot; value=&quot;0&quot;/&gt;&lt;property id=&quot;10237&quot; value=&quot;0&quot;/&gt;&lt;property id=&quot;10238&quot; value=&quot;-1&quot;/&gt;&lt;property id=&quot;10239&quot; value=&quot;3&quot;/&gt;&lt;property id=&quot;10240&quot; value=&quot;0&quot;/&gt;&lt;property id=&quot;10241&quot; value=&quot;-1&quot;/&gt;&lt;property id=&quot;10242&quot; value=&quot;-1&quot;/&gt;&lt;property id=&quot;10243&quot; value=&quot;-1&quot;/&gt;&lt;property id=&quot;10244&quot; value=&quot;1&quot;/&gt;&lt;property id=&quot;10245&quot; value=&quot;0&quot;/&gt;&lt;object type=&quot;10054&quot; unique_id=&quot;10002&quot;&gt;&lt;property id=&quot;10139&quot; value=&quot;1.0&quot;/&gt;&lt;property id=&quot;10141&quot; value=&quot;80&quot;/&gt;&lt;property id=&quot;10143&quot; value=&quot;0&quot;/&gt;&lt;property id=&quot;10144&quot; value=&quot;0&quot;/&gt;&lt;property id=&quot;10145&quot; value=&quot;0&quot;/&gt;&lt;property id=&quot;10146&quot; value=&quot;1&quot;/&gt;&lt;property id=&quot;10147&quot; value=&quot;0&quot;/&gt;&lt;property id=&quot;10148&quot; value=&quot;0&quot;/&gt;&lt;property id=&quot;10149&quot; value=&quot;0&quot;/&gt;&lt;property id=&quot;10150&quot; value=&quot;0&quot;/&gt;&lt;/object&gt;&lt;object type=&quot;10042&quot; unique_id=&quot;903&quot;&gt;&lt;object type=&quot;10003&quot; unique_id=&quot;10004&quot;&gt;&lt;property id=&quot;10002&quot; value=&quot;Quiz&quot;/&gt;&lt;property id=&quot;10003&quot; value=&quot;0&quot;/&gt;&lt;property id=&quot;10004&quot; value=&quot;0&quot;/&gt;&lt;property id=&quot;10005&quot; value=&quot;0&quot;/&gt;&lt;property id=&quot;10006&quot; value=&quot;0&quot;/&gt;&lt;property id=&quot;10010&quot; value=&quot;1&quot;/&gt;&lt;property id=&quot;10014&quot; value=&quot;1&quot;/&gt;&lt;property id=&quot;10015&quot; value=&quot;1&quot;/&gt;&lt;property id=&quot;10016&quot; value=&quot;1&quot;/&gt;&lt;property id=&quot;10017&quot; value=&quot;1&quot;/&gt;&lt;property id=&quot;10018&quot; value=&quot;1&quot;/&gt;&lt;property id=&quot;10029&quot; value=&quot;2&quot;/&gt;&lt;property id=&quot;10072&quot; value=&quot;Quiz10004&quot;/&gt;&lt;property id=&quot;10123&quot; value=&quot;1&quot;/&gt;&lt;property id=&quot;10129&quot; value=&quot;0&quot;/&gt;&lt;property id=&quot;10130&quot; value=&quot;80&quot;/&gt;&lt;property id=&quot;10160&quot; value=&quot;1&quot;/&gt;&lt;property id=&quot;10161&quot; value=&quot;1&quot;/&gt;&lt;property id=&quot;10162&quot; value=&quot;1&quot;/&gt;&lt;property id=&quot;10163&quot; value=&quot;0&quot;/&gt;&lt;property id=&quot;10164&quot; value=&quot;0&quot;/&gt;&lt;property id=&quot;10165&quot; value=&quot;Passed&quot;/&gt;&lt;property id=&quot;10166&quot; value=&quot;Failed&quot;/&gt;&lt;property id=&quot;10167&quot; value=&quot;FFFFFFFF&quot;/&gt;&lt;property id=&quot;10169&quot; value=&quot;Question %d of %d&quot;/&gt;&lt;property id=&quot;10170&quot; value=&quot;Send E-mail&quot;/&gt;&lt;property id=&quot;10171&quot; value=&quot;You answered this correctly!&quot;/&gt;&lt;property id=&quot;10172&quot; value=&quot;You did not answer this question completely&quot;/&gt;&lt;property id=&quot;10173&quot; value=&quot;Your answer:&quot;/&gt;&lt;property id=&quot;10174&quot; value=&quot;The correct answer is:&quot;/&gt;&lt;property id=&quot;10208&quot; value=&quot;0&quot;/&gt;&lt;property id=&quot;10222&quot; value=&quot;0&quot;/&gt;&lt;property id=&quot;10223&quot; value=&quot;1&quot;/&gt;&lt;property id=&quot;10224&quot; value=&quot;1&quot;/&gt;&lt;property id=&quot;10225&quot; value=&quot;Instruction Slide Title&quot;/&gt;&lt;property id=&quot;10226&quot; value=&quot;Write instructions for quiz takers here...&quot;/&gt;&lt;property id=&quot;10228&quot; value=&quot;0&quot;/&gt;&lt;object type=&quot;10062&quot; unique_id=&quot;10006&quot;&gt;&lt;object type=&quot;10050&quot; unique_id=&quot;10007&quot;&gt;&lt;property id=&quot;10020&quot; value=&quot;2&quot;/&gt;&lt;property id=&quot;10102&quot; value=&quot;1&quot;/&gt;&lt;property id=&quot;10191&quot; value=&quot;-1&quot;/&gt;&lt;/object&gt;&lt;object type=&quot;10051&quot; unique_id=&quot;10008&quot;&gt;&lt;property id=&quot;10020&quot; value=&quot;2&quot;/&gt;&lt;property id=&quot;10102&quot; value=&quot;1&quot;/&gt;&lt;property id=&quot;10191&quot; value=&quot;-1&quot;/&gt;&lt;/object&gt;&lt;/object&gt;&lt;object type=&quot;10061&quot; unique_id=&quot;20000&quot;/&gt;&lt;/object&gt;&lt;/object&gt;&lt;/object&gt;&#10;"/>
  <p:tag name="MMPROD_THEME_BG_IMAGE" val=""/>
  <p:tag name="MMPROD_TAG_VCONFIG" val="PD94bWwgdmVyc2lvbj0iMS4wIiBlbmNvZGluZz0idXRmLTgiPz4NCjxjb25maWd1cmF0aW9uPg0KCTxicmFuZGluZz4NCgkJPHVpZm9udCBuYW1lPSJGT05UX05PVEVTX1RFWFQiIHZhbHVlPSJWZXJkYW5hLDksZmFsc2UsZmFsc2UsZmFsc2UiLz4NCgk8L2JyYW5kaW5nPg0KCTxjb2xvcnM+DQoJCTx1aWNvbG9yIG5hbWU9InByaW1hcnkiIHZhbHVlPSIweDZGODQ4OCIvPg0KCQk8dWljb2xvciBuYW1lPSJnbG93IiB2YWx1ZT0iMHg2MDk3NzMiLz4NCgkJPHVpY29sb3IgbmFtZT0idGV4dCIgdmFsdWU9IjB4RkZGRkZGIi8+DQoJCTx1aWNvbG9yIG5hbWU9ImxpZ2h0IiB2YWx1ZT0iMHg0RTVENjAiLz4NCgkJPHVpY29sb3IgbmFtZT0ic2hhZG93IiB2YWx1ZT0iMHgwMDAwMDAiLz4NCgkJPHVpY29sb3IgbmFtZT0iYmFja2dyb3VuZCIgdmFsdWU9IjB4NzI3OTcxIi8+DQoJPC9jb2xvcnM+DQoJPGxheW91dD4NCgkJPHVpc2hvdyBuYW1lPSJwcmVzZW50YXRpb250aXRsZSIgdmFsdWU9InRydWUiLz48dWlzaG93IG5hbWU9InByZXNlbnRlcnBob3RvIiB2YWx1ZT0idHJ1ZSIvPjx1aXNob3cgbmFtZT0icHJlc2VudGVybmFtZSIgdmFsdWU9InRydWUiLz48dWlzaG93IG5hbWU9InByZXNlbnRlcnRpdGxlIiB2YWx1ZT0idHJ1ZSIvPjx1aXNob3cgbmFtZT0icHJlc2VudGVyZW1haWwiIHZhbHVlPSJ0cnVlIi8+PHVpc2hvdyBuYW1lPSJwcmVzZW50ZXJiaW8iIHZhbHVlPSJ0cnVlIi8+PHVpc2hvdyBuYW1lPSJjb21wYW55bG9nbyIgdmFsdWU9InRydWUiLz48dWlzaG93IG5hbWU9InNpZGViYXIiIHZhbHVlPSJ0cnVlIi8+PHVpc2hvdyBuYW1lPSJvdXRsaW5lIiB2YWx1ZT0idHJ1ZSIvPjx1aXNob3cgbmFtZT0idGh1bWJuYWlsIiB2YWx1ZT0idHJ1ZSIvPg0KCQk8dWlzaG93IG5hbWU9Im5vdGVzIiB2YWx1ZT0idHJ1ZSIvPjx1aXNob3cgbmFtZT0ic2VhcmNoIiB2YWx1ZT0idHJ1ZSIvPjx1aXNob3cgbmFtZT0icXVpeiIgdmFsdWU9InRydWUiLz48dWlzaG93IG5hbWU9ImF0dGFjaG1lbnRzIiB2YWx1ZT0idHJ1ZSIvPjx1aXNob3cgbmFtZT0idXRpbHMiIHZhbHVlPSJ0cnVlIi8+PHVpc2hvdyBuYW1lPSJ2b2x1bWUiIHZhbHVlPSJ0cnVlIi8+PHVpc2hvdyBuYW1lPSJwbGF5YmFyIiB2YWx1ZT0idHJ1ZSIvPjx1aXNob3cgbmFtZT0idGFsa2luZ2hlYWQiIHZhbHVlPSJ0cnVlIi8+PHVpc2hvdyBuYW1lPSJzaWRlYmFyb25yaWdodCIgdmFsdWU9InRydWUiLz48dWlzaG93IG5hbWU9InZpZXdjaGFuZ2UiIHZhbHVlPSJ0cnVlIi8+PHVpc2hvdyBuYW1lPSJhbHdheXNTY3J1bmNoIiB2YWx1ZT0iZmFsc2UiLz48dWlzaG93IG5hbWU9ImluaXRpYWxkaXNwbGF5bW9kZWlzbm9ybWFsIiB2YWx1ZT0idHJ1ZSIvPjx1aXJlcGxhY2UgbmFtZT0ibG9nbyIgdmFsdWU9IiIvPjx1aXJlcGxhY2UgbmFtZT0iYmdpbWFnZSIgdmFsdWU9IiIvPjx1aXJlcGxhY2UgbmFtZT0iaW5pdGlhbHRhYiIgdmFsdWU9Im91dGxpbmUiLz48L2xheW91dD4NCgk8cHJlbG9hZGVyPjxzZXRCb29sIG5hbWU9ImRpc2FibGVBc3NldFByZWxvYWRlciIgdmFsdWU9InRydWUiLz48L3ByZWxvYWRlcj48bGFuZ3VhZ2UgaWQ9ImVu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lNsaWRlICVuIi8+DQoJCTwhLS0gc3Vic3RpdHV0aW9uOiAlbiA9PSBzbGlkZSBudW1iZXIgLS0+DQoJCTwhLS0gc3Vic3RpdHV0aW9uOiAldCA9PSB0b3RhbCBzbGlkZSBjb3VudCAtLT4NCgkJPHVpdGV4dCBuYW1lPSJTQ1JVQkJBUlNUQVRVU19TTElERUlORk8iIHZhbHVlPSJTbGlkZSAlbiAvICV0IHwgIi8+DQoJCTx1aXRleHQgbmFtZT0iU0NSVUJCQVJTVEFUVVNfU1RPUFBFRCIgdmFsdWU9IlN0b3BwZWQiLz4NCgkJPHVpdGV4dCBuYW1lPSJTQ1JVQkJBUlNUQVRVU19QTEFZSU5HIiB2YWx1ZT0iUGxheWluZyIvPg0KCQk8dWl0ZXh0IG5hbWU9IlNDUlVCQkFSU1RBVFVTX05PQVVESU8iIHZhbHVlPSJObyBBdWRpbyIvPg0KCQk8dWl0ZXh0IG5hbWU9IlNDUlVCQkFSU1RBVFVTX1ZJRFBMQVlJTkciIHZhbHVlPSJWaWRlbyBQbGF5aW5nIi8+DQoJCTx1aXRleHQgbmFtZT0iU0NSVUJCQVJTVEFUVVNfTE9BRElORyIgdmFsdWU9IkxvYWRpbmciLz4NCgkJPHVpdGV4dCBuYW1lPSJTQ1JVQkJBUlNUQVRVU19CVUZGRVJJTkciIHZhbHVlPSJCdWZmZXJpbmciLz4NCgkJPHVpdGV4dCBuYW1lPSJTQ1JVQkJBUlNUQVRVU19RVUVTVElPTiIgdmFsdWU9IkFuc3dlciBRdWVzdGlvbiIvPg0KCQk8dWl0ZXh0IG5hbWU9IlNDUlVCQkFSU1RBVFVTX1JFVklFV1FVSVoiIHZhbHVlPSJSZXZpZXdpbmcgUXVpeiIvPg0KCQk8IS0tIHN1YnN0aXR1dGlvbjogJW0gPT0gbWludXRlcyByZW1haW5pbmcgLS0+DQoJCTwhLS0gc3Vic3RpdHV0aW9uOiAlcyA9PSBzZWNvbmRzIHJlbWFpbmluZyAtLT4NCgkJPHVpdGV4dCBuYW1lPSJFTEFQU0VEIiB2YWx1ZT0iJW0gTWludXRlcyAlcyBTZWNvbmRzIFJlbWFpbmluZyIvPg0KCQk8dWl0ZXh0IG5hbWU9Ik5PVEZPVU5EIiB2YWx1ZT0iTm90aGluZyBGb3VuZCIvPg0KCQk8dWl0ZXh0IG5hbWU9IkFUVEFDSE1FTlRTIiB2YWx1ZT0iQXR0YWNobWVudHM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JDb250YWN0Ii8+DQoJCTx1aXRleHQgbmFtZT0iVEFCX1FVSVoiIHZhbHVlPSJRdWl6Ii8+DQoJCTx1aXRleHQgbmFtZT0iVEFCX09VVExJTkUiIHZhbHVlPSJPdXRsaW5lIi8+DQoJCTx1aXRleHQgbmFtZT0iVEFCX1RIVU1CIiB2YWx1ZT0iVGh1bWIiLz4NCgkJPHVpdGV4dCBuYW1lPSJUQUJfTk9URVMiIHZhbHVlPSJOb3RlcyIvPg0KCQk8dWl0ZXh0IG5hbWU9IlRBQl9TRUFSQ0giIHZhbHVlPSJTZWFyY2giLz4NCgkJPHVpdGV4dCBuYW1lPSJTTElERV9IRUFESU5HIiB2YWx1ZT0iU2xpZGUgVGl0bGUiLz4NCgkJPHVpdGV4dCBuYW1lPSJEVVJBVElPTl9IRUFESU5HIiB2YWx1ZT0iRHVyYXRpb24iLz4NCgkJPHVpdGV4dCBuYW1lPSJTRUFSQ0hfSEVBRElORyIgdmFsdWU9IlNlYXJjaCBmb3IgdGV4dDoiLz4NCgkJPHVpdGV4dCBuYW1lPSJUSFVNQl9IRUFESU5HIiB2YWx1ZT0iU2xpZGUiLz4NCgkJPHVpdGV4dCBuYW1lPSJUSFVNQl9JTkZPIiB2YWx1ZT0iU2xpZGUgVGl0bGUvRHVyYXRpb24iLz4NCgkJPHVpdGV4dCBuYW1lPSJBVFRBQ0hOQU1FX0hFQURJTkciIHZhbHVlPSJGaWxlIE5hbWUiLz4NCgkJPHVpdGV4dCBuYW1lPSJBVFRBQ0hTSVpFX0hFQURJTkciIHZhbHVlPSJTaXplIi8+DQoJCTx1aXRleHQgbmFtZT0iU0xJREVfTk9URVMiIHZhbHVlPSJTbGlkZSBOb3RlcyIvPg0KCQk8IS0tcXVpeiBwb2QgYW5kIG1lc3NhZ2UgYm94IHRleHRzLS0+DQoJCTx1aXRleHQgbmFtZT0iUVVJWlBPRF9RVUlaX0FUVEVNUFQiIHZhbHVlPSJRdWl6IEF0dGVtcHQ6Ii8+DQoJCTx1aXRleHQgbmFtZT0iUVVJWlBPRF9RVUlaX0FUVEVNUFRfVkFMVUUiIHZhbHVlPSIlbiBvZiAldCIvPg0KCQk8dWl0ZXh0IG5hbWU9IlFVSVpQT0RfUVVJWl9TQ09SRSIgdmFsdWU9IlNjb3JlZDoiLz4NCgkJPHVpdGV4dCBuYW1lPSJRVUlaUE9EX1FVSVpfUEFTU1NDT1JFIiB2YWx1ZT0iUGFzc2luZyBTY29yZToiLz4NCgkJPHVpdGV4dCBuYW1lPSJRVUlaUE9EX1FVSVpfTUFYU0NPUkUiIHZhbHVlPSJNYXggU2NvcmU6Ii8+DQoJCTx1aXRleHQgbmFtZT0iUVVJWlBPRF9RVUVTQVRNUFRfU1RSIiB2YWx1ZT0iQXR0ZW1wdDogJW4gb2YgJXQiLz4NCgkJPHVpdGV4dCBuYW1lPSJRVUlaUE9EX1FVRVNUWVBFX1NUUiIgdmFsdWU9IlR5cGU6ICVzIi8+DQoJCTx1aXRleHQgbmFtZT0iUVVJWlBPRF9RVUVTVFlQRV9HUkQiIHZhbHVlPSJHcmFkZWQiLz4NCgkJPHVpdGV4dCBuYW1lPSJRVUlaUE9EX1FVRVNUWVBFX1NWWSIgdmFsdWU9IlN1cnZleSIvPg0KCQk8dWl0ZXh0IG5hbWU9IlFVSVpQT0RfUVVJWkFUTVBUX0lORiIgdmFsdWU9IkluZmluaXRlIi8+DQoJCTx1aXRleHQgbmFtZT0iUVVJWlBPRF9RVUVTQVRNUFRfSU5GIiB2YWx1ZT0iSW5maW5pdGUiLz4NCgkJPHVpdGV4dCBuYW1lPSJXQVJOSU5HTVNHX1lFU1NUUklORyIgdmFsdWU9IlllcyIvPg0KCQk8dWl0ZXh0IG5hbWU9IldBUk5JTkdNU0dfTk9TVFJJTkciIHZhbHVlPSJObyIvPg0KCQk8dWl0ZXh0IG5hbWU9IldBUk5JTkdNU0dfVElUTEVTVFJJTkciIHZhbHVlPSJRdWl6IE5hdmlnYXRpb24gV2FybmluZyIvPg0KCQk8dWl0ZXh0IG5hbWU9IldBUk5JTkdNU0dfTVNHU1RSSU5HIiB2YWx1ZT0iVGhlcmUgYXJlIHVuLWF0dGVtcHRlZCBxdWVzdGlvbnMgaW4gdGhpcyBRdWl6LiYjeEE7JiN4QTtDbGlja2luZyBZZXMgd2lsbCB0YWtlIHlvdSBvdXQgb2YgdGhlIFF1aXouIENsaWNrIE5vIHRvIGNvbnRpbnVlIHRoZSBRdWl6LiIvPg0KCQk8dWl0ZXh0IG5hbWU9IklORk9STUFUSU9OX0gyNjRfRkxBU0hQTEFZRVIiIHZhbHVlPSJUaGUgY3VycmVudCB2ZXJzaW9uIG9mIEZsYXNoIFBsYXllciBpbnN0YWxsZWQgb24geW91ciBtYWNoaW5lIGRvZXMgbm90IHN1cHBvcnQgdGhpcyB2aWRlby4gQ2xpY2sgb24gdGhlIHZpZGVvIGFyZWEgdG8gZG93bmxvYWQgdGhlIGxhdGVzdC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Nob3cgc2lkZWJhciB0byBwYXJ0aWNpcGFudHMiLz4NCgkJPHVpdGV4dCBuYW1lPSJNVVRFIiB2YWx1ZT0iTXV0ZSIvPg0KCQk8dWl0ZXh0IG5hbWU9IkRPQ1dSQVBfVElUTEUiIHZhbHVlPSJQcmVzZW50ZXIgRmlsZSBBdHRhY2htZW50Ii8+DQoJCTx1aXRleHQgbmFtZT0iRE9DV1JBUF9NU0ciIHZhbHVlPSJTYXZlIHRvIE15IENvbXB1dGVyIi8+DQoJCTx1aXRleHQgbmFtZT0iRE9DV1JBUF9QUk9NUFQiIHZhbHVlPSJDbGljayB0byBEb3dubG9hZCIvPg0KCTwvbGFuZ3VhZ2U+DQoJPGxhbmd1YWdlIGlkPSJkZ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Gb2xpZSAlbiIvPg0KCQk8IS0tIHN1YnN0aXR1dGlvbjogJW4gPT0gc2xpZGUgbnVtYmVyIC0tPg0KCQk8IS0tIHN1YnN0aXR1dGlvbjogJXQgPT0gdG90YWwgc2xpZGUgY291bnQgLS0+DQoJCTx1aXRleHQgbmFtZT0iU0NSVUJCQVJTVEFUVVNfU0xJREVJTkZPIiB2YWx1ZT0iRm9saWUgJW4gLyAldCB8ICIvPg0KCQk8dWl0ZXh0IG5hbWU9IlNDUlVCQkFSU1RBVFVTX1NUT1BQRUQiIHZhbHVlPSJCZWVuZGV0Ii8+DQoJCTx1aXRleHQgbmFtZT0iU0NSVUJCQVJTVEFUVVNfUExBWUlORyIgdmFsdWU9IldpZWRlcmdhYmUiLz4NCgkJPHVpdGV4dCBuYW1lPSJTQ1JVQkJBUlNUQVRVU19OT0FVRElPIiB2YWx1ZT0iS2VpbiBBdWRpbyIvPg0KCQk8dWl0ZXh0IG5hbWU9IlNDUlVCQkFSU1RBVFVTX1ZJRFBMQVlJTkciIHZhbHVlPSJWaWRlbyB3aXJkIGFiZ2VzcGllbHQiLz4NCgkJPHVpdGV4dCBuYW1lPSJTQ1JVQkJBUlNUQVRVU19MT0FESU5HIiB2YWx1ZT0iTGFkZW4iLz4NCgkJPHVpdGV4dCBuYW1lPSJTQ1JVQkJBUlNUQVRVU19CVUZGRVJJTkciIHZhbHVlPSJQdWZmZXJuIi8+DQoJCTx1aXRleHQgbmFtZT0iU0NSVUJCQVJTVEFUVVNfUVVFU1RJT04iIHZhbHVlPSJGcmFnZSBiZWFudHdvcnRlbiIvPg0KCQk8dWl0ZXh0IG5hbWU9IlNDUlVCQkFSU1RBVFVTX1JFVklFV1FVSVoiIHZhbHVlPSJOb2NobWFscyBkdXJjaHNlaGVuIi8+DQoJCTwhLS0gc3Vic3RpdHV0aW9uOiAlbSA9PSBtaW51dGVzIHJlbWFpbmluZyAtLT4NCgkJPCEtLSBzdWJzdGl0dXRpb246ICVzID09IHNlY29uZHMgcmVtYWluaW5nIC0tPg0KCQk8dWl0ZXh0IG5hbWU9IkVMQVBTRUQiIHZhbHVlPSJSZXN0ZGF1ZXI6ICVtIE1pbnV0ZW4gJXMgU2VrdW5kZW4iLz4NCgkJPHVpdGV4dCBuYW1lPSJOT1RGT1VORCIgdmFsdWU9Ik5pY2h0cyBnZWZ1bmRlbiIvPg0KCQk8dWl0ZXh0IG5hbWU9IkFUVEFDSE1FTlRTIiB2YWx1ZT0iQW5sYWdlbiIvPg0KCQk8IS0tIHN1YnN0aXR1dGlvbjogJXAgPT0gY3VycmVudCBzcGVha2VyJ3MgdGl0bGUgLS0+DQoJCTx1aXRleHQgbmFtZT0iQklPV0lOX1RJVExFIiB2YWx1ZT0iU3ByZWNoZXI6ICVwIi8+DQoJCTx1aXRleHQgbmFtZT0iQklPQlROX1RJVExFIiB2YWx1ZT0iU3ByZWNoZXIiLz4NCgkJPHVpdGV4dCBuYW1lPSJESVZJREVSQlROX1RJVExFIiB2YWx1ZT0ifCIvPg0KCQk8dWl0ZXh0IG5hbWU9IkNPTlRBQ1RCVE5fVElUTEUiIHZhbHVlPSJLb250YWt0Ii8+DQoJCTx1aXRleHQgbmFtZT0iVEFCX1FVSVoiIHZhbHVlPSJRdWl6Ii8+DQoJCTx1aXRleHQgbmFtZT0iVEFCX09VVExJTkUiIHZhbHVlPSJTdHJ1a3R1ciIvPg0KCQk8dWl0ZXh0IG5hbWU9IlRBQl9USFVNQiIgdmFsdWU9Ik1pbmlhdHVyIi8+DQoJCTx1aXRleHQgbmFtZT0iVEFCX05PVEVTIiB2YWx1ZT0iTm90aXplbiIvPg0KCQk8dWl0ZXh0IG5hbWU9IlRBQl9TRUFSQ0giIHZhbHVlPSJTdWNoZW4iLz4NCgkJPHVpdGV4dCBuYW1lPSJTTElERV9IRUFESU5HIiB2YWx1ZT0iRm9saWVudGl0ZWwiLz4NCgkJPHVpdGV4dCBuYW1lPSJEVVJBVElPTl9IRUFESU5HIiB2YWx1ZT0iRGF1ZXIiLz4NCgkJPHVpdGV4dCBuYW1lPSJTRUFSQ0hfSEVBRElORyIgdmFsdWU9IlRleHQgc3VjaGVuOiIvPg0KCQk8dWl0ZXh0IG5hbWU9IlRIVU1CX0hFQURJTkciIHZhbHVlPSJGb2xpZSIvPg0KCQk8dWl0ZXh0IG5hbWU9IlRIVU1CX0lORk8iIHZhbHVlPSJGb2xpZW50aXRlbC9EYXVlciIvPg0KCQk8dWl0ZXh0IG5hbWU9IkFUVEFDSE5BTUVfSEVBRElORyIgdmFsdWU9IkRhdGVpbmFtZSIvPg0KCQk8dWl0ZXh0IG5hbWU9IkFUVEFDSFNJWkVfSEVBRElORyIgdmFsdWU9Ikdyw7bDn2UiLz4NCgkJPHVpdGV4dCBuYW1lPSJTTElERV9OT1RFUyIgdmFsdWU9IkZvbGllbm5vdGl6ZW4iLz4NCgkJPCEtLXF1aXogcG9kIGFuZCBtZXNzYWdlIGJveCB0ZXh0cy0tPg0KCQk8dWl0ZXh0IG5hbWU9IlFVSVpQT0RfUVVJWl9BVFRFTVBUIiB2YWx1ZT0iUXVpenZlcnN1Y2g6Ii8+DQoJCTx1aXRleHQgbmFtZT0iUVVJWlBPRF9RVUlaX0FUVEVNUFRfVkFMVUUiIHZhbHVlPSIlbiB2b24gJXQiLz4NCgkJPHVpdGV4dCBuYW1lPSJRVUlaUE9EX1FVSVpfU0NPUkUiIHZhbHVlPSJFcnJlaWNodDoiLz4NCgkJPHVpdGV4dCBuYW1lPSJRVUlaUE9EX1FVSVpfUEFTU1NDT1JFIiB2YWx1ZT0iTWluZGVzdHB1bmt0emFobDoiLz4NCgkJPHVpdGV4dCBuYW1lPSJRVUlaUE9EX1FVSVpfTUFYU0NPUkUiIHZhbHVlPSJNYXhpbWFsZSBQdW5rdHphaGw6Ii8+DQoJCTx1aXRleHQgbmFtZT0iUVVJWlBPRF9RVUVTQVRNUFRfU1RSIiB2YWx1ZT0iVmVyc3VjaDogJW4gdm9uICV0Ii8+DQoJCTx1aXRleHQgbmFtZT0iUVVJWlBPRF9RVUVTVFlQRV9TVFIiIHZhbHVlPSJUeXA6ICVzIi8+DQoJCTx1aXRleHQgbmFtZT0iUVVJWlBPRF9RVUVTVFlQRV9HUkQiIHZhbHVlPSJCZXdlcnRldCIvPg0KCQk8dWl0ZXh0IG5hbWU9IlFVSVpQT0RfUVVFU1RZUEVfU1ZZIiB2YWx1ZT0iVW1mcmFnZSIvPg0KCQk8dWl0ZXh0IG5hbWU9IlFVSVpQT0RfUVVJWkFUTVBUX0lORiIgdmFsdWU9IlVuZW5kbGljaCIvPg0KCQk8dWl0ZXh0IG5hbWU9IlFVSVpQT0RfUVVFU0FUTVBUX0lORiIgdmFsdWU9IlVuZW5kbGljaCIvPg0KCQk8dWl0ZXh0IG5hbWU9IldBUk5JTkdNU0dfWUVTU1RSSU5HIiB2YWx1ZT0iSmEiLz4NCgkJPHVpdGV4dCBuYW1lPSJXQVJOSU5HTVNHX05PU1RSSU5HIiB2YWx1ZT0iTmVpbiIvPg0KCQk8dWl0ZXh0IG5hbWU9IldBUk5JTkdNU0dfVElUTEVTVFJJTkciIHZhbHVlPSJRdWl6bmF2aWdhdGlvbnN3YXJudW5nIi8+DQoJCTx1aXRleHQgbmFtZT0iV0FSTklOR01TR19NU0dTVFJJTkciIHZhbHVlPSJJbiBkaWVzZW0gUXVpeiBnaWJ0IGVzIHVuYmVhbnR3b3J0ZXRlIEZyYWdlbi4mI3hBOyYjeEE7V2VubiBTaWUgYXVmICZxdW90O0phJnF1b3Q7IGtsaWNrZW4sIHdpcmQgZGFzIFF1aXogYmVlbmRldC4gS2xpY2tlbiBTaWUgYXVmICZxdW90O05laW4mcXVvdDssIHVtIG1pdCBkZW0gUXVpeiBmb3J0enVmYWhyZW4uIi8+DQoJCTx1aXRleHQgbmFtZT0iSU5GT1JNQVRJT05fSDI2NF9GTEFTSFBMQVlFUiIgdmFsdWU9IkRhcyBWaWRlbyB3aXJkIHZvbiBkZXIgbW9tZW50YW4gYXVmIGRpZXNlbSBDb21wdXRlciBpbnN0YWxsaWVydGVuIFZlcnNpb24gdm9uIEZsYXNoIFBsYXllciBuaWNodCB1bnRlcnN0w7x0enQuIEtsaWNrZW4gU2llIGF1ZiBkZW4gVmlkZW9iZXJlaWNoLCB1bSBkaWUgYWt0dWVsbGUgVmVyc2lvbiB2b24gRmxhc2ggUGxheWVyIGhlcnVudGVyenVsYWRlb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RGVuIFRlaWxuZWhtZXJuIGRpZSBTZWl0ZW5sZWlzdGUgYW56ZWlnZW4iLz4NCgkJPHVpdGV4dCBuYW1lPSJNVVRFIiB2YWx1ZT0iVG9uIGF1cyIvPg0KCQk8dWl0ZXh0IG5hbWU9IkRPQ1dSQVBfVElUTEUiIHZhbHVlPSJQcmVzZW50ZXItQW5oYW5nIi8+DQoJCTx1aXRleHQgbmFtZT0iRE9DV1JBUF9NU0ciIHZhbHVlPSJBdWYgbWVpbmVtIEFyYmVpdHNwbGF0eiBzcGVpY2hlcm4iLz4NCgkJPHVpdGV4dCBuYW1lPSJET0NXUkFQX1BST01QVCIgdmFsdWU9Ilp1bSBIZXJ1bnRlcmxhZGVuIGtsaWNrZW4iLz4NCgk8L2xhbmd1YWdlPg0KCTxsYW5ndWFnZSBpZD0iZn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RGlhcG9zaXRpdmUgJW4iLz4NCgkJPCEtLSBzdWJzdGl0dXRpb246ICVuID09IHNsaWRlIG51bWJlciAtLT4NCgkJPCEtLSBzdWJzdGl0dXRpb246ICV0ID09IHRvdGFsIHNsaWRlIGNvdW50IC0tPg0KCQk8dWl0ZXh0IG5hbWU9IlNDUlVCQkFSU1RBVFVTX1NMSURFSU5GTyIgdmFsdWU9IkRpYXBvc2l0aXZlICVuIC8gJXQgfCAiLz4NCgkJPHVpdGV4dCBuYW1lPSJTQ1JVQkJBUlNUQVRVU19TVE9QUEVEIiB2YWx1ZT0iQXJyw6p0w6llIi8+DQoJCTx1aXRleHQgbmFtZT0iU0NSVUJCQVJTVEFUVVNfUExBWUlORyIgdmFsdWU9IkxlY3R1cmUiLz4NCgkJPHVpdGV4dCBuYW1lPSJTQ1JVQkJBUlNUQVRVU19OT0FVRElPIiB2YWx1ZT0iUGFzIGRlIHNvbiIvPg0KCQk8dWl0ZXh0IG5hbWU9IlNDUlVCQkFSU1RBVFVTX1ZJRFBMQVlJTkciIHZhbHVlPSJMZWN0dXJlIHZpZMOpbyBlbiBjb3VycyIvPg0KCQk8dWl0ZXh0IG5hbWU9IlNDUlVCQkFSU1RBVFVTX0xPQURJTkciIHZhbHVlPSJDaGFyZ2VtZW50IGVuIGNvdXJzIi8+DQoJCTx1aXRleHQgbmFtZT0iU0NSVUJCQVJTVEFUVVNfQlVGRkVSSU5HIiB2YWx1ZT0iTWlzZSBlbiBtw6ltb2lyZSIvPg0KCQk8dWl0ZXh0IG5hbWU9IlNDUlVCQkFSU1RBVFVTX1FVRVNUSU9OIiB2YWx1ZT0iUsOpcG9uZHJlIMOgIGxhIHF1ZXN0aW9uIi8+DQoJCTx1aXRleHQgbmFtZT0iU0NSVUJCQVJTVEFUVVNfUkVWSUVXUVVJWiIgdmFsdWU9IlLDqXZpc2lvbiBkdSBxdWVzdGlvbm5haXJlIi8+DQoJCTwhLS0gc3Vic3RpdHV0aW9uOiAlbSA9PSBtaW51dGVzIHJlbWFpbmluZyAtLT4NCgkJPCEtLSBzdWJzdGl0dXRpb246ICVzID09IHNlY29uZHMgcmVtYWluaW5nIC0tPg0KCQk8dWl0ZXh0IG5hbWU9IkVMQVBTRUQiIHZhbHVlPSIlbSBtaW51dGVzICVzIHNlY29uZGVzIHJlc3RhbnRlcyIvPg0KCQk8dWl0ZXh0IG5hbWU9Ik5PVEZPVU5EIiB2YWx1ZT0iUmllbiB0cm91dsOpIi8+DQoJCTx1aXRleHQgbmFtZT0iQVRUQUNITUVOVFMiIHZhbHVlPSJQacOoY2VzIGpvaW50ZXMiLz4NCgkJPCEtLSBzdWJzdGl0dXRpb246ICVwID09IGN1cnJlbnQgc3BlYWtlcidzIHRpdGxlIC0tPg0KCQk8dWl0ZXh0IG5hbWU9IkJJT1dJTl9USVRMRSIgdmFsdWU9IkJpbyA6ICVwIi8+DQoJCTx1aXRleHQgbmFtZT0iQklPQlROX1RJVExFIiB2YWx1ZT0iQmlvIDoiLz4NCgkJPHVpdGV4dCBuYW1lPSJESVZJREVSQlROX1RJVExFIiB2YWx1ZT0ifCIvPg0KCQk8dWl0ZXh0IG5hbWU9IkNPTlRBQ1RCVE5fVElUTEUiIHZhbHVlPSJDb250YWN0Ii8+DQoJCTx1aXRleHQgbmFtZT0iVEFCX1FVSVoiIHZhbHVlPSJRdWl6Ii8+DQoJCTx1aXRleHQgbmFtZT0iVEFCX09VVExJTkUiIHZhbHVlPSJQbGFuIi8+DQoJCTx1aXRleHQgbmFtZT0iVEFCX1RIVU1CIiB2YWx1ZT0iRGlhcG9zIi8+DQoJCTx1aXRleHQgbmFtZT0iVEFCX05PVEVTIiB2YWx1ZT0iTm90ZXMiLz4NCgkJPHVpdGV4dCBuYW1lPSJUQUJfU0VBUkNIIiB2YWx1ZT0iUmVjaGVyY2hlIi8+DQoJCTx1aXRleHQgbmFtZT0iU0xJREVfSEVBRElORyIgdmFsdWU9IlRpdHJlIGRlIGxhIGRpYXBvc2l0aXZlIi8+DQoJCTx1aXRleHQgbmFtZT0iRFVSQVRJT05fSEVBRElORyIgdmFsdWU9IkR1csOpZSIvPg0KCQk8dWl0ZXh0IG5hbWU9IlNFQVJDSF9IRUFESU5HIiB2YWx1ZT0iUmVjaGVyY2hlIGRlIHRleHRlIDoiLz4NCgkJPHVpdGV4dCBuYW1lPSJUSFVNQl9IRUFESU5HIiB2YWx1ZT0iRGlhcG9zaXRpdmUiLz4NCgkJPHVpdGV4dCBuYW1lPSJUSFVNQl9JTkZPIiB2YWx1ZT0iVGl0cmUvZHVyw6llIi8+DQoJCTx1aXRleHQgbmFtZT0iQVRUQUNITkFNRV9IRUFESU5HIiB2YWx1ZT0iTm9tIGRlIGZpY2hpZXIiLz4NCgkJPHVpdGV4dCBuYW1lPSJBVFRBQ0hTSVpFX0hFQURJTkciIHZhbHVlPSJUYWlsbGUiLz4NCgkJPHVpdGV4dCBuYW1lPSJTTElERV9OT1RFUyIgdmFsdWU9IkNvbW1lbnRhaXJlcyBkZXMgZGlhcG9zaXRpdmVzIi8+DQoJCTwhLS1xdWl6IHBvZCBhbmQgbWVzc2FnZSBib3ggdGV4dHMtLT4NCgkJPHVpdGV4dCBuYW1lPSJRVUlaUE9EX1FVSVpfQVRURU1QVCIgdmFsdWU9IlRlbnRhdGl2ZSBkZSBxdWVzdGlvbm5haXJlIDoiLz4NCgkJPHVpdGV4dCBuYW1lPSJRVUlaUE9EX1FVSVpfQVRURU1QVF9WQUxVRSIgdmFsdWU9IiVuIHN1ciAldCIvPg0KCQk8dWl0ZXh0IG5hbWU9IlFVSVpQT0RfUVVJWl9TQ09SRSIgdmFsdWU9Ik5vdGUgb2J0ZW51ZSA6Ii8+DQoJCTx1aXRleHQgbmFtZT0iUVVJWlBPRF9RVUlaX1BBU1NTQ09SRSIgdmFsdWU9Ik5vdGUgZCdhZG1pc3NpYmlsaXTDqcKgOiIvPg0KCQk8dWl0ZXh0IG5hbWU9IlFVSVpQT0RfUVVJWl9NQVhTQ09SRSIgdmFsdWU9Ik5vdGUgbWF4aW1hbGUgOiIvPg0KCQk8dWl0ZXh0IG5hbWU9IlFVSVpQT0RfUVVFU0FUTVBUX1NUUiIgdmFsdWU9IlRlbnRhdGl2ZSA6ICVuIHN1ciAldCIvPg0KCQk8dWl0ZXh0IG5hbWU9IlFVSVpQT0RfUVVFU1RZUEVfU1RSIiB2YWx1ZT0iVHlwZTogJXMiLz4NCgkJPHVpdGV4dCBuYW1lPSJRVUlaUE9EX1FVRVNUWVBFX0dSRCIgdmFsdWU9Ik5vdMOpIi8+DQoJCTx1aXRleHQgbmFtZT0iUVVJWlBPRF9RVUVTVFlQRV9TVlkiIHZhbHVlPSJFbnF1w6p0ZSIvPg0KCQk8dWl0ZXh0IG5hbWU9IlFVSVpQT0RfUVVJWkFUTVBUX0lORiIgdmFsdWU9IklsbGltaXTDqSIvPg0KCQk8dWl0ZXh0IG5hbWU9IlFVSVpQT0RfUVVFU0FUTVBUX0lORiIgdmFsdWU9IklsbGltaXTDqSIvPg0KCQk8dWl0ZXh0IG5hbWU9IldBUk5JTkdNU0dfWUVTU1RSSU5HIiB2YWx1ZT0iT3VpIi8+DQoJCTx1aXRleHQgbmFtZT0iV0FSTklOR01TR19OT1NUUklORyIgdmFsdWU9Ik5vbiIvPg0KCQk8dWl0ZXh0IG5hbWU9IldBUk5JTkdNU0dfVElUTEVTVFJJTkciIHZhbHVlPSJBdmVydGlzc2VtZW50IGRlIG5hdmlnYXRpb24gZHUgcXVlc3Rpb25uYWlyZSIvPg0KCQk8dWl0ZXh0IG5hbWU9IldBUk5JTkdNU0dfTVNHU1RSSU5HIiB2YWx1ZT0iVm91cyBuJ2F2ZXogcGFzIHLDqXBvbmR1IMOgIGNlcnRhaW5lcyBxdWVzdGlvbnMgZGUgY2UgcXVlc3Rpb25uYWlyZS4mI3hBOyYjeEE7U2kgdm91cyBjbGlxdWV6IHN1ciBPdWksIHZvdXMgcXVpdHRlcmV6IGxlIHF1ZXN0aW9ubmFpcmUuIENsaXF1ZXogc3VyIE5vbiBwb3VyIGNvbnRpbnVlciBsZSBxdWVzdGlvbm5haXJlLiIvPg0KCQk8dWl0ZXh0IG5hbWU9IklORk9STUFUSU9OX0gyNjRfRkxBU0hQTEFZRVIiIHZhbHVlPSJMYSB2ZXJzaW9uIGRlIEZsYXNoIFBsYXllciBhY3R1ZWxsZW1lbnQgaW5zdGFsbMOpZSBzdXIgdm90cmUgbWFjaGluZSBuZSBwcmVuZCBwYXMgZW4gY2hhcmdlIGNlIHR5cGUgZGUgdmlkw6lvLiBDbGlxdWV6IHN1ciBsYSB6b25lIHZpZMOpbyBwb3VyIHTDqWzDqWNoYXJnZXIgbGEgZGVybmnDqHJlIHZlcnNpb24gZGU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250cmVyIGwnZW5jYWRyw6kgYXV4IHBhcnRpY2lwYW50cyIvPg0KCQk8dWl0ZXh0IG5hbWU9Ik1VVEUiIHZhbHVlPSJNdWV0Ii8+DQoJCTx1aXRleHQgbmFtZT0iRE9DV1JBUF9USVRMRSIgdmFsdWU9IlBpw6hjZSBqb2ludGUgUHJlc2VudGVyIi8+DQoJCTx1aXRleHQgbmFtZT0iRE9DV1JBUF9NU0ciIHZhbHVlPSJFbnJlZ2lzdHJlciBzdXIgbW9uIG9yZGluYXRldXIiLz4NCgkJPHVpdGV4dCBuYW1lPSJET0NXUkFQX1BST01QVCIgdmFsdWU9IkNsaXF1ZXIgcG91ciB0w6lsw6ljaGFyZ2VyIi8+DQoJPC9sYW5ndWFnZT4NCgk8bGFuZ3VhZ2UgaWQ9ImphIj4NCgkJPCEtLSBmb3JtYXQgZm9yIHVpZm9udCB2YWx1ZSBpcyAiZm9udCxzaXplLGlzYm9sZCxpc2l0YWxpYyxpc3NoYWRvd2VkIiAtLT4NCgkJPHVpZm9udCBuYW1lPSJGT05UX1FVSVpaSU5HIiB2YWx1ZT0iVmVyZGFuYSw5LGZhbHNlLGZhbHNlLGZhbHNlIi8+DQoJCTx1aWZvbnQgbmFtZT0iRk9OVF9TQ1JVQlNUQVRVUyIgdmFsdWU9IlZlcmRhbmEsMTEsZmFsc2UsZmFsc2UsdHJ1ZSIvPg0KCQk8dWlmb250IG5hbWU9IkZPTlRfU0NSVUJUSU1FIiB2YWx1ZT0iVmVyZGFuYSw5LGZhbHNlLGZhbHNlLHRydWUiLz4NCgkJPHVpZm9udCBuYW1lPSJGT05UX0VMQVBTRURUSU1FIiB2YWx1ZT0iVmVyZGFuYSwxMSx0cnVlLGZhbHNlLGZhbHNlIi8+DQoJCTx1aWZvbnQgbmFtZT0iRk9OVF9VVElMU01FTlUiIHZhbHVlPSJWZXJkYW5hLDksdHJ1ZSxmYWxzZSxmYWxzZSIvPg0KCQk8dWlmb250IG5hbWU9IkZPTlRfVEFCUyIgdmFsdWU9IlZlcmRhbmEsMTAsZmFsc2UsZmFsc2UsZmFsc2UiLz4NCgkJPHVpZm9udCBuYW1lPSJGT05UX1BSRVNFTlRBVElPTk5BTUUiIHZhbHVlPSJWZXJkYW5hLDE1LGZhbHNlLGZhbHNlLHRydWUiLz4NCgkJPHVpZm9udCBuYW1lPSJGT05UX1BSRVNFTlRFUk5BTUUiIHZhbHVlPSJWZXJkYW5hLDE1LHRydWUsZmFsc2UsdHJ1ZSIvPg0KCQk8dWlmb250IG5hbWU9IkZPTlRfUFJFU0VOVEVSVElUTEUiIHZhbHVlPSJWZXJkYW5hLDEx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xMSxmYWxzZSxmYWxzZSx0cnVlIi8+DQoJCTx1aWZvbnQgbmFtZT0iRk9OVF9CSU9XSU4iIHZhbHVlPSJWZXJkYW5hLDExLGZhbHNlLGZhbHNlLGZhbHNlIi8+DQoJCTx1aWZvbnQgbmFtZT0iRk9OVF9MSVNUSEVBRElORyIgdmFsdWU9IlZlcmRhbmEsMTEsZmFsc2UsZmFsc2UsZmFsc2UiLz4NCgkJPHVpZm9udCBuYW1lPSJGT05UX1dJTlRJVExFIiB2YWx1ZT0iVmVyZGFuYSwxM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jgrnjg6njgqTjg4kgOiAlbiIvPg0KCQk8IS0tIHN1YnN0aXR1dGlvbjogJW4gPT0gc2xpZGUgbnVtYmVyIC0tPg0KCQk8IS0tIHN1YnN0aXR1dGlvbjogJXQgPT0gdG90YWwgc2xpZGUgY291bnQgLS0+DQoJCTx1aXRleHQgbmFtZT0iU0NSVUJCQVJTVEFUVVNfU0xJREVJTkZPIiB2YWx1ZT0i44K544Op44Kk44OJIDogJW4gLyAldCB8ICIvPg0KCQk8dWl0ZXh0IG5hbWU9IlNDUlVCQkFSU1RBVFVTX1NUT1BQRUQiIHZhbHVlPSLlgZzmraIiLz4NCgkJPHVpdGV4dCBuYW1lPSJTQ1JVQkJBUlNUQVRVU19QTEFZSU5HIiB2YWx1ZT0i5YaN55Sf5LitIi8+DQoJCTx1aXRleHQgbmFtZT0iU0NSVUJCQVJTVEFUVVNfTk9BVURJTyIgdmFsdWU9Iumfs+WjsOOBquOBlyIvPg0KCQk8dWl0ZXh0IG5hbWU9IlNDUlVCQkFSU1RBVFVTX1ZJRFBMQVlJTkciIHZhbHVlPSLjg5Pjg4fjgqrlho3nlJ/kuK0iLz4NCgkJPHVpdGV4dCBuYW1lPSJTQ1JVQkJBUlNUQVRVU19MT0FESU5HIiB2YWx1ZT0i44Ot44O844OJ5LitIi8+DQoJCTx1aXRleHQgbmFtZT0iU0NSVUJCQVJTVEFUVVNfQlVGRkVSSU5HIiB2YWx1ZT0i44OQ44OD44OV44Kh5LitIi8+DQoJCTx1aXRleHQgbmFtZT0iU0NSVUJCQVJTVEFUVVNfUVVFU1RJT04iIHZhbHVlPSLos6rllY/jgavnrZTjgYjjgabkuIvjgZXjgYQiLz4NCgkJPHVpdGV4dCBuYW1lPSJTQ1JVQkJBUlNUQVRVU19SRVZJRVdRVUlaIiB2YWx1ZT0i44Kv44Kk44K644KS44Os44OT44Ol44O844GX44Gm44GE44G+44GZIi8+DQoJCTwhLS0gc3Vic3RpdHV0aW9uOiAlbSA9PSBtaW51dGVzIHJlbWFpbmluZyAtLT4NCgkJPCEtLSBzdWJzdGl0dXRpb246ICVzID09IHNlY29uZHMgcmVtYWluaW5nIC0tPg0KCQk8dWl0ZXh0IG5hbWU9IkVMQVBTRUQiIHZhbHVlPSLmrovjgoogOiAlbSDliIYgJXMg56eSIi8+DQoJCTx1aXRleHQgbmFtZT0iTk9URk9VTkQiIHZhbHVlPSLkvZXjgoLopovjgaTjgYvjgorjgb7jgZvjgpMiLz4NCgkJPHVpdGV4dCBuYW1lPSJBVFRBQ0hNRU5UUyIgdmFsdWU9Iua3u+S7mCIvPg0KCQk8IS0tIHN1YnN0aXR1dGlvbjogJXAgPT0gY3VycmVudCBzcGVha2VyJ3MgdGl0bGUgLS0+DQoJCTx1aXRleHQgbmFtZT0iQklPV0lOX1RJVExFIiB2YWx1ZT0i57WM5q20IDogJXAiLz4NCgkJPHVpdGV4dCBuYW1lPSJCSU9CVE5fVElUTEUiIHZhbHVlPSLntYzmrbQiLz4NCgkJPHVpdGV4dCBuYW1lPSJESVZJREVSQlROX1RJVExFIiB2YWx1ZT0ifCIvPg0KCQk8dWl0ZXh0IG5hbWU9IkNPTlRBQ1RCVE5fVElUTEUiIHZhbHVlPSLjgYrllY/jgYTlkIjjgo/jgZsiLz4NCgkJPHVpdGV4dCBuYW1lPSJUQUJfUVVJWiIgdmFsdWU9IuOCr+OCpOOCuiIvPg0KCQk8dWl0ZXh0IG5hbWU9IlRBQl9PVVRMSU5FIiB2YWx1ZT0i44Ki44Km44OI44Op44Kk44OzIi8+DQoJCTx1aXRleHQgbmFtZT0iVEFCX1RIVU1CIiB2YWx1ZT0i44K144Og44ON44O844OrIi8+DQoJCTx1aXRleHQgbmFtZT0iVEFCX05PVEVTIiB2YWx1ZT0i44OO44O844OIIi8+DQoJCTx1aXRleHQgbmFtZT0iVEFCX1NFQVJDSCIgdmFsdWU9IuaknOe0oiIvPg0KCQk8dWl0ZXh0IG5hbWU9IlNMSURFX0hFQURJTkciIHZhbHVlPSLjgrnjg6njgqTjg4njgr/jgqTjg4jjg6siLz4NCgkJPHVpdGV4dCBuYW1lPSJEVVJBVElPTl9IRUFESU5HIiB2YWx1ZT0i6ZW344GVIi8+DQoJCTx1aXRleHQgbmFtZT0iU0VBUkNIX0hFQURJTkciIHZhbHVlPSLmpJzntKLjgZnjgovjg4bjgq3jgrnjg4ggOiAiLz4NCgkJPHVpdGV4dCBuYW1lPSJUSFVNQl9IRUFESU5HIiB2YWx1ZT0i44K544Op44Kk44OJIi8+DQoJCTx1aXRleHQgbmFtZT0iVEhVTUJfSU5GTyIgdmFsdWU9IuOCueODqeOCpOODieOCv+OCpOODiOODqyAvIOmVt+OBlSIvPg0KCQk8dWl0ZXh0IG5hbWU9IkFUVEFDSE5BTUVfSEVBRElORyIgdmFsdWU9IuODleOCoeOCpOODq+WQjSIvPg0KCQk8dWl0ZXh0IG5hbWU9IkFUVEFDSFNJWkVfSEVBRElORyIgdmFsdWU9IuOCteOCpOOCuiIvPg0KCQk8dWl0ZXh0IG5hbWU9IlNMSURFX05PVEVTIiB2YWx1ZT0i44K544Op44Kk44OJ44OO44O844OIIi8+DQoJCTwhLS1xdWl6IHBvZCBhbmQgbWVzc2FnZSBib3ggdGV4dHMtLT4NCgkJPHVpdGV4dCBuYW1lPSJRVUlaUE9EX1FVSVpfQVRURU1QVCIgdmFsdWU9IuOCr+OCpOOCuuippuihjOWbnuaVsCA6ICIvPg0KCQk8dWl0ZXh0IG5hbWU9IlFVSVpQT0RfUVVJWl9BVFRFTVBUX1ZBTFVFIiB2YWx1ZT0iJW4gLyAldCIvPg0KCQk8dWl0ZXh0IG5hbWU9IlFVSVpQT0RfUVVJWl9TQ09SRSIgdmFsdWU9IuOCueOCs+OCoiA6ICIvPg0KCQk8dWl0ZXh0IG5hbWU9IlFVSVpQT0RfUVVJWl9QQVNTU0NPUkUiIHZhbHVlPSLlkIjmoLzngrkgOiIvPg0KCQk8dWl0ZXh0IG5hbWU9IlFVSVpQT0RfUVVJWl9NQVhTQ09SRSIgdmFsdWU9IuacgOmrmOW+l+eCuSA6ICIvPg0KCQk8dWl0ZXh0IG5hbWU9IlFVSVpQT0RfUVVFU0FUTVBUX1NUUiIgdmFsdWU9IuippuihjOWbnuaVsCA6ICVuIC8gJXQiLz4NCgkJPHVpdGV4dCBuYW1lPSJRVUlaUE9EX1FVRVNUWVBFX1NUUiIgdmFsdWU9IuOCv+OCpOODlyA6ICVzIi8+DQoJCTx1aXRleHQgbmFtZT0iUVVJWlBPRF9RVUVTVFlQRV9HUkQiIHZhbHVlPSLoqZXkvqEiLz4NCgkJPHVpdGV4dCBuYW1lPSJRVUlaUE9EX1FVRVNUWVBFX1NWWSIgdmFsdWU9IuOCouODs+OCseODvOODiCIvPg0KCQk8dWl0ZXh0IG5hbWU9IlFVSVpQT0RfUVVJWkFUTVBUX0lORiIgdmFsdWU9IueEoeWItumZkCIvPg0KCQk8dWl0ZXh0IG5hbWU9IlFVSVpQT0RfUVVFU0FUTVBUX0lORiIgdmFsdWU9IueEoeWItumZkCIvPg0KCQk8dWl0ZXh0IG5hbWU9IldBUk5JTkdNU0dfWUVTU1RSSU5HIiB2YWx1ZT0i44Gv44GEIi8+DQoJCTx1aXRleHQgbmFtZT0iV0FSTklOR01TR19OT1NUUklORyIgdmFsdWU9IuOBhOOBhOOBiCIvPg0KCQk8dWl0ZXh0IG5hbWU9IldBUk5JTkdNU0dfVElUTEVTVFJJTkciIHZhbHVlPSLjgq/jgqTjgrrjga7jg4rjg5PjgrLjg7zjgrfjg6fjg7PjgavplqLjgZnjgovorablkYoiLz4NCgkJPHVpdGV4dCBuYW1lPSJXQVJOSU5HTVNHX01TR1NUUklORyIgdmFsdWU9IuOBk+OBruOCr+OCpOOCuuOBq+OBr+OAgeOBvuOBoOino+etlOOBl+OBpuOBhOOBquOBhOizquWVj+OBjOOBguOCiuOBvuOBmeOAgiYjeEE7JiN4QTsg44Kv44Kk44K644KS57WC5LqG44GZ44KL44Gr44Gv44CB44CM44Gv44GE44CN44KS44Kv44Oq44OD44Kv44GX44G+44GZ44CC44Kv44Kk44K644KS57aa6KGM44GZ44KL44Gr44Gv44CB44CM44GE44GE44GI44CN44KS44Kv44Oq44OD44Kv44GX44G+44GZ44CCIi8+DQoJCTx1aXRleHQgbmFtZT0iSU5GT1JNQVRJT05fSDI2NF9GTEFTSFBMQVlFUiIgdmFsdWU9IuOBiuS9v+OBhOOBruOCs+ODs+ODlOODpeODvOOCv+OBq+ePvuWcqOOCpOODs+OCueODiOODvOODq+OBleOCjOOBpuOBhOOCiyBGbGFzaCBQbGF5ZXIg44Gu44OQ44O844K444On44Oz44Gv44CB44GT44Gu44OT44OH44Kq44KS44K144Od44O844OI44GX44Gm44GE44G+44Gb44KT44CC5pyA5paw44GuIEZsYXNoIFBsYXllciDjgpLjg4Djgqbjg7Pjg63jg7zjg4njgZnjgovjgavjga/jgIHjg5Pjg4fjgqrpoJjln5/jgpLjgq/jg6rjg4Pjgq/jgZfjgabjgY/jgaDjgZXjgYTjgII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44K144Kk44OJ44OQ44O844KS5Y+C5Yqg6ICF44Gr6KaL44Gb44KLIi8+DQoJCTx1aXRleHQgbmFtZT0iTVVURSIgdmFsdWU9IuODn+ODpeODvOODiCIvPg0KCQk8dWl0ZXh0IG5hbWU9IkRPQ1dSQVBfVElUTEUiIHZhbHVlPSJQcmVzZW50ZXIg5re75LuY44OV44Kh44Kk44OrIi8+DQoJCTx1aXRleHQgbmFtZT0iRE9DV1JBUF9NU0ciIHZhbHVlPSLjg57jgqTjgrPjg7Pjg5Tjg6Xjg7zjgr/jgavkv53lrZgiLz4NCgkJPHVpdGV4dCBuYW1lPSJET0NXUkFQX1BST01QVCIgdmFsdWU9IuOCr+ODquODg+OCr+OBl+OBpuODgOOCpuODs+ODreODvOODiSIvPg0KCTwvbGFuZ3VhZ2U+DQoJPGxhbmd1YWdlIGlkPSJrbyI+DQoJCTwhLS0gZm9ybWF0IGZvciB1aWZvbnQgdmFsdWUgaXMgImZvbnQsc2l6ZSxpc2JvbGQsaXNpdGFsaWMsaXNzaGFkb3dlZCIgLS0+DQoJCTx1aWZvbnQgbmFtZT0iRk9OVF9RVUlaWklORyIgdmFsdWU9IlZlcmRhbmEsOSxmYWxzZSxmYWxzZSxmYWxzZSIvPg0KCQk8dWlmb250IG5hbWU9IkZPTlRfU0NSVUJTVEFUVVMiIHZhbHVlPSJWZXJkYW5hLDExLGZhbHNlLGZhbHNlLHRydWUiLz4NCgkJPHVpZm9udCBuYW1lPSJGT05UX1NDUlVCVElNRSIgdmFsdWU9IlZlcmRhbmEsOSxmYWxzZSxmYWxzZSx0cnVlIi8+DQoJCTx1aWZvbnQgbmFtZT0iRk9OVF9FTEFQU0VEVElNRSIgdmFsdWU9IlZlcmRhbmEsMTEsdHJ1ZSxmYWxzZSxmYWxzZSIvPg0KCQk8dWlmb250IG5hbWU9IkZPTlRfVVRJTFNNRU5VIiB2YWx1ZT0iVmVyZGFuYSw5LHRydWUsZmFsc2UsZmFsc2UiLz4NCgkJPHVpZm9udCBuYW1lPSJGT05UX1RBQlMiIHZhbHVlPSJWZXJkYW5hLDExLGZhbHNlLGZhbHNlLGZhbHNlIi8+DQoJCTx1aWZvbnQgbmFtZT0iRk9OVF9QUkVTRU5UQVRJT05OQU1FIiB2YWx1ZT0iVmVyZGFuYSwxNSxmYWxzZSxmYWxzZSx0cnVlIi8+DQoJCTx1aWZvbnQgbmFtZT0iRk9OVF9QUkVTRU5URVJOQU1FIiB2YWx1ZT0iVmVyZGFuYSwxNSx0cnVlLGZhbHNlLHRydWUiLz4NCgkJPHVpZm9udCBuYW1lPSJGT05UX1BSRVNFTlRFUlRJVExFIiB2YWx1ZT0iVmVyZGFuYSwxMSxmYWxzZSxmYWxzZSx0cnVlIi8+DQoJCTx1aWZvbnQgbmFtZT0iRk9OVF9CSU9CVE4iIHZhbHVlPSJWZXJkYW5hLDEx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MTEsZmFsc2UsZmFsc2UsdHJ1ZSIvPg0KCQk8dWlmb250IG5hbWU9IkZPTlRfQklPV0lOIiB2YWx1ZT0iVmVyZGFuYSwxMSxmYWxzZSxmYWxzZSxmYWxzZSIvPg0KCQk8dWlmb250IG5hbWU9IkZPTlRfTElTVEhFQURJTkciIHZhbHVlPSJWZXJkYW5hLDExLGZhbHNlLGZhbHNlLGZhbHNlIi8+DQoJCTx1aWZvbnQgbmFtZT0iRk9OVF9XSU5USVRMRSIgdmFsdWU9IlZlcmRhbmEsMTE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7Iqs65287J2065OcICVuIi8+DQoJCTwhLS0gc3Vic3RpdHV0aW9uOiAlbiA9PSBzbGlkZSBudW1iZXIgLS0+DQoJCTwhLS0gc3Vic3RpdHV0aW9uOiAldCA9PSB0b3RhbCBzbGlkZSBjb3VudCAtLT4NCgkJPHVpdGV4dCBuYW1lPSJTQ1JVQkJBUlNUQVRVU19TTElERUlORk8iIHZhbHVlPSLsiqzrnbzsnbTrk5wgJW4gLyAldCB8ICIvPg0KCQk8dWl0ZXh0IG5hbWU9IlNDUlVCQkFSU1RBVFVTX1NUT1BQRUQiIHZhbHVlPSLspJHsp4DrkKgiLz4NCgkJPHVpdGV4dCBuYW1lPSJTQ1JVQkJBUlNUQVRVU19QTEFZSU5HIiB2YWx1ZT0i7J6s7IOdIi8+DQoJCTx1aXRleHQgbmFtZT0iU0NSVUJCQVJTVEFUVVNfTk9BVURJTyIgdmFsdWU9IuyYpOuUlOyYpCDsl4bsnYwiLz4NCgkJPHVpdGV4dCBuYW1lPSJTQ1JVQkJBUlNUQVRVU19WSURQTEFZSU5HIiB2YWx1ZT0i67mE65SU7JikIOyerOyDnSDspJEiLz4NCgkJPHVpdGV4dCBuYW1lPSJTQ1JVQkJBUlNUQVRVU19MT0FESU5HIiB2YWx1ZT0i66Gc65SpIi8+DQoJCTx1aXRleHQgbmFtZT0iU0NSVUJCQVJTVEFUVVNfQlVGRkVSSU5HIiB2YWx1ZT0i67KE7Y2866eBIi8+DQoJCTx1aXRleHQgbmFtZT0iU0NSVUJCQVJTVEFUVVNfUVVFU1RJT04iIHZhbHVlPSLsp4jrrLjsl5Ag64u17ZWY6riwIi8+DQoJCTx1aXRleHQgbmFtZT0iU0NSVUJCQVJTVEFUVVNfUkVWSUVXUVVJWiIgdmFsdWU9IuyniOusuCDri6Tsi5zrs7TquLAiLz4NCgkJPCEtLSBzdWJzdGl0dXRpb246ICVtID09IG1pbnV0ZXMgcmVtYWluaW5nIC0tPg0KCQk8IS0tIHN1YnN0aXR1dGlvbjogJXMgPT0gc2Vjb25kcyByZW1haW5pbmcgLS0+DQoJCTx1aXRleHQgbmFtZT0iRUxBUFNFRCIgdmFsdWU9IiVt67aEICVz7LSIIOuCqOydjCIvPg0KCQk8dWl0ZXh0IG5hbWU9Ik5PVEZPVU5EIiB2YWx1ZT0i7JeG7J2MIi8+DQoJCTx1aXRleHQgbmFtZT0iQVRUQUNITUVOVFMiIHZhbHVlPSLssqjrtoAg7YyM7J28Ii8+DQoJCTwhLS0gc3Vic3RpdHV0aW9uOiAlcCA9PSBjdXJyZW50IHNwZWFrZXIncyB0aXRsZSAtLT4NCgkJPHVpdGV4dCBuYW1lPSJCSU9XSU5fVElUTEUiIHZhbHVlPSLqsr3roKUg7IaM6rCcOiAlcCIvPg0KCQk8dWl0ZXh0IG5hbWU9IkJJT0JUTl9USVRMRSIgdmFsdWU9IuqyveugpSDshozqsJwiLz4NCgkJPHVpdGV4dCBuYW1lPSJESVZJREVSQlROX1RJVExFIiB2YWx1ZT0ifCIvPg0KCQk8dWl0ZXh0IG5hbWU9IkNPTlRBQ1RCVE5fVElUTEUiIHZhbHVlPSLsl7Drnb3sspgiLz4NCgkJPHVpdGV4dCBuYW1lPSJUQUJfUVVJWiIgdmFsdWU9Iu2AtOymiCIvPg0KCQk8dWl0ZXh0IG5hbWU9IlRBQl9PVVRMSU5FIiB2YWx1ZT0i6rCc7JqUIi8+DQoJCTx1aXRleHQgbmFtZT0iVEFCX1RIVU1CIiB2YWx1ZT0i7LaV7IaM7YyQIi8+DQoJCTx1aXRleHQgbmFtZT0iVEFCX05PVEVTIiB2YWx1ZT0i64W47Yq4Ii8+DQoJCTx1aXRleHQgbmFtZT0iVEFCX1NFQVJDSCIgdmFsdWU9IuqygOyDiSIvPg0KCQk8dWl0ZXh0IG5hbWU9IlNMSURFX0hFQURJTkciIHZhbHVlPSLsiqzrnbzsnbTrk5wg7KCc66qpIi8+DQoJCTx1aXRleHQgbmFtZT0iRFVSQVRJT05fSEVBRElORyIgdmFsdWU9IuyerOyDneyLnOqwhCIvPg0KCQk8dWl0ZXh0IG5hbWU9IlNFQVJDSF9IRUFESU5HIiB2YWx1ZT0i7YWN7Iqk7Yq4IOqygOyDiToiLz4NCgkJPHVpdGV4dCBuYW1lPSJUSFVNQl9IRUFESU5HIiB2YWx1ZT0i7Iqs65287J2065OcIi8+DQoJCTx1aXRleHQgbmFtZT0iVEhVTUJfSU5GTyIgdmFsdWU9IuygnOuqqS/snqzsg53si5zqsIQiLz4NCgkJPHVpdGV4dCBuYW1lPSJBVFRBQ0hOQU1FX0hFQURJTkciIHZhbHVlPSLtjIzsnbwg7J2066aEIi8+DQoJCTx1aXRleHQgbmFtZT0iQVRUQUNIU0laRV9IRUFESU5HIiB2YWx1ZT0i7YGs6riwIi8+DQoJCTx1aXRleHQgbmFtZT0iU0xJREVfTk9URVMiIHZhbHVlPSLsiqzrnbzsnbTrk5wg64W47Yq4Ii8+DQoJCTwhLS1xdWl6IHBvZCBhbmQgbWVzc2FnZSBib3ggdGV4dHMtLT4NCgkJPHVpdGV4dCBuYW1lPSJRVUlaUE9EX1FVSVpfQVRURU1QVCIgdmFsdWU9Iu2AtOymiCDsi5zrj4Qg7Zqf7IiYOiIvPg0KCQk8dWl0ZXh0IG5hbWU9IlFVSVpQT0RfUVVJWl9BVFRFTVBUX1ZBTFVFIiB2YWx1ZT0iJW4vJXQiLz4NCgkJPHVpdGV4dCBuYW1lPSJRVUlaUE9EX1FVSVpfU0NPUkUiIHZhbHVlPSLrk53soJA6Ii8+DQoJCTx1aXRleHQgbmFtZT0iUVVJWlBPRF9RVUlaX1BBU1NTQ09SRSIgdmFsdWU9Iu2GteqzvCDsoJDsiJg6Ii8+DQoJCTx1aXRleHQgbmFtZT0iUVVJWlBPRF9RVUlaX01BWFNDT1JFIiB2YWx1ZT0i7LWc6rOgIOygkOyImDoiLz4NCgkJPHVpdGV4dCBuYW1lPSJRVUlaUE9EX1FVRVNBVE1QVF9TVFIiIHZhbHVlPSLsi5zrj4Qg7Zqf7IiYOiAlbi8ldCIvPg0KCQk8dWl0ZXh0IG5hbWU9IlFVSVpQT0RfUVVFU1RZUEVfU1RSIiB2YWx1ZT0i7Jyg7ZiVOiAlcyIvPg0KCQk8dWl0ZXh0IG5hbWU9IlFVSVpQT0RfUVVFU1RZUEVfR1JEIiB2YWx1ZT0i7KCQ7IiYIOunpOq4sOq4sCDsmYTro4wiLz4NCgkJPHVpdGV4dCBuYW1lPSJRVUlaUE9EX1FVRVNUWVBFX1NWWSIgdmFsdWU9IuyEpOusuCDsobDsgqwiLz4NCgkJPHVpdGV4dCBuYW1lPSJRVUlaUE9EX1FVSVpBVE1QVF9JTkYiIHZhbHVlPSLrrLTtlZwiLz4NCgkJPHVpdGV4dCBuYW1lPSJRVUlaUE9EX1FVRVNBVE1QVF9JTkYiIHZhbHVlPSLrrLTtlZwiLz4NCgkJPHVpdGV4dCBuYW1lPSJXQVJOSU5HTVNHX1lFU1NUUklORyIgdmFsdWU9IuyYiCIvPg0KCQk8dWl0ZXh0IG5hbWU9IldBUk5JTkdNU0dfTk9TVFJJTkciIHZhbHVlPSLslYTri4jsmKQiLz4NCgkJPHVpdGV4dCBuYW1lPSJXQVJOSU5HTVNHX1RJVExFU1RSSU5HIiB2YWx1ZT0i7YC07KaIIOuCtOu5hOqyjOydtOyFmCDqsr3qs6AiLz4NCgkJPHVpdGV4dCBuYW1lPSJXQVJOSU5HTVNHX01TR1NUUklORyIgdmFsdWU9IuydtCDtgLTspojsl5DshJwg7Iuc64+E7ZWY7KeAIOyViuydgCDsp4jrrLjsnbQg7J6I7Iq164uI64ukLiYjeEE7JiN4QTvtgLTspojrpbwg7KKF66OM7ZWY66Ck66m0IFvsmIhd66W8IO2BtOumre2VmOqzoCwg7YC07KaI66W8IOqzhOyGje2VmOugpOuptCBb7JWE64uI7JikXeulvCDtgbTrpq3tlZjsi63si5zsmKQuIi8+DQoJCTx1aXRleHQgbmFtZT0iSU5GT1JNQVRJT05fSDI2NF9GTEFTSFBMQVlFUiIgdmFsdWU9IuyLnOyKpO2FnOyXkCDshKTsuZjrkJjslrQg7J6I64qUIO2YhOyerCDrsoTsoITsnZggRmxhc2ggUGxheWVy64qUIOydtCDruYTrlJTsmKTrpbwg7KeA7JuQ7ZWY7KeAIOyViuyKteuLiOuLpC4g7LWc7IugIEZsYXNoIFBsYXllcuulvCDri6TsmrTroZzrk5ztlZjroKTrqbQg67mE65SU7JikIOyYgeyXreydhCDtgbTrpq3tlZjsi63si5zsmKQ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ywuOyXrOyekOyXkOqyjCDshLjroZwg66eJ64yAIOuztOydtOq4sCIvPg0KCQk8dWl0ZXh0IG5hbWU9Ik1VVEUiIHZhbHVlPSLsnYzshozqsbAiLz4NCgkJPHVpdGV4dCBuYW1lPSJET0NXUkFQX1RJVExFIiB2YWx1ZT0iUHJlc2VudGVyIO2MjOydvCDssqjrtoAiLz4NCgkJPHVpdGV4dCBuYW1lPSJET0NXUkFQX01TRyIgdmFsdWU9IuuCtCDsu7Ttk6jthLDsl5Ag7KCA7J6lIi8+DQoJCTx1aXRleHQgbmFtZT0iRE9DV1JBUF9QUk9NUFQiIHZhbHVlPSLtgbTrpq3tlZjsl6wg64uk7Jq066Gc65OcIi8+DQoJPC9sYW5ndWFnZT4NCgk8bGFuZ3VhZ2UgaWQ9ImVz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kRpYXBvc2l0aXZhICVuIi8+DQoJCTwhLS0gc3Vic3RpdHV0aW9uOiAlbiA9PSBzbGlkZSBudW1iZXIgLS0+DQoJCTwhLS0gc3Vic3RpdHV0aW9uOiAldCA9PSB0b3RhbCBzbGlkZSBjb3VudCAtLT4NCgkJPHVpdGV4dCBuYW1lPSJTQ1JVQkJBUlNUQVRVU19TTElERUlORk8iIHZhbHVlPSJEaWFwb3NpdGl2YSAlbiAvICV0IHwgIi8+DQoJCTx1aXRleHQgbmFtZT0iU0NSVUJCQVJTVEFUVVNfU1RPUFBFRCIgdmFsdWU9IkRldGVuaWRhIi8+DQoJCTx1aXRleHQgbmFtZT0iU0NSVUJCQVJTVEFUVVNfUExBWUlORyIgdmFsdWU9IlJlcHJvZHVjaWVuZG8iLz4NCgkJPHVpdGV4dCBuYW1lPSJTQ1JVQkJBUlNUQVRVU19OT0FVRElPIiB2YWx1ZT0iU2luIHNvbmlkbyIvPg0KCQk8dWl0ZXh0IG5hbWU9IlNDUlVCQkFSU1RBVFVTX1ZJRFBMQVlJTkciIHZhbHVlPSJWw61kZW8gZW4gcmVwcm9kLiIvPg0KCQk8dWl0ZXh0IG5hbWU9IlNDUlVCQkFSU1RBVFVTX0xPQURJTkciIHZhbHVlPSJDYXJnYW5kbyIvPg0KCQk8dWl0ZXh0IG5hbWU9IlNDUlVCQkFSU1RBVFVTX0JVRkZFUklORyIgdmFsdWU9IkFsbWFjZW5hbmRvIGVuIGLDumZlciIvPg0KCQk8dWl0ZXh0IG5hbWU9IlNDUlVCQkFSU1RBVFVTX1FVRVNUSU9OIiB2YWx1ZT0iQ29udGVzdGFyIHByZWd1bnRhIi8+DQoJCTx1aXRleHQgbmFtZT0iU0NSVUJCQVJTVEFUVVNfUkVWSUVXUVVJWiIgdmFsdWU9IlJldmlzYW5kbyBwcnVlYmEiLz4NCgkJPCEtLSBzdWJzdGl0dXRpb246ICVtID09IG1pbnV0ZXMgcmVtYWluaW5nIC0tPg0KCQk8IS0tIHN1YnN0aXR1dGlvbjogJXMgPT0gc2Vjb25kcyByZW1haW5pbmcgLS0+DQoJCTx1aXRleHQgbmFtZT0iRUxBUFNFRCIgdmFsdWU9IiVtIG1pbnV0b3MgJXMgc2VndW5kb3MgcmVzdGFudGVzIi8+DQoJCTx1aXRleHQgbmFtZT0iTk9URk9VTkQiIHZhbHVlPSJObyBzZSBoYSBlbmNvbnRyYWRvIG5hZGEiLz4NCgkJPHVpdGV4dCBuYW1lPSJBVFRBQ0hNRU5UUyIgdmFsdWU9IkFyY2hpdm9zIGFkanVudG9zIi8+DQoJCTwhLS0gc3Vic3RpdHV0aW9uOiAlcCA9PSBjdXJyZW50IHNwZWFrZXIncyB0aXRsZSAtLT4NCgkJPHVpdGV4dCBuYW1lPSJCSU9XSU5fVElUTEUiIHZhbHVlPSJCaW9ncmFmw61hOiAlcCIvPg0KCQk8dWl0ZXh0IG5hbWU9IkJJT0JUTl9USVRMRSIgdmFsdWU9IkJpb2dyYWbDrWEiLz4NCgkJPHVpdGV4dCBuYW1lPSJESVZJREVSQlROX1RJVExFIiB2YWx1ZT0ifCIvPg0KCQk8dWl0ZXh0IG5hbWU9IkNPTlRBQ1RCVE5fVElUTEUiIHZhbHVlPSJDb250YWN0byIvPg0KCQk8dWl0ZXh0IG5hbWU9IlRBQl9RVUlaIiB2YWx1ZT0iUHJ1ZWJhIi8+DQoJCTx1aXRleHQgbmFtZT0iVEFCX09VVExJTkUiIHZhbHVlPSJDb250b3JubyIvPg0KCQk8dWl0ZXh0IG5hbWU9IlRBQl9USFVNQiIgdmFsdWU9Ik1pbmlhdC4iLz4NCgkJPHVpdGV4dCBuYW1lPSJUQUJfTk9URVMiIHZhbHVlPSJOb3RhcyIvPg0KCQk8dWl0ZXh0IG5hbWU9IlRBQl9TRUFSQ0giIHZhbHVlPSJCdXNjYXIiLz4NCgkJPHVpdGV4dCBuYW1lPSJTTElERV9IRUFESU5HIiB2YWx1ZT0iVMOtdHVsbyBkZSBkaWFwb3NpdGl2YSIvPg0KCQk8dWl0ZXh0IG5hbWU9IkRVUkFUSU9OX0hFQURJTkciIHZhbHVlPSJEdXJhYy4iLz4NCgkJPHVpdGV4dCBuYW1lPSJTRUFSQ0hfSEVBRElORyIgdmFsdWU9IkJ1c2NhciB0ZXh0bzoiLz4NCgkJPHVpdGV4dCBuYW1lPSJUSFVNQl9IRUFESU5HIiB2YWx1ZT0iRGlhcG9zaXRpdmEiLz4NCgkJPHVpdGV4dCBuYW1lPSJUSFVNQl9JTkZPIiB2YWx1ZT0iRHVyLi9Uw610LiBkaWFwLiIvPg0KCQk8dWl0ZXh0IG5hbWU9IkFUVEFDSE5BTUVfSEVBRElORyIgdmFsdWU9Ik5vbWJyZSBkZSBhcmNoaXZvIi8+DQoJCTx1aXRleHQgbmFtZT0iQVRUQUNIU0laRV9IRUFESU5HIiB2YWx1ZT0iVGFtYcOxbyIvPg0KCQk8dWl0ZXh0IG5hbWU9IlNMSURFX05PVEVTIiB2YWx1ZT0iTm90YXMgZGUgZGlhcG9zaXRpdmEiLz4NCgkJPCEtLXF1aXogcG9kIGFuZCBtZXNzYWdlIGJveCB0ZXh0cy0tPg0KCQk8dWl0ZXh0IG5hbWU9IlFVSVpQT0RfUVVJWl9BVFRFTVBUIiB2YWx1ZT0iSW50ZW50byBkZSBwcnVlYmE6Ii8+DQoJCTx1aXRleHQgbmFtZT0iUVVJWlBPRF9RVUlaX0FUVEVNUFRfVkFMVUUiIHZhbHVlPSIlbiBkZSAldCIvPg0KCQk8dWl0ZXh0IG5hbWU9IlFVSVpQT0RfUVVJWl9TQ09SRSIgdmFsdWU9IlB1bnR1YWNpw7NuOiIvPg0KCQk8dWl0ZXh0IG5hbWU9IlFVSVpQT0RfUVVJWl9QQVNTU0NPUkUiIHZhbHVlPSJQdW50dWFjacOzbiBwYXJhIGFwcm9iYXI6Ii8+DQoJCTx1aXRleHQgbmFtZT0iUVVJWlBPRF9RVUlaX01BWFNDT1JFIiB2YWx1ZT0iUHVudHVhY2nDs24gbcOheGltYToiLz4NCgkJPHVpdGV4dCBuYW1lPSJRVUlaUE9EX1FVRVNBVE1QVF9TVFIiIHZhbHVlPSJJbnRlbnRvczogJW4gZGUgJXQiLz4NCgkJPHVpdGV4dCBuYW1lPSJRVUlaUE9EX1FVRVNUWVBFX1NUUiIgdmFsdWU9IlRpcG86ICVzIi8+DQoJCTx1aXRleHQgbmFtZT0iUVVJWlBPRF9RVUVTVFlQRV9HUkQiIHZhbHVlPSJDb24gcHVudHVhY2nDs24iLz4NCgkJPHVpdGV4dCBuYW1lPSJRVUlaUE9EX1FVRVNUWVBFX1NWWSIgdmFsdWU9IkVuY3Vlc3RhIi8+DQoJCTx1aXRleHQgbmFtZT0iUVVJWlBPRF9RVUlaQVRNUFRfSU5GIiB2YWx1ZT0iSW5maW5pdG8iLz4NCgkJPHVpdGV4dCBuYW1lPSJRVUlaUE9EX1FVRVNBVE1QVF9JTkYiIHZhbHVlPSJJbmZpbml0byIvPg0KCQk8dWl0ZXh0IG5hbWU9IldBUk5JTkdNU0dfWUVTU1RSSU5HIiB2YWx1ZT0iU8OtIi8+DQoJCTx1aXRleHQgbmFtZT0iV0FSTklOR01TR19OT1NUUklORyIgdmFsdWU9Ik5vIi8+DQoJCTx1aXRleHQgbmFtZT0iV0FSTklOR01TR19USVRMRVNUUklORyIgdmFsdWU9IkF2aXNvIGRlIG5hdmVnYWNpw7NuIGRlIHBydWViYSIvPg0KCQk8dWl0ZXh0IG5hbWU9IldBUk5JTkdNU0dfTVNHU1RSSU5HIiB2YWx1ZT0iSGF5IHByZWd1bnRhcyBzaW4gaW50ZW50b3MgZW4gZXN0YSBwcnVlYmEuJiN4QTsmI3hBO1BhcmEgc2FsaXIgZGUgbGEgcHJ1ZWJhLCBoYWdhIGNsaWMgZW4gU8OtLiBQYXJhIGNvbnRpbnVhciwgaGFnYSBjbGljIGVuIE5vLiIvPg0KCQk8dWl0ZXh0IG5hbWU9IklORk9STUFUSU9OX0gyNjRfRkxBU0hQTEFZRVIiIHZhbHVlPSJMYSB2ZXJzacOzbiBhY3R1YWwgZGUgRmxhc2ggUGxheWVyIGluc3RhbGFkYSBlbiBlbCBvcmRlbmFkb3Igbm8gZXMgY29tcGF0aWJsZSBjb24gZXN0ZSB2w61kZW8uIEhhZ2EgY2xpYyBlbiBlbCDDoXJlYSBkZSB2w61kZW8gcGFyYSBkZXNjYXJnYXIgbGEgw7psdGltYSB2ZXJzacOzbiBkZSBGbGFzaCBQbGF5ZXIuIi8+DQoJCTwhLS0gc3Vic3RpdHV0aW9uOiAlcCA9PSBwcmVzZW50YXRpb24gdGl0bGUgLS0+DQoJCTwhLS0gc3Vic3RpdHV0aW9uOiAlcyA9PSBzbGlkZSB0aXRsZSAtLT4NCgkJPCEtLSBzdWJzdGl0dXRpb246ICVuID09IHNsaWRlIG51bWJlciAtLT4NCgkJPHVpdGV4dCBuYW1lPSJCT09LTUFSSyIgdmFsdWU9IkFkb2JlIFByZXNlbnRlcjogJXAiLz4NCgkJPCEtLSBzdWJzdGl0dXRpb246ICVwID09IHByZXNlbnRhdGlvbiB0aXRsZSAtLT4NCgkJPCEtLSBzdWJzdGl0dXRpb246ICVzID09IHNsaWRlIHRpdGxlIC0tPg0KCQk8IS0tIHN1YnN0aXR1dGlvbjogJW4gPT0gc2xpZGUgbnVtYmVyIC0tPg0KCQk8dWl0ZXh0IG5hbWU9IkJPT0tNQVJLU0xJREUiIHZhbHVlPSJBZG9iZSBQcmVzZW50ZXI6ICVwICVzIi8+DQoJCTx1aXRleHQgbmFtZT0iU0hPV1NJREVCQVIiIHZhbHVlPSJNb3N0cmFyIGJhcnJhIGxhdGVyYWwgYSBsb3MgcGFydGljaXBhbnRlcyIvPg0KCQk8dWl0ZXh0IG5hbWU9Ik1VVEUiIHZhbHVlPSJTaWxlbmNpYXIiLz4NCgkJPHVpdGV4dCBuYW1lPSJET0NXUkFQX1RJVExFIiB2YWx1ZT0iQXJjaGl2byBhZGp1bnRvIGRlIFByZXNlbnRlciIvPg0KCQk8dWl0ZXh0IG5hbWU9IkRPQ1dSQVBfTVNHIiB2YWx1ZT0iR3VhcmRhciBlbiBNaSBQQyIvPg0KCQk8dWl0ZXh0IG5hbWU9IkRPQ1dSQVBfUFJPTVBUIiB2YWx1ZT0iSGFnYSBjbGljIGVuIERlc2NhcmdhciIvPg0KCTwvbGFuZ3VhZ2U+DQoJPGxhbmd1YWdlIGlkPSJw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TbGlkZSAlbiIvPg0KCQk8IS0tIHN1YnN0aXR1dGlvbjogJW4gPT0gc2xpZGUgbnVtYmVyIC0tPg0KCQk8IS0tIHN1YnN0aXR1dGlvbjogJXQgPT0gdG90YWwgc2xpZGUgY291bnQgLS0+DQoJCTx1aXRleHQgbmFtZT0iU0NSVUJCQVJTVEFUVVNfU0xJREVJTkZPIiB2YWx1ZT0iU2xpZGUgJW4gLyAldCB8ICIvPg0KCQk8dWl0ZXh0IG5hbWU9IlNDUlVCQkFSU1RBVFVTX1NUT1BQRUQiIHZhbHVlPSJQYXJhZG8iLz4NCgkJPHVpdGV4dCBuYW1lPSJTQ1JVQkJBUlNUQVRVU19QTEFZSU5HIiB2YWx1ZT0iUmVwcm9kdXppbmRvIi8+DQoJCTx1aXRleHQgbmFtZT0iU0NSVUJCQVJTVEFUVVNfTk9BVURJTyIgdmFsdWU9IlNlbSDDoXVkaW8iLz4NCgkJPHVpdGV4dCBuYW1lPSJTQ1JVQkJBUlNUQVRVU19WSURQTEFZSU5HIiB2YWx1ZT0iVsOtZGVvIGVtIHJlcHJvZHXDp8OjbyIvPg0KCQk8dWl0ZXh0IG5hbWU9IlNDUlVCQkFSU1RBVFVTX0xPQURJTkciIHZhbHVlPSJDYXJyZWdhbmRvIi8+DQoJCTx1aXRleHQgbmFtZT0iU0NSVUJCQVJTVEFUVVNfQlVGRkVSSU5HIiB2YWx1ZT0iQXJtYXplbmFuZG8gZW0gYnVmZmVyIi8+DQoJCTx1aXRleHQgbmFtZT0iU0NSVUJCQVJTVEFUVVNfUVVFU1RJT04iIHZhbHVlPSJSZXNwb25kZXIgcGVyZ3VudGEiLz4NCgkJPHVpdGV4dCBuYW1lPSJTQ1JVQkJBUlNUQVRVU19SRVZJRVdRVUlaIiB2YWx1ZT0iUmV2aXNhbmRvIHF1ZXN0aW9uw6FyaW8iLz4NCgkJPCEtLSBzdWJzdGl0dXRpb246ICVtID09IG1pbnV0ZXMgcmVtYWluaW5nIC0tPg0KCQk8IS0tIHN1YnN0aXR1dGlvbjogJXMgPT0gc2Vjb25kcyByZW1haW5pbmcgLS0+DQoJCTx1aXRleHQgbmFtZT0iRUxBUFNFRCIgdmFsdWU9IiVtIG1pbnV0b3MgJXMgc2VndW5kb3MgcmVzdGFudGVzIi8+DQoJCTx1aXRleHQgbmFtZT0iTk9URk9VTkQiIHZhbHVlPSJOYWRhIGVuY29udHJhZG8iLz4NCgkJPHVpdGV4dCBuYW1lPSJBVFRBQ0hNRU5UUyIgdmFsdWU9IkFuZXhvcy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RhdG8iLz4NCgkJPHVpdGV4dCBuYW1lPSJUQUJfUVVJWiIgdmFsdWU9IlF1ZXN0LiIvPg0KCQk8dWl0ZXh0IG5hbWU9IlRBQl9PVVRMSU5FIiB2YWx1ZT0iRXNxdWVtYSIvPg0KCQk8dWl0ZXh0IG5hbWU9IlRBQl9USFVNQiIgdmFsdWU9Ik1pbmkiLz4NCgkJPHVpdGV4dCBuYW1lPSJUQUJfTk9URVMiIHZhbHVlPSJOb3RhcyIvPg0KCQk8dWl0ZXh0IG5hbWU9IlRBQl9TRUFSQ0giIHZhbHVlPSJCdXNjYSIvPg0KCQk8dWl0ZXh0IG5hbWU9IlNMSURFX0hFQURJTkciIHZhbHVlPSJUw610dWxvIGRvIHNsaWRlIi8+DQoJCTx1aXRleHQgbmFtZT0iRFVSQVRJT05fSEVBRElORyIgdmFsdWU9IkR1cmHDp8OjbyIvPg0KCQk8dWl0ZXh0IG5hbWU9IlNFQVJDSF9IRUFESU5HIiB2YWx1ZT0iUHJvY3VyYXIgdGV4dG86Ii8+DQoJCTx1aXRleHQgbmFtZT0iVEhVTUJfSEVBRElORyIgdmFsdWU9IlNsaWRlIi8+DQoJCTx1aXRleHQgbmFtZT0iVEhVTUJfSU5GTyIgdmFsdWU9IlTDrXR1bG8vRHVyYcOnw6NvIGRvIHNsaWRlIi8+DQoJCTx1aXRleHQgbmFtZT0iQVRUQUNITkFNRV9IRUFESU5HIiB2YWx1ZT0iTm9tZSBkbyBhcnF1aXZvIi8+DQoJCTx1aXRleHQgbmFtZT0iQVRUQUNIU0laRV9IRUFESU5HIiB2YWx1ZT0iVGFtYW5obyIvPg0KCQk8dWl0ZXh0IG5hbWU9IlNMSURFX05PVEVTIiB2YWx1ZT0iQW5vdGHDp8O1ZXMgZG8gc2xpZGUiLz4NCgkJPCEtLXF1aXogcG9kIGFuZCBtZXNzYWdlIGJveCB0ZXh0cy0tPg0KCQk8dWl0ZXh0IG5hbWU9IlFVSVpQT0RfUVVJWl9BVFRFTVBUIiB2YWx1ZT0iVGVudGF0aXZhIG5vIHF1ZXN0aW9uw6FyaW86Ii8+DQoJCTx1aXRleHQgbmFtZT0iUVVJWlBPRF9RVUlaX0FUVEVNUFRfVkFMVUUiIHZhbHVlPSIlbiBkZSAldCIvPg0KCQk8dWl0ZXh0IG5hbWU9IlFVSVpQT0RfUVVJWl9TQ09SRSIgdmFsdWU9IlBvbnR1YcOnw6NvOiIvPg0KCQk8dWl0ZXh0IG5hbWU9IlFVSVpQT0RfUVVJWl9QQVNTU0NPUkUiIHZhbHVlPSJQb250dWHDp8OjbyBkZSBhcHJvdmHDp8OjbzoiLz4NCgkJPHVpdGV4dCBuYW1lPSJRVUlaUE9EX1FVSVpfTUFYU0NPUkUiIHZhbHVlPSJQb250dWHDp8OjbyBtw6F4aW1hOiIvPg0KCQk8dWl0ZXh0IG5hbWU9IlFVSVpQT0RfUVVFU0FUTVBUX1NUUiIgdmFsdWU9IlRlbnRhdGl2YTogJW4gZGUgJXQiLz4NCgkJPHVpdGV4dCBuYW1lPSJRVUlaUE9EX1FVRVNUWVBFX1NUUiIgdmFsdWU9IlRpcG86ICVzIi8+DQoJCTx1aXRleHQgbmFtZT0iUVVJWlBPRF9RVUVTVFlQRV9HUkQiIHZhbHVlPSJDbGFzc2lmaWNhdMOzcmlhIi8+DQoJCTx1aXRleHQgbmFtZT0iUVVJWlBPRF9RVUVTVFlQRV9TVlkiIHZhbHVlPSJQZXNxdWlzYSIvPg0KCQk8dWl0ZXh0IG5hbWU9IlFVSVpQT0RfUVVJWkFUTVBUX0lORiIgdmFsdWU9IkluZmluaXRvIi8+DQoJCTx1aXRleHQgbmFtZT0iUVVJWlBPRF9RVUVTQVRNUFRfSU5GIiB2YWx1ZT0iSW5maW5pdG8iLz4NCgkJPHVpdGV4dCBuYW1lPSJXQVJOSU5HTVNHX1lFU1NUUklORyIgdmFsdWU9IlNpbSIvPg0KCQk8dWl0ZXh0IG5hbWU9IldBUk5JTkdNU0dfTk9TVFJJTkciIHZhbHVlPSJOw6NvIi8+DQoJCTx1aXRleHQgbmFtZT0iV0FSTklOR01TR19USVRMRVNUUklORyIgdmFsdWU9IkFsZXJ0YSBkZSBuYXZlZ2HDp8OjbyBkbyBxdWVzdGlvbsOhcmlvIi8+DQoJCTx1aXRleHQgbmFtZT0iV0FSTklOR01TR19NU0dTVFJJTkciIHZhbHVlPSJFeGlzdGVtIHBlcmd1bnRhcyBxdWUgbsOjbyBmb3JhbSByZXNwb25kaWRhcyBuZXN0ZSBxdWVzdGlvbsOhcmlvLiYjeEE7JiN4QTtDbGlxdWUgZW0gU2ltIHBhcmEgc2FpciBkbyBxdWVzdGlvbsOhcmlvIG91IGVtIE7Do28gc2UgcXVpc2VyIGNvbnRpbnVhci4iLz4NCgkJPHVpdGV4dCBuYW1lPSJJTkZPUk1BVElPTl9IMjY0X0ZMQVNIUExBWUVSIiB2YWx1ZT0iQSB2ZXJzw6NvIGF0dWFsIGRvIEZsYXNoIFBsYXllciBpbnN0YWxhZGEgbm8gY29tcHV0YWRvciBuw6NvIG9mZXJlY2Ugc3Vwb3J0ZSBhIGVzc2UgdsOtZGVvLiBDbGlxdWUgbmEgw6FyZWEgZG8gdsOtZGVvIHBhcmEgYmFpeGFyIGEgdmVyc8OjbyBtYWlzIHJlY2VudGUgZG8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FyIGJhcnJhIGxhdGVyYWwgYW8gcGFydGljaXBhbnRlcyIvPg0KCQk8dWl0ZXh0IG5hbWU9Ik1VVEUiIHZhbHVlPSJNdWRvIi8+DQoJCTx1aXRleHQgbmFtZT0iRE9DV1JBUF9USVRMRSIgdmFsdWU9IkFuZXhvIGRlIGFycXVpdm8gZG8gUHJlc2VudGVyIi8+DQoJCTx1aXRleHQgbmFtZT0iRE9DV1JBUF9NU0ciIHZhbHVlPSJTYWx2YXIgZW0gTWV1IGNvbXB1dGFkb3IiLz4NCgkJPHVpdGV4dCBuYW1lPSJET0NXUkFQX1BST01QVCIgdmFsdWU9IkNsaXF1ZSBwYXJhIGJhaXhhciIvPg0KCTwvbGFuZ3VhZ2U+DQoJPGxhbmd1YWdlIGlkPSJp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Fwb3NpdGl2YSAlbiIvPg0KCQk8IS0tIHN1YnN0aXR1dGlvbjogJW4gPT0gc2xpZGUgbnVtYmVyIC0tPg0KCQk8IS0tIHN1YnN0aXR1dGlvbjogJXQgPT0gdG90YWwgc2xpZGUgY291bnQgLS0+DQoJCTx1aXRleHQgbmFtZT0iU0NSVUJCQVJTVEFUVVNfU0xJREVJTkZPIiB2YWx1ZT0iRGlhcG9zaXRpdmEgJW4gLyAldCB8ICIvPg0KCQk8dWl0ZXh0IG5hbWU9IlNDUlVCQkFSU1RBVFVTX1NUT1BQRUQiIHZhbHVlPSJJbnRlcnJvdHRvIi8+DQoJCTx1aXRleHQgbmFtZT0iU0NSVUJCQVJTVEFUVVNfUExBWUlORyIgdmFsdWU9IlJpcHJvZHV6aW9uZSIvPg0KCQk8dWl0ZXh0IG5hbWU9IlNDUlVCQkFSU1RBVFVTX05PQVVESU8iIHZhbHVlPSJBdWRpbyBpbmF0dC4iLz4NCgkJPHVpdGV4dCBuYW1lPSJTQ1JVQkJBUlNUQVRVU19WSURQTEFZSU5HIiB2YWx1ZT0iVmlkZW8gaW4gcmlwcm9kdXppb25lIi8+DQoJCTx1aXRleHQgbmFtZT0iU0NSVUJCQVJTVEFUVVNfTE9BRElORyIgdmFsdWU9IkNhcmljYW1lbnRvIi8+DQoJCTx1aXRleHQgbmFtZT0iU0NSVUJCQVJTVEFUVVNfQlVGRkVSSU5HIiB2YWx1ZT0iQnVmZmVyaW5nIi8+DQoJCTx1aXRleHQgbmFtZT0iU0NSVUJCQVJTVEFUVVNfUVVFU1RJT04iIHZhbHVlPSJSaXNwb25kaSBhIGRvbWFuZGEiLz4NCgkJPHVpdGV4dCBuYW1lPSJTQ1JVQkJBUlNUQVRVU19SRVZJRVdRVUlaIiB2YWx1ZT0iUmV2aXNpb25lIGRlbCBxdWl6Ii8+DQoJCTwhLS0gc3Vic3RpdHV0aW9uOiAlbSA9PSBtaW51dGVzIHJlbWFpbmluZyAtLT4NCgkJPCEtLSBzdWJzdGl0dXRpb246ICVzID09IHNlY29uZHMgcmVtYWluaW5nIC0tPg0KCQk8dWl0ZXh0IG5hbWU9IkVMQVBTRUQiIHZhbHVlPSIlbSBNaW51dGkgJXMgU2Vjb25kaSByaW1hbmVudGkiLz4NCgkJPHVpdGV4dCBuYW1lPSJOT1RGT1VORCIgdmFsdWU9Ik5lc3N1biBlbGVtZW50byB0cm92YXRvIi8+DQoJCTx1aXRleHQgbmFtZT0iQVRUQUNITUVOVFMiIHZhbHVlPSJBbGxlZ2F0aS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QuIi8+DQoJCTx1aXRleHQgbmFtZT0iVEFCX1FVSVoiIHZhbHVlPSJRdWl6Ii8+DQoJCTx1aXRleHQgbmFtZT0iVEFCX09VVExJTkUiIHZhbHVlPSJTdHJ1dHR1cmEiLz4NCgkJPHVpdGV4dCBuYW1lPSJUQUJfVEhVTUIiIHZhbHVlPSJNaW5pYXR1cmUiLz4NCgkJPHVpdGV4dCBuYW1lPSJUQUJfTk9URVMiIHZhbHVlPSJOb3RlIi8+DQoJCTx1aXRleHQgbmFtZT0iVEFCX1NFQVJDSCIgdmFsdWU9IkNlcmNhIi8+DQoJCTx1aXRleHQgbmFtZT0iU0xJREVfSEVBRElORyIgdmFsdWU9IlRpdG9sbyBkaWFwb3NpdGl2YSIvPg0KCQk8dWl0ZXh0IG5hbWU9IkRVUkFUSU9OX0hFQURJTkciIHZhbHVlPSJEdXJhdGEiLz4NCgkJPHVpdGV4dCBuYW1lPSJTRUFSQ0hfSEVBRElORyIgdmFsdWU9IkNlcmNhIHRlc3RvOiIvPg0KCQk8dWl0ZXh0IG5hbWU9IlRIVU1CX0hFQURJTkciIHZhbHVlPSJEaWFwb3NpdGl2YSIvPg0KCQk8dWl0ZXh0IG5hbWU9IlRIVU1CX0lORk8iIHZhbHVlPSJUaXRvbG8vVGVtcG8iLz4NCgkJPHVpdGV4dCBuYW1lPSJBVFRBQ0hOQU1FX0hFQURJTkciIHZhbHVlPSJOb21lIGZpbGUiLz4NCgkJPHVpdGV4dCBuYW1lPSJBVFRBQ0hTSVpFX0hFQURJTkciIHZhbHVlPSJEaW1lbnNpb25lIi8+DQoJCTx1aXRleHQgbmFtZT0iU0xJREVfTk9URVMiIHZhbHVlPSJOb3RlIGRpYXBvc2l0aXZhIi8+DQoJCTwhLS1xdWl6IHBvZCBhbmQgbWVzc2FnZSBib3ggdGV4dHMtLT4NCgkJPHVpdGV4dCBuYW1lPSJRVUlaUE9EX1FVSVpfQVRURU1QVCIgdmFsdWU9IlRlbnRhdGl2byBxdWl6OiIvPg0KCQk8dWl0ZXh0IG5hbWU9IlFVSVpQT0RfUVVJWl9BVFRFTVBUX1ZBTFVFIiB2YWx1ZT0iJW4gZGkgJXQiLz4NCgkJPHVpdGV4dCBuYW1lPSJRVUlaUE9EX1FVSVpfU0NPUkUiIHZhbHVlPSJQdW50ZWdnaW86Ii8+DQoJCTx1aXRleHQgbmFtZT0iUVVJWlBPRF9RVUlaX1BBU1NTQ09SRSIgdmFsdWU9IlB1bnRlZ2dpbyBtaW5pbW86Ii8+DQoJCTx1aXRleHQgbmFtZT0iUVVJWlBPRF9RVUlaX01BWFNDT1JFIiB2YWx1ZT0iUHVudGVnZ2lvIG1hc3NpbW86Ii8+DQoJCTx1aXRleHQgbmFtZT0iUVVJWlBPRF9RVUVTQVRNUFRfU1RSIiB2YWx1ZT0iVGVudGF0aXZvOiAlbiBkaSAldCIvPg0KCQk8dWl0ZXh0IG5hbWU9IlFVSVpQT0RfUVVFU1RZUEVfU1RSIiB2YWx1ZT0iVGlwbzogJXMiLz4NCgkJPHVpdGV4dCBuYW1lPSJRVUlaUE9EX1FVRVNUWVBFX0dSRCIgdmFsdWU9IkNvbiB2YWx1dGF6aW9uZSIvPg0KCQk8dWl0ZXh0IG5hbWU9IlFVSVpQT0RfUVVFU1RZUEVfU1ZZIiB2YWx1ZT0iSW5kYWdpbmUiLz4NCgkJPHVpdGV4dCBuYW1lPSJRVUlaUE9EX1FVSVpBVE1QVF9JTkYiIHZhbHVlPSJJbmZpbml0aSIvPg0KCQk8dWl0ZXh0IG5hbWU9IlFVSVpQT0RfUVVFU0FUTVBUX0lORiIgdmFsdWU9IkluZmluaXRpIi8+DQoJCTx1aXRleHQgbmFtZT0iV0FSTklOR01TR19ZRVNTVFJJTkciIHZhbHVlPSJTw6wiLz4NCgkJPHVpdGV4dCBuYW1lPSJXQVJOSU5HTVNHX05PU1RSSU5HIiB2YWx1ZT0iTm8iLz4NCgkJPHVpdGV4dCBuYW1lPSJXQVJOSU5HTVNHX1RJVExFU1RSSU5HIiB2YWx1ZT0iQXZ2ZXJ0ZW56YSBuYXZpZ2F6aW9uZSBxdWl6Ii8+DQoJCTx1aXRleHQgbmFtZT0iV0FSTklOR01TR19NU0dTVFJJTkciIHZhbHVlPSJPY2NvcnJlIGFuY29yYSByaXNwb25kZXJlIGFkIGFsY3VuZSBkb21hbmRlIGRlbCBxdWl6LiYjeEE7JiN4QTtTZSBmYXRlIGNsaWMgc3UgU8OsLCB1c2NpcmV0ZSBkYWwgcXVpei4gRmF0ZSBjbGljIHN1IE5vIHBlciBjb250aW51YXJlIGlsIHF1aXouIi8+DQoJCTx1aXRleHQgbmFtZT0iSU5GT1JNQVRJT05fSDI2NF9GTEFTSFBMQVlFUiIgdmFsdWU9IkxhIHZlcnNpb25lIGRpIEZsYXNoIFBsYXllciBhdHR1YWxtZW50ZSBpbnN0YWxsYXRhIG5vbiBzdXBwb3J0YSBxdWVzdG8gdmlkZW8uIEZhdGUgY2xpYyBzdWxsJ2FyZWEgZGVsIHZpZGVvIHBlciBzY2FyaWNhcmUgbCd1bHRpbWEgdmVyc2lvbmUgZGk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EgYmFycmEgbGF0ZXJhbGUgYWkgcGFydGVjaXBhbnRpIi8+DQoJCTx1aXRleHQgbmFtZT0iTVVURSIgdmFsdWU9IkRpc2F0dGl2YSBhdWRpbyIvPg0KCQk8dWl0ZXh0IG5hbWU9IkRPQ1dSQVBfVElUTEUiIHZhbHVlPSJBbGxlZ2F0byBmaWxlIFByZXNlbnRlciIvPg0KCQk8dWl0ZXh0IG5hbWU9IkRPQ1dSQVBfTVNHIiB2YWx1ZT0iU2FsdmEgaW4gUmlzb3JzZSBkZWwgY29tcHV0ZXIiLz4NCgkJPHVpdGV4dCBuYW1lPSJET0NXUkFQX1BST01QVCIgdmFsdWU9IkNsaWMgcGVyIHNjYXJpY2FyZSIvPg0KCTwvbGFuZ3VhZ2U+DQoJPGxhbmd1YWdlIGlkPSJub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EgJW4iLz4NCgkJPCEtLSBzdWJzdGl0dXRpb246ICVuID09IHNsaWRlIG51bWJlciAtLT4NCgkJPCEtLSBzdWJzdGl0dXRpb246ICV0ID09IHRvdGFsIHNsaWRlIGNvdW50IC0tPg0KCQk8dWl0ZXh0IG5hbWU9IlNDUlVCQkFSU1RBVFVTX1NMSURFSU5GTyIgdmFsdWU9IkRpYSAlbiAvICV0IHwgIi8+DQoJCTx1aXRleHQgbmFtZT0iU0NSVUJCQVJTVEFUVVNfU1RPUFBFRCIgdmFsdWU9Ikdlc3RvcHQiLz4NCgkJPHVpdGV4dCBuYW1lPSJTQ1JVQkJBUlNUQVRVU19QTEFZSU5HIiB2YWx1ZT0iQWZzcGVsZW4iLz4NCgkJPHVpdGV4dCBuYW1lPSJTQ1JVQkJBUlNUQVRVU19OT0FVRElPIiB2YWx1ZT0iR2VlbiBhdWRpbyIvPg0KCQk8dWl0ZXh0IG5hbWU9IlNDUlVCQkFSU1RBVFVTX1ZJRFBMQVlJTkciIHZhbHVlPSJWaWRlbyBhZnNwZWxlbiIvPg0KCQk8dWl0ZXh0IG5hbWU9IlNDUlVCQkFSU1RBVFVTX0xPQURJTkciIHZhbHVlPSJMYWRlbiIvPg0KCQk8dWl0ZXh0IG5hbWU9IlNDUlVCQkFSU1RBVFVTX0JVRkZFUklORyIgdmFsdWU9IkJ1ZmZlcmVuIi8+DQoJCTx1aXRleHQgbmFtZT0iU0NSVUJCQVJTVEFUVVNfUVVFU1RJT04iIHZhbHVlPSJWcmFhZyBtZXQgYW50d29vcmQiLz4NCgkJPHVpdGV4dCBuYW1lPSJTQ1JVQkJBUlNUQVRVU19SRVZJRVdRVUlaIiB2YWx1ZT0iUXVpeiBjb250cm9sZXJlbiIvPg0KCQk8IS0tIHN1YnN0aXR1dGlvbjogJW0gPT0gbWludXRlcyByZW1haW5pbmcgLS0+DQoJCTwhLS0gc3Vic3RpdHV0aW9uOiAlcyA9PSBzZWNvbmRzIHJlbWFpbmluZyAtLT4NCgkJPHVpdGV4dCBuYW1lPSJFTEFQU0VEIiB2YWx1ZT0iRXIgcmVzdGVyZW4gJW0gbWludXRlbiAlcyBzZWNvbmRlbiIvPg0KCQk8dWl0ZXh0IG5hbWU9Ik5PVEZPVU5EIiB2YWx1ZT0iTmlldHMgZ2V2b25kZW4iLz4NCgkJPHVpdGV4dCBuYW1lPSJBVFRBQ0hNRU5UUyIgdmFsdWU9IkJpamxhZ2VuIi8+DQoJCTwhLS0gc3Vic3RpdHV0aW9uOiAlcCA9PSBjdXJyZW50IHNwZWFrZXIncyB0aXRsZSAtLT4NCgkJPHVpdGV4dCBuYW1lPSJCSU9XSU5fVElUTEUiIHZhbHVlPSJCaW9ncmFmaWU6ICVwIi8+DQoJCTx1aXRleHQgbmFtZT0iQklPQlROX1RJVExFIiB2YWx1ZT0iQmlvZ3JhZmllIi8+DQoJCTx1aXRleHQgbmFtZT0iRElWSURFUkJUTl9USVRMRSIgdmFsdWU9InwiLz4NCgkJPHVpdGV4dCBuYW1lPSJDT05UQUNUQlROX1RJVExFIiB2YWx1ZT0iQ29udGFjdCIvPg0KCQk8dWl0ZXh0IG5hbWU9IlRBQl9RVUlaIiB2YWx1ZT0iUXVpeiIvPg0KCQk8dWl0ZXh0IG5hbWU9IlRBQl9PVVRMSU5FIiB2YWx1ZT0iT3ZlcnppY2h0Ii8+DQoJCTx1aXRleHQgbmFtZT0iVEFCX1RIVU1CIiB2YWx1ZT0iTWluaWF0dXVyIi8+DQoJCTx1aXRleHQgbmFtZT0iVEFCX05PVEVTIiB2YWx1ZT0iTm90aXRpZXMiLz4NCgkJPHVpdGV4dCBuYW1lPSJUQUJfU0VBUkNIIiB2YWx1ZT0iWm9la2VuIi8+DQoJCTx1aXRleHQgbmFtZT0iU0xJREVfSEVBRElORyIgdmFsdWU9IlRpdGVsIHZhbiBkaWEiLz4NCgkJPHVpdGV4dCBuYW1lPSJEVVJBVElPTl9IRUFESU5HIiB2YWx1ZT0iRHV1ciIvPg0KCQk8dWl0ZXh0IG5hbWU9IlNFQVJDSF9IRUFESU5HIiB2YWx1ZT0iWm9la2VuIG5hYXIgdGVrc3Q6Ii8+DQoJCTx1aXRleHQgbmFtZT0iVEhVTUJfSEVBRElORyIgdmFsdWU9IkRpYSIvPg0KCQk8dWl0ZXh0IG5hbWU9IlRIVU1CX0lORk8iIHZhbHVlPSJUaXRlbC9kdXVyIHZhbiBkaWEiLz4NCgkJPHVpdGV4dCBuYW1lPSJBVFRBQ0hOQU1FX0hFQURJTkciIHZhbHVlPSJCZXN0YW5kc25hYW0iLz4NCgkJPHVpdGV4dCBuYW1lPSJBVFRBQ0hTSVpFX0hFQURJTkciIHZhbHVlPSJHcm9vdHRlIi8+DQoJCTx1aXRleHQgbmFtZT0iU0xJREVfTk9URVMiIHZhbHVlPSJEaWFub3RpdGllcyIvPg0KCQk8IS0tcXVpeiBwb2QgYW5kIG1lc3NhZ2UgYm94IHRleHRzLS0+DQoJCTx1aXRleHQgbmFtZT0iUVVJWlBPRF9RVUlaX0FUVEVNUFQiIHZhbHVlPSJRdWl6cG9naW5nOiIvPg0KCQk8dWl0ZXh0IG5hbWU9IlFVSVpQT0RfUVVJWl9BVFRFTVBUX1ZBTFVFIiB2YWx1ZT0iJW4gdmFuICV0Ii8+DQoJCTx1aXRleHQgbmFtZT0iUVVJWlBPRF9RVUlaX1NDT1JFIiB2YWx1ZT0iQmVoYWFsZGUgc2NvcmU6Ii8+DQoJCTx1aXRleHQgbmFtZT0iUVVJWlBPRF9RVUlaX1BBU1NTQ09SRSIgdmFsdWU9IlZvbGRvZW5kZSBzY29yZToiLz4NCgkJPHVpdGV4dCBuYW1lPSJRVUlaUE9EX1FVSVpfTUFYU0NPUkUiIHZhbHVlPSJNYXhpbWFhbCBoYWFsYmFyZSBzY29yZToiLz4NCgkJPHVpdGV4dCBuYW1lPSJRVUlaUE9EX1FVRVNBVE1QVF9TVFIiIHZhbHVlPSJQb2dpbmc6ICVuIHZhbiAldCIvPg0KCQk8dWl0ZXh0IG5hbWU9IlFVSVpQT0RfUVVFU1RZUEVfU1RSIiB2YWx1ZT0iVHlwZTogJXMiLz4NCgkJPHVpdGV4dCBuYW1lPSJRVUlaUE9EX1FVRVNUWVBFX0dSRCIgdmFsdWU9IlRlbHQgdm9vciBzY29yZSIvPg0KCQk8dWl0ZXh0IG5hbWU9IlFVSVpQT0RfUVVFU1RZUEVfU1ZZIiB2YWx1ZT0iRW5xdcOqdGUiLz4NCgkJPHVpdGV4dCBuYW1lPSJRVUlaUE9EX1FVSVpBVE1QVF9JTkYiIHZhbHVlPSJPbmJlcGVya3QiLz4NCgkJPHVpdGV4dCBuYW1lPSJRVUlaUE9EX1FVRVNBVE1QVF9JTkYiIHZhbHVlPSJPbmJlcGVya3QiLz4NCgkJPHVpdGV4dCBuYW1lPSJXQVJOSU5HTVNHX1lFU1NUUklORyIgdmFsdWU9IkphIi8+DQoJCTx1aXRleHQgbmFtZT0iV0FSTklOR01TR19OT1NUUklORyIgdmFsdWU9Ik5lZSIvPg0KCQk8dWl0ZXh0IG5hbWU9IldBUk5JTkdNU0dfVElUTEVTVFJJTkciIHZhbHVlPSJXYWFyc2NodXdpbmcgbWV0IGJldHJla2tpbmcgdG90IHF1aXpuYXZpZ2F0aWUiLz4NCgkJPHVpdGV4dCBuYW1lPSJXQVJOSU5HTVNHX01TR1NUUklORyIgdmFsdWU9IlUgaGVidCBuaWV0IGFsbGUgdnJhZ2VuIGluIGRlemUgcXVpeiBiZWFudHdvb3JkLiYjeEE7JiN4QTtLbGlrIG9wIEphIG9tIGRlIHF1aXogYWYgdGUgc2x1aXRlbi4gS2xpayBvcCBOZWUgb20gZGUgcXVpeiB2b29ydCB0ZSB6ZXR0ZW4uIi8+DQoJCTx1aXRleHQgbmFtZT0iSU5GT1JNQVRJT05fSDI2NF9GTEFTSFBMQVlFUiIgdmFsdWU9IkRlemUgdmlkZW8gd29yZHQgbmlldCBvbmRlcnN0ZXVuZCBkb29yIGRlIHZlcnNpZSB2YW4gRmxhc2ggUGxheWVyIGRpZSBtb21lbnRlZWwgb3AgdXcgY29tcHV0ZXIgaXMgZ2XDr25zdGFsbGVlcmQuIEtsaWsgaW4gZGUgdmlkZW8gb20gZGUgbmlldXdzdGUgRmxhc2ggUGxheWVyIHRlIGRvd25sb2FkZW4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ppanBhbmVlbCBhYW4gZGVlbG5lbWVycyB3ZWVyZ2V2ZW4iLz4NCgkJPHVpdGV4dCBuYW1lPSJNVVRFIiB2YWx1ZT0iRGVtcGVuIi8+DQoJCTx1aXRleHQgbmFtZT0iRE9DV1JBUF9USVRMRSIgdmFsdWU9IlByZXNlbnRlci1iZXN0YW5kc2JpamxhZ2UiLz4NCgkJPHVpdGV4dCBuYW1lPSJET0NXUkFQX01TRyIgdmFsdWU9Ik9wc2xhYW4gaW4gRGV6ZSBjb21wdXRlciIvPg0KCQk8dWl0ZXh0IG5hbWU9IkRPQ1dSQVBfUFJPTVBUIiB2YWx1ZT0iS2xpayBvbSB0ZSBkb3dubG9hZGVuIi8+DQoJPC9sYW5ndWFnZT4NCgk8bGFuZ3VhZ2UgaWQ9ImNuIj4NCgkJPCEtLSBmb3JtYXQgZm9yIHVpZm9udCB2YWx1ZSBpcyAiZm9udCxzaXplLGlzYm9sZCxpc2l0YWxpYyxpc3NoYWRvd2VkIiAtLT4NCgkJPHVpZm9udCBuYW1lPSJGT05UX1FVSVpaSU5HIiB2YWx1ZT0i5a6L5L2TLTE4MDMwLDEwLGZhbHNlLGZhbHNlLGZhbHNlIi8+DQoJCTx1aWZvbnQgbmFtZT0iRk9OVF9TQ1JVQlNUQVRVUyIgdmFsdWU9IuWui+S9ky0xODAzMCwxMCx0cnVlLGZhbHNlLHRydWUiLz4NCgkJPHVpZm9udCBuYW1lPSJGT05UX1NDUlVCVElNRSIgdmFsdWU9IuWui+S9ky0xODAzMCwxMCxmYWxzZSxmYWxzZSx0cnVlIi8+DQoJCTx1aWZvbnQgbmFtZT0iRk9OVF9FTEFQU0VEVElNRSIgdmFsdWU9IuWui+S9ky0xODAzMCwxMCx0cnVlLGZhbHNlLHRydWUiLz4NCgkJPHVpZm9udCBuYW1lPSJGT05UX1VUSUxTTUVOVSIgdmFsdWU9IuWui+S9ky0xODAzMCwxMCx0cnVlLGZhbHNlLGZhbHNlIi8+DQoJCTx1aWZvbnQgbmFtZT0iRk9OVF9UQUJTIiB2YWx1ZT0i5a6L5L2TLTE4MDMwLDE0LHRydWUsZmFsc2UsdHJ1ZSIvPg0KCQk8dWlmb250IG5hbWU9IkZPTlRfUFJFU0VOVEFUSU9OTkFNRSIgdmFsdWU9IuWui+S9ky0xODAzMCwxNCxmYWxzZSxmYWxzZSx0cnVlIi8+DQoJCTx1aWZvbnQgbmFtZT0iRk9OVF9QUkVTRU5URVJOQU1FIiB2YWx1ZT0i5a6L5L2TLTE4MDMwLDE0LHRydWUsZmFsc2UsdHJ1ZSIvPg0KCQk8dWlmb250IG5hbWU9IkZPTlRfUFJFU0VOVEVSVElUTEUiIHZhbHVlPSLlrovkvZMtMTgwMzAsMTMsZmFsc2UsZmFsc2UsdHJ1ZSIvPg0KCQk8dWlmb250IG5hbWU9IkZPTlRfQklPQlROIiB2YWx1ZT0i5a6L5L2TLTE4MDMwLDEwLGZhbHNlLGZhbHNlLHRydWUiLz4NCgkJPHVpZm9udCBuYW1lPSJGT05UX05PVEVTIiB2YWx1ZT0i5a6L5L2TLTE4MDMwLDEyLGZhbHNlLGZhbHNlLGZhbHNlIi8+DQoJCTx1aWZvbnQgbmFtZT0iRk9OVF9PVVRMSU5FIiB2YWx1ZT0i5a6L5L2TLTE4MDMwLDEyLGZhbHNlLGZhbHNlLHRydWUiLz4NCgkJPHVpZm9udCBuYW1lPSJGT05UX1NFQVJDSCIgdmFsdWU9IuWui+S9ky0xODAzMCwxMixmYWxzZSxmYWxzZSx0cnVlIi8+DQoJCTx1aWZvbnQgbmFtZT0iRk9OVF9USFVNQiIgdmFsdWU9IuWui+S9ky0xODAzMCwxMCxmYWxzZSxmYWxzZSx0cnVlIi8+DQoJCTx1aWZvbnQgbmFtZT0iRk9OVF9CSU9XSU4iIHZhbHVlPSLlrovkvZMtMTgwMzAsMTIsZmFsc2UsZmFsc2UsZmFsc2UiLz4NCgkJPHVpZm9udCBuYW1lPSJGT05UX0xJU1RIRUFESU5HIiB2YWx1ZT0i5a6L5L2TLTE4MDMwLDEwLGZhbHNlLGZhbHNlLGZhbHNlIi8+DQoJCTx1aWZvbnQgbmFtZT0iRk9OVF9XSU5USVRMRSIgdmFsdWU9IuWui+S9ky0xODAzMCwxMCxmYWxzZSxmYWxzZSx0cnVlIi8+DQoJCTx1aWZvbnQgbmFtZT0iRk9OVF9BVFRBQ0hNRU5UUyIgdmFsdWU9IuWui+S9ky0xODAzMCwxMixmYWxzZSxmYWxzZSx0cnVlIi8+DQoJCTwhLS1xdWl6IHBvZCBhbmQgbWVzc2FnZSBib3ggdGV4dCBmb250cy0tPg0KCQk8dWlmb250IG5hbWU9IkZPTlRfTVNHQk9YX1dJTlRJVExFIiB2YWx1ZT0i5a6L5L2TLTE4MDMwLDEyLHRydWUsZmFsc2UsdHJ1ZSIvPg0KCQk8dWlmb250IG5hbWU9IkZPTlRfTVNHQk9YX01TRyIgdmFsdWU9IuWui+S9ky0xODAzMCwxMixmYWxzZSxmYWxzZSx0cnVlIi8+DQoJCTx1aWZvbnQgbmFtZT0iRk9OVF9NU0dCT1hfT1BUSU9OUyIgdmFsdWU9IuWui+S9ky0xODAzMCwxMCx0cnVlLGZhbHNlLHRydWUiLz4NCgkJPHVpZm9udCBuYW1lPSJGT05UX1FVSVpQT0RfUVVJWl9USVRMRSIgdmFsdWU9IuWui+S9ky0xODAzMCwxMix0cnVlLGZhbHNlLHRydWUiLz4NCgkJPHVpZm9udCBuYW1lPSJGT05UX1FVSVpQT0RfUVVJWl9BVFRFTVBUIiB2YWx1ZT0i5a6L5L2TLTE4MDMwLDEwLGZhbHNlLGZhbHNlLHRydWUiLz4NCgkJPHVpZm9udCBuYW1lPSJGT05UX1FVSVpQT0RfUVVJWl9BVFRFTVBUX1ZBTFVFIiB2YWx1ZT0i5a6L5L2TLTE4MDMwLDEwLHRydWUsZmFsc2UsdHJ1ZSIvPg0KCQk8dWlmb250IG5hbWU9IkZPTlRfUVVJWlBPRF9RVUVTVElPTl9TQ09SRSIgdmFsdWU9IuWui+S9ky0xODAzMCwxMCxmYWxzZSxmYWxzZSx0cnVlIi8+DQoJCTx1aWZvbnQgbmFtZT0iRk9OVF9RVUlaUE9EX1FVRVNUSU9OX1NDT1JFX1ZBTFVFIiB2YWx1ZT0i5a6L5L2TLTE4MDMwLDEwLHRydWUsZmFsc2UsdHJ1ZSIvPg0KCQk8dWlmb250IG5hbWU9IkZPTlRfUVVJWlBPRF9RVUVTVElPTl9BVFRFTVBUIiB2YWx1ZT0i5a6L5L2TLTE4MDMwLDEwLGZhbHNlLGZhbHNlLHRydWUiLz4NCgkJPHVpZm9udCBuYW1lPSJGT05UX1FVSVpQT0RfUVVFU1RJT05fQVRURU1QVF9WQUxVRSIgdmFsdWU9IuWui+S9ky0xODAzMCwxMCx0cnVlLGZhbHNlLHRydWUiLz4NCgkJPHVpZm9udCBuYW1lPSJGT05UX1FVSVpQT0RfUVVFU1RJT05fVEFHIiB2YWx1ZT0i5a6L5L2TLTE4MDMwLDEyLHRydWUsZmFsc2UsdHJ1ZSIvPg0KCQk8dWlmb250IG5hbWU9IkZPTlRfUVVJWlBPRF9RVUlaX1FVRVNUSU9OX0NPVU5UIiB2YWx1ZT0i5a6L5L2TLTE4MDMwLDEwLGZhbHNlLGZhbHNlLHRydWUiLz4NCgkJPHVpZm9udCBuYW1lPSJGT05UX1FVSVpQT0RfUVVJWl9RVUVTVElPTl9DT1VOVF9WQUxVRSIgdmFsdWU9IuWui+S9ky0xODAzMCwxMCx0cnVlLGZhbHNlLHRydWUiLz4NCgkJPHVpZm9udCBuYW1lPSJGT05UX1FVSVpQT0RfUVVJWl9RVUVTVElPTl9BVFRFTVBURUQiIHZhbHVlPSLlrovkvZMtMTgwMzAsMTAsZmFsc2UsZmFsc2UsdHJ1ZSIvPg0KCQk8dWlmb250IG5hbWU9IkZPTlRfUVVJWlBPRF9RVUlaX1FVRVNUSU9OX0FUVEVNUFRFRF9WQUxVRSIgdmFsdWU9IuWui+S9ky0xODAzMCwxMCx0cnVlLGZhbHNlLHRydWUiLz4NCgkJPHVpZm9udCBuYW1lPSJGT05UX1FVSVpQT0RfUVVJWl9TQ09SRV9UQUciIHZhbHVlPSLlrovkvZMtMTgwMzAsMTIsdHJ1ZSxmYWxzZSx0cnVlIi8+DQoJCTx1aWZvbnQgbmFtZT0iRk9OVF9RVUlaUE9EX1FVSVpfU0NPUkUiIHZhbHVlPSLlrovkvZMtMTgwMzAsMTAsZmFsc2UsZmFsc2UsdHJ1ZSIvPg0KCQk8dWlmb250IG5hbWU9IkZPTlRfUVVJWlBPRF9RVUlaX1NDT1JFX1ZBTFVFIiB2YWx1ZT0i5a6L5L2TLTE4MDMwLDEwLHRydWUsZmFsc2UsdHJ1ZSIvPg0KCQk8dWlmb250IG5hbWU9IkZPTlRfUVVJWlBPRF9RVUlaX01BWFNDT1JFIiB2YWx1ZT0i5a6L5L2TLTE4MDMwLDEwLGZhbHNlLGZhbHNlLHRydWUiLz4NCgkJPHVpZm9udCBuYW1lPSJGT05UX1FVSVpQT0RfUVVJWl9NQVhTQ09SRV9WQUxVRSIgdmFsdWU9IuWui+S9ky0xODAzMCwxMCx0cnVlLGZhbHNlLHRydWUiLz4NCgkJPHVpZm9udCBuYW1lPSJGT05UX1FVSVpQT0RfUVVJWl9QQVNTU0NPUkUiIHZhbHVlPSLlrovkvZMtMTgwMzAsMTAsZmFsc2UsZmFsc2UsdHJ1ZSIvPg0KCQk8dWlmb250IG5hbWU9IkZPTlRfUVVJWlBPRF9RVUlaX1BBU1NTQ09SRV9WQUxVRSIgdmFsdWU9IuWui+S9ky0xODAzMCwxMCx0cnVlLGZhbHNlLHRydWUiLz4NCgkJPCEtLSB1aXRleHQgLS0+DQoJCTwhLS0gc3Vic3RpdHV0aW9uOiAlbiA9PSBzbGlkZSBudW1iZXIgLS0+DQoJCTx1aXRleHQgbmFtZT0iVU5OQU1FRFNMSURFVElUTEUiIHZhbHVlPSLlubvnga/niYcgJW4iLz4NCgkJPCEtLSBzdWJzdGl0dXRpb246ICVuID09IHNsaWRlIG51bWJlciAtLT4NCgkJPCEtLSBzdWJzdGl0dXRpb246ICV0ID09IHRvdGFsIHNsaWRlIGNvdW50IC0tPg0KCQk8dWl0ZXh0IG5hbWU9IlNDUlVCQkFSU1RBVFVTX1NMSURFSU5GTyIgdmFsdWU9IuW5u+eBr+eJhyAlbiAvICV0IHwgIi8+DQoJCTx1aXRleHQgbmFtZT0iU0NSVUJCQVJTVEFUVVNfU1RPUFBFRCIgdmFsdWU9IuW3suWBnOatoiIvPg0KCQk8dWl0ZXh0IG5hbWU9IlNDUlVCQkFSU1RBVFVTX1BMQVlJTkciIHZhbHVlPSLmraPlnKjmkq3mlL4iLz4NCgkJPHVpdGV4dCBuYW1lPSJTQ1JVQkJBUlNUQVRVU19OT0FVRElPIiB2YWx1ZT0i5peg6Z+z6aKRIi8+DQoJCTx1aXRleHQgbmFtZT0iU0NSVUJCQVJTVEFUVVNfVklEUExBWUlORyIgdmFsdWU9IuinhumikeaSreaUviIvPg0KCQk8dWl0ZXh0IG5hbWU9IlNDUlVCQkFSU1RBVFVTX0xPQURJTkciIHZhbHVlPSLmraPlnKjovb3lhaUiLz4NCgkJPHVpdGV4dCBuYW1lPSJTQ1JVQkJBUlNUQVRVU19CVUZGRVJJTkciIHZhbHVlPSLmraPlnKjov5vooYznvJPlhrLlpITnkIYiLz4NCgkJPHVpdGV4dCBuYW1lPSJTQ1JVQkJBUlNUQVRVU19RVUVTVElPTiIgdmFsdWU9IuWbnuetlOmXrumimCIvPg0KCQk8dWl0ZXh0IG5hbWU9IlNDUlVCQkFSU1RBVFVTX1JFVklFV1FVSVoiIHZhbHVlPSLmraPlnKjlrqHpmIXmtYvpqowiLz4NCgkJPCEtLSBzdWJzdGl0dXRpb246ICVtID09IG1pbnV0ZXMgcmVtYWluaW5nIC0tPg0KCQk8IS0tIHN1YnN0aXR1dGlvbjogJXMgPT0gc2Vjb25kcyByZW1haW5pbmcgLS0+DQoJCTx1aXRleHQgbmFtZT0iRUxBUFNFRCIgdmFsdWU9IuWJqeS9mSAlbSDliIbpkp8gJXMg56eSIi8+DQoJCTx1aXRleHQgbmFtZT0iTk9URk9VTkQiIHZhbHVlPSLmnKrmib7liLDku7vkvZXlhoXlrrkiLz4NCgkJPHVpdGV4dCBuYW1lPSJBVFRBQ0hNRU5UUyIgdmFsdWU9IumZhOS7tiIvPg0KCQk8IS0tIHN1YnN0aXR1dGlvbjogJXAgPT0gY3VycmVudCBzcGVha2VyJ3MgdGl0bGUgLS0+DQoJCTx1aXRleHQgbmFtZT0iQklPV0lOX1RJVExFIiB2YWx1ZT0i5Liq5Lq6566A5LuLOiAlcCIvPg0KCQk8dWl0ZXh0IG5hbWU9IkJJT0JUTl9USVRMRSIgdmFsdWU9IuS4quS6uueugOS7iyIvPg0KCQk8dWl0ZXh0IG5hbWU9IkRJVklERVJCVE5fVElUTEUiIHZhbHVlPSJ8Ii8+DQoJCTx1aXRleHQgbmFtZT0iQ09OVEFDVEJUTl9USVRMRSIgdmFsdWU9IuiBlOezu+aWueW8jyIvPg0KCQk8dWl0ZXh0IG5hbWU9IlRBQl9RVUlaIiB2YWx1ZT0i5rWL6aqMIi8+DQoJCTx1aXRleHQgbmFtZT0iVEFCX09VVExJTkUiIHZhbHVlPSLlpKfnurIiLz4NCgkJPHVpdGV4dCBuYW1lPSJUQUJfVEhVTUIiIHZhbHVlPSLnvKnnlaXlm74iLz4NCgkJPHVpdGV4dCBuYW1lPSJUQUJfTk9URVMiIHZhbHVlPSLlpIfms6giLz4NCgkJPHVpdGV4dCBuYW1lPSJUQUJfU0VBUkNIIiB2YWx1ZT0i5pCc57SiIi8+DQoJCTx1aXRleHQgbmFtZT0iU0xJREVfSEVBRElORyIgdmFsdWU9IuW5u+eBr+eJh+agh+mimCIvPg0KCQk8dWl0ZXh0IG5hbWU9IkRVUkFUSU9OX0hFQURJTkciIHZhbHVlPSLmjIHnu63ml7bpl7QiLz4NCgkJPHVpdGV4dCBuYW1lPSJTRUFSQ0hfSEVBRElORyIgdmFsdWU9IuaQnOe0ouaWh+acrDoiLz4NCgkJPHVpdGV4dCBuYW1lPSJUSFVNQl9IRUFESU5HIiB2YWx1ZT0i5bm754Gv54mHIi8+DQoJCTx1aXRleHQgbmFtZT0iVEhVTUJfSU5GTyIgdmFsdWU9IuW5u+eBr+eJh+agh+mimC/mjIHnu63ml7bpl7QiLz4NCgkJPHVpdGV4dCBuYW1lPSJBVFRBQ0hOQU1FX0hFQURJTkciIHZhbHVlPSLmlofku7blkI0iLz4NCgkJPHVpdGV4dCBuYW1lPSJBVFRBQ0hTSVpFX0hFQURJTkciIHZhbHVlPSLlpKflsI8iLz4NCgkJPHVpdGV4dCBuYW1lPSJTTElERV9OT1RFUyIgdmFsdWU9IuW5u+eBr+eJh+Wkh+azqCIvPg0KCQk8IS0tcXVpeiBwb2QgYW5kIG1lc3NhZ2UgYm94IHRleHRzLS0+DQoJCTx1aXRleHQgbmFtZT0iUVVJWlBPRF9RVUlaX0FUVEVNUFQiIHZhbHVlPSLmtYvpqozlsJ3or5XmrKHmlbA6Ii8+DQoJCTx1aXRleHQgbmFtZT0iUVVJWlBPRF9RVUlaX0FUVEVNUFRfVkFMVUUiIHZhbHVlPSLnrKwgJW4g5qyh77yM5YWxICV0IOasoSIvPg0KCQk8dWl0ZXh0IG5hbWU9IlFVSVpQT0RfUVVJWl9TQ09SRSIgdmFsdWU9IuW+l+WIhjoiLz4NCgkJPHVpdGV4dCBuYW1lPSJRVUlaUE9EX1FVSVpfUEFTU1NDT1JFIiB2YWx1ZT0i5Y+K5qC85YiG5pWwOiIvPg0KCQk8dWl0ZXh0IG5hbWU9IlFVSVpQT0RfUVVJWl9NQVhTQ09SRSIgdmFsdWU9IuacgOmrmOWIhuaVsDoiLz4NCgkJPHVpdGV4dCBuYW1lPSJRVUlaUE9EX1FVRVNBVE1QVF9TVFIiIHZhbHVlPSLlsJ3or5XmrKHmlbA6IOesrCAlbiDmrKHvvIzlhbEgJXQg5qyhIi8+DQoJCTx1aXRleHQgbmFtZT0iUVVJWlBPRF9RVUVTVFlQRV9TVFIiIHZhbHVlPSLnsbvlnos6ICVzIi8+DQoJCTx1aXRleHQgbmFtZT0iUVVJWlBPRF9RVUVTVFlQRV9HUkQiIHZhbHVlPSLor4TnuqciLz4NCgkJPHVpdGV4dCBuYW1lPSJRVUlaUE9EX1FVRVNUWVBFX1NWWSIgdmFsdWU9Iuiwg+afpSIvPg0KCQk8dWl0ZXh0IG5hbWU9IlFVSVpQT0RfUVVJWkFUTVBUX0lORiIgdmFsdWU9IuaXoOmZkCIvPg0KCQk8dWl0ZXh0IG5hbWU9IlFVSVpQT0RfUVVFU0FUTVBUX0lORiIgdmFsdWU9IuaXoOmZkCIvPg0KCQk8dWl0ZXh0IG5hbWU9IldBUk5JTkdNU0dfWUVTU1RSSU5HIiB2YWx1ZT0i5pivIi8+DQoJCTx1aXRleHQgbmFtZT0iV0FSTklOR01TR19OT1NUUklORyIgdmFsdWU9IuWQpiIvPg0KCQk8dWl0ZXh0IG5hbWU9IldBUk5JTkdNU0dfVElUTEVTVFJJTkciIHZhbHVlPSLmtYvpqozlr7zoiKrorablkYoiLz4NCgkJPHVpdGV4dCBuYW1lPSJXQVJOSU5HTVNHX01TR1NUUklORyIgdmFsdWU9IuatpOa1i+mqjOS4reacieacquWwneivleS9nOetlOeahOmXrumimOOAgiYjeEE7JiN4QTvljZXlh7vigJzmmK/igJ3pgIDlh7rmraTmtYvpqozjgILljZXlh7vigJzlkKbigJ3nu6fnu63mtYvpqozjgIIiLz4NCgkJPHVpdGV4dCBuYW1lPSJJTkZPUk1BVElPTl9IMjY0X0ZMQVNIUExBWUVSIiB2YWx1ZT0i5b2T5YmN5a6J6KOF5Zyo5oKo55qE6K6h566X5py65LiK55qEIEZsYXNoIFBsYXllciDniYjmnKzkuI3mlK/mjIHor6Xop4bpopHjgILljZXlh7vop4bpopHljLrln5/kuIvovb3mnIDmlrDniYjmnKznmoQgRmxhc2ggUGxheWVy44CC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WQkeWPguWKoOiAheaYvuekuuaPkOimgeagjyIvPg0KCQk8dWl0ZXh0IG5hbWU9Ik1VVEUiIHZhbHVlPSLpnZnpn7MiLz4NCgkJPHVpdGV4dCBuYW1lPSJET0NXUkFQX1RJVExFIiB2YWx1ZT0iUHJlc2VudGVyIOaWh+S7tumZhOS7tiIvPg0KCQk8dWl0ZXh0IG5hbWU9IkRPQ1dSQVBfTVNHIiB2YWx1ZT0i5L+d5a2Y5Yiw5oiR55qE6K6h566X5py6Ii8+DQoJCTx1aXRleHQgbmFtZT0iRE9DV1JBUF9QUk9NUFQiIHZhbHVlPSLljZXlh7vku6XkuIvovb0iLz4NCgk8L2xhbmd1YWdlPg0KCTxsYW5ndWFnZSBpZD0idH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U2xheXQgJW4iLz4NCgkJPCEtLSBzdWJzdGl0dXRpb246ICVuID09IHNsaWRlIG51bWJlciAtLT4NCgkJPCEtLSBzdWJzdGl0dXRpb246ICV0ID09IHRvdGFsIHNsaWRlIGNvdW50IC0tPg0KCQk8dWl0ZXh0IG5hbWU9IlNDUlVCQkFSU1RBVFVTX1NMSURFSU5GTyIgdmFsdWU9IlNsYXl0ICVuIC8gJXQgfCAiLz4NCgkJPHVpdGV4dCBuYW1lPSJTQ1JVQkJBUlNUQVRVU19TVE9QUEVEIiB2YWx1ZT0iRHVyZHVydWxkdSIvPg0KCQk8dWl0ZXh0IG5hbWU9IlNDUlVCQkFSU1RBVFVTX1BMQVlJTkciIHZhbHVlPSJPeW5hdMSxbMSxeW9yIi8+DQoJCTx1aXRleHQgbmFtZT0iU0NSVUJCQVJTVEFUVVNfTk9BVURJTyIgdmFsdWU9IlNlcyBZb2siLz4NCgkJPHVpdGV4dCBuYW1lPSJTQ1JVQkJBUlNUQVRVU19WSURQTEFZSU5HIiB2YWx1ZT0iVmlkZW8gT3luYXTEsWzEsXlvciIvPg0KCQk8dWl0ZXh0IG5hbWU9IlNDUlVCQkFSU1RBVFVTX0xPQURJTkciIHZhbHVlPSJZw7xrbGVuaXlvciIvPg0KCQk8dWl0ZXh0IG5hbWU9IlNDUlVCQkFSU1RBVFVTX0JVRkZFUklORyIgdmFsdWU9IkFyYWJlbGxlxJ9lIEFsxLFuxLF5b3IiLz4NCgkJPHVpdGV4dCBuYW1lPSJTQ1JVQkJBUlNUQVRVU19RVUVTVElPTiIgdmFsdWU9IlNvcnV5dSBZYW7EsXRsYSIvPg0KCQk8dWl0ZXh0IG5hbWU9IlNDUlVCQkFSU1RBVFVTX1JFVklFV1FVSVoiIHZhbHVlPSJTxLFuYXYgxLBuY2VsZW5peW9yIi8+DQoJCTwhLS0gc3Vic3RpdHV0aW9uOiAlbSA9PSBtaW51dGVzIHJlbWFpbmluZyAtLT4NCgkJPCEtLSBzdWJzdGl0dXRpb246ICVzID09IHNlY29uZHMgcmVtYWluaW5nIC0tPg0KCQk8dWl0ZXh0IG5hbWU9IkVMQVBTRUQiIHZhbHVlPSIlbSBEYWtpa2EgJXMgU2FuaXllIEthbGTEsSIvPg0KCQk8dWl0ZXh0IG5hbWU9Ik5PVEZPVU5EIiB2YWx1ZT0iSGVyaGFuZ2kgQmlyIMWeZXkgQnVsdW5tYWTEsSIvPg0KCQk8dWl0ZXh0IG5hbWU9IkFUVEFDSE1FTlRTIiB2YWx1ZT0iRWtsZXI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LEsHJ0aWJhdCIvPg0KCQk8dWl0ZXh0IG5hbWU9IlRBQl9RVUlaIiB2YWx1ZT0iU8SxbmF2Ii8+DQoJCTx1aXRleHQgbmFtZT0iVEFCX09VVExJTkUiIHZhbHVlPSJBbmEgSGF0Ii8+DQoJCTx1aXRleHQgbmFtZT0iVEFCX1RIVU1CIiB2YWx1ZT0iUmVzaW0iLz4NCgkJPHVpdGV4dCBuYW1lPSJUQUJfTk9URVMiIHZhbHVlPSJOb3RsYXIiLz4NCgkJPHVpdGV4dCBuYW1lPSJUQUJfU0VBUkNIIiB2YWx1ZT0iQXJhIi8+DQoJCTx1aXRleHQgbmFtZT0iU0xJREVfSEVBRElORyIgdmFsdWU9IlNsYXl0IEJhxZ9sxLHEn8SxIi8+DQoJCTx1aXRleHQgbmFtZT0iRFVSQVRJT05fSEVBRElORyIgdmFsdWU9IlPDvHJlIi8+DQoJCTx1aXRleHQgbmFtZT0iU0VBUkNIX0hFQURJTkciIHZhbHVlPSJNZXRuaSBhcmE6Ii8+DQoJCTx1aXRleHQgbmFtZT0iVEhVTUJfSEVBRElORyIgdmFsdWU9IlNsYXl0Ii8+DQoJCTx1aXRleHQgbmFtZT0iVEhVTUJfSU5GTyIgdmFsdWU9IlNsYXl0IEJhxZ9sxLHEn8SxL1PDvHJlc2kiLz4NCgkJPHVpdGV4dCBuYW1lPSJBVFRBQ0hOQU1FX0hFQURJTkciIHZhbHVlPSJEb3N5YSBBZMSxIi8+DQoJCTx1aXRleHQgbmFtZT0iQVRUQUNIU0laRV9IRUFESU5HIiB2YWx1ZT0iQm95dXQiLz4NCgkJPHVpdGV4dCBuYW1lPSJTTElERV9OT1RFUyIgdmFsdWU9IlNsYXl0IE5vdGxhcsSxIi8+DQoJCTwhLS1xdWl6IHBvZCBhbmQgbWVzc2FnZSBib3ggdGV4dHMtLT4NCgkJPHVpdGV4dCBuYW1lPSJRVUlaUE9EX1FVSVpfQVRURU1QVCIgdmFsdWU9IlPEsW5hdiBEZW5lbWVzaToiLz4NCgkJPHVpdGV4dCBuYW1lPSJRVUlaUE9EX1FVSVpfQVRURU1QVF9WQUxVRSIgdmFsdWU9IiVuLyV0Ii8+DQoJCTx1aXRleHQgbmFtZT0iUVVJWlBPRF9RVUlaX1NDT1JFIiB2YWx1ZT0iUHVhbjoiLz4NCgkJPHVpdGV4dCBuYW1lPSJRVUlaUE9EX1FVSVpfUEFTU1NDT1JFIiB2YWx1ZT0iR2XDp21lIFB1YW7EsToiLz4NCgkJPHVpdGV4dCBuYW1lPSJRVUlaUE9EX1FVSVpfTUFYU0NPUkUiIHZhbHVlPSJNYWtzaW11bSBQdWFuOiIvPg0KCQk8dWl0ZXh0IG5hbWU9IlFVSVpQT0RfUVVFU0FUTVBUX1NUUiIgdmFsdWU9IkRlbmVtZTogJW4vJXQiLz4NCgkJPHVpdGV4dCBuYW1lPSJRVUlaUE9EX1FVRVNUWVBFX1NUUiIgdmFsdWU9IlTDvHI6ICVzIi8+DQoJCTx1aXRleHQgbmFtZT0iUVVJWlBPRF9RVUVTVFlQRV9HUkQiIHZhbHVlPSJCYXNhbWFrbMSxIi8+DQoJCTx1aXRleHQgbmFtZT0iUVVJWlBPRF9RVUVTVFlQRV9TVlkiIHZhbHVlPSJBbmtldCIvPg0KCQk8dWl0ZXh0IG5hbWU9IlFVSVpQT0RfUVVJWkFUTVBUX0lORiIgdmFsdWU9IlPEsW7EsXJzxLF6Ii8+DQoJCTx1aXRleHQgbmFtZT0iUVVJWlBPRF9RVUVTQVRNUFRfSU5GIiB2YWx1ZT0iU8SxbsSxcnPEsXoiLz4NCgkJPHVpdGV4dCBuYW1lPSJXQVJOSU5HTVNHX1lFU1NUUklORyIgdmFsdWU9IkV2ZXQiLz4NCgkJPHVpdGV4dCBuYW1lPSJXQVJOSU5HTVNHX05PU1RSSU5HIiB2YWx1ZT0iSGF5xLFyIi8+DQoJCTx1aXRleHQgbmFtZT0iV0FSTklOR01TR19USVRMRVNUUklORyIgdmFsdWU9IlPEsW5hdiBHZXppbm1lIFV5YXLEsXPEsSIvPg0KCQk8dWl0ZXh0IG5hbWU9IldBUk5JTkdNU0dfTVNHU1RSSU5HIiB2YWx1ZT0iQnUgU8SxbmF2ZGEgZGVuZW5tZW1pxZ8gc29ydWxhciB2YXIuJiN4QTsmI3hBO0V2ZXQgc2XDp2VuZcSfaW5pIHTEsWtsYXTEsXJzYW7EsXogU8SxbmF2ZGFuIMOnxLFrYWNha3PEsW7EsXouIFPEsW5hdmEgZGV2YW0gZXRtZWsgacOnaW4gSGF5xLFyIHNlw6dlbmXEn2luaSB0xLFrbGF0xLFuLiIvPg0KCQk8dWl0ZXh0IG5hbWU9IklORk9STUFUSU9OX0gyNjRfRkxBU0hQTEFZRVIiIHZhbHVlPSJCaWxnaXNheWFyxLFuxLF6YSB5w7xrbMO8IG9sYW4gZ2XDp2VybGkgRmxhc2ggUGxheWVyIHPDvHLDvG3DvCBidSB2aWRlb3l1IGRlc3Rla2xlbWl5b3IuIEVuIHNvbiBGbGFzaCBQbGF5ZXIgc8O8csO8bcO8bsO8IGluZGlybWVrIGnDp2luIHZpZGVvIGFsYW7EsW7EsSB0xLFrbGF0xLFu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LYXTEsWzEsW1jxLFsYXJhIGtlbmFyIMOndWJ1xJ91bnUgZ8O2c3RlciIvPg0KCQk8dWl0ZXh0IG5hbWU9Ik1VVEUiIHZhbHVlPSJTZXNzaXoiLz4NCgkJPHVpdGV4dCBuYW1lPSJET0NXUkFQX1RJVExFIiB2YWx1ZT0iUHJlc2VudGVyIERvc3lhIEVraSIvPg0KCQk8dWl0ZXh0IG5hbWU9IkRPQ1dSQVBfTVNHIiB2YWx1ZT0iQmlsZ2lzYXlhcsSxbWEgS2F5ZGV0Ii8+DQoJCTx1aXRleHQgbmFtZT0iRE9DV1JBUF9QUk9NUFQiIHZhbHVlPSLEsG5kaXJtZWsgacOnaW4gVMSxa2xhdMSxbiIvPg0KCTwvbGFuZ3VhZ2U+DQoJPGxhbmd1YWdlIGlkPSJyd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QodC70LDQudC0ICVuIi8+DQoJCTwhLS0gc3Vic3RpdHV0aW9uOiAlbiA9PSBzbGlkZSBudW1iZXIgLS0+DQoJCTwhLS0gc3Vic3RpdHV0aW9uOiAldCA9PSB0b3RhbCBzbGlkZSBjb3VudCAtLT4NCgkJPHVpdGV4dCBuYW1lPSJTQ1JVQkJBUlNUQVRVU19TTElERUlORk8iIHZhbHVlPSLQodC70LDQudC0ICVuIC8gJXQgfCAiLz4NCgkJPHVpdGV4dCBuYW1lPSJTQ1JVQkJBUlNUQVRVU19TVE9QUEVEIiB2YWx1ZT0i0J7RgdGC0LDQvdC+0LLQu9C10L3QviIvPg0KCQk8dWl0ZXh0IG5hbWU9IlNDUlVCQkFSU1RBVFVTX1BMQVlJTkciIHZhbHVlPSLQktC+0YHQv9GA0L7QuNC30LLQtdC00LXQvdC40LUiLz4NCgkJPHVpdGV4dCBuYW1lPSJTQ1JVQkJBUlNUQVRVU19OT0FVRElPIiB2YWx1ZT0i0J3QtdGCINCw0YPQtNC40L4iLz4NCgkJPHVpdGV4dCBuYW1lPSJTQ1JVQkJBUlNUQVRVU19WSURQTEFZSU5HIiB2YWx1ZT0i0JLQvtGB0L/RgNC+0LjQt9Cy0LXQtNC10L3QuNC1INCy0LjQtNC10L4iLz4NCgkJPHVpdGV4dCBuYW1lPSJTQ1JVQkJBUlNUQVRVU19MT0FESU5HIiB2YWx1ZT0i0JfQsNCz0YDRg9C30LrQsCIvPg0KCQk8dWl0ZXh0IG5hbWU9IlNDUlVCQkFSU1RBVFVTX0JVRkZFUklORyIgdmFsdWU9ItCR0YPRhNC10YDQuNC30LDRhtC40Y8iLz4NCgkJPHVpdGV4dCBuYW1lPSJTQ1JVQkJBUlNUQVRVU19RVUVTVElPTiIgdmFsdWU9ItCe0YLQstC10YIg0L3QsCDQstC+0L/RgNC+0YEiLz4NCgkJPHVpdGV4dCBuYW1lPSJTQ1JVQkJBUlNUQVRVU19SRVZJRVdRVUlaIiB2YWx1ZT0i0J7QsdC30L7RgCDQvtC/0YDQvtGB0LAiLz4NCgkJPCEtLSBzdWJzdGl0dXRpb246ICVtID09IG1pbnV0ZXMgcmVtYWluaW5nIC0tPg0KCQk8IS0tIHN1YnN0aXR1dGlvbjogJXMgPT0gc2Vjb25kcyByZW1haW5pbmcgLS0+DQoJCTx1aXRleHQgbmFtZT0iRUxBUFNFRCIgdmFsdWU9ItCe0YHRgtCw0LvQvtGB0YwgJW0g0LzQuNC9LiAlcyDRgSIvPg0KCQk8dWl0ZXh0IG5hbWU9Ik5PVEZPVU5EIiB2YWx1ZT0i0J3QuNGH0LXQs9C+INC90LUg0L3QsNC50LTQtdC90L4iLz4NCgkJPHVpdGV4dCBuYW1lPSJBVFRBQ0hNRU5UUyIgdmFsdWU9ItCS0LvQvtC20LXQvdC40Y8iLz4NCgkJPCEtLSBzdWJzdGl0dXRpb246ICVwID09IGN1cnJlbnQgc3BlYWtlcidzIHRpdGxlIC0tPg0KCQk8dWl0ZXh0IG5hbWU9IkJJT1dJTl9USVRMRSIgdmFsdWU9ItCR0LjQvtCz0YDQsNGE0LjRjzogJXAiLz4NCgkJPHVpdGV4dCBuYW1lPSJCSU9CVE5fVElUTEUiIHZhbHVlPSLQkdC40L7Qs9GA0LDRhNC40Y8iLz4NCgkJPHVpdGV4dCBuYW1lPSJESVZJREVSQlROX1RJVExFIiB2YWx1ZT0ifCIvPg0KCQk8dWl0ZXh0IG5hbWU9IkNPTlRBQ1RCVE5fVElUTEUiIHZhbHVlPSLQmtC+0L3RgtCw0LrRgiIvPg0KCQk8dWl0ZXh0IG5hbWU9IlRBQl9RVUlaIiB2YWx1ZT0i0J7Qv9GA0L7RgSIvPg0KCQk8dWl0ZXh0IG5hbWU9IlRBQl9PVVRMSU5FIiB2YWx1ZT0i0KHRhdC10LzQsCIvPg0KCQk8dWl0ZXh0IG5hbWU9IlRBQl9USFVNQiIgdmFsdWU9ItCR0LXQs9GD0L3QvtC6Ii8+DQoJCTx1aXRleHQgbmFtZT0iVEFCX05PVEVTIiB2YWx1ZT0i0JfQsNC80LXRgtC60LgiLz4NCgkJPHVpdGV4dCBuYW1lPSJUQUJfU0VBUkNIIiB2YWx1ZT0i0J/QvtC40YHQuiIvPg0KCQk8dWl0ZXh0IG5hbWU9IlNMSURFX0hFQURJTkciIHZhbHVlPSLQl9Cw0LPQvtC70L7QstC+0Log0YHQu9Cw0LnQtNCwIi8+DQoJCTx1aXRleHQgbmFtZT0iRFVSQVRJT05fSEVBRElORyIgdmFsdWU9ItCU0LvQuNGCLdGB0YLRjCIvPg0KCQk8dWl0ZXh0IG5hbWU9IlNFQVJDSF9IRUFESU5HIiB2YWx1ZT0i0J/QvtC40YHQuiDRgtC10LrRgdGC0LA6Ii8+DQoJCTx1aXRleHQgbmFtZT0iVEhVTUJfSEVBRElORyIgdmFsdWU9ItCh0LvQsNC50LQiLz4NCgkJPHVpdGV4dCBuYW1lPSJUSFVNQl9JTkZPIiB2YWx1ZT0i0J3QsNC30LLQsNC90LjQtS/QtNC70LjRgi3QvdC+0YHRgtGMIi8+DQoJCTx1aXRleHQgbmFtZT0iQVRUQUNITkFNRV9IRUFESU5HIiB2YWx1ZT0i0JjQvNGPINGE0LDQudC70LAiLz4NCgkJPHVpdGV4dCBuYW1lPSJBVFRBQ0hTSVpFX0hFQURJTkciIHZhbHVlPSLQoNCw0LfQvNC10YAiLz4NCgkJPHVpdGV4dCBuYW1lPSJTTElERV9OT1RFUyIgdmFsdWU9ItCX0LDQvNC10YLQutC4INC6INGB0LvQsNC50LTRgyIvPg0KCQk8IS0tcXVpeiBwb2QgYW5kIG1lc3NhZ2UgYm94IHRleHRzLS0+DQoJCTx1aXRleHQgbmFtZT0iUVVJWlBPRF9RVUlaX0FUVEVNUFQiIHZhbHVlPSLQn9C+0L/Ri9GC0LrQsCDQv9GA0L7QudGC0Lgg0L7Qv9GA0L7RgToiLz4NCgkJPHVpdGV4dCBuYW1lPSJRVUlaUE9EX1FVSVpfQVRURU1QVF9WQUxVRSIgdmFsdWU9IiVuINC40LcgJXQiLz4NCgkJPHVpdGV4dCBuYW1lPSJRVUlaUE9EX1FVSVpfU0NPUkUiIHZhbHVlPSLQndCw0LHRgNCw0L3QviDQsdCw0LvQu9C+0LI6Ii8+DQoJCTx1aXRleHQgbmFtZT0iUVVJWlBPRF9RVUlaX1BBU1NTQ09SRSIgdmFsdWU9ItCf0YDQvtGF0L7QtNC90L7QuSDRgNC10LfRg9C70YzRgtCw0YI6Ii8+DQoJCTx1aXRleHQgbmFtZT0iUVVJWlBPRF9RVUlaX01BWFNDT1JFIiB2YWx1ZT0i0JzQsNC60YHQuNC80LDQu9GM0L3Ri9C5INGA0LXQt9GD0LvRjNGC0LDRgjoiLz4NCgkJPHVpdGV4dCBuYW1lPSJRVUlaUE9EX1FVRVNBVE1QVF9TVFIiIHZhbHVlPSLQn9C+0L/Ri9GC0LrQsDogJW4g0LjQtyAldCIvPg0KCQk8dWl0ZXh0IG5hbWU9IlFVSVpQT0RfUVVFU1RZUEVfU1RSIiB2YWx1ZT0i0KLQuNC/OiAlcyIvPg0KCQk8dWl0ZXh0IG5hbWU9IlFVSVpQT0RfUVVFU1RZUEVfR1JEIiB2YWx1ZT0i0KEg0L7RhtC10L3QutC+0LkiLz4NCgkJPHVpdGV4dCBuYW1lPSJRVUlaUE9EX1FVRVNUWVBFX1NWWSIgdmFsdWU9ItCe0LHQt9C+0YAiLz4NCgkJPHVpdGV4dCBuYW1lPSJRVUlaUE9EX1FVSVpBVE1QVF9JTkYiIHZhbHVlPSLQkdC+0LvRjNGI0L7QtSDRh9C40YHQu9C+Ii8+DQoJCTx1aXRleHQgbmFtZT0iUVVJWlBPRF9RVUVTQVRNUFRfSU5GIiB2YWx1ZT0i0JHQvtC70YzRiNC+0LUg0YfQuNGB0LvQviIvPg0KCQk8dWl0ZXh0IG5hbWU9IldBUk5JTkdNU0dfWUVTU1RSSU5HIiB2YWx1ZT0i0JTQsCIvPg0KCQk8dWl0ZXh0IG5hbWU9IldBUk5JTkdNU0dfTk9TVFJJTkciIHZhbHVlPSLQndC10YIiLz4NCgkJPHVpdGV4dCBuYW1lPSJXQVJOSU5HTVNHX1RJVExFU1RSSU5HIiB2YWx1ZT0i0J/RgNC10LTRg9C/0YDQtdC20LTQtdC90LjQtSDQviDQvdCw0LLQuNCz0LDRhtC40Lgg0LIg0L7Qv9GA0L7RgdC1Ii8+DQoJCTx1aXRleHQgbmFtZT0iV0FSTklOR01TR19NU0dTVFJJTkciIHZhbHVlPSLQkiDQvtC/0YDQvtGB0LUg0L7RgdGC0LDQu9C40YHRjCDQvdC10L7RgtCy0LXRh9C10L3QvdGL0LUg0LLQvtC/0YDQvtGB0Ysu0J3QsNC20LDRgtC40LUg0LrQvdC+0L/QutC4ICZxdW90O9CU0LAmcXVvdDsg0L/RgNC40LLQtdC00LXRgiDQuiDQt9Cw0LrRgNGL0YLQuNGOINC+0L/RgNC+0YHQsC4g0J3QsNC20LDRgtC40LUg0LrQvdC+0L/QutC4ICZxdW90O9Cd0LXRgiZxdW90OyDQv9GA0L7QtNC+0LvQttC40YIg0L7Qv9GA0L7RgS4iLz4NCgkJPHVpdGV4dCBuYW1lPSJJTkZPUk1BVElPTl9IMjY0X0ZMQVNIUExBWUVSIiB2YWx1ZT0i0KLQtdC60YPRidCw0Y8g0LLQtdGA0YHQuNGPINC/0YDQvtC40LPRgNGL0LLQsNGC0LXQu9GPIEZsYXNoIFBsYXllciwg0YPRgdGC0LDQvdC+0LLQu9C10L3QvdCw0Y8g0L3QsCDRjdGC0L7QvCDQutC+0LzQv9GM0Y7RgtC10YDQtSwg0L3QtSDQv9C+0LTQtNC10YDQttC40LLQsNC10YIg0Y3RgtC+INCy0LjQtNC10L4uINCp0LXQu9C60L3QuNGC0LUg0LIg0L7QsdC70LDRgdGC0Lgg0LLQuNC00LXQviwg0YfRgtC+0LHRiyDQt9Cw0LPRgNGD0LfQuNGC0Ywg0L/QvtGB0LvQtdC00L3RjtGOINCy0LXRgNGB0LjRjiDQv9GA0L7QuNCz0YDRi9Cy0LDRgtC10LvRjy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tCf0L7QutCw0LfRi9Cy0LDRgtGMINCy0YDQtdC30LrRgyDRg9GH0LDRgdGC0L3QuNC60LDQvCIvPg0KCQk8dWl0ZXh0IG5hbWU9Ik1VVEUiIHZhbHVlPSLQntGC0LrQu9GO0YfQuNGC0Ywg0LfQstGD0LoiLz4NCgkJPHVpdGV4dCBuYW1lPSJET0NXUkFQX1RJVExFIiB2YWx1ZT0i0JLQu9C+0LbQtdC90LjQtSDQsiDRhNCw0LnQuyBBZG9iZSBQcmVzZW50ZXIiLz4NCgkJPHVpdGV4dCBuYW1lPSJET0NXUkFQX01TRyIgdmFsdWU9ItCh0L7RhdGA0LDQvdC40YLRjCDQsiDQv9Cw0L/QutGDICZxdW90O9Cc0L7QuSDQutC+0LzQv9GM0Y7RgtC10YAmcXVvdDsiLz4NCgkJPHVpdGV4dCBuYW1lPSJET0NXUkFQX1BST01QVCIgdmFsdWU9ItCp0LXQu9C60L3Rg9GC0Ywg0LTQu9GPINC30LDQs9GA0YPQt9C60LgiLz4NCgk8L2xhbmd1YWdlPg0KPC9jb25maWd1cmF0aW9uPg0K"/>
  <p:tag name="MMPROD_UIDATA" val="&lt;database version=&quot;8.0&quot;&gt;&lt;object type=&quot;1&quot; unique_id=&quot;10001&quot;&gt;&lt;property id=&quot;20141&quot; value=&quot;Unit 304 Arrest &amp;amp; Detention&quot;/&gt;&lt;property id=&quot;20148&quot; value=&quot;5&quot;/&gt;&lt;property id=&quot;20184&quot; value=&quot;7&quot;/&gt;&lt;property id=&quot;20224&quot; value=&quot;R:\SWPKDIVLDSCKP\Shared\Course Material\Unit 304 Arrest &amp;amp; Detention\Lesson material&quot;/&gt;&lt;property id=&quot;20250&quot; value=&quot;0&quot;/&gt;&lt;property id=&quot;20251&quot; value=&quot;1&quot;/&gt;&lt;property id=&quot;20259&quot; value=&quot;0&quot;/&gt;&lt;object type=&quot;2&quot; unique_id=&quot;10002&quot;&gt;&lt;object type=&quot;3&quot; unique_id=&quot;10003&quot;&gt;&lt;property id=&quot;20148&quot; value=&quot;5&quot;/&gt;&lt;property id=&quot;20300&quot; value=&quot;Slide 1&quot;/&gt;&lt;property id=&quot;20302&quot; value=&quot;1&quot;/&gt;&lt;property id=&quot;20303&quot; value=&quot;-1&quot;/&gt;&lt;property id=&quot;20307&quot; value=&quot;296&quot;/&gt;&lt;property id=&quot;20309&quot; value=&quot;-1&quot;/&gt;&lt;property id=&quot;20312&quot; value=&quot;0&quot;/&gt;&lt;/object&gt;&lt;object type=&quot;3&quot; unique_id=&quot;10004&quot;&gt;&lt;property id=&quot;20148&quot; value=&quot;5&quot;/&gt;&lt;property id=&quot;20300&quot; value=&quot;Slide 2 - &amp;quot;Considerations&amp;quot;&quot;/&gt;&lt;property id=&quot;20302&quot; value=&quot;1&quot;/&gt;&lt;property id=&quot;20303&quot; value=&quot;-1&quot;/&gt;&lt;property id=&quot;20307&quot; value=&quot;388&quot;/&gt;&lt;property id=&quot;20309&quot; value=&quot;-1&quot;/&gt;&lt;property id=&quot;20312&quot; value=&quot;0&quot;/&gt;&lt;/object&gt;&lt;object type=&quot;3&quot; unique_id=&quot;10005&quot;&gt;&lt;property id=&quot;20148&quot; value=&quot;5&quot;/&gt;&lt;property id=&quot;20300&quot; value=&quot;Slide 3 - &amp;quot;What is an arrest?&amp;quot;&quot;/&gt;&lt;property id=&quot;20302&quot; value=&quot;1&quot;/&gt;&lt;property id=&quot;20303&quot; value=&quot;-1&quot;/&gt;&lt;property id=&quot;20307&quot; value=&quot;361&quot;/&gt;&lt;property id=&quot;20309&quot; value=&quot;-1&quot;/&gt;&lt;property id=&quot;20312&quot; value=&quot;0&quot;/&gt;&lt;/object&gt;&lt;object type=&quot;3&quot; unique_id=&quot;10006&quot;&gt;&lt;property id=&quot;20148&quot; value=&quot;5&quot;/&gt;&lt;property id=&quot;20300&quot; value=&quot;Slide 4 - &amp;quot; &amp;quot;&quot;/&gt;&lt;property id=&quot;20302&quot; value=&quot;1&quot;/&gt;&lt;property id=&quot;20303&quot; value=&quot;-1&quot;/&gt;&lt;property id=&quot;20307&quot; value=&quot;364&quot;/&gt;&lt;property id=&quot;20309&quot; value=&quot;-1&quot;/&gt;&lt;property id=&quot;20312&quot; value=&quot;0&quot;/&gt;&lt;/object&gt;&lt;object type=&quot;3&quot; unique_id=&quot;10007&quot;&gt;&lt;property id=&quot;20148&quot; value=&quot;5&quot;/&gt;&lt;property id=&quot;20300&quot; value=&quot;Slide 5 - &amp;quot; &amp;quot;&quot;/&gt;&lt;property id=&quot;20302&quot; value=&quot;1&quot;/&gt;&lt;property id=&quot;20303&quot; value=&quot;-1&quot;/&gt;&lt;property id=&quot;20307&quot; value=&quot;389&quot;/&gt;&lt;property id=&quot;20309&quot; value=&quot;-1&quot;/&gt;&lt;property id=&quot;20312&quot; value=&quot;0&quot;/&gt;&lt;/object&gt;&lt;object type=&quot;3&quot; unique_id=&quot;10008&quot;&gt;&lt;property id=&quot;20148&quot; value=&quot;5&quot;/&gt;&lt;property id=&quot;20300&quot; value=&quot;Slide 6 - &amp;quot; &amp;quot;&quot;/&gt;&lt;property id=&quot;20302&quot; value=&quot;1&quot;/&gt;&lt;property id=&quot;20303&quot; value=&quot;-1&quot;/&gt;&lt;property id=&quot;20307&quot; value=&quot;390&quot;/&gt;&lt;property id=&quot;20309&quot; value=&quot;-1&quot;/&gt;&lt;property id=&quot;20312&quot; value=&quot;0&quot;/&gt;&lt;/object&gt;&lt;object type=&quot;3&quot; unique_id=&quot;10009&quot;&gt;&lt;property id=&quot;20148&quot; value=&quot;5&quot;/&gt;&lt;property id=&quot;20300&quot; value=&quot;Slide 7 - &amp;quot;Making the arrest&amp;quot;&quot;/&gt;&lt;property id=&quot;20302&quot; value=&quot;1&quot;/&gt;&lt;property id=&quot;20303&quot; value=&quot;-1&quot;/&gt;&lt;property id=&quot;20307&quot; value=&quot;397&quot;/&gt;&lt;property id=&quot;20309&quot; value=&quot;-1&quot;/&gt;&lt;property id=&quot;20312&quot; value=&quot;0&quot;/&gt;&lt;/object&gt;&lt;object type=&quot;3&quot; unique_id=&quot;10010&quot;&gt;&lt;property id=&quot;20148&quot; value=&quot;5&quot;/&gt;&lt;property id=&quot;20300&quot; value=&quot;Slide 8 - &amp;quot;Information to be given on arrest&amp;quot;&quot;/&gt;&lt;property id=&quot;20302&quot; value=&quot;1&quot;/&gt;&lt;property id=&quot;20303&quot; value=&quot;-1&quot;/&gt;&lt;property id=&quot;20307&quot; value=&quot;376&quot;/&gt;&lt;property id=&quot;20309&quot; value=&quot;-1&quot;/&gt;&lt;property id=&quot;20312&quot; value=&quot;0&quot;/&gt;&lt;/object&gt;&lt;object type=&quot;3&quot; unique_id=&quot;10011&quot;&gt;&lt;property id=&quot;20148&quot; value=&quot;5&quot;/&gt;&lt;property id=&quot;20300&quot; value=&quot;Slide 9 - &amp;quot;Reasonable Force&amp;quot;&quot;/&gt;&lt;property id=&quot;20302&quot; value=&quot;1&quot;/&gt;&lt;property id=&quot;20303&quot; value=&quot;-1&quot;/&gt;&lt;property id=&quot;20307&quot; value=&quot;368&quot;/&gt;&lt;property id=&quot;20309&quot; value=&quot;-1&quot;/&gt;&lt;property id=&quot;20312&quot; value=&quot;0&quot;/&gt;&lt;/object&gt;&lt;object type=&quot;3&quot; unique_id=&quot;10012&quot;&gt;&lt;property id=&quot;20148&quot; value=&quot;5&quot;/&gt;&lt;property id=&quot;20300&quot; value=&quot;Slide 10&quot;/&gt;&lt;property id=&quot;20302&quot; value=&quot;1&quot;/&gt;&lt;property id=&quot;20303&quot; value=&quot;-1&quot;/&gt;&lt;property id=&quot;20307&quot; value=&quot;299&quot;/&gt;&lt;property id=&quot;20309&quot; value=&quot;-1&quot;/&gt;&lt;property id=&quot;20312&quot; value=&quot;0&quot;/&gt;&lt;/object&gt;&lt;object type=&quot;3&quot; unique_id=&quot;10013&quot;&gt;&lt;property id=&quot;20148&quot; value=&quot;5&quot;/&gt;&lt;property id=&quot;20300&quot; value=&quot;Slide 11 - &amp;quot;Balancing Competing Rights &amp;amp; Needs&amp;quot;&quot;/&gt;&lt;property id=&quot;20302&quot; value=&quot;1&quot;/&gt;&lt;property id=&quot;20303&quot; value=&quot;-1&quot;/&gt;&lt;property id=&quot;20307&quot; value=&quot;300&quot;/&gt;&lt;property id=&quot;20309&quot; value=&quot;-1&quot;/&gt;&lt;property id=&quot;20312&quot; value=&quot;0&quot;/&gt;&lt;/object&gt;&lt;object type=&quot;3&quot; unique_id=&quot;10014&quot;&gt;&lt;property id=&quot;20148&quot; value=&quot;5&quot;/&gt;&lt;property id=&quot;20300&quot; value=&quot;Slide 12&quot;/&gt;&lt;property id=&quot;20302&quot; value=&quot;1&quot;/&gt;&lt;property id=&quot;20303&quot; value=&quot;-1&quot;/&gt;&lt;property id=&quot;20307&quot; value=&quot;304&quot;/&gt;&lt;property id=&quot;20309&quot; value=&quot;-1&quot;/&gt;&lt;property id=&quot;20312&quot; value=&quot;0&quot;/&gt;&lt;/object&gt;&lt;object type=&quot;3&quot; unique_id=&quot;10015&quot;&gt;&lt;property id=&quot;20148&quot; value=&quot;5&quot;/&gt;&lt;property id=&quot;20300&quot; value=&quot;Slide 13&quot;/&gt;&lt;property id=&quot;20302&quot; value=&quot;1&quot;/&gt;&lt;property id=&quot;20303&quot; value=&quot;-1&quot;/&gt;&lt;property id=&quot;20307&quot; value=&quot;306&quot;/&gt;&lt;property id=&quot;20309&quot; value=&quot;-1&quot;/&gt;&lt;property id=&quot;20312&quot; value=&quot;0&quot;/&gt;&lt;/object&gt;&lt;object type=&quot;3&quot; unique_id=&quot;10016&quot;&gt;&lt;property id=&quot;20148&quot; value=&quot;5&quot;/&gt;&lt;property id=&quot;20300&quot; value=&quot;Slide 14 - &amp;quot;Section 24 PACE 1984&amp;quot;&quot;/&gt;&lt;property id=&quot;20302&quot; value=&quot;1&quot;/&gt;&lt;property id=&quot;20303&quot; value=&quot;-1&quot;/&gt;&lt;property id=&quot;20307&quot; value=&quot;307&quot;/&gt;&lt;property id=&quot;20309&quot; value=&quot;-1&quot;/&gt;&lt;property id=&quot;20312&quot; value=&quot;0&quot;/&gt;&lt;/object&gt;&lt;object type=&quot;3&quot; unique_id=&quot;10017&quot;&gt;&lt;property id=&quot;20148&quot; value=&quot;5&quot;/&gt;&lt;property id=&quot;20300&quot; value=&quot;Slide 15 - &amp;quot;Section 24 PACE 1984&amp;quot;&quot;/&gt;&lt;property id=&quot;20302&quot; value=&quot;1&quot;/&gt;&lt;property id=&quot;20303&quot; value=&quot;-1&quot;/&gt;&lt;property id=&quot;20307&quot; value=&quot;308&quot;/&gt;&lt;property id=&quot;20309&quot; value=&quot;-1&quot;/&gt;&lt;property id=&quot;20312&quot; value=&quot;0&quot;/&gt;&lt;/object&gt;&lt;object type=&quot;3&quot; unique_id=&quot;10018&quot;&gt;&lt;property id=&quot;20148&quot; value=&quot;5&quot;/&gt;&lt;property id=&quot;20300&quot; value=&quot;Slide 16&quot;/&gt;&lt;property id=&quot;20302&quot; value=&quot;1&quot;/&gt;&lt;property id=&quot;20303&quot; value=&quot;-1&quot;/&gt;&lt;property id=&quot;20307&quot; value=&quot;391&quot;/&gt;&lt;property id=&quot;20309&quot; value=&quot;-1&quot;/&gt;&lt;property id=&quot;20312&quot; value=&quot;0&quot;/&gt;&lt;/object&gt;&lt;object type=&quot;3&quot; unique_id=&quot;10019&quot;&gt;&lt;property id=&quot;20148&quot; value=&quot;5&quot;/&gt;&lt;property id=&quot;20300&quot; value=&quot;Slide 17 - &amp;quot;Reasonable Grounds&amp;quot;&quot;/&gt;&lt;property id=&quot;20302&quot; value=&quot;1&quot;/&gt;&lt;property id=&quot;20303&quot; value=&quot;-1&quot;/&gt;&lt;property id=&quot;20307&quot; value=&quot;365&quot;/&gt;&lt;property id=&quot;20309&quot; value=&quot;-1&quot;/&gt;&lt;property id=&quot;20312&quot; value=&quot;0&quot;/&gt;&lt;/object&gt;&lt;object type=&quot;3&quot; unique_id=&quot;10020&quot;&gt;&lt;property id=&quot;20148&quot; value=&quot;5&quot;/&gt;&lt;property id=&quot;20300&quot; value=&quot;Slide 18 - &amp;quot;Types of offences&amp;quot;&quot;/&gt;&lt;property id=&quot;20302&quot; value=&quot;1&quot;/&gt;&lt;property id=&quot;20303&quot; value=&quot;-1&quot;/&gt;&lt;property id=&quot;20307&quot; value=&quot;387&quot;/&gt;&lt;property id=&quot;20309&quot; value=&quot;-1&quot;/&gt;&lt;property id=&quot;20312&quot; value=&quot;0&quot;/&gt;&lt;/object&gt;&lt;object type=&quot;3&quot; unique_id=&quot;10021&quot;&gt;&lt;property id=&quot;20148&quot; value=&quot;5&quot;/&gt;&lt;property id=&quot;20300&quot; value=&quot;Slide 19 - &amp;quot;Power of arrest - other persons&amp;quot;&quot;/&gt;&lt;property id=&quot;20302&quot; value=&quot;1&quot;/&gt;&lt;property id=&quot;20303&quot; value=&quot;-1&quot;/&gt;&lt;property id=&quot;20307&quot; value=&quot;379&quot;/&gt;&lt;property id=&quot;20309&quot; value=&quot;-1&quot;/&gt;&lt;property id=&quot;20312&quot; value=&quot;0&quot;/&gt;&lt;/object&gt;&lt;object type=&quot;3&quot; unique_id=&quot;10022&quot;&gt;&lt;property id=&quot;20148&quot; value=&quot;5&quot;/&gt;&lt;property id=&quot;20300&quot; value=&quot;Slide 20 - &amp;quot;Power of arrest - other persons&amp;quot;&quot;/&gt;&lt;property id=&quot;20302&quot; value=&quot;1&quot;/&gt;&lt;property id=&quot;20303&quot; value=&quot;-1&quot;/&gt;&lt;property id=&quot;20307&quot; value=&quot;392&quot;/&gt;&lt;property id=&quot;20309&quot; value=&quot;-1&quot;/&gt;&lt;property id=&quot;20312&quot; value=&quot;0&quot;/&gt;&lt;/object&gt;&lt;object type=&quot;3&quot; unique_id=&quot;10023&quot;&gt;&lt;property id=&quot;20148&quot; value=&quot;5&quot;/&gt;&lt;property id=&quot;20300&quot; value=&quot;Slide 21 - &amp;quot;Arrest reasons&amp;quot;&quot;/&gt;&lt;property id=&quot;20302&quot; value=&quot;1&quot;/&gt;&lt;property id=&quot;20303&quot; value=&quot;-1&quot;/&gt;&lt;property id=&quot;20307&quot; value=&quot;383&quot;/&gt;&lt;property id=&quot;20309&quot; value=&quot;-1&quot;/&gt;&lt;property id=&quot;20312&quot; value=&quot;0&quot;/&gt;&lt;/object&gt;&lt;object type=&quot;3&quot; unique_id=&quot;10024&quot;&gt;&lt;property id=&quot;20148&quot; value=&quot;5&quot;/&gt;&lt;property id=&quot;20300&quot; value=&quot;Slide 22 - &amp;quot;Section 24 PACE 1984 &amp;amp; PACE Code G   Necessity to arrest &amp;quot;&quot;/&gt;&lt;property id=&quot;20302&quot; value=&quot;1&quot;/&gt;&lt;property id=&quot;20303&quot; value=&quot;-1&quot;/&gt;&lt;property id=&quot;20307&quot; value=&quot;317&quot;/&gt;&lt;property id=&quot;20309&quot; value=&quot;-1&quot;/&gt;&lt;property id=&quot;20312&quot; value=&quot;0&quot;/&gt;&lt;/object&gt;&lt;object type=&quot;3&quot; unique_id=&quot;10025&quot;&gt;&lt;property id=&quot;20148&quot; value=&quot;5&quot;/&gt;&lt;property id=&quot;20300&quot; value=&quot;Slide 23 - &amp;quot;Balancing Competing Rights &amp;amp; Needs&amp;quot;&quot;/&gt;&lt;property id=&quot;20302&quot; value=&quot;1&quot;/&gt;&lt;property id=&quot;20303&quot; value=&quot;-1&quot;/&gt;&lt;property id=&quot;20307&quot; value=&quot;393&quot;/&gt;&lt;property id=&quot;20309&quot; value=&quot;-1&quot;/&gt;&lt;property id=&quot;20312&quot; value=&quot;0&quot;/&gt;&lt;/object&gt;&lt;object type=&quot;3&quot; unique_id=&quot;10026&quot;&gt;&lt;property id=&quot;20148&quot; value=&quot;5&quot;/&gt;&lt;property id=&quot;20300&quot; value=&quot;Slide 24 - &amp;quot;Investigation Objectives&amp;quot;&quot;/&gt;&lt;property id=&quot;20302&quot; value=&quot;1&quot;/&gt;&lt;property id=&quot;20303&quot; value=&quot;-1&quot;/&gt;&lt;property id=&quot;20307&quot; value=&quot;319&quot;/&gt;&lt;property id=&quot;20309&quot; value=&quot;-1&quot;/&gt;&lt;property id=&quot;20312&quot; value=&quot;0&quot;/&gt;&lt;/object&gt;&lt;object type=&quot;3&quot; unique_id=&quot;10027&quot;&gt;&lt;property id=&quot;20148&quot; value=&quot;5&quot;/&gt;&lt;property id=&quot;20300&quot; value=&quot;Slide 25&quot;/&gt;&lt;property id=&quot;20302&quot; value=&quot;1&quot;/&gt;&lt;property id=&quot;20303&quot; value=&quot;-1&quot;/&gt;&lt;property id=&quot;20307&quot; value=&quot;320&quot;/&gt;&lt;property id=&quot;20309&quot; value=&quot;-1&quot;/&gt;&lt;property id=&quot;20312&quot; value=&quot;0&quot;/&gt;&lt;/object&gt;&lt;object type=&quot;3&quot; unique_id=&quot;10028&quot;&gt;&lt;property id=&quot;20148&quot; value=&quot;5&quot;/&gt;&lt;property id=&quot;20300&quot; value=&quot;Slide 26&quot;/&gt;&lt;property id=&quot;20302&quot; value=&quot;1&quot;/&gt;&lt;property id=&quot;20303&quot; value=&quot;-1&quot;/&gt;&lt;property id=&quot;20307&quot; value=&quot;394&quot;/&gt;&lt;property id=&quot;20309&quot; value=&quot;-1&quot;/&gt;&lt;property id=&quot;20312&quot; value=&quot;0&quot;/&gt;&lt;/object&gt;&lt;object type=&quot;3&quot; unique_id=&quot;10029&quot;&gt;&lt;property id=&quot;20148&quot; value=&quot;5&quot;/&gt;&lt;property id=&quot;20300&quot; value=&quot;Slide 27 - &amp;quot;COP PLANNED&amp;quot;&quot;/&gt;&lt;property id=&quot;20302&quot; value=&quot;1&quot;/&gt;&lt;property id=&quot;20303&quot; value=&quot;-1&quot;/&gt;&lt;property id=&quot;20307&quot; value=&quot;363&quot;/&gt;&lt;property id=&quot;20309&quot; value=&quot;-1&quot;/&gt;&lt;property id=&quot;20312&quot; value=&quot;0&quot;/&gt;&lt;/object&gt;&lt;object type=&quot;3&quot; unique_id=&quot;10030&quot;&gt;&lt;property id=&quot;20148&quot; value=&quot;5&quot;/&gt;&lt;property id=&quot;20300&quot; value=&quot;Slide 28&quot;/&gt;&lt;property id=&quot;20302&quot; value=&quot;1&quot;/&gt;&lt;property id=&quot;20303&quot; value=&quot;-1&quot;/&gt;&lt;property id=&quot;20307&quot; value=&quot;321&quot;/&gt;&lt;property id=&quot;20309&quot; value=&quot;-1&quot;/&gt;&lt;property id=&quot;20312&quot; value=&quot;0&quot;/&gt;&lt;/object&gt;&lt;object type=&quot;3&quot; unique_id=&quot;10031&quot;&gt;&lt;property id=&quot;20148&quot; value=&quot;5&quot;/&gt;&lt;property id=&quot;20300&quot; value=&quot;Slide 29 - &amp;quot;To enable the name and/or address of the person in question to be ascertained. &amp;quot;&quot;/&gt;&lt;property id=&quot;20302&quot; value=&quot;1&quot;/&gt;&lt;property id=&quot;20303&quot; value=&quot;-1&quot;/&gt;&lt;property id=&quot;20307&quot; value=&quot;322&quot;/&gt;&lt;property id=&quot;20309&quot; value=&quot;-1&quot;/&gt;&lt;property id=&quot;20312&quot; value=&quot;0&quot;/&gt;&lt;/object&gt;&lt;object type=&quot;3&quot; unique_id=&quot;10032&quot;&gt;&lt;property id=&quot;20148&quot; value=&quot;5&quot;/&gt;&lt;property id=&quot;20300&quot; value=&quot;Slide 30 - &amp;quot;To prevent the person in question causing physical injury to:&amp;quot;&quot;/&gt;&lt;property id=&quot;20302&quot; value=&quot;1&quot;/&gt;&lt;property id=&quot;20303&quot; value=&quot;-1&quot;/&gt;&lt;property id=&quot;20307&quot; value=&quot;395&quot;/&gt;&lt;property id=&quot;20309&quot; value=&quot;-1&quot;/&gt;&lt;property id=&quot;20312&quot; value=&quot;0&quot;/&gt;&lt;/object&gt;&lt;object type=&quot;3&quot; unique_id=&quot;10033&quot;&gt;&lt;property id=&quot;20148&quot; value=&quot;5&quot;/&gt;&lt;property id=&quot;20300&quot; value=&quot;Slide 31 - &amp;quot;To prevent the person in question suffering physical injury&amp;quot;&quot;/&gt;&lt;property id=&quot;20302&quot; value=&quot;1&quot;/&gt;&lt;property id=&quot;20303&quot; value=&quot;-1&quot;/&gt;&lt;property id=&quot;20307&quot; value=&quot;324&quot;/&gt;&lt;property id=&quot;20309&quot; value=&quot;-1&quot;/&gt;&lt;property id=&quot;20312&quot; value=&quot;0&quot;/&gt;&lt;/object&gt;&lt;object type=&quot;3&quot; unique_id=&quot;10034&quot;&gt;&lt;property id=&quot;20148&quot; value=&quot;5&quot;/&gt;&lt;property id=&quot;20300&quot; value=&quot;Slide 32 - &amp;quot;To prevent the person causing loss or damage to property&amp;quot;&quot;/&gt;&lt;property id=&quot;20302&quot; value=&quot;1&quot;/&gt;&lt;property id=&quot;20303&quot; value=&quot;-1&quot;/&gt;&lt;property id=&quot;20307&quot; value=&quot;325&quot;/&gt;&lt;property id=&quot;20309&quot; value=&quot;-1&quot;/&gt;&lt;property id=&quot;20312&quot; value=&quot;0&quot;/&gt;&lt;/object&gt;&lt;object type=&quot;3&quot; unique_id=&quot;10035&quot;&gt;&lt;property id=&quot;20148&quot; value=&quot;5&quot;/&gt;&lt;property id=&quot;20300&quot; value=&quot;Slide 33 - &amp;quot;To prevent the person in question:&amp;quot;&quot;/&gt;&lt;property id=&quot;20302&quot; value=&quot;1&quot;/&gt;&lt;property id=&quot;20303&quot; value=&quot;-1&quot;/&gt;&lt;property id=&quot;20307&quot; value=&quot;326&quot;/&gt;&lt;property id=&quot;20309&quot; value=&quot;-1&quot;/&gt;&lt;property id=&quot;20312&quot; value=&quot;0&quot;/&gt;&lt;/object&gt;&lt;object type=&quot;3&quot; unique_id=&quot;10036&quot;&gt;&lt;property id=&quot;20148&quot; value=&quot;5&quot;/&gt;&lt;property id=&quot;20300&quot; value=&quot;Slide 34&quot;/&gt;&lt;property id=&quot;20302&quot; value=&quot;1&quot;/&gt;&lt;property id=&quot;20303&quot; value=&quot;-1&quot;/&gt;&lt;property id=&quot;20307&quot; value=&quot;328&quot;/&gt;&lt;property id=&quot;20309&quot; value=&quot;-1&quot;/&gt;&lt;property id=&quot;20312&quot; value=&quot;0&quot;/&gt;&lt;/object&gt;&lt;object type=&quot;3&quot; unique_id=&quot;10037&quot;&gt;&lt;property id=&quot;20148&quot; value=&quot;5&quot;/&gt;&lt;property id=&quot;20300&quot; value=&quot;Slide 35 - &amp;quot;To prevent any prosecution for the   offence from being hindered by the disappearance of the person in question.&amp;quot;&quot;/&gt;&lt;property id=&quot;20302&quot; value=&quot;1&quot;/&gt;&lt;property id=&quot;20303&quot; value=&quot;-1&quot;/&gt;&lt;property id=&quot;20307&quot; value=&quot;329&quot;/&gt;&lt;property id=&quot;20309&quot; value=&quot;-1&quot;/&gt;&lt;property id=&quot;20312&quot; value=&quot;0&quot;/&gt;&lt;/object&gt;&lt;object type=&quot;3&quot; unique_id=&quot;10038&quot;&gt;&lt;property id=&quot;20148&quot; value=&quot;5&quot;/&gt;&lt;property id=&quot;20300&quot; value=&quot;Slide 36 - &amp;quot;To allow the prompt and effective investigation of the offence or of the conduct of the person in question.&amp;quot;&quot;/&gt;&lt;property id=&quot;20302&quot; value=&quot;1&quot;/&gt;&lt;property id=&quot;20303&quot; value=&quot;-1&quot;/&gt;&lt;property id=&quot;20307&quot; value=&quot;330&quot;/&gt;&lt;property id=&quot;20309&quot; value=&quot;-1&quot;/&gt;&lt;property id=&quot;20312&quot; value=&quot;0&quot;/&gt;&lt;/object&gt;&lt;object type=&quot;3&quot; unique_id=&quot;10039&quot;&gt;&lt;property id=&quot;20148&quot; value=&quot;5&quot;/&gt;&lt;property id=&quot;20300&quot; value=&quot;Slide 37 - &amp;quot;Investigatory Purposes:&amp;quot;&quot;/&gt;&lt;property id=&quot;20302&quot; value=&quot;1&quot;/&gt;&lt;property id=&quot;20303&quot; value=&quot;-1&quot;/&gt;&lt;property id=&quot;20307&quot; value=&quot;332&quot;/&gt;&lt;property id=&quot;20309&quot; value=&quot;-1&quot;/&gt;&lt;property id=&quot;20312&quot; value=&quot;0&quot;/&gt;&lt;/object&gt;&lt;object type=&quot;3&quot; unique_id=&quot;10040&quot;&gt;&lt;property id=&quot;20148&quot; value=&quot;5&quot;/&gt;&lt;property id=&quot;20300&quot; value=&quot;Slide 38 - &amp;quot;Investigatory Purposes&amp;quot;&quot;/&gt;&lt;property id=&quot;20302&quot; value=&quot;1&quot;/&gt;&lt;property id=&quot;20303&quot; value=&quot;-1&quot;/&gt;&lt;property id=&quot;20307&quot; value=&quot;396&quot;/&gt;&lt;property id=&quot;20309&quot; value=&quot;-1&quot;/&gt;&lt;property id=&quot;20312&quot; value=&quot;0&quot;/&gt;&lt;/object&gt;&lt;object type=&quot;3&quot; unique_id=&quot;10041&quot;&gt;&lt;property id=&quot;20148&quot; value=&quot;5&quot;/&gt;&lt;property id=&quot;20300&quot; value=&quot;Slide 39 - &amp;quot;Investigatory Purposes&amp;quot;&quot;/&gt;&lt;property id=&quot;20302&quot; value=&quot;1&quot;/&gt;&lt;property id=&quot;20303&quot; value=&quot;-1&quot;/&gt;&lt;property id=&quot;20307&quot; value=&quot;334&quot;/&gt;&lt;property id=&quot;20309&quot; value=&quot;-1&quot;/&gt;&lt;property id=&quot;20312&quot; value=&quot;0&quot;/&gt;&lt;/object&gt;&lt;object type=&quot;3&quot; unique_id=&quot;10042&quot;&gt;&lt;property id=&quot;20148&quot; value=&quot;5&quot;/&gt;&lt;property id=&quot;20300&quot; value=&quot;Slide 40 - &amp;quot;Investigatory Purposes&amp;quot;&quot;/&gt;&lt;property id=&quot;20302&quot; value=&quot;1&quot;/&gt;&lt;property id=&quot;20303&quot; value=&quot;-1&quot;/&gt;&lt;property id=&quot;20307&quot; value=&quot;373&quot;/&gt;&lt;property id=&quot;20309&quot; value=&quot;-1&quot;/&gt;&lt;property id=&quot;20312&quot; value=&quot;0&quot;/&gt;&lt;/object&gt;&lt;object type=&quot;3&quot; unique_id=&quot;10043&quot;&gt;&lt;property id=&quot;20148&quot; value=&quot;5&quot;/&gt;&lt;property id=&quot;20300&quot; value=&quot;Slide 41 - &amp;quot;Investigatory Purposes&amp;quot;&quot;/&gt;&lt;property id=&quot;20302&quot; value=&quot;1&quot;/&gt;&lt;property id=&quot;20303&quot; value=&quot;-1&quot;/&gt;&lt;property id=&quot;20307&quot; value=&quot;374&quot;/&gt;&lt;property id=&quot;20309&quot; value=&quot;-1&quot;/&gt;&lt;property id=&quot;20312&quot; value=&quot;0&quot;/&gt;&lt;/object&gt;&lt;object type=&quot;3&quot; unique_id=&quot;10044&quot;&gt;&lt;property id=&quot;20148&quot; value=&quot;5&quot;/&gt;&lt;property id=&quot;20300&quot; value=&quot;Slide 42 - &amp;quot;Investigatory Purposes&amp;quot;&quot;/&gt;&lt;property id=&quot;20302&quot; value=&quot;1&quot;/&gt;&lt;property id=&quot;20303&quot; value=&quot;-1&quot;/&gt;&lt;property id=&quot;20307&quot; value=&quot;375&quot;/&gt;&lt;property id=&quot;20309&quot; value=&quot;-1&quot;/&gt;&lt;property id=&quot;20312&quot; value=&quot;0&quot;/&gt;&lt;/object&gt;&lt;object type=&quot;3&quot; unique_id=&quot;10045&quot;&gt;&lt;property id=&quot;20148&quot; value=&quot;5&quot;/&gt;&lt;property id=&quot;20300&quot; value=&quot;Slide 43 - &amp;quot;De-Arresting&amp;quot;&quot;/&gt;&lt;property id=&quot;20302&quot; value=&quot;1&quot;/&gt;&lt;property id=&quot;20303&quot; value=&quot;-1&quot;/&gt;&lt;property id=&quot;20307&quot; value=&quot;277&quot;/&gt;&lt;property id=&quot;20309&quot; value=&quot;-1&quot;/&gt;&lt;property id=&quot;20312&quot; value=&quot;0&quot;/&gt;&lt;/object&gt;&lt;object type=&quot;3&quot; unique_id=&quot;10046&quot;&gt;&lt;property id=&quot;20148&quot; value=&quot;5&quot;/&gt;&lt;property id=&quot;20300&quot; value=&quot;Slide 44 - &amp;quot;Transporting Prisoners to a Police Station&amp;quot;&quot;/&gt;&lt;property id=&quot;20302&quot; value=&quot;1&quot;/&gt;&lt;property id=&quot;20303&quot; value=&quot;-1&quot;/&gt;&lt;property id=&quot;20307&quot; value=&quot;272&quot;/&gt;&lt;property id=&quot;20309&quot; value=&quot;-1&quot;/&gt;&lt;property id=&quot;20312&quot; value=&quot;0&quot;/&gt;&lt;/object&gt;&lt;object type=&quot;3&quot; unique_id=&quot;10047&quot;&gt;&lt;property id=&quot;20148&quot; value=&quot;5&quot;/&gt;&lt;property id=&quot;20300&quot; value=&quot;Slide 45 - &amp;quot;Prisoners of the Opposite Sex&amp;quot;&quot;/&gt;&lt;property id=&quot;20302&quot; value=&quot;1&quot;/&gt;&lt;property id=&quot;20303&quot; value=&quot;-1&quot;/&gt;&lt;property id=&quot;20307&quot; value=&quot;366&quot;/&gt;&lt;property id=&quot;20309&quot; value=&quot;-1&quot;/&gt;&lt;property id=&quot;20312&quot; value=&quot;0&quot;/&gt;&lt;/object&gt;&lt;object type=&quot;3&quot; unique_id=&quot;10048&quot;&gt;&lt;property id=&quot;20148&quot; value=&quot;5&quot;/&gt;&lt;property id=&quot;20300&quot; value=&quot;Slide 46 - &amp;quot;Drunken Prisoners&amp;quot;&quot;/&gt;&lt;property id=&quot;20302&quot; value=&quot;1&quot;/&gt;&lt;property id=&quot;20303&quot; value=&quot;-1&quot;/&gt;&lt;property id=&quot;20307&quot; value=&quot;399&quot;/&gt;&lt;property id=&quot;20309&quot; value=&quot;-1&quot;/&gt;&lt;property id=&quot;20312&quot; value=&quot;0&quot;/&gt;&lt;/object&gt;&lt;object type=&quot;3&quot; unique_id=&quot;10049&quot;&gt;&lt;property id=&quot;20148&quot; value=&quot;5&quot;/&gt;&lt;property id=&quot;20300&quot; value=&quot;Slide 47 - &amp;quot;Arrival at the Police Station&amp;quot;&quot;/&gt;&lt;property id=&quot;20302&quot; value=&quot;1&quot;/&gt;&lt;property id=&quot;20303&quot; value=&quot;-1&quot;/&gt;&lt;property id=&quot;20307&quot; value=&quot;367&quot;/&gt;&lt;property id=&quot;20309&quot; value=&quot;-1&quot;/&gt;&lt;property id=&quot;20312&quot; value=&quot;0&quot;/&gt;&lt;/object&gt;&lt;object type=&quot;3&quot; unique_id=&quot;10050&quot;&gt;&lt;property id=&quot;20148&quot; value=&quot;5&quot;/&gt;&lt;property id=&quot;20300&quot; value=&quot;Slide 48 - &amp;quot;The Custody Officer&amp;quot;&quot;/&gt;&lt;property id=&quot;20302&quot; value=&quot;1&quot;/&gt;&lt;property id=&quot;20303&quot; value=&quot;-1&quot;/&gt;&lt;property id=&quot;20307&quot; value=&quot;340&quot;/&gt;&lt;property id=&quot;20309&quot; value=&quot;-1&quot;/&gt;&lt;property id=&quot;20312&quot; value=&quot;0&quot;/&gt;&lt;/object&gt;&lt;object type=&quot;3&quot; unique_id=&quot;10051&quot;&gt;&lt;property id=&quot;20148&quot; value=&quot;5&quot;/&gt;&lt;property id=&quot;20300&quot; value=&quot;Slide 49 - &amp;quot;The Custody Officer&amp;quot;&quot;/&gt;&lt;property id=&quot;20302&quot; value=&quot;1&quot;/&gt;&lt;property id=&quot;20303&quot; value=&quot;-1&quot;/&gt;&lt;property id=&quot;20307&quot; value=&quot;400&quot;/&gt;&lt;property id=&quot;20309&quot; value=&quot;-1&quot;/&gt;&lt;property id=&quot;20312&quot; value=&quot;0&quot;/&gt;&lt;/object&gt;&lt;object type=&quot;3&quot; unique_id=&quot;10052&quot;&gt;&lt;property id=&quot;20148&quot; value=&quot;5&quot;/&gt;&lt;property id=&quot;20300&quot; value=&quot;Slide 50 - &amp;quot;Prisoners Rights&amp;quot;&quot;/&gt;&lt;property id=&quot;20302&quot; value=&quot;1&quot;/&gt;&lt;property id=&quot;20303&quot; value=&quot;-1&quot;/&gt;&lt;property id=&quot;20307&quot; value=&quot;285&quot;/&gt;&lt;property id=&quot;20309&quot; value=&quot;-1&quot;/&gt;&lt;property id=&quot;20312&quot; value=&quot;0&quot;/&gt;&lt;/object&gt;&lt;object type=&quot;3&quot; unique_id=&quot;10053&quot;&gt;&lt;property id=&quot;20148&quot; value=&quot;5&quot;/&gt;&lt;property id=&quot;20300&quot; value=&quot;Slide 51 - &amp;quot;The Custody Record&amp;quot;&quot;/&gt;&lt;property id=&quot;20302&quot; value=&quot;1&quot;/&gt;&lt;property id=&quot;20303&quot; value=&quot;-1&quot;/&gt;&lt;property id=&quot;20307&quot; value=&quot;283&quot;/&gt;&lt;property id=&quot;20309&quot; value=&quot;-1&quot;/&gt;&lt;property id=&quot;20312&quot; value=&quot;0&quot;/&gt;&lt;/object&gt;&lt;object type=&quot;3&quot; unique_id=&quot;10054&quot;&gt;&lt;property id=&quot;20148&quot; value=&quot;5&quot;/&gt;&lt;property id=&quot;20300&quot; value=&quot;Slide 52 - &amp;quot;Record of Arrest&amp;quot;&quot;/&gt;&lt;property id=&quot;20302&quot; value=&quot;1&quot;/&gt;&lt;property id=&quot;20303&quot; value=&quot;-1&quot;/&gt;&lt;property id=&quot;20307&quot; value=&quot;341&quot;/&gt;&lt;property id=&quot;20309&quot; value=&quot;-1&quot;/&gt;&lt;property id=&quot;20312&quot; value=&quot;0&quot;/&gt;&lt;/object&gt;&lt;object type=&quot;3&quot; unique_id=&quot;10055&quot;&gt;&lt;property id=&quot;20148&quot; value=&quot;5&quot;/&gt;&lt;property id=&quot;20300&quot; value=&quot;Slide 53&quot;/&gt;&lt;property id=&quot;20302&quot; value=&quot;1&quot;/&gt;&lt;property id=&quot;20303&quot; value=&quot;-1&quot;/&gt;&lt;property id=&quot;20307&quot; value=&quot;344&quot;/&gt;&lt;property id=&quot;20309&quot; value=&quot;-1&quot;/&gt;&lt;property id=&quot;20312&quot; value=&quot;0&quot;/&gt;&lt;/object&gt;&lt;object type=&quot;3&quot; unique_id=&quot;10056&quot;&gt;&lt;property id=&quot;20148&quot; value=&quot;5&quot;/&gt;&lt;property id=&quot;20300&quot; value=&quot;Slide 54&quot;/&gt;&lt;property id=&quot;20302&quot; value=&quot;1&quot;/&gt;&lt;property id=&quot;20303&quot; value=&quot;-1&quot;/&gt;&lt;property id=&quot;20307&quot; value=&quot;345&quot;/&gt;&lt;property id=&quot;20309&quot; value=&quot;-1&quot;/&gt;&lt;property id=&quot;20312&quot; value=&quot;0&quot;/&gt;&lt;/object&gt;&lt;object type=&quot;3&quot; unique_id=&quot;10057&quot;&gt;&lt;property id=&quot;20148&quot; value=&quot;5&quot;/&gt;&lt;property id=&quot;20300&quot; value=&quot;Slide 55&quot;/&gt;&lt;property id=&quot;20302&quot; value=&quot;1&quot;/&gt;&lt;property id=&quot;20303&quot; value=&quot;-1&quot;/&gt;&lt;property id=&quot;20307&quot; value=&quot;347&quot;/&gt;&lt;property id=&quot;20309&quot; value=&quot;-1&quot;/&gt;&lt;property id=&quot;20312&quot; value=&quot;0&quot;/&gt;&lt;/object&gt;&lt;object type=&quot;3&quot; unique_id=&quot;10058&quot;&gt;&lt;property id=&quot;20148&quot; value=&quot;5&quot;/&gt;&lt;property id=&quot;20300&quot; value=&quot;Slide 56&quot;/&gt;&lt;property id=&quot;20302&quot; value=&quot;1&quot;/&gt;&lt;property id=&quot;20303&quot; value=&quot;-1&quot;/&gt;&lt;property id=&quot;20307&quot; value=&quot;352&quot;/&gt;&lt;property id=&quot;20309&quot; value=&quot;-1&quot;/&gt;&lt;property id=&quot;20312&quot; value=&quot;0&quot;/&gt;&lt;/object&gt;&lt;/object&gt;&lt;object type=&quot;8&quot; unique_id=&quot;10116&quot;&gt;&lt;/object&gt;&lt;object type=&quot;4&quot; unique_id=&quot;10175&quot;&gt;&lt;/object&gt;&lt;object type=&quot;10&quot; unique_id=&quot;10235&quot;&gt;&lt;object type=&quot;11&quot; unique_id=&quot;10236&quot;&gt;&lt;/object&gt;&lt;/object&gt;&lt;/object&gt;&lt;/database&gt;"/>
  <p:tag name="SECTOMILLISECCONVERTED" val="1"/>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INFO" val="&lt;ThreeDShapeInfo&gt;&lt;uuid val=&quot;{5C3B869E-A089-43E3-88E9-15E634CF6DDC}&quot;/&gt;&lt;isInvalidForFieldText val=&quot;0&quot;/&gt;&lt;Image&gt;&lt;filename val=&quot;C:\DOCUME~1\swp54152\LOCALS~1\Temp\PR\data\asimages\{5C3B869E-A089-43E3-88E9-15E634CF6DDC}_47.png&quot;/&gt;&lt;left val=&quot;0&quot;/&gt;&lt;top val=&quot;54&quot;/&gt;&lt;width val=&quot;715&quot;/&gt;&lt;height val=&quot;435&quot;/&gt;&lt;hasText val=&quot;1&quot;/&gt;&lt;/Image&gt;&lt;/ThreeDShapeInfo&gt;"/>
</p:tagLst>
</file>

<file path=ppt/tags/tag4.xml><?xml version="1.0" encoding="utf-8"?>
<p:tagLst xmlns:a="http://schemas.openxmlformats.org/drawingml/2006/main" xmlns:r="http://schemas.openxmlformats.org/officeDocument/2006/relationships" xmlns:p="http://schemas.openxmlformats.org/presentationml/2006/main">
  <p:tag name="PRESENTER_SHAPEINFO" val="&lt;ThreeDShapeInfo&gt;&lt;uuid val=&quot;{7E42AA6A-9B9A-4E79-94C6-4ECE4D2A9FB3}&quot;/&gt;&lt;isInvalidForFieldText val=&quot;0&quot;/&gt;&lt;Image&gt;&lt;filename val=&quot;C:\DOCUME~1\swp54152\LOCALS~1\Temp\PR\data\asimages\{7E42AA6A-9B9A-4E79-94C6-4ECE4D2A9FB3}_50.png&quot;/&gt;&lt;left val=&quot;247&quot;/&gt;&lt;top val=&quot;127&quot;/&gt;&lt;width val=&quot;465&quot;/&gt;&lt;height val=&quot;279&quot;/&gt;&lt;hasText val=&quot;1&quot;/&gt;&lt;/Image&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1&quot;/&gt;&lt;lineCharCount val=&quot;25&quot;/&gt;&lt;lineCharCount val=&quot;23&quot;/&gt;&lt;lineCharCount val=&quot;5&quot;/&gt;&lt;/TableIndex&gt;&lt;/ShapeTextInfo&gt;"/>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Blank presentation</Template>
  <TotalTime>5970</TotalTime>
  <Words>7503</Words>
  <Application>Microsoft Office PowerPoint</Application>
  <PresentationFormat>Widescreen</PresentationFormat>
  <Paragraphs>506</Paragraphs>
  <Slides>24</Slides>
  <Notes>24</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24</vt:i4>
      </vt:variant>
    </vt:vector>
  </HeadingPairs>
  <TitlesOfParts>
    <vt:vector size="35" baseType="lpstr">
      <vt:lpstr>Arial</vt:lpstr>
      <vt:lpstr>Arial Nova</vt:lpstr>
      <vt:lpstr>Arial Nova Cond</vt:lpstr>
      <vt:lpstr>Calibri</vt:lpstr>
      <vt:lpstr>Calibri Light</vt:lpstr>
      <vt:lpstr>Microsoft Sans Serif</vt:lpstr>
      <vt:lpstr>Tahoma</vt:lpstr>
      <vt:lpstr>Verdana</vt:lpstr>
      <vt:lpstr>Wingdings</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SWP53810</dc:creator>
  <cp:lastModifiedBy>Neil,Sharon swp3514</cp:lastModifiedBy>
  <cp:revision>426</cp:revision>
  <cp:lastPrinted>2022-11-14T15:16:24Z</cp:lastPrinted>
  <dcterms:created xsi:type="dcterms:W3CDTF">2009-11-13T12:16:13Z</dcterms:created>
  <dcterms:modified xsi:type="dcterms:W3CDTF">2023-01-19T13:30:43Z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115317d1-29dc-4c4e-b583-086e08e1b25d</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MSIP_Label_66cf8fe5-b7b7-4df7-b38d-1c61ac2f6639_Enabled">
    <vt:lpwstr>true</vt:lpwstr>
  </property>
  <property fmtid="{D5CDD505-2E9C-101B-9397-08002B2CF9AE}" pid="6" name="MSIP_Label_66cf8fe5-b7b7-4df7-b38d-1c61ac2f6639_SetDate">
    <vt:lpwstr>2022-06-22T08:38:13Z</vt:lpwstr>
  </property>
  <property fmtid="{D5CDD505-2E9C-101B-9397-08002B2CF9AE}" pid="7" name="MSIP_Label_66cf8fe5-b7b7-4df7-b38d-1c61ac2f6639_Method">
    <vt:lpwstr>Standard</vt:lpwstr>
  </property>
  <property fmtid="{D5CDD505-2E9C-101B-9397-08002B2CF9AE}" pid="8" name="MSIP_Label_66cf8fe5-b7b7-4df7-b38d-1c61ac2f6639_Name">
    <vt:lpwstr>66cf8fe5-b7b7-4df7-b38d-1c61ac2f6639</vt:lpwstr>
  </property>
  <property fmtid="{D5CDD505-2E9C-101B-9397-08002B2CF9AE}" pid="9" name="MSIP_Label_66cf8fe5-b7b7-4df7-b38d-1c61ac2f6639_SiteId">
    <vt:lpwstr>270c2f4d-fd0c-4f08-92a9-e5bdd8a87e09</vt:lpwstr>
  </property>
  <property fmtid="{D5CDD505-2E9C-101B-9397-08002B2CF9AE}" pid="10" name="MSIP_Label_66cf8fe5-b7b7-4df7-b38d-1c61ac2f6639_ActionId">
    <vt:lpwstr>9d7f9198-2471-4871-909a-3bb4a7ccbace</vt:lpwstr>
  </property>
  <property fmtid="{D5CDD505-2E9C-101B-9397-08002B2CF9AE}" pid="11" name="MSIP_Label_66cf8fe5-b7b7-4df7-b38d-1c61ac2f6639_ContentBits">
    <vt:lpwstr>0</vt:lpwstr>
  </property>
  <property fmtid="{D5CDD505-2E9C-101B-9397-08002B2CF9AE}" pid="12" name="Classification">
    <vt:lpwstr>OFFICIAL</vt:lpwstr>
  </property>
  <property fmtid="{D5CDD505-2E9C-101B-9397-08002B2CF9AE}" pid="13" name="Visibility">
    <vt:lpwstr>NOT VISIBLE</vt:lpwstr>
  </property>
</Properties>
</file>