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3524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2103EDC-E1A1-4376-B50D-60150082AEE7}" v="510" dt="2022-06-17T13:13:24.8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230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314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349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682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39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283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880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20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26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957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752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6046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10932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418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536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406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B2FC2-FACB-40E3-A094-DBA92A4C82CC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A09ABDF-05EA-4E08-A7F8-79625D7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24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bing.com/ck/a?!&amp;&amp;p=137eeaddaca082936e34619760e9d29f72d1b6489bf0781d0f1879ab3790f215JmltdHM9MTY1NTQxNjQ0NiZpZ3VpZD1kMmFjZGNkNC01NzdmLTQ4MzAtYjhjZC0wYjc5YmE4ZTM1YTUmaW5zaWQ9NTUzMg&amp;ptn=3&amp;fclid=d791510d-edbe-11ec-8fbb-b15fee780a6e&amp;u=a1L2ltYWdlcy9zZWFyY2g_cT1TeW1ib2wlMjBmb3IlMjBUcmluaXR5JkZPUk09SVFGUkJBJmlkPTAwRkY5RTIyNjRBQzEyOTE2RUNBQjNCMTk3MEQxMDIzRjEyQjVEMzM&amp;ntb=1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gov.wales/rules-requiring-takeaways-promote-food-hygiene-ratings-leaflets-come-force-0" TargetMode="External"/><Relationship Id="rId3" Type="http://schemas.openxmlformats.org/officeDocument/2006/relationships/hyperlink" Target="http://www.sainsburys.co.uk/gol-ui/product/dark-horse-cabernet-sauvignon-75cl" TargetMode="External"/><Relationship Id="rId7" Type="http://schemas.openxmlformats.org/officeDocument/2006/relationships/hyperlink" Target="https://sainsburys.co.uk/gol-ui/lindamccartney-original-sausages" TargetMode="External"/><Relationship Id="rId2" Type="http://schemas.openxmlformats.org/officeDocument/2006/relationships/hyperlink" Target="http://www.jarrold.co.uk/.../Wine/Lobster-reef-sauvignon-blanc-75c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harborfish.com/baked-stuffed-lobster-2/" TargetMode="External"/><Relationship Id="rId11" Type="http://schemas.openxmlformats.org/officeDocument/2006/relationships/hyperlink" Target="https://www.pinterest.com/Trinitysymbol" TargetMode="External"/><Relationship Id="rId5" Type="http://schemas.openxmlformats.org/officeDocument/2006/relationships/hyperlink" Target="https://www.cakesfromwales.com/story" TargetMode="External"/><Relationship Id="rId10" Type="http://schemas.openxmlformats.org/officeDocument/2006/relationships/hyperlink" Target="https://www.bing.com/images/search/" TargetMode="External"/><Relationship Id="rId4" Type="http://schemas.openxmlformats.org/officeDocument/2006/relationships/hyperlink" Target="https://tomoswatkin.com/collections/Swansea-jack/products/Swansea-jack" TargetMode="External"/><Relationship Id="rId9" Type="http://schemas.openxmlformats.org/officeDocument/2006/relationships/hyperlink" Target="https://bing.com/images/search-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8C6A524-BF09-8ECC-8060-9684EE833642}"/>
              </a:ext>
            </a:extLst>
          </p:cNvPr>
          <p:cNvSpPr txBox="1"/>
          <p:nvPr/>
        </p:nvSpPr>
        <p:spPr>
          <a:xfrm>
            <a:off x="609600" y="662609"/>
            <a:ext cx="64935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Clare Susan Woolvett</a:t>
            </a:r>
          </a:p>
          <a:p>
            <a:endParaRPr lang="en-GB" dirty="0"/>
          </a:p>
          <a:p>
            <a:r>
              <a:rPr lang="en-GB" dirty="0"/>
              <a:t>Food &amp; beverage Operations</a:t>
            </a:r>
          </a:p>
          <a:p>
            <a:endParaRPr lang="en-GB" dirty="0"/>
          </a:p>
          <a:p>
            <a:r>
              <a:rPr lang="en-GB" dirty="0"/>
              <a:t>BMIH4002</a:t>
            </a:r>
          </a:p>
          <a:p>
            <a:endParaRPr lang="en-GB" dirty="0"/>
          </a:p>
          <a:p>
            <a:r>
              <a:rPr lang="en-GB" dirty="0"/>
              <a:t>Ffion </a:t>
            </a:r>
            <a:r>
              <a:rPr lang="en-GB" dirty="0" err="1"/>
              <a:t>Cumberpatch</a:t>
            </a:r>
            <a:endParaRPr lang="en-GB" dirty="0"/>
          </a:p>
          <a:p>
            <a:endParaRPr lang="en-GB" dirty="0"/>
          </a:p>
          <a:p>
            <a:r>
              <a:rPr lang="en-GB" dirty="0"/>
              <a:t>Menu Engineering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8772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31F6099-FBC0-59A7-F8D3-543EBC8CD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417" y="323870"/>
            <a:ext cx="4491697" cy="69971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6000" dirty="0"/>
            </a:br>
            <a:r>
              <a:rPr lang="en-US" sz="4900" dirty="0">
                <a:solidFill>
                  <a:schemeClr val="tx1"/>
                </a:solidFill>
                <a:latin typeface="Copperplate Gothic Light" panose="020E0507020206020404" pitchFamily="34" charset="0"/>
              </a:rPr>
              <a:t>Hotel </a:t>
            </a:r>
            <a:r>
              <a:rPr lang="en-US" sz="5300" dirty="0">
                <a:solidFill>
                  <a:schemeClr val="tx1"/>
                </a:solidFill>
                <a:latin typeface="Copperplate Gothic Light" panose="020E0507020206020404" pitchFamily="34" charset="0"/>
              </a:rPr>
              <a:t>trinity</a:t>
            </a:r>
            <a:endParaRPr lang="en-US" sz="5300" dirty="0">
              <a:solidFill>
                <a:schemeClr val="tx1"/>
              </a:solidFill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EFFD397-FC60-F42C-1FDB-7F0100054E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9417" y="1482935"/>
            <a:ext cx="5188533" cy="3798750"/>
          </a:xfrm>
        </p:spPr>
        <p:txBody>
          <a:bodyPr>
            <a:normAutofit fontScale="92500" lnSpcReduction="10000"/>
          </a:bodyPr>
          <a:lstStyle/>
          <a:p>
            <a:r>
              <a:rPr lang="en-GB" sz="1500" b="1" dirty="0">
                <a:latin typeface="Baguet Script" panose="00000500000000000000" pitchFamily="2" charset="0"/>
              </a:rPr>
              <a:t>Breakfast-</a:t>
            </a:r>
            <a:r>
              <a:rPr lang="en-GB" sz="1500" b="1" dirty="0">
                <a:solidFill>
                  <a:srgbClr val="0066FF"/>
                </a:solidFill>
                <a:latin typeface="Baguet Script" panose="00000500000000000000" pitchFamily="2" charset="0"/>
              </a:rPr>
              <a:t> </a:t>
            </a:r>
          </a:p>
          <a:p>
            <a:r>
              <a:rPr lang="en-GB" sz="1400" dirty="0">
                <a:solidFill>
                  <a:srgbClr val="0066FF"/>
                </a:solidFill>
                <a:latin typeface="Baguet Script" panose="00000500000000000000" pitchFamily="2" charset="0"/>
              </a:rPr>
              <a:t>Last serving 12 ‘0’ clock noon</a:t>
            </a:r>
          </a:p>
          <a:p>
            <a:pPr>
              <a:lnSpc>
                <a:spcPct val="150000"/>
              </a:lnSpc>
            </a:pPr>
            <a:r>
              <a:rPr lang="en-GB" b="1" dirty="0">
                <a:latin typeface="Baguet Script" panose="00000500000000000000" pitchFamily="2" charset="0"/>
              </a:rPr>
              <a:t>Full-English Breakfas</a:t>
            </a:r>
            <a:r>
              <a:rPr lang="en-GB" sz="1400" b="1" dirty="0">
                <a:latin typeface="Baguet Script" panose="00000500000000000000" pitchFamily="2" charset="0"/>
              </a:rPr>
              <a:t>t</a:t>
            </a:r>
            <a:r>
              <a:rPr lang="en-GB" sz="1400" dirty="0">
                <a:latin typeface="Baguet Script" panose="00000500000000000000" pitchFamily="2" charset="0"/>
              </a:rPr>
              <a:t>-Two rashes of bacon,1 pork</a:t>
            </a:r>
            <a:r>
              <a:rPr lang="en-GB" sz="1400" dirty="0">
                <a:solidFill>
                  <a:srgbClr val="0066FF"/>
                </a:solidFill>
                <a:latin typeface="Baguet Script" panose="00000500000000000000" pitchFamily="2" charset="0"/>
              </a:rPr>
              <a:t> or </a:t>
            </a:r>
            <a:r>
              <a:rPr lang="en-GB" sz="1400" dirty="0">
                <a:latin typeface="Baguet Script" panose="00000500000000000000" pitchFamily="2" charset="0"/>
              </a:rPr>
              <a:t>lamb sausage,2 fried eggs</a:t>
            </a:r>
            <a:r>
              <a:rPr lang="en-GB" sz="1400" dirty="0">
                <a:solidFill>
                  <a:srgbClr val="0066FF"/>
                </a:solidFill>
                <a:latin typeface="Baguet Script" panose="00000500000000000000" pitchFamily="2" charset="0"/>
              </a:rPr>
              <a:t> or </a:t>
            </a:r>
            <a:r>
              <a:rPr lang="en-GB" sz="1400" dirty="0">
                <a:latin typeface="Baguet Script" panose="00000500000000000000" pitchFamily="2" charset="0"/>
              </a:rPr>
              <a:t>scrambled egg, mushrooms, Beans</a:t>
            </a:r>
            <a:r>
              <a:rPr lang="en-GB" sz="1400" dirty="0">
                <a:solidFill>
                  <a:srgbClr val="0066FF"/>
                </a:solidFill>
                <a:latin typeface="Baguet Script" panose="00000500000000000000" pitchFamily="2" charset="0"/>
              </a:rPr>
              <a:t> or </a:t>
            </a:r>
            <a:r>
              <a:rPr lang="en-GB" sz="1400" dirty="0">
                <a:latin typeface="Baguet Script" panose="00000500000000000000" pitchFamily="2" charset="0"/>
              </a:rPr>
              <a:t>Tomatoes, Hash browns</a:t>
            </a:r>
            <a:r>
              <a:rPr lang="en-GB" sz="1400" dirty="0">
                <a:solidFill>
                  <a:srgbClr val="0066FF"/>
                </a:solidFill>
                <a:latin typeface="Baguet Script" panose="00000500000000000000" pitchFamily="2" charset="0"/>
              </a:rPr>
              <a:t> or </a:t>
            </a:r>
            <a:r>
              <a:rPr lang="en-GB" sz="1400" dirty="0">
                <a:latin typeface="Baguet Script" panose="00000500000000000000" pitchFamily="2" charset="0"/>
              </a:rPr>
              <a:t>Toast. </a:t>
            </a:r>
            <a:r>
              <a:rPr lang="en-GB" sz="1400" dirty="0">
                <a:solidFill>
                  <a:srgbClr val="0066FF"/>
                </a:solidFill>
                <a:latin typeface="Baguet Script" panose="00000500000000000000" pitchFamily="2" charset="0"/>
              </a:rPr>
              <a:t>Optional: </a:t>
            </a:r>
            <a:r>
              <a:rPr lang="en-GB" sz="1400" dirty="0">
                <a:latin typeface="Baguet Script" panose="00000500000000000000" pitchFamily="2" charset="0"/>
              </a:rPr>
              <a:t>Black pudding. </a:t>
            </a:r>
            <a:r>
              <a:rPr lang="en-GB" sz="900" dirty="0">
                <a:latin typeface="Baguet Script" panose="00000500000000000000" pitchFamily="2" charset="0"/>
              </a:rPr>
              <a:t>6.50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rgbClr val="0066FF"/>
                </a:solidFill>
                <a:latin typeface="Baguet Script" panose="00000500000000000000" pitchFamily="2" charset="0"/>
              </a:rPr>
              <a:t>Vegetarian </a:t>
            </a:r>
            <a:r>
              <a:rPr lang="en-GB" b="1" dirty="0">
                <a:latin typeface="Baguet Script" panose="00000500000000000000" pitchFamily="2" charset="0"/>
              </a:rPr>
              <a:t>Full-English Breakfast- </a:t>
            </a:r>
            <a:r>
              <a:rPr lang="en-GB" dirty="0">
                <a:latin typeface="Baguet Script" panose="00000500000000000000" pitchFamily="2" charset="0"/>
              </a:rPr>
              <a:t>3 </a:t>
            </a:r>
            <a:r>
              <a:rPr lang="en-GB" dirty="0">
                <a:solidFill>
                  <a:srgbClr val="0066FF"/>
                </a:solidFill>
                <a:latin typeface="Baguet Script" panose="00000500000000000000" pitchFamily="2" charset="0"/>
              </a:rPr>
              <a:t>Linda McCartney’s </a:t>
            </a:r>
            <a:r>
              <a:rPr lang="en-GB" dirty="0">
                <a:latin typeface="Baguet Script" panose="00000500000000000000" pitchFamily="2" charset="0"/>
              </a:rPr>
              <a:t>Vegetarian  sausages, Beans and Mushrooms, Fried egg</a:t>
            </a:r>
            <a:r>
              <a:rPr lang="en-GB" dirty="0">
                <a:solidFill>
                  <a:srgbClr val="0066FF"/>
                </a:solidFill>
                <a:latin typeface="Baguet Script" panose="00000500000000000000" pitchFamily="2" charset="0"/>
              </a:rPr>
              <a:t> or </a:t>
            </a:r>
            <a:r>
              <a:rPr lang="en-GB" dirty="0">
                <a:latin typeface="Baguet Script" panose="00000500000000000000" pitchFamily="2" charset="0"/>
              </a:rPr>
              <a:t>scrambled, Along with some hash browns</a:t>
            </a:r>
            <a:r>
              <a:rPr lang="en-GB" dirty="0">
                <a:solidFill>
                  <a:srgbClr val="0066FF"/>
                </a:solidFill>
                <a:latin typeface="Baguet Script" panose="00000500000000000000" pitchFamily="2" charset="0"/>
              </a:rPr>
              <a:t> or </a:t>
            </a:r>
            <a:r>
              <a:rPr lang="en-GB" dirty="0">
                <a:latin typeface="Baguet Script" panose="00000500000000000000" pitchFamily="2" charset="0"/>
              </a:rPr>
              <a:t>toast</a:t>
            </a:r>
            <a:r>
              <a:rPr lang="en-GB" sz="900" dirty="0">
                <a:latin typeface="Baguet Script" panose="00000500000000000000" pitchFamily="2" charset="0"/>
              </a:rPr>
              <a:t>. 6.00 </a:t>
            </a:r>
          </a:p>
          <a:p>
            <a:pPr>
              <a:lnSpc>
                <a:spcPct val="150000"/>
              </a:lnSpc>
            </a:pPr>
            <a:r>
              <a:rPr lang="en-GB" b="1" dirty="0">
                <a:latin typeface="Baguet Script" panose="00000500000000000000" pitchFamily="2" charset="0"/>
              </a:rPr>
              <a:t>Bagel </a:t>
            </a:r>
            <a:r>
              <a:rPr lang="en-GB" dirty="0">
                <a:latin typeface="Baguet Script" panose="00000500000000000000" pitchFamily="2" charset="0"/>
              </a:rPr>
              <a:t>– with soft cheese</a:t>
            </a:r>
            <a:r>
              <a:rPr lang="en-GB" dirty="0">
                <a:solidFill>
                  <a:srgbClr val="0066FF"/>
                </a:solidFill>
                <a:latin typeface="Baguet Script" panose="00000500000000000000" pitchFamily="2" charset="0"/>
              </a:rPr>
              <a:t> or </a:t>
            </a:r>
            <a:r>
              <a:rPr lang="en-GB" dirty="0">
                <a:latin typeface="Baguet Script" panose="00000500000000000000" pitchFamily="2" charset="0"/>
              </a:rPr>
              <a:t>Jam.</a:t>
            </a:r>
            <a:r>
              <a:rPr lang="en-GB" sz="1400" dirty="0">
                <a:latin typeface="Baguet Script" panose="00000500000000000000" pitchFamily="2" charset="0"/>
              </a:rPr>
              <a:t> </a:t>
            </a:r>
            <a:r>
              <a:rPr lang="en-GB" sz="900" dirty="0">
                <a:latin typeface="Baguet Script" panose="00000500000000000000" pitchFamily="2" charset="0"/>
              </a:rPr>
              <a:t>3.00</a:t>
            </a:r>
          </a:p>
          <a:p>
            <a:pPr>
              <a:lnSpc>
                <a:spcPct val="150000"/>
              </a:lnSpc>
            </a:pPr>
            <a:r>
              <a:rPr lang="en-GB" b="1" dirty="0">
                <a:latin typeface="Baguet Script" panose="00000500000000000000" pitchFamily="2" charset="0"/>
              </a:rPr>
              <a:t>Pancakes</a:t>
            </a:r>
            <a:r>
              <a:rPr lang="en-GB" sz="1400" b="1" dirty="0">
                <a:latin typeface="Baguet Script" panose="00000500000000000000" pitchFamily="2" charset="0"/>
              </a:rPr>
              <a:t>-</a:t>
            </a:r>
            <a:r>
              <a:rPr lang="en-GB" sz="1400" dirty="0">
                <a:latin typeface="Baguet Script" panose="00000500000000000000" pitchFamily="2" charset="0"/>
              </a:rPr>
              <a:t> with 2 Fruit toppings, syrup and whipped cream. </a:t>
            </a:r>
            <a:r>
              <a:rPr lang="en-GB" sz="900" dirty="0">
                <a:latin typeface="Baguet Script" panose="00000500000000000000" pitchFamily="2" charset="0"/>
              </a:rPr>
              <a:t>6.50</a:t>
            </a:r>
          </a:p>
          <a:p>
            <a:pPr>
              <a:lnSpc>
                <a:spcPct val="150000"/>
              </a:lnSpc>
            </a:pPr>
            <a:r>
              <a:rPr lang="en-GB" sz="1400" b="1" dirty="0">
                <a:solidFill>
                  <a:srgbClr val="0066FF"/>
                </a:solidFill>
                <a:latin typeface="Baguet Script" panose="00000500000000000000" pitchFamily="2" charset="0"/>
              </a:rPr>
              <a:t>Any Breakfast dish will come with  Tea/Coffee or Orange Juice</a:t>
            </a:r>
            <a:r>
              <a:rPr lang="en-GB" sz="1400" b="1" dirty="0">
                <a:solidFill>
                  <a:schemeClr val="accent1"/>
                </a:solidFill>
                <a:latin typeface="Baguet Script" panose="00000500000000000000" pitchFamily="2" charset="0"/>
              </a:rPr>
              <a:t>.</a:t>
            </a:r>
          </a:p>
        </p:txBody>
      </p:sp>
      <p:pic>
        <p:nvPicPr>
          <p:cNvPr id="1042" name="Picture 18" descr="See the source image">
            <a:extLst>
              <a:ext uri="{FF2B5EF4-FFF2-40B4-BE49-F238E27FC236}">
                <a16:creationId xmlns:a16="http://schemas.microsoft.com/office/drawing/2014/main" id="{5D511DB8-1B4D-C779-FEFB-3724CCCD5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0834" y="1228644"/>
            <a:ext cx="1121825" cy="205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02F37F3-672A-0784-0923-35E1E3830A29}"/>
              </a:ext>
            </a:extLst>
          </p:cNvPr>
          <p:cNvSpPr txBox="1"/>
          <p:nvPr/>
        </p:nvSpPr>
        <p:spPr>
          <a:xfrm>
            <a:off x="3599595" y="859312"/>
            <a:ext cx="2293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aguet Script" panose="00000500000000000000" pitchFamily="2" charset="0"/>
              </a:rPr>
              <a:t>Take it away…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5E8BE3-0911-030C-47BA-C4EA8FC1E814}"/>
              </a:ext>
            </a:extLst>
          </p:cNvPr>
          <p:cNvSpPr txBox="1"/>
          <p:nvPr/>
        </p:nvSpPr>
        <p:spPr>
          <a:xfrm>
            <a:off x="10347275" y="28020"/>
            <a:ext cx="18939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pperplate Gothic Light" panose="020E0507020206020404" pitchFamily="34" charset="0"/>
              </a:rPr>
              <a:t>Hotel Trinity</a:t>
            </a:r>
          </a:p>
          <a:p>
            <a:r>
              <a:rPr lang="en-GB" sz="1200" dirty="0">
                <a:latin typeface="Copperplate Gothic Light" panose="020E0507020206020404" pitchFamily="34" charset="0"/>
              </a:rPr>
              <a:t>51 Beach Hut Street</a:t>
            </a:r>
          </a:p>
          <a:p>
            <a:r>
              <a:rPr lang="en-GB" sz="1200" dirty="0">
                <a:latin typeface="Copperplate Gothic Light" panose="020E0507020206020404" pitchFamily="34" charset="0"/>
              </a:rPr>
              <a:t>Coastline south</a:t>
            </a:r>
          </a:p>
          <a:p>
            <a:r>
              <a:rPr lang="en-GB" sz="1200" dirty="0">
                <a:latin typeface="Copperplate Gothic Light" panose="020E0507020206020404" pitchFamily="34" charset="0"/>
              </a:rPr>
              <a:t>Swansea</a:t>
            </a:r>
          </a:p>
          <a:p>
            <a:r>
              <a:rPr lang="en-GB" sz="1200" dirty="0">
                <a:latin typeface="Copperplate Gothic Light" panose="020E0507020206020404" pitchFamily="34" charset="0"/>
              </a:rPr>
              <a:t>South Wales</a:t>
            </a:r>
          </a:p>
          <a:p>
            <a:r>
              <a:rPr lang="en-GB" sz="1200" dirty="0">
                <a:latin typeface="Copperplate Gothic Light" panose="020E0507020206020404" pitchFamily="34" charset="0"/>
              </a:rPr>
              <a:t>SA3 5FT</a:t>
            </a:r>
          </a:p>
          <a:p>
            <a:endParaRPr lang="en-GB" sz="1200" dirty="0">
              <a:latin typeface="Copperplate Gothic Light" panose="020E05070202060204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4C5CF5-C963-186F-4CA7-477D59337672}"/>
              </a:ext>
            </a:extLst>
          </p:cNvPr>
          <p:cNvSpPr/>
          <p:nvPr/>
        </p:nvSpPr>
        <p:spPr>
          <a:xfrm>
            <a:off x="7463918" y="101110"/>
            <a:ext cx="22685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0173245678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BE0438-A158-2DF6-CE8F-913A40ED8CCD}"/>
              </a:ext>
            </a:extLst>
          </p:cNvPr>
          <p:cNvSpPr txBox="1"/>
          <p:nvPr/>
        </p:nvSpPr>
        <p:spPr>
          <a:xfrm>
            <a:off x="7106995" y="560258"/>
            <a:ext cx="342558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pperplate Gothic Light" panose="020E0507020206020404" pitchFamily="34" charset="0"/>
              </a:rPr>
              <a:t>Opening times: Monday-Saturday from 8am-8pm</a:t>
            </a:r>
          </a:p>
          <a:p>
            <a:r>
              <a:rPr lang="en-GB" sz="900" dirty="0">
                <a:solidFill>
                  <a:srgbClr val="0070C0"/>
                </a:solidFill>
                <a:latin typeface="Copperplate Gothic Light" panose="020E0507020206020404" pitchFamily="34" charset="0"/>
              </a:rPr>
              <a:t>Accept card/contactless or Cash</a:t>
            </a:r>
          </a:p>
        </p:txBody>
      </p:sp>
      <p:pic>
        <p:nvPicPr>
          <p:cNvPr id="17" name="Picture 24">
            <a:hlinkClick r:id="rId3"/>
            <a:extLst>
              <a:ext uri="{FF2B5EF4-FFF2-40B4-BE49-F238E27FC236}">
                <a16:creationId xmlns:a16="http://schemas.microsoft.com/office/drawing/2014/main" id="{20B707DB-2101-0306-598A-5C2A8FED8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790" y="99351"/>
            <a:ext cx="1185342" cy="11072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Picture 28" descr="Image result for swansea favourite dishes">
            <a:extLst>
              <a:ext uri="{FF2B5EF4-FFF2-40B4-BE49-F238E27FC236}">
                <a16:creationId xmlns:a16="http://schemas.microsoft.com/office/drawing/2014/main" id="{E88B97A6-681B-81D5-7C0F-F3645E92C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886" y="5556675"/>
            <a:ext cx="926488" cy="11072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0" descr="See the source image">
            <a:extLst>
              <a:ext uri="{FF2B5EF4-FFF2-40B4-BE49-F238E27FC236}">
                <a16:creationId xmlns:a16="http://schemas.microsoft.com/office/drawing/2014/main" id="{AD6BBB48-AB2F-5FBE-36F6-09D236274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1248" y="5765571"/>
            <a:ext cx="1260946" cy="9157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2" descr="Image result for vegetarian sausages">
            <a:extLst>
              <a:ext uri="{FF2B5EF4-FFF2-40B4-BE49-F238E27FC236}">
                <a16:creationId xmlns:a16="http://schemas.microsoft.com/office/drawing/2014/main" id="{267602CA-71C0-F47E-66EB-78C24B0BD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675" y="5751450"/>
            <a:ext cx="1363521" cy="9157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4" descr="Image result for swansea favourite coffee ">
            <a:extLst>
              <a:ext uri="{FF2B5EF4-FFF2-40B4-BE49-F238E27FC236}">
                <a16:creationId xmlns:a16="http://schemas.microsoft.com/office/drawing/2014/main" id="{6BFF8175-4FF1-3537-8089-92B8F7372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927" y="5804304"/>
            <a:ext cx="1535549" cy="8629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F191BCE3-CB0D-BB85-80DF-89399771FF27}"/>
              </a:ext>
            </a:extLst>
          </p:cNvPr>
          <p:cNvSpPr txBox="1"/>
          <p:nvPr/>
        </p:nvSpPr>
        <p:spPr>
          <a:xfrm>
            <a:off x="2309765" y="1784127"/>
            <a:ext cx="61210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- (</a:t>
            </a:r>
            <a:r>
              <a:rPr lang="en-GB" sz="1100" dirty="0" err="1"/>
              <a:t>Brecwast</a:t>
            </a:r>
            <a:r>
              <a:rPr lang="en-GB" sz="1100" dirty="0"/>
              <a:t>- </a:t>
            </a:r>
            <a:r>
              <a:rPr lang="en-GB" sz="1100" dirty="0" err="1"/>
              <a:t>Gweini</a:t>
            </a:r>
            <a:r>
              <a:rPr lang="en-GB" sz="1100" dirty="0"/>
              <a:t> </a:t>
            </a:r>
            <a:r>
              <a:rPr lang="en-GB" sz="1100" dirty="0" err="1"/>
              <a:t>diwethaf</a:t>
            </a:r>
            <a:r>
              <a:rPr lang="en-GB" sz="1100" dirty="0"/>
              <a:t> 12 '0' </a:t>
            </a:r>
            <a:r>
              <a:rPr lang="en-GB" sz="1100" dirty="0" err="1"/>
              <a:t>hanner</a:t>
            </a:r>
            <a:r>
              <a:rPr lang="en-GB" sz="1100" dirty="0"/>
              <a:t> </a:t>
            </a:r>
            <a:r>
              <a:rPr lang="en-GB" sz="1100" dirty="0" err="1"/>
              <a:t>dydd</a:t>
            </a:r>
            <a:r>
              <a:rPr lang="en-GB" sz="1100" dirty="0"/>
              <a:t>)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658AF3A-7AF7-1C3D-C5EC-FDC6B45DF9C0}"/>
              </a:ext>
            </a:extLst>
          </p:cNvPr>
          <p:cNvSpPr txBox="1"/>
          <p:nvPr/>
        </p:nvSpPr>
        <p:spPr>
          <a:xfrm>
            <a:off x="329417" y="5310677"/>
            <a:ext cx="612102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 err="1"/>
              <a:t>Bydd</a:t>
            </a:r>
            <a:r>
              <a:rPr lang="en-GB" sz="1200" dirty="0"/>
              <a:t> </a:t>
            </a:r>
            <a:r>
              <a:rPr lang="en-GB" sz="1200" dirty="0" err="1"/>
              <a:t>unrhyw</a:t>
            </a:r>
            <a:r>
              <a:rPr lang="en-GB" sz="1200" dirty="0"/>
              <a:t> </a:t>
            </a:r>
            <a:r>
              <a:rPr lang="en-GB" sz="1200" dirty="0" err="1"/>
              <a:t>ddysgl</a:t>
            </a:r>
            <a:r>
              <a:rPr lang="en-GB" sz="1200" dirty="0"/>
              <a:t> </a:t>
            </a:r>
            <a:r>
              <a:rPr lang="en-GB" sz="1200" dirty="0" err="1"/>
              <a:t>Frecwast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dod</a:t>
            </a:r>
            <a:r>
              <a:rPr lang="en-GB" sz="1200" dirty="0"/>
              <a:t> </a:t>
            </a:r>
            <a:r>
              <a:rPr lang="en-GB" sz="1200" dirty="0" err="1"/>
              <a:t>gyda</a:t>
            </a:r>
            <a:r>
              <a:rPr lang="en-GB" sz="1200" dirty="0"/>
              <a:t> The/</a:t>
            </a:r>
            <a:r>
              <a:rPr lang="en-GB" sz="1200" dirty="0" err="1"/>
              <a:t>Coffi</a:t>
            </a:r>
            <a:r>
              <a:rPr lang="en-GB" sz="1200" dirty="0"/>
              <a:t> neu Sudd Oren.</a:t>
            </a:r>
          </a:p>
        </p:txBody>
      </p:sp>
      <p:pic>
        <p:nvPicPr>
          <p:cNvPr id="1060" name="Picture 36" descr="Image result for vegetarian sign on menu">
            <a:extLst>
              <a:ext uri="{FF2B5EF4-FFF2-40B4-BE49-F238E27FC236}">
                <a16:creationId xmlns:a16="http://schemas.microsoft.com/office/drawing/2014/main" id="{E5A6A719-E5BE-E348-5B81-70DA9B8A7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37421" y="3774819"/>
            <a:ext cx="462174" cy="459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Image result for allergy signs on menu">
            <a:extLst>
              <a:ext uri="{FF2B5EF4-FFF2-40B4-BE49-F238E27FC236}">
                <a16:creationId xmlns:a16="http://schemas.microsoft.com/office/drawing/2014/main" id="{0646CF9F-EB10-2B30-BCF0-C910DB0AA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6365" y="5327413"/>
            <a:ext cx="2217074" cy="13636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9C8CAB2-0C7C-A738-F92D-73C1D4BE0E5E}"/>
              </a:ext>
            </a:extLst>
          </p:cNvPr>
          <p:cNvSpPr txBox="1"/>
          <p:nvPr/>
        </p:nvSpPr>
        <p:spPr>
          <a:xfrm>
            <a:off x="5892628" y="5750142"/>
            <a:ext cx="39501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66FF"/>
                </a:solidFill>
                <a:latin typeface="+mj-lt"/>
              </a:rPr>
              <a:t>*Please note when collecting orders to collect from the Restaurant collection window-Remember to have your order number* Please Sanitise Hands on arrival and wear a mask * To Ensure everyone is kept safe* Thank you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AD9E87-0A53-0EBD-B0CF-B03296794A4F}"/>
              </a:ext>
            </a:extLst>
          </p:cNvPr>
          <p:cNvSpPr txBox="1"/>
          <p:nvPr/>
        </p:nvSpPr>
        <p:spPr>
          <a:xfrm>
            <a:off x="5837527" y="1564381"/>
            <a:ext cx="6354473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Baguet Script" panose="00000500000000000000" pitchFamily="2" charset="0"/>
              </a:rPr>
              <a:t>Hot Beverages-</a:t>
            </a:r>
          </a:p>
          <a:p>
            <a:endParaRPr lang="en-GB" sz="1600" dirty="0">
              <a:latin typeface="Baguet Script" panose="00000500000000000000" pitchFamily="2" charset="0"/>
            </a:endParaRPr>
          </a:p>
          <a:p>
            <a:r>
              <a:rPr lang="en-GB" sz="1600" dirty="0">
                <a:solidFill>
                  <a:srgbClr val="0066FF"/>
                </a:solidFill>
                <a:latin typeface="Baguet Script" panose="00000500000000000000" pitchFamily="2" charset="0"/>
              </a:rPr>
              <a:t>Every Hot Beverage Complimented with </a:t>
            </a:r>
            <a:r>
              <a:rPr lang="en-GB" sz="1600" dirty="0" err="1">
                <a:solidFill>
                  <a:srgbClr val="0066FF"/>
                </a:solidFill>
                <a:latin typeface="Baguet Script" panose="00000500000000000000" pitchFamily="2" charset="0"/>
              </a:rPr>
              <a:t>Biscoff</a:t>
            </a:r>
            <a:r>
              <a:rPr lang="en-GB" sz="1600" dirty="0">
                <a:solidFill>
                  <a:srgbClr val="0066FF"/>
                </a:solidFill>
                <a:latin typeface="Baguet Script" panose="00000500000000000000" pitchFamily="2" charset="0"/>
              </a:rPr>
              <a:t> Lotus Biscuits</a:t>
            </a:r>
          </a:p>
          <a:p>
            <a:endParaRPr lang="en-GB" sz="1600" dirty="0">
              <a:solidFill>
                <a:srgbClr val="0066FF"/>
              </a:solidFill>
              <a:latin typeface="Baguet Script" panose="00000500000000000000" pitchFamily="2" charset="0"/>
            </a:endParaRPr>
          </a:p>
          <a:p>
            <a:r>
              <a:rPr lang="en-GB" sz="1600" dirty="0">
                <a:latin typeface="Baguet Script" panose="00000500000000000000" pitchFamily="2" charset="0"/>
              </a:rPr>
              <a:t>Tea/Coffee - </a:t>
            </a:r>
          </a:p>
          <a:p>
            <a:r>
              <a:rPr lang="en-GB" sz="1200" dirty="0">
                <a:latin typeface="Baguet Script" panose="00000500000000000000" pitchFamily="2" charset="0"/>
              </a:rPr>
              <a:t>A choice of </a:t>
            </a:r>
            <a:r>
              <a:rPr lang="en-GB" sz="1200" dirty="0" err="1">
                <a:latin typeface="Baguet Script" panose="00000500000000000000" pitchFamily="2" charset="0"/>
              </a:rPr>
              <a:t>Twinings</a:t>
            </a:r>
            <a:r>
              <a:rPr lang="en-GB" sz="1200" dirty="0">
                <a:latin typeface="Baguet Script" panose="00000500000000000000" pitchFamily="2" charset="0"/>
              </a:rPr>
              <a:t> English breakfast tea </a:t>
            </a:r>
            <a:r>
              <a:rPr lang="en-GB" sz="1200" dirty="0">
                <a:solidFill>
                  <a:srgbClr val="0070C0"/>
                </a:solidFill>
                <a:latin typeface="Baguet Script" panose="00000500000000000000" pitchFamily="2" charset="0"/>
              </a:rPr>
              <a:t>or</a:t>
            </a:r>
            <a:r>
              <a:rPr lang="en-GB" sz="1200" dirty="0">
                <a:latin typeface="Baguet Script" panose="00000500000000000000" pitchFamily="2" charset="0"/>
              </a:rPr>
              <a:t> A simple but satisfying Yorkshire Tea – A variety of Dairy &amp; Non-Dairy milk products to add- </a:t>
            </a:r>
            <a:r>
              <a:rPr lang="en-GB" sz="1200" dirty="0" err="1">
                <a:latin typeface="Baguet Script" panose="00000500000000000000" pitchFamily="2" charset="0"/>
              </a:rPr>
              <a:t>Cravendale</a:t>
            </a:r>
            <a:r>
              <a:rPr lang="en-GB" sz="1200" dirty="0">
                <a:latin typeface="Baguet Script" panose="00000500000000000000" pitchFamily="2" charset="0"/>
              </a:rPr>
              <a:t> whole/Semi-skimmed, Koko Coconut milk, Almond and </a:t>
            </a:r>
            <a:r>
              <a:rPr lang="en-GB" sz="1200" dirty="0" err="1">
                <a:latin typeface="Baguet Script" panose="00000500000000000000" pitchFamily="2" charset="0"/>
              </a:rPr>
              <a:t>Alpro</a:t>
            </a:r>
            <a:r>
              <a:rPr lang="en-GB" sz="1200" dirty="0">
                <a:latin typeface="Baguet Script" panose="00000500000000000000" pitchFamily="2" charset="0"/>
              </a:rPr>
              <a:t> Soya milk.</a:t>
            </a:r>
          </a:p>
          <a:p>
            <a:endParaRPr lang="en-GB" sz="1200" dirty="0">
              <a:latin typeface="Baguet Script" panose="00000500000000000000" pitchFamily="2" charset="0"/>
            </a:endParaRPr>
          </a:p>
          <a:p>
            <a:r>
              <a:rPr lang="en-GB" sz="1400" dirty="0">
                <a:latin typeface="Baguet Script" panose="00000500000000000000" pitchFamily="2" charset="0"/>
              </a:rPr>
              <a:t>Latte</a:t>
            </a:r>
          </a:p>
          <a:p>
            <a:endParaRPr lang="en-GB" sz="1400" dirty="0">
              <a:latin typeface="Baguet Script" panose="00000500000000000000" pitchFamily="2" charset="0"/>
            </a:endParaRPr>
          </a:p>
          <a:p>
            <a:r>
              <a:rPr lang="en-GB" sz="1400" dirty="0">
                <a:latin typeface="Baguet Script" panose="00000500000000000000" pitchFamily="2" charset="0"/>
              </a:rPr>
              <a:t>Cappuccino</a:t>
            </a:r>
          </a:p>
          <a:p>
            <a:endParaRPr lang="en-GB" sz="1400" dirty="0">
              <a:latin typeface="Baguet Script" panose="00000500000000000000" pitchFamily="2" charset="0"/>
            </a:endParaRPr>
          </a:p>
          <a:p>
            <a:r>
              <a:rPr lang="en-GB" sz="1400" dirty="0">
                <a:latin typeface="Baguet Script" panose="00000500000000000000" pitchFamily="2" charset="0"/>
              </a:rPr>
              <a:t>Mocha</a:t>
            </a:r>
          </a:p>
          <a:p>
            <a:endParaRPr lang="en-GB" sz="1400" dirty="0">
              <a:latin typeface="Baguet Script" panose="00000500000000000000" pitchFamily="2" charset="0"/>
            </a:endParaRPr>
          </a:p>
          <a:p>
            <a:r>
              <a:rPr lang="en-GB" sz="1400" dirty="0">
                <a:latin typeface="Baguet Script" panose="00000500000000000000" pitchFamily="2" charset="0"/>
              </a:rPr>
              <a:t>Hot Chocolate – choice to add skirty whip cream with </a:t>
            </a:r>
            <a:r>
              <a:rPr lang="en-GB" sz="1400" dirty="0" err="1">
                <a:latin typeface="Baguet Script" panose="00000500000000000000" pitchFamily="2" charset="0"/>
              </a:rPr>
              <a:t>Marshmellows</a:t>
            </a:r>
            <a:endParaRPr lang="en-GB" sz="1400" dirty="0">
              <a:latin typeface="Baguet Script" panose="00000500000000000000" pitchFamily="2" charset="0"/>
            </a:endParaRPr>
          </a:p>
          <a:p>
            <a:endParaRPr lang="en-GB" sz="1400" dirty="0">
              <a:latin typeface="Baguet Script" panose="00000500000000000000" pitchFamily="2" charset="0"/>
            </a:endParaRPr>
          </a:p>
          <a:p>
            <a:r>
              <a:rPr lang="en-GB" sz="1400" dirty="0">
                <a:latin typeface="Baguet Script" panose="00000500000000000000" pitchFamily="2" charset="0"/>
              </a:rPr>
              <a:t>Small</a:t>
            </a:r>
            <a:r>
              <a:rPr lang="en-GB" sz="800" dirty="0">
                <a:latin typeface="Baguet Script" panose="00000500000000000000" pitchFamily="2" charset="0"/>
              </a:rPr>
              <a:t>: 1.50 </a:t>
            </a:r>
            <a:r>
              <a:rPr lang="en-GB" sz="1400" dirty="0">
                <a:latin typeface="Baguet Script" panose="00000500000000000000" pitchFamily="2" charset="0"/>
              </a:rPr>
              <a:t>– Reg: </a:t>
            </a:r>
            <a:r>
              <a:rPr lang="en-GB" sz="800" dirty="0">
                <a:latin typeface="Baguet Script" panose="00000500000000000000" pitchFamily="2" charset="0"/>
              </a:rPr>
              <a:t>2.50</a:t>
            </a:r>
            <a:r>
              <a:rPr lang="en-GB" sz="1400" dirty="0">
                <a:latin typeface="Baguet Script" panose="00000500000000000000" pitchFamily="2" charset="0"/>
              </a:rPr>
              <a:t> – Large: </a:t>
            </a:r>
            <a:r>
              <a:rPr lang="en-GB" sz="800" dirty="0">
                <a:latin typeface="Baguet Script" panose="00000500000000000000" pitchFamily="2" charset="0"/>
              </a:rPr>
              <a:t>3.00</a:t>
            </a:r>
            <a:r>
              <a:rPr lang="en-GB" sz="1400" dirty="0">
                <a:latin typeface="Baguet Script" panose="00000500000000000000" pitchFamily="2" charset="0"/>
              </a:rPr>
              <a:t>   </a:t>
            </a:r>
          </a:p>
          <a:p>
            <a:endParaRPr lang="en-GB" sz="1200" dirty="0">
              <a:latin typeface="Baguet Scrip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268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E7D28D3-21D6-64AE-C9A9-9DC746F39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435" y="341194"/>
            <a:ext cx="3854528" cy="59342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  <a:latin typeface="Baguet Script" panose="00000500000000000000" pitchFamily="2" charset="0"/>
              </a:rPr>
              <a:t>Appetizers</a:t>
            </a:r>
            <a:br>
              <a:rPr lang="en-GB" sz="3200" dirty="0">
                <a:solidFill>
                  <a:schemeClr val="tx1"/>
                </a:solidFill>
                <a:latin typeface="Baguet Script" panose="00000500000000000000" pitchFamily="2" charset="0"/>
              </a:rPr>
            </a:br>
            <a:endParaRPr lang="en-GB" sz="3200" dirty="0">
              <a:solidFill>
                <a:schemeClr val="tx1"/>
              </a:solidFill>
              <a:latin typeface="Baguet Script" panose="00000500000000000000" pitchFamily="2" charset="0"/>
            </a:endParaRPr>
          </a:p>
        </p:txBody>
      </p:sp>
      <p:pic>
        <p:nvPicPr>
          <p:cNvPr id="2050" name="Picture 2" descr="Image result for salmon appetizers">
            <a:extLst>
              <a:ext uri="{FF2B5EF4-FFF2-40B4-BE49-F238E27FC236}">
                <a16:creationId xmlns:a16="http://schemas.microsoft.com/office/drawing/2014/main" id="{E562257B-F149-F452-6845-8DC21BA7F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043" y="158756"/>
            <a:ext cx="758695" cy="11400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3B5DAF-51EA-208C-F5C9-DB76A7E6EDEF}"/>
              </a:ext>
            </a:extLst>
          </p:cNvPr>
          <p:cNvSpPr txBox="1"/>
          <p:nvPr/>
        </p:nvSpPr>
        <p:spPr>
          <a:xfrm>
            <a:off x="0" y="489551"/>
            <a:ext cx="3123989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Smoked Salmon Cucumber –</a:t>
            </a:r>
          </a:p>
          <a:p>
            <a:r>
              <a:rPr lang="en-GB" sz="1200" dirty="0">
                <a:latin typeface="Baguet Script" panose="00000500000000000000" pitchFamily="2" charset="0"/>
              </a:rPr>
              <a:t>Soft </a:t>
            </a:r>
            <a:r>
              <a:rPr lang="en-GB" sz="1200" dirty="0" err="1">
                <a:latin typeface="Baguet Script" panose="00000500000000000000" pitchFamily="2" charset="0"/>
              </a:rPr>
              <a:t>Crream</a:t>
            </a:r>
            <a:r>
              <a:rPr lang="en-GB" sz="1200" dirty="0">
                <a:latin typeface="Baguet Script" panose="00000500000000000000" pitchFamily="2" charset="0"/>
              </a:rPr>
              <a:t> cheese and Smoked Salmon elegantly rolled in a fine cucumber strip</a:t>
            </a:r>
            <a:r>
              <a:rPr lang="en-GB" sz="1400" dirty="0">
                <a:latin typeface="Baguet Script" panose="00000500000000000000" pitchFamily="2" charset="0"/>
              </a:rPr>
              <a:t>.</a:t>
            </a:r>
          </a:p>
          <a:p>
            <a:r>
              <a:rPr lang="en-GB" sz="800" dirty="0">
                <a:latin typeface="Baguet Script" panose="00000500000000000000" pitchFamily="2" charset="0"/>
              </a:rPr>
              <a:t>4.50</a:t>
            </a:r>
          </a:p>
        </p:txBody>
      </p:sp>
      <p:pic>
        <p:nvPicPr>
          <p:cNvPr id="2054" name="Picture 6" descr="Salmon Appetizers with Blueberry Hats are beautifully simple. Baked salmon bites topped with a blueberry and basil.">
            <a:extLst>
              <a:ext uri="{FF2B5EF4-FFF2-40B4-BE49-F238E27FC236}">
                <a16:creationId xmlns:a16="http://schemas.microsoft.com/office/drawing/2014/main" id="{55A73EF6-91D7-5499-C0B2-872A7720F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793" y="1254344"/>
            <a:ext cx="1118689" cy="738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C9DCA2E-6CE2-82AF-3085-68E14A596445}"/>
              </a:ext>
            </a:extLst>
          </p:cNvPr>
          <p:cNvSpPr txBox="1"/>
          <p:nvPr/>
        </p:nvSpPr>
        <p:spPr>
          <a:xfrm>
            <a:off x="0" y="1385049"/>
            <a:ext cx="2584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Salmon</a:t>
            </a:r>
            <a:r>
              <a:rPr lang="en-GB" sz="1200" dirty="0">
                <a:solidFill>
                  <a:srgbClr val="0066FF"/>
                </a:solidFill>
                <a:latin typeface="Baguet Script" panose="00000500000000000000" pitchFamily="2" charset="0"/>
              </a:rPr>
              <a:t>(grilled or baked) </a:t>
            </a:r>
          </a:p>
          <a:p>
            <a:r>
              <a:rPr lang="en-GB" sz="1200" dirty="0">
                <a:latin typeface="Baguet Script" panose="00000500000000000000" pitchFamily="2" charset="0"/>
              </a:rPr>
              <a:t>Topped with Basil Blueberry Hats</a:t>
            </a:r>
          </a:p>
          <a:p>
            <a:r>
              <a:rPr lang="en-GB" sz="800" dirty="0">
                <a:latin typeface="Baguet Script" panose="00000500000000000000" pitchFamily="2" charset="0"/>
              </a:rPr>
              <a:t>5.00</a:t>
            </a:r>
          </a:p>
        </p:txBody>
      </p:sp>
      <p:pic>
        <p:nvPicPr>
          <p:cNvPr id="2058" name="Picture 10" descr="Image result for Healthy Appetizers Recipes">
            <a:extLst>
              <a:ext uri="{FF2B5EF4-FFF2-40B4-BE49-F238E27FC236}">
                <a16:creationId xmlns:a16="http://schemas.microsoft.com/office/drawing/2014/main" id="{6A49955A-A1EC-4B4F-A5B6-069C408DE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06790" y="1924561"/>
            <a:ext cx="744451" cy="11186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58221FC-53ED-21FD-7DE7-9D3F2EDE4164}"/>
              </a:ext>
            </a:extLst>
          </p:cNvPr>
          <p:cNvSpPr txBox="1"/>
          <p:nvPr/>
        </p:nvSpPr>
        <p:spPr>
          <a:xfrm>
            <a:off x="0" y="2086843"/>
            <a:ext cx="214492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Veggie Tortilla Pinwheels</a:t>
            </a:r>
          </a:p>
          <a:p>
            <a:r>
              <a:rPr lang="en-GB" sz="1200" dirty="0">
                <a:latin typeface="Baguet Script" panose="00000500000000000000" pitchFamily="2" charset="0"/>
              </a:rPr>
              <a:t>Tortilla wrap filled with salad, finely chopped peppers and tomatoes, with a spread of humous</a:t>
            </a:r>
            <a:r>
              <a:rPr lang="en-GB" sz="800" dirty="0">
                <a:latin typeface="Baguet Script" panose="00000500000000000000" pitchFamily="2" charset="0"/>
              </a:rPr>
              <a:t>. </a:t>
            </a:r>
          </a:p>
          <a:p>
            <a:r>
              <a:rPr lang="en-GB" sz="800" dirty="0">
                <a:latin typeface="Baguet Script" panose="00000500000000000000" pitchFamily="2" charset="0"/>
              </a:rPr>
              <a:t>4.00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CC4D05-CCFB-B00B-6DB1-D66BA41094F2}"/>
              </a:ext>
            </a:extLst>
          </p:cNvPr>
          <p:cNvSpPr txBox="1"/>
          <p:nvPr/>
        </p:nvSpPr>
        <p:spPr>
          <a:xfrm flipH="1">
            <a:off x="553857" y="3083577"/>
            <a:ext cx="1264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aguet Script" panose="00000500000000000000" pitchFamily="2" charset="0"/>
              </a:rPr>
              <a:t>Salads</a:t>
            </a:r>
          </a:p>
        </p:txBody>
      </p:sp>
      <p:pic>
        <p:nvPicPr>
          <p:cNvPr id="2060" name="Picture 12" descr="See the source image">
            <a:extLst>
              <a:ext uri="{FF2B5EF4-FFF2-40B4-BE49-F238E27FC236}">
                <a16:creationId xmlns:a16="http://schemas.microsoft.com/office/drawing/2014/main" id="{46B2B026-F72B-C07B-3772-782F6985F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928171" y="3452909"/>
            <a:ext cx="886631" cy="8881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7B183CE-0FD9-808C-240B-B1BBE23DB5AE}"/>
              </a:ext>
            </a:extLst>
          </p:cNvPr>
          <p:cNvSpPr txBox="1"/>
          <p:nvPr/>
        </p:nvSpPr>
        <p:spPr>
          <a:xfrm>
            <a:off x="198983" y="3396587"/>
            <a:ext cx="16968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Chicken Caesar Salad- Succulent chicken placed on a bed of salad dressed with Sea salt &amp; Black pepper Croutons and Caesar dressing.</a:t>
            </a:r>
          </a:p>
          <a:p>
            <a:r>
              <a:rPr lang="en-GB" sz="800" dirty="0">
                <a:latin typeface="Baguet Script" panose="00000500000000000000" pitchFamily="2" charset="0"/>
              </a:rPr>
              <a:t>6,50</a:t>
            </a:r>
          </a:p>
        </p:txBody>
      </p:sp>
      <p:pic>
        <p:nvPicPr>
          <p:cNvPr id="2062" name="Picture 14" descr="See the source image">
            <a:extLst>
              <a:ext uri="{FF2B5EF4-FFF2-40B4-BE49-F238E27FC236}">
                <a16:creationId xmlns:a16="http://schemas.microsoft.com/office/drawing/2014/main" id="{DF622471-EC87-78C9-F449-9444DEB39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949" y="4846103"/>
            <a:ext cx="1272208" cy="8485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B8AB94A-EA4A-51CF-D18B-7856FAA8F863}"/>
              </a:ext>
            </a:extLst>
          </p:cNvPr>
          <p:cNvSpPr txBox="1"/>
          <p:nvPr/>
        </p:nvSpPr>
        <p:spPr>
          <a:xfrm>
            <a:off x="198983" y="4925533"/>
            <a:ext cx="21169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Tuna Crunch Salad-Freshly made Tuna salad mixed in with Red peppers and Cucumber.</a:t>
            </a:r>
          </a:p>
          <a:p>
            <a:r>
              <a:rPr lang="en-GB" sz="800" dirty="0">
                <a:latin typeface="Baguet Script" panose="00000500000000000000" pitchFamily="2" charset="0"/>
              </a:rPr>
              <a:t>5.50</a:t>
            </a:r>
          </a:p>
        </p:txBody>
      </p:sp>
      <p:pic>
        <p:nvPicPr>
          <p:cNvPr id="2064" name="Picture 16" descr="See the source image">
            <a:extLst>
              <a:ext uri="{FF2B5EF4-FFF2-40B4-BE49-F238E27FC236}">
                <a16:creationId xmlns:a16="http://schemas.microsoft.com/office/drawing/2014/main" id="{7DCCCAFB-DFA2-25BC-2320-2BAA5A1A8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7" y="143859"/>
            <a:ext cx="1099582" cy="10463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A7AD885-B944-705B-1E30-6CFE2CCE45AD}"/>
              </a:ext>
            </a:extLst>
          </p:cNvPr>
          <p:cNvSpPr txBox="1"/>
          <p:nvPr/>
        </p:nvSpPr>
        <p:spPr>
          <a:xfrm>
            <a:off x="4283716" y="13252"/>
            <a:ext cx="174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aguet Script" panose="00000500000000000000" pitchFamily="2" charset="0"/>
              </a:rPr>
              <a:t>Main Course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2EFD492-AE3F-9FA7-FE25-E8A061C06472}"/>
              </a:ext>
            </a:extLst>
          </p:cNvPr>
          <p:cNvSpPr txBox="1"/>
          <p:nvPr/>
        </p:nvSpPr>
        <p:spPr>
          <a:xfrm>
            <a:off x="3961845" y="381829"/>
            <a:ext cx="2915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Pepper Steak (well done, medium or rare ) Garnished with garlic butter  along with a side salad and a portion of Fries or Garlic honey roast potatoes </a:t>
            </a:r>
          </a:p>
          <a:p>
            <a:r>
              <a:rPr lang="en-GB" sz="800" dirty="0">
                <a:latin typeface="Baguet Script" panose="00000500000000000000" pitchFamily="2" charset="0"/>
              </a:rPr>
              <a:t>10.50</a:t>
            </a:r>
          </a:p>
        </p:txBody>
      </p:sp>
      <p:pic>
        <p:nvPicPr>
          <p:cNvPr id="2066" name="Picture 18" descr="Dark Horse Cabernet Sauvignon 75Cl">
            <a:extLst>
              <a:ext uri="{FF2B5EF4-FFF2-40B4-BE49-F238E27FC236}">
                <a16:creationId xmlns:a16="http://schemas.microsoft.com/office/drawing/2014/main" id="{484ADB11-B67F-0206-868B-48449C259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001" y="230585"/>
            <a:ext cx="807788" cy="807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6D2EE48-8B5A-1FB0-55E3-9118F2C8FD71}"/>
              </a:ext>
            </a:extLst>
          </p:cNvPr>
          <p:cNvSpPr txBox="1"/>
          <p:nvPr/>
        </p:nvSpPr>
        <p:spPr>
          <a:xfrm>
            <a:off x="8320863" y="72451"/>
            <a:ext cx="19480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Baguet Script" panose="00000500000000000000" pitchFamily="2" charset="0"/>
              </a:rPr>
              <a:t>Recommended Wine for this dish- Dark Horse Cabernet Sauvignon- Red Wine, California- 13.5% vol – Dark fruit aromas and sweet brown spice. </a:t>
            </a:r>
            <a:r>
              <a:rPr lang="en-GB" sz="900" dirty="0">
                <a:latin typeface="Baguet Script" panose="00000500000000000000" pitchFamily="2" charset="0"/>
              </a:rPr>
              <a:t>3.50</a:t>
            </a:r>
            <a:r>
              <a:rPr lang="en-GB" sz="1000" dirty="0">
                <a:latin typeface="Baguet Script" panose="00000500000000000000" pitchFamily="2" charset="0"/>
              </a:rPr>
              <a:t> discount when bought with dish</a:t>
            </a:r>
            <a:r>
              <a:rPr lang="en-GB" sz="1400" dirty="0">
                <a:latin typeface="Baguet Script" panose="00000500000000000000" pitchFamily="2" charset="0"/>
              </a:rPr>
              <a:t>.</a:t>
            </a:r>
          </a:p>
        </p:txBody>
      </p:sp>
      <p:pic>
        <p:nvPicPr>
          <p:cNvPr id="2068" name="Picture 20" descr="See the source image">
            <a:extLst>
              <a:ext uri="{FF2B5EF4-FFF2-40B4-BE49-F238E27FC236}">
                <a16:creationId xmlns:a16="http://schemas.microsoft.com/office/drawing/2014/main" id="{B212BBE6-7FE5-DAE3-112C-D7FEF61CC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827" y="1226114"/>
            <a:ext cx="1571247" cy="10474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027BC7A-D898-A9F7-ED50-00F6EC09BEEC}"/>
              </a:ext>
            </a:extLst>
          </p:cNvPr>
          <p:cNvSpPr txBox="1"/>
          <p:nvPr/>
        </p:nvSpPr>
        <p:spPr>
          <a:xfrm>
            <a:off x="3953415" y="1328165"/>
            <a:ext cx="2047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Baked stuffed Lobster- Contains, egg, parsley, salt, Pepper, ritz crumbs-Lobster meat-Crab Meat </a:t>
            </a:r>
          </a:p>
          <a:p>
            <a:r>
              <a:rPr lang="en-GB" sz="800" dirty="0">
                <a:latin typeface="Baguet Script" panose="00000500000000000000" pitchFamily="2" charset="0"/>
              </a:rPr>
              <a:t>15.50</a:t>
            </a: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id="{F0C18C2A-758E-4C76-29C4-E1ACA7A7DB4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2527189" cy="252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74" name="Picture 26" descr="Image result for strength volume of lobster reef sauvignon">
            <a:extLst>
              <a:ext uri="{FF2B5EF4-FFF2-40B4-BE49-F238E27FC236}">
                <a16:creationId xmlns:a16="http://schemas.microsoft.com/office/drawing/2014/main" id="{79BAEBF3-7B21-0FE2-19C3-819B8A87F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000" y="1306500"/>
            <a:ext cx="848013" cy="8933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FD28C752-5CD7-2FFF-0759-C238FDBC513E}"/>
              </a:ext>
            </a:extLst>
          </p:cNvPr>
          <p:cNvSpPr txBox="1"/>
          <p:nvPr/>
        </p:nvSpPr>
        <p:spPr>
          <a:xfrm>
            <a:off x="8320863" y="1431215"/>
            <a:ext cx="2395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Baguet Script" panose="00000500000000000000" pitchFamily="2" charset="0"/>
              </a:rPr>
              <a:t>Recommended wine with this dish- Lobster Reef Sauvignon Blanc-12.8%-Bright crisp Grapefruit &amp; Citrus fruit with vibrant flavours. 2.50 discount when bought with dish.</a:t>
            </a:r>
          </a:p>
        </p:txBody>
      </p:sp>
      <p:pic>
        <p:nvPicPr>
          <p:cNvPr id="2076" name="Picture 28" descr="Image result for swansea favourite dishes">
            <a:extLst>
              <a:ext uri="{FF2B5EF4-FFF2-40B4-BE49-F238E27FC236}">
                <a16:creationId xmlns:a16="http://schemas.microsoft.com/office/drawing/2014/main" id="{081B83F0-95FD-0921-F349-D37D98BF6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551" y="2355428"/>
            <a:ext cx="1499074" cy="8977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0076CDC9-A8C9-5272-EE66-428BC1D331A8}"/>
              </a:ext>
            </a:extLst>
          </p:cNvPr>
          <p:cNvSpPr txBox="1"/>
          <p:nvPr/>
        </p:nvSpPr>
        <p:spPr>
          <a:xfrm>
            <a:off x="3953415" y="2249225"/>
            <a:ext cx="19817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German Doner Kebab-Grilled pitta bread filled with Donner meat and salad with a choice of sauce dressing. Along with Sweet </a:t>
            </a:r>
            <a:r>
              <a:rPr lang="en-GB" sz="1200" dirty="0" err="1">
                <a:latin typeface="Baguet Script" panose="00000500000000000000" pitchFamily="2" charset="0"/>
              </a:rPr>
              <a:t>potatoe</a:t>
            </a:r>
            <a:r>
              <a:rPr lang="en-GB" sz="1200" dirty="0">
                <a:latin typeface="Baguet Script" panose="00000500000000000000" pitchFamily="2" charset="0"/>
              </a:rPr>
              <a:t> Fries.</a:t>
            </a:r>
          </a:p>
          <a:p>
            <a:r>
              <a:rPr lang="en-GB" sz="800" dirty="0">
                <a:latin typeface="Baguet Script" panose="00000500000000000000" pitchFamily="2" charset="0"/>
              </a:rPr>
              <a:t>10.50</a:t>
            </a:r>
          </a:p>
        </p:txBody>
      </p:sp>
      <p:pic>
        <p:nvPicPr>
          <p:cNvPr id="2078" name="Picture 30" descr="See the source image">
            <a:extLst>
              <a:ext uri="{FF2B5EF4-FFF2-40B4-BE49-F238E27FC236}">
                <a16:creationId xmlns:a16="http://schemas.microsoft.com/office/drawing/2014/main" id="{104424D0-3C6B-096C-78F4-20D60B865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3335" y="2351412"/>
            <a:ext cx="890051" cy="8129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5DD62D6-F6D5-4F69-6BE2-D740EB51FD67}"/>
              </a:ext>
            </a:extLst>
          </p:cNvPr>
          <p:cNvSpPr txBox="1"/>
          <p:nvPr/>
        </p:nvSpPr>
        <p:spPr>
          <a:xfrm>
            <a:off x="8935576" y="2031465"/>
            <a:ext cx="1356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aguet Script" panose="00000500000000000000" pitchFamily="2" charset="0"/>
              </a:rPr>
              <a:t>Desserts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2057CCA-8E62-5B79-3B07-D54D93432892}"/>
              </a:ext>
            </a:extLst>
          </p:cNvPr>
          <p:cNvSpPr txBox="1"/>
          <p:nvPr/>
        </p:nvSpPr>
        <p:spPr>
          <a:xfrm>
            <a:off x="9265932" y="2372675"/>
            <a:ext cx="27977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Traditional Welsh Cakes- Incredibly tasty and fruit filled- Made since the 19</a:t>
            </a:r>
            <a:r>
              <a:rPr lang="en-GB" sz="1200" baseline="30000" dirty="0">
                <a:latin typeface="Baguet Script" panose="00000500000000000000" pitchFamily="2" charset="0"/>
              </a:rPr>
              <a:t>th</a:t>
            </a:r>
            <a:r>
              <a:rPr lang="en-GB" sz="1200" dirty="0">
                <a:latin typeface="Baguet Script" panose="00000500000000000000" pitchFamily="2" charset="0"/>
              </a:rPr>
              <a:t> century. 2 per portion. </a:t>
            </a:r>
            <a:r>
              <a:rPr lang="en-GB" sz="800" dirty="0">
                <a:latin typeface="Baguet Script" panose="00000500000000000000" pitchFamily="2" charset="0"/>
              </a:rPr>
              <a:t>2.50</a:t>
            </a:r>
          </a:p>
        </p:txBody>
      </p:sp>
      <p:pic>
        <p:nvPicPr>
          <p:cNvPr id="2080" name="Picture 32" descr="See the source image">
            <a:extLst>
              <a:ext uri="{FF2B5EF4-FFF2-40B4-BE49-F238E27FC236}">
                <a16:creationId xmlns:a16="http://schemas.microsoft.com/office/drawing/2014/main" id="{F5A965BD-9FDD-C808-A79A-3FAA0CD3C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3335" y="3181837"/>
            <a:ext cx="886630" cy="10156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4404C87-C97D-0CD4-A152-2B83DBC5BA6D}"/>
              </a:ext>
            </a:extLst>
          </p:cNvPr>
          <p:cNvSpPr txBox="1"/>
          <p:nvPr/>
        </p:nvSpPr>
        <p:spPr>
          <a:xfrm>
            <a:off x="9347142" y="3119544"/>
            <a:ext cx="22297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Raspberry drizzle cheesecake </a:t>
            </a:r>
            <a:r>
              <a:rPr lang="en-GB" sz="800" dirty="0">
                <a:latin typeface="Baguet Script" panose="00000500000000000000" pitchFamily="2" charset="0"/>
              </a:rPr>
              <a:t>2.00</a:t>
            </a:r>
          </a:p>
        </p:txBody>
      </p:sp>
      <p:pic>
        <p:nvPicPr>
          <p:cNvPr id="2082" name="Picture 34" descr="See the source image">
            <a:extLst>
              <a:ext uri="{FF2B5EF4-FFF2-40B4-BE49-F238E27FC236}">
                <a16:creationId xmlns:a16="http://schemas.microsoft.com/office/drawing/2014/main" id="{C2B8F643-FE5D-BBE0-0B0B-492103734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3034" y="4131216"/>
            <a:ext cx="1220184" cy="9193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DDA25650-610C-E38A-408E-77D1EB59F765}"/>
              </a:ext>
            </a:extLst>
          </p:cNvPr>
          <p:cNvSpPr txBox="1"/>
          <p:nvPr/>
        </p:nvSpPr>
        <p:spPr>
          <a:xfrm>
            <a:off x="9536431" y="4142777"/>
            <a:ext cx="19535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Caramel fudge Ice cream complimented with a caramel wafer. </a:t>
            </a:r>
            <a:r>
              <a:rPr lang="en-GB" sz="800" dirty="0">
                <a:latin typeface="Baguet Script" panose="00000500000000000000" pitchFamily="2" charset="0"/>
              </a:rPr>
              <a:t>3.00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1711909-61FA-AC8C-B74C-A6C4C5BE51E7}"/>
              </a:ext>
            </a:extLst>
          </p:cNvPr>
          <p:cNvSpPr txBox="1"/>
          <p:nvPr/>
        </p:nvSpPr>
        <p:spPr>
          <a:xfrm>
            <a:off x="4192353" y="3298581"/>
            <a:ext cx="3631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guet Script" panose="00000500000000000000" pitchFamily="2" charset="0"/>
              </a:rPr>
              <a:t>  </a:t>
            </a:r>
            <a:r>
              <a:rPr lang="en-GB" sz="1600" dirty="0">
                <a:latin typeface="Baguet Script" panose="00000500000000000000" pitchFamily="2" charset="0"/>
              </a:rPr>
              <a:t>Alcoholic Drinks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D65DE6A-CCA4-6889-8D94-17D75D70D061}"/>
              </a:ext>
            </a:extLst>
          </p:cNvPr>
          <p:cNvSpPr txBox="1"/>
          <p:nvPr/>
        </p:nvSpPr>
        <p:spPr>
          <a:xfrm>
            <a:off x="3671353" y="3681207"/>
            <a:ext cx="480206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guet Script" panose="00000500000000000000" pitchFamily="2" charset="0"/>
              </a:rPr>
              <a:t>Dark Horse Cabernet Sauvignon- Red wine, California, 13.5% vol. 75 cl Bottle</a:t>
            </a:r>
            <a:r>
              <a:rPr lang="en-GB" sz="900" dirty="0">
                <a:latin typeface="Baguet Script" panose="00000500000000000000" pitchFamily="2" charset="0"/>
              </a:rPr>
              <a:t>: 13,50 </a:t>
            </a:r>
            <a:r>
              <a:rPr lang="en-GB" sz="1200" dirty="0">
                <a:latin typeface="Baguet Script" panose="00000500000000000000" pitchFamily="2" charset="0"/>
              </a:rPr>
              <a:t>Glass</a:t>
            </a:r>
            <a:r>
              <a:rPr lang="en-GB" sz="900" dirty="0">
                <a:latin typeface="Baguet Script" panose="00000500000000000000" pitchFamily="2" charset="0"/>
              </a:rPr>
              <a:t>: </a:t>
            </a:r>
            <a:r>
              <a:rPr lang="en-GB" sz="800" dirty="0">
                <a:latin typeface="Baguet Script" panose="00000500000000000000" pitchFamily="2" charset="0"/>
              </a:rPr>
              <a:t>4.50</a:t>
            </a:r>
            <a:r>
              <a:rPr lang="en-GB" sz="900" dirty="0">
                <a:latin typeface="Baguet Script" panose="00000500000000000000" pitchFamily="2" charset="0"/>
              </a:rPr>
              <a:t> </a:t>
            </a:r>
          </a:p>
          <a:p>
            <a:endParaRPr lang="en-GB" sz="1200" dirty="0">
              <a:latin typeface="Baguet Script" panose="00000500000000000000" pitchFamily="2" charset="0"/>
            </a:endParaRPr>
          </a:p>
          <a:p>
            <a:r>
              <a:rPr lang="en-GB" sz="1200" dirty="0">
                <a:latin typeface="Baguet Script" panose="00000500000000000000" pitchFamily="2" charset="0"/>
              </a:rPr>
              <a:t>Lobster Reef Sauvignon Blanc, 12.8%, 75 cl  bottle</a:t>
            </a:r>
            <a:r>
              <a:rPr lang="en-GB" sz="800" dirty="0">
                <a:latin typeface="Baguet Script" panose="00000500000000000000" pitchFamily="2" charset="0"/>
              </a:rPr>
              <a:t>:14.50</a:t>
            </a:r>
            <a:r>
              <a:rPr lang="en-GB" sz="1200" dirty="0">
                <a:latin typeface="Baguet Script" panose="00000500000000000000" pitchFamily="2" charset="0"/>
              </a:rPr>
              <a:t>. Glass</a:t>
            </a:r>
            <a:r>
              <a:rPr lang="en-GB" sz="800" dirty="0">
                <a:latin typeface="Baguet Script" panose="00000500000000000000" pitchFamily="2" charset="0"/>
              </a:rPr>
              <a:t>: 4.00</a:t>
            </a:r>
          </a:p>
          <a:p>
            <a:endParaRPr lang="en-GB" sz="1200" dirty="0">
              <a:latin typeface="Baguet Script" panose="00000500000000000000" pitchFamily="2" charset="0"/>
            </a:endParaRPr>
          </a:p>
          <a:p>
            <a:r>
              <a:rPr lang="en-GB" sz="1200" dirty="0">
                <a:latin typeface="Baguet Script" panose="00000500000000000000" pitchFamily="2" charset="0"/>
              </a:rPr>
              <a:t>Bottle of Swansea Jack Beer</a:t>
            </a:r>
            <a:r>
              <a:rPr lang="en-GB" sz="900" dirty="0">
                <a:latin typeface="Baguet Script" panose="00000500000000000000" pitchFamily="2" charset="0"/>
              </a:rPr>
              <a:t>. £3.00                       </a:t>
            </a:r>
            <a:endParaRPr lang="en-GB" sz="900" dirty="0">
              <a:latin typeface="+mj-lt"/>
            </a:endParaRPr>
          </a:p>
          <a:p>
            <a:endParaRPr lang="en-GB" sz="900" dirty="0">
              <a:latin typeface="Baguet Script" panose="00000500000000000000" pitchFamily="2" charset="0"/>
            </a:endParaRPr>
          </a:p>
          <a:p>
            <a:endParaRPr lang="en-GB" sz="1200" dirty="0">
              <a:latin typeface="Baguet Script" panose="00000500000000000000" pitchFamily="2" charset="0"/>
            </a:endParaRPr>
          </a:p>
          <a:p>
            <a:endParaRPr lang="en-GB" sz="900" dirty="0">
              <a:latin typeface="Baguet Script" panose="00000500000000000000" pitchFamily="2" charset="0"/>
            </a:endParaRPr>
          </a:p>
          <a:p>
            <a:endParaRPr lang="en-GB" sz="1200" dirty="0">
              <a:latin typeface="Baguet Script" panose="000005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9EAD518-43DD-F64B-32B1-8E80DC720E8B}"/>
              </a:ext>
            </a:extLst>
          </p:cNvPr>
          <p:cNvSpPr txBox="1"/>
          <p:nvPr/>
        </p:nvSpPr>
        <p:spPr>
          <a:xfrm>
            <a:off x="4223229" y="4894120"/>
            <a:ext cx="3881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Baguet Script" panose="00000500000000000000" pitchFamily="2" charset="0"/>
              </a:rPr>
              <a:t> Soft &amp; Still Drinks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D2F1F8-D1D9-C89E-3708-3FA6C4D1B235}"/>
              </a:ext>
            </a:extLst>
          </p:cNvPr>
          <p:cNvSpPr txBox="1"/>
          <p:nvPr/>
        </p:nvSpPr>
        <p:spPr>
          <a:xfrm>
            <a:off x="3250459" y="5258597"/>
            <a:ext cx="3111887" cy="1352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Baguet Script" panose="00000500000000000000" pitchFamily="2" charset="0"/>
              </a:rPr>
              <a:t>Cola, Lemonade, </a:t>
            </a:r>
            <a:r>
              <a:rPr lang="en-GB" sz="1050" dirty="0" err="1">
                <a:latin typeface="Baguet Script" panose="00000500000000000000" pitchFamily="2" charset="0"/>
              </a:rPr>
              <a:t>Orangina</a:t>
            </a:r>
            <a:r>
              <a:rPr lang="en-GB" sz="1050" dirty="0">
                <a:latin typeface="Baguet Script" panose="00000500000000000000" pitchFamily="2" charset="0"/>
              </a:rPr>
              <a:t>, Ginger Beer - (non-alcoholic), Regular </a:t>
            </a:r>
            <a:r>
              <a:rPr lang="en-GB" sz="800" dirty="0">
                <a:latin typeface="Baguet Script" panose="00000500000000000000" pitchFamily="2" charset="0"/>
              </a:rPr>
              <a:t>: 2.50 -  </a:t>
            </a:r>
            <a:r>
              <a:rPr lang="en-GB" sz="1050" dirty="0">
                <a:latin typeface="Baguet Script" panose="00000500000000000000" pitchFamily="2" charset="0"/>
              </a:rPr>
              <a:t>Large</a:t>
            </a:r>
            <a:r>
              <a:rPr lang="en-GB" sz="800" dirty="0">
                <a:latin typeface="Baguet Script" panose="00000500000000000000" pitchFamily="2" charset="0"/>
              </a:rPr>
              <a:t>: 3.00</a:t>
            </a:r>
          </a:p>
          <a:p>
            <a:endParaRPr lang="en-GB" sz="1050" dirty="0">
              <a:latin typeface="Baguet Script" panose="00000500000000000000" pitchFamily="2" charset="0"/>
            </a:endParaRPr>
          </a:p>
          <a:p>
            <a:r>
              <a:rPr lang="en-GB" sz="1050" dirty="0">
                <a:latin typeface="Baguet Script" panose="00000500000000000000" pitchFamily="2" charset="0"/>
              </a:rPr>
              <a:t>Fresh Orange or Pineapple Juice </a:t>
            </a:r>
          </a:p>
          <a:p>
            <a:r>
              <a:rPr lang="en-GB" sz="800" dirty="0">
                <a:latin typeface="Baguet Script" panose="00000500000000000000" pitchFamily="2" charset="0"/>
              </a:rPr>
              <a:t>- 2.00</a:t>
            </a:r>
          </a:p>
          <a:p>
            <a:endParaRPr lang="en-GB" sz="1050" dirty="0">
              <a:latin typeface="Baguet Script" panose="00000500000000000000" pitchFamily="2" charset="0"/>
            </a:endParaRPr>
          </a:p>
          <a:p>
            <a:r>
              <a:rPr lang="en-GB" sz="1050" dirty="0">
                <a:latin typeface="Baguet Script" panose="00000500000000000000" pitchFamily="2" charset="0"/>
              </a:rPr>
              <a:t>Jug of Water and Ice – </a:t>
            </a:r>
            <a:r>
              <a:rPr lang="en-GB" sz="800" dirty="0">
                <a:latin typeface="Baguet Script" panose="00000500000000000000" pitchFamily="2" charset="0"/>
              </a:rPr>
              <a:t>1.50</a:t>
            </a:r>
          </a:p>
          <a:p>
            <a:endParaRPr lang="en-GB" sz="800" dirty="0">
              <a:latin typeface="Baguet Script" panose="00000500000000000000" pitchFamily="2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21256A55-B31E-0CB7-1015-1D6BF32A8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8479" y="5435533"/>
            <a:ext cx="3034391" cy="12528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46BE80E-ED5C-0537-EE8A-7B526097206A}"/>
              </a:ext>
            </a:extLst>
          </p:cNvPr>
          <p:cNvSpPr txBox="1"/>
          <p:nvPr/>
        </p:nvSpPr>
        <p:spPr>
          <a:xfrm>
            <a:off x="6208879" y="5498086"/>
            <a:ext cx="25271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9C3524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highlight>
                  <a:srgbClr val="FFFF00"/>
                </a:highlight>
              </a:rPr>
              <a:t>*Dishes &amp; Beverages May contain Allergens-Please request information from Staff.              * Important * </a:t>
            </a:r>
            <a:endParaRPr lang="en-US" sz="1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9C3524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highlight>
                <a:srgbClr val="FFFF00"/>
              </a:highlight>
            </a:endParaRPr>
          </a:p>
          <a:p>
            <a:endParaRPr lang="en-GB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0BAE301-AAE0-E8EB-A6BB-4979BAA19F64}"/>
              </a:ext>
            </a:extLst>
          </p:cNvPr>
          <p:cNvSpPr txBox="1"/>
          <p:nvPr/>
        </p:nvSpPr>
        <p:spPr>
          <a:xfrm>
            <a:off x="72870" y="6457866"/>
            <a:ext cx="85403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Ewch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i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food.gov.uk/ratings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i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ganfod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sgôr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hylendid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bwyd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ein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busnes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neu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gofynnwch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inni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beth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yw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ein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sgôr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hylendid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bwyd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wrth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</a:t>
            </a:r>
            <a:r>
              <a:rPr lang="en-GB" sz="900" b="1" dirty="0" err="1">
                <a:solidFill>
                  <a:srgbClr val="0070C0"/>
                </a:solidFill>
                <a:highlight>
                  <a:srgbClr val="FFFF00"/>
                </a:highlight>
              </a:rPr>
              <a:t>archebu</a:t>
            </a:r>
            <a:r>
              <a:rPr lang="en-GB" sz="900" b="1" dirty="0">
                <a:solidFill>
                  <a:srgbClr val="0070C0"/>
                </a:solidFill>
                <a:highlight>
                  <a:srgbClr val="FFFF00"/>
                </a:highlight>
              </a:rPr>
              <a:t> / Go to food.gov.uk/ratings to find out the food hygiene rating of our business or ask us for our food hygiene rating when you order.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1FA26B-0300-606C-26DD-8C8EEB8D9BCC}"/>
              </a:ext>
            </a:extLst>
          </p:cNvPr>
          <p:cNvSpPr/>
          <p:nvPr/>
        </p:nvSpPr>
        <p:spPr>
          <a:xfrm>
            <a:off x="6560774" y="4855698"/>
            <a:ext cx="1292837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18+ I.D</a:t>
            </a:r>
          </a:p>
        </p:txBody>
      </p:sp>
      <p:sp>
        <p:nvSpPr>
          <p:cNvPr id="13" name="Circle: Hollow 12">
            <a:extLst>
              <a:ext uri="{FF2B5EF4-FFF2-40B4-BE49-F238E27FC236}">
                <a16:creationId xmlns:a16="http://schemas.microsoft.com/office/drawing/2014/main" id="{B739EEBB-156A-E6E5-0A29-56AF84CBF07C}"/>
              </a:ext>
            </a:extLst>
          </p:cNvPr>
          <p:cNvSpPr/>
          <p:nvPr/>
        </p:nvSpPr>
        <p:spPr>
          <a:xfrm>
            <a:off x="6585643" y="4476271"/>
            <a:ext cx="1265801" cy="1087852"/>
          </a:xfrm>
          <a:prstGeom prst="don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6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7D50C0-EB8C-9676-39D5-9A0BD0BDB77C}"/>
              </a:ext>
            </a:extLst>
          </p:cNvPr>
          <p:cNvSpPr txBox="1"/>
          <p:nvPr/>
        </p:nvSpPr>
        <p:spPr>
          <a:xfrm>
            <a:off x="172279" y="0"/>
            <a:ext cx="12443791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Reference List:</a:t>
            </a:r>
          </a:p>
          <a:p>
            <a:endParaRPr lang="en-GB" sz="2400" dirty="0"/>
          </a:p>
          <a:p>
            <a:r>
              <a:rPr lang="en-GB" sz="1600" i="1" dirty="0">
                <a:hlinkClick r:id="rId2"/>
              </a:rPr>
              <a:t> https://www.Jarrold.co.uk/.../Wine/Lobster-reef-sauvignon-blanc-75cl</a:t>
            </a:r>
            <a:r>
              <a:rPr lang="en-GB" sz="1200" i="1" dirty="0"/>
              <a:t>.(Accessed : June,14</a:t>
            </a:r>
            <a:r>
              <a:rPr lang="en-GB" sz="1200" i="1" baseline="30000" dirty="0"/>
              <a:t>th</a:t>
            </a:r>
            <a:r>
              <a:rPr lang="en-GB" sz="1200" i="1" dirty="0"/>
              <a:t>, 2022)</a:t>
            </a:r>
          </a:p>
          <a:p>
            <a:endParaRPr lang="en-GB" sz="1600" i="1" dirty="0"/>
          </a:p>
          <a:p>
            <a:r>
              <a:rPr lang="en-GB" sz="1600" i="1" dirty="0">
                <a:hlinkClick r:id="rId3"/>
              </a:rPr>
              <a:t>https://www.Sainsburys.co.uk/gol-ui/product/dark-horse-cabernet-sauvignon-75cl</a:t>
            </a:r>
            <a:r>
              <a:rPr lang="en-GB" sz="1600" i="1" dirty="0"/>
              <a:t>. </a:t>
            </a:r>
            <a:r>
              <a:rPr lang="en-GB" sz="1400" i="1" dirty="0"/>
              <a:t>(Accessed:June,14</a:t>
            </a:r>
            <a:r>
              <a:rPr lang="en-GB" sz="1400" i="1" baseline="30000" dirty="0"/>
              <a:t>th</a:t>
            </a:r>
            <a:r>
              <a:rPr lang="en-GB" sz="1400" i="1" dirty="0"/>
              <a:t>,2022)</a:t>
            </a:r>
          </a:p>
          <a:p>
            <a:endParaRPr lang="en-GB" sz="1400" i="1" dirty="0"/>
          </a:p>
          <a:p>
            <a:r>
              <a:rPr lang="en-GB" sz="1600" i="1" dirty="0">
                <a:hlinkClick r:id="rId4"/>
              </a:rPr>
              <a:t>https://tomoswatkin.com/collections/Swansea-jack/products/Swansea-jack</a:t>
            </a:r>
            <a:r>
              <a:rPr lang="en-GB" sz="1600" i="1" dirty="0"/>
              <a:t>. </a:t>
            </a:r>
            <a:r>
              <a:rPr lang="en-GB" sz="1400" i="1" dirty="0"/>
              <a:t>(Accessed: June, 14</a:t>
            </a:r>
            <a:r>
              <a:rPr lang="en-GB" sz="1400" i="1" baseline="30000" dirty="0"/>
              <a:t>th</a:t>
            </a:r>
            <a:r>
              <a:rPr lang="en-GB" sz="1400" i="1" dirty="0"/>
              <a:t>, 2022) </a:t>
            </a:r>
          </a:p>
          <a:p>
            <a:endParaRPr lang="en-GB" sz="1600" i="1" dirty="0"/>
          </a:p>
          <a:p>
            <a:r>
              <a:rPr lang="en-GB" sz="1600" i="1" dirty="0">
                <a:hlinkClick r:id="rId5"/>
              </a:rPr>
              <a:t>https://www.cakesfromwales.com/story</a:t>
            </a:r>
            <a:r>
              <a:rPr lang="en-GB" sz="1600" i="1" dirty="0"/>
              <a:t>. </a:t>
            </a:r>
            <a:r>
              <a:rPr lang="en-GB" sz="1400" i="1" dirty="0"/>
              <a:t>(Accessed: June, 10</a:t>
            </a:r>
            <a:r>
              <a:rPr lang="en-GB" sz="1400" i="1" baseline="30000" dirty="0"/>
              <a:t>th</a:t>
            </a:r>
            <a:r>
              <a:rPr lang="en-GB" sz="1400" i="1" dirty="0"/>
              <a:t>, 2022)</a:t>
            </a:r>
          </a:p>
          <a:p>
            <a:endParaRPr lang="en-GB" sz="1400" i="1" dirty="0"/>
          </a:p>
          <a:p>
            <a:r>
              <a:rPr lang="en-GB" sz="1400" i="1" dirty="0" err="1"/>
              <a:t>Dory,.J</a:t>
            </a:r>
            <a:r>
              <a:rPr lang="en-GB" sz="1400" i="1" dirty="0"/>
              <a:t>., (2021), </a:t>
            </a:r>
            <a:r>
              <a:rPr lang="en-GB" sz="1400" i="1" dirty="0" err="1"/>
              <a:t>Harbor</a:t>
            </a:r>
            <a:r>
              <a:rPr lang="en-GB" sz="1400" i="1" dirty="0"/>
              <a:t> Fish Market-Recipes- Available at: </a:t>
            </a:r>
          </a:p>
          <a:p>
            <a:r>
              <a:rPr lang="en-GB" sz="1400" i="1" dirty="0">
                <a:hlinkClick r:id="rId6"/>
              </a:rPr>
              <a:t>https://harborfish.com/baked-stuffed-lobster-2/</a:t>
            </a:r>
            <a:r>
              <a:rPr lang="en-GB" sz="1400" i="1" dirty="0"/>
              <a:t> </a:t>
            </a:r>
          </a:p>
          <a:p>
            <a:r>
              <a:rPr lang="en-GB" sz="1400" i="1" dirty="0"/>
              <a:t>(Accessed: June,15</a:t>
            </a:r>
            <a:r>
              <a:rPr lang="en-GB" sz="1400" i="1" baseline="30000" dirty="0"/>
              <a:t>th</a:t>
            </a:r>
            <a:r>
              <a:rPr lang="en-GB" sz="1400" i="1" dirty="0"/>
              <a:t>, 2022)</a:t>
            </a:r>
          </a:p>
          <a:p>
            <a:endParaRPr lang="en-GB" sz="1400" i="1" dirty="0"/>
          </a:p>
          <a:p>
            <a:r>
              <a:rPr lang="en-GB" sz="1400" i="1" dirty="0">
                <a:hlinkClick r:id="rId7"/>
              </a:rPr>
              <a:t>https://Sainsburys.co.uk/gol-ui/lindamccartney-original-sausages</a:t>
            </a:r>
            <a:r>
              <a:rPr lang="en-GB" sz="1400" i="1" dirty="0"/>
              <a:t> </a:t>
            </a:r>
          </a:p>
          <a:p>
            <a:r>
              <a:rPr lang="en-GB" sz="1400" i="1" dirty="0"/>
              <a:t>(Accessed: June,2022)</a:t>
            </a:r>
          </a:p>
          <a:p>
            <a:endParaRPr lang="en-GB" sz="1400" i="1" dirty="0"/>
          </a:p>
          <a:p>
            <a:r>
              <a:rPr lang="en-GB" sz="1400" i="1" dirty="0"/>
              <a:t>In class study,.</a:t>
            </a:r>
            <a:r>
              <a:rPr lang="en-GB" sz="1400" i="1" dirty="0" err="1"/>
              <a:t>F.Cumberpatch</a:t>
            </a:r>
            <a:r>
              <a:rPr lang="en-GB" sz="1400" i="1" dirty="0"/>
              <a:t>,(2022)</a:t>
            </a:r>
          </a:p>
          <a:p>
            <a:r>
              <a:rPr lang="en-GB" sz="1600" dirty="0"/>
              <a:t>Welsh Government (2016) </a:t>
            </a:r>
            <a:r>
              <a:rPr lang="en-GB" sz="1600" i="1" dirty="0"/>
              <a:t>Rules requiring takeaways to promote food hygiene ratings on leaflets, come into force</a:t>
            </a:r>
            <a:r>
              <a:rPr lang="en-GB" sz="1600" dirty="0"/>
              <a:t>. [online] </a:t>
            </a:r>
            <a:r>
              <a:rPr lang="en-GB" sz="1600" dirty="0" err="1"/>
              <a:t>Gov.wales</a:t>
            </a:r>
            <a:r>
              <a:rPr lang="en-GB" sz="1600" dirty="0"/>
              <a:t>. Available at: </a:t>
            </a:r>
            <a:r>
              <a:rPr lang="en-GB" sz="1600" dirty="0">
                <a:hlinkClick r:id="rId8"/>
              </a:rPr>
              <a:t>https://gov.wales/rules-requiring-takeaways-promote-food-hygiene-ratings-leaflets-come-force-0</a:t>
            </a:r>
            <a:endParaRPr lang="en-GB" sz="1600" dirty="0"/>
          </a:p>
          <a:p>
            <a:endParaRPr lang="en-GB" sz="1600" i="1" dirty="0"/>
          </a:p>
          <a:p>
            <a:r>
              <a:rPr lang="en-GB" sz="1600" i="1" dirty="0">
                <a:hlinkClick r:id="rId9"/>
              </a:rPr>
              <a:t>https://bing.com/images/search-</a:t>
            </a:r>
            <a:r>
              <a:rPr lang="en-GB" sz="1600" i="1" dirty="0"/>
              <a:t> Allergen vector Icons set food allergens symbols- available at: Pinterest.com</a:t>
            </a:r>
          </a:p>
          <a:p>
            <a:r>
              <a:rPr lang="en-GB" sz="1600" i="1" dirty="0"/>
              <a:t>(Accessed : June,2022)</a:t>
            </a:r>
          </a:p>
          <a:p>
            <a:endParaRPr lang="en-GB" sz="1600" i="1" dirty="0"/>
          </a:p>
          <a:p>
            <a:r>
              <a:rPr lang="en-GB" sz="1600" i="1" dirty="0">
                <a:hlinkClick r:id="rId10"/>
              </a:rPr>
              <a:t>https://www.Bing.com/images/search/</a:t>
            </a:r>
            <a:r>
              <a:rPr lang="en-GB" sz="1600" i="1" dirty="0"/>
              <a:t>  - </a:t>
            </a:r>
            <a:r>
              <a:rPr lang="en-GB" sz="1600" i="1" dirty="0">
                <a:hlinkClick r:id="rId11"/>
              </a:rPr>
              <a:t>https://www.pinterest.com/Trinitysymbol</a:t>
            </a:r>
            <a:r>
              <a:rPr lang="en-GB" sz="1600" i="1" dirty="0"/>
              <a:t> </a:t>
            </a:r>
          </a:p>
          <a:p>
            <a:r>
              <a:rPr lang="en-GB" sz="1600" i="1" dirty="0"/>
              <a:t>(Accessed:June,2022)</a:t>
            </a:r>
          </a:p>
          <a:p>
            <a:endParaRPr lang="en-GB" sz="1600" i="1" dirty="0"/>
          </a:p>
          <a:p>
            <a:r>
              <a:rPr lang="en-GB" sz="1600" i="1" dirty="0"/>
              <a:t>Microsoft </a:t>
            </a:r>
            <a:r>
              <a:rPr lang="en-GB" sz="1600" i="1" dirty="0" err="1"/>
              <a:t>Translater</a:t>
            </a:r>
            <a:r>
              <a:rPr lang="en-GB" sz="1600" i="1" dirty="0"/>
              <a:t>- Welsh to English- https://bing.com/search</a:t>
            </a:r>
          </a:p>
          <a:p>
            <a:endParaRPr lang="en-GB" sz="1600" i="1" dirty="0"/>
          </a:p>
          <a:p>
            <a:endParaRPr lang="en-GB" sz="1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2465453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2109</TotalTime>
  <Words>980</Words>
  <Application>Microsoft Office PowerPoint</Application>
  <PresentationFormat>Widescreen</PresentationFormat>
  <Paragraphs>124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Baguet Script</vt:lpstr>
      <vt:lpstr>Copperplate Gothic Light</vt:lpstr>
      <vt:lpstr>Trebuchet MS</vt:lpstr>
      <vt:lpstr>Wingdings 3</vt:lpstr>
      <vt:lpstr>Facet</vt:lpstr>
      <vt:lpstr>PowerPoint Presentation</vt:lpstr>
      <vt:lpstr> Hotel trinity</vt:lpstr>
      <vt:lpstr>Appetizers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Hotel Trinity </dc:title>
  <dc:creator>clare woolvett</dc:creator>
  <cp:lastModifiedBy>clare woolvett</cp:lastModifiedBy>
  <cp:revision>2</cp:revision>
  <dcterms:created xsi:type="dcterms:W3CDTF">2022-06-15T21:01:46Z</dcterms:created>
  <dcterms:modified xsi:type="dcterms:W3CDTF">2022-06-17T13:17:28Z</dcterms:modified>
</cp:coreProperties>
</file>