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25"/>
  </p:notesMasterIdLst>
  <p:sldIdLst>
    <p:sldId id="256" r:id="rId2"/>
    <p:sldId id="257" r:id="rId3"/>
    <p:sldId id="258" r:id="rId4"/>
    <p:sldId id="279" r:id="rId5"/>
    <p:sldId id="280" r:id="rId6"/>
    <p:sldId id="261" r:id="rId7"/>
    <p:sldId id="275" r:id="rId8"/>
    <p:sldId id="277" r:id="rId9"/>
    <p:sldId id="259" r:id="rId10"/>
    <p:sldId id="276" r:id="rId11"/>
    <p:sldId id="262" r:id="rId12"/>
    <p:sldId id="263" r:id="rId13"/>
    <p:sldId id="264" r:id="rId14"/>
    <p:sldId id="265" r:id="rId15"/>
    <p:sldId id="267" r:id="rId16"/>
    <p:sldId id="269" r:id="rId17"/>
    <p:sldId id="266" r:id="rId18"/>
    <p:sldId id="268" r:id="rId19"/>
    <p:sldId id="270" r:id="rId20"/>
    <p:sldId id="271" r:id="rId21"/>
    <p:sldId id="272" r:id="rId22"/>
    <p:sldId id="278" r:id="rId23"/>
    <p:sldId id="273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857867-BC3F-B030-17D7-A95DDB56A443}" v="1555" dt="2026-03-27T07:35:30.4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1C306C-9812-45A4-A314-31803AE5833D}" type="datetimeFigureOut">
              <a:t>3/26/2026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065FC1-82FD-4A8B-84DC-EDB3DC4912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415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065FC1-82FD-4A8B-84DC-EDB3DC491294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6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806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11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814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463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0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756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871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243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34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433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041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639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371/journal.pone.0281968" TargetMode="External"/><Relationship Id="rId3" Type="http://schemas.openxmlformats.org/officeDocument/2006/relationships/hyperlink" Target="https://doi.org/10.1002/msc.1045" TargetMode="External"/><Relationship Id="rId7" Type="http://schemas.openxmlformats.org/officeDocument/2006/relationships/hyperlink" Target="https://doi.org/10.1186/s10194-021-01298-4" TargetMode="External"/><Relationship Id="rId12" Type="http://schemas.openxmlformats.org/officeDocument/2006/relationships/hyperlink" Target="https://doi.org/10.1186/s13018-025-06121-3" TargetMode="External"/><Relationship Id="rId2" Type="http://schemas.openxmlformats.org/officeDocument/2006/relationships/hyperlink" Target="https://doi.org/10.1177/107110071560761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math.2014.04.004" TargetMode="External"/><Relationship Id="rId11" Type="http://schemas.openxmlformats.org/officeDocument/2006/relationships/hyperlink" Target="https://doi.org/10.5455/JPMA.14189" TargetMode="External"/><Relationship Id="rId5" Type="http://schemas.openxmlformats.org/officeDocument/2006/relationships/hyperlink" Target="https://doi.org/10.1371/journal.pone.0319586" TargetMode="External"/><Relationship Id="rId10" Type="http://schemas.openxmlformats.org/officeDocument/2006/relationships/hyperlink" Target="https://doi.org/10.3390/app15010215" TargetMode="External"/><Relationship Id="rId4" Type="http://schemas.openxmlformats.org/officeDocument/2006/relationships/hyperlink" Target="https://doi.org/10.3390/jcm12237416" TargetMode="External"/><Relationship Id="rId9" Type="http://schemas.openxmlformats.org/officeDocument/2006/relationships/hyperlink" Target="https://doi.org/10.3390/ijerph192114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815CB5-5F46-6770-C398-7579FB3465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Does Manual Therapy Suck?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368905" cy="40766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Sam Lucitt-Rees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BMST5004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C162C-EB89-1B8B-127A-642BA901E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  The </a:t>
            </a:r>
            <a:r>
              <a:rPr lang="en-GB"/>
              <a:t>Maitland</a:t>
            </a:r>
            <a:r>
              <a:rPr lang="en-GB" dirty="0"/>
              <a:t>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62C40-C597-7DBF-4E55-DA63C3F8B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is </a:t>
            </a:r>
            <a:r>
              <a:rPr lang="en-GB"/>
              <a:t>The Maitland Concept?</a:t>
            </a:r>
          </a:p>
          <a:p>
            <a:r>
              <a:rPr lang="en-GB"/>
              <a:t>Proposed mechanisms of action</a:t>
            </a:r>
            <a:endParaRPr lang="en-GB" dirty="0"/>
          </a:p>
          <a:p>
            <a:r>
              <a:rPr lang="en-GB"/>
              <a:t>Evidence from research</a:t>
            </a:r>
            <a:endParaRPr lang="en-GB" dirty="0"/>
          </a:p>
          <a:p>
            <a:r>
              <a:rPr lang="en-GB"/>
              <a:t>Criticism of manual therapy</a:t>
            </a:r>
          </a:p>
          <a:p>
            <a:r>
              <a:rPr lang="en-GB"/>
              <a:t>Clinical effectiveness</a:t>
            </a:r>
            <a:endParaRPr lang="en-GB" dirty="0"/>
          </a:p>
          <a:p>
            <a:r>
              <a:rPr lang="en-GB"/>
              <a:t>Conclusion</a:t>
            </a:r>
            <a:endParaRPr lang="en-GB" dirty="0"/>
          </a:p>
        </p:txBody>
      </p:sp>
      <p:pic>
        <p:nvPicPr>
          <p:cNvPr id="4" name="Picture 3" descr="Skilled physiotherapist performing therapeutic neck massage, alleviating patient discomfort and muscular tension on treatment table Professional physiotherapist performing neck massage on a young woman lying on a massage table, providing relief from pain and tension manual therapy stock pictures, royalty-free photos &amp; images">
            <a:extLst>
              <a:ext uri="{FF2B5EF4-FFF2-40B4-BE49-F238E27FC236}">
                <a16:creationId xmlns:a16="http://schemas.microsoft.com/office/drawing/2014/main" id="{5CE9C67A-AF2A-11D2-AB77-06EDB0894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130" y="2222070"/>
            <a:ext cx="4473199" cy="298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990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AAFAC-60F9-F8FE-1743-2807D823D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WHAT IS THE MAITLAND CONCEPT?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298DB-4603-725B-A74D-ABCC03774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685" y="2221992"/>
            <a:ext cx="6400800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It is a joint mobilisation approach used by physiotherapists to treat musculoskeletal dysfunction.</a:t>
            </a:r>
          </a:p>
          <a:p>
            <a:r>
              <a:rPr lang="en-GB"/>
              <a:t>Two types of joint mobilisations – passive physiological and accessory </a:t>
            </a:r>
          </a:p>
          <a:p>
            <a:r>
              <a:rPr lang="en-GB" dirty="0"/>
              <a:t>Treatment is guided by pain and/or </a:t>
            </a:r>
            <a:r>
              <a:rPr lang="en-GB"/>
              <a:t>stiffness</a:t>
            </a:r>
            <a:endParaRPr lang="en-GB" dirty="0"/>
          </a:p>
          <a:p>
            <a:r>
              <a:rPr lang="en-GB"/>
              <a:t>Mobilisations are graded (see table)</a:t>
            </a:r>
          </a:p>
          <a:p>
            <a:pPr marL="0" indent="0">
              <a:buNone/>
            </a:pPr>
            <a:r>
              <a:rPr lang="en-GB"/>
              <a:t>(Maitland, 2014)</a:t>
            </a: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81C57B7-48AD-802A-4EDD-42883EDC5A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1945618"/>
              </p:ext>
            </p:extLst>
          </p:nvPr>
        </p:nvGraphicFramePr>
        <p:xfrm>
          <a:off x="971114" y="2217975"/>
          <a:ext cx="3903981" cy="2938839"/>
        </p:xfrm>
        <a:graphic>
          <a:graphicData uri="http://schemas.openxmlformats.org/drawingml/2006/table">
            <a:tbl>
              <a:tblPr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798843">
                  <a:extLst>
                    <a:ext uri="{9D8B030D-6E8A-4147-A177-3AD203B41FA5}">
                      <a16:colId xmlns:a16="http://schemas.microsoft.com/office/drawing/2014/main" val="2061689223"/>
                    </a:ext>
                  </a:extLst>
                </a:gridCol>
                <a:gridCol w="2075926">
                  <a:extLst>
                    <a:ext uri="{9D8B030D-6E8A-4147-A177-3AD203B41FA5}">
                      <a16:colId xmlns:a16="http://schemas.microsoft.com/office/drawing/2014/main" val="3857323140"/>
                    </a:ext>
                  </a:extLst>
                </a:gridCol>
                <a:gridCol w="1029212">
                  <a:extLst>
                    <a:ext uri="{9D8B030D-6E8A-4147-A177-3AD203B41FA5}">
                      <a16:colId xmlns:a16="http://schemas.microsoft.com/office/drawing/2014/main" val="3853418103"/>
                    </a:ext>
                  </a:extLst>
                </a:gridCol>
              </a:tblGrid>
              <a:tr h="421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Grade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Purpose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2014080"/>
                  </a:ext>
                </a:extLst>
              </a:tr>
              <a:tr h="629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Small amplitude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Pain reduction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4050928"/>
                  </a:ext>
                </a:extLst>
              </a:tr>
              <a:tr h="629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II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Large amplitude (not reaching resistance)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Pain reduction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9128554"/>
                  </a:ext>
                </a:extLst>
              </a:tr>
              <a:tr h="629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III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Large amplitude into resistance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Increase ROM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402167"/>
                  </a:ext>
                </a:extLst>
              </a:tr>
              <a:tr h="629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IV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Small amplitude at end range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Increase ROM</a:t>
                      </a:r>
                    </a:p>
                  </a:txBody>
                  <a:tcPr marL="115772" marR="89056" marT="89056" marB="8905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10722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9216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9BC09-33E7-8E52-0D9F-6CA820B1F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GRADINGS AND DURATIONS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326F8-E6BE-0003-4973-12BEA6184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5381610" cy="23706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Pain dominant conditions</a:t>
            </a:r>
            <a:endParaRPr lang="en-US"/>
          </a:p>
          <a:p>
            <a:r>
              <a:rPr lang="en-GB"/>
              <a:t>Grades I–II</a:t>
            </a:r>
          </a:p>
          <a:p>
            <a:r>
              <a:rPr lang="en-GB" dirty="0"/>
              <a:t>Short bouts (30–60 </a:t>
            </a:r>
            <a:r>
              <a:rPr lang="en-GB"/>
              <a:t>seconds</a:t>
            </a:r>
            <a:r>
              <a:rPr lang="en-GB" dirty="0"/>
              <a:t>)</a:t>
            </a:r>
          </a:p>
          <a:p>
            <a:r>
              <a:rPr lang="en-GB"/>
              <a:t>Multiple sets (3–5 sets)</a:t>
            </a:r>
          </a:p>
          <a:p>
            <a:r>
              <a:rPr lang="en-GB"/>
              <a:t>Oscillations slow and gentle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A545C6-9B02-28CB-F0E9-84F5918DA7D8}"/>
              </a:ext>
            </a:extLst>
          </p:cNvPr>
          <p:cNvSpPr txBox="1"/>
          <p:nvPr/>
        </p:nvSpPr>
        <p:spPr>
          <a:xfrm>
            <a:off x="7014807" y="2229118"/>
            <a:ext cx="4373065" cy="25750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/>
              <a:t>Stiffness dominant</a:t>
            </a:r>
            <a:r>
              <a:rPr lang="en-GB" sz="2000" dirty="0"/>
              <a:t> conditions</a:t>
            </a:r>
            <a:endParaRPr lang="en-US" sz="20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/>
              <a:t>Grades III–IV</a:t>
            </a:r>
            <a:endParaRPr lang="en-US" sz="200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/>
              <a:t>Longer bouts (60–90 seconds)</a:t>
            </a:r>
            <a:endParaRPr lang="en-US" sz="200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/>
              <a:t>Stronger stretch into resistance</a:t>
            </a:r>
            <a:endParaRPr lang="en-US" sz="200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/>
              <a:t>Multiple sets (3–5 sets)</a:t>
            </a:r>
            <a:endParaRPr lang="en-US"/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31F544-4579-7623-F764-34B6BA376333}"/>
              </a:ext>
            </a:extLst>
          </p:cNvPr>
          <p:cNvSpPr txBox="1"/>
          <p:nvPr/>
        </p:nvSpPr>
        <p:spPr>
          <a:xfrm>
            <a:off x="824881" y="5034959"/>
            <a:ext cx="1054845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Dosage depends on </a:t>
            </a:r>
            <a:r>
              <a:rPr lang="en-GB" sz="2000" dirty="0"/>
              <a:t>irritability</a:t>
            </a:r>
            <a:r>
              <a:rPr lang="en-GB" dirty="0"/>
              <a:t> of symptoms, restriction severity, healing </a:t>
            </a:r>
            <a:r>
              <a:rPr lang="en-GB"/>
              <a:t>stage,</a:t>
            </a:r>
            <a:r>
              <a:rPr lang="en-GB" dirty="0"/>
              <a:t> and patient response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00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4E4BE-3011-DCBA-94E0-6C1270A52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Areas where it can be applied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8E772-35BE-059E-ED9E-B40389459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3526191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Spine</a:t>
            </a:r>
            <a:endParaRPr lang="en-US"/>
          </a:p>
          <a:p>
            <a:r>
              <a:rPr lang="en-GB"/>
              <a:t>Cervical Spine</a:t>
            </a:r>
            <a:endParaRPr lang="en-GB" dirty="0"/>
          </a:p>
          <a:p>
            <a:r>
              <a:rPr lang="en-GB"/>
              <a:t>Thoracic Spine</a:t>
            </a:r>
          </a:p>
          <a:p>
            <a:r>
              <a:rPr lang="en-GB"/>
              <a:t>Lumbar Spine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F889838-4749-93C3-8C60-5D415011F478}"/>
              </a:ext>
            </a:extLst>
          </p:cNvPr>
          <p:cNvSpPr txBox="1">
            <a:spLocks/>
          </p:cNvSpPr>
          <p:nvPr/>
        </p:nvSpPr>
        <p:spPr>
          <a:xfrm>
            <a:off x="4230856" y="2226541"/>
            <a:ext cx="3526191" cy="3739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Upper Limb</a:t>
            </a:r>
            <a:endParaRPr lang="en-US"/>
          </a:p>
          <a:p>
            <a:r>
              <a:rPr lang="en-GB"/>
              <a:t>Shoulder</a:t>
            </a:r>
            <a:endParaRPr lang="en-GB" dirty="0"/>
          </a:p>
          <a:p>
            <a:r>
              <a:rPr lang="en-GB"/>
              <a:t>Elbow</a:t>
            </a:r>
          </a:p>
          <a:p>
            <a:r>
              <a:rPr lang="en-GB"/>
              <a:t>Wrist/Hand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229924-74CD-921B-2505-0C40E38F2561}"/>
              </a:ext>
            </a:extLst>
          </p:cNvPr>
          <p:cNvSpPr txBox="1">
            <a:spLocks/>
          </p:cNvSpPr>
          <p:nvPr/>
        </p:nvSpPr>
        <p:spPr>
          <a:xfrm>
            <a:off x="7472198" y="2226540"/>
            <a:ext cx="3526191" cy="3739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Lower Limb</a:t>
            </a:r>
            <a:endParaRPr lang="en-US"/>
          </a:p>
          <a:p>
            <a:r>
              <a:rPr lang="en-GB"/>
              <a:t>Hip</a:t>
            </a:r>
            <a:endParaRPr lang="en-GB" dirty="0"/>
          </a:p>
          <a:p>
            <a:r>
              <a:rPr lang="en-GB"/>
              <a:t>Knee</a:t>
            </a:r>
          </a:p>
          <a:p>
            <a:r>
              <a:rPr lang="en-GB"/>
              <a:t>Ankle/Foot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427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49CCF-4D1A-995F-D220-F9203EEB7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Passive physiological </a:t>
            </a:r>
            <a:r>
              <a:rPr lang="en-GB"/>
              <a:t>mobilisations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4F69-3F3D-38F5-8D53-D57783B3B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539138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Passive Physiological </a:t>
            </a:r>
            <a:r>
              <a:rPr lang="en-GB"/>
              <a:t>Mobilisations </a:t>
            </a:r>
          </a:p>
          <a:p>
            <a:r>
              <a:rPr lang="en-GB"/>
              <a:t>Passively taking a relaxed patient's limb through a movement in which they can actively perform</a:t>
            </a:r>
          </a:p>
          <a:p>
            <a:r>
              <a:rPr lang="en-GB"/>
              <a:t>Test glide performed to feel for end of range</a:t>
            </a:r>
            <a:endParaRPr lang="en-GB" dirty="0"/>
          </a:p>
          <a:p>
            <a:r>
              <a:rPr lang="en-GB" dirty="0"/>
              <a:t>Obtain feedback from </a:t>
            </a:r>
            <a:r>
              <a:rPr lang="en-GB"/>
              <a:t>patient at what point of the movement their symptoms arise</a:t>
            </a:r>
            <a:endParaRPr lang="en-GB" dirty="0"/>
          </a:p>
          <a:p>
            <a:r>
              <a:rPr lang="en-GB" dirty="0"/>
              <a:t>Flexion, extension, abduction, adduction, internal and external </a:t>
            </a:r>
            <a:r>
              <a:rPr lang="en-GB"/>
              <a:t>rotation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 descr="Man being assisted during rehabilitation exercise in a professional clinic setting A therapist assists a patient in a clinical setting, guiding him through a precise rehabilitation exercise to improve mobility and strength. The setting is bright and supportive, emphasizing professional care. manual therapy stock pictures, royalty-free photos &amp; images">
            <a:extLst>
              <a:ext uri="{FF2B5EF4-FFF2-40B4-BE49-F238E27FC236}">
                <a16:creationId xmlns:a16="http://schemas.microsoft.com/office/drawing/2014/main" id="{3EA64EDC-0BF5-8F00-68A7-B71BE36C8D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81"/>
          <a:stretch>
            <a:fillRect/>
          </a:stretch>
        </p:blipFill>
        <p:spPr>
          <a:xfrm>
            <a:off x="6322790" y="2402266"/>
            <a:ext cx="4864990" cy="31055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B32517-10E7-4732-7707-96ED7DE3307B}"/>
              </a:ext>
            </a:extLst>
          </p:cNvPr>
          <p:cNvSpPr txBox="1"/>
          <p:nvPr/>
        </p:nvSpPr>
        <p:spPr>
          <a:xfrm>
            <a:off x="5188567" y="5649394"/>
            <a:ext cx="4096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(Maitlan</a:t>
            </a:r>
            <a:r>
              <a:rPr lang="en-GB">
                <a:solidFill>
                  <a:srgbClr val="000000"/>
                </a:solidFill>
                <a:latin typeface="Calisto MT"/>
              </a:rPr>
              <a:t>d</a:t>
            </a:r>
            <a:r>
              <a:rPr lang="en-GB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876824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F3E12-7D7D-4463-E671-FCC367D1D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Accessory mobilisations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E198B-B279-5285-1DCC-CA40CB08F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321" y="2221992"/>
            <a:ext cx="4970579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movements cannot be performed by the </a:t>
            </a:r>
            <a:r>
              <a:rPr lang="en-GB"/>
              <a:t>patient actively</a:t>
            </a:r>
            <a:r>
              <a:rPr lang="en-GB" dirty="0"/>
              <a:t> as they are limited by joint restriction</a:t>
            </a:r>
            <a:endParaRPr lang="en-US" dirty="0"/>
          </a:p>
          <a:p>
            <a:r>
              <a:rPr lang="en-GB"/>
              <a:t>Essential for normal joint function</a:t>
            </a:r>
            <a:endParaRPr lang="en-US"/>
          </a:p>
          <a:p>
            <a:r>
              <a:rPr lang="en-GB" dirty="0"/>
              <a:t>Directions: antero-posterior (AP), </a:t>
            </a:r>
            <a:r>
              <a:rPr lang="en-GB" dirty="0" err="1"/>
              <a:t>postero</a:t>
            </a:r>
            <a:r>
              <a:rPr lang="en-GB" dirty="0"/>
              <a:t>-anterior (PA), distraction, longitudinal, caudad (towards feet), cephalad (towards head)</a:t>
            </a:r>
            <a:endParaRPr lang="en-US" dirty="0"/>
          </a:p>
          <a:p>
            <a:pPr marL="0" indent="0">
              <a:buNone/>
            </a:pPr>
            <a:r>
              <a:rPr lang="en-GB"/>
              <a:t>(Banks and Hengeveld, 2014)</a:t>
            </a:r>
          </a:p>
        </p:txBody>
      </p:sp>
      <p:pic>
        <p:nvPicPr>
          <p:cNvPr id="4" name="Picture 3" descr="Joint Mobilization: How It Works ...">
            <a:extLst>
              <a:ext uri="{FF2B5EF4-FFF2-40B4-BE49-F238E27FC236}">
                <a16:creationId xmlns:a16="http://schemas.microsoft.com/office/drawing/2014/main" id="{0A88A39C-CF30-88E1-3DB6-31980EFE30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186" y="2429869"/>
            <a:ext cx="4453151" cy="29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263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7EB-DF40-B308-6056-9953CA199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Convex and Concave Rule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FF3A5-D592-17DB-D0FC-190633BEA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487959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The convex–concave rule is considered an important theory during treatment decision-making</a:t>
            </a:r>
          </a:p>
          <a:p>
            <a:r>
              <a:rPr lang="en-GB">
                <a:ea typeface="+mn-lt"/>
                <a:cs typeface="+mn-lt"/>
              </a:rPr>
              <a:t>The therapist moves a bone with a convex joint surface opposite to the direction of restricted movement of the distal aspect of the bone</a:t>
            </a:r>
          </a:p>
          <a:p>
            <a:r>
              <a:rPr lang="en-GB">
                <a:ea typeface="+mn-lt"/>
                <a:cs typeface="+mn-lt"/>
              </a:rPr>
              <a:t>A concave joint surface is mobilised in the same direction as the direction of the restricted bone movement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90068D-85D9-DD93-ABEB-3E09882D5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8271" y="2124075"/>
            <a:ext cx="4886325" cy="26098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A298F6-F943-5127-2928-742F83F56800}"/>
              </a:ext>
            </a:extLst>
          </p:cNvPr>
          <p:cNvSpPr txBox="1"/>
          <p:nvPr/>
        </p:nvSpPr>
        <p:spPr>
          <a:xfrm>
            <a:off x="6690521" y="5000823"/>
            <a:ext cx="43809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Convex-Concave Rule (Kaltenborn, 2002)</a:t>
            </a:r>
          </a:p>
        </p:txBody>
      </p:sp>
    </p:spTree>
    <p:extLst>
      <p:ext uri="{BB962C8B-B14F-4D97-AF65-F5344CB8AC3E}">
        <p14:creationId xmlns:p14="http://schemas.microsoft.com/office/powerpoint/2010/main" val="3026799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A08CA-CAB0-E775-797A-946C91906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effects and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FA06D-5451-8369-CC3E-AB992EFC0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6687923" cy="373989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/>
              <a:t>technique is proposed to work through five mechanisms;</a:t>
            </a:r>
            <a:endParaRPr lang="en-US"/>
          </a:p>
          <a:p>
            <a:r>
              <a:rPr lang="en-GB"/>
              <a:t>No. 1 – mechanical effects</a:t>
            </a:r>
            <a:endParaRPr lang="en-GB" dirty="0"/>
          </a:p>
          <a:p>
            <a:r>
              <a:rPr lang="en-GB"/>
              <a:t>No. 2 – neurophysiological effects</a:t>
            </a:r>
            <a:endParaRPr lang="en-GB" dirty="0"/>
          </a:p>
          <a:p>
            <a:r>
              <a:rPr lang="en-GB" dirty="0"/>
              <a:t>No. 3 – sympathetic </a:t>
            </a:r>
            <a:r>
              <a:rPr lang="en-GB"/>
              <a:t>nervous system effects</a:t>
            </a:r>
            <a:endParaRPr lang="en-GB" dirty="0"/>
          </a:p>
          <a:p>
            <a:r>
              <a:rPr lang="en-GB" dirty="0"/>
              <a:t>No. 4 – </a:t>
            </a:r>
            <a:r>
              <a:rPr lang="en-GB"/>
              <a:t>psychological</a:t>
            </a:r>
            <a:r>
              <a:rPr lang="en-GB" dirty="0"/>
              <a:t> effects</a:t>
            </a:r>
          </a:p>
          <a:p>
            <a:r>
              <a:rPr lang="en-GB" dirty="0"/>
              <a:t>No. 5 – nutritional </a:t>
            </a:r>
            <a:r>
              <a:rPr lang="en-GB"/>
              <a:t>effects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These mechanisms aim to reduce pain, increase range of movement, and improve function</a:t>
            </a:r>
          </a:p>
        </p:txBody>
      </p:sp>
      <p:pic>
        <p:nvPicPr>
          <p:cNvPr id="4" name="Picture 3" descr="Mechanism icon (6201415) – Royalty-Free ...">
            <a:extLst>
              <a:ext uri="{FF2B5EF4-FFF2-40B4-BE49-F238E27FC236}">
                <a16:creationId xmlns:a16="http://schemas.microsoft.com/office/drawing/2014/main" id="{6B25CE9D-A2BF-85F1-0DDE-C5D2CFDC3E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1" r="784" b="7639"/>
          <a:stretch>
            <a:fillRect/>
          </a:stretch>
        </p:blipFill>
        <p:spPr>
          <a:xfrm>
            <a:off x="8093620" y="2218379"/>
            <a:ext cx="2879162" cy="30228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ABA554-3C5F-401E-D01B-B68D808F7F25}"/>
              </a:ext>
            </a:extLst>
          </p:cNvPr>
          <p:cNvSpPr txBox="1"/>
          <p:nvPr/>
        </p:nvSpPr>
        <p:spPr>
          <a:xfrm>
            <a:off x="4267343" y="4318737"/>
            <a:ext cx="4096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(Maitlan</a:t>
            </a:r>
            <a:r>
              <a:rPr lang="en-GB">
                <a:solidFill>
                  <a:srgbClr val="000000"/>
                </a:solidFill>
                <a:latin typeface="Calisto MT"/>
              </a:rPr>
              <a:t>d</a:t>
            </a:r>
            <a:r>
              <a:rPr lang="en-GB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2153576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A9F89-6869-4FA7-E589-61298BED2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Mechanical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1B70F-905D-E15B-2842-CB8BD7D31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336" y="2005902"/>
            <a:ext cx="5391385" cy="373989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Mechanical effects involve direct changes to </a:t>
            </a:r>
            <a:r>
              <a:rPr lang="en-GB"/>
              <a:t>joint structures</a:t>
            </a:r>
            <a:r>
              <a:rPr lang="en-GB" dirty="0"/>
              <a:t>, and include;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/>
              <a:t>Breaking down adhesions</a:t>
            </a:r>
            <a:endParaRPr lang="en-US"/>
          </a:p>
          <a:p>
            <a:pPr>
              <a:lnSpc>
                <a:spcPct val="100000"/>
              </a:lnSpc>
            </a:pPr>
            <a:r>
              <a:rPr lang="en-GB"/>
              <a:t>Stretching joint capsules</a:t>
            </a:r>
            <a:endParaRPr lang="en-US"/>
          </a:p>
          <a:p>
            <a:pPr>
              <a:lnSpc>
                <a:spcPct val="100000"/>
              </a:lnSpc>
            </a:pPr>
            <a:r>
              <a:rPr lang="en-GB"/>
              <a:t>Increasing joint glide</a:t>
            </a:r>
            <a:endParaRPr lang="en-US"/>
          </a:p>
          <a:p>
            <a:pPr>
              <a:lnSpc>
                <a:spcPct val="100000"/>
              </a:lnSpc>
            </a:pPr>
            <a:r>
              <a:rPr lang="en-GB"/>
              <a:t>Restoring normal arthrokinematics</a:t>
            </a:r>
            <a:endParaRPr lang="en-US"/>
          </a:p>
          <a:p>
            <a:pPr>
              <a:lnSpc>
                <a:spcPct val="100000"/>
              </a:lnSpc>
            </a:pPr>
            <a:r>
              <a:rPr lang="en-GB"/>
              <a:t>Grades 3 and 4 mobilisations are used in these instances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However, Celik et al. (2016) argue that forces applied </a:t>
            </a:r>
            <a:r>
              <a:rPr lang="en-GB"/>
              <a:t>insufficient</a:t>
            </a:r>
            <a:r>
              <a:rPr lang="en-GB" dirty="0"/>
              <a:t> to produce significant structural 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24E362-F8E8-4E79-92A6-FE5AB87BA9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27" r="12064" b="1"/>
          <a:stretch>
            <a:fillRect/>
          </a:stretch>
        </p:blipFill>
        <p:spPr>
          <a:xfrm>
            <a:off x="1603632" y="2006488"/>
            <a:ext cx="2124938" cy="3498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976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4932F-847D-52C5-2BEE-B87C01417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Neurophysiological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882C6-3A2E-F7F2-5F86-93C0CEDA1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4981952" cy="373989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This is one of the most widely supported effect of the Maitland Concept</a:t>
            </a:r>
          </a:p>
          <a:p>
            <a:r>
              <a:rPr lang="en-GB" dirty="0"/>
              <a:t>Mobilisation stimulates mechanoreceptors in joint capsules, muscle </a:t>
            </a:r>
            <a:r>
              <a:rPr lang="en-GB"/>
              <a:t>spindles,</a:t>
            </a:r>
            <a:r>
              <a:rPr lang="en-GB" dirty="0"/>
              <a:t> and Golgi tendon organs</a:t>
            </a:r>
          </a:p>
          <a:p>
            <a:r>
              <a:rPr lang="en-GB" dirty="0"/>
              <a:t>This can lead to pain inhibition, reduced muscle </a:t>
            </a:r>
            <a:r>
              <a:rPr lang="en-GB"/>
              <a:t>guarding,</a:t>
            </a:r>
            <a:r>
              <a:rPr lang="en-GB" dirty="0"/>
              <a:t> and increased movement tolerance</a:t>
            </a:r>
          </a:p>
          <a:p>
            <a:r>
              <a:rPr lang="en-GB" dirty="0"/>
              <a:t>Manual therapy may activate </a:t>
            </a:r>
            <a:r>
              <a:rPr lang="en-GB"/>
              <a:t>descending pain inhibitory pathways (Keter et al., 2025)</a:t>
            </a:r>
          </a:p>
        </p:txBody>
      </p:sp>
      <p:pic>
        <p:nvPicPr>
          <p:cNvPr id="4" name="Picture 3" descr="What Is Neurophysiology? – Coastal">
            <a:extLst>
              <a:ext uri="{FF2B5EF4-FFF2-40B4-BE49-F238E27FC236}">
                <a16:creationId xmlns:a16="http://schemas.microsoft.com/office/drawing/2014/main" id="{0445B9D4-9884-A8F5-3B1E-2D2187C721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8282" t="6171" r="8282" b="-6518"/>
          <a:stretch>
            <a:fillRect/>
          </a:stretch>
        </p:blipFill>
        <p:spPr>
          <a:xfrm>
            <a:off x="6559254" y="2424112"/>
            <a:ext cx="3709493" cy="329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308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125D7-1841-7F7F-E608-AA970471A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SYMPATHETIC NERVOUS SYSTEM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01335-F875-0C2E-6AF5-952000CBC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098" y="2221992"/>
            <a:ext cx="5129802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Manual therapy may affect the autonomic nervous system</a:t>
            </a:r>
            <a:endParaRPr lang="en-US"/>
          </a:p>
          <a:p>
            <a:r>
              <a:rPr lang="en-GB" dirty="0"/>
              <a:t>Potential outcomes are reduced sympathetic activity, changes in skin conductance and </a:t>
            </a:r>
            <a:r>
              <a:rPr lang="en-GB"/>
              <a:t>altered blood flow</a:t>
            </a:r>
          </a:p>
          <a:p>
            <a:r>
              <a:rPr lang="en-GB"/>
              <a:t>These changes may contribute to temporary pain relief (Kingston et al., 2014)</a:t>
            </a:r>
            <a:endParaRPr lang="en-GB" dirty="0"/>
          </a:p>
        </p:txBody>
      </p:sp>
      <p:pic>
        <p:nvPicPr>
          <p:cNvPr id="4" name="Picture 3" descr="Sympathetic Nervous System - Structure ...">
            <a:extLst>
              <a:ext uri="{FF2B5EF4-FFF2-40B4-BE49-F238E27FC236}">
                <a16:creationId xmlns:a16="http://schemas.microsoft.com/office/drawing/2014/main" id="{6656BB09-9637-A396-E518-C0B6BA76C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9300" y="2216980"/>
            <a:ext cx="2705668" cy="292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263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DE133-6E13-0AAE-1334-CD5A583D9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PSYCHOLOGICAL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A55B9-4A94-1996-9E2B-9E88E6C5E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500" y="2221992"/>
            <a:ext cx="5402758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Therapist interaction may influence patient expectations, confidence, and pain </a:t>
            </a:r>
            <a:r>
              <a:rPr lang="en-GB"/>
              <a:t>feeling</a:t>
            </a:r>
            <a:endParaRPr lang="en-GB" dirty="0"/>
          </a:p>
          <a:p>
            <a:r>
              <a:rPr lang="en-GB" dirty="0"/>
              <a:t>Manual therapy may increase patient reassurance, reduce fear avoidance, and improve </a:t>
            </a:r>
            <a:r>
              <a:rPr lang="en-GB"/>
              <a:t>therapeutic alliance (</a:t>
            </a:r>
            <a:r>
              <a:rPr lang="en-GB">
                <a:solidFill>
                  <a:srgbClr val="000000"/>
                </a:solidFill>
                <a:latin typeface="Calisto MT"/>
                <a:ea typeface="Source Sans Pro"/>
              </a:rPr>
              <a:t>Krøll et al., 2021)</a:t>
            </a:r>
          </a:p>
          <a:p>
            <a:r>
              <a:rPr lang="en-GB" dirty="0"/>
              <a:t>Pain is linked to </a:t>
            </a:r>
            <a:r>
              <a:rPr lang="en-GB"/>
              <a:t>psychological</a:t>
            </a:r>
            <a:r>
              <a:rPr lang="en-GB" dirty="0"/>
              <a:t> distress (Keter et al., 2025)</a:t>
            </a:r>
          </a:p>
        </p:txBody>
      </p:sp>
      <p:pic>
        <p:nvPicPr>
          <p:cNvPr id="4" name="Picture 3" descr="What is Psychology?">
            <a:extLst>
              <a:ext uri="{FF2B5EF4-FFF2-40B4-BE49-F238E27FC236}">
                <a16:creationId xmlns:a16="http://schemas.microsoft.com/office/drawing/2014/main" id="{30157762-42A3-4FD6-D57D-366803D8B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3273" y="2220960"/>
            <a:ext cx="3200826" cy="3200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72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3252F-692D-9F01-6580-02DA5CC7D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NUTRITIONAL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197B4-067C-F10E-002E-86AD85A49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5402758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Joint </a:t>
            </a:r>
            <a:r>
              <a:rPr lang="en-GB"/>
              <a:t>mobilisation can help with joint nutrition</a:t>
            </a:r>
            <a:endParaRPr lang="en-US"/>
          </a:p>
          <a:p>
            <a:r>
              <a:rPr lang="en-GB" dirty="0"/>
              <a:t>Oscillatory movement may improve synovial fluid movement, increase diffusion of nutrients to cartilage, and improve disc hydration</a:t>
            </a:r>
          </a:p>
          <a:p>
            <a:r>
              <a:rPr lang="en-GB">
                <a:ea typeface="+mn-lt"/>
                <a:cs typeface="+mn-lt"/>
              </a:rPr>
              <a:t>Increased water diffusion in intervertebral discs after spinal mobilisations may relate to improved mobility and pain reduction 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  <p:pic>
        <p:nvPicPr>
          <p:cNvPr id="4" name="Picture 3" descr="Knee joint: anatomy, ligaments and ...">
            <a:extLst>
              <a:ext uri="{FF2B5EF4-FFF2-40B4-BE49-F238E27FC236}">
                <a16:creationId xmlns:a16="http://schemas.microsoft.com/office/drawing/2014/main" id="{27384665-6590-7185-EA85-5693EE0041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095"/>
          <a:stretch>
            <a:fillRect/>
          </a:stretch>
        </p:blipFill>
        <p:spPr>
          <a:xfrm>
            <a:off x="7512638" y="2052221"/>
            <a:ext cx="2938107" cy="338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488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F8EF3-4D26-8B90-1E90-4AAB63F13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supporting </a:t>
            </a:r>
            <a:r>
              <a:rPr lang="en-GB"/>
              <a:t>Maitland's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80C47-12F4-77B8-FC82-72E7BC1BE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 meta-analysis (Dias et al., 2023) concluded mobilisations provided short term pain reduction and ROM in shoulder impingements</a:t>
            </a:r>
          </a:p>
          <a:p>
            <a:r>
              <a:rPr lang="en-GB" dirty="0"/>
              <a:t>Joint mobilisations as a supplementary treatment with </a:t>
            </a:r>
            <a:r>
              <a:rPr lang="en-GB"/>
              <a:t>acupuncture improved pain and function in post-stroke patients (Lee et al., 2023) </a:t>
            </a:r>
          </a:p>
          <a:p>
            <a:r>
              <a:rPr lang="en-GB" dirty="0"/>
              <a:t>Findings by </a:t>
            </a:r>
            <a:r>
              <a:rPr lang="en-GB" dirty="0">
                <a:ea typeface="+mn-lt"/>
                <a:cs typeface="+mn-lt"/>
              </a:rPr>
              <a:t>Özçelep et al. (2025) suggest joint mobilisation may contribute to improved inflammatory and mechanical joint parameters in rheumatoid arthritis patients</a:t>
            </a:r>
          </a:p>
          <a:p>
            <a:r>
              <a:rPr lang="en-GB" dirty="0">
                <a:ea typeface="+mn-lt"/>
                <a:cs typeface="+mn-lt"/>
              </a:rPr>
              <a:t>Joint mobilisation can also contribute to cervical lordosis, pain, and ROM (Osama, 2020)</a:t>
            </a:r>
          </a:p>
          <a:p>
            <a:r>
              <a:rPr lang="en-GB" dirty="0"/>
              <a:t>Significantly improved pain scores and </a:t>
            </a:r>
            <a:r>
              <a:rPr lang="en-GB"/>
              <a:t>functionality in knee osteoarthritis patients (Chen et al., 2024)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247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58BEE-C1B5-5226-8B27-FF2A2469D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and evidence against </a:t>
            </a:r>
            <a:r>
              <a:rPr lang="en-GB"/>
              <a:t>Maitland's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87C5E-F669-0121-D6CB-42CAA864B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However, the same systematic review (Chen at al., 2024) noted it did not always outperform control groups. Suggesting mobilisation may not produce robust or clinically meaningful ROM improveme</a:t>
            </a:r>
            <a:r>
              <a:rPr lang="en-GB">
                <a:ea typeface="+mn-lt"/>
                <a:cs typeface="+mn-lt"/>
              </a:rPr>
              <a:t>nts across all joints and patient groups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latin typeface="Calisto MT"/>
                <a:cs typeface="Segoe UI"/>
              </a:rPr>
              <a:t>A meta‑analysis of manual therapy and strengthening exercise for knee osteoarthritis found that manual therapy produced superior immediate/short‑term pain reduction, but effects diminished over time (Serrano‑García et al., 2024)</a:t>
            </a:r>
          </a:p>
          <a:p>
            <a:r>
              <a:rPr lang="en-GB">
                <a:latin typeface="Calisto MT"/>
                <a:cs typeface="Segoe UI"/>
              </a:rPr>
              <a:t>A large systematic review (53 placebo‑controlled trials) found no significant advantage of manipulation techniques over sham treatments, raising doubts on their therapeutic effect. (Molina‑Álvarez et al., 2022)</a:t>
            </a:r>
            <a:endParaRPr lang="en-GB" dirty="0">
              <a:latin typeface="Calisto MT"/>
            </a:endParaRPr>
          </a:p>
          <a:p>
            <a:r>
              <a:rPr lang="en-GB"/>
              <a:t>Passive treatment may encourage patient dependency</a:t>
            </a:r>
          </a:p>
          <a:p>
            <a:r>
              <a:rPr lang="en-GB"/>
              <a:t>Active rehabilitation may be more beneficial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1317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B908-5574-9D6E-61CC-05DAA79F7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Comparison with other treatments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8CEB0-F5B8-85CC-A15D-308C4E550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Facet joint injections may provide short term relief to chronic lower back pain (Chambers, 2013)</a:t>
            </a:r>
          </a:p>
          <a:p>
            <a:r>
              <a:rPr lang="en-GB">
                <a:latin typeface="Calisto MT"/>
                <a:cs typeface="Segoe UI"/>
              </a:rPr>
              <a:t>Manipulation and mobilisation did not outperform soft tissue techniques in placebo-controlled trials (Molina‑Álvarez et al., 2022)</a:t>
            </a:r>
            <a:endParaRPr lang="en-GB" dirty="0">
              <a:latin typeface="Calisto MT"/>
            </a:endParaRPr>
          </a:p>
          <a:p>
            <a:r>
              <a:rPr lang="en-GB" dirty="0">
                <a:latin typeface="Calisto MT"/>
                <a:cs typeface="Segoe UI"/>
              </a:rPr>
              <a:t>In knee osteoarthritis, strengthening exercises and manual therapy both reduce pain, but exercise shows more sustained functional improvements, </a:t>
            </a:r>
            <a:r>
              <a:rPr lang="en-GB">
                <a:latin typeface="Calisto MT"/>
                <a:cs typeface="Segoe UI"/>
              </a:rPr>
              <a:t>while mobilisations tend to provide short term pain relief (Serrano-García et al., 2025).</a:t>
            </a:r>
          </a:p>
          <a:p>
            <a:endParaRPr lang="en-GB" dirty="0"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7462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D57E-B0C4-5ABC-77BB-CE2F0C67C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When it may be useful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82930-C4E7-3683-9AC8-206DF27FB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Many clinicians now use manual therapy as a supportive tool rather than primary treatment.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Potential benefits: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Short-term pain reduction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Improving ROM before exercise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Facilitating movement confidence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Manual therapy may be most effective when combined with exercise therapy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2271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EFDE2-6DBC-CD28-A808-5008438CA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CLINICAL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8C09A-4B55-02F9-E945-182A869478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Physiotherapists should: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Use manual therapy as part of multimodal treatment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Combine it with exercise therapy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Apply clinical reasoning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Avoid over-reliance on passive treatment</a:t>
            </a:r>
            <a:endParaRPr lang="en-GB"/>
          </a:p>
        </p:txBody>
      </p:sp>
      <p:pic>
        <p:nvPicPr>
          <p:cNvPr id="4" name="Picture 3" descr="Physiotherapy illustration Images ...">
            <a:extLst>
              <a:ext uri="{FF2B5EF4-FFF2-40B4-BE49-F238E27FC236}">
                <a16:creationId xmlns:a16="http://schemas.microsoft.com/office/drawing/2014/main" id="{8199D275-F39C-D8E0-ECA2-F69112864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2408" y="1902513"/>
            <a:ext cx="3269065" cy="328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458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18BF0-634D-DF2B-2AD1-923A55BE2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</a:t>
            </a:r>
            <a:r>
              <a:rPr lang="en-GB"/>
              <a:t>experience and</a:t>
            </a:r>
            <a:r>
              <a:rPr lang="en-GB" dirty="0"/>
              <a:t>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8E48D-1D20-82EE-45E4-306B66A87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>
                <a:ea typeface="+mn-lt"/>
                <a:cs typeface="+mn-lt"/>
              </a:rPr>
              <a:t>As a therapist I have used cervical mobilisations on a patient and have reduced their pain </a:t>
            </a:r>
            <a:r>
              <a:rPr lang="en-GB">
                <a:ea typeface="+mn-lt"/>
                <a:cs typeface="+mn-lt"/>
              </a:rPr>
              <a:t>and headache</a:t>
            </a:r>
            <a:r>
              <a:rPr lang="en-GB" dirty="0">
                <a:ea typeface="+mn-lt"/>
                <a:cs typeface="+mn-lt"/>
              </a:rPr>
              <a:t> occurrence</a:t>
            </a:r>
          </a:p>
          <a:p>
            <a:r>
              <a:rPr lang="en-GB">
                <a:ea typeface="+mn-lt"/>
                <a:cs typeface="+mn-lt"/>
              </a:rPr>
              <a:t>However, as a patient I have received lumbar spine mobilisations and not felt any effect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Manual therapy does appear effective for short-term pain reduction and ROM improvements, particularly for neck pain and some spinal disorders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However: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Evidence for long-term effectiveness is </a:t>
            </a:r>
            <a:r>
              <a:rPr lang="en-GB">
                <a:ea typeface="+mn-lt"/>
                <a:cs typeface="+mn-lt"/>
              </a:rPr>
              <a:t>limited,</a:t>
            </a:r>
            <a:r>
              <a:rPr lang="en-GB" dirty="0">
                <a:ea typeface="+mn-lt"/>
                <a:cs typeface="+mn-lt"/>
              </a:rPr>
              <a:t> and it should not be used as a stand-alone treatment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The strongest explanation for its effects appears to be neurophysiological and psychological mechanisms rather than purely mechanical changes.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226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AF6AD-C4B7-7DFA-10FA-B0F7532E3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AA630-14E3-C848-B301-17F8CF888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5800818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Future research should focus on: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Long-term outcomes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Comparing manual therapy with active interventions</a:t>
            </a:r>
            <a:endParaRPr lang="en-GB"/>
          </a:p>
          <a:p>
            <a:endParaRPr lang="en-GB" dirty="0"/>
          </a:p>
        </p:txBody>
      </p:sp>
      <p:pic>
        <p:nvPicPr>
          <p:cNvPr id="4" name="Picture 3" descr="Destinations International">
            <a:extLst>
              <a:ext uri="{FF2B5EF4-FFF2-40B4-BE49-F238E27FC236}">
                <a16:creationId xmlns:a16="http://schemas.microsoft.com/office/drawing/2014/main" id="{649EAF12-CAEB-B54D-CCD6-6FD3F3D4DA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3656" y="2364119"/>
            <a:ext cx="3745314" cy="2470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0856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076C-023F-8F10-CE18-BD459F32A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128" y="3086669"/>
            <a:ext cx="10691265" cy="1307592"/>
          </a:xfrm>
        </p:spPr>
        <p:txBody>
          <a:bodyPr/>
          <a:lstStyle/>
          <a:p>
            <a:pPr algn="ctr"/>
            <a:r>
              <a:rPr lang="en-GB"/>
              <a:t>END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772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BE1D8-6E23-5118-0CD9-12C7F494E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9EA34-1DA3-4BCC-26BF-760D1B34C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67682"/>
            <a:ext cx="10691265" cy="527686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Banks, K. and Hengeveld, E. (eds.) (2015) 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Maitland’s peripheral manipulation. Volume 2. Management of neuromusculoskeletal disorders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. Fifth edition. Edinburgh ; Churchill Livingstone/Elsevier.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Celik, D., Kuş, G. and </a:t>
            </a:r>
            <a:r>
              <a:rPr lang="en-GB" sz="1000" dirty="0" err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Sırma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S.Ö. (2016) “Joint Mobilization and Stretching Exercise vs Steroid Injection in the Treatment of Plantar Fasciitis: A Randomized Controlled Study,” </a:t>
            </a:r>
            <a:r>
              <a:rPr lang="en-GB" sz="10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Foot &amp; ankle international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37(2), pp. 150–156. Available at: 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https://doi.org/10.1177/1071100715607619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/>
          </a:p>
          <a:p>
            <a:pPr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Chambers, H. (2013) “Physiotherapy and Lumbar Facet Joint Injections as a Combination Treatment for Chronic Low Back Pain. A Narrative Review of Lumbar Facet Joint Injections, Lumbar Spinal Mobilizations, Soft Tissue Massage and Lower Back Mobility Exercises,” 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Musculoskeletal care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11(2), pp. 106–120. Available at: 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3"/>
              </a:rPr>
              <a:t>https://doi.org/10.1002/msc.1045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/>
          </a:p>
          <a:p>
            <a:pPr>
              <a:buNone/>
            </a:pP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Chen, X., Yu, D., Lin, Y., Chen, P., Shao, B. and Wu, F., 2024. Effects of joint mobilization on pain, range of motion, and function in patients with knee osteoarthritis: A systematic review and meta-analysis of randomized controlled trials. </a:t>
            </a:r>
            <a:r>
              <a:rPr lang="en-GB" sz="1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medRxiv</a:t>
            </a: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, pp.2024-11.</a:t>
            </a:r>
            <a:endParaRPr lang="en-US" dirty="0"/>
          </a:p>
          <a:p>
            <a:pPr>
              <a:buNone/>
            </a:pPr>
            <a:r>
              <a:rPr lang="en-GB" sz="1000">
                <a:ea typeface="+mn-lt"/>
                <a:cs typeface="+mn-lt"/>
              </a:rPr>
              <a:t>Dias, D. </a:t>
            </a:r>
            <a:r>
              <a:rPr lang="en-GB" sz="1000" i="1">
                <a:ea typeface="+mn-lt"/>
                <a:cs typeface="+mn-lt"/>
              </a:rPr>
              <a:t>et al.</a:t>
            </a:r>
            <a:r>
              <a:rPr lang="en-GB" sz="1000">
                <a:ea typeface="+mn-lt"/>
                <a:cs typeface="+mn-lt"/>
              </a:rPr>
              <a:t> (2023) “Effect of Mobilization with Movement on Pain, Disability, and Range of Motion in Patients with Shoulder Pain and Movement Impairment: A Systematic Review and Meta-Analysis,” </a:t>
            </a:r>
            <a:r>
              <a:rPr lang="en-GB" sz="1000" i="1">
                <a:ea typeface="+mn-lt"/>
                <a:cs typeface="+mn-lt"/>
              </a:rPr>
              <a:t>Journal of clinical medicine</a:t>
            </a:r>
            <a:r>
              <a:rPr lang="en-GB" sz="1000">
                <a:ea typeface="+mn-lt"/>
                <a:cs typeface="+mn-lt"/>
              </a:rPr>
              <a:t>, 12(23), p. 7416. Available at: </a:t>
            </a:r>
            <a:r>
              <a:rPr lang="en-GB" sz="1000" dirty="0">
                <a:ea typeface="+mn-lt"/>
                <a:cs typeface="+mn-lt"/>
                <a:hlinkClick r:id="rId4"/>
              </a:rPr>
              <a:t>https://doi.org/10.3390/jcm12237416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US" sz="1000" dirty="0"/>
          </a:p>
          <a:p>
            <a:pPr>
              <a:buNone/>
            </a:pPr>
            <a:r>
              <a:rPr lang="en-GB" sz="1000" dirty="0">
                <a:ea typeface="+mn-lt"/>
                <a:cs typeface="+mn-lt"/>
              </a:rPr>
              <a:t>Keter, D.L. </a:t>
            </a:r>
            <a:r>
              <a:rPr lang="en-GB" sz="1000" i="1" dirty="0">
                <a:ea typeface="+mn-lt"/>
                <a:cs typeface="+mn-lt"/>
              </a:rPr>
              <a:t>et al.</a:t>
            </a:r>
            <a:r>
              <a:rPr lang="en-GB" sz="1000" dirty="0">
                <a:ea typeface="+mn-lt"/>
                <a:cs typeface="+mn-lt"/>
              </a:rPr>
              <a:t> (2025) “The mechanisms of manual therapy: A living review of systematic, narrative, and scoping reviews,” </a:t>
            </a:r>
            <a:r>
              <a:rPr lang="en-GB" sz="1000" i="1" dirty="0" err="1">
                <a:ea typeface="+mn-lt"/>
                <a:cs typeface="+mn-lt"/>
              </a:rPr>
              <a:t>PloS</a:t>
            </a:r>
            <a:r>
              <a:rPr lang="en-GB" sz="1000" i="1" dirty="0">
                <a:ea typeface="+mn-lt"/>
                <a:cs typeface="+mn-lt"/>
              </a:rPr>
              <a:t> one</a:t>
            </a:r>
            <a:r>
              <a:rPr lang="en-GB" sz="1000" dirty="0">
                <a:ea typeface="+mn-lt"/>
                <a:cs typeface="+mn-lt"/>
              </a:rPr>
              <a:t>, 20(3), p. e0319586. Available at: </a:t>
            </a:r>
            <a:r>
              <a:rPr lang="en-GB" sz="1000" dirty="0">
                <a:ea typeface="+mn-lt"/>
                <a:cs typeface="+mn-lt"/>
                <a:hlinkClick r:id="rId5"/>
              </a:rPr>
              <a:t>https://doi.org/10.1371/journal.pone.0319586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/>
          </a:p>
          <a:p>
            <a:pPr>
              <a:buNone/>
            </a:pPr>
            <a:r>
              <a:rPr lang="en-GB" sz="1000">
                <a:ea typeface="+mn-lt"/>
                <a:cs typeface="+mn-lt"/>
              </a:rPr>
              <a:t>Kingston, L., Claydon, L. and Tumilty, S. (2014) “The effects of spinal mobilizations on the sympathetic nervous system: A systematic review,” </a:t>
            </a:r>
            <a:r>
              <a:rPr lang="en-GB" sz="1000" i="1">
                <a:ea typeface="+mn-lt"/>
                <a:cs typeface="+mn-lt"/>
              </a:rPr>
              <a:t>Manual therapy</a:t>
            </a:r>
            <a:r>
              <a:rPr lang="en-GB" sz="1000">
                <a:ea typeface="+mn-lt"/>
                <a:cs typeface="+mn-lt"/>
              </a:rPr>
              <a:t>, 19(4), pp. 281–287. Available at: </a:t>
            </a:r>
            <a:r>
              <a:rPr lang="en-GB" sz="1000" dirty="0">
                <a:ea typeface="+mn-lt"/>
                <a:cs typeface="+mn-lt"/>
                <a:hlinkClick r:id="rId6"/>
              </a:rPr>
              <a:t>https://doi.org/10.1016/j.math.2014.04.004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/>
          </a:p>
          <a:p>
            <a:pPr>
              <a:buNone/>
            </a:pPr>
            <a:r>
              <a:rPr lang="en-GB" sz="1000" dirty="0">
                <a:ea typeface="+mn-lt"/>
                <a:cs typeface="+mn-lt"/>
              </a:rPr>
              <a:t>Krøll, L.S. </a:t>
            </a:r>
            <a:r>
              <a:rPr lang="en-GB" sz="1000" i="1" dirty="0">
                <a:ea typeface="+mn-lt"/>
                <a:cs typeface="+mn-lt"/>
              </a:rPr>
              <a:t>et al.</a:t>
            </a:r>
            <a:r>
              <a:rPr lang="en-GB" sz="1000" dirty="0">
                <a:ea typeface="+mn-lt"/>
                <a:cs typeface="+mn-lt"/>
              </a:rPr>
              <a:t> (2021) “Manual joint mobilisation techniques, supervised physical activity, psychological treatment, acupuncture and patient education for patients with tension-type headache. A systematic review and meta-analysis,” </a:t>
            </a:r>
            <a:r>
              <a:rPr lang="en-GB" sz="1000" i="1" dirty="0">
                <a:ea typeface="+mn-lt"/>
                <a:cs typeface="+mn-lt"/>
              </a:rPr>
              <a:t>Journal of headache and pain</a:t>
            </a:r>
            <a:r>
              <a:rPr lang="en-GB" sz="1000" dirty="0">
                <a:ea typeface="+mn-lt"/>
                <a:cs typeface="+mn-lt"/>
              </a:rPr>
              <a:t>, 22(1). Available at: </a:t>
            </a:r>
            <a:r>
              <a:rPr lang="en-GB" sz="1000" dirty="0">
                <a:ea typeface="+mn-lt"/>
                <a:cs typeface="+mn-lt"/>
                <a:hlinkClick r:id="rId7"/>
              </a:rPr>
              <a:t>https://doi.org/10.1186/s10194-021-01298-4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/>
          </a:p>
          <a:p>
            <a:pPr>
              <a:buNone/>
            </a:pPr>
            <a:r>
              <a:rPr lang="en-GB" sz="1000" dirty="0">
                <a:ea typeface="+mn-lt"/>
                <a:cs typeface="+mn-lt"/>
              </a:rPr>
              <a:t>Lee, J.-E. </a:t>
            </a:r>
            <a:r>
              <a:rPr lang="en-GB" sz="1000" i="1" dirty="0">
                <a:ea typeface="+mn-lt"/>
                <a:cs typeface="+mn-lt"/>
              </a:rPr>
              <a:t>et al.</a:t>
            </a:r>
            <a:r>
              <a:rPr lang="en-GB" sz="1000" dirty="0">
                <a:ea typeface="+mn-lt"/>
                <a:cs typeface="+mn-lt"/>
              </a:rPr>
              <a:t> (2023) “Effects of joint mobilization combined with acupuncture on pain, physical function, and depression in stroke patients with chronic neuropathic pain: A randomized controlled trial,” </a:t>
            </a:r>
            <a:r>
              <a:rPr lang="en-GB" sz="1000" i="1" dirty="0" err="1">
                <a:ea typeface="+mn-lt"/>
                <a:cs typeface="+mn-lt"/>
              </a:rPr>
              <a:t>PloS</a:t>
            </a:r>
            <a:r>
              <a:rPr lang="en-GB" sz="1000" i="1" dirty="0">
                <a:ea typeface="+mn-lt"/>
                <a:cs typeface="+mn-lt"/>
              </a:rPr>
              <a:t> one</a:t>
            </a:r>
            <a:r>
              <a:rPr lang="en-GB" sz="1000" dirty="0">
                <a:ea typeface="+mn-lt"/>
                <a:cs typeface="+mn-lt"/>
              </a:rPr>
              <a:t>, 18(8), p. e0281968. Available at: </a:t>
            </a:r>
            <a:r>
              <a:rPr lang="en-GB" sz="1000" dirty="0">
                <a:ea typeface="+mn-lt"/>
                <a:cs typeface="+mn-lt"/>
                <a:hlinkClick r:id="rId8"/>
              </a:rPr>
              <a:t>https://doi.org/10.1371/journal.pone.0281968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dirty="0"/>
          </a:p>
          <a:p>
            <a:pPr>
              <a:buNone/>
            </a:pPr>
            <a:r>
              <a:rPr lang="en-GB" sz="1000">
                <a:ea typeface="+mn-lt"/>
                <a:cs typeface="+mn-lt"/>
              </a:rPr>
              <a:t>Maitland, G.D. (2014) </a:t>
            </a:r>
            <a:r>
              <a:rPr lang="en-GB" sz="1000" i="1">
                <a:ea typeface="+mn-lt"/>
                <a:cs typeface="+mn-lt"/>
              </a:rPr>
              <a:t>Maitland’s vertebral manipulation : management of neuromusculoskeletal disorders</a:t>
            </a:r>
            <a:r>
              <a:rPr lang="en-GB" sz="1000">
                <a:ea typeface="+mn-lt"/>
                <a:cs typeface="+mn-lt"/>
              </a:rPr>
              <a:t>. Eighth edition. Edited by K. Banks and E. Hengeveld. Edinburgh: Elsevier Ltd.</a:t>
            </a:r>
            <a:endParaRPr lang="en-GB"/>
          </a:p>
          <a:p>
            <a:pPr>
              <a:buNone/>
            </a:pPr>
            <a:r>
              <a:rPr lang="en-GB" sz="1000">
                <a:ea typeface="+mn-lt"/>
                <a:cs typeface="+mn-lt"/>
              </a:rPr>
              <a:t>Molina-Álvarez, M. </a:t>
            </a:r>
            <a:r>
              <a:rPr lang="en-GB" sz="1000" i="1">
                <a:ea typeface="+mn-lt"/>
                <a:cs typeface="+mn-lt"/>
              </a:rPr>
              <a:t>et al.</a:t>
            </a:r>
            <a:r>
              <a:rPr lang="en-GB" sz="1000">
                <a:ea typeface="+mn-lt"/>
                <a:cs typeface="+mn-lt"/>
              </a:rPr>
              <a:t> (2022) “Manual Therapy Effect in Placebo-Controlled Trials: A Systematic Review and Meta-Analysis,” </a:t>
            </a:r>
            <a:r>
              <a:rPr lang="en-GB" sz="1000" i="1">
                <a:ea typeface="+mn-lt"/>
                <a:cs typeface="+mn-lt"/>
              </a:rPr>
              <a:t>International journal of environmental research and public health</a:t>
            </a:r>
            <a:r>
              <a:rPr lang="en-GB" sz="1000">
                <a:ea typeface="+mn-lt"/>
                <a:cs typeface="+mn-lt"/>
              </a:rPr>
              <a:t>, 19(21), p. 14021. Available at: </a:t>
            </a:r>
            <a:r>
              <a:rPr lang="en-GB" sz="1000" dirty="0">
                <a:ea typeface="+mn-lt"/>
                <a:cs typeface="+mn-lt"/>
                <a:hlinkClick r:id="rId9"/>
              </a:rPr>
              <a:t>https://doi.org/10.3390/ijerph192114021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sz="1000">
                <a:ea typeface="+mn-lt"/>
                <a:cs typeface="+mn-lt"/>
              </a:rPr>
              <a:t>Serrano-García, B. </a:t>
            </a:r>
            <a:r>
              <a:rPr lang="en-GB" sz="1000" i="1">
                <a:ea typeface="+mn-lt"/>
                <a:cs typeface="+mn-lt"/>
              </a:rPr>
              <a:t>et al.</a:t>
            </a:r>
            <a:r>
              <a:rPr lang="en-GB" sz="1000">
                <a:ea typeface="+mn-lt"/>
                <a:cs typeface="+mn-lt"/>
              </a:rPr>
              <a:t> (2025) “Effects of Manual Therapy and Strengthening Exercise on Pain in Patients with Knee Osteoarthritis: A Systematic Review and Meta-Analysis,” </a:t>
            </a:r>
            <a:r>
              <a:rPr lang="en-GB" sz="1000" i="1">
                <a:ea typeface="+mn-lt"/>
                <a:cs typeface="+mn-lt"/>
              </a:rPr>
              <a:t>Applied sciences</a:t>
            </a:r>
            <a:r>
              <a:rPr lang="en-GB" sz="1000">
                <a:ea typeface="+mn-lt"/>
                <a:cs typeface="+mn-lt"/>
              </a:rPr>
              <a:t>, 15(1), p. 215. Available at: </a:t>
            </a:r>
            <a:r>
              <a:rPr lang="en-GB" sz="1000" dirty="0">
                <a:ea typeface="+mn-lt"/>
                <a:cs typeface="+mn-lt"/>
                <a:hlinkClick r:id="rId10"/>
              </a:rPr>
              <a:t>https://doi.org/10.3390/app15010215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/>
          </a:p>
          <a:p>
            <a:pPr>
              <a:buNone/>
            </a:pPr>
            <a:r>
              <a:rPr lang="en-GB" sz="1000" dirty="0">
                <a:ea typeface="+mn-lt"/>
                <a:cs typeface="+mn-lt"/>
              </a:rPr>
              <a:t>Osama, M., </a:t>
            </a:r>
            <a:r>
              <a:rPr lang="en-GB" sz="1000" dirty="0" err="1">
                <a:ea typeface="+mn-lt"/>
                <a:cs typeface="+mn-lt"/>
              </a:rPr>
              <a:t>Tassadaq</a:t>
            </a:r>
            <a:r>
              <a:rPr lang="en-GB" sz="1000" dirty="0">
                <a:ea typeface="+mn-lt"/>
                <a:cs typeface="+mn-lt"/>
              </a:rPr>
              <a:t>, N. and Malik, R. (2020) “Effect of Muscle Energy Techniques and facet joint mobilization on spinal curvature in patients with mechanical neck pain: A Pilot study,” </a:t>
            </a:r>
            <a:r>
              <a:rPr lang="en-GB" sz="1000" i="1" dirty="0">
                <a:ea typeface="+mn-lt"/>
                <a:cs typeface="+mn-lt"/>
              </a:rPr>
              <a:t>Journal of the Pakistan Medical Association</a:t>
            </a:r>
            <a:r>
              <a:rPr lang="en-GB" sz="1000" dirty="0">
                <a:ea typeface="+mn-lt"/>
                <a:cs typeface="+mn-lt"/>
              </a:rPr>
              <a:t>, 70(2), p. 1. Available at: </a:t>
            </a:r>
            <a:r>
              <a:rPr lang="en-GB" sz="1000" dirty="0">
                <a:ea typeface="+mn-lt"/>
                <a:cs typeface="+mn-lt"/>
                <a:hlinkClick r:id="rId11"/>
              </a:rPr>
              <a:t>https://doi.org/10.5455/JPMA.14189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dirty="0">
              <a:ea typeface="+mn-lt"/>
              <a:cs typeface="+mn-lt"/>
            </a:endParaRPr>
          </a:p>
          <a:p>
            <a:pPr>
              <a:buNone/>
            </a:pPr>
            <a:r>
              <a:rPr lang="en-GB" sz="1000" dirty="0" err="1">
                <a:ea typeface="+mn-lt"/>
                <a:cs typeface="+mn-lt"/>
              </a:rPr>
              <a:t>Özçelep</a:t>
            </a:r>
            <a:r>
              <a:rPr lang="en-GB" sz="1000" dirty="0">
                <a:ea typeface="+mn-lt"/>
                <a:cs typeface="+mn-lt"/>
              </a:rPr>
              <a:t>, Ö.F. </a:t>
            </a:r>
            <a:r>
              <a:rPr lang="en-GB" sz="1000" i="1" dirty="0">
                <a:ea typeface="+mn-lt"/>
                <a:cs typeface="+mn-lt"/>
              </a:rPr>
              <a:t>et al.</a:t>
            </a:r>
            <a:r>
              <a:rPr lang="en-GB" sz="1000" dirty="0">
                <a:ea typeface="+mn-lt"/>
                <a:cs typeface="+mn-lt"/>
              </a:rPr>
              <a:t> (2025) “The effect of mobilization with movement on pain, joint distance, effusion area, and inflammation in rheumatoid arthritis: a double-blind randomized controlled clinical trial,” </a:t>
            </a:r>
            <a:r>
              <a:rPr lang="en-GB" sz="1000" i="1" dirty="0">
                <a:ea typeface="+mn-lt"/>
                <a:cs typeface="+mn-lt"/>
              </a:rPr>
              <a:t>Journal of orthopaedic surgery and research</a:t>
            </a:r>
            <a:r>
              <a:rPr lang="en-GB" sz="1000" dirty="0">
                <a:ea typeface="+mn-lt"/>
                <a:cs typeface="+mn-lt"/>
              </a:rPr>
              <a:t>, 20(1). Available at: </a:t>
            </a:r>
            <a:r>
              <a:rPr lang="en-GB" sz="1000" dirty="0">
                <a:ea typeface="+mn-lt"/>
                <a:cs typeface="+mn-lt"/>
                <a:hlinkClick r:id="rId12"/>
              </a:rPr>
              <a:t>https://doi.org/10.1186/s13018-025-06121-3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dirty="0"/>
          </a:p>
          <a:p>
            <a:pPr>
              <a:buNone/>
            </a:pPr>
            <a:endParaRPr lang="en-GB" sz="1000" dirty="0"/>
          </a:p>
          <a:p>
            <a:pPr>
              <a:buNone/>
            </a:pPr>
            <a:endParaRPr lang="en-GB" sz="1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7341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ChronicleVTI</vt:lpstr>
      <vt:lpstr>Does Manual Therapy Suck?</vt:lpstr>
      <vt:lpstr>Overview of  The Maitland concept</vt:lpstr>
      <vt:lpstr>WHAT IS THE MAITLAND CONCEPT?</vt:lpstr>
      <vt:lpstr>GRADINGS AND DURATIONS</vt:lpstr>
      <vt:lpstr>Areas where it can be applied</vt:lpstr>
      <vt:lpstr>Passive physiological mobilisations </vt:lpstr>
      <vt:lpstr>Accessory mobilisations</vt:lpstr>
      <vt:lpstr>Convex and Concave Rule</vt:lpstr>
      <vt:lpstr>The effects and aims</vt:lpstr>
      <vt:lpstr>Mechanical effects</vt:lpstr>
      <vt:lpstr>Neurophysiological effects</vt:lpstr>
      <vt:lpstr>SYMPATHETIC NERVOUS SYSTEM EFFECTS</vt:lpstr>
      <vt:lpstr>PSYCHOLOGICAL EFFECTS</vt:lpstr>
      <vt:lpstr>NUTRITIONAL EFFECTS</vt:lpstr>
      <vt:lpstr>Evidence supporting Maitland's</vt:lpstr>
      <vt:lpstr>Criticism and evidence against Maitland's</vt:lpstr>
      <vt:lpstr>Comparison with other treatments</vt:lpstr>
      <vt:lpstr>When it may be useful</vt:lpstr>
      <vt:lpstr>CLINICAL IMPLICATIONS</vt:lpstr>
      <vt:lpstr>My experience and conclusion</vt:lpstr>
      <vt:lpstr>Future research</vt:lpstr>
      <vt:lpstr>END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849</cp:revision>
  <dcterms:created xsi:type="dcterms:W3CDTF">2026-03-11T12:08:25Z</dcterms:created>
  <dcterms:modified xsi:type="dcterms:W3CDTF">2026-03-27T07:39:15Z</dcterms:modified>
</cp:coreProperties>
</file>