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4" autoAdjust="0"/>
    <p:restoredTop sz="54545" autoAdjust="0"/>
  </p:normalViewPr>
  <p:slideViewPr>
    <p:cSldViewPr snapToGrid="0">
      <p:cViewPr varScale="1">
        <p:scale>
          <a:sx n="39" d="100"/>
          <a:sy n="39" d="100"/>
        </p:scale>
        <p:origin x="19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542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5427"/>
          </a:xfrm>
          <a:prstGeom prst="rect">
            <a:avLst/>
          </a:prstGeom>
        </p:spPr>
        <p:txBody>
          <a:bodyPr vert="horz" lIns="91440" tIns="45720" rIns="91440" bIns="45720" rtlCol="0"/>
          <a:lstStyle>
            <a:lvl1pPr algn="r">
              <a:defRPr sz="1200"/>
            </a:lvl1pPr>
          </a:lstStyle>
          <a:p>
            <a:fld id="{B70DAA87-CCC9-48B7-8C5D-EA44F370CF11}" type="datetimeFigureOut">
              <a:rPr lang="en-GB" smtClean="0"/>
              <a:t>24/04/2020</a:t>
            </a:fld>
            <a:endParaRPr lang="en-GB"/>
          </a:p>
        </p:txBody>
      </p:sp>
      <p:sp>
        <p:nvSpPr>
          <p:cNvPr id="4" name="Slide Image Placeholder 3"/>
          <p:cNvSpPr>
            <a:spLocks noGrp="1" noRot="1" noChangeAspect="1"/>
          </p:cNvSpPr>
          <p:nvPr>
            <p:ph type="sldImg" idx="2"/>
          </p:nvPr>
        </p:nvSpPr>
        <p:spPr>
          <a:xfrm>
            <a:off x="466725" y="1233488"/>
            <a:ext cx="5924550" cy="3333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51983"/>
            <a:ext cx="5486400" cy="388798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8824"/>
            <a:ext cx="2971800" cy="49542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378824"/>
            <a:ext cx="2971800" cy="495426"/>
          </a:xfrm>
          <a:prstGeom prst="rect">
            <a:avLst/>
          </a:prstGeom>
        </p:spPr>
        <p:txBody>
          <a:bodyPr vert="horz" lIns="91440" tIns="45720" rIns="91440" bIns="45720" rtlCol="0" anchor="b"/>
          <a:lstStyle>
            <a:lvl1pPr algn="r">
              <a:defRPr sz="1200"/>
            </a:lvl1pPr>
          </a:lstStyle>
          <a:p>
            <a:fld id="{0F2EA7D8-D3A3-4FE3-9151-EC1DB6251749}" type="slidenum">
              <a:rPr lang="en-GB" smtClean="0"/>
              <a:t>‹#›</a:t>
            </a:fld>
            <a:endParaRPr lang="en-GB"/>
          </a:p>
        </p:txBody>
      </p:sp>
    </p:spTree>
    <p:extLst>
      <p:ext uri="{BB962C8B-B14F-4D97-AF65-F5344CB8AC3E}">
        <p14:creationId xmlns:p14="http://schemas.microsoft.com/office/powerpoint/2010/main" val="2274503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F2EA7D8-D3A3-4FE3-9151-EC1DB6251749}" type="slidenum">
              <a:rPr lang="en-GB" smtClean="0"/>
              <a:t>1</a:t>
            </a:fld>
            <a:endParaRPr lang="en-GB"/>
          </a:p>
        </p:txBody>
      </p:sp>
    </p:spTree>
    <p:extLst>
      <p:ext uri="{BB962C8B-B14F-4D97-AF65-F5344CB8AC3E}">
        <p14:creationId xmlns:p14="http://schemas.microsoft.com/office/powerpoint/2010/main" val="208798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Introduction</a:t>
            </a:r>
          </a:p>
          <a:p>
            <a:endParaRPr lang="en-GB" u="sng" dirty="0"/>
          </a:p>
          <a:p>
            <a:r>
              <a:rPr lang="en-GB" u="none" dirty="0"/>
              <a:t>In this presentation I am going to be critically evaluating upon what I have studied within this module.</a:t>
            </a:r>
          </a:p>
          <a:p>
            <a:endParaRPr lang="en-GB" u="none" dirty="0"/>
          </a:p>
          <a:p>
            <a:r>
              <a:rPr lang="en-GB" sz="1200" kern="1200" dirty="0">
                <a:solidFill>
                  <a:schemeClr val="tx1"/>
                </a:solidFill>
                <a:effectLst/>
                <a:latin typeface="+mn-lt"/>
                <a:ea typeface="+mn-ea"/>
                <a:cs typeface="+mn-cs"/>
              </a:rPr>
              <a:t>Firstly, I am going to do this by explaining what an Inter Cultural Workplace is.  Secondly, I am going to be discussing Human Resource Management.  Thirdly, I am going to be discussing the impact of the internal and external environment on HR strategy.  I will then go on to discuss organisational culture, then I am going to discuss what is flexible and agile working, then I am going to discuss what Corporate Social and Environmental Responsibility is about I am also going to be discussing the different methods of communication to share information and build relationships within an inter cultural workplace. Within these slides I am going to say why I enjoyed and did not enjoy learning about this specific topic.</a:t>
            </a:r>
          </a:p>
        </p:txBody>
      </p:sp>
      <p:sp>
        <p:nvSpPr>
          <p:cNvPr id="4" name="Slide Number Placeholder 3"/>
          <p:cNvSpPr>
            <a:spLocks noGrp="1"/>
          </p:cNvSpPr>
          <p:nvPr>
            <p:ph type="sldNum" sz="quarter" idx="5"/>
          </p:nvPr>
        </p:nvSpPr>
        <p:spPr/>
        <p:txBody>
          <a:bodyPr/>
          <a:lstStyle/>
          <a:p>
            <a:fld id="{0F2EA7D8-D3A3-4FE3-9151-EC1DB6251749}" type="slidenum">
              <a:rPr lang="en-GB" smtClean="0"/>
              <a:t>2</a:t>
            </a:fld>
            <a:endParaRPr lang="en-GB"/>
          </a:p>
        </p:txBody>
      </p:sp>
    </p:spTree>
    <p:extLst>
      <p:ext uri="{BB962C8B-B14F-4D97-AF65-F5344CB8AC3E}">
        <p14:creationId xmlns:p14="http://schemas.microsoft.com/office/powerpoint/2010/main" val="1234678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Inter Cultural Workplace</a:t>
            </a:r>
          </a:p>
          <a:p>
            <a:endParaRPr lang="en-GB" u="sng" dirty="0"/>
          </a:p>
          <a:p>
            <a:r>
              <a:rPr lang="en-GB" sz="1200" kern="1200" dirty="0">
                <a:solidFill>
                  <a:schemeClr val="tx1"/>
                </a:solidFill>
                <a:effectLst/>
                <a:latin typeface="+mn-lt"/>
                <a:ea typeface="+mn-ea"/>
                <a:cs typeface="+mn-cs"/>
              </a:rPr>
              <a:t>An inter cultural workplace is where organisations are committing to make the best use of the talents of diverse employees and to encourage inclusive workplace cultures and business strategies (INTERCULTURAL WORKPLACE, 2020). To be an inter cultural workplace the important factors consist  of diversity, staff coming from different countries, staff with different ethnic backgrounds, cross generational staff, mix of different genders, staff who have different experiences, staff with different levels of education and staff with the ability to speak different languages. The benefits of having a diverse staff from coming from different countries with different cultural backgrounds and experiences in a workplace is that it helps diverse teams communicate with each other better which makes their investment worthwhile and workplaces that respect diversity are the most likely to benefit from a culturally diverse workplace.  The benefits of recruiting in an inter cultural workplace is that there will be a mixture of people such as people that are cross generational, mix of different genders and people who have different levels of education and having those will benefit the workplace as it maintain a reputation that will show that they are an all-inclusive and non-discriminatory workplace (Faris, 2018).</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However, there are some issues that come with an inter cultural workplace and they are language barriers, gender equality, people’s ignorance in not wanting to accept different people who have different ethnic and religious backgrounds working with them (Salaam, 2016).</a:t>
            </a:r>
          </a:p>
        </p:txBody>
      </p:sp>
      <p:sp>
        <p:nvSpPr>
          <p:cNvPr id="4" name="Slide Number Placeholder 3"/>
          <p:cNvSpPr>
            <a:spLocks noGrp="1"/>
          </p:cNvSpPr>
          <p:nvPr>
            <p:ph type="sldNum" sz="quarter" idx="5"/>
          </p:nvPr>
        </p:nvSpPr>
        <p:spPr/>
        <p:txBody>
          <a:bodyPr/>
          <a:lstStyle/>
          <a:p>
            <a:fld id="{0F2EA7D8-D3A3-4FE3-9151-EC1DB6251749}" type="slidenum">
              <a:rPr lang="en-GB" smtClean="0"/>
              <a:t>3</a:t>
            </a:fld>
            <a:endParaRPr lang="en-GB"/>
          </a:p>
        </p:txBody>
      </p:sp>
    </p:spTree>
    <p:extLst>
      <p:ext uri="{BB962C8B-B14F-4D97-AF65-F5344CB8AC3E}">
        <p14:creationId xmlns:p14="http://schemas.microsoft.com/office/powerpoint/2010/main" val="5005501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Human Resource Management</a:t>
            </a:r>
          </a:p>
          <a:p>
            <a:endParaRPr lang="en-GB" u="sng" dirty="0"/>
          </a:p>
          <a:p>
            <a:r>
              <a:rPr lang="en-GB" sz="1200" kern="1200" dirty="0">
                <a:solidFill>
                  <a:schemeClr val="tx1"/>
                </a:solidFill>
                <a:effectLst/>
                <a:latin typeface="+mn-lt"/>
                <a:ea typeface="+mn-ea"/>
                <a:cs typeface="+mn-cs"/>
              </a:rPr>
              <a:t>Human Resource Management (HRM or HR) is the strategic method to the effective management of people in a company or organisation such that they help their business gain a competitive edge.  It is also designed to enlarge employee performance in service of an employer’s strategic objectives.  Human Resource Management do not only consist of the process of hiring and firing, it also consists of doing administration work, developing and implementing strategies and initiatives, job analyses, managing the recruitment and selection process, asses training and book it in when needed, maintain pay plans which include wages and salaries, providing benefits and incentives, overseeing and managing performance appraisals, communicating with all employees at all levels by bridging management and employee relations and to encourage a positive work environment also to make sure everyone follows the legal compliances (HUMANRESOURCESEDU, 2020).</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benefits of Human Resource Management is that it improves team building as it allow everyone in the company to have an input in what is going on in the company and everyone in the company includes a broad range of stakeholders, mangers, employees, customers and investors, it helps monitor progress and this is done by assessing training and booking training when it is needed and to oversee and manage performance appraisals (Bhagria, 2014).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issues of Human Resource Management is that you have to make sure that the information is all safe otherwise the company could be breaching the law which will then create legal problems. Also another issue would be that they could have lack of courage to challenge bad behaviour (Johnston, 2019).</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particularly enjoyed this topic as I found it easy to navigate through as I did three years of business administration in college and in my apprenticeship I was a Corporate Administrative Assistant which was in the Human Resource department and I did a lot of administration duties such as typing up business documents, printing, photocopying, shredding, laminating, organising meeting rooms, filing electronically and manually, answering internal phone calls, and processing the incoming and outgoing mail. I also particularly enjoyed this topic as I would like to go back into this area of a workplace or maybe be in charge of this department in the future.</a:t>
            </a:r>
          </a:p>
        </p:txBody>
      </p:sp>
      <p:sp>
        <p:nvSpPr>
          <p:cNvPr id="4" name="Slide Number Placeholder 3"/>
          <p:cNvSpPr>
            <a:spLocks noGrp="1"/>
          </p:cNvSpPr>
          <p:nvPr>
            <p:ph type="sldNum" sz="quarter" idx="5"/>
          </p:nvPr>
        </p:nvSpPr>
        <p:spPr/>
        <p:txBody>
          <a:bodyPr/>
          <a:lstStyle/>
          <a:p>
            <a:fld id="{0F2EA7D8-D3A3-4FE3-9151-EC1DB6251749}" type="slidenum">
              <a:rPr lang="en-GB" smtClean="0"/>
              <a:t>4</a:t>
            </a:fld>
            <a:endParaRPr lang="en-GB"/>
          </a:p>
        </p:txBody>
      </p:sp>
    </p:spTree>
    <p:extLst>
      <p:ext uri="{BB962C8B-B14F-4D97-AF65-F5344CB8AC3E}">
        <p14:creationId xmlns:p14="http://schemas.microsoft.com/office/powerpoint/2010/main" val="1949447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u="sng" dirty="0"/>
              <a:t>The Impact of Internal Environment Within Human Resource Management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internal environment factors within Human Resource Management are unions, organisational culture and conflict, professional bodies, organisational goals, and policies. Trade unions are created to safeguard the interest of its members and its workers. The trade unions impact Human Resource Management as they collaborate within the recruitment and selection process, training, compensation, industrial relations, and separations. Organisational culture and conflict impacts Human Resource Management as it is to do with the organisation’s culture and that is what characterises one organisation from another. Conflict impacts Human Resource Management because if the conflict is not resolved then the work or the organisational goals would not be completed on their due deadline. The impact a professional bodies can have towards Human Resource Management are the Human Resource functions of an organisation (Chand, 2020).</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method to analyse the internal environment is to do a SWOT analysis. The SWOT analysis is important because it assesses and develops organisational and functional strengths, it identifies and eliminates or reduces any weaknesses, it highlights and exploits opportunities and it also identifies and takes action to minimise the impact of any threats (Mind Tools, 2020).</a:t>
            </a:r>
          </a:p>
          <a:p>
            <a:endParaRPr lang="en-GB" b="0" u="sng" dirty="0"/>
          </a:p>
        </p:txBody>
      </p:sp>
      <p:sp>
        <p:nvSpPr>
          <p:cNvPr id="4" name="Slide Number Placeholder 3"/>
          <p:cNvSpPr>
            <a:spLocks noGrp="1"/>
          </p:cNvSpPr>
          <p:nvPr>
            <p:ph type="sldNum" sz="quarter" idx="5"/>
          </p:nvPr>
        </p:nvSpPr>
        <p:spPr/>
        <p:txBody>
          <a:bodyPr/>
          <a:lstStyle/>
          <a:p>
            <a:fld id="{0F2EA7D8-D3A3-4FE3-9151-EC1DB6251749}" type="slidenum">
              <a:rPr lang="en-GB" smtClean="0"/>
              <a:t>5</a:t>
            </a:fld>
            <a:endParaRPr lang="en-GB"/>
          </a:p>
        </p:txBody>
      </p:sp>
    </p:spTree>
    <p:extLst>
      <p:ext uri="{BB962C8B-B14F-4D97-AF65-F5344CB8AC3E}">
        <p14:creationId xmlns:p14="http://schemas.microsoft.com/office/powerpoint/2010/main" val="1706953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The Impact of External Environment Within Human Resource Management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external environment factors within Human Resource Management are political. economic, social, technological, legal, and environmental. Political factor impacts Human Resource Management by having control on government funding, initiatives, and grants, they also have control of HRM practices. Economic factor impacts Human Resource Management as it has a substantial affect on wages and salaries. The economic factor can also affect the decisions for the recruitment and selection of employees in an organisation. The social factors can impact Human Resource Management as it includes factors that can affect business operations such as religion, lifestyle, ethics, demographics, education, and culture. Technological factors impact Human Resource Management as it consists of research, purchasing power, technological innovation and intellectual capacity can affect HR operations because any changes that are made in technology creates a need to restructure the human resource structure and policies. The legal factors that impact Human Resource Management are health, trading, competition, and regulations from legal firms that directly affect a business The environmental factors affects Human Resource Management as it consists of climate change, pollution and recycling which greatly affects business operations as they would need to amend their policies to abide to the organisations sustainable goals they wish to achieve (picesgirl, 2018).</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way to analyse the external environment is by doing a PESTLE analysis which analyses the factors that I have just discussed.</a:t>
            </a:r>
          </a:p>
        </p:txBody>
      </p:sp>
      <p:sp>
        <p:nvSpPr>
          <p:cNvPr id="4" name="Slide Number Placeholder 3"/>
          <p:cNvSpPr>
            <a:spLocks noGrp="1"/>
          </p:cNvSpPr>
          <p:nvPr>
            <p:ph type="sldNum" sz="quarter" idx="5"/>
          </p:nvPr>
        </p:nvSpPr>
        <p:spPr/>
        <p:txBody>
          <a:bodyPr/>
          <a:lstStyle/>
          <a:p>
            <a:fld id="{0F2EA7D8-D3A3-4FE3-9151-EC1DB6251749}" type="slidenum">
              <a:rPr lang="en-GB" smtClean="0"/>
              <a:t>6</a:t>
            </a:fld>
            <a:endParaRPr lang="en-GB"/>
          </a:p>
        </p:txBody>
      </p:sp>
    </p:spTree>
    <p:extLst>
      <p:ext uri="{BB962C8B-B14F-4D97-AF65-F5344CB8AC3E}">
        <p14:creationId xmlns:p14="http://schemas.microsoft.com/office/powerpoint/2010/main" val="3608384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Organisational Culture</a:t>
            </a:r>
            <a:endParaRPr lang="en-GB" sz="1200" kern="1200" dirty="0">
              <a:solidFill>
                <a:schemeClr val="tx1"/>
              </a:solidFill>
              <a:effectLst/>
              <a:latin typeface="+mn-lt"/>
              <a:ea typeface="+mn-ea"/>
              <a:cs typeface="+mn-cs"/>
            </a:endParaRPr>
          </a:p>
          <a:p>
            <a:r>
              <a:rPr lang="en-GB" sz="1200" u="none" strike="noStrike"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 organisational culture is where the values and behaviours that influences the unique social and psychological environment of an organisation. Organisational culture can include how it conducts its business, treats its employees, customers and the wider community and this can be done by looking into the organisation’s expectations, experiences, philosophy, and values that hold it together, and how its self-image is conveyed, inner workings, interactions with the outside world and the organisations future expectations (Business Dictionary, 2020)</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can be shown by a theorist explaining his theory and this theorist is called Edgar Schein who was born in 1928 and is a well-known professor at the MIT Sloan School of Management who has studied expansively in the field of organisation management. His theory suggests that culture is “a pattern of shared basic assumptions that the group learned as it solved problems that has worked well enough to be considered valid and is passed on to new members as the correct way to perceive, think and feel in relation to those problems”.  This can be explained by him splitting them into three levels to show how organisational culture makes its presence felt and those levels are called artifacts, values and assumed values (Management Study Guide, 2020).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enjoyed learning about this topic because it shows not only does an organisation perceive themselves through their physical environment but also in their mental environment and what I mean by that is that an organisation does not only go off of appearances but off as values and behaviours towards the business and their colleagues and customer.</a:t>
            </a:r>
          </a:p>
        </p:txBody>
      </p:sp>
      <p:sp>
        <p:nvSpPr>
          <p:cNvPr id="4" name="Slide Number Placeholder 3"/>
          <p:cNvSpPr>
            <a:spLocks noGrp="1"/>
          </p:cNvSpPr>
          <p:nvPr>
            <p:ph type="sldNum" sz="quarter" idx="5"/>
          </p:nvPr>
        </p:nvSpPr>
        <p:spPr/>
        <p:txBody>
          <a:bodyPr/>
          <a:lstStyle/>
          <a:p>
            <a:fld id="{0F2EA7D8-D3A3-4FE3-9151-EC1DB6251749}" type="slidenum">
              <a:rPr lang="en-GB" smtClean="0"/>
              <a:t>7</a:t>
            </a:fld>
            <a:endParaRPr lang="en-GB"/>
          </a:p>
        </p:txBody>
      </p:sp>
    </p:spTree>
    <p:extLst>
      <p:ext uri="{BB962C8B-B14F-4D97-AF65-F5344CB8AC3E}">
        <p14:creationId xmlns:p14="http://schemas.microsoft.com/office/powerpoint/2010/main" val="4900243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Flexible and Agile Working</a:t>
            </a:r>
            <a:endParaRPr lang="en-GB" sz="1200" kern="1200" dirty="0">
              <a:solidFill>
                <a:schemeClr val="tx1"/>
              </a:solidFill>
              <a:effectLst/>
              <a:latin typeface="+mn-lt"/>
              <a:ea typeface="+mn-ea"/>
              <a:cs typeface="+mn-cs"/>
            </a:endParaRPr>
          </a:p>
          <a:p>
            <a:r>
              <a:rPr lang="en-GB" sz="1200" u="none" strike="noStrike"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Flexible working is a way that benefits an employee’s needs such as the employee can now have flexible stating and finishing times or they can work from home. There are different types of flexible working and they are job sharing, working from home, part time, compressed hours, flexitime, annualised hours, staggered hours, and phased retirement (GOV.UK, 2020).</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Agile working is where it integrates dimensions of time and place flexibility, but also comprises of doing work differently by focusing more on performance and outcomes. For example, agile working is about bringing people, processes, connectivity and technology, time, and place together to find the most suitable and efficient way of working to carry out a specific task. However, it is still working within the guidelines but without any boundaries.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 enjoyed learning about this topic as it shows different ways you can work while still doing all the tasks that need to be completed (THE AGILE ORGANISATION, 2018).</a:t>
            </a:r>
          </a:p>
        </p:txBody>
      </p:sp>
      <p:sp>
        <p:nvSpPr>
          <p:cNvPr id="4" name="Slide Number Placeholder 3"/>
          <p:cNvSpPr>
            <a:spLocks noGrp="1"/>
          </p:cNvSpPr>
          <p:nvPr>
            <p:ph type="sldNum" sz="quarter" idx="5"/>
          </p:nvPr>
        </p:nvSpPr>
        <p:spPr/>
        <p:txBody>
          <a:bodyPr/>
          <a:lstStyle/>
          <a:p>
            <a:fld id="{0F2EA7D8-D3A3-4FE3-9151-EC1DB6251749}" type="slidenum">
              <a:rPr lang="en-GB" smtClean="0"/>
              <a:t>8</a:t>
            </a:fld>
            <a:endParaRPr lang="en-GB"/>
          </a:p>
        </p:txBody>
      </p:sp>
    </p:spTree>
    <p:extLst>
      <p:ext uri="{BB962C8B-B14F-4D97-AF65-F5344CB8AC3E}">
        <p14:creationId xmlns:p14="http://schemas.microsoft.com/office/powerpoint/2010/main" val="770928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Corporate Social and Environmental Responsibility</a:t>
            </a:r>
            <a:endParaRPr lang="en-GB" sz="1200" kern="1200" dirty="0">
              <a:solidFill>
                <a:schemeClr val="tx1"/>
              </a:solidFill>
              <a:effectLst/>
              <a:latin typeface="+mn-lt"/>
              <a:ea typeface="+mn-ea"/>
              <a:cs typeface="+mn-cs"/>
            </a:endParaRPr>
          </a:p>
          <a:p>
            <a:r>
              <a:rPr lang="en-GB" sz="1200" u="none" strike="noStrike"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Corporate Social and Environmental Responsibility is the company’s awareness towards the responsibility of companies to society, which consists of areas such as the environment, the economy, sustainability, employee well-being and competition ethics in which the company operates in.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The benefits of corporate social and environmental responsibility is that the companies will achieve better brand recognition, have an increase in sales and customer loyalty, the company will have a more improved financial performance, better ability to appeal to talent and retain staff and the organisation will grow as well (NIBUSINESSINFO, 2020).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The issues of corporate social and environmental responsibility is the expenses it takes to implement and run corporate social responsibility efficiently and it can cause conflicts with the profit motive as it is the responsibility for executives to shareholders to maximise their profit and not give it to benefit the society.  Also, another issue could be that they would have to adapt or change the way they conduct their business (Kielmas, 2019).</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topic is a topic that I least enjoyed learning about as there was a lot of information to gather from it and cut down. However, it was interesting to learn what it was about for future preferences.</a:t>
            </a:r>
          </a:p>
        </p:txBody>
      </p:sp>
      <p:sp>
        <p:nvSpPr>
          <p:cNvPr id="4" name="Slide Number Placeholder 3"/>
          <p:cNvSpPr>
            <a:spLocks noGrp="1"/>
          </p:cNvSpPr>
          <p:nvPr>
            <p:ph type="sldNum" sz="quarter" idx="5"/>
          </p:nvPr>
        </p:nvSpPr>
        <p:spPr/>
        <p:txBody>
          <a:bodyPr/>
          <a:lstStyle/>
          <a:p>
            <a:fld id="{0F2EA7D8-D3A3-4FE3-9151-EC1DB6251749}" type="slidenum">
              <a:rPr lang="en-GB" smtClean="0"/>
              <a:t>9</a:t>
            </a:fld>
            <a:endParaRPr lang="en-GB"/>
          </a:p>
        </p:txBody>
      </p:sp>
    </p:spTree>
    <p:extLst>
      <p:ext uri="{BB962C8B-B14F-4D97-AF65-F5344CB8AC3E}">
        <p14:creationId xmlns:p14="http://schemas.microsoft.com/office/powerpoint/2010/main" val="1103975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Methods of communication to share information and build relationships within an inter cultural workplace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Communication is a process by which information is exchanged between each other through a common system of symbols, signs, or behaviour (Webster, 2020). There are two types of communication and they are verbal communication which is a conversation of words, which can either be written or spoken (Friedman, 2019). The second type of communication is non verbal communication which is the process of conveying meaning without the use of words either written or spoken. For example, any communication made between two or more people through the use of facial expressions, body language and postures(Business Jargons, 2020).</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issues that can occur for communication in an inter cultural workplace is that the communication is that there could be inaccurate interpretations of what they are saying or doing and if an individual speaks a different language to you then you may not be able to understand them.</a:t>
            </a:r>
          </a:p>
        </p:txBody>
      </p:sp>
      <p:sp>
        <p:nvSpPr>
          <p:cNvPr id="4" name="Slide Number Placeholder 3"/>
          <p:cNvSpPr>
            <a:spLocks noGrp="1"/>
          </p:cNvSpPr>
          <p:nvPr>
            <p:ph type="sldNum" sz="quarter" idx="5"/>
          </p:nvPr>
        </p:nvSpPr>
        <p:spPr/>
        <p:txBody>
          <a:bodyPr/>
          <a:lstStyle/>
          <a:p>
            <a:fld id="{0F2EA7D8-D3A3-4FE3-9151-EC1DB6251749}" type="slidenum">
              <a:rPr lang="en-GB" smtClean="0"/>
              <a:t>10</a:t>
            </a:fld>
            <a:endParaRPr lang="en-GB"/>
          </a:p>
        </p:txBody>
      </p:sp>
    </p:spTree>
    <p:extLst>
      <p:ext uri="{BB962C8B-B14F-4D97-AF65-F5344CB8AC3E}">
        <p14:creationId xmlns:p14="http://schemas.microsoft.com/office/powerpoint/2010/main" val="3951927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u="sng" kern="1200" dirty="0">
                <a:solidFill>
                  <a:schemeClr val="tx1"/>
                </a:solidFill>
                <a:effectLst/>
                <a:latin typeface="+mn-lt"/>
                <a:ea typeface="+mn-ea"/>
                <a:cs typeface="+mn-cs"/>
              </a:rPr>
              <a:t>Conclusion</a:t>
            </a:r>
            <a:endParaRPr lang="en-GB" sz="1200" kern="1200" dirty="0">
              <a:solidFill>
                <a:schemeClr val="tx1"/>
              </a:solidFill>
              <a:effectLst/>
              <a:latin typeface="+mn-lt"/>
              <a:ea typeface="+mn-ea"/>
              <a:cs typeface="+mn-cs"/>
            </a:endParaRPr>
          </a:p>
          <a:p>
            <a:r>
              <a:rPr lang="en-GB" sz="1200" u="none" strike="noStrike"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 have met the needs for this assignment as I have critically evaluated an Inter Cultural Workplace and I have done this by explaining what an inter cultural workplace is, discussed Human Resource Management and the impacts of internal and external environments, discussed what organisational culture is, discussed what corporate and social responsibility is, and I mentioned the different methods people use to communicate to share information and build relationships within an inter cultural workplace.</a:t>
            </a:r>
          </a:p>
        </p:txBody>
      </p:sp>
      <p:sp>
        <p:nvSpPr>
          <p:cNvPr id="4" name="Slide Number Placeholder 3"/>
          <p:cNvSpPr>
            <a:spLocks noGrp="1"/>
          </p:cNvSpPr>
          <p:nvPr>
            <p:ph type="sldNum" sz="quarter" idx="5"/>
          </p:nvPr>
        </p:nvSpPr>
        <p:spPr/>
        <p:txBody>
          <a:bodyPr/>
          <a:lstStyle/>
          <a:p>
            <a:fld id="{0F2EA7D8-D3A3-4FE3-9151-EC1DB6251749}" type="slidenum">
              <a:rPr lang="en-GB" smtClean="0"/>
              <a:t>11</a:t>
            </a:fld>
            <a:endParaRPr lang="en-GB"/>
          </a:p>
        </p:txBody>
      </p:sp>
    </p:spTree>
    <p:extLst>
      <p:ext uri="{BB962C8B-B14F-4D97-AF65-F5344CB8AC3E}">
        <p14:creationId xmlns:p14="http://schemas.microsoft.com/office/powerpoint/2010/main" val="3107990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Bhagria, A. (2014, June 07). </a:t>
            </a:r>
            <a:r>
              <a:rPr lang="en-US" sz="1200" i="1" kern="1200" dirty="0">
                <a:solidFill>
                  <a:schemeClr val="tx1"/>
                </a:solidFill>
                <a:effectLst/>
                <a:latin typeface="+mn-lt"/>
                <a:ea typeface="+mn-ea"/>
                <a:cs typeface="+mn-cs"/>
              </a:rPr>
              <a:t>Top 5 Benefits of Human Resource Management</a:t>
            </a:r>
            <a:r>
              <a:rPr lang="en-US" sz="1200" kern="1200" dirty="0">
                <a:solidFill>
                  <a:schemeClr val="tx1"/>
                </a:solidFill>
                <a:effectLst/>
                <a:latin typeface="+mn-lt"/>
                <a:ea typeface="+mn-ea"/>
                <a:cs typeface="+mn-cs"/>
              </a:rPr>
              <a:t>. Retrieved from https://www.linkedin.com: https://www.linkedin.com/pulse/20140607175426-15882566-top-5-benefits-of-human-resource-management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Business Dictionary. (2020). </a:t>
            </a:r>
            <a:r>
              <a:rPr lang="en-US" sz="1200" i="1" kern="1200" dirty="0">
                <a:solidFill>
                  <a:schemeClr val="tx1"/>
                </a:solidFill>
                <a:effectLst/>
                <a:latin typeface="+mn-lt"/>
                <a:ea typeface="+mn-ea"/>
                <a:cs typeface="+mn-cs"/>
              </a:rPr>
              <a:t>What is </a:t>
            </a:r>
            <a:r>
              <a:rPr lang="en-US" sz="1200" i="1" kern="1200" dirty="0" err="1">
                <a:solidFill>
                  <a:schemeClr val="tx1"/>
                </a:solidFill>
                <a:effectLst/>
                <a:latin typeface="+mn-lt"/>
                <a:ea typeface="+mn-ea"/>
                <a:cs typeface="+mn-cs"/>
              </a:rPr>
              <a:t>organisational</a:t>
            </a:r>
            <a:r>
              <a:rPr lang="en-US" sz="1200" i="1" kern="1200" dirty="0">
                <a:solidFill>
                  <a:schemeClr val="tx1"/>
                </a:solidFill>
                <a:effectLst/>
                <a:latin typeface="+mn-lt"/>
                <a:ea typeface="+mn-ea"/>
                <a:cs typeface="+mn-cs"/>
              </a:rPr>
              <a:t> culture</a:t>
            </a:r>
            <a:r>
              <a:rPr lang="en-US" sz="1200" kern="1200" dirty="0">
                <a:solidFill>
                  <a:schemeClr val="tx1"/>
                </a:solidFill>
                <a:effectLst/>
                <a:latin typeface="+mn-lt"/>
                <a:ea typeface="+mn-ea"/>
                <a:cs typeface="+mn-cs"/>
              </a:rPr>
              <a:t>. Retrieved from www.businessdictionary.com: www.businessdictionary.com/definition/organizational-culture.html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Business Jargons. (2020). </a:t>
            </a:r>
            <a:r>
              <a:rPr lang="en-US" sz="1200" i="1" kern="1200" dirty="0">
                <a:solidFill>
                  <a:schemeClr val="tx1"/>
                </a:solidFill>
                <a:effectLst/>
                <a:latin typeface="+mn-lt"/>
                <a:ea typeface="+mn-ea"/>
                <a:cs typeface="+mn-cs"/>
              </a:rPr>
              <a:t>Non-Verbal Communication</a:t>
            </a:r>
            <a:r>
              <a:rPr lang="en-US" sz="1200" kern="1200" dirty="0">
                <a:solidFill>
                  <a:schemeClr val="tx1"/>
                </a:solidFill>
                <a:effectLst/>
                <a:latin typeface="+mn-lt"/>
                <a:ea typeface="+mn-ea"/>
                <a:cs typeface="+mn-cs"/>
              </a:rPr>
              <a:t>. Retrieved from https://businessjargons.com/: https://businessjargons.com/non-verbal-communication.html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Chand, S. (2020). </a:t>
            </a:r>
            <a:r>
              <a:rPr lang="en-US" sz="1200" i="1" kern="1200" dirty="0">
                <a:solidFill>
                  <a:schemeClr val="tx1"/>
                </a:solidFill>
                <a:effectLst/>
                <a:latin typeface="+mn-lt"/>
                <a:ea typeface="+mn-ea"/>
                <a:cs typeface="+mn-cs"/>
              </a:rPr>
              <a:t>Environment in Human Resource Management: Internal and External Environment</a:t>
            </a:r>
            <a:r>
              <a:rPr lang="en-US" sz="1200" kern="1200" dirty="0">
                <a:solidFill>
                  <a:schemeClr val="tx1"/>
                </a:solidFill>
                <a:effectLst/>
                <a:latin typeface="+mn-lt"/>
                <a:ea typeface="+mn-ea"/>
                <a:cs typeface="+mn-cs"/>
              </a:rPr>
              <a:t>. Retrieved from http://www.yourarticlelibrary.com/: http://www.yourarticlelibrary.com/hrm/environment-in-human-resource-management-internal-and-external-environment/35235</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Faris, S. (2018, October 20). </a:t>
            </a:r>
            <a:r>
              <a:rPr lang="en-US" sz="1200" i="1" kern="1200" dirty="0">
                <a:solidFill>
                  <a:schemeClr val="tx1"/>
                </a:solidFill>
                <a:effectLst/>
                <a:latin typeface="+mn-lt"/>
                <a:ea typeface="+mn-ea"/>
                <a:cs typeface="+mn-cs"/>
              </a:rPr>
              <a:t>Why Is Intercultural Communication Important in the Workplace?</a:t>
            </a:r>
            <a:r>
              <a:rPr lang="en-US" sz="1200" kern="1200" dirty="0">
                <a:solidFill>
                  <a:schemeClr val="tx1"/>
                </a:solidFill>
                <a:effectLst/>
                <a:latin typeface="+mn-lt"/>
                <a:ea typeface="+mn-ea"/>
                <a:cs typeface="+mn-cs"/>
              </a:rPr>
              <a:t> Retrieved from https://bizfluent.com/: https://bizfluent.com/info-8419030-intercultural-communication-important-workplace.html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Friedman, A. (2019, May 14). </a:t>
            </a:r>
            <a:r>
              <a:rPr lang="en-US" sz="1200" i="1" kern="1200" dirty="0">
                <a:solidFill>
                  <a:schemeClr val="tx1"/>
                </a:solidFill>
                <a:effectLst/>
                <a:latin typeface="+mn-lt"/>
                <a:ea typeface="+mn-ea"/>
                <a:cs typeface="+mn-cs"/>
              </a:rPr>
              <a:t>Define Verbal Communication</a:t>
            </a:r>
            <a:r>
              <a:rPr lang="en-US" sz="1200" kern="1200" dirty="0">
                <a:solidFill>
                  <a:schemeClr val="tx1"/>
                </a:solidFill>
                <a:effectLst/>
                <a:latin typeface="+mn-lt"/>
                <a:ea typeface="+mn-ea"/>
                <a:cs typeface="+mn-cs"/>
              </a:rPr>
              <a:t>. Retrieved from https://www.theclassroom.com/: https://www.theclassroom.com/define-verbal-communication-5402267.html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GOV.UK. (2020). </a:t>
            </a:r>
            <a:r>
              <a:rPr lang="en-US" sz="1200" i="1" kern="1200" dirty="0">
                <a:solidFill>
                  <a:schemeClr val="tx1"/>
                </a:solidFill>
                <a:effectLst/>
                <a:latin typeface="+mn-lt"/>
                <a:ea typeface="+mn-ea"/>
                <a:cs typeface="+mn-cs"/>
              </a:rPr>
              <a:t>Flexible working</a:t>
            </a:r>
            <a:r>
              <a:rPr lang="en-US" sz="1200" kern="1200" dirty="0">
                <a:solidFill>
                  <a:schemeClr val="tx1"/>
                </a:solidFill>
                <a:effectLst/>
                <a:latin typeface="+mn-lt"/>
                <a:ea typeface="+mn-ea"/>
                <a:cs typeface="+mn-cs"/>
              </a:rPr>
              <a:t>. Retrieved from https://www.gov.uk/: https://www.gov.uk/flexible-working/types-of-flexible-working</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HUMANRESOURCESEDU. (2020). </a:t>
            </a:r>
            <a:r>
              <a:rPr lang="en-US" sz="1200" i="1" kern="1200" dirty="0">
                <a:solidFill>
                  <a:schemeClr val="tx1"/>
                </a:solidFill>
                <a:effectLst/>
                <a:latin typeface="+mn-lt"/>
                <a:ea typeface="+mn-ea"/>
                <a:cs typeface="+mn-cs"/>
              </a:rPr>
              <a:t>What is Human Resource</a:t>
            </a:r>
            <a:r>
              <a:rPr lang="en-US" sz="1200" kern="1200" dirty="0">
                <a:solidFill>
                  <a:schemeClr val="tx1"/>
                </a:solidFill>
                <a:effectLst/>
                <a:latin typeface="+mn-lt"/>
                <a:ea typeface="+mn-ea"/>
                <a:cs typeface="+mn-cs"/>
              </a:rPr>
              <a:t>. Retrieved from https://www.humanresourcesedu.org: https://www.humanresourcesedu.org/what-is-human-resources/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INTERCULTURAL WORKPLACE. (2020). </a:t>
            </a:r>
            <a:r>
              <a:rPr lang="en-US" sz="1200" i="1" kern="1200" dirty="0">
                <a:solidFill>
                  <a:schemeClr val="tx1"/>
                </a:solidFill>
                <a:effectLst/>
                <a:latin typeface="+mn-lt"/>
                <a:ea typeface="+mn-ea"/>
                <a:cs typeface="+mn-cs"/>
              </a:rPr>
              <a:t>Intercultural Workplace - Fostering Inclusion through Coaching and Coach based Training</a:t>
            </a:r>
            <a:r>
              <a:rPr lang="en-US" sz="1200" kern="1200" dirty="0">
                <a:solidFill>
                  <a:schemeClr val="tx1"/>
                </a:solidFill>
                <a:effectLst/>
                <a:latin typeface="+mn-lt"/>
                <a:ea typeface="+mn-ea"/>
                <a:cs typeface="+mn-cs"/>
              </a:rPr>
              <a:t>. Retrieved from http://interculturalworkplace.com/: http://interculturalworkplace.com/</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Johnston, K. (2019, January 25). </a:t>
            </a:r>
            <a:r>
              <a:rPr lang="en-US" sz="1200" i="1" kern="1200" dirty="0">
                <a:solidFill>
                  <a:schemeClr val="tx1"/>
                </a:solidFill>
                <a:effectLst/>
                <a:latin typeface="+mn-lt"/>
                <a:ea typeface="+mn-ea"/>
                <a:cs typeface="+mn-cs"/>
              </a:rPr>
              <a:t>What are the disadvantages of human resource management</a:t>
            </a:r>
            <a:r>
              <a:rPr lang="en-US" sz="1200" kern="1200" dirty="0">
                <a:solidFill>
                  <a:schemeClr val="tx1"/>
                </a:solidFill>
                <a:effectLst/>
                <a:latin typeface="+mn-lt"/>
                <a:ea typeface="+mn-ea"/>
                <a:cs typeface="+mn-cs"/>
              </a:rPr>
              <a:t>. Retrieved from https://smallbusiness.chron.com: https://smallbusiness.chron.com/disadvantages-human-resource-management-system-60315.html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Kielmas, M. (2019, March 04). </a:t>
            </a:r>
            <a:r>
              <a:rPr lang="en-US" sz="1200" i="1" kern="1200" dirty="0">
                <a:solidFill>
                  <a:schemeClr val="tx1"/>
                </a:solidFill>
                <a:effectLst/>
                <a:latin typeface="+mn-lt"/>
                <a:ea typeface="+mn-ea"/>
                <a:cs typeface="+mn-cs"/>
              </a:rPr>
              <a:t>Pros and Cons of Corporate Social </a:t>
            </a:r>
            <a:r>
              <a:rPr lang="en-US" sz="1200" i="1" kern="1200" dirty="0" err="1">
                <a:solidFill>
                  <a:schemeClr val="tx1"/>
                </a:solidFill>
                <a:effectLst/>
                <a:latin typeface="+mn-lt"/>
                <a:ea typeface="+mn-ea"/>
                <a:cs typeface="+mn-cs"/>
              </a:rPr>
              <a:t>Responsibiltiy</a:t>
            </a:r>
            <a:r>
              <a:rPr lang="en-US" sz="1200" kern="1200" dirty="0">
                <a:solidFill>
                  <a:schemeClr val="tx1"/>
                </a:solidFill>
                <a:effectLst/>
                <a:latin typeface="+mn-lt"/>
                <a:ea typeface="+mn-ea"/>
                <a:cs typeface="+mn-cs"/>
              </a:rPr>
              <a:t>. Retrieved from https://smallbusiness.chron.com: https://smallbusiness.chron.com/pros-cons-corporate-social-responsibility-56247.html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Management Study Guide. (2020). </a:t>
            </a:r>
            <a:r>
              <a:rPr lang="en-US" sz="1200" i="1" kern="1200" dirty="0">
                <a:solidFill>
                  <a:schemeClr val="tx1"/>
                </a:solidFill>
                <a:effectLst/>
                <a:latin typeface="+mn-lt"/>
                <a:ea typeface="+mn-ea"/>
                <a:cs typeface="+mn-cs"/>
              </a:rPr>
              <a:t>Edgar Schein Model of </a:t>
            </a:r>
            <a:r>
              <a:rPr lang="en-US" sz="1200" i="1" kern="1200" dirty="0" err="1">
                <a:solidFill>
                  <a:schemeClr val="tx1"/>
                </a:solidFill>
                <a:effectLst/>
                <a:latin typeface="+mn-lt"/>
                <a:ea typeface="+mn-ea"/>
                <a:cs typeface="+mn-cs"/>
              </a:rPr>
              <a:t>Organisation</a:t>
            </a:r>
            <a:r>
              <a:rPr lang="en-US" sz="1200" i="1" kern="1200" dirty="0">
                <a:solidFill>
                  <a:schemeClr val="tx1"/>
                </a:solidFill>
                <a:effectLst/>
                <a:latin typeface="+mn-lt"/>
                <a:ea typeface="+mn-ea"/>
                <a:cs typeface="+mn-cs"/>
              </a:rPr>
              <a:t> Culture</a:t>
            </a:r>
            <a:r>
              <a:rPr lang="en-US" sz="1200" kern="1200" dirty="0">
                <a:solidFill>
                  <a:schemeClr val="tx1"/>
                </a:solidFill>
                <a:effectLst/>
                <a:latin typeface="+mn-lt"/>
                <a:ea typeface="+mn-ea"/>
                <a:cs typeface="+mn-cs"/>
              </a:rPr>
              <a:t>. Retrieved from https://www.managementstudyguide.com: https://www.managementstudyguide.com/edgar-schein-model.htm</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Mind Tools. (2020). </a:t>
            </a:r>
            <a:r>
              <a:rPr lang="en-US" sz="1200" i="1" kern="1200" dirty="0">
                <a:solidFill>
                  <a:schemeClr val="tx1"/>
                </a:solidFill>
                <a:effectLst/>
                <a:latin typeface="+mn-lt"/>
                <a:ea typeface="+mn-ea"/>
                <a:cs typeface="+mn-cs"/>
              </a:rPr>
              <a:t>SWOT Analysis</a:t>
            </a:r>
            <a:r>
              <a:rPr lang="en-US" sz="1200" kern="1200" dirty="0">
                <a:solidFill>
                  <a:schemeClr val="tx1"/>
                </a:solidFill>
                <a:effectLst/>
                <a:latin typeface="+mn-lt"/>
                <a:ea typeface="+mn-ea"/>
                <a:cs typeface="+mn-cs"/>
              </a:rPr>
              <a:t>. Retrieved from https://www.mindtools.com/: https://www.mindtools.com/pages/article/newTMC_05.htm</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NIBUSINESSINFO. (2020). </a:t>
            </a:r>
            <a:r>
              <a:rPr lang="en-US" sz="1200" i="1" kern="1200" dirty="0">
                <a:solidFill>
                  <a:schemeClr val="tx1"/>
                </a:solidFill>
                <a:effectLst/>
                <a:latin typeface="+mn-lt"/>
                <a:ea typeface="+mn-ea"/>
                <a:cs typeface="+mn-cs"/>
              </a:rPr>
              <a:t>Business benefits of corporate social responsibility</a:t>
            </a:r>
            <a:r>
              <a:rPr lang="en-US" sz="1200" kern="1200" dirty="0">
                <a:solidFill>
                  <a:schemeClr val="tx1"/>
                </a:solidFill>
                <a:effectLst/>
                <a:latin typeface="+mn-lt"/>
                <a:ea typeface="+mn-ea"/>
                <a:cs typeface="+mn-cs"/>
              </a:rPr>
              <a:t>. Retrieved from https://www.nibusinessinfo.co.uk: https://www.nibusinessinfo.co.uk/content/business-benefits-corporate-social-responsibility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picesgirl. (2018, July 08). </a:t>
            </a:r>
            <a:r>
              <a:rPr lang="en-US" sz="1200" i="1" kern="1200" dirty="0">
                <a:solidFill>
                  <a:schemeClr val="tx1"/>
                </a:solidFill>
                <a:effectLst/>
                <a:latin typeface="+mn-lt"/>
                <a:ea typeface="+mn-ea"/>
                <a:cs typeface="+mn-cs"/>
              </a:rPr>
              <a:t>Impact of Internal And External Environment on Human Resource Management</a:t>
            </a:r>
            <a:r>
              <a:rPr lang="en-US" sz="1200" kern="1200" dirty="0">
                <a:solidFill>
                  <a:schemeClr val="tx1"/>
                </a:solidFill>
                <a:effectLst/>
                <a:latin typeface="+mn-lt"/>
                <a:ea typeface="+mn-ea"/>
                <a:cs typeface="+mn-cs"/>
              </a:rPr>
              <a:t>. Retrieved from https://bohatala.com/: https://bohatala.com/impact-of-internal-and-external-environment-on-human-resource-management/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Salaam, L. C. (2016). </a:t>
            </a:r>
            <a:r>
              <a:rPr lang="en-US" sz="1200" i="1" kern="1200" dirty="0">
                <a:solidFill>
                  <a:schemeClr val="tx1"/>
                </a:solidFill>
                <a:effectLst/>
                <a:latin typeface="+mn-lt"/>
                <a:ea typeface="+mn-ea"/>
                <a:cs typeface="+mn-cs"/>
              </a:rPr>
              <a:t>Types of Intercultural Issues in the Workplace</a:t>
            </a:r>
            <a:r>
              <a:rPr lang="en-US" sz="1200" kern="1200" dirty="0">
                <a:solidFill>
                  <a:schemeClr val="tx1"/>
                </a:solidFill>
                <a:effectLst/>
                <a:latin typeface="+mn-lt"/>
                <a:ea typeface="+mn-ea"/>
                <a:cs typeface="+mn-cs"/>
              </a:rPr>
              <a:t>. Retrieved from https://woman.thenest.com/: https://woman.thenest.com/types-intercultural-issues-workplace-19162.html</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AGILE ORGANISATION. (2018). </a:t>
            </a:r>
            <a:r>
              <a:rPr lang="en-US" sz="1200" i="1" kern="1200" dirty="0">
                <a:solidFill>
                  <a:schemeClr val="tx1"/>
                </a:solidFill>
                <a:effectLst/>
                <a:latin typeface="+mn-lt"/>
                <a:ea typeface="+mn-ea"/>
                <a:cs typeface="+mn-cs"/>
              </a:rPr>
              <a:t>WHAT IS AGILE WORKING?</a:t>
            </a:r>
            <a:r>
              <a:rPr lang="en-US" sz="1200" kern="1200" dirty="0">
                <a:solidFill>
                  <a:schemeClr val="tx1"/>
                </a:solidFill>
                <a:effectLst/>
                <a:latin typeface="+mn-lt"/>
                <a:ea typeface="+mn-ea"/>
                <a:cs typeface="+mn-cs"/>
              </a:rPr>
              <a:t> Retrieved from https://www.agile.org.uk/: https://www.agile.org.uk/what-is-agile-working/</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Webster, M. (2020). </a:t>
            </a:r>
            <a:r>
              <a:rPr lang="en-US" sz="1200" i="1" kern="1200" dirty="0">
                <a:solidFill>
                  <a:schemeClr val="tx1"/>
                </a:solidFill>
                <a:effectLst/>
                <a:latin typeface="+mn-lt"/>
                <a:ea typeface="+mn-ea"/>
                <a:cs typeface="+mn-cs"/>
              </a:rPr>
              <a:t>Communication</a:t>
            </a:r>
            <a:r>
              <a:rPr lang="en-US" sz="1200" kern="1200" dirty="0">
                <a:solidFill>
                  <a:schemeClr val="tx1"/>
                </a:solidFill>
                <a:effectLst/>
                <a:latin typeface="+mn-lt"/>
                <a:ea typeface="+mn-ea"/>
                <a:cs typeface="+mn-cs"/>
              </a:rPr>
              <a:t>. Retrieved from https://www.merriam-webster.com/: https://www.merriam-webster.com/dictionary/communication</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F2EA7D8-D3A3-4FE3-9151-EC1DB6251749}" type="slidenum">
              <a:rPr lang="en-GB" smtClean="0"/>
              <a:t>12</a:t>
            </a:fld>
            <a:endParaRPr lang="en-GB"/>
          </a:p>
        </p:txBody>
      </p:sp>
    </p:spTree>
    <p:extLst>
      <p:ext uri="{BB962C8B-B14F-4D97-AF65-F5344CB8AC3E}">
        <p14:creationId xmlns:p14="http://schemas.microsoft.com/office/powerpoint/2010/main" val="36467445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3706665336"/>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2881452472"/>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1138400956"/>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C40D3C-3889-4389-9800-FF20247D9BDE}"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1203029523"/>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C40D3C-3889-4389-9800-FF20247D9BDE}" type="datetimeFigureOut">
              <a:rPr lang="en-GB" smtClean="0"/>
              <a:t>24/04/2020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3355972492"/>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C40D3C-3889-4389-9800-FF20247D9BDE}" type="datetimeFigureOut">
              <a:rPr lang="en-GB" smtClean="0"/>
              <a:t>24/04/2020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3763448352"/>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C40D3C-3889-4389-9800-FF20247D9BDE}" type="datetimeFigureOut">
              <a:rPr lang="en-GB" smtClean="0"/>
              <a:t>24/04/2020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2811625010"/>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C40D3C-3889-4389-9800-FF20247D9BDE}"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3931672657"/>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C40D3C-3889-4389-9800-FF20247D9BDE}"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4128917589"/>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C40D3C-3889-4389-9800-FF20247D9BDE}" type="datetimeFigureOut">
              <a:rPr lang="en-GB" smtClean="0"/>
              <a:t>24/04/2020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2982638061"/>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4246904525"/>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2344897070"/>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1277710237"/>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3770580476"/>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957069578"/>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1281973756"/>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C40D3C-3889-4389-9800-FF20247D9BDE}" type="datetimeFigureOut">
              <a:rPr lang="en-GB" smtClean="0"/>
              <a:t>24/04/2020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01BAD5-5158-4F69-A0C6-470DFAD5A6CF}" type="slidenum">
              <a:rPr lang="en-GB" smtClean="0"/>
              <a:t>‹#›</a:t>
            </a:fld>
            <a:endParaRPr lang="en-GB"/>
          </a:p>
        </p:txBody>
      </p:sp>
    </p:spTree>
    <p:extLst>
      <p:ext uri="{BB962C8B-B14F-4D97-AF65-F5344CB8AC3E}">
        <p14:creationId xmlns:p14="http://schemas.microsoft.com/office/powerpoint/2010/main" val="3510726868"/>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DC40D3C-3889-4389-9800-FF20247D9BDE}" type="datetimeFigureOut">
              <a:rPr lang="en-GB" smtClean="0"/>
              <a:t>24/04/2020</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C01BAD5-5158-4F69-A0C6-470DFAD5A6CF}" type="slidenum">
              <a:rPr lang="en-GB" smtClean="0"/>
              <a:t>‹#›</a:t>
            </a:fld>
            <a:endParaRPr lang="en-GB"/>
          </a:p>
        </p:txBody>
      </p:sp>
    </p:spTree>
    <p:extLst>
      <p:ext uri="{BB962C8B-B14F-4D97-AF65-F5344CB8AC3E}">
        <p14:creationId xmlns:p14="http://schemas.microsoft.com/office/powerpoint/2010/main" val="4909508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0.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image" Target="../media/image1.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4.png"/><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png"/><Relationship Id="rId5" Type="http://schemas.openxmlformats.org/officeDocument/2006/relationships/image" Target="../media/image1.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263D5-8E2E-4F26-BDFA-9C58A28AD792}"/>
              </a:ext>
            </a:extLst>
          </p:cNvPr>
          <p:cNvSpPr>
            <a:spLocks noGrp="1"/>
          </p:cNvSpPr>
          <p:nvPr>
            <p:ph type="ctrTitle"/>
          </p:nvPr>
        </p:nvSpPr>
        <p:spPr>
          <a:xfrm>
            <a:off x="1293812" y="1136373"/>
            <a:ext cx="9951320" cy="2971801"/>
          </a:xfrm>
        </p:spPr>
        <p:txBody>
          <a:bodyPr>
            <a:normAutofit/>
          </a:bodyPr>
          <a:lstStyle/>
          <a:p>
            <a:pPr algn="ctr"/>
            <a:r>
              <a:rPr lang="en-GB" sz="2400" b="1" dirty="0">
                <a:latin typeface="Times New Roman" panose="02020603050405020304" pitchFamily="18" charset="0"/>
                <a:cs typeface="Times New Roman" panose="02020603050405020304" pitchFamily="18" charset="0"/>
              </a:rPr>
              <a:t>The Inter – Cultural Workplace (BMSP5002)</a:t>
            </a:r>
            <a:br>
              <a:rPr lang="en-GB" sz="2400" b="1" dirty="0">
                <a:latin typeface="Times New Roman" panose="02020603050405020304" pitchFamily="18" charset="0"/>
                <a:cs typeface="Times New Roman" panose="02020603050405020304" pitchFamily="18" charset="0"/>
              </a:rPr>
            </a:br>
            <a:r>
              <a:rPr lang="en-GB" sz="2400" b="1" dirty="0">
                <a:latin typeface="Times New Roman" panose="02020603050405020304" pitchFamily="18" charset="0"/>
                <a:cs typeface="Times New Roman" panose="02020603050405020304" pitchFamily="18" charset="0"/>
              </a:rPr>
              <a:t>Glenn Behenna</a:t>
            </a:r>
            <a:br>
              <a:rPr lang="en-GB" sz="2400" b="1" dirty="0">
                <a:latin typeface="Times New Roman" panose="02020603050405020304" pitchFamily="18" charset="0"/>
                <a:cs typeface="Times New Roman" panose="02020603050405020304" pitchFamily="18" charset="0"/>
              </a:rPr>
            </a:br>
            <a:r>
              <a:rPr lang="en-GB" sz="2400" b="1" dirty="0">
                <a:latin typeface="Times New Roman" panose="02020603050405020304" pitchFamily="18" charset="0"/>
                <a:cs typeface="Times New Roman" panose="02020603050405020304" pitchFamily="18" charset="0"/>
              </a:rPr>
              <a:t>Presentation</a:t>
            </a:r>
            <a:br>
              <a:rPr lang="en-GB" sz="2400" b="1" dirty="0">
                <a:latin typeface="Times New Roman" panose="02020603050405020304" pitchFamily="18" charset="0"/>
                <a:cs typeface="Times New Roman" panose="02020603050405020304" pitchFamily="18" charset="0"/>
              </a:rPr>
            </a:br>
            <a:r>
              <a:rPr lang="en-GB" sz="2400" b="1" dirty="0">
                <a:latin typeface="Times New Roman" panose="02020603050405020304" pitchFamily="18" charset="0"/>
                <a:cs typeface="Times New Roman" panose="02020603050405020304" pitchFamily="18" charset="0"/>
              </a:rPr>
              <a:t>Joaquim Anthony Fernandes (1805865)</a:t>
            </a:r>
            <a:br>
              <a:rPr lang="en-GB" sz="2400" b="1" dirty="0">
                <a:latin typeface="Times New Roman" panose="02020603050405020304" pitchFamily="18" charset="0"/>
                <a:cs typeface="Times New Roman" panose="02020603050405020304" pitchFamily="18" charset="0"/>
              </a:rPr>
            </a:br>
            <a:endParaRPr lang="en-GB" sz="2400" b="1" dirty="0">
              <a:latin typeface="Times New Roman" panose="02020603050405020304" pitchFamily="18" charset="0"/>
              <a:cs typeface="Times New Roman" panose="02020603050405020304" pitchFamily="18" charset="0"/>
            </a:endParaRPr>
          </a:p>
        </p:txBody>
      </p:sp>
      <p:pic>
        <p:nvPicPr>
          <p:cNvPr id="4" name="Audio 3">
            <a:hlinkClick r:id="" action="ppaction://media"/>
            <a:extLst>
              <a:ext uri="{FF2B5EF4-FFF2-40B4-BE49-F238E27FC236}">
                <a16:creationId xmlns:a16="http://schemas.microsoft.com/office/drawing/2014/main" id="{6D606948-F3C9-4B5C-8253-1D49F0B1A2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51950060"/>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B746-129F-4220-B491-0D9DA2BF46D3}"/>
              </a:ext>
            </a:extLst>
          </p:cNvPr>
          <p:cNvSpPr>
            <a:spLocks noGrp="1"/>
          </p:cNvSpPr>
          <p:nvPr>
            <p:ph type="title"/>
          </p:nvPr>
        </p:nvSpPr>
        <p:spPr>
          <a:xfrm>
            <a:off x="4127984" y="164887"/>
            <a:ext cx="3936032" cy="944217"/>
          </a:xfrm>
        </p:spPr>
        <p:txBody>
          <a:bodyPr/>
          <a:lstStyle/>
          <a:p>
            <a:r>
              <a:rPr lang="en-GB" b="1" dirty="0"/>
              <a:t>INTRODUCTION</a:t>
            </a:r>
          </a:p>
        </p:txBody>
      </p:sp>
      <p:sp>
        <p:nvSpPr>
          <p:cNvPr id="3" name="Content Placeholder 2">
            <a:extLst>
              <a:ext uri="{FF2B5EF4-FFF2-40B4-BE49-F238E27FC236}">
                <a16:creationId xmlns:a16="http://schemas.microsoft.com/office/drawing/2014/main" id="{EF6D8EB8-F713-40C9-9B13-8B2B15F2A9B8}"/>
              </a:ext>
            </a:extLst>
          </p:cNvPr>
          <p:cNvSpPr>
            <a:spLocks noGrp="1"/>
          </p:cNvSpPr>
          <p:nvPr>
            <p:ph idx="1"/>
          </p:nvPr>
        </p:nvSpPr>
        <p:spPr>
          <a:xfrm>
            <a:off x="1639056" y="970672"/>
            <a:ext cx="10018713" cy="5556738"/>
          </a:xfrm>
        </p:spPr>
        <p:txBody>
          <a:bodyPr>
            <a:normAutofit/>
          </a:bodyPr>
          <a:lstStyle/>
          <a:p>
            <a:pPr>
              <a:buFont typeface="Wingdings" panose="05000000000000000000" pitchFamily="2" charset="2"/>
              <a:buChar char="v"/>
            </a:pPr>
            <a:r>
              <a:rPr lang="en-GB" dirty="0"/>
              <a:t> Inter Cultural Workplace</a:t>
            </a:r>
          </a:p>
          <a:p>
            <a:pPr>
              <a:buFont typeface="Wingdings" panose="05000000000000000000" pitchFamily="2" charset="2"/>
              <a:buChar char="v"/>
            </a:pPr>
            <a:r>
              <a:rPr lang="en-GB" dirty="0"/>
              <a:t>Human Resource Management</a:t>
            </a:r>
          </a:p>
          <a:p>
            <a:pPr>
              <a:buFont typeface="Wingdings" panose="05000000000000000000" pitchFamily="2" charset="2"/>
              <a:buChar char="v"/>
            </a:pPr>
            <a:r>
              <a:rPr lang="en-GB" dirty="0"/>
              <a:t>Internal  Environment within Human Resource Management</a:t>
            </a:r>
          </a:p>
          <a:p>
            <a:pPr>
              <a:buFont typeface="Wingdings" panose="05000000000000000000" pitchFamily="2" charset="2"/>
              <a:buChar char="v"/>
            </a:pPr>
            <a:r>
              <a:rPr lang="en-GB" dirty="0"/>
              <a:t>External Environment within Human Resource Management</a:t>
            </a:r>
          </a:p>
          <a:p>
            <a:pPr>
              <a:buFont typeface="Wingdings" panose="05000000000000000000" pitchFamily="2" charset="2"/>
              <a:buChar char="v"/>
            </a:pPr>
            <a:r>
              <a:rPr lang="en-GB" dirty="0"/>
              <a:t>Organisational Culture</a:t>
            </a:r>
          </a:p>
          <a:p>
            <a:pPr>
              <a:buFont typeface="Wingdings" panose="05000000000000000000" pitchFamily="2" charset="2"/>
              <a:buChar char="v"/>
            </a:pPr>
            <a:r>
              <a:rPr lang="en-GB" dirty="0"/>
              <a:t>Flexible and agile working</a:t>
            </a:r>
          </a:p>
          <a:p>
            <a:pPr>
              <a:buFont typeface="Wingdings" panose="05000000000000000000" pitchFamily="2" charset="2"/>
              <a:buChar char="v"/>
            </a:pPr>
            <a:r>
              <a:rPr lang="en-GB" dirty="0"/>
              <a:t>Corporate Social and Environmental Responsibility</a:t>
            </a:r>
          </a:p>
          <a:p>
            <a:pPr>
              <a:buFont typeface="Wingdings" panose="05000000000000000000" pitchFamily="2" charset="2"/>
              <a:buChar char="v"/>
            </a:pPr>
            <a:r>
              <a:rPr lang="en-GB" dirty="0"/>
              <a:t>Methods of communication to share information and build relationships within an inter cultural workplace</a:t>
            </a:r>
          </a:p>
          <a:p>
            <a:endParaRPr lang="en-GB" dirty="0"/>
          </a:p>
          <a:p>
            <a:pPr>
              <a:buFont typeface="Wingdings" panose="05000000000000000000" pitchFamily="2" charset="2"/>
              <a:buChar char="v"/>
            </a:pPr>
            <a:endParaRPr lang="en-GB" dirty="0"/>
          </a:p>
        </p:txBody>
      </p:sp>
      <p:pic>
        <p:nvPicPr>
          <p:cNvPr id="6" name="Audio 5">
            <a:hlinkClick r:id="" action="ppaction://media"/>
            <a:extLst>
              <a:ext uri="{FF2B5EF4-FFF2-40B4-BE49-F238E27FC236}">
                <a16:creationId xmlns:a16="http://schemas.microsoft.com/office/drawing/2014/main" id="{10215CF1-7FF8-4C96-B92D-7AB75B9D592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83472965"/>
      </p:ext>
    </p:extLst>
  </p:cSld>
  <p:clrMapOvr>
    <a:masterClrMapping/>
  </p:clrMapOvr>
  <mc:AlternateContent xmlns:mc="http://schemas.openxmlformats.org/markup-compatibility/2006">
    <mc:Choice xmlns:p14="http://schemas.microsoft.com/office/powerpoint/2010/main" Requires="p14">
      <p:transition spd="slow" p14:dur="4750" advTm="45720">
        <p14:vortex dir="r"/>
      </p:transition>
    </mc:Choice>
    <mc:Fallback>
      <p:transition spd="slow" advTm="457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E6D6-FA32-4472-BD8B-F908FB4D25D0}"/>
              </a:ext>
            </a:extLst>
          </p:cNvPr>
          <p:cNvSpPr>
            <a:spLocks noGrp="1"/>
          </p:cNvSpPr>
          <p:nvPr>
            <p:ph type="title"/>
          </p:nvPr>
        </p:nvSpPr>
        <p:spPr>
          <a:xfrm>
            <a:off x="1484311" y="190500"/>
            <a:ext cx="5747778" cy="1752599"/>
          </a:xfrm>
        </p:spPr>
        <p:txBody>
          <a:bodyPr>
            <a:normAutofit/>
          </a:bodyPr>
          <a:lstStyle/>
          <a:p>
            <a:r>
              <a:rPr lang="en-GB" b="1" dirty="0"/>
              <a:t>INTER CULTURAL WORKPLACE</a:t>
            </a:r>
          </a:p>
        </p:txBody>
      </p:sp>
      <p:sp>
        <p:nvSpPr>
          <p:cNvPr id="3" name="Content Placeholder 2">
            <a:extLst>
              <a:ext uri="{FF2B5EF4-FFF2-40B4-BE49-F238E27FC236}">
                <a16:creationId xmlns:a16="http://schemas.microsoft.com/office/drawing/2014/main" id="{97CA3843-A233-4F2E-9279-DCD116162BEE}"/>
              </a:ext>
            </a:extLst>
          </p:cNvPr>
          <p:cNvSpPr>
            <a:spLocks noGrp="1"/>
          </p:cNvSpPr>
          <p:nvPr>
            <p:ph idx="1"/>
          </p:nvPr>
        </p:nvSpPr>
        <p:spPr>
          <a:xfrm>
            <a:off x="1484311" y="1943099"/>
            <a:ext cx="5747778" cy="3124201"/>
          </a:xfrm>
        </p:spPr>
        <p:txBody>
          <a:bodyPr>
            <a:normAutofit/>
          </a:bodyPr>
          <a:lstStyle/>
          <a:p>
            <a:pPr>
              <a:buFont typeface="Wingdings" panose="05000000000000000000" pitchFamily="2" charset="2"/>
              <a:buChar char="v"/>
            </a:pPr>
            <a:r>
              <a:rPr lang="en-GB" dirty="0"/>
              <a:t>Diversity</a:t>
            </a:r>
          </a:p>
          <a:p>
            <a:pPr>
              <a:buFont typeface="Wingdings" panose="05000000000000000000" pitchFamily="2" charset="2"/>
              <a:buChar char="v"/>
            </a:pPr>
            <a:r>
              <a:rPr lang="en-GB" dirty="0"/>
              <a:t>Staff coming from different countries</a:t>
            </a:r>
          </a:p>
          <a:p>
            <a:pPr>
              <a:buFont typeface="Wingdings" panose="05000000000000000000" pitchFamily="2" charset="2"/>
              <a:buChar char="v"/>
            </a:pPr>
            <a:r>
              <a:rPr lang="en-GB" dirty="0"/>
              <a:t>Cross generational staff</a:t>
            </a:r>
          </a:p>
          <a:p>
            <a:pPr>
              <a:buFont typeface="Wingdings" panose="05000000000000000000" pitchFamily="2" charset="2"/>
              <a:buChar char="v"/>
            </a:pPr>
            <a:r>
              <a:rPr lang="en-GB" dirty="0"/>
              <a:t>Mix of different genders</a:t>
            </a:r>
          </a:p>
          <a:p>
            <a:pPr>
              <a:buFont typeface="Wingdings" panose="05000000000000000000" pitchFamily="2" charset="2"/>
              <a:buChar char="v"/>
            </a:pPr>
            <a:endParaRPr lang="en-GB" dirty="0"/>
          </a:p>
        </p:txBody>
      </p:sp>
      <p:pic>
        <p:nvPicPr>
          <p:cNvPr id="5" name="Picture 4">
            <a:extLst>
              <a:ext uri="{FF2B5EF4-FFF2-40B4-BE49-F238E27FC236}">
                <a16:creationId xmlns:a16="http://schemas.microsoft.com/office/drawing/2014/main" id="{27D39E21-2242-40D2-AA0F-9000E008F64A}"/>
              </a:ext>
            </a:extLst>
          </p:cNvPr>
          <p:cNvPicPr>
            <a:picLocks noChangeAspect="1"/>
          </p:cNvPicPr>
          <p:nvPr/>
        </p:nvPicPr>
        <p:blipFill>
          <a:blip r:embed="rId6"/>
          <a:stretch>
            <a:fillRect/>
          </a:stretch>
        </p:blipFill>
        <p:spPr>
          <a:xfrm>
            <a:off x="7552943" y="848660"/>
            <a:ext cx="3950079" cy="2113292"/>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6" name="Picture 5">
            <a:extLst>
              <a:ext uri="{FF2B5EF4-FFF2-40B4-BE49-F238E27FC236}">
                <a16:creationId xmlns:a16="http://schemas.microsoft.com/office/drawing/2014/main" id="{BFD57327-94DE-4E15-A40B-3802BDD2F448}"/>
              </a:ext>
            </a:extLst>
          </p:cNvPr>
          <p:cNvPicPr>
            <a:picLocks noChangeAspect="1"/>
          </p:cNvPicPr>
          <p:nvPr/>
        </p:nvPicPr>
        <p:blipFill>
          <a:blip r:embed="rId7"/>
          <a:stretch>
            <a:fillRect/>
          </a:stretch>
        </p:blipFill>
        <p:spPr>
          <a:xfrm>
            <a:off x="7552943" y="3600500"/>
            <a:ext cx="3950079" cy="210341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9" name="Audio 8">
            <a:hlinkClick r:id="" action="ppaction://media"/>
            <a:extLst>
              <a:ext uri="{FF2B5EF4-FFF2-40B4-BE49-F238E27FC236}">
                <a16:creationId xmlns:a16="http://schemas.microsoft.com/office/drawing/2014/main" id="{9D19BB55-6E62-403F-9478-AFE32F0E262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564690422"/>
      </p:ext>
    </p:extLst>
  </p:cSld>
  <p:clrMapOvr>
    <a:masterClrMapping/>
  </p:clrMapOvr>
  <mc:AlternateContent xmlns:mc="http://schemas.openxmlformats.org/markup-compatibility/2006">
    <mc:Choice xmlns:p14="http://schemas.microsoft.com/office/powerpoint/2010/main" Requires="p14">
      <p:transition spd="slow" p14:dur="4750" advTm="93401">
        <p14:vortex dir="r"/>
      </p:transition>
    </mc:Choice>
    <mc:Fallback>
      <p:transition spd="slow" advTm="934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F9978-1A5D-414D-96C1-F6814A4CC65B}"/>
              </a:ext>
            </a:extLst>
          </p:cNvPr>
          <p:cNvSpPr>
            <a:spLocks noGrp="1"/>
          </p:cNvSpPr>
          <p:nvPr>
            <p:ph type="title"/>
          </p:nvPr>
        </p:nvSpPr>
        <p:spPr>
          <a:xfrm>
            <a:off x="1484312" y="152707"/>
            <a:ext cx="5747778" cy="1752599"/>
          </a:xfrm>
        </p:spPr>
        <p:txBody>
          <a:bodyPr>
            <a:normAutofit/>
          </a:bodyPr>
          <a:lstStyle/>
          <a:p>
            <a:r>
              <a:rPr lang="en-GB" b="1" dirty="0"/>
              <a:t>HUMAN RESOURCE MANAGEMENT</a:t>
            </a:r>
          </a:p>
        </p:txBody>
      </p:sp>
      <p:sp>
        <p:nvSpPr>
          <p:cNvPr id="3" name="Content Placeholder 2">
            <a:extLst>
              <a:ext uri="{FF2B5EF4-FFF2-40B4-BE49-F238E27FC236}">
                <a16:creationId xmlns:a16="http://schemas.microsoft.com/office/drawing/2014/main" id="{C9301103-ECF8-44E0-AF22-11A51F9ED0A7}"/>
              </a:ext>
            </a:extLst>
          </p:cNvPr>
          <p:cNvSpPr>
            <a:spLocks noGrp="1"/>
          </p:cNvSpPr>
          <p:nvPr>
            <p:ph idx="1"/>
          </p:nvPr>
        </p:nvSpPr>
        <p:spPr>
          <a:xfrm>
            <a:off x="1470158" y="1828494"/>
            <a:ext cx="5747778" cy="3124201"/>
          </a:xfrm>
        </p:spPr>
        <p:txBody>
          <a:bodyPr>
            <a:normAutofit/>
          </a:bodyPr>
          <a:lstStyle/>
          <a:p>
            <a:pPr>
              <a:buFont typeface="Wingdings" panose="05000000000000000000" pitchFamily="2" charset="2"/>
              <a:buChar char="v"/>
            </a:pPr>
            <a:r>
              <a:rPr lang="en-GB" dirty="0"/>
              <a:t>Admin work</a:t>
            </a:r>
          </a:p>
          <a:p>
            <a:pPr>
              <a:buFont typeface="Wingdings" panose="05000000000000000000" pitchFamily="2" charset="2"/>
              <a:buChar char="v"/>
            </a:pPr>
            <a:r>
              <a:rPr lang="en-GB" dirty="0"/>
              <a:t>Job analyses</a:t>
            </a:r>
          </a:p>
          <a:p>
            <a:pPr>
              <a:buFont typeface="Wingdings" panose="05000000000000000000" pitchFamily="2" charset="2"/>
              <a:buChar char="v"/>
            </a:pPr>
            <a:r>
              <a:rPr lang="en-GB" dirty="0"/>
              <a:t>Managing the recruitment and selection process</a:t>
            </a:r>
          </a:p>
          <a:p>
            <a:pPr>
              <a:buFont typeface="Wingdings" panose="05000000000000000000" pitchFamily="2" charset="2"/>
              <a:buChar char="v"/>
            </a:pPr>
            <a:r>
              <a:rPr lang="en-GB" dirty="0"/>
              <a:t>Assess training </a:t>
            </a:r>
          </a:p>
          <a:p>
            <a:pPr>
              <a:buFont typeface="Wingdings" panose="05000000000000000000" pitchFamily="2" charset="2"/>
              <a:buChar char="v"/>
            </a:pPr>
            <a:r>
              <a:rPr lang="en-GB" dirty="0"/>
              <a:t>Maintain pay plans</a:t>
            </a:r>
          </a:p>
        </p:txBody>
      </p:sp>
      <p:pic>
        <p:nvPicPr>
          <p:cNvPr id="4" name="Picture 3">
            <a:extLst>
              <a:ext uri="{FF2B5EF4-FFF2-40B4-BE49-F238E27FC236}">
                <a16:creationId xmlns:a16="http://schemas.microsoft.com/office/drawing/2014/main" id="{39208B08-7F08-4D35-BF24-85086264EBA8}"/>
              </a:ext>
            </a:extLst>
          </p:cNvPr>
          <p:cNvPicPr>
            <a:picLocks noChangeAspect="1"/>
          </p:cNvPicPr>
          <p:nvPr/>
        </p:nvPicPr>
        <p:blipFill>
          <a:blip r:embed="rId6"/>
          <a:stretch>
            <a:fillRect/>
          </a:stretch>
        </p:blipFill>
        <p:spPr>
          <a:xfrm>
            <a:off x="7847954" y="645285"/>
            <a:ext cx="3360057" cy="252004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5" name="Picture 4">
            <a:extLst>
              <a:ext uri="{FF2B5EF4-FFF2-40B4-BE49-F238E27FC236}">
                <a16:creationId xmlns:a16="http://schemas.microsoft.com/office/drawing/2014/main" id="{F4AA2BED-4D98-4B51-B035-6A5FC16AA0D0}"/>
              </a:ext>
            </a:extLst>
          </p:cNvPr>
          <p:cNvPicPr>
            <a:picLocks noChangeAspect="1"/>
          </p:cNvPicPr>
          <p:nvPr/>
        </p:nvPicPr>
        <p:blipFill>
          <a:blip r:embed="rId7"/>
          <a:stretch>
            <a:fillRect/>
          </a:stretch>
        </p:blipFill>
        <p:spPr>
          <a:xfrm>
            <a:off x="7552943" y="3985632"/>
            <a:ext cx="3950079" cy="1333151"/>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7" name="Audio 6">
            <a:hlinkClick r:id="" action="ppaction://media"/>
            <a:extLst>
              <a:ext uri="{FF2B5EF4-FFF2-40B4-BE49-F238E27FC236}">
                <a16:creationId xmlns:a16="http://schemas.microsoft.com/office/drawing/2014/main" id="{EF6A49E0-FB4F-4C4B-A72D-BAE782CA7D7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66062835"/>
      </p:ext>
    </p:extLst>
  </p:cSld>
  <p:clrMapOvr>
    <a:masterClrMapping/>
  </p:clrMapOvr>
  <mc:AlternateContent xmlns:mc="http://schemas.openxmlformats.org/markup-compatibility/2006">
    <mc:Choice xmlns:p14="http://schemas.microsoft.com/office/powerpoint/2010/main" Requires="p14">
      <p:transition spd="slow" p14:dur="4750" advTm="137201">
        <p14:vortex dir="r"/>
      </p:transition>
    </mc:Choice>
    <mc:Fallback>
      <p:transition spd="slow" advTm="13720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0A708-88D1-4A44-9341-15B4BA8E0EDE}"/>
              </a:ext>
            </a:extLst>
          </p:cNvPr>
          <p:cNvSpPr>
            <a:spLocks noGrp="1"/>
          </p:cNvSpPr>
          <p:nvPr>
            <p:ph type="title"/>
          </p:nvPr>
        </p:nvSpPr>
        <p:spPr>
          <a:xfrm>
            <a:off x="1523234" y="190500"/>
            <a:ext cx="5747778" cy="1752599"/>
          </a:xfrm>
        </p:spPr>
        <p:txBody>
          <a:bodyPr>
            <a:normAutofit/>
          </a:bodyPr>
          <a:lstStyle/>
          <a:p>
            <a:pPr>
              <a:lnSpc>
                <a:spcPct val="90000"/>
              </a:lnSpc>
            </a:pPr>
            <a:r>
              <a:rPr lang="en-GB" sz="2800" b="1" dirty="0"/>
              <a:t>THE IMPACT OF INTERNAL ENVIRONMENT WITHIN HUMAN RESOURCE MANAGEMENT </a:t>
            </a:r>
          </a:p>
        </p:txBody>
      </p:sp>
      <p:sp>
        <p:nvSpPr>
          <p:cNvPr id="3" name="Content Placeholder 2">
            <a:extLst>
              <a:ext uri="{FF2B5EF4-FFF2-40B4-BE49-F238E27FC236}">
                <a16:creationId xmlns:a16="http://schemas.microsoft.com/office/drawing/2014/main" id="{478D1BB1-3005-44A7-A11E-11F2C8EC6A73}"/>
              </a:ext>
            </a:extLst>
          </p:cNvPr>
          <p:cNvSpPr>
            <a:spLocks noGrp="1"/>
          </p:cNvSpPr>
          <p:nvPr>
            <p:ph idx="1"/>
          </p:nvPr>
        </p:nvSpPr>
        <p:spPr>
          <a:xfrm>
            <a:off x="1523234" y="1866899"/>
            <a:ext cx="5747778" cy="3124201"/>
          </a:xfrm>
        </p:spPr>
        <p:txBody>
          <a:bodyPr>
            <a:normAutofit/>
          </a:bodyPr>
          <a:lstStyle/>
          <a:p>
            <a:pPr>
              <a:buFont typeface="Wingdings" panose="05000000000000000000" pitchFamily="2" charset="2"/>
              <a:buChar char="v"/>
            </a:pPr>
            <a:r>
              <a:rPr lang="en-GB" dirty="0"/>
              <a:t>Trade Unions</a:t>
            </a:r>
          </a:p>
          <a:p>
            <a:pPr>
              <a:buFont typeface="Wingdings" panose="05000000000000000000" pitchFamily="2" charset="2"/>
              <a:buChar char="v"/>
            </a:pPr>
            <a:r>
              <a:rPr lang="en-GB" dirty="0"/>
              <a:t>Organisational Culture and Conflict</a:t>
            </a:r>
          </a:p>
          <a:p>
            <a:pPr>
              <a:buFont typeface="Wingdings" panose="05000000000000000000" pitchFamily="2" charset="2"/>
              <a:buChar char="v"/>
            </a:pPr>
            <a:r>
              <a:rPr lang="en-GB" dirty="0"/>
              <a:t>Professional bodies</a:t>
            </a:r>
          </a:p>
          <a:p>
            <a:pPr>
              <a:buFont typeface="Wingdings" panose="05000000000000000000" pitchFamily="2" charset="2"/>
              <a:buChar char="v"/>
            </a:pPr>
            <a:r>
              <a:rPr lang="en-GB" dirty="0"/>
              <a:t>Organisational Goals </a:t>
            </a:r>
          </a:p>
          <a:p>
            <a:pPr>
              <a:buFont typeface="Wingdings" panose="05000000000000000000" pitchFamily="2" charset="2"/>
              <a:buChar char="v"/>
            </a:pPr>
            <a:r>
              <a:rPr lang="en-GB" dirty="0"/>
              <a:t>Policies</a:t>
            </a:r>
          </a:p>
          <a:p>
            <a:pPr>
              <a:buFont typeface="Wingdings" panose="05000000000000000000" pitchFamily="2" charset="2"/>
              <a:buChar char="v"/>
            </a:pPr>
            <a:r>
              <a:rPr lang="en-GB" dirty="0"/>
              <a:t>SWOT Analysis</a:t>
            </a:r>
          </a:p>
        </p:txBody>
      </p:sp>
      <p:pic>
        <p:nvPicPr>
          <p:cNvPr id="4" name="Picture 3">
            <a:extLst>
              <a:ext uri="{FF2B5EF4-FFF2-40B4-BE49-F238E27FC236}">
                <a16:creationId xmlns:a16="http://schemas.microsoft.com/office/drawing/2014/main" id="{B34244E5-CB81-47BE-BE06-EF38549E8365}"/>
              </a:ext>
            </a:extLst>
          </p:cNvPr>
          <p:cNvPicPr>
            <a:picLocks noChangeAspect="1"/>
          </p:cNvPicPr>
          <p:nvPr/>
        </p:nvPicPr>
        <p:blipFill>
          <a:blip r:embed="rId6"/>
          <a:stretch>
            <a:fillRect/>
          </a:stretch>
        </p:blipFill>
        <p:spPr>
          <a:xfrm>
            <a:off x="7271011" y="3197918"/>
            <a:ext cx="3950079" cy="2054041"/>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5" name="Picture 4">
            <a:extLst>
              <a:ext uri="{FF2B5EF4-FFF2-40B4-BE49-F238E27FC236}">
                <a16:creationId xmlns:a16="http://schemas.microsoft.com/office/drawing/2014/main" id="{9EC0C85C-392E-41D5-83B0-45830A11D2F2}"/>
              </a:ext>
            </a:extLst>
          </p:cNvPr>
          <p:cNvPicPr>
            <a:picLocks noChangeAspect="1"/>
          </p:cNvPicPr>
          <p:nvPr/>
        </p:nvPicPr>
        <p:blipFill>
          <a:blip r:embed="rId7"/>
          <a:stretch>
            <a:fillRect/>
          </a:stretch>
        </p:blipFill>
        <p:spPr>
          <a:xfrm>
            <a:off x="7271012" y="1126513"/>
            <a:ext cx="3950079" cy="1422027"/>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7" name="Audio 6">
            <a:hlinkClick r:id="" action="ppaction://media"/>
            <a:extLst>
              <a:ext uri="{FF2B5EF4-FFF2-40B4-BE49-F238E27FC236}">
                <a16:creationId xmlns:a16="http://schemas.microsoft.com/office/drawing/2014/main" id="{FA2D98FE-F4C2-4B37-9179-61A03BF1226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53383141"/>
      </p:ext>
    </p:extLst>
  </p:cSld>
  <p:clrMapOvr>
    <a:masterClrMapping/>
  </p:clrMapOvr>
  <mc:AlternateContent xmlns:mc="http://schemas.openxmlformats.org/markup-compatibility/2006">
    <mc:Choice xmlns:p14="http://schemas.microsoft.com/office/powerpoint/2010/main" Requires="p14">
      <p:transition spd="slow" p14:dur="4750" advTm="74989">
        <p14:vortex dir="r"/>
      </p:transition>
    </mc:Choice>
    <mc:Fallback>
      <p:transition spd="slow" advTm="7498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DF8D5C46-63E5-40C5-A208-4B2189FA103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10" name="Freeform 6">
              <a:extLst>
                <a:ext uri="{FF2B5EF4-FFF2-40B4-BE49-F238E27FC236}">
                  <a16:creationId xmlns:a16="http://schemas.microsoft.com/office/drawing/2014/main" id="{4A42B4ED-376E-46C3-8BB2-EAFC660D11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1" name="Freeform 7">
              <a:extLst>
                <a:ext uri="{FF2B5EF4-FFF2-40B4-BE49-F238E27FC236}">
                  <a16:creationId xmlns:a16="http://schemas.microsoft.com/office/drawing/2014/main" id="{94E0795D-42C3-4DFD-AEB0-286A1CF14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2" name="Freeform 8">
              <a:extLst>
                <a:ext uri="{FF2B5EF4-FFF2-40B4-BE49-F238E27FC236}">
                  <a16:creationId xmlns:a16="http://schemas.microsoft.com/office/drawing/2014/main" id="{A2ACED1B-99D0-4C14-B63B-963889DCD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3" name="Freeform 9">
              <a:extLst>
                <a:ext uri="{FF2B5EF4-FFF2-40B4-BE49-F238E27FC236}">
                  <a16:creationId xmlns:a16="http://schemas.microsoft.com/office/drawing/2014/main" id="{5C5D324F-33A3-4C66-BFE5-1742CA4E59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4" name="Freeform 10">
              <a:extLst>
                <a:ext uri="{FF2B5EF4-FFF2-40B4-BE49-F238E27FC236}">
                  <a16:creationId xmlns:a16="http://schemas.microsoft.com/office/drawing/2014/main" id="{EC572FC8-A465-4BA3-BA4D-2EC538C042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5" name="Freeform 11">
              <a:extLst>
                <a:ext uri="{FF2B5EF4-FFF2-40B4-BE49-F238E27FC236}">
                  <a16:creationId xmlns:a16="http://schemas.microsoft.com/office/drawing/2014/main" id="{66CC2B15-8E3B-4CFF-99E4-5B4E4D8CF9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344AC726-C547-4F0F-8AEA-948A44495BA8}"/>
              </a:ext>
            </a:extLst>
          </p:cNvPr>
          <p:cNvSpPr>
            <a:spLocks noGrp="1"/>
          </p:cNvSpPr>
          <p:nvPr>
            <p:ph type="title"/>
          </p:nvPr>
        </p:nvSpPr>
        <p:spPr>
          <a:xfrm>
            <a:off x="1574800" y="261937"/>
            <a:ext cx="4278928" cy="1752599"/>
          </a:xfrm>
        </p:spPr>
        <p:txBody>
          <a:bodyPr>
            <a:normAutofit/>
          </a:bodyPr>
          <a:lstStyle/>
          <a:p>
            <a:pPr>
              <a:lnSpc>
                <a:spcPct val="90000"/>
              </a:lnSpc>
            </a:pPr>
            <a:r>
              <a:rPr lang="en-GB" sz="2500" b="1" dirty="0"/>
              <a:t>THE IMPACT OF EXTERNAL ENVIRONMENT WITHIN HUMAN RESOURCE MANAGEMENT </a:t>
            </a:r>
            <a:endParaRPr lang="en-GB" sz="2500" dirty="0"/>
          </a:p>
        </p:txBody>
      </p:sp>
      <p:sp>
        <p:nvSpPr>
          <p:cNvPr id="3" name="Content Placeholder 2">
            <a:extLst>
              <a:ext uri="{FF2B5EF4-FFF2-40B4-BE49-F238E27FC236}">
                <a16:creationId xmlns:a16="http://schemas.microsoft.com/office/drawing/2014/main" id="{5ECC9E69-F788-4B93-9A48-7DF8F908CB3F}"/>
              </a:ext>
            </a:extLst>
          </p:cNvPr>
          <p:cNvSpPr>
            <a:spLocks noGrp="1"/>
          </p:cNvSpPr>
          <p:nvPr>
            <p:ph idx="1"/>
          </p:nvPr>
        </p:nvSpPr>
        <p:spPr>
          <a:xfrm>
            <a:off x="1574800" y="2040730"/>
            <a:ext cx="2735998" cy="3124201"/>
          </a:xfrm>
        </p:spPr>
        <p:txBody>
          <a:bodyPr>
            <a:normAutofit/>
          </a:bodyPr>
          <a:lstStyle/>
          <a:p>
            <a:pPr>
              <a:buFont typeface="Wingdings" panose="05000000000000000000" pitchFamily="2" charset="2"/>
              <a:buChar char="v"/>
            </a:pPr>
            <a:r>
              <a:rPr lang="en-GB" dirty="0"/>
              <a:t>Political</a:t>
            </a:r>
          </a:p>
          <a:p>
            <a:pPr>
              <a:buFont typeface="Wingdings" panose="05000000000000000000" pitchFamily="2" charset="2"/>
              <a:buChar char="v"/>
            </a:pPr>
            <a:r>
              <a:rPr lang="en-GB" dirty="0"/>
              <a:t>Economic</a:t>
            </a:r>
          </a:p>
          <a:p>
            <a:pPr>
              <a:buFont typeface="Wingdings" panose="05000000000000000000" pitchFamily="2" charset="2"/>
              <a:buChar char="v"/>
            </a:pPr>
            <a:r>
              <a:rPr lang="en-GB" dirty="0"/>
              <a:t>Social</a:t>
            </a:r>
          </a:p>
          <a:p>
            <a:pPr>
              <a:buFont typeface="Wingdings" panose="05000000000000000000" pitchFamily="2" charset="2"/>
              <a:buChar char="v"/>
            </a:pPr>
            <a:r>
              <a:rPr lang="en-GB" dirty="0"/>
              <a:t>Technological</a:t>
            </a:r>
          </a:p>
          <a:p>
            <a:pPr>
              <a:buFont typeface="Wingdings" panose="05000000000000000000" pitchFamily="2" charset="2"/>
              <a:buChar char="v"/>
            </a:pPr>
            <a:r>
              <a:rPr lang="en-GB" dirty="0"/>
              <a:t>Legal</a:t>
            </a:r>
          </a:p>
          <a:p>
            <a:pPr>
              <a:buFont typeface="Wingdings" panose="05000000000000000000" pitchFamily="2" charset="2"/>
              <a:buChar char="v"/>
            </a:pPr>
            <a:r>
              <a:rPr lang="en-GB" dirty="0"/>
              <a:t>Environmental</a:t>
            </a:r>
          </a:p>
        </p:txBody>
      </p:sp>
      <p:sp>
        <p:nvSpPr>
          <p:cNvPr id="17" name="Rounded Rectangle 16">
            <a:extLst>
              <a:ext uri="{FF2B5EF4-FFF2-40B4-BE49-F238E27FC236}">
                <a16:creationId xmlns:a16="http://schemas.microsoft.com/office/drawing/2014/main" id="{63A60C88-7443-4827-9241-5019758CB4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648931"/>
            <a:ext cx="5407023"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872CBAE-6030-48EC-A0CA-33DBCEB90971}"/>
              </a:ext>
            </a:extLst>
          </p:cNvPr>
          <p:cNvPicPr>
            <a:picLocks noChangeAspect="1"/>
          </p:cNvPicPr>
          <p:nvPr/>
        </p:nvPicPr>
        <p:blipFill>
          <a:blip r:embed="rId6"/>
          <a:stretch>
            <a:fillRect/>
          </a:stretch>
        </p:blipFill>
        <p:spPr>
          <a:xfrm>
            <a:off x="6718101" y="1011765"/>
            <a:ext cx="4176765" cy="4546708"/>
          </a:xfrm>
          <a:prstGeom prst="rect">
            <a:avLst/>
          </a:prstGeom>
        </p:spPr>
      </p:pic>
      <p:pic>
        <p:nvPicPr>
          <p:cNvPr id="5" name="Audio 4">
            <a:hlinkClick r:id="" action="ppaction://media"/>
            <a:extLst>
              <a:ext uri="{FF2B5EF4-FFF2-40B4-BE49-F238E27FC236}">
                <a16:creationId xmlns:a16="http://schemas.microsoft.com/office/drawing/2014/main" id="{0AB13721-885E-4913-AD03-A176B0F08A3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54304217"/>
      </p:ext>
    </p:extLst>
  </p:cSld>
  <p:clrMapOvr>
    <a:masterClrMapping/>
  </p:clrMapOvr>
  <mc:AlternateContent xmlns:mc="http://schemas.openxmlformats.org/markup-compatibility/2006">
    <mc:Choice xmlns:p14="http://schemas.microsoft.com/office/powerpoint/2010/main" Requires="p14">
      <p:transition spd="slow" p14:dur="4750" advTm="121896">
        <p14:vortex dir="r"/>
      </p:transition>
    </mc:Choice>
    <mc:Fallback>
      <p:transition spd="slow" advTm="1218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570A2-5BCC-42A4-885A-77DEEE12CF1E}"/>
              </a:ext>
            </a:extLst>
          </p:cNvPr>
          <p:cNvSpPr>
            <a:spLocks noGrp="1"/>
          </p:cNvSpPr>
          <p:nvPr>
            <p:ph type="title"/>
          </p:nvPr>
        </p:nvSpPr>
        <p:spPr>
          <a:xfrm>
            <a:off x="2052356" y="190500"/>
            <a:ext cx="4611688" cy="1752599"/>
          </a:xfrm>
        </p:spPr>
        <p:txBody>
          <a:bodyPr>
            <a:normAutofit/>
          </a:bodyPr>
          <a:lstStyle/>
          <a:p>
            <a:r>
              <a:rPr lang="en-GB" b="1" dirty="0"/>
              <a:t>ORGANISATIONAL CULTURE</a:t>
            </a:r>
          </a:p>
        </p:txBody>
      </p:sp>
      <p:sp>
        <p:nvSpPr>
          <p:cNvPr id="3" name="Content Placeholder 2">
            <a:extLst>
              <a:ext uri="{FF2B5EF4-FFF2-40B4-BE49-F238E27FC236}">
                <a16:creationId xmlns:a16="http://schemas.microsoft.com/office/drawing/2014/main" id="{82476A50-F6B8-4023-AE71-D7109B63273E}"/>
              </a:ext>
            </a:extLst>
          </p:cNvPr>
          <p:cNvSpPr>
            <a:spLocks noGrp="1"/>
          </p:cNvSpPr>
          <p:nvPr>
            <p:ph idx="1"/>
          </p:nvPr>
        </p:nvSpPr>
        <p:spPr>
          <a:xfrm>
            <a:off x="1445309" y="2168866"/>
            <a:ext cx="3681456" cy="1992923"/>
          </a:xfrm>
        </p:spPr>
        <p:txBody>
          <a:bodyPr>
            <a:normAutofit/>
          </a:bodyPr>
          <a:lstStyle/>
          <a:p>
            <a:pPr>
              <a:buFont typeface="Wingdings" panose="05000000000000000000" pitchFamily="2" charset="2"/>
              <a:buChar char="v"/>
            </a:pPr>
            <a:r>
              <a:rPr lang="en-GB" dirty="0"/>
              <a:t>Values</a:t>
            </a:r>
          </a:p>
          <a:p>
            <a:pPr>
              <a:buFont typeface="Wingdings" panose="05000000000000000000" pitchFamily="2" charset="2"/>
              <a:buChar char="v"/>
            </a:pPr>
            <a:r>
              <a:rPr lang="en-GB" dirty="0"/>
              <a:t>Behaviours </a:t>
            </a:r>
          </a:p>
          <a:p>
            <a:pPr>
              <a:buFont typeface="Wingdings" panose="05000000000000000000" pitchFamily="2" charset="2"/>
              <a:buChar char="v"/>
            </a:pPr>
            <a:r>
              <a:rPr lang="en-GB" dirty="0"/>
              <a:t>Edgar Schein’s Theory</a:t>
            </a:r>
          </a:p>
        </p:txBody>
      </p:sp>
      <p:pic>
        <p:nvPicPr>
          <p:cNvPr id="6" name="Picture 5">
            <a:extLst>
              <a:ext uri="{FF2B5EF4-FFF2-40B4-BE49-F238E27FC236}">
                <a16:creationId xmlns:a16="http://schemas.microsoft.com/office/drawing/2014/main" id="{C2577BD0-404B-4CBD-8DF5-BC2043907153}"/>
              </a:ext>
            </a:extLst>
          </p:cNvPr>
          <p:cNvPicPr>
            <a:picLocks noChangeAspect="1"/>
          </p:cNvPicPr>
          <p:nvPr/>
        </p:nvPicPr>
        <p:blipFill>
          <a:blip r:embed="rId6"/>
          <a:stretch>
            <a:fillRect/>
          </a:stretch>
        </p:blipFill>
        <p:spPr>
          <a:xfrm>
            <a:off x="8309273" y="645285"/>
            <a:ext cx="2437418" cy="252004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4" name="Picture 3">
            <a:extLst>
              <a:ext uri="{FF2B5EF4-FFF2-40B4-BE49-F238E27FC236}">
                <a16:creationId xmlns:a16="http://schemas.microsoft.com/office/drawing/2014/main" id="{5A16C96E-9E18-4186-A543-6DCFEB540EA7}"/>
              </a:ext>
            </a:extLst>
          </p:cNvPr>
          <p:cNvPicPr>
            <a:picLocks noChangeAspect="1"/>
          </p:cNvPicPr>
          <p:nvPr/>
        </p:nvPicPr>
        <p:blipFill>
          <a:blip r:embed="rId7"/>
          <a:stretch>
            <a:fillRect/>
          </a:stretch>
        </p:blipFill>
        <p:spPr>
          <a:xfrm>
            <a:off x="7687254" y="3423522"/>
            <a:ext cx="3681456" cy="2457372"/>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8" name="Audio 7">
            <a:hlinkClick r:id="" action="ppaction://media"/>
            <a:extLst>
              <a:ext uri="{FF2B5EF4-FFF2-40B4-BE49-F238E27FC236}">
                <a16:creationId xmlns:a16="http://schemas.microsoft.com/office/drawing/2014/main" id="{3CB6D055-C76A-4F8D-9BDF-8EA472E081A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13102800"/>
      </p:ext>
    </p:extLst>
  </p:cSld>
  <p:clrMapOvr>
    <a:masterClrMapping/>
  </p:clrMapOvr>
  <mc:AlternateContent xmlns:mc="http://schemas.openxmlformats.org/markup-compatibility/2006">
    <mc:Choice xmlns:p14="http://schemas.microsoft.com/office/powerpoint/2010/main" Requires="p14">
      <p:transition spd="slow" p14:dur="4750" advTm="97231">
        <p14:vortex dir="r"/>
      </p:transition>
    </mc:Choice>
    <mc:Fallback>
      <p:transition spd="slow" advTm="972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2E099-C7FA-463E-B4E2-7AB32895D4F0}"/>
              </a:ext>
            </a:extLst>
          </p:cNvPr>
          <p:cNvSpPr>
            <a:spLocks noGrp="1"/>
          </p:cNvSpPr>
          <p:nvPr>
            <p:ph type="title"/>
          </p:nvPr>
        </p:nvSpPr>
        <p:spPr>
          <a:xfrm>
            <a:off x="1805165" y="190500"/>
            <a:ext cx="5747778" cy="1752599"/>
          </a:xfrm>
        </p:spPr>
        <p:txBody>
          <a:bodyPr>
            <a:normAutofit/>
          </a:bodyPr>
          <a:lstStyle/>
          <a:p>
            <a:r>
              <a:rPr lang="en-GB" b="1" dirty="0"/>
              <a:t>FLEXIBLE AND AGILE WORKING</a:t>
            </a:r>
          </a:p>
        </p:txBody>
      </p:sp>
      <p:sp>
        <p:nvSpPr>
          <p:cNvPr id="3" name="Content Placeholder 2">
            <a:extLst>
              <a:ext uri="{FF2B5EF4-FFF2-40B4-BE49-F238E27FC236}">
                <a16:creationId xmlns:a16="http://schemas.microsoft.com/office/drawing/2014/main" id="{8BB1B2EC-1742-4A16-BCEF-FB235072FDDB}"/>
              </a:ext>
            </a:extLst>
          </p:cNvPr>
          <p:cNvSpPr>
            <a:spLocks noGrp="1"/>
          </p:cNvSpPr>
          <p:nvPr>
            <p:ph idx="1"/>
          </p:nvPr>
        </p:nvSpPr>
        <p:spPr>
          <a:xfrm>
            <a:off x="1327125" y="1905306"/>
            <a:ext cx="3154747" cy="2362200"/>
          </a:xfrm>
        </p:spPr>
        <p:txBody>
          <a:bodyPr>
            <a:normAutofit/>
          </a:bodyPr>
          <a:lstStyle/>
          <a:p>
            <a:pPr>
              <a:buFont typeface="Wingdings" panose="05000000000000000000" pitchFamily="2" charset="2"/>
              <a:buChar char="v"/>
            </a:pPr>
            <a:r>
              <a:rPr lang="en-GB" dirty="0"/>
              <a:t>Job Sharing</a:t>
            </a:r>
          </a:p>
          <a:p>
            <a:pPr>
              <a:buFont typeface="Wingdings" panose="05000000000000000000" pitchFamily="2" charset="2"/>
              <a:buChar char="v"/>
            </a:pPr>
            <a:r>
              <a:rPr lang="en-GB" dirty="0"/>
              <a:t>Working from home</a:t>
            </a:r>
          </a:p>
          <a:p>
            <a:pPr>
              <a:buFont typeface="Wingdings" panose="05000000000000000000" pitchFamily="2" charset="2"/>
              <a:buChar char="v"/>
            </a:pPr>
            <a:r>
              <a:rPr lang="en-GB" dirty="0"/>
              <a:t>Part time</a:t>
            </a:r>
          </a:p>
          <a:p>
            <a:pPr>
              <a:buFont typeface="Wingdings" panose="05000000000000000000" pitchFamily="2" charset="2"/>
              <a:buChar char="v"/>
            </a:pPr>
            <a:r>
              <a:rPr lang="en-GB" dirty="0"/>
              <a:t>Flexitime</a:t>
            </a:r>
          </a:p>
        </p:txBody>
      </p:sp>
      <p:pic>
        <p:nvPicPr>
          <p:cNvPr id="5" name="Picture 4">
            <a:extLst>
              <a:ext uri="{FF2B5EF4-FFF2-40B4-BE49-F238E27FC236}">
                <a16:creationId xmlns:a16="http://schemas.microsoft.com/office/drawing/2014/main" id="{DE808D2F-D2C8-4756-B2F1-BFE55976DEBA}"/>
              </a:ext>
            </a:extLst>
          </p:cNvPr>
          <p:cNvPicPr>
            <a:picLocks noChangeAspect="1"/>
          </p:cNvPicPr>
          <p:nvPr/>
        </p:nvPicPr>
        <p:blipFill>
          <a:blip r:embed="rId6"/>
          <a:stretch>
            <a:fillRect/>
          </a:stretch>
        </p:blipFill>
        <p:spPr>
          <a:xfrm>
            <a:off x="8191090" y="645285"/>
            <a:ext cx="2673785" cy="252004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4" name="Picture 3">
            <a:extLst>
              <a:ext uri="{FF2B5EF4-FFF2-40B4-BE49-F238E27FC236}">
                <a16:creationId xmlns:a16="http://schemas.microsoft.com/office/drawing/2014/main" id="{B463B99F-BF9D-4437-8FB1-0B3FC635BE51}"/>
              </a:ext>
            </a:extLst>
          </p:cNvPr>
          <p:cNvPicPr>
            <a:picLocks noChangeAspect="1"/>
          </p:cNvPicPr>
          <p:nvPr/>
        </p:nvPicPr>
        <p:blipFill>
          <a:blip r:embed="rId7"/>
          <a:stretch>
            <a:fillRect/>
          </a:stretch>
        </p:blipFill>
        <p:spPr>
          <a:xfrm>
            <a:off x="7552943" y="3659751"/>
            <a:ext cx="3950079" cy="1984914"/>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8" name="Audio 7">
            <a:hlinkClick r:id="" action="ppaction://media"/>
            <a:extLst>
              <a:ext uri="{FF2B5EF4-FFF2-40B4-BE49-F238E27FC236}">
                <a16:creationId xmlns:a16="http://schemas.microsoft.com/office/drawing/2014/main" id="{8DB6689C-B633-4D98-8761-1F9DDAB4E7B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43155628"/>
      </p:ext>
    </p:extLst>
  </p:cSld>
  <p:clrMapOvr>
    <a:masterClrMapping/>
  </p:clrMapOvr>
  <mc:AlternateContent xmlns:mc="http://schemas.openxmlformats.org/markup-compatibility/2006">
    <mc:Choice xmlns:p14="http://schemas.microsoft.com/office/powerpoint/2010/main" Requires="p14">
      <p:transition spd="slow" p14:dur="4750" advTm="52153">
        <p14:vortex dir="r"/>
      </p:transition>
    </mc:Choice>
    <mc:Fallback>
      <p:transition spd="slow" advTm="521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1A296-4BA3-473F-BA43-DBA86401B337}"/>
              </a:ext>
            </a:extLst>
          </p:cNvPr>
          <p:cNvSpPr>
            <a:spLocks noGrp="1"/>
          </p:cNvSpPr>
          <p:nvPr>
            <p:ph type="title"/>
          </p:nvPr>
        </p:nvSpPr>
        <p:spPr>
          <a:xfrm>
            <a:off x="1484311" y="314632"/>
            <a:ext cx="3333495" cy="1504335"/>
          </a:xfrm>
        </p:spPr>
        <p:txBody>
          <a:bodyPr>
            <a:normAutofit/>
          </a:bodyPr>
          <a:lstStyle/>
          <a:p>
            <a:pPr>
              <a:lnSpc>
                <a:spcPct val="90000"/>
              </a:lnSpc>
            </a:pPr>
            <a:r>
              <a:rPr lang="en-GB" sz="2400" b="1" dirty="0"/>
              <a:t>CORPORATE SOCIAL AND ENVIRONMENTAL RESPONIBILITY</a:t>
            </a:r>
          </a:p>
        </p:txBody>
      </p:sp>
      <p:sp>
        <p:nvSpPr>
          <p:cNvPr id="3" name="Content Placeholder 2">
            <a:extLst>
              <a:ext uri="{FF2B5EF4-FFF2-40B4-BE49-F238E27FC236}">
                <a16:creationId xmlns:a16="http://schemas.microsoft.com/office/drawing/2014/main" id="{434A7EB0-2FF0-4443-BE5A-12E5F16D2C48}"/>
              </a:ext>
            </a:extLst>
          </p:cNvPr>
          <p:cNvSpPr>
            <a:spLocks noGrp="1"/>
          </p:cNvSpPr>
          <p:nvPr>
            <p:ph idx="1"/>
          </p:nvPr>
        </p:nvSpPr>
        <p:spPr>
          <a:xfrm>
            <a:off x="1484311" y="2104291"/>
            <a:ext cx="2539049" cy="1504335"/>
          </a:xfrm>
        </p:spPr>
        <p:txBody>
          <a:bodyPr anchor="t">
            <a:normAutofit/>
          </a:bodyPr>
          <a:lstStyle/>
          <a:p>
            <a:pPr>
              <a:buFont typeface="Wingdings" panose="05000000000000000000" pitchFamily="2" charset="2"/>
              <a:buChar char="v"/>
            </a:pPr>
            <a:r>
              <a:rPr lang="en-GB" sz="1600" dirty="0"/>
              <a:t>Environment</a:t>
            </a:r>
          </a:p>
          <a:p>
            <a:pPr>
              <a:buFont typeface="Wingdings" panose="05000000000000000000" pitchFamily="2" charset="2"/>
              <a:buChar char="v"/>
            </a:pPr>
            <a:r>
              <a:rPr lang="en-GB" sz="1600" dirty="0"/>
              <a:t>The Economy</a:t>
            </a:r>
          </a:p>
          <a:p>
            <a:pPr>
              <a:buFont typeface="Wingdings" panose="05000000000000000000" pitchFamily="2" charset="2"/>
              <a:buChar char="v"/>
            </a:pPr>
            <a:r>
              <a:rPr lang="en-GB" sz="1600" dirty="0"/>
              <a:t>Employee Well-Being </a:t>
            </a:r>
          </a:p>
          <a:p>
            <a:pPr>
              <a:buFont typeface="Wingdings" panose="05000000000000000000" pitchFamily="2" charset="2"/>
              <a:buChar char="v"/>
            </a:pPr>
            <a:r>
              <a:rPr lang="en-GB" sz="1600" dirty="0"/>
              <a:t>Competition Ethics</a:t>
            </a:r>
          </a:p>
        </p:txBody>
      </p:sp>
      <p:pic>
        <p:nvPicPr>
          <p:cNvPr id="4" name="Picture 3">
            <a:extLst>
              <a:ext uri="{FF2B5EF4-FFF2-40B4-BE49-F238E27FC236}">
                <a16:creationId xmlns:a16="http://schemas.microsoft.com/office/drawing/2014/main" id="{E30B2E08-4C6F-4FC8-B2A3-A15640213751}"/>
              </a:ext>
            </a:extLst>
          </p:cNvPr>
          <p:cNvPicPr>
            <a:picLocks noChangeAspect="1"/>
          </p:cNvPicPr>
          <p:nvPr/>
        </p:nvPicPr>
        <p:blipFill>
          <a:blip r:embed="rId6"/>
          <a:stretch>
            <a:fillRect/>
          </a:stretch>
        </p:blipFill>
        <p:spPr>
          <a:xfrm>
            <a:off x="5262033" y="825145"/>
            <a:ext cx="6240990" cy="4774357"/>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8" name="Audio 7">
            <a:hlinkClick r:id="" action="ppaction://media"/>
            <a:extLst>
              <a:ext uri="{FF2B5EF4-FFF2-40B4-BE49-F238E27FC236}">
                <a16:creationId xmlns:a16="http://schemas.microsoft.com/office/drawing/2014/main" id="{5127106A-1272-435D-B2D8-353185D4C87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75706208"/>
      </p:ext>
    </p:extLst>
  </p:cSld>
  <p:clrMapOvr>
    <a:masterClrMapping/>
  </p:clrMapOvr>
  <mc:AlternateContent xmlns:mc="http://schemas.openxmlformats.org/markup-compatibility/2006">
    <mc:Choice xmlns:p14="http://schemas.microsoft.com/office/powerpoint/2010/main" Requires="p14">
      <p:transition spd="slow" p14:dur="4750" advTm="59586">
        <p14:vortex dir="r"/>
      </p:transition>
    </mc:Choice>
    <mc:Fallback>
      <p:transition spd="slow" advTm="595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0E3C9-2561-4E03-93FB-30AF11F1C24E}"/>
              </a:ext>
            </a:extLst>
          </p:cNvPr>
          <p:cNvSpPr>
            <a:spLocks noGrp="1"/>
          </p:cNvSpPr>
          <p:nvPr>
            <p:ph type="title"/>
          </p:nvPr>
        </p:nvSpPr>
        <p:spPr>
          <a:xfrm>
            <a:off x="1559732" y="190500"/>
            <a:ext cx="5747778" cy="1752599"/>
          </a:xfrm>
        </p:spPr>
        <p:txBody>
          <a:bodyPr>
            <a:normAutofit/>
          </a:bodyPr>
          <a:lstStyle/>
          <a:p>
            <a:pPr>
              <a:lnSpc>
                <a:spcPct val="90000"/>
              </a:lnSpc>
            </a:pPr>
            <a:r>
              <a:rPr lang="en-GB" sz="2200" b="1" dirty="0"/>
              <a:t>METHODS OF COMMUNICATION TO SHARE INFORMATION AND BUILD RELATIONSHIPS WITHIN AN INTER CULTURAL WORKPLACE</a:t>
            </a:r>
            <a:br>
              <a:rPr lang="en-GB" sz="2200" dirty="0"/>
            </a:br>
            <a:endParaRPr lang="en-GB" sz="2200" dirty="0"/>
          </a:p>
        </p:txBody>
      </p:sp>
      <p:sp>
        <p:nvSpPr>
          <p:cNvPr id="3" name="Content Placeholder 2">
            <a:extLst>
              <a:ext uri="{FF2B5EF4-FFF2-40B4-BE49-F238E27FC236}">
                <a16:creationId xmlns:a16="http://schemas.microsoft.com/office/drawing/2014/main" id="{946D459D-6566-4649-A8DC-9074D9D1C1EA}"/>
              </a:ext>
            </a:extLst>
          </p:cNvPr>
          <p:cNvSpPr>
            <a:spLocks noGrp="1"/>
          </p:cNvSpPr>
          <p:nvPr>
            <p:ph idx="1"/>
          </p:nvPr>
        </p:nvSpPr>
        <p:spPr>
          <a:xfrm>
            <a:off x="1559732" y="1905306"/>
            <a:ext cx="3861412" cy="3124201"/>
          </a:xfrm>
        </p:spPr>
        <p:txBody>
          <a:bodyPr>
            <a:normAutofit/>
          </a:bodyPr>
          <a:lstStyle/>
          <a:p>
            <a:pPr>
              <a:lnSpc>
                <a:spcPct val="90000"/>
              </a:lnSpc>
              <a:buFont typeface="Wingdings" panose="05000000000000000000" pitchFamily="2" charset="2"/>
              <a:buChar char="v"/>
            </a:pPr>
            <a:r>
              <a:rPr lang="en-GB" sz="2200" dirty="0"/>
              <a:t>Verbal Communication</a:t>
            </a:r>
          </a:p>
          <a:p>
            <a:pPr>
              <a:lnSpc>
                <a:spcPct val="90000"/>
              </a:lnSpc>
              <a:buFont typeface="Wingdings" panose="05000000000000000000" pitchFamily="2" charset="2"/>
              <a:buChar char="v"/>
            </a:pPr>
            <a:r>
              <a:rPr lang="en-GB" sz="2200" dirty="0"/>
              <a:t>Face to Face </a:t>
            </a:r>
          </a:p>
          <a:p>
            <a:pPr>
              <a:lnSpc>
                <a:spcPct val="90000"/>
              </a:lnSpc>
              <a:buFont typeface="Wingdings" panose="05000000000000000000" pitchFamily="2" charset="2"/>
              <a:buChar char="v"/>
            </a:pPr>
            <a:r>
              <a:rPr lang="en-GB" sz="2200" dirty="0"/>
              <a:t>Talking on Mobile Phone</a:t>
            </a:r>
          </a:p>
          <a:p>
            <a:pPr>
              <a:lnSpc>
                <a:spcPct val="90000"/>
              </a:lnSpc>
              <a:buFont typeface="Wingdings" panose="05000000000000000000" pitchFamily="2" charset="2"/>
              <a:buChar char="v"/>
            </a:pPr>
            <a:r>
              <a:rPr lang="en-GB" sz="2200" dirty="0"/>
              <a:t>Non Verbal Communication</a:t>
            </a:r>
          </a:p>
          <a:p>
            <a:pPr>
              <a:lnSpc>
                <a:spcPct val="90000"/>
              </a:lnSpc>
              <a:buFont typeface="Wingdings" panose="05000000000000000000" pitchFamily="2" charset="2"/>
              <a:buChar char="v"/>
            </a:pPr>
            <a:r>
              <a:rPr lang="en-GB" sz="2200" dirty="0"/>
              <a:t>Facial Expressions</a:t>
            </a:r>
          </a:p>
          <a:p>
            <a:pPr>
              <a:lnSpc>
                <a:spcPct val="90000"/>
              </a:lnSpc>
              <a:buFont typeface="Wingdings" panose="05000000000000000000" pitchFamily="2" charset="2"/>
              <a:buChar char="v"/>
            </a:pPr>
            <a:r>
              <a:rPr lang="en-GB" sz="2200" dirty="0"/>
              <a:t>Body Language</a:t>
            </a:r>
          </a:p>
          <a:p>
            <a:pPr>
              <a:lnSpc>
                <a:spcPct val="90000"/>
              </a:lnSpc>
              <a:buFont typeface="Wingdings" panose="05000000000000000000" pitchFamily="2" charset="2"/>
              <a:buChar char="v"/>
            </a:pPr>
            <a:r>
              <a:rPr lang="en-GB" sz="2200" dirty="0"/>
              <a:t>Gestures</a:t>
            </a:r>
          </a:p>
        </p:txBody>
      </p:sp>
      <p:pic>
        <p:nvPicPr>
          <p:cNvPr id="4" name="Picture 3">
            <a:extLst>
              <a:ext uri="{FF2B5EF4-FFF2-40B4-BE49-F238E27FC236}">
                <a16:creationId xmlns:a16="http://schemas.microsoft.com/office/drawing/2014/main" id="{7FA36228-7F7D-4451-B504-8CA576D7DB1E}"/>
              </a:ext>
            </a:extLst>
          </p:cNvPr>
          <p:cNvPicPr>
            <a:picLocks noChangeAspect="1"/>
          </p:cNvPicPr>
          <p:nvPr/>
        </p:nvPicPr>
        <p:blipFill>
          <a:blip r:embed="rId6"/>
          <a:stretch>
            <a:fillRect/>
          </a:stretch>
        </p:blipFill>
        <p:spPr>
          <a:xfrm>
            <a:off x="7847954" y="645285"/>
            <a:ext cx="3360057" cy="2520043"/>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5" name="Picture 4">
            <a:extLst>
              <a:ext uri="{FF2B5EF4-FFF2-40B4-BE49-F238E27FC236}">
                <a16:creationId xmlns:a16="http://schemas.microsoft.com/office/drawing/2014/main" id="{37F10289-628A-4F04-B5A1-A598A1B535B6}"/>
              </a:ext>
            </a:extLst>
          </p:cNvPr>
          <p:cNvPicPr>
            <a:picLocks noChangeAspect="1"/>
          </p:cNvPicPr>
          <p:nvPr/>
        </p:nvPicPr>
        <p:blipFill>
          <a:blip r:embed="rId7"/>
          <a:stretch>
            <a:fillRect/>
          </a:stretch>
        </p:blipFill>
        <p:spPr>
          <a:xfrm>
            <a:off x="7687254" y="3423522"/>
            <a:ext cx="3681456" cy="2457372"/>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7" name="Audio 6">
            <a:hlinkClick r:id="" action="ppaction://media"/>
            <a:extLst>
              <a:ext uri="{FF2B5EF4-FFF2-40B4-BE49-F238E27FC236}">
                <a16:creationId xmlns:a16="http://schemas.microsoft.com/office/drawing/2014/main" id="{82EB1E41-7A0B-4AEA-83CA-82576D1D4C9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63679537"/>
      </p:ext>
    </p:extLst>
  </p:cSld>
  <p:clrMapOvr>
    <a:masterClrMapping/>
  </p:clrMapOvr>
  <mc:AlternateContent xmlns:mc="http://schemas.openxmlformats.org/markup-compatibility/2006">
    <mc:Choice xmlns:p14="http://schemas.microsoft.com/office/powerpoint/2010/main" Requires="p14">
      <p:transition spd="slow" p14:dur="4750" advTm="53046">
        <p14:vortex dir="r"/>
      </p:transition>
    </mc:Choice>
    <mc:Fallback>
      <p:transition spd="slow" advTm="5304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E9D059B6-ADD8-488A-B346-63289E90D1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8" name="Freeform 6">
              <a:extLst>
                <a:ext uri="{FF2B5EF4-FFF2-40B4-BE49-F238E27FC236}">
                  <a16:creationId xmlns:a16="http://schemas.microsoft.com/office/drawing/2014/main" id="{F69B42B4-BC82-4495-A6F9-A28167B56A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9" name="Freeform 7">
              <a:extLst>
                <a:ext uri="{FF2B5EF4-FFF2-40B4-BE49-F238E27FC236}">
                  <a16:creationId xmlns:a16="http://schemas.microsoft.com/office/drawing/2014/main" id="{83CC168C-2AD4-4FFB-9F25-420ED6514C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0" name="Freeform 9">
              <a:extLst>
                <a:ext uri="{FF2B5EF4-FFF2-40B4-BE49-F238E27FC236}">
                  <a16:creationId xmlns:a16="http://schemas.microsoft.com/office/drawing/2014/main" id="{6C9F369A-6158-4AE8-BA04-138A9DFFA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1" name="Freeform 10">
              <a:extLst>
                <a:ext uri="{FF2B5EF4-FFF2-40B4-BE49-F238E27FC236}">
                  <a16:creationId xmlns:a16="http://schemas.microsoft.com/office/drawing/2014/main" id="{FC7B1DF4-AD98-42A8-820F-667A3DCC4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12" name="Freeform 11">
              <a:extLst>
                <a:ext uri="{FF2B5EF4-FFF2-40B4-BE49-F238E27FC236}">
                  <a16:creationId xmlns:a16="http://schemas.microsoft.com/office/drawing/2014/main" id="{61C58B74-3656-4FD5-AC47-EE3A59EBB8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3" name="Freeform 12">
              <a:extLst>
                <a:ext uri="{FF2B5EF4-FFF2-40B4-BE49-F238E27FC236}">
                  <a16:creationId xmlns:a16="http://schemas.microsoft.com/office/drawing/2014/main" id="{8B349A01-D803-4A18-B608-47BFCED43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useBgFill="1">
        <p:nvSpPr>
          <p:cNvPr id="15" name="Rectangle 14">
            <a:extLst>
              <a:ext uri="{FF2B5EF4-FFF2-40B4-BE49-F238E27FC236}">
                <a16:creationId xmlns:a16="http://schemas.microsoft.com/office/drawing/2014/main" id="{15655827-B42D-4180-88D3-D83F25E4B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txBody>
          <a:bodyPr rtlCol="0" anchor="ctr"/>
          <a:lstStyle/>
          <a:p>
            <a:pPr algn="ctr"/>
            <a:endParaRPr lang="en-US"/>
          </a:p>
        </p:txBody>
      </p:sp>
      <p:sp>
        <p:nvSpPr>
          <p:cNvPr id="17" name="Freeform: Shape 16">
            <a:extLst>
              <a:ext uri="{FF2B5EF4-FFF2-40B4-BE49-F238E27FC236}">
                <a16:creationId xmlns:a16="http://schemas.microsoft.com/office/drawing/2014/main" id="{24ACCB06-563C-4ADE-B4D6-1FE9F723C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955594"/>
            <a:ext cx="1828958" cy="2902407"/>
          </a:xfrm>
          <a:custGeom>
            <a:avLst/>
            <a:gdLst>
              <a:gd name="connsiteX0" fmla="*/ 0 w 1828958"/>
              <a:gd name="connsiteY0" fmla="*/ 0 h 2902407"/>
              <a:gd name="connsiteX1" fmla="*/ 1828958 w 1828958"/>
              <a:gd name="connsiteY1" fmla="*/ 2902407 h 2902407"/>
              <a:gd name="connsiteX2" fmla="*/ 1709896 w 1828958"/>
              <a:gd name="connsiteY2" fmla="*/ 2902407 h 2902407"/>
              <a:gd name="connsiteX3" fmla="*/ 0 w 1828958"/>
              <a:gd name="connsiteY3" fmla="*/ 63474 h 2902407"/>
            </a:gdLst>
            <a:ahLst/>
            <a:cxnLst>
              <a:cxn ang="0">
                <a:pos x="connsiteX0" y="connsiteY0"/>
              </a:cxn>
              <a:cxn ang="0">
                <a:pos x="connsiteX1" y="connsiteY1"/>
              </a:cxn>
              <a:cxn ang="0">
                <a:pos x="connsiteX2" y="connsiteY2"/>
              </a:cxn>
              <a:cxn ang="0">
                <a:pos x="connsiteX3" y="connsiteY3"/>
              </a:cxn>
            </a:cxnLst>
            <a:rect l="l" t="t" r="r" b="b"/>
            <a:pathLst>
              <a:path w="1828958" h="2902407">
                <a:moveTo>
                  <a:pt x="0" y="0"/>
                </a:moveTo>
                <a:lnTo>
                  <a:pt x="1828958" y="2902407"/>
                </a:lnTo>
                <a:lnTo>
                  <a:pt x="1709896" y="2902407"/>
                </a:lnTo>
                <a:lnTo>
                  <a:pt x="0" y="63474"/>
                </a:lnTo>
                <a:close/>
              </a:path>
            </a:pathLst>
          </a:custGeom>
          <a:solidFill>
            <a:srgbClr val="262626"/>
          </a:solidFill>
          <a:ln>
            <a:noFill/>
          </a:ln>
        </p:spPr>
      </p:sp>
      <p:sp>
        <p:nvSpPr>
          <p:cNvPr id="19" name="Freeform: Shape 18">
            <a:extLst>
              <a:ext uri="{FF2B5EF4-FFF2-40B4-BE49-F238E27FC236}">
                <a16:creationId xmlns:a16="http://schemas.microsoft.com/office/drawing/2014/main" id="{40761ECD-D92B-46AE-82CA-640023D28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 y="3220098"/>
            <a:ext cx="2910045" cy="3637903"/>
          </a:xfrm>
          <a:custGeom>
            <a:avLst/>
            <a:gdLst>
              <a:gd name="connsiteX0" fmla="*/ 0 w 2910045"/>
              <a:gd name="connsiteY0" fmla="*/ 0 h 3637903"/>
              <a:gd name="connsiteX1" fmla="*/ 2910045 w 2910045"/>
              <a:gd name="connsiteY1" fmla="*/ 3637903 h 3637903"/>
              <a:gd name="connsiteX2" fmla="*/ 2786220 w 2910045"/>
              <a:gd name="connsiteY2" fmla="*/ 3637903 h 3637903"/>
              <a:gd name="connsiteX3" fmla="*/ 0 w 2910045"/>
              <a:gd name="connsiteY3" fmla="*/ 20366 h 3637903"/>
            </a:gdLst>
            <a:ahLst/>
            <a:cxnLst>
              <a:cxn ang="0">
                <a:pos x="connsiteX0" y="connsiteY0"/>
              </a:cxn>
              <a:cxn ang="0">
                <a:pos x="connsiteX1" y="connsiteY1"/>
              </a:cxn>
              <a:cxn ang="0">
                <a:pos x="connsiteX2" y="connsiteY2"/>
              </a:cxn>
              <a:cxn ang="0">
                <a:pos x="connsiteX3" y="connsiteY3"/>
              </a:cxn>
            </a:cxnLst>
            <a:rect l="l" t="t" r="r" b="b"/>
            <a:pathLst>
              <a:path w="2910045" h="3637903">
                <a:moveTo>
                  <a:pt x="0" y="0"/>
                </a:moveTo>
                <a:lnTo>
                  <a:pt x="2910045" y="3637903"/>
                </a:lnTo>
                <a:lnTo>
                  <a:pt x="2786220" y="3637903"/>
                </a:lnTo>
                <a:lnTo>
                  <a:pt x="0" y="20366"/>
                </a:lnTo>
                <a:close/>
              </a:path>
            </a:pathLst>
          </a:custGeom>
          <a:solidFill>
            <a:schemeClr val="accent1">
              <a:lumMod val="50000"/>
            </a:schemeClr>
          </a:solidFill>
          <a:ln>
            <a:noFill/>
          </a:ln>
        </p:spPr>
      </p:sp>
      <p:sp>
        <p:nvSpPr>
          <p:cNvPr id="21" name="Freeform: Shape 20">
            <a:extLst>
              <a:ext uri="{FF2B5EF4-FFF2-40B4-BE49-F238E27FC236}">
                <a16:creationId xmlns:a16="http://schemas.microsoft.com/office/drawing/2014/main" id="{9A928607-C55C-40FD-B2DF-6CD6A7226A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 y="2845509"/>
            <a:ext cx="4149883" cy="4012491"/>
          </a:xfrm>
          <a:custGeom>
            <a:avLst/>
            <a:gdLst>
              <a:gd name="connsiteX0" fmla="*/ 0 w 4149883"/>
              <a:gd name="connsiteY0" fmla="*/ 0 h 4012491"/>
              <a:gd name="connsiteX1" fmla="*/ 4149883 w 4149883"/>
              <a:gd name="connsiteY1" fmla="*/ 4012491 h 4012491"/>
              <a:gd name="connsiteX2" fmla="*/ 2910046 w 4149883"/>
              <a:gd name="connsiteY2" fmla="*/ 4012491 h 4012491"/>
              <a:gd name="connsiteX3" fmla="*/ 0 w 4149883"/>
              <a:gd name="connsiteY3" fmla="*/ 374587 h 4012491"/>
            </a:gdLst>
            <a:ahLst/>
            <a:cxnLst>
              <a:cxn ang="0">
                <a:pos x="connsiteX0" y="connsiteY0"/>
              </a:cxn>
              <a:cxn ang="0">
                <a:pos x="connsiteX1" y="connsiteY1"/>
              </a:cxn>
              <a:cxn ang="0">
                <a:pos x="connsiteX2" y="connsiteY2"/>
              </a:cxn>
              <a:cxn ang="0">
                <a:pos x="connsiteX3" y="connsiteY3"/>
              </a:cxn>
            </a:cxnLst>
            <a:rect l="l" t="t" r="r" b="b"/>
            <a:pathLst>
              <a:path w="4149883" h="4012491">
                <a:moveTo>
                  <a:pt x="0" y="0"/>
                </a:moveTo>
                <a:lnTo>
                  <a:pt x="4149883" y="4012491"/>
                </a:lnTo>
                <a:lnTo>
                  <a:pt x="2910046" y="4012491"/>
                </a:lnTo>
                <a:lnTo>
                  <a:pt x="0" y="374587"/>
                </a:lnTo>
                <a:close/>
              </a:path>
            </a:pathLst>
          </a:custGeom>
          <a:solidFill>
            <a:schemeClr val="accent1">
              <a:lumMod val="75000"/>
            </a:schemeClr>
          </a:solidFill>
          <a:ln>
            <a:noFill/>
          </a:ln>
        </p:spPr>
      </p:sp>
      <p:sp>
        <p:nvSpPr>
          <p:cNvPr id="23" name="Freeform: Shape 22">
            <a:extLst>
              <a:ext uri="{FF2B5EF4-FFF2-40B4-BE49-F238E27FC236}">
                <a16:creationId xmlns:a16="http://schemas.microsoft.com/office/drawing/2014/main" id="{400A20C1-29A4-43E0-AB15-7931F76F8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332410"/>
            <a:ext cx="2719546" cy="3525590"/>
          </a:xfrm>
          <a:custGeom>
            <a:avLst/>
            <a:gdLst>
              <a:gd name="connsiteX0" fmla="*/ 0 w 2719546"/>
              <a:gd name="connsiteY0" fmla="*/ 0 h 3525590"/>
              <a:gd name="connsiteX1" fmla="*/ 2719546 w 2719546"/>
              <a:gd name="connsiteY1" fmla="*/ 3525590 h 3525590"/>
              <a:gd name="connsiteX2" fmla="*/ 1828959 w 2719546"/>
              <a:gd name="connsiteY2" fmla="*/ 3525590 h 3525590"/>
              <a:gd name="connsiteX3" fmla="*/ 0 w 2719546"/>
              <a:gd name="connsiteY3" fmla="*/ 623183 h 3525590"/>
            </a:gdLst>
            <a:ahLst/>
            <a:cxnLst>
              <a:cxn ang="0">
                <a:pos x="connsiteX0" y="connsiteY0"/>
              </a:cxn>
              <a:cxn ang="0">
                <a:pos x="connsiteX1" y="connsiteY1"/>
              </a:cxn>
              <a:cxn ang="0">
                <a:pos x="connsiteX2" y="connsiteY2"/>
              </a:cxn>
              <a:cxn ang="0">
                <a:pos x="connsiteX3" y="connsiteY3"/>
              </a:cxn>
            </a:cxnLst>
            <a:rect l="l" t="t" r="r" b="b"/>
            <a:pathLst>
              <a:path w="2719546" h="3525590">
                <a:moveTo>
                  <a:pt x="0" y="0"/>
                </a:moveTo>
                <a:lnTo>
                  <a:pt x="2719546" y="3525590"/>
                </a:lnTo>
                <a:lnTo>
                  <a:pt x="1828959" y="3525590"/>
                </a:lnTo>
                <a:lnTo>
                  <a:pt x="0" y="623183"/>
                </a:lnTo>
                <a:close/>
              </a:path>
            </a:pathLst>
          </a:custGeom>
          <a:solidFill>
            <a:srgbClr val="404040"/>
          </a:solidFill>
          <a:ln>
            <a:noFill/>
          </a:ln>
        </p:spPr>
      </p:sp>
      <p:sp>
        <p:nvSpPr>
          <p:cNvPr id="2" name="Title 1">
            <a:extLst>
              <a:ext uri="{FF2B5EF4-FFF2-40B4-BE49-F238E27FC236}">
                <a16:creationId xmlns:a16="http://schemas.microsoft.com/office/drawing/2014/main" id="{B83F5303-21DD-4721-8DCF-89B18D8B042B}"/>
              </a:ext>
            </a:extLst>
          </p:cNvPr>
          <p:cNvSpPr>
            <a:spLocks noGrp="1"/>
          </p:cNvSpPr>
          <p:nvPr>
            <p:ph type="title"/>
          </p:nvPr>
        </p:nvSpPr>
        <p:spPr>
          <a:xfrm>
            <a:off x="1524000" y="643468"/>
            <a:ext cx="9144000" cy="3618898"/>
          </a:xfrm>
        </p:spPr>
        <p:txBody>
          <a:bodyPr vert="horz" lIns="91440" tIns="45720" rIns="91440" bIns="45720" rtlCol="0" anchor="b">
            <a:normAutofit/>
          </a:bodyPr>
          <a:lstStyle/>
          <a:p>
            <a:r>
              <a:rPr lang="en-US" sz="7200" b="1"/>
              <a:t>CONCLUSION</a:t>
            </a:r>
          </a:p>
        </p:txBody>
      </p:sp>
      <p:pic>
        <p:nvPicPr>
          <p:cNvPr id="4" name="Audio 3">
            <a:hlinkClick r:id="" action="ppaction://media"/>
            <a:extLst>
              <a:ext uri="{FF2B5EF4-FFF2-40B4-BE49-F238E27FC236}">
                <a16:creationId xmlns:a16="http://schemas.microsoft.com/office/drawing/2014/main" id="{A4A11380-9A7D-4989-9E68-98ED7004A06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78021350"/>
      </p:ext>
    </p:extLst>
  </p:cSld>
  <p:clrMapOvr>
    <a:masterClrMapping/>
  </p:clrMapOvr>
  <mc:AlternateContent xmlns:mc="http://schemas.openxmlformats.org/markup-compatibility/2006">
    <mc:Choice xmlns:p14="http://schemas.microsoft.com/office/powerpoint/2010/main" Requires="p14">
      <p:transition spd="slow" p14:dur="4750" advTm="35056">
        <p14:vortex dir="r"/>
      </p:transition>
    </mc:Choice>
    <mc:Fallback>
      <p:transition spd="slow" advTm="350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E9D059B6-ADD8-488A-B346-63289E90D1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100" y="-4763"/>
            <a:ext cx="5014912" cy="6862763"/>
            <a:chOff x="2928938" y="-4763"/>
            <a:chExt cx="5014912" cy="6862763"/>
          </a:xfrm>
        </p:grpSpPr>
        <p:sp>
          <p:nvSpPr>
            <p:cNvPr id="9" name="Freeform 6">
              <a:extLst>
                <a:ext uri="{FF2B5EF4-FFF2-40B4-BE49-F238E27FC236}">
                  <a16:creationId xmlns:a16="http://schemas.microsoft.com/office/drawing/2014/main" id="{F69B42B4-BC82-4495-A6F9-A28167B56A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10" name="Freeform 7">
              <a:extLst>
                <a:ext uri="{FF2B5EF4-FFF2-40B4-BE49-F238E27FC236}">
                  <a16:creationId xmlns:a16="http://schemas.microsoft.com/office/drawing/2014/main" id="{83CC168C-2AD4-4FFB-9F25-420ED6514C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1" name="Freeform 9">
              <a:extLst>
                <a:ext uri="{FF2B5EF4-FFF2-40B4-BE49-F238E27FC236}">
                  <a16:creationId xmlns:a16="http://schemas.microsoft.com/office/drawing/2014/main" id="{6C9F369A-6158-4AE8-BA04-138A9DFFA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2" name="Freeform 10">
              <a:extLst>
                <a:ext uri="{FF2B5EF4-FFF2-40B4-BE49-F238E27FC236}">
                  <a16:creationId xmlns:a16="http://schemas.microsoft.com/office/drawing/2014/main" id="{FC7B1DF4-AD98-42A8-820F-667A3DCC40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13" name="Freeform 11">
              <a:extLst>
                <a:ext uri="{FF2B5EF4-FFF2-40B4-BE49-F238E27FC236}">
                  <a16:creationId xmlns:a16="http://schemas.microsoft.com/office/drawing/2014/main" id="{61C58B74-3656-4FD5-AC47-EE3A59EBB8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4" name="Freeform 12">
              <a:extLst>
                <a:ext uri="{FF2B5EF4-FFF2-40B4-BE49-F238E27FC236}">
                  <a16:creationId xmlns:a16="http://schemas.microsoft.com/office/drawing/2014/main" id="{8B349A01-D803-4A18-B608-47BFCED43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useBgFill="1">
        <p:nvSpPr>
          <p:cNvPr id="16" name="Rectangle 15">
            <a:extLst>
              <a:ext uri="{FF2B5EF4-FFF2-40B4-BE49-F238E27FC236}">
                <a16:creationId xmlns:a16="http://schemas.microsoft.com/office/drawing/2014/main" id="{15655827-B42D-4180-88D3-D83F25E4B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a:effectLst/>
        </p:spPr>
        <p:txBody>
          <a:bodyPr rtlCol="0" anchor="ctr"/>
          <a:lstStyle/>
          <a:p>
            <a:pPr algn="ctr"/>
            <a:endParaRPr lang="en-US"/>
          </a:p>
        </p:txBody>
      </p:sp>
      <p:sp>
        <p:nvSpPr>
          <p:cNvPr id="18" name="Freeform: Shape 17">
            <a:extLst>
              <a:ext uri="{FF2B5EF4-FFF2-40B4-BE49-F238E27FC236}">
                <a16:creationId xmlns:a16="http://schemas.microsoft.com/office/drawing/2014/main" id="{24ACCB06-563C-4ADE-B4D6-1FE9F723C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955594"/>
            <a:ext cx="1828958" cy="2902407"/>
          </a:xfrm>
          <a:custGeom>
            <a:avLst/>
            <a:gdLst>
              <a:gd name="connsiteX0" fmla="*/ 0 w 1828958"/>
              <a:gd name="connsiteY0" fmla="*/ 0 h 2902407"/>
              <a:gd name="connsiteX1" fmla="*/ 1828958 w 1828958"/>
              <a:gd name="connsiteY1" fmla="*/ 2902407 h 2902407"/>
              <a:gd name="connsiteX2" fmla="*/ 1709896 w 1828958"/>
              <a:gd name="connsiteY2" fmla="*/ 2902407 h 2902407"/>
              <a:gd name="connsiteX3" fmla="*/ 0 w 1828958"/>
              <a:gd name="connsiteY3" fmla="*/ 63474 h 2902407"/>
            </a:gdLst>
            <a:ahLst/>
            <a:cxnLst>
              <a:cxn ang="0">
                <a:pos x="connsiteX0" y="connsiteY0"/>
              </a:cxn>
              <a:cxn ang="0">
                <a:pos x="connsiteX1" y="connsiteY1"/>
              </a:cxn>
              <a:cxn ang="0">
                <a:pos x="connsiteX2" y="connsiteY2"/>
              </a:cxn>
              <a:cxn ang="0">
                <a:pos x="connsiteX3" y="connsiteY3"/>
              </a:cxn>
            </a:cxnLst>
            <a:rect l="l" t="t" r="r" b="b"/>
            <a:pathLst>
              <a:path w="1828958" h="2902407">
                <a:moveTo>
                  <a:pt x="0" y="0"/>
                </a:moveTo>
                <a:lnTo>
                  <a:pt x="1828958" y="2902407"/>
                </a:lnTo>
                <a:lnTo>
                  <a:pt x="1709896" y="2902407"/>
                </a:lnTo>
                <a:lnTo>
                  <a:pt x="0" y="63474"/>
                </a:lnTo>
                <a:close/>
              </a:path>
            </a:pathLst>
          </a:custGeom>
          <a:solidFill>
            <a:srgbClr val="262626"/>
          </a:solidFill>
          <a:ln>
            <a:noFill/>
          </a:ln>
        </p:spPr>
      </p:sp>
      <p:sp>
        <p:nvSpPr>
          <p:cNvPr id="20" name="Freeform: Shape 19">
            <a:extLst>
              <a:ext uri="{FF2B5EF4-FFF2-40B4-BE49-F238E27FC236}">
                <a16:creationId xmlns:a16="http://schemas.microsoft.com/office/drawing/2014/main" id="{40761ECD-D92B-46AE-82CA-640023D282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 y="3220098"/>
            <a:ext cx="2910045" cy="3637903"/>
          </a:xfrm>
          <a:custGeom>
            <a:avLst/>
            <a:gdLst>
              <a:gd name="connsiteX0" fmla="*/ 0 w 2910045"/>
              <a:gd name="connsiteY0" fmla="*/ 0 h 3637903"/>
              <a:gd name="connsiteX1" fmla="*/ 2910045 w 2910045"/>
              <a:gd name="connsiteY1" fmla="*/ 3637903 h 3637903"/>
              <a:gd name="connsiteX2" fmla="*/ 2786220 w 2910045"/>
              <a:gd name="connsiteY2" fmla="*/ 3637903 h 3637903"/>
              <a:gd name="connsiteX3" fmla="*/ 0 w 2910045"/>
              <a:gd name="connsiteY3" fmla="*/ 20366 h 3637903"/>
            </a:gdLst>
            <a:ahLst/>
            <a:cxnLst>
              <a:cxn ang="0">
                <a:pos x="connsiteX0" y="connsiteY0"/>
              </a:cxn>
              <a:cxn ang="0">
                <a:pos x="connsiteX1" y="connsiteY1"/>
              </a:cxn>
              <a:cxn ang="0">
                <a:pos x="connsiteX2" y="connsiteY2"/>
              </a:cxn>
              <a:cxn ang="0">
                <a:pos x="connsiteX3" y="connsiteY3"/>
              </a:cxn>
            </a:cxnLst>
            <a:rect l="l" t="t" r="r" b="b"/>
            <a:pathLst>
              <a:path w="2910045" h="3637903">
                <a:moveTo>
                  <a:pt x="0" y="0"/>
                </a:moveTo>
                <a:lnTo>
                  <a:pt x="2910045" y="3637903"/>
                </a:lnTo>
                <a:lnTo>
                  <a:pt x="2786220" y="3637903"/>
                </a:lnTo>
                <a:lnTo>
                  <a:pt x="0" y="20366"/>
                </a:lnTo>
                <a:close/>
              </a:path>
            </a:pathLst>
          </a:custGeom>
          <a:solidFill>
            <a:schemeClr val="accent1">
              <a:lumMod val="50000"/>
            </a:schemeClr>
          </a:solidFill>
          <a:ln>
            <a:noFill/>
          </a:ln>
        </p:spPr>
      </p:sp>
      <p:sp>
        <p:nvSpPr>
          <p:cNvPr id="22" name="Freeform: Shape 21">
            <a:extLst>
              <a:ext uri="{FF2B5EF4-FFF2-40B4-BE49-F238E27FC236}">
                <a16:creationId xmlns:a16="http://schemas.microsoft.com/office/drawing/2014/main" id="{9A928607-C55C-40FD-B2DF-6CD6A7226A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 y="2845509"/>
            <a:ext cx="4149883" cy="4012491"/>
          </a:xfrm>
          <a:custGeom>
            <a:avLst/>
            <a:gdLst>
              <a:gd name="connsiteX0" fmla="*/ 0 w 4149883"/>
              <a:gd name="connsiteY0" fmla="*/ 0 h 4012491"/>
              <a:gd name="connsiteX1" fmla="*/ 4149883 w 4149883"/>
              <a:gd name="connsiteY1" fmla="*/ 4012491 h 4012491"/>
              <a:gd name="connsiteX2" fmla="*/ 2910046 w 4149883"/>
              <a:gd name="connsiteY2" fmla="*/ 4012491 h 4012491"/>
              <a:gd name="connsiteX3" fmla="*/ 0 w 4149883"/>
              <a:gd name="connsiteY3" fmla="*/ 374587 h 4012491"/>
            </a:gdLst>
            <a:ahLst/>
            <a:cxnLst>
              <a:cxn ang="0">
                <a:pos x="connsiteX0" y="connsiteY0"/>
              </a:cxn>
              <a:cxn ang="0">
                <a:pos x="connsiteX1" y="connsiteY1"/>
              </a:cxn>
              <a:cxn ang="0">
                <a:pos x="connsiteX2" y="connsiteY2"/>
              </a:cxn>
              <a:cxn ang="0">
                <a:pos x="connsiteX3" y="connsiteY3"/>
              </a:cxn>
            </a:cxnLst>
            <a:rect l="l" t="t" r="r" b="b"/>
            <a:pathLst>
              <a:path w="4149883" h="4012491">
                <a:moveTo>
                  <a:pt x="0" y="0"/>
                </a:moveTo>
                <a:lnTo>
                  <a:pt x="4149883" y="4012491"/>
                </a:lnTo>
                <a:lnTo>
                  <a:pt x="2910046" y="4012491"/>
                </a:lnTo>
                <a:lnTo>
                  <a:pt x="0" y="374587"/>
                </a:lnTo>
                <a:close/>
              </a:path>
            </a:pathLst>
          </a:custGeom>
          <a:solidFill>
            <a:schemeClr val="accent1">
              <a:lumMod val="75000"/>
            </a:schemeClr>
          </a:solidFill>
          <a:ln>
            <a:noFill/>
          </a:ln>
        </p:spPr>
      </p:sp>
      <p:sp>
        <p:nvSpPr>
          <p:cNvPr id="24" name="Freeform: Shape 23">
            <a:extLst>
              <a:ext uri="{FF2B5EF4-FFF2-40B4-BE49-F238E27FC236}">
                <a16:creationId xmlns:a16="http://schemas.microsoft.com/office/drawing/2014/main" id="{400A20C1-29A4-43E0-AB15-7931F76F8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332410"/>
            <a:ext cx="2719546" cy="3525590"/>
          </a:xfrm>
          <a:custGeom>
            <a:avLst/>
            <a:gdLst>
              <a:gd name="connsiteX0" fmla="*/ 0 w 2719546"/>
              <a:gd name="connsiteY0" fmla="*/ 0 h 3525590"/>
              <a:gd name="connsiteX1" fmla="*/ 2719546 w 2719546"/>
              <a:gd name="connsiteY1" fmla="*/ 3525590 h 3525590"/>
              <a:gd name="connsiteX2" fmla="*/ 1828959 w 2719546"/>
              <a:gd name="connsiteY2" fmla="*/ 3525590 h 3525590"/>
              <a:gd name="connsiteX3" fmla="*/ 0 w 2719546"/>
              <a:gd name="connsiteY3" fmla="*/ 623183 h 3525590"/>
            </a:gdLst>
            <a:ahLst/>
            <a:cxnLst>
              <a:cxn ang="0">
                <a:pos x="connsiteX0" y="connsiteY0"/>
              </a:cxn>
              <a:cxn ang="0">
                <a:pos x="connsiteX1" y="connsiteY1"/>
              </a:cxn>
              <a:cxn ang="0">
                <a:pos x="connsiteX2" y="connsiteY2"/>
              </a:cxn>
              <a:cxn ang="0">
                <a:pos x="connsiteX3" y="connsiteY3"/>
              </a:cxn>
            </a:cxnLst>
            <a:rect l="l" t="t" r="r" b="b"/>
            <a:pathLst>
              <a:path w="2719546" h="3525590">
                <a:moveTo>
                  <a:pt x="0" y="0"/>
                </a:moveTo>
                <a:lnTo>
                  <a:pt x="2719546" y="3525590"/>
                </a:lnTo>
                <a:lnTo>
                  <a:pt x="1828959" y="3525590"/>
                </a:lnTo>
                <a:lnTo>
                  <a:pt x="0" y="623183"/>
                </a:lnTo>
                <a:close/>
              </a:path>
            </a:pathLst>
          </a:custGeom>
          <a:solidFill>
            <a:srgbClr val="404040"/>
          </a:solidFill>
          <a:ln>
            <a:noFill/>
          </a:ln>
        </p:spPr>
      </p:sp>
      <p:sp>
        <p:nvSpPr>
          <p:cNvPr id="2" name="Title 1">
            <a:extLst>
              <a:ext uri="{FF2B5EF4-FFF2-40B4-BE49-F238E27FC236}">
                <a16:creationId xmlns:a16="http://schemas.microsoft.com/office/drawing/2014/main" id="{FA3C5B4A-B985-45D1-9857-B0B99D0E5E28}"/>
              </a:ext>
            </a:extLst>
          </p:cNvPr>
          <p:cNvSpPr>
            <a:spLocks noGrp="1"/>
          </p:cNvSpPr>
          <p:nvPr>
            <p:ph type="title"/>
          </p:nvPr>
        </p:nvSpPr>
        <p:spPr>
          <a:xfrm>
            <a:off x="1524000" y="643468"/>
            <a:ext cx="9144000" cy="3618898"/>
          </a:xfrm>
        </p:spPr>
        <p:txBody>
          <a:bodyPr vert="horz" lIns="91440" tIns="45720" rIns="91440" bIns="45720" rtlCol="0" anchor="b">
            <a:normAutofit/>
          </a:bodyPr>
          <a:lstStyle/>
          <a:p>
            <a:r>
              <a:rPr lang="en-US" sz="7200" b="1" dirty="0"/>
              <a:t>REFERENCES</a:t>
            </a:r>
          </a:p>
        </p:txBody>
      </p:sp>
    </p:spTree>
    <p:extLst>
      <p:ext uri="{BB962C8B-B14F-4D97-AF65-F5344CB8AC3E}">
        <p14:creationId xmlns:p14="http://schemas.microsoft.com/office/powerpoint/2010/main" val="2321180128"/>
      </p:ext>
    </p:extLst>
  </p:cSld>
  <p:clrMapOvr>
    <a:masterClrMapping/>
  </p:clrMapOvr>
  <mc:AlternateContent xmlns:mc="http://schemas.openxmlformats.org/markup-compatibility/2006">
    <mc:Choice xmlns:p14="http://schemas.microsoft.com/office/powerpoint/2010/main" Requires="p14">
      <p:transition spd="slow" p14:dur="4750" advTm="5793">
        <p14:vortex dir="r"/>
      </p:transition>
    </mc:Choice>
    <mc:Fallback>
      <p:transition spd="slow" advTm="5793">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TotalTime>
  <Words>3113</Words>
  <Application>Microsoft Office PowerPoint</Application>
  <PresentationFormat>Widescreen</PresentationFormat>
  <Paragraphs>149</Paragraphs>
  <Slides>12</Slides>
  <Notes>12</Notes>
  <HiddenSlides>0</HiddenSlides>
  <MMClips>11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Corbel</vt:lpstr>
      <vt:lpstr>Times New Roman</vt:lpstr>
      <vt:lpstr>Wingdings</vt:lpstr>
      <vt:lpstr>Parallax</vt:lpstr>
      <vt:lpstr>The Inter – Cultural Workplace (BMSP5002) Glenn Behenna Presentation Joaquim Anthony Fernandes (1805865) </vt:lpstr>
      <vt:lpstr>INTRODUCTION</vt:lpstr>
      <vt:lpstr>INTER CULTURAL WORKPLACE</vt:lpstr>
      <vt:lpstr>HUMAN RESOURCE MANAGEMENT</vt:lpstr>
      <vt:lpstr>THE IMPACT OF INTERNAL ENVIRONMENT WITHIN HUMAN RESOURCE MANAGEMENT </vt:lpstr>
      <vt:lpstr>THE IMPACT OF EXTERNAL ENVIRONMENT WITHIN HUMAN RESOURCE MANAGEMENT </vt:lpstr>
      <vt:lpstr>ORGANISATIONAL CULTURE</vt:lpstr>
      <vt:lpstr>FLEXIBLE AND AGILE WORKING</vt:lpstr>
      <vt:lpstr>CORPORATE SOCIAL AND ENVIRONMENTAL RESPONIBILITY</vt:lpstr>
      <vt:lpstr>METHODS OF COMMUNICATION TO SHARE INFORMATION AND BUILD RELATIONSHIPS WITHIN AN INTER CULTURAL WORKPLACE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Inter – Cultural Workplace (BMSP5002) Glenn Behenna Presentation Joaquim Anthony Fernandes (1805865) </dc:title>
  <dc:creator>Joaquim Fernandes (1805865)</dc:creator>
  <cp:lastModifiedBy>Joaquim Fernandes (1805865)</cp:lastModifiedBy>
  <cp:revision>11</cp:revision>
  <cp:lastPrinted>2020-04-24T19:34:28Z</cp:lastPrinted>
  <dcterms:created xsi:type="dcterms:W3CDTF">2020-04-24T18:48:05Z</dcterms:created>
  <dcterms:modified xsi:type="dcterms:W3CDTF">2020-04-24T21:44:22Z</dcterms:modified>
</cp:coreProperties>
</file>