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69" r:id="rId3"/>
    <p:sldId id="271" r:id="rId4"/>
    <p:sldId id="262" r:id="rId5"/>
    <p:sldId id="270" r:id="rId6"/>
    <p:sldId id="264" r:id="rId7"/>
    <p:sldId id="266" r:id="rId8"/>
    <p:sldId id="268" r:id="rId9"/>
    <p:sldId id="272" r:id="rId10"/>
    <p:sldId id="261" r:id="rId11"/>
    <p:sldId id="267" r:id="rId12"/>
    <p:sldId id="274" r:id="rId13"/>
    <p:sldId id="27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F43419-234B-416F-84BE-E076A396D341}" v="3" dt="2025-03-04T16:53:27.0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72"/>
      </p:cViewPr>
      <p:guideLst/>
    </p:cSldViewPr>
  </p:slideViewPr>
  <p:notesTextViewPr>
    <p:cViewPr>
      <p:scale>
        <a:sx n="1" d="1"/>
        <a:sy n="1" d="1"/>
      </p:scale>
      <p:origin x="0" y="-24"/>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C16F97-E665-40DE-9BAF-FE969F6927FA}" type="datetimeFigureOut">
              <a:t>3/5/2025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1F5C12-5C00-4E8A-AA20-541247AD53B6}" type="slidenum">
              <a:t>‹#›</a:t>
            </a:fld>
            <a:endParaRPr lang="en-US"/>
          </a:p>
        </p:txBody>
      </p:sp>
    </p:spTree>
    <p:extLst>
      <p:ext uri="{BB962C8B-B14F-4D97-AF65-F5344CB8AC3E}">
        <p14:creationId xmlns:p14="http://schemas.microsoft.com/office/powerpoint/2010/main" val="26209367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Calibri"/>
                <a:cs typeface="Calibri"/>
              </a:rPr>
              <a:t>Good morning, my name is Maxine and this presentation will Identify the political ideological influences behind Just Stop Oil's campaigns.</a:t>
            </a:r>
            <a:endParaRPr lang="en-GB" err="1"/>
          </a:p>
        </p:txBody>
      </p:sp>
      <p:sp>
        <p:nvSpPr>
          <p:cNvPr id="4" name="Slide Number Placeholder 3"/>
          <p:cNvSpPr>
            <a:spLocks noGrp="1"/>
          </p:cNvSpPr>
          <p:nvPr>
            <p:ph type="sldNum" sz="quarter" idx="5"/>
          </p:nvPr>
        </p:nvSpPr>
        <p:spPr/>
        <p:txBody>
          <a:bodyPr/>
          <a:lstStyle/>
          <a:p>
            <a:fld id="{081F5C12-5C00-4E8A-AA20-541247AD53B6}" type="slidenum">
              <a:rPr lang="en-GB" smtClean="0"/>
              <a:t>1</a:t>
            </a:fld>
            <a:endParaRPr lang="en-GB"/>
          </a:p>
        </p:txBody>
      </p:sp>
    </p:spTree>
    <p:extLst>
      <p:ext uri="{BB962C8B-B14F-4D97-AF65-F5344CB8AC3E}">
        <p14:creationId xmlns:p14="http://schemas.microsoft.com/office/powerpoint/2010/main" val="1248844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Firstly the presentation will define 'ideology and activism'.</a:t>
            </a:r>
            <a:endParaRPr lang="en-US"/>
          </a:p>
          <a:p>
            <a:r>
              <a:rPr lang="en-GB"/>
              <a:t>Secondly  It  will look into Just Stop Oil looking at who are they and what they do.</a:t>
            </a:r>
            <a:endParaRPr lang="en-GB">
              <a:ea typeface="Calibri"/>
              <a:cs typeface="Calibri"/>
            </a:endParaRPr>
          </a:p>
          <a:p>
            <a:r>
              <a:rPr lang="en-GB">
                <a:ea typeface="Calibri"/>
                <a:cs typeface="Calibri"/>
              </a:rPr>
              <a:t>Finally it will look at Green day and the governments policies</a:t>
            </a:r>
          </a:p>
        </p:txBody>
      </p:sp>
      <p:sp>
        <p:nvSpPr>
          <p:cNvPr id="4" name="Slide Number Placeholder 3"/>
          <p:cNvSpPr>
            <a:spLocks noGrp="1"/>
          </p:cNvSpPr>
          <p:nvPr>
            <p:ph type="sldNum" sz="quarter" idx="5"/>
          </p:nvPr>
        </p:nvSpPr>
        <p:spPr/>
        <p:txBody>
          <a:bodyPr/>
          <a:lstStyle/>
          <a:p>
            <a:fld id="{081F5C12-5C00-4E8A-AA20-541247AD53B6}" type="slidenum">
              <a:rPr lang="en-GB" smtClean="0"/>
              <a:t>2</a:t>
            </a:fld>
            <a:endParaRPr lang="en-GB"/>
          </a:p>
        </p:txBody>
      </p:sp>
    </p:spTree>
    <p:extLst>
      <p:ext uri="{BB962C8B-B14F-4D97-AF65-F5344CB8AC3E}">
        <p14:creationId xmlns:p14="http://schemas.microsoft.com/office/powerpoint/2010/main" val="2243980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is Ideology?</a:t>
            </a:r>
            <a:endParaRPr lang="en-US" dirty="0"/>
          </a:p>
          <a:p>
            <a:r>
              <a:rPr lang="en-US" dirty="0">
                <a:ea typeface="Calibri"/>
                <a:cs typeface="Calibri"/>
              </a:rPr>
              <a:t>Brown, McLean and McMillian defined Ideology as a comprehensive consistent set of ideas. The word Ideology explains how things have come</a:t>
            </a:r>
            <a:endParaRPr lang="en-US" dirty="0"/>
          </a:p>
          <a:p>
            <a:r>
              <a:rPr lang="en-US" dirty="0">
                <a:ea typeface="Calibri"/>
                <a:cs typeface="Calibri"/>
              </a:rPr>
              <a:t>to be as they are and with some indication of where they are heading.</a:t>
            </a:r>
          </a:p>
          <a:p>
            <a:r>
              <a:rPr lang="en-US">
                <a:ea typeface="Calibri"/>
                <a:cs typeface="Calibri"/>
              </a:rPr>
              <a:t>The word Ideology came from the works of Karl Marx (Scott, 2014, p. 332).</a:t>
            </a:r>
          </a:p>
          <a:p>
            <a:r>
              <a:rPr lang="en-US" dirty="0">
                <a:ea typeface="Calibri"/>
                <a:cs typeface="Calibri"/>
              </a:rPr>
              <a:t>Ideology can be seen as a functional system ( Federico and Malka, </a:t>
            </a:r>
            <a:r>
              <a:rPr lang="en-US" dirty="0" err="1">
                <a:ea typeface="Calibri"/>
                <a:cs typeface="Calibri"/>
              </a:rPr>
              <a:t>nd</a:t>
            </a:r>
            <a:r>
              <a:rPr lang="en-US" dirty="0">
                <a:ea typeface="Calibri"/>
                <a:cs typeface="Calibri"/>
              </a:rPr>
              <a:t>).</a:t>
            </a:r>
          </a:p>
          <a:p>
            <a:r>
              <a:rPr lang="en-US" dirty="0">
                <a:ea typeface="Calibri"/>
                <a:cs typeface="Calibri"/>
              </a:rPr>
              <a:t>The study of Ideology focused on people's beliefs.</a:t>
            </a: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081F5C12-5C00-4E8A-AA20-541247AD53B6}" type="slidenum">
              <a:rPr lang="en-US"/>
              <a:t>3</a:t>
            </a:fld>
            <a:endParaRPr lang="en-US"/>
          </a:p>
        </p:txBody>
      </p:sp>
    </p:spTree>
    <p:extLst>
      <p:ext uri="{BB962C8B-B14F-4D97-AF65-F5344CB8AC3E}">
        <p14:creationId xmlns:p14="http://schemas.microsoft.com/office/powerpoint/2010/main" val="3470312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Aft>
                <a:spcPts val="600"/>
              </a:spcAft>
            </a:pPr>
            <a:r>
              <a:rPr lang="en-US" dirty="0">
                <a:ea typeface="Calibri"/>
                <a:cs typeface="Calibri"/>
              </a:rPr>
              <a:t>An  activist is usually a volunteer who takes an active part in a group or political party </a:t>
            </a:r>
            <a:r>
              <a:rPr lang="en-US" dirty="0"/>
              <a:t>(Brown, McLean and McMillan, 2018, p. 2 ).</a:t>
            </a:r>
          </a:p>
          <a:p>
            <a:endParaRPr lang="en-US">
              <a:ea typeface="Calibri"/>
              <a:cs typeface="Calibri"/>
            </a:endParaRPr>
          </a:p>
          <a:p>
            <a:r>
              <a:rPr lang="en-US" dirty="0">
                <a:ea typeface="Calibri"/>
                <a:cs typeface="Calibri"/>
              </a:rPr>
              <a:t>An activist can direct its views and feelings towards its own position and can be seen as bringing about change as an alternative (Harris and White, 2018, p.5).</a:t>
            </a:r>
          </a:p>
          <a:p>
            <a:r>
              <a:rPr lang="en-US" dirty="0">
                <a:ea typeface="Calibri"/>
                <a:cs typeface="Calibri"/>
              </a:rPr>
              <a:t> </a:t>
            </a:r>
            <a:endParaRPr lang="en-US" dirty="0"/>
          </a:p>
          <a:p>
            <a:r>
              <a:rPr lang="en-US" dirty="0">
                <a:ea typeface="Calibri"/>
                <a:cs typeface="Calibri"/>
              </a:rPr>
              <a:t>How can an activist identify themself (Horowitz, 2017, np)?</a:t>
            </a:r>
          </a:p>
        </p:txBody>
      </p:sp>
      <p:sp>
        <p:nvSpPr>
          <p:cNvPr id="4" name="Slide Number Placeholder 3"/>
          <p:cNvSpPr>
            <a:spLocks noGrp="1"/>
          </p:cNvSpPr>
          <p:nvPr>
            <p:ph type="sldNum" sz="quarter" idx="5"/>
          </p:nvPr>
        </p:nvSpPr>
        <p:spPr/>
        <p:txBody>
          <a:bodyPr/>
          <a:lstStyle/>
          <a:p>
            <a:fld id="{081F5C12-5C00-4E8A-AA20-541247AD53B6}" type="slidenum">
              <a:rPr lang="en-US"/>
              <a:t>4</a:t>
            </a:fld>
            <a:endParaRPr lang="en-US"/>
          </a:p>
        </p:txBody>
      </p:sp>
    </p:spTree>
    <p:extLst>
      <p:ext uri="{BB962C8B-B14F-4D97-AF65-F5344CB8AC3E}">
        <p14:creationId xmlns:p14="http://schemas.microsoft.com/office/powerpoint/2010/main" val="8229285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dirty="0" err="1"/>
              <a:t>organisation</a:t>
            </a:r>
            <a:r>
              <a:rPr lang="en-US" dirty="0"/>
              <a:t> this presentation will look into is Just Stop Oil.</a:t>
            </a:r>
          </a:p>
          <a:p>
            <a:endParaRPr lang="en-US" dirty="0"/>
          </a:p>
          <a:p>
            <a:r>
              <a:rPr lang="en-US" dirty="0"/>
              <a:t> They are an environmental </a:t>
            </a:r>
            <a:r>
              <a:rPr lang="en-US" dirty="0" err="1"/>
              <a:t>organisation</a:t>
            </a:r>
            <a:r>
              <a:rPr lang="en-US" dirty="0"/>
              <a:t>, and were formed in 2022 (Just Stop Oil, 2025, np).</a:t>
            </a:r>
            <a:endParaRPr lang="en-US" dirty="0">
              <a:ea typeface="Calibri"/>
              <a:cs typeface="Calibri"/>
            </a:endParaRPr>
          </a:p>
          <a:p>
            <a:endParaRPr lang="en-US" dirty="0">
              <a:ea typeface="Calibri"/>
              <a:cs typeface="Calibri"/>
            </a:endParaRPr>
          </a:p>
          <a:p>
            <a:r>
              <a:rPr lang="en-US" dirty="0">
                <a:ea typeface="Calibri"/>
                <a:cs typeface="Calibri"/>
              </a:rPr>
              <a:t>Main aims </a:t>
            </a:r>
            <a:r>
              <a:rPr lang="en-US" dirty="0"/>
              <a:t>are to stop fossil fuel production, by  </a:t>
            </a:r>
            <a:r>
              <a:rPr lang="en-US" dirty="0" err="1"/>
              <a:t>lobbyiing</a:t>
            </a:r>
            <a:r>
              <a:rPr lang="en-US" dirty="0"/>
              <a:t> the </a:t>
            </a:r>
            <a:r>
              <a:rPr lang="en-US" dirty="0" err="1"/>
              <a:t>governnment</a:t>
            </a:r>
            <a:r>
              <a:rPr lang="en-US" dirty="0"/>
              <a:t> and non-violent protesting (Just Stop Oil, 2025, np).</a:t>
            </a:r>
            <a:endParaRPr lang="en-US" dirty="0">
              <a:ea typeface="Calibri"/>
              <a:cs typeface="Calibri"/>
            </a:endParaRPr>
          </a:p>
          <a:p>
            <a:endParaRPr lang="en-US" dirty="0">
              <a:ea typeface="Calibri"/>
              <a:cs typeface="Calibri"/>
            </a:endParaRPr>
          </a:p>
          <a:p>
            <a:r>
              <a:rPr lang="en-US" dirty="0"/>
              <a:t>The </a:t>
            </a:r>
            <a:r>
              <a:rPr lang="en-US" dirty="0" err="1"/>
              <a:t>organisation</a:t>
            </a:r>
            <a:r>
              <a:rPr lang="en-US" dirty="0"/>
              <a:t> states on its website as being a nonviolent civil resistance group. However, 20 people are currently in prison (Just Stop Oil, 2025, np).</a:t>
            </a:r>
            <a:endParaRPr lang="en-US" dirty="0">
              <a:ea typeface="Calibri"/>
              <a:cs typeface="Calibri"/>
            </a:endParaRPr>
          </a:p>
          <a:p>
            <a:endParaRPr lang="en-US">
              <a:ea typeface="Calibri"/>
              <a:cs typeface="Calibri"/>
            </a:endParaRPr>
          </a:p>
          <a:p>
            <a:r>
              <a:rPr lang="en-US" dirty="0"/>
              <a:t> They have lobbied the UK government to stop producing and using oil by 2030 and to sign the Fossil Fuel Treaty (Just Stop Oil, 2025, np).</a:t>
            </a:r>
            <a:endParaRPr lang="en-US" dirty="0">
              <a:ea typeface="Calibri"/>
              <a:cs typeface="Calibri"/>
            </a:endParaRPr>
          </a:p>
          <a:p>
            <a:endParaRPr lang="en-US" dirty="0">
              <a:ea typeface="Calibri"/>
              <a:cs typeface="Calibri"/>
            </a:endParaRPr>
          </a:p>
          <a:p>
            <a:r>
              <a:rPr lang="en-US" dirty="0"/>
              <a:t>However, Just Stop Oil have been successful in lobbying the government to stop oil and gas licenses in 2024 that was after the Prime Minister at the time saying he would award licenses for the north sea (Just Stop Oil, 2025, np).</a:t>
            </a:r>
            <a:endParaRPr lang="en-US" dirty="0">
              <a:ea typeface="Calibri"/>
              <a:cs typeface="Calibri"/>
            </a:endParaRPr>
          </a:p>
          <a:p>
            <a:endParaRPr lang="en-US" dirty="0">
              <a:ea typeface="Calibri"/>
              <a:cs typeface="Calibri"/>
            </a:endParaRPr>
          </a:p>
          <a:p>
            <a:endParaRPr lang="en-US"/>
          </a:p>
          <a:p>
            <a:r>
              <a:rPr lang="en-US" dirty="0"/>
              <a:t>Not only throwing orange paint ant sitting on roads, Just for Oil are known for locking themselves onto gates and doors; they are seeking press reporting to get their point across to the public and to get more support</a:t>
            </a:r>
            <a:endParaRPr lang="en-US" dirty="0">
              <a:ea typeface="Calibri"/>
              <a:cs typeface="Calibri"/>
            </a:endParaRPr>
          </a:p>
          <a:p>
            <a:r>
              <a:rPr lang="en-US" dirty="0"/>
              <a:t> (BBC News, 2025; Farley, 2024, np; Just Stop Oil, 2025, np; </a:t>
            </a:r>
            <a:r>
              <a:rPr lang="en-US" i="1" dirty="0"/>
              <a:t>Public Order Act 2025</a:t>
            </a:r>
            <a:r>
              <a:rPr lang="en-US" dirty="0"/>
              <a:t>;  Rigg, 2025, np).</a:t>
            </a:r>
            <a:endParaRPr lang="en-US" dirty="0">
              <a:ea typeface="Calibri"/>
              <a:cs typeface="Calibri"/>
            </a:endParaRPr>
          </a:p>
          <a:p>
            <a:endParaRPr lang="en-US"/>
          </a:p>
          <a:p>
            <a:endParaRPr lang="en-US"/>
          </a:p>
          <a:p>
            <a:r>
              <a:rPr lang="en-US" dirty="0"/>
              <a:t> </a:t>
            </a:r>
            <a:endParaRPr lang="en-US" dirty="0">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081F5C12-5C00-4E8A-AA20-541247AD53B6}" type="slidenum">
              <a:rPr lang="en-US"/>
              <a:t>5</a:t>
            </a:fld>
            <a:endParaRPr lang="en-US"/>
          </a:p>
        </p:txBody>
      </p:sp>
    </p:spTree>
    <p:extLst>
      <p:ext uri="{BB962C8B-B14F-4D97-AF65-F5344CB8AC3E}">
        <p14:creationId xmlns:p14="http://schemas.microsoft.com/office/powerpoint/2010/main" val="15147138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Environment Audit Committee (EAC) (2023) with the government request, published a report called 'Accelerating the transition from fossil fuels and securing energy supplies'. </a:t>
            </a:r>
            <a:endParaRPr lang="en-US" dirty="0"/>
          </a:p>
          <a:p>
            <a:r>
              <a:rPr lang="en-US" dirty="0">
                <a:ea typeface="Calibri"/>
                <a:cs typeface="Calibri"/>
              </a:rPr>
              <a:t>Russia and Ukraine civil war (Energy and Climate Intelligence Unit, 2025). </a:t>
            </a:r>
            <a:endParaRPr lang="en-US" dirty="0"/>
          </a:p>
          <a:p>
            <a:r>
              <a:rPr lang="en-US" dirty="0">
                <a:ea typeface="Calibri"/>
                <a:cs typeface="Calibri"/>
              </a:rPr>
              <a:t> </a:t>
            </a:r>
            <a:endParaRPr lang="en-US" dirty="0"/>
          </a:p>
          <a:p>
            <a:r>
              <a:rPr lang="en-US" dirty="0">
                <a:ea typeface="Calibri"/>
                <a:cs typeface="Calibri"/>
              </a:rPr>
              <a:t>However, the government have not come forward with a positive outlook (Green Economy, 2025, np).</a:t>
            </a:r>
          </a:p>
          <a:p>
            <a:endParaRPr lang="en-US" dirty="0">
              <a:ea typeface="Calibri"/>
              <a:cs typeface="Calibri"/>
            </a:endParaRPr>
          </a:p>
          <a:p>
            <a:r>
              <a:rPr lang="en-US" dirty="0">
                <a:ea typeface="Calibri"/>
                <a:cs typeface="Calibri"/>
              </a:rPr>
              <a:t>Off shore wind farms have been agreed </a:t>
            </a:r>
            <a:r>
              <a:rPr lang="en-US" dirty="0"/>
              <a:t>(Green Economy, 2025, np).</a:t>
            </a:r>
            <a:endParaRPr lang="en-US" dirty="0">
              <a:ea typeface="Calibri"/>
              <a:cs typeface="Calibri"/>
            </a:endParaRPr>
          </a:p>
          <a:p>
            <a:endParaRPr lang="en-US" dirty="0">
              <a:ea typeface="Calibri"/>
              <a:cs typeface="Calibri"/>
            </a:endParaRPr>
          </a:p>
          <a:p>
            <a:endParaRPr lang="en-US" dirty="0">
              <a:ea typeface="Calibri"/>
              <a:cs typeface="Calibri"/>
            </a:endParaRPr>
          </a:p>
          <a:p>
            <a:r>
              <a:rPr lang="en-US" dirty="0">
                <a:ea typeface="Calibri"/>
                <a:cs typeface="Calibri"/>
              </a:rPr>
              <a:t>The government will also allocate some money from the energy profits levy to improve energy efficiency </a:t>
            </a:r>
            <a:r>
              <a:rPr lang="en-US" dirty="0"/>
              <a:t>(Green Economy, 2025, np).</a:t>
            </a:r>
            <a:endParaRPr lang="en-US" dirty="0">
              <a:ea typeface="Calibri"/>
              <a:cs typeface="Calibri"/>
            </a:endParaRPr>
          </a:p>
          <a:p>
            <a:endParaRPr lang="en-US" dirty="0">
              <a:ea typeface="Calibri"/>
              <a:cs typeface="Calibri"/>
            </a:endParaRPr>
          </a:p>
          <a:p>
            <a:r>
              <a:rPr lang="en-US" dirty="0">
                <a:ea typeface="Calibri"/>
                <a:cs typeface="Calibri"/>
              </a:rPr>
              <a:t>Net Zero is set at 2030 in the UK </a:t>
            </a:r>
            <a:r>
              <a:rPr lang="en-US" dirty="0"/>
              <a:t>(Green Economy, 2025, np; Just Stop Oil, </a:t>
            </a:r>
            <a:r>
              <a:rPr lang="en-US" dirty="0" err="1"/>
              <a:t>nd</a:t>
            </a:r>
            <a:r>
              <a:rPr lang="en-US" dirty="0"/>
              <a:t>).</a:t>
            </a:r>
            <a:endParaRPr lang="en-US" dirty="0">
              <a:ea typeface="Calibri"/>
              <a:cs typeface="Calibri"/>
            </a:endParaRPr>
          </a:p>
          <a:p>
            <a:r>
              <a:rPr lang="en-US" dirty="0">
                <a:ea typeface="Calibri"/>
                <a:cs typeface="Calibri"/>
              </a:rPr>
              <a:t>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81F5C12-5C00-4E8A-AA20-541247AD53B6}" type="slidenum">
              <a:rPr lang="en-US"/>
              <a:t>6</a:t>
            </a:fld>
            <a:endParaRPr lang="en-US"/>
          </a:p>
        </p:txBody>
      </p:sp>
    </p:spTree>
    <p:extLst>
      <p:ext uri="{BB962C8B-B14F-4D97-AF65-F5344CB8AC3E}">
        <p14:creationId xmlns:p14="http://schemas.microsoft.com/office/powerpoint/2010/main" val="35418391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UK government 'Green Day' key policies to be implemented:</a:t>
            </a:r>
          </a:p>
          <a:p>
            <a:endParaRPr lang="en-US" dirty="0">
              <a:ea typeface="Calibri"/>
              <a:cs typeface="Calibri"/>
            </a:endParaRPr>
          </a:p>
          <a:p>
            <a:r>
              <a:rPr lang="en-US" dirty="0">
                <a:ea typeface="Calibri"/>
                <a:cs typeface="Calibri"/>
              </a:rPr>
              <a:t> The investment of £30 million pounds for heat pumps to be installed into homes </a:t>
            </a:r>
            <a:r>
              <a:rPr lang="en-US" dirty="0"/>
              <a:t>(Green Economy, 2025, np and Renewable Energy Hub UK, 2025).)</a:t>
            </a:r>
            <a:r>
              <a:rPr lang="en-US" dirty="0">
                <a:ea typeface="Calibri"/>
                <a:cs typeface="Calibri"/>
              </a:rPr>
              <a:t>. </a:t>
            </a:r>
            <a:endParaRPr lang="en-US" dirty="0"/>
          </a:p>
          <a:p>
            <a:endParaRPr lang="en-US" dirty="0">
              <a:ea typeface="Calibri"/>
              <a:cs typeface="Calibri"/>
            </a:endParaRPr>
          </a:p>
          <a:p>
            <a:r>
              <a:rPr lang="en-US" dirty="0">
                <a:ea typeface="Calibri"/>
                <a:cs typeface="Calibri"/>
              </a:rPr>
              <a:t>Insulation for all homes in the tax band A-D </a:t>
            </a:r>
            <a:r>
              <a:rPr lang="en-US" dirty="0"/>
              <a:t>(Green Economy, 2025, np; Insulate Britain, 2025;</a:t>
            </a:r>
            <a:r>
              <a:rPr lang="en-US" dirty="0">
                <a:ea typeface="Calibri"/>
                <a:cs typeface="Calibri"/>
              </a:rPr>
              <a:t> Renewable Energy Hub, </a:t>
            </a:r>
            <a:r>
              <a:rPr lang="en-US" dirty="0" err="1">
                <a:ea typeface="Calibri"/>
                <a:cs typeface="Calibri"/>
              </a:rPr>
              <a:t>nd</a:t>
            </a:r>
            <a:r>
              <a:rPr lang="en-US" dirty="0">
                <a:ea typeface="Calibri"/>
                <a:cs typeface="Calibri"/>
              </a:rPr>
              <a:t>)</a:t>
            </a:r>
            <a:endParaRPr lang="en-US">
              <a:ea typeface="Calibri"/>
              <a:cs typeface="Calibri"/>
            </a:endParaRPr>
          </a:p>
          <a:p>
            <a:r>
              <a:rPr lang="en-US" dirty="0">
                <a:ea typeface="Calibri"/>
                <a:cs typeface="Calibri"/>
              </a:rPr>
              <a:t>The government will speed up planning approvals for infrastructure for energy projects </a:t>
            </a:r>
            <a:r>
              <a:rPr lang="en-US" dirty="0"/>
              <a:t>(Green Economy, 2025, np)</a:t>
            </a:r>
            <a:r>
              <a:rPr lang="en-US" dirty="0">
                <a:ea typeface="Calibri"/>
                <a:cs typeface="Calibri"/>
              </a:rPr>
              <a:t>.</a:t>
            </a:r>
            <a:endParaRPr lang="en-US" dirty="0"/>
          </a:p>
          <a:p>
            <a:endParaRPr lang="en-US" dirty="0">
              <a:ea typeface="Calibri"/>
              <a:cs typeface="Calibri"/>
            </a:endParaRPr>
          </a:p>
          <a:p>
            <a:r>
              <a:rPr lang="en-US" dirty="0">
                <a:ea typeface="Calibri"/>
                <a:cs typeface="Calibri"/>
              </a:rPr>
              <a:t>Nuclear and carbon capture storage </a:t>
            </a:r>
            <a:r>
              <a:rPr lang="en-US" dirty="0"/>
              <a:t>(Green Economy, 2025, np)</a:t>
            </a:r>
            <a:r>
              <a:rPr lang="en-US" dirty="0">
                <a:ea typeface="Calibri"/>
                <a:cs typeface="Calibri"/>
              </a:rPr>
              <a:t>.</a:t>
            </a:r>
          </a:p>
          <a:p>
            <a:endParaRPr lang="en-US" dirty="0">
              <a:ea typeface="Calibri"/>
              <a:cs typeface="Calibri"/>
            </a:endParaRPr>
          </a:p>
          <a:p>
            <a:r>
              <a:rPr lang="en-US" dirty="0">
                <a:ea typeface="Calibri"/>
                <a:cs typeface="Calibri"/>
              </a:rPr>
              <a:t>Major infrastructure including wind and solar farms </a:t>
            </a:r>
            <a:r>
              <a:rPr lang="en-US" dirty="0"/>
              <a:t>(Green Economy, 2025, np)</a:t>
            </a:r>
            <a:r>
              <a:rPr lang="en-US" dirty="0">
                <a:ea typeface="Calibri"/>
                <a:cs typeface="Calibri"/>
              </a:rPr>
              <a:t>.</a:t>
            </a: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081F5C12-5C00-4E8A-AA20-541247AD53B6}" type="slidenum">
              <a:rPr lang="en-US"/>
              <a:t>7</a:t>
            </a:fld>
            <a:endParaRPr lang="en-US"/>
          </a:p>
        </p:txBody>
      </p:sp>
    </p:spTree>
    <p:extLst>
      <p:ext uri="{BB962C8B-B14F-4D97-AF65-F5344CB8AC3E}">
        <p14:creationId xmlns:p14="http://schemas.microsoft.com/office/powerpoint/2010/main" val="9118588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government bodies have sought Injunctions to prevent activists from disrupting major roads. </a:t>
            </a:r>
            <a:endParaRPr lang="en-US" dirty="0"/>
          </a:p>
          <a:p>
            <a:r>
              <a:rPr lang="en-US" dirty="0">
                <a:ea typeface="Calibri"/>
                <a:cs typeface="Calibri"/>
              </a:rPr>
              <a:t>In 2023 the anti-protest legislation 2023 was passed by government.</a:t>
            </a:r>
          </a:p>
          <a:p>
            <a:r>
              <a:rPr lang="en-US" dirty="0">
                <a:ea typeface="Calibri"/>
                <a:cs typeface="Calibri"/>
              </a:rPr>
              <a:t>This new legislation lowered the threshold for 'serious disruption.</a:t>
            </a:r>
          </a:p>
          <a:p>
            <a:r>
              <a:rPr lang="en-US" dirty="0">
                <a:ea typeface="Calibri"/>
                <a:cs typeface="Calibri"/>
              </a:rPr>
              <a:t>Extremists could be </a:t>
            </a:r>
            <a:r>
              <a:rPr lang="en-US" err="1">
                <a:ea typeface="Calibri"/>
                <a:cs typeface="Calibri"/>
              </a:rPr>
              <a:t>prosicuted</a:t>
            </a:r>
            <a:r>
              <a:rPr lang="en-US" dirty="0">
                <a:ea typeface="Calibri"/>
                <a:cs typeface="Calibri"/>
              </a:rPr>
              <a:t> under the </a:t>
            </a:r>
            <a:r>
              <a:rPr lang="en-US" i="1" dirty="0">
                <a:ea typeface="Calibri"/>
                <a:cs typeface="Calibri"/>
              </a:rPr>
              <a:t>Criminal Damage Act 1971</a:t>
            </a:r>
            <a:r>
              <a:rPr lang="en-US" dirty="0">
                <a:ea typeface="Calibri"/>
                <a:cs typeface="Calibri"/>
              </a:rPr>
              <a:t> it they damage property.'</a:t>
            </a:r>
            <a:endParaRPr lang="en-US" dirty="0"/>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081F5C12-5C00-4E8A-AA20-541247AD53B6}" type="slidenum">
              <a:rPr lang="en-US"/>
              <a:t>8</a:t>
            </a:fld>
            <a:endParaRPr lang="en-US"/>
          </a:p>
        </p:txBody>
      </p:sp>
    </p:spTree>
    <p:extLst>
      <p:ext uri="{BB962C8B-B14F-4D97-AF65-F5344CB8AC3E}">
        <p14:creationId xmlns:p14="http://schemas.microsoft.com/office/powerpoint/2010/main" val="12496073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presentation defined Ideology and activism. It looked at Just Stop Oil what green day with the governments policies worked side by side.</a:t>
            </a:r>
          </a:p>
        </p:txBody>
      </p:sp>
      <p:sp>
        <p:nvSpPr>
          <p:cNvPr id="4" name="Slide Number Placeholder 3"/>
          <p:cNvSpPr>
            <a:spLocks noGrp="1"/>
          </p:cNvSpPr>
          <p:nvPr>
            <p:ph type="sldNum" sz="quarter" idx="5"/>
          </p:nvPr>
        </p:nvSpPr>
        <p:spPr/>
        <p:txBody>
          <a:bodyPr/>
          <a:lstStyle/>
          <a:p>
            <a:fld id="{081F5C12-5C00-4E8A-AA20-541247AD53B6}" type="slidenum">
              <a:rPr lang="en-US"/>
              <a:t>9</a:t>
            </a:fld>
            <a:endParaRPr lang="en-US"/>
          </a:p>
        </p:txBody>
      </p:sp>
    </p:spTree>
    <p:extLst>
      <p:ext uri="{BB962C8B-B14F-4D97-AF65-F5344CB8AC3E}">
        <p14:creationId xmlns:p14="http://schemas.microsoft.com/office/powerpoint/2010/main" val="20626870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0918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66511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62946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3652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7242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45303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61724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96501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81426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1810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34705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3/5/2025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53421485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legislation.gov.uk/ukpga/1971/48/section/10" TargetMode="External"/><Relationship Id="rId2" Type="http://schemas.openxmlformats.org/officeDocument/2006/relationships/hyperlink" Target="https://www.bbc.co.uk/news/uk-63543307" TargetMode="External"/><Relationship Id="rId1" Type="http://schemas.openxmlformats.org/officeDocument/2006/relationships/slideLayout" Target="../slideLayouts/slideLayout7.xml"/><Relationship Id="rId6" Type="http://schemas.openxmlformats.org/officeDocument/2006/relationships/hyperlink" Target="https://eciu.net/insights/2024/two-years-of-russias-war-on-ukraine-the-gas-crisis-price-rises-and-energy-security" TargetMode="External"/><Relationship Id="rId5" Type="http://schemas.openxmlformats.org/officeDocument/2006/relationships/hyperlink" Target="https://extinctionrebellion.uk/" TargetMode="External"/><Relationship Id="rId4" Type="http://schemas.openxmlformats.org/officeDocument/2006/relationships/hyperlink" Target="https://www.bbc.co.uk/news/articles/c2qv7425gvwo"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177/2378023117717819" TargetMode="External"/><Relationship Id="rId2" Type="http://schemas.openxmlformats.org/officeDocument/2006/relationships/hyperlink" Target="https://juststopoil.org/topoil.org" TargetMode="External"/><Relationship Id="rId1" Type="http://schemas.openxmlformats.org/officeDocument/2006/relationships/slideLayout" Target="../slideLayouts/slideLayout7.xml"/><Relationship Id="rId6" Type="http://schemas.openxmlformats.org/officeDocument/2006/relationships/hyperlink" Target="https://insulatebritain.com/" TargetMode="External"/><Relationship Id="rId5" Type="http://schemas.openxmlformats.org/officeDocument/2006/relationships/hyperlink" Target="file:///C:\Users\Mary%20Jones\Downloads\federico%20and%20malka%20(pre-print).pdf" TargetMode="External"/><Relationship Id="rId4" Type="http://schemas.openxmlformats.org/officeDocument/2006/relationships/hyperlink" Target="https://greenintelligence.org.uk/news-and-resorses/news/key-policies-from-uk-government-green-day/"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renewableenergyhub.co.uk/main/heat-pumps-information/heat-pumps-pros-and-cons" TargetMode="External"/><Relationship Id="rId2" Type="http://schemas.openxmlformats.org/officeDocument/2006/relationships/hyperlink" Target="https://committees.parliament.uk/work/6649/accelerating-the-transition-from-fossil-fuels-and%20%E2%80%93securing-energy-supplies/news/194391/government-response-on-fossil-fuel-phase-out-leaves-door-open-for-green-day-update/" TargetMode="External"/><Relationship Id="rId1" Type="http://schemas.openxmlformats.org/officeDocument/2006/relationships/slideLayout" Target="../slideLayouts/slideLayout7.xml"/><Relationship Id="rId5" Type="http://schemas.openxmlformats.org/officeDocument/2006/relationships/hyperlink" Target="https://www.legislation.gov.uk/ukpga/2023/15" TargetMode="External"/><Relationship Id="rId4" Type="http://schemas.openxmlformats.org/officeDocument/2006/relationships/hyperlink" Target="https://metro.co.uk/2025/01/29/just-stop-oil-charged-disrupting-west-end-show-starring-sigourney-weaver-22459882/"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JOlHuytuwzQ" TargetMode="External"/><Relationship Id="rId2" Type="http://schemas.openxmlformats.org/officeDocument/2006/relationships/hyperlink" Target="https://pmc.ncbi.nlm.nih.gov/articles/PMC9274788/" TargetMode="External"/><Relationship Id="rId1" Type="http://schemas.openxmlformats.org/officeDocument/2006/relationships/slideLayout" Target="../slideLayouts/slideLayout7.xml"/><Relationship Id="rId4" Type="http://schemas.openxmlformats.org/officeDocument/2006/relationships/hyperlink" Target="https://www.unep.org/regions/asia-and-pacific/regional-initiatives/supporting-resource-efficiency/green-econom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5"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5" name="TextBox 4">
            <a:extLst>
              <a:ext uri="{FF2B5EF4-FFF2-40B4-BE49-F238E27FC236}">
                <a16:creationId xmlns:a16="http://schemas.microsoft.com/office/drawing/2014/main" id="{6FBBC04F-6B39-F881-48F8-F7AC7D8F78ED}"/>
              </a:ext>
            </a:extLst>
          </p:cNvPr>
          <p:cNvSpPr txBox="1"/>
          <p:nvPr/>
        </p:nvSpPr>
        <p:spPr>
          <a:xfrm>
            <a:off x="6218159" y="117987"/>
            <a:ext cx="5767364" cy="642046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nSpc>
                <a:spcPct val="90000"/>
              </a:lnSpc>
              <a:spcAft>
                <a:spcPts val="600"/>
              </a:spcAft>
            </a:pPr>
            <a:endParaRPr lang="en-US" sz="2400">
              <a:solidFill>
                <a:schemeClr val="tx2"/>
              </a:solidFill>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600"/>
              </a:spcAft>
            </a:pPr>
            <a:r>
              <a:rPr lang="en-US" sz="2400">
                <a:solidFill>
                  <a:schemeClr val="tx2"/>
                </a:solidFill>
                <a:latin typeface="Arial"/>
                <a:ea typeface="Calibri"/>
                <a:cs typeface="Arial"/>
              </a:rPr>
              <a:t>ECAY6006:</a:t>
            </a:r>
          </a:p>
          <a:p>
            <a:pPr>
              <a:lnSpc>
                <a:spcPct val="90000"/>
              </a:lnSpc>
              <a:spcAft>
                <a:spcPts val="600"/>
              </a:spcAft>
            </a:pPr>
            <a:r>
              <a:rPr lang="en-US" sz="2400">
                <a:solidFill>
                  <a:schemeClr val="tx2"/>
                </a:solidFill>
                <a:latin typeface="Arial"/>
                <a:ea typeface="Calibri"/>
                <a:cs typeface="Arial"/>
              </a:rPr>
              <a:t>Assignment: 2</a:t>
            </a:r>
            <a:endParaRPr lang="en-US">
              <a:solidFill>
                <a:schemeClr val="tx2"/>
              </a:solidFill>
            </a:endParaRPr>
          </a:p>
          <a:p>
            <a:pPr>
              <a:lnSpc>
                <a:spcPct val="90000"/>
              </a:lnSpc>
              <a:spcAft>
                <a:spcPts val="600"/>
              </a:spcAft>
            </a:pPr>
            <a:r>
              <a:rPr lang="en-US" sz="2400">
                <a:solidFill>
                  <a:schemeClr val="tx2"/>
                </a:solidFill>
                <a:latin typeface="Arial" panose="020B0604020202020204" pitchFamily="34" charset="0"/>
                <a:ea typeface="Calibri" panose="020F0502020204030204" pitchFamily="34" charset="0"/>
                <a:cs typeface="Arial" panose="020B0604020202020204" pitchFamily="34" charset="0"/>
              </a:rPr>
              <a:t>The Politics of Activism</a:t>
            </a:r>
          </a:p>
          <a:p>
            <a:pPr>
              <a:lnSpc>
                <a:spcPct val="90000"/>
              </a:lnSpc>
              <a:spcAft>
                <a:spcPts val="600"/>
              </a:spcAft>
            </a:pPr>
            <a:endParaRPr lang="en-US" sz="2400">
              <a:solidFill>
                <a:schemeClr val="tx2"/>
              </a:solidFill>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600"/>
              </a:spcAft>
            </a:pPr>
            <a:r>
              <a:rPr lang="en-US" sz="4800">
                <a:latin typeface="Arial" panose="020B0604020202020204" pitchFamily="34" charset="0"/>
                <a:ea typeface="Calibri" panose="020F0502020204030204" pitchFamily="34" charset="0"/>
                <a:cs typeface="Arial" panose="020B0604020202020204" pitchFamily="34" charset="0"/>
              </a:rPr>
              <a:t>Identifying the political ideological influences behind </a:t>
            </a:r>
            <a:r>
              <a:rPr lang="en-US" sz="4800" i="1">
                <a:latin typeface="Arial" panose="020B0604020202020204" pitchFamily="34" charset="0"/>
                <a:ea typeface="Calibri" panose="020F0502020204030204" pitchFamily="34" charset="0"/>
                <a:cs typeface="Arial" panose="020B0604020202020204" pitchFamily="34" charset="0"/>
              </a:rPr>
              <a:t>Just Stop Oil</a:t>
            </a:r>
            <a:r>
              <a:rPr lang="en-US" sz="4800">
                <a:latin typeface="Arial" panose="020B0604020202020204" pitchFamily="34" charset="0"/>
                <a:ea typeface="Calibri" panose="020F0502020204030204" pitchFamily="34" charset="0"/>
                <a:cs typeface="Arial" panose="020B0604020202020204" pitchFamily="34" charset="0"/>
              </a:rPr>
              <a:t>’s campaigns</a:t>
            </a:r>
            <a:endParaRPr lang="en-US" sz="2400">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600"/>
              </a:spcAft>
            </a:pPr>
            <a:endParaRPr lang="en-US" sz="4800">
              <a:solidFill>
                <a:schemeClr val="tx2"/>
              </a:solidFill>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600"/>
              </a:spcAft>
            </a:pPr>
            <a:r>
              <a:rPr lang="en-US" sz="1200">
                <a:solidFill>
                  <a:schemeClr val="tx2"/>
                </a:solidFill>
                <a:latin typeface="Arial" panose="020B0604020202020204" pitchFamily="34" charset="0"/>
                <a:ea typeface="Calibri" panose="020F0502020204030204" pitchFamily="34" charset="0"/>
                <a:cs typeface="Arial" panose="020B0604020202020204" pitchFamily="34" charset="0"/>
              </a:rPr>
              <a:t>By </a:t>
            </a:r>
            <a:r>
              <a:rPr lang="en-US" sz="2400">
                <a:solidFill>
                  <a:schemeClr val="tx2"/>
                </a:solidFill>
                <a:latin typeface="Arial" panose="020B0604020202020204" pitchFamily="34" charset="0"/>
                <a:ea typeface="Calibri" panose="020F0502020204030204" pitchFamily="34" charset="0"/>
                <a:cs typeface="Arial" panose="020B0604020202020204" pitchFamily="34" charset="0"/>
              </a:rPr>
              <a:t>Maxine Jones (2221104)</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FDC4FCE-36B4-A573-83C6-16660D553B57}"/>
              </a:ext>
            </a:extLst>
          </p:cNvPr>
          <p:cNvSpPr>
            <a:spLocks noGrp="1"/>
          </p:cNvSpPr>
          <p:nvPr>
            <p:ph type="title"/>
          </p:nvPr>
        </p:nvSpPr>
        <p:spPr>
          <a:xfrm>
            <a:off x="804672" y="2053641"/>
            <a:ext cx="3669161" cy="2760098"/>
          </a:xfrm>
        </p:spPr>
        <p:txBody>
          <a:bodyPr>
            <a:normAutofit/>
          </a:bodyPr>
          <a:lstStyle/>
          <a:p>
            <a:r>
              <a:rPr lang="en-GB" sz="4800">
                <a:solidFill>
                  <a:schemeClr val="tx2"/>
                </a:solidFill>
              </a:rPr>
              <a:t>Introduction</a:t>
            </a:r>
          </a:p>
        </p:txBody>
      </p:sp>
      <p:sp>
        <p:nvSpPr>
          <p:cNvPr id="3" name="Content Placeholder 2">
            <a:extLst>
              <a:ext uri="{FF2B5EF4-FFF2-40B4-BE49-F238E27FC236}">
                <a16:creationId xmlns:a16="http://schemas.microsoft.com/office/drawing/2014/main" id="{BDA0CD3C-3FE4-8CC2-0BF3-8DBBE689718B}"/>
              </a:ext>
            </a:extLst>
          </p:cNvPr>
          <p:cNvSpPr>
            <a:spLocks noGrp="1"/>
          </p:cNvSpPr>
          <p:nvPr>
            <p:ph idx="1"/>
          </p:nvPr>
        </p:nvSpPr>
        <p:spPr>
          <a:xfrm>
            <a:off x="6090574" y="801866"/>
            <a:ext cx="5306084" cy="5230634"/>
          </a:xfrm>
          <a:noFill/>
          <a:ln>
            <a:noFill/>
          </a:ln>
        </p:spPr>
        <p:txBody>
          <a:bodyPr anchor="ctr">
            <a:normAutofit fontScale="92500" lnSpcReduction="20000"/>
          </a:bodyPr>
          <a:lstStyle/>
          <a:p>
            <a:pPr marL="0" indent="0">
              <a:buNone/>
            </a:pPr>
            <a:endParaRPr lang="en-US" sz="1800">
              <a:solidFill>
                <a:schemeClr val="tx2"/>
              </a:solidFill>
              <a:latin typeface="Times New Roman"/>
              <a:ea typeface="Calibri"/>
              <a:cs typeface="Calibri"/>
            </a:endParaRPr>
          </a:p>
          <a:p>
            <a:pPr marL="0" indent="0">
              <a:buNone/>
            </a:pPr>
            <a:endParaRPr lang="en-US" sz="2400">
              <a:solidFill>
                <a:schemeClr val="tx2"/>
              </a:solidFill>
              <a:latin typeface="Arial" panose="020B0604020202020204" pitchFamily="34" charset="0"/>
              <a:ea typeface="Calibri"/>
              <a:cs typeface="Arial" panose="020B0604020202020204" pitchFamily="34" charset="0"/>
            </a:endParaRPr>
          </a:p>
          <a:p>
            <a:pPr marL="0" indent="0">
              <a:buNone/>
            </a:pPr>
            <a:r>
              <a:rPr lang="en-US" sz="2400">
                <a:solidFill>
                  <a:schemeClr val="tx2"/>
                </a:solidFill>
                <a:latin typeface="Arial"/>
                <a:ea typeface="Calibri"/>
                <a:cs typeface="Arial"/>
              </a:rPr>
              <a:t>Defining terminology:</a:t>
            </a:r>
          </a:p>
          <a:p>
            <a:pPr lvl="1">
              <a:buFont typeface="Courier New" panose="02070309020205020404" pitchFamily="49" charset="0"/>
              <a:buChar char="o"/>
            </a:pPr>
            <a:r>
              <a:rPr lang="en-US">
                <a:solidFill>
                  <a:schemeClr val="tx2"/>
                </a:solidFill>
                <a:latin typeface="Arial"/>
                <a:ea typeface="Calibri"/>
                <a:cs typeface="Arial"/>
              </a:rPr>
              <a:t>What is an ‘ideology’?</a:t>
            </a:r>
          </a:p>
          <a:p>
            <a:pPr lvl="1">
              <a:buFont typeface="Courier New" panose="02070309020205020404" pitchFamily="49" charset="0"/>
              <a:buChar char="o"/>
            </a:pPr>
            <a:r>
              <a:rPr lang="en-US">
                <a:solidFill>
                  <a:schemeClr val="tx2"/>
                </a:solidFill>
                <a:latin typeface="Arial"/>
                <a:ea typeface="Calibri"/>
                <a:cs typeface="Arial"/>
              </a:rPr>
              <a:t>What is an ‘activist’?</a:t>
            </a:r>
          </a:p>
          <a:p>
            <a:pPr lvl="1">
              <a:buFont typeface="Courier New" panose="02070309020205020404" pitchFamily="49" charset="0"/>
              <a:buChar char="o"/>
            </a:pPr>
            <a:endParaRPr lang="en-US">
              <a:solidFill>
                <a:schemeClr val="tx2"/>
              </a:solidFill>
              <a:latin typeface="Arial"/>
              <a:ea typeface="Calibri"/>
              <a:cs typeface="Arial"/>
            </a:endParaRPr>
          </a:p>
          <a:p>
            <a:pPr lvl="1">
              <a:buFont typeface="Courier New" panose="02070309020205020404" pitchFamily="49" charset="0"/>
              <a:buChar char="o"/>
            </a:pPr>
            <a:endParaRPr lang="en-US">
              <a:solidFill>
                <a:schemeClr val="tx2"/>
              </a:solidFill>
              <a:latin typeface="Arial"/>
              <a:ea typeface="Calibri"/>
              <a:cs typeface="Arial"/>
            </a:endParaRPr>
          </a:p>
          <a:p>
            <a:pPr marL="0" indent="0">
              <a:buNone/>
            </a:pPr>
            <a:r>
              <a:rPr lang="en-US" sz="2400">
                <a:solidFill>
                  <a:schemeClr val="tx2"/>
                </a:solidFill>
                <a:latin typeface="Arial" panose="020B0604020202020204" pitchFamily="34" charset="0"/>
                <a:ea typeface="Calibri"/>
                <a:cs typeface="Arial" panose="020B0604020202020204" pitchFamily="34" charset="0"/>
              </a:rPr>
              <a:t>Just Stop Oil:</a:t>
            </a:r>
          </a:p>
          <a:p>
            <a:pPr marL="971550" lvl="1" indent="-285750">
              <a:buFont typeface="Courier New,monospace"/>
              <a:buChar char="o"/>
            </a:pPr>
            <a:r>
              <a:rPr lang="en-US">
                <a:solidFill>
                  <a:schemeClr val="tx2"/>
                </a:solidFill>
                <a:latin typeface="Arial"/>
                <a:ea typeface="Calibri"/>
                <a:cs typeface="Arial"/>
              </a:rPr>
              <a:t>Who are they?</a:t>
            </a:r>
          </a:p>
          <a:p>
            <a:pPr marL="971550" lvl="1" indent="-285750">
              <a:buFont typeface="Courier New,monospace"/>
              <a:buChar char="o"/>
            </a:pPr>
            <a:r>
              <a:rPr lang="en-US">
                <a:solidFill>
                  <a:schemeClr val="tx2"/>
                </a:solidFill>
                <a:latin typeface="Arial"/>
                <a:ea typeface="Calibri"/>
                <a:cs typeface="Arial"/>
              </a:rPr>
              <a:t>What do they do?</a:t>
            </a:r>
          </a:p>
          <a:p>
            <a:pPr marL="0" indent="0">
              <a:buNone/>
            </a:pPr>
            <a:endParaRPr lang="en-US" sz="2400">
              <a:solidFill>
                <a:schemeClr val="tx2"/>
              </a:solidFill>
              <a:latin typeface="Arial" panose="020B0604020202020204" pitchFamily="34" charset="0"/>
              <a:ea typeface="Calibri"/>
              <a:cs typeface="Arial" panose="020B0604020202020204" pitchFamily="34" charset="0"/>
            </a:endParaRPr>
          </a:p>
          <a:p>
            <a:pPr marL="0" indent="0">
              <a:buNone/>
            </a:pPr>
            <a:endParaRPr lang="en-US" sz="2400">
              <a:solidFill>
                <a:schemeClr val="tx2"/>
              </a:solidFill>
              <a:latin typeface="Arial" panose="020B0604020202020204" pitchFamily="34" charset="0"/>
              <a:ea typeface="Calibri"/>
              <a:cs typeface="Arial" panose="020B0604020202020204" pitchFamily="34" charset="0"/>
            </a:endParaRPr>
          </a:p>
          <a:p>
            <a:pPr marL="0" indent="0">
              <a:buNone/>
            </a:pPr>
            <a:r>
              <a:rPr lang="en-US" sz="2400">
                <a:solidFill>
                  <a:schemeClr val="tx2"/>
                </a:solidFill>
                <a:latin typeface="Arial"/>
                <a:ea typeface="Calibri"/>
                <a:cs typeface="Arial"/>
              </a:rPr>
              <a:t>Discussion:</a:t>
            </a:r>
          </a:p>
          <a:p>
            <a:pPr lvl="1">
              <a:buFont typeface="Courier New" panose="02070309020205020404" pitchFamily="49" charset="0"/>
              <a:buChar char="o"/>
            </a:pPr>
            <a:r>
              <a:rPr lang="en-US">
                <a:solidFill>
                  <a:schemeClr val="tx2"/>
                </a:solidFill>
                <a:latin typeface="Arial"/>
                <a:ea typeface="Calibri"/>
                <a:cs typeface="Arial"/>
              </a:rPr>
              <a:t>Green Day update </a:t>
            </a:r>
          </a:p>
          <a:p>
            <a:pPr lvl="1">
              <a:buFont typeface="Courier New" panose="02070309020205020404" pitchFamily="49" charset="0"/>
              <a:buChar char="o"/>
            </a:pPr>
            <a:r>
              <a:rPr lang="en-US">
                <a:solidFill>
                  <a:schemeClr val="tx2"/>
                </a:solidFill>
                <a:latin typeface="Arial"/>
                <a:ea typeface="Calibri"/>
                <a:cs typeface="Arial"/>
              </a:rPr>
              <a:t>Government Policies</a:t>
            </a:r>
          </a:p>
          <a:p>
            <a:pPr marL="285750" indent="-285750">
              <a:buFont typeface="Arial"/>
              <a:buChar char="•"/>
            </a:pPr>
            <a:endParaRPr lang="en-US" sz="2400">
              <a:solidFill>
                <a:schemeClr val="tx2"/>
              </a:solidFill>
              <a:latin typeface="Times New Roman"/>
              <a:ea typeface="Calibri"/>
              <a:cs typeface="Calibri"/>
            </a:endParaRPr>
          </a:p>
          <a:p>
            <a:endParaRPr lang="en-GB" sz="1800">
              <a:solidFill>
                <a:schemeClr val="tx2"/>
              </a:solidFill>
            </a:endParaRPr>
          </a:p>
        </p:txBody>
      </p:sp>
    </p:spTree>
    <p:extLst>
      <p:ext uri="{BB962C8B-B14F-4D97-AF65-F5344CB8AC3E}">
        <p14:creationId xmlns:p14="http://schemas.microsoft.com/office/powerpoint/2010/main" val="797628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BF2E3943-C77D-18E6-CB06-7F1653D7D17F}"/>
              </a:ext>
            </a:extLst>
          </p:cNvPr>
          <p:cNvSpPr>
            <a:spLocks noGrp="1"/>
          </p:cNvSpPr>
          <p:nvPr>
            <p:ph type="title"/>
          </p:nvPr>
        </p:nvSpPr>
        <p:spPr>
          <a:xfrm>
            <a:off x="1015103" y="530402"/>
            <a:ext cx="9833548" cy="1325563"/>
          </a:xfrm>
        </p:spPr>
        <p:txBody>
          <a:bodyPr anchor="b">
            <a:normAutofit/>
          </a:bodyPr>
          <a:lstStyle/>
          <a:p>
            <a:pPr algn="ctr"/>
            <a:r>
              <a:rPr lang="en-US" sz="4800">
                <a:solidFill>
                  <a:schemeClr val="tx2"/>
                </a:solidFill>
                <a:latin typeface="Arial"/>
                <a:ea typeface="Calibri"/>
                <a:cs typeface="Arial"/>
              </a:rPr>
              <a:t>Defining terminology: ‘Ideology’</a:t>
            </a:r>
            <a:br>
              <a:rPr lang="en-US" sz="4800">
                <a:latin typeface="Arial" panose="020B0604020202020204" pitchFamily="34" charset="0"/>
                <a:ea typeface="Calibri"/>
                <a:cs typeface="Arial" panose="020B0604020202020204" pitchFamily="34" charset="0"/>
              </a:rPr>
            </a:br>
            <a:endParaRPr lang="en-GB" sz="3600">
              <a:solidFill>
                <a:schemeClr val="tx2"/>
              </a:solidFill>
            </a:endParaRPr>
          </a:p>
        </p:txBody>
      </p:sp>
      <p:grpSp>
        <p:nvGrpSpPr>
          <p:cNvPr id="28" name="Group 27">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7F91F74B-8644-F785-18F6-9DFEC8543C02}"/>
              </a:ext>
            </a:extLst>
          </p:cNvPr>
          <p:cNvSpPr>
            <a:spLocks noGrp="1"/>
          </p:cNvSpPr>
          <p:nvPr>
            <p:ph idx="1"/>
          </p:nvPr>
        </p:nvSpPr>
        <p:spPr>
          <a:xfrm>
            <a:off x="1179226" y="1718672"/>
            <a:ext cx="9833548" cy="4757236"/>
          </a:xfrm>
        </p:spPr>
        <p:txBody>
          <a:bodyPr vert="horz" lIns="91440" tIns="45720" rIns="91440" bIns="45720" rtlCol="0" anchor="t">
            <a:noAutofit/>
          </a:bodyPr>
          <a:lstStyle/>
          <a:p>
            <a:pPr marL="457200" lvl="1" indent="0">
              <a:buNone/>
            </a:pPr>
            <a:r>
              <a:rPr lang="en-US" dirty="0">
                <a:solidFill>
                  <a:schemeClr val="tx2"/>
                </a:solidFill>
                <a:latin typeface="Arial"/>
                <a:ea typeface="Calibri"/>
                <a:cs typeface="Arial"/>
              </a:rPr>
              <a:t>What is an ‘ideology’?</a:t>
            </a:r>
          </a:p>
          <a:p>
            <a:pPr marL="457200" lvl="1" indent="0">
              <a:buNone/>
            </a:pPr>
            <a:endParaRPr lang="en-US" sz="1800">
              <a:solidFill>
                <a:schemeClr val="tx2"/>
              </a:solidFill>
              <a:latin typeface="Arial" panose="020B0604020202020204" pitchFamily="34" charset="0"/>
              <a:ea typeface="Calibri"/>
              <a:cs typeface="Arial" panose="020B0604020202020204" pitchFamily="34" charset="0"/>
            </a:endParaRPr>
          </a:p>
          <a:p>
            <a:pPr lvl="1"/>
            <a:r>
              <a:rPr lang="en-US" sz="1800" i="1" dirty="0">
                <a:solidFill>
                  <a:schemeClr val="tx2"/>
                </a:solidFill>
                <a:latin typeface="Arial"/>
                <a:cs typeface="Arial"/>
              </a:rPr>
              <a:t>‘</a:t>
            </a:r>
            <a:r>
              <a:rPr lang="en-US" i="1" dirty="0">
                <a:solidFill>
                  <a:schemeClr val="tx2"/>
                </a:solidFill>
                <a:latin typeface="Arial"/>
                <a:cs typeface="Arial"/>
              </a:rPr>
              <a:t>An ideology is a comprehensive consistent set of ideas which a group of people makes sense of. The word ideology explains how things have come to be as they are and with some indication of where they are heading’. </a:t>
            </a:r>
          </a:p>
          <a:p>
            <a:pPr marL="457200" lvl="1" indent="0">
              <a:buNone/>
            </a:pPr>
            <a:r>
              <a:rPr lang="en-US" sz="1800" dirty="0">
                <a:solidFill>
                  <a:schemeClr val="tx2"/>
                </a:solidFill>
                <a:latin typeface="Arial"/>
                <a:cs typeface="Arial"/>
              </a:rPr>
              <a:t>   (Brown, McLean and McMillan, 2018, pp. 271-272)</a:t>
            </a:r>
          </a:p>
          <a:p>
            <a:pPr marL="457200" lvl="1" indent="0">
              <a:buNone/>
            </a:pPr>
            <a:endParaRPr lang="en-US" sz="1800">
              <a:solidFill>
                <a:schemeClr val="tx2"/>
              </a:solidFill>
              <a:latin typeface="Arial"/>
              <a:cs typeface="Arial" panose="020B0604020202020204" pitchFamily="34" charset="0"/>
            </a:endParaRPr>
          </a:p>
          <a:p>
            <a:pPr marL="457200" lvl="1" indent="0">
              <a:buNone/>
            </a:pPr>
            <a:endParaRPr lang="en-US" sz="1800" i="1">
              <a:solidFill>
                <a:schemeClr val="tx2"/>
              </a:solidFill>
              <a:latin typeface="Arial" panose="020B0604020202020204" pitchFamily="34" charset="0"/>
              <a:cs typeface="Arial" panose="020B0604020202020204" pitchFamily="34" charset="0"/>
            </a:endParaRPr>
          </a:p>
          <a:p>
            <a:pPr lvl="1"/>
            <a:r>
              <a:rPr lang="en-US" dirty="0">
                <a:solidFill>
                  <a:schemeClr val="tx2"/>
                </a:solidFill>
                <a:latin typeface="Arial"/>
                <a:cs typeface="Arial"/>
              </a:rPr>
              <a:t>Originates in the work of Karl Marx</a:t>
            </a:r>
          </a:p>
          <a:p>
            <a:pPr marL="457200" lvl="1" indent="0">
              <a:buNone/>
            </a:pPr>
            <a:r>
              <a:rPr lang="en-US" sz="1800" dirty="0">
                <a:solidFill>
                  <a:schemeClr val="tx2"/>
                </a:solidFill>
                <a:latin typeface="Arial"/>
                <a:ea typeface="Calibri"/>
                <a:cs typeface="Arial"/>
              </a:rPr>
              <a:t>   (Scott, 2014, p. 332)</a:t>
            </a:r>
          </a:p>
          <a:p>
            <a:pPr marL="457200" lvl="1" indent="0">
              <a:buNone/>
            </a:pPr>
            <a:endParaRPr lang="en-US" sz="1800" b="1">
              <a:solidFill>
                <a:schemeClr val="tx2"/>
              </a:solidFill>
              <a:latin typeface="Arial" panose="020B0604020202020204" pitchFamily="34" charset="0"/>
              <a:ea typeface="Calibri"/>
              <a:cs typeface="Arial" panose="020B0604020202020204" pitchFamily="34" charset="0"/>
            </a:endParaRPr>
          </a:p>
          <a:p>
            <a:pPr lvl="1"/>
            <a:r>
              <a:rPr lang="en-US" dirty="0">
                <a:solidFill>
                  <a:schemeClr val="tx2"/>
                </a:solidFill>
                <a:latin typeface="Arial"/>
                <a:ea typeface="Calibri"/>
                <a:cs typeface="Arial"/>
              </a:rPr>
              <a:t> The psychology of Ideology</a:t>
            </a:r>
            <a:r>
              <a:rPr lang="en-US" sz="1800" dirty="0">
                <a:solidFill>
                  <a:schemeClr val="tx2"/>
                </a:solidFill>
                <a:latin typeface="Arial"/>
                <a:ea typeface="Calibri"/>
                <a:cs typeface="Arial"/>
              </a:rPr>
              <a:t>.</a:t>
            </a:r>
          </a:p>
          <a:p>
            <a:endParaRPr lang="en-GB" sz="1300">
              <a:solidFill>
                <a:schemeClr val="tx2"/>
              </a:solidFill>
            </a:endParaRPr>
          </a:p>
        </p:txBody>
      </p:sp>
      <p:grpSp>
        <p:nvGrpSpPr>
          <p:cNvPr id="29" name="Group 28">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8E0F9884-0641-D52D-B5EF-20DA6F4407A6}"/>
              </a:ext>
            </a:extLst>
          </p:cNvPr>
          <p:cNvSpPr txBox="1"/>
          <p:nvPr/>
        </p:nvSpPr>
        <p:spPr>
          <a:xfrm>
            <a:off x="6096000" y="6283569"/>
            <a:ext cx="60959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(Federico and Malka, </a:t>
            </a:r>
            <a:r>
              <a:rPr lang="en-US" err="1"/>
              <a:t>nd</a:t>
            </a:r>
            <a:r>
              <a:rPr lang="en-US"/>
              <a:t> and </a:t>
            </a:r>
            <a:r>
              <a:rPr lang="en-US" err="1"/>
              <a:t>Zmigrod</a:t>
            </a:r>
            <a:r>
              <a:rPr lang="en-US"/>
              <a:t>, 2022, pp. 1072-1092)</a:t>
            </a:r>
          </a:p>
        </p:txBody>
      </p:sp>
    </p:spTree>
    <p:extLst>
      <p:ext uri="{BB962C8B-B14F-4D97-AF65-F5344CB8AC3E}">
        <p14:creationId xmlns:p14="http://schemas.microsoft.com/office/powerpoint/2010/main" val="1217945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8" name="Group 17">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5291D949-CA7E-40D9-0895-ECC42C5E0EDA}"/>
              </a:ext>
            </a:extLst>
          </p:cNvPr>
          <p:cNvSpPr txBox="1"/>
          <p:nvPr/>
        </p:nvSpPr>
        <p:spPr>
          <a:xfrm>
            <a:off x="1343349" y="1853571"/>
            <a:ext cx="9833548" cy="294557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400" dirty="0">
                <a:solidFill>
                  <a:schemeClr val="tx2"/>
                </a:solidFill>
                <a:latin typeface="Arial"/>
                <a:cs typeface="Arial"/>
              </a:rPr>
              <a:t>An activist is usually a volunteer who takes an active part in a group or political party. </a:t>
            </a:r>
            <a:endParaRPr lang="en-US" dirty="0">
              <a:solidFill>
                <a:schemeClr val="tx2"/>
              </a:solidFill>
              <a:latin typeface="Aptos"/>
              <a:cs typeface="Arial"/>
            </a:endParaRPr>
          </a:p>
          <a:p>
            <a:pPr>
              <a:lnSpc>
                <a:spcPct val="90000"/>
              </a:lnSpc>
              <a:spcAft>
                <a:spcPts val="600"/>
              </a:spcAft>
            </a:pPr>
            <a:r>
              <a:rPr lang="en-US" dirty="0">
                <a:solidFill>
                  <a:srgbClr val="000000"/>
                </a:solidFill>
                <a:latin typeface="Arial"/>
                <a:cs typeface="Arial"/>
              </a:rPr>
              <a:t>(Brown, McLean and McMillan, 2018, p.2).</a:t>
            </a:r>
            <a:endParaRPr lang="en-US" dirty="0">
              <a:solidFill>
                <a:schemeClr val="tx2"/>
              </a:solidFill>
              <a:latin typeface="Arial"/>
              <a:cs typeface="Arial"/>
            </a:endParaRPr>
          </a:p>
          <a:p>
            <a:pPr indent="-228600">
              <a:lnSpc>
                <a:spcPct val="90000"/>
              </a:lnSpc>
              <a:spcAft>
                <a:spcPts val="600"/>
              </a:spcAft>
              <a:buFont typeface="Arial" panose="020B0604020202020204" pitchFamily="34" charset="0"/>
              <a:buChar char="•"/>
            </a:pPr>
            <a:endParaRPr lang="en-US" sz="2400">
              <a:solidFill>
                <a:schemeClr val="tx2"/>
              </a:solidFill>
              <a:latin typeface="Arial"/>
              <a:cs typeface="Arial"/>
            </a:endParaRPr>
          </a:p>
          <a:p>
            <a:pPr indent="-228600">
              <a:lnSpc>
                <a:spcPct val="90000"/>
              </a:lnSpc>
              <a:spcAft>
                <a:spcPts val="600"/>
              </a:spcAft>
              <a:buFont typeface="Arial" panose="020B0604020202020204" pitchFamily="34" charset="0"/>
              <a:buChar char="•"/>
            </a:pPr>
            <a:r>
              <a:rPr lang="en-US" sz="2400" dirty="0">
                <a:solidFill>
                  <a:schemeClr val="tx2"/>
                </a:solidFill>
                <a:latin typeface="Arial"/>
                <a:cs typeface="Arial"/>
              </a:rPr>
              <a:t>An activist can direct its views and feelings towards its own position and can be seen as bringing about change as an alternative.</a:t>
            </a:r>
          </a:p>
          <a:p>
            <a:pPr>
              <a:lnSpc>
                <a:spcPct val="90000"/>
              </a:lnSpc>
              <a:spcAft>
                <a:spcPts val="600"/>
              </a:spcAft>
            </a:pPr>
            <a:r>
              <a:rPr lang="en-US" dirty="0">
                <a:solidFill>
                  <a:srgbClr val="000000"/>
                </a:solidFill>
                <a:latin typeface="Arial"/>
                <a:cs typeface="Arial"/>
              </a:rPr>
              <a:t>(Harris and White, 2018</a:t>
            </a:r>
            <a:r>
              <a:rPr lang="en-US" dirty="0">
                <a:solidFill>
                  <a:srgbClr val="000000"/>
                </a:solidFill>
                <a:latin typeface="Aptos"/>
                <a:cs typeface="Arial"/>
              </a:rPr>
              <a:t>, p.5</a:t>
            </a:r>
            <a:r>
              <a:rPr lang="en-US" dirty="0">
                <a:solidFill>
                  <a:srgbClr val="000000"/>
                </a:solidFill>
                <a:latin typeface="Arial"/>
                <a:cs typeface="Arial"/>
              </a:rPr>
              <a:t>).</a:t>
            </a:r>
            <a:endParaRPr lang="en-US" dirty="0">
              <a:solidFill>
                <a:schemeClr val="tx2"/>
              </a:solidFill>
              <a:latin typeface="Arial"/>
              <a:cs typeface="Arial"/>
            </a:endParaRPr>
          </a:p>
        </p:txBody>
      </p:sp>
      <p:sp>
        <p:nvSpPr>
          <p:cNvPr id="4" name="TextBox 3">
            <a:extLst>
              <a:ext uri="{FF2B5EF4-FFF2-40B4-BE49-F238E27FC236}">
                <a16:creationId xmlns:a16="http://schemas.microsoft.com/office/drawing/2014/main" id="{B7CD0AD1-FC66-11AD-4F83-FDA602F08848}"/>
              </a:ext>
            </a:extLst>
          </p:cNvPr>
          <p:cNvSpPr txBox="1"/>
          <p:nvPr/>
        </p:nvSpPr>
        <p:spPr>
          <a:xfrm>
            <a:off x="1788160" y="167640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6" name="TextBox 5">
            <a:extLst>
              <a:ext uri="{FF2B5EF4-FFF2-40B4-BE49-F238E27FC236}">
                <a16:creationId xmlns:a16="http://schemas.microsoft.com/office/drawing/2014/main" id="{E142D1D7-BD2B-F04A-796B-450D46F4D53F}"/>
              </a:ext>
            </a:extLst>
          </p:cNvPr>
          <p:cNvSpPr txBox="1"/>
          <p:nvPr/>
        </p:nvSpPr>
        <p:spPr>
          <a:xfrm>
            <a:off x="1582615" y="703385"/>
            <a:ext cx="845233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a:solidFill>
                  <a:schemeClr val="tx2"/>
                </a:solidFill>
                <a:latin typeface="Arial"/>
                <a:cs typeface="Arial"/>
              </a:rPr>
              <a:t>Defining terminology: Activist</a:t>
            </a:r>
            <a:endParaRPr lang="en-US">
              <a:solidFill>
                <a:schemeClr val="tx2"/>
              </a:solidFill>
            </a:endParaRPr>
          </a:p>
        </p:txBody>
      </p:sp>
      <p:sp>
        <p:nvSpPr>
          <p:cNvPr id="2" name="TextBox 1">
            <a:extLst>
              <a:ext uri="{FF2B5EF4-FFF2-40B4-BE49-F238E27FC236}">
                <a16:creationId xmlns:a16="http://schemas.microsoft.com/office/drawing/2014/main" id="{4BEFE4F1-9705-C4F0-6FC6-2E37BD738012}"/>
              </a:ext>
            </a:extLst>
          </p:cNvPr>
          <p:cNvSpPr txBox="1"/>
          <p:nvPr/>
        </p:nvSpPr>
        <p:spPr>
          <a:xfrm>
            <a:off x="1430216" y="5228491"/>
            <a:ext cx="345830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latin typeface="Arial"/>
                <a:cs typeface="Arial"/>
              </a:rPr>
              <a:t>Identity of an Activist</a:t>
            </a:r>
          </a:p>
        </p:txBody>
      </p:sp>
      <p:sp>
        <p:nvSpPr>
          <p:cNvPr id="5" name="TextBox 4">
            <a:extLst>
              <a:ext uri="{FF2B5EF4-FFF2-40B4-BE49-F238E27FC236}">
                <a16:creationId xmlns:a16="http://schemas.microsoft.com/office/drawing/2014/main" id="{47048D3A-027B-5EB6-EBD1-93BD5910F588}"/>
              </a:ext>
            </a:extLst>
          </p:cNvPr>
          <p:cNvSpPr txBox="1"/>
          <p:nvPr/>
        </p:nvSpPr>
        <p:spPr>
          <a:xfrm>
            <a:off x="1582615" y="568569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t>
            </a:r>
            <a:r>
              <a:rPr lang="en-US">
                <a:latin typeface="Arial"/>
                <a:cs typeface="Arial"/>
              </a:rPr>
              <a:t>Horowitz, 2017, np</a:t>
            </a:r>
            <a:r>
              <a:rPr lang="en-US"/>
              <a:t>)</a:t>
            </a:r>
          </a:p>
        </p:txBody>
      </p:sp>
    </p:spTree>
    <p:extLst>
      <p:ext uri="{BB962C8B-B14F-4D97-AF65-F5344CB8AC3E}">
        <p14:creationId xmlns:p14="http://schemas.microsoft.com/office/powerpoint/2010/main" val="4956691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D9BA0-BF65-0933-D3FE-575B051AF1DA}"/>
              </a:ext>
            </a:extLst>
          </p:cNvPr>
          <p:cNvSpPr>
            <a:spLocks noGrp="1"/>
          </p:cNvSpPr>
          <p:nvPr>
            <p:ph type="title"/>
          </p:nvPr>
        </p:nvSpPr>
        <p:spPr/>
        <p:txBody>
          <a:bodyPr>
            <a:normAutofit/>
          </a:bodyPr>
          <a:lstStyle/>
          <a:p>
            <a:r>
              <a:rPr lang="en-GB" sz="4800">
                <a:latin typeface="Arial"/>
                <a:cs typeface="Arial"/>
              </a:rPr>
              <a:t>Just Stop Oil</a:t>
            </a:r>
          </a:p>
        </p:txBody>
      </p:sp>
      <p:sp>
        <p:nvSpPr>
          <p:cNvPr id="3" name="Content Placeholder 2">
            <a:extLst>
              <a:ext uri="{FF2B5EF4-FFF2-40B4-BE49-F238E27FC236}">
                <a16:creationId xmlns:a16="http://schemas.microsoft.com/office/drawing/2014/main" id="{1E1C85D2-F366-870E-A9CF-390BED21ABC7}"/>
              </a:ext>
            </a:extLst>
          </p:cNvPr>
          <p:cNvSpPr>
            <a:spLocks noGrp="1"/>
          </p:cNvSpPr>
          <p:nvPr>
            <p:ph idx="1"/>
          </p:nvPr>
        </p:nvSpPr>
        <p:spPr>
          <a:xfrm>
            <a:off x="838200" y="1825625"/>
            <a:ext cx="10515600" cy="4351338"/>
          </a:xfrm>
        </p:spPr>
        <p:txBody>
          <a:bodyPr vert="horz" lIns="91440" tIns="45720" rIns="91440" bIns="45720" rtlCol="0" anchor="t">
            <a:normAutofit fontScale="92500" lnSpcReduction="20000"/>
          </a:bodyPr>
          <a:lstStyle/>
          <a:p>
            <a:pPr>
              <a:buFont typeface="Courier New" panose="020B0604020202020204" pitchFamily="34" charset="0"/>
              <a:buChar char="o"/>
            </a:pPr>
            <a:r>
              <a:rPr lang="en-GB" sz="2400" dirty="0">
                <a:latin typeface="Arial"/>
                <a:cs typeface="Arial"/>
              </a:rPr>
              <a:t>Who are they?</a:t>
            </a:r>
            <a:endParaRPr lang="en-US" dirty="0"/>
          </a:p>
          <a:p>
            <a:pPr lvl="1">
              <a:buFont typeface="Courier New" panose="02070309020205020404" pitchFamily="49" charset="0"/>
              <a:buChar char="o"/>
            </a:pPr>
            <a:r>
              <a:rPr lang="en-GB" dirty="0">
                <a:latin typeface="Arial"/>
                <a:cs typeface="Arial"/>
              </a:rPr>
              <a:t>Political activist group</a:t>
            </a:r>
          </a:p>
          <a:p>
            <a:pPr lvl="1">
              <a:buFont typeface="Courier New" panose="02070309020205020404" pitchFamily="49" charset="0"/>
              <a:buChar char="o"/>
            </a:pPr>
            <a:r>
              <a:rPr lang="en-GB" dirty="0">
                <a:latin typeface="Arial"/>
                <a:cs typeface="Arial"/>
              </a:rPr>
              <a:t>Formed in </a:t>
            </a:r>
          </a:p>
          <a:p>
            <a:pPr lvl="1">
              <a:buFont typeface="Courier New" panose="02070309020205020404" pitchFamily="49" charset="0"/>
              <a:buChar char="o"/>
            </a:pPr>
            <a:r>
              <a:rPr lang="en-GB" dirty="0">
                <a:latin typeface="Arial"/>
                <a:cs typeface="Arial"/>
              </a:rPr>
              <a:t>International. </a:t>
            </a:r>
          </a:p>
          <a:p>
            <a:pPr>
              <a:buFont typeface="Courier New" panose="020B0604020202020204" pitchFamily="34" charset="0"/>
              <a:buChar char="o"/>
            </a:pPr>
            <a:endParaRPr lang="en-GB" sz="2400">
              <a:latin typeface="Arial"/>
              <a:cs typeface="Arial"/>
            </a:endParaRPr>
          </a:p>
          <a:p>
            <a:pPr>
              <a:buFont typeface="Courier New" panose="020B0604020202020204" pitchFamily="34" charset="0"/>
              <a:buChar char="o"/>
            </a:pPr>
            <a:r>
              <a:rPr lang="en-GB" sz="2400" dirty="0">
                <a:latin typeface="Arial"/>
                <a:cs typeface="Arial"/>
              </a:rPr>
              <a:t> What are their main aims? </a:t>
            </a:r>
          </a:p>
          <a:p>
            <a:pPr>
              <a:buFont typeface="Courier New" panose="020B0604020202020204" pitchFamily="34" charset="0"/>
              <a:buChar char="o"/>
            </a:pPr>
            <a:r>
              <a:rPr lang="en-GB" sz="2400" dirty="0">
                <a:latin typeface="Arial"/>
                <a:cs typeface="Arial"/>
              </a:rPr>
              <a:t>     </a:t>
            </a:r>
            <a:r>
              <a:rPr lang="en-GB" sz="2400" dirty="0">
                <a:solidFill>
                  <a:schemeClr val="accent1"/>
                </a:solidFill>
                <a:latin typeface="Arial"/>
                <a:cs typeface="Arial"/>
              </a:rPr>
              <a:t> </a:t>
            </a:r>
            <a:r>
              <a:rPr lang="en-GB" sz="2400" dirty="0">
                <a:latin typeface="Arial"/>
                <a:cs typeface="Arial"/>
              </a:rPr>
              <a:t>Lobby Government to end the use of fossil fuels</a:t>
            </a:r>
            <a:endParaRPr lang="en-GB" dirty="0"/>
          </a:p>
          <a:p>
            <a:pPr lvl="1">
              <a:buFont typeface="Courier New" panose="020B0604020202020204" pitchFamily="34" charset="0"/>
              <a:buChar char="o"/>
            </a:pPr>
            <a:r>
              <a:rPr lang="en-GB" dirty="0">
                <a:latin typeface="Arial"/>
                <a:cs typeface="Arial"/>
              </a:rPr>
              <a:t>Raise awareness amongst the general public about the inadequacies in Government policies </a:t>
            </a:r>
          </a:p>
          <a:p>
            <a:pPr marL="0" indent="0">
              <a:buNone/>
            </a:pPr>
            <a:endParaRPr lang="en-GB" sz="2400">
              <a:latin typeface="Arial"/>
              <a:cs typeface="Arial"/>
            </a:endParaRPr>
          </a:p>
          <a:p>
            <a:pPr>
              <a:buFont typeface="Courier New" panose="020B0604020202020204" pitchFamily="34" charset="0"/>
              <a:buChar char="o"/>
            </a:pPr>
            <a:r>
              <a:rPr lang="en-GB" sz="2400" dirty="0">
                <a:latin typeface="Arial"/>
                <a:cs typeface="Arial"/>
              </a:rPr>
              <a:t>What are their main objectives? </a:t>
            </a:r>
          </a:p>
          <a:p>
            <a:pPr>
              <a:buFont typeface="Courier New" panose="020B0604020202020204" pitchFamily="34" charset="0"/>
              <a:buChar char="o"/>
            </a:pPr>
            <a:r>
              <a:rPr lang="en-GB" sz="2400" dirty="0">
                <a:latin typeface="Arial"/>
                <a:cs typeface="Arial"/>
              </a:rPr>
              <a:t>Direct activism, protest in public spaces</a:t>
            </a:r>
            <a:endParaRPr lang="en-GB" sz="2400">
              <a:latin typeface="Arial"/>
              <a:cs typeface="Arial"/>
            </a:endParaRPr>
          </a:p>
          <a:p>
            <a:pPr lvl="1">
              <a:buFont typeface="Courier New" panose="02070309020205020404" pitchFamily="49" charset="0"/>
              <a:buChar char="o"/>
            </a:pPr>
            <a:r>
              <a:rPr lang="en-GB" dirty="0">
                <a:latin typeface="Arial"/>
                <a:cs typeface="Arial"/>
              </a:rPr>
              <a:t>Target art galleries, motorways, Stonehenge.</a:t>
            </a:r>
            <a:endParaRPr lang="en-GB" dirty="0">
              <a:solidFill>
                <a:srgbClr val="FF0000"/>
              </a:solidFill>
              <a:latin typeface="Arial"/>
              <a:cs typeface="Arial"/>
            </a:endParaRPr>
          </a:p>
          <a:p>
            <a:pPr>
              <a:buFont typeface="Courier New" panose="020B0604020202020204" pitchFamily="34" charset="0"/>
              <a:buChar char="o"/>
            </a:pPr>
            <a:endParaRPr lang="en-GB"/>
          </a:p>
          <a:p>
            <a:pPr>
              <a:buFont typeface="Courier New" panose="020B0604020202020204" pitchFamily="34" charset="0"/>
              <a:buChar char="o"/>
            </a:pPr>
            <a:endParaRPr lang="en-GB"/>
          </a:p>
        </p:txBody>
      </p:sp>
      <p:sp>
        <p:nvSpPr>
          <p:cNvPr id="4" name="TextBox 3">
            <a:extLst>
              <a:ext uri="{FF2B5EF4-FFF2-40B4-BE49-F238E27FC236}">
                <a16:creationId xmlns:a16="http://schemas.microsoft.com/office/drawing/2014/main" id="{85A8C54A-8DA4-2048-096D-853B28003610}"/>
              </a:ext>
            </a:extLst>
          </p:cNvPr>
          <p:cNvSpPr txBox="1"/>
          <p:nvPr/>
        </p:nvSpPr>
        <p:spPr>
          <a:xfrm>
            <a:off x="3481755" y="6271847"/>
            <a:ext cx="87102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(Farley, 2024; Just Stop Oil, </a:t>
            </a:r>
            <a:r>
              <a:rPr lang="en-US" dirty="0" err="1">
                <a:latin typeface="Arial"/>
                <a:cs typeface="Arial"/>
              </a:rPr>
              <a:t>nd</a:t>
            </a:r>
            <a:r>
              <a:rPr lang="en-US" dirty="0">
                <a:latin typeface="Arial"/>
                <a:cs typeface="Arial"/>
              </a:rPr>
              <a:t>; </a:t>
            </a:r>
            <a:r>
              <a:rPr lang="en-US" i="1" dirty="0">
                <a:latin typeface="Arial"/>
                <a:ea typeface="Calibri"/>
                <a:cs typeface="Calibri"/>
              </a:rPr>
              <a:t>Public Order Act 2025; </a:t>
            </a:r>
            <a:r>
              <a:rPr lang="en-US" dirty="0">
                <a:latin typeface="Arial"/>
                <a:cs typeface="Arial"/>
              </a:rPr>
              <a:t>Rigg, 2025; You Tube, 2023)</a:t>
            </a:r>
          </a:p>
        </p:txBody>
      </p:sp>
    </p:spTree>
    <p:extLst>
      <p:ext uri="{BB962C8B-B14F-4D97-AF65-F5344CB8AC3E}">
        <p14:creationId xmlns:p14="http://schemas.microsoft.com/office/powerpoint/2010/main" val="3009044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2A93CA-98AB-F2AC-F5AF-1A8921EB611A}"/>
              </a:ext>
            </a:extLst>
          </p:cNvPr>
          <p:cNvSpPr txBox="1"/>
          <p:nvPr/>
        </p:nvSpPr>
        <p:spPr>
          <a:xfrm>
            <a:off x="7329708" y="2272562"/>
            <a:ext cx="3387504" cy="129711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Bef>
                <a:spcPct val="0"/>
              </a:spcBef>
              <a:spcAft>
                <a:spcPts val="600"/>
              </a:spcAft>
            </a:pPr>
            <a:r>
              <a:rPr lang="en-US" sz="5400" kern="1200" dirty="0">
                <a:solidFill>
                  <a:schemeClr val="accent3"/>
                </a:solidFill>
                <a:latin typeface="Times New Roman"/>
                <a:ea typeface="+mj-ea"/>
                <a:cs typeface="Times New Roman"/>
              </a:rPr>
              <a:t>Green Day</a:t>
            </a:r>
          </a:p>
          <a:p>
            <a:pPr>
              <a:lnSpc>
                <a:spcPct val="90000"/>
              </a:lnSpc>
              <a:spcBef>
                <a:spcPct val="0"/>
              </a:spcBef>
              <a:spcAft>
                <a:spcPts val="600"/>
              </a:spcAft>
            </a:pPr>
            <a:endParaRPr lang="en-US" dirty="0">
              <a:solidFill>
                <a:schemeClr val="accent3"/>
              </a:solidFill>
              <a:latin typeface="Times New Roman"/>
              <a:ea typeface="+mj-ea"/>
              <a:cs typeface="Times New Roman"/>
            </a:endParaRPr>
          </a:p>
          <a:p>
            <a:pPr marL="285750" indent="-285750">
              <a:lnSpc>
                <a:spcPct val="90000"/>
              </a:lnSpc>
              <a:spcBef>
                <a:spcPct val="0"/>
              </a:spcBef>
              <a:spcAft>
                <a:spcPts val="600"/>
              </a:spcAft>
              <a:buFont typeface="Courier New" panose="02070309020205020404" pitchFamily="49" charset="0"/>
              <a:buChar char="o"/>
            </a:pPr>
            <a:r>
              <a:rPr lang="en-US" dirty="0">
                <a:solidFill>
                  <a:schemeClr val="accent3"/>
                </a:solidFill>
                <a:latin typeface="Times New Roman"/>
                <a:ea typeface="+mj-ea"/>
                <a:cs typeface="Times New Roman"/>
              </a:rPr>
              <a:t>Environment Audit Committee</a:t>
            </a:r>
          </a:p>
          <a:p>
            <a:pPr marL="285750" indent="-285750">
              <a:lnSpc>
                <a:spcPct val="90000"/>
              </a:lnSpc>
              <a:spcBef>
                <a:spcPct val="0"/>
              </a:spcBef>
              <a:spcAft>
                <a:spcPts val="600"/>
              </a:spcAft>
              <a:buFont typeface="Courier New" panose="02070309020205020404" pitchFamily="49" charset="0"/>
              <a:buChar char="o"/>
            </a:pPr>
            <a:endParaRPr lang="en-US" dirty="0">
              <a:solidFill>
                <a:schemeClr val="accent3"/>
              </a:solidFill>
              <a:latin typeface="Times New Roman"/>
              <a:ea typeface="+mj-ea"/>
              <a:cs typeface="Times New Roman"/>
            </a:endParaRPr>
          </a:p>
          <a:p>
            <a:pPr marL="285750" indent="-285750">
              <a:lnSpc>
                <a:spcPct val="90000"/>
              </a:lnSpc>
              <a:spcBef>
                <a:spcPct val="0"/>
              </a:spcBef>
              <a:spcAft>
                <a:spcPts val="600"/>
              </a:spcAft>
              <a:buFont typeface="Courier New" panose="02070309020205020404" pitchFamily="49" charset="0"/>
              <a:buChar char="o"/>
            </a:pPr>
            <a:r>
              <a:rPr lang="en-US" dirty="0">
                <a:solidFill>
                  <a:schemeClr val="accent3"/>
                </a:solidFill>
                <a:latin typeface="Times New Roman"/>
                <a:ea typeface="+mj-ea"/>
                <a:cs typeface="Times New Roman"/>
              </a:rPr>
              <a:t>Transition from Fossil Fuels</a:t>
            </a:r>
          </a:p>
          <a:p>
            <a:pPr>
              <a:lnSpc>
                <a:spcPct val="90000"/>
              </a:lnSpc>
              <a:spcBef>
                <a:spcPct val="0"/>
              </a:spcBef>
              <a:spcAft>
                <a:spcPts val="600"/>
              </a:spcAft>
            </a:pPr>
            <a:endParaRPr lang="en-US" dirty="0">
              <a:solidFill>
                <a:schemeClr val="accent3"/>
              </a:solidFill>
              <a:latin typeface="Times New Roman"/>
              <a:ea typeface="+mj-ea"/>
              <a:cs typeface="Times New Roman"/>
            </a:endParaRPr>
          </a:p>
          <a:p>
            <a:pPr>
              <a:lnSpc>
                <a:spcPct val="90000"/>
              </a:lnSpc>
              <a:spcBef>
                <a:spcPct val="0"/>
              </a:spcBef>
              <a:spcAft>
                <a:spcPts val="600"/>
              </a:spcAft>
            </a:pPr>
            <a:endParaRPr lang="en-US" dirty="0">
              <a:solidFill>
                <a:schemeClr val="accent3"/>
              </a:solidFill>
              <a:latin typeface="Times New Roman"/>
              <a:ea typeface="+mj-ea"/>
              <a:cs typeface="Times New Roman"/>
            </a:endParaRPr>
          </a:p>
          <a:p>
            <a:pPr>
              <a:lnSpc>
                <a:spcPct val="90000"/>
              </a:lnSpc>
              <a:spcBef>
                <a:spcPct val="0"/>
              </a:spcBef>
              <a:spcAft>
                <a:spcPts val="600"/>
              </a:spcAft>
            </a:pPr>
            <a:endParaRPr lang="en-US" kern="1200" dirty="0">
              <a:solidFill>
                <a:schemeClr val="accent3"/>
              </a:solidFill>
              <a:latin typeface="Times New Roman"/>
              <a:ea typeface="+mj-ea"/>
              <a:cs typeface="Times New Roman"/>
            </a:endParaRPr>
          </a:p>
          <a:p>
            <a:pPr>
              <a:lnSpc>
                <a:spcPct val="90000"/>
              </a:lnSpc>
              <a:spcBef>
                <a:spcPct val="0"/>
              </a:spcBef>
              <a:spcAft>
                <a:spcPts val="600"/>
              </a:spcAft>
            </a:pPr>
            <a:endParaRPr lang="en-US" sz="5400" dirty="0">
              <a:solidFill>
                <a:schemeClr val="accent3"/>
              </a:solidFill>
              <a:latin typeface="Times New Roman"/>
              <a:ea typeface="+mj-ea"/>
              <a:cs typeface="Times New Roman"/>
            </a:endParaRPr>
          </a:p>
          <a:p>
            <a:pPr>
              <a:lnSpc>
                <a:spcPct val="90000"/>
              </a:lnSpc>
              <a:spcBef>
                <a:spcPct val="0"/>
              </a:spcBef>
              <a:spcAft>
                <a:spcPts val="600"/>
              </a:spcAft>
            </a:pPr>
            <a:r>
              <a:rPr lang="en-US" sz="5400" kern="1200" dirty="0">
                <a:solidFill>
                  <a:schemeClr val="tx2"/>
                </a:solidFill>
                <a:latin typeface="Times New Roman"/>
                <a:ea typeface="+mj-ea"/>
                <a:cs typeface="Times New Roman"/>
              </a:rPr>
              <a:t> </a:t>
            </a:r>
          </a:p>
        </p:txBody>
      </p:sp>
      <p:pic>
        <p:nvPicPr>
          <p:cNvPr id="6" name="Graphic 5" descr="Leaf">
            <a:extLst>
              <a:ext uri="{FF2B5EF4-FFF2-40B4-BE49-F238E27FC236}">
                <a16:creationId xmlns:a16="http://schemas.microsoft.com/office/drawing/2014/main" id="{CF537628-B942-ED24-527A-1F8F65A4C41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66593" y="1498797"/>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
        <p:nvSpPr>
          <p:cNvPr id="3" name="TextBox 2">
            <a:extLst>
              <a:ext uri="{FF2B5EF4-FFF2-40B4-BE49-F238E27FC236}">
                <a16:creationId xmlns:a16="http://schemas.microsoft.com/office/drawing/2014/main" id="{C7CA1EB0-C44D-DF8B-F863-8C05E27224CF}"/>
              </a:ext>
            </a:extLst>
          </p:cNvPr>
          <p:cNvSpPr txBox="1"/>
          <p:nvPr/>
        </p:nvSpPr>
        <p:spPr>
          <a:xfrm>
            <a:off x="1266594" y="6514028"/>
            <a:ext cx="1092526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(Environment Audit Committee, 2023;UK Parliament. 2023; Energy and Climate Intelligence Unit, 2025; Green Economy, 2025)</a:t>
            </a:r>
          </a:p>
        </p:txBody>
      </p:sp>
    </p:spTree>
    <p:extLst>
      <p:ext uri="{BB962C8B-B14F-4D97-AF65-F5344CB8AC3E}">
        <p14:creationId xmlns:p14="http://schemas.microsoft.com/office/powerpoint/2010/main" val="1831923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2BEF56-8B0C-63B0-0631-392FC86FBDBE}"/>
              </a:ext>
            </a:extLst>
          </p:cNvPr>
          <p:cNvSpPr txBox="1"/>
          <p:nvPr/>
        </p:nvSpPr>
        <p:spPr>
          <a:xfrm>
            <a:off x="1770185" y="2895599"/>
            <a:ext cx="8886091"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800">
                <a:latin typeface="Times New Roman"/>
                <a:cs typeface="Times New Roman"/>
              </a:rPr>
              <a:t>Green Day Policies</a:t>
            </a:r>
            <a:endParaRPr lang="en-US"/>
          </a:p>
        </p:txBody>
      </p:sp>
      <p:sp>
        <p:nvSpPr>
          <p:cNvPr id="3" name="TextBox 2">
            <a:extLst>
              <a:ext uri="{FF2B5EF4-FFF2-40B4-BE49-F238E27FC236}">
                <a16:creationId xmlns:a16="http://schemas.microsoft.com/office/drawing/2014/main" id="{13316045-4569-A250-0BF3-0F84D8B23EA4}"/>
              </a:ext>
            </a:extLst>
          </p:cNvPr>
          <p:cNvSpPr txBox="1"/>
          <p:nvPr/>
        </p:nvSpPr>
        <p:spPr>
          <a:xfrm>
            <a:off x="9794240" y="6431280"/>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Times New Roman"/>
                <a:cs typeface="Times New Roman"/>
              </a:rPr>
              <a:t>(Green Economy, 2025).</a:t>
            </a:r>
          </a:p>
        </p:txBody>
      </p:sp>
    </p:spTree>
    <p:extLst>
      <p:ext uri="{BB962C8B-B14F-4D97-AF65-F5344CB8AC3E}">
        <p14:creationId xmlns:p14="http://schemas.microsoft.com/office/powerpoint/2010/main" val="3611102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9" name="Group 38">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3" name="Freeform: Shape 12">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grpSp>
      <p:sp>
        <p:nvSpPr>
          <p:cNvPr id="3" name="TextBox 2">
            <a:extLst>
              <a:ext uri="{FF2B5EF4-FFF2-40B4-BE49-F238E27FC236}">
                <a16:creationId xmlns:a16="http://schemas.microsoft.com/office/drawing/2014/main" id="{EEC4C11D-37FA-5DE2-7C62-9103B2A5DCA2}"/>
              </a:ext>
            </a:extLst>
          </p:cNvPr>
          <p:cNvSpPr txBox="1"/>
          <p:nvPr/>
        </p:nvSpPr>
        <p:spPr>
          <a:xfrm>
            <a:off x="3045368" y="2043663"/>
            <a:ext cx="6105194" cy="203105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5200" kern="1200">
                <a:solidFill>
                  <a:schemeClr val="tx2"/>
                </a:solidFill>
                <a:latin typeface="+mj-lt"/>
                <a:ea typeface="+mj-ea"/>
                <a:cs typeface="+mj-cs"/>
              </a:rPr>
              <a:t>Government Policies</a:t>
            </a:r>
          </a:p>
        </p:txBody>
      </p:sp>
      <p:sp>
        <p:nvSpPr>
          <p:cNvPr id="2" name="TextBox 1">
            <a:extLst>
              <a:ext uri="{FF2B5EF4-FFF2-40B4-BE49-F238E27FC236}">
                <a16:creationId xmlns:a16="http://schemas.microsoft.com/office/drawing/2014/main" id="{C6EC65B1-F759-C5A9-FEA5-84018C331929}"/>
              </a:ext>
            </a:extLst>
          </p:cNvPr>
          <p:cNvSpPr txBox="1"/>
          <p:nvPr/>
        </p:nvSpPr>
        <p:spPr>
          <a:xfrm>
            <a:off x="3045368" y="4160126"/>
            <a:ext cx="6105194" cy="68207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gn="ctr">
              <a:lnSpc>
                <a:spcPct val="90000"/>
              </a:lnSpc>
              <a:spcBef>
                <a:spcPts val="1000"/>
              </a:spcBef>
              <a:spcAft>
                <a:spcPts val="600"/>
              </a:spcAft>
            </a:pPr>
            <a:r>
              <a:rPr lang="en-US" sz="2400" kern="1200">
                <a:solidFill>
                  <a:schemeClr val="tx2"/>
                </a:solidFill>
                <a:latin typeface="+mn-lt"/>
                <a:ea typeface="+mn-ea"/>
                <a:cs typeface="+mn-cs"/>
              </a:rPr>
              <a:t>(BBC News, 2025)</a:t>
            </a:r>
          </a:p>
        </p:txBody>
      </p:sp>
    </p:spTree>
    <p:extLst>
      <p:ext uri="{BB962C8B-B14F-4D97-AF65-F5344CB8AC3E}">
        <p14:creationId xmlns:p14="http://schemas.microsoft.com/office/powerpoint/2010/main" val="1119258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6A1DF5D-720B-5F85-12CC-00903DAAB525}"/>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Summary</a:t>
            </a:r>
          </a:p>
        </p:txBody>
      </p:sp>
      <p:sp>
        <p:nvSpPr>
          <p:cNvPr id="3" name="Content Placeholder 2">
            <a:extLst>
              <a:ext uri="{FF2B5EF4-FFF2-40B4-BE49-F238E27FC236}">
                <a16:creationId xmlns:a16="http://schemas.microsoft.com/office/drawing/2014/main" id="{14AC573B-98EE-096E-2773-6D5592073842}"/>
              </a:ext>
            </a:extLst>
          </p:cNvPr>
          <p:cNvSpPr>
            <a:spLocks noGrp="1"/>
          </p:cNvSpPr>
          <p:nvPr>
            <p:ph idx="1"/>
          </p:nvPr>
        </p:nvSpPr>
        <p:spPr>
          <a:xfrm>
            <a:off x="6172200" y="1015687"/>
            <a:ext cx="5221224" cy="5230368"/>
          </a:xfrm>
        </p:spPr>
        <p:txBody>
          <a:bodyPr vert="horz" lIns="91440" tIns="45720" rIns="91440" bIns="45720" rtlCol="0" anchor="ctr">
            <a:noAutofit/>
          </a:bodyPr>
          <a:lstStyle/>
          <a:p>
            <a:pPr marL="0" indent="0">
              <a:buNone/>
            </a:pPr>
            <a:r>
              <a:rPr lang="en-US" sz="2400">
                <a:solidFill>
                  <a:schemeClr val="tx2"/>
                </a:solidFill>
                <a:latin typeface="Arial"/>
                <a:ea typeface="Calibri"/>
                <a:cs typeface="Arial"/>
              </a:rPr>
              <a:t>Defining terminology</a:t>
            </a:r>
          </a:p>
          <a:p>
            <a:pPr lvl="1">
              <a:buFont typeface="Courier New" panose="02070309020205020404" pitchFamily="49" charset="0"/>
              <a:buChar char="o"/>
            </a:pPr>
            <a:r>
              <a:rPr lang="en-US">
                <a:solidFill>
                  <a:schemeClr val="tx2"/>
                </a:solidFill>
                <a:latin typeface="Arial"/>
                <a:ea typeface="Calibri"/>
                <a:cs typeface="Arial"/>
              </a:rPr>
              <a:t>‘ideology’</a:t>
            </a:r>
          </a:p>
          <a:p>
            <a:pPr lvl="1">
              <a:buFont typeface="Courier New" panose="02070309020205020404" pitchFamily="49" charset="0"/>
              <a:buChar char="o"/>
            </a:pPr>
            <a:r>
              <a:rPr lang="en-US">
                <a:solidFill>
                  <a:schemeClr val="tx2"/>
                </a:solidFill>
                <a:latin typeface="Arial"/>
                <a:ea typeface="Calibri"/>
                <a:cs typeface="Arial"/>
              </a:rPr>
              <a:t>‘activist’</a:t>
            </a:r>
          </a:p>
          <a:p>
            <a:pPr marL="0" indent="0">
              <a:buNone/>
            </a:pPr>
            <a:endParaRPr lang="en-US" sz="2400">
              <a:solidFill>
                <a:schemeClr val="tx2"/>
              </a:solidFill>
              <a:latin typeface="Arial" panose="020B0604020202020204" pitchFamily="34" charset="0"/>
              <a:ea typeface="Calibri"/>
              <a:cs typeface="Arial" panose="020B0604020202020204" pitchFamily="34" charset="0"/>
            </a:endParaRPr>
          </a:p>
          <a:p>
            <a:pPr marL="0" indent="0">
              <a:buNone/>
            </a:pPr>
            <a:r>
              <a:rPr lang="en-US" sz="2400">
                <a:solidFill>
                  <a:schemeClr val="tx2"/>
                </a:solidFill>
                <a:latin typeface="Arial"/>
                <a:ea typeface="Calibri"/>
                <a:cs typeface="Arial"/>
              </a:rPr>
              <a:t>Just Stop Oil</a:t>
            </a:r>
          </a:p>
          <a:p>
            <a:pPr lvl="1">
              <a:buFont typeface="Courier New" panose="02070309020205020404" pitchFamily="49" charset="0"/>
              <a:buChar char="o"/>
            </a:pPr>
            <a:r>
              <a:rPr lang="en-US">
                <a:solidFill>
                  <a:schemeClr val="tx2"/>
                </a:solidFill>
                <a:latin typeface="Arial"/>
                <a:ea typeface="Calibri"/>
                <a:cs typeface="Arial"/>
              </a:rPr>
              <a:t>Environmental activist </a:t>
            </a:r>
            <a:r>
              <a:rPr lang="en-US" err="1">
                <a:solidFill>
                  <a:schemeClr val="tx2"/>
                </a:solidFill>
                <a:latin typeface="Arial"/>
                <a:ea typeface="Calibri"/>
                <a:cs typeface="Arial"/>
              </a:rPr>
              <a:t>organisation</a:t>
            </a:r>
            <a:endParaRPr lang="en-US">
              <a:solidFill>
                <a:schemeClr val="tx2"/>
              </a:solidFill>
              <a:latin typeface="Arial"/>
              <a:ea typeface="Calibri"/>
              <a:cs typeface="Arial"/>
            </a:endParaRPr>
          </a:p>
          <a:p>
            <a:pPr lvl="1">
              <a:buFont typeface="Courier New" panose="02070309020205020404" pitchFamily="49" charset="0"/>
              <a:buChar char="o"/>
            </a:pPr>
            <a:r>
              <a:rPr lang="en-US">
                <a:solidFill>
                  <a:schemeClr val="tx2"/>
                </a:solidFill>
                <a:latin typeface="Arial"/>
                <a:ea typeface="Calibri"/>
                <a:cs typeface="Arial"/>
              </a:rPr>
              <a:t>Lobbying</a:t>
            </a:r>
          </a:p>
          <a:p>
            <a:pPr lvl="1">
              <a:buFont typeface="Courier New" panose="02070309020205020404" pitchFamily="49" charset="0"/>
              <a:buChar char="o"/>
            </a:pPr>
            <a:r>
              <a:rPr lang="en-US">
                <a:solidFill>
                  <a:schemeClr val="tx2"/>
                </a:solidFill>
                <a:latin typeface="Arial"/>
                <a:ea typeface="Calibri"/>
                <a:cs typeface="Arial"/>
              </a:rPr>
              <a:t>Direct protest</a:t>
            </a:r>
          </a:p>
          <a:p>
            <a:pPr marL="0" indent="0">
              <a:buNone/>
            </a:pPr>
            <a:endParaRPr lang="en-US" sz="2400">
              <a:solidFill>
                <a:schemeClr val="tx2"/>
              </a:solidFill>
              <a:latin typeface="Arial" panose="020B0604020202020204" pitchFamily="34" charset="0"/>
              <a:ea typeface="Calibri"/>
              <a:cs typeface="Arial" panose="020B0604020202020204" pitchFamily="34" charset="0"/>
            </a:endParaRPr>
          </a:p>
          <a:p>
            <a:pPr marL="0" indent="0">
              <a:buNone/>
            </a:pPr>
            <a:r>
              <a:rPr lang="en-US" sz="2400">
                <a:solidFill>
                  <a:schemeClr val="tx2"/>
                </a:solidFill>
                <a:latin typeface="Arial"/>
                <a:ea typeface="Calibri"/>
                <a:cs typeface="Arial"/>
              </a:rPr>
              <a:t>Discussion</a:t>
            </a:r>
          </a:p>
          <a:p>
            <a:pPr lvl="1">
              <a:buFont typeface="Courier New" panose="02070309020205020404" pitchFamily="49" charset="0"/>
              <a:buChar char="o"/>
            </a:pPr>
            <a:r>
              <a:rPr lang="en-US">
                <a:solidFill>
                  <a:schemeClr val="tx2"/>
                </a:solidFill>
                <a:latin typeface="Arial"/>
                <a:ea typeface="Calibri"/>
                <a:cs typeface="Arial"/>
              </a:rPr>
              <a:t>Green Day update </a:t>
            </a:r>
          </a:p>
          <a:p>
            <a:pPr lvl="1">
              <a:buFont typeface="Courier New" panose="02070309020205020404" pitchFamily="49" charset="0"/>
              <a:buChar char="o"/>
            </a:pPr>
            <a:r>
              <a:rPr lang="en-US">
                <a:solidFill>
                  <a:schemeClr val="tx2"/>
                </a:solidFill>
                <a:latin typeface="Arial"/>
                <a:ea typeface="Calibri"/>
                <a:cs typeface="Arial"/>
              </a:rPr>
              <a:t>Government Policies</a:t>
            </a:r>
          </a:p>
          <a:p>
            <a:endParaRPr lang="en-GB" sz="2400">
              <a:solidFill>
                <a:schemeClr val="tx2"/>
              </a:solidFill>
              <a:latin typeface="Arial"/>
              <a:cs typeface="Arial"/>
            </a:endParaRPr>
          </a:p>
        </p:txBody>
      </p:sp>
    </p:spTree>
    <p:extLst>
      <p:ext uri="{BB962C8B-B14F-4D97-AF65-F5344CB8AC3E}">
        <p14:creationId xmlns:p14="http://schemas.microsoft.com/office/powerpoint/2010/main" val="24517365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F0A722-5464-02A1-DD10-73EE695F3BCC}"/>
              </a:ext>
            </a:extLst>
          </p:cNvPr>
          <p:cNvSpPr txBox="1"/>
          <p:nvPr/>
        </p:nvSpPr>
        <p:spPr>
          <a:xfrm>
            <a:off x="582581" y="736992"/>
            <a:ext cx="2743200"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latin typeface="Arial" panose="020B0604020202020204" pitchFamily="34" charset="0"/>
                <a:ea typeface="Calibri"/>
                <a:cs typeface="Arial" panose="020B0604020202020204" pitchFamily="34" charset="0"/>
              </a:rPr>
              <a:t>References</a:t>
            </a:r>
          </a:p>
          <a:p>
            <a:endParaRPr lang="en-US" dirty="0"/>
          </a:p>
        </p:txBody>
      </p:sp>
      <p:sp>
        <p:nvSpPr>
          <p:cNvPr id="7" name="TextBox 6">
            <a:extLst>
              <a:ext uri="{FF2B5EF4-FFF2-40B4-BE49-F238E27FC236}">
                <a16:creationId xmlns:a16="http://schemas.microsoft.com/office/drawing/2014/main" id="{7E949E4C-40C5-A0B9-FEAA-52577858546D}"/>
              </a:ext>
            </a:extLst>
          </p:cNvPr>
          <p:cNvSpPr txBox="1"/>
          <p:nvPr/>
        </p:nvSpPr>
        <p:spPr>
          <a:xfrm>
            <a:off x="699381" y="1150576"/>
            <a:ext cx="10539045"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Times New Roman"/>
              </a:rPr>
              <a:t>BBC News (2025) </a:t>
            </a:r>
            <a:r>
              <a:rPr lang="en-US" i="1" dirty="0">
                <a:latin typeface="Arial"/>
                <a:cs typeface="Times New Roman"/>
              </a:rPr>
              <a:t>Just Stop Oil:</a:t>
            </a:r>
            <a:r>
              <a:rPr lang="en-US" dirty="0">
                <a:latin typeface="Arial"/>
                <a:cs typeface="Times New Roman"/>
              </a:rPr>
              <a:t> </a:t>
            </a:r>
            <a:r>
              <a:rPr lang="en-US" i="1" dirty="0">
                <a:latin typeface="Arial"/>
                <a:cs typeface="Times New Roman"/>
              </a:rPr>
              <a:t>What is it and what are its Goals? Available at: </a:t>
            </a:r>
            <a:r>
              <a:rPr lang="en-US" i="1" dirty="0">
                <a:latin typeface="Arial"/>
                <a:cs typeface="Times New Roman"/>
                <a:hlinkClick r:id="rId2"/>
              </a:rPr>
              <a:t>https://www.bbc.co.uk/news/uk-63543307</a:t>
            </a:r>
            <a:r>
              <a:rPr lang="en-US" i="1" dirty="0">
                <a:latin typeface="Arial"/>
                <a:cs typeface="Times New Roman"/>
              </a:rPr>
              <a:t> (Accessed: 17 February 2025).</a:t>
            </a:r>
          </a:p>
          <a:p>
            <a:endParaRPr lang="en-US" i="1" dirty="0">
              <a:latin typeface="Arial"/>
              <a:cs typeface="Times New Roman"/>
            </a:endParaRPr>
          </a:p>
          <a:p>
            <a:r>
              <a:rPr lang="en-US" dirty="0">
                <a:latin typeface="Arial"/>
                <a:cs typeface="Arial"/>
              </a:rPr>
              <a:t>Brown, G.W., McLean, I. and McMillan, A. (2018) </a:t>
            </a:r>
            <a:r>
              <a:rPr lang="en-US" i="1" dirty="0">
                <a:latin typeface="Arial"/>
                <a:cs typeface="Arial"/>
              </a:rPr>
              <a:t>Oxford Concise Dictionary of Politics and International Relations.</a:t>
            </a:r>
            <a:r>
              <a:rPr lang="en-US" dirty="0">
                <a:latin typeface="Arial"/>
                <a:cs typeface="Arial"/>
              </a:rPr>
              <a:t> 4</a:t>
            </a:r>
            <a:r>
              <a:rPr lang="en-US" baseline="30000" dirty="0">
                <a:latin typeface="Arial"/>
                <a:cs typeface="Arial"/>
              </a:rPr>
              <a:t>th</a:t>
            </a:r>
            <a:r>
              <a:rPr lang="en-US" dirty="0">
                <a:latin typeface="Arial"/>
                <a:cs typeface="Arial"/>
              </a:rPr>
              <a:t> edn. Oxford: Oxford University Press.</a:t>
            </a:r>
          </a:p>
          <a:p>
            <a:endParaRPr lang="en-US" sz="1600" i="1" dirty="0">
              <a:latin typeface="Times New Roman"/>
              <a:cs typeface="Times New Roman"/>
            </a:endParaRPr>
          </a:p>
        </p:txBody>
      </p:sp>
      <p:sp>
        <p:nvSpPr>
          <p:cNvPr id="3" name="TextBox 2">
            <a:extLst>
              <a:ext uri="{FF2B5EF4-FFF2-40B4-BE49-F238E27FC236}">
                <a16:creationId xmlns:a16="http://schemas.microsoft.com/office/drawing/2014/main" id="{B2575C76-7466-46D4-4291-59A89D07CE78}"/>
              </a:ext>
            </a:extLst>
          </p:cNvPr>
          <p:cNvSpPr txBox="1"/>
          <p:nvPr/>
        </p:nvSpPr>
        <p:spPr>
          <a:xfrm>
            <a:off x="703384" y="2872153"/>
            <a:ext cx="106797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dirty="0">
                <a:latin typeface="Arial"/>
                <a:cs typeface="Arial"/>
              </a:rPr>
              <a:t>Criminal Damage Act 1971 c. 10.</a:t>
            </a:r>
            <a:r>
              <a:rPr lang="en-US" dirty="0">
                <a:latin typeface="Arial"/>
                <a:cs typeface="Arial"/>
              </a:rPr>
              <a:t> Available at: </a:t>
            </a:r>
            <a:r>
              <a:rPr lang="en-US" dirty="0">
                <a:latin typeface="Arial"/>
                <a:ea typeface="+mn-lt"/>
                <a:cs typeface="+mn-lt"/>
                <a:hlinkClick r:id="rId3"/>
              </a:rPr>
              <a:t>https://www.legislation.gov.uk/ukpga/1971/48/section/10</a:t>
            </a:r>
            <a:r>
              <a:rPr lang="en-US" dirty="0">
                <a:latin typeface="Arial"/>
                <a:ea typeface="+mn-lt"/>
                <a:cs typeface="+mn-lt"/>
              </a:rPr>
              <a:t>  (Accessed: 27 February 2025).</a:t>
            </a:r>
            <a:endParaRPr lang="en-US" dirty="0">
              <a:latin typeface="Arial"/>
              <a:cs typeface="Arial"/>
            </a:endParaRPr>
          </a:p>
        </p:txBody>
      </p:sp>
      <p:sp>
        <p:nvSpPr>
          <p:cNvPr id="6" name="TextBox 5">
            <a:extLst>
              <a:ext uri="{FF2B5EF4-FFF2-40B4-BE49-F238E27FC236}">
                <a16:creationId xmlns:a16="http://schemas.microsoft.com/office/drawing/2014/main" id="{8448B638-DED0-1570-778B-3ED2F7632536}"/>
              </a:ext>
            </a:extLst>
          </p:cNvPr>
          <p:cNvSpPr txBox="1"/>
          <p:nvPr/>
        </p:nvSpPr>
        <p:spPr>
          <a:xfrm>
            <a:off x="703385" y="5474677"/>
            <a:ext cx="106797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Farley, H. (2024) ‘“Extreme” Protest Groups Face Ban Under Proposal’ </a:t>
            </a:r>
            <a:r>
              <a:rPr lang="en-US" i="1" dirty="0">
                <a:latin typeface="Arial"/>
                <a:cs typeface="Arial"/>
              </a:rPr>
              <a:t>BBC News, </a:t>
            </a:r>
            <a:r>
              <a:rPr lang="en-US" dirty="0">
                <a:latin typeface="Arial"/>
                <a:cs typeface="Arial"/>
              </a:rPr>
              <a:t>12 May. Available at: </a:t>
            </a:r>
            <a:r>
              <a:rPr lang="en-US" dirty="0">
                <a:latin typeface="Arial"/>
                <a:ea typeface="+mn-lt"/>
                <a:cs typeface="+mn-lt"/>
                <a:hlinkClick r:id="rId4"/>
              </a:rPr>
              <a:t>https://www.bbc.co.uk/news/articles/c2qv7425gvwo</a:t>
            </a:r>
            <a:r>
              <a:rPr lang="en-US" dirty="0">
                <a:latin typeface="Arial"/>
                <a:ea typeface="+mn-lt"/>
                <a:cs typeface="+mn-lt"/>
              </a:rPr>
              <a:t> (Accessed: 28 February 2025).</a:t>
            </a:r>
            <a:endParaRPr lang="en-US" i="1" dirty="0">
              <a:latin typeface="Arial"/>
              <a:cs typeface="Arial"/>
            </a:endParaRPr>
          </a:p>
        </p:txBody>
      </p:sp>
      <p:sp>
        <p:nvSpPr>
          <p:cNvPr id="4" name="TextBox 3">
            <a:extLst>
              <a:ext uri="{FF2B5EF4-FFF2-40B4-BE49-F238E27FC236}">
                <a16:creationId xmlns:a16="http://schemas.microsoft.com/office/drawing/2014/main" id="{9D8E3F0B-B1C3-755C-2D5E-653C872E7977}"/>
              </a:ext>
            </a:extLst>
          </p:cNvPr>
          <p:cNvSpPr txBox="1"/>
          <p:nvPr/>
        </p:nvSpPr>
        <p:spPr>
          <a:xfrm>
            <a:off x="773723" y="4654633"/>
            <a:ext cx="96832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Extinction Rebellion (2025) </a:t>
            </a:r>
            <a:r>
              <a:rPr lang="en-US" i="1" dirty="0">
                <a:latin typeface="Arial"/>
                <a:cs typeface="Arial"/>
              </a:rPr>
              <a:t>This is an Emergency. </a:t>
            </a:r>
            <a:r>
              <a:rPr lang="en-US" dirty="0">
                <a:latin typeface="Arial"/>
                <a:cs typeface="Arial"/>
              </a:rPr>
              <a:t>Available at: </a:t>
            </a:r>
            <a:r>
              <a:rPr lang="en-US" dirty="0">
                <a:latin typeface="Arial"/>
                <a:ea typeface="+mn-lt"/>
                <a:cs typeface="+mn-lt"/>
                <a:hlinkClick r:id="rId5"/>
              </a:rPr>
              <a:t>https://extinctionrebellion.uk/</a:t>
            </a:r>
            <a:r>
              <a:rPr lang="en-US" dirty="0">
                <a:latin typeface="Arial"/>
                <a:ea typeface="+mn-lt"/>
                <a:cs typeface="+mn-lt"/>
              </a:rPr>
              <a:t> (Accessed: 1 March 2025).</a:t>
            </a:r>
            <a:endParaRPr lang="en-US" dirty="0">
              <a:latin typeface="Arial"/>
              <a:cs typeface="Arial"/>
            </a:endParaRPr>
          </a:p>
        </p:txBody>
      </p:sp>
      <p:sp>
        <p:nvSpPr>
          <p:cNvPr id="5" name="TextBox 4">
            <a:extLst>
              <a:ext uri="{FF2B5EF4-FFF2-40B4-BE49-F238E27FC236}">
                <a16:creationId xmlns:a16="http://schemas.microsoft.com/office/drawing/2014/main" id="{400FDBC6-7F95-7FA6-7654-2DDBC7A2812B}"/>
              </a:ext>
            </a:extLst>
          </p:cNvPr>
          <p:cNvSpPr txBox="1"/>
          <p:nvPr/>
        </p:nvSpPr>
        <p:spPr>
          <a:xfrm>
            <a:off x="771169" y="3608411"/>
            <a:ext cx="1065127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Energy and Climate Intelligence Unit (2025) </a:t>
            </a:r>
            <a:r>
              <a:rPr lang="en-US" i="1" dirty="0">
                <a:latin typeface="Arial"/>
                <a:cs typeface="Arial"/>
              </a:rPr>
              <a:t>Two Years of Russia’s War on Ukraine: the Gas Crisis, Price Rises and Energy Security. Available at: </a:t>
            </a:r>
            <a:r>
              <a:rPr lang="en-US" dirty="0">
                <a:latin typeface="Arial"/>
                <a:ea typeface="+mn-lt"/>
                <a:cs typeface="+mn-lt"/>
                <a:hlinkClick r:id="rId6"/>
              </a:rPr>
              <a:t>https://eciu.net/insights/2024/two-years-of-russias-war-on-ukraine-the-gas-crisis-price-rises-and-energy-security</a:t>
            </a:r>
            <a:r>
              <a:rPr lang="en-US" dirty="0">
                <a:latin typeface="Arial"/>
                <a:ea typeface="+mn-lt"/>
                <a:cs typeface="+mn-lt"/>
              </a:rPr>
              <a:t> (Accessed: 1 March 2025).</a:t>
            </a:r>
            <a:endParaRPr lang="en-US" i="1" dirty="0">
              <a:latin typeface="Arial"/>
              <a:cs typeface="Arial"/>
            </a:endParaRPr>
          </a:p>
        </p:txBody>
      </p:sp>
    </p:spTree>
    <p:extLst>
      <p:ext uri="{BB962C8B-B14F-4D97-AF65-F5344CB8AC3E}">
        <p14:creationId xmlns:p14="http://schemas.microsoft.com/office/powerpoint/2010/main" val="41075443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3F0B64F-2065-25EF-CF4F-B3512E978B6E}"/>
              </a:ext>
            </a:extLst>
          </p:cNvPr>
          <p:cNvSpPr txBox="1"/>
          <p:nvPr/>
        </p:nvSpPr>
        <p:spPr>
          <a:xfrm>
            <a:off x="1666240" y="96520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 name="TextBox 3">
            <a:extLst>
              <a:ext uri="{FF2B5EF4-FFF2-40B4-BE49-F238E27FC236}">
                <a16:creationId xmlns:a16="http://schemas.microsoft.com/office/drawing/2014/main" id="{87CF19B5-D430-E40F-6284-A7736E8FECA2}"/>
              </a:ext>
            </a:extLst>
          </p:cNvPr>
          <p:cNvSpPr txBox="1"/>
          <p:nvPr/>
        </p:nvSpPr>
        <p:spPr>
          <a:xfrm>
            <a:off x="914401" y="5380892"/>
            <a:ext cx="901504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Times New Roman"/>
              </a:rPr>
              <a:t>Just Stop Oil (no date)</a:t>
            </a:r>
            <a:r>
              <a:rPr lang="en-US" i="1" dirty="0">
                <a:latin typeface="Arial"/>
                <a:cs typeface="Times New Roman"/>
              </a:rPr>
              <a:t> 1.5C is Dead:</a:t>
            </a:r>
            <a:r>
              <a:rPr lang="en-US" dirty="0">
                <a:latin typeface="Arial"/>
                <a:cs typeface="Times New Roman"/>
              </a:rPr>
              <a:t> </a:t>
            </a:r>
            <a:r>
              <a:rPr lang="en-US" i="1" dirty="0">
                <a:latin typeface="Arial"/>
                <a:cs typeface="Times New Roman"/>
              </a:rPr>
              <a:t>What Will You Do Now? </a:t>
            </a:r>
            <a:r>
              <a:rPr lang="en-US" dirty="0">
                <a:latin typeface="Arial"/>
                <a:cs typeface="Times New Roman"/>
              </a:rPr>
              <a:t>Available at: </a:t>
            </a:r>
            <a:r>
              <a:rPr lang="en-US" dirty="0">
                <a:latin typeface="Arial"/>
                <a:cs typeface="Times New Roman"/>
                <a:hlinkClick r:id="rId2"/>
              </a:rPr>
              <a:t>https://juststopoil.org/topoil.org</a:t>
            </a:r>
            <a:r>
              <a:rPr lang="en-US" dirty="0">
                <a:latin typeface="Arial"/>
                <a:cs typeface="Times New Roman"/>
              </a:rPr>
              <a:t> (Accessed: 16 February 2025). </a:t>
            </a:r>
          </a:p>
          <a:p>
            <a:pPr algn="l"/>
            <a:endParaRPr lang="en-US" dirty="0">
              <a:latin typeface="Arial"/>
              <a:cs typeface="Arial"/>
            </a:endParaRPr>
          </a:p>
        </p:txBody>
      </p:sp>
      <p:sp>
        <p:nvSpPr>
          <p:cNvPr id="7" name="TextBox 6">
            <a:extLst>
              <a:ext uri="{FF2B5EF4-FFF2-40B4-BE49-F238E27FC236}">
                <a16:creationId xmlns:a16="http://schemas.microsoft.com/office/drawing/2014/main" id="{3446C643-5958-CD30-1B20-76B0CDAE712A}"/>
              </a:ext>
            </a:extLst>
          </p:cNvPr>
          <p:cNvSpPr txBox="1"/>
          <p:nvPr/>
        </p:nvSpPr>
        <p:spPr>
          <a:xfrm>
            <a:off x="902676" y="3434860"/>
            <a:ext cx="103866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ea typeface="Calibri"/>
                <a:cs typeface="Calibri"/>
              </a:rPr>
              <a:t>Horowitz, J. (2017) </a:t>
            </a:r>
            <a:r>
              <a:rPr lang="en-US" i="1" dirty="0">
                <a:latin typeface="Arial"/>
                <a:ea typeface="Calibri"/>
                <a:cs typeface="Calibri"/>
              </a:rPr>
              <a:t>Who is This 'We' You Speak of? Grounding Activist Identity in Social Psychology.</a:t>
            </a:r>
            <a:r>
              <a:rPr lang="en-US" dirty="0">
                <a:latin typeface="Arial"/>
                <a:ea typeface="Calibri"/>
                <a:cs typeface="Calibri"/>
              </a:rPr>
              <a:t> Available at: </a:t>
            </a:r>
            <a:r>
              <a:rPr lang="en-US" dirty="0">
                <a:ea typeface="+mn-lt"/>
                <a:cs typeface="+mn-lt"/>
                <a:hlinkClick r:id="rId3"/>
              </a:rPr>
              <a:t>https://doi.org/10.1177/2378023117717819</a:t>
            </a:r>
            <a:r>
              <a:rPr lang="en-US" dirty="0">
                <a:ea typeface="+mn-lt"/>
                <a:cs typeface="+mn-lt"/>
              </a:rPr>
              <a:t> (Accessed: 22 February 2025).</a:t>
            </a:r>
            <a:endParaRPr lang="en-US" dirty="0">
              <a:latin typeface="Arial"/>
              <a:ea typeface="Calibri"/>
              <a:cs typeface="Calibri"/>
            </a:endParaRPr>
          </a:p>
        </p:txBody>
      </p:sp>
      <p:sp>
        <p:nvSpPr>
          <p:cNvPr id="3" name="TextBox 2">
            <a:extLst>
              <a:ext uri="{FF2B5EF4-FFF2-40B4-BE49-F238E27FC236}">
                <a16:creationId xmlns:a16="http://schemas.microsoft.com/office/drawing/2014/main" id="{E01C37DB-C250-137D-3A0C-BF4B9BC756B1}"/>
              </a:ext>
            </a:extLst>
          </p:cNvPr>
          <p:cNvSpPr txBox="1"/>
          <p:nvPr/>
        </p:nvSpPr>
        <p:spPr>
          <a:xfrm>
            <a:off x="914399" y="2602523"/>
            <a:ext cx="956603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Harris, J. and White, V. (2018) </a:t>
            </a:r>
            <a:r>
              <a:rPr lang="en-US" i="1" dirty="0">
                <a:latin typeface="Arial"/>
                <a:cs typeface="Arial"/>
              </a:rPr>
              <a:t>Oxford Dictionary of Social Work and Social Care</a:t>
            </a:r>
            <a:r>
              <a:rPr lang="en-US" dirty="0">
                <a:latin typeface="Arial"/>
                <a:cs typeface="Arial"/>
              </a:rPr>
              <a:t>. 2</a:t>
            </a:r>
            <a:r>
              <a:rPr lang="en-US" baseline="30000" dirty="0">
                <a:latin typeface="Arial"/>
                <a:cs typeface="Arial"/>
              </a:rPr>
              <a:t>nd</a:t>
            </a:r>
            <a:r>
              <a:rPr lang="en-US" dirty="0">
                <a:latin typeface="Arial"/>
                <a:cs typeface="Arial"/>
              </a:rPr>
              <a:t> edn. Oxford: Oxford University Press.</a:t>
            </a:r>
          </a:p>
          <a:p>
            <a:pPr algn="l"/>
            <a:endParaRPr lang="en-US" dirty="0"/>
          </a:p>
        </p:txBody>
      </p:sp>
      <p:sp>
        <p:nvSpPr>
          <p:cNvPr id="9" name="TextBox 8">
            <a:extLst>
              <a:ext uri="{FF2B5EF4-FFF2-40B4-BE49-F238E27FC236}">
                <a16:creationId xmlns:a16="http://schemas.microsoft.com/office/drawing/2014/main" id="{41EA57D8-E723-9D9D-0C0B-3A4A6BF27912}"/>
              </a:ext>
            </a:extLst>
          </p:cNvPr>
          <p:cNvSpPr txBox="1"/>
          <p:nvPr/>
        </p:nvSpPr>
        <p:spPr>
          <a:xfrm>
            <a:off x="914399" y="1676399"/>
            <a:ext cx="968326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Green Economy (2025) </a:t>
            </a:r>
            <a:r>
              <a:rPr lang="en-US" i="1" dirty="0">
                <a:latin typeface="Arial"/>
                <a:cs typeface="Arial"/>
              </a:rPr>
              <a:t>UK Government's 'Green Day' - Key Points</a:t>
            </a:r>
            <a:r>
              <a:rPr lang="en-US" dirty="0">
                <a:latin typeface="Arial"/>
                <a:cs typeface="Arial"/>
              </a:rPr>
              <a:t>. Available at: </a:t>
            </a:r>
            <a:r>
              <a:rPr lang="en-US" dirty="0">
                <a:latin typeface="Arial"/>
                <a:cs typeface="Arial"/>
                <a:hlinkClick r:id="rId4"/>
              </a:rPr>
              <a:t>https://greenintelligence.org.uk</a:t>
            </a:r>
            <a:r>
              <a:rPr lang="en-US" dirty="0">
                <a:latin typeface="Arial"/>
                <a:cs typeface="Arial"/>
              </a:rPr>
              <a:t> Accessed: 16 February 2025).</a:t>
            </a:r>
          </a:p>
          <a:p>
            <a:pPr algn="l"/>
            <a:endParaRPr lang="en-US" dirty="0">
              <a:latin typeface="Arial"/>
              <a:cs typeface="Arial"/>
            </a:endParaRPr>
          </a:p>
        </p:txBody>
      </p:sp>
      <p:sp>
        <p:nvSpPr>
          <p:cNvPr id="10" name="TextBox 9">
            <a:extLst>
              <a:ext uri="{FF2B5EF4-FFF2-40B4-BE49-F238E27FC236}">
                <a16:creationId xmlns:a16="http://schemas.microsoft.com/office/drawing/2014/main" id="{72355ED9-3FF5-3CB1-AEE7-4141A69AAECF}"/>
              </a:ext>
            </a:extLst>
          </p:cNvPr>
          <p:cNvSpPr txBox="1"/>
          <p:nvPr/>
        </p:nvSpPr>
        <p:spPr>
          <a:xfrm>
            <a:off x="996462" y="550984"/>
            <a:ext cx="1085556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Federico, C.M. and Malka, A. (no date) </a:t>
            </a:r>
            <a:r>
              <a:rPr lang="en-US" i="1" dirty="0">
                <a:latin typeface="Arial"/>
                <a:cs typeface="Arial"/>
              </a:rPr>
              <a:t>Ideology: The Psychological and Social Foundations of Belief Systems. </a:t>
            </a:r>
            <a:r>
              <a:rPr lang="en-US" dirty="0">
                <a:latin typeface="Arial"/>
                <a:cs typeface="Arial"/>
              </a:rPr>
              <a:t>Available at</a:t>
            </a:r>
            <a:r>
              <a:rPr lang="en-US" i="1" dirty="0">
                <a:latin typeface="Arial"/>
                <a:cs typeface="Arial"/>
              </a:rPr>
              <a:t>: </a:t>
            </a:r>
            <a:r>
              <a:rPr lang="en-US" dirty="0">
                <a:latin typeface="Arial"/>
                <a:cs typeface="Arial"/>
                <a:hlinkClick r:id="rId5"/>
              </a:rPr>
              <a:t>file:///C:/Users/Mary%20Jones/Downloads/federico%20and%20malka%20(pre-print).pdf</a:t>
            </a:r>
            <a:r>
              <a:rPr lang="en-US" dirty="0">
                <a:latin typeface="Arial"/>
                <a:cs typeface="Arial"/>
              </a:rPr>
              <a:t> (Accessed: 21 February 2025).</a:t>
            </a:r>
          </a:p>
          <a:p>
            <a:pPr algn="l"/>
            <a:endParaRPr lang="en-US" dirty="0">
              <a:latin typeface="Arial"/>
              <a:cs typeface="Arial"/>
            </a:endParaRPr>
          </a:p>
        </p:txBody>
      </p:sp>
      <p:sp>
        <p:nvSpPr>
          <p:cNvPr id="12" name="TextBox 11">
            <a:extLst>
              <a:ext uri="{FF2B5EF4-FFF2-40B4-BE49-F238E27FC236}">
                <a16:creationId xmlns:a16="http://schemas.microsoft.com/office/drawing/2014/main" id="{7D421D81-E02A-CEA2-FE15-9AB8A8CA54F9}"/>
              </a:ext>
            </a:extLst>
          </p:cNvPr>
          <p:cNvSpPr txBox="1"/>
          <p:nvPr/>
        </p:nvSpPr>
        <p:spPr>
          <a:xfrm>
            <a:off x="996461" y="4454769"/>
            <a:ext cx="981221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Insulate Britain (2025) </a:t>
            </a:r>
            <a:r>
              <a:rPr lang="en-US" i="1" dirty="0">
                <a:latin typeface="Arial"/>
                <a:cs typeface="Arial"/>
              </a:rPr>
              <a:t>We All Want To Just Stop Oil</a:t>
            </a:r>
            <a:r>
              <a:rPr lang="en-US" dirty="0">
                <a:latin typeface="Arial"/>
                <a:cs typeface="Arial"/>
              </a:rPr>
              <a:t>. Available at: </a:t>
            </a:r>
            <a:r>
              <a:rPr lang="en-US" dirty="0">
                <a:latin typeface="Arial"/>
                <a:cs typeface="Arial"/>
                <a:hlinkClick r:id="rId6"/>
              </a:rPr>
              <a:t>https://insulatebritain.com/</a:t>
            </a:r>
            <a:r>
              <a:rPr lang="en-US" dirty="0">
                <a:latin typeface="Arial"/>
                <a:cs typeface="Arial"/>
              </a:rPr>
              <a:t> (Accessed: 1 March 2025).</a:t>
            </a:r>
          </a:p>
          <a:p>
            <a:pPr algn="l"/>
            <a:endParaRPr lang="en-US" dirty="0"/>
          </a:p>
        </p:txBody>
      </p:sp>
    </p:spTree>
    <p:extLst>
      <p:ext uri="{BB962C8B-B14F-4D97-AF65-F5344CB8AC3E}">
        <p14:creationId xmlns:p14="http://schemas.microsoft.com/office/powerpoint/2010/main" val="1201592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C2D9A1E-3DC1-1011-9118-755132FF98C4}"/>
              </a:ext>
            </a:extLst>
          </p:cNvPr>
          <p:cNvSpPr txBox="1"/>
          <p:nvPr/>
        </p:nvSpPr>
        <p:spPr>
          <a:xfrm>
            <a:off x="498097" y="5099519"/>
            <a:ext cx="1079995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panose="020B0604020202020204" pitchFamily="34" charset="0"/>
                <a:cs typeface="Arial" panose="020B0604020202020204" pitchFamily="34" charset="0"/>
              </a:rPr>
              <a:t>Parliament. House of Commons (2023) </a:t>
            </a:r>
            <a:r>
              <a:rPr lang="en-US" i="1" dirty="0">
                <a:latin typeface="Arial" panose="020B0604020202020204" pitchFamily="34" charset="0"/>
                <a:cs typeface="Arial" panose="020B0604020202020204" pitchFamily="34" charset="0"/>
              </a:rPr>
              <a:t>Committees: Government response on fossil fuel phase out leaves door open for 'Green Day’ update</a:t>
            </a:r>
            <a:r>
              <a:rPr lang="en-US"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a:rPr>
              <a:t>Government response on fossil fuel phase out leaves door open for ‘Green Day’ update - Committees - UK Parliament</a:t>
            </a:r>
            <a:r>
              <a:rPr lang="en-US" dirty="0">
                <a:latin typeface="Arial" panose="020B0604020202020204" pitchFamily="34" charset="0"/>
                <a:cs typeface="Arial" panose="020B0604020202020204" pitchFamily="34" charset="0"/>
              </a:rPr>
              <a:t> (Accessed: 16 February 2025).</a:t>
            </a:r>
          </a:p>
          <a:p>
            <a:endParaRPr lang="en-US" dirty="0">
              <a:latin typeface="Arial"/>
              <a:cs typeface="Arial"/>
            </a:endParaRPr>
          </a:p>
          <a:p>
            <a:pPr algn="l"/>
            <a:endParaRPr lang="en-US" dirty="0"/>
          </a:p>
        </p:txBody>
      </p:sp>
      <p:sp>
        <p:nvSpPr>
          <p:cNvPr id="7" name="TextBox 6">
            <a:extLst>
              <a:ext uri="{FF2B5EF4-FFF2-40B4-BE49-F238E27FC236}">
                <a16:creationId xmlns:a16="http://schemas.microsoft.com/office/drawing/2014/main" id="{48F4E8D4-FB43-17C9-6554-D87B18474047}"/>
              </a:ext>
            </a:extLst>
          </p:cNvPr>
          <p:cNvSpPr txBox="1"/>
          <p:nvPr/>
        </p:nvSpPr>
        <p:spPr>
          <a:xfrm>
            <a:off x="492368" y="3798276"/>
            <a:ext cx="1014046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panose="020B0604020202020204" pitchFamily="34" charset="0"/>
                <a:cs typeface="Arial" panose="020B0604020202020204" pitchFamily="34" charset="0"/>
              </a:rPr>
              <a:t>The Renewable Energy Hub (no date) </a:t>
            </a:r>
            <a:r>
              <a:rPr lang="en-US" i="1" dirty="0">
                <a:latin typeface="Arial" panose="020B0604020202020204" pitchFamily="34" charset="0"/>
                <a:cs typeface="Arial" panose="020B0604020202020204" pitchFamily="34" charset="0"/>
              </a:rPr>
              <a:t>Heat Pumps Pros and Cons: A Complete Guide for UK 2025.</a:t>
            </a:r>
            <a:r>
              <a:rPr lang="en-US" dirty="0">
                <a:latin typeface="Arial" panose="020B0604020202020204" pitchFamily="34" charset="0"/>
                <a:cs typeface="Arial" panose="020B0604020202020204" pitchFamily="34" charset="0"/>
              </a:rPr>
              <a:t> Available at: </a:t>
            </a:r>
            <a:r>
              <a:rPr lang="en-US" dirty="0">
                <a:latin typeface="Arial" panose="020B0604020202020204" pitchFamily="34" charset="0"/>
                <a:cs typeface="Arial" panose="020B0604020202020204" pitchFamily="34" charset="0"/>
                <a:hlinkClick r:id="rId3"/>
              </a:rPr>
              <a:t>https://www.renewableenergyhub.co.uk/main/heat-pumps-information/heat-pumps-pros-and-cons</a:t>
            </a:r>
            <a:r>
              <a:rPr lang="en-US" dirty="0">
                <a:latin typeface="Arial" panose="020B0604020202020204" pitchFamily="34" charset="0"/>
                <a:cs typeface="Arial" panose="020B0604020202020204" pitchFamily="34" charset="0"/>
              </a:rPr>
              <a:t> (Accessed: 24 February 2025).</a:t>
            </a:r>
          </a:p>
          <a:p>
            <a:pPr algn="l"/>
            <a:endParaRPr lang="en-US" dirty="0"/>
          </a:p>
        </p:txBody>
      </p:sp>
      <p:sp>
        <p:nvSpPr>
          <p:cNvPr id="2" name="TextBox 1">
            <a:extLst>
              <a:ext uri="{FF2B5EF4-FFF2-40B4-BE49-F238E27FC236}">
                <a16:creationId xmlns:a16="http://schemas.microsoft.com/office/drawing/2014/main" id="{59248F34-EE41-1DB2-D763-E4B030CBDDAD}"/>
              </a:ext>
            </a:extLst>
          </p:cNvPr>
          <p:cNvSpPr txBox="1"/>
          <p:nvPr/>
        </p:nvSpPr>
        <p:spPr>
          <a:xfrm>
            <a:off x="492369" y="2965938"/>
            <a:ext cx="1035147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Scott, J. (2014) </a:t>
            </a:r>
            <a:r>
              <a:rPr lang="en-US" i="1" dirty="0">
                <a:latin typeface="Arial"/>
                <a:cs typeface="Arial"/>
              </a:rPr>
              <a:t>Oxford Dictionary of Sociology</a:t>
            </a:r>
            <a:r>
              <a:rPr lang="en-US" dirty="0">
                <a:latin typeface="Arial"/>
                <a:cs typeface="Arial"/>
              </a:rPr>
              <a:t>. 4</a:t>
            </a:r>
            <a:r>
              <a:rPr lang="en-US" baseline="30000" dirty="0">
                <a:latin typeface="Arial"/>
                <a:cs typeface="Arial"/>
              </a:rPr>
              <a:t>th</a:t>
            </a:r>
            <a:r>
              <a:rPr lang="en-US" dirty="0">
                <a:latin typeface="Arial"/>
                <a:cs typeface="Arial"/>
              </a:rPr>
              <a:t> edn. Oxford: Oxford University Press.</a:t>
            </a:r>
          </a:p>
          <a:p>
            <a:endParaRPr lang="en-US" dirty="0">
              <a:latin typeface="Arial"/>
              <a:cs typeface="Arial"/>
            </a:endParaRPr>
          </a:p>
          <a:p>
            <a:pPr algn="l"/>
            <a:endParaRPr lang="en-US" dirty="0"/>
          </a:p>
        </p:txBody>
      </p:sp>
      <p:sp>
        <p:nvSpPr>
          <p:cNvPr id="8" name="TextBox 7">
            <a:extLst>
              <a:ext uri="{FF2B5EF4-FFF2-40B4-BE49-F238E27FC236}">
                <a16:creationId xmlns:a16="http://schemas.microsoft.com/office/drawing/2014/main" id="{4A180BC0-3748-DAB8-0811-3CDF9E6F239E}"/>
              </a:ext>
            </a:extLst>
          </p:cNvPr>
          <p:cNvSpPr txBox="1"/>
          <p:nvPr/>
        </p:nvSpPr>
        <p:spPr>
          <a:xfrm>
            <a:off x="492368" y="1711569"/>
            <a:ext cx="1052732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Rigg, D. (2025) ‘Just Stop Oil Charged for Disrupting West End Show Starring Sigourney Weaver’, </a:t>
            </a:r>
            <a:r>
              <a:rPr lang="en-US" i="1" dirty="0">
                <a:latin typeface="Arial"/>
                <a:cs typeface="Arial"/>
              </a:rPr>
              <a:t>Metro,</a:t>
            </a:r>
            <a:r>
              <a:rPr lang="en-US" dirty="0">
                <a:latin typeface="Arial"/>
                <a:cs typeface="Arial"/>
              </a:rPr>
              <a:t> 29 January. Available at: </a:t>
            </a:r>
            <a:r>
              <a:rPr lang="en-US" dirty="0">
                <a:latin typeface="Arial"/>
                <a:cs typeface="Arial"/>
                <a:hlinkClick r:id="rId4"/>
              </a:rPr>
              <a:t>https://metro.co.uk/2025/01/29/just-stop-oil-charged-disrupting-west-end-show-starring-sigourney-weaver-22459882/</a:t>
            </a:r>
            <a:r>
              <a:rPr lang="en-US" dirty="0">
                <a:latin typeface="Arial"/>
                <a:cs typeface="Arial"/>
              </a:rPr>
              <a:t> (Accessed: 28 February 2025).</a:t>
            </a:r>
          </a:p>
          <a:p>
            <a:pPr algn="l"/>
            <a:endParaRPr lang="en-US" dirty="0"/>
          </a:p>
        </p:txBody>
      </p:sp>
      <p:sp>
        <p:nvSpPr>
          <p:cNvPr id="10" name="TextBox 9">
            <a:extLst>
              <a:ext uri="{FF2B5EF4-FFF2-40B4-BE49-F238E27FC236}">
                <a16:creationId xmlns:a16="http://schemas.microsoft.com/office/drawing/2014/main" id="{471B835A-C877-763A-C7DA-0077CDE42637}"/>
              </a:ext>
            </a:extLst>
          </p:cNvPr>
          <p:cNvSpPr txBox="1"/>
          <p:nvPr/>
        </p:nvSpPr>
        <p:spPr>
          <a:xfrm>
            <a:off x="492368" y="785446"/>
            <a:ext cx="1080867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dirty="0">
                <a:latin typeface="Arial"/>
                <a:cs typeface="Arial"/>
              </a:rPr>
              <a:t>Public Order Act 2023 c. 15 </a:t>
            </a:r>
            <a:r>
              <a:rPr lang="en-US" dirty="0">
                <a:latin typeface="Arial"/>
                <a:cs typeface="Arial"/>
              </a:rPr>
              <a:t>Available at: </a:t>
            </a:r>
            <a:r>
              <a:rPr lang="en-US" dirty="0">
                <a:latin typeface="Arial"/>
                <a:cs typeface="Arial"/>
                <a:hlinkClick r:id="rId5"/>
              </a:rPr>
              <a:t>https://www.legislation.gov.uk/ukpga/2023/15</a:t>
            </a:r>
            <a:r>
              <a:rPr lang="en-US" dirty="0">
                <a:latin typeface="Arial"/>
                <a:cs typeface="Arial"/>
              </a:rPr>
              <a:t> (Accessed: 24 February 2025).</a:t>
            </a:r>
          </a:p>
          <a:p>
            <a:pPr algn="l"/>
            <a:endParaRPr lang="en-US" dirty="0"/>
          </a:p>
        </p:txBody>
      </p:sp>
    </p:spTree>
    <p:extLst>
      <p:ext uri="{BB962C8B-B14F-4D97-AF65-F5344CB8AC3E}">
        <p14:creationId xmlns:p14="http://schemas.microsoft.com/office/powerpoint/2010/main" val="2354884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981124-AA24-AB38-4216-F01DA5C175B1}"/>
              </a:ext>
            </a:extLst>
          </p:cNvPr>
          <p:cNvSpPr txBox="1"/>
          <p:nvPr/>
        </p:nvSpPr>
        <p:spPr>
          <a:xfrm>
            <a:off x="805604" y="4103077"/>
            <a:ext cx="1101368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latin typeface="Arial"/>
                <a:cs typeface="Arial"/>
              </a:rPr>
              <a:t>Zmigrod</a:t>
            </a:r>
            <a:r>
              <a:rPr lang="en-US" dirty="0">
                <a:latin typeface="Arial"/>
                <a:cs typeface="Arial"/>
              </a:rPr>
              <a:t>, L. (2022) ‘A Psychology of Ideology: Unpacking the Psychological Structure of Ideological Thinking’, </a:t>
            </a:r>
            <a:r>
              <a:rPr lang="en-US" i="1" dirty="0">
                <a:latin typeface="Arial"/>
                <a:cs typeface="Arial"/>
              </a:rPr>
              <a:t>Perspect Psychology Science,</a:t>
            </a:r>
            <a:r>
              <a:rPr lang="en-US" dirty="0">
                <a:latin typeface="Arial"/>
                <a:cs typeface="Arial"/>
              </a:rPr>
              <a:t> 17(4), pp. 1072-1092. Available at: </a:t>
            </a:r>
            <a:r>
              <a:rPr lang="en-US" dirty="0">
                <a:latin typeface="Arial"/>
                <a:cs typeface="Arial"/>
                <a:hlinkClick r:id="rId2"/>
              </a:rPr>
              <a:t>https://pmc.ncbi.nlm.nih.gov/articles/PMC9274788/</a:t>
            </a:r>
            <a:r>
              <a:rPr lang="en-US" dirty="0">
                <a:latin typeface="Arial"/>
                <a:cs typeface="Arial"/>
              </a:rPr>
              <a:t> (Accessed: 21 February 2025).</a:t>
            </a:r>
          </a:p>
          <a:p>
            <a:pPr algn="l"/>
            <a:endParaRPr lang="en-US" dirty="0"/>
          </a:p>
        </p:txBody>
      </p:sp>
      <p:sp>
        <p:nvSpPr>
          <p:cNvPr id="5" name="TextBox 4">
            <a:extLst>
              <a:ext uri="{FF2B5EF4-FFF2-40B4-BE49-F238E27FC236}">
                <a16:creationId xmlns:a16="http://schemas.microsoft.com/office/drawing/2014/main" id="{250CA95F-B9F4-E238-D8B2-1439FC8DEBE1}"/>
              </a:ext>
            </a:extLst>
          </p:cNvPr>
          <p:cNvSpPr txBox="1"/>
          <p:nvPr/>
        </p:nvSpPr>
        <p:spPr>
          <a:xfrm>
            <a:off x="808892" y="2684585"/>
            <a:ext cx="1023424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Sky News Australia (2023) </a:t>
            </a:r>
            <a:r>
              <a:rPr lang="en-US" i="1" dirty="0">
                <a:latin typeface="Arial"/>
                <a:cs typeface="Arial"/>
              </a:rPr>
              <a:t>Just Stop Oil has the Exact Opposite Effect of </a:t>
            </a:r>
          </a:p>
          <a:p>
            <a:r>
              <a:rPr lang="en-US" i="1" dirty="0">
                <a:latin typeface="Arial"/>
                <a:cs typeface="Arial"/>
              </a:rPr>
              <a:t>Supporting Enviromental Activism</a:t>
            </a:r>
            <a:r>
              <a:rPr lang="en-US" dirty="0">
                <a:latin typeface="Arial"/>
                <a:cs typeface="Arial"/>
              </a:rPr>
              <a:t>. 26 July. Available at: </a:t>
            </a:r>
            <a:r>
              <a:rPr lang="en-US" dirty="0">
                <a:latin typeface="Arial"/>
                <a:cs typeface="Arial"/>
                <a:hlinkClick r:id="rId3"/>
              </a:rPr>
              <a:t>https://www.youtube.com/watch?v=JOlHuytuwzQ</a:t>
            </a:r>
            <a:r>
              <a:rPr lang="en-US" dirty="0">
                <a:latin typeface="Arial"/>
                <a:cs typeface="Arial"/>
              </a:rPr>
              <a:t> (Accessed: 27 February 2025).</a:t>
            </a:r>
          </a:p>
          <a:p>
            <a:pPr algn="l"/>
            <a:endParaRPr lang="en-US" dirty="0">
              <a:latin typeface="Arial"/>
              <a:cs typeface="Arial"/>
            </a:endParaRPr>
          </a:p>
        </p:txBody>
      </p:sp>
      <p:sp>
        <p:nvSpPr>
          <p:cNvPr id="6" name="TextBox 5">
            <a:extLst>
              <a:ext uri="{FF2B5EF4-FFF2-40B4-BE49-F238E27FC236}">
                <a16:creationId xmlns:a16="http://schemas.microsoft.com/office/drawing/2014/main" id="{D2BC3C85-7BF6-CE84-65B1-F32444819C9C}"/>
              </a:ext>
            </a:extLst>
          </p:cNvPr>
          <p:cNvSpPr txBox="1"/>
          <p:nvPr/>
        </p:nvSpPr>
        <p:spPr>
          <a:xfrm>
            <a:off x="808892" y="1594337"/>
            <a:ext cx="1041009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UN Environment Programme (2025) </a:t>
            </a:r>
            <a:r>
              <a:rPr lang="en-US" i="1" dirty="0">
                <a:latin typeface="Arial"/>
                <a:cs typeface="Arial"/>
              </a:rPr>
              <a:t>Green Economy. </a:t>
            </a:r>
            <a:r>
              <a:rPr lang="en-US" dirty="0">
                <a:latin typeface="Arial"/>
                <a:cs typeface="Arial"/>
              </a:rPr>
              <a:t>Available at: </a:t>
            </a:r>
            <a:r>
              <a:rPr lang="en-US" dirty="0">
                <a:latin typeface="Arial"/>
                <a:cs typeface="Arial"/>
                <a:hlinkClick r:id="rId4"/>
              </a:rPr>
              <a:t>https://www.unep.org/regions/asia-and-pacific/regional-initiatives/supporting-resource-efficiency/green-economy</a:t>
            </a:r>
            <a:r>
              <a:rPr lang="en-US" dirty="0">
                <a:latin typeface="Arial"/>
                <a:cs typeface="Arial"/>
              </a:rPr>
              <a:t> (Accessed: 24 February 2025).</a:t>
            </a:r>
          </a:p>
          <a:p>
            <a:pPr algn="l"/>
            <a:endParaRPr lang="en-US" dirty="0"/>
          </a:p>
        </p:txBody>
      </p:sp>
    </p:spTree>
    <p:extLst>
      <p:ext uri="{BB962C8B-B14F-4D97-AF65-F5344CB8AC3E}">
        <p14:creationId xmlns:p14="http://schemas.microsoft.com/office/powerpoint/2010/main" val="174936741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TotalTime>
  <Words>2007</Words>
  <Application>Microsoft Office PowerPoint</Application>
  <PresentationFormat>Widescreen</PresentationFormat>
  <Paragraphs>183</Paragraphs>
  <Slides>13</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Aptos</vt:lpstr>
      <vt:lpstr>Aptos Display</vt:lpstr>
      <vt:lpstr>Arial</vt:lpstr>
      <vt:lpstr>Calibri</vt:lpstr>
      <vt:lpstr>Courier New</vt:lpstr>
      <vt:lpstr>Courier New,monospace</vt:lpstr>
      <vt:lpstr>Times New Roman</vt:lpstr>
      <vt:lpstr>Office Theme</vt:lpstr>
      <vt:lpstr>PowerPoint Presentation</vt:lpstr>
      <vt:lpstr>Introduction</vt:lpstr>
      <vt:lpstr>Defining terminology: ‘Ideology’ </vt:lpstr>
      <vt:lpstr>PowerPoint Presentation</vt:lpstr>
      <vt:lpstr>Just Stop Oil</vt:lpstr>
      <vt:lpstr>PowerPoint Presentation</vt:lpstr>
      <vt:lpstr>PowerPoint Presentation</vt:lpstr>
      <vt:lpstr>PowerPoint Presentation</vt:lpstr>
      <vt:lpstr>Summary</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Hill</dc:creator>
  <cp:lastModifiedBy>Maxine JONES</cp:lastModifiedBy>
  <cp:revision>625</cp:revision>
  <dcterms:created xsi:type="dcterms:W3CDTF">2025-02-14T15:33:24Z</dcterms:created>
  <dcterms:modified xsi:type="dcterms:W3CDTF">2025-03-05T10:36:31Z</dcterms:modified>
</cp:coreProperties>
</file>