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74" r:id="rId2"/>
    <p:sldId id="257" r:id="rId3"/>
    <p:sldId id="270" r:id="rId4"/>
    <p:sldId id="271" r:id="rId5"/>
    <p:sldId id="272" r:id="rId6"/>
    <p:sldId id="273" r:id="rId7"/>
    <p:sldId id="263" r:id="rId8"/>
  </p:sldIdLst>
  <p:sldSz cx="9144000" cy="6858000" type="screen4x3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B17521-EA39-6347-A3AE-859D94E9302A}" v="1" dt="2019-10-06T17:44:40.961"/>
  </p1510:revLst>
</p1510:revInfo>
</file>

<file path=ppt/tableStyles.xml><?xml version="1.0" encoding="utf-8"?>
<a:tblStyleLst xmlns:a="http://schemas.openxmlformats.org/drawingml/2006/main" def="{8EC20E35-A176-4012-BC5E-935CFFF8708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766" autoAdjust="0"/>
    <p:restoredTop sz="94637" autoAdjust="0"/>
  </p:normalViewPr>
  <p:slideViewPr>
    <p:cSldViewPr>
      <p:cViewPr varScale="1">
        <p:scale>
          <a:sx n="114" d="100"/>
          <a:sy n="114" d="100"/>
        </p:scale>
        <p:origin x="1122" y="114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02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96DEEBB-8103-4905-BFA7-1AABD791E139}" type="datetime1">
              <a:rPr lang="en-GB" smtClean="0"/>
              <a:t>07/10/2019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50423A-8BCE-448E-A97B-03A88B2B12C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49FB856-3FCA-4EC2-AB16-994754ED6FD3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F2A70B-78F2-4DCF-B53B-C990D2FAFB8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08F5F-2A8F-EA46-B99F-91ACC01955E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201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124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449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893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73873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5887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08F5F-2A8F-EA46-B99F-91ACC01955E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348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2107" y="1905000"/>
            <a:ext cx="6859786" cy="2667000"/>
          </a:xfrm>
        </p:spPr>
        <p:txBody>
          <a:bodyPr rtlCol="0">
            <a:noAutofit/>
          </a:bodyPr>
          <a:lstStyle>
            <a:lvl1pPr>
              <a:defRPr sz="4051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256" name="line" descr="Line graphic"/>
          <p:cNvGrpSpPr/>
          <p:nvPr/>
        </p:nvGrpSpPr>
        <p:grpSpPr bwMode="invGray">
          <a:xfrm>
            <a:off x="1188982" y="4724400"/>
            <a:ext cx="6475638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2107" y="5105400"/>
            <a:ext cx="6859786" cy="10668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9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9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9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9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108" y="274638"/>
            <a:ext cx="6859785" cy="102076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167" name="line" descr="Line graphic"/>
          <p:cNvGrpSpPr/>
          <p:nvPr/>
        </p:nvGrpSpPr>
        <p:grpSpPr bwMode="invGray">
          <a:xfrm>
            <a:off x="1142108" y="1514475"/>
            <a:ext cx="7929246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2pPr marL="411590">
              <a:defRPr/>
            </a:lvl2pPr>
            <a:lvl3pPr marL="583085">
              <a:defRPr/>
            </a:lvl3pPr>
            <a:lvl4pPr marL="754581">
              <a:defRPr/>
            </a:lvl4pPr>
            <a:lvl5pPr marL="926077">
              <a:defRPr/>
            </a:lvl5pPr>
            <a:lvl6pPr marL="1097573">
              <a:defRPr baseline="0"/>
            </a:lvl6pPr>
            <a:lvl7pPr marL="1269068">
              <a:defRPr baseline="0"/>
            </a:lvl7pPr>
            <a:lvl8pPr marL="1440564">
              <a:defRPr baseline="0"/>
            </a:lvl8pPr>
            <a:lvl9pPr marL="1612060"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4C2B27-CDC4-4488-B4F8-08B7920E8965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107" y="1905000"/>
            <a:ext cx="6859786" cy="2667000"/>
          </a:xfrm>
        </p:spPr>
        <p:txBody>
          <a:bodyPr rtlCol="0" anchor="b">
            <a:noAutofit/>
          </a:bodyPr>
          <a:lstStyle>
            <a:lvl1pPr algn="l">
              <a:defRPr sz="3301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255" name="line" descr="Line graphic"/>
          <p:cNvGrpSpPr/>
          <p:nvPr/>
        </p:nvGrpSpPr>
        <p:grpSpPr bwMode="invGray">
          <a:xfrm>
            <a:off x="1188982" y="4724400"/>
            <a:ext cx="6475638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2107" y="5102526"/>
            <a:ext cx="6859786" cy="1069675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91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9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9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9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9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9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9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9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77E428-61DC-401C-9C5A-7D8110D5B815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108" y="274638"/>
            <a:ext cx="6859785" cy="102076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158" name="line" descr="Line graphic"/>
          <p:cNvGrpSpPr/>
          <p:nvPr/>
        </p:nvGrpSpPr>
        <p:grpSpPr bwMode="invGray">
          <a:xfrm>
            <a:off x="1142108" y="1514475"/>
            <a:ext cx="7929246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2107" y="1905000"/>
            <a:ext cx="3315563" cy="426720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468003">
              <a:defRPr sz="1200"/>
            </a:lvl6pPr>
            <a:lvl7pPr marL="1468003">
              <a:defRPr sz="1200" baseline="0"/>
            </a:lvl7pPr>
            <a:lvl8pPr marL="1468003">
              <a:defRPr sz="1200" baseline="0"/>
            </a:lvl8pPr>
            <a:lvl9pPr marL="1468003">
              <a:defRPr sz="12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32" y="1905000"/>
            <a:ext cx="3315562" cy="426720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468003">
              <a:defRPr sz="1200"/>
            </a:lvl6pPr>
            <a:lvl7pPr marL="1468003">
              <a:defRPr sz="1200"/>
            </a:lvl7pPr>
            <a:lvl8pPr marL="1468003">
              <a:defRPr sz="1200" baseline="0"/>
            </a:lvl8pPr>
            <a:lvl9pPr marL="1468003">
              <a:defRPr sz="12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E4A326-1B2F-4DFD-B6CF-B7D121B9D37C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108" y="274638"/>
            <a:ext cx="6859785" cy="102076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160" name="line" descr="Line graphic"/>
          <p:cNvGrpSpPr/>
          <p:nvPr/>
        </p:nvGrpSpPr>
        <p:grpSpPr bwMode="invGray">
          <a:xfrm>
            <a:off x="1142108" y="1514475"/>
            <a:ext cx="7929246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2107" y="1905000"/>
            <a:ext cx="3313277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2107" y="2819400"/>
            <a:ext cx="3313277" cy="3352801"/>
          </a:xfrm>
        </p:spPr>
        <p:txBody>
          <a:bodyPr rtlCol="0"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468003">
              <a:defRPr sz="1200"/>
            </a:lvl6pPr>
            <a:lvl7pPr marL="1468003">
              <a:defRPr sz="1200" baseline="0"/>
            </a:lvl7pPr>
            <a:lvl8pPr marL="1468003">
              <a:defRPr sz="1200" baseline="0"/>
            </a:lvl8pPr>
            <a:lvl9pPr marL="1468003">
              <a:defRPr sz="12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88616" y="1905000"/>
            <a:ext cx="3313277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88616" y="2819400"/>
            <a:ext cx="3313277" cy="3352801"/>
          </a:xfrm>
        </p:spPr>
        <p:txBody>
          <a:bodyPr rtlCol="0"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 marL="1468003">
              <a:defRPr sz="1200"/>
            </a:lvl5pPr>
            <a:lvl6pPr marL="1468003">
              <a:defRPr sz="1200"/>
            </a:lvl6pPr>
            <a:lvl7pPr marL="1468003">
              <a:defRPr sz="1200"/>
            </a:lvl7pPr>
            <a:lvl8pPr marL="1468003">
              <a:defRPr sz="1200"/>
            </a:lvl8pPr>
            <a:lvl9pPr marL="1468003"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A4C2D23-B5DD-433B-AF9B-C46AEEBA1205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156" name="line" descr="Line graphic"/>
          <p:cNvGrpSpPr/>
          <p:nvPr/>
        </p:nvGrpSpPr>
        <p:grpSpPr bwMode="invGray">
          <a:xfrm>
            <a:off x="1142108" y="1514475"/>
            <a:ext cx="7929246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</p:grp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DCADDC3-2727-4063-BB81-E3F3203602F5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7772DB9-C9B8-44AB-B475-8FBE6654A9DF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108" y="274638"/>
            <a:ext cx="6859785" cy="1020762"/>
          </a:xfrm>
        </p:spPr>
        <p:txBody>
          <a:bodyPr rtlCol="0" anchor="b">
            <a:noAutofit/>
          </a:bodyPr>
          <a:lstStyle>
            <a:lvl1pPr algn="l">
              <a:defRPr sz="2401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2107" y="3429000"/>
            <a:ext cx="2057936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900"/>
              </a:spcBef>
              <a:buNone/>
              <a:defRPr sz="120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3436" y="1905000"/>
            <a:ext cx="4253068" cy="403860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 baseline="0"/>
            </a:lvl7pPr>
            <a:lvl8pPr>
              <a:defRPr sz="1200" baseline="0"/>
            </a:lvl8pPr>
            <a:lvl9pPr>
              <a:defRPr sz="12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grpSp>
        <p:nvGrpSpPr>
          <p:cNvPr id="615" name="frame" descr="Box graphic"/>
          <p:cNvGrpSpPr/>
          <p:nvPr/>
        </p:nvGrpSpPr>
        <p:grpSpPr bwMode="invGray">
          <a:xfrm>
            <a:off x="3314242" y="1630822"/>
            <a:ext cx="4719500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015E44-3F42-42C6-ABAA-208DD0AA14FA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108" y="274638"/>
            <a:ext cx="6859785" cy="1020762"/>
          </a:xfrm>
        </p:spPr>
        <p:txBody>
          <a:bodyPr rtlCol="0" anchor="b">
            <a:noAutofit/>
          </a:bodyPr>
          <a:lstStyle>
            <a:lvl1pPr algn="l">
              <a:defRPr sz="2401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309719" y="1884311"/>
            <a:ext cx="4253068" cy="4041648"/>
          </a:xfrm>
          <a:solidFill>
            <a:schemeClr val="bg1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1800"/>
            </a:lvl1pPr>
            <a:lvl2pPr marL="342991" indent="0">
              <a:buNone/>
              <a:defRPr sz="2101"/>
            </a:lvl2pPr>
            <a:lvl3pPr marL="685983" indent="0">
              <a:buNone/>
              <a:defRPr sz="1800"/>
            </a:lvl3pPr>
            <a:lvl4pPr marL="1028974" indent="0">
              <a:buNone/>
              <a:defRPr sz="1500"/>
            </a:lvl4pPr>
            <a:lvl5pPr marL="1371966" indent="0">
              <a:buNone/>
              <a:defRPr sz="1500"/>
            </a:lvl5pPr>
            <a:lvl6pPr marL="1714957" indent="0">
              <a:buNone/>
              <a:defRPr sz="1500"/>
            </a:lvl6pPr>
            <a:lvl7pPr marL="2057949" indent="0">
              <a:buNone/>
              <a:defRPr sz="1500"/>
            </a:lvl7pPr>
            <a:lvl8pPr marL="2400940" indent="0">
              <a:buNone/>
              <a:defRPr sz="1500"/>
            </a:lvl8pPr>
            <a:lvl9pPr marL="2743932" indent="0">
              <a:buNone/>
              <a:defRPr sz="15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grpSp>
        <p:nvGrpSpPr>
          <p:cNvPr id="614" name="frame" descr="Box graphic"/>
          <p:cNvGrpSpPr/>
          <p:nvPr/>
        </p:nvGrpSpPr>
        <p:grpSpPr bwMode="invGray">
          <a:xfrm flipH="1">
            <a:off x="1085908" y="1630822"/>
            <a:ext cx="4719500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sz="1350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31014" y="3411748"/>
            <a:ext cx="2057936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900"/>
              </a:spcBef>
              <a:buNone/>
              <a:defRPr sz="120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677632-CA4B-4713-9C71-8235A90B37CA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>
            <a:off x="1142108" y="1514475"/>
            <a:ext cx="7929246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 marL="1468003">
              <a:defRPr/>
            </a:lvl6pPr>
            <a:lvl7pPr marL="1468003">
              <a:defRPr/>
            </a:lvl7pPr>
            <a:lvl8pPr marL="1468003">
              <a:defRPr/>
            </a:lvl8pPr>
            <a:lvl9pPr marL="1468003">
              <a:defRPr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09A6065-5E4F-4300-9D6C-C2C56B44B0CF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73233" y="274640"/>
            <a:ext cx="1028968" cy="5901747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 rot="5400000">
            <a:off x="4338754" y="3480593"/>
            <a:ext cx="6492240" cy="48019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sz="1350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456128" y="277814"/>
            <a:ext cx="6859787" cy="5898573"/>
          </a:xfrm>
        </p:spPr>
        <p:txBody>
          <a:bodyPr vert="eaVert" rtlCol="0"/>
          <a:lstStyle>
            <a:lvl5pPr>
              <a:defRPr/>
            </a:lvl5pPr>
            <a:lvl6pPr marL="946656" indent="0">
              <a:buNone/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39ABCB-B213-48A2-AE44-D574A85F055F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2108" y="274638"/>
            <a:ext cx="6859785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2108" y="1905000"/>
            <a:ext cx="6859786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2107" y="6400801"/>
            <a:ext cx="4744685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58287" y="6400801"/>
            <a:ext cx="933137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BE58C63-4303-4FBA-9190-6BCFBC223E4B}" type="datetime1">
              <a:rPr lang="en-GB" noProof="0" smtClean="0"/>
              <a:t>07/10/2019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44419" y="6400801"/>
            <a:ext cx="857475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685983" rtl="0" eaLnBrk="1" latinLnBrk="0" hangingPunct="1">
        <a:lnSpc>
          <a:spcPct val="90000"/>
        </a:lnSpc>
        <a:spcBef>
          <a:spcPct val="0"/>
        </a:spcBef>
        <a:buNone/>
        <a:defRPr sz="240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05795" indent="-205795" algn="l" defTabSz="685983" rtl="0" eaLnBrk="1" latinLnBrk="0" hangingPunct="1">
        <a:lnSpc>
          <a:spcPct val="90000"/>
        </a:lnSpc>
        <a:spcBef>
          <a:spcPts val="135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32169" indent="-205795" algn="l" defTabSz="685983" rtl="0" eaLnBrk="1" latinLnBrk="0" hangingPunct="1">
        <a:lnSpc>
          <a:spcPct val="90000"/>
        </a:lnSpc>
        <a:spcBef>
          <a:spcPts val="450"/>
        </a:spcBef>
        <a:buSzPct val="100000"/>
        <a:buFont typeface="Consolas" pitchFamily="49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603665" indent="-171496" algn="l" defTabSz="685983" rtl="0" eaLnBrk="1" latinLnBrk="0" hangingPunct="1">
        <a:lnSpc>
          <a:spcPct val="90000"/>
        </a:lnSpc>
        <a:spcBef>
          <a:spcPts val="450"/>
        </a:spcBef>
        <a:buSzPct val="100000"/>
        <a:buFont typeface="Arial" pitchFamily="34" charset="0"/>
        <a:buChar char="▪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775161" indent="-171496" algn="l" defTabSz="685983" rtl="0" eaLnBrk="1" latinLnBrk="0" hangingPunct="1">
        <a:lnSpc>
          <a:spcPct val="90000"/>
        </a:lnSpc>
        <a:spcBef>
          <a:spcPts val="450"/>
        </a:spcBef>
        <a:buSzPct val="100000"/>
        <a:buFont typeface="Consolas" pitchFamily="49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46656" indent="-171496" algn="l" defTabSz="685983" rtl="0" eaLnBrk="1" latinLnBrk="0" hangingPunct="1">
        <a:lnSpc>
          <a:spcPct val="90000"/>
        </a:lnSpc>
        <a:spcBef>
          <a:spcPts val="450"/>
        </a:spcBef>
        <a:buSzPct val="100000"/>
        <a:buFont typeface="Arial" pitchFamily="34" charset="0"/>
        <a:buChar char="▪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118152" indent="-171496" algn="l" defTabSz="685983" rtl="0" eaLnBrk="1" latinLnBrk="0" hangingPunct="1">
        <a:lnSpc>
          <a:spcPct val="90000"/>
        </a:lnSpc>
        <a:spcBef>
          <a:spcPts val="450"/>
        </a:spcBef>
        <a:buSzPct val="100000"/>
        <a:buFont typeface="Consolas" pitchFamily="49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289648" indent="-171496" algn="l" defTabSz="685983" rtl="0" eaLnBrk="1" latinLnBrk="0" hangingPunct="1">
        <a:lnSpc>
          <a:spcPct val="90000"/>
        </a:lnSpc>
        <a:spcBef>
          <a:spcPts val="450"/>
        </a:spcBef>
        <a:buSzPct val="100000"/>
        <a:buFont typeface="Arial" pitchFamily="34" charset="0"/>
        <a:buChar char="▪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461144" indent="-171496" algn="l" defTabSz="685983" rtl="0" eaLnBrk="1" latinLnBrk="0" hangingPunct="1">
        <a:lnSpc>
          <a:spcPct val="90000"/>
        </a:lnSpc>
        <a:spcBef>
          <a:spcPts val="450"/>
        </a:spcBef>
        <a:buSzPct val="100000"/>
        <a:buFont typeface="Consolas" pitchFamily="49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632639" indent="-171496" algn="l" defTabSz="685983" rtl="0" eaLnBrk="1" latinLnBrk="0" hangingPunct="1">
        <a:lnSpc>
          <a:spcPct val="90000"/>
        </a:lnSpc>
        <a:spcBef>
          <a:spcPts val="450"/>
        </a:spcBef>
        <a:buSzPct val="100000"/>
        <a:buFont typeface="Arial" pitchFamily="34" charset="0"/>
        <a:buChar char="▪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91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983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974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966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957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949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4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932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B9FC4B2-4C3A-3542-8088-7FF86BD26098}"/>
              </a:ext>
            </a:extLst>
          </p:cNvPr>
          <p:cNvSpPr txBox="1"/>
          <p:nvPr/>
        </p:nvSpPr>
        <p:spPr>
          <a:xfrm>
            <a:off x="7732680" y="6625897"/>
            <a:ext cx="144783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 err="1"/>
              <a:t>Ffynhonnell</a:t>
            </a:r>
            <a:r>
              <a:rPr lang="en-US" sz="700" dirty="0"/>
              <a:t>/Source: John </a:t>
            </a:r>
            <a:r>
              <a:rPr lang="en-US" sz="700" dirty="0" err="1"/>
              <a:t>Gulson</a:t>
            </a:r>
            <a:r>
              <a:rPr lang="en-US" sz="700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5C037B-8996-6140-8E30-A027DDF4E2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96" y="422176"/>
            <a:ext cx="9128204" cy="990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167E54-4455-BA4D-BE8C-E3A9C45C2C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5796" y="0"/>
            <a:ext cx="9144000" cy="834369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GB" sz="3200" b="1" dirty="0" err="1">
                <a:cs typeface="Arial" panose="020B0604020202020204" pitchFamily="34" charset="0"/>
              </a:rPr>
              <a:t>Llywodraethwr</a:t>
            </a:r>
            <a:r>
              <a:rPr lang="en-GB" sz="3200" b="1" dirty="0">
                <a:cs typeface="Arial" panose="020B0604020202020204" pitchFamily="34" charset="0"/>
              </a:rPr>
              <a:t> </a:t>
            </a:r>
            <a:r>
              <a:rPr lang="en-GB" sz="3200" b="1" dirty="0" err="1">
                <a:cs typeface="Arial" panose="020B0604020202020204" pitchFamily="34" charset="0"/>
              </a:rPr>
              <a:t>ysgol</a:t>
            </a:r>
            <a:r>
              <a:rPr lang="en-GB" sz="3200" b="1" dirty="0">
                <a:cs typeface="Arial" panose="020B0604020202020204" pitchFamily="34" charset="0"/>
              </a:rPr>
              <a:t> - School governor</a:t>
            </a:r>
            <a:endParaRPr lang="en-US" sz="3200" b="1" dirty="0"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AE7D81-B92C-DA4E-BEE8-D40C560B8E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9313"/>
          <a:stretch/>
        </p:blipFill>
        <p:spPr>
          <a:xfrm>
            <a:off x="15646" y="4493165"/>
            <a:ext cx="9128204" cy="303987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C81A620-A68F-8148-9C96-4334EE6A87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6440" y="1263946"/>
            <a:ext cx="5479527" cy="533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782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922114"/>
          </a:xfrm>
        </p:spPr>
        <p:txBody>
          <a:bodyPr rtlCol="0">
            <a:normAutofit/>
          </a:bodyPr>
          <a:lstStyle/>
          <a:p>
            <a:pPr algn="ctr"/>
            <a:r>
              <a:rPr lang="en-GB" sz="3200" b="1" dirty="0" err="1">
                <a:cs typeface="Arial" panose="020B0604020202020204" pitchFamily="34" charset="0"/>
              </a:rPr>
              <a:t>Llywodraethwr</a:t>
            </a:r>
            <a:r>
              <a:rPr lang="en-GB" sz="3200" b="1" dirty="0">
                <a:cs typeface="Arial" panose="020B0604020202020204" pitchFamily="34" charset="0"/>
              </a:rPr>
              <a:t> Ysgol - School </a:t>
            </a:r>
            <a:r>
              <a:rPr lang="en-GB" sz="3200" b="1" dirty="0" err="1">
                <a:cs typeface="Arial" panose="020B0604020202020204" pitchFamily="34" charset="0"/>
              </a:rPr>
              <a:t>Govenor</a:t>
            </a:r>
            <a:endParaRPr lang="en-GB" sz="32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FED7E8B-1B1B-C447-A26E-45D774368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2078498"/>
            <a:ext cx="4248472" cy="4779501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22,200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lywodraethwyr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o'u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hamser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arbenigedd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wirfoddol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hysgolion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ddarparu'r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posibl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cyrff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atebol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gyfeiriad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strategol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hysgolion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ac am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ddarperir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math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llywodraethwyr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(18)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0351A33-02F0-8945-A0A6-4D913D3FFDD2}"/>
              </a:ext>
            </a:extLst>
          </p:cNvPr>
          <p:cNvSpPr txBox="1">
            <a:spLocks/>
          </p:cNvSpPr>
          <p:nvPr/>
        </p:nvSpPr>
        <p:spPr>
          <a:xfrm>
            <a:off x="4860032" y="2078498"/>
            <a:ext cx="4022548" cy="4779501"/>
          </a:xfrm>
          <a:prstGeom prst="rect">
            <a:avLst/>
          </a:prstGeom>
        </p:spPr>
        <p:txBody>
          <a:bodyPr vert="horz" lIns="68598" tIns="34299" rIns="68598" bIns="34299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5795" indent="-205795" defTabSz="685983"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approximately 22,200 school governors in Wales. </a:t>
            </a:r>
          </a:p>
          <a:p>
            <a:pPr marL="205795" indent="-205795" defTabSz="685983"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give their time, skills and expertise in a voluntary capacity, to help their schools provide children with the best possible education.</a:t>
            </a:r>
          </a:p>
          <a:p>
            <a:pPr marL="205795" indent="-205795" defTabSz="685983"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Governing bodies are accountable for the strategic direction of their school and for the quality of education provided.</a:t>
            </a:r>
          </a:p>
          <a:p>
            <a:pPr marL="205795" indent="-205795" defTabSz="685983"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many kinds of people governors of schools. (18)</a:t>
            </a:r>
          </a:p>
        </p:txBody>
      </p:sp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42108" y="274638"/>
            <a:ext cx="7894388" cy="1020762"/>
          </a:xfrm>
        </p:spPr>
        <p:txBody>
          <a:bodyPr rtlCol="0">
            <a:normAutofit/>
          </a:bodyPr>
          <a:lstStyle/>
          <a:p>
            <a:r>
              <a:rPr lang="en-GB" sz="2800" b="1" dirty="0" err="1">
                <a:cs typeface="Arial" panose="020B0604020202020204" pitchFamily="34" charset="0"/>
              </a:rPr>
              <a:t>Llywodraethwr</a:t>
            </a:r>
            <a:r>
              <a:rPr lang="en-GB" sz="2800" b="1" dirty="0">
                <a:cs typeface="Arial" panose="020B0604020202020204" pitchFamily="34" charset="0"/>
              </a:rPr>
              <a:t> Ysgol - School </a:t>
            </a:r>
            <a:r>
              <a:rPr lang="en-GB" sz="2800" b="1" dirty="0" err="1">
                <a:cs typeface="Arial" panose="020B0604020202020204" pitchFamily="34" charset="0"/>
              </a:rPr>
              <a:t>Govenor</a:t>
            </a:r>
            <a:endParaRPr lang="en-GB" sz="28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D70F3AC-8532-594A-9863-8EA26DBA6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7" y="1894666"/>
            <a:ext cx="4104456" cy="4702686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Rhiant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lywodraethwyr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lywodraethwyr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Staff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lywodraethwyr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Llywodraethwyr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Awdurdod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pennaeth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Llywodraethwyr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cymunedol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lywodraethwyr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cyswllt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2000" dirty="0">
              <a:latin typeface="S4CSans-Medium" panose="02000503030000020004" pitchFamily="2" charset="77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79C187F-DE34-AE40-84F4-56B3BD122CBB}"/>
              </a:ext>
            </a:extLst>
          </p:cNvPr>
          <p:cNvSpPr txBox="1">
            <a:spLocks/>
          </p:cNvSpPr>
          <p:nvPr/>
        </p:nvSpPr>
        <p:spPr>
          <a:xfrm>
            <a:off x="5161962" y="1781246"/>
            <a:ext cx="3514494" cy="4702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Parent governors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Teacher governors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 governors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Local Authority governors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headteacher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Community governors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Associate pupil governors (secondary schools)</a:t>
            </a:r>
          </a:p>
        </p:txBody>
      </p:sp>
    </p:spTree>
    <p:extLst>
      <p:ext uri="{BB962C8B-B14F-4D97-AF65-F5344CB8AC3E}">
        <p14:creationId xmlns:p14="http://schemas.microsoft.com/office/powerpoint/2010/main" val="3918615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640960" cy="1066130"/>
          </a:xfrm>
        </p:spPr>
        <p:txBody>
          <a:bodyPr rtlCol="0">
            <a:normAutofit/>
          </a:bodyPr>
          <a:lstStyle/>
          <a:p>
            <a:r>
              <a:rPr lang="en-GB" sz="2800" b="1" dirty="0" err="1">
                <a:cs typeface="Arial" panose="020B0604020202020204" pitchFamily="34" charset="0"/>
              </a:rPr>
              <a:t>Corff</a:t>
            </a:r>
            <a:r>
              <a:rPr lang="en-GB" sz="2800" b="1" dirty="0">
                <a:cs typeface="Arial" panose="020B0604020202020204" pitchFamily="34" charset="0"/>
              </a:rPr>
              <a:t> </a:t>
            </a:r>
            <a:r>
              <a:rPr lang="en-GB" sz="2800" b="1" dirty="0" err="1">
                <a:cs typeface="Arial" panose="020B0604020202020204" pitchFamily="34" charset="0"/>
              </a:rPr>
              <a:t>Llywodraethwyr</a:t>
            </a:r>
            <a:r>
              <a:rPr lang="en-GB" sz="2800" b="1" dirty="0">
                <a:cs typeface="Arial" panose="020B0604020202020204" pitchFamily="34" charset="0"/>
              </a:rPr>
              <a:t> - School </a:t>
            </a:r>
            <a:r>
              <a:rPr lang="en-GB" sz="2800" b="1" dirty="0" err="1">
                <a:cs typeface="Arial" panose="020B0604020202020204" pitchFamily="34" charset="0"/>
              </a:rPr>
              <a:t>Govening</a:t>
            </a:r>
            <a:r>
              <a:rPr lang="en-GB" sz="2800" b="1" dirty="0">
                <a:cs typeface="Arial" panose="020B0604020202020204" pitchFamily="34" charset="0"/>
              </a:rPr>
              <a:t> Body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F74A7AC-CA37-A748-AEB4-2DBD0080F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180" y="2224587"/>
            <a:ext cx="4027844" cy="4531055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strategol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atebolrwydd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ffrind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beirniadol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S4CSans-Medium" panose="02000503030000020004" pitchFamily="2" charset="77"/>
            </a:endParaRPr>
          </a:p>
          <a:p>
            <a:pPr marL="0" indent="0">
              <a:buNone/>
            </a:pPr>
            <a:endParaRPr lang="en-GB" sz="2000" dirty="0">
              <a:latin typeface="S4CSans-Medium" panose="02000503030000020004" pitchFamily="2" charset="77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19DFFAC-6C42-9748-8CF8-FC8863CC17B6}"/>
              </a:ext>
            </a:extLst>
          </p:cNvPr>
          <p:cNvSpPr txBox="1">
            <a:spLocks/>
          </p:cNvSpPr>
          <p:nvPr/>
        </p:nvSpPr>
        <p:spPr>
          <a:xfrm>
            <a:off x="4981434" y="2224587"/>
            <a:ext cx="3839038" cy="45310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 strategic view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accountability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Act as a critical friend</a:t>
            </a:r>
          </a:p>
        </p:txBody>
      </p:sp>
    </p:spTree>
    <p:extLst>
      <p:ext uri="{BB962C8B-B14F-4D97-AF65-F5344CB8AC3E}">
        <p14:creationId xmlns:p14="http://schemas.microsoft.com/office/powerpoint/2010/main" val="3140078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42108" y="274638"/>
            <a:ext cx="7894388" cy="1020762"/>
          </a:xfrm>
        </p:spPr>
        <p:txBody>
          <a:bodyPr rtlCol="0">
            <a:normAutofit/>
          </a:bodyPr>
          <a:lstStyle/>
          <a:p>
            <a:r>
              <a:rPr lang="en-GB" sz="2800" b="1" dirty="0" err="1">
                <a:cs typeface="Arial" panose="020B0604020202020204" pitchFamily="34" charset="0"/>
              </a:rPr>
              <a:t>Cyfrifoldebau</a:t>
            </a:r>
            <a:r>
              <a:rPr lang="en-GB" sz="2800" b="1" dirty="0">
                <a:cs typeface="Arial" panose="020B0604020202020204" pitchFamily="34" charset="0"/>
              </a:rPr>
              <a:t> - Responsibilities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FDD718A-75B9-9043-8334-91051BF04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700809"/>
            <a:ext cx="4147267" cy="5157192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gyflawniad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diogelwch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targedau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cyflawniadau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Penderfynu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polis</a:t>
            </a:r>
            <a:r>
              <a:rPr lang="en-GB" dirty="0" err="1"/>
              <a:t>ï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blaenoriaethau'r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Penderfynu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gyllideb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monitro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Staffio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penodi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staff,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perfformiad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Cymeradwyo’r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98E547D-5EB8-8445-9DE5-C42DCF235989}"/>
              </a:ext>
            </a:extLst>
          </p:cNvPr>
          <p:cNvSpPr txBox="1">
            <a:spLocks/>
          </p:cNvSpPr>
          <p:nvPr/>
        </p:nvSpPr>
        <p:spPr>
          <a:xfrm>
            <a:off x="4572000" y="1700809"/>
            <a:ext cx="4572000" cy="5054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5795" indent="-205795" defTabSz="685983">
              <a:lnSpc>
                <a:spcPct val="11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Promoting high standards of educational achievement</a:t>
            </a:r>
          </a:p>
          <a:p>
            <a:pPr marL="205795" indent="-205795" defTabSz="685983">
              <a:lnSpc>
                <a:spcPct val="11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wellbeing &amp; safeguarding of learners.</a:t>
            </a:r>
          </a:p>
          <a:p>
            <a:pPr marL="205795" indent="-205795" defTabSz="685983">
              <a:lnSpc>
                <a:spcPct val="11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Setting targets for pupil achievement</a:t>
            </a:r>
          </a:p>
          <a:p>
            <a:pPr marL="205795" indent="-205795" defTabSz="685983">
              <a:lnSpc>
                <a:spcPct val="11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Decide on goals, policies and priorities of the school</a:t>
            </a:r>
          </a:p>
          <a:p>
            <a:pPr marL="205795" indent="-205795" defTabSz="685983">
              <a:lnSpc>
                <a:spcPct val="11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Determining and monitoring the school's budget</a:t>
            </a:r>
          </a:p>
          <a:p>
            <a:pPr marL="205795" indent="-205795" defTabSz="685983">
              <a:lnSpc>
                <a:spcPct val="11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Staffing -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eg.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staff appointments, performance management</a:t>
            </a:r>
          </a:p>
          <a:p>
            <a:pPr marL="205795" indent="-205795" defTabSz="685983">
              <a:lnSpc>
                <a:spcPct val="11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Approve the school development plan</a:t>
            </a:r>
          </a:p>
        </p:txBody>
      </p:sp>
    </p:spTree>
    <p:extLst>
      <p:ext uri="{BB962C8B-B14F-4D97-AF65-F5344CB8AC3E}">
        <p14:creationId xmlns:p14="http://schemas.microsoft.com/office/powerpoint/2010/main" val="141576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42108" y="274638"/>
            <a:ext cx="7894388" cy="1020762"/>
          </a:xfrm>
        </p:spPr>
        <p:txBody>
          <a:bodyPr rtlCol="0">
            <a:normAutofit/>
          </a:bodyPr>
          <a:lstStyle/>
          <a:p>
            <a:r>
              <a:rPr lang="en-GB" sz="2800" b="1" dirty="0" err="1">
                <a:cs typeface="Arial" panose="020B0604020202020204" pitchFamily="34" charset="0"/>
              </a:rPr>
              <a:t>Cyfrifoldebau</a:t>
            </a:r>
            <a:r>
              <a:rPr lang="en-GB" sz="2800" b="1" dirty="0">
                <a:cs typeface="Arial" panose="020B0604020202020204" pitchFamily="34" charset="0"/>
              </a:rPr>
              <a:t> - Responsibilities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856E74E-12F8-0242-B6E1-140B42606628}"/>
              </a:ext>
            </a:extLst>
          </p:cNvPr>
          <p:cNvSpPr txBox="1">
            <a:spLocks/>
          </p:cNvSpPr>
          <p:nvPr/>
        </p:nvSpPr>
        <p:spPr>
          <a:xfrm>
            <a:off x="134198" y="1651379"/>
            <a:ext cx="4367283" cy="51042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05795" indent="-205795" algn="l" defTabSz="685983" rtl="0" eaLnBrk="1" latinLnBrk="0" hangingPunct="1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1590" indent="-205795" algn="l" defTabSz="685983" rtl="0" eaLnBrk="1" latinLnBrk="0" hangingPunct="1">
              <a:lnSpc>
                <a:spcPct val="90000"/>
              </a:lnSpc>
              <a:spcBef>
                <a:spcPts val="450"/>
              </a:spcBef>
              <a:buSzPct val="100000"/>
              <a:buFont typeface="Consolas" pitchFamily="49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83085" indent="-171496" algn="l" defTabSz="685983" rtl="0" eaLnBrk="1" latinLnBrk="0" hangingPunct="1">
              <a:lnSpc>
                <a:spcPct val="90000"/>
              </a:lnSpc>
              <a:spcBef>
                <a:spcPts val="450"/>
              </a:spcBef>
              <a:buSzPct val="100000"/>
              <a:buFont typeface="Arial" pitchFamily="34" charset="0"/>
              <a:buChar char="▪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4581" indent="-171496" algn="l" defTabSz="685983" rtl="0" eaLnBrk="1" latinLnBrk="0" hangingPunct="1">
              <a:lnSpc>
                <a:spcPct val="90000"/>
              </a:lnSpc>
              <a:spcBef>
                <a:spcPts val="450"/>
              </a:spcBef>
              <a:buSzPct val="100000"/>
              <a:buFont typeface="Consolas" pitchFamily="49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26077" indent="-171496" algn="l" defTabSz="685983" rtl="0" eaLnBrk="1" latinLnBrk="0" hangingPunct="1">
              <a:lnSpc>
                <a:spcPct val="90000"/>
              </a:lnSpc>
              <a:spcBef>
                <a:spcPts val="450"/>
              </a:spcBef>
              <a:buSzPct val="100000"/>
              <a:buFont typeface="Arial" pitchFamily="34" charset="0"/>
              <a:buChar char="▪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573" indent="-171496" algn="l" defTabSz="685983" rtl="0" eaLnBrk="1" latinLnBrk="0" hangingPunct="1">
              <a:lnSpc>
                <a:spcPct val="90000"/>
              </a:lnSpc>
              <a:spcBef>
                <a:spcPts val="450"/>
              </a:spcBef>
              <a:buSzPct val="100000"/>
              <a:buFont typeface="Consolas" pitchFamily="49" charset="0"/>
              <a:buChar char="–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69068" indent="-171496" algn="l" defTabSz="685983" rtl="0" eaLnBrk="1" latinLnBrk="0" hangingPunct="1">
              <a:lnSpc>
                <a:spcPct val="90000"/>
              </a:lnSpc>
              <a:spcBef>
                <a:spcPts val="450"/>
              </a:spcBef>
              <a:buSzPct val="100000"/>
              <a:buFont typeface="Arial" pitchFamily="34" charset="0"/>
              <a:buChar char="▪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0564" indent="-171496" algn="l" defTabSz="685983" rtl="0" eaLnBrk="1" latinLnBrk="0" hangingPunct="1">
              <a:lnSpc>
                <a:spcPct val="90000"/>
              </a:lnSpc>
              <a:spcBef>
                <a:spcPts val="450"/>
              </a:spcBef>
              <a:buSzPct val="100000"/>
              <a:buFont typeface="Consolas" pitchFamily="49" charset="0"/>
              <a:buChar char="–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12060" indent="-171496" algn="l" defTabSz="685983" rtl="0" eaLnBrk="1" latinLnBrk="0" hangingPunct="1">
              <a:lnSpc>
                <a:spcPct val="90000"/>
              </a:lnSpc>
              <a:spcBef>
                <a:spcPts val="450"/>
              </a:spcBef>
              <a:buSzPct val="100000"/>
              <a:buFont typeface="Arial" pitchFamily="34" charset="0"/>
              <a:buChar char="▪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Mynychu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cyfarfodydd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pwyllgorau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gweithgorau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bychain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Ymweld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gysylltiedig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mhenderfyniadau'r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corff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28600" indent="-22860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mentrau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datblygiadau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diweddaraf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Arial" pitchFamily="34" charset="0"/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F14C8CB-8142-7E40-99AB-22E21FC1A044}"/>
              </a:ext>
            </a:extLst>
          </p:cNvPr>
          <p:cNvSpPr txBox="1">
            <a:spLocks/>
          </p:cNvSpPr>
          <p:nvPr/>
        </p:nvSpPr>
        <p:spPr>
          <a:xfrm>
            <a:off x="4639409" y="1651379"/>
            <a:ext cx="4367283" cy="51042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Attending meetings, committees and, perhaps, participate in small working parties from time to time</a:t>
            </a:r>
          </a:p>
          <a:p>
            <a:pPr>
              <a:lnSpc>
                <a:spcPct val="11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Visiting the school</a:t>
            </a:r>
          </a:p>
          <a:p>
            <a:pPr>
              <a:lnSpc>
                <a:spcPct val="11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Being linked to an area of the school's work</a:t>
            </a:r>
          </a:p>
          <a:p>
            <a:pPr>
              <a:lnSpc>
                <a:spcPct val="11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Participating in decisions of the governing body</a:t>
            </a:r>
          </a:p>
          <a:p>
            <a:pPr>
              <a:lnSpc>
                <a:spcPct val="11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Being aware of the latest initiatives and developments in education.</a:t>
            </a:r>
          </a:p>
        </p:txBody>
      </p:sp>
    </p:spTree>
    <p:extLst>
      <p:ext uri="{BB962C8B-B14F-4D97-AF65-F5344CB8AC3E}">
        <p14:creationId xmlns:p14="http://schemas.microsoft.com/office/powerpoint/2010/main" val="15279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B9FC4B2-4C3A-3542-8088-7FF86BD26098}"/>
              </a:ext>
            </a:extLst>
          </p:cNvPr>
          <p:cNvSpPr txBox="1"/>
          <p:nvPr/>
        </p:nvSpPr>
        <p:spPr>
          <a:xfrm>
            <a:off x="7732680" y="6625897"/>
            <a:ext cx="144783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dirty="0" err="1"/>
              <a:t>Ffynhonnell</a:t>
            </a:r>
            <a:r>
              <a:rPr lang="en-US" sz="700" dirty="0"/>
              <a:t>/Source: John </a:t>
            </a:r>
            <a:r>
              <a:rPr lang="en-US" sz="700" dirty="0" err="1"/>
              <a:t>Gulson</a:t>
            </a:r>
            <a:r>
              <a:rPr lang="en-US" sz="700" dirty="0"/>
              <a:t> 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5C037B-8996-6140-8E30-A027DDF4E2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96" y="422176"/>
            <a:ext cx="9128204" cy="990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167E54-4455-BA4D-BE8C-E3A9C45C2C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5796" y="0"/>
            <a:ext cx="9144000" cy="834369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</a:pPr>
            <a:r>
              <a:rPr lang="en-GB" sz="3200" b="1" dirty="0" err="1">
                <a:cs typeface="Arial" panose="020B0604020202020204" pitchFamily="34" charset="0"/>
              </a:rPr>
              <a:t>Llywodraethwr</a:t>
            </a:r>
            <a:r>
              <a:rPr lang="en-GB" sz="3200" b="1" dirty="0">
                <a:cs typeface="Arial" panose="020B0604020202020204" pitchFamily="34" charset="0"/>
              </a:rPr>
              <a:t> </a:t>
            </a:r>
            <a:r>
              <a:rPr lang="en-GB" sz="3200" b="1" dirty="0" err="1">
                <a:cs typeface="Arial" panose="020B0604020202020204" pitchFamily="34" charset="0"/>
              </a:rPr>
              <a:t>ysgol</a:t>
            </a:r>
            <a:r>
              <a:rPr lang="en-GB" sz="3200" b="1" dirty="0">
                <a:cs typeface="Arial" panose="020B0604020202020204" pitchFamily="34" charset="0"/>
              </a:rPr>
              <a:t> - School governor</a:t>
            </a:r>
            <a:endParaRPr lang="en-US" sz="3200" b="1" dirty="0"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AE7D81-B92C-DA4E-BEE8-D40C560B8E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9313"/>
          <a:stretch/>
        </p:blipFill>
        <p:spPr>
          <a:xfrm>
            <a:off x="15646" y="4493165"/>
            <a:ext cx="9128204" cy="303987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C81A620-A68F-8148-9C96-4334EE6A87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6440" y="1263946"/>
            <a:ext cx="5479527" cy="533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96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15685059_TF02804846.potx" id="{5FC608FB-EB47-41F6-B4AB-C331438455D3}" vid="{8D8D95A3-2BEA-4434-A677-D4343B8F79BF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Chalkboard 16x9</Template>
  <TotalTime>43</TotalTime>
  <Words>390</Words>
  <Application>Microsoft Office PowerPoint</Application>
  <PresentationFormat>On-screen Show (4:3)</PresentationFormat>
  <Paragraphs>68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Consolas</vt:lpstr>
      <vt:lpstr>Corbel</vt:lpstr>
      <vt:lpstr>S4CSans-Medium</vt:lpstr>
      <vt:lpstr>Chalkboard 16x9</vt:lpstr>
      <vt:lpstr>Llywodraethwr ysgol - School governor</vt:lpstr>
      <vt:lpstr>Llywodraethwr Ysgol - School Govenor</vt:lpstr>
      <vt:lpstr>Llywodraethwr Ysgol - School Govenor</vt:lpstr>
      <vt:lpstr>Corff Llywodraethwyr - School Govening Body</vt:lpstr>
      <vt:lpstr>Cyfrifoldebau - Responsibilities </vt:lpstr>
      <vt:lpstr>Cyfrifoldebau - Responsibilities </vt:lpstr>
      <vt:lpstr>Llywodraethwr ysgol - School governor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Gwydion Wynne</dc:creator>
  <cp:lastModifiedBy>Carys Jennings</cp:lastModifiedBy>
  <cp:revision>1</cp:revision>
  <dcterms:created xsi:type="dcterms:W3CDTF">2019-10-06T16:56:27Z</dcterms:created>
  <dcterms:modified xsi:type="dcterms:W3CDTF">2019-10-07T07:03:10Z</dcterms:modified>
</cp:coreProperties>
</file>