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ink/ink1.xml" ContentType="application/inkml+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3" r:id="rId3"/>
    <p:sldId id="259" r:id="rId4"/>
    <p:sldId id="260" r:id="rId5"/>
    <p:sldId id="261" r:id="rId6"/>
    <p:sldId id="263" r:id="rId7"/>
    <p:sldId id="265" r:id="rId8"/>
    <p:sldId id="267" r:id="rId9"/>
    <p:sldId id="271" r:id="rId10"/>
    <p:sldId id="272" r:id="rId11"/>
    <p:sldId id="274" r:id="rId12"/>
    <p:sldId id="276" r:id="rId13"/>
    <p:sldId id="278" r:id="rId14"/>
    <p:sldId id="280" r:id="rId15"/>
    <p:sldId id="282" r:id="rId16"/>
    <p:sldId id="285" r:id="rId17"/>
    <p:sldId id="287" r:id="rId18"/>
    <p:sldId id="288" r:id="rId19"/>
    <p:sldId id="289" r:id="rId20"/>
    <p:sldId id="291" r:id="rId21"/>
    <p:sldId id="293" r:id="rId22"/>
    <p:sldId id="295" r:id="rId23"/>
    <p:sldId id="296" r:id="rId24"/>
    <p:sldId id="297" r:id="rId25"/>
    <p:sldId id="299" r:id="rId26"/>
    <p:sldId id="301" r:id="rId27"/>
    <p:sldId id="303" r:id="rId28"/>
    <p:sldId id="305" r:id="rId29"/>
    <p:sldId id="307" r:id="rId30"/>
    <p:sldId id="26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1" d="100"/>
          <a:sy n="81" d="100"/>
        </p:scale>
        <p:origin x="-1056"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4-13T15:16:36.355"/>
    </inkml:context>
    <inkml:brush xml:id="br0">
      <inkml:brushProperty name="width" value="0.05" units="cm"/>
      <inkml:brushProperty name="height" value="0.05" units="cm"/>
    </inkml:brush>
  </inkml:definitions>
  <inkml:trace contextRef="#ctx0" brushRef="#br0">1 1 8191,'23'0'0,"1"0"5063,-8 0-5063,-2 0 704,-6 0 1,-5 0-1,-6 0 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16" name="Slide Number Placeholder 15"/>
          <p:cNvSpPr>
            <a:spLocks noGrp="1"/>
          </p:cNvSpPr>
          <p:nvPr>
            <p:ph type="sldNum" sz="quarter" idx="11"/>
          </p:nvPr>
        </p:nvSpPr>
        <p:spPr/>
        <p:txBody>
          <a:bodyPr/>
          <a:lstStyle/>
          <a:p>
            <a:fld id="{A103EE4A-E9CC-42FC-BA3A-90C0721E5C18}" type="slidenum">
              <a:rPr lang="en-IN" smtClean="0"/>
              <a:pPr/>
              <a:t>‹#›</a:t>
            </a:fld>
            <a:endParaRPr lang="en-IN"/>
          </a:p>
        </p:txBody>
      </p:sp>
      <p:sp>
        <p:nvSpPr>
          <p:cNvPr id="17" name="Footer Placeholder 16"/>
          <p:cNvSpPr>
            <a:spLocks noGrp="1"/>
          </p:cNvSpPr>
          <p:nvPr>
            <p:ph type="ftr" sz="quarter" idx="12"/>
          </p:nvPr>
        </p:nvSpPr>
        <p:spPr/>
        <p:txBody>
          <a:bodyPr/>
          <a:lstStyle/>
          <a:p>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8F0A2BF8-CDC5-4F59-AA81-3C61F0F48744}" type="datetimeFigureOut">
              <a:rPr lang="en-IN" smtClean="0"/>
              <a:pPr/>
              <a:t>20-04-2022</a:t>
            </a:fld>
            <a:endParaRPr lang="en-IN"/>
          </a:p>
        </p:txBody>
      </p:sp>
      <p:sp>
        <p:nvSpPr>
          <p:cNvPr id="15" name="Slide Number Placeholder 14"/>
          <p:cNvSpPr>
            <a:spLocks noGrp="1"/>
          </p:cNvSpPr>
          <p:nvPr>
            <p:ph type="sldNum" sz="quarter" idx="15"/>
          </p:nvPr>
        </p:nvSpPr>
        <p:spPr/>
        <p:txBody>
          <a:bodyPr/>
          <a:lstStyle>
            <a:lvl1pPr algn="ctr">
              <a:defRPr/>
            </a:lvl1pPr>
          </a:lstStyle>
          <a:p>
            <a:fld id="{A103EE4A-E9CC-42FC-BA3A-90C0721E5C18}" type="slidenum">
              <a:rPr lang="en-IN" smtClean="0"/>
              <a:pPr/>
              <a:t>‹#›</a:t>
            </a:fld>
            <a:endParaRPr lang="en-IN"/>
          </a:p>
        </p:txBody>
      </p:sp>
      <p:sp>
        <p:nvSpPr>
          <p:cNvPr id="16" name="Footer Placeholder 15"/>
          <p:cNvSpPr>
            <a:spLocks noGrp="1"/>
          </p:cNvSpPr>
          <p:nvPr>
            <p:ph type="ftr" sz="quarter" idx="16"/>
          </p:nvPr>
        </p:nvSpPr>
        <p:spPr/>
        <p:txBody>
          <a:bodyPr/>
          <a:lstStyle/>
          <a:p>
            <a:endParaRPr lang="en-IN"/>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A103EE4A-E9CC-42FC-BA3A-90C0721E5C18}" type="slidenum">
              <a:rPr lang="en-IN" smtClean="0"/>
              <a:pPr/>
              <a:t>‹#›</a:t>
            </a:fld>
            <a:endParaRPr lang="en-IN"/>
          </a:p>
        </p:txBody>
      </p:sp>
      <p:sp>
        <p:nvSpPr>
          <p:cNvPr id="8" name="Footer Placeholder 7"/>
          <p:cNvSpPr>
            <a:spLocks noGrp="1"/>
          </p:cNvSpPr>
          <p:nvPr>
            <p:ph type="ftr" sz="quarter" idx="11"/>
          </p:nvPr>
        </p:nvSpPr>
        <p:spPr/>
        <p:txBody>
          <a:bodyPr/>
          <a:lstStyle/>
          <a:p>
            <a:endParaRPr lang="en-IN"/>
          </a:p>
        </p:txBody>
      </p:sp>
      <p:sp>
        <p:nvSpPr>
          <p:cNvPr id="7" name="Date Placeholder 6"/>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8F0A2BF8-CDC5-4F59-AA81-3C61F0F48744}" type="datetimeFigureOut">
              <a:rPr lang="en-IN" smtClean="0"/>
              <a:pPr/>
              <a:t>20-04-2022</a:t>
            </a:fld>
            <a:endParaRPr lang="en-IN"/>
          </a:p>
        </p:txBody>
      </p:sp>
      <p:sp>
        <p:nvSpPr>
          <p:cNvPr id="9" name="Slide Number Placeholder 8"/>
          <p:cNvSpPr>
            <a:spLocks noGrp="1"/>
          </p:cNvSpPr>
          <p:nvPr>
            <p:ph type="sldNum" sz="quarter" idx="15"/>
          </p:nvPr>
        </p:nvSpPr>
        <p:spPr/>
        <p:txBody>
          <a:bodyPr/>
          <a:lstStyle/>
          <a:p>
            <a:fld id="{A103EE4A-E9CC-42FC-BA3A-90C0721E5C18}" type="slidenum">
              <a:rPr lang="en-IN" smtClean="0"/>
              <a:pPr/>
              <a:t>‹#›</a:t>
            </a:fld>
            <a:endParaRPr lang="en-IN"/>
          </a:p>
        </p:txBody>
      </p:sp>
      <p:sp>
        <p:nvSpPr>
          <p:cNvPr id="10" name="Footer Placeholder 9"/>
          <p:cNvSpPr>
            <a:spLocks noGrp="1"/>
          </p:cNvSpPr>
          <p:nvPr>
            <p:ph type="ftr" sz="quarter" idx="16"/>
          </p:nvPr>
        </p:nvSpPr>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9" name="Slide Number Placeholder 8"/>
          <p:cNvSpPr>
            <a:spLocks noGrp="1"/>
          </p:cNvSpPr>
          <p:nvPr>
            <p:ph type="sldNum" sz="quarter" idx="11"/>
          </p:nvPr>
        </p:nvSpPr>
        <p:spPr/>
        <p:txBody>
          <a:bodyPr/>
          <a:lstStyle/>
          <a:p>
            <a:fld id="{A103EE4A-E9CC-42FC-BA3A-90C0721E5C18}" type="slidenum">
              <a:rPr lang="en-IN" smtClean="0"/>
              <a:pPr/>
              <a:t>‹#›</a:t>
            </a:fld>
            <a:endParaRPr lang="en-IN"/>
          </a:p>
        </p:txBody>
      </p:sp>
      <p:sp>
        <p:nvSpPr>
          <p:cNvPr id="10" name="Footer Placeholder 9"/>
          <p:cNvSpPr>
            <a:spLocks noGrp="1"/>
          </p:cNvSpPr>
          <p:nvPr>
            <p:ph type="ftr" sz="quarter" idx="12"/>
          </p:nvPr>
        </p:nvSpPr>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8F0A2BF8-CDC5-4F59-AA81-3C61F0F48744}" type="datetimeFigureOut">
              <a:rPr lang="en-IN" smtClean="0"/>
              <a:pPr/>
              <a:t>20-04-2022</a:t>
            </a:fld>
            <a:endParaRPr lang="en-IN"/>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IN"/>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A103EE4A-E9CC-42FC-BA3A-90C0721E5C18}" type="slidenum">
              <a:rPr lang="en-IN" smtClean="0"/>
              <a:pPr/>
              <a:t>‹#›</a:t>
            </a:fld>
            <a:endParaRPr lang="en-IN"/>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medium.com/ruangguru/better-manage-conflict-at-work-heres-how-f65fcfaa0934"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medium.com/ruangguru/better-manage-conflict-at-work-heres-how-f65fcfaa0934"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ns4business.com.br/tuckmans-stages-of-group-development/" TargetMode="External"/><Relationship Id="rId2" Type="http://schemas.openxmlformats.org/officeDocument/2006/relationships/hyperlink" Target="https://en.wikipedia.org/wiki/Bruce_Tuckman" TargetMode="External"/><Relationship Id="rId1" Type="http://schemas.openxmlformats.org/officeDocument/2006/relationships/slideLayout" Target="../slideLayouts/slideLayout2.xml"/><Relationship Id="rId4" Type="http://schemas.openxmlformats.org/officeDocument/2006/relationships/hyperlink" Target="https://www.infoq.com/news/2019/04/tuckman-team-model-wron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Benefits of team working </a:t>
            </a:r>
            <a:endParaRPr lang="en-IN" dirty="0"/>
          </a:p>
        </p:txBody>
      </p:sp>
      <p:sp>
        <p:nvSpPr>
          <p:cNvPr id="2" name="Title 1"/>
          <p:cNvSpPr>
            <a:spLocks noGrp="1"/>
          </p:cNvSpPr>
          <p:nvPr>
            <p:ph type="ctrTitle"/>
          </p:nvPr>
        </p:nvSpPr>
        <p:spPr/>
        <p:txBody>
          <a:bodyPr/>
          <a:lstStyle/>
          <a:p>
            <a:r>
              <a:rPr lang="en-US" dirty="0" smtClean="0"/>
              <a:t>Team Working </a:t>
            </a:r>
            <a:endParaRPr lang="en-IN" dirty="0"/>
          </a:p>
        </p:txBody>
      </p:sp>
      <p:pic>
        <p:nvPicPr>
          <p:cNvPr id="1026" name="Picture 2" descr="C:\Users\sony\Desktop\download.png"/>
          <p:cNvPicPr>
            <a:picLocks noChangeAspect="1" noChangeArrowheads="1"/>
          </p:cNvPicPr>
          <p:nvPr/>
        </p:nvPicPr>
        <p:blipFill>
          <a:blip r:embed="rId2" cstate="print"/>
          <a:srcRect/>
          <a:stretch>
            <a:fillRect/>
          </a:stretch>
        </p:blipFill>
        <p:spPr bwMode="auto">
          <a:xfrm>
            <a:off x="0" y="4221088"/>
            <a:ext cx="9144000" cy="263691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Content Placeholder 2"/>
          <p:cNvSpPr>
            <a:spLocks noGrp="1"/>
          </p:cNvSpPr>
          <p:nvPr>
            <p:ph sz="half" idx="2"/>
          </p:nvPr>
        </p:nvSpPr>
        <p:spPr/>
        <p:txBody>
          <a:bodyPr/>
          <a:lstStyle/>
          <a:p>
            <a:r>
              <a:rPr lang="en-GB" dirty="0" smtClean="0"/>
              <a:t>AILONA KLEINE</a:t>
            </a:r>
          </a:p>
          <a:p>
            <a:r>
              <a:rPr lang="en-GB" dirty="0" smtClean="0"/>
              <a:t>2115855</a:t>
            </a:r>
          </a:p>
          <a:p>
            <a:endParaRPr lang="en-GB" dirty="0" smtClean="0"/>
          </a:p>
          <a:p>
            <a:r>
              <a:rPr lang="en-GB" dirty="0" smtClean="0"/>
              <a:t>A NTOINETTE GOBLE2115473</a:t>
            </a:r>
          </a:p>
          <a:p>
            <a:r>
              <a:rPr lang="en-GB" dirty="0" smtClean="0"/>
              <a:t>OLDZHAY KAYA2116089</a:t>
            </a:r>
          </a:p>
          <a:p>
            <a:r>
              <a:rPr lang="en-GB" smtClean="0"/>
              <a:t>KADIR CHELIK 2114747</a:t>
            </a:r>
            <a:endParaRPr lang="en-GB" dirty="0"/>
          </a:p>
        </p:txBody>
      </p:sp>
      <p:sp>
        <p:nvSpPr>
          <p:cNvPr id="4" name="Content Placeholder 3"/>
          <p:cNvSpPr>
            <a:spLocks noGrp="1"/>
          </p:cNvSpPr>
          <p:nvPr>
            <p:ph sz="quarter" idx="4"/>
          </p:nvPr>
        </p:nvSpPr>
        <p:spPr/>
        <p:txBody>
          <a:bodyPr/>
          <a:lstStyle/>
          <a:p>
            <a:r>
              <a:rPr lang="en-GB" dirty="0" smtClean="0"/>
              <a:t>RAPHAEL ADENIJI IWAKIN </a:t>
            </a:r>
          </a:p>
          <a:p>
            <a:r>
              <a:rPr lang="en-GB" smtClean="0"/>
              <a:t>2114746</a:t>
            </a:r>
          </a:p>
          <a:p>
            <a:endParaRPr lang="en-GB" dirty="0"/>
          </a:p>
        </p:txBody>
      </p:sp>
      <p:sp>
        <p:nvSpPr>
          <p:cNvPr id="5" name="Title 4"/>
          <p:cNvSpPr>
            <a:spLocks noGrp="1"/>
          </p:cNvSpPr>
          <p:nvPr>
            <p:ph type="title"/>
          </p:nvPr>
        </p:nvSpPr>
        <p:spPr/>
        <p:txBody>
          <a:bodyPr/>
          <a:lstStyle/>
          <a:p>
            <a:r>
              <a:rPr lang="en-GB" dirty="0" smtClean="0"/>
              <a:t>GROUP MEMBER</a:t>
            </a:r>
            <a:endParaRPr lang="en-GB" dirty="0"/>
          </a:p>
        </p:txBody>
      </p:sp>
      <p:sp>
        <p:nvSpPr>
          <p:cNvPr id="6" name="Text Placeholder 5"/>
          <p:cNvSpPr>
            <a:spLocks noGrp="1"/>
          </p:cNvSpPr>
          <p:nvPr>
            <p:ph type="body" idx="3"/>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buNone/>
            </a:pPr>
            <a:r>
              <a:rPr lang="en-IN" dirty="0" smtClean="0"/>
              <a:t>Following are the key approaches for fostering team working: </a:t>
            </a:r>
          </a:p>
          <a:p>
            <a:pPr algn="just"/>
            <a:r>
              <a:rPr lang="en-US" dirty="0" smtClean="0"/>
              <a:t>Setting measurable and achievable goals</a:t>
            </a:r>
          </a:p>
          <a:p>
            <a:pPr algn="just"/>
            <a:r>
              <a:rPr lang="en-US" dirty="0" smtClean="0"/>
              <a:t>Offering clarity in role of individual </a:t>
            </a:r>
          </a:p>
          <a:p>
            <a:pPr algn="just"/>
            <a:r>
              <a:rPr lang="en-US" dirty="0" smtClean="0"/>
              <a:t>Developing effective interpersonal goals </a:t>
            </a:r>
          </a:p>
          <a:p>
            <a:pPr algn="just"/>
            <a:r>
              <a:rPr lang="en-US" dirty="0" smtClean="0"/>
              <a:t>Supporting the individual  (</a:t>
            </a:r>
            <a:r>
              <a:rPr lang="en-US" dirty="0" err="1" smtClean="0"/>
              <a:t>Woodhead</a:t>
            </a:r>
            <a:r>
              <a:rPr lang="en-US" dirty="0" smtClean="0"/>
              <a:t>, 2019)</a:t>
            </a:r>
          </a:p>
          <a:p>
            <a:pPr algn="just"/>
            <a:r>
              <a:rPr lang="en-US" dirty="0" smtClean="0"/>
              <a:t> Solving the problems of others </a:t>
            </a:r>
          </a:p>
        </p:txBody>
      </p:sp>
      <p:sp>
        <p:nvSpPr>
          <p:cNvPr id="3" name="Title 2"/>
          <p:cNvSpPr>
            <a:spLocks noGrp="1"/>
          </p:cNvSpPr>
          <p:nvPr>
            <p:ph type="title"/>
          </p:nvPr>
        </p:nvSpPr>
        <p:spPr/>
        <p:txBody>
          <a:bodyPr>
            <a:normAutofit fontScale="90000"/>
          </a:bodyPr>
          <a:lstStyle/>
          <a:p>
            <a:r>
              <a:rPr lang="en-US" dirty="0" smtClean="0"/>
              <a:t>Benefits of approaches for team working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just">
              <a:buNone/>
            </a:pPr>
            <a:r>
              <a:rPr lang="en-US" dirty="0" smtClean="0"/>
              <a:t>Following are the key members of team according to theory that contribute in managing work effectively: </a:t>
            </a:r>
          </a:p>
          <a:p>
            <a:pPr algn="just"/>
            <a:r>
              <a:rPr lang="en-US" dirty="0" smtClean="0"/>
              <a:t>Resource investigator </a:t>
            </a:r>
          </a:p>
          <a:p>
            <a:pPr algn="just"/>
            <a:r>
              <a:rPr lang="en-US" dirty="0" smtClean="0"/>
              <a:t>Team worker </a:t>
            </a:r>
          </a:p>
          <a:p>
            <a:pPr algn="just"/>
            <a:r>
              <a:rPr lang="en-US" dirty="0" smtClean="0"/>
              <a:t>Coordinator </a:t>
            </a:r>
          </a:p>
          <a:p>
            <a:pPr algn="just"/>
            <a:r>
              <a:rPr lang="en-US" dirty="0" smtClean="0"/>
              <a:t>Pant </a:t>
            </a:r>
          </a:p>
          <a:p>
            <a:pPr algn="just"/>
            <a:r>
              <a:rPr lang="en-US" dirty="0" smtClean="0"/>
              <a:t> Monitor evaluator </a:t>
            </a:r>
          </a:p>
          <a:p>
            <a:pPr algn="just"/>
            <a:r>
              <a:rPr lang="en-US" dirty="0" smtClean="0"/>
              <a:t>Specialist </a:t>
            </a:r>
          </a:p>
          <a:p>
            <a:pPr algn="just"/>
            <a:r>
              <a:rPr lang="en-US" dirty="0" smtClean="0"/>
              <a:t>Shaper</a:t>
            </a:r>
          </a:p>
          <a:p>
            <a:pPr algn="just"/>
            <a:r>
              <a:rPr lang="en-US" dirty="0" smtClean="0"/>
              <a:t>Implementer </a:t>
            </a:r>
          </a:p>
          <a:p>
            <a:pPr algn="just"/>
            <a:r>
              <a:rPr lang="en-US" dirty="0" smtClean="0"/>
              <a:t>Finisher </a:t>
            </a:r>
            <a:endParaRPr lang="en-IN" dirty="0"/>
          </a:p>
        </p:txBody>
      </p:sp>
      <p:sp>
        <p:nvSpPr>
          <p:cNvPr id="3" name="Title 2"/>
          <p:cNvSpPr>
            <a:spLocks noGrp="1"/>
          </p:cNvSpPr>
          <p:nvPr>
            <p:ph type="title"/>
          </p:nvPr>
        </p:nvSpPr>
        <p:spPr/>
        <p:txBody>
          <a:bodyPr/>
          <a:lstStyle/>
          <a:p>
            <a:r>
              <a:rPr lang="en-US" dirty="0" smtClean="0"/>
              <a:t>Theory for team building (</a:t>
            </a:r>
            <a:r>
              <a:rPr lang="en-US" dirty="0" err="1" smtClean="0"/>
              <a:t>Belbin</a:t>
            </a:r>
            <a:r>
              <a:rPr lang="en-US" dirty="0" smtClean="0"/>
              <a:t>) </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buNone/>
            </a:pPr>
            <a:r>
              <a:rPr lang="en-US" dirty="0" smtClean="0"/>
              <a:t>Following are the key benefits of team working : </a:t>
            </a:r>
          </a:p>
          <a:p>
            <a:pPr algn="just"/>
            <a:r>
              <a:rPr lang="en-US" dirty="0" smtClean="0"/>
              <a:t>Reduce turnover of employees: The healthy working environment helps to retain the skilled and qualified staff members.  </a:t>
            </a:r>
          </a:p>
          <a:p>
            <a:pPr algn="just"/>
            <a:r>
              <a:rPr lang="en-US" dirty="0" smtClean="0"/>
              <a:t>Increase the efficiency level: Collaboration and support of team members improve the level of performance and efficiency of organization (Wang, 2018). </a:t>
            </a:r>
          </a:p>
          <a:p>
            <a:pPr algn="just"/>
            <a:r>
              <a:rPr lang="en-US" dirty="0" smtClean="0"/>
              <a:t>Developing supportive working environment: The development of team working helpful for maintaining a healthy working environment that will improve the innovation and creativity in operations management.    </a:t>
            </a:r>
            <a:endParaRPr lang="en-IN" dirty="0"/>
          </a:p>
        </p:txBody>
      </p:sp>
      <p:sp>
        <p:nvSpPr>
          <p:cNvPr id="3" name="Title 2"/>
          <p:cNvSpPr>
            <a:spLocks noGrp="1"/>
          </p:cNvSpPr>
          <p:nvPr>
            <p:ph type="title"/>
          </p:nvPr>
        </p:nvSpPr>
        <p:spPr/>
        <p:txBody>
          <a:bodyPr/>
          <a:lstStyle/>
          <a:p>
            <a:r>
              <a:rPr lang="en-US" dirty="0" smtClean="0"/>
              <a:t>Benefits of team working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just"/>
            <a:r>
              <a:rPr lang="en-US" dirty="0" smtClean="0"/>
              <a:t>Increase the learning opportunities:  By observing and taking help of other members one can learn new skills and techniques to complete the task.</a:t>
            </a:r>
          </a:p>
          <a:p>
            <a:pPr algn="just"/>
            <a:r>
              <a:rPr lang="en-US" dirty="0" smtClean="0"/>
              <a:t>Leads to increased accountability: The working with team and following the specific role is helpful for increasing the accountability of  individual. </a:t>
            </a:r>
          </a:p>
          <a:p>
            <a:pPr algn="just"/>
            <a:r>
              <a:rPr lang="en-US" dirty="0" smtClean="0"/>
              <a:t>Improve the communication: By interacting with diverse background team members one can learn different languages and improve the approach of communication (</a:t>
            </a:r>
            <a:r>
              <a:rPr lang="en-IN" dirty="0" err="1" smtClean="0"/>
              <a:t>Peysner</a:t>
            </a:r>
            <a:r>
              <a:rPr lang="en-IN" dirty="0" smtClean="0"/>
              <a:t>, 2021)</a:t>
            </a:r>
            <a:r>
              <a:rPr lang="en-US" dirty="0" smtClean="0"/>
              <a:t>. </a:t>
            </a:r>
          </a:p>
          <a:p>
            <a:pPr algn="just"/>
            <a:r>
              <a:rPr lang="en-US" dirty="0" smtClean="0"/>
              <a:t>Eliminate toxic work culture: Healthy and competitive working environment minimize the conflicts and improve the quality of working environment.     </a:t>
            </a:r>
          </a:p>
          <a:p>
            <a:pPr algn="just"/>
            <a:endParaRPr lang="en-US" dirty="0" smtClean="0"/>
          </a:p>
          <a:p>
            <a:endParaRPr lang="en-IN" dirty="0"/>
          </a:p>
        </p:txBody>
      </p:sp>
      <p:sp>
        <p:nvSpPr>
          <p:cNvPr id="3" name="Title 2"/>
          <p:cNvSpPr>
            <a:spLocks noGrp="1"/>
          </p:cNvSpPr>
          <p:nvPr>
            <p:ph type="title"/>
          </p:nvPr>
        </p:nvSpPr>
        <p:spPr/>
        <p:txBody>
          <a:bodyPr/>
          <a:lstStyle/>
          <a:p>
            <a:r>
              <a:rPr lang="en-US" dirty="0" smtClean="0"/>
              <a:t>Conti..</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32DBE7-79FD-8344-86C0-4CD70F91E08E}"/>
              </a:ext>
            </a:extLst>
          </p:cNvPr>
          <p:cNvSpPr>
            <a:spLocks noGrp="1"/>
          </p:cNvSpPr>
          <p:nvPr>
            <p:ph type="ctrTitle"/>
          </p:nvPr>
        </p:nvSpPr>
        <p:spPr>
          <a:xfrm>
            <a:off x="1262146" y="1966911"/>
            <a:ext cx="6270922" cy="1869621"/>
          </a:xfrm>
        </p:spPr>
        <p:txBody>
          <a:bodyPr/>
          <a:lstStyle/>
          <a:p>
            <a:r>
              <a:rPr lang="en-GB" sz="3200" dirty="0"/>
              <a:t>Effective team working And communication</a:t>
            </a:r>
            <a:br>
              <a:rPr lang="en-GB" sz="3200" dirty="0"/>
            </a:br>
            <a:r>
              <a:rPr lang="en-GB" sz="3200" dirty="0"/>
              <a:t>(BMSW4002)</a:t>
            </a:r>
            <a:br>
              <a:rPr lang="en-GB" sz="3200" dirty="0"/>
            </a:br>
            <a:r>
              <a:rPr lang="en-GB" sz="3200" dirty="0" err="1"/>
              <a:t>Kadir</a:t>
            </a:r>
            <a:r>
              <a:rPr lang="en-GB" sz="3200" dirty="0"/>
              <a:t> </a:t>
            </a:r>
            <a:r>
              <a:rPr lang="en-GB" sz="3200" dirty="0" err="1"/>
              <a:t>Chelik</a:t>
            </a:r>
            <a:r>
              <a:rPr lang="en-GB" sz="3200" dirty="0"/>
              <a:t>(2114747)</a:t>
            </a:r>
            <a:br>
              <a:rPr lang="en-GB" sz="3200" dirty="0"/>
            </a:br>
            <a:r>
              <a:rPr lang="en-GB" sz="3200" dirty="0"/>
              <a:t>Lecturer: Anita Nan</a:t>
            </a:r>
            <a:br>
              <a:rPr lang="en-GB" sz="3200" dirty="0"/>
            </a:br>
            <a:endParaRPr lang="en-US" sz="3200" dirty="0"/>
          </a:p>
        </p:txBody>
      </p:sp>
    </p:spTree>
    <p:extLst>
      <p:ext uri="{BB962C8B-B14F-4D97-AF65-F5344CB8AC3E}">
        <p14:creationId xmlns="" xmlns:p14="http://schemas.microsoft.com/office/powerpoint/2010/main" val="3637322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0354FB-BDB9-B245-B7E9-0FF03500949D}"/>
              </a:ext>
            </a:extLst>
          </p:cNvPr>
          <p:cNvSpPr>
            <a:spLocks noGrp="1"/>
          </p:cNvSpPr>
          <p:nvPr>
            <p:ph type="title"/>
          </p:nvPr>
        </p:nvSpPr>
        <p:spPr>
          <a:xfrm>
            <a:off x="1028700" y="685800"/>
            <a:ext cx="7200900" cy="1485900"/>
          </a:xfrm>
        </p:spPr>
        <p:txBody>
          <a:bodyPr>
            <a:normAutofit/>
          </a:bodyPr>
          <a:lstStyle/>
          <a:p>
            <a:r>
              <a:rPr lang="en-GB" sz="3600"/>
              <a:t>Team Roles </a:t>
            </a:r>
            <a:br>
              <a:rPr lang="en-GB" sz="3600"/>
            </a:br>
            <a:endParaRPr lang="en-US" sz="3600"/>
          </a:p>
        </p:txBody>
      </p:sp>
      <p:sp>
        <p:nvSpPr>
          <p:cNvPr id="3" name="Content Placeholder 2">
            <a:extLst>
              <a:ext uri="{FF2B5EF4-FFF2-40B4-BE49-F238E27FC236}">
                <a16:creationId xmlns="" xmlns:a16="http://schemas.microsoft.com/office/drawing/2014/main" id="{10B14611-3D59-5244-B7CE-34185E7468CC}"/>
              </a:ext>
            </a:extLst>
          </p:cNvPr>
          <p:cNvSpPr>
            <a:spLocks noGrp="1"/>
          </p:cNvSpPr>
          <p:nvPr>
            <p:ph idx="1"/>
          </p:nvPr>
        </p:nvSpPr>
        <p:spPr/>
        <p:txBody>
          <a:bodyPr>
            <a:normAutofit/>
          </a:bodyPr>
          <a:lstStyle/>
          <a:p>
            <a:r>
              <a:rPr lang="en-GB" sz="3200" b="1"/>
              <a:t>Why Teams Are So Important In Business ?</a:t>
            </a:r>
          </a:p>
          <a:p>
            <a:pPr marL="0" indent="0">
              <a:buNone/>
            </a:pPr>
            <a:r>
              <a:rPr lang="en-GB" sz="3200" b="1"/>
              <a:t>°</a:t>
            </a:r>
            <a:r>
              <a:rPr lang="en-GB" sz="2400"/>
              <a:t>It’s because in business, we can’t do alone in every aspects while trying to grow our business .Beside that it’s not just for business also for sports,music, entertainment sector etc. So we need a team which has a great leader and team players. We can’t be perfect in every category but we can share our ideas to improve our business and we’d able to figure it out more easily in more effective way. This is the key of being successful in business but the thing is,not all teams have the same or similar chemistry&amp;efficiency.</a:t>
            </a:r>
            <a:endParaRPr lang="en-US" sz="3200" b="1"/>
          </a:p>
        </p:txBody>
      </p:sp>
    </p:spTree>
    <p:extLst>
      <p:ext uri="{BB962C8B-B14F-4D97-AF65-F5344CB8AC3E}">
        <p14:creationId xmlns="" xmlns:p14="http://schemas.microsoft.com/office/powerpoint/2010/main" val="3403222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sz="2800" dirty="0" smtClean="0"/>
              <a:t>A team role, as defined by the influential British management theorist R. Meredith </a:t>
            </a:r>
            <a:r>
              <a:rPr lang="en-GB" sz="2800" dirty="0" err="1" smtClean="0"/>
              <a:t>Belbin</a:t>
            </a:r>
            <a:r>
              <a:rPr lang="en-GB" sz="2800" dirty="0" smtClean="0"/>
              <a:t>, is “a tendency to behave, contribute, and interrelate with others in a particular way.” You can broadly classify roles into two categories:</a:t>
            </a:r>
          </a:p>
          <a:p>
            <a:pPr marL="0" indent="0">
              <a:buNone/>
            </a:pPr>
            <a:r>
              <a:rPr lang="en-GB" sz="2800" dirty="0" smtClean="0"/>
              <a:t>*</a:t>
            </a:r>
            <a:r>
              <a:rPr lang="en-GB" sz="2800" dirty="0" err="1" smtClean="0"/>
              <a:t>Formal:Formal</a:t>
            </a:r>
            <a:r>
              <a:rPr lang="en-GB" sz="2800" dirty="0" smtClean="0"/>
              <a:t> roles are positions with specific responsibilities (such as the leader) who are responsible for ensuring the team completes formal tasks.</a:t>
            </a:r>
          </a:p>
          <a:p>
            <a:pPr marL="0" indent="0">
              <a:buNone/>
            </a:pPr>
            <a:r>
              <a:rPr lang="en-GB" sz="2800" dirty="0" smtClean="0"/>
              <a:t>*</a:t>
            </a:r>
            <a:r>
              <a:rPr lang="en-GB" sz="2800" dirty="0" err="1" smtClean="0"/>
              <a:t>Informal:Informal</a:t>
            </a:r>
            <a:r>
              <a:rPr lang="en-GB" sz="2800" dirty="0" smtClean="0"/>
              <a:t> roles, are those naturally adopted by team members based on how they interact with the world.</a:t>
            </a:r>
          </a:p>
          <a:p>
            <a:endParaRPr lang="en-GB" dirty="0"/>
          </a:p>
        </p:txBody>
      </p:sp>
      <p:sp>
        <p:nvSpPr>
          <p:cNvPr id="3" name="Title 2"/>
          <p:cNvSpPr>
            <a:spLocks noGrp="1"/>
          </p:cNvSpPr>
          <p:nvPr>
            <p:ph type="title"/>
          </p:nvPr>
        </p:nvSpPr>
        <p:spPr/>
        <p:txBody>
          <a:bodyPr/>
          <a:lstStyle/>
          <a:p>
            <a:r>
              <a:rPr lang="en-GB" sz="4400" b="1" dirty="0" smtClean="0"/>
              <a:t>Berlin Team Ro</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sz="2800" dirty="0" smtClean="0"/>
              <a:t>The British Management Theorist Meredith </a:t>
            </a:r>
            <a:r>
              <a:rPr lang="en-GB" sz="2800" dirty="0" err="1" smtClean="0"/>
              <a:t>Belbin,has</a:t>
            </a:r>
            <a:r>
              <a:rPr lang="en-GB" sz="2800" dirty="0" smtClean="0"/>
              <a:t> seminal work on team roles in the 1970-80s still shapes our team roles today,</a:t>
            </a:r>
          </a:p>
          <a:p>
            <a:pPr marL="0" indent="0">
              <a:buNone/>
            </a:pPr>
            <a:r>
              <a:rPr lang="en-GB" sz="2800" dirty="0" smtClean="0"/>
              <a:t>*The </a:t>
            </a:r>
            <a:r>
              <a:rPr lang="en-GB" sz="2800" dirty="0" err="1" smtClean="0"/>
              <a:t>Belbin</a:t>
            </a:r>
            <a:r>
              <a:rPr lang="en-GB" sz="2800" dirty="0" smtClean="0"/>
              <a:t> roles are leading the way to understand team </a:t>
            </a:r>
            <a:r>
              <a:rPr lang="en-GB" sz="2800" dirty="0" err="1" smtClean="0"/>
              <a:t>behaviours.You</a:t>
            </a:r>
            <a:r>
              <a:rPr lang="en-GB" sz="2800" dirty="0" smtClean="0"/>
              <a:t> can create more balanced team by selecting team members based on their </a:t>
            </a:r>
            <a:r>
              <a:rPr lang="en-GB" sz="2800" dirty="0" err="1" smtClean="0"/>
              <a:t>Belbin</a:t>
            </a:r>
            <a:r>
              <a:rPr lang="en-GB" sz="2800" dirty="0" smtClean="0"/>
              <a:t> </a:t>
            </a:r>
            <a:r>
              <a:rPr lang="en-GB" sz="2800" dirty="0" err="1" smtClean="0"/>
              <a:t>roles.Individual</a:t>
            </a:r>
            <a:r>
              <a:rPr lang="en-GB" sz="2800" dirty="0" smtClean="0"/>
              <a:t> strengths and weaknesses is going to improve synergy.</a:t>
            </a:r>
          </a:p>
          <a:p>
            <a:pPr marL="0" indent="0">
              <a:buNone/>
            </a:pPr>
            <a:r>
              <a:rPr lang="en-GB" sz="2800" dirty="0" smtClean="0"/>
              <a:t>*There’s 9 role in </a:t>
            </a:r>
            <a:r>
              <a:rPr lang="en-GB" sz="2800" dirty="0" err="1" smtClean="0"/>
              <a:t>Belbin’s</a:t>
            </a:r>
            <a:r>
              <a:rPr lang="en-GB" sz="2800" dirty="0" smtClean="0"/>
              <a:t> Theory. These are:</a:t>
            </a:r>
          </a:p>
          <a:p>
            <a:pPr marL="0" indent="0">
              <a:buNone/>
            </a:pPr>
            <a:r>
              <a:rPr lang="en-GB" sz="2800" dirty="0" err="1" smtClean="0"/>
              <a:t>Plant,Monitor</a:t>
            </a:r>
            <a:r>
              <a:rPr lang="en-GB" sz="2800" dirty="0" smtClean="0"/>
              <a:t> Evaluator, Specialist these are based on Thinking☁️</a:t>
            </a:r>
          </a:p>
          <a:p>
            <a:pPr marL="0" indent="0">
              <a:buNone/>
            </a:pPr>
            <a:r>
              <a:rPr lang="en-GB" sz="2800" dirty="0" smtClean="0"/>
              <a:t>Shaper, </a:t>
            </a:r>
            <a:r>
              <a:rPr lang="en-GB" sz="2800" dirty="0" err="1" smtClean="0"/>
              <a:t>Implementer,Finisher</a:t>
            </a:r>
            <a:r>
              <a:rPr lang="en-GB" sz="2800" dirty="0" smtClean="0"/>
              <a:t>/Completer are based on Action🎬</a:t>
            </a:r>
          </a:p>
          <a:p>
            <a:pPr marL="0" indent="0">
              <a:buNone/>
            </a:pPr>
            <a:r>
              <a:rPr lang="en-GB" sz="2800" dirty="0" smtClean="0"/>
              <a:t>Coordinator, Team Worker, Resource Investigator are based on People🫂</a:t>
            </a:r>
            <a:endParaRPr lang="en-GB" sz="2800" dirty="0"/>
          </a:p>
        </p:txBody>
      </p:sp>
      <p:sp>
        <p:nvSpPr>
          <p:cNvPr id="3" name="Title 2"/>
          <p:cNvSpPr>
            <a:spLocks noGrp="1"/>
          </p:cNvSpPr>
          <p:nvPr>
            <p:ph type="title"/>
          </p:nvPr>
        </p:nvSpPr>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ubtitle 15">
            <a:extLst>
              <a:ext uri="{FF2B5EF4-FFF2-40B4-BE49-F238E27FC236}">
                <a16:creationId xmlns:a16="http://schemas.microsoft.com/office/drawing/2014/main" xmlns="" id="{7A7BB2E3-695C-B949-8B3A-3177C2D0CEC9}"/>
              </a:ext>
            </a:extLst>
          </p:cNvPr>
          <p:cNvSpPr>
            <a:spLocks noGrp="1"/>
          </p:cNvSpPr>
          <p:nvPr>
            <p:ph type="subTitle" idx="1"/>
          </p:nvPr>
        </p:nvSpPr>
        <p:spPr>
          <a:xfrm>
            <a:off x="5262690" y="1087991"/>
            <a:ext cx="2961410" cy="4571999"/>
          </a:xfrm>
        </p:spPr>
        <p:txBody>
          <a:bodyPr>
            <a:normAutofit fontScale="70000" lnSpcReduction="20000"/>
          </a:bodyPr>
          <a:lstStyle/>
          <a:p>
            <a:r>
              <a:rPr lang="en-GB"/>
              <a:t>*</a:t>
            </a:r>
            <a:r>
              <a:rPr lang="en-GB" sz="2800"/>
              <a:t>From project to another your role can change with time.All behaviours can change.</a:t>
            </a:r>
          </a:p>
          <a:p>
            <a:r>
              <a:rPr lang="en-GB" sz="2800"/>
              <a:t>*Each role has strengths and weaknesses but in common they need to ensure team success.</a:t>
            </a:r>
          </a:p>
          <a:p>
            <a:r>
              <a:rPr lang="en-GB" sz="2800"/>
              <a:t>*It’s not easy to create these conditions for whole journey of your business, but if it was easy everyone would had a successful business.</a:t>
            </a:r>
          </a:p>
          <a:p>
            <a:r>
              <a:rPr lang="en-GB" sz="2800"/>
              <a:t>We’re strong together.</a:t>
            </a:r>
          </a:p>
        </p:txBody>
      </p:sp>
      <p:pic>
        <p:nvPicPr>
          <p:cNvPr id="11" name="Content Placeholder 10">
            <a:extLst>
              <a:ext uri="{FF2B5EF4-FFF2-40B4-BE49-F238E27FC236}">
                <a16:creationId xmlns:a16="http://schemas.microsoft.com/office/drawing/2014/main" xmlns="" id="{F1B9DFCF-12D6-E246-9BEE-18587BD1B8AB}"/>
              </a:ext>
            </a:extLst>
          </p:cNvPr>
          <p:cNvPicPr>
            <a:picLocks noGrp="1" noChangeAspect="1"/>
          </p:cNvPicPr>
          <p:nvPr>
            <p:ph idx="4294967295"/>
          </p:nvPr>
        </p:nvPicPr>
        <p:blipFill>
          <a:blip r:embed="rId2"/>
          <a:stretch>
            <a:fillRect/>
          </a:stretch>
        </p:blipFill>
        <p:spPr>
          <a:xfrm>
            <a:off x="0" y="782638"/>
            <a:ext cx="5237560" cy="5549900"/>
          </a:xfrm>
          <a:prstGeom prst="rect">
            <a:avLst/>
          </a:prstGeom>
        </p:spPr>
      </p:pic>
    </p:spTree>
    <p:extLst>
      <p:ext uri="{BB962C8B-B14F-4D97-AF65-F5344CB8AC3E}">
        <p14:creationId xmlns:p14="http://schemas.microsoft.com/office/powerpoint/2010/main" xmlns="" val="177269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xmlns="" id="{3155D7E0-416A-4BC9-A079-29EF4557B2C3}"/>
              </a:ext>
            </a:extLst>
          </p:cNvPr>
          <p:cNvSpPr>
            <a:spLocks noGrp="1"/>
          </p:cNvSpPr>
          <p:nvPr>
            <p:ph type="title"/>
          </p:nvPr>
        </p:nvSpPr>
        <p:spPr>
          <a:xfrm>
            <a:off x="628650" y="-1408669"/>
            <a:ext cx="7886700" cy="7834184"/>
          </a:xfrm>
        </p:spPr>
        <p:txBody>
          <a:bodyPr>
            <a:normAutofit/>
          </a:bodyPr>
          <a:lstStyle/>
          <a:p>
            <a:pPr algn="ctr"/>
            <a:r>
              <a:rPr lang="x-none" sz="3600" dirty="0"/>
              <a:t>Effective Team Working and Communication</a:t>
            </a:r>
            <a:r>
              <a:rPr lang="x-none" dirty="0"/>
              <a:t/>
            </a:r>
            <a:br>
              <a:rPr lang="x-none" dirty="0"/>
            </a:br>
            <a:r>
              <a:rPr lang="x-none" sz="2800" dirty="0"/>
              <a:t>(BMSW4002)</a:t>
            </a:r>
            <a:br>
              <a:rPr lang="x-none" sz="2800" dirty="0"/>
            </a:br>
            <a:r>
              <a:rPr lang="x-none" sz="2800" dirty="0"/>
              <a:t/>
            </a:r>
            <a:br>
              <a:rPr lang="x-none" sz="2800" dirty="0"/>
            </a:br>
            <a:r>
              <a:rPr lang="x-none" sz="2800" dirty="0"/>
              <a:t>Oldzhay Kaya</a:t>
            </a:r>
            <a:br>
              <a:rPr lang="x-none" sz="2800" dirty="0"/>
            </a:br>
            <a:r>
              <a:rPr lang="x-none" sz="2800" dirty="0"/>
              <a:t>(2116089)</a:t>
            </a:r>
            <a:r>
              <a:rPr lang="x-none" dirty="0"/>
              <a:t/>
            </a:r>
            <a:br>
              <a:rPr lang="x-none" dirty="0"/>
            </a:br>
            <a:r>
              <a:rPr lang="x-none" dirty="0"/>
              <a:t/>
            </a:r>
            <a:br>
              <a:rPr lang="x-none" dirty="0"/>
            </a:br>
            <a:r>
              <a:rPr lang="x-none" sz="2800" dirty="0"/>
              <a:t>Lecturer: Anita Nan</a:t>
            </a:r>
          </a:p>
        </p:txBody>
      </p:sp>
    </p:spTree>
    <p:extLst>
      <p:ext uri="{BB962C8B-B14F-4D97-AF65-F5344CB8AC3E}">
        <p14:creationId xmlns:p14="http://schemas.microsoft.com/office/powerpoint/2010/main" xmlns="" val="703193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xmlns="" id="{1A9F96A9-0363-010D-E71A-32C5E73B47DF}"/>
              </a:ext>
            </a:extLst>
          </p:cNvPr>
          <p:cNvSpPr>
            <a:spLocks noGrp="1"/>
          </p:cNvSpPr>
          <p:nvPr>
            <p:ph type="ctrTitle"/>
          </p:nvPr>
        </p:nvSpPr>
        <p:spPr>
          <a:xfrm>
            <a:off x="1143000" y="1"/>
            <a:ext cx="6858000" cy="1383956"/>
          </a:xfrm>
        </p:spPr>
        <p:txBody>
          <a:bodyPr>
            <a:normAutofit/>
          </a:bodyPr>
          <a:lstStyle/>
          <a:p>
            <a:r>
              <a:rPr lang="x-none" sz="3600" dirty="0"/>
              <a:t>Successful Team Development</a:t>
            </a:r>
          </a:p>
        </p:txBody>
      </p:sp>
      <p:sp>
        <p:nvSpPr>
          <p:cNvPr id="3" name="Alt Başlık 2">
            <a:extLst>
              <a:ext uri="{FF2B5EF4-FFF2-40B4-BE49-F238E27FC236}">
                <a16:creationId xmlns:a16="http://schemas.microsoft.com/office/drawing/2014/main" xmlns="" id="{469A5A7B-8A21-1F98-4D2E-06BF359EC865}"/>
              </a:ext>
            </a:extLst>
          </p:cNvPr>
          <p:cNvSpPr>
            <a:spLocks noGrp="1"/>
          </p:cNvSpPr>
          <p:nvPr>
            <p:ph type="subTitle" idx="1"/>
          </p:nvPr>
        </p:nvSpPr>
        <p:spPr>
          <a:xfrm>
            <a:off x="1143000" y="1865870"/>
            <a:ext cx="6858000" cy="4534930"/>
          </a:xfrm>
        </p:spPr>
        <p:txBody>
          <a:bodyPr>
            <a:normAutofit fontScale="92500" lnSpcReduction="20000"/>
          </a:bodyPr>
          <a:lstStyle/>
          <a:p>
            <a:pPr algn="l"/>
            <a:r>
              <a:rPr lang="x-none" dirty="0"/>
              <a:t>-WHY IS TEAM DEVELOPMENT IMPORTANT?</a:t>
            </a:r>
            <a:br>
              <a:rPr lang="x-none" dirty="0"/>
            </a:br>
            <a:r>
              <a:rPr lang="x-none" dirty="0"/>
              <a:t/>
            </a:r>
            <a:br>
              <a:rPr lang="x-none" dirty="0"/>
            </a:br>
            <a:r>
              <a:rPr lang="x-none" sz="2200" dirty="0"/>
              <a:t>It is important for individuals to complete the tasks that they cannot cope with alone, with superior performance as a team. While it provides benefits for the completion of the determined works or projects on time, it allows people to evaluate their abilities and knowledge.</a:t>
            </a:r>
            <a:br>
              <a:rPr lang="x-none" sz="2200" dirty="0"/>
            </a:br>
            <a:r>
              <a:rPr lang="x-none" dirty="0"/>
              <a:t/>
            </a:r>
            <a:br>
              <a:rPr lang="x-none" dirty="0"/>
            </a:br>
            <a:r>
              <a:rPr lang="x-none" dirty="0"/>
              <a:t>-WHAT ARE THE ESSENTIALS OF TEAMWORK?</a:t>
            </a:r>
            <a:br>
              <a:rPr lang="x-none" dirty="0"/>
            </a:br>
            <a:r>
              <a:rPr lang="x-none" dirty="0"/>
              <a:t/>
            </a:r>
            <a:br>
              <a:rPr lang="x-none" dirty="0"/>
            </a:br>
            <a:r>
              <a:rPr lang="x-none" sz="2200" dirty="0"/>
              <a:t>There are some essential factors for a successful teamwork. When all these are fulfilled success is inevitable. If you provide these 5 factors in business life, your team can reach your goal much faster and easier. The basic elements of teamwork can be listed as follows,</a:t>
            </a:r>
            <a:br>
              <a:rPr lang="x-none" sz="2200" dirty="0"/>
            </a:br>
            <a:r>
              <a:rPr lang="x-none" sz="2200" dirty="0"/>
              <a:t>-Communication, backdrop, confidence, motivation, vision and mission.</a:t>
            </a:r>
          </a:p>
        </p:txBody>
      </p:sp>
    </p:spTree>
    <p:extLst>
      <p:ext uri="{BB962C8B-B14F-4D97-AF65-F5344CB8AC3E}">
        <p14:creationId xmlns:p14="http://schemas.microsoft.com/office/powerpoint/2010/main" xmlns="" val="2706595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a16="http://schemas.microsoft.com/office/drawing/2014/main" xmlns="" id="{017754A2-3146-9EEC-A222-DFE4B24D2F35}"/>
              </a:ext>
            </a:extLst>
          </p:cNvPr>
          <p:cNvSpPr>
            <a:spLocks noGrp="1"/>
          </p:cNvSpPr>
          <p:nvPr>
            <p:ph idx="1"/>
          </p:nvPr>
        </p:nvSpPr>
        <p:spPr>
          <a:xfrm>
            <a:off x="628650" y="383059"/>
            <a:ext cx="7886700" cy="5793904"/>
          </a:xfrm>
        </p:spPr>
        <p:txBody>
          <a:bodyPr>
            <a:noAutofit/>
          </a:bodyPr>
          <a:lstStyle/>
          <a:p>
            <a:pPr marL="0" indent="0">
              <a:buNone/>
            </a:pPr>
            <a:r>
              <a:rPr lang="x-none" sz="2200" dirty="0"/>
              <a:t>Communication; The first sine qua non of teamwork is, of course communication. People who do not listen and speak cannot find a common ground, no matter how talented they are. Miscommunication can be seen as the most important factor hindering progress. Also, communication does not have to be just verbal. The team’s ability to get along in harmony, even without speaking, is the biggest step towards success.</a:t>
            </a:r>
            <a:br>
              <a:rPr lang="x-none" sz="2200" dirty="0"/>
            </a:br>
            <a:r>
              <a:rPr lang="x-none" sz="2200" dirty="0"/>
              <a:t/>
            </a:r>
            <a:br>
              <a:rPr lang="x-none" sz="2200" dirty="0"/>
            </a:br>
            <a:r>
              <a:rPr lang="x-none" sz="2200" dirty="0"/>
              <a:t>Backdrop; It is nessesary to have the right atmosphere for teamwork. A suitable environment is needed for each team member to feel comfortable and productive. A properly decorated, comfortable and stylish environment increases the motivation of people. Thus, the brainstroming and exchange of ideas throughout the study becomes more enjoyable.</a:t>
            </a:r>
            <a:br>
              <a:rPr lang="x-none" sz="2200" dirty="0"/>
            </a:br>
            <a:r>
              <a:rPr lang="x-none" sz="2200" dirty="0"/>
              <a:t/>
            </a:r>
            <a:br>
              <a:rPr lang="x-none" sz="2200" dirty="0"/>
            </a:br>
            <a:r>
              <a:rPr lang="x-none" sz="2200" dirty="0"/>
              <a:t>Confidence; It would not be wrong to say that it is not possible to achieve peace and success in an insecure working evrinoment. Everyone in the team needs to know their own position and turst their teammate. For this, everyone should know their own duty. It is also very important for people to feel equal with other people in the team. Since everyone is working for a common goal, you will not encounter situations that will hinder trust and you will not try to manipulate your teammates. In short, trust can be said to be an indispensable element for teamwork.</a:t>
            </a:r>
          </a:p>
        </p:txBody>
      </p:sp>
    </p:spTree>
    <p:extLst>
      <p:ext uri="{BB962C8B-B14F-4D97-AF65-F5344CB8AC3E}">
        <p14:creationId xmlns:p14="http://schemas.microsoft.com/office/powerpoint/2010/main" xmlns="" val="283671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a16="http://schemas.microsoft.com/office/drawing/2014/main" xmlns="" id="{5D746259-B364-8EC4-BBEF-1E50EC92FCFA}"/>
              </a:ext>
            </a:extLst>
          </p:cNvPr>
          <p:cNvSpPr>
            <a:spLocks noGrp="1"/>
          </p:cNvSpPr>
          <p:nvPr>
            <p:ph idx="1"/>
          </p:nvPr>
        </p:nvSpPr>
        <p:spPr>
          <a:xfrm>
            <a:off x="628650" y="481914"/>
            <a:ext cx="7886700" cy="6376086"/>
          </a:xfrm>
        </p:spPr>
        <p:txBody>
          <a:bodyPr>
            <a:normAutofit lnSpcReduction="10000"/>
          </a:bodyPr>
          <a:lstStyle/>
          <a:p>
            <a:pPr marL="0" indent="0">
              <a:buNone/>
            </a:pPr>
            <a:r>
              <a:rPr lang="x-none" sz="2200" dirty="0"/>
              <a:t>Motivation; We can consider the fuel necessary for employee productivity as motivation. Just as you are happy that your work is appreciated and appreciated by your teammates, the same is true for them. Therefore, it is in the interest of the entire team to appreciate theşr work in a way that motivates your friends. In addition, you can always keep your excitement fresh by finding activities that will be a source of motivation for your team. For example, a meal after a busy workday or a small celebration after a success can motivate anyone.</a:t>
            </a:r>
            <a:br>
              <a:rPr lang="x-none" sz="2200" dirty="0"/>
            </a:br>
            <a:r>
              <a:rPr lang="x-none" sz="2200" dirty="0"/>
              <a:t/>
            </a:r>
            <a:br>
              <a:rPr lang="x-none" sz="2200" dirty="0"/>
            </a:br>
            <a:r>
              <a:rPr lang="x-none" sz="2200" dirty="0"/>
              <a:t>Vision and Mission; An efficient working group should have a common vision and mission. The only thing that connects all people in the team and keeps them working in a motivated way is the goal they want to achieve. How to work is planned to achieve this goal, the work is divided and everyone puts all their talents on the table. In addition, cooperation is very important to achieve this goal. What it means to be a real team becomes clear when each member of the team puts their ego aside and works towards shared success.</a:t>
            </a:r>
            <a:r>
              <a:rPr lang="x-none" sz="2400" dirty="0"/>
              <a:t/>
            </a:r>
            <a:br>
              <a:rPr lang="x-none" sz="2400" dirty="0"/>
            </a:br>
            <a:r>
              <a:rPr lang="x-none" sz="2400" dirty="0"/>
              <a:t/>
            </a:r>
            <a:br>
              <a:rPr lang="x-none" sz="2400" dirty="0"/>
            </a:br>
            <a:r>
              <a:rPr lang="x-none" sz="2400" dirty="0"/>
              <a:t> </a:t>
            </a:r>
          </a:p>
        </p:txBody>
      </p:sp>
    </p:spTree>
    <p:extLst>
      <p:ext uri="{BB962C8B-B14F-4D97-AF65-F5344CB8AC3E}">
        <p14:creationId xmlns:p14="http://schemas.microsoft.com/office/powerpoint/2010/main" xmlns="" val="2358673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 xmlns:a16="http://schemas.microsoft.com/office/drawing/2014/main" id="{090F8D1A-67EC-CDC2-1E47-B57648F71577}"/>
              </a:ext>
            </a:extLst>
          </p:cNvPr>
          <p:cNvSpPr>
            <a:spLocks noGrp="1"/>
          </p:cNvSpPr>
          <p:nvPr>
            <p:ph type="title"/>
          </p:nvPr>
        </p:nvSpPr>
        <p:spPr/>
        <p:txBody>
          <a:bodyPr/>
          <a:lstStyle/>
          <a:p>
            <a:r>
              <a:rPr lang="ru-RU" dirty="0" err="1">
                <a:latin typeface="Garamond"/>
              </a:rPr>
              <a:t>Introduction</a:t>
            </a:r>
            <a:r>
              <a:rPr lang="ru-RU" dirty="0"/>
              <a:t> </a:t>
            </a:r>
          </a:p>
        </p:txBody>
      </p:sp>
      <p:sp>
        <p:nvSpPr>
          <p:cNvPr id="3" name="Объект 2">
            <a:extLst>
              <a:ext uri="{FF2B5EF4-FFF2-40B4-BE49-F238E27FC236}">
                <a16:creationId xmlns="" xmlns:a16="http://schemas.microsoft.com/office/drawing/2014/main" id="{D32F8F59-39B6-5013-6CF8-7E1EA634D385}"/>
              </a:ext>
            </a:extLst>
          </p:cNvPr>
          <p:cNvSpPr>
            <a:spLocks noGrp="1"/>
          </p:cNvSpPr>
          <p:nvPr>
            <p:ph idx="1"/>
          </p:nvPr>
        </p:nvSpPr>
        <p:spPr>
          <a:xfrm>
            <a:off x="223636" y="1779749"/>
            <a:ext cx="8478320" cy="4195481"/>
          </a:xfrm>
        </p:spPr>
        <p:txBody>
          <a:bodyPr vert="horz" lIns="91440" tIns="45720" rIns="91440" bIns="45720" rtlCol="0" anchor="t">
            <a:normAutofit/>
          </a:bodyPr>
          <a:lstStyle/>
          <a:p>
            <a:pPr marL="0" indent="0">
              <a:buNone/>
            </a:pPr>
            <a:r>
              <a:rPr lang="ru-RU" dirty="0" err="1">
                <a:ea typeface="+mj-lt"/>
                <a:cs typeface="+mj-lt"/>
              </a:rPr>
              <a:t>This</a:t>
            </a:r>
            <a:r>
              <a:rPr lang="ru-RU" dirty="0">
                <a:ea typeface="+mj-lt"/>
                <a:cs typeface="+mj-lt"/>
              </a:rPr>
              <a:t> </a:t>
            </a:r>
            <a:r>
              <a:rPr lang="ru-RU" dirty="0" err="1">
                <a:ea typeface="+mj-lt"/>
                <a:cs typeface="+mj-lt"/>
              </a:rPr>
              <a:t>is</a:t>
            </a:r>
            <a:r>
              <a:rPr lang="ru-RU" dirty="0">
                <a:ea typeface="+mj-lt"/>
                <a:cs typeface="+mj-lt"/>
              </a:rPr>
              <a:t> a </a:t>
            </a:r>
            <a:r>
              <a:rPr lang="ru-RU" dirty="0" err="1">
                <a:ea typeface="+mj-lt"/>
                <a:cs typeface="+mj-lt"/>
              </a:rPr>
              <a:t>presentation</a:t>
            </a:r>
            <a:r>
              <a:rPr lang="ru-RU" dirty="0">
                <a:ea typeface="+mj-lt"/>
                <a:cs typeface="+mj-lt"/>
              </a:rPr>
              <a:t> </a:t>
            </a:r>
            <a:r>
              <a:rPr lang="ru-RU" dirty="0" err="1">
                <a:ea typeface="+mj-lt"/>
                <a:cs typeface="+mj-lt"/>
              </a:rPr>
              <a:t>about</a:t>
            </a:r>
            <a:r>
              <a:rPr lang="ru-RU" dirty="0">
                <a:ea typeface="+mj-lt"/>
                <a:cs typeface="+mj-lt"/>
              </a:rPr>
              <a:t> "</a:t>
            </a:r>
            <a:r>
              <a:rPr lang="ru-RU" dirty="0" err="1">
                <a:ea typeface="+mj-lt"/>
                <a:cs typeface="+mj-lt"/>
              </a:rPr>
              <a:t>Managing</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and</a:t>
            </a:r>
            <a:r>
              <a:rPr lang="ru-RU" dirty="0">
                <a:ea typeface="+mj-lt"/>
                <a:cs typeface="+mj-lt"/>
              </a:rPr>
              <a:t> </a:t>
            </a:r>
            <a:r>
              <a:rPr lang="ru-RU" dirty="0" err="1">
                <a:ea typeface="+mj-lt"/>
                <a:cs typeface="+mj-lt"/>
              </a:rPr>
              <a:t>what</a:t>
            </a:r>
            <a:r>
              <a:rPr lang="ru-RU" dirty="0">
                <a:ea typeface="+mj-lt"/>
                <a:cs typeface="+mj-lt"/>
              </a:rPr>
              <a:t> </a:t>
            </a:r>
            <a:r>
              <a:rPr lang="ru-RU" dirty="0" err="1">
                <a:ea typeface="+mj-lt"/>
                <a:cs typeface="+mj-lt"/>
              </a:rPr>
              <a:t>it</a:t>
            </a:r>
            <a:r>
              <a:rPr lang="ru-RU" dirty="0">
                <a:ea typeface="+mj-lt"/>
                <a:cs typeface="+mj-lt"/>
              </a:rPr>
              <a:t> </a:t>
            </a:r>
            <a:r>
              <a:rPr lang="ru-RU" dirty="0" err="1">
                <a:ea typeface="+mj-lt"/>
                <a:cs typeface="+mj-lt"/>
              </a:rPr>
              <a:t>is</a:t>
            </a:r>
            <a:r>
              <a:rPr lang="ru-RU" dirty="0">
                <a:ea typeface="+mj-lt"/>
                <a:cs typeface="+mj-lt"/>
              </a:rPr>
              <a:t> ?</a:t>
            </a:r>
          </a:p>
          <a:p>
            <a:pPr marL="0" indent="0">
              <a:buNone/>
            </a:pPr>
            <a:r>
              <a:rPr lang="ru-RU" dirty="0" err="1">
                <a:ea typeface="+mj-lt"/>
                <a:cs typeface="+mj-lt"/>
              </a:rPr>
              <a:t>Managing</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is</a:t>
            </a:r>
            <a:r>
              <a:rPr lang="ru-RU" dirty="0">
                <a:ea typeface="+mj-lt"/>
                <a:cs typeface="+mj-lt"/>
              </a:rPr>
              <a:t> a </a:t>
            </a:r>
            <a:r>
              <a:rPr lang="ru-RU" dirty="0" err="1">
                <a:ea typeface="+mj-lt"/>
                <a:cs typeface="+mj-lt"/>
              </a:rPr>
              <a:t>directed</a:t>
            </a:r>
            <a:r>
              <a:rPr lang="ru-RU" dirty="0">
                <a:ea typeface="+mj-lt"/>
                <a:cs typeface="+mj-lt"/>
              </a:rPr>
              <a:t> </a:t>
            </a:r>
            <a:r>
              <a:rPr lang="ru-RU" dirty="0" err="1">
                <a:ea typeface="+mj-lt"/>
                <a:cs typeface="+mj-lt"/>
              </a:rPr>
              <a:t>impact</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eliminate</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causes</a:t>
            </a:r>
            <a:r>
              <a:rPr lang="ru-RU" dirty="0">
                <a:ea typeface="+mj-lt"/>
                <a:cs typeface="+mj-lt"/>
              </a:rPr>
              <a:t> </a:t>
            </a:r>
            <a:r>
              <a:rPr lang="ru-RU" dirty="0" err="1">
                <a:ea typeface="+mj-lt"/>
                <a:cs typeface="+mj-lt"/>
              </a:rPr>
              <a:t>of</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or</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correct</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behavior</a:t>
            </a:r>
            <a:r>
              <a:rPr lang="ru-RU" dirty="0">
                <a:ea typeface="+mj-lt"/>
                <a:cs typeface="+mj-lt"/>
              </a:rPr>
              <a:t> </a:t>
            </a:r>
            <a:r>
              <a:rPr lang="ru-RU" dirty="0" err="1">
                <a:ea typeface="+mj-lt"/>
                <a:cs typeface="+mj-lt"/>
              </a:rPr>
              <a:t>of</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parties</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changing</a:t>
            </a:r>
            <a:r>
              <a:rPr lang="ru-RU" dirty="0">
                <a:ea typeface="+mj-lt"/>
                <a:cs typeface="+mj-lt"/>
              </a:rPr>
              <a:t> </a:t>
            </a:r>
            <a:r>
              <a:rPr lang="ru-RU" dirty="0" err="1">
                <a:ea typeface="+mj-lt"/>
                <a:cs typeface="+mj-lt"/>
              </a:rPr>
              <a:t>their</a:t>
            </a:r>
            <a:r>
              <a:rPr lang="ru-RU" dirty="0">
                <a:ea typeface="+mj-lt"/>
                <a:cs typeface="+mj-lt"/>
              </a:rPr>
              <a:t> </a:t>
            </a:r>
            <a:r>
              <a:rPr lang="ru-RU" dirty="0" err="1">
                <a:ea typeface="+mj-lt"/>
                <a:cs typeface="+mj-lt"/>
              </a:rPr>
              <a:t>goals</a:t>
            </a:r>
            <a:r>
              <a:rPr lang="ru-RU" dirty="0">
                <a:ea typeface="+mj-lt"/>
                <a:cs typeface="+mj-lt"/>
              </a:rPr>
              <a:t>.  </a:t>
            </a:r>
            <a:endParaRPr lang="ru-RU"/>
          </a:p>
          <a:p>
            <a:pPr marL="0" indent="0">
              <a:buClr>
                <a:srgbClr val="8AD0D6"/>
              </a:buClr>
              <a:buNone/>
            </a:pPr>
            <a:r>
              <a:rPr lang="ru-RU" dirty="0"/>
              <a:t>The </a:t>
            </a:r>
            <a:r>
              <a:rPr lang="ru-RU" dirty="0" err="1"/>
              <a:t>avoid</a:t>
            </a:r>
            <a:r>
              <a:rPr lang="ru-RU" dirty="0"/>
              <a:t> </a:t>
            </a:r>
            <a:r>
              <a:rPr lang="ru-RU" dirty="0" err="1"/>
              <a:t>the</a:t>
            </a:r>
            <a:r>
              <a:rPr lang="ru-RU" dirty="0"/>
              <a:t> </a:t>
            </a:r>
            <a:r>
              <a:rPr lang="ru-RU" dirty="0" err="1"/>
              <a:t>negative</a:t>
            </a:r>
            <a:r>
              <a:rPr lang="ru-RU" dirty="0"/>
              <a:t> </a:t>
            </a:r>
            <a:r>
              <a:rPr lang="ru-RU" dirty="0" err="1"/>
              <a:t>consequences</a:t>
            </a:r>
            <a:r>
              <a:rPr lang="ru-RU" dirty="0"/>
              <a:t> </a:t>
            </a:r>
            <a:r>
              <a:rPr lang="ru-RU" dirty="0" err="1"/>
              <a:t>that</a:t>
            </a:r>
            <a:r>
              <a:rPr lang="ru-RU" dirty="0"/>
              <a:t> </a:t>
            </a:r>
            <a:r>
              <a:rPr lang="ru-RU" dirty="0" err="1"/>
              <a:t>can</a:t>
            </a:r>
            <a:r>
              <a:rPr lang="ru-RU" dirty="0"/>
              <a:t> </a:t>
            </a:r>
            <a:r>
              <a:rPr lang="ru-RU" dirty="0" err="1"/>
              <a:t>result</a:t>
            </a:r>
            <a:r>
              <a:rPr lang="ru-RU" dirty="0"/>
              <a:t> </a:t>
            </a:r>
            <a:r>
              <a:rPr lang="ru-RU" dirty="0" err="1"/>
              <a:t>from</a:t>
            </a:r>
            <a:r>
              <a:rPr lang="ru-RU" dirty="0"/>
              <a:t> </a:t>
            </a:r>
            <a:r>
              <a:rPr lang="ru-RU" dirty="0" err="1"/>
              <a:t>disagreements</a:t>
            </a:r>
            <a:r>
              <a:rPr lang="ru-RU" dirty="0"/>
              <a:t>, </a:t>
            </a:r>
            <a:r>
              <a:rPr lang="ru-RU" dirty="0" err="1"/>
              <a:t>most</a:t>
            </a:r>
            <a:r>
              <a:rPr lang="ru-RU" dirty="0"/>
              <a:t> </a:t>
            </a:r>
            <a:r>
              <a:rPr lang="ru-RU" dirty="0" err="1"/>
              <a:t>methods</a:t>
            </a:r>
            <a:r>
              <a:rPr lang="ru-RU" dirty="0"/>
              <a:t> </a:t>
            </a:r>
            <a:r>
              <a:rPr lang="ru-RU" dirty="0" err="1"/>
              <a:t>of</a:t>
            </a:r>
            <a:r>
              <a:rPr lang="ru-RU" dirty="0"/>
              <a:t> </a:t>
            </a:r>
            <a:r>
              <a:rPr lang="ru-RU" dirty="0" err="1"/>
              <a:t>resolving</a:t>
            </a:r>
            <a:r>
              <a:rPr lang="ru-RU" dirty="0"/>
              <a:t> </a:t>
            </a:r>
            <a:r>
              <a:rPr lang="ru-RU" dirty="0" err="1"/>
              <a:t>conflict</a:t>
            </a:r>
            <a:r>
              <a:rPr lang="ru-RU" dirty="0"/>
              <a:t> </a:t>
            </a:r>
            <a:r>
              <a:rPr lang="ru-RU" dirty="0" err="1"/>
              <a:t>stress</a:t>
            </a:r>
            <a:r>
              <a:rPr lang="ru-RU" dirty="0"/>
              <a:t> </a:t>
            </a:r>
            <a:r>
              <a:rPr lang="ru-RU" dirty="0" err="1"/>
              <a:t>the</a:t>
            </a:r>
            <a:r>
              <a:rPr lang="ru-RU" dirty="0"/>
              <a:t> </a:t>
            </a:r>
            <a:r>
              <a:rPr lang="ru-RU" dirty="0" err="1"/>
              <a:t>importance</a:t>
            </a:r>
            <a:r>
              <a:rPr lang="ru-RU" dirty="0"/>
              <a:t> </a:t>
            </a:r>
            <a:r>
              <a:rPr lang="ru-RU" dirty="0" err="1"/>
              <a:t>of</a:t>
            </a:r>
            <a:r>
              <a:rPr lang="ru-RU" dirty="0"/>
              <a:t> </a:t>
            </a:r>
            <a:r>
              <a:rPr lang="ru-RU" dirty="0" err="1"/>
              <a:t>dealing</a:t>
            </a:r>
            <a:r>
              <a:rPr lang="ru-RU" dirty="0"/>
              <a:t> </a:t>
            </a:r>
            <a:r>
              <a:rPr lang="ru-RU" dirty="0" err="1"/>
              <a:t>with</a:t>
            </a:r>
            <a:r>
              <a:rPr lang="ru-RU" dirty="0"/>
              <a:t> </a:t>
            </a:r>
            <a:r>
              <a:rPr lang="ru-RU" dirty="0" err="1"/>
              <a:t>disputes</a:t>
            </a:r>
            <a:r>
              <a:rPr lang="ru-RU" dirty="0"/>
              <a:t> </a:t>
            </a:r>
            <a:r>
              <a:rPr lang="ru-RU" dirty="0" err="1"/>
              <a:t>quickly</a:t>
            </a:r>
            <a:r>
              <a:rPr lang="ru-RU" dirty="0"/>
              <a:t> </a:t>
            </a:r>
            <a:r>
              <a:rPr lang="ru-RU" dirty="0" err="1"/>
              <a:t>and</a:t>
            </a:r>
            <a:r>
              <a:rPr lang="ru-RU" dirty="0"/>
              <a:t> </a:t>
            </a:r>
            <a:r>
              <a:rPr lang="ru-RU" dirty="0" err="1"/>
              <a:t>openly</a:t>
            </a:r>
            <a:r>
              <a:rPr lang="ru-RU" dirty="0"/>
              <a:t>.</a:t>
            </a:r>
          </a:p>
        </p:txBody>
      </p:sp>
      <p:pic>
        <p:nvPicPr>
          <p:cNvPr id="4" name="Рисунок 4" descr="Изображение выглядит как скала, камень&#10;&#10;Автоматически созданное описание">
            <a:extLst>
              <a:ext uri="{FF2B5EF4-FFF2-40B4-BE49-F238E27FC236}">
                <a16:creationId xmlns="" xmlns:a16="http://schemas.microsoft.com/office/drawing/2014/main" id="{DC32C21A-CB47-8BDE-5B4F-7BAA35C533B6}"/>
              </a:ext>
            </a:extLst>
          </p:cNvPr>
          <p:cNvPicPr>
            <a:picLocks noChangeAspect="1"/>
          </p:cNvPicPr>
          <p:nvPr/>
        </p:nvPicPr>
        <p:blipFill>
          <a:blip r:embed="rId2"/>
          <a:stretch>
            <a:fillRect/>
          </a:stretch>
        </p:blipFill>
        <p:spPr>
          <a:xfrm>
            <a:off x="1361558" y="3580951"/>
            <a:ext cx="5644506" cy="2629080"/>
          </a:xfrm>
          <a:prstGeom prst="rect">
            <a:avLst/>
          </a:prstGeom>
        </p:spPr>
      </p:pic>
      <p:sp>
        <p:nvSpPr>
          <p:cNvPr id="5" name="TextBox 4">
            <a:extLst>
              <a:ext uri="{FF2B5EF4-FFF2-40B4-BE49-F238E27FC236}">
                <a16:creationId xmlns="" xmlns:a16="http://schemas.microsoft.com/office/drawing/2014/main" id="{F9EC29F3-AD3A-7B8D-C0E8-AD6BCBECA890}"/>
              </a:ext>
            </a:extLst>
          </p:cNvPr>
          <p:cNvSpPr txBox="1"/>
          <p:nvPr/>
        </p:nvSpPr>
        <p:spPr>
          <a:xfrm>
            <a:off x="2971800" y="5428892"/>
            <a:ext cx="21113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Tree>
    <p:extLst>
      <p:ext uri="{BB962C8B-B14F-4D97-AF65-F5344CB8AC3E}">
        <p14:creationId xmlns="" xmlns:p14="http://schemas.microsoft.com/office/powerpoint/2010/main" val="1441659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 xmlns:a16="http://schemas.microsoft.com/office/drawing/2014/main" id="{DB0EB272-C553-DE6F-3F31-3F55EADEDEBB}"/>
              </a:ext>
            </a:extLst>
          </p:cNvPr>
          <p:cNvSpPr>
            <a:spLocks noGrp="1"/>
          </p:cNvSpPr>
          <p:nvPr>
            <p:ph type="title"/>
          </p:nvPr>
        </p:nvSpPr>
        <p:spPr>
          <a:xfrm>
            <a:off x="1217829" y="308945"/>
            <a:ext cx="6018373" cy="767927"/>
          </a:xfrm>
        </p:spPr>
        <p:txBody>
          <a:bodyPr/>
          <a:lstStyle/>
          <a:p>
            <a:r>
              <a:rPr lang="ru-RU" dirty="0" err="1">
                <a:ea typeface="+mj-lt"/>
                <a:cs typeface="+mj-lt"/>
              </a:rPr>
              <a:t>How</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resolve</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a:t>
            </a:r>
            <a:endParaRPr lang="ru-RU" dirty="0"/>
          </a:p>
        </p:txBody>
      </p:sp>
      <p:sp>
        <p:nvSpPr>
          <p:cNvPr id="3" name="Объект 2">
            <a:extLst>
              <a:ext uri="{FF2B5EF4-FFF2-40B4-BE49-F238E27FC236}">
                <a16:creationId xmlns="" xmlns:a16="http://schemas.microsoft.com/office/drawing/2014/main" id="{17E228E4-5B8D-66F7-AACC-903A242692D0}"/>
              </a:ext>
            </a:extLst>
          </p:cNvPr>
          <p:cNvSpPr>
            <a:spLocks noGrp="1"/>
          </p:cNvSpPr>
          <p:nvPr>
            <p:ph idx="1"/>
          </p:nvPr>
        </p:nvSpPr>
        <p:spPr>
          <a:xfrm>
            <a:off x="450079" y="1578467"/>
            <a:ext cx="7906820" cy="4669933"/>
          </a:xfrm>
        </p:spPr>
        <p:txBody>
          <a:bodyPr vert="horz" lIns="91440" tIns="45720" rIns="91440" bIns="45720" rtlCol="0" anchor="t">
            <a:normAutofit fontScale="92500" lnSpcReduction="10000"/>
          </a:bodyPr>
          <a:lstStyle/>
          <a:p>
            <a:r>
              <a:rPr lang="ru-RU" sz="2800" dirty="0">
                <a:latin typeface="Garamond"/>
                <a:ea typeface="+mj-lt"/>
                <a:cs typeface="+mj-lt"/>
              </a:rPr>
              <a:t>First </a:t>
            </a:r>
            <a:r>
              <a:rPr lang="ru-RU" sz="2800" dirty="0" err="1">
                <a:latin typeface="Garamond"/>
                <a:ea typeface="+mj-lt"/>
                <a:cs typeface="+mj-lt"/>
              </a:rPr>
              <a:t>of</a:t>
            </a:r>
            <a:r>
              <a:rPr lang="ru-RU" sz="2800" dirty="0">
                <a:latin typeface="Garamond"/>
                <a:ea typeface="+mj-lt"/>
                <a:cs typeface="+mj-lt"/>
              </a:rPr>
              <a:t> </a:t>
            </a:r>
            <a:r>
              <a:rPr lang="ru-RU" sz="2800" dirty="0" err="1">
                <a:latin typeface="Garamond"/>
                <a:ea typeface="+mj-lt"/>
                <a:cs typeface="+mj-lt"/>
              </a:rPr>
              <a:t>all</a:t>
            </a:r>
            <a:r>
              <a:rPr lang="ru-RU" sz="2800" dirty="0">
                <a:latin typeface="Garamond"/>
                <a:ea typeface="+mj-lt"/>
                <a:cs typeface="+mj-lt"/>
              </a:rPr>
              <a:t>, </a:t>
            </a:r>
            <a:r>
              <a:rPr lang="ru-RU" sz="2800" dirty="0" err="1">
                <a:latin typeface="Garamond"/>
                <a:ea typeface="+mj-lt"/>
                <a:cs typeface="+mj-lt"/>
              </a:rPr>
              <a:t>you</a:t>
            </a:r>
            <a:r>
              <a:rPr lang="ru-RU" sz="2800" dirty="0">
                <a:latin typeface="Garamond"/>
                <a:ea typeface="+mj-lt"/>
                <a:cs typeface="+mj-lt"/>
              </a:rPr>
              <a:t> </a:t>
            </a:r>
            <a:r>
              <a:rPr lang="ru-RU" sz="2800" dirty="0" err="1">
                <a:latin typeface="Garamond"/>
                <a:ea typeface="+mj-lt"/>
                <a:cs typeface="+mj-lt"/>
              </a:rPr>
              <a:t>need</a:t>
            </a:r>
            <a:r>
              <a:rPr lang="ru-RU" sz="2800" dirty="0">
                <a:latin typeface="Garamond"/>
                <a:ea typeface="+mj-lt"/>
                <a:cs typeface="+mj-lt"/>
              </a:rPr>
              <a:t> </a:t>
            </a:r>
            <a:r>
              <a:rPr lang="ru-RU" sz="2800" dirty="0" err="1">
                <a:latin typeface="Garamond"/>
                <a:ea typeface="+mj-lt"/>
                <a:cs typeface="+mj-lt"/>
              </a:rPr>
              <a:t>to</a:t>
            </a:r>
            <a:r>
              <a:rPr lang="ru-RU" sz="2800" dirty="0">
                <a:latin typeface="Garamond"/>
                <a:ea typeface="+mj-lt"/>
                <a:cs typeface="+mj-lt"/>
              </a:rPr>
              <a:t> </a:t>
            </a:r>
            <a:r>
              <a:rPr lang="ru-RU" sz="2800" dirty="0" err="1">
                <a:latin typeface="Garamond"/>
                <a:ea typeface="+mj-lt"/>
                <a:cs typeface="+mj-lt"/>
              </a:rPr>
              <a:t>understand</a:t>
            </a:r>
            <a:r>
              <a:rPr lang="ru-RU" sz="2800" dirty="0">
                <a:latin typeface="Garamond"/>
                <a:ea typeface="+mj-lt"/>
                <a:cs typeface="+mj-lt"/>
              </a:rPr>
              <a:t> </a:t>
            </a:r>
            <a:r>
              <a:rPr lang="ru-RU" sz="2800" dirty="0" err="1">
                <a:latin typeface="Garamond"/>
                <a:ea typeface="+mj-lt"/>
                <a:cs typeface="+mj-lt"/>
              </a:rPr>
              <a:t>its</a:t>
            </a:r>
            <a:r>
              <a:rPr lang="ru-RU" sz="2800" dirty="0">
                <a:latin typeface="Garamond"/>
                <a:ea typeface="+mj-lt"/>
                <a:cs typeface="+mj-lt"/>
              </a:rPr>
              <a:t> </a:t>
            </a:r>
            <a:r>
              <a:rPr lang="ru-RU" sz="2800" dirty="0" err="1">
                <a:latin typeface="Garamond"/>
                <a:ea typeface="+mj-lt"/>
                <a:cs typeface="+mj-lt"/>
              </a:rPr>
              <a:t>appearance</a:t>
            </a:r>
            <a:r>
              <a:rPr lang="ru-RU" sz="2800" dirty="0">
                <a:latin typeface="Garamond"/>
                <a:ea typeface="+mj-lt"/>
                <a:cs typeface="+mj-lt"/>
              </a:rPr>
              <a:t> (</a:t>
            </a:r>
            <a:r>
              <a:rPr lang="ru-RU" sz="2800" dirty="0" err="1">
                <a:latin typeface="Garamond"/>
                <a:ea typeface="+mj-lt"/>
                <a:cs typeface="+mj-lt"/>
              </a:rPr>
              <a:t>we</a:t>
            </a:r>
            <a:r>
              <a:rPr lang="ru-RU" sz="2800" dirty="0">
                <a:latin typeface="Garamond"/>
                <a:ea typeface="+mj-lt"/>
                <a:cs typeface="+mj-lt"/>
              </a:rPr>
              <a:t> </a:t>
            </a:r>
            <a:r>
              <a:rPr lang="ru-RU" sz="2800" dirty="0" err="1">
                <a:latin typeface="Garamond"/>
                <a:ea typeface="+mj-lt"/>
                <a:cs typeface="+mj-lt"/>
              </a:rPr>
              <a:t>will</a:t>
            </a:r>
            <a:r>
              <a:rPr lang="ru-RU" sz="2800" dirty="0">
                <a:latin typeface="Garamond"/>
                <a:ea typeface="+mj-lt"/>
                <a:cs typeface="+mj-lt"/>
              </a:rPr>
              <a:t> </a:t>
            </a:r>
            <a:r>
              <a:rPr lang="ru-RU" sz="2800" dirty="0" err="1">
                <a:latin typeface="Garamond"/>
                <a:ea typeface="+mj-lt"/>
                <a:cs typeface="+mj-lt"/>
              </a:rPr>
              <a:t>talk</a:t>
            </a:r>
            <a:r>
              <a:rPr lang="ru-RU" sz="2800" dirty="0">
                <a:latin typeface="Garamond"/>
                <a:ea typeface="+mj-lt"/>
                <a:cs typeface="+mj-lt"/>
              </a:rPr>
              <a:t> </a:t>
            </a:r>
            <a:r>
              <a:rPr lang="ru-RU" sz="2800" dirty="0" err="1">
                <a:latin typeface="Garamond"/>
                <a:ea typeface="+mj-lt"/>
                <a:cs typeface="+mj-lt"/>
              </a:rPr>
              <a:t>about</a:t>
            </a:r>
            <a:r>
              <a:rPr lang="ru-RU" sz="2800" dirty="0">
                <a:latin typeface="Garamond"/>
                <a:ea typeface="+mj-lt"/>
                <a:cs typeface="+mj-lt"/>
              </a:rPr>
              <a:t> </a:t>
            </a:r>
            <a:r>
              <a:rPr lang="ru-RU" sz="2800" dirty="0" err="1">
                <a:latin typeface="Garamond"/>
                <a:ea typeface="+mj-lt"/>
                <a:cs typeface="+mj-lt"/>
              </a:rPr>
              <a:t>this</a:t>
            </a:r>
            <a:r>
              <a:rPr lang="ru-RU" sz="2800" dirty="0">
                <a:latin typeface="Garamond"/>
                <a:ea typeface="+mj-lt"/>
                <a:cs typeface="+mj-lt"/>
              </a:rPr>
              <a:t> </a:t>
            </a:r>
            <a:r>
              <a:rPr lang="ru-RU" sz="2800" dirty="0" err="1">
                <a:latin typeface="Garamond"/>
                <a:ea typeface="+mj-lt"/>
                <a:cs typeface="+mj-lt"/>
              </a:rPr>
              <a:t>below</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reasons</a:t>
            </a:r>
            <a:r>
              <a:rPr lang="ru-RU" sz="2800" dirty="0">
                <a:latin typeface="Garamond"/>
                <a:ea typeface="+mj-lt"/>
                <a:cs typeface="+mj-lt"/>
              </a:rPr>
              <a:t> (</a:t>
            </a:r>
            <a:r>
              <a:rPr lang="ru-RU" sz="2800" dirty="0" err="1">
                <a:latin typeface="Garamond"/>
                <a:ea typeface="+mj-lt"/>
                <a:cs typeface="+mj-lt"/>
              </a:rPr>
              <a:t>because</a:t>
            </a:r>
            <a:r>
              <a:rPr lang="ru-RU" sz="2800" dirty="0">
                <a:latin typeface="Garamond"/>
                <a:ea typeface="+mj-lt"/>
                <a:cs typeface="+mj-lt"/>
              </a:rPr>
              <a:t> </a:t>
            </a:r>
            <a:r>
              <a:rPr lang="ru-RU" sz="2800" dirty="0" err="1">
                <a:latin typeface="Garamond"/>
                <a:ea typeface="+mj-lt"/>
                <a:cs typeface="+mj-lt"/>
              </a:rPr>
              <a:t>of</a:t>
            </a:r>
            <a:r>
              <a:rPr lang="ru-RU" sz="2800" dirty="0">
                <a:latin typeface="Garamond"/>
                <a:ea typeface="+mj-lt"/>
                <a:cs typeface="+mj-lt"/>
              </a:rPr>
              <a:t> </a:t>
            </a:r>
            <a:r>
              <a:rPr lang="ru-RU" sz="2800" dirty="0" err="1">
                <a:latin typeface="Garamond"/>
                <a:ea typeface="+mj-lt"/>
                <a:cs typeface="+mj-lt"/>
              </a:rPr>
              <a:t>which</a:t>
            </a:r>
            <a:r>
              <a:rPr lang="ru-RU" sz="2800" dirty="0">
                <a:latin typeface="Garamond"/>
                <a:ea typeface="+mj-lt"/>
                <a:cs typeface="+mj-lt"/>
              </a:rPr>
              <a:t> </a:t>
            </a:r>
            <a:r>
              <a:rPr lang="ru-RU" sz="2800" dirty="0" err="1">
                <a:latin typeface="Garamond"/>
                <a:ea typeface="+mj-lt"/>
                <a:cs typeface="+mj-lt"/>
              </a:rPr>
              <a:t>all</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fuss</a:t>
            </a:r>
            <a:r>
              <a:rPr lang="ru-RU" sz="2800" dirty="0">
                <a:latin typeface="Garamond"/>
                <a:ea typeface="+mj-lt"/>
                <a:cs typeface="+mj-lt"/>
              </a:rPr>
              <a:t>) </a:t>
            </a:r>
            <a:r>
              <a:rPr lang="ru-RU" sz="2800" dirty="0" err="1">
                <a:latin typeface="Garamond"/>
                <a:ea typeface="+mj-lt"/>
                <a:cs typeface="+mj-lt"/>
              </a:rPr>
              <a:t>and</a:t>
            </a:r>
            <a:r>
              <a:rPr lang="ru-RU" sz="2800" dirty="0">
                <a:latin typeface="Garamond"/>
                <a:ea typeface="+mj-lt"/>
                <a:cs typeface="+mj-lt"/>
              </a:rPr>
              <a:t> </a:t>
            </a:r>
            <a:r>
              <a:rPr lang="ru-RU" sz="2800" dirty="0" err="1">
                <a:latin typeface="Garamond"/>
                <a:ea typeface="+mj-lt"/>
                <a:cs typeface="+mj-lt"/>
              </a:rPr>
              <a:t>fix</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situation</a:t>
            </a:r>
            <a:r>
              <a:rPr lang="ru-RU" sz="2800" dirty="0">
                <a:latin typeface="Garamond"/>
                <a:ea typeface="+mj-lt"/>
                <a:cs typeface="+mj-lt"/>
              </a:rPr>
              <a:t>.</a:t>
            </a:r>
            <a:endParaRPr lang="ru-RU" sz="2800" dirty="0">
              <a:latin typeface="Garamond"/>
            </a:endParaRPr>
          </a:p>
          <a:p>
            <a:pPr>
              <a:buClr>
                <a:srgbClr val="8AD0D6"/>
              </a:buClr>
            </a:pPr>
            <a:r>
              <a:rPr lang="en-US" dirty="0">
                <a:solidFill>
                  <a:schemeClr val="accent2">
                    <a:lumMod val="40000"/>
                    <a:lumOff val="60000"/>
                  </a:schemeClr>
                </a:solidFill>
                <a:ea typeface="+mj-lt"/>
                <a:cs typeface="+mj-lt"/>
              </a:rPr>
              <a:t>    </a:t>
            </a:r>
            <a:r>
              <a:rPr lang="en-US" dirty="0">
                <a:solidFill>
                  <a:schemeClr val="accent2">
                    <a:lumMod val="40000"/>
                    <a:lumOff val="60000"/>
                  </a:schemeClr>
                </a:solidFill>
                <a:highlight>
                  <a:srgbClr val="FF00FF"/>
                </a:highlight>
                <a:ea typeface="+mj-lt"/>
                <a:cs typeface="+mj-lt"/>
              </a:rPr>
              <a:t>There are three ways to resolve conflict:</a:t>
            </a:r>
          </a:p>
          <a:p>
            <a:pPr>
              <a:buClr>
                <a:srgbClr val="8AD0D6"/>
              </a:buClr>
              <a:buFont typeface="Arial" charset="2"/>
              <a:buChar char="•"/>
            </a:pPr>
            <a:r>
              <a:rPr lang="en-US" dirty="0"/>
              <a:t>   </a:t>
            </a:r>
            <a:r>
              <a:rPr lang="en-US" dirty="0">
                <a:ea typeface="+mj-lt"/>
                <a:cs typeface="+mj-lt"/>
              </a:rPr>
              <a:t>negative - the parties to the conflict are not inferior to each other, the conflict is aggravated.  Further aggravation of relations up to their break is possible;</a:t>
            </a:r>
          </a:p>
          <a:p>
            <a:pPr>
              <a:buClr>
                <a:srgbClr val="8AD0D6"/>
              </a:buClr>
              <a:buFont typeface="Arial" charset="2"/>
              <a:buChar char="•"/>
            </a:pPr>
            <a:r>
              <a:rPr lang="en-US" dirty="0">
                <a:ea typeface="+mj-lt"/>
                <a:cs typeface="+mj-lt"/>
              </a:rPr>
              <a:t>compromise - both sides make concessions and find a solution that satisfies them.  The conflict is over;</a:t>
            </a:r>
          </a:p>
          <a:p>
            <a:pPr>
              <a:buClr>
                <a:srgbClr val="8AD0D6"/>
              </a:buClr>
              <a:buFont typeface="Arial" charset="2"/>
              <a:buChar char="•"/>
            </a:pPr>
            <a:r>
              <a:rPr lang="en-US" dirty="0">
                <a:ea typeface="+mj-lt"/>
                <a:cs typeface="+mj-lt"/>
              </a:rPr>
              <a:t>constructive - the parties find a solution that leads to the strengthening of relations.</a:t>
            </a:r>
            <a:r>
              <a:rPr lang="en-US" dirty="0"/>
              <a:t/>
            </a:r>
            <a:br>
              <a:rPr lang="en-US" dirty="0"/>
            </a:br>
            <a:endParaRPr lang="en-US"/>
          </a:p>
          <a:p>
            <a:pPr>
              <a:buClr>
                <a:srgbClr val="8AD0D6"/>
              </a:buClr>
            </a:pPr>
            <a:endParaRPr lang="ru-RU" dirty="0"/>
          </a:p>
        </p:txBody>
      </p:sp>
    </p:spTree>
    <p:extLst>
      <p:ext uri="{BB962C8B-B14F-4D97-AF65-F5344CB8AC3E}">
        <p14:creationId xmlns="" xmlns:p14="http://schemas.microsoft.com/office/powerpoint/2010/main" val="4109595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2115855</a:t>
            </a:r>
            <a:endParaRPr lang="en-GB" dirty="0"/>
          </a:p>
        </p:txBody>
      </p:sp>
      <p:sp>
        <p:nvSpPr>
          <p:cNvPr id="3" name="Title 2"/>
          <p:cNvSpPr>
            <a:spLocks noGrp="1"/>
          </p:cNvSpPr>
          <p:nvPr>
            <p:ph type="title"/>
          </p:nvPr>
        </p:nvSpPr>
        <p:spPr/>
        <p:txBody>
          <a:bodyPr/>
          <a:lstStyle/>
          <a:p>
            <a:r>
              <a:rPr lang="en-GB" dirty="0" smtClean="0"/>
              <a:t>ILONA KLEINA</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 xmlns:a16="http://schemas.microsoft.com/office/drawing/2014/main" id="{62D9DD71-47E9-B390-B13A-EBFB0666F575}"/>
              </a:ext>
            </a:extLst>
          </p:cNvPr>
          <p:cNvSpPr>
            <a:spLocks noGrp="1"/>
          </p:cNvSpPr>
          <p:nvPr>
            <p:ph idx="1"/>
          </p:nvPr>
        </p:nvSpPr>
        <p:spPr>
          <a:xfrm>
            <a:off x="148679" y="3705047"/>
            <a:ext cx="8997365" cy="4097546"/>
          </a:xfrm>
        </p:spPr>
        <p:txBody>
          <a:bodyPr vert="horz" lIns="91440" tIns="45720" rIns="91440" bIns="45720" rtlCol="0" anchor="t">
            <a:normAutofit/>
          </a:bodyPr>
          <a:lstStyle/>
          <a:p>
            <a:r>
              <a:rPr lang="ru-RU" sz="1800" dirty="0">
                <a:ea typeface="+mj-lt"/>
                <a:cs typeface="+mj-lt"/>
              </a:rPr>
              <a:t>It </a:t>
            </a:r>
            <a:r>
              <a:rPr lang="ru-RU" sz="1800" dirty="0" err="1">
                <a:ea typeface="+mj-lt"/>
                <a:cs typeface="+mj-lt"/>
              </a:rPr>
              <a:t>is</a:t>
            </a:r>
            <a:r>
              <a:rPr lang="ru-RU" sz="1800" dirty="0">
                <a:ea typeface="+mj-lt"/>
                <a:cs typeface="+mj-lt"/>
              </a:rPr>
              <a:t> </a:t>
            </a:r>
            <a:r>
              <a:rPr lang="ru-RU" sz="1800" dirty="0" err="1">
                <a:ea typeface="+mj-lt"/>
                <a:cs typeface="+mj-lt"/>
              </a:rPr>
              <a:t>clear</a:t>
            </a:r>
            <a:r>
              <a:rPr lang="ru-RU" sz="1800" dirty="0">
                <a:ea typeface="+mj-lt"/>
                <a:cs typeface="+mj-lt"/>
              </a:rPr>
              <a:t> </a:t>
            </a:r>
            <a:r>
              <a:rPr lang="ru-RU" sz="1800" dirty="0" err="1">
                <a:ea typeface="+mj-lt"/>
                <a:cs typeface="+mj-lt"/>
              </a:rPr>
              <a:t>that</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third</a:t>
            </a:r>
            <a:r>
              <a:rPr lang="ru-RU" sz="1800" dirty="0">
                <a:ea typeface="+mj-lt"/>
                <a:cs typeface="+mj-lt"/>
              </a:rPr>
              <a:t> </a:t>
            </a:r>
            <a:r>
              <a:rPr lang="ru-RU" sz="1800" dirty="0" err="1">
                <a:ea typeface="+mj-lt"/>
                <a:cs typeface="+mj-lt"/>
              </a:rPr>
              <a:t>way</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most</a:t>
            </a:r>
            <a:r>
              <a:rPr lang="ru-RU" sz="1800" dirty="0">
                <a:ea typeface="+mj-lt"/>
                <a:cs typeface="+mj-lt"/>
              </a:rPr>
              <a:t> </a:t>
            </a:r>
            <a:r>
              <a:rPr lang="ru-RU" sz="1800" dirty="0" err="1">
                <a:ea typeface="+mj-lt"/>
                <a:cs typeface="+mj-lt"/>
              </a:rPr>
              <a:t>correct</a:t>
            </a:r>
            <a:r>
              <a:rPr lang="ru-RU" sz="1800" dirty="0">
                <a:ea typeface="+mj-lt"/>
                <a:cs typeface="+mj-lt"/>
              </a:rPr>
              <a:t>.  In </a:t>
            </a:r>
            <a:r>
              <a:rPr lang="ru-RU" sz="1800" dirty="0" err="1">
                <a:ea typeface="+mj-lt"/>
                <a:cs typeface="+mj-lt"/>
              </a:rPr>
              <a:t>this</a:t>
            </a:r>
            <a:r>
              <a:rPr lang="ru-RU" sz="1800" dirty="0">
                <a:ea typeface="+mj-lt"/>
                <a:cs typeface="+mj-lt"/>
              </a:rPr>
              <a:t> </a:t>
            </a:r>
            <a:r>
              <a:rPr lang="ru-RU" sz="1800" dirty="0" err="1">
                <a:ea typeface="+mj-lt"/>
                <a:cs typeface="+mj-lt"/>
              </a:rPr>
              <a:t>case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situations</a:t>
            </a:r>
            <a:r>
              <a:rPr lang="ru-RU" sz="1800" dirty="0">
                <a:ea typeface="+mj-lt"/>
                <a:cs typeface="+mj-lt"/>
              </a:rPr>
              <a:t> </a:t>
            </a:r>
            <a:r>
              <a:rPr lang="ru-RU" sz="1800" dirty="0" err="1">
                <a:ea typeface="+mj-lt"/>
                <a:cs typeface="+mj-lt"/>
              </a:rPr>
              <a:t>may</a:t>
            </a:r>
            <a:r>
              <a:rPr lang="ru-RU" sz="1800" dirty="0">
                <a:ea typeface="+mj-lt"/>
                <a:cs typeface="+mj-lt"/>
              </a:rPr>
              <a:t> </a:t>
            </a:r>
            <a:r>
              <a:rPr lang="ru-RU" sz="1800" dirty="0" err="1">
                <a:ea typeface="+mj-lt"/>
                <a:cs typeface="+mj-lt"/>
              </a:rPr>
              <a:t>no</a:t>
            </a:r>
            <a:r>
              <a:rPr lang="ru-RU" sz="1800" dirty="0">
                <a:ea typeface="+mj-lt"/>
                <a:cs typeface="+mj-lt"/>
              </a:rPr>
              <a:t> </a:t>
            </a:r>
            <a:r>
              <a:rPr lang="ru-RU" sz="1800" dirty="0" err="1">
                <a:ea typeface="+mj-lt"/>
                <a:cs typeface="+mj-lt"/>
              </a:rPr>
              <a:t>longer</a:t>
            </a:r>
            <a:r>
              <a:rPr lang="ru-RU" sz="1800" dirty="0">
                <a:ea typeface="+mj-lt"/>
                <a:cs typeface="+mj-lt"/>
              </a:rPr>
              <a:t> </a:t>
            </a:r>
            <a:r>
              <a:rPr lang="ru-RU" sz="1800" dirty="0" err="1">
                <a:ea typeface="+mj-lt"/>
                <a:cs typeface="+mj-lt"/>
              </a:rPr>
              <a:t>be</a:t>
            </a:r>
            <a:r>
              <a:rPr lang="ru-RU" sz="1800" dirty="0">
                <a:ea typeface="+mj-lt"/>
                <a:cs typeface="+mj-lt"/>
              </a:rPr>
              <a:t> </a:t>
            </a:r>
            <a:r>
              <a:rPr lang="ru-RU" sz="1800" dirty="0" err="1">
                <a:ea typeface="+mj-lt"/>
                <a:cs typeface="+mj-lt"/>
              </a:rPr>
              <a:t>repeated</a:t>
            </a:r>
            <a:r>
              <a:rPr lang="ru-RU" sz="1800" dirty="0">
                <a:ea typeface="+mj-lt"/>
                <a:cs typeface="+mj-lt"/>
              </a:rPr>
              <a:t>.  In </a:t>
            </a:r>
            <a:r>
              <a:rPr lang="ru-RU" sz="1800" dirty="0" err="1">
                <a:ea typeface="+mj-lt"/>
                <a:cs typeface="+mj-lt"/>
              </a:rPr>
              <a:t>the</a:t>
            </a:r>
            <a:r>
              <a:rPr lang="ru-RU" sz="1800" dirty="0">
                <a:ea typeface="+mj-lt"/>
                <a:cs typeface="+mj-lt"/>
              </a:rPr>
              <a:t> </a:t>
            </a:r>
            <a:r>
              <a:rPr lang="ru-RU" sz="1800" dirty="0" err="1">
                <a:ea typeface="+mj-lt"/>
                <a:cs typeface="+mj-lt"/>
              </a:rPr>
              <a:t>first</a:t>
            </a:r>
            <a:r>
              <a:rPr lang="ru-RU" sz="1800" dirty="0">
                <a:ea typeface="+mj-lt"/>
                <a:cs typeface="+mj-lt"/>
              </a:rPr>
              <a:t> </a:t>
            </a:r>
            <a:r>
              <a:rPr lang="ru-RU" sz="1800" dirty="0" err="1">
                <a:ea typeface="+mj-lt"/>
                <a:cs typeface="+mj-lt"/>
              </a:rPr>
              <a:t>case</a:t>
            </a:r>
            <a:r>
              <a:rPr lang="ru-RU" sz="1800" dirty="0">
                <a:ea typeface="+mj-lt"/>
                <a:cs typeface="+mj-lt"/>
              </a:rPr>
              <a:t>, </a:t>
            </a:r>
            <a:r>
              <a:rPr lang="ru-RU" sz="1800" dirty="0" err="1">
                <a:ea typeface="+mj-lt"/>
                <a:cs typeface="+mj-lt"/>
              </a:rPr>
              <a:t>this</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practically</a:t>
            </a:r>
            <a:r>
              <a:rPr lang="ru-RU" sz="1800" dirty="0">
                <a:ea typeface="+mj-lt"/>
                <a:cs typeface="+mj-lt"/>
              </a:rPr>
              <a:t> </a:t>
            </a:r>
            <a:r>
              <a:rPr lang="ru-RU" sz="1800" dirty="0" err="1">
                <a:ea typeface="+mj-lt"/>
                <a:cs typeface="+mj-lt"/>
              </a:rPr>
              <a:t>impossible</a:t>
            </a:r>
            <a:r>
              <a:rPr lang="ru-RU" sz="1800" dirty="0">
                <a:ea typeface="+mj-lt"/>
                <a:cs typeface="+mj-lt"/>
              </a:rPr>
              <a:t> - </a:t>
            </a:r>
            <a:r>
              <a:rPr lang="ru-RU" sz="1800" dirty="0" err="1">
                <a:ea typeface="+mj-lt"/>
                <a:cs typeface="+mj-lt"/>
              </a:rPr>
              <a:t>the</a:t>
            </a:r>
            <a:r>
              <a:rPr lang="ru-RU" sz="1800" dirty="0">
                <a:ea typeface="+mj-lt"/>
                <a:cs typeface="+mj-lt"/>
              </a:rPr>
              <a:t> </a:t>
            </a:r>
            <a:r>
              <a:rPr lang="ru-RU" sz="1800" dirty="0" err="1">
                <a:ea typeface="+mj-lt"/>
                <a:cs typeface="+mj-lt"/>
              </a:rPr>
              <a:t>participants</a:t>
            </a:r>
            <a:r>
              <a:rPr lang="ru-RU" sz="1800" dirty="0">
                <a:ea typeface="+mj-lt"/>
                <a:cs typeface="+mj-lt"/>
              </a:rPr>
              <a:t> </a:t>
            </a:r>
            <a:r>
              <a:rPr lang="ru-RU" sz="1800" dirty="0" err="1">
                <a:ea typeface="+mj-lt"/>
                <a:cs typeface="+mj-lt"/>
              </a:rPr>
              <a:t>in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will</a:t>
            </a:r>
            <a:r>
              <a:rPr lang="ru-RU" sz="1800" dirty="0">
                <a:ea typeface="+mj-lt"/>
                <a:cs typeface="+mj-lt"/>
              </a:rPr>
              <a:t> </a:t>
            </a:r>
            <a:r>
              <a:rPr lang="ru-RU" sz="1800" dirty="0" err="1">
                <a:ea typeface="+mj-lt"/>
                <a:cs typeface="+mj-lt"/>
              </a:rPr>
              <a:t>stand</a:t>
            </a:r>
            <a:r>
              <a:rPr lang="ru-RU" sz="1800" dirty="0">
                <a:ea typeface="+mj-lt"/>
                <a:cs typeface="+mj-lt"/>
              </a:rPr>
              <a:t> </a:t>
            </a:r>
            <a:r>
              <a:rPr lang="ru-RU" sz="1800" dirty="0" err="1">
                <a:ea typeface="+mj-lt"/>
                <a:cs typeface="+mj-lt"/>
              </a:rPr>
              <a:t>not</a:t>
            </a:r>
            <a:r>
              <a:rPr lang="ru-RU" sz="1800" dirty="0">
                <a:ea typeface="+mj-lt"/>
                <a:cs typeface="+mj-lt"/>
              </a:rPr>
              <a:t> </a:t>
            </a:r>
            <a:r>
              <a:rPr lang="ru-RU" sz="1800" dirty="0" err="1">
                <a:ea typeface="+mj-lt"/>
                <a:cs typeface="+mj-lt"/>
              </a:rPr>
              <a:t>for</a:t>
            </a:r>
            <a:r>
              <a:rPr lang="ru-RU" sz="1800" dirty="0">
                <a:ea typeface="+mj-lt"/>
                <a:cs typeface="+mj-lt"/>
              </a:rPr>
              <a:t> </a:t>
            </a:r>
            <a:r>
              <a:rPr lang="ru-RU" sz="1800" dirty="0" err="1">
                <a:ea typeface="+mj-lt"/>
                <a:cs typeface="+mj-lt"/>
              </a:rPr>
              <a:t>life</a:t>
            </a:r>
            <a:r>
              <a:rPr lang="ru-RU" sz="1800" dirty="0">
                <a:ea typeface="+mj-lt"/>
                <a:cs typeface="+mj-lt"/>
              </a:rPr>
              <a:t>, </a:t>
            </a:r>
            <a:r>
              <a:rPr lang="ru-RU" sz="1800" dirty="0" err="1">
                <a:ea typeface="+mj-lt"/>
                <a:cs typeface="+mj-lt"/>
              </a:rPr>
              <a:t>but</a:t>
            </a:r>
            <a:r>
              <a:rPr lang="ru-RU" sz="1800" dirty="0">
                <a:ea typeface="+mj-lt"/>
                <a:cs typeface="+mj-lt"/>
              </a:rPr>
              <a:t> </a:t>
            </a:r>
            <a:r>
              <a:rPr lang="ru-RU" sz="1800" dirty="0" err="1">
                <a:ea typeface="+mj-lt"/>
                <a:cs typeface="+mj-lt"/>
              </a:rPr>
              <a:t>for</a:t>
            </a:r>
            <a:r>
              <a:rPr lang="ru-RU" sz="1800" dirty="0">
                <a:ea typeface="+mj-lt"/>
                <a:cs typeface="+mj-lt"/>
              </a:rPr>
              <a:t> </a:t>
            </a:r>
            <a:r>
              <a:rPr lang="ru-RU" sz="1800" dirty="0" err="1">
                <a:ea typeface="+mj-lt"/>
                <a:cs typeface="+mj-lt"/>
              </a:rPr>
              <a:t>death</a:t>
            </a:r>
            <a:r>
              <a:rPr lang="ru-RU" sz="1800" dirty="0">
                <a:ea typeface="+mj-lt"/>
                <a:cs typeface="+mj-lt"/>
              </a:rPr>
              <a:t>.  And </a:t>
            </a:r>
            <a:r>
              <a:rPr lang="ru-RU" sz="1800" dirty="0" err="1">
                <a:ea typeface="+mj-lt"/>
                <a:cs typeface="+mj-lt"/>
              </a:rPr>
              <a:t>even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second</a:t>
            </a:r>
            <a:r>
              <a:rPr lang="ru-RU" sz="1800" dirty="0">
                <a:ea typeface="+mj-lt"/>
                <a:cs typeface="+mj-lt"/>
              </a:rPr>
              <a:t> </a:t>
            </a:r>
            <a:r>
              <a:rPr lang="ru-RU" sz="1800" dirty="0" err="1">
                <a:ea typeface="+mj-lt"/>
                <a:cs typeface="+mj-lt"/>
              </a:rPr>
              <a:t>method</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not</a:t>
            </a:r>
            <a:r>
              <a:rPr lang="ru-RU" sz="1800" dirty="0">
                <a:ea typeface="+mj-lt"/>
                <a:cs typeface="+mj-lt"/>
              </a:rPr>
              <a:t> a </a:t>
            </a:r>
            <a:r>
              <a:rPr lang="ru-RU" sz="1800" dirty="0" err="1">
                <a:ea typeface="+mj-lt"/>
                <a:cs typeface="+mj-lt"/>
              </a:rPr>
              <a:t>panacea</a:t>
            </a:r>
            <a:r>
              <a:rPr lang="ru-RU" sz="1800" dirty="0">
                <a:ea typeface="+mj-lt"/>
                <a:cs typeface="+mj-lt"/>
              </a:rPr>
              <a:t> - a </a:t>
            </a:r>
            <a:r>
              <a:rPr lang="ru-RU" sz="1800" dirty="0" err="1">
                <a:ea typeface="+mj-lt"/>
                <a:cs typeface="+mj-lt"/>
              </a:rPr>
              <a:t>compromise</a:t>
            </a:r>
            <a:r>
              <a:rPr lang="ru-RU" sz="1800" dirty="0">
                <a:ea typeface="+mj-lt"/>
                <a:cs typeface="+mj-lt"/>
              </a:rPr>
              <a:t> </a:t>
            </a:r>
            <a:r>
              <a:rPr lang="ru-RU" sz="1800" dirty="0" err="1">
                <a:ea typeface="+mj-lt"/>
                <a:cs typeface="+mj-lt"/>
              </a:rPr>
              <a:t>can</a:t>
            </a:r>
            <a:r>
              <a:rPr lang="ru-RU" sz="1800" dirty="0">
                <a:ea typeface="+mj-lt"/>
                <a:cs typeface="+mj-lt"/>
              </a:rPr>
              <a:t> </a:t>
            </a:r>
            <a:r>
              <a:rPr lang="ru-RU" sz="1800" dirty="0" err="1">
                <a:ea typeface="+mj-lt"/>
                <a:cs typeface="+mj-lt"/>
              </a:rPr>
              <a:t>work</a:t>
            </a:r>
            <a:r>
              <a:rPr lang="ru-RU" sz="1800" dirty="0">
                <a:ea typeface="+mj-lt"/>
                <a:cs typeface="+mj-lt"/>
              </a:rPr>
              <a:t> </a:t>
            </a:r>
            <a:r>
              <a:rPr lang="ru-RU" sz="1800" dirty="0" err="1">
                <a:ea typeface="+mj-lt"/>
                <a:cs typeface="+mj-lt"/>
              </a:rPr>
              <a:t>one</a:t>
            </a:r>
            <a:r>
              <a:rPr lang="ru-RU" sz="1800" dirty="0">
                <a:ea typeface="+mj-lt"/>
                <a:cs typeface="+mj-lt"/>
              </a:rPr>
              <a:t> </a:t>
            </a:r>
            <a:r>
              <a:rPr lang="ru-RU" sz="1800" dirty="0" err="1">
                <a:ea typeface="+mj-lt"/>
                <a:cs typeface="+mj-lt"/>
              </a:rPr>
              <a:t>or</a:t>
            </a:r>
            <a:r>
              <a:rPr lang="ru-RU" sz="1800" dirty="0">
                <a:ea typeface="+mj-lt"/>
                <a:cs typeface="+mj-lt"/>
              </a:rPr>
              <a:t> </a:t>
            </a:r>
            <a:r>
              <a:rPr lang="ru-RU" sz="1800" dirty="0" err="1">
                <a:ea typeface="+mj-lt"/>
                <a:cs typeface="+mj-lt"/>
              </a:rPr>
              <a:t>more</a:t>
            </a:r>
            <a:r>
              <a:rPr lang="ru-RU" sz="1800" dirty="0">
                <a:ea typeface="+mj-lt"/>
                <a:cs typeface="+mj-lt"/>
              </a:rPr>
              <a:t> </a:t>
            </a:r>
            <a:r>
              <a:rPr lang="ru-RU" sz="1800" dirty="0" err="1">
                <a:ea typeface="+mj-lt"/>
                <a:cs typeface="+mj-lt"/>
              </a:rPr>
              <a:t>times</a:t>
            </a:r>
            <a:r>
              <a:rPr lang="ru-RU" sz="1800" dirty="0">
                <a:ea typeface="+mj-lt"/>
                <a:cs typeface="+mj-lt"/>
              </a:rPr>
              <a:t>, </a:t>
            </a:r>
            <a:r>
              <a:rPr lang="ru-RU" sz="1800" dirty="0" err="1">
                <a:ea typeface="+mj-lt"/>
                <a:cs typeface="+mj-lt"/>
              </a:rPr>
              <a:t>but</a:t>
            </a:r>
            <a:r>
              <a:rPr lang="ru-RU" sz="1800" dirty="0">
                <a:ea typeface="+mj-lt"/>
                <a:cs typeface="+mj-lt"/>
              </a:rPr>
              <a:t> </a:t>
            </a:r>
            <a:r>
              <a:rPr lang="ru-RU" sz="1800" dirty="0" err="1">
                <a:ea typeface="+mj-lt"/>
                <a:cs typeface="+mj-lt"/>
              </a:rPr>
              <a:t>in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future</a:t>
            </a:r>
            <a:r>
              <a:rPr lang="ru-RU" sz="1800" dirty="0">
                <a:ea typeface="+mj-lt"/>
                <a:cs typeface="+mj-lt"/>
              </a:rPr>
              <a:t> </a:t>
            </a:r>
            <a:r>
              <a:rPr lang="ru-RU" sz="1800" dirty="0" err="1">
                <a:ea typeface="+mj-lt"/>
                <a:cs typeface="+mj-lt"/>
              </a:rPr>
              <a:t>it</a:t>
            </a:r>
            <a:r>
              <a:rPr lang="ru-RU" sz="1800" dirty="0">
                <a:ea typeface="+mj-lt"/>
                <a:cs typeface="+mj-lt"/>
              </a:rPr>
              <a:t> </a:t>
            </a:r>
            <a:r>
              <a:rPr lang="ru-RU" sz="1800" dirty="0" err="1">
                <a:ea typeface="+mj-lt"/>
                <a:cs typeface="+mj-lt"/>
              </a:rPr>
              <a:t>ceases</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satisfy</a:t>
            </a:r>
            <a:r>
              <a:rPr lang="ru-RU" sz="1800" dirty="0">
                <a:ea typeface="+mj-lt"/>
                <a:cs typeface="+mj-lt"/>
              </a:rPr>
              <a:t> </a:t>
            </a:r>
            <a:r>
              <a:rPr lang="ru-RU" sz="1800" dirty="0" err="1">
                <a:ea typeface="+mj-lt"/>
                <a:cs typeface="+mj-lt"/>
              </a:rPr>
              <a:t>both</a:t>
            </a:r>
            <a:r>
              <a:rPr lang="ru-RU" sz="1800" dirty="0">
                <a:ea typeface="+mj-lt"/>
                <a:cs typeface="+mj-lt"/>
              </a:rPr>
              <a:t> </a:t>
            </a:r>
            <a:r>
              <a:rPr lang="ru-RU" sz="1800" dirty="0" err="1">
                <a:ea typeface="+mj-lt"/>
                <a:cs typeface="+mj-lt"/>
              </a:rPr>
              <a:t>parties</a:t>
            </a:r>
            <a:r>
              <a:rPr lang="ru-RU" sz="1800" dirty="0">
                <a:ea typeface="+mj-lt"/>
                <a:cs typeface="+mj-lt"/>
              </a:rPr>
              <a:t>.</a:t>
            </a:r>
            <a:endParaRPr lang="ru-RU" sz="1800"/>
          </a:p>
          <a:p>
            <a:pPr marL="0" indent="0">
              <a:buClr>
                <a:srgbClr val="8AD0D6"/>
              </a:buClr>
              <a:buNone/>
            </a:pPr>
            <a:r>
              <a:rPr lang="en-US" sz="1600" dirty="0"/>
              <a:t/>
            </a:r>
            <a:br>
              <a:rPr lang="en-US" sz="1600" dirty="0"/>
            </a:br>
            <a:r>
              <a:rPr lang="ru-RU" sz="1600" dirty="0">
                <a:ea typeface="+mj-lt"/>
                <a:cs typeface="+mj-lt"/>
              </a:rPr>
              <a:t> </a:t>
            </a:r>
            <a:r>
              <a:rPr lang="ru-RU" sz="1800" dirty="0" err="1">
                <a:ea typeface="+mj-lt"/>
                <a:cs typeface="+mj-lt"/>
              </a:rPr>
              <a:t>However</a:t>
            </a:r>
            <a:r>
              <a:rPr lang="ru-RU" sz="1800" dirty="0">
                <a:ea typeface="+mj-lt"/>
                <a:cs typeface="+mj-lt"/>
              </a:rPr>
              <a:t>, </a:t>
            </a:r>
            <a:r>
              <a:rPr lang="ru-RU" sz="1800" dirty="0" err="1">
                <a:ea typeface="+mj-lt"/>
                <a:cs typeface="+mj-lt"/>
              </a:rPr>
              <a:t>if</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parties</a:t>
            </a:r>
            <a:r>
              <a:rPr lang="ru-RU" sz="1800" dirty="0">
                <a:ea typeface="+mj-lt"/>
                <a:cs typeface="+mj-lt"/>
              </a:rPr>
              <a:t> </a:t>
            </a:r>
            <a:r>
              <a:rPr lang="ru-RU" sz="1800" dirty="0" err="1">
                <a:ea typeface="+mj-lt"/>
                <a:cs typeface="+mj-lt"/>
              </a:rPr>
              <a:t>have</a:t>
            </a:r>
            <a:r>
              <a:rPr lang="ru-RU" sz="1800" dirty="0">
                <a:ea typeface="+mj-lt"/>
                <a:cs typeface="+mj-lt"/>
              </a:rPr>
              <a:t> a </a:t>
            </a:r>
            <a:r>
              <a:rPr lang="ru-RU" sz="1800" dirty="0" err="1">
                <a:ea typeface="+mj-lt"/>
                <a:cs typeface="+mj-lt"/>
              </a:rPr>
              <a:t>desire</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resolve</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almost</a:t>
            </a:r>
            <a:r>
              <a:rPr lang="ru-RU" sz="1800" dirty="0">
                <a:ea typeface="+mj-lt"/>
                <a:cs typeface="+mj-lt"/>
              </a:rPr>
              <a:t> </a:t>
            </a:r>
            <a:r>
              <a:rPr lang="ru-RU" sz="1800" dirty="0" err="1">
                <a:ea typeface="+mj-lt"/>
                <a:cs typeface="+mj-lt"/>
              </a:rPr>
              <a:t>everyone</a:t>
            </a:r>
            <a:r>
              <a:rPr lang="ru-RU" sz="1800" dirty="0">
                <a:ea typeface="+mj-lt"/>
                <a:cs typeface="+mj-lt"/>
              </a:rPr>
              <a:t> </a:t>
            </a:r>
            <a:r>
              <a:rPr lang="ru-RU" sz="1800" dirty="0" err="1">
                <a:ea typeface="+mj-lt"/>
                <a:cs typeface="+mj-lt"/>
              </a:rPr>
              <a:t>has</a:t>
            </a:r>
            <a:r>
              <a:rPr lang="ru-RU" sz="1800" dirty="0">
                <a:ea typeface="+mj-lt"/>
                <a:cs typeface="+mj-lt"/>
              </a:rPr>
              <a:t> </a:t>
            </a:r>
            <a:r>
              <a:rPr lang="ru-RU" sz="1800" dirty="0" err="1">
                <a:ea typeface="+mj-lt"/>
                <a:cs typeface="+mj-lt"/>
              </a:rPr>
              <a:t>it</a:t>
            </a:r>
            <a:r>
              <a:rPr lang="ru-RU" sz="1800" dirty="0">
                <a:ea typeface="+mj-lt"/>
                <a:cs typeface="+mj-lt"/>
              </a:rPr>
              <a:t>, </a:t>
            </a:r>
            <a:r>
              <a:rPr lang="ru-RU" sz="1800" dirty="0" err="1">
                <a:ea typeface="+mj-lt"/>
                <a:cs typeface="+mj-lt"/>
              </a:rPr>
              <a:t>because</a:t>
            </a:r>
            <a:r>
              <a:rPr lang="ru-RU" sz="1800" dirty="0">
                <a:ea typeface="+mj-lt"/>
                <a:cs typeface="+mj-lt"/>
              </a:rPr>
              <a:t> </a:t>
            </a:r>
            <a:r>
              <a:rPr lang="ru-RU" sz="1800" dirty="0" err="1">
                <a:ea typeface="+mj-lt"/>
                <a:cs typeface="+mj-lt"/>
              </a:rPr>
              <a:t>few</a:t>
            </a:r>
            <a:r>
              <a:rPr lang="ru-RU" sz="1800" dirty="0">
                <a:ea typeface="+mj-lt"/>
                <a:cs typeface="+mj-lt"/>
              </a:rPr>
              <a:t> </a:t>
            </a:r>
            <a:r>
              <a:rPr lang="ru-RU" sz="1800" dirty="0" err="1">
                <a:ea typeface="+mj-lt"/>
                <a:cs typeface="+mj-lt"/>
              </a:rPr>
              <a:t>people</a:t>
            </a:r>
            <a:r>
              <a:rPr lang="ru-RU" sz="1800" dirty="0">
                <a:ea typeface="+mj-lt"/>
                <a:cs typeface="+mj-lt"/>
              </a:rPr>
              <a:t> </a:t>
            </a:r>
            <a:r>
              <a:rPr lang="ru-RU" sz="1800" dirty="0" err="1">
                <a:ea typeface="+mj-lt"/>
                <a:cs typeface="+mj-lt"/>
              </a:rPr>
              <a:t>like</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be</a:t>
            </a:r>
            <a:r>
              <a:rPr lang="ru-RU" sz="1800" dirty="0">
                <a:ea typeface="+mj-lt"/>
                <a:cs typeface="+mj-lt"/>
              </a:rPr>
              <a:t> </a:t>
            </a:r>
            <a:r>
              <a:rPr lang="ru-RU" sz="1800" dirty="0" err="1">
                <a:ea typeface="+mj-lt"/>
                <a:cs typeface="+mj-lt"/>
              </a:rPr>
              <a:t>at</a:t>
            </a:r>
            <a:r>
              <a:rPr lang="ru-RU" sz="1800" dirty="0">
                <a:ea typeface="+mj-lt"/>
                <a:cs typeface="+mj-lt"/>
              </a:rPr>
              <a:t> </a:t>
            </a:r>
            <a:r>
              <a:rPr lang="ru-RU" sz="1800" dirty="0" err="1">
                <a:ea typeface="+mj-lt"/>
                <a:cs typeface="+mj-lt"/>
              </a:rPr>
              <a:t>war</a:t>
            </a:r>
            <a:r>
              <a:rPr lang="ru-RU" sz="1800" dirty="0">
                <a:ea typeface="+mj-lt"/>
                <a:cs typeface="+mj-lt"/>
              </a:rPr>
              <a:t>. The </a:t>
            </a:r>
            <a:r>
              <a:rPr lang="ru-RU" sz="1800" dirty="0" err="1">
                <a:ea typeface="+mj-lt"/>
                <a:cs typeface="+mj-lt"/>
              </a:rPr>
              <a:t>only</a:t>
            </a:r>
            <a:r>
              <a:rPr lang="ru-RU" sz="1800" dirty="0">
                <a:ea typeface="+mj-lt"/>
                <a:cs typeface="+mj-lt"/>
              </a:rPr>
              <a:t> </a:t>
            </a:r>
            <a:r>
              <a:rPr lang="ru-RU" sz="1800" dirty="0" err="1">
                <a:ea typeface="+mj-lt"/>
                <a:cs typeface="+mj-lt"/>
              </a:rPr>
              <a:t>exception</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toxic</a:t>
            </a:r>
            <a:r>
              <a:rPr lang="ru-RU" sz="1800" dirty="0">
                <a:ea typeface="+mj-lt"/>
                <a:cs typeface="+mj-lt"/>
              </a:rPr>
              <a:t> </a:t>
            </a:r>
            <a:r>
              <a:rPr lang="ru-RU" sz="1800" dirty="0" err="1">
                <a:ea typeface="+mj-lt"/>
                <a:cs typeface="+mj-lt"/>
              </a:rPr>
              <a:t>employees</a:t>
            </a:r>
            <a:r>
              <a:rPr lang="ru-RU" sz="1800" dirty="0">
                <a:ea typeface="+mj-lt"/>
                <a:cs typeface="+mj-lt"/>
              </a:rPr>
              <a:t> </a:t>
            </a:r>
            <a:r>
              <a:rPr lang="ru-RU" sz="1800" dirty="0" err="1">
                <a:ea typeface="+mj-lt"/>
                <a:cs typeface="+mj-lt"/>
              </a:rPr>
              <a:t>who</a:t>
            </a:r>
            <a:r>
              <a:rPr lang="ru-RU" sz="1800" dirty="0">
                <a:ea typeface="+mj-lt"/>
                <a:cs typeface="+mj-lt"/>
              </a:rPr>
              <a:t> </a:t>
            </a:r>
            <a:r>
              <a:rPr lang="ru-RU" sz="1800" dirty="0" err="1">
                <a:ea typeface="+mj-lt"/>
                <a:cs typeface="+mj-lt"/>
              </a:rPr>
              <a:t>get</a:t>
            </a:r>
            <a:r>
              <a:rPr lang="ru-RU" sz="1800" dirty="0">
                <a:ea typeface="+mj-lt"/>
                <a:cs typeface="+mj-lt"/>
              </a:rPr>
              <a:t> </a:t>
            </a:r>
            <a:r>
              <a:rPr lang="ru-RU" sz="1800" dirty="0" err="1">
                <a:ea typeface="+mj-lt"/>
                <a:cs typeface="+mj-lt"/>
              </a:rPr>
              <a:t>real</a:t>
            </a:r>
            <a:r>
              <a:rPr lang="ru-RU" sz="1800" dirty="0">
                <a:ea typeface="+mj-lt"/>
                <a:cs typeface="+mj-lt"/>
              </a:rPr>
              <a:t> </a:t>
            </a:r>
            <a:r>
              <a:rPr lang="ru-RU" sz="1800" dirty="0" err="1">
                <a:ea typeface="+mj-lt"/>
                <a:cs typeface="+mj-lt"/>
              </a:rPr>
              <a:t>pleasure</a:t>
            </a:r>
            <a:r>
              <a:rPr lang="ru-RU" sz="1800" dirty="0">
                <a:ea typeface="+mj-lt"/>
                <a:cs typeface="+mj-lt"/>
              </a:rPr>
              <a:t> </a:t>
            </a:r>
            <a:r>
              <a:rPr lang="ru-RU" sz="1800" dirty="0" err="1">
                <a:ea typeface="+mj-lt"/>
                <a:cs typeface="+mj-lt"/>
              </a:rPr>
              <a:t>from</a:t>
            </a:r>
            <a:r>
              <a:rPr lang="ru-RU" sz="1800" dirty="0">
                <a:ea typeface="+mj-lt"/>
                <a:cs typeface="+mj-lt"/>
              </a:rPr>
              <a:t> </a:t>
            </a:r>
            <a:r>
              <a:rPr lang="ru-RU" sz="1800" dirty="0" err="1">
                <a:ea typeface="+mj-lt"/>
                <a:cs typeface="+mj-lt"/>
              </a:rPr>
              <a:t>quarrels</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intrigues</a:t>
            </a:r>
            <a:r>
              <a:rPr lang="ru-RU" sz="1800" dirty="0">
                <a:ea typeface="+mj-lt"/>
                <a:cs typeface="+mj-lt"/>
              </a:rPr>
              <a:t>), </a:t>
            </a:r>
            <a:r>
              <a:rPr lang="ru-RU" sz="1800" dirty="0" err="1">
                <a:ea typeface="+mj-lt"/>
                <a:cs typeface="+mj-lt"/>
              </a:rPr>
              <a:t>then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chances</a:t>
            </a:r>
            <a:r>
              <a:rPr lang="ru-RU" sz="1800" dirty="0">
                <a:ea typeface="+mj-lt"/>
                <a:cs typeface="+mj-lt"/>
              </a:rPr>
              <a:t> </a:t>
            </a:r>
            <a:r>
              <a:rPr lang="ru-RU" sz="1800" dirty="0" err="1">
                <a:ea typeface="+mj-lt"/>
                <a:cs typeface="+mj-lt"/>
              </a:rPr>
              <a:t>of</a:t>
            </a:r>
            <a:r>
              <a:rPr lang="ru-RU" sz="1800" dirty="0">
                <a:ea typeface="+mj-lt"/>
                <a:cs typeface="+mj-lt"/>
              </a:rPr>
              <a:t> </a:t>
            </a:r>
            <a:r>
              <a:rPr lang="ru-RU" sz="1800" dirty="0" err="1">
                <a:ea typeface="+mj-lt"/>
                <a:cs typeface="+mj-lt"/>
              </a:rPr>
              <a:t>success</a:t>
            </a:r>
            <a:r>
              <a:rPr lang="ru-RU" sz="1800" dirty="0">
                <a:ea typeface="+mj-lt"/>
                <a:cs typeface="+mj-lt"/>
              </a:rPr>
              <a:t> </a:t>
            </a:r>
            <a:r>
              <a:rPr lang="ru-RU" sz="1800" dirty="0" err="1">
                <a:ea typeface="+mj-lt"/>
                <a:cs typeface="+mj-lt"/>
              </a:rPr>
              <a:t>are</a:t>
            </a:r>
            <a:r>
              <a:rPr lang="ru-RU" sz="1800" dirty="0">
                <a:ea typeface="+mj-lt"/>
                <a:cs typeface="+mj-lt"/>
              </a:rPr>
              <a:t> </a:t>
            </a:r>
            <a:r>
              <a:rPr lang="ru-RU" sz="1800" dirty="0" err="1">
                <a:ea typeface="+mj-lt"/>
                <a:cs typeface="+mj-lt"/>
              </a:rPr>
              <a:t>great</a:t>
            </a:r>
            <a:r>
              <a:rPr lang="ru-RU" sz="1800" dirty="0">
                <a:ea typeface="+mj-lt"/>
                <a:cs typeface="+mj-lt"/>
              </a:rPr>
              <a:t>.  It </a:t>
            </a:r>
            <a:r>
              <a:rPr lang="ru-RU" sz="1800" dirty="0" err="1">
                <a:ea typeface="+mj-lt"/>
                <a:cs typeface="+mj-lt"/>
              </a:rPr>
              <a:t>is</a:t>
            </a:r>
            <a:r>
              <a:rPr lang="ru-RU" sz="1800" dirty="0">
                <a:ea typeface="+mj-lt"/>
                <a:cs typeface="+mj-lt"/>
              </a:rPr>
              <a:t> </a:t>
            </a:r>
            <a:r>
              <a:rPr lang="ru-RU" sz="1800" dirty="0" err="1">
                <a:ea typeface="+mj-lt"/>
                <a:cs typeface="+mj-lt"/>
              </a:rPr>
              <a:t>you</a:t>
            </a:r>
            <a:r>
              <a:rPr lang="ru-RU" sz="1800" dirty="0">
                <a:ea typeface="+mj-lt"/>
                <a:cs typeface="+mj-lt"/>
              </a:rPr>
              <a:t>, </a:t>
            </a:r>
            <a:r>
              <a:rPr lang="ru-RU" sz="1800" dirty="0" err="1">
                <a:ea typeface="+mj-lt"/>
                <a:cs typeface="+mj-lt"/>
              </a:rPr>
              <a:t>as</a:t>
            </a:r>
            <a:r>
              <a:rPr lang="ru-RU" sz="1800" dirty="0">
                <a:ea typeface="+mj-lt"/>
                <a:cs typeface="+mj-lt"/>
              </a:rPr>
              <a:t> a </a:t>
            </a:r>
            <a:r>
              <a:rPr lang="ru-RU" sz="1800" dirty="0" err="1">
                <a:ea typeface="+mj-lt"/>
                <a:cs typeface="+mj-lt"/>
              </a:rPr>
              <a:t>leader</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experienced</a:t>
            </a:r>
            <a:r>
              <a:rPr lang="ru-RU" sz="1800" dirty="0">
                <a:ea typeface="+mj-lt"/>
                <a:cs typeface="+mj-lt"/>
              </a:rPr>
              <a:t> </a:t>
            </a:r>
            <a:r>
              <a:rPr lang="ru-RU" sz="1800" dirty="0" err="1">
                <a:ea typeface="+mj-lt"/>
                <a:cs typeface="+mj-lt"/>
              </a:rPr>
              <a:t>manager</a:t>
            </a:r>
            <a:r>
              <a:rPr lang="ru-RU" sz="1800" dirty="0">
                <a:ea typeface="+mj-lt"/>
                <a:cs typeface="+mj-lt"/>
              </a:rPr>
              <a:t>, </a:t>
            </a:r>
            <a:r>
              <a:rPr lang="ru-RU" sz="1800" dirty="0" err="1">
                <a:ea typeface="+mj-lt"/>
                <a:cs typeface="+mj-lt"/>
              </a:rPr>
              <a:t>who</a:t>
            </a:r>
            <a:r>
              <a:rPr lang="ru-RU" sz="1800" dirty="0">
                <a:ea typeface="+mj-lt"/>
                <a:cs typeface="+mj-lt"/>
              </a:rPr>
              <a:t> </a:t>
            </a:r>
            <a:r>
              <a:rPr lang="ru-RU" sz="1800" dirty="0" err="1">
                <a:ea typeface="+mj-lt"/>
                <a:cs typeface="+mj-lt"/>
              </a:rPr>
              <a:t>must</a:t>
            </a:r>
            <a:r>
              <a:rPr lang="ru-RU" sz="1800" dirty="0">
                <a:ea typeface="+mj-lt"/>
                <a:cs typeface="+mj-lt"/>
              </a:rPr>
              <a:t> </a:t>
            </a:r>
            <a:r>
              <a:rPr lang="ru-RU" sz="1800" dirty="0" err="1">
                <a:ea typeface="+mj-lt"/>
                <a:cs typeface="+mj-lt"/>
              </a:rPr>
              <a:t>take</a:t>
            </a:r>
            <a:r>
              <a:rPr lang="ru-RU" sz="1800" dirty="0">
                <a:ea typeface="+mj-lt"/>
                <a:cs typeface="+mj-lt"/>
              </a:rPr>
              <a:t> </a:t>
            </a:r>
            <a:r>
              <a:rPr lang="ru-RU" sz="1800" dirty="0" err="1">
                <a:ea typeface="+mj-lt"/>
                <a:cs typeface="+mj-lt"/>
              </a:rPr>
              <a:t>on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role</a:t>
            </a:r>
            <a:r>
              <a:rPr lang="ru-RU" sz="1800" dirty="0">
                <a:ea typeface="+mj-lt"/>
                <a:cs typeface="+mj-lt"/>
              </a:rPr>
              <a:t> </a:t>
            </a:r>
            <a:r>
              <a:rPr lang="ru-RU" sz="1800" dirty="0" err="1">
                <a:ea typeface="+mj-lt"/>
                <a:cs typeface="+mj-lt"/>
              </a:rPr>
              <a:t>of</a:t>
            </a:r>
            <a:r>
              <a:rPr lang="ru-RU" sz="1800" dirty="0">
                <a:ea typeface="+mj-lt"/>
                <a:cs typeface="+mj-lt"/>
              </a:rPr>
              <a:t> </a:t>
            </a:r>
            <a:r>
              <a:rPr lang="ru-RU" sz="1800" dirty="0" err="1">
                <a:ea typeface="+mj-lt"/>
                <a:cs typeface="+mj-lt"/>
              </a:rPr>
              <a:t>peacemaker</a:t>
            </a:r>
            <a:r>
              <a:rPr lang="ru-RU" sz="1800" dirty="0">
                <a:ea typeface="+mj-lt"/>
                <a:cs typeface="+mj-lt"/>
              </a:rPr>
              <a:t>.  </a:t>
            </a:r>
            <a:r>
              <a:rPr lang="ru-RU" sz="1800" dirty="0" err="1">
                <a:ea typeface="+mj-lt"/>
                <a:cs typeface="+mj-lt"/>
              </a:rPr>
              <a:t>How</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do</a:t>
            </a:r>
            <a:r>
              <a:rPr lang="ru-RU" sz="1800" dirty="0">
                <a:ea typeface="+mj-lt"/>
                <a:cs typeface="+mj-lt"/>
              </a:rPr>
              <a:t> </a:t>
            </a:r>
            <a:r>
              <a:rPr lang="ru-RU" sz="1800" dirty="0" err="1">
                <a:ea typeface="+mj-lt"/>
                <a:cs typeface="+mj-lt"/>
              </a:rPr>
              <a:t>it</a:t>
            </a:r>
            <a:r>
              <a:rPr lang="ru-RU" sz="1800" dirty="0">
                <a:ea typeface="+mj-lt"/>
                <a:cs typeface="+mj-lt"/>
              </a:rPr>
              <a:t>?</a:t>
            </a:r>
            <a:endParaRPr lang="ru-RU" sz="1800"/>
          </a:p>
          <a:p>
            <a:pPr>
              <a:buClr>
                <a:srgbClr val="8AD0D6"/>
              </a:buClr>
            </a:pPr>
            <a:endParaRPr lang="ru-RU" dirty="0"/>
          </a:p>
        </p:txBody>
      </p:sp>
      <p:sp>
        <p:nvSpPr>
          <p:cNvPr id="9" name="TextBox 8">
            <a:extLst>
              <a:ext uri="{FF2B5EF4-FFF2-40B4-BE49-F238E27FC236}">
                <a16:creationId xmlns="" xmlns:a16="http://schemas.microsoft.com/office/drawing/2014/main" id="{B9414CDE-FEB0-E0F0-2FE7-AF51D0913A31}"/>
              </a:ext>
            </a:extLst>
          </p:cNvPr>
          <p:cNvSpPr txBox="1"/>
          <p:nvPr/>
        </p:nvSpPr>
        <p:spPr>
          <a:xfrm>
            <a:off x="3543300" y="3200401"/>
            <a:ext cx="2057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pic>
        <p:nvPicPr>
          <p:cNvPr id="10" name="Рисунок 10" descr="Изображение выглядит как человек&#10;&#10;Автоматически созданное описание">
            <a:extLst>
              <a:ext uri="{FF2B5EF4-FFF2-40B4-BE49-F238E27FC236}">
                <a16:creationId xmlns="" xmlns:a16="http://schemas.microsoft.com/office/drawing/2014/main" id="{FDCD8919-3511-413C-D9B5-C62F80E9EC0A}"/>
              </a:ext>
            </a:extLst>
          </p:cNvPr>
          <p:cNvPicPr>
            <a:picLocks noChangeAspect="1"/>
          </p:cNvPicPr>
          <p:nvPr/>
        </p:nvPicPr>
        <p:blipFill>
          <a:blip r:embed="rId2"/>
          <a:stretch>
            <a:fillRect/>
          </a:stretch>
        </p:blipFill>
        <p:spPr>
          <a:xfrm>
            <a:off x="2180866" y="522976"/>
            <a:ext cx="4264683" cy="2893444"/>
          </a:xfrm>
          <a:prstGeom prst="rect">
            <a:avLst/>
          </a:prstGeom>
        </p:spPr>
      </p:pic>
      <p:sp>
        <p:nvSpPr>
          <p:cNvPr id="11" name="TextBox 10">
            <a:extLst>
              <a:ext uri="{FF2B5EF4-FFF2-40B4-BE49-F238E27FC236}">
                <a16:creationId xmlns="" xmlns:a16="http://schemas.microsoft.com/office/drawing/2014/main" id="{B057D2DE-96F5-454E-46DA-E9690FCDD79D}"/>
              </a:ext>
            </a:extLst>
          </p:cNvPr>
          <p:cNvSpPr txBox="1"/>
          <p:nvPr/>
        </p:nvSpPr>
        <p:spPr>
          <a:xfrm>
            <a:off x="2863969" y="5026325"/>
            <a:ext cx="15937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Tree>
    <p:extLst>
      <p:ext uri="{BB962C8B-B14F-4D97-AF65-F5344CB8AC3E}">
        <p14:creationId xmlns="" xmlns:p14="http://schemas.microsoft.com/office/powerpoint/2010/main" val="4201487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06BAF500-4828-A2E7-FB9D-0760177EB128}"/>
              </a:ext>
            </a:extLst>
          </p:cNvPr>
          <p:cNvSpPr txBox="1"/>
          <p:nvPr/>
        </p:nvSpPr>
        <p:spPr>
          <a:xfrm>
            <a:off x="1278867" y="4796287"/>
            <a:ext cx="58853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pic>
        <p:nvPicPr>
          <p:cNvPr id="4" name="Рисунок 4">
            <a:extLst>
              <a:ext uri="{FF2B5EF4-FFF2-40B4-BE49-F238E27FC236}">
                <a16:creationId xmlns="" xmlns:a16="http://schemas.microsoft.com/office/drawing/2014/main" id="{2278218F-854B-CF7A-87A3-D13019E5B124}"/>
              </a:ext>
            </a:extLst>
          </p:cNvPr>
          <p:cNvPicPr>
            <a:picLocks noChangeAspect="1"/>
          </p:cNvPicPr>
          <p:nvPr/>
        </p:nvPicPr>
        <p:blipFill>
          <a:blip r:embed="rId2"/>
          <a:stretch>
            <a:fillRect/>
          </a:stretch>
        </p:blipFill>
        <p:spPr>
          <a:xfrm>
            <a:off x="5106838" y="214944"/>
            <a:ext cx="3782681" cy="3020681"/>
          </a:xfrm>
          <a:prstGeom prst="rect">
            <a:avLst/>
          </a:prstGeom>
        </p:spPr>
      </p:pic>
      <p:sp>
        <p:nvSpPr>
          <p:cNvPr id="5" name="TextBox 4">
            <a:extLst>
              <a:ext uri="{FF2B5EF4-FFF2-40B4-BE49-F238E27FC236}">
                <a16:creationId xmlns="" xmlns:a16="http://schemas.microsoft.com/office/drawing/2014/main" id="{CBDAF938-CEA9-9A10-B2D0-A9A03C783E31}"/>
              </a:ext>
            </a:extLst>
          </p:cNvPr>
          <p:cNvSpPr txBox="1"/>
          <p:nvPr/>
        </p:nvSpPr>
        <p:spPr>
          <a:xfrm>
            <a:off x="427008" y="4551873"/>
            <a:ext cx="51413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ru-RU" dirty="0">
              <a:ea typeface="+mn-lt"/>
              <a:cs typeface="+mn-lt"/>
            </a:endParaRPr>
          </a:p>
          <a:p>
            <a:endParaRPr lang="en-US" dirty="0"/>
          </a:p>
          <a:p>
            <a:endParaRPr lang="en-US"/>
          </a:p>
          <a:p>
            <a:endParaRPr lang="en-US"/>
          </a:p>
        </p:txBody>
      </p:sp>
      <p:sp>
        <p:nvSpPr>
          <p:cNvPr id="2" name="TextBox 1">
            <a:extLst>
              <a:ext uri="{FF2B5EF4-FFF2-40B4-BE49-F238E27FC236}">
                <a16:creationId xmlns="" xmlns:a16="http://schemas.microsoft.com/office/drawing/2014/main" id="{1202DFC0-F583-34BF-B149-9CFEB55B1540}"/>
              </a:ext>
            </a:extLst>
          </p:cNvPr>
          <p:cNvSpPr txBox="1"/>
          <p:nvPr/>
        </p:nvSpPr>
        <p:spPr>
          <a:xfrm>
            <a:off x="103517" y="209911"/>
            <a:ext cx="501194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1. Accommodating</a:t>
            </a:r>
            <a:r>
              <a:rPr lang="en-US" sz="1600" dirty="0">
                <a:solidFill>
                  <a:srgbClr val="FF0000"/>
                </a:solidFill>
                <a:highlight>
                  <a:srgbClr val="FFFF00"/>
                </a:highlight>
                <a:latin typeface="sohne"/>
                <a:cs typeface="Segoe UI"/>
              </a:rPr>
              <a:t>​</a:t>
            </a:r>
          </a:p>
          <a:p>
            <a:r>
              <a:rPr lang="en-US" sz="1600" b="1" dirty="0">
                <a:cs typeface="Segoe UI"/>
              </a:rPr>
              <a:t>This type is high on cooperativeness and low in assertiveness. </a:t>
            </a:r>
            <a:r>
              <a:rPr lang="en-US" sz="1600" dirty="0">
                <a:cs typeface="Segoe UI"/>
              </a:rPr>
              <a:t>If you’re an “accommodating” type, you’re more inclined to put aside your concerns because you feel like you don’t have a strong stance. Instead, you accommodate those of the others.​</a:t>
            </a:r>
          </a:p>
        </p:txBody>
      </p:sp>
      <p:sp>
        <p:nvSpPr>
          <p:cNvPr id="6" name="TextBox 5">
            <a:extLst>
              <a:ext uri="{FF2B5EF4-FFF2-40B4-BE49-F238E27FC236}">
                <a16:creationId xmlns="" xmlns:a16="http://schemas.microsoft.com/office/drawing/2014/main" id="{9C8378E2-45CE-7DDB-3B39-F1D889DDF51E}"/>
              </a:ext>
            </a:extLst>
          </p:cNvPr>
          <p:cNvSpPr txBox="1"/>
          <p:nvPr/>
        </p:nvSpPr>
        <p:spPr>
          <a:xfrm>
            <a:off x="103518" y="1604515"/>
            <a:ext cx="530308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cs typeface="Segoe UI"/>
              </a:rPr>
              <a:t>2. Collaborating</a:t>
            </a:r>
            <a:r>
              <a:rPr lang="ru-RU" sz="1600" b="1" dirty="0">
                <a:solidFill>
                  <a:srgbClr val="FF0000"/>
                </a:solidFill>
                <a:highlight>
                  <a:srgbClr val="FFFF00"/>
                </a:highlight>
                <a:cs typeface="Segoe UI"/>
              </a:rPr>
              <a:t>​</a:t>
            </a:r>
          </a:p>
          <a:p>
            <a:r>
              <a:rPr lang="en-US" sz="1600" b="1" dirty="0">
                <a:cs typeface="Segoe UI"/>
              </a:rPr>
              <a:t>Collaborations develop when you are high on both assertiveness and cooperativeness. </a:t>
            </a:r>
            <a:r>
              <a:rPr lang="en-US" sz="1600" dirty="0">
                <a:cs typeface="Segoe UI"/>
              </a:rPr>
              <a:t>You are in a situation where you have the right to stand for your opinions. At the same time, you have to take others’ into account.​</a:t>
            </a:r>
          </a:p>
        </p:txBody>
      </p:sp>
      <p:sp>
        <p:nvSpPr>
          <p:cNvPr id="7" name="TextBox 6">
            <a:extLst>
              <a:ext uri="{FF2B5EF4-FFF2-40B4-BE49-F238E27FC236}">
                <a16:creationId xmlns="" xmlns:a16="http://schemas.microsoft.com/office/drawing/2014/main" id="{A6073765-1F06-FA0F-2EC8-D3AE4F462E40}"/>
              </a:ext>
            </a:extLst>
          </p:cNvPr>
          <p:cNvSpPr txBox="1"/>
          <p:nvPr/>
        </p:nvSpPr>
        <p:spPr>
          <a:xfrm>
            <a:off x="71168" y="2840968"/>
            <a:ext cx="59500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3. Avoiding</a:t>
            </a:r>
            <a:r>
              <a:rPr lang="en-US" sz="1600" dirty="0">
                <a:solidFill>
                  <a:srgbClr val="FF0000"/>
                </a:solidFill>
                <a:highlight>
                  <a:srgbClr val="FFFF00"/>
                </a:highlight>
                <a:latin typeface="sohne"/>
                <a:cs typeface="Segoe UI"/>
              </a:rPr>
              <a:t>​</a:t>
            </a:r>
          </a:p>
          <a:p>
            <a:r>
              <a:rPr lang="en-US" sz="1600" b="1" dirty="0">
                <a:cs typeface="Segoe UI"/>
              </a:rPr>
              <a:t>This type is low both on assertiveness and cooperativeness</a:t>
            </a:r>
            <a:r>
              <a:rPr lang="en-US" sz="1600" dirty="0">
                <a:cs typeface="Segoe UI"/>
              </a:rPr>
              <a:t>. It is a condition where you simply don’t want to be involved. This approach usually works when the issue is not directly connected to you or when the issue isn’t worth your trouble.</a:t>
            </a:r>
          </a:p>
        </p:txBody>
      </p:sp>
      <p:sp>
        <p:nvSpPr>
          <p:cNvPr id="8" name="TextBox 7">
            <a:extLst>
              <a:ext uri="{FF2B5EF4-FFF2-40B4-BE49-F238E27FC236}">
                <a16:creationId xmlns="" xmlns:a16="http://schemas.microsoft.com/office/drawing/2014/main" id="{30D3D632-53C6-5FDF-30DB-063E9F96D511}"/>
              </a:ext>
            </a:extLst>
          </p:cNvPr>
          <p:cNvSpPr txBox="1"/>
          <p:nvPr/>
        </p:nvSpPr>
        <p:spPr>
          <a:xfrm>
            <a:off x="103518" y="4163684"/>
            <a:ext cx="6812711"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4. Competitive</a:t>
            </a:r>
            <a:r>
              <a:rPr lang="en-US" sz="1600" dirty="0">
                <a:solidFill>
                  <a:srgbClr val="FF0000"/>
                </a:solidFill>
                <a:highlight>
                  <a:srgbClr val="FFFF00"/>
                </a:highlight>
                <a:latin typeface="sohne"/>
                <a:cs typeface="Segoe UI"/>
              </a:rPr>
              <a:t>​</a:t>
            </a:r>
          </a:p>
          <a:p>
            <a:r>
              <a:rPr lang="en-US" sz="1600" b="1" dirty="0">
                <a:cs typeface="Segoe UI"/>
              </a:rPr>
              <a:t>Resolving conflict by “competing” means you’re high on assertiveness and low on cooperativeness. </a:t>
            </a:r>
            <a:r>
              <a:rPr lang="en-US" sz="1600" dirty="0">
                <a:cs typeface="Segoe UI"/>
              </a:rPr>
              <a:t>This kind of approach happens a lot in the workplace, too. In a “competing” setting, you have a firm stance and you keep pushing.​</a:t>
            </a:r>
          </a:p>
          <a:p>
            <a:r>
              <a:rPr lang="en-US" dirty="0">
                <a:cs typeface="Segoe UI"/>
              </a:rPr>
              <a:t>​</a:t>
            </a:r>
          </a:p>
        </p:txBody>
      </p:sp>
      <p:sp>
        <p:nvSpPr>
          <p:cNvPr id="9" name="TextBox 8">
            <a:extLst>
              <a:ext uri="{FF2B5EF4-FFF2-40B4-BE49-F238E27FC236}">
                <a16:creationId xmlns="" xmlns:a16="http://schemas.microsoft.com/office/drawing/2014/main" id="{245BCDA2-DA36-1CD9-16D8-7BA7363C3DB4}"/>
              </a:ext>
            </a:extLst>
          </p:cNvPr>
          <p:cNvSpPr txBox="1"/>
          <p:nvPr/>
        </p:nvSpPr>
        <p:spPr>
          <a:xfrm>
            <a:off x="71168" y="5155721"/>
            <a:ext cx="857034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92929"/>
                </a:solidFill>
                <a:latin typeface="sohne"/>
                <a:cs typeface="Segoe UI"/>
              </a:rPr>
              <a:t> </a:t>
            </a:r>
            <a:r>
              <a:rPr lang="en-US" sz="1600" dirty="0">
                <a:solidFill>
                  <a:srgbClr val="FF0000"/>
                </a:solidFill>
                <a:highlight>
                  <a:srgbClr val="FFFF00"/>
                </a:highlight>
                <a:latin typeface="sohne"/>
                <a:cs typeface="Segoe UI"/>
              </a:rPr>
              <a:t>5. Compromising​​</a:t>
            </a:r>
          </a:p>
          <a:p>
            <a:r>
              <a:rPr lang="en-US" sz="1600" dirty="0">
                <a:highlight>
                  <a:srgbClr val="FFFF00"/>
                </a:highlight>
                <a:latin typeface="sohne"/>
                <a:cs typeface="Segoe UI"/>
              </a:rPr>
              <a:t>​</a:t>
            </a:r>
          </a:p>
          <a:p>
            <a:r>
              <a:rPr lang="en-US" sz="1600" dirty="0">
                <a:cs typeface="Segoe UI"/>
              </a:rPr>
              <a:t>The “compromising” type accommodates the 4 types listed above.​​</a:t>
            </a:r>
          </a:p>
          <a:p>
            <a:r>
              <a:rPr lang="en-US" sz="1600" b="1" dirty="0">
                <a:cs typeface="Segoe UI"/>
              </a:rPr>
              <a:t>In a compromise, you work to find a win-win solution for all parties. </a:t>
            </a:r>
            <a:r>
              <a:rPr lang="en-US" sz="1600" dirty="0">
                <a:cs typeface="Segoe UI"/>
              </a:rPr>
              <a:t>​</a:t>
            </a:r>
          </a:p>
          <a:p>
            <a:r>
              <a:rPr lang="en-US" sz="1600" dirty="0">
                <a:cs typeface="Segoe UI"/>
              </a:rPr>
              <a:t>​</a:t>
            </a:r>
          </a:p>
          <a:p>
            <a:r>
              <a:rPr lang="en-US" sz="1600" dirty="0">
                <a:cs typeface="Segoe UI"/>
              </a:rPr>
              <a:t>From these five types of conflict resolution strategies, there’s no one ideal strategy for all kinds of issues.​​</a:t>
            </a:r>
          </a:p>
          <a:p>
            <a:r>
              <a:rPr lang="en-US" sz="1600" dirty="0">
                <a:latin typeface="sohne"/>
                <a:cs typeface="Segoe UI"/>
              </a:rPr>
              <a:t>​​</a:t>
            </a:r>
          </a:p>
        </p:txBody>
      </p:sp>
    </p:spTree>
    <p:extLst>
      <p:ext uri="{BB962C8B-B14F-4D97-AF65-F5344CB8AC3E}">
        <p14:creationId xmlns="" xmlns:p14="http://schemas.microsoft.com/office/powerpoint/2010/main" val="2887184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 xmlns:a16="http://schemas.microsoft.com/office/drawing/2014/main" id="{9F4B8AA2-35D7-98C9-1D42-6E4E5378DDBF}"/>
              </a:ext>
            </a:extLst>
          </p:cNvPr>
          <p:cNvSpPr>
            <a:spLocks noGrp="1"/>
          </p:cNvSpPr>
          <p:nvPr>
            <p:ph type="title"/>
          </p:nvPr>
        </p:nvSpPr>
        <p:spPr>
          <a:xfrm>
            <a:off x="322839" y="265813"/>
            <a:ext cx="1845344" cy="667285"/>
          </a:xfrm>
        </p:spPr>
        <p:txBody>
          <a:bodyPr/>
          <a:lstStyle/>
          <a:p>
            <a:r>
              <a:rPr lang="ru-RU" sz="3200" dirty="0">
                <a:solidFill>
                  <a:srgbClr val="FF0000"/>
                </a:solidFill>
                <a:highlight>
                  <a:srgbClr val="FFFF00"/>
                </a:highlight>
                <a:ea typeface="+mj-lt"/>
                <a:cs typeface="+mj-lt"/>
              </a:rPr>
              <a:t>Solutions</a:t>
            </a:r>
            <a:endParaRPr lang="ru-RU" sz="3200" dirty="0">
              <a:solidFill>
                <a:srgbClr val="FF0000"/>
              </a:solidFill>
              <a:highlight>
                <a:srgbClr val="FFFF00"/>
              </a:highlight>
            </a:endParaRPr>
          </a:p>
        </p:txBody>
      </p:sp>
      <p:sp>
        <p:nvSpPr>
          <p:cNvPr id="4" name="Объект 3">
            <a:extLst>
              <a:ext uri="{FF2B5EF4-FFF2-40B4-BE49-F238E27FC236}">
                <a16:creationId xmlns="" xmlns:a16="http://schemas.microsoft.com/office/drawing/2014/main" id="{AAB3C46F-7021-0CA7-1683-2BDBEDD8F1FA}"/>
              </a:ext>
            </a:extLst>
          </p:cNvPr>
          <p:cNvSpPr>
            <a:spLocks noGrp="1"/>
          </p:cNvSpPr>
          <p:nvPr>
            <p:ph sz="half" idx="2"/>
          </p:nvPr>
        </p:nvSpPr>
        <p:spPr>
          <a:xfrm>
            <a:off x="315851" y="934660"/>
            <a:ext cx="3847190" cy="4976620"/>
          </a:xfrm>
        </p:spPr>
        <p:txBody>
          <a:bodyPr vert="horz" lIns="91440" tIns="45720" rIns="91440" bIns="45720" rtlCol="0" anchor="t">
            <a:noAutofit/>
          </a:bodyPr>
          <a:lstStyle/>
          <a:p>
            <a:r>
              <a:rPr lang="ru-RU" sz="1600" dirty="0">
                <a:ea typeface="+mj-lt"/>
                <a:cs typeface="+mj-lt"/>
              </a:rPr>
              <a:t> 1. </a:t>
            </a:r>
            <a:r>
              <a:rPr lang="ru-RU" sz="1600" dirty="0" err="1">
                <a:ea typeface="+mj-lt"/>
                <a:cs typeface="+mj-lt"/>
              </a:rPr>
              <a:t>Do</a:t>
            </a:r>
            <a:r>
              <a:rPr lang="ru-RU" sz="1600" dirty="0">
                <a:ea typeface="+mj-lt"/>
                <a:cs typeface="+mj-lt"/>
              </a:rPr>
              <a:t> </a:t>
            </a:r>
            <a:r>
              <a:rPr lang="ru-RU" sz="1600" dirty="0" err="1">
                <a:ea typeface="+mj-lt"/>
                <a:cs typeface="+mj-lt"/>
              </a:rPr>
              <a:t>not</a:t>
            </a:r>
            <a:r>
              <a:rPr lang="ru-RU" sz="1600" dirty="0">
                <a:ea typeface="+mj-lt"/>
                <a:cs typeface="+mj-lt"/>
              </a:rPr>
              <a:t> </a:t>
            </a:r>
            <a:r>
              <a:rPr lang="ru-RU" sz="1600" dirty="0" err="1">
                <a:ea typeface="+mj-lt"/>
                <a:cs typeface="+mj-lt"/>
              </a:rPr>
              <a:t>postpone</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solution</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brewing</a:t>
            </a:r>
            <a:r>
              <a:rPr lang="ru-RU" sz="1600" dirty="0">
                <a:ea typeface="+mj-lt"/>
                <a:cs typeface="+mj-lt"/>
              </a:rPr>
              <a:t> </a:t>
            </a:r>
            <a:r>
              <a:rPr lang="ru-RU" sz="1600" dirty="0" err="1">
                <a:ea typeface="+mj-lt"/>
                <a:cs typeface="+mj-lt"/>
              </a:rPr>
              <a:t>conflict</a:t>
            </a:r>
            <a:r>
              <a:rPr lang="ru-RU" sz="1600" dirty="0">
                <a:ea typeface="+mj-lt"/>
                <a:cs typeface="+mj-lt"/>
              </a:rPr>
              <a:t>.</a:t>
            </a:r>
            <a:endParaRPr lang="ru-RU" sz="1600" dirty="0"/>
          </a:p>
          <a:p>
            <a:pPr>
              <a:buClr>
                <a:srgbClr val="8AD0D6"/>
              </a:buClr>
            </a:pPr>
            <a:r>
              <a:rPr lang="ru-RU" sz="1600" dirty="0">
                <a:ea typeface="+mj-lt"/>
                <a:cs typeface="+mj-lt"/>
              </a:rPr>
              <a:t>  2. </a:t>
            </a:r>
            <a:r>
              <a:rPr lang="ru-RU" sz="1600" dirty="0" err="1">
                <a:ea typeface="+mj-lt"/>
                <a:cs typeface="+mj-lt"/>
              </a:rPr>
              <a:t>If</a:t>
            </a:r>
            <a:r>
              <a:rPr lang="ru-RU" sz="1600" dirty="0">
                <a:ea typeface="+mj-lt"/>
                <a:cs typeface="+mj-lt"/>
              </a:rPr>
              <a:t> </a:t>
            </a:r>
            <a:r>
              <a:rPr lang="ru-RU" sz="1600" dirty="0" err="1">
                <a:ea typeface="+mj-lt"/>
                <a:cs typeface="+mj-lt"/>
              </a:rPr>
              <a:t>conflict</a:t>
            </a:r>
            <a:r>
              <a:rPr lang="ru-RU" sz="1600" dirty="0">
                <a:ea typeface="+mj-lt"/>
                <a:cs typeface="+mj-lt"/>
              </a:rPr>
              <a:t> </a:t>
            </a:r>
            <a:r>
              <a:rPr lang="ru-RU" sz="1600" dirty="0" err="1">
                <a:ea typeface="+mj-lt"/>
                <a:cs typeface="+mj-lt"/>
              </a:rPr>
              <a:t>is</a:t>
            </a:r>
            <a:r>
              <a:rPr lang="ru-RU" sz="1600" dirty="0">
                <a:ea typeface="+mj-lt"/>
                <a:cs typeface="+mj-lt"/>
              </a:rPr>
              <a:t> </a:t>
            </a:r>
            <a:r>
              <a:rPr lang="ru-RU" sz="1600" dirty="0" err="1">
                <a:ea typeface="+mj-lt"/>
                <a:cs typeface="+mj-lt"/>
              </a:rPr>
              <a:t>inevitable</a:t>
            </a:r>
            <a:r>
              <a:rPr lang="ru-RU" sz="1600" dirty="0">
                <a:ea typeface="+mj-lt"/>
                <a:cs typeface="+mj-lt"/>
              </a:rPr>
              <a:t>, </a:t>
            </a:r>
            <a:r>
              <a:rPr lang="ru-RU" sz="1600" dirty="0" err="1">
                <a:ea typeface="+mj-lt"/>
                <a:cs typeface="+mj-lt"/>
              </a:rPr>
              <a:t>initiate</a:t>
            </a:r>
            <a:r>
              <a:rPr lang="ru-RU" sz="1600" dirty="0">
                <a:ea typeface="+mj-lt"/>
                <a:cs typeface="+mj-lt"/>
              </a:rPr>
              <a:t> </a:t>
            </a:r>
            <a:r>
              <a:rPr lang="ru-RU" sz="1600" dirty="0" err="1">
                <a:ea typeface="+mj-lt"/>
                <a:cs typeface="+mj-lt"/>
              </a:rPr>
              <a:t>it</a:t>
            </a:r>
            <a:r>
              <a:rPr lang="ru-RU" sz="1600" dirty="0">
                <a:ea typeface="+mj-lt"/>
                <a:cs typeface="+mj-lt"/>
              </a:rPr>
              <a:t> </a:t>
            </a:r>
            <a:r>
              <a:rPr lang="ru-RU" sz="1600" dirty="0" err="1">
                <a:ea typeface="+mj-lt"/>
                <a:cs typeface="+mj-lt"/>
              </a:rPr>
              <a:t>yourself</a:t>
            </a:r>
            <a:r>
              <a:rPr lang="ru-RU" sz="1600" dirty="0">
                <a:ea typeface="+mj-lt"/>
                <a:cs typeface="+mj-lt"/>
              </a:rPr>
              <a:t>.</a:t>
            </a:r>
            <a:endParaRPr lang="ru-RU" sz="1600" dirty="0"/>
          </a:p>
          <a:p>
            <a:pPr>
              <a:buClr>
                <a:srgbClr val="8AD0D6"/>
              </a:buClr>
            </a:pPr>
            <a:r>
              <a:rPr lang="ru-RU" sz="1600" dirty="0">
                <a:ea typeface="+mj-lt"/>
                <a:cs typeface="+mj-lt"/>
              </a:rPr>
              <a:t>  3. </a:t>
            </a:r>
            <a:r>
              <a:rPr lang="ru-RU" sz="1600" dirty="0" err="1">
                <a:ea typeface="+mj-lt"/>
                <a:cs typeface="+mj-lt"/>
              </a:rPr>
              <a:t>Seek</a:t>
            </a:r>
            <a:r>
              <a:rPr lang="ru-RU" sz="1600" dirty="0">
                <a:ea typeface="+mj-lt"/>
                <a:cs typeface="+mj-lt"/>
              </a:rPr>
              <a:t> </a:t>
            </a:r>
            <a:r>
              <a:rPr lang="ru-RU" sz="1600" dirty="0" err="1">
                <a:ea typeface="+mj-lt"/>
                <a:cs typeface="+mj-lt"/>
              </a:rPr>
              <a:t>sincerely</a:t>
            </a:r>
            <a:r>
              <a:rPr lang="ru-RU" sz="1600" dirty="0">
                <a:ea typeface="+mj-lt"/>
                <a:cs typeface="+mj-lt"/>
              </a:rPr>
              <a:t> </a:t>
            </a:r>
            <a:r>
              <a:rPr lang="ru-RU" sz="1600" dirty="0" err="1">
                <a:ea typeface="+mj-lt"/>
                <a:cs typeface="+mj-lt"/>
              </a:rPr>
              <a:t>and</a:t>
            </a:r>
            <a:r>
              <a:rPr lang="ru-RU" sz="1600" dirty="0">
                <a:ea typeface="+mj-lt"/>
                <a:cs typeface="+mj-lt"/>
              </a:rPr>
              <a:t> </a:t>
            </a:r>
            <a:r>
              <a:rPr lang="ru-RU" sz="1600" dirty="0" err="1">
                <a:ea typeface="+mj-lt"/>
                <a:cs typeface="+mj-lt"/>
              </a:rPr>
              <a:t>seriously</a:t>
            </a:r>
            <a:r>
              <a:rPr lang="ru-RU" sz="1600" dirty="0">
                <a:ea typeface="+mj-lt"/>
                <a:cs typeface="+mj-lt"/>
              </a:rPr>
              <a:t> </a:t>
            </a:r>
            <a:r>
              <a:rPr lang="ru-RU" sz="1600" dirty="0" err="1">
                <a:ea typeface="+mj-lt"/>
                <a:cs typeface="+mj-lt"/>
              </a:rPr>
              <a:t>to</a:t>
            </a:r>
            <a:r>
              <a:rPr lang="ru-RU" sz="1600" dirty="0">
                <a:ea typeface="+mj-lt"/>
                <a:cs typeface="+mj-lt"/>
              </a:rPr>
              <a:t> </a:t>
            </a:r>
            <a:r>
              <a:rPr lang="ru-RU" sz="1600" dirty="0" err="1">
                <a:ea typeface="+mj-lt"/>
                <a:cs typeface="+mj-lt"/>
              </a:rPr>
              <a:t>understand</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other's</a:t>
            </a:r>
            <a:r>
              <a:rPr lang="ru-RU" sz="1600" dirty="0">
                <a:ea typeface="+mj-lt"/>
                <a:cs typeface="+mj-lt"/>
              </a:rPr>
              <a:t> </a:t>
            </a:r>
            <a:r>
              <a:rPr lang="ru-RU" sz="1600" dirty="0" err="1">
                <a:ea typeface="+mj-lt"/>
                <a:cs typeface="+mj-lt"/>
              </a:rPr>
              <a:t>point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view</a:t>
            </a:r>
            <a:r>
              <a:rPr lang="ru-RU" sz="1600" dirty="0">
                <a:ea typeface="+mj-lt"/>
                <a:cs typeface="+mj-lt"/>
              </a:rPr>
              <a:t>.</a:t>
            </a:r>
            <a:endParaRPr lang="ru-RU" sz="1600" dirty="0"/>
          </a:p>
          <a:p>
            <a:pPr>
              <a:buClr>
                <a:srgbClr val="8AD0D6"/>
              </a:buClr>
            </a:pPr>
            <a:r>
              <a:rPr lang="ru-RU" sz="1600" dirty="0">
                <a:ea typeface="+mj-lt"/>
                <a:cs typeface="+mj-lt"/>
              </a:rPr>
              <a:t>  4. </a:t>
            </a:r>
            <a:r>
              <a:rPr lang="ru-RU" sz="1600" dirty="0" err="1">
                <a:ea typeface="+mj-lt"/>
                <a:cs typeface="+mj-lt"/>
              </a:rPr>
              <a:t>Acknowledge</a:t>
            </a:r>
            <a:r>
              <a:rPr lang="ru-RU" sz="1600" dirty="0">
                <a:ea typeface="+mj-lt"/>
                <a:cs typeface="+mj-lt"/>
              </a:rPr>
              <a:t> </a:t>
            </a:r>
            <a:r>
              <a:rPr lang="ru-RU" sz="1600" dirty="0" err="1">
                <a:ea typeface="+mj-lt"/>
                <a:cs typeface="+mj-lt"/>
              </a:rPr>
              <a:t>your</a:t>
            </a:r>
            <a:r>
              <a:rPr lang="ru-RU" sz="1600" dirty="0">
                <a:ea typeface="+mj-lt"/>
                <a:cs typeface="+mj-lt"/>
              </a:rPr>
              <a:t> </a:t>
            </a:r>
            <a:r>
              <a:rPr lang="ru-RU" sz="1600" dirty="0" err="1">
                <a:ea typeface="+mj-lt"/>
                <a:cs typeface="+mj-lt"/>
              </a:rPr>
              <a:t>mistake</a:t>
            </a:r>
            <a:r>
              <a:rPr lang="ru-RU" sz="1600" dirty="0">
                <a:ea typeface="+mj-lt"/>
                <a:cs typeface="+mj-lt"/>
              </a:rPr>
              <a:t>, </a:t>
            </a:r>
            <a:r>
              <a:rPr lang="ru-RU" sz="1600" dirty="0" err="1">
                <a:ea typeface="+mj-lt"/>
                <a:cs typeface="+mj-lt"/>
              </a:rPr>
              <a:t>wrong</a:t>
            </a:r>
            <a:r>
              <a:rPr lang="ru-RU" sz="1600" dirty="0">
                <a:ea typeface="+mj-lt"/>
                <a:cs typeface="+mj-lt"/>
              </a:rPr>
              <a:t> </a:t>
            </a:r>
            <a:r>
              <a:rPr lang="ru-RU" sz="1600" dirty="0" err="1">
                <a:ea typeface="+mj-lt"/>
                <a:cs typeface="+mj-lt"/>
              </a:rPr>
              <a:t>step</a:t>
            </a:r>
            <a:r>
              <a:rPr lang="ru-RU" sz="1600" dirty="0">
                <a:ea typeface="+mj-lt"/>
                <a:cs typeface="+mj-lt"/>
              </a:rPr>
              <a:t> </a:t>
            </a:r>
            <a:r>
              <a:rPr lang="ru-RU" sz="1600" dirty="0" err="1">
                <a:ea typeface="+mj-lt"/>
                <a:cs typeface="+mj-lt"/>
              </a:rPr>
              <a:t>quickly</a:t>
            </a:r>
            <a:r>
              <a:rPr lang="ru-RU" sz="1600" dirty="0">
                <a:ea typeface="+mj-lt"/>
                <a:cs typeface="+mj-lt"/>
              </a:rPr>
              <a:t>, </a:t>
            </a:r>
            <a:r>
              <a:rPr lang="ru-RU" sz="1600" dirty="0" err="1">
                <a:ea typeface="+mj-lt"/>
                <a:cs typeface="+mj-lt"/>
              </a:rPr>
              <a:t>stay</a:t>
            </a:r>
            <a:r>
              <a:rPr lang="ru-RU" sz="1600" dirty="0">
                <a:ea typeface="+mj-lt"/>
                <a:cs typeface="+mj-lt"/>
              </a:rPr>
              <a:t> </a:t>
            </a:r>
            <a:r>
              <a:rPr lang="ru-RU" sz="1600" dirty="0" err="1">
                <a:ea typeface="+mj-lt"/>
                <a:cs typeface="+mj-lt"/>
              </a:rPr>
              <a:t>ahead</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possible</a:t>
            </a:r>
            <a:r>
              <a:rPr lang="ru-RU" sz="1600" dirty="0">
                <a:ea typeface="+mj-lt"/>
                <a:cs typeface="+mj-lt"/>
              </a:rPr>
              <a:t> </a:t>
            </a:r>
            <a:r>
              <a:rPr lang="ru-RU" sz="1600" dirty="0" err="1">
                <a:ea typeface="+mj-lt"/>
                <a:cs typeface="+mj-lt"/>
              </a:rPr>
              <a:t>criticism</a:t>
            </a:r>
            <a:r>
              <a:rPr lang="ru-RU" sz="1600" dirty="0">
                <a:ea typeface="+mj-lt"/>
                <a:cs typeface="+mj-lt"/>
              </a:rPr>
              <a:t>.</a:t>
            </a:r>
            <a:endParaRPr lang="ru-RU" sz="1600" dirty="0"/>
          </a:p>
          <a:p>
            <a:pPr>
              <a:buClr>
                <a:srgbClr val="8AD0D6"/>
              </a:buClr>
            </a:pPr>
            <a:r>
              <a:rPr lang="ru-RU" sz="1600" dirty="0">
                <a:ea typeface="+mj-lt"/>
                <a:cs typeface="+mj-lt"/>
              </a:rPr>
              <a:t>  5. </a:t>
            </a:r>
            <a:r>
              <a:rPr lang="ru-RU" sz="1600" dirty="0" err="1">
                <a:ea typeface="+mj-lt"/>
                <a:cs typeface="+mj-lt"/>
              </a:rPr>
              <a:t>Retain</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initiative</a:t>
            </a:r>
            <a:r>
              <a:rPr lang="ru-RU" sz="1600" dirty="0">
                <a:ea typeface="+mj-lt"/>
                <a:cs typeface="+mj-lt"/>
              </a:rPr>
              <a:t>, </a:t>
            </a:r>
            <a:r>
              <a:rPr lang="ru-RU" sz="1600" dirty="0" err="1">
                <a:ea typeface="+mj-lt"/>
                <a:cs typeface="+mj-lt"/>
              </a:rPr>
              <a:t>dictating</a:t>
            </a:r>
            <a:r>
              <a:rPr lang="ru-RU" sz="1600" dirty="0">
                <a:ea typeface="+mj-lt"/>
                <a:cs typeface="+mj-lt"/>
              </a:rPr>
              <a:t> </a:t>
            </a:r>
            <a:r>
              <a:rPr lang="ru-RU" sz="1600" dirty="0" err="1">
                <a:ea typeface="+mj-lt"/>
                <a:cs typeface="+mj-lt"/>
              </a:rPr>
              <a:t>emotions</a:t>
            </a:r>
            <a:r>
              <a:rPr lang="ru-RU" sz="1600" dirty="0">
                <a:ea typeface="+mj-lt"/>
                <a:cs typeface="+mj-lt"/>
              </a:rPr>
              <a:t>, </a:t>
            </a:r>
            <a:r>
              <a:rPr lang="ru-RU" sz="1600" dirty="0" err="1">
                <a:ea typeface="+mj-lt"/>
                <a:cs typeface="+mj-lt"/>
              </a:rPr>
              <a:t>first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all</a:t>
            </a:r>
            <a:r>
              <a:rPr lang="ru-RU" sz="1600" dirty="0">
                <a:ea typeface="+mj-lt"/>
                <a:cs typeface="+mj-lt"/>
              </a:rPr>
              <a:t> - </a:t>
            </a:r>
            <a:r>
              <a:rPr lang="ru-RU" sz="1600" dirty="0" err="1">
                <a:ea typeface="+mj-lt"/>
                <a:cs typeface="+mj-lt"/>
              </a:rPr>
              <a:t>calmness</a:t>
            </a:r>
            <a:r>
              <a:rPr lang="ru-RU" sz="1600" dirty="0">
                <a:ea typeface="+mj-lt"/>
                <a:cs typeface="+mj-lt"/>
              </a:rPr>
              <a:t>.</a:t>
            </a:r>
            <a:endParaRPr lang="ru-RU" sz="1600"/>
          </a:p>
          <a:p>
            <a:pPr>
              <a:buClr>
                <a:srgbClr val="8AD0D6"/>
              </a:buClr>
            </a:pPr>
            <a:endParaRPr lang="ru-RU" dirty="0"/>
          </a:p>
        </p:txBody>
      </p:sp>
      <p:sp>
        <p:nvSpPr>
          <p:cNvPr id="3" name="TextBox 2">
            <a:extLst>
              <a:ext uri="{FF2B5EF4-FFF2-40B4-BE49-F238E27FC236}">
                <a16:creationId xmlns="" xmlns:a16="http://schemas.microsoft.com/office/drawing/2014/main" id="{D957E30C-1A32-D5C6-114D-B461A83C621F}"/>
              </a:ext>
            </a:extLst>
          </p:cNvPr>
          <p:cNvSpPr txBox="1"/>
          <p:nvPr/>
        </p:nvSpPr>
        <p:spPr>
          <a:xfrm>
            <a:off x="4750999" y="1892061"/>
            <a:ext cx="42140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b="1" dirty="0">
                <a:solidFill>
                  <a:srgbClr val="FF0000"/>
                </a:solidFill>
                <a:highlight>
                  <a:srgbClr val="FFFF00"/>
                </a:highlight>
              </a:rPr>
              <a:t>ALL CONFLICT IS NOT NEGATIV</a:t>
            </a:r>
            <a:r>
              <a:rPr lang="ru-RU" dirty="0">
                <a:solidFill>
                  <a:srgbClr val="FF0000"/>
                </a:solidFill>
                <a:highlight>
                  <a:srgbClr val="FFFF00"/>
                </a:highlight>
              </a:rPr>
              <a:t>E​</a:t>
            </a:r>
            <a:endParaRPr lang="ru-RU">
              <a:solidFill>
                <a:srgbClr val="FF0000"/>
              </a:solidFill>
              <a:highlight>
                <a:srgbClr val="FFFF00"/>
              </a:highlight>
            </a:endParaRPr>
          </a:p>
          <a:p>
            <a:r>
              <a:rPr lang="ru-RU" dirty="0">
                <a:cs typeface="Segoe UI"/>
              </a:rPr>
              <a:t>​</a:t>
            </a:r>
            <a:r>
              <a:rPr lang="ru-RU" dirty="0" err="1">
                <a:ea typeface="+mn-lt"/>
                <a:cs typeface="+mn-lt"/>
              </a:rPr>
              <a:t>Cooperative</a:t>
            </a:r>
            <a:r>
              <a:rPr lang="ru-RU" dirty="0">
                <a:ea typeface="+mn-lt"/>
                <a:cs typeface="+mn-lt"/>
              </a:rPr>
              <a:t> </a:t>
            </a:r>
            <a:r>
              <a:rPr lang="ru-RU" dirty="0" err="1">
                <a:ea typeface="+mn-lt"/>
                <a:cs typeface="+mn-lt"/>
              </a:rPr>
              <a:t>conflict</a:t>
            </a:r>
            <a:r>
              <a:rPr lang="ru-RU" dirty="0">
                <a:ea typeface="+mn-lt"/>
                <a:cs typeface="+mn-lt"/>
              </a:rPr>
              <a:t> </a:t>
            </a:r>
            <a:r>
              <a:rPr lang="ru-RU" dirty="0" err="1">
                <a:ea typeface="+mn-lt"/>
                <a:cs typeface="+mn-lt"/>
              </a:rPr>
              <a:t>can</a:t>
            </a:r>
            <a:r>
              <a:rPr lang="ru-RU" dirty="0">
                <a:ea typeface="+mn-lt"/>
                <a:cs typeface="+mn-lt"/>
              </a:rPr>
              <a:t> </a:t>
            </a:r>
            <a:r>
              <a:rPr lang="ru-RU" dirty="0" err="1">
                <a:ea typeface="+mn-lt"/>
                <a:cs typeface="+mn-lt"/>
              </a:rPr>
              <a:t>contribute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effective</a:t>
            </a:r>
            <a:r>
              <a:rPr lang="ru-RU" dirty="0">
                <a:ea typeface="+mn-lt"/>
                <a:cs typeface="+mn-lt"/>
              </a:rPr>
              <a:t> </a:t>
            </a:r>
            <a:r>
              <a:rPr lang="ru-RU" dirty="0" err="1">
                <a:ea typeface="+mn-lt"/>
                <a:cs typeface="+mn-lt"/>
              </a:rPr>
              <a:t>problem-solving</a:t>
            </a:r>
            <a:r>
              <a:rPr lang="ru-RU" dirty="0">
                <a:ea typeface="+mn-lt"/>
                <a:cs typeface="+mn-lt"/>
              </a:rPr>
              <a:t> </a:t>
            </a:r>
            <a:r>
              <a:rPr lang="ru-RU" dirty="0" err="1">
                <a:ea typeface="+mn-lt"/>
                <a:cs typeface="+mn-lt"/>
              </a:rPr>
              <a:t>and</a:t>
            </a:r>
            <a:r>
              <a:rPr lang="ru-RU" dirty="0">
                <a:ea typeface="+mn-lt"/>
                <a:cs typeface="+mn-lt"/>
              </a:rPr>
              <a:t> </a:t>
            </a:r>
            <a:r>
              <a:rPr lang="ru-RU" dirty="0" err="1">
                <a:ea typeface="+mn-lt"/>
                <a:cs typeface="+mn-lt"/>
              </a:rPr>
              <a:t>decision-making</a:t>
            </a:r>
            <a:r>
              <a:rPr lang="ru-RU" dirty="0">
                <a:ea typeface="+mn-lt"/>
                <a:cs typeface="+mn-lt"/>
              </a:rPr>
              <a:t> </a:t>
            </a:r>
            <a:r>
              <a:rPr lang="ru-RU" dirty="0" err="1">
                <a:ea typeface="+mn-lt"/>
                <a:cs typeface="+mn-lt"/>
              </a:rPr>
              <a:t>by</a:t>
            </a:r>
            <a:r>
              <a:rPr lang="ru-RU" dirty="0">
                <a:ea typeface="+mn-lt"/>
                <a:cs typeface="+mn-lt"/>
              </a:rPr>
              <a:t> </a:t>
            </a:r>
            <a:r>
              <a:rPr lang="ru-RU" dirty="0" err="1">
                <a:ea typeface="+mn-lt"/>
                <a:cs typeface="+mn-lt"/>
              </a:rPr>
              <a:t>motivating</a:t>
            </a:r>
            <a:r>
              <a:rPr lang="ru-RU" dirty="0">
                <a:ea typeface="+mn-lt"/>
                <a:cs typeface="+mn-lt"/>
              </a:rPr>
              <a:t> </a:t>
            </a:r>
            <a:r>
              <a:rPr lang="ru-RU" dirty="0" err="1">
                <a:ea typeface="+mn-lt"/>
                <a:cs typeface="+mn-lt"/>
              </a:rPr>
              <a:t>people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examine</a:t>
            </a:r>
            <a:r>
              <a:rPr lang="ru-RU" dirty="0">
                <a:ea typeface="+mn-lt"/>
                <a:cs typeface="+mn-lt"/>
              </a:rPr>
              <a:t> a </a:t>
            </a:r>
            <a:r>
              <a:rPr lang="ru-RU" dirty="0" err="1">
                <a:ea typeface="+mn-lt"/>
                <a:cs typeface="+mn-lt"/>
              </a:rPr>
              <a:t>problem</a:t>
            </a:r>
            <a:endParaRPr lang="ru-RU">
              <a:ea typeface="+mn-lt"/>
              <a:cs typeface="+mn-lt"/>
            </a:endParaRPr>
          </a:p>
        </p:txBody>
      </p:sp>
      <p:sp>
        <p:nvSpPr>
          <p:cNvPr id="5" name="TextBox 4">
            <a:extLst>
              <a:ext uri="{FF2B5EF4-FFF2-40B4-BE49-F238E27FC236}">
                <a16:creationId xmlns="" xmlns:a16="http://schemas.microsoft.com/office/drawing/2014/main" id="{523DD707-6DBD-F2D5-757F-4F7A8B99F23F}"/>
              </a:ext>
            </a:extLst>
          </p:cNvPr>
          <p:cNvSpPr txBox="1"/>
          <p:nvPr/>
        </p:nvSpPr>
        <p:spPr>
          <a:xfrm>
            <a:off x="427007" y="4408098"/>
            <a:ext cx="20574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sz="2000" err="1">
                <a:solidFill>
                  <a:srgbClr val="FF0000"/>
                </a:solidFill>
                <a:highlight>
                  <a:srgbClr val="FFFF00"/>
                </a:highlight>
              </a:rPr>
              <a:t>References</a:t>
            </a:r>
            <a:r>
              <a:rPr lang="ru-RU" sz="2000" dirty="0">
                <a:highlight>
                  <a:srgbClr val="FFFF00"/>
                </a:highlight>
              </a:rPr>
              <a:t>​</a:t>
            </a:r>
          </a:p>
        </p:txBody>
      </p:sp>
      <p:sp>
        <p:nvSpPr>
          <p:cNvPr id="6" name="TextBox 5">
            <a:extLst>
              <a:ext uri="{FF2B5EF4-FFF2-40B4-BE49-F238E27FC236}">
                <a16:creationId xmlns="" xmlns:a16="http://schemas.microsoft.com/office/drawing/2014/main" id="{97224D7E-F520-4377-D351-DEA2259DAC8B}"/>
              </a:ext>
            </a:extLst>
          </p:cNvPr>
          <p:cNvSpPr txBox="1"/>
          <p:nvPr/>
        </p:nvSpPr>
        <p:spPr>
          <a:xfrm>
            <a:off x="319178" y="4940061"/>
            <a:ext cx="83762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a:cs typeface="Segoe UI"/>
              </a:rPr>
              <a:t>Ninis., (2020). '</a:t>
            </a:r>
            <a:r>
              <a:rPr lang="ru-RU" b="1">
                <a:cs typeface="Segoe UI"/>
              </a:rPr>
              <a:t>5 Ways You Can Better Manage Conflict At Work. Here’s How ' : </a:t>
            </a:r>
            <a:r>
              <a:rPr lang="ru-RU">
                <a:cs typeface="Segoe UI"/>
              </a:rPr>
              <a:t>Ruangguru’s Human Resources department ' [online] Available at: </a:t>
            </a:r>
            <a:r>
              <a:rPr lang="ru-RU">
                <a:solidFill>
                  <a:srgbClr val="58C1BA"/>
                </a:solidFill>
                <a:cs typeface="Segoe UI"/>
                <a:hlinkClick r:id="rId2"/>
              </a:rPr>
              <a:t>https://medium.com/ruangguru/better-manage-conflict-at-work-heres-how-f65fcfaa0934</a:t>
            </a:r>
            <a:r>
              <a:rPr lang="ru-RU">
                <a:cs typeface="Segoe UI"/>
              </a:rPr>
              <a:t>  / ,(Accessed: 4/3/2020). ​</a:t>
            </a:r>
          </a:p>
          <a:p>
            <a:r>
              <a:rPr lang="ru-RU">
                <a:cs typeface="Segoe UI"/>
              </a:rPr>
              <a:t>​</a:t>
            </a:r>
          </a:p>
        </p:txBody>
      </p:sp>
    </p:spTree>
    <p:extLst>
      <p:ext uri="{BB962C8B-B14F-4D97-AF65-F5344CB8AC3E}">
        <p14:creationId xmlns="" xmlns:p14="http://schemas.microsoft.com/office/powerpoint/2010/main" val="81668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 xmlns:a16="http://schemas.microsoft.com/office/drawing/2014/main" id="{9F4B8AA2-35D7-98C9-1D42-6E4E5378DDBF}"/>
              </a:ext>
            </a:extLst>
          </p:cNvPr>
          <p:cNvSpPr>
            <a:spLocks noGrp="1"/>
          </p:cNvSpPr>
          <p:nvPr>
            <p:ph type="title"/>
          </p:nvPr>
        </p:nvSpPr>
        <p:spPr>
          <a:xfrm>
            <a:off x="322839" y="265813"/>
            <a:ext cx="1845344" cy="667285"/>
          </a:xfrm>
        </p:spPr>
        <p:txBody>
          <a:bodyPr/>
          <a:lstStyle/>
          <a:p>
            <a:r>
              <a:rPr lang="ru-RU" sz="3200" dirty="0">
                <a:solidFill>
                  <a:srgbClr val="FF0000"/>
                </a:solidFill>
                <a:highlight>
                  <a:srgbClr val="FFFF00"/>
                </a:highlight>
                <a:ea typeface="+mj-lt"/>
                <a:cs typeface="+mj-lt"/>
              </a:rPr>
              <a:t>Solutions</a:t>
            </a:r>
            <a:endParaRPr lang="ru-RU" sz="3200" dirty="0">
              <a:solidFill>
                <a:srgbClr val="FF0000"/>
              </a:solidFill>
              <a:highlight>
                <a:srgbClr val="FFFF00"/>
              </a:highlight>
            </a:endParaRPr>
          </a:p>
        </p:txBody>
      </p:sp>
      <p:sp>
        <p:nvSpPr>
          <p:cNvPr id="4" name="Объект 3">
            <a:extLst>
              <a:ext uri="{FF2B5EF4-FFF2-40B4-BE49-F238E27FC236}">
                <a16:creationId xmlns="" xmlns:a16="http://schemas.microsoft.com/office/drawing/2014/main" id="{AAB3C46F-7021-0CA7-1683-2BDBEDD8F1FA}"/>
              </a:ext>
            </a:extLst>
          </p:cNvPr>
          <p:cNvSpPr>
            <a:spLocks noGrp="1"/>
          </p:cNvSpPr>
          <p:nvPr>
            <p:ph sz="half" idx="2"/>
          </p:nvPr>
        </p:nvSpPr>
        <p:spPr>
          <a:xfrm>
            <a:off x="315851" y="934660"/>
            <a:ext cx="3847190" cy="4976620"/>
          </a:xfrm>
        </p:spPr>
        <p:txBody>
          <a:bodyPr vert="horz" lIns="91440" tIns="45720" rIns="91440" bIns="45720" rtlCol="0" anchor="t">
            <a:noAutofit/>
          </a:bodyPr>
          <a:lstStyle/>
          <a:p>
            <a:r>
              <a:rPr lang="ru-RU" sz="1600" dirty="0">
                <a:ea typeface="+mj-lt"/>
                <a:cs typeface="+mj-lt"/>
              </a:rPr>
              <a:t> 1. </a:t>
            </a:r>
            <a:r>
              <a:rPr lang="ru-RU" sz="1600" dirty="0" err="1">
                <a:ea typeface="+mj-lt"/>
                <a:cs typeface="+mj-lt"/>
              </a:rPr>
              <a:t>Do</a:t>
            </a:r>
            <a:r>
              <a:rPr lang="ru-RU" sz="1600" dirty="0">
                <a:ea typeface="+mj-lt"/>
                <a:cs typeface="+mj-lt"/>
              </a:rPr>
              <a:t> </a:t>
            </a:r>
            <a:r>
              <a:rPr lang="ru-RU" sz="1600" dirty="0" err="1">
                <a:ea typeface="+mj-lt"/>
                <a:cs typeface="+mj-lt"/>
              </a:rPr>
              <a:t>not</a:t>
            </a:r>
            <a:r>
              <a:rPr lang="ru-RU" sz="1600" dirty="0">
                <a:ea typeface="+mj-lt"/>
                <a:cs typeface="+mj-lt"/>
              </a:rPr>
              <a:t> </a:t>
            </a:r>
            <a:r>
              <a:rPr lang="ru-RU" sz="1600" dirty="0" err="1">
                <a:ea typeface="+mj-lt"/>
                <a:cs typeface="+mj-lt"/>
              </a:rPr>
              <a:t>postpone</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solution</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brewing</a:t>
            </a:r>
            <a:r>
              <a:rPr lang="ru-RU" sz="1600" dirty="0">
                <a:ea typeface="+mj-lt"/>
                <a:cs typeface="+mj-lt"/>
              </a:rPr>
              <a:t> </a:t>
            </a:r>
            <a:r>
              <a:rPr lang="ru-RU" sz="1600" dirty="0" err="1">
                <a:ea typeface="+mj-lt"/>
                <a:cs typeface="+mj-lt"/>
              </a:rPr>
              <a:t>conflict</a:t>
            </a:r>
            <a:r>
              <a:rPr lang="ru-RU" sz="1600" dirty="0">
                <a:ea typeface="+mj-lt"/>
                <a:cs typeface="+mj-lt"/>
              </a:rPr>
              <a:t>.</a:t>
            </a:r>
            <a:endParaRPr lang="ru-RU" sz="1600" dirty="0"/>
          </a:p>
          <a:p>
            <a:pPr>
              <a:buClr>
                <a:srgbClr val="8AD0D6"/>
              </a:buClr>
            </a:pPr>
            <a:r>
              <a:rPr lang="ru-RU" sz="1600" dirty="0">
                <a:ea typeface="+mj-lt"/>
                <a:cs typeface="+mj-lt"/>
              </a:rPr>
              <a:t>  2. </a:t>
            </a:r>
            <a:r>
              <a:rPr lang="ru-RU" sz="1600" dirty="0" err="1">
                <a:ea typeface="+mj-lt"/>
                <a:cs typeface="+mj-lt"/>
              </a:rPr>
              <a:t>If</a:t>
            </a:r>
            <a:r>
              <a:rPr lang="ru-RU" sz="1600" dirty="0">
                <a:ea typeface="+mj-lt"/>
                <a:cs typeface="+mj-lt"/>
              </a:rPr>
              <a:t> </a:t>
            </a:r>
            <a:r>
              <a:rPr lang="ru-RU" sz="1600" dirty="0" err="1">
                <a:ea typeface="+mj-lt"/>
                <a:cs typeface="+mj-lt"/>
              </a:rPr>
              <a:t>conflict</a:t>
            </a:r>
            <a:r>
              <a:rPr lang="ru-RU" sz="1600" dirty="0">
                <a:ea typeface="+mj-lt"/>
                <a:cs typeface="+mj-lt"/>
              </a:rPr>
              <a:t> </a:t>
            </a:r>
            <a:r>
              <a:rPr lang="ru-RU" sz="1600" dirty="0" err="1">
                <a:ea typeface="+mj-lt"/>
                <a:cs typeface="+mj-lt"/>
              </a:rPr>
              <a:t>is</a:t>
            </a:r>
            <a:r>
              <a:rPr lang="ru-RU" sz="1600" dirty="0">
                <a:ea typeface="+mj-lt"/>
                <a:cs typeface="+mj-lt"/>
              </a:rPr>
              <a:t> </a:t>
            </a:r>
            <a:r>
              <a:rPr lang="ru-RU" sz="1600" dirty="0" err="1">
                <a:ea typeface="+mj-lt"/>
                <a:cs typeface="+mj-lt"/>
              </a:rPr>
              <a:t>inevitable</a:t>
            </a:r>
            <a:r>
              <a:rPr lang="ru-RU" sz="1600" dirty="0">
                <a:ea typeface="+mj-lt"/>
                <a:cs typeface="+mj-lt"/>
              </a:rPr>
              <a:t>, </a:t>
            </a:r>
            <a:r>
              <a:rPr lang="ru-RU" sz="1600" dirty="0" err="1">
                <a:ea typeface="+mj-lt"/>
                <a:cs typeface="+mj-lt"/>
              </a:rPr>
              <a:t>initiate</a:t>
            </a:r>
            <a:r>
              <a:rPr lang="ru-RU" sz="1600" dirty="0">
                <a:ea typeface="+mj-lt"/>
                <a:cs typeface="+mj-lt"/>
              </a:rPr>
              <a:t> </a:t>
            </a:r>
            <a:r>
              <a:rPr lang="ru-RU" sz="1600" dirty="0" err="1">
                <a:ea typeface="+mj-lt"/>
                <a:cs typeface="+mj-lt"/>
              </a:rPr>
              <a:t>it</a:t>
            </a:r>
            <a:r>
              <a:rPr lang="ru-RU" sz="1600" dirty="0">
                <a:ea typeface="+mj-lt"/>
                <a:cs typeface="+mj-lt"/>
              </a:rPr>
              <a:t> </a:t>
            </a:r>
            <a:r>
              <a:rPr lang="ru-RU" sz="1600" dirty="0" err="1">
                <a:ea typeface="+mj-lt"/>
                <a:cs typeface="+mj-lt"/>
              </a:rPr>
              <a:t>yourself</a:t>
            </a:r>
            <a:r>
              <a:rPr lang="ru-RU" sz="1600" dirty="0">
                <a:ea typeface="+mj-lt"/>
                <a:cs typeface="+mj-lt"/>
              </a:rPr>
              <a:t>.</a:t>
            </a:r>
            <a:endParaRPr lang="ru-RU" sz="1600" dirty="0"/>
          </a:p>
          <a:p>
            <a:pPr>
              <a:buClr>
                <a:srgbClr val="8AD0D6"/>
              </a:buClr>
            </a:pPr>
            <a:r>
              <a:rPr lang="ru-RU" sz="1600" dirty="0">
                <a:ea typeface="+mj-lt"/>
                <a:cs typeface="+mj-lt"/>
              </a:rPr>
              <a:t>  3. </a:t>
            </a:r>
            <a:r>
              <a:rPr lang="ru-RU" sz="1600" dirty="0" err="1">
                <a:ea typeface="+mj-lt"/>
                <a:cs typeface="+mj-lt"/>
              </a:rPr>
              <a:t>Seek</a:t>
            </a:r>
            <a:r>
              <a:rPr lang="ru-RU" sz="1600" dirty="0">
                <a:ea typeface="+mj-lt"/>
                <a:cs typeface="+mj-lt"/>
              </a:rPr>
              <a:t> </a:t>
            </a:r>
            <a:r>
              <a:rPr lang="ru-RU" sz="1600" dirty="0" err="1">
                <a:ea typeface="+mj-lt"/>
                <a:cs typeface="+mj-lt"/>
              </a:rPr>
              <a:t>sincerely</a:t>
            </a:r>
            <a:r>
              <a:rPr lang="ru-RU" sz="1600" dirty="0">
                <a:ea typeface="+mj-lt"/>
                <a:cs typeface="+mj-lt"/>
              </a:rPr>
              <a:t> </a:t>
            </a:r>
            <a:r>
              <a:rPr lang="ru-RU" sz="1600" dirty="0" err="1">
                <a:ea typeface="+mj-lt"/>
                <a:cs typeface="+mj-lt"/>
              </a:rPr>
              <a:t>and</a:t>
            </a:r>
            <a:r>
              <a:rPr lang="ru-RU" sz="1600" dirty="0">
                <a:ea typeface="+mj-lt"/>
                <a:cs typeface="+mj-lt"/>
              </a:rPr>
              <a:t> </a:t>
            </a:r>
            <a:r>
              <a:rPr lang="ru-RU" sz="1600" dirty="0" err="1">
                <a:ea typeface="+mj-lt"/>
                <a:cs typeface="+mj-lt"/>
              </a:rPr>
              <a:t>seriously</a:t>
            </a:r>
            <a:r>
              <a:rPr lang="ru-RU" sz="1600" dirty="0">
                <a:ea typeface="+mj-lt"/>
                <a:cs typeface="+mj-lt"/>
              </a:rPr>
              <a:t> </a:t>
            </a:r>
            <a:r>
              <a:rPr lang="ru-RU" sz="1600" dirty="0" err="1">
                <a:ea typeface="+mj-lt"/>
                <a:cs typeface="+mj-lt"/>
              </a:rPr>
              <a:t>to</a:t>
            </a:r>
            <a:r>
              <a:rPr lang="ru-RU" sz="1600" dirty="0">
                <a:ea typeface="+mj-lt"/>
                <a:cs typeface="+mj-lt"/>
              </a:rPr>
              <a:t> </a:t>
            </a:r>
            <a:r>
              <a:rPr lang="ru-RU" sz="1600" dirty="0" err="1">
                <a:ea typeface="+mj-lt"/>
                <a:cs typeface="+mj-lt"/>
              </a:rPr>
              <a:t>understand</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other's</a:t>
            </a:r>
            <a:r>
              <a:rPr lang="ru-RU" sz="1600" dirty="0">
                <a:ea typeface="+mj-lt"/>
                <a:cs typeface="+mj-lt"/>
              </a:rPr>
              <a:t> </a:t>
            </a:r>
            <a:r>
              <a:rPr lang="ru-RU" sz="1600" dirty="0" err="1">
                <a:ea typeface="+mj-lt"/>
                <a:cs typeface="+mj-lt"/>
              </a:rPr>
              <a:t>point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view</a:t>
            </a:r>
            <a:r>
              <a:rPr lang="ru-RU" sz="1600" dirty="0">
                <a:ea typeface="+mj-lt"/>
                <a:cs typeface="+mj-lt"/>
              </a:rPr>
              <a:t>.</a:t>
            </a:r>
            <a:endParaRPr lang="ru-RU" sz="1600" dirty="0"/>
          </a:p>
          <a:p>
            <a:pPr>
              <a:buClr>
                <a:srgbClr val="8AD0D6"/>
              </a:buClr>
            </a:pPr>
            <a:r>
              <a:rPr lang="ru-RU" sz="1600" dirty="0">
                <a:ea typeface="+mj-lt"/>
                <a:cs typeface="+mj-lt"/>
              </a:rPr>
              <a:t>  4. </a:t>
            </a:r>
            <a:r>
              <a:rPr lang="ru-RU" sz="1600" dirty="0" err="1">
                <a:ea typeface="+mj-lt"/>
                <a:cs typeface="+mj-lt"/>
              </a:rPr>
              <a:t>Acknowledge</a:t>
            </a:r>
            <a:r>
              <a:rPr lang="ru-RU" sz="1600" dirty="0">
                <a:ea typeface="+mj-lt"/>
                <a:cs typeface="+mj-lt"/>
              </a:rPr>
              <a:t> </a:t>
            </a:r>
            <a:r>
              <a:rPr lang="ru-RU" sz="1600" dirty="0" err="1">
                <a:ea typeface="+mj-lt"/>
                <a:cs typeface="+mj-lt"/>
              </a:rPr>
              <a:t>your</a:t>
            </a:r>
            <a:r>
              <a:rPr lang="ru-RU" sz="1600" dirty="0">
                <a:ea typeface="+mj-lt"/>
                <a:cs typeface="+mj-lt"/>
              </a:rPr>
              <a:t> </a:t>
            </a:r>
            <a:r>
              <a:rPr lang="ru-RU" sz="1600" dirty="0" err="1">
                <a:ea typeface="+mj-lt"/>
                <a:cs typeface="+mj-lt"/>
              </a:rPr>
              <a:t>mistake</a:t>
            </a:r>
            <a:r>
              <a:rPr lang="ru-RU" sz="1600" dirty="0">
                <a:ea typeface="+mj-lt"/>
                <a:cs typeface="+mj-lt"/>
              </a:rPr>
              <a:t>, </a:t>
            </a:r>
            <a:r>
              <a:rPr lang="ru-RU" sz="1600" dirty="0" err="1">
                <a:ea typeface="+mj-lt"/>
                <a:cs typeface="+mj-lt"/>
              </a:rPr>
              <a:t>wrong</a:t>
            </a:r>
            <a:r>
              <a:rPr lang="ru-RU" sz="1600" dirty="0">
                <a:ea typeface="+mj-lt"/>
                <a:cs typeface="+mj-lt"/>
              </a:rPr>
              <a:t> </a:t>
            </a:r>
            <a:r>
              <a:rPr lang="ru-RU" sz="1600" dirty="0" err="1">
                <a:ea typeface="+mj-lt"/>
                <a:cs typeface="+mj-lt"/>
              </a:rPr>
              <a:t>step</a:t>
            </a:r>
            <a:r>
              <a:rPr lang="ru-RU" sz="1600" dirty="0">
                <a:ea typeface="+mj-lt"/>
                <a:cs typeface="+mj-lt"/>
              </a:rPr>
              <a:t> </a:t>
            </a:r>
            <a:r>
              <a:rPr lang="ru-RU" sz="1600" dirty="0" err="1">
                <a:ea typeface="+mj-lt"/>
                <a:cs typeface="+mj-lt"/>
              </a:rPr>
              <a:t>quickly</a:t>
            </a:r>
            <a:r>
              <a:rPr lang="ru-RU" sz="1600" dirty="0">
                <a:ea typeface="+mj-lt"/>
                <a:cs typeface="+mj-lt"/>
              </a:rPr>
              <a:t>, </a:t>
            </a:r>
            <a:r>
              <a:rPr lang="ru-RU" sz="1600" dirty="0" err="1">
                <a:ea typeface="+mj-lt"/>
                <a:cs typeface="+mj-lt"/>
              </a:rPr>
              <a:t>stay</a:t>
            </a:r>
            <a:r>
              <a:rPr lang="ru-RU" sz="1600" dirty="0">
                <a:ea typeface="+mj-lt"/>
                <a:cs typeface="+mj-lt"/>
              </a:rPr>
              <a:t> </a:t>
            </a:r>
            <a:r>
              <a:rPr lang="ru-RU" sz="1600" dirty="0" err="1">
                <a:ea typeface="+mj-lt"/>
                <a:cs typeface="+mj-lt"/>
              </a:rPr>
              <a:t>ahead</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possible</a:t>
            </a:r>
            <a:r>
              <a:rPr lang="ru-RU" sz="1600" dirty="0">
                <a:ea typeface="+mj-lt"/>
                <a:cs typeface="+mj-lt"/>
              </a:rPr>
              <a:t> </a:t>
            </a:r>
            <a:r>
              <a:rPr lang="ru-RU" sz="1600" dirty="0" err="1">
                <a:ea typeface="+mj-lt"/>
                <a:cs typeface="+mj-lt"/>
              </a:rPr>
              <a:t>criticism</a:t>
            </a:r>
            <a:r>
              <a:rPr lang="ru-RU" sz="1600" dirty="0">
                <a:ea typeface="+mj-lt"/>
                <a:cs typeface="+mj-lt"/>
              </a:rPr>
              <a:t>.</a:t>
            </a:r>
            <a:endParaRPr lang="ru-RU" sz="1600" dirty="0"/>
          </a:p>
          <a:p>
            <a:pPr>
              <a:buClr>
                <a:srgbClr val="8AD0D6"/>
              </a:buClr>
            </a:pPr>
            <a:r>
              <a:rPr lang="ru-RU" sz="1600" dirty="0">
                <a:ea typeface="+mj-lt"/>
                <a:cs typeface="+mj-lt"/>
              </a:rPr>
              <a:t>  5. </a:t>
            </a:r>
            <a:r>
              <a:rPr lang="ru-RU" sz="1600" dirty="0" err="1">
                <a:ea typeface="+mj-lt"/>
                <a:cs typeface="+mj-lt"/>
              </a:rPr>
              <a:t>Retain</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initiative</a:t>
            </a:r>
            <a:r>
              <a:rPr lang="ru-RU" sz="1600" dirty="0">
                <a:ea typeface="+mj-lt"/>
                <a:cs typeface="+mj-lt"/>
              </a:rPr>
              <a:t>, </a:t>
            </a:r>
            <a:r>
              <a:rPr lang="ru-RU" sz="1600" dirty="0" err="1">
                <a:ea typeface="+mj-lt"/>
                <a:cs typeface="+mj-lt"/>
              </a:rPr>
              <a:t>dictating</a:t>
            </a:r>
            <a:r>
              <a:rPr lang="ru-RU" sz="1600" dirty="0">
                <a:ea typeface="+mj-lt"/>
                <a:cs typeface="+mj-lt"/>
              </a:rPr>
              <a:t> </a:t>
            </a:r>
            <a:r>
              <a:rPr lang="ru-RU" sz="1600" dirty="0" err="1">
                <a:ea typeface="+mj-lt"/>
                <a:cs typeface="+mj-lt"/>
              </a:rPr>
              <a:t>emotions</a:t>
            </a:r>
            <a:r>
              <a:rPr lang="ru-RU" sz="1600" dirty="0">
                <a:ea typeface="+mj-lt"/>
                <a:cs typeface="+mj-lt"/>
              </a:rPr>
              <a:t>, </a:t>
            </a:r>
            <a:r>
              <a:rPr lang="ru-RU" sz="1600" dirty="0" err="1">
                <a:ea typeface="+mj-lt"/>
                <a:cs typeface="+mj-lt"/>
              </a:rPr>
              <a:t>first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all</a:t>
            </a:r>
            <a:r>
              <a:rPr lang="ru-RU" sz="1600" dirty="0">
                <a:ea typeface="+mj-lt"/>
                <a:cs typeface="+mj-lt"/>
              </a:rPr>
              <a:t> - </a:t>
            </a:r>
            <a:r>
              <a:rPr lang="ru-RU" sz="1600" dirty="0" err="1">
                <a:ea typeface="+mj-lt"/>
                <a:cs typeface="+mj-lt"/>
              </a:rPr>
              <a:t>calmness</a:t>
            </a:r>
            <a:r>
              <a:rPr lang="ru-RU" sz="1600" dirty="0">
                <a:ea typeface="+mj-lt"/>
                <a:cs typeface="+mj-lt"/>
              </a:rPr>
              <a:t>.</a:t>
            </a:r>
            <a:endParaRPr lang="ru-RU" sz="1600"/>
          </a:p>
          <a:p>
            <a:pPr>
              <a:buClr>
                <a:srgbClr val="8AD0D6"/>
              </a:buClr>
            </a:pPr>
            <a:endParaRPr lang="ru-RU" dirty="0"/>
          </a:p>
        </p:txBody>
      </p:sp>
      <p:sp>
        <p:nvSpPr>
          <p:cNvPr id="3" name="TextBox 2">
            <a:extLst>
              <a:ext uri="{FF2B5EF4-FFF2-40B4-BE49-F238E27FC236}">
                <a16:creationId xmlns="" xmlns:a16="http://schemas.microsoft.com/office/drawing/2014/main" id="{D957E30C-1A32-D5C6-114D-B461A83C621F}"/>
              </a:ext>
            </a:extLst>
          </p:cNvPr>
          <p:cNvSpPr txBox="1"/>
          <p:nvPr/>
        </p:nvSpPr>
        <p:spPr>
          <a:xfrm>
            <a:off x="4750999" y="1892061"/>
            <a:ext cx="42140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b="1" dirty="0">
                <a:solidFill>
                  <a:srgbClr val="FF0000"/>
                </a:solidFill>
                <a:highlight>
                  <a:srgbClr val="FFFF00"/>
                </a:highlight>
              </a:rPr>
              <a:t>ALL CONFLICT IS NOT NEGATIV</a:t>
            </a:r>
            <a:r>
              <a:rPr lang="ru-RU" dirty="0">
                <a:solidFill>
                  <a:srgbClr val="FF0000"/>
                </a:solidFill>
                <a:highlight>
                  <a:srgbClr val="FFFF00"/>
                </a:highlight>
              </a:rPr>
              <a:t>E​</a:t>
            </a:r>
            <a:endParaRPr lang="ru-RU">
              <a:solidFill>
                <a:srgbClr val="FF0000"/>
              </a:solidFill>
              <a:highlight>
                <a:srgbClr val="FFFF00"/>
              </a:highlight>
            </a:endParaRPr>
          </a:p>
          <a:p>
            <a:r>
              <a:rPr lang="ru-RU" dirty="0">
                <a:cs typeface="Segoe UI"/>
              </a:rPr>
              <a:t>​</a:t>
            </a:r>
            <a:r>
              <a:rPr lang="ru-RU" dirty="0" err="1">
                <a:ea typeface="+mn-lt"/>
                <a:cs typeface="+mn-lt"/>
              </a:rPr>
              <a:t>Cooperative</a:t>
            </a:r>
            <a:r>
              <a:rPr lang="ru-RU" dirty="0">
                <a:ea typeface="+mn-lt"/>
                <a:cs typeface="+mn-lt"/>
              </a:rPr>
              <a:t> </a:t>
            </a:r>
            <a:r>
              <a:rPr lang="ru-RU" dirty="0" err="1">
                <a:ea typeface="+mn-lt"/>
                <a:cs typeface="+mn-lt"/>
              </a:rPr>
              <a:t>conflict</a:t>
            </a:r>
            <a:r>
              <a:rPr lang="ru-RU" dirty="0">
                <a:ea typeface="+mn-lt"/>
                <a:cs typeface="+mn-lt"/>
              </a:rPr>
              <a:t> </a:t>
            </a:r>
            <a:r>
              <a:rPr lang="ru-RU" dirty="0" err="1">
                <a:ea typeface="+mn-lt"/>
                <a:cs typeface="+mn-lt"/>
              </a:rPr>
              <a:t>can</a:t>
            </a:r>
            <a:r>
              <a:rPr lang="ru-RU" dirty="0">
                <a:ea typeface="+mn-lt"/>
                <a:cs typeface="+mn-lt"/>
              </a:rPr>
              <a:t> </a:t>
            </a:r>
            <a:r>
              <a:rPr lang="ru-RU" dirty="0" err="1">
                <a:ea typeface="+mn-lt"/>
                <a:cs typeface="+mn-lt"/>
              </a:rPr>
              <a:t>contribute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effective</a:t>
            </a:r>
            <a:r>
              <a:rPr lang="ru-RU" dirty="0">
                <a:ea typeface="+mn-lt"/>
                <a:cs typeface="+mn-lt"/>
              </a:rPr>
              <a:t> </a:t>
            </a:r>
            <a:r>
              <a:rPr lang="ru-RU" dirty="0" err="1">
                <a:ea typeface="+mn-lt"/>
                <a:cs typeface="+mn-lt"/>
              </a:rPr>
              <a:t>problem-solving</a:t>
            </a:r>
            <a:r>
              <a:rPr lang="ru-RU" dirty="0">
                <a:ea typeface="+mn-lt"/>
                <a:cs typeface="+mn-lt"/>
              </a:rPr>
              <a:t> </a:t>
            </a:r>
            <a:r>
              <a:rPr lang="ru-RU" dirty="0" err="1">
                <a:ea typeface="+mn-lt"/>
                <a:cs typeface="+mn-lt"/>
              </a:rPr>
              <a:t>and</a:t>
            </a:r>
            <a:r>
              <a:rPr lang="ru-RU" dirty="0">
                <a:ea typeface="+mn-lt"/>
                <a:cs typeface="+mn-lt"/>
              </a:rPr>
              <a:t> </a:t>
            </a:r>
            <a:r>
              <a:rPr lang="ru-RU" dirty="0" err="1">
                <a:ea typeface="+mn-lt"/>
                <a:cs typeface="+mn-lt"/>
              </a:rPr>
              <a:t>decision-making</a:t>
            </a:r>
            <a:r>
              <a:rPr lang="ru-RU" dirty="0">
                <a:ea typeface="+mn-lt"/>
                <a:cs typeface="+mn-lt"/>
              </a:rPr>
              <a:t> </a:t>
            </a:r>
            <a:r>
              <a:rPr lang="ru-RU" dirty="0" err="1">
                <a:ea typeface="+mn-lt"/>
                <a:cs typeface="+mn-lt"/>
              </a:rPr>
              <a:t>by</a:t>
            </a:r>
            <a:r>
              <a:rPr lang="ru-RU" dirty="0">
                <a:ea typeface="+mn-lt"/>
                <a:cs typeface="+mn-lt"/>
              </a:rPr>
              <a:t> </a:t>
            </a:r>
            <a:r>
              <a:rPr lang="ru-RU" dirty="0" err="1">
                <a:ea typeface="+mn-lt"/>
                <a:cs typeface="+mn-lt"/>
              </a:rPr>
              <a:t>motivating</a:t>
            </a:r>
            <a:r>
              <a:rPr lang="ru-RU" dirty="0">
                <a:ea typeface="+mn-lt"/>
                <a:cs typeface="+mn-lt"/>
              </a:rPr>
              <a:t> </a:t>
            </a:r>
            <a:r>
              <a:rPr lang="ru-RU" dirty="0" err="1">
                <a:ea typeface="+mn-lt"/>
                <a:cs typeface="+mn-lt"/>
              </a:rPr>
              <a:t>people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examine</a:t>
            </a:r>
            <a:r>
              <a:rPr lang="ru-RU" dirty="0">
                <a:ea typeface="+mn-lt"/>
                <a:cs typeface="+mn-lt"/>
              </a:rPr>
              <a:t> a </a:t>
            </a:r>
            <a:r>
              <a:rPr lang="ru-RU" dirty="0" err="1">
                <a:ea typeface="+mn-lt"/>
                <a:cs typeface="+mn-lt"/>
              </a:rPr>
              <a:t>problem</a:t>
            </a:r>
            <a:endParaRPr lang="ru-RU">
              <a:ea typeface="+mn-lt"/>
              <a:cs typeface="+mn-lt"/>
            </a:endParaRPr>
          </a:p>
        </p:txBody>
      </p:sp>
      <p:sp>
        <p:nvSpPr>
          <p:cNvPr id="5" name="TextBox 4">
            <a:extLst>
              <a:ext uri="{FF2B5EF4-FFF2-40B4-BE49-F238E27FC236}">
                <a16:creationId xmlns="" xmlns:a16="http://schemas.microsoft.com/office/drawing/2014/main" id="{523DD707-6DBD-F2D5-757F-4F7A8B99F23F}"/>
              </a:ext>
            </a:extLst>
          </p:cNvPr>
          <p:cNvSpPr txBox="1"/>
          <p:nvPr/>
        </p:nvSpPr>
        <p:spPr>
          <a:xfrm>
            <a:off x="427007" y="4408098"/>
            <a:ext cx="20574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sz="2000" err="1">
                <a:solidFill>
                  <a:srgbClr val="FF0000"/>
                </a:solidFill>
                <a:highlight>
                  <a:srgbClr val="FFFF00"/>
                </a:highlight>
              </a:rPr>
              <a:t>References</a:t>
            </a:r>
            <a:r>
              <a:rPr lang="ru-RU" sz="2000" dirty="0">
                <a:highlight>
                  <a:srgbClr val="FFFF00"/>
                </a:highlight>
              </a:rPr>
              <a:t>​</a:t>
            </a:r>
          </a:p>
        </p:txBody>
      </p:sp>
      <p:sp>
        <p:nvSpPr>
          <p:cNvPr id="6" name="TextBox 5">
            <a:extLst>
              <a:ext uri="{FF2B5EF4-FFF2-40B4-BE49-F238E27FC236}">
                <a16:creationId xmlns="" xmlns:a16="http://schemas.microsoft.com/office/drawing/2014/main" id="{97224D7E-F520-4377-D351-DEA2259DAC8B}"/>
              </a:ext>
            </a:extLst>
          </p:cNvPr>
          <p:cNvSpPr txBox="1"/>
          <p:nvPr/>
        </p:nvSpPr>
        <p:spPr>
          <a:xfrm>
            <a:off x="319178" y="4940061"/>
            <a:ext cx="83762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a:cs typeface="Segoe UI"/>
              </a:rPr>
              <a:t>Ninis., (2020). '</a:t>
            </a:r>
            <a:r>
              <a:rPr lang="ru-RU" b="1">
                <a:cs typeface="Segoe UI"/>
              </a:rPr>
              <a:t>5 Ways You Can Better Manage Conflict At Work. Here’s How ' : </a:t>
            </a:r>
            <a:r>
              <a:rPr lang="ru-RU">
                <a:cs typeface="Segoe UI"/>
              </a:rPr>
              <a:t>Ruangguru’s Human Resources department ' [online] Available at: </a:t>
            </a:r>
            <a:r>
              <a:rPr lang="ru-RU">
                <a:solidFill>
                  <a:srgbClr val="58C1BA"/>
                </a:solidFill>
                <a:cs typeface="Segoe UI"/>
                <a:hlinkClick r:id="rId2"/>
              </a:rPr>
              <a:t>https://medium.com/ruangguru/better-manage-conflict-at-work-heres-how-f65fcfaa0934</a:t>
            </a:r>
            <a:r>
              <a:rPr lang="ru-RU">
                <a:cs typeface="Segoe UI"/>
              </a:rPr>
              <a:t>  / ,(Accessed: 4/3/2020). ​</a:t>
            </a:r>
          </a:p>
          <a:p>
            <a:r>
              <a:rPr lang="ru-RU">
                <a:cs typeface="Segoe UI"/>
              </a:rPr>
              <a:t>​</a:t>
            </a:r>
          </a:p>
        </p:txBody>
      </p:sp>
    </p:spTree>
    <p:extLst>
      <p:ext uri="{BB962C8B-B14F-4D97-AF65-F5344CB8AC3E}">
        <p14:creationId xmlns="" xmlns:p14="http://schemas.microsoft.com/office/powerpoint/2010/main" val="81668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RAPHAEL ADENIJI IWAKIN </a:t>
            </a:r>
          </a:p>
          <a:p>
            <a:r>
              <a:rPr lang="en-GB" dirty="0" smtClean="0"/>
              <a:t>2114746</a:t>
            </a:r>
            <a:endParaRPr lang="en-GB" dirty="0"/>
          </a:p>
        </p:txBody>
      </p:sp>
      <p:sp>
        <p:nvSpPr>
          <p:cNvPr id="3" name="Title 2"/>
          <p:cNvSpPr>
            <a:spLocks noGrp="1"/>
          </p:cNvSpPr>
          <p:nvPr>
            <p:ph type="title"/>
          </p:nvPr>
        </p:nvSpPr>
        <p:spPr/>
        <p:txBody>
          <a:bodyPr/>
          <a:lstStyle/>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D8F7D4-2C2E-3F4F-883C-4E4B2B1E122A}"/>
              </a:ext>
            </a:extLst>
          </p:cNvPr>
          <p:cNvSpPr>
            <a:spLocks noGrp="1"/>
          </p:cNvSpPr>
          <p:nvPr>
            <p:ph type="ctrTitle"/>
          </p:nvPr>
        </p:nvSpPr>
        <p:spPr>
          <a:xfrm flipH="1" flipV="1">
            <a:off x="531195" y="10058400"/>
            <a:ext cx="34289" cy="986589"/>
          </a:xfrm>
        </p:spPr>
        <p:txBody>
          <a:bodyPr/>
          <a:lstStyle/>
          <a:p>
            <a:endParaRPr lang="en-US" dirty="0"/>
          </a:p>
        </p:txBody>
      </p:sp>
      <p:sp>
        <p:nvSpPr>
          <p:cNvPr id="6" name="TextBox 5">
            <a:extLst>
              <a:ext uri="{FF2B5EF4-FFF2-40B4-BE49-F238E27FC236}">
                <a16:creationId xmlns:a16="http://schemas.microsoft.com/office/drawing/2014/main" xmlns="" id="{F797BFD8-5CDA-6C4E-88E5-8E718DCF58FB}"/>
              </a:ext>
            </a:extLst>
          </p:cNvPr>
          <p:cNvSpPr txBox="1"/>
          <p:nvPr/>
        </p:nvSpPr>
        <p:spPr>
          <a:xfrm>
            <a:off x="992605" y="1397675"/>
            <a:ext cx="6662837" cy="4031873"/>
          </a:xfrm>
          <a:prstGeom prst="rect">
            <a:avLst/>
          </a:prstGeom>
          <a:noFill/>
        </p:spPr>
        <p:txBody>
          <a:bodyPr wrap="square" rtlCol="0">
            <a:spAutoFit/>
          </a:bodyPr>
          <a:lstStyle/>
          <a:p>
            <a:r>
              <a:rPr lang="en-GB" sz="3200" b="1" u="sng" dirty="0">
                <a:solidFill>
                  <a:schemeClr val="accent1"/>
                </a:solidFill>
                <a:latin typeface="Apple Braille" pitchFamily="2" charset="0"/>
              </a:rPr>
              <a:t>STAGES OF TEAM DEVELOPMENT (TUCKMAN)</a:t>
            </a:r>
            <a:endParaRPr lang="en-GB" sz="3200" dirty="0">
              <a:solidFill>
                <a:schemeClr val="accent1"/>
              </a:solidFill>
              <a:latin typeface="Apple Braille" pitchFamily="2" charset="0"/>
            </a:endParaRPr>
          </a:p>
          <a:p>
            <a:r>
              <a:rPr lang="en-GB" sz="3200" b="1" dirty="0">
                <a:solidFill>
                  <a:schemeClr val="accent1"/>
                </a:solidFill>
                <a:latin typeface="Apple Braille" pitchFamily="2" charset="0"/>
              </a:rPr>
              <a:t> </a:t>
            </a:r>
            <a:endParaRPr lang="en-GB" sz="3200" dirty="0">
              <a:solidFill>
                <a:schemeClr val="accent1"/>
              </a:solidFill>
              <a:latin typeface="Apple Braille" pitchFamily="2" charset="0"/>
            </a:endParaRPr>
          </a:p>
          <a:p>
            <a:r>
              <a:rPr lang="en-GB" sz="2000" b="1" dirty="0">
                <a:solidFill>
                  <a:srgbClr val="FF0000"/>
                </a:solidFill>
                <a:latin typeface="Apple Braille" pitchFamily="2" charset="0"/>
              </a:rPr>
              <a:t>Who is Tuckman:</a:t>
            </a:r>
          </a:p>
          <a:p>
            <a:endParaRPr lang="en-GB" sz="2000" dirty="0">
              <a:solidFill>
                <a:srgbClr val="FF0000"/>
              </a:solidFill>
              <a:latin typeface="Apple Braille" pitchFamily="2" charset="0"/>
            </a:endParaRPr>
          </a:p>
          <a:p>
            <a:pPr marL="285750" indent="-285750">
              <a:buFontTx/>
              <a:buChar char="-"/>
            </a:pPr>
            <a:r>
              <a:rPr lang="en-GB" sz="2000" dirty="0">
                <a:latin typeface="Apple Braille" pitchFamily="2" charset="0"/>
              </a:rPr>
              <a:t>Tuckman aka Bruce Wayne Tuckman</a:t>
            </a:r>
          </a:p>
          <a:p>
            <a:pPr marL="285750" indent="-285750">
              <a:buFontTx/>
              <a:buChar char="-"/>
            </a:pPr>
            <a:r>
              <a:rPr lang="en-GB" sz="2000" dirty="0">
                <a:latin typeface="Apple Braille" pitchFamily="2" charset="0"/>
              </a:rPr>
              <a:t>Born in New York, on the 24</a:t>
            </a:r>
            <a:r>
              <a:rPr lang="en-GB" sz="2000" baseline="30000" dirty="0">
                <a:latin typeface="Apple Braille" pitchFamily="2" charset="0"/>
              </a:rPr>
              <a:t>th</a:t>
            </a:r>
            <a:r>
              <a:rPr lang="en-GB" sz="2000" dirty="0">
                <a:latin typeface="Apple Braille" pitchFamily="2" charset="0"/>
              </a:rPr>
              <a:t> of November 1938. </a:t>
            </a:r>
          </a:p>
          <a:p>
            <a:pPr marL="285750" indent="-285750">
              <a:buFontTx/>
              <a:buChar char="-"/>
            </a:pPr>
            <a:r>
              <a:rPr lang="en-GB" sz="2000" dirty="0">
                <a:latin typeface="Apple Braille" pitchFamily="2" charset="0"/>
              </a:rPr>
              <a:t>Tuckman was an Psychological researcher who was heavenly focused in the theory of group dynamics. </a:t>
            </a:r>
          </a:p>
          <a:p>
            <a:pPr marL="285750" indent="-285750">
              <a:buFontTx/>
              <a:buChar char="-"/>
            </a:pPr>
            <a:r>
              <a:rPr lang="en-GB" sz="2000" dirty="0">
                <a:latin typeface="Apple Braille" pitchFamily="2" charset="0"/>
              </a:rPr>
              <a:t>Tuckman is the founder of what we know to be The 5 stages of team development. </a:t>
            </a:r>
          </a:p>
        </p:txBody>
      </p:sp>
    </p:spTree>
    <p:extLst>
      <p:ext uri="{BB962C8B-B14F-4D97-AF65-F5344CB8AC3E}">
        <p14:creationId xmlns:p14="http://schemas.microsoft.com/office/powerpoint/2010/main" xmlns="" val="6401151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xmlns="" id="{B5FA7C47-B7C1-4D2E-AB49-ED23BA34BA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6">
            <a:extLst>
              <a:ext uri="{FF2B5EF4-FFF2-40B4-BE49-F238E27FC236}">
                <a16:creationId xmlns:a16="http://schemas.microsoft.com/office/drawing/2014/main" xmlns="" id="{596EE156-ABF1-4329-A6BA-03B4254E0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a:off x="390858" y="911117"/>
            <a:ext cx="515816"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Rectangle 8">
            <a:extLst>
              <a:ext uri="{FF2B5EF4-FFF2-40B4-BE49-F238E27FC236}">
                <a16:creationId xmlns:a16="http://schemas.microsoft.com/office/drawing/2014/main" xmlns="" id="{19B9933F-AAB3-444A-8BB5-9CA194A8B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a:off x="0" y="1370435"/>
            <a:ext cx="395420"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7">
            <a:extLst>
              <a:ext uri="{FF2B5EF4-FFF2-40B4-BE49-F238E27FC236}">
                <a16:creationId xmlns:a16="http://schemas.microsoft.com/office/drawing/2014/main" xmlns="" id="{7D20183A-0B1D-4A1F-89B1-ADBEDBC6E5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a:off x="600124" y="643467"/>
            <a:ext cx="307028"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8">
            <a:extLst>
              <a:ext uri="{FF2B5EF4-FFF2-40B4-BE49-F238E27FC236}">
                <a16:creationId xmlns:a16="http://schemas.microsoft.com/office/drawing/2014/main" xmlns="" id="{131031D3-26CD-4214-A9A4-5857EFA15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96647" y="644382"/>
            <a:ext cx="289201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xmlns="" id="{87775C4C-47B0-B04D-B628-AD98F60A5881}"/>
              </a:ext>
            </a:extLst>
          </p:cNvPr>
          <p:cNvSpPr>
            <a:spLocks noGrp="1"/>
          </p:cNvSpPr>
          <p:nvPr>
            <p:ph idx="1"/>
          </p:nvPr>
        </p:nvSpPr>
        <p:spPr>
          <a:xfrm>
            <a:off x="954862" y="1931019"/>
            <a:ext cx="2400338" cy="2985929"/>
          </a:xfrm>
        </p:spPr>
        <p:txBody>
          <a:bodyPr anchor="t">
            <a:normAutofit fontScale="85000" lnSpcReduction="10000"/>
          </a:bodyPr>
          <a:lstStyle/>
          <a:p>
            <a:pPr marL="0" indent="0">
              <a:buNone/>
            </a:pPr>
            <a:r>
              <a:rPr lang="en-US" sz="1700" b="1" u="sng" dirty="0">
                <a:solidFill>
                  <a:srgbClr val="FEFFFF"/>
                </a:solidFill>
                <a:latin typeface="Apple Braille" pitchFamily="2" charset="0"/>
              </a:rPr>
              <a:t>What is the 5 stages of team development?</a:t>
            </a:r>
          </a:p>
          <a:p>
            <a:pPr marL="0" indent="0">
              <a:buNone/>
            </a:pPr>
            <a:r>
              <a:rPr lang="en-US" sz="1700" dirty="0">
                <a:solidFill>
                  <a:srgbClr val="FEFFFF"/>
                </a:solidFill>
                <a:latin typeface="Apple Braille" pitchFamily="2" charset="0"/>
              </a:rPr>
              <a:t>Here are the 5 different stages of Tuckman’s theory:</a:t>
            </a:r>
          </a:p>
          <a:p>
            <a:pPr marL="342900" indent="-342900">
              <a:buFont typeface="+mj-lt"/>
              <a:buAutoNum type="arabicPeriod"/>
            </a:pPr>
            <a:r>
              <a:rPr lang="en-US" sz="1700" dirty="0">
                <a:solidFill>
                  <a:srgbClr val="FEFFFF"/>
                </a:solidFill>
                <a:latin typeface="Apple Braille" pitchFamily="2" charset="0"/>
              </a:rPr>
              <a:t>Forming – Confusion	</a:t>
            </a:r>
          </a:p>
          <a:p>
            <a:pPr marL="342900" indent="-342900">
              <a:buFont typeface="+mj-lt"/>
              <a:buAutoNum type="arabicPeriod"/>
            </a:pPr>
            <a:r>
              <a:rPr lang="en-US" sz="1700" dirty="0">
                <a:solidFill>
                  <a:srgbClr val="FEFFFF"/>
                </a:solidFill>
                <a:latin typeface="Apple Braille" pitchFamily="2" charset="0"/>
              </a:rPr>
              <a:t>Storming – Disagreements</a:t>
            </a:r>
          </a:p>
          <a:p>
            <a:pPr marL="342900" indent="-342900">
              <a:buFont typeface="+mj-lt"/>
              <a:buAutoNum type="arabicPeriod"/>
            </a:pPr>
            <a:r>
              <a:rPr lang="en-US" sz="1700" dirty="0">
                <a:solidFill>
                  <a:srgbClr val="FEFFFF"/>
                </a:solidFill>
                <a:latin typeface="Apple Braille" pitchFamily="2" charset="0"/>
              </a:rPr>
              <a:t>Norming - Understanding</a:t>
            </a:r>
          </a:p>
          <a:p>
            <a:pPr marL="342900" indent="-342900">
              <a:buFont typeface="+mj-lt"/>
              <a:buAutoNum type="arabicPeriod"/>
            </a:pPr>
            <a:r>
              <a:rPr lang="en-US" sz="1700" dirty="0">
                <a:solidFill>
                  <a:srgbClr val="FEFFFF"/>
                </a:solidFill>
                <a:latin typeface="Apple Braille" pitchFamily="2" charset="0"/>
              </a:rPr>
              <a:t>Performing – Success</a:t>
            </a:r>
          </a:p>
          <a:p>
            <a:pPr marL="342900" indent="-342900">
              <a:buFont typeface="+mj-lt"/>
              <a:buAutoNum type="arabicPeriod"/>
            </a:pPr>
            <a:r>
              <a:rPr lang="en-US" sz="1700" dirty="0">
                <a:solidFill>
                  <a:srgbClr val="FEFFFF"/>
                </a:solidFill>
                <a:latin typeface="Apple Braille" pitchFamily="2" charset="0"/>
              </a:rPr>
              <a:t>Adjourning - Evaluation</a:t>
            </a:r>
          </a:p>
          <a:p>
            <a:pPr marL="0" indent="0">
              <a:buNone/>
            </a:pPr>
            <a:endParaRPr lang="en-US" sz="1700" b="1" u="sng" dirty="0">
              <a:solidFill>
                <a:srgbClr val="FEFFFF"/>
              </a:solidFill>
              <a:latin typeface="Apple Braille" pitchFamily="2" charset="0"/>
            </a:endParaRPr>
          </a:p>
        </p:txBody>
      </p:sp>
      <p:pic>
        <p:nvPicPr>
          <p:cNvPr id="1026" name="Picture 2" descr="Tuckman's stages of group development | NS4B - Net Solution For Business">
            <a:extLst>
              <a:ext uri="{FF2B5EF4-FFF2-40B4-BE49-F238E27FC236}">
                <a16:creationId xmlns:a16="http://schemas.microsoft.com/office/drawing/2014/main" xmlns="" id="{964996FA-2021-1245-B957-8080B36241E3}"/>
              </a:ext>
            </a:extLst>
          </p:cNvPr>
          <p:cNvPicPr>
            <a:picLocks noChangeAspect="1" noChangeArrowheads="1"/>
          </p:cNvPicPr>
          <p:nvPr/>
        </p:nvPicPr>
        <p:blipFill>
          <a:blip r:embed="rId2">
            <a:extLst>
              <a:ext uri="{28A0092B-C50C-407E-A947-70E740481C1C}">
                <a14:useLocalDpi xmlns:a14="http://schemas.microsoft.com/office/drawing/2010/main" xmlns="" val="0"/>
              </a:ext>
            </a:extLst>
          </a:blip>
          <a:stretch>
            <a:fillRect/>
          </a:stretch>
        </p:blipFill>
        <p:spPr bwMode="auto">
          <a:xfrm>
            <a:off x="3848836" y="765989"/>
            <a:ext cx="4904306" cy="377631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233067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0AE8279-20C1-EB49-83B6-CE543055F504}"/>
              </a:ext>
            </a:extLst>
          </p:cNvPr>
          <p:cNvSpPr>
            <a:spLocks noGrp="1"/>
          </p:cNvSpPr>
          <p:nvPr>
            <p:ph idx="1"/>
          </p:nvPr>
        </p:nvSpPr>
        <p:spPr>
          <a:xfrm>
            <a:off x="313354" y="130029"/>
            <a:ext cx="3378149" cy="6133347"/>
          </a:xfrm>
        </p:spPr>
        <p:txBody>
          <a:bodyPr>
            <a:normAutofit fontScale="85000" lnSpcReduction="10000"/>
          </a:bodyPr>
          <a:lstStyle/>
          <a:p>
            <a:pPr marL="0" indent="0">
              <a:buNone/>
            </a:pPr>
            <a:endParaRPr lang="en-US" sz="1800" dirty="0">
              <a:solidFill>
                <a:schemeClr val="tx1">
                  <a:lumMod val="95000"/>
                  <a:lumOff val="5000"/>
                </a:schemeClr>
              </a:solidFill>
              <a:latin typeface="Apple Braille" pitchFamily="2" charset="0"/>
            </a:endParaRPr>
          </a:p>
          <a:p>
            <a:pPr marL="0" indent="0">
              <a:buNone/>
            </a:pPr>
            <a:r>
              <a:rPr lang="en-US" sz="3200" b="1" u="sng" dirty="0">
                <a:solidFill>
                  <a:schemeClr val="accent1"/>
                </a:solidFill>
                <a:latin typeface="Apple Braille" pitchFamily="2" charset="0"/>
              </a:rPr>
              <a:t>The importance of Team development</a:t>
            </a:r>
          </a:p>
          <a:p>
            <a:pPr marL="0" indent="0">
              <a:buNone/>
            </a:pPr>
            <a:endParaRPr lang="en-US" sz="1800" dirty="0">
              <a:solidFill>
                <a:schemeClr val="tx1">
                  <a:lumMod val="95000"/>
                  <a:lumOff val="5000"/>
                </a:schemeClr>
              </a:solidFill>
              <a:latin typeface="Apple Braille" pitchFamily="2" charset="0"/>
            </a:endParaRPr>
          </a:p>
          <a:p>
            <a:r>
              <a:rPr lang="en-US" sz="2000" dirty="0">
                <a:solidFill>
                  <a:schemeClr val="tx1">
                    <a:lumMod val="95000"/>
                    <a:lumOff val="5000"/>
                  </a:schemeClr>
                </a:solidFill>
                <a:latin typeface="Apple Braille" pitchFamily="2" charset="0"/>
              </a:rPr>
              <a:t>It is important to understand the 5 stages of team development when getting into a new group </a:t>
            </a:r>
          </a:p>
          <a:p>
            <a:r>
              <a:rPr lang="en-US" sz="2000" dirty="0">
                <a:solidFill>
                  <a:schemeClr val="tx1">
                    <a:lumMod val="95000"/>
                    <a:lumOff val="5000"/>
                  </a:schemeClr>
                </a:solidFill>
                <a:latin typeface="Apple Braille" pitchFamily="2" charset="0"/>
              </a:rPr>
              <a:t>it will have you prepared when resolving conflicts, sharing ideas and information, achieving the best results and finding different ways to improve. </a:t>
            </a:r>
          </a:p>
          <a:p>
            <a:r>
              <a:rPr lang="en-US" sz="2000" dirty="0">
                <a:solidFill>
                  <a:schemeClr val="tx1">
                    <a:lumMod val="95000"/>
                    <a:lumOff val="5000"/>
                  </a:schemeClr>
                </a:solidFill>
                <a:latin typeface="Apple Braille" pitchFamily="2" charset="0"/>
              </a:rPr>
              <a:t>By being prepared you would have great chemistry with your group, even though you may not like someone in the group you will still be able to work well with them and ultimately reach your goal.</a:t>
            </a:r>
          </a:p>
        </p:txBody>
      </p:sp>
      <mc:AlternateContent xmlns:mc="http://schemas.openxmlformats.org/markup-compatibility/2006">
        <mc:Choice xmlns:p14="http://schemas.microsoft.com/office/powerpoint/2010/main" xmlns="" Requires="p14">
          <p:contentPart p14:bwMode="auto" r:id="rId2">
            <p14:nvContentPartPr>
              <p14:cNvPr id="5" name="Ink 4">
                <a:extLst>
                  <a:ext uri="{FF2B5EF4-FFF2-40B4-BE49-F238E27FC236}">
                    <a16:creationId xmlns:a16="http://schemas.microsoft.com/office/drawing/2014/main" id="{F1224FAF-010A-034B-A936-B12BEA57E09D}"/>
                  </a:ext>
                </a:extLst>
              </p14:cNvPr>
              <p14:cNvContentPartPr/>
              <p14:nvPr/>
            </p14:nvContentPartPr>
            <p14:xfrm>
              <a:off x="3817398" y="-9469"/>
              <a:ext cx="32040" cy="360"/>
            </p14:xfrm>
          </p:contentPart>
        </mc:Choice>
        <mc:Fallback>
          <p:pic>
            <p:nvPicPr>
              <p:cNvPr id="5" name="Ink 4">
                <a:extLst>
                  <a:ext uri="{FF2B5EF4-FFF2-40B4-BE49-F238E27FC236}">
                    <a16:creationId xmlns:a16="http://schemas.microsoft.com/office/drawing/2014/main" xmlns="" xmlns:p14="http://schemas.microsoft.com/office/powerpoint/2010/main" id="{F1224FAF-010A-034B-A936-B12BEA57E09D}"/>
                  </a:ext>
                </a:extLst>
              </p:cNvPr>
              <p:cNvPicPr/>
              <p:nvPr/>
            </p:nvPicPr>
            <p:blipFill>
              <a:blip r:embed="rId3"/>
              <a:stretch>
                <a:fillRect/>
              </a:stretch>
            </p:blipFill>
            <p:spPr>
              <a:xfrm>
                <a:off x="2856569" y="-18109"/>
                <a:ext cx="37260" cy="18000"/>
              </a:xfrm>
              <a:prstGeom prst="rect">
                <a:avLst/>
              </a:prstGeom>
            </p:spPr>
          </p:pic>
        </mc:Fallback>
      </mc:AlternateContent>
      <p:sp>
        <p:nvSpPr>
          <p:cNvPr id="7" name="Oval 6">
            <a:extLst>
              <a:ext uri="{FF2B5EF4-FFF2-40B4-BE49-F238E27FC236}">
                <a16:creationId xmlns:a16="http://schemas.microsoft.com/office/drawing/2014/main" xmlns="" id="{0381D939-45FF-5545-A4BA-D3DEF1F60EB6}"/>
              </a:ext>
            </a:extLst>
          </p:cNvPr>
          <p:cNvSpPr/>
          <p:nvPr/>
        </p:nvSpPr>
        <p:spPr>
          <a:xfrm>
            <a:off x="5452499" y="2918797"/>
            <a:ext cx="2230605" cy="11689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1600" b="1" dirty="0">
                <a:solidFill>
                  <a:schemeClr val="accent1"/>
                </a:solidFill>
                <a:latin typeface="Apple Braille" pitchFamily="2" charset="0"/>
              </a:rPr>
              <a:t>Benefits of knowing the the stages of team development</a:t>
            </a:r>
          </a:p>
        </p:txBody>
      </p:sp>
      <p:cxnSp>
        <p:nvCxnSpPr>
          <p:cNvPr id="9" name="Straight Connector 8">
            <a:extLst>
              <a:ext uri="{FF2B5EF4-FFF2-40B4-BE49-F238E27FC236}">
                <a16:creationId xmlns:a16="http://schemas.microsoft.com/office/drawing/2014/main" xmlns="" id="{FCD18A72-9D1B-2949-9554-8167BFD77769}"/>
              </a:ext>
            </a:extLst>
          </p:cNvPr>
          <p:cNvCxnSpPr>
            <a:cxnSpLocks/>
            <a:stCxn id="7" idx="2"/>
          </p:cNvCxnSpPr>
          <p:nvPr/>
        </p:nvCxnSpPr>
        <p:spPr>
          <a:xfrm flipH="1">
            <a:off x="4852290" y="3503253"/>
            <a:ext cx="600209" cy="482961"/>
          </a:xfrm>
          <a:prstGeom prst="line">
            <a:avLst/>
          </a:prstGeom>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xmlns="" id="{A91F90E3-AFE4-5E40-95B0-538524022ED8}"/>
              </a:ext>
            </a:extLst>
          </p:cNvPr>
          <p:cNvSpPr/>
          <p:nvPr/>
        </p:nvSpPr>
        <p:spPr>
          <a:xfrm>
            <a:off x="3895435" y="3986213"/>
            <a:ext cx="1690577" cy="923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pple Braille" pitchFamily="2" charset="0"/>
              </a:rPr>
              <a:t>it will have you prepared when resolving conflicts</a:t>
            </a:r>
            <a:endParaRPr lang="en-US" sz="1400" dirty="0">
              <a:solidFill>
                <a:schemeClr val="bg1"/>
              </a:solidFill>
            </a:endParaRPr>
          </a:p>
        </p:txBody>
      </p:sp>
      <p:cxnSp>
        <p:nvCxnSpPr>
          <p:cNvPr id="13" name="Straight Connector 12">
            <a:extLst>
              <a:ext uri="{FF2B5EF4-FFF2-40B4-BE49-F238E27FC236}">
                <a16:creationId xmlns:a16="http://schemas.microsoft.com/office/drawing/2014/main" xmlns="" id="{7010B482-B78B-5F45-848E-5F797D23B140}"/>
              </a:ext>
            </a:extLst>
          </p:cNvPr>
          <p:cNvCxnSpPr>
            <a:cxnSpLocks/>
            <a:endCxn id="7" idx="0"/>
          </p:cNvCxnSpPr>
          <p:nvPr/>
        </p:nvCxnSpPr>
        <p:spPr>
          <a:xfrm flipH="1">
            <a:off x="6567802" y="2905203"/>
            <a:ext cx="37115" cy="1359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07A989C4-F3B7-CD4C-82E6-5752859A9AC1}"/>
              </a:ext>
            </a:extLst>
          </p:cNvPr>
          <p:cNvCxnSpPr>
            <a:cxnSpLocks/>
            <a:stCxn id="7" idx="0"/>
            <a:endCxn id="18" idx="2"/>
          </p:cNvCxnSpPr>
          <p:nvPr/>
        </p:nvCxnSpPr>
        <p:spPr>
          <a:xfrm flipH="1" flipV="1">
            <a:off x="5589924" y="2075181"/>
            <a:ext cx="977878" cy="843617"/>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6D134E68-30DA-C645-8C5C-36A56B9F3C66}"/>
              </a:ext>
            </a:extLst>
          </p:cNvPr>
          <p:cNvCxnSpPr>
            <a:cxnSpLocks/>
          </p:cNvCxnSpPr>
          <p:nvPr/>
        </p:nvCxnSpPr>
        <p:spPr>
          <a:xfrm flipV="1">
            <a:off x="7611318" y="2902035"/>
            <a:ext cx="318245" cy="447529"/>
          </a:xfrm>
          <a:prstGeom prst="line">
            <a:avLst/>
          </a:prstGeom>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xmlns="" id="{E02E4C1C-4482-584B-8C68-5FC481E9053B}"/>
              </a:ext>
            </a:extLst>
          </p:cNvPr>
          <p:cNvSpPr/>
          <p:nvPr/>
        </p:nvSpPr>
        <p:spPr>
          <a:xfrm>
            <a:off x="4852290" y="972402"/>
            <a:ext cx="1475267" cy="11027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pple Braille" pitchFamily="2" charset="0"/>
              </a:rPr>
              <a:t>Allows sharing of ideas and information without much altercations</a:t>
            </a:r>
            <a:endParaRPr lang="en-US" sz="1400" dirty="0">
              <a:solidFill>
                <a:schemeClr val="bg1"/>
              </a:solidFill>
            </a:endParaRPr>
          </a:p>
        </p:txBody>
      </p:sp>
      <p:sp>
        <p:nvSpPr>
          <p:cNvPr id="19" name="Rectangle 18">
            <a:extLst>
              <a:ext uri="{FF2B5EF4-FFF2-40B4-BE49-F238E27FC236}">
                <a16:creationId xmlns:a16="http://schemas.microsoft.com/office/drawing/2014/main" xmlns="" id="{64EE9530-2318-6F47-AA47-6F2AE2D44205}"/>
              </a:ext>
            </a:extLst>
          </p:cNvPr>
          <p:cNvSpPr/>
          <p:nvPr/>
        </p:nvSpPr>
        <p:spPr>
          <a:xfrm>
            <a:off x="7309230" y="2280465"/>
            <a:ext cx="1275796" cy="6383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pple Braille" pitchFamily="2" charset="0"/>
              </a:rPr>
              <a:t>To achieve the best results</a:t>
            </a:r>
            <a:endParaRPr lang="en-US" sz="1400" dirty="0">
              <a:solidFill>
                <a:schemeClr val="bg1"/>
              </a:solidFill>
            </a:endParaRPr>
          </a:p>
        </p:txBody>
      </p:sp>
      <p:cxnSp>
        <p:nvCxnSpPr>
          <p:cNvPr id="21" name="Straight Connector 20">
            <a:extLst>
              <a:ext uri="{FF2B5EF4-FFF2-40B4-BE49-F238E27FC236}">
                <a16:creationId xmlns:a16="http://schemas.microsoft.com/office/drawing/2014/main" xmlns="" id="{6A20A8C4-3F6F-DE4D-B8DB-5AFC19FECB86}"/>
              </a:ext>
            </a:extLst>
          </p:cNvPr>
          <p:cNvCxnSpPr>
            <a:cxnSpLocks/>
            <a:stCxn id="7" idx="4"/>
          </p:cNvCxnSpPr>
          <p:nvPr/>
        </p:nvCxnSpPr>
        <p:spPr>
          <a:xfrm>
            <a:off x="6567801" y="4087707"/>
            <a:ext cx="936883" cy="843617"/>
          </a:xfrm>
          <a:prstGeom prst="line">
            <a:avLst/>
          </a:prstGeom>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xmlns="" id="{FC7FA9E7-0BE5-1040-834A-309D965FAB1D}"/>
              </a:ext>
            </a:extLst>
          </p:cNvPr>
          <p:cNvSpPr/>
          <p:nvPr/>
        </p:nvSpPr>
        <p:spPr>
          <a:xfrm>
            <a:off x="6567801" y="4876309"/>
            <a:ext cx="1629777" cy="1067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pple Braille" pitchFamily="2" charset="0"/>
              </a:rPr>
              <a:t>Helps the group to find different ways to improve </a:t>
            </a:r>
            <a:endParaRPr lang="en-US" sz="1400" dirty="0">
              <a:solidFill>
                <a:schemeClr val="bg1"/>
              </a:solidFill>
            </a:endParaRPr>
          </a:p>
        </p:txBody>
      </p:sp>
    </p:spTree>
    <p:extLst>
      <p:ext uri="{BB962C8B-B14F-4D97-AF65-F5344CB8AC3E}">
        <p14:creationId xmlns:p14="http://schemas.microsoft.com/office/powerpoint/2010/main" xmlns="" val="1905178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370125-8636-0648-82B9-F9E09F8AB6D6}"/>
              </a:ext>
            </a:extLst>
          </p:cNvPr>
          <p:cNvSpPr>
            <a:spLocks noGrp="1"/>
          </p:cNvSpPr>
          <p:nvPr>
            <p:ph type="title"/>
          </p:nvPr>
        </p:nvSpPr>
        <p:spPr/>
        <p:txBody>
          <a:bodyPr>
            <a:normAutofit/>
          </a:bodyPr>
          <a:lstStyle/>
          <a:p>
            <a:r>
              <a:rPr lang="en-US" sz="3200" b="1" u="sng" dirty="0">
                <a:solidFill>
                  <a:schemeClr val="accent1"/>
                </a:solidFill>
                <a:latin typeface="Apple Braille" pitchFamily="2" charset="0"/>
              </a:rPr>
              <a:t>Disagreements on </a:t>
            </a:r>
            <a:r>
              <a:rPr lang="en-US" sz="3200" b="1" u="sng" dirty="0" err="1">
                <a:solidFill>
                  <a:schemeClr val="accent1"/>
                </a:solidFill>
                <a:latin typeface="Apple Braille" pitchFamily="2" charset="0"/>
              </a:rPr>
              <a:t>Tuckmans</a:t>
            </a:r>
            <a:r>
              <a:rPr lang="en-US" sz="3200" b="1" u="sng" dirty="0">
                <a:solidFill>
                  <a:schemeClr val="accent1"/>
                </a:solidFill>
                <a:latin typeface="Apple Braille" pitchFamily="2" charset="0"/>
              </a:rPr>
              <a:t> theory</a:t>
            </a:r>
          </a:p>
        </p:txBody>
      </p:sp>
      <p:sp>
        <p:nvSpPr>
          <p:cNvPr id="3" name="Content Placeholder 2">
            <a:extLst>
              <a:ext uri="{FF2B5EF4-FFF2-40B4-BE49-F238E27FC236}">
                <a16:creationId xmlns:a16="http://schemas.microsoft.com/office/drawing/2014/main" xmlns="" id="{E9FBC9E5-8351-7F40-B057-10C2D62AE1A9}"/>
              </a:ext>
            </a:extLst>
          </p:cNvPr>
          <p:cNvSpPr>
            <a:spLocks noGrp="1"/>
          </p:cNvSpPr>
          <p:nvPr>
            <p:ph idx="1"/>
          </p:nvPr>
        </p:nvSpPr>
        <p:spPr>
          <a:xfrm>
            <a:off x="382191" y="1839912"/>
            <a:ext cx="6457763" cy="4404477"/>
          </a:xfrm>
        </p:spPr>
        <p:txBody>
          <a:bodyPr>
            <a:normAutofit/>
          </a:bodyPr>
          <a:lstStyle/>
          <a:p>
            <a:r>
              <a:rPr lang="en-US" sz="2000" dirty="0">
                <a:latin typeface="Apple Braille" pitchFamily="2" charset="0"/>
              </a:rPr>
              <a:t>Many researches did not agree with Tuckman’s theory. </a:t>
            </a:r>
          </a:p>
          <a:p>
            <a:r>
              <a:rPr lang="en-US" sz="2000" dirty="0">
                <a:latin typeface="Apple Braille" pitchFamily="2" charset="0"/>
              </a:rPr>
              <a:t>One was Norton. </a:t>
            </a:r>
          </a:p>
          <a:p>
            <a:r>
              <a:rPr lang="en-US" sz="2000" dirty="0">
                <a:latin typeface="Apple Braille" pitchFamily="2" charset="0"/>
              </a:rPr>
              <a:t>Norton believed that Tuckman’s theory didn’t work in the right time scales.</a:t>
            </a:r>
          </a:p>
          <a:p>
            <a:r>
              <a:rPr lang="en-US" sz="2000" dirty="0">
                <a:latin typeface="Apple Braille" pitchFamily="2" charset="0"/>
              </a:rPr>
              <a:t>He believed that teams wouldn’t get out of the storming stage or in some cases get into the norming stage and go back into storming for a long period of time.</a:t>
            </a:r>
          </a:p>
        </p:txBody>
      </p:sp>
    </p:spTree>
    <p:extLst>
      <p:ext uri="{BB962C8B-B14F-4D97-AF65-F5344CB8AC3E}">
        <p14:creationId xmlns:p14="http://schemas.microsoft.com/office/powerpoint/2010/main" xmlns="" val="35543552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370125-8636-0648-82B9-F9E09F8AB6D6}"/>
              </a:ext>
            </a:extLst>
          </p:cNvPr>
          <p:cNvSpPr>
            <a:spLocks noGrp="1"/>
          </p:cNvSpPr>
          <p:nvPr>
            <p:ph type="title"/>
          </p:nvPr>
        </p:nvSpPr>
        <p:spPr/>
        <p:txBody>
          <a:bodyPr>
            <a:normAutofit/>
          </a:bodyPr>
          <a:lstStyle/>
          <a:p>
            <a:r>
              <a:rPr lang="en-US" sz="3200" b="1" u="sng" dirty="0">
                <a:solidFill>
                  <a:schemeClr val="accent1"/>
                </a:solidFill>
                <a:latin typeface="Apple Braille" pitchFamily="2" charset="0"/>
              </a:rPr>
              <a:t>Disagreements on </a:t>
            </a:r>
            <a:r>
              <a:rPr lang="en-US" sz="3200" b="1" u="sng" dirty="0" err="1">
                <a:solidFill>
                  <a:schemeClr val="accent1"/>
                </a:solidFill>
                <a:latin typeface="Apple Braille" pitchFamily="2" charset="0"/>
              </a:rPr>
              <a:t>Tuckmans</a:t>
            </a:r>
            <a:r>
              <a:rPr lang="en-US" sz="3200" b="1" u="sng" dirty="0">
                <a:solidFill>
                  <a:schemeClr val="accent1"/>
                </a:solidFill>
                <a:latin typeface="Apple Braille" pitchFamily="2" charset="0"/>
              </a:rPr>
              <a:t> theory</a:t>
            </a:r>
          </a:p>
        </p:txBody>
      </p:sp>
      <p:sp>
        <p:nvSpPr>
          <p:cNvPr id="3" name="Content Placeholder 2">
            <a:extLst>
              <a:ext uri="{FF2B5EF4-FFF2-40B4-BE49-F238E27FC236}">
                <a16:creationId xmlns:a16="http://schemas.microsoft.com/office/drawing/2014/main" xmlns="" id="{E9FBC9E5-8351-7F40-B057-10C2D62AE1A9}"/>
              </a:ext>
            </a:extLst>
          </p:cNvPr>
          <p:cNvSpPr>
            <a:spLocks noGrp="1"/>
          </p:cNvSpPr>
          <p:nvPr>
            <p:ph idx="1"/>
          </p:nvPr>
        </p:nvSpPr>
        <p:spPr>
          <a:xfrm>
            <a:off x="382191" y="1839912"/>
            <a:ext cx="6457763" cy="4404477"/>
          </a:xfrm>
        </p:spPr>
        <p:txBody>
          <a:bodyPr>
            <a:normAutofit/>
          </a:bodyPr>
          <a:lstStyle/>
          <a:p>
            <a:r>
              <a:rPr lang="en-US" sz="2000" dirty="0">
                <a:latin typeface="Apple Braille" pitchFamily="2" charset="0"/>
              </a:rPr>
              <a:t>Many researches did not agree with Tuckman’s theory. </a:t>
            </a:r>
          </a:p>
          <a:p>
            <a:r>
              <a:rPr lang="en-US" sz="2000" dirty="0">
                <a:latin typeface="Apple Braille" pitchFamily="2" charset="0"/>
              </a:rPr>
              <a:t>One was Norton. </a:t>
            </a:r>
          </a:p>
          <a:p>
            <a:r>
              <a:rPr lang="en-US" sz="2000" dirty="0">
                <a:latin typeface="Apple Braille" pitchFamily="2" charset="0"/>
              </a:rPr>
              <a:t>Norton believed that Tuckman’s theory didn’t work in the right time scales.</a:t>
            </a:r>
          </a:p>
          <a:p>
            <a:r>
              <a:rPr lang="en-US" sz="2000" dirty="0">
                <a:latin typeface="Apple Braille" pitchFamily="2" charset="0"/>
              </a:rPr>
              <a:t>He believed that teams wouldn’t get out of the storming stage or in some cases get into the norming stage and go back into storming for a long period of time.</a:t>
            </a:r>
          </a:p>
        </p:txBody>
      </p:sp>
    </p:spTree>
    <p:extLst>
      <p:ext uri="{BB962C8B-B14F-4D97-AF65-F5344CB8AC3E}">
        <p14:creationId xmlns:p14="http://schemas.microsoft.com/office/powerpoint/2010/main" xmlns="" val="3554355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285E67-1C98-C04F-BEC2-9241AA176564}"/>
              </a:ext>
            </a:extLst>
          </p:cNvPr>
          <p:cNvSpPr>
            <a:spLocks noGrp="1"/>
          </p:cNvSpPr>
          <p:nvPr>
            <p:ph type="title"/>
          </p:nvPr>
        </p:nvSpPr>
        <p:spPr/>
        <p:txBody>
          <a:bodyPr>
            <a:normAutofit/>
          </a:bodyPr>
          <a:lstStyle/>
          <a:p>
            <a:r>
              <a:rPr lang="en-US" sz="3200" b="1" u="sng" dirty="0">
                <a:solidFill>
                  <a:schemeClr val="accent1"/>
                </a:solidFill>
                <a:latin typeface="Apple Braille" pitchFamily="2" charset="0"/>
              </a:rPr>
              <a:t>References</a:t>
            </a:r>
          </a:p>
        </p:txBody>
      </p:sp>
      <p:sp>
        <p:nvSpPr>
          <p:cNvPr id="3" name="Content Placeholder 2">
            <a:extLst>
              <a:ext uri="{FF2B5EF4-FFF2-40B4-BE49-F238E27FC236}">
                <a16:creationId xmlns:a16="http://schemas.microsoft.com/office/drawing/2014/main" xmlns="" id="{01862F39-1C81-9B4F-B5B0-8B2A8817C55B}"/>
              </a:ext>
            </a:extLst>
          </p:cNvPr>
          <p:cNvSpPr>
            <a:spLocks noGrp="1"/>
          </p:cNvSpPr>
          <p:nvPr>
            <p:ph idx="1"/>
          </p:nvPr>
        </p:nvSpPr>
        <p:spPr/>
        <p:txBody>
          <a:bodyPr>
            <a:normAutofit/>
          </a:bodyPr>
          <a:lstStyle/>
          <a:p>
            <a:r>
              <a:rPr lang="en-GB" sz="2000" dirty="0" err="1"/>
              <a:t>Giraffer</a:t>
            </a:r>
            <a:r>
              <a:rPr lang="en-GB" sz="2000" dirty="0"/>
              <a:t>. (2022). Wikipedia [online] Available from: </a:t>
            </a:r>
            <a:r>
              <a:rPr lang="en-GB" sz="2000" dirty="0">
                <a:hlinkClick r:id="rId2"/>
              </a:rPr>
              <a:t>https://en.wikipedia.org/wiki/Bruce_Tuckman</a:t>
            </a:r>
            <a:r>
              <a:rPr lang="en-GB" sz="2000" dirty="0"/>
              <a:t> [accessed 12 April 2022].</a:t>
            </a:r>
          </a:p>
          <a:p>
            <a:r>
              <a:rPr lang="en-GB" sz="2000" dirty="0"/>
              <a:t>Admin, (2018). NS4B [online] available from: </a:t>
            </a:r>
            <a:r>
              <a:rPr lang="en-GB" sz="2000" dirty="0">
                <a:hlinkClick r:id="rId3"/>
              </a:rPr>
              <a:t>https://ns4business.com.br/tuckmans-stages-of-group-development/</a:t>
            </a:r>
            <a:r>
              <a:rPr lang="en-GB" sz="2000" dirty="0"/>
              <a:t> [accessed 12 April 2022].</a:t>
            </a:r>
          </a:p>
          <a:p>
            <a:r>
              <a:rPr lang="en-GB" sz="2000" dirty="0"/>
              <a:t> </a:t>
            </a:r>
            <a:r>
              <a:rPr lang="en-GB" sz="2000" dirty="0" err="1"/>
              <a:t>Shaaron</a:t>
            </a:r>
            <a:r>
              <a:rPr lang="en-GB" sz="2000" dirty="0"/>
              <a:t>, </a:t>
            </a:r>
            <a:r>
              <a:rPr lang="en-GB" sz="2000" i="1" dirty="0"/>
              <a:t>(2019). </a:t>
            </a:r>
            <a:r>
              <a:rPr lang="en-GB" sz="2000" dirty="0" err="1"/>
              <a:t>InfoQ</a:t>
            </a:r>
            <a:r>
              <a:rPr lang="en-GB" sz="2000" dirty="0"/>
              <a:t> [online] Available from: </a:t>
            </a:r>
            <a:r>
              <a:rPr lang="en-US" sz="2000" dirty="0">
                <a:hlinkClick r:id="rId4"/>
              </a:rPr>
              <a:t>https://www.infoq.com/news/2019/04/tuckman-team-model-wrong/</a:t>
            </a:r>
            <a:r>
              <a:rPr lang="en-US" sz="2000" dirty="0"/>
              <a:t> [accessed 12 April 2022].</a:t>
            </a:r>
          </a:p>
        </p:txBody>
      </p:sp>
    </p:spTree>
    <p:extLst>
      <p:ext uri="{BB962C8B-B14F-4D97-AF65-F5344CB8AC3E}">
        <p14:creationId xmlns:p14="http://schemas.microsoft.com/office/powerpoint/2010/main" xmlns="" val="2965104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algn="just"/>
            <a:r>
              <a:rPr lang="en-US" dirty="0" smtClean="0"/>
              <a:t>Dyson, B., </a:t>
            </a:r>
            <a:r>
              <a:rPr lang="en-US" dirty="0" err="1" smtClean="0"/>
              <a:t>Howley</a:t>
            </a:r>
            <a:r>
              <a:rPr lang="en-US" dirty="0" smtClean="0"/>
              <a:t>, D. and </a:t>
            </a:r>
            <a:r>
              <a:rPr lang="en-US" dirty="0" err="1" smtClean="0"/>
              <a:t>Shen</a:t>
            </a:r>
            <a:r>
              <a:rPr lang="en-US" dirty="0" smtClean="0"/>
              <a:t>, Y., (2021). ‘Being a team, working together, and being kind’: Primary students’ perspectives of cooperative learning's contribution to their social and emotional learning. </a:t>
            </a:r>
            <a:r>
              <a:rPr lang="en-IN" i="1" dirty="0" smtClean="0"/>
              <a:t>Physical education and sport pedagogy</a:t>
            </a:r>
            <a:r>
              <a:rPr lang="en-IN" dirty="0" smtClean="0"/>
              <a:t>, </a:t>
            </a:r>
            <a:r>
              <a:rPr lang="en-IN" i="1" dirty="0" smtClean="0"/>
              <a:t>26</a:t>
            </a:r>
            <a:r>
              <a:rPr lang="en-IN" dirty="0" smtClean="0"/>
              <a:t>(2), pp.137-154.</a:t>
            </a:r>
          </a:p>
          <a:p>
            <a:pPr algn="just"/>
            <a:r>
              <a:rPr lang="en-US" dirty="0" err="1" smtClean="0"/>
              <a:t>Soukup</a:t>
            </a:r>
            <a:r>
              <a:rPr lang="en-US" dirty="0" smtClean="0"/>
              <a:t>, T., Lamb, B.W., </a:t>
            </a:r>
            <a:r>
              <a:rPr lang="en-US" dirty="0" err="1" smtClean="0"/>
              <a:t>Arora</a:t>
            </a:r>
            <a:r>
              <a:rPr lang="en-US" dirty="0" smtClean="0"/>
              <a:t>, S., </a:t>
            </a:r>
            <a:r>
              <a:rPr lang="en-US" dirty="0" err="1" smtClean="0"/>
              <a:t>Darzi</a:t>
            </a:r>
            <a:r>
              <a:rPr lang="en-US" dirty="0" smtClean="0"/>
              <a:t>, A., </a:t>
            </a:r>
            <a:r>
              <a:rPr lang="en-US" dirty="0" err="1" smtClean="0"/>
              <a:t>Sevdalis</a:t>
            </a:r>
            <a:r>
              <a:rPr lang="en-US" dirty="0" smtClean="0"/>
              <a:t>, N. and Green, J.S., (2018). Successful strategies in implementing a multidisciplinary team working in the care of patients with cancer: an overview and synthesis of the available literature. </a:t>
            </a:r>
            <a:r>
              <a:rPr lang="en-IN" i="1" dirty="0" smtClean="0"/>
              <a:t>Journal of multidisciplinary healthcare</a:t>
            </a:r>
            <a:r>
              <a:rPr lang="en-IN" dirty="0" smtClean="0"/>
              <a:t>, </a:t>
            </a:r>
            <a:r>
              <a:rPr lang="en-IN" i="1" dirty="0" smtClean="0"/>
              <a:t>11</a:t>
            </a:r>
            <a:r>
              <a:rPr lang="en-IN" dirty="0" smtClean="0"/>
              <a:t>, p.49.</a:t>
            </a:r>
          </a:p>
          <a:p>
            <a:pPr algn="just"/>
            <a:r>
              <a:rPr lang="en-US" dirty="0" smtClean="0"/>
              <a:t>Wang, Z., (2018), December. </a:t>
            </a:r>
            <a:r>
              <a:rPr lang="en-US" dirty="0" err="1" smtClean="0"/>
              <a:t>Teamworking</a:t>
            </a:r>
            <a:r>
              <a:rPr lang="en-US" dirty="0" smtClean="0"/>
              <a:t> strategies of scrum team: a multi-agent based simulation. In </a:t>
            </a:r>
            <a:r>
              <a:rPr lang="en-IN" i="1" dirty="0" smtClean="0"/>
              <a:t>Proceedings of the 2018 2nd International Conference on Computer Science and Artificial Intelligence</a:t>
            </a:r>
            <a:r>
              <a:rPr lang="en-IN" dirty="0" smtClean="0"/>
              <a:t> (pp. 404-408).</a:t>
            </a:r>
          </a:p>
          <a:p>
            <a:pPr algn="just"/>
            <a:r>
              <a:rPr lang="en-US" dirty="0" err="1" smtClean="0"/>
              <a:t>Woodhead</a:t>
            </a:r>
            <a:r>
              <a:rPr lang="en-US" dirty="0" smtClean="0"/>
              <a:t>, V., (2019). How does coaching help to support team working?. In </a:t>
            </a:r>
            <a:r>
              <a:rPr lang="en-IN" i="1" dirty="0" smtClean="0"/>
              <a:t>The Practitioner’s Handbook of Team Coaching</a:t>
            </a:r>
            <a:r>
              <a:rPr lang="en-IN" dirty="0" smtClean="0"/>
              <a:t> (pp. 469-474). </a:t>
            </a:r>
            <a:r>
              <a:rPr lang="en-IN" dirty="0" err="1" smtClean="0"/>
              <a:t>Routledge</a:t>
            </a:r>
            <a:r>
              <a:rPr lang="en-IN" dirty="0" smtClean="0"/>
              <a:t>.</a:t>
            </a:r>
          </a:p>
          <a:p>
            <a:pPr algn="just"/>
            <a:r>
              <a:rPr lang="en-IN" dirty="0" err="1" smtClean="0"/>
              <a:t>Peysner</a:t>
            </a:r>
            <a:r>
              <a:rPr lang="en-IN" dirty="0" smtClean="0"/>
              <a:t>, K., (2021). The benefits of group-learning and information-sharing. </a:t>
            </a:r>
            <a:r>
              <a:rPr lang="en-IN" i="1" dirty="0" smtClean="0"/>
              <a:t>BDJ Team</a:t>
            </a:r>
            <a:r>
              <a:rPr lang="en-IN" dirty="0" smtClean="0"/>
              <a:t>, </a:t>
            </a:r>
            <a:r>
              <a:rPr lang="en-IN" i="1" dirty="0" smtClean="0"/>
              <a:t>8</a:t>
            </a:r>
            <a:r>
              <a:rPr lang="en-IN" dirty="0" smtClean="0"/>
              <a:t>(6), pp.8-10.</a:t>
            </a:r>
          </a:p>
          <a:p>
            <a:pPr algn="just">
              <a:buNone/>
            </a:pPr>
            <a:r>
              <a:rPr lang="en-US" b="1" dirty="0" smtClean="0"/>
              <a:t>Online</a:t>
            </a:r>
          </a:p>
          <a:p>
            <a:pPr algn="just">
              <a:buNone/>
            </a:pPr>
            <a:r>
              <a:rPr lang="en-US" b="1" dirty="0" err="1" smtClean="0"/>
              <a:t>Belbin</a:t>
            </a:r>
            <a:r>
              <a:rPr lang="en-US" b="1" dirty="0" smtClean="0"/>
              <a:t> team theory, 2020 [Accessed through] &lt; https://www.belbin.com/about/belbin-team-roles &gt; [Accessed on 27</a:t>
            </a:r>
            <a:r>
              <a:rPr lang="en-US" b="1" baseline="30000" dirty="0" smtClean="0"/>
              <a:t>th</a:t>
            </a:r>
            <a:r>
              <a:rPr lang="en-US" b="1" dirty="0" smtClean="0"/>
              <a:t> March 2022]</a:t>
            </a:r>
            <a:endParaRPr lang="en-IN" b="1" dirty="0" smtClean="0"/>
          </a:p>
          <a:p>
            <a:pPr algn="just"/>
            <a:endParaRPr lang="en-IN" dirty="0"/>
          </a:p>
        </p:txBody>
      </p:sp>
      <p:sp>
        <p:nvSpPr>
          <p:cNvPr id="3" name="Title 2"/>
          <p:cNvSpPr>
            <a:spLocks noGrp="1"/>
          </p:cNvSpPr>
          <p:nvPr>
            <p:ph type="title"/>
          </p:nvPr>
        </p:nvSpPr>
        <p:spPr/>
        <p:txBody>
          <a:bodyPr/>
          <a:lstStyle/>
          <a:p>
            <a:r>
              <a:rPr lang="en-US" dirty="0" smtClean="0"/>
              <a:t>References </a:t>
            </a:r>
            <a:endParaRPr lang="en-IN"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218</TotalTime>
  <Words>1363</Words>
  <Application>Microsoft Office PowerPoint</Application>
  <PresentationFormat>On-screen Show (4:3)</PresentationFormat>
  <Paragraphs>167</Paragraphs>
  <Slides>30</Slides>
  <Notes>0</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Paper</vt:lpstr>
      <vt:lpstr>Team Working </vt:lpstr>
      <vt:lpstr>GROUP MEMBER</vt:lpstr>
      <vt:lpstr>Benefits of approaches for team working </vt:lpstr>
      <vt:lpstr>Theory for team building (Belbin) </vt:lpstr>
      <vt:lpstr>Benefits of team working </vt:lpstr>
      <vt:lpstr>Conti..</vt:lpstr>
      <vt:lpstr>Effective team working And communication (BMSW4002) Kadir Chelik(2114747) Lecturer: Anita Nan </vt:lpstr>
      <vt:lpstr>Team Roles  </vt:lpstr>
      <vt:lpstr>Berlin Team Ro</vt:lpstr>
      <vt:lpstr>Slide 10</vt:lpstr>
      <vt:lpstr>Slide 11</vt:lpstr>
      <vt:lpstr>Effective Team Working and Communication (BMSW4002)  Oldzhay Kaya (2116089)  Lecturer: Anita Nan</vt:lpstr>
      <vt:lpstr>Successful Team Development</vt:lpstr>
      <vt:lpstr>Slide 14</vt:lpstr>
      <vt:lpstr>Slide 15</vt:lpstr>
      <vt:lpstr>Introduction </vt:lpstr>
      <vt:lpstr>How to resolve the conflict?</vt:lpstr>
      <vt:lpstr>ILONA KLEINA</vt:lpstr>
      <vt:lpstr>Slide 19</vt:lpstr>
      <vt:lpstr>Slide 20</vt:lpstr>
      <vt:lpstr>Solutions</vt:lpstr>
      <vt:lpstr>Solutions</vt:lpstr>
      <vt:lpstr>Slide 23</vt:lpstr>
      <vt:lpstr>Slide 24</vt:lpstr>
      <vt:lpstr>Slide 25</vt:lpstr>
      <vt:lpstr>Slide 26</vt:lpstr>
      <vt:lpstr>Disagreements on Tuckmans theory</vt:lpstr>
      <vt:lpstr>Disagreements on Tuckmans theory</vt:lpstr>
      <vt:lpstr>References</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OLELA</cp:lastModifiedBy>
  <cp:revision>32</cp:revision>
  <dcterms:created xsi:type="dcterms:W3CDTF">2022-03-17T05:54:34Z</dcterms:created>
  <dcterms:modified xsi:type="dcterms:W3CDTF">2022-04-20T15:52:44Z</dcterms:modified>
</cp:coreProperties>
</file>