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21388388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1203BA-ED7D-4DCA-BC91-B5A35D43EB44}" v="9" dt="2026-07-13T09:24:56.1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98" d="100"/>
          <a:sy n="98" d="100"/>
        </p:scale>
        <p:origin x="58" y="-3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82880" y="182880"/>
            <a:ext cx="20848320" cy="1828800"/>
          </a:xfrm>
          <a:prstGeom prst="roundRect">
            <a:avLst/>
          </a:prstGeom>
          <a:solidFill>
            <a:srgbClr val="0B1F3A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FAKE NEWS DETECTION USING AI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Ahmed Abdi (2312731)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BSc Applied Computing</a:t>
            </a:r>
            <a:br>
              <a:rPr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Supervisor: Dr Mohamed Ben Farah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365760" y="2286000"/>
            <a:ext cx="9601200" cy="2011680"/>
          </a:xfrm>
          <a:prstGeom prst="roundRect">
            <a:avLst/>
          </a:prstGeom>
          <a:solidFill>
            <a:srgbClr val="1E5AA8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dirty="0"/>
              <a:t>1.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Fake news has become a major social problem because of the quick spread of misleading information via digital media.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365760" y="4846320"/>
            <a:ext cx="9601200" cy="2011680"/>
          </a:xfrm>
          <a:prstGeom prst="roundRect">
            <a:avLst/>
          </a:prstGeom>
          <a:solidFill>
            <a:srgbClr val="2ECC7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dirty="0"/>
              <a:t>2. </a:t>
            </a: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PROBLEM &amp; AIM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False information spreads swiftly and is challenging to confirm. Goal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Assess BERT and LSTM.</a:t>
            </a:r>
            <a:endParaRPr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65760" y="7406640"/>
            <a:ext cx="9601200" cy="2011680"/>
          </a:xfrm>
          <a:prstGeom prst="roundRect">
            <a:avLst/>
          </a:prstGeom>
          <a:solidFill>
            <a:srgbClr val="F39C1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3. METHODOLOGY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Dataset → Cleaning → Tokenization → LSTM → BERT → Evaluation → Comparison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65760" y="9966960"/>
            <a:ext cx="9601200" cy="2011680"/>
          </a:xfrm>
          <a:prstGeom prst="roundRect">
            <a:avLst/>
          </a:prstGeom>
          <a:solidFill>
            <a:srgbClr val="8E44AD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4. MODELS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LSTM and BERT architectural comparison</a:t>
            </a:r>
            <a:endParaRPr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65760" y="12527280"/>
            <a:ext cx="9601200" cy="2011680"/>
          </a:xfrm>
          <a:prstGeom prst="roundRect">
            <a:avLst/>
          </a:prstGeom>
          <a:solidFill>
            <a:srgbClr val="E74C3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5. RESULTS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Accuracy 96%</a:t>
            </a:r>
            <a:b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Precision 95%</a:t>
            </a:r>
            <a:b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Recall 94%</a:t>
            </a:r>
            <a:b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F1 Score 95%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65760" y="15087600"/>
            <a:ext cx="9601200" cy="2011680"/>
          </a:xfrm>
          <a:prstGeom prst="roundRect">
            <a:avLst/>
          </a:prstGeom>
          <a:solidFill>
            <a:srgbClr val="795548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sz="1200" dirty="0">
                <a:latin typeface="Arial" panose="020B0604020202020204" pitchFamily="34" charset="0"/>
                <a:cs typeface="Arial" panose="020B0604020202020204" pitchFamily="34" charset="0"/>
              </a:rPr>
              <a:t>6. ETHICS</a:t>
            </a:r>
          </a:p>
          <a:p>
            <a:pPr>
              <a:defRPr sz="1400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Transparency, Fairness, and Bias Explainability: False positives</a:t>
            </a:r>
            <a:endParaRPr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65760" y="17647920"/>
            <a:ext cx="9601200" cy="2011680"/>
          </a:xfrm>
          <a:prstGeom prst="roundRect">
            <a:avLst/>
          </a:prstGeom>
          <a:solidFill>
            <a:srgbClr val="F1C40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000000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7. TRUTH AI WEBSITE</a:t>
            </a:r>
          </a:p>
          <a:p>
            <a:pPr>
              <a:defRPr sz="1400">
                <a:solidFill>
                  <a:srgbClr val="000000"/>
                </a:solidFill>
              </a:defRP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Results, Detector, Models, and Ethics pages.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65760" y="25442302"/>
            <a:ext cx="9601200" cy="2011680"/>
          </a:xfrm>
          <a:prstGeom prst="roundRect">
            <a:avLst/>
          </a:prstGeom>
          <a:solidFill>
            <a:srgbClr val="2C3E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lang="en-GB" sz="1200" dirty="0"/>
              <a:t>8. SUMMARY</a:t>
            </a:r>
          </a:p>
          <a:p>
            <a:pPr algn="ctr">
              <a:defRPr sz="2000" b="1">
                <a:solidFill>
                  <a:srgbClr val="FFFFFF"/>
                </a:solidFill>
              </a:defRPr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Strong performance from BERT; increased diversity of datasets; explainable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AI; and multimodal detection</a:t>
            </a:r>
            <a:endParaRPr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04ca7290-6464-45cc-aab2-ba1b2a8a6bc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2799" y="9966960"/>
            <a:ext cx="10287939" cy="4470400"/>
          </a:xfrm>
          <a:prstGeom prst="rect">
            <a:avLst/>
          </a:prstGeom>
        </p:spPr>
      </p:pic>
      <p:pic>
        <p:nvPicPr>
          <p:cNvPr id="12" name="Picture 11" descr="126c4523-ab28-46df-885f-ea14ba1b32a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7570" y="14975112"/>
            <a:ext cx="9144000" cy="4702372"/>
          </a:xfrm>
          <a:prstGeom prst="rect">
            <a:avLst/>
          </a:prstGeom>
        </p:spPr>
      </p:pic>
      <p:pic>
        <p:nvPicPr>
          <p:cNvPr id="13" name="Picture 12" descr="e3e87175-d518-412d-8abc-4e3232c5fe3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10281" y="20913680"/>
            <a:ext cx="9990290" cy="3339902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65760" y="29077920"/>
            <a:ext cx="201168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University of Wales Trinity Saint David | Supervisor: Dr Mohamed Ben Farah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0080" y="4023360"/>
            <a:ext cx="636713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dirty="0"/>
              <a:t>[1],</a:t>
            </a:r>
            <a:r>
              <a:rPr lang="en-GB" dirty="0"/>
              <a:t> [2]</a:t>
            </a:r>
            <a:r>
              <a:rPr dirty="0"/>
              <a:t>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0080" y="6583680"/>
            <a:ext cx="601447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dirty="0"/>
              <a:t>[</a:t>
            </a:r>
            <a:r>
              <a:rPr lang="en-GB" dirty="0"/>
              <a:t>3]</a:t>
            </a:r>
            <a:r>
              <a:rPr dirty="0"/>
              <a:t>,</a:t>
            </a:r>
            <a:r>
              <a:rPr lang="en-GB" dirty="0"/>
              <a:t> [4]</a:t>
            </a:r>
            <a:endParaRPr dirty="0"/>
          </a:p>
        </p:txBody>
      </p:sp>
      <p:sp>
        <p:nvSpPr>
          <p:cNvPr id="17" name="TextBox 16"/>
          <p:cNvSpPr txBox="1"/>
          <p:nvPr/>
        </p:nvSpPr>
        <p:spPr>
          <a:xfrm>
            <a:off x="640080" y="9144000"/>
            <a:ext cx="429926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dirty="0"/>
              <a:t>[</a:t>
            </a:r>
            <a:r>
              <a:rPr lang="en-GB" dirty="0"/>
              <a:t>5], </a:t>
            </a:r>
            <a:endParaRPr dirty="0"/>
          </a:p>
        </p:txBody>
      </p:sp>
      <p:sp>
        <p:nvSpPr>
          <p:cNvPr id="18" name="TextBox 17"/>
          <p:cNvSpPr txBox="1"/>
          <p:nvPr/>
        </p:nvSpPr>
        <p:spPr>
          <a:xfrm>
            <a:off x="640080" y="11634862"/>
            <a:ext cx="636713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dirty="0"/>
              <a:t>[</a:t>
            </a:r>
            <a:r>
              <a:rPr lang="en-GB" dirty="0"/>
              <a:t>6] [7].</a:t>
            </a:r>
            <a:r>
              <a:rPr dirty="0"/>
              <a:t>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14264640"/>
            <a:ext cx="4164666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rPr lang="en-GB" dirty="0"/>
              <a:t>outcomes of the TRUTH AI prototype that was put into practice.</a:t>
            </a:r>
            <a:endParaRPr dirty="0"/>
          </a:p>
        </p:txBody>
      </p:sp>
      <p:sp>
        <p:nvSpPr>
          <p:cNvPr id="20" name="TextBox 19"/>
          <p:cNvSpPr txBox="1"/>
          <p:nvPr/>
        </p:nvSpPr>
        <p:spPr>
          <a:xfrm>
            <a:off x="640080" y="16824960"/>
            <a:ext cx="1828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/>
            </a:pPr>
            <a:r>
              <a:t>[8]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C0503BC8-A26F-D961-89A7-2544E615FF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24160" y="3520004"/>
            <a:ext cx="10836579" cy="502963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4B04E98-8EB0-097E-8EA6-E4C6D51B605D}"/>
              </a:ext>
            </a:extLst>
          </p:cNvPr>
          <p:cNvSpPr txBox="1"/>
          <p:nvPr/>
        </p:nvSpPr>
        <p:spPr>
          <a:xfrm>
            <a:off x="10337006" y="25059203"/>
            <a:ext cx="1069419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References</a:t>
            </a:r>
          </a:p>
          <a:p>
            <a:r>
              <a:rPr lang="en-GB" dirty="0"/>
              <a:t>[1]L. Hu, S. Wei, Z. Zhao, and B. Wu, “Deep learning for fake news detection: A comprehensive survey,” </a:t>
            </a:r>
            <a:r>
              <a:rPr lang="en-GB" i="1" dirty="0"/>
              <a:t>AI Open</a:t>
            </a:r>
            <a:r>
              <a:rPr lang="en-GB" dirty="0"/>
              <a:t>, vol. 3, pp. 133–155, 2022.</a:t>
            </a:r>
          </a:p>
          <a:p>
            <a:r>
              <a:rPr lang="en-GB" dirty="0"/>
              <a:t>[2]S. Van Der Linden, “Misinformation: susceptibility, spread, and interventions to immunize the public,” </a:t>
            </a:r>
            <a:r>
              <a:rPr lang="en-GB" i="1" dirty="0"/>
              <a:t>Nature Medicine</a:t>
            </a:r>
            <a:r>
              <a:rPr lang="en-GB" dirty="0"/>
              <a:t>, vol. 28, no. 3, pp. 460–467, 2022.</a:t>
            </a:r>
          </a:p>
          <a:p>
            <a:r>
              <a:rPr lang="en-GB" b="1" dirty="0"/>
              <a:t>[3]</a:t>
            </a:r>
            <a:r>
              <a:rPr lang="en-GB" dirty="0"/>
              <a:t> I. Ali, M. N. B. Ayub, P. </a:t>
            </a:r>
            <a:r>
              <a:rPr lang="en-GB" dirty="0" err="1"/>
              <a:t>Shivakumara</a:t>
            </a:r>
            <a:r>
              <a:rPr lang="en-GB" dirty="0"/>
              <a:t>, and N. F. B. M. Noor, “Fake news detection techniques on social media: A survey,” </a:t>
            </a:r>
            <a:r>
              <a:rPr lang="en-GB" i="1" dirty="0"/>
              <a:t>Wireless Communications and Mobile Computing</a:t>
            </a:r>
            <a:r>
              <a:rPr lang="en-GB" dirty="0"/>
              <a:t>, vol. 2022, no. 1, p. 6072084, 2022.</a:t>
            </a:r>
          </a:p>
          <a:p>
            <a:r>
              <a:rPr lang="en-GB" b="1" dirty="0"/>
              <a:t>[4]</a:t>
            </a:r>
            <a:r>
              <a:rPr lang="en-GB" dirty="0"/>
              <a:t> L. Hu, S. Wei, Z. Zhao, and B. Wu, “Deep learning for fake news detection: A comprehensive survey,” </a:t>
            </a:r>
            <a:r>
              <a:rPr lang="en-GB" i="1" dirty="0"/>
              <a:t>AI Open</a:t>
            </a:r>
            <a:r>
              <a:rPr lang="en-GB" dirty="0"/>
              <a:t>, vol. 3, pp. 133–155, 2022.</a:t>
            </a:r>
          </a:p>
          <a:p>
            <a:r>
              <a:rPr lang="en-GB" dirty="0"/>
              <a:t>[5]L. </a:t>
            </a:r>
            <a:r>
              <a:rPr lang="en-GB" b="1" dirty="0"/>
              <a:t>Hu</a:t>
            </a:r>
            <a:r>
              <a:rPr lang="en-GB" dirty="0"/>
              <a:t>, S. </a:t>
            </a:r>
            <a:r>
              <a:rPr lang="en-GB" b="1" dirty="0"/>
              <a:t>Wei</a:t>
            </a:r>
            <a:r>
              <a:rPr lang="en-GB" dirty="0"/>
              <a:t>, Z. </a:t>
            </a:r>
            <a:r>
              <a:rPr lang="en-GB" b="1" dirty="0"/>
              <a:t>Zhao</a:t>
            </a:r>
            <a:r>
              <a:rPr lang="en-GB" dirty="0"/>
              <a:t>, and B. </a:t>
            </a:r>
            <a:r>
              <a:rPr lang="en-GB" b="1" dirty="0"/>
              <a:t>Wu</a:t>
            </a:r>
            <a:r>
              <a:rPr lang="en-GB" dirty="0"/>
              <a:t>, “Deep learning for fake news detection: A comprehensive survey,” </a:t>
            </a:r>
            <a:r>
              <a:rPr lang="en-GB" i="1" dirty="0"/>
              <a:t>AI Open</a:t>
            </a:r>
            <a:r>
              <a:rPr lang="en-GB" dirty="0"/>
              <a:t>, vol. 3, pp. 133–155, 2022.</a:t>
            </a:r>
          </a:p>
          <a:p>
            <a:r>
              <a:rPr lang="en-GB" dirty="0"/>
              <a:t>[6]N. Rai, D. Kumar, N. Kaushik, C. Raj, and A. Ali, “Fake news classification using transformer‑based enhanced LSTM and BERT,” </a:t>
            </a:r>
            <a:r>
              <a:rPr lang="en-GB" i="1" dirty="0"/>
              <a:t>International Journal of Cognitive Computing in Engineering</a:t>
            </a:r>
            <a:r>
              <a:rPr lang="en-GB" dirty="0"/>
              <a:t>, vol. 3, pp. 98–105, 2022.</a:t>
            </a:r>
          </a:p>
          <a:p>
            <a:r>
              <a:rPr lang="en-GB" dirty="0"/>
              <a:t>[7]H. </a:t>
            </a:r>
            <a:r>
              <a:rPr lang="en-GB" dirty="0" err="1"/>
              <a:t>Padalko</a:t>
            </a:r>
            <a:r>
              <a:rPr lang="en-GB" dirty="0"/>
              <a:t>, V. Chomko, and D. </a:t>
            </a:r>
            <a:r>
              <a:rPr lang="en-GB" dirty="0" err="1"/>
              <a:t>Chumachenko</a:t>
            </a:r>
            <a:r>
              <a:rPr lang="en-GB" dirty="0"/>
              <a:t>, “A novel approach to fake news classification using LSTM‑based deep learning models,” </a:t>
            </a:r>
            <a:r>
              <a:rPr lang="en-GB" i="1" dirty="0"/>
              <a:t>Frontiers in Big Data</a:t>
            </a:r>
            <a:r>
              <a:rPr lang="en-GB" dirty="0"/>
              <a:t>, vol. 6, p. 1320800, 2024.</a:t>
            </a:r>
          </a:p>
          <a:p>
            <a:r>
              <a:rPr lang="en-GB"/>
              <a:t>[8]C</a:t>
            </a:r>
            <a:r>
              <a:rPr lang="en-GB" dirty="0"/>
              <a:t>. Sanderson, Q. Lu, D. Douglas, X. Xu, L. Zhu, and J. Whittle, “Towards implementing responsible AI,” in </a:t>
            </a:r>
            <a:r>
              <a:rPr lang="en-GB" i="1" dirty="0"/>
              <a:t>Proc. IEEE Int. Conf. Big Data (Big Data)</a:t>
            </a:r>
            <a:r>
              <a:rPr lang="en-GB" dirty="0"/>
              <a:t>, Dec. 2022, pp. 5076–5081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601</Words>
  <Application>Microsoft Office PowerPoint</Application>
  <PresentationFormat>Custom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Ahmed Abdi</dc:creator>
  <cp:keywords/>
  <dc:description>generated using python-pptx</dc:description>
  <cp:lastModifiedBy>Ahmed Abdi (2312731)</cp:lastModifiedBy>
  <cp:revision>2</cp:revision>
  <dcterms:created xsi:type="dcterms:W3CDTF">2013-01-27T09:14:16Z</dcterms:created>
  <dcterms:modified xsi:type="dcterms:W3CDTF">2026-07-13T09:35:22Z</dcterms:modified>
  <cp:category/>
</cp:coreProperties>
</file>