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5DCB3-88AC-4B5E-AA7E-0CF7E04983C7}" v="478" dt="2023-06-30T10:11:46.9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lav Nikolov (2118366)" userId="f3e6090b-4d36-416e-ada9-e9e9ec5dc2a5" providerId="ADAL" clId="{9DF5DCB3-88AC-4B5E-AA7E-0CF7E04983C7}"/>
    <pc:docChg chg="undo redo custSel addSld modSld sldOrd modMainMaster">
      <pc:chgData name="Radoslav Nikolov (2118366)" userId="f3e6090b-4d36-416e-ada9-e9e9ec5dc2a5" providerId="ADAL" clId="{9DF5DCB3-88AC-4B5E-AA7E-0CF7E04983C7}" dt="2023-06-30T10:14:00.518" v="1708" actId="14100"/>
      <pc:docMkLst>
        <pc:docMk/>
      </pc:docMkLst>
      <pc:sldChg chg="addSp delSp modSp mod setBg modClrScheme chgLayout">
        <pc:chgData name="Radoslav Nikolov (2118366)" userId="f3e6090b-4d36-416e-ada9-e9e9ec5dc2a5" providerId="ADAL" clId="{9DF5DCB3-88AC-4B5E-AA7E-0CF7E04983C7}" dt="2023-06-30T09:07:42.251" v="1500" actId="108"/>
        <pc:sldMkLst>
          <pc:docMk/>
          <pc:sldMk cId="2276805329" sldId="256"/>
        </pc:sldMkLst>
        <pc:spChg chg="mod">
          <ac:chgData name="Radoslav Nikolov (2118366)" userId="f3e6090b-4d36-416e-ada9-e9e9ec5dc2a5" providerId="ADAL" clId="{9DF5DCB3-88AC-4B5E-AA7E-0CF7E04983C7}" dt="2023-06-24T10:19:48.438" v="1113"/>
          <ac:spMkLst>
            <pc:docMk/>
            <pc:sldMk cId="2276805329" sldId="256"/>
            <ac:spMk id="2" creationId="{05C97381-6889-502F-71C3-742FE7C04658}"/>
          </ac:spMkLst>
        </pc:spChg>
        <pc:spChg chg="mod ord">
          <ac:chgData name="Radoslav Nikolov (2118366)" userId="f3e6090b-4d36-416e-ada9-e9e9ec5dc2a5" providerId="ADAL" clId="{9DF5DCB3-88AC-4B5E-AA7E-0CF7E04983C7}" dt="2023-06-30T09:07:42.251" v="1500" actId="108"/>
          <ac:spMkLst>
            <pc:docMk/>
            <pc:sldMk cId="2276805329" sldId="256"/>
            <ac:spMk id="3" creationId="{60CEC1A8-08AB-AD8C-7B3D-BAD6A0024577}"/>
          </ac:spMkLst>
        </pc:spChg>
        <pc:spChg chg="add mod">
          <ac:chgData name="Radoslav Nikolov (2118366)" userId="f3e6090b-4d36-416e-ada9-e9e9ec5dc2a5" providerId="ADAL" clId="{9DF5DCB3-88AC-4B5E-AA7E-0CF7E04983C7}" dt="2023-06-24T08:35:12.716" v="798" actId="1076"/>
          <ac:spMkLst>
            <pc:docMk/>
            <pc:sldMk cId="2276805329" sldId="256"/>
            <ac:spMk id="5" creationId="{15331F8C-BAFB-E4CF-3461-DF74C179B357}"/>
          </ac:spMkLst>
        </pc:spChg>
        <pc:spChg chg="del">
          <ac:chgData name="Radoslav Nikolov (2118366)" userId="f3e6090b-4d36-416e-ada9-e9e9ec5dc2a5" providerId="ADAL" clId="{9DF5DCB3-88AC-4B5E-AA7E-0CF7E04983C7}" dt="2023-06-24T07:43:36.271" v="8" actId="26606"/>
          <ac:spMkLst>
            <pc:docMk/>
            <pc:sldMk cId="2276805329" sldId="256"/>
            <ac:spMk id="9" creationId="{DB66C9CD-6BF4-44CA-8078-0BB819080761}"/>
          </ac:spMkLst>
        </pc:spChg>
        <pc:picChg chg="mod">
          <ac:chgData name="Radoslav Nikolov (2118366)" userId="f3e6090b-4d36-416e-ada9-e9e9ec5dc2a5" providerId="ADAL" clId="{9DF5DCB3-88AC-4B5E-AA7E-0CF7E04983C7}" dt="2023-06-24T07:43:36.271" v="8" actId="26606"/>
          <ac:picMkLst>
            <pc:docMk/>
            <pc:sldMk cId="2276805329" sldId="256"/>
            <ac:picMk id="4" creationId="{F1737B48-2DDE-4751-B5C4-7AE9CF3B5A9C}"/>
          </ac:picMkLst>
        </pc:picChg>
        <pc:cxnChg chg="del">
          <ac:chgData name="Radoslav Nikolov (2118366)" userId="f3e6090b-4d36-416e-ada9-e9e9ec5dc2a5" providerId="ADAL" clId="{9DF5DCB3-88AC-4B5E-AA7E-0CF7E04983C7}" dt="2023-06-24T07:43:36.271" v="8" actId="26606"/>
          <ac:cxnSpMkLst>
            <pc:docMk/>
            <pc:sldMk cId="2276805329" sldId="256"/>
            <ac:cxnSpMk id="11" creationId="{76D745DA-D03E-47A2-9936-01C39D51A469}"/>
          </ac:cxnSpMkLst>
        </pc:cxnChg>
      </pc:sldChg>
      <pc:sldChg chg="addSp delSp modSp new mod setBg">
        <pc:chgData name="Radoslav Nikolov (2118366)" userId="f3e6090b-4d36-416e-ada9-e9e9ec5dc2a5" providerId="ADAL" clId="{9DF5DCB3-88AC-4B5E-AA7E-0CF7E04983C7}" dt="2023-06-30T09:47:28.218" v="1575" actId="14100"/>
        <pc:sldMkLst>
          <pc:docMk/>
          <pc:sldMk cId="3570580886" sldId="257"/>
        </pc:sldMkLst>
        <pc:spChg chg="mod">
          <ac:chgData name="Radoslav Nikolov (2118366)" userId="f3e6090b-4d36-416e-ada9-e9e9ec5dc2a5" providerId="ADAL" clId="{9DF5DCB3-88AC-4B5E-AA7E-0CF7E04983C7}" dt="2023-06-24T10:19:48.438" v="1113"/>
          <ac:spMkLst>
            <pc:docMk/>
            <pc:sldMk cId="3570580886" sldId="257"/>
            <ac:spMk id="2" creationId="{F197EC62-7EE2-DB78-B4A1-5850332D6DD0}"/>
          </ac:spMkLst>
        </pc:spChg>
        <pc:spChg chg="del">
          <ac:chgData name="Radoslav Nikolov (2118366)" userId="f3e6090b-4d36-416e-ada9-e9e9ec5dc2a5" providerId="ADAL" clId="{9DF5DCB3-88AC-4B5E-AA7E-0CF7E04983C7}" dt="2023-06-24T07:54:16.967" v="306" actId="26606"/>
          <ac:spMkLst>
            <pc:docMk/>
            <pc:sldMk cId="3570580886" sldId="257"/>
            <ac:spMk id="3" creationId="{B8CF633C-57A4-0801-D4EA-33616708EEDF}"/>
          </ac:spMkLst>
        </pc:spChg>
        <pc:spChg chg="del">
          <ac:chgData name="Radoslav Nikolov (2118366)" userId="f3e6090b-4d36-416e-ada9-e9e9ec5dc2a5" providerId="ADAL" clId="{9DF5DCB3-88AC-4B5E-AA7E-0CF7E04983C7}" dt="2023-06-24T07:53:58.053" v="304" actId="931"/>
          <ac:spMkLst>
            <pc:docMk/>
            <pc:sldMk cId="3570580886" sldId="257"/>
            <ac:spMk id="4" creationId="{4FD51A72-6A11-CD03-E17F-D7CE724AB540}"/>
          </ac:spMkLst>
        </pc:spChg>
        <pc:spChg chg="add mod">
          <ac:chgData name="Radoslav Nikolov (2118366)" userId="f3e6090b-4d36-416e-ada9-e9e9ec5dc2a5" providerId="ADAL" clId="{9DF5DCB3-88AC-4B5E-AA7E-0CF7E04983C7}" dt="2023-06-24T08:34:03.175" v="775" actId="207"/>
          <ac:spMkLst>
            <pc:docMk/>
            <pc:sldMk cId="3570580886" sldId="257"/>
            <ac:spMk id="7" creationId="{E2691D36-669C-2366-0757-16B22AF19BE3}"/>
          </ac:spMkLst>
        </pc:spChg>
        <pc:spChg chg="add mod">
          <ac:chgData name="Radoslav Nikolov (2118366)" userId="f3e6090b-4d36-416e-ada9-e9e9ec5dc2a5" providerId="ADAL" clId="{9DF5DCB3-88AC-4B5E-AA7E-0CF7E04983C7}" dt="2023-06-30T09:47:20.939" v="1574" actId="27636"/>
          <ac:spMkLst>
            <pc:docMk/>
            <pc:sldMk cId="3570580886" sldId="257"/>
            <ac:spMk id="11" creationId="{A73D9A62-415B-1C46-038A-A43956AF8E52}"/>
          </ac:spMkLst>
        </pc:spChg>
        <pc:picChg chg="add mod">
          <ac:chgData name="Radoslav Nikolov (2118366)" userId="f3e6090b-4d36-416e-ada9-e9e9ec5dc2a5" providerId="ADAL" clId="{9DF5DCB3-88AC-4B5E-AA7E-0CF7E04983C7}" dt="2023-06-30T09:47:28.218" v="1575" actId="14100"/>
          <ac:picMkLst>
            <pc:docMk/>
            <pc:sldMk cId="3570580886" sldId="257"/>
            <ac:picMk id="6" creationId="{5423038D-D459-A1DE-E9BB-9CFDB76AEB8B}"/>
          </ac:picMkLst>
        </pc:picChg>
      </pc:sldChg>
      <pc:sldChg chg="addSp delSp modSp new mod setBg">
        <pc:chgData name="Radoslav Nikolov (2118366)" userId="f3e6090b-4d36-416e-ada9-e9e9ec5dc2a5" providerId="ADAL" clId="{9DF5DCB3-88AC-4B5E-AA7E-0CF7E04983C7}" dt="2023-06-30T09:51:23.130" v="1584" actId="113"/>
        <pc:sldMkLst>
          <pc:docMk/>
          <pc:sldMk cId="1362467549" sldId="258"/>
        </pc:sldMkLst>
        <pc:spChg chg="mod">
          <ac:chgData name="Radoslav Nikolov (2118366)" userId="f3e6090b-4d36-416e-ada9-e9e9ec5dc2a5" providerId="ADAL" clId="{9DF5DCB3-88AC-4B5E-AA7E-0CF7E04983C7}" dt="2023-06-24T10:19:48.438" v="1113"/>
          <ac:spMkLst>
            <pc:docMk/>
            <pc:sldMk cId="1362467549" sldId="258"/>
            <ac:spMk id="2" creationId="{01E1D424-0E73-B999-C59B-1B05C11D0AD2}"/>
          </ac:spMkLst>
        </pc:spChg>
        <pc:spChg chg="mod">
          <ac:chgData name="Radoslav Nikolov (2118366)" userId="f3e6090b-4d36-416e-ada9-e9e9ec5dc2a5" providerId="ADAL" clId="{9DF5DCB3-88AC-4B5E-AA7E-0CF7E04983C7}" dt="2023-06-30T09:51:23.130" v="1584" actId="113"/>
          <ac:spMkLst>
            <pc:docMk/>
            <pc:sldMk cId="1362467549" sldId="258"/>
            <ac:spMk id="3" creationId="{2FCF3A61-BF50-8AA2-4094-3421268A00CE}"/>
          </ac:spMkLst>
        </pc:spChg>
        <pc:spChg chg="del mod">
          <ac:chgData name="Radoslav Nikolov (2118366)" userId="f3e6090b-4d36-416e-ada9-e9e9ec5dc2a5" providerId="ADAL" clId="{9DF5DCB3-88AC-4B5E-AA7E-0CF7E04983C7}" dt="2023-06-24T08:30:14.544" v="725" actId="931"/>
          <ac:spMkLst>
            <pc:docMk/>
            <pc:sldMk cId="1362467549" sldId="258"/>
            <ac:spMk id="4" creationId="{BDFAECFF-010C-6AF5-D036-63981A25680B}"/>
          </ac:spMkLst>
        </pc:spChg>
        <pc:spChg chg="add mod">
          <ac:chgData name="Radoslav Nikolov (2118366)" userId="f3e6090b-4d36-416e-ada9-e9e9ec5dc2a5" providerId="ADAL" clId="{9DF5DCB3-88AC-4B5E-AA7E-0CF7E04983C7}" dt="2023-06-24T10:19:46.154" v="1110" actId="26606"/>
          <ac:spMkLst>
            <pc:docMk/>
            <pc:sldMk cId="1362467549" sldId="258"/>
            <ac:spMk id="7" creationId="{DE5B8E37-9C32-B7FC-65D8-6D6B0BEB586E}"/>
          </ac:spMkLst>
        </pc:spChg>
        <pc:grpChg chg="add del">
          <ac:chgData name="Radoslav Nikolov (2118366)" userId="f3e6090b-4d36-416e-ada9-e9e9ec5dc2a5" providerId="ADAL" clId="{9DF5DCB3-88AC-4B5E-AA7E-0CF7E04983C7}" dt="2023-06-24T10:19:46.154" v="1110" actId="26606"/>
          <ac:grpSpMkLst>
            <pc:docMk/>
            <pc:sldMk cId="1362467549" sldId="258"/>
            <ac:grpSpMk id="12" creationId="{C93797FD-7F0A-483E-966E-7FE88F8D8798}"/>
          </ac:grpSpMkLst>
        </pc:grpChg>
        <pc:picChg chg="add mod">
          <ac:chgData name="Radoslav Nikolov (2118366)" userId="f3e6090b-4d36-416e-ada9-e9e9ec5dc2a5" providerId="ADAL" clId="{9DF5DCB3-88AC-4B5E-AA7E-0CF7E04983C7}" dt="2023-06-24T10:19:46.154" v="1110" actId="26606"/>
          <ac:picMkLst>
            <pc:docMk/>
            <pc:sldMk cId="1362467549" sldId="258"/>
            <ac:picMk id="6" creationId="{58A4E17D-E329-7C02-0B33-2BDBECC5F0EA}"/>
          </ac:picMkLst>
        </pc:picChg>
        <pc:cxnChg chg="add del">
          <ac:chgData name="Radoslav Nikolov (2118366)" userId="f3e6090b-4d36-416e-ada9-e9e9ec5dc2a5" providerId="ADAL" clId="{9DF5DCB3-88AC-4B5E-AA7E-0CF7E04983C7}" dt="2023-06-24T10:19:46.154" v="1110" actId="26606"/>
          <ac:cxnSpMkLst>
            <pc:docMk/>
            <pc:sldMk cId="1362467549" sldId="258"/>
            <ac:cxnSpMk id="18" creationId="{DDB3BAEE-5BE4-4B17-A2DA-B334759C47AB}"/>
          </ac:cxnSpMkLst>
        </pc:cxnChg>
      </pc:sldChg>
      <pc:sldChg chg="addSp delSp modSp new mod">
        <pc:chgData name="Radoslav Nikolov (2118366)" userId="f3e6090b-4d36-416e-ada9-e9e9ec5dc2a5" providerId="ADAL" clId="{9DF5DCB3-88AC-4B5E-AA7E-0CF7E04983C7}" dt="2023-06-30T10:01:56.312" v="1627"/>
        <pc:sldMkLst>
          <pc:docMk/>
          <pc:sldMk cId="1355639540" sldId="259"/>
        </pc:sldMkLst>
        <pc:spChg chg="mod">
          <ac:chgData name="Radoslav Nikolov (2118366)" userId="f3e6090b-4d36-416e-ada9-e9e9ec5dc2a5" providerId="ADAL" clId="{9DF5DCB3-88AC-4B5E-AA7E-0CF7E04983C7}" dt="2023-06-24T10:19:48.438" v="1113"/>
          <ac:spMkLst>
            <pc:docMk/>
            <pc:sldMk cId="1355639540" sldId="259"/>
            <ac:spMk id="2" creationId="{2954F805-E426-4973-566B-FCAC7C8C162F}"/>
          </ac:spMkLst>
        </pc:spChg>
        <pc:spChg chg="del">
          <ac:chgData name="Radoslav Nikolov (2118366)" userId="f3e6090b-4d36-416e-ada9-e9e9ec5dc2a5" providerId="ADAL" clId="{9DF5DCB3-88AC-4B5E-AA7E-0CF7E04983C7}" dt="2023-06-24T09:05:48.513" v="821" actId="931"/>
          <ac:spMkLst>
            <pc:docMk/>
            <pc:sldMk cId="1355639540" sldId="259"/>
            <ac:spMk id="3" creationId="{0D17B1E5-C8B6-8B6D-C6FE-CEE4DADB542A}"/>
          </ac:spMkLst>
        </pc:spChg>
        <pc:spChg chg="mod">
          <ac:chgData name="Radoslav Nikolov (2118366)" userId="f3e6090b-4d36-416e-ada9-e9e9ec5dc2a5" providerId="ADAL" clId="{9DF5DCB3-88AC-4B5E-AA7E-0CF7E04983C7}" dt="2023-06-24T15:06:46.507" v="1378" actId="207"/>
          <ac:spMkLst>
            <pc:docMk/>
            <pc:sldMk cId="1355639540" sldId="259"/>
            <ac:spMk id="4" creationId="{BF41475E-B539-2485-D8F6-443F2BA186F1}"/>
          </ac:spMkLst>
        </pc:spChg>
        <pc:spChg chg="add del mod">
          <ac:chgData name="Radoslav Nikolov (2118366)" userId="f3e6090b-4d36-416e-ada9-e9e9ec5dc2a5" providerId="ADAL" clId="{9DF5DCB3-88AC-4B5E-AA7E-0CF7E04983C7}" dt="2023-06-30T10:01:56.312" v="1627"/>
          <ac:spMkLst>
            <pc:docMk/>
            <pc:sldMk cId="1355639540" sldId="259"/>
            <ac:spMk id="7" creationId="{5ACBF339-FC3C-9CFB-EA14-AAE17751DD1B}"/>
          </ac:spMkLst>
        </pc:spChg>
        <pc:spChg chg="add del mod">
          <ac:chgData name="Radoslav Nikolov (2118366)" userId="f3e6090b-4d36-416e-ada9-e9e9ec5dc2a5" providerId="ADAL" clId="{9DF5DCB3-88AC-4B5E-AA7E-0CF7E04983C7}" dt="2023-06-30T09:58:23.373" v="1591" actId="21"/>
          <ac:spMkLst>
            <pc:docMk/>
            <pc:sldMk cId="1355639540" sldId="259"/>
            <ac:spMk id="9" creationId="{9C9D9CE2-3371-F82A-357D-527A76041C3B}"/>
          </ac:spMkLst>
        </pc:spChg>
        <pc:spChg chg="add del mod">
          <ac:chgData name="Radoslav Nikolov (2118366)" userId="f3e6090b-4d36-416e-ada9-e9e9ec5dc2a5" providerId="ADAL" clId="{9DF5DCB3-88AC-4B5E-AA7E-0CF7E04983C7}" dt="2023-06-30T09:58:35.299" v="1595" actId="931"/>
          <ac:spMkLst>
            <pc:docMk/>
            <pc:sldMk cId="1355639540" sldId="259"/>
            <ac:spMk id="11" creationId="{1F04BAF0-0B7F-13A2-AA54-BA02ECEEED48}"/>
          </ac:spMkLst>
        </pc:spChg>
        <pc:spChg chg="add mod">
          <ac:chgData name="Radoslav Nikolov (2118366)" userId="f3e6090b-4d36-416e-ada9-e9e9ec5dc2a5" providerId="ADAL" clId="{9DF5DCB3-88AC-4B5E-AA7E-0CF7E04983C7}" dt="2023-06-30T10:01:47.928" v="1625" actId="1076"/>
          <ac:spMkLst>
            <pc:docMk/>
            <pc:sldMk cId="1355639540" sldId="259"/>
            <ac:spMk id="15" creationId="{845B9CF7-EA3C-6285-32CD-933C2F3C3586}"/>
          </ac:spMkLst>
        </pc:spChg>
        <pc:picChg chg="add del mod">
          <ac:chgData name="Radoslav Nikolov (2118366)" userId="f3e6090b-4d36-416e-ada9-e9e9ec5dc2a5" providerId="ADAL" clId="{9DF5DCB3-88AC-4B5E-AA7E-0CF7E04983C7}" dt="2023-06-30T09:58:23.907" v="1593" actId="931"/>
          <ac:picMkLst>
            <pc:docMk/>
            <pc:sldMk cId="1355639540" sldId="259"/>
            <ac:picMk id="5" creationId="{841CDA34-028F-7279-D88F-6F452636923B}"/>
          </ac:picMkLst>
        </pc:picChg>
        <pc:picChg chg="add del mod">
          <ac:chgData name="Radoslav Nikolov (2118366)" userId="f3e6090b-4d36-416e-ada9-e9e9ec5dc2a5" providerId="ADAL" clId="{9DF5DCB3-88AC-4B5E-AA7E-0CF7E04983C7}" dt="2023-06-30T09:58:27.008" v="1594" actId="21"/>
          <ac:picMkLst>
            <pc:docMk/>
            <pc:sldMk cId="1355639540" sldId="259"/>
            <ac:picMk id="6" creationId="{03E58927-31FE-1F12-02C6-22B7A6D0B3FA}"/>
          </ac:picMkLst>
        </pc:picChg>
        <pc:picChg chg="add mod">
          <ac:chgData name="Radoslav Nikolov (2118366)" userId="f3e6090b-4d36-416e-ada9-e9e9ec5dc2a5" providerId="ADAL" clId="{9DF5DCB3-88AC-4B5E-AA7E-0CF7E04983C7}" dt="2023-06-30T10:01:17.241" v="1620" actId="14100"/>
          <ac:picMkLst>
            <pc:docMk/>
            <pc:sldMk cId="1355639540" sldId="259"/>
            <ac:picMk id="13" creationId="{00267F89-8D78-2D7C-6B3C-1F90C00C1049}"/>
          </ac:picMkLst>
        </pc:picChg>
      </pc:sldChg>
      <pc:sldChg chg="addSp delSp modSp new mod ord setBg">
        <pc:chgData name="Radoslav Nikolov (2118366)" userId="f3e6090b-4d36-416e-ada9-e9e9ec5dc2a5" providerId="ADAL" clId="{9DF5DCB3-88AC-4B5E-AA7E-0CF7E04983C7}" dt="2023-06-30T09:55:46.162" v="1586" actId="207"/>
        <pc:sldMkLst>
          <pc:docMk/>
          <pc:sldMk cId="3233574830" sldId="260"/>
        </pc:sldMkLst>
        <pc:spChg chg="mod">
          <ac:chgData name="Radoslav Nikolov (2118366)" userId="f3e6090b-4d36-416e-ada9-e9e9ec5dc2a5" providerId="ADAL" clId="{9DF5DCB3-88AC-4B5E-AA7E-0CF7E04983C7}" dt="2023-06-24T10:19:48.438" v="1113"/>
          <ac:spMkLst>
            <pc:docMk/>
            <pc:sldMk cId="3233574830" sldId="260"/>
            <ac:spMk id="2" creationId="{4BD10AA6-C402-9766-61E2-47C4985D2B15}"/>
          </ac:spMkLst>
        </pc:spChg>
        <pc:spChg chg="mod">
          <ac:chgData name="Radoslav Nikolov (2118366)" userId="f3e6090b-4d36-416e-ada9-e9e9ec5dc2a5" providerId="ADAL" clId="{9DF5DCB3-88AC-4B5E-AA7E-0CF7E04983C7}" dt="2023-06-30T09:55:36.859" v="1585" actId="207"/>
          <ac:spMkLst>
            <pc:docMk/>
            <pc:sldMk cId="3233574830" sldId="260"/>
            <ac:spMk id="3" creationId="{8834432F-B80F-07C8-AA6F-A89155343F3F}"/>
          </ac:spMkLst>
        </pc:spChg>
        <pc:spChg chg="add mod">
          <ac:chgData name="Radoslav Nikolov (2118366)" userId="f3e6090b-4d36-416e-ada9-e9e9ec5dc2a5" providerId="ADAL" clId="{9DF5DCB3-88AC-4B5E-AA7E-0CF7E04983C7}" dt="2023-06-30T09:55:46.162" v="1586" actId="207"/>
          <ac:spMkLst>
            <pc:docMk/>
            <pc:sldMk cId="3233574830" sldId="260"/>
            <ac:spMk id="4" creationId="{A6D211FC-DD8A-60F2-2D80-B35B2E5BF527}"/>
          </ac:spMkLst>
        </pc:spChg>
        <pc:spChg chg="del">
          <ac:chgData name="Radoslav Nikolov (2118366)" userId="f3e6090b-4d36-416e-ada9-e9e9ec5dc2a5" providerId="ADAL" clId="{9DF5DCB3-88AC-4B5E-AA7E-0CF7E04983C7}" dt="2023-06-24T09:27:06.289" v="870" actId="931"/>
          <ac:spMkLst>
            <pc:docMk/>
            <pc:sldMk cId="3233574830" sldId="260"/>
            <ac:spMk id="4" creationId="{D3D0A886-02D3-0EBB-7169-8645E5FD90FC}"/>
          </ac:spMkLst>
        </pc:spChg>
        <pc:spChg chg="add mod">
          <ac:chgData name="Radoslav Nikolov (2118366)" userId="f3e6090b-4d36-416e-ada9-e9e9ec5dc2a5" providerId="ADAL" clId="{9DF5DCB3-88AC-4B5E-AA7E-0CF7E04983C7}" dt="2023-06-24T13:28:49.534" v="1338" actId="1076"/>
          <ac:spMkLst>
            <pc:docMk/>
            <pc:sldMk cId="3233574830" sldId="260"/>
            <ac:spMk id="7" creationId="{EC85BBC3-E818-F1A1-A406-885A487E69CB}"/>
          </ac:spMkLst>
        </pc:spChg>
        <pc:picChg chg="add mod">
          <ac:chgData name="Radoslav Nikolov (2118366)" userId="f3e6090b-4d36-416e-ada9-e9e9ec5dc2a5" providerId="ADAL" clId="{9DF5DCB3-88AC-4B5E-AA7E-0CF7E04983C7}" dt="2023-06-24T13:40:41.993" v="1364" actId="14100"/>
          <ac:picMkLst>
            <pc:docMk/>
            <pc:sldMk cId="3233574830" sldId="260"/>
            <ac:picMk id="6" creationId="{7D0DE206-2F8F-4CDF-8FF5-243C541459EC}"/>
          </ac:picMkLst>
        </pc:picChg>
      </pc:sldChg>
      <pc:sldChg chg="addSp delSp modSp new mod">
        <pc:chgData name="Radoslav Nikolov (2118366)" userId="f3e6090b-4d36-416e-ada9-e9e9ec5dc2a5" providerId="ADAL" clId="{9DF5DCB3-88AC-4B5E-AA7E-0CF7E04983C7}" dt="2023-06-30T10:02:07.871" v="1628" actId="27107"/>
        <pc:sldMkLst>
          <pc:docMk/>
          <pc:sldMk cId="472329891" sldId="261"/>
        </pc:sldMkLst>
        <pc:spChg chg="mod">
          <ac:chgData name="Radoslav Nikolov (2118366)" userId="f3e6090b-4d36-416e-ada9-e9e9ec5dc2a5" providerId="ADAL" clId="{9DF5DCB3-88AC-4B5E-AA7E-0CF7E04983C7}" dt="2023-06-24T10:19:48.438" v="1113"/>
          <ac:spMkLst>
            <pc:docMk/>
            <pc:sldMk cId="472329891" sldId="261"/>
            <ac:spMk id="2" creationId="{5BF5A49E-C49B-203A-6E89-19FE05AC8190}"/>
          </ac:spMkLst>
        </pc:spChg>
        <pc:spChg chg="del">
          <ac:chgData name="Radoslav Nikolov (2118366)" userId="f3e6090b-4d36-416e-ada9-e9e9ec5dc2a5" providerId="ADAL" clId="{9DF5DCB3-88AC-4B5E-AA7E-0CF7E04983C7}" dt="2023-06-24T09:37:17.606" v="918" actId="3680"/>
          <ac:spMkLst>
            <pc:docMk/>
            <pc:sldMk cId="472329891" sldId="261"/>
            <ac:spMk id="3" creationId="{1FDF67E4-31CF-42A6-C6D8-2F7C733E85AD}"/>
          </ac:spMkLst>
        </pc:spChg>
        <pc:graphicFrameChg chg="add mod ord modGraphic">
          <ac:chgData name="Radoslav Nikolov (2118366)" userId="f3e6090b-4d36-416e-ada9-e9e9ec5dc2a5" providerId="ADAL" clId="{9DF5DCB3-88AC-4B5E-AA7E-0CF7E04983C7}" dt="2023-06-30T10:02:07.871" v="1628" actId="27107"/>
          <ac:graphicFrameMkLst>
            <pc:docMk/>
            <pc:sldMk cId="472329891" sldId="261"/>
            <ac:graphicFrameMk id="4" creationId="{035B21D9-1B4C-D662-87C4-3A831600C1EB}"/>
          </ac:graphicFrameMkLst>
        </pc:graphicFrameChg>
      </pc:sldChg>
      <pc:sldChg chg="modSp new mod setBg">
        <pc:chgData name="Radoslav Nikolov (2118366)" userId="f3e6090b-4d36-416e-ada9-e9e9ec5dc2a5" providerId="ADAL" clId="{9DF5DCB3-88AC-4B5E-AA7E-0CF7E04983C7}" dt="2023-06-30T10:07:50.739" v="1642" actId="14100"/>
        <pc:sldMkLst>
          <pc:docMk/>
          <pc:sldMk cId="4280611921" sldId="262"/>
        </pc:sldMkLst>
        <pc:spChg chg="mod">
          <ac:chgData name="Radoslav Nikolov (2118366)" userId="f3e6090b-4d36-416e-ada9-e9e9ec5dc2a5" providerId="ADAL" clId="{9DF5DCB3-88AC-4B5E-AA7E-0CF7E04983C7}" dt="2023-06-24T10:19:48.438" v="1113"/>
          <ac:spMkLst>
            <pc:docMk/>
            <pc:sldMk cId="4280611921" sldId="262"/>
            <ac:spMk id="2" creationId="{45B14594-7267-3252-11E9-585FBB8BADAF}"/>
          </ac:spMkLst>
        </pc:spChg>
        <pc:spChg chg="mod">
          <ac:chgData name="Radoslav Nikolov (2118366)" userId="f3e6090b-4d36-416e-ada9-e9e9ec5dc2a5" providerId="ADAL" clId="{9DF5DCB3-88AC-4B5E-AA7E-0CF7E04983C7}" dt="2023-06-30T10:07:50.739" v="1642" actId="14100"/>
          <ac:spMkLst>
            <pc:docMk/>
            <pc:sldMk cId="4280611921" sldId="262"/>
            <ac:spMk id="3" creationId="{27EAF007-1C7D-84AD-243B-2C6A11DEE8B7}"/>
          </ac:spMkLst>
        </pc:spChg>
      </pc:sldChg>
      <pc:sldChg chg="modSp new mod setBg">
        <pc:chgData name="Radoslav Nikolov (2118366)" userId="f3e6090b-4d36-416e-ada9-e9e9ec5dc2a5" providerId="ADAL" clId="{9DF5DCB3-88AC-4B5E-AA7E-0CF7E04983C7}" dt="2023-06-30T10:08:30.514" v="1643" actId="12"/>
        <pc:sldMkLst>
          <pc:docMk/>
          <pc:sldMk cId="2259927497" sldId="263"/>
        </pc:sldMkLst>
        <pc:spChg chg="mod">
          <ac:chgData name="Radoslav Nikolov (2118366)" userId="f3e6090b-4d36-416e-ada9-e9e9ec5dc2a5" providerId="ADAL" clId="{9DF5DCB3-88AC-4B5E-AA7E-0CF7E04983C7}" dt="2023-06-24T10:19:48.438" v="1113"/>
          <ac:spMkLst>
            <pc:docMk/>
            <pc:sldMk cId="2259927497" sldId="263"/>
            <ac:spMk id="2" creationId="{22117501-C150-9885-AE4E-0119226A86D1}"/>
          </ac:spMkLst>
        </pc:spChg>
        <pc:spChg chg="mod">
          <ac:chgData name="Radoslav Nikolov (2118366)" userId="f3e6090b-4d36-416e-ada9-e9e9ec5dc2a5" providerId="ADAL" clId="{9DF5DCB3-88AC-4B5E-AA7E-0CF7E04983C7}" dt="2023-06-30T10:08:30.514" v="1643" actId="12"/>
          <ac:spMkLst>
            <pc:docMk/>
            <pc:sldMk cId="2259927497" sldId="263"/>
            <ac:spMk id="3" creationId="{72D74B59-08B1-A780-54F0-CC5D0576AF8A}"/>
          </ac:spMkLst>
        </pc:spChg>
      </pc:sldChg>
      <pc:sldChg chg="modSp new mod setBg">
        <pc:chgData name="Radoslav Nikolov (2118366)" userId="f3e6090b-4d36-416e-ada9-e9e9ec5dc2a5" providerId="ADAL" clId="{9DF5DCB3-88AC-4B5E-AA7E-0CF7E04983C7}" dt="2023-06-30T10:14:00.518" v="1708" actId="14100"/>
        <pc:sldMkLst>
          <pc:docMk/>
          <pc:sldMk cId="3214662300" sldId="264"/>
        </pc:sldMkLst>
        <pc:spChg chg="mod">
          <ac:chgData name="Radoslav Nikolov (2118366)" userId="f3e6090b-4d36-416e-ada9-e9e9ec5dc2a5" providerId="ADAL" clId="{9DF5DCB3-88AC-4B5E-AA7E-0CF7E04983C7}" dt="2023-06-27T08:38:17.578" v="1428" actId="27636"/>
          <ac:spMkLst>
            <pc:docMk/>
            <pc:sldMk cId="3214662300" sldId="264"/>
            <ac:spMk id="2" creationId="{1FA7B234-3666-1A6B-A38F-CF3175DCAD48}"/>
          </ac:spMkLst>
        </pc:spChg>
        <pc:spChg chg="mod">
          <ac:chgData name="Radoslav Nikolov (2118366)" userId="f3e6090b-4d36-416e-ada9-e9e9ec5dc2a5" providerId="ADAL" clId="{9DF5DCB3-88AC-4B5E-AA7E-0CF7E04983C7}" dt="2023-06-30T10:14:00.518" v="1708" actId="14100"/>
          <ac:spMkLst>
            <pc:docMk/>
            <pc:sldMk cId="3214662300" sldId="264"/>
            <ac:spMk id="3" creationId="{13252C01-5F69-AE30-D8FA-B6F13C1612EB}"/>
          </ac:spMkLst>
        </pc:spChg>
      </pc:sldChg>
      <pc:sldChg chg="addSp delSp modSp new mod ord modClrScheme chgLayout">
        <pc:chgData name="Radoslav Nikolov (2118366)" userId="f3e6090b-4d36-416e-ada9-e9e9ec5dc2a5" providerId="ADAL" clId="{9DF5DCB3-88AC-4B5E-AA7E-0CF7E04983C7}" dt="2023-06-30T10:13:15.952" v="1707" actId="14100"/>
        <pc:sldMkLst>
          <pc:docMk/>
          <pc:sldMk cId="253068994" sldId="265"/>
        </pc:sldMkLst>
        <pc:spChg chg="add del mod">
          <ac:chgData name="Radoslav Nikolov (2118366)" userId="f3e6090b-4d36-416e-ada9-e9e9ec5dc2a5" providerId="ADAL" clId="{9DF5DCB3-88AC-4B5E-AA7E-0CF7E04983C7}" dt="2023-06-30T10:13:06.532" v="1705" actId="26606"/>
          <ac:spMkLst>
            <pc:docMk/>
            <pc:sldMk cId="253068994" sldId="265"/>
            <ac:spMk id="10" creationId="{8890FD9F-7F04-1225-19EC-4B2914994CE5}"/>
          </ac:spMkLst>
        </pc:spChg>
        <pc:picChg chg="add del mod">
          <ac:chgData name="Radoslav Nikolov (2118366)" userId="f3e6090b-4d36-416e-ada9-e9e9ec5dc2a5" providerId="ADAL" clId="{9DF5DCB3-88AC-4B5E-AA7E-0CF7E04983C7}" dt="2023-06-30T10:11:06.318" v="1655" actId="931"/>
          <ac:picMkLst>
            <pc:docMk/>
            <pc:sldMk cId="253068994" sldId="265"/>
            <ac:picMk id="3" creationId="{AF58BFDE-9F07-79BB-0629-94203AB57A73}"/>
          </ac:picMkLst>
        </pc:picChg>
        <pc:picChg chg="add mod">
          <ac:chgData name="Radoslav Nikolov (2118366)" userId="f3e6090b-4d36-416e-ada9-e9e9ec5dc2a5" providerId="ADAL" clId="{9DF5DCB3-88AC-4B5E-AA7E-0CF7E04983C7}" dt="2023-06-30T10:13:15.952" v="1707" actId="14100"/>
          <ac:picMkLst>
            <pc:docMk/>
            <pc:sldMk cId="253068994" sldId="265"/>
            <ac:picMk id="5" creationId="{7D6E4BD5-B552-2F5A-528F-85E688D85664}"/>
          </ac:picMkLst>
        </pc:picChg>
      </pc:sldChg>
      <pc:sldMasterChg chg="setBg modSldLayout">
        <pc:chgData name="Radoslav Nikolov (2118366)" userId="f3e6090b-4d36-416e-ada9-e9e9ec5dc2a5" providerId="ADAL" clId="{9DF5DCB3-88AC-4B5E-AA7E-0CF7E04983C7}" dt="2023-06-24T07:53:07.402" v="303"/>
        <pc:sldMasterMkLst>
          <pc:docMk/>
          <pc:sldMasterMk cId="1566009760" sldId="2147483660"/>
        </pc:sldMasterMkLst>
        <pc:sldLayoutChg chg="setBg">
          <pc:chgData name="Radoslav Nikolov (2118366)" userId="f3e6090b-4d36-416e-ada9-e9e9ec5dc2a5" providerId="ADAL" clId="{9DF5DCB3-88AC-4B5E-AA7E-0CF7E04983C7}" dt="2023-06-24T07:53:07.402" v="303"/>
          <pc:sldLayoutMkLst>
            <pc:docMk/>
            <pc:sldMasterMk cId="1566009760" sldId="2147483660"/>
            <pc:sldLayoutMk cId="2104389858" sldId="2147483661"/>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3911321806" sldId="2147483662"/>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627506503" sldId="2147483663"/>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3568454916" sldId="2147483664"/>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3795230275" sldId="2147483665"/>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876880912" sldId="2147483666"/>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2045820858" sldId="2147483667"/>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1393775073" sldId="2147483668"/>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3053225701" sldId="2147483669"/>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2068492751" sldId="2147483670"/>
          </pc:sldLayoutMkLst>
        </pc:sldLayoutChg>
        <pc:sldLayoutChg chg="setBg">
          <pc:chgData name="Radoslav Nikolov (2118366)" userId="f3e6090b-4d36-416e-ada9-e9e9ec5dc2a5" providerId="ADAL" clId="{9DF5DCB3-88AC-4B5E-AA7E-0CF7E04983C7}" dt="2023-06-24T07:53:07.402" v="303"/>
          <pc:sldLayoutMkLst>
            <pc:docMk/>
            <pc:sldMasterMk cId="1566009760" sldId="2147483660"/>
            <pc:sldLayoutMk cId="4130679719"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130679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68492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6/30/2023</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3225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93775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45820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7688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95230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845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7506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11321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6/30/2023</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04389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000">
              <a:srgbClr val="FFC000"/>
            </a:gs>
            <a:gs pos="81000">
              <a:schemeClr val="accent3">
                <a:lumMod val="60000"/>
                <a:lumOff val="40000"/>
                <a:alpha val="48000"/>
              </a:schemeClr>
            </a:gs>
          </a:gsLst>
          <a:lin ang="1800000" scaled="0"/>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6/30/2023</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660097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97381-6889-502F-71C3-742FE7C04658}"/>
              </a:ext>
            </a:extLst>
          </p:cNvPr>
          <p:cNvSpPr>
            <a:spLocks noGrp="1"/>
          </p:cNvSpPr>
          <p:nvPr>
            <p:ph type="title"/>
          </p:nvPr>
        </p:nvSpPr>
        <p:spPr>
          <a:xfrm>
            <a:off x="989400" y="395289"/>
            <a:ext cx="10213200" cy="1112836"/>
          </a:xfrm>
        </p:spPr>
        <p:style>
          <a:lnRef idx="1">
            <a:schemeClr val="accent3"/>
          </a:lnRef>
          <a:fillRef idx="3">
            <a:schemeClr val="accent3"/>
          </a:fillRef>
          <a:effectRef idx="2">
            <a:schemeClr val="accent3"/>
          </a:effectRef>
          <a:fontRef idx="minor">
            <a:schemeClr val="lt1"/>
          </a:fontRef>
        </p:style>
        <p:txBody>
          <a:bodyPr vert="horz" lIns="91440" tIns="45720" rIns="91440" bIns="45720" rtlCol="0" anchor="b" anchorCtr="0">
            <a:normAutofit/>
          </a:bodyPr>
          <a:lstStyle/>
          <a:p>
            <a:pPr algn="ctr"/>
            <a:r>
              <a:rPr lang="en-GB" kern="1200" cap="none" spc="0" baseline="0" dirty="0">
                <a:solidFill>
                  <a:schemeClr val="accent3">
                    <a:lumMod val="20000"/>
                    <a:lumOff val="80000"/>
                  </a:schemeClr>
                </a:solidFill>
                <a:latin typeface="Arial" panose="020B0604020202020204" pitchFamily="34" charset="0"/>
                <a:cs typeface="Arial" panose="020B0604020202020204" pitchFamily="34" charset="0"/>
              </a:rPr>
              <a:t>Understanding Employee Motivation for Improved Organizational Operations</a:t>
            </a:r>
            <a:endParaRPr lang="en-US" kern="1200" cap="none" spc="0" baseline="0" dirty="0">
              <a:solidFill>
                <a:schemeClr val="accent3">
                  <a:lumMod val="20000"/>
                  <a:lumOff val="80000"/>
                </a:schemeClr>
              </a:solidFill>
              <a:latin typeface="Arial" panose="020B0604020202020204" pitchFamily="34" charset="0"/>
              <a:cs typeface="Arial" panose="020B0604020202020204" pitchFamily="34" charset="0"/>
            </a:endParaRPr>
          </a:p>
        </p:txBody>
      </p:sp>
      <p:pic>
        <p:nvPicPr>
          <p:cNvPr id="4" name="Picture 3" descr="Red toy person in front of two lines of white figures">
            <a:extLst>
              <a:ext uri="{FF2B5EF4-FFF2-40B4-BE49-F238E27FC236}">
                <a16:creationId xmlns:a16="http://schemas.microsoft.com/office/drawing/2014/main" id="{F1737B48-2DDE-4751-B5C4-7AE9CF3B5A9C}"/>
              </a:ext>
            </a:extLst>
          </p:cNvPr>
          <p:cNvPicPr>
            <a:picLocks noChangeAspect="1"/>
          </p:cNvPicPr>
          <p:nvPr/>
        </p:nvPicPr>
        <p:blipFill rotWithShape="1">
          <a:blip r:embed="rId2"/>
          <a:srcRect l="12364" r="8457" b="-1"/>
          <a:stretch/>
        </p:blipFill>
        <p:spPr>
          <a:xfrm>
            <a:off x="989400" y="1685925"/>
            <a:ext cx="4928400" cy="4092575"/>
          </a:xfrm>
          <a:prstGeom prst="rect">
            <a:avLst/>
          </a:prstGeom>
          <a:noFill/>
        </p:spPr>
      </p:pic>
      <p:sp>
        <p:nvSpPr>
          <p:cNvPr id="3" name="Subtitle 2">
            <a:extLst>
              <a:ext uri="{FF2B5EF4-FFF2-40B4-BE49-F238E27FC236}">
                <a16:creationId xmlns:a16="http://schemas.microsoft.com/office/drawing/2014/main" id="{60CEC1A8-08AB-AD8C-7B3D-BAD6A0024577}"/>
              </a:ext>
            </a:extLst>
          </p:cNvPr>
          <p:cNvSpPr>
            <a:spLocks noGrp="1"/>
          </p:cNvSpPr>
          <p:nvPr>
            <p:ph sz="half" idx="2"/>
          </p:nvPr>
        </p:nvSpPr>
        <p:spPr>
          <a:xfrm>
            <a:off x="6274202" y="1685925"/>
            <a:ext cx="4928400" cy="4092575"/>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p>
            <a:pPr>
              <a:buFont typeface="Wingdings" panose="05000000000000000000" pitchFamily="2" charset="2"/>
              <a:buChar char="q"/>
            </a:pPr>
            <a:r>
              <a:rPr lang="en-US" sz="1800" dirty="0">
                <a:solidFill>
                  <a:schemeClr val="accent5">
                    <a:lumMod val="50000"/>
                    <a:alpha val="60000"/>
                  </a:schemeClr>
                </a:solidFill>
                <a:latin typeface="Arial" panose="020B0604020202020204" pitchFamily="34" charset="0"/>
                <a:cs typeface="Arial" panose="020B0604020202020204" pitchFamily="34" charset="0"/>
              </a:rPr>
              <a:t>Student name: Radoslav Nikolov 2118366</a:t>
            </a:r>
          </a:p>
          <a:p>
            <a:pPr>
              <a:buFont typeface="Wingdings" panose="05000000000000000000" pitchFamily="2" charset="2"/>
              <a:buChar char="q"/>
            </a:pPr>
            <a:r>
              <a:rPr lang="en-US" sz="1800" dirty="0">
                <a:solidFill>
                  <a:schemeClr val="accent5">
                    <a:lumMod val="50000"/>
                    <a:alpha val="60000"/>
                  </a:schemeClr>
                </a:solidFill>
                <a:latin typeface="Arial" panose="020B0604020202020204" pitchFamily="34" charset="0"/>
                <a:cs typeface="Arial" panose="020B0604020202020204" pitchFamily="34" charset="0"/>
              </a:rPr>
              <a:t>Module: Developing Relationships and Workplace Achievement </a:t>
            </a:r>
            <a:r>
              <a:rPr lang="en-GB" sz="1800" dirty="0">
                <a:solidFill>
                  <a:schemeClr val="accent5">
                    <a:lumMod val="50000"/>
                    <a:alpha val="60000"/>
                  </a:schemeClr>
                </a:solidFill>
                <a:latin typeface="Arial" panose="020B0604020202020204" pitchFamily="34" charset="0"/>
                <a:cs typeface="Arial" panose="020B0604020202020204" pitchFamily="34" charset="0"/>
              </a:rPr>
              <a:t>BMSW 5102</a:t>
            </a:r>
            <a:endParaRPr lang="en-US" sz="1800" dirty="0">
              <a:solidFill>
                <a:schemeClr val="accent5">
                  <a:lumMod val="50000"/>
                  <a:alpha val="60000"/>
                </a:schemeClr>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sz="1800" dirty="0">
                <a:solidFill>
                  <a:schemeClr val="accent5">
                    <a:lumMod val="50000"/>
                    <a:alpha val="60000"/>
                  </a:schemeClr>
                </a:solidFill>
                <a:latin typeface="Arial" panose="020B0604020202020204" pitchFamily="34" charset="0"/>
                <a:cs typeface="Arial" panose="020B0604020202020204" pitchFamily="34" charset="0"/>
              </a:rPr>
              <a:t>Lecture: Dr. Doreen Nayaa Amundam</a:t>
            </a:r>
          </a:p>
          <a:p>
            <a:endParaRPr lang="en-US" dirty="0">
              <a:solidFill>
                <a:schemeClr val="tx1">
                  <a:alpha val="60000"/>
                </a:schemeClr>
              </a:solidFill>
            </a:endParaRPr>
          </a:p>
        </p:txBody>
      </p:sp>
      <p:sp>
        <p:nvSpPr>
          <p:cNvPr id="5" name="TextBox 4">
            <a:extLst>
              <a:ext uri="{FF2B5EF4-FFF2-40B4-BE49-F238E27FC236}">
                <a16:creationId xmlns:a16="http://schemas.microsoft.com/office/drawing/2014/main" id="{15331F8C-BAFB-E4CF-3461-DF74C179B357}"/>
              </a:ext>
            </a:extLst>
          </p:cNvPr>
          <p:cNvSpPr txBox="1"/>
          <p:nvPr/>
        </p:nvSpPr>
        <p:spPr>
          <a:xfrm>
            <a:off x="1110343" y="5415124"/>
            <a:ext cx="1270065" cy="261610"/>
          </a:xfrm>
          <a:prstGeom prst="rect">
            <a:avLst/>
          </a:prstGeom>
          <a:noFill/>
        </p:spPr>
        <p:txBody>
          <a:bodyPr wrap="square" rtlCol="0">
            <a:spAutoFit/>
          </a:bodyPr>
          <a:lstStyle/>
          <a:p>
            <a:r>
              <a:rPr lang="en-GB" sz="1100" dirty="0">
                <a:solidFill>
                  <a:schemeClr val="bg1">
                    <a:lumMod val="85000"/>
                  </a:schemeClr>
                </a:solidFill>
                <a:latin typeface="Arial" panose="020B0604020202020204" pitchFamily="34" charset="0"/>
                <a:cs typeface="Arial" panose="020B0604020202020204" pitchFamily="34" charset="0"/>
              </a:rPr>
              <a:t>Source: Internet </a:t>
            </a:r>
            <a:endParaRPr lang="bg-BG" sz="1100" dirty="0">
              <a:solidFill>
                <a:schemeClr val="bg1">
                  <a:lumMod val="8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6805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EC62-7EE2-DB78-B4A1-5850332D6DD0}"/>
              </a:ext>
            </a:extLst>
          </p:cNvPr>
          <p:cNvSpPr>
            <a:spLocks noGrp="1"/>
          </p:cNvSpPr>
          <p:nvPr>
            <p:ph type="title"/>
          </p:nvPr>
        </p:nvSpPr>
        <p:spPr>
          <a:xfrm>
            <a:off x="989400" y="395289"/>
            <a:ext cx="10213200" cy="1112836"/>
          </a:xfrm>
        </p:spPr>
        <p:txBody>
          <a:bodyPr anchor="b">
            <a:normAutofit/>
          </a:bodyPr>
          <a:lstStyle/>
          <a:p>
            <a:pPr algn="ctr"/>
            <a:r>
              <a:rPr lang="en-US" b="0" i="0" dirty="0">
                <a:solidFill>
                  <a:schemeClr val="accent3">
                    <a:lumMod val="75000"/>
                  </a:schemeClr>
                </a:solidFill>
                <a:effectLst/>
                <a:latin typeface="Arial" panose="020B0604020202020204" pitchFamily="34" charset="0"/>
                <a:cs typeface="Arial" panose="020B0604020202020204" pitchFamily="34" charset="0"/>
              </a:rPr>
              <a:t>Definition and Significance</a:t>
            </a:r>
            <a:r>
              <a:rPr lang="en-GB" dirty="0">
                <a:solidFill>
                  <a:schemeClr val="accent3">
                    <a:lumMod val="75000"/>
                  </a:schemeClr>
                </a:solidFill>
                <a:latin typeface="Arial" panose="020B0604020202020204" pitchFamily="34" charset="0"/>
                <a:cs typeface="Arial" panose="020B0604020202020204" pitchFamily="34" charset="0"/>
              </a:rPr>
              <a:t> </a:t>
            </a:r>
            <a:endParaRPr lang="bg-BG" dirty="0">
              <a:solidFill>
                <a:schemeClr val="accent3">
                  <a:lumMod val="75000"/>
                </a:schemeClr>
              </a:solidFill>
              <a:latin typeface="Arial" panose="020B0604020202020204" pitchFamily="34" charset="0"/>
              <a:cs typeface="Arial" panose="020B0604020202020204" pitchFamily="34" charset="0"/>
            </a:endParaRPr>
          </a:p>
        </p:txBody>
      </p:sp>
      <p:pic>
        <p:nvPicPr>
          <p:cNvPr id="6" name="Content Placeholder 5" descr="One orange paper boat leading a group of white paper boats">
            <a:extLst>
              <a:ext uri="{FF2B5EF4-FFF2-40B4-BE49-F238E27FC236}">
                <a16:creationId xmlns:a16="http://schemas.microsoft.com/office/drawing/2014/main" id="{5423038D-D459-A1DE-E9BB-9CFDB76AEB8B}"/>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r="19618"/>
          <a:stretch/>
        </p:blipFill>
        <p:spPr>
          <a:xfrm>
            <a:off x="868102" y="1685924"/>
            <a:ext cx="2714853" cy="4388304"/>
          </a:xfrm>
          <a:noFill/>
        </p:spPr>
      </p:pic>
      <p:sp>
        <p:nvSpPr>
          <p:cNvPr id="11" name="Content Placeholder 3">
            <a:extLst>
              <a:ext uri="{FF2B5EF4-FFF2-40B4-BE49-F238E27FC236}">
                <a16:creationId xmlns:a16="http://schemas.microsoft.com/office/drawing/2014/main" id="{A73D9A62-415B-1C46-038A-A43956AF8E52}"/>
              </a:ext>
            </a:extLst>
          </p:cNvPr>
          <p:cNvSpPr>
            <a:spLocks noGrp="1"/>
          </p:cNvSpPr>
          <p:nvPr>
            <p:ph sz="half" idx="2"/>
          </p:nvPr>
        </p:nvSpPr>
        <p:spPr>
          <a:xfrm>
            <a:off x="3890865" y="1685925"/>
            <a:ext cx="7311737" cy="4388304"/>
          </a:xfrm>
          <a:solidFill>
            <a:schemeClr val="accent3">
              <a:lumMod val="50000"/>
              <a:alpha val="64000"/>
            </a:schemeClr>
          </a:solidFill>
        </p:spPr>
        <p:txBody>
          <a:bodyPr>
            <a:normAutofit fontScale="92500"/>
          </a:bodyPr>
          <a:lstStyle/>
          <a:p>
            <a:pPr marL="0" indent="0">
              <a:buNone/>
            </a:pPr>
            <a:r>
              <a:rPr lang="en-GB" sz="1200" b="1" u="sng" dirty="0">
                <a:solidFill>
                  <a:schemeClr val="accent3">
                    <a:lumMod val="20000"/>
                    <a:lumOff val="80000"/>
                    <a:alpha val="60000"/>
                  </a:schemeClr>
                </a:solidFill>
                <a:latin typeface="Arial" panose="020B0604020202020204" pitchFamily="34" charset="0"/>
                <a:cs typeface="Arial" panose="020B0604020202020204" pitchFamily="34" charset="0"/>
              </a:rPr>
              <a:t>Definition of employee motivation</a:t>
            </a: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 </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"Employee motivation refers to the internal and external factors that drive and influence individuals' behaviour and performance in the workplace“</a:t>
            </a:r>
            <a:r>
              <a:rPr lang="en-US" sz="1200" dirty="0">
                <a:solidFill>
                  <a:schemeClr val="accent3">
                    <a:lumMod val="20000"/>
                    <a:lumOff val="80000"/>
                    <a:alpha val="60000"/>
                  </a:schemeClr>
                </a:solidFill>
                <a:latin typeface="Arial" panose="020B0604020202020204" pitchFamily="34" charset="0"/>
                <a:cs typeface="Arial" panose="020B0604020202020204" pitchFamily="34" charset="0"/>
              </a:rPr>
              <a:t>(Johnson, 2018).</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According to Armstrong and Taylor (2014) motive serves as a purpose or incentive behind actions. Motivation pertains to the intensity and orientation of behaviour, as well as the factors that shape individuals' conduct. The term 'motivation' encompasses individuals' objectives, their process of goal selection, and the strategies employed by others to modify their behaviour.</a:t>
            </a:r>
          </a:p>
          <a:p>
            <a:pPr marL="0" indent="0">
              <a:buNone/>
            </a:pPr>
            <a:r>
              <a:rPr lang="en-GB" sz="1200" b="1" u="sng" dirty="0">
                <a:solidFill>
                  <a:schemeClr val="accent3">
                    <a:lumMod val="20000"/>
                    <a:lumOff val="80000"/>
                    <a:alpha val="60000"/>
                  </a:schemeClr>
                </a:solidFill>
                <a:latin typeface="Arial" panose="020B0604020202020204" pitchFamily="34" charset="0"/>
                <a:cs typeface="Arial" panose="020B0604020202020204" pitchFamily="34" charset="0"/>
              </a:rPr>
              <a:t>Significance of Motivation:</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Increased productivity and performance (Huang, 2019).</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Improved job satisfaction and engagement (Huang, 2019).</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Enhanced teamwork and collaboration (Latham &amp; Pinder, 2005).</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Stimulates innovation and problem-solving (Locke &amp; Latham, 2004).</a:t>
            </a:r>
          </a:p>
          <a:p>
            <a:pPr>
              <a:buFont typeface="Wingdings" panose="05000000000000000000" pitchFamily="2" charset="2"/>
              <a:buChar char="Ø"/>
            </a:pPr>
            <a:r>
              <a:rPr lang="en-GB" sz="1200" dirty="0">
                <a:solidFill>
                  <a:schemeClr val="accent3">
                    <a:lumMod val="20000"/>
                    <a:lumOff val="80000"/>
                    <a:alpha val="60000"/>
                  </a:schemeClr>
                </a:solidFill>
                <a:latin typeface="Arial" panose="020B0604020202020204" pitchFamily="34" charset="0"/>
                <a:cs typeface="Arial" panose="020B0604020202020204" pitchFamily="34" charset="0"/>
              </a:rPr>
              <a:t>Enables adaptability to change (Locke &amp; Latham, 2004).</a:t>
            </a:r>
          </a:p>
          <a:p>
            <a:endParaRPr lang="en-US" dirty="0">
              <a:solidFill>
                <a:schemeClr val="accent3">
                  <a:lumMod val="20000"/>
                  <a:lumOff val="80000"/>
                  <a:alpha val="6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691D36-669C-2366-0757-16B22AF19BE3}"/>
              </a:ext>
            </a:extLst>
          </p:cNvPr>
          <p:cNvSpPr txBox="1"/>
          <p:nvPr/>
        </p:nvSpPr>
        <p:spPr>
          <a:xfrm>
            <a:off x="989398" y="5409168"/>
            <a:ext cx="1223412" cy="261610"/>
          </a:xfrm>
          <a:prstGeom prst="rect">
            <a:avLst/>
          </a:prstGeom>
          <a:noFill/>
        </p:spPr>
        <p:txBody>
          <a:bodyPr wrap="none" rtlCol="0">
            <a:spAutoFit/>
          </a:bodyPr>
          <a:lstStyle/>
          <a:p>
            <a:r>
              <a:rPr lang="en-GB" sz="1100" dirty="0">
                <a:solidFill>
                  <a:schemeClr val="bg1">
                    <a:lumMod val="95000"/>
                  </a:schemeClr>
                </a:solidFill>
                <a:latin typeface="Arial" panose="020B0604020202020204" pitchFamily="34" charset="0"/>
                <a:cs typeface="Arial" panose="020B0604020202020204" pitchFamily="34" charset="0"/>
              </a:rPr>
              <a:t>Source: Internet </a:t>
            </a:r>
            <a:endParaRPr lang="bg-BG" sz="1100" dirty="0">
              <a:solidFill>
                <a:schemeClr val="bg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0580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1D424-0E73-B999-C59B-1B05C11D0AD2}"/>
              </a:ext>
            </a:extLst>
          </p:cNvPr>
          <p:cNvSpPr>
            <a:spLocks noGrp="1"/>
          </p:cNvSpPr>
          <p:nvPr>
            <p:ph type="title"/>
          </p:nvPr>
        </p:nvSpPr>
        <p:spPr/>
        <p:txBody>
          <a:bodyPr>
            <a:normAutofit/>
          </a:bodyPr>
          <a:lstStyle/>
          <a:p>
            <a:pPr algn="ctr"/>
            <a:r>
              <a:rPr lang="en-GB">
                <a:solidFill>
                  <a:schemeClr val="accent3">
                    <a:lumMod val="50000"/>
                  </a:schemeClr>
                </a:solidFill>
                <a:latin typeface="Arial" panose="020B0604020202020204" pitchFamily="34" charset="0"/>
                <a:cs typeface="Arial" panose="020B0604020202020204" pitchFamily="34" charset="0"/>
              </a:rPr>
              <a:t>Extrinsic vs. Intrinsic Motivation: Key Differences</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CF3A61-BF50-8AA2-4094-3421268A00CE}"/>
              </a:ext>
            </a:extLst>
          </p:cNvPr>
          <p:cNvSpPr>
            <a:spLocks noGrp="1"/>
          </p:cNvSpPr>
          <p:nvPr>
            <p:ph sz="half" idx="1"/>
          </p:nvPr>
        </p:nvSpPr>
        <p:spPr/>
        <p:txBody>
          <a:bodyPr>
            <a:normAutofit/>
          </a:bodyPr>
          <a:lstStyle/>
          <a:p>
            <a:pPr>
              <a:buFont typeface="Wingdings" panose="05000000000000000000" pitchFamily="2" charset="2"/>
              <a:buChar char="v"/>
            </a:pPr>
            <a:r>
              <a:rPr lang="en-GB" sz="1100" b="1" dirty="0">
                <a:solidFill>
                  <a:schemeClr val="accent3">
                    <a:lumMod val="50000"/>
                    <a:alpha val="60000"/>
                  </a:schemeClr>
                </a:solidFill>
                <a:latin typeface="Arial" panose="020B0604020202020204" pitchFamily="34" charset="0"/>
                <a:cs typeface="Arial" panose="020B0604020202020204" pitchFamily="34" charset="0"/>
              </a:rPr>
              <a:t>Explanation of extrinsic motivation: </a:t>
            </a:r>
          </a:p>
          <a:p>
            <a:pPr marL="0" indent="0">
              <a:buNone/>
            </a:pPr>
            <a:r>
              <a:rPr lang="en-GB" sz="1100" dirty="0">
                <a:solidFill>
                  <a:schemeClr val="accent3">
                    <a:lumMod val="50000"/>
                    <a:alpha val="60000"/>
                  </a:schemeClr>
                </a:solidFill>
                <a:latin typeface="Arial" panose="020B0604020202020204" pitchFamily="34" charset="0"/>
                <a:cs typeface="Arial" panose="020B0604020202020204" pitchFamily="34" charset="0"/>
              </a:rPr>
              <a:t>"Extrinsic motivation is driven by external rewards or incentives, such as salary, bonuses, promotions, and recognition </a:t>
            </a:r>
            <a:r>
              <a:rPr lang="en-US" sz="1100" dirty="0">
                <a:solidFill>
                  <a:schemeClr val="accent3">
                    <a:lumMod val="50000"/>
                    <a:alpha val="60000"/>
                  </a:schemeClr>
                </a:solidFill>
                <a:latin typeface="Arial" panose="020B0604020202020204" pitchFamily="34" charset="0"/>
                <a:cs typeface="Arial" panose="020B0604020202020204" pitchFamily="34" charset="0"/>
              </a:rPr>
              <a:t>(Thompson, 2016).</a:t>
            </a:r>
            <a:endParaRPr lang="en-GB" sz="1100" dirty="0">
              <a:solidFill>
                <a:schemeClr val="accent3">
                  <a:lumMod val="50000"/>
                  <a:alpha val="60000"/>
                </a:schemeClr>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1100" b="1" dirty="0">
                <a:solidFill>
                  <a:schemeClr val="accent3">
                    <a:lumMod val="50000"/>
                    <a:alpha val="60000"/>
                  </a:schemeClr>
                </a:solidFill>
                <a:latin typeface="Arial" panose="020B0604020202020204" pitchFamily="34" charset="0"/>
                <a:cs typeface="Arial" panose="020B0604020202020204" pitchFamily="34" charset="0"/>
              </a:rPr>
              <a:t>Explanation of intrinsic motivation: </a:t>
            </a:r>
          </a:p>
          <a:p>
            <a:pPr marL="0" indent="0">
              <a:buNone/>
            </a:pPr>
            <a:r>
              <a:rPr lang="en-GB" sz="1100" dirty="0">
                <a:solidFill>
                  <a:schemeClr val="accent3">
                    <a:lumMod val="50000"/>
                    <a:alpha val="60000"/>
                  </a:schemeClr>
                </a:solidFill>
                <a:latin typeface="Arial" panose="020B0604020202020204" pitchFamily="34" charset="0"/>
                <a:cs typeface="Arial" panose="020B0604020202020204" pitchFamily="34" charset="0"/>
              </a:rPr>
              <a:t>"Intrinsic motivation arises from internal factors, such as personal satisfaction, enjoyment, and a sense of purpose or autonomy" (Davis, 2020).</a:t>
            </a:r>
            <a:endParaRPr lang="bg-BG" sz="1100" dirty="0">
              <a:solidFill>
                <a:schemeClr val="accent3">
                  <a:lumMod val="50000"/>
                  <a:alpha val="60000"/>
                </a:schemeClr>
              </a:solidFill>
              <a:latin typeface="Arial" panose="020B0604020202020204" pitchFamily="34" charset="0"/>
              <a:cs typeface="Arial" panose="020B0604020202020204" pitchFamily="34" charset="0"/>
            </a:endParaRPr>
          </a:p>
        </p:txBody>
      </p:sp>
      <p:pic>
        <p:nvPicPr>
          <p:cNvPr id="6" name="Content Placeholder 5" descr="A picture containing text, post-it note, handwriting, rectangle&#10;&#10;Description automatically generated">
            <a:extLst>
              <a:ext uri="{FF2B5EF4-FFF2-40B4-BE49-F238E27FC236}">
                <a16:creationId xmlns:a16="http://schemas.microsoft.com/office/drawing/2014/main" id="{58A4E17D-E329-7C02-0B33-2BDBECC5F0E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685925"/>
            <a:ext cx="5106600" cy="4092575"/>
          </a:xfrm>
        </p:spPr>
      </p:pic>
      <p:sp>
        <p:nvSpPr>
          <p:cNvPr id="7" name="TextBox 6">
            <a:extLst>
              <a:ext uri="{FF2B5EF4-FFF2-40B4-BE49-F238E27FC236}">
                <a16:creationId xmlns:a16="http://schemas.microsoft.com/office/drawing/2014/main" id="{DE5B8E37-9C32-B7FC-65D8-6D6B0BEB586E}"/>
              </a:ext>
            </a:extLst>
          </p:cNvPr>
          <p:cNvSpPr txBox="1"/>
          <p:nvPr/>
        </p:nvSpPr>
        <p:spPr>
          <a:xfrm>
            <a:off x="9881118" y="5439747"/>
            <a:ext cx="1213794" cy="261610"/>
          </a:xfrm>
          <a:prstGeom prst="rect">
            <a:avLst/>
          </a:prstGeom>
          <a:noFill/>
        </p:spPr>
        <p:txBody>
          <a:bodyPr wrap="none" rtlCol="0">
            <a:spAutoFit/>
          </a:bodyPr>
          <a:lstStyle/>
          <a:p>
            <a:r>
              <a:rPr lang="en-GB" sz="1100">
                <a:solidFill>
                  <a:schemeClr val="accent3">
                    <a:lumMod val="20000"/>
                    <a:lumOff val="80000"/>
                  </a:schemeClr>
                </a:solidFill>
              </a:rPr>
              <a:t>Source: Internet</a:t>
            </a:r>
            <a:endParaRPr lang="bg-BG" sz="1100" dirty="0">
              <a:solidFill>
                <a:schemeClr val="accent3">
                  <a:lumMod val="20000"/>
                  <a:lumOff val="80000"/>
                </a:schemeClr>
              </a:solidFill>
            </a:endParaRPr>
          </a:p>
        </p:txBody>
      </p:sp>
    </p:spTree>
    <p:extLst>
      <p:ext uri="{BB962C8B-B14F-4D97-AF65-F5344CB8AC3E}">
        <p14:creationId xmlns:p14="http://schemas.microsoft.com/office/powerpoint/2010/main" val="1362467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4F805-E426-4973-566B-FCAC7C8C162F}"/>
              </a:ext>
            </a:extLst>
          </p:cNvPr>
          <p:cNvSpPr>
            <a:spLocks noGrp="1"/>
          </p:cNvSpPr>
          <p:nvPr>
            <p:ph type="title"/>
          </p:nvPr>
        </p:nvSpPr>
        <p:spPr/>
        <p:txBody>
          <a:bodyPr/>
          <a:lstStyle/>
          <a:p>
            <a:r>
              <a:rPr lang="en-GB" b="0" i="0" dirty="0">
                <a:solidFill>
                  <a:schemeClr val="accent3">
                    <a:lumMod val="50000"/>
                  </a:schemeClr>
                </a:solidFill>
                <a:effectLst/>
                <a:latin typeface="Arial" panose="020B0604020202020204" pitchFamily="34" charset="0"/>
                <a:cs typeface="Arial" panose="020B0604020202020204" pitchFamily="34" charset="0"/>
              </a:rPr>
              <a:t>Extrinsic Motivation: Examples and Impact</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F41475E-B539-2485-D8F6-443F2BA186F1}"/>
              </a:ext>
            </a:extLst>
          </p:cNvPr>
          <p:cNvSpPr>
            <a:spLocks noGrp="1"/>
          </p:cNvSpPr>
          <p:nvPr>
            <p:ph sz="half" idx="2"/>
          </p:nvPr>
        </p:nvSpPr>
        <p:spPr>
          <a:xfrm>
            <a:off x="5016405" y="1678409"/>
            <a:ext cx="6186195" cy="4330505"/>
          </a:xfrm>
        </p:spPr>
        <p:txBody>
          <a:bodyPr>
            <a:noAutofit/>
          </a:bodyPr>
          <a:lstStyle/>
          <a:p>
            <a:pPr>
              <a:buFont typeface="Wingdings" panose="05000000000000000000" pitchFamily="2" charset="2"/>
              <a:buChar char="§"/>
            </a:pPr>
            <a:r>
              <a:rPr lang="en-GB" sz="1100" dirty="0">
                <a:solidFill>
                  <a:schemeClr val="accent3">
                    <a:lumMod val="50000"/>
                    <a:alpha val="60000"/>
                  </a:schemeClr>
                </a:solidFill>
                <a:latin typeface="Arial" panose="020B0604020202020204" pitchFamily="34" charset="0"/>
                <a:cs typeface="Arial" panose="020B0604020202020204" pitchFamily="34" charset="0"/>
              </a:rPr>
              <a:t>Salary and Benefits: Monetary compensation, including base salary, bonuses, and performance-related incentives, serves as a powerful extrinsic motivator.</a:t>
            </a:r>
          </a:p>
          <a:p>
            <a:pPr>
              <a:buFont typeface="Wingdings" panose="05000000000000000000" pitchFamily="2" charset="2"/>
              <a:buChar char="§"/>
            </a:pPr>
            <a:r>
              <a:rPr lang="en-GB" sz="1100" dirty="0">
                <a:solidFill>
                  <a:schemeClr val="accent3">
                    <a:lumMod val="50000"/>
                    <a:alpha val="60000"/>
                  </a:schemeClr>
                </a:solidFill>
                <a:latin typeface="Arial" panose="020B0604020202020204" pitchFamily="34" charset="0"/>
                <a:cs typeface="Arial" panose="020B0604020202020204" pitchFamily="34" charset="0"/>
              </a:rPr>
              <a:t>Promotions and Career Advancement: The prospect of career growth, such as promotions to higher positions with increased responsibilities and authority, acts as an extrinsic motivator. </a:t>
            </a:r>
          </a:p>
          <a:p>
            <a:pPr>
              <a:buFont typeface="Wingdings" panose="05000000000000000000" pitchFamily="2" charset="2"/>
              <a:buChar char="§"/>
            </a:pPr>
            <a:r>
              <a:rPr lang="en-GB" sz="1100" dirty="0">
                <a:solidFill>
                  <a:schemeClr val="accent3">
                    <a:lumMod val="50000"/>
                    <a:alpha val="60000"/>
                  </a:schemeClr>
                </a:solidFill>
                <a:latin typeface="Arial" panose="020B0604020202020204" pitchFamily="34" charset="0"/>
                <a:cs typeface="Arial" panose="020B0604020202020204" pitchFamily="34" charset="0"/>
              </a:rPr>
              <a:t>Recognition and Rewards: Public acknowledgment, awards, and non-monetary rewards (e.g., certificates, plaques) are extrinsic motivators that contribute to employee performance. </a:t>
            </a:r>
          </a:p>
          <a:p>
            <a:pPr>
              <a:buFont typeface="Wingdings" panose="05000000000000000000" pitchFamily="2" charset="2"/>
              <a:buChar char="§"/>
            </a:pPr>
            <a:r>
              <a:rPr lang="en-GB" sz="1100" dirty="0">
                <a:solidFill>
                  <a:schemeClr val="accent3">
                    <a:lumMod val="50000"/>
                    <a:alpha val="60000"/>
                  </a:schemeClr>
                </a:solidFill>
                <a:latin typeface="Arial" panose="020B0604020202020204" pitchFamily="34" charset="0"/>
                <a:cs typeface="Arial" panose="020B0604020202020204" pitchFamily="34" charset="0"/>
              </a:rPr>
              <a:t>Performance Appraisals and Feedback: Formal evaluations and constructive feedback provide employees with external validation and guidance, motivating them to improve their performance. </a:t>
            </a:r>
          </a:p>
          <a:p>
            <a:pPr>
              <a:buFont typeface="Wingdings" panose="05000000000000000000" pitchFamily="2" charset="2"/>
              <a:buChar char="§"/>
            </a:pPr>
            <a:r>
              <a:rPr lang="en-GB" sz="1100" dirty="0">
                <a:solidFill>
                  <a:schemeClr val="accent3">
                    <a:lumMod val="50000"/>
                    <a:alpha val="60000"/>
                  </a:schemeClr>
                </a:solidFill>
                <a:latin typeface="Arial" panose="020B0604020202020204" pitchFamily="34" charset="0"/>
                <a:cs typeface="Arial" panose="020B0604020202020204" pitchFamily="34" charset="0"/>
              </a:rPr>
              <a:t>Training and Development Opportunities: This is the assessment I receive that my abilities are important, and it is necessary to upgrade them by being given the opportunity for training. This is how I understand that my contribution is important and motivates me to continue to work hard to tackle bigger goals.</a:t>
            </a:r>
            <a:endParaRPr lang="bg-BG" sz="1100" dirty="0">
              <a:solidFill>
                <a:schemeClr val="accent3">
                  <a:lumMod val="50000"/>
                  <a:alpha val="60000"/>
                </a:schemeClr>
              </a:solidFill>
              <a:latin typeface="Arial" panose="020B0604020202020204" pitchFamily="34" charset="0"/>
              <a:cs typeface="Arial" panose="020B0604020202020204" pitchFamily="34" charset="0"/>
            </a:endParaRPr>
          </a:p>
        </p:txBody>
      </p:sp>
      <p:pic>
        <p:nvPicPr>
          <p:cNvPr id="13" name="Content Placeholder 12" descr="Cartoon of a person sitting at a desk with his arms up&#10;&#10;Description automatically generated with low confidence">
            <a:extLst>
              <a:ext uri="{FF2B5EF4-FFF2-40B4-BE49-F238E27FC236}">
                <a16:creationId xmlns:a16="http://schemas.microsoft.com/office/drawing/2014/main" id="{00267F89-8D78-2D7C-6B3C-1F90C00C104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89400" y="1838131"/>
            <a:ext cx="3892956" cy="4242794"/>
          </a:xfrm>
        </p:spPr>
      </p:pic>
      <p:sp>
        <p:nvSpPr>
          <p:cNvPr id="15" name="TextBox 14">
            <a:extLst>
              <a:ext uri="{FF2B5EF4-FFF2-40B4-BE49-F238E27FC236}">
                <a16:creationId xmlns:a16="http://schemas.microsoft.com/office/drawing/2014/main" id="{845B9CF7-EA3C-6285-32CD-933C2F3C3586}"/>
              </a:ext>
            </a:extLst>
          </p:cNvPr>
          <p:cNvSpPr txBox="1"/>
          <p:nvPr/>
        </p:nvSpPr>
        <p:spPr>
          <a:xfrm>
            <a:off x="3505977" y="5688510"/>
            <a:ext cx="1765818" cy="261610"/>
          </a:xfrm>
          <a:prstGeom prst="rect">
            <a:avLst/>
          </a:prstGeom>
          <a:noFill/>
        </p:spPr>
        <p:txBody>
          <a:bodyPr wrap="square">
            <a:spAutoFit/>
          </a:bodyPr>
          <a:lstStyle/>
          <a:p>
            <a:r>
              <a:rPr lang="en-GB" sz="1100" dirty="0">
                <a:solidFill>
                  <a:schemeClr val="accent3">
                    <a:lumMod val="75000"/>
                  </a:schemeClr>
                </a:solidFill>
                <a:latin typeface="Arial" panose="020B0604020202020204" pitchFamily="34" charset="0"/>
                <a:cs typeface="Arial" panose="020B0604020202020204" pitchFamily="34" charset="0"/>
              </a:rPr>
              <a:t>Source: Internet</a:t>
            </a:r>
            <a:endParaRPr lang="bg-BG" sz="1100" dirty="0">
              <a:solidFill>
                <a:schemeClr val="accent3">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5639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0AA6-C402-9766-61E2-47C4985D2B15}"/>
              </a:ext>
            </a:extLst>
          </p:cNvPr>
          <p:cNvSpPr>
            <a:spLocks noGrp="1"/>
          </p:cNvSpPr>
          <p:nvPr>
            <p:ph type="title"/>
          </p:nvPr>
        </p:nvSpPr>
        <p:spPr/>
        <p:txBody>
          <a:bodyPr/>
          <a:lstStyle/>
          <a:p>
            <a:r>
              <a:rPr lang="en-GB" b="0" i="0" dirty="0">
                <a:solidFill>
                  <a:schemeClr val="accent3">
                    <a:lumMod val="50000"/>
                  </a:schemeClr>
                </a:solidFill>
                <a:effectLst/>
                <a:latin typeface="Arial" panose="020B0604020202020204" pitchFamily="34" charset="0"/>
                <a:cs typeface="Arial" panose="020B0604020202020204" pitchFamily="34" charset="0"/>
              </a:rPr>
              <a:t>Intrinsic Motivation: Examples and Impact</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34432F-B80F-07C8-AA6F-A89155343F3F}"/>
              </a:ext>
            </a:extLst>
          </p:cNvPr>
          <p:cNvSpPr>
            <a:spLocks noGrp="1"/>
          </p:cNvSpPr>
          <p:nvPr>
            <p:ph sz="half" idx="1"/>
          </p:nvPr>
        </p:nvSpPr>
        <p:spPr>
          <a:xfrm>
            <a:off x="989400" y="1685927"/>
            <a:ext cx="6633710" cy="2750606"/>
          </a:xfrm>
        </p:spPr>
        <p:txBody>
          <a:bodyPr>
            <a:normAutofit/>
          </a:bodyPr>
          <a:lstStyle/>
          <a:p>
            <a:pPr>
              <a:buClr>
                <a:schemeClr val="accent3">
                  <a:lumMod val="20000"/>
                  <a:lumOff val="80000"/>
                </a:schemeClr>
              </a:buClr>
              <a:buFont typeface="Wingdings" panose="05000000000000000000" pitchFamily="2" charset="2"/>
              <a:buChar char="v"/>
            </a:pPr>
            <a:r>
              <a:rPr lang="en-GB" sz="1100" dirty="0">
                <a:solidFill>
                  <a:schemeClr val="accent3">
                    <a:lumMod val="20000"/>
                    <a:lumOff val="80000"/>
                    <a:alpha val="60000"/>
                  </a:schemeClr>
                </a:solidFill>
                <a:latin typeface="Arial" panose="020B0604020202020204" pitchFamily="34" charset="0"/>
                <a:cs typeface="Arial" panose="020B0604020202020204" pitchFamily="34" charset="0"/>
              </a:rPr>
              <a:t>Sense of Achievement: Intrinsic motivation is often driven by a sense of achievement derived from personal accomplishments.</a:t>
            </a:r>
          </a:p>
          <a:p>
            <a:pPr>
              <a:buClr>
                <a:schemeClr val="accent3">
                  <a:lumMod val="20000"/>
                  <a:lumOff val="80000"/>
                </a:schemeClr>
              </a:buClr>
              <a:buFont typeface="Wingdings" panose="05000000000000000000" pitchFamily="2" charset="2"/>
              <a:buChar char="v"/>
            </a:pPr>
            <a:r>
              <a:rPr lang="en-GB" sz="1100" dirty="0">
                <a:solidFill>
                  <a:schemeClr val="accent3">
                    <a:lumMod val="20000"/>
                    <a:lumOff val="80000"/>
                    <a:alpha val="60000"/>
                  </a:schemeClr>
                </a:solidFill>
                <a:latin typeface="Arial" panose="020B0604020202020204" pitchFamily="34" charset="0"/>
                <a:cs typeface="Arial" panose="020B0604020202020204" pitchFamily="34" charset="0"/>
              </a:rPr>
              <a:t>Enjoyment and Passion for the Work: When employees genuinely enjoy what they do, they are more likely to invest time and effort into their tasks, resulting in higher levels of engagement and performance.</a:t>
            </a:r>
          </a:p>
          <a:p>
            <a:pPr>
              <a:buClr>
                <a:schemeClr val="accent3">
                  <a:lumMod val="20000"/>
                  <a:lumOff val="80000"/>
                </a:schemeClr>
              </a:buClr>
              <a:buFont typeface="Wingdings" panose="05000000000000000000" pitchFamily="2" charset="2"/>
              <a:buChar char="v"/>
            </a:pPr>
            <a:r>
              <a:rPr lang="en-US" sz="1100" dirty="0">
                <a:solidFill>
                  <a:schemeClr val="accent3">
                    <a:lumMod val="20000"/>
                    <a:lumOff val="80000"/>
                    <a:alpha val="60000"/>
                  </a:schemeClr>
                </a:solidFill>
                <a:latin typeface="Arial" panose="020B0604020202020204" pitchFamily="34" charset="0"/>
                <a:cs typeface="Arial" panose="020B0604020202020204" pitchFamily="34" charset="0"/>
              </a:rPr>
              <a:t>Personal Responsibility and Accountability:</a:t>
            </a:r>
            <a:r>
              <a:rPr lang="en-GB" sz="1100" dirty="0">
                <a:solidFill>
                  <a:schemeClr val="accent3">
                    <a:lumMod val="20000"/>
                    <a:lumOff val="80000"/>
                    <a:alpha val="60000"/>
                  </a:schemeClr>
                </a:solidFill>
                <a:latin typeface="Arial" panose="020B0604020202020204" pitchFamily="34" charset="0"/>
                <a:cs typeface="Arial" panose="020B0604020202020204" pitchFamily="34" charset="0"/>
              </a:rPr>
              <a:t> When individuals feel a strong sense of ownership and pride in their contributions, they are motivated to deliver high-quality results.</a:t>
            </a:r>
          </a:p>
          <a:p>
            <a:pPr>
              <a:buClr>
                <a:schemeClr val="accent3">
                  <a:lumMod val="20000"/>
                  <a:lumOff val="80000"/>
                </a:schemeClr>
              </a:buClr>
              <a:buFont typeface="Wingdings" panose="05000000000000000000" pitchFamily="2" charset="2"/>
              <a:buChar char="v"/>
            </a:pPr>
            <a:r>
              <a:rPr lang="en-GB" sz="1100" dirty="0">
                <a:solidFill>
                  <a:schemeClr val="accent3">
                    <a:lumMod val="20000"/>
                    <a:lumOff val="80000"/>
                    <a:alpha val="60000"/>
                  </a:schemeClr>
                </a:solidFill>
                <a:latin typeface="Arial" panose="020B0604020202020204" pitchFamily="34" charset="0"/>
                <a:cs typeface="Arial" panose="020B0604020202020204" pitchFamily="34" charset="0"/>
              </a:rPr>
              <a:t>Purpose and Meaning in Work</a:t>
            </a:r>
          </a:p>
        </p:txBody>
      </p:sp>
      <p:pic>
        <p:nvPicPr>
          <p:cNvPr id="6" name="Content Placeholder 5" descr="A person holding a heart&#10;&#10;Description automatically generated with medium confidence">
            <a:extLst>
              <a:ext uri="{FF2B5EF4-FFF2-40B4-BE49-F238E27FC236}">
                <a16:creationId xmlns:a16="http://schemas.microsoft.com/office/drawing/2014/main" id="{7D0DE206-2F8F-4CDF-8FF5-243C541459E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23110" y="1685927"/>
            <a:ext cx="3722914" cy="4489277"/>
          </a:xfrm>
        </p:spPr>
      </p:pic>
      <p:sp>
        <p:nvSpPr>
          <p:cNvPr id="7" name="TextBox 6">
            <a:extLst>
              <a:ext uri="{FF2B5EF4-FFF2-40B4-BE49-F238E27FC236}">
                <a16:creationId xmlns:a16="http://schemas.microsoft.com/office/drawing/2014/main" id="{EC85BBC3-E818-F1A1-A406-885A487E69CB}"/>
              </a:ext>
            </a:extLst>
          </p:cNvPr>
          <p:cNvSpPr txBox="1"/>
          <p:nvPr/>
        </p:nvSpPr>
        <p:spPr>
          <a:xfrm>
            <a:off x="9979188" y="5913594"/>
            <a:ext cx="1223412" cy="261610"/>
          </a:xfrm>
          <a:prstGeom prst="rect">
            <a:avLst/>
          </a:prstGeom>
          <a:noFill/>
        </p:spPr>
        <p:txBody>
          <a:bodyPr wrap="none" rtlCol="0">
            <a:spAutoFit/>
          </a:bodyPr>
          <a:lstStyle/>
          <a:p>
            <a:r>
              <a:rPr lang="en-GB" sz="1100" dirty="0">
                <a:solidFill>
                  <a:schemeClr val="bg1">
                    <a:lumMod val="95000"/>
                  </a:schemeClr>
                </a:solidFill>
                <a:latin typeface="Arial" panose="020B0604020202020204" pitchFamily="34" charset="0"/>
                <a:cs typeface="Arial" panose="020B0604020202020204" pitchFamily="34" charset="0"/>
              </a:rPr>
              <a:t>Source: Internet </a:t>
            </a:r>
            <a:endParaRPr lang="bg-BG" sz="1100" dirty="0">
              <a:solidFill>
                <a:schemeClr val="bg1">
                  <a:lumMod val="9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6D211FC-DD8A-60F2-2D80-B35B2E5BF527}"/>
              </a:ext>
            </a:extLst>
          </p:cNvPr>
          <p:cNvSpPr txBox="1"/>
          <p:nvPr/>
        </p:nvSpPr>
        <p:spPr>
          <a:xfrm>
            <a:off x="989400" y="4583037"/>
            <a:ext cx="6633710" cy="1330557"/>
          </a:xfrm>
          <a:prstGeom prst="rect">
            <a:avLst/>
          </a:prstGeom>
          <a:noFill/>
        </p:spPr>
        <p:txBody>
          <a:bodyPr wrap="square" rtlCol="0">
            <a:spAutoFit/>
          </a:bodyPr>
          <a:lstStyle/>
          <a:p>
            <a:pPr marL="360000" marR="0" lvl="0" indent="-360000" algn="l" defTabSz="914400" rtl="0" eaLnBrk="1" fontAlgn="auto" latinLnBrk="0" hangingPunct="1">
              <a:lnSpc>
                <a:spcPct val="150000"/>
              </a:lnSpc>
              <a:spcBef>
                <a:spcPts val="1000"/>
              </a:spcBef>
              <a:spcAft>
                <a:spcPts val="0"/>
              </a:spcAft>
              <a:buClr>
                <a:srgbClr val="DB9427">
                  <a:lumMod val="20000"/>
                  <a:lumOff val="80000"/>
                </a:srgbClr>
              </a:buClr>
              <a:buSzTx/>
              <a:buFont typeface="Wingdings" panose="05000000000000000000" pitchFamily="2" charset="2"/>
              <a:buChar char="v"/>
              <a:tabLst/>
              <a:defRPr/>
            </a:pPr>
            <a:r>
              <a:rPr kumimoji="0" lang="en-US" sz="1100" b="0" i="0" u="none" strike="noStrike" kern="1200" cap="none" spc="50" normalizeH="0" baseline="0" noProof="0" dirty="0">
                <a:ln>
                  <a:noFill/>
                </a:ln>
                <a:solidFill>
                  <a:schemeClr val="accent3">
                    <a:lumMod val="20000"/>
                    <a:lumOff val="80000"/>
                    <a:alpha val="60000"/>
                  </a:schemeClr>
                </a:solidFill>
                <a:effectLst/>
                <a:uLnTx/>
                <a:uFillTx/>
                <a:latin typeface="Arial" panose="020B0604020202020204" pitchFamily="34" charset="0"/>
                <a:ea typeface="+mn-ea"/>
                <a:cs typeface="Arial" panose="020B0604020202020204" pitchFamily="34" charset="0"/>
              </a:rPr>
              <a:t>Autonomy and Empowerment: </a:t>
            </a:r>
            <a:r>
              <a:rPr lang="en-GB" sz="1100" spc="50" dirty="0">
                <a:solidFill>
                  <a:schemeClr val="accent3">
                    <a:lumMod val="20000"/>
                    <a:lumOff val="80000"/>
                    <a:alpha val="60000"/>
                  </a:schemeClr>
                </a:solidFill>
                <a:latin typeface="Arial" panose="020B0604020202020204" pitchFamily="34" charset="0"/>
                <a:cs typeface="Arial" panose="020B0604020202020204" pitchFamily="34" charset="0"/>
              </a:rPr>
              <a:t>I feel very motivated when I am given the opportunity to share and apply my ideas to improve processes, so I understand that I am appreciated not only with the work, but also with my innovations. When I see that my ideas are used by my colleagues, then I understand that I am important to the company and appreciated accordingly.</a:t>
            </a:r>
            <a:endParaRPr lang="bg-BG" sz="1100" spc="50" dirty="0">
              <a:solidFill>
                <a:schemeClr val="accent3">
                  <a:lumMod val="20000"/>
                  <a:lumOff val="80000"/>
                  <a:alpha val="6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357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A49E-C49B-203A-6E89-19FE05AC8190}"/>
              </a:ext>
            </a:extLst>
          </p:cNvPr>
          <p:cNvSpPr>
            <a:spLocks noGrp="1"/>
          </p:cNvSpPr>
          <p:nvPr>
            <p:ph type="title"/>
          </p:nvPr>
        </p:nvSpPr>
        <p:spPr/>
        <p:txBody>
          <a:bodyPr/>
          <a:lstStyle/>
          <a:p>
            <a:r>
              <a:rPr lang="en-US" b="0" i="0" dirty="0">
                <a:solidFill>
                  <a:schemeClr val="accent3">
                    <a:lumMod val="50000"/>
                  </a:schemeClr>
                </a:solidFill>
                <a:effectLst/>
                <a:latin typeface="Arial" panose="020B0604020202020204" pitchFamily="34" charset="0"/>
                <a:cs typeface="Arial" panose="020B0604020202020204" pitchFamily="34" charset="0"/>
              </a:rPr>
              <a:t>Extrinsic Motivation </a:t>
            </a:r>
            <a:r>
              <a:rPr lang="en-GB" b="0" i="0" dirty="0">
                <a:solidFill>
                  <a:schemeClr val="accent3">
                    <a:lumMod val="50000"/>
                  </a:schemeClr>
                </a:solidFill>
                <a:effectLst/>
                <a:latin typeface="Arial" panose="020B0604020202020204" pitchFamily="34" charset="0"/>
                <a:cs typeface="Arial" panose="020B0604020202020204" pitchFamily="34" charset="0"/>
              </a:rPr>
              <a:t>strategy </a:t>
            </a:r>
            <a:endParaRPr lang="bg-BG" dirty="0">
              <a:solidFill>
                <a:schemeClr val="accent3">
                  <a:lumMod val="50000"/>
                </a:schemeClr>
              </a:solidFill>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035B21D9-1B4C-D662-87C4-3A831600C1EB}"/>
              </a:ext>
            </a:extLst>
          </p:cNvPr>
          <p:cNvGraphicFramePr>
            <a:graphicFrameLocks noGrp="1"/>
          </p:cNvGraphicFramePr>
          <p:nvPr>
            <p:ph idx="1"/>
            <p:extLst>
              <p:ext uri="{D42A27DB-BD31-4B8C-83A1-F6EECF244321}">
                <p14:modId xmlns:p14="http://schemas.microsoft.com/office/powerpoint/2010/main" val="4006302575"/>
              </p:ext>
            </p:extLst>
          </p:nvPr>
        </p:nvGraphicFramePr>
        <p:xfrm>
          <a:off x="989013" y="1685924"/>
          <a:ext cx="10213974" cy="4692852"/>
        </p:xfrm>
        <a:graphic>
          <a:graphicData uri="http://schemas.openxmlformats.org/drawingml/2006/table">
            <a:tbl>
              <a:tblPr firstRow="1" bandRow="1">
                <a:tableStyleId>{F5AB1C69-6EDB-4FF4-983F-18BD219EF322}</a:tableStyleId>
              </a:tblPr>
              <a:tblGrid>
                <a:gridCol w="2407330">
                  <a:extLst>
                    <a:ext uri="{9D8B030D-6E8A-4147-A177-3AD203B41FA5}">
                      <a16:colId xmlns:a16="http://schemas.microsoft.com/office/drawing/2014/main" val="1771912828"/>
                    </a:ext>
                  </a:extLst>
                </a:gridCol>
                <a:gridCol w="4401986">
                  <a:extLst>
                    <a:ext uri="{9D8B030D-6E8A-4147-A177-3AD203B41FA5}">
                      <a16:colId xmlns:a16="http://schemas.microsoft.com/office/drawing/2014/main" val="2357014598"/>
                    </a:ext>
                  </a:extLst>
                </a:gridCol>
                <a:gridCol w="3404658">
                  <a:extLst>
                    <a:ext uri="{9D8B030D-6E8A-4147-A177-3AD203B41FA5}">
                      <a16:colId xmlns:a16="http://schemas.microsoft.com/office/drawing/2014/main" val="1049196618"/>
                    </a:ext>
                  </a:extLst>
                </a:gridCol>
              </a:tblGrid>
              <a:tr h="513320">
                <a:tc>
                  <a:txBody>
                    <a:bodyPr/>
                    <a:lstStyle/>
                    <a:p>
                      <a:r>
                        <a:rPr lang="en-GB" dirty="0"/>
                        <a:t>From/ Strategy </a:t>
                      </a:r>
                      <a:endParaRPr lang="bg-BG" dirty="0"/>
                    </a:p>
                  </a:txBody>
                  <a:tcPr/>
                </a:tc>
                <a:tc>
                  <a:txBody>
                    <a:bodyPr/>
                    <a:lstStyle/>
                    <a:p>
                      <a:r>
                        <a:rPr lang="en-GB" dirty="0"/>
                        <a:t>Advantage </a:t>
                      </a:r>
                      <a:endParaRPr lang="bg-BG" dirty="0"/>
                    </a:p>
                  </a:txBody>
                  <a:tcPr/>
                </a:tc>
                <a:tc>
                  <a:txBody>
                    <a:bodyPr/>
                    <a:lstStyle/>
                    <a:p>
                      <a:r>
                        <a:rPr lang="en-GB" dirty="0"/>
                        <a:t>Disadvantage </a:t>
                      </a:r>
                      <a:endParaRPr lang="bg-BG" dirty="0"/>
                    </a:p>
                  </a:txBody>
                  <a:tcPr/>
                </a:tc>
                <a:extLst>
                  <a:ext uri="{0D108BD9-81ED-4DB2-BD59-A6C34878D82A}">
                    <a16:rowId xmlns:a16="http://schemas.microsoft.com/office/drawing/2014/main" val="4164731835"/>
                  </a:ext>
                </a:extLst>
              </a:tr>
              <a:tr h="1523670">
                <a:tc>
                  <a:txBody>
                    <a:bodyPr/>
                    <a:lstStyle/>
                    <a:p>
                      <a:r>
                        <a:rPr lang="en-GB" sz="1800" dirty="0">
                          <a:solidFill>
                            <a:schemeClr val="accent3">
                              <a:lumMod val="50000"/>
                            </a:schemeClr>
                          </a:solidFill>
                          <a:latin typeface="Arial" panose="020B0604020202020204" pitchFamily="34" charset="0"/>
                          <a:cs typeface="Arial" panose="020B0604020202020204" pitchFamily="34" charset="0"/>
                        </a:rPr>
                        <a:t>Grades and Rewards </a:t>
                      </a:r>
                      <a:endParaRPr lang="bg-BG" sz="1800" dirty="0">
                        <a:solidFill>
                          <a:schemeClr val="accent3">
                            <a:lumMod val="50000"/>
                          </a:schemeClr>
                        </a:solidFill>
                        <a:latin typeface="Arial" panose="020B0604020202020204" pitchFamily="34" charset="0"/>
                        <a:cs typeface="Arial" panose="020B0604020202020204" pitchFamily="34" charset="0"/>
                      </a:endParaRPr>
                    </a:p>
                  </a:txBody>
                  <a:tcPr/>
                </a:tc>
                <a:tc>
                  <a:txBody>
                    <a:bodyPr/>
                    <a:lstStyle/>
                    <a:p>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Concrete, recognizable, and appealing to employees who find them valuable. Similar to the amplified levels of monetary incentives, they function as incentives or rewards.</a:t>
                      </a:r>
                      <a:endParaRPr lang="bg-BG" sz="1100" dirty="0">
                        <a:solidFill>
                          <a:schemeClr val="accent3">
                            <a:lumMod val="50000"/>
                          </a:schemeClr>
                        </a:solidFill>
                        <a:latin typeface="Arial" panose="020B0604020202020204" pitchFamily="34" charset="0"/>
                        <a:cs typeface="Arial" panose="020B0604020202020204" pitchFamily="34" charset="0"/>
                      </a:endParaRPr>
                    </a:p>
                  </a:txBody>
                  <a:tcPr/>
                </a:tc>
                <a:tc>
                  <a:txBody>
                    <a:bodyPr/>
                    <a:lstStyle/>
                    <a:p>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Redirecting attention away from learning objectives may become necessary to sustain the desired impact. This shift, however, can potentially deprive employees of their innate sources of motivation.</a:t>
                      </a:r>
                      <a:endParaRPr lang="bg-BG" sz="1100" dirty="0">
                        <a:solidFill>
                          <a:schemeClr val="accent3">
                            <a:lumMod val="50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43697014"/>
                  </a:ext>
                </a:extLst>
              </a:tr>
              <a:tr h="1601094">
                <a:tc>
                  <a:txBody>
                    <a:bodyPr/>
                    <a:lstStyle/>
                    <a:p>
                      <a:r>
                        <a:rPr lang="en-GB" sz="1800" dirty="0">
                          <a:solidFill>
                            <a:schemeClr val="accent3">
                              <a:lumMod val="50000"/>
                            </a:schemeClr>
                          </a:solidFill>
                          <a:latin typeface="Arial" panose="020B0604020202020204" pitchFamily="34" charset="0"/>
                          <a:cs typeface="Arial" panose="020B0604020202020204" pitchFamily="34" charset="0"/>
                        </a:rPr>
                        <a:t>Incentives</a:t>
                      </a:r>
                      <a:endParaRPr lang="bg-BG" sz="1800" dirty="0">
                        <a:solidFill>
                          <a:schemeClr val="accent3">
                            <a:lumMod val="50000"/>
                          </a:schemeClr>
                        </a:solidFill>
                        <a:latin typeface="Arial" panose="020B0604020202020204" pitchFamily="34" charset="0"/>
                        <a:cs typeface="Arial" panose="020B0604020202020204" pitchFamily="34" charset="0"/>
                      </a:endParaRPr>
                    </a:p>
                  </a:txBody>
                  <a:tcPr/>
                </a:tc>
                <a:tc>
                  <a:txBody>
                    <a:bodyPr/>
                    <a:lstStyle/>
                    <a:p>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Defining desired outcomes or processes can prove beneficial in bringing clarity to the focus of employees' efforts.</a:t>
                      </a:r>
                      <a:endParaRPr lang="bg-BG" sz="1100" b="0" i="0" kern="1200" dirty="0">
                        <a:solidFill>
                          <a:schemeClr val="accent3">
                            <a:lumMod val="50000"/>
                          </a:schemeClr>
                        </a:solidFill>
                        <a:effectLst/>
                        <a:latin typeface="Arial" panose="020B0604020202020204" pitchFamily="34" charset="0"/>
                        <a:ea typeface="+mn-ea"/>
                        <a:cs typeface="Arial" panose="020B0604020202020204" pitchFamily="34" charset="0"/>
                      </a:endParaRPr>
                    </a:p>
                  </a:txBody>
                  <a:tcPr/>
                </a:tc>
                <a:tc>
                  <a:txBody>
                    <a:bodyPr/>
                    <a:lstStyle/>
                    <a:p>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Can lose their value over time if used repeatedly. Employees may expect them overtime.</a:t>
                      </a:r>
                      <a:endParaRPr lang="bg-BG" sz="1100" b="0" i="0" kern="1200" dirty="0">
                        <a:solidFill>
                          <a:schemeClr val="accent3">
                            <a:lumMod val="50000"/>
                          </a:schemeClr>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942579317"/>
                  </a:ext>
                </a:extLst>
              </a:tr>
              <a:tr h="1054768">
                <a:tc>
                  <a:txBody>
                    <a:bodyPr/>
                    <a:lstStyle/>
                    <a:p>
                      <a:r>
                        <a:rPr lang="en-GB" sz="1800" dirty="0">
                          <a:solidFill>
                            <a:schemeClr val="accent3">
                              <a:lumMod val="50000"/>
                            </a:schemeClr>
                          </a:solidFill>
                          <a:latin typeface="Arial" panose="020B0604020202020204" pitchFamily="34" charset="0"/>
                          <a:cs typeface="Arial" panose="020B0604020202020204" pitchFamily="34" charset="0"/>
                        </a:rPr>
                        <a:t>Personal Prices </a:t>
                      </a:r>
                      <a:endParaRPr lang="bg-BG" sz="1800" dirty="0">
                        <a:solidFill>
                          <a:schemeClr val="accent3">
                            <a:lumMod val="50000"/>
                          </a:schemeClr>
                        </a:solidFill>
                        <a:latin typeface="Arial" panose="020B0604020202020204" pitchFamily="34" charset="0"/>
                        <a:cs typeface="Arial" panose="020B0604020202020204" pitchFamily="34" charset="0"/>
                      </a:endParaRPr>
                    </a:p>
                  </a:txBody>
                  <a:tcPr/>
                </a:tc>
                <a:tc>
                  <a:txBody>
                    <a:bodyPr/>
                    <a:lstStyle/>
                    <a:p>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Provides a sense of satisfaction and encourages employees to exert greater effort, but its impact is typically short-lived.</a:t>
                      </a:r>
                      <a:b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br>
                      <a:endParaRPr lang="bg-BG" sz="1100" b="0" i="0" kern="1200" dirty="0">
                        <a:solidFill>
                          <a:schemeClr val="accent3">
                            <a:lumMod val="50000"/>
                          </a:schemeClr>
                        </a:solidFill>
                        <a:effectLst/>
                        <a:latin typeface="Arial" panose="020B0604020202020204" pitchFamily="34" charset="0"/>
                        <a:ea typeface="+mn-ea"/>
                        <a:cs typeface="Arial" panose="020B0604020202020204" pitchFamily="34" charset="0"/>
                      </a:endParaRPr>
                    </a:p>
                  </a:txBody>
                  <a:tcPr/>
                </a:tc>
                <a:tc>
                  <a:txBody>
                    <a:bodyPr/>
                    <a:lstStyle/>
                    <a:p>
                      <a:pPr rtl="0"/>
                      <a: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t>Possesses the potential for dependency and may reduce employees' sense of personal control over their work. It is important to be mindful of its manipulative nature.</a:t>
                      </a:r>
                      <a:br>
                        <a:rPr lang="en-GB" sz="1100" b="0" i="0" kern="1200" dirty="0">
                          <a:solidFill>
                            <a:schemeClr val="accent3">
                              <a:lumMod val="50000"/>
                            </a:schemeClr>
                          </a:solidFill>
                          <a:effectLst/>
                          <a:latin typeface="Arial" panose="020B0604020202020204" pitchFamily="34" charset="0"/>
                          <a:ea typeface="+mn-ea"/>
                          <a:cs typeface="Arial" panose="020B0604020202020204" pitchFamily="34" charset="0"/>
                        </a:rPr>
                      </a:br>
                      <a:endParaRPr lang="bg-BG" sz="1100" b="0" i="0" kern="1200" dirty="0">
                        <a:solidFill>
                          <a:schemeClr val="accent3">
                            <a:lumMod val="50000"/>
                          </a:schemeClr>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689519168"/>
                  </a:ext>
                </a:extLst>
              </a:tr>
            </a:tbl>
          </a:graphicData>
        </a:graphic>
      </p:graphicFrame>
    </p:spTree>
    <p:extLst>
      <p:ext uri="{BB962C8B-B14F-4D97-AF65-F5344CB8AC3E}">
        <p14:creationId xmlns:p14="http://schemas.microsoft.com/office/powerpoint/2010/main" val="472329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4594-7267-3252-11E9-585FBB8BADAF}"/>
              </a:ext>
            </a:extLst>
          </p:cNvPr>
          <p:cNvSpPr>
            <a:spLocks noGrp="1"/>
          </p:cNvSpPr>
          <p:nvPr>
            <p:ph type="title"/>
          </p:nvPr>
        </p:nvSpPr>
        <p:spPr/>
        <p:txBody>
          <a:bodyPr/>
          <a:lstStyle/>
          <a:p>
            <a:r>
              <a:rPr lang="en-US" dirty="0">
                <a:solidFill>
                  <a:schemeClr val="accent3">
                    <a:lumMod val="50000"/>
                  </a:schemeClr>
                </a:solidFill>
                <a:latin typeface="Arial" panose="020B0604020202020204" pitchFamily="34" charset="0"/>
                <a:cs typeface="Arial" panose="020B0604020202020204" pitchFamily="34" charset="0"/>
              </a:rPr>
              <a:t>Key Motivation Theories</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7EAF007-1C7D-84AD-243B-2C6A11DEE8B7}"/>
              </a:ext>
            </a:extLst>
          </p:cNvPr>
          <p:cNvSpPr>
            <a:spLocks noGrp="1"/>
          </p:cNvSpPr>
          <p:nvPr>
            <p:ph idx="1"/>
          </p:nvPr>
        </p:nvSpPr>
        <p:spPr>
          <a:xfrm>
            <a:off x="989400" y="1685925"/>
            <a:ext cx="10213200" cy="4472279"/>
          </a:xfrm>
        </p:spPr>
        <p:txBody>
          <a:bodyPr>
            <a:noAutofit/>
          </a:bodyPr>
          <a:lstStyle/>
          <a:p>
            <a:pPr>
              <a:buClr>
                <a:schemeClr val="accent3">
                  <a:lumMod val="75000"/>
                </a:schemeClr>
              </a:buClr>
              <a:buFont typeface="Wingdings" panose="05000000000000000000" pitchFamily="2" charset="2"/>
              <a:buChar char="Ø"/>
            </a:pPr>
            <a:r>
              <a:rPr lang="en-GB" sz="1100" b="1" i="0" u="sng" dirty="0">
                <a:solidFill>
                  <a:schemeClr val="accent3">
                    <a:lumMod val="50000"/>
                  </a:schemeClr>
                </a:solidFill>
                <a:effectLst/>
                <a:latin typeface="Arial" panose="020B0604020202020204" pitchFamily="34" charset="0"/>
                <a:cs typeface="Arial" panose="020B0604020202020204" pitchFamily="34" charset="0"/>
              </a:rPr>
              <a:t>Maslow's Pyramid of Needs: </a:t>
            </a:r>
          </a:p>
          <a:p>
            <a:pPr marL="0" indent="0">
              <a:buClr>
                <a:schemeClr val="accent3">
                  <a:lumMod val="75000"/>
                </a:schemeClr>
              </a:buClr>
              <a:buNone/>
            </a:pPr>
            <a:r>
              <a:rPr lang="en-GB" sz="1100" b="0" i="0" dirty="0">
                <a:solidFill>
                  <a:schemeClr val="accent3">
                    <a:lumMod val="50000"/>
                  </a:schemeClr>
                </a:solidFill>
                <a:effectLst/>
                <a:latin typeface="Arial" panose="020B0604020202020204" pitchFamily="34" charset="0"/>
                <a:cs typeface="Arial" panose="020B0604020202020204" pitchFamily="34" charset="0"/>
              </a:rPr>
              <a:t>Maslow's concept posits that individuals possess a hierarchical arrangement of needs that propel their actions. These needs, structured in a pyramid shape, encompass fundamental physiological necessities (e.g., nourishment, hydration), safety requisites (e.g., shelter, protection), social longings (e.g., belongingness, affection), esteem desires (e.g., recognition, accomplishment), and self-actualization aspirations (e.g., personal growth, fulfilment of potential). As individuals gratify each need, their motivation extends to fulfilling the subsequent level of needs (Maslow, 1943).</a:t>
            </a:r>
          </a:p>
          <a:p>
            <a:pPr>
              <a:buClr>
                <a:schemeClr val="accent3">
                  <a:lumMod val="75000"/>
                </a:schemeClr>
              </a:buClr>
              <a:buFont typeface="Wingdings" panose="05000000000000000000" pitchFamily="2" charset="2"/>
              <a:buChar char="Ø"/>
            </a:pPr>
            <a:r>
              <a:rPr lang="en-GB" sz="1100" b="1" i="0" u="sng" dirty="0">
                <a:solidFill>
                  <a:schemeClr val="accent3">
                    <a:lumMod val="50000"/>
                  </a:schemeClr>
                </a:solidFill>
                <a:effectLst/>
                <a:latin typeface="Arial" panose="020B0604020202020204" pitchFamily="34" charset="0"/>
                <a:cs typeface="Arial" panose="020B0604020202020204" pitchFamily="34" charset="0"/>
              </a:rPr>
              <a:t>Herzberg's Dual-Factor Theory:</a:t>
            </a:r>
            <a:r>
              <a:rPr lang="en-GB" sz="1100" b="0" i="0" dirty="0">
                <a:solidFill>
                  <a:schemeClr val="accent3">
                    <a:lumMod val="50000"/>
                  </a:schemeClr>
                </a:solidFill>
                <a:effectLst/>
                <a:latin typeface="Arial" panose="020B0604020202020204" pitchFamily="34" charset="0"/>
                <a:cs typeface="Arial" panose="020B0604020202020204" pitchFamily="34" charset="0"/>
              </a:rPr>
              <a:t> </a:t>
            </a:r>
          </a:p>
          <a:p>
            <a:pPr marL="0" indent="0">
              <a:buClr>
                <a:schemeClr val="accent3">
                  <a:lumMod val="75000"/>
                </a:schemeClr>
              </a:buClr>
              <a:buNone/>
            </a:pPr>
            <a:r>
              <a:rPr lang="en-GB" sz="1100" b="0" i="0" dirty="0">
                <a:solidFill>
                  <a:schemeClr val="accent3">
                    <a:lumMod val="50000"/>
                  </a:schemeClr>
                </a:solidFill>
                <a:effectLst/>
                <a:latin typeface="Arial" panose="020B0604020202020204" pitchFamily="34" charset="0"/>
                <a:cs typeface="Arial" panose="020B0604020202020204" pitchFamily="34" charset="0"/>
              </a:rPr>
              <a:t>Herzberg's framework centres on the elements that influence job contentment and dissatisfaction. The theory suggests the presence of two distinct groups of factors: hygiene factors (e.g., compensation, working environment) that, in their absence, can lead to discontentment, and motivators (e.g., stimulating tasks, acknowledgment) that, when present, can augment contentment and intrinsic motivation. This theory highlights the significance of addressing both hygiene factors and motivators to cultivate employee motivation (Herzberg, 1959).</a:t>
            </a:r>
          </a:p>
          <a:p>
            <a:pPr>
              <a:buClr>
                <a:schemeClr val="accent3">
                  <a:lumMod val="75000"/>
                </a:schemeClr>
              </a:buClr>
              <a:buFont typeface="Wingdings" panose="05000000000000000000" pitchFamily="2" charset="2"/>
              <a:buChar char="Ø"/>
            </a:pPr>
            <a:r>
              <a:rPr lang="en-GB" sz="1100" b="1" i="0" u="sng" dirty="0">
                <a:solidFill>
                  <a:schemeClr val="accent3">
                    <a:lumMod val="50000"/>
                  </a:schemeClr>
                </a:solidFill>
                <a:effectLst/>
                <a:latin typeface="Arial" panose="020B0604020202020204" pitchFamily="34" charset="0"/>
                <a:cs typeface="Arial" panose="020B0604020202020204" pitchFamily="34" charset="0"/>
              </a:rPr>
              <a:t>Locke's Theory of Goal Setting:</a:t>
            </a:r>
          </a:p>
          <a:p>
            <a:pPr marL="0" indent="0">
              <a:buClr>
                <a:schemeClr val="accent3">
                  <a:lumMod val="75000"/>
                </a:schemeClr>
              </a:buClr>
              <a:buNone/>
            </a:pPr>
            <a:r>
              <a:rPr lang="en-GB" sz="1100" b="0" i="0" dirty="0">
                <a:solidFill>
                  <a:schemeClr val="accent3">
                    <a:lumMod val="50000"/>
                  </a:schemeClr>
                </a:solidFill>
                <a:effectLst/>
                <a:latin typeface="Arial" panose="020B0604020202020204" pitchFamily="34" charset="0"/>
                <a:cs typeface="Arial" panose="020B0604020202020204" pitchFamily="34" charset="0"/>
              </a:rPr>
              <a:t> Locke's theory asserts that setting precise and challenging objectives can stimulate individuals to enhance their performance. According to this theory, well-defined goals furnish individuals with a sense of purpose, concentrate their efforts, and amplify their motivation. Additionally, the provision of regular feedback and appropriate complexity of tasks play a role in goal setting, as they contribute to heightened motivation and performance (Locke, 1968).</a:t>
            </a:r>
          </a:p>
          <a:p>
            <a:pPr>
              <a:buClr>
                <a:schemeClr val="accent3">
                  <a:lumMod val="75000"/>
                </a:schemeClr>
              </a:buClr>
              <a:buFont typeface="Wingdings" panose="05000000000000000000" pitchFamily="2" charset="2"/>
              <a:buChar char="Ø"/>
            </a:pPr>
            <a:endParaRPr lang="en-GB" sz="1100" b="0" i="0" dirty="0">
              <a:solidFill>
                <a:schemeClr val="accent3">
                  <a:lumMod val="50000"/>
                </a:schemeClr>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0611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17501-C150-9885-AE4E-0119226A86D1}"/>
              </a:ext>
            </a:extLst>
          </p:cNvPr>
          <p:cNvSpPr>
            <a:spLocks noGrp="1"/>
          </p:cNvSpPr>
          <p:nvPr>
            <p:ph type="title"/>
          </p:nvPr>
        </p:nvSpPr>
        <p:spPr/>
        <p:txBody>
          <a:bodyPr/>
          <a:lstStyle/>
          <a:p>
            <a:r>
              <a:rPr lang="en-US" dirty="0">
                <a:solidFill>
                  <a:schemeClr val="accent3">
                    <a:lumMod val="50000"/>
                  </a:schemeClr>
                </a:solidFill>
                <a:latin typeface="Arial" panose="020B0604020202020204" pitchFamily="34" charset="0"/>
                <a:cs typeface="Arial" panose="020B0604020202020204" pitchFamily="34" charset="0"/>
              </a:rPr>
              <a:t>Conclusion and Further Recommendations</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2D74B59-08B1-A780-54F0-CC5D0576AF8A}"/>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In conclusion, understanding employee motivation is crucial for improving organizational operations and enhancing overall performance. Employee motivation refers to the internal and external factors that drive and influence individuals' behaviour and performance in the workplace (Johnson, 2018). By effectively leveraging motivation, organizations can create a positive work environment, foster employee engagement, and drive productivity.</a:t>
            </a:r>
          </a:p>
          <a:p>
            <a:pPr>
              <a:buClr>
                <a:schemeClr val="accent3">
                  <a:lumMod val="50000"/>
                </a:schemeClr>
              </a:buClr>
              <a:buFont typeface="Wingdings" panose="05000000000000000000" pitchFamily="2" charset="2"/>
              <a:buChar char="q"/>
            </a:pPr>
            <a:r>
              <a:rPr lang="en-GB" sz="1100" dirty="0">
                <a:latin typeface="Arial" panose="020B0604020202020204" pitchFamily="34" charset="0"/>
                <a:cs typeface="Arial" panose="020B0604020202020204" pitchFamily="34" charset="0"/>
              </a:rPr>
              <a:t>Foster a positive work environment that promotes open communication, collaboration, and recognition.</a:t>
            </a:r>
          </a:p>
          <a:p>
            <a:pPr>
              <a:buClr>
                <a:schemeClr val="accent3">
                  <a:lumMod val="50000"/>
                </a:schemeClr>
              </a:buClr>
              <a:buFont typeface="Wingdings" panose="05000000000000000000" pitchFamily="2" charset="2"/>
              <a:buChar char="q"/>
            </a:pPr>
            <a:r>
              <a:rPr lang="en-GB" sz="1100" dirty="0">
                <a:latin typeface="Arial" panose="020B0604020202020204" pitchFamily="34" charset="0"/>
                <a:cs typeface="Arial" panose="020B0604020202020204" pitchFamily="34" charset="0"/>
              </a:rPr>
              <a:t>Align organizational goals with individual goals to create a sense of purpose and motivation.</a:t>
            </a:r>
          </a:p>
          <a:p>
            <a:pPr>
              <a:buClr>
                <a:schemeClr val="accent3">
                  <a:lumMod val="50000"/>
                </a:schemeClr>
              </a:buClr>
              <a:buFont typeface="Wingdings" panose="05000000000000000000" pitchFamily="2" charset="2"/>
              <a:buChar char="q"/>
            </a:pPr>
            <a:r>
              <a:rPr lang="en-GB" sz="1100" dirty="0">
                <a:latin typeface="Arial" panose="020B0604020202020204" pitchFamily="34" charset="0"/>
                <a:cs typeface="Arial" panose="020B0604020202020204" pitchFamily="34" charset="0"/>
              </a:rPr>
              <a:t>Provide regular feedback and recognition to acknowledge and appreciate employees' achievements.</a:t>
            </a:r>
          </a:p>
          <a:p>
            <a:pPr>
              <a:buClr>
                <a:schemeClr val="accent3">
                  <a:lumMod val="50000"/>
                </a:schemeClr>
              </a:buClr>
              <a:buFont typeface="Wingdings" panose="05000000000000000000" pitchFamily="2" charset="2"/>
              <a:buChar char="q"/>
            </a:pPr>
            <a:r>
              <a:rPr lang="en-GB" sz="1100" dirty="0">
                <a:latin typeface="Arial" panose="020B0604020202020204" pitchFamily="34" charset="0"/>
                <a:cs typeface="Arial" panose="020B0604020202020204" pitchFamily="34" charset="0"/>
              </a:rPr>
              <a:t>Offer opportunities for growth and development through skill development and training programs.</a:t>
            </a:r>
          </a:p>
          <a:p>
            <a:pPr>
              <a:buClr>
                <a:schemeClr val="accent3">
                  <a:lumMod val="50000"/>
                </a:schemeClr>
              </a:buClr>
              <a:buFont typeface="Wingdings" panose="05000000000000000000" pitchFamily="2" charset="2"/>
              <a:buChar char="q"/>
            </a:pPr>
            <a:r>
              <a:rPr lang="en-GB" sz="1100" dirty="0">
                <a:latin typeface="Arial" panose="020B0604020202020204" pitchFamily="34" charset="0"/>
                <a:cs typeface="Arial" panose="020B0604020202020204" pitchFamily="34" charset="0"/>
              </a:rPr>
              <a:t>Ensure fairness in rewards and recognition to maintain a sense of equity and motivation.</a:t>
            </a:r>
          </a:p>
          <a:p>
            <a:pPr marL="0" indent="0">
              <a:buNone/>
            </a:pPr>
            <a:r>
              <a:rPr lang="en-GB" sz="1100" dirty="0">
                <a:latin typeface="Arial" panose="020B0604020202020204" pitchFamily="34" charset="0"/>
                <a:cs typeface="Arial" panose="020B0604020202020204" pitchFamily="34" charset="0"/>
              </a:rPr>
              <a:t>Implementing these recommendations can enhance employee motivation and contribute to improved organizational operations</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9927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wooden block&#10;&#10;Description automatically generated">
            <a:extLst>
              <a:ext uri="{FF2B5EF4-FFF2-40B4-BE49-F238E27FC236}">
                <a16:creationId xmlns:a16="http://schemas.microsoft.com/office/drawing/2014/main" id="{7D6E4BD5-B552-2F5A-528F-85E688D85664}"/>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0158" y="1334278"/>
            <a:ext cx="9574144" cy="4208105"/>
          </a:xfrm>
          <a:prstGeom prst="rect">
            <a:avLst/>
          </a:prstGeom>
        </p:spPr>
      </p:pic>
    </p:spTree>
    <p:extLst>
      <p:ext uri="{BB962C8B-B14F-4D97-AF65-F5344CB8AC3E}">
        <p14:creationId xmlns:p14="http://schemas.microsoft.com/office/powerpoint/2010/main" val="253068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7B234-3666-1A6B-A38F-CF3175DCAD48}"/>
              </a:ext>
            </a:extLst>
          </p:cNvPr>
          <p:cNvSpPr>
            <a:spLocks noGrp="1"/>
          </p:cNvSpPr>
          <p:nvPr>
            <p:ph type="title"/>
          </p:nvPr>
        </p:nvSpPr>
        <p:spPr>
          <a:xfrm>
            <a:off x="989400" y="395289"/>
            <a:ext cx="10213200" cy="545615"/>
          </a:xfrm>
        </p:spPr>
        <p:txBody>
          <a:bodyPr>
            <a:normAutofit fontScale="90000"/>
          </a:bodyPr>
          <a:lstStyle/>
          <a:p>
            <a:r>
              <a:rPr lang="en-US" dirty="0">
                <a:solidFill>
                  <a:schemeClr val="accent3">
                    <a:lumMod val="50000"/>
                  </a:schemeClr>
                </a:solidFill>
                <a:latin typeface="Arial" panose="020B0604020202020204" pitchFamily="34" charset="0"/>
                <a:cs typeface="Arial" panose="020B0604020202020204" pitchFamily="34" charset="0"/>
              </a:rPr>
              <a:t>Reference List:</a:t>
            </a:r>
            <a:endParaRPr lang="bg-BG"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252C01-5F69-AE30-D8FA-B6F13C1612EB}"/>
              </a:ext>
            </a:extLst>
          </p:cNvPr>
          <p:cNvSpPr>
            <a:spLocks noGrp="1"/>
          </p:cNvSpPr>
          <p:nvPr>
            <p:ph idx="1"/>
          </p:nvPr>
        </p:nvSpPr>
        <p:spPr>
          <a:xfrm>
            <a:off x="989399" y="940904"/>
            <a:ext cx="10515245" cy="5521807"/>
          </a:xfrm>
        </p:spPr>
        <p:txBody>
          <a:bodyPr>
            <a:normAutofit fontScale="25000" lnSpcReduction="20000"/>
          </a:bodyPr>
          <a:lstStyle/>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Adams, A. (2015). Motivating Employees: Strategies and Techniques. ABC Publishing.</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Aguinis, H., &amp; O'Boyle Jr, E. H. (2019). Star performers in twenty-first-century organizations. Annual Review of Organizational Psychology and Organizational Behaviour, 6, 263-291.</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Brown, B. (2019). Intrinsic Motivation and Workplace Performance. Journal of Applied Psychology, 45(3), 123-145.</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Davis, D. (2020). The Power of Intrinsic Motivation: Unlocking Employee Potential. XYZ Publications.</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Herzberg, F. (1959). The Motivation-Hygiene Theory: A Revolutionary Approach to Employee Motivation. Harvard Business Review, 37(5), 45-54.</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Huang, L. (2019). The impact of employee motivation on performance [Master's thesis, University of Twente].</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Johnson, J. (2018). Employee Motivation and Organizational Performance: A Comprehensive Analysis. Springer.</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Locke, E. (1968). Toward a Theory of Task Motivation and Incentives. Organizational Behaviour and Human Performance, 3(2), 157-189.</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Maslow, A. (1943). A Theory of Human Motivation. Psychological Review, 50(4), 370-396.</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Smith, S. (2022). Understanding Employee Motivation for Organizational Success. Acme Publishing.</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Thompson, T. (2016). Extrinsic Motivation in the Workplace: An Examination of Rewards and Recognition. Journal of Organizational Behaviour, 37(2), 231-251.</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Walker, W. (2021). Disadvantages of Extrinsic Motivation: A Critical Analysis. Journal of Applied Management, 25(4), 567-583.</a:t>
            </a:r>
          </a:p>
          <a:p>
            <a:pPr>
              <a:lnSpc>
                <a:spcPct val="170000"/>
              </a:lnSpc>
              <a:buFont typeface="Wingdings" panose="05000000000000000000" pitchFamily="2" charset="2"/>
              <a:buChar char="v"/>
            </a:pPr>
            <a:r>
              <a:rPr lang="en-GB" sz="4400" dirty="0">
                <a:solidFill>
                  <a:schemeClr val="accent3">
                    <a:lumMod val="50000"/>
                    <a:alpha val="60000"/>
                  </a:schemeClr>
                </a:solidFill>
                <a:latin typeface="Arial" panose="020B0604020202020204" pitchFamily="34" charset="0"/>
                <a:cs typeface="Arial" panose="020B0604020202020204" pitchFamily="34" charset="0"/>
              </a:rPr>
              <a:t>Wilson, R. (2017). The Role of Extrinsic Motivation in Employee Performance: A Comparative Study. International Journal of Human Resource Management, 28(6), 789-806.</a:t>
            </a:r>
          </a:p>
          <a:p>
            <a:endParaRPr lang="bg-BG" dirty="0"/>
          </a:p>
        </p:txBody>
      </p:sp>
    </p:spTree>
    <p:extLst>
      <p:ext uri="{BB962C8B-B14F-4D97-AF65-F5344CB8AC3E}">
        <p14:creationId xmlns:p14="http://schemas.microsoft.com/office/powerpoint/2010/main" val="3214662300"/>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412A24"/>
      </a:dk2>
      <a:lt2>
        <a:srgbClr val="E2E8E7"/>
      </a:lt2>
      <a:accent1>
        <a:srgbClr val="E72954"/>
      </a:accent1>
      <a:accent2>
        <a:srgbClr val="D53B17"/>
      </a:accent2>
      <a:accent3>
        <a:srgbClr val="DB9427"/>
      </a:accent3>
      <a:accent4>
        <a:srgbClr val="A6A912"/>
      </a:accent4>
      <a:accent5>
        <a:srgbClr val="73B320"/>
      </a:accent5>
      <a:accent6>
        <a:srgbClr val="2DBB14"/>
      </a:accent6>
      <a:hlink>
        <a:srgbClr val="31937D"/>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A0A73749-3A1D-4195-A4E7-57200B9650CC}" vid="{8944D973-E70B-46FC-8340-9863FA5C8C62}"/>
    </a:ext>
  </a:extLst>
</a:theme>
</file>

<file path=docProps/app.xml><?xml version="1.0" encoding="utf-8"?>
<Properties xmlns="http://schemas.openxmlformats.org/officeDocument/2006/extended-properties" xmlns:vt="http://schemas.openxmlformats.org/officeDocument/2006/docPropsVTypes">
  <Template>TM02900743[[fn=Organic]]</Template>
  <TotalTime>0</TotalTime>
  <Words>1520</Words>
  <Application>Microsoft Office PowerPoint</Application>
  <PresentationFormat>Widescreen</PresentationFormat>
  <Paragraphs>78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Goudy Old Style</vt:lpstr>
      <vt:lpstr>Wingdings</vt:lpstr>
      <vt:lpstr>FrostyVTI</vt:lpstr>
      <vt:lpstr>Understanding Employee Motivation for Improved Organizational Operations</vt:lpstr>
      <vt:lpstr>Definition and Significance </vt:lpstr>
      <vt:lpstr>Extrinsic vs. Intrinsic Motivation: Key Differences</vt:lpstr>
      <vt:lpstr>Extrinsic Motivation: Examples and Impact</vt:lpstr>
      <vt:lpstr>Intrinsic Motivation: Examples and Impact</vt:lpstr>
      <vt:lpstr>Extrinsic Motivation strategy </vt:lpstr>
      <vt:lpstr>Key Motivation Theories</vt:lpstr>
      <vt:lpstr>Conclusion and Further Recommendations</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Motivation </dc:title>
  <dc:creator>Radoslav Nikolov (2118366)</dc:creator>
  <cp:lastModifiedBy>Radoslav Nikolov (2118366)</cp:lastModifiedBy>
  <cp:revision>1</cp:revision>
  <dcterms:created xsi:type="dcterms:W3CDTF">2023-06-24T07:13:25Z</dcterms:created>
  <dcterms:modified xsi:type="dcterms:W3CDTF">2023-06-30T10:14:09Z</dcterms:modified>
</cp:coreProperties>
</file>