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sldIdLst>
    <p:sldId id="345" r:id="rId3"/>
    <p:sldId id="324" r:id="rId4"/>
    <p:sldId id="325" r:id="rId5"/>
    <p:sldId id="326" r:id="rId6"/>
    <p:sldId id="327" r:id="rId7"/>
    <p:sldId id="328" r:id="rId8"/>
    <p:sldId id="283" r:id="rId9"/>
    <p:sldId id="284" r:id="rId10"/>
    <p:sldId id="303" r:id="rId11"/>
    <p:sldId id="330" r:id="rId12"/>
    <p:sldId id="306" r:id="rId13"/>
    <p:sldId id="331" r:id="rId14"/>
    <p:sldId id="309" r:id="rId15"/>
    <p:sldId id="332" r:id="rId16"/>
    <p:sldId id="310" r:id="rId17"/>
    <p:sldId id="313" r:id="rId18"/>
    <p:sldId id="333" r:id="rId19"/>
    <p:sldId id="334" r:id="rId20"/>
    <p:sldId id="335" r:id="rId21"/>
    <p:sldId id="275" r:id="rId22"/>
    <p:sldId id="336" r:id="rId23"/>
    <p:sldId id="314" r:id="rId24"/>
    <p:sldId id="337" r:id="rId25"/>
    <p:sldId id="278" r:id="rId26"/>
    <p:sldId id="316" r:id="rId27"/>
    <p:sldId id="317" r:id="rId28"/>
    <p:sldId id="279" r:id="rId29"/>
    <p:sldId id="28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9" autoAdjust="0"/>
    <p:restoredTop sz="94660"/>
  </p:normalViewPr>
  <p:slideViewPr>
    <p:cSldViewPr snapToGrid="0">
      <p:cViewPr varScale="1">
        <p:scale>
          <a:sx n="65" d="100"/>
          <a:sy n="65" d="100"/>
        </p:scale>
        <p:origin x="233"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1E9B6FA6-ACEB-48D7-87E2-210220C21BED}"/>
    <pc:docChg chg="delSld">
      <pc:chgData name="Dr Charlotte Greenway" userId="21ca5f9ab6ecb0bd" providerId="LiveId" clId="{1E9B6FA6-ACEB-48D7-87E2-210220C21BED}" dt="2025-10-03T17:00:54.800" v="7" actId="47"/>
      <pc:docMkLst>
        <pc:docMk/>
      </pc:docMkLst>
      <pc:sldChg chg="del">
        <pc:chgData name="Dr Charlotte Greenway" userId="21ca5f9ab6ecb0bd" providerId="LiveId" clId="{1E9B6FA6-ACEB-48D7-87E2-210220C21BED}" dt="2025-10-03T16:59:44.027" v="0" actId="47"/>
        <pc:sldMkLst>
          <pc:docMk/>
          <pc:sldMk cId="1712807094" sldId="256"/>
        </pc:sldMkLst>
      </pc:sldChg>
      <pc:sldChg chg="del">
        <pc:chgData name="Dr Charlotte Greenway" userId="21ca5f9ab6ecb0bd" providerId="LiveId" clId="{1E9B6FA6-ACEB-48D7-87E2-210220C21BED}" dt="2025-10-03T16:59:44.027" v="0" actId="47"/>
        <pc:sldMkLst>
          <pc:docMk/>
          <pc:sldMk cId="2217593724" sldId="257"/>
        </pc:sldMkLst>
      </pc:sldChg>
      <pc:sldChg chg="del">
        <pc:chgData name="Dr Charlotte Greenway" userId="21ca5f9ab6ecb0bd" providerId="LiveId" clId="{1E9B6FA6-ACEB-48D7-87E2-210220C21BED}" dt="2025-10-03T16:59:44.027" v="0" actId="47"/>
        <pc:sldMkLst>
          <pc:docMk/>
          <pc:sldMk cId="774672331" sldId="258"/>
        </pc:sldMkLst>
      </pc:sldChg>
      <pc:sldChg chg="del">
        <pc:chgData name="Dr Charlotte Greenway" userId="21ca5f9ab6ecb0bd" providerId="LiveId" clId="{1E9B6FA6-ACEB-48D7-87E2-210220C21BED}" dt="2025-10-03T16:59:44.027" v="0" actId="47"/>
        <pc:sldMkLst>
          <pc:docMk/>
          <pc:sldMk cId="3011664610" sldId="259"/>
        </pc:sldMkLst>
      </pc:sldChg>
      <pc:sldChg chg="del">
        <pc:chgData name="Dr Charlotte Greenway" userId="21ca5f9ab6ecb0bd" providerId="LiveId" clId="{1E9B6FA6-ACEB-48D7-87E2-210220C21BED}" dt="2025-10-03T16:59:44.027" v="0" actId="47"/>
        <pc:sldMkLst>
          <pc:docMk/>
          <pc:sldMk cId="4020140863" sldId="260"/>
        </pc:sldMkLst>
      </pc:sldChg>
      <pc:sldChg chg="del">
        <pc:chgData name="Dr Charlotte Greenway" userId="21ca5f9ab6ecb0bd" providerId="LiveId" clId="{1E9B6FA6-ACEB-48D7-87E2-210220C21BED}" dt="2025-10-03T16:59:44.027" v="0" actId="47"/>
        <pc:sldMkLst>
          <pc:docMk/>
          <pc:sldMk cId="485650735" sldId="261"/>
        </pc:sldMkLst>
      </pc:sldChg>
      <pc:sldChg chg="del">
        <pc:chgData name="Dr Charlotte Greenway" userId="21ca5f9ab6ecb0bd" providerId="LiveId" clId="{1E9B6FA6-ACEB-48D7-87E2-210220C21BED}" dt="2025-10-03T16:59:44.027" v="0" actId="47"/>
        <pc:sldMkLst>
          <pc:docMk/>
          <pc:sldMk cId="3777059378" sldId="262"/>
        </pc:sldMkLst>
      </pc:sldChg>
      <pc:sldChg chg="del">
        <pc:chgData name="Dr Charlotte Greenway" userId="21ca5f9ab6ecb0bd" providerId="LiveId" clId="{1E9B6FA6-ACEB-48D7-87E2-210220C21BED}" dt="2025-10-03T16:59:44.027" v="0" actId="47"/>
        <pc:sldMkLst>
          <pc:docMk/>
          <pc:sldMk cId="4245845487" sldId="263"/>
        </pc:sldMkLst>
      </pc:sldChg>
      <pc:sldChg chg="del">
        <pc:chgData name="Dr Charlotte Greenway" userId="21ca5f9ab6ecb0bd" providerId="LiveId" clId="{1E9B6FA6-ACEB-48D7-87E2-210220C21BED}" dt="2025-10-03T16:59:44.027" v="0" actId="47"/>
        <pc:sldMkLst>
          <pc:docMk/>
          <pc:sldMk cId="1515866667" sldId="264"/>
        </pc:sldMkLst>
      </pc:sldChg>
      <pc:sldChg chg="del">
        <pc:chgData name="Dr Charlotte Greenway" userId="21ca5f9ab6ecb0bd" providerId="LiveId" clId="{1E9B6FA6-ACEB-48D7-87E2-210220C21BED}" dt="2025-10-03T16:59:44.027" v="0" actId="47"/>
        <pc:sldMkLst>
          <pc:docMk/>
          <pc:sldMk cId="688531922" sldId="265"/>
        </pc:sldMkLst>
      </pc:sldChg>
      <pc:sldChg chg="del">
        <pc:chgData name="Dr Charlotte Greenway" userId="21ca5f9ab6ecb0bd" providerId="LiveId" clId="{1E9B6FA6-ACEB-48D7-87E2-210220C21BED}" dt="2025-10-03T16:59:44.027" v="0" actId="47"/>
        <pc:sldMkLst>
          <pc:docMk/>
          <pc:sldMk cId="2311535651" sldId="266"/>
        </pc:sldMkLst>
      </pc:sldChg>
      <pc:sldChg chg="del">
        <pc:chgData name="Dr Charlotte Greenway" userId="21ca5f9ab6ecb0bd" providerId="LiveId" clId="{1E9B6FA6-ACEB-48D7-87E2-210220C21BED}" dt="2025-10-03T16:59:44.027" v="0" actId="47"/>
        <pc:sldMkLst>
          <pc:docMk/>
          <pc:sldMk cId="3123010861" sldId="267"/>
        </pc:sldMkLst>
      </pc:sldChg>
      <pc:sldChg chg="del">
        <pc:chgData name="Dr Charlotte Greenway" userId="21ca5f9ab6ecb0bd" providerId="LiveId" clId="{1E9B6FA6-ACEB-48D7-87E2-210220C21BED}" dt="2025-10-03T16:59:44.027" v="0" actId="47"/>
        <pc:sldMkLst>
          <pc:docMk/>
          <pc:sldMk cId="264687592" sldId="268"/>
        </pc:sldMkLst>
      </pc:sldChg>
      <pc:sldChg chg="del">
        <pc:chgData name="Dr Charlotte Greenway" userId="21ca5f9ab6ecb0bd" providerId="LiveId" clId="{1E9B6FA6-ACEB-48D7-87E2-210220C21BED}" dt="2025-10-03T16:59:44.027" v="0" actId="47"/>
        <pc:sldMkLst>
          <pc:docMk/>
          <pc:sldMk cId="3918745444" sldId="269"/>
        </pc:sldMkLst>
      </pc:sldChg>
      <pc:sldChg chg="del">
        <pc:chgData name="Dr Charlotte Greenway" userId="21ca5f9ab6ecb0bd" providerId="LiveId" clId="{1E9B6FA6-ACEB-48D7-87E2-210220C21BED}" dt="2025-10-03T16:59:44.027" v="0" actId="47"/>
        <pc:sldMkLst>
          <pc:docMk/>
          <pc:sldMk cId="3206626518" sldId="270"/>
        </pc:sldMkLst>
      </pc:sldChg>
      <pc:sldChg chg="del">
        <pc:chgData name="Dr Charlotte Greenway" userId="21ca5f9ab6ecb0bd" providerId="LiveId" clId="{1E9B6FA6-ACEB-48D7-87E2-210220C21BED}" dt="2025-10-03T16:59:44.027" v="0" actId="47"/>
        <pc:sldMkLst>
          <pc:docMk/>
          <pc:sldMk cId="121492545" sldId="271"/>
        </pc:sldMkLst>
      </pc:sldChg>
      <pc:sldChg chg="del">
        <pc:chgData name="Dr Charlotte Greenway" userId="21ca5f9ab6ecb0bd" providerId="LiveId" clId="{1E9B6FA6-ACEB-48D7-87E2-210220C21BED}" dt="2025-10-03T16:59:44.027" v="0" actId="47"/>
        <pc:sldMkLst>
          <pc:docMk/>
          <pc:sldMk cId="2129945883" sldId="272"/>
        </pc:sldMkLst>
      </pc:sldChg>
      <pc:sldChg chg="del">
        <pc:chgData name="Dr Charlotte Greenway" userId="21ca5f9ab6ecb0bd" providerId="LiveId" clId="{1E9B6FA6-ACEB-48D7-87E2-210220C21BED}" dt="2025-10-03T16:59:44.027" v="0" actId="47"/>
        <pc:sldMkLst>
          <pc:docMk/>
          <pc:sldMk cId="795376379" sldId="273"/>
        </pc:sldMkLst>
      </pc:sldChg>
      <pc:sldChg chg="del">
        <pc:chgData name="Dr Charlotte Greenway" userId="21ca5f9ab6ecb0bd" providerId="LiveId" clId="{1E9B6FA6-ACEB-48D7-87E2-210220C21BED}" dt="2025-10-03T16:59:44.027" v="0" actId="47"/>
        <pc:sldMkLst>
          <pc:docMk/>
          <pc:sldMk cId="1156061066" sldId="274"/>
        </pc:sldMkLst>
      </pc:sldChg>
      <pc:sldChg chg="del">
        <pc:chgData name="Dr Charlotte Greenway" userId="21ca5f9ab6ecb0bd" providerId="LiveId" clId="{1E9B6FA6-ACEB-48D7-87E2-210220C21BED}" dt="2025-10-03T16:59:44.027" v="0" actId="47"/>
        <pc:sldMkLst>
          <pc:docMk/>
          <pc:sldMk cId="2075583531" sldId="276"/>
        </pc:sldMkLst>
      </pc:sldChg>
      <pc:sldChg chg="del">
        <pc:chgData name="Dr Charlotte Greenway" userId="21ca5f9ab6ecb0bd" providerId="LiveId" clId="{1E9B6FA6-ACEB-48D7-87E2-210220C21BED}" dt="2025-10-03T16:59:44.027" v="0" actId="47"/>
        <pc:sldMkLst>
          <pc:docMk/>
          <pc:sldMk cId="1187081623" sldId="277"/>
        </pc:sldMkLst>
      </pc:sldChg>
      <pc:sldChg chg="del">
        <pc:chgData name="Dr Charlotte Greenway" userId="21ca5f9ab6ecb0bd" providerId="LiveId" clId="{1E9B6FA6-ACEB-48D7-87E2-210220C21BED}" dt="2025-10-03T16:59:44.027" v="0" actId="47"/>
        <pc:sldMkLst>
          <pc:docMk/>
          <pc:sldMk cId="1338836377" sldId="296"/>
        </pc:sldMkLst>
      </pc:sldChg>
      <pc:sldChg chg="del">
        <pc:chgData name="Dr Charlotte Greenway" userId="21ca5f9ab6ecb0bd" providerId="LiveId" clId="{1E9B6FA6-ACEB-48D7-87E2-210220C21BED}" dt="2025-10-03T16:59:44.027" v="0" actId="47"/>
        <pc:sldMkLst>
          <pc:docMk/>
          <pc:sldMk cId="2811393663" sldId="297"/>
        </pc:sldMkLst>
      </pc:sldChg>
      <pc:sldChg chg="del">
        <pc:chgData name="Dr Charlotte Greenway" userId="21ca5f9ab6ecb0bd" providerId="LiveId" clId="{1E9B6FA6-ACEB-48D7-87E2-210220C21BED}" dt="2025-10-03T16:59:44.027" v="0" actId="47"/>
        <pc:sldMkLst>
          <pc:docMk/>
          <pc:sldMk cId="3021457334" sldId="298"/>
        </pc:sldMkLst>
      </pc:sldChg>
      <pc:sldChg chg="del">
        <pc:chgData name="Dr Charlotte Greenway" userId="21ca5f9ab6ecb0bd" providerId="LiveId" clId="{1E9B6FA6-ACEB-48D7-87E2-210220C21BED}" dt="2025-10-03T16:59:44.027" v="0" actId="47"/>
        <pc:sldMkLst>
          <pc:docMk/>
          <pc:sldMk cId="1438475037" sldId="299"/>
        </pc:sldMkLst>
      </pc:sldChg>
      <pc:sldChg chg="del">
        <pc:chgData name="Dr Charlotte Greenway" userId="21ca5f9ab6ecb0bd" providerId="LiveId" clId="{1E9B6FA6-ACEB-48D7-87E2-210220C21BED}" dt="2025-10-03T16:59:44.027" v="0" actId="47"/>
        <pc:sldMkLst>
          <pc:docMk/>
          <pc:sldMk cId="839022219" sldId="300"/>
        </pc:sldMkLst>
      </pc:sldChg>
      <pc:sldChg chg="del">
        <pc:chgData name="Dr Charlotte Greenway" userId="21ca5f9ab6ecb0bd" providerId="LiveId" clId="{1E9B6FA6-ACEB-48D7-87E2-210220C21BED}" dt="2025-10-03T17:00:51.176" v="4" actId="47"/>
        <pc:sldMkLst>
          <pc:docMk/>
          <pc:sldMk cId="1641864002" sldId="319"/>
        </pc:sldMkLst>
      </pc:sldChg>
      <pc:sldChg chg="del">
        <pc:chgData name="Dr Charlotte Greenway" userId="21ca5f9ab6ecb0bd" providerId="LiveId" clId="{1E9B6FA6-ACEB-48D7-87E2-210220C21BED}" dt="2025-10-03T16:59:44.027" v="0" actId="47"/>
        <pc:sldMkLst>
          <pc:docMk/>
          <pc:sldMk cId="1052435289" sldId="320"/>
        </pc:sldMkLst>
      </pc:sldChg>
      <pc:sldChg chg="del">
        <pc:chgData name="Dr Charlotte Greenway" userId="21ca5f9ab6ecb0bd" providerId="LiveId" clId="{1E9B6FA6-ACEB-48D7-87E2-210220C21BED}" dt="2025-10-03T16:59:44.027" v="0" actId="47"/>
        <pc:sldMkLst>
          <pc:docMk/>
          <pc:sldMk cId="442619224" sldId="321"/>
        </pc:sldMkLst>
      </pc:sldChg>
      <pc:sldChg chg="del">
        <pc:chgData name="Dr Charlotte Greenway" userId="21ca5f9ab6ecb0bd" providerId="LiveId" clId="{1E9B6FA6-ACEB-48D7-87E2-210220C21BED}" dt="2025-10-03T16:59:44.027" v="0" actId="47"/>
        <pc:sldMkLst>
          <pc:docMk/>
          <pc:sldMk cId="153090774" sldId="322"/>
        </pc:sldMkLst>
      </pc:sldChg>
      <pc:sldChg chg="del">
        <pc:chgData name="Dr Charlotte Greenway" userId="21ca5f9ab6ecb0bd" providerId="LiveId" clId="{1E9B6FA6-ACEB-48D7-87E2-210220C21BED}" dt="2025-10-03T16:59:44.027" v="0" actId="47"/>
        <pc:sldMkLst>
          <pc:docMk/>
          <pc:sldMk cId="3370204081" sldId="323"/>
        </pc:sldMkLst>
      </pc:sldChg>
      <pc:sldChg chg="del">
        <pc:chgData name="Dr Charlotte Greenway" userId="21ca5f9ab6ecb0bd" providerId="LiveId" clId="{1E9B6FA6-ACEB-48D7-87E2-210220C21BED}" dt="2025-10-03T17:00:48.741" v="2" actId="47"/>
        <pc:sldMkLst>
          <pc:docMk/>
          <pc:sldMk cId="2697973812" sldId="338"/>
        </pc:sldMkLst>
      </pc:sldChg>
      <pc:sldChg chg="del">
        <pc:chgData name="Dr Charlotte Greenway" userId="21ca5f9ab6ecb0bd" providerId="LiveId" clId="{1E9B6FA6-ACEB-48D7-87E2-210220C21BED}" dt="2025-10-03T17:00:49.969" v="3" actId="47"/>
        <pc:sldMkLst>
          <pc:docMk/>
          <pc:sldMk cId="3438910650" sldId="339"/>
        </pc:sldMkLst>
      </pc:sldChg>
      <pc:sldChg chg="del">
        <pc:chgData name="Dr Charlotte Greenway" userId="21ca5f9ab6ecb0bd" providerId="LiveId" clId="{1E9B6FA6-ACEB-48D7-87E2-210220C21BED}" dt="2025-10-03T17:00:52.285" v="5" actId="47"/>
        <pc:sldMkLst>
          <pc:docMk/>
          <pc:sldMk cId="2540699458" sldId="340"/>
        </pc:sldMkLst>
      </pc:sldChg>
      <pc:sldChg chg="del">
        <pc:chgData name="Dr Charlotte Greenway" userId="21ca5f9ab6ecb0bd" providerId="LiveId" clId="{1E9B6FA6-ACEB-48D7-87E2-210220C21BED}" dt="2025-10-03T17:00:53.389" v="6" actId="47"/>
        <pc:sldMkLst>
          <pc:docMk/>
          <pc:sldMk cId="4021252751" sldId="341"/>
        </pc:sldMkLst>
      </pc:sldChg>
      <pc:sldChg chg="del">
        <pc:chgData name="Dr Charlotte Greenway" userId="21ca5f9ab6ecb0bd" providerId="LiveId" clId="{1E9B6FA6-ACEB-48D7-87E2-210220C21BED}" dt="2025-10-03T17:00:54.800" v="7" actId="47"/>
        <pc:sldMkLst>
          <pc:docMk/>
          <pc:sldMk cId="2785337946" sldId="342"/>
        </pc:sldMkLst>
      </pc:sldChg>
      <pc:sldChg chg="del">
        <pc:chgData name="Dr Charlotte Greenway" userId="21ca5f9ab6ecb0bd" providerId="LiveId" clId="{1E9B6FA6-ACEB-48D7-87E2-210220C21BED}" dt="2025-10-03T17:00:47.189" v="1" actId="47"/>
        <pc:sldMkLst>
          <pc:docMk/>
          <pc:sldMk cId="2550665922" sldId="34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B2086-90C4-C402-2A0F-1F2F63EB70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13E611-A7AC-07CB-0221-39EE3341FE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1A6388-2180-C66E-73D3-C6F749DFBD5F}"/>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5" name="Footer Placeholder 4">
            <a:extLst>
              <a:ext uri="{FF2B5EF4-FFF2-40B4-BE49-F238E27FC236}">
                <a16:creationId xmlns:a16="http://schemas.microsoft.com/office/drawing/2014/main" id="{697E8D32-A9D9-822E-87A4-05FEB0A09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4B7A2-F8E5-B9A5-4D8B-219B2DAECBAE}"/>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3987089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E57A-3F69-D26B-7EB2-ADBEC6B15B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EBD684-CEEF-4325-CDFA-890DCE309E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041126-5414-808F-BEB5-50E7D95A137A}"/>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5" name="Footer Placeholder 4">
            <a:extLst>
              <a:ext uri="{FF2B5EF4-FFF2-40B4-BE49-F238E27FC236}">
                <a16:creationId xmlns:a16="http://schemas.microsoft.com/office/drawing/2014/main" id="{267EE0E8-A659-F97A-FA66-C363F5591F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8D73F0-186E-0210-11F8-1B1A4A34F695}"/>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78293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C1CC-88AB-7521-498D-BC134CB58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A47745-CC4F-E17D-01AA-928CC7FDD4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695DCF-491E-6DEA-3686-2F9B16E30640}"/>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5" name="Footer Placeholder 4">
            <a:extLst>
              <a:ext uri="{FF2B5EF4-FFF2-40B4-BE49-F238E27FC236}">
                <a16:creationId xmlns:a16="http://schemas.microsoft.com/office/drawing/2014/main" id="{723D121E-393F-74D2-4FF3-96AD97B7D4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99E640-415D-9479-882C-9CF23BD588D7}"/>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3708739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228E6-9E80-A26F-86BF-A8044EED69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D1D480-E786-5504-EE0D-CB2C4DDF99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27744E-6C7D-1666-2960-422C0DC28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3965CB-6425-FFCE-849A-C74FBA4592AE}"/>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6" name="Footer Placeholder 5">
            <a:extLst>
              <a:ext uri="{FF2B5EF4-FFF2-40B4-BE49-F238E27FC236}">
                <a16:creationId xmlns:a16="http://schemas.microsoft.com/office/drawing/2014/main" id="{A5FEB38C-2ED4-E16C-DDF8-B09F0EE449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0F891B-1C31-B9C3-C3CA-3DF0E83F9041}"/>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2136356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6323-BF50-9E45-71A7-EC884C79A2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822C4C-17ED-0575-B250-161E4CFC05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C45E49-E48C-EB06-7F49-2260A3B732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9C6252-C0B8-C1BA-4304-99DD5F57BB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1BD1B3-06CA-DB22-409E-B0395B8064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EA3137-1974-DD9F-F0E8-A1817A3B585B}"/>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8" name="Footer Placeholder 7">
            <a:extLst>
              <a:ext uri="{FF2B5EF4-FFF2-40B4-BE49-F238E27FC236}">
                <a16:creationId xmlns:a16="http://schemas.microsoft.com/office/drawing/2014/main" id="{CB15328E-AD0A-0471-CAD5-1B8A6AE06D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6B9ED0-5F4F-0169-79C4-672543277A78}"/>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793606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51342-4BE5-8900-EC17-AA2D15E7F4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0FA587-2972-F4BD-23E1-96C62EB27372}"/>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4" name="Footer Placeholder 3">
            <a:extLst>
              <a:ext uri="{FF2B5EF4-FFF2-40B4-BE49-F238E27FC236}">
                <a16:creationId xmlns:a16="http://schemas.microsoft.com/office/drawing/2014/main" id="{82841C87-90DF-FB44-6A72-322F4090F0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B45587-130D-8BDA-0948-88AE17FACD6B}"/>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2927723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635E29-5453-012B-8F9B-B7B702F88BE3}"/>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3" name="Footer Placeholder 2">
            <a:extLst>
              <a:ext uri="{FF2B5EF4-FFF2-40B4-BE49-F238E27FC236}">
                <a16:creationId xmlns:a16="http://schemas.microsoft.com/office/drawing/2014/main" id="{1A3EF439-94DA-100B-5F61-56E08A6B4E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DD330F-B6AB-C504-2095-D46D386A8C50}"/>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2730296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18B4B-77BA-384F-6B7C-A14AF8FA2D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999E25-535A-D49C-72FC-0E07D70FAF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0F2D90-C20A-D91E-FA7E-E29B2A914D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E847A7-5BB4-E214-7064-EB02E13680B3}"/>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6" name="Footer Placeholder 5">
            <a:extLst>
              <a:ext uri="{FF2B5EF4-FFF2-40B4-BE49-F238E27FC236}">
                <a16:creationId xmlns:a16="http://schemas.microsoft.com/office/drawing/2014/main" id="{7197853A-45AF-734E-C09E-F5F2B28AF9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0429BA-8A16-95CE-1C06-E6423FC80167}"/>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387639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3508-EA0F-34C4-B0D8-03861DCE13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3A0C11-72ED-6AB3-57CF-8E635043CD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9DFED1-E13F-D725-4410-FCC6021EE8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9FBC2-5219-C39B-7B3A-88258A63A427}"/>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6" name="Footer Placeholder 5">
            <a:extLst>
              <a:ext uri="{FF2B5EF4-FFF2-40B4-BE49-F238E27FC236}">
                <a16:creationId xmlns:a16="http://schemas.microsoft.com/office/drawing/2014/main" id="{0F213DF1-1864-2C42-B7BF-1B40236625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CDF632-4748-50B0-30C4-76E0A4418CF5}"/>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3809015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B0C39-BCD4-DB8C-3646-4C97EA49F1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37F452-37BF-7AE0-C692-61CC2A48A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3CBC7-79FA-254B-8F8B-0C3830A31102}"/>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5" name="Footer Placeholder 4">
            <a:extLst>
              <a:ext uri="{FF2B5EF4-FFF2-40B4-BE49-F238E27FC236}">
                <a16:creationId xmlns:a16="http://schemas.microsoft.com/office/drawing/2014/main" id="{8CB4C327-4D1B-0D17-E7D1-B336B18B0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06A5A-0E1B-7776-EC57-FF4203B55EF6}"/>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208047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FAA90C-6AD3-6A0C-46E4-293C892214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E1FF66-38EA-7BBC-C983-D86BC9A60E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89A68E-5D2B-F521-6081-B857F9DEE4C1}"/>
              </a:ext>
            </a:extLst>
          </p:cNvPr>
          <p:cNvSpPr>
            <a:spLocks noGrp="1"/>
          </p:cNvSpPr>
          <p:nvPr>
            <p:ph type="dt" sz="half" idx="10"/>
          </p:nvPr>
        </p:nvSpPr>
        <p:spPr/>
        <p:txBody>
          <a:bodyPr/>
          <a:lstStyle/>
          <a:p>
            <a:fld id="{0E9C8F8D-DE0A-4A8B-9331-0EBA220DB033}" type="datetimeFigureOut">
              <a:rPr lang="en-GB" smtClean="0"/>
              <a:t>03/10/2025</a:t>
            </a:fld>
            <a:endParaRPr lang="en-GB"/>
          </a:p>
        </p:txBody>
      </p:sp>
      <p:sp>
        <p:nvSpPr>
          <p:cNvPr id="5" name="Footer Placeholder 4">
            <a:extLst>
              <a:ext uri="{FF2B5EF4-FFF2-40B4-BE49-F238E27FC236}">
                <a16:creationId xmlns:a16="http://schemas.microsoft.com/office/drawing/2014/main" id="{9E397C0E-3647-21A5-7FF0-354E695902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56446C-8DE1-10BF-55AA-CDDACFC9D1E9}"/>
              </a:ext>
            </a:extLst>
          </p:cNvPr>
          <p:cNvSpPr>
            <a:spLocks noGrp="1"/>
          </p:cNvSpPr>
          <p:nvPr>
            <p:ph type="sldNum" sz="quarter" idx="12"/>
          </p:nvPr>
        </p:nvSpPr>
        <p:spPr/>
        <p:txBody>
          <a:bodyPr/>
          <a:lstStyle/>
          <a:p>
            <a:fld id="{72763CA2-F693-42DF-B4C6-90D2C204D6E1}" type="slidenum">
              <a:rPr lang="en-GB" smtClean="0"/>
              <a:t>‹#›</a:t>
            </a:fld>
            <a:endParaRPr lang="en-GB"/>
          </a:p>
        </p:txBody>
      </p:sp>
    </p:spTree>
    <p:extLst>
      <p:ext uri="{BB962C8B-B14F-4D97-AF65-F5344CB8AC3E}">
        <p14:creationId xmlns:p14="http://schemas.microsoft.com/office/powerpoint/2010/main" val="2668762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fld id="{51102F26-C102-4C8D-A1CE-4FB7829C4CFF}" type="slidenum">
              <a:rPr lang="en-GB" altLang="en-US"/>
              <a:pPr/>
              <a:t>‹#›</a:t>
            </a:fld>
            <a:endParaRPr lang="en-GB" altLang="en-US" dirty="0"/>
          </a:p>
        </p:txBody>
      </p:sp>
    </p:spTree>
    <p:extLst>
      <p:ext uri="{BB962C8B-B14F-4D97-AF65-F5344CB8AC3E}">
        <p14:creationId xmlns:p14="http://schemas.microsoft.com/office/powerpoint/2010/main" val="1890730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110EE1F-F3E9-47A6-8FDF-19BD10C909F0}" type="datetimeFigureOut">
              <a:rPr lang="en-GB" smtClean="0"/>
              <a:t>03/10/2025</a:t>
            </a:fld>
            <a:endParaRPr lang="en-GB"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C749C56B-0A8A-453B-AB12-3B0FF7B5820F}" type="slidenum">
              <a:rPr lang="en-GB" smtClean="0"/>
              <a:t>‹#›</a:t>
            </a:fld>
            <a:endParaRPr lang="en-GB"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912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1934897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110EE1F-F3E9-47A6-8FDF-19BD10C909F0}" type="datetimeFigureOut">
              <a:rPr lang="en-GB" smtClean="0"/>
              <a:t>03/10/2025</a:t>
            </a:fld>
            <a:endParaRPr lang="en-GB"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C749C56B-0A8A-453B-AB12-3B0FF7B5820F}" type="slidenum">
              <a:rPr lang="en-GB" smtClean="0"/>
              <a:t>‹#›</a:t>
            </a:fld>
            <a:endParaRPr lang="en-GB"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4275258484"/>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3366001367"/>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3290616149"/>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125441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839967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110EE1F-F3E9-47A6-8FDF-19BD10C909F0}" type="datetimeFigureOut">
              <a:rPr lang="en-GB" smtClean="0"/>
              <a:t>03/10/2025</a:t>
            </a:fld>
            <a:endParaRPr lang="en-GB" dirty="0"/>
          </a:p>
        </p:txBody>
      </p:sp>
      <p:sp>
        <p:nvSpPr>
          <p:cNvPr id="6" name="Footer Placeholder 5"/>
          <p:cNvSpPr>
            <a:spLocks noGrp="1"/>
          </p:cNvSpPr>
          <p:nvPr>
            <p:ph type="ftr" sz="quarter" idx="11"/>
          </p:nvPr>
        </p:nvSpPr>
        <p:spPr>
          <a:xfrm>
            <a:off x="2103620" y="6375679"/>
            <a:ext cx="3482179" cy="345796"/>
          </a:xfrm>
        </p:spPr>
        <p:txBody>
          <a:bodyPr/>
          <a:lstStyle/>
          <a:p>
            <a:endParaRPr lang="en-GB" dirty="0"/>
          </a:p>
        </p:txBody>
      </p:sp>
      <p:sp>
        <p:nvSpPr>
          <p:cNvPr id="7" name="Slide Number Placeholder 6"/>
          <p:cNvSpPr>
            <a:spLocks noGrp="1"/>
          </p:cNvSpPr>
          <p:nvPr>
            <p:ph type="sldNum" sz="quarter" idx="12"/>
          </p:nvPr>
        </p:nvSpPr>
        <p:spPr>
          <a:xfrm>
            <a:off x="5691014" y="6375679"/>
            <a:ext cx="1232456" cy="345796"/>
          </a:xfrm>
        </p:spPr>
        <p:txBody>
          <a:bodyPr/>
          <a:lstStyle/>
          <a:p>
            <a:fld id="{C749C56B-0A8A-453B-AB12-3B0FF7B5820F}" type="slidenum">
              <a:rPr lang="en-GB" smtClean="0"/>
              <a:t>‹#›</a:t>
            </a:fld>
            <a:endParaRPr lang="en-GB"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5367628"/>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110EE1F-F3E9-47A6-8FDF-19BD10C909F0}" type="datetimeFigureOut">
              <a:rPr lang="en-GB" smtClean="0"/>
              <a:t>03/10/2025</a:t>
            </a:fld>
            <a:endParaRPr lang="en-GB" dirty="0"/>
          </a:p>
        </p:txBody>
      </p:sp>
      <p:sp>
        <p:nvSpPr>
          <p:cNvPr id="6" name="Footer Placeholder 5"/>
          <p:cNvSpPr>
            <a:spLocks noGrp="1"/>
          </p:cNvSpPr>
          <p:nvPr>
            <p:ph type="ftr" sz="quarter" idx="11"/>
          </p:nvPr>
        </p:nvSpPr>
        <p:spPr>
          <a:xfrm>
            <a:off x="2103621" y="6375679"/>
            <a:ext cx="3482178" cy="345796"/>
          </a:xfrm>
        </p:spPr>
        <p:txBody>
          <a:bodyPr/>
          <a:lstStyle/>
          <a:p>
            <a:endParaRPr lang="en-GB" dirty="0"/>
          </a:p>
        </p:txBody>
      </p:sp>
      <p:sp>
        <p:nvSpPr>
          <p:cNvPr id="7" name="Slide Number Placeholder 6"/>
          <p:cNvSpPr>
            <a:spLocks noGrp="1"/>
          </p:cNvSpPr>
          <p:nvPr>
            <p:ph type="sldNum" sz="quarter" idx="12"/>
          </p:nvPr>
        </p:nvSpPr>
        <p:spPr>
          <a:xfrm>
            <a:off x="5687568" y="6375679"/>
            <a:ext cx="1234440" cy="345796"/>
          </a:xfrm>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22335551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10775543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10EE1F-F3E9-47A6-8FDF-19BD10C909F0}"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49C56B-0A8A-453B-AB12-3B0FF7B5820F}" type="slidenum">
              <a:rPr lang="en-GB" smtClean="0"/>
              <a:t>‹#›</a:t>
            </a:fld>
            <a:endParaRPr lang="en-GB" dirty="0"/>
          </a:p>
        </p:txBody>
      </p:sp>
    </p:spTree>
    <p:extLst>
      <p:ext uri="{BB962C8B-B14F-4D97-AF65-F5344CB8AC3E}">
        <p14:creationId xmlns:p14="http://schemas.microsoft.com/office/powerpoint/2010/main" val="3832496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fld id="{51102F26-C102-4C8D-A1CE-4FB7829C4CFF}" type="slidenum">
              <a:rPr lang="en-GB" altLang="en-US"/>
              <a:pPr/>
              <a:t>‹#›</a:t>
            </a:fld>
            <a:endParaRPr lang="en-GB" altLang="en-US" dirty="0"/>
          </a:p>
        </p:txBody>
      </p:sp>
    </p:spTree>
    <p:extLst>
      <p:ext uri="{BB962C8B-B14F-4D97-AF65-F5344CB8AC3E}">
        <p14:creationId xmlns:p14="http://schemas.microsoft.com/office/powerpoint/2010/main" val="299094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247E90-599B-4651-8769-46B0FD4EF2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6BFA1C-DCBF-74F1-197A-F8673CE4BB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464A4A-4060-DB67-90F5-A64181CD6E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9C8F8D-DE0A-4A8B-9331-0EBA220DB033}" type="datetimeFigureOut">
              <a:rPr lang="en-GB" smtClean="0"/>
              <a:t>03/10/2025</a:t>
            </a:fld>
            <a:endParaRPr lang="en-GB"/>
          </a:p>
        </p:txBody>
      </p:sp>
      <p:sp>
        <p:nvSpPr>
          <p:cNvPr id="5" name="Footer Placeholder 4">
            <a:extLst>
              <a:ext uri="{FF2B5EF4-FFF2-40B4-BE49-F238E27FC236}">
                <a16:creationId xmlns:a16="http://schemas.microsoft.com/office/drawing/2014/main" id="{1B8C1422-3160-353C-EFAD-4AFB569090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EA1D83-8FDA-8C65-95B5-5AFB9A8690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763CA2-F693-42DF-B4C6-90D2C204D6E1}" type="slidenum">
              <a:rPr lang="en-GB" smtClean="0"/>
              <a:t>‹#›</a:t>
            </a:fld>
            <a:endParaRPr lang="en-GB"/>
          </a:p>
        </p:txBody>
      </p:sp>
    </p:spTree>
    <p:extLst>
      <p:ext uri="{BB962C8B-B14F-4D97-AF65-F5344CB8AC3E}">
        <p14:creationId xmlns:p14="http://schemas.microsoft.com/office/powerpoint/2010/main" val="2167462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110EE1F-F3E9-47A6-8FDF-19BD10C909F0}" type="datetimeFigureOut">
              <a:rPr lang="en-GB" smtClean="0"/>
              <a:t>03/10/2025</a:t>
            </a:fld>
            <a:endParaRPr lang="en-GB"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C749C56B-0A8A-453B-AB12-3B0FF7B5820F}" type="slidenum">
              <a:rPr lang="en-GB" smtClean="0"/>
              <a:t>‹#›</a:t>
            </a:fld>
            <a:endParaRPr lang="en-GB"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455198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inspire.anglia.ac.uk/assets/Uploads/_resampled/croppedimage17699-turnitin.jpg" TargetMode="Externa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inspire.anglia.ac.uk/assets/Uploads/_resampled/croppedimage17699-turnitin.jpg"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A guide To Turnitin</a:t>
            </a:r>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70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0" y="0"/>
            <a:ext cx="12192000" cy="1547813"/>
          </a:xfrm>
          <a:solidFill>
            <a:srgbClr val="FFC000"/>
          </a:solidFill>
        </p:spPr>
        <p:txBody>
          <a:bodyPr>
            <a:normAutofit/>
          </a:bodyPr>
          <a:lstStyle/>
          <a:p>
            <a:pPr algn="l"/>
            <a:r>
              <a:rPr lang="en-GB" altLang="en-US" sz="7200" b="1" dirty="0">
                <a:solidFill>
                  <a:schemeClr val="bg1"/>
                </a:solidFill>
              </a:rPr>
              <a:t>What is turnitin UK</a:t>
            </a:r>
          </a:p>
        </p:txBody>
      </p:sp>
      <p:sp>
        <p:nvSpPr>
          <p:cNvPr id="33795" name="Rectangle 3"/>
          <p:cNvSpPr>
            <a:spLocks noGrp="1" noChangeArrowheads="1"/>
          </p:cNvSpPr>
          <p:nvPr>
            <p:ph type="body" sz="half" idx="1"/>
          </p:nvPr>
        </p:nvSpPr>
        <p:spPr>
          <a:xfrm>
            <a:off x="49237" y="1600201"/>
            <a:ext cx="12142763" cy="5187461"/>
          </a:xfrm>
        </p:spPr>
        <p:txBody>
          <a:bodyPr/>
          <a:lstStyle/>
          <a:p>
            <a:pPr>
              <a:lnSpc>
                <a:spcPct val="90000"/>
              </a:lnSpc>
            </a:pPr>
            <a:r>
              <a:rPr lang="en-GB" altLang="en-US" sz="2800" dirty="0"/>
              <a:t>It’s software that may be used by lecturers across the world to check the originality of your work, to grade your work and to provide feedback.</a:t>
            </a:r>
          </a:p>
          <a:p>
            <a:pPr>
              <a:lnSpc>
                <a:spcPct val="90000"/>
              </a:lnSpc>
            </a:pPr>
            <a:endParaRPr lang="en-GB" altLang="en-US" sz="2800" dirty="0"/>
          </a:p>
          <a:p>
            <a:pPr>
              <a:lnSpc>
                <a:spcPct val="90000"/>
              </a:lnSpc>
            </a:pPr>
            <a:r>
              <a:rPr lang="en-GB" altLang="en-US" sz="2800" dirty="0"/>
              <a:t>Available on Moodle Under Assignments </a:t>
            </a:r>
            <a:r>
              <a:rPr lang="en-GB" altLang="en-US" dirty="0"/>
              <a:t>Information</a:t>
            </a:r>
            <a:r>
              <a:rPr lang="en-GB" altLang="en-US" sz="2800" dirty="0"/>
              <a:t> Links.</a:t>
            </a:r>
          </a:p>
          <a:p>
            <a:pPr>
              <a:lnSpc>
                <a:spcPct val="90000"/>
              </a:lnSpc>
            </a:pPr>
            <a:endParaRPr lang="en-GB" altLang="en-US" sz="2800" dirty="0"/>
          </a:p>
          <a:p>
            <a:pPr>
              <a:lnSpc>
                <a:spcPct val="90000"/>
              </a:lnSpc>
            </a:pPr>
            <a:r>
              <a:rPr lang="en-GB" altLang="en-US" sz="2800" dirty="0"/>
              <a:t>All coursework based assessments will be submitted through </a:t>
            </a:r>
            <a:r>
              <a:rPr lang="en-GB" altLang="en-US" sz="2800" dirty="0" err="1"/>
              <a:t>turnitin</a:t>
            </a:r>
            <a:r>
              <a:rPr lang="en-GB" altLang="en-US" sz="2800" dirty="0"/>
              <a:t>.</a:t>
            </a:r>
          </a:p>
          <a:p>
            <a:pPr lvl="1">
              <a:lnSpc>
                <a:spcPct val="90000"/>
              </a:lnSpc>
            </a:pPr>
            <a:r>
              <a:rPr lang="en-GB" altLang="en-US" sz="2400" dirty="0"/>
              <a:t>NOT JUST ESSAYS. </a:t>
            </a:r>
          </a:p>
        </p:txBody>
      </p:sp>
      <p:pic>
        <p:nvPicPr>
          <p:cNvPr id="33796" name="Picture 9" descr="See full size image">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610726" y="404813"/>
            <a:ext cx="1439863" cy="8064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373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CC5AD-4575-6916-A5FA-73C3ED60F88C}"/>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3AB4DBCD-C6E5-7346-9266-E824AF214F5C}"/>
              </a:ext>
            </a:extLst>
          </p:cNvPr>
          <p:cNvSpPr>
            <a:spLocks noGrp="1"/>
          </p:cNvSpPr>
          <p:nvPr>
            <p:ph type="body" sz="half" idx="1"/>
          </p:nvPr>
        </p:nvSpPr>
        <p:spPr/>
        <p:txBody>
          <a:bodyPr/>
          <a:lstStyle/>
          <a:p>
            <a:endParaRPr lang="en-GB"/>
          </a:p>
        </p:txBody>
      </p:sp>
      <p:sp>
        <p:nvSpPr>
          <p:cNvPr id="4" name="Content Placeholder 3">
            <a:extLst>
              <a:ext uri="{FF2B5EF4-FFF2-40B4-BE49-F238E27FC236}">
                <a16:creationId xmlns:a16="http://schemas.microsoft.com/office/drawing/2014/main" id="{9C9D971D-63D0-AC10-17C1-0FC7F2B6FB82}"/>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06428614-3180-66BA-6818-4CA041C5201E}"/>
              </a:ext>
            </a:extLst>
          </p:cNvPr>
          <p:cNvPicPr>
            <a:picLocks noChangeAspect="1"/>
          </p:cNvPicPr>
          <p:nvPr/>
        </p:nvPicPr>
        <p:blipFill>
          <a:blip r:embed="rId2"/>
          <a:stretch>
            <a:fillRect/>
          </a:stretch>
        </p:blipFill>
        <p:spPr>
          <a:xfrm>
            <a:off x="63305" y="0"/>
            <a:ext cx="12128695" cy="6858000"/>
          </a:xfrm>
          <a:prstGeom prst="rect">
            <a:avLst/>
          </a:prstGeom>
        </p:spPr>
      </p:pic>
    </p:spTree>
    <p:extLst>
      <p:ext uri="{BB962C8B-B14F-4D97-AF65-F5344CB8AC3E}">
        <p14:creationId xmlns:p14="http://schemas.microsoft.com/office/powerpoint/2010/main" val="1041002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0" y="0"/>
            <a:ext cx="12192000" cy="1581150"/>
          </a:xfrm>
          <a:solidFill>
            <a:srgbClr val="FFC000"/>
          </a:solidFill>
        </p:spPr>
        <p:txBody>
          <a:bodyPr>
            <a:normAutofit/>
          </a:bodyPr>
          <a:lstStyle/>
          <a:p>
            <a:r>
              <a:rPr lang="en-GB" altLang="en-US" sz="7200" b="1" dirty="0">
                <a:solidFill>
                  <a:schemeClr val="bg1"/>
                </a:solidFill>
              </a:rPr>
              <a:t>Features of Turnitin UK</a:t>
            </a:r>
          </a:p>
        </p:txBody>
      </p:sp>
      <p:sp>
        <p:nvSpPr>
          <p:cNvPr id="67587" name="Rectangle 3"/>
          <p:cNvSpPr>
            <a:spLocks noGrp="1" noChangeArrowheads="1"/>
          </p:cNvSpPr>
          <p:nvPr>
            <p:ph type="body" sz="half" idx="1"/>
          </p:nvPr>
        </p:nvSpPr>
        <p:spPr>
          <a:xfrm>
            <a:off x="1914525" y="1822979"/>
            <a:ext cx="8362950" cy="4525963"/>
          </a:xfrm>
        </p:spPr>
        <p:txBody>
          <a:bodyPr/>
          <a:lstStyle/>
          <a:p>
            <a:pPr>
              <a:lnSpc>
                <a:spcPct val="80000"/>
              </a:lnSpc>
              <a:defRPr/>
            </a:pPr>
            <a:r>
              <a:rPr lang="en-GB" altLang="en-US" sz="2400" b="1" dirty="0"/>
              <a:t>The Feedback Studio</a:t>
            </a:r>
          </a:p>
          <a:p>
            <a:pPr>
              <a:lnSpc>
                <a:spcPct val="80000"/>
              </a:lnSpc>
              <a:defRPr/>
            </a:pPr>
            <a:endParaRPr lang="en-GB" altLang="en-US" sz="2400" b="1" dirty="0"/>
          </a:p>
          <a:p>
            <a:pPr>
              <a:lnSpc>
                <a:spcPct val="80000"/>
              </a:lnSpc>
              <a:defRPr/>
            </a:pPr>
            <a:endParaRPr lang="en-GB" altLang="en-US" sz="2400" b="1" dirty="0"/>
          </a:p>
          <a:p>
            <a:pPr>
              <a:lnSpc>
                <a:spcPct val="80000"/>
              </a:lnSpc>
              <a:defRPr/>
            </a:pPr>
            <a:r>
              <a:rPr lang="en-GB" altLang="en-US" sz="2400" b="1" dirty="0"/>
              <a:t>ORIGINALITYCHECK</a:t>
            </a:r>
            <a:br>
              <a:rPr lang="en-GB" altLang="en-US" sz="2400" dirty="0"/>
            </a:br>
            <a:r>
              <a:rPr lang="en-GB" altLang="en-US" sz="2400" dirty="0"/>
              <a:t>Ensures original work by checking submitted papers against 14 billion web pages, 150 million student papers and leading library databases and publications.</a:t>
            </a:r>
          </a:p>
          <a:p>
            <a:pPr>
              <a:lnSpc>
                <a:spcPct val="80000"/>
              </a:lnSpc>
              <a:defRPr/>
            </a:pPr>
            <a:r>
              <a:rPr lang="en-GB" altLang="en-US" sz="2400" b="1"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GRADEMARK</a:t>
            </a:r>
            <a:b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br>
            <a:r>
              <a:rPr lang="en-GB" altLang="en-US" sz="2400"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Saves time and improves feedback through online grading where standard and customized marks appear directly on the student's paper</a:t>
            </a:r>
            <a:r>
              <a:rPr lang="en-GB" altLang="en-US" sz="2400" dirty="0">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rPr>
              <a:t>.</a:t>
            </a:r>
            <a:r>
              <a:rPr lang="en-GB" altLang="en-US" sz="2400" dirty="0"/>
              <a:t> </a:t>
            </a:r>
          </a:p>
        </p:txBody>
      </p:sp>
      <p:pic>
        <p:nvPicPr>
          <p:cNvPr id="34820" name="Picture 5" descr="See full size image">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9391650" y="509058"/>
            <a:ext cx="952500" cy="5334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1563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0" y="1"/>
            <a:ext cx="12192000" cy="1690688"/>
          </a:xfrm>
          <a:solidFill>
            <a:srgbClr val="FFC000"/>
          </a:solidFill>
        </p:spPr>
        <p:txBody>
          <a:bodyPr>
            <a:normAutofit/>
          </a:bodyPr>
          <a:lstStyle/>
          <a:p>
            <a:r>
              <a:rPr lang="en-GB" altLang="en-US" sz="7200" b="1" dirty="0">
                <a:solidFill>
                  <a:schemeClr val="bg1"/>
                </a:solidFill>
              </a:rPr>
              <a:t>3 Key Aspects</a:t>
            </a:r>
            <a:endParaRPr lang="en-US" altLang="en-US" sz="7200" b="1" dirty="0">
              <a:solidFill>
                <a:schemeClr val="bg1"/>
              </a:solidFill>
            </a:endParaRPr>
          </a:p>
        </p:txBody>
      </p:sp>
      <p:sp>
        <p:nvSpPr>
          <p:cNvPr id="36867" name="Content Placeholder 2"/>
          <p:cNvSpPr>
            <a:spLocks noGrp="1"/>
          </p:cNvSpPr>
          <p:nvPr>
            <p:ph idx="1"/>
          </p:nvPr>
        </p:nvSpPr>
        <p:spPr>
          <a:xfrm>
            <a:off x="219222" y="1690689"/>
            <a:ext cx="11753556" cy="4673648"/>
          </a:xfrm>
        </p:spPr>
        <p:txBody>
          <a:bodyPr>
            <a:noAutofit/>
          </a:bodyPr>
          <a:lstStyle/>
          <a:p>
            <a:r>
              <a:rPr lang="en-GB" altLang="en-US" dirty="0"/>
              <a:t>Start Date</a:t>
            </a:r>
          </a:p>
          <a:p>
            <a:pPr lvl="1"/>
            <a:r>
              <a:rPr lang="en-GB" altLang="en-US" sz="2800" dirty="0"/>
              <a:t>Date turnitin was opened by the tutor – you can start sending drafts into turnitin. </a:t>
            </a:r>
          </a:p>
          <a:p>
            <a:pPr lvl="1"/>
            <a:r>
              <a:rPr lang="en-GB" altLang="en-US" sz="2800" dirty="0"/>
              <a:t>DRAFT PORTAL AND FINAL PORTAL</a:t>
            </a:r>
          </a:p>
          <a:p>
            <a:r>
              <a:rPr lang="en-GB" altLang="en-US" dirty="0"/>
              <a:t>Due Date</a:t>
            </a:r>
          </a:p>
          <a:p>
            <a:pPr lvl="1"/>
            <a:r>
              <a:rPr lang="en-GB" altLang="en-US" sz="2800" dirty="0"/>
              <a:t>Deadline for assignments – </a:t>
            </a:r>
            <a:r>
              <a:rPr lang="en-GB" altLang="en-US" sz="2800" dirty="0" err="1"/>
              <a:t>turnitin</a:t>
            </a:r>
            <a:r>
              <a:rPr lang="en-GB" altLang="en-US" sz="2800" dirty="0"/>
              <a:t> is usually set for 23:59 on the day of submission. </a:t>
            </a:r>
          </a:p>
          <a:p>
            <a:pPr lvl="1"/>
            <a:r>
              <a:rPr lang="en-GB" altLang="en-US" sz="2800" dirty="0"/>
              <a:t>In some situations there may be alternative times. </a:t>
            </a:r>
          </a:p>
          <a:p>
            <a:r>
              <a:rPr lang="en-GB" altLang="en-US" dirty="0"/>
              <a:t>Post Date</a:t>
            </a:r>
          </a:p>
          <a:p>
            <a:pPr lvl="1"/>
            <a:r>
              <a:rPr lang="en-GB" altLang="en-US" sz="2800" dirty="0"/>
              <a:t>Date you will be able to view your mark and feedback. </a:t>
            </a:r>
          </a:p>
          <a:p>
            <a:pPr lvl="1"/>
            <a:r>
              <a:rPr lang="en-GB" altLang="en-US" sz="2800" dirty="0"/>
              <a:t>This is set in line with University regulations. </a:t>
            </a:r>
            <a:endParaRPr lang="en-US" altLang="en-US" sz="2800" dirty="0"/>
          </a:p>
        </p:txBody>
      </p:sp>
    </p:spTree>
    <p:extLst>
      <p:ext uri="{BB962C8B-B14F-4D97-AF65-F5344CB8AC3E}">
        <p14:creationId xmlns:p14="http://schemas.microsoft.com/office/powerpoint/2010/main" val="79142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FBBD-7F48-9AAD-65F3-F59CFF4A666D}"/>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FFB7203C-D985-F507-7F81-633CE6AF710A}"/>
              </a:ext>
            </a:extLst>
          </p:cNvPr>
          <p:cNvPicPr>
            <a:picLocks noGrp="1" noChangeAspect="1"/>
          </p:cNvPicPr>
          <p:nvPr>
            <p:ph idx="1"/>
          </p:nvPr>
        </p:nvPicPr>
        <p:blipFill>
          <a:blip r:embed="rId2"/>
          <a:stretch>
            <a:fillRect/>
          </a:stretch>
        </p:blipFill>
        <p:spPr>
          <a:xfrm>
            <a:off x="5605229" y="3534909"/>
            <a:ext cx="981541" cy="932769"/>
          </a:xfrm>
          <a:prstGeom prst="rect">
            <a:avLst/>
          </a:prstGeom>
        </p:spPr>
      </p:pic>
      <p:pic>
        <p:nvPicPr>
          <p:cNvPr id="5" name="Picture 4">
            <a:extLst>
              <a:ext uri="{FF2B5EF4-FFF2-40B4-BE49-F238E27FC236}">
                <a16:creationId xmlns:a16="http://schemas.microsoft.com/office/drawing/2014/main" id="{DE234484-C41F-CD7D-10F2-E2F78DF60E4D}"/>
              </a:ext>
            </a:extLst>
          </p:cNvPr>
          <p:cNvPicPr>
            <a:picLocks noChangeAspect="1"/>
          </p:cNvPicPr>
          <p:nvPr/>
        </p:nvPicPr>
        <p:blipFill>
          <a:blip r:embed="rId3"/>
          <a:stretch>
            <a:fillRect/>
          </a:stretch>
        </p:blipFill>
        <p:spPr>
          <a:xfrm>
            <a:off x="607293" y="290285"/>
            <a:ext cx="11084686" cy="5471886"/>
          </a:xfrm>
          <a:prstGeom prst="rect">
            <a:avLst/>
          </a:prstGeom>
        </p:spPr>
      </p:pic>
      <p:sp>
        <p:nvSpPr>
          <p:cNvPr id="6" name="Oval 5">
            <a:extLst>
              <a:ext uri="{FF2B5EF4-FFF2-40B4-BE49-F238E27FC236}">
                <a16:creationId xmlns:a16="http://schemas.microsoft.com/office/drawing/2014/main" id="{690DDD3C-1F1E-9DD6-FDFA-3CC95B51645E}"/>
              </a:ext>
            </a:extLst>
          </p:cNvPr>
          <p:cNvSpPr/>
          <p:nvPr/>
        </p:nvSpPr>
        <p:spPr>
          <a:xfrm>
            <a:off x="4071257" y="4840514"/>
            <a:ext cx="972457" cy="921657"/>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FC220546-098D-D50F-2DE0-C08D5757AC1A}"/>
              </a:ext>
            </a:extLst>
          </p:cNvPr>
          <p:cNvPicPr>
            <a:picLocks noChangeAspect="1"/>
          </p:cNvPicPr>
          <p:nvPr/>
        </p:nvPicPr>
        <p:blipFill>
          <a:blip r:embed="rId2"/>
          <a:stretch>
            <a:fillRect/>
          </a:stretch>
        </p:blipFill>
        <p:spPr>
          <a:xfrm>
            <a:off x="5605229" y="4822146"/>
            <a:ext cx="981541" cy="932769"/>
          </a:xfrm>
          <a:prstGeom prst="rect">
            <a:avLst/>
          </a:prstGeom>
        </p:spPr>
      </p:pic>
      <p:pic>
        <p:nvPicPr>
          <p:cNvPr id="9" name="Picture 8">
            <a:extLst>
              <a:ext uri="{FF2B5EF4-FFF2-40B4-BE49-F238E27FC236}">
                <a16:creationId xmlns:a16="http://schemas.microsoft.com/office/drawing/2014/main" id="{327E758E-39A5-42C7-09E6-56CD59375AEA}"/>
              </a:ext>
            </a:extLst>
          </p:cNvPr>
          <p:cNvPicPr>
            <a:picLocks noChangeAspect="1"/>
          </p:cNvPicPr>
          <p:nvPr/>
        </p:nvPicPr>
        <p:blipFill>
          <a:blip r:embed="rId2"/>
          <a:stretch>
            <a:fillRect/>
          </a:stretch>
        </p:blipFill>
        <p:spPr>
          <a:xfrm>
            <a:off x="6895535" y="4840514"/>
            <a:ext cx="981541" cy="932769"/>
          </a:xfrm>
          <a:prstGeom prst="rect">
            <a:avLst/>
          </a:prstGeom>
        </p:spPr>
      </p:pic>
    </p:spTree>
    <p:extLst>
      <p:ext uri="{BB962C8B-B14F-4D97-AF65-F5344CB8AC3E}">
        <p14:creationId xmlns:p14="http://schemas.microsoft.com/office/powerpoint/2010/main" val="3350175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FFC000"/>
          </a:solidFill>
        </p:spPr>
        <p:txBody>
          <a:bodyPr>
            <a:normAutofit/>
          </a:bodyPr>
          <a:lstStyle/>
          <a:p>
            <a:r>
              <a:rPr lang="en-GB" sz="6600" b="1" dirty="0">
                <a:solidFill>
                  <a:schemeClr val="bg1"/>
                </a:solidFill>
              </a:rPr>
              <a:t>THE FEEDBACK STUDIO</a:t>
            </a:r>
          </a:p>
        </p:txBody>
      </p:sp>
      <p:sp>
        <p:nvSpPr>
          <p:cNvPr id="3" name="Content Placeholder 2"/>
          <p:cNvSpPr>
            <a:spLocks noGrp="1"/>
          </p:cNvSpPr>
          <p:nvPr>
            <p:ph idx="1"/>
          </p:nvPr>
        </p:nvSpPr>
        <p:spPr/>
        <p:txBody>
          <a:bodyPr>
            <a:normAutofit fontScale="92500"/>
          </a:bodyPr>
          <a:lstStyle/>
          <a:p>
            <a:r>
              <a:rPr lang="en-GB" dirty="0"/>
              <a:t>In line with the University’s regulations,  the </a:t>
            </a:r>
            <a:r>
              <a:rPr lang="en-GB" b="1" dirty="0"/>
              <a:t>normal </a:t>
            </a:r>
            <a:r>
              <a:rPr lang="en-GB" dirty="0"/>
              <a:t>expectation is that all assignments or other forms of assessment are submitted electronically, normally through the University’s Moodle platform (via Turnitin).</a:t>
            </a:r>
          </a:p>
          <a:p>
            <a:endParaRPr lang="en-GB" dirty="0"/>
          </a:p>
          <a:p>
            <a:r>
              <a:rPr lang="en-GB" dirty="0"/>
              <a:t>There maybe some cases where it is not expected for work to be submitted electronically via turnitin (e.g. Examinations). </a:t>
            </a:r>
          </a:p>
          <a:p>
            <a:endParaRPr lang="en-GB" dirty="0"/>
          </a:p>
          <a:p>
            <a:r>
              <a:rPr lang="en-GB" dirty="0"/>
              <a:t>Consequently, you will receive your feedback and grade electronically via the FEEDBACK STUDIO function of turnitin. </a:t>
            </a:r>
          </a:p>
          <a:p>
            <a:pPr lvl="1"/>
            <a:r>
              <a:rPr lang="en-GB" dirty="0"/>
              <a:t>The lecturer will not print hard copies of the feedback. </a:t>
            </a:r>
          </a:p>
        </p:txBody>
      </p:sp>
    </p:spTree>
    <p:extLst>
      <p:ext uri="{BB962C8B-B14F-4D97-AF65-F5344CB8AC3E}">
        <p14:creationId xmlns:p14="http://schemas.microsoft.com/office/powerpoint/2010/main" val="688590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FFC000"/>
          </a:solidFill>
        </p:spPr>
        <p:txBody>
          <a:bodyPr>
            <a:normAutofit/>
          </a:bodyPr>
          <a:lstStyle/>
          <a:p>
            <a:r>
              <a:rPr lang="en-GB" sz="7200" b="1" dirty="0">
                <a:solidFill>
                  <a:schemeClr val="bg1"/>
                </a:solidFill>
              </a:rPr>
              <a:t>THE FEEDBACK STUDIO </a:t>
            </a:r>
          </a:p>
        </p:txBody>
      </p:sp>
      <p:sp>
        <p:nvSpPr>
          <p:cNvPr id="3" name="Content Placeholder 2"/>
          <p:cNvSpPr>
            <a:spLocks noGrp="1"/>
          </p:cNvSpPr>
          <p:nvPr>
            <p:ph idx="1"/>
          </p:nvPr>
        </p:nvSpPr>
        <p:spPr/>
        <p:txBody>
          <a:bodyPr/>
          <a:lstStyle/>
          <a:p>
            <a:r>
              <a:rPr lang="en-GB" dirty="0"/>
              <a:t>To view your marked work, your grade and your feedback you will need to go into “Grade mark” view of your assignment. </a:t>
            </a:r>
          </a:p>
          <a:p>
            <a:endParaRPr lang="en-GB" dirty="0"/>
          </a:p>
          <a:p>
            <a:r>
              <a:rPr lang="en-GB" dirty="0"/>
              <a:t>Click on your originally report score (as indicated in the next slide). </a:t>
            </a:r>
          </a:p>
          <a:p>
            <a:endParaRPr lang="en-GB" dirty="0"/>
          </a:p>
          <a:p>
            <a:r>
              <a:rPr lang="en-GB" dirty="0"/>
              <a:t>Then as you see the essay in full, click on the </a:t>
            </a:r>
            <a:r>
              <a:rPr lang="en-GB" dirty="0" err="1"/>
              <a:t>GradeMark</a:t>
            </a:r>
            <a:r>
              <a:rPr lang="en-GB" dirty="0"/>
              <a:t> option in the document view. </a:t>
            </a:r>
          </a:p>
        </p:txBody>
      </p:sp>
    </p:spTree>
    <p:extLst>
      <p:ext uri="{BB962C8B-B14F-4D97-AF65-F5344CB8AC3E}">
        <p14:creationId xmlns:p14="http://schemas.microsoft.com/office/powerpoint/2010/main" val="2301769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48969" y="2668587"/>
            <a:ext cx="11494061" cy="3071813"/>
          </a:xfrm>
          <a:prstGeom prst="rect">
            <a:avLst/>
          </a:prstGeom>
        </p:spPr>
      </p:pic>
      <p:sp>
        <p:nvSpPr>
          <p:cNvPr id="5" name="Oval 4"/>
          <p:cNvSpPr/>
          <p:nvPr/>
        </p:nvSpPr>
        <p:spPr>
          <a:xfrm>
            <a:off x="9474200" y="4965700"/>
            <a:ext cx="939800" cy="774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93880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Tree>
    <p:extLst>
      <p:ext uri="{BB962C8B-B14F-4D97-AF65-F5344CB8AC3E}">
        <p14:creationId xmlns:p14="http://schemas.microsoft.com/office/powerpoint/2010/main" val="3387131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FFC000"/>
          </a:solidFill>
        </p:spPr>
        <p:txBody>
          <a:bodyPr>
            <a:normAutofit/>
          </a:bodyPr>
          <a:lstStyle/>
          <a:p>
            <a:r>
              <a:rPr lang="en-GB" sz="7200" b="1" dirty="0">
                <a:solidFill>
                  <a:schemeClr val="bg1"/>
                </a:solidFill>
              </a:rPr>
              <a:t>THE FEEDBACK STUDIO</a:t>
            </a:r>
          </a:p>
        </p:txBody>
      </p:sp>
      <p:sp>
        <p:nvSpPr>
          <p:cNvPr id="3" name="Content Placeholder 2"/>
          <p:cNvSpPr>
            <a:spLocks noGrp="1"/>
          </p:cNvSpPr>
          <p:nvPr>
            <p:ph idx="1"/>
          </p:nvPr>
        </p:nvSpPr>
        <p:spPr/>
        <p:txBody>
          <a:bodyPr>
            <a:normAutofit lnSpcReduction="10000"/>
          </a:bodyPr>
          <a:lstStyle/>
          <a:p>
            <a:r>
              <a:rPr lang="en-GB" dirty="0"/>
              <a:t>The feedback studio consists of:</a:t>
            </a:r>
          </a:p>
          <a:p>
            <a:r>
              <a:rPr lang="en-GB" dirty="0"/>
              <a:t> </a:t>
            </a:r>
          </a:p>
          <a:p>
            <a:r>
              <a:rPr lang="en-GB" b="1" dirty="0"/>
              <a:t>document viewer frame </a:t>
            </a:r>
            <a:r>
              <a:rPr lang="en-GB" dirty="0"/>
              <a:t>- shows the Grade, the title and author of the paper. The similarity index will be displayed if the instructor has allowed students to view the Originality Report for the assignment</a:t>
            </a:r>
          </a:p>
          <a:p>
            <a:r>
              <a:rPr lang="en-GB" b="1" dirty="0"/>
              <a:t>paper text </a:t>
            </a:r>
            <a:r>
              <a:rPr lang="en-GB" dirty="0"/>
              <a:t>- the full content of the submitted paper, including images, as well as any marks made by the instructor</a:t>
            </a:r>
          </a:p>
          <a:p>
            <a:r>
              <a:rPr lang="en-GB" b="1" dirty="0"/>
              <a:t>the </a:t>
            </a:r>
            <a:r>
              <a:rPr lang="en-GB" b="1" dirty="0" err="1"/>
              <a:t>GradeMark</a:t>
            </a:r>
            <a:r>
              <a:rPr lang="en-GB" b="1" dirty="0"/>
              <a:t> sidebar </a:t>
            </a:r>
            <a:r>
              <a:rPr lang="en-GB" dirty="0"/>
              <a:t>- displays the comment/mark list, general comments, and rubric scorecard information for the paper being viewed</a:t>
            </a:r>
          </a:p>
          <a:p>
            <a:endParaRPr lang="en-GB" dirty="0"/>
          </a:p>
        </p:txBody>
      </p:sp>
    </p:spTree>
    <p:extLst>
      <p:ext uri="{BB962C8B-B14F-4D97-AF65-F5344CB8AC3E}">
        <p14:creationId xmlns:p14="http://schemas.microsoft.com/office/powerpoint/2010/main" val="773097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Tree>
    <p:extLst>
      <p:ext uri="{BB962C8B-B14F-4D97-AF65-F5344CB8AC3E}">
        <p14:creationId xmlns:p14="http://schemas.microsoft.com/office/powerpoint/2010/main" val="640398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FFC000"/>
          </a:solidFill>
        </p:spPr>
        <p:txBody>
          <a:bodyPr>
            <a:normAutofit/>
          </a:bodyPr>
          <a:lstStyle/>
          <a:p>
            <a:r>
              <a:rPr lang="en-GB" sz="7200" b="1" dirty="0">
                <a:solidFill>
                  <a:schemeClr val="bg1"/>
                </a:solidFill>
              </a:rPr>
              <a:t>THE FEEDBACK STUDIO</a:t>
            </a:r>
          </a:p>
        </p:txBody>
      </p:sp>
      <p:sp>
        <p:nvSpPr>
          <p:cNvPr id="3" name="Content Placeholder 2"/>
          <p:cNvSpPr>
            <a:spLocks noGrp="1"/>
          </p:cNvSpPr>
          <p:nvPr>
            <p:ph idx="1"/>
          </p:nvPr>
        </p:nvSpPr>
        <p:spPr/>
        <p:txBody>
          <a:bodyPr>
            <a:normAutofit lnSpcReduction="10000"/>
          </a:bodyPr>
          <a:lstStyle/>
          <a:p>
            <a:r>
              <a:rPr lang="en-GB" dirty="0"/>
              <a:t>Paper Information</a:t>
            </a:r>
          </a:p>
          <a:p>
            <a:r>
              <a:rPr lang="en-GB" dirty="0"/>
              <a:t> </a:t>
            </a:r>
          </a:p>
          <a:p>
            <a:r>
              <a:rPr lang="en-GB" dirty="0"/>
              <a:t>The paper information can be viewed by clicking on the information icon at the bottom left of the common viewer.</a:t>
            </a:r>
          </a:p>
          <a:p>
            <a:endParaRPr lang="en-GB" dirty="0"/>
          </a:p>
          <a:p>
            <a:r>
              <a:rPr lang="en-GB" dirty="0"/>
              <a:t>The paper information contains: the submission id, the date the paper was processed, the word count, the character count, the number of submissions to the assignment. The Similarity Indices will only be displayed if the instructor has allowed students to view Originality Reports for the assignment. </a:t>
            </a:r>
          </a:p>
        </p:txBody>
      </p:sp>
    </p:spTree>
    <p:extLst>
      <p:ext uri="{BB962C8B-B14F-4D97-AF65-F5344CB8AC3E}">
        <p14:creationId xmlns:p14="http://schemas.microsoft.com/office/powerpoint/2010/main" val="350911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4254500"/>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9201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7500" lnSpcReduction="20000"/>
          </a:bodyPr>
          <a:lstStyle/>
          <a:p>
            <a:br>
              <a:rPr lang="en-GB" dirty="0"/>
            </a:br>
            <a:r>
              <a:rPr lang="en-GB" dirty="0"/>
              <a:t>Marks added to a student submission appear in the body of the paper. The types of mark that an instructor can make on a student submission is a combination of any of the following:</a:t>
            </a:r>
          </a:p>
          <a:p>
            <a:r>
              <a:rPr lang="en-GB" dirty="0"/>
              <a:t> </a:t>
            </a:r>
          </a:p>
          <a:p>
            <a:r>
              <a:rPr lang="en-GB" b="1" dirty="0"/>
              <a:t>comments</a:t>
            </a:r>
            <a:r>
              <a:rPr lang="en-GB" dirty="0"/>
              <a:t> - a comment is equivalent to the note an instructor would write in the margins of a paper</a:t>
            </a:r>
          </a:p>
          <a:p>
            <a:r>
              <a:rPr lang="en-GB" b="1" dirty="0"/>
              <a:t>QuickMark</a:t>
            </a:r>
            <a:r>
              <a:rPr lang="en-GB" b="1" baseline="30000" dirty="0"/>
              <a:t>(SM)</a:t>
            </a:r>
            <a:r>
              <a:rPr lang="en-GB" dirty="0"/>
              <a:t> - QuickMark comments may be used by an instructor to easily place notice of a complex or frequently used grammar, punctuation, or formatting issue</a:t>
            </a:r>
          </a:p>
          <a:p>
            <a:r>
              <a:rPr lang="en-GB" b="1" dirty="0"/>
              <a:t>a rubric </a:t>
            </a:r>
            <a:r>
              <a:rPr lang="en-GB" dirty="0"/>
              <a:t>- the rubric scorecard icon located at the bottom of the sidebar allows a student to view any rubric scorecard information added to the paper by the instructor</a:t>
            </a:r>
          </a:p>
          <a:p>
            <a:r>
              <a:rPr lang="en-GB" b="1" dirty="0"/>
              <a:t>general comments </a:t>
            </a:r>
            <a:r>
              <a:rPr lang="en-GB" dirty="0"/>
              <a:t>- a general text or voice comment can be added to a paper by the instructor to include a longer statement or overall review and assessment in greater depth without reference to specific marks on the paper</a:t>
            </a:r>
          </a:p>
          <a:p>
            <a:endParaRPr lang="en-GB" dirty="0"/>
          </a:p>
        </p:txBody>
      </p:sp>
    </p:spTree>
    <p:extLst>
      <p:ext uri="{BB962C8B-B14F-4D97-AF65-F5344CB8AC3E}">
        <p14:creationId xmlns:p14="http://schemas.microsoft.com/office/powerpoint/2010/main" val="4008104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12607" y="2620892"/>
            <a:ext cx="9656464" cy="2923807"/>
          </a:xfrm>
          <a:prstGeom prst="rect">
            <a:avLst/>
          </a:prstGeom>
        </p:spPr>
      </p:pic>
    </p:spTree>
    <p:extLst>
      <p:ext uri="{BB962C8B-B14F-4D97-AF65-F5344CB8AC3E}">
        <p14:creationId xmlns:p14="http://schemas.microsoft.com/office/powerpoint/2010/main" val="2786344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42900" y="619125"/>
            <a:ext cx="11506200" cy="5619750"/>
          </a:xfrm>
          <a:prstGeom prst="rect">
            <a:avLst/>
          </a:prstGeom>
        </p:spPr>
      </p:pic>
      <p:sp>
        <p:nvSpPr>
          <p:cNvPr id="5" name="Oval 4"/>
          <p:cNvSpPr/>
          <p:nvPr/>
        </p:nvSpPr>
        <p:spPr>
          <a:xfrm>
            <a:off x="8483600" y="3828796"/>
            <a:ext cx="431800" cy="508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a:off x="7315200" y="4082796"/>
            <a:ext cx="1143000" cy="4892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27939" y="4535023"/>
            <a:ext cx="3971561" cy="923330"/>
          </a:xfrm>
          <a:prstGeom prst="rect">
            <a:avLst/>
          </a:prstGeom>
          <a:solidFill>
            <a:schemeClr val="accent1"/>
          </a:solidFill>
        </p:spPr>
        <p:txBody>
          <a:bodyPr wrap="square" rtlCol="0">
            <a:spAutoFit/>
          </a:bodyPr>
          <a:lstStyle/>
          <a:p>
            <a:r>
              <a:rPr lang="en-GB" dirty="0"/>
              <a:t>Click this icon to download / print current view. It will download and print the comments from the lecturers. </a:t>
            </a:r>
          </a:p>
        </p:txBody>
      </p:sp>
    </p:spTree>
    <p:extLst>
      <p:ext uri="{BB962C8B-B14F-4D97-AF65-F5344CB8AC3E}">
        <p14:creationId xmlns:p14="http://schemas.microsoft.com/office/powerpoint/2010/main" val="657206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FFC000"/>
          </a:solidFill>
        </p:spPr>
        <p:txBody>
          <a:bodyPr>
            <a:noAutofit/>
          </a:bodyPr>
          <a:lstStyle/>
          <a:p>
            <a:r>
              <a:rPr lang="en-GB" sz="7200" dirty="0">
                <a:solidFill>
                  <a:schemeClr val="bg1"/>
                </a:solidFill>
              </a:rPr>
              <a:t>Feedback Studio Demonstration.</a:t>
            </a:r>
          </a:p>
        </p:txBody>
      </p:sp>
      <p:sp>
        <p:nvSpPr>
          <p:cNvPr id="3" name="Content Placeholder 2"/>
          <p:cNvSpPr>
            <a:spLocks noGrp="1"/>
          </p:cNvSpPr>
          <p:nvPr>
            <p:ph idx="1"/>
          </p:nvPr>
        </p:nvSpPr>
        <p:spPr/>
        <p:txBody>
          <a:bodyPr/>
          <a:lstStyle/>
          <a:p>
            <a:r>
              <a:rPr lang="en-GB" dirty="0"/>
              <a:t>https://www.turnitin.com/regions/apac/feedback-studio-demo</a:t>
            </a:r>
          </a:p>
        </p:txBody>
      </p:sp>
    </p:spTree>
    <p:extLst>
      <p:ext uri="{BB962C8B-B14F-4D97-AF65-F5344CB8AC3E}">
        <p14:creationId xmlns:p14="http://schemas.microsoft.com/office/powerpoint/2010/main" val="3206014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0" y="1"/>
            <a:ext cx="12192000" cy="1690688"/>
          </a:xfrm>
          <a:solidFill>
            <a:srgbClr val="FFC000"/>
          </a:solidFill>
        </p:spPr>
        <p:txBody>
          <a:bodyPr>
            <a:normAutofit/>
          </a:bodyPr>
          <a:lstStyle/>
          <a:p>
            <a:r>
              <a:rPr lang="en-GB" altLang="en-US" sz="7200" b="1" dirty="0">
                <a:solidFill>
                  <a:schemeClr val="bg1"/>
                </a:solidFill>
              </a:rPr>
              <a:t>Originality Report of Turnitinuk</a:t>
            </a:r>
          </a:p>
        </p:txBody>
      </p:sp>
      <p:sp>
        <p:nvSpPr>
          <p:cNvPr id="37891" name="Rectangle 3"/>
          <p:cNvSpPr>
            <a:spLocks noGrp="1" noChangeArrowheads="1"/>
          </p:cNvSpPr>
          <p:nvPr>
            <p:ph type="body" idx="1"/>
          </p:nvPr>
        </p:nvSpPr>
        <p:spPr/>
        <p:txBody>
          <a:bodyPr/>
          <a:lstStyle/>
          <a:p>
            <a:pPr>
              <a:lnSpc>
                <a:spcPct val="90000"/>
              </a:lnSpc>
            </a:pPr>
            <a:r>
              <a:rPr lang="en-GB" altLang="en-US" dirty="0"/>
              <a:t>The Originality Report provides a summary of matching or similar areas of text found in a submitted paper. When an Originality Report is available to be viewed an icon is placed in the </a:t>
            </a:r>
            <a:r>
              <a:rPr lang="en-GB" altLang="en-US" i="1" dirty="0"/>
              <a:t>Originality Report </a:t>
            </a:r>
            <a:r>
              <a:rPr lang="en-GB" altLang="en-US" dirty="0"/>
              <a:t>column of the student class portfolio page. Originality Reports that have not finished generating have a greyed out icon placed under the </a:t>
            </a:r>
            <a:r>
              <a:rPr lang="en-GB" altLang="en-US" i="1" dirty="0"/>
              <a:t>Originality Report </a:t>
            </a:r>
            <a:r>
              <a:rPr lang="en-GB" altLang="en-US" dirty="0"/>
              <a:t>column of the student class portfolio page. </a:t>
            </a:r>
          </a:p>
        </p:txBody>
      </p:sp>
    </p:spTree>
    <p:extLst>
      <p:ext uri="{BB962C8B-B14F-4D97-AF65-F5344CB8AC3E}">
        <p14:creationId xmlns:p14="http://schemas.microsoft.com/office/powerpoint/2010/main" val="296753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endParaRPr lang="en-US" altLang="en-US" dirty="0"/>
          </a:p>
        </p:txBody>
      </p:sp>
      <p:sp>
        <p:nvSpPr>
          <p:cNvPr id="38915" name="Rectangle 3"/>
          <p:cNvSpPr>
            <a:spLocks noGrp="1" noChangeArrowheads="1"/>
          </p:cNvSpPr>
          <p:nvPr>
            <p:ph type="body" idx="1"/>
          </p:nvPr>
        </p:nvSpPr>
        <p:spPr>
          <a:xfrm>
            <a:off x="838200" y="1244992"/>
            <a:ext cx="10515600" cy="5535636"/>
          </a:xfrm>
        </p:spPr>
        <p:txBody>
          <a:bodyPr>
            <a:normAutofit/>
          </a:bodyPr>
          <a:lstStyle/>
          <a:p>
            <a:pPr>
              <a:lnSpc>
                <a:spcPct val="80000"/>
              </a:lnSpc>
            </a:pPr>
            <a:r>
              <a:rPr lang="en-GB" altLang="en-US" dirty="0"/>
              <a:t>The Originality Report icon shows a percentage and a corresponding colour indicating on an index where this percentage falls in terms of matching content. This percentage is the overall similarity index. </a:t>
            </a:r>
          </a:p>
          <a:p>
            <a:pPr>
              <a:lnSpc>
                <a:spcPct val="80000"/>
              </a:lnSpc>
            </a:pPr>
            <a:endParaRPr lang="en-GB" altLang="en-US" dirty="0"/>
          </a:p>
          <a:p>
            <a:pPr>
              <a:lnSpc>
                <a:spcPct val="80000"/>
              </a:lnSpc>
            </a:pPr>
            <a:r>
              <a:rPr lang="en-GB" altLang="en-US" dirty="0"/>
              <a:t>The higher the percentage, the greater the amount of text in the submission that came up as matching against information in Turnitin’s repositories. The percentage range runs from 0% to 100%. The percentage is generated by the amount of similar or matching text compared to the number of words in the submission in total </a:t>
            </a:r>
          </a:p>
          <a:p>
            <a:pPr>
              <a:lnSpc>
                <a:spcPct val="80000"/>
              </a:lnSpc>
            </a:pPr>
            <a:endParaRPr lang="en-GB" altLang="en-US" dirty="0"/>
          </a:p>
          <a:p>
            <a:pPr>
              <a:lnSpc>
                <a:spcPct val="80000"/>
              </a:lnSpc>
            </a:pPr>
            <a:r>
              <a:rPr lang="en-GB" altLang="en-US" dirty="0"/>
              <a:t>The colour of the report icon is linked to one of five tiers of overall similarity index. This is based on the amount of matching text found by the repository comparison. The possible similarity index percentage ranges are linked to a corresponding colour: </a:t>
            </a:r>
          </a:p>
        </p:txBody>
      </p:sp>
    </p:spTree>
    <p:extLst>
      <p:ext uri="{BB962C8B-B14F-4D97-AF65-F5344CB8AC3E}">
        <p14:creationId xmlns:p14="http://schemas.microsoft.com/office/powerpoint/2010/main" val="2987258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0" y="1"/>
            <a:ext cx="12192000" cy="1690688"/>
          </a:xfrm>
          <a:solidFill>
            <a:srgbClr val="FFC000"/>
          </a:solidFill>
        </p:spPr>
        <p:txBody>
          <a:bodyPr>
            <a:normAutofit/>
          </a:bodyPr>
          <a:lstStyle/>
          <a:p>
            <a:r>
              <a:rPr lang="en-GB" altLang="en-US" sz="7200" b="1" dirty="0">
                <a:solidFill>
                  <a:schemeClr val="bg1"/>
                </a:solidFill>
              </a:rPr>
              <a:t>Originality Report</a:t>
            </a:r>
          </a:p>
        </p:txBody>
      </p:sp>
      <p:sp>
        <p:nvSpPr>
          <p:cNvPr id="39939" name="Rectangle 3"/>
          <p:cNvSpPr>
            <a:spLocks noGrp="1" noChangeArrowheads="1"/>
          </p:cNvSpPr>
          <p:nvPr>
            <p:ph type="body" idx="1"/>
          </p:nvPr>
        </p:nvSpPr>
        <p:spPr>
          <a:xfrm>
            <a:off x="1251678" y="1948375"/>
            <a:ext cx="10178322" cy="4820726"/>
          </a:xfrm>
        </p:spPr>
        <p:txBody>
          <a:bodyPr>
            <a:normAutofit/>
          </a:bodyPr>
          <a:lstStyle/>
          <a:p>
            <a:pPr lvl="4"/>
            <a:r>
              <a:rPr lang="en-GB" altLang="en-US" sz="2000" b="1" dirty="0"/>
              <a:t>• </a:t>
            </a:r>
            <a:r>
              <a:rPr lang="en-GB" altLang="en-US" sz="2800" b="1" dirty="0"/>
              <a:t>blue </a:t>
            </a:r>
            <a:r>
              <a:rPr lang="en-GB" altLang="en-US" sz="2800" dirty="0"/>
              <a:t>(no matching words) </a:t>
            </a:r>
          </a:p>
          <a:p>
            <a:pPr lvl="4"/>
            <a:endParaRPr lang="en-GB" altLang="en-US" sz="2800" dirty="0"/>
          </a:p>
          <a:p>
            <a:pPr lvl="4"/>
            <a:r>
              <a:rPr lang="en-GB" altLang="en-US" sz="2800" b="1" dirty="0"/>
              <a:t>• green </a:t>
            </a:r>
            <a:r>
              <a:rPr lang="en-GB" altLang="en-US" sz="2800" dirty="0"/>
              <a:t>(one matching word - 24% similarity index) </a:t>
            </a:r>
          </a:p>
          <a:p>
            <a:pPr lvl="4"/>
            <a:endParaRPr lang="en-GB" altLang="en-US" sz="2800" dirty="0"/>
          </a:p>
          <a:p>
            <a:pPr lvl="4"/>
            <a:r>
              <a:rPr lang="en-GB" altLang="en-US" sz="2800" b="1" dirty="0"/>
              <a:t>• yellow </a:t>
            </a:r>
            <a:r>
              <a:rPr lang="en-GB" altLang="en-US" sz="2800" dirty="0"/>
              <a:t>(25-49% similarity index) </a:t>
            </a:r>
          </a:p>
          <a:p>
            <a:pPr lvl="4"/>
            <a:endParaRPr lang="en-GB" altLang="en-US" sz="2800" dirty="0"/>
          </a:p>
          <a:p>
            <a:pPr lvl="4"/>
            <a:r>
              <a:rPr lang="en-GB" altLang="en-US" sz="2800" b="1" dirty="0"/>
              <a:t>• orange </a:t>
            </a:r>
            <a:r>
              <a:rPr lang="en-GB" altLang="en-US" sz="2800" dirty="0"/>
              <a:t>(50-74% similarity index) </a:t>
            </a:r>
          </a:p>
          <a:p>
            <a:pPr lvl="4"/>
            <a:endParaRPr lang="en-GB" altLang="en-US" sz="2800" dirty="0"/>
          </a:p>
          <a:p>
            <a:pPr lvl="4"/>
            <a:r>
              <a:rPr lang="en-GB" altLang="en-US" sz="2800" b="1" dirty="0"/>
              <a:t>• red </a:t>
            </a:r>
            <a:r>
              <a:rPr lang="en-GB" altLang="en-US" sz="2800" dirty="0"/>
              <a:t>(75-100% similarity index) </a:t>
            </a:r>
          </a:p>
          <a:p>
            <a:endParaRPr lang="en-GB" altLang="en-US" dirty="0"/>
          </a:p>
        </p:txBody>
      </p:sp>
    </p:spTree>
    <p:extLst>
      <p:ext uri="{BB962C8B-B14F-4D97-AF65-F5344CB8AC3E}">
        <p14:creationId xmlns:p14="http://schemas.microsoft.com/office/powerpoint/2010/main" val="1866936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195" y="2668587"/>
            <a:ext cx="11494061" cy="3071813"/>
          </a:xfrm>
          <a:prstGeom prst="rect">
            <a:avLst/>
          </a:prstGeom>
        </p:spPr>
      </p:pic>
      <p:sp>
        <p:nvSpPr>
          <p:cNvPr id="5" name="Oval 4"/>
          <p:cNvSpPr/>
          <p:nvPr/>
        </p:nvSpPr>
        <p:spPr>
          <a:xfrm>
            <a:off x="9474200" y="4965700"/>
            <a:ext cx="939800" cy="774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453025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563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0" y="1"/>
            <a:ext cx="12192000" cy="1690688"/>
          </a:xfrm>
          <a:solidFill>
            <a:srgbClr val="FFC000"/>
          </a:solidFill>
        </p:spPr>
        <p:txBody>
          <a:bodyPr/>
          <a:lstStyle/>
          <a:p>
            <a:r>
              <a:rPr lang="en-GB" altLang="en-US" b="1" dirty="0">
                <a:solidFill>
                  <a:schemeClr val="bg1"/>
                </a:solidFill>
              </a:rPr>
              <a:t>Important things to note</a:t>
            </a:r>
          </a:p>
        </p:txBody>
      </p:sp>
      <p:sp>
        <p:nvSpPr>
          <p:cNvPr id="41987" name="Rectangle 3"/>
          <p:cNvSpPr>
            <a:spLocks noGrp="1" noChangeArrowheads="1"/>
          </p:cNvSpPr>
          <p:nvPr>
            <p:ph type="body" idx="1"/>
          </p:nvPr>
        </p:nvSpPr>
        <p:spPr/>
        <p:txBody>
          <a:bodyPr/>
          <a:lstStyle/>
          <a:p>
            <a:r>
              <a:rPr lang="en-GB" altLang="en-US" dirty="0"/>
              <a:t>Turnitin isn’t a plagiarism checker as such its an originality checker. </a:t>
            </a:r>
          </a:p>
          <a:p>
            <a:endParaRPr lang="en-GB" altLang="en-US" dirty="0"/>
          </a:p>
          <a:p>
            <a:r>
              <a:rPr lang="en-GB" altLang="en-US" dirty="0"/>
              <a:t>If you have used lots of direct quotes your turnitin will score high. </a:t>
            </a:r>
          </a:p>
          <a:p>
            <a:endParaRPr lang="en-GB" altLang="en-US" dirty="0"/>
          </a:p>
          <a:p>
            <a:r>
              <a:rPr lang="en-GB" altLang="en-US" dirty="0"/>
              <a:t>However, if you have referenced correctly then this isn’t a plagiarism offence. </a:t>
            </a:r>
          </a:p>
        </p:txBody>
      </p:sp>
    </p:spTree>
    <p:extLst>
      <p:ext uri="{BB962C8B-B14F-4D97-AF65-F5344CB8AC3E}">
        <p14:creationId xmlns:p14="http://schemas.microsoft.com/office/powerpoint/2010/main" val="295052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FFC000"/>
          </a:solidFill>
        </p:spPr>
        <p:txBody>
          <a:bodyPr>
            <a:normAutofit/>
          </a:bodyPr>
          <a:lstStyle/>
          <a:p>
            <a:r>
              <a:rPr lang="en-GB" sz="5400" b="1" dirty="0">
                <a:solidFill>
                  <a:schemeClr val="bg1"/>
                </a:solidFill>
              </a:rPr>
              <a:t>IMPORTANT – UNIVERSITY REGULATIONS REGARDING E-SUBMISSIONS. </a:t>
            </a:r>
          </a:p>
        </p:txBody>
      </p:sp>
      <p:sp>
        <p:nvSpPr>
          <p:cNvPr id="3" name="Content Placeholder 2"/>
          <p:cNvSpPr>
            <a:spLocks noGrp="1"/>
          </p:cNvSpPr>
          <p:nvPr>
            <p:ph idx="1"/>
          </p:nvPr>
        </p:nvSpPr>
        <p:spPr/>
        <p:txBody>
          <a:bodyPr>
            <a:normAutofit fontScale="92500"/>
          </a:bodyPr>
          <a:lstStyle/>
          <a:p>
            <a:r>
              <a:rPr lang="en-GB" dirty="0"/>
              <a:t>Students around aloud to submit to </a:t>
            </a:r>
            <a:r>
              <a:rPr lang="en-GB" dirty="0" err="1"/>
              <a:t>turnitin</a:t>
            </a:r>
            <a:r>
              <a:rPr lang="en-GB" dirty="0"/>
              <a:t> </a:t>
            </a:r>
            <a:r>
              <a:rPr lang="en-GB" dirty="0" err="1"/>
              <a:t>muliple</a:t>
            </a:r>
            <a:r>
              <a:rPr lang="en-GB" dirty="0"/>
              <a:t> draft submission (to view originality etc.) Before submitting a final submission. </a:t>
            </a:r>
          </a:p>
          <a:p>
            <a:endParaRPr lang="en-GB" dirty="0"/>
          </a:p>
          <a:p>
            <a:r>
              <a:rPr lang="en-GB" dirty="0"/>
              <a:t>Consequently for EACH assessment requiring an electronic submission there will be ONE Turnitin DRAFT portal and ONE Turnitin portal for your final submission, you will be able to submit on multiple occasions on the draft portal but only once in the “final” portal. </a:t>
            </a:r>
          </a:p>
          <a:p>
            <a:r>
              <a:rPr lang="en-GB" dirty="0"/>
              <a:t>IT IS YOUR RESPONSIBILITY TO MAKE SURE YOU SUBMIT YOUR FINAL VERSION OF THE ASSESSMENT IN THE Correct submission portal. </a:t>
            </a:r>
          </a:p>
          <a:p>
            <a:pPr lvl="1"/>
            <a:r>
              <a:rPr lang="en-GB" dirty="0"/>
              <a:t>Lecturing staff will not be looking in the draft portal when it comes to marking the assessment. </a:t>
            </a:r>
          </a:p>
        </p:txBody>
      </p:sp>
    </p:spTree>
    <p:extLst>
      <p:ext uri="{BB962C8B-B14F-4D97-AF65-F5344CB8AC3E}">
        <p14:creationId xmlns:p14="http://schemas.microsoft.com/office/powerpoint/2010/main" val="38957316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81719" y="190500"/>
            <a:ext cx="10741981" cy="6515100"/>
          </a:xfrm>
          <a:prstGeom prst="rect">
            <a:avLst/>
          </a:prstGeom>
        </p:spPr>
      </p:pic>
    </p:spTree>
    <p:extLst>
      <p:ext uri="{BB962C8B-B14F-4D97-AF65-F5344CB8AC3E}">
        <p14:creationId xmlns:p14="http://schemas.microsoft.com/office/powerpoint/2010/main" val="3950889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0" y="1"/>
            <a:ext cx="12192000" cy="1690688"/>
          </a:xfrm>
          <a:solidFill>
            <a:srgbClr val="FFC000"/>
          </a:solidFill>
        </p:spPr>
        <p:txBody>
          <a:bodyPr>
            <a:normAutofit/>
          </a:bodyPr>
          <a:lstStyle/>
          <a:p>
            <a:r>
              <a:rPr lang="en-GB" altLang="en-US" sz="8000" b="1" dirty="0">
                <a:solidFill>
                  <a:schemeClr val="bg1"/>
                </a:solidFill>
              </a:rPr>
              <a:t>Tips</a:t>
            </a:r>
          </a:p>
        </p:txBody>
      </p:sp>
      <p:sp>
        <p:nvSpPr>
          <p:cNvPr id="43011" name="Rectangle 3"/>
          <p:cNvSpPr>
            <a:spLocks noGrp="1" noChangeArrowheads="1"/>
          </p:cNvSpPr>
          <p:nvPr>
            <p:ph type="body" idx="1"/>
          </p:nvPr>
        </p:nvSpPr>
        <p:spPr/>
        <p:txBody>
          <a:bodyPr/>
          <a:lstStyle/>
          <a:p>
            <a:pPr>
              <a:lnSpc>
                <a:spcPct val="90000"/>
              </a:lnSpc>
            </a:pPr>
            <a:r>
              <a:rPr lang="en-GB" altLang="en-US" dirty="0"/>
              <a:t>Read your originality report…. Even if the percentage appears low, don’t assume its fine. </a:t>
            </a:r>
          </a:p>
          <a:p>
            <a:pPr>
              <a:lnSpc>
                <a:spcPct val="90000"/>
              </a:lnSpc>
            </a:pPr>
            <a:endParaRPr lang="en-GB" altLang="en-US" dirty="0"/>
          </a:p>
          <a:p>
            <a:pPr>
              <a:lnSpc>
                <a:spcPct val="90000"/>
              </a:lnSpc>
            </a:pPr>
            <a:r>
              <a:rPr lang="en-GB" altLang="en-US" dirty="0"/>
              <a:t>Read the resources in the originality report and make sure you reference correctly. </a:t>
            </a:r>
          </a:p>
          <a:p>
            <a:pPr lvl="1">
              <a:lnSpc>
                <a:spcPct val="90000"/>
              </a:lnSpc>
            </a:pPr>
            <a:r>
              <a:rPr lang="en-GB" altLang="en-US" dirty="0"/>
              <a:t>It is quite common for internet sites to plagiarise, so check where turnitin is claiming you got the information from. </a:t>
            </a:r>
          </a:p>
        </p:txBody>
      </p:sp>
    </p:spTree>
    <p:extLst>
      <p:ext uri="{BB962C8B-B14F-4D97-AF65-F5344CB8AC3E}">
        <p14:creationId xmlns:p14="http://schemas.microsoft.com/office/powerpoint/2010/main" val="222299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1"/>
            <a:ext cx="12192000" cy="1690688"/>
          </a:xfrm>
          <a:solidFill>
            <a:srgbClr val="FFC000"/>
          </a:solidFill>
        </p:spPr>
        <p:txBody>
          <a:bodyPr>
            <a:normAutofit/>
          </a:bodyPr>
          <a:lstStyle/>
          <a:p>
            <a:r>
              <a:rPr lang="en-GB" altLang="en-US" sz="8000" b="1" dirty="0">
                <a:solidFill>
                  <a:schemeClr val="bg1"/>
                </a:solidFill>
              </a:rPr>
              <a:t>Tips</a:t>
            </a:r>
          </a:p>
        </p:txBody>
      </p:sp>
      <p:sp>
        <p:nvSpPr>
          <p:cNvPr id="44035" name="Rectangle 3"/>
          <p:cNvSpPr>
            <a:spLocks noGrp="1" noChangeArrowheads="1"/>
          </p:cNvSpPr>
          <p:nvPr>
            <p:ph type="body" idx="1"/>
          </p:nvPr>
        </p:nvSpPr>
        <p:spPr/>
        <p:txBody>
          <a:bodyPr/>
          <a:lstStyle/>
          <a:p>
            <a:r>
              <a:rPr lang="en-GB" altLang="en-US" dirty="0"/>
              <a:t>Please remember the University regulations about Turnitin and the number of resubmissions you are allowed. Remember Multiple Draft submissions and ONE Final submission. </a:t>
            </a:r>
          </a:p>
          <a:p>
            <a:endParaRPr lang="en-GB" altLang="en-US" dirty="0"/>
          </a:p>
          <a:p>
            <a:r>
              <a:rPr lang="en-GB" altLang="en-US" dirty="0"/>
              <a:t>Turnitin will give an amended originality report, 24 hours after a resubmission. </a:t>
            </a:r>
          </a:p>
        </p:txBody>
      </p:sp>
    </p:spTree>
    <p:extLst>
      <p:ext uri="{BB962C8B-B14F-4D97-AF65-F5344CB8AC3E}">
        <p14:creationId xmlns:p14="http://schemas.microsoft.com/office/powerpoint/2010/main" val="62917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0</TotalTime>
  <Words>1214</Words>
  <Application>Microsoft Office PowerPoint</Application>
  <PresentationFormat>Widescreen</PresentationFormat>
  <Paragraphs>96</Paragraphs>
  <Slides>28</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Calibri</vt:lpstr>
      <vt:lpstr>Calibri Light</vt:lpstr>
      <vt:lpstr>Gill Sans MT</vt:lpstr>
      <vt:lpstr>Impact</vt:lpstr>
      <vt:lpstr>Office Theme</vt:lpstr>
      <vt:lpstr>Badge</vt:lpstr>
      <vt:lpstr>A guide To Turnitin</vt:lpstr>
      <vt:lpstr>What is turnitin UK</vt:lpstr>
      <vt:lpstr>PowerPoint Presentation</vt:lpstr>
      <vt:lpstr>Features of Turnitin UK</vt:lpstr>
      <vt:lpstr>3 Key Aspects</vt:lpstr>
      <vt:lpstr>PowerPoint Presentation</vt:lpstr>
      <vt:lpstr>THE FEEDBACK STUDIO</vt:lpstr>
      <vt:lpstr>THE FEEDBACK STUDIO </vt:lpstr>
      <vt:lpstr>PowerPoint Presentation</vt:lpstr>
      <vt:lpstr>PowerPoint Presentation</vt:lpstr>
      <vt:lpstr>THE FEEDBACK STUDIO</vt:lpstr>
      <vt:lpstr>PowerPoint Presentation</vt:lpstr>
      <vt:lpstr>THE FEEDBACK STUDIO</vt:lpstr>
      <vt:lpstr>PowerPoint Presentation</vt:lpstr>
      <vt:lpstr>PowerPoint Presentation</vt:lpstr>
      <vt:lpstr>PowerPoint Presentation</vt:lpstr>
      <vt:lpstr>PowerPoint Presentation</vt:lpstr>
      <vt:lpstr>Feedback Studio Demonstration.</vt:lpstr>
      <vt:lpstr>Originality Report of Turnitinuk</vt:lpstr>
      <vt:lpstr>PowerPoint Presentation</vt:lpstr>
      <vt:lpstr>Originality Report</vt:lpstr>
      <vt:lpstr>PowerPoint Presentation</vt:lpstr>
      <vt:lpstr>PowerPoint Presentation</vt:lpstr>
      <vt:lpstr>Important things to note</vt:lpstr>
      <vt:lpstr>IMPORTANT – UNIVERSITY REGULATIONS REGARDING E-SUBMISSIONS. </vt:lpstr>
      <vt:lpstr>PowerPoint Presentation</vt:lpstr>
      <vt:lpstr>Tips</vt:lpstr>
      <vt:lpstr>Tips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Infoskills</dc:title>
  <dc:creator>Stuart Jones</dc:creator>
  <cp:lastModifiedBy>Charlotte Greenway</cp:lastModifiedBy>
  <cp:revision>1</cp:revision>
  <dcterms:created xsi:type="dcterms:W3CDTF">2023-10-12T14:21:53Z</dcterms:created>
  <dcterms:modified xsi:type="dcterms:W3CDTF">2025-10-03T17:00:56Z</dcterms:modified>
</cp:coreProperties>
</file>