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56" r:id="rId5"/>
    <p:sldId id="299" r:id="rId6"/>
    <p:sldId id="271" r:id="rId7"/>
    <p:sldId id="266" r:id="rId8"/>
    <p:sldId id="303" r:id="rId9"/>
    <p:sldId id="284" r:id="rId10"/>
    <p:sldId id="304" r:id="rId11"/>
    <p:sldId id="288" r:id="rId12"/>
    <p:sldId id="295" r:id="rId13"/>
    <p:sldId id="305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792" autoAdjust="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outlineViewPr>
    <p:cViewPr>
      <p:scale>
        <a:sx n="33" d="100"/>
        <a:sy n="33" d="100"/>
      </p:scale>
      <p:origin x="0" y="-5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65D721-3F0A-41A3-B555-1F61C07BF1BE}" type="datetime1">
              <a:rPr lang="en-GB" smtClean="0"/>
              <a:t>02/03/2024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AF8A362-CAFC-4987-9A50-4757052839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543ED9D-E132-4572-9D4D-99356D8DF6B4}" type="datetime1">
              <a:rPr lang="en-GB" smtClean="0"/>
              <a:t>02/03/2024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EEB602-95FC-483A-B12D-216A7AD7EA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3C600-653A-4731-9E20-ECBE3EF095B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EF718374-C3F0-40E9-8526-A7F04F576EBA}" type="datetime1">
              <a:rPr lang="en-GB" smtClean="0"/>
              <a:t>02/03/2024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7B8A35-2C7E-4C15-AFCF-AC72CA638DE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258482EF-6F36-477D-BAEE-4C6EAD738A78}" type="datetime1">
              <a:rPr lang="en-GB" smtClean="0"/>
              <a:t>02/03/2024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4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3856A-F3CD-4032-ADA9-B0D70F59EF3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64ED303-13BD-42F6-8013-753048B08EED}" type="datetime1">
              <a:rPr lang="en-GB" smtClean="0"/>
              <a:t>02/03/2024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51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02/03/2024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545E0-5463-4627-BDA2-D2CEE06E0B9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27C5A01-94D3-43E1-9CA2-D1881CA49B46}" type="datetime1">
              <a:rPr lang="en-GB" smtClean="0"/>
              <a:t>02/03/2024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5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8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AA1D1D-F164-425A-94F8-80B47262A57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3BC69346-1E7C-43ED-9076-C3263E05BA49}" type="datetime1">
              <a:rPr lang="en-GB" smtClean="0"/>
              <a:t>02/03/2024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9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891E3-7F3E-4451-9B19-85FB31D4074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43B72EA-2196-4DF0-8D72-CB23794D7802}" type="datetime1">
              <a:rPr lang="en-GB" smtClean="0"/>
              <a:t>02/03/2024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697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</a:extLst>
          </p:cNvPr>
          <p:cNvSpPr/>
          <p:nvPr userDrawn="1"/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8168" y="1057522"/>
            <a:ext cx="5003540" cy="217343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440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5" name="Subtitle 2">
            <a:extLst>
              <a:ext uri="{FF2B5EF4-FFF2-40B4-BE49-F238E27FC236}">
                <a16:creationId xmlns:a16="http://schemas.microsoft.com/office/drawing/2014/main" id="{50BC9D78-FF13-4CEB-8ECB-E64E85C5D0B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46643" y="3751119"/>
            <a:ext cx="4985065" cy="1606163"/>
          </a:xfrm>
        </p:spPr>
        <p:txBody>
          <a:bodyPr rtlCol="0" anchor="t">
            <a:noAutofit/>
          </a:bodyPr>
          <a:lstStyle>
            <a:lvl1pPr>
              <a:defRPr sz="2400" b="0"/>
            </a:lvl1pPr>
          </a:lstStyle>
          <a:p>
            <a:pPr rtl="0"/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Click to add subtitle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</a:extLst>
          </p:cNvPr>
          <p:cNvSpPr/>
          <p:nvPr userDrawn="1"/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8" name="Footer Placeholder 4">
            <a:extLst>
              <a:ext uri="{FF2B5EF4-FFF2-40B4-BE49-F238E27FC236}">
                <a16:creationId xmlns:a16="http://schemas.microsoft.com/office/drawing/2014/main" id="{15A37EDE-F10B-4C4B-9572-8778C2D6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5103" y="6309360"/>
            <a:ext cx="4797504" cy="457200"/>
          </a:xfrm>
        </p:spPr>
        <p:txBody>
          <a:bodyPr rtlCol="0"/>
          <a:lstStyle/>
          <a:p>
            <a:pPr algn="l" rtl="0"/>
            <a:r>
              <a:rPr lang="en-GB"/>
              <a:t>Presentation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1" name="Date Placeholder 35">
            <a:extLst>
              <a:ext uri="{FF2B5EF4-FFF2-40B4-BE49-F238E27FC236}">
                <a16:creationId xmlns:a16="http://schemas.microsoft.com/office/drawing/2014/main" id="{D6890A67-3C66-4F8A-B1A6-05469F40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2" name="Slide Number Placeholder 36">
            <a:extLst>
              <a:ext uri="{FF2B5EF4-FFF2-40B4-BE49-F238E27FC236}">
                <a16:creationId xmlns:a16="http://schemas.microsoft.com/office/drawing/2014/main" id="{46849723-0CBF-47CA-9477-4D42CAC71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‹#›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9936" y="-2"/>
            <a:ext cx="53320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8252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9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D7EF23-28EE-4115-879A-D95BBAC662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7179" y="2502047"/>
            <a:ext cx="6623039" cy="3030599"/>
          </a:xfrm>
        </p:spPr>
        <p:txBody>
          <a:bodyPr rtlCol="0" anchor="t">
            <a:normAutofit/>
          </a:bodyPr>
          <a:lstStyle>
            <a:lvl1pPr>
              <a:defRPr sz="20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4B41004-DE9E-4B19-B7DE-91782B37C8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4348" y="1085431"/>
            <a:ext cx="3997652" cy="5037857"/>
          </a:xfrm>
          <a:custGeom>
            <a:avLst/>
            <a:gdLst>
              <a:gd name="connsiteX0" fmla="*/ 0 w 3997652"/>
              <a:gd name="connsiteY0" fmla="*/ 0 h 5037857"/>
              <a:gd name="connsiteX1" fmla="*/ 3997652 w 3997652"/>
              <a:gd name="connsiteY1" fmla="*/ 0 h 5037857"/>
              <a:gd name="connsiteX2" fmla="*/ 3997652 w 3997652"/>
              <a:gd name="connsiteY2" fmla="*/ 5037857 h 5037857"/>
              <a:gd name="connsiteX3" fmla="*/ 0 w 3997652"/>
              <a:gd name="connsiteY3" fmla="*/ 5037857 h 5037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7652" h="5037857">
                <a:moveTo>
                  <a:pt x="0" y="0"/>
                </a:moveTo>
                <a:lnTo>
                  <a:pt x="3997652" y="0"/>
                </a:lnTo>
                <a:lnTo>
                  <a:pt x="3997652" y="5037857"/>
                </a:lnTo>
                <a:lnTo>
                  <a:pt x="0" y="5037857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348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DEFA91-CCB3-4B9E-9CFC-AA9D92073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35" name="Picture Placeholder 5">
            <a:extLst>
              <a:ext uri="{FF2B5EF4-FFF2-40B4-BE49-F238E27FC236}">
                <a16:creationId xmlns:a16="http://schemas.microsoft.com/office/drawing/2014/main" id="{6198A97B-719D-4F79-A04B-46EE272A1D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3461004"/>
            <a:ext cx="4613547" cy="3396996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34" name="Picture Placeholder 5">
            <a:extLst>
              <a:ext uri="{FF2B5EF4-FFF2-40B4-BE49-F238E27FC236}">
                <a16:creationId xmlns:a16="http://schemas.microsoft.com/office/drawing/2014/main" id="{79E62157-5D84-47E4-9718-5408E1C7E7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613548" cy="3396994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51E6FEF-934C-427E-A65F-F501B04FC71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05918" y="2353586"/>
            <a:ext cx="6457717" cy="3767496"/>
          </a:xfrm>
        </p:spPr>
        <p:txBody>
          <a:bodyPr rtlCol="0" anchor="t">
            <a:normAutofit/>
          </a:bodyPr>
          <a:lstStyle>
            <a:lvl1pPr>
              <a:defRPr sz="1600" b="0" baseline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A12CF76-B207-465C-A494-3C57818A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>
            <a:lvl1pPr>
              <a:defRPr>
                <a:effectLst>
                  <a:outerShdw blurRad="50800" dist="38100" dir="240000" algn="ctr" rotWithShape="0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F682261-0FB4-4600-86B5-DDF27881F7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>
                <a:solidFill>
                  <a:schemeClr val="tx2"/>
                </a:solidFill>
              </a:rPr>
              <a:t>2/1/20XX</a:t>
            </a:r>
            <a:endParaRPr lang="en-GB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32EB37A-06D5-4BC7-BC11-75B1719B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522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</a:extLst>
          </p:cNvPr>
          <p:cNvSpPr/>
          <p:nvPr userDrawn="1"/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</a:extLst>
          </p:cNvPr>
          <p:cNvSpPr/>
          <p:nvPr userDrawn="1"/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63F61843-5C9C-49E0-8A90-64085BC79F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73503" y="1709530"/>
            <a:ext cx="3754671" cy="2528515"/>
          </a:xfrm>
        </p:spPr>
        <p:txBody>
          <a:bodyPr rtlCol="0" anchor="b"/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 sz="3600" b="1" cap="none">
                <a:solidFill>
                  <a:schemeClr val="tx2"/>
                </a:solidFill>
              </a:rPr>
              <a:t>Click to add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6914" y="4238046"/>
            <a:ext cx="3806919" cy="1741404"/>
          </a:xfrm>
        </p:spPr>
        <p:txBody>
          <a:bodyPr rtlCol="0" anchor="t">
            <a:normAutofit/>
          </a:bodyPr>
          <a:lstStyle>
            <a:lvl1pPr>
              <a:defRPr sz="1600" b="0"/>
            </a:lvl1pPr>
          </a:lstStyle>
          <a:p>
            <a:pPr rtl="0"/>
            <a:r>
              <a:rPr lang="en-GB" sz="200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</a:extLst>
          </p:cNvPr>
          <p:cNvSpPr/>
          <p:nvPr userDrawn="1"/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</a:extLst>
          </p:cNvPr>
          <p:cNvSpPr/>
          <p:nvPr userDrawn="1"/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</a:extLst>
          </p:cNvPr>
          <p:cNvSpPr/>
          <p:nvPr userDrawn="1"/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095509"/>
            <a:ext cx="7519932" cy="5016892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64049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EBA854-A26D-41C5-9D40-DF6B49ACB136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5BFA7-EB65-4E20-A693-324FEF74D3A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9E9218-0397-4231-81F4-03972AB6A3DD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1905177-1789-44BB-950A-7018653E64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4B8C-C655-4441-A7FF-616EF634E6E1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9301A4-3CA9-4D0E-944E-1BE5921FA0B3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9C29C55-D1EC-4DD4-BA5B-11E4AB15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C31C8C6B-3212-41F0-A8A1-4A6A700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67357410-255F-470C-AD92-44B15997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3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49ADD171-0134-4347-A2D8-0B9D7634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6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8A107B-E23F-4793-95B4-335240DB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51118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7568F3C-8CA8-489A-9870-E2C458355C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4615126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4615126 w 12192000"/>
              <a:gd name="connsiteY3" fmla="*/ 6858000 h 6858000"/>
              <a:gd name="connsiteX4" fmla="*/ 0 w 12192000"/>
              <a:gd name="connsiteY4" fmla="*/ 0 h 6858000"/>
              <a:gd name="connsiteX5" fmla="*/ 4551118 w 12192000"/>
              <a:gd name="connsiteY5" fmla="*/ 0 h 6858000"/>
              <a:gd name="connsiteX6" fmla="*/ 4551118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615126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4615126" y="6858000"/>
                </a:lnTo>
                <a:close/>
                <a:moveTo>
                  <a:pt x="0" y="0"/>
                </a:moveTo>
                <a:lnTo>
                  <a:pt x="4551118" y="0"/>
                </a:lnTo>
                <a:lnTo>
                  <a:pt x="4551118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14E8-F37D-4BEA-9D62-5E707EDF0D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25" y="1095508"/>
            <a:ext cx="4606535" cy="3936931"/>
          </a:xfrm>
          <a:solidFill>
            <a:schemeClr val="tx2"/>
          </a:solidFill>
        </p:spPr>
        <p:txBody>
          <a:bodyPr rIns="365760" rtlCol="0" anchor="b"/>
          <a:lstStyle>
            <a:lvl1pPr marL="365760">
              <a:lnSpc>
                <a:spcPct val="100000"/>
              </a:lnSpc>
              <a:spcBef>
                <a:spcPts val="1000"/>
              </a:spcBef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784D33-9C88-49E6-8F90-05148C549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1726" y="5032439"/>
            <a:ext cx="4606535" cy="1079962"/>
          </a:xfrm>
          <a:solidFill>
            <a:schemeClr val="tx2"/>
          </a:solidFill>
        </p:spPr>
        <p:txBody>
          <a:bodyPr rtlCol="0" anchor="ctr"/>
          <a:lstStyle>
            <a:lvl1pPr marL="365760">
              <a:spcBef>
                <a:spcPts val="1000"/>
              </a:spcBef>
              <a:defRPr sz="1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5CD820E0-0083-439B-A9DE-C3DEA1DEA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D8A8D931-E01B-43C0-806F-2413BF593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0F3F4E6D-F4D2-430F-A2C3-3C037D778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315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F91A3C-7ABB-4E5E-B04F-29DB072AE13C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B9AABE-3FBC-4E64-8672-D073D4A3F41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FF13AE-FEBF-40A1-A799-6EB275CBBCB5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EACBDB11-07EC-4982-BBFA-8EECF50C7B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B21770-EBB9-4C73-BE13-26901F3CC9F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2AFA4-5141-4F0F-B9F6-0BE3ADBED218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41DE758B-03CF-48F8-BCBE-AD97B7042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1640606E-041A-4385-96D7-3C6E775E3F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35844B60-1EF6-4A90-9030-B5043BCD0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99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804587-2E59-4D83-B86E-83ADAE4F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93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2A19A957-1FB5-43F8-B325-BBD9FEF2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5410A-92A6-4C0B-9D89-186B7DD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8F3F22-19C9-4C61-8202-3220217D29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26073-23A2-4B91-A128-79AA1BE93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4D5DFA-0CEA-43F0-98EE-6C9F741F7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94B471-6707-4251-8230-A51AED0767C9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4" y="1834005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D986D97-E6F1-49E8-977A-C802B4E41B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4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62163C0-B07F-43E4-B17C-2E6A96553B9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095999" y="1834004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098FA6D-3C80-4FE1-B248-1CA2B6862F6D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095999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52712D-F957-4B22-8B50-BE10410FF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Footer Placeholder 29">
            <a:extLst>
              <a:ext uri="{FF2B5EF4-FFF2-40B4-BE49-F238E27FC236}">
                <a16:creationId xmlns:a16="http://schemas.microsoft.com/office/drawing/2014/main" id="{26FD74F8-42BB-4CB4-ABF1-5F149743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Date Placeholder 28">
            <a:extLst>
              <a:ext uri="{FF2B5EF4-FFF2-40B4-BE49-F238E27FC236}">
                <a16:creationId xmlns:a16="http://schemas.microsoft.com/office/drawing/2014/main" id="{5B031752-6400-4BFB-979F-E2EE795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Slide Number Placeholder 30">
            <a:extLst>
              <a:ext uri="{FF2B5EF4-FFF2-40B4-BE49-F238E27FC236}">
                <a16:creationId xmlns:a16="http://schemas.microsoft.com/office/drawing/2014/main" id="{6A5CAEAF-7DEC-4B20-8B1E-301A9D0E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B696A3-EA34-4924-9037-E330B1CB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03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725A2F16-8CE0-4F2E-933C-EFDFB1E1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C70705-E2EE-4992-AE78-FDBE1285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C428A7-7771-4474-8BB4-8A6F0FEF87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8730F6-0DF6-48BC-86CC-00BE1835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D31104-1E19-4E17-A3FE-2B2C5513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CEB59E-1776-4FF1-BF4D-A33B618FD59F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5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6B55E76-BA79-44AC-B206-DA13D60FDA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5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0518C4D-71E5-4211-A191-A8ED7185DED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4336486" y="1828356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7EF9B63-4443-4EE5-A88B-2F1FA4CC4043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336486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54FF8D9-50D3-4515-B896-B127F664C1E1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024037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95B62E8-2D9A-443A-8560-D347C470389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8024037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A7A17E-1562-4B10-9BC8-AB6B45E6B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37258C-9B58-4DC0-BC98-826A38D4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Footer Placeholder 29">
            <a:extLst>
              <a:ext uri="{FF2B5EF4-FFF2-40B4-BE49-F238E27FC236}">
                <a16:creationId xmlns:a16="http://schemas.microsoft.com/office/drawing/2014/main" id="{2F8E2987-7F65-44D5-B3AD-776ECF8D8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Date Placeholder 28">
            <a:extLst>
              <a:ext uri="{FF2B5EF4-FFF2-40B4-BE49-F238E27FC236}">
                <a16:creationId xmlns:a16="http://schemas.microsoft.com/office/drawing/2014/main" id="{08BD4E48-A35B-4475-BC85-E58DA2920F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1" name="Slide Number Placeholder 30">
            <a:extLst>
              <a:ext uri="{FF2B5EF4-FFF2-40B4-BE49-F238E27FC236}">
                <a16:creationId xmlns:a16="http://schemas.microsoft.com/office/drawing/2014/main" id="{FBDAEBAB-F3AA-4DB3-96B7-6387085C1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55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3C66564-535A-4715-9B27-B8AB14F77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821E99-F411-4BAB-8211-C344272A2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29B7F2A-CF10-474B-91F1-7C50A7DAF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76668" y="537381"/>
            <a:ext cx="6172412" cy="103192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0D6D9-A64A-415F-BA44-494062CA6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77B49C-9749-4042-A729-C27F58365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49324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B79F49-5021-4A8F-A90A-5E08F7FB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46655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Picture Placeholder 19">
            <a:extLst>
              <a:ext uri="{FF2B5EF4-FFF2-40B4-BE49-F238E27FC236}">
                <a16:creationId xmlns:a16="http://schemas.microsoft.com/office/drawing/2014/main" id="{B6E270BA-010E-406C-8FBF-0ED0DA28D0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3"/>
            <a:ext cx="4613544" cy="2249321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6E15371C-3F24-44D7-97EB-74C12D53CBB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2311339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39E0BDE-5895-4B94-90AC-7045292B0B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4613572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8823570-AC4F-4679-98CA-DC7F7B2CC10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76671" y="1735745"/>
            <a:ext cx="6172412" cy="3767496"/>
          </a:xfrm>
        </p:spPr>
        <p:txBody>
          <a:bodyPr rtlCol="0" anchor="t">
            <a:normAutofit/>
          </a:bodyPr>
          <a:lstStyle>
            <a:lvl1pPr>
              <a:buFont typeface="Arial" panose="020B0604020202020204" pitchFamily="34" charset="0"/>
              <a:buNone/>
              <a:defRPr sz="1600" b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BB6B62FA-FEDE-42B0-8B7B-24AE138E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E8578BE-8DB2-4FE6-B45A-2B3415CEE1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6668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6AF7C96F-C1E5-45F5-B070-2D025E7BD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45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8B745891-A8DA-4640-BB3F-1693FC5AC4A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58023" y="4941"/>
            <a:ext cx="5333977" cy="3392053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BC2DF568-4EA5-4F79-980F-47FC90AEA12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67712" y="3461002"/>
            <a:ext cx="5728215" cy="3396997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4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76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6671" y="6309360"/>
            <a:ext cx="454961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918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2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hf hdr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14B6A3-5F3E-4909-8ED5-87FE82492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8775" y="1057275"/>
            <a:ext cx="5122545" cy="2173288"/>
          </a:xfrm>
        </p:spPr>
        <p:txBody>
          <a:bodyPr vert="horz" lIns="109728" tIns="109728" rIns="109728" bIns="91440" rtlCol="0" anchor="ctr">
            <a:normAutofit fontScale="90000"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INDIVIDUAL ASSIGNMENT 1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41" name="Picture Placeholder 40" descr="A large room with glass walls&#10;">
            <a:extLst>
              <a:ext uri="{FF2B5EF4-FFF2-40B4-BE49-F238E27FC236}">
                <a16:creationId xmlns:a16="http://schemas.microsoft.com/office/drawing/2014/main" id="{9FB4A3D7-302B-4FAB-B9BD-5F75A796AC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9936" y="-2"/>
            <a:ext cx="5332064" cy="6858002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29686-87BE-4E75-8373-8D06DD44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33138F-06C1-46B9-8F23-C4B5783F6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1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E8A379-5D49-9882-CDCF-7107EE9307F3}"/>
              </a:ext>
            </a:extLst>
          </p:cNvPr>
          <p:cNvSpPr txBox="1"/>
          <p:nvPr/>
        </p:nvSpPr>
        <p:spPr>
          <a:xfrm>
            <a:off x="1752600" y="4261660"/>
            <a:ext cx="4343400" cy="1592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Student name: Evdokiya Stefanova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Student number: 2018698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Module name and code: Managing people –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LCBB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5004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Lecturer name: 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r.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 Enang</a:t>
            </a:r>
          </a:p>
        </p:txBody>
      </p:sp>
    </p:spTree>
    <p:extLst>
      <p:ext uri="{BB962C8B-B14F-4D97-AF65-F5344CB8AC3E}">
        <p14:creationId xmlns:p14="http://schemas.microsoft.com/office/powerpoint/2010/main" val="3111549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DB7E63-0AD5-451A-9802-48AB1D44E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915" y="673308"/>
            <a:ext cx="6457717" cy="158089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Human resources &amp; Positive engagement</a:t>
            </a:r>
            <a:endParaRPr lang="en-GB" dirty="0"/>
          </a:p>
        </p:txBody>
      </p:sp>
      <p:pic>
        <p:nvPicPr>
          <p:cNvPr id="16" name="Picture Placeholder 15" descr="Graph, tables and charts">
            <a:extLst>
              <a:ext uri="{FF2B5EF4-FFF2-40B4-BE49-F238E27FC236}">
                <a16:creationId xmlns:a16="http://schemas.microsoft.com/office/drawing/2014/main" id="{E1DA0A58-7C3B-4F53-80D8-6355E31465F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461004"/>
            <a:ext cx="4613547" cy="3396996"/>
          </a:xfrm>
        </p:spPr>
      </p:pic>
      <p:pic>
        <p:nvPicPr>
          <p:cNvPr id="26" name="Picture Placeholder 25" descr="People around a desk working ">
            <a:extLst>
              <a:ext uri="{FF2B5EF4-FFF2-40B4-BE49-F238E27FC236}">
                <a16:creationId xmlns:a16="http://schemas.microsoft.com/office/drawing/2014/main" id="{FBFF4B36-5D7D-42A6-A89B-A0A83CB0C2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613548" cy="3396994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9D770A-D8B9-4D5E-BB61-CD763E29D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918" y="2353586"/>
            <a:ext cx="6457717" cy="3767496"/>
          </a:xfrm>
        </p:spPr>
        <p:txBody>
          <a:bodyPr rtlCol="0"/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HR</a:t>
            </a:r>
          </a:p>
          <a:p>
            <a:pPr marL="5715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HR places their focus on managing the most valuable asset of organizations, the employees. Making sure they have the necessary resources to succeed.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Positive engagement</a:t>
            </a:r>
          </a:p>
          <a:p>
            <a:pPr marL="5715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Positive employee engagement is critical to the company’s success, it increases productivity and performance and is linked to job satisfaction and high morale.</a:t>
            </a:r>
          </a:p>
          <a:p>
            <a:pPr rtl="0"/>
            <a:endParaRPr lang="en-GB" dirty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A0C89215-7880-40F7-A389-2C9A09EE3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1CFAACA4-65B8-42F6-BCD5-C3D1E8D9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People in the middle of a circular room ">
            <a:extLst>
              <a:ext uri="{FF2B5EF4-FFF2-40B4-BE49-F238E27FC236}">
                <a16:creationId xmlns:a16="http://schemas.microsoft.com/office/drawing/2014/main" id="{0CEB905B-7FDD-4B1A-96BF-B5A081A25FC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95509"/>
            <a:ext cx="7529512" cy="5016892"/>
          </a:xfr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EBCC7D9-1200-CD3A-50F5-3016D6D78206}"/>
              </a:ext>
            </a:extLst>
          </p:cNvPr>
          <p:cNvSpPr/>
          <p:nvPr/>
        </p:nvSpPr>
        <p:spPr>
          <a:xfrm>
            <a:off x="7929563" y="1276349"/>
            <a:ext cx="3871912" cy="4143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Recruitment</a:t>
            </a:r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FA4E30C-DE93-459A-04BD-9578924A68A3}"/>
              </a:ext>
            </a:extLst>
          </p:cNvPr>
          <p:cNvSpPr/>
          <p:nvPr/>
        </p:nvSpPr>
        <p:spPr>
          <a:xfrm>
            <a:off x="7929562" y="1876996"/>
            <a:ext cx="3900488" cy="43300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Training and Development</a:t>
            </a: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64BF4EE-291C-283B-7C4C-7A9568CFBB83}"/>
              </a:ext>
            </a:extLst>
          </p:cNvPr>
          <p:cNvSpPr/>
          <p:nvPr/>
        </p:nvSpPr>
        <p:spPr>
          <a:xfrm>
            <a:off x="7915272" y="2537744"/>
            <a:ext cx="3900488" cy="4143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General administration</a:t>
            </a:r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A3A0B8E-D6AB-4563-8928-03B5CBC378EC}"/>
              </a:ext>
            </a:extLst>
          </p:cNvPr>
          <p:cNvSpPr/>
          <p:nvPr/>
        </p:nvSpPr>
        <p:spPr>
          <a:xfrm>
            <a:off x="7900986" y="3128390"/>
            <a:ext cx="3900488" cy="400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Clear communication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307D336-93DF-13C0-72CC-935DEDA32DEC}"/>
              </a:ext>
            </a:extLst>
          </p:cNvPr>
          <p:cNvSpPr/>
          <p:nvPr/>
        </p:nvSpPr>
        <p:spPr>
          <a:xfrm>
            <a:off x="7915272" y="3772090"/>
            <a:ext cx="3900487" cy="41433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Performance management</a:t>
            </a:r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E9DC1EA-7594-CC66-4526-7D9CA9A1FD2E}"/>
              </a:ext>
            </a:extLst>
          </p:cNvPr>
          <p:cNvSpPr/>
          <p:nvPr/>
        </p:nvSpPr>
        <p:spPr>
          <a:xfrm>
            <a:off x="7900987" y="4382262"/>
            <a:ext cx="3929063" cy="400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Team-building</a:t>
            </a:r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248A33A-E967-B994-22A2-127B073ED333}"/>
              </a:ext>
            </a:extLst>
          </p:cNvPr>
          <p:cNvSpPr/>
          <p:nvPr/>
        </p:nvSpPr>
        <p:spPr>
          <a:xfrm>
            <a:off x="7915273" y="4978146"/>
            <a:ext cx="3900487" cy="4000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Feedback</a:t>
            </a:r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F250F02-FE57-4832-6294-3CD5172DA70A}"/>
              </a:ext>
            </a:extLst>
          </p:cNvPr>
          <p:cNvSpPr/>
          <p:nvPr/>
        </p:nvSpPr>
        <p:spPr>
          <a:xfrm>
            <a:off x="7900987" y="5574030"/>
            <a:ext cx="3900487" cy="36004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Rewards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572833-19E5-9BC0-E03E-86902F98F817}"/>
              </a:ext>
            </a:extLst>
          </p:cNvPr>
          <p:cNvSpPr txBox="1"/>
          <p:nvPr/>
        </p:nvSpPr>
        <p:spPr>
          <a:xfrm>
            <a:off x="566928" y="336262"/>
            <a:ext cx="66636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Role of a human resource professional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79792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DE6B89-9484-4E50-8387-C55E031D8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 fontScale="90000"/>
          </a:bodyPr>
          <a:lstStyle/>
          <a:p>
            <a:pPr rtl="0"/>
            <a:r>
              <a:rPr lang="en-US" dirty="0"/>
              <a:t>Values of HR professionals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EB58E2-A9A0-481A-8B5B-381B836CE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3" y="2148841"/>
            <a:ext cx="7154186" cy="3383806"/>
          </a:xfrm>
        </p:spPr>
        <p:txBody>
          <a:bodyPr rtlCol="0">
            <a:normAutofit fontScale="2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Lead by example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Inspire trust and confidence to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Being respectful and polite to everyone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Customer-focused, encouraging excellent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Open to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Professional growth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Leadership skills</a:t>
            </a:r>
          </a:p>
          <a:p>
            <a:pPr rtl="0"/>
            <a:endParaRPr lang="en-GB" dirty="0"/>
          </a:p>
        </p:txBody>
      </p:sp>
      <p:pic>
        <p:nvPicPr>
          <p:cNvPr id="29" name="Picture Placeholder 28" descr="Dashboard Digital Finance">
            <a:extLst>
              <a:ext uri="{FF2B5EF4-FFF2-40B4-BE49-F238E27FC236}">
                <a16:creationId xmlns:a16="http://schemas.microsoft.com/office/drawing/2014/main" id="{5924239E-C490-438F-B9C9-111D931D084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94348" y="1085431"/>
            <a:ext cx="3997652" cy="5037857"/>
          </a:xfrm>
        </p:spPr>
      </p:pic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C50BB1C4-223C-42B9-AF6A-F40E305B1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9DE3C7A9-21F2-4569-A617-6303685EA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29B547D4-09F9-49AB-B5C7-2EDDB233C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299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CIPD Profession Map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421" y="1945742"/>
            <a:ext cx="5733578" cy="3147466"/>
          </a:xfrm>
        </p:spPr>
        <p:txBody>
          <a:bodyPr rtlCol="0">
            <a:no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CIPD is the professional body of HR where professionals can get qualified and specialize in the field.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tool they have developed is the CIPD interactive profession map, which purpose is to achieve a better work environment.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map contains the necessary knowledge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be acquired in order to become a specialist in HR.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5</a:t>
            </a:fld>
            <a:endParaRPr lang="en-GB" dirty="0"/>
          </a:p>
        </p:txBody>
      </p:sp>
      <p:pic>
        <p:nvPicPr>
          <p:cNvPr id="7" name="Picture 2" descr="A diagram of a purpose">
            <a:extLst>
              <a:ext uri="{FF2B5EF4-FFF2-40B4-BE49-F238E27FC236}">
                <a16:creationId xmlns:a16="http://schemas.microsoft.com/office/drawing/2014/main" id="{7215B11A-C28C-BCBA-4002-9E372E5FD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5078" y="1539471"/>
            <a:ext cx="4637119" cy="416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0976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4BF5207B-DCE0-4C8D-BC19-B3B495A8C6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8CCD3357-E9A1-4B6C-ACE7-EBAE9E70B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198992-6752-DCE9-8363-298235E73276}"/>
              </a:ext>
            </a:extLst>
          </p:cNvPr>
          <p:cNvSpPr txBox="1"/>
          <p:nvPr/>
        </p:nvSpPr>
        <p:spPr>
          <a:xfrm>
            <a:off x="-1310974" y="190583"/>
            <a:ext cx="71913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Factors that Influence Positive Relations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E9E201-F802-D1C3-3D20-8B3EBF1D08CF}"/>
              </a:ext>
            </a:extLst>
          </p:cNvPr>
          <p:cNvSpPr/>
          <p:nvPr/>
        </p:nvSpPr>
        <p:spPr>
          <a:xfrm>
            <a:off x="468674" y="623470"/>
            <a:ext cx="3543301" cy="24428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Open communication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Trust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Respect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Positive attitude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Feedback and recognition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Equality and inclusion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59ACD6-9200-64E2-D199-87E7AD52B9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6" y="3886200"/>
            <a:ext cx="4543425" cy="2971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7A49F9-5C91-7FF8-3EFB-7B1E78C7D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8448" y="223622"/>
            <a:ext cx="2730014" cy="2971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4C3061-C4BD-FEF0-F979-717C6E3901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7479" y="3429000"/>
            <a:ext cx="3564521" cy="35041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CEDB0B7-BF9D-66CC-505A-EEF2F6E5D4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3647" y="169426"/>
            <a:ext cx="2749679" cy="29816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AE654F-D6D7-1ADF-10CD-A543DA720C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003" y="3428999"/>
            <a:ext cx="4517422" cy="42638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F62F7C1-111F-DBB6-21B0-426248150D2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1805" y="3429000"/>
            <a:ext cx="35433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117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8D0AE722-3A17-4292-8B0C-015DEE23F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US" dirty="0"/>
              <a:t>S</a:t>
            </a:r>
            <a:r>
              <a:rPr lang="en-GB" dirty="0"/>
              <a:t>TEEP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5989F-94E4-487A-845C-A4F547DDF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7</a:t>
            </a:fld>
            <a:endParaRPr lang="en-GB" dirty="0"/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DE3D3B9C-E305-EB68-4F31-970BD55053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144793"/>
              </p:ext>
            </p:extLst>
          </p:nvPr>
        </p:nvGraphicFramePr>
        <p:xfrm>
          <a:off x="312420" y="180644"/>
          <a:ext cx="11567160" cy="62851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3432">
                  <a:extLst>
                    <a:ext uri="{9D8B030D-6E8A-4147-A177-3AD203B41FA5}">
                      <a16:colId xmlns:a16="http://schemas.microsoft.com/office/drawing/2014/main" val="3861755260"/>
                    </a:ext>
                  </a:extLst>
                </a:gridCol>
                <a:gridCol w="2313432">
                  <a:extLst>
                    <a:ext uri="{9D8B030D-6E8A-4147-A177-3AD203B41FA5}">
                      <a16:colId xmlns:a16="http://schemas.microsoft.com/office/drawing/2014/main" val="3228498458"/>
                    </a:ext>
                  </a:extLst>
                </a:gridCol>
                <a:gridCol w="2313432">
                  <a:extLst>
                    <a:ext uri="{9D8B030D-6E8A-4147-A177-3AD203B41FA5}">
                      <a16:colId xmlns:a16="http://schemas.microsoft.com/office/drawing/2014/main" val="944624036"/>
                    </a:ext>
                  </a:extLst>
                </a:gridCol>
                <a:gridCol w="2313432">
                  <a:extLst>
                    <a:ext uri="{9D8B030D-6E8A-4147-A177-3AD203B41FA5}">
                      <a16:colId xmlns:a16="http://schemas.microsoft.com/office/drawing/2014/main" val="3262122376"/>
                    </a:ext>
                  </a:extLst>
                </a:gridCol>
                <a:gridCol w="2313432">
                  <a:extLst>
                    <a:ext uri="{9D8B030D-6E8A-4147-A177-3AD203B41FA5}">
                      <a16:colId xmlns:a16="http://schemas.microsoft.com/office/drawing/2014/main" val="2020216490"/>
                    </a:ext>
                  </a:extLst>
                </a:gridCol>
              </a:tblGrid>
              <a:tr h="63919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6249475"/>
                  </a:ext>
                </a:extLst>
              </a:tr>
              <a:tr h="5645963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 is an increased demand for lightweight, fuel-efficient vehicles, which can increase demand. For example, aluminium. The automotive composites market is expected to grow from £5.5b in 2019 to £7.3b by 2025.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 is also an increased demand for electronic machinery as the public is concerned with sustainability practices.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development of 3D printing allows for the production of more complex and lighter-weight components. Research and development is 73% of the use of 3D printing as of 2021.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 technology is being used to design new products and optimize manufacturing.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UK’s economy is growing steadily, which can lead to increased demand for precious metals.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high inflation rate (4.6%) because of many factors, including the war in Ukraine, caused energy and material prices to rise.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Central banks bought 337 tones of gold in the 3</a:t>
                      </a:r>
                      <a:r>
                        <a:rPr lang="en-US" sz="16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quarter of 2023.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mining of precious metal and other processes lead to a lot of greenhouse gas emissions contributing to climate change.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 have a range of gold and silver products in 100% recycled metals to reduce carbon emissions.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Since 2021 carbon emissions in 3 main areas (combustion, use of electricity and water supply) have been reduced over 20%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UK government is supporting the development of industries which are in need of precious metals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 is a demand for clean technologies to lower carbon emissions.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political climate is relatively stable which is good for business opportunities.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0265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0545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A close - up of a person using a computer">
            <a:extLst>
              <a:ext uri="{FF2B5EF4-FFF2-40B4-BE49-F238E27FC236}">
                <a16:creationId xmlns:a16="http://schemas.microsoft.com/office/drawing/2014/main" id="{2090A0CF-D5B6-46F6-9148-3018C1F682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3"/>
            <a:ext cx="4613544" cy="2249321"/>
          </a:xfrm>
        </p:spPr>
      </p:pic>
      <p:pic>
        <p:nvPicPr>
          <p:cNvPr id="13" name="Picture Placeholder 12" descr="Digital Graph screen reflection">
            <a:extLst>
              <a:ext uri="{FF2B5EF4-FFF2-40B4-BE49-F238E27FC236}">
                <a16:creationId xmlns:a16="http://schemas.microsoft.com/office/drawing/2014/main" id="{FD008D2D-DCC4-47D7-9308-F53E3DC8BA3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2311339"/>
            <a:ext cx="4613544" cy="2241520"/>
          </a:xfrm>
        </p:spPr>
      </p:pic>
      <p:pic>
        <p:nvPicPr>
          <p:cNvPr id="8" name="Picture Placeholder 7" descr="Conference Room">
            <a:extLst>
              <a:ext uri="{FF2B5EF4-FFF2-40B4-BE49-F238E27FC236}">
                <a16:creationId xmlns:a16="http://schemas.microsoft.com/office/drawing/2014/main" id="{13908DB8-E92A-433D-BC79-CFD872B072D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4613572"/>
            <a:ext cx="4613544" cy="2241520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57A8109-BBBF-407C-81F8-08088ED99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19" y="848776"/>
            <a:ext cx="6172412" cy="4573615"/>
          </a:xfrm>
        </p:spPr>
        <p:txBody>
          <a:bodyPr rtlCol="0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conclusion, HR is there to support the development of the business through general administration, and make sure employees are working efficiently and treated fairly to reduce turnover.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HR professional should act with integrity and lead by example.  Positive practice from HR will strengthen the relationship between employer and employee, leading to success for the company.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is why human resources can have such a positive impact in the growth and development of the business.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7A34B0D-1722-4024-BC6E-2A411B0AF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5DB2E64-AD14-44FE-948F-FCBEC637E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64081DB-1923-4878-AB15-AD54F35A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32" name="Picture Placeholder 31" descr="Two people working on a laptop and tablet with graphs and tables ">
            <a:extLst>
              <a:ext uri="{FF2B5EF4-FFF2-40B4-BE49-F238E27FC236}">
                <a16:creationId xmlns:a16="http://schemas.microsoft.com/office/drawing/2014/main" id="{C4A8B214-180D-446B-9616-62B7371F3DD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8023" y="4941"/>
            <a:ext cx="5333977" cy="3392053"/>
          </a:xfrm>
        </p:spPr>
      </p:pic>
      <p:pic>
        <p:nvPicPr>
          <p:cNvPr id="30" name="Picture Placeholder 29" descr="Office Stairs, hanging lights">
            <a:extLst>
              <a:ext uri="{FF2B5EF4-FFF2-40B4-BE49-F238E27FC236}">
                <a16:creationId xmlns:a16="http://schemas.microsoft.com/office/drawing/2014/main" id="{C1CA27C7-F47D-4606-AAE8-32BD4D0698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7712" y="3461002"/>
            <a:ext cx="5728215" cy="3396997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55816F-F516-477A-8EF2-D8CA20267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762" y="3928342"/>
            <a:ext cx="4162319" cy="2285000"/>
          </a:xfrm>
        </p:spPr>
        <p:txBody>
          <a:bodyPr rtlCol="0">
            <a:normAutofit/>
          </a:bodyPr>
          <a:lstStyle/>
          <a:p>
            <a:pPr rtl="0"/>
            <a:r>
              <a:rPr lang="en-US" dirty="0"/>
              <a:t>    Any</a:t>
            </a:r>
            <a:r>
              <a:rPr lang="en-GB" dirty="0"/>
              <a:t> questions?</a:t>
            </a:r>
          </a:p>
        </p:txBody>
      </p:sp>
      <p:sp>
        <p:nvSpPr>
          <p:cNvPr id="34" name="Footer Placeholder 33">
            <a:extLst>
              <a:ext uri="{FF2B5EF4-FFF2-40B4-BE49-F238E27FC236}">
                <a16:creationId xmlns:a16="http://schemas.microsoft.com/office/drawing/2014/main" id="{263FD36A-B869-46D7-A4E1-FAA91F31D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6F05ADB0-C4C0-4EB9-ACD6-D5D69C07C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203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C6995-3044-9675-4F0D-5C844FB0B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15" y="1164958"/>
            <a:ext cx="10013709" cy="1030360"/>
          </a:xfrm>
        </p:spPr>
        <p:txBody>
          <a:bodyPr anchor="ctr">
            <a:normAutofit/>
          </a:bodyPr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877676-46B3-0B2B-4A1C-7CDF7DB7432F}"/>
              </a:ext>
            </a:extLst>
          </p:cNvPr>
          <p:cNvSpPr txBox="1"/>
          <p:nvPr/>
        </p:nvSpPr>
        <p:spPr>
          <a:xfrm>
            <a:off x="1179779" y="2289308"/>
            <a:ext cx="10307421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0" i="0" dirty="0" err="1">
                <a:effectLst/>
                <a:latin typeface="Arial" panose="020B0604020202020204" pitchFamily="34" charset="0"/>
              </a:rPr>
              <a:t>Amarakoon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U., </a:t>
            </a:r>
            <a:r>
              <a:rPr lang="en-US" sz="1100" b="0" i="0" dirty="0" err="1">
                <a:effectLst/>
                <a:latin typeface="Arial" panose="020B0604020202020204" pitchFamily="34" charset="0"/>
              </a:rPr>
              <a:t>Weerawardena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J., </a:t>
            </a:r>
            <a:r>
              <a:rPr lang="en-US" sz="1100" b="0" i="0" dirty="0" err="1">
                <a:effectLst/>
                <a:latin typeface="Arial" panose="020B0604020202020204" pitchFamily="34" charset="0"/>
              </a:rPr>
              <a:t>Verreynne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M. L., &amp; </a:t>
            </a:r>
            <a:r>
              <a:rPr lang="en-US" sz="1100" b="0" i="0" dirty="0" err="1">
                <a:effectLst/>
                <a:latin typeface="Arial" panose="020B0604020202020204" pitchFamily="34" charset="0"/>
              </a:rPr>
              <a:t>Teicher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J. (2019). Entrepreneurial </a:t>
            </a:r>
            <a:r>
              <a:rPr lang="en-US" sz="1100" b="0" i="0" dirty="0" err="1">
                <a:effectLst/>
                <a:latin typeface="Arial" panose="020B0604020202020204" pitchFamily="34" charset="0"/>
              </a:rPr>
              <a:t>behaviour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: a new perspective on the role of the HR professional. Personnel Review, 48(7), 1809-1829. Available at: https://www.emerald.com/insight/content/doi/10.1108/PR-03-2018-0087/full/html Accessed on 18th February 2023</a:t>
            </a:r>
          </a:p>
          <a:p>
            <a:endParaRPr lang="en-US" sz="1100" b="0" i="0" dirty="0">
              <a:effectLst/>
              <a:latin typeface="Arial" panose="020B0604020202020204" pitchFamily="34" charset="0"/>
            </a:endParaRPr>
          </a:p>
          <a:p>
            <a:r>
              <a:rPr lang="en-US" sz="1100" b="0" i="0" dirty="0" err="1">
                <a:effectLst/>
                <a:latin typeface="Arial" panose="020B0604020202020204" pitchFamily="34" charset="0"/>
              </a:rPr>
              <a:t>Anwaar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S., Nadeem, A. B., &amp; Hassan, M. (2016). Critical assessment of the impact of HR strategies on employees’ performance. Cogent Business &amp; Management, 3(1). Available at: https://www.tandfonline.com/doi/full/10.1080/23311975.2016.1245939 Accessed on 18th February 2023</a:t>
            </a:r>
          </a:p>
          <a:p>
            <a:endParaRPr lang="en-US" sz="1100" b="0" i="0" dirty="0">
              <a:effectLst/>
              <a:latin typeface="Arial" panose="020B0604020202020204" pitchFamily="34" charset="0"/>
            </a:endParaRPr>
          </a:p>
          <a:p>
            <a:r>
              <a:rPr lang="en-US" sz="1100" b="0" i="0" dirty="0" err="1">
                <a:effectLst/>
                <a:latin typeface="Arial" panose="020B0604020202020204" pitchFamily="34" charset="0"/>
              </a:rPr>
              <a:t>Bourne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H., &amp; Jenkins, M. (2013). Organizational values: A dynamic perspective. Organization studies, 34(4), 495-514. Available at: https://journals.sagepub.com/doi/abs/10.1177/0170840612467155 Accessed on 18th February 2023</a:t>
            </a:r>
            <a:br>
              <a:rPr lang="en-US" sz="1100" b="0" i="0" dirty="0">
                <a:effectLst/>
                <a:latin typeface="Arial" panose="020B0604020202020204" pitchFamily="34" charset="0"/>
              </a:rPr>
            </a:br>
            <a:br>
              <a:rPr lang="en-US" sz="1100" b="0" i="0" dirty="0">
                <a:effectLst/>
                <a:latin typeface="Arial" panose="020B0604020202020204" pitchFamily="34" charset="0"/>
              </a:rPr>
            </a:br>
            <a:r>
              <a:rPr lang="en-US" sz="1100" b="0" i="0" dirty="0">
                <a:effectLst/>
                <a:latin typeface="Arial" panose="020B0604020202020204" pitchFamily="34" charset="0"/>
              </a:rPr>
              <a:t>Harrison, P. (2011). Learning culture, line manager and HR professional practice. Journal of European Industrial Training, 35(9), 914-928. Available at: https://www.emerald.com/insight/content/doi/10.1108/03090591111185583/full/html Accessed on 18th February 2023</a:t>
            </a:r>
          </a:p>
          <a:p>
            <a:endParaRPr lang="en-US" sz="1100" b="0" i="0" dirty="0">
              <a:effectLst/>
              <a:latin typeface="Arial" panose="020B0604020202020204" pitchFamily="34" charset="0"/>
            </a:endParaRPr>
          </a:p>
          <a:p>
            <a:r>
              <a:rPr lang="en-US" sz="1100" b="0" i="0" dirty="0">
                <a:effectLst/>
                <a:latin typeface="Arial" panose="020B0604020202020204" pitchFamily="34" charset="0"/>
              </a:rPr>
              <a:t>Dutton, J. E., &amp; </a:t>
            </a:r>
            <a:r>
              <a:rPr lang="en-US" sz="1100" b="0" i="0" dirty="0" err="1">
                <a:effectLst/>
                <a:latin typeface="Arial" panose="020B0604020202020204" pitchFamily="34" charset="0"/>
              </a:rPr>
              <a:t>Ragins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B. R. (Eds.). (2017). Exploring positive relationships at work: Building a theoretical and research foundation. Psychology Press. Available at: https://books.google.co.uk/books?hl=en&amp;lr=&amp;id=lBw3DwAAQBAJ&amp;oi=fnd&amp;pg=PT10&amp;dq=factors+for+a+positive+relationship+at+work&amp;ots=EMTwpuC8D6&amp;sig=Y4BAXl7egM-6_9c-rNzz0emFPFo&amp;redir_esc=y#v=onepage&amp;q=factors%20for%20a%20positive%20relationship%20at%20work&amp;f=false Accessed on 18th February 2023</a:t>
            </a:r>
          </a:p>
          <a:p>
            <a:endParaRPr lang="en-US" sz="1100" b="0" i="0" dirty="0">
              <a:effectLst/>
              <a:latin typeface="Arial" panose="020B0604020202020204" pitchFamily="34" charset="0"/>
            </a:endParaRPr>
          </a:p>
          <a:p>
            <a:r>
              <a:rPr lang="en-US" sz="1100" b="0" i="0" dirty="0" err="1">
                <a:effectLst/>
                <a:latin typeface="Arial" panose="020B0604020202020204" pitchFamily="34" charset="0"/>
              </a:rPr>
              <a:t>Legge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K., &amp; </a:t>
            </a:r>
            <a:r>
              <a:rPr lang="en-US" sz="1100" b="0" i="0" dirty="0" err="1">
                <a:effectLst/>
                <a:latin typeface="Arial" panose="020B0604020202020204" pitchFamily="34" charset="0"/>
              </a:rPr>
              <a:t>Legge</a:t>
            </a:r>
            <a:r>
              <a:rPr lang="en-US" sz="1100" b="0" i="0" dirty="0">
                <a:effectLst/>
                <a:latin typeface="Arial" panose="020B0604020202020204" pitchFamily="34" charset="0"/>
              </a:rPr>
              <a:t>, K. (1995). What is human resource management? (pp. 62-95). Macmillan Education UK. Available at: https://link.springer.com/chapter/10.1007/978-1-349-24156-9_3 Accessed on 18th February 2023</a:t>
            </a:r>
          </a:p>
          <a:p>
            <a:endParaRPr lang="en-US" sz="1100" b="0" i="0" dirty="0">
              <a:effectLst/>
              <a:latin typeface="Arial" panose="020B0604020202020204" pitchFamily="34" charset="0"/>
            </a:endParaRPr>
          </a:p>
          <a:p>
            <a:r>
              <a:rPr lang="en-US" sz="1100" b="0" i="0" dirty="0">
                <a:effectLst/>
                <a:latin typeface="Arial" panose="020B0604020202020204" pitchFamily="34" charset="0"/>
              </a:rPr>
              <a:t>Schaufeli, W. B. (2013). What is engagement?. In Employee Engagement in Theory and Practice (pp. 15-35). Routledge. Available at: https://www.taylorfrancis.com/chapters/edit/10.4324/9780203076965-3/engagement-wilmar-schaufeli Accessed on 18th February 2023</a:t>
            </a:r>
          </a:p>
          <a:p>
            <a:endParaRPr lang="en-US" sz="1100" b="0" i="0" dirty="0">
              <a:effectLst/>
              <a:latin typeface="Arial" panose="020B0604020202020204" pitchFamily="34" charset="0"/>
            </a:endParaRPr>
          </a:p>
          <a:p>
            <a:r>
              <a:rPr lang="en-US" sz="1100" b="0" i="0" dirty="0">
                <a:effectLst/>
                <a:latin typeface="Arial" panose="020B0604020202020204" pitchFamily="34" charset="0"/>
              </a:rPr>
              <a:t>Wolf, A., &amp; Jenkins, A. (2006). Explaining greater test use for selection: The role of HR professionals in a world of expanding regulation. Human Resource Management Journal, 16(2), 193-213. Available at: https://onlinelibrary.wiley.com/doi/abs/10.1111/j.1748-8583.2006.00008.x Accessed on 18th February 2023</a:t>
            </a:r>
          </a:p>
        </p:txBody>
      </p:sp>
    </p:spTree>
    <p:extLst>
      <p:ext uri="{BB962C8B-B14F-4D97-AF65-F5344CB8AC3E}">
        <p14:creationId xmlns:p14="http://schemas.microsoft.com/office/powerpoint/2010/main" val="749954282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36.tgt.Office_50301644_TF56000440_Win32_OJ112196103" id="{580BD9EC-6C19-4542-8B14-DA369C5CDA21}" vid="{FD53FB74-34FC-41BD-841A-01F3915863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0F1594-3EA9-4B35-B72A-00D8B89F01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F9B764-6365-43A2-B92A-B9C4DD6E9B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9F8CEDD-DC61-403E-AD0F-EF7523F62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{3675E59E-48BA-4FAE-B785-2127E9191537}tf56000440_win32</Template>
  <TotalTime>126</TotalTime>
  <Words>1139</Words>
  <Application>Microsoft Office PowerPoint</Application>
  <PresentationFormat>Widescreen</PresentationFormat>
  <Paragraphs>106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Meiryo</vt:lpstr>
      <vt:lpstr>Arial</vt:lpstr>
      <vt:lpstr>Calibri</vt:lpstr>
      <vt:lpstr>Corbel</vt:lpstr>
      <vt:lpstr>Symbol</vt:lpstr>
      <vt:lpstr>ShojiVTI</vt:lpstr>
      <vt:lpstr>INDIVIDUAL ASSIGNMENT 1 </vt:lpstr>
      <vt:lpstr>Human resources &amp; Positive engagement</vt:lpstr>
      <vt:lpstr>PowerPoint Presentation</vt:lpstr>
      <vt:lpstr>Values of HR professionals</vt:lpstr>
      <vt:lpstr> CIPD Profession Map </vt:lpstr>
      <vt:lpstr>PowerPoint Presentation</vt:lpstr>
      <vt:lpstr>STEEP</vt:lpstr>
      <vt:lpstr>PowerPoint Presentation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ASSIGNMENT 1 </dc:title>
  <dc:creator>Nikolay Terziev (2028389)</dc:creator>
  <cp:lastModifiedBy>Nikolay Terziev (2028389)</cp:lastModifiedBy>
  <cp:revision>5</cp:revision>
  <dcterms:created xsi:type="dcterms:W3CDTF">2024-02-28T20:04:45Z</dcterms:created>
  <dcterms:modified xsi:type="dcterms:W3CDTF">2024-03-02T19:56:53Z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