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256" r:id="rId2"/>
    <p:sldId id="279" r:id="rId3"/>
    <p:sldId id="267" r:id="rId4"/>
    <p:sldId id="271" r:id="rId5"/>
    <p:sldId id="286" r:id="rId6"/>
    <p:sldId id="268" r:id="rId7"/>
    <p:sldId id="269" r:id="rId8"/>
    <p:sldId id="272" r:id="rId9"/>
    <p:sldId id="273" r:id="rId10"/>
    <p:sldId id="280" r:id="rId11"/>
    <p:sldId id="281" r:id="rId12"/>
    <p:sldId id="277" r:id="rId13"/>
    <p:sldId id="270" r:id="rId14"/>
    <p:sldId id="282" r:id="rId15"/>
    <p:sldId id="283" r:id="rId16"/>
    <p:sldId id="284" r:id="rId17"/>
    <p:sldId id="285" r:id="rId1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 id="279"/>
            <p14:sldId id="267"/>
          </p14:sldIdLst>
        </p14:section>
        <p14:section name="Untitled Section" id="{9CD7279A-C1B7-40DE-B4FB-6852965709DB}">
          <p14:sldIdLst>
            <p14:sldId id="271"/>
            <p14:sldId id="286"/>
            <p14:sldId id="268"/>
            <p14:sldId id="269"/>
            <p14:sldId id="272"/>
            <p14:sldId id="273"/>
            <p14:sldId id="280"/>
            <p14:sldId id="281"/>
            <p14:sldId id="277"/>
            <p14:sldId id="270"/>
            <p14:sldId id="282"/>
            <p14:sldId id="283"/>
            <p14:sldId id="284"/>
            <p14:sldId id="28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8" autoAdjust="0"/>
    <p:restoredTop sz="56250" autoAdjust="0"/>
  </p:normalViewPr>
  <p:slideViewPr>
    <p:cSldViewPr snapToGrid="0" snapToObjects="1">
      <p:cViewPr varScale="1">
        <p:scale>
          <a:sx n="54" d="100"/>
          <a:sy n="54" d="100"/>
        </p:scale>
        <p:origin x="1884"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10/8/2020</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169547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228600" indent="-228600">
              <a:buAutoNum type="arabicPeriod"/>
            </a:pPr>
            <a:endParaRPr lang="en-US" altLang="en-US" dirty="0" smtClean="0">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baseline="0" noProof="0" dirty="0" smtClean="0"/>
          </a:p>
          <a:p>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960504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461455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902062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46035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Assessment tip: This can be used for </a:t>
            </a:r>
            <a:r>
              <a:rPr lang="en-GB" b="1" u="sng" dirty="0" smtClean="0"/>
              <a:t>the PDP – you need to download the PDF at the bottom</a:t>
            </a:r>
            <a:r>
              <a:rPr lang="en-GB" b="1" u="sng" baseline="0" dirty="0" smtClean="0"/>
              <a:t> of the webpage. </a:t>
            </a:r>
            <a:endParaRPr lang="en-GB" b="1" u="sng" dirty="0" smtClean="0"/>
          </a:p>
          <a:p>
            <a:endParaRPr lang="en-GB" b="1"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112658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891501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921032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7844071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b="1"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970158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324768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We’ll look at each of these in turn today but you will have individual tutorials this week so we can discuss more specific details then.  Have a think about what we’ve discussed</a:t>
            </a:r>
            <a:r>
              <a:rPr lang="en-GB" baseline="0" dirty="0" smtClean="0"/>
              <a:t> throughout the module and consider how you can include this information into your mock interview.</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3415248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We’ll look at each of these in turn today but you will have individual tutorials this week so we can discuss more specific details then.  Have a think about what we’ve discussed</a:t>
            </a:r>
            <a:r>
              <a:rPr lang="en-GB" baseline="0" dirty="0" smtClean="0"/>
              <a:t> throughout the module and consider how you can include this information into your mock interview.</a:t>
            </a:r>
          </a:p>
          <a:p>
            <a:r>
              <a:rPr lang="en-GB" baseline="0" dirty="0" smtClean="0"/>
              <a:t>Introduction – what is your subject?  Job specs, enterprise.  </a:t>
            </a:r>
          </a:p>
          <a:p>
            <a:r>
              <a:rPr lang="en-GB" baseline="0" dirty="0" smtClean="0"/>
              <a:t>Context – show your knowledge of this subject. What are the requirements? Code of conduct, regulatory requirements (CIW, SCW).</a:t>
            </a:r>
          </a:p>
          <a:p>
            <a:r>
              <a:rPr lang="en-GB" baseline="0" dirty="0" smtClean="0"/>
              <a:t>Why are you the right person for this job/situation/organisation/enterprise?  Choose SOME skills etc.  Don’t try to include too much; you need to look at your points in depth and to show critical understanding.  For example, if you are applying for a job as a nursery manager pick skills that you can show to be essential, give examples of how you have developed these skills (as you can see from my CV, as the </a:t>
            </a:r>
            <a:r>
              <a:rPr lang="en-GB" baseline="0" dirty="0" err="1" smtClean="0"/>
              <a:t>cylch</a:t>
            </a:r>
            <a:r>
              <a:rPr lang="en-GB" baseline="0" dirty="0" smtClean="0"/>
              <a:t> </a:t>
            </a:r>
            <a:r>
              <a:rPr lang="en-GB" baseline="0" dirty="0" err="1" smtClean="0"/>
              <a:t>meithrin</a:t>
            </a:r>
            <a:r>
              <a:rPr lang="en-GB" baseline="0" dirty="0" smtClean="0"/>
              <a:t> leader I communicate effectively with parents by ensuring that I ….) Link this to evidence. ‘According to Davies (2020) it is important to be able to adapt your communication style…’).  This can also be linked to the knowledge needed for the role; e.g. if you are setting up an outdoor play site, then you’ll need to show knowledge of health and safety regulations, the type of staff you need, how to market the business.  Attitudes is linked to traits – how are you suited to the job? Will you need to be able to think creatively if this is a requirement?  What evidence do you have of this?  You might have completed the behaviours worksheet which is in your supporting documents so you can refer to that as proof.  Is this a role that will need you to be able to lead, to be part of a team; what about conflict resolution and negotiation?  You also need to show an awareness of aspects you need to develop in order to be successful in this role.  If you are setting up a business of some sort then you could consider attending a business course, making an appointment with a business advisor (advice, info re’ grants etc.).  Perhaps you could visit another setting, speak to someone experienced in the field – these points would be included in our PDP – no need to refer to all the points, but need to refer to some of the content.  It is expected that you show some evidence of further development.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1447141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a:t>
            </a:r>
            <a:r>
              <a:rPr lang="en-GB" baseline="0" dirty="0" smtClean="0"/>
              <a:t> are 10 minutes for questioning after your presentation.  It’s important to note that the questions are an essential part of the assignment – there are 20 marks for your responses to questions.  All questions will be directly linked to the content of your interview; this is not an opportunity to catch you out.  As you only have 20 min for the presentation part of the interview, questioning will enable you to provide more/extra information.  Questions could be linked to the supporting documents – e.g. if you talked about  attending a business course the assessor could ask you to talk about another target on your PDP that identifies a different area for development.  You may be asked if you think that the job/enterprise etc. offers opportunities to consider sustainability.  If you said that you are a good </a:t>
            </a:r>
            <a:r>
              <a:rPr lang="en-GB" baseline="0" dirty="0" err="1" smtClean="0"/>
              <a:t>teamworker</a:t>
            </a:r>
            <a:r>
              <a:rPr lang="en-GB" baseline="0" dirty="0" smtClean="0"/>
              <a:t>, you could be asked to provide another example of when you demonstrated these skills.  Avoid being overly descriptive – you should prepare for possible questions and have some general references that you can use.  E.g. referring to the CIW regulations for Childminding;  linking to an author/source to support your point; relevant legislation (Future Generations (Wales) Act 2014).  You’re not expected to remember these references but should have notes at hand so you can find appropriate evidence.  Do not lose focus or go off on a tangent.  Although we want detailed responses, avoid waffle.  You will have 3 questions during this time.  The assessor may prompt you if you appear stuck but it is your responsibility to prepare.  You could also be asked one question about the module – which aspect have you found most useful when considering employability?  Has the module raised your awareness of the need to be more reflective/to develop your </a:t>
            </a:r>
            <a:r>
              <a:rPr lang="en-GB" baseline="0" dirty="0" err="1" smtClean="0"/>
              <a:t>teamowrking</a:t>
            </a:r>
            <a:r>
              <a:rPr lang="en-GB" baseline="0" dirty="0" smtClean="0"/>
              <a:t> skills/ to be more considerate of colleagues/parents/children’s needs?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8100425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We’ve talked about possible supporting documents during the module but you need to submit at least 3 as well as a reference list.  These are to be uploaded</a:t>
            </a:r>
            <a:r>
              <a:rPr lang="en-GB" baseline="0" dirty="0" smtClean="0"/>
              <a:t> as one document on </a:t>
            </a:r>
            <a:r>
              <a:rPr lang="en-GB" baseline="0" dirty="0" err="1" smtClean="0"/>
              <a:t>Turnitin</a:t>
            </a:r>
            <a:r>
              <a:rPr lang="en-GB" baseline="0" dirty="0" smtClean="0"/>
              <a:t>.  This module is a good opportunity to update your CV and to tailor it to the job/enterprise that is the focus of your interview.  A PDP is also an useful document but do not just upload the one you prepared for EAEE5002/C.  Think in depth about the job/enterprise and what development targets you need to achieve the best possible outcome.  Marking criteria 3 has 10 marks specifically for being to identify your continuing professional development and employability and giving evidence of being able to achieve these targets.  We’ve looked at a number of possible options during lectures – the enterprise worksheet, STAR analysis, behaviours worksheet.  You could also download and complete a learning styles questionnaire (VAK, VARK and Honey and Mumford are available on Moodle but include only one in your supporting documents.  If you completed the Honey and Mumford questionnaire and you’ve identified as a reflector, is this a good match to your job/enterprise?  Perhaps you see now that you will have to be more decisive in your new role so the questionnaire has helped you to identify that this is an aspect of your work you need to develop?  You could complete and environmental audit that helps to support your claims that your role supports sustainability.  Discuss appropriate and useful documents with your tutor during </a:t>
            </a:r>
            <a:r>
              <a:rPr lang="en-GB" baseline="0" smtClean="0"/>
              <a:t>individual tutorials.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3028464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smtClean="0"/>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10/8/2020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1G_bnq0Ye0M"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youtube.com/watch?v=weRr550DKxA"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undp.org/content/undp/en/home/sustainable-development-goals/background.html"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globalresponsibility.eu/additional-curriculum/"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hyperlink" Target="https://www.3blmedia.com/News/Bacardi-Limited-Aligns-Corporate-Responsibility-Strategy-Include-UN-Sustainable-Development"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hyperlink" Target="https://www.ppdi.com/about/corporate-responsibility" TargetMode="External"/><Relationship Id="rId4" Type="http://schemas.openxmlformats.org/officeDocument/2006/relationships/hyperlink" Target="http://globalresponsibility.eu/additional-curriculum/"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4047483"/>
          </a:xfrm>
        </p:spPr>
        <p:txBody>
          <a:bodyPr>
            <a:normAutofit/>
          </a:bodyPr>
          <a:lstStyle/>
          <a:p>
            <a:pPr algn="ctr"/>
            <a:r>
              <a:rPr lang="cy-GB" sz="4000" dirty="0" smtClean="0">
                <a:solidFill>
                  <a:prstClr val="black"/>
                </a:solidFill>
                <a:latin typeface="Calibri" panose="020F0502020204030204"/>
              </a:rPr>
              <a:t>ECGE6002PC</a:t>
            </a:r>
            <a:br>
              <a:rPr lang="cy-GB" sz="4000" dirty="0" smtClean="0">
                <a:solidFill>
                  <a:prstClr val="black"/>
                </a:solidFill>
                <a:latin typeface="Calibri" panose="020F0502020204030204"/>
              </a:rPr>
            </a:br>
            <a:r>
              <a:rPr lang="cy-GB" sz="4000" dirty="0" smtClean="0">
                <a:solidFill>
                  <a:prstClr val="black"/>
                </a:solidFill>
                <a:latin typeface="Calibri" panose="020F0502020204030204"/>
              </a:rPr>
              <a:t>Cynaladwyedd </a:t>
            </a:r>
            <a:r>
              <a:rPr lang="cy-GB" sz="4000" dirty="0">
                <a:solidFill>
                  <a:prstClr val="black"/>
                </a:solidFill>
                <a:latin typeface="Calibri" panose="020F0502020204030204"/>
              </a:rPr>
              <a:t>a chyflogadwyedd</a:t>
            </a:r>
            <a:br>
              <a:rPr lang="cy-GB" sz="4000" dirty="0">
                <a:solidFill>
                  <a:prstClr val="black"/>
                </a:solidFill>
                <a:latin typeface="Calibri" panose="020F0502020204030204"/>
              </a:rPr>
            </a:br>
            <a:r>
              <a:rPr lang="cy-GB" sz="4000" dirty="0" smtClean="0">
                <a:solidFill>
                  <a:prstClr val="black"/>
                </a:solidFill>
                <a:latin typeface="Calibri" panose="020F0502020204030204"/>
              </a:rPr>
              <a:t/>
            </a:r>
            <a:br>
              <a:rPr lang="cy-GB" sz="4000" dirty="0" smtClean="0">
                <a:solidFill>
                  <a:prstClr val="black"/>
                </a:solidFill>
                <a:latin typeface="Calibri" panose="020F0502020204030204"/>
              </a:rPr>
            </a:br>
            <a:r>
              <a:rPr lang="cy-GB" sz="4000" dirty="0" smtClean="0">
                <a:solidFill>
                  <a:prstClr val="black"/>
                </a:solidFill>
                <a:latin typeface="Calibri" panose="020F0502020204030204"/>
              </a:rPr>
              <a:t>ECGE6002P</a:t>
            </a:r>
            <a:br>
              <a:rPr lang="cy-GB" sz="4000" dirty="0" smtClean="0">
                <a:solidFill>
                  <a:prstClr val="black"/>
                </a:solidFill>
                <a:latin typeface="Calibri" panose="020F0502020204030204"/>
              </a:rPr>
            </a:br>
            <a:r>
              <a:rPr lang="cy-GB" sz="4000" dirty="0" smtClean="0">
                <a:solidFill>
                  <a:prstClr val="black"/>
                </a:solidFill>
                <a:latin typeface="Calibri" panose="020F0502020204030204"/>
              </a:rPr>
              <a:t>Sustainibility </a:t>
            </a:r>
            <a:r>
              <a:rPr lang="cy-GB" sz="4000" dirty="0">
                <a:solidFill>
                  <a:prstClr val="black"/>
                </a:solidFill>
                <a:latin typeface="Calibri" panose="020F0502020204030204"/>
              </a:rPr>
              <a:t>and employability</a:t>
            </a:r>
            <a:endParaRPr lang="en-GB" sz="4800" dirty="0"/>
          </a:p>
        </p:txBody>
      </p:sp>
    </p:spTree>
    <p:extLst>
      <p:ext uri="{BB962C8B-B14F-4D97-AF65-F5344CB8AC3E}">
        <p14:creationId xmlns:p14="http://schemas.microsoft.com/office/powerpoint/2010/main" val="621624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09116"/>
            <a:ext cx="7886700" cy="1107483"/>
          </a:xfrm>
        </p:spPr>
        <p:txBody>
          <a:bodyPr>
            <a:normAutofit/>
          </a:bodyPr>
          <a:lstStyle/>
          <a:p>
            <a:pPr algn="ctr"/>
            <a:r>
              <a:rPr lang="cy-GB" sz="3600" dirty="0">
                <a:latin typeface="+mn-lt"/>
              </a:rPr>
              <a:t>Cynaladwyedd a </a:t>
            </a:r>
            <a:r>
              <a:rPr lang="cy-GB" sz="3600" dirty="0" smtClean="0">
                <a:latin typeface="+mn-lt"/>
              </a:rPr>
              <a:t>chyflogadwyedd</a:t>
            </a:r>
            <a:br>
              <a:rPr lang="cy-GB" sz="3600" dirty="0" smtClean="0">
                <a:latin typeface="+mn-lt"/>
              </a:rPr>
            </a:br>
            <a:r>
              <a:rPr lang="cy-GB" sz="3600" dirty="0" smtClean="0">
                <a:latin typeface="+mn-lt"/>
              </a:rPr>
              <a:t>Sustainibility and employability</a:t>
            </a:r>
            <a:endParaRPr lang="cy-GB" sz="3600" dirty="0">
              <a:latin typeface="+mn-lt"/>
            </a:endParaRPr>
          </a:p>
        </p:txBody>
      </p:sp>
      <p:sp>
        <p:nvSpPr>
          <p:cNvPr id="3" name="Content Placeholder 2"/>
          <p:cNvSpPr>
            <a:spLocks noGrp="1"/>
          </p:cNvSpPr>
          <p:nvPr>
            <p:ph sz="half" idx="1"/>
          </p:nvPr>
        </p:nvSpPr>
        <p:spPr>
          <a:xfrm>
            <a:off x="327171" y="1345019"/>
            <a:ext cx="4130529" cy="4071716"/>
          </a:xfrm>
        </p:spPr>
        <p:txBody>
          <a:bodyPr>
            <a:noAutofit/>
          </a:bodyPr>
          <a:lstStyle/>
          <a:p>
            <a:pPr marL="0" indent="0">
              <a:buNone/>
            </a:pPr>
            <a:r>
              <a:rPr lang="en-GB" sz="3200" dirty="0"/>
              <a:t>Beth </a:t>
            </a:r>
            <a:r>
              <a:rPr lang="en-GB" sz="3200" dirty="0" err="1"/>
              <a:t>yw’r</a:t>
            </a:r>
            <a:r>
              <a:rPr lang="en-GB" sz="3200" dirty="0"/>
              <a:t> </a:t>
            </a:r>
            <a:r>
              <a:rPr lang="en-GB" sz="3200" dirty="0" err="1"/>
              <a:t>cysylltiadau</a:t>
            </a:r>
            <a:r>
              <a:rPr lang="en-GB" sz="3200" dirty="0" smtClean="0"/>
              <a:t>?</a:t>
            </a:r>
          </a:p>
          <a:p>
            <a:r>
              <a:rPr lang="en-GB" sz="2600" dirty="0" err="1"/>
              <a:t>Cyfrifoldeb</a:t>
            </a:r>
            <a:r>
              <a:rPr lang="en-GB" sz="2600" dirty="0"/>
              <a:t> </a:t>
            </a:r>
            <a:r>
              <a:rPr lang="en-GB" sz="2600" dirty="0" err="1"/>
              <a:t>byd-eang</a:t>
            </a:r>
            <a:endParaRPr lang="en-GB" sz="2600" dirty="0"/>
          </a:p>
          <a:p>
            <a:r>
              <a:rPr lang="en-GB" sz="2600" dirty="0" err="1" smtClean="0"/>
              <a:t>Cydsyniad</a:t>
            </a:r>
            <a:r>
              <a:rPr lang="en-GB" sz="2600" dirty="0" smtClean="0"/>
              <a:t> </a:t>
            </a:r>
            <a:r>
              <a:rPr lang="en-GB" sz="2600" dirty="0" err="1"/>
              <a:t>dinasyddiaeth</a:t>
            </a:r>
            <a:r>
              <a:rPr lang="en-GB" sz="2600" dirty="0"/>
              <a:t> </a:t>
            </a:r>
            <a:r>
              <a:rPr lang="en-GB" sz="2600" dirty="0" err="1"/>
              <a:t>fyd-eang</a:t>
            </a:r>
            <a:r>
              <a:rPr lang="en-GB" sz="2600" dirty="0"/>
              <a:t> </a:t>
            </a:r>
            <a:r>
              <a:rPr lang="en-GB" sz="2600" dirty="0" err="1"/>
              <a:t>mewn</a:t>
            </a:r>
            <a:r>
              <a:rPr lang="en-GB" sz="2600" dirty="0"/>
              <a:t> </a:t>
            </a:r>
            <a:r>
              <a:rPr lang="en-GB" sz="2600" dirty="0" err="1"/>
              <a:t>bywydau</a:t>
            </a:r>
            <a:r>
              <a:rPr lang="en-GB" sz="2600" dirty="0"/>
              <a:t> </a:t>
            </a:r>
            <a:r>
              <a:rPr lang="en-GB" sz="2600" dirty="0" err="1"/>
              <a:t>proffesiynol</a:t>
            </a:r>
            <a:r>
              <a:rPr lang="en-GB" sz="2600" dirty="0"/>
              <a:t> a </a:t>
            </a:r>
            <a:r>
              <a:rPr lang="en-GB" sz="2600" dirty="0" err="1"/>
              <a:t>phersonol</a:t>
            </a:r>
            <a:endParaRPr lang="en-GB" sz="2600" dirty="0"/>
          </a:p>
          <a:p>
            <a:r>
              <a:rPr lang="en-GB" sz="2600" dirty="0" err="1" smtClean="0"/>
              <a:t>Stiwardiaeth</a:t>
            </a:r>
            <a:r>
              <a:rPr lang="en-GB" sz="2600" dirty="0" smtClean="0"/>
              <a:t> </a:t>
            </a:r>
            <a:r>
              <a:rPr lang="en-GB" sz="2600" dirty="0" err="1"/>
              <a:t>amgylcheddol</a:t>
            </a:r>
            <a:r>
              <a:rPr lang="en-GB" sz="2600" dirty="0"/>
              <a:t> </a:t>
            </a:r>
            <a:r>
              <a:rPr lang="en-GB" sz="2600" dirty="0" err="1"/>
              <a:t>yn</a:t>
            </a:r>
            <a:r>
              <a:rPr lang="en-GB" sz="2600" dirty="0"/>
              <a:t> y </a:t>
            </a:r>
            <a:r>
              <a:rPr lang="en-GB" sz="2600" dirty="0" err="1"/>
              <a:t>gweithle</a:t>
            </a:r>
            <a:r>
              <a:rPr lang="en-GB" sz="2600" dirty="0"/>
              <a:t> a </a:t>
            </a:r>
            <a:r>
              <a:rPr lang="en-GB" sz="2600" dirty="0" err="1"/>
              <a:t>bywydau</a:t>
            </a:r>
            <a:r>
              <a:rPr lang="en-GB" sz="2600" dirty="0"/>
              <a:t> </a:t>
            </a:r>
            <a:r>
              <a:rPr lang="en-GB" sz="2600" dirty="0" err="1"/>
              <a:t>proffesiynol</a:t>
            </a:r>
            <a:r>
              <a:rPr lang="en-GB" sz="2600" dirty="0"/>
              <a:t> </a:t>
            </a:r>
            <a:r>
              <a:rPr lang="en-GB" sz="2600" dirty="0" err="1"/>
              <a:t>yn</a:t>
            </a:r>
            <a:r>
              <a:rPr lang="en-GB" sz="2600" dirty="0"/>
              <a:t> y </a:t>
            </a:r>
            <a:r>
              <a:rPr lang="en-GB" sz="2600" dirty="0" err="1"/>
              <a:t>dyfodol</a:t>
            </a:r>
            <a:endParaRPr lang="en-GB" sz="2600" dirty="0"/>
          </a:p>
          <a:p>
            <a:r>
              <a:rPr lang="en-GB" sz="2600" dirty="0" err="1" smtClean="0"/>
              <a:t>Dyfodol</a:t>
            </a:r>
            <a:r>
              <a:rPr lang="en-GB" sz="2600" dirty="0" smtClean="0"/>
              <a:t> </a:t>
            </a:r>
            <a:r>
              <a:rPr lang="en-GB" sz="2600" dirty="0" err="1"/>
              <a:t>cynaliadwy</a:t>
            </a:r>
            <a:r>
              <a:rPr lang="en-GB" sz="2600" dirty="0"/>
              <a:t> a </a:t>
            </a:r>
            <a:r>
              <a:rPr lang="en-GB" sz="2600" dirty="0" err="1"/>
              <a:t>chymdeithas</a:t>
            </a:r>
            <a:endParaRPr lang="en-GB" sz="2600" dirty="0"/>
          </a:p>
          <a:p>
            <a:pPr marL="0" indent="0">
              <a:buNone/>
            </a:pPr>
            <a:endParaRPr lang="en-GB" sz="3200" dirty="0"/>
          </a:p>
        </p:txBody>
      </p:sp>
      <p:sp>
        <p:nvSpPr>
          <p:cNvPr id="4" name="Content Placeholder 3"/>
          <p:cNvSpPr>
            <a:spLocks noGrp="1"/>
          </p:cNvSpPr>
          <p:nvPr>
            <p:ph sz="half" idx="2"/>
          </p:nvPr>
        </p:nvSpPr>
        <p:spPr>
          <a:xfrm>
            <a:off x="4572000" y="1355098"/>
            <a:ext cx="3886200" cy="4061637"/>
          </a:xfrm>
        </p:spPr>
        <p:txBody>
          <a:bodyPr>
            <a:normAutofit fontScale="92500" lnSpcReduction="20000"/>
          </a:bodyPr>
          <a:lstStyle/>
          <a:p>
            <a:pPr marL="0" indent="0">
              <a:buNone/>
            </a:pPr>
            <a:r>
              <a:rPr lang="en-GB" sz="3500" dirty="0" smtClean="0"/>
              <a:t>What are the links?</a:t>
            </a:r>
          </a:p>
          <a:p>
            <a:r>
              <a:rPr lang="en-GB" dirty="0" smtClean="0"/>
              <a:t>Global </a:t>
            </a:r>
            <a:r>
              <a:rPr lang="en-GB" dirty="0"/>
              <a:t>responsibility </a:t>
            </a:r>
          </a:p>
          <a:p>
            <a:r>
              <a:rPr lang="en-GB" dirty="0" smtClean="0"/>
              <a:t>The </a:t>
            </a:r>
            <a:r>
              <a:rPr lang="en-GB" dirty="0"/>
              <a:t>concept of global citizenship in professional and personal lives </a:t>
            </a:r>
          </a:p>
          <a:p>
            <a:r>
              <a:rPr lang="en-GB" dirty="0" smtClean="0"/>
              <a:t>Environmental </a:t>
            </a:r>
            <a:r>
              <a:rPr lang="en-GB" dirty="0"/>
              <a:t>stewardship in the workplace and future professional lives </a:t>
            </a:r>
          </a:p>
          <a:p>
            <a:r>
              <a:rPr lang="en-GB" dirty="0" smtClean="0"/>
              <a:t>Sustainable </a:t>
            </a:r>
            <a:r>
              <a:rPr lang="en-GB" dirty="0"/>
              <a:t>futures and society</a:t>
            </a:r>
          </a:p>
          <a:p>
            <a:pPr marL="0" indent="0">
              <a:buNone/>
            </a:pPr>
            <a:endParaRPr lang="en-GB" dirty="0"/>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618" y="381848"/>
            <a:ext cx="8927333" cy="413282"/>
          </a:xfrm>
        </p:spPr>
        <p:txBody>
          <a:bodyPr>
            <a:normAutofit fontScale="90000"/>
          </a:bodyPr>
          <a:lstStyle/>
          <a:p>
            <a:r>
              <a:rPr lang="cy-GB" dirty="0"/>
              <a:t>Dinasyddiaeth fyd-eang </a:t>
            </a:r>
            <a:r>
              <a:rPr lang="cy-GB" dirty="0" smtClean="0"/>
              <a:t>  </a:t>
            </a:r>
            <a:r>
              <a:rPr lang="en-GB" dirty="0" smtClean="0"/>
              <a:t>Global citizenship</a:t>
            </a:r>
            <a:endParaRPr lang="cy-GB" dirty="0"/>
          </a:p>
        </p:txBody>
      </p:sp>
      <p:sp>
        <p:nvSpPr>
          <p:cNvPr id="5" name="Content Placeholder 4"/>
          <p:cNvSpPr>
            <a:spLocks noGrp="1"/>
          </p:cNvSpPr>
          <p:nvPr>
            <p:ph sz="half" idx="1"/>
          </p:nvPr>
        </p:nvSpPr>
        <p:spPr>
          <a:xfrm>
            <a:off x="195618" y="938254"/>
            <a:ext cx="4319232" cy="5238709"/>
          </a:xfrm>
        </p:spPr>
        <p:txBody>
          <a:bodyPr>
            <a:normAutofit fontScale="85000" lnSpcReduction="20000"/>
          </a:bodyPr>
          <a:lstStyle/>
          <a:p>
            <a:r>
              <a:rPr lang="cy-GB" dirty="0" smtClean="0"/>
              <a:t>Y syniad </a:t>
            </a:r>
            <a:r>
              <a:rPr lang="cy-GB" dirty="0"/>
              <a:t>o berthyn i gymuned ehangach a dynoliaeth gyffredin, sy’n pwysleisio rhyngddibyniaeth wleidyddol, economaidd, cymdeithasol a diwylliannol a’r rhyng-gysylltedd rhwng y lleol, y cenedlaethol a’r byd-eang. </a:t>
            </a:r>
          </a:p>
          <a:p>
            <a:r>
              <a:rPr lang="cy-GB" dirty="0"/>
              <a:t>Nod Addysg Dinasyddiaeth Fyd-eang (ADF) yw bod yn drawsnewidiol, gan adeiladu ar y wybodaeth, y sgiliau, y gwerthoedd, a’r agweddau y mae ar ddysgwyr eu hangen i allu cyfrannu i fyd mwy cynhwysol, cyfiawn a heddychol</a:t>
            </a:r>
            <a:r>
              <a:rPr lang="cy-GB" sz="2400" dirty="0"/>
              <a:t>.”</a:t>
            </a:r>
          </a:p>
          <a:p>
            <a:endParaRPr lang="en-GB" sz="2000" dirty="0"/>
          </a:p>
        </p:txBody>
      </p:sp>
      <p:sp>
        <p:nvSpPr>
          <p:cNvPr id="6" name="Content Placeholder 5"/>
          <p:cNvSpPr>
            <a:spLocks noGrp="1"/>
          </p:cNvSpPr>
          <p:nvPr>
            <p:ph sz="half" idx="2"/>
          </p:nvPr>
        </p:nvSpPr>
        <p:spPr>
          <a:xfrm>
            <a:off x="4629150" y="938254"/>
            <a:ext cx="3886200" cy="5238709"/>
          </a:xfrm>
        </p:spPr>
        <p:txBody>
          <a:bodyPr>
            <a:normAutofit fontScale="85000" lnSpcReduction="20000"/>
          </a:bodyPr>
          <a:lstStyle/>
          <a:p>
            <a:r>
              <a:rPr lang="en-GB" dirty="0" smtClean="0"/>
              <a:t>“A </a:t>
            </a:r>
            <a:r>
              <a:rPr lang="en-GB" dirty="0"/>
              <a:t>sense of belonging to a broader community and common humanity,” emphasizing “political, economic, social and cultural interdependency and interconnectedness between the local, the national and the global.” </a:t>
            </a:r>
          </a:p>
          <a:p>
            <a:r>
              <a:rPr lang="en-GB" dirty="0"/>
              <a:t>Global Citizenship Education (GCE) “aims to be transformative, building the knowledge, skills, values and attitudes that learners need to be able to contribute to a more inclusive, just and peaceful world.”</a:t>
            </a:r>
          </a:p>
          <a:p>
            <a:endParaRPr lang="en-GB" dirty="0"/>
          </a:p>
        </p:txBody>
      </p:sp>
      <p:sp>
        <p:nvSpPr>
          <p:cNvPr id="7" name="Footer Placeholder 6"/>
          <p:cNvSpPr>
            <a:spLocks noGrp="1"/>
          </p:cNvSpPr>
          <p:nvPr>
            <p:ph type="ftr" sz="quarter" idx="11"/>
          </p:nvPr>
        </p:nvSpPr>
        <p:spPr>
          <a:xfrm>
            <a:off x="2971800" y="5255432"/>
            <a:ext cx="3086100" cy="365125"/>
          </a:xfrm>
        </p:spPr>
        <p:txBody>
          <a:bodyPr/>
          <a:lstStyle/>
          <a:p>
            <a:r>
              <a:rPr lang="en-US" smtClean="0"/>
              <a:t>Learning Portal, 2016</a:t>
            </a:r>
            <a:endParaRPr lang="en-US"/>
          </a:p>
        </p:txBody>
      </p:sp>
    </p:spTree>
    <p:extLst>
      <p:ext uri="{BB962C8B-B14F-4D97-AF65-F5344CB8AC3E}">
        <p14:creationId xmlns:p14="http://schemas.microsoft.com/office/powerpoint/2010/main" val="37598067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a:t>RET Sustainable </a:t>
            </a:r>
            <a:r>
              <a:rPr lang="en-GB" dirty="0" smtClean="0"/>
              <a:t>employability 2017</a:t>
            </a:r>
          </a:p>
          <a:p>
            <a:r>
              <a:rPr lang="en-GB" dirty="0">
                <a:hlinkClick r:id="rId3"/>
              </a:rPr>
              <a:t>https://</a:t>
            </a:r>
            <a:r>
              <a:rPr lang="en-GB" dirty="0" smtClean="0">
                <a:hlinkClick r:id="rId3"/>
              </a:rPr>
              <a:t>www.youtube.com/watch?v=1G_bnq0Ye0M</a:t>
            </a:r>
            <a:r>
              <a:rPr lang="en-GB" dirty="0" smtClean="0"/>
              <a:t> </a:t>
            </a:r>
            <a:endParaRPr lang="en-GB" dirty="0"/>
          </a:p>
        </p:txBody>
      </p:sp>
      <p:sp>
        <p:nvSpPr>
          <p:cNvPr id="4" name="Content Placeholder 3"/>
          <p:cNvSpPr>
            <a:spLocks noGrp="1"/>
          </p:cNvSpPr>
          <p:nvPr>
            <p:ph sz="half" idx="2"/>
          </p:nvPr>
        </p:nvSpPr>
        <p:spPr/>
        <p:txBody>
          <a:bodyPr/>
          <a:lstStyle/>
          <a:p>
            <a:r>
              <a:rPr lang="en-GB" dirty="0"/>
              <a:t>What does sustainable employability mean to you?</a:t>
            </a:r>
            <a:endParaRPr lang="en-GB" dirty="0" smtClean="0"/>
          </a:p>
          <a:p>
            <a:r>
              <a:rPr lang="en-GB" dirty="0">
                <a:hlinkClick r:id="rId4"/>
              </a:rPr>
              <a:t>https://</a:t>
            </a:r>
            <a:r>
              <a:rPr lang="en-GB" dirty="0" smtClean="0">
                <a:hlinkClick r:id="rId4"/>
              </a:rPr>
              <a:t>www.youtube.com/watch?v=weRr550DKxA</a:t>
            </a:r>
            <a:r>
              <a:rPr lang="en-GB" dirty="0" smtClean="0"/>
              <a:t> </a:t>
            </a:r>
            <a:endParaRPr lang="en-GB" dirty="0"/>
          </a:p>
        </p:txBody>
      </p:sp>
    </p:spTree>
    <p:extLst>
      <p:ext uri="{BB962C8B-B14F-4D97-AF65-F5344CB8AC3E}">
        <p14:creationId xmlns:p14="http://schemas.microsoft.com/office/powerpoint/2010/main" val="929318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Beth yw dinasyddiaeth fyd-eang? </a:t>
            </a:r>
            <a:r>
              <a:rPr lang="en-GB" dirty="0" smtClean="0"/>
              <a:t>What is global responsibility? </a:t>
            </a:r>
            <a:br>
              <a:rPr lang="en-GB" dirty="0" smtClean="0"/>
            </a:br>
            <a:endParaRPr lang="cy-GB" dirty="0"/>
          </a:p>
        </p:txBody>
      </p:sp>
      <p:sp>
        <p:nvSpPr>
          <p:cNvPr id="6" name="Content Placeholder 5"/>
          <p:cNvSpPr>
            <a:spLocks noGrp="1"/>
          </p:cNvSpPr>
          <p:nvPr>
            <p:ph sz="half" idx="1"/>
          </p:nvPr>
        </p:nvSpPr>
        <p:spPr/>
        <p:txBody>
          <a:bodyPr/>
          <a:lstStyle/>
          <a:p>
            <a:r>
              <a:rPr lang="cy-GB" dirty="0"/>
              <a:t>Pa bynciau sydd o’r pwys mwyaf yn y byd?</a:t>
            </a:r>
          </a:p>
          <a:p>
            <a:r>
              <a:rPr lang="cy-GB" dirty="0"/>
              <a:t>Trafodwch</a:t>
            </a:r>
            <a:r>
              <a:rPr lang="en-GB" dirty="0"/>
              <a:t>.</a:t>
            </a:r>
          </a:p>
        </p:txBody>
      </p:sp>
      <p:sp>
        <p:nvSpPr>
          <p:cNvPr id="7" name="Content Placeholder 6"/>
          <p:cNvSpPr>
            <a:spLocks noGrp="1"/>
          </p:cNvSpPr>
          <p:nvPr>
            <p:ph sz="half" idx="2"/>
          </p:nvPr>
        </p:nvSpPr>
        <p:spPr/>
        <p:txBody>
          <a:bodyPr/>
          <a:lstStyle/>
          <a:p>
            <a:r>
              <a:rPr lang="en-GB" dirty="0" smtClean="0"/>
              <a:t>What </a:t>
            </a:r>
            <a:r>
              <a:rPr lang="en-GB" dirty="0"/>
              <a:t>are the most urgent issues in the world? </a:t>
            </a:r>
          </a:p>
          <a:p>
            <a:r>
              <a:rPr lang="en-GB" dirty="0"/>
              <a:t>Discuss. </a:t>
            </a:r>
          </a:p>
          <a:p>
            <a:endParaRPr lang="en-GB" dirty="0"/>
          </a:p>
        </p:txBody>
      </p:sp>
      <p:sp>
        <p:nvSpPr>
          <p:cNvPr id="5" name="Action Button: Movie 4">
            <a:hlinkClick r:id="rId3" highlightClick="1"/>
          </p:cNvPr>
          <p:cNvSpPr/>
          <p:nvPr/>
        </p:nvSpPr>
        <p:spPr>
          <a:xfrm>
            <a:off x="7221681" y="732342"/>
            <a:ext cx="701964" cy="591127"/>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rotWithShape="1">
          <a:blip r:embed="rId4"/>
          <a:srcRect l="3873" t="26200" r="5584" b="16634"/>
          <a:stretch/>
        </p:blipFill>
        <p:spPr>
          <a:xfrm>
            <a:off x="2213264" y="3536035"/>
            <a:ext cx="4717472" cy="2236114"/>
          </a:xfrm>
          <a:prstGeom prst="rect">
            <a:avLst/>
          </a:prstGeom>
          <a:effectLst>
            <a:softEdge rad="317500"/>
          </a:effectLst>
        </p:spPr>
      </p:pic>
    </p:spTree>
    <p:extLst>
      <p:ext uri="{BB962C8B-B14F-4D97-AF65-F5344CB8AC3E}">
        <p14:creationId xmlns:p14="http://schemas.microsoft.com/office/powerpoint/2010/main" val="21538049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03910" y="0"/>
            <a:ext cx="8927647" cy="6759286"/>
          </a:xfrm>
          <a:prstGeom prst="rect">
            <a:avLst/>
          </a:prstGeom>
        </p:spPr>
      </p:pic>
    </p:spTree>
    <p:extLst>
      <p:ext uri="{BB962C8B-B14F-4D97-AF65-F5344CB8AC3E}">
        <p14:creationId xmlns:p14="http://schemas.microsoft.com/office/powerpoint/2010/main" val="7849264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19" y="365126"/>
            <a:ext cx="8811490" cy="876445"/>
          </a:xfrm>
        </p:spPr>
        <p:txBody>
          <a:bodyPr>
            <a:normAutofit fontScale="90000"/>
          </a:bodyPr>
          <a:lstStyle/>
          <a:p>
            <a:pPr algn="ctr"/>
            <a:r>
              <a:rPr lang="cy-GB" sz="2800" dirty="0"/>
              <a:t>Dinasyddiaeth fyd-eang mewn bywydau proffesiynol a phersonol. </a:t>
            </a:r>
            <a:br>
              <a:rPr lang="cy-GB" sz="2800" dirty="0"/>
            </a:br>
            <a:r>
              <a:rPr lang="en-GB" sz="2800" dirty="0" smtClean="0"/>
              <a:t>Global </a:t>
            </a:r>
            <a:r>
              <a:rPr lang="en-GB" sz="2800" dirty="0"/>
              <a:t>citizenship in professional and personal </a:t>
            </a:r>
            <a:r>
              <a:rPr lang="en-GB" sz="2800" dirty="0" smtClean="0"/>
              <a:t>lives.</a:t>
            </a:r>
            <a:br>
              <a:rPr lang="en-GB" sz="2800" dirty="0" smtClean="0"/>
            </a:br>
            <a:r>
              <a:rPr lang="en-GB" sz="2800" dirty="0" smtClean="0"/>
              <a:t> </a:t>
            </a:r>
            <a:endParaRPr lang="cy-GB" sz="2800" dirty="0"/>
          </a:p>
        </p:txBody>
      </p:sp>
      <p:sp>
        <p:nvSpPr>
          <p:cNvPr id="3" name="Content Placeholder 2"/>
          <p:cNvSpPr>
            <a:spLocks noGrp="1"/>
          </p:cNvSpPr>
          <p:nvPr>
            <p:ph sz="half" idx="1"/>
          </p:nvPr>
        </p:nvSpPr>
        <p:spPr>
          <a:xfrm>
            <a:off x="258619" y="1325461"/>
            <a:ext cx="4256231" cy="4851502"/>
          </a:xfrm>
        </p:spPr>
        <p:txBody>
          <a:bodyPr>
            <a:noAutofit/>
          </a:bodyPr>
          <a:lstStyle/>
          <a:p>
            <a:r>
              <a:rPr lang="cy-GB" dirty="0" smtClean="0">
                <a:hlinkClick r:id="rId3"/>
              </a:rPr>
              <a:t>http</a:t>
            </a:r>
            <a:r>
              <a:rPr lang="cy-GB" dirty="0">
                <a:hlinkClick r:id="rId3"/>
              </a:rPr>
              <a:t>://globalresponsibility.eu/additional-curriculum/</a:t>
            </a:r>
            <a:r>
              <a:rPr lang="cy-GB" dirty="0"/>
              <a:t> </a:t>
            </a:r>
            <a:r>
              <a:rPr lang="cy-GB" dirty="0" smtClean="0"/>
              <a:t> </a:t>
            </a:r>
          </a:p>
          <a:p>
            <a:r>
              <a:rPr lang="cy-GB" dirty="0" smtClean="0"/>
              <a:t>dadansoddwch </a:t>
            </a:r>
            <a:r>
              <a:rPr lang="cy-GB" dirty="0"/>
              <a:t>beth allai’r cymwyseddau ymddygiadol, adfyfyrio /ymwybyddiaeth ei olygu yn eich bywydau personol a’ch proffesiwn. </a:t>
            </a:r>
            <a:endParaRPr lang="cy-GB" dirty="0" smtClean="0"/>
          </a:p>
          <a:p>
            <a:r>
              <a:rPr lang="cy-GB" dirty="0"/>
              <a:t>Gellir defnyddio hyn ar gyfer eich CDP. </a:t>
            </a:r>
            <a:br>
              <a:rPr lang="cy-GB" dirty="0"/>
            </a:br>
            <a:endParaRPr lang="cy-GB" dirty="0"/>
          </a:p>
        </p:txBody>
      </p:sp>
      <p:sp>
        <p:nvSpPr>
          <p:cNvPr id="4" name="Content Placeholder 3"/>
          <p:cNvSpPr>
            <a:spLocks noGrp="1"/>
          </p:cNvSpPr>
          <p:nvPr>
            <p:ph sz="half" idx="2"/>
          </p:nvPr>
        </p:nvSpPr>
        <p:spPr>
          <a:xfrm>
            <a:off x="4629150" y="1325461"/>
            <a:ext cx="4156262" cy="4851502"/>
          </a:xfrm>
        </p:spPr>
        <p:txBody>
          <a:bodyPr>
            <a:normAutofit lnSpcReduction="10000"/>
          </a:bodyPr>
          <a:lstStyle/>
          <a:p>
            <a:r>
              <a:rPr lang="en-GB" dirty="0">
                <a:hlinkClick r:id="rId3"/>
              </a:rPr>
              <a:t>http://globalresponsibility.eu/additional-curriculum/</a:t>
            </a:r>
            <a:r>
              <a:rPr lang="en-GB" dirty="0"/>
              <a:t> </a:t>
            </a:r>
          </a:p>
          <a:p>
            <a:r>
              <a:rPr lang="en-GB" dirty="0" smtClean="0"/>
              <a:t>analyse </a:t>
            </a:r>
            <a:r>
              <a:rPr lang="en-GB" dirty="0"/>
              <a:t>what the </a:t>
            </a:r>
            <a:r>
              <a:rPr lang="en-GB" dirty="0" err="1"/>
              <a:t>behaviourial</a:t>
            </a:r>
            <a:r>
              <a:rPr lang="en-GB" dirty="0"/>
              <a:t> competencies, reflections/awareness could mean in your personal lives and your profession. </a:t>
            </a:r>
            <a:endParaRPr lang="en-GB" dirty="0" smtClean="0"/>
          </a:p>
          <a:p>
            <a:r>
              <a:rPr lang="en-GB" dirty="0"/>
              <a:t>This can be used for your PDP.</a:t>
            </a:r>
            <a:br>
              <a:rPr lang="en-GB" dirty="0"/>
            </a:br>
            <a:endParaRPr lang="en-GB" dirty="0"/>
          </a:p>
        </p:txBody>
      </p:sp>
    </p:spTree>
    <p:extLst>
      <p:ext uri="{BB962C8B-B14F-4D97-AF65-F5344CB8AC3E}">
        <p14:creationId xmlns:p14="http://schemas.microsoft.com/office/powerpoint/2010/main" val="463611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136072" y="365125"/>
            <a:ext cx="6750627" cy="1325563"/>
          </a:xfrm>
        </p:spPr>
        <p:txBody>
          <a:bodyPr>
            <a:normAutofit/>
          </a:bodyPr>
          <a:lstStyle/>
          <a:p>
            <a:pPr algn="ctr"/>
            <a:r>
              <a:rPr lang="cy-GB" dirty="0">
                <a:latin typeface="+mn-lt"/>
              </a:rPr>
              <a:t>Stiwardiaeth </a:t>
            </a:r>
            <a:r>
              <a:rPr lang="cy-GB" dirty="0" smtClean="0">
                <a:latin typeface="+mn-lt"/>
              </a:rPr>
              <a:t>Amgylcheddol</a:t>
            </a:r>
            <a:r>
              <a:rPr lang="en-GB" dirty="0">
                <a:latin typeface="+mn-lt"/>
              </a:rPr>
              <a:t> </a:t>
            </a:r>
            <a:r>
              <a:rPr lang="en-GB" dirty="0" smtClean="0">
                <a:latin typeface="+mn-lt"/>
              </a:rPr>
              <a:t>Environmental Stewardship</a:t>
            </a:r>
            <a:endParaRPr lang="en-GB" dirty="0">
              <a:latin typeface="+mn-lt"/>
            </a:endParaRPr>
          </a:p>
        </p:txBody>
      </p:sp>
      <p:pic>
        <p:nvPicPr>
          <p:cNvPr id="5" name="Picture 4"/>
          <p:cNvPicPr>
            <a:picLocks noChangeAspect="1"/>
          </p:cNvPicPr>
          <p:nvPr/>
        </p:nvPicPr>
        <p:blipFill>
          <a:blip r:embed="rId3"/>
          <a:stretch>
            <a:fillRect/>
          </a:stretch>
        </p:blipFill>
        <p:spPr>
          <a:xfrm>
            <a:off x="1283855" y="2147071"/>
            <a:ext cx="6693764" cy="2609655"/>
          </a:xfrm>
          <a:prstGeom prst="rect">
            <a:avLst/>
          </a:prstGeom>
        </p:spPr>
      </p:pic>
      <p:sp>
        <p:nvSpPr>
          <p:cNvPr id="6" name="TextBox 5"/>
          <p:cNvSpPr txBox="1"/>
          <p:nvPr/>
        </p:nvSpPr>
        <p:spPr>
          <a:xfrm>
            <a:off x="1062182" y="4920721"/>
            <a:ext cx="7095700" cy="584775"/>
          </a:xfrm>
          <a:prstGeom prst="rect">
            <a:avLst/>
          </a:prstGeom>
          <a:noFill/>
        </p:spPr>
        <p:txBody>
          <a:bodyPr wrap="square" rtlCol="0">
            <a:spAutoFit/>
          </a:bodyPr>
          <a:lstStyle/>
          <a:p>
            <a:r>
              <a:rPr lang="en-GB" sz="3200" dirty="0" smtClean="0"/>
              <a:t>Beth </a:t>
            </a:r>
            <a:r>
              <a:rPr lang="en-GB" sz="3200" dirty="0" err="1" smtClean="0"/>
              <a:t>yw</a:t>
            </a:r>
            <a:r>
              <a:rPr lang="en-GB" sz="3200" dirty="0" smtClean="0"/>
              <a:t> </a:t>
            </a:r>
            <a:r>
              <a:rPr lang="en-GB" sz="3200" dirty="0" err="1" smtClean="0"/>
              <a:t>hyn</a:t>
            </a:r>
            <a:r>
              <a:rPr lang="en-GB" sz="3200" dirty="0" smtClean="0"/>
              <a:t>?                          What is it?                    </a:t>
            </a:r>
            <a:endParaRPr lang="cy-GB" sz="3200" dirty="0"/>
          </a:p>
        </p:txBody>
      </p:sp>
      <p:sp>
        <p:nvSpPr>
          <p:cNvPr id="7" name="TextBox 6"/>
          <p:cNvSpPr txBox="1"/>
          <p:nvPr/>
        </p:nvSpPr>
        <p:spPr>
          <a:xfrm>
            <a:off x="5089236" y="4479636"/>
            <a:ext cx="1237673" cy="369332"/>
          </a:xfrm>
          <a:prstGeom prst="rect">
            <a:avLst/>
          </a:prstGeom>
          <a:noFill/>
        </p:spPr>
        <p:txBody>
          <a:bodyPr wrap="square" rtlCol="0">
            <a:spAutoFit/>
          </a:bodyPr>
          <a:lstStyle/>
          <a:p>
            <a:r>
              <a:rPr lang="en-GB" dirty="0" smtClean="0"/>
              <a:t>PPD, 2019</a:t>
            </a:r>
            <a:endParaRPr lang="en-GB" dirty="0"/>
          </a:p>
        </p:txBody>
      </p:sp>
    </p:spTree>
    <p:extLst>
      <p:ext uri="{BB962C8B-B14F-4D97-AF65-F5344CB8AC3E}">
        <p14:creationId xmlns:p14="http://schemas.microsoft.com/office/powerpoint/2010/main" val="42564596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Incredible Edible, Burry Port</a:t>
            </a:r>
            <a:endParaRPr lang="en-GB" dirty="0"/>
          </a:p>
        </p:txBody>
      </p:sp>
      <p:pic>
        <p:nvPicPr>
          <p:cNvPr id="5" name="Content Placeholder 4"/>
          <p:cNvPicPr>
            <a:picLocks noGrp="1" noChangeAspect="1"/>
          </p:cNvPicPr>
          <p:nvPr>
            <p:ph sz="half" idx="1"/>
          </p:nvPr>
        </p:nvPicPr>
        <p:blipFill>
          <a:blip r:embed="rId3"/>
          <a:stretch>
            <a:fillRect/>
          </a:stretch>
        </p:blipFill>
        <p:spPr>
          <a:xfrm>
            <a:off x="628650" y="1560352"/>
            <a:ext cx="3886200" cy="3699845"/>
          </a:xfrm>
          <a:prstGeom prst="rect">
            <a:avLst/>
          </a:prstGeom>
        </p:spPr>
      </p:pic>
      <p:pic>
        <p:nvPicPr>
          <p:cNvPr id="6" name="Content Placeholder 5"/>
          <p:cNvPicPr>
            <a:picLocks noGrp="1" noChangeAspect="1"/>
          </p:cNvPicPr>
          <p:nvPr>
            <p:ph sz="half" idx="2"/>
          </p:nvPr>
        </p:nvPicPr>
        <p:blipFill>
          <a:blip r:embed="rId4"/>
          <a:stretch>
            <a:fillRect/>
          </a:stretch>
        </p:blipFill>
        <p:spPr>
          <a:xfrm>
            <a:off x="4629150" y="1560353"/>
            <a:ext cx="3886200" cy="3699844"/>
          </a:xfrm>
          <a:prstGeom prst="rect">
            <a:avLst/>
          </a:prstGeom>
        </p:spPr>
      </p:pic>
    </p:spTree>
    <p:extLst>
      <p:ext uri="{BB962C8B-B14F-4D97-AF65-F5344CB8AC3E}">
        <p14:creationId xmlns:p14="http://schemas.microsoft.com/office/powerpoint/2010/main" val="3048063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409350" y="1275127"/>
            <a:ext cx="6073630" cy="4086473"/>
          </a:xfrm>
          <a:prstGeom prst="rect">
            <a:avLst/>
          </a:prstGeom>
        </p:spPr>
      </p:pic>
      <p:sp>
        <p:nvSpPr>
          <p:cNvPr id="6" name="Title 5"/>
          <p:cNvSpPr>
            <a:spLocks noGrp="1"/>
          </p:cNvSpPr>
          <p:nvPr>
            <p:ph type="title"/>
          </p:nvPr>
        </p:nvSpPr>
        <p:spPr>
          <a:xfrm>
            <a:off x="628650" y="365126"/>
            <a:ext cx="7886700" cy="792555"/>
          </a:xfrm>
        </p:spPr>
        <p:txBody>
          <a:bodyPr>
            <a:noAutofit/>
          </a:bodyPr>
          <a:lstStyle/>
          <a:p>
            <a:pPr algn="ctr"/>
            <a:r>
              <a:rPr lang="en-GB" sz="2800" dirty="0" err="1">
                <a:latin typeface="+mn-lt"/>
              </a:rPr>
              <a:t>Ddeddf</a:t>
            </a:r>
            <a:r>
              <a:rPr lang="en-GB" sz="2800" dirty="0">
                <a:latin typeface="+mn-lt"/>
              </a:rPr>
              <a:t> </a:t>
            </a:r>
            <a:r>
              <a:rPr lang="en-GB" sz="2800" dirty="0" err="1">
                <a:latin typeface="+mn-lt"/>
              </a:rPr>
              <a:t>Llesiant</a:t>
            </a:r>
            <a:r>
              <a:rPr lang="en-GB" sz="2800" dirty="0">
                <a:latin typeface="+mn-lt"/>
              </a:rPr>
              <a:t> </a:t>
            </a:r>
            <a:r>
              <a:rPr lang="en-GB" sz="2800" dirty="0" err="1">
                <a:latin typeface="+mn-lt"/>
              </a:rPr>
              <a:t>Cenedlaethau’r</a:t>
            </a:r>
            <a:r>
              <a:rPr lang="en-GB" sz="2800" dirty="0">
                <a:latin typeface="+mn-lt"/>
              </a:rPr>
              <a:t> </a:t>
            </a:r>
            <a:r>
              <a:rPr lang="en-GB" sz="2800" dirty="0" err="1">
                <a:latin typeface="+mn-lt"/>
              </a:rPr>
              <a:t>Dyfodol</a:t>
            </a:r>
            <a:r>
              <a:rPr lang="en-GB" sz="2800" dirty="0">
                <a:latin typeface="+mn-lt"/>
              </a:rPr>
              <a:t> (</a:t>
            </a:r>
            <a:r>
              <a:rPr lang="en-GB" sz="2800" dirty="0" err="1">
                <a:latin typeface="+mn-lt"/>
              </a:rPr>
              <a:t>Cymru</a:t>
            </a:r>
            <a:r>
              <a:rPr lang="en-GB" sz="2800" dirty="0">
                <a:latin typeface="+mn-lt"/>
              </a:rPr>
              <a:t>) 2014</a:t>
            </a:r>
            <a:br>
              <a:rPr lang="en-GB" sz="2800" dirty="0">
                <a:latin typeface="+mn-lt"/>
              </a:rPr>
            </a:br>
            <a:r>
              <a:rPr lang="en-GB" sz="2800" dirty="0">
                <a:latin typeface="+mn-lt"/>
              </a:rPr>
              <a:t>The Wellbeing of Future Generations (Wales) Act </a:t>
            </a:r>
          </a:p>
        </p:txBody>
      </p:sp>
    </p:spTree>
    <p:extLst>
      <p:ext uri="{BB962C8B-B14F-4D97-AF65-F5344CB8AC3E}">
        <p14:creationId xmlns:p14="http://schemas.microsoft.com/office/powerpoint/2010/main" val="710208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dirty="0"/>
          </a:p>
        </p:txBody>
      </p:sp>
      <p:pic>
        <p:nvPicPr>
          <p:cNvPr id="6" name="Content Placeholder 5"/>
          <p:cNvPicPr>
            <a:picLocks noGrp="1" noChangeAspect="1"/>
          </p:cNvPicPr>
          <p:nvPr>
            <p:ph sz="half" idx="1"/>
          </p:nvPr>
        </p:nvPicPr>
        <p:blipFill>
          <a:blip r:embed="rId3"/>
          <a:stretch>
            <a:fillRect/>
          </a:stretch>
        </p:blipFill>
        <p:spPr>
          <a:xfrm>
            <a:off x="524467" y="4648200"/>
            <a:ext cx="2076450" cy="2209800"/>
          </a:xfrm>
          <a:prstGeom prst="rect">
            <a:avLst/>
          </a:prstGeom>
        </p:spPr>
      </p:pic>
      <p:sp>
        <p:nvSpPr>
          <p:cNvPr id="4" name="Content Placeholder 3"/>
          <p:cNvSpPr>
            <a:spLocks noGrp="1"/>
          </p:cNvSpPr>
          <p:nvPr>
            <p:ph sz="half" idx="2"/>
          </p:nvPr>
        </p:nvSpPr>
        <p:spPr>
          <a:xfrm>
            <a:off x="376518" y="1825625"/>
            <a:ext cx="8138832" cy="4351338"/>
          </a:xfrm>
        </p:spPr>
        <p:txBody>
          <a:bodyPr/>
          <a:lstStyle/>
          <a:p>
            <a:r>
              <a:rPr lang="en-GB" dirty="0" smtClean="0"/>
              <a:t>How </a:t>
            </a:r>
            <a:r>
              <a:rPr lang="en-GB" dirty="0"/>
              <a:t>do you feel about your future career in the light of what we discussed and found out today? </a:t>
            </a:r>
            <a:endParaRPr lang="en-GB" dirty="0" smtClean="0"/>
          </a:p>
          <a:p>
            <a:endParaRPr lang="en-GB" dirty="0"/>
          </a:p>
          <a:p>
            <a:r>
              <a:rPr lang="cy-GB" dirty="0" smtClean="0"/>
              <a:t>Sut ydych yn teimlo am eich gyrfa yn y dyfodol yng ngoleuni’r hyn a drafodwyd ac a ddarganfuwyd heddiw?</a:t>
            </a:r>
          </a:p>
          <a:p>
            <a:endParaRPr lang="cy-GB" dirty="0"/>
          </a:p>
        </p:txBody>
      </p:sp>
      <p:pic>
        <p:nvPicPr>
          <p:cNvPr id="5" name="Picture 4"/>
          <p:cNvPicPr>
            <a:picLocks noChangeAspect="1"/>
          </p:cNvPicPr>
          <p:nvPr/>
        </p:nvPicPr>
        <p:blipFill>
          <a:blip r:embed="rId4"/>
          <a:stretch>
            <a:fillRect/>
          </a:stretch>
        </p:blipFill>
        <p:spPr>
          <a:xfrm rot="20899739">
            <a:off x="3246412" y="4506769"/>
            <a:ext cx="2619375" cy="1743075"/>
          </a:xfrm>
          <a:prstGeom prst="rect">
            <a:avLst/>
          </a:prstGeom>
        </p:spPr>
      </p:pic>
      <p:pic>
        <p:nvPicPr>
          <p:cNvPr id="7" name="Picture 6"/>
          <p:cNvPicPr>
            <a:picLocks noChangeAspect="1"/>
          </p:cNvPicPr>
          <p:nvPr/>
        </p:nvPicPr>
        <p:blipFill>
          <a:blip r:embed="rId5"/>
          <a:stretch>
            <a:fillRect/>
          </a:stretch>
        </p:blipFill>
        <p:spPr>
          <a:xfrm rot="21249498">
            <a:off x="6714728" y="4071441"/>
            <a:ext cx="2095500" cy="2181225"/>
          </a:xfrm>
          <a:prstGeom prst="rect">
            <a:avLst/>
          </a:prstGeom>
        </p:spPr>
      </p:pic>
      <p:pic>
        <p:nvPicPr>
          <p:cNvPr id="8" name="Picture 7"/>
          <p:cNvPicPr>
            <a:picLocks noChangeAspect="1"/>
          </p:cNvPicPr>
          <p:nvPr/>
        </p:nvPicPr>
        <p:blipFill>
          <a:blip r:embed="rId6"/>
          <a:stretch>
            <a:fillRect/>
          </a:stretch>
        </p:blipFill>
        <p:spPr>
          <a:xfrm rot="374057">
            <a:off x="6308509" y="335942"/>
            <a:ext cx="2456892" cy="1457478"/>
          </a:xfrm>
          <a:prstGeom prst="rect">
            <a:avLst/>
          </a:prstGeom>
        </p:spPr>
      </p:pic>
      <p:sp>
        <p:nvSpPr>
          <p:cNvPr id="9" name="TextBox 8"/>
          <p:cNvSpPr txBox="1"/>
          <p:nvPr/>
        </p:nvSpPr>
        <p:spPr>
          <a:xfrm>
            <a:off x="198784" y="1412811"/>
            <a:ext cx="5963478" cy="461665"/>
          </a:xfrm>
          <a:prstGeom prst="rect">
            <a:avLst/>
          </a:prstGeom>
          <a:solidFill>
            <a:srgbClr val="FFC000"/>
          </a:solidFill>
        </p:spPr>
        <p:txBody>
          <a:bodyPr wrap="square" rtlCol="0">
            <a:spAutoFit/>
          </a:bodyPr>
          <a:lstStyle/>
          <a:p>
            <a:r>
              <a:rPr lang="en-GB" sz="2400" dirty="0"/>
              <a:t>http://www.cynnalcymru.com/resources/</a:t>
            </a:r>
          </a:p>
        </p:txBody>
      </p:sp>
    </p:spTree>
    <p:extLst>
      <p:ext uri="{BB962C8B-B14F-4D97-AF65-F5344CB8AC3E}">
        <p14:creationId xmlns:p14="http://schemas.microsoft.com/office/powerpoint/2010/main" val="42121011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382296"/>
          </a:xfrm>
        </p:spPr>
        <p:txBody>
          <a:bodyPr>
            <a:normAutofit fontScale="90000"/>
          </a:bodyPr>
          <a:lstStyle/>
          <a:p>
            <a:r>
              <a:rPr lang="cy-GB" dirty="0" smtClean="0"/>
              <a:t>Cyfeiriadau                   </a:t>
            </a:r>
            <a:r>
              <a:rPr lang="en-GB" dirty="0" smtClean="0"/>
              <a:t>References</a:t>
            </a:r>
            <a:endParaRPr lang="cy-GB" dirty="0"/>
          </a:p>
        </p:txBody>
      </p:sp>
      <p:sp>
        <p:nvSpPr>
          <p:cNvPr id="4" name="Rectangle 3"/>
          <p:cNvSpPr/>
          <p:nvPr/>
        </p:nvSpPr>
        <p:spPr>
          <a:xfrm>
            <a:off x="249382" y="1262495"/>
            <a:ext cx="8682759" cy="4770537"/>
          </a:xfrm>
          <a:prstGeom prst="rect">
            <a:avLst/>
          </a:prstGeom>
        </p:spPr>
        <p:txBody>
          <a:bodyPr wrap="square">
            <a:spAutoFit/>
          </a:bodyPr>
          <a:lstStyle/>
          <a:p>
            <a:r>
              <a:rPr lang="en-GB" sz="1600" dirty="0" smtClean="0"/>
              <a:t>3BL Media, (date unknown).Bacardi </a:t>
            </a:r>
            <a:r>
              <a:rPr lang="en-GB" sz="1600" dirty="0"/>
              <a:t>Limited Aligns Corporate Responsibility Strategy to Include UN Sustainable Development </a:t>
            </a:r>
            <a:r>
              <a:rPr lang="en-GB" sz="1600" dirty="0" smtClean="0"/>
              <a:t>Goals. </a:t>
            </a:r>
            <a:r>
              <a:rPr lang="en-GB" sz="1600" dirty="0"/>
              <a:t>Bacardi </a:t>
            </a:r>
            <a:r>
              <a:rPr lang="en-GB" sz="1600" dirty="0" smtClean="0"/>
              <a:t>Limited </a:t>
            </a:r>
            <a:r>
              <a:rPr lang="en-GB" sz="1600" dirty="0" smtClean="0">
                <a:hlinkClick r:id="rId3"/>
              </a:rPr>
              <a:t>https</a:t>
            </a:r>
            <a:r>
              <a:rPr lang="en-GB" sz="1600" dirty="0">
                <a:hlinkClick r:id="rId3"/>
              </a:rPr>
              <a:t>://</a:t>
            </a:r>
            <a:r>
              <a:rPr lang="en-GB" sz="1600" dirty="0" smtClean="0">
                <a:hlinkClick r:id="rId3"/>
              </a:rPr>
              <a:t>www.3blmedia.com/News/Bacardi-Limited-Aligns-Corporate-Responsibility-Strategy-Include-UN-Sustainable-Development</a:t>
            </a:r>
            <a:r>
              <a:rPr lang="en-GB" sz="1600" dirty="0" smtClean="0"/>
              <a:t> (Accessed: 29.07.2019)</a:t>
            </a:r>
          </a:p>
          <a:p>
            <a:endParaRPr lang="en-GB" sz="1600" dirty="0" smtClean="0"/>
          </a:p>
          <a:p>
            <a:r>
              <a:rPr lang="en-GB" sz="1600" dirty="0"/>
              <a:t>Bennett, N.J., </a:t>
            </a:r>
            <a:r>
              <a:rPr lang="en-GB" sz="1600" dirty="0" err="1"/>
              <a:t>Whitty</a:t>
            </a:r>
            <a:r>
              <a:rPr lang="en-GB" sz="1600" dirty="0"/>
              <a:t>, T.S., </a:t>
            </a:r>
            <a:r>
              <a:rPr lang="en-GB" sz="1600" dirty="0" err="1"/>
              <a:t>Finkbeiner</a:t>
            </a:r>
            <a:r>
              <a:rPr lang="en-GB" sz="1600" dirty="0"/>
              <a:t>, E. et al. (2018) . Environmental Stewardship: A Conceptual Review and </a:t>
            </a:r>
            <a:r>
              <a:rPr lang="en-GB" sz="1600" dirty="0" smtClean="0"/>
              <a:t>Analytical Framework. Environmental </a:t>
            </a:r>
            <a:r>
              <a:rPr lang="en-GB" sz="1600" dirty="0"/>
              <a:t>Management 61: </a:t>
            </a:r>
            <a:r>
              <a:rPr lang="en-GB" sz="1600" dirty="0" smtClean="0"/>
              <a:t>597- 614. </a:t>
            </a:r>
            <a:endParaRPr lang="en-GB" sz="1600" dirty="0"/>
          </a:p>
          <a:p>
            <a:endParaRPr lang="en-GB" sz="1600" dirty="0" smtClean="0"/>
          </a:p>
          <a:p>
            <a:r>
              <a:rPr lang="en-GB" sz="1600" dirty="0" err="1" smtClean="0"/>
              <a:t>Cynnal</a:t>
            </a:r>
            <a:r>
              <a:rPr lang="en-GB" sz="1600" dirty="0" smtClean="0"/>
              <a:t> </a:t>
            </a:r>
            <a:r>
              <a:rPr lang="en-GB" sz="1600" dirty="0" err="1" smtClean="0"/>
              <a:t>Cymru?Sustain</a:t>
            </a:r>
            <a:r>
              <a:rPr lang="en-GB" sz="1600" dirty="0"/>
              <a:t> </a:t>
            </a:r>
            <a:r>
              <a:rPr lang="en-GB" sz="1600" dirty="0" smtClean="0"/>
              <a:t>Wales (2019). </a:t>
            </a:r>
            <a:r>
              <a:rPr lang="en-GB" sz="1600" dirty="0"/>
              <a:t>A Guide to the Well-being of Future Generations Act. http://www.cynnalcymru.com/resource/a-guide-to-the-well-being-of-future-generations-act/</a:t>
            </a:r>
            <a:endParaRPr lang="en-GB" sz="1600" dirty="0" smtClean="0"/>
          </a:p>
          <a:p>
            <a:endParaRPr lang="en-GB" sz="1600" dirty="0" smtClean="0"/>
          </a:p>
          <a:p>
            <a:r>
              <a:rPr lang="en-GB" sz="1600" dirty="0" smtClean="0"/>
              <a:t>Education for Global Responsibility (date unknown). Additional Curriculum for Global Responsibility Education. </a:t>
            </a:r>
            <a:r>
              <a:rPr lang="en-GB" sz="1600" dirty="0" smtClean="0">
                <a:hlinkClick r:id="rId4"/>
              </a:rPr>
              <a:t>http</a:t>
            </a:r>
            <a:r>
              <a:rPr lang="en-GB" sz="1600" dirty="0">
                <a:hlinkClick r:id="rId4"/>
              </a:rPr>
              <a:t>://globalresponsibility.eu/additional-curriculum</a:t>
            </a:r>
            <a:r>
              <a:rPr lang="en-GB" sz="1600" dirty="0" smtClean="0">
                <a:hlinkClick r:id="rId4"/>
              </a:rPr>
              <a:t>/</a:t>
            </a:r>
            <a:endParaRPr lang="en-GB" sz="1600" dirty="0" smtClean="0"/>
          </a:p>
          <a:p>
            <a:endParaRPr lang="en-GB" sz="1600" dirty="0" smtClean="0"/>
          </a:p>
          <a:p>
            <a:r>
              <a:rPr lang="en-GB" sz="1600" dirty="0"/>
              <a:t>Learning Portal (2016).  Global citizenship education: reflections and practical guidance from UNESCOhttps://learningportal.iiep.unesco.org/en/blog/global-citizenship-education-reflections-and-practical-guidance-from-unesco (Accessed: 29.07.2019)</a:t>
            </a:r>
          </a:p>
          <a:p>
            <a:endParaRPr lang="en-GB" sz="1600" dirty="0" smtClean="0"/>
          </a:p>
          <a:p>
            <a:r>
              <a:rPr lang="en-GB" sz="1600" dirty="0" smtClean="0"/>
              <a:t>PPD, (2019). Corporate responsibility. </a:t>
            </a:r>
            <a:r>
              <a:rPr lang="en-GB" sz="1600" dirty="0">
                <a:hlinkClick r:id="rId5"/>
              </a:rPr>
              <a:t>https://</a:t>
            </a:r>
            <a:r>
              <a:rPr lang="en-GB" sz="1600" dirty="0" smtClean="0">
                <a:hlinkClick r:id="rId5"/>
              </a:rPr>
              <a:t>www.ppdi.com/about/corporate-responsibility</a:t>
            </a:r>
            <a:endParaRPr lang="en-GB" sz="1600" dirty="0" smtClean="0"/>
          </a:p>
          <a:p>
            <a:endParaRPr lang="en-GB" sz="1600" dirty="0"/>
          </a:p>
        </p:txBody>
      </p:sp>
    </p:spTree>
    <p:extLst>
      <p:ext uri="{BB962C8B-B14F-4D97-AF65-F5344CB8AC3E}">
        <p14:creationId xmlns:p14="http://schemas.microsoft.com/office/powerpoint/2010/main" val="19703493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Yr </a:t>
            </a:r>
            <a:r>
              <a:rPr lang="en-GB" dirty="0" err="1" smtClean="0"/>
              <a:t>Aseiniad</a:t>
            </a:r>
            <a:r>
              <a:rPr lang="en-GB" dirty="0" smtClean="0"/>
              <a:t>          The Assignment</a:t>
            </a:r>
            <a:endParaRPr lang="en-GB" dirty="0"/>
          </a:p>
        </p:txBody>
      </p:sp>
      <p:sp>
        <p:nvSpPr>
          <p:cNvPr id="3" name="Content Placeholder 2"/>
          <p:cNvSpPr>
            <a:spLocks noGrp="1"/>
          </p:cNvSpPr>
          <p:nvPr>
            <p:ph sz="half" idx="1"/>
          </p:nvPr>
        </p:nvSpPr>
        <p:spPr/>
        <p:txBody>
          <a:bodyPr/>
          <a:lstStyle/>
          <a:p>
            <a:r>
              <a:rPr lang="en-GB" dirty="0" err="1"/>
              <a:t>Testun</a:t>
            </a:r>
            <a:r>
              <a:rPr lang="en-GB" dirty="0"/>
              <a:t> y </a:t>
            </a:r>
            <a:r>
              <a:rPr lang="en-GB" dirty="0" err="1"/>
              <a:t>cyfweliad</a:t>
            </a:r>
            <a:endParaRPr lang="en-GB" dirty="0"/>
          </a:p>
          <a:p>
            <a:r>
              <a:rPr lang="en-GB" dirty="0" err="1"/>
              <a:t>Cwestiynau</a:t>
            </a:r>
            <a:endParaRPr lang="en-GB" dirty="0"/>
          </a:p>
          <a:p>
            <a:r>
              <a:rPr lang="en-GB" dirty="0" err="1"/>
              <a:t>Dogfennau</a:t>
            </a:r>
            <a:r>
              <a:rPr lang="en-GB" dirty="0"/>
              <a:t> </a:t>
            </a:r>
            <a:r>
              <a:rPr lang="en-GB" dirty="0" err="1"/>
              <a:t>cefnogol</a:t>
            </a:r>
            <a:endParaRPr lang="en-GB" dirty="0"/>
          </a:p>
          <a:p>
            <a:endParaRPr lang="en-GB" dirty="0"/>
          </a:p>
        </p:txBody>
      </p:sp>
      <p:sp>
        <p:nvSpPr>
          <p:cNvPr id="4" name="Content Placeholder 3"/>
          <p:cNvSpPr>
            <a:spLocks noGrp="1"/>
          </p:cNvSpPr>
          <p:nvPr>
            <p:ph sz="half" idx="2"/>
          </p:nvPr>
        </p:nvSpPr>
        <p:spPr/>
        <p:txBody>
          <a:bodyPr/>
          <a:lstStyle/>
          <a:p>
            <a:r>
              <a:rPr lang="en-GB" dirty="0" smtClean="0"/>
              <a:t>Topic of the interview</a:t>
            </a:r>
          </a:p>
          <a:p>
            <a:r>
              <a:rPr lang="en-GB" dirty="0" smtClean="0"/>
              <a:t>Questions</a:t>
            </a:r>
          </a:p>
          <a:p>
            <a:r>
              <a:rPr lang="en-GB" dirty="0" smtClean="0"/>
              <a:t>Supporting documents</a:t>
            </a:r>
            <a:endParaRPr lang="en-GB" dirty="0"/>
          </a:p>
        </p:txBody>
      </p:sp>
    </p:spTree>
    <p:extLst>
      <p:ext uri="{BB962C8B-B14F-4D97-AF65-F5344CB8AC3E}">
        <p14:creationId xmlns:p14="http://schemas.microsoft.com/office/powerpoint/2010/main" val="1130133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Yr </a:t>
            </a:r>
            <a:r>
              <a:rPr lang="en-GB" dirty="0" err="1" smtClean="0"/>
              <a:t>Aseiniad</a:t>
            </a:r>
            <a:r>
              <a:rPr lang="en-GB" dirty="0" smtClean="0"/>
              <a:t>          The Assignment</a:t>
            </a:r>
            <a:endParaRPr lang="en-GB" dirty="0"/>
          </a:p>
        </p:txBody>
      </p:sp>
      <p:sp>
        <p:nvSpPr>
          <p:cNvPr id="3" name="Content Placeholder 2"/>
          <p:cNvSpPr>
            <a:spLocks noGrp="1"/>
          </p:cNvSpPr>
          <p:nvPr>
            <p:ph sz="half" idx="1"/>
          </p:nvPr>
        </p:nvSpPr>
        <p:spPr/>
        <p:txBody>
          <a:bodyPr/>
          <a:lstStyle/>
          <a:p>
            <a:r>
              <a:rPr lang="en-GB" dirty="0"/>
              <a:t>Y</a:t>
            </a:r>
            <a:r>
              <a:rPr lang="en-GB" dirty="0" smtClean="0"/>
              <a:t> </a:t>
            </a:r>
            <a:r>
              <a:rPr lang="en-GB" dirty="0" err="1" smtClean="0"/>
              <a:t>cyfweliad</a:t>
            </a:r>
            <a:r>
              <a:rPr lang="en-GB" dirty="0" smtClean="0"/>
              <a:t> – 20 </a:t>
            </a:r>
            <a:r>
              <a:rPr lang="en-GB" dirty="0" err="1" smtClean="0"/>
              <a:t>mun</a:t>
            </a:r>
            <a:r>
              <a:rPr lang="en-GB" dirty="0" smtClean="0"/>
              <a:t>.</a:t>
            </a:r>
          </a:p>
          <a:p>
            <a:pPr lvl="1"/>
            <a:r>
              <a:rPr lang="en-GB" dirty="0" err="1"/>
              <a:t>Cyflwyniad</a:t>
            </a:r>
            <a:endParaRPr lang="en-GB" dirty="0"/>
          </a:p>
          <a:p>
            <a:pPr lvl="1"/>
            <a:r>
              <a:rPr lang="en-GB" dirty="0" err="1"/>
              <a:t>Cyd-destun</a:t>
            </a:r>
            <a:endParaRPr lang="en-GB" dirty="0"/>
          </a:p>
          <a:p>
            <a:pPr lvl="1"/>
            <a:r>
              <a:rPr lang="en-GB" dirty="0" err="1"/>
              <a:t>Sgiliau</a:t>
            </a:r>
            <a:endParaRPr lang="en-GB" dirty="0"/>
          </a:p>
          <a:p>
            <a:pPr lvl="1"/>
            <a:r>
              <a:rPr lang="en-GB" dirty="0" err="1"/>
              <a:t>Gwybodaeth</a:t>
            </a:r>
            <a:r>
              <a:rPr lang="en-GB" dirty="0"/>
              <a:t> </a:t>
            </a:r>
          </a:p>
          <a:p>
            <a:pPr lvl="1"/>
            <a:r>
              <a:rPr lang="en-GB" dirty="0" err="1"/>
              <a:t>Agweddau</a:t>
            </a:r>
            <a:r>
              <a:rPr lang="en-GB" dirty="0"/>
              <a:t> </a:t>
            </a:r>
            <a:endParaRPr lang="en-GB" dirty="0" smtClean="0"/>
          </a:p>
          <a:p>
            <a:pPr lvl="1"/>
            <a:r>
              <a:rPr lang="en-GB" dirty="0" err="1" smtClean="0"/>
              <a:t>Datblygiad</a:t>
            </a:r>
            <a:r>
              <a:rPr lang="en-GB" dirty="0" smtClean="0"/>
              <a:t> </a:t>
            </a:r>
            <a:r>
              <a:rPr lang="en-GB" dirty="0" err="1" smtClean="0"/>
              <a:t>pellach</a:t>
            </a:r>
            <a:r>
              <a:rPr lang="en-GB" dirty="0" smtClean="0"/>
              <a:t>?</a:t>
            </a:r>
            <a:endParaRPr lang="en-GB" dirty="0"/>
          </a:p>
          <a:p>
            <a:endParaRPr lang="en-GB" dirty="0"/>
          </a:p>
          <a:p>
            <a:endParaRPr lang="en-GB" dirty="0"/>
          </a:p>
        </p:txBody>
      </p:sp>
      <p:sp>
        <p:nvSpPr>
          <p:cNvPr id="4" name="Content Placeholder 3"/>
          <p:cNvSpPr>
            <a:spLocks noGrp="1"/>
          </p:cNvSpPr>
          <p:nvPr>
            <p:ph sz="half" idx="2"/>
          </p:nvPr>
        </p:nvSpPr>
        <p:spPr/>
        <p:txBody>
          <a:bodyPr/>
          <a:lstStyle/>
          <a:p>
            <a:r>
              <a:rPr lang="en-GB" dirty="0" smtClean="0"/>
              <a:t>The interview - 20 min.</a:t>
            </a:r>
          </a:p>
          <a:p>
            <a:pPr lvl="1"/>
            <a:r>
              <a:rPr lang="en-GB" dirty="0" smtClean="0"/>
              <a:t>Introduction</a:t>
            </a:r>
          </a:p>
          <a:p>
            <a:pPr lvl="1"/>
            <a:r>
              <a:rPr lang="en-GB" dirty="0" smtClean="0"/>
              <a:t>Context</a:t>
            </a:r>
          </a:p>
          <a:p>
            <a:pPr lvl="1"/>
            <a:r>
              <a:rPr lang="en-GB" dirty="0" smtClean="0"/>
              <a:t>Skills</a:t>
            </a:r>
          </a:p>
          <a:p>
            <a:pPr lvl="1"/>
            <a:r>
              <a:rPr lang="en-GB" dirty="0" smtClean="0"/>
              <a:t>Knowledge</a:t>
            </a:r>
          </a:p>
          <a:p>
            <a:pPr lvl="1"/>
            <a:r>
              <a:rPr lang="en-GB" dirty="0" smtClean="0"/>
              <a:t>Attitudes </a:t>
            </a:r>
          </a:p>
          <a:p>
            <a:pPr lvl="1"/>
            <a:r>
              <a:rPr lang="en-GB" dirty="0" smtClean="0"/>
              <a:t>Further development?</a:t>
            </a:r>
          </a:p>
        </p:txBody>
      </p:sp>
    </p:spTree>
    <p:extLst>
      <p:ext uri="{BB962C8B-B14F-4D97-AF65-F5344CB8AC3E}">
        <p14:creationId xmlns:p14="http://schemas.microsoft.com/office/powerpoint/2010/main" val="3838617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Yr </a:t>
            </a:r>
            <a:r>
              <a:rPr lang="en-GB" dirty="0" err="1" smtClean="0"/>
              <a:t>Aseiniad</a:t>
            </a:r>
            <a:r>
              <a:rPr lang="en-GB" dirty="0" smtClean="0"/>
              <a:t>          The Assignment</a:t>
            </a:r>
            <a:endParaRPr lang="en-GB" dirty="0"/>
          </a:p>
        </p:txBody>
      </p:sp>
      <p:sp>
        <p:nvSpPr>
          <p:cNvPr id="3" name="Content Placeholder 2"/>
          <p:cNvSpPr>
            <a:spLocks noGrp="1"/>
          </p:cNvSpPr>
          <p:nvPr>
            <p:ph sz="half" idx="1"/>
          </p:nvPr>
        </p:nvSpPr>
        <p:spPr/>
        <p:txBody>
          <a:bodyPr/>
          <a:lstStyle/>
          <a:p>
            <a:pPr marL="0" indent="0">
              <a:buNone/>
            </a:pPr>
            <a:r>
              <a:rPr lang="en-GB" sz="3200" dirty="0" err="1" smtClean="0"/>
              <a:t>Cwestiynau</a:t>
            </a:r>
            <a:r>
              <a:rPr lang="en-GB" sz="3200" dirty="0" smtClean="0"/>
              <a:t> – 10 </a:t>
            </a:r>
            <a:r>
              <a:rPr lang="en-GB" sz="3200" dirty="0" err="1" smtClean="0"/>
              <a:t>mun</a:t>
            </a:r>
            <a:r>
              <a:rPr lang="en-GB" sz="3200" dirty="0" smtClean="0"/>
              <a:t>.</a:t>
            </a:r>
            <a:endParaRPr lang="en-GB" sz="3200" dirty="0"/>
          </a:p>
          <a:p>
            <a:r>
              <a:rPr lang="en-GB" sz="3200" dirty="0" err="1" smtClean="0"/>
              <a:t>Cyfle</a:t>
            </a:r>
            <a:r>
              <a:rPr lang="en-GB" sz="3200" dirty="0" smtClean="0"/>
              <a:t> </a:t>
            </a:r>
            <a:r>
              <a:rPr lang="en-GB" sz="3200" dirty="0" err="1" smtClean="0"/>
              <a:t>i</a:t>
            </a:r>
            <a:r>
              <a:rPr lang="en-GB" sz="3200" dirty="0" smtClean="0"/>
              <a:t> </a:t>
            </a:r>
            <a:r>
              <a:rPr lang="en-GB" sz="3200" dirty="0" err="1" smtClean="0"/>
              <a:t>ehangu</a:t>
            </a:r>
            <a:endParaRPr lang="en-GB" sz="3200" dirty="0"/>
          </a:p>
          <a:p>
            <a:r>
              <a:rPr lang="en-GB" sz="3200" dirty="0" err="1"/>
              <a:t>Ychwanegu</a:t>
            </a:r>
            <a:r>
              <a:rPr lang="en-GB" sz="3200" dirty="0"/>
              <a:t> at y </a:t>
            </a:r>
            <a:r>
              <a:rPr lang="en-GB" sz="3200" dirty="0" err="1" smtClean="0"/>
              <a:t>cynnwys</a:t>
            </a:r>
            <a:endParaRPr lang="en-GB" sz="3200" dirty="0" smtClean="0"/>
          </a:p>
          <a:p>
            <a:r>
              <a:rPr lang="en-GB" sz="3200" dirty="0" err="1" smtClean="0"/>
              <a:t>Tystiolaeth</a:t>
            </a:r>
            <a:endParaRPr lang="en-GB" sz="3200" dirty="0"/>
          </a:p>
          <a:p>
            <a:r>
              <a:rPr lang="en-GB" sz="3200" dirty="0" err="1" smtClean="0"/>
              <a:t>Ymtebion</a:t>
            </a:r>
            <a:r>
              <a:rPr lang="en-GB" sz="3200" dirty="0" smtClean="0"/>
              <a:t> </a:t>
            </a:r>
            <a:r>
              <a:rPr lang="en-GB" sz="3200" dirty="0" err="1"/>
              <a:t>llawn</a:t>
            </a:r>
            <a:r>
              <a:rPr lang="en-GB" sz="3200" dirty="0"/>
              <a:t> </a:t>
            </a:r>
            <a:r>
              <a:rPr lang="en-GB" sz="3200" dirty="0" smtClean="0"/>
              <a:t>a </a:t>
            </a:r>
            <a:r>
              <a:rPr lang="en-GB" sz="3200" dirty="0" err="1" smtClean="0"/>
              <a:t>manwl</a:t>
            </a:r>
            <a:endParaRPr lang="en-GB" sz="3200" dirty="0"/>
          </a:p>
          <a:p>
            <a:endParaRPr lang="en-GB" dirty="0"/>
          </a:p>
        </p:txBody>
      </p:sp>
      <p:sp>
        <p:nvSpPr>
          <p:cNvPr id="4" name="Content Placeholder 3"/>
          <p:cNvSpPr>
            <a:spLocks noGrp="1"/>
          </p:cNvSpPr>
          <p:nvPr>
            <p:ph sz="half" idx="2"/>
          </p:nvPr>
        </p:nvSpPr>
        <p:spPr/>
        <p:txBody>
          <a:bodyPr>
            <a:normAutofit/>
          </a:bodyPr>
          <a:lstStyle/>
          <a:p>
            <a:pPr marL="0" indent="0">
              <a:buNone/>
            </a:pPr>
            <a:r>
              <a:rPr lang="en-GB" sz="3200" dirty="0" smtClean="0"/>
              <a:t>Questions – 10 min.</a:t>
            </a:r>
            <a:endParaRPr lang="en-GB" sz="3200" dirty="0"/>
          </a:p>
          <a:p>
            <a:r>
              <a:rPr lang="en-GB" sz="3200" dirty="0" smtClean="0"/>
              <a:t>Opportunity to expand</a:t>
            </a:r>
          </a:p>
          <a:p>
            <a:r>
              <a:rPr lang="en-GB" sz="3200" dirty="0" smtClean="0"/>
              <a:t>Add to the content</a:t>
            </a:r>
          </a:p>
          <a:p>
            <a:r>
              <a:rPr lang="en-GB" sz="3200" dirty="0" smtClean="0"/>
              <a:t>Evidence</a:t>
            </a:r>
          </a:p>
          <a:p>
            <a:r>
              <a:rPr lang="en-GB" sz="3200" dirty="0" smtClean="0"/>
              <a:t>Full and detailed responses</a:t>
            </a:r>
          </a:p>
        </p:txBody>
      </p:sp>
    </p:spTree>
    <p:extLst>
      <p:ext uri="{BB962C8B-B14F-4D97-AF65-F5344CB8AC3E}">
        <p14:creationId xmlns:p14="http://schemas.microsoft.com/office/powerpoint/2010/main" val="67015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Yr </a:t>
            </a:r>
            <a:r>
              <a:rPr lang="en-GB" dirty="0" err="1" smtClean="0"/>
              <a:t>Aseiniad</a:t>
            </a:r>
            <a:r>
              <a:rPr lang="en-GB" dirty="0" smtClean="0"/>
              <a:t>          The Assignment</a:t>
            </a:r>
            <a:endParaRPr lang="en-GB" dirty="0"/>
          </a:p>
        </p:txBody>
      </p:sp>
      <p:sp>
        <p:nvSpPr>
          <p:cNvPr id="3" name="Content Placeholder 2"/>
          <p:cNvSpPr>
            <a:spLocks noGrp="1"/>
          </p:cNvSpPr>
          <p:nvPr>
            <p:ph sz="half" idx="1"/>
          </p:nvPr>
        </p:nvSpPr>
        <p:spPr/>
        <p:txBody>
          <a:bodyPr/>
          <a:lstStyle/>
          <a:p>
            <a:pPr marL="0" indent="0">
              <a:buNone/>
            </a:pPr>
            <a:r>
              <a:rPr lang="en-GB" dirty="0" err="1" smtClean="0"/>
              <a:t>Dogfennau</a:t>
            </a:r>
            <a:r>
              <a:rPr lang="en-GB" dirty="0" smtClean="0"/>
              <a:t> </a:t>
            </a:r>
            <a:r>
              <a:rPr lang="en-GB" dirty="0" err="1" smtClean="0"/>
              <a:t>cefnogol</a:t>
            </a:r>
            <a:endParaRPr lang="en-GB" dirty="0" smtClean="0"/>
          </a:p>
          <a:p>
            <a:r>
              <a:rPr lang="en-GB" dirty="0" err="1" smtClean="0"/>
              <a:t>Cynnwys</a:t>
            </a:r>
            <a:r>
              <a:rPr lang="en-GB" dirty="0" smtClean="0"/>
              <a:t> o </a:t>
            </a:r>
            <a:r>
              <a:rPr lang="en-GB" dirty="0" err="1" smtClean="0"/>
              <a:t>leiaf</a:t>
            </a:r>
            <a:r>
              <a:rPr lang="en-GB" dirty="0" smtClean="0"/>
              <a:t> 3</a:t>
            </a:r>
          </a:p>
          <a:p>
            <a:r>
              <a:rPr lang="en-GB" dirty="0" err="1" smtClean="0"/>
              <a:t>Cyfeirio</a:t>
            </a:r>
            <a:r>
              <a:rPr lang="en-GB" dirty="0" smtClean="0"/>
              <a:t> at y </a:t>
            </a:r>
            <a:r>
              <a:rPr lang="en-GB" dirty="0" err="1" smtClean="0"/>
              <a:t>dogfennau</a:t>
            </a:r>
            <a:r>
              <a:rPr lang="en-GB" dirty="0" smtClean="0"/>
              <a:t> </a:t>
            </a:r>
            <a:r>
              <a:rPr lang="en-GB" dirty="0" err="1" smtClean="0"/>
              <a:t>yn</a:t>
            </a:r>
            <a:r>
              <a:rPr lang="en-GB" dirty="0" smtClean="0"/>
              <a:t> y </a:t>
            </a:r>
            <a:r>
              <a:rPr lang="en-GB" dirty="0" err="1" smtClean="0"/>
              <a:t>cyflwyniad</a:t>
            </a:r>
            <a:endParaRPr lang="en-GB" dirty="0" smtClean="0"/>
          </a:p>
          <a:p>
            <a:r>
              <a:rPr lang="en-GB" dirty="0" err="1" smtClean="0"/>
              <a:t>Lanlwytho</a:t>
            </a:r>
            <a:r>
              <a:rPr lang="en-GB" dirty="0" smtClean="0"/>
              <a:t> </a:t>
            </a:r>
            <a:r>
              <a:rPr lang="en-GB" dirty="0" err="1" smtClean="0"/>
              <a:t>i</a:t>
            </a:r>
            <a:r>
              <a:rPr lang="en-GB" dirty="0" smtClean="0"/>
              <a:t> </a:t>
            </a:r>
            <a:r>
              <a:rPr lang="en-GB" dirty="0" err="1" smtClean="0"/>
              <a:t>Turnitin</a:t>
            </a:r>
            <a:endParaRPr lang="en-GB" dirty="0" smtClean="0"/>
          </a:p>
          <a:p>
            <a:r>
              <a:rPr lang="en-GB" dirty="0" err="1" smtClean="0"/>
              <a:t>Rhestr</a:t>
            </a:r>
            <a:r>
              <a:rPr lang="en-GB" dirty="0" smtClean="0"/>
              <a:t> </a:t>
            </a:r>
            <a:r>
              <a:rPr lang="en-GB" dirty="0" err="1" smtClean="0"/>
              <a:t>gyfeiriadau</a:t>
            </a:r>
            <a:endParaRPr lang="en-GB" dirty="0"/>
          </a:p>
        </p:txBody>
      </p:sp>
      <p:sp>
        <p:nvSpPr>
          <p:cNvPr id="4" name="Content Placeholder 3"/>
          <p:cNvSpPr>
            <a:spLocks noGrp="1"/>
          </p:cNvSpPr>
          <p:nvPr>
            <p:ph sz="half" idx="2"/>
          </p:nvPr>
        </p:nvSpPr>
        <p:spPr/>
        <p:txBody>
          <a:bodyPr/>
          <a:lstStyle/>
          <a:p>
            <a:pPr marL="0" indent="0">
              <a:buNone/>
            </a:pPr>
            <a:r>
              <a:rPr lang="en-GB" dirty="0" smtClean="0"/>
              <a:t>Supporting documents</a:t>
            </a:r>
            <a:endParaRPr lang="en-GB" dirty="0"/>
          </a:p>
          <a:p>
            <a:r>
              <a:rPr lang="en-GB" dirty="0" smtClean="0"/>
              <a:t>Include at least 3</a:t>
            </a:r>
          </a:p>
          <a:p>
            <a:r>
              <a:rPr lang="en-GB" dirty="0" smtClean="0"/>
              <a:t>Refer to the documents in the interview</a:t>
            </a:r>
          </a:p>
          <a:p>
            <a:r>
              <a:rPr lang="en-GB" dirty="0" smtClean="0"/>
              <a:t>Upload to </a:t>
            </a:r>
            <a:r>
              <a:rPr lang="en-GB" dirty="0" err="1" smtClean="0"/>
              <a:t>Turnitin</a:t>
            </a:r>
            <a:endParaRPr lang="en-GB" dirty="0" smtClean="0"/>
          </a:p>
          <a:p>
            <a:r>
              <a:rPr lang="en-GB" dirty="0" smtClean="0"/>
              <a:t>Reference list </a:t>
            </a:r>
            <a:endParaRPr lang="en-GB" dirty="0"/>
          </a:p>
        </p:txBody>
      </p:sp>
    </p:spTree>
    <p:extLst>
      <p:ext uri="{BB962C8B-B14F-4D97-AF65-F5344CB8AC3E}">
        <p14:creationId xmlns:p14="http://schemas.microsoft.com/office/powerpoint/2010/main" val="35133057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1097</TotalTime>
  <Words>1860</Words>
  <Application>Microsoft Office PowerPoint</Application>
  <PresentationFormat>On-screen Show (4:3)</PresentationFormat>
  <Paragraphs>125</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PowerPoint Presentation</vt:lpstr>
      <vt:lpstr>ECGE6002PC Cynaladwyedd a chyflogadwyedd  ECGE6002P Sustainibility and employability</vt:lpstr>
      <vt:lpstr>Cynaladwyedd a chyflogadwyedd Sustainibility and employability</vt:lpstr>
      <vt:lpstr>Dinasyddiaeth fyd-eang   Global citizenship</vt:lpstr>
      <vt:lpstr>PowerPoint Presentation</vt:lpstr>
      <vt:lpstr>Beth yw dinasyddiaeth fyd-eang? What is global responsibility?  </vt:lpstr>
      <vt:lpstr>PowerPoint Presentation</vt:lpstr>
      <vt:lpstr>Dinasyddiaeth fyd-eang mewn bywydau proffesiynol a phersonol.  Global citizenship in professional and personal lives.  </vt:lpstr>
      <vt:lpstr>Stiwardiaeth Amgylcheddol Environmental Stewardship</vt:lpstr>
      <vt:lpstr>Incredible Edible, Burry Port</vt:lpstr>
      <vt:lpstr>Ddeddf Llesiant Cenedlaethau’r Dyfodol (Cymru) 2014 The Wellbeing of Future Generations (Wales) Act </vt:lpstr>
      <vt:lpstr>PowerPoint Presentation</vt:lpstr>
      <vt:lpstr>Cyfeiriadau                   References</vt:lpstr>
      <vt:lpstr>Yr Aseiniad          The Assignment</vt:lpstr>
      <vt:lpstr>Yr Aseiniad          The Assignment</vt:lpstr>
      <vt:lpstr>Yr Aseiniad          The Assignment</vt:lpstr>
      <vt:lpstr>Yr Aseiniad          The Assignment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Gwyneth Davies</cp:lastModifiedBy>
  <cp:revision>54</cp:revision>
  <cp:lastPrinted>2019-07-01T13:46:34Z</cp:lastPrinted>
  <dcterms:created xsi:type="dcterms:W3CDTF">2017-02-08T11:33:06Z</dcterms:created>
  <dcterms:modified xsi:type="dcterms:W3CDTF">2020-10-08T10:24:28Z</dcterms:modified>
</cp:coreProperties>
</file>