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4"/>
  </p:sldMasterIdLst>
  <p:notesMasterIdLst>
    <p:notesMasterId r:id="rId31"/>
  </p:notesMasterIdLst>
  <p:sldIdLst>
    <p:sldId id="274" r:id="rId5"/>
    <p:sldId id="298" r:id="rId6"/>
    <p:sldId id="259" r:id="rId7"/>
    <p:sldId id="287" r:id="rId8"/>
    <p:sldId id="288" r:id="rId9"/>
    <p:sldId id="289" r:id="rId10"/>
    <p:sldId id="262" r:id="rId11"/>
    <p:sldId id="263" r:id="rId12"/>
    <p:sldId id="295" r:id="rId13"/>
    <p:sldId id="296" r:id="rId14"/>
    <p:sldId id="297" r:id="rId15"/>
    <p:sldId id="299" r:id="rId16"/>
    <p:sldId id="291" r:id="rId17"/>
    <p:sldId id="292" r:id="rId18"/>
    <p:sldId id="265" r:id="rId19"/>
    <p:sldId id="268" r:id="rId20"/>
    <p:sldId id="269" r:id="rId21"/>
    <p:sldId id="271" r:id="rId22"/>
    <p:sldId id="270" r:id="rId23"/>
    <p:sldId id="272" r:id="rId24"/>
    <p:sldId id="285" r:id="rId25"/>
    <p:sldId id="280" r:id="rId26"/>
    <p:sldId id="281" r:id="rId27"/>
    <p:sldId id="282" r:id="rId28"/>
    <p:sldId id="283"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6F629E-DB86-4672-BD0D-0EC314941E53}"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E252A2F5-B3E9-430C-94D3-FBB3FF494E37}">
      <dgm:prSet phldrT="[Text]"/>
      <dgm:spPr/>
      <dgm:t>
        <a:bodyPr/>
        <a:lstStyle/>
        <a:p>
          <a:r>
            <a:rPr lang="en-GB"/>
            <a:t>Telephone</a:t>
          </a:r>
        </a:p>
      </dgm:t>
    </dgm:pt>
    <dgm:pt modelId="{5FD71133-213E-43FD-8E21-C36F2B2E8675}" type="parTrans" cxnId="{2028F782-CC96-4A43-A13A-6E2CD9B4F559}">
      <dgm:prSet/>
      <dgm:spPr/>
      <dgm:t>
        <a:bodyPr/>
        <a:lstStyle/>
        <a:p>
          <a:endParaRPr lang="en-GB"/>
        </a:p>
      </dgm:t>
    </dgm:pt>
    <dgm:pt modelId="{49ED94CC-DCF8-48D5-B924-FF67321F3343}" type="sibTrans" cxnId="{2028F782-CC96-4A43-A13A-6E2CD9B4F559}">
      <dgm:prSet/>
      <dgm:spPr/>
      <dgm:t>
        <a:bodyPr/>
        <a:lstStyle/>
        <a:p>
          <a:endParaRPr lang="en-GB"/>
        </a:p>
      </dgm:t>
    </dgm:pt>
    <dgm:pt modelId="{477C2928-5291-4F31-9D21-7E4DC8C4AA31}">
      <dgm:prSet phldrT="[Text]"/>
      <dgm:spPr/>
      <dgm:t>
        <a:bodyPr/>
        <a:lstStyle/>
        <a:p>
          <a:r>
            <a:rPr lang="en-GB"/>
            <a:t>Email</a:t>
          </a:r>
        </a:p>
      </dgm:t>
    </dgm:pt>
    <dgm:pt modelId="{2AE9BAC7-F803-4D0C-B841-1CBBCD097776}" type="parTrans" cxnId="{F72C60B0-C8B9-4F60-AD58-388CB8682155}">
      <dgm:prSet/>
      <dgm:spPr/>
      <dgm:t>
        <a:bodyPr/>
        <a:lstStyle/>
        <a:p>
          <a:endParaRPr lang="en-GB"/>
        </a:p>
      </dgm:t>
    </dgm:pt>
    <dgm:pt modelId="{C142BD97-4769-498C-BC9B-0F2172CC1A83}" type="sibTrans" cxnId="{F72C60B0-C8B9-4F60-AD58-388CB8682155}">
      <dgm:prSet/>
      <dgm:spPr/>
      <dgm:t>
        <a:bodyPr/>
        <a:lstStyle/>
        <a:p>
          <a:endParaRPr lang="en-GB"/>
        </a:p>
      </dgm:t>
    </dgm:pt>
    <dgm:pt modelId="{6DC29976-A074-4FD9-B6A1-74C438562449}">
      <dgm:prSet phldrT="[Text]"/>
      <dgm:spPr/>
      <dgm:t>
        <a:bodyPr/>
        <a:lstStyle/>
        <a:p>
          <a:r>
            <a:rPr lang="en-GB"/>
            <a:t>Broadcast</a:t>
          </a:r>
        </a:p>
      </dgm:t>
    </dgm:pt>
    <dgm:pt modelId="{19774D69-2710-4137-A689-CDD58FDC8BBF}" type="parTrans" cxnId="{FC1285D5-8CD3-43A9-B0BD-29A754BCE292}">
      <dgm:prSet/>
      <dgm:spPr/>
      <dgm:t>
        <a:bodyPr/>
        <a:lstStyle/>
        <a:p>
          <a:endParaRPr lang="en-GB"/>
        </a:p>
      </dgm:t>
    </dgm:pt>
    <dgm:pt modelId="{329631B6-7108-489E-9509-F8BBB7B0CB05}" type="sibTrans" cxnId="{FC1285D5-8CD3-43A9-B0BD-29A754BCE292}">
      <dgm:prSet/>
      <dgm:spPr/>
      <dgm:t>
        <a:bodyPr/>
        <a:lstStyle/>
        <a:p>
          <a:endParaRPr lang="en-GB"/>
        </a:p>
      </dgm:t>
    </dgm:pt>
    <dgm:pt modelId="{4C2F3925-D3C4-495D-A391-75ECA06918ED}">
      <dgm:prSet phldrT="[Text]"/>
      <dgm:spPr/>
      <dgm:t>
        <a:bodyPr/>
        <a:lstStyle/>
        <a:p>
          <a:r>
            <a:rPr lang="en-GB"/>
            <a:t>Written</a:t>
          </a:r>
        </a:p>
      </dgm:t>
    </dgm:pt>
    <dgm:pt modelId="{97952385-7553-4D90-AFF9-27491A0FEC4C}" type="parTrans" cxnId="{6CF154B0-F784-40D5-AF20-CD7554A6A94F}">
      <dgm:prSet/>
      <dgm:spPr/>
      <dgm:t>
        <a:bodyPr/>
        <a:lstStyle/>
        <a:p>
          <a:endParaRPr lang="en-GB"/>
        </a:p>
      </dgm:t>
    </dgm:pt>
    <dgm:pt modelId="{35C3B029-049B-496C-9AC1-44FED3077BE0}" type="sibTrans" cxnId="{6CF154B0-F784-40D5-AF20-CD7554A6A94F}">
      <dgm:prSet/>
      <dgm:spPr/>
      <dgm:t>
        <a:bodyPr/>
        <a:lstStyle/>
        <a:p>
          <a:endParaRPr lang="en-GB"/>
        </a:p>
      </dgm:t>
    </dgm:pt>
    <dgm:pt modelId="{EC33588D-997F-4528-97C2-007912329D4B}">
      <dgm:prSet phldrT="[Text]"/>
      <dgm:spPr/>
      <dgm:t>
        <a:bodyPr/>
        <a:lstStyle/>
        <a:p>
          <a:r>
            <a:rPr lang="en-GB"/>
            <a:t>Face to Face</a:t>
          </a:r>
        </a:p>
      </dgm:t>
    </dgm:pt>
    <dgm:pt modelId="{760C4496-79EB-4C66-90BE-1F1D7D170AE6}" type="parTrans" cxnId="{8BB4659D-A85C-401D-8F34-C0AEDB628BF5}">
      <dgm:prSet/>
      <dgm:spPr/>
      <dgm:t>
        <a:bodyPr/>
        <a:lstStyle/>
        <a:p>
          <a:endParaRPr lang="en-GB"/>
        </a:p>
      </dgm:t>
    </dgm:pt>
    <dgm:pt modelId="{F79B71D0-2955-413A-8704-8F8662B8CF1A}" type="sibTrans" cxnId="{8BB4659D-A85C-401D-8F34-C0AEDB628BF5}">
      <dgm:prSet/>
      <dgm:spPr/>
      <dgm:t>
        <a:bodyPr/>
        <a:lstStyle/>
        <a:p>
          <a:endParaRPr lang="en-GB"/>
        </a:p>
      </dgm:t>
    </dgm:pt>
    <dgm:pt modelId="{D519A69B-07AB-4779-B6F5-D6FF86772C22}" type="pres">
      <dgm:prSet presAssocID="{5A6F629E-DB86-4672-BD0D-0EC314941E53}" presName="cycle" presStyleCnt="0">
        <dgm:presLayoutVars>
          <dgm:dir/>
          <dgm:resizeHandles val="exact"/>
        </dgm:presLayoutVars>
      </dgm:prSet>
      <dgm:spPr/>
    </dgm:pt>
    <dgm:pt modelId="{89685A6B-CBCB-4062-9551-3AB9A1A41B3D}" type="pres">
      <dgm:prSet presAssocID="{E252A2F5-B3E9-430C-94D3-FBB3FF494E37}" presName="node" presStyleLbl="node1" presStyleIdx="0" presStyleCnt="5">
        <dgm:presLayoutVars>
          <dgm:bulletEnabled val="1"/>
        </dgm:presLayoutVars>
      </dgm:prSet>
      <dgm:spPr/>
    </dgm:pt>
    <dgm:pt modelId="{4F107290-5500-46E3-A903-8FA261C434C8}" type="pres">
      <dgm:prSet presAssocID="{E252A2F5-B3E9-430C-94D3-FBB3FF494E37}" presName="spNode" presStyleCnt="0"/>
      <dgm:spPr/>
    </dgm:pt>
    <dgm:pt modelId="{D90A8FB9-2D81-4646-99EA-68981A1075DF}" type="pres">
      <dgm:prSet presAssocID="{49ED94CC-DCF8-48D5-B924-FF67321F3343}" presName="sibTrans" presStyleLbl="sibTrans1D1" presStyleIdx="0" presStyleCnt="5"/>
      <dgm:spPr/>
    </dgm:pt>
    <dgm:pt modelId="{C65F0531-8813-4EF9-9376-2816686A62AA}" type="pres">
      <dgm:prSet presAssocID="{477C2928-5291-4F31-9D21-7E4DC8C4AA31}" presName="node" presStyleLbl="node1" presStyleIdx="1" presStyleCnt="5">
        <dgm:presLayoutVars>
          <dgm:bulletEnabled val="1"/>
        </dgm:presLayoutVars>
      </dgm:prSet>
      <dgm:spPr/>
    </dgm:pt>
    <dgm:pt modelId="{A16F9980-C245-46D4-888B-93E221B0A0CE}" type="pres">
      <dgm:prSet presAssocID="{477C2928-5291-4F31-9D21-7E4DC8C4AA31}" presName="spNode" presStyleCnt="0"/>
      <dgm:spPr/>
    </dgm:pt>
    <dgm:pt modelId="{F0B5D5E1-073E-4203-94B7-B5C8240F92C3}" type="pres">
      <dgm:prSet presAssocID="{C142BD97-4769-498C-BC9B-0F2172CC1A83}" presName="sibTrans" presStyleLbl="sibTrans1D1" presStyleIdx="1" presStyleCnt="5"/>
      <dgm:spPr/>
    </dgm:pt>
    <dgm:pt modelId="{1C434DD5-970E-4F31-A7A6-0A8AF20D68C4}" type="pres">
      <dgm:prSet presAssocID="{6DC29976-A074-4FD9-B6A1-74C438562449}" presName="node" presStyleLbl="node1" presStyleIdx="2" presStyleCnt="5">
        <dgm:presLayoutVars>
          <dgm:bulletEnabled val="1"/>
        </dgm:presLayoutVars>
      </dgm:prSet>
      <dgm:spPr/>
    </dgm:pt>
    <dgm:pt modelId="{9A0B04FC-E608-4780-9F8F-3837A68C873E}" type="pres">
      <dgm:prSet presAssocID="{6DC29976-A074-4FD9-B6A1-74C438562449}" presName="spNode" presStyleCnt="0"/>
      <dgm:spPr/>
    </dgm:pt>
    <dgm:pt modelId="{3795F7FD-1B44-4A02-B6E0-338EBA2D8C77}" type="pres">
      <dgm:prSet presAssocID="{329631B6-7108-489E-9509-F8BBB7B0CB05}" presName="sibTrans" presStyleLbl="sibTrans1D1" presStyleIdx="2" presStyleCnt="5"/>
      <dgm:spPr/>
    </dgm:pt>
    <dgm:pt modelId="{E1C03C24-680B-4211-9F8C-D90EF53F78A4}" type="pres">
      <dgm:prSet presAssocID="{4C2F3925-D3C4-495D-A391-75ECA06918ED}" presName="node" presStyleLbl="node1" presStyleIdx="3" presStyleCnt="5">
        <dgm:presLayoutVars>
          <dgm:bulletEnabled val="1"/>
        </dgm:presLayoutVars>
      </dgm:prSet>
      <dgm:spPr/>
    </dgm:pt>
    <dgm:pt modelId="{8B915007-D338-4C89-9BA0-9D2A55953CF0}" type="pres">
      <dgm:prSet presAssocID="{4C2F3925-D3C4-495D-A391-75ECA06918ED}" presName="spNode" presStyleCnt="0"/>
      <dgm:spPr/>
    </dgm:pt>
    <dgm:pt modelId="{A84E819E-F1E8-4DC8-9230-58B9EE8A7950}" type="pres">
      <dgm:prSet presAssocID="{35C3B029-049B-496C-9AC1-44FED3077BE0}" presName="sibTrans" presStyleLbl="sibTrans1D1" presStyleIdx="3" presStyleCnt="5"/>
      <dgm:spPr/>
    </dgm:pt>
    <dgm:pt modelId="{BC6D630A-9FC0-4E88-833E-E958E12D96ED}" type="pres">
      <dgm:prSet presAssocID="{EC33588D-997F-4528-97C2-007912329D4B}" presName="node" presStyleLbl="node1" presStyleIdx="4" presStyleCnt="5">
        <dgm:presLayoutVars>
          <dgm:bulletEnabled val="1"/>
        </dgm:presLayoutVars>
      </dgm:prSet>
      <dgm:spPr/>
    </dgm:pt>
    <dgm:pt modelId="{F00BF104-AE7C-46C4-A452-03D400D4A314}" type="pres">
      <dgm:prSet presAssocID="{EC33588D-997F-4528-97C2-007912329D4B}" presName="spNode" presStyleCnt="0"/>
      <dgm:spPr/>
    </dgm:pt>
    <dgm:pt modelId="{42B7C063-6F87-4374-813C-8BE43DFAD339}" type="pres">
      <dgm:prSet presAssocID="{F79B71D0-2955-413A-8704-8F8662B8CF1A}" presName="sibTrans" presStyleLbl="sibTrans1D1" presStyleIdx="4" presStyleCnt="5"/>
      <dgm:spPr/>
    </dgm:pt>
  </dgm:ptLst>
  <dgm:cxnLst>
    <dgm:cxn modelId="{C7D65B1E-571B-4E49-A65F-4C9C868D06C4}" type="presOf" srcId="{477C2928-5291-4F31-9D21-7E4DC8C4AA31}" destId="{C65F0531-8813-4EF9-9376-2816686A62AA}" srcOrd="0" destOrd="0" presId="urn:microsoft.com/office/officeart/2005/8/layout/cycle6"/>
    <dgm:cxn modelId="{66E90336-50B6-4299-8B3F-2FEF68FB299B}" type="presOf" srcId="{E252A2F5-B3E9-430C-94D3-FBB3FF494E37}" destId="{89685A6B-CBCB-4062-9551-3AB9A1A41B3D}" srcOrd="0" destOrd="0" presId="urn:microsoft.com/office/officeart/2005/8/layout/cycle6"/>
    <dgm:cxn modelId="{4F45486B-48C0-4A6C-8913-AC3FD5DF0C93}" type="presOf" srcId="{6DC29976-A074-4FD9-B6A1-74C438562449}" destId="{1C434DD5-970E-4F31-A7A6-0A8AF20D68C4}" srcOrd="0" destOrd="0" presId="urn:microsoft.com/office/officeart/2005/8/layout/cycle6"/>
    <dgm:cxn modelId="{EEC75774-D842-4EAD-8F3C-EED8AF47A70F}" type="presOf" srcId="{35C3B029-049B-496C-9AC1-44FED3077BE0}" destId="{A84E819E-F1E8-4DC8-9230-58B9EE8A7950}" srcOrd="0" destOrd="0" presId="urn:microsoft.com/office/officeart/2005/8/layout/cycle6"/>
    <dgm:cxn modelId="{BC571D7A-D4FD-44AE-887A-9403A59D3218}" type="presOf" srcId="{329631B6-7108-489E-9509-F8BBB7B0CB05}" destId="{3795F7FD-1B44-4A02-B6E0-338EBA2D8C77}" srcOrd="0" destOrd="0" presId="urn:microsoft.com/office/officeart/2005/8/layout/cycle6"/>
    <dgm:cxn modelId="{2028F782-CC96-4A43-A13A-6E2CD9B4F559}" srcId="{5A6F629E-DB86-4672-BD0D-0EC314941E53}" destId="{E252A2F5-B3E9-430C-94D3-FBB3FF494E37}" srcOrd="0" destOrd="0" parTransId="{5FD71133-213E-43FD-8E21-C36F2B2E8675}" sibTransId="{49ED94CC-DCF8-48D5-B924-FF67321F3343}"/>
    <dgm:cxn modelId="{CC325295-61F3-43C7-8FEB-9187ADE8ED80}" type="presOf" srcId="{5A6F629E-DB86-4672-BD0D-0EC314941E53}" destId="{D519A69B-07AB-4779-B6F5-D6FF86772C22}" srcOrd="0" destOrd="0" presId="urn:microsoft.com/office/officeart/2005/8/layout/cycle6"/>
    <dgm:cxn modelId="{8BB4659D-A85C-401D-8F34-C0AEDB628BF5}" srcId="{5A6F629E-DB86-4672-BD0D-0EC314941E53}" destId="{EC33588D-997F-4528-97C2-007912329D4B}" srcOrd="4" destOrd="0" parTransId="{760C4496-79EB-4C66-90BE-1F1D7D170AE6}" sibTransId="{F79B71D0-2955-413A-8704-8F8662B8CF1A}"/>
    <dgm:cxn modelId="{6CF154B0-F784-40D5-AF20-CD7554A6A94F}" srcId="{5A6F629E-DB86-4672-BD0D-0EC314941E53}" destId="{4C2F3925-D3C4-495D-A391-75ECA06918ED}" srcOrd="3" destOrd="0" parTransId="{97952385-7553-4D90-AFF9-27491A0FEC4C}" sibTransId="{35C3B029-049B-496C-9AC1-44FED3077BE0}"/>
    <dgm:cxn modelId="{F72C60B0-C8B9-4F60-AD58-388CB8682155}" srcId="{5A6F629E-DB86-4672-BD0D-0EC314941E53}" destId="{477C2928-5291-4F31-9D21-7E4DC8C4AA31}" srcOrd="1" destOrd="0" parTransId="{2AE9BAC7-F803-4D0C-B841-1CBBCD097776}" sibTransId="{C142BD97-4769-498C-BC9B-0F2172CC1A83}"/>
    <dgm:cxn modelId="{384AA6D1-24B4-4C01-B840-48C28DD03BE9}" type="presOf" srcId="{F79B71D0-2955-413A-8704-8F8662B8CF1A}" destId="{42B7C063-6F87-4374-813C-8BE43DFAD339}" srcOrd="0" destOrd="0" presId="urn:microsoft.com/office/officeart/2005/8/layout/cycle6"/>
    <dgm:cxn modelId="{FC1285D5-8CD3-43A9-B0BD-29A754BCE292}" srcId="{5A6F629E-DB86-4672-BD0D-0EC314941E53}" destId="{6DC29976-A074-4FD9-B6A1-74C438562449}" srcOrd="2" destOrd="0" parTransId="{19774D69-2710-4137-A689-CDD58FDC8BBF}" sibTransId="{329631B6-7108-489E-9509-F8BBB7B0CB05}"/>
    <dgm:cxn modelId="{E412C7D8-1748-4D45-A625-CEF955653342}" type="presOf" srcId="{C142BD97-4769-498C-BC9B-0F2172CC1A83}" destId="{F0B5D5E1-073E-4203-94B7-B5C8240F92C3}" srcOrd="0" destOrd="0" presId="urn:microsoft.com/office/officeart/2005/8/layout/cycle6"/>
    <dgm:cxn modelId="{4AF90FD9-E433-4082-92EA-E677B334EA0A}" type="presOf" srcId="{49ED94CC-DCF8-48D5-B924-FF67321F3343}" destId="{D90A8FB9-2D81-4646-99EA-68981A1075DF}" srcOrd="0" destOrd="0" presId="urn:microsoft.com/office/officeart/2005/8/layout/cycle6"/>
    <dgm:cxn modelId="{D66199DF-4530-495D-9201-6F2B85EBEB22}" type="presOf" srcId="{4C2F3925-D3C4-495D-A391-75ECA06918ED}" destId="{E1C03C24-680B-4211-9F8C-D90EF53F78A4}" srcOrd="0" destOrd="0" presId="urn:microsoft.com/office/officeart/2005/8/layout/cycle6"/>
    <dgm:cxn modelId="{3279EADF-572C-4CF4-8BE0-1DD6764895AA}" type="presOf" srcId="{EC33588D-997F-4528-97C2-007912329D4B}" destId="{BC6D630A-9FC0-4E88-833E-E958E12D96ED}" srcOrd="0" destOrd="0" presId="urn:microsoft.com/office/officeart/2005/8/layout/cycle6"/>
    <dgm:cxn modelId="{CC3B673C-90BD-43FE-A49C-64C971F0E124}" type="presParOf" srcId="{D519A69B-07AB-4779-B6F5-D6FF86772C22}" destId="{89685A6B-CBCB-4062-9551-3AB9A1A41B3D}" srcOrd="0" destOrd="0" presId="urn:microsoft.com/office/officeart/2005/8/layout/cycle6"/>
    <dgm:cxn modelId="{80680144-B20A-4F59-8467-E4B2FBC91374}" type="presParOf" srcId="{D519A69B-07AB-4779-B6F5-D6FF86772C22}" destId="{4F107290-5500-46E3-A903-8FA261C434C8}" srcOrd="1" destOrd="0" presId="urn:microsoft.com/office/officeart/2005/8/layout/cycle6"/>
    <dgm:cxn modelId="{574113B1-8BFF-477D-84D9-35B8D573D2D1}" type="presParOf" srcId="{D519A69B-07AB-4779-B6F5-D6FF86772C22}" destId="{D90A8FB9-2D81-4646-99EA-68981A1075DF}" srcOrd="2" destOrd="0" presId="urn:microsoft.com/office/officeart/2005/8/layout/cycle6"/>
    <dgm:cxn modelId="{90E11DC0-D230-40E2-8D30-1F8878A93A88}" type="presParOf" srcId="{D519A69B-07AB-4779-B6F5-D6FF86772C22}" destId="{C65F0531-8813-4EF9-9376-2816686A62AA}" srcOrd="3" destOrd="0" presId="urn:microsoft.com/office/officeart/2005/8/layout/cycle6"/>
    <dgm:cxn modelId="{512C6493-DBE6-4A95-A65E-3533825DCC17}" type="presParOf" srcId="{D519A69B-07AB-4779-B6F5-D6FF86772C22}" destId="{A16F9980-C245-46D4-888B-93E221B0A0CE}" srcOrd="4" destOrd="0" presId="urn:microsoft.com/office/officeart/2005/8/layout/cycle6"/>
    <dgm:cxn modelId="{ADD06B9D-C60A-4E29-A11F-73D60CBE74AB}" type="presParOf" srcId="{D519A69B-07AB-4779-B6F5-D6FF86772C22}" destId="{F0B5D5E1-073E-4203-94B7-B5C8240F92C3}" srcOrd="5" destOrd="0" presId="urn:microsoft.com/office/officeart/2005/8/layout/cycle6"/>
    <dgm:cxn modelId="{D6B0AD28-6F2C-42C2-A99C-19A680F5A304}" type="presParOf" srcId="{D519A69B-07AB-4779-B6F5-D6FF86772C22}" destId="{1C434DD5-970E-4F31-A7A6-0A8AF20D68C4}" srcOrd="6" destOrd="0" presId="urn:microsoft.com/office/officeart/2005/8/layout/cycle6"/>
    <dgm:cxn modelId="{F08CA33B-A51F-4559-85E6-E4131145CD49}" type="presParOf" srcId="{D519A69B-07AB-4779-B6F5-D6FF86772C22}" destId="{9A0B04FC-E608-4780-9F8F-3837A68C873E}" srcOrd="7" destOrd="0" presId="urn:microsoft.com/office/officeart/2005/8/layout/cycle6"/>
    <dgm:cxn modelId="{6F932BC5-3D44-4B4C-A5D9-E5866E9137EF}" type="presParOf" srcId="{D519A69B-07AB-4779-B6F5-D6FF86772C22}" destId="{3795F7FD-1B44-4A02-B6E0-338EBA2D8C77}" srcOrd="8" destOrd="0" presId="urn:microsoft.com/office/officeart/2005/8/layout/cycle6"/>
    <dgm:cxn modelId="{1CFCBD91-B6ED-4337-9854-358F6E99D717}" type="presParOf" srcId="{D519A69B-07AB-4779-B6F5-D6FF86772C22}" destId="{E1C03C24-680B-4211-9F8C-D90EF53F78A4}" srcOrd="9" destOrd="0" presId="urn:microsoft.com/office/officeart/2005/8/layout/cycle6"/>
    <dgm:cxn modelId="{2C252A7C-A5BF-4E4A-8A4C-A2FDDCB7CDA0}" type="presParOf" srcId="{D519A69B-07AB-4779-B6F5-D6FF86772C22}" destId="{8B915007-D338-4C89-9BA0-9D2A55953CF0}" srcOrd="10" destOrd="0" presId="urn:microsoft.com/office/officeart/2005/8/layout/cycle6"/>
    <dgm:cxn modelId="{61E69900-26D9-4F25-A4A8-B2F661C009A5}" type="presParOf" srcId="{D519A69B-07AB-4779-B6F5-D6FF86772C22}" destId="{A84E819E-F1E8-4DC8-9230-58B9EE8A7950}" srcOrd="11" destOrd="0" presId="urn:microsoft.com/office/officeart/2005/8/layout/cycle6"/>
    <dgm:cxn modelId="{5148D7FE-D129-4B94-9E7C-0090AD651376}" type="presParOf" srcId="{D519A69B-07AB-4779-B6F5-D6FF86772C22}" destId="{BC6D630A-9FC0-4E88-833E-E958E12D96ED}" srcOrd="12" destOrd="0" presId="urn:microsoft.com/office/officeart/2005/8/layout/cycle6"/>
    <dgm:cxn modelId="{0CA94E67-C9F4-4975-B33F-55F71DCA53EC}" type="presParOf" srcId="{D519A69B-07AB-4779-B6F5-D6FF86772C22}" destId="{F00BF104-AE7C-46C4-A452-03D400D4A314}" srcOrd="13" destOrd="0" presId="urn:microsoft.com/office/officeart/2005/8/layout/cycle6"/>
    <dgm:cxn modelId="{6DBFB5CD-7CB5-4487-9BB9-1CD15092305A}" type="presParOf" srcId="{D519A69B-07AB-4779-B6F5-D6FF86772C22}" destId="{42B7C063-6F87-4374-813C-8BE43DFAD339}"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85A6B-CBCB-4062-9551-3AB9A1A41B3D}">
      <dsp:nvSpPr>
        <dsp:cNvPr id="0" name=""/>
        <dsp:cNvSpPr/>
      </dsp:nvSpPr>
      <dsp:spPr>
        <a:xfrm>
          <a:off x="3842342" y="2263"/>
          <a:ext cx="1026113" cy="666973"/>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Telephone</a:t>
          </a:r>
        </a:p>
      </dsp:txBody>
      <dsp:txXfrm>
        <a:off x="3874901" y="34822"/>
        <a:ext cx="960995" cy="601855"/>
      </dsp:txXfrm>
    </dsp:sp>
    <dsp:sp modelId="{D90A8FB9-2D81-4646-99EA-68981A1075DF}">
      <dsp:nvSpPr>
        <dsp:cNvPr id="0" name=""/>
        <dsp:cNvSpPr/>
      </dsp:nvSpPr>
      <dsp:spPr>
        <a:xfrm>
          <a:off x="3023873" y="335750"/>
          <a:ext cx="2663051" cy="2663051"/>
        </a:xfrm>
        <a:custGeom>
          <a:avLst/>
          <a:gdLst/>
          <a:ahLst/>
          <a:cxnLst/>
          <a:rect l="0" t="0" r="0" b="0"/>
          <a:pathLst>
            <a:path>
              <a:moveTo>
                <a:pt x="1851618" y="105775"/>
              </a:moveTo>
              <a:arcTo wR="1331525" hR="1331525" stAng="17579507" swAng="1959627"/>
            </a:path>
          </a:pathLst>
        </a:custGeom>
        <a:noFill/>
        <a:ln w="9525" cap="rnd"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65F0531-8813-4EF9-9376-2816686A62AA}">
      <dsp:nvSpPr>
        <dsp:cNvPr id="0" name=""/>
        <dsp:cNvSpPr/>
      </dsp:nvSpPr>
      <dsp:spPr>
        <a:xfrm>
          <a:off x="5108699" y="922325"/>
          <a:ext cx="1026113" cy="666973"/>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Email</a:t>
          </a:r>
        </a:p>
      </dsp:txBody>
      <dsp:txXfrm>
        <a:off x="5141258" y="954884"/>
        <a:ext cx="960995" cy="601855"/>
      </dsp:txXfrm>
    </dsp:sp>
    <dsp:sp modelId="{F0B5D5E1-073E-4203-94B7-B5C8240F92C3}">
      <dsp:nvSpPr>
        <dsp:cNvPr id="0" name=""/>
        <dsp:cNvSpPr/>
      </dsp:nvSpPr>
      <dsp:spPr>
        <a:xfrm>
          <a:off x="3023873" y="335750"/>
          <a:ext cx="2663051" cy="2663051"/>
        </a:xfrm>
        <a:custGeom>
          <a:avLst/>
          <a:gdLst/>
          <a:ahLst/>
          <a:cxnLst/>
          <a:rect l="0" t="0" r="0" b="0"/>
          <a:pathLst>
            <a:path>
              <a:moveTo>
                <a:pt x="2661238" y="1262054"/>
              </a:moveTo>
              <a:arcTo wR="1331525" hR="1331525" stAng="21420557" swAng="2194834"/>
            </a:path>
          </a:pathLst>
        </a:custGeom>
        <a:noFill/>
        <a:ln w="9525" cap="rnd"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C434DD5-970E-4F31-A7A6-0A8AF20D68C4}">
      <dsp:nvSpPr>
        <dsp:cNvPr id="0" name=""/>
        <dsp:cNvSpPr/>
      </dsp:nvSpPr>
      <dsp:spPr>
        <a:xfrm>
          <a:off x="4624994" y="2411016"/>
          <a:ext cx="1026113" cy="666973"/>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Broadcast</a:t>
          </a:r>
        </a:p>
      </dsp:txBody>
      <dsp:txXfrm>
        <a:off x="4657553" y="2443575"/>
        <a:ext cx="960995" cy="601855"/>
      </dsp:txXfrm>
    </dsp:sp>
    <dsp:sp modelId="{3795F7FD-1B44-4A02-B6E0-338EBA2D8C77}">
      <dsp:nvSpPr>
        <dsp:cNvPr id="0" name=""/>
        <dsp:cNvSpPr/>
      </dsp:nvSpPr>
      <dsp:spPr>
        <a:xfrm>
          <a:off x="3023873" y="335750"/>
          <a:ext cx="2663051" cy="2663051"/>
        </a:xfrm>
        <a:custGeom>
          <a:avLst/>
          <a:gdLst/>
          <a:ahLst/>
          <a:cxnLst/>
          <a:rect l="0" t="0" r="0" b="0"/>
          <a:pathLst>
            <a:path>
              <a:moveTo>
                <a:pt x="1595837" y="2636554"/>
              </a:moveTo>
              <a:arcTo wR="1331525" hR="1331525" stAng="4713033" swAng="1373933"/>
            </a:path>
          </a:pathLst>
        </a:custGeom>
        <a:noFill/>
        <a:ln w="9525" cap="rnd"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1C03C24-680B-4211-9F8C-D90EF53F78A4}">
      <dsp:nvSpPr>
        <dsp:cNvPr id="0" name=""/>
        <dsp:cNvSpPr/>
      </dsp:nvSpPr>
      <dsp:spPr>
        <a:xfrm>
          <a:off x="3059691" y="2411016"/>
          <a:ext cx="1026113" cy="666973"/>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Written</a:t>
          </a:r>
        </a:p>
      </dsp:txBody>
      <dsp:txXfrm>
        <a:off x="3092250" y="2443575"/>
        <a:ext cx="960995" cy="601855"/>
      </dsp:txXfrm>
    </dsp:sp>
    <dsp:sp modelId="{A84E819E-F1E8-4DC8-9230-58B9EE8A7950}">
      <dsp:nvSpPr>
        <dsp:cNvPr id="0" name=""/>
        <dsp:cNvSpPr/>
      </dsp:nvSpPr>
      <dsp:spPr>
        <a:xfrm>
          <a:off x="3023873" y="335750"/>
          <a:ext cx="2663051" cy="2663051"/>
        </a:xfrm>
        <a:custGeom>
          <a:avLst/>
          <a:gdLst/>
          <a:ahLst/>
          <a:cxnLst/>
          <a:rect l="0" t="0" r="0" b="0"/>
          <a:pathLst>
            <a:path>
              <a:moveTo>
                <a:pt x="222339" y="2068184"/>
              </a:moveTo>
              <a:arcTo wR="1331525" hR="1331525" stAng="8784609" swAng="2194834"/>
            </a:path>
          </a:pathLst>
        </a:custGeom>
        <a:noFill/>
        <a:ln w="9525" cap="rnd"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C6D630A-9FC0-4E88-833E-E958E12D96ED}">
      <dsp:nvSpPr>
        <dsp:cNvPr id="0" name=""/>
        <dsp:cNvSpPr/>
      </dsp:nvSpPr>
      <dsp:spPr>
        <a:xfrm>
          <a:off x="2575986" y="922325"/>
          <a:ext cx="1026113" cy="666973"/>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Face to Face</a:t>
          </a:r>
        </a:p>
      </dsp:txBody>
      <dsp:txXfrm>
        <a:off x="2608545" y="954884"/>
        <a:ext cx="960995" cy="601855"/>
      </dsp:txXfrm>
    </dsp:sp>
    <dsp:sp modelId="{42B7C063-6F87-4374-813C-8BE43DFAD339}">
      <dsp:nvSpPr>
        <dsp:cNvPr id="0" name=""/>
        <dsp:cNvSpPr/>
      </dsp:nvSpPr>
      <dsp:spPr>
        <a:xfrm>
          <a:off x="3023873" y="335750"/>
          <a:ext cx="2663051" cy="2663051"/>
        </a:xfrm>
        <a:custGeom>
          <a:avLst/>
          <a:gdLst/>
          <a:ahLst/>
          <a:cxnLst/>
          <a:rect l="0" t="0" r="0" b="0"/>
          <a:pathLst>
            <a:path>
              <a:moveTo>
                <a:pt x="232180" y="580259"/>
              </a:moveTo>
              <a:arcTo wR="1331525" hR="1331525" stAng="12860866" swAng="1959627"/>
            </a:path>
          </a:pathLst>
        </a:custGeom>
        <a:noFill/>
        <a:ln w="9525" cap="rnd"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C8771F-799E-C44A-A469-2B33955C8335}" type="datetimeFigureOut">
              <a:rPr lang="en-US" smtClean="0"/>
              <a:t>7/24/22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9E2FD5-5632-3346-8734-79550B5BD059}" type="slidenum">
              <a:rPr lang="en-US" smtClean="0"/>
              <a:t>‹#›</a:t>
            </a:fld>
            <a:endParaRPr lang="en-US"/>
          </a:p>
        </p:txBody>
      </p:sp>
    </p:spTree>
    <p:extLst>
      <p:ext uri="{BB962C8B-B14F-4D97-AF65-F5344CB8AC3E}">
        <p14:creationId xmlns:p14="http://schemas.microsoft.com/office/powerpoint/2010/main" val="729275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Formal and informal communicationFormal communication it is messages that an </a:t>
            </a:r>
            <a:r>
              <a:rPr lang="en-US" err="1"/>
              <a:t>organisatiom</a:t>
            </a:r>
            <a:r>
              <a:rPr lang="en-US"/>
              <a:t> sends put on behalf of </a:t>
            </a:r>
            <a:r>
              <a:rPr lang="en-US" err="1"/>
              <a:t>itself,such</a:t>
            </a:r>
            <a:r>
              <a:rPr lang="en-US"/>
              <a:t> as a </a:t>
            </a:r>
            <a:r>
              <a:rPr lang="en-US" err="1"/>
              <a:t>memo,fax</a:t>
            </a:r>
            <a:r>
              <a:rPr lang="en-US"/>
              <a:t> or </a:t>
            </a:r>
            <a:r>
              <a:rPr lang="en-US" err="1"/>
              <a:t>reportİnformal</a:t>
            </a:r>
            <a:r>
              <a:rPr lang="en-US"/>
              <a:t> communication are unofficial messages that have not been formally </a:t>
            </a:r>
            <a:r>
              <a:rPr lang="en-US" err="1"/>
              <a:t>sanctionated</a:t>
            </a:r>
            <a:r>
              <a:rPr lang="en-US"/>
              <a:t> by the company such as casual conversation or office rumors</a:t>
            </a:r>
          </a:p>
        </p:txBody>
      </p:sp>
      <p:sp>
        <p:nvSpPr>
          <p:cNvPr id="4" name="Slide Number Placeholder 3"/>
          <p:cNvSpPr>
            <a:spLocks noGrp="1"/>
          </p:cNvSpPr>
          <p:nvPr>
            <p:ph type="sldNum" sz="quarter" idx="5"/>
          </p:nvPr>
        </p:nvSpPr>
        <p:spPr/>
        <p:txBody>
          <a:bodyPr/>
          <a:lstStyle/>
          <a:p>
            <a:fld id="{139E2FD5-5632-3346-8734-79550B5BD059}" type="slidenum">
              <a:rPr lang="en-US" smtClean="0"/>
              <a:t>23</a:t>
            </a:fld>
            <a:endParaRPr lang="en-US"/>
          </a:p>
        </p:txBody>
      </p:sp>
    </p:spTree>
    <p:extLst>
      <p:ext uri="{BB962C8B-B14F-4D97-AF65-F5344CB8AC3E}">
        <p14:creationId xmlns:p14="http://schemas.microsoft.com/office/powerpoint/2010/main" val="931757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0565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00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7984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2882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4161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90144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2343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34046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7/24/22</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1323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9353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55179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33854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78218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02196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74761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55521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96840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7/24/22</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577406038"/>
      </p:ext>
    </p:extLst>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hyperlink" Target="https://socialsci.libretexts.org/Bookshelves/Communication/Book:_Organizational_Communication_-_Theory_Research_and_Practice/04:_Modern_Theories_of_Organizational_Communication/4.03:_Rethinking_Communication"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frontiersin.org/articles/10.3389/fpubh.2021.664007/full"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hyperlink" Target="http://slideshare.net/mahmoudtito/face-to-face-communications" TargetMode="External"/><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hyperlink" Target="https://pxhere.com/en/photo/648632"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2901-B44A-D31B-FECB-9F45F5138AE3}"/>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en-US" sz="3200" b="1" kern="1200">
                <a:solidFill>
                  <a:srgbClr val="FFFFFF"/>
                </a:solidFill>
                <a:latin typeface="Arial" panose="020B0604020202020204" pitchFamily="34" charset="0"/>
                <a:cs typeface="Arial" panose="020B0604020202020204" pitchFamily="34" charset="0"/>
              </a:rPr>
              <a:t>Strategies for Effective Communication in a Business Setting</a:t>
            </a:r>
          </a:p>
        </p:txBody>
      </p:sp>
      <p:sp>
        <p:nvSpPr>
          <p:cNvPr id="3" name="Content Placeholder 2">
            <a:extLst>
              <a:ext uri="{FF2B5EF4-FFF2-40B4-BE49-F238E27FC236}">
                <a16:creationId xmlns:a16="http://schemas.microsoft.com/office/drawing/2014/main" id="{BBF2A8F8-2E13-243C-DAF6-D44B348A034C}"/>
              </a:ext>
            </a:extLst>
          </p:cNvPr>
          <p:cNvSpPr>
            <a:spLocks noGrp="1"/>
          </p:cNvSpPr>
          <p:nvPr>
            <p:ph idx="1"/>
          </p:nvPr>
        </p:nvSpPr>
        <p:spPr>
          <a:xfrm>
            <a:off x="5409484" y="0"/>
            <a:ext cx="3421958" cy="4501127"/>
          </a:xfrm>
        </p:spPr>
        <p:txBody>
          <a:bodyPr vert="horz" lIns="91440" tIns="45720" rIns="91440" bIns="45720" rtlCol="0">
            <a:normAutofit fontScale="92500" lnSpcReduction="10000"/>
          </a:bodyPr>
          <a:lstStyle/>
          <a:p>
            <a:pPr marL="0"/>
            <a:endParaRPr lang="en-US" sz="2000" b="1"/>
          </a:p>
          <a:p>
            <a:pPr marL="0"/>
            <a:endParaRPr lang="en-US" sz="2000" b="1"/>
          </a:p>
          <a:p>
            <a:pPr marL="0"/>
            <a:endParaRPr lang="en-US" sz="2000" b="1"/>
          </a:p>
          <a:p>
            <a:pPr marL="0"/>
            <a:r>
              <a:rPr lang="en-US" sz="2000" b="1"/>
              <a:t>Team Leader</a:t>
            </a:r>
            <a:r>
              <a:rPr lang="en-US" sz="2000"/>
              <a:t>: </a:t>
            </a:r>
          </a:p>
          <a:p>
            <a:pPr marL="0"/>
            <a:r>
              <a:rPr lang="en-US" sz="2000"/>
              <a:t>Rashida Morton (2112665)</a:t>
            </a:r>
          </a:p>
          <a:p>
            <a:pPr marL="0"/>
            <a:endParaRPr lang="en-US" sz="2000" b="1"/>
          </a:p>
          <a:p>
            <a:pPr marL="0"/>
            <a:r>
              <a:rPr lang="en-US" sz="2000" b="1"/>
              <a:t>Team Members</a:t>
            </a:r>
            <a:r>
              <a:rPr lang="en-US" sz="2000"/>
              <a:t>:</a:t>
            </a:r>
          </a:p>
          <a:p>
            <a:pPr marL="0"/>
            <a:r>
              <a:rPr lang="en-US" sz="2000"/>
              <a:t>Berfin Sahin (2120511)</a:t>
            </a:r>
            <a:r>
              <a:rPr lang="en-US"/>
              <a:t> </a:t>
            </a:r>
            <a:endParaRPr lang="en-US" sz="2000"/>
          </a:p>
          <a:p>
            <a:pPr marL="0"/>
            <a:r>
              <a:rPr lang="en-US" sz="2000"/>
              <a:t>Raya Salah (2026066)</a:t>
            </a:r>
          </a:p>
          <a:p>
            <a:pPr marL="0"/>
            <a:r>
              <a:rPr lang="en-US" err="1"/>
              <a:t>StefaniA</a:t>
            </a:r>
            <a:r>
              <a:rPr lang="en-US"/>
              <a:t> </a:t>
            </a:r>
            <a:r>
              <a:rPr lang="en-US" sz="2000" err="1"/>
              <a:t>Enoaica</a:t>
            </a:r>
            <a:r>
              <a:rPr lang="en-US" sz="2000"/>
              <a:t> (2124107)</a:t>
            </a:r>
          </a:p>
        </p:txBody>
      </p:sp>
      <p:sp>
        <p:nvSpPr>
          <p:cNvPr id="5" name="TextBox 4">
            <a:extLst>
              <a:ext uri="{FF2B5EF4-FFF2-40B4-BE49-F238E27FC236}">
                <a16:creationId xmlns:a16="http://schemas.microsoft.com/office/drawing/2014/main" id="{F4D8E283-AFDD-7317-1E03-46EF82EAA658}"/>
              </a:ext>
            </a:extLst>
          </p:cNvPr>
          <p:cNvSpPr txBox="1"/>
          <p:nvPr/>
        </p:nvSpPr>
        <p:spPr>
          <a:xfrm>
            <a:off x="8289696" y="1608667"/>
            <a:ext cx="3421957" cy="450112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University of Wales Trinity Saint David  (UWTSD)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Tutor: Muhammad Islam</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Effective Team Working and Communication BMSW4002</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A Group Presentation </a:t>
            </a:r>
          </a:p>
        </p:txBody>
      </p:sp>
    </p:spTree>
    <p:extLst>
      <p:ext uri="{BB962C8B-B14F-4D97-AF65-F5344CB8AC3E}">
        <p14:creationId xmlns:p14="http://schemas.microsoft.com/office/powerpoint/2010/main" val="834711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D85D06-EB07-0F98-2E11-4F066CB4564F}"/>
              </a:ext>
            </a:extLst>
          </p:cNvPr>
          <p:cNvSpPr>
            <a:spLocks noGrp="1"/>
          </p:cNvSpPr>
          <p:nvPr>
            <p:ph type="title"/>
          </p:nvPr>
        </p:nvSpPr>
        <p:spPr>
          <a:xfrm>
            <a:off x="1141413" y="609600"/>
            <a:ext cx="9905998" cy="1173480"/>
          </a:xfrm>
        </p:spPr>
        <p:txBody>
          <a:bodyPr>
            <a:normAutofit/>
          </a:bodyPr>
          <a:lstStyle/>
          <a:p>
            <a:pPr algn="ctr"/>
            <a:r>
              <a:rPr lang="en-GB"/>
              <a:t>Introduction</a:t>
            </a:r>
          </a:p>
        </p:txBody>
      </p:sp>
      <p:sp>
        <p:nvSpPr>
          <p:cNvPr id="3" name="Content Placeholder 2">
            <a:extLst>
              <a:ext uri="{FF2B5EF4-FFF2-40B4-BE49-F238E27FC236}">
                <a16:creationId xmlns:a16="http://schemas.microsoft.com/office/drawing/2014/main" id="{A6398720-FA48-97B9-B475-98A72D56B1D8}"/>
              </a:ext>
            </a:extLst>
          </p:cNvPr>
          <p:cNvSpPr>
            <a:spLocks noGrp="1"/>
          </p:cNvSpPr>
          <p:nvPr>
            <p:ph idx="1"/>
          </p:nvPr>
        </p:nvSpPr>
        <p:spPr>
          <a:xfrm>
            <a:off x="1141413" y="2666999"/>
            <a:ext cx="9905998" cy="3124201"/>
          </a:xfrm>
        </p:spPr>
        <p:txBody>
          <a:bodyPr>
            <a:normAutofit/>
          </a:bodyPr>
          <a:lstStyle/>
          <a:p>
            <a:pPr>
              <a:spcBef>
                <a:spcPts val="0"/>
              </a:spcBef>
              <a:spcAft>
                <a:spcPts val="0"/>
              </a:spcAft>
            </a:pPr>
            <a:r>
              <a:rPr lang="en-GB">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 foundation of life is communication. It is essential. Communication is essential for human beings to express themselves. A person needs to communicate in order to share his thoughts and sentiments, express his emotions, and convey knowledge to other people.</a:t>
            </a:r>
            <a:endParaRPr lang="en-US">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spcBef>
                <a:spcPts val="0"/>
              </a:spcBef>
              <a:spcAft>
                <a:spcPts val="0"/>
              </a:spcAft>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communication is the act of transmitting and receiving messages or information from one entity (sender) to another (receiver). </a:t>
            </a:r>
          </a:p>
          <a:p>
            <a:pPr>
              <a:spcBef>
                <a:spcPts val="0"/>
              </a:spcBef>
              <a:spcAft>
                <a:spcPts val="0"/>
              </a:spcAft>
              <a:buClr>
                <a:srgbClr val="FFFFFF"/>
              </a:buClr>
            </a:pPr>
            <a:endParaRPr lang="en-GB">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51556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08F7F-9499-BF3C-0401-4F177D8DC143}"/>
              </a:ext>
            </a:extLst>
          </p:cNvPr>
          <p:cNvSpPr>
            <a:spLocks noGrp="1"/>
          </p:cNvSpPr>
          <p:nvPr>
            <p:ph type="title"/>
          </p:nvPr>
        </p:nvSpPr>
        <p:spPr>
          <a:xfrm>
            <a:off x="6420465" y="609600"/>
            <a:ext cx="5122606" cy="1905000"/>
          </a:xfrm>
        </p:spPr>
        <p:txBody>
          <a:bodyPr>
            <a:normAutofit/>
          </a:bodyPr>
          <a:lstStyle/>
          <a:p>
            <a:r>
              <a:rPr lang="en-GB">
                <a:cs typeface="Calibri Light"/>
              </a:rPr>
              <a:t>COMUNICATION MODEL</a:t>
            </a:r>
            <a:endParaRPr lang="en-GB"/>
          </a:p>
        </p:txBody>
      </p:sp>
      <p:sp>
        <p:nvSpPr>
          <p:cNvPr id="3" name="Content Placeholder 2">
            <a:extLst>
              <a:ext uri="{FF2B5EF4-FFF2-40B4-BE49-F238E27FC236}">
                <a16:creationId xmlns:a16="http://schemas.microsoft.com/office/drawing/2014/main" id="{266D1557-C033-0587-CBF1-A7E738B078E7}"/>
              </a:ext>
            </a:extLst>
          </p:cNvPr>
          <p:cNvSpPr>
            <a:spLocks noGrp="1"/>
          </p:cNvSpPr>
          <p:nvPr>
            <p:ph idx="1"/>
          </p:nvPr>
        </p:nvSpPr>
        <p:spPr>
          <a:xfrm>
            <a:off x="6420465" y="2666999"/>
            <a:ext cx="5122606" cy="3216276"/>
          </a:xfrm>
        </p:spPr>
        <p:txBody>
          <a:bodyPr vert="horz" lIns="91440" tIns="45720" rIns="91440" bIns="45720" rtlCol="0" anchor="t">
            <a:normAutofit/>
          </a:bodyPr>
          <a:lstStyle/>
          <a:p>
            <a:r>
              <a:rPr lang="en-GB">
                <a:ea typeface="+mn-lt"/>
                <a:cs typeface="+mn-lt"/>
              </a:rPr>
              <a:t>Shannon Weaver communication model; </a:t>
            </a:r>
          </a:p>
          <a:p>
            <a:endParaRPr lang="en-GB">
              <a:ea typeface="+mn-lt"/>
              <a:cs typeface="+mn-lt"/>
            </a:endParaRPr>
          </a:p>
          <a:p>
            <a:pPr>
              <a:buSzPct val="114999"/>
            </a:pPr>
            <a:r>
              <a:rPr lang="en-GB">
                <a:ea typeface="+mn-lt"/>
                <a:cs typeface="+mn-lt"/>
              </a:rPr>
              <a:t>Lasswell communication model;</a:t>
            </a:r>
            <a:endParaRPr lang="en-GB"/>
          </a:p>
          <a:p>
            <a:pPr>
              <a:buSzPct val="114999"/>
            </a:pPr>
            <a:endParaRPr lang="en-GB">
              <a:ea typeface="+mn-lt"/>
              <a:cs typeface="+mn-lt"/>
            </a:endParaRPr>
          </a:p>
          <a:p>
            <a:r>
              <a:rPr lang="en-GB">
                <a:ea typeface="+mn-lt"/>
                <a:cs typeface="+mn-lt"/>
              </a:rPr>
              <a:t>Aristotle communication model;</a:t>
            </a:r>
          </a:p>
          <a:p>
            <a:pPr marL="0" indent="0">
              <a:buNone/>
            </a:pPr>
            <a:endParaRPr lang="en-GB">
              <a:cs typeface="Calibri" panose="020F0502020204030204"/>
            </a:endParaRPr>
          </a:p>
        </p:txBody>
      </p:sp>
      <p:pic>
        <p:nvPicPr>
          <p:cNvPr id="5" name="Picture 4" descr="3D rendering of game pieces tied together with a rope">
            <a:extLst>
              <a:ext uri="{FF2B5EF4-FFF2-40B4-BE49-F238E27FC236}">
                <a16:creationId xmlns:a16="http://schemas.microsoft.com/office/drawing/2014/main" id="{AF3FE7FF-B3EA-7657-2224-EFDC15F96112}"/>
              </a:ext>
            </a:extLst>
          </p:cNvPr>
          <p:cNvPicPr>
            <a:picLocks noChangeAspect="1"/>
          </p:cNvPicPr>
          <p:nvPr/>
        </p:nvPicPr>
        <p:blipFill rotWithShape="1">
          <a:blip r:embed="rId3"/>
          <a:srcRect t="2533"/>
          <a:stretch/>
        </p:blipFill>
        <p:spPr>
          <a:xfrm>
            <a:off x="643192" y="1276403"/>
            <a:ext cx="5451627" cy="398515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863911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79EC2-3F64-22DC-E518-C2772BEF83ED}"/>
              </a:ext>
            </a:extLst>
          </p:cNvPr>
          <p:cNvSpPr>
            <a:spLocks noGrp="1"/>
          </p:cNvSpPr>
          <p:nvPr>
            <p:ph type="title"/>
          </p:nvPr>
        </p:nvSpPr>
        <p:spPr>
          <a:xfrm>
            <a:off x="643192" y="668028"/>
            <a:ext cx="3431919" cy="5215247"/>
          </a:xfrm>
        </p:spPr>
        <p:txBody>
          <a:bodyPr vert="horz" lIns="91440" tIns="45720" rIns="91440" bIns="45720" rtlCol="0" anchor="ctr">
            <a:normAutofit/>
          </a:bodyPr>
          <a:lstStyle/>
          <a:p>
            <a:r>
              <a:rPr lang="en-US" sz="2800"/>
              <a:t>Shannon and Weaver model</a:t>
            </a:r>
          </a:p>
        </p:txBody>
      </p:sp>
      <p:sp>
        <p:nvSpPr>
          <p:cNvPr id="3" name="Content Placeholder 2">
            <a:extLst>
              <a:ext uri="{FF2B5EF4-FFF2-40B4-BE49-F238E27FC236}">
                <a16:creationId xmlns:a16="http://schemas.microsoft.com/office/drawing/2014/main" id="{9A5D8E07-4F1A-20CA-C2A7-A95D72A31D2B}"/>
              </a:ext>
            </a:extLst>
          </p:cNvPr>
          <p:cNvSpPr>
            <a:spLocks noGrp="1"/>
          </p:cNvSpPr>
          <p:nvPr>
            <p:ph sz="half" idx="1"/>
          </p:nvPr>
        </p:nvSpPr>
        <p:spPr>
          <a:xfrm>
            <a:off x="4719485" y="668029"/>
            <a:ext cx="6828142" cy="3353365"/>
          </a:xfrm>
        </p:spPr>
        <p:txBody>
          <a:bodyPr vert="horz" lIns="91440" tIns="45720" rIns="91440" bIns="45720" rtlCol="0" anchor="ctr">
            <a:normAutofit/>
          </a:bodyPr>
          <a:lstStyle/>
          <a:p>
            <a:r>
              <a:rPr lang="en-US" sz="1600">
                <a:latin typeface="Arial"/>
                <a:cs typeface="Arial"/>
              </a:rPr>
              <a:t>A message genuinely originates from the individual who possesses the thought or the knowledge, according to the Shannon and Weaver model. The sender is often referred to as the information source or the source of the information. The information is then transported from the brain to the mouth, where it is released as a signal that joins forces with various noises and other disruptions before reaching the recipient. The message is then further transmitted by the recipient to the intended audience or to other people's thoughts.</a:t>
            </a:r>
            <a:endParaRPr lang="en-US" sz="1600">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a:p>
            <a:endParaRPr lang="en-US">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p:txBody>
      </p:sp>
      <p:pic>
        <p:nvPicPr>
          <p:cNvPr id="5" name="Picture 5" descr="Diagram&#10;&#10;Description automatically generated">
            <a:extLst>
              <a:ext uri="{FF2B5EF4-FFF2-40B4-BE49-F238E27FC236}">
                <a16:creationId xmlns:a16="http://schemas.microsoft.com/office/drawing/2014/main" id="{EEA31302-5C10-76F8-5BB0-8B5223281880}"/>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6133036" y="4244980"/>
            <a:ext cx="4394328" cy="164787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7DB91BEE-F9EE-FC95-D814-C35329A4962C}"/>
              </a:ext>
            </a:extLst>
          </p:cNvPr>
          <p:cNvSpPr txBox="1"/>
          <p:nvPr/>
        </p:nvSpPr>
        <p:spPr>
          <a:xfrm>
            <a:off x="5458307" y="4973658"/>
            <a:ext cx="4718050" cy="423601"/>
          </a:xfrm>
          <a:prstGeom prst="rect">
            <a:avLst/>
          </a:prstGeom>
        </p:spPr>
        <p:txBody>
          <a:bodyPr lIns="91440" tIns="45720" rIns="91440" bIns="45720" anchor="t">
            <a:normAutofit/>
          </a:bodyPr>
          <a:lstStyle/>
          <a:p>
            <a:endParaRPr lang="en-US"/>
          </a:p>
        </p:txBody>
      </p:sp>
      <p:sp>
        <p:nvSpPr>
          <p:cNvPr id="4" name="TextBox 3">
            <a:extLst>
              <a:ext uri="{FF2B5EF4-FFF2-40B4-BE49-F238E27FC236}">
                <a16:creationId xmlns:a16="http://schemas.microsoft.com/office/drawing/2014/main" id="{A401B10F-38B7-9FBA-17D5-6BB4F4BC686B}"/>
              </a:ext>
            </a:extLst>
          </p:cNvPr>
          <p:cNvSpPr txBox="1"/>
          <p:nvPr/>
        </p:nvSpPr>
        <p:spPr>
          <a:xfrm>
            <a:off x="9042400" y="5952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979001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F92F-B0C2-B00B-7F2E-0BDAF2EADF20}"/>
              </a:ext>
            </a:extLst>
          </p:cNvPr>
          <p:cNvSpPr>
            <a:spLocks noGrp="1"/>
          </p:cNvSpPr>
          <p:nvPr>
            <p:ph type="title"/>
          </p:nvPr>
        </p:nvSpPr>
        <p:spPr>
          <a:xfrm>
            <a:off x="6420465" y="609600"/>
            <a:ext cx="5122606" cy="1905000"/>
          </a:xfrm>
        </p:spPr>
        <p:txBody>
          <a:bodyPr>
            <a:normAutofit/>
          </a:bodyPr>
          <a:lstStyle/>
          <a:p>
            <a:endParaRPr lang="en-GB"/>
          </a:p>
          <a:p>
            <a:r>
              <a:rPr lang="en-GB">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lASSWELL S MODEL</a:t>
            </a:r>
            <a:endParaRPr lang="en-US">
              <a:effectLst>
                <a:glow rad="38100">
                  <a:prstClr val="black">
                    <a:lumMod val="65000"/>
                    <a:lumOff val="35000"/>
                    <a:alpha val="40000"/>
                  </a:prstClr>
                </a:glow>
                <a:outerShdw blurRad="28575" dist="38100" dir="14040000" algn="tl" rotWithShape="0">
                  <a:srgbClr val="000000">
                    <a:alpha val="25000"/>
                  </a:srgbClr>
                </a:outerShdw>
              </a:effectLst>
            </a:endParaRPr>
          </a:p>
        </p:txBody>
      </p:sp>
      <p:sp>
        <p:nvSpPr>
          <p:cNvPr id="3" name="Content Placeholder 2">
            <a:extLst>
              <a:ext uri="{FF2B5EF4-FFF2-40B4-BE49-F238E27FC236}">
                <a16:creationId xmlns:a16="http://schemas.microsoft.com/office/drawing/2014/main" id="{3079C077-34BC-93AA-069A-A02DCD4235DA}"/>
              </a:ext>
            </a:extLst>
          </p:cNvPr>
          <p:cNvSpPr>
            <a:spLocks noGrp="1"/>
          </p:cNvSpPr>
          <p:nvPr>
            <p:ph idx="1"/>
          </p:nvPr>
        </p:nvSpPr>
        <p:spPr>
          <a:xfrm>
            <a:off x="6420465" y="2666999"/>
            <a:ext cx="5122606" cy="3216276"/>
          </a:xfrm>
        </p:spPr>
        <p:txBody>
          <a:bodyPr vert="horz" lIns="91440" tIns="45720" rIns="91440" bIns="45720" rtlCol="0" anchor="t">
            <a:normAutofit/>
          </a:bodyPr>
          <a:lstStyle/>
          <a:p>
            <a:pPr>
              <a:lnSpc>
                <a:spcPct val="90000"/>
              </a:lnSpc>
            </a:pPr>
            <a:r>
              <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rPr>
              <a:t>A message genuinely originates from the individual who possesses the thought or the knowledge, according to the Shannon and Weaver model. The sender is often referred to as the information source or the source of the information. The information is then transported from the brain to the mouth, where it is released as a signal that joins forces with various noises and other disruptions before reaching the recipient. The message is then further transmitted by the recipient to the intended audience or to other people's thoughts.</a:t>
            </a:r>
            <a:endPar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Arial"/>
            </a:endParaRPr>
          </a:p>
          <a:p>
            <a:pPr>
              <a:lnSpc>
                <a:spcPct val="90000"/>
              </a:lnSpc>
              <a:buClr>
                <a:srgbClr val="FFFFFF"/>
              </a:buClr>
            </a:pPr>
            <a:endPar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mn-lt"/>
            </a:endParaRPr>
          </a:p>
          <a:p>
            <a:pPr>
              <a:lnSpc>
                <a:spcPct val="90000"/>
              </a:lnSpc>
              <a:buClr>
                <a:srgbClr val="FFFFFF"/>
              </a:buClr>
            </a:pPr>
            <a:endParaRPr lang="en-GB" sz="170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5" name="Picture 6" descr="Diagram&#10;&#10;Description automatically generated">
            <a:extLst>
              <a:ext uri="{FF2B5EF4-FFF2-40B4-BE49-F238E27FC236}">
                <a16:creationId xmlns:a16="http://schemas.microsoft.com/office/drawing/2014/main" id="{5414B29C-C81D-5390-845D-535D6EB6370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192" y="1101958"/>
            <a:ext cx="5451627" cy="433404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1882F79F-F0AA-098F-2274-7F6872E3B20E}"/>
              </a:ext>
            </a:extLst>
          </p:cNvPr>
          <p:cNvSpPr txBox="1"/>
          <p:nvPr/>
        </p:nvSpPr>
        <p:spPr>
          <a:xfrm>
            <a:off x="2337758" y="2153429"/>
            <a:ext cx="2743200" cy="317500"/>
          </a:xfrm>
          <a:prstGeom prst="rect">
            <a:avLst/>
          </a:prstGeom>
        </p:spPr>
        <p:txBody>
          <a:bodyPr lIns="91440" tIns="45720" rIns="91440" bIns="45720" anchor="t">
            <a:normAutofit fontScale="92500" lnSpcReduction="20000"/>
          </a:bodyPr>
          <a:lstStyle/>
          <a:p>
            <a:endParaRPr lang="en-US"/>
          </a:p>
        </p:txBody>
      </p:sp>
      <p:sp>
        <p:nvSpPr>
          <p:cNvPr id="7" name="TextBox 6">
            <a:extLst>
              <a:ext uri="{FF2B5EF4-FFF2-40B4-BE49-F238E27FC236}">
                <a16:creationId xmlns:a16="http://schemas.microsoft.com/office/drawing/2014/main" id="{17312CFA-D4A6-E291-F7D5-38D51E855597}"/>
              </a:ext>
            </a:extLst>
          </p:cNvPr>
          <p:cNvSpPr txBox="1"/>
          <p:nvPr/>
        </p:nvSpPr>
        <p:spPr>
          <a:xfrm>
            <a:off x="4724400" y="4521200"/>
            <a:ext cx="3431117" cy="412750"/>
          </a:xfrm>
          <a:prstGeom prst="rect">
            <a:avLst/>
          </a:prstGeom>
        </p:spPr>
        <p:txBody>
          <a:bodyPr lIns="91440" tIns="45720" rIns="91440" bIns="45720" anchor="t">
            <a:normAutofit/>
          </a:bodyPr>
          <a:lstStyle/>
          <a:p>
            <a:endParaRPr lang="en-US"/>
          </a:p>
        </p:txBody>
      </p:sp>
    </p:spTree>
    <p:extLst>
      <p:ext uri="{BB962C8B-B14F-4D97-AF65-F5344CB8AC3E}">
        <p14:creationId xmlns:p14="http://schemas.microsoft.com/office/powerpoint/2010/main" val="3612788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3">
            <a:extLst>
              <a:ext uri="{FF2B5EF4-FFF2-40B4-BE49-F238E27FC236}">
                <a16:creationId xmlns:a16="http://schemas.microsoft.com/office/drawing/2014/main" id="{65F32515-9322-44A5-8C72-4C7BFB461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5">
            <a:extLst>
              <a:ext uri="{FF2B5EF4-FFF2-40B4-BE49-F238E27FC236}">
                <a16:creationId xmlns:a16="http://schemas.microsoft.com/office/drawing/2014/main" id="{A617F13B-5021-454F-90E5-3AB2383BF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1AD6DA76-D657-7461-5B96-46D9BB115432}"/>
              </a:ext>
            </a:extLst>
          </p:cNvPr>
          <p:cNvGraphicFramePr>
            <a:graphicFrameLocks noGrp="1"/>
          </p:cNvGraphicFramePr>
          <p:nvPr>
            <p:extLst>
              <p:ext uri="{D42A27DB-BD31-4B8C-83A1-F6EECF244321}">
                <p14:modId xmlns:p14="http://schemas.microsoft.com/office/powerpoint/2010/main" val="421740272"/>
              </p:ext>
            </p:extLst>
          </p:nvPr>
        </p:nvGraphicFramePr>
        <p:xfrm>
          <a:off x="1079500" y="1248833"/>
          <a:ext cx="10270041" cy="5189905"/>
        </p:xfrm>
        <a:graphic>
          <a:graphicData uri="http://schemas.openxmlformats.org/drawingml/2006/table">
            <a:tbl>
              <a:tblPr firstRow="1" bandRow="1">
                <a:tableStyleId>{5C22544A-7EE6-4342-B048-85BDC9FD1C3A}</a:tableStyleId>
              </a:tblPr>
              <a:tblGrid>
                <a:gridCol w="1881279">
                  <a:extLst>
                    <a:ext uri="{9D8B030D-6E8A-4147-A177-3AD203B41FA5}">
                      <a16:colId xmlns:a16="http://schemas.microsoft.com/office/drawing/2014/main" val="1235145905"/>
                    </a:ext>
                  </a:extLst>
                </a:gridCol>
                <a:gridCol w="1912231">
                  <a:extLst>
                    <a:ext uri="{9D8B030D-6E8A-4147-A177-3AD203B41FA5}">
                      <a16:colId xmlns:a16="http://schemas.microsoft.com/office/drawing/2014/main" val="70087573"/>
                    </a:ext>
                  </a:extLst>
                </a:gridCol>
                <a:gridCol w="2213867">
                  <a:extLst>
                    <a:ext uri="{9D8B030D-6E8A-4147-A177-3AD203B41FA5}">
                      <a16:colId xmlns:a16="http://schemas.microsoft.com/office/drawing/2014/main" val="3522961099"/>
                    </a:ext>
                  </a:extLst>
                </a:gridCol>
                <a:gridCol w="4262664">
                  <a:extLst>
                    <a:ext uri="{9D8B030D-6E8A-4147-A177-3AD203B41FA5}">
                      <a16:colId xmlns:a16="http://schemas.microsoft.com/office/drawing/2014/main" val="1699199134"/>
                    </a:ext>
                  </a:extLst>
                </a:gridCol>
              </a:tblGrid>
              <a:tr h="714375">
                <a:tc>
                  <a:txBody>
                    <a:bodyPr/>
                    <a:lstStyle/>
                    <a:p>
                      <a:r>
                        <a:rPr lang="en-GB" sz="2000"/>
                        <a:t>QUESTION</a:t>
                      </a:r>
                    </a:p>
                  </a:txBody>
                  <a:tcPr marL="102626" marR="102626" marT="51313" marB="51313"/>
                </a:tc>
                <a:tc>
                  <a:txBody>
                    <a:bodyPr/>
                    <a:lstStyle/>
                    <a:p>
                      <a:r>
                        <a:rPr lang="en-GB" sz="2000"/>
                        <a:t>COMPONENT</a:t>
                      </a:r>
                    </a:p>
                  </a:txBody>
                  <a:tcPr marL="102626" marR="102626" marT="51313" marB="51313"/>
                </a:tc>
                <a:tc>
                  <a:txBody>
                    <a:bodyPr/>
                    <a:lstStyle/>
                    <a:p>
                      <a:r>
                        <a:rPr lang="en-GB" sz="2000"/>
                        <a:t>HOW TO ANALIZE</a:t>
                      </a:r>
                    </a:p>
                  </a:txBody>
                  <a:tcPr marL="102626" marR="102626" marT="51313" marB="51313"/>
                </a:tc>
                <a:tc>
                  <a:txBody>
                    <a:bodyPr/>
                    <a:lstStyle/>
                    <a:p>
                      <a:r>
                        <a:rPr lang="en-GB" sz="2000"/>
                        <a:t>EXAMPLE OF </a:t>
                      </a:r>
                    </a:p>
                    <a:p>
                      <a:pPr lvl="0">
                        <a:buNone/>
                      </a:pPr>
                      <a:r>
                        <a:rPr lang="en-GB" sz="2000"/>
                        <a:t>COMPONENT</a:t>
                      </a:r>
                    </a:p>
                  </a:txBody>
                  <a:tcPr marL="102626" marR="102626" marT="51313" marB="51313"/>
                </a:tc>
                <a:extLst>
                  <a:ext uri="{0D108BD9-81ED-4DB2-BD59-A6C34878D82A}">
                    <a16:rowId xmlns:a16="http://schemas.microsoft.com/office/drawing/2014/main" val="1530286666"/>
                  </a:ext>
                </a:extLst>
              </a:tr>
              <a:tr h="648685">
                <a:tc>
                  <a:txBody>
                    <a:bodyPr/>
                    <a:lstStyle/>
                    <a:p>
                      <a:r>
                        <a:rPr lang="en-GB" sz="2000"/>
                        <a:t>WHO</a:t>
                      </a:r>
                    </a:p>
                  </a:txBody>
                  <a:tcPr marL="102626" marR="102626" marT="51313" marB="51313"/>
                </a:tc>
                <a:tc>
                  <a:txBody>
                    <a:bodyPr/>
                    <a:lstStyle/>
                    <a:p>
                      <a:r>
                        <a:rPr lang="en-GB" sz="2000" err="1"/>
                        <a:t>comunicator</a:t>
                      </a:r>
                    </a:p>
                  </a:txBody>
                  <a:tcPr marL="102626" marR="102626" marT="51313" marB="51313"/>
                </a:tc>
                <a:tc>
                  <a:txBody>
                    <a:bodyPr/>
                    <a:lstStyle/>
                    <a:p>
                      <a:r>
                        <a:rPr lang="en-GB" sz="2000"/>
                        <a:t>Control analysis</a:t>
                      </a:r>
                    </a:p>
                  </a:txBody>
                  <a:tcPr marL="102626" marR="102626" marT="51313" marB="51313"/>
                </a:tc>
                <a:tc>
                  <a:txBody>
                    <a:bodyPr/>
                    <a:lstStyle/>
                    <a:p>
                      <a:r>
                        <a:rPr lang="en-GB" sz="2000"/>
                        <a:t>MOBILE PHONE</a:t>
                      </a:r>
                    </a:p>
                    <a:p>
                      <a:pPr lvl="0">
                        <a:buNone/>
                      </a:pPr>
                      <a:r>
                        <a:rPr lang="en-GB" sz="2000"/>
                        <a:t>SALESMAN</a:t>
                      </a:r>
                    </a:p>
                  </a:txBody>
                  <a:tcPr marL="102626" marR="102626" marT="51313" marB="51313"/>
                </a:tc>
                <a:extLst>
                  <a:ext uri="{0D108BD9-81ED-4DB2-BD59-A6C34878D82A}">
                    <a16:rowId xmlns:a16="http://schemas.microsoft.com/office/drawing/2014/main" val="981248638"/>
                  </a:ext>
                </a:extLst>
              </a:tr>
              <a:tr h="648685">
                <a:tc>
                  <a:txBody>
                    <a:bodyPr/>
                    <a:lstStyle/>
                    <a:p>
                      <a:r>
                        <a:rPr lang="en-GB" sz="2000"/>
                        <a:t>SAYS WHAT?</a:t>
                      </a:r>
                    </a:p>
                  </a:txBody>
                  <a:tcPr marL="102626" marR="102626" marT="51313" marB="51313"/>
                </a:tc>
                <a:tc>
                  <a:txBody>
                    <a:bodyPr/>
                    <a:lstStyle/>
                    <a:p>
                      <a:r>
                        <a:rPr lang="en-GB" sz="2000"/>
                        <a:t>message</a:t>
                      </a:r>
                    </a:p>
                  </a:txBody>
                  <a:tcPr marL="102626" marR="102626" marT="51313" marB="51313"/>
                </a:tc>
                <a:tc>
                  <a:txBody>
                    <a:bodyPr/>
                    <a:lstStyle/>
                    <a:p>
                      <a:r>
                        <a:rPr lang="en-GB" sz="2000"/>
                        <a:t>Content analysis</a:t>
                      </a:r>
                    </a:p>
                  </a:txBody>
                  <a:tcPr marL="102626" marR="102626" marT="51313" marB="51313"/>
                </a:tc>
                <a:tc>
                  <a:txBody>
                    <a:bodyPr/>
                    <a:lstStyle/>
                    <a:p>
                      <a:r>
                        <a:rPr lang="en-GB" sz="2000"/>
                        <a:t>PROMOTES HIS</a:t>
                      </a:r>
                    </a:p>
                    <a:p>
                      <a:pPr lvl="0">
                        <a:buNone/>
                      </a:pPr>
                      <a:r>
                        <a:rPr lang="en-GB" sz="2000"/>
                        <a:t>PHONES AS THE BEST brand</a:t>
                      </a:r>
                    </a:p>
                  </a:txBody>
                  <a:tcPr marL="102626" marR="102626" marT="51313" marB="51313"/>
                </a:tc>
                <a:extLst>
                  <a:ext uri="{0D108BD9-81ED-4DB2-BD59-A6C34878D82A}">
                    <a16:rowId xmlns:a16="http://schemas.microsoft.com/office/drawing/2014/main" val="4250629511"/>
                  </a:ext>
                </a:extLst>
              </a:tr>
              <a:tr h="924976">
                <a:tc>
                  <a:txBody>
                    <a:bodyPr/>
                    <a:lstStyle/>
                    <a:p>
                      <a:r>
                        <a:rPr lang="en-GB" sz="2000"/>
                        <a:t>IN WHICH CHANNEL?</a:t>
                      </a:r>
                    </a:p>
                  </a:txBody>
                  <a:tcPr marL="102626" marR="102626" marT="51313" marB="51313"/>
                </a:tc>
                <a:tc>
                  <a:txBody>
                    <a:bodyPr/>
                    <a:lstStyle/>
                    <a:p>
                      <a:r>
                        <a:rPr lang="en-GB" sz="2000"/>
                        <a:t>medium</a:t>
                      </a:r>
                    </a:p>
                  </a:txBody>
                  <a:tcPr marL="102626" marR="102626" marT="51313" marB="51313"/>
                </a:tc>
                <a:tc>
                  <a:txBody>
                    <a:bodyPr/>
                    <a:lstStyle/>
                    <a:p>
                      <a:r>
                        <a:rPr lang="en-GB" sz="2000"/>
                        <a:t>Media analysis</a:t>
                      </a:r>
                    </a:p>
                  </a:txBody>
                  <a:tcPr marL="102626" marR="102626" marT="51313" marB="51313"/>
                </a:tc>
                <a:tc>
                  <a:txBody>
                    <a:bodyPr/>
                    <a:lstStyle/>
                    <a:p>
                      <a:r>
                        <a:rPr lang="en-GB" sz="2000"/>
                        <a:t>ON TELEVISION </a:t>
                      </a:r>
                    </a:p>
                    <a:p>
                      <a:pPr lvl="0">
                        <a:buNone/>
                      </a:pPr>
                      <a:r>
                        <a:rPr lang="en-GB" sz="2000"/>
                        <a:t>AND SOCIAL </a:t>
                      </a:r>
                    </a:p>
                    <a:p>
                      <a:pPr lvl="0">
                        <a:buNone/>
                      </a:pPr>
                      <a:r>
                        <a:rPr lang="en-GB" sz="2000"/>
                        <a:t>MEDIA</a:t>
                      </a:r>
                    </a:p>
                  </a:txBody>
                  <a:tcPr marL="102626" marR="102626" marT="51313" marB="51313"/>
                </a:tc>
                <a:extLst>
                  <a:ext uri="{0D108BD9-81ED-4DB2-BD59-A6C34878D82A}">
                    <a16:rowId xmlns:a16="http://schemas.microsoft.com/office/drawing/2014/main" val="1390182657"/>
                  </a:ext>
                </a:extLst>
              </a:tr>
              <a:tr h="648685">
                <a:tc>
                  <a:txBody>
                    <a:bodyPr/>
                    <a:lstStyle/>
                    <a:p>
                      <a:r>
                        <a:rPr lang="en-GB" sz="2000"/>
                        <a:t>TO  WHOM</a:t>
                      </a:r>
                    </a:p>
                  </a:txBody>
                  <a:tcPr marL="102626" marR="102626" marT="51313" marB="51313"/>
                </a:tc>
                <a:tc>
                  <a:txBody>
                    <a:bodyPr/>
                    <a:lstStyle/>
                    <a:p>
                      <a:r>
                        <a:rPr lang="en-GB" sz="2000"/>
                        <a:t>audience</a:t>
                      </a:r>
                    </a:p>
                  </a:txBody>
                  <a:tcPr marL="102626" marR="102626" marT="51313" marB="51313"/>
                </a:tc>
                <a:tc>
                  <a:txBody>
                    <a:bodyPr/>
                    <a:lstStyle/>
                    <a:p>
                      <a:r>
                        <a:rPr lang="en-GB" sz="2000"/>
                        <a:t>Audience analysis</a:t>
                      </a:r>
                    </a:p>
                  </a:txBody>
                  <a:tcPr marL="102626" marR="102626" marT="51313" marB="51313"/>
                </a:tc>
                <a:tc>
                  <a:txBody>
                    <a:bodyPr/>
                    <a:lstStyle/>
                    <a:p>
                      <a:endParaRPr lang="en-GB" sz="2000"/>
                    </a:p>
                  </a:txBody>
                  <a:tcPr marL="102626" marR="102626" marT="51313" marB="51313"/>
                </a:tc>
                <a:extLst>
                  <a:ext uri="{0D108BD9-81ED-4DB2-BD59-A6C34878D82A}">
                    <a16:rowId xmlns:a16="http://schemas.microsoft.com/office/drawing/2014/main" val="1208093798"/>
                  </a:ext>
                </a:extLst>
              </a:tr>
              <a:tr h="1201269">
                <a:tc>
                  <a:txBody>
                    <a:bodyPr/>
                    <a:lstStyle/>
                    <a:p>
                      <a:pPr lvl="0">
                        <a:buNone/>
                      </a:pPr>
                      <a:r>
                        <a:rPr lang="en-GB" sz="2000"/>
                        <a:t>WITH WHAT EFFECT?</a:t>
                      </a:r>
                    </a:p>
                  </a:txBody>
                  <a:tcPr marL="102626" marR="102626" marT="51313" marB="51313"/>
                </a:tc>
                <a:tc>
                  <a:txBody>
                    <a:bodyPr/>
                    <a:lstStyle/>
                    <a:p>
                      <a:pPr lvl="0">
                        <a:buNone/>
                      </a:pPr>
                      <a:r>
                        <a:rPr lang="en-GB" sz="2000"/>
                        <a:t>effect</a:t>
                      </a:r>
                    </a:p>
                  </a:txBody>
                  <a:tcPr marL="102626" marR="102626" marT="51313" marB="51313"/>
                </a:tc>
                <a:tc>
                  <a:txBody>
                    <a:bodyPr/>
                    <a:lstStyle/>
                    <a:p>
                      <a:pPr lvl="0">
                        <a:buNone/>
                      </a:pPr>
                      <a:r>
                        <a:rPr lang="en-GB" sz="1800"/>
                        <a:t>Effect analysis</a:t>
                      </a:r>
                    </a:p>
                  </a:txBody>
                  <a:tcPr marL="102626" marR="102626" marT="51313" marB="51313"/>
                </a:tc>
                <a:tc>
                  <a:txBody>
                    <a:bodyPr/>
                    <a:lstStyle/>
                    <a:p>
                      <a:pPr lvl="0">
                        <a:buNone/>
                      </a:pPr>
                      <a:r>
                        <a:rPr lang="en-GB" sz="2000" b="0" i="0" u="none" strike="noStrike" noProof="0">
                          <a:latin typeface="Century Gothic"/>
                        </a:rPr>
                        <a:t>Increasing sales via increasing brand recognition and the notion that this is the best phone available.</a:t>
                      </a:r>
                      <a:endParaRPr lang="en-US" sz="2000"/>
                    </a:p>
                  </a:txBody>
                  <a:tcPr marL="102626" marR="102626" marT="51313" marB="51313"/>
                </a:tc>
                <a:extLst>
                  <a:ext uri="{0D108BD9-81ED-4DB2-BD59-A6C34878D82A}">
                    <a16:rowId xmlns:a16="http://schemas.microsoft.com/office/drawing/2014/main" val="2230369777"/>
                  </a:ext>
                </a:extLst>
              </a:tr>
            </a:tbl>
          </a:graphicData>
        </a:graphic>
      </p:graphicFrame>
      <p:sp>
        <p:nvSpPr>
          <p:cNvPr id="3" name="TextBox 2">
            <a:extLst>
              <a:ext uri="{FF2B5EF4-FFF2-40B4-BE49-F238E27FC236}">
                <a16:creationId xmlns:a16="http://schemas.microsoft.com/office/drawing/2014/main" id="{4BD06077-DD78-15F0-66AF-8D6E4787C06A}"/>
              </a:ext>
            </a:extLst>
          </p:cNvPr>
          <p:cNvSpPr txBox="1"/>
          <p:nvPr/>
        </p:nvSpPr>
        <p:spPr>
          <a:xfrm>
            <a:off x="3676652" y="670983"/>
            <a:ext cx="36427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rPr>
              <a:t>EXAMPLE  : LASSWEEL S  MODEL</a:t>
            </a:r>
          </a:p>
        </p:txBody>
      </p:sp>
    </p:spTree>
    <p:extLst>
      <p:ext uri="{BB962C8B-B14F-4D97-AF65-F5344CB8AC3E}">
        <p14:creationId xmlns:p14="http://schemas.microsoft.com/office/powerpoint/2010/main" val="1465379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10508-85E3-BDB4-5B01-D6249D724B87}"/>
              </a:ext>
            </a:extLst>
          </p:cNvPr>
          <p:cNvSpPr>
            <a:spLocks noGrp="1"/>
          </p:cNvSpPr>
          <p:nvPr>
            <p:ph type="title"/>
          </p:nvPr>
        </p:nvSpPr>
        <p:spPr>
          <a:xfrm>
            <a:off x="4303643" y="1138766"/>
            <a:ext cx="6796683" cy="1111251"/>
          </a:xfrm>
        </p:spPr>
        <p:txBody>
          <a:bodyPr>
            <a:normAutofit/>
          </a:bodyPr>
          <a:lstStyle/>
          <a:p>
            <a:r>
              <a:rPr lang="en-GB"/>
              <a:t>Aristotle Model </a:t>
            </a:r>
          </a:p>
          <a:p>
            <a:endParaRPr lang="en-GB"/>
          </a:p>
        </p:txBody>
      </p:sp>
      <p:pic>
        <p:nvPicPr>
          <p:cNvPr id="13" name="Picture 4" descr="Yellow and blue symbols">
            <a:extLst>
              <a:ext uri="{FF2B5EF4-FFF2-40B4-BE49-F238E27FC236}">
                <a16:creationId xmlns:a16="http://schemas.microsoft.com/office/drawing/2014/main" id="{C579D88A-459E-AFAB-2330-3364AFB55BBA}"/>
              </a:ext>
            </a:extLst>
          </p:cNvPr>
          <p:cNvPicPr>
            <a:picLocks noChangeAspect="1"/>
          </p:cNvPicPr>
          <p:nvPr/>
        </p:nvPicPr>
        <p:blipFill rotWithShape="1">
          <a:blip r:embed="rId3"/>
          <a:srcRect l="28016" r="33167" b="1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a:extLst>
              <a:ext uri="{FF2B5EF4-FFF2-40B4-BE49-F238E27FC236}">
                <a16:creationId xmlns:a16="http://schemas.microsoft.com/office/drawing/2014/main" id="{1057C2E3-6C17-D440-65F3-3E812C460CF5}"/>
              </a:ext>
            </a:extLst>
          </p:cNvPr>
          <p:cNvSpPr>
            <a:spLocks noGrp="1"/>
          </p:cNvSpPr>
          <p:nvPr>
            <p:ph idx="1"/>
          </p:nvPr>
        </p:nvSpPr>
        <p:spPr>
          <a:xfrm>
            <a:off x="4303643" y="2666999"/>
            <a:ext cx="7046844" cy="3415749"/>
          </a:xfrm>
        </p:spPr>
        <p:txBody>
          <a:bodyPr vert="horz" lIns="91440" tIns="45720" rIns="91440" bIns="45720" rtlCol="0" anchor="ctr">
            <a:noAutofit/>
          </a:bodyPr>
          <a:lstStyle/>
          <a:p>
            <a:pPr>
              <a:lnSpc>
                <a:spcPct val="90000"/>
              </a:lnSpc>
            </a:pPr>
            <a:r>
              <a:rPr lang="en-GB" sz="1800">
                <a:latin typeface="Arial"/>
                <a:ea typeface="+mn-lt"/>
                <a:cs typeface="+mn-lt"/>
              </a:rPr>
              <a:t>This concept holds that the speaker is crucial to communication.</a:t>
            </a:r>
            <a:endParaRPr lang="en-GB" sz="18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Arial"/>
            </a:endParaRPr>
          </a:p>
          <a:p>
            <a:pPr>
              <a:lnSpc>
                <a:spcPct val="90000"/>
              </a:lnSpc>
              <a:buClr>
                <a:srgbClr val="FFFFFF"/>
              </a:buClr>
            </a:pPr>
            <a:r>
              <a:rPr lang="en-GB" sz="1800">
                <a:latin typeface="Arial"/>
                <a:ea typeface="+mn-lt"/>
                <a:cs typeface="+mn-lt"/>
              </a:rPr>
              <a:t> He is the one who controls all aspects of communication. The sender first carefully crafts a message, meticulously putting his ideas into words with the intention of persuading readers or receivers to act in the way the sender wants.</a:t>
            </a:r>
            <a:endParaRPr lang="en-GB" sz="18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Arial"/>
            </a:endParaRPr>
          </a:p>
          <a:p>
            <a:pPr>
              <a:lnSpc>
                <a:spcPct val="90000"/>
              </a:lnSpc>
              <a:buClr>
                <a:srgbClr val="FFFFFF"/>
              </a:buClr>
            </a:pPr>
            <a:r>
              <a:rPr lang="en-GB" sz="1800">
                <a:latin typeface="Arial"/>
                <a:ea typeface="+mn-lt"/>
                <a:cs typeface="+mn-lt"/>
              </a:rPr>
              <a:t>According to the model, the speaker communicates in a way that the listeners are influenced and react as a result.</a:t>
            </a:r>
            <a:endParaRPr lang="en-GB" sz="1800">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p:txBody>
      </p:sp>
    </p:spTree>
    <p:extLst>
      <p:ext uri="{BB962C8B-B14F-4D97-AF65-F5344CB8AC3E}">
        <p14:creationId xmlns:p14="http://schemas.microsoft.com/office/powerpoint/2010/main" val="1487747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CF967-0BA9-2CE3-47D5-BE167C209315}"/>
              </a:ext>
            </a:extLst>
          </p:cNvPr>
          <p:cNvSpPr>
            <a:spLocks noGrp="1"/>
          </p:cNvSpPr>
          <p:nvPr>
            <p:ph type="title"/>
          </p:nvPr>
        </p:nvSpPr>
        <p:spPr>
          <a:xfrm>
            <a:off x="518905" y="645106"/>
            <a:ext cx="3643674" cy="1905000"/>
          </a:xfrm>
        </p:spPr>
        <p:txBody>
          <a:bodyPr>
            <a:normAutofit/>
          </a:bodyPr>
          <a:lstStyle/>
          <a:p>
            <a:pPr>
              <a:lnSpc>
                <a:spcPct val="90000"/>
              </a:lnSpc>
            </a:pPr>
            <a:r>
              <a:rPr lang="en-GB" sz="2200"/>
              <a:t> channels of communication</a:t>
            </a:r>
            <a:br>
              <a:rPr lang="en-GB" sz="1500"/>
            </a:br>
            <a:endParaRPr lang="en-GB" sz="1500"/>
          </a:p>
        </p:txBody>
      </p:sp>
      <p:sp>
        <p:nvSpPr>
          <p:cNvPr id="3" name="Content Placeholder 2">
            <a:extLst>
              <a:ext uri="{FF2B5EF4-FFF2-40B4-BE49-F238E27FC236}">
                <a16:creationId xmlns:a16="http://schemas.microsoft.com/office/drawing/2014/main" id="{6C286EAD-F648-B850-2270-87287BA655EB}"/>
              </a:ext>
            </a:extLst>
          </p:cNvPr>
          <p:cNvSpPr>
            <a:spLocks noGrp="1"/>
          </p:cNvSpPr>
          <p:nvPr>
            <p:ph idx="1"/>
          </p:nvPr>
        </p:nvSpPr>
        <p:spPr>
          <a:xfrm>
            <a:off x="643192" y="2666999"/>
            <a:ext cx="3643674" cy="3216276"/>
          </a:xfrm>
        </p:spPr>
        <p:txBody>
          <a:bodyPr>
            <a:normAutofit/>
          </a:bodyPr>
          <a:lstStyle/>
          <a:p>
            <a:pPr marL="0" indent="0">
              <a:buNone/>
            </a:pPr>
            <a:r>
              <a:rPr lang="en-GB" sz="1800">
                <a:effectLst/>
                <a:latin typeface="Calibri" panose="020F0502020204030204" pitchFamily="34" charset="0"/>
                <a:ea typeface="Calibri" panose="020F0502020204030204" pitchFamily="34" charset="0"/>
                <a:cs typeface="Times New Roman" panose="02020603050405020304" pitchFamily="18" charset="0"/>
              </a:rPr>
              <a:t>Many channels of communication are use within a phone company using these channels to communication is of high importants to run a successful company and keeps all employees and clients informed with all the information they will and should need </a:t>
            </a:r>
          </a:p>
          <a:p>
            <a:pPr marL="0" indent="0">
              <a:buNone/>
            </a:pPr>
            <a:endParaRPr lang="en-GB" sz="1800"/>
          </a:p>
        </p:txBody>
      </p:sp>
      <p:pic>
        <p:nvPicPr>
          <p:cNvPr id="25" name="Picture 24" descr="Mobile device with apps">
            <a:extLst>
              <a:ext uri="{FF2B5EF4-FFF2-40B4-BE49-F238E27FC236}">
                <a16:creationId xmlns:a16="http://schemas.microsoft.com/office/drawing/2014/main" id="{82EC5C99-CA12-A69E-00FA-44006E69E342}"/>
              </a:ext>
            </a:extLst>
          </p:cNvPr>
          <p:cNvPicPr>
            <a:picLocks noChangeAspect="1"/>
          </p:cNvPicPr>
          <p:nvPr/>
        </p:nvPicPr>
        <p:blipFill rotWithShape="1">
          <a:blip r:embed="rId3"/>
          <a:srcRect l="25862" r="-1" b="-1"/>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885686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AD56-1E08-CE0B-5025-72D1DA707704}"/>
              </a:ext>
            </a:extLst>
          </p:cNvPr>
          <p:cNvSpPr>
            <a:spLocks noGrp="1"/>
          </p:cNvSpPr>
          <p:nvPr>
            <p:ph type="title"/>
          </p:nvPr>
        </p:nvSpPr>
        <p:spPr>
          <a:xfrm>
            <a:off x="1143001" y="878542"/>
            <a:ext cx="9905998" cy="1905000"/>
          </a:xfrm>
        </p:spPr>
        <p:txBody>
          <a:bodyPr/>
          <a:lstStyle/>
          <a:p>
            <a:r>
              <a:rPr lang="en-GB"/>
              <a:t>Importance of channels of communication</a:t>
            </a:r>
          </a:p>
        </p:txBody>
      </p:sp>
      <p:sp>
        <p:nvSpPr>
          <p:cNvPr id="3" name="Content Placeholder 2">
            <a:extLst>
              <a:ext uri="{FF2B5EF4-FFF2-40B4-BE49-F238E27FC236}">
                <a16:creationId xmlns:a16="http://schemas.microsoft.com/office/drawing/2014/main" id="{D93D2828-137C-986F-78E9-2994121E7824}"/>
              </a:ext>
            </a:extLst>
          </p:cNvPr>
          <p:cNvSpPr>
            <a:spLocks noGrp="1"/>
          </p:cNvSpPr>
          <p:nvPr>
            <p:ph sz="half" idx="1"/>
          </p:nvPr>
        </p:nvSpPr>
        <p:spPr>
          <a:xfrm>
            <a:off x="1141413" y="3130923"/>
            <a:ext cx="3690564" cy="2093260"/>
          </a:xfrm>
        </p:spPr>
        <p:txBody>
          <a:bodyPr>
            <a:normAutofit fontScale="92500"/>
          </a:bodyPr>
          <a:lstStyle/>
          <a:p>
            <a:r>
              <a:rPr lang="en-GB" sz="1800"/>
              <a:t>The choice of communication channel has different capacities to convey information and this is known as </a:t>
            </a:r>
            <a:r>
              <a:rPr lang="en-GB" sz="1800" b="1"/>
              <a:t>Channel Richness/Media Richness</a:t>
            </a:r>
            <a:r>
              <a:rPr lang="en-GB" sz="1800"/>
              <a:t>. Channel richness is the ability of the chosen channel to:</a:t>
            </a:r>
          </a:p>
          <a:p>
            <a:pPr marL="0" indent="0">
              <a:buNone/>
            </a:pPr>
            <a:endParaRPr lang="en-GB"/>
          </a:p>
        </p:txBody>
      </p:sp>
      <p:sp>
        <p:nvSpPr>
          <p:cNvPr id="4" name="Content Placeholder 3">
            <a:extLst>
              <a:ext uri="{FF2B5EF4-FFF2-40B4-BE49-F238E27FC236}">
                <a16:creationId xmlns:a16="http://schemas.microsoft.com/office/drawing/2014/main" id="{7623898A-719D-55D8-B65E-7C3A311D6A0D}"/>
              </a:ext>
            </a:extLst>
          </p:cNvPr>
          <p:cNvSpPr>
            <a:spLocks noGrp="1"/>
          </p:cNvSpPr>
          <p:nvPr>
            <p:ph sz="half" idx="2"/>
          </p:nvPr>
        </p:nvSpPr>
        <p:spPr>
          <a:xfrm>
            <a:off x="6096000" y="3449171"/>
            <a:ext cx="5582117" cy="1250576"/>
          </a:xfrm>
        </p:spPr>
        <p:txBody>
          <a:bodyPr>
            <a:normAutofit fontScale="92500"/>
          </a:bodyPr>
          <a:lstStyle/>
          <a:p>
            <a:pPr marL="342900" indent="-342900">
              <a:buFont typeface="+mj-lt"/>
              <a:buAutoNum type="arabicPeriod"/>
            </a:pPr>
            <a:r>
              <a:rPr lang="en-GB"/>
              <a:t>Handle multiple cues simultaneously</a:t>
            </a:r>
          </a:p>
          <a:p>
            <a:pPr marL="342900" indent="-342900">
              <a:buFont typeface="+mj-lt"/>
              <a:buAutoNum type="arabicPeriod"/>
            </a:pPr>
            <a:r>
              <a:rPr lang="en-GB" sz="1800"/>
              <a:t> Facilitate rapid feedback or 2-way feedback </a:t>
            </a:r>
          </a:p>
          <a:p>
            <a:pPr marL="342900" indent="-342900">
              <a:buFont typeface="+mj-lt"/>
              <a:buAutoNum type="arabicPeriod"/>
            </a:pPr>
            <a:r>
              <a:rPr lang="en-GB"/>
              <a:t>Establish a personal focus for the communication</a:t>
            </a:r>
            <a:endParaRPr lang="en-GB" sz="1800"/>
          </a:p>
          <a:p>
            <a:pPr marL="0" indent="0">
              <a:buNone/>
            </a:pPr>
            <a:endParaRPr lang="en-GB"/>
          </a:p>
          <a:p>
            <a:pPr marL="342900" indent="-342900">
              <a:buFont typeface="+mj-lt"/>
              <a:buAutoNum type="arabicPeriod"/>
            </a:pPr>
            <a:endParaRPr lang="en-GB"/>
          </a:p>
        </p:txBody>
      </p:sp>
    </p:spTree>
    <p:extLst>
      <p:ext uri="{BB962C8B-B14F-4D97-AF65-F5344CB8AC3E}">
        <p14:creationId xmlns:p14="http://schemas.microsoft.com/office/powerpoint/2010/main" val="2167637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8" descr="A screenshot of a cell phone&#10;&#10;Description automatically generated">
            <a:extLst>
              <a:ext uri="{FF2B5EF4-FFF2-40B4-BE49-F238E27FC236}">
                <a16:creationId xmlns:a16="http://schemas.microsoft.com/office/drawing/2014/main" id="{5CF7CA73-FAF0-3D45-A626-3C7B628B960E}"/>
              </a:ext>
            </a:extLst>
          </p:cNvPr>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3075452" y="1332162"/>
            <a:ext cx="4316288" cy="3628899"/>
          </a:xfrm>
          <a:prstGeom prst="rect">
            <a:avLst/>
          </a:prstGeom>
        </p:spPr>
      </p:pic>
      <p:sp>
        <p:nvSpPr>
          <p:cNvPr id="3" name="TextBox 2">
            <a:extLst>
              <a:ext uri="{FF2B5EF4-FFF2-40B4-BE49-F238E27FC236}">
                <a16:creationId xmlns:a16="http://schemas.microsoft.com/office/drawing/2014/main" id="{81F28063-0665-BAB7-B04D-506BDAF29B7E}"/>
              </a:ext>
            </a:extLst>
          </p:cNvPr>
          <p:cNvSpPr txBox="1"/>
          <p:nvPr/>
        </p:nvSpPr>
        <p:spPr>
          <a:xfrm>
            <a:off x="2227169" y="454375"/>
            <a:ext cx="7372350" cy="369332"/>
          </a:xfrm>
          <a:prstGeom prst="rect">
            <a:avLst/>
          </a:prstGeom>
          <a:noFill/>
        </p:spPr>
        <p:txBody>
          <a:bodyPr wrap="square" rtlCol="0">
            <a:spAutoFit/>
          </a:bodyPr>
          <a:lstStyle/>
          <a:p>
            <a:r>
              <a:rPr lang="en-GB"/>
              <a:t>The </a:t>
            </a:r>
            <a:r>
              <a:rPr lang="en-GB" err="1"/>
              <a:t>Lendle</a:t>
            </a:r>
            <a:r>
              <a:rPr lang="en-GB"/>
              <a:t>-Daft model Channel Richness Hierarchy</a:t>
            </a:r>
          </a:p>
        </p:txBody>
      </p:sp>
      <p:sp>
        <p:nvSpPr>
          <p:cNvPr id="6" name="TextBox 5">
            <a:extLst>
              <a:ext uri="{FF2B5EF4-FFF2-40B4-BE49-F238E27FC236}">
                <a16:creationId xmlns:a16="http://schemas.microsoft.com/office/drawing/2014/main" id="{3E56947F-A4C2-8527-AFC0-D74F6D480AFE}"/>
              </a:ext>
            </a:extLst>
          </p:cNvPr>
          <p:cNvSpPr txBox="1"/>
          <p:nvPr/>
        </p:nvSpPr>
        <p:spPr>
          <a:xfrm>
            <a:off x="3075452" y="5469516"/>
            <a:ext cx="5081313" cy="369332"/>
          </a:xfrm>
          <a:prstGeom prst="rect">
            <a:avLst/>
          </a:prstGeom>
          <a:noFill/>
        </p:spPr>
        <p:txBody>
          <a:bodyPr wrap="square" rtlCol="0">
            <a:spAutoFit/>
          </a:bodyPr>
          <a:lstStyle/>
          <a:p>
            <a:r>
              <a:rPr lang="en-GB"/>
              <a:t>(Adapted from Boddy, 2017, p517)</a:t>
            </a:r>
          </a:p>
        </p:txBody>
      </p:sp>
    </p:spTree>
    <p:extLst>
      <p:ext uri="{BB962C8B-B14F-4D97-AF65-F5344CB8AC3E}">
        <p14:creationId xmlns:p14="http://schemas.microsoft.com/office/powerpoint/2010/main" val="1936798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B5449-2840-1C31-9037-E2FE160CD0A4}"/>
              </a:ext>
            </a:extLst>
          </p:cNvPr>
          <p:cNvSpPr>
            <a:spLocks noGrp="1"/>
          </p:cNvSpPr>
          <p:nvPr>
            <p:ph type="title"/>
          </p:nvPr>
        </p:nvSpPr>
        <p:spPr>
          <a:xfrm>
            <a:off x="2832847" y="869577"/>
            <a:ext cx="7557247" cy="1905000"/>
          </a:xfrm>
        </p:spPr>
        <p:txBody>
          <a:bodyPr/>
          <a:lstStyle/>
          <a:p>
            <a:r>
              <a:rPr lang="en-GB"/>
              <a:t>Channels of Communication</a:t>
            </a:r>
          </a:p>
        </p:txBody>
      </p:sp>
      <p:graphicFrame>
        <p:nvGraphicFramePr>
          <p:cNvPr id="4" name="Content Placeholder 3">
            <a:extLst>
              <a:ext uri="{FF2B5EF4-FFF2-40B4-BE49-F238E27FC236}">
                <a16:creationId xmlns:a16="http://schemas.microsoft.com/office/drawing/2014/main" id="{1E6BFAEE-B3ED-9A00-4126-B0B960CF7691}"/>
              </a:ext>
            </a:extLst>
          </p:cNvPr>
          <p:cNvGraphicFramePr>
            <a:graphicFrameLocks noGrp="1"/>
          </p:cNvGraphicFramePr>
          <p:nvPr>
            <p:ph idx="1"/>
            <p:extLst>
              <p:ext uri="{D42A27DB-BD31-4B8C-83A1-F6EECF244321}">
                <p14:modId xmlns:p14="http://schemas.microsoft.com/office/powerpoint/2010/main" val="3184027672"/>
              </p:ext>
            </p:extLst>
          </p:nvPr>
        </p:nvGraphicFramePr>
        <p:xfrm>
          <a:off x="1616542" y="2864223"/>
          <a:ext cx="8710799"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5473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2E29F-6FA5-1104-1CBF-8D71B321F37C}"/>
              </a:ext>
            </a:extLst>
          </p:cNvPr>
          <p:cNvSpPr>
            <a:spLocks noGrp="1"/>
          </p:cNvSpPr>
          <p:nvPr>
            <p:ph type="title"/>
          </p:nvPr>
        </p:nvSpPr>
        <p:spPr>
          <a:xfrm>
            <a:off x="244943" y="159124"/>
            <a:ext cx="5304210" cy="1905000"/>
          </a:xfrm>
        </p:spPr>
        <p:txBody>
          <a:bodyPr/>
          <a:lstStyle/>
          <a:p>
            <a:r>
              <a:rPr lang="en-GB"/>
              <a:t>Face-to-Face Communication</a:t>
            </a:r>
          </a:p>
        </p:txBody>
      </p:sp>
      <p:pic>
        <p:nvPicPr>
          <p:cNvPr id="9" name="Content Placeholder 8" descr="Graphical user interface, application, website&#10;&#10;Description automatically generated">
            <a:extLst>
              <a:ext uri="{FF2B5EF4-FFF2-40B4-BE49-F238E27FC236}">
                <a16:creationId xmlns:a16="http://schemas.microsoft.com/office/drawing/2014/main" id="{2D80E7EC-EC57-3F55-6DC0-53A8E5C4D849}"/>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4943" y="2659799"/>
            <a:ext cx="4876800" cy="2744155"/>
          </a:xfrm>
        </p:spPr>
      </p:pic>
      <p:sp>
        <p:nvSpPr>
          <p:cNvPr id="4" name="Content Placeholder 3">
            <a:extLst>
              <a:ext uri="{FF2B5EF4-FFF2-40B4-BE49-F238E27FC236}">
                <a16:creationId xmlns:a16="http://schemas.microsoft.com/office/drawing/2014/main" id="{AF2E70C5-FFEE-DFC5-D7C1-E0FF2BC31B9A}"/>
              </a:ext>
            </a:extLst>
          </p:cNvPr>
          <p:cNvSpPr>
            <a:spLocks noGrp="1"/>
          </p:cNvSpPr>
          <p:nvPr>
            <p:ph sz="half" idx="2"/>
          </p:nvPr>
        </p:nvSpPr>
        <p:spPr>
          <a:xfrm>
            <a:off x="6170612" y="159124"/>
            <a:ext cx="4876800" cy="5632076"/>
          </a:xfrm>
        </p:spPr>
        <p:txBody>
          <a:bodyPr/>
          <a:lstStyle/>
          <a:p>
            <a:pPr>
              <a:buFont typeface="Wingdings" panose="05000000000000000000" pitchFamily="2" charset="2"/>
              <a:buChar char="Ø"/>
            </a:pPr>
            <a:r>
              <a:rPr lang="en-GB"/>
              <a:t>Advantages of face to face communication</a:t>
            </a:r>
          </a:p>
          <a:p>
            <a:pPr marL="342900" indent="-342900">
              <a:buFont typeface="+mj-lt"/>
              <a:buAutoNum type="arabicPeriod"/>
            </a:pPr>
            <a:r>
              <a:rPr lang="en-GB"/>
              <a:t>Able to read body language </a:t>
            </a:r>
          </a:p>
          <a:p>
            <a:pPr marL="342900" indent="-342900">
              <a:buFont typeface="+mj-lt"/>
              <a:buAutoNum type="arabicPeriod"/>
            </a:pPr>
            <a:r>
              <a:rPr lang="en-GB"/>
              <a:t>More personal</a:t>
            </a:r>
          </a:p>
          <a:p>
            <a:pPr marL="342900" indent="-342900">
              <a:buFont typeface="+mj-lt"/>
              <a:buAutoNum type="arabicPeriod"/>
            </a:pPr>
            <a:r>
              <a:rPr lang="en-GB"/>
              <a:t>Promotes more effective business practice</a:t>
            </a:r>
          </a:p>
          <a:p>
            <a:pPr marL="342900" indent="-342900">
              <a:buFont typeface="+mj-lt"/>
              <a:buAutoNum type="arabicPeriod"/>
            </a:pPr>
            <a:r>
              <a:rPr lang="en-GB"/>
              <a:t>Minimize risk of miscommunication</a:t>
            </a:r>
          </a:p>
          <a:p>
            <a:pPr>
              <a:buFont typeface="Wingdings" panose="05000000000000000000" pitchFamily="2" charset="2"/>
              <a:buChar char="Ø"/>
            </a:pPr>
            <a:r>
              <a:rPr lang="en-GB"/>
              <a:t>Disadvantages of face to face communication</a:t>
            </a:r>
          </a:p>
          <a:p>
            <a:pPr marL="342900" indent="-342900">
              <a:buFont typeface="+mj-lt"/>
              <a:buAutoNum type="arabicPeriod"/>
            </a:pPr>
            <a:r>
              <a:rPr lang="en-GB"/>
              <a:t>Unsuitable for communication with distant people </a:t>
            </a:r>
          </a:p>
          <a:p>
            <a:pPr marL="342900" indent="-342900">
              <a:buFont typeface="+mj-lt"/>
              <a:buAutoNum type="arabicPeriod"/>
            </a:pPr>
            <a:r>
              <a:rPr lang="en-GB"/>
              <a:t>May take a long time</a:t>
            </a:r>
          </a:p>
          <a:p>
            <a:pPr marL="342900" indent="-342900">
              <a:buFont typeface="+mj-lt"/>
              <a:buAutoNum type="arabicPeriod"/>
            </a:pPr>
            <a:r>
              <a:rPr lang="en-GB"/>
              <a:t>Not effective in large meetings</a:t>
            </a:r>
          </a:p>
          <a:p>
            <a:pPr marL="342900" indent="-342900">
              <a:buFont typeface="+mj-lt"/>
              <a:buAutoNum type="arabicPeriod"/>
            </a:pPr>
            <a:endParaRPr lang="en-GB"/>
          </a:p>
          <a:p>
            <a:pPr marL="342900" indent="-342900">
              <a:buFont typeface="+mj-lt"/>
              <a:buAutoNum type="arabicPeriod"/>
            </a:pPr>
            <a:endParaRPr lang="en-GB"/>
          </a:p>
          <a:p>
            <a:pPr marL="342900" indent="-342900">
              <a:buFont typeface="+mj-lt"/>
              <a:buAutoNum type="arabicPeriod"/>
            </a:pPr>
            <a:endParaRPr lang="en-GB"/>
          </a:p>
          <a:p>
            <a:pPr marL="342900" indent="-342900">
              <a:buFont typeface="+mj-lt"/>
              <a:buAutoNum type="arabicPeriod"/>
            </a:pPr>
            <a:endParaRPr lang="en-GB"/>
          </a:p>
          <a:p>
            <a:pPr marL="342900" indent="-342900">
              <a:buFont typeface="+mj-lt"/>
              <a:buAutoNum type="arabicPeriod"/>
            </a:pPr>
            <a:endParaRPr lang="en-GB"/>
          </a:p>
        </p:txBody>
      </p:sp>
    </p:spTree>
    <p:extLst>
      <p:ext uri="{BB962C8B-B14F-4D97-AF65-F5344CB8AC3E}">
        <p14:creationId xmlns:p14="http://schemas.microsoft.com/office/powerpoint/2010/main" val="2087541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F6482-9548-D97B-F487-7FC0887A441F}"/>
              </a:ext>
            </a:extLst>
          </p:cNvPr>
          <p:cNvSpPr>
            <a:spLocks noGrp="1"/>
          </p:cNvSpPr>
          <p:nvPr>
            <p:ph type="title"/>
          </p:nvPr>
        </p:nvSpPr>
        <p:spPr>
          <a:xfrm>
            <a:off x="6420465" y="609600"/>
            <a:ext cx="5122606" cy="1905000"/>
          </a:xfrm>
        </p:spPr>
        <p:txBody>
          <a:bodyPr vert="horz" lIns="91440" tIns="45720" rIns="91440" bIns="45720" rtlCol="0" anchor="ctr">
            <a:normAutofit/>
          </a:bodyPr>
          <a:lstStyle/>
          <a:p>
            <a:r>
              <a:rPr lang="en-US"/>
              <a:t>Telephone</a:t>
            </a:r>
          </a:p>
        </p:txBody>
      </p:sp>
      <p:sp>
        <p:nvSpPr>
          <p:cNvPr id="3" name="Content Placeholder 2">
            <a:extLst>
              <a:ext uri="{FF2B5EF4-FFF2-40B4-BE49-F238E27FC236}">
                <a16:creationId xmlns:a16="http://schemas.microsoft.com/office/drawing/2014/main" id="{ECA90721-39DA-494A-D5F1-AC63BBDDA94B}"/>
              </a:ext>
            </a:extLst>
          </p:cNvPr>
          <p:cNvSpPr>
            <a:spLocks noGrp="1"/>
          </p:cNvSpPr>
          <p:nvPr>
            <p:ph sz="half" idx="1"/>
          </p:nvPr>
        </p:nvSpPr>
        <p:spPr>
          <a:xfrm>
            <a:off x="6420465" y="1997476"/>
            <a:ext cx="5122606" cy="3885799"/>
          </a:xfrm>
        </p:spPr>
        <p:txBody>
          <a:bodyPr vert="horz" lIns="91440" tIns="45720" rIns="91440" bIns="45720" rtlCol="0" anchor="t">
            <a:normAutofit fontScale="70000" lnSpcReduction="20000"/>
          </a:bodyPr>
          <a:lstStyle/>
          <a:p>
            <a:pPr marL="0" indent="0">
              <a:buNone/>
            </a:pPr>
            <a:r>
              <a:rPr lang="en-US" sz="2900">
                <a:latin typeface="Arial" panose="020B0604020202020204" pitchFamily="34" charset="0"/>
                <a:cs typeface="Arial" panose="020B0604020202020204" pitchFamily="34" charset="0"/>
              </a:rPr>
              <a:t>There are many advantages to using a telephone and also some disadvantages</a:t>
            </a:r>
          </a:p>
          <a:p>
            <a:pPr>
              <a:buFont typeface="Wingdings" panose="05000000000000000000" pitchFamily="2" charset="2"/>
              <a:buChar char="Ø"/>
            </a:pPr>
            <a:r>
              <a:rPr lang="en-US" sz="2300">
                <a:latin typeface="Arial" panose="020B0604020202020204" pitchFamily="34" charset="0"/>
                <a:cs typeface="Arial" panose="020B0604020202020204" pitchFamily="34" charset="0"/>
              </a:rPr>
              <a:t>Advantages</a:t>
            </a:r>
          </a:p>
          <a:p>
            <a:pPr marL="342900" indent="-342900">
              <a:buFont typeface="+mj-lt"/>
              <a:buAutoNum type="arabicPeriod"/>
            </a:pPr>
            <a:r>
              <a:rPr lang="en-US">
                <a:latin typeface="Arial" panose="020B0604020202020204" pitchFamily="34" charset="0"/>
                <a:cs typeface="Arial" panose="020B0604020202020204" pitchFamily="34" charset="0"/>
              </a:rPr>
              <a:t>More personal </a:t>
            </a:r>
          </a:p>
          <a:p>
            <a:pPr marL="342900" indent="-342900">
              <a:buFont typeface="+mj-lt"/>
              <a:buAutoNum type="arabicPeriod"/>
            </a:pPr>
            <a:r>
              <a:rPr lang="en-US">
                <a:latin typeface="Arial" panose="020B0604020202020204" pitchFamily="34" charset="0"/>
                <a:cs typeface="Arial" panose="020B0604020202020204" pitchFamily="34" charset="0"/>
              </a:rPr>
              <a:t>Get a response quicker</a:t>
            </a:r>
          </a:p>
          <a:p>
            <a:pPr marL="342900" indent="-342900">
              <a:buFont typeface="+mj-lt"/>
              <a:buAutoNum type="arabicPeriod"/>
            </a:pPr>
            <a:r>
              <a:rPr lang="en-US">
                <a:latin typeface="Arial" panose="020B0604020202020204" pitchFamily="34" charset="0"/>
                <a:cs typeface="Arial" panose="020B0604020202020204" pitchFamily="34" charset="0"/>
              </a:rPr>
              <a:t>Track calls</a:t>
            </a:r>
          </a:p>
          <a:p>
            <a:pPr marL="342900" indent="-342900">
              <a:buFont typeface="+mj-lt"/>
              <a:buAutoNum type="arabicPeriod"/>
            </a:pPr>
            <a:r>
              <a:rPr lang="en-US">
                <a:latin typeface="Arial" panose="020B0604020202020204" pitchFamily="34" charset="0"/>
                <a:cs typeface="Arial" panose="020B0604020202020204" pitchFamily="34" charset="0"/>
              </a:rPr>
              <a:t>Less expensive</a:t>
            </a:r>
          </a:p>
          <a:p>
            <a:pPr>
              <a:buFont typeface="Wingdings" panose="05000000000000000000" pitchFamily="2" charset="2"/>
              <a:buChar char="Ø"/>
            </a:pPr>
            <a:r>
              <a:rPr lang="en-US" sz="2300">
                <a:latin typeface="Arial" panose="020B0604020202020204" pitchFamily="34" charset="0"/>
                <a:cs typeface="Arial" panose="020B0604020202020204" pitchFamily="34" charset="0"/>
              </a:rPr>
              <a:t>Disadvantages</a:t>
            </a:r>
          </a:p>
          <a:p>
            <a:pPr marL="342900" indent="-342900">
              <a:buFont typeface="+mj-lt"/>
              <a:buAutoNum type="arabicPeriod"/>
            </a:pPr>
            <a:r>
              <a:rPr lang="en-US">
                <a:latin typeface="Arial" panose="020B0604020202020204" pitchFamily="34" charset="0"/>
                <a:cs typeface="Arial" panose="020B0604020202020204" pitchFamily="34" charset="0"/>
              </a:rPr>
              <a:t>Network problems</a:t>
            </a:r>
          </a:p>
          <a:p>
            <a:pPr marL="342900" indent="-342900">
              <a:buFont typeface="+mj-lt"/>
              <a:buAutoNum type="arabicPeriod"/>
            </a:pPr>
            <a:r>
              <a:rPr lang="en-US">
                <a:latin typeface="Arial" panose="020B0604020202020204" pitchFamily="34" charset="0"/>
                <a:cs typeface="Arial" panose="020B0604020202020204" pitchFamily="34" charset="0"/>
              </a:rPr>
              <a:t>Voice is not always clear</a:t>
            </a:r>
          </a:p>
          <a:p>
            <a:pPr marL="342900" indent="-342900">
              <a:buFont typeface="+mj-lt"/>
              <a:buAutoNum type="arabicPeriod"/>
            </a:pPr>
            <a:r>
              <a:rPr lang="en-US">
                <a:latin typeface="Arial" panose="020B0604020202020204" pitchFamily="34" charset="0"/>
                <a:cs typeface="Arial" panose="020B0604020202020204" pitchFamily="34" charset="0"/>
              </a:rPr>
              <a:t>Not face to face</a:t>
            </a:r>
          </a:p>
          <a:p>
            <a:pPr marL="342900" indent="-342900">
              <a:buFont typeface="+mj-lt"/>
              <a:buAutoNum type="arabicPeriod"/>
            </a:pPr>
            <a:endParaRPr lang="en-US">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 </a:t>
            </a:r>
          </a:p>
        </p:txBody>
      </p:sp>
      <p:pic>
        <p:nvPicPr>
          <p:cNvPr id="6" name="Content Placeholder 5" descr="A picture containing electronics, indoor, keyboard, telephone&#10;&#10;Description automatically generated">
            <a:extLst>
              <a:ext uri="{FF2B5EF4-FFF2-40B4-BE49-F238E27FC236}">
                <a16:creationId xmlns:a16="http://schemas.microsoft.com/office/drawing/2014/main" id="{FEC15CD6-9B31-8B13-171B-462376EDE540}"/>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3192" y="1449499"/>
            <a:ext cx="5451627" cy="363896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14454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B377F-D70F-6A64-8244-D42DE6B38603}"/>
              </a:ext>
            </a:extLst>
          </p:cNvPr>
          <p:cNvSpPr>
            <a:spLocks noGrp="1"/>
          </p:cNvSpPr>
          <p:nvPr>
            <p:ph type="title"/>
          </p:nvPr>
        </p:nvSpPr>
        <p:spPr/>
        <p:txBody>
          <a:bodyPr>
            <a:normAutofit/>
          </a:bodyPr>
          <a:lstStyle/>
          <a:p>
            <a:r>
              <a:rPr lang="en-GB" sz="9600"/>
              <a:t>EMAIL</a:t>
            </a:r>
          </a:p>
        </p:txBody>
      </p:sp>
      <p:sp>
        <p:nvSpPr>
          <p:cNvPr id="3" name="Content Placeholder 2">
            <a:extLst>
              <a:ext uri="{FF2B5EF4-FFF2-40B4-BE49-F238E27FC236}">
                <a16:creationId xmlns:a16="http://schemas.microsoft.com/office/drawing/2014/main" id="{48EF7DFA-A165-D50E-0689-749D382607E6}"/>
              </a:ext>
            </a:extLst>
          </p:cNvPr>
          <p:cNvSpPr>
            <a:spLocks noGrp="1"/>
          </p:cNvSpPr>
          <p:nvPr>
            <p:ph sz="half" idx="1"/>
          </p:nvPr>
        </p:nvSpPr>
        <p:spPr/>
        <p:txBody>
          <a:bodyPr/>
          <a:lstStyle/>
          <a:p>
            <a:pPr>
              <a:buFont typeface="Wingdings" panose="05000000000000000000" pitchFamily="2" charset="2"/>
              <a:buChar char="Ø"/>
            </a:pPr>
            <a:r>
              <a:rPr lang="en-GB"/>
              <a:t>Advantages of email for communication in a phone company.</a:t>
            </a:r>
          </a:p>
          <a:p>
            <a:pPr marL="342900" indent="-342900">
              <a:buFont typeface="+mj-lt"/>
              <a:buAutoNum type="arabicPeriod"/>
            </a:pPr>
            <a:r>
              <a:rPr lang="en-GB"/>
              <a:t>Easy to use</a:t>
            </a:r>
          </a:p>
          <a:p>
            <a:pPr marL="342900" indent="-342900">
              <a:buFont typeface="+mj-lt"/>
              <a:buAutoNum type="arabicPeriod"/>
            </a:pPr>
            <a:r>
              <a:rPr lang="en-GB"/>
              <a:t>Effectively communicate with people no matter the distant</a:t>
            </a:r>
          </a:p>
          <a:p>
            <a:pPr marL="342900" indent="-342900">
              <a:buFont typeface="+mj-lt"/>
              <a:buAutoNum type="arabicPeriod"/>
            </a:pPr>
            <a:r>
              <a:rPr lang="en-GB"/>
              <a:t>Availability and portability</a:t>
            </a:r>
          </a:p>
          <a:p>
            <a:pPr marL="342900" indent="-342900">
              <a:buFont typeface="+mj-lt"/>
              <a:buAutoNum type="arabicPeriod"/>
            </a:pPr>
            <a:r>
              <a:rPr lang="en-GB"/>
              <a:t>Less cost</a:t>
            </a:r>
          </a:p>
          <a:p>
            <a:pPr marL="342900" indent="-342900">
              <a:buFont typeface="+mj-lt"/>
              <a:buAutoNum type="arabicPeriod"/>
            </a:pPr>
            <a:r>
              <a:rPr lang="en-GB"/>
              <a:t>speed</a:t>
            </a:r>
          </a:p>
          <a:p>
            <a:pPr marL="342900" indent="-342900">
              <a:buFont typeface="+mj-lt"/>
              <a:buAutoNum type="arabicPeriod"/>
            </a:pPr>
            <a:endParaRPr lang="en-GB"/>
          </a:p>
          <a:p>
            <a:pPr marL="342900" indent="-342900">
              <a:buFont typeface="+mj-lt"/>
              <a:buAutoNum type="arabicPeriod"/>
            </a:pPr>
            <a:endParaRPr lang="en-GB"/>
          </a:p>
        </p:txBody>
      </p:sp>
      <p:pic>
        <p:nvPicPr>
          <p:cNvPr id="8" name="Picture 7">
            <a:extLst>
              <a:ext uri="{FF2B5EF4-FFF2-40B4-BE49-F238E27FC236}">
                <a16:creationId xmlns:a16="http://schemas.microsoft.com/office/drawing/2014/main" id="{810195F0-1183-884B-ABC9-B40E44CEF522}"/>
              </a:ext>
            </a:extLst>
          </p:cNvPr>
          <p:cNvPicPr>
            <a:picLocks noChangeAspect="1"/>
          </p:cNvPicPr>
          <p:nvPr/>
        </p:nvPicPr>
        <p:blipFill>
          <a:blip r:embed="rId2"/>
          <a:stretch>
            <a:fillRect/>
          </a:stretch>
        </p:blipFill>
        <p:spPr>
          <a:xfrm>
            <a:off x="7096125" y="676510"/>
            <a:ext cx="3595688" cy="1905000"/>
          </a:xfrm>
          <a:prstGeom prst="rect">
            <a:avLst/>
          </a:prstGeom>
        </p:spPr>
      </p:pic>
      <p:sp>
        <p:nvSpPr>
          <p:cNvPr id="10" name="Content Placeholder 9">
            <a:extLst>
              <a:ext uri="{FF2B5EF4-FFF2-40B4-BE49-F238E27FC236}">
                <a16:creationId xmlns:a16="http://schemas.microsoft.com/office/drawing/2014/main" id="{B8D5415D-C5A9-6AAE-EB24-2E8ECEE227FE}"/>
              </a:ext>
            </a:extLst>
          </p:cNvPr>
          <p:cNvSpPr>
            <a:spLocks noGrp="1"/>
          </p:cNvSpPr>
          <p:nvPr>
            <p:ph sz="half" idx="2"/>
          </p:nvPr>
        </p:nvSpPr>
        <p:spPr/>
        <p:txBody>
          <a:bodyPr/>
          <a:lstStyle/>
          <a:p>
            <a:pPr>
              <a:buFont typeface="Wingdings" panose="05000000000000000000" pitchFamily="2" charset="2"/>
              <a:buChar char="Ø"/>
            </a:pPr>
            <a:r>
              <a:rPr lang="en-GB"/>
              <a:t>Disadvantages of email communication in a phone company.</a:t>
            </a:r>
          </a:p>
          <a:p>
            <a:pPr marL="342900" indent="-342900">
              <a:buFont typeface="+mj-lt"/>
              <a:buAutoNum type="arabicPeriod"/>
            </a:pPr>
            <a:r>
              <a:rPr lang="en-GB"/>
              <a:t>Accessible to others</a:t>
            </a:r>
          </a:p>
          <a:p>
            <a:pPr marL="342900" indent="-342900">
              <a:buFont typeface="+mj-lt"/>
              <a:buAutoNum type="arabicPeriod"/>
            </a:pPr>
            <a:r>
              <a:rPr lang="en-GB"/>
              <a:t>Information overload</a:t>
            </a:r>
          </a:p>
          <a:p>
            <a:pPr marL="342900" indent="-342900">
              <a:buFont typeface="+mj-lt"/>
              <a:buAutoNum type="arabicPeriod"/>
            </a:pPr>
            <a:r>
              <a:rPr lang="en-GB"/>
              <a:t>Lacking personal touch</a:t>
            </a:r>
          </a:p>
          <a:p>
            <a:pPr marL="342900" indent="-342900">
              <a:buFont typeface="+mj-lt"/>
              <a:buAutoNum type="arabicPeriod"/>
            </a:pPr>
            <a:r>
              <a:rPr lang="en-GB"/>
              <a:t>viruses</a:t>
            </a:r>
          </a:p>
          <a:p>
            <a:pPr marL="0" indent="0">
              <a:buNone/>
            </a:pPr>
            <a:endParaRPr lang="en-GB"/>
          </a:p>
        </p:txBody>
      </p:sp>
    </p:spTree>
    <p:extLst>
      <p:ext uri="{BB962C8B-B14F-4D97-AF65-F5344CB8AC3E}">
        <p14:creationId xmlns:p14="http://schemas.microsoft.com/office/powerpoint/2010/main" val="567471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03A2-5408-CBC9-2C9B-6D8922CED25E}"/>
              </a:ext>
            </a:extLst>
          </p:cNvPr>
          <p:cNvSpPr>
            <a:spLocks noGrp="1"/>
          </p:cNvSpPr>
          <p:nvPr>
            <p:ph type="title"/>
          </p:nvPr>
        </p:nvSpPr>
        <p:spPr/>
        <p:txBody>
          <a:bodyPr/>
          <a:lstStyle/>
          <a:p>
            <a:r>
              <a:rPr lang="en-GB"/>
              <a:t>Improving channels of communication </a:t>
            </a:r>
            <a:br>
              <a:rPr lang="en-GB"/>
            </a:br>
            <a:endParaRPr lang="en-GB"/>
          </a:p>
        </p:txBody>
      </p:sp>
      <p:sp>
        <p:nvSpPr>
          <p:cNvPr id="3" name="Content Placeholder 2">
            <a:extLst>
              <a:ext uri="{FF2B5EF4-FFF2-40B4-BE49-F238E27FC236}">
                <a16:creationId xmlns:a16="http://schemas.microsoft.com/office/drawing/2014/main" id="{BFF10E78-D0D9-E9F8-EED1-E05C65398F88}"/>
              </a:ext>
            </a:extLst>
          </p:cNvPr>
          <p:cNvSpPr>
            <a:spLocks noGrp="1"/>
          </p:cNvSpPr>
          <p:nvPr>
            <p:ph idx="1"/>
          </p:nvPr>
        </p:nvSpPr>
        <p:spPr/>
        <p:txBody>
          <a:bodyPr/>
          <a:lstStyle/>
          <a:p>
            <a:pPr marL="457200" indent="-457200">
              <a:buFont typeface="+mj-lt"/>
              <a:buAutoNum type="arabicPeriod"/>
            </a:pPr>
            <a:r>
              <a:rPr lang="en-GB"/>
              <a:t>Practice active listening</a:t>
            </a:r>
          </a:p>
          <a:p>
            <a:pPr marL="457200" indent="-457200">
              <a:buFont typeface="+mj-lt"/>
              <a:buAutoNum type="arabicPeriod"/>
            </a:pPr>
            <a:r>
              <a:rPr lang="en-GB"/>
              <a:t>Focus on non verbal communication</a:t>
            </a:r>
          </a:p>
          <a:p>
            <a:pPr marL="457200" indent="-457200">
              <a:buFont typeface="+mj-lt"/>
              <a:buAutoNum type="arabicPeriod"/>
            </a:pPr>
            <a:r>
              <a:rPr lang="en-GB"/>
              <a:t>Ask for feedback</a:t>
            </a:r>
          </a:p>
          <a:p>
            <a:pPr marL="457200" indent="-457200">
              <a:buFont typeface="+mj-lt"/>
              <a:buAutoNum type="arabicPeriod"/>
            </a:pPr>
            <a:r>
              <a:rPr lang="en-GB"/>
              <a:t>Manage your own emotions</a:t>
            </a:r>
          </a:p>
          <a:p>
            <a:pPr marL="457200" indent="-457200">
              <a:buFont typeface="+mj-lt"/>
              <a:buAutoNum type="arabicPeriod"/>
            </a:pPr>
            <a:endParaRPr lang="en-GB"/>
          </a:p>
          <a:p>
            <a:pPr marL="457200" indent="-457200">
              <a:buFont typeface="+mj-lt"/>
              <a:buAutoNum type="arabicPeriod"/>
            </a:pPr>
            <a:endParaRPr lang="en-GB"/>
          </a:p>
        </p:txBody>
      </p:sp>
    </p:spTree>
    <p:extLst>
      <p:ext uri="{BB962C8B-B14F-4D97-AF65-F5344CB8AC3E}">
        <p14:creationId xmlns:p14="http://schemas.microsoft.com/office/powerpoint/2010/main" val="2215881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E614-4AA9-76DB-3A44-864BC96945FA}"/>
              </a:ext>
            </a:extLst>
          </p:cNvPr>
          <p:cNvSpPr>
            <a:spLocks noGrp="1"/>
          </p:cNvSpPr>
          <p:nvPr>
            <p:ph type="title"/>
          </p:nvPr>
        </p:nvSpPr>
        <p:spPr>
          <a:xfrm>
            <a:off x="4303643" y="609600"/>
            <a:ext cx="6743767" cy="1905000"/>
          </a:xfrm>
        </p:spPr>
        <p:txBody>
          <a:bodyPr>
            <a:normAutofit/>
          </a:bodyPr>
          <a:lstStyle/>
          <a:p>
            <a:pPr>
              <a:lnSpc>
                <a:spcPct val="90000"/>
              </a:lnSpc>
            </a:pPr>
            <a:r>
              <a:rPr lang="en-GB" sz="2500"/>
              <a:t>The types of barriers that can prevent effective communication between the organisation and their external stakeholders.</a:t>
            </a:r>
            <a:br>
              <a:rPr lang="en-GB" sz="2500"/>
            </a:br>
            <a:endParaRPr lang="en-GB" sz="2500"/>
          </a:p>
        </p:txBody>
      </p:sp>
      <p:pic>
        <p:nvPicPr>
          <p:cNvPr id="17" name="Picture 16" descr="Mobile device with apps">
            <a:extLst>
              <a:ext uri="{FF2B5EF4-FFF2-40B4-BE49-F238E27FC236}">
                <a16:creationId xmlns:a16="http://schemas.microsoft.com/office/drawing/2014/main" id="{E414156A-1F1C-02F6-96A6-0A97BA6A2FD0}"/>
              </a:ext>
            </a:extLst>
          </p:cNvPr>
          <p:cNvPicPr>
            <a:picLocks noChangeAspect="1"/>
          </p:cNvPicPr>
          <p:nvPr/>
        </p:nvPicPr>
        <p:blipFill rotWithShape="1">
          <a:blip r:embed="rId3"/>
          <a:srcRect l="55516" r="15945"/>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a:extLst>
              <a:ext uri="{FF2B5EF4-FFF2-40B4-BE49-F238E27FC236}">
                <a16:creationId xmlns:a16="http://schemas.microsoft.com/office/drawing/2014/main" id="{FFE0BBE9-D805-7E0A-575C-BEE53441C74C}"/>
              </a:ext>
            </a:extLst>
          </p:cNvPr>
          <p:cNvSpPr>
            <a:spLocks noGrp="1"/>
          </p:cNvSpPr>
          <p:nvPr>
            <p:ph idx="1"/>
          </p:nvPr>
        </p:nvSpPr>
        <p:spPr>
          <a:xfrm>
            <a:off x="4303643" y="2666999"/>
            <a:ext cx="7046844" cy="3415749"/>
          </a:xfrm>
        </p:spPr>
        <p:txBody>
          <a:bodyPr>
            <a:normAutofit/>
          </a:bodyPr>
          <a:lstStyle/>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endParaRPr lang="en-US"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•Communication between the organisation and external stakeholders it is very important as external </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•There are couple of things can prevent communication between these two to communicate well </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•External stakeholders include: clients or customers, investors and shareholders.</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 telephone is an important communication tool to communicating with customers over the telephone but can be challenging </a:t>
            </a:r>
            <a:endParaRPr lang="en-GB" sz="1900"/>
          </a:p>
          <a:p>
            <a:pPr marL="0" indent="0">
              <a:lnSpc>
                <a:spcPct val="90000"/>
              </a:lnSpc>
              <a:buNone/>
            </a:pPr>
            <a:endParaRPr lang="en-GB" sz="190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4039900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EEE3E-2D18-2C74-B83F-D2872CB8BA7C}"/>
              </a:ext>
            </a:extLst>
          </p:cNvPr>
          <p:cNvSpPr>
            <a:spLocks noGrp="1"/>
          </p:cNvSpPr>
          <p:nvPr>
            <p:ph type="title"/>
          </p:nvPr>
        </p:nvSpPr>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BARRIERS OF COMUNICATION </a:t>
            </a:r>
            <a:endParaRPr lang="en-GB"/>
          </a:p>
        </p:txBody>
      </p:sp>
      <p:sp>
        <p:nvSpPr>
          <p:cNvPr id="3" name="Content Placeholder 2">
            <a:extLst>
              <a:ext uri="{FF2B5EF4-FFF2-40B4-BE49-F238E27FC236}">
                <a16:creationId xmlns:a16="http://schemas.microsoft.com/office/drawing/2014/main" id="{F05A10FC-CFF3-CDE8-56BF-87B2891D5076}"/>
              </a:ext>
            </a:extLst>
          </p:cNvPr>
          <p:cNvSpPr>
            <a:spLocks noGrp="1"/>
          </p:cNvSpPr>
          <p:nvPr>
            <p:ph idx="1"/>
          </p:nvPr>
        </p:nvSpPr>
        <p:spPr/>
        <p:txBody>
          <a:bodyPr>
            <a:normAutofit fontScale="70000" lnSpcReduction="20000"/>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It is easy to call in stead of email them or go to them but there are many challenges that can cause delays or frustration like: </a:t>
            </a:r>
            <a:endParaRPr lang="en-GB">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•Lack of body language –when you speak with customer in person you clearly understand the message.</a:t>
            </a:r>
            <a:endParaRPr lang="en-GB"/>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•No eye contact –when you speak to people in person looking in there eyes you show you can care and understand.</a:t>
            </a:r>
            <a:endParaRPr lang="en-GB"/>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•Long time wait- there is nothing worse than calling for help and the waiting time to answer you is 47 minutes .</a:t>
            </a:r>
            <a:endParaRPr lang="en-GB"/>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•Overworking –some times they do not require any special skills or knowledge .</a:t>
            </a:r>
            <a:endParaRPr lang="en-GB"/>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•Lack of customer personal data-make sure that you asking them that information can only use to provide better service to them.</a:t>
            </a:r>
            <a:endParaRPr lang="en-GB"/>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•Delayed response –no body kile waiting long hold times  ,customer s like quick response ,quick solutions </a:t>
            </a:r>
            <a:endParaRPr lang="en-GB"/>
          </a:p>
          <a:p>
            <a:pPr>
              <a:buClr>
                <a:srgbClr val="FFFFFF"/>
              </a:buClr>
            </a:pPr>
            <a:endParaRPr lang="en-GB">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1646643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2508-6CA1-93F2-8A07-E1C78E59E180}"/>
              </a:ext>
            </a:extLst>
          </p:cNvPr>
          <p:cNvSpPr>
            <a:spLocks noGrp="1"/>
          </p:cNvSpPr>
          <p:nvPr>
            <p:ph type="title"/>
          </p:nvPr>
        </p:nvSpPr>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Barries in communication</a:t>
            </a:r>
            <a:endParaRPr lang="en-GB"/>
          </a:p>
        </p:txBody>
      </p:sp>
      <p:pic>
        <p:nvPicPr>
          <p:cNvPr id="4" name="Picture 4" descr="A picture containing text, businesscard, screenshot, clipart&#10;&#10;Description automatically generated">
            <a:extLst>
              <a:ext uri="{FF2B5EF4-FFF2-40B4-BE49-F238E27FC236}">
                <a16:creationId xmlns:a16="http://schemas.microsoft.com/office/drawing/2014/main" id="{185F02F7-64A1-E599-24E3-7A9E9E43A2B4}"/>
              </a:ext>
            </a:extLst>
          </p:cNvPr>
          <p:cNvPicPr>
            <a:picLocks noGrp="1" noChangeAspect="1"/>
          </p:cNvPicPr>
          <p:nvPr>
            <p:ph idx="1"/>
          </p:nvPr>
        </p:nvPicPr>
        <p:blipFill>
          <a:blip r:embed="rId2"/>
          <a:stretch>
            <a:fillRect/>
          </a:stretch>
        </p:blipFill>
        <p:spPr>
          <a:xfrm>
            <a:off x="3317344" y="2666999"/>
            <a:ext cx="5554135" cy="3124201"/>
          </a:xfrm>
        </p:spPr>
      </p:pic>
    </p:spTree>
    <p:extLst>
      <p:ext uri="{BB962C8B-B14F-4D97-AF65-F5344CB8AC3E}">
        <p14:creationId xmlns:p14="http://schemas.microsoft.com/office/powerpoint/2010/main" val="35168511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5D39E-AB3B-2CE4-5836-F21D23325965}"/>
              </a:ext>
            </a:extLst>
          </p:cNvPr>
          <p:cNvSpPr>
            <a:spLocks noGrp="1"/>
          </p:cNvSpPr>
          <p:nvPr>
            <p:ph type="title"/>
          </p:nvPr>
        </p:nvSpPr>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Emotion, physical &amp; psychological  </a:t>
            </a:r>
            <a:endParaRPr lang="en-GB"/>
          </a:p>
        </p:txBody>
      </p:sp>
      <p:sp>
        <p:nvSpPr>
          <p:cNvPr id="3" name="Content Placeholder 2">
            <a:extLst>
              <a:ext uri="{FF2B5EF4-FFF2-40B4-BE49-F238E27FC236}">
                <a16:creationId xmlns:a16="http://schemas.microsoft.com/office/drawing/2014/main" id="{825770DB-D59E-9C6E-714F-A22BC5647E3E}"/>
              </a:ext>
            </a:extLst>
          </p:cNvPr>
          <p:cNvSpPr>
            <a:spLocks noGrp="1"/>
          </p:cNvSpPr>
          <p:nvPr>
            <p:ph idx="1"/>
          </p:nvPr>
        </p:nvSpPr>
        <p:spPr/>
        <p:txBody>
          <a:bodyPr>
            <a:normAutofit fontScale="85000" lnSpcReduction="10000"/>
          </a:bodyPr>
          <a:lstStyle/>
          <a:p>
            <a:pPr marL="0" indent="0">
              <a:buNone/>
            </a:pPr>
            <a:r>
              <a:rPr lang="en-GB">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rPr>
              <a:t>Emotion:</a:t>
            </a:r>
          </a:p>
          <a:p>
            <a:pPr marL="0" indent="0">
              <a:buNone/>
            </a:pPr>
            <a:r>
              <a:rPr lang="en-GB">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rPr>
              <a:t>Emotion is a barrier in communication if you misunderstand what the person is trying to say to you while you speak to him ,he well feel that you impress himself or upset them.</a:t>
            </a:r>
          </a:p>
          <a:p>
            <a:pPr marL="0" indent="0">
              <a:buNone/>
            </a:pPr>
            <a:r>
              <a:rPr lang="en-GB">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rPr>
              <a:t>Physical:</a:t>
            </a:r>
          </a:p>
          <a:p>
            <a:pPr marL="0" indent="0">
              <a:buNone/>
            </a:pPr>
            <a:r>
              <a:rPr lang="en-GB">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rPr>
              <a:t>It can be a barrier because of act of distraction that can easy to spot like noise or close the door are physical barriers to listening .</a:t>
            </a:r>
          </a:p>
          <a:p>
            <a:pPr marL="0" indent="0">
              <a:buNone/>
            </a:pPr>
            <a:r>
              <a:rPr lang="en-GB">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rPr>
              <a:t>Psychological:</a:t>
            </a:r>
          </a:p>
          <a:p>
            <a:pPr marL="0" indent="0">
              <a:buNone/>
            </a:pPr>
            <a:r>
              <a:rPr lang="en-GB">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rPr>
              <a:t>Lack of attention ,the communication will face challenges and become ineffective when a person mind is distracted.</a:t>
            </a:r>
          </a:p>
          <a:p>
            <a:pPr marL="0" indent="0">
              <a:buNone/>
            </a:pPr>
            <a:endParaRPr lang="en-GB">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p:txBody>
      </p:sp>
    </p:spTree>
    <p:extLst>
      <p:ext uri="{BB962C8B-B14F-4D97-AF65-F5344CB8AC3E}">
        <p14:creationId xmlns:p14="http://schemas.microsoft.com/office/powerpoint/2010/main" val="29274261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967CB-5802-8AB5-0440-9124D3FA65C4}"/>
              </a:ext>
            </a:extLst>
          </p:cNvPr>
          <p:cNvSpPr>
            <a:spLocks noGrp="1"/>
          </p:cNvSpPr>
          <p:nvPr>
            <p:ph type="title"/>
          </p:nvPr>
        </p:nvSpPr>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Language and culture</a:t>
            </a:r>
            <a:endParaRPr lang="en-GB"/>
          </a:p>
        </p:txBody>
      </p:sp>
      <p:sp>
        <p:nvSpPr>
          <p:cNvPr id="3" name="Content Placeholder 2">
            <a:extLst>
              <a:ext uri="{FF2B5EF4-FFF2-40B4-BE49-F238E27FC236}">
                <a16:creationId xmlns:a16="http://schemas.microsoft.com/office/drawing/2014/main" id="{7197D809-1213-7B0E-EE15-350199E078FF}"/>
              </a:ext>
            </a:extLst>
          </p:cNvPr>
          <p:cNvSpPr>
            <a:spLocks noGrp="1"/>
          </p:cNvSpPr>
          <p:nvPr>
            <p:ph idx="1"/>
          </p:nvPr>
        </p:nvSpPr>
        <p:spPr>
          <a:xfrm>
            <a:off x="1141413" y="2997678"/>
            <a:ext cx="9905998" cy="3124201"/>
          </a:xfrm>
        </p:spPr>
        <p:txBody>
          <a:bodyPr>
            <a:normAutofit lnSpcReduction="10000"/>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Language :</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The difficulties in communication between them is that people  speaking different languages or even dialects in some cases.</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Culture: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Culture barriers ,when communication happens between two different cultural background.</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We see daily in our life how we communicate to other people who comes from different background and if you do not the simplify ways to </a:t>
            </a:r>
            <a:r>
              <a:rPr lang="en-GB" err="1">
                <a:effectLst>
                  <a:glow rad="38100">
                    <a:prstClr val="black">
                      <a:lumMod val="50000"/>
                      <a:lumOff val="50000"/>
                      <a:alpha val="20000"/>
                    </a:prstClr>
                  </a:glow>
                  <a:outerShdw blurRad="44450" dist="12700" dir="13860000" algn="tl" rotWithShape="0">
                    <a:srgbClr val="000000">
                      <a:alpha val="20000"/>
                    </a:srgbClr>
                  </a:outerShdw>
                </a:effectLst>
              </a:rPr>
              <a:t>commiunicate</a:t>
            </a:r>
            <a:r>
              <a:rPr lang="en-GB">
                <a:effectLst>
                  <a:glow rad="38100">
                    <a:prstClr val="black">
                      <a:lumMod val="50000"/>
                      <a:lumOff val="50000"/>
                      <a:alpha val="20000"/>
                    </a:prstClr>
                  </a:glow>
                  <a:outerShdw blurRad="44450" dist="12700" dir="13860000" algn="tl" rotWithShape="0">
                    <a:srgbClr val="000000">
                      <a:alpha val="20000"/>
                    </a:srgbClr>
                  </a:outerShdw>
                </a:effectLst>
              </a:rPr>
              <a:t> it can be a huge barriers for your job .</a:t>
            </a:r>
          </a:p>
        </p:txBody>
      </p:sp>
    </p:spTree>
    <p:extLst>
      <p:ext uri="{BB962C8B-B14F-4D97-AF65-F5344CB8AC3E}">
        <p14:creationId xmlns:p14="http://schemas.microsoft.com/office/powerpoint/2010/main" val="22221182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19C48-7AD6-D721-CCFA-8D8EAD00DC2B}"/>
              </a:ext>
            </a:extLst>
          </p:cNvPr>
          <p:cNvSpPr>
            <a:spLocks noGrp="1"/>
          </p:cNvSpPr>
          <p:nvPr>
            <p:ph type="title"/>
          </p:nvPr>
        </p:nvSpPr>
        <p:spPr>
          <a:xfrm>
            <a:off x="974179" y="714375"/>
            <a:ext cx="3332955" cy="5076826"/>
          </a:xfrm>
        </p:spPr>
        <p:txBody>
          <a:bodyPr anchor="ctr">
            <a:normAutofit/>
          </a:bodyPr>
          <a:lstStyle/>
          <a:p>
            <a:pPr>
              <a:lnSpc>
                <a:spcPct val="90000"/>
              </a:lnSpc>
            </a:pPr>
            <a:r>
              <a:rPr lang="en-GB" sz="2500"/>
              <a:t>How should the organization use the therioes relating to the models of communication?</a:t>
            </a:r>
          </a:p>
        </p:txBody>
      </p:sp>
      <p:sp>
        <p:nvSpPr>
          <p:cNvPr id="5" name="Rectangle 7">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7" name="Straight Connector 11">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a:extLst>
              <a:ext uri="{FF2B5EF4-FFF2-40B4-BE49-F238E27FC236}">
                <a16:creationId xmlns:a16="http://schemas.microsoft.com/office/drawing/2014/main" id="{39F5FD68-0AEF-FAD6-5FD9-2F78E037EB23}"/>
              </a:ext>
            </a:extLst>
          </p:cNvPr>
          <p:cNvSpPr>
            <a:spLocks noGrp="1"/>
          </p:cNvSpPr>
          <p:nvPr>
            <p:ph idx="1"/>
          </p:nvPr>
        </p:nvSpPr>
        <p:spPr>
          <a:xfrm>
            <a:off x="5194894" y="444299"/>
            <a:ext cx="6253751" cy="5076825"/>
          </a:xfrm>
        </p:spPr>
        <p:txBody>
          <a:bodyPr>
            <a:normAutofit/>
          </a:bodyPr>
          <a:lstStyle/>
          <a:p>
            <a:r>
              <a:rPr lang="en-GB">
                <a:solidFill>
                  <a:schemeClr val="tx1"/>
                </a:solidFill>
                <a:effectLst>
                  <a:glow rad="38100">
                    <a:prstClr val="black">
                      <a:lumMod val="50000"/>
                      <a:lumOff val="50000"/>
                      <a:alpha val="20000"/>
                    </a:prstClr>
                  </a:glow>
                  <a:outerShdw blurRad="44450" dist="12700" dir="13860000" algn="tl" rotWithShape="0">
                    <a:srgbClr val="000000">
                      <a:alpha val="20000"/>
                    </a:srgbClr>
                  </a:outerShdw>
                </a:effectLst>
              </a:rPr>
              <a:t>Understanding corporate communication theories may not be the solution to all your problems, but they can help shed light on the mystery of human behaviour and, perhaps more importantly, help you define the kind of leader you want to be and the kind of workplace culture you want to promote.</a:t>
            </a:r>
            <a:endParaRPr lang="en-GB">
              <a:solidFill>
                <a:schemeClr val="tx1"/>
              </a:solidFill>
            </a:endParaRPr>
          </a:p>
        </p:txBody>
      </p:sp>
    </p:spTree>
    <p:extLst>
      <p:ext uri="{BB962C8B-B14F-4D97-AF65-F5344CB8AC3E}">
        <p14:creationId xmlns:p14="http://schemas.microsoft.com/office/powerpoint/2010/main" val="4730728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0E329-A405-28DB-4F0D-046D77C53D2E}"/>
              </a:ext>
            </a:extLst>
          </p:cNvPr>
          <p:cNvSpPr>
            <a:spLocks noGrp="1"/>
          </p:cNvSpPr>
          <p:nvPr>
            <p:ph type="title"/>
          </p:nvPr>
        </p:nvSpPr>
        <p:spPr>
          <a:xfrm>
            <a:off x="1345328" y="-184597"/>
            <a:ext cx="9905998" cy="1905000"/>
          </a:xfrm>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Types in an  organisational communication</a:t>
            </a:r>
            <a:endParaRPr lang="en-GB"/>
          </a:p>
        </p:txBody>
      </p:sp>
      <p:sp>
        <p:nvSpPr>
          <p:cNvPr id="3" name="Content Placeholder 2">
            <a:extLst>
              <a:ext uri="{FF2B5EF4-FFF2-40B4-BE49-F238E27FC236}">
                <a16:creationId xmlns:a16="http://schemas.microsoft.com/office/drawing/2014/main" id="{F6F73DF7-D1A7-1240-0AEC-DD6E6880C4CD}"/>
              </a:ext>
            </a:extLst>
          </p:cNvPr>
          <p:cNvSpPr>
            <a:spLocks noGrp="1"/>
          </p:cNvSpPr>
          <p:nvPr>
            <p:ph idx="1"/>
          </p:nvPr>
        </p:nvSpPr>
        <p:spPr>
          <a:xfrm>
            <a:off x="1173611" y="960549"/>
            <a:ext cx="9186928" cy="3124201"/>
          </a:xfrm>
        </p:spPr>
        <p:txBody>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Every organisation must allow for multiple directions of communication;</a:t>
            </a:r>
          </a:p>
          <a:p>
            <a:pPr>
              <a:buClr>
                <a:srgbClr val="FFFFFF"/>
              </a:buClr>
            </a:pPr>
            <a:r>
              <a:rPr lang="en-GB">
                <a:solidFill>
                  <a:schemeClr val="tx1"/>
                </a:solidFill>
                <a:effectLst>
                  <a:glow rad="38100">
                    <a:prstClr val="black">
                      <a:lumMod val="50000"/>
                      <a:lumOff val="50000"/>
                      <a:alpha val="20000"/>
                    </a:prstClr>
                  </a:glow>
                  <a:outerShdw blurRad="44450" dist="12700" dir="13860000" algn="tl" rotWithShape="0">
                    <a:srgbClr val="000000">
                      <a:alpha val="20000"/>
                    </a:srgbClr>
                  </a:outerShdw>
                </a:effectLst>
              </a:rPr>
              <a:t>Vertical communication</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Horizontal communication</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Diagonal communication </a:t>
            </a:r>
            <a:br>
              <a:rPr lang="en-GB">
                <a:solidFill>
                  <a:schemeClr val="tx1"/>
                </a:solidFill>
                <a:effectLst>
                  <a:glow rad="38100">
                    <a:prstClr val="black">
                      <a:lumMod val="50000"/>
                      <a:lumOff val="50000"/>
                      <a:alpha val="20000"/>
                    </a:prstClr>
                  </a:glow>
                  <a:outerShdw blurRad="44450" dist="12700" dir="13860000" algn="tl" rotWithShape="0">
                    <a:srgbClr val="000000">
                      <a:alpha val="20000"/>
                    </a:srgbClr>
                  </a:outerShdw>
                </a:effectLst>
              </a:rPr>
            </a:br>
            <a:endParaRPr lang="en-GB">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7" name="Picture 7" descr="Diagram&#10;&#10;Description automatically generated">
            <a:extLst>
              <a:ext uri="{FF2B5EF4-FFF2-40B4-BE49-F238E27FC236}">
                <a16:creationId xmlns:a16="http://schemas.microsoft.com/office/drawing/2014/main" id="{C9D3568B-7B59-76B4-CC5F-73F40239A645}"/>
              </a:ext>
            </a:extLst>
          </p:cNvPr>
          <p:cNvPicPr>
            <a:picLocks noChangeAspect="1"/>
          </p:cNvPicPr>
          <p:nvPr/>
        </p:nvPicPr>
        <p:blipFill>
          <a:blip r:embed="rId2"/>
          <a:stretch>
            <a:fillRect/>
          </a:stretch>
        </p:blipFill>
        <p:spPr>
          <a:xfrm>
            <a:off x="6233184" y="1786338"/>
            <a:ext cx="4932608" cy="3754968"/>
          </a:xfrm>
          <a:prstGeom prst="rect">
            <a:avLst/>
          </a:prstGeom>
        </p:spPr>
      </p:pic>
      <p:sp>
        <p:nvSpPr>
          <p:cNvPr id="4" name="TextBox 3">
            <a:extLst>
              <a:ext uri="{FF2B5EF4-FFF2-40B4-BE49-F238E27FC236}">
                <a16:creationId xmlns:a16="http://schemas.microsoft.com/office/drawing/2014/main" id="{ABFCE668-BAC3-2726-0827-56AE37B03F35}"/>
              </a:ext>
            </a:extLst>
          </p:cNvPr>
          <p:cNvSpPr txBox="1"/>
          <p:nvPr/>
        </p:nvSpPr>
        <p:spPr>
          <a:xfrm>
            <a:off x="6393084" y="5534627"/>
            <a:ext cx="436365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Directions of Communication</a:t>
            </a:r>
          </a:p>
          <a:p>
            <a:r>
              <a:rPr lang="en-US"/>
              <a:t>Source: DeVito, (2012)</a:t>
            </a:r>
          </a:p>
          <a:p>
            <a:endParaRPr lang="en-US"/>
          </a:p>
        </p:txBody>
      </p:sp>
    </p:spTree>
    <p:extLst>
      <p:ext uri="{BB962C8B-B14F-4D97-AF65-F5344CB8AC3E}">
        <p14:creationId xmlns:p14="http://schemas.microsoft.com/office/powerpoint/2010/main" val="26805843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98E8-8519-E2DD-4027-370E2B2F8B3E}"/>
              </a:ext>
            </a:extLst>
          </p:cNvPr>
          <p:cNvSpPr>
            <a:spLocks noGrp="1"/>
          </p:cNvSpPr>
          <p:nvPr>
            <p:ph type="title"/>
          </p:nvPr>
        </p:nvSpPr>
        <p:spPr>
          <a:xfrm>
            <a:off x="2762005" y="-409977"/>
            <a:ext cx="9905998" cy="1905000"/>
          </a:xfrm>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Method of communication in organisation </a:t>
            </a:r>
            <a:endParaRPr lang="en-GB"/>
          </a:p>
        </p:txBody>
      </p:sp>
      <p:sp>
        <p:nvSpPr>
          <p:cNvPr id="3" name="Content Placeholder 2">
            <a:extLst>
              <a:ext uri="{FF2B5EF4-FFF2-40B4-BE49-F238E27FC236}">
                <a16:creationId xmlns:a16="http://schemas.microsoft.com/office/drawing/2014/main" id="{1C640D36-320A-B003-F052-66436E4018B4}"/>
              </a:ext>
            </a:extLst>
          </p:cNvPr>
          <p:cNvSpPr>
            <a:spLocks noGrp="1"/>
          </p:cNvSpPr>
          <p:nvPr>
            <p:ph idx="1"/>
          </p:nvPr>
        </p:nvSpPr>
        <p:spPr>
          <a:xfrm>
            <a:off x="1410267" y="1948608"/>
            <a:ext cx="9905998" cy="3124201"/>
          </a:xfrm>
        </p:spPr>
        <p:txBody>
          <a:bodyPr/>
          <a:lstStyle/>
          <a:p>
            <a:r>
              <a:rPr lang="en-GB" sz="1800">
                <a:effectLst>
                  <a:glow rad="38100">
                    <a:prstClr val="black">
                      <a:lumMod val="50000"/>
                      <a:lumOff val="50000"/>
                      <a:alpha val="20000"/>
                    </a:prstClr>
                  </a:glow>
                  <a:outerShdw blurRad="44450" dist="12700" dir="13860000" algn="tl" rotWithShape="0">
                    <a:srgbClr val="000000">
                      <a:alpha val="20000"/>
                    </a:srgbClr>
                  </a:outerShdw>
                </a:effectLst>
              </a:rPr>
              <a:t>Internal and external</a:t>
            </a:r>
          </a:p>
          <a:p>
            <a:pPr marL="0" indent="0">
              <a:buNone/>
            </a:pPr>
            <a:r>
              <a:rPr lang="en-GB" sz="1800">
                <a:effectLst>
                  <a:glow rad="38100">
                    <a:prstClr val="black">
                      <a:lumMod val="50000"/>
                      <a:lumOff val="50000"/>
                      <a:alpha val="20000"/>
                    </a:prstClr>
                  </a:glow>
                  <a:outerShdw blurRad="44450" dist="12700" dir="13860000" algn="tl" rotWithShape="0">
                    <a:srgbClr val="000000">
                      <a:alpha val="20000"/>
                    </a:srgbClr>
                  </a:outerShdw>
                </a:effectLst>
              </a:rPr>
              <a:t>Within the company, there are internal communications.</a:t>
            </a:r>
          </a:p>
          <a:p>
            <a:pPr marL="0" indent="0">
              <a:buNone/>
            </a:pPr>
            <a:r>
              <a:rPr lang="en-GB" sz="1800">
                <a:effectLst>
                  <a:glow rad="38100">
                    <a:prstClr val="black">
                      <a:lumMod val="50000"/>
                      <a:lumOff val="50000"/>
                      <a:alpha val="20000"/>
                    </a:prstClr>
                  </a:glow>
                  <a:outerShdw blurRad="44450" dist="12700" dir="13860000" algn="tl" rotWithShape="0">
                    <a:srgbClr val="000000">
                      <a:alpha val="20000"/>
                    </a:srgbClr>
                  </a:outerShdw>
                </a:effectLst>
              </a:rPr>
              <a:t>The business interacts with people or organisations from the outside world through external communications.</a:t>
            </a:r>
            <a:endParaRPr lang="en-GB"/>
          </a:p>
          <a:p>
            <a:pPr>
              <a:buClr>
                <a:srgbClr val="FFFFFF"/>
              </a:buClr>
            </a:pPr>
            <a:r>
              <a:rPr lang="en-GB" sz="1800">
                <a:effectLst>
                  <a:glow rad="38100">
                    <a:prstClr val="black">
                      <a:lumMod val="50000"/>
                      <a:lumOff val="50000"/>
                      <a:alpha val="20000"/>
                    </a:prstClr>
                  </a:glow>
                  <a:outerShdw blurRad="44450" dist="12700" dir="13860000" algn="tl" rotWithShape="0">
                    <a:srgbClr val="000000">
                      <a:alpha val="20000"/>
                    </a:srgbClr>
                  </a:outerShdw>
                </a:effectLst>
              </a:rPr>
              <a:t>Formal and informal communication </a:t>
            </a:r>
          </a:p>
          <a:p>
            <a:pPr marL="0" indent="0">
              <a:buClr>
                <a:srgbClr val="FFFFFF"/>
              </a:buClr>
              <a:buNone/>
            </a:pPr>
            <a:r>
              <a:rPr lang="en-GB" sz="1800">
                <a:effectLst>
                  <a:glow rad="38100">
                    <a:prstClr val="black">
                      <a:lumMod val="50000"/>
                      <a:lumOff val="50000"/>
                      <a:alpha val="20000"/>
                    </a:prstClr>
                  </a:glow>
                  <a:outerShdw blurRad="44450" dist="12700" dir="13860000" algn="tl" rotWithShape="0">
                    <a:srgbClr val="000000">
                      <a:alpha val="20000"/>
                    </a:srgbClr>
                  </a:outerShdw>
                </a:effectLst>
              </a:rPr>
              <a:t>Formal communication is messages that an organisation sends put on </a:t>
            </a:r>
            <a:r>
              <a:rPr lang="en-GB" sz="1800" err="1">
                <a:effectLst>
                  <a:glow rad="38100">
                    <a:prstClr val="black">
                      <a:lumMod val="50000"/>
                      <a:lumOff val="50000"/>
                      <a:alpha val="20000"/>
                    </a:prstClr>
                  </a:glow>
                  <a:outerShdw blurRad="44450" dist="12700" dir="13860000" algn="tl" rotWithShape="0">
                    <a:srgbClr val="000000">
                      <a:alpha val="20000"/>
                    </a:srgbClr>
                  </a:outerShdw>
                </a:effectLst>
              </a:rPr>
              <a:t>behalfs</a:t>
            </a:r>
            <a:r>
              <a:rPr lang="en-GB" sz="1800">
                <a:effectLst>
                  <a:glow rad="38100">
                    <a:prstClr val="black">
                      <a:lumMod val="50000"/>
                      <a:lumOff val="50000"/>
                      <a:alpha val="20000"/>
                    </a:prstClr>
                  </a:glow>
                  <a:outerShdw blurRad="44450" dist="12700" dir="13860000" algn="tl" rotWithShape="0">
                    <a:srgbClr val="000000">
                      <a:alpha val="20000"/>
                    </a:srgbClr>
                  </a:outerShdw>
                </a:effectLst>
              </a:rPr>
              <a:t> of itself, such  as a memo,  fax or report İnformal communication aiss unofficial messages that have not been formally sanctioned by the company such as casual conversation or office rumours.</a:t>
            </a:r>
          </a:p>
        </p:txBody>
      </p:sp>
      <p:sp>
        <p:nvSpPr>
          <p:cNvPr id="4" name="TextBox 3">
            <a:extLst>
              <a:ext uri="{FF2B5EF4-FFF2-40B4-BE49-F238E27FC236}">
                <a16:creationId xmlns:a16="http://schemas.microsoft.com/office/drawing/2014/main" id="{DCE4AAB8-CBA3-71E7-EEC8-20D066B363BE}"/>
              </a:ext>
            </a:extLst>
          </p:cNvPr>
          <p:cNvSpPr txBox="1"/>
          <p:nvPr/>
        </p:nvSpPr>
        <p:spPr>
          <a:xfrm>
            <a:off x="3084889" y="5128807"/>
            <a:ext cx="75679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11470550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DA55-EFCD-728B-C143-79C3EA2E8222}"/>
              </a:ext>
            </a:extLst>
          </p:cNvPr>
          <p:cNvSpPr>
            <a:spLocks noGrp="1"/>
          </p:cNvSpPr>
          <p:nvPr>
            <p:ph type="title"/>
          </p:nvPr>
        </p:nvSpPr>
        <p:spPr>
          <a:xfrm>
            <a:off x="1141413" y="281651"/>
            <a:ext cx="9905998" cy="1905000"/>
          </a:xfrm>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5 key in a business writing conversation </a:t>
            </a:r>
            <a:endParaRPr lang="en-GB"/>
          </a:p>
        </p:txBody>
      </p:sp>
      <p:sp>
        <p:nvSpPr>
          <p:cNvPr id="3" name="Content Placeholder 2">
            <a:extLst>
              <a:ext uri="{FF2B5EF4-FFF2-40B4-BE49-F238E27FC236}">
                <a16:creationId xmlns:a16="http://schemas.microsoft.com/office/drawing/2014/main" id="{889CB59C-35AF-C65D-16CB-1C8A0825E9F2}"/>
              </a:ext>
            </a:extLst>
          </p:cNvPr>
          <p:cNvSpPr>
            <a:spLocks noGrp="1"/>
          </p:cNvSpPr>
          <p:nvPr>
            <p:ph idx="1"/>
          </p:nvPr>
        </p:nvSpPr>
        <p:spPr>
          <a:xfrm>
            <a:off x="1054603" y="2194367"/>
            <a:ext cx="9905998" cy="3124201"/>
          </a:xfrm>
        </p:spPr>
        <p:txBody>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There are five essential elements of business writing that we must keep in mind.</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Clarity and conciseness</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Brevity</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Awareness of audience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Appropriate tone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Attention to format</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emphasis</a:t>
            </a:r>
          </a:p>
        </p:txBody>
      </p:sp>
    </p:spTree>
    <p:extLst>
      <p:ext uri="{BB962C8B-B14F-4D97-AF65-F5344CB8AC3E}">
        <p14:creationId xmlns:p14="http://schemas.microsoft.com/office/powerpoint/2010/main" val="3710284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8B33E-1831-69D6-AEBB-A820E4E41939}"/>
              </a:ext>
            </a:extLst>
          </p:cNvPr>
          <p:cNvSpPr>
            <a:spLocks noGrp="1"/>
          </p:cNvSpPr>
          <p:nvPr>
            <p:ph type="title"/>
          </p:nvPr>
        </p:nvSpPr>
        <p:spPr>
          <a:xfrm>
            <a:off x="1141413" y="0"/>
            <a:ext cx="9599082" cy="2868083"/>
          </a:xfrm>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conclusion</a:t>
            </a:r>
            <a:endParaRPr lang="en-GB"/>
          </a:p>
        </p:txBody>
      </p:sp>
      <p:sp>
        <p:nvSpPr>
          <p:cNvPr id="6" name="Content Placeholder 5">
            <a:extLst>
              <a:ext uri="{FF2B5EF4-FFF2-40B4-BE49-F238E27FC236}">
                <a16:creationId xmlns:a16="http://schemas.microsoft.com/office/drawing/2014/main" id="{D28DA120-ED75-25B2-A903-5C1C3ACF3317}"/>
              </a:ext>
            </a:extLst>
          </p:cNvPr>
          <p:cNvSpPr>
            <a:spLocks noGrp="1"/>
          </p:cNvSpPr>
          <p:nvPr>
            <p:ph idx="1"/>
          </p:nvPr>
        </p:nvSpPr>
        <p:spPr>
          <a:xfrm>
            <a:off x="834497" y="1550457"/>
            <a:ext cx="9905998" cy="3124201"/>
          </a:xfrm>
        </p:spPr>
        <p:txBody>
          <a:bodyPr/>
          <a:lstStyle/>
          <a:p>
            <a:r>
              <a:rPr lang="tr-TR" err="1"/>
              <a:t>Strategic</a:t>
            </a:r>
            <a:r>
              <a:rPr lang="tr-TR"/>
              <a:t> </a:t>
            </a:r>
            <a:r>
              <a:rPr lang="tr-TR" err="1"/>
              <a:t>communication</a:t>
            </a:r>
            <a:r>
              <a:rPr lang="tr-TR"/>
              <a:t> should no </a:t>
            </a:r>
            <a:r>
              <a:rPr lang="tr-TR" err="1"/>
              <a:t>longer</a:t>
            </a:r>
            <a:r>
              <a:rPr lang="tr-TR"/>
              <a:t> be seen as an one-way </a:t>
            </a:r>
            <a:r>
              <a:rPr lang="tr-TR" err="1"/>
              <a:t>process</a:t>
            </a:r>
            <a:r>
              <a:rPr lang="tr-TR"/>
              <a:t> from the </a:t>
            </a:r>
            <a:r>
              <a:rPr lang="tr-TR" err="1"/>
              <a:t>company</a:t>
            </a:r>
            <a:r>
              <a:rPr lang="tr-TR"/>
              <a:t> to </a:t>
            </a:r>
            <a:r>
              <a:rPr lang="tr-TR" err="1"/>
              <a:t>audiences</a:t>
            </a:r>
            <a:r>
              <a:rPr lang="tr-TR"/>
              <a:t> that </a:t>
            </a:r>
            <a:r>
              <a:rPr lang="tr-TR" err="1"/>
              <a:t>presents</a:t>
            </a:r>
            <a:r>
              <a:rPr lang="tr-TR"/>
              <a:t>, </a:t>
            </a:r>
            <a:r>
              <a:rPr lang="tr-TR" err="1"/>
              <a:t>promotes</a:t>
            </a:r>
            <a:r>
              <a:rPr lang="tr-TR"/>
              <a:t> and </a:t>
            </a:r>
            <a:r>
              <a:rPr lang="tr-TR" err="1"/>
              <a:t>accomplishes</a:t>
            </a:r>
            <a:r>
              <a:rPr lang="tr-TR"/>
              <a:t> </a:t>
            </a:r>
            <a:r>
              <a:rPr lang="tr-TR" err="1"/>
              <a:t>organizatiobal</a:t>
            </a:r>
            <a:r>
              <a:rPr lang="tr-TR"/>
              <a:t> </a:t>
            </a:r>
            <a:r>
              <a:rPr lang="tr-TR" err="1"/>
              <a:t>goals</a:t>
            </a:r>
            <a:r>
              <a:rPr lang="tr-TR"/>
              <a:t> and </a:t>
            </a:r>
            <a:r>
              <a:rPr lang="tr-TR" err="1"/>
              <a:t>strategy,according</a:t>
            </a:r>
            <a:r>
              <a:rPr lang="tr-TR"/>
              <a:t> to the modern </a:t>
            </a:r>
            <a:r>
              <a:rPr lang="tr-TR" err="1"/>
              <a:t>theories</a:t>
            </a:r>
            <a:endParaRPr lang="en-US"/>
          </a:p>
        </p:txBody>
      </p:sp>
    </p:spTree>
    <p:extLst>
      <p:ext uri="{BB962C8B-B14F-4D97-AF65-F5344CB8AC3E}">
        <p14:creationId xmlns:p14="http://schemas.microsoft.com/office/powerpoint/2010/main" val="32120073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D68D1-D5EC-D09E-99F0-CC0C5FA05682}"/>
              </a:ext>
            </a:extLst>
          </p:cNvPr>
          <p:cNvSpPr>
            <a:spLocks noGrp="1"/>
          </p:cNvSpPr>
          <p:nvPr>
            <p:ph type="title"/>
          </p:nvPr>
        </p:nvSpPr>
        <p:spPr>
          <a:xfrm>
            <a:off x="4303643" y="249767"/>
            <a:ext cx="6743767" cy="1164167"/>
          </a:xfrm>
        </p:spPr>
        <p:txBody>
          <a:bodyPr>
            <a:normAutofit/>
          </a:bodyPr>
          <a:lstStyle/>
          <a:p>
            <a:r>
              <a:rPr lang="en-GB"/>
              <a:t>Reference List</a:t>
            </a:r>
          </a:p>
        </p:txBody>
      </p:sp>
      <p:pic>
        <p:nvPicPr>
          <p:cNvPr id="5" name="Picture 4" descr="Pen placed on top of a signature line">
            <a:extLst>
              <a:ext uri="{FF2B5EF4-FFF2-40B4-BE49-F238E27FC236}">
                <a16:creationId xmlns:a16="http://schemas.microsoft.com/office/drawing/2014/main" id="{D75A52DA-37BA-D34C-21A8-85C7A8399A8C}"/>
              </a:ext>
            </a:extLst>
          </p:cNvPr>
          <p:cNvPicPr>
            <a:picLocks noChangeAspect="1"/>
          </p:cNvPicPr>
          <p:nvPr/>
        </p:nvPicPr>
        <p:blipFill rotWithShape="1">
          <a:blip r:embed="rId3"/>
          <a:srcRect l="58014" r="8119" b="-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a:extLst>
              <a:ext uri="{FF2B5EF4-FFF2-40B4-BE49-F238E27FC236}">
                <a16:creationId xmlns:a16="http://schemas.microsoft.com/office/drawing/2014/main" id="{29A18568-DB1D-BED7-3D46-0BF78A1FAC35}"/>
              </a:ext>
            </a:extLst>
          </p:cNvPr>
          <p:cNvSpPr>
            <a:spLocks noGrp="1"/>
          </p:cNvSpPr>
          <p:nvPr>
            <p:ph idx="1"/>
          </p:nvPr>
        </p:nvSpPr>
        <p:spPr>
          <a:xfrm>
            <a:off x="3945729" y="1413934"/>
            <a:ext cx="7459594" cy="5003248"/>
          </a:xfrm>
        </p:spPr>
        <p:txBody>
          <a:bodyPr>
            <a:normAutofit fontScale="92500" lnSpcReduction="20000"/>
          </a:bodyPr>
          <a:lstStyle/>
          <a:p>
            <a:r>
              <a:rPr lang="en-GB" sz="1600" err="1"/>
              <a:t>Boddy</a:t>
            </a:r>
            <a:r>
              <a:rPr lang="en-GB" sz="1600"/>
              <a:t>, D 2016, </a:t>
            </a:r>
            <a:r>
              <a:rPr lang="en-GB" sz="1600" i="1"/>
              <a:t>Management : An Introduction</a:t>
            </a:r>
            <a:r>
              <a:rPr lang="en-GB" sz="1600"/>
              <a:t>, Pearson Education Limited, Harlow, United Kingdom.</a:t>
            </a:r>
            <a:endParaRPr lang="en-GB" sz="160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6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BERLO , D.K.(1960).THE PROCESS OF COMMUNICATION .NEW YORK ,NY: HOLT </a:t>
            </a:r>
            <a:r>
              <a:rPr lang="en-GB" sz="1600" err="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RINEHART</a:t>
            </a:r>
            <a:r>
              <a:rPr lang="en-GB" sz="16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AND WINSTON</a:t>
            </a:r>
          </a:p>
          <a:p>
            <a:pPr>
              <a:buClr>
                <a:srgbClr val="FFFFFF"/>
              </a:buClr>
            </a:pPr>
            <a:r>
              <a:rPr lang="en-GB" sz="16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Converse, P.E. (1994). Theodore Mead Newcomb. National Academy of Sciences. Retrieved September 18, 2020 from </a:t>
            </a:r>
            <a:r>
              <a:rPr lang="en-GB" sz="1600" err="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nasonline.org</a:t>
            </a:r>
            <a:endParaRPr lang="en-GB" sz="160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6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DANCE ,F.E.X (1967).HUMAN COMMUNICATION THEORY.NEW YORK,NY :HARPER,ROW PUBLISHERS</a:t>
            </a:r>
          </a:p>
          <a:p>
            <a:pPr>
              <a:buClr>
                <a:srgbClr val="FFFFFF"/>
              </a:buClr>
            </a:pPr>
            <a:r>
              <a:rPr lang="en-GB" sz="1600" err="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Lasswell</a:t>
            </a:r>
            <a:r>
              <a:rPr lang="en-GB" sz="16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Communication Model. (2020). Retrieved September 18, 2020 from </a:t>
            </a:r>
            <a:r>
              <a:rPr lang="en-GB" sz="1600" err="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toolshero.com</a:t>
            </a:r>
            <a:endParaRPr lang="en-GB" sz="160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6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What is Communication Model? (2020). Retrieved September 17, 2020 from thebusinesscommunication.com</a:t>
            </a:r>
            <a:endParaRPr lang="en-GB" sz="160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600" err="1">
                <a:effectLst>
                  <a:glow rad="38100">
                    <a:prstClr val="black">
                      <a:lumMod val="50000"/>
                      <a:lumOff val="50000"/>
                      <a:alpha val="20000"/>
                    </a:prstClr>
                  </a:glow>
                  <a:outerShdw blurRad="44450" dist="12700" dir="13860000" algn="tl" rotWithShape="0">
                    <a:srgbClr val="000000">
                      <a:alpha val="20000"/>
                    </a:srgbClr>
                  </a:outerShdw>
                </a:effectLst>
              </a:rPr>
              <a:t>Tourish</a:t>
            </a:r>
            <a:r>
              <a:rPr lang="en-GB" sz="1600">
                <a:effectLst>
                  <a:glow rad="38100">
                    <a:prstClr val="black">
                      <a:lumMod val="50000"/>
                      <a:lumOff val="50000"/>
                      <a:alpha val="20000"/>
                    </a:prstClr>
                  </a:glow>
                  <a:outerShdw blurRad="44450" dist="12700" dir="13860000" algn="tl" rotWithShape="0">
                    <a:srgbClr val="000000">
                      <a:alpha val="20000"/>
                    </a:srgbClr>
                  </a:outerShdw>
                </a:effectLst>
              </a:rPr>
              <a:t>, D. and </a:t>
            </a:r>
            <a:r>
              <a:rPr lang="en-GB" sz="1600" err="1">
                <a:effectLst>
                  <a:glow rad="38100">
                    <a:prstClr val="black">
                      <a:lumMod val="50000"/>
                      <a:lumOff val="50000"/>
                      <a:alpha val="20000"/>
                    </a:prstClr>
                  </a:glow>
                  <a:outerShdw blurRad="44450" dist="12700" dir="13860000" algn="tl" rotWithShape="0">
                    <a:srgbClr val="000000">
                      <a:alpha val="20000"/>
                    </a:srgbClr>
                  </a:outerShdw>
                </a:effectLst>
              </a:rPr>
              <a:t>Hargie</a:t>
            </a:r>
            <a:r>
              <a:rPr lang="en-GB" sz="1600">
                <a:effectLst>
                  <a:glow rad="38100">
                    <a:prstClr val="black">
                      <a:lumMod val="50000"/>
                      <a:lumOff val="50000"/>
                      <a:alpha val="20000"/>
                    </a:prstClr>
                  </a:glow>
                  <a:outerShdw blurRad="44450" dist="12700" dir="13860000" algn="tl" rotWithShape="0">
                    <a:srgbClr val="000000">
                      <a:alpha val="20000"/>
                    </a:srgbClr>
                  </a:outerShdw>
                </a:effectLst>
              </a:rPr>
              <a:t>, O., (2009). Communication and </a:t>
            </a:r>
            <a:r>
              <a:rPr lang="en-GB" sz="1600" err="1">
                <a:effectLst>
                  <a:glow rad="38100">
                    <a:prstClr val="black">
                      <a:lumMod val="50000"/>
                      <a:lumOff val="50000"/>
                      <a:alpha val="20000"/>
                    </a:prstClr>
                  </a:glow>
                  <a:outerShdw blurRad="44450" dist="12700" dir="13860000" algn="tl" rotWithShape="0">
                    <a:srgbClr val="000000">
                      <a:alpha val="20000"/>
                    </a:srgbClr>
                  </a:outerShdw>
                </a:effectLst>
              </a:rPr>
              <a:t>organizational</a:t>
            </a:r>
            <a:r>
              <a:rPr lang="en-GB" sz="1600">
                <a:effectLst>
                  <a:glow rad="38100">
                    <a:prstClr val="black">
                      <a:lumMod val="50000"/>
                      <a:lumOff val="50000"/>
                      <a:alpha val="20000"/>
                    </a:prstClr>
                  </a:glow>
                  <a:outerShdw blurRad="44450" dist="12700" dir="13860000" algn="tl" rotWithShape="0">
                    <a:srgbClr val="000000">
                      <a:alpha val="20000"/>
                    </a:srgbClr>
                  </a:outerShdw>
                </a:effectLst>
              </a:rPr>
              <a:t> success. In Auditing </a:t>
            </a:r>
            <a:r>
              <a:rPr lang="en-GB" sz="1600" err="1">
                <a:effectLst>
                  <a:glow rad="38100">
                    <a:prstClr val="black">
                      <a:lumMod val="50000"/>
                      <a:lumOff val="50000"/>
                      <a:alpha val="20000"/>
                    </a:prstClr>
                  </a:glow>
                  <a:outerShdw blurRad="44450" dist="12700" dir="13860000" algn="tl" rotWithShape="0">
                    <a:srgbClr val="000000">
                      <a:alpha val="20000"/>
                    </a:srgbClr>
                  </a:outerShdw>
                </a:effectLst>
              </a:rPr>
              <a:t>Organizational</a:t>
            </a:r>
            <a:r>
              <a:rPr lang="en-GB" sz="1600">
                <a:effectLst>
                  <a:glow rad="38100">
                    <a:prstClr val="black">
                      <a:lumMod val="50000"/>
                      <a:lumOff val="50000"/>
                      <a:alpha val="20000"/>
                    </a:prstClr>
                  </a:glow>
                  <a:outerShdw blurRad="44450" dist="12700" dir="13860000" algn="tl" rotWithShape="0">
                    <a:srgbClr val="000000">
                      <a:alpha val="20000"/>
                    </a:srgbClr>
                  </a:outerShdw>
                </a:effectLst>
              </a:rPr>
              <a:t> Communication: A Handbook of Research, Theory and Practice (pp. 3-26).</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Dance, F. E. X. (1967). Human communication theory. New York, NY: Harper, Row Publishers.</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Berlo, D. K. (1960). The process of communication. New York, NY: Holt, Rinehart and Winston.</a:t>
            </a:r>
          </a:p>
          <a:p>
            <a:pPr>
              <a:buClr>
                <a:srgbClr val="FFFFFF"/>
              </a:buClr>
            </a:pPr>
            <a:endParaRPr lang="en-GB">
              <a:effectLst>
                <a:glow rad="38100">
                  <a:prstClr val="black">
                    <a:lumMod val="50000"/>
                    <a:lumOff val="50000"/>
                    <a:alpha val="20000"/>
                  </a:prstClr>
                </a:glow>
                <a:outerShdw blurRad="44450" dist="12700" dir="13860000" algn="tl" rotWithShape="0">
                  <a:srgbClr val="000000">
                    <a:alpha val="20000"/>
                  </a:srgbClr>
                </a:outerShdw>
              </a:effectLst>
            </a:endParaRPr>
          </a:p>
          <a:p>
            <a:pPr>
              <a:buClr>
                <a:prstClr val="white"/>
              </a:buClr>
            </a:pPr>
            <a:endParaRPr lang="en-GB">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3824738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6BB234F-2F44-4549-951F-BEE88DF7F70A}">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BF266230-1A74-4229-900D-B9A4E798850C}">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s>
</ds:datastoreItem>
</file>

<file path=customXml/itemProps3.xml><?xml version="1.0" encoding="utf-8"?>
<ds:datastoreItem xmlns:ds="http://schemas.openxmlformats.org/officeDocument/2006/customXml" ds:itemID="{06F50F1E-4580-4C60-970A-D60203B406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26</Slides>
  <Notes>1</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Mesh</vt:lpstr>
      <vt:lpstr>Strategies for Effective Communication in a Business Setting</vt:lpstr>
      <vt:lpstr>Introduction</vt:lpstr>
      <vt:lpstr>COMUNICATION MODEL</vt:lpstr>
      <vt:lpstr>Shannon and Weaver model</vt:lpstr>
      <vt:lpstr> lASSWELL S MODEL</vt:lpstr>
      <vt:lpstr>PowerPoint Presentation</vt:lpstr>
      <vt:lpstr>Aristotle Model  </vt:lpstr>
      <vt:lpstr> channels of communication </vt:lpstr>
      <vt:lpstr>Importance of channels of communication</vt:lpstr>
      <vt:lpstr>PowerPoint Presentation</vt:lpstr>
      <vt:lpstr>Channels of Communication</vt:lpstr>
      <vt:lpstr>Face-to-Face Communication</vt:lpstr>
      <vt:lpstr>Telephone</vt:lpstr>
      <vt:lpstr>EMAIL</vt:lpstr>
      <vt:lpstr>Improving channels of communication  </vt:lpstr>
      <vt:lpstr>The types of barriers that can prevent effective communication between the organisation and their external stakeholders. </vt:lpstr>
      <vt:lpstr>BARRIERS OF COMUNICATION </vt:lpstr>
      <vt:lpstr>Barries in communication</vt:lpstr>
      <vt:lpstr>Emotion, physical &amp; psychological  </vt:lpstr>
      <vt:lpstr>Language and culture</vt:lpstr>
      <vt:lpstr>How should the organization use the therioes relating to the models of communication?</vt:lpstr>
      <vt:lpstr>Types in an  organisational communication</vt:lpstr>
      <vt:lpstr>Method of communication in organisation </vt:lpstr>
      <vt:lpstr>5 key in a business writing conversation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Rashida Morton (2112665)</dc:creator>
  <cp:lastModifiedBy>Berfin Sahin (2120511)</cp:lastModifiedBy>
  <cp:revision>1</cp:revision>
  <dcterms:created xsi:type="dcterms:W3CDTF">2022-07-12T08:39:06Z</dcterms:created>
  <dcterms:modified xsi:type="dcterms:W3CDTF">2022-07-24T09:11:39Z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