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1"/>
  </p:notesMasterIdLst>
  <p:handoutMasterIdLst>
    <p:handoutMasterId r:id="rId42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91" r:id="rId38"/>
    <p:sldId id="289" r:id="rId39"/>
    <p:sldId id="290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4660"/>
  </p:normalViewPr>
  <p:slideViewPr>
    <p:cSldViewPr>
      <p:cViewPr varScale="1">
        <p:scale>
          <a:sx n="101" d="100"/>
          <a:sy n="101" d="100"/>
        </p:scale>
        <p:origin x="54" y="11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0C4B14-C7D6-4C5A-9FEB-41873B42ABC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A25B14-7F77-4A37-BB42-7CC1443DF9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29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5F7CBF-07F1-4506-8478-8EBA13101245}" type="slidenum">
              <a:rPr lang="en-US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146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9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 Theory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Resistance &amp; 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Resistance is the opposition of flow of current within a circuit</a:t>
            </a:r>
          </a:p>
          <a:p>
            <a:pPr lvl="1"/>
            <a:r>
              <a:rPr lang="en-GB"/>
              <a:t>DC Circuit property</a:t>
            </a:r>
          </a:p>
          <a:p>
            <a:r>
              <a:rPr lang="en-GB"/>
              <a:t>Reactance is the opposition of change of flow of current within a circuit</a:t>
            </a:r>
          </a:p>
          <a:p>
            <a:pPr lvl="1"/>
            <a:r>
              <a:rPr lang="en-GB"/>
              <a:t>AC Circuit property</a:t>
            </a:r>
          </a:p>
          <a:p>
            <a:r>
              <a:rPr lang="en-GB"/>
              <a:t>Both measured in ohms </a:t>
            </a:r>
            <a:r>
              <a:rPr lang="el-GR"/>
              <a:t>Ω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61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717476" y="3818051"/>
          <a:ext cx="7848872" cy="14860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44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44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8160">
                <a:tc>
                  <a:txBody>
                    <a:bodyPr/>
                    <a:lstStyle/>
                    <a:p>
                      <a:pPr algn="ctr"/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+mn-lt"/>
                        </a:rPr>
                        <a:t>Inductive </a:t>
                      </a:r>
                      <a:r>
                        <a:rPr lang="en-GB" sz="28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Reactance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Capacitive Reactance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786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stretch>
                        <a:fillRect t="-59375" r="-100000" b="-625"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stretch>
                        <a:fillRect l="-100155" t="-59375" r="-155" b="-625"/>
                      </a:stretch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9556" y="1464276"/>
            <a:ext cx="8229600" cy="3917032"/>
          </a:xfrm>
        </p:spPr>
        <p:txBody>
          <a:bodyPr/>
          <a:lstStyle/>
          <a:p>
            <a:r>
              <a:rPr lang="en-GB" sz="2800" dirty="0"/>
              <a:t>Reactance is the opposition of change of flow of current within a circuit</a:t>
            </a:r>
          </a:p>
          <a:p>
            <a:pPr lvl="1"/>
            <a:r>
              <a:rPr lang="en-GB" sz="2400" dirty="0"/>
              <a:t>Due to inductance or capacitance within the circuit</a:t>
            </a:r>
          </a:p>
          <a:p>
            <a:r>
              <a:rPr lang="en-GB" sz="2800" dirty="0"/>
              <a:t>Reactance (</a:t>
            </a:r>
            <a:r>
              <a:rPr lang="en-GB" sz="2800" i="1" dirty="0"/>
              <a:t>X</a:t>
            </a:r>
            <a:r>
              <a:rPr lang="en-GB" sz="2800" dirty="0"/>
              <a:t>) can be capacitive or inductive..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9690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Capacitors store a voltage as an electric charge on two plates separated by a dielectric (insulator)</a:t>
                </a:r>
              </a:p>
              <a:p>
                <a:pPr lvl="1"/>
                <a:r>
                  <a:rPr lang="en-GB" dirty="0"/>
                  <a:t>Work must be done to build up the charge (or remove it)</a:t>
                </a:r>
              </a:p>
              <a:p>
                <a:pPr lvl="1"/>
                <a:r>
                  <a:rPr lang="en-GB" dirty="0"/>
                  <a:t>This work is stored as energy in the capacitor</a:t>
                </a:r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𝑊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𝐶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</a:rPr>
                        <m:t>𝐽𝑜𝑢𝑙𝑒𝑠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704" t="-2025" r="-16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07731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As work must be done to add or remove charge from a capacitor, this cannot be done instantly and adds an </a:t>
                </a:r>
                <a:r>
                  <a:rPr lang="en-GB" i="1" dirty="0"/>
                  <a:t>AC Resistance </a:t>
                </a:r>
                <a:r>
                  <a:rPr lang="en-GB" dirty="0"/>
                  <a:t>to the circuit when you try. </a:t>
                </a:r>
                <a:endParaRPr lang="en-GB" i="1" dirty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𝑓𝐶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b="0" i="1" dirty="0" smtClean="0"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𝜔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𝐶</m:t>
                          </m:r>
                        </m:den>
                      </m:f>
                    </m:oMath>
                  </m:oMathPara>
                </a14:m>
                <a:endParaRPr lang="en-GB" i="1" dirty="0"/>
              </a:p>
            </p:txBody>
          </p:sp>
        </mc:Choice>
        <mc:Fallback xmlns="">
          <p:sp>
            <p:nvSpPr>
              <p:cNvPr id="5" name="Content Placeholder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3271" r="-7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67858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Inverse relationship to frequency</a:t>
            </a:r>
          </a:p>
          <a:p>
            <a:r>
              <a:rPr lang="en-GB" dirty="0" smtClean="0"/>
              <a:t>X</a:t>
            </a:r>
            <a:r>
              <a:rPr lang="en-GB" b="1" baseline="-25000" dirty="0" smtClean="0"/>
              <a:t>C</a:t>
            </a:r>
            <a:r>
              <a:rPr lang="en-GB" dirty="0" smtClean="0"/>
              <a:t> approaches infinity at DC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Capacitive Reactance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3033026"/>
            <a:ext cx="4584700" cy="267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0783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/>
                  <a:t>Example</a:t>
                </a:r>
              </a:p>
              <a:p>
                <a:pPr marL="0" indent="0">
                  <a:buNone/>
                </a:pPr>
                <a:r>
                  <a:rPr lang="en-GB"/>
                  <a:t>A 10µF capacitor is connected to a 100Hz supply. Calculate its reactance.</a:t>
                </a:r>
              </a:p>
              <a:p>
                <a:pPr marL="0" indent="0">
                  <a:buNone/>
                </a:pPr>
                <a:endParaRPr lang="en-GB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×100×10×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−6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=159.155 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/>
              </a:p>
              <a:p>
                <a:pPr marL="0" indent="0">
                  <a:buNone/>
                </a:pPr>
                <a:endParaRPr lang="en-GB" i="1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3701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Inductors store electrical energy in a magnetic field around a coil of wire.</a:t>
            </a:r>
          </a:p>
          <a:p>
            <a:r>
              <a:rPr lang="en-GB"/>
              <a:t>A change in current through an inductor will change the strength of the magnetic field surrounding it</a:t>
            </a:r>
          </a:p>
          <a:p>
            <a:r>
              <a:rPr lang="en-GB"/>
              <a:t>A change in magnetic field induces a voltage (back EMF) into the coil in opposition to the original applied voltage</a:t>
            </a:r>
          </a:p>
        </p:txBody>
      </p:sp>
    </p:spTree>
    <p:extLst>
      <p:ext uri="{BB962C8B-B14F-4D97-AF65-F5344CB8AC3E}">
        <p14:creationId xmlns:p14="http://schemas.microsoft.com/office/powerpoint/2010/main" val="34249667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/>
                  <a:t>The Back-EMF generated by a changing applied voltage (or current) accounts for the AC voltage drop seen across inductors</a:t>
                </a:r>
              </a:p>
              <a:p>
                <a:pPr marL="0" indent="0">
                  <a:buNone/>
                </a:pPr>
                <a:endParaRPr lang="en-GB" i="1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=2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𝑓𝐿</m:t>
                      </m:r>
                    </m:oMath>
                  </m:oMathPara>
                </a14:m>
                <a:endParaRPr lang="en-GB" sz="2800"/>
              </a:p>
              <a:p>
                <a:endParaRPr lang="en-GB"/>
              </a:p>
              <a:p>
                <a:endParaRPr lang="en-GB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 cstate="print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3500394" y="4445515"/>
          <a:ext cx="2125564" cy="6948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Equation" r:id="rId4" imgW="660240" imgH="215640" progId="Equation.3">
                  <p:embed/>
                </p:oleObj>
              </mc:Choice>
              <mc:Fallback>
                <p:oleObj name="Equation" r:id="rId4" imgW="660240" imgH="215640" progId="Equation.3">
                  <p:embed/>
                  <p:pic>
                    <p:nvPicPr>
                      <p:cNvPr id="4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0394" y="4445515"/>
                        <a:ext cx="2125564" cy="6948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44074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Linear relationship to frequency</a:t>
            </a:r>
          </a:p>
          <a:p>
            <a:r>
              <a:rPr lang="en-GB" dirty="0" smtClean="0"/>
              <a:t>X</a:t>
            </a:r>
            <a:r>
              <a:rPr lang="en-GB" b="1" baseline="-25000" dirty="0" smtClean="0"/>
              <a:t>L</a:t>
            </a:r>
            <a:r>
              <a:rPr lang="en-GB" dirty="0" smtClean="0"/>
              <a:t> approaches zero at DC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Inductive </a:t>
            </a:r>
            <a:r>
              <a:rPr lang="en-GB" dirty="0"/>
              <a:t>Reactance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2928379"/>
            <a:ext cx="4584700" cy="275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3517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1mH inductor is connected to a 50Hz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=2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×50×1×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=0.314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05778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Combining Capacitive </a:t>
            </a:r>
            <a:r>
              <a:rPr lang="en-US" dirty="0"/>
              <a:t>and </a:t>
            </a:r>
            <a:r>
              <a:rPr lang="en-US" dirty="0" smtClean="0"/>
              <a:t>Inductive Reactance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if there are capacitors and inductors in a circuit?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combine the capacitive and inductive reactance into one quantity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take into account </a:t>
            </a:r>
            <a:r>
              <a:rPr lang="en-US" i="1" dirty="0" smtClean="0">
                <a:solidFill>
                  <a:srgbClr val="000000"/>
                </a:solidFill>
                <a:latin typeface="Myriad Pro"/>
              </a:rPr>
              <a:t>phase</a:t>
            </a: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0531576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Combining Capacitive and Inductive Reactance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pure inductors and pure capacitors cause a 90° phase shifts in opposite directions total reactance is the inductive reactance minus the capacitive reactance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3089275" y="4699000"/>
          <a:ext cx="2311400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Equation" r:id="rId3" imgW="914400" imgH="228600" progId="Equation.3">
                  <p:embed/>
                </p:oleObj>
              </mc:Choice>
              <mc:Fallback>
                <p:oleObj name="Equation" r:id="rId3" imgW="914400" imgH="228600" progId="Equation.3">
                  <p:embed/>
                  <p:pic>
                    <p:nvPicPr>
                      <p:cNvPr id="205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89275" y="4699000"/>
                        <a:ext cx="2311400" cy="577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16495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Impedance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/>
                  <a:t>Impedance is a combination of both resistance and reactance..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𝑍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32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13622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equations, we can see that resistance and reactance have different ‘directions’</a:t>
            </a:r>
          </a:p>
          <a:p>
            <a:r>
              <a:rPr lang="en-GB" dirty="0" smtClean="0"/>
              <a:t>Resistance and reactance are 90° apart</a:t>
            </a:r>
          </a:p>
          <a:p>
            <a:r>
              <a:rPr lang="en-GB" dirty="0" smtClean="0"/>
              <a:t>Impedance ‘completes the triangle’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Rectangle 3"/>
              <p:cNvSpPr/>
              <p:nvPr/>
            </p:nvSpPr>
            <p:spPr>
              <a:xfrm>
                <a:off x="3371850" y="4450080"/>
                <a:ext cx="2400300" cy="12368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𝑍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1850" y="4450080"/>
                <a:ext cx="2400300" cy="1236877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84747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 Phase Diagram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6271" y="1925881"/>
            <a:ext cx="2675649" cy="24092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615" y="1470660"/>
            <a:ext cx="2793456" cy="4069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73641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purely capacitive circuits, the current leads the voltage by 90°</a:t>
            </a:r>
          </a:p>
          <a:p>
            <a:r>
              <a:rPr lang="en-GB" dirty="0" smtClean="0"/>
              <a:t>In purely inductive circuits, the voltage leads the current by 90°</a:t>
            </a:r>
          </a:p>
          <a:p>
            <a:r>
              <a:rPr lang="en-GB" dirty="0" smtClean="0"/>
              <a:t>This can be easily remembered using the mnemonic CIVIL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2461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4371" y="1600200"/>
            <a:ext cx="3175257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140141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AC systems current and voltage are independent (for continuous waveforms)</a:t>
            </a:r>
          </a:p>
          <a:p>
            <a:r>
              <a:rPr lang="en-GB" dirty="0" smtClean="0"/>
              <a:t>As seen above, current can either lead or lag voltage depending on if the circuit is inductive or capacitive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57115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graph below, current is leading voltage by 45° </a:t>
            </a:r>
          </a:p>
          <a:p>
            <a:r>
              <a:rPr lang="en-GB" dirty="0" smtClean="0"/>
              <a:t>This can have implications for power consumption 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677" y="3246729"/>
            <a:ext cx="3972869" cy="2388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92637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sz="2400" i="1" dirty="0" smtClean="0"/>
              <a:t>Example</a:t>
            </a:r>
          </a:p>
          <a:p>
            <a:r>
              <a:rPr lang="en-GB" sz="2400" dirty="0" smtClean="0"/>
              <a:t> Calculate:</a:t>
            </a:r>
          </a:p>
          <a:p>
            <a:pPr lvl="1"/>
            <a:r>
              <a:rPr lang="en-GB" sz="2000" dirty="0" smtClean="0"/>
              <a:t>Circuit impedance</a:t>
            </a:r>
          </a:p>
          <a:p>
            <a:pPr lvl="1"/>
            <a:r>
              <a:rPr lang="en-GB" sz="2000" dirty="0" smtClean="0"/>
              <a:t>Current drawn when connected to a 5V 1kHz supply</a:t>
            </a:r>
          </a:p>
          <a:p>
            <a:pPr lvl="1"/>
            <a:r>
              <a:rPr lang="en-GB" sz="2000" dirty="0" smtClean="0"/>
              <a:t>What phase will this current be at in relation to the supply voltage? </a:t>
            </a:r>
            <a:endParaRPr lang="en-GB" dirty="0" smtClean="0"/>
          </a:p>
          <a:p>
            <a:pPr marL="0" indent="0">
              <a:buNone/>
            </a:pPr>
            <a:r>
              <a:rPr lang="en-GB" sz="2000" dirty="0" smtClean="0"/>
              <a:t>Circuit values are as follows: R = 100</a:t>
            </a:r>
            <a:r>
              <a:rPr lang="el-GR" sz="2000" dirty="0" smtClean="0"/>
              <a:t>Ω</a:t>
            </a:r>
            <a:r>
              <a:rPr lang="en-GB" sz="2000" dirty="0" smtClean="0"/>
              <a:t>, C = 470nF, L = 22mH, f = 1kHz</a:t>
            </a:r>
            <a:endParaRPr lang="en-GB" sz="2000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69731" y="4149080"/>
            <a:ext cx="4404538" cy="161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613344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 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Solution: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r>
                        <a:rPr lang="en-GB" sz="1600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𝑓𝐶</m:t>
                          </m:r>
                        </m:den>
                      </m:f>
                      <m:r>
                        <a:rPr lang="en-GB" sz="160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r>
                            <a:rPr lang="en-GB" sz="16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×1000×470×</m:t>
                          </m:r>
                          <m:sSup>
                            <m:sSupPr>
                              <m:ctrlPr>
                                <a:rPr lang="en-GB" sz="16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−9</m:t>
                              </m:r>
                            </m:sup>
                          </m:sSup>
                        </m:den>
                      </m:f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r>
                        <a:rPr lang="en-GB" sz="1600" i="1">
                          <a:latin typeface="Cambria Math"/>
                        </a:rPr>
                        <m:t>338.628</m:t>
                      </m:r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l-GR" sz="160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r>
                        <a:rPr lang="en-GB" sz="1600" i="1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1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𝜋</m:t>
                      </m:r>
                      <m:r>
                        <a:rPr lang="en-GB" sz="1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𝑓𝐿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=2×</m:t>
                      </m:r>
                      <m:r>
                        <a:rPr lang="en-GB" sz="1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𝜋</m:t>
                      </m:r>
                      <m:r>
                        <a:rPr lang="en-GB" sz="1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×1000×22×</m:t>
                      </m:r>
                      <m:sSup>
                        <m:sSupPr>
                          <m:ctrlPr>
                            <a:rPr lang="en-GB" sz="16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1600" b="0" i="1" smtClean="0">
                          <a:latin typeface="Cambria Math" panose="02040503050406030204" pitchFamily="18" charset="0"/>
                          <a:ea typeface="Cambria Math"/>
                        </a:rPr>
                        <m:t>=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138.230</m:t>
                      </m:r>
                      <m:r>
                        <a:rPr lang="en-GB" sz="1600" b="0" i="1" smtClean="0">
                          <a:latin typeface="Cambria Math" panose="02040503050406030204" pitchFamily="18" charset="0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l-GR" sz="1600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b="0" dirty="0" smtClean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138.230</m:t>
                      </m:r>
                      <m:r>
                        <a:rPr lang="en-GB" sz="1600" i="1">
                          <a:latin typeface="Cambria Math"/>
                        </a:rPr>
                        <m:t>−338.628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=200.398</m:t>
                      </m:r>
                      <m:r>
                        <a:rPr lang="en-GB" sz="1600" b="0" i="1" smtClean="0">
                          <a:latin typeface="Cambria Math" panose="02040503050406030204" pitchFamily="18" charset="0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l-GR" sz="1600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</a:rPr>
                        <m:t>𝑍</m:t>
                      </m:r>
                      <m:r>
                        <a:rPr lang="en-GB" sz="16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160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16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1600" i="1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16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sz="16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600" i="1">
                                      <a:latin typeface="Cambria Math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en-GB" sz="1600" i="1">
                                      <a:latin typeface="Cambria Math"/>
                                    </a:rPr>
                                    <m:t>𝑇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  <m:t>100</m:t>
                              </m:r>
                            </m:e>
                            <m:sup>
                              <m:r>
                                <a:rPr lang="en-GB" sz="16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1600" i="1">
                                  <a:latin typeface="Cambria Math"/>
                                </a:rPr>
                                <m:t>200.398</m:t>
                              </m:r>
                            </m:e>
                            <m:sup>
                              <m:r>
                                <a:rPr lang="en-GB" sz="16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sz="1600" b="0" i="1" smtClean="0">
                          <a:latin typeface="Cambria Math" panose="02040503050406030204" pitchFamily="18" charset="0"/>
                        </a:rPr>
                        <m:t>=223.963 </m:t>
                      </m:r>
                      <m:r>
                        <m:rPr>
                          <m:sty m:val="p"/>
                        </m:rPr>
                        <a:rPr lang="el-GR" sz="1600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dirty="0" smtClean="0"/>
              </a:p>
              <a:p>
                <a:pPr marL="0" indent="0">
                  <a:buNone/>
                </a:pPr>
                <a:endParaRPr lang="en-GB" sz="1600" dirty="0" smtClean="0"/>
              </a:p>
              <a:p>
                <a:pPr marL="0" indent="0">
                  <a:buNone/>
                </a:pPr>
                <a:endParaRPr lang="en-GB" sz="16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746423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en-GB" dirty="0" smtClean="0"/>
              <a:t>Impedance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40000" lnSpcReduction="20000"/>
              </a:bodyPr>
              <a:lstStyle/>
              <a:p>
                <a:pPr marL="0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:r>
                  <a:rPr lang="en-GB" sz="8000" dirty="0" smtClean="0"/>
                  <a:t>Solution Cont..</a:t>
                </a:r>
              </a:p>
              <a:p>
                <a:pPr marL="0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𝑍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en-GB" sz="4800" i="1">
                              <a:latin typeface="Cambria Math" panose="02040503050406030204" pitchFamily="18" charset="0"/>
                            </a:rPr>
                            <m:t>223.963</m:t>
                          </m:r>
                        </m:den>
                      </m:f>
                      <m:r>
                        <a:rPr lang="en-GB" sz="4800" b="0" i="1" smtClean="0">
                          <a:latin typeface="Cambria Math" panose="02040503050406030204" pitchFamily="18" charset="0"/>
                          <a:ea typeface="Cambria Math"/>
                        </a:rPr>
                        <m:t>=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22.325×</m:t>
                      </m:r>
                      <m:sSup>
                        <m:sSup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4800" i="1"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sz="480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f>
                            <m:f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sz="480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sz="4800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en-GB" sz="4800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  <m:t>𝑇</m:t>
                                  </m:r>
                                </m:sub>
                              </m:sSub>
                            </m:num>
                            <m:den>
                              <m:r>
                                <a:rPr lang="en-GB" sz="4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𝑅</m:t>
                              </m:r>
                            </m:den>
                          </m:f>
                        </m:e>
                      </m:func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sz="480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f>
                            <m:f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200.398</m:t>
                              </m:r>
                            </m:num>
                            <m:den>
                              <m:r>
                                <a:rPr lang="en-GB" sz="4800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  <m:t>100</m:t>
                              </m:r>
                            </m:den>
                          </m:f>
                        </m:e>
                      </m:func>
                      <m:r>
                        <a:rPr lang="en-GB" sz="4800" b="0" i="1" smtClean="0">
                          <a:latin typeface="Cambria Math" panose="02040503050406030204" pitchFamily="18" charset="0"/>
                          <a:ea typeface="Cambria Math"/>
                        </a:rPr>
                        <m:t>=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63.48°</m:t>
                      </m:r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:r>
                  <a:rPr lang="en-GB" sz="5600" dirty="0" smtClean="0">
                    <a:ea typeface="Cambria Math"/>
                  </a:rPr>
                  <a:t>Because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560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bPr>
                      <m:e>
                        <m:r>
                          <a:rPr lang="en-GB" sz="5600" b="0" i="1" smtClean="0">
                            <a:latin typeface="Cambria Math" panose="02040503050406030204" pitchFamily="18" charset="0"/>
                            <a:ea typeface="Cambria Math"/>
                          </a:rPr>
                          <m:t>𝑋</m:t>
                        </m:r>
                      </m:e>
                      <m:sub>
                        <m:r>
                          <a:rPr lang="en-GB" sz="5600" b="0" i="1" smtClean="0">
                            <a:latin typeface="Cambria Math" panose="02040503050406030204" pitchFamily="18" charset="0"/>
                            <a:ea typeface="Cambria Math"/>
                          </a:rPr>
                          <m:t>𝐶</m:t>
                        </m:r>
                      </m:sub>
                    </m:sSub>
                    <m:r>
                      <a:rPr lang="en-GB" sz="5600" b="0" i="1" smtClean="0">
                        <a:latin typeface="Cambria Math" panose="02040503050406030204" pitchFamily="18" charset="0"/>
                        <a:ea typeface="Cambria Math"/>
                      </a:rPr>
                      <m:t>&gt;</m:t>
                    </m:r>
                    <m:sSub>
                      <m:sSubPr>
                        <m:ctrlPr>
                          <a:rPr lang="en-GB" sz="5600" b="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bPr>
                      <m:e>
                        <m:r>
                          <a:rPr lang="en-GB" sz="5600" b="0" i="1" smtClean="0">
                            <a:latin typeface="Cambria Math" panose="02040503050406030204" pitchFamily="18" charset="0"/>
                            <a:ea typeface="Cambria Math"/>
                          </a:rPr>
                          <m:t>𝑋</m:t>
                        </m:r>
                      </m:e>
                      <m:sub>
                        <m:r>
                          <a:rPr lang="en-GB" sz="5600" b="0" i="1" smtClean="0">
                            <a:latin typeface="Cambria Math" panose="02040503050406030204" pitchFamily="18" charset="0"/>
                            <a:ea typeface="Cambria Math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5600" dirty="0" smtClean="0">
                    <a:ea typeface="Cambria Math"/>
                  </a:rPr>
                  <a:t> the circuit </a:t>
                </a:r>
                <a:r>
                  <a:rPr lang="en-GB" sz="5600" dirty="0">
                    <a:ea typeface="Cambria Math"/>
                  </a:rPr>
                  <a:t>is mainly capacitive, so current is leading </a:t>
                </a:r>
                <a:r>
                  <a:rPr lang="en-GB" sz="5600" dirty="0" smtClean="0">
                    <a:ea typeface="Cambria Math"/>
                  </a:rPr>
                  <a:t>voltage:</a:t>
                </a:r>
                <a:endParaRPr lang="en-GB" sz="56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=22.325×</m:t>
                      </m:r>
                      <m:sSup>
                        <m:sSup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4800" i="1">
                          <a:latin typeface="Cambria Math"/>
                          <a:ea typeface="Cambria Math"/>
                        </a:rPr>
                        <m:t>∠+63.48° 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131715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to calculate power?</a:t>
            </a:r>
          </a:p>
          <a:p>
            <a:pPr lvl="1"/>
            <a:r>
              <a:rPr lang="en-GB" dirty="0" smtClean="0"/>
              <a:t>Instantaneous Power</a:t>
            </a:r>
          </a:p>
          <a:p>
            <a:pPr lvl="1"/>
            <a:r>
              <a:rPr lang="en-GB" dirty="0" smtClean="0"/>
              <a:t>RMS Power</a:t>
            </a:r>
          </a:p>
          <a:p>
            <a:pPr lvl="1"/>
            <a:r>
              <a:rPr lang="en-GB" dirty="0" smtClean="0"/>
              <a:t>Active, Reactive &amp; Apparent Power</a:t>
            </a:r>
          </a:p>
          <a:p>
            <a:pPr lvl="1"/>
            <a:r>
              <a:rPr lang="en-GB" dirty="0" smtClean="0"/>
              <a:t>Complex Power</a:t>
            </a:r>
          </a:p>
          <a:p>
            <a:pPr lvl="1"/>
            <a:r>
              <a:rPr lang="en-GB" dirty="0" smtClean="0"/>
              <a:t>Power </a:t>
            </a:r>
            <a:r>
              <a:rPr lang="en-GB" dirty="0"/>
              <a:t>Factor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893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Instantaneous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Product of time domain voltage and time domain current</a:t>
            </a:r>
          </a:p>
          <a:p>
            <a:pPr marL="457200" lvl="1" indent="0">
              <a:buNone/>
            </a:pPr>
            <a:r>
              <a:rPr lang="en-GB" dirty="0" smtClean="0"/>
              <a:t>P(t)=V(t)I(t)</a:t>
            </a:r>
          </a:p>
          <a:p>
            <a:r>
              <a:rPr lang="en-GB" dirty="0" smtClean="0"/>
              <a:t>Allows </a:t>
            </a:r>
          </a:p>
          <a:p>
            <a:pPr lvl="1"/>
            <a:r>
              <a:rPr lang="en-GB" dirty="0" smtClean="0"/>
              <a:t>maximum value </a:t>
            </a:r>
          </a:p>
          <a:p>
            <a:pPr lvl="1"/>
            <a:r>
              <a:rPr lang="en-GB" dirty="0" smtClean="0"/>
              <a:t>Transients</a:t>
            </a:r>
          </a:p>
          <a:p>
            <a:pPr lvl="1"/>
            <a:r>
              <a:rPr lang="en-GB" dirty="0" smtClean="0"/>
              <a:t>Steady state </a:t>
            </a:r>
            <a:r>
              <a:rPr lang="en-GB" dirty="0" smtClean="0"/>
              <a:t>powers to </a:t>
            </a:r>
            <a:r>
              <a:rPr lang="en-GB" dirty="0" smtClean="0"/>
              <a:t>be calculated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909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Instantaneous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Example..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196" y="2994282"/>
            <a:ext cx="3541670" cy="2604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564" y="2945668"/>
            <a:ext cx="3541670" cy="2701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4703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Power due to Sinusoidal Excitation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𝑣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8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𝑖</m:t>
                      </m:r>
                      <m:d>
                        <m:d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i="1" smtClean="0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80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r>
                        <a:rPr lang="en-GB" sz="1800" b="0" i="1" smtClean="0">
                          <a:latin typeface="Cambria Math"/>
                        </a:rPr>
                        <m:t>𝑣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𝑖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18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e>
                          </m:d>
                        </m:e>
                      </m:func>
                      <m:func>
                        <m:func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sz="1800" i="1" smtClean="0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8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1800" i="1" dirty="0" smtClean="0"/>
                  <a:t>Expand using            </a:t>
                </a:r>
                <a:r>
                  <a:rPr lang="en-GB" sz="1800" dirty="0" smtClean="0"/>
                  <a:t> 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i="0" smtClean="0">
                            <a:latin typeface="Cambria Math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180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1800" b="0" i="1" smtClean="0">
                                <a:latin typeface="Cambria Math"/>
                              </a:rPr>
                              <m:t>𝑎</m:t>
                            </m:r>
                          </m:e>
                        </m:d>
                        <m:func>
                          <m:funcPr>
                            <m:ctrlPr>
                              <a:rPr lang="en-GB" sz="1800" i="1" smtClean="0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i="0" smtClean="0">
                                <a:latin typeface="Cambria Math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ctrlPr>
                                  <a:rPr lang="en-GB" sz="180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1800" b="0" i="1" smtClean="0">
                                    <a:latin typeface="Cambria Math"/>
                                  </a:rPr>
                                  <m:t>𝑏</m:t>
                                </m:r>
                              </m:e>
                            </m:d>
                            <m:r>
                              <a:rPr lang="en-GB" sz="1800" b="0" i="1" smtClean="0">
                                <a:latin typeface="Cambria Math"/>
                              </a:rPr>
                              <m:t>=</m:t>
                            </m:r>
                            <m:f>
                              <m:fPr>
                                <m:ctrlP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1800" b="0" i="1" smtClean="0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sz="1800" b="0" i="1" smtClean="0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d>
                              <m:dPr>
                                <m:ctrlP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func>
                                  <m:func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uncPr>
                                  <m:fName>
                                    <m:r>
                                      <m:rPr>
                                        <m:sty m:val="p"/>
                                      </m:rPr>
                                      <a:rPr lang="en-GB" sz="1800" b="0" i="0" smtClean="0">
                                        <a:latin typeface="Cambria Math"/>
                                      </a:rPr>
                                      <m:t>cos</m:t>
                                    </m:r>
                                  </m:fName>
                                  <m:e>
                                    <m:d>
                                      <m:dPr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r>
                                          <a:rPr lang="en-GB" sz="1800" b="0" i="1" smtClean="0">
                                            <a:latin typeface="Cambria Math"/>
                                          </a:rPr>
                                          <m:t>𝑎</m:t>
                                        </m:r>
                                        <m:r>
                                          <a:rPr lang="en-GB" sz="1800" b="0" i="1" smtClean="0">
                                            <a:latin typeface="Cambria Math"/>
                                          </a:rPr>
                                          <m:t>−</m:t>
                                        </m:r>
                                        <m:r>
                                          <a:rPr lang="en-GB" sz="1800" b="0" i="1" smtClean="0">
                                            <a:latin typeface="Cambria Math"/>
                                          </a:rPr>
                                          <m:t>𝑏</m:t>
                                        </m:r>
                                      </m:e>
                                    </m:d>
                                    <m:r>
                                      <a:rPr lang="en-GB" sz="1800" b="0" i="1" smtClean="0">
                                        <a:latin typeface="Cambria Math"/>
                                      </a:rPr>
                                      <m:t>+</m:t>
                                    </m:r>
                                    <m:func>
                                      <m:funcPr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uncPr>
                                      <m:fName>
                                        <m:r>
                                          <m:rPr>
                                            <m:sty m:val="p"/>
                                          </m:rPr>
                                          <a:rPr lang="en-GB" sz="1800" b="0" i="0" smtClean="0">
                                            <a:latin typeface="Cambria Math"/>
                                          </a:rPr>
                                          <m:t>cos</m:t>
                                        </m:r>
                                      </m:fName>
                                      <m:e>
                                        <m:d>
                                          <m:dPr>
                                            <m:ctrlPr>
                                              <a:rPr lang="en-GB" sz="1800" b="0" i="1" smtClean="0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dPr>
                                          <m:e>
                                            <m:r>
                                              <a:rPr lang="en-GB" sz="1800" b="0" i="1" smtClean="0">
                                                <a:latin typeface="Cambria Math"/>
                                              </a:rPr>
                                              <m:t>𝑎</m:t>
                                            </m:r>
                                            <m:r>
                                              <a:rPr lang="en-GB" sz="1800" b="0" i="1" smtClean="0">
                                                <a:latin typeface="Cambria Math"/>
                                              </a:rPr>
                                              <m:t>+</m:t>
                                            </m:r>
                                            <m:r>
                                              <a:rPr lang="en-GB" sz="1800" b="0" i="1" smtClean="0">
                                                <a:latin typeface="Cambria Math"/>
                                              </a:rPr>
                                              <m:t>𝑏</m:t>
                                            </m:r>
                                          </m:e>
                                        </m:d>
                                      </m:e>
                                    </m:func>
                                  </m:e>
                                </m:func>
                              </m:e>
                            </m:d>
                          </m:e>
                        </m:func>
                      </m:e>
                    </m:func>
                  </m:oMath>
                </a14:m>
                <a:endParaRPr lang="en-GB" sz="18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800" b="0" i="1" smtClean="0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  <m:r>
                            <a:rPr lang="en-GB" sz="1800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800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sSub>
                            <m:sSub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latin typeface="Cambria Math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b="0" i="1" smtClean="0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b="0" i="1" smtClean="0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800" b="0" i="0" smtClean="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800" b="0" i="1" smtClean="0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𝜃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b="0" i="1" smtClean="0">
                                      <a:latin typeface="Cambria Math"/>
                                      <a:ea typeface="Cambria Math"/>
                                    </a:rPr>
                                    <m:t>𝜑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800" b="0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977775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Power due to Sinusoidal Excitation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8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800" i="1">
                              <a:latin typeface="Cambria Math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8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8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8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800" i="1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  <m:r>
                            <a:rPr lang="en-GB" sz="18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8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i="1"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8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8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8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8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𝜃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800" i="1">
                                      <a:latin typeface="Cambria Math"/>
                                      <a:ea typeface="Cambria Math"/>
                                    </a:rPr>
                                    <m:t>𝜑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800" dirty="0"/>
              </a:p>
              <a:p>
                <a:pPr marL="0" indent="0">
                  <a:buNone/>
                </a:pPr>
                <a:r>
                  <a:rPr lang="en-GB" sz="1800" dirty="0" smtClean="0"/>
                  <a:t>Two parts to equation</a:t>
                </a:r>
              </a:p>
              <a:p>
                <a:pPr lvl="1"/>
                <a:r>
                  <a:rPr lang="en-GB" sz="1400" dirty="0" smtClean="0"/>
                  <a:t>Average</a:t>
                </a:r>
              </a:p>
              <a:p>
                <a:pPr lvl="1"/>
                <a:r>
                  <a:rPr lang="en-GB" sz="1400" dirty="0" smtClean="0"/>
                  <a:t>Periodic</a:t>
                </a:r>
                <a:endParaRPr lang="en-GB" sz="14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460" y="3202626"/>
            <a:ext cx="5573486" cy="773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/>
              </p:nvPr>
            </p:nvGraphicFramePr>
            <p:xfrm>
              <a:off x="1965960" y="4076700"/>
              <a:ext cx="5669280" cy="173736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54508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12420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1409700"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Constant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Independent of 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The average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Active or Real Power</a:t>
                          </a:r>
                          <a:endParaRPr lang="en-GB" b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Periodic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Period</a:t>
                          </a:r>
                          <a:r>
                            <a:rPr lang="en-GB" b="0" baseline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 is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GB" b="0" i="1" baseline="0" smtClean="0">
                                      <a:solidFill>
                                        <a:schemeClr val="tx2">
                                          <a:lumMod val="60000"/>
                                          <a:lumOff val="40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b="0" i="1" baseline="0" smtClean="0">
                                  <a:solidFill>
                                    <a:schemeClr val="tx2">
                                      <a:lumMod val="60000"/>
                                      <a:lumOff val="40000"/>
                                    </a:schemeClr>
                                  </a:solidFill>
                                  <a:latin typeface="Cambria Math"/>
                                </a:rPr>
                                <m:t>𝑇</m:t>
                              </m:r>
                            </m:oMath>
                          </a14:m>
                          <a:endParaRPr lang="en-GB" b="0" dirty="0" smtClean="0"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endParaRP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Average is zero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Unwanted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chemeClr val="tx2">
                                  <a:lumMod val="60000"/>
                                  <a:lumOff val="40000"/>
                                </a:schemeClr>
                              </a:solidFill>
                            </a:rPr>
                            <a:t>Reactive power</a:t>
                          </a:r>
                          <a:endParaRPr lang="en-GB" b="0" dirty="0">
                            <a:solidFill>
                              <a:schemeClr val="tx2">
                                <a:lumMod val="60000"/>
                                <a:lumOff val="40000"/>
                              </a:schemeClr>
                            </a:solidFill>
                          </a:endParaRP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28022592"/>
                  </p:ext>
                </p:extLst>
              </p:nvPr>
            </p:nvGraphicFramePr>
            <p:xfrm>
              <a:off x="1965960" y="4076700"/>
              <a:ext cx="5669280" cy="157607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545080"/>
                    <a:gridCol w="3124200"/>
                  </a:tblGrid>
                  <a:tr h="1576070">
                    <a:tc>
                      <a:txBody>
                        <a:bodyPr/>
                        <a:lstStyle/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Constant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Independent of t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The average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Wanted</a:t>
                          </a:r>
                        </a:p>
                        <a:p>
                          <a:pPr marL="285750" indent="-285750">
                            <a:buFont typeface="Arial" panose="020B0604020202020204" pitchFamily="34" charset="0"/>
                            <a:buChar char="•"/>
                          </a:pPr>
                          <a:r>
                            <a:rPr lang="en-GB" b="0" dirty="0" smtClean="0">
                              <a:solidFill>
                                <a:srgbClr val="FF0000"/>
                              </a:solidFill>
                            </a:rPr>
                            <a:t>Active or Real Power</a:t>
                          </a:r>
                          <a:endParaRPr lang="en-GB" b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381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4"/>
                          <a:stretch>
                            <a:fillRect l="-81836" t="-1550" b="-6589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1916665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Power due to Sinusoidal Excitation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229600" cy="204482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Example.</a:t>
                </a:r>
              </a:p>
              <a:p>
                <a:r>
                  <a:rPr lang="en-GB" dirty="0" smtClean="0"/>
                  <a:t>Impedance of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1.4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/>
                        <a:ea typeface="Cambria Math"/>
                      </a:rPr>
                      <m:t>Ω</m:t>
                    </m:r>
                    <m:r>
                      <a:rPr lang="el-GR" b="0" i="1" smtClean="0">
                        <a:latin typeface="Cambria Math"/>
                        <a:ea typeface="Cambria Math"/>
                      </a:rPr>
                      <m:t>∠60°</m:t>
                    </m:r>
                  </m:oMath>
                </a14:m>
                <a:r>
                  <a:rPr lang="en-GB" dirty="0" smtClean="0"/>
                  <a:t> is connected to a 3.5V supply. Calculate the power dissipated by this load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229600" cy="2044823"/>
              </a:xfrm>
              <a:blipFill>
                <a:blip r:embed="rId2"/>
                <a:stretch>
                  <a:fillRect l="-1704" t="-6269" b="-47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396" y="3501008"/>
            <a:ext cx="5089207" cy="2243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63417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Power due to Sinusoidal Excitation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en-GB" dirty="0" smtClean="0"/>
                  <a:t>Solution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/>
                            </a:rPr>
                            <m:t>2</m:t>
                          </m:r>
                        </m:den>
                      </m:f>
                      <m:sSub>
                        <m:sSub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sSub>
                        <m:sSub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𝑚</m:t>
                          </m:r>
                        </m:sub>
                      </m:sSub>
                      <m:func>
                        <m:func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𝜑</m:t>
                              </m:r>
                            </m:e>
                          </m:d>
                          <m:r>
                            <a:rPr lang="en-GB" sz="16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6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sSub>
                            <m:sSub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600" i="1">
                                  <a:latin typeface="Cambria Math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16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600" i="1">
                                  <a:latin typeface="Cambria Math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1600" i="1">
                                  <a:latin typeface="Cambria Math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6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6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𝜃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𝜑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</a:rPr>
                        <m:t>𝑉</m:t>
                      </m:r>
                      <m:r>
                        <a:rPr lang="en-GB" sz="1600" b="0" i="1" smtClean="0">
                          <a:latin typeface="Cambria Math"/>
                        </a:rPr>
                        <m:t>=3.5</m:t>
                      </m:r>
                      <m:r>
                        <a:rPr lang="en-GB" sz="1600" b="0" i="1" smtClean="0">
                          <a:latin typeface="Cambria Math"/>
                        </a:rPr>
                        <m:t>𝑉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∠0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   </m:t>
                      </m:r>
                      <m:r>
                        <a:rPr lang="en-GB" sz="1600" b="0" i="1" smtClean="0">
                          <a:latin typeface="Cambria Math"/>
                        </a:rPr>
                        <m:t>𝑍</m:t>
                      </m:r>
                      <m:r>
                        <a:rPr lang="en-GB" sz="1600" b="0" i="1" smtClean="0">
                          <a:latin typeface="Cambria Math"/>
                        </a:rPr>
                        <m:t>=1.4</m:t>
                      </m:r>
                      <m:r>
                        <m:rPr>
                          <m:sty m:val="p"/>
                        </m:rPr>
                        <a:rPr lang="el-GR" sz="1600" b="0" i="1" smtClean="0">
                          <a:latin typeface="Cambria Math"/>
                          <a:ea typeface="Cambria Math"/>
                        </a:rPr>
                        <m:t>Ω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∠60°  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𝑍</m:t>
                          </m:r>
                        </m:den>
                      </m:f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3.5∠0</m:t>
                          </m:r>
                        </m:num>
                        <m:den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1.4∠60</m:t>
                          </m:r>
                        </m:den>
                      </m:f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=2.5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𝐴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∠−60°</m:t>
                      </m:r>
                    </m:oMath>
                  </m:oMathPara>
                </a14:m>
                <a:endParaRPr lang="en-GB" sz="16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=3.5,  </m:t>
                      </m:r>
                      <m:sSub>
                        <m:sSub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en-GB" sz="1600" b="0" i="1" smtClean="0">
                              <a:latin typeface="Cambria Math"/>
                            </a:rPr>
                            <m:t>𝑚</m:t>
                          </m:r>
                        </m:sub>
                      </m:sSub>
                      <m:r>
                        <a:rPr lang="en-GB" sz="1600" b="0" i="1" smtClean="0">
                          <a:latin typeface="Cambria Math"/>
                        </a:rPr>
                        <m:t>=2.5,     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=0,  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=−60</m:t>
                      </m:r>
                    </m:oMath>
                  </m:oMathPara>
                </a14:m>
                <a:endParaRPr lang="en-GB" sz="1600" b="0" dirty="0" smtClean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1600" b="0" i="1" smtClean="0">
                          <a:latin typeface="Cambria Math"/>
                        </a:rPr>
                        <m:t>3.5</m:t>
                      </m:r>
                      <m:r>
                        <a:rPr lang="en-GB" sz="1600" b="0" i="1" smtClean="0">
                          <a:latin typeface="Cambria Math"/>
                          <a:ea typeface="Cambria Math"/>
                        </a:rPr>
                        <m:t>×2.5</m:t>
                      </m:r>
                      <m:func>
                        <m:func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sz="1600" b="0" i="1" smtClean="0">
                                  <a:latin typeface="Cambria Math"/>
                                  <a:ea typeface="Cambria Math"/>
                                </a:rPr>
                                <m:t>60</m:t>
                              </m:r>
                            </m:e>
                          </m:d>
                          <m:r>
                            <a:rPr lang="en-GB" sz="16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6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en-GB" sz="1600" b="0" i="1" smtClean="0">
                              <a:latin typeface="Cambria Math"/>
                            </a:rPr>
                            <m:t>3.5</m:t>
                          </m:r>
                          <m:r>
                            <a:rPr lang="en-GB" sz="1600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sz="1600" b="0" i="1" smtClean="0">
                              <a:latin typeface="Cambria Math"/>
                            </a:rPr>
                            <m:t>2.5</m:t>
                          </m:r>
                          <m:func>
                            <m:func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6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6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+0−60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600" dirty="0" smtClean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sz="1600" i="1">
                          <a:latin typeface="Cambria Math"/>
                        </a:rPr>
                        <m:t>3.5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×2.5</m:t>
                      </m:r>
                      <m:func>
                        <m:func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0−60</m:t>
                              </m:r>
                            </m:e>
                          </m:d>
                          <m:r>
                            <a:rPr lang="en-GB" sz="1600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600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en-GB" sz="1600" i="1">
                              <a:latin typeface="Cambria Math"/>
                            </a:rPr>
                            <m:t>3.5</m:t>
                          </m:r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sz="1600" i="1">
                              <a:latin typeface="Cambria Math"/>
                            </a:rPr>
                            <m:t>2.5</m:t>
                          </m:r>
                          <m:func>
                            <m:funcPr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1600">
                                  <a:latin typeface="Cambria Math"/>
                                </a:rPr>
                                <m:t>cos</m:t>
                              </m:r>
                            </m:fName>
                            <m:e>
                              <m:d>
                                <m:dPr>
                                  <m:ctrlPr>
                                    <a:rPr lang="en-GB" sz="1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1600" i="1">
                                      <a:latin typeface="Cambria Math"/>
                                    </a:rPr>
                                    <m:t>2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𝑡</m:t>
                                  </m:r>
                                  <m:r>
                                    <a:rPr lang="en-GB" sz="1600" i="1">
                                      <a:latin typeface="Cambria Math"/>
                                      <a:ea typeface="Cambria Math"/>
                                    </a:rPr>
                                    <m:t>+0−60</m:t>
                                  </m:r>
                                </m:e>
                              </m:d>
                            </m:e>
                          </m:func>
                        </m:e>
                      </m:func>
                    </m:oMath>
                  </m:oMathPara>
                </a14:m>
                <a:endParaRPr lang="en-GB" sz="160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b="0" i="1" smtClean="0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b="0" i="1" smtClean="0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sz="1600" b="0" i="1" smtClean="0">
                          <a:latin typeface="Cambria Math"/>
                        </a:rPr>
                        <m:t>=2.1875+4.375</m:t>
                      </m:r>
                      <m:func>
                        <m:funcPr>
                          <m:ctrlPr>
                            <a:rPr lang="en-GB" sz="16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1600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sz="16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600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−60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sz="1600" b="0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938181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Power due to Sinusoidal Excitation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𝑃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=2.1875+4.375</m:t>
                      </m:r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−60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645" y="2387918"/>
            <a:ext cx="5232455" cy="3136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Connector 5"/>
          <p:cNvCxnSpPr/>
          <p:nvPr/>
        </p:nvCxnSpPr>
        <p:spPr>
          <a:xfrm>
            <a:off x="4053840" y="3451860"/>
            <a:ext cx="3566160" cy="0"/>
          </a:xfrm>
          <a:prstGeom prst="line">
            <a:avLst/>
          </a:prstGeom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10" idx="3"/>
          </p:cNvCxnSpPr>
          <p:nvPr/>
        </p:nvCxnSpPr>
        <p:spPr>
          <a:xfrm>
            <a:off x="2590800" y="3211830"/>
            <a:ext cx="1463040" cy="240031"/>
          </a:xfrm>
          <a:prstGeom prst="straightConnector1">
            <a:avLst/>
          </a:prstGeom>
          <a:ln w="25400">
            <a:solidFill>
              <a:schemeClr val="tx1"/>
            </a:solidFill>
            <a:headEnd w="lg" len="med"/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1775460" y="3027164"/>
                <a:ext cx="8153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2.1875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460" y="3027164"/>
                <a:ext cx="815340" cy="369332"/>
              </a:xfrm>
              <a:prstGeom prst="rect">
                <a:avLst/>
              </a:prstGeom>
              <a:blipFill rotWithShape="1">
                <a:blip r:embed="rId4"/>
                <a:stretch>
                  <a:fillRect r="-67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Straight Arrow Connector 12"/>
          <p:cNvCxnSpPr>
            <a:stCxn id="14" idx="3"/>
          </p:cNvCxnSpPr>
          <p:nvPr/>
        </p:nvCxnSpPr>
        <p:spPr>
          <a:xfrm>
            <a:off x="2743200" y="2516483"/>
            <a:ext cx="1722120" cy="455317"/>
          </a:xfrm>
          <a:prstGeom prst="straightConnector1">
            <a:avLst/>
          </a:prstGeom>
          <a:ln w="25400">
            <a:solidFill>
              <a:schemeClr val="tx1"/>
            </a:solidFill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/>
              <p:cNvSpPr txBox="1"/>
              <p:nvPr/>
            </p:nvSpPr>
            <p:spPr>
              <a:xfrm>
                <a:off x="487680" y="2331817"/>
                <a:ext cx="22555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4.375</m:t>
                      </m:r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/>
                            </a:rPr>
                            <m:t>cos</m:t>
                          </m:r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𝜔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𝑡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−60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Text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680" y="2331817"/>
                <a:ext cx="225552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506686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Apparent, Active &amp; Reactive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Apparent power is the amount of power delivered to a circuit – Measured in VA</a:t>
            </a:r>
          </a:p>
          <a:p>
            <a:r>
              <a:rPr lang="en-GB" dirty="0" smtClean="0"/>
              <a:t>Active power is the portion of the apparent power used by resistive elements – Measured in W</a:t>
            </a:r>
          </a:p>
          <a:p>
            <a:r>
              <a:rPr lang="en-GB" dirty="0" smtClean="0"/>
              <a:t>Reactive power is the portion of the apparent power wasted by reactive elements – Measured in 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09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Triangle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4846320" cy="3917032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S = Complex Power</a:t>
                </a:r>
              </a:p>
              <a:p>
                <a:pPr marL="0" indent="0">
                  <a:buNone/>
                </a:pPr>
                <a:r>
                  <a:rPr lang="en-GB" dirty="0" smtClean="0"/>
                  <a:t>Apparent Power =|S|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𝑉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</a:rPr>
                            <m:t>𝐼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∗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𝜑</m:t>
                      </m:r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𝑍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𝑍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𝑃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</m:func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𝑅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𝑄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</m:func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𝐼</m:t>
                              </m:r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𝑋</m:t>
                      </m:r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𝑉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𝑆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𝑃</m:t>
                      </m:r>
                      <m:r>
                        <a:rPr lang="en-GB" b="0" i="1" smtClean="0">
                          <a:latin typeface="Cambria Math"/>
                        </a:rPr>
                        <m:t>+</m:t>
                      </m:r>
                      <m:r>
                        <a:rPr lang="en-GB" b="0" i="1" smtClean="0">
                          <a:latin typeface="Cambria Math"/>
                        </a:rPr>
                        <m:t>𝑗𝑄</m:t>
                      </m:r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𝑆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𝑃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𝑄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4846320" cy="3917032"/>
              </a:xfrm>
              <a:blipFill rotWithShape="1">
                <a:blip r:embed="rId2"/>
                <a:stretch>
                  <a:fillRect l="-1509" t="-24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c-sm2\Pictures\Power Triangl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090003"/>
            <a:ext cx="3511397" cy="240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31480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</a:t>
            </a:r>
            <a:endParaRPr lang="en-GB" dirty="0"/>
          </a:p>
        </p:txBody>
      </p:sp>
      <p:pic>
        <p:nvPicPr>
          <p:cNvPr id="3074" name="Picture 2" descr="Image result for frothy beer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9" y="1196752"/>
            <a:ext cx="3171825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4067944" y="1700808"/>
            <a:ext cx="26642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3995936" y="4653136"/>
            <a:ext cx="26642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067944" y="2348880"/>
            <a:ext cx="17281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6372200" y="1700808"/>
            <a:ext cx="0" cy="2952328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5580112" y="1700808"/>
            <a:ext cx="0" cy="648072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5580112" y="2348880"/>
            <a:ext cx="0" cy="2304256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6444208" y="285380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Apparent</a:t>
            </a:r>
          </a:p>
          <a:p>
            <a:r>
              <a:rPr lang="en-GB" dirty="0" smtClean="0"/>
              <a:t>Power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726283" y="3176971"/>
            <a:ext cx="8915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Real</a:t>
            </a:r>
          </a:p>
          <a:p>
            <a:r>
              <a:rPr lang="en-GB" dirty="0" smtClean="0"/>
              <a:t>Power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4503462" y="1665829"/>
            <a:ext cx="11521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Reactive</a:t>
            </a:r>
          </a:p>
          <a:p>
            <a:r>
              <a:rPr lang="en-GB" dirty="0" smtClean="0"/>
              <a:t>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0571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Power factor is a measure of how much of the power used is active power and how much is reactive power</a:t>
                </a:r>
              </a:p>
              <a:p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power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factor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𝜑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real</m:t>
                          </m:r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power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apparent</m:t>
                          </m:r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power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 r="-16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50588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the reactive power is essentially wasted energy it must be minimised</a:t>
            </a:r>
          </a:p>
          <a:p>
            <a:r>
              <a:rPr lang="en-GB" dirty="0"/>
              <a:t>Energy companies penalise large industrial customers if their </a:t>
            </a:r>
            <a:r>
              <a:rPr lang="en-GB" dirty="0" smtClean="0"/>
              <a:t>power factor is under a certain amount (0.8 ~ 0.9)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7020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1" ma:contentTypeDescription="Create a new document." ma:contentTypeScope="" ma:versionID="ec6e44c0ab89a58833fe3f2c84cfa019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5b3c9d8774cdf4c4ec467278cf2c8435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a12fe08c-d961-42b5-8243-a968499d8e5e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bc2bc07b-b850-40fa-bc7b-300a8ce20a14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B029C0-8259-4304-94C9-AE626A8A49C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45</TotalTime>
  <Words>815</Words>
  <Application>Microsoft Office PowerPoint</Application>
  <PresentationFormat>On-screen Show (4:3)</PresentationFormat>
  <Paragraphs>178</Paragraphs>
  <Slides>36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Cambria Math</vt:lpstr>
      <vt:lpstr>Myriad Pro</vt:lpstr>
      <vt:lpstr>20140311PresentationUWTSDTemplate</vt:lpstr>
      <vt:lpstr>Equation</vt:lpstr>
      <vt:lpstr>AC Theory</vt:lpstr>
      <vt:lpstr>Resistance &amp; Reactance</vt:lpstr>
      <vt:lpstr>Reactance</vt:lpstr>
      <vt:lpstr>Capacitive Reactance</vt:lpstr>
      <vt:lpstr>Capacitive Reactance</vt:lpstr>
      <vt:lpstr>Capacitive Reactance</vt:lpstr>
      <vt:lpstr>Capacitive Reactance</vt:lpstr>
      <vt:lpstr>Inductive Reactance</vt:lpstr>
      <vt:lpstr>Inductive Reactance</vt:lpstr>
      <vt:lpstr>Inductive Reactance</vt:lpstr>
      <vt:lpstr>Inductive Reactance</vt:lpstr>
      <vt:lpstr>Combining Capacitive and Inductive Reactance</vt:lpstr>
      <vt:lpstr>Combining Capacitive and Inductive Reactance</vt:lpstr>
      <vt:lpstr>Impedance</vt:lpstr>
      <vt:lpstr>Impedance</vt:lpstr>
      <vt:lpstr>Impedance Phase Diagram</vt:lpstr>
      <vt:lpstr>Phase Difference</vt:lpstr>
      <vt:lpstr>Phase Difference</vt:lpstr>
      <vt:lpstr>Phase Difference</vt:lpstr>
      <vt:lpstr>Phase difference</vt:lpstr>
      <vt:lpstr>Impedance</vt:lpstr>
      <vt:lpstr>Impedance </vt:lpstr>
      <vt:lpstr>Impedance</vt:lpstr>
      <vt:lpstr>Power</vt:lpstr>
      <vt:lpstr>Instantaneous Power</vt:lpstr>
      <vt:lpstr>Instantaneous Power</vt:lpstr>
      <vt:lpstr>Power due to Sinusoidal Excitation</vt:lpstr>
      <vt:lpstr>Power due to Sinusoidal Excitation</vt:lpstr>
      <vt:lpstr>Power due to Sinusoidal Excitation</vt:lpstr>
      <vt:lpstr>Power due to Sinusoidal Excitation</vt:lpstr>
      <vt:lpstr>Power due to Sinusoidal Excitation</vt:lpstr>
      <vt:lpstr>Apparent, Active &amp; Reactive Power</vt:lpstr>
      <vt:lpstr>Power Triangle</vt:lpstr>
      <vt:lpstr>Power Factor</vt:lpstr>
      <vt:lpstr>Power Factor</vt:lpstr>
      <vt:lpstr>Power Factor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 Theory</dc:title>
  <dc:creator>Stephen Mosey</dc:creator>
  <cp:lastModifiedBy>Stephen Mosey</cp:lastModifiedBy>
  <cp:revision>5</cp:revision>
  <dcterms:created xsi:type="dcterms:W3CDTF">2019-10-14T09:13:39Z</dcterms:created>
  <dcterms:modified xsi:type="dcterms:W3CDTF">2019-10-14T09:59:00Z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