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66" r:id="rId4"/>
    <p:sldId id="258" r:id="rId5"/>
    <p:sldId id="267" r:id="rId6"/>
    <p:sldId id="262" r:id="rId7"/>
    <p:sldId id="263" r:id="rId8"/>
    <p:sldId id="270" r:id="rId9"/>
    <p:sldId id="271" r:id="rId10"/>
    <p:sldId id="259"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5C7EA1-7EE3-6667-59E0-6614B24D6A60}" v="77" dt="2022-03-08T01:25:41.928"/>
    <p1510:client id="{0993470A-0239-48C4-9C3A-E42AFCC64BA0}" v="635" dt="2022-02-28T04:19:24.618"/>
    <p1510:client id="{1F470839-B605-7B0D-18CB-7C3C2CC174BB}" v="1" dt="2022-03-14T21:02:06.108"/>
    <p1510:client id="{2C7A18D7-6140-D94A-79C9-3ED9051BC4F2}" v="21" dt="2022-03-04T11:24:33.343"/>
    <p1510:client id="{41C9E47D-8398-D53C-59EA-F32B6FF40B98}" v="94" dt="2022-03-04T09:39:25.639"/>
    <p1510:client id="{421FA204-2C6B-B6DD-E30D-C91F4925F077}" v="715" dt="2022-03-14T07:43:04.492"/>
    <p1510:client id="{A26D6CD9-F28D-6FAE-EC07-87617199320B}" v="5" dt="2022-03-08T02:01:56.709"/>
    <p1510:client id="{A790ED41-6A38-5AAD-A073-114ED55AF44C}" v="213" dt="2022-03-12T00:39:33.370"/>
    <p1510:client id="{EC35C024-BD2A-D9FD-4608-4FB4E51A6332}" v="664" dt="2022-02-28T05:51:02.3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F299D0-15DB-4815-9AB3-232995B1C4AA}" type="datetimeFigureOut">
              <a:t>3/18/2022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70CDBB-6633-4EE9-978A-E8ED4C71A275}" type="slidenum">
              <a:t>‹#›</a:t>
            </a:fld>
            <a:endParaRPr lang="en-GB"/>
          </a:p>
        </p:txBody>
      </p:sp>
    </p:spTree>
    <p:extLst>
      <p:ext uri="{BB962C8B-B14F-4D97-AF65-F5344CB8AC3E}">
        <p14:creationId xmlns:p14="http://schemas.microsoft.com/office/powerpoint/2010/main" val="458601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news-medical.net/health/What-is-the-Nervous-System.aspx#:~:text=The%20nervous%20system%20is%20a%20complex%20network%20of,the%20Central%20nervous%20system%20and%20Peripheral%20nervous%20system"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s://dfay.com/archives/4670%C2%A0%C2%A0"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nichd.nih.gov/health/topics/neuro/conditioninfo/functions"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bing.com/search?q=what+are+the+organs+to+the+nervous+system+simple+read&amp;qs=n&amp;form=QBRE&amp;msbsrank=1_1__0&amp;sp=-1&amp;pq=what+are+the+organs+to+the+nervous+system+simple+read&amp;sc=1-53&amp;sk=&amp;cvid=83855D675A7C4A628EF1CCC88A2B6207" TargetMode="Externa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s://www.verywellmind.com/what-is-the-peripheral-nervous-system-2795465" TargetMode="External"/><Relationship Id="rId3" Type="http://schemas.openxmlformats.org/officeDocument/2006/relationships/hyperlink" Target="https://studylib.net/doc/10254859/central-nervous-system-with-brain-parts-and-functions" TargetMode="External"/><Relationship Id="rId7" Type="http://schemas.openxmlformats.org/officeDocument/2006/relationships/hyperlink" Target="http://www.kettlebellclub.com/article-What-is-a-Nerve-Glide.htm"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byjus.com/biology/spinal-cord/" TargetMode="External"/><Relationship Id="rId5" Type="http://schemas.openxmlformats.org/officeDocument/2006/relationships/hyperlink" Target="https://www.christopherreeve.org/living-with-paralysis/health/how-the-spinal-cord-works" TargetMode="External"/><Relationship Id="rId4" Type="http://schemas.openxmlformats.org/officeDocument/2006/relationships/hyperlink" Target="https://health.howstuffworks.com/human-body/systems/nervous-system/brain-nervous-system-ga.htm"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questionanswer.io/what-is-the-function-of-the-nervous-system/#what-are-the-main-functions-of-the-nervous-system"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healthdirect.gov.au/nervous-system-diseases"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www.who.int/news-room/fact-sheets/detail/epilepsy"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ASK MUMTAZ IF EE GOT EXTENTIONS HOW DOES IT WORK ?</a:t>
            </a:r>
          </a:p>
          <a:p>
            <a:r>
              <a:rPr lang="en-US" dirty="0">
                <a:cs typeface="Calibri"/>
              </a:rPr>
              <a:t>Hello and welcome my name is </a:t>
            </a:r>
            <a:r>
              <a:rPr lang="en-US" dirty="0" err="1">
                <a:cs typeface="Calibri"/>
              </a:rPr>
              <a:t>kristisha</a:t>
            </a:r>
            <a:r>
              <a:rPr lang="en-US" dirty="0">
                <a:cs typeface="Calibri"/>
              </a:rPr>
              <a:t> downer- Thomas and today I will be presenting a </a:t>
            </a:r>
            <a:r>
              <a:rPr lang="en-US" dirty="0"/>
              <a:t>academic</a:t>
            </a:r>
            <a:r>
              <a:rPr lang="en-US" dirty="0">
                <a:cs typeface="Calibri"/>
              </a:rPr>
              <a:t> presentation  poster on the nervous system</a:t>
            </a:r>
            <a:endParaRPr lang="en-US"/>
          </a:p>
        </p:txBody>
      </p:sp>
      <p:sp>
        <p:nvSpPr>
          <p:cNvPr id="4" name="Slide Number Placeholder 3"/>
          <p:cNvSpPr>
            <a:spLocks noGrp="1"/>
          </p:cNvSpPr>
          <p:nvPr>
            <p:ph type="sldNum" sz="quarter" idx="5"/>
          </p:nvPr>
        </p:nvSpPr>
        <p:spPr/>
        <p:txBody>
          <a:bodyPr/>
          <a:lstStyle/>
          <a:p>
            <a:fld id="{8870CDBB-6633-4EE9-978A-E8ED4C71A275}" type="slidenum">
              <a:rPr lang="en-GB"/>
              <a:t>1</a:t>
            </a:fld>
            <a:endParaRPr lang="en-GB"/>
          </a:p>
        </p:txBody>
      </p:sp>
    </p:spTree>
    <p:extLst>
      <p:ext uri="{BB962C8B-B14F-4D97-AF65-F5344CB8AC3E}">
        <p14:creationId xmlns:p14="http://schemas.microsoft.com/office/powerpoint/2010/main" val="2665709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a:t>Mandal, A.DR. (2022) </a:t>
            </a:r>
            <a:r>
              <a:rPr lang="en-US" i="1" dirty="0"/>
              <a:t>What is the Nervous System? </a:t>
            </a:r>
            <a:r>
              <a:rPr lang="en-US" dirty="0"/>
              <a:t>[website] Available at: </a:t>
            </a:r>
            <a:r>
              <a:rPr lang="en-US" dirty="0">
                <a:hlinkClick r:id="rId3"/>
              </a:rPr>
              <a:t>https://www.news-medical.net/health/What-is-the-Nervous-System.aspx#:~:text=The%20nervous%20system%20is%20a%20complex%20network%20of,the%20Central%20nervous%20system%20and%20Peripheral%20nervous%20system</a:t>
            </a:r>
            <a:r>
              <a:rPr lang="en-US" dirty="0"/>
              <a:t> (Accessed: 13th February 2022)</a:t>
            </a:r>
            <a:endParaRPr lang="en-GB" dirty="0">
              <a:ea typeface="Calibri" panose="020F0502020204030204"/>
              <a:cs typeface="Calibri" panose="020F0502020204030204"/>
            </a:endParaRPr>
          </a:p>
          <a:p>
            <a:pPr marL="171450" indent="-171450">
              <a:buFont typeface="Arial"/>
              <a:buChar char="•"/>
            </a:pPr>
            <a:endParaRPr lang="en-US" dirty="0">
              <a:ea typeface="Calibri" panose="020F0502020204030204"/>
              <a:cs typeface="Calibri" panose="020F0502020204030204"/>
            </a:endParaRPr>
          </a:p>
          <a:p>
            <a:pPr marL="171450" indent="-171450">
              <a:buFont typeface="Arial"/>
              <a:buChar char="•"/>
            </a:pPr>
            <a:r>
              <a:rPr lang="en-US" dirty="0"/>
              <a:t>…... (2022)</a:t>
            </a:r>
            <a:r>
              <a:rPr lang="en-US" i="1" dirty="0"/>
              <a:t> Hacking the nervous system – Polyvagal</a:t>
            </a:r>
            <a:r>
              <a:rPr lang="en-US" dirty="0"/>
              <a:t> [image] Available at: </a:t>
            </a:r>
            <a:r>
              <a:rPr lang="en-US" dirty="0">
                <a:hlinkClick r:id="rId4"/>
              </a:rPr>
              <a:t>https://dfay.com/archives/4670  </a:t>
            </a:r>
            <a:r>
              <a:rPr lang="en-US" dirty="0"/>
              <a:t> (Accessed: 14th February 2022)</a:t>
            </a:r>
            <a:endParaRPr lang="en-US" dirty="0">
              <a:cs typeface="Calibri" panose="020F0502020204030204"/>
            </a:endParaRPr>
          </a:p>
          <a:p>
            <a:endParaRPr lang="en-US" dirty="0"/>
          </a:p>
          <a:p>
            <a:pPr marL="171450" indent="-171450">
              <a:buFont typeface="Arial"/>
              <a:buChar char="•"/>
            </a:pPr>
            <a:r>
              <a:rPr lang="en-GB" dirty="0"/>
              <a:t>Waugh, A and Grant, A. (2014) </a:t>
            </a:r>
            <a:r>
              <a:rPr lang="en-GB" i="1" dirty="0"/>
              <a:t>Ross and Wilson Anatomy &amp; Physiology in Health and Illness. </a:t>
            </a:r>
            <a:r>
              <a:rPr lang="en-GB" dirty="0"/>
              <a:t>12th </a:t>
            </a:r>
            <a:r>
              <a:rPr lang="en-GB" dirty="0" err="1"/>
              <a:t>edn</a:t>
            </a:r>
            <a:r>
              <a:rPr lang="en-GB" dirty="0"/>
              <a:t>. (ask </a:t>
            </a:r>
            <a:r>
              <a:rPr lang="en-GB" dirty="0" err="1"/>
              <a:t>mumtaz</a:t>
            </a:r>
            <a:r>
              <a:rPr lang="en-GB" dirty="0"/>
              <a:t> </a:t>
            </a:r>
            <a:r>
              <a:rPr lang="en-GB" dirty="0" err="1"/>
              <a:t>wer</a:t>
            </a:r>
            <a:r>
              <a:rPr lang="en-GB" dirty="0"/>
              <a:t> I can find the publication and publisher how do I cite an image from a book? (if I have the same </a:t>
            </a:r>
            <a:r>
              <a:rPr lang="en-GB" dirty="0" err="1"/>
              <a:t>refernce</a:t>
            </a:r>
            <a:r>
              <a:rPr lang="en-GB" dirty="0"/>
              <a:t> but with different page numbers in do I put both of them in or jus the 1 ?</a:t>
            </a:r>
            <a:endParaRPr lang="en-US" dirty="0">
              <a:solidFill>
                <a:srgbClr val="000000"/>
              </a:solidFill>
              <a:ea typeface="Calibri"/>
              <a:cs typeface="Calibri"/>
            </a:endParaRPr>
          </a:p>
          <a:p>
            <a:endParaRPr lang="en-US" dirty="0">
              <a:ea typeface="Calibri" panose="020F0502020204030204"/>
              <a:cs typeface="Calibri" panose="020F0502020204030204"/>
            </a:endParaRPr>
          </a:p>
          <a:p>
            <a:endParaRPr lang="en-GB" dirty="0">
              <a:solidFill>
                <a:srgbClr val="000000"/>
              </a:solidFill>
              <a:cs typeface="Calibri"/>
            </a:endParaRPr>
          </a:p>
          <a:p>
            <a:r>
              <a:rPr lang="en-GB" b="1" dirty="0">
                <a:solidFill>
                  <a:srgbClr val="000000"/>
                </a:solidFill>
                <a:cs typeface="Calibri"/>
              </a:rPr>
              <a:t>Start:</a:t>
            </a:r>
            <a:r>
              <a:rPr lang="en-GB" dirty="0">
                <a:solidFill>
                  <a:srgbClr val="000000"/>
                </a:solidFill>
                <a:cs typeface="Calibri"/>
              </a:rPr>
              <a:t> As human being we all have a nervous system </a:t>
            </a:r>
            <a:r>
              <a:rPr lang="en-GB" b="1" dirty="0">
                <a:solidFill>
                  <a:srgbClr val="000000"/>
                </a:solidFill>
                <a:cs typeface="Calibri"/>
              </a:rPr>
              <a:t>read from slide</a:t>
            </a:r>
          </a:p>
          <a:p>
            <a:endParaRPr lang="en-US" dirty="0">
              <a:ea typeface="Calibri"/>
              <a:cs typeface="Calibri"/>
            </a:endParaRPr>
          </a:p>
          <a:p>
            <a:endParaRPr lang="en-GB" dirty="0">
              <a:solidFill>
                <a:srgbClr val="000000"/>
              </a:solidFill>
              <a:ea typeface="Calibri" panose="020F0502020204030204"/>
              <a:cs typeface="Calibri"/>
            </a:endParaRPr>
          </a:p>
        </p:txBody>
      </p:sp>
      <p:sp>
        <p:nvSpPr>
          <p:cNvPr id="4" name="Slide Number Placeholder 3"/>
          <p:cNvSpPr>
            <a:spLocks noGrp="1"/>
          </p:cNvSpPr>
          <p:nvPr>
            <p:ph type="sldNum" sz="quarter" idx="5"/>
          </p:nvPr>
        </p:nvSpPr>
        <p:spPr/>
        <p:txBody>
          <a:bodyPr/>
          <a:lstStyle/>
          <a:p>
            <a:fld id="{D5F1CC41-F820-4114-B5D1-35F084759201}" type="slidenum">
              <a:t>2</a:t>
            </a:fld>
            <a:endParaRPr lang="en-GB"/>
          </a:p>
        </p:txBody>
      </p:sp>
    </p:spTree>
    <p:extLst>
      <p:ext uri="{BB962C8B-B14F-4D97-AF65-F5344CB8AC3E}">
        <p14:creationId xmlns:p14="http://schemas.microsoft.com/office/powerpoint/2010/main" val="36219117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dirty="0"/>
              <a:t>Society for Neuroscience (2018) </a:t>
            </a:r>
            <a:r>
              <a:rPr lang="en-GB" i="1" dirty="0"/>
              <a:t>What does the nervous system do? </a:t>
            </a:r>
            <a:r>
              <a:rPr lang="en-GB" dirty="0"/>
              <a:t>[website] Available at: </a:t>
            </a:r>
            <a:r>
              <a:rPr lang="en-GB" dirty="0">
                <a:hlinkClick r:id="rId3"/>
              </a:rPr>
              <a:t>What does the nervous system do? | NICHD - Eunice Kennedy Shriver National Institute of Child Health and Human Development (nih.gov) </a:t>
            </a:r>
            <a:r>
              <a:rPr lang="en-GB" dirty="0"/>
              <a:t>(Accessed: 15 February 2022)</a:t>
            </a:r>
            <a:endParaRPr lang="en-GB">
              <a:cs typeface="Calibri"/>
            </a:endParaRPr>
          </a:p>
          <a:p>
            <a:pPr marL="171450" indent="-171450">
              <a:buFont typeface="Arial"/>
              <a:buChar char="•"/>
            </a:pPr>
            <a:endParaRPr lang="en-GB" dirty="0">
              <a:cs typeface="Calibri"/>
            </a:endParaRPr>
          </a:p>
          <a:p>
            <a:pPr marL="171450" indent="-171450">
              <a:lnSpc>
                <a:spcPct val="90000"/>
              </a:lnSpc>
              <a:spcBef>
                <a:spcPts val="1000"/>
              </a:spcBef>
              <a:buFont typeface="Arial"/>
              <a:buChar char="•"/>
            </a:pPr>
            <a:endParaRPr lang="en-GB" dirty="0"/>
          </a:p>
          <a:p>
            <a:pPr>
              <a:lnSpc>
                <a:spcPct val="90000"/>
              </a:lnSpc>
              <a:spcBef>
                <a:spcPts val="1000"/>
              </a:spcBef>
            </a:pPr>
            <a:r>
              <a:rPr lang="en-GB" dirty="0"/>
              <a:t> </a:t>
            </a:r>
            <a:r>
              <a:rPr lang="en-GB" b="1" dirty="0"/>
              <a:t>Start:</a:t>
            </a:r>
            <a:r>
              <a:rPr lang="en-GB" dirty="0"/>
              <a:t> What the nervous system does? </a:t>
            </a:r>
            <a:endParaRPr lang="en-GB" dirty="0">
              <a:cs typeface="Calibri" panose="020F0502020204030204"/>
            </a:endParaRPr>
          </a:p>
          <a:p>
            <a:pPr>
              <a:lnSpc>
                <a:spcPct val="90000"/>
              </a:lnSpc>
              <a:spcBef>
                <a:spcPts val="1000"/>
              </a:spcBef>
            </a:pPr>
            <a:r>
              <a:rPr lang="en-GB" dirty="0"/>
              <a:t>The nervous system plays a role in nearly every aspect of our health and well-being. It guides everyday activities such as waking up; automatic activities such as breathing; and complex processes such as thinking, reading, remembering, and feeling emotions. Above I have listed what the nervous system controls, a few from the list are, Brain growth and development, Perception (the mental process of interpreting sensory information), Hunger, thirst, and digestion, feel free to read the rest in your spare time</a:t>
            </a:r>
            <a:endParaRPr lang="en-GB" dirty="0">
              <a:cs typeface="Calibri"/>
            </a:endParaRPr>
          </a:p>
          <a:p>
            <a:r>
              <a:rPr lang="en-GB" dirty="0"/>
              <a:t>On the right is another diagram of the nervous system which I have labelled, the central nervous system </a:t>
            </a:r>
            <a:r>
              <a:rPr lang="en-GB" b="1" dirty="0"/>
              <a:t>(CNS)</a:t>
            </a:r>
            <a:r>
              <a:rPr lang="en-GB" dirty="0"/>
              <a:t> consists of the brain and the spinal cord, and the peripheral nervous system</a:t>
            </a:r>
            <a:r>
              <a:rPr lang="en-GB" b="1" dirty="0"/>
              <a:t> (PNS) </a:t>
            </a:r>
            <a:r>
              <a:rPr lang="en-GB" dirty="0"/>
              <a:t>consist of all the nerves outside the brain and spinal cord. (Waugh and Grant, 2014, p. 144)</a:t>
            </a:r>
          </a:p>
          <a:p>
            <a:r>
              <a:rPr lang="en-GB" dirty="0"/>
              <a:t>The brain, spinal cord, retina, sensory neurons, ganglia, and nerves are the organs that make up the nervous system. Your nervous system is in charge of how you behave in any event. It creates and transmits electrochemical impulses to all bodily organs via nerves. </a:t>
            </a:r>
            <a:r>
              <a:rPr lang="en-GB" dirty="0">
                <a:hlinkClick r:id="rId4"/>
              </a:rPr>
              <a:t>https://www.bing.com/search?q=what+are+the+organs+to+the+nervous+system+simple+read&amp;qs=n&amp;form=QBRE&amp;msbsrank=1_1__0&amp;sp=-1&amp;pq=what+are+the+organs+to+the+nervous+system+simple+read&amp;sc=1-53&amp;sk=&amp;cvid=83855D675A7C4A628EF1CCC88A2B6207</a:t>
            </a:r>
            <a:r>
              <a:rPr lang="en-GB" dirty="0"/>
              <a:t> </a:t>
            </a:r>
            <a:endParaRPr lang="en-GB" dirty="0">
              <a:cs typeface="Calibri"/>
            </a:endParaRPr>
          </a:p>
        </p:txBody>
      </p:sp>
      <p:sp>
        <p:nvSpPr>
          <p:cNvPr id="4" name="Slide Number Placeholder 3"/>
          <p:cNvSpPr>
            <a:spLocks noGrp="1"/>
          </p:cNvSpPr>
          <p:nvPr>
            <p:ph type="sldNum" sz="quarter" idx="5"/>
          </p:nvPr>
        </p:nvSpPr>
        <p:spPr/>
        <p:txBody>
          <a:bodyPr/>
          <a:lstStyle/>
          <a:p>
            <a:fld id="{8870CDBB-6633-4EE9-978A-E8ED4C71A275}" type="slidenum">
              <a:rPr lang="en-GB"/>
              <a:t>3</a:t>
            </a:fld>
            <a:endParaRPr lang="en-GB"/>
          </a:p>
        </p:txBody>
      </p:sp>
    </p:spTree>
    <p:extLst>
      <p:ext uri="{BB962C8B-B14F-4D97-AF65-F5344CB8AC3E}">
        <p14:creationId xmlns:p14="http://schemas.microsoft.com/office/powerpoint/2010/main" val="600770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dirty="0"/>
              <a:t>Waugh, A and Grant, A. (2014) </a:t>
            </a:r>
            <a:r>
              <a:rPr lang="en-GB" i="1" dirty="0"/>
              <a:t>Ross and Wilson Anatomy &amp; Physiology in Health and Illness. </a:t>
            </a:r>
            <a:r>
              <a:rPr lang="en-GB" dirty="0"/>
              <a:t>12th </a:t>
            </a:r>
            <a:r>
              <a:rPr lang="en-GB" dirty="0" err="1"/>
              <a:t>edn</a:t>
            </a:r>
            <a:r>
              <a:rPr lang="en-GB" dirty="0"/>
              <a:t>. (ask </a:t>
            </a:r>
            <a:r>
              <a:rPr lang="en-GB" dirty="0" err="1"/>
              <a:t>mumtaz</a:t>
            </a:r>
            <a:r>
              <a:rPr lang="en-GB" dirty="0"/>
              <a:t> may need to ask library </a:t>
            </a:r>
            <a:r>
              <a:rPr lang="en-GB" dirty="0" err="1"/>
              <a:t>wer</a:t>
            </a:r>
            <a:r>
              <a:rPr lang="en-GB" dirty="0"/>
              <a:t> I can find the publication and publisher how do I cite an image from a book? (if I have the same </a:t>
            </a:r>
            <a:r>
              <a:rPr lang="en-GB" dirty="0" err="1"/>
              <a:t>refernce</a:t>
            </a:r>
            <a:r>
              <a:rPr lang="en-GB" dirty="0"/>
              <a:t> but with different page numbers in do I put both of them in or jus the 1 ? </a:t>
            </a:r>
            <a:r>
              <a:rPr lang="en-US" dirty="0"/>
              <a:t>Waugh and grant is the </a:t>
            </a:r>
            <a:r>
              <a:rPr lang="en-US" dirty="0" err="1"/>
              <a:t>refernce</a:t>
            </a:r>
            <a:r>
              <a:rPr lang="en-US" dirty="0"/>
              <a:t> ask library about other reference</a:t>
            </a:r>
            <a:endParaRPr lang="en-GB" dirty="0"/>
          </a:p>
          <a:p>
            <a:endParaRPr lang="en-GB" dirty="0">
              <a:cs typeface="Calibri" panose="020F0502020204030204"/>
            </a:endParaRPr>
          </a:p>
          <a:p>
            <a:pPr marL="171450" indent="-171450">
              <a:buFont typeface="Arial"/>
              <a:buChar char="•"/>
            </a:pPr>
            <a:r>
              <a:rPr lang="en-GB" dirty="0"/>
              <a:t> </a:t>
            </a:r>
            <a:r>
              <a:rPr lang="en-GB" dirty="0" err="1"/>
              <a:t>Studylib</a:t>
            </a:r>
            <a:r>
              <a:rPr lang="en-GB" dirty="0"/>
              <a:t> (2022)</a:t>
            </a:r>
            <a:r>
              <a:rPr lang="en-GB" i="1" dirty="0"/>
              <a:t> central nervous system with brain parts and functions </a:t>
            </a:r>
            <a:r>
              <a:rPr lang="en-GB" dirty="0"/>
              <a:t>[image] </a:t>
            </a:r>
            <a:r>
              <a:rPr lang="en-US" dirty="0"/>
              <a:t>Available at: </a:t>
            </a:r>
            <a:r>
              <a:rPr lang="en-US" dirty="0">
                <a:hlinkClick r:id="rId3"/>
              </a:rPr>
              <a:t>https://studylib.net/doc/10254859/central-nervous-system-with-brain-parts-and-functions</a:t>
            </a:r>
            <a:r>
              <a:rPr lang="en-US" dirty="0"/>
              <a:t> (Accessed: 14th February 2022)</a:t>
            </a:r>
            <a:endParaRPr lang="en-US"/>
          </a:p>
          <a:p>
            <a:pPr marL="171450" indent="-171450">
              <a:buFont typeface="Arial"/>
              <a:buChar char="•"/>
            </a:pPr>
            <a:r>
              <a:rPr lang="en-US" dirty="0"/>
              <a:t>Editors of Consumer Guide (2000) </a:t>
            </a:r>
            <a:r>
              <a:rPr lang="en-US" i="1" dirty="0"/>
              <a:t>The Brain and Nervous System </a:t>
            </a:r>
            <a:r>
              <a:rPr lang="en-US" dirty="0"/>
              <a:t>[website]  Available at: </a:t>
            </a:r>
            <a:r>
              <a:rPr lang="en-US" dirty="0">
                <a:hlinkClick r:id="rId4"/>
              </a:rPr>
              <a:t>https://health.howstuffworks.com/human-body/systems/nervous-system/brain-nervous-system-ga.htm</a:t>
            </a:r>
            <a:r>
              <a:rPr lang="en-US" dirty="0"/>
              <a:t> (Accessed: 14th February 2022)</a:t>
            </a:r>
            <a:endParaRPr lang="en-US">
              <a:cs typeface="Calibri"/>
            </a:endParaRPr>
          </a:p>
          <a:p>
            <a:pPr marL="171450" indent="-171450">
              <a:buFont typeface="Arial"/>
              <a:buChar char="•"/>
            </a:pPr>
            <a:endParaRPr lang="en-US" dirty="0">
              <a:cs typeface="Calibri"/>
            </a:endParaRPr>
          </a:p>
          <a:p>
            <a:pPr marL="171450" indent="-171450">
              <a:buFont typeface="Arial"/>
              <a:buChar char="•"/>
            </a:pPr>
            <a:r>
              <a:rPr lang="en-US" dirty="0"/>
              <a:t>Christopher &amp; Dana Reeve Foundation  (2022) </a:t>
            </a:r>
            <a:r>
              <a:rPr lang="en-US" i="1" dirty="0"/>
              <a:t>How the spinal cord works </a:t>
            </a:r>
            <a:r>
              <a:rPr lang="en-US" dirty="0"/>
              <a:t>[image] Available at: </a:t>
            </a:r>
            <a:r>
              <a:rPr lang="en-US" dirty="0">
                <a:hlinkClick r:id="rId5"/>
              </a:rPr>
              <a:t>https://www.christopherreeve.org/living-with-paralysis/health/how-the-spinal-cord-works</a:t>
            </a:r>
            <a:r>
              <a:rPr lang="en-US" dirty="0"/>
              <a:t> (Accessed: 14th February 2022) (do I cite as authors or </a:t>
            </a:r>
            <a:r>
              <a:rPr lang="en-US" dirty="0" err="1"/>
              <a:t>organisation</a:t>
            </a:r>
            <a:r>
              <a:rPr lang="en-US" dirty="0"/>
              <a:t>?)</a:t>
            </a:r>
            <a:endParaRPr lang="en-US" dirty="0">
              <a:cs typeface="Calibri"/>
            </a:endParaRPr>
          </a:p>
          <a:p>
            <a:pPr marL="171450" indent="-171450">
              <a:buFont typeface="Arial"/>
              <a:buChar char="•"/>
            </a:pPr>
            <a:r>
              <a:rPr lang="en-US" dirty="0"/>
              <a:t>BYJU'S (2022)</a:t>
            </a:r>
            <a:r>
              <a:rPr lang="en-US" i="1" dirty="0"/>
              <a:t> Spinal Cord </a:t>
            </a:r>
            <a:r>
              <a:rPr lang="en-US" dirty="0"/>
              <a:t>[website]  Available at: </a:t>
            </a:r>
            <a:r>
              <a:rPr lang="en-US" dirty="0">
                <a:hlinkClick r:id="rId6"/>
              </a:rPr>
              <a:t>https://byjus.com/biology/spinal-cord/</a:t>
            </a:r>
            <a:r>
              <a:rPr lang="en-US" dirty="0"/>
              <a:t>  (Accessed: 14th February 2022)</a:t>
            </a:r>
            <a:endParaRPr lang="en-US" dirty="0">
              <a:cs typeface="Calibri"/>
            </a:endParaRPr>
          </a:p>
          <a:p>
            <a:endParaRPr lang="en-US" dirty="0">
              <a:cs typeface="Calibri"/>
            </a:endParaRPr>
          </a:p>
          <a:p>
            <a:pPr marL="171450" indent="-171450">
              <a:buFont typeface="Arial"/>
              <a:buChar char="•"/>
            </a:pPr>
            <a:r>
              <a:rPr lang="en-US" dirty="0"/>
              <a:t>Armstrong, J. (2012) </a:t>
            </a:r>
            <a:r>
              <a:rPr lang="en-US" i="1" dirty="0"/>
              <a:t>What is a Nerve Glide? </a:t>
            </a:r>
            <a:r>
              <a:rPr lang="en-US" dirty="0"/>
              <a:t>[image] Available at: </a:t>
            </a:r>
            <a:r>
              <a:rPr lang="en-US" dirty="0">
                <a:hlinkClick r:id="rId7"/>
              </a:rPr>
              <a:t>http://www.kettlebellclub.com/article-What-is-a-Nerve-Glide.htm</a:t>
            </a:r>
            <a:r>
              <a:rPr lang="en-US" dirty="0"/>
              <a:t> (Accessed: 14th February 2022)</a:t>
            </a:r>
            <a:endParaRPr lang="en-US" dirty="0">
              <a:cs typeface="Calibri"/>
            </a:endParaRPr>
          </a:p>
          <a:p>
            <a:pPr marL="171450" indent="-171450">
              <a:buFont typeface="Arial"/>
              <a:buChar char="•"/>
            </a:pPr>
            <a:r>
              <a:rPr lang="en-US" dirty="0"/>
              <a:t> Kendra Cherry, K. (2022)</a:t>
            </a:r>
            <a:r>
              <a:rPr lang="en-US" i="1" dirty="0"/>
              <a:t> How the Peripheral Nervous System Works</a:t>
            </a:r>
            <a:r>
              <a:rPr lang="en-US" dirty="0"/>
              <a:t> [website]  Available at: </a:t>
            </a:r>
            <a:r>
              <a:rPr lang="en-US" dirty="0">
                <a:hlinkClick r:id="rId8"/>
              </a:rPr>
              <a:t>https://www.verywellmind.com/what-is-the-peripheral-nervous-system-2795465</a:t>
            </a:r>
            <a:r>
              <a:rPr lang="en-US" dirty="0"/>
              <a:t> (Accessed: 14th February 2022)</a:t>
            </a:r>
            <a:endParaRPr lang="en-US" dirty="0">
              <a:cs typeface="Calibri"/>
            </a:endParaRPr>
          </a:p>
          <a:p>
            <a:endParaRPr lang="en-US" dirty="0">
              <a:cs typeface="Calibri"/>
            </a:endParaRPr>
          </a:p>
          <a:p>
            <a:r>
              <a:rPr lang="en-US" dirty="0">
                <a:cs typeface="Calibri"/>
              </a:rPr>
              <a:t>In the middle we have a diagram of the nervous system and its main organs</a:t>
            </a:r>
          </a:p>
          <a:p>
            <a:r>
              <a:rPr lang="en-US" dirty="0">
                <a:cs typeface="Calibri"/>
              </a:rPr>
              <a:t>The 3 main organs of the nervous system are the brain, spinal cord and the peripheral nerves.</a:t>
            </a:r>
            <a:endParaRPr lang="en-US" dirty="0"/>
          </a:p>
          <a:p>
            <a:endParaRPr lang="en-US">
              <a:cs typeface="Calibri"/>
            </a:endParaRPr>
          </a:p>
        </p:txBody>
      </p:sp>
      <p:sp>
        <p:nvSpPr>
          <p:cNvPr id="4" name="Slide Number Placeholder 3"/>
          <p:cNvSpPr>
            <a:spLocks noGrp="1"/>
          </p:cNvSpPr>
          <p:nvPr>
            <p:ph type="sldNum" sz="quarter" idx="5"/>
          </p:nvPr>
        </p:nvSpPr>
        <p:spPr/>
        <p:txBody>
          <a:bodyPr/>
          <a:lstStyle/>
          <a:p>
            <a:fld id="{8870CDBB-6633-4EE9-978A-E8ED4C71A275}" type="slidenum">
              <a:rPr lang="en-GB"/>
              <a:t>4</a:t>
            </a:fld>
            <a:endParaRPr lang="en-GB"/>
          </a:p>
        </p:txBody>
      </p:sp>
    </p:spTree>
    <p:extLst>
      <p:ext uri="{BB962C8B-B14F-4D97-AF65-F5344CB8AC3E}">
        <p14:creationId xmlns:p14="http://schemas.microsoft.com/office/powerpoint/2010/main" val="3402213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cap="all" dirty="0"/>
              <a:t>QNADMIN (2015) </a:t>
            </a:r>
            <a:r>
              <a:rPr lang="en-US" i="1" cap="all" dirty="0"/>
              <a:t>What is the function of the nervous system? </a:t>
            </a:r>
            <a:r>
              <a:rPr lang="en-US" cap="all" dirty="0"/>
              <a:t>[website] Available at: </a:t>
            </a:r>
            <a:r>
              <a:rPr lang="en-GB" cap="all" dirty="0">
                <a:hlinkClick r:id="rId3"/>
              </a:rPr>
              <a:t>https://questionanswer.io/what-is-the-function-of-the-nervous-system/#what-are-the-main-functions-of-the-nervous-system</a:t>
            </a:r>
            <a:r>
              <a:rPr lang="en-GB" cap="all" dirty="0"/>
              <a:t> </a:t>
            </a:r>
            <a:r>
              <a:rPr lang="en-US" cap="all" dirty="0"/>
              <a:t>(Accessed: 14 February 2022)</a:t>
            </a:r>
            <a:endParaRPr lang="en-US" cap="all">
              <a:ea typeface="Calibri"/>
              <a:cs typeface="Calibri"/>
            </a:endParaRPr>
          </a:p>
          <a:p>
            <a:pPr marL="171450" indent="-171450">
              <a:buFont typeface="Arial"/>
              <a:buChar char="•"/>
            </a:pPr>
            <a:r>
              <a:rPr lang="en-GB" cap="all" dirty="0"/>
              <a:t>Waugh, A and Grant, A. (2014) </a:t>
            </a:r>
            <a:r>
              <a:rPr lang="en-GB" i="1" cap="all" dirty="0"/>
              <a:t>Ross and Wilson Anatomy &amp; Physiology in Health and Illness. </a:t>
            </a:r>
            <a:r>
              <a:rPr lang="en-GB" cap="all" dirty="0"/>
              <a:t>12th </a:t>
            </a:r>
            <a:r>
              <a:rPr lang="en-GB" cap="all" dirty="0" err="1"/>
              <a:t>edn</a:t>
            </a:r>
            <a:r>
              <a:rPr lang="en-GB" cap="all" dirty="0"/>
              <a:t>. (this cite needs finishing off)</a:t>
            </a:r>
            <a:endParaRPr lang="en-US" cap="all" dirty="0">
              <a:ea typeface="Calibri"/>
              <a:cs typeface="Calibri"/>
            </a:endParaRPr>
          </a:p>
          <a:p>
            <a:endParaRPr lang="en-GB" cap="all"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870CDBB-6633-4EE9-978A-E8ED4C71A275}" type="slidenum">
              <a:rPr lang="en-GB"/>
              <a:t>5</a:t>
            </a:fld>
            <a:endParaRPr lang="en-GB"/>
          </a:p>
        </p:txBody>
      </p:sp>
    </p:spTree>
    <p:extLst>
      <p:ext uri="{BB962C8B-B14F-4D97-AF65-F5344CB8AC3E}">
        <p14:creationId xmlns:p14="http://schemas.microsoft.com/office/powerpoint/2010/main" val="41491467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Make smaller put slide 11 int</a:t>
            </a:r>
            <a:endParaRPr lang="en-US" dirty="0"/>
          </a:p>
          <a:p>
            <a:pPr marL="171450" indent="-171450">
              <a:buFont typeface="Arial"/>
              <a:buChar char="•"/>
            </a:pPr>
            <a:r>
              <a:rPr lang="en-GB" dirty="0"/>
              <a:t>Health direct (2019) </a:t>
            </a:r>
            <a:r>
              <a:rPr lang="en-GB" i="1" dirty="0"/>
              <a:t>Nervous system diseases. </a:t>
            </a:r>
            <a:r>
              <a:rPr lang="en-GB" dirty="0"/>
              <a:t>[website] </a:t>
            </a:r>
            <a:r>
              <a:rPr lang="en-US" dirty="0"/>
              <a:t>Available at: </a:t>
            </a:r>
            <a:r>
              <a:rPr lang="en-GB" dirty="0">
                <a:hlinkClick r:id="rId3"/>
              </a:rPr>
              <a:t>Nervous system diseases | healthdirect </a:t>
            </a:r>
            <a:r>
              <a:rPr lang="en-US" dirty="0"/>
              <a:t>(Accessed: 18th February 2022)</a:t>
            </a:r>
            <a:r>
              <a:rPr lang="en-US" dirty="0">
                <a:cs typeface="Calibri"/>
              </a:rPr>
              <a:t> 10</a:t>
            </a:r>
          </a:p>
          <a:p>
            <a:endParaRPr lang="en-GB" dirty="0"/>
          </a:p>
          <a:p>
            <a:r>
              <a:rPr lang="en-GB" dirty="0"/>
              <a:t>There are multiple nervous system diseases these range from </a:t>
            </a:r>
            <a:r>
              <a:rPr lang="en-GB" b="1" dirty="0"/>
              <a:t>read slide</a:t>
            </a:r>
            <a:endParaRPr lang="en-US" b="1" dirty="0">
              <a:cs typeface="Calibri"/>
            </a:endParaRPr>
          </a:p>
          <a:p>
            <a:r>
              <a:rPr lang="en-GB" dirty="0"/>
              <a:t>Epilepsy affects around 50 million individuals worldwide, making it one of the most common neurological diseases on the planet. in low- and middle-income countries   80% of epilepsy patients live, Three-quarters of patients with epilepsy do not receive the necessary care and treatment. .</a:t>
            </a:r>
            <a:r>
              <a:rPr lang="en-GB" dirty="0">
                <a:hlinkClick r:id="rId4"/>
              </a:rPr>
              <a:t>Epilepsy (who.int)</a:t>
            </a:r>
            <a:endParaRPr lang="en-GB" dirty="0">
              <a:cs typeface="Calibri"/>
            </a:endParaRPr>
          </a:p>
          <a:p>
            <a:endParaRPr lang="en-GB" b="1" dirty="0">
              <a:cs typeface="Calibri"/>
            </a:endParaRPr>
          </a:p>
        </p:txBody>
      </p:sp>
      <p:sp>
        <p:nvSpPr>
          <p:cNvPr id="4" name="Slide Number Placeholder 3"/>
          <p:cNvSpPr>
            <a:spLocks noGrp="1"/>
          </p:cNvSpPr>
          <p:nvPr>
            <p:ph type="sldNum" sz="quarter" idx="5"/>
          </p:nvPr>
        </p:nvSpPr>
        <p:spPr/>
        <p:txBody>
          <a:bodyPr/>
          <a:lstStyle/>
          <a:p>
            <a:fld id="{8870CDBB-6633-4EE9-978A-E8ED4C71A275}" type="slidenum">
              <a:rPr lang="en-GB"/>
              <a:t>6</a:t>
            </a:fld>
            <a:endParaRPr lang="en-GB"/>
          </a:p>
        </p:txBody>
      </p:sp>
    </p:spTree>
    <p:extLst>
      <p:ext uri="{BB962C8B-B14F-4D97-AF65-F5344CB8AC3E}">
        <p14:creationId xmlns:p14="http://schemas.microsoft.com/office/powerpoint/2010/main" val="14273508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Take out or describe </a:t>
            </a:r>
            <a:r>
              <a:rPr lang="en-US" dirty="0" err="1">
                <a:cs typeface="Calibri"/>
              </a:rPr>
              <a:t>whats</a:t>
            </a:r>
            <a:r>
              <a:rPr lang="en-US" dirty="0">
                <a:cs typeface="Calibri"/>
              </a:rPr>
              <a:t> happening to the body or nervous system when this disease attacks</a:t>
            </a:r>
          </a:p>
        </p:txBody>
      </p:sp>
      <p:sp>
        <p:nvSpPr>
          <p:cNvPr id="4" name="Slide Number Placeholder 3"/>
          <p:cNvSpPr>
            <a:spLocks noGrp="1"/>
          </p:cNvSpPr>
          <p:nvPr>
            <p:ph type="sldNum" sz="quarter" idx="5"/>
          </p:nvPr>
        </p:nvSpPr>
        <p:spPr/>
        <p:txBody>
          <a:bodyPr/>
          <a:lstStyle/>
          <a:p>
            <a:fld id="{8870CDBB-6633-4EE9-978A-E8ED4C71A275}" type="slidenum">
              <a:rPr lang="en-GB"/>
              <a:t>7</a:t>
            </a:fld>
            <a:endParaRPr lang="en-GB"/>
          </a:p>
        </p:txBody>
      </p:sp>
    </p:spTree>
    <p:extLst>
      <p:ext uri="{BB962C8B-B14F-4D97-AF65-F5344CB8AC3E}">
        <p14:creationId xmlns:p14="http://schemas.microsoft.com/office/powerpoint/2010/main" val="3561491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Describe </a:t>
            </a:r>
            <a:r>
              <a:rPr lang="en-US" err="1">
                <a:cs typeface="Calibri"/>
              </a:rPr>
              <a:t>eplipsey</a:t>
            </a:r>
            <a:r>
              <a:rPr lang="en-US">
                <a:cs typeface="Calibri"/>
              </a:rPr>
              <a:t> </a:t>
            </a:r>
            <a:r>
              <a:rPr lang="en-US" err="1">
                <a:cs typeface="Calibri"/>
              </a:rPr>
              <a:t>agasnist</a:t>
            </a:r>
            <a:r>
              <a:rPr lang="en-US">
                <a:cs typeface="Calibri"/>
              </a:rPr>
              <a:t> the brain mean </a:t>
            </a:r>
          </a:p>
          <a:p>
            <a:r>
              <a:rPr lang="en-US"/>
              <a:t>Sign and </a:t>
            </a:r>
            <a:r>
              <a:rPr lang="en-US" err="1"/>
              <a:t>sympotoms</a:t>
            </a:r>
            <a:r>
              <a:rPr lang="en-US"/>
              <a:t> of </a:t>
            </a:r>
            <a:r>
              <a:rPr lang="en-US" err="1"/>
              <a:t>eplisey</a:t>
            </a:r>
            <a:r>
              <a:rPr lang="en-US"/>
              <a:t> if cant all fit put into </a:t>
            </a:r>
            <a:r>
              <a:rPr lang="en-US" err="1"/>
              <a:t>reommendations</a:t>
            </a:r>
          </a:p>
        </p:txBody>
      </p:sp>
      <p:sp>
        <p:nvSpPr>
          <p:cNvPr id="4" name="Slide Number Placeholder 3"/>
          <p:cNvSpPr>
            <a:spLocks noGrp="1"/>
          </p:cNvSpPr>
          <p:nvPr>
            <p:ph type="sldNum" sz="quarter" idx="5"/>
          </p:nvPr>
        </p:nvSpPr>
        <p:spPr/>
        <p:txBody>
          <a:bodyPr/>
          <a:lstStyle/>
          <a:p>
            <a:fld id="{8870CDBB-6633-4EE9-978A-E8ED4C71A275}" type="slidenum">
              <a:rPr lang="en-GB"/>
              <a:t>8</a:t>
            </a:fld>
            <a:endParaRPr lang="en-GB"/>
          </a:p>
        </p:txBody>
      </p:sp>
    </p:spTree>
    <p:extLst>
      <p:ext uri="{BB962C8B-B14F-4D97-AF65-F5344CB8AC3E}">
        <p14:creationId xmlns:p14="http://schemas.microsoft.com/office/powerpoint/2010/main" val="8182457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Sign and </a:t>
            </a:r>
            <a:r>
              <a:rPr lang="en-US" err="1">
                <a:cs typeface="Calibri"/>
              </a:rPr>
              <a:t>sympotoms</a:t>
            </a:r>
            <a:r>
              <a:rPr lang="en-US">
                <a:cs typeface="Calibri"/>
              </a:rPr>
              <a:t> of </a:t>
            </a:r>
            <a:r>
              <a:rPr lang="en-US" err="1">
                <a:cs typeface="Calibri"/>
              </a:rPr>
              <a:t>eplisey</a:t>
            </a:r>
            <a:r>
              <a:rPr lang="en-US">
                <a:cs typeface="Calibri"/>
              </a:rPr>
              <a:t> </a:t>
            </a:r>
          </a:p>
        </p:txBody>
      </p:sp>
      <p:sp>
        <p:nvSpPr>
          <p:cNvPr id="4" name="Slide Number Placeholder 3"/>
          <p:cNvSpPr>
            <a:spLocks noGrp="1"/>
          </p:cNvSpPr>
          <p:nvPr>
            <p:ph type="sldNum" sz="quarter" idx="5"/>
          </p:nvPr>
        </p:nvSpPr>
        <p:spPr/>
        <p:txBody>
          <a:bodyPr/>
          <a:lstStyle/>
          <a:p>
            <a:fld id="{8870CDBB-6633-4EE9-978A-E8ED4C71A275}" type="slidenum">
              <a:rPr lang="en-GB"/>
              <a:t>9</a:t>
            </a:fld>
            <a:endParaRPr lang="en-GB"/>
          </a:p>
        </p:txBody>
      </p:sp>
    </p:spTree>
    <p:extLst>
      <p:ext uri="{BB962C8B-B14F-4D97-AF65-F5344CB8AC3E}">
        <p14:creationId xmlns:p14="http://schemas.microsoft.com/office/powerpoint/2010/main" val="89690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a:t>under each source, students must describe how the information source informed them and developed their understanding of the chosen body system and associated physiology. </a:t>
            </a:r>
            <a:endParaRPr lang="en-US"/>
          </a:p>
          <a:p>
            <a:r>
              <a:rPr lang="en-GB" err="1"/>
              <a:t>Powerpoint</a:t>
            </a:r>
            <a:r>
              <a:rPr lang="en-GB"/>
              <a:t> slides should be utilised to create your Poster for the those students enrolled into the virtual classroom. An A2 Poster should be utilised for the classroom Poster presentations.</a:t>
            </a:r>
            <a:endParaRPr lang="en-US"/>
          </a:p>
          <a:p>
            <a:r>
              <a:rPr lang="en-GB"/>
              <a:t>A minimum of 8 reliable and credible sources should be listed.</a:t>
            </a:r>
            <a:endParaRPr lang="en-GB">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8870CDBB-6633-4EE9-978A-E8ED4C71A275}" type="slidenum">
              <a:rPr lang="en-GB"/>
              <a:t>10</a:t>
            </a:fld>
            <a:endParaRPr lang="en-GB"/>
          </a:p>
        </p:txBody>
      </p:sp>
    </p:spTree>
    <p:extLst>
      <p:ext uri="{BB962C8B-B14F-4D97-AF65-F5344CB8AC3E}">
        <p14:creationId xmlns:p14="http://schemas.microsoft.com/office/powerpoint/2010/main" val="418403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18/03/2022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hyperlink" Target="https://dfay.com/archives/4670"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bing.com/images/search?view=detailV2&amp;ccid=3j1oX%2fKj&amp;id=F694E61AF8587C031F457924B38534D603D25B7E&amp;thid=OIP.3j1oX_Kjr3Dc8HPtyrSP8wAAAA&amp;mediaurl=https%3a%2f%2f1.bp.blogspot.com%2f-yHTITkt1Xjg%2fU1ii7SAd7DI%2fAAAAAAAADUg%2fncpxAKS55rM%2fs1600%2fNervsyst_gubbe-CNS-PNS.png&amp;cdnurl=https%3a%2f%2fth.bing.com%2fth%2fid%2fR.de3d685ff2a3af70dcf073edcab48ff3%3frik%3dflvSA9Y0hbMkeQ%26pid%3dImgRaw%26r%3d0%26sres%3d1%26sresct%3d1%26srh%3d800%26srw%3d375&amp;exph=448&amp;expw=210&amp;q=Nervous+System+without+Labels&amp;simid=608015752692041560&amp;FORM=IRPRST&amp;ck=BAB18152D224C1F590F714D9B9299134&amp;selectedIndex=17&amp;ajaxhist=0&amp;ajaxserp=0" TargetMode="External"/><Relationship Id="rId3" Type="http://schemas.openxmlformats.org/officeDocument/2006/relationships/image" Target="../media/image2.jpeg"/><Relationship Id="rId7" Type="http://schemas.openxmlformats.org/officeDocument/2006/relationships/hyperlink" Target="https://www.bing.com/images/search?view=detailV2&amp;ccid=c4RmkSy3&amp;id=F454F4186C35C474891E34DBACDE4FDBE6A2A975&amp;thid=OIP.c4RmkSy3gga9G6tHo2PO8wHaF5&amp;mediaurl=https%3A%2F%2Fi1.wp.com%2Fastarbiology.com%2Fwp-content%2Fuploads%2F2017%2F06%2F5-4.png&amp;cdnurl=https%3A%2F%2Fth.bing.com%2Fth%2Fid%2FR.738466912cb78206bd1bab47a363cef3%3Frik%3Ddami5ttP3qzbNA%26pid%3DImgRaw%26r%3D0&amp;exph=504&amp;expw=633&amp;q=labelled+retina+nervous+system+diagram&amp;simid=608019253103502225&amp;form=IRPRST&amp;ck=A0E449BB6A76AD909E5AC16B0AB68DC4&amp;selectedindex=33&amp;qpvt=labelled+retina+nervous+system+diagram&amp;ajaxhist=0&amp;ajaxserp=0&amp;vt=0&amp;sim=11"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kids.britannica.com/students/article/nervous-system/276055" TargetMode="External"/><Relationship Id="rId5" Type="http://schemas.openxmlformats.org/officeDocument/2006/relationships/hyperlink" Target="https://cancer.ca/en/cancer-information/cancer-types/neuroblastoma/what-is-neuroblastoma/the-nervous-system" TargetMode="External"/><Relationship Id="rId4" Type="http://schemas.openxmlformats.org/officeDocument/2006/relationships/hyperlink" Target="https://en.wikipedia.org/wiki/Central_nervous_system" TargetMode="External"/><Relationship Id="rId9" Type="http://schemas.openxmlformats.org/officeDocument/2006/relationships/hyperlink" Target="https://adventuresofbeaner.blogspot.com/2014/04/the-nervous-system-and-digestion.htm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en.wikipedia.org/wiki/Epilepsy#cite_note-WHO2012-30" TargetMode="External"/><Relationship Id="rId13" Type="http://schemas.openxmlformats.org/officeDocument/2006/relationships/hyperlink" Target="https://en.wikipedia.org/wiki/Strokes" TargetMode="External"/><Relationship Id="rId18" Type="http://schemas.openxmlformats.org/officeDocument/2006/relationships/hyperlink" Target="https://en.wikipedia.org/wiki/Epilepsy#cite_note-Nel2012-49" TargetMode="External"/><Relationship Id="rId3" Type="http://schemas.openxmlformats.org/officeDocument/2006/relationships/hyperlink" Target="https://www.who.int/news-room/fact-sheets/detail/epilepsy" TargetMode="External"/><Relationship Id="rId7" Type="http://schemas.openxmlformats.org/officeDocument/2006/relationships/hyperlink" Target="https://en.wikipedia.org/wiki/Epilepsy#cite_note-National_Clinical_Guideline_21_28-25" TargetMode="External"/><Relationship Id="rId12" Type="http://schemas.openxmlformats.org/officeDocument/2006/relationships/hyperlink" Target="https://en.wikipedia.org/wiki/Brain_tumor" TargetMode="External"/><Relationship Id="rId17" Type="http://schemas.openxmlformats.org/officeDocument/2006/relationships/hyperlink" Target="https://en.wikipedia.org/wiki/Epilepsy#cite_note-Thur2011-48" TargetMode="External"/><Relationship Id="rId2" Type="http://schemas.openxmlformats.org/officeDocument/2006/relationships/notesSlide" Target="../notesSlides/notesSlide6.xml"/><Relationship Id="rId16" Type="http://schemas.openxmlformats.org/officeDocument/2006/relationships/hyperlink" Target="https://en.wikipedia.org/wiki/Seizure-related_disorders" TargetMode="External"/><Relationship Id="rId1" Type="http://schemas.openxmlformats.org/officeDocument/2006/relationships/slideLayout" Target="../slideLayouts/slideLayout2.xml"/><Relationship Id="rId6" Type="http://schemas.openxmlformats.org/officeDocument/2006/relationships/hyperlink" Target="https://en.wikipedia.org/wiki/Infection" TargetMode="External"/><Relationship Id="rId11" Type="http://schemas.openxmlformats.org/officeDocument/2006/relationships/hyperlink" Target="https://en.wikipedia.org/wiki/Developmental_disorder" TargetMode="External"/><Relationship Id="rId5" Type="http://schemas.openxmlformats.org/officeDocument/2006/relationships/hyperlink" Target="https://en.wikipedia.org/wiki/Epilepsy#cite_note-tnberkovic2006-47" TargetMode="External"/><Relationship Id="rId15" Type="http://schemas.openxmlformats.org/officeDocument/2006/relationships/hyperlink" Target="https://en.wikipedia.org/wiki/Acute_symptomatic_seizure" TargetMode="External"/><Relationship Id="rId10" Type="http://schemas.openxmlformats.org/officeDocument/2006/relationships/hyperlink" Target="https://en.wikipedia.org/wiki/Congenital" TargetMode="External"/><Relationship Id="rId4" Type="http://schemas.openxmlformats.org/officeDocument/2006/relationships/hyperlink" Target="https://en.wikipedia.org/wiki/Epilepsy#Signs_and_symptoms" TargetMode="External"/><Relationship Id="rId9" Type="http://schemas.openxmlformats.org/officeDocument/2006/relationships/hyperlink" Target="https://en.wikipedia.org/wiki/Genetic_disorder" TargetMode="External"/><Relationship Id="rId14" Type="http://schemas.openxmlformats.org/officeDocument/2006/relationships/hyperlink" Target="https://en.wikipedia.org/wiki/Epilepsy#cite_note-National_Clinical_Guideline_119_129-29"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nhs.uk/conditions/peripheral-neuropathy/"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frequencymicrocurrent.com/peripheral-neuropathy/" TargetMode="Externa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hyperlink" Target="https://www.epilepsy.org.uk/info/what-is-epilepsy"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epilepsy.org.uk/info/what-is-epilepsy"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nhs.uk/conditions/epilepsy/"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nobaproject.com/modules/the-brain-and-nervous-syste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2619" y="151"/>
            <a:ext cx="11166764" cy="5033817"/>
          </a:xfrm>
        </p:spPr>
        <p:txBody>
          <a:bodyPr>
            <a:normAutofit fontScale="90000"/>
          </a:bodyPr>
          <a:lstStyle/>
          <a:p>
            <a:r>
              <a:rPr lang="en-GB" sz="5400" dirty="0">
                <a:latin typeface="Arial"/>
                <a:cs typeface="Calibri Light"/>
              </a:rPr>
              <a:t>Hello and welcome!!</a:t>
            </a:r>
            <a:br>
              <a:rPr lang="en-GB" sz="5400" dirty="0">
                <a:latin typeface="Arial"/>
                <a:cs typeface="Calibri Light"/>
              </a:rPr>
            </a:br>
            <a:r>
              <a:rPr lang="en-GB" sz="5400" dirty="0">
                <a:latin typeface="Arial"/>
                <a:cs typeface="Calibri Light"/>
              </a:rPr>
              <a:t> </a:t>
            </a:r>
            <a:br>
              <a:rPr lang="en-GB" sz="5400" dirty="0">
                <a:latin typeface="Arial"/>
                <a:ea typeface="+mj-lt"/>
                <a:cs typeface="+mj-lt"/>
              </a:rPr>
            </a:br>
            <a:r>
              <a:rPr lang="en-GB" sz="5400" b="1" u="sng" dirty="0">
                <a:latin typeface="Arial"/>
                <a:ea typeface="+mj-lt"/>
                <a:cs typeface="+mj-lt"/>
              </a:rPr>
              <a:t>Individual Academic Poster</a:t>
            </a:r>
            <a:r>
              <a:rPr lang="en-GB" sz="5400" dirty="0">
                <a:latin typeface="Arial"/>
                <a:ea typeface="+mj-lt"/>
                <a:cs typeface="+mj-lt"/>
              </a:rPr>
              <a:t> </a:t>
            </a:r>
            <a:br>
              <a:rPr lang="en-GB" sz="5400" dirty="0">
                <a:latin typeface="Arial"/>
                <a:cs typeface="Calibri Light"/>
              </a:rPr>
            </a:br>
            <a:r>
              <a:rPr lang="en-GB" sz="5400" dirty="0">
                <a:latin typeface="Arial"/>
                <a:cs typeface="Calibri Light"/>
              </a:rPr>
              <a:t> </a:t>
            </a:r>
            <a:br>
              <a:rPr lang="en-GB" sz="5400" dirty="0">
                <a:latin typeface="Arial"/>
                <a:cs typeface="Calibri Light"/>
              </a:rPr>
            </a:br>
            <a:r>
              <a:rPr lang="en-GB" sz="5400" dirty="0" err="1">
                <a:latin typeface="Arial"/>
                <a:cs typeface="Calibri Light"/>
              </a:rPr>
              <a:t>Kristisha</a:t>
            </a:r>
            <a:r>
              <a:rPr lang="en-GB" sz="5400" dirty="0">
                <a:latin typeface="Arial"/>
                <a:cs typeface="Calibri Light"/>
              </a:rPr>
              <a:t> downer – Thomas</a:t>
            </a:r>
            <a:br>
              <a:rPr lang="en-GB" sz="5400" dirty="0">
                <a:cs typeface="Calibri Light"/>
              </a:rPr>
            </a:br>
            <a:br>
              <a:rPr lang="en-GB" dirty="0">
                <a:cs typeface="Calibri Light"/>
              </a:rPr>
            </a:br>
            <a:r>
              <a:rPr lang="en-GB" dirty="0">
                <a:cs typeface="Calibri Light"/>
              </a:rPr>
              <a:t> </a:t>
            </a:r>
            <a:endParaRPr lang="en-US" dirty="0">
              <a:cs typeface="Calibri Light"/>
            </a:endParaRPr>
          </a:p>
        </p:txBody>
      </p:sp>
      <p:sp>
        <p:nvSpPr>
          <p:cNvPr id="8" name="TextBox 7">
            <a:extLst>
              <a:ext uri="{FF2B5EF4-FFF2-40B4-BE49-F238E27FC236}">
                <a16:creationId xmlns:a16="http://schemas.microsoft.com/office/drawing/2014/main" id="{D38CC253-EF76-4A01-B90B-519687C67963}"/>
              </a:ext>
            </a:extLst>
          </p:cNvPr>
          <p:cNvSpPr txBox="1"/>
          <p:nvPr/>
        </p:nvSpPr>
        <p:spPr>
          <a:xfrm>
            <a:off x="2202872" y="5029199"/>
            <a:ext cx="39623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3" name="TextBox 2">
            <a:extLst>
              <a:ext uri="{FF2B5EF4-FFF2-40B4-BE49-F238E27FC236}">
                <a16:creationId xmlns:a16="http://schemas.microsoft.com/office/drawing/2014/main" id="{716AFC06-F85A-4AB4-B74B-2E6C13D9ECC3}"/>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cs typeface="Segoe UI"/>
            </a:endParaRPr>
          </a:p>
        </p:txBody>
      </p:sp>
      <p:sp>
        <p:nvSpPr>
          <p:cNvPr id="4" name="TextBox 3">
            <a:extLst>
              <a:ext uri="{FF2B5EF4-FFF2-40B4-BE49-F238E27FC236}">
                <a16:creationId xmlns:a16="http://schemas.microsoft.com/office/drawing/2014/main" id="{0438CB54-F1AA-4E61-B21D-B6260AC277D7}"/>
              </a:ext>
            </a:extLst>
          </p:cNvPr>
          <p:cNvSpPr txBox="1"/>
          <p:nvPr/>
        </p:nvSpPr>
        <p:spPr>
          <a:xfrm>
            <a:off x="7370618" y="4918364"/>
            <a:ext cx="4821381"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cs typeface="Segoe UI"/>
              </a:rPr>
              <a:t>Lecturer: Mumtaz Goolam ​​</a:t>
            </a:r>
          </a:p>
          <a:p>
            <a:r>
              <a:rPr lang="en-US" sz="2400" dirty="0">
                <a:cs typeface="Segoe UI"/>
              </a:rPr>
              <a:t>​​</a:t>
            </a:r>
          </a:p>
          <a:p>
            <a:r>
              <a:rPr lang="en-US" sz="2400" dirty="0">
                <a:cs typeface="Segoe UI"/>
              </a:rPr>
              <a:t>Module: Introduction to Physiology ​​</a:t>
            </a:r>
          </a:p>
          <a:p>
            <a:pPr algn="ctr"/>
            <a:r>
              <a:rPr lang="en-US" sz="2400" dirty="0">
                <a:cs typeface="Segoe UI"/>
              </a:rPr>
              <a:t>​​</a:t>
            </a:r>
          </a:p>
          <a:p>
            <a:r>
              <a:rPr lang="en-US" sz="2400" dirty="0">
                <a:cs typeface="Segoe UI"/>
              </a:rPr>
              <a:t>Module code: BMHP5003_BIRM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6423" y="-4539"/>
            <a:ext cx="9144000" cy="1196305"/>
          </a:xfrm>
        </p:spPr>
        <p:txBody>
          <a:bodyPr/>
          <a:lstStyle/>
          <a:p>
            <a:r>
              <a:rPr lang="en-GB" b="1" u="sng">
                <a:latin typeface="Arial"/>
                <a:ea typeface="+mj-lt"/>
                <a:cs typeface="+mj-lt"/>
              </a:rPr>
              <a:t>Nervous System</a:t>
            </a:r>
            <a:endParaRPr lang="en-US" b="1" u="sng">
              <a:latin typeface="Arial"/>
            </a:endParaRPr>
          </a:p>
        </p:txBody>
      </p:sp>
      <p:sp>
        <p:nvSpPr>
          <p:cNvPr id="12" name="TextBox 11">
            <a:extLst>
              <a:ext uri="{FF2B5EF4-FFF2-40B4-BE49-F238E27FC236}">
                <a16:creationId xmlns:a16="http://schemas.microsoft.com/office/drawing/2014/main" id="{A2DBB423-269C-4636-BE6D-D3C653B1F6A7}"/>
              </a:ext>
            </a:extLst>
          </p:cNvPr>
          <p:cNvSpPr txBox="1"/>
          <p:nvPr/>
        </p:nvSpPr>
        <p:spPr>
          <a:xfrm>
            <a:off x="2728175" y="179445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7" name="TextBox 6">
            <a:extLst>
              <a:ext uri="{FF2B5EF4-FFF2-40B4-BE49-F238E27FC236}">
                <a16:creationId xmlns:a16="http://schemas.microsoft.com/office/drawing/2014/main" id="{85EC5310-D2E6-420B-B061-BF7933DF99D9}"/>
              </a:ext>
            </a:extLst>
          </p:cNvPr>
          <p:cNvSpPr txBox="1"/>
          <p:nvPr/>
        </p:nvSpPr>
        <p:spPr>
          <a:xfrm>
            <a:off x="2146" y="1300766"/>
            <a:ext cx="2732468" cy="43704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Arial"/>
                <a:ea typeface="+mn-lt"/>
                <a:cs typeface="+mn-lt"/>
              </a:rPr>
              <a:t>The nervous system is a collection of nerves and cells that transfer and receive information from the brain and spinal cord to other regions of the body. The nervous system detects and responds to changes occurring inside and outside the body. </a:t>
            </a:r>
            <a:r>
              <a:rPr lang="en-US" sz="1600" dirty="0">
                <a:latin typeface="Arial"/>
                <a:ea typeface="+mn-lt"/>
                <a:cs typeface="Calibri"/>
              </a:rPr>
              <a:t>The system is active all the time and controls movement such as blinking and itching your nose. </a:t>
            </a:r>
            <a:r>
              <a:rPr lang="en-US" sz="1600" dirty="0">
                <a:latin typeface="Arial"/>
                <a:ea typeface="+mn-lt"/>
                <a:cs typeface="Arial"/>
              </a:rPr>
              <a:t>Mandal (2022)</a:t>
            </a:r>
            <a:endParaRPr lang="en-GB" sz="1600" dirty="0">
              <a:latin typeface="Arial"/>
              <a:cs typeface="Calibri"/>
            </a:endParaRPr>
          </a:p>
          <a:p>
            <a:endParaRPr lang="en-US">
              <a:cs typeface="Calibri"/>
            </a:endParaRPr>
          </a:p>
          <a:p>
            <a:endParaRPr lang="en-US">
              <a:latin typeface="Arial"/>
              <a:cs typeface="Calibri"/>
            </a:endParaRPr>
          </a:p>
          <a:p>
            <a:endParaRPr lang="en-US">
              <a:cs typeface="Calibri"/>
            </a:endParaRPr>
          </a:p>
        </p:txBody>
      </p:sp>
      <p:pic>
        <p:nvPicPr>
          <p:cNvPr id="8" name="Picture 8">
            <a:extLst>
              <a:ext uri="{FF2B5EF4-FFF2-40B4-BE49-F238E27FC236}">
                <a16:creationId xmlns:a16="http://schemas.microsoft.com/office/drawing/2014/main" id="{A5AD2461-2990-4F3C-8278-6CC0F9517D53}"/>
              </a:ext>
            </a:extLst>
          </p:cNvPr>
          <p:cNvPicPr>
            <a:picLocks noChangeAspect="1"/>
          </p:cNvPicPr>
          <p:nvPr/>
        </p:nvPicPr>
        <p:blipFill>
          <a:blip r:embed="rId3"/>
          <a:stretch>
            <a:fillRect/>
          </a:stretch>
        </p:blipFill>
        <p:spPr>
          <a:xfrm>
            <a:off x="3164683" y="1558503"/>
            <a:ext cx="4136229" cy="4062462"/>
          </a:xfrm>
          <a:prstGeom prst="rect">
            <a:avLst/>
          </a:prstGeom>
        </p:spPr>
      </p:pic>
      <p:sp>
        <p:nvSpPr>
          <p:cNvPr id="9" name="TextBox 8">
            <a:extLst>
              <a:ext uri="{FF2B5EF4-FFF2-40B4-BE49-F238E27FC236}">
                <a16:creationId xmlns:a16="http://schemas.microsoft.com/office/drawing/2014/main" id="{B2A4F8A9-70DF-44A5-9A84-E9518E5E9445}"/>
              </a:ext>
            </a:extLst>
          </p:cNvPr>
          <p:cNvSpPr txBox="1"/>
          <p:nvPr/>
        </p:nvSpPr>
        <p:spPr>
          <a:xfrm>
            <a:off x="8284368" y="1712119"/>
            <a:ext cx="3493292" cy="32932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cs typeface="Arial"/>
              </a:rPr>
              <a:t>The nervous system together with the endocrine system, coordinates and controls vital aspects of body function and maintains homeostasis which also provide an immediate response. The nervous system consists of the brain, the spinal cord and peripheral nerves. the structure and organisation of the tissues that form these components enables rapid communication between all parts of the body.</a:t>
            </a:r>
            <a:endParaRPr lang="en-US" sz="1600" dirty="0">
              <a:ea typeface="+mn-lt"/>
              <a:cs typeface="+mn-lt"/>
            </a:endParaRPr>
          </a:p>
          <a:p>
            <a:r>
              <a:rPr lang="en-GB" sz="1600" dirty="0">
                <a:latin typeface="Arial"/>
                <a:cs typeface="Arial"/>
              </a:rPr>
              <a:t> (Waugh and Grant, 2014, p. 144)</a:t>
            </a:r>
            <a:endParaRPr lang="en-GB" sz="1600" dirty="0">
              <a:cs typeface="Calibri"/>
            </a:endParaRPr>
          </a:p>
        </p:txBody>
      </p:sp>
      <p:sp>
        <p:nvSpPr>
          <p:cNvPr id="11" name="TextBox 10">
            <a:extLst>
              <a:ext uri="{FF2B5EF4-FFF2-40B4-BE49-F238E27FC236}">
                <a16:creationId xmlns:a16="http://schemas.microsoft.com/office/drawing/2014/main" id="{80C57E21-95E3-4E0B-AD2E-9EDF5F922A81}"/>
              </a:ext>
            </a:extLst>
          </p:cNvPr>
          <p:cNvSpPr txBox="1"/>
          <p:nvPr/>
        </p:nvSpPr>
        <p:spPr>
          <a:xfrm>
            <a:off x="3763515" y="5381088"/>
            <a:ext cx="2743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GB">
                <a:latin typeface="Arial"/>
                <a:cs typeface="Arial"/>
              </a:rPr>
              <a:t>(The Fame Compass,</a:t>
            </a:r>
            <a:r>
              <a:rPr lang="en-US">
                <a:latin typeface="Arial"/>
                <a:cs typeface="Arial"/>
              </a:rPr>
              <a:t>​</a:t>
            </a:r>
          </a:p>
          <a:p>
            <a:pPr>
              <a:buChar char="•"/>
            </a:pPr>
            <a:r>
              <a:rPr lang="en-GB">
                <a:latin typeface="Arial"/>
                <a:cs typeface="Arial"/>
              </a:rPr>
              <a:t>2022) </a:t>
            </a:r>
            <a:r>
              <a:rPr lang="en-GB">
                <a:solidFill>
                  <a:srgbClr val="FF0000"/>
                </a:solidFill>
                <a:latin typeface="Arial"/>
                <a:cs typeface="Arial"/>
              </a:rPr>
              <a:t>or</a:t>
            </a:r>
            <a:r>
              <a:rPr lang="en-GB">
                <a:latin typeface="Arial"/>
                <a:cs typeface="Arial"/>
              </a:rPr>
              <a:t> Deirdre Fay (2022)</a:t>
            </a:r>
          </a:p>
          <a:p>
            <a:pPr>
              <a:buFont typeface="Arial"/>
              <a:buChar char="•"/>
            </a:pPr>
            <a:r>
              <a:rPr lang="en-GB">
                <a:ea typeface="+mn-lt"/>
                <a:cs typeface="+mn-lt"/>
                <a:hlinkClick r:id="rId4"/>
              </a:rPr>
              <a:t>https://dfay.com/archives/4670</a:t>
            </a:r>
            <a:r>
              <a:rPr lang="en-GB">
                <a:ea typeface="+mn-lt"/>
                <a:cs typeface="+mn-lt"/>
              </a:rPr>
              <a:t> </a:t>
            </a:r>
            <a:endParaRPr lang="en-GB">
              <a:latin typeface="Arial"/>
              <a:cs typeface="Arial"/>
            </a:endParaRPr>
          </a:p>
        </p:txBody>
      </p:sp>
      <p:sp>
        <p:nvSpPr>
          <p:cNvPr id="3" name="TextBox 2">
            <a:extLst>
              <a:ext uri="{FF2B5EF4-FFF2-40B4-BE49-F238E27FC236}">
                <a16:creationId xmlns:a16="http://schemas.microsoft.com/office/drawing/2014/main" id="{715E5E0C-C4A2-4E22-96FB-3F6FFF96EE81}"/>
              </a:ext>
            </a:extLst>
          </p:cNvPr>
          <p:cNvSpPr txBox="1"/>
          <p:nvPr/>
        </p:nvSpPr>
        <p:spPr>
          <a:xfrm>
            <a:off x="166255" y="5666510"/>
            <a:ext cx="342207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0000"/>
                </a:solidFill>
              </a:rPr>
              <a:t>(Check with </a:t>
            </a:r>
            <a:r>
              <a:rPr lang="en-GB" dirty="0" err="1">
                <a:solidFill>
                  <a:srgbClr val="FF0000"/>
                </a:solidFill>
              </a:rPr>
              <a:t>libery</a:t>
            </a:r>
            <a:r>
              <a:rPr lang="en-GB" dirty="0">
                <a:solidFill>
                  <a:srgbClr val="FF0000"/>
                </a:solidFill>
              </a:rPr>
              <a:t> about what cite it Is  for referencing image of nervous system)</a:t>
            </a:r>
          </a:p>
        </p:txBody>
      </p:sp>
    </p:spTree>
    <p:extLst>
      <p:ext uri="{BB962C8B-B14F-4D97-AF65-F5344CB8AC3E}">
        <p14:creationId xmlns:p14="http://schemas.microsoft.com/office/powerpoint/2010/main" val="34144310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36C55-4582-4F69-83AD-4AF919BAF81C}"/>
              </a:ext>
            </a:extLst>
          </p:cNvPr>
          <p:cNvSpPr>
            <a:spLocks noGrp="1"/>
          </p:cNvSpPr>
          <p:nvPr>
            <p:ph type="title"/>
          </p:nvPr>
        </p:nvSpPr>
        <p:spPr/>
        <p:txBody>
          <a:bodyPr/>
          <a:lstStyle/>
          <a:p>
            <a:r>
              <a:rPr lang="en-GB" dirty="0">
                <a:solidFill>
                  <a:srgbClr val="FF0000"/>
                </a:solidFill>
                <a:ea typeface="+mj-lt"/>
                <a:cs typeface="+mj-lt"/>
              </a:rPr>
              <a:t>What the nervous system does?</a:t>
            </a:r>
          </a:p>
        </p:txBody>
      </p:sp>
      <p:sp>
        <p:nvSpPr>
          <p:cNvPr id="3" name="Content Placeholder 2">
            <a:extLst>
              <a:ext uri="{FF2B5EF4-FFF2-40B4-BE49-F238E27FC236}">
                <a16:creationId xmlns:a16="http://schemas.microsoft.com/office/drawing/2014/main" id="{5DCF675E-B613-4E4E-849A-906BCFF0CF45}"/>
              </a:ext>
            </a:extLst>
          </p:cNvPr>
          <p:cNvSpPr>
            <a:spLocks noGrp="1"/>
          </p:cNvSpPr>
          <p:nvPr>
            <p:ph idx="1"/>
          </p:nvPr>
        </p:nvSpPr>
        <p:spPr>
          <a:xfrm>
            <a:off x="588818" y="1437698"/>
            <a:ext cx="2743202" cy="5141046"/>
          </a:xfrm>
        </p:spPr>
        <p:txBody>
          <a:bodyPr vert="horz" lIns="91440" tIns="45720" rIns="91440" bIns="45720" rtlCol="0" anchor="t">
            <a:noAutofit/>
          </a:bodyPr>
          <a:lstStyle/>
          <a:p>
            <a:r>
              <a:rPr lang="en-GB" sz="1000" dirty="0">
                <a:ea typeface="+mn-lt"/>
                <a:cs typeface="+mn-lt"/>
              </a:rPr>
              <a:t>The nervous system controls:</a:t>
            </a:r>
            <a:endParaRPr lang="en-GB" sz="1000" dirty="0">
              <a:cs typeface="Calibri"/>
            </a:endParaRPr>
          </a:p>
          <a:p>
            <a:r>
              <a:rPr lang="en-GB" sz="1000" dirty="0">
                <a:ea typeface="+mn-lt"/>
                <a:cs typeface="+mn-lt"/>
              </a:rPr>
              <a:t>Brain growth and development</a:t>
            </a:r>
            <a:endParaRPr lang="en-GB" sz="1000" dirty="0">
              <a:cs typeface="Calibri"/>
            </a:endParaRPr>
          </a:p>
          <a:p>
            <a:r>
              <a:rPr lang="en-GB" sz="1000" dirty="0">
                <a:ea typeface="+mn-lt"/>
                <a:cs typeface="+mn-lt"/>
              </a:rPr>
              <a:t>Sensations (such as touch or hearing)</a:t>
            </a:r>
            <a:endParaRPr lang="en-GB" sz="1000" dirty="0">
              <a:cs typeface="Calibri"/>
            </a:endParaRPr>
          </a:p>
          <a:p>
            <a:r>
              <a:rPr lang="en-GB" sz="1000" dirty="0">
                <a:ea typeface="+mn-lt"/>
                <a:cs typeface="+mn-lt"/>
              </a:rPr>
              <a:t>Perception (the mental process of interpreting sensory information)</a:t>
            </a:r>
            <a:endParaRPr lang="en-GB" sz="1000" dirty="0">
              <a:cs typeface="Calibri"/>
            </a:endParaRPr>
          </a:p>
          <a:p>
            <a:r>
              <a:rPr lang="en-GB" sz="1000" dirty="0">
                <a:ea typeface="+mn-lt"/>
                <a:cs typeface="+mn-lt"/>
              </a:rPr>
              <a:t>Thought and emotions</a:t>
            </a:r>
            <a:endParaRPr lang="en-GB" sz="1000" dirty="0">
              <a:cs typeface="Calibri"/>
            </a:endParaRPr>
          </a:p>
          <a:p>
            <a:r>
              <a:rPr lang="en-GB" sz="1000" dirty="0">
                <a:ea typeface="+mn-lt"/>
                <a:cs typeface="+mn-lt"/>
              </a:rPr>
              <a:t>Learning and memory</a:t>
            </a:r>
            <a:endParaRPr lang="en-GB" sz="1000" dirty="0">
              <a:cs typeface="Calibri"/>
            </a:endParaRPr>
          </a:p>
          <a:p>
            <a:r>
              <a:rPr lang="en-GB" sz="1000" dirty="0">
                <a:ea typeface="+mn-lt"/>
                <a:cs typeface="+mn-lt"/>
              </a:rPr>
              <a:t>Movement, balance, and coordination</a:t>
            </a:r>
            <a:endParaRPr lang="en-GB" sz="1000" dirty="0">
              <a:cs typeface="Calibri"/>
            </a:endParaRPr>
          </a:p>
          <a:p>
            <a:r>
              <a:rPr lang="en-GB" sz="1000" dirty="0">
                <a:ea typeface="+mn-lt"/>
                <a:cs typeface="+mn-lt"/>
              </a:rPr>
              <a:t>Sleep</a:t>
            </a:r>
            <a:endParaRPr lang="en-GB" sz="1000" dirty="0">
              <a:cs typeface="Calibri"/>
            </a:endParaRPr>
          </a:p>
          <a:p>
            <a:r>
              <a:rPr lang="en-GB" sz="1000" dirty="0">
                <a:ea typeface="+mn-lt"/>
                <a:cs typeface="+mn-lt"/>
              </a:rPr>
              <a:t>Healing and rehabilitation</a:t>
            </a:r>
            <a:endParaRPr lang="en-GB" sz="1000" dirty="0">
              <a:cs typeface="Calibri"/>
            </a:endParaRPr>
          </a:p>
          <a:p>
            <a:r>
              <a:rPr lang="en-GB" sz="1000" dirty="0">
                <a:ea typeface="+mn-lt"/>
                <a:cs typeface="+mn-lt"/>
              </a:rPr>
              <a:t>Stress and the body’s responses to stress</a:t>
            </a:r>
            <a:endParaRPr lang="en-GB" sz="1000" dirty="0">
              <a:cs typeface="Calibri"/>
            </a:endParaRPr>
          </a:p>
          <a:p>
            <a:r>
              <a:rPr lang="en-GB" sz="1000" dirty="0">
                <a:ea typeface="+mn-lt"/>
                <a:cs typeface="+mn-lt"/>
              </a:rPr>
              <a:t>Aging</a:t>
            </a:r>
            <a:endParaRPr lang="en-GB" sz="1000" dirty="0">
              <a:cs typeface="Calibri"/>
            </a:endParaRPr>
          </a:p>
          <a:p>
            <a:r>
              <a:rPr lang="en-GB" sz="1000" dirty="0">
                <a:ea typeface="+mn-lt"/>
                <a:cs typeface="+mn-lt"/>
              </a:rPr>
              <a:t>Breathing and heartbeat</a:t>
            </a:r>
            <a:endParaRPr lang="en-GB" sz="1000" dirty="0">
              <a:cs typeface="Calibri"/>
            </a:endParaRPr>
          </a:p>
          <a:p>
            <a:r>
              <a:rPr lang="en-GB" sz="1000" dirty="0">
                <a:ea typeface="+mn-lt"/>
                <a:cs typeface="+mn-lt"/>
              </a:rPr>
              <a:t>Body temperature</a:t>
            </a:r>
            <a:endParaRPr lang="en-GB" sz="1000" dirty="0">
              <a:cs typeface="Calibri"/>
            </a:endParaRPr>
          </a:p>
          <a:p>
            <a:r>
              <a:rPr lang="en-GB" sz="1000" dirty="0">
                <a:ea typeface="+mn-lt"/>
                <a:cs typeface="+mn-lt"/>
              </a:rPr>
              <a:t>Hunger, thirst, and digestion</a:t>
            </a:r>
            <a:endParaRPr lang="en-GB" sz="1000" dirty="0">
              <a:cs typeface="Calibri"/>
            </a:endParaRPr>
          </a:p>
          <a:p>
            <a:r>
              <a:rPr lang="en-GB" sz="1000" dirty="0">
                <a:ea typeface="+mn-lt"/>
                <a:cs typeface="+mn-lt"/>
              </a:rPr>
              <a:t>Puberty, reproductive health, and fertility </a:t>
            </a:r>
            <a:endParaRPr lang="en-GB" sz="1000" dirty="0">
              <a:cs typeface="Calibri" panose="020F0502020204030204"/>
            </a:endParaRPr>
          </a:p>
          <a:p>
            <a:pPr marL="0" indent="0">
              <a:buNone/>
            </a:pPr>
            <a:r>
              <a:rPr lang="en-GB" sz="1000" dirty="0">
                <a:ea typeface="+mn-lt"/>
                <a:cs typeface="+mn-lt"/>
              </a:rPr>
              <a:t>(Society for Neuroscience,  2018)</a:t>
            </a:r>
            <a:endParaRPr lang="en-GB" sz="1000" dirty="0">
              <a:cs typeface="Calibri"/>
            </a:endParaRPr>
          </a:p>
        </p:txBody>
      </p:sp>
      <p:pic>
        <p:nvPicPr>
          <p:cNvPr id="5" name="Picture 5" descr="A picture containing text&#10;&#10;Description automatically generated">
            <a:extLst>
              <a:ext uri="{FF2B5EF4-FFF2-40B4-BE49-F238E27FC236}">
                <a16:creationId xmlns:a16="http://schemas.microsoft.com/office/drawing/2014/main" id="{4ECF5F5D-F529-449E-B08F-50AA26B47E9E}"/>
              </a:ext>
            </a:extLst>
          </p:cNvPr>
          <p:cNvPicPr>
            <a:picLocks noChangeAspect="1"/>
          </p:cNvPicPr>
          <p:nvPr/>
        </p:nvPicPr>
        <p:blipFill>
          <a:blip r:embed="rId3"/>
          <a:stretch>
            <a:fillRect/>
          </a:stretch>
        </p:blipFill>
        <p:spPr>
          <a:xfrm>
            <a:off x="6190846" y="1274618"/>
            <a:ext cx="2816743" cy="5430981"/>
          </a:xfrm>
          <a:prstGeom prst="rect">
            <a:avLst/>
          </a:prstGeom>
        </p:spPr>
      </p:pic>
      <p:sp>
        <p:nvSpPr>
          <p:cNvPr id="6" name="TextBox 5">
            <a:extLst>
              <a:ext uri="{FF2B5EF4-FFF2-40B4-BE49-F238E27FC236}">
                <a16:creationId xmlns:a16="http://schemas.microsoft.com/office/drawing/2014/main" id="{B3140C42-3D3B-43F9-AC47-4D6D28B657B3}"/>
              </a:ext>
            </a:extLst>
          </p:cNvPr>
          <p:cNvSpPr txBox="1"/>
          <p:nvPr/>
        </p:nvSpPr>
        <p:spPr>
          <a:xfrm>
            <a:off x="9005454" y="1385455"/>
            <a:ext cx="318654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rgbClr val="2F5597"/>
                </a:solidFill>
                <a:cs typeface="Segoe UI"/>
              </a:rPr>
              <a:t>CNS -:</a:t>
            </a:r>
            <a:r>
              <a:rPr lang="en-GB" b="1">
                <a:cs typeface="Segoe UI"/>
              </a:rPr>
              <a:t> </a:t>
            </a:r>
            <a:r>
              <a:rPr lang="en-GB">
                <a:latin typeface="Arial"/>
                <a:cs typeface="Segoe UI"/>
              </a:rPr>
              <a:t>central nervous system</a:t>
            </a:r>
            <a:r>
              <a:rPr lang="en-US">
                <a:latin typeface="Arial"/>
                <a:cs typeface="Segoe UI"/>
              </a:rPr>
              <a:t>​</a:t>
            </a:r>
          </a:p>
          <a:p>
            <a:r>
              <a:rPr lang="en-GB">
                <a:latin typeface="Arial"/>
                <a:cs typeface="Segoe UI"/>
              </a:rPr>
              <a:t>​</a:t>
            </a:r>
          </a:p>
          <a:p>
            <a:r>
              <a:rPr lang="en-GB" b="1">
                <a:solidFill>
                  <a:srgbClr val="7030A0"/>
                </a:solidFill>
                <a:latin typeface="Arial"/>
                <a:cs typeface="Segoe UI"/>
              </a:rPr>
              <a:t>PNS -: </a:t>
            </a:r>
            <a:r>
              <a:rPr lang="en-GB">
                <a:latin typeface="Arial"/>
                <a:cs typeface="Segoe UI"/>
              </a:rPr>
              <a:t>peripheral nervous system</a:t>
            </a:r>
            <a:r>
              <a:rPr lang="en-GB" b="1">
                <a:latin typeface="Arial"/>
                <a:cs typeface="Segoe UI"/>
              </a:rPr>
              <a:t> </a:t>
            </a:r>
          </a:p>
        </p:txBody>
      </p:sp>
      <p:sp>
        <p:nvSpPr>
          <p:cNvPr id="18" name="TextBox 1">
            <a:extLst>
              <a:ext uri="{FF2B5EF4-FFF2-40B4-BE49-F238E27FC236}">
                <a16:creationId xmlns:a16="http://schemas.microsoft.com/office/drawing/2014/main" id="{9261BD40-CC87-4D44-AEAC-D3F3A9350962}"/>
              </a:ext>
            </a:extLst>
          </p:cNvPr>
          <p:cNvSpPr txBox="1"/>
          <p:nvPr/>
        </p:nvSpPr>
        <p:spPr>
          <a:xfrm>
            <a:off x="4477750" y="1426629"/>
            <a:ext cx="1149928"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t>The brain</a:t>
            </a:r>
            <a:endParaRPr lang="en-US" b="1"/>
          </a:p>
        </p:txBody>
      </p:sp>
      <p:cxnSp>
        <p:nvCxnSpPr>
          <p:cNvPr id="20" name="Straight Arrow Connector 19">
            <a:extLst>
              <a:ext uri="{FF2B5EF4-FFF2-40B4-BE49-F238E27FC236}">
                <a16:creationId xmlns:a16="http://schemas.microsoft.com/office/drawing/2014/main" id="{B4021DA6-5E52-47C0-A8DF-D2C3EFA9F914}"/>
              </a:ext>
            </a:extLst>
          </p:cNvPr>
          <p:cNvCxnSpPr/>
          <p:nvPr/>
        </p:nvCxnSpPr>
        <p:spPr>
          <a:xfrm flipV="1">
            <a:off x="5641141" y="1569174"/>
            <a:ext cx="1437555" cy="47417"/>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sp>
        <p:nvSpPr>
          <p:cNvPr id="21" name="TextBox 1">
            <a:extLst>
              <a:ext uri="{FF2B5EF4-FFF2-40B4-BE49-F238E27FC236}">
                <a16:creationId xmlns:a16="http://schemas.microsoft.com/office/drawing/2014/main" id="{80399A63-D7E3-46EC-8B89-8F86159B6A15}"/>
              </a:ext>
            </a:extLst>
          </p:cNvPr>
          <p:cNvSpPr txBox="1"/>
          <p:nvPr/>
        </p:nvSpPr>
        <p:spPr>
          <a:xfrm>
            <a:off x="4480287" y="2045594"/>
            <a:ext cx="1330037"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t>spinal cord</a:t>
            </a:r>
            <a:endParaRPr lang="en-US"/>
          </a:p>
        </p:txBody>
      </p:sp>
      <p:cxnSp>
        <p:nvCxnSpPr>
          <p:cNvPr id="22" name="Straight Arrow Connector 21">
            <a:extLst>
              <a:ext uri="{FF2B5EF4-FFF2-40B4-BE49-F238E27FC236}">
                <a16:creationId xmlns:a16="http://schemas.microsoft.com/office/drawing/2014/main" id="{5C67D101-A57F-4724-AD16-F869B361C3C5}"/>
              </a:ext>
            </a:extLst>
          </p:cNvPr>
          <p:cNvCxnSpPr/>
          <p:nvPr/>
        </p:nvCxnSpPr>
        <p:spPr>
          <a:xfrm flipV="1">
            <a:off x="5636653" y="2122380"/>
            <a:ext cx="1751527" cy="51515"/>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sp>
        <p:nvSpPr>
          <p:cNvPr id="23" name="TextBox 1">
            <a:extLst>
              <a:ext uri="{FF2B5EF4-FFF2-40B4-BE49-F238E27FC236}">
                <a16:creationId xmlns:a16="http://schemas.microsoft.com/office/drawing/2014/main" id="{867AE26D-EE98-496E-B165-B1CAA841ABA1}"/>
              </a:ext>
            </a:extLst>
          </p:cNvPr>
          <p:cNvSpPr txBox="1"/>
          <p:nvPr/>
        </p:nvSpPr>
        <p:spPr>
          <a:xfrm>
            <a:off x="4040259" y="3147714"/>
            <a:ext cx="1233055"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t>the nerves</a:t>
            </a:r>
            <a:endParaRPr lang="en-GB"/>
          </a:p>
        </p:txBody>
      </p:sp>
      <p:cxnSp>
        <p:nvCxnSpPr>
          <p:cNvPr id="24" name="Straight Arrow Connector 23">
            <a:extLst>
              <a:ext uri="{FF2B5EF4-FFF2-40B4-BE49-F238E27FC236}">
                <a16:creationId xmlns:a16="http://schemas.microsoft.com/office/drawing/2014/main" id="{27153DF1-B1F8-404E-B560-4896254FE3B1}"/>
              </a:ext>
            </a:extLst>
          </p:cNvPr>
          <p:cNvCxnSpPr>
            <a:cxnSpLocks/>
          </p:cNvCxnSpPr>
          <p:nvPr/>
        </p:nvCxnSpPr>
        <p:spPr>
          <a:xfrm flipV="1">
            <a:off x="5145695" y="2985852"/>
            <a:ext cx="1268373" cy="334848"/>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cxnSp>
        <p:nvCxnSpPr>
          <p:cNvPr id="25" name="Straight Arrow Connector 24">
            <a:extLst>
              <a:ext uri="{FF2B5EF4-FFF2-40B4-BE49-F238E27FC236}">
                <a16:creationId xmlns:a16="http://schemas.microsoft.com/office/drawing/2014/main" id="{0F82881D-A810-48A4-B3CE-0D0453A9E00B}"/>
              </a:ext>
            </a:extLst>
          </p:cNvPr>
          <p:cNvCxnSpPr>
            <a:cxnSpLocks/>
          </p:cNvCxnSpPr>
          <p:nvPr/>
        </p:nvCxnSpPr>
        <p:spPr>
          <a:xfrm flipV="1">
            <a:off x="5117986" y="3221377"/>
            <a:ext cx="1974954" cy="154741"/>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sp>
        <p:nvSpPr>
          <p:cNvPr id="7" name="TextBox 6">
            <a:extLst>
              <a:ext uri="{FF2B5EF4-FFF2-40B4-BE49-F238E27FC236}">
                <a16:creationId xmlns:a16="http://schemas.microsoft.com/office/drawing/2014/main" id="{3220DF69-AA40-4CD3-BBA5-F7EF263B2817}"/>
              </a:ext>
            </a:extLst>
          </p:cNvPr>
          <p:cNvSpPr txBox="1"/>
          <p:nvPr/>
        </p:nvSpPr>
        <p:spPr>
          <a:xfrm>
            <a:off x="3906982" y="1662545"/>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4"/>
              </a:rPr>
              <a:t>Central nervous system - Wikipedia</a:t>
            </a:r>
            <a:endParaRPr lang="en-US"/>
          </a:p>
        </p:txBody>
      </p:sp>
      <p:sp>
        <p:nvSpPr>
          <p:cNvPr id="8" name="TextBox 7">
            <a:extLst>
              <a:ext uri="{FF2B5EF4-FFF2-40B4-BE49-F238E27FC236}">
                <a16:creationId xmlns:a16="http://schemas.microsoft.com/office/drawing/2014/main" id="{EB78D973-44C7-45C8-B49D-0D2156AECA2A}"/>
              </a:ext>
            </a:extLst>
          </p:cNvPr>
          <p:cNvSpPr txBox="1"/>
          <p:nvPr/>
        </p:nvSpPr>
        <p:spPr>
          <a:xfrm>
            <a:off x="3768436" y="3519055"/>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4"/>
              </a:rPr>
              <a:t>Central nervous system - Wikipedia</a:t>
            </a:r>
            <a:endParaRPr lang="en-US"/>
          </a:p>
        </p:txBody>
      </p:sp>
      <p:sp>
        <p:nvSpPr>
          <p:cNvPr id="26" name="TextBox 1">
            <a:extLst>
              <a:ext uri="{FF2B5EF4-FFF2-40B4-BE49-F238E27FC236}">
                <a16:creationId xmlns:a16="http://schemas.microsoft.com/office/drawing/2014/main" id="{BE622AE2-6F61-4BDE-86A8-BF5FA051F971}"/>
              </a:ext>
            </a:extLst>
          </p:cNvPr>
          <p:cNvSpPr txBox="1"/>
          <p:nvPr/>
        </p:nvSpPr>
        <p:spPr>
          <a:xfrm>
            <a:off x="8797636" y="2851305"/>
            <a:ext cx="2743200" cy="147732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dirty="0"/>
              <a:t>Ganglia </a:t>
            </a:r>
            <a:r>
              <a:rPr lang="en-GB" dirty="0">
                <a:ea typeface="+mn-lt"/>
                <a:cs typeface="+mn-lt"/>
                <a:hlinkClick r:id="rId5"/>
              </a:rPr>
              <a:t>Anatomy and physiology of the nervous system | Canadian Cancer Society</a:t>
            </a:r>
          </a:p>
          <a:p>
            <a:endParaRPr lang="en-GB" dirty="0">
              <a:cs typeface="Calibri"/>
            </a:endParaRPr>
          </a:p>
        </p:txBody>
      </p:sp>
      <p:cxnSp>
        <p:nvCxnSpPr>
          <p:cNvPr id="27" name="Straight Arrow Connector 26">
            <a:extLst>
              <a:ext uri="{FF2B5EF4-FFF2-40B4-BE49-F238E27FC236}">
                <a16:creationId xmlns:a16="http://schemas.microsoft.com/office/drawing/2014/main" id="{EF096F59-2248-40EA-BF24-359AD8AC7E2B}"/>
              </a:ext>
            </a:extLst>
          </p:cNvPr>
          <p:cNvCxnSpPr>
            <a:cxnSpLocks/>
          </p:cNvCxnSpPr>
          <p:nvPr/>
        </p:nvCxnSpPr>
        <p:spPr>
          <a:xfrm>
            <a:off x="7560874" y="2867014"/>
            <a:ext cx="1337645" cy="136204"/>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cxnSp>
        <p:nvCxnSpPr>
          <p:cNvPr id="28" name="Straight Arrow Connector 27">
            <a:extLst>
              <a:ext uri="{FF2B5EF4-FFF2-40B4-BE49-F238E27FC236}">
                <a16:creationId xmlns:a16="http://schemas.microsoft.com/office/drawing/2014/main" id="{EF096F59-2248-40EA-BF24-359AD8AC7E2B}"/>
              </a:ext>
            </a:extLst>
          </p:cNvPr>
          <p:cNvCxnSpPr>
            <a:cxnSpLocks/>
          </p:cNvCxnSpPr>
          <p:nvPr/>
        </p:nvCxnSpPr>
        <p:spPr>
          <a:xfrm flipV="1">
            <a:off x="7551349" y="3021402"/>
            <a:ext cx="1337646" cy="43904"/>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sp>
        <p:nvSpPr>
          <p:cNvPr id="29" name="TextBox 1">
            <a:extLst>
              <a:ext uri="{FF2B5EF4-FFF2-40B4-BE49-F238E27FC236}">
                <a16:creationId xmlns:a16="http://schemas.microsoft.com/office/drawing/2014/main" id="{2BF52F6E-251A-4572-A76A-BDBA1E0F1698}"/>
              </a:ext>
            </a:extLst>
          </p:cNvPr>
          <p:cNvSpPr txBox="1"/>
          <p:nvPr/>
        </p:nvSpPr>
        <p:spPr>
          <a:xfrm>
            <a:off x="8564256" y="4592490"/>
            <a:ext cx="2743200" cy="120032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dirty="0"/>
              <a:t>sensory neurons </a:t>
            </a:r>
            <a:r>
              <a:rPr lang="en-GB" dirty="0">
                <a:ea typeface="+mn-lt"/>
                <a:cs typeface="+mn-lt"/>
                <a:hlinkClick r:id="rId6"/>
              </a:rPr>
              <a:t>nervous system - Students | Britannica Kids | Homework Help</a:t>
            </a:r>
            <a:endParaRPr lang="en-GB"/>
          </a:p>
        </p:txBody>
      </p:sp>
      <p:cxnSp>
        <p:nvCxnSpPr>
          <p:cNvPr id="30" name="Straight Arrow Connector 29">
            <a:extLst>
              <a:ext uri="{FF2B5EF4-FFF2-40B4-BE49-F238E27FC236}">
                <a16:creationId xmlns:a16="http://schemas.microsoft.com/office/drawing/2014/main" id="{4EE893A6-1316-43C9-8C3B-6F32504A4188}"/>
              </a:ext>
            </a:extLst>
          </p:cNvPr>
          <p:cNvCxnSpPr>
            <a:cxnSpLocks/>
          </p:cNvCxnSpPr>
          <p:nvPr/>
        </p:nvCxnSpPr>
        <p:spPr>
          <a:xfrm>
            <a:off x="7725778" y="4580489"/>
            <a:ext cx="900022" cy="209910"/>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cxnSp>
        <p:nvCxnSpPr>
          <p:cNvPr id="31" name="Straight Arrow Connector 30">
            <a:extLst>
              <a:ext uri="{FF2B5EF4-FFF2-40B4-BE49-F238E27FC236}">
                <a16:creationId xmlns:a16="http://schemas.microsoft.com/office/drawing/2014/main" id="{613EC30A-BDC1-4320-88FC-51A029BCAEA0}"/>
              </a:ext>
            </a:extLst>
          </p:cNvPr>
          <p:cNvCxnSpPr>
            <a:cxnSpLocks/>
          </p:cNvCxnSpPr>
          <p:nvPr/>
        </p:nvCxnSpPr>
        <p:spPr>
          <a:xfrm flipV="1">
            <a:off x="7682646" y="4819154"/>
            <a:ext cx="914400" cy="753371"/>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cxnSp>
        <p:nvCxnSpPr>
          <p:cNvPr id="32" name="Straight Arrow Connector 31">
            <a:extLst>
              <a:ext uri="{FF2B5EF4-FFF2-40B4-BE49-F238E27FC236}">
                <a16:creationId xmlns:a16="http://schemas.microsoft.com/office/drawing/2014/main" id="{13F49911-A9B5-42EA-9D5A-7D9EBCB7D35D}"/>
              </a:ext>
            </a:extLst>
          </p:cNvPr>
          <p:cNvCxnSpPr>
            <a:cxnSpLocks/>
          </p:cNvCxnSpPr>
          <p:nvPr/>
        </p:nvCxnSpPr>
        <p:spPr>
          <a:xfrm>
            <a:off x="8257740" y="3559697"/>
            <a:ext cx="396815" cy="1201946"/>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sp>
        <p:nvSpPr>
          <p:cNvPr id="33" name="TextBox 1">
            <a:extLst>
              <a:ext uri="{FF2B5EF4-FFF2-40B4-BE49-F238E27FC236}">
                <a16:creationId xmlns:a16="http://schemas.microsoft.com/office/drawing/2014/main" id="{9FDD90A7-DE3B-47C5-88F1-8B009BD7107B}"/>
              </a:ext>
            </a:extLst>
          </p:cNvPr>
          <p:cNvSpPr txBox="1"/>
          <p:nvPr/>
        </p:nvSpPr>
        <p:spPr>
          <a:xfrm>
            <a:off x="3368606" y="4620394"/>
            <a:ext cx="2743200" cy="92333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dirty="0"/>
              <a:t>Retina </a:t>
            </a:r>
            <a:r>
              <a:rPr lang="en-GB" dirty="0">
                <a:ea typeface="+mn-lt"/>
                <a:cs typeface="+mn-lt"/>
                <a:hlinkClick r:id="rId7"/>
              </a:rPr>
              <a:t>labelled retina nervous system diagram - Bing images</a:t>
            </a:r>
            <a:endParaRPr lang="en-GB"/>
          </a:p>
        </p:txBody>
      </p:sp>
      <p:cxnSp>
        <p:nvCxnSpPr>
          <p:cNvPr id="34" name="Straight Arrow Connector 33">
            <a:extLst>
              <a:ext uri="{FF2B5EF4-FFF2-40B4-BE49-F238E27FC236}">
                <a16:creationId xmlns:a16="http://schemas.microsoft.com/office/drawing/2014/main" id="{B730D804-76FA-4357-BC54-F32C9A14363A}"/>
              </a:ext>
            </a:extLst>
          </p:cNvPr>
          <p:cNvCxnSpPr>
            <a:cxnSpLocks/>
          </p:cNvCxnSpPr>
          <p:nvPr/>
        </p:nvCxnSpPr>
        <p:spPr>
          <a:xfrm>
            <a:off x="4008061" y="4800600"/>
            <a:ext cx="914400" cy="914400"/>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sp>
        <p:nvSpPr>
          <p:cNvPr id="35" name="TextBox 1">
            <a:extLst>
              <a:ext uri="{FF2B5EF4-FFF2-40B4-BE49-F238E27FC236}">
                <a16:creationId xmlns:a16="http://schemas.microsoft.com/office/drawing/2014/main" id="{6212EDB1-AD59-470D-AF36-4740C803DEC5}"/>
              </a:ext>
            </a:extLst>
          </p:cNvPr>
          <p:cNvSpPr txBox="1"/>
          <p:nvPr/>
        </p:nvSpPr>
        <p:spPr>
          <a:xfrm>
            <a:off x="5803688" y="4324180"/>
            <a:ext cx="2267268" cy="286232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8"/>
              </a:rPr>
              <a:t>Nervous System without Labels - Bing images </a:t>
            </a:r>
          </a:p>
          <a:p>
            <a:r>
              <a:rPr lang="en-US" dirty="0">
                <a:solidFill>
                  <a:srgbClr val="FF0000"/>
                </a:solidFill>
                <a:cs typeface="Calibri"/>
              </a:rPr>
              <a:t>This website or </a:t>
            </a:r>
          </a:p>
          <a:p>
            <a:r>
              <a:rPr lang="en-US" dirty="0">
                <a:ea typeface="+mn-lt"/>
                <a:cs typeface="+mn-lt"/>
                <a:hlinkClick r:id="rId9"/>
              </a:rPr>
              <a:t>The Adventures of Beaner: The Nervous System and Digestion </a:t>
            </a:r>
            <a:endParaRPr lang="en-US" dirty="0">
              <a:ea typeface="+mn-lt"/>
              <a:cs typeface="+mn-lt"/>
            </a:endParaRPr>
          </a:p>
          <a:p>
            <a:r>
              <a:rPr lang="en-US" dirty="0">
                <a:solidFill>
                  <a:srgbClr val="FF0000"/>
                </a:solidFill>
                <a:cs typeface="Calibri"/>
              </a:rPr>
              <a:t>To cite for references</a:t>
            </a:r>
          </a:p>
          <a:p>
            <a:endParaRPr lang="en-US" dirty="0">
              <a:cs typeface="Calibri"/>
            </a:endParaRPr>
          </a:p>
          <a:p>
            <a:endParaRPr lang="en-US">
              <a:solidFill>
                <a:srgbClr val="FF0000"/>
              </a:solidFill>
              <a:cs typeface="Calibri"/>
            </a:endParaRPr>
          </a:p>
        </p:txBody>
      </p:sp>
    </p:spTree>
    <p:extLst>
      <p:ext uri="{BB962C8B-B14F-4D97-AF65-F5344CB8AC3E}">
        <p14:creationId xmlns:p14="http://schemas.microsoft.com/office/powerpoint/2010/main" val="3004985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FF969-8BEC-4393-90DC-8B23B3BF8FA2}"/>
              </a:ext>
            </a:extLst>
          </p:cNvPr>
          <p:cNvSpPr>
            <a:spLocks noGrp="1"/>
          </p:cNvSpPr>
          <p:nvPr>
            <p:ph type="title"/>
          </p:nvPr>
        </p:nvSpPr>
        <p:spPr>
          <a:xfrm>
            <a:off x="824345" y="-369165"/>
            <a:ext cx="10515600" cy="1325563"/>
          </a:xfrm>
        </p:spPr>
        <p:txBody>
          <a:bodyPr/>
          <a:lstStyle/>
          <a:p>
            <a:pPr algn="ctr"/>
            <a:r>
              <a:rPr lang="en-GB" b="1" u="sng" dirty="0">
                <a:latin typeface="Arial"/>
                <a:cs typeface="Arial"/>
              </a:rPr>
              <a:t>Nervous system main organs</a:t>
            </a:r>
            <a:endParaRPr lang="en-US" b="1" u="sng" dirty="0">
              <a:cs typeface="Calibri Light" panose="020F0302020204030204"/>
            </a:endParaRPr>
          </a:p>
        </p:txBody>
      </p:sp>
      <p:pic>
        <p:nvPicPr>
          <p:cNvPr id="5" name="Picture 4" descr="Diagram&#10;&#10;Description automatically generated">
            <a:extLst>
              <a:ext uri="{FF2B5EF4-FFF2-40B4-BE49-F238E27FC236}">
                <a16:creationId xmlns:a16="http://schemas.microsoft.com/office/drawing/2014/main" id="{88BE33B2-9C69-4B2E-87DF-62323CBC7619}"/>
              </a:ext>
            </a:extLst>
          </p:cNvPr>
          <p:cNvPicPr>
            <a:picLocks noChangeAspect="1"/>
          </p:cNvPicPr>
          <p:nvPr/>
        </p:nvPicPr>
        <p:blipFill>
          <a:blip r:embed="rId3"/>
          <a:stretch>
            <a:fillRect/>
          </a:stretch>
        </p:blipFill>
        <p:spPr>
          <a:xfrm>
            <a:off x="3969608" y="1491719"/>
            <a:ext cx="3630133" cy="3593670"/>
          </a:xfrm>
          <a:prstGeom prst="rect">
            <a:avLst/>
          </a:prstGeom>
        </p:spPr>
      </p:pic>
      <p:sp>
        <p:nvSpPr>
          <p:cNvPr id="7" name="TextBox 1">
            <a:extLst>
              <a:ext uri="{FF2B5EF4-FFF2-40B4-BE49-F238E27FC236}">
                <a16:creationId xmlns:a16="http://schemas.microsoft.com/office/drawing/2014/main" id="{7BB98081-1054-425D-9C6D-7403EFCF30F6}"/>
              </a:ext>
            </a:extLst>
          </p:cNvPr>
          <p:cNvSpPr txBox="1"/>
          <p:nvPr/>
        </p:nvSpPr>
        <p:spPr>
          <a:xfrm>
            <a:off x="3965254" y="1667175"/>
            <a:ext cx="3622280"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atin typeface="Arial"/>
                <a:cs typeface="Calibri"/>
              </a:rPr>
              <a:t>(Waugh and Grant, </a:t>
            </a:r>
            <a:r>
              <a:rPr lang="en-GB">
                <a:latin typeface="Arial"/>
                <a:ea typeface="+mn-lt"/>
                <a:cs typeface="+mn-lt"/>
              </a:rPr>
              <a:t>2014, p. 10)</a:t>
            </a:r>
            <a:endParaRPr lang="en-US">
              <a:latin typeface="Arial"/>
            </a:endParaRPr>
          </a:p>
        </p:txBody>
      </p:sp>
      <p:sp>
        <p:nvSpPr>
          <p:cNvPr id="9" name="TextBox 1">
            <a:extLst>
              <a:ext uri="{FF2B5EF4-FFF2-40B4-BE49-F238E27FC236}">
                <a16:creationId xmlns:a16="http://schemas.microsoft.com/office/drawing/2014/main" id="{94F909B2-37E4-48F9-A7A7-8590150FB202}"/>
              </a:ext>
            </a:extLst>
          </p:cNvPr>
          <p:cNvSpPr txBox="1"/>
          <p:nvPr/>
        </p:nvSpPr>
        <p:spPr>
          <a:xfrm>
            <a:off x="223838" y="1259680"/>
            <a:ext cx="2743199" cy="21544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a:latin typeface="Arial"/>
                <a:cs typeface="Arial"/>
              </a:rPr>
              <a:t>The brain</a:t>
            </a:r>
          </a:p>
        </p:txBody>
      </p:sp>
      <p:sp>
        <p:nvSpPr>
          <p:cNvPr id="10" name="TextBox 9">
            <a:extLst>
              <a:ext uri="{FF2B5EF4-FFF2-40B4-BE49-F238E27FC236}">
                <a16:creationId xmlns:a16="http://schemas.microsoft.com/office/drawing/2014/main" id="{B7F99C36-0110-4995-B469-9216B168C405}"/>
              </a:ext>
            </a:extLst>
          </p:cNvPr>
          <p:cNvSpPr txBox="1"/>
          <p:nvPr/>
        </p:nvSpPr>
        <p:spPr>
          <a:xfrm>
            <a:off x="2314" y="3223207"/>
            <a:ext cx="3481387"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latin typeface="Arial"/>
                <a:ea typeface="+mn-lt"/>
                <a:cs typeface="+mn-lt"/>
              </a:rPr>
              <a:t>The brain is the most complex organ in the human body. It is the controller of all voluntary and involuntary bodily actions and activities, as well as the foundation of awareness. The brain is the most important component of the central nervous system. The brain is so important that it consumes 20% of the total oxygen and calories we eat while only accounting for around 2% of our overall weight. </a:t>
            </a:r>
            <a:r>
              <a:rPr lang="en-US" sz="1100">
                <a:solidFill>
                  <a:srgbClr val="0563C1"/>
                </a:solidFill>
                <a:latin typeface="Calibri"/>
                <a:ea typeface="+mn-lt"/>
                <a:cs typeface="+mn-lt"/>
              </a:rPr>
              <a:t> </a:t>
            </a:r>
            <a:r>
              <a:rPr lang="en-US" sz="1100">
                <a:latin typeface="Calibri"/>
                <a:ea typeface="+mn-lt"/>
                <a:cs typeface="+mn-lt"/>
              </a:rPr>
              <a:t>Diener (</a:t>
            </a:r>
            <a:r>
              <a:rPr lang="en-US" sz="1100">
                <a:ea typeface="+mn-lt"/>
                <a:cs typeface="+mn-lt"/>
              </a:rPr>
              <a:t>2022)</a:t>
            </a:r>
          </a:p>
          <a:p>
            <a:r>
              <a:rPr lang="en-US" sz="1100">
                <a:ea typeface="+mn-lt"/>
                <a:cs typeface="+mn-lt"/>
              </a:rPr>
              <a:t>During sleep and awake, more than 10 billion interconnected brain cells manage the body's functioning. (Editors of Consumer Guide, 2000)</a:t>
            </a:r>
          </a:p>
          <a:p>
            <a:endParaRPr lang="en-US" sz="1400">
              <a:solidFill>
                <a:srgbClr val="000000"/>
              </a:solidFill>
              <a:latin typeface="Calibri"/>
              <a:cs typeface="Calibri"/>
            </a:endParaRPr>
          </a:p>
        </p:txBody>
      </p:sp>
      <p:pic>
        <p:nvPicPr>
          <p:cNvPr id="11" name="Picture 11" descr="Diagram&#10;&#10;Description automatically generated">
            <a:extLst>
              <a:ext uri="{FF2B5EF4-FFF2-40B4-BE49-F238E27FC236}">
                <a16:creationId xmlns:a16="http://schemas.microsoft.com/office/drawing/2014/main" id="{196910C3-9C89-4590-A192-1F2425EBCEC9}"/>
              </a:ext>
            </a:extLst>
          </p:cNvPr>
          <p:cNvPicPr>
            <a:picLocks noChangeAspect="1"/>
          </p:cNvPicPr>
          <p:nvPr/>
        </p:nvPicPr>
        <p:blipFill>
          <a:blip r:embed="rId4"/>
          <a:stretch>
            <a:fillRect/>
          </a:stretch>
        </p:blipFill>
        <p:spPr>
          <a:xfrm>
            <a:off x="223837" y="1590675"/>
            <a:ext cx="2100263" cy="1581151"/>
          </a:xfrm>
          <a:prstGeom prst="rect">
            <a:avLst/>
          </a:prstGeom>
        </p:spPr>
      </p:pic>
      <p:sp>
        <p:nvSpPr>
          <p:cNvPr id="12" name="TextBox 11">
            <a:extLst>
              <a:ext uri="{FF2B5EF4-FFF2-40B4-BE49-F238E27FC236}">
                <a16:creationId xmlns:a16="http://schemas.microsoft.com/office/drawing/2014/main" id="{0498CA01-A57C-4916-8EFE-EB44399AD6F0}"/>
              </a:ext>
            </a:extLst>
          </p:cNvPr>
          <p:cNvSpPr txBox="1"/>
          <p:nvPr/>
        </p:nvSpPr>
        <p:spPr>
          <a:xfrm>
            <a:off x="2319337" y="2724150"/>
            <a:ext cx="274319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rial"/>
                <a:ea typeface="+mn-lt"/>
                <a:cs typeface="+mn-lt"/>
              </a:rPr>
              <a:t> (Studylib, 2022)</a:t>
            </a:r>
            <a:endParaRPr lang="en-US" sz="1400" err="1">
              <a:latin typeface="Arial"/>
            </a:endParaRPr>
          </a:p>
        </p:txBody>
      </p:sp>
      <p:sp>
        <p:nvSpPr>
          <p:cNvPr id="13" name="TextBox 1">
            <a:extLst>
              <a:ext uri="{FF2B5EF4-FFF2-40B4-BE49-F238E27FC236}">
                <a16:creationId xmlns:a16="http://schemas.microsoft.com/office/drawing/2014/main" id="{8CEB88A6-5398-4D9F-B91B-367D1A7818E7}"/>
              </a:ext>
            </a:extLst>
          </p:cNvPr>
          <p:cNvSpPr txBox="1"/>
          <p:nvPr/>
        </p:nvSpPr>
        <p:spPr>
          <a:xfrm>
            <a:off x="9622229" y="1305964"/>
            <a:ext cx="2743200"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atin typeface="Arial"/>
              </a:rPr>
              <a:t>Spinal cord</a:t>
            </a:r>
            <a:r>
              <a:rPr lang="en-GB">
                <a:latin typeface="Arial"/>
                <a:cs typeface="Arial"/>
              </a:rPr>
              <a:t>​</a:t>
            </a:r>
            <a:endParaRPr lang="en-GB"/>
          </a:p>
        </p:txBody>
      </p:sp>
      <p:sp>
        <p:nvSpPr>
          <p:cNvPr id="15" name="TextBox 14">
            <a:extLst>
              <a:ext uri="{FF2B5EF4-FFF2-40B4-BE49-F238E27FC236}">
                <a16:creationId xmlns:a16="http://schemas.microsoft.com/office/drawing/2014/main" id="{B905E24C-A6C8-4CC4-B7AD-B2BA06879D7C}"/>
              </a:ext>
            </a:extLst>
          </p:cNvPr>
          <p:cNvSpPr txBox="1"/>
          <p:nvPr/>
        </p:nvSpPr>
        <p:spPr>
          <a:xfrm>
            <a:off x="7173725" y="2296096"/>
            <a:ext cx="27432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latin typeface="Arial"/>
                <a:cs typeface="Arial"/>
              </a:rPr>
              <a:t>Christopher &amp; Dana Reeve Foundation  2022 </a:t>
            </a:r>
            <a:r>
              <a:rPr lang="en-US" sz="1400">
                <a:solidFill>
                  <a:srgbClr val="FF0000"/>
                </a:solidFill>
                <a:latin typeface="Arial"/>
                <a:cs typeface="Arial"/>
              </a:rPr>
              <a:t>do I cite as authors or </a:t>
            </a:r>
            <a:r>
              <a:rPr lang="en-US" sz="1400" err="1">
                <a:solidFill>
                  <a:srgbClr val="FF0000"/>
                </a:solidFill>
                <a:latin typeface="Arial"/>
                <a:cs typeface="Arial"/>
              </a:rPr>
              <a:t>organsisation</a:t>
            </a:r>
            <a:r>
              <a:rPr lang="en-US" sz="1400">
                <a:solidFill>
                  <a:srgbClr val="FF0000"/>
                </a:solidFill>
                <a:latin typeface="Arial"/>
                <a:cs typeface="Arial"/>
              </a:rPr>
              <a:t>?</a:t>
            </a:r>
            <a:endParaRPr lang="en-US" sz="1400">
              <a:latin typeface="Arial"/>
              <a:cs typeface="Arial"/>
            </a:endParaRPr>
          </a:p>
        </p:txBody>
      </p:sp>
      <p:pic>
        <p:nvPicPr>
          <p:cNvPr id="3" name="Picture 3" descr="Diagram&#10;&#10;Description automatically generated">
            <a:extLst>
              <a:ext uri="{FF2B5EF4-FFF2-40B4-BE49-F238E27FC236}">
                <a16:creationId xmlns:a16="http://schemas.microsoft.com/office/drawing/2014/main" id="{55361A89-1FF0-4722-8403-C42EA60D6E7E}"/>
              </a:ext>
            </a:extLst>
          </p:cNvPr>
          <p:cNvPicPr>
            <a:picLocks noChangeAspect="1"/>
          </p:cNvPicPr>
          <p:nvPr/>
        </p:nvPicPr>
        <p:blipFill>
          <a:blip r:embed="rId5"/>
          <a:stretch>
            <a:fillRect/>
          </a:stretch>
        </p:blipFill>
        <p:spPr>
          <a:xfrm>
            <a:off x="9811555" y="1593487"/>
            <a:ext cx="1541172" cy="2093365"/>
          </a:xfrm>
          <a:prstGeom prst="rect">
            <a:avLst/>
          </a:prstGeom>
        </p:spPr>
      </p:pic>
      <p:sp>
        <p:nvSpPr>
          <p:cNvPr id="4" name="TextBox 3">
            <a:extLst>
              <a:ext uri="{FF2B5EF4-FFF2-40B4-BE49-F238E27FC236}">
                <a16:creationId xmlns:a16="http://schemas.microsoft.com/office/drawing/2014/main" id="{EBD44007-F69E-4888-90BE-C9EA28752702}"/>
              </a:ext>
            </a:extLst>
          </p:cNvPr>
          <p:cNvSpPr txBox="1"/>
          <p:nvPr/>
        </p:nvSpPr>
        <p:spPr>
          <a:xfrm>
            <a:off x="8040710" y="3618964"/>
            <a:ext cx="3955960"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rial"/>
                <a:cs typeface="Arial"/>
              </a:rPr>
              <a:t>The central nervous system consist of the spinal cord. The medulla oblongata comprises a lengthy, pipe-like structure. The spinal cord is 40 cm long and 2 cm wide in adults. It connects the brain to the rest of the body. As it transports sensory impulses from all regions of the body to the Central Nervous System via afferent fibers, it is responsible for initial information processing.(</a:t>
            </a:r>
            <a:r>
              <a:rPr lang="en-US" sz="1200">
                <a:latin typeface="Arial"/>
                <a:ea typeface="+mn-lt"/>
                <a:cs typeface="+mn-lt"/>
              </a:rPr>
              <a:t>BYJU'S, 2022)</a:t>
            </a:r>
          </a:p>
          <a:p>
            <a:endParaRPr lang="en-US">
              <a:cs typeface="Calibri"/>
            </a:endParaRPr>
          </a:p>
        </p:txBody>
      </p:sp>
      <p:sp>
        <p:nvSpPr>
          <p:cNvPr id="8" name="TextBox 7">
            <a:extLst>
              <a:ext uri="{FF2B5EF4-FFF2-40B4-BE49-F238E27FC236}">
                <a16:creationId xmlns:a16="http://schemas.microsoft.com/office/drawing/2014/main" id="{A181645E-63B1-4ADD-BBB4-DA29D960F417}"/>
              </a:ext>
            </a:extLst>
          </p:cNvPr>
          <p:cNvSpPr txBox="1"/>
          <p:nvPr/>
        </p:nvSpPr>
        <p:spPr>
          <a:xfrm>
            <a:off x="3350654" y="481025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a:cs typeface="Arial"/>
              </a:rPr>
              <a:t>peripheral nerves.</a:t>
            </a:r>
            <a:endParaRPr lang="en-US"/>
          </a:p>
        </p:txBody>
      </p:sp>
      <p:pic>
        <p:nvPicPr>
          <p:cNvPr id="14" name="Picture 15" descr="Diagram&#10;&#10;Description automatically generated">
            <a:extLst>
              <a:ext uri="{FF2B5EF4-FFF2-40B4-BE49-F238E27FC236}">
                <a16:creationId xmlns:a16="http://schemas.microsoft.com/office/drawing/2014/main" id="{43CF065E-65BF-4D13-B6A1-32EC4EFEA2C4}"/>
              </a:ext>
            </a:extLst>
          </p:cNvPr>
          <p:cNvPicPr>
            <a:picLocks noChangeAspect="1"/>
          </p:cNvPicPr>
          <p:nvPr/>
        </p:nvPicPr>
        <p:blipFill>
          <a:blip r:embed="rId6"/>
          <a:stretch>
            <a:fillRect/>
          </a:stretch>
        </p:blipFill>
        <p:spPr>
          <a:xfrm>
            <a:off x="3329188" y="5187174"/>
            <a:ext cx="1476779" cy="1506411"/>
          </a:xfrm>
          <a:prstGeom prst="rect">
            <a:avLst/>
          </a:prstGeom>
        </p:spPr>
      </p:pic>
      <p:sp>
        <p:nvSpPr>
          <p:cNvPr id="17" name="TextBox 16">
            <a:extLst>
              <a:ext uri="{FF2B5EF4-FFF2-40B4-BE49-F238E27FC236}">
                <a16:creationId xmlns:a16="http://schemas.microsoft.com/office/drawing/2014/main" id="{FF48F1F6-32A5-434A-818A-024F1F808B28}"/>
              </a:ext>
            </a:extLst>
          </p:cNvPr>
          <p:cNvSpPr txBox="1"/>
          <p:nvPr/>
        </p:nvSpPr>
        <p:spPr>
          <a:xfrm>
            <a:off x="1590541" y="632352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Armstrong (2012)</a:t>
            </a:r>
            <a:endParaRPr lang="en-US">
              <a:cs typeface="Calibri"/>
            </a:endParaRPr>
          </a:p>
        </p:txBody>
      </p:sp>
      <p:sp>
        <p:nvSpPr>
          <p:cNvPr id="18" name="TextBox 17">
            <a:extLst>
              <a:ext uri="{FF2B5EF4-FFF2-40B4-BE49-F238E27FC236}">
                <a16:creationId xmlns:a16="http://schemas.microsoft.com/office/drawing/2014/main" id="{E375184B-AF12-4E31-81F4-ECF8F1359107}"/>
              </a:ext>
            </a:extLst>
          </p:cNvPr>
          <p:cNvSpPr txBox="1"/>
          <p:nvPr/>
        </p:nvSpPr>
        <p:spPr>
          <a:xfrm>
            <a:off x="4810258" y="5185893"/>
            <a:ext cx="5587284"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latin typeface="Arial"/>
                <a:ea typeface="+mn-lt"/>
                <a:cs typeface="+mn-lt"/>
              </a:rPr>
              <a:t>Outside of the central nervous system, the peripheral nervous system contains nerves and ganglia. The autonomic system and the somatic nervous system are two divisions of the peripheral nervous system. PNS connects the CNS to the organs, limbs, and skin. The peripheral nervous system permits the brain and spinal cord to send and receive information from various parts of the body, allowing us to respond to stimuli in our surroundings. Cherry (2022)</a:t>
            </a:r>
            <a:endParaRPr lang="en-US" sz="1400">
              <a:latin typeface="Arial"/>
            </a:endParaRPr>
          </a:p>
          <a:p>
            <a:endParaRPr lang="en-US">
              <a:cs typeface="Calibri"/>
            </a:endParaRPr>
          </a:p>
        </p:txBody>
      </p:sp>
    </p:spTree>
    <p:extLst>
      <p:ext uri="{BB962C8B-B14F-4D97-AF65-F5344CB8AC3E}">
        <p14:creationId xmlns:p14="http://schemas.microsoft.com/office/powerpoint/2010/main" val="937321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B0BC3-AF2E-4BD8-930A-23F2F158319F}"/>
              </a:ext>
            </a:extLst>
          </p:cNvPr>
          <p:cNvSpPr>
            <a:spLocks noGrp="1"/>
          </p:cNvSpPr>
          <p:nvPr>
            <p:ph type="title"/>
          </p:nvPr>
        </p:nvSpPr>
        <p:spPr>
          <a:xfrm>
            <a:off x="824345" y="4907"/>
            <a:ext cx="10515600" cy="1325563"/>
          </a:xfrm>
        </p:spPr>
        <p:txBody>
          <a:bodyPr/>
          <a:lstStyle/>
          <a:p>
            <a:pPr algn="ctr"/>
            <a:r>
              <a:rPr lang="en-GB">
                <a:solidFill>
                  <a:srgbClr val="FF0000"/>
                </a:solidFill>
                <a:cs typeface="Calibri Light"/>
              </a:rPr>
              <a:t>functions of the nervous system are</a:t>
            </a:r>
          </a:p>
        </p:txBody>
      </p:sp>
      <p:sp>
        <p:nvSpPr>
          <p:cNvPr id="3" name="Content Placeholder 2">
            <a:extLst>
              <a:ext uri="{FF2B5EF4-FFF2-40B4-BE49-F238E27FC236}">
                <a16:creationId xmlns:a16="http://schemas.microsoft.com/office/drawing/2014/main" id="{7AB7078B-205B-4B14-A3AA-E2B528EDE9C6}"/>
              </a:ext>
            </a:extLst>
          </p:cNvPr>
          <p:cNvSpPr>
            <a:spLocks noGrp="1"/>
          </p:cNvSpPr>
          <p:nvPr>
            <p:ph idx="1"/>
          </p:nvPr>
        </p:nvSpPr>
        <p:spPr>
          <a:xfrm>
            <a:off x="464128" y="1285298"/>
            <a:ext cx="4973782" cy="5335010"/>
          </a:xfrm>
        </p:spPr>
        <p:txBody>
          <a:bodyPr vert="horz" lIns="91440" tIns="45720" rIns="91440" bIns="45720" rtlCol="0" anchor="t">
            <a:normAutofit fontScale="92500" lnSpcReduction="10000"/>
          </a:bodyPr>
          <a:lstStyle/>
          <a:p>
            <a:r>
              <a:rPr lang="en-GB" dirty="0">
                <a:ea typeface="+mn-lt"/>
                <a:cs typeface="+mn-lt"/>
              </a:rPr>
              <a:t> controlling, regulating, and communicating</a:t>
            </a:r>
          </a:p>
          <a:p>
            <a:r>
              <a:rPr lang="en-GB" dirty="0">
                <a:ea typeface="+mn-lt"/>
                <a:cs typeface="+mn-lt"/>
              </a:rPr>
              <a:t>Controlling the interior environment of the body in order to maintain 'homeostasis' The regulation of body temperature is an example of this</a:t>
            </a:r>
            <a:endParaRPr lang="en-GB" b="1" dirty="0">
              <a:cs typeface="Calibri"/>
            </a:endParaRPr>
          </a:p>
          <a:p>
            <a:r>
              <a:rPr lang="en-GB" dirty="0">
                <a:ea typeface="+mn-lt"/>
                <a:cs typeface="+mn-lt"/>
              </a:rPr>
              <a:t>Reflexes in the spinal cord are programmed. The stretch reflex is an example of this</a:t>
            </a:r>
            <a:endParaRPr lang="en-GB" dirty="0"/>
          </a:p>
          <a:p>
            <a:r>
              <a:rPr lang="en-GB" dirty="0">
                <a:ea typeface="+mn-lt"/>
                <a:cs typeface="+mn-lt"/>
              </a:rPr>
              <a:t>Memory and learning</a:t>
            </a:r>
            <a:endParaRPr lang="en-GB" dirty="0"/>
          </a:p>
          <a:p>
            <a:r>
              <a:rPr lang="en-GB" dirty="0">
                <a:ea typeface="+mn-lt"/>
                <a:cs typeface="+mn-lt"/>
              </a:rPr>
              <a:t>Controlling movement voluntarily.</a:t>
            </a:r>
            <a:endParaRPr lang="en-GB" dirty="0"/>
          </a:p>
          <a:p>
            <a:pPr marL="0" indent="0">
              <a:buNone/>
            </a:pPr>
            <a:r>
              <a:rPr lang="en-GB" dirty="0">
                <a:ea typeface="+mn-lt"/>
                <a:cs typeface="+mn-lt"/>
              </a:rPr>
              <a:t>(QNADMIN, </a:t>
            </a:r>
            <a:r>
              <a:rPr lang="en-GB" cap="all" dirty="0">
                <a:ea typeface="+mn-lt"/>
                <a:cs typeface="+mn-lt"/>
              </a:rPr>
              <a:t>2021)</a:t>
            </a:r>
          </a:p>
          <a:p>
            <a:pPr marL="0" indent="0">
              <a:buNone/>
            </a:pPr>
            <a:endParaRPr lang="en-US" cap="all" dirty="0">
              <a:ea typeface="Calibri"/>
              <a:cs typeface="Calibri"/>
            </a:endParaRPr>
          </a:p>
          <a:p>
            <a:pPr marL="0" indent="0">
              <a:buNone/>
            </a:pPr>
            <a:endParaRPr lang="en-GB" cap="all" dirty="0">
              <a:ea typeface="+mn-lt"/>
              <a:cs typeface="+mn-lt"/>
            </a:endParaRPr>
          </a:p>
          <a:p>
            <a:pPr marL="0" indent="0">
              <a:buNone/>
            </a:pPr>
            <a:endParaRPr lang="en-GB" cap="all" dirty="0">
              <a:ea typeface="+mn-lt"/>
              <a:cs typeface="+mn-lt"/>
            </a:endParaRPr>
          </a:p>
        </p:txBody>
      </p:sp>
      <p:sp>
        <p:nvSpPr>
          <p:cNvPr id="5" name="TextBox 1">
            <a:extLst>
              <a:ext uri="{FF2B5EF4-FFF2-40B4-BE49-F238E27FC236}">
                <a16:creationId xmlns:a16="http://schemas.microsoft.com/office/drawing/2014/main" id="{54F1F9FB-99BE-4967-ACF0-E74F45D8AF59}"/>
              </a:ext>
            </a:extLst>
          </p:cNvPr>
          <p:cNvSpPr txBox="1"/>
          <p:nvPr/>
        </p:nvSpPr>
        <p:spPr>
          <a:xfrm>
            <a:off x="5330754" y="3283311"/>
            <a:ext cx="3332887" cy="101566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000" b="1" u="sng" dirty="0">
                <a:latin typeface="Arial"/>
                <a:ea typeface="+mn-lt"/>
                <a:cs typeface="+mn-lt"/>
              </a:rPr>
              <a:t>Functional components of the nervous system diagram</a:t>
            </a:r>
            <a:endParaRPr lang="en-US" sz="2000" b="1" u="sng" dirty="0">
              <a:latin typeface="Arial"/>
            </a:endParaRPr>
          </a:p>
        </p:txBody>
      </p:sp>
      <p:pic>
        <p:nvPicPr>
          <p:cNvPr id="6" name="Picture 6" descr="Diagram&#10;&#10;Description automatically generated">
            <a:extLst>
              <a:ext uri="{FF2B5EF4-FFF2-40B4-BE49-F238E27FC236}">
                <a16:creationId xmlns:a16="http://schemas.microsoft.com/office/drawing/2014/main" id="{C186288A-7E7C-45F0-81D6-279751C17D4E}"/>
              </a:ext>
            </a:extLst>
          </p:cNvPr>
          <p:cNvPicPr>
            <a:picLocks noChangeAspect="1"/>
          </p:cNvPicPr>
          <p:nvPr/>
        </p:nvPicPr>
        <p:blipFill>
          <a:blip r:embed="rId3"/>
          <a:stretch>
            <a:fillRect/>
          </a:stretch>
        </p:blipFill>
        <p:spPr>
          <a:xfrm>
            <a:off x="5193940" y="4400944"/>
            <a:ext cx="3338512" cy="1997728"/>
          </a:xfrm>
          <a:prstGeom prst="rect">
            <a:avLst/>
          </a:prstGeom>
        </p:spPr>
      </p:pic>
      <p:sp>
        <p:nvSpPr>
          <p:cNvPr id="7" name="TextBox 6">
            <a:extLst>
              <a:ext uri="{FF2B5EF4-FFF2-40B4-BE49-F238E27FC236}">
                <a16:creationId xmlns:a16="http://schemas.microsoft.com/office/drawing/2014/main" id="{74A0D4E4-1F82-41E0-9821-4F3F653F3C2B}"/>
              </a:ext>
            </a:extLst>
          </p:cNvPr>
          <p:cNvSpPr txBox="1"/>
          <p:nvPr/>
        </p:nvSpPr>
        <p:spPr>
          <a:xfrm>
            <a:off x="8658442" y="1011383"/>
            <a:ext cx="3361458"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There are two types of nervous tissue, neurones and neuroglia. Neurones (nerve cells) are the working units of the nervous system that generate and transmit nerve impulses. Neurones are supported by connective tissue, collectively known as neuroglia, which is formed from different types of glial cells. There are vast numbers of both cell types, 1 trillion (1012) glial cells and 10 times fewer (1011) neurones </a:t>
            </a:r>
            <a:r>
              <a:rPr lang="en-GB" dirty="0">
                <a:latin typeface="Arial"/>
                <a:cs typeface="Arial"/>
              </a:rPr>
              <a:t>(Waugh and Grant, 2014, p. 145)</a:t>
            </a:r>
            <a:endParaRPr lang="en-GB" dirty="0"/>
          </a:p>
          <a:p>
            <a:endParaRPr lang="en-GB" dirty="0">
              <a:cs typeface="Calibri"/>
            </a:endParaRPr>
          </a:p>
        </p:txBody>
      </p:sp>
      <p:sp>
        <p:nvSpPr>
          <p:cNvPr id="8" name="TextBox 1">
            <a:extLst>
              <a:ext uri="{FF2B5EF4-FFF2-40B4-BE49-F238E27FC236}">
                <a16:creationId xmlns:a16="http://schemas.microsoft.com/office/drawing/2014/main" id="{10EBDA19-7F4A-49ED-A1BB-D35D31DDB68A}"/>
              </a:ext>
            </a:extLst>
          </p:cNvPr>
          <p:cNvSpPr txBox="1"/>
          <p:nvPr/>
        </p:nvSpPr>
        <p:spPr>
          <a:xfrm>
            <a:off x="5435961" y="6489124"/>
            <a:ext cx="3920834"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atin typeface="Arial"/>
                <a:cs typeface="Arial"/>
              </a:rPr>
              <a:t>(Waugh and Grant, 2014, p. 145)</a:t>
            </a:r>
            <a:endParaRPr lang="en-US">
              <a:latin typeface="Arial"/>
              <a:cs typeface="Arial"/>
            </a:endParaRPr>
          </a:p>
        </p:txBody>
      </p:sp>
    </p:spTree>
    <p:extLst>
      <p:ext uri="{BB962C8B-B14F-4D97-AF65-F5344CB8AC3E}">
        <p14:creationId xmlns:p14="http://schemas.microsoft.com/office/powerpoint/2010/main" val="74065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768F2-6E4D-41A1-B4CD-2D0DB9FD9D51}"/>
              </a:ext>
            </a:extLst>
          </p:cNvPr>
          <p:cNvSpPr>
            <a:spLocks noGrp="1"/>
          </p:cNvSpPr>
          <p:nvPr>
            <p:ph type="title"/>
          </p:nvPr>
        </p:nvSpPr>
        <p:spPr/>
        <p:txBody>
          <a:bodyPr>
            <a:normAutofit fontScale="90000"/>
          </a:bodyPr>
          <a:lstStyle/>
          <a:p>
            <a:pPr algn="ctr"/>
            <a:r>
              <a:rPr lang="en-GB" b="1" u="sng">
                <a:latin typeface="Arial"/>
                <a:cs typeface="Calibri Light"/>
              </a:rPr>
              <a:t>Nervous system diseases</a:t>
            </a:r>
            <a:br>
              <a:rPr lang="en-GB" b="1" u="sng">
                <a:latin typeface="Arial"/>
                <a:cs typeface="Calibri Light"/>
              </a:rPr>
            </a:br>
            <a:r>
              <a:rPr lang="en-GB">
                <a:ea typeface="+mj-lt"/>
                <a:cs typeface="+mj-lt"/>
              </a:rPr>
              <a:t>Disease that relates to the nervous system  that links</a:t>
            </a:r>
            <a:endParaRPr lang="en-US" b="1" u="sng">
              <a:latin typeface="Arial"/>
              <a:cs typeface="Calibri Light"/>
            </a:endParaRPr>
          </a:p>
        </p:txBody>
      </p:sp>
      <p:sp>
        <p:nvSpPr>
          <p:cNvPr id="3" name="Content Placeholder 2">
            <a:extLst>
              <a:ext uri="{FF2B5EF4-FFF2-40B4-BE49-F238E27FC236}">
                <a16:creationId xmlns:a16="http://schemas.microsoft.com/office/drawing/2014/main" id="{8483ADB9-7DAD-4E8A-AFBB-F2E2E2F8CC8C}"/>
              </a:ext>
            </a:extLst>
          </p:cNvPr>
          <p:cNvSpPr>
            <a:spLocks noGrp="1"/>
          </p:cNvSpPr>
          <p:nvPr>
            <p:ph idx="1"/>
          </p:nvPr>
        </p:nvSpPr>
        <p:spPr>
          <a:xfrm>
            <a:off x="323046" y="1704446"/>
            <a:ext cx="11868856" cy="5146706"/>
          </a:xfrm>
        </p:spPr>
        <p:txBody>
          <a:bodyPr vert="horz" lIns="91440" tIns="45720" rIns="91440" bIns="45720" rtlCol="0" anchor="t">
            <a:normAutofit fontScale="85000" lnSpcReduction="20000"/>
          </a:bodyPr>
          <a:lstStyle/>
          <a:p>
            <a:pPr marL="0" indent="0">
              <a:buNone/>
            </a:pPr>
            <a:endParaRPr lang="en-GB" dirty="0">
              <a:cs typeface="Calibri"/>
            </a:endParaRPr>
          </a:p>
          <a:p>
            <a:pPr marL="0" indent="0">
              <a:buNone/>
            </a:pPr>
            <a:endParaRPr lang="en-GB"/>
          </a:p>
          <a:p>
            <a:r>
              <a:rPr lang="en-GB" dirty="0"/>
              <a:t>Alzheimer's disease</a:t>
            </a:r>
            <a:endParaRPr lang="en-GB" dirty="0">
              <a:cs typeface="Calibri" panose="020F0502020204030204"/>
            </a:endParaRPr>
          </a:p>
          <a:p>
            <a:r>
              <a:rPr lang="en-GB" dirty="0"/>
              <a:t>Bell’s palsy</a:t>
            </a:r>
            <a:endParaRPr lang="en-GB" dirty="0">
              <a:cs typeface="Calibri"/>
            </a:endParaRPr>
          </a:p>
          <a:p>
            <a:r>
              <a:rPr lang="en-GB" dirty="0"/>
              <a:t>Cerebral palsy</a:t>
            </a:r>
            <a:endParaRPr lang="en-GB" dirty="0">
              <a:cs typeface="Calibri"/>
            </a:endParaRPr>
          </a:p>
          <a:p>
            <a:r>
              <a:rPr lang="en-GB" dirty="0"/>
              <a:t>Epilepsy</a:t>
            </a:r>
            <a:endParaRPr lang="en-GB" dirty="0">
              <a:cs typeface="Calibri"/>
            </a:endParaRPr>
          </a:p>
          <a:p>
            <a:r>
              <a:rPr lang="en-GB" dirty="0"/>
              <a:t>Motor neurone disease (MND)</a:t>
            </a:r>
            <a:endParaRPr lang="en-GB" dirty="0">
              <a:cs typeface="Calibri"/>
            </a:endParaRPr>
          </a:p>
          <a:p>
            <a:r>
              <a:rPr lang="en-GB" dirty="0"/>
              <a:t>Multiple sclerosis (MS)</a:t>
            </a:r>
            <a:endParaRPr lang="en-GB" dirty="0">
              <a:cs typeface="Calibri"/>
            </a:endParaRPr>
          </a:p>
          <a:p>
            <a:r>
              <a:rPr lang="en-GB" dirty="0"/>
              <a:t>Neurofibromatosis</a:t>
            </a:r>
            <a:endParaRPr lang="en-GB" dirty="0">
              <a:cs typeface="Calibri"/>
            </a:endParaRPr>
          </a:p>
          <a:p>
            <a:r>
              <a:rPr lang="en-GB" dirty="0"/>
              <a:t>Parkinson's disease</a:t>
            </a:r>
            <a:endParaRPr lang="en-GB" dirty="0">
              <a:cs typeface="Calibri"/>
            </a:endParaRPr>
          </a:p>
          <a:p>
            <a:r>
              <a:rPr lang="en-GB" dirty="0"/>
              <a:t>Sciatica</a:t>
            </a:r>
            <a:endParaRPr lang="en-GB" dirty="0">
              <a:cs typeface="Calibri"/>
            </a:endParaRPr>
          </a:p>
          <a:p>
            <a:r>
              <a:rPr lang="en-GB" dirty="0"/>
              <a:t>Shingles</a:t>
            </a:r>
            <a:endParaRPr lang="en-GB" dirty="0">
              <a:cs typeface="Calibri"/>
            </a:endParaRPr>
          </a:p>
          <a:p>
            <a:pPr marL="0" indent="0">
              <a:buNone/>
            </a:pPr>
            <a:r>
              <a:rPr lang="en-GB" dirty="0">
                <a:ea typeface="+mn-lt"/>
                <a:cs typeface="+mn-lt"/>
              </a:rPr>
              <a:t>(Health direct, 2019)</a:t>
            </a:r>
            <a:endParaRPr lang="en-GB" dirty="0">
              <a:cs typeface="Calibri"/>
            </a:endParaRPr>
          </a:p>
          <a:p>
            <a:pPr>
              <a:buNone/>
            </a:pPr>
            <a:endParaRPr lang="en-GB">
              <a:cs typeface="Calibri"/>
            </a:endParaRPr>
          </a:p>
          <a:p>
            <a:endParaRPr lang="en-GB">
              <a:cs typeface="Calibri"/>
            </a:endParaRPr>
          </a:p>
        </p:txBody>
      </p:sp>
      <p:sp>
        <p:nvSpPr>
          <p:cNvPr id="4" name="TextBox 3">
            <a:extLst>
              <a:ext uri="{FF2B5EF4-FFF2-40B4-BE49-F238E27FC236}">
                <a16:creationId xmlns:a16="http://schemas.microsoft.com/office/drawing/2014/main" id="{8EC05B1D-313C-4A98-AC5C-3AC14294A9E5}"/>
              </a:ext>
            </a:extLst>
          </p:cNvPr>
          <p:cNvSpPr txBox="1"/>
          <p:nvPr/>
        </p:nvSpPr>
        <p:spPr>
          <a:xfrm>
            <a:off x="4211782" y="540328"/>
            <a:ext cx="7564581" cy="70173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latin typeface="Calibri Light"/>
              </a:rPr>
              <a:t>Epilepsy </a:t>
            </a:r>
            <a:endParaRPr lang="en-GB" b="1" u="sng">
              <a:latin typeface="Calibri" panose="020F0502020204030204"/>
              <a:cs typeface="Calibri" panose="020F0502020204030204"/>
            </a:endParaRPr>
          </a:p>
          <a:p>
            <a:r>
              <a:rPr lang="en-GB" b="1" u="sng" dirty="0">
                <a:latin typeface="Calibri Light"/>
                <a:cs typeface="Calibri Light"/>
              </a:rPr>
              <a:t>What is epilepsy </a:t>
            </a:r>
          </a:p>
          <a:p>
            <a:r>
              <a:rPr lang="en-GB" dirty="0">
                <a:ea typeface="+mn-lt"/>
                <a:cs typeface="+mn-lt"/>
              </a:rPr>
              <a:t>Epilepsy  is a chronic noncommunicable brain disorder that affects people of all ages. It is distinguished by recurring seizures, which are brief periods of uncontrollable movement involving a portion of the body or the full body and are occasionally accompanied by loss of awareness and control of bowel or bladder function </a:t>
            </a:r>
            <a:r>
              <a:rPr lang="en-GB" dirty="0">
                <a:ea typeface="+mn-lt"/>
                <a:cs typeface="+mn-lt"/>
                <a:hlinkClick r:id="rId3"/>
              </a:rPr>
              <a:t>https://www.who.int/news-room/fact-sheets/detail/epilepsy</a:t>
            </a:r>
            <a:r>
              <a:rPr lang="en-GB" dirty="0">
                <a:ea typeface="+mn-lt"/>
                <a:cs typeface="+mn-lt"/>
              </a:rPr>
              <a:t> </a:t>
            </a:r>
          </a:p>
          <a:p>
            <a:r>
              <a:rPr lang="en-GB" b="1" dirty="0">
                <a:ea typeface="+mn-lt"/>
                <a:cs typeface="+mn-lt"/>
              </a:rPr>
              <a:t>Symptoms </a:t>
            </a:r>
            <a:r>
              <a:rPr lang="en-GB" dirty="0"/>
              <a:t>Signs and symptoms of </a:t>
            </a:r>
            <a:r>
              <a:rPr lang="en-GB" dirty="0" err="1"/>
              <a:t>epliepsy</a:t>
            </a:r>
            <a:endParaRPr lang="en-GB" dirty="0" err="1">
              <a:ea typeface="+mn-lt"/>
              <a:cs typeface="+mn-lt"/>
            </a:endParaRPr>
          </a:p>
          <a:p>
            <a:r>
              <a:rPr lang="en-GB" dirty="0">
                <a:ea typeface="+mn-lt"/>
                <a:cs typeface="+mn-lt"/>
              </a:rPr>
              <a:t>Convulsive seizures which are characterised by involuntary muscular contractions.</a:t>
            </a:r>
            <a:r>
              <a:rPr lang="en-GB" dirty="0">
                <a:ea typeface="+mn-lt"/>
                <a:cs typeface="+mn-lt"/>
                <a:hlinkClick r:id="rId4"/>
              </a:rPr>
              <a:t>Epilepsy - Wikipedia</a:t>
            </a:r>
          </a:p>
          <a:p>
            <a:r>
              <a:rPr lang="en-GB" b="1" dirty="0">
                <a:ea typeface="+mn-lt"/>
                <a:cs typeface="+mn-lt"/>
              </a:rPr>
              <a:t>Causes </a:t>
            </a:r>
            <a:endParaRPr lang="en-GB" dirty="0"/>
          </a:p>
          <a:p>
            <a:r>
              <a:rPr lang="en-GB" dirty="0">
                <a:ea typeface="+mn-lt"/>
                <a:cs typeface="+mn-lt"/>
              </a:rPr>
              <a:t>Epilepsy can have both genetic and acquired causes, with the interaction of these factors in many cases.</a:t>
            </a:r>
            <a:r>
              <a:rPr lang="en-GB" baseline="30000" dirty="0">
                <a:ea typeface="+mn-lt"/>
                <a:cs typeface="+mn-lt"/>
                <a:hlinkClick r:id="rId5"/>
              </a:rPr>
              <a:t>[47]</a:t>
            </a:r>
            <a:r>
              <a:rPr lang="en-GB" dirty="0">
                <a:ea typeface="+mn-lt"/>
                <a:cs typeface="+mn-lt"/>
              </a:rPr>
              <a:t> Established acquired causes include serious brain trauma, stroke, tumours, and brain problems resulting from a previous </a:t>
            </a:r>
            <a:r>
              <a:rPr lang="en-GB" dirty="0">
                <a:ea typeface="+mn-lt"/>
                <a:cs typeface="+mn-lt"/>
                <a:hlinkClick r:id="rId6"/>
              </a:rPr>
              <a:t>infection</a:t>
            </a:r>
            <a:r>
              <a:rPr lang="en-GB" dirty="0">
                <a:ea typeface="+mn-lt"/>
                <a:cs typeface="+mn-lt"/>
              </a:rPr>
              <a:t>.</a:t>
            </a:r>
            <a:r>
              <a:rPr lang="en-GB" baseline="30000" dirty="0">
                <a:ea typeface="+mn-lt"/>
                <a:cs typeface="+mn-lt"/>
                <a:hlinkClick r:id="rId5"/>
              </a:rPr>
              <a:t>[47]</a:t>
            </a:r>
            <a:r>
              <a:rPr lang="en-GB" dirty="0">
                <a:ea typeface="+mn-lt"/>
                <a:cs typeface="+mn-lt"/>
              </a:rPr>
              <a:t> In about 60% of cases, the cause is unknown.</a:t>
            </a:r>
            <a:r>
              <a:rPr lang="en-GB" baseline="30000" dirty="0">
                <a:ea typeface="+mn-lt"/>
                <a:cs typeface="+mn-lt"/>
                <a:hlinkClick r:id="rId7"/>
              </a:rPr>
              <a:t>[25]</a:t>
            </a:r>
            <a:r>
              <a:rPr lang="en-GB" baseline="30000" dirty="0">
                <a:ea typeface="+mn-lt"/>
                <a:cs typeface="+mn-lt"/>
                <a:hlinkClick r:id="rId8"/>
              </a:rPr>
              <a:t>[30]</a:t>
            </a:r>
            <a:r>
              <a:rPr lang="en-GB" dirty="0">
                <a:ea typeface="+mn-lt"/>
                <a:cs typeface="+mn-lt"/>
              </a:rPr>
              <a:t> Epilepsies caused by </a:t>
            </a:r>
            <a:r>
              <a:rPr lang="en-GB" dirty="0">
                <a:ea typeface="+mn-lt"/>
                <a:cs typeface="+mn-lt"/>
                <a:hlinkClick r:id="rId9"/>
              </a:rPr>
              <a:t>genetic</a:t>
            </a:r>
            <a:r>
              <a:rPr lang="en-GB" dirty="0">
                <a:ea typeface="+mn-lt"/>
                <a:cs typeface="+mn-lt"/>
              </a:rPr>
              <a:t>, </a:t>
            </a:r>
            <a:r>
              <a:rPr lang="en-GB" dirty="0">
                <a:ea typeface="+mn-lt"/>
                <a:cs typeface="+mn-lt"/>
                <a:hlinkClick r:id="rId10"/>
              </a:rPr>
              <a:t>congenital</a:t>
            </a:r>
            <a:r>
              <a:rPr lang="en-GB" dirty="0">
                <a:ea typeface="+mn-lt"/>
                <a:cs typeface="+mn-lt"/>
              </a:rPr>
              <a:t>, or </a:t>
            </a:r>
            <a:r>
              <a:rPr lang="en-GB" dirty="0">
                <a:ea typeface="+mn-lt"/>
                <a:cs typeface="+mn-lt"/>
                <a:hlinkClick r:id="rId11"/>
              </a:rPr>
              <a:t>developmental</a:t>
            </a:r>
            <a:r>
              <a:rPr lang="en-GB" dirty="0">
                <a:ea typeface="+mn-lt"/>
                <a:cs typeface="+mn-lt"/>
              </a:rPr>
              <a:t> conditions are more common among younger people, while </a:t>
            </a:r>
            <a:r>
              <a:rPr lang="en-GB" dirty="0">
                <a:ea typeface="+mn-lt"/>
                <a:cs typeface="+mn-lt"/>
                <a:hlinkClick r:id="rId12"/>
              </a:rPr>
              <a:t>brain tumors</a:t>
            </a:r>
            <a:r>
              <a:rPr lang="en-GB" dirty="0">
                <a:ea typeface="+mn-lt"/>
                <a:cs typeface="+mn-lt"/>
              </a:rPr>
              <a:t> and </a:t>
            </a:r>
            <a:r>
              <a:rPr lang="en-GB" dirty="0">
                <a:ea typeface="+mn-lt"/>
                <a:cs typeface="+mn-lt"/>
                <a:hlinkClick r:id="rId13"/>
              </a:rPr>
              <a:t>strokes</a:t>
            </a:r>
            <a:r>
              <a:rPr lang="en-GB" dirty="0">
                <a:ea typeface="+mn-lt"/>
                <a:cs typeface="+mn-lt"/>
              </a:rPr>
              <a:t> are more likely in older people.</a:t>
            </a:r>
            <a:r>
              <a:rPr lang="en-GB" baseline="30000" dirty="0">
                <a:ea typeface="+mn-lt"/>
                <a:cs typeface="+mn-lt"/>
                <a:hlinkClick r:id="rId7"/>
              </a:rPr>
              <a:t>[25]</a:t>
            </a:r>
            <a:endParaRPr lang="en-GB"/>
          </a:p>
          <a:p>
            <a:r>
              <a:rPr lang="en-GB" dirty="0">
                <a:ea typeface="+mn-lt"/>
                <a:cs typeface="+mn-lt"/>
              </a:rPr>
              <a:t>Seizures may also occur as a consequence of other health problems;</a:t>
            </a:r>
            <a:r>
              <a:rPr lang="en-GB" baseline="30000" dirty="0">
                <a:ea typeface="+mn-lt"/>
                <a:cs typeface="+mn-lt"/>
                <a:hlinkClick r:id="rId14"/>
              </a:rPr>
              <a:t>[29]</a:t>
            </a:r>
            <a:r>
              <a:rPr lang="en-GB" dirty="0">
                <a:ea typeface="+mn-lt"/>
                <a:cs typeface="+mn-lt"/>
              </a:rPr>
              <a:t> if they occur right around a specific cause, such as a stroke, head injury, toxic ingestion, or metabolic problem, they are known as </a:t>
            </a:r>
            <a:r>
              <a:rPr lang="en-GB" dirty="0">
                <a:ea typeface="+mn-lt"/>
                <a:cs typeface="+mn-lt"/>
                <a:hlinkClick r:id="rId15"/>
              </a:rPr>
              <a:t>acute symptomatic seizures</a:t>
            </a:r>
            <a:r>
              <a:rPr lang="en-GB" dirty="0">
                <a:ea typeface="+mn-lt"/>
                <a:cs typeface="+mn-lt"/>
              </a:rPr>
              <a:t> and are in the broader classification of </a:t>
            </a:r>
            <a:r>
              <a:rPr lang="en-GB" dirty="0">
                <a:ea typeface="+mn-lt"/>
                <a:cs typeface="+mn-lt"/>
                <a:hlinkClick r:id="rId16"/>
              </a:rPr>
              <a:t>seizure-related disorders</a:t>
            </a:r>
            <a:r>
              <a:rPr lang="en-GB" dirty="0">
                <a:ea typeface="+mn-lt"/>
                <a:cs typeface="+mn-lt"/>
              </a:rPr>
              <a:t> rather than epilepsy itself.</a:t>
            </a:r>
            <a:r>
              <a:rPr lang="en-GB" baseline="30000" dirty="0">
                <a:ea typeface="+mn-lt"/>
                <a:cs typeface="+mn-lt"/>
                <a:hlinkClick r:id="rId17"/>
              </a:rPr>
              <a:t>[48]</a:t>
            </a:r>
            <a:r>
              <a:rPr lang="en-GB" baseline="30000" dirty="0">
                <a:ea typeface="+mn-lt"/>
                <a:cs typeface="+mn-lt"/>
                <a:hlinkClick r:id="rId18"/>
              </a:rPr>
              <a:t>[49] </a:t>
            </a:r>
            <a:r>
              <a:rPr lang="en-GB" baseline="30000" dirty="0">
                <a:ea typeface="+mn-lt"/>
                <a:cs typeface="+mn-lt"/>
                <a:hlinkClick r:id="rId4"/>
              </a:rPr>
              <a:t>Epilepsy - Wikipedia</a:t>
            </a:r>
            <a:endParaRPr lang="en-GB"/>
          </a:p>
          <a:p>
            <a:br>
              <a:rPr lang="en-US" dirty="0"/>
            </a:br>
            <a:endParaRPr lang="en-US" dirty="0"/>
          </a:p>
        </p:txBody>
      </p:sp>
    </p:spTree>
    <p:extLst>
      <p:ext uri="{BB962C8B-B14F-4D97-AF65-F5344CB8AC3E}">
        <p14:creationId xmlns:p14="http://schemas.microsoft.com/office/powerpoint/2010/main" val="2111343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99F14-DCA3-4C90-A280-0F53BA86623C}"/>
              </a:ext>
            </a:extLst>
          </p:cNvPr>
          <p:cNvSpPr>
            <a:spLocks noGrp="1"/>
          </p:cNvSpPr>
          <p:nvPr>
            <p:ph type="title"/>
          </p:nvPr>
        </p:nvSpPr>
        <p:spPr/>
        <p:txBody>
          <a:bodyPr/>
          <a:lstStyle/>
          <a:p>
            <a:pPr algn="ctr"/>
            <a:r>
              <a:rPr lang="en-GB">
                <a:ea typeface="+mj-lt"/>
                <a:cs typeface="+mj-lt"/>
              </a:rPr>
              <a:t>peripheral nerves disease</a:t>
            </a:r>
            <a:endParaRPr lang="en-US">
              <a:ea typeface="+mj-lt"/>
              <a:cs typeface="+mj-lt"/>
            </a:endParaRPr>
          </a:p>
        </p:txBody>
      </p:sp>
      <p:sp>
        <p:nvSpPr>
          <p:cNvPr id="3" name="Content Placeholder 2">
            <a:extLst>
              <a:ext uri="{FF2B5EF4-FFF2-40B4-BE49-F238E27FC236}">
                <a16:creationId xmlns:a16="http://schemas.microsoft.com/office/drawing/2014/main" id="{FE257E3A-ED4A-477C-A782-8A427822883B}"/>
              </a:ext>
            </a:extLst>
          </p:cNvPr>
          <p:cNvSpPr>
            <a:spLocks noGrp="1"/>
          </p:cNvSpPr>
          <p:nvPr>
            <p:ph idx="1"/>
          </p:nvPr>
        </p:nvSpPr>
        <p:spPr/>
        <p:txBody>
          <a:bodyPr vert="horz" lIns="91440" tIns="45720" rIns="91440" bIns="45720" rtlCol="0" anchor="t">
            <a:normAutofit/>
          </a:bodyPr>
          <a:lstStyle/>
          <a:p>
            <a:pPr marL="0" indent="0">
              <a:buNone/>
            </a:pPr>
            <a:r>
              <a:rPr lang="en-GB" sz="1200">
                <a:latin typeface="Arial"/>
                <a:ea typeface="+mn-lt"/>
                <a:cs typeface="+mn-lt"/>
              </a:rPr>
              <a:t>Peripheral neuropathy</a:t>
            </a:r>
            <a:endParaRPr lang="en-GB" sz="1200">
              <a:latin typeface="Arial"/>
              <a:cs typeface="Calibri"/>
            </a:endParaRPr>
          </a:p>
          <a:p>
            <a:pPr marL="0" indent="0">
              <a:buNone/>
            </a:pPr>
            <a:r>
              <a:rPr lang="en-GB" sz="1200">
                <a:latin typeface="Arial"/>
                <a:ea typeface="+mn-lt"/>
                <a:cs typeface="+mn-lt"/>
              </a:rPr>
              <a:t>When nerves in the body's extremities, such as the hands, feet, and arms, are injured, peripheral neuropathy develops. Peripheral neuropathy affects nearly one in ten adults aged 55 and up in the United Kingdom. Numbness and tingling in the feet or hands, as well as blistering, stabbing, or shooting pain in the affected areas, loss of balance and coordination, and muscle weakness, particularly in the feet, are all signs of peripheral neuropathy. People with diabetes are at the highest risk of developing peripheral neuropathy. Peripheral neuropathy is caused by a variety of factors. Diabetes-related elevated blood sugar levels can cause nerve damage over time. Diabetic polyneuropathy is the name for this form of nerve injury. </a:t>
            </a:r>
            <a:endParaRPr lang="en-GB" sz="1200">
              <a:latin typeface="Arial"/>
              <a:cs typeface="Calibri"/>
            </a:endParaRPr>
          </a:p>
          <a:p>
            <a:pPr marL="0" indent="0">
              <a:buNone/>
            </a:pPr>
            <a:r>
              <a:rPr lang="en-GB" sz="1200">
                <a:latin typeface="Arial"/>
                <a:ea typeface="+mn-lt"/>
                <a:cs typeface="+mn-lt"/>
              </a:rPr>
              <a:t>(NHS, 2019)</a:t>
            </a:r>
          </a:p>
          <a:p>
            <a:pPr marL="0" indent="0">
              <a:buNone/>
            </a:pPr>
            <a:r>
              <a:rPr lang="en-GB">
                <a:ea typeface="+mn-lt"/>
                <a:cs typeface="+mn-lt"/>
                <a:hlinkClick r:id="rId3"/>
              </a:rPr>
              <a:t>Peripheral neuropathy - NHS (www.nhs.uk)</a:t>
            </a:r>
            <a:endParaRPr lang="en-GB"/>
          </a:p>
        </p:txBody>
      </p:sp>
      <p:pic>
        <p:nvPicPr>
          <p:cNvPr id="4" name="Picture 4" descr="Diagram&#10;&#10;Description automatically generated">
            <a:extLst>
              <a:ext uri="{FF2B5EF4-FFF2-40B4-BE49-F238E27FC236}">
                <a16:creationId xmlns:a16="http://schemas.microsoft.com/office/drawing/2014/main" id="{B0326058-90BD-4DF1-8666-C3649D593477}"/>
              </a:ext>
            </a:extLst>
          </p:cNvPr>
          <p:cNvPicPr>
            <a:picLocks noChangeAspect="1"/>
          </p:cNvPicPr>
          <p:nvPr/>
        </p:nvPicPr>
        <p:blipFill>
          <a:blip r:embed="rId4"/>
          <a:stretch>
            <a:fillRect/>
          </a:stretch>
        </p:blipFill>
        <p:spPr>
          <a:xfrm>
            <a:off x="973931" y="4117059"/>
            <a:ext cx="2743199" cy="1457569"/>
          </a:xfrm>
          <a:prstGeom prst="rect">
            <a:avLst/>
          </a:prstGeom>
        </p:spPr>
      </p:pic>
      <p:sp>
        <p:nvSpPr>
          <p:cNvPr id="5" name="TextBox 4">
            <a:extLst>
              <a:ext uri="{FF2B5EF4-FFF2-40B4-BE49-F238E27FC236}">
                <a16:creationId xmlns:a16="http://schemas.microsoft.com/office/drawing/2014/main" id="{39517410-0148-483E-AC71-47685D2EE0CA}"/>
              </a:ext>
            </a:extLst>
          </p:cNvPr>
          <p:cNvSpPr txBox="1"/>
          <p:nvPr/>
        </p:nvSpPr>
        <p:spPr>
          <a:xfrm>
            <a:off x="1331119" y="5795962"/>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5"/>
              </a:rPr>
              <a:t>FSM relieves peripheral neuropathy (frequencymicrocurrent.com)</a:t>
            </a:r>
            <a:endParaRPr lang="en-US"/>
          </a:p>
        </p:txBody>
      </p:sp>
    </p:spTree>
    <p:extLst>
      <p:ext uri="{BB962C8B-B14F-4D97-AF65-F5344CB8AC3E}">
        <p14:creationId xmlns:p14="http://schemas.microsoft.com/office/powerpoint/2010/main" val="1619994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4B24-A944-44D7-8E0A-7A2DAEB980F8}"/>
              </a:ext>
            </a:extLst>
          </p:cNvPr>
          <p:cNvSpPr>
            <a:spLocks noGrp="1"/>
          </p:cNvSpPr>
          <p:nvPr>
            <p:ph type="title"/>
          </p:nvPr>
        </p:nvSpPr>
        <p:spPr/>
        <p:txBody>
          <a:bodyPr/>
          <a:lstStyle/>
          <a:p>
            <a:r>
              <a:rPr lang="en-GB">
                <a:ea typeface="+mj-lt"/>
                <a:cs typeface="+mj-lt"/>
              </a:rPr>
              <a:t>Epilepsy</a:t>
            </a:r>
            <a:endParaRPr lang="en-US"/>
          </a:p>
        </p:txBody>
      </p:sp>
      <p:sp>
        <p:nvSpPr>
          <p:cNvPr id="3" name="Content Placeholder 2">
            <a:extLst>
              <a:ext uri="{FF2B5EF4-FFF2-40B4-BE49-F238E27FC236}">
                <a16:creationId xmlns:a16="http://schemas.microsoft.com/office/drawing/2014/main" id="{EB71D1A5-40D2-4586-AEF4-4972B3B54497}"/>
              </a:ext>
            </a:extLst>
          </p:cNvPr>
          <p:cNvSpPr>
            <a:spLocks noGrp="1"/>
          </p:cNvSpPr>
          <p:nvPr>
            <p:ph idx="1"/>
          </p:nvPr>
        </p:nvSpPr>
        <p:spPr/>
        <p:txBody>
          <a:bodyPr vert="horz" lIns="91440" tIns="45720" rIns="91440" bIns="45720" rtlCol="0" anchor="t">
            <a:normAutofit/>
          </a:bodyPr>
          <a:lstStyle/>
          <a:p>
            <a:endParaRPr lang="en-GB" dirty="0">
              <a:ea typeface="+mn-lt"/>
              <a:cs typeface="+mn-lt"/>
            </a:endParaRPr>
          </a:p>
          <a:p>
            <a:endParaRPr lang="en-GB" dirty="0">
              <a:ea typeface="+mn-lt"/>
              <a:cs typeface="+mn-lt"/>
            </a:endParaRPr>
          </a:p>
          <a:p>
            <a:r>
              <a:rPr lang="en-GB" dirty="0">
                <a:ea typeface="+mn-lt"/>
                <a:cs typeface="+mn-lt"/>
                <a:hlinkClick r:id="rId3"/>
              </a:rPr>
              <a:t>What is epilepsy? | Epilepsy Action</a:t>
            </a:r>
            <a:endParaRPr lang="en-GB" dirty="0">
              <a:cs typeface="Calibri"/>
            </a:endParaRPr>
          </a:p>
        </p:txBody>
      </p:sp>
    </p:spTree>
    <p:extLst>
      <p:ext uri="{BB962C8B-B14F-4D97-AF65-F5344CB8AC3E}">
        <p14:creationId xmlns:p14="http://schemas.microsoft.com/office/powerpoint/2010/main" val="1978289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1BFEC-8A6D-4482-AA4D-4F9FEEB426EB}"/>
              </a:ext>
            </a:extLst>
          </p:cNvPr>
          <p:cNvSpPr>
            <a:spLocks noGrp="1"/>
          </p:cNvSpPr>
          <p:nvPr>
            <p:ph type="title"/>
          </p:nvPr>
        </p:nvSpPr>
        <p:spPr/>
        <p:txBody>
          <a:bodyPr/>
          <a:lstStyle/>
          <a:p>
            <a:r>
              <a:rPr lang="en-GB">
                <a:solidFill>
                  <a:srgbClr val="FF0000"/>
                </a:solidFill>
                <a:ea typeface="+mj-lt"/>
                <a:cs typeface="+mj-lt"/>
              </a:rPr>
              <a:t>Recommendations for care of the nervous system</a:t>
            </a:r>
          </a:p>
        </p:txBody>
      </p:sp>
      <p:sp>
        <p:nvSpPr>
          <p:cNvPr id="3" name="Content Placeholder 2">
            <a:extLst>
              <a:ext uri="{FF2B5EF4-FFF2-40B4-BE49-F238E27FC236}">
                <a16:creationId xmlns:a16="http://schemas.microsoft.com/office/drawing/2014/main" id="{5C3EEF9D-D029-468C-BB3E-45097716D3F5}"/>
              </a:ext>
            </a:extLst>
          </p:cNvPr>
          <p:cNvSpPr>
            <a:spLocks noGrp="1"/>
          </p:cNvSpPr>
          <p:nvPr>
            <p:ph idx="1"/>
          </p:nvPr>
        </p:nvSpPr>
        <p:spPr/>
        <p:txBody>
          <a:bodyPr vert="horz" lIns="91440" tIns="45720" rIns="91440" bIns="45720" rtlCol="0" anchor="t">
            <a:normAutofit fontScale="70000" lnSpcReduction="20000"/>
          </a:bodyPr>
          <a:lstStyle/>
          <a:p>
            <a:r>
              <a:rPr lang="en-GB" dirty="0">
                <a:ea typeface="+mn-lt"/>
                <a:cs typeface="+mn-lt"/>
              </a:rPr>
              <a:t>epilepsy medicines.</a:t>
            </a:r>
          </a:p>
          <a:p>
            <a:r>
              <a:rPr lang="en-GB" dirty="0">
                <a:ea typeface="+mn-lt"/>
                <a:cs typeface="+mn-lt"/>
              </a:rPr>
              <a:t> brain surgery</a:t>
            </a:r>
          </a:p>
          <a:p>
            <a:r>
              <a:rPr lang="en-GB" dirty="0">
                <a:ea typeface="+mn-lt"/>
                <a:cs typeface="+mn-lt"/>
              </a:rPr>
              <a:t>surgery called </a:t>
            </a:r>
            <a:r>
              <a:rPr lang="en-GB" dirty="0" err="1">
                <a:ea typeface="+mn-lt"/>
                <a:cs typeface="+mn-lt"/>
              </a:rPr>
              <a:t>vagus</a:t>
            </a:r>
            <a:r>
              <a:rPr lang="en-GB" dirty="0">
                <a:ea typeface="+mn-lt"/>
                <a:cs typeface="+mn-lt"/>
              </a:rPr>
              <a:t> nerve stimulation</a:t>
            </a:r>
          </a:p>
          <a:p>
            <a:r>
              <a:rPr lang="en-GB" dirty="0">
                <a:ea typeface="+mn-lt"/>
                <a:cs typeface="+mn-lt"/>
              </a:rPr>
              <a:t>special diet called the ketogenic diet</a:t>
            </a:r>
          </a:p>
          <a:p>
            <a:r>
              <a:rPr lang="en-GB" dirty="0">
                <a:ea typeface="+mn-lt"/>
                <a:cs typeface="+mn-lt"/>
              </a:rPr>
              <a:t>detailed description of the seizures. </a:t>
            </a:r>
            <a:endParaRPr lang="en-GB" dirty="0"/>
          </a:p>
          <a:p>
            <a:r>
              <a:rPr lang="en-GB" dirty="0">
                <a:ea typeface="+mn-lt"/>
                <a:cs typeface="+mn-lt"/>
              </a:rPr>
              <a:t>tests  to help give them more information about the possible type and cause of the epilepsy. </a:t>
            </a:r>
          </a:p>
          <a:p>
            <a:r>
              <a:rPr lang="en-GB" dirty="0">
                <a:ea typeface="+mn-lt"/>
                <a:cs typeface="+mn-lt"/>
              </a:rPr>
              <a:t>tests can include blood tests, </a:t>
            </a:r>
          </a:p>
          <a:p>
            <a:r>
              <a:rPr lang="en-GB" dirty="0">
                <a:ea typeface="+mn-lt"/>
                <a:cs typeface="+mn-lt"/>
              </a:rPr>
              <a:t>an EEG (recording of the brainwaves) and </a:t>
            </a:r>
            <a:endParaRPr lang="en-GB">
              <a:ea typeface="+mn-lt"/>
              <a:cs typeface="+mn-lt"/>
            </a:endParaRPr>
          </a:p>
          <a:p>
            <a:r>
              <a:rPr lang="en-GB" dirty="0">
                <a:ea typeface="+mn-lt"/>
                <a:cs typeface="+mn-lt"/>
              </a:rPr>
              <a:t>a brain scan. </a:t>
            </a:r>
            <a:r>
              <a:rPr lang="en-GB" dirty="0">
                <a:ea typeface="+mn-lt"/>
                <a:cs typeface="+mn-lt"/>
                <a:hlinkClick r:id="rId3"/>
              </a:rPr>
              <a:t>What is epilepsy? | Epilepsy Action</a:t>
            </a:r>
          </a:p>
          <a:p>
            <a:r>
              <a:rPr lang="en-GB" dirty="0">
                <a:ea typeface="+mn-lt"/>
                <a:cs typeface="+mn-lt"/>
              </a:rPr>
              <a:t>surgery to remove a small part of the brain that's causing the seizures</a:t>
            </a:r>
          </a:p>
          <a:p>
            <a:r>
              <a:rPr lang="en-GB" dirty="0">
                <a:ea typeface="+mn-lt"/>
                <a:cs typeface="+mn-lt"/>
              </a:rPr>
              <a:t>a procedure to put a small electrical device inside the body that can help control seizures</a:t>
            </a:r>
          </a:p>
          <a:p>
            <a:r>
              <a:rPr lang="en-GB" dirty="0">
                <a:ea typeface="+mn-lt"/>
                <a:cs typeface="+mn-lt"/>
                <a:hlinkClick r:id="rId4"/>
              </a:rPr>
              <a:t>Epilepsy - NHS (www.nhs.uk)</a:t>
            </a:r>
            <a:endParaRPr lang="en-GB">
              <a:cs typeface="Calibri"/>
            </a:endParaRPr>
          </a:p>
          <a:p>
            <a:endParaRPr lang="en-GB" dirty="0">
              <a:cs typeface="Calibri"/>
            </a:endParaRPr>
          </a:p>
        </p:txBody>
      </p:sp>
    </p:spTree>
    <p:extLst>
      <p:ext uri="{BB962C8B-B14F-4D97-AF65-F5344CB8AC3E}">
        <p14:creationId xmlns:p14="http://schemas.microsoft.com/office/powerpoint/2010/main" val="1176616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404DFF-DCE9-47F9-9FAB-DEB90F856028}"/>
              </a:ext>
            </a:extLst>
          </p:cNvPr>
          <p:cNvSpPr>
            <a:spLocks noGrp="1"/>
          </p:cNvSpPr>
          <p:nvPr>
            <p:ph idx="1"/>
          </p:nvPr>
        </p:nvSpPr>
        <p:spPr>
          <a:xfrm>
            <a:off x="286133" y="1052080"/>
            <a:ext cx="11125394" cy="5423112"/>
          </a:xfrm>
        </p:spPr>
        <p:txBody>
          <a:bodyPr vert="horz" lIns="91440" tIns="45720" rIns="91440" bIns="45720" rtlCol="0" anchor="t">
            <a:noAutofit/>
          </a:bodyPr>
          <a:lstStyle/>
          <a:p>
            <a:pPr>
              <a:lnSpc>
                <a:spcPct val="100000"/>
              </a:lnSpc>
              <a:spcBef>
                <a:spcPts val="0"/>
              </a:spcBef>
            </a:pPr>
            <a:endParaRPr lang="en-US" sz="1200" dirty="0">
              <a:latin typeface="Arial"/>
              <a:cs typeface="Calibri" panose="020F0502020204030204"/>
            </a:endParaRPr>
          </a:p>
          <a:p>
            <a:pPr>
              <a:lnSpc>
                <a:spcPct val="100000"/>
              </a:lnSpc>
              <a:spcBef>
                <a:spcPts val="0"/>
              </a:spcBef>
            </a:pPr>
            <a:endParaRPr lang="en-US" sz="1200">
              <a:latin typeface="Arial"/>
              <a:cs typeface="Calibri" panose="020F0502020204030204"/>
            </a:endParaRPr>
          </a:p>
          <a:p>
            <a:pPr marL="0" indent="0">
              <a:lnSpc>
                <a:spcPct val="100000"/>
              </a:lnSpc>
              <a:spcBef>
                <a:spcPts val="0"/>
              </a:spcBef>
              <a:buNone/>
            </a:pPr>
            <a:endParaRPr lang="en-US" sz="1200">
              <a:latin typeface="Arial"/>
              <a:cs typeface="Calibri" panose="020F0502020204030204"/>
            </a:endParaRPr>
          </a:p>
          <a:p>
            <a:pPr>
              <a:lnSpc>
                <a:spcPct val="100000"/>
              </a:lnSpc>
              <a:spcBef>
                <a:spcPts val="0"/>
              </a:spcBef>
            </a:pPr>
            <a:endParaRPr lang="en-GB" sz="1200" dirty="0">
              <a:solidFill>
                <a:srgbClr val="FF0000"/>
              </a:solidFill>
              <a:latin typeface="Arial"/>
              <a:ea typeface="+mn-lt"/>
              <a:cs typeface="+mn-lt"/>
            </a:endParaRPr>
          </a:p>
          <a:p>
            <a:pPr marL="0" indent="0">
              <a:lnSpc>
                <a:spcPct val="100000"/>
              </a:lnSpc>
              <a:spcBef>
                <a:spcPts val="0"/>
              </a:spcBef>
              <a:buNone/>
            </a:pPr>
            <a:endParaRPr lang="en-GB" sz="1200">
              <a:solidFill>
                <a:srgbClr val="FF0000"/>
              </a:solidFill>
              <a:latin typeface="Arial"/>
              <a:ea typeface="+mn-lt"/>
              <a:cs typeface="+mn-lt"/>
            </a:endParaRPr>
          </a:p>
          <a:p>
            <a:pPr>
              <a:lnSpc>
                <a:spcPct val="100000"/>
              </a:lnSpc>
              <a:spcBef>
                <a:spcPts val="0"/>
              </a:spcBef>
            </a:pPr>
            <a:endParaRPr lang="en-US" sz="1200" dirty="0">
              <a:latin typeface="Arial"/>
              <a:ea typeface="+mn-lt"/>
              <a:cs typeface="Arial"/>
            </a:endParaRPr>
          </a:p>
          <a:p>
            <a:pPr marL="0" indent="0">
              <a:lnSpc>
                <a:spcPct val="100000"/>
              </a:lnSpc>
              <a:spcBef>
                <a:spcPts val="0"/>
              </a:spcBef>
              <a:buNone/>
            </a:pPr>
            <a:endParaRPr lang="en-US" sz="1200">
              <a:latin typeface="Arial"/>
              <a:ea typeface="+mn-lt"/>
              <a:cs typeface="Arial"/>
            </a:endParaRPr>
          </a:p>
          <a:p>
            <a:pPr>
              <a:lnSpc>
                <a:spcPct val="100000"/>
              </a:lnSpc>
              <a:spcBef>
                <a:spcPts val="0"/>
              </a:spcBef>
            </a:pPr>
            <a:endParaRPr lang="en-US" sz="1200" dirty="0">
              <a:latin typeface="Arial"/>
              <a:ea typeface="+mn-lt"/>
              <a:cs typeface="Arial"/>
            </a:endParaRPr>
          </a:p>
          <a:p>
            <a:pPr>
              <a:lnSpc>
                <a:spcPct val="100000"/>
              </a:lnSpc>
              <a:spcBef>
                <a:spcPts val="0"/>
              </a:spcBef>
            </a:pPr>
            <a:r>
              <a:rPr lang="en-US" sz="1200" dirty="0">
                <a:ea typeface="+mn-lt"/>
                <a:cs typeface="+mn-lt"/>
              </a:rPr>
              <a:t>Diener, B.R. (2022)</a:t>
            </a:r>
            <a:r>
              <a:rPr lang="en-US" sz="1200" i="1" dirty="0">
                <a:ea typeface="+mn-lt"/>
                <a:cs typeface="+mn-lt"/>
              </a:rPr>
              <a:t> The Brain and Nervous System</a:t>
            </a:r>
            <a:r>
              <a:rPr lang="en-US" sz="1200" dirty="0">
                <a:ea typeface="+mn-lt"/>
                <a:cs typeface="+mn-lt"/>
              </a:rPr>
              <a:t> [website] Available at:  </a:t>
            </a:r>
            <a:r>
              <a:rPr lang="en-US" sz="1200" dirty="0">
                <a:ea typeface="+mn-lt"/>
                <a:cs typeface="+mn-lt"/>
                <a:hlinkClick r:id="rId3"/>
              </a:rPr>
              <a:t>https://nobaproject.com/modules/the-brain-and-nervous-system</a:t>
            </a:r>
            <a:r>
              <a:rPr lang="en-US" sz="1200" dirty="0">
                <a:ea typeface="+mn-lt"/>
                <a:cs typeface="+mn-lt"/>
              </a:rPr>
              <a:t> (Accessed: 14th February 2022)</a:t>
            </a:r>
            <a:endParaRPr lang="en-US" sz="1200" dirty="0">
              <a:latin typeface="Arial"/>
              <a:ea typeface="+mn-lt"/>
              <a:cs typeface="Arial"/>
            </a:endParaRPr>
          </a:p>
          <a:p>
            <a:pPr>
              <a:lnSpc>
                <a:spcPct val="100000"/>
              </a:lnSpc>
              <a:spcBef>
                <a:spcPts val="0"/>
              </a:spcBef>
            </a:pPr>
            <a:endParaRPr lang="en-US" sz="1200" dirty="0">
              <a:latin typeface="Arial"/>
              <a:ea typeface="+mn-lt"/>
              <a:cs typeface="Arial"/>
            </a:endParaRPr>
          </a:p>
          <a:p>
            <a:pPr>
              <a:lnSpc>
                <a:spcPct val="100000"/>
              </a:lnSpc>
              <a:spcBef>
                <a:spcPts val="0"/>
              </a:spcBef>
            </a:pPr>
            <a:endParaRPr lang="en-US" sz="1200">
              <a:latin typeface="Arial"/>
              <a:ea typeface="+mn-lt"/>
              <a:cs typeface="Arial"/>
            </a:endParaRPr>
          </a:p>
          <a:p>
            <a:pPr marL="0" indent="0">
              <a:lnSpc>
                <a:spcPct val="100000"/>
              </a:lnSpc>
              <a:spcBef>
                <a:spcPts val="0"/>
              </a:spcBef>
              <a:buNone/>
            </a:pPr>
            <a:endParaRPr lang="en-US" sz="1200">
              <a:latin typeface="Calibri"/>
              <a:ea typeface="+mn-lt"/>
              <a:cs typeface="Calibri"/>
            </a:endParaRPr>
          </a:p>
          <a:p>
            <a:pPr>
              <a:lnSpc>
                <a:spcPct val="100000"/>
              </a:lnSpc>
              <a:spcBef>
                <a:spcPts val="0"/>
              </a:spcBef>
            </a:pPr>
            <a:endParaRPr lang="en-US" sz="1200" dirty="0">
              <a:latin typeface="Arial"/>
              <a:ea typeface="+mn-lt"/>
              <a:cs typeface="Arial"/>
            </a:endParaRPr>
          </a:p>
          <a:p>
            <a:pPr>
              <a:lnSpc>
                <a:spcPct val="100000"/>
              </a:lnSpc>
              <a:spcBef>
                <a:spcPts val="0"/>
              </a:spcBef>
            </a:pPr>
            <a:endParaRPr lang="en-US" sz="1200">
              <a:latin typeface="Calibri"/>
              <a:ea typeface="+mn-lt"/>
              <a:cs typeface="Calibri"/>
            </a:endParaRPr>
          </a:p>
          <a:p>
            <a:pPr>
              <a:lnSpc>
                <a:spcPct val="100000"/>
              </a:lnSpc>
              <a:spcBef>
                <a:spcPts val="0"/>
              </a:spcBef>
            </a:pPr>
            <a:endParaRPr lang="en-US" sz="1200">
              <a:latin typeface="Arial"/>
              <a:cs typeface="Arial"/>
            </a:endParaRPr>
          </a:p>
          <a:p>
            <a:pPr>
              <a:lnSpc>
                <a:spcPct val="100000"/>
              </a:lnSpc>
              <a:spcBef>
                <a:spcPts val="0"/>
              </a:spcBef>
            </a:pPr>
            <a:endParaRPr lang="en-US" sz="1200">
              <a:latin typeface="Arial"/>
              <a:cs typeface="Arial"/>
            </a:endParaRPr>
          </a:p>
          <a:p>
            <a:pPr>
              <a:lnSpc>
                <a:spcPct val="100000"/>
              </a:lnSpc>
              <a:spcBef>
                <a:spcPts val="0"/>
              </a:spcBef>
            </a:pPr>
            <a:endParaRPr lang="en-US" sz="1200">
              <a:latin typeface="Arial"/>
              <a:cs typeface="Arial"/>
            </a:endParaRPr>
          </a:p>
          <a:p>
            <a:pPr>
              <a:lnSpc>
                <a:spcPct val="100000"/>
              </a:lnSpc>
              <a:spcBef>
                <a:spcPts val="0"/>
              </a:spcBef>
            </a:pPr>
            <a:endParaRPr lang="en-US" sz="1600">
              <a:solidFill>
                <a:srgbClr val="000000"/>
              </a:solidFill>
              <a:latin typeface="Calibri" panose="020F0502020204030204"/>
              <a:ea typeface="+mn-lt"/>
              <a:cs typeface="Calibri"/>
            </a:endParaRPr>
          </a:p>
          <a:p>
            <a:pPr>
              <a:lnSpc>
                <a:spcPct val="100000"/>
              </a:lnSpc>
              <a:spcBef>
                <a:spcPts val="0"/>
              </a:spcBef>
            </a:pPr>
            <a:endParaRPr lang="en-US" sz="1600">
              <a:solidFill>
                <a:srgbClr val="000000"/>
              </a:solidFill>
              <a:latin typeface="Calibri" panose="020F0502020204030204"/>
              <a:ea typeface="+mn-lt"/>
              <a:cs typeface="Calibri"/>
            </a:endParaRPr>
          </a:p>
          <a:p>
            <a:endParaRPr lang="en-US" sz="1600">
              <a:solidFill>
                <a:srgbClr val="000000"/>
              </a:solidFill>
              <a:latin typeface="Calibri" panose="020F0502020204030204"/>
              <a:cs typeface="Calibri"/>
            </a:endParaRPr>
          </a:p>
          <a:p>
            <a:endParaRPr lang="en-US">
              <a:solidFill>
                <a:srgbClr val="000000"/>
              </a:solidFill>
              <a:latin typeface="Calibri" panose="020F0502020204030204"/>
              <a:cs typeface="Calibri"/>
            </a:endParaRPr>
          </a:p>
          <a:p>
            <a:pPr>
              <a:lnSpc>
                <a:spcPct val="100000"/>
              </a:lnSpc>
              <a:spcBef>
                <a:spcPts val="0"/>
              </a:spcBef>
            </a:pPr>
            <a:endParaRPr lang="en-US">
              <a:solidFill>
                <a:srgbClr val="000000"/>
              </a:solidFill>
              <a:latin typeface="Calibri" panose="020F0502020204030204"/>
              <a:cs typeface="Calibri"/>
            </a:endParaRPr>
          </a:p>
          <a:p>
            <a:pPr>
              <a:lnSpc>
                <a:spcPct val="100000"/>
              </a:lnSpc>
              <a:spcBef>
                <a:spcPts val="0"/>
              </a:spcBef>
            </a:pPr>
            <a:endParaRPr lang="en-US" sz="1600">
              <a:solidFill>
                <a:srgbClr val="0563C1"/>
              </a:solidFill>
              <a:latin typeface="Calibri" panose="020F0502020204030204"/>
              <a:cs typeface="Calibri"/>
            </a:endParaRPr>
          </a:p>
          <a:p>
            <a:pPr>
              <a:lnSpc>
                <a:spcPct val="100000"/>
              </a:lnSpc>
              <a:spcBef>
                <a:spcPts val="0"/>
              </a:spcBef>
            </a:pPr>
            <a:endParaRPr lang="en-GB" sz="1600">
              <a:solidFill>
                <a:srgbClr val="FF0000"/>
              </a:solidFill>
              <a:latin typeface="Arial"/>
              <a:cs typeface="Calibri"/>
            </a:endParaRPr>
          </a:p>
          <a:p>
            <a:pPr>
              <a:lnSpc>
                <a:spcPct val="100000"/>
              </a:lnSpc>
              <a:spcBef>
                <a:spcPts val="0"/>
              </a:spcBef>
            </a:pPr>
            <a:endParaRPr lang="en-GB">
              <a:latin typeface="Arial"/>
              <a:cs typeface="Arial"/>
            </a:endParaRPr>
          </a:p>
          <a:p>
            <a:pPr>
              <a:lnSpc>
                <a:spcPct val="100000"/>
              </a:lnSpc>
              <a:spcBef>
                <a:spcPts val="0"/>
              </a:spcBef>
            </a:pPr>
            <a:endParaRPr lang="en-US">
              <a:latin typeface="Arial"/>
              <a:cs typeface="Arial"/>
            </a:endParaRPr>
          </a:p>
          <a:p>
            <a:endParaRPr lang="en-GB">
              <a:cs typeface="Calibri"/>
            </a:endParaRPr>
          </a:p>
        </p:txBody>
      </p:sp>
      <p:sp>
        <p:nvSpPr>
          <p:cNvPr id="4" name="Title 1">
            <a:extLst>
              <a:ext uri="{FF2B5EF4-FFF2-40B4-BE49-F238E27FC236}">
                <a16:creationId xmlns:a16="http://schemas.microsoft.com/office/drawing/2014/main" id="{84AE3119-23B1-41FE-8CF4-2F0F993FA7E5}"/>
              </a:ext>
            </a:extLst>
          </p:cNvPr>
          <p:cNvSpPr>
            <a:spLocks noGrp="1"/>
          </p:cNvSpPr>
          <p:nvPr/>
        </p:nvSpPr>
        <p:spPr>
          <a:xfrm>
            <a:off x="-6927" y="490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u="sng">
                <a:cs typeface="Calibri Light"/>
              </a:rPr>
              <a:t>References</a:t>
            </a:r>
          </a:p>
        </p:txBody>
      </p:sp>
    </p:spTree>
    <p:extLst>
      <p:ext uri="{BB962C8B-B14F-4D97-AF65-F5344CB8AC3E}">
        <p14:creationId xmlns:p14="http://schemas.microsoft.com/office/powerpoint/2010/main" val="24582395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10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Hello and welcome!!   Individual Academic Poster    Kristisha downer – Thomas   </vt:lpstr>
      <vt:lpstr>Nervous System</vt:lpstr>
      <vt:lpstr>What the nervous system does?</vt:lpstr>
      <vt:lpstr>Nervous system main organs</vt:lpstr>
      <vt:lpstr>functions of the nervous system are</vt:lpstr>
      <vt:lpstr>Nervous system diseases Disease that relates to the nervous system  that links</vt:lpstr>
      <vt:lpstr>peripheral nerves disease</vt:lpstr>
      <vt:lpstr>Epilepsy</vt:lpstr>
      <vt:lpstr>Recommendations for care of the nervous system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783</cp:revision>
  <dcterms:created xsi:type="dcterms:W3CDTF">2022-02-28T02:54:43Z</dcterms:created>
  <dcterms:modified xsi:type="dcterms:W3CDTF">2022-03-18T12:50:10Z</dcterms:modified>
</cp:coreProperties>
</file>