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8"/>
  </p:notesMasterIdLst>
  <p:sldIdLst>
    <p:sldId id="256" r:id="rId5"/>
    <p:sldId id="257" r:id="rId6"/>
    <p:sldId id="258" r:id="rId7"/>
    <p:sldId id="259" r:id="rId8"/>
    <p:sldId id="260" r:id="rId9"/>
    <p:sldId id="262" r:id="rId10"/>
    <p:sldId id="269" r:id="rId11"/>
    <p:sldId id="268" r:id="rId12"/>
    <p:sldId id="271" r:id="rId13"/>
    <p:sldId id="264" r:id="rId14"/>
    <p:sldId id="272" r:id="rId15"/>
    <p:sldId id="265" r:id="rId16"/>
    <p:sldId id="26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19A73"/>
    <a:srgbClr val="FFFF99"/>
    <a:srgbClr val="FF7C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DC6281-CE75-4163-9179-DDB5EA63B35F}" v="1" dt="2026-03-10T18:19:16.8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6283" autoAdjust="0"/>
  </p:normalViewPr>
  <p:slideViewPr>
    <p:cSldViewPr snapToGrid="0">
      <p:cViewPr varScale="1">
        <p:scale>
          <a:sx n="82" d="100"/>
          <a:sy n="82" d="100"/>
        </p:scale>
        <p:origin x="89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5</a:t>
            </a:fld>
            <a:endParaRPr lang="en-GB"/>
          </a:p>
        </p:txBody>
      </p:sp>
    </p:spTree>
    <p:extLst>
      <p:ext uri="{BB962C8B-B14F-4D97-AF65-F5344CB8AC3E}">
        <p14:creationId xmlns:p14="http://schemas.microsoft.com/office/powerpoint/2010/main" val="37608855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10/03/2026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10/03/2026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10/03/2026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10/03/2026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brc.org.uk/news-and-events/news/corporate-affairs/2026/ungated/footfall-falters-as-shoppers-hold-out-for-sales/" TargetMode="External"/><Relationship Id="rId2" Type="http://schemas.openxmlformats.org/officeDocument/2006/relationships/image" Target="../media/image1.png"/><Relationship Id="rId1" Type="http://schemas.openxmlformats.org/officeDocument/2006/relationships/slideLayout" Target="../slideLayouts/slideLayout3.xml"/><Relationship Id="rId6" Type="http://schemas.openxmlformats.org/officeDocument/2006/relationships/hyperlink" Target="https://www.cluttons.com/property-market-research/research-articles/commercial-quarterly-examiner-retail-market-market-update-q1-2025/" TargetMode="External"/><Relationship Id="rId5" Type="http://schemas.openxmlformats.org/officeDocument/2006/relationships/hyperlink" Target="https://gitnux.org/digital-transformation-in-the-floral-industry-statistics/" TargetMode="External"/><Relationship Id="rId4" Type="http://schemas.openxmlformats.org/officeDocument/2006/relationships/hyperlink" Target="https://www.retail-insight-network.com/news/uk-retail-footfall-march-2025/"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www.ons.gov.uk/businessindustryandtrade/retailindustry" TargetMode="External"/><Relationship Id="rId7" Type="http://schemas.openxmlformats.org/officeDocument/2006/relationships/image" Target="../media/image1.png"/><Relationship Id="rId2" Type="http://schemas.openxmlformats.org/officeDocument/2006/relationships/hyperlink" Target="https://brc.org.uk/" TargetMode="External"/><Relationship Id="rId1" Type="http://schemas.openxmlformats.org/officeDocument/2006/relationships/slideLayout" Target="../slideLayouts/slideLayout3.xml"/><Relationship Id="rId6" Type="http://schemas.openxmlformats.org/officeDocument/2006/relationships/hyperlink" Target="https://www.pwc.co.uk/" TargetMode="External"/><Relationship Id="rId5" Type="http://schemas.openxmlformats.org/officeDocument/2006/relationships/hyperlink" Target="https://www.fsb.org.uk/" TargetMode="External"/><Relationship Id="rId4" Type="http://schemas.openxmlformats.org/officeDocument/2006/relationships/hyperlink" Target="https://www.ofcom.org.uk/"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8" Type="http://schemas.openxmlformats.org/officeDocument/2006/relationships/hyperlink" Target="https://www.ons.gov.uk/businessindustryandtrade/retailindustry" TargetMode="External"/><Relationship Id="rId3" Type="http://schemas.openxmlformats.org/officeDocument/2006/relationships/hyperlink" Target="https://brc.org.uk/news-and-events/news/corporate-affairs/2026/ungated/footfall-falters-as-shoppers-hold-out-for-sales/" TargetMode="External"/><Relationship Id="rId7" Type="http://schemas.openxmlformats.org/officeDocument/2006/relationships/hyperlink" Target="https://brc.org.uk/" TargetMode="External"/><Relationship Id="rId12" Type="http://schemas.openxmlformats.org/officeDocument/2006/relationships/image" Target="../media/image1.png"/><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6" Type="http://schemas.openxmlformats.org/officeDocument/2006/relationships/hyperlink" Target="https://www.cluttons.com/property-market-research/research-articles/commercial-quarterly-examiner-retail-market-market-update-q1-2025/" TargetMode="External"/><Relationship Id="rId11" Type="http://schemas.openxmlformats.org/officeDocument/2006/relationships/hyperlink" Target="https://www.pwc.co.uk/" TargetMode="External"/><Relationship Id="rId5" Type="http://schemas.openxmlformats.org/officeDocument/2006/relationships/hyperlink" Target="https://gitnux.org/digital-transformation-in-the-floral-industry-statistics/" TargetMode="External"/><Relationship Id="rId10" Type="http://schemas.openxmlformats.org/officeDocument/2006/relationships/hyperlink" Target="https://www.fsb.org.uk/" TargetMode="External"/><Relationship Id="rId4" Type="http://schemas.openxmlformats.org/officeDocument/2006/relationships/hyperlink" Target="https://www.retail-insight-network.com/news/uk-retail-footfall-march-2025/" TargetMode="External"/><Relationship Id="rId9" Type="http://schemas.openxmlformats.org/officeDocument/2006/relationships/hyperlink" Target="https://www.ofcom.org.uk/"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Moshood Bamidele Omishakin</a:t>
            </a:r>
            <a:br>
              <a:rPr lang="en-GB" sz="3200" dirty="0">
                <a:latin typeface="A"/>
              </a:rPr>
            </a:br>
            <a:r>
              <a:rPr lang="en-GB" sz="3200" dirty="0">
                <a:latin typeface="A"/>
              </a:rPr>
              <a:t>STUDENT ID: 2509853</a:t>
            </a:r>
            <a:br>
              <a:rPr lang="en-GB" sz="3200" dirty="0">
                <a:latin typeface="A"/>
              </a:rPr>
            </a:br>
            <a:r>
              <a:rPr lang="en-GB" sz="3200" dirty="0">
                <a:latin typeface="A"/>
              </a:rPr>
              <a:t>LECTURER: Dr. </a:t>
            </a:r>
            <a:r>
              <a:rPr lang="en-GB" sz="3200" dirty="0" err="1">
                <a:latin typeface="A"/>
              </a:rPr>
              <a:t>Faizu</a:t>
            </a:r>
            <a:r>
              <a:rPr lang="en-GB" sz="3200" dirty="0">
                <a:latin typeface="A"/>
              </a:rPr>
              <a:t> Edu</a:t>
            </a:r>
            <a:br>
              <a:rPr lang="en-GB" sz="3200" dirty="0">
                <a:latin typeface="A"/>
              </a:rPr>
            </a:br>
            <a:r>
              <a:rPr lang="en-GB" sz="3200" dirty="0">
                <a:latin typeface="A"/>
              </a:rPr>
              <a:t>Assignment 1: Presentation</a:t>
            </a:r>
          </a:p>
        </p:txBody>
      </p:sp>
      <p:pic>
        <p:nvPicPr>
          <p:cNvPr id="3" name="Picture 2">
            <a:extLst>
              <a:ext uri="{FF2B5EF4-FFF2-40B4-BE49-F238E27FC236}">
                <a16:creationId xmlns:a16="http://schemas.microsoft.com/office/drawing/2014/main" id="{3458AD90-A325-4409-EBED-D91DC4F0EDAB}"/>
              </a:ext>
            </a:extLst>
          </p:cNvPr>
          <p:cNvPicPr>
            <a:picLocks noChangeAspect="1"/>
          </p:cNvPicPr>
          <p:nvPr/>
        </p:nvPicPr>
        <p:blipFill>
          <a:blip r:embed="rId3"/>
          <a:stretch>
            <a:fillRect/>
          </a:stretch>
        </p:blipFill>
        <p:spPr>
          <a:xfrm rot="10800000">
            <a:off x="9954768" y="4792159"/>
            <a:ext cx="2433441" cy="2168769"/>
          </a:xfrm>
          <a:prstGeom prst="rect">
            <a:avLst/>
          </a:prstGeom>
        </p:spPr>
      </p:pic>
      <p:pic>
        <p:nvPicPr>
          <p:cNvPr id="4" name="Picture 3">
            <a:extLst>
              <a:ext uri="{FF2B5EF4-FFF2-40B4-BE49-F238E27FC236}">
                <a16:creationId xmlns:a16="http://schemas.microsoft.com/office/drawing/2014/main" id="{A80DCC45-116D-662D-3747-C476C270554A}"/>
              </a:ext>
            </a:extLst>
          </p:cNvPr>
          <p:cNvPicPr>
            <a:picLocks noChangeAspect="1"/>
          </p:cNvPicPr>
          <p:nvPr/>
        </p:nvPicPr>
        <p:blipFill>
          <a:blip r:embed="rId3"/>
          <a:srcRect l="963" t="1935" b="-1"/>
          <a:stretch>
            <a:fillRect/>
          </a:stretch>
        </p:blipFill>
        <p:spPr>
          <a:xfrm>
            <a:off x="-105508" y="-20984"/>
            <a:ext cx="2409995" cy="2126800"/>
          </a:xfrm>
          <a:prstGeom prst="rect">
            <a:avLst/>
          </a:prstGeom>
        </p:spPr>
      </p:pic>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pic>
        <p:nvPicPr>
          <p:cNvPr id="4" name="Picture 3">
            <a:extLst>
              <a:ext uri="{FF2B5EF4-FFF2-40B4-BE49-F238E27FC236}">
                <a16:creationId xmlns:a16="http://schemas.microsoft.com/office/drawing/2014/main" id="{4CEA8860-EA59-C933-647E-0D270352D120}"/>
              </a:ext>
            </a:extLst>
          </p:cNvPr>
          <p:cNvPicPr>
            <a:picLocks noChangeAspect="1"/>
          </p:cNvPicPr>
          <p:nvPr/>
        </p:nvPicPr>
        <p:blipFill>
          <a:blip r:embed="rId2"/>
          <a:stretch>
            <a:fillRect/>
          </a:stretch>
        </p:blipFill>
        <p:spPr>
          <a:xfrm rot="10800000">
            <a:off x="9954768" y="4792159"/>
            <a:ext cx="2433441" cy="2168769"/>
          </a:xfrm>
          <a:prstGeom prst="rect">
            <a:avLst/>
          </a:prstGeom>
        </p:spPr>
      </p:pic>
      <p:pic>
        <p:nvPicPr>
          <p:cNvPr id="5" name="Picture 4">
            <a:extLst>
              <a:ext uri="{FF2B5EF4-FFF2-40B4-BE49-F238E27FC236}">
                <a16:creationId xmlns:a16="http://schemas.microsoft.com/office/drawing/2014/main" id="{D7C11A61-B6C0-115E-0285-1C1DD752886B}"/>
              </a:ext>
            </a:extLst>
          </p:cNvPr>
          <p:cNvPicPr>
            <a:picLocks noChangeAspect="1"/>
          </p:cNvPicPr>
          <p:nvPr/>
        </p:nvPicPr>
        <p:blipFill>
          <a:blip r:embed="rId2"/>
          <a:srcRect l="963" t="1935" b="-1"/>
          <a:stretch>
            <a:fillRect/>
          </a:stretch>
        </p:blipFill>
        <p:spPr>
          <a:xfrm>
            <a:off x="-105508" y="-20984"/>
            <a:ext cx="2409995" cy="2126800"/>
          </a:xfrm>
          <a:prstGeom prst="rect">
            <a:avLst/>
          </a:prstGeom>
        </p:spPr>
      </p:pic>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a:bodyPr>
          <a:lstStyle/>
          <a:p>
            <a:r>
              <a:rPr lang="en-GB" sz="1900" b="1" dirty="0">
                <a:solidFill>
                  <a:srgbClr val="111111"/>
                </a:solidFill>
                <a:ea typeface="Roboto"/>
                <a:cs typeface="Roboto"/>
              </a:rPr>
              <a:t>DROP IN SALES- "decrease in the amount sold or revenue generated between two periods" ( Calculator Ultra, 2025)</a:t>
            </a:r>
          </a:p>
          <a:p>
            <a:r>
              <a:rPr lang="en-GB" sz="1900" dirty="0">
                <a:solidFill>
                  <a:srgbClr val="111111"/>
                </a:solidFill>
                <a:ea typeface="Roboto"/>
                <a:cs typeface="Roboto"/>
              </a:rPr>
              <a:t>Green Haven Florists has seen a noticeable drop in in-store sales over the past year- down by around 30%. This decline seems to be part of a bigger shift in customer habits, with more people shopping online, rising day-to-day running costs, and fewer visitors </a:t>
            </a:r>
            <a:r>
              <a:rPr lang="en-GB" sz="1900" dirty="0">
                <a:solidFill>
                  <a:schemeClr val="tx1"/>
                </a:solidFill>
                <a:ea typeface="Roboto"/>
                <a:cs typeface="Roboto"/>
              </a:rPr>
              <a:t>to</a:t>
            </a:r>
            <a:r>
              <a:rPr lang="en-GB" sz="1900" dirty="0">
                <a:solidFill>
                  <a:srgbClr val="111111"/>
                </a:solidFill>
                <a:ea typeface="Roboto"/>
                <a:cs typeface="Roboto"/>
              </a:rPr>
              <a:t> the high street. To get a clear picture of what is happening and how it is affecting the business, it is important to first understand the scale and nature of this sales decline.</a:t>
            </a:r>
          </a:p>
        </p:txBody>
      </p:sp>
      <p:pic>
        <p:nvPicPr>
          <p:cNvPr id="4" name="Picture 3">
            <a:extLst>
              <a:ext uri="{FF2B5EF4-FFF2-40B4-BE49-F238E27FC236}">
                <a16:creationId xmlns:a16="http://schemas.microsoft.com/office/drawing/2014/main" id="{957AEE86-14FE-5057-A2B4-C267102E7AB8}"/>
              </a:ext>
            </a:extLst>
          </p:cNvPr>
          <p:cNvPicPr>
            <a:picLocks noChangeAspect="1"/>
          </p:cNvPicPr>
          <p:nvPr/>
        </p:nvPicPr>
        <p:blipFill>
          <a:blip r:embed="rId2"/>
          <a:srcRect l="963" t="1935" b="-1"/>
          <a:stretch>
            <a:fillRect/>
          </a:stretch>
        </p:blipFill>
        <p:spPr>
          <a:xfrm>
            <a:off x="-105508" y="-20984"/>
            <a:ext cx="2409995" cy="2126800"/>
          </a:xfrm>
          <a:prstGeom prst="rect">
            <a:avLst/>
          </a:prstGeom>
        </p:spPr>
      </p:pic>
      <p:pic>
        <p:nvPicPr>
          <p:cNvPr id="5" name="Picture 4">
            <a:extLst>
              <a:ext uri="{FF2B5EF4-FFF2-40B4-BE49-F238E27FC236}">
                <a16:creationId xmlns:a16="http://schemas.microsoft.com/office/drawing/2014/main" id="{C75AA1D3-497D-6F07-A0D9-A34306D98913}"/>
              </a:ext>
            </a:extLst>
          </p:cNvPr>
          <p:cNvPicPr>
            <a:picLocks noChangeAspect="1"/>
          </p:cNvPicPr>
          <p:nvPr/>
        </p:nvPicPr>
        <p:blipFill>
          <a:blip r:embed="rId2"/>
          <a:stretch>
            <a:fillRect/>
          </a:stretch>
        </p:blipFill>
        <p:spPr>
          <a:xfrm rot="10800000">
            <a:off x="9954768" y="4792159"/>
            <a:ext cx="2433441" cy="2168769"/>
          </a:xfrm>
          <a:prstGeom prst="rect">
            <a:avLst/>
          </a:prstGeom>
        </p:spPr>
      </p:pic>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normAutofit fontScale="92500" lnSpcReduction="20000"/>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solidFill>
                  <a:schemeClr val="tx1"/>
                </a:solidFill>
              </a:rPr>
              <a:t>Founded in 2016</a:t>
            </a:r>
          </a:p>
          <a:p>
            <a:pPr marL="342900" indent="-342900">
              <a:buFont typeface="Arial" charset="2"/>
              <a:buChar char="•"/>
            </a:pPr>
            <a:r>
              <a:rPr lang="en-GB" b="1" dirty="0">
                <a:solidFill>
                  <a:schemeClr val="tx1"/>
                </a:solidFill>
              </a:rPr>
              <a:t>Location: Norwich, UK</a:t>
            </a:r>
          </a:p>
          <a:p>
            <a:pPr marL="342900" indent="-342900">
              <a:buFont typeface="Arial" charset="2"/>
              <a:buChar char="•"/>
            </a:pPr>
            <a:r>
              <a:rPr lang="en-GB" b="1" dirty="0">
                <a:solidFill>
                  <a:schemeClr val="tx1"/>
                </a:solidFill>
              </a:rPr>
              <a:t>Owners: Liam and Priya Patel</a:t>
            </a:r>
          </a:p>
          <a:p>
            <a:pPr marL="342900" indent="-342900">
              <a:buFont typeface="Arial" charset="2"/>
              <a:buChar char="•"/>
            </a:pPr>
            <a:r>
              <a:rPr lang="en-GB" b="1" dirty="0">
                <a:solidFill>
                  <a:schemeClr val="tx1"/>
                </a:solidFill>
              </a:rPr>
              <a:t>Business Type: Small, independent flower shop</a:t>
            </a:r>
          </a:p>
          <a:p>
            <a:pPr marL="342900" indent="-342900">
              <a:buFont typeface="Arial" charset="2"/>
              <a:buChar char="•"/>
            </a:pPr>
            <a:endParaRPr lang="en-GB" b="1" dirty="0">
              <a:solidFill>
                <a:schemeClr val="tx1"/>
              </a:solidFill>
            </a:endParaRPr>
          </a:p>
          <a:p>
            <a:pPr marL="342900" indent="-342900">
              <a:buFont typeface="Arial" charset="2"/>
              <a:buChar char="•"/>
            </a:pPr>
            <a:r>
              <a:rPr lang="en-GB" b="1" dirty="0">
                <a:solidFill>
                  <a:schemeClr val="tx1"/>
                </a:solidFill>
              </a:rPr>
              <a:t>Specialises in bespoke floral arrangements</a:t>
            </a:r>
          </a:p>
          <a:p>
            <a:pPr marL="342900" indent="-342900">
              <a:buFont typeface="Arial" charset="2"/>
              <a:buChar char="•"/>
            </a:pPr>
            <a:r>
              <a:rPr lang="en-GB" b="1" dirty="0">
                <a:solidFill>
                  <a:schemeClr val="tx1"/>
                </a:solidFill>
              </a:rPr>
              <a:t>Serves walk-in customers, corporate clients, and weddings</a:t>
            </a:r>
          </a:p>
          <a:p>
            <a:pPr marL="342900" indent="-342900">
              <a:buFont typeface="Arial" charset="2"/>
              <a:buChar char="•"/>
            </a:pPr>
            <a:r>
              <a:rPr lang="en-GB" b="1" dirty="0">
                <a:solidFill>
                  <a:schemeClr val="tx1"/>
                </a:solidFill>
              </a:rPr>
              <a:t>Known for eco-friendly packaging and sustainable practices</a:t>
            </a:r>
          </a:p>
          <a:p>
            <a:pPr marL="342900" indent="-342900">
              <a:buFont typeface="Arial" charset="2"/>
              <a:buChar char="•"/>
            </a:pPr>
            <a:r>
              <a:rPr lang="en-GB" b="1" dirty="0">
                <a:solidFill>
                  <a:schemeClr val="tx1"/>
                </a:solidFill>
                <a:ea typeface="+mn-lt"/>
                <a:cs typeface="+mn-lt"/>
              </a:rPr>
              <a:t>Built strong community ties and loyal customer base</a:t>
            </a:r>
          </a:p>
          <a:p>
            <a:pPr marL="342900" indent="-342900">
              <a:buFont typeface="Arial" charset="2"/>
              <a:buChar char="•"/>
            </a:pPr>
            <a:r>
              <a:rPr lang="en-GB" b="1" dirty="0">
                <a:solidFill>
                  <a:schemeClr val="tx1"/>
                </a:solidFill>
                <a:ea typeface="+mn-lt"/>
                <a:cs typeface="+mn-lt"/>
              </a:rPr>
              <a:t>Reputation for personal service and environmentally conscious ethos</a:t>
            </a:r>
          </a:p>
        </p:txBody>
      </p:sp>
      <p:pic>
        <p:nvPicPr>
          <p:cNvPr id="4" name="Picture 3">
            <a:extLst>
              <a:ext uri="{FF2B5EF4-FFF2-40B4-BE49-F238E27FC236}">
                <a16:creationId xmlns:a16="http://schemas.microsoft.com/office/drawing/2014/main" id="{E5B2DB45-8126-6992-C2BA-FA1E2A9CF4BD}"/>
              </a:ext>
            </a:extLst>
          </p:cNvPr>
          <p:cNvPicPr>
            <a:picLocks noChangeAspect="1"/>
          </p:cNvPicPr>
          <p:nvPr/>
        </p:nvPicPr>
        <p:blipFill>
          <a:blip r:embed="rId2"/>
          <a:stretch>
            <a:fillRect/>
          </a:stretch>
        </p:blipFill>
        <p:spPr>
          <a:xfrm rot="10800000">
            <a:off x="9954768" y="4792159"/>
            <a:ext cx="2433441" cy="2168769"/>
          </a:xfrm>
          <a:prstGeom prst="rect">
            <a:avLst/>
          </a:prstGeom>
        </p:spPr>
      </p:pic>
      <p:pic>
        <p:nvPicPr>
          <p:cNvPr id="5" name="Picture 4">
            <a:extLst>
              <a:ext uri="{FF2B5EF4-FFF2-40B4-BE49-F238E27FC236}">
                <a16:creationId xmlns:a16="http://schemas.microsoft.com/office/drawing/2014/main" id="{04DF5DA5-4ADD-98F0-9ED6-0CB4F8CEB4AB}"/>
              </a:ext>
            </a:extLst>
          </p:cNvPr>
          <p:cNvPicPr>
            <a:picLocks noChangeAspect="1"/>
          </p:cNvPicPr>
          <p:nvPr/>
        </p:nvPicPr>
        <p:blipFill>
          <a:blip r:embed="rId2"/>
          <a:srcRect l="963" t="1935" b="-1"/>
          <a:stretch>
            <a:fillRect/>
          </a:stretch>
        </p:blipFill>
        <p:spPr>
          <a:xfrm>
            <a:off x="-105508" y="-20984"/>
            <a:ext cx="2409995" cy="2126800"/>
          </a:xfrm>
          <a:prstGeom prst="rect">
            <a:avLst/>
          </a:prstGeom>
        </p:spPr>
      </p:pic>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pic>
        <p:nvPicPr>
          <p:cNvPr id="4" name="Picture 3">
            <a:extLst>
              <a:ext uri="{FF2B5EF4-FFF2-40B4-BE49-F238E27FC236}">
                <a16:creationId xmlns:a16="http://schemas.microsoft.com/office/drawing/2014/main" id="{72F00146-113C-DBEE-6FA9-0129476A6F08}"/>
              </a:ext>
            </a:extLst>
          </p:cNvPr>
          <p:cNvPicPr>
            <a:picLocks noChangeAspect="1"/>
          </p:cNvPicPr>
          <p:nvPr/>
        </p:nvPicPr>
        <p:blipFill>
          <a:blip r:embed="rId3"/>
          <a:stretch>
            <a:fillRect/>
          </a:stretch>
        </p:blipFill>
        <p:spPr>
          <a:xfrm rot="10800000">
            <a:off x="9954768" y="4792159"/>
            <a:ext cx="2433441" cy="2168769"/>
          </a:xfrm>
          <a:prstGeom prst="rect">
            <a:avLst/>
          </a:prstGeom>
        </p:spPr>
      </p:pic>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219200"/>
            <a:ext cx="10065503" cy="5638799"/>
          </a:xfrm>
        </p:spPr>
        <p:txBody>
          <a:bodyPr>
            <a:normAutofit fontScale="55000" lnSpcReduction="20000"/>
          </a:bodyPr>
          <a:lstStyle/>
          <a:p>
            <a:r>
              <a:rPr lang="en-GB" sz="2800" b="1" u="sng" dirty="0">
                <a:solidFill>
                  <a:schemeClr val="tx1"/>
                </a:solidFill>
              </a:rPr>
              <a:t>Who: </a:t>
            </a:r>
            <a:r>
              <a:rPr lang="en-GB" sz="2800" dirty="0">
                <a:solidFill>
                  <a:schemeClr val="tx1"/>
                </a:solidFill>
                <a:ea typeface="+mn-lt"/>
                <a:cs typeface="+mn-lt"/>
              </a:rPr>
              <a:t>Liam and Priya Patel (owners), employees, loyal local customers, corporate and wedding clients.</a:t>
            </a:r>
          </a:p>
          <a:p>
            <a:r>
              <a:rPr lang="en-GB" sz="2800" b="1" u="sng" dirty="0">
                <a:solidFill>
                  <a:schemeClr val="tx1"/>
                </a:solidFill>
              </a:rPr>
              <a:t>What: </a:t>
            </a:r>
            <a:r>
              <a:rPr lang="en-GB" sz="2800" dirty="0">
                <a:solidFill>
                  <a:schemeClr val="tx1"/>
                </a:solidFill>
              </a:rPr>
              <a:t>30% decline in in-store sales over the last 12 months.</a:t>
            </a:r>
          </a:p>
          <a:p>
            <a:r>
              <a:rPr lang="en-GB" sz="2800" dirty="0">
                <a:solidFill>
                  <a:schemeClr val="tx1"/>
                </a:solidFill>
              </a:rPr>
              <a:t>Online sales have increased slightly but do not offset the loss of foot traffic</a:t>
            </a:r>
          </a:p>
          <a:p>
            <a:r>
              <a:rPr lang="en-GB" sz="2800" dirty="0">
                <a:solidFill>
                  <a:schemeClr val="tx1"/>
                </a:solidFill>
              </a:rPr>
              <a:t>Where: Green Haven Florists, Norwich high street (declining retail activity due to nearby business closures).</a:t>
            </a:r>
          </a:p>
          <a:p>
            <a:r>
              <a:rPr lang="en-GB" sz="2800" b="1" u="sng" dirty="0">
                <a:solidFill>
                  <a:schemeClr val="tx1"/>
                </a:solidFill>
              </a:rPr>
              <a:t>When: </a:t>
            </a:r>
            <a:r>
              <a:rPr lang="en-GB" sz="2800" dirty="0">
                <a:solidFill>
                  <a:schemeClr val="tx1"/>
                </a:solidFill>
              </a:rPr>
              <a:t>Over the past 12 months.</a:t>
            </a:r>
          </a:p>
          <a:p>
            <a:r>
              <a:rPr lang="en-GB" sz="2800" b="1" u="sng" dirty="0">
                <a:solidFill>
                  <a:schemeClr val="tx1"/>
                </a:solidFill>
              </a:rPr>
              <a:t>Why: </a:t>
            </a:r>
            <a:r>
              <a:rPr lang="en-GB" sz="2800" dirty="0">
                <a:solidFill>
                  <a:schemeClr val="tx1"/>
                </a:solidFill>
              </a:rPr>
              <a:t>Shift towards online shopping and convenience culture</a:t>
            </a:r>
          </a:p>
          <a:p>
            <a:r>
              <a:rPr lang="en-GB" sz="2800" dirty="0">
                <a:solidFill>
                  <a:schemeClr val="tx1"/>
                </a:solidFill>
              </a:rPr>
              <a:t>Customers choosing large online retailers offering lower prices, same-day delivery, and discounts</a:t>
            </a:r>
          </a:p>
          <a:p>
            <a:r>
              <a:rPr lang="en-GB" sz="2800" dirty="0">
                <a:solidFill>
                  <a:schemeClr val="tx1"/>
                </a:solidFill>
              </a:rPr>
              <a:t>Rising flower import costs (e.g., orchids and tulips) due to supply chain disruptions and inflation</a:t>
            </a:r>
          </a:p>
          <a:p>
            <a:r>
              <a:rPr lang="en-GB" sz="2800" dirty="0">
                <a:solidFill>
                  <a:schemeClr val="tx1"/>
                </a:solidFill>
              </a:rPr>
              <a:t>Higher costs of sustainable material</a:t>
            </a:r>
          </a:p>
          <a:p>
            <a:r>
              <a:rPr lang="en-GB" sz="2800" dirty="0">
                <a:solidFill>
                  <a:schemeClr val="tx1"/>
                </a:solidFill>
              </a:rPr>
              <a:t>Outdated website and limited digital marketing</a:t>
            </a:r>
          </a:p>
          <a:p>
            <a:r>
              <a:rPr lang="en-GB" sz="2800" dirty="0">
                <a:solidFill>
                  <a:schemeClr val="tx1"/>
                </a:solidFill>
              </a:rPr>
              <a:t>Two new competitors: a boutique florist with strong Instagram marketing and a national chain with aggressive pricing</a:t>
            </a:r>
          </a:p>
          <a:p>
            <a:r>
              <a:rPr lang="en-GB" sz="2800" b="1" u="sng" dirty="0">
                <a:solidFill>
                  <a:schemeClr val="tx1"/>
                </a:solidFill>
              </a:rPr>
              <a:t>How: </a:t>
            </a:r>
            <a:r>
              <a:rPr lang="en-GB" sz="2800" dirty="0">
                <a:solidFill>
                  <a:schemeClr val="tx1"/>
                </a:solidFill>
              </a:rPr>
              <a:t>Reduced foot traffic</a:t>
            </a:r>
          </a:p>
          <a:p>
            <a:r>
              <a:rPr lang="en-GB" sz="2800" dirty="0">
                <a:solidFill>
                  <a:schemeClr val="tx1"/>
                </a:solidFill>
              </a:rPr>
              <a:t>Increased competitive pressure</a:t>
            </a:r>
          </a:p>
          <a:p>
            <a:r>
              <a:rPr lang="en-GB" sz="2800" dirty="0">
                <a:solidFill>
                  <a:schemeClr val="tx1"/>
                </a:solidFill>
              </a:rPr>
              <a:t>Limited digital presence</a:t>
            </a:r>
          </a:p>
          <a:p>
            <a:r>
              <a:rPr lang="en-GB" sz="2800" dirty="0">
                <a:solidFill>
                  <a:schemeClr val="tx1"/>
                </a:solidFill>
              </a:rPr>
              <a:t>Higher operational and supply costs reducing profit margins</a:t>
            </a:r>
          </a:p>
          <a:p>
            <a:r>
              <a:rPr lang="en-GB" sz="2800" b="1" u="sng" dirty="0">
                <a:solidFill>
                  <a:schemeClr val="tx1"/>
                </a:solidFill>
              </a:rPr>
              <a:t>How Much: </a:t>
            </a:r>
            <a:r>
              <a:rPr lang="en-GB" sz="2800" dirty="0">
                <a:solidFill>
                  <a:schemeClr val="tx1"/>
                </a:solidFill>
              </a:rPr>
              <a:t>30% drop in in-store sales, creating significant financial strain and threatening long-term sustainability.</a:t>
            </a:r>
          </a:p>
        </p:txBody>
      </p:sp>
      <p:pic>
        <p:nvPicPr>
          <p:cNvPr id="5" name="Picture 4">
            <a:extLst>
              <a:ext uri="{FF2B5EF4-FFF2-40B4-BE49-F238E27FC236}">
                <a16:creationId xmlns:a16="http://schemas.microsoft.com/office/drawing/2014/main" id="{CCE46525-73D1-D166-9653-F91B2A7E2158}"/>
              </a:ext>
            </a:extLst>
          </p:cNvPr>
          <p:cNvPicPr>
            <a:picLocks noChangeAspect="1"/>
          </p:cNvPicPr>
          <p:nvPr/>
        </p:nvPicPr>
        <p:blipFill>
          <a:blip r:embed="rId3"/>
          <a:srcRect l="963" t="1935" b="-1"/>
          <a:stretch>
            <a:fillRect/>
          </a:stretch>
        </p:blipFill>
        <p:spPr>
          <a:xfrm>
            <a:off x="-105508" y="-20984"/>
            <a:ext cx="2409995" cy="2126800"/>
          </a:xfrm>
          <a:prstGeom prst="rect">
            <a:avLst/>
          </a:prstGeom>
        </p:spPr>
      </p:pic>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fontScale="70000" lnSpcReduction="20000"/>
          </a:bodyPr>
          <a:lstStyle/>
          <a:p>
            <a:r>
              <a:rPr lang="en-GB" b="1" u="sng" dirty="0"/>
              <a:t>POLITICAL</a:t>
            </a:r>
          </a:p>
          <a:p>
            <a:pPr marL="457200" indent="-457200">
              <a:buAutoNum type="arabicPeriod"/>
            </a:pPr>
            <a:r>
              <a:rPr lang="en-GB" dirty="0">
                <a:solidFill>
                  <a:schemeClr val="tx1"/>
                </a:solidFill>
              </a:rPr>
              <a:t>Green Haven could start working more closely with UK-based flower growers. By reducing reliance on imported flowers, they may avoid some of the extra costs and delays caused by post-Brexit trade changes. It would also strengthen their image as a local and sustainable business.</a:t>
            </a:r>
          </a:p>
          <a:p>
            <a:pPr marL="457200" indent="-457200">
              <a:buAutoNum type="arabicPeriod"/>
            </a:pPr>
            <a:r>
              <a:rPr lang="en-GB" dirty="0">
                <a:solidFill>
                  <a:schemeClr val="tx1"/>
                </a:solidFill>
              </a:rPr>
              <a:t>Liam and Priya could look into local council grants or small business funding schemes in Norwich. There are often support packages available for high street businesses or companies investing in digital improvements, which could help ease financial pressure.</a:t>
            </a:r>
            <a:endParaRPr lang="en-GB" dirty="0"/>
          </a:p>
          <a:p>
            <a:r>
              <a:rPr lang="en-GB" b="1" u="sng" dirty="0"/>
              <a:t>ECONOMIC</a:t>
            </a:r>
          </a:p>
          <a:p>
            <a:pPr marL="457200" indent="-457200">
              <a:buAutoNum type="arabicPeriod"/>
            </a:pPr>
            <a:r>
              <a:rPr lang="en-GB" dirty="0">
                <a:solidFill>
                  <a:schemeClr val="tx1"/>
                </a:solidFill>
              </a:rPr>
              <a:t>Due to the fact that customers are more price-conscious at the moment, the shop could introduce a wider range of pricing options. For example, alongside premium bespoke bouquets, they could offer smaller, more affordable arrangements to appeal tot hose feeling the impact of the cost-of-living crisis.</a:t>
            </a:r>
          </a:p>
          <a:p>
            <a:pPr marL="457200" indent="-457200">
              <a:buAutoNum type="arabicPeriod"/>
            </a:pPr>
            <a:r>
              <a:rPr lang="en-GB" dirty="0">
                <a:solidFill>
                  <a:schemeClr val="tx1"/>
                </a:solidFill>
              </a:rPr>
              <a:t>They could launch a flower subscription service- weekly or monthly deliveries for homes or offices would provide more stable, predictable income instead of relying only on walk-in sales.</a:t>
            </a:r>
          </a:p>
          <a:p>
            <a:r>
              <a:rPr lang="en-GB" b="1" u="sng" dirty="0"/>
              <a:t>SOCIAL</a:t>
            </a:r>
          </a:p>
          <a:p>
            <a:pPr marL="457200" indent="-457200">
              <a:buAutoNum type="arabicPeriod"/>
            </a:pPr>
            <a:r>
              <a:rPr lang="en-GB" dirty="0">
                <a:solidFill>
                  <a:schemeClr val="tx1"/>
                </a:solidFill>
              </a:rPr>
              <a:t>Building on their strong community ties is important. Hosting floral workshops, seasonal events, or collaborating with other local businesses could help bring people back into the shop and strengthen customer loyalty.</a:t>
            </a:r>
          </a:p>
          <a:p>
            <a:pPr marL="457200" indent="-457200">
              <a:buAutoNum type="arabicPeriod"/>
            </a:pPr>
            <a:r>
              <a:rPr lang="en-GB" dirty="0">
                <a:solidFill>
                  <a:schemeClr val="tx1"/>
                </a:solidFill>
              </a:rPr>
              <a:t>They could also improve delivery flexibility as many customers now expect convenience. Therefore. offering same-day local delivery or more flexible time slots could make a significant difference.</a:t>
            </a:r>
          </a:p>
        </p:txBody>
      </p:sp>
      <p:pic>
        <p:nvPicPr>
          <p:cNvPr id="4" name="Picture 3">
            <a:extLst>
              <a:ext uri="{FF2B5EF4-FFF2-40B4-BE49-F238E27FC236}">
                <a16:creationId xmlns:a16="http://schemas.microsoft.com/office/drawing/2014/main" id="{9F61EE94-688B-E444-3289-DFE013DFF991}"/>
              </a:ext>
            </a:extLst>
          </p:cNvPr>
          <p:cNvPicPr>
            <a:picLocks noChangeAspect="1"/>
          </p:cNvPicPr>
          <p:nvPr/>
        </p:nvPicPr>
        <p:blipFill>
          <a:blip r:embed="rId2"/>
          <a:stretch>
            <a:fillRect/>
          </a:stretch>
        </p:blipFill>
        <p:spPr>
          <a:xfrm rot="10800000">
            <a:off x="9954768" y="4792159"/>
            <a:ext cx="2433441" cy="2168769"/>
          </a:xfrm>
          <a:prstGeom prst="rect">
            <a:avLst/>
          </a:prstGeom>
        </p:spPr>
      </p:pic>
      <p:pic>
        <p:nvPicPr>
          <p:cNvPr id="5" name="Picture 4">
            <a:extLst>
              <a:ext uri="{FF2B5EF4-FFF2-40B4-BE49-F238E27FC236}">
                <a16:creationId xmlns:a16="http://schemas.microsoft.com/office/drawing/2014/main" id="{68DAFC9B-F29E-FDB6-CF8E-159DE19AB504}"/>
              </a:ext>
            </a:extLst>
          </p:cNvPr>
          <p:cNvPicPr>
            <a:picLocks noChangeAspect="1"/>
          </p:cNvPicPr>
          <p:nvPr/>
        </p:nvPicPr>
        <p:blipFill>
          <a:blip r:embed="rId2"/>
          <a:srcRect l="963" t="1935" b="-1"/>
          <a:stretch>
            <a:fillRect/>
          </a:stretch>
        </p:blipFill>
        <p:spPr>
          <a:xfrm>
            <a:off x="-105508" y="-8792"/>
            <a:ext cx="2409995" cy="2126800"/>
          </a:xfrm>
          <a:prstGeom prst="rect">
            <a:avLst/>
          </a:prstGeom>
        </p:spPr>
      </p:pic>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FF353-DCF0-80A9-2183-451728611BDE}"/>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CA5AFD34-F790-8094-5B77-96E5ACDCF121}"/>
              </a:ext>
            </a:extLst>
          </p:cNvPr>
          <p:cNvPicPr>
            <a:picLocks noChangeAspect="1"/>
          </p:cNvPicPr>
          <p:nvPr/>
        </p:nvPicPr>
        <p:blipFill>
          <a:blip r:embed="rId2"/>
          <a:stretch>
            <a:fillRect/>
          </a:stretch>
        </p:blipFill>
        <p:spPr>
          <a:xfrm rot="10800000">
            <a:off x="9954768" y="4792159"/>
            <a:ext cx="2433441" cy="2168769"/>
          </a:xfrm>
          <a:prstGeom prst="rect">
            <a:avLst/>
          </a:prstGeom>
        </p:spPr>
      </p:pic>
      <p:sp>
        <p:nvSpPr>
          <p:cNvPr id="3" name="Text Placeholder 2">
            <a:extLst>
              <a:ext uri="{FF2B5EF4-FFF2-40B4-BE49-F238E27FC236}">
                <a16:creationId xmlns:a16="http://schemas.microsoft.com/office/drawing/2014/main" id="{8CB67964-65FA-5941-2EDF-1B2506DBDA86}"/>
              </a:ext>
            </a:extLst>
          </p:cNvPr>
          <p:cNvSpPr>
            <a:spLocks noGrp="1"/>
          </p:cNvSpPr>
          <p:nvPr>
            <p:ph type="body" idx="1"/>
          </p:nvPr>
        </p:nvSpPr>
        <p:spPr>
          <a:xfrm>
            <a:off x="2095282" y="870857"/>
            <a:ext cx="9482481" cy="4829906"/>
          </a:xfrm>
        </p:spPr>
        <p:txBody>
          <a:bodyPr>
            <a:normAutofit fontScale="25000" lnSpcReduction="20000"/>
          </a:bodyPr>
          <a:lstStyle/>
          <a:p>
            <a:r>
              <a:rPr lang="en-GB" sz="5600" b="1" u="sng" dirty="0"/>
              <a:t>TECHNOLOGICAL</a:t>
            </a:r>
          </a:p>
          <a:p>
            <a:pPr marL="457200" indent="-457200">
              <a:buAutoNum type="arabicPeriod"/>
            </a:pPr>
            <a:r>
              <a:rPr lang="en-GB" sz="5600" dirty="0">
                <a:solidFill>
                  <a:schemeClr val="tx1"/>
                </a:solidFill>
              </a:rPr>
              <a:t>Website- updating it to be more modern, mobile-friendly, and easier to navigate would likely increase online orders and improve customer experience.</a:t>
            </a:r>
          </a:p>
          <a:p>
            <a:pPr marL="457200" indent="-457200">
              <a:buAutoNum type="arabicPeriod"/>
            </a:pPr>
            <a:r>
              <a:rPr lang="en-GB" sz="5600" dirty="0">
                <a:solidFill>
                  <a:schemeClr val="tx1"/>
                </a:solidFill>
              </a:rPr>
              <a:t>They could also invest more time in digital marketing whereby they post consistently on Instagram, running local adverts, and building an email list would help them compete with both the boutique florist and the national chain.</a:t>
            </a:r>
            <a:endParaRPr lang="en-GB" sz="5600" dirty="0"/>
          </a:p>
          <a:p>
            <a:r>
              <a:rPr lang="en-GB" sz="5600" b="1" u="sng" dirty="0"/>
              <a:t>LEGAL</a:t>
            </a:r>
          </a:p>
          <a:p>
            <a:pPr marL="457200" indent="-457200">
              <a:buAutoNum type="arabicPeriod"/>
            </a:pPr>
            <a:r>
              <a:rPr lang="en-GB" sz="5600" dirty="0">
                <a:solidFill>
                  <a:schemeClr val="tx1"/>
                </a:solidFill>
              </a:rPr>
              <a:t>Green Haven should make sure that they are fully compliant with data protection regulations, especially if they expand online sales and email marketing. Clear privacy policies and secure systems will build trust with customers.</a:t>
            </a:r>
          </a:p>
          <a:p>
            <a:pPr marL="457200" indent="-457200">
              <a:buAutoNum type="arabicPeriod"/>
            </a:pPr>
            <a:r>
              <a:rPr lang="en-GB" sz="5600" dirty="0">
                <a:solidFill>
                  <a:schemeClr val="tx1"/>
                </a:solidFill>
              </a:rPr>
              <a:t>They could also review supplier contracts and staffing arrangements to make sure they are operating effectively while staying complaint with employment laws.</a:t>
            </a:r>
          </a:p>
          <a:p>
            <a:r>
              <a:rPr lang="en-GB" sz="5600" b="1" u="sng" dirty="0"/>
              <a:t>ENVIRONMENTAL</a:t>
            </a:r>
          </a:p>
          <a:p>
            <a:pPr marL="457200" indent="-457200">
              <a:buAutoNum type="arabicPeriod"/>
            </a:pPr>
            <a:r>
              <a:rPr lang="en-GB" sz="5600" dirty="0">
                <a:solidFill>
                  <a:schemeClr val="tx1"/>
                </a:solidFill>
              </a:rPr>
              <a:t>Sustainability is already one of their strengths, but they could promote it more clearly. Showing eco-friendly packaging and locally sourced flowers both in-store and online would help them stand out from larger competitors.</a:t>
            </a:r>
          </a:p>
          <a:p>
            <a:pPr marL="457200" indent="-457200">
              <a:buAutoNum type="arabicPeriod"/>
            </a:pPr>
            <a:r>
              <a:rPr lang="en-GB" sz="5600" dirty="0">
                <a:solidFill>
                  <a:schemeClr val="tx1"/>
                </a:solidFill>
              </a:rPr>
              <a:t>They could also introduce a return-and-reuse scheme for vases or packaging. This would reinforce their sustainable values while encouraging repeat purchases.</a:t>
            </a:r>
            <a:endParaRPr lang="en-GB" sz="5600" dirty="0">
              <a:hlinkClick r:id="rId3"/>
            </a:endParaRPr>
          </a:p>
          <a:p>
            <a:r>
              <a:rPr lang="en-GB" sz="5600" dirty="0">
                <a:hlinkClick r:id="rId3"/>
              </a:rPr>
              <a:t>Footfall falters as shoppers hold out for sales</a:t>
            </a:r>
            <a:r>
              <a:rPr lang="en-GB" sz="5600" dirty="0"/>
              <a:t> </a:t>
            </a:r>
            <a:r>
              <a:rPr lang="en-GB" sz="5600" dirty="0">
                <a:solidFill>
                  <a:schemeClr val="tx1"/>
                </a:solidFill>
              </a:rPr>
              <a:t>–evidence that in-store foot traffic is still fragile across physical retailers.</a:t>
            </a:r>
          </a:p>
          <a:p>
            <a:r>
              <a:rPr lang="en-GB" sz="5600" dirty="0">
                <a:hlinkClick r:id="rId4"/>
              </a:rPr>
              <a:t>UK retail footfall slides in March 2025 as confidence low</a:t>
            </a:r>
            <a:r>
              <a:rPr lang="en-GB" sz="5600" dirty="0"/>
              <a:t> </a:t>
            </a:r>
            <a:r>
              <a:rPr lang="en-GB" sz="5600" dirty="0">
                <a:solidFill>
                  <a:schemeClr val="tx1"/>
                </a:solidFill>
              </a:rPr>
              <a:t>–indicating weaker consumer visits to physical shops.</a:t>
            </a:r>
          </a:p>
          <a:p>
            <a:r>
              <a:rPr lang="en-GB" sz="5600" dirty="0">
                <a:hlinkClick r:id="rId5"/>
              </a:rPr>
              <a:t>Digital Transformation In The Floral Industry Statistics: Market Data Report 2026</a:t>
            </a:r>
            <a:r>
              <a:rPr lang="en-GB" sz="5600" dirty="0"/>
              <a:t> </a:t>
            </a:r>
            <a:r>
              <a:rPr lang="en-GB" sz="5600" dirty="0">
                <a:solidFill>
                  <a:schemeClr val="tx1"/>
                </a:solidFill>
              </a:rPr>
              <a:t>–increased online competition and consumer preference for digital convenience.</a:t>
            </a:r>
          </a:p>
          <a:p>
            <a:r>
              <a:rPr lang="en-GB" sz="5600" dirty="0">
                <a:hlinkClick r:id="rId6"/>
              </a:rPr>
              <a:t>Commercial Quarterly Examiner - retail market market update Q1 2025 | Cluttons</a:t>
            </a:r>
            <a:r>
              <a:rPr lang="en-GB" sz="5600" dirty="0"/>
              <a:t> </a:t>
            </a:r>
            <a:r>
              <a:rPr lang="en-GB" sz="5600" dirty="0">
                <a:solidFill>
                  <a:schemeClr val="tx1"/>
                </a:solidFill>
              </a:rPr>
              <a:t>–clear trend of consumers moving online.</a:t>
            </a:r>
          </a:p>
          <a:p>
            <a:endParaRPr lang="en-GB" b="1" dirty="0">
              <a:solidFill>
                <a:schemeClr val="tx1"/>
              </a:solidFill>
            </a:endParaRPr>
          </a:p>
        </p:txBody>
      </p:sp>
      <p:pic>
        <p:nvPicPr>
          <p:cNvPr id="5" name="Picture 4">
            <a:extLst>
              <a:ext uri="{FF2B5EF4-FFF2-40B4-BE49-F238E27FC236}">
                <a16:creationId xmlns:a16="http://schemas.microsoft.com/office/drawing/2014/main" id="{D1CDBCD5-8B47-F6DD-9416-0B12EBD11A5D}"/>
              </a:ext>
            </a:extLst>
          </p:cNvPr>
          <p:cNvPicPr>
            <a:picLocks noChangeAspect="1"/>
          </p:cNvPicPr>
          <p:nvPr/>
        </p:nvPicPr>
        <p:blipFill>
          <a:blip r:embed="rId2"/>
          <a:srcRect l="963" t="1935" b="-1"/>
          <a:stretch>
            <a:fillRect/>
          </a:stretch>
        </p:blipFill>
        <p:spPr>
          <a:xfrm>
            <a:off x="-105508" y="-20984"/>
            <a:ext cx="2409995" cy="2126800"/>
          </a:xfrm>
          <a:prstGeom prst="rect">
            <a:avLst/>
          </a:prstGeom>
        </p:spPr>
      </p:pic>
      <p:sp>
        <p:nvSpPr>
          <p:cNvPr id="2" name="Title 1">
            <a:extLst>
              <a:ext uri="{FF2B5EF4-FFF2-40B4-BE49-F238E27FC236}">
                <a16:creationId xmlns:a16="http://schemas.microsoft.com/office/drawing/2014/main" id="{B0C63A5C-E288-3EE5-CAA6-66242FB18D7F}"/>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Tree>
    <p:extLst>
      <p:ext uri="{BB962C8B-B14F-4D97-AF65-F5344CB8AC3E}">
        <p14:creationId xmlns:p14="http://schemas.microsoft.com/office/powerpoint/2010/main" val="1737338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E1C5E39-0FC2-6020-3A2D-9632C1460ED1}"/>
              </a:ext>
            </a:extLst>
          </p:cNvPr>
          <p:cNvSpPr txBox="1"/>
          <p:nvPr/>
        </p:nvSpPr>
        <p:spPr>
          <a:xfrm>
            <a:off x="6834554" y="1173792"/>
            <a:ext cx="4670057" cy="4555093"/>
          </a:xfrm>
          <a:prstGeom prst="rect">
            <a:avLst/>
          </a:prstGeom>
          <a:noFill/>
        </p:spPr>
        <p:txBody>
          <a:bodyPr wrap="square" rtlCol="0">
            <a:spAutoFit/>
          </a:bodyPr>
          <a:lstStyle/>
          <a:p>
            <a:r>
              <a:rPr lang="en-US" sz="1700" b="1" u="sng" dirty="0"/>
              <a:t>3. COMPETITION</a:t>
            </a:r>
          </a:p>
          <a:p>
            <a:r>
              <a:rPr lang="en-US" sz="1700" u="sng" dirty="0"/>
              <a:t>Causes: </a:t>
            </a:r>
            <a:r>
              <a:rPr lang="en-US" sz="1700" dirty="0"/>
              <a:t>National chain offering lower prices</a:t>
            </a:r>
          </a:p>
          <a:p>
            <a:r>
              <a:rPr lang="en-US" sz="1700" dirty="0"/>
              <a:t>Trendy boutique florist with strong </a:t>
            </a:r>
          </a:p>
          <a:p>
            <a:r>
              <a:rPr lang="en-US" sz="1700" dirty="0"/>
              <a:t>Instagram presence</a:t>
            </a:r>
          </a:p>
          <a:p>
            <a:r>
              <a:rPr lang="en-US" sz="1700" dirty="0"/>
              <a:t>Large online retailers offering same-day delivery</a:t>
            </a:r>
          </a:p>
          <a:p>
            <a:r>
              <a:rPr lang="en-US" sz="1700" u="sng" dirty="0"/>
              <a:t>Effect: </a:t>
            </a:r>
            <a:r>
              <a:rPr lang="en-US" sz="1700" dirty="0"/>
              <a:t>Increased competition has reduced Green Haven’s market share. </a:t>
            </a:r>
          </a:p>
          <a:p>
            <a:endParaRPr lang="en-US" sz="1700" dirty="0"/>
          </a:p>
          <a:p>
            <a:r>
              <a:rPr lang="en-US" sz="1700" b="1" u="sng" dirty="0"/>
              <a:t>4. LOCATION/EXTERNAL ENVIRONMENT</a:t>
            </a:r>
          </a:p>
          <a:p>
            <a:r>
              <a:rPr lang="en-US" sz="1700" u="sng" dirty="0"/>
              <a:t>Causes: </a:t>
            </a:r>
            <a:r>
              <a:rPr lang="en-US" sz="1700" dirty="0"/>
              <a:t>Declining high street footfall</a:t>
            </a:r>
          </a:p>
          <a:p>
            <a:r>
              <a:rPr lang="en-US" sz="1700" dirty="0"/>
              <a:t>Closure of nearby businesses</a:t>
            </a:r>
          </a:p>
          <a:p>
            <a:r>
              <a:rPr lang="en-US" sz="1700" dirty="0"/>
              <a:t>Reduced passing trade</a:t>
            </a:r>
          </a:p>
          <a:p>
            <a:r>
              <a:rPr lang="en-US" sz="1700" u="sng" dirty="0"/>
              <a:t>Effect: </a:t>
            </a:r>
            <a:r>
              <a:rPr lang="en-US" sz="1700" dirty="0"/>
              <a:t>Fewer people physically visiting the area means fewer impulse purchases.</a:t>
            </a:r>
          </a:p>
          <a:p>
            <a:endParaRPr lang="en-GB" dirty="0"/>
          </a:p>
        </p:txBody>
      </p:sp>
      <p:pic>
        <p:nvPicPr>
          <p:cNvPr id="4" name="Picture 3">
            <a:extLst>
              <a:ext uri="{FF2B5EF4-FFF2-40B4-BE49-F238E27FC236}">
                <a16:creationId xmlns:a16="http://schemas.microsoft.com/office/drawing/2014/main" id="{9806C2FE-E975-E39A-E885-5CB6EAB40017}"/>
              </a:ext>
            </a:extLst>
          </p:cNvPr>
          <p:cNvPicPr>
            <a:picLocks noChangeAspect="1"/>
          </p:cNvPicPr>
          <p:nvPr/>
        </p:nvPicPr>
        <p:blipFill>
          <a:blip r:embed="rId2"/>
          <a:stretch>
            <a:fillRect/>
          </a:stretch>
        </p:blipFill>
        <p:spPr>
          <a:xfrm rot="10800000">
            <a:off x="9954768" y="4792159"/>
            <a:ext cx="2433441" cy="2168769"/>
          </a:xfrm>
          <a:prstGeom prst="rect">
            <a:avLst/>
          </a:prstGeom>
        </p:spPr>
      </p:pic>
      <p:pic>
        <p:nvPicPr>
          <p:cNvPr id="5" name="Picture 4">
            <a:extLst>
              <a:ext uri="{FF2B5EF4-FFF2-40B4-BE49-F238E27FC236}">
                <a16:creationId xmlns:a16="http://schemas.microsoft.com/office/drawing/2014/main" id="{53869496-FFB6-996E-3BA4-8A9CA055C248}"/>
              </a:ext>
            </a:extLst>
          </p:cNvPr>
          <p:cNvPicPr>
            <a:picLocks noChangeAspect="1"/>
          </p:cNvPicPr>
          <p:nvPr/>
        </p:nvPicPr>
        <p:blipFill>
          <a:blip r:embed="rId2"/>
          <a:srcRect l="963" t="1935" b="-1"/>
          <a:stretch>
            <a:fillRect/>
          </a:stretch>
        </p:blipFill>
        <p:spPr>
          <a:xfrm>
            <a:off x="-105508" y="-20984"/>
            <a:ext cx="2409995" cy="2126800"/>
          </a:xfrm>
          <a:prstGeom prst="rect">
            <a:avLst/>
          </a:prstGeom>
        </p:spPr>
      </p:pic>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173792"/>
            <a:ext cx="5501471" cy="4717290"/>
          </a:xfrm>
        </p:spPr>
        <p:txBody>
          <a:bodyPr>
            <a:normAutofit fontScale="85000" lnSpcReduction="10000"/>
          </a:bodyPr>
          <a:lstStyle/>
          <a:p>
            <a:r>
              <a:rPr lang="en-US" b="1" u="sng" dirty="0">
                <a:solidFill>
                  <a:schemeClr val="tx1"/>
                </a:solidFill>
              </a:rPr>
              <a:t>1. ECONOMIC FACTORS</a:t>
            </a:r>
          </a:p>
          <a:p>
            <a:r>
              <a:rPr lang="en-US" u="sng" dirty="0">
                <a:solidFill>
                  <a:schemeClr val="tx1"/>
                </a:solidFill>
              </a:rPr>
              <a:t>Causes: </a:t>
            </a:r>
            <a:r>
              <a:rPr lang="en-US" dirty="0">
                <a:solidFill>
                  <a:schemeClr val="tx1"/>
                </a:solidFill>
              </a:rPr>
              <a:t>Rising wholesale flower prices</a:t>
            </a:r>
          </a:p>
          <a:p>
            <a:r>
              <a:rPr lang="en-US" dirty="0">
                <a:solidFill>
                  <a:schemeClr val="tx1"/>
                </a:solidFill>
              </a:rPr>
              <a:t>Increased energy and operational costs</a:t>
            </a:r>
          </a:p>
          <a:p>
            <a:r>
              <a:rPr lang="en-US" dirty="0">
                <a:solidFill>
                  <a:schemeClr val="tx1"/>
                </a:solidFill>
              </a:rPr>
              <a:t>Cost-of-living crisis reducing consumer spending</a:t>
            </a:r>
          </a:p>
          <a:p>
            <a:r>
              <a:rPr lang="en-US" u="sng" dirty="0">
                <a:solidFill>
                  <a:schemeClr val="tx1"/>
                </a:solidFill>
              </a:rPr>
              <a:t>Effect: </a:t>
            </a:r>
            <a:r>
              <a:rPr lang="en-US" dirty="0">
                <a:solidFill>
                  <a:schemeClr val="tx1"/>
                </a:solidFill>
              </a:rPr>
              <a:t>These factors reduce both customer demand and overall profit margins.</a:t>
            </a:r>
          </a:p>
          <a:p>
            <a:endParaRPr lang="en-US" dirty="0">
              <a:solidFill>
                <a:schemeClr val="tx1"/>
              </a:solidFill>
            </a:endParaRPr>
          </a:p>
          <a:p>
            <a:r>
              <a:rPr lang="en-US" b="1" u="sng" dirty="0">
                <a:solidFill>
                  <a:schemeClr val="tx1"/>
                </a:solidFill>
              </a:rPr>
              <a:t>2.  TECHNOLOGICAL FACTORS</a:t>
            </a:r>
          </a:p>
          <a:p>
            <a:r>
              <a:rPr lang="en-US" u="sng" dirty="0">
                <a:solidFill>
                  <a:schemeClr val="tx1"/>
                </a:solidFill>
              </a:rPr>
              <a:t>Causes: </a:t>
            </a:r>
            <a:r>
              <a:rPr lang="en-US" dirty="0">
                <a:solidFill>
                  <a:schemeClr val="tx1"/>
                </a:solidFill>
              </a:rPr>
              <a:t>Outdated website</a:t>
            </a:r>
          </a:p>
          <a:p>
            <a:r>
              <a:rPr lang="en-US" dirty="0">
                <a:solidFill>
                  <a:schemeClr val="tx1"/>
                </a:solidFill>
              </a:rPr>
              <a:t>Limited online ordering functionality</a:t>
            </a:r>
          </a:p>
          <a:p>
            <a:r>
              <a:rPr lang="en-US" dirty="0">
                <a:solidFill>
                  <a:schemeClr val="tx1"/>
                </a:solidFill>
              </a:rPr>
              <a:t>Weak digital marketing presence</a:t>
            </a:r>
          </a:p>
          <a:p>
            <a:r>
              <a:rPr lang="en-US" u="sng" dirty="0">
                <a:solidFill>
                  <a:schemeClr val="tx1"/>
                </a:solidFill>
              </a:rPr>
              <a:t>Effect: </a:t>
            </a:r>
            <a:r>
              <a:rPr lang="en-US" dirty="0">
                <a:solidFill>
                  <a:schemeClr val="tx1"/>
                </a:solidFill>
              </a:rPr>
              <a:t>This makes it harder to compete with online retailers who offer convenience and smoother user experiences.</a:t>
            </a:r>
          </a:p>
          <a:p>
            <a:endParaRPr lang="en-US" dirty="0">
              <a:solidFill>
                <a:schemeClr val="tx1"/>
              </a:solidFill>
            </a:endParaRPr>
          </a:p>
          <a:p>
            <a:endParaRPr lang="en-US" dirty="0">
              <a:solidFill>
                <a:schemeClr val="tx1"/>
              </a:solidFill>
            </a:endParaRPr>
          </a:p>
          <a:p>
            <a:endParaRPr lang="en-US" dirty="0">
              <a:solidFill>
                <a:schemeClr val="tx1"/>
              </a:solidFill>
            </a:endParaRPr>
          </a:p>
        </p:txBody>
      </p:sp>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3AA70A-8B57-814D-1405-E81681C00F28}"/>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1B8085AD-474E-68F9-831F-8A7AE131E2ED}"/>
              </a:ext>
            </a:extLst>
          </p:cNvPr>
          <p:cNvSpPr txBox="1"/>
          <p:nvPr/>
        </p:nvSpPr>
        <p:spPr>
          <a:xfrm>
            <a:off x="6460757" y="3806249"/>
            <a:ext cx="4986580" cy="2523768"/>
          </a:xfrm>
          <a:prstGeom prst="rect">
            <a:avLst/>
          </a:prstGeom>
          <a:noFill/>
        </p:spPr>
        <p:txBody>
          <a:bodyPr wrap="square" rtlCol="0">
            <a:spAutoFit/>
          </a:bodyPr>
          <a:lstStyle/>
          <a:p>
            <a:r>
              <a:rPr lang="en-GB" sz="1400" dirty="0">
                <a:hlinkClick r:id="rId2"/>
              </a:rPr>
              <a:t>Homepage</a:t>
            </a:r>
            <a:r>
              <a:rPr lang="en-GB" sz="1400" dirty="0"/>
              <a:t> -British Retail Consortium (2025) </a:t>
            </a:r>
            <a:r>
              <a:rPr lang="en-GB" sz="1400" i="1" dirty="0"/>
              <a:t>Retail Sales Monitor – 2025 reports.</a:t>
            </a:r>
            <a:endParaRPr lang="en-GB" sz="1400" dirty="0"/>
          </a:p>
          <a:p>
            <a:r>
              <a:rPr lang="en-GB" sz="1400" dirty="0">
                <a:hlinkClick r:id="rId3"/>
              </a:rPr>
              <a:t>Retail industry - Office for National Statistics</a:t>
            </a:r>
            <a:r>
              <a:rPr lang="en-GB" sz="1400" dirty="0"/>
              <a:t> -Office for National Statistics (2025) </a:t>
            </a:r>
            <a:r>
              <a:rPr lang="en-GB" sz="1400" i="1" dirty="0"/>
              <a:t>Retail sales, Great Britain: March 2025.</a:t>
            </a:r>
            <a:endParaRPr lang="en-GB" sz="1400" dirty="0"/>
          </a:p>
          <a:p>
            <a:r>
              <a:rPr lang="en-GB" sz="1400" dirty="0">
                <a:hlinkClick r:id="rId4"/>
              </a:rPr>
              <a:t>Home</a:t>
            </a:r>
            <a:r>
              <a:rPr lang="en-GB" sz="1400" dirty="0"/>
              <a:t> -Ofcom (2025) </a:t>
            </a:r>
            <a:r>
              <a:rPr lang="en-GB" sz="1400" i="1" dirty="0"/>
              <a:t>Online Nation 2025 Report.</a:t>
            </a:r>
            <a:endParaRPr lang="en-GB" sz="1400" dirty="0"/>
          </a:p>
          <a:p>
            <a:r>
              <a:rPr lang="en-GB" sz="1400" dirty="0">
                <a:hlinkClick r:id="rId5"/>
              </a:rPr>
              <a:t>The Federation of Small Businesses</a:t>
            </a:r>
            <a:r>
              <a:rPr lang="en-GB" sz="1400" dirty="0"/>
              <a:t> -Federation of Small Businesses (2025) </a:t>
            </a:r>
            <a:r>
              <a:rPr lang="en-GB" sz="1400" i="1" dirty="0"/>
              <a:t>Small Business Index 2025.</a:t>
            </a:r>
            <a:endParaRPr lang="en-GB" sz="1400" dirty="0"/>
          </a:p>
          <a:p>
            <a:r>
              <a:rPr lang="en-GB" sz="1400" dirty="0">
                <a:hlinkClick r:id="rId6"/>
              </a:rPr>
              <a:t>PwC UK - Building relationships, creating value</a:t>
            </a:r>
            <a:r>
              <a:rPr lang="en-GB" sz="1400" dirty="0"/>
              <a:t> -PwC (2025) </a:t>
            </a:r>
            <a:r>
              <a:rPr lang="en-GB" sz="1400" i="1" dirty="0"/>
              <a:t>UK Consumer Insights Survey 2025.</a:t>
            </a:r>
            <a:endParaRPr lang="en-US" sz="1400" dirty="0"/>
          </a:p>
          <a:p>
            <a:endParaRPr lang="en-GB" dirty="0"/>
          </a:p>
        </p:txBody>
      </p:sp>
      <p:pic>
        <p:nvPicPr>
          <p:cNvPr id="4" name="Picture 3">
            <a:extLst>
              <a:ext uri="{FF2B5EF4-FFF2-40B4-BE49-F238E27FC236}">
                <a16:creationId xmlns:a16="http://schemas.microsoft.com/office/drawing/2014/main" id="{592B66C6-73CD-504D-5C5D-47ACB58B8C5E}"/>
              </a:ext>
            </a:extLst>
          </p:cNvPr>
          <p:cNvPicPr>
            <a:picLocks noChangeAspect="1"/>
          </p:cNvPicPr>
          <p:nvPr/>
        </p:nvPicPr>
        <p:blipFill>
          <a:blip r:embed="rId7"/>
          <a:stretch>
            <a:fillRect/>
          </a:stretch>
        </p:blipFill>
        <p:spPr>
          <a:xfrm rot="10800000">
            <a:off x="9954768" y="4792159"/>
            <a:ext cx="2433441" cy="2168769"/>
          </a:xfrm>
          <a:prstGeom prst="rect">
            <a:avLst/>
          </a:prstGeom>
        </p:spPr>
      </p:pic>
      <p:pic>
        <p:nvPicPr>
          <p:cNvPr id="7" name="Picture 6">
            <a:extLst>
              <a:ext uri="{FF2B5EF4-FFF2-40B4-BE49-F238E27FC236}">
                <a16:creationId xmlns:a16="http://schemas.microsoft.com/office/drawing/2014/main" id="{C338209B-D743-8912-60F0-A5E3B30985FB}"/>
              </a:ext>
            </a:extLst>
          </p:cNvPr>
          <p:cNvPicPr>
            <a:picLocks noChangeAspect="1"/>
          </p:cNvPicPr>
          <p:nvPr/>
        </p:nvPicPr>
        <p:blipFill>
          <a:blip r:embed="rId7"/>
          <a:srcRect l="963" t="1935" b="-1"/>
          <a:stretch>
            <a:fillRect/>
          </a:stretch>
        </p:blipFill>
        <p:spPr>
          <a:xfrm>
            <a:off x="-105508" y="-20984"/>
            <a:ext cx="2409995" cy="2126800"/>
          </a:xfrm>
          <a:prstGeom prst="rect">
            <a:avLst/>
          </a:prstGeom>
        </p:spPr>
      </p:pic>
      <p:sp>
        <p:nvSpPr>
          <p:cNvPr id="2" name="Title 1">
            <a:extLst>
              <a:ext uri="{FF2B5EF4-FFF2-40B4-BE49-F238E27FC236}">
                <a16:creationId xmlns:a16="http://schemas.microsoft.com/office/drawing/2014/main" id="{A8D5D3DD-9185-608A-512F-B0A9112DC0BE}"/>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5081C97E-21FA-BA68-500F-C49D2A9DA3B9}"/>
              </a:ext>
            </a:extLst>
          </p:cNvPr>
          <p:cNvSpPr>
            <a:spLocks noGrp="1"/>
          </p:cNvSpPr>
          <p:nvPr>
            <p:ph type="body" idx="1"/>
          </p:nvPr>
        </p:nvSpPr>
        <p:spPr>
          <a:xfrm>
            <a:off x="500744" y="1173792"/>
            <a:ext cx="5466302" cy="4717290"/>
          </a:xfrm>
        </p:spPr>
        <p:txBody>
          <a:bodyPr>
            <a:normAutofit fontScale="92500" lnSpcReduction="20000"/>
          </a:bodyPr>
          <a:lstStyle/>
          <a:p>
            <a:r>
              <a:rPr lang="en-US" sz="1800" b="1" u="sng" dirty="0">
                <a:solidFill>
                  <a:schemeClr val="tx1"/>
                </a:solidFill>
              </a:rPr>
              <a:t>5. MARKETING AND PROMOTION</a:t>
            </a:r>
          </a:p>
          <a:p>
            <a:r>
              <a:rPr lang="en-US" sz="1800" u="sng" dirty="0">
                <a:solidFill>
                  <a:schemeClr val="tx1"/>
                </a:solidFill>
              </a:rPr>
              <a:t>Causes: </a:t>
            </a:r>
            <a:r>
              <a:rPr lang="en-US" sz="1800" dirty="0">
                <a:solidFill>
                  <a:schemeClr val="tx1"/>
                </a:solidFill>
              </a:rPr>
              <a:t>The shop does not promote its products enough on social media.</a:t>
            </a:r>
          </a:p>
          <a:p>
            <a:r>
              <a:rPr lang="en-US" sz="1800" dirty="0">
                <a:solidFill>
                  <a:schemeClr val="tx1"/>
                </a:solidFill>
              </a:rPr>
              <a:t>There are many competing florist shops nearby offering similar flowers.</a:t>
            </a:r>
          </a:p>
          <a:p>
            <a:r>
              <a:rPr lang="en-US" sz="1800" dirty="0">
                <a:solidFill>
                  <a:schemeClr val="tx1"/>
                </a:solidFill>
              </a:rPr>
              <a:t>The cost of flowers from suppliers has increased due to economic factors.</a:t>
            </a:r>
          </a:p>
          <a:p>
            <a:r>
              <a:rPr lang="en-US" sz="1800" u="sng" dirty="0">
                <a:solidFill>
                  <a:schemeClr val="tx1"/>
                </a:solidFill>
              </a:rPr>
              <a:t>Effect: </a:t>
            </a:r>
            <a:r>
              <a:rPr lang="en-US" sz="1800" dirty="0">
                <a:solidFill>
                  <a:schemeClr val="tx1"/>
                </a:solidFill>
              </a:rPr>
              <a:t>Lower sales and fewer customers.</a:t>
            </a:r>
          </a:p>
          <a:p>
            <a:endParaRPr lang="en-US" sz="1800" dirty="0">
              <a:solidFill>
                <a:schemeClr val="tx1"/>
              </a:solidFill>
            </a:endParaRPr>
          </a:p>
          <a:p>
            <a:r>
              <a:rPr lang="en-US" sz="1800" b="1" u="sng" dirty="0">
                <a:solidFill>
                  <a:schemeClr val="tx1"/>
                </a:solidFill>
              </a:rPr>
              <a:t>6. CUSTOMER EXPECTATIONS</a:t>
            </a:r>
          </a:p>
          <a:p>
            <a:r>
              <a:rPr lang="en-US" sz="1800" u="sng" dirty="0">
                <a:solidFill>
                  <a:schemeClr val="tx1"/>
                </a:solidFill>
              </a:rPr>
              <a:t>Causes: </a:t>
            </a:r>
            <a:r>
              <a:rPr lang="en-US" sz="1800" dirty="0">
                <a:solidFill>
                  <a:schemeClr val="tx1"/>
                </a:solidFill>
              </a:rPr>
              <a:t>Demand for convenience</a:t>
            </a:r>
          </a:p>
          <a:p>
            <a:r>
              <a:rPr lang="en-US" sz="1800" dirty="0">
                <a:solidFill>
                  <a:schemeClr val="tx1"/>
                </a:solidFill>
              </a:rPr>
              <a:t>Desire for subscription services</a:t>
            </a:r>
          </a:p>
          <a:p>
            <a:r>
              <a:rPr lang="en-US" sz="1800" dirty="0">
                <a:solidFill>
                  <a:schemeClr val="tx1"/>
                </a:solidFill>
              </a:rPr>
              <a:t>Expectation of flexible delivery options</a:t>
            </a:r>
          </a:p>
          <a:p>
            <a:r>
              <a:rPr lang="en-US" sz="1800" u="sng" dirty="0">
                <a:solidFill>
                  <a:schemeClr val="tx1"/>
                </a:solidFill>
              </a:rPr>
              <a:t>Effect: </a:t>
            </a:r>
            <a:r>
              <a:rPr lang="en-US" sz="1800" dirty="0">
                <a:solidFill>
                  <a:schemeClr val="tx1"/>
                </a:solidFill>
              </a:rPr>
              <a:t>Customer preferences have shifted faster than the business has adapted.</a:t>
            </a:r>
          </a:p>
          <a:p>
            <a:endParaRPr lang="en-US" dirty="0">
              <a:solidFill>
                <a:schemeClr val="tx1"/>
              </a:solidFill>
            </a:endParaRPr>
          </a:p>
        </p:txBody>
      </p:sp>
    </p:spTree>
    <p:extLst>
      <p:ext uri="{BB962C8B-B14F-4D97-AF65-F5344CB8AC3E}">
        <p14:creationId xmlns:p14="http://schemas.microsoft.com/office/powerpoint/2010/main" val="3513774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In conclusion, the drop in sales at Green Haven Florists is not subject to one problem. It is a mix of rising costs, fewer people vising high street, strong competition, and customers now expecting more convenience through online ordering and delivery. On top of that, the business has been a little slow to adapt digitally.</a:t>
            </a:r>
          </a:p>
          <a:p>
            <a:r>
              <a:rPr lang="en-GB" dirty="0"/>
              <a:t>However, with their strong reputation, loyal customers, and commitment to sustainability, Liam and Priya still have a solid foundation to build on. If they respond to these changes and modernise where needed, there is a real opportunity to turn things around and secure the shop’s future.</a:t>
            </a:r>
          </a:p>
        </p:txBody>
      </p:sp>
      <p:pic>
        <p:nvPicPr>
          <p:cNvPr id="4" name="Picture 3">
            <a:extLst>
              <a:ext uri="{FF2B5EF4-FFF2-40B4-BE49-F238E27FC236}">
                <a16:creationId xmlns:a16="http://schemas.microsoft.com/office/drawing/2014/main" id="{5F2BB853-E73F-7F09-DBB6-B0B38ACEEED1}"/>
              </a:ext>
            </a:extLst>
          </p:cNvPr>
          <p:cNvPicPr>
            <a:picLocks noChangeAspect="1"/>
          </p:cNvPicPr>
          <p:nvPr/>
        </p:nvPicPr>
        <p:blipFill>
          <a:blip r:embed="rId2"/>
          <a:stretch>
            <a:fillRect/>
          </a:stretch>
        </p:blipFill>
        <p:spPr>
          <a:xfrm rot="10800000">
            <a:off x="9954768" y="4792159"/>
            <a:ext cx="2433441" cy="2168769"/>
          </a:xfrm>
          <a:prstGeom prst="rect">
            <a:avLst/>
          </a:prstGeom>
        </p:spPr>
      </p:pic>
      <p:pic>
        <p:nvPicPr>
          <p:cNvPr id="5" name="Picture 4">
            <a:extLst>
              <a:ext uri="{FF2B5EF4-FFF2-40B4-BE49-F238E27FC236}">
                <a16:creationId xmlns:a16="http://schemas.microsoft.com/office/drawing/2014/main" id="{4F7C10D3-E885-870F-3EB5-E65751FD17FF}"/>
              </a:ext>
            </a:extLst>
          </p:cNvPr>
          <p:cNvPicPr>
            <a:picLocks noChangeAspect="1"/>
          </p:cNvPicPr>
          <p:nvPr/>
        </p:nvPicPr>
        <p:blipFill>
          <a:blip r:embed="rId2"/>
          <a:srcRect l="963" t="1935" b="-1"/>
          <a:stretch>
            <a:fillRect/>
          </a:stretch>
        </p:blipFill>
        <p:spPr>
          <a:xfrm>
            <a:off x="-105508" y="-20984"/>
            <a:ext cx="2409995" cy="2126800"/>
          </a:xfrm>
          <a:prstGeom prst="rect">
            <a:avLst/>
          </a:prstGeom>
        </p:spPr>
      </p:pic>
    </p:spTree>
    <p:extLst>
      <p:ext uri="{BB962C8B-B14F-4D97-AF65-F5344CB8AC3E}">
        <p14:creationId xmlns:p14="http://schemas.microsoft.com/office/powerpoint/2010/main" val="3970473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Fishbone Diagram Blank Template">
            <a:extLst>
              <a:ext uri="{FF2B5EF4-FFF2-40B4-BE49-F238E27FC236}">
                <a16:creationId xmlns:a16="http://schemas.microsoft.com/office/drawing/2014/main" id="{80EA9005-F4A8-45C1-F20C-20941906000D}"/>
              </a:ext>
            </a:extLst>
          </p:cNvPr>
          <p:cNvSpPr>
            <a:spLocks noChangeAspect="1" noChangeArrowheads="1"/>
          </p:cNvSpPr>
          <p:nvPr/>
        </p:nvSpPr>
        <p:spPr bwMode="auto">
          <a:xfrm>
            <a:off x="5943600" y="3276600"/>
            <a:ext cx="2749062" cy="274906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Fishbone Diagram Blank Template">
            <a:extLst>
              <a:ext uri="{FF2B5EF4-FFF2-40B4-BE49-F238E27FC236}">
                <a16:creationId xmlns:a16="http://schemas.microsoft.com/office/drawing/2014/main" id="{4B1EE53E-242E-5E5E-C7C1-3D3A00E9F9A0}"/>
              </a:ext>
            </a:extLst>
          </p:cNvPr>
          <p:cNvSpPr>
            <a:spLocks noChangeAspect="1" noChangeArrowheads="1"/>
          </p:cNvSpPr>
          <p:nvPr/>
        </p:nvSpPr>
        <p:spPr bwMode="auto">
          <a:xfrm>
            <a:off x="5943599" y="3276599"/>
            <a:ext cx="1811215" cy="181121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CD4BCD17-75B2-8031-782D-8124620F21F4}"/>
              </a:ext>
            </a:extLst>
          </p:cNvPr>
          <p:cNvPicPr>
            <a:picLocks noChangeAspect="1"/>
          </p:cNvPicPr>
          <p:nvPr/>
        </p:nvPicPr>
        <p:blipFill>
          <a:blip r:embed="rId2"/>
          <a:srcRect l="10062" t="23334" r="11241" b="12265"/>
          <a:stretch>
            <a:fillRect/>
          </a:stretch>
        </p:blipFill>
        <p:spPr>
          <a:xfrm>
            <a:off x="1871210" y="1488830"/>
            <a:ext cx="8449579" cy="3880339"/>
          </a:xfrm>
          <a:prstGeom prst="rect">
            <a:avLst/>
          </a:prstGeom>
        </p:spPr>
      </p:pic>
      <p:sp>
        <p:nvSpPr>
          <p:cNvPr id="7" name="TextBox 6">
            <a:extLst>
              <a:ext uri="{FF2B5EF4-FFF2-40B4-BE49-F238E27FC236}">
                <a16:creationId xmlns:a16="http://schemas.microsoft.com/office/drawing/2014/main" id="{899FF132-C2AA-E89E-5EB9-B567FF8908E3}"/>
              </a:ext>
            </a:extLst>
          </p:cNvPr>
          <p:cNvSpPr txBox="1"/>
          <p:nvPr/>
        </p:nvSpPr>
        <p:spPr>
          <a:xfrm>
            <a:off x="2523394" y="465408"/>
            <a:ext cx="2086706" cy="923330"/>
          </a:xfrm>
          <a:prstGeom prst="rect">
            <a:avLst/>
          </a:prstGeom>
          <a:solidFill>
            <a:srgbClr val="FFFF99"/>
          </a:solidFill>
        </p:spPr>
        <p:txBody>
          <a:bodyPr wrap="square" rtlCol="0">
            <a:spAutoFit/>
          </a:bodyPr>
          <a:lstStyle/>
          <a:p>
            <a:r>
              <a:rPr lang="en-US" u="sng" dirty="0"/>
              <a:t>Cause: </a:t>
            </a:r>
            <a:r>
              <a:rPr lang="en-US" dirty="0"/>
              <a:t>Rising wholesale flower prices</a:t>
            </a:r>
          </a:p>
        </p:txBody>
      </p:sp>
      <p:sp>
        <p:nvSpPr>
          <p:cNvPr id="19" name="TextBox 18">
            <a:extLst>
              <a:ext uri="{FF2B5EF4-FFF2-40B4-BE49-F238E27FC236}">
                <a16:creationId xmlns:a16="http://schemas.microsoft.com/office/drawing/2014/main" id="{974EC339-DD1E-E57A-A815-7B2F3C3232D4}"/>
              </a:ext>
            </a:extLst>
          </p:cNvPr>
          <p:cNvSpPr txBox="1"/>
          <p:nvPr/>
        </p:nvSpPr>
        <p:spPr>
          <a:xfrm>
            <a:off x="2074984" y="1587080"/>
            <a:ext cx="2086706" cy="646331"/>
          </a:xfrm>
          <a:prstGeom prst="rect">
            <a:avLst/>
          </a:prstGeom>
          <a:solidFill>
            <a:srgbClr val="FF7C80"/>
          </a:solidFill>
        </p:spPr>
        <p:txBody>
          <a:bodyPr wrap="square" rtlCol="0">
            <a:spAutoFit/>
          </a:bodyPr>
          <a:lstStyle/>
          <a:p>
            <a:r>
              <a:rPr lang="en-US" dirty="0"/>
              <a:t>Effect: Reduces profit margin</a:t>
            </a:r>
          </a:p>
        </p:txBody>
      </p:sp>
      <p:sp>
        <p:nvSpPr>
          <p:cNvPr id="20" name="TextBox 19">
            <a:extLst>
              <a:ext uri="{FF2B5EF4-FFF2-40B4-BE49-F238E27FC236}">
                <a16:creationId xmlns:a16="http://schemas.microsoft.com/office/drawing/2014/main" id="{E089E19F-5323-4B8D-2698-D7535DA2758D}"/>
              </a:ext>
            </a:extLst>
          </p:cNvPr>
          <p:cNvSpPr txBox="1"/>
          <p:nvPr/>
        </p:nvSpPr>
        <p:spPr>
          <a:xfrm>
            <a:off x="5099537" y="502611"/>
            <a:ext cx="2168769" cy="646331"/>
          </a:xfrm>
          <a:prstGeom prst="rect">
            <a:avLst/>
          </a:prstGeom>
          <a:solidFill>
            <a:srgbClr val="FFFF99"/>
          </a:solidFill>
        </p:spPr>
        <p:txBody>
          <a:bodyPr wrap="square" rtlCol="0">
            <a:spAutoFit/>
          </a:bodyPr>
          <a:lstStyle/>
          <a:p>
            <a:r>
              <a:rPr lang="en-US" u="sng" dirty="0"/>
              <a:t>Cause: </a:t>
            </a:r>
            <a:r>
              <a:rPr lang="en-US" dirty="0"/>
              <a:t>Outdated website</a:t>
            </a:r>
          </a:p>
        </p:txBody>
      </p:sp>
      <p:sp>
        <p:nvSpPr>
          <p:cNvPr id="24" name="TextBox 23">
            <a:extLst>
              <a:ext uri="{FF2B5EF4-FFF2-40B4-BE49-F238E27FC236}">
                <a16:creationId xmlns:a16="http://schemas.microsoft.com/office/drawing/2014/main" id="{3140FDAB-1645-D701-3E62-4AF7A5A35492}"/>
              </a:ext>
            </a:extLst>
          </p:cNvPr>
          <p:cNvSpPr txBox="1"/>
          <p:nvPr/>
        </p:nvSpPr>
        <p:spPr>
          <a:xfrm>
            <a:off x="4667247" y="1288113"/>
            <a:ext cx="2086706" cy="646331"/>
          </a:xfrm>
          <a:prstGeom prst="rect">
            <a:avLst/>
          </a:prstGeom>
          <a:solidFill>
            <a:srgbClr val="FF7C80"/>
          </a:solidFill>
        </p:spPr>
        <p:txBody>
          <a:bodyPr wrap="square" rtlCol="0">
            <a:spAutoFit/>
          </a:bodyPr>
          <a:lstStyle/>
          <a:p>
            <a:r>
              <a:rPr lang="en-US" dirty="0"/>
              <a:t>Effect: Harder to compete</a:t>
            </a:r>
          </a:p>
        </p:txBody>
      </p:sp>
      <p:sp>
        <p:nvSpPr>
          <p:cNvPr id="25" name="TextBox 24">
            <a:extLst>
              <a:ext uri="{FF2B5EF4-FFF2-40B4-BE49-F238E27FC236}">
                <a16:creationId xmlns:a16="http://schemas.microsoft.com/office/drawing/2014/main" id="{98AE1E81-6180-F7BE-D780-C6BF5B6C46CD}"/>
              </a:ext>
            </a:extLst>
          </p:cNvPr>
          <p:cNvSpPr txBox="1"/>
          <p:nvPr/>
        </p:nvSpPr>
        <p:spPr>
          <a:xfrm>
            <a:off x="6859718" y="1594225"/>
            <a:ext cx="2086706" cy="646331"/>
          </a:xfrm>
          <a:prstGeom prst="rect">
            <a:avLst/>
          </a:prstGeom>
          <a:solidFill>
            <a:srgbClr val="FF7C80"/>
          </a:solidFill>
        </p:spPr>
        <p:txBody>
          <a:bodyPr wrap="square" rtlCol="0">
            <a:spAutoFit/>
          </a:bodyPr>
          <a:lstStyle/>
          <a:p>
            <a:r>
              <a:rPr lang="en-US" dirty="0"/>
              <a:t>Effect: Reduced market share</a:t>
            </a:r>
          </a:p>
        </p:txBody>
      </p:sp>
      <p:sp>
        <p:nvSpPr>
          <p:cNvPr id="26" name="TextBox 25">
            <a:extLst>
              <a:ext uri="{FF2B5EF4-FFF2-40B4-BE49-F238E27FC236}">
                <a16:creationId xmlns:a16="http://schemas.microsoft.com/office/drawing/2014/main" id="{8AF777D3-13A8-3D92-48CE-0A0DCBB0CD9D}"/>
              </a:ext>
            </a:extLst>
          </p:cNvPr>
          <p:cNvSpPr txBox="1"/>
          <p:nvPr/>
        </p:nvSpPr>
        <p:spPr>
          <a:xfrm>
            <a:off x="7754814" y="188409"/>
            <a:ext cx="2168769" cy="1200329"/>
          </a:xfrm>
          <a:prstGeom prst="rect">
            <a:avLst/>
          </a:prstGeom>
          <a:solidFill>
            <a:srgbClr val="FFFF99"/>
          </a:solidFill>
        </p:spPr>
        <p:txBody>
          <a:bodyPr wrap="square" rtlCol="0">
            <a:spAutoFit/>
          </a:bodyPr>
          <a:lstStyle/>
          <a:p>
            <a:r>
              <a:rPr lang="en-US" u="sng" dirty="0"/>
              <a:t>Cause: </a:t>
            </a:r>
            <a:r>
              <a:rPr lang="en-US" dirty="0"/>
              <a:t>National chain offering lower prices</a:t>
            </a:r>
          </a:p>
          <a:p>
            <a:endParaRPr lang="en-US" dirty="0"/>
          </a:p>
        </p:txBody>
      </p:sp>
      <p:sp>
        <p:nvSpPr>
          <p:cNvPr id="27" name="TextBox 26">
            <a:extLst>
              <a:ext uri="{FF2B5EF4-FFF2-40B4-BE49-F238E27FC236}">
                <a16:creationId xmlns:a16="http://schemas.microsoft.com/office/drawing/2014/main" id="{25B9BD05-61B3-068C-952F-16D19C1080D8}"/>
              </a:ext>
            </a:extLst>
          </p:cNvPr>
          <p:cNvSpPr txBox="1"/>
          <p:nvPr/>
        </p:nvSpPr>
        <p:spPr>
          <a:xfrm>
            <a:off x="1768721" y="5574216"/>
            <a:ext cx="2168769" cy="646331"/>
          </a:xfrm>
          <a:prstGeom prst="rect">
            <a:avLst/>
          </a:prstGeom>
          <a:solidFill>
            <a:srgbClr val="FFFF99"/>
          </a:solidFill>
        </p:spPr>
        <p:txBody>
          <a:bodyPr wrap="square" rtlCol="0">
            <a:spAutoFit/>
          </a:bodyPr>
          <a:lstStyle/>
          <a:p>
            <a:r>
              <a:rPr lang="en-US" u="sng" dirty="0"/>
              <a:t>Cause: </a:t>
            </a:r>
            <a:r>
              <a:rPr lang="en-US" dirty="0"/>
              <a:t>Declining footfall</a:t>
            </a:r>
          </a:p>
        </p:txBody>
      </p:sp>
      <p:sp>
        <p:nvSpPr>
          <p:cNvPr id="28" name="TextBox 27">
            <a:extLst>
              <a:ext uri="{FF2B5EF4-FFF2-40B4-BE49-F238E27FC236}">
                <a16:creationId xmlns:a16="http://schemas.microsoft.com/office/drawing/2014/main" id="{AD7FA490-3E1E-E51F-AB9F-6A181D6523BA}"/>
              </a:ext>
            </a:extLst>
          </p:cNvPr>
          <p:cNvSpPr txBox="1"/>
          <p:nvPr/>
        </p:nvSpPr>
        <p:spPr>
          <a:xfrm>
            <a:off x="4909039" y="5723631"/>
            <a:ext cx="2168769" cy="923330"/>
          </a:xfrm>
          <a:prstGeom prst="rect">
            <a:avLst/>
          </a:prstGeom>
          <a:solidFill>
            <a:srgbClr val="FFFF99"/>
          </a:solidFill>
        </p:spPr>
        <p:txBody>
          <a:bodyPr wrap="square" rtlCol="0">
            <a:spAutoFit/>
          </a:bodyPr>
          <a:lstStyle/>
          <a:p>
            <a:r>
              <a:rPr lang="en-US" u="sng" dirty="0"/>
              <a:t>Cause: </a:t>
            </a:r>
            <a:r>
              <a:rPr lang="en-US" dirty="0"/>
              <a:t>Lack of promotion of products</a:t>
            </a:r>
          </a:p>
        </p:txBody>
      </p:sp>
      <p:sp>
        <p:nvSpPr>
          <p:cNvPr id="29" name="TextBox 28">
            <a:extLst>
              <a:ext uri="{FF2B5EF4-FFF2-40B4-BE49-F238E27FC236}">
                <a16:creationId xmlns:a16="http://schemas.microsoft.com/office/drawing/2014/main" id="{6F348446-9C39-8C93-023F-474202316863}"/>
              </a:ext>
            </a:extLst>
          </p:cNvPr>
          <p:cNvSpPr txBox="1"/>
          <p:nvPr/>
        </p:nvSpPr>
        <p:spPr>
          <a:xfrm>
            <a:off x="7525001" y="5689980"/>
            <a:ext cx="2168769" cy="646331"/>
          </a:xfrm>
          <a:prstGeom prst="rect">
            <a:avLst/>
          </a:prstGeom>
          <a:solidFill>
            <a:srgbClr val="FFFF99"/>
          </a:solidFill>
        </p:spPr>
        <p:txBody>
          <a:bodyPr wrap="square" rtlCol="0">
            <a:spAutoFit/>
          </a:bodyPr>
          <a:lstStyle/>
          <a:p>
            <a:r>
              <a:rPr lang="en-US" u="sng" dirty="0"/>
              <a:t>Cause: </a:t>
            </a:r>
            <a:r>
              <a:rPr lang="en-US" dirty="0"/>
              <a:t>Demand for convenience</a:t>
            </a:r>
          </a:p>
        </p:txBody>
      </p:sp>
      <p:sp>
        <p:nvSpPr>
          <p:cNvPr id="31" name="TextBox 30">
            <a:extLst>
              <a:ext uri="{FF2B5EF4-FFF2-40B4-BE49-F238E27FC236}">
                <a16:creationId xmlns:a16="http://schemas.microsoft.com/office/drawing/2014/main" id="{33A70CA9-8DAB-34D4-5BCF-9293A4360263}"/>
              </a:ext>
            </a:extLst>
          </p:cNvPr>
          <p:cNvSpPr txBox="1"/>
          <p:nvPr/>
        </p:nvSpPr>
        <p:spPr>
          <a:xfrm>
            <a:off x="1871209" y="4509645"/>
            <a:ext cx="2341772" cy="646331"/>
          </a:xfrm>
          <a:prstGeom prst="rect">
            <a:avLst/>
          </a:prstGeom>
          <a:solidFill>
            <a:srgbClr val="FF7C80"/>
          </a:solidFill>
        </p:spPr>
        <p:txBody>
          <a:bodyPr wrap="square" rtlCol="0">
            <a:spAutoFit/>
          </a:bodyPr>
          <a:lstStyle/>
          <a:p>
            <a:r>
              <a:rPr lang="en-US" dirty="0"/>
              <a:t>Effect: Fewer impulse purchases</a:t>
            </a:r>
          </a:p>
        </p:txBody>
      </p:sp>
      <p:sp>
        <p:nvSpPr>
          <p:cNvPr id="32" name="TextBox 31">
            <a:extLst>
              <a:ext uri="{FF2B5EF4-FFF2-40B4-BE49-F238E27FC236}">
                <a16:creationId xmlns:a16="http://schemas.microsoft.com/office/drawing/2014/main" id="{DCA87E14-C19F-CEBE-FD02-1EA095CFAF6F}"/>
              </a:ext>
            </a:extLst>
          </p:cNvPr>
          <p:cNvSpPr txBox="1"/>
          <p:nvPr/>
        </p:nvSpPr>
        <p:spPr>
          <a:xfrm>
            <a:off x="4293577" y="4822930"/>
            <a:ext cx="2086706" cy="646331"/>
          </a:xfrm>
          <a:prstGeom prst="rect">
            <a:avLst/>
          </a:prstGeom>
          <a:solidFill>
            <a:srgbClr val="FF7C80"/>
          </a:solidFill>
        </p:spPr>
        <p:txBody>
          <a:bodyPr wrap="square" rtlCol="0">
            <a:spAutoFit/>
          </a:bodyPr>
          <a:lstStyle/>
          <a:p>
            <a:r>
              <a:rPr lang="en-US" dirty="0"/>
              <a:t>Effect: Fewer customers</a:t>
            </a:r>
          </a:p>
        </p:txBody>
      </p:sp>
      <p:sp>
        <p:nvSpPr>
          <p:cNvPr id="33" name="TextBox 32">
            <a:extLst>
              <a:ext uri="{FF2B5EF4-FFF2-40B4-BE49-F238E27FC236}">
                <a16:creationId xmlns:a16="http://schemas.microsoft.com/office/drawing/2014/main" id="{63B531B7-068A-2972-F6E8-0C11E892A709}"/>
              </a:ext>
            </a:extLst>
          </p:cNvPr>
          <p:cNvSpPr txBox="1"/>
          <p:nvPr/>
        </p:nvSpPr>
        <p:spPr>
          <a:xfrm>
            <a:off x="6859717" y="4648953"/>
            <a:ext cx="2296005" cy="646331"/>
          </a:xfrm>
          <a:prstGeom prst="rect">
            <a:avLst/>
          </a:prstGeom>
          <a:solidFill>
            <a:srgbClr val="FF7C80"/>
          </a:solidFill>
        </p:spPr>
        <p:txBody>
          <a:bodyPr wrap="square" rtlCol="0">
            <a:spAutoFit/>
          </a:bodyPr>
          <a:lstStyle/>
          <a:p>
            <a:r>
              <a:rPr lang="en-US" dirty="0"/>
              <a:t>Effect: Preferences have shifted</a:t>
            </a:r>
          </a:p>
        </p:txBody>
      </p:sp>
      <p:pic>
        <p:nvPicPr>
          <p:cNvPr id="34" name="Picture 33">
            <a:extLst>
              <a:ext uri="{FF2B5EF4-FFF2-40B4-BE49-F238E27FC236}">
                <a16:creationId xmlns:a16="http://schemas.microsoft.com/office/drawing/2014/main" id="{DD29A44D-3DF3-F433-7579-4466A5DE1092}"/>
              </a:ext>
            </a:extLst>
          </p:cNvPr>
          <p:cNvPicPr>
            <a:picLocks noChangeAspect="1"/>
          </p:cNvPicPr>
          <p:nvPr/>
        </p:nvPicPr>
        <p:blipFill>
          <a:blip r:embed="rId3"/>
          <a:stretch>
            <a:fillRect/>
          </a:stretch>
        </p:blipFill>
        <p:spPr>
          <a:xfrm rot="10800000">
            <a:off x="9954768" y="4792159"/>
            <a:ext cx="2433441" cy="2168769"/>
          </a:xfrm>
          <a:prstGeom prst="rect">
            <a:avLst/>
          </a:prstGeom>
        </p:spPr>
      </p:pic>
      <p:pic>
        <p:nvPicPr>
          <p:cNvPr id="35" name="Picture 34">
            <a:extLst>
              <a:ext uri="{FF2B5EF4-FFF2-40B4-BE49-F238E27FC236}">
                <a16:creationId xmlns:a16="http://schemas.microsoft.com/office/drawing/2014/main" id="{9226E6E3-EB96-FEBA-6C63-A84BD11E6886}"/>
              </a:ext>
            </a:extLst>
          </p:cNvPr>
          <p:cNvPicPr>
            <a:picLocks noChangeAspect="1"/>
          </p:cNvPicPr>
          <p:nvPr/>
        </p:nvPicPr>
        <p:blipFill>
          <a:blip r:embed="rId3"/>
          <a:srcRect l="963" t="1935" b="-1"/>
          <a:stretch>
            <a:fillRect/>
          </a:stretch>
        </p:blipFill>
        <p:spPr>
          <a:xfrm>
            <a:off x="-105508" y="-20984"/>
            <a:ext cx="2409995" cy="2126800"/>
          </a:xfrm>
          <a:prstGeom prst="rect">
            <a:avLst/>
          </a:prstGeom>
        </p:spPr>
      </p:pic>
      <p:sp>
        <p:nvSpPr>
          <p:cNvPr id="8" name="Oval 7">
            <a:extLst>
              <a:ext uri="{FF2B5EF4-FFF2-40B4-BE49-F238E27FC236}">
                <a16:creationId xmlns:a16="http://schemas.microsoft.com/office/drawing/2014/main" id="{5DCDCFB7-1675-E9BA-7E24-EB8D0E8F6B10}"/>
              </a:ext>
            </a:extLst>
          </p:cNvPr>
          <p:cNvSpPr/>
          <p:nvPr/>
        </p:nvSpPr>
        <p:spPr>
          <a:xfrm>
            <a:off x="8345778" y="2850762"/>
            <a:ext cx="1608990" cy="94637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Decline in sales</a:t>
            </a:r>
          </a:p>
        </p:txBody>
      </p:sp>
    </p:spTree>
    <p:extLst>
      <p:ext uri="{BB962C8B-B14F-4D97-AF65-F5344CB8AC3E}">
        <p14:creationId xmlns:p14="http://schemas.microsoft.com/office/powerpoint/2010/main" val="3945481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lnSpcReduction="10000"/>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r>
              <a:rPr lang="en-GB" b="1" dirty="0">
                <a:solidFill>
                  <a:srgbClr val="FF0000"/>
                </a:solidFill>
                <a:latin typeface="Arial"/>
                <a:ea typeface="Roboto"/>
                <a:cs typeface="Roboto"/>
              </a:rPr>
              <a:t>5 sources</a:t>
            </a:r>
            <a:br>
              <a:rPr lang="en-GB" b="1" dirty="0">
                <a:latin typeface="Arial"/>
                <a:ea typeface="Roboto"/>
                <a:cs typeface="Roboto"/>
              </a:rPr>
            </a:br>
            <a:r>
              <a:rPr lang="en-GB" sz="1800" dirty="0">
                <a:hlinkClick r:id="rId3"/>
              </a:rPr>
              <a:t>Footfall falters as shoppers hold out for sales</a:t>
            </a:r>
            <a:endParaRPr lang="en-GB" sz="1800" dirty="0"/>
          </a:p>
          <a:p>
            <a:r>
              <a:rPr lang="en-GB" sz="1800" dirty="0">
                <a:hlinkClick r:id="rId4"/>
              </a:rPr>
              <a:t>UK retail footfall slides in March 2025 as confidence low</a:t>
            </a:r>
            <a:r>
              <a:rPr lang="en-GB" sz="1800" dirty="0"/>
              <a:t> </a:t>
            </a:r>
          </a:p>
          <a:p>
            <a:r>
              <a:rPr lang="en-GB" sz="1800" dirty="0">
                <a:hlinkClick r:id="rId5"/>
              </a:rPr>
              <a:t>Digital Transformation In The Floral Industry Statistics: Market Data Report 2026</a:t>
            </a:r>
            <a:endParaRPr lang="en-GB" sz="1800" dirty="0"/>
          </a:p>
          <a:p>
            <a:r>
              <a:rPr lang="en-GB" sz="1800" dirty="0">
                <a:hlinkClick r:id="rId6"/>
              </a:rPr>
              <a:t>Commercial Quarterly Examiner - retail market </a:t>
            </a:r>
            <a:r>
              <a:rPr lang="en-GB" sz="1800" dirty="0" err="1">
                <a:hlinkClick r:id="rId6"/>
              </a:rPr>
              <a:t>market</a:t>
            </a:r>
            <a:r>
              <a:rPr lang="en-GB" sz="1800" dirty="0">
                <a:hlinkClick r:id="rId6"/>
              </a:rPr>
              <a:t> update Q1 2025 | Cluttons</a:t>
            </a:r>
            <a:endParaRPr lang="en-GB" sz="1800" dirty="0"/>
          </a:p>
          <a:p>
            <a:r>
              <a:rPr lang="en-GB" sz="1800" dirty="0">
                <a:hlinkClick r:id="rId7"/>
              </a:rPr>
              <a:t>Homepage</a:t>
            </a:r>
            <a:r>
              <a:rPr lang="en-GB" sz="1800" dirty="0"/>
              <a:t> </a:t>
            </a:r>
          </a:p>
          <a:p>
            <a:r>
              <a:rPr lang="en-GB" sz="1800" dirty="0">
                <a:hlinkClick r:id="rId8"/>
              </a:rPr>
              <a:t>Retail industry - Office for National Statistics</a:t>
            </a:r>
            <a:r>
              <a:rPr lang="en-GB" sz="1800" dirty="0"/>
              <a:t> </a:t>
            </a:r>
          </a:p>
          <a:p>
            <a:r>
              <a:rPr lang="en-GB" sz="1800" dirty="0">
                <a:hlinkClick r:id="rId9"/>
              </a:rPr>
              <a:t>Home</a:t>
            </a:r>
            <a:r>
              <a:rPr lang="en-GB" sz="1800" dirty="0"/>
              <a:t> </a:t>
            </a:r>
          </a:p>
          <a:p>
            <a:r>
              <a:rPr lang="en-GB" sz="1800" dirty="0">
                <a:hlinkClick r:id="rId10"/>
              </a:rPr>
              <a:t>The Federation of Small Businesses</a:t>
            </a:r>
            <a:r>
              <a:rPr lang="en-GB" sz="1800" dirty="0"/>
              <a:t> </a:t>
            </a:r>
          </a:p>
          <a:p>
            <a:r>
              <a:rPr lang="en-GB" sz="1800" dirty="0">
                <a:hlinkClick r:id="rId11"/>
              </a:rPr>
              <a:t>PwC UK - Building relationships, creating value</a:t>
            </a:r>
            <a:endParaRPr lang="en-US" sz="1800" dirty="0"/>
          </a:p>
          <a:p>
            <a:endParaRPr lang="en-GB" sz="1800" b="1" dirty="0">
              <a:solidFill>
                <a:srgbClr val="1D4ED8"/>
              </a:solidFill>
              <a:latin typeface="Roboto"/>
              <a:ea typeface="Roboto"/>
              <a:cs typeface="Roboto"/>
            </a:endParaRPr>
          </a:p>
        </p:txBody>
      </p:sp>
      <p:pic>
        <p:nvPicPr>
          <p:cNvPr id="4" name="Picture 3">
            <a:extLst>
              <a:ext uri="{FF2B5EF4-FFF2-40B4-BE49-F238E27FC236}">
                <a16:creationId xmlns:a16="http://schemas.microsoft.com/office/drawing/2014/main" id="{F462DBFA-49CD-F890-0F2F-BC16EFA3A730}"/>
              </a:ext>
            </a:extLst>
          </p:cNvPr>
          <p:cNvPicPr>
            <a:picLocks noChangeAspect="1"/>
          </p:cNvPicPr>
          <p:nvPr/>
        </p:nvPicPr>
        <p:blipFill>
          <a:blip r:embed="rId12"/>
          <a:stretch>
            <a:fillRect/>
          </a:stretch>
        </p:blipFill>
        <p:spPr>
          <a:xfrm rot="10800000">
            <a:off x="9954768" y="4792159"/>
            <a:ext cx="2433441" cy="2168769"/>
          </a:xfrm>
          <a:prstGeom prst="rect">
            <a:avLst/>
          </a:prstGeom>
        </p:spPr>
      </p:pic>
      <p:pic>
        <p:nvPicPr>
          <p:cNvPr id="5" name="Picture 4">
            <a:extLst>
              <a:ext uri="{FF2B5EF4-FFF2-40B4-BE49-F238E27FC236}">
                <a16:creationId xmlns:a16="http://schemas.microsoft.com/office/drawing/2014/main" id="{2E7A8451-CECB-1919-E4C7-38B1C38E90B6}"/>
              </a:ext>
            </a:extLst>
          </p:cNvPr>
          <p:cNvPicPr>
            <a:picLocks noChangeAspect="1"/>
          </p:cNvPicPr>
          <p:nvPr/>
        </p:nvPicPr>
        <p:blipFill>
          <a:blip r:embed="rId12"/>
          <a:srcRect l="963" t="1935" b="-1"/>
          <a:stretch>
            <a:fillRect/>
          </a:stretch>
        </p:blipFill>
        <p:spPr>
          <a:xfrm>
            <a:off x="-105508" y="-20984"/>
            <a:ext cx="2409995" cy="2126800"/>
          </a:xfrm>
          <a:prstGeom prst="rect">
            <a:avLst/>
          </a:prstGeom>
        </p:spPr>
      </p:pic>
    </p:spTree>
    <p:extLst>
      <p:ext uri="{BB962C8B-B14F-4D97-AF65-F5344CB8AC3E}">
        <p14:creationId xmlns:p14="http://schemas.microsoft.com/office/powerpoint/2010/main" val="3591259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91CDDF4E-D370-B07B-E31D-C2F0D2EDDF35}"/>
              </a:ext>
            </a:extLst>
          </p:cNvPr>
          <p:cNvPicPr>
            <a:picLocks noChangeAspect="1"/>
          </p:cNvPicPr>
          <p:nvPr/>
        </p:nvPicPr>
        <p:blipFill>
          <a:blip r:embed="rId3"/>
          <a:stretch>
            <a:fillRect/>
          </a:stretch>
        </p:blipFill>
        <p:spPr>
          <a:xfrm rot="10800000">
            <a:off x="9954768" y="4792159"/>
            <a:ext cx="2433441" cy="2168769"/>
          </a:xfrm>
          <a:prstGeom prst="rect">
            <a:avLst/>
          </a:prstGeom>
        </p:spPr>
      </p:pic>
      <p:pic>
        <p:nvPicPr>
          <p:cNvPr id="4" name="Picture 3">
            <a:extLst>
              <a:ext uri="{FF2B5EF4-FFF2-40B4-BE49-F238E27FC236}">
                <a16:creationId xmlns:a16="http://schemas.microsoft.com/office/drawing/2014/main" id="{782D8AE9-8354-BDB1-C725-AB9F44B60993}"/>
              </a:ext>
            </a:extLst>
          </p:cNvPr>
          <p:cNvPicPr>
            <a:picLocks noChangeAspect="1"/>
          </p:cNvPicPr>
          <p:nvPr/>
        </p:nvPicPr>
        <p:blipFill>
          <a:blip r:embed="rId3"/>
          <a:srcRect l="963" t="1935" b="-1"/>
          <a:stretch>
            <a:fillRect/>
          </a:stretch>
        </p:blipFill>
        <p:spPr>
          <a:xfrm>
            <a:off x="-105508" y="-20984"/>
            <a:ext cx="2409995" cy="2126800"/>
          </a:xfrm>
          <a:prstGeom prst="rect">
            <a:avLst/>
          </a:prstGeom>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4" ma:contentTypeDescription="Create a new document." ma:contentTypeScope="" ma:versionID="269829c5745b1ed117aa0a568bdcbb03">
  <xsd:schema xmlns:xsd="http://www.w3.org/2001/XMLSchema" xmlns:xs="http://www.w3.org/2001/XMLSchema" xmlns:p="http://schemas.microsoft.com/office/2006/metadata/properties" xmlns:ns3="716bca3a-9bc9-4129-a185-7ea87f9d73cc" targetNamespace="http://schemas.microsoft.com/office/2006/metadata/properties" ma:root="true" ma:fieldsID="298654f109d209d4227863c9e1edb120" ns3:_="">
    <xsd:import namespace="716bca3a-9bc9-4129-a185-7ea87f9d73c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146386D-B8AF-4A82-BBFC-C7DB7A4FAB3C}">
  <ds:schemaRefs>
    <ds:schemaRef ds:uri="http://schemas.microsoft.com/sharepoint/v3/contenttype/forms"/>
  </ds:schemaRefs>
</ds:datastoreItem>
</file>

<file path=customXml/itemProps2.xml><?xml version="1.0" encoding="utf-8"?>
<ds:datastoreItem xmlns:ds="http://schemas.openxmlformats.org/officeDocument/2006/customXml" ds:itemID="{D1521102-736F-4375-8B18-2781E106FA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1B20AD2-EC22-415C-AF9E-63B432ADF4E2}">
  <ds:schemaRefs>
    <ds:schemaRef ds:uri="http://schemas.openxmlformats.org/package/2006/metadata/core-properties"/>
    <ds:schemaRef ds:uri="http://www.w3.org/XML/1998/namespace"/>
    <ds:schemaRef ds:uri="http://schemas.microsoft.com/office/infopath/2007/PartnerControls"/>
    <ds:schemaRef ds:uri="716bca3a-9bc9-4129-a185-7ea87f9d73cc"/>
    <ds:schemaRef ds:uri="http://schemas.microsoft.com/office/2006/metadata/properties"/>
    <ds:schemaRef ds:uri="http://purl.org/dc/elements/1.1/"/>
    <ds:schemaRef ds:uri="http://schemas.microsoft.com/office/2006/documentManagement/typ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TM02900743[[fn=Organic]]</Template>
  <TotalTime>14840</TotalTime>
  <Words>1545</Words>
  <Application>Microsoft Office PowerPoint</Application>
  <PresentationFormat>Widescreen</PresentationFormat>
  <Paragraphs>137</Paragraphs>
  <Slides>13</Slides>
  <Notes>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Wisp</vt:lpstr>
      <vt:lpstr>MODULE NAME: Problem Solving and Decision Making MODULE CODE: LCLM4004 STUDENT NAME: Moshood Bamidele Omishakin STUDENT ID: 2509853 LECTURER: Dr. Faizu Edu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Cause and effect analysis: Fishbone diagram </vt:lpstr>
      <vt:lpstr>Conclusion</vt:lpstr>
      <vt:lpstr>PowerPoint Presentation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Moshood Bamidele Omishakin (2509853)</cp:lastModifiedBy>
  <cp:revision>93</cp:revision>
  <dcterms:created xsi:type="dcterms:W3CDTF">2024-10-08T15:58:04Z</dcterms:created>
  <dcterms:modified xsi:type="dcterms:W3CDTF">2026-03-10T18:37:16Z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