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34" autoAdjust="0"/>
    <p:restoredTop sz="94660"/>
  </p:normalViewPr>
  <p:slideViewPr>
    <p:cSldViewPr snapToGrid="0">
      <p:cViewPr varScale="1">
        <p:scale>
          <a:sx n="59" d="100"/>
          <a:sy n="59" d="100"/>
        </p:scale>
        <p:origin x="8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CB329-C617-951A-E8F9-5C061C3C51E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B367FD9-6295-F495-5B59-798A30D07F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3079930-673C-B0F6-B233-4A0DB9776F13}"/>
              </a:ext>
            </a:extLst>
          </p:cNvPr>
          <p:cNvSpPr>
            <a:spLocks noGrp="1"/>
          </p:cNvSpPr>
          <p:nvPr>
            <p:ph type="dt" sz="half" idx="10"/>
          </p:nvPr>
        </p:nvSpPr>
        <p:spPr/>
        <p:txBody>
          <a:bodyPr/>
          <a:lstStyle/>
          <a:p>
            <a:fld id="{6444479B-705B-4489-957E-7E8A228BDFA0}" type="datetime1">
              <a:rPr lang="en-US" smtClean="0"/>
              <a:t>11/24/2025</a:t>
            </a:fld>
            <a:endParaRPr lang="en-US"/>
          </a:p>
        </p:txBody>
      </p:sp>
      <p:sp>
        <p:nvSpPr>
          <p:cNvPr id="5" name="Footer Placeholder 4">
            <a:extLst>
              <a:ext uri="{FF2B5EF4-FFF2-40B4-BE49-F238E27FC236}">
                <a16:creationId xmlns:a16="http://schemas.microsoft.com/office/drawing/2014/main" id="{FCF8C483-1B48-5418-2607-BA42919ADF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D435564-FD26-57A2-ADFF-ACBAB6080402}"/>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759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96DCA-6AB2-2BBF-FB94-EDF963DDF9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48F910-DCBF-C702-F2C0-121639732B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BE0884-EC05-B7DA-BDB7-DA410AE95958}"/>
              </a:ext>
            </a:extLst>
          </p:cNvPr>
          <p:cNvSpPr>
            <a:spLocks noGrp="1"/>
          </p:cNvSpPr>
          <p:nvPr>
            <p:ph type="dt" sz="half" idx="10"/>
          </p:nvPr>
        </p:nvSpPr>
        <p:spPr/>
        <p:txBody>
          <a:bodyPr/>
          <a:lstStyle/>
          <a:p>
            <a:fld id="{9F89F774-3FA6-43B8-9241-99959C8FD463}" type="datetime1">
              <a:rPr lang="en-US" smtClean="0"/>
              <a:t>11/24/2025</a:t>
            </a:fld>
            <a:endParaRPr lang="en-US"/>
          </a:p>
        </p:txBody>
      </p:sp>
      <p:sp>
        <p:nvSpPr>
          <p:cNvPr id="5" name="Footer Placeholder 4">
            <a:extLst>
              <a:ext uri="{FF2B5EF4-FFF2-40B4-BE49-F238E27FC236}">
                <a16:creationId xmlns:a16="http://schemas.microsoft.com/office/drawing/2014/main" id="{EE7CC74A-3697-7DD1-285B-DAE5B89E72D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604FE57-3A61-7086-B631-05251993EF3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26030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A853E-4F3D-4E36-9811-03B59AB86B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F2537D0-2EE0-6799-A6E6-CD50B01694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561A0-4905-10F5-1AA6-44D1BD9DD0C8}"/>
              </a:ext>
            </a:extLst>
          </p:cNvPr>
          <p:cNvSpPr>
            <a:spLocks noGrp="1"/>
          </p:cNvSpPr>
          <p:nvPr>
            <p:ph type="dt" sz="half" idx="10"/>
          </p:nvPr>
        </p:nvSpPr>
        <p:spPr/>
        <p:txBody>
          <a:bodyPr/>
          <a:lstStyle/>
          <a:p>
            <a:fld id="{F9504452-5DCC-4FE2-A5C9-8A5EF6714D65}" type="datetime1">
              <a:rPr lang="en-US" smtClean="0"/>
              <a:t>11/24/2025</a:t>
            </a:fld>
            <a:endParaRPr lang="en-US"/>
          </a:p>
        </p:txBody>
      </p:sp>
      <p:sp>
        <p:nvSpPr>
          <p:cNvPr id="5" name="Footer Placeholder 4">
            <a:extLst>
              <a:ext uri="{FF2B5EF4-FFF2-40B4-BE49-F238E27FC236}">
                <a16:creationId xmlns:a16="http://schemas.microsoft.com/office/drawing/2014/main" id="{5D572160-7517-8E77-5936-89B88F4C40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3CD6CA-C09E-48C9-39F8-88B5B4D27421}"/>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754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04ED3-00BE-D364-18BC-8890405E2A4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8BC77B-E346-5EFA-E174-9BBB72C441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571980A-AFC8-F3F0-C69B-33DD7868D9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F21B5F2-7794-B635-A93A-9363335926D4}"/>
              </a:ext>
            </a:extLst>
          </p:cNvPr>
          <p:cNvSpPr>
            <a:spLocks noGrp="1"/>
          </p:cNvSpPr>
          <p:nvPr>
            <p:ph type="dt" sz="half" idx="10"/>
          </p:nvPr>
        </p:nvSpPr>
        <p:spPr/>
        <p:txBody>
          <a:bodyPr/>
          <a:lstStyle/>
          <a:p>
            <a:fld id="{E579ABC2-0180-4F3A-A895-A85BC724D472}" type="datetime1">
              <a:rPr lang="en-US" smtClean="0"/>
              <a:t>11/24/2025</a:t>
            </a:fld>
            <a:endParaRPr lang="en-US"/>
          </a:p>
        </p:txBody>
      </p:sp>
      <p:sp>
        <p:nvSpPr>
          <p:cNvPr id="6" name="Footer Placeholder 5">
            <a:extLst>
              <a:ext uri="{FF2B5EF4-FFF2-40B4-BE49-F238E27FC236}">
                <a16:creationId xmlns:a16="http://schemas.microsoft.com/office/drawing/2014/main" id="{198FB584-5584-18C9-8D80-7E1411A064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4C18AF-7E2C-4B56-08D2-9627F65158B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6684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AEAB-7F45-0EEF-85FA-C9BB36A7F96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B8497DB-4E68-8C1A-3530-0C85A6E766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834CF8F-EA76-8087-44A0-0ABFC59447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BBAF231-DE07-3C6A-6F19-2F9C6BFAB8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B85CFA-308F-EE8E-6B97-2DB2F574E39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D66329-4130-A590-3123-838FCB112DDC}"/>
              </a:ext>
            </a:extLst>
          </p:cNvPr>
          <p:cNvSpPr>
            <a:spLocks noGrp="1"/>
          </p:cNvSpPr>
          <p:nvPr>
            <p:ph type="dt" sz="half" idx="10"/>
          </p:nvPr>
        </p:nvSpPr>
        <p:spPr/>
        <p:txBody>
          <a:bodyPr/>
          <a:lstStyle/>
          <a:p>
            <a:fld id="{6AEEA9BA-4E8F-439E-BEA4-91FBA01E3F5F}" type="datetime1">
              <a:rPr lang="en-US" smtClean="0"/>
              <a:t>11/24/2025</a:t>
            </a:fld>
            <a:endParaRPr lang="en-US"/>
          </a:p>
        </p:txBody>
      </p:sp>
      <p:sp>
        <p:nvSpPr>
          <p:cNvPr id="8" name="Footer Placeholder 7">
            <a:extLst>
              <a:ext uri="{FF2B5EF4-FFF2-40B4-BE49-F238E27FC236}">
                <a16:creationId xmlns:a16="http://schemas.microsoft.com/office/drawing/2014/main" id="{51292C28-9ECB-C5C4-55E7-DE0E33EDCB3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A0C2D21-9D76-077D-8B6A-445CEA6BE97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56674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8F50-A5C7-16F9-2898-D263C31D4FA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12B36C5-7845-39D9-75D8-249776D0DA62}"/>
              </a:ext>
            </a:extLst>
          </p:cNvPr>
          <p:cNvSpPr>
            <a:spLocks noGrp="1"/>
          </p:cNvSpPr>
          <p:nvPr>
            <p:ph type="dt" sz="half" idx="10"/>
          </p:nvPr>
        </p:nvSpPr>
        <p:spPr/>
        <p:txBody>
          <a:bodyPr/>
          <a:lstStyle/>
          <a:p>
            <a:fld id="{BE15BF18-0007-481C-AA29-413124BC3EE7}" type="datetime1">
              <a:rPr lang="en-US" smtClean="0"/>
              <a:t>11/24/2025</a:t>
            </a:fld>
            <a:endParaRPr lang="en-US"/>
          </a:p>
        </p:txBody>
      </p:sp>
      <p:sp>
        <p:nvSpPr>
          <p:cNvPr id="4" name="Footer Placeholder 3">
            <a:extLst>
              <a:ext uri="{FF2B5EF4-FFF2-40B4-BE49-F238E27FC236}">
                <a16:creationId xmlns:a16="http://schemas.microsoft.com/office/drawing/2014/main" id="{AA277775-364F-DE63-5D22-6752EE47B1E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DE8AD57-D633-5249-81CA-3ACD04E4C6F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1298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A9C0E6-A7DB-A0A9-2FB4-CF07CA70B1E8}"/>
              </a:ext>
            </a:extLst>
          </p:cNvPr>
          <p:cNvSpPr>
            <a:spLocks noGrp="1"/>
          </p:cNvSpPr>
          <p:nvPr>
            <p:ph type="dt" sz="half" idx="10"/>
          </p:nvPr>
        </p:nvSpPr>
        <p:spPr/>
        <p:txBody>
          <a:bodyPr/>
          <a:lstStyle/>
          <a:p>
            <a:fld id="{09BE9870-3748-43AD-B547-02A075CB4A1D}" type="datetime1">
              <a:rPr lang="en-US" smtClean="0"/>
              <a:t>11/24/2025</a:t>
            </a:fld>
            <a:endParaRPr lang="en-US"/>
          </a:p>
        </p:txBody>
      </p:sp>
      <p:sp>
        <p:nvSpPr>
          <p:cNvPr id="3" name="Footer Placeholder 2">
            <a:extLst>
              <a:ext uri="{FF2B5EF4-FFF2-40B4-BE49-F238E27FC236}">
                <a16:creationId xmlns:a16="http://schemas.microsoft.com/office/drawing/2014/main" id="{B194E5A7-36E8-21F8-A310-994C67496FA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0F77618-C838-F1A7-5AB9-F9EAB29AD77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14631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627F8-CE61-F584-43F6-1FDBA14B14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987DA70-6546-F6DD-1969-68805C6FAB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A089450-9CDF-CC72-A207-9FB703D275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A89841-1D33-97AF-0213-2B555C6564B7}"/>
              </a:ext>
            </a:extLst>
          </p:cNvPr>
          <p:cNvSpPr>
            <a:spLocks noGrp="1"/>
          </p:cNvSpPr>
          <p:nvPr>
            <p:ph type="dt" sz="half" idx="10"/>
          </p:nvPr>
        </p:nvSpPr>
        <p:spPr/>
        <p:txBody>
          <a:bodyPr/>
          <a:lstStyle/>
          <a:p>
            <a:fld id="{558E7897-33C5-4F1A-9307-D068E37F3DC7}" type="datetime1">
              <a:rPr lang="en-US" smtClean="0"/>
              <a:t>11/24/2025</a:t>
            </a:fld>
            <a:endParaRPr lang="en-US"/>
          </a:p>
        </p:txBody>
      </p:sp>
      <p:sp>
        <p:nvSpPr>
          <p:cNvPr id="6" name="Footer Placeholder 5">
            <a:extLst>
              <a:ext uri="{FF2B5EF4-FFF2-40B4-BE49-F238E27FC236}">
                <a16:creationId xmlns:a16="http://schemas.microsoft.com/office/drawing/2014/main" id="{A405F9DE-3B19-EEE0-A359-15DADD7D11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29FB8E-5F8C-AC43-D83E-73BC9B31828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01882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A60F7-9C4C-1EB6-E8AC-EB05C2FDC6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2D0062F-C65C-DEE0-7059-7A1A2F0E28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DD6F36-A44F-0D14-C76C-4E3CDFB67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D6A6F0-8379-882A-E838-D8D4A92F3CA8}"/>
              </a:ext>
            </a:extLst>
          </p:cNvPr>
          <p:cNvSpPr>
            <a:spLocks noGrp="1"/>
          </p:cNvSpPr>
          <p:nvPr>
            <p:ph type="dt" sz="half" idx="10"/>
          </p:nvPr>
        </p:nvSpPr>
        <p:spPr/>
        <p:txBody>
          <a:bodyPr/>
          <a:lstStyle/>
          <a:p>
            <a:fld id="{82E171BA-CC09-47C8-A6DF-F5C5CB59CEEC}" type="datetime1">
              <a:rPr lang="en-US" smtClean="0"/>
              <a:t>11/24/2025</a:t>
            </a:fld>
            <a:endParaRPr lang="en-US"/>
          </a:p>
        </p:txBody>
      </p:sp>
      <p:sp>
        <p:nvSpPr>
          <p:cNvPr id="6" name="Footer Placeholder 5">
            <a:extLst>
              <a:ext uri="{FF2B5EF4-FFF2-40B4-BE49-F238E27FC236}">
                <a16:creationId xmlns:a16="http://schemas.microsoft.com/office/drawing/2014/main" id="{1630089A-A078-EFC8-2CAB-8AA206884BD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8A6010-56ED-1AB0-98D7-04E2A6460F3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6618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6AFCA-E454-6491-7E35-64F1E8D7E0A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D714D5D-56BC-273A-25E1-3992372AA0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40510D-BB68-E029-18BD-FDA9BAEADF79}"/>
              </a:ext>
            </a:extLst>
          </p:cNvPr>
          <p:cNvSpPr>
            <a:spLocks noGrp="1"/>
          </p:cNvSpPr>
          <p:nvPr>
            <p:ph type="dt" sz="half" idx="10"/>
          </p:nvPr>
        </p:nvSpPr>
        <p:spPr/>
        <p:txBody>
          <a:bodyPr/>
          <a:lstStyle/>
          <a:p>
            <a:fld id="{C07B66AD-7C08-490A-ADA4-B47E10FB2407}" type="datetime1">
              <a:rPr lang="en-US" smtClean="0"/>
              <a:t>11/24/2025</a:t>
            </a:fld>
            <a:endParaRPr lang="en-US"/>
          </a:p>
        </p:txBody>
      </p:sp>
      <p:sp>
        <p:nvSpPr>
          <p:cNvPr id="5" name="Footer Placeholder 4">
            <a:extLst>
              <a:ext uri="{FF2B5EF4-FFF2-40B4-BE49-F238E27FC236}">
                <a16:creationId xmlns:a16="http://schemas.microsoft.com/office/drawing/2014/main" id="{11B2C182-87BD-8B73-97AB-14C4EC2A45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C75B92-D0E4-F4BA-CFA3-E8DB31EDE15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17340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15D867-415C-4A1C-1AED-F004101597E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08D53FC-EF7A-5F21-A693-D0C3AD4B24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C5930-2426-85E9-6E53-6AC1E64AE740}"/>
              </a:ext>
            </a:extLst>
          </p:cNvPr>
          <p:cNvSpPr>
            <a:spLocks noGrp="1"/>
          </p:cNvSpPr>
          <p:nvPr>
            <p:ph type="dt" sz="half" idx="10"/>
          </p:nvPr>
        </p:nvSpPr>
        <p:spPr/>
        <p:txBody>
          <a:bodyPr/>
          <a:lstStyle/>
          <a:p>
            <a:fld id="{05B95027-4255-49E7-9841-CD21BCC99996}" type="datetime1">
              <a:rPr lang="en-US" smtClean="0"/>
              <a:t>11/24/2025</a:t>
            </a:fld>
            <a:endParaRPr lang="en-US"/>
          </a:p>
        </p:txBody>
      </p:sp>
      <p:sp>
        <p:nvSpPr>
          <p:cNvPr id="5" name="Footer Placeholder 4">
            <a:extLst>
              <a:ext uri="{FF2B5EF4-FFF2-40B4-BE49-F238E27FC236}">
                <a16:creationId xmlns:a16="http://schemas.microsoft.com/office/drawing/2014/main" id="{D283BB2B-4A0F-0788-B8E4-3D834FBEC04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3E54DB3-F101-D21A-4974-CDC7A4B5096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9511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EDB9D8-37C3-5BB8-7C9E-D1C06386C4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496DD73-4EFC-A798-A3FD-2A2489BF94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9D07B6-DC7C-A1DE-9C45-A7A28A7C60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11/24/2025</a:t>
            </a:fld>
            <a:endParaRPr lang="en-US"/>
          </a:p>
        </p:txBody>
      </p:sp>
      <p:sp>
        <p:nvSpPr>
          <p:cNvPr id="5" name="Footer Placeholder 4">
            <a:extLst>
              <a:ext uri="{FF2B5EF4-FFF2-40B4-BE49-F238E27FC236}">
                <a16:creationId xmlns:a16="http://schemas.microsoft.com/office/drawing/2014/main" id="{121693B4-4A1F-DD7C-93DB-DC39AB07D0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866DD4AF-F520-BD23-5EC7-1B6454868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6144215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3" Type="http://schemas.openxmlformats.org/officeDocument/2006/relationships/hyperlink" Target="https://www.frontiersin.org/journals/endocrinology/articles/10.3389/fendo.2022.860110/full" TargetMode="External"/><Relationship Id="rId18" Type="http://schemas.openxmlformats.org/officeDocument/2006/relationships/hyperlink" Target="https://www.sciencedirect.com/science/article/pii/S2666560323000208" TargetMode="External"/><Relationship Id="rId26" Type="http://schemas.openxmlformats.org/officeDocument/2006/relationships/hyperlink" Target="https://www.sciencedirect.com/science/article/abs/pii/S0277953621008844" TargetMode="External"/><Relationship Id="rId39" Type="http://schemas.openxmlformats.org/officeDocument/2006/relationships/hyperlink" Target="https://link.springer.com/article/10.1007/s10597-022-00941-x" TargetMode="External"/><Relationship Id="rId21" Type="http://schemas.openxmlformats.org/officeDocument/2006/relationships/hyperlink" Target="https://books.google.co.in/books?hl=en&amp;lr=&amp;id=e4cTEAAAQBAJ&amp;oi=fnd&amp;pg=PA1927&amp;dq=Integration+of+psychological+therapy&amp;ots=eRyAzBmXLO&amp;sig=tgofXS9BzcLy4jdDYnCcygNb88w&amp;redir_esc=y#v=onepage&amp;q=Integration%20of%20psychological%20therapy&amp;f=false" TargetMode="External"/><Relationship Id="rId34" Type="http://schemas.openxmlformats.org/officeDocument/2006/relationships/hyperlink" Target="https://onlinelibrary.wiley.com/doi/abs/10.1111/jpm.12701" TargetMode="External"/><Relationship Id="rId7" Type="http://schemas.openxmlformats.org/officeDocument/2006/relationships/hyperlink" Target="https://www.cambridge.org/core/journals/psychological-medicine/article/revitalized-biopsychosocial-model-core-theory-research-paradigms-and-clinical-implications/8FC915C01228857ED6B5E123536E8994" TargetMode="External"/><Relationship Id="rId12" Type="http://schemas.openxmlformats.org/officeDocument/2006/relationships/hyperlink" Target="https://pmc.ncbi.nlm.nih.gov/articles/PMC8336784/" TargetMode="External"/><Relationship Id="rId17" Type="http://schemas.openxmlformats.org/officeDocument/2006/relationships/hyperlink" Target="https://onlinelibrary.wiley.com/doi/full/10.1002/wps.20825" TargetMode="External"/><Relationship Id="rId25" Type="http://schemas.openxmlformats.org/officeDocument/2006/relationships/hyperlink" Target="https://www.nature.com/articles/s41380-023-01949-9" TargetMode="External"/><Relationship Id="rId33" Type="http://schemas.openxmlformats.org/officeDocument/2006/relationships/hyperlink" Target="https://www.sciencedirect.com/science/article/pii/S016372582100142X" TargetMode="External"/><Relationship Id="rId38" Type="http://schemas.openxmlformats.org/officeDocument/2006/relationships/hyperlink" Target="https://www.taylorfrancis.com/chapters/edit/10.4324/9781003283850-6/goffman-interactionism-management-stigma-everyday-life-simon-williams" TargetMode="External"/><Relationship Id="rId2" Type="http://schemas.openxmlformats.org/officeDocument/2006/relationships/hyperlink" Target="https://www.cambridge.org/core/journals/the-cognitive-behaviour-therapist/article/what-are-the-barriers-to-mental-health-support-for-raciallyminoritised-people-within-the-uk-a-systematic-review-and-thematic-synthesis/997235DF0D40966317A7CFC71EFD8B0F" TargetMode="External"/><Relationship Id="rId16" Type="http://schemas.openxmlformats.org/officeDocument/2006/relationships/hyperlink" Target="https://openurl.ebsco.com/EPDB%3Agcd%3A11%3A2019179/detailv2?sid=ebsco%3Aplink%3Ascholar&amp;id=ebsco%3Agcd%3A184550443&amp;crl=c&amp;link_origin=scholar.google.com" TargetMode="External"/><Relationship Id="rId20" Type="http://schemas.openxmlformats.org/officeDocument/2006/relationships/hyperlink" Target="https://books.google.co.in/books?hl=en&amp;lr=&amp;id=uYvxDwAAQBAJ&amp;oi=fnd&amp;pg=PT6&amp;dq=evolution+of+stigma+and+discrimination+in+mental+asylums+&amp;ots=hFUf_Waxu_&amp;sig=9Ym1xJcnDq-IkXHtXHv0bcV99rc&amp;redir_esc=y#v=onepage&amp;q=evolution%20of%20stigma%20and%20discrimination%20in%20mental%20asylums&amp;f=false" TargetMode="External"/><Relationship Id="rId29" Type="http://schemas.openxmlformats.org/officeDocument/2006/relationships/hyperlink" Target="https://academic.oup.com/schizophreniabulletin/article/47/3/635/6035106" TargetMode="External"/><Relationship Id="rId1" Type="http://schemas.openxmlformats.org/officeDocument/2006/relationships/slideLayout" Target="../slideLayouts/slideLayout2.xml"/><Relationship Id="rId6" Type="http://schemas.openxmlformats.org/officeDocument/2006/relationships/hyperlink" Target="https://www.elgaronline.com/edcollchap/book/9781800372788/book-part-9781800372788-21.xml" TargetMode="External"/><Relationship Id="rId11" Type="http://schemas.openxmlformats.org/officeDocument/2006/relationships/hyperlink" Target="https://www.psychiatrist.com/jcp/treatment-resistant-schizophrenia-definition-predictors-therapy-options/" TargetMode="External"/><Relationship Id="rId24" Type="http://schemas.openxmlformats.org/officeDocument/2006/relationships/hyperlink" Target="https://www.cambridge.org/core/journals/acta-neuropsychiatrica/article/major-neurocognitive-psychosis-a-novel-schizophrenia-endophenotype-class-that-is-based-on-machine-learning-and-resembles-kraepelins-and-bleulers-conceptions/E53AE1D94FA9B16CD6E9FA4713D1EEB3" TargetMode="External"/><Relationship Id="rId32" Type="http://schemas.openxmlformats.org/officeDocument/2006/relationships/hyperlink" Target="https://link.springer.com/article/10.1186/s12913-023-10030-8" TargetMode="External"/><Relationship Id="rId37" Type="http://schemas.openxmlformats.org/officeDocument/2006/relationships/hyperlink" Target="https://www.mdpi.com/2227-9032/13/14/1700" TargetMode="External"/><Relationship Id="rId40" Type="http://schemas.openxmlformats.org/officeDocument/2006/relationships/hyperlink" Target="https://www.nature.com/articles/s41380-023-02039-6" TargetMode="External"/><Relationship Id="rId5" Type="http://schemas.openxmlformats.org/officeDocument/2006/relationships/hyperlink" Target="https://www.taylorfrancis.com/books/mono/10.4324/9781003096054/representing-schizophrenia-media-james-balfour" TargetMode="External"/><Relationship Id="rId15" Type="http://schemas.openxmlformats.org/officeDocument/2006/relationships/hyperlink" Target="https://link.springer.com/article/10.1007/s11538-025-01486-2" TargetMode="External"/><Relationship Id="rId23" Type="http://schemas.openxmlformats.org/officeDocument/2006/relationships/hyperlink" Target="https://link.springer.com/chapter/10.1007/978-3-030-74804-3_5" TargetMode="External"/><Relationship Id="rId28" Type="http://schemas.openxmlformats.org/officeDocument/2006/relationships/hyperlink" Target="https://books.google.co.in/books?hl=en&amp;lr=&amp;id=qwJkEQAAQBAJ&amp;oi=fnd&amp;pg=PP1&amp;dq=Person+centered+care+which+is+pioneered+by+Carl+Rogers+&amp;ots=xgDNMiPaNv&amp;sig=090orPUNopkDmGoxBtkpmY6q2iM&amp;redir_esc=y#v=onepage&amp;q&amp;f=false" TargetMode="External"/><Relationship Id="rId36" Type="http://schemas.openxmlformats.org/officeDocument/2006/relationships/hyperlink" Target="https://www.nature.com/articles/s41380-022-01727-z" TargetMode="External"/><Relationship Id="rId10" Type="http://schemas.openxmlformats.org/officeDocument/2006/relationships/hyperlink" Target="https://link.springer.com/article/10.1007/s10597-024-01255-w" TargetMode="External"/><Relationship Id="rId19" Type="http://schemas.openxmlformats.org/officeDocument/2006/relationships/hyperlink" Target="https://link.springer.com/article/10.1007/s11920-022-01329-0" TargetMode="External"/><Relationship Id="rId31" Type="http://schemas.openxmlformats.org/officeDocument/2006/relationships/hyperlink" Target="https://journals.sagepub.com/doi/abs/10.1177/00169862211037944" TargetMode="External"/><Relationship Id="rId4" Type="http://schemas.openxmlformats.org/officeDocument/2006/relationships/hyperlink" Target="https://link.springer.com/article/10.1007/s11199-025-01571-9" TargetMode="External"/><Relationship Id="rId9" Type="http://schemas.openxmlformats.org/officeDocument/2006/relationships/hyperlink" Target="https://link.springer.com/article/10.1007/s10508-021-02262-8" TargetMode="External"/><Relationship Id="rId14" Type="http://schemas.openxmlformats.org/officeDocument/2006/relationships/hyperlink" Target="https://onlinelibrary.wiley.com/doi/full/10.1111/nup.12382" TargetMode="External"/><Relationship Id="rId22" Type="http://schemas.openxmlformats.org/officeDocument/2006/relationships/hyperlink" Target="https://www.biologicalpsychiatryjournal.com/article/S0006-3223(22)01366-X/fulltext" TargetMode="External"/><Relationship Id="rId27" Type="http://schemas.openxmlformats.org/officeDocument/2006/relationships/hyperlink" Target="https://academic.oup.com/schizophreniabulletin/article/49/4/837/7109996" TargetMode="External"/><Relationship Id="rId30" Type="http://schemas.openxmlformats.org/officeDocument/2006/relationships/hyperlink" Target="https://core.ac.uk/download/pdf/639311598.pdf" TargetMode="External"/><Relationship Id="rId35" Type="http://schemas.openxmlformats.org/officeDocument/2006/relationships/hyperlink" Target="https://onlinelibrary.wiley.com/doi/abs/10.1111/nin.12414" TargetMode="External"/><Relationship Id="rId8" Type="http://schemas.openxmlformats.org/officeDocument/2006/relationships/hyperlink" Target="https://www.sciencedirect.com/science/article/abs/pii/S0022480424000659" TargetMode="External"/><Relationship Id="rId3" Type="http://schemas.openxmlformats.org/officeDocument/2006/relationships/hyperlink" Target="https://www.thelancet.com/journals/lancet/article/PIIS0140-6736(21)00231-2/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EAA984-216A-8928-D1F0-221020DBB712}"/>
              </a:ext>
            </a:extLst>
          </p:cNvPr>
          <p:cNvSpPr>
            <a:spLocks noGrp="1"/>
          </p:cNvSpPr>
          <p:nvPr>
            <p:ph type="ctrTitle"/>
          </p:nvPr>
        </p:nvSpPr>
        <p:spPr>
          <a:xfrm>
            <a:off x="489098" y="1106033"/>
            <a:ext cx="5019074" cy="3084186"/>
          </a:xfrm>
        </p:spPr>
        <p:txBody>
          <a:bodyPr anchor="b">
            <a:normAutofit/>
          </a:bodyPr>
          <a:lstStyle/>
          <a:p>
            <a:r>
              <a:rPr lang="en-GB" sz="3400" b="1" dirty="0"/>
              <a:t>Module Title: </a:t>
            </a:r>
            <a:r>
              <a:rPr lang="en-GB" sz="3400" dirty="0"/>
              <a:t>Psychological Classifications and Provisions</a:t>
            </a:r>
            <a:br>
              <a:rPr lang="en-GB" sz="3400" dirty="0"/>
            </a:br>
            <a:r>
              <a:rPr lang="en-GB" sz="3400" b="1" dirty="0" err="1"/>
              <a:t>Student:Oana</a:t>
            </a:r>
            <a:r>
              <a:rPr lang="en-GB" sz="3400" b="1" dirty="0"/>
              <a:t> Livadaru</a:t>
            </a:r>
            <a:br>
              <a:rPr lang="en-GB" sz="3400" b="1" dirty="0"/>
            </a:br>
            <a:r>
              <a:rPr lang="en-GB" sz="3400" b="1" dirty="0"/>
              <a:t>Student id: 2316786</a:t>
            </a:r>
            <a:endParaRPr lang="en-GB" sz="3400" dirty="0"/>
          </a:p>
        </p:txBody>
      </p:sp>
      <p:sp>
        <p:nvSpPr>
          <p:cNvPr id="3" name="Subtitle 2">
            <a:extLst>
              <a:ext uri="{FF2B5EF4-FFF2-40B4-BE49-F238E27FC236}">
                <a16:creationId xmlns:a16="http://schemas.microsoft.com/office/drawing/2014/main" id="{D739B762-E5EB-BDD0-673B-37B037DE99BF}"/>
              </a:ext>
            </a:extLst>
          </p:cNvPr>
          <p:cNvSpPr>
            <a:spLocks noGrp="1"/>
          </p:cNvSpPr>
          <p:nvPr>
            <p:ph type="subTitle" idx="1"/>
          </p:nvPr>
        </p:nvSpPr>
        <p:spPr>
          <a:xfrm>
            <a:off x="594813" y="4921909"/>
            <a:ext cx="5013698" cy="1208141"/>
          </a:xfrm>
        </p:spPr>
        <p:txBody>
          <a:bodyPr>
            <a:normAutofit/>
          </a:bodyPr>
          <a:lstStyle/>
          <a:p>
            <a:r>
              <a:rPr lang="en-IN" sz="2800" b="1" dirty="0"/>
              <a:t>Chosen topic: </a:t>
            </a:r>
            <a:r>
              <a:rPr lang="en-GB" sz="2800" dirty="0"/>
              <a:t>Schizophrenia</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descr="Jigsaw puzzles in plastic figures">
            <a:extLst>
              <a:ext uri="{FF2B5EF4-FFF2-40B4-BE49-F238E27FC236}">
                <a16:creationId xmlns:a16="http://schemas.microsoft.com/office/drawing/2014/main" id="{886FBB71-0F68-A31F-F165-CAC7DD18B26E}"/>
              </a:ext>
            </a:extLst>
          </p:cNvPr>
          <p:cNvPicPr>
            <a:picLocks noChangeAspect="1"/>
          </p:cNvPicPr>
          <p:nvPr/>
        </p:nvPicPr>
        <p:blipFill>
          <a:blip r:embed="rId2"/>
          <a:srcRect t="8590" b="10183"/>
          <a:stretch>
            <a:fillRect/>
          </a:stretch>
        </p:blipFill>
        <p:spPr>
          <a:xfrm>
            <a:off x="6994071" y="672931"/>
            <a:ext cx="4708831" cy="2648703"/>
          </a:xfrm>
          <a:prstGeom prst="rect">
            <a:avLst/>
          </a:prstGeom>
        </p:spPr>
      </p:pic>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image3.png">
            <a:extLst>
              <a:ext uri="{FF2B5EF4-FFF2-40B4-BE49-F238E27FC236}">
                <a16:creationId xmlns:a16="http://schemas.microsoft.com/office/drawing/2014/main" id="{8BE5D66F-0E8D-101C-8E91-B2AC268226B7}"/>
              </a:ext>
            </a:extLst>
          </p:cNvPr>
          <p:cNvPicPr/>
          <p:nvPr/>
        </p:nvPicPr>
        <p:blipFill>
          <a:blip r:embed="rId3"/>
          <a:stretch>
            <a:fillRect/>
          </a:stretch>
        </p:blipFill>
        <p:spPr>
          <a:xfrm>
            <a:off x="6994071" y="4668810"/>
            <a:ext cx="4708833" cy="506198"/>
          </a:xfrm>
          <a:prstGeom prst="rect">
            <a:avLst/>
          </a:prstGeom>
        </p:spPr>
      </p:pic>
    </p:spTree>
    <p:extLst>
      <p:ext uri="{BB962C8B-B14F-4D97-AF65-F5344CB8AC3E}">
        <p14:creationId xmlns:p14="http://schemas.microsoft.com/office/powerpoint/2010/main" val="3529464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12810-01B1-2244-99C6-777E3031DE9E}"/>
              </a:ext>
            </a:extLst>
          </p:cNvPr>
          <p:cNvSpPr>
            <a:spLocks noGrp="1"/>
          </p:cNvSpPr>
          <p:nvPr>
            <p:ph type="title"/>
          </p:nvPr>
        </p:nvSpPr>
        <p:spPr>
          <a:xfrm>
            <a:off x="838200" y="72517"/>
            <a:ext cx="10515600" cy="334391"/>
          </a:xfrm>
        </p:spPr>
        <p:style>
          <a:lnRef idx="1">
            <a:schemeClr val="accent6"/>
          </a:lnRef>
          <a:fillRef idx="2">
            <a:schemeClr val="accent6"/>
          </a:fillRef>
          <a:effectRef idx="1">
            <a:schemeClr val="accent6"/>
          </a:effectRef>
          <a:fontRef idx="minor">
            <a:schemeClr val="dk1"/>
          </a:fontRef>
        </p:style>
        <p:txBody>
          <a:bodyPr>
            <a:noAutofit/>
          </a:bodyPr>
          <a:lstStyle/>
          <a:p>
            <a:pPr algn="ctr"/>
            <a:r>
              <a:rPr lang="en-GB" sz="1800" b="1" dirty="0"/>
              <a:t>Schizophrenia</a:t>
            </a:r>
          </a:p>
        </p:txBody>
      </p:sp>
      <p:sp>
        <p:nvSpPr>
          <p:cNvPr id="4" name="Rectangle 3">
            <a:extLst>
              <a:ext uri="{FF2B5EF4-FFF2-40B4-BE49-F238E27FC236}">
                <a16:creationId xmlns:a16="http://schemas.microsoft.com/office/drawing/2014/main" id="{A08887AA-2AC8-0BFD-46C7-F2054084C801}"/>
              </a:ext>
            </a:extLst>
          </p:cNvPr>
          <p:cNvSpPr/>
          <p:nvPr/>
        </p:nvSpPr>
        <p:spPr>
          <a:xfrm>
            <a:off x="91440" y="406907"/>
            <a:ext cx="12006072" cy="63740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5" name="Rectangle 4">
            <a:extLst>
              <a:ext uri="{FF2B5EF4-FFF2-40B4-BE49-F238E27FC236}">
                <a16:creationId xmlns:a16="http://schemas.microsoft.com/office/drawing/2014/main" id="{DBE6F583-3E93-F083-3B88-6B93C4AE2473}"/>
              </a:ext>
            </a:extLst>
          </p:cNvPr>
          <p:cNvSpPr/>
          <p:nvPr/>
        </p:nvSpPr>
        <p:spPr>
          <a:xfrm>
            <a:off x="91440" y="418465"/>
            <a:ext cx="2974086" cy="1719072"/>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b="1" dirty="0">
                <a:solidFill>
                  <a:schemeClr val="tx1"/>
                </a:solidFill>
              </a:rPr>
              <a:t>Introduction </a:t>
            </a:r>
          </a:p>
          <a:p>
            <a:pPr algn="just"/>
            <a:r>
              <a:rPr lang="en-GB" sz="600" dirty="0">
                <a:solidFill>
                  <a:schemeClr val="tx1"/>
                </a:solidFill>
              </a:rPr>
              <a:t>Schizophrenia refers to a chronic mental illness which directly affects how a person feels, behaves and thinks (Correll and Howes, 2021). It causes difficulty in distinguishing imagination from reality. It includes some symptoms such as delusions, hallucinations and others. In the UK, approximately 1% of the population is affected by schizophrenia (Ncbi, 2025). As per the historical approach, the treatment of schizophrenia was ineffective (Medicalnewstoday, 2025). The patients were often confined to asylums and subjected to ineffective treatments which are specifically based on superstition and ineffective medical theories. Some patients also got some shock therapies. One of the significant contemporary approaches includes the innovation of the first antipsychotic medication in the 20th century, and some therapies regarding this have also been innovated to cure this disease rapidly. Some provisions of schizophrenia include psychotherapy and medications for managing symptoms and increasing adaptive approaches. The biopsychosocial model refers to the framework which views health and illness from the dynamic interaction between social, psychological and biological factors (Bolton, 2023). This framework describes schizophrenia as a multifactorial disorder.</a:t>
            </a:r>
          </a:p>
        </p:txBody>
      </p:sp>
      <p:sp>
        <p:nvSpPr>
          <p:cNvPr id="6" name="Rectangle 5">
            <a:extLst>
              <a:ext uri="{FF2B5EF4-FFF2-40B4-BE49-F238E27FC236}">
                <a16:creationId xmlns:a16="http://schemas.microsoft.com/office/drawing/2014/main" id="{90912E5F-70DD-334F-D704-B3D0B5156BB2}"/>
              </a:ext>
            </a:extLst>
          </p:cNvPr>
          <p:cNvSpPr/>
          <p:nvPr/>
        </p:nvSpPr>
        <p:spPr>
          <a:xfrm>
            <a:off x="94488" y="3920364"/>
            <a:ext cx="3191637" cy="2865117"/>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b="1" dirty="0">
                <a:solidFill>
                  <a:schemeClr val="tx1"/>
                </a:solidFill>
              </a:rPr>
              <a:t>Contemporary understanding </a:t>
            </a:r>
            <a:endParaRPr lang="en-GB" sz="600" dirty="0">
              <a:solidFill>
                <a:schemeClr val="tx1"/>
              </a:solidFill>
            </a:endParaRPr>
          </a:p>
          <a:p>
            <a:pPr algn="just"/>
            <a:r>
              <a:rPr lang="en-GB" sz="600" dirty="0">
                <a:solidFill>
                  <a:schemeClr val="tx1"/>
                </a:solidFill>
              </a:rPr>
              <a:t>ICD-11 criteria for schizophrenia always require two symptoms, which include hallucinations and delusions (First </a:t>
            </a:r>
            <a:r>
              <a:rPr lang="en-GB" sz="600" i="1" dirty="0">
                <a:solidFill>
                  <a:schemeClr val="tx1"/>
                </a:solidFill>
              </a:rPr>
              <a:t>et al, </a:t>
            </a:r>
            <a:r>
              <a:rPr lang="en-GB" sz="600" dirty="0">
                <a:solidFill>
                  <a:schemeClr val="tx1"/>
                </a:solidFill>
              </a:rPr>
              <a:t>2021). The other symptoms include disorganised behaviour and others. It classifies schizophrenia symptoms, which include positive, depressive, negative, manic, cognitive, and psychomotor. The biopsychosocial model is a framework which views health and illness from the interaction between social, biological and psychological factors (Bolton, 2023). The integration of this model is that it uses a holistic approach to health. Person-centred care is a model which combines person-centred care and health services to provide a more holistic and personalised approach (Ekman, 2022). Schizophrenia is benefited by these models as they improve patient satisfaction by reducing readmissions. Neurodevelopmental and genetic theories depict how disorders in brain development led to some neurodevelopmental disorders using genetic and environmental factors (Doi</a:t>
            </a:r>
            <a:r>
              <a:rPr lang="en-GB" sz="600" i="1" dirty="0">
                <a:solidFill>
                  <a:schemeClr val="tx1"/>
                </a:solidFill>
              </a:rPr>
              <a:t> et al</a:t>
            </a:r>
            <a:r>
              <a:rPr lang="en-GB" sz="600" dirty="0">
                <a:solidFill>
                  <a:schemeClr val="tx1"/>
                </a:solidFill>
              </a:rPr>
              <a:t>, 2022). On the other hand, the dopamine hypothesis refers to the more specific theories in schizophrenia pathology (Howes and Shatalina, 2022). It shows a reduction of dopamine in certain brain areas, leading to some symptoms like hallucinations and others. The stress model refers to the psychological theory which explains how a diathesis and a stressor work with each other to cause a disorder (Zwir </a:t>
            </a:r>
            <a:r>
              <a:rPr lang="en-GB" sz="600" i="1" dirty="0">
                <a:solidFill>
                  <a:schemeClr val="tx1"/>
                </a:solidFill>
              </a:rPr>
              <a:t>et al</a:t>
            </a:r>
            <a:r>
              <a:rPr lang="en-GB" sz="600" dirty="0">
                <a:solidFill>
                  <a:schemeClr val="tx1"/>
                </a:solidFill>
              </a:rPr>
              <a:t>, 2023). The diathesis refers to the vulnerability, such as genetic traits or trauma from some incident. The stressors refer to the environment or an event of trauma. This model is connected to schizophrenia as it talks about the main cause of mental disorders. Cognitive model refers to the representation of how mental processes like feeling, thinking and behaving are connected (McCutcheon </a:t>
            </a:r>
            <a:r>
              <a:rPr lang="en-GB" sz="600" i="1" dirty="0">
                <a:solidFill>
                  <a:schemeClr val="tx1"/>
                </a:solidFill>
              </a:rPr>
              <a:t>et al,</a:t>
            </a:r>
            <a:r>
              <a:rPr lang="en-GB" sz="600" dirty="0">
                <a:solidFill>
                  <a:schemeClr val="tx1"/>
                </a:solidFill>
              </a:rPr>
              <a:t> 2023). Schizophrenia is connected with this as it talks about some mental processes which affect mental health directly. The recovery model refers to the philosophical approach to an individual's mental health, which views recovery as an individual journey toward a hopeful and meaningful life (Ernst</a:t>
            </a:r>
            <a:r>
              <a:rPr lang="en-GB" sz="600" i="1" dirty="0">
                <a:solidFill>
                  <a:schemeClr val="tx1"/>
                </a:solidFill>
              </a:rPr>
              <a:t> et al</a:t>
            </a:r>
            <a:r>
              <a:rPr lang="en-GB" sz="600" dirty="0">
                <a:solidFill>
                  <a:schemeClr val="tx1"/>
                </a:solidFill>
              </a:rPr>
              <a:t>, 2025). Schizophrenia patients recovered using this model as a practice. After all, the over-medicalisation talks about pharmaceutical solutions (Tinland, 2022).. But a holistic approach refers to the psychological approach and changes in lifestyle. Ethical implications of antipsychotic dependence talk about the inner conflict between the autonomy of an individual and the doctor's duty to provide good treatment (Conneely </a:t>
            </a:r>
            <a:r>
              <a:rPr lang="en-GB" sz="600" i="1" dirty="0">
                <a:solidFill>
                  <a:schemeClr val="tx1"/>
                </a:solidFill>
              </a:rPr>
              <a:t>et al, </a:t>
            </a:r>
            <a:r>
              <a:rPr lang="en-GB" sz="600" dirty="0">
                <a:solidFill>
                  <a:schemeClr val="tx1"/>
                </a:solidFill>
              </a:rPr>
              <a:t>2025). This conflict helps schizophrenia patients recover fast. </a:t>
            </a:r>
          </a:p>
        </p:txBody>
      </p:sp>
      <p:sp>
        <p:nvSpPr>
          <p:cNvPr id="7" name="Rectangle 6">
            <a:extLst>
              <a:ext uri="{FF2B5EF4-FFF2-40B4-BE49-F238E27FC236}">
                <a16:creationId xmlns:a16="http://schemas.microsoft.com/office/drawing/2014/main" id="{D2EB7595-1DA5-5F2F-B7EB-253EBBAA3569}"/>
              </a:ext>
            </a:extLst>
          </p:cNvPr>
          <p:cNvSpPr/>
          <p:nvPr/>
        </p:nvSpPr>
        <p:spPr>
          <a:xfrm>
            <a:off x="91440" y="2144522"/>
            <a:ext cx="4121722" cy="1771271"/>
          </a:xfrm>
          <a:prstGeom prst="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50" b="1" dirty="0">
                <a:solidFill>
                  <a:schemeClr val="tx1"/>
                </a:solidFill>
              </a:rPr>
              <a:t>Treatment and provision of care </a:t>
            </a:r>
          </a:p>
          <a:p>
            <a:pPr algn="just"/>
            <a:r>
              <a:rPr lang="en-GB" sz="550" dirty="0">
                <a:solidFill>
                  <a:schemeClr val="tx1"/>
                </a:solidFill>
              </a:rPr>
              <a:t>Transitioning from institutional to community care for schizophrenia needs a plan which includes community support services like social networks and housing, which is aligned with a good and balanced care approach (</a:t>
            </a:r>
            <a:r>
              <a:rPr lang="en-GB" sz="550" dirty="0" err="1">
                <a:solidFill>
                  <a:schemeClr val="tx1"/>
                </a:solidFill>
              </a:rPr>
              <a:t>Petkari</a:t>
            </a:r>
            <a:r>
              <a:rPr lang="en-GB" sz="550" i="1" dirty="0">
                <a:solidFill>
                  <a:schemeClr val="tx1"/>
                </a:solidFill>
              </a:rPr>
              <a:t> et al</a:t>
            </a:r>
            <a:r>
              <a:rPr lang="en-GB" sz="550" dirty="0">
                <a:solidFill>
                  <a:schemeClr val="tx1"/>
                </a:solidFill>
              </a:rPr>
              <a:t>, 2021). It must include some elements like careful planning, continuous monitoring and others. It helps schizophrenia students with schizophrenia to recover quickly. NHS mental health policies and care pathways are made to improve mental health support, which focuses on crisis care, prevention and others (Lowther-Payne </a:t>
            </a:r>
            <a:r>
              <a:rPr lang="en-GB" sz="550" i="1" dirty="0">
                <a:solidFill>
                  <a:schemeClr val="tx1"/>
                </a:solidFill>
              </a:rPr>
              <a:t>et al,</a:t>
            </a:r>
            <a:r>
              <a:rPr lang="en-GB" sz="550" dirty="0">
                <a:solidFill>
                  <a:schemeClr val="tx1"/>
                </a:solidFill>
              </a:rPr>
              <a:t> 2023). It focuses on the prevention of suicides and the reduction of. NHS policies refer to some therapies, such as cognitive behavioural therapy and others to cure the patients rapidly. Care pathways include some principles like shared decision-making and a focus on recovery. Psychological therapy refers to the holistic approach which combines multiple techniques from various therapeutic models. Schizophrenia patients recover quickly using this (Hathaway and Yarhouse, 2021). Pharmacological treatment refers to the use of medications to prevent and relieve chronic disease (Mechler</a:t>
            </a:r>
            <a:r>
              <a:rPr lang="en-GB" sz="550" i="1" dirty="0">
                <a:solidFill>
                  <a:schemeClr val="tx1"/>
                </a:solidFill>
              </a:rPr>
              <a:t> et al,</a:t>
            </a:r>
            <a:r>
              <a:rPr lang="en-GB" sz="550" dirty="0">
                <a:solidFill>
                  <a:schemeClr val="tx1"/>
                </a:solidFill>
              </a:rPr>
              <a:t> 2022). This type of therapy helps patients recover faster as it treats chronic diseases. The recovery-oriented practice model refers to the person-centred approach to support individuals in living hopeful lives (Davidson </a:t>
            </a:r>
            <a:r>
              <a:rPr lang="en-GB" sz="550" i="1" dirty="0">
                <a:solidFill>
                  <a:schemeClr val="tx1"/>
                </a:solidFill>
              </a:rPr>
              <a:t>et al</a:t>
            </a:r>
            <a:r>
              <a:rPr lang="en-GB" sz="550" dirty="0">
                <a:solidFill>
                  <a:schemeClr val="tx1"/>
                </a:solidFill>
              </a:rPr>
              <a:t>, 2021). This theory helps the patients regain hope to lead a meaningful life. Person-centred care, which is pioneered by Carl Rogers, talks about a therapeutic approach in which the patient is an expert about their own life (Joseph, 2025). The therapists must include empathy and others. It helps the patients to recover fast. The informed care framework refers to the model which is built on principles of knowing the impact of trauma (Chin</a:t>
            </a:r>
            <a:r>
              <a:rPr lang="en-GB" sz="550" i="1" dirty="0">
                <a:solidFill>
                  <a:schemeClr val="tx1"/>
                </a:solidFill>
              </a:rPr>
              <a:t> et al</a:t>
            </a:r>
            <a:r>
              <a:rPr lang="en-GB" sz="550" dirty="0">
                <a:solidFill>
                  <a:schemeClr val="tx1"/>
                </a:solidFill>
              </a:rPr>
              <a:t>, 2024). This theory helps the doctors in recognising the trauma of the students. The UK's NHS long-term plan shaped schizophrenia healthcare toward more community-based services, which is away from hospital care (Anderson</a:t>
            </a:r>
            <a:r>
              <a:rPr lang="en-GB" sz="550" i="1" dirty="0">
                <a:solidFill>
                  <a:schemeClr val="tx1"/>
                </a:solidFill>
              </a:rPr>
              <a:t> et al, </a:t>
            </a:r>
            <a:r>
              <a:rPr lang="en-GB" sz="550" dirty="0">
                <a:solidFill>
                  <a:schemeClr val="tx1"/>
                </a:solidFill>
              </a:rPr>
              <a:t>2021). The Equality Act shaped provisions by strengthening anti-discrimination laws (Lewis and Bolton, 2023). This helped schizophrenia patients as it improved protections for mental patients. There are also some barriers like stigma, inequality in BAME communities (Alam</a:t>
            </a:r>
            <a:r>
              <a:rPr lang="en-GB" sz="550" i="1" dirty="0">
                <a:solidFill>
                  <a:schemeClr val="tx1"/>
                </a:solidFill>
              </a:rPr>
              <a:t> et al, </a:t>
            </a:r>
            <a:r>
              <a:rPr lang="en-GB" sz="550" dirty="0">
                <a:solidFill>
                  <a:schemeClr val="tx1"/>
                </a:solidFill>
              </a:rPr>
              <a:t>2024). These intensify the challenges, such as a higher rate of diagnosis and poor treatment outcomes. In 2023, NICE was able to cover the recognition and management of psychosis and schizophrenia in adults (NICE, 2025).   </a:t>
            </a:r>
          </a:p>
        </p:txBody>
      </p:sp>
      <p:sp>
        <p:nvSpPr>
          <p:cNvPr id="8" name="Rectangle 7">
            <a:extLst>
              <a:ext uri="{FF2B5EF4-FFF2-40B4-BE49-F238E27FC236}">
                <a16:creationId xmlns:a16="http://schemas.microsoft.com/office/drawing/2014/main" id="{E5C07357-C72F-5AD0-5764-66BE698BF675}"/>
              </a:ext>
            </a:extLst>
          </p:cNvPr>
          <p:cNvSpPr/>
          <p:nvPr/>
        </p:nvSpPr>
        <p:spPr>
          <a:xfrm>
            <a:off x="4219194" y="411479"/>
            <a:ext cx="2974086" cy="2895159"/>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00" b="1" dirty="0">
                <a:solidFill>
                  <a:schemeClr val="tx1"/>
                </a:solidFill>
              </a:rPr>
              <a:t>Historical context </a:t>
            </a:r>
          </a:p>
          <a:p>
            <a:pPr algn="just"/>
            <a:r>
              <a:rPr lang="en-GB" sz="700" dirty="0">
                <a:solidFill>
                  <a:schemeClr val="tx1"/>
                </a:solidFill>
              </a:rPr>
              <a:t>Kraepelin, A German Psychiatrist, came up with a work that heavily influenced the early perspectives about mental illness (Kendler, 2021). His concept of dementia praecox proposes a new way to classify severe mental illness. Dementia praecox refers to the chronic illness which was thought to begin in young adulthood and to have a low prognosis. On the other hand, Bleuler was a psychiatrist who lived in Switzerland (Maes, 2023). His concept of schizophrenia significantly influenced people in the 19th and 20th centuries. He saw schizophrenia as a group of diseases. Institutionalisation refers to the practice of placing individuals in asylums and some psychiatric hospitals (Xanthopoulou </a:t>
            </a:r>
            <a:r>
              <a:rPr lang="en-GB" sz="700" i="1" dirty="0">
                <a:solidFill>
                  <a:schemeClr val="tx1"/>
                </a:solidFill>
              </a:rPr>
              <a:t>et al, </a:t>
            </a:r>
            <a:r>
              <a:rPr lang="en-GB" sz="700" dirty="0">
                <a:solidFill>
                  <a:schemeClr val="tx1"/>
                </a:solidFill>
              </a:rPr>
              <a:t>2022). This practice impacted schizophrenia negatively as it led to dependency and a loss of life and social skills. The moral treatment approach emerged in the early 19th century as a form of revolutionary approach to the brutal practices of that time (George</a:t>
            </a:r>
            <a:r>
              <a:rPr lang="en-GB" sz="700" i="1" dirty="0">
                <a:solidFill>
                  <a:schemeClr val="tx1"/>
                </a:solidFill>
              </a:rPr>
              <a:t> et al,</a:t>
            </a:r>
            <a:r>
              <a:rPr lang="en-GB" sz="700" dirty="0">
                <a:solidFill>
                  <a:schemeClr val="tx1"/>
                </a:solidFill>
              </a:rPr>
              <a:t> 2023). This approach impacted schizophrenia by creating a therapeutic environment. The evolution of stigma and discrimination in mental asylums led to viewing mental illness from demonic possession and moral failing to a medical model (Grinker, 2021). The concept of medical dominance and biological determinism refers to the criticism of medical models of disability (Ching and Chen, 2022). This model views problems as originating from the individual's body. It ignores the impact of social and environmental influences. It failed due to its sole focus on physical health. On the other hand, the social model of disability critiques institutionalisation as it is a product of societal suppression. De-institutionalism has a greater impact on patient outcomes as it provides opportunity for community integration and greater autonomy (Tanase et al, 2025).</a:t>
            </a:r>
          </a:p>
        </p:txBody>
      </p:sp>
      <p:sp>
        <p:nvSpPr>
          <p:cNvPr id="9" name="Rectangle 8">
            <a:extLst>
              <a:ext uri="{FF2B5EF4-FFF2-40B4-BE49-F238E27FC236}">
                <a16:creationId xmlns:a16="http://schemas.microsoft.com/office/drawing/2014/main" id="{DFF0B593-7E9B-E891-8625-6A3D9D83E932}"/>
              </a:ext>
            </a:extLst>
          </p:cNvPr>
          <p:cNvSpPr/>
          <p:nvPr/>
        </p:nvSpPr>
        <p:spPr>
          <a:xfrm>
            <a:off x="6769608" y="3931920"/>
            <a:ext cx="2663952" cy="2846828"/>
          </a:xfrm>
          <a:prstGeom prst="rect">
            <a:avLst/>
          </a:prstGeom>
          <a:solidFill>
            <a:schemeClr val="bg2">
              <a:lumMod val="90000"/>
            </a:schemeClr>
          </a:solidFill>
          <a:ln>
            <a:solidFill>
              <a:schemeClr val="bg2">
                <a:lumMod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Critical evaluation and future directions </a:t>
            </a:r>
          </a:p>
          <a:p>
            <a:pPr algn="just"/>
            <a:r>
              <a:rPr lang="en-GB" sz="900" dirty="0">
                <a:solidFill>
                  <a:schemeClr val="tx1"/>
                </a:solidFill>
              </a:rPr>
              <a:t>The impact of modern intervention can be effective in schizophrenia as it is able to manage some positive symptoms by decreasing relapse (</a:t>
            </a:r>
            <a:r>
              <a:rPr lang="en-GB" sz="900" dirty="0" err="1">
                <a:solidFill>
                  <a:schemeClr val="tx1"/>
                </a:solidFill>
              </a:rPr>
              <a:t>Solmi</a:t>
            </a:r>
            <a:r>
              <a:rPr lang="en-GB" sz="900" dirty="0">
                <a:solidFill>
                  <a:schemeClr val="tx1"/>
                </a:solidFill>
              </a:rPr>
              <a:t> </a:t>
            </a:r>
            <a:r>
              <a:rPr lang="en-GB" sz="900" i="1" dirty="0">
                <a:solidFill>
                  <a:schemeClr val="tx1"/>
                </a:solidFill>
              </a:rPr>
              <a:t>et al,</a:t>
            </a:r>
            <a:r>
              <a:rPr lang="en-GB" sz="900" dirty="0">
                <a:solidFill>
                  <a:schemeClr val="tx1"/>
                </a:solidFill>
              </a:rPr>
              <a:t> 2023). Some approaches worked very well, like pharmacotherapy and psychological support. There are also some limitations of current provisions, like underfunding and a workforce crisis. These also lead to a future where the policies regarding the provision of schizophrenia must include early intervention programs, holistic recovery frameworks and AI and digital therapy integration. The relapse prevention framework refers to the strategy to maintain a behavioural change by managing situations and developing some coping skills. This also helps in providing a desired future for the schizophrenia patients to be cured and ensuring that individuals are not affected by such mental diseases.       </a:t>
            </a:r>
          </a:p>
        </p:txBody>
      </p:sp>
      <p:sp>
        <p:nvSpPr>
          <p:cNvPr id="10" name="Rectangle 9">
            <a:extLst>
              <a:ext uri="{FF2B5EF4-FFF2-40B4-BE49-F238E27FC236}">
                <a16:creationId xmlns:a16="http://schemas.microsoft.com/office/drawing/2014/main" id="{738C5B82-F781-6FFB-6710-5107ABFCB665}"/>
              </a:ext>
            </a:extLst>
          </p:cNvPr>
          <p:cNvSpPr/>
          <p:nvPr/>
        </p:nvSpPr>
        <p:spPr>
          <a:xfrm>
            <a:off x="8778240" y="418464"/>
            <a:ext cx="3319272" cy="3513456"/>
          </a:xfrm>
          <a:prstGeom prst="rect">
            <a:avLst/>
          </a:prstGeom>
          <a:solidFill>
            <a:schemeClr val="accent2">
              <a:lumMod val="40000"/>
              <a:lumOff val="60000"/>
            </a:schemeClr>
          </a:solidFill>
          <a:ln>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00" b="1" dirty="0">
                <a:solidFill>
                  <a:schemeClr val="tx1"/>
                </a:solidFill>
              </a:rPr>
              <a:t>Social, cultural and political context </a:t>
            </a:r>
          </a:p>
          <a:p>
            <a:pPr algn="just"/>
            <a:r>
              <a:rPr lang="en-GB" sz="700" dirty="0">
                <a:solidFill>
                  <a:schemeClr val="tx1"/>
                </a:solidFill>
              </a:rPr>
              <a:t>Stigma’s representation of schizophrenia includes a condition that is linked to danger and violence, which is fuelled by public stereotypes (Jacobs and Quinn, 2022). The media's representation of schizophrenia includes the result of some supernatural force (Balfour, 2023). These two definitions of schizophrenia are distinct, but it is helpful in understanding it better. Cultural beliefs profoundly impact an individual's health by influencing how symptoms are perceived (Evangelista</a:t>
            </a:r>
            <a:r>
              <a:rPr lang="en-GB" sz="700" i="1" dirty="0">
                <a:solidFill>
                  <a:schemeClr val="tx1"/>
                </a:solidFill>
              </a:rPr>
              <a:t> et al,</a:t>
            </a:r>
            <a:r>
              <a:rPr lang="en-GB" sz="700" dirty="0">
                <a:solidFill>
                  <a:schemeClr val="tx1"/>
                </a:solidFill>
              </a:rPr>
              <a:t> 2024). It also impacts how individuals seek help and what treatments are accepted. Some cultures may view some symptoms as certain, which leads to seeking help from traditional healers. It has a significant impact on diagnosis. Cultural background always influences how an individual communicates their symptoms of schizophrenia. The political context also influences schizophrenia. This context surrounds deinstitutionalisation and community care funding. Deinstitutionalisation affects schizophrenia patients in a way that they feel more autonomy and a sense of community with others (Belcher, 2022). Community care funding impacts schizophrenia in a way that the patients feel more connected with the community (Gowda and Isaac, 2022). Social determinants of mental health refer to the non-medical conditions which affect outcomes directly, like education, income, social support and others (Jester</a:t>
            </a:r>
            <a:r>
              <a:rPr lang="en-GB" sz="700" i="1" dirty="0">
                <a:solidFill>
                  <a:schemeClr val="tx1"/>
                </a:solidFill>
              </a:rPr>
              <a:t> et al,</a:t>
            </a:r>
            <a:r>
              <a:rPr lang="en-GB" sz="700" dirty="0">
                <a:solidFill>
                  <a:schemeClr val="tx1"/>
                </a:solidFill>
              </a:rPr>
              <a:t> 2023). It affects schizophrenia directly by including discrimination, poverty and others. Goffman’s stigma theory depicts stigma as an attribute that affects an individual’s social identity (Williams, 2022). This theory can be applied to schizophrenia as it talks about how a person loses their identity over time. Link and Phelan's model of stigma and inequality talks about status loss, discrimination and social rejection of an individual (</a:t>
            </a:r>
            <a:r>
              <a:rPr lang="en-GB" sz="700" dirty="0" err="1">
                <a:solidFill>
                  <a:schemeClr val="tx1"/>
                </a:solidFill>
              </a:rPr>
              <a:t>Aresi</a:t>
            </a:r>
            <a:r>
              <a:rPr lang="en-GB" sz="700" i="1" dirty="0">
                <a:solidFill>
                  <a:schemeClr val="tx1"/>
                </a:solidFill>
              </a:rPr>
              <a:t> et al</a:t>
            </a:r>
            <a:r>
              <a:rPr lang="en-GB" sz="700" dirty="0">
                <a:solidFill>
                  <a:schemeClr val="tx1"/>
                </a:solidFill>
              </a:rPr>
              <a:t>, 2025). It talks about why schizophrenia becomes a part and parcel of life. Policy gaps in equity and access occur when some policies fail to provide the necessary resources to the diverse groups (Long, 2022). These affect schizophrenia as some policies cannot provide a correct solution to the patients. Intersectionality is a framework for understanding some traits of an individual's identity, like gender, ethnicity, SES and others (Ruiz </a:t>
            </a:r>
            <a:r>
              <a:rPr lang="en-GB" sz="700" i="1" dirty="0">
                <a:solidFill>
                  <a:schemeClr val="tx1"/>
                </a:solidFill>
              </a:rPr>
              <a:t>et al,</a:t>
            </a:r>
            <a:r>
              <a:rPr lang="en-GB" sz="700" dirty="0">
                <a:solidFill>
                  <a:schemeClr val="tx1"/>
                </a:solidFill>
              </a:rPr>
              <a:t> 2021). These also contribute to schizophrenia, as some may feel the discrimination regarding gender and others.</a:t>
            </a:r>
          </a:p>
        </p:txBody>
      </p:sp>
      <p:pic>
        <p:nvPicPr>
          <p:cNvPr id="12" name="image2.png">
            <a:extLst>
              <a:ext uri="{FF2B5EF4-FFF2-40B4-BE49-F238E27FC236}">
                <a16:creationId xmlns:a16="http://schemas.microsoft.com/office/drawing/2014/main" id="{58472CA8-1458-8FA6-79D8-E8AC4BE4950C}"/>
              </a:ext>
            </a:extLst>
          </p:cNvPr>
          <p:cNvPicPr/>
          <p:nvPr/>
        </p:nvPicPr>
        <p:blipFill>
          <a:blip r:embed="rId2"/>
          <a:stretch>
            <a:fillRect/>
          </a:stretch>
        </p:blipFill>
        <p:spPr>
          <a:xfrm>
            <a:off x="3065526" y="406908"/>
            <a:ext cx="1153668" cy="854964"/>
          </a:xfrm>
          <a:prstGeom prst="rect">
            <a:avLst/>
          </a:prstGeom>
        </p:spPr>
      </p:pic>
      <p:graphicFrame>
        <p:nvGraphicFramePr>
          <p:cNvPr id="13" name="Table 12">
            <a:extLst>
              <a:ext uri="{FF2B5EF4-FFF2-40B4-BE49-F238E27FC236}">
                <a16:creationId xmlns:a16="http://schemas.microsoft.com/office/drawing/2014/main" id="{D3D7E286-2C84-6AE5-408C-825CAEEB2C23}"/>
              </a:ext>
            </a:extLst>
          </p:cNvPr>
          <p:cNvGraphicFramePr>
            <a:graphicFrameLocks noGrp="1"/>
          </p:cNvGraphicFramePr>
          <p:nvPr>
            <p:extLst>
              <p:ext uri="{D42A27DB-BD31-4B8C-83A1-F6EECF244321}">
                <p14:modId xmlns:p14="http://schemas.microsoft.com/office/powerpoint/2010/main" val="4033316589"/>
              </p:ext>
            </p:extLst>
          </p:nvPr>
        </p:nvGraphicFramePr>
        <p:xfrm>
          <a:off x="3286124" y="5352922"/>
          <a:ext cx="3483482" cy="1425825"/>
        </p:xfrm>
        <a:graphic>
          <a:graphicData uri="http://schemas.openxmlformats.org/drawingml/2006/table">
            <a:tbl>
              <a:tblPr>
                <a:tableStyleId>{5C22544A-7EE6-4342-B048-85BDC9FD1C3A}</a:tableStyleId>
              </a:tblPr>
              <a:tblGrid>
                <a:gridCol w="1741741">
                  <a:extLst>
                    <a:ext uri="{9D8B030D-6E8A-4147-A177-3AD203B41FA5}">
                      <a16:colId xmlns:a16="http://schemas.microsoft.com/office/drawing/2014/main" val="4260085239"/>
                    </a:ext>
                  </a:extLst>
                </a:gridCol>
                <a:gridCol w="1741741">
                  <a:extLst>
                    <a:ext uri="{9D8B030D-6E8A-4147-A177-3AD203B41FA5}">
                      <a16:colId xmlns:a16="http://schemas.microsoft.com/office/drawing/2014/main" val="2269141573"/>
                    </a:ext>
                  </a:extLst>
                </a:gridCol>
              </a:tblGrid>
              <a:tr h="227458">
                <a:tc>
                  <a:txBody>
                    <a:bodyPr/>
                    <a:lstStyle/>
                    <a:p>
                      <a:pPr algn="ctr">
                        <a:lnSpc>
                          <a:spcPct val="115000"/>
                        </a:lnSpc>
                        <a:buNone/>
                      </a:pPr>
                      <a:r>
                        <a:rPr lang="en-GB" sz="600" dirty="0">
                          <a:effectLst/>
                        </a:rPr>
                        <a:t>Year </a:t>
                      </a:r>
                      <a:endParaRPr lang="en-GB" sz="500" dirty="0">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15000"/>
                        </a:lnSpc>
                        <a:buNone/>
                      </a:pPr>
                      <a:r>
                        <a:rPr lang="en-GB" sz="600">
                          <a:effectLst/>
                        </a:rPr>
                        <a:t>Name of the act </a:t>
                      </a:r>
                      <a:endParaRPr lang="en-GB" sz="5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4257583473"/>
                  </a:ext>
                </a:extLst>
              </a:tr>
              <a:tr h="227458">
                <a:tc>
                  <a:txBody>
                    <a:bodyPr/>
                    <a:lstStyle/>
                    <a:p>
                      <a:pPr algn="ctr">
                        <a:lnSpc>
                          <a:spcPct val="115000"/>
                        </a:lnSpc>
                        <a:buNone/>
                      </a:pPr>
                      <a:r>
                        <a:rPr lang="en-GB" sz="600" dirty="0">
                          <a:effectLst/>
                        </a:rPr>
                        <a:t>1959</a:t>
                      </a:r>
                      <a:endParaRPr lang="en-GB" sz="500" dirty="0">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15000"/>
                        </a:lnSpc>
                        <a:buNone/>
                      </a:pPr>
                      <a:r>
                        <a:rPr lang="en-GB" sz="600" dirty="0">
                          <a:effectLst/>
                        </a:rPr>
                        <a:t>Mental Health Act </a:t>
                      </a:r>
                      <a:endParaRPr lang="en-GB" sz="5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57451681"/>
                  </a:ext>
                </a:extLst>
              </a:tr>
              <a:tr h="363222">
                <a:tc>
                  <a:txBody>
                    <a:bodyPr/>
                    <a:lstStyle/>
                    <a:p>
                      <a:pPr algn="ctr">
                        <a:lnSpc>
                          <a:spcPct val="115000"/>
                        </a:lnSpc>
                        <a:buNone/>
                      </a:pPr>
                      <a:r>
                        <a:rPr lang="en-GB" sz="600" dirty="0">
                          <a:effectLst/>
                        </a:rPr>
                        <a:t>1999</a:t>
                      </a:r>
                      <a:endParaRPr lang="en-GB" sz="500" dirty="0">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15000"/>
                        </a:lnSpc>
                        <a:buNone/>
                      </a:pPr>
                      <a:r>
                        <a:rPr lang="en-GB" sz="600" dirty="0">
                          <a:effectLst/>
                        </a:rPr>
                        <a:t>Immigration and Asylum Act </a:t>
                      </a:r>
                      <a:endParaRPr lang="en-GB" sz="5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864704311"/>
                  </a:ext>
                </a:extLst>
              </a:tr>
              <a:tr h="380229">
                <a:tc>
                  <a:txBody>
                    <a:bodyPr/>
                    <a:lstStyle/>
                    <a:p>
                      <a:pPr algn="ctr">
                        <a:lnSpc>
                          <a:spcPct val="115000"/>
                        </a:lnSpc>
                        <a:buNone/>
                      </a:pPr>
                      <a:r>
                        <a:rPr lang="en-GB" sz="600" dirty="0">
                          <a:effectLst/>
                        </a:rPr>
                        <a:t>1996</a:t>
                      </a:r>
                      <a:endParaRPr lang="en-GB" sz="500" dirty="0">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15000"/>
                        </a:lnSpc>
                        <a:buNone/>
                      </a:pPr>
                      <a:r>
                        <a:rPr lang="en-GB" sz="600" dirty="0">
                          <a:effectLst/>
                        </a:rPr>
                        <a:t>The asylum and immigration act</a:t>
                      </a:r>
                      <a:endParaRPr lang="en-GB" sz="5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750883797"/>
                  </a:ext>
                </a:extLst>
              </a:tr>
              <a:tr h="227458">
                <a:tc>
                  <a:txBody>
                    <a:bodyPr/>
                    <a:lstStyle/>
                    <a:p>
                      <a:pPr algn="ctr">
                        <a:lnSpc>
                          <a:spcPct val="115000"/>
                        </a:lnSpc>
                        <a:buNone/>
                      </a:pPr>
                      <a:r>
                        <a:rPr lang="en-GB" sz="600">
                          <a:effectLst/>
                        </a:rPr>
                        <a:t>2007</a:t>
                      </a:r>
                      <a:endParaRPr lang="en-GB" sz="500">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15000"/>
                        </a:lnSpc>
                        <a:buNone/>
                      </a:pPr>
                      <a:r>
                        <a:rPr lang="en-GB" sz="600" dirty="0">
                          <a:effectLst/>
                        </a:rPr>
                        <a:t>Mental Health Act</a:t>
                      </a:r>
                      <a:endParaRPr lang="en-GB" sz="5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4277934611"/>
                  </a:ext>
                </a:extLst>
              </a:tr>
            </a:tbl>
          </a:graphicData>
        </a:graphic>
      </p:graphicFrame>
      <p:pic>
        <p:nvPicPr>
          <p:cNvPr id="14" name="image5.png">
            <a:extLst>
              <a:ext uri="{FF2B5EF4-FFF2-40B4-BE49-F238E27FC236}">
                <a16:creationId xmlns:a16="http://schemas.microsoft.com/office/drawing/2014/main" id="{13B092A0-5402-C151-2B7D-B7024E00AE6B}"/>
              </a:ext>
            </a:extLst>
          </p:cNvPr>
          <p:cNvPicPr/>
          <p:nvPr/>
        </p:nvPicPr>
        <p:blipFill>
          <a:blip r:embed="rId3"/>
          <a:stretch>
            <a:fillRect/>
          </a:stretch>
        </p:blipFill>
        <p:spPr>
          <a:xfrm>
            <a:off x="9433560" y="3943475"/>
            <a:ext cx="2663952" cy="2835271"/>
          </a:xfrm>
          <a:prstGeom prst="rect">
            <a:avLst/>
          </a:prstGeom>
        </p:spPr>
      </p:pic>
      <p:pic>
        <p:nvPicPr>
          <p:cNvPr id="15" name="image1.png">
            <a:extLst>
              <a:ext uri="{FF2B5EF4-FFF2-40B4-BE49-F238E27FC236}">
                <a16:creationId xmlns:a16="http://schemas.microsoft.com/office/drawing/2014/main" id="{4E4B5225-E2F6-CEA2-2353-99D90EC0447F}"/>
              </a:ext>
            </a:extLst>
          </p:cNvPr>
          <p:cNvPicPr/>
          <p:nvPr/>
        </p:nvPicPr>
        <p:blipFill>
          <a:blip r:embed="rId4"/>
          <a:stretch>
            <a:fillRect/>
          </a:stretch>
        </p:blipFill>
        <p:spPr>
          <a:xfrm>
            <a:off x="3356878" y="3915793"/>
            <a:ext cx="3412730" cy="1470839"/>
          </a:xfrm>
          <a:prstGeom prst="rect">
            <a:avLst/>
          </a:prstGeom>
        </p:spPr>
      </p:pic>
      <p:pic>
        <p:nvPicPr>
          <p:cNvPr id="16" name="image6.png">
            <a:extLst>
              <a:ext uri="{FF2B5EF4-FFF2-40B4-BE49-F238E27FC236}">
                <a16:creationId xmlns:a16="http://schemas.microsoft.com/office/drawing/2014/main" id="{4128BE11-E568-F778-6558-FF0A84047D88}"/>
              </a:ext>
            </a:extLst>
          </p:cNvPr>
          <p:cNvPicPr/>
          <p:nvPr/>
        </p:nvPicPr>
        <p:blipFill>
          <a:blip r:embed="rId5"/>
          <a:stretch>
            <a:fillRect/>
          </a:stretch>
        </p:blipFill>
        <p:spPr>
          <a:xfrm>
            <a:off x="7193280" y="406908"/>
            <a:ext cx="1584960" cy="1730630"/>
          </a:xfrm>
          <a:prstGeom prst="rect">
            <a:avLst/>
          </a:prstGeom>
        </p:spPr>
      </p:pic>
      <p:pic>
        <p:nvPicPr>
          <p:cNvPr id="17" name="image4.png">
            <a:extLst>
              <a:ext uri="{FF2B5EF4-FFF2-40B4-BE49-F238E27FC236}">
                <a16:creationId xmlns:a16="http://schemas.microsoft.com/office/drawing/2014/main" id="{233E7979-22AC-95B3-71DA-D4449789E163}"/>
              </a:ext>
            </a:extLst>
          </p:cNvPr>
          <p:cNvPicPr/>
          <p:nvPr/>
        </p:nvPicPr>
        <p:blipFill>
          <a:blip r:embed="rId6"/>
          <a:stretch>
            <a:fillRect/>
          </a:stretch>
        </p:blipFill>
        <p:spPr>
          <a:xfrm>
            <a:off x="7193280" y="2137537"/>
            <a:ext cx="1589468" cy="1782827"/>
          </a:xfrm>
          <a:prstGeom prst="rect">
            <a:avLst/>
          </a:prstGeom>
        </p:spPr>
      </p:pic>
      <p:pic>
        <p:nvPicPr>
          <p:cNvPr id="19" name="Picture 18">
            <a:extLst>
              <a:ext uri="{FF2B5EF4-FFF2-40B4-BE49-F238E27FC236}">
                <a16:creationId xmlns:a16="http://schemas.microsoft.com/office/drawing/2014/main" id="{DFB9B35F-2918-7129-BC4E-483A48E2497A}"/>
              </a:ext>
            </a:extLst>
          </p:cNvPr>
          <p:cNvPicPr>
            <a:picLocks noChangeAspect="1"/>
          </p:cNvPicPr>
          <p:nvPr/>
        </p:nvPicPr>
        <p:blipFill>
          <a:blip r:embed="rId7"/>
          <a:stretch>
            <a:fillRect/>
          </a:stretch>
        </p:blipFill>
        <p:spPr>
          <a:xfrm>
            <a:off x="3060417" y="1253458"/>
            <a:ext cx="1152745" cy="884080"/>
          </a:xfrm>
          <a:prstGeom prst="rect">
            <a:avLst/>
          </a:prstGeom>
        </p:spPr>
      </p:pic>
      <p:pic>
        <p:nvPicPr>
          <p:cNvPr id="21" name="Picture 20">
            <a:extLst>
              <a:ext uri="{FF2B5EF4-FFF2-40B4-BE49-F238E27FC236}">
                <a16:creationId xmlns:a16="http://schemas.microsoft.com/office/drawing/2014/main" id="{9F97B1C9-22A5-909E-57B3-916F05C854C9}"/>
              </a:ext>
            </a:extLst>
          </p:cNvPr>
          <p:cNvPicPr>
            <a:picLocks noChangeAspect="1"/>
          </p:cNvPicPr>
          <p:nvPr/>
        </p:nvPicPr>
        <p:blipFill>
          <a:blip r:embed="rId8"/>
          <a:stretch>
            <a:fillRect/>
          </a:stretch>
        </p:blipFill>
        <p:spPr>
          <a:xfrm>
            <a:off x="4213163" y="3313622"/>
            <a:ext cx="2974086" cy="597600"/>
          </a:xfrm>
          <a:prstGeom prst="rect">
            <a:avLst/>
          </a:prstGeom>
        </p:spPr>
      </p:pic>
    </p:spTree>
    <p:extLst>
      <p:ext uri="{BB962C8B-B14F-4D97-AF65-F5344CB8AC3E}">
        <p14:creationId xmlns:p14="http://schemas.microsoft.com/office/powerpoint/2010/main" val="3887280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9914C-58D4-2EDB-DC7F-C42CB230ED5E}"/>
              </a:ext>
            </a:extLst>
          </p:cNvPr>
          <p:cNvSpPr>
            <a:spLocks noGrp="1"/>
          </p:cNvSpPr>
          <p:nvPr>
            <p:ph type="title"/>
          </p:nvPr>
        </p:nvSpPr>
        <p:spPr>
          <a:xfrm>
            <a:off x="4387977" y="81285"/>
            <a:ext cx="3412998" cy="411480"/>
          </a:xfrm>
        </p:spPr>
        <p:txBody>
          <a:bodyPr>
            <a:noAutofit/>
          </a:bodyPr>
          <a:lstStyle/>
          <a:p>
            <a:pPr algn="ctr"/>
            <a:r>
              <a:rPr lang="en-GB" sz="1800" b="1" dirty="0"/>
              <a:t>References</a:t>
            </a:r>
          </a:p>
        </p:txBody>
      </p:sp>
      <p:sp>
        <p:nvSpPr>
          <p:cNvPr id="3" name="Content Placeholder 2">
            <a:extLst>
              <a:ext uri="{FF2B5EF4-FFF2-40B4-BE49-F238E27FC236}">
                <a16:creationId xmlns:a16="http://schemas.microsoft.com/office/drawing/2014/main" id="{732771F5-3D65-6E9B-CF7D-4AD7959B8B56}"/>
              </a:ext>
            </a:extLst>
          </p:cNvPr>
          <p:cNvSpPr>
            <a:spLocks noGrp="1"/>
          </p:cNvSpPr>
          <p:nvPr>
            <p:ph idx="1"/>
          </p:nvPr>
        </p:nvSpPr>
        <p:spPr>
          <a:xfrm>
            <a:off x="356616" y="574050"/>
            <a:ext cx="11466576" cy="6000486"/>
          </a:xfrm>
        </p:spPr>
        <p:txBody>
          <a:bodyPr>
            <a:normAutofit fontScale="92500" lnSpcReduction="10000"/>
          </a:bodyPr>
          <a:lstStyle/>
          <a:p>
            <a:pPr algn="just">
              <a:lnSpc>
                <a:spcPct val="110000"/>
              </a:lnSpc>
              <a:spcBef>
                <a:spcPts val="0"/>
              </a:spcBef>
            </a:pPr>
            <a:r>
              <a:rPr lang="en-GB" sz="700" dirty="0"/>
              <a:t>Alam, S., O’Halloran, S. and Fowke, A., (2024) What are the barriers to mental health support for racially-minoritised people within the UK? A systematic review and thematic synthesis. The Cognitive Behaviour Therapist, 17, p.e10. </a:t>
            </a:r>
            <a:r>
              <a:rPr lang="en-GB" sz="700" dirty="0">
                <a:hlinkClick r:id="rId2"/>
              </a:rPr>
              <a:t>https://www.cambridge.org/core/journals/the-cognitive-behaviour-therapist/article/what-are-the-barriers-to-mental-health-support-for-raciallyminoritised-people-within-the-uk-a-systematic-review-and-thematic-synthesis/997235DF0D40966317A7CFC71EFD8B0F</a:t>
            </a:r>
            <a:endParaRPr lang="en-GB" sz="700" dirty="0"/>
          </a:p>
          <a:p>
            <a:pPr algn="just">
              <a:lnSpc>
                <a:spcPct val="110000"/>
              </a:lnSpc>
              <a:spcBef>
                <a:spcPts val="0"/>
              </a:spcBef>
            </a:pPr>
            <a:r>
              <a:rPr lang="en-GB" sz="700" dirty="0"/>
              <a:t>Anderson, M., O'Neill, C., Clark, J.M., Street, A., Woods, M., Johnston-Webber, C., Charlesworth, A., Whyte, M., Foster, M., Majeed, A. and Pitchforth, E., (2021). Securing a sustainable and fit-for-purpose UK health and care workforce. The Lancet, 397(10288), pp.1992-2011. </a:t>
            </a:r>
            <a:r>
              <a:rPr lang="en-GB" sz="700" dirty="0">
                <a:hlinkClick r:id="rId3"/>
              </a:rPr>
              <a:t>https://www.thelancet.com/journals/lancet/article/PIIS0140-6736(21)00231-2/abstract</a:t>
            </a:r>
            <a:endParaRPr lang="en-GB" sz="700" dirty="0"/>
          </a:p>
          <a:p>
            <a:pPr algn="just">
              <a:lnSpc>
                <a:spcPct val="110000"/>
              </a:lnSpc>
              <a:spcBef>
                <a:spcPts val="0"/>
              </a:spcBef>
            </a:pPr>
            <a:r>
              <a:rPr lang="en-GB" sz="700" dirty="0" err="1"/>
              <a:t>Aresi</a:t>
            </a:r>
            <a:r>
              <a:rPr lang="en-GB" sz="700" dirty="0"/>
              <a:t>, G., </a:t>
            </a:r>
            <a:r>
              <a:rPr lang="en-GB" sz="700" dirty="0" err="1"/>
              <a:t>Cerioli</a:t>
            </a:r>
            <a:r>
              <a:rPr lang="en-GB" sz="700" dirty="0"/>
              <a:t>, G.A., Tomczyk, S. and Marta, E., (2025). The Stigma of Alcohol Use Among Young Women in a Mediterranean Drinking Culture: A Qualitative Study. Sex Roles, 91(5), pp.1-13. </a:t>
            </a:r>
            <a:r>
              <a:rPr lang="en-GB" sz="700" dirty="0">
                <a:hlinkClick r:id="rId4"/>
              </a:rPr>
              <a:t>https://link.springer.com/article/10.1007/s11199-025-01571-9</a:t>
            </a:r>
            <a:endParaRPr lang="en-GB" sz="700" dirty="0"/>
          </a:p>
          <a:p>
            <a:pPr algn="just">
              <a:lnSpc>
                <a:spcPct val="110000"/>
              </a:lnSpc>
              <a:spcBef>
                <a:spcPts val="0"/>
              </a:spcBef>
            </a:pPr>
            <a:r>
              <a:rPr lang="en-GB" sz="700" dirty="0"/>
              <a:t>Balfour, J., (2023). Representing schizophrenia in the media: A corpus-based approach to UK press coverage. Routledge. </a:t>
            </a:r>
            <a:r>
              <a:rPr lang="en-GB" sz="700" dirty="0">
                <a:hlinkClick r:id="rId5"/>
              </a:rPr>
              <a:t>https://www.taylorfrancis.com/books/mono/10.4324/9781003096054/representing-schizophrenia-media-james-balfour</a:t>
            </a:r>
            <a:endParaRPr lang="en-GB" sz="700" dirty="0"/>
          </a:p>
          <a:p>
            <a:pPr algn="just">
              <a:lnSpc>
                <a:spcPct val="110000"/>
              </a:lnSpc>
              <a:spcBef>
                <a:spcPts val="0"/>
              </a:spcBef>
            </a:pPr>
            <a:r>
              <a:rPr lang="en-GB" sz="700" dirty="0"/>
              <a:t>Belcher, J.R., (2022). Deinstitutionalization and the development of community mental health. Research Handbook on Mental Health Policy, pp.161-171. </a:t>
            </a:r>
            <a:r>
              <a:rPr lang="en-GB" sz="700" dirty="0">
                <a:hlinkClick r:id="rId6"/>
              </a:rPr>
              <a:t>https://www.elgaronline.com/edcollchap/book/9781800372788/book-part-9781800372788-21.xml</a:t>
            </a:r>
            <a:endParaRPr lang="en-GB" sz="700" dirty="0"/>
          </a:p>
          <a:p>
            <a:pPr algn="just">
              <a:lnSpc>
                <a:spcPct val="110000"/>
              </a:lnSpc>
              <a:spcBef>
                <a:spcPts val="0"/>
              </a:spcBef>
            </a:pPr>
            <a:r>
              <a:rPr lang="en-GB" sz="700" dirty="0"/>
              <a:t>Bolton, D., (2023). A revitalized biopsychosocial model: core theory, research paradigms, and clinical implications. Psychological medicine, 53(16), pp.7504-7511. </a:t>
            </a:r>
            <a:r>
              <a:rPr lang="en-GB" sz="700" dirty="0">
                <a:hlinkClick r:id="rId7"/>
              </a:rPr>
              <a:t>https://www.cambridge.org/core/journals/psychological-medicine/article/revitalized-biopsychosocial-model-core-theory-research-paradigms-and-clinical-implications/8FC915C01228857ED6B5E123536E8994</a:t>
            </a:r>
            <a:endParaRPr lang="en-GB" sz="700" dirty="0"/>
          </a:p>
          <a:p>
            <a:pPr algn="just">
              <a:lnSpc>
                <a:spcPct val="110000"/>
              </a:lnSpc>
              <a:spcBef>
                <a:spcPts val="0"/>
              </a:spcBef>
            </a:pPr>
            <a:r>
              <a:rPr lang="en-GB" sz="700" dirty="0"/>
              <a:t>Chin, B., Amin, Q., Hernandez, N., Wright, D.D., Awan, M.U., Plumley, D., Zito, T. and </a:t>
            </a:r>
            <a:r>
              <a:rPr lang="en-GB" sz="700" dirty="0" err="1"/>
              <a:t>Elkbuli</a:t>
            </a:r>
            <a:r>
              <a:rPr lang="en-GB" sz="700" dirty="0"/>
              <a:t>, A., (2024). Evaluating the effectiveness of trauma-informed care frameworks in provider education and the care of traumatized patients. Journal of Surgical Research, 296, pp.621-635. </a:t>
            </a:r>
            <a:r>
              <a:rPr lang="en-GB" sz="700" dirty="0">
                <a:hlinkClick r:id="rId8"/>
              </a:rPr>
              <a:t>https://www.sciencedirect.com/science/article/abs/pii/S0022480424000659</a:t>
            </a:r>
            <a:endParaRPr lang="en-GB" sz="700" dirty="0"/>
          </a:p>
          <a:p>
            <a:pPr algn="just">
              <a:lnSpc>
                <a:spcPct val="110000"/>
              </a:lnSpc>
              <a:spcBef>
                <a:spcPts val="0"/>
              </a:spcBef>
            </a:pPr>
            <a:r>
              <a:rPr lang="en-GB" sz="700" dirty="0"/>
              <a:t>Ching, B.H.H. and Chen, T.T., (2022). Effects of biological determinism on beliefs and attitudes about transgender people: Psychological essentialism and biased assimilation. Archives of Sexual </a:t>
            </a:r>
            <a:r>
              <a:rPr lang="en-GB" sz="700" dirty="0" err="1"/>
              <a:t>Behavior</a:t>
            </a:r>
            <a:r>
              <a:rPr lang="en-GB" sz="700" dirty="0"/>
              <a:t>, 51(4), pp.1927-1942. </a:t>
            </a:r>
            <a:r>
              <a:rPr lang="en-GB" sz="700" dirty="0">
                <a:hlinkClick r:id="rId9"/>
              </a:rPr>
              <a:t>https://link.springer.com/article/10.1007/s10508-021-02262-8</a:t>
            </a:r>
            <a:endParaRPr lang="en-GB" sz="700" dirty="0"/>
          </a:p>
          <a:p>
            <a:pPr algn="just">
              <a:lnSpc>
                <a:spcPct val="110000"/>
              </a:lnSpc>
              <a:spcBef>
                <a:spcPts val="0"/>
              </a:spcBef>
            </a:pPr>
            <a:r>
              <a:rPr lang="en-GB" sz="700" dirty="0"/>
              <a:t>Conneely, M., Roe, D., Hasson-Ohayon, I., </a:t>
            </a:r>
            <a:r>
              <a:rPr lang="en-GB" sz="700" dirty="0" err="1"/>
              <a:t>Pijnenborg</a:t>
            </a:r>
            <a:r>
              <a:rPr lang="en-GB" sz="700" dirty="0"/>
              <a:t>, G.H.M., Van der Meer, L. and Speyer, H., (2025). Antipsychotics and identity: the adverse effect no one is talking about. Community Mental Health Journal, 61(2), pp.228-233. </a:t>
            </a:r>
            <a:r>
              <a:rPr lang="en-GB" sz="700" dirty="0">
                <a:hlinkClick r:id="rId10"/>
              </a:rPr>
              <a:t>https://link.springer.com/article/10.1007/s10597-024-01255-w</a:t>
            </a:r>
            <a:endParaRPr lang="en-GB" sz="700" dirty="0"/>
          </a:p>
          <a:p>
            <a:pPr algn="just">
              <a:lnSpc>
                <a:spcPct val="110000"/>
              </a:lnSpc>
              <a:spcBef>
                <a:spcPts val="0"/>
              </a:spcBef>
            </a:pPr>
            <a:r>
              <a:rPr lang="en-GB" sz="700" dirty="0"/>
              <a:t>Correll, C.U. and Howes, O.D.,(2021). Treatment-resistant schizophrenia: definition, predictors, and therapy options. The Journal of clinical psychiatry, 82(5), p.36608. </a:t>
            </a:r>
            <a:r>
              <a:rPr lang="en-GB" sz="700" dirty="0">
                <a:hlinkClick r:id="rId11"/>
              </a:rPr>
              <a:t>https://www.psychiatrist.com/jcp/treatment-resistant-schizophrenia-definition-predictors-therapy-options/</a:t>
            </a:r>
            <a:endParaRPr lang="en-GB" sz="700" dirty="0"/>
          </a:p>
          <a:p>
            <a:pPr algn="just">
              <a:lnSpc>
                <a:spcPct val="110000"/>
              </a:lnSpc>
              <a:spcBef>
                <a:spcPts val="0"/>
              </a:spcBef>
            </a:pPr>
            <a:r>
              <a:rPr lang="en-GB" sz="700" dirty="0"/>
              <a:t>Davidson, L., Rowe, M., DiLeo, P., Bellamy, C. and Delphin-</a:t>
            </a:r>
            <a:r>
              <a:rPr lang="en-GB" sz="700" dirty="0" err="1"/>
              <a:t>Rittmon</a:t>
            </a:r>
            <a:r>
              <a:rPr lang="en-GB" sz="700" dirty="0"/>
              <a:t>, M., (2021). Recovery-oriented systems of care: a perspective on the past, present, and future. Alcohol Research: Current Reviews, 41(1), p.09. </a:t>
            </a:r>
            <a:r>
              <a:rPr lang="en-GB" sz="700" dirty="0">
                <a:hlinkClick r:id="rId12"/>
              </a:rPr>
              <a:t>https://pmc.ncbi.nlm.nih.gov/articles/PMC8336784/</a:t>
            </a:r>
            <a:endParaRPr lang="en-GB" sz="700" dirty="0"/>
          </a:p>
          <a:p>
            <a:pPr algn="just">
              <a:lnSpc>
                <a:spcPct val="110000"/>
              </a:lnSpc>
              <a:spcBef>
                <a:spcPts val="0"/>
              </a:spcBef>
            </a:pPr>
            <a:r>
              <a:rPr lang="en-GB" sz="700" dirty="0"/>
              <a:t>Doi, M., Usui, N. and Shimada, S., (2022). Prenatal environment and neurodevelopmental disorders. Frontiers in endocrinology, 13, p.860110. </a:t>
            </a:r>
            <a:r>
              <a:rPr lang="en-GB" sz="700" dirty="0">
                <a:hlinkClick r:id="rId13"/>
              </a:rPr>
              <a:t>https://www.frontiersin.org/journals/endocrinology/articles/10.3389/fendo.2022.860110/full</a:t>
            </a:r>
            <a:endParaRPr lang="en-GB" sz="700" dirty="0"/>
          </a:p>
          <a:p>
            <a:pPr algn="just">
              <a:lnSpc>
                <a:spcPct val="110000"/>
              </a:lnSpc>
              <a:spcBef>
                <a:spcPts val="0"/>
              </a:spcBef>
            </a:pPr>
            <a:r>
              <a:rPr lang="en-GB" sz="700" dirty="0"/>
              <a:t>Ekman, I., (2022). Practising the ethics of person‐centred care balancing ethical conviction and moral obligations. Nursing Philosophy, 23(3), p.e12382. </a:t>
            </a:r>
            <a:r>
              <a:rPr lang="en-GB" sz="700" dirty="0">
                <a:hlinkClick r:id="rId14"/>
              </a:rPr>
              <a:t>https://onlinelibrary.wiley.com/doi/full/10.1111/nup.12382</a:t>
            </a:r>
            <a:endParaRPr lang="en-GB" sz="700" dirty="0"/>
          </a:p>
          <a:p>
            <a:pPr algn="just">
              <a:lnSpc>
                <a:spcPct val="110000"/>
              </a:lnSpc>
              <a:spcBef>
                <a:spcPts val="0"/>
              </a:spcBef>
            </a:pPr>
            <a:r>
              <a:rPr lang="en-GB" sz="700" dirty="0"/>
              <a:t>Ernst, A., Bankowski, A., </a:t>
            </a:r>
            <a:r>
              <a:rPr lang="en-GB" sz="700" dirty="0" err="1"/>
              <a:t>Jusyte</a:t>
            </a:r>
            <a:r>
              <a:rPr lang="en-GB" sz="700" dirty="0"/>
              <a:t>, M., Okunola, T., Petrov, T., Walter, A.M. and Winkelmann, S., (2025). Parameter Optimization for a Neurotransmission Recovery Model: A. Ernst et al. Bulletin of Mathematical Biology, 87(8), p.109. </a:t>
            </a:r>
            <a:r>
              <a:rPr lang="en-GB" sz="700" dirty="0">
                <a:hlinkClick r:id="rId15"/>
              </a:rPr>
              <a:t>https://link.springer.com/article/10.1007/s11538-025-01486-2</a:t>
            </a:r>
            <a:endParaRPr lang="en-GB" sz="700" dirty="0"/>
          </a:p>
          <a:p>
            <a:pPr algn="just">
              <a:lnSpc>
                <a:spcPct val="110000"/>
              </a:lnSpc>
              <a:spcBef>
                <a:spcPts val="0"/>
              </a:spcBef>
            </a:pPr>
            <a:r>
              <a:rPr lang="en-GB" sz="700" dirty="0"/>
              <a:t>Evangelista, L.D., Marquez, R.B., Iman, R.M.E., </a:t>
            </a:r>
            <a:r>
              <a:rPr lang="en-GB" sz="700" dirty="0" err="1"/>
              <a:t>Manliquid</a:t>
            </a:r>
            <a:r>
              <a:rPr lang="en-GB" sz="700" dirty="0"/>
              <a:t>, D.T. and Vidal, D.P.D., (2024). A SYSTEMATIC REVIEW OF CULTURAL FACTORS WHICH INFLUENCE BELIEFS ON SCHIZOPHRENIA IN CROSS-CULTURAL STUDIES. ASEAN Journal of Psychiatry, 25(9). </a:t>
            </a:r>
            <a:r>
              <a:rPr lang="en-GB" sz="700" dirty="0">
                <a:hlinkClick r:id="rId16"/>
              </a:rPr>
              <a:t>https://openurl.ebsco.com/EPDB%3Agcd%3A11%3A2019179/detailv2?sid=ebsco%3Aplink%3Ascholar&amp;id=ebsco%3Agcd%3A184550443&amp;crl=c&amp;link_origin=scholar.google.com</a:t>
            </a:r>
            <a:endParaRPr lang="en-GB" sz="700" dirty="0"/>
          </a:p>
          <a:p>
            <a:pPr algn="just">
              <a:lnSpc>
                <a:spcPct val="110000"/>
              </a:lnSpc>
              <a:spcBef>
                <a:spcPts val="0"/>
              </a:spcBef>
            </a:pPr>
            <a:r>
              <a:rPr lang="en-GB" sz="700" dirty="0"/>
              <a:t>First, M.B., Gaebel, W., Maj, M., Stein, D.J., Kogan, C.S., Saunders, J.B., Poznyak, V.B., </a:t>
            </a:r>
            <a:r>
              <a:rPr lang="en-GB" sz="700" dirty="0" err="1"/>
              <a:t>Gureje</a:t>
            </a:r>
            <a:r>
              <a:rPr lang="en-GB" sz="700" dirty="0"/>
              <a:t>, O., Lewis‐Fernández, R., </a:t>
            </a:r>
            <a:r>
              <a:rPr lang="en-GB" sz="700" dirty="0" err="1"/>
              <a:t>Maercker</a:t>
            </a:r>
            <a:r>
              <a:rPr lang="en-GB" sz="700" dirty="0"/>
              <a:t>, A. and Brewin, C.R., (2021). An organization‐and category‐level comparison of diagnostic requirements for mental disorders in ICD‐11 and DSM‐5. World Psychiatry, 20(1), pp.34-51. </a:t>
            </a:r>
            <a:r>
              <a:rPr lang="en-GB" sz="700" dirty="0">
                <a:hlinkClick r:id="rId17"/>
              </a:rPr>
              <a:t>https://onlinelibrary.wiley.com/doi/full/10.1002/wps.20825</a:t>
            </a:r>
            <a:endParaRPr lang="en-GB" sz="700" dirty="0"/>
          </a:p>
          <a:p>
            <a:pPr algn="just">
              <a:lnSpc>
                <a:spcPct val="110000"/>
              </a:lnSpc>
              <a:spcBef>
                <a:spcPts val="0"/>
              </a:spcBef>
            </a:pPr>
            <a:r>
              <a:rPr lang="en-GB" sz="700" dirty="0"/>
              <a:t>George, P., Jones, N., Goldman, H. and Rosenblatt, A., (2023). Cycles of reform in the history of psychosis treatment in the United States. SSM-Mental Health, 3, p.100205. </a:t>
            </a:r>
            <a:r>
              <a:rPr lang="en-GB" sz="700" dirty="0">
                <a:hlinkClick r:id="rId18"/>
              </a:rPr>
              <a:t>https://www.sciencedirect.com/science/article/pii/S2666560323000208</a:t>
            </a:r>
            <a:endParaRPr lang="en-GB" sz="700" dirty="0"/>
          </a:p>
          <a:p>
            <a:pPr algn="just">
              <a:lnSpc>
                <a:spcPct val="110000"/>
              </a:lnSpc>
              <a:spcBef>
                <a:spcPts val="0"/>
              </a:spcBef>
            </a:pPr>
            <a:r>
              <a:rPr lang="en-GB" sz="700" dirty="0"/>
              <a:t>Gowda, G.S. and Isaac, M.K., (2022). Models of care of schizophrenia in the community—an international perspective. Current psychiatry reports, 24(3), pp.195-202. </a:t>
            </a:r>
            <a:r>
              <a:rPr lang="en-GB" sz="700" dirty="0">
                <a:hlinkClick r:id="rId19"/>
              </a:rPr>
              <a:t>https://link.springer.com/article/10.1007/s11920-022-01329-0</a:t>
            </a:r>
            <a:endParaRPr lang="en-GB" sz="700" dirty="0"/>
          </a:p>
          <a:p>
            <a:pPr algn="just">
              <a:lnSpc>
                <a:spcPct val="110000"/>
              </a:lnSpc>
              <a:spcBef>
                <a:spcPts val="0"/>
              </a:spcBef>
            </a:pPr>
            <a:r>
              <a:rPr lang="en-GB" sz="700" dirty="0"/>
              <a:t>Grinker, R.R., (2021). Nobody's normal: how culture created the stigma of mental illness. WW Norton &amp; Company. </a:t>
            </a:r>
            <a:r>
              <a:rPr lang="en-GB" sz="700" dirty="0">
                <a:hlinkClick r:id="rId20"/>
              </a:rPr>
              <a:t>https://books.google.co.in/books?hl=en&amp;lr=&amp;id=uYvxDwAAQBAJ&amp;oi=fnd&amp;pg=PT6&amp;dq=evolution+of+stigma+and+discrimination+in+mental+asylums+&amp;ots=hFUf_Waxu_&amp;sig=9Ym1xJcnDq-IkXHtXHv0bcV99rc&amp;redir_esc=y#v=onepage&amp;q=evolution%20of%20stigma%20and%20discrimination%20in%20mental%20asylums&amp;f=false</a:t>
            </a:r>
            <a:endParaRPr lang="en-GB" sz="700" dirty="0"/>
          </a:p>
          <a:p>
            <a:pPr algn="just">
              <a:lnSpc>
                <a:spcPct val="110000"/>
              </a:lnSpc>
              <a:spcBef>
                <a:spcPts val="0"/>
              </a:spcBef>
            </a:pPr>
            <a:r>
              <a:rPr lang="en-GB" sz="700" dirty="0"/>
              <a:t>Hathaway, W.L. and Yarhouse, M.A., (2021). The integration of psychology and Christianity: A domain-based approach. InterVarsity Press. </a:t>
            </a:r>
            <a:r>
              <a:rPr lang="en-GB" sz="700" dirty="0">
                <a:hlinkClick r:id="rId21"/>
              </a:rPr>
              <a:t>https://books.google.co.in/books?hl=en&amp;lr=&amp;id=e4cTEAAAQBAJ&amp;oi=fnd&amp;pg=PA1927&amp;dq=Integration+of+psychological+therapy&amp;ots=eRyAzBmXLO&amp;sig=tgofXS9BzcLy4jdDYnCcygNb88w&amp;redir_esc=y#v=onepage&amp;q=Integration%20of%20psychological%20therapy&amp;f=false</a:t>
            </a:r>
            <a:endParaRPr lang="en-GB" sz="700" dirty="0"/>
          </a:p>
          <a:p>
            <a:pPr algn="just">
              <a:lnSpc>
                <a:spcPct val="110000"/>
              </a:lnSpc>
              <a:spcBef>
                <a:spcPts val="0"/>
              </a:spcBef>
            </a:pPr>
            <a:r>
              <a:rPr lang="en-GB" sz="700" dirty="0"/>
              <a:t>Howes, O.D. and Shatalina, E., (2022). Integrating the neurodevelopmental and dopamine hypotheses of schizophrenia and the role of cortical excitation-inhibition balance. Biological psychiatry, 92(6), pp.501-513. </a:t>
            </a:r>
            <a:r>
              <a:rPr lang="en-GB" sz="700" dirty="0">
                <a:hlinkClick r:id="rId22"/>
              </a:rPr>
              <a:t>https://www.biologicalpsychiatryjournal.com/article/S0006-3223(22)01366-X/fulltext</a:t>
            </a:r>
            <a:endParaRPr lang="en-GB" sz="700" dirty="0"/>
          </a:p>
          <a:p>
            <a:pPr algn="just">
              <a:lnSpc>
                <a:spcPct val="110000"/>
              </a:lnSpc>
              <a:spcBef>
                <a:spcPts val="0"/>
              </a:spcBef>
            </a:pPr>
            <a:r>
              <a:rPr lang="en-GB" sz="700" dirty="0">
                <a:hlinkClick r:id="rId23"/>
              </a:rPr>
              <a:t>https://link.springer.com/chapter/10.1007/978-3-030-74804-3_5</a:t>
            </a:r>
            <a:endParaRPr lang="en-GB" sz="700" dirty="0"/>
          </a:p>
          <a:p>
            <a:pPr algn="just">
              <a:lnSpc>
                <a:spcPct val="110000"/>
              </a:lnSpc>
              <a:spcBef>
                <a:spcPts val="0"/>
              </a:spcBef>
            </a:pPr>
            <a:r>
              <a:rPr lang="en-GB" sz="700" dirty="0">
                <a:hlinkClick r:id="rId24"/>
              </a:rPr>
              <a:t>https://www.cambridge.org/core/journals/acta-neuropsychiatrica/article/major-neurocognitive-psychosis-a-novel-schizophrenia-endophenotype-class-that-is-based-on-machine-learning-and-resembles-kraepelins-and-bleulers-conceptions/E53AE1D94FA9B16CD6E9FA4713D1EEB3</a:t>
            </a:r>
            <a:endParaRPr lang="en-GB" sz="700" dirty="0"/>
          </a:p>
          <a:p>
            <a:pPr algn="just">
              <a:lnSpc>
                <a:spcPct val="110000"/>
              </a:lnSpc>
              <a:spcBef>
                <a:spcPts val="0"/>
              </a:spcBef>
            </a:pPr>
            <a:r>
              <a:rPr lang="en-GB" sz="700" dirty="0">
                <a:hlinkClick r:id="rId25"/>
              </a:rPr>
              <a:t>https://www.nature.com/articles/s41380-023-01949-9</a:t>
            </a:r>
            <a:endParaRPr lang="en-GB" sz="700" dirty="0"/>
          </a:p>
          <a:p>
            <a:pPr algn="just">
              <a:lnSpc>
                <a:spcPct val="110000"/>
              </a:lnSpc>
              <a:spcBef>
                <a:spcPts val="0"/>
              </a:spcBef>
            </a:pPr>
            <a:r>
              <a:rPr lang="en-GB" sz="700" dirty="0"/>
              <a:t>Jacobs, S. and Quinn, J., (2022). Cultural reproduction of mental illness stigma and stereotypes. Social Science &amp; Medicine, 292, p.114552. </a:t>
            </a:r>
            <a:r>
              <a:rPr lang="en-GB" sz="700" dirty="0">
                <a:hlinkClick r:id="rId26"/>
              </a:rPr>
              <a:t>https://www.sciencedirect.com/science/article/abs/pii/S0277953621008844</a:t>
            </a:r>
            <a:endParaRPr lang="en-GB" sz="700" dirty="0"/>
          </a:p>
          <a:p>
            <a:pPr algn="just">
              <a:lnSpc>
                <a:spcPct val="110000"/>
              </a:lnSpc>
              <a:spcBef>
                <a:spcPts val="0"/>
              </a:spcBef>
            </a:pPr>
            <a:r>
              <a:rPr lang="en-GB" sz="700" dirty="0"/>
              <a:t>Jester, D.J., Thomas, M.L., Sturm, E.T., Harvey, P.D., Keshavan, M., Davis, B.J., Saxena, S., </a:t>
            </a:r>
            <a:r>
              <a:rPr lang="en-GB" sz="700" dirty="0" err="1"/>
              <a:t>Tampi</a:t>
            </a:r>
            <a:r>
              <a:rPr lang="en-GB" sz="700" dirty="0"/>
              <a:t>, R., Leutwyler, H., Compton, M.T. and Palmer, B.W., (2023). Review of major social determinants of health in schizophrenia-spectrum psychotic disorders: I. Clinical outcomes. Schizophrenia bulletin, 49(4), pp.837-850. </a:t>
            </a:r>
            <a:r>
              <a:rPr lang="en-GB" sz="700" dirty="0">
                <a:hlinkClick r:id="rId27"/>
              </a:rPr>
              <a:t>https://academic.oup.com/schizophreniabulletin/article/49/4/837/7109996</a:t>
            </a:r>
            <a:endParaRPr lang="en-GB" sz="700" dirty="0"/>
          </a:p>
          <a:p>
            <a:pPr algn="just">
              <a:lnSpc>
                <a:spcPct val="110000"/>
              </a:lnSpc>
              <a:spcBef>
                <a:spcPts val="0"/>
              </a:spcBef>
            </a:pPr>
            <a:r>
              <a:rPr lang="en-GB" sz="700" dirty="0"/>
              <a:t>Joseph, S.A., (2025). The humanistic psychology of Carl Rogers: Understanding the person-</a:t>
            </a:r>
            <a:r>
              <a:rPr lang="en-GB" sz="700" dirty="0" err="1"/>
              <a:t>centered</a:t>
            </a:r>
            <a:r>
              <a:rPr lang="en-GB" sz="700" dirty="0"/>
              <a:t> approach. Oxford University Press. </a:t>
            </a:r>
            <a:r>
              <a:rPr lang="en-GB" sz="700" dirty="0">
                <a:hlinkClick r:id="rId28"/>
              </a:rPr>
              <a:t>https://books.google.co.in/books?hl=en&amp;lr=&amp;id=qwJkEQAAQBAJ&amp;oi=fnd&amp;pg=PP1&amp;dq=Person+centered+care+which+is+pioneered+by+Carl+Rogers+&amp;ots=xgDNMiPaNv&amp;sig=090orPUNopkDmGoxBtkpmY6q2iM&amp;redir_esc=y#v=onepage&amp;q&amp;f=false</a:t>
            </a:r>
            <a:endParaRPr lang="en-GB" sz="700" dirty="0"/>
          </a:p>
          <a:p>
            <a:pPr algn="just">
              <a:lnSpc>
                <a:spcPct val="110000"/>
              </a:lnSpc>
              <a:spcBef>
                <a:spcPts val="0"/>
              </a:spcBef>
            </a:pPr>
            <a:r>
              <a:rPr lang="en-GB" sz="700" dirty="0"/>
              <a:t>Kendler, K.S., (2021). Kraepelin’s final views on dementia praecox. Schizophrenia bulletin, 47(3), pp.635-643. </a:t>
            </a:r>
            <a:r>
              <a:rPr lang="en-GB" sz="700" dirty="0">
                <a:hlinkClick r:id="rId29"/>
              </a:rPr>
              <a:t>https://academic.oup.com/schizophreniabulletin/article/47/3/635/6035106</a:t>
            </a:r>
            <a:endParaRPr lang="en-GB" sz="700" dirty="0"/>
          </a:p>
          <a:p>
            <a:pPr algn="just">
              <a:lnSpc>
                <a:spcPct val="110000"/>
              </a:lnSpc>
              <a:spcBef>
                <a:spcPts val="0"/>
              </a:spcBef>
            </a:pPr>
            <a:r>
              <a:rPr lang="en-GB" sz="700" dirty="0"/>
              <a:t>Lewis, J. and Bolton, P., (2023). Student mental health in England: Statistics, policy, and guidance. House of Commons Library, 4. </a:t>
            </a:r>
            <a:r>
              <a:rPr lang="en-GB" sz="700" dirty="0">
                <a:hlinkClick r:id="rId30"/>
              </a:rPr>
              <a:t>https://core.ac.uk/download/pdf/639311598.pdf</a:t>
            </a:r>
            <a:endParaRPr lang="en-GB" sz="700" dirty="0"/>
          </a:p>
          <a:p>
            <a:pPr algn="just">
              <a:lnSpc>
                <a:spcPct val="110000"/>
              </a:lnSpc>
              <a:spcBef>
                <a:spcPts val="0"/>
              </a:spcBef>
            </a:pPr>
            <a:r>
              <a:rPr lang="en-GB" sz="700" dirty="0"/>
              <a:t>Long, D.A., (2022). Equity, not just equality: how equality of educational outcome policies could help narrow excellence and identification gaps. Gifted Child Quarterly, 66(2), pp.105-107. </a:t>
            </a:r>
            <a:r>
              <a:rPr lang="en-GB" sz="700" dirty="0">
                <a:hlinkClick r:id="rId31"/>
              </a:rPr>
              <a:t>https://journals.sagepub.com/doi/abs/10.1177/00169862211037944</a:t>
            </a:r>
            <a:endParaRPr lang="en-GB" sz="700" dirty="0"/>
          </a:p>
          <a:p>
            <a:pPr algn="just">
              <a:lnSpc>
                <a:spcPct val="110000"/>
              </a:lnSpc>
              <a:spcBef>
                <a:spcPts val="0"/>
              </a:spcBef>
            </a:pPr>
            <a:r>
              <a:rPr lang="en-GB" sz="700" dirty="0"/>
              <a:t>Lowther-Payne, H.J., Ushakova, A., Beckwith, A., Liberty, C., Edge, R. and Lobban, F., (2023). Understanding inequalities in access to adult mental health services in the UK: a systematic mapping review. BMC health services research, 23(1), p.1042. </a:t>
            </a:r>
            <a:r>
              <a:rPr lang="en-GB" sz="700" dirty="0">
                <a:hlinkClick r:id="rId32"/>
              </a:rPr>
              <a:t>https://link.springer.com/article/10.1186/s12913-023-10030-8</a:t>
            </a:r>
            <a:endParaRPr lang="en-GB" sz="700" dirty="0"/>
          </a:p>
          <a:p>
            <a:pPr algn="just">
              <a:lnSpc>
                <a:spcPct val="110000"/>
              </a:lnSpc>
              <a:spcBef>
                <a:spcPts val="0"/>
              </a:spcBef>
            </a:pPr>
            <a:r>
              <a:rPr lang="en-GB" sz="700" dirty="0"/>
              <a:t>Maes, M., (2023). Major neurocognitive psychosis: a novel schizophrenia endophenotype class that is based on machine learning and resembles Kraepelin’s and Bleuler’s conceptions. Acta </a:t>
            </a:r>
            <a:r>
              <a:rPr lang="en-GB" sz="700" dirty="0" err="1"/>
              <a:t>Neuropsychiatrica</a:t>
            </a:r>
            <a:r>
              <a:rPr lang="en-GB" sz="700" dirty="0"/>
              <a:t>, 35(3), pp.123-137. </a:t>
            </a:r>
          </a:p>
          <a:p>
            <a:pPr algn="just">
              <a:lnSpc>
                <a:spcPct val="110000"/>
              </a:lnSpc>
              <a:spcBef>
                <a:spcPts val="0"/>
              </a:spcBef>
            </a:pPr>
            <a:r>
              <a:rPr lang="en-GB" sz="700" dirty="0"/>
              <a:t>McCutcheon, R.A., Keefe, R.S. and McGuire, P.K., (2023). Cognitive impairment in schizophrenia: aetiology, pathophysiology, and treatment. Molecular psychiatry, 28(5), pp.1902-1918.</a:t>
            </a:r>
          </a:p>
          <a:p>
            <a:pPr algn="just">
              <a:lnSpc>
                <a:spcPct val="110000"/>
              </a:lnSpc>
              <a:spcBef>
                <a:spcPts val="0"/>
              </a:spcBef>
            </a:pPr>
            <a:r>
              <a:rPr lang="en-GB" sz="700" dirty="0"/>
              <a:t>Mechler, K., </a:t>
            </a:r>
            <a:r>
              <a:rPr lang="en-GB" sz="700" dirty="0" err="1"/>
              <a:t>Banaschewski</a:t>
            </a:r>
            <a:r>
              <a:rPr lang="en-GB" sz="700" dirty="0"/>
              <a:t>, T., Hohmann, S. and </a:t>
            </a:r>
            <a:r>
              <a:rPr lang="en-GB" sz="700" dirty="0" err="1"/>
              <a:t>Häge</a:t>
            </a:r>
            <a:r>
              <a:rPr lang="en-GB" sz="700" dirty="0"/>
              <a:t>, A., (2022). Evidence-based pharmacological treatment options for ADHD in children and adolescents. Pharmacology &amp; therapeutics, 230, p.107940. </a:t>
            </a:r>
            <a:r>
              <a:rPr lang="en-GB" sz="700" dirty="0">
                <a:hlinkClick r:id="rId33"/>
              </a:rPr>
              <a:t>https://www.sciencedirect.com/science/article/pii/S016372582100142X</a:t>
            </a:r>
            <a:endParaRPr lang="en-GB" sz="700" dirty="0"/>
          </a:p>
          <a:p>
            <a:pPr algn="just">
              <a:lnSpc>
                <a:spcPct val="110000"/>
              </a:lnSpc>
              <a:spcBef>
                <a:spcPts val="0"/>
              </a:spcBef>
            </a:pPr>
            <a:r>
              <a:rPr lang="en-GB" sz="700" dirty="0"/>
              <a:t>Medicalnewstoday (2025) </a:t>
            </a:r>
            <a:r>
              <a:rPr lang="en-GB" sz="700" i="1" dirty="0"/>
              <a:t>Schizophrenia treatments: How they evolved over time</a:t>
            </a:r>
            <a:r>
              <a:rPr lang="en-GB" sz="700" dirty="0"/>
              <a:t>, </a:t>
            </a:r>
            <a:r>
              <a:rPr lang="en-GB" sz="700" i="1" dirty="0"/>
              <a:t>Medical News Today</a:t>
            </a:r>
            <a:r>
              <a:rPr lang="en-GB" sz="700" dirty="0"/>
              <a:t>. Available at: https://www.medicalnewstoday.com/articles/timeline-of-schizophrenia-treatments#:~:text=In%20the%20early%2020th%20century,in%20people%20experiencing%20psychiatric%20difficulties (Accessed: 16 October 2025).</a:t>
            </a:r>
          </a:p>
          <a:p>
            <a:pPr algn="just">
              <a:lnSpc>
                <a:spcPct val="110000"/>
              </a:lnSpc>
              <a:spcBef>
                <a:spcPts val="0"/>
              </a:spcBef>
            </a:pPr>
            <a:r>
              <a:rPr lang="en-GB" sz="700" dirty="0"/>
              <a:t>Medicalnewstoday (2025) </a:t>
            </a:r>
            <a:r>
              <a:rPr lang="en-GB" sz="700" i="1" dirty="0"/>
              <a:t>Schizophrenia treatments: How they evolved over time</a:t>
            </a:r>
            <a:r>
              <a:rPr lang="en-GB" sz="700" dirty="0"/>
              <a:t>, </a:t>
            </a:r>
            <a:r>
              <a:rPr lang="en-GB" sz="700" i="1" dirty="0"/>
              <a:t>Medical News Today</a:t>
            </a:r>
            <a:r>
              <a:rPr lang="en-GB" sz="700" dirty="0"/>
              <a:t>. Available at: https://www.medicalnewstoday.com/articles/timeline-of-schizophrenia-treatments#:~:text=In%20the%20early%2020th%20century,in%20people%20experiencing%20psychiatric%20difficulties (Accessed: 16 October 2025).</a:t>
            </a:r>
          </a:p>
          <a:p>
            <a:pPr algn="just">
              <a:lnSpc>
                <a:spcPct val="110000"/>
              </a:lnSpc>
              <a:spcBef>
                <a:spcPts val="0"/>
              </a:spcBef>
            </a:pPr>
            <a:r>
              <a:rPr lang="en-GB" sz="700" dirty="0"/>
              <a:t>Ncbi (2025) </a:t>
            </a:r>
            <a:r>
              <a:rPr lang="en-GB" sz="700" i="1" dirty="0"/>
              <a:t>Psychosis and schizophrenia in children and young people</a:t>
            </a:r>
            <a:r>
              <a:rPr lang="en-GB" sz="700" dirty="0"/>
              <a:t>, </a:t>
            </a:r>
            <a:r>
              <a:rPr lang="en-GB" sz="700" i="1" dirty="0"/>
              <a:t>National </a:t>
            </a:r>
            <a:r>
              <a:rPr lang="en-GB" sz="700" i="1" dirty="0" err="1"/>
              <a:t>Center</a:t>
            </a:r>
            <a:r>
              <a:rPr lang="en-GB" sz="700" i="1" dirty="0"/>
              <a:t> for Biotechnology Information</a:t>
            </a:r>
            <a:r>
              <a:rPr lang="en-GB" sz="700" dirty="0"/>
              <a:t>. Available at: https://www.ncbi.nlm.nih.gov/books/NBK552055/ (Accessed: 16 October 2025).</a:t>
            </a:r>
          </a:p>
          <a:p>
            <a:pPr algn="just">
              <a:lnSpc>
                <a:spcPct val="110000"/>
              </a:lnSpc>
              <a:spcBef>
                <a:spcPts val="0"/>
              </a:spcBef>
            </a:pPr>
            <a:r>
              <a:rPr lang="en-GB" sz="700" dirty="0"/>
              <a:t>NICE (2025) </a:t>
            </a:r>
            <a:r>
              <a:rPr lang="en-GB" sz="700" i="1" dirty="0"/>
              <a:t>Home</a:t>
            </a:r>
            <a:r>
              <a:rPr lang="en-GB" sz="700" dirty="0"/>
              <a:t>, </a:t>
            </a:r>
            <a:r>
              <a:rPr lang="en-GB" sz="700" i="1" dirty="0"/>
              <a:t>NICE</a:t>
            </a:r>
            <a:r>
              <a:rPr lang="en-GB" sz="700" dirty="0"/>
              <a:t>. Available at: https://www.nice.org.uk/guidance/cg178 (Accessed: 16 October 2025). </a:t>
            </a:r>
          </a:p>
          <a:p>
            <a:pPr algn="just">
              <a:lnSpc>
                <a:spcPct val="110000"/>
              </a:lnSpc>
              <a:spcBef>
                <a:spcPts val="0"/>
              </a:spcBef>
            </a:pPr>
            <a:r>
              <a:rPr lang="en-GB" sz="700" dirty="0" err="1"/>
              <a:t>Petkari</a:t>
            </a:r>
            <a:r>
              <a:rPr lang="en-GB" sz="700" dirty="0"/>
              <a:t>, E., </a:t>
            </a:r>
            <a:r>
              <a:rPr lang="en-GB" sz="700" dirty="0" err="1"/>
              <a:t>Kaselionyte</a:t>
            </a:r>
            <a:r>
              <a:rPr lang="en-GB" sz="700" dirty="0"/>
              <a:t>, J., Altun, S. and Giacco, D., (2021). Involvement of informal carers in discharge planning and transition between hospital and community mental health care: a systematic review. Journal of Psychiatric and Mental Health Nursing, 28(4), pp.521-530. </a:t>
            </a:r>
            <a:r>
              <a:rPr lang="en-GB" sz="700" dirty="0">
                <a:hlinkClick r:id="rId34"/>
              </a:rPr>
              <a:t>https://onlinelibrary.wiley.com/doi/abs/10.1111/jpm.12701</a:t>
            </a:r>
            <a:endParaRPr lang="en-GB" sz="700" dirty="0"/>
          </a:p>
          <a:p>
            <a:pPr algn="just">
              <a:lnSpc>
                <a:spcPct val="110000"/>
              </a:lnSpc>
              <a:spcBef>
                <a:spcPts val="0"/>
              </a:spcBef>
            </a:pPr>
            <a:r>
              <a:rPr lang="en-GB" sz="700" dirty="0"/>
              <a:t>Ruiz, A.M., Luebke, J., Klein, K., Moore, K., Gonzalez, M., Dressel, A. and Mkandawire‐</a:t>
            </a:r>
            <a:r>
              <a:rPr lang="en-GB" sz="700" dirty="0" err="1"/>
              <a:t>Valhmu</a:t>
            </a:r>
            <a:r>
              <a:rPr lang="en-GB" sz="700" dirty="0"/>
              <a:t>, L., (2021). An integrative literature review and critical reflection of intersectionality theory. Nursing inquiry, 28(4), p.e12414. </a:t>
            </a:r>
            <a:r>
              <a:rPr lang="en-GB" sz="700" dirty="0">
                <a:hlinkClick r:id="rId35"/>
              </a:rPr>
              <a:t>https://onlinelibrary.wiley.com/doi/abs/10.1111/nin.12414</a:t>
            </a:r>
            <a:endParaRPr lang="en-GB" sz="700" dirty="0"/>
          </a:p>
          <a:p>
            <a:pPr algn="just">
              <a:lnSpc>
                <a:spcPct val="110000"/>
              </a:lnSpc>
              <a:spcBef>
                <a:spcPts val="0"/>
              </a:spcBef>
            </a:pPr>
            <a:r>
              <a:rPr lang="en-GB" sz="700" dirty="0" err="1"/>
              <a:t>Solmi</a:t>
            </a:r>
            <a:r>
              <a:rPr lang="en-GB" sz="700" dirty="0"/>
              <a:t>, M., Croatto, G., Piva, G., Rosson, S., </a:t>
            </a:r>
            <a:r>
              <a:rPr lang="en-GB" sz="700" dirty="0" err="1"/>
              <a:t>Fusar</a:t>
            </a:r>
            <a:r>
              <a:rPr lang="en-GB" sz="700" dirty="0"/>
              <a:t>-Poli, P., Rubio, J.M., Carvalho, A.F., Vieta, E., Arango, C., DeTore, N.R. and Eberlin, E.S., (2023). Efficacy and acceptability of psychosocial interventions in schizophrenia: systematic overview and quality appraisal of the meta-analytic evidence. Molecular Psychiatry, 28(1), pp.354-368. </a:t>
            </a:r>
            <a:r>
              <a:rPr lang="en-GB" sz="700" dirty="0">
                <a:hlinkClick r:id="rId36"/>
              </a:rPr>
              <a:t>https://www.nature.com/articles/s41380-022-01727-z</a:t>
            </a:r>
            <a:endParaRPr lang="en-GB" sz="700" dirty="0"/>
          </a:p>
          <a:p>
            <a:pPr algn="just">
              <a:lnSpc>
                <a:spcPct val="110000"/>
              </a:lnSpc>
              <a:spcBef>
                <a:spcPts val="0"/>
              </a:spcBef>
            </a:pPr>
            <a:r>
              <a:rPr lang="en-GB" sz="700" dirty="0"/>
              <a:t>Tanase, E., </a:t>
            </a:r>
            <a:r>
              <a:rPr lang="en-GB" sz="700" dirty="0" err="1"/>
              <a:t>Laitin</a:t>
            </a:r>
            <a:r>
              <a:rPr lang="en-GB" sz="700" dirty="0"/>
              <a:t>, S.M.D., Ilie, A.C., Ion, R., </a:t>
            </a:r>
            <a:r>
              <a:rPr lang="en-GB" sz="700" dirty="0" err="1"/>
              <a:t>Surducan</a:t>
            </a:r>
            <a:r>
              <a:rPr lang="en-GB" sz="700" dirty="0"/>
              <a:t>, D.A., Bucur, A., Marc, F., </a:t>
            </a:r>
            <a:r>
              <a:rPr lang="en-GB" sz="700" dirty="0" err="1"/>
              <a:t>Folescu</a:t>
            </a:r>
            <a:r>
              <a:rPr lang="en-GB" sz="700" dirty="0"/>
              <a:t>, R. and </a:t>
            </a:r>
            <a:r>
              <a:rPr lang="en-GB" sz="700" dirty="0" err="1"/>
              <a:t>Ursoniu</a:t>
            </a:r>
            <a:r>
              <a:rPr lang="en-GB" sz="700" dirty="0"/>
              <a:t>, S., (2025) July. Assessing the Impact of Psychiatric Deinstitutionalization and Substance Use on Patient Outcomes: A Multi-Faceted Analysis. In Healthcare (Vol. 13, No. 14, p. 1700). MDPI. </a:t>
            </a:r>
            <a:r>
              <a:rPr lang="en-GB" sz="700" dirty="0">
                <a:hlinkClick r:id="rId37"/>
              </a:rPr>
              <a:t>https://www.mdpi.com/2227-9032/13/14/1700</a:t>
            </a:r>
            <a:endParaRPr lang="en-GB" sz="700" dirty="0"/>
          </a:p>
          <a:p>
            <a:pPr algn="just">
              <a:lnSpc>
                <a:spcPct val="110000"/>
              </a:lnSpc>
              <a:spcBef>
                <a:spcPts val="0"/>
              </a:spcBef>
            </a:pPr>
            <a:r>
              <a:rPr lang="en-GB" sz="700" dirty="0"/>
              <a:t>Tinland, J., (2022). Personalised Prevention: Increasing or Decreasing Over-Medicalisation, Overdiagnosis and Overtreatment?. In Personalized medicine in the making: Philosophical perspectives from biology to healthcare (pp. 87-111). Cham: Springer International Publishing.</a:t>
            </a:r>
          </a:p>
          <a:p>
            <a:pPr algn="just">
              <a:lnSpc>
                <a:spcPct val="110000"/>
              </a:lnSpc>
              <a:spcBef>
                <a:spcPts val="0"/>
              </a:spcBef>
            </a:pPr>
            <a:r>
              <a:rPr lang="en-GB" sz="700" dirty="0"/>
              <a:t>Williams, S., (2022). Goffman, interactionism, and the management of stigma in everyday life. In Sociological theory and medical sociology (pp. 134-164). Routledge. </a:t>
            </a:r>
            <a:r>
              <a:rPr lang="en-GB" sz="700" dirty="0">
                <a:hlinkClick r:id="rId38"/>
              </a:rPr>
              <a:t>https://www.taylorfrancis.com/chapters/edit/10.4324/9781003283850-6/goffman-interactionism-management-stigma-everyday-life-simon-williams</a:t>
            </a:r>
            <a:endParaRPr lang="en-GB" sz="700" dirty="0"/>
          </a:p>
          <a:p>
            <a:pPr algn="just">
              <a:lnSpc>
                <a:spcPct val="110000"/>
              </a:lnSpc>
              <a:spcBef>
                <a:spcPts val="0"/>
              </a:spcBef>
            </a:pPr>
            <a:r>
              <a:rPr lang="en-GB" sz="700" dirty="0"/>
              <a:t>Xanthopoulou, P.D., </a:t>
            </a:r>
            <a:r>
              <a:rPr lang="en-GB" sz="700" dirty="0" err="1"/>
              <a:t>Mbanu</a:t>
            </a:r>
            <a:r>
              <a:rPr lang="en-GB" sz="700" dirty="0"/>
              <a:t>, J., Chevalier, A., Webber, M. and Giacco, D., (2022). Social isolation and psychosis: perspectives from people with psychosis, family caregivers and mental health professionals. Community mental health journal, 58(7), pp.1338-1345. </a:t>
            </a:r>
            <a:r>
              <a:rPr lang="en-GB" sz="700" dirty="0">
                <a:hlinkClick r:id="rId39"/>
              </a:rPr>
              <a:t>https://link.springer.com/article/10.1007/s10597-022-00941-x</a:t>
            </a:r>
            <a:endParaRPr lang="en-GB" sz="700" dirty="0"/>
          </a:p>
          <a:p>
            <a:pPr algn="just">
              <a:lnSpc>
                <a:spcPct val="110000"/>
              </a:lnSpc>
              <a:spcBef>
                <a:spcPts val="0"/>
              </a:spcBef>
            </a:pPr>
            <a:r>
              <a:rPr lang="en-GB" sz="700" dirty="0"/>
              <a:t>Zwir, I., Arnedo, J., Mesa, A., Del Val, C., de </a:t>
            </a:r>
            <a:r>
              <a:rPr lang="en-GB" sz="700" dirty="0" err="1"/>
              <a:t>Erausquin</a:t>
            </a:r>
            <a:r>
              <a:rPr lang="en-GB" sz="700" dirty="0"/>
              <a:t>, G.A. and Cloninger, C.R., (2023). Temperament &amp; Character account for brain functional connectivity at rest: A diathesis-stress model of functional dysregulation in psychosis. Molecular psychiatry, 28(6), pp.2238-2253. </a:t>
            </a:r>
            <a:r>
              <a:rPr lang="en-GB" sz="700" dirty="0">
                <a:hlinkClick r:id="rId40"/>
              </a:rPr>
              <a:t>https://www.nature.com/articles/s41380-023-02039-6</a:t>
            </a:r>
            <a:endParaRPr lang="en-GB" sz="700" dirty="0"/>
          </a:p>
        </p:txBody>
      </p:sp>
    </p:spTree>
    <p:extLst>
      <p:ext uri="{BB962C8B-B14F-4D97-AF65-F5344CB8AC3E}">
        <p14:creationId xmlns:p14="http://schemas.microsoft.com/office/powerpoint/2010/main" val="1111594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4844</Words>
  <Application>Microsoft Office PowerPoint</Application>
  <PresentationFormat>Widescreen</PresentationFormat>
  <Paragraphs>72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Calibri</vt:lpstr>
      <vt:lpstr>Office Theme</vt:lpstr>
      <vt:lpstr>Module Title: Psychological Classifications and Provisions Student:Oana Livadaru Student id: 2316786</vt:lpstr>
      <vt:lpstr>Schizophrenia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2025-10-16T19:09:33Z</dcterms:created>
  <dcterms:modified xsi:type="dcterms:W3CDTF">2025-11-24T08:00:51Z</dcterms:modified>
</cp:coreProperties>
</file>