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0"/>
  </p:notesMasterIdLst>
  <p:sldIdLst>
    <p:sldId id="342" r:id="rId2"/>
    <p:sldId id="384" r:id="rId3"/>
    <p:sldId id="450" r:id="rId4"/>
    <p:sldId id="366" r:id="rId5"/>
    <p:sldId id="374" r:id="rId6"/>
    <p:sldId id="375" r:id="rId7"/>
    <p:sldId id="381" r:id="rId8"/>
    <p:sldId id="382" r:id="rId9"/>
    <p:sldId id="383" r:id="rId10"/>
    <p:sldId id="385" r:id="rId11"/>
    <p:sldId id="376" r:id="rId12"/>
    <p:sldId id="378" r:id="rId13"/>
    <p:sldId id="379" r:id="rId14"/>
    <p:sldId id="380" r:id="rId15"/>
    <p:sldId id="377" r:id="rId16"/>
    <p:sldId id="391" r:id="rId17"/>
    <p:sldId id="373" r:id="rId18"/>
    <p:sldId id="36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334DCF-87C6-43A1-B8F6-7C02F7FF314C}" v="5" dt="2023-09-21T11:46:33.262"/>
    <p1510:client id="{5DF5C864-30D2-4468-A82F-233504C09182}" v="1" dt="2023-09-20T13:25:19.9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0" d="100"/>
          <a:sy n="110" d="100"/>
        </p:scale>
        <p:origin x="154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docChgLst>
    <pc:chgData name="Hoang Dang Nguyen" userId="1de6b3a7-5191-4a0c-8968-b8f905305e1d" providerId="ADAL" clId="{46334DCF-87C6-43A1-B8F6-7C02F7FF314C}"/>
    <pc:docChg chg="undo custSel addSld delSld modSld">
      <pc:chgData name="Hoang Dang Nguyen" userId="1de6b3a7-5191-4a0c-8968-b8f905305e1d" providerId="ADAL" clId="{46334DCF-87C6-43A1-B8F6-7C02F7FF314C}" dt="2023-09-21T12:50:18.110" v="1511" actId="47"/>
      <pc:docMkLst>
        <pc:docMk/>
      </pc:docMkLst>
      <pc:sldChg chg="del">
        <pc:chgData name="Hoang Dang Nguyen" userId="1de6b3a7-5191-4a0c-8968-b8f905305e1d" providerId="ADAL" clId="{46334DCF-87C6-43A1-B8F6-7C02F7FF314C}" dt="2023-09-21T11:37:10.106" v="1" actId="47"/>
        <pc:sldMkLst>
          <pc:docMk/>
          <pc:sldMk cId="3661340027" sldId="256"/>
        </pc:sldMkLst>
      </pc:sldChg>
      <pc:sldChg chg="del">
        <pc:chgData name="Hoang Dang Nguyen" userId="1de6b3a7-5191-4a0c-8968-b8f905305e1d" providerId="ADAL" clId="{46334DCF-87C6-43A1-B8F6-7C02F7FF314C}" dt="2023-09-21T11:37:10.844" v="2" actId="47"/>
        <pc:sldMkLst>
          <pc:docMk/>
          <pc:sldMk cId="2543127053" sldId="257"/>
        </pc:sldMkLst>
      </pc:sldChg>
      <pc:sldChg chg="add">
        <pc:chgData name="Hoang Dang Nguyen" userId="1de6b3a7-5191-4a0c-8968-b8f905305e1d" providerId="ADAL" clId="{46334DCF-87C6-43A1-B8F6-7C02F7FF314C}" dt="2023-09-21T11:37:08.608" v="0"/>
        <pc:sldMkLst>
          <pc:docMk/>
          <pc:sldMk cId="0" sldId="342"/>
        </pc:sldMkLst>
      </pc:sldChg>
      <pc:sldChg chg="add">
        <pc:chgData name="Hoang Dang Nguyen" userId="1de6b3a7-5191-4a0c-8968-b8f905305e1d" providerId="ADAL" clId="{46334DCF-87C6-43A1-B8F6-7C02F7FF314C}" dt="2023-09-21T11:37:08.608" v="0"/>
        <pc:sldMkLst>
          <pc:docMk/>
          <pc:sldMk cId="0" sldId="363"/>
        </pc:sldMkLst>
      </pc:sldChg>
      <pc:sldChg chg="add">
        <pc:chgData name="Hoang Dang Nguyen" userId="1de6b3a7-5191-4a0c-8968-b8f905305e1d" providerId="ADAL" clId="{46334DCF-87C6-43A1-B8F6-7C02F7FF314C}" dt="2023-09-21T11:37:08.608" v="0"/>
        <pc:sldMkLst>
          <pc:docMk/>
          <pc:sldMk cId="0" sldId="366"/>
        </pc:sldMkLst>
      </pc:sldChg>
      <pc:sldChg chg="add">
        <pc:chgData name="Hoang Dang Nguyen" userId="1de6b3a7-5191-4a0c-8968-b8f905305e1d" providerId="ADAL" clId="{46334DCF-87C6-43A1-B8F6-7C02F7FF314C}" dt="2023-09-21T11:37:08.608" v="0"/>
        <pc:sldMkLst>
          <pc:docMk/>
          <pc:sldMk cId="0" sldId="373"/>
        </pc:sldMkLst>
      </pc:sldChg>
      <pc:sldChg chg="add">
        <pc:chgData name="Hoang Dang Nguyen" userId="1de6b3a7-5191-4a0c-8968-b8f905305e1d" providerId="ADAL" clId="{46334DCF-87C6-43A1-B8F6-7C02F7FF314C}" dt="2023-09-21T11:37:08.608" v="0"/>
        <pc:sldMkLst>
          <pc:docMk/>
          <pc:sldMk cId="0" sldId="374"/>
        </pc:sldMkLst>
      </pc:sldChg>
      <pc:sldChg chg="add">
        <pc:chgData name="Hoang Dang Nguyen" userId="1de6b3a7-5191-4a0c-8968-b8f905305e1d" providerId="ADAL" clId="{46334DCF-87C6-43A1-B8F6-7C02F7FF314C}" dt="2023-09-21T11:37:08.608" v="0"/>
        <pc:sldMkLst>
          <pc:docMk/>
          <pc:sldMk cId="0" sldId="375"/>
        </pc:sldMkLst>
      </pc:sldChg>
      <pc:sldChg chg="add">
        <pc:chgData name="Hoang Dang Nguyen" userId="1de6b3a7-5191-4a0c-8968-b8f905305e1d" providerId="ADAL" clId="{46334DCF-87C6-43A1-B8F6-7C02F7FF314C}" dt="2023-09-21T11:37:08.608" v="0"/>
        <pc:sldMkLst>
          <pc:docMk/>
          <pc:sldMk cId="0" sldId="376"/>
        </pc:sldMkLst>
      </pc:sldChg>
      <pc:sldChg chg="add">
        <pc:chgData name="Hoang Dang Nguyen" userId="1de6b3a7-5191-4a0c-8968-b8f905305e1d" providerId="ADAL" clId="{46334DCF-87C6-43A1-B8F6-7C02F7FF314C}" dt="2023-09-21T11:37:08.608" v="0"/>
        <pc:sldMkLst>
          <pc:docMk/>
          <pc:sldMk cId="0" sldId="377"/>
        </pc:sldMkLst>
      </pc:sldChg>
      <pc:sldChg chg="add">
        <pc:chgData name="Hoang Dang Nguyen" userId="1de6b3a7-5191-4a0c-8968-b8f905305e1d" providerId="ADAL" clId="{46334DCF-87C6-43A1-B8F6-7C02F7FF314C}" dt="2023-09-21T11:37:08.608" v="0"/>
        <pc:sldMkLst>
          <pc:docMk/>
          <pc:sldMk cId="0" sldId="378"/>
        </pc:sldMkLst>
      </pc:sldChg>
      <pc:sldChg chg="add">
        <pc:chgData name="Hoang Dang Nguyen" userId="1de6b3a7-5191-4a0c-8968-b8f905305e1d" providerId="ADAL" clId="{46334DCF-87C6-43A1-B8F6-7C02F7FF314C}" dt="2023-09-21T11:37:08.608" v="0"/>
        <pc:sldMkLst>
          <pc:docMk/>
          <pc:sldMk cId="0" sldId="379"/>
        </pc:sldMkLst>
      </pc:sldChg>
      <pc:sldChg chg="add">
        <pc:chgData name="Hoang Dang Nguyen" userId="1de6b3a7-5191-4a0c-8968-b8f905305e1d" providerId="ADAL" clId="{46334DCF-87C6-43A1-B8F6-7C02F7FF314C}" dt="2023-09-21T11:37:08.608" v="0"/>
        <pc:sldMkLst>
          <pc:docMk/>
          <pc:sldMk cId="0" sldId="380"/>
        </pc:sldMkLst>
      </pc:sldChg>
      <pc:sldChg chg="add">
        <pc:chgData name="Hoang Dang Nguyen" userId="1de6b3a7-5191-4a0c-8968-b8f905305e1d" providerId="ADAL" clId="{46334DCF-87C6-43A1-B8F6-7C02F7FF314C}" dt="2023-09-21T11:37:08.608" v="0"/>
        <pc:sldMkLst>
          <pc:docMk/>
          <pc:sldMk cId="0" sldId="381"/>
        </pc:sldMkLst>
      </pc:sldChg>
      <pc:sldChg chg="add">
        <pc:chgData name="Hoang Dang Nguyen" userId="1de6b3a7-5191-4a0c-8968-b8f905305e1d" providerId="ADAL" clId="{46334DCF-87C6-43A1-B8F6-7C02F7FF314C}" dt="2023-09-21T11:37:08.608" v="0"/>
        <pc:sldMkLst>
          <pc:docMk/>
          <pc:sldMk cId="0" sldId="382"/>
        </pc:sldMkLst>
      </pc:sldChg>
      <pc:sldChg chg="add">
        <pc:chgData name="Hoang Dang Nguyen" userId="1de6b3a7-5191-4a0c-8968-b8f905305e1d" providerId="ADAL" clId="{46334DCF-87C6-43A1-B8F6-7C02F7FF314C}" dt="2023-09-21T11:37:08.608" v="0"/>
        <pc:sldMkLst>
          <pc:docMk/>
          <pc:sldMk cId="0" sldId="383"/>
        </pc:sldMkLst>
      </pc:sldChg>
      <pc:sldChg chg="addSp modSp add mod">
        <pc:chgData name="Hoang Dang Nguyen" userId="1de6b3a7-5191-4a0c-8968-b8f905305e1d" providerId="ADAL" clId="{46334DCF-87C6-43A1-B8F6-7C02F7FF314C}" dt="2023-09-21T11:37:33.026" v="6"/>
        <pc:sldMkLst>
          <pc:docMk/>
          <pc:sldMk cId="0" sldId="384"/>
        </pc:sldMkLst>
        <pc:spChg chg="mod">
          <ac:chgData name="Hoang Dang Nguyen" userId="1de6b3a7-5191-4a0c-8968-b8f905305e1d" providerId="ADAL" clId="{46334DCF-87C6-43A1-B8F6-7C02F7FF314C}" dt="2023-09-21T11:37:27.186" v="5" actId="6549"/>
          <ac:spMkLst>
            <pc:docMk/>
            <pc:sldMk cId="0" sldId="384"/>
            <ac:spMk id="7171" creationId="{2A57591D-5658-DE5E-AE89-2F449D438629}"/>
          </ac:spMkLst>
        </pc:spChg>
        <pc:picChg chg="add mod">
          <ac:chgData name="Hoang Dang Nguyen" userId="1de6b3a7-5191-4a0c-8968-b8f905305e1d" providerId="ADAL" clId="{46334DCF-87C6-43A1-B8F6-7C02F7FF314C}" dt="2023-09-21T11:37:33.026" v="6"/>
          <ac:picMkLst>
            <pc:docMk/>
            <pc:sldMk cId="0" sldId="384"/>
            <ac:picMk id="2" creationId="{3E7470FD-A902-F143-72A4-CEE1B95F5AB5}"/>
          </ac:picMkLst>
        </pc:picChg>
      </pc:sldChg>
      <pc:sldChg chg="add">
        <pc:chgData name="Hoang Dang Nguyen" userId="1de6b3a7-5191-4a0c-8968-b8f905305e1d" providerId="ADAL" clId="{46334DCF-87C6-43A1-B8F6-7C02F7FF314C}" dt="2023-09-21T11:37:08.608" v="0"/>
        <pc:sldMkLst>
          <pc:docMk/>
          <pc:sldMk cId="0" sldId="385"/>
        </pc:sldMkLst>
      </pc:sldChg>
      <pc:sldChg chg="addSp delSp modSp add mod">
        <pc:chgData name="Hoang Dang Nguyen" userId="1de6b3a7-5191-4a0c-8968-b8f905305e1d" providerId="ADAL" clId="{46334DCF-87C6-43A1-B8F6-7C02F7FF314C}" dt="2023-09-21T11:46:33.261" v="1510" actId="1076"/>
        <pc:sldMkLst>
          <pc:docMk/>
          <pc:sldMk cId="1435866400" sldId="391"/>
        </pc:sldMkLst>
        <pc:spChg chg="mod">
          <ac:chgData name="Hoang Dang Nguyen" userId="1de6b3a7-5191-4a0c-8968-b8f905305e1d" providerId="ADAL" clId="{46334DCF-87C6-43A1-B8F6-7C02F7FF314C}" dt="2023-09-21T11:45:53.503" v="1494" actId="20577"/>
          <ac:spMkLst>
            <pc:docMk/>
            <pc:sldMk cId="1435866400" sldId="391"/>
            <ac:spMk id="16386" creationId="{31F87436-69E9-90F1-B2EE-20ED787D5457}"/>
          </ac:spMkLst>
        </pc:spChg>
        <pc:spChg chg="mod">
          <ac:chgData name="Hoang Dang Nguyen" userId="1de6b3a7-5191-4a0c-8968-b8f905305e1d" providerId="ADAL" clId="{46334DCF-87C6-43A1-B8F6-7C02F7FF314C}" dt="2023-09-21T11:46:33.261" v="1510" actId="1076"/>
          <ac:spMkLst>
            <pc:docMk/>
            <pc:sldMk cId="1435866400" sldId="391"/>
            <ac:spMk id="16387" creationId="{D0A28931-1680-7143-D59B-9030902CC7C5}"/>
          </ac:spMkLst>
        </pc:spChg>
        <pc:picChg chg="del">
          <ac:chgData name="Hoang Dang Nguyen" userId="1de6b3a7-5191-4a0c-8968-b8f905305e1d" providerId="ADAL" clId="{46334DCF-87C6-43A1-B8F6-7C02F7FF314C}" dt="2023-09-21T11:46:08.656" v="1503" actId="478"/>
          <ac:picMkLst>
            <pc:docMk/>
            <pc:sldMk cId="1435866400" sldId="391"/>
            <ac:picMk id="3" creationId="{632193D3-2A60-14B1-3B95-842452F45BAB}"/>
          </ac:picMkLst>
        </pc:picChg>
        <pc:picChg chg="add mod">
          <ac:chgData name="Hoang Dang Nguyen" userId="1de6b3a7-5191-4a0c-8968-b8f905305e1d" providerId="ADAL" clId="{46334DCF-87C6-43A1-B8F6-7C02F7FF314C}" dt="2023-09-21T11:46:30.086" v="1509" actId="1076"/>
          <ac:picMkLst>
            <pc:docMk/>
            <pc:sldMk cId="1435866400" sldId="391"/>
            <ac:picMk id="5" creationId="{0DBFB3D3-36A9-BADC-C497-400C8D1996DF}"/>
          </ac:picMkLst>
        </pc:picChg>
      </pc:sldChg>
      <pc:sldChg chg="add">
        <pc:chgData name="Hoang Dang Nguyen" userId="1de6b3a7-5191-4a0c-8968-b8f905305e1d" providerId="ADAL" clId="{46334DCF-87C6-43A1-B8F6-7C02F7FF314C}" dt="2023-09-21T11:37:08.608" v="0"/>
        <pc:sldMkLst>
          <pc:docMk/>
          <pc:sldMk cId="2515863586" sldId="450"/>
        </pc:sldMkLst>
      </pc:sldChg>
      <pc:sldChg chg="modSp add del mod">
        <pc:chgData name="Hoang Dang Nguyen" userId="1de6b3a7-5191-4a0c-8968-b8f905305e1d" providerId="ADAL" clId="{46334DCF-87C6-43A1-B8F6-7C02F7FF314C}" dt="2023-09-21T12:50:18.110" v="1511" actId="47"/>
        <pc:sldMkLst>
          <pc:docMk/>
          <pc:sldMk cId="463934786" sldId="451"/>
        </pc:sldMkLst>
        <pc:spChg chg="mod">
          <ac:chgData name="Hoang Dang Nguyen" userId="1de6b3a7-5191-4a0c-8968-b8f905305e1d" providerId="ADAL" clId="{46334DCF-87C6-43A1-B8F6-7C02F7FF314C}" dt="2023-09-21T11:43:20.554" v="1489" actId="20577"/>
          <ac:spMkLst>
            <pc:docMk/>
            <pc:sldMk cId="463934786" sldId="451"/>
            <ac:spMk id="3" creationId="{12735CD6-36AF-BB62-8CF3-882785151BA8}"/>
          </ac:spMkLst>
        </pc:spChg>
        <pc:spChg chg="mod">
          <ac:chgData name="Hoang Dang Nguyen" userId="1de6b3a7-5191-4a0c-8968-b8f905305e1d" providerId="ADAL" clId="{46334DCF-87C6-43A1-B8F6-7C02F7FF314C}" dt="2023-09-21T11:39:13.459" v="13" actId="6549"/>
          <ac:spMkLst>
            <pc:docMk/>
            <pc:sldMk cId="463934786" sldId="451"/>
            <ac:spMk id="29698" creationId="{EC275E90-1129-2CAF-431C-EF31B11ED314}"/>
          </ac:spMkLst>
        </pc:spChg>
      </pc:sldChg>
      <pc:sldChg chg="new del">
        <pc:chgData name="Hoang Dang Nguyen" userId="1de6b3a7-5191-4a0c-8968-b8f905305e1d" providerId="ADAL" clId="{46334DCF-87C6-43A1-B8F6-7C02F7FF314C}" dt="2023-09-21T11:39:08.067" v="8" actId="680"/>
        <pc:sldMkLst>
          <pc:docMk/>
          <pc:sldMk cId="3851836154" sldId="45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716CE2-7D8C-4019-9B7C-0EE76D03B61E}" type="datetimeFigureOut">
              <a:rPr lang="en-GB" smtClean="0"/>
              <a:t>21/09/2023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54D37A-4237-425F-8EB8-A8815CF25469}" type="slidenum">
              <a:rPr lang="en-GB" smtClean="0"/>
              <a:t>‹#›</a:t>
            </a:fld>
            <a:endParaRPr lang="en-GB"/>
          </a:p>
        </p:txBody>
      </p:sp>
    </p:spTree>
    <p:extLst>
      <p:ext uri="{BB962C8B-B14F-4D97-AF65-F5344CB8AC3E}">
        <p14:creationId xmlns:p14="http://schemas.microsoft.com/office/powerpoint/2010/main" val="134789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This activity should take 10 – 30 minutes.</a:t>
            </a:r>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3</a:t>
            </a:fld>
            <a:endParaRPr lang="en-GB" altLang="en-US">
              <a:latin typeface="Verdana" panose="020B0604030504040204" pitchFamily="34" charset="0"/>
            </a:endParaRPr>
          </a:p>
        </p:txBody>
      </p:sp>
    </p:spTree>
    <p:extLst>
      <p:ext uri="{BB962C8B-B14F-4D97-AF65-F5344CB8AC3E}">
        <p14:creationId xmlns:p14="http://schemas.microsoft.com/office/powerpoint/2010/main" val="1417866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5CF7952C-B777-7779-F189-DE5969005AD6}"/>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9B8406C1-F113-6F49-293E-B3F85A4DB88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E6701980-3770-677F-9496-83BE263F06F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CFDA530-AA44-41CA-923A-C32C66B6B817}"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D2DF44B8-20C8-1BAA-EFAD-B4C43A31FA8C}"/>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7FD6495C-CF16-DE15-8EF2-AED931F091E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1268" name="Slide Number Placeholder 3">
            <a:extLst>
              <a:ext uri="{FF2B5EF4-FFF2-40B4-BE49-F238E27FC236}">
                <a16:creationId xmlns:a16="http://schemas.microsoft.com/office/drawing/2014/main" id="{B67AA2FF-A083-2E0C-183F-FAC394B16DB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E0C288B-31DD-4F43-AB29-65821B1AB7E5}"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9E61FFA-4C33-AE38-5C3D-408640CB4755}"/>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630E0F5D-F89E-41E1-FCDC-1AE857A044E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3316" name="Slide Number Placeholder 3">
            <a:extLst>
              <a:ext uri="{FF2B5EF4-FFF2-40B4-BE49-F238E27FC236}">
                <a16:creationId xmlns:a16="http://schemas.microsoft.com/office/drawing/2014/main" id="{C9EAA221-261C-5CD6-81D1-7800C69A9D4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AB8620-2BBE-4A82-81B4-21FD2E6EE232}"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23F735A5-3F05-C230-0129-79A5FB3D0BE7}"/>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C30DC9B1-B0E1-3F3F-D00D-B10AF265879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5364" name="Slide Number Placeholder 3">
            <a:extLst>
              <a:ext uri="{FF2B5EF4-FFF2-40B4-BE49-F238E27FC236}">
                <a16:creationId xmlns:a16="http://schemas.microsoft.com/office/drawing/2014/main" id="{FC3C03B6-69A9-845D-06E5-2C49242884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6A6F96-D043-4FB3-9A92-D9747C79CAEE}"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C2D31F38-9863-A16C-A171-7215E7251A62}"/>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9443B48D-8905-273B-AB68-49904129550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7412" name="Slide Number Placeholder 3">
            <a:extLst>
              <a:ext uri="{FF2B5EF4-FFF2-40B4-BE49-F238E27FC236}">
                <a16:creationId xmlns:a16="http://schemas.microsoft.com/office/drawing/2014/main" id="{DB8B5E8A-EA63-F7CA-B905-44E5B37E18C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2C7889A-6D8A-4DDD-9433-D822152AFA97}"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617B4BB3-964E-A144-9C29-352419949EE8}"/>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20B3D0CA-3C47-26C1-3625-2ECCBF24D93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9460" name="Slide Number Placeholder 3">
            <a:extLst>
              <a:ext uri="{FF2B5EF4-FFF2-40B4-BE49-F238E27FC236}">
                <a16:creationId xmlns:a16="http://schemas.microsoft.com/office/drawing/2014/main" id="{03DF8EE5-7E7F-B4DB-34B2-E97A5C01E5E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CA22371-7071-4698-B435-50ED3F646E0A}"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B75D65F1-C70C-8DC6-52CD-0BCA5570470A}"/>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2AFABEFD-B4B7-9C05-FE4A-2BB8A9F1836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2532" name="Slide Number Placeholder 3">
            <a:extLst>
              <a:ext uri="{FF2B5EF4-FFF2-40B4-BE49-F238E27FC236}">
                <a16:creationId xmlns:a16="http://schemas.microsoft.com/office/drawing/2014/main" id="{270E16E2-CE46-F2E2-65EF-704D8150198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021208-ABD4-4340-AE69-F52F585C0794}"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7F4E780A-CA9E-29D8-79EF-994BDFA4B7A0}"/>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D443BFB5-6A97-57D6-9CE5-47CF03DB6AF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4580" name="Slide Number Placeholder 3">
            <a:extLst>
              <a:ext uri="{FF2B5EF4-FFF2-40B4-BE49-F238E27FC236}">
                <a16:creationId xmlns:a16="http://schemas.microsoft.com/office/drawing/2014/main" id="{6766D993-3DD5-A380-1F1F-239EBE9F23B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8252E2-65B2-4A1D-9F84-E1C4CDAE54F2}"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BC52A48-AD15-9563-E808-FEADDFDC6023}"/>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EB555379-FF64-7EFF-43DA-4FD6EA9CABC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6628" name="Slide Number Placeholder 3">
            <a:extLst>
              <a:ext uri="{FF2B5EF4-FFF2-40B4-BE49-F238E27FC236}">
                <a16:creationId xmlns:a16="http://schemas.microsoft.com/office/drawing/2014/main" id="{68AA890D-2FBC-89ED-21C5-9A60460483C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B9B7773-6541-4640-B713-3E7BDABCFA1C}"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4D300E71-3479-9C37-EFAC-910A59F5F4A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CD5A926B-5E0E-9A49-876E-7CF05C3F131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8676" name="Slide Number Placeholder 3">
            <a:extLst>
              <a:ext uri="{FF2B5EF4-FFF2-40B4-BE49-F238E27FC236}">
                <a16:creationId xmlns:a16="http://schemas.microsoft.com/office/drawing/2014/main" id="{277883B2-AE6C-5197-2E81-197278F40C8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2025092-873F-4F15-A0DD-45B22140EAC5}"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FCE02390-DA2B-B747-DDB3-CAE4E8262A04}"/>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4AAD60D5-5814-F194-5D73-7F4A54BDC85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7412" name="Slide Number Placeholder 3">
            <a:extLst>
              <a:ext uri="{FF2B5EF4-FFF2-40B4-BE49-F238E27FC236}">
                <a16:creationId xmlns:a16="http://schemas.microsoft.com/office/drawing/2014/main" id="{FEEEB249-5FED-842B-53FA-8081D87776D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834A1EC-E768-437D-B09B-6C7EDE375CCC}" type="slidenum">
              <a:rPr lang="en-GB" altLang="en-US" smtClean="0">
                <a:latin typeface="Verdana" panose="020B0604030504040204" pitchFamily="34" charset="0"/>
              </a:rPr>
              <a:pPr/>
              <a:t>16</a:t>
            </a:fld>
            <a:endParaRPr lang="en-GB" altLang="en-US">
              <a:latin typeface="Verdana" panose="020B0604030504040204" pitchFamily="34" charset="0"/>
            </a:endParaRPr>
          </a:p>
        </p:txBody>
      </p:sp>
    </p:spTree>
    <p:extLst>
      <p:ext uri="{BB962C8B-B14F-4D97-AF65-F5344CB8AC3E}">
        <p14:creationId xmlns:p14="http://schemas.microsoft.com/office/powerpoint/2010/main" val="26325231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36E8AC70-9B90-0A06-EBE5-C6BBFE994E33}"/>
              </a:ext>
            </a:extLst>
          </p:cNvPr>
          <p:cNvSpPr>
            <a:spLocks noGrp="1"/>
          </p:cNvSpPr>
          <p:nvPr>
            <p:ph type="ctrTitle"/>
          </p:nvPr>
        </p:nvSpPr>
        <p:spPr>
          <a:xfrm>
            <a:off x="2555875" y="3060700"/>
            <a:ext cx="4392613" cy="936625"/>
          </a:xfrm>
        </p:spPr>
        <p:txBody>
          <a:bodyPr/>
          <a:lstStyle/>
          <a:p>
            <a:r>
              <a:rPr lang="en-GB" altLang="en-US" b="1"/>
              <a:t>LCBB4003</a:t>
            </a:r>
          </a:p>
        </p:txBody>
      </p:sp>
      <p:sp>
        <p:nvSpPr>
          <p:cNvPr id="6147" name="Title 1">
            <a:extLst>
              <a:ext uri="{FF2B5EF4-FFF2-40B4-BE49-F238E27FC236}">
                <a16:creationId xmlns:a16="http://schemas.microsoft.com/office/drawing/2014/main" id="{66EEB77A-DDC0-81C9-1752-5C34C08A5453}"/>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43912047-DFF0-0FF2-7E6C-061633681DBB}"/>
              </a:ext>
            </a:extLst>
          </p:cNvPr>
          <p:cNvSpPr txBox="1">
            <a:spLocks noChangeArrowheads="1"/>
          </p:cNvSpPr>
          <p:nvPr/>
        </p:nvSpPr>
        <p:spPr bwMode="auto">
          <a:xfrm>
            <a:off x="250825" y="3962400"/>
            <a:ext cx="5400675"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a:solidFill>
                  <a:srgbClr val="FFFF00"/>
                </a:solidFill>
                <a:latin typeface="Arial" panose="020B0604020202020204" pitchFamily="34" charset="0"/>
              </a:rPr>
              <a:t>Week 2: Session 2: TUTORIAL</a:t>
            </a:r>
          </a:p>
          <a:p>
            <a:pPr>
              <a:spcBef>
                <a:spcPct val="0"/>
              </a:spcBef>
              <a:buFontTx/>
              <a:buNone/>
            </a:pPr>
            <a:r>
              <a:rPr lang="en-GB" altLang="en-US" sz="2800" b="1">
                <a:solidFill>
                  <a:srgbClr val="FFFF00"/>
                </a:solidFill>
                <a:latin typeface="Arial" panose="020B0604020202020204" pitchFamily="34" charset="0"/>
              </a:rPr>
              <a:t>Strategic management, ethics, and corporate responsibility.</a:t>
            </a:r>
          </a:p>
        </p:txBody>
      </p:sp>
      <p:sp>
        <p:nvSpPr>
          <p:cNvPr id="5" name="Subtitle 4">
            <a:extLst>
              <a:ext uri="{FF2B5EF4-FFF2-40B4-BE49-F238E27FC236}">
                <a16:creationId xmlns:a16="http://schemas.microsoft.com/office/drawing/2014/main" id="{AC464EBD-4632-5101-1616-E97FBD3FDB81}"/>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E6093AD0-FAE1-0D6D-8835-974A5488F82C}"/>
              </a:ext>
            </a:extLst>
          </p:cNvPr>
          <p:cNvSpPr>
            <a:spLocks noGrp="1"/>
          </p:cNvSpPr>
          <p:nvPr>
            <p:ph type="title"/>
          </p:nvPr>
        </p:nvSpPr>
        <p:spPr/>
        <p:txBody>
          <a:bodyPr/>
          <a:lstStyle/>
          <a:p>
            <a:r>
              <a:rPr lang="en-GB" altLang="en-US"/>
              <a:t>Main materials</a:t>
            </a:r>
          </a:p>
        </p:txBody>
      </p:sp>
      <p:sp>
        <p:nvSpPr>
          <p:cNvPr id="7171" name="Content Placeholder 2">
            <a:extLst>
              <a:ext uri="{FF2B5EF4-FFF2-40B4-BE49-F238E27FC236}">
                <a16:creationId xmlns:a16="http://schemas.microsoft.com/office/drawing/2014/main" id="{2A57591D-5658-DE5E-AE89-2F449D438629}"/>
              </a:ext>
            </a:extLst>
          </p:cNvPr>
          <p:cNvSpPr>
            <a:spLocks noGrp="1"/>
          </p:cNvSpPr>
          <p:nvPr>
            <p:ph idx="1"/>
          </p:nvPr>
        </p:nvSpPr>
        <p:spPr>
          <a:xfrm>
            <a:off x="457200" y="1600200"/>
            <a:ext cx="8229600" cy="3916363"/>
          </a:xfrm>
        </p:spPr>
        <p:txBody>
          <a:bodyPr/>
          <a:lstStyle/>
          <a:p>
            <a:r>
              <a:rPr lang="en-GB" altLang="en-US" sz="2400" dirty="0">
                <a:ea typeface="Calibri" panose="020F0502020204030204" pitchFamily="34" charset="0"/>
              </a:rPr>
              <a:t>Robbins, S., and Coulter, M. (2021) </a:t>
            </a:r>
            <a:r>
              <a:rPr lang="en-GB" altLang="en-US" sz="2400" i="1" dirty="0">
                <a:ea typeface="Calibri" panose="020F0502020204030204" pitchFamily="34" charset="0"/>
              </a:rPr>
              <a:t>Management, Global Edition</a:t>
            </a:r>
            <a:r>
              <a:rPr lang="en-GB" altLang="en-US" sz="2400" dirty="0">
                <a:ea typeface="Calibri" panose="020F0502020204030204" pitchFamily="34" charset="0"/>
              </a:rPr>
              <a:t>. 15th </a:t>
            </a:r>
            <a:r>
              <a:rPr lang="en-GB" altLang="en-US" sz="2400" dirty="0" err="1">
                <a:ea typeface="Calibri" panose="020F0502020204030204" pitchFamily="34" charset="0"/>
              </a:rPr>
              <a:t>edn</a:t>
            </a:r>
            <a:r>
              <a:rPr lang="en-GB" altLang="en-US" sz="2400" dirty="0">
                <a:ea typeface="Calibri" panose="020F0502020204030204" pitchFamily="34" charset="0"/>
              </a:rPr>
              <a:t>. Pearson.</a:t>
            </a:r>
          </a:p>
          <a:p>
            <a:r>
              <a:rPr lang="en-GB" altLang="en-US" dirty="0"/>
              <a:t>Chapter 16 of </a:t>
            </a:r>
            <a:r>
              <a:rPr lang="en-GB" altLang="en-US" dirty="0">
                <a:cs typeface="Calibri" panose="020F0502020204030204" pitchFamily="34" charset="0"/>
              </a:rPr>
              <a:t>Mullins, L. J. (2019) Organisational behaviour in the workplace. 12th Ed. Harlow: Pearson Education Limited.</a:t>
            </a:r>
          </a:p>
          <a:p>
            <a:endParaRPr lang="en-GB" altLang="en-US" dirty="0">
              <a:cs typeface="Calibri" panose="020F0502020204030204" pitchFamily="34" charset="0"/>
            </a:endParaRPr>
          </a:p>
          <a:p>
            <a:endParaRPr lang="en-GB" altLang="en-US" dirty="0"/>
          </a:p>
        </p:txBody>
      </p:sp>
      <p:sp>
        <p:nvSpPr>
          <p:cNvPr id="4" name="Date Placeholder 3">
            <a:extLst>
              <a:ext uri="{FF2B5EF4-FFF2-40B4-BE49-F238E27FC236}">
                <a16:creationId xmlns:a16="http://schemas.microsoft.com/office/drawing/2014/main" id="{463E863A-A7A7-94C7-9040-203213706568}"/>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dirty="0"/>
          </a:p>
        </p:txBody>
      </p:sp>
      <p:sp>
        <p:nvSpPr>
          <p:cNvPr id="7173" name="Slide Number Placeholder 4">
            <a:extLst>
              <a:ext uri="{FF2B5EF4-FFF2-40B4-BE49-F238E27FC236}">
                <a16:creationId xmlns:a16="http://schemas.microsoft.com/office/drawing/2014/main" id="{FADD7C7C-83F8-6D99-8E3D-F410AED8494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24C4EB3-CFA1-439A-8D72-5EF10935408D}"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pic>
        <p:nvPicPr>
          <p:cNvPr id="2" name="Picture 2">
            <a:extLst>
              <a:ext uri="{FF2B5EF4-FFF2-40B4-BE49-F238E27FC236}">
                <a16:creationId xmlns:a16="http://schemas.microsoft.com/office/drawing/2014/main" id="{3E7470FD-A902-F143-72A4-CEE1B95F5A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4981" y="3362037"/>
            <a:ext cx="5721567" cy="31895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Assessment Q&amp;A</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457200" indent="-457200">
              <a:buFont typeface="+mj-lt"/>
              <a:buAutoNum type="arabicPeriod"/>
            </a:pPr>
            <a:r>
              <a:rPr lang="en-GB" altLang="en-US" sz="2400" dirty="0"/>
              <a:t>What are the assessment’s requirements?</a:t>
            </a:r>
          </a:p>
          <a:p>
            <a:pPr marL="457200" indent="-457200">
              <a:buFont typeface="+mj-lt"/>
              <a:buAutoNum type="arabicPeriod"/>
            </a:pPr>
            <a:r>
              <a:rPr lang="en-GB" altLang="en-US" sz="2400" dirty="0"/>
              <a:t>When are the submission and presentation dates?</a:t>
            </a:r>
          </a:p>
          <a:p>
            <a:pPr marL="457200" indent="-457200">
              <a:buFont typeface="+mj-lt"/>
              <a:buAutoNum type="arabicPeriod"/>
            </a:pPr>
            <a:r>
              <a:rPr lang="en-GB" altLang="en-US" sz="2400" dirty="0"/>
              <a:t>Are there any difficulties?</a:t>
            </a:r>
          </a:p>
          <a:p>
            <a:pPr marL="457200" indent="-457200">
              <a:buFont typeface="+mj-lt"/>
              <a:buAutoNum type="arabicPeriod"/>
            </a:pPr>
            <a:r>
              <a:rPr lang="en-GB" altLang="en-US" sz="2400" dirty="0"/>
              <a:t>Forming groups</a:t>
            </a:r>
          </a:p>
          <a:p>
            <a:pPr marL="457200" indent="-457200">
              <a:buFont typeface="+mj-lt"/>
              <a:buAutoNum type="arabicPeriod"/>
            </a:pPr>
            <a:endParaRPr lang="en-GB" altLang="en-US" sz="2400" dirty="0"/>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Tree>
    <p:extLst>
      <p:ext uri="{BB962C8B-B14F-4D97-AF65-F5344CB8AC3E}">
        <p14:creationId xmlns:p14="http://schemas.microsoft.com/office/powerpoint/2010/main" val="2515863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34F20EB-3BC8-4405-ABDB-AFB39F45438B}"/>
              </a:ext>
            </a:extLst>
          </p:cNvPr>
          <p:cNvSpPr>
            <a:spLocks noGrp="1"/>
          </p:cNvSpPr>
          <p:nvPr>
            <p:ph type="title"/>
          </p:nvPr>
        </p:nvSpPr>
        <p:spPr>
          <a:xfrm>
            <a:off x="457200" y="198438"/>
            <a:ext cx="8229600" cy="1143000"/>
          </a:xfrm>
        </p:spPr>
        <p:txBody>
          <a:bodyPr/>
          <a:lstStyle/>
          <a:p>
            <a:r>
              <a:rPr lang="en-US" altLang="en-US"/>
              <a:t>1. Activity 1 - Ethics</a:t>
            </a:r>
            <a:endParaRPr lang="en-GB" altLang="en-US"/>
          </a:p>
        </p:txBody>
      </p:sp>
      <p:sp>
        <p:nvSpPr>
          <p:cNvPr id="8195" name="Content Placeholder 2">
            <a:extLst>
              <a:ext uri="{FF2B5EF4-FFF2-40B4-BE49-F238E27FC236}">
                <a16:creationId xmlns:a16="http://schemas.microsoft.com/office/drawing/2014/main" id="{F0335F12-9D7A-CE81-8526-0F664FD95CDD}"/>
              </a:ext>
            </a:extLst>
          </p:cNvPr>
          <p:cNvSpPr>
            <a:spLocks noGrp="1"/>
          </p:cNvSpPr>
          <p:nvPr>
            <p:ph idx="1"/>
          </p:nvPr>
        </p:nvSpPr>
        <p:spPr>
          <a:xfrm>
            <a:off x="457200" y="1600200"/>
            <a:ext cx="8229600" cy="3916363"/>
          </a:xfrm>
        </p:spPr>
        <p:txBody>
          <a:bodyPr/>
          <a:lstStyle/>
          <a:p>
            <a:pPr marL="457200" indent="-457200">
              <a:buFont typeface="Myriad Pro"/>
              <a:buAutoNum type="arabicPeriod"/>
            </a:pPr>
            <a:r>
              <a:rPr lang="en-GB" altLang="en-US" sz="2000"/>
              <a:t>To what extent do you have a strong moral compass with an intuitive sense of right and wrong?</a:t>
            </a:r>
          </a:p>
          <a:p>
            <a:pPr marL="457200" indent="-457200">
              <a:buFont typeface="Myriad Pro"/>
              <a:buAutoNum type="arabicPeriod"/>
            </a:pPr>
            <a:r>
              <a:rPr lang="en-GB" altLang="en-US" sz="2000"/>
              <a:t>How far do you accept the idea of intelligent self-interest?</a:t>
            </a:r>
          </a:p>
          <a:p>
            <a:pPr marL="457200" indent="-457200">
              <a:buFont typeface="Myriad Pro"/>
              <a:buAutoNum type="arabicPeriod"/>
            </a:pPr>
            <a:r>
              <a:rPr lang="en-GB" altLang="en-US" sz="2000"/>
              <a:t>How strong is your sense of personal integrity and would you be prepared to become a whistleblower?</a:t>
            </a:r>
            <a:endParaRPr lang="en-GB" altLang="en-US" sz="3600"/>
          </a:p>
        </p:txBody>
      </p:sp>
      <p:sp>
        <p:nvSpPr>
          <p:cNvPr id="4" name="Date Placeholder 3">
            <a:extLst>
              <a:ext uri="{FF2B5EF4-FFF2-40B4-BE49-F238E27FC236}">
                <a16:creationId xmlns:a16="http://schemas.microsoft.com/office/drawing/2014/main" id="{17BBF259-4317-3C69-01F6-48FC98472627}"/>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8197" name="Slide Number Placeholder 4">
            <a:extLst>
              <a:ext uri="{FF2B5EF4-FFF2-40B4-BE49-F238E27FC236}">
                <a16:creationId xmlns:a16="http://schemas.microsoft.com/office/drawing/2014/main" id="{475AAA55-B98A-4087-E93A-B359C0C5711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9B1F048-9718-4FCE-81C0-8053E5D0D706}"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9474EE2-B16F-9446-2E3E-383C2A98B8FA}"/>
              </a:ext>
            </a:extLst>
          </p:cNvPr>
          <p:cNvSpPr>
            <a:spLocks noGrp="1"/>
          </p:cNvSpPr>
          <p:nvPr>
            <p:ph type="title"/>
          </p:nvPr>
        </p:nvSpPr>
        <p:spPr>
          <a:xfrm>
            <a:off x="457200" y="198438"/>
            <a:ext cx="8229600" cy="1143000"/>
          </a:xfrm>
        </p:spPr>
        <p:txBody>
          <a:bodyPr/>
          <a:lstStyle/>
          <a:p>
            <a:r>
              <a:rPr lang="en-US" altLang="en-US"/>
              <a:t>2. Activity 2 - CSR</a:t>
            </a:r>
            <a:endParaRPr lang="en-GB" altLang="en-US"/>
          </a:p>
        </p:txBody>
      </p:sp>
      <p:sp>
        <p:nvSpPr>
          <p:cNvPr id="10243" name="Content Placeholder 2">
            <a:extLst>
              <a:ext uri="{FF2B5EF4-FFF2-40B4-BE49-F238E27FC236}">
                <a16:creationId xmlns:a16="http://schemas.microsoft.com/office/drawing/2014/main" id="{9C2DCC1D-51FE-6AC8-188E-1AEE6DFFEE67}"/>
              </a:ext>
            </a:extLst>
          </p:cNvPr>
          <p:cNvSpPr>
            <a:spLocks noGrp="1"/>
          </p:cNvSpPr>
          <p:nvPr>
            <p:ph idx="1"/>
          </p:nvPr>
        </p:nvSpPr>
        <p:spPr>
          <a:xfrm>
            <a:off x="457200" y="1600200"/>
            <a:ext cx="8229600" cy="3916363"/>
          </a:xfrm>
        </p:spPr>
        <p:txBody>
          <a:bodyPr/>
          <a:lstStyle/>
          <a:p>
            <a:pPr marL="457200" indent="-457200">
              <a:buFont typeface="Myriad Pro"/>
              <a:buAutoNum type="arabicPeriod"/>
            </a:pPr>
            <a:r>
              <a:rPr lang="en-GB" altLang="en-US" sz="2000" dirty="0"/>
              <a:t>What do you believe is the extent of correlation between good corporate governance, concern for social responsibilities and ethical behaviour and successful and profitable business organisations?</a:t>
            </a:r>
          </a:p>
          <a:p>
            <a:pPr marL="457200" indent="-457200">
              <a:buFont typeface="Myriad Pro"/>
              <a:buAutoNum type="arabicPeriod"/>
            </a:pPr>
            <a:r>
              <a:rPr lang="en-GB" altLang="en-US" sz="2000" dirty="0"/>
              <a:t>To what extent should social and ethical responsibilities include an obligation for the physical and mental health and well-being of employees?</a:t>
            </a:r>
          </a:p>
          <a:p>
            <a:pPr marL="457200" indent="-457200">
              <a:buFont typeface="Myriad Pro"/>
              <a:buAutoNum type="arabicPeriod"/>
            </a:pPr>
            <a:r>
              <a:rPr lang="en-GB" altLang="en-US" sz="2000" dirty="0"/>
              <a:t>Highlight what you believe are the most serious and important concerns over CSR and ethical behaviour of business organisations.</a:t>
            </a:r>
            <a:endParaRPr lang="en-GB" altLang="en-US" sz="3600" dirty="0"/>
          </a:p>
        </p:txBody>
      </p:sp>
      <p:sp>
        <p:nvSpPr>
          <p:cNvPr id="4" name="Date Placeholder 3">
            <a:extLst>
              <a:ext uri="{FF2B5EF4-FFF2-40B4-BE49-F238E27FC236}">
                <a16:creationId xmlns:a16="http://schemas.microsoft.com/office/drawing/2014/main" id="{FC2B03B6-C480-4039-BEAE-6E18BB8549C6}"/>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10245" name="Slide Number Placeholder 4">
            <a:extLst>
              <a:ext uri="{FF2B5EF4-FFF2-40B4-BE49-F238E27FC236}">
                <a16:creationId xmlns:a16="http://schemas.microsoft.com/office/drawing/2014/main" id="{2452E2B9-2CE2-BE9B-91AF-497D78D3E6B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C6E617C-522F-49E2-A1B0-42A989190369}"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EF32F3A-EFCE-E6FA-9DEF-B507D03A138C}"/>
              </a:ext>
            </a:extLst>
          </p:cNvPr>
          <p:cNvSpPr>
            <a:spLocks noGrp="1"/>
          </p:cNvSpPr>
          <p:nvPr>
            <p:ph type="title"/>
          </p:nvPr>
        </p:nvSpPr>
        <p:spPr>
          <a:xfrm>
            <a:off x="457200" y="198438"/>
            <a:ext cx="8229600" cy="1143000"/>
          </a:xfrm>
        </p:spPr>
        <p:txBody>
          <a:bodyPr/>
          <a:lstStyle/>
          <a:p>
            <a:r>
              <a:rPr lang="en-US" altLang="en-US"/>
              <a:t>3. Activity 3 – Ethics</a:t>
            </a:r>
            <a:endParaRPr lang="en-GB" altLang="en-US"/>
          </a:p>
        </p:txBody>
      </p:sp>
      <p:sp>
        <p:nvSpPr>
          <p:cNvPr id="9219" name="Content Placeholder 2">
            <a:extLst>
              <a:ext uri="{FF2B5EF4-FFF2-40B4-BE49-F238E27FC236}">
                <a16:creationId xmlns:a16="http://schemas.microsoft.com/office/drawing/2014/main" id="{3540D52A-C6FE-1A81-4177-A5E87E25FF04}"/>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sz="1800" b="1" dirty="0"/>
              <a:t>What is your point of view?</a:t>
            </a:r>
          </a:p>
          <a:p>
            <a:pPr>
              <a:buFont typeface="+mj-lt"/>
              <a:buAutoNum type="arabicPeriod"/>
              <a:defRPr/>
            </a:pPr>
            <a:r>
              <a:rPr lang="en-GB" sz="1800" dirty="0"/>
              <a:t>A National Health Service Trust chairperson was criticised heavily for maintaining that the primary loyalty of doctors was owed to their employers and that their duty to patients came third after themselves. </a:t>
            </a:r>
          </a:p>
          <a:p>
            <a:pPr>
              <a:buFont typeface="+mj-lt"/>
              <a:buAutoNum type="arabicPeriod"/>
              <a:defRPr/>
            </a:pPr>
            <a:r>
              <a:rPr lang="en-GB" sz="1800" dirty="0"/>
              <a:t>Provide companies comply fully with the laws of the land it is unfair to criticise them for behaving in a manner which benefits them most, even if it might be regarded as a breach of their social responsibilities.</a:t>
            </a:r>
          </a:p>
          <a:p>
            <a:pPr>
              <a:buFont typeface="+mj-lt"/>
              <a:buAutoNum type="arabicPeriod"/>
              <a:defRPr/>
            </a:pPr>
            <a:r>
              <a:rPr lang="en-GB" sz="1800" dirty="0"/>
              <a:t>The harsh truth is that without government legislation or threat of adverse media coverage the majority of organisations would give little regard to their social or ethical responsibilities.</a:t>
            </a:r>
          </a:p>
          <a:p>
            <a:pPr>
              <a:buFont typeface="+mj-lt"/>
              <a:buAutoNum type="arabicPeriod"/>
              <a:defRPr/>
            </a:pPr>
            <a:r>
              <a:rPr lang="en-GB" sz="1800" dirty="0"/>
              <a:t>It is unfair to criticise companies in other countries who are involved in bribery or corruption when this is an accepted and integral part of their national culture.</a:t>
            </a:r>
            <a:endParaRPr lang="en-GB" altLang="en-US" dirty="0"/>
          </a:p>
        </p:txBody>
      </p:sp>
      <p:sp>
        <p:nvSpPr>
          <p:cNvPr id="4" name="Date Placeholder 3">
            <a:extLst>
              <a:ext uri="{FF2B5EF4-FFF2-40B4-BE49-F238E27FC236}">
                <a16:creationId xmlns:a16="http://schemas.microsoft.com/office/drawing/2014/main" id="{C3400086-3047-ECEC-F85C-736A847DD4B1}"/>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12293" name="Slide Number Placeholder 4">
            <a:extLst>
              <a:ext uri="{FF2B5EF4-FFF2-40B4-BE49-F238E27FC236}">
                <a16:creationId xmlns:a16="http://schemas.microsoft.com/office/drawing/2014/main" id="{217519A9-DE7E-8B57-4747-3DF33010D46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7C54984-0B7D-4D40-9495-01D42838982B}"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3D0ACA5-FF78-892C-6685-C7EDF0C67C23}"/>
              </a:ext>
            </a:extLst>
          </p:cNvPr>
          <p:cNvSpPr>
            <a:spLocks noGrp="1"/>
          </p:cNvSpPr>
          <p:nvPr>
            <p:ph type="title"/>
          </p:nvPr>
        </p:nvSpPr>
        <p:spPr>
          <a:xfrm>
            <a:off x="457200" y="198438"/>
            <a:ext cx="8229600" cy="1143000"/>
          </a:xfrm>
        </p:spPr>
        <p:txBody>
          <a:bodyPr/>
          <a:lstStyle/>
          <a:p>
            <a:r>
              <a:rPr lang="en-US" altLang="en-US"/>
              <a:t>4. Activity 4 – External analysis</a:t>
            </a:r>
            <a:endParaRPr lang="en-GB" altLang="en-US"/>
          </a:p>
        </p:txBody>
      </p:sp>
      <p:sp>
        <p:nvSpPr>
          <p:cNvPr id="9219" name="Content Placeholder 2">
            <a:extLst>
              <a:ext uri="{FF2B5EF4-FFF2-40B4-BE49-F238E27FC236}">
                <a16:creationId xmlns:a16="http://schemas.microsoft.com/office/drawing/2014/main" id="{7616372F-8B0E-AB71-5424-D596959C3951}"/>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sz="2400" dirty="0"/>
              <a:t>Identify a company and attempt to perform its external analysis by using PESTEL model</a:t>
            </a:r>
          </a:p>
          <a:p>
            <a:pPr marL="914400" indent="-914400">
              <a:buFont typeface="Arial" panose="020B0604020202020204" pitchFamily="34" charset="0"/>
              <a:buAutoNum type="arabicPeriod"/>
              <a:defRPr/>
            </a:pPr>
            <a:r>
              <a:rPr lang="en-GB" altLang="en-US" sz="2400" dirty="0"/>
              <a:t>Select a company (Aldi UK)</a:t>
            </a:r>
          </a:p>
          <a:p>
            <a:pPr marL="914400" indent="-914400">
              <a:buFont typeface="Arial" panose="020B0604020202020204" pitchFamily="34" charset="0"/>
              <a:buAutoNum type="arabicPeriod"/>
              <a:defRPr/>
            </a:pPr>
            <a:r>
              <a:rPr lang="en-GB" altLang="en-US" sz="2400" dirty="0"/>
              <a:t>Identify its various PESTEL factors</a:t>
            </a:r>
          </a:p>
          <a:p>
            <a:pPr marL="914400" indent="-914400">
              <a:buFont typeface="Arial" panose="020B0604020202020204" pitchFamily="34" charset="0"/>
              <a:buAutoNum type="arabicPeriod"/>
              <a:defRPr/>
            </a:pPr>
            <a:r>
              <a:rPr lang="en-GB" altLang="en-US" sz="2400" dirty="0"/>
              <a:t>Identify opportunities and threats associated with those factors</a:t>
            </a:r>
            <a:endParaRPr lang="en-GB" altLang="en-US" sz="2400" b="1" dirty="0">
              <a:solidFill>
                <a:srgbClr val="FF0000"/>
              </a:solidFill>
            </a:endParaRPr>
          </a:p>
          <a:p>
            <a:pPr marL="914400" indent="-914400">
              <a:buFont typeface="Arial" panose="020B0604020202020204" pitchFamily="34" charset="0"/>
              <a:buAutoNum type="arabicPeriod"/>
              <a:defRPr/>
            </a:pPr>
            <a:r>
              <a:rPr lang="en-GB" altLang="en-US" sz="2400" dirty="0"/>
              <a:t>Consolidate step 3 and generate the company’s shortlisted opportunities and threats</a:t>
            </a:r>
          </a:p>
          <a:p>
            <a:pPr marL="914400" indent="-914400">
              <a:buFont typeface="Arial" panose="020B0604020202020204" pitchFamily="34" charset="0"/>
              <a:buAutoNum type="arabicPeriod"/>
              <a:defRPr/>
            </a:pPr>
            <a:r>
              <a:rPr lang="en-GB" altLang="en-US" sz="2400" dirty="0"/>
              <a:t>Time: 20-30 minutes.</a:t>
            </a:r>
          </a:p>
        </p:txBody>
      </p:sp>
      <p:sp>
        <p:nvSpPr>
          <p:cNvPr id="4" name="Date Placeholder 3">
            <a:extLst>
              <a:ext uri="{FF2B5EF4-FFF2-40B4-BE49-F238E27FC236}">
                <a16:creationId xmlns:a16="http://schemas.microsoft.com/office/drawing/2014/main" id="{C055569A-9903-8B18-0F7D-88E2D0CAC162}"/>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14341" name="Slide Number Placeholder 4">
            <a:extLst>
              <a:ext uri="{FF2B5EF4-FFF2-40B4-BE49-F238E27FC236}">
                <a16:creationId xmlns:a16="http://schemas.microsoft.com/office/drawing/2014/main" id="{E0EF6DE8-AEAE-0CEA-D6ED-A381F218231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218170E-A245-4C13-86A1-A1BC7F93C949}"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5E64EA9C-E7E0-9424-EA5A-B5010BF017F0}"/>
              </a:ext>
            </a:extLst>
          </p:cNvPr>
          <p:cNvSpPr>
            <a:spLocks noGrp="1"/>
          </p:cNvSpPr>
          <p:nvPr>
            <p:ph type="title"/>
          </p:nvPr>
        </p:nvSpPr>
        <p:spPr>
          <a:xfrm>
            <a:off x="457200" y="198438"/>
            <a:ext cx="8229600" cy="1143000"/>
          </a:xfrm>
        </p:spPr>
        <p:txBody>
          <a:bodyPr/>
          <a:lstStyle/>
          <a:p>
            <a:r>
              <a:rPr lang="en-US" altLang="en-US" dirty="0"/>
              <a:t>5. Activity 5 – Internal analysis</a:t>
            </a:r>
            <a:endParaRPr lang="en-GB" altLang="en-US" dirty="0"/>
          </a:p>
        </p:txBody>
      </p:sp>
      <p:sp>
        <p:nvSpPr>
          <p:cNvPr id="9219" name="Content Placeholder 2">
            <a:extLst>
              <a:ext uri="{FF2B5EF4-FFF2-40B4-BE49-F238E27FC236}">
                <a16:creationId xmlns:a16="http://schemas.microsoft.com/office/drawing/2014/main" id="{07649CBF-85BD-6F8B-8BA6-7E07E6789F98}"/>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sz="2000" dirty="0"/>
              <a:t>Attempt to perform the selected company’s internal analysis.</a:t>
            </a:r>
          </a:p>
          <a:p>
            <a:pPr marL="457200" indent="-457200">
              <a:buFont typeface="Arial" panose="020B0604020202020204" pitchFamily="34" charset="0"/>
              <a:buAutoNum type="arabicPeriod"/>
              <a:defRPr/>
            </a:pPr>
            <a:r>
              <a:rPr lang="en-GB" altLang="en-US" sz="2000" dirty="0"/>
              <a:t>Examine the company’s industry and identify important resources and capabilities that are usually needed for the industry’s competitors to be successful.</a:t>
            </a:r>
          </a:p>
          <a:p>
            <a:pPr marL="457200" indent="-457200">
              <a:buFont typeface="Arial" panose="020B0604020202020204" pitchFamily="34" charset="0"/>
              <a:buAutoNum type="arabicPeriod"/>
              <a:defRPr/>
            </a:pPr>
            <a:r>
              <a:rPr lang="en-GB" altLang="en-US" sz="2000" dirty="0"/>
              <a:t>Base on step 1, examine what the company is good at.</a:t>
            </a:r>
          </a:p>
          <a:p>
            <a:pPr marL="457200" indent="-457200">
              <a:buFont typeface="Arial" panose="020B0604020202020204" pitchFamily="34" charset="0"/>
              <a:buAutoNum type="arabicPeriod"/>
              <a:defRPr/>
            </a:pPr>
            <a:r>
              <a:rPr lang="en-GB" altLang="en-US" sz="2000" dirty="0"/>
              <a:t>Base on step 1, examine what the company is not good at.</a:t>
            </a:r>
          </a:p>
          <a:p>
            <a:pPr marL="457200" indent="-457200">
              <a:buFont typeface="Arial" panose="020B0604020202020204" pitchFamily="34" charset="0"/>
              <a:buAutoNum type="arabicPeriod"/>
              <a:defRPr/>
            </a:pPr>
            <a:r>
              <a:rPr lang="en-GB" altLang="en-US" sz="2000" dirty="0"/>
              <a:t>Base on step 1, examine the company’s competitors and identify what they do better than the company.</a:t>
            </a:r>
          </a:p>
          <a:p>
            <a:pPr marL="457200" indent="-457200">
              <a:buFont typeface="Arial" panose="020B0604020202020204" pitchFamily="34" charset="0"/>
              <a:buAutoNum type="arabicPeriod"/>
              <a:defRPr/>
            </a:pPr>
            <a:r>
              <a:rPr lang="en-GB" altLang="en-US" sz="2000" dirty="0"/>
              <a:t>Consolidate step 4 and generate the company’s shortlisted strengths and weaknesses.</a:t>
            </a:r>
          </a:p>
          <a:p>
            <a:pPr marL="457200" indent="-457200">
              <a:buFont typeface="Arial" panose="020B0604020202020204" pitchFamily="34" charset="0"/>
              <a:buAutoNum type="arabicPeriod"/>
              <a:defRPr/>
            </a:pPr>
            <a:r>
              <a:rPr lang="en-GB" altLang="en-US" sz="2000" dirty="0"/>
              <a:t>Time: 20-30 minutes.</a:t>
            </a:r>
          </a:p>
          <a:p>
            <a:pPr marL="457200" indent="-457200">
              <a:buFont typeface="Arial" panose="020B0604020202020204" pitchFamily="34" charset="0"/>
              <a:buAutoNum type="arabicPeriod"/>
              <a:defRPr/>
            </a:pPr>
            <a:endParaRPr lang="en-GB" altLang="en-US" sz="2000" dirty="0"/>
          </a:p>
        </p:txBody>
      </p:sp>
      <p:sp>
        <p:nvSpPr>
          <p:cNvPr id="4" name="Date Placeholder 3">
            <a:extLst>
              <a:ext uri="{FF2B5EF4-FFF2-40B4-BE49-F238E27FC236}">
                <a16:creationId xmlns:a16="http://schemas.microsoft.com/office/drawing/2014/main" id="{D7CB3E51-504A-6722-BBBE-E0849ED32957}"/>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16389" name="Slide Number Placeholder 4">
            <a:extLst>
              <a:ext uri="{FF2B5EF4-FFF2-40B4-BE49-F238E27FC236}">
                <a16:creationId xmlns:a16="http://schemas.microsoft.com/office/drawing/2014/main" id="{6DE402A2-F882-A151-625A-56E98CCCC76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698E96E-72DC-485B-800A-9DA88063A4A3}"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23674BE1-2F6C-127A-5E6E-4D8C17EEE2CF}"/>
              </a:ext>
            </a:extLst>
          </p:cNvPr>
          <p:cNvSpPr>
            <a:spLocks noGrp="1"/>
          </p:cNvSpPr>
          <p:nvPr>
            <p:ph type="title"/>
          </p:nvPr>
        </p:nvSpPr>
        <p:spPr>
          <a:xfrm>
            <a:off x="457200" y="198438"/>
            <a:ext cx="8229600" cy="1143000"/>
          </a:xfrm>
        </p:spPr>
        <p:txBody>
          <a:bodyPr/>
          <a:lstStyle/>
          <a:p>
            <a:r>
              <a:rPr lang="en-US" altLang="en-US"/>
              <a:t>6. Activity 6 – SWOT analysis</a:t>
            </a:r>
            <a:endParaRPr lang="en-GB" altLang="en-US"/>
          </a:p>
        </p:txBody>
      </p:sp>
      <p:sp>
        <p:nvSpPr>
          <p:cNvPr id="9219" name="Content Placeholder 2">
            <a:extLst>
              <a:ext uri="{FF2B5EF4-FFF2-40B4-BE49-F238E27FC236}">
                <a16:creationId xmlns:a16="http://schemas.microsoft.com/office/drawing/2014/main" id="{30A9163F-FFE8-B62A-2EA4-6222CF9F77FF}"/>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sz="2400" dirty="0"/>
              <a:t>Attempt to perform the selected company’s internal analysis.</a:t>
            </a:r>
          </a:p>
          <a:p>
            <a:pPr marL="457200" indent="-457200">
              <a:buFont typeface="Arial" panose="020B0604020202020204" pitchFamily="34" charset="0"/>
              <a:buAutoNum type="arabicPeriod"/>
              <a:defRPr/>
            </a:pPr>
            <a:r>
              <a:rPr lang="en-GB" altLang="en-US" sz="2400" dirty="0"/>
              <a:t>Rearrange outcomes of activities 4 and 5 into SWOT matrix.</a:t>
            </a:r>
          </a:p>
          <a:p>
            <a:pPr marL="457200" indent="-457200">
              <a:buFont typeface="Arial" panose="020B0604020202020204" pitchFamily="34" charset="0"/>
              <a:buAutoNum type="arabicPeriod"/>
              <a:defRPr/>
            </a:pPr>
            <a:r>
              <a:rPr lang="en-GB" altLang="en-US" sz="2400" dirty="0"/>
              <a:t>Attempt to connect S,W,O,T so that strengths can be used to take advantages of opportunities and neutralise threats; and weaknesses can be remedied to avoid meeting threats and missing opportunities.</a:t>
            </a:r>
          </a:p>
          <a:p>
            <a:pPr marL="457200" indent="-457200">
              <a:buFont typeface="Arial" panose="020B0604020202020204" pitchFamily="34" charset="0"/>
              <a:buAutoNum type="arabicPeriod"/>
              <a:defRPr/>
            </a:pPr>
            <a:r>
              <a:rPr lang="en-GB" altLang="en-US" sz="2400" dirty="0"/>
              <a:t>Time: 20-30 minutes.</a:t>
            </a:r>
          </a:p>
          <a:p>
            <a:pPr marL="457200" indent="-457200">
              <a:buFont typeface="Arial" panose="020B0604020202020204" pitchFamily="34" charset="0"/>
              <a:buAutoNum type="arabicPeriod"/>
              <a:defRPr/>
            </a:pPr>
            <a:endParaRPr lang="en-GB" altLang="en-US" sz="2400" dirty="0"/>
          </a:p>
        </p:txBody>
      </p:sp>
      <p:sp>
        <p:nvSpPr>
          <p:cNvPr id="4" name="Date Placeholder 3">
            <a:extLst>
              <a:ext uri="{FF2B5EF4-FFF2-40B4-BE49-F238E27FC236}">
                <a16:creationId xmlns:a16="http://schemas.microsoft.com/office/drawing/2014/main" id="{781F571C-A674-CCEE-0D4A-BD4C54CCD41B}"/>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18437" name="Slide Number Placeholder 4">
            <a:extLst>
              <a:ext uri="{FF2B5EF4-FFF2-40B4-BE49-F238E27FC236}">
                <a16:creationId xmlns:a16="http://schemas.microsoft.com/office/drawing/2014/main" id="{73131945-A3CB-9101-2402-DD949444BF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37B019-8856-451C-AD8B-004BB7D09E4E}"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1850C2C5-21C1-509D-A201-71029AF0FBE3}"/>
              </a:ext>
            </a:extLst>
          </p:cNvPr>
          <p:cNvSpPr>
            <a:spLocks noGrp="1"/>
          </p:cNvSpPr>
          <p:nvPr>
            <p:ph type="title"/>
          </p:nvPr>
        </p:nvSpPr>
        <p:spPr/>
        <p:txBody>
          <a:bodyPr/>
          <a:lstStyle/>
          <a:p>
            <a:r>
              <a:rPr lang="en-US" altLang="en-US"/>
              <a:t>7. Activity 7 – Strategic management</a:t>
            </a:r>
            <a:endParaRPr lang="en-GB" altLang="en-US"/>
          </a:p>
        </p:txBody>
      </p:sp>
      <p:sp>
        <p:nvSpPr>
          <p:cNvPr id="3" name="Content Placeholder 2">
            <a:extLst>
              <a:ext uri="{FF2B5EF4-FFF2-40B4-BE49-F238E27FC236}">
                <a16:creationId xmlns:a16="http://schemas.microsoft.com/office/drawing/2014/main" id="{9E928752-1F8E-A234-0A97-C9A343F1B0AE}"/>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b="1" dirty="0">
                <a:latin typeface="robotoregular"/>
              </a:rPr>
              <a:t>Tasks</a:t>
            </a:r>
          </a:p>
          <a:p>
            <a:pPr marL="514350" indent="-514350">
              <a:buFont typeface="Arial" panose="020B0604020202020204" pitchFamily="34" charset="0"/>
              <a:buAutoNum type="arabicPeriod"/>
              <a:defRPr/>
            </a:pPr>
            <a:r>
              <a:rPr lang="en-GB" sz="2400" dirty="0">
                <a:latin typeface="robotoregular"/>
              </a:rPr>
              <a:t>Identify vision, mission, goals of an organisation</a:t>
            </a:r>
          </a:p>
          <a:p>
            <a:pPr marL="514350" indent="-514350">
              <a:buFont typeface="Arial" panose="020B0604020202020204" pitchFamily="34" charset="0"/>
              <a:buAutoNum type="arabicPeriod"/>
              <a:defRPr/>
            </a:pPr>
            <a:r>
              <a:rPr lang="en-GB" sz="2400" dirty="0">
                <a:latin typeface="robotoregular"/>
              </a:rPr>
              <a:t>Compare your choice with a partner and discuss which vision, mission and goals are more effective.</a:t>
            </a:r>
          </a:p>
          <a:p>
            <a:pPr marL="514350" indent="-514350">
              <a:buFont typeface="Arial" panose="020B0604020202020204" pitchFamily="34" charset="0"/>
              <a:buAutoNum type="arabicPeriod"/>
              <a:defRPr/>
            </a:pPr>
            <a:r>
              <a:rPr lang="en-GB" altLang="en-US" sz="2400" dirty="0"/>
              <a:t>Time: 20-30 minutes.</a:t>
            </a:r>
          </a:p>
          <a:p>
            <a:pPr marL="514350" indent="-514350">
              <a:buFont typeface="Arial" panose="020B0604020202020204" pitchFamily="34" charset="0"/>
              <a:buAutoNum type="arabicPeriod"/>
              <a:defRPr/>
            </a:pPr>
            <a:endParaRPr lang="en-GB" sz="2400" dirty="0"/>
          </a:p>
        </p:txBody>
      </p:sp>
      <p:sp>
        <p:nvSpPr>
          <p:cNvPr id="4" name="Date Placeholder 3">
            <a:extLst>
              <a:ext uri="{FF2B5EF4-FFF2-40B4-BE49-F238E27FC236}">
                <a16:creationId xmlns:a16="http://schemas.microsoft.com/office/drawing/2014/main" id="{C965459B-CA1B-2D1D-AF7C-CD2877B0F4AE}"/>
              </a:ext>
            </a:extLst>
          </p:cNvPr>
          <p:cNvSpPr>
            <a:spLocks noGrp="1"/>
          </p:cNvSpPr>
          <p:nvPr>
            <p:ph type="dt" sz="quarter" idx="10"/>
          </p:nvPr>
        </p:nvSpPr>
        <p:spPr/>
        <p:txBody>
          <a:bodyPr/>
          <a:lstStyle/>
          <a:p>
            <a:pPr>
              <a:defRPr/>
            </a:pPr>
            <a:fld id="{69F6E211-B07E-4E48-A68E-EAF1B248BC92}" type="datetime1">
              <a:rPr lang="en-GB" altLang="en-US" smtClean="0"/>
              <a:pPr>
                <a:defRPr/>
              </a:pPr>
              <a:t>21/09/2023</a:t>
            </a:fld>
            <a:endParaRPr lang="en-GB" altLang="en-US"/>
          </a:p>
        </p:txBody>
      </p:sp>
      <p:sp>
        <p:nvSpPr>
          <p:cNvPr id="20485" name="Slide Number Placeholder 4">
            <a:extLst>
              <a:ext uri="{FF2B5EF4-FFF2-40B4-BE49-F238E27FC236}">
                <a16:creationId xmlns:a16="http://schemas.microsoft.com/office/drawing/2014/main" id="{9D242142-3211-738A-2872-EFA67C147BD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0A41761-FBA4-412D-A874-C7A5299F1BE4}"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05734B6-CABF-0E5D-D491-017ECA5484C6}"/>
              </a:ext>
            </a:extLst>
          </p:cNvPr>
          <p:cNvSpPr>
            <a:spLocks noGrp="1"/>
          </p:cNvSpPr>
          <p:nvPr>
            <p:ph type="title"/>
          </p:nvPr>
        </p:nvSpPr>
        <p:spPr>
          <a:xfrm>
            <a:off x="457200" y="198438"/>
            <a:ext cx="8229600" cy="1143000"/>
          </a:xfrm>
        </p:spPr>
        <p:txBody>
          <a:bodyPr/>
          <a:lstStyle/>
          <a:p>
            <a:r>
              <a:rPr lang="en-US" altLang="en-US"/>
              <a:t>8. Activity 8 – Case study</a:t>
            </a:r>
            <a:endParaRPr lang="en-GB" altLang="en-US"/>
          </a:p>
        </p:txBody>
      </p:sp>
      <p:sp>
        <p:nvSpPr>
          <p:cNvPr id="21507" name="Content Placeholder 2">
            <a:extLst>
              <a:ext uri="{FF2B5EF4-FFF2-40B4-BE49-F238E27FC236}">
                <a16:creationId xmlns:a16="http://schemas.microsoft.com/office/drawing/2014/main" id="{E7A7A7DC-60BE-D9EB-2639-01D14A7E640B}"/>
              </a:ext>
            </a:extLst>
          </p:cNvPr>
          <p:cNvSpPr>
            <a:spLocks noGrp="1"/>
          </p:cNvSpPr>
          <p:nvPr>
            <p:ph idx="1"/>
          </p:nvPr>
        </p:nvSpPr>
        <p:spPr>
          <a:xfrm>
            <a:off x="457200" y="1600200"/>
            <a:ext cx="8229600" cy="3916363"/>
          </a:xfrm>
        </p:spPr>
        <p:txBody>
          <a:bodyPr/>
          <a:lstStyle/>
          <a:p>
            <a:pPr marL="0" indent="0">
              <a:buNone/>
            </a:pPr>
            <a:r>
              <a:rPr lang="en-GB" altLang="en-US" sz="1400" b="1" dirty="0">
                <a:latin typeface="robotoregular"/>
              </a:rPr>
              <a:t>Source: </a:t>
            </a:r>
            <a:r>
              <a:rPr lang="en-GB" altLang="en-US" sz="1400" dirty="0">
                <a:ea typeface="Calibri" panose="020F0502020204030204" pitchFamily="34" charset="0"/>
              </a:rPr>
              <a:t>Mullins, L. J. (2019</a:t>
            </a:r>
            <a:r>
              <a:rPr lang="en-GB" altLang="en-US" sz="1400" i="1" dirty="0">
                <a:ea typeface="Calibri" panose="020F0502020204030204" pitchFamily="34" charset="0"/>
              </a:rPr>
              <a:t>) Organisational behaviour in the workplace</a:t>
            </a:r>
            <a:r>
              <a:rPr lang="en-GB" altLang="en-US" sz="1400" dirty="0">
                <a:ea typeface="Calibri" panose="020F0502020204030204" pitchFamily="34" charset="0"/>
              </a:rPr>
              <a:t>. 12th </a:t>
            </a:r>
            <a:r>
              <a:rPr lang="en-GB" altLang="en-US" sz="1400" dirty="0" err="1">
                <a:ea typeface="Calibri" panose="020F0502020204030204" pitchFamily="34" charset="0"/>
              </a:rPr>
              <a:t>edn</a:t>
            </a:r>
            <a:r>
              <a:rPr lang="en-GB" altLang="en-US" sz="1400" dirty="0">
                <a:ea typeface="Calibri" panose="020F0502020204030204" pitchFamily="34" charset="0"/>
              </a:rPr>
              <a:t>. Harlow: Pearson Education Limited, p. 632.</a:t>
            </a:r>
            <a:endParaRPr lang="en-GB" altLang="en-US" sz="1400" b="1" dirty="0">
              <a:latin typeface="robotoregular"/>
            </a:endParaRPr>
          </a:p>
          <a:p>
            <a:pPr marL="0" indent="0">
              <a:buFont typeface="Arial" panose="020B0604020202020204" pitchFamily="34" charset="0"/>
              <a:buNone/>
            </a:pPr>
            <a:r>
              <a:rPr lang="en-GB" altLang="en-US" sz="1400" b="1" dirty="0">
                <a:latin typeface="robotoregular"/>
              </a:rPr>
              <a:t>Organisational behaviour in action case study</a:t>
            </a:r>
          </a:p>
          <a:p>
            <a:pPr marL="0" indent="0">
              <a:buFont typeface="Arial" panose="020B0604020202020204" pitchFamily="34" charset="0"/>
              <a:buNone/>
            </a:pPr>
            <a:r>
              <a:rPr lang="en-GB" altLang="en-US" sz="1400" i="1" dirty="0">
                <a:latin typeface="robotoregular"/>
              </a:rPr>
              <a:t>Corporate Social Responsibility – Graham McWilliam, BSkyB</a:t>
            </a:r>
          </a:p>
          <a:p>
            <a:pPr marL="0" indent="0">
              <a:buFont typeface="Arial" panose="020B0604020202020204" pitchFamily="34" charset="0"/>
              <a:buNone/>
            </a:pPr>
            <a:r>
              <a:rPr lang="en-GB" altLang="en-US" sz="1400" dirty="0">
                <a:latin typeface="robotoregular"/>
              </a:rPr>
              <a:t>CSR is good for brands</a:t>
            </a:r>
          </a:p>
          <a:p>
            <a:pPr marL="0" indent="0">
              <a:buFont typeface="Arial" panose="020B0604020202020204" pitchFamily="34" charset="0"/>
              <a:buNone/>
            </a:pPr>
            <a:r>
              <a:rPr lang="en-GB" altLang="en-US" sz="1400" dirty="0">
                <a:latin typeface="robotoregular"/>
              </a:rPr>
              <a:t>It always strikes me as surprising, when talking to my peers at other companies, how many of them talk about the substantial time they have to spend lobbying their colleagues to take CSR seriously. Maybe one of the problems is the phrase itself – corporate social responsibility – which implies a commitment without a return; something you have to do, but from which you can derive little value. And why, in tough economic times, would companies prioritise something that doesn’t help the bottom line? Why indeed.</a:t>
            </a:r>
          </a:p>
          <a:p>
            <a:pPr marL="0" indent="0">
              <a:buFont typeface="Arial" panose="020B0604020202020204" pitchFamily="34" charset="0"/>
              <a:buNone/>
            </a:pPr>
            <a:r>
              <a:rPr lang="en-GB" altLang="en-US" sz="1400" dirty="0">
                <a:latin typeface="robotoregular"/>
              </a:rPr>
              <a:t>At Sky, we look at things a little differently. We don’t talk about CSR. Instead, we concentrate on long-term value creation, grounded in a focus on what really counts for customers. Looking at things from this angle, it makes perfect commercial sense to act responsibly day to day and to contribute broadly to the communities around you. After all, like it or not, your brand isn’t only created by what you say about yourself. It’s built on what others say and think about you, which itself is built on their experience of what you do. For good or bad, that influences customer loyalty, employee engagement, investor sentiment and the regulatory and political climate.</a:t>
            </a:r>
            <a:endParaRPr lang="en-GB" altLang="en-US" sz="1400" dirty="0"/>
          </a:p>
        </p:txBody>
      </p:sp>
      <p:sp>
        <p:nvSpPr>
          <p:cNvPr id="4" name="Date Placeholder 3">
            <a:extLst>
              <a:ext uri="{FF2B5EF4-FFF2-40B4-BE49-F238E27FC236}">
                <a16:creationId xmlns:a16="http://schemas.microsoft.com/office/drawing/2014/main" id="{D22BBEB9-AFC0-EE42-1D8B-52C3B674C5F1}"/>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21509" name="Slide Number Placeholder 4">
            <a:extLst>
              <a:ext uri="{FF2B5EF4-FFF2-40B4-BE49-F238E27FC236}">
                <a16:creationId xmlns:a16="http://schemas.microsoft.com/office/drawing/2014/main" id="{BE4A5B17-0D1C-426E-AC5A-2B1D2258CC9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242DF8D-880B-4BE0-9866-3049534FBE6B}"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A1C8577-882B-62FE-2FC8-9AED14DF22E3}"/>
              </a:ext>
            </a:extLst>
          </p:cNvPr>
          <p:cNvSpPr>
            <a:spLocks noGrp="1"/>
          </p:cNvSpPr>
          <p:nvPr>
            <p:ph type="title"/>
          </p:nvPr>
        </p:nvSpPr>
        <p:spPr>
          <a:xfrm>
            <a:off x="457200" y="198438"/>
            <a:ext cx="8229600" cy="1143000"/>
          </a:xfrm>
        </p:spPr>
        <p:txBody>
          <a:bodyPr/>
          <a:lstStyle/>
          <a:p>
            <a:r>
              <a:rPr lang="en-US" altLang="en-US"/>
              <a:t>8. Activity 8 – Case study</a:t>
            </a:r>
            <a:endParaRPr lang="en-GB" altLang="en-US"/>
          </a:p>
        </p:txBody>
      </p:sp>
      <p:sp>
        <p:nvSpPr>
          <p:cNvPr id="23555" name="Content Placeholder 2">
            <a:extLst>
              <a:ext uri="{FF2B5EF4-FFF2-40B4-BE49-F238E27FC236}">
                <a16:creationId xmlns:a16="http://schemas.microsoft.com/office/drawing/2014/main" id="{A89DAFB0-26DB-6EB3-693E-514478AEE1EF}"/>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GB" altLang="en-US" sz="1600" dirty="0">
                <a:latin typeface="robotoregular"/>
              </a:rPr>
              <a:t>This point is increasingly important in business. All those stakeholder groups now have fast and easy access to a wealth of information and commentary about your company, from news reports to social media conversations. Segmenting your audiences and controlling the message is becoming an impossible task. And, anyway, all the research shows people are more likely to trust what they hear through their informal networks than what they hear directly from you.</a:t>
            </a:r>
          </a:p>
          <a:p>
            <a:pPr marL="0" indent="0">
              <a:buFont typeface="Arial" panose="020B0604020202020204" pitchFamily="34" charset="0"/>
              <a:buNone/>
            </a:pPr>
            <a:r>
              <a:rPr lang="en-GB" altLang="en-US" sz="1600" b="1" dirty="0">
                <a:latin typeface="robotoregular"/>
              </a:rPr>
              <a:t>Don’t Just say It, do It</a:t>
            </a:r>
          </a:p>
          <a:p>
            <a:pPr marL="0" indent="0">
              <a:buFont typeface="Arial" panose="020B0604020202020204" pitchFamily="34" charset="0"/>
              <a:buNone/>
            </a:pPr>
            <a:r>
              <a:rPr lang="en-GB" altLang="en-US" sz="1600" dirty="0">
                <a:latin typeface="robotoregular"/>
              </a:rPr>
              <a:t>So, focus first on doing, rather than saying, the right things. Set it all in the context of long-term value creation, and you’ll find it’s no longer an unwanted responsibility to be discharged, but a positive opportunity to build trust, encourage reappraisal and open up new commercial avenues. At Sky, we’re proud of the positive contribution that our business makes to the communities around us, from bringing choice in TV to consumers, to the jobs that have been created for the 16,500 people who work at Sky.</a:t>
            </a:r>
          </a:p>
        </p:txBody>
      </p:sp>
      <p:sp>
        <p:nvSpPr>
          <p:cNvPr id="4" name="Date Placeholder 3">
            <a:extLst>
              <a:ext uri="{FF2B5EF4-FFF2-40B4-BE49-F238E27FC236}">
                <a16:creationId xmlns:a16="http://schemas.microsoft.com/office/drawing/2014/main" id="{A1A07EE3-C829-AD98-2504-CD5F5FEE2832}"/>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23557" name="Slide Number Placeholder 4">
            <a:extLst>
              <a:ext uri="{FF2B5EF4-FFF2-40B4-BE49-F238E27FC236}">
                <a16:creationId xmlns:a16="http://schemas.microsoft.com/office/drawing/2014/main" id="{AB34DE0C-4B05-350A-5D61-B09887C8A5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0C72111-D992-4EF8-9AEA-D90D7C4F04CA}"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FAC688D7-C630-4262-2A94-18B31692DFED}"/>
              </a:ext>
            </a:extLst>
          </p:cNvPr>
          <p:cNvSpPr>
            <a:spLocks noGrp="1"/>
          </p:cNvSpPr>
          <p:nvPr>
            <p:ph type="title"/>
          </p:nvPr>
        </p:nvSpPr>
        <p:spPr>
          <a:xfrm>
            <a:off x="457200" y="198438"/>
            <a:ext cx="8229600" cy="1143000"/>
          </a:xfrm>
        </p:spPr>
        <p:txBody>
          <a:bodyPr/>
          <a:lstStyle/>
          <a:p>
            <a:r>
              <a:rPr lang="en-US" altLang="en-US"/>
              <a:t>8. Activity 8 – Case study</a:t>
            </a:r>
            <a:endParaRPr lang="en-GB" altLang="en-US"/>
          </a:p>
        </p:txBody>
      </p:sp>
      <p:sp>
        <p:nvSpPr>
          <p:cNvPr id="25603" name="Content Placeholder 2">
            <a:extLst>
              <a:ext uri="{FF2B5EF4-FFF2-40B4-BE49-F238E27FC236}">
                <a16:creationId xmlns:a16="http://schemas.microsoft.com/office/drawing/2014/main" id="{7D75E7D5-E0F1-0DCA-8188-AA867F1E9702}"/>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GB" altLang="en-US" sz="1600" dirty="0"/>
              <a:t>But we want to do more, because we know it’s what our customers and employees expect of us, and because we know that it drives positive reappraisal of our brand by those who haven’t yet joined Sky. So we’ve chosen three areas which we know our customers care about and where we think we can make the biggest difference: using our relationships with 10 million families across the UK and Ireland to inspire action on climate change, encourage participation in sport and open up the arts to more people.</a:t>
            </a:r>
          </a:p>
          <a:p>
            <a:pPr marL="0" indent="0">
              <a:buFont typeface="Arial" panose="020B0604020202020204" pitchFamily="34" charset="0"/>
              <a:buNone/>
            </a:pPr>
            <a:r>
              <a:rPr lang="en-GB" altLang="en-US" sz="1600" b="1" dirty="0"/>
              <a:t>How CSR creates opportunity</a:t>
            </a:r>
          </a:p>
          <a:p>
            <a:pPr marL="0" indent="0">
              <a:buFont typeface="Arial" panose="020B0604020202020204" pitchFamily="34" charset="0"/>
              <a:buNone/>
            </a:pPr>
            <a:r>
              <a:rPr lang="en-GB" altLang="en-US" sz="1600" dirty="0"/>
              <a:t>Our work in sport, for example, builds on our strong history and credibility in sports broadcasting to get more people active. Within this, our partnership with British Cycling takes a three-pronged approach: support for the GB cycling team, enabling our elite cyclists to be the very best they can be; the creation of Team Sky, the UK’s only professional road racing team, to inspire a whole new generation of cyclists to get on their bikes; and Sky Ride, a series of mass summer cycling events across the UK, free to all and free of traffic, which more than 200,000 people took part in last year.</a:t>
            </a:r>
            <a:endParaRPr lang="en-GB" altLang="en-US" sz="2800" dirty="0"/>
          </a:p>
        </p:txBody>
      </p:sp>
      <p:sp>
        <p:nvSpPr>
          <p:cNvPr id="4" name="Date Placeholder 3">
            <a:extLst>
              <a:ext uri="{FF2B5EF4-FFF2-40B4-BE49-F238E27FC236}">
                <a16:creationId xmlns:a16="http://schemas.microsoft.com/office/drawing/2014/main" id="{8ED55EF6-46FD-402D-62F6-14150DC0537E}"/>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25605" name="Slide Number Placeholder 4">
            <a:extLst>
              <a:ext uri="{FF2B5EF4-FFF2-40B4-BE49-F238E27FC236}">
                <a16:creationId xmlns:a16="http://schemas.microsoft.com/office/drawing/2014/main" id="{58B3E940-6EBE-3E4E-0EEB-BE6A443A15B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869673-78A6-4C3D-BA89-5F6A6DD6BB81}"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2CE2B80-EF25-8459-A2BE-6E694F4C53F3}"/>
              </a:ext>
            </a:extLst>
          </p:cNvPr>
          <p:cNvSpPr>
            <a:spLocks noGrp="1"/>
          </p:cNvSpPr>
          <p:nvPr>
            <p:ph type="title"/>
          </p:nvPr>
        </p:nvSpPr>
        <p:spPr>
          <a:xfrm>
            <a:off x="457200" y="198438"/>
            <a:ext cx="8229600" cy="1143000"/>
          </a:xfrm>
        </p:spPr>
        <p:txBody>
          <a:bodyPr/>
          <a:lstStyle/>
          <a:p>
            <a:r>
              <a:rPr lang="en-US" altLang="en-US"/>
              <a:t>8. Activity 8 – Case study</a:t>
            </a:r>
            <a:endParaRPr lang="en-GB" altLang="en-US"/>
          </a:p>
        </p:txBody>
      </p:sp>
      <p:sp>
        <p:nvSpPr>
          <p:cNvPr id="27651" name="Content Placeholder 2">
            <a:extLst>
              <a:ext uri="{FF2B5EF4-FFF2-40B4-BE49-F238E27FC236}">
                <a16:creationId xmlns:a16="http://schemas.microsoft.com/office/drawing/2014/main" id="{FE88C47E-9166-3A08-2CD0-B31D6ACCA110}"/>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GB" altLang="en-US" sz="1800" dirty="0">
                <a:latin typeface="robotoregular"/>
              </a:rPr>
              <a:t>The long-term commercial benefits of such activity are clear to us at Sky, but are equally easy to see at a large and growing number of other successful UK companies. For such brands, CSR isn’t about responsibility. It’s about opportunity, creating sustainable value over the long term. And, if you want to be around for years to come, that’s hard to argue with.</a:t>
            </a:r>
          </a:p>
          <a:p>
            <a:pPr marL="0" indent="0">
              <a:buFont typeface="Arial" panose="020B0604020202020204" pitchFamily="34" charset="0"/>
              <a:buNone/>
            </a:pPr>
            <a:r>
              <a:rPr lang="en-GB" altLang="en-US" sz="1800" dirty="0">
                <a:latin typeface="robotoregular"/>
              </a:rPr>
              <a:t>Source: Management Today May 2011. p. 69. www.managementtoday.</a:t>
            </a:r>
            <a:endParaRPr lang="en-GB" altLang="en-US" sz="1800" dirty="0"/>
          </a:p>
        </p:txBody>
      </p:sp>
      <p:sp>
        <p:nvSpPr>
          <p:cNvPr id="4" name="Date Placeholder 3">
            <a:extLst>
              <a:ext uri="{FF2B5EF4-FFF2-40B4-BE49-F238E27FC236}">
                <a16:creationId xmlns:a16="http://schemas.microsoft.com/office/drawing/2014/main" id="{11D82016-8C73-3F3E-12A3-0D9FF6D5F98D}"/>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27653" name="Slide Number Placeholder 4">
            <a:extLst>
              <a:ext uri="{FF2B5EF4-FFF2-40B4-BE49-F238E27FC236}">
                <a16:creationId xmlns:a16="http://schemas.microsoft.com/office/drawing/2014/main" id="{2B48F9B3-0F19-CA89-C07E-B8EAC7435A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6D221B3-4DDD-42F2-A86F-2633DE1D7D65}"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EC275E90-1129-2CAF-431C-EF31B11ED314}"/>
              </a:ext>
            </a:extLst>
          </p:cNvPr>
          <p:cNvSpPr>
            <a:spLocks noGrp="1"/>
          </p:cNvSpPr>
          <p:nvPr>
            <p:ph type="title"/>
          </p:nvPr>
        </p:nvSpPr>
        <p:spPr/>
        <p:txBody>
          <a:bodyPr/>
          <a:lstStyle/>
          <a:p>
            <a:r>
              <a:rPr lang="en-US" altLang="en-US"/>
              <a:t>8. Activity 8 – Case study</a:t>
            </a:r>
            <a:endParaRPr lang="en-GB" altLang="en-US"/>
          </a:p>
        </p:txBody>
      </p:sp>
      <p:sp>
        <p:nvSpPr>
          <p:cNvPr id="3" name="Content Placeholder 2">
            <a:extLst>
              <a:ext uri="{FF2B5EF4-FFF2-40B4-BE49-F238E27FC236}">
                <a16:creationId xmlns:a16="http://schemas.microsoft.com/office/drawing/2014/main" id="{12735CD6-36AF-BB62-8CF3-882785151BA8}"/>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b="1" dirty="0">
                <a:latin typeface="robotoregular"/>
              </a:rPr>
              <a:t>Tasks</a:t>
            </a:r>
          </a:p>
          <a:p>
            <a:pPr marL="514350" indent="-514350">
              <a:buFont typeface="Arial" panose="020B0604020202020204" pitchFamily="34" charset="0"/>
              <a:buAutoNum type="arabicPeriod"/>
              <a:defRPr/>
            </a:pPr>
            <a:r>
              <a:rPr lang="en-GB" sz="2400" dirty="0">
                <a:latin typeface="robotoregular"/>
              </a:rPr>
              <a:t>To what extent do you associate CSR as a commitment without a return?</a:t>
            </a:r>
          </a:p>
          <a:p>
            <a:pPr marL="514350" indent="-514350">
              <a:buFont typeface="Arial" panose="020B0604020202020204" pitchFamily="34" charset="0"/>
              <a:buAutoNum type="arabicPeriod"/>
              <a:defRPr/>
            </a:pPr>
            <a:r>
              <a:rPr lang="en-GB" sz="2400" dirty="0">
                <a:latin typeface="robotoregular"/>
              </a:rPr>
              <a:t>Discuss Sky’s approach of CSR as central to strategy and long-term value creation.</a:t>
            </a:r>
          </a:p>
          <a:p>
            <a:pPr marL="514350" indent="-514350">
              <a:buFont typeface="Arial" panose="020B0604020202020204" pitchFamily="34" charset="0"/>
              <a:buAutoNum type="arabicPeriod"/>
              <a:defRPr/>
            </a:pPr>
            <a:r>
              <a:rPr lang="en-GB" sz="2400" dirty="0">
                <a:latin typeface="robotoregular"/>
              </a:rPr>
              <a:t>Give your own examples of how CSR can create opportunity and commercial benefits for an organisation.</a:t>
            </a:r>
            <a:endParaRPr lang="en-GB" sz="2400" dirty="0"/>
          </a:p>
        </p:txBody>
      </p:sp>
      <p:sp>
        <p:nvSpPr>
          <p:cNvPr id="4" name="Date Placeholder 3">
            <a:extLst>
              <a:ext uri="{FF2B5EF4-FFF2-40B4-BE49-F238E27FC236}">
                <a16:creationId xmlns:a16="http://schemas.microsoft.com/office/drawing/2014/main" id="{551234EE-AE45-44C6-4681-0E22FC9E35AB}"/>
              </a:ext>
            </a:extLst>
          </p:cNvPr>
          <p:cNvSpPr>
            <a:spLocks noGrp="1"/>
          </p:cNvSpPr>
          <p:nvPr>
            <p:ph type="dt" sz="quarter" idx="10"/>
          </p:nvPr>
        </p:nvSpPr>
        <p:spPr/>
        <p:txBody>
          <a:bodyPr/>
          <a:lstStyle/>
          <a:p>
            <a:pPr>
              <a:defRPr/>
            </a:pPr>
            <a:fld id="{69F6E211-B07E-4E48-A68E-EAF1B248BC92}" type="datetime1">
              <a:rPr lang="en-GB" altLang="en-US" smtClean="0"/>
              <a:pPr>
                <a:defRPr/>
              </a:pPr>
              <a:t>21/09/2023</a:t>
            </a:fld>
            <a:endParaRPr lang="en-GB" altLang="en-US"/>
          </a:p>
        </p:txBody>
      </p:sp>
      <p:sp>
        <p:nvSpPr>
          <p:cNvPr id="29701" name="Slide Number Placeholder 4">
            <a:extLst>
              <a:ext uri="{FF2B5EF4-FFF2-40B4-BE49-F238E27FC236}">
                <a16:creationId xmlns:a16="http://schemas.microsoft.com/office/drawing/2014/main" id="{22D4784D-B454-8BE2-DF4D-1665CED2370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B1B1D7-A2A0-4695-AF1E-8310DC3DED86}"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31F87436-69E9-90F1-B2EE-20ED787D5457}"/>
              </a:ext>
            </a:extLst>
          </p:cNvPr>
          <p:cNvSpPr>
            <a:spLocks noGrp="1"/>
          </p:cNvSpPr>
          <p:nvPr>
            <p:ph type="title"/>
          </p:nvPr>
        </p:nvSpPr>
        <p:spPr>
          <a:xfrm>
            <a:off x="457200" y="198438"/>
            <a:ext cx="6291943" cy="646294"/>
          </a:xfrm>
        </p:spPr>
        <p:txBody>
          <a:bodyPr/>
          <a:lstStyle/>
          <a:p>
            <a:r>
              <a:rPr lang="en-US" altLang="en-US" sz="3200" dirty="0"/>
              <a:t>9. Activity 9 – managerial skills</a:t>
            </a:r>
            <a:endParaRPr lang="en-GB" altLang="en-US" sz="3200" dirty="0"/>
          </a:p>
        </p:txBody>
      </p:sp>
      <p:sp>
        <p:nvSpPr>
          <p:cNvPr id="16387" name="Content Placeholder 2">
            <a:extLst>
              <a:ext uri="{FF2B5EF4-FFF2-40B4-BE49-F238E27FC236}">
                <a16:creationId xmlns:a16="http://schemas.microsoft.com/office/drawing/2014/main" id="{D0A28931-1680-7143-D59B-9030902CC7C5}"/>
              </a:ext>
            </a:extLst>
          </p:cNvPr>
          <p:cNvSpPr>
            <a:spLocks noGrp="1"/>
          </p:cNvSpPr>
          <p:nvPr>
            <p:ph idx="1"/>
          </p:nvPr>
        </p:nvSpPr>
        <p:spPr>
          <a:xfrm>
            <a:off x="250825" y="2288494"/>
            <a:ext cx="1420949" cy="1562872"/>
          </a:xfrm>
        </p:spPr>
        <p:txBody>
          <a:bodyPr/>
          <a:lstStyle/>
          <a:p>
            <a:pPr marL="0" indent="0">
              <a:buFont typeface="Arial" panose="020B0604020202020204" pitchFamily="34" charset="0"/>
              <a:buNone/>
            </a:pPr>
            <a:r>
              <a:rPr lang="en-GB" altLang="en-US" sz="1800" dirty="0"/>
              <a:t>Robbins and Coulters (2021, p. 85)</a:t>
            </a:r>
          </a:p>
        </p:txBody>
      </p:sp>
      <p:sp>
        <p:nvSpPr>
          <p:cNvPr id="4" name="Date Placeholder 3">
            <a:extLst>
              <a:ext uri="{FF2B5EF4-FFF2-40B4-BE49-F238E27FC236}">
                <a16:creationId xmlns:a16="http://schemas.microsoft.com/office/drawing/2014/main" id="{019146EC-F878-4D53-A3B1-E48B754EED9A}"/>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16389" name="Slide Number Placeholder 4">
            <a:extLst>
              <a:ext uri="{FF2B5EF4-FFF2-40B4-BE49-F238E27FC236}">
                <a16:creationId xmlns:a16="http://schemas.microsoft.com/office/drawing/2014/main" id="{7DF6E4CC-E02C-1DFB-E29A-7CB2706B7E2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2D24419-B396-410D-8A0B-2CDA7A664BF6}"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pic>
        <p:nvPicPr>
          <p:cNvPr id="5" name="Picture 4">
            <a:extLst>
              <a:ext uri="{FF2B5EF4-FFF2-40B4-BE49-F238E27FC236}">
                <a16:creationId xmlns:a16="http://schemas.microsoft.com/office/drawing/2014/main" id="{0DBFB3D3-36A9-BADC-C497-400C8D1996DF}"/>
              </a:ext>
            </a:extLst>
          </p:cNvPr>
          <p:cNvPicPr>
            <a:picLocks noChangeAspect="1"/>
          </p:cNvPicPr>
          <p:nvPr/>
        </p:nvPicPr>
        <p:blipFill>
          <a:blip r:embed="rId3"/>
          <a:stretch>
            <a:fillRect/>
          </a:stretch>
        </p:blipFill>
        <p:spPr>
          <a:xfrm>
            <a:off x="1610600" y="844732"/>
            <a:ext cx="7533400" cy="6013268"/>
          </a:xfrm>
          <a:prstGeom prst="rect">
            <a:avLst/>
          </a:prstGeom>
        </p:spPr>
      </p:pic>
    </p:spTree>
    <p:extLst>
      <p:ext uri="{BB962C8B-B14F-4D97-AF65-F5344CB8AC3E}">
        <p14:creationId xmlns:p14="http://schemas.microsoft.com/office/powerpoint/2010/main" val="1435866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5706E2EA-5C14-7A2A-E0B5-DBCEA191E137}"/>
              </a:ext>
            </a:extLst>
          </p:cNvPr>
          <p:cNvSpPr>
            <a:spLocks noGrp="1"/>
          </p:cNvSpPr>
          <p:nvPr>
            <p:ph type="title"/>
          </p:nvPr>
        </p:nvSpPr>
        <p:spPr/>
        <p:txBody>
          <a:bodyPr/>
          <a:lstStyle/>
          <a:p>
            <a:r>
              <a:rPr lang="en-GB" altLang="en-US" b="1"/>
              <a:t>References</a:t>
            </a:r>
            <a:endParaRPr lang="en-GB" altLang="en-US"/>
          </a:p>
        </p:txBody>
      </p:sp>
      <p:sp>
        <p:nvSpPr>
          <p:cNvPr id="3" name="Content Placeholder 2">
            <a:extLst>
              <a:ext uri="{FF2B5EF4-FFF2-40B4-BE49-F238E27FC236}">
                <a16:creationId xmlns:a16="http://schemas.microsoft.com/office/drawing/2014/main" id="{12AF1F31-8EEE-19D8-A482-CA1241282AEA}"/>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400" dirty="0">
                <a:ea typeface="Calibri" panose="020F0502020204030204" pitchFamily="34" charset="0"/>
              </a:rPr>
              <a:t>Mullins, L. J. (2019) </a:t>
            </a:r>
            <a:r>
              <a:rPr lang="en-GB" altLang="en-US" sz="2400" i="1" dirty="0">
                <a:ea typeface="Calibri" panose="020F0502020204030204" pitchFamily="34" charset="0"/>
              </a:rPr>
              <a:t>Organisational behaviour in the workplace</a:t>
            </a:r>
            <a:r>
              <a:rPr lang="en-GB" altLang="en-US" sz="2400" dirty="0">
                <a:ea typeface="Calibri" panose="020F0502020204030204" pitchFamily="34" charset="0"/>
              </a:rPr>
              <a:t>. 12th </a:t>
            </a:r>
            <a:r>
              <a:rPr lang="en-GB" altLang="en-US" sz="2400" dirty="0" err="1">
                <a:ea typeface="Calibri" panose="020F0502020204030204" pitchFamily="34" charset="0"/>
              </a:rPr>
              <a:t>edn</a:t>
            </a:r>
            <a:r>
              <a:rPr lang="en-GB" altLang="en-US" sz="2400" dirty="0">
                <a:ea typeface="Calibri" panose="020F0502020204030204" pitchFamily="34" charset="0"/>
              </a:rPr>
              <a:t>. Harlow: Pearson Education Limited.</a:t>
            </a:r>
          </a:p>
          <a:p>
            <a:pPr marL="514350" indent="-514350" algn="just">
              <a:buFont typeface="+mj-lt"/>
              <a:buAutoNum type="arabicPeriod"/>
              <a:defRPr/>
            </a:pPr>
            <a:r>
              <a:rPr lang="en-GB" altLang="en-US" sz="2400" dirty="0">
                <a:ea typeface="Calibri" panose="020F0502020204030204" pitchFamily="34" charset="0"/>
              </a:rPr>
              <a:t>Huczynski, A. and Buchanan, D.A. (2019) </a:t>
            </a:r>
            <a:r>
              <a:rPr lang="en-GB" altLang="en-US" sz="2400" i="1" dirty="0">
                <a:ea typeface="Calibri" panose="020F0502020204030204" pitchFamily="34" charset="0"/>
              </a:rPr>
              <a:t>Organizational behaviour</a:t>
            </a:r>
            <a:r>
              <a:rPr lang="en-GB" altLang="en-US" sz="2400" dirty="0">
                <a:ea typeface="Calibri" panose="020F0502020204030204" pitchFamily="34" charset="0"/>
              </a:rPr>
              <a:t>. 10th </a:t>
            </a:r>
            <a:r>
              <a:rPr lang="en-GB" altLang="en-US" sz="2400" dirty="0" err="1">
                <a:ea typeface="Calibri" panose="020F0502020204030204" pitchFamily="34" charset="0"/>
              </a:rPr>
              <a:t>edn</a:t>
            </a:r>
            <a:r>
              <a:rPr lang="en-GB" altLang="en-US" sz="2400" dirty="0">
                <a:ea typeface="Calibri" panose="020F0502020204030204" pitchFamily="34" charset="0"/>
              </a:rPr>
              <a:t>. Harlow: Pearson</a:t>
            </a:r>
          </a:p>
          <a:p>
            <a:pPr marL="514350" indent="-514350" algn="just">
              <a:buFont typeface="+mj-lt"/>
              <a:buAutoNum type="arabicPeriod"/>
              <a:defRPr/>
            </a:pPr>
            <a:r>
              <a:rPr lang="en-GB" altLang="en-US" sz="2400" dirty="0">
                <a:ea typeface="Calibri" panose="020F0502020204030204" pitchFamily="34" charset="0"/>
              </a:rPr>
              <a:t>Robbins, S., and Coulter, M. (2020) </a:t>
            </a:r>
            <a:r>
              <a:rPr lang="en-GB" altLang="en-US" sz="2400" i="1" dirty="0">
                <a:ea typeface="Calibri" panose="020F0502020204030204" pitchFamily="34" charset="0"/>
              </a:rPr>
              <a:t>Management, Global Edition</a:t>
            </a:r>
            <a:r>
              <a:rPr lang="en-GB" altLang="en-US" sz="2400" dirty="0">
                <a:ea typeface="Calibri" panose="020F0502020204030204" pitchFamily="34" charset="0"/>
              </a:rPr>
              <a:t>. 15th </a:t>
            </a:r>
            <a:r>
              <a:rPr lang="en-GB" altLang="en-US" sz="2400" dirty="0" err="1">
                <a:ea typeface="Calibri" panose="020F0502020204030204" pitchFamily="34" charset="0"/>
              </a:rPr>
              <a:t>edn</a:t>
            </a:r>
            <a:r>
              <a:rPr lang="en-GB" altLang="en-US" sz="2400" dirty="0">
                <a:ea typeface="Calibri" panose="020F0502020204030204" pitchFamily="34" charset="0"/>
              </a:rPr>
              <a:t>. Pearson.</a:t>
            </a:r>
          </a:p>
          <a:p>
            <a:pPr marL="514350" indent="-514350" algn="just">
              <a:buFont typeface="+mj-lt"/>
              <a:buAutoNum type="arabicPeriod"/>
              <a:defRPr/>
            </a:pPr>
            <a:r>
              <a:rPr lang="en-GB" altLang="en-US" sz="2400" dirty="0">
                <a:ea typeface="Calibri" panose="020F0502020204030204" pitchFamily="34" charset="0"/>
              </a:rPr>
              <a:t>Cole, G. A. and Kelly, P. (2020) </a:t>
            </a:r>
            <a:r>
              <a:rPr lang="en-GB" altLang="en-US" sz="2400" i="1" dirty="0">
                <a:ea typeface="Calibri" panose="020F0502020204030204" pitchFamily="34" charset="0"/>
              </a:rPr>
              <a:t>Management theory and practice</a:t>
            </a:r>
            <a:r>
              <a:rPr lang="en-GB" altLang="en-US" sz="2400" dirty="0">
                <a:ea typeface="Calibri" panose="020F0502020204030204" pitchFamily="34" charset="0"/>
              </a:rPr>
              <a:t>. 9th </a:t>
            </a:r>
            <a:r>
              <a:rPr lang="en-GB" altLang="en-US" sz="2400" dirty="0" err="1">
                <a:ea typeface="Calibri" panose="020F0502020204030204" pitchFamily="34" charset="0"/>
              </a:rPr>
              <a:t>edn</a:t>
            </a:r>
            <a:r>
              <a:rPr lang="en-GB" altLang="en-US" sz="2400" dirty="0">
                <a:ea typeface="Calibri" panose="020F0502020204030204" pitchFamily="34" charset="0"/>
              </a:rPr>
              <a:t>. Hampshire: Cengage Learning EMEA.</a:t>
            </a:r>
            <a:endParaRPr lang="en-GB" altLang="en-US" sz="2400" dirty="0"/>
          </a:p>
          <a:p>
            <a:pPr marL="0" indent="0">
              <a:buFont typeface="Arial" panose="020B0604020202020204" pitchFamily="34" charset="0"/>
              <a:buNone/>
              <a:defRPr/>
            </a:pPr>
            <a:endParaRPr lang="en-GB" sz="2400" dirty="0"/>
          </a:p>
        </p:txBody>
      </p:sp>
      <p:sp>
        <p:nvSpPr>
          <p:cNvPr id="4" name="Date Placeholder 3">
            <a:extLst>
              <a:ext uri="{FF2B5EF4-FFF2-40B4-BE49-F238E27FC236}">
                <a16:creationId xmlns:a16="http://schemas.microsoft.com/office/drawing/2014/main" id="{DF4F300E-4CF5-8A16-F3DC-7E2BC9E575C8}"/>
              </a:ext>
            </a:extLst>
          </p:cNvPr>
          <p:cNvSpPr>
            <a:spLocks noGrp="1"/>
          </p:cNvSpPr>
          <p:nvPr>
            <p:ph type="dt" sz="quarter" idx="10"/>
          </p:nvPr>
        </p:nvSpPr>
        <p:spPr/>
        <p:txBody>
          <a:bodyPr/>
          <a:lstStyle/>
          <a:p>
            <a:pPr>
              <a:defRPr/>
            </a:pPr>
            <a:fld id="{D2A88EF9-FD6A-4E22-AD5B-99F4A855266A}" type="datetime1">
              <a:rPr lang="en-GB" altLang="en-US" smtClean="0"/>
              <a:pPr>
                <a:defRPr/>
              </a:pPr>
              <a:t>21/09/2023</a:t>
            </a:fld>
            <a:endParaRPr lang="en-GB" altLang="en-US"/>
          </a:p>
        </p:txBody>
      </p:sp>
      <p:sp>
        <p:nvSpPr>
          <p:cNvPr id="30725" name="Slide Number Placeholder 4">
            <a:extLst>
              <a:ext uri="{FF2B5EF4-FFF2-40B4-BE49-F238E27FC236}">
                <a16:creationId xmlns:a16="http://schemas.microsoft.com/office/drawing/2014/main" id="{4AD81257-CE44-0B1E-0586-C743B8F7915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5C079DB-C702-4120-8A2C-1A21741B1F0A}"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A picture containing text, people&#10;&#10;Description automatically generated">
            <a:extLst>
              <a:ext uri="{FF2B5EF4-FFF2-40B4-BE49-F238E27FC236}">
                <a16:creationId xmlns:a16="http://schemas.microsoft.com/office/drawing/2014/main" id="{84E4A8C6-8913-4F8D-F722-B5F933A8DD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54BF9305-E1D9-A89E-2474-509531874BB0}"/>
              </a:ext>
            </a:extLst>
          </p:cNvPr>
          <p:cNvSpPr>
            <a:spLocks noGrp="1"/>
          </p:cNvSpPr>
          <p:nvPr>
            <p:ph type="dt" sz="quarter" idx="10"/>
          </p:nvPr>
        </p:nvSpPr>
        <p:spPr/>
        <p:txBody>
          <a:bodyPr/>
          <a:lstStyle/>
          <a:p>
            <a:pPr>
              <a:defRPr/>
            </a:pPr>
            <a:fld id="{F3D86518-6479-48A0-A9D3-08C8076AEFA7}" type="datetime1">
              <a:rPr lang="en-GB" altLang="en-US"/>
              <a:pPr>
                <a:defRPr/>
              </a:pPr>
              <a:t>21/09/2023</a:t>
            </a:fld>
            <a:endParaRPr lang="en-GB" altLang="en-US"/>
          </a:p>
        </p:txBody>
      </p:sp>
      <p:sp>
        <p:nvSpPr>
          <p:cNvPr id="31748" name="Slide Number Placeholder 5">
            <a:extLst>
              <a:ext uri="{FF2B5EF4-FFF2-40B4-BE49-F238E27FC236}">
                <a16:creationId xmlns:a16="http://schemas.microsoft.com/office/drawing/2014/main" id="{6A1205D1-3131-6090-099F-7C07711281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A08DE6D-5D95-4594-8A6E-026C578F842C}"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620ECB24-D240-CFBF-5AE4-416F78C78266}"/>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1660</Words>
  <Application>Microsoft Office PowerPoint</Application>
  <PresentationFormat>On-screen Show (4:3)</PresentationFormat>
  <Paragraphs>129</Paragraphs>
  <Slides>18</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Myriad Pro</vt:lpstr>
      <vt:lpstr>robotoregular</vt:lpstr>
      <vt:lpstr>Aharoni</vt:lpstr>
      <vt:lpstr>Arial</vt:lpstr>
      <vt:lpstr>Calibri</vt:lpstr>
      <vt:lpstr>Verdana</vt:lpstr>
      <vt:lpstr>20140311PresentationUWTSDTemplate</vt:lpstr>
      <vt:lpstr>LCBB4003</vt:lpstr>
      <vt:lpstr>Main materials</vt:lpstr>
      <vt:lpstr>Assessment Q&amp;A</vt:lpstr>
      <vt:lpstr>1. Activity 1 - Ethics</vt:lpstr>
      <vt:lpstr>2. Activity 2 - CSR</vt:lpstr>
      <vt:lpstr>3. Activity 3 – Ethics</vt:lpstr>
      <vt:lpstr>4. Activity 4 – External analysis</vt:lpstr>
      <vt:lpstr>5. Activity 5 – Internal analysis</vt:lpstr>
      <vt:lpstr>6. Activity 6 – SWOT analysis</vt:lpstr>
      <vt:lpstr>7. Activity 7 – Strategic management</vt:lpstr>
      <vt:lpstr>8. Activity 8 – Case study</vt:lpstr>
      <vt:lpstr>8. Activity 8 – Case study</vt:lpstr>
      <vt:lpstr>8. Activity 8 – Case study</vt:lpstr>
      <vt:lpstr>8. Activity 8 – Case study</vt:lpstr>
      <vt:lpstr>8. Activity 8 – Case study</vt:lpstr>
      <vt:lpstr>9. Activity 9 – managerial skills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2023-09-21T12:50:27Z</dcterms:modified>
</cp:coreProperties>
</file>