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9"/>
  </p:notesMasterIdLst>
  <p:sldIdLst>
    <p:sldId id="256" r:id="rId2"/>
    <p:sldId id="28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1" r:id="rId11"/>
    <p:sldId id="290" r:id="rId12"/>
    <p:sldId id="292" r:id="rId13"/>
    <p:sldId id="293" r:id="rId14"/>
    <p:sldId id="294" r:id="rId15"/>
    <p:sldId id="314" r:id="rId16"/>
    <p:sldId id="315" r:id="rId17"/>
    <p:sldId id="319" r:id="rId18"/>
    <p:sldId id="320" r:id="rId19"/>
    <p:sldId id="321" r:id="rId20"/>
    <p:sldId id="322" r:id="rId21"/>
    <p:sldId id="323" r:id="rId22"/>
    <p:sldId id="324" r:id="rId23"/>
    <p:sldId id="325" r:id="rId24"/>
    <p:sldId id="326" r:id="rId25"/>
    <p:sldId id="327" r:id="rId26"/>
    <p:sldId id="328" r:id="rId27"/>
    <p:sldId id="28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86"/>
  </p:normalViewPr>
  <p:slideViewPr>
    <p:cSldViewPr>
      <p:cViewPr varScale="1">
        <p:scale>
          <a:sx n="70" d="100"/>
          <a:sy n="70" d="100"/>
        </p:scale>
        <p:origin x="140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A6C163-54C3-BF46-88C3-3CEB0C2BFEBD}" type="doc">
      <dgm:prSet loTypeId="urn:microsoft.com/office/officeart/2005/8/layout/StepDown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C6425A2-5F6B-D345-8833-AB381799CB10}">
      <dgm:prSet phldrT="[Text]"/>
      <dgm:spPr/>
      <dgm:t>
        <a:bodyPr/>
        <a:lstStyle/>
        <a:p>
          <a:r>
            <a:rPr lang="en-GB" dirty="0"/>
            <a:t>Operational Systems</a:t>
          </a:r>
        </a:p>
      </dgm:t>
    </dgm:pt>
    <dgm:pt modelId="{118EEA31-D902-B442-9460-670DCCC44337}" type="parTrans" cxnId="{D8B12051-7210-CF40-93CA-613A3466106E}">
      <dgm:prSet/>
      <dgm:spPr/>
      <dgm:t>
        <a:bodyPr/>
        <a:lstStyle/>
        <a:p>
          <a:endParaRPr lang="en-GB"/>
        </a:p>
      </dgm:t>
    </dgm:pt>
    <dgm:pt modelId="{A64BDFD3-895A-CF42-B953-D693F5EF4AC7}" type="sibTrans" cxnId="{D8B12051-7210-CF40-93CA-613A3466106E}">
      <dgm:prSet/>
      <dgm:spPr/>
      <dgm:t>
        <a:bodyPr/>
        <a:lstStyle/>
        <a:p>
          <a:endParaRPr lang="en-GB"/>
        </a:p>
      </dgm:t>
    </dgm:pt>
    <dgm:pt modelId="{F8323A75-D57F-CE40-BAAA-9E87A331EDC6}">
      <dgm:prSet phldrT="[Text]"/>
      <dgm:spPr/>
      <dgm:t>
        <a:bodyPr/>
        <a:lstStyle/>
        <a:p>
          <a:r>
            <a:rPr lang="en-GB" dirty="0"/>
            <a:t>Extraction</a:t>
          </a:r>
        </a:p>
      </dgm:t>
    </dgm:pt>
    <dgm:pt modelId="{70B49C63-AF83-164C-80ED-05C4BBA2DD12}" type="parTrans" cxnId="{08B2F634-E179-A040-B5A0-44F185CF7032}">
      <dgm:prSet/>
      <dgm:spPr/>
      <dgm:t>
        <a:bodyPr/>
        <a:lstStyle/>
        <a:p>
          <a:endParaRPr lang="en-GB"/>
        </a:p>
      </dgm:t>
    </dgm:pt>
    <dgm:pt modelId="{55A1B937-73F7-CD4C-A414-0CD7F638449A}" type="sibTrans" cxnId="{08B2F634-E179-A040-B5A0-44F185CF7032}">
      <dgm:prSet/>
      <dgm:spPr/>
      <dgm:t>
        <a:bodyPr/>
        <a:lstStyle/>
        <a:p>
          <a:endParaRPr lang="en-GB"/>
        </a:p>
      </dgm:t>
    </dgm:pt>
    <dgm:pt modelId="{E1D7C393-FB1B-F641-A838-2A91680EEC2F}">
      <dgm:prSet phldrT="[Text]"/>
      <dgm:spPr/>
      <dgm:t>
        <a:bodyPr/>
        <a:lstStyle/>
        <a:p>
          <a:r>
            <a:rPr lang="en-GB" dirty="0"/>
            <a:t>Staging Area</a:t>
          </a:r>
        </a:p>
      </dgm:t>
    </dgm:pt>
    <dgm:pt modelId="{F2F69A64-62B1-AF47-80A5-3B810D10AC5F}" type="parTrans" cxnId="{BFAB90A3-295D-0F40-83BF-1506F9E41EED}">
      <dgm:prSet/>
      <dgm:spPr/>
      <dgm:t>
        <a:bodyPr/>
        <a:lstStyle/>
        <a:p>
          <a:endParaRPr lang="en-GB"/>
        </a:p>
      </dgm:t>
    </dgm:pt>
    <dgm:pt modelId="{6CE0AD54-E883-CC47-91A7-FEAF365F1215}" type="sibTrans" cxnId="{BFAB90A3-295D-0F40-83BF-1506F9E41EED}">
      <dgm:prSet/>
      <dgm:spPr/>
      <dgm:t>
        <a:bodyPr/>
        <a:lstStyle/>
        <a:p>
          <a:endParaRPr lang="en-GB"/>
        </a:p>
      </dgm:t>
    </dgm:pt>
    <dgm:pt modelId="{653189EB-F17B-B347-8BCB-0B5BBF365CC8}">
      <dgm:prSet phldrT="[Text]"/>
      <dgm:spPr/>
      <dgm:t>
        <a:bodyPr/>
        <a:lstStyle/>
        <a:p>
          <a:r>
            <a:rPr lang="en-GB" dirty="0"/>
            <a:t>Transformation &amp; Cleaning</a:t>
          </a:r>
        </a:p>
      </dgm:t>
    </dgm:pt>
    <dgm:pt modelId="{4B5199CE-2DDF-544E-9AF0-F4721494A5EE}" type="parTrans" cxnId="{315D34D6-2FEE-EB46-A4FC-2B632C7C9502}">
      <dgm:prSet/>
      <dgm:spPr/>
      <dgm:t>
        <a:bodyPr/>
        <a:lstStyle/>
        <a:p>
          <a:endParaRPr lang="en-GB"/>
        </a:p>
      </dgm:t>
    </dgm:pt>
    <dgm:pt modelId="{5EBAC8F6-F55C-9743-BB3F-340CD1512342}" type="sibTrans" cxnId="{315D34D6-2FEE-EB46-A4FC-2B632C7C9502}">
      <dgm:prSet/>
      <dgm:spPr/>
      <dgm:t>
        <a:bodyPr/>
        <a:lstStyle/>
        <a:p>
          <a:endParaRPr lang="en-GB"/>
        </a:p>
      </dgm:t>
    </dgm:pt>
    <dgm:pt modelId="{BA6FCEB0-E9F6-B540-9079-4F6EEABA7E01}">
      <dgm:prSet/>
      <dgm:spPr/>
      <dgm:t>
        <a:bodyPr/>
        <a:lstStyle/>
        <a:p>
          <a:r>
            <a:rPr lang="en-GB" dirty="0"/>
            <a:t>Data Warehouse</a:t>
          </a:r>
        </a:p>
      </dgm:t>
    </dgm:pt>
    <dgm:pt modelId="{78C575A9-A3A4-8F4B-9822-35F46E998552}" type="parTrans" cxnId="{F5B97FA8-4543-7E49-8C15-865F7E15EB2E}">
      <dgm:prSet/>
      <dgm:spPr/>
      <dgm:t>
        <a:bodyPr/>
        <a:lstStyle/>
        <a:p>
          <a:endParaRPr lang="en-GB"/>
        </a:p>
      </dgm:t>
    </dgm:pt>
    <dgm:pt modelId="{7391276D-69C7-8743-B9FF-0102E631B89A}" type="sibTrans" cxnId="{F5B97FA8-4543-7E49-8C15-865F7E15EB2E}">
      <dgm:prSet/>
      <dgm:spPr/>
      <dgm:t>
        <a:bodyPr/>
        <a:lstStyle/>
        <a:p>
          <a:endParaRPr lang="en-GB"/>
        </a:p>
      </dgm:t>
    </dgm:pt>
    <dgm:pt modelId="{4BD6F5F1-6B51-1041-A956-3FC50023045F}">
      <dgm:prSet/>
      <dgm:spPr/>
      <dgm:t>
        <a:bodyPr/>
        <a:lstStyle/>
        <a:p>
          <a:r>
            <a:rPr lang="en-GB" dirty="0"/>
            <a:t>BI/Analytics Tools</a:t>
          </a:r>
        </a:p>
      </dgm:t>
    </dgm:pt>
    <dgm:pt modelId="{01242480-B15C-3F42-BEA0-E96D030A8E4F}" type="parTrans" cxnId="{D91A67C1-E3A5-5B4F-9716-65B2E7583E1E}">
      <dgm:prSet/>
      <dgm:spPr/>
      <dgm:t>
        <a:bodyPr/>
        <a:lstStyle/>
        <a:p>
          <a:endParaRPr lang="en-GB"/>
        </a:p>
      </dgm:t>
    </dgm:pt>
    <dgm:pt modelId="{FF562A3E-4AC6-1944-995C-DF2E8074DC6D}" type="sibTrans" cxnId="{D91A67C1-E3A5-5B4F-9716-65B2E7583E1E}">
      <dgm:prSet/>
      <dgm:spPr/>
      <dgm:t>
        <a:bodyPr/>
        <a:lstStyle/>
        <a:p>
          <a:endParaRPr lang="en-GB"/>
        </a:p>
      </dgm:t>
    </dgm:pt>
    <dgm:pt modelId="{1A3461E3-D338-BB4D-8590-8C17857B0C37}" type="pres">
      <dgm:prSet presAssocID="{44A6C163-54C3-BF46-88C3-3CEB0C2BFEBD}" presName="rootnode" presStyleCnt="0">
        <dgm:presLayoutVars>
          <dgm:chMax/>
          <dgm:chPref/>
          <dgm:dir/>
          <dgm:animLvl val="lvl"/>
        </dgm:presLayoutVars>
      </dgm:prSet>
      <dgm:spPr/>
    </dgm:pt>
    <dgm:pt modelId="{D9FDD212-B432-5745-900A-1A262E78D388}" type="pres">
      <dgm:prSet presAssocID="{BC6425A2-5F6B-D345-8833-AB381799CB10}" presName="composite" presStyleCnt="0"/>
      <dgm:spPr/>
    </dgm:pt>
    <dgm:pt modelId="{426F2870-98B6-3748-817D-389A3B433A72}" type="pres">
      <dgm:prSet presAssocID="{BC6425A2-5F6B-D345-8833-AB381799CB10}" presName="bentUpArrow1" presStyleLbl="alignImgPlace1" presStyleIdx="0" presStyleCnt="5" custScaleX="100195" custLinFactNeighborX="-22597" custLinFactNeighborY="-2376"/>
      <dgm:spPr/>
    </dgm:pt>
    <dgm:pt modelId="{87B955BE-7BA7-8F40-B87E-0ED268418F3E}" type="pres">
      <dgm:prSet presAssocID="{BC6425A2-5F6B-D345-8833-AB381799CB10}" presName="ParentText" presStyleLbl="node1" presStyleIdx="0" presStyleCnt="6" custScaleX="181315">
        <dgm:presLayoutVars>
          <dgm:chMax val="1"/>
          <dgm:chPref val="1"/>
          <dgm:bulletEnabled val="1"/>
        </dgm:presLayoutVars>
      </dgm:prSet>
      <dgm:spPr/>
    </dgm:pt>
    <dgm:pt modelId="{7C5E1182-6C02-7B42-9491-DCB9E09C9E62}" type="pres">
      <dgm:prSet presAssocID="{BC6425A2-5F6B-D345-8833-AB381799CB10}" presName="Child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39EAC66C-6360-6841-9527-20F5EFEC9025}" type="pres">
      <dgm:prSet presAssocID="{A64BDFD3-895A-CF42-B953-D693F5EF4AC7}" presName="sibTrans" presStyleCnt="0"/>
      <dgm:spPr/>
    </dgm:pt>
    <dgm:pt modelId="{0BF0F6A9-BCB5-9346-9650-D4E6F5DDF0E1}" type="pres">
      <dgm:prSet presAssocID="{F8323A75-D57F-CE40-BAAA-9E87A331EDC6}" presName="composite" presStyleCnt="0"/>
      <dgm:spPr/>
    </dgm:pt>
    <dgm:pt modelId="{E0E7BF05-02E2-C745-81FB-1CBEA8836939}" type="pres">
      <dgm:prSet presAssocID="{F8323A75-D57F-CE40-BAAA-9E87A331EDC6}" presName="bentUpArrow1" presStyleLbl="alignImgPlace1" presStyleIdx="1" presStyleCnt="5" custLinFactNeighborX="-22668" custLinFactNeighborY="-9790"/>
      <dgm:spPr/>
    </dgm:pt>
    <dgm:pt modelId="{48E3A619-FCFA-CB47-8B8E-E216479F2F29}" type="pres">
      <dgm:prSet presAssocID="{F8323A75-D57F-CE40-BAAA-9E87A331EDC6}" presName="ParentText" presStyleLbl="node1" presStyleIdx="1" presStyleCnt="6" custScaleX="181315">
        <dgm:presLayoutVars>
          <dgm:chMax val="1"/>
          <dgm:chPref val="1"/>
          <dgm:bulletEnabled val="1"/>
        </dgm:presLayoutVars>
      </dgm:prSet>
      <dgm:spPr/>
    </dgm:pt>
    <dgm:pt modelId="{3277D698-671B-E347-806A-27BD96F78931}" type="pres">
      <dgm:prSet presAssocID="{F8323A75-D57F-CE40-BAAA-9E87A331EDC6}" presName="Child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D4C03CBD-51CB-D047-B284-D4A211B16886}" type="pres">
      <dgm:prSet presAssocID="{55A1B937-73F7-CD4C-A414-0CD7F638449A}" presName="sibTrans" presStyleCnt="0"/>
      <dgm:spPr/>
    </dgm:pt>
    <dgm:pt modelId="{FA413C9A-9ACD-A842-AD6F-4A8CB88299A0}" type="pres">
      <dgm:prSet presAssocID="{E1D7C393-FB1B-F641-A838-2A91680EEC2F}" presName="composite" presStyleCnt="0"/>
      <dgm:spPr/>
    </dgm:pt>
    <dgm:pt modelId="{4811405C-F885-5344-A3BD-481B6C5EB92A}" type="pres">
      <dgm:prSet presAssocID="{E1D7C393-FB1B-F641-A838-2A91680EEC2F}" presName="bentUpArrow1" presStyleLbl="alignImgPlace1" presStyleIdx="2" presStyleCnt="5" custLinFactNeighborX="-21438"/>
      <dgm:spPr/>
    </dgm:pt>
    <dgm:pt modelId="{D3314C2B-26BB-144B-B80A-F23E61540BC5}" type="pres">
      <dgm:prSet presAssocID="{E1D7C393-FB1B-F641-A838-2A91680EEC2F}" presName="ParentText" presStyleLbl="node1" presStyleIdx="2" presStyleCnt="6" custScaleX="181315">
        <dgm:presLayoutVars>
          <dgm:chMax val="1"/>
          <dgm:chPref val="1"/>
          <dgm:bulletEnabled val="1"/>
        </dgm:presLayoutVars>
      </dgm:prSet>
      <dgm:spPr/>
    </dgm:pt>
    <dgm:pt modelId="{519D304B-9C62-CC4D-B4F3-8416ADA66C3A}" type="pres">
      <dgm:prSet presAssocID="{E1D7C393-FB1B-F641-A838-2A91680EEC2F}" presName="Child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CB71B016-408E-234E-801C-2B486BFC0ECC}" type="pres">
      <dgm:prSet presAssocID="{6CE0AD54-E883-CC47-91A7-FEAF365F1215}" presName="sibTrans" presStyleCnt="0"/>
      <dgm:spPr/>
    </dgm:pt>
    <dgm:pt modelId="{4F18E137-677D-5F45-A4EC-1B2985C59D56}" type="pres">
      <dgm:prSet presAssocID="{653189EB-F17B-B347-8BCB-0B5BBF365CC8}" presName="composite" presStyleCnt="0"/>
      <dgm:spPr/>
    </dgm:pt>
    <dgm:pt modelId="{4D7057BB-6726-5D44-A81A-A5EFA63B93F0}" type="pres">
      <dgm:prSet presAssocID="{653189EB-F17B-B347-8BCB-0B5BBF365CC8}" presName="bentUpArrow1" presStyleLbl="alignImgPlace1" presStyleIdx="3" presStyleCnt="5" custLinFactNeighborX="-27985"/>
      <dgm:spPr/>
    </dgm:pt>
    <dgm:pt modelId="{B4B61872-D656-8348-B8C5-CFAF62E11D4B}" type="pres">
      <dgm:prSet presAssocID="{653189EB-F17B-B347-8BCB-0B5BBF365CC8}" presName="ParentText" presStyleLbl="node1" presStyleIdx="3" presStyleCnt="6" custScaleX="181315">
        <dgm:presLayoutVars>
          <dgm:chMax val="1"/>
          <dgm:chPref val="1"/>
          <dgm:bulletEnabled val="1"/>
        </dgm:presLayoutVars>
      </dgm:prSet>
      <dgm:spPr/>
    </dgm:pt>
    <dgm:pt modelId="{B9FE6E7D-9A10-E042-B78E-4B254BD2EE06}" type="pres">
      <dgm:prSet presAssocID="{653189EB-F17B-B347-8BCB-0B5BBF365CC8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E7E68294-A729-9B4F-B07F-0C8B4999C49B}" type="pres">
      <dgm:prSet presAssocID="{5EBAC8F6-F55C-9743-BB3F-340CD1512342}" presName="sibTrans" presStyleCnt="0"/>
      <dgm:spPr/>
    </dgm:pt>
    <dgm:pt modelId="{614D895A-CA66-8549-BDB1-C10B176BBA88}" type="pres">
      <dgm:prSet presAssocID="{BA6FCEB0-E9F6-B540-9079-4F6EEABA7E01}" presName="composite" presStyleCnt="0"/>
      <dgm:spPr/>
    </dgm:pt>
    <dgm:pt modelId="{D03931FF-AA3E-2143-9E88-A5E39537A45B}" type="pres">
      <dgm:prSet presAssocID="{BA6FCEB0-E9F6-B540-9079-4F6EEABA7E01}" presName="bentUpArrow1" presStyleLbl="alignImgPlace1" presStyleIdx="4" presStyleCnt="5" custLinFactNeighborX="-26754"/>
      <dgm:spPr/>
    </dgm:pt>
    <dgm:pt modelId="{8DD7A30B-1BAA-9343-BC28-8916DA921218}" type="pres">
      <dgm:prSet presAssocID="{BA6FCEB0-E9F6-B540-9079-4F6EEABA7E01}" presName="ParentText" presStyleLbl="node1" presStyleIdx="4" presStyleCnt="6" custScaleX="181315">
        <dgm:presLayoutVars>
          <dgm:chMax val="1"/>
          <dgm:chPref val="1"/>
          <dgm:bulletEnabled val="1"/>
        </dgm:presLayoutVars>
      </dgm:prSet>
      <dgm:spPr/>
    </dgm:pt>
    <dgm:pt modelId="{9DBCAFCC-ACAF-674C-81B1-A1C1C5298699}" type="pres">
      <dgm:prSet presAssocID="{BA6FCEB0-E9F6-B540-9079-4F6EEABA7E01}" presName="ChildText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BCB6ED0C-55D2-4247-9D9E-025F023BA8F2}" type="pres">
      <dgm:prSet presAssocID="{7391276D-69C7-8743-B9FF-0102E631B89A}" presName="sibTrans" presStyleCnt="0"/>
      <dgm:spPr/>
    </dgm:pt>
    <dgm:pt modelId="{47C9156D-BEB2-E547-8B09-982C6FCF34C6}" type="pres">
      <dgm:prSet presAssocID="{4BD6F5F1-6B51-1041-A956-3FC50023045F}" presName="composite" presStyleCnt="0"/>
      <dgm:spPr/>
    </dgm:pt>
    <dgm:pt modelId="{37A8AEFB-DE47-BB45-8205-C5E0F93A4510}" type="pres">
      <dgm:prSet presAssocID="{4BD6F5F1-6B51-1041-A956-3FC50023045F}" presName="ParentText" presStyleLbl="node1" presStyleIdx="5" presStyleCnt="6" custScaleX="181289">
        <dgm:presLayoutVars>
          <dgm:chMax val="1"/>
          <dgm:chPref val="1"/>
          <dgm:bulletEnabled val="1"/>
        </dgm:presLayoutVars>
      </dgm:prSet>
      <dgm:spPr/>
    </dgm:pt>
  </dgm:ptLst>
  <dgm:cxnLst>
    <dgm:cxn modelId="{44483E13-DB6A-0847-A48E-00983B48D0E5}" type="presOf" srcId="{44A6C163-54C3-BF46-88C3-3CEB0C2BFEBD}" destId="{1A3461E3-D338-BB4D-8590-8C17857B0C37}" srcOrd="0" destOrd="0" presId="urn:microsoft.com/office/officeart/2005/8/layout/StepDownProcess"/>
    <dgm:cxn modelId="{FE64DF15-3672-DA4E-8B2C-E59A02927A7D}" type="presOf" srcId="{E1D7C393-FB1B-F641-A838-2A91680EEC2F}" destId="{D3314C2B-26BB-144B-B80A-F23E61540BC5}" srcOrd="0" destOrd="0" presId="urn:microsoft.com/office/officeart/2005/8/layout/StepDownProcess"/>
    <dgm:cxn modelId="{7FE3F215-3867-9F41-8C69-DF1F5703A36F}" type="presOf" srcId="{BA6FCEB0-E9F6-B540-9079-4F6EEABA7E01}" destId="{8DD7A30B-1BAA-9343-BC28-8916DA921218}" srcOrd="0" destOrd="0" presId="urn:microsoft.com/office/officeart/2005/8/layout/StepDownProcess"/>
    <dgm:cxn modelId="{08B2F634-E179-A040-B5A0-44F185CF7032}" srcId="{44A6C163-54C3-BF46-88C3-3CEB0C2BFEBD}" destId="{F8323A75-D57F-CE40-BAAA-9E87A331EDC6}" srcOrd="1" destOrd="0" parTransId="{70B49C63-AF83-164C-80ED-05C4BBA2DD12}" sibTransId="{55A1B937-73F7-CD4C-A414-0CD7F638449A}"/>
    <dgm:cxn modelId="{0BDAAE35-919D-EA43-8E51-BB69FC1D8971}" type="presOf" srcId="{653189EB-F17B-B347-8BCB-0B5BBF365CC8}" destId="{B4B61872-D656-8348-B8C5-CFAF62E11D4B}" srcOrd="0" destOrd="0" presId="urn:microsoft.com/office/officeart/2005/8/layout/StepDownProcess"/>
    <dgm:cxn modelId="{DB7BEE35-AFA7-CA46-9024-07AEF4C7CFB8}" type="presOf" srcId="{BC6425A2-5F6B-D345-8833-AB381799CB10}" destId="{87B955BE-7BA7-8F40-B87E-0ED268418F3E}" srcOrd="0" destOrd="0" presId="urn:microsoft.com/office/officeart/2005/8/layout/StepDownProcess"/>
    <dgm:cxn modelId="{D8B12051-7210-CF40-93CA-613A3466106E}" srcId="{44A6C163-54C3-BF46-88C3-3CEB0C2BFEBD}" destId="{BC6425A2-5F6B-D345-8833-AB381799CB10}" srcOrd="0" destOrd="0" parTransId="{118EEA31-D902-B442-9460-670DCCC44337}" sibTransId="{A64BDFD3-895A-CF42-B953-D693F5EF4AC7}"/>
    <dgm:cxn modelId="{25D6B051-BBE6-7B4F-A921-6E92946A3BC2}" type="presOf" srcId="{4BD6F5F1-6B51-1041-A956-3FC50023045F}" destId="{37A8AEFB-DE47-BB45-8205-C5E0F93A4510}" srcOrd="0" destOrd="0" presId="urn:microsoft.com/office/officeart/2005/8/layout/StepDownProcess"/>
    <dgm:cxn modelId="{BFAB90A3-295D-0F40-83BF-1506F9E41EED}" srcId="{44A6C163-54C3-BF46-88C3-3CEB0C2BFEBD}" destId="{E1D7C393-FB1B-F641-A838-2A91680EEC2F}" srcOrd="2" destOrd="0" parTransId="{F2F69A64-62B1-AF47-80A5-3B810D10AC5F}" sibTransId="{6CE0AD54-E883-CC47-91A7-FEAF365F1215}"/>
    <dgm:cxn modelId="{F5B97FA8-4543-7E49-8C15-865F7E15EB2E}" srcId="{44A6C163-54C3-BF46-88C3-3CEB0C2BFEBD}" destId="{BA6FCEB0-E9F6-B540-9079-4F6EEABA7E01}" srcOrd="4" destOrd="0" parTransId="{78C575A9-A3A4-8F4B-9822-35F46E998552}" sibTransId="{7391276D-69C7-8743-B9FF-0102E631B89A}"/>
    <dgm:cxn modelId="{E42F9DBE-D9D2-6044-8B42-8EF31F4D44C1}" type="presOf" srcId="{F8323A75-D57F-CE40-BAAA-9E87A331EDC6}" destId="{48E3A619-FCFA-CB47-8B8E-E216479F2F29}" srcOrd="0" destOrd="0" presId="urn:microsoft.com/office/officeart/2005/8/layout/StepDownProcess"/>
    <dgm:cxn modelId="{D91A67C1-E3A5-5B4F-9716-65B2E7583E1E}" srcId="{44A6C163-54C3-BF46-88C3-3CEB0C2BFEBD}" destId="{4BD6F5F1-6B51-1041-A956-3FC50023045F}" srcOrd="5" destOrd="0" parTransId="{01242480-B15C-3F42-BEA0-E96D030A8E4F}" sibTransId="{FF562A3E-4AC6-1944-995C-DF2E8074DC6D}"/>
    <dgm:cxn modelId="{315D34D6-2FEE-EB46-A4FC-2B632C7C9502}" srcId="{44A6C163-54C3-BF46-88C3-3CEB0C2BFEBD}" destId="{653189EB-F17B-B347-8BCB-0B5BBF365CC8}" srcOrd="3" destOrd="0" parTransId="{4B5199CE-2DDF-544E-9AF0-F4721494A5EE}" sibTransId="{5EBAC8F6-F55C-9743-BB3F-340CD1512342}"/>
    <dgm:cxn modelId="{62664C0E-085E-6346-B905-0AC690B2D23D}" type="presParOf" srcId="{1A3461E3-D338-BB4D-8590-8C17857B0C37}" destId="{D9FDD212-B432-5745-900A-1A262E78D388}" srcOrd="0" destOrd="0" presId="urn:microsoft.com/office/officeart/2005/8/layout/StepDownProcess"/>
    <dgm:cxn modelId="{3AD6E7B1-E31E-AA4F-948B-A77083651C0D}" type="presParOf" srcId="{D9FDD212-B432-5745-900A-1A262E78D388}" destId="{426F2870-98B6-3748-817D-389A3B433A72}" srcOrd="0" destOrd="0" presId="urn:microsoft.com/office/officeart/2005/8/layout/StepDownProcess"/>
    <dgm:cxn modelId="{A718777F-2FCC-5246-A712-BCD41FB546A3}" type="presParOf" srcId="{D9FDD212-B432-5745-900A-1A262E78D388}" destId="{87B955BE-7BA7-8F40-B87E-0ED268418F3E}" srcOrd="1" destOrd="0" presId="urn:microsoft.com/office/officeart/2005/8/layout/StepDownProcess"/>
    <dgm:cxn modelId="{07671184-AF95-DB48-8E02-ED0A0FE99391}" type="presParOf" srcId="{D9FDD212-B432-5745-900A-1A262E78D388}" destId="{7C5E1182-6C02-7B42-9491-DCB9E09C9E62}" srcOrd="2" destOrd="0" presId="urn:microsoft.com/office/officeart/2005/8/layout/StepDownProcess"/>
    <dgm:cxn modelId="{51DBEF18-C400-734E-9D3D-9BB6212CC9CA}" type="presParOf" srcId="{1A3461E3-D338-BB4D-8590-8C17857B0C37}" destId="{39EAC66C-6360-6841-9527-20F5EFEC9025}" srcOrd="1" destOrd="0" presId="urn:microsoft.com/office/officeart/2005/8/layout/StepDownProcess"/>
    <dgm:cxn modelId="{3107E977-F1A2-834F-9D47-98B2C8449A22}" type="presParOf" srcId="{1A3461E3-D338-BB4D-8590-8C17857B0C37}" destId="{0BF0F6A9-BCB5-9346-9650-D4E6F5DDF0E1}" srcOrd="2" destOrd="0" presId="urn:microsoft.com/office/officeart/2005/8/layout/StepDownProcess"/>
    <dgm:cxn modelId="{F965B29B-75FF-F442-9B45-15B39236387B}" type="presParOf" srcId="{0BF0F6A9-BCB5-9346-9650-D4E6F5DDF0E1}" destId="{E0E7BF05-02E2-C745-81FB-1CBEA8836939}" srcOrd="0" destOrd="0" presId="urn:microsoft.com/office/officeart/2005/8/layout/StepDownProcess"/>
    <dgm:cxn modelId="{3A933B1B-55CB-1B40-9CB2-50716CC53890}" type="presParOf" srcId="{0BF0F6A9-BCB5-9346-9650-D4E6F5DDF0E1}" destId="{48E3A619-FCFA-CB47-8B8E-E216479F2F29}" srcOrd="1" destOrd="0" presId="urn:microsoft.com/office/officeart/2005/8/layout/StepDownProcess"/>
    <dgm:cxn modelId="{8026722F-86C6-EB41-8406-43BB37018E1A}" type="presParOf" srcId="{0BF0F6A9-BCB5-9346-9650-D4E6F5DDF0E1}" destId="{3277D698-671B-E347-806A-27BD96F78931}" srcOrd="2" destOrd="0" presId="urn:microsoft.com/office/officeart/2005/8/layout/StepDownProcess"/>
    <dgm:cxn modelId="{E07B3867-B7D8-0B45-8CBB-BB1636AF0DA3}" type="presParOf" srcId="{1A3461E3-D338-BB4D-8590-8C17857B0C37}" destId="{D4C03CBD-51CB-D047-B284-D4A211B16886}" srcOrd="3" destOrd="0" presId="urn:microsoft.com/office/officeart/2005/8/layout/StepDownProcess"/>
    <dgm:cxn modelId="{6817B40F-FD45-964B-91AB-FF2A42E8BDF4}" type="presParOf" srcId="{1A3461E3-D338-BB4D-8590-8C17857B0C37}" destId="{FA413C9A-9ACD-A842-AD6F-4A8CB88299A0}" srcOrd="4" destOrd="0" presId="urn:microsoft.com/office/officeart/2005/8/layout/StepDownProcess"/>
    <dgm:cxn modelId="{F13254EF-0E65-F049-B37A-0D95E6D84497}" type="presParOf" srcId="{FA413C9A-9ACD-A842-AD6F-4A8CB88299A0}" destId="{4811405C-F885-5344-A3BD-481B6C5EB92A}" srcOrd="0" destOrd="0" presId="urn:microsoft.com/office/officeart/2005/8/layout/StepDownProcess"/>
    <dgm:cxn modelId="{AA52D193-0BE3-5743-A4B9-443624D2E156}" type="presParOf" srcId="{FA413C9A-9ACD-A842-AD6F-4A8CB88299A0}" destId="{D3314C2B-26BB-144B-B80A-F23E61540BC5}" srcOrd="1" destOrd="0" presId="urn:microsoft.com/office/officeart/2005/8/layout/StepDownProcess"/>
    <dgm:cxn modelId="{C9E8FB4F-D1CC-204F-83F4-D652A4746463}" type="presParOf" srcId="{FA413C9A-9ACD-A842-AD6F-4A8CB88299A0}" destId="{519D304B-9C62-CC4D-B4F3-8416ADA66C3A}" srcOrd="2" destOrd="0" presId="urn:microsoft.com/office/officeart/2005/8/layout/StepDownProcess"/>
    <dgm:cxn modelId="{ABED2F2E-7E2D-CB44-AB33-40D4A7618F0D}" type="presParOf" srcId="{1A3461E3-D338-BB4D-8590-8C17857B0C37}" destId="{CB71B016-408E-234E-801C-2B486BFC0ECC}" srcOrd="5" destOrd="0" presId="urn:microsoft.com/office/officeart/2005/8/layout/StepDownProcess"/>
    <dgm:cxn modelId="{7CD27EB0-9090-464A-89FB-0A4D5D9792B2}" type="presParOf" srcId="{1A3461E3-D338-BB4D-8590-8C17857B0C37}" destId="{4F18E137-677D-5F45-A4EC-1B2985C59D56}" srcOrd="6" destOrd="0" presId="urn:microsoft.com/office/officeart/2005/8/layout/StepDownProcess"/>
    <dgm:cxn modelId="{88DA50D9-07C1-5B42-8586-4DE78D4AFE75}" type="presParOf" srcId="{4F18E137-677D-5F45-A4EC-1B2985C59D56}" destId="{4D7057BB-6726-5D44-A81A-A5EFA63B93F0}" srcOrd="0" destOrd="0" presId="urn:microsoft.com/office/officeart/2005/8/layout/StepDownProcess"/>
    <dgm:cxn modelId="{9E1C537A-265E-BF44-9E2D-474E00A1D670}" type="presParOf" srcId="{4F18E137-677D-5F45-A4EC-1B2985C59D56}" destId="{B4B61872-D656-8348-B8C5-CFAF62E11D4B}" srcOrd="1" destOrd="0" presId="urn:microsoft.com/office/officeart/2005/8/layout/StepDownProcess"/>
    <dgm:cxn modelId="{84D83ADB-D46D-B548-8B9B-964BB86C1763}" type="presParOf" srcId="{4F18E137-677D-5F45-A4EC-1B2985C59D56}" destId="{B9FE6E7D-9A10-E042-B78E-4B254BD2EE06}" srcOrd="2" destOrd="0" presId="urn:microsoft.com/office/officeart/2005/8/layout/StepDownProcess"/>
    <dgm:cxn modelId="{A12EFF5E-707B-214D-B8A7-3D99BC81776C}" type="presParOf" srcId="{1A3461E3-D338-BB4D-8590-8C17857B0C37}" destId="{E7E68294-A729-9B4F-B07F-0C8B4999C49B}" srcOrd="7" destOrd="0" presId="urn:microsoft.com/office/officeart/2005/8/layout/StepDownProcess"/>
    <dgm:cxn modelId="{DB047583-A6F0-D345-8EF2-D8E51D737D67}" type="presParOf" srcId="{1A3461E3-D338-BB4D-8590-8C17857B0C37}" destId="{614D895A-CA66-8549-BDB1-C10B176BBA88}" srcOrd="8" destOrd="0" presId="urn:microsoft.com/office/officeart/2005/8/layout/StepDownProcess"/>
    <dgm:cxn modelId="{C77610CF-3C98-CD4B-8401-3ED77553440C}" type="presParOf" srcId="{614D895A-CA66-8549-BDB1-C10B176BBA88}" destId="{D03931FF-AA3E-2143-9E88-A5E39537A45B}" srcOrd="0" destOrd="0" presId="urn:microsoft.com/office/officeart/2005/8/layout/StepDownProcess"/>
    <dgm:cxn modelId="{6621239B-A6AB-784D-8D53-55F715892EB2}" type="presParOf" srcId="{614D895A-CA66-8549-BDB1-C10B176BBA88}" destId="{8DD7A30B-1BAA-9343-BC28-8916DA921218}" srcOrd="1" destOrd="0" presId="urn:microsoft.com/office/officeart/2005/8/layout/StepDownProcess"/>
    <dgm:cxn modelId="{9ECCF6F8-ABF9-F74C-96F5-B8BAD98A5976}" type="presParOf" srcId="{614D895A-CA66-8549-BDB1-C10B176BBA88}" destId="{9DBCAFCC-ACAF-674C-81B1-A1C1C5298699}" srcOrd="2" destOrd="0" presId="urn:microsoft.com/office/officeart/2005/8/layout/StepDownProcess"/>
    <dgm:cxn modelId="{57C34B1E-280A-F94B-B4AE-2DB0975AE328}" type="presParOf" srcId="{1A3461E3-D338-BB4D-8590-8C17857B0C37}" destId="{BCB6ED0C-55D2-4247-9D9E-025F023BA8F2}" srcOrd="9" destOrd="0" presId="urn:microsoft.com/office/officeart/2005/8/layout/StepDownProcess"/>
    <dgm:cxn modelId="{B3A7AB24-2DCD-F44A-899B-4014B7AC3C91}" type="presParOf" srcId="{1A3461E3-D338-BB4D-8590-8C17857B0C37}" destId="{47C9156D-BEB2-E547-8B09-982C6FCF34C6}" srcOrd="10" destOrd="0" presId="urn:microsoft.com/office/officeart/2005/8/layout/StepDownProcess"/>
    <dgm:cxn modelId="{1412DD26-C7F4-9144-AA3B-3DF60FC622FA}" type="presParOf" srcId="{47C9156D-BEB2-E547-8B09-982C6FCF34C6}" destId="{37A8AEFB-DE47-BB45-8205-C5E0F93A4510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A6C163-54C3-BF46-88C3-3CEB0C2BFEBD}" type="doc">
      <dgm:prSet loTypeId="urn:microsoft.com/office/officeart/2005/8/layout/StepDown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C6425A2-5F6B-D345-8833-AB381799CB10}">
      <dgm:prSet phldrT="[Text]"/>
      <dgm:spPr/>
      <dgm:t>
        <a:bodyPr/>
        <a:lstStyle/>
        <a:p>
          <a:r>
            <a:rPr lang="en-GB" dirty="0"/>
            <a:t>Source Analysis</a:t>
          </a:r>
        </a:p>
      </dgm:t>
    </dgm:pt>
    <dgm:pt modelId="{118EEA31-D902-B442-9460-670DCCC44337}" type="parTrans" cxnId="{D8B12051-7210-CF40-93CA-613A3466106E}">
      <dgm:prSet/>
      <dgm:spPr/>
      <dgm:t>
        <a:bodyPr/>
        <a:lstStyle/>
        <a:p>
          <a:endParaRPr lang="en-GB"/>
        </a:p>
      </dgm:t>
    </dgm:pt>
    <dgm:pt modelId="{A64BDFD3-895A-CF42-B953-D693F5EF4AC7}" type="sibTrans" cxnId="{D8B12051-7210-CF40-93CA-613A3466106E}">
      <dgm:prSet/>
      <dgm:spPr/>
      <dgm:t>
        <a:bodyPr/>
        <a:lstStyle/>
        <a:p>
          <a:endParaRPr lang="en-GB"/>
        </a:p>
      </dgm:t>
    </dgm:pt>
    <dgm:pt modelId="{F8323A75-D57F-CE40-BAAA-9E87A331EDC6}">
      <dgm:prSet phldrT="[Text]"/>
      <dgm:spPr/>
      <dgm:t>
        <a:bodyPr/>
        <a:lstStyle/>
        <a:p>
          <a:r>
            <a:rPr lang="en-GB" dirty="0"/>
            <a:t>Data Extraction</a:t>
          </a:r>
        </a:p>
      </dgm:t>
    </dgm:pt>
    <dgm:pt modelId="{70B49C63-AF83-164C-80ED-05C4BBA2DD12}" type="parTrans" cxnId="{08B2F634-E179-A040-B5A0-44F185CF7032}">
      <dgm:prSet/>
      <dgm:spPr/>
      <dgm:t>
        <a:bodyPr/>
        <a:lstStyle/>
        <a:p>
          <a:endParaRPr lang="en-GB"/>
        </a:p>
      </dgm:t>
    </dgm:pt>
    <dgm:pt modelId="{55A1B937-73F7-CD4C-A414-0CD7F638449A}" type="sibTrans" cxnId="{08B2F634-E179-A040-B5A0-44F185CF7032}">
      <dgm:prSet/>
      <dgm:spPr/>
      <dgm:t>
        <a:bodyPr/>
        <a:lstStyle/>
        <a:p>
          <a:endParaRPr lang="en-GB"/>
        </a:p>
      </dgm:t>
    </dgm:pt>
    <dgm:pt modelId="{653189EB-F17B-B347-8BCB-0B5BBF365CC8}">
      <dgm:prSet phldrT="[Text]"/>
      <dgm:spPr/>
      <dgm:t>
        <a:bodyPr/>
        <a:lstStyle/>
        <a:p>
          <a:r>
            <a:rPr lang="en-GB" dirty="0"/>
            <a:t>Transformation &amp; Cleaning</a:t>
          </a:r>
        </a:p>
      </dgm:t>
    </dgm:pt>
    <dgm:pt modelId="{4B5199CE-2DDF-544E-9AF0-F4721494A5EE}" type="parTrans" cxnId="{315D34D6-2FEE-EB46-A4FC-2B632C7C9502}">
      <dgm:prSet/>
      <dgm:spPr/>
      <dgm:t>
        <a:bodyPr/>
        <a:lstStyle/>
        <a:p>
          <a:endParaRPr lang="en-GB"/>
        </a:p>
      </dgm:t>
    </dgm:pt>
    <dgm:pt modelId="{5EBAC8F6-F55C-9743-BB3F-340CD1512342}" type="sibTrans" cxnId="{315D34D6-2FEE-EB46-A4FC-2B632C7C9502}">
      <dgm:prSet/>
      <dgm:spPr/>
      <dgm:t>
        <a:bodyPr/>
        <a:lstStyle/>
        <a:p>
          <a:endParaRPr lang="en-GB"/>
        </a:p>
      </dgm:t>
    </dgm:pt>
    <dgm:pt modelId="{BA6FCEB0-E9F6-B540-9079-4F6EEABA7E01}">
      <dgm:prSet/>
      <dgm:spPr/>
      <dgm:t>
        <a:bodyPr/>
        <a:lstStyle/>
        <a:p>
          <a:r>
            <a:rPr lang="en-GB" dirty="0"/>
            <a:t>Load into Facts &amp; Dimensions</a:t>
          </a:r>
        </a:p>
      </dgm:t>
    </dgm:pt>
    <dgm:pt modelId="{78C575A9-A3A4-8F4B-9822-35F46E998552}" type="parTrans" cxnId="{F5B97FA8-4543-7E49-8C15-865F7E15EB2E}">
      <dgm:prSet/>
      <dgm:spPr/>
      <dgm:t>
        <a:bodyPr/>
        <a:lstStyle/>
        <a:p>
          <a:endParaRPr lang="en-GB"/>
        </a:p>
      </dgm:t>
    </dgm:pt>
    <dgm:pt modelId="{7391276D-69C7-8743-B9FF-0102E631B89A}" type="sibTrans" cxnId="{F5B97FA8-4543-7E49-8C15-865F7E15EB2E}">
      <dgm:prSet/>
      <dgm:spPr/>
      <dgm:t>
        <a:bodyPr/>
        <a:lstStyle/>
        <a:p>
          <a:endParaRPr lang="en-GB"/>
        </a:p>
      </dgm:t>
    </dgm:pt>
    <dgm:pt modelId="{BB660879-CD7C-D542-9C06-87C7ECC1039F}">
      <dgm:prSet/>
      <dgm:spPr/>
      <dgm:t>
        <a:bodyPr/>
        <a:lstStyle/>
        <a:p>
          <a:r>
            <a:rPr lang="en-GB" dirty="0"/>
            <a:t>Automation &amp; Monitoring</a:t>
          </a:r>
        </a:p>
      </dgm:t>
    </dgm:pt>
    <dgm:pt modelId="{302A864A-3EB1-AF4D-88CC-F5F7C5A2B29E}" type="parTrans" cxnId="{76DB088B-A279-4342-ABDD-9E00549225B1}">
      <dgm:prSet/>
      <dgm:spPr/>
      <dgm:t>
        <a:bodyPr/>
        <a:lstStyle/>
        <a:p>
          <a:endParaRPr lang="en-GB"/>
        </a:p>
      </dgm:t>
    </dgm:pt>
    <dgm:pt modelId="{FE482505-BBAC-E74F-A04F-C582009BC712}" type="sibTrans" cxnId="{76DB088B-A279-4342-ABDD-9E00549225B1}">
      <dgm:prSet/>
      <dgm:spPr/>
      <dgm:t>
        <a:bodyPr/>
        <a:lstStyle/>
        <a:p>
          <a:endParaRPr lang="en-GB"/>
        </a:p>
      </dgm:t>
    </dgm:pt>
    <dgm:pt modelId="{1A3461E3-D338-BB4D-8590-8C17857B0C37}" type="pres">
      <dgm:prSet presAssocID="{44A6C163-54C3-BF46-88C3-3CEB0C2BFEBD}" presName="rootnode" presStyleCnt="0">
        <dgm:presLayoutVars>
          <dgm:chMax/>
          <dgm:chPref/>
          <dgm:dir/>
          <dgm:animLvl val="lvl"/>
        </dgm:presLayoutVars>
      </dgm:prSet>
      <dgm:spPr/>
    </dgm:pt>
    <dgm:pt modelId="{D9FDD212-B432-5745-900A-1A262E78D388}" type="pres">
      <dgm:prSet presAssocID="{BC6425A2-5F6B-D345-8833-AB381799CB10}" presName="composite" presStyleCnt="0"/>
      <dgm:spPr/>
    </dgm:pt>
    <dgm:pt modelId="{426F2870-98B6-3748-817D-389A3B433A72}" type="pres">
      <dgm:prSet presAssocID="{BC6425A2-5F6B-D345-8833-AB381799CB10}" presName="bentUpArrow1" presStyleLbl="alignImgPlace1" presStyleIdx="0" presStyleCnt="4" custScaleX="100195" custLinFactNeighborX="-22597" custLinFactNeighborY="-2376"/>
      <dgm:spPr/>
    </dgm:pt>
    <dgm:pt modelId="{87B955BE-7BA7-8F40-B87E-0ED268418F3E}" type="pres">
      <dgm:prSet presAssocID="{BC6425A2-5F6B-D345-8833-AB381799CB10}" presName="ParentText" presStyleLbl="node1" presStyleIdx="0" presStyleCnt="5" custScaleX="181315">
        <dgm:presLayoutVars>
          <dgm:chMax val="1"/>
          <dgm:chPref val="1"/>
          <dgm:bulletEnabled val="1"/>
        </dgm:presLayoutVars>
      </dgm:prSet>
      <dgm:spPr/>
    </dgm:pt>
    <dgm:pt modelId="{7C5E1182-6C02-7B42-9491-DCB9E09C9E62}" type="pres">
      <dgm:prSet presAssocID="{BC6425A2-5F6B-D345-8833-AB381799CB10}" presName="Child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39EAC66C-6360-6841-9527-20F5EFEC9025}" type="pres">
      <dgm:prSet presAssocID="{A64BDFD3-895A-CF42-B953-D693F5EF4AC7}" presName="sibTrans" presStyleCnt="0"/>
      <dgm:spPr/>
    </dgm:pt>
    <dgm:pt modelId="{0BF0F6A9-BCB5-9346-9650-D4E6F5DDF0E1}" type="pres">
      <dgm:prSet presAssocID="{F8323A75-D57F-CE40-BAAA-9E87A331EDC6}" presName="composite" presStyleCnt="0"/>
      <dgm:spPr/>
    </dgm:pt>
    <dgm:pt modelId="{E0E7BF05-02E2-C745-81FB-1CBEA8836939}" type="pres">
      <dgm:prSet presAssocID="{F8323A75-D57F-CE40-BAAA-9E87A331EDC6}" presName="bentUpArrow1" presStyleLbl="alignImgPlace1" presStyleIdx="1" presStyleCnt="4" custLinFactNeighborX="-22668" custLinFactNeighborY="-9790"/>
      <dgm:spPr/>
    </dgm:pt>
    <dgm:pt modelId="{48E3A619-FCFA-CB47-8B8E-E216479F2F29}" type="pres">
      <dgm:prSet presAssocID="{F8323A75-D57F-CE40-BAAA-9E87A331EDC6}" presName="ParentText" presStyleLbl="node1" presStyleIdx="1" presStyleCnt="5" custScaleX="181315">
        <dgm:presLayoutVars>
          <dgm:chMax val="1"/>
          <dgm:chPref val="1"/>
          <dgm:bulletEnabled val="1"/>
        </dgm:presLayoutVars>
      </dgm:prSet>
      <dgm:spPr/>
    </dgm:pt>
    <dgm:pt modelId="{3277D698-671B-E347-806A-27BD96F78931}" type="pres">
      <dgm:prSet presAssocID="{F8323A75-D57F-CE40-BAAA-9E87A331EDC6}" presName="Child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D4C03CBD-51CB-D047-B284-D4A211B16886}" type="pres">
      <dgm:prSet presAssocID="{55A1B937-73F7-CD4C-A414-0CD7F638449A}" presName="sibTrans" presStyleCnt="0"/>
      <dgm:spPr/>
    </dgm:pt>
    <dgm:pt modelId="{4F18E137-677D-5F45-A4EC-1B2985C59D56}" type="pres">
      <dgm:prSet presAssocID="{653189EB-F17B-B347-8BCB-0B5BBF365CC8}" presName="composite" presStyleCnt="0"/>
      <dgm:spPr/>
    </dgm:pt>
    <dgm:pt modelId="{4D7057BB-6726-5D44-A81A-A5EFA63B93F0}" type="pres">
      <dgm:prSet presAssocID="{653189EB-F17B-B347-8BCB-0B5BBF365CC8}" presName="bentUpArrow1" presStyleLbl="alignImgPlace1" presStyleIdx="2" presStyleCnt="4" custLinFactNeighborX="-27985"/>
      <dgm:spPr/>
    </dgm:pt>
    <dgm:pt modelId="{B4B61872-D656-8348-B8C5-CFAF62E11D4B}" type="pres">
      <dgm:prSet presAssocID="{653189EB-F17B-B347-8BCB-0B5BBF365CC8}" presName="ParentText" presStyleLbl="node1" presStyleIdx="2" presStyleCnt="5" custScaleX="181315">
        <dgm:presLayoutVars>
          <dgm:chMax val="1"/>
          <dgm:chPref val="1"/>
          <dgm:bulletEnabled val="1"/>
        </dgm:presLayoutVars>
      </dgm:prSet>
      <dgm:spPr/>
    </dgm:pt>
    <dgm:pt modelId="{B9FE6E7D-9A10-E042-B78E-4B254BD2EE06}" type="pres">
      <dgm:prSet presAssocID="{653189EB-F17B-B347-8BCB-0B5BBF365CC8}" presName="Child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E7E68294-A729-9B4F-B07F-0C8B4999C49B}" type="pres">
      <dgm:prSet presAssocID="{5EBAC8F6-F55C-9743-BB3F-340CD1512342}" presName="sibTrans" presStyleCnt="0"/>
      <dgm:spPr/>
    </dgm:pt>
    <dgm:pt modelId="{614D895A-CA66-8549-BDB1-C10B176BBA88}" type="pres">
      <dgm:prSet presAssocID="{BA6FCEB0-E9F6-B540-9079-4F6EEABA7E01}" presName="composite" presStyleCnt="0"/>
      <dgm:spPr/>
    </dgm:pt>
    <dgm:pt modelId="{F5AD9D94-02EB-B747-A66C-D0DB73F6A744}" type="pres">
      <dgm:prSet presAssocID="{BA6FCEB0-E9F6-B540-9079-4F6EEABA7E01}" presName="bentUpArrow1" presStyleLbl="alignImgPlace1" presStyleIdx="3" presStyleCnt="4"/>
      <dgm:spPr/>
    </dgm:pt>
    <dgm:pt modelId="{8DD7A30B-1BAA-9343-BC28-8916DA921218}" type="pres">
      <dgm:prSet presAssocID="{BA6FCEB0-E9F6-B540-9079-4F6EEABA7E01}" presName="ParentText" presStyleLbl="node1" presStyleIdx="3" presStyleCnt="5" custScaleX="181315">
        <dgm:presLayoutVars>
          <dgm:chMax val="1"/>
          <dgm:chPref val="1"/>
          <dgm:bulletEnabled val="1"/>
        </dgm:presLayoutVars>
      </dgm:prSet>
      <dgm:spPr/>
    </dgm:pt>
    <dgm:pt modelId="{748A7199-3F90-0F4D-A190-B021B73519FE}" type="pres">
      <dgm:prSet presAssocID="{BA6FCEB0-E9F6-B540-9079-4F6EEABA7E01}" presName="ChildText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9F398DB2-5AB9-E442-821E-D7ABC786942A}" type="pres">
      <dgm:prSet presAssocID="{7391276D-69C7-8743-B9FF-0102E631B89A}" presName="sibTrans" presStyleCnt="0"/>
      <dgm:spPr/>
    </dgm:pt>
    <dgm:pt modelId="{19FA5BC1-E83F-1E4F-B5F6-7C98A2C0B542}" type="pres">
      <dgm:prSet presAssocID="{BB660879-CD7C-D542-9C06-87C7ECC1039F}" presName="composite" presStyleCnt="0"/>
      <dgm:spPr/>
    </dgm:pt>
    <dgm:pt modelId="{32341456-2745-FC47-B5BC-1E16C54087FE}" type="pres">
      <dgm:prSet presAssocID="{BB660879-CD7C-D542-9C06-87C7ECC1039F}" presName="ParentText" presStyleLbl="node1" presStyleIdx="4" presStyleCnt="5" custScaleX="181440">
        <dgm:presLayoutVars>
          <dgm:chMax val="1"/>
          <dgm:chPref val="1"/>
          <dgm:bulletEnabled val="1"/>
        </dgm:presLayoutVars>
      </dgm:prSet>
      <dgm:spPr/>
    </dgm:pt>
  </dgm:ptLst>
  <dgm:cxnLst>
    <dgm:cxn modelId="{44483E13-DB6A-0847-A48E-00983B48D0E5}" type="presOf" srcId="{44A6C163-54C3-BF46-88C3-3CEB0C2BFEBD}" destId="{1A3461E3-D338-BB4D-8590-8C17857B0C37}" srcOrd="0" destOrd="0" presId="urn:microsoft.com/office/officeart/2005/8/layout/StepDownProcess"/>
    <dgm:cxn modelId="{7FE3F215-3867-9F41-8C69-DF1F5703A36F}" type="presOf" srcId="{BA6FCEB0-E9F6-B540-9079-4F6EEABA7E01}" destId="{8DD7A30B-1BAA-9343-BC28-8916DA921218}" srcOrd="0" destOrd="0" presId="urn:microsoft.com/office/officeart/2005/8/layout/StepDownProcess"/>
    <dgm:cxn modelId="{08B2F634-E179-A040-B5A0-44F185CF7032}" srcId="{44A6C163-54C3-BF46-88C3-3CEB0C2BFEBD}" destId="{F8323A75-D57F-CE40-BAAA-9E87A331EDC6}" srcOrd="1" destOrd="0" parTransId="{70B49C63-AF83-164C-80ED-05C4BBA2DD12}" sibTransId="{55A1B937-73F7-CD4C-A414-0CD7F638449A}"/>
    <dgm:cxn modelId="{0BDAAE35-919D-EA43-8E51-BB69FC1D8971}" type="presOf" srcId="{653189EB-F17B-B347-8BCB-0B5BBF365CC8}" destId="{B4B61872-D656-8348-B8C5-CFAF62E11D4B}" srcOrd="0" destOrd="0" presId="urn:microsoft.com/office/officeart/2005/8/layout/StepDownProcess"/>
    <dgm:cxn modelId="{DB7BEE35-AFA7-CA46-9024-07AEF4C7CFB8}" type="presOf" srcId="{BC6425A2-5F6B-D345-8833-AB381799CB10}" destId="{87B955BE-7BA7-8F40-B87E-0ED268418F3E}" srcOrd="0" destOrd="0" presId="urn:microsoft.com/office/officeart/2005/8/layout/StepDownProcess"/>
    <dgm:cxn modelId="{D8B12051-7210-CF40-93CA-613A3466106E}" srcId="{44A6C163-54C3-BF46-88C3-3CEB0C2BFEBD}" destId="{BC6425A2-5F6B-D345-8833-AB381799CB10}" srcOrd="0" destOrd="0" parTransId="{118EEA31-D902-B442-9460-670DCCC44337}" sibTransId="{A64BDFD3-895A-CF42-B953-D693F5EF4AC7}"/>
    <dgm:cxn modelId="{76DB088B-A279-4342-ABDD-9E00549225B1}" srcId="{44A6C163-54C3-BF46-88C3-3CEB0C2BFEBD}" destId="{BB660879-CD7C-D542-9C06-87C7ECC1039F}" srcOrd="4" destOrd="0" parTransId="{302A864A-3EB1-AF4D-88CC-F5F7C5A2B29E}" sibTransId="{FE482505-BBAC-E74F-A04F-C582009BC712}"/>
    <dgm:cxn modelId="{04873B90-A58E-3848-8330-EF5E098D157D}" type="presOf" srcId="{BB660879-CD7C-D542-9C06-87C7ECC1039F}" destId="{32341456-2745-FC47-B5BC-1E16C54087FE}" srcOrd="0" destOrd="0" presId="urn:microsoft.com/office/officeart/2005/8/layout/StepDownProcess"/>
    <dgm:cxn modelId="{F5B97FA8-4543-7E49-8C15-865F7E15EB2E}" srcId="{44A6C163-54C3-BF46-88C3-3CEB0C2BFEBD}" destId="{BA6FCEB0-E9F6-B540-9079-4F6EEABA7E01}" srcOrd="3" destOrd="0" parTransId="{78C575A9-A3A4-8F4B-9822-35F46E998552}" sibTransId="{7391276D-69C7-8743-B9FF-0102E631B89A}"/>
    <dgm:cxn modelId="{E42F9DBE-D9D2-6044-8B42-8EF31F4D44C1}" type="presOf" srcId="{F8323A75-D57F-CE40-BAAA-9E87A331EDC6}" destId="{48E3A619-FCFA-CB47-8B8E-E216479F2F29}" srcOrd="0" destOrd="0" presId="urn:microsoft.com/office/officeart/2005/8/layout/StepDownProcess"/>
    <dgm:cxn modelId="{315D34D6-2FEE-EB46-A4FC-2B632C7C9502}" srcId="{44A6C163-54C3-BF46-88C3-3CEB0C2BFEBD}" destId="{653189EB-F17B-B347-8BCB-0B5BBF365CC8}" srcOrd="2" destOrd="0" parTransId="{4B5199CE-2DDF-544E-9AF0-F4721494A5EE}" sibTransId="{5EBAC8F6-F55C-9743-BB3F-340CD1512342}"/>
    <dgm:cxn modelId="{62664C0E-085E-6346-B905-0AC690B2D23D}" type="presParOf" srcId="{1A3461E3-D338-BB4D-8590-8C17857B0C37}" destId="{D9FDD212-B432-5745-900A-1A262E78D388}" srcOrd="0" destOrd="0" presId="urn:microsoft.com/office/officeart/2005/8/layout/StepDownProcess"/>
    <dgm:cxn modelId="{3AD6E7B1-E31E-AA4F-948B-A77083651C0D}" type="presParOf" srcId="{D9FDD212-B432-5745-900A-1A262E78D388}" destId="{426F2870-98B6-3748-817D-389A3B433A72}" srcOrd="0" destOrd="0" presId="urn:microsoft.com/office/officeart/2005/8/layout/StepDownProcess"/>
    <dgm:cxn modelId="{A718777F-2FCC-5246-A712-BCD41FB546A3}" type="presParOf" srcId="{D9FDD212-B432-5745-900A-1A262E78D388}" destId="{87B955BE-7BA7-8F40-B87E-0ED268418F3E}" srcOrd="1" destOrd="0" presId="urn:microsoft.com/office/officeart/2005/8/layout/StepDownProcess"/>
    <dgm:cxn modelId="{07671184-AF95-DB48-8E02-ED0A0FE99391}" type="presParOf" srcId="{D9FDD212-B432-5745-900A-1A262E78D388}" destId="{7C5E1182-6C02-7B42-9491-DCB9E09C9E62}" srcOrd="2" destOrd="0" presId="urn:microsoft.com/office/officeart/2005/8/layout/StepDownProcess"/>
    <dgm:cxn modelId="{51DBEF18-C400-734E-9D3D-9BB6212CC9CA}" type="presParOf" srcId="{1A3461E3-D338-BB4D-8590-8C17857B0C37}" destId="{39EAC66C-6360-6841-9527-20F5EFEC9025}" srcOrd="1" destOrd="0" presId="urn:microsoft.com/office/officeart/2005/8/layout/StepDownProcess"/>
    <dgm:cxn modelId="{3107E977-F1A2-834F-9D47-98B2C8449A22}" type="presParOf" srcId="{1A3461E3-D338-BB4D-8590-8C17857B0C37}" destId="{0BF0F6A9-BCB5-9346-9650-D4E6F5DDF0E1}" srcOrd="2" destOrd="0" presId="urn:microsoft.com/office/officeart/2005/8/layout/StepDownProcess"/>
    <dgm:cxn modelId="{F965B29B-75FF-F442-9B45-15B39236387B}" type="presParOf" srcId="{0BF0F6A9-BCB5-9346-9650-D4E6F5DDF0E1}" destId="{E0E7BF05-02E2-C745-81FB-1CBEA8836939}" srcOrd="0" destOrd="0" presId="urn:microsoft.com/office/officeart/2005/8/layout/StepDownProcess"/>
    <dgm:cxn modelId="{3A933B1B-55CB-1B40-9CB2-50716CC53890}" type="presParOf" srcId="{0BF0F6A9-BCB5-9346-9650-D4E6F5DDF0E1}" destId="{48E3A619-FCFA-CB47-8B8E-E216479F2F29}" srcOrd="1" destOrd="0" presId="urn:microsoft.com/office/officeart/2005/8/layout/StepDownProcess"/>
    <dgm:cxn modelId="{8026722F-86C6-EB41-8406-43BB37018E1A}" type="presParOf" srcId="{0BF0F6A9-BCB5-9346-9650-D4E6F5DDF0E1}" destId="{3277D698-671B-E347-806A-27BD96F78931}" srcOrd="2" destOrd="0" presId="urn:microsoft.com/office/officeart/2005/8/layout/StepDownProcess"/>
    <dgm:cxn modelId="{E07B3867-B7D8-0B45-8CBB-BB1636AF0DA3}" type="presParOf" srcId="{1A3461E3-D338-BB4D-8590-8C17857B0C37}" destId="{D4C03CBD-51CB-D047-B284-D4A211B16886}" srcOrd="3" destOrd="0" presId="urn:microsoft.com/office/officeart/2005/8/layout/StepDownProcess"/>
    <dgm:cxn modelId="{7CD27EB0-9090-464A-89FB-0A4D5D9792B2}" type="presParOf" srcId="{1A3461E3-D338-BB4D-8590-8C17857B0C37}" destId="{4F18E137-677D-5F45-A4EC-1B2985C59D56}" srcOrd="4" destOrd="0" presId="urn:microsoft.com/office/officeart/2005/8/layout/StepDownProcess"/>
    <dgm:cxn modelId="{88DA50D9-07C1-5B42-8586-4DE78D4AFE75}" type="presParOf" srcId="{4F18E137-677D-5F45-A4EC-1B2985C59D56}" destId="{4D7057BB-6726-5D44-A81A-A5EFA63B93F0}" srcOrd="0" destOrd="0" presId="urn:microsoft.com/office/officeart/2005/8/layout/StepDownProcess"/>
    <dgm:cxn modelId="{9E1C537A-265E-BF44-9E2D-474E00A1D670}" type="presParOf" srcId="{4F18E137-677D-5F45-A4EC-1B2985C59D56}" destId="{B4B61872-D656-8348-B8C5-CFAF62E11D4B}" srcOrd="1" destOrd="0" presId="urn:microsoft.com/office/officeart/2005/8/layout/StepDownProcess"/>
    <dgm:cxn modelId="{84D83ADB-D46D-B548-8B9B-964BB86C1763}" type="presParOf" srcId="{4F18E137-677D-5F45-A4EC-1B2985C59D56}" destId="{B9FE6E7D-9A10-E042-B78E-4B254BD2EE06}" srcOrd="2" destOrd="0" presId="urn:microsoft.com/office/officeart/2005/8/layout/StepDownProcess"/>
    <dgm:cxn modelId="{A12EFF5E-707B-214D-B8A7-3D99BC81776C}" type="presParOf" srcId="{1A3461E3-D338-BB4D-8590-8C17857B0C37}" destId="{E7E68294-A729-9B4F-B07F-0C8B4999C49B}" srcOrd="5" destOrd="0" presId="urn:microsoft.com/office/officeart/2005/8/layout/StepDownProcess"/>
    <dgm:cxn modelId="{DB047583-A6F0-D345-8EF2-D8E51D737D67}" type="presParOf" srcId="{1A3461E3-D338-BB4D-8590-8C17857B0C37}" destId="{614D895A-CA66-8549-BDB1-C10B176BBA88}" srcOrd="6" destOrd="0" presId="urn:microsoft.com/office/officeart/2005/8/layout/StepDownProcess"/>
    <dgm:cxn modelId="{E6799F9D-9174-E34E-99CA-E7212C477EFA}" type="presParOf" srcId="{614D895A-CA66-8549-BDB1-C10B176BBA88}" destId="{F5AD9D94-02EB-B747-A66C-D0DB73F6A744}" srcOrd="0" destOrd="0" presId="urn:microsoft.com/office/officeart/2005/8/layout/StepDownProcess"/>
    <dgm:cxn modelId="{6621239B-A6AB-784D-8D53-55F715892EB2}" type="presParOf" srcId="{614D895A-CA66-8549-BDB1-C10B176BBA88}" destId="{8DD7A30B-1BAA-9343-BC28-8916DA921218}" srcOrd="1" destOrd="0" presId="urn:microsoft.com/office/officeart/2005/8/layout/StepDownProcess"/>
    <dgm:cxn modelId="{DFD172BD-050D-7E42-85A4-929508BAE279}" type="presParOf" srcId="{614D895A-CA66-8549-BDB1-C10B176BBA88}" destId="{748A7199-3F90-0F4D-A190-B021B73519FE}" srcOrd="2" destOrd="0" presId="urn:microsoft.com/office/officeart/2005/8/layout/StepDownProcess"/>
    <dgm:cxn modelId="{876976D0-7668-A949-8FCB-E1E177F65265}" type="presParOf" srcId="{1A3461E3-D338-BB4D-8590-8C17857B0C37}" destId="{9F398DB2-5AB9-E442-821E-D7ABC786942A}" srcOrd="7" destOrd="0" presId="urn:microsoft.com/office/officeart/2005/8/layout/StepDownProcess"/>
    <dgm:cxn modelId="{591D815F-ED90-8049-92B4-2B3B03B148DF}" type="presParOf" srcId="{1A3461E3-D338-BB4D-8590-8C17857B0C37}" destId="{19FA5BC1-E83F-1E4F-B5F6-7C98A2C0B542}" srcOrd="8" destOrd="0" presId="urn:microsoft.com/office/officeart/2005/8/layout/StepDownProcess"/>
    <dgm:cxn modelId="{5EA1BB38-5EF1-DB49-B0D4-E4224CB9EF16}" type="presParOf" srcId="{19FA5BC1-E83F-1E4F-B5F6-7C98A2C0B542}" destId="{32341456-2745-FC47-B5BC-1E16C54087FE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0DB57A-12BF-C44E-8CFB-EFED471EC4EF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475A9C14-2202-A64F-A20C-BB87F5D3B980}">
      <dgm:prSet phldrT="[Text]"/>
      <dgm:spPr/>
      <dgm:t>
        <a:bodyPr/>
        <a:lstStyle/>
        <a:p>
          <a:r>
            <a:rPr lang="en-GB" dirty="0"/>
            <a:t>Date Dimension</a:t>
          </a:r>
        </a:p>
      </dgm:t>
    </dgm:pt>
    <dgm:pt modelId="{973ACD4B-6D7D-4C4F-A304-0052859B3378}" type="parTrans" cxnId="{4A61F377-9E79-FB43-901D-9359436FFCAD}">
      <dgm:prSet/>
      <dgm:spPr/>
      <dgm:t>
        <a:bodyPr/>
        <a:lstStyle/>
        <a:p>
          <a:endParaRPr lang="en-GB"/>
        </a:p>
      </dgm:t>
    </dgm:pt>
    <dgm:pt modelId="{41FF5902-D8F4-E540-AA5C-09C79D0D54D8}" type="sibTrans" cxnId="{4A61F377-9E79-FB43-901D-9359436FFCAD}">
      <dgm:prSet/>
      <dgm:spPr/>
      <dgm:t>
        <a:bodyPr/>
        <a:lstStyle/>
        <a:p>
          <a:endParaRPr lang="en-GB"/>
        </a:p>
      </dgm:t>
    </dgm:pt>
    <dgm:pt modelId="{CFBC32D7-7491-0549-AABC-FCB36502183D}">
      <dgm:prSet phldrT="[Text]"/>
      <dgm:spPr/>
      <dgm:t>
        <a:bodyPr/>
        <a:lstStyle/>
        <a:p>
          <a:r>
            <a:rPr lang="en-GB" dirty="0"/>
            <a:t>Other Dimensions</a:t>
          </a:r>
        </a:p>
      </dgm:t>
    </dgm:pt>
    <dgm:pt modelId="{BA8B408F-6665-B74C-AF0E-EB7A9686EB38}" type="parTrans" cxnId="{92030B6F-C10A-8B4E-BD11-D3E087F87758}">
      <dgm:prSet/>
      <dgm:spPr/>
      <dgm:t>
        <a:bodyPr/>
        <a:lstStyle/>
        <a:p>
          <a:endParaRPr lang="en-GB"/>
        </a:p>
      </dgm:t>
    </dgm:pt>
    <dgm:pt modelId="{E9C33F53-EB9C-7F4B-AA00-B5A2A044241A}" type="sibTrans" cxnId="{92030B6F-C10A-8B4E-BD11-D3E087F87758}">
      <dgm:prSet/>
      <dgm:spPr/>
      <dgm:t>
        <a:bodyPr/>
        <a:lstStyle/>
        <a:p>
          <a:endParaRPr lang="en-GB"/>
        </a:p>
      </dgm:t>
    </dgm:pt>
    <dgm:pt modelId="{B770D865-CEE2-7C46-8AEA-C974292125F5}">
      <dgm:prSet phldrT="[Text]"/>
      <dgm:spPr/>
      <dgm:t>
        <a:bodyPr/>
        <a:lstStyle/>
        <a:p>
          <a:r>
            <a:rPr lang="en-GB" dirty="0"/>
            <a:t>Fact Tables</a:t>
          </a:r>
        </a:p>
      </dgm:t>
    </dgm:pt>
    <dgm:pt modelId="{1B9FC322-17D6-EA49-BD59-F0C9DB01610D}" type="parTrans" cxnId="{D32C330C-C511-4748-BDAE-050FC47640B6}">
      <dgm:prSet/>
      <dgm:spPr/>
      <dgm:t>
        <a:bodyPr/>
        <a:lstStyle/>
        <a:p>
          <a:endParaRPr lang="en-GB"/>
        </a:p>
      </dgm:t>
    </dgm:pt>
    <dgm:pt modelId="{C5127E74-AE51-154A-846C-CA0D686DA00B}" type="sibTrans" cxnId="{D32C330C-C511-4748-BDAE-050FC47640B6}">
      <dgm:prSet/>
      <dgm:spPr/>
      <dgm:t>
        <a:bodyPr/>
        <a:lstStyle/>
        <a:p>
          <a:endParaRPr lang="en-GB"/>
        </a:p>
      </dgm:t>
    </dgm:pt>
    <dgm:pt modelId="{D9149D7D-C60A-8745-B7D7-898BCC870320}" type="pres">
      <dgm:prSet presAssocID="{210DB57A-12BF-C44E-8CFB-EFED471EC4EF}" presName="Name0" presStyleCnt="0">
        <dgm:presLayoutVars>
          <dgm:dir/>
          <dgm:resizeHandles val="exact"/>
        </dgm:presLayoutVars>
      </dgm:prSet>
      <dgm:spPr/>
    </dgm:pt>
    <dgm:pt modelId="{8BF648EC-A084-1F42-B519-CF12A0C9C280}" type="pres">
      <dgm:prSet presAssocID="{475A9C14-2202-A64F-A20C-BB87F5D3B980}" presName="node" presStyleLbl="node1" presStyleIdx="0" presStyleCnt="3">
        <dgm:presLayoutVars>
          <dgm:bulletEnabled val="1"/>
        </dgm:presLayoutVars>
      </dgm:prSet>
      <dgm:spPr/>
    </dgm:pt>
    <dgm:pt modelId="{F7491BFB-B645-CD4B-B471-0350D62D5BFE}" type="pres">
      <dgm:prSet presAssocID="{41FF5902-D8F4-E540-AA5C-09C79D0D54D8}" presName="sibTrans" presStyleLbl="sibTrans2D1" presStyleIdx="0" presStyleCnt="2"/>
      <dgm:spPr/>
    </dgm:pt>
    <dgm:pt modelId="{BCF4E4E5-3710-034D-9A95-5991B2E2D812}" type="pres">
      <dgm:prSet presAssocID="{41FF5902-D8F4-E540-AA5C-09C79D0D54D8}" presName="connectorText" presStyleLbl="sibTrans2D1" presStyleIdx="0" presStyleCnt="2"/>
      <dgm:spPr/>
    </dgm:pt>
    <dgm:pt modelId="{1FF12EA2-2F0F-2048-AAF4-3CAED463253D}" type="pres">
      <dgm:prSet presAssocID="{CFBC32D7-7491-0549-AABC-FCB36502183D}" presName="node" presStyleLbl="node1" presStyleIdx="1" presStyleCnt="3">
        <dgm:presLayoutVars>
          <dgm:bulletEnabled val="1"/>
        </dgm:presLayoutVars>
      </dgm:prSet>
      <dgm:spPr/>
    </dgm:pt>
    <dgm:pt modelId="{419EA829-5F3F-0443-ACE2-574920BF7503}" type="pres">
      <dgm:prSet presAssocID="{E9C33F53-EB9C-7F4B-AA00-B5A2A044241A}" presName="sibTrans" presStyleLbl="sibTrans2D1" presStyleIdx="1" presStyleCnt="2"/>
      <dgm:spPr/>
    </dgm:pt>
    <dgm:pt modelId="{D6997421-A6AF-0E40-B031-9DD66FC416E1}" type="pres">
      <dgm:prSet presAssocID="{E9C33F53-EB9C-7F4B-AA00-B5A2A044241A}" presName="connectorText" presStyleLbl="sibTrans2D1" presStyleIdx="1" presStyleCnt="2"/>
      <dgm:spPr/>
    </dgm:pt>
    <dgm:pt modelId="{AF1C45F0-07B7-BC4F-87DB-E19FDB7BDD59}" type="pres">
      <dgm:prSet presAssocID="{B770D865-CEE2-7C46-8AEA-C974292125F5}" presName="node" presStyleLbl="node1" presStyleIdx="2" presStyleCnt="3">
        <dgm:presLayoutVars>
          <dgm:bulletEnabled val="1"/>
        </dgm:presLayoutVars>
      </dgm:prSet>
      <dgm:spPr/>
    </dgm:pt>
  </dgm:ptLst>
  <dgm:cxnLst>
    <dgm:cxn modelId="{76169003-2C5E-5E46-BF54-7E539D927E0B}" type="presOf" srcId="{41FF5902-D8F4-E540-AA5C-09C79D0D54D8}" destId="{BCF4E4E5-3710-034D-9A95-5991B2E2D812}" srcOrd="1" destOrd="0" presId="urn:microsoft.com/office/officeart/2005/8/layout/process1"/>
    <dgm:cxn modelId="{D32C330C-C511-4748-BDAE-050FC47640B6}" srcId="{210DB57A-12BF-C44E-8CFB-EFED471EC4EF}" destId="{B770D865-CEE2-7C46-8AEA-C974292125F5}" srcOrd="2" destOrd="0" parTransId="{1B9FC322-17D6-EA49-BD59-F0C9DB01610D}" sibTransId="{C5127E74-AE51-154A-846C-CA0D686DA00B}"/>
    <dgm:cxn modelId="{963AD415-2DA7-F848-AC2F-3053191C5CE7}" type="presOf" srcId="{E9C33F53-EB9C-7F4B-AA00-B5A2A044241A}" destId="{D6997421-A6AF-0E40-B031-9DD66FC416E1}" srcOrd="1" destOrd="0" presId="urn:microsoft.com/office/officeart/2005/8/layout/process1"/>
    <dgm:cxn modelId="{5827E722-4B11-A442-9C64-88B64AE203E3}" type="presOf" srcId="{CFBC32D7-7491-0549-AABC-FCB36502183D}" destId="{1FF12EA2-2F0F-2048-AAF4-3CAED463253D}" srcOrd="0" destOrd="0" presId="urn:microsoft.com/office/officeart/2005/8/layout/process1"/>
    <dgm:cxn modelId="{92030B6F-C10A-8B4E-BD11-D3E087F87758}" srcId="{210DB57A-12BF-C44E-8CFB-EFED471EC4EF}" destId="{CFBC32D7-7491-0549-AABC-FCB36502183D}" srcOrd="1" destOrd="0" parTransId="{BA8B408F-6665-B74C-AF0E-EB7A9686EB38}" sibTransId="{E9C33F53-EB9C-7F4B-AA00-B5A2A044241A}"/>
    <dgm:cxn modelId="{4A61F377-9E79-FB43-901D-9359436FFCAD}" srcId="{210DB57A-12BF-C44E-8CFB-EFED471EC4EF}" destId="{475A9C14-2202-A64F-A20C-BB87F5D3B980}" srcOrd="0" destOrd="0" parTransId="{973ACD4B-6D7D-4C4F-A304-0052859B3378}" sibTransId="{41FF5902-D8F4-E540-AA5C-09C79D0D54D8}"/>
    <dgm:cxn modelId="{B0BC2859-363C-394A-8233-E665F45552B9}" type="presOf" srcId="{41FF5902-D8F4-E540-AA5C-09C79D0D54D8}" destId="{F7491BFB-B645-CD4B-B471-0350D62D5BFE}" srcOrd="0" destOrd="0" presId="urn:microsoft.com/office/officeart/2005/8/layout/process1"/>
    <dgm:cxn modelId="{9A59CA81-5076-6446-8641-4667D5BB031E}" type="presOf" srcId="{210DB57A-12BF-C44E-8CFB-EFED471EC4EF}" destId="{D9149D7D-C60A-8745-B7D7-898BCC870320}" srcOrd="0" destOrd="0" presId="urn:microsoft.com/office/officeart/2005/8/layout/process1"/>
    <dgm:cxn modelId="{C15A9597-4C00-C640-BE18-204DBA4D1BB8}" type="presOf" srcId="{B770D865-CEE2-7C46-8AEA-C974292125F5}" destId="{AF1C45F0-07B7-BC4F-87DB-E19FDB7BDD59}" srcOrd="0" destOrd="0" presId="urn:microsoft.com/office/officeart/2005/8/layout/process1"/>
    <dgm:cxn modelId="{90E324AD-83DB-0D49-85A4-5F793764F2D0}" type="presOf" srcId="{475A9C14-2202-A64F-A20C-BB87F5D3B980}" destId="{8BF648EC-A084-1F42-B519-CF12A0C9C280}" srcOrd="0" destOrd="0" presId="urn:microsoft.com/office/officeart/2005/8/layout/process1"/>
    <dgm:cxn modelId="{B36328B7-7D89-E244-89F7-F47813EA3445}" type="presOf" srcId="{E9C33F53-EB9C-7F4B-AA00-B5A2A044241A}" destId="{419EA829-5F3F-0443-ACE2-574920BF7503}" srcOrd="0" destOrd="0" presId="urn:microsoft.com/office/officeart/2005/8/layout/process1"/>
    <dgm:cxn modelId="{7E441310-E3C4-3E49-A6B0-5B5D6ACD03F6}" type="presParOf" srcId="{D9149D7D-C60A-8745-B7D7-898BCC870320}" destId="{8BF648EC-A084-1F42-B519-CF12A0C9C280}" srcOrd="0" destOrd="0" presId="urn:microsoft.com/office/officeart/2005/8/layout/process1"/>
    <dgm:cxn modelId="{C53687F2-28E2-6F4A-9825-02FF925CA85F}" type="presParOf" srcId="{D9149D7D-C60A-8745-B7D7-898BCC870320}" destId="{F7491BFB-B645-CD4B-B471-0350D62D5BFE}" srcOrd="1" destOrd="0" presId="urn:microsoft.com/office/officeart/2005/8/layout/process1"/>
    <dgm:cxn modelId="{8C12FE09-6032-F84B-B9C6-687B0C4BE116}" type="presParOf" srcId="{F7491BFB-B645-CD4B-B471-0350D62D5BFE}" destId="{BCF4E4E5-3710-034D-9A95-5991B2E2D812}" srcOrd="0" destOrd="0" presId="urn:microsoft.com/office/officeart/2005/8/layout/process1"/>
    <dgm:cxn modelId="{402A561C-ED76-4D4A-B35C-FEC85A7E84FC}" type="presParOf" srcId="{D9149D7D-C60A-8745-B7D7-898BCC870320}" destId="{1FF12EA2-2F0F-2048-AAF4-3CAED463253D}" srcOrd="2" destOrd="0" presId="urn:microsoft.com/office/officeart/2005/8/layout/process1"/>
    <dgm:cxn modelId="{43C489D5-FEB7-AE48-9AF7-257F02BE1474}" type="presParOf" srcId="{D9149D7D-C60A-8745-B7D7-898BCC870320}" destId="{419EA829-5F3F-0443-ACE2-574920BF7503}" srcOrd="3" destOrd="0" presId="urn:microsoft.com/office/officeart/2005/8/layout/process1"/>
    <dgm:cxn modelId="{53D3E2DE-42AB-1940-BBCD-2293488381D9}" type="presParOf" srcId="{419EA829-5F3F-0443-ACE2-574920BF7503}" destId="{D6997421-A6AF-0E40-B031-9DD66FC416E1}" srcOrd="0" destOrd="0" presId="urn:microsoft.com/office/officeart/2005/8/layout/process1"/>
    <dgm:cxn modelId="{0DD89553-6E52-5041-8FE7-D35898DB8869}" type="presParOf" srcId="{D9149D7D-C60A-8745-B7D7-898BCC870320}" destId="{AF1C45F0-07B7-BC4F-87DB-E19FDB7BDD59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6F2870-98B6-3748-817D-389A3B433A72}">
      <dsp:nvSpPr>
        <dsp:cNvPr id="0" name=""/>
        <dsp:cNvSpPr/>
      </dsp:nvSpPr>
      <dsp:spPr>
        <a:xfrm rot="5400000">
          <a:off x="491932" y="814215"/>
          <a:ext cx="704229" cy="80330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955BE-7BA7-8F40-B87E-0ED268418F3E}">
      <dsp:nvSpPr>
        <dsp:cNvPr id="0" name=""/>
        <dsp:cNvSpPr/>
      </dsp:nvSpPr>
      <dsp:spPr>
        <a:xfrm>
          <a:off x="4525" y="51077"/>
          <a:ext cx="2149503" cy="82981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Operational Systems</a:t>
          </a:r>
        </a:p>
      </dsp:txBody>
      <dsp:txXfrm>
        <a:off x="45041" y="91593"/>
        <a:ext cx="2068471" cy="748784"/>
      </dsp:txXfrm>
    </dsp:sp>
    <dsp:sp modelId="{7C5E1182-6C02-7B42-9491-DCB9E09C9E62}">
      <dsp:nvSpPr>
        <dsp:cNvPr id="0" name=""/>
        <dsp:cNvSpPr/>
      </dsp:nvSpPr>
      <dsp:spPr>
        <a:xfrm>
          <a:off x="1672031" y="130219"/>
          <a:ext cx="862225" cy="6706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E7BF05-02E2-C745-81FB-1CBEA8836939}">
      <dsp:nvSpPr>
        <dsp:cNvPr id="0" name=""/>
        <dsp:cNvSpPr/>
      </dsp:nvSpPr>
      <dsp:spPr>
        <a:xfrm rot="5400000">
          <a:off x="1705633" y="1694944"/>
          <a:ext cx="704229" cy="80174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3A619-FCFA-CB47-8B8E-E216479F2F29}">
      <dsp:nvSpPr>
        <dsp:cNvPr id="0" name=""/>
        <dsp:cNvSpPr/>
      </dsp:nvSpPr>
      <dsp:spPr>
        <a:xfrm>
          <a:off x="1218796" y="983235"/>
          <a:ext cx="2149503" cy="82981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Extraction</a:t>
          </a:r>
        </a:p>
      </dsp:txBody>
      <dsp:txXfrm>
        <a:off x="1259312" y="1023751"/>
        <a:ext cx="2068471" cy="748784"/>
      </dsp:txXfrm>
    </dsp:sp>
    <dsp:sp modelId="{3277D698-671B-E347-806A-27BD96F78931}">
      <dsp:nvSpPr>
        <dsp:cNvPr id="0" name=""/>
        <dsp:cNvSpPr/>
      </dsp:nvSpPr>
      <dsp:spPr>
        <a:xfrm>
          <a:off x="2886301" y="1062377"/>
          <a:ext cx="862225" cy="6706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11405C-F885-5344-A3BD-481B6C5EB92A}">
      <dsp:nvSpPr>
        <dsp:cNvPr id="0" name=""/>
        <dsp:cNvSpPr/>
      </dsp:nvSpPr>
      <dsp:spPr>
        <a:xfrm rot="5400000">
          <a:off x="2929765" y="2696046"/>
          <a:ext cx="704229" cy="80174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14C2B-26BB-144B-B80A-F23E61540BC5}">
      <dsp:nvSpPr>
        <dsp:cNvPr id="0" name=""/>
        <dsp:cNvSpPr/>
      </dsp:nvSpPr>
      <dsp:spPr>
        <a:xfrm>
          <a:off x="2433067" y="1915393"/>
          <a:ext cx="2149503" cy="82981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Staging Area</a:t>
          </a:r>
        </a:p>
      </dsp:txBody>
      <dsp:txXfrm>
        <a:off x="2473583" y="1955909"/>
        <a:ext cx="2068471" cy="748784"/>
      </dsp:txXfrm>
    </dsp:sp>
    <dsp:sp modelId="{519D304B-9C62-CC4D-B4F3-8416ADA66C3A}">
      <dsp:nvSpPr>
        <dsp:cNvPr id="0" name=""/>
        <dsp:cNvSpPr/>
      </dsp:nvSpPr>
      <dsp:spPr>
        <a:xfrm>
          <a:off x="4100572" y="1994535"/>
          <a:ext cx="862225" cy="6706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7057BB-6726-5D44-A81A-A5EFA63B93F0}">
      <dsp:nvSpPr>
        <dsp:cNvPr id="0" name=""/>
        <dsp:cNvSpPr/>
      </dsp:nvSpPr>
      <dsp:spPr>
        <a:xfrm rot="5400000">
          <a:off x="4091546" y="3628204"/>
          <a:ext cx="704229" cy="80174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61872-D656-8348-B8C5-CFAF62E11D4B}">
      <dsp:nvSpPr>
        <dsp:cNvPr id="0" name=""/>
        <dsp:cNvSpPr/>
      </dsp:nvSpPr>
      <dsp:spPr>
        <a:xfrm>
          <a:off x="3647337" y="2847552"/>
          <a:ext cx="2149503" cy="82981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Transformation &amp; Cleaning</a:t>
          </a:r>
        </a:p>
      </dsp:txBody>
      <dsp:txXfrm>
        <a:off x="3687853" y="2888068"/>
        <a:ext cx="2068471" cy="748784"/>
      </dsp:txXfrm>
    </dsp:sp>
    <dsp:sp modelId="{B9FE6E7D-9A10-E042-B78E-4B254BD2EE06}">
      <dsp:nvSpPr>
        <dsp:cNvPr id="0" name=""/>
        <dsp:cNvSpPr/>
      </dsp:nvSpPr>
      <dsp:spPr>
        <a:xfrm>
          <a:off x="5314843" y="2926694"/>
          <a:ext cx="862225" cy="6706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3931FF-AA3E-2143-9E88-A5E39537A45B}">
      <dsp:nvSpPr>
        <dsp:cNvPr id="0" name=""/>
        <dsp:cNvSpPr/>
      </dsp:nvSpPr>
      <dsp:spPr>
        <a:xfrm rot="5400000">
          <a:off x="5315686" y="4560362"/>
          <a:ext cx="704229" cy="801740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7A30B-1BAA-9343-BC28-8916DA921218}">
      <dsp:nvSpPr>
        <dsp:cNvPr id="0" name=""/>
        <dsp:cNvSpPr/>
      </dsp:nvSpPr>
      <dsp:spPr>
        <a:xfrm>
          <a:off x="4861608" y="3779710"/>
          <a:ext cx="2149503" cy="82981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Data Warehouse</a:t>
          </a:r>
        </a:p>
      </dsp:txBody>
      <dsp:txXfrm>
        <a:off x="4902124" y="3820226"/>
        <a:ext cx="2068471" cy="748784"/>
      </dsp:txXfrm>
    </dsp:sp>
    <dsp:sp modelId="{9DBCAFCC-ACAF-674C-81B1-A1C1C5298699}">
      <dsp:nvSpPr>
        <dsp:cNvPr id="0" name=""/>
        <dsp:cNvSpPr/>
      </dsp:nvSpPr>
      <dsp:spPr>
        <a:xfrm>
          <a:off x="6529114" y="3858852"/>
          <a:ext cx="862225" cy="6706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A8AEFB-DE47-BB45-8205-C5E0F93A4510}">
      <dsp:nvSpPr>
        <dsp:cNvPr id="0" name=""/>
        <dsp:cNvSpPr/>
      </dsp:nvSpPr>
      <dsp:spPr>
        <a:xfrm>
          <a:off x="6075879" y="4711868"/>
          <a:ext cx="2149195" cy="82981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BI/Analytics Tools</a:t>
          </a:r>
        </a:p>
      </dsp:txBody>
      <dsp:txXfrm>
        <a:off x="6116395" y="4752384"/>
        <a:ext cx="2068163" cy="7487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6F2870-98B6-3748-817D-389A3B433A72}">
      <dsp:nvSpPr>
        <dsp:cNvPr id="0" name=""/>
        <dsp:cNvSpPr/>
      </dsp:nvSpPr>
      <dsp:spPr>
        <a:xfrm rot="5400000">
          <a:off x="572473" y="1016090"/>
          <a:ext cx="826953" cy="94329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955BE-7BA7-8F40-B87E-0ED268418F3E}">
      <dsp:nvSpPr>
        <dsp:cNvPr id="0" name=""/>
        <dsp:cNvSpPr/>
      </dsp:nvSpPr>
      <dsp:spPr>
        <a:xfrm>
          <a:off x="128" y="119962"/>
          <a:ext cx="2524090" cy="9744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Source Analysis</a:t>
          </a:r>
        </a:p>
      </dsp:txBody>
      <dsp:txXfrm>
        <a:off x="47704" y="167538"/>
        <a:ext cx="2428938" cy="879274"/>
      </dsp:txXfrm>
    </dsp:sp>
    <dsp:sp modelId="{7C5E1182-6C02-7B42-9491-DCB9E09C9E62}">
      <dsp:nvSpPr>
        <dsp:cNvPr id="0" name=""/>
        <dsp:cNvSpPr/>
      </dsp:nvSpPr>
      <dsp:spPr>
        <a:xfrm>
          <a:off x="1958224" y="212896"/>
          <a:ext cx="1012482" cy="78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E7BF05-02E2-C745-81FB-1CBEA8836939}">
      <dsp:nvSpPr>
        <dsp:cNvPr id="0" name=""/>
        <dsp:cNvSpPr/>
      </dsp:nvSpPr>
      <dsp:spPr>
        <a:xfrm rot="5400000">
          <a:off x="1997683" y="2050301"/>
          <a:ext cx="826953" cy="94145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3A619-FCFA-CB47-8B8E-E216479F2F29}">
      <dsp:nvSpPr>
        <dsp:cNvPr id="0" name=""/>
        <dsp:cNvSpPr/>
      </dsp:nvSpPr>
      <dsp:spPr>
        <a:xfrm>
          <a:off x="1426006" y="1214565"/>
          <a:ext cx="2524090" cy="9744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Data Extraction</a:t>
          </a:r>
        </a:p>
      </dsp:txBody>
      <dsp:txXfrm>
        <a:off x="1473582" y="1262141"/>
        <a:ext cx="2428938" cy="879274"/>
      </dsp:txXfrm>
    </dsp:sp>
    <dsp:sp modelId="{3277D698-671B-E347-806A-27BD96F78931}">
      <dsp:nvSpPr>
        <dsp:cNvPr id="0" name=""/>
        <dsp:cNvSpPr/>
      </dsp:nvSpPr>
      <dsp:spPr>
        <a:xfrm>
          <a:off x="3384103" y="1307499"/>
          <a:ext cx="1012482" cy="78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7057BB-6726-5D44-A81A-A5EFA63B93F0}">
      <dsp:nvSpPr>
        <dsp:cNvPr id="0" name=""/>
        <dsp:cNvSpPr/>
      </dsp:nvSpPr>
      <dsp:spPr>
        <a:xfrm rot="5400000">
          <a:off x="3373504" y="3225862"/>
          <a:ext cx="826953" cy="94145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61872-D656-8348-B8C5-CFAF62E11D4B}">
      <dsp:nvSpPr>
        <dsp:cNvPr id="0" name=""/>
        <dsp:cNvSpPr/>
      </dsp:nvSpPr>
      <dsp:spPr>
        <a:xfrm>
          <a:off x="2851884" y="2309168"/>
          <a:ext cx="2524090" cy="9744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Transformation &amp; Cleaning</a:t>
          </a:r>
        </a:p>
      </dsp:txBody>
      <dsp:txXfrm>
        <a:off x="2899460" y="2356744"/>
        <a:ext cx="2428938" cy="879274"/>
      </dsp:txXfrm>
    </dsp:sp>
    <dsp:sp modelId="{B9FE6E7D-9A10-E042-B78E-4B254BD2EE06}">
      <dsp:nvSpPr>
        <dsp:cNvPr id="0" name=""/>
        <dsp:cNvSpPr/>
      </dsp:nvSpPr>
      <dsp:spPr>
        <a:xfrm>
          <a:off x="4809981" y="2402101"/>
          <a:ext cx="1012482" cy="78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AD9D94-02EB-B747-A66C-D0DB73F6A744}">
      <dsp:nvSpPr>
        <dsp:cNvPr id="0" name=""/>
        <dsp:cNvSpPr/>
      </dsp:nvSpPr>
      <dsp:spPr>
        <a:xfrm rot="5400000">
          <a:off x="5062849" y="4320465"/>
          <a:ext cx="826953" cy="94145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7A30B-1BAA-9343-BC28-8916DA921218}">
      <dsp:nvSpPr>
        <dsp:cNvPr id="0" name=""/>
        <dsp:cNvSpPr/>
      </dsp:nvSpPr>
      <dsp:spPr>
        <a:xfrm>
          <a:off x="4277762" y="3403770"/>
          <a:ext cx="2524090" cy="9744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Load into Facts &amp; Dimensions</a:t>
          </a:r>
        </a:p>
      </dsp:txBody>
      <dsp:txXfrm>
        <a:off x="4325338" y="3451346"/>
        <a:ext cx="2428938" cy="879274"/>
      </dsp:txXfrm>
    </dsp:sp>
    <dsp:sp modelId="{748A7199-3F90-0F4D-A190-B021B73519FE}">
      <dsp:nvSpPr>
        <dsp:cNvPr id="0" name=""/>
        <dsp:cNvSpPr/>
      </dsp:nvSpPr>
      <dsp:spPr>
        <a:xfrm>
          <a:off x="6235859" y="3496704"/>
          <a:ext cx="1012482" cy="787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341456-2745-FC47-B5BC-1E16C54087FE}">
      <dsp:nvSpPr>
        <dsp:cNvPr id="0" name=""/>
        <dsp:cNvSpPr/>
      </dsp:nvSpPr>
      <dsp:spPr>
        <a:xfrm>
          <a:off x="5703640" y="4498373"/>
          <a:ext cx="2525831" cy="974426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Automation &amp; Monitoring</a:t>
          </a:r>
        </a:p>
      </dsp:txBody>
      <dsp:txXfrm>
        <a:off x="5751216" y="4545949"/>
        <a:ext cx="2430679" cy="8792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F648EC-A084-1F42-B519-CF12A0C9C280}">
      <dsp:nvSpPr>
        <dsp:cNvPr id="0" name=""/>
        <dsp:cNvSpPr/>
      </dsp:nvSpPr>
      <dsp:spPr>
        <a:xfrm>
          <a:off x="5969" y="336683"/>
          <a:ext cx="1784335" cy="10706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Date Dimension</a:t>
          </a:r>
        </a:p>
      </dsp:txBody>
      <dsp:txXfrm>
        <a:off x="37326" y="368040"/>
        <a:ext cx="1721621" cy="1007887"/>
      </dsp:txXfrm>
    </dsp:sp>
    <dsp:sp modelId="{F7491BFB-B645-CD4B-B471-0350D62D5BFE}">
      <dsp:nvSpPr>
        <dsp:cNvPr id="0" name=""/>
        <dsp:cNvSpPr/>
      </dsp:nvSpPr>
      <dsp:spPr>
        <a:xfrm>
          <a:off x="1968739" y="650726"/>
          <a:ext cx="378279" cy="4425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1968739" y="739229"/>
        <a:ext cx="264795" cy="265509"/>
      </dsp:txXfrm>
    </dsp:sp>
    <dsp:sp modelId="{1FF12EA2-2F0F-2048-AAF4-3CAED463253D}">
      <dsp:nvSpPr>
        <dsp:cNvPr id="0" name=""/>
        <dsp:cNvSpPr/>
      </dsp:nvSpPr>
      <dsp:spPr>
        <a:xfrm>
          <a:off x="2504040" y="336683"/>
          <a:ext cx="1784335" cy="10706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Other Dimensions</a:t>
          </a:r>
        </a:p>
      </dsp:txBody>
      <dsp:txXfrm>
        <a:off x="2535397" y="368040"/>
        <a:ext cx="1721621" cy="1007887"/>
      </dsp:txXfrm>
    </dsp:sp>
    <dsp:sp modelId="{419EA829-5F3F-0443-ACE2-574920BF7503}">
      <dsp:nvSpPr>
        <dsp:cNvPr id="0" name=""/>
        <dsp:cNvSpPr/>
      </dsp:nvSpPr>
      <dsp:spPr>
        <a:xfrm>
          <a:off x="4466809" y="650726"/>
          <a:ext cx="378279" cy="4425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466809" y="739229"/>
        <a:ext cx="264795" cy="265509"/>
      </dsp:txXfrm>
    </dsp:sp>
    <dsp:sp modelId="{AF1C45F0-07B7-BC4F-87DB-E19FDB7BDD59}">
      <dsp:nvSpPr>
        <dsp:cNvPr id="0" name=""/>
        <dsp:cNvSpPr/>
      </dsp:nvSpPr>
      <dsp:spPr>
        <a:xfrm>
          <a:off x="5002110" y="336683"/>
          <a:ext cx="1784335" cy="10706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Fact Tables</a:t>
          </a:r>
        </a:p>
      </dsp:txBody>
      <dsp:txXfrm>
        <a:off x="5033467" y="368040"/>
        <a:ext cx="1721621" cy="1007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3/19/2026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292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94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1862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198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4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980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323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824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11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254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264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321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14 – ETL Planning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EA64A-423F-635D-C93F-73E43AF57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Extract-Transform-Load (ETL)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B6AD7-902F-A0ED-AE3E-C8E21E0CB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data comes from source systems, which may be internal to an organisation or external</a:t>
            </a:r>
          </a:p>
          <a:p>
            <a:r>
              <a:rPr lang="en-GB" dirty="0"/>
              <a:t>In order for analysts to interact with this data it must be</a:t>
            </a:r>
          </a:p>
          <a:p>
            <a:pPr lvl="1"/>
            <a:r>
              <a:rPr lang="en-GB" dirty="0"/>
              <a:t>Extracted from the (various) source systems</a:t>
            </a:r>
          </a:p>
          <a:p>
            <a:pPr lvl="1"/>
            <a:r>
              <a:rPr lang="en-GB" dirty="0"/>
              <a:t>Transformed from a transaction-focused format into an analytics-focused format</a:t>
            </a:r>
          </a:p>
          <a:p>
            <a:pPr lvl="1"/>
            <a:r>
              <a:rPr lang="en-GB" dirty="0"/>
              <a:t>Loaded into data warehouses and/or data marts for storage</a:t>
            </a:r>
          </a:p>
          <a:p>
            <a:r>
              <a:rPr lang="en-GB" dirty="0"/>
              <a:t>Some BI systems swap the transformation and loading processes</a:t>
            </a:r>
          </a:p>
          <a:p>
            <a:pPr lvl="1"/>
            <a:r>
              <a:rPr lang="en-GB" dirty="0"/>
              <a:t>Extract-Load-Transform (ELT)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89D640-7B23-5D36-D266-8700838FF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7881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ABA30-739D-20D0-7AC1-FA062A7EB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ETL Process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5AD976A-AC89-3C31-B2EA-B1EBDE783D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234561"/>
              </p:ext>
            </p:extLst>
          </p:nvPr>
        </p:nvGraphicFramePr>
        <p:xfrm>
          <a:off x="457200" y="981075"/>
          <a:ext cx="8229600" cy="5592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B31F51-F546-D7F8-FC5E-E4FDC34A2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ECDD65-05AF-F519-24D4-75718C3B8C3F}"/>
              </a:ext>
            </a:extLst>
          </p:cNvPr>
          <p:cNvSpPr txBox="1"/>
          <p:nvPr/>
        </p:nvSpPr>
        <p:spPr>
          <a:xfrm>
            <a:off x="4694263" y="1412776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ETL connects operational data with analytical systems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FC37A0-B6B9-737F-6E33-3D8008A6BB46}"/>
              </a:ext>
            </a:extLst>
          </p:cNvPr>
          <p:cNvSpPr txBox="1"/>
          <p:nvPr/>
        </p:nvSpPr>
        <p:spPr>
          <a:xfrm>
            <a:off x="323528" y="5461426"/>
            <a:ext cx="45678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large BI systems each stage may be hosted on a separate database</a:t>
            </a:r>
          </a:p>
        </p:txBody>
      </p:sp>
    </p:spTree>
    <p:extLst>
      <p:ext uri="{BB962C8B-B14F-4D97-AF65-F5344CB8AC3E}">
        <p14:creationId xmlns:p14="http://schemas.microsoft.com/office/powerpoint/2010/main" val="1558340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3D29D-FF51-91D7-0442-D0827FF5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ETL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818C9-1F16-598A-DFCE-7948F1FA5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Extract</a:t>
            </a:r>
          </a:p>
          <a:p>
            <a:pPr lvl="1"/>
            <a:r>
              <a:rPr lang="en-GB" dirty="0"/>
              <a:t>Retrieve data from the operational systems</a:t>
            </a:r>
          </a:p>
          <a:p>
            <a:r>
              <a:rPr lang="en-GB" dirty="0"/>
              <a:t>Transform</a:t>
            </a:r>
          </a:p>
          <a:p>
            <a:pPr lvl="1"/>
            <a:r>
              <a:rPr lang="en-GB" dirty="0"/>
              <a:t>Clean, standardise, restructure</a:t>
            </a:r>
          </a:p>
          <a:p>
            <a:r>
              <a:rPr lang="en-GB" dirty="0"/>
              <a:t>Load</a:t>
            </a:r>
          </a:p>
          <a:p>
            <a:pPr lvl="1"/>
            <a:r>
              <a:rPr lang="en-GB" dirty="0"/>
              <a:t>Insert into the data warehouse (DW)</a:t>
            </a:r>
          </a:p>
          <a:p>
            <a:pPr lvl="1"/>
            <a:endParaRPr lang="en-GB" dirty="0"/>
          </a:p>
          <a:p>
            <a:r>
              <a:rPr lang="en-GB" dirty="0"/>
              <a:t>Where data marts (DMs) exist, a second extract and load cycle extracts tables/stars from the DW and loads them to the DM</a:t>
            </a:r>
          </a:p>
          <a:p>
            <a:endParaRPr lang="en-GB" dirty="0"/>
          </a:p>
          <a:p>
            <a:r>
              <a:rPr lang="en-GB" dirty="0"/>
              <a:t>Goal: to create consistent analytical data from messy operational data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DA1541-4051-5488-2D7F-C017D0888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610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A21DD-F405-1F38-E1F3-1FE917C49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Bother?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977EB-90AA-7A74-97E5-0FA0B17B2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/>
          </a:bodyPr>
          <a:lstStyle/>
          <a:p>
            <a:r>
              <a:rPr lang="en-GB" dirty="0"/>
              <a:t>Operational systems are designed for</a:t>
            </a:r>
          </a:p>
          <a:p>
            <a:pPr lvl="1"/>
            <a:r>
              <a:rPr lang="en-GB" dirty="0"/>
              <a:t>Transaction management (normalised structure)</a:t>
            </a:r>
          </a:p>
          <a:p>
            <a:pPr lvl="1"/>
            <a:r>
              <a:rPr lang="en-GB" dirty="0"/>
              <a:t>Speed</a:t>
            </a:r>
          </a:p>
          <a:p>
            <a:pPr lvl="1"/>
            <a:r>
              <a:rPr lang="en-GB" dirty="0"/>
              <a:t>Operational processes</a:t>
            </a:r>
          </a:p>
          <a:p>
            <a:r>
              <a:rPr lang="en-GB" dirty="0"/>
              <a:t>Data warehouses are optimised for </a:t>
            </a:r>
          </a:p>
          <a:p>
            <a:pPr lvl="1"/>
            <a:r>
              <a:rPr lang="en-GB" dirty="0"/>
              <a:t>Analysis</a:t>
            </a:r>
          </a:p>
          <a:p>
            <a:pPr lvl="1"/>
            <a:r>
              <a:rPr lang="en-GB" dirty="0"/>
              <a:t>Historical comparisons</a:t>
            </a:r>
          </a:p>
          <a:p>
            <a:pPr lvl="1"/>
            <a:r>
              <a:rPr lang="en-GB" dirty="0"/>
              <a:t>Reporting</a:t>
            </a:r>
          </a:p>
          <a:p>
            <a:r>
              <a:rPr lang="en-GB" dirty="0"/>
              <a:t>ETL bridges the gap between the two</a:t>
            </a:r>
          </a:p>
          <a:p>
            <a:endParaRPr lang="en-GB" dirty="0"/>
          </a:p>
          <a:p>
            <a:r>
              <a:rPr lang="en-GB" dirty="0"/>
              <a:t>The trigger for building a DW is often that the compute needed for reporting is enough to slow down the operational 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BCC0C8-C4ED-F444-8264-3EDE53C36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382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DB72-9A42-8994-0A9E-D2720EA55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C169F-583C-59F8-0ACC-00009A447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organisations have dozens of data sources inside and outside the organisation</a:t>
            </a:r>
          </a:p>
          <a:p>
            <a:pPr lvl="1"/>
            <a:r>
              <a:rPr lang="en-GB" dirty="0"/>
              <a:t>Transactional databases</a:t>
            </a:r>
          </a:p>
          <a:p>
            <a:pPr lvl="1"/>
            <a:r>
              <a:rPr lang="en-GB" dirty="0"/>
              <a:t>Enterprise Resource Planning systems</a:t>
            </a:r>
          </a:p>
          <a:p>
            <a:pPr lvl="1"/>
            <a:r>
              <a:rPr lang="en-GB" dirty="0"/>
              <a:t>Web application databases</a:t>
            </a:r>
          </a:p>
          <a:p>
            <a:pPr lvl="1"/>
            <a:r>
              <a:rPr lang="en-GB" dirty="0"/>
              <a:t>CSV exports</a:t>
            </a:r>
          </a:p>
          <a:p>
            <a:pPr lvl="1"/>
            <a:r>
              <a:rPr lang="en-GB" dirty="0"/>
              <a:t>Spreadsheets</a:t>
            </a:r>
          </a:p>
          <a:p>
            <a:pPr lvl="1"/>
            <a:r>
              <a:rPr lang="en-GB" dirty="0"/>
              <a:t>Third-party APIs</a:t>
            </a:r>
          </a:p>
          <a:p>
            <a:pPr lvl="1"/>
            <a:endParaRPr lang="en-GB" dirty="0"/>
          </a:p>
          <a:p>
            <a:r>
              <a:rPr lang="en-GB" dirty="0"/>
              <a:t>Changes in government policies and legislation may also occasionally manual updates to be applied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092DB7-465C-6E2A-211E-15F6DE217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919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91F77-7DF6-F404-0521-A00DA8E7E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Source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8A721-91EA-F544-CC41-3742C7BD2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GB" dirty="0"/>
              <a:t>Problems with source data can go beyond the normal issues of dirty data</a:t>
            </a:r>
          </a:p>
          <a:p>
            <a:pPr lvl="1"/>
            <a:r>
              <a:rPr lang="en-GB" dirty="0"/>
              <a:t>Using multiple data sources has its own issues</a:t>
            </a:r>
          </a:p>
          <a:p>
            <a:r>
              <a:rPr lang="en-GB" dirty="0"/>
              <a:t>Dirty data problems</a:t>
            </a:r>
          </a:p>
          <a:p>
            <a:pPr lvl="1"/>
            <a:r>
              <a:rPr lang="en-GB" dirty="0"/>
              <a:t>Missing values</a:t>
            </a:r>
          </a:p>
          <a:p>
            <a:pPr lvl="1"/>
            <a:r>
              <a:rPr lang="en-GB" dirty="0"/>
              <a:t>Incorrect values</a:t>
            </a:r>
          </a:p>
          <a:p>
            <a:pPr lvl="1"/>
            <a:r>
              <a:rPr lang="en-GB" dirty="0"/>
              <a:t>Inappropriate data formats</a:t>
            </a:r>
          </a:p>
          <a:p>
            <a:r>
              <a:rPr lang="en-GB" dirty="0"/>
              <a:t>Multi-source problems</a:t>
            </a:r>
          </a:p>
          <a:p>
            <a:pPr lvl="1"/>
            <a:r>
              <a:rPr lang="en-GB" dirty="0"/>
              <a:t>Inconsistent data formats</a:t>
            </a:r>
          </a:p>
          <a:p>
            <a:pPr lvl="1"/>
            <a:r>
              <a:rPr lang="en-GB" dirty="0"/>
              <a:t>Duplicate records</a:t>
            </a:r>
          </a:p>
          <a:p>
            <a:pPr lvl="1"/>
            <a:r>
              <a:rPr lang="en-GB" dirty="0"/>
              <a:t>Inconsistent identifiers</a:t>
            </a:r>
          </a:p>
          <a:p>
            <a:pPr lvl="1"/>
            <a:r>
              <a:rPr lang="en-GB" dirty="0"/>
              <a:t>Incompatible schemas</a:t>
            </a:r>
          </a:p>
          <a:p>
            <a:r>
              <a:rPr lang="en-GB" dirty="0"/>
              <a:t>ETL need to detect and resolve all of these problems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28DAA-D4A7-9DD9-772D-4EA3C83DD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879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9EDE7-7233-0693-6414-056EB361E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Data Quality Issues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1B70498-360E-980E-A5AE-11CF6E1406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3167718"/>
              </p:ext>
            </p:extLst>
          </p:nvPr>
        </p:nvGraphicFramePr>
        <p:xfrm>
          <a:off x="457200" y="1164704"/>
          <a:ext cx="82296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0744">
                  <a:extLst>
                    <a:ext uri="{9D8B030D-6E8A-4147-A177-3AD203B41FA5}">
                      <a16:colId xmlns:a16="http://schemas.microsoft.com/office/drawing/2014/main" val="2283994075"/>
                    </a:ext>
                  </a:extLst>
                </a:gridCol>
                <a:gridCol w="4618856">
                  <a:extLst>
                    <a:ext uri="{9D8B030D-6E8A-4147-A177-3AD203B41FA5}">
                      <a16:colId xmlns:a16="http://schemas.microsoft.com/office/drawing/2014/main" val="18766039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2163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Duplicate 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Same person entered twice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856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Missing product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NULL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1264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Different currency formats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£ v. $ v. €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180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Data format mismatch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DD/MM/YYYY v. MM/DD/YYYY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25717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Invalid 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Data exists but is logically incorrect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12057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Mismatched identifiers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P455 = PROD-455 = 455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6143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Inconsistent units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10kg = 10000g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74306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Truncated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United Kingdom ￫ United Ki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31049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Conflicting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Prices different online and in 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6177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Foreign key violations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FK points to a </a:t>
                      </a:r>
                      <a:r>
                        <a:rPr lang="en-GB" sz="2400" dirty="0" err="1"/>
                        <a:t>nonexistent</a:t>
                      </a:r>
                      <a:r>
                        <a:rPr lang="en-GB" sz="2400" dirty="0"/>
                        <a:t> record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3014017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E401C5-4E0F-CD05-7DFF-A0B0FFD44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395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D8F22D5-89A3-5AF2-F23D-0F42D406D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Exercise - Spot The Problems </a:t>
            </a:r>
            <a:r>
              <a:rPr lang="en-GB" dirty="0">
                <a:sym typeface="Wingdings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2EAB18-73CC-9F12-63E5-45DAE24B7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E62719A-D3A3-E783-6A95-C88907ECE6EF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25214342"/>
              </p:ext>
            </p:extLst>
          </p:nvPr>
        </p:nvGraphicFramePr>
        <p:xfrm>
          <a:off x="0" y="823913"/>
          <a:ext cx="9144000" cy="5989239"/>
        </p:xfrm>
        <a:graphic>
          <a:graphicData uri="http://schemas.openxmlformats.org/drawingml/2006/table">
            <a:tbl>
              <a:tblPr/>
              <a:tblGrid>
                <a:gridCol w="827584">
                  <a:extLst>
                    <a:ext uri="{9D8B030D-6E8A-4147-A177-3AD203B41FA5}">
                      <a16:colId xmlns:a16="http://schemas.microsoft.com/office/drawing/2014/main" val="3633297142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3323536504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343143676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1996543936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144532084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4180507259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3818724135"/>
                    </a:ext>
                  </a:extLst>
                </a:gridCol>
                <a:gridCol w="2051720">
                  <a:extLst>
                    <a:ext uri="{9D8B030D-6E8A-4147-A177-3AD203B41FA5}">
                      <a16:colId xmlns:a16="http://schemas.microsoft.com/office/drawing/2014/main" val="3973981958"/>
                    </a:ext>
                  </a:extLst>
                </a:gridCol>
              </a:tblGrid>
              <a:tr h="4164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Order</a:t>
                      </a:r>
                    </a:p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ID</a:t>
                      </a: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Product</a:t>
                      </a:r>
                    </a:p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Code</a:t>
                      </a: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Product</a:t>
                      </a:r>
                    </a:p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Name</a:t>
                      </a: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quant</a:t>
                      </a: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price</a:t>
                      </a: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</a:rPr>
                        <a:t>orderDate</a:t>
                      </a: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solidFill>
                            <a:schemeClr val="bg1"/>
                          </a:solidFill>
                        </a:rPr>
                        <a:t>shipDate</a:t>
                      </a: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 err="1">
                          <a:solidFill>
                            <a:schemeClr val="bg1"/>
                          </a:solidFill>
                        </a:rPr>
                        <a:t>customerEmail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59497" marR="59497" marT="29749" marB="2974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0371752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P455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USB Cable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5.99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03/04/2026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04/04/2026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alice@email.com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459970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1002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P455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USB Cable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5.99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03/04/2026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04/04/2026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bob@email.com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6252998"/>
                  </a:ext>
                </a:extLst>
              </a:tr>
              <a:tr h="4164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1003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P122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Wireless Mouse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25.00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04-03-2026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05/03/2026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charlie@email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9766952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1004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P999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Keyboard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45.00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2026-03-04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05/03/2026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dana@email.com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2023350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1005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P455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USB Cable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200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5.99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03/04/2026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01/04/2026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emma@email.com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4966724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1005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P455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USB Cable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200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5.99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03/04/2026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01/04/2026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emma@email.com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67288192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NULL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Monitor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120.00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03/04/2026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04/04/2026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frank@email.com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7342855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1007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P310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Webcam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£30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03/04/26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04/04/2026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george@email.com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9963671"/>
                  </a:ext>
                </a:extLst>
              </a:tr>
              <a:tr h="594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1008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P311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 err="1"/>
                        <a:t>CafÃ</a:t>
                      </a:r>
                      <a:r>
                        <a:rPr lang="en-GB" sz="1800" dirty="0"/>
                        <a:t>© Webcam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30.00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March 3 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04/04/2026</a:t>
                      </a: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u="none" dirty="0" err="1">
                          <a:solidFill>
                            <a:schemeClr val="tx1"/>
                          </a:solidFill>
                        </a:rPr>
                        <a:t>hannah@email.com</a:t>
                      </a:r>
                      <a:endParaRPr lang="en-GB" sz="1800" u="none" dirty="0">
                        <a:solidFill>
                          <a:schemeClr val="tx1"/>
                        </a:solidFill>
                      </a:endParaRPr>
                    </a:p>
                  </a:txBody>
                  <a:tcPr marL="59497" marR="59497" marT="29749" marB="2974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9568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2962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E08167-8FB4-8337-803F-38FDD02C22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91B29-1997-F4A1-178D-DE1C7B8A7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ETL Lifecycle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8AB5006-3EFB-6DBF-4C08-B833B1383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0644865"/>
              </p:ext>
            </p:extLst>
          </p:nvPr>
        </p:nvGraphicFramePr>
        <p:xfrm>
          <a:off x="457200" y="981075"/>
          <a:ext cx="8229600" cy="5592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ECAFC9-64AF-1561-D7FA-EC5B9DD08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1A2D70-FA67-39D6-DCEC-EDCC8F41BAE1}"/>
              </a:ext>
            </a:extLst>
          </p:cNvPr>
          <p:cNvSpPr txBox="1"/>
          <p:nvPr/>
        </p:nvSpPr>
        <p:spPr>
          <a:xfrm>
            <a:off x="4694263" y="1412776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Each step is normally done as an independent process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99A194-1046-C509-35AC-1E9E515D20A6}"/>
              </a:ext>
            </a:extLst>
          </p:cNvPr>
          <p:cNvSpPr txBox="1"/>
          <p:nvPr/>
        </p:nvSpPr>
        <p:spPr>
          <a:xfrm>
            <a:off x="323528" y="5461426"/>
            <a:ext cx="45678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Transformation and cleaning is often done on a separate server known as the </a:t>
            </a:r>
            <a:r>
              <a:rPr lang="en-GB" sz="2400" i="1" dirty="0"/>
              <a:t>staging area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88951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8D5EF-2B73-469C-87EE-10EC222F1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Source-to-Target Mapping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D78587-20B7-F8E3-5462-5E8167B83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Source analysis is normally defined by the </a:t>
            </a:r>
            <a:r>
              <a:rPr lang="en-GB" i="1" dirty="0"/>
              <a:t>Source-to-Target Map</a:t>
            </a:r>
            <a:endParaRPr lang="en-GB" dirty="0"/>
          </a:p>
          <a:p>
            <a:pPr lvl="1"/>
            <a:r>
              <a:rPr lang="en-GB" dirty="0"/>
              <a:t>This is the most important ETL design artifact</a:t>
            </a:r>
          </a:p>
          <a:p>
            <a:r>
              <a:rPr lang="en-GB" dirty="0"/>
              <a:t>For every DW attribute, define</a:t>
            </a:r>
          </a:p>
          <a:p>
            <a:pPr lvl="1"/>
            <a:r>
              <a:rPr lang="en-GB" dirty="0"/>
              <a:t>The source field</a:t>
            </a:r>
          </a:p>
          <a:p>
            <a:pPr lvl="1"/>
            <a:r>
              <a:rPr lang="en-GB" dirty="0"/>
              <a:t>Any transformation rules</a:t>
            </a:r>
          </a:p>
          <a:p>
            <a:pPr lvl="1"/>
            <a:r>
              <a:rPr lang="en-GB" dirty="0"/>
              <a:t>Rules for handling missing values</a:t>
            </a:r>
          </a:p>
          <a:p>
            <a:pPr lvl="1"/>
            <a:r>
              <a:rPr lang="en-GB" dirty="0"/>
              <a:t>Rules for handling errors</a:t>
            </a:r>
          </a:p>
          <a:p>
            <a:endParaRPr lang="en-GB" dirty="0"/>
          </a:p>
          <a:p>
            <a:r>
              <a:rPr lang="en-GB" dirty="0"/>
              <a:t>Large DWs may have thousands of mappings within the source-to-target map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9AEB72-6E77-B8AF-0F95-F5764D212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29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0406F-FCCE-1CC7-66E4-A200EC031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E8565-B3B7-B19B-DA93-EB078233A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ETL plan can only be developed once the structure of the new data warehouse has been decided</a:t>
            </a:r>
          </a:p>
          <a:p>
            <a:endParaRPr lang="en-US" dirty="0"/>
          </a:p>
          <a:p>
            <a:r>
              <a:rPr lang="en-US" dirty="0"/>
              <a:t>The Workshop 14 – Northwind DW ETL document provides diagrams of the source system Northwind DB and the new Northwind DW</a:t>
            </a:r>
          </a:p>
          <a:p>
            <a:endParaRPr lang="en-US" dirty="0"/>
          </a:p>
          <a:p>
            <a:r>
              <a:rPr lang="en-US" dirty="0"/>
              <a:t>Your task is to create the ETL plan for the new DW using the ETL Template given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FFC5E-3D1B-B122-DB9C-4CF6966E0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627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412CE-86C5-4124-8DD6-CCFEC981F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ETL Staging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B10A7-A5AD-58A4-5F62-9417E6127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extracted from the source systems, data is normally saved into the staging area, which provides compute and memory space for</a:t>
            </a:r>
          </a:p>
          <a:p>
            <a:pPr lvl="1"/>
            <a:r>
              <a:rPr lang="en-GB" dirty="0"/>
              <a:t>Temporary storage</a:t>
            </a:r>
          </a:p>
          <a:p>
            <a:pPr lvl="1"/>
            <a:r>
              <a:rPr lang="en-GB" dirty="0"/>
              <a:t>Transformation processing</a:t>
            </a:r>
          </a:p>
          <a:p>
            <a:pPr lvl="1"/>
            <a:r>
              <a:rPr lang="en-GB" dirty="0"/>
              <a:t>Integration of multiple sources</a:t>
            </a:r>
          </a:p>
          <a:p>
            <a:pPr lvl="1"/>
            <a:r>
              <a:rPr lang="en-GB" dirty="0"/>
              <a:t>Data quality checks</a:t>
            </a:r>
          </a:p>
          <a:p>
            <a:pPr lvl="1"/>
            <a:endParaRPr lang="en-GB" dirty="0"/>
          </a:p>
          <a:p>
            <a:r>
              <a:rPr lang="en-GB" dirty="0"/>
              <a:t>This may be hosted on the same server as the main DW or may be on an independent server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397DCD-1C70-41AF-06B1-997D6FAEA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7723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6B26-878F-825B-3FD2-81A9BBFB8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Transformations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245D9-0B53-3EF5-D3EE-83843F0E7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Typical transformation include</a:t>
            </a:r>
          </a:p>
          <a:p>
            <a:pPr lvl="1"/>
            <a:r>
              <a:rPr lang="en-GB" dirty="0"/>
              <a:t>Datatype conversions</a:t>
            </a:r>
          </a:p>
          <a:p>
            <a:pPr lvl="1"/>
            <a:r>
              <a:rPr lang="en-GB" dirty="0"/>
              <a:t>Joins over tables</a:t>
            </a:r>
          </a:p>
          <a:p>
            <a:pPr lvl="1"/>
            <a:r>
              <a:rPr lang="en-GB" dirty="0"/>
              <a:t>Deduplication</a:t>
            </a:r>
          </a:p>
          <a:p>
            <a:pPr lvl="1"/>
            <a:r>
              <a:rPr lang="en-GB" dirty="0"/>
              <a:t>Calculated attributes</a:t>
            </a:r>
          </a:p>
          <a:p>
            <a:pPr lvl="1"/>
            <a:r>
              <a:rPr lang="en-GB" dirty="0"/>
              <a:t>Key generation</a:t>
            </a:r>
          </a:p>
          <a:p>
            <a:endParaRPr lang="en-GB" dirty="0"/>
          </a:p>
          <a:p>
            <a:r>
              <a:rPr lang="en-GB" dirty="0"/>
              <a:t>DWs use </a:t>
            </a:r>
            <a:r>
              <a:rPr lang="en-GB" i="1" dirty="0"/>
              <a:t>surrogate keys</a:t>
            </a:r>
            <a:r>
              <a:rPr lang="en-GB" dirty="0"/>
              <a:t> rather than inherit primary keys from the source systems</a:t>
            </a:r>
          </a:p>
          <a:p>
            <a:pPr lvl="1"/>
            <a:r>
              <a:rPr lang="en-GB" dirty="0"/>
              <a:t>Greater stability – each table has a unique key</a:t>
            </a:r>
          </a:p>
          <a:p>
            <a:pPr lvl="1"/>
            <a:r>
              <a:rPr lang="en-GB" dirty="0"/>
              <a:t>Faster joins – reinforces the dimensional model</a:t>
            </a:r>
          </a:p>
          <a:p>
            <a:pPr lvl="1"/>
            <a:r>
              <a:rPr lang="en-GB" dirty="0"/>
              <a:t>Independent of operational systems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7CD177-46B1-77C4-B35D-D79286E41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88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Slowly-Changing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far we have assumed that once master data has been imported into a DW that data does not change</a:t>
            </a:r>
          </a:p>
          <a:p>
            <a:r>
              <a:rPr lang="en-GB" dirty="0"/>
              <a:t>This is not always true, E.g.</a:t>
            </a:r>
          </a:p>
          <a:p>
            <a:pPr lvl="1"/>
            <a:r>
              <a:rPr lang="en-GB" dirty="0"/>
              <a:t>An order is taken by a salesperson in one region</a:t>
            </a:r>
          </a:p>
          <a:p>
            <a:pPr lvl="1"/>
            <a:r>
              <a:rPr lang="en-GB" dirty="0"/>
              <a:t>That salesperson moves to the same job in a different region</a:t>
            </a:r>
          </a:p>
          <a:p>
            <a:pPr lvl="1"/>
            <a:r>
              <a:rPr lang="en-GB" dirty="0"/>
              <a:t>How does the system track that some orders refer to the salesperson in the first region, but others refer to him in the second region?</a:t>
            </a:r>
          </a:p>
          <a:p>
            <a:endParaRPr lang="en-GB" dirty="0"/>
          </a:p>
          <a:p>
            <a:r>
              <a:rPr lang="en-GB" dirty="0"/>
              <a:t>This ‘slowly-changing dimension’ (SCD) problem can be dealt with in a number of ways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744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Dealing with SCD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5938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are 6 main ways to deal with slowly changing dimensions, numbered from Type 0 to Type 6 (no Type 5)</a:t>
            </a:r>
          </a:p>
          <a:p>
            <a:endParaRPr lang="en-GB" dirty="0"/>
          </a:p>
          <a:p>
            <a:r>
              <a:rPr lang="en-GB" dirty="0"/>
              <a:t>Type 0</a:t>
            </a:r>
          </a:p>
          <a:p>
            <a:pPr lvl="1"/>
            <a:r>
              <a:rPr lang="en-GB" dirty="0"/>
              <a:t>Do nothing. Values in a fact remain as they were when they were first entered</a:t>
            </a:r>
          </a:p>
          <a:p>
            <a:pPr lvl="1"/>
            <a:r>
              <a:rPr lang="en-GB" dirty="0"/>
              <a:t>This is seldom used</a:t>
            </a:r>
          </a:p>
          <a:p>
            <a:pPr lvl="1"/>
            <a:endParaRPr lang="en-GB" dirty="0"/>
          </a:p>
          <a:p>
            <a:r>
              <a:rPr lang="en-GB" dirty="0"/>
              <a:t>Type 1</a:t>
            </a:r>
          </a:p>
          <a:p>
            <a:pPr lvl="1"/>
            <a:r>
              <a:rPr lang="en-GB" dirty="0"/>
              <a:t>Overwrite all existing data with new data</a:t>
            </a:r>
          </a:p>
          <a:p>
            <a:pPr lvl="1"/>
            <a:r>
              <a:rPr lang="en-GB" dirty="0"/>
              <a:t>If a Salesperson moves from Swansea to Cardiff then all sales by that person are changed to show Cardiff</a:t>
            </a:r>
          </a:p>
          <a:p>
            <a:pPr lvl="1"/>
            <a:r>
              <a:rPr lang="en-GB" dirty="0"/>
              <a:t>Any aggregate tables that use Location as a parameter need to be recalculated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10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1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happens if the country changes its name?</a:t>
            </a:r>
          </a:p>
          <a:p>
            <a:pPr lvl="1"/>
            <a:r>
              <a:rPr lang="en-GB" sz="2300" dirty="0"/>
              <a:t>With a Type 1 strategy all data would be updated to the new name</a:t>
            </a:r>
          </a:p>
          <a:p>
            <a:endParaRPr lang="en-GB" dirty="0"/>
          </a:p>
          <a:p>
            <a:r>
              <a:rPr lang="en-GB" dirty="0"/>
              <a:t>Any search query that included </a:t>
            </a:r>
            <a:r>
              <a:rPr lang="en-GB" dirty="0" err="1"/>
              <a:t>CountryName</a:t>
            </a:r>
            <a:r>
              <a:rPr lang="en-GB" dirty="0"/>
              <a:t> would also need updating</a:t>
            </a:r>
          </a:p>
          <a:p>
            <a:pPr marL="402336" lvl="1" indent="0">
              <a:buNone/>
            </a:pPr>
            <a:endParaRPr lang="en-GB" sz="800" dirty="0"/>
          </a:p>
          <a:p>
            <a:pPr marL="402336" lvl="1" indent="0">
              <a:buNone/>
            </a:pPr>
            <a:r>
              <a:rPr lang="en-GB" sz="1800" dirty="0"/>
              <a:t>SELECT * FROM </a:t>
            </a:r>
            <a:r>
              <a:rPr lang="en-GB" sz="1800" dirty="0" err="1"/>
              <a:t>fSales</a:t>
            </a:r>
            <a:r>
              <a:rPr lang="en-GB" sz="1800" dirty="0"/>
              <a:t> as </a:t>
            </a:r>
            <a:r>
              <a:rPr lang="en-GB" sz="1800" dirty="0" err="1"/>
              <a:t>fS</a:t>
            </a:r>
            <a:r>
              <a:rPr lang="en-GB" sz="1800" dirty="0"/>
              <a:t>, </a:t>
            </a:r>
            <a:r>
              <a:rPr lang="en-GB" sz="1800" dirty="0" err="1"/>
              <a:t>dCurrencyCode</a:t>
            </a:r>
            <a:r>
              <a:rPr lang="en-GB" sz="1800" dirty="0"/>
              <a:t> as </a:t>
            </a:r>
            <a:r>
              <a:rPr lang="en-GB" sz="1800" dirty="0" err="1"/>
              <a:t>dC</a:t>
            </a:r>
            <a:r>
              <a:rPr lang="en-GB" sz="1800" dirty="0"/>
              <a:t> WHERE </a:t>
            </a:r>
          </a:p>
          <a:p>
            <a:pPr marL="402336" lvl="1" indent="0">
              <a:buNone/>
            </a:pPr>
            <a:r>
              <a:rPr lang="en-GB" sz="1800" dirty="0" err="1"/>
              <a:t>fS.CurrencyFrom</a:t>
            </a:r>
            <a:r>
              <a:rPr lang="en-GB" sz="1800" dirty="0"/>
              <a:t>=</a:t>
            </a:r>
            <a:r>
              <a:rPr lang="en-GB" sz="1800" dirty="0" err="1"/>
              <a:t>dC.CurrencyCodeID</a:t>
            </a:r>
            <a:r>
              <a:rPr lang="en-GB" sz="1800" dirty="0"/>
              <a:t> AND </a:t>
            </a:r>
            <a:r>
              <a:rPr lang="en-GB" sz="1800" dirty="0" err="1"/>
              <a:t>dC.CountryName</a:t>
            </a:r>
            <a:r>
              <a:rPr lang="en-GB" sz="1800" dirty="0"/>
              <a:t>=“Burma”</a:t>
            </a:r>
          </a:p>
          <a:p>
            <a:pPr marL="109728" indent="0">
              <a:buNone/>
            </a:pPr>
            <a:endParaRPr lang="en-GB" sz="800" dirty="0"/>
          </a:p>
          <a:p>
            <a:pPr marL="109728" indent="0">
              <a:buNone/>
            </a:pPr>
            <a:r>
              <a:rPr lang="en-GB" dirty="0"/>
              <a:t>Becomes</a:t>
            </a:r>
          </a:p>
          <a:p>
            <a:pPr marL="109728" indent="0">
              <a:buNone/>
            </a:pPr>
            <a:endParaRPr lang="en-GB" sz="800" dirty="0"/>
          </a:p>
          <a:p>
            <a:pPr marL="402336" lvl="1" indent="0">
              <a:buNone/>
            </a:pPr>
            <a:r>
              <a:rPr lang="en-GB" sz="1800" dirty="0"/>
              <a:t>SELECT * FROM </a:t>
            </a:r>
            <a:r>
              <a:rPr lang="en-GB" sz="1800" dirty="0" err="1"/>
              <a:t>fSales</a:t>
            </a:r>
            <a:r>
              <a:rPr lang="en-GB" sz="1800" dirty="0"/>
              <a:t> as </a:t>
            </a:r>
            <a:r>
              <a:rPr lang="en-GB" sz="1800" dirty="0" err="1"/>
              <a:t>fS</a:t>
            </a:r>
            <a:r>
              <a:rPr lang="en-GB" sz="1800" dirty="0"/>
              <a:t>, </a:t>
            </a:r>
            <a:r>
              <a:rPr lang="en-GB" sz="1800" dirty="0" err="1"/>
              <a:t>dCurrencyCode</a:t>
            </a:r>
            <a:r>
              <a:rPr lang="en-GB" sz="1800" dirty="0"/>
              <a:t> as </a:t>
            </a:r>
            <a:r>
              <a:rPr lang="en-GB" sz="1800" dirty="0" err="1"/>
              <a:t>dC</a:t>
            </a:r>
            <a:r>
              <a:rPr lang="en-GB" sz="1800" dirty="0"/>
              <a:t> WHERE </a:t>
            </a:r>
          </a:p>
          <a:p>
            <a:pPr marL="402336" lvl="1" indent="0">
              <a:buNone/>
            </a:pPr>
            <a:r>
              <a:rPr lang="en-GB" sz="1800" dirty="0" err="1"/>
              <a:t>fS.CurrencyFrom</a:t>
            </a:r>
            <a:r>
              <a:rPr lang="en-GB" sz="1800" dirty="0"/>
              <a:t>=</a:t>
            </a:r>
            <a:r>
              <a:rPr lang="en-GB" sz="1800" dirty="0" err="1"/>
              <a:t>dC.CurrencyCodeID</a:t>
            </a:r>
            <a:r>
              <a:rPr lang="en-GB" sz="1800" dirty="0"/>
              <a:t> AND </a:t>
            </a:r>
            <a:r>
              <a:rPr lang="en-GB" sz="1800" dirty="0" err="1"/>
              <a:t>dC.CountryName</a:t>
            </a:r>
            <a:r>
              <a:rPr lang="en-GB" sz="1800" dirty="0"/>
              <a:t>=“Myanmar”</a:t>
            </a:r>
          </a:p>
          <a:p>
            <a:endParaRPr lang="en-GB" dirty="0"/>
          </a:p>
          <a:p>
            <a:r>
              <a:rPr lang="en-GB" dirty="0"/>
              <a:t>Easy to maintain, but no history is stored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6731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2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8"/>
            <a:ext cx="8229600" cy="3024335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/>
              <a:t>This tracks historical data by adding a new record to a dimension with the same natural key but a new surrogate key</a:t>
            </a:r>
          </a:p>
          <a:p>
            <a:pPr lvl="1"/>
            <a:r>
              <a:rPr lang="en-GB" sz="2600" dirty="0"/>
              <a:t>Version numbers or start/end dates are often also included in the dimension</a:t>
            </a:r>
          </a:p>
          <a:p>
            <a:r>
              <a:rPr lang="en-GB" sz="3000" dirty="0"/>
              <a:t>Transactions that reference a specific surrogate key therefore also reference a specific time slice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20968702"/>
              </p:ext>
            </p:extLst>
          </p:nvPr>
        </p:nvGraphicFramePr>
        <p:xfrm>
          <a:off x="107504" y="4145488"/>
          <a:ext cx="8928991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r>
                        <a:rPr lang="en-GB" sz="1400" b="1" dirty="0"/>
                        <a:t> 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Version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StartDate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EndDate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1960-1-1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i="1" dirty="0"/>
                        <a:t>NULL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4459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3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8"/>
            <a:ext cx="8229600" cy="3672407"/>
          </a:xfrm>
        </p:spPr>
        <p:txBody>
          <a:bodyPr>
            <a:normAutofit/>
          </a:bodyPr>
          <a:lstStyle/>
          <a:p>
            <a:r>
              <a:rPr lang="en-GB" sz="2800" dirty="0"/>
              <a:t>This preserves a limited history by including extra columns for those attributes that are likely to change</a:t>
            </a:r>
          </a:p>
          <a:p>
            <a:pPr lvl="1"/>
            <a:r>
              <a:rPr lang="en-GB" sz="2400" dirty="0"/>
              <a:t>This only allows for a single change of value</a:t>
            </a:r>
          </a:p>
          <a:p>
            <a:r>
              <a:rPr lang="en-GB" sz="2800" dirty="0"/>
              <a:t>Two main implementations</a:t>
            </a:r>
          </a:p>
          <a:p>
            <a:pPr lvl="1"/>
            <a:r>
              <a:rPr lang="en-GB" sz="2400" dirty="0"/>
              <a:t>Original value / current value</a:t>
            </a:r>
          </a:p>
          <a:p>
            <a:pPr lvl="1"/>
            <a:r>
              <a:rPr lang="en-GB" sz="2400" dirty="0"/>
              <a:t>Previous value / current value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02142382"/>
              </p:ext>
            </p:extLst>
          </p:nvPr>
        </p:nvGraphicFramePr>
        <p:xfrm>
          <a:off x="107504" y="4919568"/>
          <a:ext cx="8928991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ChangeDate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OldName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9953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4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8"/>
            <a:ext cx="8229600" cy="2793919"/>
          </a:xfrm>
        </p:spPr>
        <p:txBody>
          <a:bodyPr/>
          <a:lstStyle/>
          <a:p>
            <a:r>
              <a:rPr lang="en-GB" sz="2800" dirty="0"/>
              <a:t>This approach is generally referred to as using ‘history tables”</a:t>
            </a:r>
          </a:p>
          <a:p>
            <a:pPr lvl="1"/>
            <a:r>
              <a:rPr lang="en-GB" sz="2400" dirty="0"/>
              <a:t>The main table keeps the current data</a:t>
            </a:r>
          </a:p>
          <a:p>
            <a:pPr lvl="1"/>
            <a:r>
              <a:rPr lang="en-GB" sz="2400" dirty="0"/>
              <a:t>An additional table keeps a record of the changes</a:t>
            </a:r>
          </a:p>
          <a:p>
            <a:endParaRPr lang="en-GB" sz="2800" dirty="0"/>
          </a:p>
          <a:p>
            <a:r>
              <a:rPr lang="en-GB" sz="2800" dirty="0"/>
              <a:t>Both surrogate keys are referenced in the fact table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58711187"/>
              </p:ext>
            </p:extLst>
          </p:nvPr>
        </p:nvGraphicFramePr>
        <p:xfrm>
          <a:off x="107504" y="3774648"/>
          <a:ext cx="8928991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b="1" dirty="0" err="1"/>
                        <a:t>dCurrencyCode</a:t>
                      </a:r>
                      <a:endParaRPr lang="en-GB" sz="1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r>
                        <a:rPr lang="en-GB" sz="1400" b="1" dirty="0"/>
                        <a:t> 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>
                      <a:noFill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dCurrencyCodeHistory</a:t>
                      </a:r>
                      <a:endParaRPr lang="en-GB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CreateDate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1960-1-1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27466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6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8"/>
            <a:ext cx="8229600" cy="4320480"/>
          </a:xfrm>
        </p:spPr>
        <p:txBody>
          <a:bodyPr>
            <a:normAutofit/>
          </a:bodyPr>
          <a:lstStyle/>
          <a:p>
            <a:r>
              <a:rPr lang="en-GB" sz="2800" dirty="0"/>
              <a:t>This is a combination of types 1, 2 and 3 (1+2+3=6) </a:t>
            </a:r>
          </a:p>
          <a:p>
            <a:pPr lvl="1"/>
            <a:r>
              <a:rPr lang="en-GB" sz="2400" dirty="0"/>
              <a:t>For the current version the </a:t>
            </a:r>
            <a:r>
              <a:rPr lang="en-GB" sz="2400" dirty="0" err="1"/>
              <a:t>CountryName</a:t>
            </a:r>
            <a:r>
              <a:rPr lang="en-GB" sz="2400" dirty="0"/>
              <a:t> and </a:t>
            </a:r>
            <a:r>
              <a:rPr lang="en-GB" sz="2400" dirty="0" err="1"/>
              <a:t>Oldname</a:t>
            </a:r>
            <a:r>
              <a:rPr lang="en-GB" sz="2400" dirty="0"/>
              <a:t> are the same</a:t>
            </a:r>
          </a:p>
          <a:p>
            <a:pPr lvl="1"/>
            <a:r>
              <a:rPr lang="en-GB" sz="2400" dirty="0"/>
              <a:t>End date shows a defined NULL date (easy to use in queries)</a:t>
            </a:r>
          </a:p>
          <a:p>
            <a:pPr lvl="1"/>
            <a:r>
              <a:rPr lang="en-GB" sz="2400" dirty="0" err="1"/>
              <a:t>CurrentFlag</a:t>
            </a:r>
            <a:r>
              <a:rPr lang="en-GB" sz="2400" dirty="0"/>
              <a:t> shows that this is the active country name</a:t>
            </a:r>
          </a:p>
          <a:p>
            <a:endParaRPr lang="en-GB" sz="2800" dirty="0"/>
          </a:p>
          <a:p>
            <a:r>
              <a:rPr lang="en-GB" sz="2800" dirty="0"/>
              <a:t>This allows multiple changes to be recorded within the structure of the dimension without the need of an extra history 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66885495"/>
              </p:ext>
            </p:extLst>
          </p:nvPr>
        </p:nvGraphicFramePr>
        <p:xfrm>
          <a:off x="107504" y="5110688"/>
          <a:ext cx="8928991" cy="1630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51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6071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Currency</a:t>
                      </a:r>
                    </a:p>
                    <a:p>
                      <a:pPr algn="ctr"/>
                      <a:r>
                        <a:rPr lang="en-GB" sz="1400" b="1" dirty="0" err="1"/>
                        <a:t>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Currency</a:t>
                      </a:r>
                    </a:p>
                    <a:p>
                      <a:pPr algn="ctr"/>
                      <a:r>
                        <a:rPr lang="en-GB" sz="1400" b="1" dirty="0"/>
                        <a:t>Code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Currency</a:t>
                      </a:r>
                    </a:p>
                    <a:p>
                      <a:pPr algn="ctr"/>
                      <a:r>
                        <a:rPr lang="en-GB" sz="1400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Country</a:t>
                      </a:r>
                    </a:p>
                    <a:p>
                      <a:pPr algn="ctr"/>
                      <a:r>
                        <a:rPr lang="en-GB" sz="1400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Old</a:t>
                      </a:r>
                    </a:p>
                    <a:p>
                      <a:pPr algn="ctr"/>
                      <a:r>
                        <a:rPr lang="en-GB" sz="1400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Start</a:t>
                      </a:r>
                    </a:p>
                    <a:p>
                      <a:pPr algn="ctr"/>
                      <a:r>
                        <a:rPr lang="en-GB" sz="1400" b="1" dirty="0"/>
                        <a:t>Date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End</a:t>
                      </a:r>
                    </a:p>
                    <a:p>
                      <a:pPr algn="ctr"/>
                      <a:r>
                        <a:rPr lang="en-GB" sz="1400" b="1" dirty="0"/>
                        <a:t>Date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CurrentFlag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1960-1-1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1989-6-19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i="0" dirty="0"/>
                        <a:t>9999-12-31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i="1" dirty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15723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F6E0F43-4352-50E8-04DD-7CF78D3DC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Loading Order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0A68094-46AD-6BB1-CB7B-29D4389F2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GB" dirty="0"/>
              <a:t>The basic order is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Historical Load</a:t>
            </a:r>
          </a:p>
          <a:p>
            <a:pPr lvl="1"/>
            <a:r>
              <a:rPr lang="en-GB" dirty="0"/>
              <a:t>When the DW is first created</a:t>
            </a:r>
          </a:p>
          <a:p>
            <a:pPr lvl="1"/>
            <a:r>
              <a:rPr lang="en-GB" dirty="0"/>
              <a:t>All historical data loaded</a:t>
            </a:r>
          </a:p>
          <a:p>
            <a:pPr lvl="1"/>
            <a:r>
              <a:rPr lang="en-GB" dirty="0"/>
              <a:t>May take hours or days</a:t>
            </a:r>
          </a:p>
          <a:p>
            <a:pPr lvl="1"/>
            <a:r>
              <a:rPr lang="en-GB" dirty="0"/>
              <a:t>Requires special scripts</a:t>
            </a:r>
          </a:p>
          <a:p>
            <a:r>
              <a:rPr lang="en-GB" dirty="0"/>
              <a:t>Incremental Load</a:t>
            </a:r>
          </a:p>
          <a:p>
            <a:pPr lvl="1"/>
            <a:r>
              <a:rPr lang="en-GB" dirty="0"/>
              <a:t>Only new or changed records are loaded</a:t>
            </a:r>
          </a:p>
          <a:p>
            <a:pPr lvl="1"/>
            <a:r>
              <a:rPr lang="en-GB" dirty="0"/>
              <a:t>May run daily, hourly, or near-real time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B56057-11B2-F3D9-9FCD-DBC2D8434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8169550-AE4B-F961-BBC2-91D604A912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2110481"/>
              </p:ext>
            </p:extLst>
          </p:nvPr>
        </p:nvGraphicFramePr>
        <p:xfrm>
          <a:off x="1475656" y="1268760"/>
          <a:ext cx="6792416" cy="1743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84969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56E08-FEC3-C7C7-58AF-07A580BF6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Quality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4BFB0-AEF4-C61C-B417-09C98DCEA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GB" dirty="0"/>
              <a:t>If the ETL is poorly designed then this can lead to low data quality and unreliable analytics</a:t>
            </a:r>
          </a:p>
          <a:p>
            <a:endParaRPr lang="en-GB" dirty="0"/>
          </a:p>
          <a:p>
            <a:r>
              <a:rPr lang="en-GB" dirty="0"/>
              <a:t>The ETL process must therefore</a:t>
            </a:r>
          </a:p>
          <a:p>
            <a:pPr lvl="1"/>
            <a:r>
              <a:rPr lang="en-GB" dirty="0"/>
              <a:t>Detect errors</a:t>
            </a:r>
          </a:p>
          <a:p>
            <a:pPr lvl="1"/>
            <a:r>
              <a:rPr lang="en-GB" dirty="0"/>
              <a:t>Log problems</a:t>
            </a:r>
          </a:p>
          <a:p>
            <a:pPr lvl="1"/>
            <a:r>
              <a:rPr lang="en-GB" dirty="0"/>
              <a:t>Allow correction</a:t>
            </a:r>
          </a:p>
          <a:p>
            <a:pPr lvl="1"/>
            <a:r>
              <a:rPr lang="en-GB" dirty="0"/>
              <a:t>Measure quality over time</a:t>
            </a:r>
          </a:p>
          <a:p>
            <a:pPr lvl="1"/>
            <a:endParaRPr lang="en-GB" dirty="0"/>
          </a:p>
          <a:p>
            <a:r>
              <a:rPr lang="en-GB" dirty="0"/>
              <a:t>Ideally, all problems can be fixed automatically</a:t>
            </a:r>
          </a:p>
          <a:p>
            <a:endParaRPr lang="en-GB" dirty="0"/>
          </a:p>
          <a:p>
            <a:r>
              <a:rPr lang="en-GB" dirty="0"/>
              <a:t>In practice, everything is logged and some errors are flagged for human correction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765AF3-FFA6-EB37-0A5E-0FD60D815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077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D113D-CBC0-F099-6373-97601D0F6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Lineage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9A42B-420B-CB75-0AF5-79B13D34C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Financial and other regulatory laws require that all calculations upon and changes to data are recorded and saved</a:t>
            </a:r>
          </a:p>
          <a:p>
            <a:pPr lvl="1"/>
            <a:r>
              <a:rPr lang="en-GB" dirty="0"/>
              <a:t>This is known as the </a:t>
            </a:r>
            <a:r>
              <a:rPr lang="en-GB" i="1" dirty="0"/>
              <a:t>data lineage</a:t>
            </a:r>
            <a:endParaRPr lang="en-GB" dirty="0"/>
          </a:p>
          <a:p>
            <a:endParaRPr lang="en-GB" dirty="0"/>
          </a:p>
          <a:p>
            <a:r>
              <a:rPr lang="en-GB" dirty="0"/>
              <a:t>It records</a:t>
            </a:r>
          </a:p>
          <a:p>
            <a:pPr lvl="1"/>
            <a:r>
              <a:rPr lang="en-GB" dirty="0"/>
              <a:t>Where the data originated</a:t>
            </a:r>
          </a:p>
          <a:p>
            <a:pPr lvl="1"/>
            <a:r>
              <a:rPr lang="en-GB" dirty="0"/>
              <a:t>How it was transformed</a:t>
            </a:r>
          </a:p>
          <a:p>
            <a:pPr lvl="1"/>
            <a:r>
              <a:rPr lang="en-GB" dirty="0"/>
              <a:t>When it was loaded</a:t>
            </a:r>
          </a:p>
          <a:p>
            <a:pPr lvl="1"/>
            <a:r>
              <a:rPr lang="en-GB" dirty="0"/>
              <a:t>Any manual changes made to it</a:t>
            </a:r>
          </a:p>
          <a:p>
            <a:endParaRPr lang="en-GB" dirty="0"/>
          </a:p>
          <a:p>
            <a:r>
              <a:rPr lang="en-GB" dirty="0"/>
              <a:t>This is important for data governance and auditing purposes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817F48-6528-570F-E9F7-8D326A7F2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3601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9F83-1753-62E9-5F88-2CBA23B95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ETL Automation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4F98A-CB95-43B6-48E7-B757541F4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volumes of data handled by a DW ETL system are large enough that pipeline automation is essential</a:t>
            </a:r>
          </a:p>
          <a:p>
            <a:r>
              <a:rPr lang="en-GB" dirty="0"/>
              <a:t>Production systems include</a:t>
            </a:r>
          </a:p>
          <a:p>
            <a:pPr lvl="1"/>
            <a:r>
              <a:rPr lang="en-GB" dirty="0"/>
              <a:t>Scheduling</a:t>
            </a:r>
          </a:p>
          <a:p>
            <a:pPr lvl="1"/>
            <a:r>
              <a:rPr lang="en-GB" dirty="0"/>
              <a:t>Logging</a:t>
            </a:r>
          </a:p>
          <a:p>
            <a:pPr lvl="1"/>
            <a:r>
              <a:rPr lang="en-GB" dirty="0"/>
              <a:t>Monitoring</a:t>
            </a:r>
          </a:p>
          <a:p>
            <a:pPr lvl="1"/>
            <a:r>
              <a:rPr lang="en-GB" dirty="0"/>
              <a:t>Failure Recovery</a:t>
            </a:r>
          </a:p>
          <a:p>
            <a:pPr lvl="1"/>
            <a:r>
              <a:rPr lang="en-GB" dirty="0"/>
              <a:t>Backups</a:t>
            </a:r>
          </a:p>
          <a:p>
            <a:r>
              <a:rPr lang="en-GB" dirty="0"/>
              <a:t>In large DW systems</a:t>
            </a:r>
          </a:p>
          <a:p>
            <a:pPr lvl="1"/>
            <a:r>
              <a:rPr lang="en-GB" dirty="0"/>
              <a:t>Multiple ETL pipelines may run simultaneously</a:t>
            </a:r>
          </a:p>
          <a:p>
            <a:pPr lvl="1"/>
            <a:r>
              <a:rPr lang="en-GB" dirty="0"/>
              <a:t>Parallel processing may be used</a:t>
            </a:r>
          </a:p>
          <a:p>
            <a:pPr lvl="1"/>
            <a:r>
              <a:rPr lang="en-GB" dirty="0"/>
              <a:t>Staging environments can themselves be large DBs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9D75D8-E666-7178-602B-D1BDD9119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213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22570-F2E6-E109-E1B9-7395A01F3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87FDB-70FB-3669-7097-A17B9060A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Shoe retailer </a:t>
            </a:r>
            <a:r>
              <a:rPr lang="en-GB" dirty="0" err="1"/>
              <a:t>Dolmansaxlil</a:t>
            </a:r>
            <a:r>
              <a:rPr lang="en-GB" dirty="0"/>
              <a:t> wants to build a DW using</a:t>
            </a:r>
          </a:p>
          <a:p>
            <a:pPr lvl="1"/>
            <a:r>
              <a:rPr lang="en-GB" dirty="0"/>
              <a:t>A Point Of Service database</a:t>
            </a:r>
          </a:p>
          <a:p>
            <a:pPr lvl="1"/>
            <a:r>
              <a:rPr lang="en-GB" dirty="0"/>
              <a:t>Online store CSV records</a:t>
            </a:r>
          </a:p>
          <a:p>
            <a:pPr lvl="1"/>
            <a:r>
              <a:rPr lang="en-GB" dirty="0"/>
              <a:t>A supplier spreadsheet</a:t>
            </a:r>
          </a:p>
          <a:p>
            <a:pPr lvl="1"/>
            <a:endParaRPr lang="en-GB" dirty="0"/>
          </a:p>
          <a:p>
            <a:r>
              <a:rPr lang="en-GB" dirty="0"/>
              <a:t>Task: Design an ETL workflow including:</a:t>
            </a:r>
          </a:p>
          <a:p>
            <a:pPr lvl="1"/>
            <a:r>
              <a:rPr lang="en-GB" dirty="0"/>
              <a:t>A staging approach (example architecture)</a:t>
            </a:r>
          </a:p>
          <a:p>
            <a:pPr lvl="1"/>
            <a:r>
              <a:rPr lang="en-GB" dirty="0"/>
              <a:t>The dimension loading order</a:t>
            </a:r>
          </a:p>
          <a:p>
            <a:pPr lvl="1"/>
            <a:r>
              <a:rPr lang="en-GB" dirty="0"/>
              <a:t>One data quality rule</a:t>
            </a:r>
          </a:p>
          <a:p>
            <a:pPr lvl="1"/>
            <a:r>
              <a:rPr lang="en-GB" dirty="0"/>
              <a:t>An incremental update process</a:t>
            </a:r>
          </a:p>
          <a:p>
            <a:pPr lvl="1"/>
            <a:r>
              <a:rPr lang="en-GB" dirty="0"/>
              <a:t>A diagram of the pipeline</a:t>
            </a:r>
          </a:p>
          <a:p>
            <a:endParaRPr lang="en-GB" dirty="0"/>
          </a:p>
          <a:p>
            <a:r>
              <a:rPr lang="en-GB" dirty="0"/>
              <a:t>Discussion questions</a:t>
            </a:r>
          </a:p>
          <a:p>
            <a:pPr lvl="1"/>
            <a:r>
              <a:rPr lang="en-GB" dirty="0"/>
              <a:t>Which source is most reliable? Where should cleaning occur? How frequently should ETL run? What errors should stop the pipeline?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B12C64-525D-25D4-920C-0390BA774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6253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Data Governance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687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16284</TotalTime>
  <Words>1729</Words>
  <Application>Microsoft Office PowerPoint</Application>
  <PresentationFormat>On-screen Show (4:3)</PresentationFormat>
  <Paragraphs>471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Georgia</vt:lpstr>
      <vt:lpstr>Wingdings</vt:lpstr>
      <vt:lpstr>Wingdings 2</vt:lpstr>
      <vt:lpstr>DWDM Theme</vt:lpstr>
      <vt:lpstr>Data Warehousing &amp; Data Mining</vt:lpstr>
      <vt:lpstr>Extract-Transform-Load (ETL)</vt:lpstr>
      <vt:lpstr>ETL Process</vt:lpstr>
      <vt:lpstr>ETL Process</vt:lpstr>
      <vt:lpstr>Why Bother?</vt:lpstr>
      <vt:lpstr>Source Systems</vt:lpstr>
      <vt:lpstr>Problems with Source Data</vt:lpstr>
      <vt:lpstr>Example Data Quality Issues</vt:lpstr>
      <vt:lpstr>Exercise - Spot The Problems </vt:lpstr>
      <vt:lpstr>ETL Lifecycle</vt:lpstr>
      <vt:lpstr>Source-to-Target Mapping</vt:lpstr>
      <vt:lpstr>Exercise</vt:lpstr>
      <vt:lpstr>ETL Staging Area</vt:lpstr>
      <vt:lpstr>Common Transformations</vt:lpstr>
      <vt:lpstr>Slowly-Changing Dimensions</vt:lpstr>
      <vt:lpstr>Dealing with SCD</vt:lpstr>
      <vt:lpstr>Type 1 </vt:lpstr>
      <vt:lpstr>Type 2</vt:lpstr>
      <vt:lpstr>Type 3</vt:lpstr>
      <vt:lpstr>Type 4</vt:lpstr>
      <vt:lpstr>Type 6</vt:lpstr>
      <vt:lpstr>Loading Order</vt:lpstr>
      <vt:lpstr>Data Quality Management</vt:lpstr>
      <vt:lpstr>Data Lineage</vt:lpstr>
      <vt:lpstr>ETL Automation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291</cp:revision>
  <dcterms:created xsi:type="dcterms:W3CDTF">2011-09-13T10:27:46Z</dcterms:created>
  <dcterms:modified xsi:type="dcterms:W3CDTF">2026-03-19T11:51:46Z</dcterms:modified>
</cp:coreProperties>
</file>