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75" d="100"/>
          <a:sy n="75" d="100"/>
        </p:scale>
        <p:origin x="946"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455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Open by introducing the project title and making clear that this is an interim viva presentation. State that the project evaluates whether AI assistance can improve the usability of a healthcare appointment-booking system when compared with a conventional interface.</a:t>
            </a:r>
          </a:p>
          <a:p>
            <a:r>
              <a:rPr lang="en-US"/>
              <a:t>Emphasise that the work is not about clinical diagnosis or treatment advice. It is a controlled usability project focused on administrative booking tasks, such as searching for appointments, selecting a suitable slot, confirming a booking, and using non-clinical support.</a:t>
            </a:r>
          </a:p>
          <a:p>
            <a:r>
              <a:rPr lang="en-US"/>
              <a:t>Finish by signposting the key academic issue: AI may be useful, but its benefit must be demonstrated through usability evidence rather than assumed because the technology is new.</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Use this slide to orient the examiner. Explain that the presentation follows the sample interim viva structure: introduction, problem statement, aim and objectives, literature review, methodology, functionalities, design overview, timeline, conclusion and references.</a:t>
            </a:r>
          </a:p>
          <a:p>
            <a:r>
              <a:rPr lang="en-US"/>
              <a:t>Mention that additional high-mark material, such as research gap, project significance, risks, evaluation measures and prototype evidence, is embedded under these official headings rather than presented as unrelated sections.</a:t>
            </a:r>
          </a:p>
          <a:p>
            <a:r>
              <a:rPr lang="en-US"/>
              <a:t>Keep this slide short and move on quickly; it is mainly there to show that the presentation is organised and aligned with the required structure.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project context. Healthcare appointment booking is often treated as a simple administrative task, but it strongly affects user access, confidence and satisfaction. If the interface is hard to use, users may make errors, abandon the process or require extra help.</a:t>
            </a:r>
          </a:p>
          <a:p>
            <a:r>
              <a:rPr lang="en-US"/>
              <a:t>Then introduce the AI opportunity. Conversational support and recommendations may reduce search effort and help users express preferences in a more natural way.</a:t>
            </a:r>
          </a:p>
          <a:p>
            <a:r>
              <a:rPr lang="en-US"/>
              <a:t>Balance this by stressing the academic caution: usability cannot be inferred from technical capability. In healthcare, AI must be evaluated in relation to accessibility, privacy, trust, transparency and user control.</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one of the most important slides. Explain the practical problem first: appointment booking can involve long forms, unfamiliar service terms and rigid search filters. These issues may increase time, errors and frustration.</a:t>
            </a:r>
          </a:p>
          <a:p>
            <a:r>
              <a:rPr lang="en-US"/>
              <a:t>Then explain the research problem: although AI may appear to offer a solution, existing evidence does not clearly show that adding AI to a booking interface improves actual usability compared with an equivalent conventional route.</a:t>
            </a:r>
          </a:p>
          <a:p>
            <a:r>
              <a:rPr lang="en-US"/>
              <a:t>Finish with the healthcare constraint. The assistant must remain administrative, must not provide clinical advice, and must protect users through confirmation, fallback and synthetic data. This creates a clear, researchable problem.</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State the aim clearly and slowly because it anchors the whole project. The project is to design and evaluate an AI-assisted appointment-booking prototype and determine whether it improves usability compared with a conventional interface.</a:t>
            </a:r>
          </a:p>
          <a:p>
            <a:r>
              <a:rPr lang="en-US"/>
              <a:t>Briefly explain the objectives as a logical sequence: review the literature, identify user requirements, build two equivalent prototypes, compare them using usability measures, and produce design recommendations.</a:t>
            </a:r>
          </a:p>
          <a:p>
            <a:r>
              <a:rPr lang="en-US"/>
              <a:t>When covering the research questions, link them to the later methodology. RQ1 is explored through requirements and usability tasks, RQ2 through performance and SUS comparison, and RQ3 through trust, privacy and accessibility feedback.</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Use this slide to show critical literature awareness, not just topic familiarity. Explain that the literature supports the potential of AI in healthcare communication and operational support, but this does not automatically prove usability improvement in appointment booking.</a:t>
            </a:r>
          </a:p>
          <a:p>
            <a:r>
              <a:rPr lang="en-US"/>
              <a:t>Point out that privacy, ethics and trust are recurring concerns, so the project translates those concerns into concrete design controls such as restricted administrative responses, fallback messages and synthetic data.</a:t>
            </a:r>
          </a:p>
          <a:p>
            <a:r>
              <a:rPr lang="en-US"/>
              <a:t>Finally, emphasise that appointment-management research highlights navigation, accessibility and trust, but controlled comparison between equivalent AI-assisted and conventional booking journeys remains limited. This justifies the project.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is the literature synthesis and the closest match to the interim-viva finding criterion. Present the three preliminary findings as conclusions drawn from the literature and requirements analysis.</a:t>
            </a:r>
          </a:p>
          <a:p>
            <a:r>
              <a:rPr lang="en-US"/>
              <a:t>First, AI capability does not equal better usability; the design must reduce effort and support real tasks. Second, trust and control are essential in healthcare settings, so users must be able to confirm, reject or bypass AI recommendations. Third, the evidence is fragmented across chatbots, forecasting, acceptance and general digital-health studies.</a:t>
            </a:r>
          </a:p>
          <a:p>
            <a:r>
              <a:rPr lang="en-US"/>
              <a:t>End with the research gap: the project addresses this by creating equivalent prototypes and comparing them through mixed-method usability evaluation.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methodology as a controlled, human-centred development process. The project moves from literature review and requirements to wireframes, prototype development, pilot refinement and evaluation.</a:t>
            </a:r>
          </a:p>
          <a:p>
            <a:r>
              <a:rPr lang="en-US"/>
              <a:t>Justify the approach. A survey alone would capture opinions but not observed performance. A live healthcare deployment would be more realistic but would raise privacy, governance and time constraints beyond the scope of an interim undergraduate project. A prototype study is therefore appropriate.</a:t>
            </a:r>
          </a:p>
          <a:p>
            <a:r>
              <a:rPr lang="en-US"/>
              <a:t>Briefly explain the data strategy: SUS will measure perceived usability, task completion/time/errors will measure behaviour, and think-aloud or short interviews will explain why users experienced problems or benefits.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Present the functionalities as design requirements, not as a simple feature list. The important point is that the two routes support the same core booking tasks so the comparison is fair.</a:t>
            </a:r>
          </a:p>
          <a:p>
            <a:r>
              <a:rPr lang="en-US"/>
              <a:t>Explain the conventional route: users search, filter, select, confirm, reschedule and cancel using standard controls. Then explain the AI route: users express an administrative request in natural language and receive approved, availability-checked recommendations.</a:t>
            </a:r>
          </a:p>
          <a:p>
            <a:r>
              <a:rPr lang="en-US"/>
              <a:t>Highlight the safety controls. Every booking requires explicit confirmation, unsupported clinical questions receive a fallback response, and manual controls remain available at every stage. This protects user autonomy and makes the system ethically bounded.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Use the architecture slide to show that the design is organised and testable. Explain the four layers: presentation, application, AI and data.</a:t>
            </a:r>
          </a:p>
          <a:p>
            <a:r>
              <a:rPr lang="en-US"/>
              <a:t>The presentation layer contains both the conventional controls and the AI panel. The application layer handles validation and booking rules. The AI layer is constrained to intent recognition, approved information retrieval and recommendations. The data layer stores synthetic services, availability and interaction logs.</a:t>
            </a:r>
          </a:p>
          <a:p>
            <a:r>
              <a:rPr lang="en-US"/>
              <a:t>Emphasise fairness in the experiment: both interfaces use the same booking logic and data, so differences in usability can be more reasonably linked to the interaction route rather than different backend behaviour.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should introduce the prototype or demo. Explain that the demonstration is structured around the same tasks that will later be used in the usability evaluation.</a:t>
            </a:r>
          </a:p>
          <a:p>
            <a:r>
              <a:rPr lang="en-US"/>
              <a:t>Show the conventional booking journey first: search, filter, select provider and confirm. Then show the AI-assisted route: natural-language request, recommendation and confirmation. If possible, also show rescheduling or cancellation to demonstrate that the prototype supports realistic administrative changes.</a:t>
            </a:r>
          </a:p>
          <a:p>
            <a:r>
              <a:rPr lang="en-US"/>
              <a:t>Make sure to include a safety example. Ask something outside scope, such as a clinical question, and show that the assistant refuses or redirects appropriately. This demonstrates code/prototype progress and risk control.</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project plan as evidence that the work is feasible. The timeline moves logically from proposal, ethics and literature review into requirements, design, prototype development, pilot testing, main evaluation, analysis and writing.</a:t>
            </a:r>
          </a:p>
          <a:p>
            <a:r>
              <a:rPr lang="en-US"/>
              <a:t>Emphasise that ethics approval and literature work come before participant research. This shows awareness of research governance. Development and dissertation writing overlap so that the project is not left until the final stage.</a:t>
            </a:r>
          </a:p>
          <a:p>
            <a:r>
              <a:rPr lang="en-US"/>
              <a:t>If asked about risk, mention that time has been allowed for prototype refinement and possible recruitment delays. This shows realistic project planning rather than an idealised schedule.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Use the conclusion to bring the presentation back to the marking criteria. Summarise the problem: AI-supported booking has potential, but healthcare usability must be demonstrated through controlled evidence.</a:t>
            </a:r>
          </a:p>
          <a:p>
            <a:r>
              <a:rPr lang="en-US"/>
              <a:t>Summarise the approach: two equivalent booking prototypes will be compared using a counterbalanced mixed-method usability study. This links the system build to the research gap.</a:t>
            </a:r>
          </a:p>
          <a:p>
            <a:r>
              <a:rPr lang="en-US"/>
              <a:t>Finish with the expected contribution: the project should produce practical design guidance on where constrained AI support helps or hinders effectiveness, efficiency, satisfaction, trust and accessibility. Then identify the immediate next steps: complete implementation, pilot test, collect data and analyse results.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Do not read every reference. Instead, explain that these sources underpin the main parts of the project.</a:t>
            </a:r>
          </a:p>
          <a:p>
            <a:r>
              <a:rPr lang="en-US"/>
              <a:t>Point to the healthcare AI sources for the broader context, the appointment-management and conversational-AI sources for the specific research gap, and the SUS and ISO usability sources for the evaluation framework.</a:t>
            </a:r>
          </a:p>
          <a:p>
            <a:r>
              <a:rPr lang="en-US"/>
              <a:t>If questioned, be ready to explain why the literature justifies your method: the sources show AI potential and risks, but also leave a gap around controlled comparison of equivalent AI-assisted and conventional appointment-booking interfaces.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Close professionally and invite questions. Do not add new content here unless asked.</a:t>
            </a:r>
          </a:p>
          <a:p>
            <a:r>
              <a:rPr lang="en-US"/>
              <a:t>Prepare to answer questions on six areas: the research gap, why SUS and task measures are used together, why a controlled comparison is suitable, how the AI is constrained for safety, what the prototype currently demonstrates, and what the project plan is before final submission.</a:t>
            </a:r>
          </a:p>
          <a:p>
            <a:r>
              <a:rPr lang="en-US"/>
              <a:t>A strong final line is: ‘I am happy to answer questions on the literature, prototype design, evaluation method or project plan.’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5" name="Shape 2"/>
          <p:cNvSpPr/>
          <p:nvPr/>
        </p:nvSpPr>
        <p:spPr>
          <a:xfrm>
            <a:off x="256032" y="2350008"/>
            <a:ext cx="11686032" cy="54864"/>
          </a:xfrm>
          <a:prstGeom prst="rect">
            <a:avLst/>
          </a:prstGeom>
          <a:solidFill>
            <a:srgbClr val="13374A"/>
          </a:solidFill>
          <a:ln w="12700">
            <a:solidFill>
              <a:srgbClr val="13374A"/>
            </a:solidFill>
            <a:prstDash val="solid"/>
          </a:ln>
        </p:spPr>
      </p:sp>
      <p:sp>
        <p:nvSpPr>
          <p:cNvPr id="6" name="Text 3"/>
          <p:cNvSpPr/>
          <p:nvPr/>
        </p:nvSpPr>
        <p:spPr>
          <a:xfrm>
            <a:off x="566928" y="2798064"/>
            <a:ext cx="7315200" cy="987552"/>
          </a:xfrm>
          <a:prstGeom prst="rect">
            <a:avLst/>
          </a:prstGeom>
          <a:noFill/>
          <a:ln/>
        </p:spPr>
        <p:txBody>
          <a:bodyPr wrap="square" lIns="0" tIns="0" rIns="0" bIns="0" rtlCol="0" anchor="ctr">
            <a:normAutofit/>
          </a:bodyPr>
          <a:lstStyle/>
          <a:p>
            <a:pPr marL="0" indent="0">
              <a:buNone/>
            </a:pPr>
            <a:r>
              <a:rPr lang="en-US" sz="2800" b="1" dirty="0">
                <a:solidFill>
                  <a:srgbClr val="0B2636"/>
                </a:solidFill>
                <a:latin typeface="Aptos Display" pitchFamily="34" charset="0"/>
                <a:ea typeface="Aptos Display" pitchFamily="34" charset="-122"/>
                <a:cs typeface="Aptos Display" pitchFamily="34" charset="-120"/>
              </a:rPr>
              <a:t>Evaluating the Impact of Artificial Intelligence on the Usability of Healthcare Appointment Booking Systems</a:t>
            </a:r>
            <a:endParaRPr lang="en-US" sz="2800" dirty="0"/>
          </a:p>
        </p:txBody>
      </p:sp>
      <p:sp>
        <p:nvSpPr>
          <p:cNvPr id="7" name="Text 4"/>
          <p:cNvSpPr/>
          <p:nvPr/>
        </p:nvSpPr>
        <p:spPr>
          <a:xfrm>
            <a:off x="594360" y="3867912"/>
            <a:ext cx="3108960" cy="246888"/>
          </a:xfrm>
          <a:prstGeom prst="rect">
            <a:avLst/>
          </a:prstGeom>
          <a:noFill/>
          <a:ln/>
        </p:spPr>
        <p:txBody>
          <a:bodyPr wrap="square" lIns="0" tIns="0" rIns="0" bIns="0" rtlCol="0" anchor="ctr"/>
          <a:lstStyle/>
          <a:p>
            <a:pPr marL="0" indent="0">
              <a:buNone/>
            </a:pPr>
            <a:r>
              <a:rPr lang="en-US" sz="1300" b="1" dirty="0">
                <a:solidFill>
                  <a:srgbClr val="0A8E9B"/>
                </a:solidFill>
              </a:rPr>
              <a:t>Interim Viva Presentation</a:t>
            </a:r>
            <a:endParaRPr lang="en-US" sz="1300" dirty="0"/>
          </a:p>
        </p:txBody>
      </p:sp>
      <p:sp>
        <p:nvSpPr>
          <p:cNvPr id="8" name="Shape 5"/>
          <p:cNvSpPr/>
          <p:nvPr/>
        </p:nvSpPr>
        <p:spPr>
          <a:xfrm>
            <a:off x="594360" y="4224528"/>
            <a:ext cx="2834640" cy="0"/>
          </a:xfrm>
          <a:prstGeom prst="line">
            <a:avLst/>
          </a:prstGeom>
          <a:noFill/>
          <a:ln w="25400">
            <a:solidFill>
              <a:srgbClr val="0A8E9B"/>
            </a:solidFill>
            <a:prstDash val="solid"/>
          </a:ln>
        </p:spPr>
      </p:sp>
      <p:sp>
        <p:nvSpPr>
          <p:cNvPr id="9" name="Text 6"/>
          <p:cNvSpPr/>
          <p:nvPr/>
        </p:nvSpPr>
        <p:spPr>
          <a:xfrm>
            <a:off x="8458200" y="4956048"/>
            <a:ext cx="3200400" cy="658368"/>
          </a:xfrm>
          <a:prstGeom prst="rect">
            <a:avLst/>
          </a:prstGeom>
          <a:noFill/>
          <a:ln/>
        </p:spPr>
        <p:txBody>
          <a:bodyPr wrap="square" lIns="0" tIns="0" rIns="0" bIns="0" rtlCol="0" anchor="ctr"/>
          <a:lstStyle/>
          <a:p>
            <a:pPr marL="0" indent="0" algn="r">
              <a:buNone/>
            </a:pPr>
            <a:r>
              <a:rPr lang="en-US" sz="980" dirty="0">
                <a:solidFill>
                  <a:srgbClr val="0B2636"/>
                </a:solidFill>
              </a:rPr>
              <a:t>Student: Evans Quartey-Tackie (2318850)</a:t>
            </a:r>
            <a:endParaRPr lang="en-US" sz="980" dirty="0"/>
          </a:p>
          <a:p>
            <a:pPr marL="0" indent="0" algn="r">
              <a:buNone/>
            </a:pPr>
            <a:r>
              <a:rPr lang="en-US" sz="980" dirty="0">
                <a:solidFill>
                  <a:srgbClr val="0B2636"/>
                </a:solidFill>
              </a:rPr>
              <a:t>Course: BSc Cloud Computing</a:t>
            </a:r>
            <a:endParaRPr lang="en-US" sz="980" dirty="0"/>
          </a:p>
          <a:p>
            <a:pPr marL="0" indent="0" algn="r">
              <a:buNone/>
            </a:pPr>
            <a:r>
              <a:rPr lang="en-US" sz="980" dirty="0">
                <a:solidFill>
                  <a:srgbClr val="0B2636"/>
                </a:solidFill>
              </a:rPr>
              <a:t>Module: ACCA6020 Independent Project</a:t>
            </a:r>
            <a:endParaRPr lang="en-US" sz="980" dirty="0"/>
          </a:p>
          <a:p>
            <a:pPr marL="0" indent="0" algn="r">
              <a:buNone/>
            </a:pPr>
            <a:r>
              <a:rPr lang="en-US" sz="980" dirty="0">
                <a:solidFill>
                  <a:srgbClr val="0B2636"/>
                </a:solidFill>
              </a:rPr>
              <a:t>Supervisor: Osman Elgawi</a:t>
            </a:r>
            <a:endParaRPr lang="en-US" sz="980" dirty="0"/>
          </a:p>
        </p:txBody>
      </p:sp>
      <p:sp>
        <p:nvSpPr>
          <p:cNvPr id="10" name="Text 7"/>
          <p:cNvSpPr/>
          <p:nvPr/>
        </p:nvSpPr>
        <p:spPr>
          <a:xfrm>
            <a:off x="594360" y="4864608"/>
            <a:ext cx="6126480" cy="329184"/>
          </a:xfrm>
          <a:prstGeom prst="rect">
            <a:avLst/>
          </a:prstGeom>
          <a:noFill/>
          <a:ln/>
        </p:spPr>
        <p:txBody>
          <a:bodyPr wrap="square" lIns="0" tIns="0" rIns="0" bIns="0" rtlCol="0" anchor="ctr"/>
          <a:lstStyle/>
          <a:p>
            <a:pPr marL="0" indent="0">
              <a:buNone/>
            </a:pPr>
            <a:r>
              <a:rPr lang="en-US" sz="1050" i="1" dirty="0">
                <a:solidFill>
                  <a:srgbClr val="667085"/>
                </a:solidFill>
              </a:rPr>
              <a:t>Project focus: controlled usability comparison of conventional and AI-assisted booking interfaces</a:t>
            </a:r>
            <a:endParaRPr lang="en-US" sz="1050" dirty="0"/>
          </a:p>
        </p:txBody>
      </p:sp>
      <p:sp>
        <p:nvSpPr>
          <p:cNvPr id="12" name="Text 9"/>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1</a:t>
            </a:r>
            <a:endParaRPr lang="en-US" sz="7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TABLE OF CONTENTS</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384048" y="6519672"/>
            <a:ext cx="8229600" cy="164592"/>
          </a:xfrm>
          <a:prstGeom prst="rect">
            <a:avLst/>
          </a:prstGeom>
          <a:noFill/>
          <a:ln/>
        </p:spPr>
        <p:txBody>
          <a:bodyPr wrap="square" lIns="0" tIns="0" rIns="0" bIns="0" rtlCol="0" anchor="ctr"/>
          <a:lstStyle/>
          <a:p>
            <a:pPr marL="0" indent="0">
              <a:buNone/>
            </a:pPr>
            <a:r>
              <a:rPr lang="en-US" sz="680" dirty="0">
                <a:solidFill>
                  <a:srgbClr val="667085"/>
                </a:solidFill>
              </a:rPr>
              <a:t>Interim Viva Presentation  |  AI-assisted healthcare appointment booking</a:t>
            </a:r>
            <a:endParaRPr lang="en-US" sz="680" dirty="0"/>
          </a:p>
        </p:txBody>
      </p:sp>
      <p:sp>
        <p:nvSpPr>
          <p:cNvPr id="7" name="Text 5"/>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2</a:t>
            </a:r>
            <a:endParaRPr lang="en-US" sz="700" dirty="0"/>
          </a:p>
        </p:txBody>
      </p:sp>
      <p:sp>
        <p:nvSpPr>
          <p:cNvPr id="8" name="Shape 6"/>
          <p:cNvSpPr/>
          <p:nvPr/>
        </p:nvSpPr>
        <p:spPr>
          <a:xfrm>
            <a:off x="914400" y="1005840"/>
            <a:ext cx="4572000" cy="438912"/>
          </a:xfrm>
          <a:prstGeom prst="roundRect">
            <a:avLst>
              <a:gd name="adj" fmla="val 10417"/>
            </a:avLst>
          </a:prstGeom>
          <a:solidFill>
            <a:srgbClr val="F6FAFB"/>
          </a:solidFill>
          <a:ln w="6350">
            <a:solidFill>
              <a:srgbClr val="D9E6EA"/>
            </a:solidFill>
            <a:prstDash val="solid"/>
          </a:ln>
        </p:spPr>
      </p:sp>
      <p:sp>
        <p:nvSpPr>
          <p:cNvPr id="9" name="Text 7"/>
          <p:cNvSpPr/>
          <p:nvPr/>
        </p:nvSpPr>
        <p:spPr>
          <a:xfrm>
            <a:off x="1051560" y="1133856"/>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01</a:t>
            </a:r>
            <a:endParaRPr lang="en-US" sz="850" dirty="0"/>
          </a:p>
        </p:txBody>
      </p:sp>
      <p:sp>
        <p:nvSpPr>
          <p:cNvPr id="10" name="Text 8"/>
          <p:cNvSpPr/>
          <p:nvPr/>
        </p:nvSpPr>
        <p:spPr>
          <a:xfrm>
            <a:off x="1517904" y="1115568"/>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Introduction</a:t>
            </a:r>
            <a:endParaRPr lang="en-US" sz="1100" dirty="0"/>
          </a:p>
        </p:txBody>
      </p:sp>
      <p:sp>
        <p:nvSpPr>
          <p:cNvPr id="11" name="Shape 9"/>
          <p:cNvSpPr/>
          <p:nvPr/>
        </p:nvSpPr>
        <p:spPr>
          <a:xfrm>
            <a:off x="914400" y="1673352"/>
            <a:ext cx="4572000" cy="438912"/>
          </a:xfrm>
          <a:prstGeom prst="roundRect">
            <a:avLst>
              <a:gd name="adj" fmla="val 10417"/>
            </a:avLst>
          </a:prstGeom>
          <a:solidFill>
            <a:srgbClr val="EAF5F7"/>
          </a:solidFill>
          <a:ln w="6350">
            <a:solidFill>
              <a:srgbClr val="D9E6EA"/>
            </a:solidFill>
            <a:prstDash val="solid"/>
          </a:ln>
        </p:spPr>
      </p:sp>
      <p:sp>
        <p:nvSpPr>
          <p:cNvPr id="12" name="Text 10"/>
          <p:cNvSpPr/>
          <p:nvPr/>
        </p:nvSpPr>
        <p:spPr>
          <a:xfrm>
            <a:off x="1051560" y="1801368"/>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02</a:t>
            </a:r>
            <a:endParaRPr lang="en-US" sz="850" dirty="0"/>
          </a:p>
        </p:txBody>
      </p:sp>
      <p:sp>
        <p:nvSpPr>
          <p:cNvPr id="13" name="Text 11"/>
          <p:cNvSpPr/>
          <p:nvPr/>
        </p:nvSpPr>
        <p:spPr>
          <a:xfrm>
            <a:off x="1517904" y="1783080"/>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Problem Statement</a:t>
            </a:r>
            <a:endParaRPr lang="en-US" sz="1100" dirty="0"/>
          </a:p>
        </p:txBody>
      </p:sp>
      <p:sp>
        <p:nvSpPr>
          <p:cNvPr id="14" name="Shape 12"/>
          <p:cNvSpPr/>
          <p:nvPr/>
        </p:nvSpPr>
        <p:spPr>
          <a:xfrm>
            <a:off x="914400" y="2340864"/>
            <a:ext cx="4572000" cy="438912"/>
          </a:xfrm>
          <a:prstGeom prst="roundRect">
            <a:avLst>
              <a:gd name="adj" fmla="val 10417"/>
            </a:avLst>
          </a:prstGeom>
          <a:solidFill>
            <a:srgbClr val="F6FAFB"/>
          </a:solidFill>
          <a:ln w="6350">
            <a:solidFill>
              <a:srgbClr val="D9E6EA"/>
            </a:solidFill>
            <a:prstDash val="solid"/>
          </a:ln>
        </p:spPr>
      </p:sp>
      <p:sp>
        <p:nvSpPr>
          <p:cNvPr id="15" name="Text 13"/>
          <p:cNvSpPr/>
          <p:nvPr/>
        </p:nvSpPr>
        <p:spPr>
          <a:xfrm>
            <a:off x="1051560" y="2468880"/>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03</a:t>
            </a:r>
            <a:endParaRPr lang="en-US" sz="850" dirty="0"/>
          </a:p>
        </p:txBody>
      </p:sp>
      <p:sp>
        <p:nvSpPr>
          <p:cNvPr id="16" name="Text 14"/>
          <p:cNvSpPr/>
          <p:nvPr/>
        </p:nvSpPr>
        <p:spPr>
          <a:xfrm>
            <a:off x="1517904" y="2450592"/>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Project Aim and Objectives</a:t>
            </a:r>
            <a:endParaRPr lang="en-US" sz="1100" dirty="0"/>
          </a:p>
        </p:txBody>
      </p:sp>
      <p:sp>
        <p:nvSpPr>
          <p:cNvPr id="17" name="Shape 15"/>
          <p:cNvSpPr/>
          <p:nvPr/>
        </p:nvSpPr>
        <p:spPr>
          <a:xfrm>
            <a:off x="914400" y="3008376"/>
            <a:ext cx="4572000" cy="438912"/>
          </a:xfrm>
          <a:prstGeom prst="roundRect">
            <a:avLst>
              <a:gd name="adj" fmla="val 10417"/>
            </a:avLst>
          </a:prstGeom>
          <a:solidFill>
            <a:srgbClr val="EAF5F7"/>
          </a:solidFill>
          <a:ln w="6350">
            <a:solidFill>
              <a:srgbClr val="D9E6EA"/>
            </a:solidFill>
            <a:prstDash val="solid"/>
          </a:ln>
        </p:spPr>
      </p:sp>
      <p:sp>
        <p:nvSpPr>
          <p:cNvPr id="18" name="Text 16"/>
          <p:cNvSpPr/>
          <p:nvPr/>
        </p:nvSpPr>
        <p:spPr>
          <a:xfrm>
            <a:off x="1051560" y="3136392"/>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04</a:t>
            </a:r>
            <a:endParaRPr lang="en-US" sz="850" dirty="0"/>
          </a:p>
        </p:txBody>
      </p:sp>
      <p:sp>
        <p:nvSpPr>
          <p:cNvPr id="19" name="Text 17"/>
          <p:cNvSpPr/>
          <p:nvPr/>
        </p:nvSpPr>
        <p:spPr>
          <a:xfrm>
            <a:off x="1517904" y="3118104"/>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Literature Review</a:t>
            </a:r>
            <a:endParaRPr lang="en-US" sz="1100" dirty="0"/>
          </a:p>
        </p:txBody>
      </p:sp>
      <p:sp>
        <p:nvSpPr>
          <p:cNvPr id="20" name="Shape 18"/>
          <p:cNvSpPr/>
          <p:nvPr/>
        </p:nvSpPr>
        <p:spPr>
          <a:xfrm>
            <a:off x="914400" y="3675888"/>
            <a:ext cx="4572000" cy="438912"/>
          </a:xfrm>
          <a:prstGeom prst="roundRect">
            <a:avLst>
              <a:gd name="adj" fmla="val 10417"/>
            </a:avLst>
          </a:prstGeom>
          <a:solidFill>
            <a:srgbClr val="F6FAFB"/>
          </a:solidFill>
          <a:ln w="6350">
            <a:solidFill>
              <a:srgbClr val="D9E6EA"/>
            </a:solidFill>
            <a:prstDash val="solid"/>
          </a:ln>
        </p:spPr>
      </p:sp>
      <p:sp>
        <p:nvSpPr>
          <p:cNvPr id="21" name="Text 19"/>
          <p:cNvSpPr/>
          <p:nvPr/>
        </p:nvSpPr>
        <p:spPr>
          <a:xfrm>
            <a:off x="1051560" y="3803904"/>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05</a:t>
            </a:r>
            <a:endParaRPr lang="en-US" sz="850" dirty="0"/>
          </a:p>
        </p:txBody>
      </p:sp>
      <p:sp>
        <p:nvSpPr>
          <p:cNvPr id="22" name="Text 20"/>
          <p:cNvSpPr/>
          <p:nvPr/>
        </p:nvSpPr>
        <p:spPr>
          <a:xfrm>
            <a:off x="1517904" y="3785616"/>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Methodology</a:t>
            </a:r>
            <a:endParaRPr lang="en-US" sz="1100" dirty="0"/>
          </a:p>
        </p:txBody>
      </p:sp>
      <p:sp>
        <p:nvSpPr>
          <p:cNvPr id="23" name="Shape 21"/>
          <p:cNvSpPr/>
          <p:nvPr/>
        </p:nvSpPr>
        <p:spPr>
          <a:xfrm>
            <a:off x="6217920" y="1005840"/>
            <a:ext cx="4572000" cy="438912"/>
          </a:xfrm>
          <a:prstGeom prst="roundRect">
            <a:avLst>
              <a:gd name="adj" fmla="val 10417"/>
            </a:avLst>
          </a:prstGeom>
          <a:solidFill>
            <a:srgbClr val="EAF5F7"/>
          </a:solidFill>
          <a:ln w="6350">
            <a:solidFill>
              <a:srgbClr val="D9E6EA"/>
            </a:solidFill>
            <a:prstDash val="solid"/>
          </a:ln>
        </p:spPr>
      </p:sp>
      <p:sp>
        <p:nvSpPr>
          <p:cNvPr id="24" name="Text 22"/>
          <p:cNvSpPr/>
          <p:nvPr/>
        </p:nvSpPr>
        <p:spPr>
          <a:xfrm>
            <a:off x="6355080" y="1133856"/>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06</a:t>
            </a:r>
            <a:endParaRPr lang="en-US" sz="850" dirty="0"/>
          </a:p>
        </p:txBody>
      </p:sp>
      <p:sp>
        <p:nvSpPr>
          <p:cNvPr id="25" name="Text 23"/>
          <p:cNvSpPr/>
          <p:nvPr/>
        </p:nvSpPr>
        <p:spPr>
          <a:xfrm>
            <a:off x="6821424" y="1115568"/>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Functionalities</a:t>
            </a:r>
            <a:endParaRPr lang="en-US" sz="1100" dirty="0"/>
          </a:p>
        </p:txBody>
      </p:sp>
      <p:sp>
        <p:nvSpPr>
          <p:cNvPr id="26" name="Shape 24"/>
          <p:cNvSpPr/>
          <p:nvPr/>
        </p:nvSpPr>
        <p:spPr>
          <a:xfrm>
            <a:off x="6217920" y="1673352"/>
            <a:ext cx="4572000" cy="438912"/>
          </a:xfrm>
          <a:prstGeom prst="roundRect">
            <a:avLst>
              <a:gd name="adj" fmla="val 10417"/>
            </a:avLst>
          </a:prstGeom>
          <a:solidFill>
            <a:srgbClr val="F6FAFB"/>
          </a:solidFill>
          <a:ln w="6350">
            <a:solidFill>
              <a:srgbClr val="D9E6EA"/>
            </a:solidFill>
            <a:prstDash val="solid"/>
          </a:ln>
        </p:spPr>
      </p:sp>
      <p:sp>
        <p:nvSpPr>
          <p:cNvPr id="27" name="Text 25"/>
          <p:cNvSpPr/>
          <p:nvPr/>
        </p:nvSpPr>
        <p:spPr>
          <a:xfrm>
            <a:off x="6355080" y="1801368"/>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07</a:t>
            </a:r>
            <a:endParaRPr lang="en-US" sz="850" dirty="0"/>
          </a:p>
        </p:txBody>
      </p:sp>
      <p:sp>
        <p:nvSpPr>
          <p:cNvPr id="28" name="Text 26"/>
          <p:cNvSpPr/>
          <p:nvPr/>
        </p:nvSpPr>
        <p:spPr>
          <a:xfrm>
            <a:off x="6821424" y="1783080"/>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Design Overview</a:t>
            </a:r>
            <a:endParaRPr lang="en-US" sz="1100" dirty="0"/>
          </a:p>
        </p:txBody>
      </p:sp>
      <p:sp>
        <p:nvSpPr>
          <p:cNvPr id="29" name="Shape 27"/>
          <p:cNvSpPr/>
          <p:nvPr/>
        </p:nvSpPr>
        <p:spPr>
          <a:xfrm>
            <a:off x="6217920" y="2340864"/>
            <a:ext cx="4572000" cy="438912"/>
          </a:xfrm>
          <a:prstGeom prst="roundRect">
            <a:avLst>
              <a:gd name="adj" fmla="val 10417"/>
            </a:avLst>
          </a:prstGeom>
          <a:solidFill>
            <a:srgbClr val="EAF5F7"/>
          </a:solidFill>
          <a:ln w="6350">
            <a:solidFill>
              <a:srgbClr val="D9E6EA"/>
            </a:solidFill>
            <a:prstDash val="solid"/>
          </a:ln>
        </p:spPr>
      </p:sp>
      <p:sp>
        <p:nvSpPr>
          <p:cNvPr id="30" name="Text 28"/>
          <p:cNvSpPr/>
          <p:nvPr/>
        </p:nvSpPr>
        <p:spPr>
          <a:xfrm>
            <a:off x="6355080" y="2468880"/>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08</a:t>
            </a:r>
            <a:endParaRPr lang="en-US" sz="850" dirty="0"/>
          </a:p>
        </p:txBody>
      </p:sp>
      <p:sp>
        <p:nvSpPr>
          <p:cNvPr id="31" name="Text 29"/>
          <p:cNvSpPr/>
          <p:nvPr/>
        </p:nvSpPr>
        <p:spPr>
          <a:xfrm>
            <a:off x="6821424" y="2450592"/>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Project Timeline</a:t>
            </a:r>
            <a:endParaRPr lang="en-US" sz="1100" dirty="0"/>
          </a:p>
        </p:txBody>
      </p:sp>
      <p:sp>
        <p:nvSpPr>
          <p:cNvPr id="32" name="Shape 30"/>
          <p:cNvSpPr/>
          <p:nvPr/>
        </p:nvSpPr>
        <p:spPr>
          <a:xfrm>
            <a:off x="6217920" y="3008376"/>
            <a:ext cx="4572000" cy="438912"/>
          </a:xfrm>
          <a:prstGeom prst="roundRect">
            <a:avLst>
              <a:gd name="adj" fmla="val 10417"/>
            </a:avLst>
          </a:prstGeom>
          <a:solidFill>
            <a:srgbClr val="F6FAFB"/>
          </a:solidFill>
          <a:ln w="6350">
            <a:solidFill>
              <a:srgbClr val="D9E6EA"/>
            </a:solidFill>
            <a:prstDash val="solid"/>
          </a:ln>
        </p:spPr>
      </p:sp>
      <p:sp>
        <p:nvSpPr>
          <p:cNvPr id="33" name="Text 31"/>
          <p:cNvSpPr/>
          <p:nvPr/>
        </p:nvSpPr>
        <p:spPr>
          <a:xfrm>
            <a:off x="6355080" y="3136392"/>
            <a:ext cx="347472" cy="109728"/>
          </a:xfrm>
          <a:prstGeom prst="rect">
            <a:avLst/>
          </a:prstGeom>
          <a:noFill/>
          <a:ln/>
        </p:spPr>
        <p:txBody>
          <a:bodyPr wrap="square" lIns="0" tIns="0" rIns="0" bIns="0" rtlCol="0" anchor="ctr"/>
          <a:lstStyle/>
          <a:p>
            <a:pPr marL="0" indent="0">
              <a:buNone/>
            </a:pPr>
            <a:r>
              <a:rPr lang="en-US" sz="850" b="1" dirty="0">
                <a:solidFill>
                  <a:srgbClr val="0A8E9B"/>
                </a:solidFill>
              </a:rPr>
              <a:t>09</a:t>
            </a:r>
            <a:endParaRPr lang="en-US" sz="850" dirty="0"/>
          </a:p>
        </p:txBody>
      </p:sp>
      <p:sp>
        <p:nvSpPr>
          <p:cNvPr id="34" name="Text 32"/>
          <p:cNvSpPr/>
          <p:nvPr/>
        </p:nvSpPr>
        <p:spPr>
          <a:xfrm>
            <a:off x="6821424" y="3118104"/>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Conclusion</a:t>
            </a:r>
            <a:endParaRPr lang="en-US" sz="1100" dirty="0"/>
          </a:p>
        </p:txBody>
      </p:sp>
      <p:sp>
        <p:nvSpPr>
          <p:cNvPr id="35" name="Shape 33"/>
          <p:cNvSpPr/>
          <p:nvPr/>
        </p:nvSpPr>
        <p:spPr>
          <a:xfrm>
            <a:off x="6217920" y="3675888"/>
            <a:ext cx="4572000" cy="438912"/>
          </a:xfrm>
          <a:prstGeom prst="roundRect">
            <a:avLst>
              <a:gd name="adj" fmla="val 10417"/>
            </a:avLst>
          </a:prstGeom>
          <a:solidFill>
            <a:srgbClr val="EAF5F7"/>
          </a:solidFill>
          <a:ln w="6350">
            <a:solidFill>
              <a:srgbClr val="D9E6EA"/>
            </a:solidFill>
            <a:prstDash val="solid"/>
          </a:ln>
        </p:spPr>
      </p:sp>
      <p:sp>
        <p:nvSpPr>
          <p:cNvPr id="36" name="Text 34"/>
          <p:cNvSpPr/>
          <p:nvPr/>
        </p:nvSpPr>
        <p:spPr>
          <a:xfrm>
            <a:off x="6355080" y="3803904"/>
            <a:ext cx="347472" cy="109728"/>
          </a:xfrm>
          <a:prstGeom prst="rect">
            <a:avLst/>
          </a:prstGeom>
          <a:noFill/>
          <a:ln/>
        </p:spPr>
        <p:txBody>
          <a:bodyPr wrap="square" lIns="0" tIns="0" rIns="0" bIns="0" rtlCol="0" anchor="ctr"/>
          <a:lstStyle/>
          <a:p>
            <a:pPr marL="0" indent="0">
              <a:buNone/>
            </a:pPr>
            <a:r>
              <a:rPr lang="en-US" sz="850" b="1" dirty="0">
                <a:solidFill>
                  <a:srgbClr val="0A8E9B"/>
                </a:solidFill>
              </a:rPr>
              <a:t>10</a:t>
            </a:r>
            <a:endParaRPr lang="en-US" sz="850" dirty="0"/>
          </a:p>
        </p:txBody>
      </p:sp>
      <p:sp>
        <p:nvSpPr>
          <p:cNvPr id="37" name="Text 35"/>
          <p:cNvSpPr/>
          <p:nvPr/>
        </p:nvSpPr>
        <p:spPr>
          <a:xfrm>
            <a:off x="6821424" y="3785616"/>
            <a:ext cx="3749040" cy="146304"/>
          </a:xfrm>
          <a:prstGeom prst="rect">
            <a:avLst/>
          </a:prstGeom>
          <a:noFill/>
          <a:ln/>
        </p:spPr>
        <p:txBody>
          <a:bodyPr wrap="square" lIns="0" tIns="0" rIns="0" bIns="0" rtlCol="0" anchor="ctr"/>
          <a:lstStyle/>
          <a:p>
            <a:pPr marL="0" indent="0">
              <a:buNone/>
            </a:pPr>
            <a:r>
              <a:rPr lang="en-US" sz="1100" b="1" dirty="0">
                <a:solidFill>
                  <a:srgbClr val="0B2636"/>
                </a:solidFill>
              </a:rPr>
              <a:t>References</a:t>
            </a:r>
            <a:endParaRPr lang="en-US" sz="1100" dirty="0"/>
          </a:p>
        </p:txBody>
      </p:sp>
      <p:sp>
        <p:nvSpPr>
          <p:cNvPr id="38" name="Shape 36"/>
          <p:cNvSpPr/>
          <p:nvPr/>
        </p:nvSpPr>
        <p:spPr>
          <a:xfrm>
            <a:off x="914400" y="4709160"/>
            <a:ext cx="10058400" cy="502920"/>
          </a:xfrm>
          <a:prstGeom prst="roundRect">
            <a:avLst>
              <a:gd name="adj" fmla="val 10909"/>
            </a:avLst>
          </a:prstGeom>
          <a:solidFill>
            <a:srgbClr val="13374A"/>
          </a:solidFill>
          <a:ln w="12700">
            <a:solidFill>
              <a:srgbClr val="13374A"/>
            </a:solidFill>
            <a:prstDash val="solid"/>
          </a:ln>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INTRODUCTION</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3</a:t>
            </a:r>
            <a:endParaRPr lang="en-US" sz="700" dirty="0"/>
          </a:p>
        </p:txBody>
      </p:sp>
      <p:sp>
        <p:nvSpPr>
          <p:cNvPr id="9" name="Shape 7"/>
          <p:cNvSpPr/>
          <p:nvPr/>
        </p:nvSpPr>
        <p:spPr>
          <a:xfrm>
            <a:off x="594360" y="1024128"/>
            <a:ext cx="3520440" cy="1417320"/>
          </a:xfrm>
          <a:prstGeom prst="roundRect">
            <a:avLst>
              <a:gd name="adj" fmla="val 3871"/>
            </a:avLst>
          </a:prstGeom>
          <a:solidFill>
            <a:srgbClr val="F6FAFB"/>
          </a:solidFill>
          <a:ln w="12700">
            <a:solidFill>
              <a:srgbClr val="D7E3E8"/>
            </a:solidFill>
            <a:prstDash val="solid"/>
          </a:ln>
        </p:spPr>
      </p:sp>
      <p:sp>
        <p:nvSpPr>
          <p:cNvPr id="10" name="Shape 8"/>
          <p:cNvSpPr/>
          <p:nvPr/>
        </p:nvSpPr>
        <p:spPr>
          <a:xfrm>
            <a:off x="594360" y="1024128"/>
            <a:ext cx="73152" cy="1417320"/>
          </a:xfrm>
          <a:prstGeom prst="rect">
            <a:avLst/>
          </a:prstGeom>
          <a:solidFill>
            <a:srgbClr val="0A8E9B"/>
          </a:solidFill>
          <a:ln w="12700">
            <a:solidFill>
              <a:srgbClr val="0A8E9B"/>
            </a:solidFill>
            <a:prstDash val="solid"/>
          </a:ln>
        </p:spPr>
      </p:sp>
      <p:sp>
        <p:nvSpPr>
          <p:cNvPr id="11" name="Text 9"/>
          <p:cNvSpPr/>
          <p:nvPr/>
        </p:nvSpPr>
        <p:spPr>
          <a:xfrm>
            <a:off x="795528" y="1143000"/>
            <a:ext cx="256032" cy="201168"/>
          </a:xfrm>
          <a:prstGeom prst="rect">
            <a:avLst/>
          </a:prstGeom>
          <a:noFill/>
          <a:ln/>
        </p:spPr>
        <p:txBody>
          <a:bodyPr wrap="square" lIns="0" tIns="0" rIns="0" bIns="0" rtlCol="0" anchor="ctr"/>
          <a:lstStyle/>
          <a:p>
            <a:pPr marL="0" indent="0">
              <a:buNone/>
            </a:pPr>
            <a:r>
              <a:rPr lang="en-US" sz="1300" dirty="0">
                <a:solidFill>
                  <a:srgbClr val="000000"/>
                </a:solidFill>
              </a:rPr>
              <a:t>①</a:t>
            </a:r>
            <a:endParaRPr lang="en-US" sz="1300" dirty="0"/>
          </a:p>
        </p:txBody>
      </p:sp>
      <p:sp>
        <p:nvSpPr>
          <p:cNvPr id="12" name="Text 10"/>
          <p:cNvSpPr/>
          <p:nvPr/>
        </p:nvSpPr>
        <p:spPr>
          <a:xfrm>
            <a:off x="1124712" y="1143000"/>
            <a:ext cx="2807208" cy="228600"/>
          </a:xfrm>
          <a:prstGeom prst="rect">
            <a:avLst/>
          </a:prstGeom>
          <a:noFill/>
          <a:ln/>
        </p:spPr>
        <p:txBody>
          <a:bodyPr wrap="square" lIns="0" tIns="0" rIns="0" bIns="0" rtlCol="0" anchor="ctr"/>
          <a:lstStyle/>
          <a:p>
            <a:pPr marL="0" indent="0">
              <a:buNone/>
            </a:pPr>
            <a:r>
              <a:rPr lang="en-US" sz="1020" b="1" dirty="0">
                <a:solidFill>
                  <a:srgbClr val="0B2636"/>
                </a:solidFill>
              </a:rPr>
              <a:t>Digital healthcare access is increasingly administrative</a:t>
            </a:r>
            <a:endParaRPr lang="en-US" sz="1020" dirty="0"/>
          </a:p>
        </p:txBody>
      </p:sp>
      <p:sp>
        <p:nvSpPr>
          <p:cNvPr id="13" name="Text 11"/>
          <p:cNvSpPr/>
          <p:nvPr/>
        </p:nvSpPr>
        <p:spPr>
          <a:xfrm>
            <a:off x="795528" y="1463040"/>
            <a:ext cx="313639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Online appointment systems influence how patients search, book, reschedule and obtain non-clinical guidance. Poor usability can cause errors, frustration, assistance requests and abandonment.</a:t>
            </a:r>
            <a:endParaRPr lang="en-US" sz="820" dirty="0"/>
          </a:p>
        </p:txBody>
      </p:sp>
      <p:sp>
        <p:nvSpPr>
          <p:cNvPr id="14" name="Shape 12"/>
          <p:cNvSpPr/>
          <p:nvPr/>
        </p:nvSpPr>
        <p:spPr>
          <a:xfrm>
            <a:off x="594360" y="2706624"/>
            <a:ext cx="3520440" cy="1417320"/>
          </a:xfrm>
          <a:prstGeom prst="roundRect">
            <a:avLst>
              <a:gd name="adj" fmla="val 3871"/>
            </a:avLst>
          </a:prstGeom>
          <a:solidFill>
            <a:srgbClr val="F6FAFB"/>
          </a:solidFill>
          <a:ln w="12700">
            <a:solidFill>
              <a:srgbClr val="D7E3E8"/>
            </a:solidFill>
            <a:prstDash val="solid"/>
          </a:ln>
        </p:spPr>
      </p:sp>
      <p:sp>
        <p:nvSpPr>
          <p:cNvPr id="15" name="Shape 13"/>
          <p:cNvSpPr/>
          <p:nvPr/>
        </p:nvSpPr>
        <p:spPr>
          <a:xfrm>
            <a:off x="594360" y="2706624"/>
            <a:ext cx="73152" cy="1417320"/>
          </a:xfrm>
          <a:prstGeom prst="rect">
            <a:avLst/>
          </a:prstGeom>
          <a:solidFill>
            <a:srgbClr val="1E6B9A"/>
          </a:solidFill>
          <a:ln w="12700">
            <a:solidFill>
              <a:srgbClr val="1E6B9A"/>
            </a:solidFill>
            <a:prstDash val="solid"/>
          </a:ln>
        </p:spPr>
      </p:sp>
      <p:sp>
        <p:nvSpPr>
          <p:cNvPr id="16" name="Text 14"/>
          <p:cNvSpPr/>
          <p:nvPr/>
        </p:nvSpPr>
        <p:spPr>
          <a:xfrm>
            <a:off x="795528" y="2825496"/>
            <a:ext cx="256032" cy="201168"/>
          </a:xfrm>
          <a:prstGeom prst="rect">
            <a:avLst/>
          </a:prstGeom>
          <a:noFill/>
          <a:ln/>
        </p:spPr>
        <p:txBody>
          <a:bodyPr wrap="square" lIns="0" tIns="0" rIns="0" bIns="0" rtlCol="0" anchor="ctr"/>
          <a:lstStyle/>
          <a:p>
            <a:pPr marL="0" indent="0">
              <a:buNone/>
            </a:pPr>
            <a:r>
              <a:rPr lang="en-US" sz="1300" dirty="0">
                <a:solidFill>
                  <a:srgbClr val="000000"/>
                </a:solidFill>
              </a:rPr>
              <a:t>②</a:t>
            </a:r>
            <a:endParaRPr lang="en-US" sz="1300" dirty="0"/>
          </a:p>
        </p:txBody>
      </p:sp>
      <p:sp>
        <p:nvSpPr>
          <p:cNvPr id="17" name="Text 15"/>
          <p:cNvSpPr/>
          <p:nvPr/>
        </p:nvSpPr>
        <p:spPr>
          <a:xfrm>
            <a:off x="1124712" y="2825496"/>
            <a:ext cx="2807208" cy="228600"/>
          </a:xfrm>
          <a:prstGeom prst="rect">
            <a:avLst/>
          </a:prstGeom>
          <a:noFill/>
          <a:ln/>
        </p:spPr>
        <p:txBody>
          <a:bodyPr wrap="square" lIns="0" tIns="0" rIns="0" bIns="0" rtlCol="0" anchor="ctr"/>
          <a:lstStyle/>
          <a:p>
            <a:pPr marL="0" indent="0">
              <a:buNone/>
            </a:pPr>
            <a:r>
              <a:rPr lang="en-US" sz="1020" b="1" dirty="0">
                <a:solidFill>
                  <a:srgbClr val="0B2636"/>
                </a:solidFill>
              </a:rPr>
              <a:t>AI creates a plausible usability opportunity</a:t>
            </a:r>
            <a:endParaRPr lang="en-US" sz="1020" dirty="0"/>
          </a:p>
        </p:txBody>
      </p:sp>
      <p:sp>
        <p:nvSpPr>
          <p:cNvPr id="18" name="Text 16"/>
          <p:cNvSpPr/>
          <p:nvPr/>
        </p:nvSpPr>
        <p:spPr>
          <a:xfrm>
            <a:off x="795528" y="3145536"/>
            <a:ext cx="313639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Conversational support and preference-based recommendations may reduce navigation effort and help users locate suitable services and times more quickly.</a:t>
            </a:r>
            <a:endParaRPr lang="en-US" sz="820" dirty="0"/>
          </a:p>
        </p:txBody>
      </p:sp>
      <p:sp>
        <p:nvSpPr>
          <p:cNvPr id="19" name="Shape 17"/>
          <p:cNvSpPr/>
          <p:nvPr/>
        </p:nvSpPr>
        <p:spPr>
          <a:xfrm>
            <a:off x="594360" y="4389120"/>
            <a:ext cx="3520440" cy="1417320"/>
          </a:xfrm>
          <a:prstGeom prst="roundRect">
            <a:avLst>
              <a:gd name="adj" fmla="val 3871"/>
            </a:avLst>
          </a:prstGeom>
          <a:solidFill>
            <a:srgbClr val="F6FAFB"/>
          </a:solidFill>
          <a:ln w="12700">
            <a:solidFill>
              <a:srgbClr val="D7E3E8"/>
            </a:solidFill>
            <a:prstDash val="solid"/>
          </a:ln>
        </p:spPr>
      </p:sp>
      <p:sp>
        <p:nvSpPr>
          <p:cNvPr id="20" name="Shape 18"/>
          <p:cNvSpPr/>
          <p:nvPr/>
        </p:nvSpPr>
        <p:spPr>
          <a:xfrm>
            <a:off x="594360" y="4389120"/>
            <a:ext cx="73152" cy="1417320"/>
          </a:xfrm>
          <a:prstGeom prst="rect">
            <a:avLst/>
          </a:prstGeom>
          <a:solidFill>
            <a:srgbClr val="F4B942"/>
          </a:solidFill>
          <a:ln w="12700">
            <a:solidFill>
              <a:srgbClr val="F4B942"/>
            </a:solidFill>
            <a:prstDash val="solid"/>
          </a:ln>
        </p:spPr>
      </p:sp>
      <p:sp>
        <p:nvSpPr>
          <p:cNvPr id="21" name="Text 19"/>
          <p:cNvSpPr/>
          <p:nvPr/>
        </p:nvSpPr>
        <p:spPr>
          <a:xfrm>
            <a:off x="795528" y="4507992"/>
            <a:ext cx="256032" cy="201168"/>
          </a:xfrm>
          <a:prstGeom prst="rect">
            <a:avLst/>
          </a:prstGeom>
          <a:noFill/>
          <a:ln/>
        </p:spPr>
        <p:txBody>
          <a:bodyPr wrap="square" lIns="0" tIns="0" rIns="0" bIns="0" rtlCol="0" anchor="ctr"/>
          <a:lstStyle/>
          <a:p>
            <a:pPr marL="0" indent="0">
              <a:buNone/>
            </a:pPr>
            <a:r>
              <a:rPr lang="en-US" sz="1300" dirty="0">
                <a:solidFill>
                  <a:srgbClr val="000000"/>
                </a:solidFill>
              </a:rPr>
              <a:t>③</a:t>
            </a:r>
            <a:endParaRPr lang="en-US" sz="1300" dirty="0"/>
          </a:p>
        </p:txBody>
      </p:sp>
      <p:sp>
        <p:nvSpPr>
          <p:cNvPr id="22" name="Text 20"/>
          <p:cNvSpPr/>
          <p:nvPr/>
        </p:nvSpPr>
        <p:spPr>
          <a:xfrm>
            <a:off x="1124712" y="4507992"/>
            <a:ext cx="2807208" cy="228600"/>
          </a:xfrm>
          <a:prstGeom prst="rect">
            <a:avLst/>
          </a:prstGeom>
          <a:noFill/>
          <a:ln/>
        </p:spPr>
        <p:txBody>
          <a:bodyPr wrap="square" lIns="0" tIns="0" rIns="0" bIns="0" rtlCol="0" anchor="ctr"/>
          <a:lstStyle/>
          <a:p>
            <a:pPr marL="0" indent="0">
              <a:buNone/>
            </a:pPr>
            <a:r>
              <a:rPr lang="en-US" sz="1020" b="1" dirty="0">
                <a:solidFill>
                  <a:srgbClr val="0B2636"/>
                </a:solidFill>
              </a:rPr>
              <a:t>Usability must be evaluated, not assumed</a:t>
            </a:r>
            <a:endParaRPr lang="en-US" sz="1020" dirty="0"/>
          </a:p>
        </p:txBody>
      </p:sp>
      <p:sp>
        <p:nvSpPr>
          <p:cNvPr id="23" name="Text 21"/>
          <p:cNvSpPr/>
          <p:nvPr/>
        </p:nvSpPr>
        <p:spPr>
          <a:xfrm>
            <a:off x="795528" y="4828032"/>
            <a:ext cx="313639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Healthcare systems must preserve accessibility, trust, privacy, transparency and user control; technical capability alone does not demonstrate a better user experience.</a:t>
            </a:r>
            <a:endParaRPr lang="en-US" sz="82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PROBLEM STATEMENT</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From practical friction to researchable problem</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4</a:t>
            </a:r>
            <a:endParaRPr lang="en-US" sz="700" dirty="0"/>
          </a:p>
        </p:txBody>
      </p:sp>
      <p:sp>
        <p:nvSpPr>
          <p:cNvPr id="9" name="Shape 7"/>
          <p:cNvSpPr/>
          <p:nvPr/>
        </p:nvSpPr>
        <p:spPr>
          <a:xfrm>
            <a:off x="685800" y="1078992"/>
            <a:ext cx="2423160" cy="960120"/>
          </a:xfrm>
          <a:prstGeom prst="roundRect">
            <a:avLst>
              <a:gd name="adj" fmla="val 5714"/>
            </a:avLst>
          </a:prstGeom>
          <a:solidFill>
            <a:srgbClr val="F6FAFB"/>
          </a:solidFill>
          <a:ln w="12700">
            <a:solidFill>
              <a:srgbClr val="D7E3E8"/>
            </a:solidFill>
            <a:prstDash val="solid"/>
          </a:ln>
        </p:spPr>
      </p:sp>
      <p:sp>
        <p:nvSpPr>
          <p:cNvPr id="10" name="Shape 8"/>
          <p:cNvSpPr/>
          <p:nvPr/>
        </p:nvSpPr>
        <p:spPr>
          <a:xfrm>
            <a:off x="685800" y="1078992"/>
            <a:ext cx="73152" cy="960120"/>
          </a:xfrm>
          <a:prstGeom prst="rect">
            <a:avLst/>
          </a:prstGeom>
          <a:solidFill>
            <a:srgbClr val="C75146"/>
          </a:solidFill>
          <a:ln w="12700">
            <a:solidFill>
              <a:srgbClr val="C75146"/>
            </a:solidFill>
            <a:prstDash val="solid"/>
          </a:ln>
        </p:spPr>
      </p:sp>
      <p:sp>
        <p:nvSpPr>
          <p:cNvPr id="11" name="Text 9"/>
          <p:cNvSpPr/>
          <p:nvPr/>
        </p:nvSpPr>
        <p:spPr>
          <a:xfrm>
            <a:off x="886968" y="1197864"/>
            <a:ext cx="2075688" cy="228600"/>
          </a:xfrm>
          <a:prstGeom prst="rect">
            <a:avLst/>
          </a:prstGeom>
          <a:noFill/>
          <a:ln/>
        </p:spPr>
        <p:txBody>
          <a:bodyPr wrap="square" lIns="0" tIns="0" rIns="0" bIns="0" rtlCol="0" anchor="ctr"/>
          <a:lstStyle/>
          <a:p>
            <a:pPr marL="0" indent="0">
              <a:buNone/>
            </a:pPr>
            <a:r>
              <a:rPr lang="en-US" sz="1020" b="1" dirty="0">
                <a:solidFill>
                  <a:srgbClr val="0B2636"/>
                </a:solidFill>
              </a:rPr>
              <a:t>Current booking friction</a:t>
            </a:r>
            <a:endParaRPr lang="en-US" sz="1020" dirty="0"/>
          </a:p>
        </p:txBody>
      </p:sp>
      <p:sp>
        <p:nvSpPr>
          <p:cNvPr id="12" name="Text 10"/>
          <p:cNvSpPr/>
          <p:nvPr/>
        </p:nvSpPr>
        <p:spPr>
          <a:xfrm>
            <a:off x="886968" y="1517904"/>
            <a:ext cx="2039112" cy="4297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Lengthy forms, unfamiliar terminology and inflexible searches can increase time, errors and user frustration.</a:t>
            </a:r>
            <a:endParaRPr lang="en-US" sz="820" dirty="0"/>
          </a:p>
        </p:txBody>
      </p:sp>
      <p:sp>
        <p:nvSpPr>
          <p:cNvPr id="13" name="Shape 11"/>
          <p:cNvSpPr/>
          <p:nvPr/>
        </p:nvSpPr>
        <p:spPr>
          <a:xfrm>
            <a:off x="3392424" y="1078992"/>
            <a:ext cx="2423160" cy="960120"/>
          </a:xfrm>
          <a:prstGeom prst="roundRect">
            <a:avLst>
              <a:gd name="adj" fmla="val 5714"/>
            </a:avLst>
          </a:prstGeom>
          <a:solidFill>
            <a:srgbClr val="F6FAFB"/>
          </a:solidFill>
          <a:ln w="12700">
            <a:solidFill>
              <a:srgbClr val="D7E3E8"/>
            </a:solidFill>
            <a:prstDash val="solid"/>
          </a:ln>
        </p:spPr>
      </p:sp>
      <p:sp>
        <p:nvSpPr>
          <p:cNvPr id="14" name="Shape 12"/>
          <p:cNvSpPr/>
          <p:nvPr/>
        </p:nvSpPr>
        <p:spPr>
          <a:xfrm>
            <a:off x="3392424" y="1078992"/>
            <a:ext cx="73152" cy="960120"/>
          </a:xfrm>
          <a:prstGeom prst="rect">
            <a:avLst/>
          </a:prstGeom>
          <a:solidFill>
            <a:srgbClr val="F4B942"/>
          </a:solidFill>
          <a:ln w="12700">
            <a:solidFill>
              <a:srgbClr val="F4B942"/>
            </a:solidFill>
            <a:prstDash val="solid"/>
          </a:ln>
        </p:spPr>
      </p:sp>
      <p:sp>
        <p:nvSpPr>
          <p:cNvPr id="15" name="Text 13"/>
          <p:cNvSpPr/>
          <p:nvPr/>
        </p:nvSpPr>
        <p:spPr>
          <a:xfrm>
            <a:off x="3593592" y="1197864"/>
            <a:ext cx="2075688" cy="228600"/>
          </a:xfrm>
          <a:prstGeom prst="rect">
            <a:avLst/>
          </a:prstGeom>
          <a:noFill/>
          <a:ln/>
        </p:spPr>
        <p:txBody>
          <a:bodyPr wrap="square" lIns="0" tIns="0" rIns="0" bIns="0" rtlCol="0" anchor="ctr"/>
          <a:lstStyle/>
          <a:p>
            <a:pPr marL="0" indent="0">
              <a:buNone/>
            </a:pPr>
            <a:r>
              <a:rPr lang="en-US" sz="1020" b="1" dirty="0">
                <a:solidFill>
                  <a:srgbClr val="0B2636"/>
                </a:solidFill>
              </a:rPr>
              <a:t>AI promise is uncertain</a:t>
            </a:r>
            <a:endParaRPr lang="en-US" sz="1020" dirty="0"/>
          </a:p>
        </p:txBody>
      </p:sp>
      <p:sp>
        <p:nvSpPr>
          <p:cNvPr id="16" name="Text 14"/>
          <p:cNvSpPr/>
          <p:nvPr/>
        </p:nvSpPr>
        <p:spPr>
          <a:xfrm>
            <a:off x="3593592" y="1517904"/>
            <a:ext cx="2039112" cy="4297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AI may assist booking, but adding AI does not automatically improve usability or acceptance.</a:t>
            </a:r>
            <a:endParaRPr lang="en-US" sz="820" dirty="0"/>
          </a:p>
        </p:txBody>
      </p:sp>
      <p:sp>
        <p:nvSpPr>
          <p:cNvPr id="17" name="Shape 15"/>
          <p:cNvSpPr/>
          <p:nvPr/>
        </p:nvSpPr>
        <p:spPr>
          <a:xfrm>
            <a:off x="6099048" y="1078992"/>
            <a:ext cx="2423160" cy="960120"/>
          </a:xfrm>
          <a:prstGeom prst="roundRect">
            <a:avLst>
              <a:gd name="adj" fmla="val 5714"/>
            </a:avLst>
          </a:prstGeom>
          <a:solidFill>
            <a:srgbClr val="F6FAFB"/>
          </a:solidFill>
          <a:ln w="12700">
            <a:solidFill>
              <a:srgbClr val="D7E3E8"/>
            </a:solidFill>
            <a:prstDash val="solid"/>
          </a:ln>
        </p:spPr>
      </p:sp>
      <p:sp>
        <p:nvSpPr>
          <p:cNvPr id="18" name="Shape 16"/>
          <p:cNvSpPr/>
          <p:nvPr/>
        </p:nvSpPr>
        <p:spPr>
          <a:xfrm>
            <a:off x="6099048" y="1078992"/>
            <a:ext cx="73152" cy="960120"/>
          </a:xfrm>
          <a:prstGeom prst="rect">
            <a:avLst/>
          </a:prstGeom>
          <a:solidFill>
            <a:srgbClr val="0A8E9B"/>
          </a:solidFill>
          <a:ln w="12700">
            <a:solidFill>
              <a:srgbClr val="0A8E9B"/>
            </a:solidFill>
            <a:prstDash val="solid"/>
          </a:ln>
        </p:spPr>
      </p:sp>
      <p:sp>
        <p:nvSpPr>
          <p:cNvPr id="19" name="Text 17"/>
          <p:cNvSpPr/>
          <p:nvPr/>
        </p:nvSpPr>
        <p:spPr>
          <a:xfrm>
            <a:off x="6300216" y="1197864"/>
            <a:ext cx="2075688" cy="228600"/>
          </a:xfrm>
          <a:prstGeom prst="rect">
            <a:avLst/>
          </a:prstGeom>
          <a:noFill/>
          <a:ln/>
        </p:spPr>
        <p:txBody>
          <a:bodyPr wrap="square" lIns="0" tIns="0" rIns="0" bIns="0" rtlCol="0" anchor="ctr"/>
          <a:lstStyle/>
          <a:p>
            <a:pPr marL="0" indent="0">
              <a:buNone/>
            </a:pPr>
            <a:r>
              <a:rPr lang="en-US" sz="1020" b="1" dirty="0">
                <a:solidFill>
                  <a:srgbClr val="0B2636"/>
                </a:solidFill>
              </a:rPr>
              <a:t>Evidence gap</a:t>
            </a:r>
            <a:endParaRPr lang="en-US" sz="1020" dirty="0"/>
          </a:p>
        </p:txBody>
      </p:sp>
      <p:sp>
        <p:nvSpPr>
          <p:cNvPr id="20" name="Text 18"/>
          <p:cNvSpPr/>
          <p:nvPr/>
        </p:nvSpPr>
        <p:spPr>
          <a:xfrm>
            <a:off x="6300216" y="1517904"/>
            <a:ext cx="2039112" cy="4297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Existing studies often examine chatbots, forecasting or acceptance separately, not equivalent interface comparison.</a:t>
            </a:r>
            <a:endParaRPr lang="en-US" sz="820" dirty="0"/>
          </a:p>
        </p:txBody>
      </p:sp>
      <p:sp>
        <p:nvSpPr>
          <p:cNvPr id="21" name="Shape 19"/>
          <p:cNvSpPr/>
          <p:nvPr/>
        </p:nvSpPr>
        <p:spPr>
          <a:xfrm>
            <a:off x="8805672" y="1078992"/>
            <a:ext cx="2423160" cy="960120"/>
          </a:xfrm>
          <a:prstGeom prst="roundRect">
            <a:avLst>
              <a:gd name="adj" fmla="val 5714"/>
            </a:avLst>
          </a:prstGeom>
          <a:solidFill>
            <a:srgbClr val="F6FAFB"/>
          </a:solidFill>
          <a:ln w="12700">
            <a:solidFill>
              <a:srgbClr val="D7E3E8"/>
            </a:solidFill>
            <a:prstDash val="solid"/>
          </a:ln>
        </p:spPr>
      </p:sp>
      <p:sp>
        <p:nvSpPr>
          <p:cNvPr id="22" name="Shape 20"/>
          <p:cNvSpPr/>
          <p:nvPr/>
        </p:nvSpPr>
        <p:spPr>
          <a:xfrm>
            <a:off x="8805672" y="1078992"/>
            <a:ext cx="73152" cy="960120"/>
          </a:xfrm>
          <a:prstGeom prst="rect">
            <a:avLst/>
          </a:prstGeom>
          <a:solidFill>
            <a:srgbClr val="1E6B9A"/>
          </a:solidFill>
          <a:ln w="12700">
            <a:solidFill>
              <a:srgbClr val="1E6B9A"/>
            </a:solidFill>
            <a:prstDash val="solid"/>
          </a:ln>
        </p:spPr>
      </p:sp>
      <p:sp>
        <p:nvSpPr>
          <p:cNvPr id="23" name="Text 21"/>
          <p:cNvSpPr/>
          <p:nvPr/>
        </p:nvSpPr>
        <p:spPr>
          <a:xfrm>
            <a:off x="9006840" y="1197864"/>
            <a:ext cx="2075688" cy="228600"/>
          </a:xfrm>
          <a:prstGeom prst="rect">
            <a:avLst/>
          </a:prstGeom>
          <a:noFill/>
          <a:ln/>
        </p:spPr>
        <p:txBody>
          <a:bodyPr wrap="square" lIns="0" tIns="0" rIns="0" bIns="0" rtlCol="0" anchor="ctr"/>
          <a:lstStyle/>
          <a:p>
            <a:pPr marL="0" indent="0">
              <a:buNone/>
            </a:pPr>
            <a:r>
              <a:rPr lang="en-US" sz="1020" b="1" dirty="0">
                <a:solidFill>
                  <a:srgbClr val="0B2636"/>
                </a:solidFill>
              </a:rPr>
              <a:t>Healthcare constraint</a:t>
            </a:r>
            <a:endParaRPr lang="en-US" sz="1020" dirty="0"/>
          </a:p>
        </p:txBody>
      </p:sp>
      <p:sp>
        <p:nvSpPr>
          <p:cNvPr id="24" name="Text 22"/>
          <p:cNvSpPr/>
          <p:nvPr/>
        </p:nvSpPr>
        <p:spPr>
          <a:xfrm>
            <a:off x="9006840" y="1517904"/>
            <a:ext cx="2039112" cy="4297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The assistant must avoid clinical advice, preserve user autonomy and protect privacy using synthetic data.</a:t>
            </a:r>
            <a:endParaRPr lang="en-US" sz="820" dirty="0"/>
          </a:p>
        </p:txBody>
      </p:sp>
      <p:sp>
        <p:nvSpPr>
          <p:cNvPr id="25" name="Shape 23"/>
          <p:cNvSpPr/>
          <p:nvPr/>
        </p:nvSpPr>
        <p:spPr>
          <a:xfrm>
            <a:off x="777240" y="2880360"/>
            <a:ext cx="10652760" cy="713232"/>
          </a:xfrm>
          <a:prstGeom prst="roundRect">
            <a:avLst>
              <a:gd name="adj" fmla="val 7692"/>
            </a:avLst>
          </a:prstGeom>
          <a:solidFill>
            <a:srgbClr val="13374A"/>
          </a:solidFill>
          <a:ln w="12700">
            <a:solidFill>
              <a:srgbClr val="13374A"/>
            </a:solidFill>
            <a:prstDash val="solid"/>
          </a:ln>
        </p:spPr>
      </p:sp>
      <p:sp>
        <p:nvSpPr>
          <p:cNvPr id="26" name="Text 24"/>
          <p:cNvSpPr/>
          <p:nvPr/>
        </p:nvSpPr>
        <p:spPr>
          <a:xfrm>
            <a:off x="941832" y="2980944"/>
            <a:ext cx="10323576" cy="530352"/>
          </a:xfrm>
          <a:prstGeom prst="rect">
            <a:avLst/>
          </a:prstGeom>
          <a:noFill/>
          <a:ln/>
        </p:spPr>
        <p:txBody>
          <a:bodyPr wrap="square" lIns="0" tIns="0" rIns="0" bIns="0" rtlCol="0" anchor="ctr">
            <a:normAutofit/>
          </a:bodyPr>
          <a:lstStyle/>
          <a:p>
            <a:pPr marL="0" indent="0" algn="ctr">
              <a:buNone/>
            </a:pPr>
            <a:r>
              <a:rPr lang="en-US" sz="1150" b="1" dirty="0">
                <a:solidFill>
                  <a:srgbClr val="FFFFFF"/>
                </a:solidFill>
              </a:rPr>
              <a:t>The core problem is the lack of controlled evidence showing whether AI assistance improves the usability of healthcare appointment booking compared with an equivalent conventional interface.</a:t>
            </a:r>
            <a:endParaRPr lang="en-US" sz="1150" dirty="0"/>
          </a:p>
        </p:txBody>
      </p:sp>
      <p:sp>
        <p:nvSpPr>
          <p:cNvPr id="27" name="Text 25"/>
          <p:cNvSpPr/>
          <p:nvPr/>
        </p:nvSpPr>
        <p:spPr>
          <a:xfrm>
            <a:off x="960120" y="3913632"/>
            <a:ext cx="10287000" cy="457200"/>
          </a:xfrm>
          <a:prstGeom prst="rect">
            <a:avLst/>
          </a:prstGeom>
          <a:noFill/>
          <a:ln/>
        </p:spPr>
        <p:txBody>
          <a:bodyPr wrap="square" lIns="0" tIns="0" rIns="0" bIns="0" rtlCol="0" anchor="ctr">
            <a:normAutofit/>
          </a:bodyPr>
          <a:lstStyle/>
          <a:p>
            <a:pPr marL="0" indent="0" algn="ctr">
              <a:buNone/>
            </a:pPr>
            <a:r>
              <a:rPr lang="en-US" sz="1300" dirty="0">
                <a:solidFill>
                  <a:srgbClr val="0B2636"/>
                </a:solidFill>
              </a:rPr>
              <a:t>This matters because a system could appear technically advanced while still increasing cognitive effort, reducing trust, excluding some users, or creating unsafe expectations about what AI can do.</a:t>
            </a:r>
            <a:endParaRPr lang="en-US" sz="1300" dirty="0"/>
          </a:p>
        </p:txBody>
      </p:sp>
      <p:sp>
        <p:nvSpPr>
          <p:cNvPr id="28" name="Shape 26"/>
          <p:cNvSpPr/>
          <p:nvPr/>
        </p:nvSpPr>
        <p:spPr>
          <a:xfrm>
            <a:off x="914400" y="4901184"/>
            <a:ext cx="2000707" cy="566928"/>
          </a:xfrm>
          <a:prstGeom prst="roundRect">
            <a:avLst>
              <a:gd name="adj" fmla="val 8065"/>
            </a:avLst>
          </a:prstGeom>
          <a:solidFill>
            <a:srgbClr val="EAF5F7"/>
          </a:solidFill>
          <a:ln w="12700">
            <a:solidFill>
              <a:srgbClr val="D5E4EA"/>
            </a:solidFill>
            <a:prstDash val="solid"/>
          </a:ln>
        </p:spPr>
      </p:sp>
      <p:sp>
        <p:nvSpPr>
          <p:cNvPr id="29" name="Text 27"/>
          <p:cNvSpPr/>
          <p:nvPr/>
        </p:nvSpPr>
        <p:spPr>
          <a:xfrm>
            <a:off x="987552" y="5065776"/>
            <a:ext cx="274320" cy="155448"/>
          </a:xfrm>
          <a:prstGeom prst="rect">
            <a:avLst/>
          </a:prstGeom>
          <a:noFill/>
          <a:ln/>
        </p:spPr>
        <p:txBody>
          <a:bodyPr wrap="square" lIns="0" tIns="0" rIns="0" bIns="0" rtlCol="0" anchor="ctr"/>
          <a:lstStyle/>
          <a:p>
            <a:pPr marL="0" indent="0">
              <a:buNone/>
            </a:pPr>
            <a:r>
              <a:rPr lang="en-US" sz="950" b="1" dirty="0">
                <a:solidFill>
                  <a:srgbClr val="0A8E9B"/>
                </a:solidFill>
              </a:rPr>
              <a:t>1</a:t>
            </a:r>
            <a:endParaRPr lang="en-US" sz="950" dirty="0"/>
          </a:p>
        </p:txBody>
      </p:sp>
      <p:sp>
        <p:nvSpPr>
          <p:cNvPr id="30" name="Text 28"/>
          <p:cNvSpPr/>
          <p:nvPr/>
        </p:nvSpPr>
        <p:spPr>
          <a:xfrm>
            <a:off x="1261872" y="5010912"/>
            <a:ext cx="1598371"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Book appointment</a:t>
            </a:r>
            <a:endParaRPr lang="en-US" sz="720" dirty="0"/>
          </a:p>
        </p:txBody>
      </p:sp>
      <p:sp>
        <p:nvSpPr>
          <p:cNvPr id="31" name="Shape 29"/>
          <p:cNvSpPr/>
          <p:nvPr/>
        </p:nvSpPr>
        <p:spPr>
          <a:xfrm>
            <a:off x="2924251" y="5065776"/>
            <a:ext cx="73152" cy="228600"/>
          </a:xfrm>
          <a:prstGeom prst="chevron">
            <a:avLst/>
          </a:prstGeom>
          <a:solidFill>
            <a:srgbClr val="0A8E9B"/>
          </a:solidFill>
          <a:ln w="12700">
            <a:solidFill>
              <a:srgbClr val="0A8E9B"/>
            </a:solidFill>
            <a:prstDash val="solid"/>
          </a:ln>
        </p:spPr>
      </p:sp>
      <p:sp>
        <p:nvSpPr>
          <p:cNvPr id="32" name="Shape 30"/>
          <p:cNvSpPr/>
          <p:nvPr/>
        </p:nvSpPr>
        <p:spPr>
          <a:xfrm>
            <a:off x="2997403" y="4901184"/>
            <a:ext cx="2000707" cy="566928"/>
          </a:xfrm>
          <a:prstGeom prst="roundRect">
            <a:avLst>
              <a:gd name="adj" fmla="val 8065"/>
            </a:avLst>
          </a:prstGeom>
          <a:solidFill>
            <a:srgbClr val="F6FAFB"/>
          </a:solidFill>
          <a:ln w="12700">
            <a:solidFill>
              <a:srgbClr val="D5E4EA"/>
            </a:solidFill>
            <a:prstDash val="solid"/>
          </a:ln>
        </p:spPr>
      </p:sp>
      <p:sp>
        <p:nvSpPr>
          <p:cNvPr id="33" name="Text 31"/>
          <p:cNvSpPr/>
          <p:nvPr/>
        </p:nvSpPr>
        <p:spPr>
          <a:xfrm>
            <a:off x="3070555" y="5065776"/>
            <a:ext cx="274320" cy="155448"/>
          </a:xfrm>
          <a:prstGeom prst="rect">
            <a:avLst/>
          </a:prstGeom>
          <a:noFill/>
          <a:ln/>
        </p:spPr>
        <p:txBody>
          <a:bodyPr wrap="square" lIns="0" tIns="0" rIns="0" bIns="0" rtlCol="0" anchor="ctr"/>
          <a:lstStyle/>
          <a:p>
            <a:pPr marL="0" indent="0">
              <a:buNone/>
            </a:pPr>
            <a:r>
              <a:rPr lang="en-US" sz="950" b="1" dirty="0">
                <a:solidFill>
                  <a:srgbClr val="0A8E9B"/>
                </a:solidFill>
              </a:rPr>
              <a:t>2</a:t>
            </a:r>
            <a:endParaRPr lang="en-US" sz="950" dirty="0"/>
          </a:p>
        </p:txBody>
      </p:sp>
      <p:sp>
        <p:nvSpPr>
          <p:cNvPr id="34" name="Text 32"/>
          <p:cNvSpPr/>
          <p:nvPr/>
        </p:nvSpPr>
        <p:spPr>
          <a:xfrm>
            <a:off x="3344875" y="5010912"/>
            <a:ext cx="1598371"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Seek help</a:t>
            </a:r>
            <a:endParaRPr lang="en-US" sz="720" dirty="0"/>
          </a:p>
        </p:txBody>
      </p:sp>
      <p:sp>
        <p:nvSpPr>
          <p:cNvPr id="35" name="Shape 33"/>
          <p:cNvSpPr/>
          <p:nvPr/>
        </p:nvSpPr>
        <p:spPr>
          <a:xfrm>
            <a:off x="5007254" y="5065776"/>
            <a:ext cx="73152" cy="228600"/>
          </a:xfrm>
          <a:prstGeom prst="chevron">
            <a:avLst/>
          </a:prstGeom>
          <a:solidFill>
            <a:srgbClr val="0A8E9B"/>
          </a:solidFill>
          <a:ln w="12700">
            <a:solidFill>
              <a:srgbClr val="0A8E9B"/>
            </a:solidFill>
            <a:prstDash val="solid"/>
          </a:ln>
        </p:spPr>
      </p:sp>
      <p:sp>
        <p:nvSpPr>
          <p:cNvPr id="36" name="Shape 34"/>
          <p:cNvSpPr/>
          <p:nvPr/>
        </p:nvSpPr>
        <p:spPr>
          <a:xfrm>
            <a:off x="5080406" y="4901184"/>
            <a:ext cx="2000707" cy="566928"/>
          </a:xfrm>
          <a:prstGeom prst="roundRect">
            <a:avLst>
              <a:gd name="adj" fmla="val 8065"/>
            </a:avLst>
          </a:prstGeom>
          <a:solidFill>
            <a:srgbClr val="EAF5F7"/>
          </a:solidFill>
          <a:ln w="12700">
            <a:solidFill>
              <a:srgbClr val="D5E4EA"/>
            </a:solidFill>
            <a:prstDash val="solid"/>
          </a:ln>
        </p:spPr>
      </p:sp>
      <p:sp>
        <p:nvSpPr>
          <p:cNvPr id="37" name="Text 35"/>
          <p:cNvSpPr/>
          <p:nvPr/>
        </p:nvSpPr>
        <p:spPr>
          <a:xfrm>
            <a:off x="5153558" y="5065776"/>
            <a:ext cx="274320" cy="155448"/>
          </a:xfrm>
          <a:prstGeom prst="rect">
            <a:avLst/>
          </a:prstGeom>
          <a:noFill/>
          <a:ln/>
        </p:spPr>
        <p:txBody>
          <a:bodyPr wrap="square" lIns="0" tIns="0" rIns="0" bIns="0" rtlCol="0" anchor="ctr"/>
          <a:lstStyle/>
          <a:p>
            <a:pPr marL="0" indent="0">
              <a:buNone/>
            </a:pPr>
            <a:r>
              <a:rPr lang="en-US" sz="950" b="1" dirty="0">
                <a:solidFill>
                  <a:srgbClr val="0A8E9B"/>
                </a:solidFill>
              </a:rPr>
              <a:t>3</a:t>
            </a:r>
            <a:endParaRPr lang="en-US" sz="950" dirty="0"/>
          </a:p>
        </p:txBody>
      </p:sp>
      <p:sp>
        <p:nvSpPr>
          <p:cNvPr id="38" name="Text 36"/>
          <p:cNvSpPr/>
          <p:nvPr/>
        </p:nvSpPr>
        <p:spPr>
          <a:xfrm>
            <a:off x="5427878" y="5010912"/>
            <a:ext cx="1598371"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Reschedule / cancel</a:t>
            </a:r>
            <a:endParaRPr lang="en-US" sz="720" dirty="0"/>
          </a:p>
        </p:txBody>
      </p:sp>
      <p:sp>
        <p:nvSpPr>
          <p:cNvPr id="39" name="Shape 37"/>
          <p:cNvSpPr/>
          <p:nvPr/>
        </p:nvSpPr>
        <p:spPr>
          <a:xfrm>
            <a:off x="7090258" y="5065776"/>
            <a:ext cx="73152" cy="228600"/>
          </a:xfrm>
          <a:prstGeom prst="chevron">
            <a:avLst/>
          </a:prstGeom>
          <a:solidFill>
            <a:srgbClr val="0A8E9B"/>
          </a:solidFill>
          <a:ln w="12700">
            <a:solidFill>
              <a:srgbClr val="0A8E9B"/>
            </a:solidFill>
            <a:prstDash val="solid"/>
          </a:ln>
        </p:spPr>
      </p:sp>
      <p:sp>
        <p:nvSpPr>
          <p:cNvPr id="40" name="Shape 38"/>
          <p:cNvSpPr/>
          <p:nvPr/>
        </p:nvSpPr>
        <p:spPr>
          <a:xfrm>
            <a:off x="7163410" y="4901184"/>
            <a:ext cx="2000707" cy="566928"/>
          </a:xfrm>
          <a:prstGeom prst="roundRect">
            <a:avLst>
              <a:gd name="adj" fmla="val 8065"/>
            </a:avLst>
          </a:prstGeom>
          <a:solidFill>
            <a:srgbClr val="F6FAFB"/>
          </a:solidFill>
          <a:ln w="12700">
            <a:solidFill>
              <a:srgbClr val="D5E4EA"/>
            </a:solidFill>
            <a:prstDash val="solid"/>
          </a:ln>
        </p:spPr>
      </p:sp>
      <p:sp>
        <p:nvSpPr>
          <p:cNvPr id="41" name="Text 39"/>
          <p:cNvSpPr/>
          <p:nvPr/>
        </p:nvSpPr>
        <p:spPr>
          <a:xfrm>
            <a:off x="7236562" y="5065776"/>
            <a:ext cx="274320" cy="155448"/>
          </a:xfrm>
          <a:prstGeom prst="rect">
            <a:avLst/>
          </a:prstGeom>
          <a:noFill/>
          <a:ln/>
        </p:spPr>
        <p:txBody>
          <a:bodyPr wrap="square" lIns="0" tIns="0" rIns="0" bIns="0" rtlCol="0" anchor="ctr"/>
          <a:lstStyle/>
          <a:p>
            <a:pPr marL="0" indent="0">
              <a:buNone/>
            </a:pPr>
            <a:r>
              <a:rPr lang="en-US" sz="950" b="1" dirty="0">
                <a:solidFill>
                  <a:srgbClr val="0A8E9B"/>
                </a:solidFill>
              </a:rPr>
              <a:t>4</a:t>
            </a:r>
            <a:endParaRPr lang="en-US" sz="950" dirty="0"/>
          </a:p>
        </p:txBody>
      </p:sp>
      <p:sp>
        <p:nvSpPr>
          <p:cNvPr id="42" name="Text 40"/>
          <p:cNvSpPr/>
          <p:nvPr/>
        </p:nvSpPr>
        <p:spPr>
          <a:xfrm>
            <a:off x="7510882" y="5010912"/>
            <a:ext cx="1598371"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Receive confirmation</a:t>
            </a:r>
            <a:endParaRPr lang="en-US" sz="720" dirty="0"/>
          </a:p>
        </p:txBody>
      </p:sp>
      <p:sp>
        <p:nvSpPr>
          <p:cNvPr id="43" name="Shape 41"/>
          <p:cNvSpPr/>
          <p:nvPr/>
        </p:nvSpPr>
        <p:spPr>
          <a:xfrm>
            <a:off x="9173261" y="5065776"/>
            <a:ext cx="73152" cy="228600"/>
          </a:xfrm>
          <a:prstGeom prst="chevron">
            <a:avLst/>
          </a:prstGeom>
          <a:solidFill>
            <a:srgbClr val="0A8E9B"/>
          </a:solidFill>
          <a:ln w="12700">
            <a:solidFill>
              <a:srgbClr val="0A8E9B"/>
            </a:solidFill>
            <a:prstDash val="solid"/>
          </a:ln>
        </p:spPr>
      </p:sp>
      <p:sp>
        <p:nvSpPr>
          <p:cNvPr id="44" name="Shape 42"/>
          <p:cNvSpPr/>
          <p:nvPr/>
        </p:nvSpPr>
        <p:spPr>
          <a:xfrm>
            <a:off x="9246413" y="4901184"/>
            <a:ext cx="2000707" cy="566928"/>
          </a:xfrm>
          <a:prstGeom prst="roundRect">
            <a:avLst>
              <a:gd name="adj" fmla="val 8065"/>
            </a:avLst>
          </a:prstGeom>
          <a:solidFill>
            <a:srgbClr val="EAF5F7"/>
          </a:solidFill>
          <a:ln w="12700">
            <a:solidFill>
              <a:srgbClr val="D5E4EA"/>
            </a:solidFill>
            <a:prstDash val="solid"/>
          </a:ln>
        </p:spPr>
      </p:sp>
      <p:sp>
        <p:nvSpPr>
          <p:cNvPr id="45" name="Text 43"/>
          <p:cNvSpPr/>
          <p:nvPr/>
        </p:nvSpPr>
        <p:spPr>
          <a:xfrm>
            <a:off x="9319565" y="5065776"/>
            <a:ext cx="274320" cy="155448"/>
          </a:xfrm>
          <a:prstGeom prst="rect">
            <a:avLst/>
          </a:prstGeom>
          <a:noFill/>
          <a:ln/>
        </p:spPr>
        <p:txBody>
          <a:bodyPr wrap="square" lIns="0" tIns="0" rIns="0" bIns="0" rtlCol="0" anchor="ctr"/>
          <a:lstStyle/>
          <a:p>
            <a:pPr marL="0" indent="0">
              <a:buNone/>
            </a:pPr>
            <a:r>
              <a:rPr lang="en-US" sz="950" b="1" dirty="0">
                <a:solidFill>
                  <a:srgbClr val="0A8E9B"/>
                </a:solidFill>
              </a:rPr>
              <a:t>5</a:t>
            </a:r>
            <a:endParaRPr lang="en-US" sz="950" dirty="0"/>
          </a:p>
        </p:txBody>
      </p:sp>
      <p:sp>
        <p:nvSpPr>
          <p:cNvPr id="46" name="Text 44"/>
          <p:cNvSpPr/>
          <p:nvPr/>
        </p:nvSpPr>
        <p:spPr>
          <a:xfrm>
            <a:off x="9593885" y="5010912"/>
            <a:ext cx="1598371"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Retain control</a:t>
            </a:r>
            <a:endParaRPr lang="en-US" sz="72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PROJECT AIM AND OBJECTIVES</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Clear aim, measurable objectives and research questions</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5</a:t>
            </a:r>
            <a:endParaRPr lang="en-US" sz="700" dirty="0"/>
          </a:p>
        </p:txBody>
      </p:sp>
      <p:sp>
        <p:nvSpPr>
          <p:cNvPr id="9" name="Shape 7"/>
          <p:cNvSpPr/>
          <p:nvPr/>
        </p:nvSpPr>
        <p:spPr>
          <a:xfrm>
            <a:off x="640080" y="914400"/>
            <a:ext cx="10972800" cy="713232"/>
          </a:xfrm>
          <a:prstGeom prst="roundRect">
            <a:avLst>
              <a:gd name="adj" fmla="val 6410"/>
            </a:avLst>
          </a:prstGeom>
          <a:solidFill>
            <a:srgbClr val="13374A"/>
          </a:solidFill>
          <a:ln w="12700">
            <a:solidFill>
              <a:srgbClr val="13374A"/>
            </a:solidFill>
            <a:prstDash val="solid"/>
          </a:ln>
        </p:spPr>
      </p:sp>
      <p:sp>
        <p:nvSpPr>
          <p:cNvPr id="10" name="Text 8"/>
          <p:cNvSpPr/>
          <p:nvPr/>
        </p:nvSpPr>
        <p:spPr>
          <a:xfrm>
            <a:off x="868680" y="1133856"/>
            <a:ext cx="10515600" cy="182880"/>
          </a:xfrm>
          <a:prstGeom prst="rect">
            <a:avLst/>
          </a:prstGeom>
          <a:noFill/>
          <a:ln/>
        </p:spPr>
        <p:txBody>
          <a:bodyPr wrap="square" lIns="0" tIns="0" rIns="0" bIns="0" rtlCol="0" anchor="ctr"/>
          <a:lstStyle/>
          <a:p>
            <a:pPr marL="0" indent="0" algn="ctr">
              <a:buNone/>
            </a:pPr>
            <a:r>
              <a:rPr lang="en-US" sz="1260" b="1" dirty="0">
                <a:solidFill>
                  <a:srgbClr val="FFFFFF"/>
                </a:solidFill>
              </a:rPr>
              <a:t>Aim: To design and evaluate an AI-assisted healthcare appointment-booking prototype and determine whether it improves usability compared with a conventional interface.</a:t>
            </a:r>
            <a:endParaRPr lang="en-US" sz="1260" dirty="0"/>
          </a:p>
        </p:txBody>
      </p:sp>
      <p:sp>
        <p:nvSpPr>
          <p:cNvPr id="11" name="Shape 9"/>
          <p:cNvSpPr/>
          <p:nvPr/>
        </p:nvSpPr>
        <p:spPr>
          <a:xfrm>
            <a:off x="777240" y="1938528"/>
            <a:ext cx="5715000" cy="384048"/>
          </a:xfrm>
          <a:prstGeom prst="roundRect">
            <a:avLst>
              <a:gd name="adj" fmla="val 9524"/>
            </a:avLst>
          </a:prstGeom>
          <a:solidFill>
            <a:srgbClr val="EAF5F7"/>
          </a:solidFill>
          <a:ln w="6350">
            <a:solidFill>
              <a:srgbClr val="D7E3E8"/>
            </a:solidFill>
            <a:prstDash val="solid"/>
          </a:ln>
        </p:spPr>
      </p:sp>
      <p:sp>
        <p:nvSpPr>
          <p:cNvPr id="12" name="Text 10"/>
          <p:cNvSpPr/>
          <p:nvPr/>
        </p:nvSpPr>
        <p:spPr>
          <a:xfrm>
            <a:off x="914400" y="2057400"/>
            <a:ext cx="164592" cy="109728"/>
          </a:xfrm>
          <a:prstGeom prst="rect">
            <a:avLst/>
          </a:prstGeom>
          <a:noFill/>
          <a:ln/>
        </p:spPr>
        <p:txBody>
          <a:bodyPr wrap="square" lIns="0" tIns="0" rIns="0" bIns="0" rtlCol="0" anchor="ctr"/>
          <a:lstStyle/>
          <a:p>
            <a:pPr marL="0" indent="0">
              <a:buNone/>
            </a:pPr>
            <a:r>
              <a:rPr lang="en-US" sz="800" b="1" dirty="0">
                <a:solidFill>
                  <a:srgbClr val="0A8E9B"/>
                </a:solidFill>
              </a:rPr>
              <a:t>1</a:t>
            </a:r>
            <a:endParaRPr lang="en-US" sz="800" dirty="0"/>
          </a:p>
        </p:txBody>
      </p:sp>
      <p:sp>
        <p:nvSpPr>
          <p:cNvPr id="13" name="Text 11"/>
          <p:cNvSpPr/>
          <p:nvPr/>
        </p:nvSpPr>
        <p:spPr>
          <a:xfrm>
            <a:off x="1234440" y="2039112"/>
            <a:ext cx="4983480" cy="146304"/>
          </a:xfrm>
          <a:prstGeom prst="rect">
            <a:avLst/>
          </a:prstGeom>
          <a:noFill/>
          <a:ln/>
        </p:spPr>
        <p:txBody>
          <a:bodyPr wrap="square" lIns="0" tIns="0" rIns="0" bIns="0" rtlCol="0" anchor="ctr">
            <a:normAutofit/>
          </a:bodyPr>
          <a:lstStyle/>
          <a:p>
            <a:pPr marL="0" indent="0">
              <a:buNone/>
            </a:pPr>
            <a:r>
              <a:rPr lang="en-US" sz="860" dirty="0">
                <a:solidFill>
                  <a:srgbClr val="0B2636"/>
                </a:solidFill>
              </a:rPr>
              <a:t>Review research on AI, usability and healthcare appointment management.</a:t>
            </a:r>
            <a:endParaRPr lang="en-US" sz="860" dirty="0"/>
          </a:p>
        </p:txBody>
      </p:sp>
      <p:sp>
        <p:nvSpPr>
          <p:cNvPr id="14" name="Shape 12"/>
          <p:cNvSpPr/>
          <p:nvPr/>
        </p:nvSpPr>
        <p:spPr>
          <a:xfrm>
            <a:off x="777240" y="2468880"/>
            <a:ext cx="5715000" cy="384048"/>
          </a:xfrm>
          <a:prstGeom prst="roundRect">
            <a:avLst>
              <a:gd name="adj" fmla="val 9524"/>
            </a:avLst>
          </a:prstGeom>
          <a:solidFill>
            <a:srgbClr val="F6FAFB"/>
          </a:solidFill>
          <a:ln w="6350">
            <a:solidFill>
              <a:srgbClr val="D7E3E8"/>
            </a:solidFill>
            <a:prstDash val="solid"/>
          </a:ln>
        </p:spPr>
      </p:sp>
      <p:sp>
        <p:nvSpPr>
          <p:cNvPr id="15" name="Text 13"/>
          <p:cNvSpPr/>
          <p:nvPr/>
        </p:nvSpPr>
        <p:spPr>
          <a:xfrm>
            <a:off x="914400" y="2587752"/>
            <a:ext cx="164592" cy="109728"/>
          </a:xfrm>
          <a:prstGeom prst="rect">
            <a:avLst/>
          </a:prstGeom>
          <a:noFill/>
          <a:ln/>
        </p:spPr>
        <p:txBody>
          <a:bodyPr wrap="square" lIns="0" tIns="0" rIns="0" bIns="0" rtlCol="0" anchor="ctr"/>
          <a:lstStyle/>
          <a:p>
            <a:pPr marL="0" indent="0">
              <a:buNone/>
            </a:pPr>
            <a:r>
              <a:rPr lang="en-US" sz="800" b="1" dirty="0">
                <a:solidFill>
                  <a:srgbClr val="0A8E9B"/>
                </a:solidFill>
              </a:rPr>
              <a:t>2</a:t>
            </a:r>
            <a:endParaRPr lang="en-US" sz="800" dirty="0"/>
          </a:p>
        </p:txBody>
      </p:sp>
      <p:sp>
        <p:nvSpPr>
          <p:cNvPr id="16" name="Text 14"/>
          <p:cNvSpPr/>
          <p:nvPr/>
        </p:nvSpPr>
        <p:spPr>
          <a:xfrm>
            <a:off x="1234440" y="2569464"/>
            <a:ext cx="4983480" cy="146304"/>
          </a:xfrm>
          <a:prstGeom prst="rect">
            <a:avLst/>
          </a:prstGeom>
          <a:noFill/>
          <a:ln/>
        </p:spPr>
        <p:txBody>
          <a:bodyPr wrap="square" lIns="0" tIns="0" rIns="0" bIns="0" rtlCol="0" anchor="ctr">
            <a:normAutofit/>
          </a:bodyPr>
          <a:lstStyle/>
          <a:p>
            <a:pPr marL="0" indent="0">
              <a:buNone/>
            </a:pPr>
            <a:r>
              <a:rPr lang="en-US" sz="860" dirty="0">
                <a:solidFill>
                  <a:srgbClr val="0B2636"/>
                </a:solidFill>
              </a:rPr>
              <a:t>Identify user requirements and common booking difficulties.</a:t>
            </a:r>
            <a:endParaRPr lang="en-US" sz="860" dirty="0"/>
          </a:p>
        </p:txBody>
      </p:sp>
      <p:sp>
        <p:nvSpPr>
          <p:cNvPr id="17" name="Shape 15"/>
          <p:cNvSpPr/>
          <p:nvPr/>
        </p:nvSpPr>
        <p:spPr>
          <a:xfrm>
            <a:off x="777240" y="2999232"/>
            <a:ext cx="5715000" cy="384048"/>
          </a:xfrm>
          <a:prstGeom prst="roundRect">
            <a:avLst>
              <a:gd name="adj" fmla="val 9524"/>
            </a:avLst>
          </a:prstGeom>
          <a:solidFill>
            <a:srgbClr val="EAF5F7"/>
          </a:solidFill>
          <a:ln w="6350">
            <a:solidFill>
              <a:srgbClr val="D7E3E8"/>
            </a:solidFill>
            <a:prstDash val="solid"/>
          </a:ln>
        </p:spPr>
      </p:sp>
      <p:sp>
        <p:nvSpPr>
          <p:cNvPr id="18" name="Text 16"/>
          <p:cNvSpPr/>
          <p:nvPr/>
        </p:nvSpPr>
        <p:spPr>
          <a:xfrm>
            <a:off x="914400" y="3118104"/>
            <a:ext cx="164592" cy="109728"/>
          </a:xfrm>
          <a:prstGeom prst="rect">
            <a:avLst/>
          </a:prstGeom>
          <a:noFill/>
          <a:ln/>
        </p:spPr>
        <p:txBody>
          <a:bodyPr wrap="square" lIns="0" tIns="0" rIns="0" bIns="0" rtlCol="0" anchor="ctr"/>
          <a:lstStyle/>
          <a:p>
            <a:pPr marL="0" indent="0">
              <a:buNone/>
            </a:pPr>
            <a:r>
              <a:rPr lang="en-US" sz="800" b="1" dirty="0">
                <a:solidFill>
                  <a:srgbClr val="0A8E9B"/>
                </a:solidFill>
              </a:rPr>
              <a:t>3</a:t>
            </a:r>
            <a:endParaRPr lang="en-US" sz="800" dirty="0"/>
          </a:p>
        </p:txBody>
      </p:sp>
      <p:sp>
        <p:nvSpPr>
          <p:cNvPr id="19" name="Text 17"/>
          <p:cNvSpPr/>
          <p:nvPr/>
        </p:nvSpPr>
        <p:spPr>
          <a:xfrm>
            <a:off x="1234440" y="3099816"/>
            <a:ext cx="4983480" cy="146304"/>
          </a:xfrm>
          <a:prstGeom prst="rect">
            <a:avLst/>
          </a:prstGeom>
          <a:noFill/>
          <a:ln/>
        </p:spPr>
        <p:txBody>
          <a:bodyPr wrap="square" lIns="0" tIns="0" rIns="0" bIns="0" rtlCol="0" anchor="ctr">
            <a:normAutofit/>
          </a:bodyPr>
          <a:lstStyle/>
          <a:p>
            <a:pPr marL="0" indent="0">
              <a:buNone/>
            </a:pPr>
            <a:r>
              <a:rPr lang="en-US" sz="860" dirty="0">
                <a:solidFill>
                  <a:srgbClr val="0B2636"/>
                </a:solidFill>
              </a:rPr>
              <a:t>Develop equivalent conventional and AI-assisted booking prototypes.</a:t>
            </a:r>
            <a:endParaRPr lang="en-US" sz="860" dirty="0"/>
          </a:p>
        </p:txBody>
      </p:sp>
      <p:sp>
        <p:nvSpPr>
          <p:cNvPr id="20" name="Shape 18"/>
          <p:cNvSpPr/>
          <p:nvPr/>
        </p:nvSpPr>
        <p:spPr>
          <a:xfrm>
            <a:off x="777240" y="3529584"/>
            <a:ext cx="5715000" cy="384048"/>
          </a:xfrm>
          <a:prstGeom prst="roundRect">
            <a:avLst>
              <a:gd name="adj" fmla="val 9524"/>
            </a:avLst>
          </a:prstGeom>
          <a:solidFill>
            <a:srgbClr val="F6FAFB"/>
          </a:solidFill>
          <a:ln w="6350">
            <a:solidFill>
              <a:srgbClr val="D7E3E8"/>
            </a:solidFill>
            <a:prstDash val="solid"/>
          </a:ln>
        </p:spPr>
      </p:sp>
      <p:sp>
        <p:nvSpPr>
          <p:cNvPr id="21" name="Text 19"/>
          <p:cNvSpPr/>
          <p:nvPr/>
        </p:nvSpPr>
        <p:spPr>
          <a:xfrm>
            <a:off x="914400" y="3648456"/>
            <a:ext cx="164592" cy="109728"/>
          </a:xfrm>
          <a:prstGeom prst="rect">
            <a:avLst/>
          </a:prstGeom>
          <a:noFill/>
          <a:ln/>
        </p:spPr>
        <p:txBody>
          <a:bodyPr wrap="square" lIns="0" tIns="0" rIns="0" bIns="0" rtlCol="0" anchor="ctr"/>
          <a:lstStyle/>
          <a:p>
            <a:pPr marL="0" indent="0">
              <a:buNone/>
            </a:pPr>
            <a:r>
              <a:rPr lang="en-US" sz="800" b="1" dirty="0">
                <a:solidFill>
                  <a:srgbClr val="0A8E9B"/>
                </a:solidFill>
              </a:rPr>
              <a:t>4</a:t>
            </a:r>
            <a:endParaRPr lang="en-US" sz="800" dirty="0"/>
          </a:p>
        </p:txBody>
      </p:sp>
      <p:sp>
        <p:nvSpPr>
          <p:cNvPr id="22" name="Text 20"/>
          <p:cNvSpPr/>
          <p:nvPr/>
        </p:nvSpPr>
        <p:spPr>
          <a:xfrm>
            <a:off x="1234440" y="3630168"/>
            <a:ext cx="4983480" cy="146304"/>
          </a:xfrm>
          <a:prstGeom prst="rect">
            <a:avLst/>
          </a:prstGeom>
          <a:noFill/>
          <a:ln/>
        </p:spPr>
        <p:txBody>
          <a:bodyPr wrap="square" lIns="0" tIns="0" rIns="0" bIns="0" rtlCol="0" anchor="ctr">
            <a:normAutofit/>
          </a:bodyPr>
          <a:lstStyle/>
          <a:p>
            <a:pPr marL="0" indent="0">
              <a:buNone/>
            </a:pPr>
            <a:r>
              <a:rPr lang="en-US" sz="860" dirty="0">
                <a:solidFill>
                  <a:srgbClr val="0B2636"/>
                </a:solidFill>
              </a:rPr>
              <a:t>Compare both interfaces using task performance, SUS and qualitative feedback.</a:t>
            </a:r>
            <a:endParaRPr lang="en-US" sz="860" dirty="0"/>
          </a:p>
        </p:txBody>
      </p:sp>
      <p:sp>
        <p:nvSpPr>
          <p:cNvPr id="23" name="Shape 21"/>
          <p:cNvSpPr/>
          <p:nvPr/>
        </p:nvSpPr>
        <p:spPr>
          <a:xfrm>
            <a:off x="777240" y="4059936"/>
            <a:ext cx="5715000" cy="384048"/>
          </a:xfrm>
          <a:prstGeom prst="roundRect">
            <a:avLst>
              <a:gd name="adj" fmla="val 9524"/>
            </a:avLst>
          </a:prstGeom>
          <a:solidFill>
            <a:srgbClr val="EAF5F7"/>
          </a:solidFill>
          <a:ln w="6350">
            <a:solidFill>
              <a:srgbClr val="D7E3E8"/>
            </a:solidFill>
            <a:prstDash val="solid"/>
          </a:ln>
        </p:spPr>
      </p:sp>
      <p:sp>
        <p:nvSpPr>
          <p:cNvPr id="24" name="Text 22"/>
          <p:cNvSpPr/>
          <p:nvPr/>
        </p:nvSpPr>
        <p:spPr>
          <a:xfrm>
            <a:off x="914400" y="4178808"/>
            <a:ext cx="164592" cy="109728"/>
          </a:xfrm>
          <a:prstGeom prst="rect">
            <a:avLst/>
          </a:prstGeom>
          <a:noFill/>
          <a:ln/>
        </p:spPr>
        <p:txBody>
          <a:bodyPr wrap="square" lIns="0" tIns="0" rIns="0" bIns="0" rtlCol="0" anchor="ctr"/>
          <a:lstStyle/>
          <a:p>
            <a:pPr marL="0" indent="0">
              <a:buNone/>
            </a:pPr>
            <a:r>
              <a:rPr lang="en-US" sz="800" b="1" dirty="0">
                <a:solidFill>
                  <a:srgbClr val="0A8E9B"/>
                </a:solidFill>
              </a:rPr>
              <a:t>5</a:t>
            </a:r>
            <a:endParaRPr lang="en-US" sz="800" dirty="0"/>
          </a:p>
        </p:txBody>
      </p:sp>
      <p:sp>
        <p:nvSpPr>
          <p:cNvPr id="25" name="Text 23"/>
          <p:cNvSpPr/>
          <p:nvPr/>
        </p:nvSpPr>
        <p:spPr>
          <a:xfrm>
            <a:off x="1234440" y="4160520"/>
            <a:ext cx="4983480" cy="146304"/>
          </a:xfrm>
          <a:prstGeom prst="rect">
            <a:avLst/>
          </a:prstGeom>
          <a:noFill/>
          <a:ln/>
        </p:spPr>
        <p:txBody>
          <a:bodyPr wrap="square" lIns="0" tIns="0" rIns="0" bIns="0" rtlCol="0" anchor="ctr">
            <a:normAutofit/>
          </a:bodyPr>
          <a:lstStyle/>
          <a:p>
            <a:pPr marL="0" indent="0">
              <a:buNone/>
            </a:pPr>
            <a:r>
              <a:rPr lang="en-US" sz="860" dirty="0">
                <a:solidFill>
                  <a:srgbClr val="0B2636"/>
                </a:solidFill>
              </a:rPr>
              <a:t>Produce recommendations for safe, accessible and human-centred AI booking systems.</a:t>
            </a:r>
            <a:endParaRPr lang="en-US" sz="860" dirty="0"/>
          </a:p>
        </p:txBody>
      </p:sp>
      <p:sp>
        <p:nvSpPr>
          <p:cNvPr id="26" name="Shape 24"/>
          <p:cNvSpPr/>
          <p:nvPr/>
        </p:nvSpPr>
        <p:spPr>
          <a:xfrm>
            <a:off x="6903720" y="1938528"/>
            <a:ext cx="4343400" cy="731520"/>
          </a:xfrm>
          <a:prstGeom prst="roundRect">
            <a:avLst>
              <a:gd name="adj" fmla="val 7500"/>
            </a:avLst>
          </a:prstGeom>
          <a:solidFill>
            <a:srgbClr val="F6FAFB"/>
          </a:solidFill>
          <a:ln w="12700">
            <a:solidFill>
              <a:srgbClr val="D7E3E8"/>
            </a:solidFill>
            <a:prstDash val="solid"/>
          </a:ln>
        </p:spPr>
      </p:sp>
      <p:sp>
        <p:nvSpPr>
          <p:cNvPr id="27" name="Shape 25"/>
          <p:cNvSpPr/>
          <p:nvPr/>
        </p:nvSpPr>
        <p:spPr>
          <a:xfrm>
            <a:off x="6903720" y="1938528"/>
            <a:ext cx="73152" cy="731520"/>
          </a:xfrm>
          <a:prstGeom prst="rect">
            <a:avLst/>
          </a:prstGeom>
          <a:solidFill>
            <a:srgbClr val="0A8E9B"/>
          </a:solidFill>
          <a:ln w="12700">
            <a:solidFill>
              <a:srgbClr val="0A8E9B"/>
            </a:solidFill>
            <a:prstDash val="solid"/>
          </a:ln>
        </p:spPr>
      </p:sp>
      <p:sp>
        <p:nvSpPr>
          <p:cNvPr id="28" name="Text 26"/>
          <p:cNvSpPr/>
          <p:nvPr/>
        </p:nvSpPr>
        <p:spPr>
          <a:xfrm>
            <a:off x="7104888" y="2057400"/>
            <a:ext cx="3995928" cy="228600"/>
          </a:xfrm>
          <a:prstGeom prst="rect">
            <a:avLst/>
          </a:prstGeom>
          <a:noFill/>
          <a:ln/>
        </p:spPr>
        <p:txBody>
          <a:bodyPr wrap="square" lIns="0" tIns="0" rIns="0" bIns="0" rtlCol="0" anchor="ctr"/>
          <a:lstStyle/>
          <a:p>
            <a:pPr marL="0" indent="0">
              <a:buNone/>
            </a:pPr>
            <a:r>
              <a:rPr lang="en-US" sz="1020" b="1" dirty="0">
                <a:solidFill>
                  <a:srgbClr val="0B2636"/>
                </a:solidFill>
              </a:rPr>
              <a:t>RQ1</a:t>
            </a:r>
            <a:endParaRPr lang="en-US" sz="1020" dirty="0"/>
          </a:p>
        </p:txBody>
      </p:sp>
      <p:sp>
        <p:nvSpPr>
          <p:cNvPr id="29" name="Text 27"/>
          <p:cNvSpPr/>
          <p:nvPr/>
        </p:nvSpPr>
        <p:spPr>
          <a:xfrm>
            <a:off x="7104888" y="2377440"/>
            <a:ext cx="3959352" cy="2011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What usability problems arise during common healthcare booking tasks?</a:t>
            </a:r>
            <a:endParaRPr lang="en-US" sz="820" dirty="0"/>
          </a:p>
        </p:txBody>
      </p:sp>
      <p:sp>
        <p:nvSpPr>
          <p:cNvPr id="30" name="Shape 28"/>
          <p:cNvSpPr/>
          <p:nvPr/>
        </p:nvSpPr>
        <p:spPr>
          <a:xfrm>
            <a:off x="6903720" y="2816352"/>
            <a:ext cx="4343400" cy="731520"/>
          </a:xfrm>
          <a:prstGeom prst="roundRect">
            <a:avLst>
              <a:gd name="adj" fmla="val 7500"/>
            </a:avLst>
          </a:prstGeom>
          <a:solidFill>
            <a:srgbClr val="F6FAFB"/>
          </a:solidFill>
          <a:ln w="12700">
            <a:solidFill>
              <a:srgbClr val="D7E3E8"/>
            </a:solidFill>
            <a:prstDash val="solid"/>
          </a:ln>
        </p:spPr>
      </p:sp>
      <p:sp>
        <p:nvSpPr>
          <p:cNvPr id="31" name="Shape 29"/>
          <p:cNvSpPr/>
          <p:nvPr/>
        </p:nvSpPr>
        <p:spPr>
          <a:xfrm>
            <a:off x="6903720" y="2816352"/>
            <a:ext cx="73152" cy="731520"/>
          </a:xfrm>
          <a:prstGeom prst="rect">
            <a:avLst/>
          </a:prstGeom>
          <a:solidFill>
            <a:srgbClr val="1E6B9A"/>
          </a:solidFill>
          <a:ln w="12700">
            <a:solidFill>
              <a:srgbClr val="1E6B9A"/>
            </a:solidFill>
            <a:prstDash val="solid"/>
          </a:ln>
        </p:spPr>
      </p:sp>
      <p:sp>
        <p:nvSpPr>
          <p:cNvPr id="32" name="Text 30"/>
          <p:cNvSpPr/>
          <p:nvPr/>
        </p:nvSpPr>
        <p:spPr>
          <a:xfrm>
            <a:off x="7104888" y="2935224"/>
            <a:ext cx="3995928" cy="228600"/>
          </a:xfrm>
          <a:prstGeom prst="rect">
            <a:avLst/>
          </a:prstGeom>
          <a:noFill/>
          <a:ln/>
        </p:spPr>
        <p:txBody>
          <a:bodyPr wrap="square" lIns="0" tIns="0" rIns="0" bIns="0" rtlCol="0" anchor="ctr"/>
          <a:lstStyle/>
          <a:p>
            <a:pPr marL="0" indent="0">
              <a:buNone/>
            </a:pPr>
            <a:r>
              <a:rPr lang="en-US" sz="1020" b="1" dirty="0">
                <a:solidFill>
                  <a:srgbClr val="0B2636"/>
                </a:solidFill>
              </a:rPr>
              <a:t>RQ2</a:t>
            </a:r>
            <a:endParaRPr lang="en-US" sz="1020" dirty="0"/>
          </a:p>
        </p:txBody>
      </p:sp>
      <p:sp>
        <p:nvSpPr>
          <p:cNvPr id="33" name="Text 31"/>
          <p:cNvSpPr/>
          <p:nvPr/>
        </p:nvSpPr>
        <p:spPr>
          <a:xfrm>
            <a:off x="7104888" y="3255264"/>
            <a:ext cx="3959352" cy="2011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Does AI assistance improve effectiveness, efficiency and perceived usability?</a:t>
            </a:r>
            <a:endParaRPr lang="en-US" sz="820" dirty="0"/>
          </a:p>
        </p:txBody>
      </p:sp>
      <p:sp>
        <p:nvSpPr>
          <p:cNvPr id="34" name="Shape 32"/>
          <p:cNvSpPr/>
          <p:nvPr/>
        </p:nvSpPr>
        <p:spPr>
          <a:xfrm>
            <a:off x="6903720" y="3694176"/>
            <a:ext cx="4343400" cy="731520"/>
          </a:xfrm>
          <a:prstGeom prst="roundRect">
            <a:avLst>
              <a:gd name="adj" fmla="val 7500"/>
            </a:avLst>
          </a:prstGeom>
          <a:solidFill>
            <a:srgbClr val="F6FAFB"/>
          </a:solidFill>
          <a:ln w="12700">
            <a:solidFill>
              <a:srgbClr val="D7E3E8"/>
            </a:solidFill>
            <a:prstDash val="solid"/>
          </a:ln>
        </p:spPr>
      </p:sp>
      <p:sp>
        <p:nvSpPr>
          <p:cNvPr id="35" name="Shape 33"/>
          <p:cNvSpPr/>
          <p:nvPr/>
        </p:nvSpPr>
        <p:spPr>
          <a:xfrm>
            <a:off x="6903720" y="3694176"/>
            <a:ext cx="73152" cy="731520"/>
          </a:xfrm>
          <a:prstGeom prst="rect">
            <a:avLst/>
          </a:prstGeom>
          <a:solidFill>
            <a:srgbClr val="F4B942"/>
          </a:solidFill>
          <a:ln w="12700">
            <a:solidFill>
              <a:srgbClr val="F4B942"/>
            </a:solidFill>
            <a:prstDash val="solid"/>
          </a:ln>
        </p:spPr>
      </p:sp>
      <p:sp>
        <p:nvSpPr>
          <p:cNvPr id="36" name="Text 34"/>
          <p:cNvSpPr/>
          <p:nvPr/>
        </p:nvSpPr>
        <p:spPr>
          <a:xfrm>
            <a:off x="7104888" y="3813048"/>
            <a:ext cx="3995928" cy="228600"/>
          </a:xfrm>
          <a:prstGeom prst="rect">
            <a:avLst/>
          </a:prstGeom>
          <a:noFill/>
          <a:ln/>
        </p:spPr>
        <p:txBody>
          <a:bodyPr wrap="square" lIns="0" tIns="0" rIns="0" bIns="0" rtlCol="0" anchor="ctr"/>
          <a:lstStyle/>
          <a:p>
            <a:pPr marL="0" indent="0">
              <a:buNone/>
            </a:pPr>
            <a:r>
              <a:rPr lang="en-US" sz="1020" b="1" dirty="0">
                <a:solidFill>
                  <a:srgbClr val="0B2636"/>
                </a:solidFill>
              </a:rPr>
              <a:t>RQ3</a:t>
            </a:r>
            <a:endParaRPr lang="en-US" sz="1020" dirty="0"/>
          </a:p>
        </p:txBody>
      </p:sp>
      <p:sp>
        <p:nvSpPr>
          <p:cNvPr id="37" name="Text 35"/>
          <p:cNvSpPr/>
          <p:nvPr/>
        </p:nvSpPr>
        <p:spPr>
          <a:xfrm>
            <a:off x="7104888" y="4133088"/>
            <a:ext cx="3959352" cy="2011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What trust, privacy and accessibility concerns affect acceptance?</a:t>
            </a:r>
            <a:endParaRPr lang="en-US" sz="820" dirty="0"/>
          </a:p>
        </p:txBody>
      </p:sp>
      <p:sp>
        <p:nvSpPr>
          <p:cNvPr id="38" name="Shape 36"/>
          <p:cNvSpPr/>
          <p:nvPr/>
        </p:nvSpPr>
        <p:spPr>
          <a:xfrm>
            <a:off x="6903720" y="4681728"/>
            <a:ext cx="4343400" cy="658368"/>
          </a:xfrm>
          <a:prstGeom prst="roundRect">
            <a:avLst>
              <a:gd name="adj" fmla="val 6944"/>
            </a:avLst>
          </a:prstGeom>
          <a:solidFill>
            <a:srgbClr val="F6FAFB"/>
          </a:solidFill>
          <a:ln w="12700">
            <a:solidFill>
              <a:srgbClr val="D7E3E8"/>
            </a:solidFill>
            <a:prstDash val="solid"/>
          </a:ln>
        </p:spPr>
      </p:sp>
      <p:sp>
        <p:nvSpPr>
          <p:cNvPr id="39" name="Text 37"/>
          <p:cNvSpPr/>
          <p:nvPr/>
        </p:nvSpPr>
        <p:spPr>
          <a:xfrm>
            <a:off x="7132320" y="4882896"/>
            <a:ext cx="3886200" cy="146304"/>
          </a:xfrm>
          <a:prstGeom prst="rect">
            <a:avLst/>
          </a:prstGeom>
          <a:noFill/>
          <a:ln/>
        </p:spPr>
        <p:txBody>
          <a:bodyPr wrap="square" lIns="0" tIns="0" rIns="0" bIns="0" rtlCol="0" anchor="ctr"/>
          <a:lstStyle/>
          <a:p>
            <a:pPr marL="0" indent="0" algn="ctr">
              <a:buNone/>
            </a:pPr>
            <a:r>
              <a:rPr lang="en-US" sz="920" b="1" dirty="0">
                <a:solidFill>
                  <a:srgbClr val="C75146"/>
                </a:solidFill>
              </a:rPr>
              <a:t>Scope boundary: administrative booking only — no diagnosis, clinical triage or treatment advice.</a:t>
            </a:r>
            <a:endParaRPr lang="en-US" sz="92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64008"/>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LITERATURE REVIEW</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Critical comparison of the background evidence</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6</a:t>
            </a:r>
            <a:endParaRPr lang="en-US" sz="700" dirty="0"/>
          </a:p>
        </p:txBody>
      </p:sp>
      <p:sp>
        <p:nvSpPr>
          <p:cNvPr id="9" name="Shape 7"/>
          <p:cNvSpPr/>
          <p:nvPr/>
        </p:nvSpPr>
        <p:spPr>
          <a:xfrm>
            <a:off x="502920" y="960120"/>
            <a:ext cx="1874520" cy="329184"/>
          </a:xfrm>
          <a:prstGeom prst="rect">
            <a:avLst/>
          </a:prstGeom>
          <a:solidFill>
            <a:srgbClr val="13374A"/>
          </a:solidFill>
          <a:ln w="6350">
            <a:solidFill>
              <a:srgbClr val="FFFFFF"/>
            </a:solidFill>
            <a:prstDash val="solid"/>
          </a:ln>
        </p:spPr>
      </p:sp>
      <p:sp>
        <p:nvSpPr>
          <p:cNvPr id="10" name="Text 8"/>
          <p:cNvSpPr/>
          <p:nvPr/>
        </p:nvSpPr>
        <p:spPr>
          <a:xfrm>
            <a:off x="548640" y="1042416"/>
            <a:ext cx="1783080" cy="128016"/>
          </a:xfrm>
          <a:prstGeom prst="rect">
            <a:avLst/>
          </a:prstGeom>
          <a:noFill/>
          <a:ln/>
        </p:spPr>
        <p:txBody>
          <a:bodyPr wrap="square" lIns="0" tIns="0" rIns="0" bIns="0" rtlCol="0" anchor="ctr"/>
          <a:lstStyle/>
          <a:p>
            <a:pPr marL="0" indent="0" algn="ctr">
              <a:buNone/>
            </a:pPr>
            <a:r>
              <a:rPr lang="en-US" sz="780" b="1" dirty="0">
                <a:solidFill>
                  <a:srgbClr val="FFFFFF"/>
                </a:solidFill>
              </a:rPr>
              <a:t>Theme / evidence</a:t>
            </a:r>
            <a:endParaRPr lang="en-US" sz="780" dirty="0"/>
          </a:p>
        </p:txBody>
      </p:sp>
      <p:sp>
        <p:nvSpPr>
          <p:cNvPr id="11" name="Shape 9"/>
          <p:cNvSpPr/>
          <p:nvPr/>
        </p:nvSpPr>
        <p:spPr>
          <a:xfrm>
            <a:off x="2377440" y="960120"/>
            <a:ext cx="2971800" cy="329184"/>
          </a:xfrm>
          <a:prstGeom prst="rect">
            <a:avLst/>
          </a:prstGeom>
          <a:solidFill>
            <a:srgbClr val="13374A"/>
          </a:solidFill>
          <a:ln w="6350">
            <a:solidFill>
              <a:srgbClr val="FFFFFF"/>
            </a:solidFill>
            <a:prstDash val="solid"/>
          </a:ln>
        </p:spPr>
      </p:sp>
      <p:sp>
        <p:nvSpPr>
          <p:cNvPr id="12" name="Text 10"/>
          <p:cNvSpPr/>
          <p:nvPr/>
        </p:nvSpPr>
        <p:spPr>
          <a:xfrm>
            <a:off x="2423160" y="1042416"/>
            <a:ext cx="2880360" cy="128016"/>
          </a:xfrm>
          <a:prstGeom prst="rect">
            <a:avLst/>
          </a:prstGeom>
          <a:noFill/>
          <a:ln/>
        </p:spPr>
        <p:txBody>
          <a:bodyPr wrap="square" lIns="0" tIns="0" rIns="0" bIns="0" rtlCol="0" anchor="ctr"/>
          <a:lstStyle/>
          <a:p>
            <a:pPr marL="0" indent="0" algn="ctr">
              <a:buNone/>
            </a:pPr>
            <a:r>
              <a:rPr lang="en-US" sz="780" b="1" dirty="0">
                <a:solidFill>
                  <a:srgbClr val="FFFFFF"/>
                </a:solidFill>
              </a:rPr>
              <a:t>What it establishes</a:t>
            </a:r>
            <a:endParaRPr lang="en-US" sz="780" dirty="0"/>
          </a:p>
        </p:txBody>
      </p:sp>
      <p:sp>
        <p:nvSpPr>
          <p:cNvPr id="13" name="Shape 11"/>
          <p:cNvSpPr/>
          <p:nvPr/>
        </p:nvSpPr>
        <p:spPr>
          <a:xfrm>
            <a:off x="5349240" y="960120"/>
            <a:ext cx="3063240" cy="329184"/>
          </a:xfrm>
          <a:prstGeom prst="rect">
            <a:avLst/>
          </a:prstGeom>
          <a:solidFill>
            <a:srgbClr val="13374A"/>
          </a:solidFill>
          <a:ln w="6350">
            <a:solidFill>
              <a:srgbClr val="FFFFFF"/>
            </a:solidFill>
            <a:prstDash val="solid"/>
          </a:ln>
        </p:spPr>
      </p:sp>
      <p:sp>
        <p:nvSpPr>
          <p:cNvPr id="14" name="Text 12"/>
          <p:cNvSpPr/>
          <p:nvPr/>
        </p:nvSpPr>
        <p:spPr>
          <a:xfrm>
            <a:off x="5394960" y="1042416"/>
            <a:ext cx="2971800" cy="128016"/>
          </a:xfrm>
          <a:prstGeom prst="rect">
            <a:avLst/>
          </a:prstGeom>
          <a:noFill/>
          <a:ln/>
        </p:spPr>
        <p:txBody>
          <a:bodyPr wrap="square" lIns="0" tIns="0" rIns="0" bIns="0" rtlCol="0" anchor="ctr"/>
          <a:lstStyle/>
          <a:p>
            <a:pPr marL="0" indent="0" algn="ctr">
              <a:buNone/>
            </a:pPr>
            <a:r>
              <a:rPr lang="en-US" sz="780" b="1" dirty="0">
                <a:solidFill>
                  <a:srgbClr val="FFFFFF"/>
                </a:solidFill>
              </a:rPr>
              <a:t>Limitation in prior work</a:t>
            </a:r>
            <a:endParaRPr lang="en-US" sz="780" dirty="0"/>
          </a:p>
        </p:txBody>
      </p:sp>
      <p:sp>
        <p:nvSpPr>
          <p:cNvPr id="15" name="Shape 13"/>
          <p:cNvSpPr/>
          <p:nvPr/>
        </p:nvSpPr>
        <p:spPr>
          <a:xfrm>
            <a:off x="8412480" y="960120"/>
            <a:ext cx="3291840" cy="329184"/>
          </a:xfrm>
          <a:prstGeom prst="rect">
            <a:avLst/>
          </a:prstGeom>
          <a:solidFill>
            <a:srgbClr val="13374A"/>
          </a:solidFill>
          <a:ln w="6350">
            <a:solidFill>
              <a:srgbClr val="FFFFFF"/>
            </a:solidFill>
            <a:prstDash val="solid"/>
          </a:ln>
        </p:spPr>
      </p:sp>
      <p:sp>
        <p:nvSpPr>
          <p:cNvPr id="16" name="Text 14"/>
          <p:cNvSpPr/>
          <p:nvPr/>
        </p:nvSpPr>
        <p:spPr>
          <a:xfrm>
            <a:off x="8458200" y="1042416"/>
            <a:ext cx="3200400" cy="128016"/>
          </a:xfrm>
          <a:prstGeom prst="rect">
            <a:avLst/>
          </a:prstGeom>
          <a:noFill/>
          <a:ln/>
        </p:spPr>
        <p:txBody>
          <a:bodyPr wrap="square" lIns="0" tIns="0" rIns="0" bIns="0" rtlCol="0" anchor="ctr"/>
          <a:lstStyle/>
          <a:p>
            <a:pPr marL="0" indent="0" algn="ctr">
              <a:buNone/>
            </a:pPr>
            <a:r>
              <a:rPr lang="en-US" sz="780" b="1" dirty="0">
                <a:solidFill>
                  <a:srgbClr val="FFFFFF"/>
                </a:solidFill>
              </a:rPr>
              <a:t>Relevance to this project</a:t>
            </a:r>
            <a:endParaRPr lang="en-US" sz="780" dirty="0"/>
          </a:p>
        </p:txBody>
      </p:sp>
      <p:sp>
        <p:nvSpPr>
          <p:cNvPr id="17" name="Shape 15"/>
          <p:cNvSpPr/>
          <p:nvPr/>
        </p:nvSpPr>
        <p:spPr>
          <a:xfrm>
            <a:off x="502920" y="1289304"/>
            <a:ext cx="1874520" cy="786384"/>
          </a:xfrm>
          <a:prstGeom prst="rect">
            <a:avLst/>
          </a:prstGeom>
          <a:solidFill>
            <a:srgbClr val="F7FBFC"/>
          </a:solidFill>
          <a:ln w="6350">
            <a:solidFill>
              <a:srgbClr val="D7E3E8"/>
            </a:solidFill>
            <a:prstDash val="solid"/>
          </a:ln>
        </p:spPr>
      </p:sp>
      <p:sp>
        <p:nvSpPr>
          <p:cNvPr id="18" name="Text 16"/>
          <p:cNvSpPr/>
          <p:nvPr/>
        </p:nvSpPr>
        <p:spPr>
          <a:xfrm>
            <a:off x="557784" y="1344168"/>
            <a:ext cx="176479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AI in healthcare transformation</a:t>
            </a:r>
            <a:endParaRPr lang="en-US" sz="720" dirty="0"/>
          </a:p>
        </p:txBody>
      </p:sp>
      <p:sp>
        <p:nvSpPr>
          <p:cNvPr id="19" name="Shape 17"/>
          <p:cNvSpPr/>
          <p:nvPr/>
        </p:nvSpPr>
        <p:spPr>
          <a:xfrm>
            <a:off x="2377440" y="1289304"/>
            <a:ext cx="2971800" cy="786384"/>
          </a:xfrm>
          <a:prstGeom prst="rect">
            <a:avLst/>
          </a:prstGeom>
          <a:solidFill>
            <a:srgbClr val="F7FBFC"/>
          </a:solidFill>
          <a:ln w="6350">
            <a:solidFill>
              <a:srgbClr val="D7E3E8"/>
            </a:solidFill>
            <a:prstDash val="solid"/>
          </a:ln>
        </p:spPr>
      </p:sp>
      <p:sp>
        <p:nvSpPr>
          <p:cNvPr id="20" name="Text 18"/>
          <p:cNvSpPr/>
          <p:nvPr/>
        </p:nvSpPr>
        <p:spPr>
          <a:xfrm>
            <a:off x="2432304" y="1344168"/>
            <a:ext cx="286207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AI can improve responsiveness, communication and operational support.</a:t>
            </a:r>
            <a:endParaRPr lang="en-US" sz="720" dirty="0"/>
          </a:p>
        </p:txBody>
      </p:sp>
      <p:sp>
        <p:nvSpPr>
          <p:cNvPr id="21" name="Shape 19"/>
          <p:cNvSpPr/>
          <p:nvPr/>
        </p:nvSpPr>
        <p:spPr>
          <a:xfrm>
            <a:off x="5349240" y="1289304"/>
            <a:ext cx="3063240" cy="786384"/>
          </a:xfrm>
          <a:prstGeom prst="rect">
            <a:avLst/>
          </a:prstGeom>
          <a:solidFill>
            <a:srgbClr val="F7FBFC"/>
          </a:solidFill>
          <a:ln w="6350">
            <a:solidFill>
              <a:srgbClr val="D7E3E8"/>
            </a:solidFill>
            <a:prstDash val="solid"/>
          </a:ln>
        </p:spPr>
      </p:sp>
      <p:sp>
        <p:nvSpPr>
          <p:cNvPr id="22" name="Text 20"/>
          <p:cNvSpPr/>
          <p:nvPr/>
        </p:nvSpPr>
        <p:spPr>
          <a:xfrm>
            <a:off x="5404104" y="1344168"/>
            <a:ext cx="295351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Broad AI benefits do not prove that a booking interface becomes more usable.</a:t>
            </a:r>
            <a:endParaRPr lang="en-US" sz="720" dirty="0"/>
          </a:p>
        </p:txBody>
      </p:sp>
      <p:sp>
        <p:nvSpPr>
          <p:cNvPr id="23" name="Shape 21"/>
          <p:cNvSpPr/>
          <p:nvPr/>
        </p:nvSpPr>
        <p:spPr>
          <a:xfrm>
            <a:off x="8412480" y="1289304"/>
            <a:ext cx="3291840" cy="786384"/>
          </a:xfrm>
          <a:prstGeom prst="rect">
            <a:avLst/>
          </a:prstGeom>
          <a:solidFill>
            <a:srgbClr val="F7FBFC"/>
          </a:solidFill>
          <a:ln w="6350">
            <a:solidFill>
              <a:srgbClr val="D7E3E8"/>
            </a:solidFill>
            <a:prstDash val="solid"/>
          </a:ln>
        </p:spPr>
      </p:sp>
      <p:sp>
        <p:nvSpPr>
          <p:cNvPr id="24" name="Text 22"/>
          <p:cNvSpPr/>
          <p:nvPr/>
        </p:nvSpPr>
        <p:spPr>
          <a:xfrm>
            <a:off x="8467344" y="1344168"/>
            <a:ext cx="318211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Requires a focused usability evaluation rather than assumption of AI superiority.</a:t>
            </a:r>
            <a:endParaRPr lang="en-US" sz="720" dirty="0"/>
          </a:p>
        </p:txBody>
      </p:sp>
      <p:sp>
        <p:nvSpPr>
          <p:cNvPr id="25" name="Shape 23"/>
          <p:cNvSpPr/>
          <p:nvPr/>
        </p:nvSpPr>
        <p:spPr>
          <a:xfrm>
            <a:off x="502920" y="2075688"/>
            <a:ext cx="1874520" cy="786384"/>
          </a:xfrm>
          <a:prstGeom prst="rect">
            <a:avLst/>
          </a:prstGeom>
          <a:solidFill>
            <a:srgbClr val="EEF7F9"/>
          </a:solidFill>
          <a:ln w="6350">
            <a:solidFill>
              <a:srgbClr val="D7E3E8"/>
            </a:solidFill>
            <a:prstDash val="solid"/>
          </a:ln>
        </p:spPr>
      </p:sp>
      <p:sp>
        <p:nvSpPr>
          <p:cNvPr id="26" name="Text 24"/>
          <p:cNvSpPr/>
          <p:nvPr/>
        </p:nvSpPr>
        <p:spPr>
          <a:xfrm>
            <a:off x="557784" y="2130552"/>
            <a:ext cx="176479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Privacy, ethics and trust</a:t>
            </a:r>
            <a:endParaRPr lang="en-US" sz="720" dirty="0"/>
          </a:p>
        </p:txBody>
      </p:sp>
      <p:sp>
        <p:nvSpPr>
          <p:cNvPr id="27" name="Shape 25"/>
          <p:cNvSpPr/>
          <p:nvPr/>
        </p:nvSpPr>
        <p:spPr>
          <a:xfrm>
            <a:off x="2377440" y="2075688"/>
            <a:ext cx="2971800" cy="786384"/>
          </a:xfrm>
          <a:prstGeom prst="rect">
            <a:avLst/>
          </a:prstGeom>
          <a:solidFill>
            <a:srgbClr val="EEF7F9"/>
          </a:solidFill>
          <a:ln w="6350">
            <a:solidFill>
              <a:srgbClr val="D7E3E8"/>
            </a:solidFill>
            <a:prstDash val="solid"/>
          </a:ln>
        </p:spPr>
      </p:sp>
      <p:sp>
        <p:nvSpPr>
          <p:cNvPr id="28" name="Text 26"/>
          <p:cNvSpPr/>
          <p:nvPr/>
        </p:nvSpPr>
        <p:spPr>
          <a:xfrm>
            <a:off x="2432304" y="2130552"/>
            <a:ext cx="286207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Healthcare AI introduces transparency, security, bias and oversight concerns.</a:t>
            </a:r>
            <a:endParaRPr lang="en-US" sz="720" dirty="0"/>
          </a:p>
        </p:txBody>
      </p:sp>
      <p:sp>
        <p:nvSpPr>
          <p:cNvPr id="29" name="Shape 27"/>
          <p:cNvSpPr/>
          <p:nvPr/>
        </p:nvSpPr>
        <p:spPr>
          <a:xfrm>
            <a:off x="5349240" y="2075688"/>
            <a:ext cx="3063240" cy="786384"/>
          </a:xfrm>
          <a:prstGeom prst="rect">
            <a:avLst/>
          </a:prstGeom>
          <a:solidFill>
            <a:srgbClr val="EEF7F9"/>
          </a:solidFill>
          <a:ln w="6350">
            <a:solidFill>
              <a:srgbClr val="D7E3E8"/>
            </a:solidFill>
            <a:prstDash val="solid"/>
          </a:ln>
        </p:spPr>
      </p:sp>
      <p:sp>
        <p:nvSpPr>
          <p:cNvPr id="30" name="Text 28"/>
          <p:cNvSpPr/>
          <p:nvPr/>
        </p:nvSpPr>
        <p:spPr>
          <a:xfrm>
            <a:off x="5404104" y="2130552"/>
            <a:ext cx="295351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Some studies discuss risks generally without translating them into interface controls.</a:t>
            </a:r>
            <a:endParaRPr lang="en-US" sz="720" dirty="0"/>
          </a:p>
        </p:txBody>
      </p:sp>
      <p:sp>
        <p:nvSpPr>
          <p:cNvPr id="31" name="Shape 29"/>
          <p:cNvSpPr/>
          <p:nvPr/>
        </p:nvSpPr>
        <p:spPr>
          <a:xfrm>
            <a:off x="8412480" y="2075688"/>
            <a:ext cx="3291840" cy="786384"/>
          </a:xfrm>
          <a:prstGeom prst="rect">
            <a:avLst/>
          </a:prstGeom>
          <a:solidFill>
            <a:srgbClr val="EEF7F9"/>
          </a:solidFill>
          <a:ln w="6350">
            <a:solidFill>
              <a:srgbClr val="D7E3E8"/>
            </a:solidFill>
            <a:prstDash val="solid"/>
          </a:ln>
        </p:spPr>
      </p:sp>
      <p:sp>
        <p:nvSpPr>
          <p:cNvPr id="32" name="Text 30"/>
          <p:cNvSpPr/>
          <p:nvPr/>
        </p:nvSpPr>
        <p:spPr>
          <a:xfrm>
            <a:off x="8467344" y="2130552"/>
            <a:ext cx="318211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The prototype uses constrained administrative responses, fallback and synthetic data.</a:t>
            </a:r>
            <a:endParaRPr lang="en-US" sz="720" dirty="0"/>
          </a:p>
        </p:txBody>
      </p:sp>
      <p:sp>
        <p:nvSpPr>
          <p:cNvPr id="33" name="Shape 31"/>
          <p:cNvSpPr/>
          <p:nvPr/>
        </p:nvSpPr>
        <p:spPr>
          <a:xfrm>
            <a:off x="502920" y="2862072"/>
            <a:ext cx="1874520" cy="786384"/>
          </a:xfrm>
          <a:prstGeom prst="rect">
            <a:avLst/>
          </a:prstGeom>
          <a:solidFill>
            <a:srgbClr val="F7FBFC"/>
          </a:solidFill>
          <a:ln w="6350">
            <a:solidFill>
              <a:srgbClr val="D7E3E8"/>
            </a:solidFill>
            <a:prstDash val="solid"/>
          </a:ln>
        </p:spPr>
      </p:sp>
      <p:sp>
        <p:nvSpPr>
          <p:cNvPr id="34" name="Text 32"/>
          <p:cNvSpPr/>
          <p:nvPr/>
        </p:nvSpPr>
        <p:spPr>
          <a:xfrm>
            <a:off x="557784" y="2916936"/>
            <a:ext cx="176479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Appointment management</a:t>
            </a:r>
            <a:endParaRPr lang="en-US" sz="720" dirty="0"/>
          </a:p>
        </p:txBody>
      </p:sp>
      <p:sp>
        <p:nvSpPr>
          <p:cNvPr id="35" name="Shape 33"/>
          <p:cNvSpPr/>
          <p:nvPr/>
        </p:nvSpPr>
        <p:spPr>
          <a:xfrm>
            <a:off x="2377440" y="2862072"/>
            <a:ext cx="2971800" cy="786384"/>
          </a:xfrm>
          <a:prstGeom prst="rect">
            <a:avLst/>
          </a:prstGeom>
          <a:solidFill>
            <a:srgbClr val="F7FBFC"/>
          </a:solidFill>
          <a:ln w="6350">
            <a:solidFill>
              <a:srgbClr val="D7E3E8"/>
            </a:solidFill>
            <a:prstDash val="solid"/>
          </a:ln>
        </p:spPr>
      </p:sp>
      <p:sp>
        <p:nvSpPr>
          <p:cNvPr id="36" name="Text 34"/>
          <p:cNvSpPr/>
          <p:nvPr/>
        </p:nvSpPr>
        <p:spPr>
          <a:xfrm>
            <a:off x="2432304" y="2916936"/>
            <a:ext cx="286207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AI appointment management research highlights navigation, accessibility, integration and trust.</a:t>
            </a:r>
            <a:endParaRPr lang="en-US" sz="720" dirty="0"/>
          </a:p>
        </p:txBody>
      </p:sp>
      <p:sp>
        <p:nvSpPr>
          <p:cNvPr id="37" name="Shape 35"/>
          <p:cNvSpPr/>
          <p:nvPr/>
        </p:nvSpPr>
        <p:spPr>
          <a:xfrm>
            <a:off x="5349240" y="2862072"/>
            <a:ext cx="3063240" cy="786384"/>
          </a:xfrm>
          <a:prstGeom prst="rect">
            <a:avLst/>
          </a:prstGeom>
          <a:solidFill>
            <a:srgbClr val="F7FBFC"/>
          </a:solidFill>
          <a:ln w="6350">
            <a:solidFill>
              <a:srgbClr val="D7E3E8"/>
            </a:solidFill>
            <a:prstDash val="solid"/>
          </a:ln>
        </p:spPr>
      </p:sp>
      <p:sp>
        <p:nvSpPr>
          <p:cNvPr id="38" name="Text 36"/>
          <p:cNvSpPr/>
          <p:nvPr/>
        </p:nvSpPr>
        <p:spPr>
          <a:xfrm>
            <a:off x="5404104" y="2916936"/>
            <a:ext cx="295351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Appointment-specific evidence remains limited and often lacks controlled comparison.</a:t>
            </a:r>
            <a:endParaRPr lang="en-US" sz="720" dirty="0"/>
          </a:p>
        </p:txBody>
      </p:sp>
      <p:sp>
        <p:nvSpPr>
          <p:cNvPr id="39" name="Shape 37"/>
          <p:cNvSpPr/>
          <p:nvPr/>
        </p:nvSpPr>
        <p:spPr>
          <a:xfrm>
            <a:off x="8412480" y="2862072"/>
            <a:ext cx="3291840" cy="786384"/>
          </a:xfrm>
          <a:prstGeom prst="rect">
            <a:avLst/>
          </a:prstGeom>
          <a:solidFill>
            <a:srgbClr val="F7FBFC"/>
          </a:solidFill>
          <a:ln w="6350">
            <a:solidFill>
              <a:srgbClr val="D7E3E8"/>
            </a:solidFill>
            <a:prstDash val="solid"/>
          </a:ln>
        </p:spPr>
      </p:sp>
      <p:sp>
        <p:nvSpPr>
          <p:cNvPr id="40" name="Text 38"/>
          <p:cNvSpPr/>
          <p:nvPr/>
        </p:nvSpPr>
        <p:spPr>
          <a:xfrm>
            <a:off x="8467344" y="2916936"/>
            <a:ext cx="318211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Supports comparing AI-assisted and conventional routes using equivalent tasks.</a:t>
            </a:r>
            <a:endParaRPr lang="en-US" sz="720" dirty="0"/>
          </a:p>
        </p:txBody>
      </p:sp>
      <p:sp>
        <p:nvSpPr>
          <p:cNvPr id="41" name="Shape 39"/>
          <p:cNvSpPr/>
          <p:nvPr/>
        </p:nvSpPr>
        <p:spPr>
          <a:xfrm>
            <a:off x="502920" y="3648456"/>
            <a:ext cx="1874520" cy="786384"/>
          </a:xfrm>
          <a:prstGeom prst="rect">
            <a:avLst/>
          </a:prstGeom>
          <a:solidFill>
            <a:srgbClr val="EEF7F9"/>
          </a:solidFill>
          <a:ln w="6350">
            <a:solidFill>
              <a:srgbClr val="D7E3E8"/>
            </a:solidFill>
            <a:prstDash val="solid"/>
          </a:ln>
        </p:spPr>
      </p:sp>
      <p:sp>
        <p:nvSpPr>
          <p:cNvPr id="42" name="Text 40"/>
          <p:cNvSpPr/>
          <p:nvPr/>
        </p:nvSpPr>
        <p:spPr>
          <a:xfrm>
            <a:off x="557784" y="3703320"/>
            <a:ext cx="176479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Usability evaluation</a:t>
            </a:r>
            <a:endParaRPr lang="en-US" sz="720" dirty="0"/>
          </a:p>
        </p:txBody>
      </p:sp>
      <p:sp>
        <p:nvSpPr>
          <p:cNvPr id="43" name="Shape 41"/>
          <p:cNvSpPr/>
          <p:nvPr/>
        </p:nvSpPr>
        <p:spPr>
          <a:xfrm>
            <a:off x="2377440" y="3648456"/>
            <a:ext cx="2971800" cy="786384"/>
          </a:xfrm>
          <a:prstGeom prst="rect">
            <a:avLst/>
          </a:prstGeom>
          <a:solidFill>
            <a:srgbClr val="EEF7F9"/>
          </a:solidFill>
          <a:ln w="6350">
            <a:solidFill>
              <a:srgbClr val="D7E3E8"/>
            </a:solidFill>
            <a:prstDash val="solid"/>
          </a:ln>
        </p:spPr>
      </p:sp>
      <p:sp>
        <p:nvSpPr>
          <p:cNvPr id="44" name="Text 42"/>
          <p:cNvSpPr/>
          <p:nvPr/>
        </p:nvSpPr>
        <p:spPr>
          <a:xfrm>
            <a:off x="2432304" y="3703320"/>
            <a:ext cx="286207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ISO 9241-11 and SUS support measuring effectiveness, efficiency and satisfaction.</a:t>
            </a:r>
            <a:endParaRPr lang="en-US" sz="720" dirty="0"/>
          </a:p>
        </p:txBody>
      </p:sp>
      <p:sp>
        <p:nvSpPr>
          <p:cNvPr id="45" name="Shape 43"/>
          <p:cNvSpPr/>
          <p:nvPr/>
        </p:nvSpPr>
        <p:spPr>
          <a:xfrm>
            <a:off x="5349240" y="3648456"/>
            <a:ext cx="3063240" cy="786384"/>
          </a:xfrm>
          <a:prstGeom prst="rect">
            <a:avLst/>
          </a:prstGeom>
          <a:solidFill>
            <a:srgbClr val="EEF7F9"/>
          </a:solidFill>
          <a:ln w="6350">
            <a:solidFill>
              <a:srgbClr val="D7E3E8"/>
            </a:solidFill>
            <a:prstDash val="solid"/>
          </a:ln>
        </p:spPr>
      </p:sp>
      <p:sp>
        <p:nvSpPr>
          <p:cNvPr id="46" name="Text 44"/>
          <p:cNvSpPr/>
          <p:nvPr/>
        </p:nvSpPr>
        <p:spPr>
          <a:xfrm>
            <a:off x="5404104" y="3703320"/>
            <a:ext cx="295351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SUS alone cannot explain why failures or improvements occur.</a:t>
            </a:r>
            <a:endParaRPr lang="en-US" sz="720" dirty="0"/>
          </a:p>
        </p:txBody>
      </p:sp>
      <p:sp>
        <p:nvSpPr>
          <p:cNvPr id="47" name="Shape 45"/>
          <p:cNvSpPr/>
          <p:nvPr/>
        </p:nvSpPr>
        <p:spPr>
          <a:xfrm>
            <a:off x="8412480" y="3648456"/>
            <a:ext cx="3291840" cy="786384"/>
          </a:xfrm>
          <a:prstGeom prst="rect">
            <a:avLst/>
          </a:prstGeom>
          <a:solidFill>
            <a:srgbClr val="EEF7F9"/>
          </a:solidFill>
          <a:ln w="6350">
            <a:solidFill>
              <a:srgbClr val="D7E3E8"/>
            </a:solidFill>
            <a:prstDash val="solid"/>
          </a:ln>
        </p:spPr>
      </p:sp>
      <p:sp>
        <p:nvSpPr>
          <p:cNvPr id="48" name="Text 46"/>
          <p:cNvSpPr/>
          <p:nvPr/>
        </p:nvSpPr>
        <p:spPr>
          <a:xfrm>
            <a:off x="8467344" y="3703320"/>
            <a:ext cx="3182112" cy="694944"/>
          </a:xfrm>
          <a:prstGeom prst="rect">
            <a:avLst/>
          </a:prstGeom>
          <a:noFill/>
          <a:ln/>
        </p:spPr>
        <p:txBody>
          <a:bodyPr wrap="square" lIns="0" tIns="0" rIns="0" bIns="0" rtlCol="0" anchor="t">
            <a:normAutofit/>
          </a:bodyPr>
          <a:lstStyle/>
          <a:p>
            <a:pPr marL="0" indent="0">
              <a:buNone/>
            </a:pPr>
            <a:r>
              <a:rPr lang="en-US" sz="720" dirty="0">
                <a:solidFill>
                  <a:srgbClr val="111827"/>
                </a:solidFill>
              </a:rPr>
              <a:t>Combines SUS with task completion, time, errors, think-aloud and interviews.</a:t>
            </a:r>
            <a:endParaRPr lang="en-US" sz="720" dirty="0"/>
          </a:p>
        </p:txBody>
      </p:sp>
      <p:sp>
        <p:nvSpPr>
          <p:cNvPr id="49" name="Shape 47"/>
          <p:cNvSpPr/>
          <p:nvPr/>
        </p:nvSpPr>
        <p:spPr>
          <a:xfrm>
            <a:off x="777240" y="4892040"/>
            <a:ext cx="10607040" cy="658368"/>
          </a:xfrm>
          <a:prstGeom prst="roundRect">
            <a:avLst>
              <a:gd name="adj" fmla="val 8333"/>
            </a:avLst>
          </a:prstGeom>
          <a:solidFill>
            <a:srgbClr val="0A8E9B"/>
          </a:solidFill>
          <a:ln w="12700">
            <a:solidFill>
              <a:srgbClr val="0A8E9B"/>
            </a:solidFill>
            <a:prstDash val="solid"/>
          </a:ln>
        </p:spPr>
      </p:sp>
      <p:sp>
        <p:nvSpPr>
          <p:cNvPr id="50" name="Text 48"/>
          <p:cNvSpPr/>
          <p:nvPr/>
        </p:nvSpPr>
        <p:spPr>
          <a:xfrm>
            <a:off x="941832" y="4992624"/>
            <a:ext cx="10277856" cy="475488"/>
          </a:xfrm>
          <a:prstGeom prst="rect">
            <a:avLst/>
          </a:prstGeom>
          <a:noFill/>
          <a:ln/>
        </p:spPr>
        <p:txBody>
          <a:bodyPr wrap="square" lIns="0" tIns="0" rIns="0" bIns="0" rtlCol="0" anchor="ctr">
            <a:normAutofit/>
          </a:bodyPr>
          <a:lstStyle/>
          <a:p>
            <a:pPr marL="0" indent="0" algn="ctr">
              <a:buNone/>
            </a:pPr>
            <a:r>
              <a:rPr lang="en-US" sz="1150" b="1" dirty="0">
                <a:solidFill>
                  <a:srgbClr val="FFFFFF"/>
                </a:solidFill>
              </a:rPr>
              <a:t>Literature conclusion: the strongest gap is not whether AI can be used in healthcare, but whether AI assistance measurably improves a specific booking journey without reducing accessibility, privacy or user control.</a:t>
            </a:r>
            <a:endParaRPr lang="en-US" sz="11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LITERATURE REVIEW</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Synthesis, preliminary findings and research gap</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7</a:t>
            </a:r>
            <a:endParaRPr lang="en-US" sz="700" dirty="0"/>
          </a:p>
        </p:txBody>
      </p:sp>
      <p:sp>
        <p:nvSpPr>
          <p:cNvPr id="9" name="Text 7"/>
          <p:cNvSpPr/>
          <p:nvPr/>
        </p:nvSpPr>
        <p:spPr>
          <a:xfrm>
            <a:off x="685800" y="886968"/>
            <a:ext cx="8046720" cy="219456"/>
          </a:xfrm>
          <a:prstGeom prst="rect">
            <a:avLst/>
          </a:prstGeom>
          <a:noFill/>
          <a:ln/>
        </p:spPr>
        <p:txBody>
          <a:bodyPr wrap="square" lIns="0" tIns="0" rIns="0" bIns="0" rtlCol="0" anchor="ctr"/>
          <a:lstStyle/>
          <a:p>
            <a:pPr marL="0" indent="0">
              <a:buNone/>
            </a:pPr>
            <a:r>
              <a:rPr lang="en-US" sz="1300" b="1" dirty="0">
                <a:solidFill>
                  <a:srgbClr val="0B2636"/>
                </a:solidFill>
              </a:rPr>
              <a:t>Preliminary findings from the literature and requirements analysis</a:t>
            </a:r>
            <a:endParaRPr lang="en-US" sz="1300" dirty="0"/>
          </a:p>
        </p:txBody>
      </p:sp>
      <p:sp>
        <p:nvSpPr>
          <p:cNvPr id="10" name="Shape 8"/>
          <p:cNvSpPr/>
          <p:nvPr/>
        </p:nvSpPr>
        <p:spPr>
          <a:xfrm>
            <a:off x="685800" y="1298448"/>
            <a:ext cx="3383280" cy="1417320"/>
          </a:xfrm>
          <a:prstGeom prst="roundRect">
            <a:avLst>
              <a:gd name="adj" fmla="val 3871"/>
            </a:avLst>
          </a:prstGeom>
          <a:solidFill>
            <a:srgbClr val="F6FAFB"/>
          </a:solidFill>
          <a:ln w="12700">
            <a:solidFill>
              <a:srgbClr val="D7E3E8"/>
            </a:solidFill>
            <a:prstDash val="solid"/>
          </a:ln>
        </p:spPr>
      </p:sp>
      <p:sp>
        <p:nvSpPr>
          <p:cNvPr id="11" name="Shape 9"/>
          <p:cNvSpPr/>
          <p:nvPr/>
        </p:nvSpPr>
        <p:spPr>
          <a:xfrm>
            <a:off x="685800" y="1298448"/>
            <a:ext cx="73152" cy="1417320"/>
          </a:xfrm>
          <a:prstGeom prst="rect">
            <a:avLst/>
          </a:prstGeom>
          <a:solidFill>
            <a:srgbClr val="0A8E9B"/>
          </a:solidFill>
          <a:ln w="12700">
            <a:solidFill>
              <a:srgbClr val="0A8E9B"/>
            </a:solidFill>
            <a:prstDash val="solid"/>
          </a:ln>
        </p:spPr>
      </p:sp>
      <p:sp>
        <p:nvSpPr>
          <p:cNvPr id="12" name="Text 10"/>
          <p:cNvSpPr/>
          <p:nvPr/>
        </p:nvSpPr>
        <p:spPr>
          <a:xfrm>
            <a:off x="886968" y="1417320"/>
            <a:ext cx="256032" cy="201168"/>
          </a:xfrm>
          <a:prstGeom prst="rect">
            <a:avLst/>
          </a:prstGeom>
          <a:noFill/>
          <a:ln/>
        </p:spPr>
        <p:txBody>
          <a:bodyPr wrap="square" lIns="0" tIns="0" rIns="0" bIns="0" rtlCol="0" anchor="ctr"/>
          <a:lstStyle/>
          <a:p>
            <a:pPr marL="0" indent="0">
              <a:buNone/>
            </a:pPr>
            <a:r>
              <a:rPr lang="en-US" sz="1300" dirty="0">
                <a:solidFill>
                  <a:srgbClr val="000000"/>
                </a:solidFill>
              </a:rPr>
              <a:t>✓</a:t>
            </a:r>
            <a:endParaRPr lang="en-US" sz="1300" dirty="0"/>
          </a:p>
        </p:txBody>
      </p:sp>
      <p:sp>
        <p:nvSpPr>
          <p:cNvPr id="13" name="Text 11"/>
          <p:cNvSpPr/>
          <p:nvPr/>
        </p:nvSpPr>
        <p:spPr>
          <a:xfrm>
            <a:off x="1216152" y="1417320"/>
            <a:ext cx="2670048" cy="228600"/>
          </a:xfrm>
          <a:prstGeom prst="rect">
            <a:avLst/>
          </a:prstGeom>
          <a:noFill/>
          <a:ln/>
        </p:spPr>
        <p:txBody>
          <a:bodyPr wrap="square" lIns="0" tIns="0" rIns="0" bIns="0" rtlCol="0" anchor="ctr"/>
          <a:lstStyle/>
          <a:p>
            <a:pPr marL="0" indent="0">
              <a:buNone/>
            </a:pPr>
            <a:r>
              <a:rPr lang="en-US" sz="1020" b="1" dirty="0">
                <a:solidFill>
                  <a:srgbClr val="0B2636"/>
                </a:solidFill>
              </a:rPr>
              <a:t>Finding 1 — AI capability ≠ better usability</a:t>
            </a:r>
            <a:endParaRPr lang="en-US" sz="1020" dirty="0"/>
          </a:p>
        </p:txBody>
      </p:sp>
      <p:sp>
        <p:nvSpPr>
          <p:cNvPr id="14" name="Text 12"/>
          <p:cNvSpPr/>
          <p:nvPr/>
        </p:nvSpPr>
        <p:spPr>
          <a:xfrm>
            <a:off x="886968" y="1737360"/>
            <a:ext cx="299923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Studies indicate that AI can support communication and recommendations, but usability depends on task clarity, navigation, accessibility and users’ confidence in the interaction.</a:t>
            </a:r>
            <a:endParaRPr lang="en-US" sz="820" dirty="0"/>
          </a:p>
        </p:txBody>
      </p:sp>
      <p:sp>
        <p:nvSpPr>
          <p:cNvPr id="15" name="Shape 13"/>
          <p:cNvSpPr/>
          <p:nvPr/>
        </p:nvSpPr>
        <p:spPr>
          <a:xfrm>
            <a:off x="4434840" y="1298448"/>
            <a:ext cx="3383280" cy="1417320"/>
          </a:xfrm>
          <a:prstGeom prst="roundRect">
            <a:avLst>
              <a:gd name="adj" fmla="val 3871"/>
            </a:avLst>
          </a:prstGeom>
          <a:solidFill>
            <a:srgbClr val="F6FAFB"/>
          </a:solidFill>
          <a:ln w="12700">
            <a:solidFill>
              <a:srgbClr val="D7E3E8"/>
            </a:solidFill>
            <a:prstDash val="solid"/>
          </a:ln>
        </p:spPr>
      </p:sp>
      <p:sp>
        <p:nvSpPr>
          <p:cNvPr id="16" name="Shape 14"/>
          <p:cNvSpPr/>
          <p:nvPr/>
        </p:nvSpPr>
        <p:spPr>
          <a:xfrm>
            <a:off x="4434840" y="1298448"/>
            <a:ext cx="73152" cy="1417320"/>
          </a:xfrm>
          <a:prstGeom prst="rect">
            <a:avLst/>
          </a:prstGeom>
          <a:solidFill>
            <a:srgbClr val="1E6B9A"/>
          </a:solidFill>
          <a:ln w="12700">
            <a:solidFill>
              <a:srgbClr val="1E6B9A"/>
            </a:solidFill>
            <a:prstDash val="solid"/>
          </a:ln>
        </p:spPr>
      </p:sp>
      <p:sp>
        <p:nvSpPr>
          <p:cNvPr id="17" name="Text 15"/>
          <p:cNvSpPr/>
          <p:nvPr/>
        </p:nvSpPr>
        <p:spPr>
          <a:xfrm>
            <a:off x="4636008" y="1417320"/>
            <a:ext cx="256032" cy="201168"/>
          </a:xfrm>
          <a:prstGeom prst="rect">
            <a:avLst/>
          </a:prstGeom>
          <a:noFill/>
          <a:ln/>
        </p:spPr>
        <p:txBody>
          <a:bodyPr wrap="square" lIns="0" tIns="0" rIns="0" bIns="0" rtlCol="0" anchor="ctr"/>
          <a:lstStyle/>
          <a:p>
            <a:pPr marL="0" indent="0">
              <a:buNone/>
            </a:pPr>
            <a:r>
              <a:rPr lang="en-US" sz="1300" dirty="0">
                <a:solidFill>
                  <a:srgbClr val="000000"/>
                </a:solidFill>
              </a:rPr>
              <a:t>✓</a:t>
            </a:r>
            <a:endParaRPr lang="en-US" sz="1300" dirty="0"/>
          </a:p>
        </p:txBody>
      </p:sp>
      <p:sp>
        <p:nvSpPr>
          <p:cNvPr id="18" name="Text 16"/>
          <p:cNvSpPr/>
          <p:nvPr/>
        </p:nvSpPr>
        <p:spPr>
          <a:xfrm>
            <a:off x="4965192" y="1417320"/>
            <a:ext cx="2670048" cy="228600"/>
          </a:xfrm>
          <a:prstGeom prst="rect">
            <a:avLst/>
          </a:prstGeom>
          <a:noFill/>
          <a:ln/>
        </p:spPr>
        <p:txBody>
          <a:bodyPr wrap="square" lIns="0" tIns="0" rIns="0" bIns="0" rtlCol="0" anchor="ctr"/>
          <a:lstStyle/>
          <a:p>
            <a:pPr marL="0" indent="0">
              <a:buNone/>
            </a:pPr>
            <a:r>
              <a:rPr lang="en-US" sz="1020" b="1" dirty="0">
                <a:solidFill>
                  <a:srgbClr val="0B2636"/>
                </a:solidFill>
              </a:rPr>
              <a:t>Finding 2 — Trust and control recur as acceptance factors</a:t>
            </a:r>
            <a:endParaRPr lang="en-US" sz="1020" dirty="0"/>
          </a:p>
        </p:txBody>
      </p:sp>
      <p:sp>
        <p:nvSpPr>
          <p:cNvPr id="19" name="Text 17"/>
          <p:cNvSpPr/>
          <p:nvPr/>
        </p:nvSpPr>
        <p:spPr>
          <a:xfrm>
            <a:off x="4636008" y="1737360"/>
            <a:ext cx="299923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Users need transparency, explicit confirmation, fallback options and a way to complete the same task without relying on the AI assistant.</a:t>
            </a:r>
            <a:endParaRPr lang="en-US" sz="820" dirty="0"/>
          </a:p>
        </p:txBody>
      </p:sp>
      <p:sp>
        <p:nvSpPr>
          <p:cNvPr id="20" name="Shape 18"/>
          <p:cNvSpPr/>
          <p:nvPr/>
        </p:nvSpPr>
        <p:spPr>
          <a:xfrm>
            <a:off x="8183880" y="1298448"/>
            <a:ext cx="3383280" cy="1417320"/>
          </a:xfrm>
          <a:prstGeom prst="roundRect">
            <a:avLst>
              <a:gd name="adj" fmla="val 3871"/>
            </a:avLst>
          </a:prstGeom>
          <a:solidFill>
            <a:srgbClr val="F6FAFB"/>
          </a:solidFill>
          <a:ln w="12700">
            <a:solidFill>
              <a:srgbClr val="D7E3E8"/>
            </a:solidFill>
            <a:prstDash val="solid"/>
          </a:ln>
        </p:spPr>
      </p:sp>
      <p:sp>
        <p:nvSpPr>
          <p:cNvPr id="21" name="Shape 19"/>
          <p:cNvSpPr/>
          <p:nvPr/>
        </p:nvSpPr>
        <p:spPr>
          <a:xfrm>
            <a:off x="8183880" y="1298448"/>
            <a:ext cx="73152" cy="1417320"/>
          </a:xfrm>
          <a:prstGeom prst="rect">
            <a:avLst/>
          </a:prstGeom>
          <a:solidFill>
            <a:srgbClr val="F4B942"/>
          </a:solidFill>
          <a:ln w="12700">
            <a:solidFill>
              <a:srgbClr val="F4B942"/>
            </a:solidFill>
            <a:prstDash val="solid"/>
          </a:ln>
        </p:spPr>
      </p:sp>
      <p:sp>
        <p:nvSpPr>
          <p:cNvPr id="22" name="Text 20"/>
          <p:cNvSpPr/>
          <p:nvPr/>
        </p:nvSpPr>
        <p:spPr>
          <a:xfrm>
            <a:off x="8385048" y="1417320"/>
            <a:ext cx="256032" cy="201168"/>
          </a:xfrm>
          <a:prstGeom prst="rect">
            <a:avLst/>
          </a:prstGeom>
          <a:noFill/>
          <a:ln/>
        </p:spPr>
        <p:txBody>
          <a:bodyPr wrap="square" lIns="0" tIns="0" rIns="0" bIns="0" rtlCol="0" anchor="ctr"/>
          <a:lstStyle/>
          <a:p>
            <a:pPr marL="0" indent="0">
              <a:buNone/>
            </a:pPr>
            <a:r>
              <a:rPr lang="en-US" sz="1300" dirty="0">
                <a:solidFill>
                  <a:srgbClr val="000000"/>
                </a:solidFill>
              </a:rPr>
              <a:t>✓</a:t>
            </a:r>
            <a:endParaRPr lang="en-US" sz="1300" dirty="0"/>
          </a:p>
        </p:txBody>
      </p:sp>
      <p:sp>
        <p:nvSpPr>
          <p:cNvPr id="23" name="Text 21"/>
          <p:cNvSpPr/>
          <p:nvPr/>
        </p:nvSpPr>
        <p:spPr>
          <a:xfrm>
            <a:off x="8714232" y="1417320"/>
            <a:ext cx="2670048" cy="228600"/>
          </a:xfrm>
          <a:prstGeom prst="rect">
            <a:avLst/>
          </a:prstGeom>
          <a:noFill/>
          <a:ln/>
        </p:spPr>
        <p:txBody>
          <a:bodyPr wrap="square" lIns="0" tIns="0" rIns="0" bIns="0" rtlCol="0" anchor="ctr"/>
          <a:lstStyle/>
          <a:p>
            <a:pPr marL="0" indent="0">
              <a:buNone/>
            </a:pPr>
            <a:r>
              <a:rPr lang="en-US" sz="1020" b="1" dirty="0">
                <a:solidFill>
                  <a:srgbClr val="0B2636"/>
                </a:solidFill>
              </a:rPr>
              <a:t>Finding 3 — Evidence is fragmented</a:t>
            </a:r>
            <a:endParaRPr lang="en-US" sz="1020" dirty="0"/>
          </a:p>
        </p:txBody>
      </p:sp>
      <p:sp>
        <p:nvSpPr>
          <p:cNvPr id="24" name="Text 22"/>
          <p:cNvSpPr/>
          <p:nvPr/>
        </p:nvSpPr>
        <p:spPr>
          <a:xfrm>
            <a:off x="8385048" y="1737360"/>
            <a:ext cx="299923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Prior research often addresses health chatbots, demand forecasting, general digital-health usability or acceptance separately, leaving limited interface-level comparison.</a:t>
            </a:r>
            <a:endParaRPr lang="en-US" sz="820" dirty="0"/>
          </a:p>
        </p:txBody>
      </p:sp>
      <p:sp>
        <p:nvSpPr>
          <p:cNvPr id="25" name="Shape 23"/>
          <p:cNvSpPr/>
          <p:nvPr/>
        </p:nvSpPr>
        <p:spPr>
          <a:xfrm>
            <a:off x="685800" y="3127248"/>
            <a:ext cx="3291840" cy="914400"/>
          </a:xfrm>
          <a:prstGeom prst="roundRect">
            <a:avLst>
              <a:gd name="adj" fmla="val 6000"/>
            </a:avLst>
          </a:prstGeom>
          <a:solidFill>
            <a:srgbClr val="F6FAFB"/>
          </a:solidFill>
          <a:ln w="12700">
            <a:solidFill>
              <a:srgbClr val="D7E3E8"/>
            </a:solidFill>
            <a:prstDash val="solid"/>
          </a:ln>
        </p:spPr>
      </p:sp>
      <p:sp>
        <p:nvSpPr>
          <p:cNvPr id="26" name="Text 24"/>
          <p:cNvSpPr/>
          <p:nvPr/>
        </p:nvSpPr>
        <p:spPr>
          <a:xfrm>
            <a:off x="868680" y="3273552"/>
            <a:ext cx="2926080" cy="128016"/>
          </a:xfrm>
          <a:prstGeom prst="rect">
            <a:avLst/>
          </a:prstGeom>
          <a:noFill/>
          <a:ln/>
        </p:spPr>
        <p:txBody>
          <a:bodyPr wrap="square" lIns="0" tIns="0" rIns="0" bIns="0" rtlCol="0" anchor="ctr"/>
          <a:lstStyle/>
          <a:p>
            <a:pPr marL="0" indent="0" algn="ctr">
              <a:buNone/>
            </a:pPr>
            <a:r>
              <a:rPr lang="en-US" sz="830" b="1" dirty="0">
                <a:solidFill>
                  <a:srgbClr val="0A8E9B"/>
                </a:solidFill>
              </a:rPr>
              <a:t>KNOWN</a:t>
            </a:r>
            <a:endParaRPr lang="en-US" sz="830" dirty="0"/>
          </a:p>
        </p:txBody>
      </p:sp>
      <p:sp>
        <p:nvSpPr>
          <p:cNvPr id="27" name="Text 25"/>
          <p:cNvSpPr/>
          <p:nvPr/>
        </p:nvSpPr>
        <p:spPr>
          <a:xfrm>
            <a:off x="868680" y="3511296"/>
            <a:ext cx="2926080" cy="237744"/>
          </a:xfrm>
          <a:prstGeom prst="rect">
            <a:avLst/>
          </a:prstGeom>
          <a:noFill/>
          <a:ln/>
        </p:spPr>
        <p:txBody>
          <a:bodyPr wrap="square" lIns="0" tIns="0" rIns="0" bIns="0" rtlCol="0" anchor="ctr">
            <a:normAutofit/>
          </a:bodyPr>
          <a:lstStyle/>
          <a:p>
            <a:pPr marL="0" indent="0" algn="ctr">
              <a:buNone/>
            </a:pPr>
            <a:r>
              <a:rPr lang="en-US" sz="920" dirty="0">
                <a:solidFill>
                  <a:srgbClr val="0B2636"/>
                </a:solidFill>
              </a:rPr>
              <a:t>AI may improve support, responsiveness and recommendations.</a:t>
            </a:r>
            <a:endParaRPr lang="en-US" sz="920" dirty="0"/>
          </a:p>
        </p:txBody>
      </p:sp>
      <p:sp>
        <p:nvSpPr>
          <p:cNvPr id="28" name="Shape 26"/>
          <p:cNvSpPr/>
          <p:nvPr/>
        </p:nvSpPr>
        <p:spPr>
          <a:xfrm>
            <a:off x="4160520" y="3419856"/>
            <a:ext cx="329184" cy="329184"/>
          </a:xfrm>
          <a:prstGeom prst="chevron">
            <a:avLst/>
          </a:prstGeom>
          <a:solidFill>
            <a:srgbClr val="0A8E9B"/>
          </a:solidFill>
          <a:ln w="12700">
            <a:solidFill>
              <a:srgbClr val="0A8E9B"/>
            </a:solidFill>
            <a:prstDash val="solid"/>
          </a:ln>
        </p:spPr>
      </p:sp>
      <p:sp>
        <p:nvSpPr>
          <p:cNvPr id="29" name="Shape 27"/>
          <p:cNvSpPr/>
          <p:nvPr/>
        </p:nvSpPr>
        <p:spPr>
          <a:xfrm>
            <a:off x="4617720" y="3127248"/>
            <a:ext cx="3291840" cy="914400"/>
          </a:xfrm>
          <a:prstGeom prst="roundRect">
            <a:avLst>
              <a:gd name="adj" fmla="val 6000"/>
            </a:avLst>
          </a:prstGeom>
          <a:solidFill>
            <a:srgbClr val="F6FAFB"/>
          </a:solidFill>
          <a:ln w="12700">
            <a:solidFill>
              <a:srgbClr val="D7E3E8"/>
            </a:solidFill>
            <a:prstDash val="solid"/>
          </a:ln>
        </p:spPr>
      </p:sp>
      <p:sp>
        <p:nvSpPr>
          <p:cNvPr id="30" name="Text 28"/>
          <p:cNvSpPr/>
          <p:nvPr/>
        </p:nvSpPr>
        <p:spPr>
          <a:xfrm>
            <a:off x="4800600" y="3273552"/>
            <a:ext cx="2926080" cy="128016"/>
          </a:xfrm>
          <a:prstGeom prst="rect">
            <a:avLst/>
          </a:prstGeom>
          <a:noFill/>
          <a:ln/>
        </p:spPr>
        <p:txBody>
          <a:bodyPr wrap="square" lIns="0" tIns="0" rIns="0" bIns="0" rtlCol="0" anchor="ctr"/>
          <a:lstStyle/>
          <a:p>
            <a:pPr marL="0" indent="0" algn="ctr">
              <a:buNone/>
            </a:pPr>
            <a:r>
              <a:rPr lang="en-US" sz="830" b="1" dirty="0">
                <a:solidFill>
                  <a:srgbClr val="C75146"/>
                </a:solidFill>
              </a:rPr>
              <a:t>MISSING</a:t>
            </a:r>
            <a:endParaRPr lang="en-US" sz="830" dirty="0"/>
          </a:p>
        </p:txBody>
      </p:sp>
      <p:sp>
        <p:nvSpPr>
          <p:cNvPr id="31" name="Text 29"/>
          <p:cNvSpPr/>
          <p:nvPr/>
        </p:nvSpPr>
        <p:spPr>
          <a:xfrm>
            <a:off x="4800600" y="3511296"/>
            <a:ext cx="2926080" cy="237744"/>
          </a:xfrm>
          <a:prstGeom prst="rect">
            <a:avLst/>
          </a:prstGeom>
          <a:noFill/>
          <a:ln/>
        </p:spPr>
        <p:txBody>
          <a:bodyPr wrap="square" lIns="0" tIns="0" rIns="0" bIns="0" rtlCol="0" anchor="ctr">
            <a:normAutofit/>
          </a:bodyPr>
          <a:lstStyle/>
          <a:p>
            <a:pPr marL="0" indent="0" algn="ctr">
              <a:buNone/>
            </a:pPr>
            <a:r>
              <a:rPr lang="en-US" sz="920" dirty="0">
                <a:solidFill>
                  <a:srgbClr val="0B2636"/>
                </a:solidFill>
              </a:rPr>
              <a:t>Controlled evidence comparing AI-assisted and conventional booking journeys.</a:t>
            </a:r>
            <a:endParaRPr lang="en-US" sz="920" dirty="0"/>
          </a:p>
        </p:txBody>
      </p:sp>
      <p:sp>
        <p:nvSpPr>
          <p:cNvPr id="32" name="Shape 30"/>
          <p:cNvSpPr/>
          <p:nvPr/>
        </p:nvSpPr>
        <p:spPr>
          <a:xfrm>
            <a:off x="8092440" y="3419856"/>
            <a:ext cx="329184" cy="329184"/>
          </a:xfrm>
          <a:prstGeom prst="chevron">
            <a:avLst/>
          </a:prstGeom>
          <a:solidFill>
            <a:srgbClr val="0A8E9B"/>
          </a:solidFill>
          <a:ln w="12700">
            <a:solidFill>
              <a:srgbClr val="0A8E9B"/>
            </a:solidFill>
            <a:prstDash val="solid"/>
          </a:ln>
        </p:spPr>
      </p:sp>
      <p:sp>
        <p:nvSpPr>
          <p:cNvPr id="33" name="Shape 31"/>
          <p:cNvSpPr/>
          <p:nvPr/>
        </p:nvSpPr>
        <p:spPr>
          <a:xfrm>
            <a:off x="8549640" y="3127248"/>
            <a:ext cx="2743200" cy="914400"/>
          </a:xfrm>
          <a:prstGeom prst="roundRect">
            <a:avLst>
              <a:gd name="adj" fmla="val 6000"/>
            </a:avLst>
          </a:prstGeom>
          <a:solidFill>
            <a:srgbClr val="F6FAFB"/>
          </a:solidFill>
          <a:ln w="12700">
            <a:solidFill>
              <a:srgbClr val="D7E3E8"/>
            </a:solidFill>
            <a:prstDash val="solid"/>
          </a:ln>
        </p:spPr>
      </p:sp>
      <p:sp>
        <p:nvSpPr>
          <p:cNvPr id="34" name="Text 32"/>
          <p:cNvSpPr/>
          <p:nvPr/>
        </p:nvSpPr>
        <p:spPr>
          <a:xfrm>
            <a:off x="8732520" y="3273552"/>
            <a:ext cx="2377440" cy="128016"/>
          </a:xfrm>
          <a:prstGeom prst="rect">
            <a:avLst/>
          </a:prstGeom>
          <a:noFill/>
          <a:ln/>
        </p:spPr>
        <p:txBody>
          <a:bodyPr wrap="square" lIns="0" tIns="0" rIns="0" bIns="0" rtlCol="0" anchor="ctr"/>
          <a:lstStyle/>
          <a:p>
            <a:pPr marL="0" indent="0" algn="ctr">
              <a:buNone/>
            </a:pPr>
            <a:r>
              <a:rPr lang="en-US" sz="830" b="1" dirty="0">
                <a:solidFill>
                  <a:srgbClr val="0A8E9B"/>
                </a:solidFill>
              </a:rPr>
              <a:t>THIS STUDY</a:t>
            </a:r>
            <a:endParaRPr lang="en-US" sz="830" dirty="0"/>
          </a:p>
        </p:txBody>
      </p:sp>
      <p:sp>
        <p:nvSpPr>
          <p:cNvPr id="35" name="Text 33"/>
          <p:cNvSpPr/>
          <p:nvPr/>
        </p:nvSpPr>
        <p:spPr>
          <a:xfrm>
            <a:off x="8732520" y="3511296"/>
            <a:ext cx="2377440" cy="237744"/>
          </a:xfrm>
          <a:prstGeom prst="rect">
            <a:avLst/>
          </a:prstGeom>
          <a:noFill/>
          <a:ln/>
        </p:spPr>
        <p:txBody>
          <a:bodyPr wrap="square" lIns="0" tIns="0" rIns="0" bIns="0" rtlCol="0" anchor="ctr">
            <a:normAutofit/>
          </a:bodyPr>
          <a:lstStyle/>
          <a:p>
            <a:pPr marL="0" indent="0" algn="ctr">
              <a:buNone/>
            </a:pPr>
            <a:r>
              <a:rPr lang="en-US" sz="920" dirty="0">
                <a:solidFill>
                  <a:srgbClr val="0B2636"/>
                </a:solidFill>
              </a:rPr>
              <a:t>Equivalent prototypes + mixed-method usability evaluation.</a:t>
            </a:r>
            <a:endParaRPr lang="en-US" sz="920" dirty="0"/>
          </a:p>
        </p:txBody>
      </p:sp>
      <p:sp>
        <p:nvSpPr>
          <p:cNvPr id="36" name="Shape 34"/>
          <p:cNvSpPr/>
          <p:nvPr/>
        </p:nvSpPr>
        <p:spPr>
          <a:xfrm>
            <a:off x="1005840" y="4800600"/>
            <a:ext cx="10149840" cy="621792"/>
          </a:xfrm>
          <a:prstGeom prst="roundRect">
            <a:avLst>
              <a:gd name="adj" fmla="val 8824"/>
            </a:avLst>
          </a:prstGeom>
          <a:solidFill>
            <a:srgbClr val="13374A"/>
          </a:solidFill>
          <a:ln w="12700">
            <a:solidFill>
              <a:srgbClr val="13374A"/>
            </a:solidFill>
            <a:prstDash val="solid"/>
          </a:ln>
        </p:spPr>
      </p:sp>
      <p:sp>
        <p:nvSpPr>
          <p:cNvPr id="37" name="Text 35"/>
          <p:cNvSpPr/>
          <p:nvPr/>
        </p:nvSpPr>
        <p:spPr>
          <a:xfrm>
            <a:off x="1170432" y="4901184"/>
            <a:ext cx="9820656" cy="438912"/>
          </a:xfrm>
          <a:prstGeom prst="rect">
            <a:avLst/>
          </a:prstGeom>
          <a:noFill/>
          <a:ln/>
        </p:spPr>
        <p:txBody>
          <a:bodyPr wrap="square" lIns="0" tIns="0" rIns="0" bIns="0" rtlCol="0" anchor="ctr">
            <a:normAutofit/>
          </a:bodyPr>
          <a:lstStyle/>
          <a:p>
            <a:pPr marL="0" indent="0" algn="ctr">
              <a:buNone/>
            </a:pPr>
            <a:r>
              <a:rPr lang="en-US" sz="1150" b="1" dirty="0">
                <a:solidFill>
                  <a:srgbClr val="FFFFFF"/>
                </a:solidFill>
              </a:rPr>
              <a:t>Implication for the project: success must be judged through task evidence, SUS scores and user explanations — not by assuming that conversational AI is automatically superior.</a:t>
            </a:r>
            <a:endParaRPr lang="en-US" sz="11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METHODOLOGY</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Human-centred development and mixed-method evaluation</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8</a:t>
            </a:r>
            <a:endParaRPr lang="en-US" sz="700" dirty="0"/>
          </a:p>
        </p:txBody>
      </p:sp>
      <p:sp>
        <p:nvSpPr>
          <p:cNvPr id="9" name="Text 7"/>
          <p:cNvSpPr/>
          <p:nvPr/>
        </p:nvSpPr>
        <p:spPr>
          <a:xfrm>
            <a:off x="685800" y="960120"/>
            <a:ext cx="3200400" cy="201168"/>
          </a:xfrm>
          <a:prstGeom prst="rect">
            <a:avLst/>
          </a:prstGeom>
          <a:noFill/>
          <a:ln/>
        </p:spPr>
        <p:txBody>
          <a:bodyPr wrap="square" lIns="0" tIns="0" rIns="0" bIns="0" rtlCol="0" anchor="ctr"/>
          <a:lstStyle/>
          <a:p>
            <a:pPr marL="0" indent="0">
              <a:buNone/>
            </a:pPr>
            <a:r>
              <a:rPr lang="en-US" sz="1250" b="1" dirty="0">
                <a:solidFill>
                  <a:srgbClr val="0B2636"/>
                </a:solidFill>
              </a:rPr>
              <a:t>Development approach</a:t>
            </a:r>
            <a:endParaRPr lang="en-US" sz="1250" dirty="0"/>
          </a:p>
        </p:txBody>
      </p:sp>
      <p:sp>
        <p:nvSpPr>
          <p:cNvPr id="10" name="Shape 8"/>
          <p:cNvSpPr/>
          <p:nvPr/>
        </p:nvSpPr>
        <p:spPr>
          <a:xfrm>
            <a:off x="685800" y="1325880"/>
            <a:ext cx="1706880" cy="566928"/>
          </a:xfrm>
          <a:prstGeom prst="roundRect">
            <a:avLst>
              <a:gd name="adj" fmla="val 8065"/>
            </a:avLst>
          </a:prstGeom>
          <a:solidFill>
            <a:srgbClr val="EAF5F7"/>
          </a:solidFill>
          <a:ln w="12700">
            <a:solidFill>
              <a:srgbClr val="D5E4EA"/>
            </a:solidFill>
            <a:prstDash val="solid"/>
          </a:ln>
        </p:spPr>
      </p:sp>
      <p:sp>
        <p:nvSpPr>
          <p:cNvPr id="11" name="Text 9"/>
          <p:cNvSpPr/>
          <p:nvPr/>
        </p:nvSpPr>
        <p:spPr>
          <a:xfrm>
            <a:off x="758952" y="1490472"/>
            <a:ext cx="274320" cy="155448"/>
          </a:xfrm>
          <a:prstGeom prst="rect">
            <a:avLst/>
          </a:prstGeom>
          <a:noFill/>
          <a:ln/>
        </p:spPr>
        <p:txBody>
          <a:bodyPr wrap="square" lIns="0" tIns="0" rIns="0" bIns="0" rtlCol="0" anchor="ctr"/>
          <a:lstStyle/>
          <a:p>
            <a:pPr marL="0" indent="0">
              <a:buNone/>
            </a:pPr>
            <a:r>
              <a:rPr lang="en-US" sz="950" b="1" dirty="0">
                <a:solidFill>
                  <a:srgbClr val="0A8E9B"/>
                </a:solidFill>
              </a:rPr>
              <a:t>1</a:t>
            </a:r>
            <a:endParaRPr lang="en-US" sz="950" dirty="0"/>
          </a:p>
        </p:txBody>
      </p:sp>
      <p:sp>
        <p:nvSpPr>
          <p:cNvPr id="12" name="Text 10"/>
          <p:cNvSpPr/>
          <p:nvPr/>
        </p:nvSpPr>
        <p:spPr>
          <a:xfrm>
            <a:off x="1033272" y="1435608"/>
            <a:ext cx="130454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Literature review</a:t>
            </a:r>
            <a:endParaRPr lang="en-US" sz="720" dirty="0"/>
          </a:p>
        </p:txBody>
      </p:sp>
      <p:sp>
        <p:nvSpPr>
          <p:cNvPr id="13" name="Shape 11"/>
          <p:cNvSpPr/>
          <p:nvPr/>
        </p:nvSpPr>
        <p:spPr>
          <a:xfrm>
            <a:off x="2401824" y="1490472"/>
            <a:ext cx="73152" cy="228600"/>
          </a:xfrm>
          <a:prstGeom prst="chevron">
            <a:avLst/>
          </a:prstGeom>
          <a:solidFill>
            <a:srgbClr val="0A8E9B"/>
          </a:solidFill>
          <a:ln w="12700">
            <a:solidFill>
              <a:srgbClr val="0A8E9B"/>
            </a:solidFill>
            <a:prstDash val="solid"/>
          </a:ln>
        </p:spPr>
      </p:sp>
      <p:sp>
        <p:nvSpPr>
          <p:cNvPr id="14" name="Shape 12"/>
          <p:cNvSpPr/>
          <p:nvPr/>
        </p:nvSpPr>
        <p:spPr>
          <a:xfrm>
            <a:off x="2474976" y="1325880"/>
            <a:ext cx="1706880" cy="566928"/>
          </a:xfrm>
          <a:prstGeom prst="roundRect">
            <a:avLst>
              <a:gd name="adj" fmla="val 8065"/>
            </a:avLst>
          </a:prstGeom>
          <a:solidFill>
            <a:srgbClr val="F6FAFB"/>
          </a:solidFill>
          <a:ln w="12700">
            <a:solidFill>
              <a:srgbClr val="D5E4EA"/>
            </a:solidFill>
            <a:prstDash val="solid"/>
          </a:ln>
        </p:spPr>
      </p:sp>
      <p:sp>
        <p:nvSpPr>
          <p:cNvPr id="15" name="Text 13"/>
          <p:cNvSpPr/>
          <p:nvPr/>
        </p:nvSpPr>
        <p:spPr>
          <a:xfrm>
            <a:off x="2548128" y="1490472"/>
            <a:ext cx="274320" cy="155448"/>
          </a:xfrm>
          <a:prstGeom prst="rect">
            <a:avLst/>
          </a:prstGeom>
          <a:noFill/>
          <a:ln/>
        </p:spPr>
        <p:txBody>
          <a:bodyPr wrap="square" lIns="0" tIns="0" rIns="0" bIns="0" rtlCol="0" anchor="ctr"/>
          <a:lstStyle/>
          <a:p>
            <a:pPr marL="0" indent="0">
              <a:buNone/>
            </a:pPr>
            <a:r>
              <a:rPr lang="en-US" sz="950" b="1" dirty="0">
                <a:solidFill>
                  <a:srgbClr val="0A8E9B"/>
                </a:solidFill>
              </a:rPr>
              <a:t>2</a:t>
            </a:r>
            <a:endParaRPr lang="en-US" sz="950" dirty="0"/>
          </a:p>
        </p:txBody>
      </p:sp>
      <p:sp>
        <p:nvSpPr>
          <p:cNvPr id="16" name="Text 14"/>
          <p:cNvSpPr/>
          <p:nvPr/>
        </p:nvSpPr>
        <p:spPr>
          <a:xfrm>
            <a:off x="2822448" y="1435608"/>
            <a:ext cx="130454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Requirements</a:t>
            </a:r>
            <a:endParaRPr lang="en-US" sz="720" dirty="0"/>
          </a:p>
        </p:txBody>
      </p:sp>
      <p:sp>
        <p:nvSpPr>
          <p:cNvPr id="17" name="Shape 15"/>
          <p:cNvSpPr/>
          <p:nvPr/>
        </p:nvSpPr>
        <p:spPr>
          <a:xfrm>
            <a:off x="4191000" y="1490472"/>
            <a:ext cx="73152" cy="228600"/>
          </a:xfrm>
          <a:prstGeom prst="chevron">
            <a:avLst/>
          </a:prstGeom>
          <a:solidFill>
            <a:srgbClr val="0A8E9B"/>
          </a:solidFill>
          <a:ln w="12700">
            <a:solidFill>
              <a:srgbClr val="0A8E9B"/>
            </a:solidFill>
            <a:prstDash val="solid"/>
          </a:ln>
        </p:spPr>
      </p:sp>
      <p:sp>
        <p:nvSpPr>
          <p:cNvPr id="18" name="Shape 16"/>
          <p:cNvSpPr/>
          <p:nvPr/>
        </p:nvSpPr>
        <p:spPr>
          <a:xfrm>
            <a:off x="4264152" y="1325880"/>
            <a:ext cx="1706880" cy="566928"/>
          </a:xfrm>
          <a:prstGeom prst="roundRect">
            <a:avLst>
              <a:gd name="adj" fmla="val 8065"/>
            </a:avLst>
          </a:prstGeom>
          <a:solidFill>
            <a:srgbClr val="EAF5F7"/>
          </a:solidFill>
          <a:ln w="12700">
            <a:solidFill>
              <a:srgbClr val="D5E4EA"/>
            </a:solidFill>
            <a:prstDash val="solid"/>
          </a:ln>
        </p:spPr>
      </p:sp>
      <p:sp>
        <p:nvSpPr>
          <p:cNvPr id="19" name="Text 17"/>
          <p:cNvSpPr/>
          <p:nvPr/>
        </p:nvSpPr>
        <p:spPr>
          <a:xfrm>
            <a:off x="4337304" y="1490472"/>
            <a:ext cx="274320" cy="155448"/>
          </a:xfrm>
          <a:prstGeom prst="rect">
            <a:avLst/>
          </a:prstGeom>
          <a:noFill/>
          <a:ln/>
        </p:spPr>
        <p:txBody>
          <a:bodyPr wrap="square" lIns="0" tIns="0" rIns="0" bIns="0" rtlCol="0" anchor="ctr"/>
          <a:lstStyle/>
          <a:p>
            <a:pPr marL="0" indent="0">
              <a:buNone/>
            </a:pPr>
            <a:r>
              <a:rPr lang="en-US" sz="950" b="1" dirty="0">
                <a:solidFill>
                  <a:srgbClr val="0A8E9B"/>
                </a:solidFill>
              </a:rPr>
              <a:t>3</a:t>
            </a:r>
            <a:endParaRPr lang="en-US" sz="950" dirty="0"/>
          </a:p>
        </p:txBody>
      </p:sp>
      <p:sp>
        <p:nvSpPr>
          <p:cNvPr id="20" name="Text 18"/>
          <p:cNvSpPr/>
          <p:nvPr/>
        </p:nvSpPr>
        <p:spPr>
          <a:xfrm>
            <a:off x="4611624" y="1435608"/>
            <a:ext cx="130454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Wireframes</a:t>
            </a:r>
            <a:endParaRPr lang="en-US" sz="720" dirty="0"/>
          </a:p>
        </p:txBody>
      </p:sp>
      <p:sp>
        <p:nvSpPr>
          <p:cNvPr id="21" name="Shape 19"/>
          <p:cNvSpPr/>
          <p:nvPr/>
        </p:nvSpPr>
        <p:spPr>
          <a:xfrm>
            <a:off x="5980176" y="1490472"/>
            <a:ext cx="73152" cy="228600"/>
          </a:xfrm>
          <a:prstGeom prst="chevron">
            <a:avLst/>
          </a:prstGeom>
          <a:solidFill>
            <a:srgbClr val="0A8E9B"/>
          </a:solidFill>
          <a:ln w="12700">
            <a:solidFill>
              <a:srgbClr val="0A8E9B"/>
            </a:solidFill>
            <a:prstDash val="solid"/>
          </a:ln>
        </p:spPr>
      </p:sp>
      <p:sp>
        <p:nvSpPr>
          <p:cNvPr id="22" name="Shape 20"/>
          <p:cNvSpPr/>
          <p:nvPr/>
        </p:nvSpPr>
        <p:spPr>
          <a:xfrm>
            <a:off x="6053328" y="1325880"/>
            <a:ext cx="1706880" cy="566928"/>
          </a:xfrm>
          <a:prstGeom prst="roundRect">
            <a:avLst>
              <a:gd name="adj" fmla="val 8065"/>
            </a:avLst>
          </a:prstGeom>
          <a:solidFill>
            <a:srgbClr val="F6FAFB"/>
          </a:solidFill>
          <a:ln w="12700">
            <a:solidFill>
              <a:srgbClr val="D5E4EA"/>
            </a:solidFill>
            <a:prstDash val="solid"/>
          </a:ln>
        </p:spPr>
      </p:sp>
      <p:sp>
        <p:nvSpPr>
          <p:cNvPr id="23" name="Text 21"/>
          <p:cNvSpPr/>
          <p:nvPr/>
        </p:nvSpPr>
        <p:spPr>
          <a:xfrm>
            <a:off x="6126480" y="1490472"/>
            <a:ext cx="274320" cy="155448"/>
          </a:xfrm>
          <a:prstGeom prst="rect">
            <a:avLst/>
          </a:prstGeom>
          <a:noFill/>
          <a:ln/>
        </p:spPr>
        <p:txBody>
          <a:bodyPr wrap="square" lIns="0" tIns="0" rIns="0" bIns="0" rtlCol="0" anchor="ctr"/>
          <a:lstStyle/>
          <a:p>
            <a:pPr marL="0" indent="0">
              <a:buNone/>
            </a:pPr>
            <a:r>
              <a:rPr lang="en-US" sz="950" b="1" dirty="0">
                <a:solidFill>
                  <a:srgbClr val="0A8E9B"/>
                </a:solidFill>
              </a:rPr>
              <a:t>4</a:t>
            </a:r>
            <a:endParaRPr lang="en-US" sz="950" dirty="0"/>
          </a:p>
        </p:txBody>
      </p:sp>
      <p:sp>
        <p:nvSpPr>
          <p:cNvPr id="24" name="Text 22"/>
          <p:cNvSpPr/>
          <p:nvPr/>
        </p:nvSpPr>
        <p:spPr>
          <a:xfrm>
            <a:off x="6400800" y="1435608"/>
            <a:ext cx="130454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Prototype</a:t>
            </a:r>
            <a:endParaRPr lang="en-US" sz="720" dirty="0"/>
          </a:p>
        </p:txBody>
      </p:sp>
      <p:sp>
        <p:nvSpPr>
          <p:cNvPr id="25" name="Shape 23"/>
          <p:cNvSpPr/>
          <p:nvPr/>
        </p:nvSpPr>
        <p:spPr>
          <a:xfrm>
            <a:off x="7769352" y="1490472"/>
            <a:ext cx="73152" cy="228600"/>
          </a:xfrm>
          <a:prstGeom prst="chevron">
            <a:avLst/>
          </a:prstGeom>
          <a:solidFill>
            <a:srgbClr val="0A8E9B"/>
          </a:solidFill>
          <a:ln w="12700">
            <a:solidFill>
              <a:srgbClr val="0A8E9B"/>
            </a:solidFill>
            <a:prstDash val="solid"/>
          </a:ln>
        </p:spPr>
      </p:sp>
      <p:sp>
        <p:nvSpPr>
          <p:cNvPr id="26" name="Shape 24"/>
          <p:cNvSpPr/>
          <p:nvPr/>
        </p:nvSpPr>
        <p:spPr>
          <a:xfrm>
            <a:off x="7842504" y="1325880"/>
            <a:ext cx="1706880" cy="566928"/>
          </a:xfrm>
          <a:prstGeom prst="roundRect">
            <a:avLst>
              <a:gd name="adj" fmla="val 8065"/>
            </a:avLst>
          </a:prstGeom>
          <a:solidFill>
            <a:srgbClr val="EAF5F7"/>
          </a:solidFill>
          <a:ln w="12700">
            <a:solidFill>
              <a:srgbClr val="D5E4EA"/>
            </a:solidFill>
            <a:prstDash val="solid"/>
          </a:ln>
        </p:spPr>
      </p:sp>
      <p:sp>
        <p:nvSpPr>
          <p:cNvPr id="27" name="Text 25"/>
          <p:cNvSpPr/>
          <p:nvPr/>
        </p:nvSpPr>
        <p:spPr>
          <a:xfrm>
            <a:off x="7915656" y="1490472"/>
            <a:ext cx="274320" cy="155448"/>
          </a:xfrm>
          <a:prstGeom prst="rect">
            <a:avLst/>
          </a:prstGeom>
          <a:noFill/>
          <a:ln/>
        </p:spPr>
        <p:txBody>
          <a:bodyPr wrap="square" lIns="0" tIns="0" rIns="0" bIns="0" rtlCol="0" anchor="ctr"/>
          <a:lstStyle/>
          <a:p>
            <a:pPr marL="0" indent="0">
              <a:buNone/>
            </a:pPr>
            <a:r>
              <a:rPr lang="en-US" sz="950" b="1" dirty="0">
                <a:solidFill>
                  <a:srgbClr val="0A8E9B"/>
                </a:solidFill>
              </a:rPr>
              <a:t>5</a:t>
            </a:r>
            <a:endParaRPr lang="en-US" sz="950" dirty="0"/>
          </a:p>
        </p:txBody>
      </p:sp>
      <p:sp>
        <p:nvSpPr>
          <p:cNvPr id="28" name="Text 26"/>
          <p:cNvSpPr/>
          <p:nvPr/>
        </p:nvSpPr>
        <p:spPr>
          <a:xfrm>
            <a:off x="8189976" y="1435608"/>
            <a:ext cx="130454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Pilot/refine</a:t>
            </a:r>
            <a:endParaRPr lang="en-US" sz="720" dirty="0"/>
          </a:p>
        </p:txBody>
      </p:sp>
      <p:sp>
        <p:nvSpPr>
          <p:cNvPr id="29" name="Shape 27"/>
          <p:cNvSpPr/>
          <p:nvPr/>
        </p:nvSpPr>
        <p:spPr>
          <a:xfrm>
            <a:off x="9558528" y="1490472"/>
            <a:ext cx="73152" cy="228600"/>
          </a:xfrm>
          <a:prstGeom prst="chevron">
            <a:avLst/>
          </a:prstGeom>
          <a:solidFill>
            <a:srgbClr val="0A8E9B"/>
          </a:solidFill>
          <a:ln w="12700">
            <a:solidFill>
              <a:srgbClr val="0A8E9B"/>
            </a:solidFill>
            <a:prstDash val="solid"/>
          </a:ln>
        </p:spPr>
      </p:sp>
      <p:sp>
        <p:nvSpPr>
          <p:cNvPr id="30" name="Shape 28"/>
          <p:cNvSpPr/>
          <p:nvPr/>
        </p:nvSpPr>
        <p:spPr>
          <a:xfrm>
            <a:off x="9631680" y="1325880"/>
            <a:ext cx="1706880" cy="566928"/>
          </a:xfrm>
          <a:prstGeom prst="roundRect">
            <a:avLst>
              <a:gd name="adj" fmla="val 8065"/>
            </a:avLst>
          </a:prstGeom>
          <a:solidFill>
            <a:srgbClr val="F6FAFB"/>
          </a:solidFill>
          <a:ln w="12700">
            <a:solidFill>
              <a:srgbClr val="D5E4EA"/>
            </a:solidFill>
            <a:prstDash val="solid"/>
          </a:ln>
        </p:spPr>
      </p:sp>
      <p:sp>
        <p:nvSpPr>
          <p:cNvPr id="31" name="Text 29"/>
          <p:cNvSpPr/>
          <p:nvPr/>
        </p:nvSpPr>
        <p:spPr>
          <a:xfrm>
            <a:off x="9704832" y="1490472"/>
            <a:ext cx="274320" cy="155448"/>
          </a:xfrm>
          <a:prstGeom prst="rect">
            <a:avLst/>
          </a:prstGeom>
          <a:noFill/>
          <a:ln/>
        </p:spPr>
        <p:txBody>
          <a:bodyPr wrap="square" lIns="0" tIns="0" rIns="0" bIns="0" rtlCol="0" anchor="ctr"/>
          <a:lstStyle/>
          <a:p>
            <a:pPr marL="0" indent="0">
              <a:buNone/>
            </a:pPr>
            <a:r>
              <a:rPr lang="en-US" sz="950" b="1" dirty="0">
                <a:solidFill>
                  <a:srgbClr val="0A8E9B"/>
                </a:solidFill>
              </a:rPr>
              <a:t>6</a:t>
            </a:r>
            <a:endParaRPr lang="en-US" sz="950" dirty="0"/>
          </a:p>
        </p:txBody>
      </p:sp>
      <p:sp>
        <p:nvSpPr>
          <p:cNvPr id="32" name="Text 30"/>
          <p:cNvSpPr/>
          <p:nvPr/>
        </p:nvSpPr>
        <p:spPr>
          <a:xfrm>
            <a:off x="9979152" y="1435608"/>
            <a:ext cx="130454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Evaluation</a:t>
            </a:r>
            <a:endParaRPr lang="en-US" sz="720" dirty="0"/>
          </a:p>
        </p:txBody>
      </p:sp>
      <p:sp>
        <p:nvSpPr>
          <p:cNvPr id="33" name="Shape 31"/>
          <p:cNvSpPr/>
          <p:nvPr/>
        </p:nvSpPr>
        <p:spPr>
          <a:xfrm>
            <a:off x="685800" y="2331720"/>
            <a:ext cx="3657600" cy="1234440"/>
          </a:xfrm>
          <a:prstGeom prst="roundRect">
            <a:avLst>
              <a:gd name="adj" fmla="val 4444"/>
            </a:avLst>
          </a:prstGeom>
          <a:solidFill>
            <a:srgbClr val="F6FAFB"/>
          </a:solidFill>
          <a:ln w="12700">
            <a:solidFill>
              <a:srgbClr val="D7E3E8"/>
            </a:solidFill>
            <a:prstDash val="solid"/>
          </a:ln>
        </p:spPr>
      </p:sp>
      <p:sp>
        <p:nvSpPr>
          <p:cNvPr id="34" name="Shape 32"/>
          <p:cNvSpPr/>
          <p:nvPr/>
        </p:nvSpPr>
        <p:spPr>
          <a:xfrm>
            <a:off x="685800" y="2331720"/>
            <a:ext cx="73152" cy="1234440"/>
          </a:xfrm>
          <a:prstGeom prst="rect">
            <a:avLst/>
          </a:prstGeom>
          <a:solidFill>
            <a:srgbClr val="0A8E9B"/>
          </a:solidFill>
          <a:ln w="12700">
            <a:solidFill>
              <a:srgbClr val="0A8E9B"/>
            </a:solidFill>
            <a:prstDash val="solid"/>
          </a:ln>
        </p:spPr>
      </p:sp>
      <p:sp>
        <p:nvSpPr>
          <p:cNvPr id="35" name="Text 33"/>
          <p:cNvSpPr/>
          <p:nvPr/>
        </p:nvSpPr>
        <p:spPr>
          <a:xfrm>
            <a:off x="886968" y="2450592"/>
            <a:ext cx="3310128" cy="228600"/>
          </a:xfrm>
          <a:prstGeom prst="rect">
            <a:avLst/>
          </a:prstGeom>
          <a:noFill/>
          <a:ln/>
        </p:spPr>
        <p:txBody>
          <a:bodyPr wrap="square" lIns="0" tIns="0" rIns="0" bIns="0" rtlCol="0" anchor="ctr"/>
          <a:lstStyle/>
          <a:p>
            <a:pPr marL="0" indent="0">
              <a:buNone/>
            </a:pPr>
            <a:r>
              <a:rPr lang="en-US" sz="1020" b="1" dirty="0">
                <a:solidFill>
                  <a:srgbClr val="0B2636"/>
                </a:solidFill>
              </a:rPr>
              <a:t>Why this approach?</a:t>
            </a:r>
            <a:endParaRPr lang="en-US" sz="1020" dirty="0"/>
          </a:p>
        </p:txBody>
      </p:sp>
      <p:sp>
        <p:nvSpPr>
          <p:cNvPr id="36" name="Text 34"/>
          <p:cNvSpPr/>
          <p:nvPr/>
        </p:nvSpPr>
        <p:spPr>
          <a:xfrm>
            <a:off x="886968" y="2770632"/>
            <a:ext cx="3273552" cy="70408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A controlled mixed-method prototype study captures both observed performance and user explanations, while avoiding the privacy and governance demands of a live healthcare deployment.</a:t>
            </a:r>
            <a:endParaRPr lang="en-US" sz="820" dirty="0"/>
          </a:p>
        </p:txBody>
      </p:sp>
      <p:sp>
        <p:nvSpPr>
          <p:cNvPr id="37" name="Shape 35"/>
          <p:cNvSpPr/>
          <p:nvPr/>
        </p:nvSpPr>
        <p:spPr>
          <a:xfrm>
            <a:off x="4526280" y="2331720"/>
            <a:ext cx="3337560" cy="1234440"/>
          </a:xfrm>
          <a:prstGeom prst="roundRect">
            <a:avLst>
              <a:gd name="adj" fmla="val 4444"/>
            </a:avLst>
          </a:prstGeom>
          <a:solidFill>
            <a:srgbClr val="F6FAFB"/>
          </a:solidFill>
          <a:ln w="12700">
            <a:solidFill>
              <a:srgbClr val="D7E3E8"/>
            </a:solidFill>
            <a:prstDash val="solid"/>
          </a:ln>
        </p:spPr>
      </p:sp>
      <p:sp>
        <p:nvSpPr>
          <p:cNvPr id="38" name="Shape 36"/>
          <p:cNvSpPr/>
          <p:nvPr/>
        </p:nvSpPr>
        <p:spPr>
          <a:xfrm>
            <a:off x="4526280" y="2331720"/>
            <a:ext cx="73152" cy="1234440"/>
          </a:xfrm>
          <a:prstGeom prst="rect">
            <a:avLst/>
          </a:prstGeom>
          <a:solidFill>
            <a:srgbClr val="1E6B9A"/>
          </a:solidFill>
          <a:ln w="12700">
            <a:solidFill>
              <a:srgbClr val="1E6B9A"/>
            </a:solidFill>
            <a:prstDash val="solid"/>
          </a:ln>
        </p:spPr>
      </p:sp>
      <p:sp>
        <p:nvSpPr>
          <p:cNvPr id="39" name="Text 37"/>
          <p:cNvSpPr/>
          <p:nvPr/>
        </p:nvSpPr>
        <p:spPr>
          <a:xfrm>
            <a:off x="4727448" y="2450592"/>
            <a:ext cx="2990088" cy="228600"/>
          </a:xfrm>
          <a:prstGeom prst="rect">
            <a:avLst/>
          </a:prstGeom>
          <a:noFill/>
          <a:ln/>
        </p:spPr>
        <p:txBody>
          <a:bodyPr wrap="square" lIns="0" tIns="0" rIns="0" bIns="0" rtlCol="0" anchor="ctr"/>
          <a:lstStyle/>
          <a:p>
            <a:pPr marL="0" indent="0">
              <a:buNone/>
            </a:pPr>
            <a:r>
              <a:rPr lang="en-US" sz="1020" b="1" dirty="0">
                <a:solidFill>
                  <a:srgbClr val="0B2636"/>
                </a:solidFill>
              </a:rPr>
              <a:t>Quantitative evidence</a:t>
            </a:r>
            <a:endParaRPr lang="en-US" sz="1020" dirty="0"/>
          </a:p>
        </p:txBody>
      </p:sp>
      <p:sp>
        <p:nvSpPr>
          <p:cNvPr id="40" name="Text 38"/>
          <p:cNvSpPr/>
          <p:nvPr/>
        </p:nvSpPr>
        <p:spPr>
          <a:xfrm>
            <a:off x="4727448" y="2770632"/>
            <a:ext cx="2953512" cy="70408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SUS score, task completion, time on task, assistance requests, error number/severity, trust, perceived control and willingness to use.</a:t>
            </a:r>
            <a:endParaRPr lang="en-US" sz="820" dirty="0"/>
          </a:p>
        </p:txBody>
      </p:sp>
      <p:sp>
        <p:nvSpPr>
          <p:cNvPr id="41" name="Shape 39"/>
          <p:cNvSpPr/>
          <p:nvPr/>
        </p:nvSpPr>
        <p:spPr>
          <a:xfrm>
            <a:off x="8046720" y="2331720"/>
            <a:ext cx="3337560" cy="1234440"/>
          </a:xfrm>
          <a:prstGeom prst="roundRect">
            <a:avLst>
              <a:gd name="adj" fmla="val 4444"/>
            </a:avLst>
          </a:prstGeom>
          <a:solidFill>
            <a:srgbClr val="F6FAFB"/>
          </a:solidFill>
          <a:ln w="12700">
            <a:solidFill>
              <a:srgbClr val="D7E3E8"/>
            </a:solidFill>
            <a:prstDash val="solid"/>
          </a:ln>
        </p:spPr>
      </p:sp>
      <p:sp>
        <p:nvSpPr>
          <p:cNvPr id="42" name="Shape 40"/>
          <p:cNvSpPr/>
          <p:nvPr/>
        </p:nvSpPr>
        <p:spPr>
          <a:xfrm>
            <a:off x="8046720" y="2331720"/>
            <a:ext cx="73152" cy="1234440"/>
          </a:xfrm>
          <a:prstGeom prst="rect">
            <a:avLst/>
          </a:prstGeom>
          <a:solidFill>
            <a:srgbClr val="F4B942"/>
          </a:solidFill>
          <a:ln w="12700">
            <a:solidFill>
              <a:srgbClr val="F4B942"/>
            </a:solidFill>
            <a:prstDash val="solid"/>
          </a:ln>
        </p:spPr>
      </p:sp>
      <p:sp>
        <p:nvSpPr>
          <p:cNvPr id="43" name="Text 41"/>
          <p:cNvSpPr/>
          <p:nvPr/>
        </p:nvSpPr>
        <p:spPr>
          <a:xfrm>
            <a:off x="8247888" y="2450592"/>
            <a:ext cx="2990088" cy="228600"/>
          </a:xfrm>
          <a:prstGeom prst="rect">
            <a:avLst/>
          </a:prstGeom>
          <a:noFill/>
          <a:ln/>
        </p:spPr>
        <p:txBody>
          <a:bodyPr wrap="square" lIns="0" tIns="0" rIns="0" bIns="0" rtlCol="0" anchor="ctr"/>
          <a:lstStyle/>
          <a:p>
            <a:pPr marL="0" indent="0">
              <a:buNone/>
            </a:pPr>
            <a:r>
              <a:rPr lang="en-US" sz="1020" b="1" dirty="0">
                <a:solidFill>
                  <a:srgbClr val="0B2636"/>
                </a:solidFill>
              </a:rPr>
              <a:t>Qualitative evidence</a:t>
            </a:r>
            <a:endParaRPr lang="en-US" sz="1020" dirty="0"/>
          </a:p>
        </p:txBody>
      </p:sp>
      <p:sp>
        <p:nvSpPr>
          <p:cNvPr id="44" name="Text 42"/>
          <p:cNvSpPr/>
          <p:nvPr/>
        </p:nvSpPr>
        <p:spPr>
          <a:xfrm>
            <a:off x="8247888" y="2770632"/>
            <a:ext cx="2953512" cy="70408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Think-aloud comments and short interviews explore navigation, cognitive workload, accessibility, privacy and confidence in AI responses.</a:t>
            </a:r>
            <a:endParaRPr lang="en-US" sz="820" dirty="0"/>
          </a:p>
        </p:txBody>
      </p:sp>
      <p:sp>
        <p:nvSpPr>
          <p:cNvPr id="45" name="Shape 43"/>
          <p:cNvSpPr/>
          <p:nvPr/>
        </p:nvSpPr>
        <p:spPr>
          <a:xfrm>
            <a:off x="685800" y="3959352"/>
            <a:ext cx="10698480" cy="868680"/>
          </a:xfrm>
          <a:prstGeom prst="roundRect">
            <a:avLst>
              <a:gd name="adj" fmla="val 6316"/>
            </a:avLst>
          </a:prstGeom>
          <a:solidFill>
            <a:srgbClr val="F6FAFB"/>
          </a:solidFill>
          <a:ln w="12700">
            <a:solidFill>
              <a:srgbClr val="D7E3E8"/>
            </a:solidFill>
            <a:prstDash val="solid"/>
          </a:ln>
        </p:spPr>
      </p:sp>
      <p:sp>
        <p:nvSpPr>
          <p:cNvPr id="46" name="Text 44"/>
          <p:cNvSpPr/>
          <p:nvPr/>
        </p:nvSpPr>
        <p:spPr>
          <a:xfrm>
            <a:off x="960120" y="4160520"/>
            <a:ext cx="1828800" cy="164592"/>
          </a:xfrm>
          <a:prstGeom prst="rect">
            <a:avLst/>
          </a:prstGeom>
          <a:noFill/>
          <a:ln/>
        </p:spPr>
        <p:txBody>
          <a:bodyPr wrap="square" lIns="0" tIns="0" rIns="0" bIns="0" rtlCol="0" anchor="ctr"/>
          <a:lstStyle/>
          <a:p>
            <a:pPr marL="0" indent="0">
              <a:buNone/>
            </a:pPr>
            <a:r>
              <a:rPr lang="en-US" sz="1050" b="1" dirty="0">
                <a:solidFill>
                  <a:srgbClr val="0B2636"/>
                </a:solidFill>
              </a:rPr>
              <a:t>Evaluation design</a:t>
            </a:r>
            <a:endParaRPr lang="en-US" sz="1050" dirty="0"/>
          </a:p>
        </p:txBody>
      </p:sp>
      <p:sp>
        <p:nvSpPr>
          <p:cNvPr id="47" name="Text 45"/>
          <p:cNvSpPr/>
          <p:nvPr/>
        </p:nvSpPr>
        <p:spPr>
          <a:xfrm>
            <a:off x="960120" y="4480560"/>
            <a:ext cx="10012680" cy="320040"/>
          </a:xfrm>
          <a:prstGeom prst="rect">
            <a:avLst/>
          </a:prstGeom>
          <a:noFill/>
          <a:ln/>
        </p:spPr>
        <p:txBody>
          <a:bodyPr wrap="square" lIns="0" tIns="0" rIns="0" bIns="0" rtlCol="0" anchor="ctr">
            <a:normAutofit/>
          </a:bodyPr>
          <a:lstStyle/>
          <a:p>
            <a:pPr marL="0" indent="0">
              <a:buNone/>
            </a:pPr>
            <a:r>
              <a:rPr lang="en-US" sz="1050" dirty="0">
                <a:solidFill>
                  <a:srgbClr val="0B2636"/>
                </a:solidFill>
              </a:rPr>
              <a:t>Counterbalanced within-subject comparison: half the participants begin with the conventional interface and half with the AI-assisted version. Equivalent tasks reduce learning effects, while the pilot checks timing, instructions and questionnaire clarity.</a:t>
            </a:r>
            <a:endParaRPr lang="en-US" sz="1050" dirty="0"/>
          </a:p>
        </p:txBody>
      </p:sp>
      <p:sp>
        <p:nvSpPr>
          <p:cNvPr id="48" name="Shape 46"/>
          <p:cNvSpPr/>
          <p:nvPr/>
        </p:nvSpPr>
        <p:spPr>
          <a:xfrm>
            <a:off x="960120" y="5093208"/>
            <a:ext cx="2194560" cy="256032"/>
          </a:xfrm>
          <a:prstGeom prst="roundRect">
            <a:avLst>
              <a:gd name="adj" fmla="val 17857"/>
            </a:avLst>
          </a:prstGeom>
          <a:solidFill>
            <a:srgbClr val="0A8E9B"/>
          </a:solidFill>
          <a:ln w="12700">
            <a:solidFill>
              <a:srgbClr val="0A8E9B"/>
            </a:solidFill>
            <a:prstDash val="solid"/>
          </a:ln>
        </p:spPr>
      </p:sp>
      <p:sp>
        <p:nvSpPr>
          <p:cNvPr id="49" name="Text 47"/>
          <p:cNvSpPr/>
          <p:nvPr/>
        </p:nvSpPr>
        <p:spPr>
          <a:xfrm>
            <a:off x="1005840" y="5148072"/>
            <a:ext cx="2103120" cy="118872"/>
          </a:xfrm>
          <a:prstGeom prst="rect">
            <a:avLst/>
          </a:prstGeom>
          <a:noFill/>
          <a:ln/>
        </p:spPr>
        <p:txBody>
          <a:bodyPr wrap="square" lIns="0" tIns="0" rIns="0" bIns="0" rtlCol="0" anchor="ctr"/>
          <a:lstStyle/>
          <a:p>
            <a:pPr marL="0" indent="0" algn="ctr">
              <a:buNone/>
            </a:pPr>
            <a:r>
              <a:rPr lang="en-US" sz="750" b="1" dirty="0">
                <a:solidFill>
                  <a:srgbClr val="FFFFFF"/>
                </a:solidFill>
              </a:rPr>
              <a:t>Paired-samples analysis</a:t>
            </a:r>
            <a:endParaRPr lang="en-US" sz="750" dirty="0"/>
          </a:p>
        </p:txBody>
      </p:sp>
      <p:sp>
        <p:nvSpPr>
          <p:cNvPr id="50" name="Shape 48"/>
          <p:cNvSpPr/>
          <p:nvPr/>
        </p:nvSpPr>
        <p:spPr>
          <a:xfrm>
            <a:off x="3337560" y="5093208"/>
            <a:ext cx="2468880" cy="256032"/>
          </a:xfrm>
          <a:prstGeom prst="roundRect">
            <a:avLst>
              <a:gd name="adj" fmla="val 17857"/>
            </a:avLst>
          </a:prstGeom>
          <a:solidFill>
            <a:srgbClr val="1E6B9A"/>
          </a:solidFill>
          <a:ln w="12700">
            <a:solidFill>
              <a:srgbClr val="1E6B9A"/>
            </a:solidFill>
            <a:prstDash val="solid"/>
          </a:ln>
        </p:spPr>
      </p:sp>
      <p:sp>
        <p:nvSpPr>
          <p:cNvPr id="51" name="Text 49"/>
          <p:cNvSpPr/>
          <p:nvPr/>
        </p:nvSpPr>
        <p:spPr>
          <a:xfrm>
            <a:off x="3383280" y="5148072"/>
            <a:ext cx="2377440" cy="118872"/>
          </a:xfrm>
          <a:prstGeom prst="rect">
            <a:avLst/>
          </a:prstGeom>
          <a:noFill/>
          <a:ln/>
        </p:spPr>
        <p:txBody>
          <a:bodyPr wrap="square" lIns="0" tIns="0" rIns="0" bIns="0" rtlCol="0" anchor="ctr"/>
          <a:lstStyle/>
          <a:p>
            <a:pPr marL="0" indent="0" algn="ctr">
              <a:buNone/>
            </a:pPr>
            <a:r>
              <a:rPr lang="en-US" sz="750" b="1" dirty="0">
                <a:solidFill>
                  <a:srgbClr val="FFFFFF"/>
                </a:solidFill>
              </a:rPr>
              <a:t>Wilcoxon when non-normal</a:t>
            </a:r>
            <a:endParaRPr lang="en-US" sz="750" dirty="0"/>
          </a:p>
        </p:txBody>
      </p:sp>
      <p:sp>
        <p:nvSpPr>
          <p:cNvPr id="52" name="Shape 50"/>
          <p:cNvSpPr/>
          <p:nvPr/>
        </p:nvSpPr>
        <p:spPr>
          <a:xfrm>
            <a:off x="5989320" y="5093208"/>
            <a:ext cx="1920240" cy="256032"/>
          </a:xfrm>
          <a:prstGeom prst="roundRect">
            <a:avLst>
              <a:gd name="adj" fmla="val 17857"/>
            </a:avLst>
          </a:prstGeom>
          <a:solidFill>
            <a:srgbClr val="F4B942"/>
          </a:solidFill>
          <a:ln w="12700">
            <a:solidFill>
              <a:srgbClr val="F4B942"/>
            </a:solidFill>
            <a:prstDash val="solid"/>
          </a:ln>
        </p:spPr>
      </p:sp>
      <p:sp>
        <p:nvSpPr>
          <p:cNvPr id="53" name="Text 51"/>
          <p:cNvSpPr/>
          <p:nvPr/>
        </p:nvSpPr>
        <p:spPr>
          <a:xfrm>
            <a:off x="6035040" y="5148072"/>
            <a:ext cx="1828800" cy="118872"/>
          </a:xfrm>
          <a:prstGeom prst="rect">
            <a:avLst/>
          </a:prstGeom>
          <a:noFill/>
          <a:ln/>
        </p:spPr>
        <p:txBody>
          <a:bodyPr wrap="square" lIns="0" tIns="0" rIns="0" bIns="0" rtlCol="0" anchor="ctr"/>
          <a:lstStyle/>
          <a:p>
            <a:pPr marL="0" indent="0" algn="ctr">
              <a:buNone/>
            </a:pPr>
            <a:r>
              <a:rPr lang="en-US" sz="750" b="1" dirty="0">
                <a:solidFill>
                  <a:srgbClr val="0B2636"/>
                </a:solidFill>
              </a:rPr>
              <a:t>Effect sizes + CIs</a:t>
            </a:r>
            <a:endParaRPr lang="en-US" sz="750" dirty="0"/>
          </a:p>
        </p:txBody>
      </p:sp>
      <p:sp>
        <p:nvSpPr>
          <p:cNvPr id="54" name="Shape 52"/>
          <p:cNvSpPr/>
          <p:nvPr/>
        </p:nvSpPr>
        <p:spPr>
          <a:xfrm>
            <a:off x="8092440" y="5093208"/>
            <a:ext cx="2194560" cy="256032"/>
          </a:xfrm>
          <a:prstGeom prst="roundRect">
            <a:avLst>
              <a:gd name="adj" fmla="val 17857"/>
            </a:avLst>
          </a:prstGeom>
          <a:solidFill>
            <a:srgbClr val="13374A"/>
          </a:solidFill>
          <a:ln w="12700">
            <a:solidFill>
              <a:srgbClr val="13374A"/>
            </a:solidFill>
            <a:prstDash val="solid"/>
          </a:ln>
        </p:spPr>
      </p:sp>
      <p:sp>
        <p:nvSpPr>
          <p:cNvPr id="55" name="Text 53"/>
          <p:cNvSpPr/>
          <p:nvPr/>
        </p:nvSpPr>
        <p:spPr>
          <a:xfrm>
            <a:off x="8138160" y="5148072"/>
            <a:ext cx="2103120" cy="118872"/>
          </a:xfrm>
          <a:prstGeom prst="rect">
            <a:avLst/>
          </a:prstGeom>
          <a:noFill/>
          <a:ln/>
        </p:spPr>
        <p:txBody>
          <a:bodyPr wrap="square" lIns="0" tIns="0" rIns="0" bIns="0" rtlCol="0" anchor="ctr"/>
          <a:lstStyle/>
          <a:p>
            <a:pPr marL="0" indent="0" algn="ctr">
              <a:buNone/>
            </a:pPr>
            <a:r>
              <a:rPr lang="en-US" sz="750" b="1" dirty="0">
                <a:solidFill>
                  <a:srgbClr val="FFFFFF"/>
                </a:solidFill>
              </a:rPr>
              <a:t>Thematic analysis</a:t>
            </a:r>
            <a:endParaRPr lang="en-US" sz="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FUNCTIONALITIES</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Functional, non-functional and safety requirements</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9</a:t>
            </a:r>
            <a:endParaRPr lang="en-US" sz="700" dirty="0"/>
          </a:p>
        </p:txBody>
      </p:sp>
      <p:sp>
        <p:nvSpPr>
          <p:cNvPr id="9" name="Text 7"/>
          <p:cNvSpPr/>
          <p:nvPr/>
        </p:nvSpPr>
        <p:spPr>
          <a:xfrm>
            <a:off x="685800" y="896112"/>
            <a:ext cx="9784080" cy="201168"/>
          </a:xfrm>
          <a:prstGeom prst="rect">
            <a:avLst/>
          </a:prstGeom>
          <a:noFill/>
          <a:ln/>
        </p:spPr>
        <p:txBody>
          <a:bodyPr wrap="square" lIns="0" tIns="0" rIns="0" bIns="0" rtlCol="0" anchor="ctr"/>
          <a:lstStyle/>
          <a:p>
            <a:pPr marL="0" indent="0">
              <a:buNone/>
            </a:pPr>
            <a:r>
              <a:rPr lang="en-US" sz="1150" b="1" dirty="0">
                <a:solidFill>
                  <a:srgbClr val="0B2636"/>
                </a:solidFill>
              </a:rPr>
              <a:t>The prototype deliberately offers the same core booking tasks through two routes.</a:t>
            </a:r>
            <a:endParaRPr lang="en-US" sz="1150" dirty="0"/>
          </a:p>
        </p:txBody>
      </p:sp>
      <p:sp>
        <p:nvSpPr>
          <p:cNvPr id="10" name="Shape 8"/>
          <p:cNvSpPr/>
          <p:nvPr/>
        </p:nvSpPr>
        <p:spPr>
          <a:xfrm>
            <a:off x="594360" y="1325880"/>
            <a:ext cx="3566160" cy="1417320"/>
          </a:xfrm>
          <a:prstGeom prst="roundRect">
            <a:avLst>
              <a:gd name="adj" fmla="val 3871"/>
            </a:avLst>
          </a:prstGeom>
          <a:solidFill>
            <a:srgbClr val="F6FAFB"/>
          </a:solidFill>
          <a:ln w="12700">
            <a:solidFill>
              <a:srgbClr val="D7E3E8"/>
            </a:solidFill>
            <a:prstDash val="solid"/>
          </a:ln>
        </p:spPr>
      </p:sp>
      <p:sp>
        <p:nvSpPr>
          <p:cNvPr id="11" name="Shape 9"/>
          <p:cNvSpPr/>
          <p:nvPr/>
        </p:nvSpPr>
        <p:spPr>
          <a:xfrm>
            <a:off x="594360" y="1325880"/>
            <a:ext cx="73152" cy="1417320"/>
          </a:xfrm>
          <a:prstGeom prst="rect">
            <a:avLst/>
          </a:prstGeom>
          <a:solidFill>
            <a:srgbClr val="0A8E9B"/>
          </a:solidFill>
          <a:ln w="12700">
            <a:solidFill>
              <a:srgbClr val="0A8E9B"/>
            </a:solidFill>
            <a:prstDash val="solid"/>
          </a:ln>
        </p:spPr>
      </p:sp>
      <p:sp>
        <p:nvSpPr>
          <p:cNvPr id="12" name="Text 10"/>
          <p:cNvSpPr/>
          <p:nvPr/>
        </p:nvSpPr>
        <p:spPr>
          <a:xfrm>
            <a:off x="795528" y="1444752"/>
            <a:ext cx="256032" cy="201168"/>
          </a:xfrm>
          <a:prstGeom prst="rect">
            <a:avLst/>
          </a:prstGeom>
          <a:noFill/>
          <a:ln/>
        </p:spPr>
        <p:txBody>
          <a:bodyPr wrap="square" lIns="0" tIns="0" rIns="0" bIns="0" rtlCol="0" anchor="ctr"/>
          <a:lstStyle/>
          <a:p>
            <a:pPr marL="0" indent="0">
              <a:buNone/>
            </a:pPr>
            <a:r>
              <a:rPr lang="en-US" sz="1300" dirty="0">
                <a:solidFill>
                  <a:srgbClr val="000000"/>
                </a:solidFill>
              </a:rPr>
              <a:t>A</a:t>
            </a:r>
            <a:endParaRPr lang="en-US" sz="1300" dirty="0"/>
          </a:p>
        </p:txBody>
      </p:sp>
      <p:sp>
        <p:nvSpPr>
          <p:cNvPr id="13" name="Text 11"/>
          <p:cNvSpPr/>
          <p:nvPr/>
        </p:nvSpPr>
        <p:spPr>
          <a:xfrm>
            <a:off x="1124712" y="1444752"/>
            <a:ext cx="2852928" cy="228600"/>
          </a:xfrm>
          <a:prstGeom prst="rect">
            <a:avLst/>
          </a:prstGeom>
          <a:noFill/>
          <a:ln/>
        </p:spPr>
        <p:txBody>
          <a:bodyPr wrap="square" lIns="0" tIns="0" rIns="0" bIns="0" rtlCol="0" anchor="ctr"/>
          <a:lstStyle/>
          <a:p>
            <a:pPr marL="0" indent="0">
              <a:buNone/>
            </a:pPr>
            <a:r>
              <a:rPr lang="en-US" sz="1020" b="1" dirty="0">
                <a:solidFill>
                  <a:srgbClr val="0B2636"/>
                </a:solidFill>
              </a:rPr>
              <a:t>Conventional booking route</a:t>
            </a:r>
            <a:endParaRPr lang="en-US" sz="1020" dirty="0"/>
          </a:p>
        </p:txBody>
      </p:sp>
      <p:sp>
        <p:nvSpPr>
          <p:cNvPr id="14" name="Text 12"/>
          <p:cNvSpPr/>
          <p:nvPr/>
        </p:nvSpPr>
        <p:spPr>
          <a:xfrm>
            <a:off x="795528" y="1764792"/>
            <a:ext cx="318211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Users search by specialty, date and time preference; view available providers; select, confirm, reschedule or cancel an appointment using standard controls.</a:t>
            </a:r>
            <a:endParaRPr lang="en-US" sz="820" dirty="0"/>
          </a:p>
        </p:txBody>
      </p:sp>
      <p:sp>
        <p:nvSpPr>
          <p:cNvPr id="15" name="Shape 13"/>
          <p:cNvSpPr/>
          <p:nvPr/>
        </p:nvSpPr>
        <p:spPr>
          <a:xfrm>
            <a:off x="4315968" y="1325880"/>
            <a:ext cx="3566160" cy="1417320"/>
          </a:xfrm>
          <a:prstGeom prst="roundRect">
            <a:avLst>
              <a:gd name="adj" fmla="val 3871"/>
            </a:avLst>
          </a:prstGeom>
          <a:solidFill>
            <a:srgbClr val="F6FAFB"/>
          </a:solidFill>
          <a:ln w="12700">
            <a:solidFill>
              <a:srgbClr val="D7E3E8"/>
            </a:solidFill>
            <a:prstDash val="solid"/>
          </a:ln>
        </p:spPr>
      </p:sp>
      <p:sp>
        <p:nvSpPr>
          <p:cNvPr id="16" name="Shape 14"/>
          <p:cNvSpPr/>
          <p:nvPr/>
        </p:nvSpPr>
        <p:spPr>
          <a:xfrm>
            <a:off x="4315968" y="1325880"/>
            <a:ext cx="73152" cy="1417320"/>
          </a:xfrm>
          <a:prstGeom prst="rect">
            <a:avLst/>
          </a:prstGeom>
          <a:solidFill>
            <a:srgbClr val="1E6B9A"/>
          </a:solidFill>
          <a:ln w="12700">
            <a:solidFill>
              <a:srgbClr val="1E6B9A"/>
            </a:solidFill>
            <a:prstDash val="solid"/>
          </a:ln>
        </p:spPr>
      </p:sp>
      <p:sp>
        <p:nvSpPr>
          <p:cNvPr id="17" name="Text 15"/>
          <p:cNvSpPr/>
          <p:nvPr/>
        </p:nvSpPr>
        <p:spPr>
          <a:xfrm>
            <a:off x="4517136" y="1444752"/>
            <a:ext cx="256032" cy="201168"/>
          </a:xfrm>
          <a:prstGeom prst="rect">
            <a:avLst/>
          </a:prstGeom>
          <a:noFill/>
          <a:ln/>
        </p:spPr>
        <p:txBody>
          <a:bodyPr wrap="square" lIns="0" tIns="0" rIns="0" bIns="0" rtlCol="0" anchor="ctr"/>
          <a:lstStyle/>
          <a:p>
            <a:pPr marL="0" indent="0">
              <a:buNone/>
            </a:pPr>
            <a:r>
              <a:rPr lang="en-US" sz="1300" dirty="0">
                <a:solidFill>
                  <a:srgbClr val="000000"/>
                </a:solidFill>
              </a:rPr>
              <a:t>B</a:t>
            </a:r>
            <a:endParaRPr lang="en-US" sz="1300" dirty="0"/>
          </a:p>
        </p:txBody>
      </p:sp>
      <p:sp>
        <p:nvSpPr>
          <p:cNvPr id="18" name="Text 16"/>
          <p:cNvSpPr/>
          <p:nvPr/>
        </p:nvSpPr>
        <p:spPr>
          <a:xfrm>
            <a:off x="4846320" y="1444752"/>
            <a:ext cx="2852928" cy="228600"/>
          </a:xfrm>
          <a:prstGeom prst="rect">
            <a:avLst/>
          </a:prstGeom>
          <a:noFill/>
          <a:ln/>
        </p:spPr>
        <p:txBody>
          <a:bodyPr wrap="square" lIns="0" tIns="0" rIns="0" bIns="0" rtlCol="0" anchor="ctr"/>
          <a:lstStyle/>
          <a:p>
            <a:pPr marL="0" indent="0">
              <a:buNone/>
            </a:pPr>
            <a:r>
              <a:rPr lang="en-US" sz="1020" b="1" dirty="0">
                <a:solidFill>
                  <a:srgbClr val="0B2636"/>
                </a:solidFill>
              </a:rPr>
              <a:t>AI-assisted booking route</a:t>
            </a:r>
            <a:endParaRPr lang="en-US" sz="1020" dirty="0"/>
          </a:p>
        </p:txBody>
      </p:sp>
      <p:sp>
        <p:nvSpPr>
          <p:cNvPr id="19" name="Text 17"/>
          <p:cNvSpPr/>
          <p:nvPr/>
        </p:nvSpPr>
        <p:spPr>
          <a:xfrm>
            <a:off x="4517136" y="1764792"/>
            <a:ext cx="318211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Users express an administrative request in natural language; the assistant identifies intent, retrieves approved information and recommends valid slots.</a:t>
            </a:r>
            <a:endParaRPr lang="en-US" sz="820" dirty="0"/>
          </a:p>
        </p:txBody>
      </p:sp>
      <p:sp>
        <p:nvSpPr>
          <p:cNvPr id="20" name="Shape 18"/>
          <p:cNvSpPr/>
          <p:nvPr/>
        </p:nvSpPr>
        <p:spPr>
          <a:xfrm>
            <a:off x="8037576" y="1325880"/>
            <a:ext cx="3566160" cy="1417320"/>
          </a:xfrm>
          <a:prstGeom prst="roundRect">
            <a:avLst>
              <a:gd name="adj" fmla="val 3871"/>
            </a:avLst>
          </a:prstGeom>
          <a:solidFill>
            <a:srgbClr val="F6FAFB"/>
          </a:solidFill>
          <a:ln w="12700">
            <a:solidFill>
              <a:srgbClr val="D7E3E8"/>
            </a:solidFill>
            <a:prstDash val="solid"/>
          </a:ln>
        </p:spPr>
      </p:sp>
      <p:sp>
        <p:nvSpPr>
          <p:cNvPr id="21" name="Shape 19"/>
          <p:cNvSpPr/>
          <p:nvPr/>
        </p:nvSpPr>
        <p:spPr>
          <a:xfrm>
            <a:off x="8037576" y="1325880"/>
            <a:ext cx="73152" cy="1417320"/>
          </a:xfrm>
          <a:prstGeom prst="rect">
            <a:avLst/>
          </a:prstGeom>
          <a:solidFill>
            <a:srgbClr val="C75146"/>
          </a:solidFill>
          <a:ln w="12700">
            <a:solidFill>
              <a:srgbClr val="C75146"/>
            </a:solidFill>
            <a:prstDash val="solid"/>
          </a:ln>
        </p:spPr>
      </p:sp>
      <p:sp>
        <p:nvSpPr>
          <p:cNvPr id="22" name="Text 20"/>
          <p:cNvSpPr/>
          <p:nvPr/>
        </p:nvSpPr>
        <p:spPr>
          <a:xfrm>
            <a:off x="8238744" y="1444752"/>
            <a:ext cx="256032" cy="201168"/>
          </a:xfrm>
          <a:prstGeom prst="rect">
            <a:avLst/>
          </a:prstGeom>
          <a:noFill/>
          <a:ln/>
        </p:spPr>
        <p:txBody>
          <a:bodyPr wrap="square" lIns="0" tIns="0" rIns="0" bIns="0" rtlCol="0" anchor="ctr"/>
          <a:lstStyle/>
          <a:p>
            <a:pPr marL="0" indent="0">
              <a:buNone/>
            </a:pPr>
            <a:r>
              <a:rPr lang="en-US" sz="1300" dirty="0">
                <a:solidFill>
                  <a:srgbClr val="000000"/>
                </a:solidFill>
              </a:rPr>
              <a:t>C</a:t>
            </a:r>
            <a:endParaRPr lang="en-US" sz="1300" dirty="0"/>
          </a:p>
        </p:txBody>
      </p:sp>
      <p:sp>
        <p:nvSpPr>
          <p:cNvPr id="23" name="Text 21"/>
          <p:cNvSpPr/>
          <p:nvPr/>
        </p:nvSpPr>
        <p:spPr>
          <a:xfrm>
            <a:off x="8567928" y="1444752"/>
            <a:ext cx="2852928" cy="228600"/>
          </a:xfrm>
          <a:prstGeom prst="rect">
            <a:avLst/>
          </a:prstGeom>
          <a:noFill/>
          <a:ln/>
        </p:spPr>
        <p:txBody>
          <a:bodyPr wrap="square" lIns="0" tIns="0" rIns="0" bIns="0" rtlCol="0" anchor="ctr"/>
          <a:lstStyle/>
          <a:p>
            <a:pPr marL="0" indent="0">
              <a:buNone/>
            </a:pPr>
            <a:r>
              <a:rPr lang="en-US" sz="1020" b="1" dirty="0">
                <a:solidFill>
                  <a:srgbClr val="0B2636"/>
                </a:solidFill>
              </a:rPr>
              <a:t>Safety and autonomy controls</a:t>
            </a:r>
            <a:endParaRPr lang="en-US" sz="1020" dirty="0"/>
          </a:p>
        </p:txBody>
      </p:sp>
      <p:sp>
        <p:nvSpPr>
          <p:cNvPr id="24" name="Text 22"/>
          <p:cNvSpPr/>
          <p:nvPr/>
        </p:nvSpPr>
        <p:spPr>
          <a:xfrm>
            <a:off x="8238744" y="1764792"/>
            <a:ext cx="3182112" cy="88696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All bookings require explicit confirmation; unsupported clinical requests trigger fallback; manual controls remain available so the AI is never the only route.</a:t>
            </a:r>
            <a:endParaRPr lang="en-US" sz="820" dirty="0"/>
          </a:p>
        </p:txBody>
      </p:sp>
      <p:sp>
        <p:nvSpPr>
          <p:cNvPr id="25" name="Text 23"/>
          <p:cNvSpPr/>
          <p:nvPr/>
        </p:nvSpPr>
        <p:spPr>
          <a:xfrm>
            <a:off x="777240" y="3154680"/>
            <a:ext cx="2286000" cy="164592"/>
          </a:xfrm>
          <a:prstGeom prst="rect">
            <a:avLst/>
          </a:prstGeom>
          <a:noFill/>
          <a:ln/>
        </p:spPr>
        <p:txBody>
          <a:bodyPr wrap="square" lIns="0" tIns="0" rIns="0" bIns="0" rtlCol="0" anchor="ctr"/>
          <a:lstStyle/>
          <a:p>
            <a:pPr marL="0" indent="0">
              <a:buNone/>
            </a:pPr>
            <a:r>
              <a:rPr lang="en-US" sz="1100" b="1" dirty="0">
                <a:solidFill>
                  <a:srgbClr val="0B2636"/>
                </a:solidFill>
              </a:rPr>
              <a:t>Core functionality</a:t>
            </a:r>
            <a:endParaRPr lang="en-US" sz="1100" dirty="0"/>
          </a:p>
        </p:txBody>
      </p:sp>
      <p:sp>
        <p:nvSpPr>
          <p:cNvPr id="26" name="Text 24"/>
          <p:cNvSpPr/>
          <p:nvPr/>
        </p:nvSpPr>
        <p:spPr>
          <a:xfrm>
            <a:off x="868680" y="3566160"/>
            <a:ext cx="2560320" cy="118872"/>
          </a:xfrm>
          <a:prstGeom prst="rect">
            <a:avLst/>
          </a:prstGeom>
          <a:noFill/>
          <a:ln/>
        </p:spPr>
        <p:txBody>
          <a:bodyPr wrap="square" lIns="0" tIns="0" rIns="0" bIns="0" rtlCol="0" anchor="ctr"/>
          <a:lstStyle/>
          <a:p>
            <a:pPr marL="0" indent="0">
              <a:buNone/>
            </a:pPr>
            <a:r>
              <a:rPr lang="en-US" sz="860" dirty="0">
                <a:solidFill>
                  <a:srgbClr val="0B2636"/>
                </a:solidFill>
              </a:rPr>
              <a:t>• Service search and filtering</a:t>
            </a:r>
            <a:endParaRPr lang="en-US" sz="860" dirty="0"/>
          </a:p>
        </p:txBody>
      </p:sp>
      <p:sp>
        <p:nvSpPr>
          <p:cNvPr id="27" name="Text 25"/>
          <p:cNvSpPr/>
          <p:nvPr/>
        </p:nvSpPr>
        <p:spPr>
          <a:xfrm>
            <a:off x="868680" y="3913632"/>
            <a:ext cx="2560320" cy="118872"/>
          </a:xfrm>
          <a:prstGeom prst="rect">
            <a:avLst/>
          </a:prstGeom>
          <a:noFill/>
          <a:ln/>
        </p:spPr>
        <p:txBody>
          <a:bodyPr wrap="square" lIns="0" tIns="0" rIns="0" bIns="0" rtlCol="0" anchor="ctr"/>
          <a:lstStyle/>
          <a:p>
            <a:pPr marL="0" indent="0">
              <a:buNone/>
            </a:pPr>
            <a:r>
              <a:rPr lang="en-US" sz="860" dirty="0">
                <a:solidFill>
                  <a:srgbClr val="0B2636"/>
                </a:solidFill>
              </a:rPr>
              <a:t>• Booking confirmation</a:t>
            </a:r>
            <a:endParaRPr lang="en-US" sz="860" dirty="0"/>
          </a:p>
        </p:txBody>
      </p:sp>
      <p:sp>
        <p:nvSpPr>
          <p:cNvPr id="28" name="Text 26"/>
          <p:cNvSpPr/>
          <p:nvPr/>
        </p:nvSpPr>
        <p:spPr>
          <a:xfrm>
            <a:off x="868680" y="4261104"/>
            <a:ext cx="2560320" cy="118872"/>
          </a:xfrm>
          <a:prstGeom prst="rect">
            <a:avLst/>
          </a:prstGeom>
          <a:noFill/>
          <a:ln/>
        </p:spPr>
        <p:txBody>
          <a:bodyPr wrap="square" lIns="0" tIns="0" rIns="0" bIns="0" rtlCol="0" anchor="ctr"/>
          <a:lstStyle/>
          <a:p>
            <a:pPr marL="0" indent="0">
              <a:buNone/>
            </a:pPr>
            <a:r>
              <a:rPr lang="en-US" sz="860" dirty="0">
                <a:solidFill>
                  <a:srgbClr val="0B2636"/>
                </a:solidFill>
              </a:rPr>
              <a:t>• Rescheduling and cancellation</a:t>
            </a:r>
            <a:endParaRPr lang="en-US" sz="860" dirty="0"/>
          </a:p>
        </p:txBody>
      </p:sp>
      <p:sp>
        <p:nvSpPr>
          <p:cNvPr id="29" name="Text 27"/>
          <p:cNvSpPr/>
          <p:nvPr/>
        </p:nvSpPr>
        <p:spPr>
          <a:xfrm>
            <a:off x="868680" y="4608576"/>
            <a:ext cx="2560320" cy="118872"/>
          </a:xfrm>
          <a:prstGeom prst="rect">
            <a:avLst/>
          </a:prstGeom>
          <a:noFill/>
          <a:ln/>
        </p:spPr>
        <p:txBody>
          <a:bodyPr wrap="square" lIns="0" tIns="0" rIns="0" bIns="0" rtlCol="0" anchor="ctr"/>
          <a:lstStyle/>
          <a:p>
            <a:pPr marL="0" indent="0">
              <a:buNone/>
            </a:pPr>
            <a:r>
              <a:rPr lang="en-US" sz="860" dirty="0">
                <a:solidFill>
                  <a:srgbClr val="0B2636"/>
                </a:solidFill>
              </a:rPr>
              <a:t>• Conversational assistance</a:t>
            </a:r>
            <a:endParaRPr lang="en-US" sz="860" dirty="0"/>
          </a:p>
        </p:txBody>
      </p:sp>
      <p:sp>
        <p:nvSpPr>
          <p:cNvPr id="30" name="Text 28"/>
          <p:cNvSpPr/>
          <p:nvPr/>
        </p:nvSpPr>
        <p:spPr>
          <a:xfrm>
            <a:off x="3657600" y="3566160"/>
            <a:ext cx="2560320" cy="118872"/>
          </a:xfrm>
          <a:prstGeom prst="rect">
            <a:avLst/>
          </a:prstGeom>
          <a:noFill/>
          <a:ln/>
        </p:spPr>
        <p:txBody>
          <a:bodyPr wrap="square" lIns="0" tIns="0" rIns="0" bIns="0" rtlCol="0" anchor="ctr"/>
          <a:lstStyle/>
          <a:p>
            <a:pPr marL="0" indent="0">
              <a:buNone/>
            </a:pPr>
            <a:r>
              <a:rPr lang="en-US" sz="860" dirty="0">
                <a:solidFill>
                  <a:srgbClr val="0B2636"/>
                </a:solidFill>
              </a:rPr>
              <a:t>• Preference-based recommendations</a:t>
            </a:r>
            <a:endParaRPr lang="en-US" sz="860" dirty="0"/>
          </a:p>
        </p:txBody>
      </p:sp>
      <p:sp>
        <p:nvSpPr>
          <p:cNvPr id="31" name="Text 29"/>
          <p:cNvSpPr/>
          <p:nvPr/>
        </p:nvSpPr>
        <p:spPr>
          <a:xfrm>
            <a:off x="3657600" y="3913632"/>
            <a:ext cx="2560320" cy="118872"/>
          </a:xfrm>
          <a:prstGeom prst="rect">
            <a:avLst/>
          </a:prstGeom>
          <a:noFill/>
          <a:ln/>
        </p:spPr>
        <p:txBody>
          <a:bodyPr wrap="square" lIns="0" tIns="0" rIns="0" bIns="0" rtlCol="0" anchor="ctr"/>
          <a:lstStyle/>
          <a:p>
            <a:pPr marL="0" indent="0">
              <a:buNone/>
            </a:pPr>
            <a:r>
              <a:rPr lang="en-US" sz="860" dirty="0">
                <a:solidFill>
                  <a:srgbClr val="0B2636"/>
                </a:solidFill>
              </a:rPr>
              <a:t>• Approved administrative information</a:t>
            </a:r>
            <a:endParaRPr lang="en-US" sz="860" dirty="0"/>
          </a:p>
        </p:txBody>
      </p:sp>
      <p:sp>
        <p:nvSpPr>
          <p:cNvPr id="32" name="Text 30"/>
          <p:cNvSpPr/>
          <p:nvPr/>
        </p:nvSpPr>
        <p:spPr>
          <a:xfrm>
            <a:off x="3657600" y="4261104"/>
            <a:ext cx="2560320" cy="118872"/>
          </a:xfrm>
          <a:prstGeom prst="rect">
            <a:avLst/>
          </a:prstGeom>
          <a:noFill/>
          <a:ln/>
        </p:spPr>
        <p:txBody>
          <a:bodyPr wrap="square" lIns="0" tIns="0" rIns="0" bIns="0" rtlCol="0" anchor="ctr"/>
          <a:lstStyle/>
          <a:p>
            <a:pPr marL="0" indent="0">
              <a:buNone/>
            </a:pPr>
            <a:r>
              <a:rPr lang="en-US" sz="860" dirty="0">
                <a:solidFill>
                  <a:srgbClr val="0B2636"/>
                </a:solidFill>
              </a:rPr>
              <a:t>• Synthetic appointment data</a:t>
            </a:r>
            <a:endParaRPr lang="en-US" sz="860" dirty="0"/>
          </a:p>
        </p:txBody>
      </p:sp>
      <p:sp>
        <p:nvSpPr>
          <p:cNvPr id="33" name="Text 31"/>
          <p:cNvSpPr/>
          <p:nvPr/>
        </p:nvSpPr>
        <p:spPr>
          <a:xfrm>
            <a:off x="3657600" y="4608576"/>
            <a:ext cx="2560320" cy="118872"/>
          </a:xfrm>
          <a:prstGeom prst="rect">
            <a:avLst/>
          </a:prstGeom>
          <a:noFill/>
          <a:ln/>
        </p:spPr>
        <p:txBody>
          <a:bodyPr wrap="square" lIns="0" tIns="0" rIns="0" bIns="0" rtlCol="0" anchor="ctr"/>
          <a:lstStyle/>
          <a:p>
            <a:pPr marL="0" indent="0">
              <a:buNone/>
            </a:pPr>
            <a:r>
              <a:rPr lang="en-US" sz="860" dirty="0">
                <a:solidFill>
                  <a:srgbClr val="0B2636"/>
                </a:solidFill>
              </a:rPr>
              <a:t>• Interaction logs for evaluation</a:t>
            </a:r>
            <a:endParaRPr lang="en-US" sz="860" dirty="0"/>
          </a:p>
        </p:txBody>
      </p:sp>
      <p:sp>
        <p:nvSpPr>
          <p:cNvPr id="34" name="Text 32"/>
          <p:cNvSpPr/>
          <p:nvPr/>
        </p:nvSpPr>
        <p:spPr>
          <a:xfrm>
            <a:off x="6446520" y="3154680"/>
            <a:ext cx="3291840" cy="164592"/>
          </a:xfrm>
          <a:prstGeom prst="rect">
            <a:avLst/>
          </a:prstGeom>
          <a:noFill/>
          <a:ln/>
        </p:spPr>
        <p:txBody>
          <a:bodyPr wrap="square" lIns="0" tIns="0" rIns="0" bIns="0" rtlCol="0" anchor="ctr"/>
          <a:lstStyle/>
          <a:p>
            <a:pPr marL="0" indent="0">
              <a:buNone/>
            </a:pPr>
            <a:r>
              <a:rPr lang="en-US" sz="1100" b="1" dirty="0">
                <a:solidFill>
                  <a:srgbClr val="0B2636"/>
                </a:solidFill>
              </a:rPr>
              <a:t>Non-functional requirements</a:t>
            </a:r>
            <a:endParaRPr lang="en-US" sz="1100" dirty="0"/>
          </a:p>
        </p:txBody>
      </p:sp>
      <p:sp>
        <p:nvSpPr>
          <p:cNvPr id="35" name="Text 33"/>
          <p:cNvSpPr/>
          <p:nvPr/>
        </p:nvSpPr>
        <p:spPr>
          <a:xfrm>
            <a:off x="6537960" y="3566160"/>
            <a:ext cx="4206240" cy="118872"/>
          </a:xfrm>
          <a:prstGeom prst="rect">
            <a:avLst/>
          </a:prstGeom>
          <a:noFill/>
          <a:ln/>
        </p:spPr>
        <p:txBody>
          <a:bodyPr wrap="square" lIns="0" tIns="0" rIns="0" bIns="0" rtlCol="0" anchor="ctr"/>
          <a:lstStyle/>
          <a:p>
            <a:pPr marL="0" indent="0">
              <a:buNone/>
            </a:pPr>
            <a:r>
              <a:rPr lang="en-US" sz="860" dirty="0">
                <a:solidFill>
                  <a:srgbClr val="0B2636"/>
                </a:solidFill>
              </a:rPr>
              <a:t>• Usability &amp; learnability</a:t>
            </a:r>
            <a:endParaRPr lang="en-US" sz="860" dirty="0"/>
          </a:p>
        </p:txBody>
      </p:sp>
      <p:sp>
        <p:nvSpPr>
          <p:cNvPr id="36" name="Text 34"/>
          <p:cNvSpPr/>
          <p:nvPr/>
        </p:nvSpPr>
        <p:spPr>
          <a:xfrm>
            <a:off x="6537960" y="3895344"/>
            <a:ext cx="4206240" cy="118872"/>
          </a:xfrm>
          <a:prstGeom prst="rect">
            <a:avLst/>
          </a:prstGeom>
          <a:noFill/>
          <a:ln/>
        </p:spPr>
        <p:txBody>
          <a:bodyPr wrap="square" lIns="0" tIns="0" rIns="0" bIns="0" rtlCol="0" anchor="ctr"/>
          <a:lstStyle/>
          <a:p>
            <a:pPr marL="0" indent="0">
              <a:buNone/>
            </a:pPr>
            <a:r>
              <a:rPr lang="en-US" sz="860" dirty="0">
                <a:solidFill>
                  <a:srgbClr val="0B2636"/>
                </a:solidFill>
              </a:rPr>
              <a:t>• Accessibility</a:t>
            </a:r>
            <a:endParaRPr lang="en-US" sz="860" dirty="0"/>
          </a:p>
        </p:txBody>
      </p:sp>
      <p:sp>
        <p:nvSpPr>
          <p:cNvPr id="37" name="Text 35"/>
          <p:cNvSpPr/>
          <p:nvPr/>
        </p:nvSpPr>
        <p:spPr>
          <a:xfrm>
            <a:off x="6537960" y="4224528"/>
            <a:ext cx="4206240" cy="118872"/>
          </a:xfrm>
          <a:prstGeom prst="rect">
            <a:avLst/>
          </a:prstGeom>
          <a:noFill/>
          <a:ln/>
        </p:spPr>
        <p:txBody>
          <a:bodyPr wrap="square" lIns="0" tIns="0" rIns="0" bIns="0" rtlCol="0" anchor="ctr"/>
          <a:lstStyle/>
          <a:p>
            <a:pPr marL="0" indent="0">
              <a:buNone/>
            </a:pPr>
            <a:r>
              <a:rPr lang="en-US" sz="860" dirty="0">
                <a:solidFill>
                  <a:srgbClr val="0B2636"/>
                </a:solidFill>
              </a:rPr>
              <a:t>• Privacy &amp; transparency</a:t>
            </a:r>
            <a:endParaRPr lang="en-US" sz="860" dirty="0"/>
          </a:p>
        </p:txBody>
      </p:sp>
      <p:sp>
        <p:nvSpPr>
          <p:cNvPr id="38" name="Text 36"/>
          <p:cNvSpPr/>
          <p:nvPr/>
        </p:nvSpPr>
        <p:spPr>
          <a:xfrm>
            <a:off x="6537960" y="4553712"/>
            <a:ext cx="4206240" cy="118872"/>
          </a:xfrm>
          <a:prstGeom prst="rect">
            <a:avLst/>
          </a:prstGeom>
          <a:noFill/>
          <a:ln/>
        </p:spPr>
        <p:txBody>
          <a:bodyPr wrap="square" lIns="0" tIns="0" rIns="0" bIns="0" rtlCol="0" anchor="ctr"/>
          <a:lstStyle/>
          <a:p>
            <a:pPr marL="0" indent="0">
              <a:buNone/>
            </a:pPr>
            <a:r>
              <a:rPr lang="en-US" sz="860" dirty="0">
                <a:solidFill>
                  <a:srgbClr val="0B2636"/>
                </a:solidFill>
              </a:rPr>
              <a:t>• Reliability and response time</a:t>
            </a:r>
            <a:endParaRPr lang="en-US" sz="860" dirty="0"/>
          </a:p>
        </p:txBody>
      </p:sp>
      <p:sp>
        <p:nvSpPr>
          <p:cNvPr id="39" name="Text 37"/>
          <p:cNvSpPr/>
          <p:nvPr/>
        </p:nvSpPr>
        <p:spPr>
          <a:xfrm>
            <a:off x="6537960" y="4882896"/>
            <a:ext cx="4206240" cy="118872"/>
          </a:xfrm>
          <a:prstGeom prst="rect">
            <a:avLst/>
          </a:prstGeom>
          <a:noFill/>
          <a:ln/>
        </p:spPr>
        <p:txBody>
          <a:bodyPr wrap="square" lIns="0" tIns="0" rIns="0" bIns="0" rtlCol="0" anchor="ctr"/>
          <a:lstStyle/>
          <a:p>
            <a:pPr marL="0" indent="0">
              <a:buNone/>
            </a:pPr>
            <a:r>
              <a:rPr lang="en-US" sz="860" dirty="0">
                <a:solidFill>
                  <a:srgbClr val="0B2636"/>
                </a:solidFill>
              </a:rPr>
              <a:t>• Error recovery</a:t>
            </a:r>
            <a:endParaRPr lang="en-US" sz="860" dirty="0"/>
          </a:p>
        </p:txBody>
      </p:sp>
      <p:sp>
        <p:nvSpPr>
          <p:cNvPr id="40" name="Text 38"/>
          <p:cNvSpPr/>
          <p:nvPr/>
        </p:nvSpPr>
        <p:spPr>
          <a:xfrm>
            <a:off x="6537960" y="5212080"/>
            <a:ext cx="4206240" cy="118872"/>
          </a:xfrm>
          <a:prstGeom prst="rect">
            <a:avLst/>
          </a:prstGeom>
          <a:noFill/>
          <a:ln/>
        </p:spPr>
        <p:txBody>
          <a:bodyPr wrap="square" lIns="0" tIns="0" rIns="0" bIns="0" rtlCol="0" anchor="ctr"/>
          <a:lstStyle/>
          <a:p>
            <a:pPr marL="0" indent="0">
              <a:buNone/>
            </a:pPr>
            <a:r>
              <a:rPr lang="en-US" sz="860" dirty="0">
                <a:solidFill>
                  <a:srgbClr val="0B2636"/>
                </a:solidFill>
              </a:rPr>
              <a:t>• Data minimisation</a:t>
            </a:r>
            <a:endParaRPr lang="en-US" sz="860" dirty="0"/>
          </a:p>
        </p:txBody>
      </p:sp>
      <p:sp>
        <p:nvSpPr>
          <p:cNvPr id="41" name="Shape 39"/>
          <p:cNvSpPr/>
          <p:nvPr/>
        </p:nvSpPr>
        <p:spPr>
          <a:xfrm>
            <a:off x="868680" y="5330952"/>
            <a:ext cx="10378440" cy="484632"/>
          </a:xfrm>
          <a:prstGeom prst="roundRect">
            <a:avLst>
              <a:gd name="adj" fmla="val 11321"/>
            </a:avLst>
          </a:prstGeom>
          <a:solidFill>
            <a:srgbClr val="0A8E9B"/>
          </a:solidFill>
          <a:ln w="12700">
            <a:solidFill>
              <a:srgbClr val="0A8E9B"/>
            </a:solidFill>
            <a:prstDash val="solid"/>
          </a:ln>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DESIGN OVERVIEW</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Four-layer system architecture and interaction flow</a:t>
            </a:r>
            <a:endParaRPr lang="en-US" sz="850" dirty="0"/>
          </a:p>
        </p:txBody>
      </p:sp>
      <p:sp>
        <p:nvSpPr>
          <p:cNvPr id="7" name="Text 5"/>
          <p:cNvSpPr/>
          <p:nvPr/>
        </p:nvSpPr>
        <p:spPr>
          <a:xfrm>
            <a:off x="384048" y="6519672"/>
            <a:ext cx="8229600" cy="164592"/>
          </a:xfrm>
          <a:prstGeom prst="rect">
            <a:avLst/>
          </a:prstGeom>
          <a:noFill/>
          <a:ln/>
        </p:spPr>
        <p:txBody>
          <a:bodyPr wrap="square" lIns="0" tIns="0" rIns="0" bIns="0" rtlCol="0" anchor="ctr"/>
          <a:lstStyle/>
          <a:p>
            <a:pPr marL="0" indent="0">
              <a:buNone/>
            </a:pPr>
            <a:r>
              <a:rPr lang="en-US" sz="680" dirty="0">
                <a:solidFill>
                  <a:srgbClr val="667085"/>
                </a:solidFill>
              </a:rPr>
              <a:t>Interim Viva Presentation  |  AI-assisted healthcare appointment booking</a:t>
            </a:r>
            <a:endParaRPr lang="en-US" sz="68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10</a:t>
            </a:r>
            <a:endParaRPr lang="en-US" sz="700" dirty="0"/>
          </a:p>
        </p:txBody>
      </p:sp>
      <p:pic>
        <p:nvPicPr>
          <p:cNvPr id="9" name="Image 0" descr="/mnt/data/docx_extract/word/media/image1.jpeg"/>
          <p:cNvPicPr>
            <a:picLocks noChangeAspect="1"/>
          </p:cNvPicPr>
          <p:nvPr/>
        </p:nvPicPr>
        <p:blipFill>
          <a:blip r:embed="rId3"/>
          <a:stretch>
            <a:fillRect/>
          </a:stretch>
        </p:blipFill>
        <p:spPr>
          <a:xfrm>
            <a:off x="682900" y="941832"/>
            <a:ext cx="6498040" cy="4160520"/>
          </a:xfrm>
          <a:prstGeom prst="rect">
            <a:avLst/>
          </a:prstGeom>
        </p:spPr>
      </p:pic>
      <p:sp>
        <p:nvSpPr>
          <p:cNvPr id="10" name="Shape 7"/>
          <p:cNvSpPr/>
          <p:nvPr/>
        </p:nvSpPr>
        <p:spPr>
          <a:xfrm>
            <a:off x="7635240" y="960120"/>
            <a:ext cx="3886200" cy="4069080"/>
          </a:xfrm>
          <a:prstGeom prst="roundRect">
            <a:avLst>
              <a:gd name="adj" fmla="val 1412"/>
            </a:avLst>
          </a:prstGeom>
          <a:solidFill>
            <a:srgbClr val="F6FAFB"/>
          </a:solidFill>
          <a:ln w="12700">
            <a:solidFill>
              <a:srgbClr val="D7E3E8"/>
            </a:solidFill>
            <a:prstDash val="solid"/>
          </a:ln>
        </p:spPr>
      </p:sp>
      <p:sp>
        <p:nvSpPr>
          <p:cNvPr id="11" name="Text 8"/>
          <p:cNvSpPr/>
          <p:nvPr/>
        </p:nvSpPr>
        <p:spPr>
          <a:xfrm>
            <a:off x="7909560" y="1188720"/>
            <a:ext cx="3383280" cy="182880"/>
          </a:xfrm>
          <a:prstGeom prst="rect">
            <a:avLst/>
          </a:prstGeom>
          <a:noFill/>
          <a:ln/>
        </p:spPr>
        <p:txBody>
          <a:bodyPr wrap="square" lIns="0" tIns="0" rIns="0" bIns="0" rtlCol="0" anchor="ctr"/>
          <a:lstStyle/>
          <a:p>
            <a:pPr marL="0" indent="0">
              <a:buNone/>
            </a:pPr>
            <a:r>
              <a:rPr lang="en-US" sz="1200" b="1" dirty="0">
                <a:solidFill>
                  <a:srgbClr val="0B2636"/>
                </a:solidFill>
              </a:rPr>
              <a:t>Architecture explanation</a:t>
            </a:r>
            <a:endParaRPr lang="en-US" sz="1200" dirty="0"/>
          </a:p>
        </p:txBody>
      </p:sp>
      <p:sp>
        <p:nvSpPr>
          <p:cNvPr id="12" name="Text 9"/>
          <p:cNvSpPr/>
          <p:nvPr/>
        </p:nvSpPr>
        <p:spPr>
          <a:xfrm>
            <a:off x="7909560" y="1572768"/>
            <a:ext cx="3337560" cy="822960"/>
          </a:xfrm>
          <a:prstGeom prst="rect">
            <a:avLst/>
          </a:prstGeom>
          <a:noFill/>
          <a:ln/>
        </p:spPr>
        <p:txBody>
          <a:bodyPr wrap="square" lIns="0" tIns="0" rIns="0" bIns="0" rtlCol="0" anchor="ctr">
            <a:normAutofit/>
          </a:bodyPr>
          <a:lstStyle/>
          <a:p>
            <a:pPr marL="0" indent="0">
              <a:buNone/>
            </a:pPr>
            <a:r>
              <a:rPr lang="en-US" sz="930" dirty="0">
                <a:solidFill>
                  <a:srgbClr val="0B2636"/>
                </a:solidFill>
              </a:rPr>
              <a:t>The design separates the visible interface from booking logic, constrained AI support and synthetic data storage. This makes the comparison fair: both interfaces use the same availability and booking rules while differing mainly in the user-support mechanism.</a:t>
            </a:r>
            <a:endParaRPr lang="en-US" sz="930" dirty="0"/>
          </a:p>
        </p:txBody>
      </p:sp>
      <p:sp>
        <p:nvSpPr>
          <p:cNvPr id="13" name="Shape 10"/>
          <p:cNvSpPr/>
          <p:nvPr/>
        </p:nvSpPr>
        <p:spPr>
          <a:xfrm>
            <a:off x="7973568" y="2606040"/>
            <a:ext cx="3200400" cy="292608"/>
          </a:xfrm>
          <a:prstGeom prst="roundRect">
            <a:avLst>
              <a:gd name="adj" fmla="val 12500"/>
            </a:avLst>
          </a:prstGeom>
          <a:solidFill>
            <a:srgbClr val="FFFFFF"/>
          </a:solidFill>
          <a:ln w="6350">
            <a:solidFill>
              <a:srgbClr val="D7E3E8"/>
            </a:solidFill>
            <a:prstDash val="solid"/>
          </a:ln>
        </p:spPr>
      </p:sp>
      <p:sp>
        <p:nvSpPr>
          <p:cNvPr id="14" name="Text 11"/>
          <p:cNvSpPr/>
          <p:nvPr/>
        </p:nvSpPr>
        <p:spPr>
          <a:xfrm>
            <a:off x="8138160" y="2697480"/>
            <a:ext cx="822960" cy="91440"/>
          </a:xfrm>
          <a:prstGeom prst="rect">
            <a:avLst/>
          </a:prstGeom>
          <a:noFill/>
          <a:ln/>
        </p:spPr>
        <p:txBody>
          <a:bodyPr wrap="square" lIns="0" tIns="0" rIns="0" bIns="0" rtlCol="0" anchor="ctr"/>
          <a:lstStyle/>
          <a:p>
            <a:pPr marL="0" indent="0">
              <a:buNone/>
            </a:pPr>
            <a:r>
              <a:rPr lang="en-US" sz="720" b="1" dirty="0">
                <a:solidFill>
                  <a:srgbClr val="0A8E9B"/>
                </a:solidFill>
              </a:rPr>
              <a:t>Presentation</a:t>
            </a:r>
            <a:endParaRPr lang="en-US" sz="720" dirty="0"/>
          </a:p>
        </p:txBody>
      </p:sp>
      <p:sp>
        <p:nvSpPr>
          <p:cNvPr id="15" name="Text 12"/>
          <p:cNvSpPr/>
          <p:nvPr/>
        </p:nvSpPr>
        <p:spPr>
          <a:xfrm>
            <a:off x="9006840" y="2697480"/>
            <a:ext cx="2011680" cy="91440"/>
          </a:xfrm>
          <a:prstGeom prst="rect">
            <a:avLst/>
          </a:prstGeom>
          <a:noFill/>
          <a:ln/>
        </p:spPr>
        <p:txBody>
          <a:bodyPr wrap="square" lIns="0" tIns="0" rIns="0" bIns="0" rtlCol="0" anchor="ctr">
            <a:normAutofit/>
          </a:bodyPr>
          <a:lstStyle/>
          <a:p>
            <a:pPr marL="0" indent="0">
              <a:buNone/>
            </a:pPr>
            <a:r>
              <a:rPr lang="en-US" sz="710" dirty="0">
                <a:solidFill>
                  <a:srgbClr val="0B2636"/>
                </a:solidFill>
              </a:rPr>
              <a:t>AI panel + conventional controls</a:t>
            </a:r>
            <a:endParaRPr lang="en-US" sz="710" dirty="0"/>
          </a:p>
        </p:txBody>
      </p:sp>
      <p:sp>
        <p:nvSpPr>
          <p:cNvPr id="16" name="Shape 13"/>
          <p:cNvSpPr/>
          <p:nvPr/>
        </p:nvSpPr>
        <p:spPr>
          <a:xfrm>
            <a:off x="7973568" y="3035808"/>
            <a:ext cx="3200400" cy="292608"/>
          </a:xfrm>
          <a:prstGeom prst="roundRect">
            <a:avLst>
              <a:gd name="adj" fmla="val 12500"/>
            </a:avLst>
          </a:prstGeom>
          <a:solidFill>
            <a:srgbClr val="EAF5F7"/>
          </a:solidFill>
          <a:ln w="6350">
            <a:solidFill>
              <a:srgbClr val="D7E3E8"/>
            </a:solidFill>
            <a:prstDash val="solid"/>
          </a:ln>
        </p:spPr>
      </p:sp>
      <p:sp>
        <p:nvSpPr>
          <p:cNvPr id="17" name="Text 14"/>
          <p:cNvSpPr/>
          <p:nvPr/>
        </p:nvSpPr>
        <p:spPr>
          <a:xfrm>
            <a:off x="8138160" y="3127248"/>
            <a:ext cx="822960" cy="91440"/>
          </a:xfrm>
          <a:prstGeom prst="rect">
            <a:avLst/>
          </a:prstGeom>
          <a:noFill/>
          <a:ln/>
        </p:spPr>
        <p:txBody>
          <a:bodyPr wrap="square" lIns="0" tIns="0" rIns="0" bIns="0" rtlCol="0" anchor="ctr"/>
          <a:lstStyle/>
          <a:p>
            <a:pPr marL="0" indent="0">
              <a:buNone/>
            </a:pPr>
            <a:r>
              <a:rPr lang="en-US" sz="720" b="1" dirty="0">
                <a:solidFill>
                  <a:srgbClr val="0A8E9B"/>
                </a:solidFill>
              </a:rPr>
              <a:t>Application</a:t>
            </a:r>
            <a:endParaRPr lang="en-US" sz="720" dirty="0"/>
          </a:p>
        </p:txBody>
      </p:sp>
      <p:sp>
        <p:nvSpPr>
          <p:cNvPr id="18" name="Text 15"/>
          <p:cNvSpPr/>
          <p:nvPr/>
        </p:nvSpPr>
        <p:spPr>
          <a:xfrm>
            <a:off x="9006840" y="3127248"/>
            <a:ext cx="2011680" cy="91440"/>
          </a:xfrm>
          <a:prstGeom prst="rect">
            <a:avLst/>
          </a:prstGeom>
          <a:noFill/>
          <a:ln/>
        </p:spPr>
        <p:txBody>
          <a:bodyPr wrap="square" lIns="0" tIns="0" rIns="0" bIns="0" rtlCol="0" anchor="ctr">
            <a:normAutofit/>
          </a:bodyPr>
          <a:lstStyle/>
          <a:p>
            <a:pPr marL="0" indent="0">
              <a:buNone/>
            </a:pPr>
            <a:r>
              <a:rPr lang="en-US" sz="710" dirty="0">
                <a:solidFill>
                  <a:srgbClr val="0B2636"/>
                </a:solidFill>
              </a:rPr>
              <a:t>workflow validation and booking rules</a:t>
            </a:r>
            <a:endParaRPr lang="en-US" sz="710" dirty="0"/>
          </a:p>
        </p:txBody>
      </p:sp>
      <p:sp>
        <p:nvSpPr>
          <p:cNvPr id="19" name="Shape 16"/>
          <p:cNvSpPr/>
          <p:nvPr/>
        </p:nvSpPr>
        <p:spPr>
          <a:xfrm>
            <a:off x="7973568" y="3465576"/>
            <a:ext cx="3200400" cy="292608"/>
          </a:xfrm>
          <a:prstGeom prst="roundRect">
            <a:avLst>
              <a:gd name="adj" fmla="val 12500"/>
            </a:avLst>
          </a:prstGeom>
          <a:solidFill>
            <a:srgbClr val="FFFFFF"/>
          </a:solidFill>
          <a:ln w="6350">
            <a:solidFill>
              <a:srgbClr val="D7E3E8"/>
            </a:solidFill>
            <a:prstDash val="solid"/>
          </a:ln>
        </p:spPr>
      </p:sp>
      <p:sp>
        <p:nvSpPr>
          <p:cNvPr id="20" name="Text 17"/>
          <p:cNvSpPr/>
          <p:nvPr/>
        </p:nvSpPr>
        <p:spPr>
          <a:xfrm>
            <a:off x="8138160" y="3557016"/>
            <a:ext cx="822960" cy="91440"/>
          </a:xfrm>
          <a:prstGeom prst="rect">
            <a:avLst/>
          </a:prstGeom>
          <a:noFill/>
          <a:ln/>
        </p:spPr>
        <p:txBody>
          <a:bodyPr wrap="square" lIns="0" tIns="0" rIns="0" bIns="0" rtlCol="0" anchor="ctr"/>
          <a:lstStyle/>
          <a:p>
            <a:pPr marL="0" indent="0">
              <a:buNone/>
            </a:pPr>
            <a:r>
              <a:rPr lang="en-US" sz="720" b="1" dirty="0">
                <a:solidFill>
                  <a:srgbClr val="0A8E9B"/>
                </a:solidFill>
              </a:rPr>
              <a:t>AI</a:t>
            </a:r>
            <a:endParaRPr lang="en-US" sz="720" dirty="0"/>
          </a:p>
        </p:txBody>
      </p:sp>
      <p:sp>
        <p:nvSpPr>
          <p:cNvPr id="21" name="Text 18"/>
          <p:cNvSpPr/>
          <p:nvPr/>
        </p:nvSpPr>
        <p:spPr>
          <a:xfrm>
            <a:off x="9006840" y="3557016"/>
            <a:ext cx="2011680" cy="91440"/>
          </a:xfrm>
          <a:prstGeom prst="rect">
            <a:avLst/>
          </a:prstGeom>
          <a:noFill/>
          <a:ln/>
        </p:spPr>
        <p:txBody>
          <a:bodyPr wrap="square" lIns="0" tIns="0" rIns="0" bIns="0" rtlCol="0" anchor="ctr">
            <a:normAutofit/>
          </a:bodyPr>
          <a:lstStyle/>
          <a:p>
            <a:pPr marL="0" indent="0">
              <a:buNone/>
            </a:pPr>
            <a:r>
              <a:rPr lang="en-US" sz="710" dirty="0">
                <a:solidFill>
                  <a:srgbClr val="0B2636"/>
                </a:solidFill>
              </a:rPr>
              <a:t>intent recognition + approved retrieval</a:t>
            </a:r>
            <a:endParaRPr lang="en-US" sz="710" dirty="0"/>
          </a:p>
        </p:txBody>
      </p:sp>
      <p:sp>
        <p:nvSpPr>
          <p:cNvPr id="22" name="Shape 19"/>
          <p:cNvSpPr/>
          <p:nvPr/>
        </p:nvSpPr>
        <p:spPr>
          <a:xfrm>
            <a:off x="7973568" y="3895344"/>
            <a:ext cx="3200400" cy="292608"/>
          </a:xfrm>
          <a:prstGeom prst="roundRect">
            <a:avLst>
              <a:gd name="adj" fmla="val 12500"/>
            </a:avLst>
          </a:prstGeom>
          <a:solidFill>
            <a:srgbClr val="EAF5F7"/>
          </a:solidFill>
          <a:ln w="6350">
            <a:solidFill>
              <a:srgbClr val="D7E3E8"/>
            </a:solidFill>
            <a:prstDash val="solid"/>
          </a:ln>
        </p:spPr>
      </p:sp>
      <p:sp>
        <p:nvSpPr>
          <p:cNvPr id="23" name="Text 20"/>
          <p:cNvSpPr/>
          <p:nvPr/>
        </p:nvSpPr>
        <p:spPr>
          <a:xfrm>
            <a:off x="8138160" y="3986784"/>
            <a:ext cx="822960" cy="91440"/>
          </a:xfrm>
          <a:prstGeom prst="rect">
            <a:avLst/>
          </a:prstGeom>
          <a:noFill/>
          <a:ln/>
        </p:spPr>
        <p:txBody>
          <a:bodyPr wrap="square" lIns="0" tIns="0" rIns="0" bIns="0" rtlCol="0" anchor="ctr"/>
          <a:lstStyle/>
          <a:p>
            <a:pPr marL="0" indent="0">
              <a:buNone/>
            </a:pPr>
            <a:r>
              <a:rPr lang="en-US" sz="720" b="1" dirty="0">
                <a:solidFill>
                  <a:srgbClr val="0A8E9B"/>
                </a:solidFill>
              </a:rPr>
              <a:t>Data</a:t>
            </a:r>
            <a:endParaRPr lang="en-US" sz="720" dirty="0"/>
          </a:p>
        </p:txBody>
      </p:sp>
      <p:sp>
        <p:nvSpPr>
          <p:cNvPr id="24" name="Text 21"/>
          <p:cNvSpPr/>
          <p:nvPr/>
        </p:nvSpPr>
        <p:spPr>
          <a:xfrm>
            <a:off x="9006840" y="3986784"/>
            <a:ext cx="2011680" cy="91440"/>
          </a:xfrm>
          <a:prstGeom prst="rect">
            <a:avLst/>
          </a:prstGeom>
          <a:noFill/>
          <a:ln/>
        </p:spPr>
        <p:txBody>
          <a:bodyPr wrap="square" lIns="0" tIns="0" rIns="0" bIns="0" rtlCol="0" anchor="ctr">
            <a:normAutofit/>
          </a:bodyPr>
          <a:lstStyle/>
          <a:p>
            <a:pPr marL="0" indent="0">
              <a:buNone/>
            </a:pPr>
            <a:r>
              <a:rPr lang="en-US" sz="710" dirty="0">
                <a:solidFill>
                  <a:srgbClr val="0B2636"/>
                </a:solidFill>
              </a:rPr>
              <a:t>synthetic services, availability and logs</a:t>
            </a:r>
            <a:endParaRPr lang="en-US" sz="710" dirty="0"/>
          </a:p>
        </p:txBody>
      </p:sp>
      <p:sp>
        <p:nvSpPr>
          <p:cNvPr id="25" name="Shape 22"/>
          <p:cNvSpPr/>
          <p:nvPr/>
        </p:nvSpPr>
        <p:spPr>
          <a:xfrm>
            <a:off x="758952" y="5358384"/>
            <a:ext cx="10744200" cy="502920"/>
          </a:xfrm>
          <a:prstGeom prst="roundRect">
            <a:avLst>
              <a:gd name="adj" fmla="val 10909"/>
            </a:avLst>
          </a:prstGeom>
          <a:solidFill>
            <a:srgbClr val="13374A"/>
          </a:solidFill>
          <a:ln w="12700">
            <a:solidFill>
              <a:srgbClr val="13374A"/>
            </a:solidFill>
            <a:prstDash val="solid"/>
          </a:ln>
        </p:spPr>
      </p:sp>
      <p:sp>
        <p:nvSpPr>
          <p:cNvPr id="26" name="Text 23"/>
          <p:cNvSpPr/>
          <p:nvPr/>
        </p:nvSpPr>
        <p:spPr>
          <a:xfrm>
            <a:off x="923544" y="5458968"/>
            <a:ext cx="10415016" cy="320040"/>
          </a:xfrm>
          <a:prstGeom prst="rect">
            <a:avLst/>
          </a:prstGeom>
          <a:noFill/>
          <a:ln/>
        </p:spPr>
        <p:txBody>
          <a:bodyPr wrap="square" lIns="0" tIns="0" rIns="0" bIns="0" rtlCol="0" anchor="ctr">
            <a:normAutofit/>
          </a:bodyPr>
          <a:lstStyle/>
          <a:p>
            <a:pPr marL="0" indent="0" algn="ctr">
              <a:buNone/>
            </a:pPr>
            <a:r>
              <a:rPr lang="en-US" sz="1150" b="1" dirty="0">
                <a:solidFill>
                  <a:srgbClr val="FFFFFF"/>
                </a:solidFill>
              </a:rPr>
              <a:t>Information flow: user interface → application logic → AI or booking service → synthetic database → validated response.</a:t>
            </a:r>
            <a:endParaRPr lang="en-US" sz="11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DESIGN OVERVIEW</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Prototype evidence and demo route</a:t>
            </a:r>
            <a:endParaRPr lang="en-US" sz="850" dirty="0"/>
          </a:p>
        </p:txBody>
      </p:sp>
      <p:sp>
        <p:nvSpPr>
          <p:cNvPr id="7" name="Text 5"/>
          <p:cNvSpPr/>
          <p:nvPr/>
        </p:nvSpPr>
        <p:spPr>
          <a:xfrm>
            <a:off x="384048" y="6519672"/>
            <a:ext cx="8229600" cy="164592"/>
          </a:xfrm>
          <a:prstGeom prst="rect">
            <a:avLst/>
          </a:prstGeom>
          <a:noFill/>
          <a:ln/>
        </p:spPr>
        <p:txBody>
          <a:bodyPr wrap="square" lIns="0" tIns="0" rIns="0" bIns="0" rtlCol="0" anchor="ctr"/>
          <a:lstStyle/>
          <a:p>
            <a:pPr marL="0" indent="0">
              <a:buNone/>
            </a:pPr>
            <a:r>
              <a:rPr lang="en-US" sz="680" dirty="0">
                <a:solidFill>
                  <a:srgbClr val="667085"/>
                </a:solidFill>
              </a:rPr>
              <a:t>Interim Viva Presentation  |  AI-assisted healthcare appointment booking</a:t>
            </a:r>
            <a:endParaRPr lang="en-US" sz="68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11</a:t>
            </a:r>
            <a:endParaRPr lang="en-US" sz="700" dirty="0"/>
          </a:p>
        </p:txBody>
      </p:sp>
      <p:pic>
        <p:nvPicPr>
          <p:cNvPr id="9" name="Image 0" descr="/mnt/data/proposal_media/image2.png"/>
          <p:cNvPicPr>
            <a:picLocks noChangeAspect="1"/>
          </p:cNvPicPr>
          <p:nvPr/>
        </p:nvPicPr>
        <p:blipFill>
          <a:blip r:embed="rId3"/>
          <a:srcRect l="6000" t="2000" r="12901" b="28000"/>
          <a:stretch/>
        </p:blipFill>
        <p:spPr>
          <a:xfrm>
            <a:off x="594360" y="941832"/>
            <a:ext cx="6629400" cy="4069080"/>
          </a:xfrm>
          <a:prstGeom prst="rect">
            <a:avLst/>
          </a:prstGeom>
        </p:spPr>
      </p:pic>
      <p:sp>
        <p:nvSpPr>
          <p:cNvPr id="10" name="Shape 7"/>
          <p:cNvSpPr/>
          <p:nvPr/>
        </p:nvSpPr>
        <p:spPr>
          <a:xfrm>
            <a:off x="7543800" y="914400"/>
            <a:ext cx="3886200" cy="4114800"/>
          </a:xfrm>
          <a:prstGeom prst="roundRect">
            <a:avLst>
              <a:gd name="adj" fmla="val 1412"/>
            </a:avLst>
          </a:prstGeom>
          <a:solidFill>
            <a:srgbClr val="F6FAFB"/>
          </a:solidFill>
          <a:ln w="12700">
            <a:solidFill>
              <a:srgbClr val="D7E3E8"/>
            </a:solidFill>
            <a:prstDash val="solid"/>
          </a:ln>
        </p:spPr>
      </p:sp>
      <p:sp>
        <p:nvSpPr>
          <p:cNvPr id="11" name="Text 8"/>
          <p:cNvSpPr/>
          <p:nvPr/>
        </p:nvSpPr>
        <p:spPr>
          <a:xfrm>
            <a:off x="7818120" y="1133856"/>
            <a:ext cx="3108960" cy="182880"/>
          </a:xfrm>
          <a:prstGeom prst="rect">
            <a:avLst/>
          </a:prstGeom>
          <a:noFill/>
          <a:ln/>
        </p:spPr>
        <p:txBody>
          <a:bodyPr wrap="square" lIns="0" tIns="0" rIns="0" bIns="0" rtlCol="0" anchor="ctr"/>
          <a:lstStyle/>
          <a:p>
            <a:pPr marL="0" indent="0">
              <a:buNone/>
            </a:pPr>
            <a:r>
              <a:rPr lang="en-US" sz="1200" b="1" dirty="0">
                <a:solidFill>
                  <a:srgbClr val="0B2636"/>
                </a:solidFill>
              </a:rPr>
              <a:t>Demo scenarios</a:t>
            </a:r>
            <a:endParaRPr lang="en-US" sz="1200" dirty="0"/>
          </a:p>
        </p:txBody>
      </p:sp>
      <p:sp>
        <p:nvSpPr>
          <p:cNvPr id="12" name="Shape 9"/>
          <p:cNvSpPr/>
          <p:nvPr/>
        </p:nvSpPr>
        <p:spPr>
          <a:xfrm>
            <a:off x="7818120" y="1536192"/>
            <a:ext cx="3246120" cy="411480"/>
          </a:xfrm>
          <a:prstGeom prst="roundRect">
            <a:avLst>
              <a:gd name="adj" fmla="val 8889"/>
            </a:avLst>
          </a:prstGeom>
          <a:solidFill>
            <a:srgbClr val="EAF5F7"/>
          </a:solidFill>
          <a:ln w="5080">
            <a:solidFill>
              <a:srgbClr val="D7E3E8"/>
            </a:solidFill>
            <a:prstDash val="solid"/>
          </a:ln>
        </p:spPr>
      </p:sp>
      <p:sp>
        <p:nvSpPr>
          <p:cNvPr id="13" name="Text 10"/>
          <p:cNvSpPr/>
          <p:nvPr/>
        </p:nvSpPr>
        <p:spPr>
          <a:xfrm>
            <a:off x="8001000" y="1636776"/>
            <a:ext cx="1280160" cy="91440"/>
          </a:xfrm>
          <a:prstGeom prst="rect">
            <a:avLst/>
          </a:prstGeom>
          <a:noFill/>
          <a:ln/>
        </p:spPr>
        <p:txBody>
          <a:bodyPr wrap="square" lIns="0" tIns="0" rIns="0" bIns="0" rtlCol="0" anchor="ctr"/>
          <a:lstStyle/>
          <a:p>
            <a:pPr marL="0" indent="0">
              <a:buNone/>
            </a:pPr>
            <a:r>
              <a:rPr lang="en-US" sz="780" b="1" dirty="0">
                <a:solidFill>
                  <a:srgbClr val="0A8E9B"/>
                </a:solidFill>
              </a:rPr>
              <a:t>1. Conventional booking</a:t>
            </a:r>
            <a:endParaRPr lang="en-US" sz="780" dirty="0"/>
          </a:p>
        </p:txBody>
      </p:sp>
      <p:sp>
        <p:nvSpPr>
          <p:cNvPr id="14" name="Text 11"/>
          <p:cNvSpPr/>
          <p:nvPr/>
        </p:nvSpPr>
        <p:spPr>
          <a:xfrm>
            <a:off x="9436608" y="1627632"/>
            <a:ext cx="1417320" cy="109728"/>
          </a:xfrm>
          <a:prstGeom prst="rect">
            <a:avLst/>
          </a:prstGeom>
          <a:noFill/>
          <a:ln/>
        </p:spPr>
        <p:txBody>
          <a:bodyPr wrap="square" lIns="0" tIns="0" rIns="0" bIns="0" rtlCol="0" anchor="ctr">
            <a:normAutofit/>
          </a:bodyPr>
          <a:lstStyle/>
          <a:p>
            <a:pPr marL="0" indent="0">
              <a:buNone/>
            </a:pPr>
            <a:r>
              <a:rPr lang="en-US" sz="690" dirty="0">
                <a:solidFill>
                  <a:srgbClr val="0B2636"/>
                </a:solidFill>
              </a:rPr>
              <a:t>Search → filter → select provider → confirm</a:t>
            </a:r>
            <a:endParaRPr lang="en-US" sz="690" dirty="0"/>
          </a:p>
        </p:txBody>
      </p:sp>
      <p:sp>
        <p:nvSpPr>
          <p:cNvPr id="15" name="Shape 12"/>
          <p:cNvSpPr/>
          <p:nvPr/>
        </p:nvSpPr>
        <p:spPr>
          <a:xfrm>
            <a:off x="7818120" y="2103120"/>
            <a:ext cx="3246120" cy="411480"/>
          </a:xfrm>
          <a:prstGeom prst="roundRect">
            <a:avLst>
              <a:gd name="adj" fmla="val 8889"/>
            </a:avLst>
          </a:prstGeom>
          <a:solidFill>
            <a:srgbClr val="FFFFFF"/>
          </a:solidFill>
          <a:ln w="5080">
            <a:solidFill>
              <a:srgbClr val="D7E3E8"/>
            </a:solidFill>
            <a:prstDash val="solid"/>
          </a:ln>
        </p:spPr>
      </p:sp>
      <p:sp>
        <p:nvSpPr>
          <p:cNvPr id="16" name="Text 13"/>
          <p:cNvSpPr/>
          <p:nvPr/>
        </p:nvSpPr>
        <p:spPr>
          <a:xfrm>
            <a:off x="8001000" y="2203704"/>
            <a:ext cx="1280160" cy="91440"/>
          </a:xfrm>
          <a:prstGeom prst="rect">
            <a:avLst/>
          </a:prstGeom>
          <a:noFill/>
          <a:ln/>
        </p:spPr>
        <p:txBody>
          <a:bodyPr wrap="square" lIns="0" tIns="0" rIns="0" bIns="0" rtlCol="0" anchor="ctr"/>
          <a:lstStyle/>
          <a:p>
            <a:pPr marL="0" indent="0">
              <a:buNone/>
            </a:pPr>
            <a:r>
              <a:rPr lang="en-US" sz="780" b="1" dirty="0">
                <a:solidFill>
                  <a:srgbClr val="0A8E9B"/>
                </a:solidFill>
              </a:rPr>
              <a:t>2. AI-assisted booking</a:t>
            </a:r>
            <a:endParaRPr lang="en-US" sz="780" dirty="0"/>
          </a:p>
        </p:txBody>
      </p:sp>
      <p:sp>
        <p:nvSpPr>
          <p:cNvPr id="17" name="Text 14"/>
          <p:cNvSpPr/>
          <p:nvPr/>
        </p:nvSpPr>
        <p:spPr>
          <a:xfrm>
            <a:off x="9436608" y="2194560"/>
            <a:ext cx="1417320" cy="109728"/>
          </a:xfrm>
          <a:prstGeom prst="rect">
            <a:avLst/>
          </a:prstGeom>
          <a:noFill/>
          <a:ln/>
        </p:spPr>
        <p:txBody>
          <a:bodyPr wrap="square" lIns="0" tIns="0" rIns="0" bIns="0" rtlCol="0" anchor="ctr">
            <a:normAutofit/>
          </a:bodyPr>
          <a:lstStyle/>
          <a:p>
            <a:pPr marL="0" indent="0">
              <a:buNone/>
            </a:pPr>
            <a:r>
              <a:rPr lang="en-US" sz="690" dirty="0">
                <a:solidFill>
                  <a:srgbClr val="0B2636"/>
                </a:solidFill>
              </a:rPr>
              <a:t>Natural-language request → recommendation → confirmation</a:t>
            </a:r>
            <a:endParaRPr lang="en-US" sz="690" dirty="0"/>
          </a:p>
        </p:txBody>
      </p:sp>
      <p:sp>
        <p:nvSpPr>
          <p:cNvPr id="18" name="Shape 15"/>
          <p:cNvSpPr/>
          <p:nvPr/>
        </p:nvSpPr>
        <p:spPr>
          <a:xfrm>
            <a:off x="7818120" y="2670048"/>
            <a:ext cx="3246120" cy="411480"/>
          </a:xfrm>
          <a:prstGeom prst="roundRect">
            <a:avLst>
              <a:gd name="adj" fmla="val 8889"/>
            </a:avLst>
          </a:prstGeom>
          <a:solidFill>
            <a:srgbClr val="EAF5F7"/>
          </a:solidFill>
          <a:ln w="5080">
            <a:solidFill>
              <a:srgbClr val="D7E3E8"/>
            </a:solidFill>
            <a:prstDash val="solid"/>
          </a:ln>
        </p:spPr>
      </p:sp>
      <p:sp>
        <p:nvSpPr>
          <p:cNvPr id="19" name="Text 16"/>
          <p:cNvSpPr/>
          <p:nvPr/>
        </p:nvSpPr>
        <p:spPr>
          <a:xfrm>
            <a:off x="8001000" y="2770632"/>
            <a:ext cx="1280160" cy="91440"/>
          </a:xfrm>
          <a:prstGeom prst="rect">
            <a:avLst/>
          </a:prstGeom>
          <a:noFill/>
          <a:ln/>
        </p:spPr>
        <p:txBody>
          <a:bodyPr wrap="square" lIns="0" tIns="0" rIns="0" bIns="0" rtlCol="0" anchor="ctr"/>
          <a:lstStyle/>
          <a:p>
            <a:pPr marL="0" indent="0">
              <a:buNone/>
            </a:pPr>
            <a:r>
              <a:rPr lang="en-US" sz="780" b="1" dirty="0">
                <a:solidFill>
                  <a:srgbClr val="0A8E9B"/>
                </a:solidFill>
              </a:rPr>
              <a:t>3. Reschedule / cancel</a:t>
            </a:r>
            <a:endParaRPr lang="en-US" sz="780" dirty="0"/>
          </a:p>
        </p:txBody>
      </p:sp>
      <p:sp>
        <p:nvSpPr>
          <p:cNvPr id="20" name="Text 17"/>
          <p:cNvSpPr/>
          <p:nvPr/>
        </p:nvSpPr>
        <p:spPr>
          <a:xfrm>
            <a:off x="9436608" y="2761488"/>
            <a:ext cx="1417320" cy="109728"/>
          </a:xfrm>
          <a:prstGeom prst="rect">
            <a:avLst/>
          </a:prstGeom>
          <a:noFill/>
          <a:ln/>
        </p:spPr>
        <p:txBody>
          <a:bodyPr wrap="square" lIns="0" tIns="0" rIns="0" bIns="0" rtlCol="0" anchor="ctr">
            <a:normAutofit/>
          </a:bodyPr>
          <a:lstStyle/>
          <a:p>
            <a:pPr marL="0" indent="0">
              <a:buNone/>
            </a:pPr>
            <a:r>
              <a:rPr lang="en-US" sz="690" dirty="0">
                <a:solidFill>
                  <a:srgbClr val="0B2636"/>
                </a:solidFill>
              </a:rPr>
              <a:t>Show the system supports common administrative changes</a:t>
            </a:r>
            <a:endParaRPr lang="en-US" sz="690" dirty="0"/>
          </a:p>
        </p:txBody>
      </p:sp>
      <p:sp>
        <p:nvSpPr>
          <p:cNvPr id="21" name="Shape 18"/>
          <p:cNvSpPr/>
          <p:nvPr/>
        </p:nvSpPr>
        <p:spPr>
          <a:xfrm>
            <a:off x="7818120" y="3236976"/>
            <a:ext cx="3246120" cy="411480"/>
          </a:xfrm>
          <a:prstGeom prst="roundRect">
            <a:avLst>
              <a:gd name="adj" fmla="val 8889"/>
            </a:avLst>
          </a:prstGeom>
          <a:solidFill>
            <a:srgbClr val="FFFFFF"/>
          </a:solidFill>
          <a:ln w="5080">
            <a:solidFill>
              <a:srgbClr val="D7E3E8"/>
            </a:solidFill>
            <a:prstDash val="solid"/>
          </a:ln>
        </p:spPr>
      </p:sp>
      <p:sp>
        <p:nvSpPr>
          <p:cNvPr id="22" name="Text 19"/>
          <p:cNvSpPr/>
          <p:nvPr/>
        </p:nvSpPr>
        <p:spPr>
          <a:xfrm>
            <a:off x="8001000" y="3337560"/>
            <a:ext cx="1280160" cy="91440"/>
          </a:xfrm>
          <a:prstGeom prst="rect">
            <a:avLst/>
          </a:prstGeom>
          <a:noFill/>
          <a:ln/>
        </p:spPr>
        <p:txBody>
          <a:bodyPr wrap="square" lIns="0" tIns="0" rIns="0" bIns="0" rtlCol="0" anchor="ctr"/>
          <a:lstStyle/>
          <a:p>
            <a:pPr marL="0" indent="0">
              <a:buNone/>
            </a:pPr>
            <a:r>
              <a:rPr lang="en-US" sz="780" b="1" dirty="0">
                <a:solidFill>
                  <a:srgbClr val="0A8E9B"/>
                </a:solidFill>
              </a:rPr>
              <a:t>4. Safety fallback</a:t>
            </a:r>
            <a:endParaRPr lang="en-US" sz="780" dirty="0"/>
          </a:p>
        </p:txBody>
      </p:sp>
      <p:sp>
        <p:nvSpPr>
          <p:cNvPr id="23" name="Text 20"/>
          <p:cNvSpPr/>
          <p:nvPr/>
        </p:nvSpPr>
        <p:spPr>
          <a:xfrm>
            <a:off x="9436608" y="3328416"/>
            <a:ext cx="1417320" cy="109728"/>
          </a:xfrm>
          <a:prstGeom prst="rect">
            <a:avLst/>
          </a:prstGeom>
          <a:noFill/>
          <a:ln/>
        </p:spPr>
        <p:txBody>
          <a:bodyPr wrap="square" lIns="0" tIns="0" rIns="0" bIns="0" rtlCol="0" anchor="ctr">
            <a:normAutofit/>
          </a:bodyPr>
          <a:lstStyle/>
          <a:p>
            <a:pPr marL="0" indent="0">
              <a:buNone/>
            </a:pPr>
            <a:r>
              <a:rPr lang="en-US" sz="690" dirty="0">
                <a:solidFill>
                  <a:srgbClr val="0B2636"/>
                </a:solidFill>
              </a:rPr>
              <a:t>Clinical or unsupported request → safe refusal / handover message</a:t>
            </a:r>
            <a:endParaRPr lang="en-US" sz="690" dirty="0"/>
          </a:p>
        </p:txBody>
      </p:sp>
      <p:sp>
        <p:nvSpPr>
          <p:cNvPr id="24" name="Shape 21"/>
          <p:cNvSpPr/>
          <p:nvPr/>
        </p:nvSpPr>
        <p:spPr>
          <a:xfrm>
            <a:off x="7818120" y="3803904"/>
            <a:ext cx="3246120" cy="411480"/>
          </a:xfrm>
          <a:prstGeom prst="roundRect">
            <a:avLst>
              <a:gd name="adj" fmla="val 8889"/>
            </a:avLst>
          </a:prstGeom>
          <a:solidFill>
            <a:srgbClr val="EAF5F7"/>
          </a:solidFill>
          <a:ln w="5080">
            <a:solidFill>
              <a:srgbClr val="D7E3E8"/>
            </a:solidFill>
            <a:prstDash val="solid"/>
          </a:ln>
        </p:spPr>
      </p:sp>
      <p:sp>
        <p:nvSpPr>
          <p:cNvPr id="25" name="Text 22"/>
          <p:cNvSpPr/>
          <p:nvPr/>
        </p:nvSpPr>
        <p:spPr>
          <a:xfrm>
            <a:off x="8001000" y="3904488"/>
            <a:ext cx="1280160" cy="91440"/>
          </a:xfrm>
          <a:prstGeom prst="rect">
            <a:avLst/>
          </a:prstGeom>
          <a:noFill/>
          <a:ln/>
        </p:spPr>
        <p:txBody>
          <a:bodyPr wrap="square" lIns="0" tIns="0" rIns="0" bIns="0" rtlCol="0" anchor="ctr"/>
          <a:lstStyle/>
          <a:p>
            <a:pPr marL="0" indent="0">
              <a:buNone/>
            </a:pPr>
            <a:r>
              <a:rPr lang="en-US" sz="780" b="1" dirty="0">
                <a:solidFill>
                  <a:srgbClr val="0A8E9B"/>
                </a:solidFill>
              </a:rPr>
              <a:t>5. User control</a:t>
            </a:r>
            <a:endParaRPr lang="en-US" sz="780" dirty="0"/>
          </a:p>
        </p:txBody>
      </p:sp>
      <p:sp>
        <p:nvSpPr>
          <p:cNvPr id="26" name="Text 23"/>
          <p:cNvSpPr/>
          <p:nvPr/>
        </p:nvSpPr>
        <p:spPr>
          <a:xfrm>
            <a:off x="9436608" y="3895344"/>
            <a:ext cx="1417320" cy="109728"/>
          </a:xfrm>
          <a:prstGeom prst="rect">
            <a:avLst/>
          </a:prstGeom>
          <a:noFill/>
          <a:ln/>
        </p:spPr>
        <p:txBody>
          <a:bodyPr wrap="square" lIns="0" tIns="0" rIns="0" bIns="0" rtlCol="0" anchor="ctr">
            <a:normAutofit/>
          </a:bodyPr>
          <a:lstStyle/>
          <a:p>
            <a:pPr marL="0" indent="0">
              <a:buNone/>
            </a:pPr>
            <a:r>
              <a:rPr lang="en-US" sz="690" dirty="0">
                <a:solidFill>
                  <a:srgbClr val="0B2636"/>
                </a:solidFill>
              </a:rPr>
              <a:t>Manual navigation remains available at every stage</a:t>
            </a:r>
            <a:endParaRPr lang="en-US" sz="69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PROJECT TIMELINE</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Plan, current progress and next steps</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12</a:t>
            </a:r>
            <a:endParaRPr lang="en-US" sz="700" dirty="0"/>
          </a:p>
        </p:txBody>
      </p:sp>
      <p:sp>
        <p:nvSpPr>
          <p:cNvPr id="9" name="Shape 7"/>
          <p:cNvSpPr/>
          <p:nvPr/>
        </p:nvSpPr>
        <p:spPr>
          <a:xfrm>
            <a:off x="713232" y="1115568"/>
            <a:ext cx="10972800" cy="347472"/>
          </a:xfrm>
          <a:prstGeom prst="rect">
            <a:avLst/>
          </a:prstGeom>
          <a:solidFill>
            <a:srgbClr val="13374A"/>
          </a:solidFill>
          <a:ln w="12700">
            <a:solidFill>
              <a:srgbClr val="13374A"/>
            </a:solidFill>
            <a:prstDash val="solid"/>
          </a:ln>
        </p:spPr>
      </p:sp>
      <p:sp>
        <p:nvSpPr>
          <p:cNvPr id="10" name="Text 8"/>
          <p:cNvSpPr/>
          <p:nvPr/>
        </p:nvSpPr>
        <p:spPr>
          <a:xfrm>
            <a:off x="804672" y="1225296"/>
            <a:ext cx="2468880" cy="91440"/>
          </a:xfrm>
          <a:prstGeom prst="rect">
            <a:avLst/>
          </a:prstGeom>
          <a:noFill/>
          <a:ln/>
        </p:spPr>
        <p:txBody>
          <a:bodyPr wrap="square" lIns="0" tIns="0" rIns="0" bIns="0" rtlCol="0" anchor="ctr"/>
          <a:lstStyle/>
          <a:p>
            <a:pPr marL="0" indent="0">
              <a:buNone/>
            </a:pPr>
            <a:r>
              <a:rPr lang="en-US" sz="800" b="1" dirty="0">
                <a:solidFill>
                  <a:srgbClr val="FFFFFF"/>
                </a:solidFill>
              </a:rPr>
              <a:t>Task</a:t>
            </a:r>
            <a:endParaRPr lang="en-US" sz="800" dirty="0"/>
          </a:p>
        </p:txBody>
      </p:sp>
      <p:sp>
        <p:nvSpPr>
          <p:cNvPr id="11" name="Text 9"/>
          <p:cNvSpPr/>
          <p:nvPr/>
        </p:nvSpPr>
        <p:spPr>
          <a:xfrm>
            <a:off x="3529584" y="1225296"/>
            <a:ext cx="1124712" cy="91440"/>
          </a:xfrm>
          <a:prstGeom prst="rect">
            <a:avLst/>
          </a:prstGeom>
          <a:noFill/>
          <a:ln/>
        </p:spPr>
        <p:txBody>
          <a:bodyPr wrap="square" lIns="0" tIns="0" rIns="0" bIns="0" rtlCol="0" anchor="ctr"/>
          <a:lstStyle/>
          <a:p>
            <a:pPr marL="0" indent="0" algn="ctr">
              <a:buNone/>
            </a:pPr>
            <a:r>
              <a:rPr lang="en-US" sz="800" b="1" dirty="0">
                <a:solidFill>
                  <a:srgbClr val="FFFFFF"/>
                </a:solidFill>
              </a:rPr>
              <a:t>Jun</a:t>
            </a:r>
            <a:endParaRPr lang="en-US" sz="800" dirty="0"/>
          </a:p>
        </p:txBody>
      </p:sp>
      <p:sp>
        <p:nvSpPr>
          <p:cNvPr id="12" name="Text 10"/>
          <p:cNvSpPr/>
          <p:nvPr/>
        </p:nvSpPr>
        <p:spPr>
          <a:xfrm>
            <a:off x="4654296" y="1225296"/>
            <a:ext cx="1124712" cy="91440"/>
          </a:xfrm>
          <a:prstGeom prst="rect">
            <a:avLst/>
          </a:prstGeom>
          <a:noFill/>
          <a:ln/>
        </p:spPr>
        <p:txBody>
          <a:bodyPr wrap="square" lIns="0" tIns="0" rIns="0" bIns="0" rtlCol="0" anchor="ctr"/>
          <a:lstStyle/>
          <a:p>
            <a:pPr marL="0" indent="0" algn="ctr">
              <a:buNone/>
            </a:pPr>
            <a:r>
              <a:rPr lang="en-US" sz="800" b="1" dirty="0">
                <a:solidFill>
                  <a:srgbClr val="FFFFFF"/>
                </a:solidFill>
              </a:rPr>
              <a:t>Jul</a:t>
            </a:r>
            <a:endParaRPr lang="en-US" sz="800" dirty="0"/>
          </a:p>
        </p:txBody>
      </p:sp>
      <p:sp>
        <p:nvSpPr>
          <p:cNvPr id="13" name="Text 11"/>
          <p:cNvSpPr/>
          <p:nvPr/>
        </p:nvSpPr>
        <p:spPr>
          <a:xfrm>
            <a:off x="5779008" y="1225296"/>
            <a:ext cx="1124712" cy="91440"/>
          </a:xfrm>
          <a:prstGeom prst="rect">
            <a:avLst/>
          </a:prstGeom>
          <a:noFill/>
          <a:ln/>
        </p:spPr>
        <p:txBody>
          <a:bodyPr wrap="square" lIns="0" tIns="0" rIns="0" bIns="0" rtlCol="0" anchor="ctr"/>
          <a:lstStyle/>
          <a:p>
            <a:pPr marL="0" indent="0" algn="ctr">
              <a:buNone/>
            </a:pPr>
            <a:r>
              <a:rPr lang="en-US" sz="800" b="1" dirty="0">
                <a:solidFill>
                  <a:srgbClr val="FFFFFF"/>
                </a:solidFill>
              </a:rPr>
              <a:t>Aug</a:t>
            </a:r>
            <a:endParaRPr lang="en-US" sz="800" dirty="0"/>
          </a:p>
        </p:txBody>
      </p:sp>
      <p:sp>
        <p:nvSpPr>
          <p:cNvPr id="14" name="Text 12"/>
          <p:cNvSpPr/>
          <p:nvPr/>
        </p:nvSpPr>
        <p:spPr>
          <a:xfrm>
            <a:off x="6903720" y="1225296"/>
            <a:ext cx="1124712" cy="91440"/>
          </a:xfrm>
          <a:prstGeom prst="rect">
            <a:avLst/>
          </a:prstGeom>
          <a:noFill/>
          <a:ln/>
        </p:spPr>
        <p:txBody>
          <a:bodyPr wrap="square" lIns="0" tIns="0" rIns="0" bIns="0" rtlCol="0" anchor="ctr"/>
          <a:lstStyle/>
          <a:p>
            <a:pPr marL="0" indent="0" algn="ctr">
              <a:buNone/>
            </a:pPr>
            <a:r>
              <a:rPr lang="en-US" sz="800" b="1" dirty="0">
                <a:solidFill>
                  <a:srgbClr val="FFFFFF"/>
                </a:solidFill>
              </a:rPr>
              <a:t>Sep</a:t>
            </a:r>
            <a:endParaRPr lang="en-US" sz="800" dirty="0"/>
          </a:p>
        </p:txBody>
      </p:sp>
      <p:sp>
        <p:nvSpPr>
          <p:cNvPr id="15" name="Text 13"/>
          <p:cNvSpPr/>
          <p:nvPr/>
        </p:nvSpPr>
        <p:spPr>
          <a:xfrm>
            <a:off x="8028432" y="1225296"/>
            <a:ext cx="1124712" cy="91440"/>
          </a:xfrm>
          <a:prstGeom prst="rect">
            <a:avLst/>
          </a:prstGeom>
          <a:noFill/>
          <a:ln/>
        </p:spPr>
        <p:txBody>
          <a:bodyPr wrap="square" lIns="0" tIns="0" rIns="0" bIns="0" rtlCol="0" anchor="ctr"/>
          <a:lstStyle/>
          <a:p>
            <a:pPr marL="0" indent="0" algn="ctr">
              <a:buNone/>
            </a:pPr>
            <a:r>
              <a:rPr lang="en-US" sz="800" b="1" dirty="0">
                <a:solidFill>
                  <a:srgbClr val="FFFFFF"/>
                </a:solidFill>
              </a:rPr>
              <a:t>Oct</a:t>
            </a:r>
            <a:endParaRPr lang="en-US" sz="800" dirty="0"/>
          </a:p>
        </p:txBody>
      </p:sp>
      <p:sp>
        <p:nvSpPr>
          <p:cNvPr id="16" name="Text 14"/>
          <p:cNvSpPr/>
          <p:nvPr/>
        </p:nvSpPr>
        <p:spPr>
          <a:xfrm>
            <a:off x="9153144" y="1225296"/>
            <a:ext cx="1124712" cy="91440"/>
          </a:xfrm>
          <a:prstGeom prst="rect">
            <a:avLst/>
          </a:prstGeom>
          <a:noFill/>
          <a:ln/>
        </p:spPr>
        <p:txBody>
          <a:bodyPr wrap="square" lIns="0" tIns="0" rIns="0" bIns="0" rtlCol="0" anchor="ctr"/>
          <a:lstStyle/>
          <a:p>
            <a:pPr marL="0" indent="0" algn="ctr">
              <a:buNone/>
            </a:pPr>
            <a:r>
              <a:rPr lang="en-US" sz="800" b="1" dirty="0">
                <a:solidFill>
                  <a:srgbClr val="FFFFFF"/>
                </a:solidFill>
              </a:rPr>
              <a:t>Nov</a:t>
            </a:r>
            <a:endParaRPr lang="en-US" sz="800" dirty="0"/>
          </a:p>
        </p:txBody>
      </p:sp>
      <p:sp>
        <p:nvSpPr>
          <p:cNvPr id="17" name="Shape 15"/>
          <p:cNvSpPr/>
          <p:nvPr/>
        </p:nvSpPr>
        <p:spPr>
          <a:xfrm>
            <a:off x="713232" y="1463040"/>
            <a:ext cx="10972800" cy="393192"/>
          </a:xfrm>
          <a:prstGeom prst="rect">
            <a:avLst/>
          </a:prstGeom>
          <a:solidFill>
            <a:srgbClr val="FFFFFF"/>
          </a:solidFill>
          <a:ln w="3810">
            <a:solidFill>
              <a:srgbClr val="D7E3E8"/>
            </a:solidFill>
            <a:prstDash val="solid"/>
          </a:ln>
        </p:spPr>
      </p:sp>
      <p:sp>
        <p:nvSpPr>
          <p:cNvPr id="18" name="Text 16"/>
          <p:cNvSpPr/>
          <p:nvPr/>
        </p:nvSpPr>
        <p:spPr>
          <a:xfrm>
            <a:off x="786384" y="1572768"/>
            <a:ext cx="2514600" cy="91440"/>
          </a:xfrm>
          <a:prstGeom prst="rect">
            <a:avLst/>
          </a:prstGeom>
          <a:noFill/>
          <a:ln/>
        </p:spPr>
        <p:txBody>
          <a:bodyPr wrap="square" lIns="0" tIns="0" rIns="0" bIns="0" rtlCol="0" anchor="ctr">
            <a:normAutofit/>
          </a:bodyPr>
          <a:lstStyle/>
          <a:p>
            <a:pPr marL="0" indent="0">
              <a:buNone/>
            </a:pPr>
            <a:r>
              <a:rPr lang="en-US" sz="760" dirty="0">
                <a:solidFill>
                  <a:srgbClr val="0B2636"/>
                </a:solidFill>
              </a:rPr>
              <a:t>Proposal, ethics and literature review</a:t>
            </a:r>
            <a:endParaRPr lang="en-US" sz="760" dirty="0"/>
          </a:p>
        </p:txBody>
      </p:sp>
      <p:sp>
        <p:nvSpPr>
          <p:cNvPr id="19" name="Shape 17"/>
          <p:cNvSpPr/>
          <p:nvPr/>
        </p:nvSpPr>
        <p:spPr>
          <a:xfrm>
            <a:off x="3529584" y="1463040"/>
            <a:ext cx="0" cy="393192"/>
          </a:xfrm>
          <a:prstGeom prst="line">
            <a:avLst/>
          </a:prstGeom>
          <a:noFill/>
          <a:ln w="5080">
            <a:solidFill>
              <a:srgbClr val="E1ECEF"/>
            </a:solidFill>
            <a:prstDash val="solid"/>
          </a:ln>
        </p:spPr>
      </p:sp>
      <p:sp>
        <p:nvSpPr>
          <p:cNvPr id="20" name="Shape 18"/>
          <p:cNvSpPr/>
          <p:nvPr/>
        </p:nvSpPr>
        <p:spPr>
          <a:xfrm>
            <a:off x="4654296" y="1463040"/>
            <a:ext cx="0" cy="393192"/>
          </a:xfrm>
          <a:prstGeom prst="line">
            <a:avLst/>
          </a:prstGeom>
          <a:noFill/>
          <a:ln w="5080">
            <a:solidFill>
              <a:srgbClr val="E1ECEF"/>
            </a:solidFill>
            <a:prstDash val="solid"/>
          </a:ln>
        </p:spPr>
      </p:sp>
      <p:sp>
        <p:nvSpPr>
          <p:cNvPr id="21" name="Shape 19"/>
          <p:cNvSpPr/>
          <p:nvPr/>
        </p:nvSpPr>
        <p:spPr>
          <a:xfrm>
            <a:off x="5779008" y="1463040"/>
            <a:ext cx="0" cy="393192"/>
          </a:xfrm>
          <a:prstGeom prst="line">
            <a:avLst/>
          </a:prstGeom>
          <a:noFill/>
          <a:ln w="5080">
            <a:solidFill>
              <a:srgbClr val="E1ECEF"/>
            </a:solidFill>
            <a:prstDash val="solid"/>
          </a:ln>
        </p:spPr>
      </p:sp>
      <p:sp>
        <p:nvSpPr>
          <p:cNvPr id="22" name="Shape 20"/>
          <p:cNvSpPr/>
          <p:nvPr/>
        </p:nvSpPr>
        <p:spPr>
          <a:xfrm>
            <a:off x="6903720" y="1463040"/>
            <a:ext cx="0" cy="393192"/>
          </a:xfrm>
          <a:prstGeom prst="line">
            <a:avLst/>
          </a:prstGeom>
          <a:noFill/>
          <a:ln w="5080">
            <a:solidFill>
              <a:srgbClr val="E1ECEF"/>
            </a:solidFill>
            <a:prstDash val="solid"/>
          </a:ln>
        </p:spPr>
      </p:sp>
      <p:sp>
        <p:nvSpPr>
          <p:cNvPr id="23" name="Shape 21"/>
          <p:cNvSpPr/>
          <p:nvPr/>
        </p:nvSpPr>
        <p:spPr>
          <a:xfrm>
            <a:off x="8028432" y="1463040"/>
            <a:ext cx="0" cy="393192"/>
          </a:xfrm>
          <a:prstGeom prst="line">
            <a:avLst/>
          </a:prstGeom>
          <a:noFill/>
          <a:ln w="5080">
            <a:solidFill>
              <a:srgbClr val="E1ECEF"/>
            </a:solidFill>
            <a:prstDash val="solid"/>
          </a:ln>
        </p:spPr>
      </p:sp>
      <p:sp>
        <p:nvSpPr>
          <p:cNvPr id="24" name="Shape 22"/>
          <p:cNvSpPr/>
          <p:nvPr/>
        </p:nvSpPr>
        <p:spPr>
          <a:xfrm>
            <a:off x="9153144" y="1463040"/>
            <a:ext cx="0" cy="393192"/>
          </a:xfrm>
          <a:prstGeom prst="line">
            <a:avLst/>
          </a:prstGeom>
          <a:noFill/>
          <a:ln w="5080">
            <a:solidFill>
              <a:srgbClr val="E1ECEF"/>
            </a:solidFill>
            <a:prstDash val="solid"/>
          </a:ln>
        </p:spPr>
      </p:sp>
      <p:sp>
        <p:nvSpPr>
          <p:cNvPr id="25" name="Shape 23"/>
          <p:cNvSpPr/>
          <p:nvPr/>
        </p:nvSpPr>
        <p:spPr>
          <a:xfrm>
            <a:off x="3639312" y="1545336"/>
            <a:ext cx="3209544" cy="201168"/>
          </a:xfrm>
          <a:prstGeom prst="roundRect">
            <a:avLst>
              <a:gd name="adj" fmla="val 9091"/>
            </a:avLst>
          </a:prstGeom>
          <a:solidFill>
            <a:srgbClr val="0A8E9B"/>
          </a:solidFill>
          <a:ln w="12700">
            <a:solidFill>
              <a:srgbClr val="0A8E9B"/>
            </a:solidFill>
            <a:prstDash val="solid"/>
          </a:ln>
        </p:spPr>
      </p:sp>
      <p:sp>
        <p:nvSpPr>
          <p:cNvPr id="26" name="Shape 24"/>
          <p:cNvSpPr/>
          <p:nvPr/>
        </p:nvSpPr>
        <p:spPr>
          <a:xfrm>
            <a:off x="713232" y="1856232"/>
            <a:ext cx="10972800" cy="393192"/>
          </a:xfrm>
          <a:prstGeom prst="rect">
            <a:avLst/>
          </a:prstGeom>
          <a:solidFill>
            <a:srgbClr val="F6FAFB"/>
          </a:solidFill>
          <a:ln w="3810">
            <a:solidFill>
              <a:srgbClr val="D7E3E8"/>
            </a:solidFill>
            <a:prstDash val="solid"/>
          </a:ln>
        </p:spPr>
      </p:sp>
      <p:sp>
        <p:nvSpPr>
          <p:cNvPr id="27" name="Text 25"/>
          <p:cNvSpPr/>
          <p:nvPr/>
        </p:nvSpPr>
        <p:spPr>
          <a:xfrm>
            <a:off x="786384" y="1965960"/>
            <a:ext cx="2514600" cy="91440"/>
          </a:xfrm>
          <a:prstGeom prst="rect">
            <a:avLst/>
          </a:prstGeom>
          <a:noFill/>
          <a:ln/>
        </p:spPr>
        <p:txBody>
          <a:bodyPr wrap="square" lIns="0" tIns="0" rIns="0" bIns="0" rtlCol="0" anchor="ctr">
            <a:normAutofit/>
          </a:bodyPr>
          <a:lstStyle/>
          <a:p>
            <a:pPr marL="0" indent="0">
              <a:buNone/>
            </a:pPr>
            <a:r>
              <a:rPr lang="en-US" sz="760" dirty="0">
                <a:solidFill>
                  <a:srgbClr val="0B2636"/>
                </a:solidFill>
              </a:rPr>
              <a:t>Requirements elicitation</a:t>
            </a:r>
            <a:endParaRPr lang="en-US" sz="760" dirty="0"/>
          </a:p>
        </p:txBody>
      </p:sp>
      <p:sp>
        <p:nvSpPr>
          <p:cNvPr id="28" name="Shape 26"/>
          <p:cNvSpPr/>
          <p:nvPr/>
        </p:nvSpPr>
        <p:spPr>
          <a:xfrm>
            <a:off x="3529584" y="1856232"/>
            <a:ext cx="0" cy="393192"/>
          </a:xfrm>
          <a:prstGeom prst="line">
            <a:avLst/>
          </a:prstGeom>
          <a:noFill/>
          <a:ln w="5080">
            <a:solidFill>
              <a:srgbClr val="E1ECEF"/>
            </a:solidFill>
            <a:prstDash val="solid"/>
          </a:ln>
        </p:spPr>
      </p:sp>
      <p:sp>
        <p:nvSpPr>
          <p:cNvPr id="29" name="Shape 27"/>
          <p:cNvSpPr/>
          <p:nvPr/>
        </p:nvSpPr>
        <p:spPr>
          <a:xfrm>
            <a:off x="4654296" y="1856232"/>
            <a:ext cx="0" cy="393192"/>
          </a:xfrm>
          <a:prstGeom prst="line">
            <a:avLst/>
          </a:prstGeom>
          <a:noFill/>
          <a:ln w="5080">
            <a:solidFill>
              <a:srgbClr val="E1ECEF"/>
            </a:solidFill>
            <a:prstDash val="solid"/>
          </a:ln>
        </p:spPr>
      </p:sp>
      <p:sp>
        <p:nvSpPr>
          <p:cNvPr id="30" name="Shape 28"/>
          <p:cNvSpPr/>
          <p:nvPr/>
        </p:nvSpPr>
        <p:spPr>
          <a:xfrm>
            <a:off x="5779008" y="1856232"/>
            <a:ext cx="0" cy="393192"/>
          </a:xfrm>
          <a:prstGeom prst="line">
            <a:avLst/>
          </a:prstGeom>
          <a:noFill/>
          <a:ln w="5080">
            <a:solidFill>
              <a:srgbClr val="E1ECEF"/>
            </a:solidFill>
            <a:prstDash val="solid"/>
          </a:ln>
        </p:spPr>
      </p:sp>
      <p:sp>
        <p:nvSpPr>
          <p:cNvPr id="31" name="Shape 29"/>
          <p:cNvSpPr/>
          <p:nvPr/>
        </p:nvSpPr>
        <p:spPr>
          <a:xfrm>
            <a:off x="6903720" y="1856232"/>
            <a:ext cx="0" cy="393192"/>
          </a:xfrm>
          <a:prstGeom prst="line">
            <a:avLst/>
          </a:prstGeom>
          <a:noFill/>
          <a:ln w="5080">
            <a:solidFill>
              <a:srgbClr val="E1ECEF"/>
            </a:solidFill>
            <a:prstDash val="solid"/>
          </a:ln>
        </p:spPr>
      </p:sp>
      <p:sp>
        <p:nvSpPr>
          <p:cNvPr id="32" name="Shape 30"/>
          <p:cNvSpPr/>
          <p:nvPr/>
        </p:nvSpPr>
        <p:spPr>
          <a:xfrm>
            <a:off x="8028432" y="1856232"/>
            <a:ext cx="0" cy="393192"/>
          </a:xfrm>
          <a:prstGeom prst="line">
            <a:avLst/>
          </a:prstGeom>
          <a:noFill/>
          <a:ln w="5080">
            <a:solidFill>
              <a:srgbClr val="E1ECEF"/>
            </a:solidFill>
            <a:prstDash val="solid"/>
          </a:ln>
        </p:spPr>
      </p:sp>
      <p:sp>
        <p:nvSpPr>
          <p:cNvPr id="33" name="Shape 31"/>
          <p:cNvSpPr/>
          <p:nvPr/>
        </p:nvSpPr>
        <p:spPr>
          <a:xfrm>
            <a:off x="9153144" y="1856232"/>
            <a:ext cx="0" cy="393192"/>
          </a:xfrm>
          <a:prstGeom prst="line">
            <a:avLst/>
          </a:prstGeom>
          <a:noFill/>
          <a:ln w="5080">
            <a:solidFill>
              <a:srgbClr val="E1ECEF"/>
            </a:solidFill>
            <a:prstDash val="solid"/>
          </a:ln>
        </p:spPr>
      </p:sp>
      <p:sp>
        <p:nvSpPr>
          <p:cNvPr id="34" name="Shape 32"/>
          <p:cNvSpPr/>
          <p:nvPr/>
        </p:nvSpPr>
        <p:spPr>
          <a:xfrm>
            <a:off x="5888736" y="1938528"/>
            <a:ext cx="960120" cy="201168"/>
          </a:xfrm>
          <a:prstGeom prst="roundRect">
            <a:avLst>
              <a:gd name="adj" fmla="val 9091"/>
            </a:avLst>
          </a:prstGeom>
          <a:solidFill>
            <a:srgbClr val="0A8E9B"/>
          </a:solidFill>
          <a:ln w="12700">
            <a:solidFill>
              <a:srgbClr val="0A8E9B"/>
            </a:solidFill>
            <a:prstDash val="solid"/>
          </a:ln>
        </p:spPr>
      </p:sp>
      <p:sp>
        <p:nvSpPr>
          <p:cNvPr id="35" name="Shape 33"/>
          <p:cNvSpPr/>
          <p:nvPr/>
        </p:nvSpPr>
        <p:spPr>
          <a:xfrm>
            <a:off x="713232" y="2249424"/>
            <a:ext cx="10972800" cy="393192"/>
          </a:xfrm>
          <a:prstGeom prst="rect">
            <a:avLst/>
          </a:prstGeom>
          <a:solidFill>
            <a:srgbClr val="FFFFFF"/>
          </a:solidFill>
          <a:ln w="3810">
            <a:solidFill>
              <a:srgbClr val="D7E3E8"/>
            </a:solidFill>
            <a:prstDash val="solid"/>
          </a:ln>
        </p:spPr>
      </p:sp>
      <p:sp>
        <p:nvSpPr>
          <p:cNvPr id="36" name="Text 34"/>
          <p:cNvSpPr/>
          <p:nvPr/>
        </p:nvSpPr>
        <p:spPr>
          <a:xfrm>
            <a:off x="786384" y="2359152"/>
            <a:ext cx="2514600" cy="91440"/>
          </a:xfrm>
          <a:prstGeom prst="rect">
            <a:avLst/>
          </a:prstGeom>
          <a:noFill/>
          <a:ln/>
        </p:spPr>
        <p:txBody>
          <a:bodyPr wrap="square" lIns="0" tIns="0" rIns="0" bIns="0" rtlCol="0" anchor="ctr">
            <a:normAutofit/>
          </a:bodyPr>
          <a:lstStyle/>
          <a:p>
            <a:pPr marL="0" indent="0">
              <a:buNone/>
            </a:pPr>
            <a:r>
              <a:rPr lang="en-US" sz="760" dirty="0">
                <a:solidFill>
                  <a:srgbClr val="0B2636"/>
                </a:solidFill>
              </a:rPr>
              <a:t>Interface and architecture design</a:t>
            </a:r>
            <a:endParaRPr lang="en-US" sz="760" dirty="0"/>
          </a:p>
        </p:txBody>
      </p:sp>
      <p:sp>
        <p:nvSpPr>
          <p:cNvPr id="37" name="Shape 35"/>
          <p:cNvSpPr/>
          <p:nvPr/>
        </p:nvSpPr>
        <p:spPr>
          <a:xfrm>
            <a:off x="3529584" y="2249424"/>
            <a:ext cx="0" cy="393192"/>
          </a:xfrm>
          <a:prstGeom prst="line">
            <a:avLst/>
          </a:prstGeom>
          <a:noFill/>
          <a:ln w="5080">
            <a:solidFill>
              <a:srgbClr val="E1ECEF"/>
            </a:solidFill>
            <a:prstDash val="solid"/>
          </a:ln>
        </p:spPr>
      </p:sp>
      <p:sp>
        <p:nvSpPr>
          <p:cNvPr id="38" name="Shape 36"/>
          <p:cNvSpPr/>
          <p:nvPr/>
        </p:nvSpPr>
        <p:spPr>
          <a:xfrm>
            <a:off x="4654296" y="2249424"/>
            <a:ext cx="0" cy="393192"/>
          </a:xfrm>
          <a:prstGeom prst="line">
            <a:avLst/>
          </a:prstGeom>
          <a:noFill/>
          <a:ln w="5080">
            <a:solidFill>
              <a:srgbClr val="E1ECEF"/>
            </a:solidFill>
            <a:prstDash val="solid"/>
          </a:ln>
        </p:spPr>
      </p:sp>
      <p:sp>
        <p:nvSpPr>
          <p:cNvPr id="39" name="Shape 37"/>
          <p:cNvSpPr/>
          <p:nvPr/>
        </p:nvSpPr>
        <p:spPr>
          <a:xfrm>
            <a:off x="5779008" y="2249424"/>
            <a:ext cx="0" cy="393192"/>
          </a:xfrm>
          <a:prstGeom prst="line">
            <a:avLst/>
          </a:prstGeom>
          <a:noFill/>
          <a:ln w="5080">
            <a:solidFill>
              <a:srgbClr val="E1ECEF"/>
            </a:solidFill>
            <a:prstDash val="solid"/>
          </a:ln>
        </p:spPr>
      </p:sp>
      <p:sp>
        <p:nvSpPr>
          <p:cNvPr id="40" name="Shape 38"/>
          <p:cNvSpPr/>
          <p:nvPr/>
        </p:nvSpPr>
        <p:spPr>
          <a:xfrm>
            <a:off x="6903720" y="2249424"/>
            <a:ext cx="0" cy="393192"/>
          </a:xfrm>
          <a:prstGeom prst="line">
            <a:avLst/>
          </a:prstGeom>
          <a:noFill/>
          <a:ln w="5080">
            <a:solidFill>
              <a:srgbClr val="E1ECEF"/>
            </a:solidFill>
            <a:prstDash val="solid"/>
          </a:ln>
        </p:spPr>
      </p:sp>
      <p:sp>
        <p:nvSpPr>
          <p:cNvPr id="41" name="Shape 39"/>
          <p:cNvSpPr/>
          <p:nvPr/>
        </p:nvSpPr>
        <p:spPr>
          <a:xfrm>
            <a:off x="8028432" y="2249424"/>
            <a:ext cx="0" cy="393192"/>
          </a:xfrm>
          <a:prstGeom prst="line">
            <a:avLst/>
          </a:prstGeom>
          <a:noFill/>
          <a:ln w="5080">
            <a:solidFill>
              <a:srgbClr val="E1ECEF"/>
            </a:solidFill>
            <a:prstDash val="solid"/>
          </a:ln>
        </p:spPr>
      </p:sp>
      <p:sp>
        <p:nvSpPr>
          <p:cNvPr id="42" name="Shape 40"/>
          <p:cNvSpPr/>
          <p:nvPr/>
        </p:nvSpPr>
        <p:spPr>
          <a:xfrm>
            <a:off x="9153144" y="2249424"/>
            <a:ext cx="0" cy="393192"/>
          </a:xfrm>
          <a:prstGeom prst="line">
            <a:avLst/>
          </a:prstGeom>
          <a:noFill/>
          <a:ln w="5080">
            <a:solidFill>
              <a:srgbClr val="E1ECEF"/>
            </a:solidFill>
            <a:prstDash val="solid"/>
          </a:ln>
        </p:spPr>
      </p:sp>
      <p:sp>
        <p:nvSpPr>
          <p:cNvPr id="43" name="Shape 41"/>
          <p:cNvSpPr/>
          <p:nvPr/>
        </p:nvSpPr>
        <p:spPr>
          <a:xfrm>
            <a:off x="5888736" y="2331720"/>
            <a:ext cx="2084832" cy="201168"/>
          </a:xfrm>
          <a:prstGeom prst="roundRect">
            <a:avLst>
              <a:gd name="adj" fmla="val 9091"/>
            </a:avLst>
          </a:prstGeom>
          <a:solidFill>
            <a:srgbClr val="0A8E9B"/>
          </a:solidFill>
          <a:ln w="12700">
            <a:solidFill>
              <a:srgbClr val="0A8E9B"/>
            </a:solidFill>
            <a:prstDash val="solid"/>
          </a:ln>
        </p:spPr>
      </p:sp>
      <p:sp>
        <p:nvSpPr>
          <p:cNvPr id="44" name="Shape 42"/>
          <p:cNvSpPr/>
          <p:nvPr/>
        </p:nvSpPr>
        <p:spPr>
          <a:xfrm>
            <a:off x="713232" y="2642616"/>
            <a:ext cx="10972800" cy="393192"/>
          </a:xfrm>
          <a:prstGeom prst="rect">
            <a:avLst/>
          </a:prstGeom>
          <a:solidFill>
            <a:srgbClr val="F6FAFB"/>
          </a:solidFill>
          <a:ln w="3810">
            <a:solidFill>
              <a:srgbClr val="D7E3E8"/>
            </a:solidFill>
            <a:prstDash val="solid"/>
          </a:ln>
        </p:spPr>
      </p:sp>
      <p:sp>
        <p:nvSpPr>
          <p:cNvPr id="45" name="Text 43"/>
          <p:cNvSpPr/>
          <p:nvPr/>
        </p:nvSpPr>
        <p:spPr>
          <a:xfrm>
            <a:off x="786384" y="2752344"/>
            <a:ext cx="2514600" cy="91440"/>
          </a:xfrm>
          <a:prstGeom prst="rect">
            <a:avLst/>
          </a:prstGeom>
          <a:noFill/>
          <a:ln/>
        </p:spPr>
        <p:txBody>
          <a:bodyPr wrap="square" lIns="0" tIns="0" rIns="0" bIns="0" rtlCol="0" anchor="ctr">
            <a:normAutofit/>
          </a:bodyPr>
          <a:lstStyle/>
          <a:p>
            <a:pPr marL="0" indent="0">
              <a:buNone/>
            </a:pPr>
            <a:r>
              <a:rPr lang="en-US" sz="760" dirty="0">
                <a:solidFill>
                  <a:srgbClr val="0B2636"/>
                </a:solidFill>
              </a:rPr>
              <a:t>Prototype development</a:t>
            </a:r>
            <a:endParaRPr lang="en-US" sz="760" dirty="0"/>
          </a:p>
        </p:txBody>
      </p:sp>
      <p:sp>
        <p:nvSpPr>
          <p:cNvPr id="46" name="Shape 44"/>
          <p:cNvSpPr/>
          <p:nvPr/>
        </p:nvSpPr>
        <p:spPr>
          <a:xfrm>
            <a:off x="3529584" y="2642616"/>
            <a:ext cx="0" cy="393192"/>
          </a:xfrm>
          <a:prstGeom prst="line">
            <a:avLst/>
          </a:prstGeom>
          <a:noFill/>
          <a:ln w="5080">
            <a:solidFill>
              <a:srgbClr val="E1ECEF"/>
            </a:solidFill>
            <a:prstDash val="solid"/>
          </a:ln>
        </p:spPr>
      </p:sp>
      <p:sp>
        <p:nvSpPr>
          <p:cNvPr id="47" name="Shape 45"/>
          <p:cNvSpPr/>
          <p:nvPr/>
        </p:nvSpPr>
        <p:spPr>
          <a:xfrm>
            <a:off x="4654296" y="2642616"/>
            <a:ext cx="0" cy="393192"/>
          </a:xfrm>
          <a:prstGeom prst="line">
            <a:avLst/>
          </a:prstGeom>
          <a:noFill/>
          <a:ln w="5080">
            <a:solidFill>
              <a:srgbClr val="E1ECEF"/>
            </a:solidFill>
            <a:prstDash val="solid"/>
          </a:ln>
        </p:spPr>
      </p:sp>
      <p:sp>
        <p:nvSpPr>
          <p:cNvPr id="48" name="Shape 46"/>
          <p:cNvSpPr/>
          <p:nvPr/>
        </p:nvSpPr>
        <p:spPr>
          <a:xfrm>
            <a:off x="5779008" y="2642616"/>
            <a:ext cx="0" cy="393192"/>
          </a:xfrm>
          <a:prstGeom prst="line">
            <a:avLst/>
          </a:prstGeom>
          <a:noFill/>
          <a:ln w="5080">
            <a:solidFill>
              <a:srgbClr val="E1ECEF"/>
            </a:solidFill>
            <a:prstDash val="solid"/>
          </a:ln>
        </p:spPr>
      </p:sp>
      <p:sp>
        <p:nvSpPr>
          <p:cNvPr id="49" name="Shape 47"/>
          <p:cNvSpPr/>
          <p:nvPr/>
        </p:nvSpPr>
        <p:spPr>
          <a:xfrm>
            <a:off x="6903720" y="2642616"/>
            <a:ext cx="0" cy="393192"/>
          </a:xfrm>
          <a:prstGeom prst="line">
            <a:avLst/>
          </a:prstGeom>
          <a:noFill/>
          <a:ln w="5080">
            <a:solidFill>
              <a:srgbClr val="E1ECEF"/>
            </a:solidFill>
            <a:prstDash val="solid"/>
          </a:ln>
        </p:spPr>
      </p:sp>
      <p:sp>
        <p:nvSpPr>
          <p:cNvPr id="50" name="Shape 48"/>
          <p:cNvSpPr/>
          <p:nvPr/>
        </p:nvSpPr>
        <p:spPr>
          <a:xfrm>
            <a:off x="8028432" y="2642616"/>
            <a:ext cx="0" cy="393192"/>
          </a:xfrm>
          <a:prstGeom prst="line">
            <a:avLst/>
          </a:prstGeom>
          <a:noFill/>
          <a:ln w="5080">
            <a:solidFill>
              <a:srgbClr val="E1ECEF"/>
            </a:solidFill>
            <a:prstDash val="solid"/>
          </a:ln>
        </p:spPr>
      </p:sp>
      <p:sp>
        <p:nvSpPr>
          <p:cNvPr id="51" name="Shape 49"/>
          <p:cNvSpPr/>
          <p:nvPr/>
        </p:nvSpPr>
        <p:spPr>
          <a:xfrm>
            <a:off x="9153144" y="2642616"/>
            <a:ext cx="0" cy="393192"/>
          </a:xfrm>
          <a:prstGeom prst="line">
            <a:avLst/>
          </a:prstGeom>
          <a:noFill/>
          <a:ln w="5080">
            <a:solidFill>
              <a:srgbClr val="E1ECEF"/>
            </a:solidFill>
            <a:prstDash val="solid"/>
          </a:ln>
        </p:spPr>
      </p:sp>
      <p:sp>
        <p:nvSpPr>
          <p:cNvPr id="52" name="Shape 50"/>
          <p:cNvSpPr/>
          <p:nvPr/>
        </p:nvSpPr>
        <p:spPr>
          <a:xfrm>
            <a:off x="7013448" y="2724912"/>
            <a:ext cx="2084832" cy="201168"/>
          </a:xfrm>
          <a:prstGeom prst="roundRect">
            <a:avLst>
              <a:gd name="adj" fmla="val 9091"/>
            </a:avLst>
          </a:prstGeom>
          <a:solidFill>
            <a:srgbClr val="0A8E9B"/>
          </a:solidFill>
          <a:ln w="12700">
            <a:solidFill>
              <a:srgbClr val="0A8E9B"/>
            </a:solidFill>
            <a:prstDash val="solid"/>
          </a:ln>
        </p:spPr>
      </p:sp>
      <p:sp>
        <p:nvSpPr>
          <p:cNvPr id="53" name="Shape 51"/>
          <p:cNvSpPr/>
          <p:nvPr/>
        </p:nvSpPr>
        <p:spPr>
          <a:xfrm>
            <a:off x="713232" y="3035808"/>
            <a:ext cx="10972800" cy="393192"/>
          </a:xfrm>
          <a:prstGeom prst="rect">
            <a:avLst/>
          </a:prstGeom>
          <a:solidFill>
            <a:srgbClr val="FFFFFF"/>
          </a:solidFill>
          <a:ln w="3810">
            <a:solidFill>
              <a:srgbClr val="D7E3E8"/>
            </a:solidFill>
            <a:prstDash val="solid"/>
          </a:ln>
        </p:spPr>
      </p:sp>
      <p:sp>
        <p:nvSpPr>
          <p:cNvPr id="54" name="Text 52"/>
          <p:cNvSpPr/>
          <p:nvPr/>
        </p:nvSpPr>
        <p:spPr>
          <a:xfrm>
            <a:off x="786384" y="3145536"/>
            <a:ext cx="2514600" cy="91440"/>
          </a:xfrm>
          <a:prstGeom prst="rect">
            <a:avLst/>
          </a:prstGeom>
          <a:noFill/>
          <a:ln/>
        </p:spPr>
        <p:txBody>
          <a:bodyPr wrap="square" lIns="0" tIns="0" rIns="0" bIns="0" rtlCol="0" anchor="ctr">
            <a:normAutofit/>
          </a:bodyPr>
          <a:lstStyle/>
          <a:p>
            <a:pPr marL="0" indent="0">
              <a:buNone/>
            </a:pPr>
            <a:r>
              <a:rPr lang="en-US" sz="760" dirty="0">
                <a:solidFill>
                  <a:srgbClr val="0B2636"/>
                </a:solidFill>
              </a:rPr>
              <a:t>Pilot testing and refinement</a:t>
            </a:r>
            <a:endParaRPr lang="en-US" sz="760" dirty="0"/>
          </a:p>
        </p:txBody>
      </p:sp>
      <p:sp>
        <p:nvSpPr>
          <p:cNvPr id="55" name="Shape 53"/>
          <p:cNvSpPr/>
          <p:nvPr/>
        </p:nvSpPr>
        <p:spPr>
          <a:xfrm>
            <a:off x="3529584" y="3035808"/>
            <a:ext cx="0" cy="393192"/>
          </a:xfrm>
          <a:prstGeom prst="line">
            <a:avLst/>
          </a:prstGeom>
          <a:noFill/>
          <a:ln w="5080">
            <a:solidFill>
              <a:srgbClr val="E1ECEF"/>
            </a:solidFill>
            <a:prstDash val="solid"/>
          </a:ln>
        </p:spPr>
      </p:sp>
      <p:sp>
        <p:nvSpPr>
          <p:cNvPr id="56" name="Shape 54"/>
          <p:cNvSpPr/>
          <p:nvPr/>
        </p:nvSpPr>
        <p:spPr>
          <a:xfrm>
            <a:off x="4654296" y="3035808"/>
            <a:ext cx="0" cy="393192"/>
          </a:xfrm>
          <a:prstGeom prst="line">
            <a:avLst/>
          </a:prstGeom>
          <a:noFill/>
          <a:ln w="5080">
            <a:solidFill>
              <a:srgbClr val="E1ECEF"/>
            </a:solidFill>
            <a:prstDash val="solid"/>
          </a:ln>
        </p:spPr>
      </p:sp>
      <p:sp>
        <p:nvSpPr>
          <p:cNvPr id="57" name="Shape 55"/>
          <p:cNvSpPr/>
          <p:nvPr/>
        </p:nvSpPr>
        <p:spPr>
          <a:xfrm>
            <a:off x="5779008" y="3035808"/>
            <a:ext cx="0" cy="393192"/>
          </a:xfrm>
          <a:prstGeom prst="line">
            <a:avLst/>
          </a:prstGeom>
          <a:noFill/>
          <a:ln w="5080">
            <a:solidFill>
              <a:srgbClr val="E1ECEF"/>
            </a:solidFill>
            <a:prstDash val="solid"/>
          </a:ln>
        </p:spPr>
      </p:sp>
      <p:sp>
        <p:nvSpPr>
          <p:cNvPr id="58" name="Shape 56"/>
          <p:cNvSpPr/>
          <p:nvPr/>
        </p:nvSpPr>
        <p:spPr>
          <a:xfrm>
            <a:off x="6903720" y="3035808"/>
            <a:ext cx="0" cy="393192"/>
          </a:xfrm>
          <a:prstGeom prst="line">
            <a:avLst/>
          </a:prstGeom>
          <a:noFill/>
          <a:ln w="5080">
            <a:solidFill>
              <a:srgbClr val="E1ECEF"/>
            </a:solidFill>
            <a:prstDash val="solid"/>
          </a:ln>
        </p:spPr>
      </p:sp>
      <p:sp>
        <p:nvSpPr>
          <p:cNvPr id="59" name="Shape 57"/>
          <p:cNvSpPr/>
          <p:nvPr/>
        </p:nvSpPr>
        <p:spPr>
          <a:xfrm>
            <a:off x="8028432" y="3035808"/>
            <a:ext cx="0" cy="393192"/>
          </a:xfrm>
          <a:prstGeom prst="line">
            <a:avLst/>
          </a:prstGeom>
          <a:noFill/>
          <a:ln w="5080">
            <a:solidFill>
              <a:srgbClr val="E1ECEF"/>
            </a:solidFill>
            <a:prstDash val="solid"/>
          </a:ln>
        </p:spPr>
      </p:sp>
      <p:sp>
        <p:nvSpPr>
          <p:cNvPr id="60" name="Shape 58"/>
          <p:cNvSpPr/>
          <p:nvPr/>
        </p:nvSpPr>
        <p:spPr>
          <a:xfrm>
            <a:off x="9153144" y="3035808"/>
            <a:ext cx="0" cy="393192"/>
          </a:xfrm>
          <a:prstGeom prst="line">
            <a:avLst/>
          </a:prstGeom>
          <a:noFill/>
          <a:ln w="5080">
            <a:solidFill>
              <a:srgbClr val="E1ECEF"/>
            </a:solidFill>
            <a:prstDash val="solid"/>
          </a:ln>
        </p:spPr>
      </p:sp>
      <p:sp>
        <p:nvSpPr>
          <p:cNvPr id="61" name="Shape 59"/>
          <p:cNvSpPr/>
          <p:nvPr/>
        </p:nvSpPr>
        <p:spPr>
          <a:xfrm>
            <a:off x="8138160" y="3118104"/>
            <a:ext cx="960120" cy="201168"/>
          </a:xfrm>
          <a:prstGeom prst="roundRect">
            <a:avLst>
              <a:gd name="adj" fmla="val 9091"/>
            </a:avLst>
          </a:prstGeom>
          <a:solidFill>
            <a:srgbClr val="0A8E9B"/>
          </a:solidFill>
          <a:ln w="12700">
            <a:solidFill>
              <a:srgbClr val="0A8E9B"/>
            </a:solidFill>
            <a:prstDash val="solid"/>
          </a:ln>
        </p:spPr>
      </p:sp>
      <p:sp>
        <p:nvSpPr>
          <p:cNvPr id="62" name="Shape 60"/>
          <p:cNvSpPr/>
          <p:nvPr/>
        </p:nvSpPr>
        <p:spPr>
          <a:xfrm>
            <a:off x="713232" y="3429000"/>
            <a:ext cx="10972800" cy="393192"/>
          </a:xfrm>
          <a:prstGeom prst="rect">
            <a:avLst/>
          </a:prstGeom>
          <a:solidFill>
            <a:srgbClr val="F6FAFB"/>
          </a:solidFill>
          <a:ln w="3810">
            <a:solidFill>
              <a:srgbClr val="D7E3E8"/>
            </a:solidFill>
            <a:prstDash val="solid"/>
          </a:ln>
        </p:spPr>
      </p:sp>
      <p:sp>
        <p:nvSpPr>
          <p:cNvPr id="63" name="Text 61"/>
          <p:cNvSpPr/>
          <p:nvPr/>
        </p:nvSpPr>
        <p:spPr>
          <a:xfrm>
            <a:off x="786384" y="3538728"/>
            <a:ext cx="2514600" cy="91440"/>
          </a:xfrm>
          <a:prstGeom prst="rect">
            <a:avLst/>
          </a:prstGeom>
          <a:noFill/>
          <a:ln/>
        </p:spPr>
        <p:txBody>
          <a:bodyPr wrap="square" lIns="0" tIns="0" rIns="0" bIns="0" rtlCol="0" anchor="ctr">
            <a:normAutofit/>
          </a:bodyPr>
          <a:lstStyle/>
          <a:p>
            <a:pPr marL="0" indent="0">
              <a:buNone/>
            </a:pPr>
            <a:r>
              <a:rPr lang="en-US" sz="760" dirty="0">
                <a:solidFill>
                  <a:srgbClr val="0B2636"/>
                </a:solidFill>
              </a:rPr>
              <a:t>Main usability evaluation</a:t>
            </a:r>
            <a:endParaRPr lang="en-US" sz="760" dirty="0"/>
          </a:p>
        </p:txBody>
      </p:sp>
      <p:sp>
        <p:nvSpPr>
          <p:cNvPr id="64" name="Shape 62"/>
          <p:cNvSpPr/>
          <p:nvPr/>
        </p:nvSpPr>
        <p:spPr>
          <a:xfrm>
            <a:off x="3529584" y="3429000"/>
            <a:ext cx="0" cy="393192"/>
          </a:xfrm>
          <a:prstGeom prst="line">
            <a:avLst/>
          </a:prstGeom>
          <a:noFill/>
          <a:ln w="5080">
            <a:solidFill>
              <a:srgbClr val="E1ECEF"/>
            </a:solidFill>
            <a:prstDash val="solid"/>
          </a:ln>
        </p:spPr>
      </p:sp>
      <p:sp>
        <p:nvSpPr>
          <p:cNvPr id="65" name="Shape 63"/>
          <p:cNvSpPr/>
          <p:nvPr/>
        </p:nvSpPr>
        <p:spPr>
          <a:xfrm>
            <a:off x="4654296" y="3429000"/>
            <a:ext cx="0" cy="393192"/>
          </a:xfrm>
          <a:prstGeom prst="line">
            <a:avLst/>
          </a:prstGeom>
          <a:noFill/>
          <a:ln w="5080">
            <a:solidFill>
              <a:srgbClr val="E1ECEF"/>
            </a:solidFill>
            <a:prstDash val="solid"/>
          </a:ln>
        </p:spPr>
      </p:sp>
      <p:sp>
        <p:nvSpPr>
          <p:cNvPr id="66" name="Shape 64"/>
          <p:cNvSpPr/>
          <p:nvPr/>
        </p:nvSpPr>
        <p:spPr>
          <a:xfrm>
            <a:off x="5779008" y="3429000"/>
            <a:ext cx="0" cy="393192"/>
          </a:xfrm>
          <a:prstGeom prst="line">
            <a:avLst/>
          </a:prstGeom>
          <a:noFill/>
          <a:ln w="5080">
            <a:solidFill>
              <a:srgbClr val="E1ECEF"/>
            </a:solidFill>
            <a:prstDash val="solid"/>
          </a:ln>
        </p:spPr>
      </p:sp>
      <p:sp>
        <p:nvSpPr>
          <p:cNvPr id="67" name="Shape 65"/>
          <p:cNvSpPr/>
          <p:nvPr/>
        </p:nvSpPr>
        <p:spPr>
          <a:xfrm>
            <a:off x="6903720" y="3429000"/>
            <a:ext cx="0" cy="393192"/>
          </a:xfrm>
          <a:prstGeom prst="line">
            <a:avLst/>
          </a:prstGeom>
          <a:noFill/>
          <a:ln w="5080">
            <a:solidFill>
              <a:srgbClr val="E1ECEF"/>
            </a:solidFill>
            <a:prstDash val="solid"/>
          </a:ln>
        </p:spPr>
      </p:sp>
      <p:sp>
        <p:nvSpPr>
          <p:cNvPr id="68" name="Shape 66"/>
          <p:cNvSpPr/>
          <p:nvPr/>
        </p:nvSpPr>
        <p:spPr>
          <a:xfrm>
            <a:off x="8028432" y="3429000"/>
            <a:ext cx="0" cy="393192"/>
          </a:xfrm>
          <a:prstGeom prst="line">
            <a:avLst/>
          </a:prstGeom>
          <a:noFill/>
          <a:ln w="5080">
            <a:solidFill>
              <a:srgbClr val="E1ECEF"/>
            </a:solidFill>
            <a:prstDash val="solid"/>
          </a:ln>
        </p:spPr>
      </p:sp>
      <p:sp>
        <p:nvSpPr>
          <p:cNvPr id="69" name="Shape 67"/>
          <p:cNvSpPr/>
          <p:nvPr/>
        </p:nvSpPr>
        <p:spPr>
          <a:xfrm>
            <a:off x="9153144" y="3429000"/>
            <a:ext cx="0" cy="393192"/>
          </a:xfrm>
          <a:prstGeom prst="line">
            <a:avLst/>
          </a:prstGeom>
          <a:noFill/>
          <a:ln w="5080">
            <a:solidFill>
              <a:srgbClr val="E1ECEF"/>
            </a:solidFill>
            <a:prstDash val="solid"/>
          </a:ln>
        </p:spPr>
      </p:sp>
      <p:sp>
        <p:nvSpPr>
          <p:cNvPr id="70" name="Shape 68"/>
          <p:cNvSpPr/>
          <p:nvPr/>
        </p:nvSpPr>
        <p:spPr>
          <a:xfrm>
            <a:off x="9262872" y="3511296"/>
            <a:ext cx="397764" cy="201168"/>
          </a:xfrm>
          <a:prstGeom prst="roundRect">
            <a:avLst>
              <a:gd name="adj" fmla="val 9091"/>
            </a:avLst>
          </a:prstGeom>
          <a:solidFill>
            <a:srgbClr val="0A8E9B"/>
          </a:solidFill>
          <a:ln w="12700">
            <a:solidFill>
              <a:srgbClr val="0A8E9B"/>
            </a:solidFill>
            <a:prstDash val="solid"/>
          </a:ln>
        </p:spPr>
      </p:sp>
      <p:sp>
        <p:nvSpPr>
          <p:cNvPr id="71" name="Shape 69"/>
          <p:cNvSpPr/>
          <p:nvPr/>
        </p:nvSpPr>
        <p:spPr>
          <a:xfrm>
            <a:off x="713232" y="3822192"/>
            <a:ext cx="10972800" cy="393192"/>
          </a:xfrm>
          <a:prstGeom prst="rect">
            <a:avLst/>
          </a:prstGeom>
          <a:solidFill>
            <a:srgbClr val="FFFFFF"/>
          </a:solidFill>
          <a:ln w="3810">
            <a:solidFill>
              <a:srgbClr val="D7E3E8"/>
            </a:solidFill>
            <a:prstDash val="solid"/>
          </a:ln>
        </p:spPr>
      </p:sp>
      <p:sp>
        <p:nvSpPr>
          <p:cNvPr id="72" name="Text 70"/>
          <p:cNvSpPr/>
          <p:nvPr/>
        </p:nvSpPr>
        <p:spPr>
          <a:xfrm>
            <a:off x="786384" y="3931920"/>
            <a:ext cx="2514600" cy="91440"/>
          </a:xfrm>
          <a:prstGeom prst="rect">
            <a:avLst/>
          </a:prstGeom>
          <a:noFill/>
          <a:ln/>
        </p:spPr>
        <p:txBody>
          <a:bodyPr wrap="square" lIns="0" tIns="0" rIns="0" bIns="0" rtlCol="0" anchor="ctr">
            <a:normAutofit/>
          </a:bodyPr>
          <a:lstStyle/>
          <a:p>
            <a:pPr marL="0" indent="0">
              <a:buNone/>
            </a:pPr>
            <a:r>
              <a:rPr lang="en-US" sz="760" dirty="0">
                <a:solidFill>
                  <a:srgbClr val="0B2636"/>
                </a:solidFill>
              </a:rPr>
              <a:t>Data analysis</a:t>
            </a:r>
            <a:endParaRPr lang="en-US" sz="760" dirty="0"/>
          </a:p>
        </p:txBody>
      </p:sp>
      <p:sp>
        <p:nvSpPr>
          <p:cNvPr id="73" name="Shape 71"/>
          <p:cNvSpPr/>
          <p:nvPr/>
        </p:nvSpPr>
        <p:spPr>
          <a:xfrm>
            <a:off x="3529584" y="3822192"/>
            <a:ext cx="0" cy="393192"/>
          </a:xfrm>
          <a:prstGeom prst="line">
            <a:avLst/>
          </a:prstGeom>
          <a:noFill/>
          <a:ln w="5080">
            <a:solidFill>
              <a:srgbClr val="E1ECEF"/>
            </a:solidFill>
            <a:prstDash val="solid"/>
          </a:ln>
        </p:spPr>
      </p:sp>
      <p:sp>
        <p:nvSpPr>
          <p:cNvPr id="74" name="Shape 72"/>
          <p:cNvSpPr/>
          <p:nvPr/>
        </p:nvSpPr>
        <p:spPr>
          <a:xfrm>
            <a:off x="4654296" y="3822192"/>
            <a:ext cx="0" cy="393192"/>
          </a:xfrm>
          <a:prstGeom prst="line">
            <a:avLst/>
          </a:prstGeom>
          <a:noFill/>
          <a:ln w="5080">
            <a:solidFill>
              <a:srgbClr val="E1ECEF"/>
            </a:solidFill>
            <a:prstDash val="solid"/>
          </a:ln>
        </p:spPr>
      </p:sp>
      <p:sp>
        <p:nvSpPr>
          <p:cNvPr id="75" name="Shape 73"/>
          <p:cNvSpPr/>
          <p:nvPr/>
        </p:nvSpPr>
        <p:spPr>
          <a:xfrm>
            <a:off x="5779008" y="3822192"/>
            <a:ext cx="0" cy="393192"/>
          </a:xfrm>
          <a:prstGeom prst="line">
            <a:avLst/>
          </a:prstGeom>
          <a:noFill/>
          <a:ln w="5080">
            <a:solidFill>
              <a:srgbClr val="E1ECEF"/>
            </a:solidFill>
            <a:prstDash val="solid"/>
          </a:ln>
        </p:spPr>
      </p:sp>
      <p:sp>
        <p:nvSpPr>
          <p:cNvPr id="76" name="Shape 74"/>
          <p:cNvSpPr/>
          <p:nvPr/>
        </p:nvSpPr>
        <p:spPr>
          <a:xfrm>
            <a:off x="6903720" y="3822192"/>
            <a:ext cx="0" cy="393192"/>
          </a:xfrm>
          <a:prstGeom prst="line">
            <a:avLst/>
          </a:prstGeom>
          <a:noFill/>
          <a:ln w="5080">
            <a:solidFill>
              <a:srgbClr val="E1ECEF"/>
            </a:solidFill>
            <a:prstDash val="solid"/>
          </a:ln>
        </p:spPr>
      </p:sp>
      <p:sp>
        <p:nvSpPr>
          <p:cNvPr id="77" name="Shape 75"/>
          <p:cNvSpPr/>
          <p:nvPr/>
        </p:nvSpPr>
        <p:spPr>
          <a:xfrm>
            <a:off x="8028432" y="3822192"/>
            <a:ext cx="0" cy="393192"/>
          </a:xfrm>
          <a:prstGeom prst="line">
            <a:avLst/>
          </a:prstGeom>
          <a:noFill/>
          <a:ln w="5080">
            <a:solidFill>
              <a:srgbClr val="E1ECEF"/>
            </a:solidFill>
            <a:prstDash val="solid"/>
          </a:ln>
        </p:spPr>
      </p:sp>
      <p:sp>
        <p:nvSpPr>
          <p:cNvPr id="78" name="Shape 76"/>
          <p:cNvSpPr/>
          <p:nvPr/>
        </p:nvSpPr>
        <p:spPr>
          <a:xfrm>
            <a:off x="9153144" y="3822192"/>
            <a:ext cx="0" cy="393192"/>
          </a:xfrm>
          <a:prstGeom prst="line">
            <a:avLst/>
          </a:prstGeom>
          <a:noFill/>
          <a:ln w="5080">
            <a:solidFill>
              <a:srgbClr val="E1ECEF"/>
            </a:solidFill>
            <a:prstDash val="solid"/>
          </a:ln>
        </p:spPr>
      </p:sp>
      <p:sp>
        <p:nvSpPr>
          <p:cNvPr id="79" name="Shape 77"/>
          <p:cNvSpPr/>
          <p:nvPr/>
        </p:nvSpPr>
        <p:spPr>
          <a:xfrm>
            <a:off x="9262872" y="3904488"/>
            <a:ext cx="678942" cy="201168"/>
          </a:xfrm>
          <a:prstGeom prst="roundRect">
            <a:avLst>
              <a:gd name="adj" fmla="val 9091"/>
            </a:avLst>
          </a:prstGeom>
          <a:solidFill>
            <a:srgbClr val="0A8E9B"/>
          </a:solidFill>
          <a:ln w="12700">
            <a:solidFill>
              <a:srgbClr val="0A8E9B"/>
            </a:solidFill>
            <a:prstDash val="solid"/>
          </a:ln>
        </p:spPr>
      </p:sp>
      <p:sp>
        <p:nvSpPr>
          <p:cNvPr id="80" name="Shape 78"/>
          <p:cNvSpPr/>
          <p:nvPr/>
        </p:nvSpPr>
        <p:spPr>
          <a:xfrm>
            <a:off x="713232" y="4215384"/>
            <a:ext cx="10972800" cy="393192"/>
          </a:xfrm>
          <a:prstGeom prst="rect">
            <a:avLst/>
          </a:prstGeom>
          <a:solidFill>
            <a:srgbClr val="F6FAFB"/>
          </a:solidFill>
          <a:ln w="3810">
            <a:solidFill>
              <a:srgbClr val="D7E3E8"/>
            </a:solidFill>
            <a:prstDash val="solid"/>
          </a:ln>
        </p:spPr>
      </p:sp>
      <p:sp>
        <p:nvSpPr>
          <p:cNvPr id="81" name="Text 79"/>
          <p:cNvSpPr/>
          <p:nvPr/>
        </p:nvSpPr>
        <p:spPr>
          <a:xfrm>
            <a:off x="786384" y="4325112"/>
            <a:ext cx="2514600" cy="91440"/>
          </a:xfrm>
          <a:prstGeom prst="rect">
            <a:avLst/>
          </a:prstGeom>
          <a:noFill/>
          <a:ln/>
        </p:spPr>
        <p:txBody>
          <a:bodyPr wrap="square" lIns="0" tIns="0" rIns="0" bIns="0" rtlCol="0" anchor="ctr">
            <a:normAutofit/>
          </a:bodyPr>
          <a:lstStyle/>
          <a:p>
            <a:pPr marL="0" indent="0">
              <a:buNone/>
            </a:pPr>
            <a:r>
              <a:rPr lang="en-US" sz="760" dirty="0">
                <a:solidFill>
                  <a:srgbClr val="0B2636"/>
                </a:solidFill>
              </a:rPr>
              <a:t>Dissertation writing and submission</a:t>
            </a:r>
            <a:endParaRPr lang="en-US" sz="760" dirty="0"/>
          </a:p>
        </p:txBody>
      </p:sp>
      <p:sp>
        <p:nvSpPr>
          <p:cNvPr id="82" name="Shape 80"/>
          <p:cNvSpPr/>
          <p:nvPr/>
        </p:nvSpPr>
        <p:spPr>
          <a:xfrm>
            <a:off x="3529584" y="4215384"/>
            <a:ext cx="0" cy="393192"/>
          </a:xfrm>
          <a:prstGeom prst="line">
            <a:avLst/>
          </a:prstGeom>
          <a:noFill/>
          <a:ln w="5080">
            <a:solidFill>
              <a:srgbClr val="E1ECEF"/>
            </a:solidFill>
            <a:prstDash val="solid"/>
          </a:ln>
        </p:spPr>
      </p:sp>
      <p:sp>
        <p:nvSpPr>
          <p:cNvPr id="83" name="Shape 81"/>
          <p:cNvSpPr/>
          <p:nvPr/>
        </p:nvSpPr>
        <p:spPr>
          <a:xfrm>
            <a:off x="4654296" y="4215384"/>
            <a:ext cx="0" cy="393192"/>
          </a:xfrm>
          <a:prstGeom prst="line">
            <a:avLst/>
          </a:prstGeom>
          <a:noFill/>
          <a:ln w="5080">
            <a:solidFill>
              <a:srgbClr val="E1ECEF"/>
            </a:solidFill>
            <a:prstDash val="solid"/>
          </a:ln>
        </p:spPr>
      </p:sp>
      <p:sp>
        <p:nvSpPr>
          <p:cNvPr id="84" name="Shape 82"/>
          <p:cNvSpPr/>
          <p:nvPr/>
        </p:nvSpPr>
        <p:spPr>
          <a:xfrm>
            <a:off x="5779008" y="4215384"/>
            <a:ext cx="0" cy="393192"/>
          </a:xfrm>
          <a:prstGeom prst="line">
            <a:avLst/>
          </a:prstGeom>
          <a:noFill/>
          <a:ln w="5080">
            <a:solidFill>
              <a:srgbClr val="E1ECEF"/>
            </a:solidFill>
            <a:prstDash val="solid"/>
          </a:ln>
        </p:spPr>
      </p:sp>
      <p:sp>
        <p:nvSpPr>
          <p:cNvPr id="85" name="Shape 83"/>
          <p:cNvSpPr/>
          <p:nvPr/>
        </p:nvSpPr>
        <p:spPr>
          <a:xfrm>
            <a:off x="6903720" y="4215384"/>
            <a:ext cx="0" cy="393192"/>
          </a:xfrm>
          <a:prstGeom prst="line">
            <a:avLst/>
          </a:prstGeom>
          <a:noFill/>
          <a:ln w="5080">
            <a:solidFill>
              <a:srgbClr val="E1ECEF"/>
            </a:solidFill>
            <a:prstDash val="solid"/>
          </a:ln>
        </p:spPr>
      </p:sp>
      <p:sp>
        <p:nvSpPr>
          <p:cNvPr id="86" name="Shape 84"/>
          <p:cNvSpPr/>
          <p:nvPr/>
        </p:nvSpPr>
        <p:spPr>
          <a:xfrm>
            <a:off x="8028432" y="4215384"/>
            <a:ext cx="0" cy="393192"/>
          </a:xfrm>
          <a:prstGeom prst="line">
            <a:avLst/>
          </a:prstGeom>
          <a:noFill/>
          <a:ln w="5080">
            <a:solidFill>
              <a:srgbClr val="E1ECEF"/>
            </a:solidFill>
            <a:prstDash val="solid"/>
          </a:ln>
        </p:spPr>
      </p:sp>
      <p:sp>
        <p:nvSpPr>
          <p:cNvPr id="87" name="Shape 85"/>
          <p:cNvSpPr/>
          <p:nvPr/>
        </p:nvSpPr>
        <p:spPr>
          <a:xfrm>
            <a:off x="9153144" y="4215384"/>
            <a:ext cx="0" cy="393192"/>
          </a:xfrm>
          <a:prstGeom prst="line">
            <a:avLst/>
          </a:prstGeom>
          <a:noFill/>
          <a:ln w="5080">
            <a:solidFill>
              <a:srgbClr val="E1ECEF"/>
            </a:solidFill>
            <a:prstDash val="solid"/>
          </a:ln>
        </p:spPr>
      </p:sp>
      <p:sp>
        <p:nvSpPr>
          <p:cNvPr id="88" name="Shape 86"/>
          <p:cNvSpPr/>
          <p:nvPr/>
        </p:nvSpPr>
        <p:spPr>
          <a:xfrm>
            <a:off x="5888736" y="4297680"/>
            <a:ext cx="4334256" cy="201168"/>
          </a:xfrm>
          <a:prstGeom prst="roundRect">
            <a:avLst>
              <a:gd name="adj" fmla="val 9091"/>
            </a:avLst>
          </a:prstGeom>
          <a:solidFill>
            <a:srgbClr val="0A8E9B"/>
          </a:solidFill>
          <a:ln w="12700">
            <a:solidFill>
              <a:srgbClr val="0A8E9B"/>
            </a:solidFill>
            <a:prstDash val="solid"/>
          </a:ln>
        </p:spPr>
      </p:sp>
      <p:sp>
        <p:nvSpPr>
          <p:cNvPr id="89" name="Shape 87"/>
          <p:cNvSpPr/>
          <p:nvPr/>
        </p:nvSpPr>
        <p:spPr>
          <a:xfrm>
            <a:off x="4654296" y="1463040"/>
            <a:ext cx="0" cy="3145536"/>
          </a:xfrm>
          <a:prstGeom prst="line">
            <a:avLst/>
          </a:prstGeom>
          <a:noFill/>
          <a:ln w="5080">
            <a:solidFill>
              <a:srgbClr val="E1ECEF"/>
            </a:solidFill>
            <a:prstDash val="solid"/>
          </a:ln>
        </p:spPr>
      </p:sp>
      <p:sp>
        <p:nvSpPr>
          <p:cNvPr id="90" name="Shape 88"/>
          <p:cNvSpPr/>
          <p:nvPr/>
        </p:nvSpPr>
        <p:spPr>
          <a:xfrm>
            <a:off x="5779008" y="1463040"/>
            <a:ext cx="0" cy="3145536"/>
          </a:xfrm>
          <a:prstGeom prst="line">
            <a:avLst/>
          </a:prstGeom>
          <a:noFill/>
          <a:ln w="5080">
            <a:solidFill>
              <a:srgbClr val="E1ECEF"/>
            </a:solidFill>
            <a:prstDash val="solid"/>
          </a:ln>
        </p:spPr>
      </p:sp>
      <p:sp>
        <p:nvSpPr>
          <p:cNvPr id="91" name="Shape 89"/>
          <p:cNvSpPr/>
          <p:nvPr/>
        </p:nvSpPr>
        <p:spPr>
          <a:xfrm>
            <a:off x="6903720" y="1463040"/>
            <a:ext cx="0" cy="3145536"/>
          </a:xfrm>
          <a:prstGeom prst="line">
            <a:avLst/>
          </a:prstGeom>
          <a:noFill/>
          <a:ln w="5080">
            <a:solidFill>
              <a:srgbClr val="E1ECEF"/>
            </a:solidFill>
            <a:prstDash val="solid"/>
          </a:ln>
        </p:spPr>
      </p:sp>
      <p:sp>
        <p:nvSpPr>
          <p:cNvPr id="92" name="Shape 90"/>
          <p:cNvSpPr/>
          <p:nvPr/>
        </p:nvSpPr>
        <p:spPr>
          <a:xfrm>
            <a:off x="8028432" y="1463040"/>
            <a:ext cx="0" cy="3145536"/>
          </a:xfrm>
          <a:prstGeom prst="line">
            <a:avLst/>
          </a:prstGeom>
          <a:noFill/>
          <a:ln w="5080">
            <a:solidFill>
              <a:srgbClr val="E1ECEF"/>
            </a:solidFill>
            <a:prstDash val="solid"/>
          </a:ln>
        </p:spPr>
      </p:sp>
      <p:sp>
        <p:nvSpPr>
          <p:cNvPr id="93" name="Shape 91"/>
          <p:cNvSpPr/>
          <p:nvPr/>
        </p:nvSpPr>
        <p:spPr>
          <a:xfrm>
            <a:off x="9153144" y="1463040"/>
            <a:ext cx="0" cy="3145536"/>
          </a:xfrm>
          <a:prstGeom prst="line">
            <a:avLst/>
          </a:prstGeom>
          <a:noFill/>
          <a:ln w="5080">
            <a:solidFill>
              <a:srgbClr val="E1ECEF"/>
            </a:solidFill>
            <a:prstDash val="solid"/>
          </a:ln>
        </p:spPr>
      </p:sp>
      <p:sp>
        <p:nvSpPr>
          <p:cNvPr id="94" name="Shape 92"/>
          <p:cNvSpPr/>
          <p:nvPr/>
        </p:nvSpPr>
        <p:spPr>
          <a:xfrm>
            <a:off x="10277856" y="1463040"/>
            <a:ext cx="0" cy="3145536"/>
          </a:xfrm>
          <a:prstGeom prst="line">
            <a:avLst/>
          </a:prstGeom>
          <a:noFill/>
          <a:ln w="5080">
            <a:solidFill>
              <a:srgbClr val="E1ECEF"/>
            </a:solidFill>
            <a:prstDash val="solid"/>
          </a:ln>
        </p:spPr>
      </p:sp>
      <p:sp>
        <p:nvSpPr>
          <p:cNvPr id="95" name="Shape 93"/>
          <p:cNvSpPr/>
          <p:nvPr/>
        </p:nvSpPr>
        <p:spPr>
          <a:xfrm>
            <a:off x="777240" y="4956048"/>
            <a:ext cx="10789920" cy="566928"/>
          </a:xfrm>
          <a:prstGeom prst="roundRect">
            <a:avLst>
              <a:gd name="adj" fmla="val 8065"/>
            </a:avLst>
          </a:prstGeom>
          <a:solidFill>
            <a:srgbClr val="F6FAFB"/>
          </a:solidFill>
          <a:ln w="12700">
            <a:solidFill>
              <a:srgbClr val="D7E3E8"/>
            </a:solidFill>
            <a:prstDash val="solid"/>
          </a:ln>
        </p:spPr>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CONCLUSION</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Summary of progress and expected contribution</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13</a:t>
            </a:r>
            <a:endParaRPr lang="en-US" sz="700" dirty="0"/>
          </a:p>
        </p:txBody>
      </p:sp>
      <p:sp>
        <p:nvSpPr>
          <p:cNvPr id="9" name="Shape 7"/>
          <p:cNvSpPr/>
          <p:nvPr/>
        </p:nvSpPr>
        <p:spPr>
          <a:xfrm>
            <a:off x="685800" y="1024128"/>
            <a:ext cx="3383280" cy="1325880"/>
          </a:xfrm>
          <a:prstGeom prst="roundRect">
            <a:avLst>
              <a:gd name="adj" fmla="val 4138"/>
            </a:avLst>
          </a:prstGeom>
          <a:solidFill>
            <a:srgbClr val="F6FAFB"/>
          </a:solidFill>
          <a:ln w="12700">
            <a:solidFill>
              <a:srgbClr val="D7E3E8"/>
            </a:solidFill>
            <a:prstDash val="solid"/>
          </a:ln>
        </p:spPr>
      </p:sp>
      <p:sp>
        <p:nvSpPr>
          <p:cNvPr id="10" name="Shape 8"/>
          <p:cNvSpPr/>
          <p:nvPr/>
        </p:nvSpPr>
        <p:spPr>
          <a:xfrm>
            <a:off x="685800" y="1024128"/>
            <a:ext cx="73152" cy="1325880"/>
          </a:xfrm>
          <a:prstGeom prst="rect">
            <a:avLst/>
          </a:prstGeom>
          <a:solidFill>
            <a:srgbClr val="C75146"/>
          </a:solidFill>
          <a:ln w="12700">
            <a:solidFill>
              <a:srgbClr val="C75146"/>
            </a:solidFill>
            <a:prstDash val="solid"/>
          </a:ln>
        </p:spPr>
      </p:sp>
      <p:sp>
        <p:nvSpPr>
          <p:cNvPr id="11" name="Text 9"/>
          <p:cNvSpPr/>
          <p:nvPr/>
        </p:nvSpPr>
        <p:spPr>
          <a:xfrm>
            <a:off x="886968" y="1143000"/>
            <a:ext cx="256032" cy="201168"/>
          </a:xfrm>
          <a:prstGeom prst="rect">
            <a:avLst/>
          </a:prstGeom>
          <a:noFill/>
          <a:ln/>
        </p:spPr>
        <p:txBody>
          <a:bodyPr wrap="square" lIns="0" tIns="0" rIns="0" bIns="0" rtlCol="0" anchor="ctr"/>
          <a:lstStyle/>
          <a:p>
            <a:pPr marL="0" indent="0">
              <a:buNone/>
            </a:pPr>
            <a:r>
              <a:rPr lang="en-US" sz="1300" dirty="0">
                <a:solidFill>
                  <a:srgbClr val="000000"/>
                </a:solidFill>
              </a:rPr>
              <a:t>1</a:t>
            </a:r>
            <a:endParaRPr lang="en-US" sz="1300" dirty="0"/>
          </a:p>
        </p:txBody>
      </p:sp>
      <p:sp>
        <p:nvSpPr>
          <p:cNvPr id="12" name="Text 10"/>
          <p:cNvSpPr/>
          <p:nvPr/>
        </p:nvSpPr>
        <p:spPr>
          <a:xfrm>
            <a:off x="1216152" y="1143000"/>
            <a:ext cx="2670048" cy="228600"/>
          </a:xfrm>
          <a:prstGeom prst="rect">
            <a:avLst/>
          </a:prstGeom>
          <a:noFill/>
          <a:ln/>
        </p:spPr>
        <p:txBody>
          <a:bodyPr wrap="square" lIns="0" tIns="0" rIns="0" bIns="0" rtlCol="0" anchor="ctr"/>
          <a:lstStyle/>
          <a:p>
            <a:pPr marL="0" indent="0">
              <a:buNone/>
            </a:pPr>
            <a:r>
              <a:rPr lang="en-US" sz="1020" b="1" dirty="0">
                <a:solidFill>
                  <a:srgbClr val="0B2636"/>
                </a:solidFill>
              </a:rPr>
              <a:t>Problem</a:t>
            </a:r>
            <a:endParaRPr lang="en-US" sz="1020" dirty="0"/>
          </a:p>
        </p:txBody>
      </p:sp>
      <p:sp>
        <p:nvSpPr>
          <p:cNvPr id="13" name="Text 11"/>
          <p:cNvSpPr/>
          <p:nvPr/>
        </p:nvSpPr>
        <p:spPr>
          <a:xfrm>
            <a:off x="886968" y="1463040"/>
            <a:ext cx="2999232" cy="79552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AI-supported booking has potential, but healthcare usability must be demonstrated through controlled evidence rather than assumed from technical capability.</a:t>
            </a:r>
            <a:endParaRPr lang="en-US" sz="820" dirty="0"/>
          </a:p>
        </p:txBody>
      </p:sp>
      <p:sp>
        <p:nvSpPr>
          <p:cNvPr id="14" name="Shape 12"/>
          <p:cNvSpPr/>
          <p:nvPr/>
        </p:nvSpPr>
        <p:spPr>
          <a:xfrm>
            <a:off x="4407408" y="1024128"/>
            <a:ext cx="3383280" cy="1325880"/>
          </a:xfrm>
          <a:prstGeom prst="roundRect">
            <a:avLst>
              <a:gd name="adj" fmla="val 4138"/>
            </a:avLst>
          </a:prstGeom>
          <a:solidFill>
            <a:srgbClr val="F6FAFB"/>
          </a:solidFill>
          <a:ln w="12700">
            <a:solidFill>
              <a:srgbClr val="D7E3E8"/>
            </a:solidFill>
            <a:prstDash val="solid"/>
          </a:ln>
        </p:spPr>
      </p:sp>
      <p:sp>
        <p:nvSpPr>
          <p:cNvPr id="15" name="Shape 13"/>
          <p:cNvSpPr/>
          <p:nvPr/>
        </p:nvSpPr>
        <p:spPr>
          <a:xfrm>
            <a:off x="4407408" y="1024128"/>
            <a:ext cx="73152" cy="1325880"/>
          </a:xfrm>
          <a:prstGeom prst="rect">
            <a:avLst/>
          </a:prstGeom>
          <a:solidFill>
            <a:srgbClr val="0A8E9B"/>
          </a:solidFill>
          <a:ln w="12700">
            <a:solidFill>
              <a:srgbClr val="0A8E9B"/>
            </a:solidFill>
            <a:prstDash val="solid"/>
          </a:ln>
        </p:spPr>
      </p:sp>
      <p:sp>
        <p:nvSpPr>
          <p:cNvPr id="16" name="Text 14"/>
          <p:cNvSpPr/>
          <p:nvPr/>
        </p:nvSpPr>
        <p:spPr>
          <a:xfrm>
            <a:off x="4608576" y="1143000"/>
            <a:ext cx="256032" cy="201168"/>
          </a:xfrm>
          <a:prstGeom prst="rect">
            <a:avLst/>
          </a:prstGeom>
          <a:noFill/>
          <a:ln/>
        </p:spPr>
        <p:txBody>
          <a:bodyPr wrap="square" lIns="0" tIns="0" rIns="0" bIns="0" rtlCol="0" anchor="ctr"/>
          <a:lstStyle/>
          <a:p>
            <a:pPr marL="0" indent="0">
              <a:buNone/>
            </a:pPr>
            <a:r>
              <a:rPr lang="en-US" sz="1300" dirty="0">
                <a:solidFill>
                  <a:srgbClr val="000000"/>
                </a:solidFill>
              </a:rPr>
              <a:t>2</a:t>
            </a:r>
            <a:endParaRPr lang="en-US" sz="1300" dirty="0"/>
          </a:p>
        </p:txBody>
      </p:sp>
      <p:sp>
        <p:nvSpPr>
          <p:cNvPr id="17" name="Text 15"/>
          <p:cNvSpPr/>
          <p:nvPr/>
        </p:nvSpPr>
        <p:spPr>
          <a:xfrm>
            <a:off x="4937760" y="1143000"/>
            <a:ext cx="2670048" cy="228600"/>
          </a:xfrm>
          <a:prstGeom prst="rect">
            <a:avLst/>
          </a:prstGeom>
          <a:noFill/>
          <a:ln/>
        </p:spPr>
        <p:txBody>
          <a:bodyPr wrap="square" lIns="0" tIns="0" rIns="0" bIns="0" rtlCol="0" anchor="ctr"/>
          <a:lstStyle/>
          <a:p>
            <a:pPr marL="0" indent="0">
              <a:buNone/>
            </a:pPr>
            <a:r>
              <a:rPr lang="en-US" sz="1020" b="1" dirty="0">
                <a:solidFill>
                  <a:srgbClr val="0B2636"/>
                </a:solidFill>
              </a:rPr>
              <a:t>Approach</a:t>
            </a:r>
            <a:endParaRPr lang="en-US" sz="1020" dirty="0"/>
          </a:p>
        </p:txBody>
      </p:sp>
      <p:sp>
        <p:nvSpPr>
          <p:cNvPr id="18" name="Text 16"/>
          <p:cNvSpPr/>
          <p:nvPr/>
        </p:nvSpPr>
        <p:spPr>
          <a:xfrm>
            <a:off x="4608576" y="1463040"/>
            <a:ext cx="2999232" cy="79552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The project develops two equivalent interfaces and evaluates them using a counterbalanced mixed-method usability study.</a:t>
            </a:r>
            <a:endParaRPr lang="en-US" sz="820" dirty="0"/>
          </a:p>
        </p:txBody>
      </p:sp>
      <p:sp>
        <p:nvSpPr>
          <p:cNvPr id="19" name="Shape 17"/>
          <p:cNvSpPr/>
          <p:nvPr/>
        </p:nvSpPr>
        <p:spPr>
          <a:xfrm>
            <a:off x="8129016" y="1024128"/>
            <a:ext cx="3383280" cy="1325880"/>
          </a:xfrm>
          <a:prstGeom prst="roundRect">
            <a:avLst>
              <a:gd name="adj" fmla="val 4138"/>
            </a:avLst>
          </a:prstGeom>
          <a:solidFill>
            <a:srgbClr val="F6FAFB"/>
          </a:solidFill>
          <a:ln w="12700">
            <a:solidFill>
              <a:srgbClr val="D7E3E8"/>
            </a:solidFill>
            <a:prstDash val="solid"/>
          </a:ln>
        </p:spPr>
      </p:sp>
      <p:sp>
        <p:nvSpPr>
          <p:cNvPr id="20" name="Shape 18"/>
          <p:cNvSpPr/>
          <p:nvPr/>
        </p:nvSpPr>
        <p:spPr>
          <a:xfrm>
            <a:off x="8129016" y="1024128"/>
            <a:ext cx="73152" cy="1325880"/>
          </a:xfrm>
          <a:prstGeom prst="rect">
            <a:avLst/>
          </a:prstGeom>
          <a:solidFill>
            <a:srgbClr val="1E6B9A"/>
          </a:solidFill>
          <a:ln w="12700">
            <a:solidFill>
              <a:srgbClr val="1E6B9A"/>
            </a:solidFill>
            <a:prstDash val="solid"/>
          </a:ln>
        </p:spPr>
      </p:sp>
      <p:sp>
        <p:nvSpPr>
          <p:cNvPr id="21" name="Text 19"/>
          <p:cNvSpPr/>
          <p:nvPr/>
        </p:nvSpPr>
        <p:spPr>
          <a:xfrm>
            <a:off x="8330184" y="1143000"/>
            <a:ext cx="256032" cy="201168"/>
          </a:xfrm>
          <a:prstGeom prst="rect">
            <a:avLst/>
          </a:prstGeom>
          <a:noFill/>
          <a:ln/>
        </p:spPr>
        <p:txBody>
          <a:bodyPr wrap="square" lIns="0" tIns="0" rIns="0" bIns="0" rtlCol="0" anchor="ctr"/>
          <a:lstStyle/>
          <a:p>
            <a:pPr marL="0" indent="0">
              <a:buNone/>
            </a:pPr>
            <a:r>
              <a:rPr lang="en-US" sz="1300" dirty="0">
                <a:solidFill>
                  <a:srgbClr val="000000"/>
                </a:solidFill>
              </a:rPr>
              <a:t>3</a:t>
            </a:r>
            <a:endParaRPr lang="en-US" sz="1300" dirty="0"/>
          </a:p>
        </p:txBody>
      </p:sp>
      <p:sp>
        <p:nvSpPr>
          <p:cNvPr id="22" name="Text 20"/>
          <p:cNvSpPr/>
          <p:nvPr/>
        </p:nvSpPr>
        <p:spPr>
          <a:xfrm>
            <a:off x="8659368" y="1143000"/>
            <a:ext cx="2670048" cy="228600"/>
          </a:xfrm>
          <a:prstGeom prst="rect">
            <a:avLst/>
          </a:prstGeom>
          <a:noFill/>
          <a:ln/>
        </p:spPr>
        <p:txBody>
          <a:bodyPr wrap="square" lIns="0" tIns="0" rIns="0" bIns="0" rtlCol="0" anchor="ctr"/>
          <a:lstStyle/>
          <a:p>
            <a:pPr marL="0" indent="0">
              <a:buNone/>
            </a:pPr>
            <a:r>
              <a:rPr lang="en-US" sz="1020" b="1" dirty="0">
                <a:solidFill>
                  <a:srgbClr val="0B2636"/>
                </a:solidFill>
              </a:rPr>
              <a:t>Contribution</a:t>
            </a:r>
            <a:endParaRPr lang="en-US" sz="1020" dirty="0"/>
          </a:p>
        </p:txBody>
      </p:sp>
      <p:sp>
        <p:nvSpPr>
          <p:cNvPr id="23" name="Text 21"/>
          <p:cNvSpPr/>
          <p:nvPr/>
        </p:nvSpPr>
        <p:spPr>
          <a:xfrm>
            <a:off x="8330184" y="1463040"/>
            <a:ext cx="2999232" cy="795528"/>
          </a:xfrm>
          <a:prstGeom prst="rect">
            <a:avLst/>
          </a:prstGeom>
          <a:noFill/>
          <a:ln/>
        </p:spPr>
        <p:txBody>
          <a:bodyPr wrap="square" lIns="127" tIns="127" rIns="127" bIns="127" rtlCol="0" anchor="t">
            <a:normAutofit/>
          </a:bodyPr>
          <a:lstStyle/>
          <a:p>
            <a:pPr marL="0" indent="0">
              <a:buNone/>
            </a:pPr>
            <a:r>
              <a:rPr lang="en-US" sz="820" dirty="0">
                <a:solidFill>
                  <a:srgbClr val="111827"/>
                </a:solidFill>
              </a:rPr>
              <a:t>The expected contribution is evidence-based guidance on where constrained AI assistance helps or hinders booking effectiveness, efficiency, satisfaction, trust and accessibility.</a:t>
            </a:r>
            <a:endParaRPr lang="en-US" sz="820" dirty="0"/>
          </a:p>
        </p:txBody>
      </p:sp>
      <p:sp>
        <p:nvSpPr>
          <p:cNvPr id="24" name="Shape 22"/>
          <p:cNvSpPr/>
          <p:nvPr/>
        </p:nvSpPr>
        <p:spPr>
          <a:xfrm>
            <a:off x="1051560" y="2962656"/>
            <a:ext cx="10058400" cy="932688"/>
          </a:xfrm>
          <a:prstGeom prst="roundRect">
            <a:avLst>
              <a:gd name="adj" fmla="val 5882"/>
            </a:avLst>
          </a:prstGeom>
          <a:solidFill>
            <a:srgbClr val="13374A"/>
          </a:solidFill>
          <a:ln w="12700">
            <a:solidFill>
              <a:srgbClr val="13374A"/>
            </a:solidFill>
            <a:prstDash val="solid"/>
          </a:ln>
        </p:spPr>
      </p:sp>
      <p:sp>
        <p:nvSpPr>
          <p:cNvPr id="26" name="Text 24"/>
          <p:cNvSpPr/>
          <p:nvPr/>
        </p:nvSpPr>
        <p:spPr>
          <a:xfrm>
            <a:off x="868680" y="4434840"/>
            <a:ext cx="2834640" cy="182880"/>
          </a:xfrm>
          <a:prstGeom prst="rect">
            <a:avLst/>
          </a:prstGeom>
          <a:noFill/>
          <a:ln/>
        </p:spPr>
        <p:txBody>
          <a:bodyPr wrap="square" lIns="0" tIns="0" rIns="0" bIns="0" rtlCol="0" anchor="ctr"/>
          <a:lstStyle/>
          <a:p>
            <a:pPr marL="0" indent="0">
              <a:buNone/>
            </a:pPr>
            <a:r>
              <a:rPr lang="en-US" sz="1200" b="1" dirty="0">
                <a:solidFill>
                  <a:srgbClr val="0B2636"/>
                </a:solidFill>
              </a:rPr>
              <a:t>Next steps before final submission</a:t>
            </a:r>
            <a:endParaRPr lang="en-US" sz="1200" dirty="0"/>
          </a:p>
        </p:txBody>
      </p:sp>
      <p:sp>
        <p:nvSpPr>
          <p:cNvPr id="27" name="Shape 25"/>
          <p:cNvSpPr/>
          <p:nvPr/>
        </p:nvSpPr>
        <p:spPr>
          <a:xfrm>
            <a:off x="868680" y="4828032"/>
            <a:ext cx="1661160" cy="566928"/>
          </a:xfrm>
          <a:prstGeom prst="roundRect">
            <a:avLst>
              <a:gd name="adj" fmla="val 8065"/>
            </a:avLst>
          </a:prstGeom>
          <a:solidFill>
            <a:srgbClr val="EAF5F7"/>
          </a:solidFill>
          <a:ln w="12700">
            <a:solidFill>
              <a:srgbClr val="D5E4EA"/>
            </a:solidFill>
            <a:prstDash val="solid"/>
          </a:ln>
        </p:spPr>
      </p:sp>
      <p:sp>
        <p:nvSpPr>
          <p:cNvPr id="28" name="Text 26"/>
          <p:cNvSpPr/>
          <p:nvPr/>
        </p:nvSpPr>
        <p:spPr>
          <a:xfrm>
            <a:off x="941832" y="4992624"/>
            <a:ext cx="274320" cy="155448"/>
          </a:xfrm>
          <a:prstGeom prst="rect">
            <a:avLst/>
          </a:prstGeom>
          <a:noFill/>
          <a:ln/>
        </p:spPr>
        <p:txBody>
          <a:bodyPr wrap="square" lIns="0" tIns="0" rIns="0" bIns="0" rtlCol="0" anchor="ctr"/>
          <a:lstStyle/>
          <a:p>
            <a:pPr marL="0" indent="0">
              <a:buNone/>
            </a:pPr>
            <a:r>
              <a:rPr lang="en-US" sz="950" b="1" dirty="0">
                <a:solidFill>
                  <a:srgbClr val="0A8E9B"/>
                </a:solidFill>
              </a:rPr>
              <a:t>1</a:t>
            </a:r>
            <a:endParaRPr lang="en-US" sz="950" dirty="0"/>
          </a:p>
        </p:txBody>
      </p:sp>
      <p:sp>
        <p:nvSpPr>
          <p:cNvPr id="29" name="Text 27"/>
          <p:cNvSpPr/>
          <p:nvPr/>
        </p:nvSpPr>
        <p:spPr>
          <a:xfrm>
            <a:off x="1216152" y="4937760"/>
            <a:ext cx="125882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Complete implementation</a:t>
            </a:r>
            <a:endParaRPr lang="en-US" sz="720" dirty="0"/>
          </a:p>
        </p:txBody>
      </p:sp>
      <p:sp>
        <p:nvSpPr>
          <p:cNvPr id="30" name="Shape 28"/>
          <p:cNvSpPr/>
          <p:nvPr/>
        </p:nvSpPr>
        <p:spPr>
          <a:xfrm>
            <a:off x="2538984" y="4992624"/>
            <a:ext cx="73152" cy="228600"/>
          </a:xfrm>
          <a:prstGeom prst="chevron">
            <a:avLst/>
          </a:prstGeom>
          <a:solidFill>
            <a:srgbClr val="0A8E9B"/>
          </a:solidFill>
          <a:ln w="12700">
            <a:solidFill>
              <a:srgbClr val="0A8E9B"/>
            </a:solidFill>
            <a:prstDash val="solid"/>
          </a:ln>
        </p:spPr>
      </p:sp>
      <p:sp>
        <p:nvSpPr>
          <p:cNvPr id="31" name="Shape 29"/>
          <p:cNvSpPr/>
          <p:nvPr/>
        </p:nvSpPr>
        <p:spPr>
          <a:xfrm>
            <a:off x="2612136" y="4828032"/>
            <a:ext cx="1661160" cy="566928"/>
          </a:xfrm>
          <a:prstGeom prst="roundRect">
            <a:avLst>
              <a:gd name="adj" fmla="val 8065"/>
            </a:avLst>
          </a:prstGeom>
          <a:solidFill>
            <a:srgbClr val="F6FAFB"/>
          </a:solidFill>
          <a:ln w="12700">
            <a:solidFill>
              <a:srgbClr val="D5E4EA"/>
            </a:solidFill>
            <a:prstDash val="solid"/>
          </a:ln>
        </p:spPr>
      </p:sp>
      <p:sp>
        <p:nvSpPr>
          <p:cNvPr id="32" name="Text 30"/>
          <p:cNvSpPr/>
          <p:nvPr/>
        </p:nvSpPr>
        <p:spPr>
          <a:xfrm>
            <a:off x="2685288" y="4992624"/>
            <a:ext cx="274320" cy="155448"/>
          </a:xfrm>
          <a:prstGeom prst="rect">
            <a:avLst/>
          </a:prstGeom>
          <a:noFill/>
          <a:ln/>
        </p:spPr>
        <p:txBody>
          <a:bodyPr wrap="square" lIns="0" tIns="0" rIns="0" bIns="0" rtlCol="0" anchor="ctr"/>
          <a:lstStyle/>
          <a:p>
            <a:pPr marL="0" indent="0">
              <a:buNone/>
            </a:pPr>
            <a:r>
              <a:rPr lang="en-US" sz="950" b="1" dirty="0">
                <a:solidFill>
                  <a:srgbClr val="0A8E9B"/>
                </a:solidFill>
              </a:rPr>
              <a:t>2</a:t>
            </a:r>
            <a:endParaRPr lang="en-US" sz="950" dirty="0"/>
          </a:p>
        </p:txBody>
      </p:sp>
      <p:sp>
        <p:nvSpPr>
          <p:cNvPr id="33" name="Text 31"/>
          <p:cNvSpPr/>
          <p:nvPr/>
        </p:nvSpPr>
        <p:spPr>
          <a:xfrm>
            <a:off x="2959608" y="4937760"/>
            <a:ext cx="125882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Pilot test</a:t>
            </a:r>
            <a:endParaRPr lang="en-US" sz="720" dirty="0"/>
          </a:p>
        </p:txBody>
      </p:sp>
      <p:sp>
        <p:nvSpPr>
          <p:cNvPr id="34" name="Shape 32"/>
          <p:cNvSpPr/>
          <p:nvPr/>
        </p:nvSpPr>
        <p:spPr>
          <a:xfrm>
            <a:off x="4282440" y="4992624"/>
            <a:ext cx="73152" cy="228600"/>
          </a:xfrm>
          <a:prstGeom prst="chevron">
            <a:avLst/>
          </a:prstGeom>
          <a:solidFill>
            <a:srgbClr val="0A8E9B"/>
          </a:solidFill>
          <a:ln w="12700">
            <a:solidFill>
              <a:srgbClr val="0A8E9B"/>
            </a:solidFill>
            <a:prstDash val="solid"/>
          </a:ln>
        </p:spPr>
      </p:sp>
      <p:sp>
        <p:nvSpPr>
          <p:cNvPr id="35" name="Shape 33"/>
          <p:cNvSpPr/>
          <p:nvPr/>
        </p:nvSpPr>
        <p:spPr>
          <a:xfrm>
            <a:off x="4355592" y="4828032"/>
            <a:ext cx="1661160" cy="566928"/>
          </a:xfrm>
          <a:prstGeom prst="roundRect">
            <a:avLst>
              <a:gd name="adj" fmla="val 8065"/>
            </a:avLst>
          </a:prstGeom>
          <a:solidFill>
            <a:srgbClr val="EAF5F7"/>
          </a:solidFill>
          <a:ln w="12700">
            <a:solidFill>
              <a:srgbClr val="D5E4EA"/>
            </a:solidFill>
            <a:prstDash val="solid"/>
          </a:ln>
        </p:spPr>
      </p:sp>
      <p:sp>
        <p:nvSpPr>
          <p:cNvPr id="36" name="Text 34"/>
          <p:cNvSpPr/>
          <p:nvPr/>
        </p:nvSpPr>
        <p:spPr>
          <a:xfrm>
            <a:off x="4428744" y="4992624"/>
            <a:ext cx="274320" cy="155448"/>
          </a:xfrm>
          <a:prstGeom prst="rect">
            <a:avLst/>
          </a:prstGeom>
          <a:noFill/>
          <a:ln/>
        </p:spPr>
        <p:txBody>
          <a:bodyPr wrap="square" lIns="0" tIns="0" rIns="0" bIns="0" rtlCol="0" anchor="ctr"/>
          <a:lstStyle/>
          <a:p>
            <a:pPr marL="0" indent="0">
              <a:buNone/>
            </a:pPr>
            <a:r>
              <a:rPr lang="en-US" sz="950" b="1" dirty="0">
                <a:solidFill>
                  <a:srgbClr val="0A8E9B"/>
                </a:solidFill>
              </a:rPr>
              <a:t>3</a:t>
            </a:r>
            <a:endParaRPr lang="en-US" sz="950" dirty="0"/>
          </a:p>
        </p:txBody>
      </p:sp>
      <p:sp>
        <p:nvSpPr>
          <p:cNvPr id="37" name="Text 35"/>
          <p:cNvSpPr/>
          <p:nvPr/>
        </p:nvSpPr>
        <p:spPr>
          <a:xfrm>
            <a:off x="4703064" y="4937760"/>
            <a:ext cx="125882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Recruit participants</a:t>
            </a:r>
            <a:endParaRPr lang="en-US" sz="720" dirty="0"/>
          </a:p>
        </p:txBody>
      </p:sp>
      <p:sp>
        <p:nvSpPr>
          <p:cNvPr id="38" name="Shape 36"/>
          <p:cNvSpPr/>
          <p:nvPr/>
        </p:nvSpPr>
        <p:spPr>
          <a:xfrm>
            <a:off x="6025896" y="4992624"/>
            <a:ext cx="73152" cy="228600"/>
          </a:xfrm>
          <a:prstGeom prst="chevron">
            <a:avLst/>
          </a:prstGeom>
          <a:solidFill>
            <a:srgbClr val="0A8E9B"/>
          </a:solidFill>
          <a:ln w="12700">
            <a:solidFill>
              <a:srgbClr val="0A8E9B"/>
            </a:solidFill>
            <a:prstDash val="solid"/>
          </a:ln>
        </p:spPr>
      </p:sp>
      <p:sp>
        <p:nvSpPr>
          <p:cNvPr id="39" name="Shape 37"/>
          <p:cNvSpPr/>
          <p:nvPr/>
        </p:nvSpPr>
        <p:spPr>
          <a:xfrm>
            <a:off x="6099048" y="4828032"/>
            <a:ext cx="1661160" cy="566928"/>
          </a:xfrm>
          <a:prstGeom prst="roundRect">
            <a:avLst>
              <a:gd name="adj" fmla="val 8065"/>
            </a:avLst>
          </a:prstGeom>
          <a:solidFill>
            <a:srgbClr val="F6FAFB"/>
          </a:solidFill>
          <a:ln w="12700">
            <a:solidFill>
              <a:srgbClr val="D5E4EA"/>
            </a:solidFill>
            <a:prstDash val="solid"/>
          </a:ln>
        </p:spPr>
      </p:sp>
      <p:sp>
        <p:nvSpPr>
          <p:cNvPr id="40" name="Text 38"/>
          <p:cNvSpPr/>
          <p:nvPr/>
        </p:nvSpPr>
        <p:spPr>
          <a:xfrm>
            <a:off x="6172200" y="4992624"/>
            <a:ext cx="274320" cy="155448"/>
          </a:xfrm>
          <a:prstGeom prst="rect">
            <a:avLst/>
          </a:prstGeom>
          <a:noFill/>
          <a:ln/>
        </p:spPr>
        <p:txBody>
          <a:bodyPr wrap="square" lIns="0" tIns="0" rIns="0" bIns="0" rtlCol="0" anchor="ctr"/>
          <a:lstStyle/>
          <a:p>
            <a:pPr marL="0" indent="0">
              <a:buNone/>
            </a:pPr>
            <a:r>
              <a:rPr lang="en-US" sz="950" b="1" dirty="0">
                <a:solidFill>
                  <a:srgbClr val="0A8E9B"/>
                </a:solidFill>
              </a:rPr>
              <a:t>4</a:t>
            </a:r>
            <a:endParaRPr lang="en-US" sz="950" dirty="0"/>
          </a:p>
        </p:txBody>
      </p:sp>
      <p:sp>
        <p:nvSpPr>
          <p:cNvPr id="41" name="Text 39"/>
          <p:cNvSpPr/>
          <p:nvPr/>
        </p:nvSpPr>
        <p:spPr>
          <a:xfrm>
            <a:off x="6446520" y="4937760"/>
            <a:ext cx="125882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Run evaluation</a:t>
            </a:r>
            <a:endParaRPr lang="en-US" sz="720" dirty="0"/>
          </a:p>
        </p:txBody>
      </p:sp>
      <p:sp>
        <p:nvSpPr>
          <p:cNvPr id="42" name="Shape 40"/>
          <p:cNvSpPr/>
          <p:nvPr/>
        </p:nvSpPr>
        <p:spPr>
          <a:xfrm>
            <a:off x="7769352" y="4992624"/>
            <a:ext cx="73152" cy="228600"/>
          </a:xfrm>
          <a:prstGeom prst="chevron">
            <a:avLst/>
          </a:prstGeom>
          <a:solidFill>
            <a:srgbClr val="0A8E9B"/>
          </a:solidFill>
          <a:ln w="12700">
            <a:solidFill>
              <a:srgbClr val="0A8E9B"/>
            </a:solidFill>
            <a:prstDash val="solid"/>
          </a:ln>
        </p:spPr>
      </p:sp>
      <p:sp>
        <p:nvSpPr>
          <p:cNvPr id="43" name="Shape 41"/>
          <p:cNvSpPr/>
          <p:nvPr/>
        </p:nvSpPr>
        <p:spPr>
          <a:xfrm>
            <a:off x="7842504" y="4828032"/>
            <a:ext cx="1661160" cy="566928"/>
          </a:xfrm>
          <a:prstGeom prst="roundRect">
            <a:avLst>
              <a:gd name="adj" fmla="val 8065"/>
            </a:avLst>
          </a:prstGeom>
          <a:solidFill>
            <a:srgbClr val="EAF5F7"/>
          </a:solidFill>
          <a:ln w="12700">
            <a:solidFill>
              <a:srgbClr val="D5E4EA"/>
            </a:solidFill>
            <a:prstDash val="solid"/>
          </a:ln>
        </p:spPr>
      </p:sp>
      <p:sp>
        <p:nvSpPr>
          <p:cNvPr id="44" name="Text 42"/>
          <p:cNvSpPr/>
          <p:nvPr/>
        </p:nvSpPr>
        <p:spPr>
          <a:xfrm>
            <a:off x="7915656" y="4992624"/>
            <a:ext cx="274320" cy="155448"/>
          </a:xfrm>
          <a:prstGeom prst="rect">
            <a:avLst/>
          </a:prstGeom>
          <a:noFill/>
          <a:ln/>
        </p:spPr>
        <p:txBody>
          <a:bodyPr wrap="square" lIns="0" tIns="0" rIns="0" bIns="0" rtlCol="0" anchor="ctr"/>
          <a:lstStyle/>
          <a:p>
            <a:pPr marL="0" indent="0">
              <a:buNone/>
            </a:pPr>
            <a:r>
              <a:rPr lang="en-US" sz="950" b="1" dirty="0">
                <a:solidFill>
                  <a:srgbClr val="0A8E9B"/>
                </a:solidFill>
              </a:rPr>
              <a:t>5</a:t>
            </a:r>
            <a:endParaRPr lang="en-US" sz="950" dirty="0"/>
          </a:p>
        </p:txBody>
      </p:sp>
      <p:sp>
        <p:nvSpPr>
          <p:cNvPr id="45" name="Text 43"/>
          <p:cNvSpPr/>
          <p:nvPr/>
        </p:nvSpPr>
        <p:spPr>
          <a:xfrm>
            <a:off x="8189976" y="4937760"/>
            <a:ext cx="125882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Analyse results</a:t>
            </a:r>
            <a:endParaRPr lang="en-US" sz="720" dirty="0"/>
          </a:p>
        </p:txBody>
      </p:sp>
      <p:sp>
        <p:nvSpPr>
          <p:cNvPr id="46" name="Shape 44"/>
          <p:cNvSpPr/>
          <p:nvPr/>
        </p:nvSpPr>
        <p:spPr>
          <a:xfrm>
            <a:off x="9512808" y="4992624"/>
            <a:ext cx="73152" cy="228600"/>
          </a:xfrm>
          <a:prstGeom prst="chevron">
            <a:avLst/>
          </a:prstGeom>
          <a:solidFill>
            <a:srgbClr val="0A8E9B"/>
          </a:solidFill>
          <a:ln w="12700">
            <a:solidFill>
              <a:srgbClr val="0A8E9B"/>
            </a:solidFill>
            <a:prstDash val="solid"/>
          </a:ln>
        </p:spPr>
      </p:sp>
      <p:sp>
        <p:nvSpPr>
          <p:cNvPr id="47" name="Shape 45"/>
          <p:cNvSpPr/>
          <p:nvPr/>
        </p:nvSpPr>
        <p:spPr>
          <a:xfrm>
            <a:off x="9585960" y="4828032"/>
            <a:ext cx="1661160" cy="566928"/>
          </a:xfrm>
          <a:prstGeom prst="roundRect">
            <a:avLst>
              <a:gd name="adj" fmla="val 8065"/>
            </a:avLst>
          </a:prstGeom>
          <a:solidFill>
            <a:srgbClr val="F6FAFB"/>
          </a:solidFill>
          <a:ln w="12700">
            <a:solidFill>
              <a:srgbClr val="D5E4EA"/>
            </a:solidFill>
            <a:prstDash val="solid"/>
          </a:ln>
        </p:spPr>
      </p:sp>
      <p:sp>
        <p:nvSpPr>
          <p:cNvPr id="48" name="Text 46"/>
          <p:cNvSpPr/>
          <p:nvPr/>
        </p:nvSpPr>
        <p:spPr>
          <a:xfrm>
            <a:off x="9659112" y="4992624"/>
            <a:ext cx="274320" cy="155448"/>
          </a:xfrm>
          <a:prstGeom prst="rect">
            <a:avLst/>
          </a:prstGeom>
          <a:noFill/>
          <a:ln/>
        </p:spPr>
        <p:txBody>
          <a:bodyPr wrap="square" lIns="0" tIns="0" rIns="0" bIns="0" rtlCol="0" anchor="ctr"/>
          <a:lstStyle/>
          <a:p>
            <a:pPr marL="0" indent="0">
              <a:buNone/>
            </a:pPr>
            <a:r>
              <a:rPr lang="en-US" sz="950" b="1" dirty="0">
                <a:solidFill>
                  <a:srgbClr val="0A8E9B"/>
                </a:solidFill>
              </a:rPr>
              <a:t>6</a:t>
            </a:r>
            <a:endParaRPr lang="en-US" sz="950" dirty="0"/>
          </a:p>
        </p:txBody>
      </p:sp>
      <p:sp>
        <p:nvSpPr>
          <p:cNvPr id="49" name="Text 47"/>
          <p:cNvSpPr/>
          <p:nvPr/>
        </p:nvSpPr>
        <p:spPr>
          <a:xfrm>
            <a:off x="9933432" y="4937760"/>
            <a:ext cx="1258824" cy="274320"/>
          </a:xfrm>
          <a:prstGeom prst="rect">
            <a:avLst/>
          </a:prstGeom>
          <a:noFill/>
          <a:ln/>
        </p:spPr>
        <p:txBody>
          <a:bodyPr wrap="square" lIns="0" tIns="0" rIns="0" bIns="0" rtlCol="0" anchor="ctr">
            <a:normAutofit/>
          </a:bodyPr>
          <a:lstStyle/>
          <a:p>
            <a:pPr marL="0" indent="0">
              <a:buNone/>
            </a:pPr>
            <a:r>
              <a:rPr lang="en-US" sz="720" b="1" dirty="0">
                <a:solidFill>
                  <a:srgbClr val="0B2636"/>
                </a:solidFill>
              </a:rPr>
              <a:t>Write dissertation</a:t>
            </a:r>
            <a:endParaRPr lang="en-US" sz="72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347472" y="301752"/>
            <a:ext cx="6720840" cy="310896"/>
          </a:xfrm>
          <a:prstGeom prst="rect">
            <a:avLst/>
          </a:prstGeom>
          <a:noFill/>
          <a:ln/>
        </p:spPr>
        <p:txBody>
          <a:bodyPr wrap="square" lIns="0" tIns="0" rIns="0" bIns="0" rtlCol="0" anchor="ctr"/>
          <a:lstStyle/>
          <a:p>
            <a:pPr marL="0" indent="0">
              <a:buNone/>
            </a:pPr>
            <a:r>
              <a:rPr lang="en-US" sz="1800" b="1" dirty="0">
                <a:solidFill>
                  <a:srgbClr val="0B2636"/>
                </a:solidFill>
                <a:latin typeface="Aptos Display" pitchFamily="34" charset="0"/>
                <a:ea typeface="Aptos Display" pitchFamily="34" charset="-122"/>
                <a:cs typeface="Aptos Display" pitchFamily="34" charset="-120"/>
              </a:rPr>
              <a:t>REFERENCES</a:t>
            </a:r>
            <a:endParaRPr lang="en-US" sz="1800" dirty="0"/>
          </a:p>
        </p:txBody>
      </p:sp>
      <p:sp>
        <p:nvSpPr>
          <p:cNvPr id="5" name="Shape 3"/>
          <p:cNvSpPr/>
          <p:nvPr/>
        </p:nvSpPr>
        <p:spPr>
          <a:xfrm>
            <a:off x="347472" y="704088"/>
            <a:ext cx="11475720" cy="0"/>
          </a:xfrm>
          <a:prstGeom prst="line">
            <a:avLst/>
          </a:prstGeom>
          <a:noFill/>
          <a:ln w="15875">
            <a:solidFill>
              <a:srgbClr val="0A8E9B"/>
            </a:solidFill>
            <a:prstDash val="solid"/>
          </a:ln>
        </p:spPr>
      </p:sp>
      <p:sp>
        <p:nvSpPr>
          <p:cNvPr id="6" name="Text 4"/>
          <p:cNvSpPr/>
          <p:nvPr/>
        </p:nvSpPr>
        <p:spPr>
          <a:xfrm>
            <a:off x="7662672" y="320040"/>
            <a:ext cx="4087368" cy="237744"/>
          </a:xfrm>
          <a:prstGeom prst="rect">
            <a:avLst/>
          </a:prstGeom>
          <a:noFill/>
          <a:ln/>
        </p:spPr>
        <p:txBody>
          <a:bodyPr wrap="square" lIns="0" tIns="0" rIns="0" bIns="0" rtlCol="0" anchor="ctr"/>
          <a:lstStyle/>
          <a:p>
            <a:pPr marL="0" indent="0" algn="r">
              <a:buNone/>
            </a:pPr>
            <a:r>
              <a:rPr lang="en-US" sz="850" dirty="0">
                <a:solidFill>
                  <a:srgbClr val="667085"/>
                </a:solidFill>
              </a:rPr>
              <a:t>Key sources underpinning the interim viva</a:t>
            </a:r>
            <a:endParaRPr lang="en-US" sz="85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14</a:t>
            </a:r>
            <a:endParaRPr lang="en-US" sz="700" dirty="0"/>
          </a:p>
        </p:txBody>
      </p:sp>
      <p:sp>
        <p:nvSpPr>
          <p:cNvPr id="9" name="Text 7"/>
          <p:cNvSpPr/>
          <p:nvPr/>
        </p:nvSpPr>
        <p:spPr>
          <a:xfrm>
            <a:off x="731520" y="932688"/>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[1] Á. Periáñez et al., “The digital transformation in health: How AI can improve the performance of health systems,” Health Systems &amp; Reform, 2024.</a:t>
            </a:r>
            <a:endParaRPr lang="en-US" sz="780" dirty="0"/>
          </a:p>
        </p:txBody>
      </p:sp>
      <p:sp>
        <p:nvSpPr>
          <p:cNvPr id="10" name="Text 8"/>
          <p:cNvSpPr/>
          <p:nvPr/>
        </p:nvSpPr>
        <p:spPr>
          <a:xfrm>
            <a:off x="731520" y="1380744"/>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[2] S. A. Alowais et al., “Revolutionizing healthcare: The role of artificial intelligence in clinical practice,” BMC Medical Education, 2023.</a:t>
            </a:r>
            <a:endParaRPr lang="en-US" sz="780" dirty="0"/>
          </a:p>
        </p:txBody>
      </p:sp>
      <p:sp>
        <p:nvSpPr>
          <p:cNvPr id="11" name="Text 9"/>
          <p:cNvSpPr/>
          <p:nvPr/>
        </p:nvSpPr>
        <p:spPr>
          <a:xfrm>
            <a:off x="731520" y="1828800"/>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[3] K. V. Wood et al., “AI machine learning-driven outpatient appointment management: A qualitative study on acceptability,” Digital Health, 2025.</a:t>
            </a:r>
            <a:endParaRPr lang="en-US" sz="780" dirty="0"/>
          </a:p>
        </p:txBody>
      </p:sp>
      <p:sp>
        <p:nvSpPr>
          <p:cNvPr id="12" name="Text 10"/>
          <p:cNvSpPr/>
          <p:nvPr/>
        </p:nvSpPr>
        <p:spPr>
          <a:xfrm>
            <a:off x="731520" y="2276856"/>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[4] Y.-H. Li et al., “Innovation and challenges of artificial intelligence technology in personalized healthcare,” Scientific Reports, 2024.</a:t>
            </a:r>
            <a:endParaRPr lang="en-US" sz="780" dirty="0"/>
          </a:p>
        </p:txBody>
      </p:sp>
      <p:sp>
        <p:nvSpPr>
          <p:cNvPr id="13" name="Text 11"/>
          <p:cNvSpPr/>
          <p:nvPr/>
        </p:nvSpPr>
        <p:spPr>
          <a:xfrm>
            <a:off x="731520" y="2724912"/>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[5] F. Piccialli et al., “AI and healthcare: Forecasting of medical bookings through multi-source time-series fusion,” Information Fusion, 2021.</a:t>
            </a:r>
            <a:endParaRPr lang="en-US" sz="780" dirty="0"/>
          </a:p>
        </p:txBody>
      </p:sp>
      <p:sp>
        <p:nvSpPr>
          <p:cNvPr id="14" name="Text 12"/>
          <p:cNvSpPr/>
          <p:nvPr/>
        </p:nvSpPr>
        <p:spPr>
          <a:xfrm>
            <a:off x="731520" y="3172968"/>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[6] M. Abbasian et al., “Foundation metrics for evaluating effectiveness of healthcare conversations powered by generative AI,” npj Digital Medicine, 2024.</a:t>
            </a:r>
            <a:endParaRPr lang="en-US" sz="780" dirty="0"/>
          </a:p>
        </p:txBody>
      </p:sp>
      <p:sp>
        <p:nvSpPr>
          <p:cNvPr id="15" name="Text 13"/>
          <p:cNvSpPr/>
          <p:nvPr/>
        </p:nvSpPr>
        <p:spPr>
          <a:xfrm>
            <a:off x="731520" y="3621024"/>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[7] J. Au Yeung et al., “AI chatbots not yet ready for clinical use,” Frontiers in Digital Health, 2023.</a:t>
            </a:r>
            <a:endParaRPr lang="en-US" sz="780" dirty="0"/>
          </a:p>
        </p:txBody>
      </p:sp>
      <p:sp>
        <p:nvSpPr>
          <p:cNvPr id="16" name="Text 14"/>
          <p:cNvSpPr/>
          <p:nvPr/>
        </p:nvSpPr>
        <p:spPr>
          <a:xfrm>
            <a:off x="731520" y="4069080"/>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[8] M. Hyzy et al., “System Usability Scale benchmarking for digital health apps: Meta-analysis,” JMIR mHealth and uHealth, 2022.</a:t>
            </a:r>
            <a:endParaRPr lang="en-US" sz="780" dirty="0"/>
          </a:p>
        </p:txBody>
      </p:sp>
      <p:sp>
        <p:nvSpPr>
          <p:cNvPr id="17" name="Text 15"/>
          <p:cNvSpPr/>
          <p:nvPr/>
        </p:nvSpPr>
        <p:spPr>
          <a:xfrm>
            <a:off x="731520" y="4517136"/>
            <a:ext cx="10744200" cy="256032"/>
          </a:xfrm>
          <a:prstGeom prst="rect">
            <a:avLst/>
          </a:prstGeom>
          <a:noFill/>
          <a:ln/>
        </p:spPr>
        <p:txBody>
          <a:bodyPr wrap="square" lIns="0" tIns="0" rIns="0" bIns="0" rtlCol="0" anchor="ctr">
            <a:normAutofit/>
          </a:bodyPr>
          <a:lstStyle/>
          <a:p>
            <a:pPr marL="0" indent="0">
              <a:buNone/>
            </a:pPr>
            <a:r>
              <a:rPr lang="en-US" sz="780" dirty="0">
                <a:solidFill>
                  <a:srgbClr val="111827"/>
                </a:solidFill>
              </a:rPr>
              <a:t>[9] ISO 9241-11:2018, Ergonomics of human-system interaction — Usability: definitions and concepts.</a:t>
            </a:r>
            <a:endParaRPr lang="en-US" sz="780" dirty="0"/>
          </a:p>
        </p:txBody>
      </p:sp>
      <p:sp>
        <p:nvSpPr>
          <p:cNvPr id="18" name="Text 16"/>
          <p:cNvSpPr/>
          <p:nvPr/>
        </p:nvSpPr>
        <p:spPr>
          <a:xfrm>
            <a:off x="731520" y="5669280"/>
            <a:ext cx="10698480" cy="182880"/>
          </a:xfrm>
          <a:prstGeom prst="rect">
            <a:avLst/>
          </a:prstGeom>
          <a:noFill/>
          <a:ln/>
        </p:spPr>
        <p:txBody>
          <a:bodyPr wrap="square" lIns="0" tIns="0" rIns="0" bIns="0" rtlCol="0" anchor="ctr"/>
          <a:lstStyle/>
          <a:p>
            <a:pPr marL="0" indent="0" algn="ctr">
              <a:buNone/>
            </a:pPr>
            <a:r>
              <a:rPr lang="en-US" sz="850" i="1" dirty="0">
                <a:solidFill>
                  <a:srgbClr val="667085"/>
                </a:solidFill>
              </a:rPr>
              <a:t>Full reference list is retained in the project proposal and final report.</a:t>
            </a:r>
            <a:endParaRPr lang="en-US" sz="8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18872" y="118872"/>
            <a:ext cx="11951208" cy="6611112"/>
          </a:xfrm>
          <a:prstGeom prst="rect">
            <a:avLst/>
          </a:prstGeom>
          <a:solidFill>
            <a:srgbClr val="FFFFFF">
              <a:alpha val="0"/>
            </a:srgbClr>
          </a:solidFill>
          <a:ln w="22860">
            <a:solidFill>
              <a:srgbClr val="13374A"/>
            </a:solidFill>
            <a:prstDash val="solid"/>
          </a:ln>
        </p:spPr>
      </p:sp>
      <p:sp>
        <p:nvSpPr>
          <p:cNvPr id="3" name="Shape 1"/>
          <p:cNvSpPr/>
          <p:nvPr/>
        </p:nvSpPr>
        <p:spPr>
          <a:xfrm>
            <a:off x="118872" y="118872"/>
            <a:ext cx="11951208" cy="54864"/>
          </a:xfrm>
          <a:prstGeom prst="rect">
            <a:avLst/>
          </a:prstGeom>
          <a:solidFill>
            <a:srgbClr val="13374A"/>
          </a:solidFill>
          <a:ln w="12700">
            <a:solidFill>
              <a:srgbClr val="13374A"/>
            </a:solidFill>
            <a:prstDash val="solid"/>
          </a:ln>
        </p:spPr>
      </p:sp>
      <p:sp>
        <p:nvSpPr>
          <p:cNvPr id="4" name="Text 2"/>
          <p:cNvSpPr/>
          <p:nvPr/>
        </p:nvSpPr>
        <p:spPr>
          <a:xfrm>
            <a:off x="548640" y="2468880"/>
            <a:ext cx="11064240" cy="566928"/>
          </a:xfrm>
          <a:prstGeom prst="rect">
            <a:avLst/>
          </a:prstGeom>
          <a:noFill/>
          <a:ln/>
        </p:spPr>
        <p:txBody>
          <a:bodyPr wrap="square" lIns="0" tIns="0" rIns="0" bIns="0" rtlCol="0" anchor="ctr"/>
          <a:lstStyle/>
          <a:p>
            <a:pPr marL="0" indent="0" algn="ctr">
              <a:buNone/>
            </a:pPr>
            <a:r>
              <a:rPr lang="en-US" sz="4000" b="1" dirty="0">
                <a:solidFill>
                  <a:srgbClr val="0B2636"/>
                </a:solidFill>
              </a:rPr>
              <a:t>Thank You!</a:t>
            </a:r>
            <a:endParaRPr lang="en-US" sz="4000" dirty="0"/>
          </a:p>
        </p:txBody>
      </p:sp>
      <p:sp>
        <p:nvSpPr>
          <p:cNvPr id="5" name="Text 3"/>
          <p:cNvSpPr/>
          <p:nvPr/>
        </p:nvSpPr>
        <p:spPr>
          <a:xfrm>
            <a:off x="548640" y="3218688"/>
            <a:ext cx="11064240" cy="256032"/>
          </a:xfrm>
          <a:prstGeom prst="rect">
            <a:avLst/>
          </a:prstGeom>
          <a:noFill/>
          <a:ln/>
        </p:spPr>
        <p:txBody>
          <a:bodyPr wrap="square" lIns="0" tIns="0" rIns="0" bIns="0" rtlCol="0" anchor="ctr"/>
          <a:lstStyle/>
          <a:p>
            <a:pPr marL="0" indent="0" algn="ctr">
              <a:buNone/>
            </a:pPr>
            <a:r>
              <a:rPr lang="en-US" sz="1700" b="1" dirty="0">
                <a:solidFill>
                  <a:srgbClr val="0A8E9B"/>
                </a:solidFill>
              </a:rPr>
              <a:t>Questions and discussion</a:t>
            </a:r>
            <a:endParaRPr lang="en-US" sz="1700" dirty="0"/>
          </a:p>
        </p:txBody>
      </p:sp>
      <p:sp>
        <p:nvSpPr>
          <p:cNvPr id="8" name="Text 6"/>
          <p:cNvSpPr/>
          <p:nvPr/>
        </p:nvSpPr>
        <p:spPr>
          <a:xfrm>
            <a:off x="11567160" y="6510528"/>
            <a:ext cx="320040" cy="164592"/>
          </a:xfrm>
          <a:prstGeom prst="rect">
            <a:avLst/>
          </a:prstGeom>
          <a:noFill/>
          <a:ln/>
        </p:spPr>
        <p:txBody>
          <a:bodyPr wrap="square" lIns="0" tIns="0" rIns="0" bIns="0" rtlCol="0" anchor="ctr"/>
          <a:lstStyle/>
          <a:p>
            <a:pPr marL="0" indent="0" algn="r">
              <a:buNone/>
            </a:pPr>
            <a:r>
              <a:rPr lang="en-US" sz="700" dirty="0">
                <a:solidFill>
                  <a:srgbClr val="667085"/>
                </a:solidFill>
              </a:rPr>
              <a:t>15</a:t>
            </a:r>
            <a:endParaRPr lang="en-US" sz="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3454</Words>
  <Application>Microsoft Office PowerPoint</Application>
  <PresentationFormat>Widescreen</PresentationFormat>
  <Paragraphs>336</Paragraphs>
  <Slides>15</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project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Impact of AI on Healthcare Appointment Booking Usability</dc:title>
  <dc:subject>Interim Viva Presentation</dc:subject>
  <dc:creator>OpenAI</dc:creator>
  <cp:lastModifiedBy>Evans Quartey-Tackie (2318850)</cp:lastModifiedBy>
  <cp:revision>2</cp:revision>
  <dcterms:created xsi:type="dcterms:W3CDTF">2026-09-20T18:13:23Z</dcterms:created>
  <dcterms:modified xsi:type="dcterms:W3CDTF">2026-09-21T19:02:33Z</dcterms:modified>
</cp:coreProperties>
</file>