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 id="2147483678" r:id="rId2"/>
    <p:sldMasterId id="2147483679" r:id="rId3"/>
  </p:sldMasterIdLst>
  <p:notesMasterIdLst>
    <p:notesMasterId r:id="rId39"/>
  </p:notesMasterIdLst>
  <p:sldIdLst>
    <p:sldId id="290" r:id="rId4"/>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x="9144000" cy="5143500" type="screen16x9"/>
  <p:notesSz cx="6858000" cy="9144000"/>
  <p:embeddedFontLst>
    <p:embeddedFont>
      <p:font typeface="Garamond" panose="02020404030301010803" pitchFamily="18"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F96A00-79CA-418D-AFB9-AA307DF9AF35}">
  <a:tblStyle styleId="{8EF96A00-79CA-418D-AFB9-AA307DF9AF35}" styleName="Table_0">
    <a:wholeTbl>
      <a:tcTxStyle b="off" i="off">
        <a:font>
          <a:latin typeface="Garamond"/>
          <a:ea typeface="Garamond"/>
          <a:cs typeface="Garamond"/>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25400" cap="flat" cmpd="sng">
              <a:solidFill>
                <a:schemeClr val="dk1"/>
              </a:solidFill>
              <a:prstDash val="solid"/>
              <a:round/>
              <a:headEnd type="none" w="sm" len="sm"/>
              <a:tailEnd type="none" w="sm" len="sm"/>
            </a:ln>
          </a:top>
          <a:bottom>
            <a:ln w="25400" cap="flat" cmpd="sng">
              <a:solidFill>
                <a:schemeClr val="dk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b="off" i="off"/>
      <a:tcStyle>
        <a:tcBdr/>
        <a:fill>
          <a:solidFill>
            <a:srgbClr val="E6E6E6"/>
          </a:solidFill>
        </a:fill>
      </a:tcStyle>
    </a:band1H>
    <a:band2H>
      <a:tcTxStyle b="off" i="off"/>
      <a:tcStyle>
        <a:tcBdr/>
      </a:tcStyle>
    </a:band2H>
    <a:band1V>
      <a:tcTxStyle b="off" i="off"/>
      <a:tcStyle>
        <a:tcBdr/>
        <a:fill>
          <a:solidFill>
            <a:srgbClr val="E6E6E6"/>
          </a:solidFill>
        </a:fill>
      </a:tcStyle>
    </a:band1V>
    <a:band2V>
      <a:tcTxStyle b="off" i="off"/>
      <a:tcStyle>
        <a:tcBdr/>
      </a:tcStyle>
    </a:band2V>
    <a:lastCol>
      <a:tcTxStyle b="on" i="off">
        <a:font>
          <a:latin typeface="Garamond"/>
          <a:ea typeface="Garamond"/>
          <a:cs typeface="Garamond"/>
        </a:font>
        <a:schemeClr val="lt1"/>
      </a:tcTxStyle>
      <a:tcStyle>
        <a:tcBdr/>
        <a:fill>
          <a:solidFill>
            <a:schemeClr val="accent5"/>
          </a:solidFill>
        </a:fill>
      </a:tcStyle>
    </a:lastCol>
    <a:firstCol>
      <a:tcTxStyle b="on" i="off">
        <a:font>
          <a:latin typeface="Garamond"/>
          <a:ea typeface="Garamond"/>
          <a:cs typeface="Garamond"/>
        </a:font>
        <a:schemeClr val="lt1"/>
      </a:tcTxStyle>
      <a:tcStyle>
        <a:tcBdr/>
        <a:fill>
          <a:solidFill>
            <a:schemeClr val="accent5"/>
          </a:solidFill>
        </a:fill>
      </a:tcStyle>
    </a:firstCol>
    <a:lastRow>
      <a:tcTxStyle b="on" i="off"/>
      <a:tcStyle>
        <a:tcBdr>
          <a:top>
            <a:ln w="50800" cap="flat" cmpd="sng">
              <a:solidFill>
                <a:schemeClr val="dk1"/>
              </a:solidFill>
              <a:prstDash val="solid"/>
              <a:round/>
              <a:headEnd type="none" w="sm" len="sm"/>
              <a:tailEnd type="none" w="sm" len="sm"/>
            </a:ln>
          </a:top>
        </a:tcBdr>
        <a:fill>
          <a:solidFill>
            <a:schemeClr val="lt1"/>
          </a:solidFill>
        </a:fill>
      </a:tcStyle>
    </a:lastRow>
    <a:seCell>
      <a:tcTxStyle b="on" i="off">
        <a:font>
          <a:latin typeface="Garamond"/>
          <a:ea typeface="Garamond"/>
          <a:cs typeface="Garamond"/>
        </a:font>
        <a:schemeClr val="dk1"/>
      </a:tcTxStyle>
      <a:tcStyle>
        <a:tcBdr/>
      </a:tcStyle>
    </a:seCell>
    <a:swCell>
      <a:tcTxStyle b="on" i="off">
        <a:font>
          <a:latin typeface="Garamond"/>
          <a:ea typeface="Garamond"/>
          <a:cs typeface="Garamond"/>
        </a:font>
        <a:schemeClr val="dk1"/>
      </a:tcTxStyle>
      <a:tcStyle>
        <a:tcBdr/>
      </a:tcStyle>
    </a:swCell>
    <a:firstRow>
      <a:tcTxStyle b="on" i="off">
        <a:font>
          <a:latin typeface="Garamond"/>
          <a:ea typeface="Garamond"/>
          <a:cs typeface="Garamond"/>
        </a:font>
        <a:schemeClr val="lt1"/>
      </a:tcTxStyle>
      <a:tcStyle>
        <a:tcBdr>
          <a:bottom>
            <a:ln w="25400" cap="flat" cmpd="sng">
              <a:solidFill>
                <a:schemeClr val="dk1"/>
              </a:solidFill>
              <a:prstDash val="solid"/>
              <a:round/>
              <a:headEnd type="none" w="sm" len="sm"/>
              <a:tailEnd type="none" w="sm" len="sm"/>
            </a:ln>
          </a:bottom>
        </a:tcBdr>
        <a:fill>
          <a:solidFill>
            <a:schemeClr val="accent5"/>
          </a:solidFill>
        </a:fill>
      </a:tcStyle>
    </a:firstRow>
    <a:neCell>
      <a:tcTxStyle b="off" i="off"/>
      <a:tcStyle>
        <a:tcBdr/>
      </a:tcStyle>
    </a:neCell>
    <a:nwCell>
      <a:tcTxStyle b="off" i="off"/>
      <a:tcStyle>
        <a:tcBdr/>
      </a:tcStyle>
    </a:nwCell>
  </a:tblStyle>
  <a:tblStyle styleId="{5706A5C5-3737-4531-9AD0-909210E7B266}" styleName="Table_1">
    <a:wholeTbl>
      <a:tcTxStyle b="off" i="off">
        <a:font>
          <a:latin typeface="Garamond"/>
          <a:ea typeface="Garamond"/>
          <a:cs typeface="Garamond"/>
        </a:font>
        <a:schemeClr val="dk1"/>
      </a:tcTxStyle>
      <a:tcStyle>
        <a:tcBdr>
          <a:left>
            <a:ln w="12700" cap="flat" cmpd="sng">
              <a:solidFill>
                <a:schemeClr val="accent3"/>
              </a:solidFill>
              <a:prstDash val="solid"/>
              <a:round/>
              <a:headEnd type="none" w="sm" len="sm"/>
              <a:tailEnd type="none" w="sm" len="sm"/>
            </a:ln>
          </a:left>
          <a:right>
            <a:ln w="12700" cap="flat" cmpd="sng">
              <a:solidFill>
                <a:schemeClr val="accent3"/>
              </a:solidFill>
              <a:prstDash val="solid"/>
              <a:round/>
              <a:headEnd type="none" w="sm" len="sm"/>
              <a:tailEnd type="none" w="sm" len="sm"/>
            </a:ln>
          </a:right>
          <a:top>
            <a:ln w="12700" cap="flat" cmpd="sng">
              <a:solidFill>
                <a:schemeClr val="accent3"/>
              </a:solidFill>
              <a:prstDash val="solid"/>
              <a:round/>
              <a:headEnd type="none" w="sm" len="sm"/>
              <a:tailEnd type="none" w="sm" len="sm"/>
            </a:ln>
          </a:top>
          <a:bottom>
            <a:ln w="12700" cap="flat" cmpd="sng">
              <a:solidFill>
                <a:schemeClr val="accent3"/>
              </a:solidFill>
              <a:prstDash val="solid"/>
              <a:round/>
              <a:headEnd type="none" w="sm" len="sm"/>
              <a:tailEnd type="none" w="sm" len="sm"/>
            </a:ln>
          </a:bottom>
          <a:insideH>
            <a:ln w="12700" cap="flat" cmpd="sng">
              <a:solidFill>
                <a:schemeClr val="accent3"/>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b="off" i="off"/>
      <a:tcStyle>
        <a:tcBdr/>
        <a:fill>
          <a:solidFill>
            <a:srgbClr val="E8EBEF"/>
          </a:solidFill>
        </a:fill>
      </a:tcStyle>
    </a:band1H>
    <a:band2H>
      <a:tcTxStyle b="off" i="off"/>
      <a:tcStyle>
        <a:tcBdr/>
      </a:tcStyle>
    </a:band2H>
    <a:band1V>
      <a:tcTxStyle b="off" i="off"/>
      <a:tcStyle>
        <a:tcBdr/>
        <a:fill>
          <a:solidFill>
            <a:srgbClr val="E8EBEF"/>
          </a:solidFill>
        </a:fill>
      </a:tcStyle>
    </a:band1V>
    <a:band2V>
      <a:tcTxStyle b="off" i="off"/>
      <a:tcStyle>
        <a:tcBdr/>
      </a:tcStyle>
    </a:band2V>
    <a:lastCol>
      <a:tcTxStyle b="on" i="off"/>
      <a:tcStyle>
        <a:tcBdr/>
      </a:tcStyle>
    </a:lastCol>
    <a:firstCol>
      <a:tcTxStyle b="on" i="off"/>
      <a:tcStyle>
        <a:tcBdr/>
      </a:tcStyle>
    </a:firstCol>
    <a:lastRow>
      <a:tcTxStyle b="on" i="off"/>
      <a:tcStyle>
        <a:tcBdr>
          <a:top>
            <a:ln w="50800" cap="flat" cmpd="sng">
              <a:solidFill>
                <a:schemeClr val="accent3"/>
              </a:solidFill>
              <a:prstDash val="solid"/>
              <a:round/>
              <a:headEnd type="none" w="sm" len="sm"/>
              <a:tailEnd type="none" w="sm" len="sm"/>
            </a:ln>
          </a:top>
        </a:tcBdr>
        <a:fill>
          <a:solidFill>
            <a:schemeClr val="lt1"/>
          </a:solidFill>
        </a:fill>
      </a:tcStyle>
    </a:lastRow>
    <a:seCell>
      <a:tcTxStyle b="off" i="off"/>
      <a:tcStyle>
        <a:tcBdr/>
      </a:tcStyle>
    </a:seCell>
    <a:swCell>
      <a:tcTxStyle b="off" i="off"/>
      <a:tcStyle>
        <a:tcBdr/>
      </a:tcStyle>
    </a:swCell>
    <a:firstRow>
      <a:tcTxStyle b="on" i="off">
        <a:font>
          <a:latin typeface="Garamond"/>
          <a:ea typeface="Garamond"/>
          <a:cs typeface="Garamond"/>
        </a:font>
        <a:schemeClr val="lt1"/>
      </a:tcTxStyle>
      <a:tcStyle>
        <a:tcBdr/>
        <a:fill>
          <a:solidFill>
            <a:schemeClr val="accent3"/>
          </a:solidFill>
        </a:fill>
      </a:tcStyle>
    </a:firstRow>
    <a:neCell>
      <a:tcTxStyle b="off" i="off"/>
      <a:tcStyle>
        <a:tcBdr/>
      </a:tcStyle>
    </a:neCell>
    <a:nwCell>
      <a:tcTxStyle b="off" i="off"/>
      <a:tcStyle>
        <a:tcBdr/>
      </a:tcStyle>
    </a:nwCell>
  </a:tblStyle>
  <a:tblStyle styleId="{822CD354-AAF5-448F-8918-0E6B126C7AE9}" styleName="Table_2">
    <a:wholeTbl>
      <a:tcTxStyle b="off" i="off">
        <a:font>
          <a:latin typeface="Garamond"/>
          <a:ea typeface="Garamond"/>
          <a:cs typeface="Garamond"/>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CEFE7"/>
          </a:solidFill>
        </a:fill>
      </a:tcStyle>
    </a:wholeTbl>
    <a:band1H>
      <a:tcTxStyle b="off" i="off"/>
      <a:tcStyle>
        <a:tcBdr/>
        <a:fill>
          <a:solidFill>
            <a:srgbClr val="D8DDCB"/>
          </a:solidFill>
        </a:fill>
      </a:tcStyle>
    </a:band1H>
    <a:band2H>
      <a:tcTxStyle b="off" i="off"/>
      <a:tcStyle>
        <a:tcBdr/>
      </a:tcStyle>
    </a:band2H>
    <a:band1V>
      <a:tcTxStyle b="off" i="off"/>
      <a:tcStyle>
        <a:tcBdr/>
        <a:fill>
          <a:solidFill>
            <a:srgbClr val="D8DDCB"/>
          </a:solidFill>
        </a:fill>
      </a:tcStyle>
    </a:band1V>
    <a:band2V>
      <a:tcTxStyle b="off" i="off"/>
      <a:tcStyle>
        <a:tcBdr/>
      </a:tcStyle>
    </a:band2V>
    <a:lastCol>
      <a:tcTxStyle b="on" i="off">
        <a:font>
          <a:latin typeface="Garamond"/>
          <a:ea typeface="Garamond"/>
          <a:cs typeface="Garamond"/>
        </a:font>
        <a:schemeClr val="lt1"/>
      </a:tcTxStyle>
      <a:tcStyle>
        <a:tcBdr/>
        <a:fill>
          <a:solidFill>
            <a:schemeClr val="accent1"/>
          </a:solidFill>
        </a:fill>
      </a:tcStyle>
    </a:lastCol>
    <a:firstCol>
      <a:tcTxStyle b="on" i="off">
        <a:font>
          <a:latin typeface="Garamond"/>
          <a:ea typeface="Garamond"/>
          <a:cs typeface="Garamond"/>
        </a:font>
        <a:schemeClr val="lt1"/>
      </a:tcTxStyle>
      <a:tcStyle>
        <a:tcBdr/>
        <a:fill>
          <a:solidFill>
            <a:schemeClr val="accent1"/>
          </a:solidFill>
        </a:fill>
      </a:tcStyle>
    </a:firstCol>
    <a:lastRow>
      <a:tcTxStyle b="on" i="off">
        <a:font>
          <a:latin typeface="Garamond"/>
          <a:ea typeface="Garamond"/>
          <a:cs typeface="Garamond"/>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Garamond"/>
          <a:ea typeface="Garamond"/>
          <a:cs typeface="Garamond"/>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3" d="100"/>
          <a:sy n="133" d="100"/>
        </p:scale>
        <p:origin x="474" y="11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3.fntdata"/><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4.fntdata"/><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abbf60d036_2_1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2" name="Google Shape;212;g3abbf60d036_2_1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3abbf60d036_2_1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5" name="Google Shape;225;g3abbf60d036_2_1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abbf60d036_2_1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g3abbf60d036_2_17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It has to be witnessed that the company considers integrating regular training and the usual on-the-job coaching to enhance performance and the usual consistency. Hence, it is in tandem of the 2025 annual report, as it reiterates the commitment to fair pay and a performance-based culture for associates</a:t>
            </a:r>
            <a:endParaRPr sz="120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244" name="Google Shape;244;g3abbf60d036_2_17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3abbf60d036_2_20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g3abbf60d036_2_20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Line managers here often facilitate employee development , which would be through on-the-job training, mentoring, and guiding career-path decisions under HR strategy. Line managers here often act as a major bridge between corporate HR/strategy and frontline workforce, thereby adapting standardized HR policies to the store context and aligning individual performance with business objectives</a:t>
            </a:r>
            <a:endParaRPr/>
          </a:p>
        </p:txBody>
      </p:sp>
      <p:sp>
        <p:nvSpPr>
          <p:cNvPr id="273" name="Google Shape;273;g3abbf60d036_2_20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3abbf60d036_2_2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g3abbf60d036_2_2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Their workforce strategy emphasizes growth, well‑being, and reports published in 2025, had been supporting both operational efficiency and long-term retention. Moreover, HR goal‑setting and performance evaluation are tied into broader business KPIs. This is dembedding individual performance within company-wide growth and customer‑service objectives</a:t>
            </a:r>
            <a:endParaRPr/>
          </a:p>
        </p:txBody>
      </p:sp>
      <p:sp>
        <p:nvSpPr>
          <p:cNvPr id="295" name="Google Shape;295;g3abbf60d036_2_2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3abbf60d036_2_2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g3abbf60d036_2_25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1200"/>
              <a:buFont typeface="Calibri"/>
              <a:buNone/>
            </a:pPr>
            <a:r>
              <a:rPr lang="en" sz="1200">
                <a:solidFill>
                  <a:schemeClr val="lt1"/>
                </a:solidFill>
                <a:latin typeface="Calibri"/>
                <a:ea typeface="Calibri"/>
                <a:cs typeface="Calibri"/>
                <a:sym typeface="Calibri"/>
              </a:rPr>
              <a:t>One here needs to comprehend that rapid adoption of AI and automation further strains HR, as the world calls for a domain where employees must be upskilled quickly, but many roles are being redefined or removed </a:t>
            </a:r>
            <a:endParaRPr sz="1200">
              <a:solidFill>
                <a:schemeClr val="lt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311" name="Google Shape;311;g3abbf60d036_2_25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3abbf60d036_2_27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2" name="Google Shape;332;g3abbf60d036_2_2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3abbf60d036_2_2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9" name="Google Shape;339;g3abbf60d036_2_2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3abbf60d036_2_28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5" name="Google Shape;345;g3abbf60d036_2_2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3abbf60d036_2_29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5" name="Google Shape;355;g3abbf60d036_2_2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3abbf60d036_2_3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g3abbf60d036_2_3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 It could be noted that despite having these intents, the company had publicly considered scaling back some 29,400 U.S. veterans hired in FY2025, which are to be discussed in the later slides</a:t>
            </a:r>
            <a:endParaRPr sz="120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r>
              <a:rPr lang="en" sz="1200" b="0" i="0">
                <a:solidFill>
                  <a:schemeClr val="dk1"/>
                </a:solidFill>
                <a:latin typeface="Calibri"/>
                <a:ea typeface="Calibri"/>
                <a:cs typeface="Calibri"/>
                <a:sym typeface="Calibri"/>
              </a:rPr>
              <a:t> Walmart’s selection criteria depend on the job position. Basic criteria include education and training background and results of criminal background checks. For hourly sales positions, the retail company uses knowledge retention (e.g., on product details) and interpersonal skills. Interpersonal skills are essential for these positions because sales personnel communicate directly with customers.</a:t>
            </a:r>
            <a:endParaRPr/>
          </a:p>
        </p:txBody>
      </p:sp>
      <p:sp>
        <p:nvSpPr>
          <p:cNvPr id="377" name="Google Shape;377;g3abbf60d036_2_3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abbf60d036_2_3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2" name="Google Shape;392;g3abbf60d036_2_3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3abbf60d036_2_3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g3abbf60d036_2_3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These strategies meet the company goals using real time data, as these are the real world examples considered. </a:t>
            </a:r>
            <a:endParaRPr/>
          </a:p>
        </p:txBody>
      </p:sp>
      <p:sp>
        <p:nvSpPr>
          <p:cNvPr id="414" name="Google Shape;414;g3abbf60d036_2_3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3abbf60d036_2_3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g3abbf60d036_2_3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Speaker Notes: It has become a broader challenge for Walmart and due to  HR’s adoption of technologies (AI, automation), confronting the issue of  alienating or displacing staff has become critical </a:t>
            </a:r>
            <a:endParaRPr/>
          </a:p>
          <a:p>
            <a:pPr marL="0" lvl="0" indent="0" algn="l" rtl="0">
              <a:lnSpc>
                <a:spcPct val="100000"/>
              </a:lnSpc>
              <a:spcBef>
                <a:spcPts val="0"/>
              </a:spcBef>
              <a:spcAft>
                <a:spcPts val="0"/>
              </a:spcAft>
              <a:buSzPts val="1400"/>
              <a:buNone/>
            </a:pPr>
            <a:endParaRPr/>
          </a:p>
        </p:txBody>
      </p:sp>
      <p:sp>
        <p:nvSpPr>
          <p:cNvPr id="422" name="Google Shape;422;g3abbf60d036_2_3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3abbf60d036_2_3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g3abbf60d036_2_38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To confront the challenges,  Walmart must consider implementing continuous feedback tools for line managers. Apply transparent pay benchmarking and equity audits. Deploy AI ethically with reskilling, not displacement, as the priority.</a:t>
            </a:r>
            <a:endParaRPr/>
          </a:p>
          <a:p>
            <a:pPr marL="0" lvl="0" indent="0" algn="l" rtl="0">
              <a:lnSpc>
                <a:spcPct val="100000"/>
              </a:lnSpc>
              <a:spcBef>
                <a:spcPts val="0"/>
              </a:spcBef>
              <a:spcAft>
                <a:spcPts val="0"/>
              </a:spcAft>
              <a:buSzPts val="1400"/>
              <a:buNone/>
            </a:pPr>
            <a:endParaRPr/>
          </a:p>
        </p:txBody>
      </p:sp>
      <p:sp>
        <p:nvSpPr>
          <p:cNvPr id="453" name="Google Shape;453;g3abbf60d036_2_38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3abbf60d036_2_4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0" name="Google Shape;480;g3abbf60d036_2_4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g3abbf60d036_2_4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7" name="Google Shape;487;g3abbf60d036_2_4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3abbf60d036_2_4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7" name="Google Shape;497;g3abbf60d036_2_4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3abbf60d036_2_4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7" name="Google Shape;517;g3abbf60d036_2_4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It has been identified that Walmart has considered expanding training to incorporate AI skill-building through a partnership with OpenAI, thereby preparing employees for digital‑era retail.</a:t>
            </a:r>
            <a:endParaRPr sz="120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518" name="Google Shape;518;g3abbf60d036_2_4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g3abbf60d036_2_4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3" name="Google Shape;533;g3abbf60d036_2_46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Walmart even it considers restructuring some training‑support roles in 2025, the usual line managers remain central to delivering training at the store level.</a:t>
            </a:r>
            <a:endParaRPr/>
          </a:p>
        </p:txBody>
      </p:sp>
      <p:sp>
        <p:nvSpPr>
          <p:cNvPr id="534" name="Google Shape;534;g3abbf60d036_2_46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21</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abbf60d036_2_4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abbf60d036_2_47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Hence, such ensures the growth of an individual’s skills, and it essentially drives the result of the organization. One here could witness that line managers are often considered to control as well as monitor progress, while incentives and career pathways reinforce alignment</a:t>
            </a:r>
            <a:endParaRPr sz="1200">
              <a:solidFill>
                <a:schemeClr val="dk1"/>
              </a:solidFill>
              <a:latin typeface="Calibri"/>
              <a:ea typeface="Calibri"/>
              <a:cs typeface="Calibri"/>
              <a:sym typeface="Calibri"/>
            </a:endParaRPr>
          </a:p>
          <a:p>
            <a:pPr marL="0" lvl="0" indent="0" algn="l" rtl="0">
              <a:lnSpc>
                <a:spcPct val="100000"/>
              </a:lnSpc>
              <a:spcBef>
                <a:spcPts val="0"/>
              </a:spcBef>
              <a:spcAft>
                <a:spcPts val="0"/>
              </a:spcAft>
              <a:buSzPts val="1400"/>
              <a:buNone/>
            </a:pPr>
            <a:endParaRPr/>
          </a:p>
        </p:txBody>
      </p:sp>
      <p:sp>
        <p:nvSpPr>
          <p:cNvPr id="550" name="Google Shape;550;g3abbf60d036_2_47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22</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g3abbf60d036_2_4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9" name="Google Shape;569;g3abbf60d036_2_49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Speaker notes: Hence, it has to be comprehended that the rapidly changing business needs and evolving “skills-first” roles make it hard to keep training curricula up‑to‑date, reducing the relevance of some learning</a:t>
            </a:r>
            <a:endParaRPr/>
          </a:p>
        </p:txBody>
      </p:sp>
      <p:sp>
        <p:nvSpPr>
          <p:cNvPr id="570" name="Google Shape;570;g3abbf60d036_2_49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g3abbf60d036_2_5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7" name="Google Shape;587;g3abbf60d036_2_5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Hence, it is recommended for Walmart to include strategies that would track outcomes to measure effectiveness and ROI.</a:t>
            </a:r>
            <a:endParaRPr/>
          </a:p>
        </p:txBody>
      </p:sp>
      <p:sp>
        <p:nvSpPr>
          <p:cNvPr id="588" name="Google Shape;588;g3abbf60d036_2_5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24</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3abbf60d036_2_5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03" name="Google Shape;603;g3abbf60d036_2_5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g3abbf60d036_2_5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19" name="Google Shape;619;g3abbf60d036_2_5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g3abbf60d036_2_5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32" name="Google Shape;632;g3abbf60d036_2_5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g3abbf60d036_2_5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6" name="Google Shape;646;g3abbf60d036_2_56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 It is further witnessed that for hourly associates, Walmart has considered launching a new bonus program aiming to reward longevity and performance</a:t>
            </a:r>
            <a:endParaRPr/>
          </a:p>
        </p:txBody>
      </p:sp>
      <p:sp>
        <p:nvSpPr>
          <p:cNvPr id="647" name="Google Shape;647;g3abbf60d036_2_56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28</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g3abbf60d036_2_5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2" name="Google Shape;662;g3abbf60d036_2_58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sz="1200">
                <a:solidFill>
                  <a:schemeClr val="dk1"/>
                </a:solidFill>
                <a:latin typeface="Calibri"/>
                <a:ea typeface="Calibri"/>
                <a:cs typeface="Calibri"/>
                <a:sym typeface="Calibri"/>
              </a:rPr>
              <a:t>Hence, line managers are obliged to communicate new pay‑policy changes to teams and ensure the timely disbursement of bonuses and raises. One here needs to comprehend that their evaluation and feedback thus directly influence who receives enhanced compensation, tying frontline performance to tangible rewards and reinforcing motivation and retention across stores</a:t>
            </a:r>
            <a:endParaRPr/>
          </a:p>
        </p:txBody>
      </p:sp>
      <p:sp>
        <p:nvSpPr>
          <p:cNvPr id="663" name="Google Shape;663;g3abbf60d036_2_58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29</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g3abbf60d036_2_5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6" name="Google Shape;676;g3abbf60d036_2_59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 It is seen that for hourly associates, Walmart offers performance-based bonuses and long-term benefits like 401(k) matching and stock‑purchase plans. Hence, these are directed for results like improved store performance, lower turnover, increased employee loyalty, and sustainable growth.</a:t>
            </a:r>
            <a:endParaRPr/>
          </a:p>
          <a:p>
            <a:pPr marL="0" lvl="0" indent="0" algn="l" rtl="0">
              <a:lnSpc>
                <a:spcPct val="100000"/>
              </a:lnSpc>
              <a:spcBef>
                <a:spcPts val="0"/>
              </a:spcBef>
              <a:spcAft>
                <a:spcPts val="0"/>
              </a:spcAft>
              <a:buSzPts val="1400"/>
              <a:buNone/>
            </a:pPr>
            <a:endParaRPr/>
          </a:p>
        </p:txBody>
      </p:sp>
      <p:sp>
        <p:nvSpPr>
          <p:cNvPr id="677" name="Google Shape;677;g3abbf60d036_2_59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30</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g3abbf60d036_2_6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1" name="Google Shape;701;g3abbf60d036_2_6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 It is noted that as pay and bonus depend heavily on store performance, external factors (market downturn, inflation, consumer demand) may reduce rewards. This is considered tro be a factor for weakening retention and motivation</a:t>
            </a:r>
            <a:endParaRPr/>
          </a:p>
          <a:p>
            <a:pPr marL="0" lvl="0" indent="0" algn="l" rtl="0">
              <a:lnSpc>
                <a:spcPct val="100000"/>
              </a:lnSpc>
              <a:spcBef>
                <a:spcPts val="0"/>
              </a:spcBef>
              <a:spcAft>
                <a:spcPts val="0"/>
              </a:spcAft>
              <a:buSzPts val="1400"/>
              <a:buNone/>
            </a:pPr>
            <a:endParaRPr/>
          </a:p>
        </p:txBody>
      </p:sp>
      <p:sp>
        <p:nvSpPr>
          <p:cNvPr id="702" name="Google Shape;702;g3abbf60d036_2_6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31</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3abbf60d036_2_6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17" name="Google Shape;717;g3abbf60d036_2_6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1"/>
        <p:cNvGrpSpPr/>
        <p:nvPr/>
      </p:nvGrpSpPr>
      <p:grpSpPr>
        <a:xfrm>
          <a:off x="0" y="0"/>
          <a:ext cx="0" cy="0"/>
          <a:chOff x="0" y="0"/>
          <a:chExt cx="0" cy="0"/>
        </a:xfrm>
      </p:grpSpPr>
      <p:sp>
        <p:nvSpPr>
          <p:cNvPr id="732" name="Google Shape;732;g3abbf60d036_2_6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33" name="Google Shape;733;g3abbf60d036_2_6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3abbf60d036_2_66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49" name="Google Shape;749;g3abbf60d036_2_6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g3abbf60d036_2_67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59" name="Google Shape;759;g3abbf60d036_2_6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61"/>
        <p:cNvGrpSpPr/>
        <p:nvPr/>
      </p:nvGrpSpPr>
      <p:grpSpPr>
        <a:xfrm>
          <a:off x="0" y="0"/>
          <a:ext cx="0" cy="0"/>
          <a:chOff x="0" y="0"/>
          <a:chExt cx="0" cy="0"/>
        </a:xfrm>
      </p:grpSpPr>
      <p:grpSp>
        <p:nvGrpSpPr>
          <p:cNvPr id="62" name="Google Shape;62;p14"/>
          <p:cNvGrpSpPr/>
          <p:nvPr/>
        </p:nvGrpSpPr>
        <p:grpSpPr>
          <a:xfrm>
            <a:off x="-12701" y="0"/>
            <a:ext cx="9173370" cy="5142161"/>
            <a:chOff x="-16934" y="0"/>
            <a:chExt cx="12231160" cy="6856214"/>
          </a:xfrm>
        </p:grpSpPr>
        <p:pic>
          <p:nvPicPr>
            <p:cNvPr id="63" name="Google Shape;63;p14" descr="HD-PanelTitleR1.png"/>
            <p:cNvPicPr preferRelativeResize="0"/>
            <p:nvPr/>
          </p:nvPicPr>
          <p:blipFill rotWithShape="1">
            <a:blip r:embed="rId2">
              <a:alphaModFix/>
            </a:blip>
            <a:srcRect/>
            <a:stretch/>
          </p:blipFill>
          <p:spPr>
            <a:xfrm>
              <a:off x="0" y="0"/>
              <a:ext cx="12188825" cy="6856214"/>
            </a:xfrm>
            <a:prstGeom prst="rect">
              <a:avLst/>
            </a:prstGeom>
            <a:noFill/>
            <a:ln>
              <a:noFill/>
            </a:ln>
          </p:spPr>
        </p:pic>
        <p:sp>
          <p:nvSpPr>
            <p:cNvPr id="64" name="Google Shape;64;p14"/>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5" name="Google Shape;65;p14" descr="HDRibbonTitle-UniformTrim.png"/>
            <p:cNvPicPr preferRelativeResize="0"/>
            <p:nvPr/>
          </p:nvPicPr>
          <p:blipFill rotWithShape="1">
            <a:blip r:embed="rId3">
              <a:alphaModFix/>
            </a:blip>
            <a:srcRect/>
            <a:stretch/>
          </p:blipFill>
          <p:spPr>
            <a:xfrm>
              <a:off x="-16934" y="3147609"/>
              <a:ext cx="2478024" cy="612648"/>
            </a:xfrm>
            <a:prstGeom prst="rect">
              <a:avLst/>
            </a:prstGeom>
            <a:noFill/>
            <a:ln>
              <a:noFill/>
            </a:ln>
          </p:spPr>
        </p:pic>
        <p:pic>
          <p:nvPicPr>
            <p:cNvPr id="66" name="Google Shape;66;p14" descr="HDRibbonTitle-UniformTrim.png"/>
            <p:cNvPicPr preferRelativeResize="0"/>
            <p:nvPr/>
          </p:nvPicPr>
          <p:blipFill rotWithShape="1">
            <a:blip r:embed="rId3">
              <a:alphaModFix/>
            </a:blip>
            <a:srcRect/>
            <a:stretch/>
          </p:blipFill>
          <p:spPr>
            <a:xfrm>
              <a:off x="9736202" y="3147609"/>
              <a:ext cx="2478024" cy="612648"/>
            </a:xfrm>
            <a:prstGeom prst="rect">
              <a:avLst/>
            </a:prstGeom>
            <a:noFill/>
            <a:ln>
              <a:noFill/>
            </a:ln>
          </p:spPr>
        </p:pic>
      </p:grpSp>
      <p:sp>
        <p:nvSpPr>
          <p:cNvPr id="67" name="Google Shape;67;p14"/>
          <p:cNvSpPr txBox="1">
            <a:spLocks noGrp="1"/>
          </p:cNvSpPr>
          <p:nvPr>
            <p:ph type="ctrTitle"/>
          </p:nvPr>
        </p:nvSpPr>
        <p:spPr>
          <a:xfrm>
            <a:off x="2019299" y="1403348"/>
            <a:ext cx="5111752" cy="1136650"/>
          </a:xfrm>
          <a:prstGeom prst="rect">
            <a:avLst/>
          </a:prstGeom>
          <a:noFill/>
          <a:ln>
            <a:noFill/>
          </a:ln>
        </p:spPr>
        <p:txBody>
          <a:bodyPr spcFirstLastPara="1" wrap="square" lIns="68575" tIns="34275" rIns="68575" bIns="34275" anchor="b" anchorCtr="0">
            <a:noAutofit/>
          </a:bodyPr>
          <a:lstStyle>
            <a:lvl1pPr lvl="0" algn="ctr">
              <a:lnSpc>
                <a:spcPct val="100000"/>
              </a:lnSpc>
              <a:spcBef>
                <a:spcPts val="0"/>
              </a:spcBef>
              <a:spcAft>
                <a:spcPts val="0"/>
              </a:spcAft>
              <a:buClr>
                <a:srgbClr val="262626"/>
              </a:buClr>
              <a:buSzPts val="4100"/>
              <a:buFont typeface="Garamond"/>
              <a:buNone/>
              <a:defRPr sz="41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8" name="Google Shape;68;p14"/>
          <p:cNvSpPr txBox="1">
            <a:spLocks noGrp="1"/>
          </p:cNvSpPr>
          <p:nvPr>
            <p:ph type="subTitle" idx="1"/>
          </p:nvPr>
        </p:nvSpPr>
        <p:spPr>
          <a:xfrm>
            <a:off x="2019299" y="2743198"/>
            <a:ext cx="5111752" cy="990602"/>
          </a:xfrm>
          <a:prstGeom prst="rect">
            <a:avLst/>
          </a:prstGeom>
          <a:noFill/>
          <a:ln>
            <a:noFill/>
          </a:ln>
        </p:spPr>
        <p:txBody>
          <a:bodyPr spcFirstLastPara="1" wrap="square" lIns="68575" tIns="34275" rIns="68575" bIns="34275" anchor="t" anchorCtr="0">
            <a:normAutofit/>
          </a:bodyPr>
          <a:lstStyle>
            <a:lvl1pPr lvl="0" algn="ctr">
              <a:lnSpc>
                <a:spcPct val="100000"/>
              </a:lnSpc>
              <a:spcBef>
                <a:spcPts val="300"/>
              </a:spcBef>
              <a:spcAft>
                <a:spcPts val="0"/>
              </a:spcAft>
              <a:buSzPts val="1800"/>
              <a:buNone/>
              <a:defRPr sz="1600">
                <a:solidFill>
                  <a:schemeClr val="dk1"/>
                </a:solidFill>
              </a:defRPr>
            </a:lvl1pPr>
            <a:lvl2pPr lvl="1" algn="ctr">
              <a:lnSpc>
                <a:spcPct val="100000"/>
              </a:lnSpc>
              <a:spcBef>
                <a:spcPts val="500"/>
              </a:spcBef>
              <a:spcAft>
                <a:spcPts val="0"/>
              </a:spcAft>
              <a:buSzPts val="1700"/>
              <a:buNone/>
              <a:defRPr>
                <a:solidFill>
                  <a:srgbClr val="888888"/>
                </a:solidFill>
              </a:defRPr>
            </a:lvl2pPr>
            <a:lvl3pPr lvl="2" algn="ctr">
              <a:lnSpc>
                <a:spcPct val="100000"/>
              </a:lnSpc>
              <a:spcBef>
                <a:spcPts val="500"/>
              </a:spcBef>
              <a:spcAft>
                <a:spcPts val="0"/>
              </a:spcAft>
              <a:buSzPts val="1600"/>
              <a:buNone/>
              <a:defRPr>
                <a:solidFill>
                  <a:srgbClr val="888888"/>
                </a:solidFill>
              </a:defRPr>
            </a:lvl3pPr>
            <a:lvl4pPr lvl="3" algn="ctr">
              <a:lnSpc>
                <a:spcPct val="100000"/>
              </a:lnSpc>
              <a:spcBef>
                <a:spcPts val="500"/>
              </a:spcBef>
              <a:spcAft>
                <a:spcPts val="0"/>
              </a:spcAft>
              <a:buSzPts val="1400"/>
              <a:buNone/>
              <a:defRPr>
                <a:solidFill>
                  <a:srgbClr val="888888"/>
                </a:solidFill>
              </a:defRPr>
            </a:lvl4pPr>
            <a:lvl5pPr lvl="4" algn="ctr">
              <a:lnSpc>
                <a:spcPct val="100000"/>
              </a:lnSpc>
              <a:spcBef>
                <a:spcPts val="500"/>
              </a:spcBef>
              <a:spcAft>
                <a:spcPts val="0"/>
              </a:spcAft>
              <a:buSzPts val="1200"/>
              <a:buNone/>
              <a:defRPr>
                <a:solidFill>
                  <a:srgbClr val="888888"/>
                </a:solidFill>
              </a:defRPr>
            </a:lvl5pPr>
            <a:lvl6pPr lvl="5" algn="ctr">
              <a:lnSpc>
                <a:spcPct val="100000"/>
              </a:lnSpc>
              <a:spcBef>
                <a:spcPts val="500"/>
              </a:spcBef>
              <a:spcAft>
                <a:spcPts val="0"/>
              </a:spcAft>
              <a:buSzPts val="1200"/>
              <a:buNone/>
              <a:defRPr>
                <a:solidFill>
                  <a:srgbClr val="888888"/>
                </a:solidFill>
              </a:defRPr>
            </a:lvl6pPr>
            <a:lvl7pPr lvl="6" algn="ctr">
              <a:lnSpc>
                <a:spcPct val="100000"/>
              </a:lnSpc>
              <a:spcBef>
                <a:spcPts val="500"/>
              </a:spcBef>
              <a:spcAft>
                <a:spcPts val="0"/>
              </a:spcAft>
              <a:buSzPts val="1200"/>
              <a:buNone/>
              <a:defRPr>
                <a:solidFill>
                  <a:srgbClr val="888888"/>
                </a:solidFill>
              </a:defRPr>
            </a:lvl7pPr>
            <a:lvl8pPr lvl="7" algn="ctr">
              <a:lnSpc>
                <a:spcPct val="100000"/>
              </a:lnSpc>
              <a:spcBef>
                <a:spcPts val="500"/>
              </a:spcBef>
              <a:spcAft>
                <a:spcPts val="0"/>
              </a:spcAft>
              <a:buSzPts val="1200"/>
              <a:buNone/>
              <a:defRPr>
                <a:solidFill>
                  <a:srgbClr val="888888"/>
                </a:solidFill>
              </a:defRPr>
            </a:lvl8pPr>
            <a:lvl9pPr lvl="8" algn="ctr">
              <a:lnSpc>
                <a:spcPct val="100000"/>
              </a:lnSpc>
              <a:spcBef>
                <a:spcPts val="500"/>
              </a:spcBef>
              <a:spcAft>
                <a:spcPts val="500"/>
              </a:spcAft>
              <a:buSzPts val="1200"/>
              <a:buNone/>
              <a:defRPr>
                <a:solidFill>
                  <a:srgbClr val="888888"/>
                </a:solidFill>
              </a:defRPr>
            </a:lvl9pPr>
          </a:lstStyle>
          <a:p>
            <a:endParaRPr/>
          </a:p>
        </p:txBody>
      </p:sp>
      <p:sp>
        <p:nvSpPr>
          <p:cNvPr id="69" name="Google Shape;69;p14"/>
          <p:cNvSpPr txBox="1">
            <a:spLocks noGrp="1"/>
          </p:cNvSpPr>
          <p:nvPr>
            <p:ph type="dt" idx="10"/>
          </p:nvPr>
        </p:nvSpPr>
        <p:spPr>
          <a:xfrm>
            <a:off x="5987424" y="3778247"/>
            <a:ext cx="67310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0" name="Google Shape;70;p14"/>
          <p:cNvSpPr txBox="1">
            <a:spLocks noGrp="1"/>
          </p:cNvSpPr>
          <p:nvPr>
            <p:ph type="ftr" idx="11"/>
          </p:nvPr>
        </p:nvSpPr>
        <p:spPr>
          <a:xfrm>
            <a:off x="2019298" y="3778247"/>
            <a:ext cx="3910976"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1" name="Google Shape;71;p14"/>
          <p:cNvSpPr txBox="1">
            <a:spLocks noGrp="1"/>
          </p:cNvSpPr>
          <p:nvPr>
            <p:ph type="sldNum" idx="12"/>
          </p:nvPr>
        </p:nvSpPr>
        <p:spPr>
          <a:xfrm>
            <a:off x="6717675" y="3778247"/>
            <a:ext cx="413375"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72" name="Google Shape;72;p14"/>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3"/>
        <p:cNvGrpSpPr/>
        <p:nvPr/>
      </p:nvGrpSpPr>
      <p:grpSpPr>
        <a:xfrm>
          <a:off x="0" y="0"/>
          <a:ext cx="0" cy="0"/>
          <a:chOff x="0" y="0"/>
          <a:chExt cx="0" cy="0"/>
        </a:xfrm>
      </p:grpSpPr>
      <p:cxnSp>
        <p:nvCxnSpPr>
          <p:cNvPr id="74" name="Google Shape;74;p15"/>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
        <p:nvSpPr>
          <p:cNvPr id="75" name="Google Shape;75;p15"/>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6" name="Google Shape;76;p15"/>
          <p:cNvSpPr txBox="1">
            <a:spLocks noGrp="1"/>
          </p:cNvSpPr>
          <p:nvPr>
            <p:ph type="body" idx="1"/>
          </p:nvPr>
        </p:nvSpPr>
        <p:spPr>
          <a:xfrm>
            <a:off x="971551" y="1917699"/>
            <a:ext cx="7200897" cy="2489202"/>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77" name="Google Shape;77;p15"/>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 name="Google Shape;78;p15"/>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9" name="Google Shape;79;p15"/>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1511302" y="1314455"/>
            <a:ext cx="6119016" cy="1366886"/>
          </a:xfrm>
          <a:prstGeom prst="rect">
            <a:avLst/>
          </a:prstGeom>
          <a:noFill/>
          <a:ln>
            <a:noFill/>
          </a:ln>
        </p:spPr>
        <p:txBody>
          <a:bodyPr spcFirstLastPara="1" wrap="square" lIns="68575" tIns="34275" rIns="68575" bIns="34275" anchor="b" anchorCtr="0">
            <a:normAutofit/>
          </a:bodyPr>
          <a:lstStyle>
            <a:lvl1pPr lvl="0" algn="ctr">
              <a:lnSpc>
                <a:spcPct val="100000"/>
              </a:lnSpc>
              <a:spcBef>
                <a:spcPts val="0"/>
              </a:spcBef>
              <a:spcAft>
                <a:spcPts val="0"/>
              </a:spcAft>
              <a:buClr>
                <a:srgbClr val="262626"/>
              </a:buClr>
              <a:buSzPts val="3300"/>
              <a:buFont typeface="Garamond"/>
              <a:buNone/>
              <a:defRPr sz="3300" b="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2" name="Google Shape;82;p16"/>
          <p:cNvSpPr txBox="1">
            <a:spLocks noGrp="1"/>
          </p:cNvSpPr>
          <p:nvPr>
            <p:ph type="body" idx="1"/>
          </p:nvPr>
        </p:nvSpPr>
        <p:spPr>
          <a:xfrm>
            <a:off x="1511300" y="2884538"/>
            <a:ext cx="6119018" cy="715910"/>
          </a:xfrm>
          <a:prstGeom prst="rect">
            <a:avLst/>
          </a:prstGeom>
          <a:noFill/>
          <a:ln>
            <a:noFill/>
          </a:ln>
        </p:spPr>
        <p:txBody>
          <a:bodyPr spcFirstLastPara="1" wrap="square" lIns="68575" tIns="34275" rIns="68575" bIns="34275" anchor="t" anchorCtr="0">
            <a:normAutofit/>
          </a:bodyPr>
          <a:lstStyle>
            <a:lvl1pPr marL="457200" lvl="0" indent="-228600" algn="ctr">
              <a:lnSpc>
                <a:spcPct val="100000"/>
              </a:lnSpc>
              <a:spcBef>
                <a:spcPts val="400"/>
              </a:spcBef>
              <a:spcAft>
                <a:spcPts val="0"/>
              </a:spcAft>
              <a:buSzPts val="2100"/>
              <a:buNone/>
              <a:defRPr sz="18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83" name="Google Shape;83;p16"/>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4" name="Google Shape;84;p16"/>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5" name="Google Shape;85;p16"/>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86" name="Google Shape;86;p16"/>
          <p:cNvCxnSpPr/>
          <p:nvPr/>
        </p:nvCxnSpPr>
        <p:spPr>
          <a:xfrm>
            <a:off x="1509542" y="2782939"/>
            <a:ext cx="6122535"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7"/>
        <p:cNvGrpSpPr/>
        <p:nvPr/>
      </p:nvGrpSpPr>
      <p:grpSpPr>
        <a:xfrm>
          <a:off x="0" y="0"/>
          <a:ext cx="0" cy="0"/>
          <a:chOff x="0" y="0"/>
          <a:chExt cx="0" cy="0"/>
        </a:xfrm>
      </p:grpSpPr>
      <p:cxnSp>
        <p:nvCxnSpPr>
          <p:cNvPr id="88" name="Google Shape;88;p17"/>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
        <p:nvSpPr>
          <p:cNvPr id="89" name="Google Shape;89;p17"/>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90" name="Google Shape;90;p17"/>
          <p:cNvSpPr txBox="1">
            <a:spLocks noGrp="1"/>
          </p:cNvSpPr>
          <p:nvPr>
            <p:ph type="body" idx="1"/>
          </p:nvPr>
        </p:nvSpPr>
        <p:spPr>
          <a:xfrm>
            <a:off x="973836" y="1920240"/>
            <a:ext cx="3538728" cy="2482596"/>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91" name="Google Shape;91;p17"/>
          <p:cNvSpPr txBox="1">
            <a:spLocks noGrp="1"/>
          </p:cNvSpPr>
          <p:nvPr>
            <p:ph type="body" idx="2"/>
          </p:nvPr>
        </p:nvSpPr>
        <p:spPr>
          <a:xfrm>
            <a:off x="4636008" y="1920240"/>
            <a:ext cx="3538728" cy="2482596"/>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92" name="Google Shape;92;p17"/>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93" name="Google Shape;93;p17"/>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94" name="Google Shape;94;p17"/>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3300"/>
              <a:buFont typeface="Garamond"/>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97" name="Google Shape;97;p18"/>
          <p:cNvSpPr txBox="1">
            <a:spLocks noGrp="1"/>
          </p:cNvSpPr>
          <p:nvPr>
            <p:ph type="body" idx="1"/>
          </p:nvPr>
        </p:nvSpPr>
        <p:spPr>
          <a:xfrm>
            <a:off x="971550" y="1993900"/>
            <a:ext cx="3538728" cy="432197"/>
          </a:xfrm>
          <a:prstGeom prst="rect">
            <a:avLst/>
          </a:prstGeom>
          <a:noFill/>
          <a:ln>
            <a:noFill/>
          </a:ln>
        </p:spPr>
        <p:txBody>
          <a:bodyPr spcFirstLastPara="1" wrap="square" lIns="68575" tIns="34275" rIns="68575" bIns="34275" anchor="b" anchorCtr="0">
            <a:noAutofit/>
          </a:bodyPr>
          <a:lstStyle>
            <a:lvl1pPr marL="457200" lvl="0" indent="-228600" algn="l">
              <a:lnSpc>
                <a:spcPct val="100000"/>
              </a:lnSpc>
              <a:spcBef>
                <a:spcPts val="500"/>
              </a:spcBef>
              <a:spcAft>
                <a:spcPts val="0"/>
              </a:spcAft>
              <a:buSzPts val="2400"/>
              <a:buNone/>
              <a:defRPr sz="2100" b="0">
                <a:solidFill>
                  <a:schemeClr val="accent1"/>
                </a:solidFill>
              </a:defRPr>
            </a:lvl1pPr>
            <a:lvl2pPr marL="914400" lvl="1" indent="-228600" algn="l">
              <a:lnSpc>
                <a:spcPct val="100000"/>
              </a:lnSpc>
              <a:spcBef>
                <a:spcPts val="500"/>
              </a:spcBef>
              <a:spcAft>
                <a:spcPts val="0"/>
              </a:spcAft>
              <a:buSzPts val="1700"/>
              <a:buNone/>
              <a:defRPr sz="1500" b="1"/>
            </a:lvl2pPr>
            <a:lvl3pPr marL="1371600" lvl="2" indent="-228600" algn="l">
              <a:lnSpc>
                <a:spcPct val="100000"/>
              </a:lnSpc>
              <a:spcBef>
                <a:spcPts val="500"/>
              </a:spcBef>
              <a:spcAft>
                <a:spcPts val="0"/>
              </a:spcAft>
              <a:buSzPts val="1600"/>
              <a:buNone/>
              <a:defRPr sz="1400" b="1"/>
            </a:lvl3pPr>
            <a:lvl4pPr marL="1828800" lvl="3" indent="-228600" algn="l">
              <a:lnSpc>
                <a:spcPct val="100000"/>
              </a:lnSpc>
              <a:spcBef>
                <a:spcPts val="500"/>
              </a:spcBef>
              <a:spcAft>
                <a:spcPts val="0"/>
              </a:spcAft>
              <a:buSzPts val="1400"/>
              <a:buNone/>
              <a:defRPr sz="1200" b="1"/>
            </a:lvl4pPr>
            <a:lvl5pPr marL="2286000" lvl="4" indent="-228600" algn="l">
              <a:lnSpc>
                <a:spcPct val="100000"/>
              </a:lnSpc>
              <a:spcBef>
                <a:spcPts val="500"/>
              </a:spcBef>
              <a:spcAft>
                <a:spcPts val="0"/>
              </a:spcAft>
              <a:buSzPts val="1400"/>
              <a:buNone/>
              <a:defRPr sz="1200" b="1"/>
            </a:lvl5pPr>
            <a:lvl6pPr marL="2743200" lvl="5" indent="-228600" algn="l">
              <a:lnSpc>
                <a:spcPct val="100000"/>
              </a:lnSpc>
              <a:spcBef>
                <a:spcPts val="500"/>
              </a:spcBef>
              <a:spcAft>
                <a:spcPts val="0"/>
              </a:spcAft>
              <a:buSzPts val="1400"/>
              <a:buNone/>
              <a:defRPr sz="1200" b="1"/>
            </a:lvl6pPr>
            <a:lvl7pPr marL="3200400" lvl="6" indent="-228600" algn="l">
              <a:lnSpc>
                <a:spcPct val="100000"/>
              </a:lnSpc>
              <a:spcBef>
                <a:spcPts val="500"/>
              </a:spcBef>
              <a:spcAft>
                <a:spcPts val="0"/>
              </a:spcAft>
              <a:buSzPts val="1400"/>
              <a:buNone/>
              <a:defRPr sz="1200" b="1"/>
            </a:lvl7pPr>
            <a:lvl8pPr marL="3657600" lvl="7" indent="-228600" algn="l">
              <a:lnSpc>
                <a:spcPct val="100000"/>
              </a:lnSpc>
              <a:spcBef>
                <a:spcPts val="500"/>
              </a:spcBef>
              <a:spcAft>
                <a:spcPts val="0"/>
              </a:spcAft>
              <a:buSzPts val="1400"/>
              <a:buNone/>
              <a:defRPr sz="1200" b="1"/>
            </a:lvl8pPr>
            <a:lvl9pPr marL="4114800" lvl="8" indent="-228600" algn="l">
              <a:lnSpc>
                <a:spcPct val="100000"/>
              </a:lnSpc>
              <a:spcBef>
                <a:spcPts val="500"/>
              </a:spcBef>
              <a:spcAft>
                <a:spcPts val="500"/>
              </a:spcAft>
              <a:buSzPts val="1400"/>
              <a:buNone/>
              <a:defRPr sz="1200" b="1"/>
            </a:lvl9pPr>
          </a:lstStyle>
          <a:p>
            <a:endParaRPr/>
          </a:p>
        </p:txBody>
      </p:sp>
      <p:sp>
        <p:nvSpPr>
          <p:cNvPr id="98" name="Google Shape;98;p18"/>
          <p:cNvSpPr txBox="1">
            <a:spLocks noGrp="1"/>
          </p:cNvSpPr>
          <p:nvPr>
            <p:ph type="body" idx="2"/>
          </p:nvPr>
        </p:nvSpPr>
        <p:spPr>
          <a:xfrm>
            <a:off x="971550" y="2432446"/>
            <a:ext cx="3538728" cy="1974454"/>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99" name="Google Shape;99;p18"/>
          <p:cNvSpPr txBox="1">
            <a:spLocks noGrp="1"/>
          </p:cNvSpPr>
          <p:nvPr>
            <p:ph type="body" idx="3"/>
          </p:nvPr>
        </p:nvSpPr>
        <p:spPr>
          <a:xfrm>
            <a:off x="4635502" y="1993900"/>
            <a:ext cx="3538728" cy="432197"/>
          </a:xfrm>
          <a:prstGeom prst="rect">
            <a:avLst/>
          </a:prstGeom>
          <a:noFill/>
          <a:ln>
            <a:noFill/>
          </a:ln>
        </p:spPr>
        <p:txBody>
          <a:bodyPr spcFirstLastPara="1" wrap="square" lIns="68575" tIns="34275" rIns="68575" bIns="34275" anchor="b" anchorCtr="0">
            <a:noAutofit/>
          </a:bodyPr>
          <a:lstStyle>
            <a:lvl1pPr marL="457200" lvl="0" indent="-228600" algn="l">
              <a:lnSpc>
                <a:spcPct val="100000"/>
              </a:lnSpc>
              <a:spcBef>
                <a:spcPts val="500"/>
              </a:spcBef>
              <a:spcAft>
                <a:spcPts val="0"/>
              </a:spcAft>
              <a:buSzPts val="2400"/>
              <a:buNone/>
              <a:defRPr sz="2100" b="0">
                <a:solidFill>
                  <a:schemeClr val="accent1"/>
                </a:solidFill>
              </a:defRPr>
            </a:lvl1pPr>
            <a:lvl2pPr marL="914400" lvl="1" indent="-228600" algn="l">
              <a:lnSpc>
                <a:spcPct val="100000"/>
              </a:lnSpc>
              <a:spcBef>
                <a:spcPts val="500"/>
              </a:spcBef>
              <a:spcAft>
                <a:spcPts val="0"/>
              </a:spcAft>
              <a:buSzPts val="1700"/>
              <a:buNone/>
              <a:defRPr sz="1500" b="1"/>
            </a:lvl2pPr>
            <a:lvl3pPr marL="1371600" lvl="2" indent="-228600" algn="l">
              <a:lnSpc>
                <a:spcPct val="100000"/>
              </a:lnSpc>
              <a:spcBef>
                <a:spcPts val="500"/>
              </a:spcBef>
              <a:spcAft>
                <a:spcPts val="0"/>
              </a:spcAft>
              <a:buSzPts val="1600"/>
              <a:buNone/>
              <a:defRPr sz="1400" b="1"/>
            </a:lvl3pPr>
            <a:lvl4pPr marL="1828800" lvl="3" indent="-228600" algn="l">
              <a:lnSpc>
                <a:spcPct val="100000"/>
              </a:lnSpc>
              <a:spcBef>
                <a:spcPts val="500"/>
              </a:spcBef>
              <a:spcAft>
                <a:spcPts val="0"/>
              </a:spcAft>
              <a:buSzPts val="1400"/>
              <a:buNone/>
              <a:defRPr sz="1200" b="1"/>
            </a:lvl4pPr>
            <a:lvl5pPr marL="2286000" lvl="4" indent="-228600" algn="l">
              <a:lnSpc>
                <a:spcPct val="100000"/>
              </a:lnSpc>
              <a:spcBef>
                <a:spcPts val="500"/>
              </a:spcBef>
              <a:spcAft>
                <a:spcPts val="0"/>
              </a:spcAft>
              <a:buSzPts val="1400"/>
              <a:buNone/>
              <a:defRPr sz="1200" b="1"/>
            </a:lvl5pPr>
            <a:lvl6pPr marL="2743200" lvl="5" indent="-228600" algn="l">
              <a:lnSpc>
                <a:spcPct val="100000"/>
              </a:lnSpc>
              <a:spcBef>
                <a:spcPts val="500"/>
              </a:spcBef>
              <a:spcAft>
                <a:spcPts val="0"/>
              </a:spcAft>
              <a:buSzPts val="1400"/>
              <a:buNone/>
              <a:defRPr sz="1200" b="1"/>
            </a:lvl6pPr>
            <a:lvl7pPr marL="3200400" lvl="6" indent="-228600" algn="l">
              <a:lnSpc>
                <a:spcPct val="100000"/>
              </a:lnSpc>
              <a:spcBef>
                <a:spcPts val="500"/>
              </a:spcBef>
              <a:spcAft>
                <a:spcPts val="0"/>
              </a:spcAft>
              <a:buSzPts val="1400"/>
              <a:buNone/>
              <a:defRPr sz="1200" b="1"/>
            </a:lvl7pPr>
            <a:lvl8pPr marL="3657600" lvl="7" indent="-228600" algn="l">
              <a:lnSpc>
                <a:spcPct val="100000"/>
              </a:lnSpc>
              <a:spcBef>
                <a:spcPts val="500"/>
              </a:spcBef>
              <a:spcAft>
                <a:spcPts val="0"/>
              </a:spcAft>
              <a:buSzPts val="1400"/>
              <a:buNone/>
              <a:defRPr sz="1200" b="1"/>
            </a:lvl8pPr>
            <a:lvl9pPr marL="4114800" lvl="8" indent="-228600" algn="l">
              <a:lnSpc>
                <a:spcPct val="100000"/>
              </a:lnSpc>
              <a:spcBef>
                <a:spcPts val="500"/>
              </a:spcBef>
              <a:spcAft>
                <a:spcPts val="500"/>
              </a:spcAft>
              <a:buSzPts val="1400"/>
              <a:buNone/>
              <a:defRPr sz="1200" b="1"/>
            </a:lvl9pPr>
          </a:lstStyle>
          <a:p>
            <a:endParaRPr/>
          </a:p>
        </p:txBody>
      </p:sp>
      <p:sp>
        <p:nvSpPr>
          <p:cNvPr id="100" name="Google Shape;100;p18"/>
          <p:cNvSpPr txBox="1">
            <a:spLocks noGrp="1"/>
          </p:cNvSpPr>
          <p:nvPr>
            <p:ph type="body" idx="4"/>
          </p:nvPr>
        </p:nvSpPr>
        <p:spPr>
          <a:xfrm>
            <a:off x="4635502" y="2432446"/>
            <a:ext cx="3538728" cy="1974454"/>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101" name="Google Shape;101;p18"/>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2" name="Google Shape;102;p18"/>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3" name="Google Shape;103;p18"/>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04" name="Google Shape;104;p18"/>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5"/>
        <p:cNvGrpSpPr/>
        <p:nvPr/>
      </p:nvGrpSpPr>
      <p:grpSpPr>
        <a:xfrm>
          <a:off x="0" y="0"/>
          <a:ext cx="0" cy="0"/>
          <a:chOff x="0" y="0"/>
          <a:chExt cx="0" cy="0"/>
        </a:xfrm>
      </p:grpSpPr>
      <p:sp>
        <p:nvSpPr>
          <p:cNvPr id="106" name="Google Shape;106;p19"/>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7" name="Google Shape;107;p19"/>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8" name="Google Shape;108;p19"/>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9" name="Google Shape;109;p19"/>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10" name="Google Shape;110;p19"/>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1"/>
        <p:cNvGrpSpPr/>
        <p:nvPr/>
      </p:nvGrpSpPr>
      <p:grpSpPr>
        <a:xfrm>
          <a:off x="0" y="0"/>
          <a:ext cx="0" cy="0"/>
          <a:chOff x="0" y="0"/>
          <a:chExt cx="0" cy="0"/>
        </a:xfrm>
      </p:grpSpPr>
      <p:sp>
        <p:nvSpPr>
          <p:cNvPr id="112" name="Google Shape;112;p20"/>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13" name="Google Shape;113;p20"/>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14" name="Google Shape;114;p20"/>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15"/>
        <p:cNvGrpSpPr/>
        <p:nvPr/>
      </p:nvGrpSpPr>
      <p:grpSpPr>
        <a:xfrm>
          <a:off x="0" y="0"/>
          <a:ext cx="0" cy="0"/>
          <a:chOff x="0" y="0"/>
          <a:chExt cx="0" cy="0"/>
        </a:xfrm>
      </p:grpSpPr>
      <p:sp>
        <p:nvSpPr>
          <p:cNvPr id="116" name="Google Shape;116;p21"/>
          <p:cNvSpPr txBox="1">
            <a:spLocks noGrp="1"/>
          </p:cNvSpPr>
          <p:nvPr>
            <p:ph type="title"/>
          </p:nvPr>
        </p:nvSpPr>
        <p:spPr>
          <a:xfrm>
            <a:off x="970358" y="1041401"/>
            <a:ext cx="2788841" cy="1028700"/>
          </a:xfrm>
          <a:prstGeom prst="rect">
            <a:avLst/>
          </a:prstGeom>
          <a:noFill/>
          <a:ln>
            <a:noFill/>
          </a:ln>
        </p:spPr>
        <p:txBody>
          <a:bodyPr spcFirstLastPara="1" wrap="square" lIns="68575" tIns="34275" rIns="68575" bIns="34275" anchor="b" anchorCtr="0">
            <a:normAutofit/>
          </a:bodyPr>
          <a:lstStyle>
            <a:lvl1pPr lvl="0" algn="ctr">
              <a:lnSpc>
                <a:spcPct val="100000"/>
              </a:lnSpc>
              <a:spcBef>
                <a:spcPts val="0"/>
              </a:spcBef>
              <a:spcAft>
                <a:spcPts val="0"/>
              </a:spcAft>
              <a:buClr>
                <a:srgbClr val="262626"/>
              </a:buClr>
              <a:buSzPts val="1800"/>
              <a:buFont typeface="Garamond"/>
              <a:buNone/>
              <a:defRPr sz="1800" b="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17" name="Google Shape;117;p21"/>
          <p:cNvSpPr txBox="1">
            <a:spLocks noGrp="1"/>
          </p:cNvSpPr>
          <p:nvPr>
            <p:ph type="body" idx="1"/>
          </p:nvPr>
        </p:nvSpPr>
        <p:spPr>
          <a:xfrm>
            <a:off x="4064001" y="736598"/>
            <a:ext cx="4102100" cy="3670301"/>
          </a:xfrm>
          <a:prstGeom prst="rect">
            <a:avLst/>
          </a:prstGeom>
          <a:noFill/>
          <a:ln>
            <a:noFill/>
          </a:ln>
        </p:spPr>
        <p:txBody>
          <a:bodyPr spcFirstLastPara="1" wrap="square" lIns="68575" tIns="34275" rIns="68575" bIns="34275" anchor="ctr"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118" name="Google Shape;118;p21"/>
          <p:cNvSpPr txBox="1">
            <a:spLocks noGrp="1"/>
          </p:cNvSpPr>
          <p:nvPr>
            <p:ph type="body" idx="2"/>
          </p:nvPr>
        </p:nvSpPr>
        <p:spPr>
          <a:xfrm>
            <a:off x="970358" y="2273299"/>
            <a:ext cx="2788841" cy="1828803"/>
          </a:xfrm>
          <a:prstGeom prst="rect">
            <a:avLst/>
          </a:prstGeom>
          <a:noFill/>
          <a:ln>
            <a:noFill/>
          </a:ln>
        </p:spPr>
        <p:txBody>
          <a:bodyPr spcFirstLastPara="1" wrap="square" lIns="68575" tIns="34275" rIns="68575" bIns="34275" anchor="t" anchorCtr="0">
            <a:normAutofit/>
          </a:bodyPr>
          <a:lstStyle>
            <a:lvl1pPr marL="457200" lvl="0" indent="-228600" algn="ctr">
              <a:lnSpc>
                <a:spcPct val="100000"/>
              </a:lnSpc>
              <a:spcBef>
                <a:spcPts val="200"/>
              </a:spcBef>
              <a:spcAft>
                <a:spcPts val="0"/>
              </a:spcAft>
              <a:buSzPts val="1400"/>
              <a:buNone/>
              <a:defRPr sz="1200"/>
            </a:lvl1pPr>
            <a:lvl2pPr marL="914400" lvl="1" indent="-228600" algn="l">
              <a:lnSpc>
                <a:spcPct val="100000"/>
              </a:lnSpc>
              <a:spcBef>
                <a:spcPts val="500"/>
              </a:spcBef>
              <a:spcAft>
                <a:spcPts val="0"/>
              </a:spcAft>
              <a:buSzPts val="1000"/>
              <a:buNone/>
              <a:defRPr sz="900"/>
            </a:lvl2pPr>
            <a:lvl3pPr marL="1371600" lvl="2" indent="-228600" algn="l">
              <a:lnSpc>
                <a:spcPct val="100000"/>
              </a:lnSpc>
              <a:spcBef>
                <a:spcPts val="500"/>
              </a:spcBef>
              <a:spcAft>
                <a:spcPts val="0"/>
              </a:spcAft>
              <a:buSzPts val="900"/>
              <a:buNone/>
              <a:defRPr sz="800"/>
            </a:lvl3pPr>
            <a:lvl4pPr marL="1828800" lvl="3" indent="-228600" algn="l">
              <a:lnSpc>
                <a:spcPct val="100000"/>
              </a:lnSpc>
              <a:spcBef>
                <a:spcPts val="500"/>
              </a:spcBef>
              <a:spcAft>
                <a:spcPts val="0"/>
              </a:spcAft>
              <a:buSzPts val="800"/>
              <a:buNone/>
              <a:defRPr sz="700"/>
            </a:lvl4pPr>
            <a:lvl5pPr marL="2286000" lvl="4" indent="-228600" algn="l">
              <a:lnSpc>
                <a:spcPct val="100000"/>
              </a:lnSpc>
              <a:spcBef>
                <a:spcPts val="500"/>
              </a:spcBef>
              <a:spcAft>
                <a:spcPts val="0"/>
              </a:spcAft>
              <a:buSzPts val="800"/>
              <a:buNone/>
              <a:defRPr sz="700"/>
            </a:lvl5pPr>
            <a:lvl6pPr marL="2743200" lvl="5" indent="-228600" algn="l">
              <a:lnSpc>
                <a:spcPct val="100000"/>
              </a:lnSpc>
              <a:spcBef>
                <a:spcPts val="500"/>
              </a:spcBef>
              <a:spcAft>
                <a:spcPts val="0"/>
              </a:spcAft>
              <a:buSzPts val="800"/>
              <a:buNone/>
              <a:defRPr sz="700"/>
            </a:lvl6pPr>
            <a:lvl7pPr marL="3200400" lvl="6" indent="-228600" algn="l">
              <a:lnSpc>
                <a:spcPct val="100000"/>
              </a:lnSpc>
              <a:spcBef>
                <a:spcPts val="500"/>
              </a:spcBef>
              <a:spcAft>
                <a:spcPts val="0"/>
              </a:spcAft>
              <a:buSzPts val="800"/>
              <a:buNone/>
              <a:defRPr sz="700"/>
            </a:lvl7pPr>
            <a:lvl8pPr marL="3657600" lvl="7" indent="-228600" algn="l">
              <a:lnSpc>
                <a:spcPct val="100000"/>
              </a:lnSpc>
              <a:spcBef>
                <a:spcPts val="500"/>
              </a:spcBef>
              <a:spcAft>
                <a:spcPts val="0"/>
              </a:spcAft>
              <a:buSzPts val="800"/>
              <a:buNone/>
              <a:defRPr sz="700"/>
            </a:lvl8pPr>
            <a:lvl9pPr marL="4114800" lvl="8" indent="-228600" algn="l">
              <a:lnSpc>
                <a:spcPct val="100000"/>
              </a:lnSpc>
              <a:spcBef>
                <a:spcPts val="500"/>
              </a:spcBef>
              <a:spcAft>
                <a:spcPts val="500"/>
              </a:spcAft>
              <a:buSzPts val="800"/>
              <a:buNone/>
              <a:defRPr sz="700"/>
            </a:lvl9pPr>
          </a:lstStyle>
          <a:p>
            <a:endParaRPr/>
          </a:p>
        </p:txBody>
      </p:sp>
      <p:sp>
        <p:nvSpPr>
          <p:cNvPr id="119" name="Google Shape;119;p21"/>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20" name="Google Shape;120;p21"/>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21" name="Google Shape;121;p21"/>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22" name="Google Shape;122;p21"/>
          <p:cNvCxnSpPr/>
          <p:nvPr/>
        </p:nvCxnSpPr>
        <p:spPr>
          <a:xfrm>
            <a:off x="1047127" y="2184400"/>
            <a:ext cx="2635874"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23"/>
        <p:cNvGrpSpPr/>
        <p:nvPr/>
      </p:nvGrpSpPr>
      <p:grpSpPr>
        <a:xfrm>
          <a:off x="0" y="0"/>
          <a:ext cx="0" cy="0"/>
          <a:chOff x="0" y="0"/>
          <a:chExt cx="0" cy="0"/>
        </a:xfrm>
      </p:grpSpPr>
      <p:sp>
        <p:nvSpPr>
          <p:cNvPr id="124" name="Google Shape;124;p22"/>
          <p:cNvSpPr txBox="1">
            <a:spLocks noGrp="1"/>
          </p:cNvSpPr>
          <p:nvPr>
            <p:ph type="title"/>
          </p:nvPr>
        </p:nvSpPr>
        <p:spPr>
          <a:xfrm>
            <a:off x="971549" y="1412874"/>
            <a:ext cx="4681362" cy="1028700"/>
          </a:xfrm>
          <a:prstGeom prst="rect">
            <a:avLst/>
          </a:prstGeom>
          <a:noFill/>
          <a:ln>
            <a:noFill/>
          </a:ln>
        </p:spPr>
        <p:txBody>
          <a:bodyPr spcFirstLastPara="1" wrap="square" lIns="68575" tIns="34275" rIns="68575" bIns="34275" anchor="b" anchorCtr="0">
            <a:normAutofit/>
          </a:bodyPr>
          <a:lstStyle>
            <a:lvl1pPr lvl="0" algn="ctr">
              <a:lnSpc>
                <a:spcPct val="100000"/>
              </a:lnSpc>
              <a:spcBef>
                <a:spcPts val="0"/>
              </a:spcBef>
              <a:spcAft>
                <a:spcPts val="0"/>
              </a:spcAft>
              <a:buClr>
                <a:srgbClr val="262626"/>
              </a:buClr>
              <a:buSzPts val="2100"/>
              <a:buFont typeface="Garamond"/>
              <a:buNone/>
              <a:defRPr sz="2100" b="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25" name="Google Shape;125;p22"/>
          <p:cNvSpPr>
            <a:spLocks noGrp="1"/>
          </p:cNvSpPr>
          <p:nvPr>
            <p:ph type="pic" idx="2"/>
          </p:nvPr>
        </p:nvSpPr>
        <p:spPr>
          <a:xfrm>
            <a:off x="6071123" y="781050"/>
            <a:ext cx="2297510" cy="3581400"/>
          </a:xfrm>
          <a:prstGeom prst="roundRect">
            <a:avLst>
              <a:gd name="adj" fmla="val 0"/>
            </a:avLst>
          </a:prstGeom>
          <a:noFill/>
          <a:ln w="57150" cap="flat" cmpd="thickThin">
            <a:solidFill>
              <a:srgbClr val="7F7F7F"/>
            </a:solidFill>
            <a:prstDash val="solid"/>
            <a:miter lim="800000"/>
            <a:headEnd type="none" w="sm" len="sm"/>
            <a:tailEnd type="none" w="sm" len="sm"/>
          </a:ln>
        </p:spPr>
      </p:sp>
      <p:sp>
        <p:nvSpPr>
          <p:cNvPr id="126" name="Google Shape;126;p22"/>
          <p:cNvSpPr txBox="1">
            <a:spLocks noGrp="1"/>
          </p:cNvSpPr>
          <p:nvPr>
            <p:ph type="body" idx="1"/>
          </p:nvPr>
        </p:nvSpPr>
        <p:spPr>
          <a:xfrm>
            <a:off x="971549" y="2441574"/>
            <a:ext cx="4681362" cy="1371600"/>
          </a:xfrm>
          <a:prstGeom prst="rect">
            <a:avLst/>
          </a:prstGeom>
          <a:noFill/>
          <a:ln>
            <a:noFill/>
          </a:ln>
        </p:spPr>
        <p:txBody>
          <a:bodyPr spcFirstLastPara="1" wrap="square" lIns="68575" tIns="34275" rIns="68575" bIns="34275" anchor="t" anchorCtr="0">
            <a:normAutofit/>
          </a:bodyPr>
          <a:lstStyle>
            <a:lvl1pPr marL="457200" lvl="0" indent="-228600" algn="ctr">
              <a:lnSpc>
                <a:spcPct val="100000"/>
              </a:lnSpc>
              <a:spcBef>
                <a:spcPts val="300"/>
              </a:spcBef>
              <a:spcAft>
                <a:spcPts val="0"/>
              </a:spcAft>
              <a:buSzPts val="1600"/>
              <a:buNone/>
              <a:defRPr sz="1400"/>
            </a:lvl1pPr>
            <a:lvl2pPr marL="914400" lvl="1" indent="-228600" algn="l">
              <a:lnSpc>
                <a:spcPct val="100000"/>
              </a:lnSpc>
              <a:spcBef>
                <a:spcPts val="500"/>
              </a:spcBef>
              <a:spcAft>
                <a:spcPts val="0"/>
              </a:spcAft>
              <a:buSzPts val="1000"/>
              <a:buNone/>
              <a:defRPr sz="900"/>
            </a:lvl2pPr>
            <a:lvl3pPr marL="1371600" lvl="2" indent="-228600" algn="l">
              <a:lnSpc>
                <a:spcPct val="100000"/>
              </a:lnSpc>
              <a:spcBef>
                <a:spcPts val="500"/>
              </a:spcBef>
              <a:spcAft>
                <a:spcPts val="0"/>
              </a:spcAft>
              <a:buSzPts val="900"/>
              <a:buNone/>
              <a:defRPr sz="800"/>
            </a:lvl3pPr>
            <a:lvl4pPr marL="1828800" lvl="3" indent="-228600" algn="l">
              <a:lnSpc>
                <a:spcPct val="100000"/>
              </a:lnSpc>
              <a:spcBef>
                <a:spcPts val="500"/>
              </a:spcBef>
              <a:spcAft>
                <a:spcPts val="0"/>
              </a:spcAft>
              <a:buSzPts val="800"/>
              <a:buNone/>
              <a:defRPr sz="700"/>
            </a:lvl4pPr>
            <a:lvl5pPr marL="2286000" lvl="4" indent="-228600" algn="l">
              <a:lnSpc>
                <a:spcPct val="100000"/>
              </a:lnSpc>
              <a:spcBef>
                <a:spcPts val="500"/>
              </a:spcBef>
              <a:spcAft>
                <a:spcPts val="0"/>
              </a:spcAft>
              <a:buSzPts val="800"/>
              <a:buNone/>
              <a:defRPr sz="700"/>
            </a:lvl5pPr>
            <a:lvl6pPr marL="2743200" lvl="5" indent="-228600" algn="l">
              <a:lnSpc>
                <a:spcPct val="100000"/>
              </a:lnSpc>
              <a:spcBef>
                <a:spcPts val="500"/>
              </a:spcBef>
              <a:spcAft>
                <a:spcPts val="0"/>
              </a:spcAft>
              <a:buSzPts val="800"/>
              <a:buNone/>
              <a:defRPr sz="700"/>
            </a:lvl6pPr>
            <a:lvl7pPr marL="3200400" lvl="6" indent="-228600" algn="l">
              <a:lnSpc>
                <a:spcPct val="100000"/>
              </a:lnSpc>
              <a:spcBef>
                <a:spcPts val="500"/>
              </a:spcBef>
              <a:spcAft>
                <a:spcPts val="0"/>
              </a:spcAft>
              <a:buSzPts val="800"/>
              <a:buNone/>
              <a:defRPr sz="700"/>
            </a:lvl7pPr>
            <a:lvl8pPr marL="3657600" lvl="7" indent="-228600" algn="l">
              <a:lnSpc>
                <a:spcPct val="100000"/>
              </a:lnSpc>
              <a:spcBef>
                <a:spcPts val="500"/>
              </a:spcBef>
              <a:spcAft>
                <a:spcPts val="0"/>
              </a:spcAft>
              <a:buSzPts val="800"/>
              <a:buNone/>
              <a:defRPr sz="700"/>
            </a:lvl8pPr>
            <a:lvl9pPr marL="4114800" lvl="8" indent="-228600" algn="l">
              <a:lnSpc>
                <a:spcPct val="100000"/>
              </a:lnSpc>
              <a:spcBef>
                <a:spcPts val="500"/>
              </a:spcBef>
              <a:spcAft>
                <a:spcPts val="500"/>
              </a:spcAft>
              <a:buSzPts val="800"/>
              <a:buNone/>
              <a:defRPr sz="700"/>
            </a:lvl9pPr>
          </a:lstStyle>
          <a:p>
            <a:endParaRPr/>
          </a:p>
        </p:txBody>
      </p:sp>
      <p:sp>
        <p:nvSpPr>
          <p:cNvPr id="127" name="Google Shape;127;p22"/>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28" name="Google Shape;128;p22"/>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29" name="Google Shape;129;p22"/>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130"/>
        <p:cNvGrpSpPr/>
        <p:nvPr/>
      </p:nvGrpSpPr>
      <p:grpSpPr>
        <a:xfrm>
          <a:off x="0" y="0"/>
          <a:ext cx="0" cy="0"/>
          <a:chOff x="0" y="0"/>
          <a:chExt cx="0" cy="0"/>
        </a:xfrm>
      </p:grpSpPr>
      <p:sp>
        <p:nvSpPr>
          <p:cNvPr id="131" name="Google Shape;131;p23"/>
          <p:cNvSpPr txBox="1">
            <a:spLocks noGrp="1"/>
          </p:cNvSpPr>
          <p:nvPr>
            <p:ph type="title"/>
          </p:nvPr>
        </p:nvSpPr>
        <p:spPr>
          <a:xfrm>
            <a:off x="971551" y="3611561"/>
            <a:ext cx="7207249" cy="425054"/>
          </a:xfrm>
          <a:prstGeom prst="rect">
            <a:avLst/>
          </a:prstGeom>
          <a:noFill/>
          <a:ln>
            <a:noFill/>
          </a:ln>
        </p:spPr>
        <p:txBody>
          <a:bodyPr spcFirstLastPara="1" wrap="square" lIns="68575" tIns="34275" rIns="68575" bIns="34275" anchor="b" anchorCtr="0">
            <a:normAutofit/>
          </a:bodyPr>
          <a:lstStyle>
            <a:lvl1pPr lvl="0" algn="ctr">
              <a:lnSpc>
                <a:spcPct val="100000"/>
              </a:lnSpc>
              <a:spcBef>
                <a:spcPts val="0"/>
              </a:spcBef>
              <a:spcAft>
                <a:spcPts val="0"/>
              </a:spcAft>
              <a:buClr>
                <a:srgbClr val="262626"/>
              </a:buClr>
              <a:buSzPts val="1800"/>
              <a:buFont typeface="Garamond"/>
              <a:buNone/>
              <a:defRPr sz="1800" b="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2" name="Google Shape;132;p23"/>
          <p:cNvSpPr>
            <a:spLocks noGrp="1"/>
          </p:cNvSpPr>
          <p:nvPr>
            <p:ph type="pic" idx="2"/>
          </p:nvPr>
        </p:nvSpPr>
        <p:spPr>
          <a:xfrm>
            <a:off x="781070" y="781049"/>
            <a:ext cx="7579479" cy="2501902"/>
          </a:xfrm>
          <a:prstGeom prst="roundRect">
            <a:avLst>
              <a:gd name="adj" fmla="val 0"/>
            </a:avLst>
          </a:prstGeom>
          <a:noFill/>
          <a:ln w="57150" cap="flat" cmpd="thickThin">
            <a:solidFill>
              <a:srgbClr val="7F7F7F"/>
            </a:solidFill>
            <a:prstDash val="solid"/>
            <a:miter lim="800000"/>
            <a:headEnd type="none" w="sm" len="sm"/>
            <a:tailEnd type="none" w="sm" len="sm"/>
          </a:ln>
        </p:spPr>
      </p:sp>
      <p:sp>
        <p:nvSpPr>
          <p:cNvPr id="133" name="Google Shape;133;p23"/>
          <p:cNvSpPr txBox="1">
            <a:spLocks noGrp="1"/>
          </p:cNvSpPr>
          <p:nvPr>
            <p:ph type="body" idx="1"/>
          </p:nvPr>
        </p:nvSpPr>
        <p:spPr>
          <a:xfrm>
            <a:off x="971551" y="4036615"/>
            <a:ext cx="7207249" cy="370284"/>
          </a:xfrm>
          <a:prstGeom prst="rect">
            <a:avLst/>
          </a:prstGeom>
          <a:noFill/>
          <a:ln>
            <a:noFill/>
          </a:ln>
        </p:spPr>
        <p:txBody>
          <a:bodyPr spcFirstLastPara="1" wrap="square" lIns="68575" tIns="34275" rIns="68575" bIns="34275" anchor="t" anchorCtr="0">
            <a:normAutofit/>
          </a:bodyPr>
          <a:lstStyle>
            <a:lvl1pPr marL="457200" lvl="0" indent="-228600" algn="ctr">
              <a:lnSpc>
                <a:spcPct val="100000"/>
              </a:lnSpc>
              <a:spcBef>
                <a:spcPts val="200"/>
              </a:spcBef>
              <a:spcAft>
                <a:spcPts val="0"/>
              </a:spcAft>
              <a:buSzPts val="1200"/>
              <a:buNone/>
              <a:defRPr sz="1100"/>
            </a:lvl1pPr>
            <a:lvl2pPr marL="914400" lvl="1" indent="-228600" algn="l">
              <a:lnSpc>
                <a:spcPct val="100000"/>
              </a:lnSpc>
              <a:spcBef>
                <a:spcPts val="500"/>
              </a:spcBef>
              <a:spcAft>
                <a:spcPts val="0"/>
              </a:spcAft>
              <a:buSzPts val="1000"/>
              <a:buNone/>
              <a:defRPr sz="900"/>
            </a:lvl2pPr>
            <a:lvl3pPr marL="1371600" lvl="2" indent="-228600" algn="l">
              <a:lnSpc>
                <a:spcPct val="100000"/>
              </a:lnSpc>
              <a:spcBef>
                <a:spcPts val="500"/>
              </a:spcBef>
              <a:spcAft>
                <a:spcPts val="0"/>
              </a:spcAft>
              <a:buSzPts val="900"/>
              <a:buNone/>
              <a:defRPr sz="800"/>
            </a:lvl3pPr>
            <a:lvl4pPr marL="1828800" lvl="3" indent="-228600" algn="l">
              <a:lnSpc>
                <a:spcPct val="100000"/>
              </a:lnSpc>
              <a:spcBef>
                <a:spcPts val="500"/>
              </a:spcBef>
              <a:spcAft>
                <a:spcPts val="0"/>
              </a:spcAft>
              <a:buSzPts val="800"/>
              <a:buNone/>
              <a:defRPr sz="700"/>
            </a:lvl4pPr>
            <a:lvl5pPr marL="2286000" lvl="4" indent="-228600" algn="l">
              <a:lnSpc>
                <a:spcPct val="100000"/>
              </a:lnSpc>
              <a:spcBef>
                <a:spcPts val="500"/>
              </a:spcBef>
              <a:spcAft>
                <a:spcPts val="0"/>
              </a:spcAft>
              <a:buSzPts val="800"/>
              <a:buNone/>
              <a:defRPr sz="700"/>
            </a:lvl5pPr>
            <a:lvl6pPr marL="2743200" lvl="5" indent="-228600" algn="l">
              <a:lnSpc>
                <a:spcPct val="100000"/>
              </a:lnSpc>
              <a:spcBef>
                <a:spcPts val="500"/>
              </a:spcBef>
              <a:spcAft>
                <a:spcPts val="0"/>
              </a:spcAft>
              <a:buSzPts val="800"/>
              <a:buNone/>
              <a:defRPr sz="700"/>
            </a:lvl6pPr>
            <a:lvl7pPr marL="3200400" lvl="6" indent="-228600" algn="l">
              <a:lnSpc>
                <a:spcPct val="100000"/>
              </a:lnSpc>
              <a:spcBef>
                <a:spcPts val="500"/>
              </a:spcBef>
              <a:spcAft>
                <a:spcPts val="0"/>
              </a:spcAft>
              <a:buSzPts val="800"/>
              <a:buNone/>
              <a:defRPr sz="700"/>
            </a:lvl7pPr>
            <a:lvl8pPr marL="3657600" lvl="7" indent="-228600" algn="l">
              <a:lnSpc>
                <a:spcPct val="100000"/>
              </a:lnSpc>
              <a:spcBef>
                <a:spcPts val="500"/>
              </a:spcBef>
              <a:spcAft>
                <a:spcPts val="0"/>
              </a:spcAft>
              <a:buSzPts val="800"/>
              <a:buNone/>
              <a:defRPr sz="700"/>
            </a:lvl8pPr>
            <a:lvl9pPr marL="4114800" lvl="8" indent="-228600" algn="l">
              <a:lnSpc>
                <a:spcPct val="100000"/>
              </a:lnSpc>
              <a:spcBef>
                <a:spcPts val="500"/>
              </a:spcBef>
              <a:spcAft>
                <a:spcPts val="500"/>
              </a:spcAft>
              <a:buSzPts val="800"/>
              <a:buNone/>
              <a:defRPr sz="700"/>
            </a:lvl9pPr>
          </a:lstStyle>
          <a:p>
            <a:endParaRPr/>
          </a:p>
        </p:txBody>
      </p:sp>
      <p:sp>
        <p:nvSpPr>
          <p:cNvPr id="134" name="Google Shape;134;p23"/>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5" name="Google Shape;135;p23"/>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6" name="Google Shape;136;p23"/>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37"/>
        <p:cNvGrpSpPr/>
        <p:nvPr/>
      </p:nvGrpSpPr>
      <p:grpSpPr>
        <a:xfrm>
          <a:off x="0" y="0"/>
          <a:ext cx="0" cy="0"/>
          <a:chOff x="0" y="0"/>
          <a:chExt cx="0" cy="0"/>
        </a:xfrm>
      </p:grpSpPr>
      <p:sp>
        <p:nvSpPr>
          <p:cNvPr id="138" name="Google Shape;138;p24"/>
          <p:cNvSpPr txBox="1">
            <a:spLocks noGrp="1"/>
          </p:cNvSpPr>
          <p:nvPr>
            <p:ph type="title"/>
          </p:nvPr>
        </p:nvSpPr>
        <p:spPr>
          <a:xfrm>
            <a:off x="977901" y="736599"/>
            <a:ext cx="7194549" cy="2216151"/>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2400"/>
              <a:buFont typeface="Garamond"/>
              <a:buNone/>
              <a:defRPr sz="2400" b="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9" name="Google Shape;139;p24"/>
          <p:cNvSpPr txBox="1">
            <a:spLocks noGrp="1"/>
          </p:cNvSpPr>
          <p:nvPr>
            <p:ph type="body" idx="1"/>
          </p:nvPr>
        </p:nvSpPr>
        <p:spPr>
          <a:xfrm>
            <a:off x="977901" y="3257549"/>
            <a:ext cx="7194549" cy="1149350"/>
          </a:xfrm>
          <a:prstGeom prst="rect">
            <a:avLst/>
          </a:prstGeom>
          <a:noFill/>
          <a:ln>
            <a:noFill/>
          </a:ln>
        </p:spPr>
        <p:txBody>
          <a:bodyPr spcFirstLastPara="1" wrap="square" lIns="68575" tIns="34275" rIns="68575" bIns="34275" anchor="ctr" anchorCtr="0">
            <a:normAutofit/>
          </a:bodyPr>
          <a:lstStyle>
            <a:lvl1pPr marL="457200" lvl="0" indent="-228600" algn="ctr">
              <a:lnSpc>
                <a:spcPct val="100000"/>
              </a:lnSpc>
              <a:spcBef>
                <a:spcPts val="300"/>
              </a:spcBef>
              <a:spcAft>
                <a:spcPts val="0"/>
              </a:spcAft>
              <a:buSzPts val="1700"/>
              <a:buNone/>
              <a:defRPr sz="15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40" name="Google Shape;140;p24"/>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41" name="Google Shape;141;p24"/>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42" name="Google Shape;142;p24"/>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43" name="Google Shape;143;p24"/>
          <p:cNvCxnSpPr/>
          <p:nvPr/>
        </p:nvCxnSpPr>
        <p:spPr>
          <a:xfrm>
            <a:off x="1047127" y="3105149"/>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44"/>
        <p:cNvGrpSpPr/>
        <p:nvPr/>
      </p:nvGrpSpPr>
      <p:grpSpPr>
        <a:xfrm>
          <a:off x="0" y="0"/>
          <a:ext cx="0" cy="0"/>
          <a:chOff x="0" y="0"/>
          <a:chExt cx="0" cy="0"/>
        </a:xfrm>
      </p:grpSpPr>
      <p:sp>
        <p:nvSpPr>
          <p:cNvPr id="145" name="Google Shape;145;p25"/>
          <p:cNvSpPr txBox="1">
            <a:spLocks noGrp="1"/>
          </p:cNvSpPr>
          <p:nvPr>
            <p:ph type="title"/>
          </p:nvPr>
        </p:nvSpPr>
        <p:spPr>
          <a:xfrm>
            <a:off x="1084660" y="736599"/>
            <a:ext cx="6972299" cy="1778001"/>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chemeClr val="dk1"/>
              </a:buClr>
              <a:buSzPts val="2400"/>
              <a:buFont typeface="Garamond"/>
              <a:buNone/>
              <a:defRPr sz="2400" b="0" cap="none">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46" name="Google Shape;146;p25"/>
          <p:cNvSpPr txBox="1">
            <a:spLocks noGrp="1"/>
          </p:cNvSpPr>
          <p:nvPr>
            <p:ph type="body" idx="1"/>
          </p:nvPr>
        </p:nvSpPr>
        <p:spPr>
          <a:xfrm>
            <a:off x="1256109" y="2514600"/>
            <a:ext cx="6629402" cy="438150"/>
          </a:xfrm>
          <a:prstGeom prst="rect">
            <a:avLst/>
          </a:prstGeom>
          <a:noFill/>
          <a:ln>
            <a:noFill/>
          </a:ln>
        </p:spPr>
        <p:txBody>
          <a:bodyPr spcFirstLastPara="1" wrap="square" lIns="68575" tIns="34275" rIns="68575" bIns="34275" anchor="ctr" anchorCtr="0">
            <a:normAutofit/>
          </a:bodyPr>
          <a:lstStyle>
            <a:lvl1pPr marL="457200" lvl="0" indent="-228600" algn="r">
              <a:lnSpc>
                <a:spcPct val="100000"/>
              </a:lnSpc>
              <a:spcBef>
                <a:spcPts val="300"/>
              </a:spcBef>
              <a:spcAft>
                <a:spcPts val="0"/>
              </a:spcAft>
              <a:buSzPts val="1700"/>
              <a:buFont typeface="Garamond"/>
              <a:buNone/>
              <a:defRPr sz="1500"/>
            </a:lvl1pPr>
            <a:lvl2pPr marL="914400" lvl="1" indent="-228600" algn="l">
              <a:lnSpc>
                <a:spcPct val="100000"/>
              </a:lnSpc>
              <a:spcBef>
                <a:spcPts val="500"/>
              </a:spcBef>
              <a:spcAft>
                <a:spcPts val="0"/>
              </a:spcAft>
              <a:buSzPts val="1700"/>
              <a:buFont typeface="Garamond"/>
              <a:buNone/>
              <a:defRPr/>
            </a:lvl2pPr>
            <a:lvl3pPr marL="1371600" lvl="2" indent="-228600" algn="l">
              <a:lnSpc>
                <a:spcPct val="100000"/>
              </a:lnSpc>
              <a:spcBef>
                <a:spcPts val="500"/>
              </a:spcBef>
              <a:spcAft>
                <a:spcPts val="0"/>
              </a:spcAft>
              <a:buSzPts val="1600"/>
              <a:buFont typeface="Garamond"/>
              <a:buNone/>
              <a:defRPr/>
            </a:lvl3pPr>
            <a:lvl4pPr marL="1828800" lvl="3" indent="-228600" algn="l">
              <a:lnSpc>
                <a:spcPct val="100000"/>
              </a:lnSpc>
              <a:spcBef>
                <a:spcPts val="500"/>
              </a:spcBef>
              <a:spcAft>
                <a:spcPts val="0"/>
              </a:spcAft>
              <a:buSzPts val="1400"/>
              <a:buFont typeface="Garamond"/>
              <a:buNone/>
              <a:defRPr/>
            </a:lvl4pPr>
            <a:lvl5pPr marL="2286000" lvl="4" indent="-228600" algn="l">
              <a:lnSpc>
                <a:spcPct val="100000"/>
              </a:lnSpc>
              <a:spcBef>
                <a:spcPts val="500"/>
              </a:spcBef>
              <a:spcAft>
                <a:spcPts val="0"/>
              </a:spcAft>
              <a:buSzPts val="1200"/>
              <a:buFont typeface="Garamond"/>
              <a:buNone/>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147" name="Google Shape;147;p25"/>
          <p:cNvSpPr txBox="1">
            <a:spLocks noGrp="1"/>
          </p:cNvSpPr>
          <p:nvPr>
            <p:ph type="body" idx="2"/>
          </p:nvPr>
        </p:nvSpPr>
        <p:spPr>
          <a:xfrm>
            <a:off x="971551" y="3257549"/>
            <a:ext cx="7207249" cy="1149350"/>
          </a:xfrm>
          <a:prstGeom prst="rect">
            <a:avLst/>
          </a:prstGeom>
          <a:noFill/>
          <a:ln>
            <a:noFill/>
          </a:ln>
        </p:spPr>
        <p:txBody>
          <a:bodyPr spcFirstLastPara="1" wrap="square" lIns="68575" tIns="34275" rIns="68575" bIns="34275" anchor="ctr" anchorCtr="0">
            <a:normAutofit/>
          </a:bodyPr>
          <a:lstStyle>
            <a:lvl1pPr marL="457200" lvl="0" indent="-228600" algn="ctr">
              <a:lnSpc>
                <a:spcPct val="100000"/>
              </a:lnSpc>
              <a:spcBef>
                <a:spcPts val="300"/>
              </a:spcBef>
              <a:spcAft>
                <a:spcPts val="0"/>
              </a:spcAft>
              <a:buSzPts val="1700"/>
              <a:buNone/>
              <a:defRPr sz="15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48" name="Google Shape;148;p25"/>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49" name="Google Shape;149;p25"/>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0" name="Google Shape;150;p25"/>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
        <p:nvSpPr>
          <p:cNvPr id="151" name="Google Shape;151;p25"/>
          <p:cNvSpPr txBox="1"/>
          <p:nvPr/>
        </p:nvSpPr>
        <p:spPr>
          <a:xfrm>
            <a:off x="646510" y="659971"/>
            <a:ext cx="457200" cy="438582"/>
          </a:xfrm>
          <a:prstGeom prst="rect">
            <a:avLst/>
          </a:prstGeom>
          <a:no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6000"/>
              <a:buFont typeface="Arial"/>
              <a:buNone/>
            </a:pPr>
            <a:r>
              <a:rPr lang="en" sz="6000" b="0" i="0" u="none" strike="noStrike" cap="none">
                <a:solidFill>
                  <a:schemeClr val="dk1"/>
                </a:solidFill>
                <a:latin typeface="Garamond"/>
                <a:ea typeface="Garamond"/>
                <a:cs typeface="Garamond"/>
                <a:sym typeface="Garamond"/>
              </a:rPr>
              <a:t>“</a:t>
            </a:r>
            <a:endParaRPr sz="1100" b="0" i="0" u="none" strike="noStrike" cap="none">
              <a:solidFill>
                <a:srgbClr val="000000"/>
              </a:solidFill>
              <a:latin typeface="Arial"/>
              <a:ea typeface="Arial"/>
              <a:cs typeface="Arial"/>
              <a:sym typeface="Arial"/>
            </a:endParaRPr>
          </a:p>
        </p:txBody>
      </p:sp>
      <p:sp>
        <p:nvSpPr>
          <p:cNvPr id="152" name="Google Shape;152;p25"/>
          <p:cNvSpPr txBox="1"/>
          <p:nvPr/>
        </p:nvSpPr>
        <p:spPr>
          <a:xfrm>
            <a:off x="7950200" y="2120903"/>
            <a:ext cx="457200" cy="438582"/>
          </a:xfrm>
          <a:prstGeom prst="rect">
            <a:avLst/>
          </a:prstGeom>
          <a:noFill/>
          <a:ln>
            <a:noFill/>
          </a:ln>
        </p:spPr>
        <p:txBody>
          <a:bodyPr spcFirstLastPara="1" wrap="square" lIns="68575" tIns="34275" rIns="68575" bIns="34275" anchor="ctr" anchorCtr="0">
            <a:noAutofit/>
          </a:bodyPr>
          <a:lstStyle/>
          <a:p>
            <a:pPr marL="0" marR="0" lvl="0" indent="0" algn="r" rtl="0">
              <a:lnSpc>
                <a:spcPct val="100000"/>
              </a:lnSpc>
              <a:spcBef>
                <a:spcPts val="0"/>
              </a:spcBef>
              <a:spcAft>
                <a:spcPts val="0"/>
              </a:spcAft>
              <a:buClr>
                <a:srgbClr val="000000"/>
              </a:buClr>
              <a:buSzPts val="6000"/>
              <a:buFont typeface="Arial"/>
              <a:buNone/>
            </a:pPr>
            <a:r>
              <a:rPr lang="en" sz="6000" b="0" i="0" u="none" strike="noStrike" cap="none">
                <a:solidFill>
                  <a:schemeClr val="dk1"/>
                </a:solidFill>
                <a:latin typeface="Garamond"/>
                <a:ea typeface="Garamond"/>
                <a:cs typeface="Garamond"/>
                <a:sym typeface="Garamond"/>
              </a:rPr>
              <a:t>”</a:t>
            </a:r>
            <a:endParaRPr sz="1100" b="0" i="0" u="none" strike="noStrike" cap="none">
              <a:solidFill>
                <a:srgbClr val="000000"/>
              </a:solidFill>
              <a:latin typeface="Arial"/>
              <a:ea typeface="Arial"/>
              <a:cs typeface="Arial"/>
              <a:sym typeface="Arial"/>
            </a:endParaRPr>
          </a:p>
        </p:txBody>
      </p:sp>
      <p:cxnSp>
        <p:nvCxnSpPr>
          <p:cNvPr id="153" name="Google Shape;153;p25"/>
          <p:cNvCxnSpPr/>
          <p:nvPr/>
        </p:nvCxnSpPr>
        <p:spPr>
          <a:xfrm>
            <a:off x="1047127" y="3105149"/>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54"/>
        <p:cNvGrpSpPr/>
        <p:nvPr/>
      </p:nvGrpSpPr>
      <p:grpSpPr>
        <a:xfrm>
          <a:off x="0" y="0"/>
          <a:ext cx="0" cy="0"/>
          <a:chOff x="0" y="0"/>
          <a:chExt cx="0" cy="0"/>
        </a:xfrm>
      </p:grpSpPr>
      <p:sp>
        <p:nvSpPr>
          <p:cNvPr id="155" name="Google Shape;155;p26"/>
          <p:cNvSpPr txBox="1">
            <a:spLocks noGrp="1"/>
          </p:cNvSpPr>
          <p:nvPr>
            <p:ph type="title"/>
          </p:nvPr>
        </p:nvSpPr>
        <p:spPr>
          <a:xfrm>
            <a:off x="971552" y="2481436"/>
            <a:ext cx="7207251" cy="1101600"/>
          </a:xfrm>
          <a:prstGeom prst="rect">
            <a:avLst/>
          </a:prstGeom>
          <a:noFill/>
          <a:ln>
            <a:noFill/>
          </a:ln>
        </p:spPr>
        <p:txBody>
          <a:bodyPr spcFirstLastPara="1" wrap="square" lIns="68575" tIns="34275" rIns="68575" bIns="34275" anchor="b" anchorCtr="0">
            <a:normAutofit/>
          </a:bodyPr>
          <a:lstStyle>
            <a:lvl1pPr lvl="0" algn="l">
              <a:lnSpc>
                <a:spcPct val="100000"/>
              </a:lnSpc>
              <a:spcBef>
                <a:spcPts val="0"/>
              </a:spcBef>
              <a:spcAft>
                <a:spcPts val="0"/>
              </a:spcAft>
              <a:buClr>
                <a:srgbClr val="262626"/>
              </a:buClr>
              <a:buSzPts val="2400"/>
              <a:buFont typeface="Garamond"/>
              <a:buNone/>
              <a:defRPr sz="2400" b="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6" name="Google Shape;156;p26"/>
          <p:cNvSpPr txBox="1">
            <a:spLocks noGrp="1"/>
          </p:cNvSpPr>
          <p:nvPr>
            <p:ph type="body" idx="1"/>
          </p:nvPr>
        </p:nvSpPr>
        <p:spPr>
          <a:xfrm>
            <a:off x="971551" y="3583036"/>
            <a:ext cx="7207251" cy="645300"/>
          </a:xfrm>
          <a:prstGeom prst="rect">
            <a:avLst/>
          </a:prstGeom>
          <a:noFill/>
          <a:ln>
            <a:noFill/>
          </a:ln>
        </p:spPr>
        <p:txBody>
          <a:bodyPr spcFirstLastPara="1" wrap="square" lIns="68575" tIns="34275" rIns="68575" bIns="34275" anchor="t" anchorCtr="0">
            <a:normAutofit/>
          </a:bodyPr>
          <a:lstStyle>
            <a:lvl1pPr marL="457200" lvl="0" indent="-228600" algn="l">
              <a:lnSpc>
                <a:spcPct val="100000"/>
              </a:lnSpc>
              <a:spcBef>
                <a:spcPts val="300"/>
              </a:spcBef>
              <a:spcAft>
                <a:spcPts val="0"/>
              </a:spcAft>
              <a:buSzPts val="1700"/>
              <a:buNone/>
              <a:defRPr sz="15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57" name="Google Shape;157;p26"/>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8" name="Google Shape;158;p26"/>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9" name="Google Shape;159;p26"/>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60"/>
        <p:cNvGrpSpPr/>
        <p:nvPr/>
      </p:nvGrpSpPr>
      <p:grpSpPr>
        <a:xfrm>
          <a:off x="0" y="0"/>
          <a:ext cx="0" cy="0"/>
          <a:chOff x="0" y="0"/>
          <a:chExt cx="0" cy="0"/>
        </a:xfrm>
      </p:grpSpPr>
      <p:sp>
        <p:nvSpPr>
          <p:cNvPr id="161" name="Google Shape;161;p27"/>
          <p:cNvSpPr txBox="1">
            <a:spLocks noGrp="1"/>
          </p:cNvSpPr>
          <p:nvPr>
            <p:ph type="title"/>
          </p:nvPr>
        </p:nvSpPr>
        <p:spPr>
          <a:xfrm>
            <a:off x="1084660" y="736599"/>
            <a:ext cx="6972299" cy="1682751"/>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chemeClr val="dk1"/>
              </a:buClr>
              <a:buSzPts val="2400"/>
              <a:buFont typeface="Garamond"/>
              <a:buNone/>
              <a:defRPr sz="2400" b="0" cap="none">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2" name="Google Shape;162;p27"/>
          <p:cNvSpPr txBox="1">
            <a:spLocks noGrp="1"/>
          </p:cNvSpPr>
          <p:nvPr>
            <p:ph type="body" idx="1"/>
          </p:nvPr>
        </p:nvSpPr>
        <p:spPr>
          <a:xfrm>
            <a:off x="971551" y="2729484"/>
            <a:ext cx="7207251" cy="665226"/>
          </a:xfrm>
          <a:prstGeom prst="rect">
            <a:avLst/>
          </a:prstGeom>
          <a:noFill/>
          <a:ln>
            <a:noFill/>
          </a:ln>
        </p:spPr>
        <p:txBody>
          <a:bodyPr spcFirstLastPara="1" wrap="square" lIns="68575" tIns="34275" rIns="68575" bIns="34275" anchor="b" anchorCtr="0">
            <a:normAutofit/>
          </a:bodyPr>
          <a:lstStyle>
            <a:lvl1pPr marL="457200" lvl="0" indent="-228600" algn="l">
              <a:lnSpc>
                <a:spcPct val="100000"/>
              </a:lnSpc>
              <a:spcBef>
                <a:spcPts val="0"/>
              </a:spcBef>
              <a:spcAft>
                <a:spcPts val="0"/>
              </a:spcAft>
              <a:buSzPts val="2100"/>
              <a:buNone/>
              <a:defRPr sz="18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63" name="Google Shape;163;p27"/>
          <p:cNvSpPr txBox="1">
            <a:spLocks noGrp="1"/>
          </p:cNvSpPr>
          <p:nvPr>
            <p:ph type="body" idx="2"/>
          </p:nvPr>
        </p:nvSpPr>
        <p:spPr>
          <a:xfrm>
            <a:off x="971551" y="3397250"/>
            <a:ext cx="7207251" cy="1009650"/>
          </a:xfrm>
          <a:prstGeom prst="rect">
            <a:avLst/>
          </a:prstGeom>
          <a:noFill/>
          <a:ln>
            <a:noFill/>
          </a:ln>
        </p:spPr>
        <p:txBody>
          <a:bodyPr spcFirstLastPara="1" wrap="square" lIns="68575" tIns="34275" rIns="68575" bIns="34275" anchor="t" anchorCtr="0">
            <a:normAutofit/>
          </a:bodyPr>
          <a:lstStyle>
            <a:lvl1pPr marL="457200" lvl="0" indent="-228600" algn="l">
              <a:lnSpc>
                <a:spcPct val="100000"/>
              </a:lnSpc>
              <a:spcBef>
                <a:spcPts val="300"/>
              </a:spcBef>
              <a:spcAft>
                <a:spcPts val="0"/>
              </a:spcAft>
              <a:buSzPts val="1600"/>
              <a:buNone/>
              <a:defRPr sz="14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64" name="Google Shape;164;p27"/>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5" name="Google Shape;165;p27"/>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6" name="Google Shape;166;p27"/>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
        <p:nvSpPr>
          <p:cNvPr id="167" name="Google Shape;167;p27"/>
          <p:cNvSpPr txBox="1"/>
          <p:nvPr/>
        </p:nvSpPr>
        <p:spPr>
          <a:xfrm>
            <a:off x="646510" y="659971"/>
            <a:ext cx="457200" cy="438582"/>
          </a:xfrm>
          <a:prstGeom prst="rect">
            <a:avLst/>
          </a:prstGeom>
          <a:no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6000"/>
              <a:buFont typeface="Arial"/>
              <a:buNone/>
            </a:pPr>
            <a:r>
              <a:rPr lang="en" sz="6000" b="0" i="0" u="none" strike="noStrike" cap="none">
                <a:solidFill>
                  <a:schemeClr val="dk1"/>
                </a:solidFill>
                <a:latin typeface="Garamond"/>
                <a:ea typeface="Garamond"/>
                <a:cs typeface="Garamond"/>
                <a:sym typeface="Garamond"/>
              </a:rPr>
              <a:t>“</a:t>
            </a:r>
            <a:endParaRPr sz="1100" b="0" i="0" u="none" strike="noStrike" cap="none">
              <a:solidFill>
                <a:srgbClr val="000000"/>
              </a:solidFill>
              <a:latin typeface="Arial"/>
              <a:ea typeface="Arial"/>
              <a:cs typeface="Arial"/>
              <a:sym typeface="Arial"/>
            </a:endParaRPr>
          </a:p>
        </p:txBody>
      </p:sp>
      <p:sp>
        <p:nvSpPr>
          <p:cNvPr id="168" name="Google Shape;168;p27"/>
          <p:cNvSpPr txBox="1"/>
          <p:nvPr/>
        </p:nvSpPr>
        <p:spPr>
          <a:xfrm>
            <a:off x="7950200" y="1949446"/>
            <a:ext cx="457200" cy="438582"/>
          </a:xfrm>
          <a:prstGeom prst="rect">
            <a:avLst/>
          </a:prstGeom>
          <a:noFill/>
          <a:ln>
            <a:noFill/>
          </a:ln>
        </p:spPr>
        <p:txBody>
          <a:bodyPr spcFirstLastPara="1" wrap="square" lIns="68575" tIns="34275" rIns="68575" bIns="34275" anchor="ctr" anchorCtr="0">
            <a:noAutofit/>
          </a:bodyPr>
          <a:lstStyle/>
          <a:p>
            <a:pPr marL="0" marR="0" lvl="0" indent="0" algn="r" rtl="0">
              <a:lnSpc>
                <a:spcPct val="100000"/>
              </a:lnSpc>
              <a:spcBef>
                <a:spcPts val="0"/>
              </a:spcBef>
              <a:spcAft>
                <a:spcPts val="0"/>
              </a:spcAft>
              <a:buClr>
                <a:srgbClr val="000000"/>
              </a:buClr>
              <a:buSzPts val="6000"/>
              <a:buFont typeface="Arial"/>
              <a:buNone/>
            </a:pPr>
            <a:r>
              <a:rPr lang="en" sz="6000" b="0" i="0" u="none" strike="noStrike" cap="none">
                <a:solidFill>
                  <a:schemeClr val="dk1"/>
                </a:solidFill>
                <a:latin typeface="Garamond"/>
                <a:ea typeface="Garamond"/>
                <a:cs typeface="Garamond"/>
                <a:sym typeface="Garamond"/>
              </a:rPr>
              <a:t>”</a:t>
            </a:r>
            <a:endParaRPr sz="1100" b="0" i="0" u="none" strike="noStrike" cap="none">
              <a:solidFill>
                <a:srgbClr val="000000"/>
              </a:solidFill>
              <a:latin typeface="Arial"/>
              <a:ea typeface="Arial"/>
              <a:cs typeface="Arial"/>
              <a:sym typeface="Arial"/>
            </a:endParaRPr>
          </a:p>
        </p:txBody>
      </p:sp>
      <p:cxnSp>
        <p:nvCxnSpPr>
          <p:cNvPr id="169" name="Google Shape;169;p27"/>
          <p:cNvCxnSpPr/>
          <p:nvPr/>
        </p:nvCxnSpPr>
        <p:spPr>
          <a:xfrm>
            <a:off x="1047127" y="2571750"/>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70"/>
        <p:cNvGrpSpPr/>
        <p:nvPr/>
      </p:nvGrpSpPr>
      <p:grpSpPr>
        <a:xfrm>
          <a:off x="0" y="0"/>
          <a:ext cx="0" cy="0"/>
          <a:chOff x="0" y="0"/>
          <a:chExt cx="0" cy="0"/>
        </a:xfrm>
      </p:grpSpPr>
      <p:sp>
        <p:nvSpPr>
          <p:cNvPr id="171" name="Google Shape;171;p28"/>
          <p:cNvSpPr txBox="1">
            <a:spLocks noGrp="1"/>
          </p:cNvSpPr>
          <p:nvPr>
            <p:ph type="title"/>
          </p:nvPr>
        </p:nvSpPr>
        <p:spPr>
          <a:xfrm>
            <a:off x="971551" y="736599"/>
            <a:ext cx="7207249" cy="1682751"/>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3300"/>
              <a:buFont typeface="Garamond"/>
              <a:buNone/>
              <a:defRPr b="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72" name="Google Shape;172;p28"/>
          <p:cNvSpPr txBox="1">
            <a:spLocks noGrp="1"/>
          </p:cNvSpPr>
          <p:nvPr>
            <p:ph type="body" idx="1"/>
          </p:nvPr>
        </p:nvSpPr>
        <p:spPr>
          <a:xfrm>
            <a:off x="971551" y="2722626"/>
            <a:ext cx="7207251" cy="630936"/>
          </a:xfrm>
          <a:prstGeom prst="rect">
            <a:avLst/>
          </a:prstGeom>
          <a:noFill/>
          <a:ln>
            <a:noFill/>
          </a:ln>
        </p:spPr>
        <p:txBody>
          <a:bodyPr spcFirstLastPara="1" wrap="square" lIns="68575" tIns="34275" rIns="68575" bIns="34275" anchor="b" anchorCtr="0">
            <a:normAutofit/>
          </a:bodyPr>
          <a:lstStyle>
            <a:lvl1pPr marL="457200" lvl="0" indent="-228600" algn="l">
              <a:lnSpc>
                <a:spcPct val="100000"/>
              </a:lnSpc>
              <a:spcBef>
                <a:spcPts val="0"/>
              </a:spcBef>
              <a:spcAft>
                <a:spcPts val="0"/>
              </a:spcAft>
              <a:buSzPts val="2400"/>
              <a:buNone/>
              <a:defRPr sz="21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73" name="Google Shape;173;p28"/>
          <p:cNvSpPr txBox="1">
            <a:spLocks noGrp="1"/>
          </p:cNvSpPr>
          <p:nvPr>
            <p:ph type="body" idx="2"/>
          </p:nvPr>
        </p:nvSpPr>
        <p:spPr>
          <a:xfrm>
            <a:off x="971550" y="3352799"/>
            <a:ext cx="7207252" cy="1054100"/>
          </a:xfrm>
          <a:prstGeom prst="rect">
            <a:avLst/>
          </a:prstGeom>
          <a:noFill/>
          <a:ln>
            <a:noFill/>
          </a:ln>
        </p:spPr>
        <p:txBody>
          <a:bodyPr spcFirstLastPara="1" wrap="square" lIns="68575" tIns="34275" rIns="68575" bIns="34275" anchor="t" anchorCtr="0">
            <a:normAutofit/>
          </a:bodyPr>
          <a:lstStyle>
            <a:lvl1pPr marL="457200" lvl="0" indent="-228600" algn="l">
              <a:lnSpc>
                <a:spcPct val="100000"/>
              </a:lnSpc>
              <a:spcBef>
                <a:spcPts val="300"/>
              </a:spcBef>
              <a:spcAft>
                <a:spcPts val="0"/>
              </a:spcAft>
              <a:buSzPts val="1600"/>
              <a:buNone/>
              <a:defRPr sz="1400">
                <a:solidFill>
                  <a:schemeClr val="dk1"/>
                </a:solidFill>
              </a:defRPr>
            </a:lvl1pPr>
            <a:lvl2pPr marL="914400" lvl="1" indent="-228600" algn="l">
              <a:lnSpc>
                <a:spcPct val="100000"/>
              </a:lnSpc>
              <a:spcBef>
                <a:spcPts val="500"/>
              </a:spcBef>
              <a:spcAft>
                <a:spcPts val="0"/>
              </a:spcAft>
              <a:buSzPts val="1600"/>
              <a:buNone/>
              <a:defRPr sz="1400">
                <a:solidFill>
                  <a:srgbClr val="888888"/>
                </a:solidFill>
              </a:defRPr>
            </a:lvl2pPr>
            <a:lvl3pPr marL="1371600" lvl="2" indent="-228600" algn="l">
              <a:lnSpc>
                <a:spcPct val="100000"/>
              </a:lnSpc>
              <a:spcBef>
                <a:spcPts val="500"/>
              </a:spcBef>
              <a:spcAft>
                <a:spcPts val="0"/>
              </a:spcAft>
              <a:buSzPts val="1400"/>
              <a:buNone/>
              <a:defRPr sz="1200">
                <a:solidFill>
                  <a:srgbClr val="888888"/>
                </a:solidFill>
              </a:defRPr>
            </a:lvl3pPr>
            <a:lvl4pPr marL="1828800" lvl="3" indent="-228600" algn="l">
              <a:lnSpc>
                <a:spcPct val="100000"/>
              </a:lnSpc>
              <a:spcBef>
                <a:spcPts val="500"/>
              </a:spcBef>
              <a:spcAft>
                <a:spcPts val="0"/>
              </a:spcAft>
              <a:buSzPts val="1200"/>
              <a:buNone/>
              <a:defRPr sz="1100">
                <a:solidFill>
                  <a:srgbClr val="888888"/>
                </a:solidFill>
              </a:defRPr>
            </a:lvl4pPr>
            <a:lvl5pPr marL="2286000" lvl="4" indent="-228600" algn="l">
              <a:lnSpc>
                <a:spcPct val="100000"/>
              </a:lnSpc>
              <a:spcBef>
                <a:spcPts val="500"/>
              </a:spcBef>
              <a:spcAft>
                <a:spcPts val="0"/>
              </a:spcAft>
              <a:buSzPts val="1200"/>
              <a:buNone/>
              <a:defRPr sz="1100">
                <a:solidFill>
                  <a:srgbClr val="888888"/>
                </a:solidFill>
              </a:defRPr>
            </a:lvl5pPr>
            <a:lvl6pPr marL="2743200" lvl="5" indent="-228600" algn="l">
              <a:lnSpc>
                <a:spcPct val="100000"/>
              </a:lnSpc>
              <a:spcBef>
                <a:spcPts val="500"/>
              </a:spcBef>
              <a:spcAft>
                <a:spcPts val="0"/>
              </a:spcAft>
              <a:buSzPts val="1200"/>
              <a:buNone/>
              <a:defRPr sz="1100">
                <a:solidFill>
                  <a:srgbClr val="888888"/>
                </a:solidFill>
              </a:defRPr>
            </a:lvl6pPr>
            <a:lvl7pPr marL="3200400" lvl="6" indent="-228600" algn="l">
              <a:lnSpc>
                <a:spcPct val="100000"/>
              </a:lnSpc>
              <a:spcBef>
                <a:spcPts val="500"/>
              </a:spcBef>
              <a:spcAft>
                <a:spcPts val="0"/>
              </a:spcAft>
              <a:buSzPts val="1200"/>
              <a:buNone/>
              <a:defRPr sz="1100">
                <a:solidFill>
                  <a:srgbClr val="888888"/>
                </a:solidFill>
              </a:defRPr>
            </a:lvl7pPr>
            <a:lvl8pPr marL="3657600" lvl="7" indent="-228600" algn="l">
              <a:lnSpc>
                <a:spcPct val="100000"/>
              </a:lnSpc>
              <a:spcBef>
                <a:spcPts val="500"/>
              </a:spcBef>
              <a:spcAft>
                <a:spcPts val="0"/>
              </a:spcAft>
              <a:buSzPts val="1200"/>
              <a:buNone/>
              <a:defRPr sz="1100">
                <a:solidFill>
                  <a:srgbClr val="888888"/>
                </a:solidFill>
              </a:defRPr>
            </a:lvl8pPr>
            <a:lvl9pPr marL="4114800" lvl="8" indent="-228600" algn="l">
              <a:lnSpc>
                <a:spcPct val="100000"/>
              </a:lnSpc>
              <a:spcBef>
                <a:spcPts val="500"/>
              </a:spcBef>
              <a:spcAft>
                <a:spcPts val="500"/>
              </a:spcAft>
              <a:buSzPts val="1200"/>
              <a:buNone/>
              <a:defRPr sz="1100">
                <a:solidFill>
                  <a:srgbClr val="888888"/>
                </a:solidFill>
              </a:defRPr>
            </a:lvl9pPr>
          </a:lstStyle>
          <a:p>
            <a:endParaRPr/>
          </a:p>
        </p:txBody>
      </p:sp>
      <p:sp>
        <p:nvSpPr>
          <p:cNvPr id="174" name="Google Shape;174;p28"/>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75" name="Google Shape;175;p28"/>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76" name="Google Shape;176;p28"/>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77" name="Google Shape;177;p28"/>
          <p:cNvCxnSpPr/>
          <p:nvPr/>
        </p:nvCxnSpPr>
        <p:spPr>
          <a:xfrm>
            <a:off x="1047127" y="2571750"/>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78"/>
        <p:cNvGrpSpPr/>
        <p:nvPr/>
      </p:nvGrpSpPr>
      <p:grpSpPr>
        <a:xfrm>
          <a:off x="0" y="0"/>
          <a:ext cx="0" cy="0"/>
          <a:chOff x="0" y="0"/>
          <a:chExt cx="0" cy="0"/>
        </a:xfrm>
      </p:grpSpPr>
      <p:sp>
        <p:nvSpPr>
          <p:cNvPr id="179" name="Google Shape;179;p29"/>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3300"/>
              <a:buFont typeface="Garamond"/>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80" name="Google Shape;180;p29"/>
          <p:cNvSpPr txBox="1">
            <a:spLocks noGrp="1"/>
          </p:cNvSpPr>
          <p:nvPr>
            <p:ph type="body" idx="1"/>
          </p:nvPr>
        </p:nvSpPr>
        <p:spPr>
          <a:xfrm rot="5400000">
            <a:off x="3327398" y="-438149"/>
            <a:ext cx="2489202" cy="7200897"/>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181" name="Google Shape;181;p29"/>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82" name="Google Shape;182;p29"/>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83" name="Google Shape;183;p29"/>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84" name="Google Shape;184;p29"/>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85"/>
        <p:cNvGrpSpPr/>
        <p:nvPr/>
      </p:nvGrpSpPr>
      <p:grpSpPr>
        <a:xfrm>
          <a:off x="0" y="0"/>
          <a:ext cx="0" cy="0"/>
          <a:chOff x="0" y="0"/>
          <a:chExt cx="0" cy="0"/>
        </a:xfrm>
      </p:grpSpPr>
      <p:sp>
        <p:nvSpPr>
          <p:cNvPr id="186" name="Google Shape;186;p30"/>
          <p:cNvSpPr txBox="1">
            <a:spLocks noGrp="1"/>
          </p:cNvSpPr>
          <p:nvPr>
            <p:ph type="title"/>
          </p:nvPr>
        </p:nvSpPr>
        <p:spPr>
          <a:xfrm rot="5400000">
            <a:off x="5623452" y="1862663"/>
            <a:ext cx="3670301" cy="1418171"/>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262626"/>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87" name="Google Shape;187;p30"/>
          <p:cNvSpPr txBox="1">
            <a:spLocks noGrp="1"/>
          </p:cNvSpPr>
          <p:nvPr>
            <p:ph type="body" idx="1"/>
          </p:nvPr>
        </p:nvSpPr>
        <p:spPr>
          <a:xfrm rot="5400000">
            <a:off x="1923782" y="-215636"/>
            <a:ext cx="3670300" cy="5574769"/>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188" name="Google Shape;188;p30"/>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89" name="Google Shape;189;p30"/>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90" name="Google Shape;190;p30"/>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cxnSp>
        <p:nvCxnSpPr>
          <p:cNvPr id="191" name="Google Shape;191;p30"/>
          <p:cNvCxnSpPr/>
          <p:nvPr/>
        </p:nvCxnSpPr>
        <p:spPr>
          <a:xfrm>
            <a:off x="6647917" y="742950"/>
            <a:ext cx="0" cy="365760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3"/>
        <p:cNvGrpSpPr/>
        <p:nvPr/>
      </p:nvGrpSpPr>
      <p:grpSpPr>
        <a:xfrm>
          <a:off x="0" y="0"/>
          <a:ext cx="0" cy="0"/>
          <a:chOff x="0" y="0"/>
          <a:chExt cx="0" cy="0"/>
        </a:xfrm>
      </p:grpSpPr>
      <p:cxnSp>
        <p:nvCxnSpPr>
          <p:cNvPr id="204" name="Google Shape;204;p32"/>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sp>
        <p:nvSpPr>
          <p:cNvPr id="205" name="Google Shape;205;p32"/>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lvl="0" algn="ctr">
              <a:lnSpc>
                <a:spcPct val="100000"/>
              </a:lnSpc>
              <a:spcBef>
                <a:spcPts val="0"/>
              </a:spcBef>
              <a:spcAft>
                <a:spcPts val="0"/>
              </a:spcAft>
              <a:buClr>
                <a:srgbClr val="FEFEFE"/>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06" name="Google Shape;206;p32"/>
          <p:cNvSpPr txBox="1">
            <a:spLocks noGrp="1"/>
          </p:cNvSpPr>
          <p:nvPr>
            <p:ph type="body" idx="1"/>
          </p:nvPr>
        </p:nvSpPr>
        <p:spPr>
          <a:xfrm>
            <a:off x="971551" y="1917699"/>
            <a:ext cx="7200897" cy="2489202"/>
          </a:xfrm>
          <a:prstGeom prst="rect">
            <a:avLst/>
          </a:prstGeom>
          <a:noFill/>
          <a:ln>
            <a:noFill/>
          </a:ln>
        </p:spPr>
        <p:txBody>
          <a:bodyPr spcFirstLastPara="1" wrap="square" lIns="68575" tIns="34275" rIns="68575" bIns="34275" anchor="t" anchorCtr="0">
            <a:normAutofit/>
          </a:bodyPr>
          <a:lstStyle>
            <a:lvl1pPr marL="457200" lvl="0" indent="-330200" algn="l">
              <a:lnSpc>
                <a:spcPct val="100000"/>
              </a:lnSpc>
              <a:spcBef>
                <a:spcPts val="300"/>
              </a:spcBef>
              <a:spcAft>
                <a:spcPts val="0"/>
              </a:spcAft>
              <a:buSzPts val="1600"/>
              <a:buChar char="•"/>
              <a:defRPr/>
            </a:lvl1pPr>
            <a:lvl2pPr marL="914400" lvl="1" indent="-330200" algn="l">
              <a:lnSpc>
                <a:spcPct val="100000"/>
              </a:lnSpc>
              <a:spcBef>
                <a:spcPts val="500"/>
              </a:spcBef>
              <a:spcAft>
                <a:spcPts val="0"/>
              </a:spcAft>
              <a:buSzPts val="1600"/>
              <a:buChar char="•"/>
              <a:defRPr/>
            </a:lvl2pPr>
            <a:lvl3pPr marL="1371600" lvl="2" indent="-330200" algn="l">
              <a:lnSpc>
                <a:spcPct val="100000"/>
              </a:lnSpc>
              <a:spcBef>
                <a:spcPts val="500"/>
              </a:spcBef>
              <a:spcAft>
                <a:spcPts val="0"/>
              </a:spcAft>
              <a:buSzPts val="1600"/>
              <a:buChar char="•"/>
              <a:defRPr/>
            </a:lvl3pPr>
            <a:lvl4pPr marL="1828800" lvl="3" indent="-330200" algn="l">
              <a:lnSpc>
                <a:spcPct val="100000"/>
              </a:lnSpc>
              <a:spcBef>
                <a:spcPts val="500"/>
              </a:spcBef>
              <a:spcAft>
                <a:spcPts val="0"/>
              </a:spcAft>
              <a:buSzPts val="1600"/>
              <a:buChar char="•"/>
              <a:defRPr/>
            </a:lvl4pPr>
            <a:lvl5pPr marL="2286000" lvl="4" indent="-330200" algn="l">
              <a:lnSpc>
                <a:spcPct val="100000"/>
              </a:lnSpc>
              <a:spcBef>
                <a:spcPts val="500"/>
              </a:spcBef>
              <a:spcAft>
                <a:spcPts val="0"/>
              </a:spcAft>
              <a:buSzPts val="1600"/>
              <a:buChar char="•"/>
              <a:defRPr/>
            </a:lvl5pPr>
            <a:lvl6pPr marL="2743200" lvl="5" indent="-330200" algn="l">
              <a:lnSpc>
                <a:spcPct val="100000"/>
              </a:lnSpc>
              <a:spcBef>
                <a:spcPts val="500"/>
              </a:spcBef>
              <a:spcAft>
                <a:spcPts val="0"/>
              </a:spcAft>
              <a:buSzPts val="1600"/>
              <a:buChar char="•"/>
              <a:defRPr/>
            </a:lvl6pPr>
            <a:lvl7pPr marL="3200400" lvl="6" indent="-330200" algn="l">
              <a:lnSpc>
                <a:spcPct val="100000"/>
              </a:lnSpc>
              <a:spcBef>
                <a:spcPts val="500"/>
              </a:spcBef>
              <a:spcAft>
                <a:spcPts val="0"/>
              </a:spcAft>
              <a:buSzPts val="1600"/>
              <a:buChar char="•"/>
              <a:defRPr/>
            </a:lvl7pPr>
            <a:lvl8pPr marL="3657600" lvl="7" indent="-330200" algn="l">
              <a:lnSpc>
                <a:spcPct val="100000"/>
              </a:lnSpc>
              <a:spcBef>
                <a:spcPts val="500"/>
              </a:spcBef>
              <a:spcAft>
                <a:spcPts val="0"/>
              </a:spcAft>
              <a:buSzPts val="1600"/>
              <a:buChar char="•"/>
              <a:defRPr/>
            </a:lvl8pPr>
            <a:lvl9pPr marL="4114800" lvl="8" indent="-330200" algn="l">
              <a:lnSpc>
                <a:spcPct val="100000"/>
              </a:lnSpc>
              <a:spcBef>
                <a:spcPts val="500"/>
              </a:spcBef>
              <a:spcAft>
                <a:spcPts val="500"/>
              </a:spcAft>
              <a:buSzPts val="1600"/>
              <a:buChar char="•"/>
              <a:defRPr/>
            </a:lvl9pPr>
          </a:lstStyle>
          <a:p>
            <a:endParaRPr/>
          </a:p>
        </p:txBody>
      </p:sp>
      <p:sp>
        <p:nvSpPr>
          <p:cNvPr id="207" name="Google Shape;207;p32"/>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08" name="Google Shape;208;p32"/>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09" name="Google Shape;209;p32"/>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image" Target="../media/image3.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9.xml"/><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50"/>
        <p:cNvGrpSpPr/>
        <p:nvPr/>
      </p:nvGrpSpPr>
      <p:grpSpPr>
        <a:xfrm>
          <a:off x="0" y="0"/>
          <a:ext cx="0" cy="0"/>
          <a:chOff x="0" y="0"/>
          <a:chExt cx="0" cy="0"/>
        </a:xfrm>
      </p:grpSpPr>
      <p:grpSp>
        <p:nvGrpSpPr>
          <p:cNvPr id="51" name="Google Shape;51;p13"/>
          <p:cNvGrpSpPr/>
          <p:nvPr/>
        </p:nvGrpSpPr>
        <p:grpSpPr>
          <a:xfrm>
            <a:off x="-11802" y="0"/>
            <a:ext cx="9172472" cy="5142161"/>
            <a:chOff x="-15736" y="0"/>
            <a:chExt cx="12229962" cy="6856214"/>
          </a:xfrm>
        </p:grpSpPr>
        <p:pic>
          <p:nvPicPr>
            <p:cNvPr id="52" name="Google Shape;52;p13" descr="HD-PanelContent.png"/>
            <p:cNvPicPr preferRelativeResize="0"/>
            <p:nvPr/>
          </p:nvPicPr>
          <p:blipFill rotWithShape="1">
            <a:blip r:embed="rId20">
              <a:alphaModFix/>
            </a:blip>
            <a:srcRect/>
            <a:stretch/>
          </p:blipFill>
          <p:spPr>
            <a:xfrm>
              <a:off x="0" y="0"/>
              <a:ext cx="12188825" cy="6856214"/>
            </a:xfrm>
            <a:prstGeom prst="rect">
              <a:avLst/>
            </a:prstGeom>
            <a:noFill/>
            <a:ln>
              <a:noFill/>
            </a:ln>
          </p:spPr>
        </p:pic>
        <p:sp>
          <p:nvSpPr>
            <p:cNvPr id="53" name="Google Shape;53;p13"/>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4" name="Google Shape;54;p13" descr="HDRibbonContent-UniformTrim.png"/>
            <p:cNvPicPr preferRelativeResize="0"/>
            <p:nvPr/>
          </p:nvPicPr>
          <p:blipFill rotWithShape="1">
            <a:blip r:embed="rId21">
              <a:alphaModFix/>
            </a:blip>
            <a:srcRect/>
            <a:stretch/>
          </p:blipFill>
          <p:spPr>
            <a:xfrm>
              <a:off x="-15736" y="3153832"/>
              <a:ext cx="777240" cy="606425"/>
            </a:xfrm>
            <a:prstGeom prst="rect">
              <a:avLst/>
            </a:prstGeom>
            <a:noFill/>
            <a:ln>
              <a:noFill/>
            </a:ln>
          </p:spPr>
        </p:pic>
        <p:pic>
          <p:nvPicPr>
            <p:cNvPr id="55" name="Google Shape;55;p13" descr="HDRibbonContent-UniformTrim.png"/>
            <p:cNvPicPr preferRelativeResize="0"/>
            <p:nvPr/>
          </p:nvPicPr>
          <p:blipFill rotWithShape="1">
            <a:blip r:embed="rId21">
              <a:alphaModFix/>
            </a:blip>
            <a:srcRect/>
            <a:stretch/>
          </p:blipFill>
          <p:spPr>
            <a:xfrm>
              <a:off x="11436986" y="3153832"/>
              <a:ext cx="777240" cy="606425"/>
            </a:xfrm>
            <a:prstGeom prst="rect">
              <a:avLst/>
            </a:prstGeom>
            <a:noFill/>
            <a:ln>
              <a:noFill/>
            </a:ln>
          </p:spPr>
        </p:pic>
      </p:grpSp>
      <p:sp>
        <p:nvSpPr>
          <p:cNvPr id="56" name="Google Shape;56;p13"/>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marR="0" lvl="0" algn="ctr" rtl="0">
              <a:lnSpc>
                <a:spcPct val="100000"/>
              </a:lnSpc>
              <a:spcBef>
                <a:spcPts val="0"/>
              </a:spcBef>
              <a:spcAft>
                <a:spcPts val="0"/>
              </a:spcAft>
              <a:buClr>
                <a:srgbClr val="262626"/>
              </a:buClr>
              <a:buSzPts val="3300"/>
              <a:buFont typeface="Garamond"/>
              <a:buNone/>
              <a:defRPr sz="3300" b="0" i="0" u="none" strike="noStrike" cap="none">
                <a:solidFill>
                  <a:srgbClr val="262626"/>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dk2"/>
                </a:solidFill>
                <a:latin typeface="Arial"/>
                <a:ea typeface="Arial"/>
                <a:cs typeface="Arial"/>
                <a:sym typeface="Arial"/>
              </a:defRPr>
            </a:lvl9pPr>
          </a:lstStyle>
          <a:p>
            <a:endParaRPr/>
          </a:p>
        </p:txBody>
      </p:sp>
      <p:sp>
        <p:nvSpPr>
          <p:cNvPr id="57" name="Google Shape;57;p13"/>
          <p:cNvSpPr txBox="1">
            <a:spLocks noGrp="1"/>
          </p:cNvSpPr>
          <p:nvPr>
            <p:ph type="body" idx="1"/>
          </p:nvPr>
        </p:nvSpPr>
        <p:spPr>
          <a:xfrm>
            <a:off x="971551" y="1917699"/>
            <a:ext cx="7200897" cy="2489202"/>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100000"/>
              </a:lnSpc>
              <a:spcBef>
                <a:spcPts val="400"/>
              </a:spcBef>
              <a:spcAft>
                <a:spcPts val="0"/>
              </a:spcAft>
              <a:buClr>
                <a:schemeClr val="accent1"/>
              </a:buClr>
              <a:buSzPts val="2100"/>
              <a:buFont typeface="Arial"/>
              <a:buChar char="•"/>
              <a:defRPr sz="1800" b="0" i="0" u="none" strike="noStrike" cap="none">
                <a:solidFill>
                  <a:srgbClr val="262626"/>
                </a:solidFill>
                <a:latin typeface="Garamond"/>
                <a:ea typeface="Garamond"/>
                <a:cs typeface="Garamond"/>
                <a:sym typeface="Garamond"/>
              </a:defRPr>
            </a:lvl1pPr>
            <a:lvl2pPr marL="914400" marR="0" lvl="1" indent="-336550" algn="l" rtl="0">
              <a:lnSpc>
                <a:spcPct val="100000"/>
              </a:lnSpc>
              <a:spcBef>
                <a:spcPts val="500"/>
              </a:spcBef>
              <a:spcAft>
                <a:spcPts val="0"/>
              </a:spcAft>
              <a:buClr>
                <a:schemeClr val="accent1"/>
              </a:buClr>
              <a:buSzPts val="1700"/>
              <a:buFont typeface="Arial"/>
              <a:buChar char="•"/>
              <a:defRPr sz="1500" b="0" i="0" u="none" strike="noStrike" cap="none">
                <a:solidFill>
                  <a:srgbClr val="262626"/>
                </a:solidFill>
                <a:latin typeface="Garamond"/>
                <a:ea typeface="Garamond"/>
                <a:cs typeface="Garamond"/>
                <a:sym typeface="Garamond"/>
              </a:defRPr>
            </a:lvl2pPr>
            <a:lvl3pPr marL="1371600" marR="0" lvl="2" indent="-330200" algn="l" rtl="0">
              <a:lnSpc>
                <a:spcPct val="100000"/>
              </a:lnSpc>
              <a:spcBef>
                <a:spcPts val="500"/>
              </a:spcBef>
              <a:spcAft>
                <a:spcPts val="0"/>
              </a:spcAft>
              <a:buClr>
                <a:schemeClr val="accent1"/>
              </a:buClr>
              <a:buSzPts val="1600"/>
              <a:buFont typeface="Arial"/>
              <a:buChar char="•"/>
              <a:defRPr sz="1400" b="0" i="0" u="none" strike="noStrike" cap="none">
                <a:solidFill>
                  <a:srgbClr val="262626"/>
                </a:solidFill>
                <a:latin typeface="Garamond"/>
                <a:ea typeface="Garamond"/>
                <a:cs typeface="Garamond"/>
                <a:sym typeface="Garamond"/>
              </a:defRPr>
            </a:lvl3pPr>
            <a:lvl4pPr marL="1828800" marR="0" lvl="3" indent="-317500" algn="l" rtl="0">
              <a:lnSpc>
                <a:spcPct val="100000"/>
              </a:lnSpc>
              <a:spcBef>
                <a:spcPts val="500"/>
              </a:spcBef>
              <a:spcAft>
                <a:spcPts val="0"/>
              </a:spcAft>
              <a:buClr>
                <a:schemeClr val="accent1"/>
              </a:buClr>
              <a:buSzPts val="1400"/>
              <a:buFont typeface="Arial"/>
              <a:buChar char="•"/>
              <a:defRPr sz="1200" b="0" i="0" u="none" strike="noStrike" cap="none">
                <a:solidFill>
                  <a:srgbClr val="262626"/>
                </a:solidFill>
                <a:latin typeface="Garamond"/>
                <a:ea typeface="Garamond"/>
                <a:cs typeface="Garamond"/>
                <a:sym typeface="Garamond"/>
              </a:defRPr>
            </a:lvl4pPr>
            <a:lvl5pPr marL="2286000" marR="0" lvl="4" indent="-304800" algn="l" rtl="0">
              <a:lnSpc>
                <a:spcPct val="100000"/>
              </a:lnSpc>
              <a:spcBef>
                <a:spcPts val="500"/>
              </a:spcBef>
              <a:spcAft>
                <a:spcPts val="0"/>
              </a:spcAft>
              <a:buClr>
                <a:schemeClr val="accent1"/>
              </a:buClr>
              <a:buSzPts val="1200"/>
              <a:buFont typeface="Arial"/>
              <a:buChar char="•"/>
              <a:defRPr sz="1100" b="0" i="0" u="none" strike="noStrike" cap="none">
                <a:solidFill>
                  <a:srgbClr val="262626"/>
                </a:solidFill>
                <a:latin typeface="Garamond"/>
                <a:ea typeface="Garamond"/>
                <a:cs typeface="Garamond"/>
                <a:sym typeface="Garamond"/>
              </a:defRPr>
            </a:lvl5pPr>
            <a:lvl6pPr marL="2743200" marR="0" lvl="5" indent="-304800" algn="l" rtl="0">
              <a:lnSpc>
                <a:spcPct val="100000"/>
              </a:lnSpc>
              <a:spcBef>
                <a:spcPts val="500"/>
              </a:spcBef>
              <a:spcAft>
                <a:spcPts val="0"/>
              </a:spcAft>
              <a:buClr>
                <a:schemeClr val="accent1"/>
              </a:buClr>
              <a:buSzPts val="1200"/>
              <a:buFont typeface="Arial"/>
              <a:buChar char="•"/>
              <a:defRPr sz="1100" b="0" i="0" u="none" strike="noStrike" cap="none">
                <a:solidFill>
                  <a:srgbClr val="262626"/>
                </a:solidFill>
                <a:latin typeface="Garamond"/>
                <a:ea typeface="Garamond"/>
                <a:cs typeface="Garamond"/>
                <a:sym typeface="Garamond"/>
              </a:defRPr>
            </a:lvl6pPr>
            <a:lvl7pPr marL="3200400" marR="0" lvl="6" indent="-304800" algn="l" rtl="0">
              <a:lnSpc>
                <a:spcPct val="100000"/>
              </a:lnSpc>
              <a:spcBef>
                <a:spcPts val="500"/>
              </a:spcBef>
              <a:spcAft>
                <a:spcPts val="0"/>
              </a:spcAft>
              <a:buClr>
                <a:schemeClr val="accent1"/>
              </a:buClr>
              <a:buSzPts val="1200"/>
              <a:buFont typeface="Arial"/>
              <a:buChar char="•"/>
              <a:defRPr sz="1100" b="0" i="0" u="none" strike="noStrike" cap="none">
                <a:solidFill>
                  <a:srgbClr val="262626"/>
                </a:solidFill>
                <a:latin typeface="Garamond"/>
                <a:ea typeface="Garamond"/>
                <a:cs typeface="Garamond"/>
                <a:sym typeface="Garamond"/>
              </a:defRPr>
            </a:lvl7pPr>
            <a:lvl8pPr marL="3657600" marR="0" lvl="7" indent="-304800" algn="l" rtl="0">
              <a:lnSpc>
                <a:spcPct val="100000"/>
              </a:lnSpc>
              <a:spcBef>
                <a:spcPts val="500"/>
              </a:spcBef>
              <a:spcAft>
                <a:spcPts val="0"/>
              </a:spcAft>
              <a:buClr>
                <a:schemeClr val="accent1"/>
              </a:buClr>
              <a:buSzPts val="1200"/>
              <a:buFont typeface="Arial"/>
              <a:buChar char="•"/>
              <a:defRPr sz="1100" b="0" i="0" u="none" strike="noStrike" cap="none">
                <a:solidFill>
                  <a:srgbClr val="262626"/>
                </a:solidFill>
                <a:latin typeface="Garamond"/>
                <a:ea typeface="Garamond"/>
                <a:cs typeface="Garamond"/>
                <a:sym typeface="Garamond"/>
              </a:defRPr>
            </a:lvl8pPr>
            <a:lvl9pPr marL="4114800" marR="0" lvl="8" indent="-304800" algn="l" rtl="0">
              <a:lnSpc>
                <a:spcPct val="100000"/>
              </a:lnSpc>
              <a:spcBef>
                <a:spcPts val="500"/>
              </a:spcBef>
              <a:spcAft>
                <a:spcPts val="500"/>
              </a:spcAft>
              <a:buClr>
                <a:schemeClr val="accent1"/>
              </a:buClr>
              <a:buSzPts val="1200"/>
              <a:buFont typeface="Arial"/>
              <a:buChar char="•"/>
              <a:defRPr sz="1100" b="0" i="0" u="none" strike="noStrike" cap="none">
                <a:solidFill>
                  <a:srgbClr val="262626"/>
                </a:solidFill>
                <a:latin typeface="Garamond"/>
                <a:ea typeface="Garamond"/>
                <a:cs typeface="Garamond"/>
                <a:sym typeface="Garamond"/>
              </a:defRPr>
            </a:lvl9pPr>
          </a:lstStyle>
          <a:p>
            <a:endParaRPr/>
          </a:p>
        </p:txBody>
      </p:sp>
      <p:sp>
        <p:nvSpPr>
          <p:cNvPr id="58" name="Google Shape;58;p13"/>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800" b="0" i="0" u="none" strike="noStrike" cap="none">
                <a:solidFill>
                  <a:schemeClr val="dk1"/>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9pPr>
          </a:lstStyle>
          <a:p>
            <a:endParaRPr/>
          </a:p>
        </p:txBody>
      </p:sp>
      <p:sp>
        <p:nvSpPr>
          <p:cNvPr id="59" name="Google Shape;59;p13"/>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800" b="0" i="0" u="none" strike="noStrike" cap="none">
                <a:solidFill>
                  <a:schemeClr val="dk1"/>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Garamond"/>
                <a:ea typeface="Garamond"/>
                <a:cs typeface="Garamond"/>
                <a:sym typeface="Garamond"/>
              </a:defRPr>
            </a:lvl9pPr>
          </a:lstStyle>
          <a:p>
            <a:endParaRPr/>
          </a:p>
        </p:txBody>
      </p:sp>
      <p:sp>
        <p:nvSpPr>
          <p:cNvPr id="60" name="Google Shape;60;p13"/>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2"/>
        <p:cNvGrpSpPr/>
        <p:nvPr/>
      </p:nvGrpSpPr>
      <p:grpSpPr>
        <a:xfrm>
          <a:off x="0" y="0"/>
          <a:ext cx="0" cy="0"/>
          <a:chOff x="0" y="0"/>
          <a:chExt cx="0" cy="0"/>
        </a:xfrm>
      </p:grpSpPr>
      <p:grpSp>
        <p:nvGrpSpPr>
          <p:cNvPr id="193" name="Google Shape;193;p31"/>
          <p:cNvGrpSpPr/>
          <p:nvPr/>
        </p:nvGrpSpPr>
        <p:grpSpPr>
          <a:xfrm>
            <a:off x="-11802" y="0"/>
            <a:ext cx="9172472" cy="5142161"/>
            <a:chOff x="-15736" y="0"/>
            <a:chExt cx="12229962" cy="6856214"/>
          </a:xfrm>
        </p:grpSpPr>
        <p:pic>
          <p:nvPicPr>
            <p:cNvPr id="194" name="Google Shape;194;p31" descr="HD-PanelContent.png"/>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195" name="Google Shape;195;p31"/>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196" name="Google Shape;196;p31" descr="HDRibbonContent-UniformTrim.png"/>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197" name="Google Shape;197;p31" descr="HDRibbonContent-UniformTrim.png"/>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198" name="Google Shape;198;p31"/>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lvl1pPr marR="0" lvl="0" algn="ctr" rtl="0">
              <a:lnSpc>
                <a:spcPct val="100000"/>
              </a:lnSpc>
              <a:spcBef>
                <a:spcPts val="0"/>
              </a:spcBef>
              <a:spcAft>
                <a:spcPts val="0"/>
              </a:spcAft>
              <a:buClr>
                <a:srgbClr val="FEFEFE"/>
              </a:buClr>
              <a:buSzPts val="3300"/>
              <a:buFont typeface="Garamond"/>
              <a:buNone/>
              <a:defRPr sz="3300" b="0" i="0" u="none" strike="noStrike" cap="none">
                <a:solidFill>
                  <a:srgbClr val="FEFEFE"/>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9pPr>
          </a:lstStyle>
          <a:p>
            <a:endParaRPr/>
          </a:p>
        </p:txBody>
      </p:sp>
      <p:sp>
        <p:nvSpPr>
          <p:cNvPr id="199" name="Google Shape;199;p31"/>
          <p:cNvSpPr txBox="1">
            <a:spLocks noGrp="1"/>
          </p:cNvSpPr>
          <p:nvPr>
            <p:ph type="body" idx="1"/>
          </p:nvPr>
        </p:nvSpPr>
        <p:spPr>
          <a:xfrm>
            <a:off x="971551" y="1917699"/>
            <a:ext cx="7200897" cy="2489202"/>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100000"/>
              </a:lnSpc>
              <a:spcBef>
                <a:spcPts val="400"/>
              </a:spcBef>
              <a:spcAft>
                <a:spcPts val="0"/>
              </a:spcAft>
              <a:buClr>
                <a:schemeClr val="accent1"/>
              </a:buClr>
              <a:buSzPts val="2100"/>
              <a:buFont typeface="Arial"/>
              <a:buChar char="•"/>
              <a:defRPr sz="1800" b="0" i="0" u="none" strike="noStrike" cap="none">
                <a:solidFill>
                  <a:srgbClr val="FEFEFE"/>
                </a:solidFill>
                <a:latin typeface="Garamond"/>
                <a:ea typeface="Garamond"/>
                <a:cs typeface="Garamond"/>
                <a:sym typeface="Garamond"/>
              </a:defRPr>
            </a:lvl1pPr>
            <a:lvl2pPr marL="914400" marR="0" lvl="1" indent="-336550" algn="l" rtl="0">
              <a:lnSpc>
                <a:spcPct val="100000"/>
              </a:lnSpc>
              <a:spcBef>
                <a:spcPts val="500"/>
              </a:spcBef>
              <a:spcAft>
                <a:spcPts val="0"/>
              </a:spcAft>
              <a:buClr>
                <a:schemeClr val="accent1"/>
              </a:buClr>
              <a:buSzPts val="1700"/>
              <a:buFont typeface="Arial"/>
              <a:buChar char="•"/>
              <a:defRPr sz="1500" b="0" i="0" u="none" strike="noStrike" cap="none">
                <a:solidFill>
                  <a:srgbClr val="FEFEFE"/>
                </a:solidFill>
                <a:latin typeface="Garamond"/>
                <a:ea typeface="Garamond"/>
                <a:cs typeface="Garamond"/>
                <a:sym typeface="Garamond"/>
              </a:defRPr>
            </a:lvl2pPr>
            <a:lvl3pPr marL="1371600" marR="0" lvl="2" indent="-330200" algn="l" rtl="0">
              <a:lnSpc>
                <a:spcPct val="100000"/>
              </a:lnSpc>
              <a:spcBef>
                <a:spcPts val="500"/>
              </a:spcBef>
              <a:spcAft>
                <a:spcPts val="0"/>
              </a:spcAft>
              <a:buClr>
                <a:schemeClr val="accent1"/>
              </a:buClr>
              <a:buSzPts val="1600"/>
              <a:buFont typeface="Arial"/>
              <a:buChar char="•"/>
              <a:defRPr sz="1400" b="0" i="0" u="none" strike="noStrike" cap="none">
                <a:solidFill>
                  <a:srgbClr val="FEFEFE"/>
                </a:solidFill>
                <a:latin typeface="Garamond"/>
                <a:ea typeface="Garamond"/>
                <a:cs typeface="Garamond"/>
                <a:sym typeface="Garamond"/>
              </a:defRPr>
            </a:lvl3pPr>
            <a:lvl4pPr marL="1828800" marR="0" lvl="3" indent="-317500" algn="l" rtl="0">
              <a:lnSpc>
                <a:spcPct val="100000"/>
              </a:lnSpc>
              <a:spcBef>
                <a:spcPts val="500"/>
              </a:spcBef>
              <a:spcAft>
                <a:spcPts val="0"/>
              </a:spcAft>
              <a:buClr>
                <a:schemeClr val="accent1"/>
              </a:buClr>
              <a:buSzPts val="1400"/>
              <a:buFont typeface="Arial"/>
              <a:buChar char="•"/>
              <a:defRPr sz="1200" b="0" i="0" u="none" strike="noStrike" cap="none">
                <a:solidFill>
                  <a:srgbClr val="FEFEFE"/>
                </a:solidFill>
                <a:latin typeface="Garamond"/>
                <a:ea typeface="Garamond"/>
                <a:cs typeface="Garamond"/>
                <a:sym typeface="Garamond"/>
              </a:defRPr>
            </a:lvl4pPr>
            <a:lvl5pPr marL="2286000" marR="0" lvl="4" indent="-304800" algn="l" rtl="0">
              <a:lnSpc>
                <a:spcPct val="100000"/>
              </a:lnSpc>
              <a:spcBef>
                <a:spcPts val="500"/>
              </a:spcBef>
              <a:spcAft>
                <a:spcPts val="0"/>
              </a:spcAft>
              <a:buClr>
                <a:schemeClr val="accent1"/>
              </a:buClr>
              <a:buSzPts val="1200"/>
              <a:buFont typeface="Arial"/>
              <a:buChar char="•"/>
              <a:defRPr sz="1100" b="0" i="0" u="none" strike="noStrike" cap="none">
                <a:solidFill>
                  <a:srgbClr val="FEFEFE"/>
                </a:solidFill>
                <a:latin typeface="Garamond"/>
                <a:ea typeface="Garamond"/>
                <a:cs typeface="Garamond"/>
                <a:sym typeface="Garamond"/>
              </a:defRPr>
            </a:lvl5pPr>
            <a:lvl6pPr marL="2743200" marR="0" lvl="5" indent="-304800" algn="l" rtl="0">
              <a:lnSpc>
                <a:spcPct val="100000"/>
              </a:lnSpc>
              <a:spcBef>
                <a:spcPts val="500"/>
              </a:spcBef>
              <a:spcAft>
                <a:spcPts val="0"/>
              </a:spcAft>
              <a:buClr>
                <a:schemeClr val="accent1"/>
              </a:buClr>
              <a:buSzPts val="1200"/>
              <a:buFont typeface="Arial"/>
              <a:buChar char="•"/>
              <a:defRPr sz="1100" b="0" i="0" u="none" strike="noStrike" cap="none">
                <a:solidFill>
                  <a:srgbClr val="FEFEFE"/>
                </a:solidFill>
                <a:latin typeface="Garamond"/>
                <a:ea typeface="Garamond"/>
                <a:cs typeface="Garamond"/>
                <a:sym typeface="Garamond"/>
              </a:defRPr>
            </a:lvl6pPr>
            <a:lvl7pPr marL="3200400" marR="0" lvl="6" indent="-304800" algn="l" rtl="0">
              <a:lnSpc>
                <a:spcPct val="100000"/>
              </a:lnSpc>
              <a:spcBef>
                <a:spcPts val="500"/>
              </a:spcBef>
              <a:spcAft>
                <a:spcPts val="0"/>
              </a:spcAft>
              <a:buClr>
                <a:schemeClr val="accent1"/>
              </a:buClr>
              <a:buSzPts val="1200"/>
              <a:buFont typeface="Arial"/>
              <a:buChar char="•"/>
              <a:defRPr sz="1100" b="0" i="0" u="none" strike="noStrike" cap="none">
                <a:solidFill>
                  <a:srgbClr val="FEFEFE"/>
                </a:solidFill>
                <a:latin typeface="Garamond"/>
                <a:ea typeface="Garamond"/>
                <a:cs typeface="Garamond"/>
                <a:sym typeface="Garamond"/>
              </a:defRPr>
            </a:lvl7pPr>
            <a:lvl8pPr marL="3657600" marR="0" lvl="7" indent="-304800" algn="l" rtl="0">
              <a:lnSpc>
                <a:spcPct val="100000"/>
              </a:lnSpc>
              <a:spcBef>
                <a:spcPts val="500"/>
              </a:spcBef>
              <a:spcAft>
                <a:spcPts val="0"/>
              </a:spcAft>
              <a:buClr>
                <a:schemeClr val="accent1"/>
              </a:buClr>
              <a:buSzPts val="1200"/>
              <a:buFont typeface="Arial"/>
              <a:buChar char="•"/>
              <a:defRPr sz="1100" b="0" i="0" u="none" strike="noStrike" cap="none">
                <a:solidFill>
                  <a:srgbClr val="FEFEFE"/>
                </a:solidFill>
                <a:latin typeface="Garamond"/>
                <a:ea typeface="Garamond"/>
                <a:cs typeface="Garamond"/>
                <a:sym typeface="Garamond"/>
              </a:defRPr>
            </a:lvl8pPr>
            <a:lvl9pPr marL="4114800" marR="0" lvl="8" indent="-304800" algn="l" rtl="0">
              <a:lnSpc>
                <a:spcPct val="100000"/>
              </a:lnSpc>
              <a:spcBef>
                <a:spcPts val="500"/>
              </a:spcBef>
              <a:spcAft>
                <a:spcPts val="500"/>
              </a:spcAft>
              <a:buClr>
                <a:schemeClr val="accent1"/>
              </a:buClr>
              <a:buSzPts val="1200"/>
              <a:buFont typeface="Arial"/>
              <a:buChar char="•"/>
              <a:defRPr sz="1100" b="0" i="0" u="none" strike="noStrike" cap="none">
                <a:solidFill>
                  <a:srgbClr val="FEFEFE"/>
                </a:solidFill>
                <a:latin typeface="Garamond"/>
                <a:ea typeface="Garamond"/>
                <a:cs typeface="Garamond"/>
                <a:sym typeface="Garamond"/>
              </a:defRPr>
            </a:lvl9pPr>
          </a:lstStyle>
          <a:p>
            <a:endParaRPr/>
          </a:p>
        </p:txBody>
      </p:sp>
      <p:sp>
        <p:nvSpPr>
          <p:cNvPr id="200" name="Google Shape;200;p31"/>
          <p:cNvSpPr txBox="1">
            <a:spLocks noGrp="1"/>
          </p:cNvSpPr>
          <p:nvPr>
            <p:ph type="dt" idx="10"/>
          </p:nvPr>
        </p:nvSpPr>
        <p:spPr>
          <a:xfrm>
            <a:off x="6508126" y="4476750"/>
            <a:ext cx="1200150" cy="20955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800" b="0" i="0" u="none" strike="noStrike" cap="none">
                <a:solidFill>
                  <a:schemeClr val="lt1"/>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9pPr>
          </a:lstStyle>
          <a:p>
            <a:endParaRPr/>
          </a:p>
        </p:txBody>
      </p:sp>
      <p:sp>
        <p:nvSpPr>
          <p:cNvPr id="201" name="Google Shape;201;p31"/>
          <p:cNvSpPr txBox="1">
            <a:spLocks noGrp="1"/>
          </p:cNvSpPr>
          <p:nvPr>
            <p:ph type="ftr" idx="11"/>
          </p:nvPr>
        </p:nvSpPr>
        <p:spPr>
          <a:xfrm>
            <a:off x="971551" y="4476750"/>
            <a:ext cx="5479425" cy="20955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800" b="0" i="0" u="none" strike="noStrike" cap="none">
                <a:solidFill>
                  <a:schemeClr val="lt1"/>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Garamond"/>
                <a:ea typeface="Garamond"/>
                <a:cs typeface="Garamond"/>
                <a:sym typeface="Garamond"/>
              </a:defRPr>
            </a:lvl9pPr>
          </a:lstStyle>
          <a:p>
            <a:endParaRPr/>
          </a:p>
        </p:txBody>
      </p:sp>
      <p:sp>
        <p:nvSpPr>
          <p:cNvPr id="202" name="Google Shape;202;p31"/>
          <p:cNvSpPr txBox="1">
            <a:spLocks noGrp="1"/>
          </p:cNvSpPr>
          <p:nvPr>
            <p:ph type="sldNum" idx="12"/>
          </p:nvPr>
        </p:nvSpPr>
        <p:spPr>
          <a:xfrm>
            <a:off x="7765426" y="4476750"/>
            <a:ext cx="407023" cy="20955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chemeClr val="lt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76"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jp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jp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3.png"/><Relationship Id="rId10" Type="http://schemas.openxmlformats.org/officeDocument/2006/relationships/image" Target="../media/image19.png"/><Relationship Id="rId4" Type="http://schemas.openxmlformats.org/officeDocument/2006/relationships/image" Target="../media/image2.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hyperlink" Target="https://timesofindia.indiatimes.com/technology/tech-news/walmart-layoffs-2025-technology-team-faces-major-jobs-cuts-amid-restructuring/articleshow/121361312.cms?utm_source=chatgpt.com" TargetMode="External"/><Relationship Id="rId3" Type="http://schemas.openxmlformats.org/officeDocument/2006/relationships/image" Target="../media/image1.jpg"/><Relationship Id="rId7" Type="http://schemas.openxmlformats.org/officeDocument/2006/relationships/hyperlink" Target="https://www.forbes.com/sites/cherylrobinson/2025/07/29/why-walmart-invested-1-billion-on-internal-upskilling-with-its-academy/?utm_source=chatgpt.com"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hyperlink" Target="https://corporate.walmart.com/about" TargetMode="External"/><Relationship Id="rId5" Type="http://schemas.openxmlformats.org/officeDocument/2006/relationships/hyperlink" Target="https://corporate.walmart.com/content/dam/corporate/documents/esgreport/2025/FY2025-Walmart-ESG-Report.pdf?utm_source=chatgpt.com" TargetMode="External"/><Relationship Id="rId4" Type="http://schemas.openxmlformats.org/officeDocument/2006/relationships/hyperlink" Target="https://panmore.com/walmart-human-resource-management-training-performance-management?utm_source=chatgpt.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23.jpg"/><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jpg"/><Relationship Id="rId7"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jpg"/><Relationship Id="rId7"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image" Target="../media/image30.png"/><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jpg"/><Relationship Id="rId7"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8" Type="http://schemas.openxmlformats.org/officeDocument/2006/relationships/hyperlink" Target="https://corporate.walmart.com/content/dam/corporate/documents/esgreport/2025/FY2025-Walmart-ESG-Report.pdf?utm_source=chatgpt.com" TargetMode="External"/><Relationship Id="rId3" Type="http://schemas.openxmlformats.org/officeDocument/2006/relationships/image" Target="../media/image1.jpg"/><Relationship Id="rId7" Type="http://schemas.openxmlformats.org/officeDocument/2006/relationships/hyperlink" Target="https://hrexecutive.com/behind-the-people-led-tech-powered-walmart-meet-our-2025-hr-executive-of-the-year/?utm_source=chatgpt.com"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hyperlink" Target="https://consumerjustice.com/blog/walmart-background-check-fix-errors/?utm_source=chatgpt.com" TargetMode="External"/><Relationship Id="rId5" Type="http://schemas.openxmlformats.org/officeDocument/2006/relationships/hyperlink" Target="https://www.jobspikr.com/blog/walmart-reskilling-workforce-2025/" TargetMode="External"/><Relationship Id="rId4" Type="http://schemas.openxmlformats.org/officeDocument/2006/relationships/hyperlink" Target="https://www.jobspikr.com/blog/walmart-reskilling-workforce-2025/?utm_source=chatgpt.com" TargetMode="External"/><Relationship Id="rId9" Type="http://schemas.openxmlformats.org/officeDocument/2006/relationships/hyperlink" Target="https://timesofindia.indiatimes.com/technology/tech-news/walmart-layoffs-2025-technology-team-faces-major-jobs-cuts-amid-restructuring/articleshow/121361312.cms?utm_source=chatgpt.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44.jp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jpg"/><Relationship Id="rId7"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46.pn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8.png"/><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9.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1.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hyperlink" Target="https://public.walmart.com/content/wal-paper/en_in/lod/learning/home-office-academy.html?utm_source=chatgpt.com" TargetMode="External"/><Relationship Id="rId3" Type="http://schemas.openxmlformats.org/officeDocument/2006/relationships/image" Target="../media/image1.jpg"/><Relationship Id="rId7" Type="http://schemas.openxmlformats.org/officeDocument/2006/relationships/hyperlink" Target="https://corporate.walmart.com/about/working-at-walmart/live-better-u?utm_source=chatgpt.com" TargetMode="External"/><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hyperlink" Target="https://corporate.walmart.com/news/2022/06/02/walmart-launches-one-global-walmart-academy-to-help-2-3-million-associates-build-and-grow-their-careers?utm_source=chatgpt.com" TargetMode="External"/><Relationship Id="rId5" Type="http://schemas.openxmlformats.org/officeDocument/2006/relationships/image" Target="../media/image51.png"/><Relationship Id="rId10" Type="http://schemas.openxmlformats.org/officeDocument/2006/relationships/hyperlink" Target="https://corporate.walmart.com/content/dam/corporate/documents/esgreport/2025/FY2025-Walmart-ESG-Report.pdf?utm_source=chatgpt.com" TargetMode="External"/><Relationship Id="rId4" Type="http://schemas.openxmlformats.org/officeDocument/2006/relationships/image" Target="../media/image50.png"/><Relationship Id="rId9" Type="http://schemas.openxmlformats.org/officeDocument/2006/relationships/hyperlink" Target="https://www.retaildive.com/news/walmart-celebrates-academy-graduates-in-revamped-training-effort/446164/?utm_source=chatgpt.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9.xml"/><Relationship Id="rId5" Type="http://schemas.openxmlformats.org/officeDocument/2006/relationships/image" Target="../media/image5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53.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1.jpg"/><Relationship Id="rId7" Type="http://schemas.openxmlformats.org/officeDocument/2006/relationships/image" Target="../media/image56.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55.png"/><Relationship Id="rId5" Type="http://schemas.openxmlformats.org/officeDocument/2006/relationships/image" Target="../media/image3.png"/><Relationship Id="rId10" Type="http://schemas.openxmlformats.org/officeDocument/2006/relationships/image" Target="../media/image59.png"/><Relationship Id="rId4" Type="http://schemas.openxmlformats.org/officeDocument/2006/relationships/image" Target="../media/image2.png"/><Relationship Id="rId9"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60.png"/><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1.jp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1.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1.jp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hyperlink" Target="https://corporate.walmart.com/content/dam/corporate/documents/esgreport/2025/FY2025-Walmart-ESG-Report.pdf?utm_source=chatgpt.com"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hyperlink" Target="https://theoracle.xlri.ac.in/walmarts-compensation-strategy-to-retain-talent/?utm_source=chatgpt.com" TargetMode="External"/><Relationship Id="rId5" Type="http://schemas.openxmlformats.org/officeDocument/2006/relationships/hyperlink" Target="https://www.e-reward.co.uk/news/role-of-line-managers-in-reward-management?utm_source=chatgpt.com" TargetMode="External"/><Relationship Id="rId4" Type="http://schemas.openxmlformats.org/officeDocument/2006/relationships/hyperlink" Target="https://finance.yahoo.com/news/walmart-ceo-says-paying-star-155003794.html"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sign&#10;&#10;AI-generated content may be incorrect.">
            <a:extLst>
              <a:ext uri="{FF2B5EF4-FFF2-40B4-BE49-F238E27FC236}">
                <a16:creationId xmlns:a16="http://schemas.microsoft.com/office/drawing/2014/main" id="{AFD49093-64D8-DA55-D741-E41E5F629C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6512" y="210675"/>
            <a:ext cx="3381375" cy="1352550"/>
          </a:xfrm>
          <a:prstGeom prst="rect">
            <a:avLst/>
          </a:prstGeom>
          <a:noFill/>
        </p:spPr>
      </p:pic>
      <p:sp>
        <p:nvSpPr>
          <p:cNvPr id="4" name="TextBox 3">
            <a:extLst>
              <a:ext uri="{FF2B5EF4-FFF2-40B4-BE49-F238E27FC236}">
                <a16:creationId xmlns:a16="http://schemas.microsoft.com/office/drawing/2014/main" id="{917A16A1-872C-099F-4756-5C55487C8558}"/>
              </a:ext>
            </a:extLst>
          </p:cNvPr>
          <p:cNvSpPr txBox="1"/>
          <p:nvPr/>
        </p:nvSpPr>
        <p:spPr>
          <a:xfrm>
            <a:off x="4572000" y="413423"/>
            <a:ext cx="3590028" cy="4730077"/>
          </a:xfrm>
          <a:prstGeom prst="rect">
            <a:avLst/>
          </a:prstGeom>
          <a:noFill/>
        </p:spPr>
        <p:txBody>
          <a:bodyPr wrap="square">
            <a:spAutoFit/>
          </a:bodyPr>
          <a:lstStyle/>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Human capital management Group PPT</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Module Code: LCMB7023</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Title slide</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Human Capital Management</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Lecturer’s Name: Dr Gladius Kulothungan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Arial" panose="020B0604020202020204" pitchFamily="34" charset="0"/>
                <a:ea typeface="Calibri" panose="020F0502020204030204" pitchFamily="34" charset="0"/>
              </a:rPr>
              <a:t>Student Name</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Dhruv Trivedi - 2504920</a:t>
            </a:r>
            <a:r>
              <a:rPr lang="en-IN" sz="1000" b="1" dirty="0">
                <a:latin typeface="Times New Roman" panose="02020603050405020304" pitchFamily="18" charset="0"/>
                <a:ea typeface="Times New Roman" panose="02020603050405020304" pitchFamily="18" charset="0"/>
              </a:rPr>
              <a:t> </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err="1">
                <a:effectLst/>
                <a:latin typeface="Times New Roman" panose="02020603050405020304" pitchFamily="18" charset="0"/>
                <a:ea typeface="Times New Roman" panose="02020603050405020304" pitchFamily="18" charset="0"/>
              </a:rPr>
              <a:t>Jigarkumar</a:t>
            </a:r>
            <a:r>
              <a:rPr lang="en-IN" sz="1000" b="1" dirty="0">
                <a:latin typeface="Times New Roman" panose="02020603050405020304" pitchFamily="18" charset="0"/>
                <a:ea typeface="Times New Roman" panose="02020603050405020304" pitchFamily="18" charset="0"/>
              </a:rPr>
              <a:t> Prajapati</a:t>
            </a:r>
            <a:r>
              <a:rPr lang="en-IN" sz="1000" b="1" dirty="0">
                <a:effectLst/>
                <a:latin typeface="Times New Roman" panose="02020603050405020304" pitchFamily="18" charset="0"/>
                <a:ea typeface="Times New Roman" panose="02020603050405020304" pitchFamily="18" charset="0"/>
              </a:rPr>
              <a:t>  - 2430810</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err="1">
                <a:effectLst/>
                <a:latin typeface="Times New Roman" panose="02020603050405020304" pitchFamily="18" charset="0"/>
                <a:ea typeface="Times New Roman" panose="02020603050405020304" pitchFamily="18" charset="0"/>
              </a:rPr>
              <a:t>K</a:t>
            </a:r>
            <a:r>
              <a:rPr lang="en-IN" sz="1000" b="1" dirty="0" err="1">
                <a:latin typeface="Times New Roman" panose="02020603050405020304" pitchFamily="18" charset="0"/>
                <a:ea typeface="Times New Roman" panose="02020603050405020304" pitchFamily="18" charset="0"/>
              </a:rPr>
              <a:t>rishkumar</a:t>
            </a:r>
            <a:r>
              <a:rPr lang="en-IN" sz="1000" b="1" dirty="0">
                <a:latin typeface="Times New Roman" panose="02020603050405020304" pitchFamily="18" charset="0"/>
                <a:ea typeface="Times New Roman" panose="02020603050405020304" pitchFamily="18" charset="0"/>
              </a:rPr>
              <a:t> </a:t>
            </a:r>
            <a:r>
              <a:rPr lang="en-IN" sz="1000" b="1" dirty="0" err="1">
                <a:latin typeface="Times New Roman" panose="02020603050405020304" pitchFamily="18" charset="0"/>
                <a:ea typeface="Times New Roman" panose="02020603050405020304" pitchFamily="18" charset="0"/>
              </a:rPr>
              <a:t>Bhalala</a:t>
            </a:r>
            <a:r>
              <a:rPr lang="en-IN" sz="1000" b="1" dirty="0">
                <a:latin typeface="Times New Roman" panose="02020603050405020304" pitchFamily="18" charset="0"/>
                <a:ea typeface="Times New Roman" panose="02020603050405020304" pitchFamily="18" charset="0"/>
              </a:rPr>
              <a:t>  - </a:t>
            </a:r>
            <a:r>
              <a:rPr lang="en-IN" sz="1000" b="1" dirty="0">
                <a:effectLst/>
                <a:latin typeface="Times New Roman" panose="02020603050405020304" pitchFamily="18" charset="0"/>
                <a:ea typeface="Times New Roman" panose="02020603050405020304" pitchFamily="18" charset="0"/>
              </a:rPr>
              <a:t>2505003</a:t>
            </a:r>
            <a:endParaRPr lang="en-US" sz="1000" dirty="0">
              <a:effectLst/>
              <a:latin typeface="Calibri" panose="020F0502020204030204" pitchFamily="34" charset="0"/>
              <a:ea typeface="Calibri" panose="020F0502020204030204" pitchFamily="34" charset="0"/>
            </a:endParaRPr>
          </a:p>
          <a:p>
            <a:pPr marL="0" marR="0" algn="ctr">
              <a:lnSpc>
                <a:spcPct val="107000"/>
              </a:lnSpc>
              <a:spcAft>
                <a:spcPts val="800"/>
              </a:spcAft>
              <a:buNone/>
            </a:pPr>
            <a:r>
              <a:rPr lang="en-IN" sz="1000" b="1" dirty="0" err="1">
                <a:effectLst/>
                <a:latin typeface="Times New Roman" panose="02020603050405020304" pitchFamily="18" charset="0"/>
                <a:ea typeface="Times New Roman" panose="02020603050405020304" pitchFamily="18" charset="0"/>
              </a:rPr>
              <a:t>Dhrumilkumar</a:t>
            </a:r>
            <a:r>
              <a:rPr lang="en-IN" sz="1000" b="1" dirty="0">
                <a:effectLst/>
                <a:latin typeface="Times New Roman" panose="02020603050405020304" pitchFamily="18" charset="0"/>
                <a:ea typeface="Times New Roman" panose="02020603050405020304" pitchFamily="18" charset="0"/>
              </a:rPr>
              <a:t> Patel  -  2510610</a:t>
            </a:r>
            <a:endParaRPr lang="en-US" sz="1000" dirty="0">
              <a:effectLst/>
              <a:latin typeface="Calibri" panose="020F0502020204030204" pitchFamily="34" charset="0"/>
              <a:ea typeface="Calibri" panose="020F0502020204030204" pitchFamily="34" charset="0"/>
            </a:endParaRPr>
          </a:p>
          <a:p>
            <a:pPr>
              <a:buNone/>
            </a:pPr>
            <a:br>
              <a:rPr lang="en-IN" sz="1000" b="1" dirty="0">
                <a:effectLst/>
                <a:latin typeface="Times New Roman" panose="02020603050405020304" pitchFamily="18" charset="0"/>
                <a:ea typeface="Times New Roman" panose="02020603050405020304" pitchFamily="18" charset="0"/>
              </a:rPr>
            </a:br>
            <a:endParaRPr lang="en-US" sz="1000" dirty="0">
              <a:effectLst/>
            </a:endParaRPr>
          </a:p>
          <a:p>
            <a:pPr marL="0" marR="0">
              <a:lnSpc>
                <a:spcPct val="107000"/>
              </a:lnSpc>
              <a:spcAft>
                <a:spcPts val="800"/>
              </a:spcAft>
              <a:buNone/>
            </a:pPr>
            <a:r>
              <a:rPr lang="en-IN" sz="1000" b="1" dirty="0">
                <a:effectLst/>
                <a:latin typeface="Times New Roman" panose="02020603050405020304" pitchFamily="18" charset="0"/>
                <a:ea typeface="Times New Roman" panose="02020603050405020304" pitchFamily="18" charset="0"/>
              </a:rPr>
              <a:t> </a:t>
            </a:r>
            <a:endParaRPr lang="en-US" sz="10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91523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3"/>
        <p:cNvGrpSpPr/>
        <p:nvPr/>
      </p:nvGrpSpPr>
      <p:grpSpPr>
        <a:xfrm>
          <a:off x="0" y="0"/>
          <a:ext cx="0" cy="0"/>
          <a:chOff x="0" y="0"/>
          <a:chExt cx="0" cy="0"/>
        </a:xfrm>
      </p:grpSpPr>
      <p:grpSp>
        <p:nvGrpSpPr>
          <p:cNvPr id="214" name="Google Shape;214;p33"/>
          <p:cNvGrpSpPr/>
          <p:nvPr/>
        </p:nvGrpSpPr>
        <p:grpSpPr>
          <a:xfrm>
            <a:off x="-11802" y="0"/>
            <a:ext cx="9172472" cy="5142161"/>
            <a:chOff x="-15736" y="0"/>
            <a:chExt cx="12229962" cy="6856215"/>
          </a:xfrm>
        </p:grpSpPr>
        <p:pic>
          <p:nvPicPr>
            <p:cNvPr id="215" name="Google Shape;215;p33"/>
            <p:cNvPicPr preferRelativeResize="0"/>
            <p:nvPr/>
          </p:nvPicPr>
          <p:blipFill rotWithShape="1">
            <a:blip r:embed="rId4">
              <a:alphaModFix/>
            </a:blip>
            <a:srcRect/>
            <a:stretch/>
          </p:blipFill>
          <p:spPr>
            <a:xfrm>
              <a:off x="0" y="0"/>
              <a:ext cx="12188827" cy="6856215"/>
            </a:xfrm>
            <a:prstGeom prst="rect">
              <a:avLst/>
            </a:prstGeom>
            <a:noFill/>
            <a:ln>
              <a:noFill/>
            </a:ln>
          </p:spPr>
        </p:pic>
        <p:sp>
          <p:nvSpPr>
            <p:cNvPr id="216" name="Google Shape;216;p33"/>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17" name="Google Shape;217;p33"/>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218" name="Google Shape;218;p33"/>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cxnSp>
        <p:nvCxnSpPr>
          <p:cNvPr id="219" name="Google Shape;219;p33"/>
          <p:cNvCxnSpPr/>
          <p:nvPr/>
        </p:nvCxnSpPr>
        <p:spPr>
          <a:xfrm>
            <a:off x="1047127" y="1816100"/>
            <a:ext cx="7055550" cy="0"/>
          </a:xfrm>
          <a:prstGeom prst="straightConnector1">
            <a:avLst/>
          </a:prstGeom>
          <a:noFill/>
          <a:ln w="15875" cap="flat" cmpd="sng">
            <a:solidFill>
              <a:schemeClr val="accent1"/>
            </a:solidFill>
            <a:prstDash val="solid"/>
            <a:round/>
            <a:headEnd type="none" w="sm" len="sm"/>
            <a:tailEnd type="none" w="sm" len="sm"/>
          </a:ln>
        </p:spPr>
      </p:cxnSp>
      <p:sp>
        <p:nvSpPr>
          <p:cNvPr id="220" name="Google Shape;220;p33"/>
          <p:cNvSpPr txBox="1">
            <a:spLocks noGrp="1"/>
          </p:cNvSpPr>
          <p:nvPr>
            <p:ph type="ctrTitle"/>
          </p:nvPr>
        </p:nvSpPr>
        <p:spPr>
          <a:xfrm>
            <a:off x="971552" y="736599"/>
            <a:ext cx="7200900" cy="97785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3100"/>
              <a:buFont typeface="Garamond"/>
              <a:buNone/>
            </a:pPr>
            <a:r>
              <a:rPr lang="en" sz="3100">
                <a:solidFill>
                  <a:srgbClr val="262626"/>
                </a:solidFill>
              </a:rPr>
              <a:t>Human Capital Management</a:t>
            </a:r>
            <a:br>
              <a:rPr lang="en" sz="3100">
                <a:solidFill>
                  <a:srgbClr val="262626"/>
                </a:solidFill>
              </a:rPr>
            </a:br>
            <a:endParaRPr sz="3100">
              <a:solidFill>
                <a:srgbClr val="262626"/>
              </a:solidFill>
            </a:endParaRPr>
          </a:p>
        </p:txBody>
      </p:sp>
      <p:pic>
        <p:nvPicPr>
          <p:cNvPr id="221" name="Google Shape;221;p33" descr="A close up image of chess pawns"/>
          <p:cNvPicPr preferRelativeResize="0"/>
          <p:nvPr/>
        </p:nvPicPr>
        <p:blipFill rotWithShape="1">
          <a:blip r:embed="rId6">
            <a:alphaModFix/>
          </a:blip>
          <a:srcRect t="20298" b="6"/>
          <a:stretch/>
        </p:blipFill>
        <p:spPr>
          <a:xfrm>
            <a:off x="1075702" y="2557255"/>
            <a:ext cx="2054795" cy="1076740"/>
          </a:xfrm>
          <a:prstGeom prst="rect">
            <a:avLst/>
          </a:prstGeom>
          <a:noFill/>
          <a:ln w="57150" cap="flat" cmpd="thickThin">
            <a:solidFill>
              <a:srgbClr val="7F7F7F"/>
            </a:solidFill>
            <a:prstDash val="solid"/>
            <a:miter lim="800000"/>
            <a:headEnd type="none" w="sm" len="sm"/>
            <a:tailEnd type="none" w="sm" len="sm"/>
          </a:ln>
        </p:spPr>
      </p:pic>
      <p:sp>
        <p:nvSpPr>
          <p:cNvPr id="222" name="Google Shape;222;p33"/>
          <p:cNvSpPr txBox="1">
            <a:spLocks noGrp="1"/>
          </p:cNvSpPr>
          <p:nvPr>
            <p:ph type="subTitle" idx="1"/>
          </p:nvPr>
        </p:nvSpPr>
        <p:spPr>
          <a:xfrm>
            <a:off x="3479799" y="1917699"/>
            <a:ext cx="4692600" cy="2489175"/>
          </a:xfrm>
          <a:prstGeom prst="rect">
            <a:avLst/>
          </a:prstGeom>
          <a:noFill/>
          <a:ln>
            <a:noFill/>
          </a:ln>
        </p:spPr>
        <p:txBody>
          <a:bodyPr spcFirstLastPara="1" wrap="square" lIns="68575" tIns="34275" rIns="68575" bIns="34275" anchor="t" anchorCtr="0">
            <a:normAutofit/>
          </a:bodyPr>
          <a:lstStyle/>
          <a:p>
            <a:pPr marL="0" lvl="0" indent="-114300" algn="l" rtl="0">
              <a:lnSpc>
                <a:spcPct val="100000"/>
              </a:lnSpc>
              <a:spcBef>
                <a:spcPts val="0"/>
              </a:spcBef>
              <a:spcAft>
                <a:spcPts val="0"/>
              </a:spcAft>
              <a:buSzPts val="1800"/>
              <a:buFont typeface="Arial"/>
              <a:buChar char="•"/>
            </a:pPr>
            <a:r>
              <a:rPr lang="en" dirty="0">
                <a:solidFill>
                  <a:srgbClr val="262626"/>
                </a:solidFill>
              </a:rPr>
              <a:t>Human Capital Management Group PPT</a:t>
            </a:r>
            <a:endParaRPr dirty="0"/>
          </a:p>
          <a:p>
            <a:pPr marL="0" lvl="0" indent="-114300" algn="l" rtl="0">
              <a:lnSpc>
                <a:spcPct val="100000"/>
              </a:lnSpc>
              <a:spcBef>
                <a:spcPts val="800"/>
              </a:spcBef>
              <a:spcAft>
                <a:spcPts val="0"/>
              </a:spcAft>
              <a:buSzPts val="1800"/>
              <a:buFont typeface="Arial"/>
              <a:buChar char="•"/>
            </a:pPr>
            <a:r>
              <a:rPr lang="en" dirty="0">
                <a:solidFill>
                  <a:srgbClr val="262626"/>
                </a:solidFill>
              </a:rPr>
              <a:t>Human Capital Management</a:t>
            </a:r>
            <a:endParaRPr dirty="0"/>
          </a:p>
          <a:p>
            <a:pPr marL="0" lvl="0" indent="-114300" algn="l" rtl="0">
              <a:lnSpc>
                <a:spcPct val="100000"/>
              </a:lnSpc>
              <a:spcBef>
                <a:spcPts val="800"/>
              </a:spcBef>
              <a:spcAft>
                <a:spcPts val="0"/>
              </a:spcAft>
              <a:buSzPts val="1800"/>
              <a:buFont typeface="Arial"/>
              <a:buChar char="•"/>
            </a:pPr>
            <a:r>
              <a:rPr lang="en" dirty="0">
                <a:solidFill>
                  <a:srgbClr val="262626"/>
                </a:solidFill>
              </a:rPr>
              <a:t>Dhruv (performance and management)</a:t>
            </a:r>
            <a:endParaRPr dirty="0">
              <a:solidFill>
                <a:srgbClr val="262626"/>
              </a:solidFill>
            </a:endParaRPr>
          </a:p>
          <a:p>
            <a:pPr marL="0" lvl="0" indent="-114300" algn="l" rtl="0">
              <a:lnSpc>
                <a:spcPct val="100000"/>
              </a:lnSpc>
              <a:spcBef>
                <a:spcPts val="800"/>
              </a:spcBef>
              <a:spcAft>
                <a:spcPts val="0"/>
              </a:spcAft>
              <a:buClr>
                <a:srgbClr val="262626"/>
              </a:buClr>
              <a:buSzPts val="1800"/>
              <a:buChar char="•"/>
            </a:pPr>
            <a:r>
              <a:rPr lang="en" dirty="0">
                <a:solidFill>
                  <a:srgbClr val="262626"/>
                </a:solidFill>
              </a:rPr>
              <a:t>Jigar ( requirements and selection) </a:t>
            </a:r>
            <a:endParaRPr dirty="0">
              <a:solidFill>
                <a:srgbClr val="262626"/>
              </a:solidFill>
            </a:endParaRPr>
          </a:p>
          <a:p>
            <a:pPr marL="0" lvl="0" indent="-114300" algn="l" rtl="0">
              <a:lnSpc>
                <a:spcPct val="100000"/>
              </a:lnSpc>
              <a:spcBef>
                <a:spcPts val="800"/>
              </a:spcBef>
              <a:spcAft>
                <a:spcPts val="0"/>
              </a:spcAft>
              <a:buSzPts val="1800"/>
              <a:buFont typeface="Arial"/>
              <a:buChar char="•"/>
            </a:pPr>
            <a:r>
              <a:rPr lang="en" dirty="0">
                <a:solidFill>
                  <a:srgbClr val="262626"/>
                </a:solidFill>
              </a:rPr>
              <a:t>Krish ( training and development)</a:t>
            </a:r>
            <a:endParaRPr dirty="0"/>
          </a:p>
          <a:p>
            <a:pPr marL="0" lvl="0" indent="-114300" algn="l" rtl="0">
              <a:lnSpc>
                <a:spcPct val="100000"/>
              </a:lnSpc>
              <a:spcBef>
                <a:spcPts val="800"/>
              </a:spcBef>
              <a:spcAft>
                <a:spcPts val="0"/>
              </a:spcAft>
              <a:buSzPts val="1800"/>
              <a:buFont typeface="Arial"/>
              <a:buChar char="•"/>
            </a:pPr>
            <a:r>
              <a:rPr lang="en" dirty="0">
                <a:solidFill>
                  <a:srgbClr val="262626"/>
                </a:solidFill>
              </a:rPr>
              <a:t>Dhrumil ( reward and remuneration)</a:t>
            </a:r>
            <a:endParaRPr dirty="0"/>
          </a:p>
        </p:txBody>
      </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26"/>
        <p:cNvGrpSpPr/>
        <p:nvPr/>
      </p:nvGrpSpPr>
      <p:grpSpPr>
        <a:xfrm>
          <a:off x="0" y="0"/>
          <a:ext cx="0" cy="0"/>
          <a:chOff x="0" y="0"/>
          <a:chExt cx="0" cy="0"/>
        </a:xfrm>
      </p:grpSpPr>
      <p:grpSp>
        <p:nvGrpSpPr>
          <p:cNvPr id="227" name="Google Shape;227;p34"/>
          <p:cNvGrpSpPr/>
          <p:nvPr/>
        </p:nvGrpSpPr>
        <p:grpSpPr>
          <a:xfrm>
            <a:off x="-12701" y="0"/>
            <a:ext cx="9173370" cy="5142161"/>
            <a:chOff x="-16934" y="0"/>
            <a:chExt cx="12231160" cy="6856214"/>
          </a:xfrm>
        </p:grpSpPr>
        <p:pic>
          <p:nvPicPr>
            <p:cNvPr id="228" name="Google Shape;228;p34"/>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229" name="Google Shape;229;p34"/>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30" name="Google Shape;230;p34"/>
            <p:cNvPicPr preferRelativeResize="0"/>
            <p:nvPr/>
          </p:nvPicPr>
          <p:blipFill rotWithShape="1">
            <a:blip r:embed="rId5">
              <a:alphaModFix/>
            </a:blip>
            <a:srcRect/>
            <a:stretch/>
          </p:blipFill>
          <p:spPr>
            <a:xfrm>
              <a:off x="-16934" y="3147609"/>
              <a:ext cx="2478024" cy="612648"/>
            </a:xfrm>
            <a:prstGeom prst="rect">
              <a:avLst/>
            </a:prstGeom>
            <a:noFill/>
            <a:ln>
              <a:noFill/>
            </a:ln>
          </p:spPr>
        </p:pic>
        <p:pic>
          <p:nvPicPr>
            <p:cNvPr id="231" name="Google Shape;231;p34"/>
            <p:cNvPicPr preferRelativeResize="0"/>
            <p:nvPr/>
          </p:nvPicPr>
          <p:blipFill rotWithShape="1">
            <a:blip r:embed="rId5">
              <a:alphaModFix/>
            </a:blip>
            <a:srcRect/>
            <a:stretch/>
          </p:blipFill>
          <p:spPr>
            <a:xfrm>
              <a:off x="9736202" y="3147609"/>
              <a:ext cx="2478024" cy="612648"/>
            </a:xfrm>
            <a:prstGeom prst="rect">
              <a:avLst/>
            </a:prstGeom>
            <a:noFill/>
            <a:ln>
              <a:noFill/>
            </a:ln>
          </p:spPr>
        </p:pic>
      </p:grpSp>
      <p:cxnSp>
        <p:nvCxnSpPr>
          <p:cNvPr id="232" name="Google Shape;232;p34"/>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233" name="Google Shape;233;p34"/>
          <p:cNvSpPr/>
          <p:nvPr/>
        </p:nvSpPr>
        <p:spPr>
          <a:xfrm>
            <a:off x="0" y="0"/>
            <a:ext cx="9144000" cy="5143500"/>
          </a:xfrm>
          <a:prstGeom prst="rect">
            <a:avLst/>
          </a:prstGeom>
          <a:blipFill rotWithShape="1">
            <a:blip r:embed="rId3">
              <a:alphaModFix/>
            </a:blip>
            <a:stretch>
              <a:fillRect/>
            </a:stretch>
          </a:blipFill>
          <a:ln w="15875" cap="flat" cmpd="sng">
            <a:solidFill>
              <a:srgbClr val="81441D"/>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Garamond"/>
              <a:buNone/>
            </a:pPr>
            <a:endParaRPr sz="1400" b="0" i="0" u="none" strike="noStrike" cap="none">
              <a:solidFill>
                <a:srgbClr val="FFFFFF"/>
              </a:solidFill>
              <a:latin typeface="Garamond"/>
              <a:ea typeface="Garamond"/>
              <a:cs typeface="Garamond"/>
              <a:sym typeface="Garamond"/>
            </a:endParaRPr>
          </a:p>
        </p:txBody>
      </p:sp>
      <p:grpSp>
        <p:nvGrpSpPr>
          <p:cNvPr id="234" name="Google Shape;234;p34"/>
          <p:cNvGrpSpPr/>
          <p:nvPr/>
        </p:nvGrpSpPr>
        <p:grpSpPr>
          <a:xfrm>
            <a:off x="0" y="0"/>
            <a:ext cx="9141619" cy="5154169"/>
            <a:chOff x="0" y="0"/>
            <a:chExt cx="12188825" cy="6872226"/>
          </a:xfrm>
        </p:grpSpPr>
        <p:pic>
          <p:nvPicPr>
            <p:cNvPr id="235" name="Google Shape;235;p34"/>
            <p:cNvPicPr preferRelativeResize="0"/>
            <p:nvPr/>
          </p:nvPicPr>
          <p:blipFill rotWithShape="1">
            <a:blip r:embed="rId6">
              <a:alphaModFix/>
            </a:blip>
            <a:srcRect/>
            <a:stretch/>
          </p:blipFill>
          <p:spPr>
            <a:xfrm>
              <a:off x="0" y="0"/>
              <a:ext cx="12188825" cy="6856214"/>
            </a:xfrm>
            <a:prstGeom prst="rect">
              <a:avLst/>
            </a:prstGeom>
            <a:noFill/>
            <a:ln>
              <a:noFill/>
            </a:ln>
          </p:spPr>
        </p:pic>
        <p:sp>
          <p:nvSpPr>
            <p:cNvPr id="236" name="Google Shape;236;p34"/>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37" name="Google Shape;237;p34"/>
            <p:cNvPicPr preferRelativeResize="0"/>
            <p:nvPr/>
          </p:nvPicPr>
          <p:blipFill rotWithShape="1">
            <a:blip r:embed="rId7">
              <a:alphaModFix/>
            </a:blip>
            <a:srcRect l="2" r="47673"/>
            <a:stretch/>
          </p:blipFill>
          <p:spPr>
            <a:xfrm rot="5400000">
              <a:off x="5245268" y="530352"/>
              <a:ext cx="1673352" cy="612648"/>
            </a:xfrm>
            <a:prstGeom prst="rect">
              <a:avLst/>
            </a:prstGeom>
            <a:noFill/>
            <a:ln>
              <a:noFill/>
            </a:ln>
          </p:spPr>
        </p:pic>
        <p:pic>
          <p:nvPicPr>
            <p:cNvPr id="238" name="Google Shape;238;p34"/>
            <p:cNvPicPr preferRelativeResize="0"/>
            <p:nvPr/>
          </p:nvPicPr>
          <p:blipFill rotWithShape="1">
            <a:blip r:embed="rId7">
              <a:alphaModFix/>
            </a:blip>
            <a:srcRect r="48819"/>
            <a:stretch/>
          </p:blipFill>
          <p:spPr>
            <a:xfrm rot="5400000">
              <a:off x="5263556" y="5747514"/>
              <a:ext cx="1636776" cy="612648"/>
            </a:xfrm>
            <a:prstGeom prst="rect">
              <a:avLst/>
            </a:prstGeom>
            <a:noFill/>
            <a:ln>
              <a:noFill/>
            </a:ln>
          </p:spPr>
        </p:pic>
      </p:grpSp>
      <p:sp>
        <p:nvSpPr>
          <p:cNvPr id="239" name="Google Shape;239;p34"/>
          <p:cNvSpPr txBox="1">
            <a:spLocks noGrp="1"/>
          </p:cNvSpPr>
          <p:nvPr>
            <p:ph type="title"/>
          </p:nvPr>
        </p:nvSpPr>
        <p:spPr>
          <a:xfrm>
            <a:off x="2019299" y="1403348"/>
            <a:ext cx="5111752" cy="1136650"/>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rgbClr val="262626"/>
              </a:buClr>
              <a:buSzPts val="3800"/>
              <a:buFont typeface="Garamond"/>
              <a:buNone/>
            </a:pPr>
            <a:r>
              <a:rPr lang="en" sz="3800"/>
              <a:t>Dhruv (performance and management)</a:t>
            </a:r>
            <a:endParaRPr/>
          </a:p>
        </p:txBody>
      </p:sp>
      <p:cxnSp>
        <p:nvCxnSpPr>
          <p:cNvPr id="240" name="Google Shape;240;p34"/>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39"/>
                                        </p:tgtEl>
                                        <p:attrNameLst>
                                          <p:attrName>style.visibility</p:attrName>
                                        </p:attrNameLst>
                                      </p:cBhvr>
                                      <p:to>
                                        <p:strVal val="visible"/>
                                      </p:to>
                                    </p:set>
                                    <p:animEffect transition="in" filter="fade">
                                      <p:cBhvr>
                                        <p:cTn id="7" dur="7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5"/>
        <p:cNvGrpSpPr/>
        <p:nvPr/>
      </p:nvGrpSpPr>
      <p:grpSpPr>
        <a:xfrm>
          <a:off x="0" y="0"/>
          <a:ext cx="0" cy="0"/>
          <a:chOff x="0" y="0"/>
          <a:chExt cx="0" cy="0"/>
        </a:xfrm>
      </p:grpSpPr>
      <p:sp>
        <p:nvSpPr>
          <p:cNvPr id="246" name="Google Shape;246;p35"/>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247" name="Google Shape;247;p35"/>
          <p:cNvGrpSpPr/>
          <p:nvPr/>
        </p:nvGrpSpPr>
        <p:grpSpPr>
          <a:xfrm>
            <a:off x="-11802" y="0"/>
            <a:ext cx="9172472" cy="5142161"/>
            <a:chOff x="-15736" y="0"/>
            <a:chExt cx="12229962" cy="6856214"/>
          </a:xfrm>
        </p:grpSpPr>
        <p:pic>
          <p:nvPicPr>
            <p:cNvPr id="248" name="Google Shape;248;p35"/>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249" name="Google Shape;249;p35"/>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50" name="Google Shape;250;p35"/>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251" name="Google Shape;251;p35"/>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252" name="Google Shape;252;p35"/>
          <p:cNvSpPr txBox="1">
            <a:spLocks noGrp="1"/>
          </p:cNvSpPr>
          <p:nvPr>
            <p:ph type="title"/>
          </p:nvPr>
        </p:nvSpPr>
        <p:spPr>
          <a:xfrm>
            <a:off x="3469881" y="736599"/>
            <a:ext cx="4702567"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1600"/>
              <a:buFont typeface="Garamond"/>
              <a:buNone/>
            </a:pPr>
            <a:r>
              <a:rPr lang="en" sz="1600"/>
              <a:t>Current HR policies and practices of Walmart pertaining to performance and management</a:t>
            </a:r>
            <a:br>
              <a:rPr lang="en" sz="1600"/>
            </a:br>
            <a:r>
              <a:rPr lang="en" sz="1600"/>
              <a:t> </a:t>
            </a:r>
            <a:br>
              <a:rPr lang="en" sz="1600"/>
            </a:br>
            <a:endParaRPr sz="1600"/>
          </a:p>
        </p:txBody>
      </p:sp>
      <p:sp>
        <p:nvSpPr>
          <p:cNvPr id="253" name="Google Shape;253;p35"/>
          <p:cNvSpPr/>
          <p:nvPr/>
        </p:nvSpPr>
        <p:spPr>
          <a:xfrm>
            <a:off x="819483" y="819150"/>
            <a:ext cx="2304288" cy="340156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54" name="Google Shape;254;p35" descr="A blue and white text&#10;&#10;AI-generated content may be incorrect."/>
          <p:cNvPicPr preferRelativeResize="0"/>
          <p:nvPr/>
        </p:nvPicPr>
        <p:blipFill rotWithShape="1">
          <a:blip r:embed="rId6">
            <a:alphaModFix/>
          </a:blip>
          <a:srcRect/>
          <a:stretch/>
        </p:blipFill>
        <p:spPr>
          <a:xfrm>
            <a:off x="942927" y="1434499"/>
            <a:ext cx="2057400" cy="1092038"/>
          </a:xfrm>
          <a:prstGeom prst="rect">
            <a:avLst/>
          </a:prstGeom>
          <a:noFill/>
          <a:ln>
            <a:noFill/>
          </a:ln>
        </p:spPr>
      </p:pic>
      <p:cxnSp>
        <p:nvCxnSpPr>
          <p:cNvPr id="255" name="Google Shape;255;p35"/>
          <p:cNvCxnSpPr/>
          <p:nvPr/>
        </p:nvCxnSpPr>
        <p:spPr>
          <a:xfrm>
            <a:off x="3558025" y="1800479"/>
            <a:ext cx="4526280" cy="0"/>
          </a:xfrm>
          <a:prstGeom prst="straightConnector1">
            <a:avLst/>
          </a:prstGeom>
          <a:noFill/>
          <a:ln w="15875" cap="flat" cmpd="sng">
            <a:solidFill>
              <a:schemeClr val="accent1"/>
            </a:solidFill>
            <a:prstDash val="solid"/>
            <a:round/>
            <a:headEnd type="none" w="sm" len="sm"/>
            <a:tailEnd type="none" w="sm" len="sm"/>
          </a:ln>
        </p:spPr>
      </p:cxnSp>
      <p:pic>
        <p:nvPicPr>
          <p:cNvPr id="256" name="Google Shape;256;p35" descr="A white text on a white background&#10;&#10;AI-generated content may be incorrect."/>
          <p:cNvPicPr preferRelativeResize="0"/>
          <p:nvPr/>
        </p:nvPicPr>
        <p:blipFill rotWithShape="1">
          <a:blip r:embed="rId7">
            <a:alphaModFix/>
          </a:blip>
          <a:srcRect/>
          <a:stretch/>
        </p:blipFill>
        <p:spPr>
          <a:xfrm>
            <a:off x="942927" y="2649982"/>
            <a:ext cx="2057400" cy="969352"/>
          </a:xfrm>
          <a:prstGeom prst="rect">
            <a:avLst/>
          </a:prstGeom>
          <a:noFill/>
          <a:ln>
            <a:noFill/>
          </a:ln>
        </p:spPr>
      </p:pic>
      <p:grpSp>
        <p:nvGrpSpPr>
          <p:cNvPr id="257" name="Google Shape;257;p35"/>
          <p:cNvGrpSpPr/>
          <p:nvPr/>
        </p:nvGrpSpPr>
        <p:grpSpPr>
          <a:xfrm>
            <a:off x="3473622" y="1918003"/>
            <a:ext cx="4695085" cy="2488593"/>
            <a:chOff x="0" y="405"/>
            <a:chExt cx="6260113" cy="3318124"/>
          </a:xfrm>
        </p:grpSpPr>
        <p:sp>
          <p:nvSpPr>
            <p:cNvPr id="258" name="Google Shape;258;p35"/>
            <p:cNvSpPr/>
            <p:nvPr/>
          </p:nvSpPr>
          <p:spPr>
            <a:xfrm>
              <a:off x="0" y="405"/>
              <a:ext cx="6260113" cy="948035"/>
            </a:xfrm>
            <a:prstGeom prst="roundRect">
              <a:avLst>
                <a:gd name="adj" fmla="val 10000"/>
              </a:avLst>
            </a:prstGeom>
            <a:solidFill>
              <a:srgbClr val="39976D"/>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59" name="Google Shape;259;p35"/>
            <p:cNvSpPr/>
            <p:nvPr/>
          </p:nvSpPr>
          <p:spPr>
            <a:xfrm>
              <a:off x="286780" y="213713"/>
              <a:ext cx="521419" cy="521419"/>
            </a:xfrm>
            <a:prstGeom prst="rect">
              <a:avLst/>
            </a:prstGeom>
            <a:blipFill rotWithShape="1">
              <a:blip r:embed="rId8">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0" name="Google Shape;260;p35"/>
            <p:cNvSpPr/>
            <p:nvPr/>
          </p:nvSpPr>
          <p:spPr>
            <a:xfrm>
              <a:off x="1094981" y="405"/>
              <a:ext cx="5165132" cy="94803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1" name="Google Shape;261;p35"/>
            <p:cNvSpPr txBox="1"/>
            <p:nvPr/>
          </p:nvSpPr>
          <p:spPr>
            <a:xfrm>
              <a:off x="1094981" y="405"/>
              <a:ext cx="5165132" cy="948035"/>
            </a:xfrm>
            <a:prstGeom prst="rect">
              <a:avLst/>
            </a:prstGeom>
            <a:noFill/>
            <a:ln>
              <a:noFill/>
            </a:ln>
          </p:spPr>
          <p:txBody>
            <a:bodyPr spcFirstLastPara="1" wrap="square" lIns="75250" tIns="75250" rIns="75250" bIns="752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The performance management, if real-time data is considered, centres on three dimensions: customer-service orientation, results/decision-making, and analysis/problem-solving (Thompson, 2025) </a:t>
              </a:r>
              <a:endParaRPr sz="1100" b="0" i="0" u="none" strike="noStrike" cap="none">
                <a:solidFill>
                  <a:schemeClr val="dk1"/>
                </a:solidFill>
                <a:latin typeface="Garamond"/>
                <a:ea typeface="Garamond"/>
                <a:cs typeface="Garamond"/>
                <a:sym typeface="Garamond"/>
              </a:endParaRPr>
            </a:p>
          </p:txBody>
        </p:sp>
        <p:sp>
          <p:nvSpPr>
            <p:cNvPr id="262" name="Google Shape;262;p35"/>
            <p:cNvSpPr/>
            <p:nvPr/>
          </p:nvSpPr>
          <p:spPr>
            <a:xfrm>
              <a:off x="0" y="1185450"/>
              <a:ext cx="6260113" cy="948035"/>
            </a:xfrm>
            <a:prstGeom prst="roundRect">
              <a:avLst>
                <a:gd name="adj" fmla="val 10000"/>
              </a:avLst>
            </a:prstGeom>
            <a:solidFill>
              <a:srgbClr val="3E9599"/>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3" name="Google Shape;263;p35"/>
            <p:cNvSpPr/>
            <p:nvPr/>
          </p:nvSpPr>
          <p:spPr>
            <a:xfrm>
              <a:off x="286780" y="1398758"/>
              <a:ext cx="521419" cy="521419"/>
            </a:xfrm>
            <a:prstGeom prst="rect">
              <a:avLst/>
            </a:prstGeom>
            <a:blipFill rotWithShape="1">
              <a:blip r:embed="rId9">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4" name="Google Shape;264;p35"/>
            <p:cNvSpPr/>
            <p:nvPr/>
          </p:nvSpPr>
          <p:spPr>
            <a:xfrm>
              <a:off x="1094981" y="1185450"/>
              <a:ext cx="5165132" cy="94803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5" name="Google Shape;265;p35"/>
            <p:cNvSpPr txBox="1"/>
            <p:nvPr/>
          </p:nvSpPr>
          <p:spPr>
            <a:xfrm>
              <a:off x="1094981" y="1185450"/>
              <a:ext cx="5165132" cy="948035"/>
            </a:xfrm>
            <a:prstGeom prst="rect">
              <a:avLst/>
            </a:prstGeom>
            <a:noFill/>
            <a:ln>
              <a:noFill/>
            </a:ln>
          </p:spPr>
          <p:txBody>
            <a:bodyPr spcFirstLastPara="1" wrap="square" lIns="75250" tIns="75250" rIns="75250" bIns="752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The company contemplates combining formal quarterly or annual reviews with ongoing informal feedback from supervisors, peers, and customers to assess associates</a:t>
              </a:r>
              <a:endParaRPr sz="1100" b="0" i="0" u="none" strike="noStrike" cap="none">
                <a:solidFill>
                  <a:schemeClr val="dk1"/>
                </a:solidFill>
                <a:latin typeface="Garamond"/>
                <a:ea typeface="Garamond"/>
                <a:cs typeface="Garamond"/>
                <a:sym typeface="Garamond"/>
              </a:endParaRPr>
            </a:p>
          </p:txBody>
        </p:sp>
        <p:sp>
          <p:nvSpPr>
            <p:cNvPr id="266" name="Google Shape;266;p35"/>
            <p:cNvSpPr/>
            <p:nvPr/>
          </p:nvSpPr>
          <p:spPr>
            <a:xfrm>
              <a:off x="0" y="2370494"/>
              <a:ext cx="6260113" cy="948035"/>
            </a:xfrm>
            <a:prstGeom prst="roundRect">
              <a:avLst>
                <a:gd name="adj" fmla="val 10000"/>
              </a:avLst>
            </a:prstGeom>
            <a:solidFill>
              <a:srgbClr val="426E9C"/>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7" name="Google Shape;267;p35"/>
            <p:cNvSpPr/>
            <p:nvPr/>
          </p:nvSpPr>
          <p:spPr>
            <a:xfrm>
              <a:off x="286780" y="2583803"/>
              <a:ext cx="521419" cy="521419"/>
            </a:xfrm>
            <a:prstGeom prst="rect">
              <a:avLst/>
            </a:prstGeom>
            <a:blipFill rotWithShape="1">
              <a:blip r:embed="rId10">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8" name="Google Shape;268;p35"/>
            <p:cNvSpPr/>
            <p:nvPr/>
          </p:nvSpPr>
          <p:spPr>
            <a:xfrm>
              <a:off x="1094981" y="2370494"/>
              <a:ext cx="5165132" cy="94803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69" name="Google Shape;269;p35"/>
            <p:cNvSpPr txBox="1"/>
            <p:nvPr/>
          </p:nvSpPr>
          <p:spPr>
            <a:xfrm>
              <a:off x="1094981" y="2370494"/>
              <a:ext cx="5165132" cy="948035"/>
            </a:xfrm>
            <a:prstGeom prst="rect">
              <a:avLst/>
            </a:prstGeom>
            <a:noFill/>
            <a:ln>
              <a:noFill/>
            </a:ln>
          </p:spPr>
          <p:txBody>
            <a:bodyPr spcFirstLastPara="1" wrap="square" lIns="75250" tIns="75250" rIns="75250" bIns="752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High performers in the form of associates and managers are often rewarded financially or through promotions, whereas regular hourly employees may see limited incentives</a:t>
              </a:r>
              <a:endParaRPr sz="1100" b="0" i="0" u="none" strike="noStrike" cap="none">
                <a:solidFill>
                  <a:schemeClr val="dk1"/>
                </a:solidFill>
                <a:latin typeface="Garamond"/>
                <a:ea typeface="Garamond"/>
                <a:cs typeface="Garamond"/>
                <a:sym typeface="Garamond"/>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74"/>
        <p:cNvGrpSpPr/>
        <p:nvPr/>
      </p:nvGrpSpPr>
      <p:grpSpPr>
        <a:xfrm>
          <a:off x="0" y="0"/>
          <a:ext cx="0" cy="0"/>
          <a:chOff x="0" y="0"/>
          <a:chExt cx="0" cy="0"/>
        </a:xfrm>
      </p:grpSpPr>
      <p:sp>
        <p:nvSpPr>
          <p:cNvPr id="275" name="Google Shape;275;p36"/>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276" name="Google Shape;276;p36"/>
          <p:cNvGrpSpPr/>
          <p:nvPr/>
        </p:nvGrpSpPr>
        <p:grpSpPr>
          <a:xfrm>
            <a:off x="-11802" y="0"/>
            <a:ext cx="9172472" cy="5142161"/>
            <a:chOff x="-15736" y="0"/>
            <a:chExt cx="12229962" cy="6856214"/>
          </a:xfrm>
        </p:grpSpPr>
        <p:pic>
          <p:nvPicPr>
            <p:cNvPr id="277" name="Google Shape;277;p36"/>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278" name="Google Shape;278;p36"/>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279" name="Google Shape;279;p36"/>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280" name="Google Shape;280;p36"/>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281" name="Google Shape;281;p36"/>
          <p:cNvSpPr txBox="1">
            <a:spLocks noGrp="1"/>
          </p:cNvSpPr>
          <p:nvPr>
            <p:ph type="title"/>
          </p:nvPr>
        </p:nvSpPr>
        <p:spPr>
          <a:xfrm>
            <a:off x="885076" y="736599"/>
            <a:ext cx="4765975"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2100"/>
              <a:buFont typeface="Garamond"/>
              <a:buNone/>
            </a:pPr>
            <a:r>
              <a:rPr lang="en" sz="2100" b="1"/>
              <a:t>Role of line managers in implementation</a:t>
            </a:r>
            <a:br>
              <a:rPr lang="en" sz="2100"/>
            </a:br>
            <a:endParaRPr sz="2100"/>
          </a:p>
        </p:txBody>
      </p:sp>
      <p:cxnSp>
        <p:nvCxnSpPr>
          <p:cNvPr id="282" name="Google Shape;282;p36"/>
          <p:cNvCxnSpPr/>
          <p:nvPr/>
        </p:nvCxnSpPr>
        <p:spPr>
          <a:xfrm>
            <a:off x="1107793" y="1800479"/>
            <a:ext cx="4320540" cy="0"/>
          </a:xfrm>
          <a:prstGeom prst="straightConnector1">
            <a:avLst/>
          </a:prstGeom>
          <a:noFill/>
          <a:ln w="15875" cap="flat" cmpd="sng">
            <a:solidFill>
              <a:schemeClr val="accent1"/>
            </a:solidFill>
            <a:prstDash val="solid"/>
            <a:round/>
            <a:headEnd type="none" w="sm" len="sm"/>
            <a:tailEnd type="none" w="sm" len="sm"/>
          </a:ln>
        </p:spPr>
      </p:cxnSp>
      <p:pic>
        <p:nvPicPr>
          <p:cNvPr id="283" name="Google Shape;283;p36" descr="A diagram of a company&#10;&#10;AI-generated content may be incorrect."/>
          <p:cNvPicPr preferRelativeResize="0"/>
          <p:nvPr/>
        </p:nvPicPr>
        <p:blipFill rotWithShape="1">
          <a:blip r:embed="rId6">
            <a:alphaModFix/>
          </a:blip>
          <a:srcRect/>
          <a:stretch/>
        </p:blipFill>
        <p:spPr>
          <a:xfrm>
            <a:off x="6411390" y="868518"/>
            <a:ext cx="1512665" cy="1549908"/>
          </a:xfrm>
          <a:prstGeom prst="rect">
            <a:avLst/>
          </a:prstGeom>
          <a:noFill/>
          <a:ln>
            <a:noFill/>
          </a:ln>
        </p:spPr>
      </p:pic>
      <p:pic>
        <p:nvPicPr>
          <p:cNvPr id="284" name="Google Shape;284;p36" descr="A table with numbers and text&#10;&#10;AI-generated content may be incorrect."/>
          <p:cNvPicPr preferRelativeResize="0"/>
          <p:nvPr/>
        </p:nvPicPr>
        <p:blipFill rotWithShape="1">
          <a:blip r:embed="rId7">
            <a:alphaModFix/>
          </a:blip>
          <a:srcRect/>
          <a:stretch/>
        </p:blipFill>
        <p:spPr>
          <a:xfrm>
            <a:off x="6101590" y="2723735"/>
            <a:ext cx="2132266" cy="1231151"/>
          </a:xfrm>
          <a:prstGeom prst="rect">
            <a:avLst/>
          </a:prstGeom>
          <a:noFill/>
          <a:ln>
            <a:noFill/>
          </a:ln>
        </p:spPr>
      </p:pic>
      <p:grpSp>
        <p:nvGrpSpPr>
          <p:cNvPr id="285" name="Google Shape;285;p36"/>
          <p:cNvGrpSpPr/>
          <p:nvPr/>
        </p:nvGrpSpPr>
        <p:grpSpPr>
          <a:xfrm>
            <a:off x="1258833" y="1918491"/>
            <a:ext cx="4018459" cy="2487617"/>
            <a:chOff x="511059" y="1056"/>
            <a:chExt cx="5357945" cy="3316823"/>
          </a:xfrm>
        </p:grpSpPr>
        <p:sp>
          <p:nvSpPr>
            <p:cNvPr id="286" name="Google Shape;286;p36"/>
            <p:cNvSpPr/>
            <p:nvPr/>
          </p:nvSpPr>
          <p:spPr>
            <a:xfrm>
              <a:off x="511059" y="1056"/>
              <a:ext cx="2551402" cy="1530841"/>
            </a:xfrm>
            <a:prstGeom prst="rect">
              <a:avLst/>
            </a:prstGeom>
            <a:blipFill rotWithShape="1">
              <a:blip r:embed="rId8">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87" name="Google Shape;287;p36"/>
            <p:cNvSpPr txBox="1"/>
            <p:nvPr/>
          </p:nvSpPr>
          <p:spPr>
            <a:xfrm>
              <a:off x="511059" y="1056"/>
              <a:ext cx="2551402" cy="153084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Clr>
                  <a:schemeClr val="lt1"/>
                </a:buClr>
                <a:buSzPts val="900"/>
                <a:buFont typeface="Garamond"/>
                <a:buNone/>
              </a:pPr>
              <a:r>
                <a:rPr lang="en" sz="900" b="0" i="0" u="none" strike="noStrike" cap="none">
                  <a:solidFill>
                    <a:schemeClr val="lt1"/>
                  </a:solidFill>
                  <a:latin typeface="Garamond"/>
                  <a:ea typeface="Garamond"/>
                  <a:cs typeface="Garamond"/>
                  <a:sym typeface="Garamond"/>
                </a:rPr>
                <a:t>The liner managers in Walmart, when it comes to performance and management set and clearly communicate goals and performance expectations aligned with store needs, including customer-service orientation, sales targets, productivity, and quality standards (Thompson, 2025) </a:t>
              </a:r>
              <a:endParaRPr sz="900" b="0" i="0" u="none" strike="noStrike" cap="none">
                <a:solidFill>
                  <a:schemeClr val="lt1"/>
                </a:solidFill>
                <a:latin typeface="Garamond"/>
                <a:ea typeface="Garamond"/>
                <a:cs typeface="Garamond"/>
                <a:sym typeface="Garamond"/>
              </a:endParaRPr>
            </a:p>
          </p:txBody>
        </p:sp>
        <p:sp>
          <p:nvSpPr>
            <p:cNvPr id="288" name="Google Shape;288;p36"/>
            <p:cNvSpPr/>
            <p:nvPr/>
          </p:nvSpPr>
          <p:spPr>
            <a:xfrm>
              <a:off x="3317602" y="1056"/>
              <a:ext cx="2551402" cy="1530841"/>
            </a:xfrm>
            <a:prstGeom prst="rect">
              <a:avLst/>
            </a:prstGeom>
            <a:blipFill rotWithShape="1">
              <a:blip r:embed="rId9">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89" name="Google Shape;289;p36"/>
            <p:cNvSpPr txBox="1"/>
            <p:nvPr/>
          </p:nvSpPr>
          <p:spPr>
            <a:xfrm>
              <a:off x="3317602" y="1056"/>
              <a:ext cx="2551402" cy="153084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Clr>
                  <a:schemeClr val="lt1"/>
                </a:buClr>
                <a:buSzPts val="900"/>
                <a:buFont typeface="Garamond"/>
                <a:buNone/>
              </a:pPr>
              <a:r>
                <a:rPr lang="en" sz="900" b="0" i="0" u="none" strike="noStrike" cap="none">
                  <a:solidFill>
                    <a:schemeClr val="lt1"/>
                  </a:solidFill>
                  <a:latin typeface="Garamond"/>
                  <a:ea typeface="Garamond"/>
                  <a:cs typeface="Garamond"/>
                  <a:sym typeface="Garamond"/>
                </a:rPr>
                <a:t>They further consider monitoring daily operations, giving regular feedback and coaching, and conducting formal performance reviews or appraisals (Walmart, Inc. </a:t>
              </a:r>
              <a:r>
                <a:rPr lang="en" sz="900" b="0" i="1" u="none" strike="noStrike" cap="none">
                  <a:solidFill>
                    <a:schemeClr val="lt1"/>
                  </a:solidFill>
                  <a:latin typeface="Garamond"/>
                  <a:ea typeface="Garamond"/>
                  <a:cs typeface="Garamond"/>
                  <a:sym typeface="Garamond"/>
                </a:rPr>
                <a:t>FY2025) </a:t>
              </a:r>
              <a:endParaRPr sz="900" b="0" i="0" u="none" strike="noStrike" cap="none">
                <a:solidFill>
                  <a:schemeClr val="lt1"/>
                </a:solidFill>
                <a:latin typeface="Garamond"/>
                <a:ea typeface="Garamond"/>
                <a:cs typeface="Garamond"/>
                <a:sym typeface="Garamond"/>
              </a:endParaRPr>
            </a:p>
          </p:txBody>
        </p:sp>
        <p:sp>
          <p:nvSpPr>
            <p:cNvPr id="290" name="Google Shape;290;p36"/>
            <p:cNvSpPr/>
            <p:nvPr/>
          </p:nvSpPr>
          <p:spPr>
            <a:xfrm>
              <a:off x="1914331" y="1787038"/>
              <a:ext cx="2551402" cy="1530841"/>
            </a:xfrm>
            <a:prstGeom prst="rect">
              <a:avLst/>
            </a:prstGeom>
            <a:blipFill rotWithShape="1">
              <a:blip r:embed="rId10">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291" name="Google Shape;291;p36"/>
            <p:cNvSpPr txBox="1"/>
            <p:nvPr/>
          </p:nvSpPr>
          <p:spPr>
            <a:xfrm>
              <a:off x="1914331" y="1787038"/>
              <a:ext cx="2551402" cy="1530841"/>
            </a:xfrm>
            <a:prstGeom prst="rect">
              <a:avLst/>
            </a:prstGeom>
            <a:noFill/>
            <a:ln>
              <a:noFill/>
            </a:ln>
          </p:spPr>
          <p:txBody>
            <a:bodyPr spcFirstLastPara="1" wrap="square" lIns="34275" tIns="34275" rIns="34275" bIns="34275" anchor="ctr" anchorCtr="0">
              <a:noAutofit/>
            </a:bodyPr>
            <a:lstStyle/>
            <a:p>
              <a:pPr marL="0" marR="0" lvl="0" indent="0" algn="ctr" rtl="0">
                <a:lnSpc>
                  <a:spcPct val="90000"/>
                </a:lnSpc>
                <a:spcBef>
                  <a:spcPts val="0"/>
                </a:spcBef>
                <a:spcAft>
                  <a:spcPts val="0"/>
                </a:spcAft>
                <a:buClr>
                  <a:schemeClr val="lt1"/>
                </a:buClr>
                <a:buSzPts val="900"/>
                <a:buFont typeface="Garamond"/>
                <a:buNone/>
              </a:pPr>
              <a:r>
                <a:rPr lang="en" sz="900" b="0" i="0" u="none" strike="noStrike" cap="none">
                  <a:solidFill>
                    <a:schemeClr val="lt1"/>
                  </a:solidFill>
                  <a:latin typeface="Garamond"/>
                  <a:ea typeface="Garamond"/>
                  <a:cs typeface="Garamond"/>
                  <a:sym typeface="Garamond"/>
                </a:rPr>
                <a:t>They further consider identifying performance issues early (e.g. tardiness, poor customer service) and take corrective or support actions</a:t>
              </a:r>
              <a:endParaRPr sz="900" b="0" i="0" u="none" strike="noStrike" cap="none">
                <a:solidFill>
                  <a:schemeClr val="lt1"/>
                </a:solidFill>
                <a:latin typeface="Garamond"/>
                <a:ea typeface="Garamond"/>
                <a:cs typeface="Garamond"/>
                <a:sym typeface="Garamond"/>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6"/>
        <p:cNvGrpSpPr/>
        <p:nvPr/>
      </p:nvGrpSpPr>
      <p:grpSpPr>
        <a:xfrm>
          <a:off x="0" y="0"/>
          <a:ext cx="0" cy="0"/>
          <a:chOff x="0" y="0"/>
          <a:chExt cx="0" cy="0"/>
        </a:xfrm>
      </p:grpSpPr>
      <p:sp>
        <p:nvSpPr>
          <p:cNvPr id="297" name="Google Shape;297;p37"/>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298" name="Google Shape;298;p37"/>
          <p:cNvGrpSpPr/>
          <p:nvPr/>
        </p:nvGrpSpPr>
        <p:grpSpPr>
          <a:xfrm>
            <a:off x="-11802" y="0"/>
            <a:ext cx="9172472" cy="5142161"/>
            <a:chOff x="-15736" y="0"/>
            <a:chExt cx="12229962" cy="6856214"/>
          </a:xfrm>
        </p:grpSpPr>
        <p:pic>
          <p:nvPicPr>
            <p:cNvPr id="299" name="Google Shape;299;p37"/>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300" name="Google Shape;300;p37"/>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301" name="Google Shape;301;p37"/>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302" name="Google Shape;302;p37"/>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303" name="Google Shape;303;p37"/>
          <p:cNvSpPr txBox="1">
            <a:spLocks noGrp="1"/>
          </p:cNvSpPr>
          <p:nvPr>
            <p:ph type="title"/>
          </p:nvPr>
        </p:nvSpPr>
        <p:spPr>
          <a:xfrm>
            <a:off x="4570809" y="736599"/>
            <a:ext cx="360163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2100"/>
              <a:buFont typeface="Garamond"/>
              <a:buNone/>
            </a:pPr>
            <a:r>
              <a:rPr lang="en" sz="2100" b="1"/>
              <a:t>Strategic alignment of HR practices with company goals </a:t>
            </a:r>
            <a:endParaRPr sz="2100"/>
          </a:p>
        </p:txBody>
      </p:sp>
      <p:sp>
        <p:nvSpPr>
          <p:cNvPr id="304" name="Google Shape;304;p37"/>
          <p:cNvSpPr/>
          <p:nvPr/>
        </p:nvSpPr>
        <p:spPr>
          <a:xfrm>
            <a:off x="819482" y="819150"/>
            <a:ext cx="3387757"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cxnSp>
        <p:nvCxnSpPr>
          <p:cNvPr id="305" name="Google Shape;305;p37"/>
          <p:cNvCxnSpPr/>
          <p:nvPr/>
        </p:nvCxnSpPr>
        <p:spPr>
          <a:xfrm>
            <a:off x="4570809" y="1800479"/>
            <a:ext cx="3601639" cy="0"/>
          </a:xfrm>
          <a:prstGeom prst="straightConnector1">
            <a:avLst/>
          </a:prstGeom>
          <a:noFill/>
          <a:ln w="15875" cap="flat" cmpd="sng">
            <a:solidFill>
              <a:schemeClr val="accent1"/>
            </a:solidFill>
            <a:prstDash val="solid"/>
            <a:round/>
            <a:headEnd type="none" w="sm" len="sm"/>
            <a:tailEnd type="none" w="sm" len="sm"/>
          </a:ln>
        </p:spPr>
      </p:cxnSp>
      <p:sp>
        <p:nvSpPr>
          <p:cNvPr id="306" name="Google Shape;306;p37"/>
          <p:cNvSpPr txBox="1">
            <a:spLocks noGrp="1"/>
          </p:cNvSpPr>
          <p:nvPr>
            <p:ph type="body" idx="1"/>
          </p:nvPr>
        </p:nvSpPr>
        <p:spPr>
          <a:xfrm>
            <a:off x="4570809" y="1917699"/>
            <a:ext cx="3601638" cy="2489202"/>
          </a:xfrm>
          <a:prstGeom prst="rect">
            <a:avLst/>
          </a:prstGeom>
          <a:noFill/>
          <a:ln>
            <a:noFill/>
          </a:ln>
        </p:spPr>
        <p:txBody>
          <a:bodyPr spcFirstLastPara="1" wrap="square" lIns="68575" tIns="34275" rIns="68575" bIns="34275" anchor="t" anchorCtr="0">
            <a:normAutofit/>
          </a:bodyPr>
          <a:lstStyle/>
          <a:p>
            <a:pPr marL="215900" lvl="0" indent="-209550" algn="l" rtl="0">
              <a:lnSpc>
                <a:spcPct val="90000"/>
              </a:lnSpc>
              <a:spcBef>
                <a:spcPts val="0"/>
              </a:spcBef>
              <a:spcAft>
                <a:spcPts val="0"/>
              </a:spcAft>
              <a:buSzPts val="1100"/>
              <a:buChar char="•"/>
            </a:pPr>
            <a:r>
              <a:rPr lang="en" sz="1000"/>
              <a:t>In terms of performance management, the hr. practices are are tightly aligned with its “people-led, tech-powered omnichannel” business strategy Walmart Inc. (2025) </a:t>
            </a:r>
            <a:endParaRPr sz="1000"/>
          </a:p>
          <a:p>
            <a:pPr marL="215900" lvl="0" indent="-209550" algn="l" rtl="0">
              <a:lnSpc>
                <a:spcPct val="90000"/>
              </a:lnSpc>
              <a:spcBef>
                <a:spcPts val="600"/>
              </a:spcBef>
              <a:spcAft>
                <a:spcPts val="0"/>
              </a:spcAft>
              <a:buSzPts val="1100"/>
              <a:buChar char="•"/>
            </a:pPr>
            <a:r>
              <a:rPr lang="en" sz="1000"/>
              <a:t>Walmart’s workforce strategy often stresses on the usual growth as well as wellbeing, with belonging, and mobility</a:t>
            </a:r>
            <a:endParaRPr sz="1000"/>
          </a:p>
          <a:p>
            <a:pPr marL="215900" lvl="0" indent="-209550" algn="l" rtl="0">
              <a:lnSpc>
                <a:spcPct val="90000"/>
              </a:lnSpc>
              <a:spcBef>
                <a:spcPts val="600"/>
              </a:spcBef>
              <a:spcAft>
                <a:spcPts val="0"/>
              </a:spcAft>
              <a:buSzPts val="1100"/>
              <a:buChar char="•"/>
            </a:pPr>
            <a:r>
              <a:rPr lang="en" sz="1000"/>
              <a:t>As of 2025, the company reports further would associates benefit from on-the-job training, cross‑training, upward mobility, flexible scheduling, and competitive compensation As of 2025, the company reports further would associates benefit from on-the-job training, cross‑training, upward mobility, flexible scheduling, and competitive compensation</a:t>
            </a:r>
            <a:endParaRPr sz="1000"/>
          </a:p>
          <a:p>
            <a:pPr marL="215900" lvl="0" indent="-209550" algn="l" rtl="0">
              <a:lnSpc>
                <a:spcPct val="90000"/>
              </a:lnSpc>
              <a:spcBef>
                <a:spcPts val="600"/>
              </a:spcBef>
              <a:spcAft>
                <a:spcPts val="0"/>
              </a:spcAft>
              <a:buSzPts val="1100"/>
              <a:buChar char="•"/>
            </a:pPr>
            <a:r>
              <a:rPr lang="en" sz="1000"/>
              <a:t>Robinson (2025) had identified that via programs like Walmart Academy and Live Better U, Walmart invests heavily in upskilling </a:t>
            </a:r>
            <a:endParaRPr sz="1000"/>
          </a:p>
          <a:p>
            <a:pPr marL="215900" lvl="0" indent="-139700" algn="l" rtl="0">
              <a:lnSpc>
                <a:spcPct val="90000"/>
              </a:lnSpc>
              <a:spcBef>
                <a:spcPts val="600"/>
              </a:spcBef>
              <a:spcAft>
                <a:spcPts val="0"/>
              </a:spcAft>
              <a:buSzPts val="1100"/>
              <a:buNone/>
            </a:pPr>
            <a:endParaRPr sz="1000"/>
          </a:p>
        </p:txBody>
      </p:sp>
      <p:pic>
        <p:nvPicPr>
          <p:cNvPr id="307" name="Google Shape;307;p37"/>
          <p:cNvPicPr preferRelativeResize="0"/>
          <p:nvPr/>
        </p:nvPicPr>
        <p:blipFill rotWithShape="1">
          <a:blip r:embed="rId6">
            <a:alphaModFix/>
          </a:blip>
          <a:srcRect/>
          <a:stretch/>
        </p:blipFill>
        <p:spPr>
          <a:xfrm>
            <a:off x="894806" y="1051894"/>
            <a:ext cx="3237113" cy="258791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12"/>
        <p:cNvGrpSpPr/>
        <p:nvPr/>
      </p:nvGrpSpPr>
      <p:grpSpPr>
        <a:xfrm>
          <a:off x="0" y="0"/>
          <a:ext cx="0" cy="0"/>
          <a:chOff x="0" y="0"/>
          <a:chExt cx="0" cy="0"/>
        </a:xfrm>
      </p:grpSpPr>
      <p:sp>
        <p:nvSpPr>
          <p:cNvPr id="313" name="Google Shape;313;p38"/>
          <p:cNvSpPr/>
          <p:nvPr/>
        </p:nvSpPr>
        <p:spPr>
          <a:xfrm>
            <a:off x="0" y="0"/>
            <a:ext cx="9144000"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14" name="Google Shape;314;p38"/>
          <p:cNvSpPr/>
          <p:nvPr/>
        </p:nvSpPr>
        <p:spPr>
          <a:xfrm>
            <a:off x="364604" y="366103"/>
            <a:ext cx="8420582" cy="4412471"/>
          </a:xfrm>
          <a:prstGeom prst="rect">
            <a:avLst/>
          </a:prstGeom>
          <a:solidFill>
            <a:schemeClr val="dk2"/>
          </a:solidFill>
          <a:ln>
            <a:noFill/>
          </a:ln>
          <a:effectLst>
            <a:outerShdw blurRad="114300" dist="127000" dir="48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sp>
        <p:nvSpPr>
          <p:cNvPr id="315" name="Google Shape;315;p38"/>
          <p:cNvSpPr/>
          <p:nvPr/>
        </p:nvSpPr>
        <p:spPr>
          <a:xfrm>
            <a:off x="456009" y="457200"/>
            <a:ext cx="8229600" cy="4229100"/>
          </a:xfrm>
          <a:prstGeom prst="rect">
            <a:avLst/>
          </a:prstGeom>
          <a:noFill/>
          <a:ln w="15875" cap="flat" cmpd="sng">
            <a:solidFill>
              <a:schemeClr val="l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16" name="Google Shape;316;p38"/>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chemeClr val="lt1"/>
              </a:buClr>
              <a:buSzPts val="3300"/>
              <a:buFont typeface="Garamond"/>
              <a:buNone/>
            </a:pPr>
            <a:r>
              <a:rPr lang="en">
                <a:solidFill>
                  <a:schemeClr val="lt1"/>
                </a:solidFill>
              </a:rPr>
              <a:t>Key HR challenges faced by the company</a:t>
            </a:r>
            <a:endParaRPr>
              <a:solidFill>
                <a:schemeClr val="lt1"/>
              </a:solidFill>
            </a:endParaRPr>
          </a:p>
        </p:txBody>
      </p:sp>
      <p:cxnSp>
        <p:nvCxnSpPr>
          <p:cNvPr id="317" name="Google Shape;317;p38"/>
          <p:cNvCxnSpPr/>
          <p:nvPr/>
        </p:nvCxnSpPr>
        <p:spPr>
          <a:xfrm>
            <a:off x="1044263" y="1816100"/>
            <a:ext cx="7055473" cy="0"/>
          </a:xfrm>
          <a:prstGeom prst="straightConnector1">
            <a:avLst/>
          </a:prstGeom>
          <a:noFill/>
          <a:ln w="15875" cap="flat" cmpd="sng">
            <a:solidFill>
              <a:schemeClr val="lt1"/>
            </a:solidFill>
            <a:prstDash val="solid"/>
            <a:round/>
            <a:headEnd type="none" w="sm" len="sm"/>
            <a:tailEnd type="none" w="sm" len="sm"/>
          </a:ln>
        </p:spPr>
      </p:cxnSp>
      <p:grpSp>
        <p:nvGrpSpPr>
          <p:cNvPr id="318" name="Google Shape;318;p38"/>
          <p:cNvGrpSpPr/>
          <p:nvPr/>
        </p:nvGrpSpPr>
        <p:grpSpPr>
          <a:xfrm>
            <a:off x="-13716" y="2346717"/>
            <a:ext cx="9176004" cy="493776"/>
            <a:chOff x="-18288" y="3128956"/>
            <a:chExt cx="12234672" cy="658368"/>
          </a:xfrm>
        </p:grpSpPr>
        <p:sp>
          <p:nvSpPr>
            <p:cNvPr id="319" name="Google Shape;319;p38"/>
            <p:cNvSpPr/>
            <p:nvPr/>
          </p:nvSpPr>
          <p:spPr>
            <a:xfrm>
              <a:off x="732303" y="3128956"/>
              <a:ext cx="45720" cy="658368"/>
            </a:xfrm>
            <a:prstGeom prst="roundRect">
              <a:avLst>
                <a:gd name="adj" fmla="val 50000"/>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320" name="Google Shape;320;p38"/>
            <p:cNvPicPr preferRelativeResize="0"/>
            <p:nvPr/>
          </p:nvPicPr>
          <p:blipFill rotWithShape="1">
            <a:blip r:embed="rId4">
              <a:alphaModFix/>
            </a:blip>
            <a:srcRect/>
            <a:stretch/>
          </p:blipFill>
          <p:spPr>
            <a:xfrm>
              <a:off x="-18288" y="3154680"/>
              <a:ext cx="777240" cy="606425"/>
            </a:xfrm>
            <a:prstGeom prst="rect">
              <a:avLst/>
            </a:prstGeom>
            <a:noFill/>
            <a:ln>
              <a:noFill/>
            </a:ln>
          </p:spPr>
        </p:pic>
        <p:sp>
          <p:nvSpPr>
            <p:cNvPr id="321" name="Google Shape;321;p38"/>
            <p:cNvSpPr/>
            <p:nvPr/>
          </p:nvSpPr>
          <p:spPr>
            <a:xfrm>
              <a:off x="11414377" y="3128956"/>
              <a:ext cx="45720" cy="658368"/>
            </a:xfrm>
            <a:prstGeom prst="roundRect">
              <a:avLst>
                <a:gd name="adj" fmla="val 50000"/>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322" name="Google Shape;322;p38"/>
            <p:cNvPicPr preferRelativeResize="0"/>
            <p:nvPr/>
          </p:nvPicPr>
          <p:blipFill rotWithShape="1">
            <a:blip r:embed="rId4">
              <a:alphaModFix/>
            </a:blip>
            <a:srcRect/>
            <a:stretch/>
          </p:blipFill>
          <p:spPr>
            <a:xfrm flipH="1">
              <a:off x="11439144" y="3154680"/>
              <a:ext cx="777240" cy="606425"/>
            </a:xfrm>
            <a:prstGeom prst="rect">
              <a:avLst/>
            </a:prstGeom>
            <a:noFill/>
            <a:ln>
              <a:noFill/>
            </a:ln>
          </p:spPr>
        </p:pic>
      </p:grpSp>
      <p:grpSp>
        <p:nvGrpSpPr>
          <p:cNvPr id="323" name="Google Shape;323;p38"/>
          <p:cNvGrpSpPr/>
          <p:nvPr/>
        </p:nvGrpSpPr>
        <p:grpSpPr>
          <a:xfrm>
            <a:off x="971551" y="2487215"/>
            <a:ext cx="7200896" cy="1350168"/>
            <a:chOff x="0" y="759355"/>
            <a:chExt cx="9601195" cy="1800224"/>
          </a:xfrm>
        </p:grpSpPr>
        <p:sp>
          <p:nvSpPr>
            <p:cNvPr id="324" name="Google Shape;324;p38"/>
            <p:cNvSpPr/>
            <p:nvPr/>
          </p:nvSpPr>
          <p:spPr>
            <a:xfrm>
              <a:off x="0" y="759355"/>
              <a:ext cx="3000373" cy="1800224"/>
            </a:xfrm>
            <a:prstGeom prst="rect">
              <a:avLst/>
            </a:prstGeom>
            <a:solidFill>
              <a:srgbClr val="DDB33E"/>
            </a:solidFill>
            <a:ln w="2540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325" name="Google Shape;325;p38"/>
            <p:cNvSpPr txBox="1"/>
            <p:nvPr/>
          </p:nvSpPr>
          <p:spPr>
            <a:xfrm>
              <a:off x="0" y="759355"/>
              <a:ext cx="3000373" cy="1800224"/>
            </a:xfrm>
            <a:prstGeom prst="rect">
              <a:avLst/>
            </a:prstGeom>
            <a:noFill/>
            <a:ln>
              <a:noFill/>
            </a:ln>
          </p:spPr>
          <p:txBody>
            <a:bodyPr spcFirstLastPara="1" wrap="square" lIns="48575" tIns="48575" rIns="48575" bIns="48575" anchor="ctr" anchorCtr="0">
              <a:noAutofit/>
            </a:bodyPr>
            <a:lstStyle/>
            <a:p>
              <a:pPr marL="0" marR="0" lvl="0" indent="0" algn="ctr" rtl="0">
                <a:lnSpc>
                  <a:spcPct val="90000"/>
                </a:lnSpc>
                <a:spcBef>
                  <a:spcPts val="0"/>
                </a:spcBef>
                <a:spcAft>
                  <a:spcPts val="0"/>
                </a:spcAft>
                <a:buClr>
                  <a:schemeClr val="lt1"/>
                </a:buClr>
                <a:buSzPts val="1300"/>
                <a:buFont typeface="Garamond"/>
                <a:buNone/>
              </a:pPr>
              <a:r>
                <a:rPr lang="en" sz="1300" b="0" i="0" u="none" strike="noStrike" cap="none">
                  <a:solidFill>
                    <a:schemeClr val="lt1"/>
                  </a:solidFill>
                  <a:latin typeface="Garamond"/>
                  <a:ea typeface="Garamond"/>
                  <a:cs typeface="Garamond"/>
                  <a:sym typeface="Garamond"/>
                </a:rPr>
                <a:t>As of now, the company walmart has been undergoing large-scale workforce restructuring in 2025, including layoffs of roughly 1,500 corporate technology and advertising staff (times of india, 2025)</a:t>
              </a:r>
              <a:endParaRPr sz="1300" b="0" i="0" u="none" strike="noStrike" cap="none">
                <a:solidFill>
                  <a:schemeClr val="lt1"/>
                </a:solidFill>
                <a:latin typeface="Garamond"/>
                <a:ea typeface="Garamond"/>
                <a:cs typeface="Garamond"/>
                <a:sym typeface="Garamond"/>
              </a:endParaRPr>
            </a:p>
          </p:txBody>
        </p:sp>
        <p:sp>
          <p:nvSpPr>
            <p:cNvPr id="326" name="Google Shape;326;p38"/>
            <p:cNvSpPr/>
            <p:nvPr/>
          </p:nvSpPr>
          <p:spPr>
            <a:xfrm>
              <a:off x="3300411" y="759355"/>
              <a:ext cx="3000373" cy="1800224"/>
            </a:xfrm>
            <a:prstGeom prst="rect">
              <a:avLst/>
            </a:prstGeom>
            <a:solidFill>
              <a:srgbClr val="DDB33E"/>
            </a:solidFill>
            <a:ln w="2540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327" name="Google Shape;327;p38"/>
            <p:cNvSpPr txBox="1"/>
            <p:nvPr/>
          </p:nvSpPr>
          <p:spPr>
            <a:xfrm>
              <a:off x="3300411" y="759355"/>
              <a:ext cx="3000373" cy="1800224"/>
            </a:xfrm>
            <a:prstGeom prst="rect">
              <a:avLst/>
            </a:prstGeom>
            <a:noFill/>
            <a:ln>
              <a:noFill/>
            </a:ln>
          </p:spPr>
          <p:txBody>
            <a:bodyPr spcFirstLastPara="1" wrap="square" lIns="48575" tIns="48575" rIns="48575" bIns="48575" anchor="ctr" anchorCtr="0">
              <a:noAutofit/>
            </a:bodyPr>
            <a:lstStyle/>
            <a:p>
              <a:pPr marL="0" marR="0" lvl="0" indent="0" algn="ctr" rtl="0">
                <a:lnSpc>
                  <a:spcPct val="90000"/>
                </a:lnSpc>
                <a:spcBef>
                  <a:spcPts val="0"/>
                </a:spcBef>
                <a:spcAft>
                  <a:spcPts val="0"/>
                </a:spcAft>
                <a:buClr>
                  <a:schemeClr val="lt1"/>
                </a:buClr>
                <a:buSzPts val="1300"/>
                <a:buFont typeface="Garamond"/>
                <a:buNone/>
              </a:pPr>
              <a:r>
                <a:rPr lang="en" sz="1300" b="0" i="0" u="none" strike="noStrike" cap="none">
                  <a:solidFill>
                    <a:schemeClr val="lt1"/>
                  </a:solidFill>
                  <a:latin typeface="Garamond"/>
                  <a:ea typeface="Garamond"/>
                  <a:cs typeface="Garamond"/>
                  <a:sym typeface="Garamond"/>
                </a:rPr>
                <a:t>There had been instances of hundreds of store‑support and training roles such as market‑coordinator and academy coach positions</a:t>
              </a:r>
              <a:endParaRPr sz="1300" b="0" i="0" u="none" strike="noStrike" cap="none">
                <a:solidFill>
                  <a:schemeClr val="lt1"/>
                </a:solidFill>
                <a:latin typeface="Garamond"/>
                <a:ea typeface="Garamond"/>
                <a:cs typeface="Garamond"/>
                <a:sym typeface="Garamond"/>
              </a:endParaRPr>
            </a:p>
          </p:txBody>
        </p:sp>
        <p:sp>
          <p:nvSpPr>
            <p:cNvPr id="328" name="Google Shape;328;p38"/>
            <p:cNvSpPr/>
            <p:nvPr/>
          </p:nvSpPr>
          <p:spPr>
            <a:xfrm>
              <a:off x="6600822" y="759355"/>
              <a:ext cx="3000373" cy="1800224"/>
            </a:xfrm>
            <a:prstGeom prst="rect">
              <a:avLst/>
            </a:prstGeom>
            <a:solidFill>
              <a:srgbClr val="DDB33E"/>
            </a:solidFill>
            <a:ln w="2540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329" name="Google Shape;329;p38"/>
            <p:cNvSpPr txBox="1"/>
            <p:nvPr/>
          </p:nvSpPr>
          <p:spPr>
            <a:xfrm>
              <a:off x="6600822" y="759355"/>
              <a:ext cx="3000373" cy="1800224"/>
            </a:xfrm>
            <a:prstGeom prst="rect">
              <a:avLst/>
            </a:prstGeom>
            <a:noFill/>
            <a:ln>
              <a:noFill/>
            </a:ln>
          </p:spPr>
          <p:txBody>
            <a:bodyPr spcFirstLastPara="1" wrap="square" lIns="48575" tIns="48575" rIns="48575" bIns="48575" anchor="ctr" anchorCtr="0">
              <a:noAutofit/>
            </a:bodyPr>
            <a:lstStyle/>
            <a:p>
              <a:pPr marL="0" marR="0" lvl="0" indent="0" algn="ctr" rtl="0">
                <a:lnSpc>
                  <a:spcPct val="90000"/>
                </a:lnSpc>
                <a:spcBef>
                  <a:spcPts val="0"/>
                </a:spcBef>
                <a:spcAft>
                  <a:spcPts val="0"/>
                </a:spcAft>
                <a:buClr>
                  <a:schemeClr val="lt1"/>
                </a:buClr>
                <a:buSzPts val="1300"/>
                <a:buFont typeface="Garamond"/>
                <a:buNone/>
              </a:pPr>
              <a:r>
                <a:rPr lang="en" sz="1300" b="0" i="0" u="none" strike="noStrike" cap="none">
                  <a:solidFill>
                    <a:schemeClr val="lt1"/>
                  </a:solidFill>
                  <a:latin typeface="Garamond"/>
                  <a:ea typeface="Garamond"/>
                  <a:cs typeface="Garamond"/>
                  <a:sym typeface="Garamond"/>
                </a:rPr>
                <a:t>Hence, such a disruptive transition here in a way creates HR challenges in managing employee uncertainty, retention risk, and internal mobility</a:t>
              </a:r>
              <a:endParaRPr sz="1300" b="0" i="0" u="none" strike="noStrike" cap="none">
                <a:solidFill>
                  <a:schemeClr val="lt1"/>
                </a:solidFill>
                <a:latin typeface="Garamond"/>
                <a:ea typeface="Garamond"/>
                <a:cs typeface="Garamond"/>
                <a:sym typeface="Garamond"/>
              </a:endParaRPr>
            </a:p>
          </p:txBody>
        </p:sp>
      </p:grpSp>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39"/>
          <p:cNvSpPr txBox="1">
            <a:spLocks noGrp="1"/>
          </p:cNvSpPr>
          <p:nvPr>
            <p:ph type="title"/>
          </p:nvPr>
        </p:nvSpPr>
        <p:spPr>
          <a:xfrm>
            <a:off x="0" y="111815"/>
            <a:ext cx="5797296" cy="1803952"/>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rgbClr val="262626"/>
              </a:buClr>
              <a:buSzPts val="3300"/>
              <a:buFont typeface="Garamond"/>
              <a:buNone/>
            </a:pPr>
            <a:r>
              <a:rPr lang="en"/>
              <a:t>Recommendations </a:t>
            </a:r>
            <a:endParaRPr/>
          </a:p>
        </p:txBody>
      </p:sp>
      <p:graphicFrame>
        <p:nvGraphicFramePr>
          <p:cNvPr id="335" name="Google Shape;335;p39"/>
          <p:cNvGraphicFramePr/>
          <p:nvPr/>
        </p:nvGraphicFramePr>
        <p:xfrm>
          <a:off x="507587" y="1304365"/>
          <a:ext cx="5290725" cy="3287800"/>
        </p:xfrm>
        <a:graphic>
          <a:graphicData uri="http://schemas.openxmlformats.org/drawingml/2006/table">
            <a:tbl>
              <a:tblPr firstRow="1" firstCol="1" bandRow="1" bandCol="1">
                <a:noFill/>
                <a:tableStyleId>{8EF96A00-79CA-418D-AFB9-AA307DF9AF35}</a:tableStyleId>
              </a:tblPr>
              <a:tblGrid>
                <a:gridCol w="1763575">
                  <a:extLst>
                    <a:ext uri="{9D8B030D-6E8A-4147-A177-3AD203B41FA5}">
                      <a16:colId xmlns:a16="http://schemas.microsoft.com/office/drawing/2014/main" val="20000"/>
                    </a:ext>
                  </a:extLst>
                </a:gridCol>
                <a:gridCol w="1763575">
                  <a:extLst>
                    <a:ext uri="{9D8B030D-6E8A-4147-A177-3AD203B41FA5}">
                      <a16:colId xmlns:a16="http://schemas.microsoft.com/office/drawing/2014/main" val="20001"/>
                    </a:ext>
                  </a:extLst>
                </a:gridCol>
                <a:gridCol w="1763575">
                  <a:extLst>
                    <a:ext uri="{9D8B030D-6E8A-4147-A177-3AD203B41FA5}">
                      <a16:colId xmlns:a16="http://schemas.microsoft.com/office/drawing/2014/main" val="20002"/>
                    </a:ext>
                  </a:extLst>
                </a:gridCol>
              </a:tblGrid>
              <a:tr h="2476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HR Challenge</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Recommendation</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Expected Outcome</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High turnover in frontline roles</a:t>
                      </a:r>
                      <a:endParaRPr sz="900" u="none" strike="noStrike" cap="none">
                        <a:latin typeface="Calibri"/>
                        <a:ea typeface="Calibri"/>
                        <a:cs typeface="Calibri"/>
                        <a:sym typeface="Calibri"/>
                      </a:endParaRPr>
                    </a:p>
                  </a:txBody>
                  <a:tcPr marL="51425" marR="514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Introduce flexible scheduling, wellness programs, and career-path clarity</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Improved retention, higher engagement, reduced recruitment costs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Skill gaps for tech and managerial roles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Expand targeted upskilling, internal mobility programs, and mentorship</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Faster skill development, reduced external hiring dependency</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Employee uncertainty during restructuring</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Transparent communication, townhalls, and regular updates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Higher trust, lower anxiety, smoother transitions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Pay and equity pressures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Conduct regular pay benchmarking, equity audits, and merit-based raises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Fair compensation, stronger employer brand</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Adoption of AI/automation</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Deploy AI with reskilling programs rather than displacement</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Maintains morale, future-ready workforce</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06700">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Performance consistency</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Train line managers in feedback, coaching, and standardized evaluations</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Garamond"/>
                        <a:buNone/>
                      </a:pPr>
                      <a:r>
                        <a:rPr lang="en" sz="900" u="none" strike="noStrike" cap="none"/>
                        <a:t>Higher operational efficiency and goal alignment</a:t>
                      </a:r>
                      <a:endParaRPr sz="900" u="none" strike="noStrike" cap="none">
                        <a:latin typeface="Calibri"/>
                        <a:ea typeface="Calibri"/>
                        <a:cs typeface="Calibri"/>
                        <a:sym typeface="Calibri"/>
                      </a:endParaRPr>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336" name="Google Shape;336;p39"/>
          <p:cNvPicPr preferRelativeResize="0"/>
          <p:nvPr/>
        </p:nvPicPr>
        <p:blipFill rotWithShape="1">
          <a:blip r:embed="rId3">
            <a:alphaModFix/>
          </a:blip>
          <a:srcRect/>
          <a:stretch/>
        </p:blipFill>
        <p:spPr>
          <a:xfrm>
            <a:off x="6010451" y="1398494"/>
            <a:ext cx="2625962" cy="3287803"/>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2352"/>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EEEEE"/>
            </a:gs>
            <a:gs pos="100000">
              <a:srgbClr val="C8C8C8"/>
            </a:gs>
          </a:gsLst>
          <a:lin ang="5400000" scaled="0"/>
        </a:gradFill>
        <a:effectLst/>
      </p:bgPr>
    </p:bg>
    <p:spTree>
      <p:nvGrpSpPr>
        <p:cNvPr id="1" name="Shape 340"/>
        <p:cNvGrpSpPr/>
        <p:nvPr/>
      </p:nvGrpSpPr>
      <p:grpSpPr>
        <a:xfrm>
          <a:off x="0" y="0"/>
          <a:ext cx="0" cy="0"/>
          <a:chOff x="0" y="0"/>
          <a:chExt cx="0" cy="0"/>
        </a:xfrm>
      </p:grpSpPr>
      <p:sp>
        <p:nvSpPr>
          <p:cNvPr id="341" name="Google Shape;341;p40"/>
          <p:cNvSpPr txBox="1">
            <a:spLocks noGrp="1"/>
          </p:cNvSpPr>
          <p:nvPr>
            <p:ph type="title"/>
          </p:nvPr>
        </p:nvSpPr>
        <p:spPr>
          <a:xfrm>
            <a:off x="5677787" y="718114"/>
            <a:ext cx="2780883" cy="2348935"/>
          </a:xfrm>
          <a:prstGeom prst="rect">
            <a:avLst/>
          </a:prstGeom>
          <a:noFill/>
          <a:ln>
            <a:noFill/>
          </a:ln>
        </p:spPr>
        <p:txBody>
          <a:bodyPr spcFirstLastPara="1" wrap="square" lIns="68575" tIns="34275" rIns="68575" bIns="34275" anchor="b" anchorCtr="0">
            <a:normAutofit/>
          </a:bodyPr>
          <a:lstStyle/>
          <a:p>
            <a:pPr marL="0" lvl="0" indent="0" algn="ctr" rtl="0">
              <a:lnSpc>
                <a:spcPct val="100000"/>
              </a:lnSpc>
              <a:spcBef>
                <a:spcPts val="0"/>
              </a:spcBef>
              <a:spcAft>
                <a:spcPts val="0"/>
              </a:spcAft>
              <a:buClr>
                <a:srgbClr val="262626"/>
              </a:buClr>
              <a:buSzPts val="3600"/>
              <a:buFont typeface="Garamond"/>
              <a:buNone/>
            </a:pPr>
            <a:r>
              <a:rPr lang="en" sz="3600"/>
              <a:t>Summary </a:t>
            </a:r>
            <a:endParaRPr/>
          </a:p>
        </p:txBody>
      </p:sp>
      <p:pic>
        <p:nvPicPr>
          <p:cNvPr id="342" name="Google Shape;342;p40"/>
          <p:cNvPicPr preferRelativeResize="0">
            <a:picLocks noGrp="1"/>
          </p:cNvPicPr>
          <p:nvPr>
            <p:ph type="body" idx="1"/>
          </p:nvPr>
        </p:nvPicPr>
        <p:blipFill rotWithShape="1">
          <a:blip r:embed="rId3">
            <a:alphaModFix/>
          </a:blip>
          <a:srcRect/>
          <a:stretch/>
        </p:blipFill>
        <p:spPr>
          <a:xfrm>
            <a:off x="720090" y="1169147"/>
            <a:ext cx="5229329" cy="3256239"/>
          </a:xfrm>
          <a:prstGeom prst="roundRect">
            <a:avLst>
              <a:gd name="adj" fmla="val 5301"/>
            </a:avLst>
          </a:prstGeom>
          <a:noFill/>
          <a:ln w="82550" cap="sq" cmpd="sng">
            <a:solidFill>
              <a:srgbClr val="EAEAEA"/>
            </a:solidFill>
            <a:prstDash val="solid"/>
            <a:miter lim="800000"/>
            <a:headEnd type="none" w="sm" len="sm"/>
            <a:tailEnd type="none" w="sm" len="sm"/>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46"/>
        <p:cNvGrpSpPr/>
        <p:nvPr/>
      </p:nvGrpSpPr>
      <p:grpSpPr>
        <a:xfrm>
          <a:off x="0" y="0"/>
          <a:ext cx="0" cy="0"/>
          <a:chOff x="0" y="0"/>
          <a:chExt cx="0" cy="0"/>
        </a:xfrm>
      </p:grpSpPr>
      <p:sp>
        <p:nvSpPr>
          <p:cNvPr id="347" name="Google Shape;347;p41"/>
          <p:cNvSpPr/>
          <p:nvPr/>
        </p:nvSpPr>
        <p:spPr>
          <a:xfrm>
            <a:off x="0" y="0"/>
            <a:ext cx="9144000"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48" name="Google Shape;348;p41"/>
          <p:cNvSpPr/>
          <p:nvPr/>
        </p:nvSpPr>
        <p:spPr>
          <a:xfrm>
            <a:off x="363473" y="363474"/>
            <a:ext cx="8417053" cy="1109726"/>
          </a:xfrm>
          <a:prstGeom prst="rect">
            <a:avLst/>
          </a:prstGeom>
          <a:solidFill>
            <a:srgbClr val="363636"/>
          </a:solidFill>
          <a:ln>
            <a:noFill/>
          </a:ln>
          <a:effectLst>
            <a:outerShdw blurRad="50800" dist="38100" dir="5400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49" name="Google Shape;349;p41"/>
          <p:cNvSpPr txBox="1">
            <a:spLocks noGrp="1"/>
          </p:cNvSpPr>
          <p:nvPr>
            <p:ph type="title"/>
          </p:nvPr>
        </p:nvSpPr>
        <p:spPr>
          <a:xfrm>
            <a:off x="603316" y="597280"/>
            <a:ext cx="7937369" cy="660020"/>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rgbClr val="FFFFFF"/>
              </a:buClr>
              <a:buSzPts val="3300"/>
              <a:buFont typeface="Garamond"/>
              <a:buNone/>
            </a:pPr>
            <a:r>
              <a:rPr lang="en">
                <a:solidFill>
                  <a:srgbClr val="FFFFFF"/>
                </a:solidFill>
              </a:rPr>
              <a:t>References </a:t>
            </a:r>
            <a:endParaRPr>
              <a:solidFill>
                <a:srgbClr val="FFFFFF"/>
              </a:solidFill>
            </a:endParaRPr>
          </a:p>
        </p:txBody>
      </p:sp>
      <p:sp>
        <p:nvSpPr>
          <p:cNvPr id="350" name="Google Shape;350;p41"/>
          <p:cNvSpPr/>
          <p:nvPr/>
        </p:nvSpPr>
        <p:spPr>
          <a:xfrm>
            <a:off x="488060" y="486283"/>
            <a:ext cx="8167878" cy="864108"/>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51" name="Google Shape;351;p41"/>
          <p:cNvSpPr/>
          <p:nvPr/>
        </p:nvSpPr>
        <p:spPr>
          <a:xfrm>
            <a:off x="0" y="1714500"/>
            <a:ext cx="9144000" cy="3429000"/>
          </a:xfrm>
          <a:prstGeom prst="rect">
            <a:avLst/>
          </a:prstGeom>
          <a:gradFill>
            <a:gsLst>
              <a:gs pos="0">
                <a:schemeClr val="lt1"/>
              </a:gs>
              <a:gs pos="30000">
                <a:schemeClr val="lt1"/>
              </a:gs>
              <a:gs pos="61000">
                <a:srgbClr val="F7F7F7"/>
              </a:gs>
              <a:gs pos="97000">
                <a:srgbClr val="E4E4E4"/>
              </a:gs>
              <a:gs pos="100000">
                <a:srgbClr val="E4E4E4"/>
              </a:gs>
            </a:gsLst>
            <a:path path="circle">
              <a:fillToRect l="50000" t="50000" r="50000" b="50000"/>
            </a:path>
            <a:tileRect/>
          </a:gra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52" name="Google Shape;352;p41"/>
          <p:cNvSpPr txBox="1">
            <a:spLocks noGrp="1"/>
          </p:cNvSpPr>
          <p:nvPr>
            <p:ph type="body" idx="1"/>
          </p:nvPr>
        </p:nvSpPr>
        <p:spPr>
          <a:xfrm>
            <a:off x="971551" y="1959192"/>
            <a:ext cx="7200897" cy="2447709"/>
          </a:xfrm>
          <a:prstGeom prst="rect">
            <a:avLst/>
          </a:prstGeom>
          <a:noFill/>
          <a:ln>
            <a:noFill/>
          </a:ln>
        </p:spPr>
        <p:txBody>
          <a:bodyPr spcFirstLastPara="1" wrap="square" lIns="68575" tIns="34275" rIns="68575" bIns="34275" anchor="t" anchorCtr="0">
            <a:normAutofit/>
          </a:bodyPr>
          <a:lstStyle/>
          <a:p>
            <a:pPr marL="215900" lvl="0" indent="-222250" algn="l" rtl="0">
              <a:lnSpc>
                <a:spcPct val="90000"/>
              </a:lnSpc>
              <a:spcBef>
                <a:spcPts val="0"/>
              </a:spcBef>
              <a:spcAft>
                <a:spcPts val="0"/>
              </a:spcAft>
              <a:buSzPts val="1300"/>
              <a:buChar char="•"/>
            </a:pPr>
            <a:r>
              <a:rPr lang="en" sz="1100"/>
              <a:t>Thompson, A. (2025) </a:t>
            </a:r>
            <a:r>
              <a:rPr lang="en" sz="1100" i="1"/>
              <a:t>Walmart’s HRM: Training, Performance Management</a:t>
            </a:r>
            <a:r>
              <a:rPr lang="en" sz="1100"/>
              <a:t>. Panmore Institute. Available at: </a:t>
            </a:r>
            <a:r>
              <a:rPr lang="en" sz="1100" u="sng">
                <a:solidFill>
                  <a:schemeClr val="hlink"/>
                </a:solidFill>
                <a:hlinkClick r:id="rId4"/>
              </a:rPr>
              <a:t>https://panmore.com/walmart-human-resource-management-training-performance-management</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Walmart, Inc. (2025) </a:t>
            </a:r>
            <a:r>
              <a:rPr lang="en" sz="1100" i="1"/>
              <a:t>FY2025 ESG Report</a:t>
            </a:r>
            <a:r>
              <a:rPr lang="en" sz="1100"/>
              <a:t>. Fayetteville, AR: Walmart. Accessed 26 November 2025. </a:t>
            </a:r>
            <a:r>
              <a:rPr lang="en" sz="1100" u="sng">
                <a:solidFill>
                  <a:schemeClr val="hlink"/>
                </a:solidFill>
                <a:hlinkClick r:id="rId5"/>
              </a:rPr>
              <a:t>https://corporate.walmart.com/content/dam/corporate/documents/esgreport/2025/FY2025-Walmart-ESG-Report.pdf</a:t>
            </a:r>
            <a:endParaRPr sz="1100"/>
          </a:p>
          <a:p>
            <a:pPr marL="215900" lvl="0" indent="-222250" algn="l" rtl="0">
              <a:lnSpc>
                <a:spcPct val="90000"/>
              </a:lnSpc>
              <a:spcBef>
                <a:spcPts val="700"/>
              </a:spcBef>
              <a:spcAft>
                <a:spcPts val="0"/>
              </a:spcAft>
              <a:buSzPts val="1300"/>
              <a:buChar char="•"/>
            </a:pPr>
            <a:r>
              <a:rPr lang="en" sz="1100"/>
              <a:t>Walmart Inc. (2025) </a:t>
            </a:r>
            <a:r>
              <a:rPr lang="en" sz="1100" i="1"/>
              <a:t>About Walmart</a:t>
            </a:r>
            <a:r>
              <a:rPr lang="en" sz="1100"/>
              <a:t>. Available at: </a:t>
            </a:r>
            <a:r>
              <a:rPr lang="en" sz="1100" u="sng">
                <a:solidFill>
                  <a:schemeClr val="hlink"/>
                </a:solidFill>
                <a:hlinkClick r:id="rId6"/>
              </a:rPr>
              <a:t>https://corporate.walmart.com/about</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Robinson, C. (2025) </a:t>
            </a:r>
            <a:r>
              <a:rPr lang="en" sz="1100" i="1"/>
              <a:t>Why Walmart Invested $1 Billion in Internal Upskilling With Its Academy</a:t>
            </a:r>
            <a:r>
              <a:rPr lang="en" sz="1100"/>
              <a:t>. Forbes. 29 July. Available at: </a:t>
            </a:r>
            <a:r>
              <a:rPr lang="en" sz="1100" u="sng">
                <a:solidFill>
                  <a:schemeClr val="hlink"/>
                </a:solidFill>
                <a:hlinkClick r:id="rId7"/>
              </a:rPr>
              <a:t>https://www.forbes.com/sites/cherylrobinson/2025/07/29/why-walmart-invested-1-billion-on-internal-upskilling-with-its-academy/</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Times of India, 2025. </a:t>
            </a:r>
            <a:r>
              <a:rPr lang="en" sz="1100" i="1"/>
              <a:t>Walmart layoffs 2025: Technology team faces major jobs cuts amid restructuring</a:t>
            </a:r>
            <a:r>
              <a:rPr lang="en" sz="1100"/>
              <a:t>. Times of India, 23 May. Available at: </a:t>
            </a:r>
            <a:r>
              <a:rPr lang="en" sz="1100" u="sng">
                <a:solidFill>
                  <a:schemeClr val="hlink"/>
                </a:solidFill>
                <a:hlinkClick r:id="rId8"/>
              </a:rPr>
              <a:t>https://timesofindia.indiatimes.com/technology/tech-news/walmart-layoffs-2025-technology-team-faces-major-jobs-cuts-amid-restructuring/articleshow/121361312.cms</a:t>
            </a:r>
            <a:r>
              <a:rPr lang="en" sz="1100"/>
              <a:t> (Accessed: 26 November 2025). </a:t>
            </a:r>
            <a:endParaRPr/>
          </a:p>
          <a:p>
            <a:pPr marL="215900" lvl="0" indent="-139700" algn="l" rtl="0">
              <a:lnSpc>
                <a:spcPct val="90000"/>
              </a:lnSpc>
              <a:spcBef>
                <a:spcPts val="700"/>
              </a:spcBef>
              <a:spcAft>
                <a:spcPts val="0"/>
              </a:spcAft>
              <a:buSzPts val="1300"/>
              <a:buNone/>
            </a:pPr>
            <a:endParaRPr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6"/>
        <p:cNvGrpSpPr/>
        <p:nvPr/>
      </p:nvGrpSpPr>
      <p:grpSpPr>
        <a:xfrm>
          <a:off x="0" y="0"/>
          <a:ext cx="0" cy="0"/>
          <a:chOff x="0" y="0"/>
          <a:chExt cx="0" cy="0"/>
        </a:xfrm>
      </p:grpSpPr>
      <p:grpSp>
        <p:nvGrpSpPr>
          <p:cNvPr id="357" name="Google Shape;357;p42"/>
          <p:cNvGrpSpPr/>
          <p:nvPr/>
        </p:nvGrpSpPr>
        <p:grpSpPr>
          <a:xfrm>
            <a:off x="-12701" y="0"/>
            <a:ext cx="9173370" cy="5142161"/>
            <a:chOff x="-16934" y="0"/>
            <a:chExt cx="12231160" cy="6856214"/>
          </a:xfrm>
        </p:grpSpPr>
        <p:pic>
          <p:nvPicPr>
            <p:cNvPr id="358" name="Google Shape;358;p42"/>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359" name="Google Shape;359;p42"/>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360" name="Google Shape;360;p42"/>
            <p:cNvPicPr preferRelativeResize="0"/>
            <p:nvPr/>
          </p:nvPicPr>
          <p:blipFill rotWithShape="1">
            <a:blip r:embed="rId5">
              <a:alphaModFix/>
            </a:blip>
            <a:srcRect/>
            <a:stretch/>
          </p:blipFill>
          <p:spPr>
            <a:xfrm>
              <a:off x="-16934" y="3147609"/>
              <a:ext cx="2478024" cy="612648"/>
            </a:xfrm>
            <a:prstGeom prst="rect">
              <a:avLst/>
            </a:prstGeom>
            <a:noFill/>
            <a:ln>
              <a:noFill/>
            </a:ln>
          </p:spPr>
        </p:pic>
        <p:pic>
          <p:nvPicPr>
            <p:cNvPr id="361" name="Google Shape;361;p42"/>
            <p:cNvPicPr preferRelativeResize="0"/>
            <p:nvPr/>
          </p:nvPicPr>
          <p:blipFill rotWithShape="1">
            <a:blip r:embed="rId5">
              <a:alphaModFix/>
            </a:blip>
            <a:srcRect/>
            <a:stretch/>
          </p:blipFill>
          <p:spPr>
            <a:xfrm>
              <a:off x="9736202" y="3147609"/>
              <a:ext cx="2478024" cy="612648"/>
            </a:xfrm>
            <a:prstGeom prst="rect">
              <a:avLst/>
            </a:prstGeom>
            <a:noFill/>
            <a:ln>
              <a:noFill/>
            </a:ln>
          </p:spPr>
        </p:pic>
      </p:grpSp>
      <p:cxnSp>
        <p:nvCxnSpPr>
          <p:cNvPr id="362" name="Google Shape;362;p42"/>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363" name="Google Shape;363;p42"/>
          <p:cNvSpPr/>
          <p:nvPr/>
        </p:nvSpPr>
        <p:spPr>
          <a:xfrm>
            <a:off x="0" y="0"/>
            <a:ext cx="9144000"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364" name="Google Shape;364;p42"/>
          <p:cNvSpPr/>
          <p:nvPr/>
        </p:nvSpPr>
        <p:spPr>
          <a:xfrm>
            <a:off x="364604" y="366103"/>
            <a:ext cx="8420582" cy="4412471"/>
          </a:xfrm>
          <a:prstGeom prst="rect">
            <a:avLst/>
          </a:prstGeom>
          <a:solidFill>
            <a:schemeClr val="dk2"/>
          </a:solid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365" name="Google Shape;365;p42" descr="Network with pins"/>
          <p:cNvPicPr preferRelativeResize="0"/>
          <p:nvPr/>
        </p:nvPicPr>
        <p:blipFill rotWithShape="1">
          <a:blip r:embed="rId6">
            <a:alphaModFix amt="50000"/>
          </a:blip>
          <a:srcRect t="21201" r="1"/>
          <a:stretch/>
        </p:blipFill>
        <p:spPr>
          <a:xfrm>
            <a:off x="364604" y="366103"/>
            <a:ext cx="8420582" cy="4412471"/>
          </a:xfrm>
          <a:prstGeom prst="rect">
            <a:avLst/>
          </a:prstGeom>
          <a:noFill/>
          <a:ln>
            <a:noFill/>
          </a:ln>
        </p:spPr>
      </p:pic>
      <p:cxnSp>
        <p:nvCxnSpPr>
          <p:cNvPr id="366" name="Google Shape;366;p42"/>
          <p:cNvCxnSpPr/>
          <p:nvPr/>
        </p:nvCxnSpPr>
        <p:spPr>
          <a:xfrm>
            <a:off x="1965960" y="2695821"/>
            <a:ext cx="5212080" cy="0"/>
          </a:xfrm>
          <a:prstGeom prst="straightConnector1">
            <a:avLst/>
          </a:prstGeom>
          <a:noFill/>
          <a:ln w="15875" cap="flat" cmpd="sng">
            <a:solidFill>
              <a:schemeClr val="lt1"/>
            </a:solidFill>
            <a:prstDash val="solid"/>
            <a:round/>
            <a:headEnd type="none" w="sm" len="sm"/>
            <a:tailEnd type="none" w="sm" len="sm"/>
          </a:ln>
        </p:spPr>
      </p:cxnSp>
      <p:sp>
        <p:nvSpPr>
          <p:cNvPr id="367" name="Google Shape;367;p42"/>
          <p:cNvSpPr/>
          <p:nvPr/>
        </p:nvSpPr>
        <p:spPr>
          <a:xfrm>
            <a:off x="456009" y="457200"/>
            <a:ext cx="8229600" cy="4229100"/>
          </a:xfrm>
          <a:prstGeom prst="rect">
            <a:avLst/>
          </a:prstGeom>
          <a:noFill/>
          <a:ln w="15875" cap="flat" cmpd="sng">
            <a:solidFill>
              <a:schemeClr val="l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368" name="Google Shape;368;p42"/>
          <p:cNvGrpSpPr/>
          <p:nvPr/>
        </p:nvGrpSpPr>
        <p:grpSpPr>
          <a:xfrm>
            <a:off x="0" y="2346717"/>
            <a:ext cx="9176004" cy="493776"/>
            <a:chOff x="-18288" y="3128956"/>
            <a:chExt cx="12234672" cy="658368"/>
          </a:xfrm>
        </p:grpSpPr>
        <p:sp>
          <p:nvSpPr>
            <p:cNvPr id="369" name="Google Shape;369;p42"/>
            <p:cNvSpPr/>
            <p:nvPr/>
          </p:nvSpPr>
          <p:spPr>
            <a:xfrm>
              <a:off x="732303" y="3128956"/>
              <a:ext cx="45720" cy="658368"/>
            </a:xfrm>
            <a:prstGeom prst="roundRect">
              <a:avLst>
                <a:gd name="adj" fmla="val 50000"/>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370" name="Google Shape;370;p42"/>
            <p:cNvPicPr preferRelativeResize="0"/>
            <p:nvPr/>
          </p:nvPicPr>
          <p:blipFill rotWithShape="1">
            <a:blip r:embed="rId7">
              <a:alphaModFix/>
            </a:blip>
            <a:srcRect/>
            <a:stretch/>
          </p:blipFill>
          <p:spPr>
            <a:xfrm>
              <a:off x="-18288" y="3154680"/>
              <a:ext cx="777240" cy="606425"/>
            </a:xfrm>
            <a:prstGeom prst="rect">
              <a:avLst/>
            </a:prstGeom>
            <a:noFill/>
            <a:ln>
              <a:noFill/>
            </a:ln>
          </p:spPr>
        </p:pic>
        <p:sp>
          <p:nvSpPr>
            <p:cNvPr id="371" name="Google Shape;371;p42"/>
            <p:cNvSpPr/>
            <p:nvPr/>
          </p:nvSpPr>
          <p:spPr>
            <a:xfrm>
              <a:off x="11414377" y="3128956"/>
              <a:ext cx="45720" cy="658368"/>
            </a:xfrm>
            <a:prstGeom prst="roundRect">
              <a:avLst>
                <a:gd name="adj" fmla="val 50000"/>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372" name="Google Shape;372;p42"/>
            <p:cNvPicPr preferRelativeResize="0"/>
            <p:nvPr/>
          </p:nvPicPr>
          <p:blipFill rotWithShape="1">
            <a:blip r:embed="rId7">
              <a:alphaModFix/>
            </a:blip>
            <a:srcRect/>
            <a:stretch/>
          </p:blipFill>
          <p:spPr>
            <a:xfrm flipH="1">
              <a:off x="11439144" y="3154680"/>
              <a:ext cx="777240" cy="606425"/>
            </a:xfrm>
            <a:prstGeom prst="rect">
              <a:avLst/>
            </a:prstGeom>
            <a:noFill/>
            <a:ln>
              <a:noFill/>
            </a:ln>
          </p:spPr>
        </p:pic>
      </p:grpSp>
      <p:sp>
        <p:nvSpPr>
          <p:cNvPr id="373" name="Google Shape;373;p42"/>
          <p:cNvSpPr txBox="1">
            <a:spLocks noGrp="1"/>
          </p:cNvSpPr>
          <p:nvPr>
            <p:ph type="title"/>
          </p:nvPr>
        </p:nvSpPr>
        <p:spPr>
          <a:xfrm>
            <a:off x="1668302" y="835273"/>
            <a:ext cx="6172200" cy="1758948"/>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chemeClr val="lt1"/>
              </a:buClr>
              <a:buSzPts val="3800"/>
              <a:buFont typeface="Garamond"/>
              <a:buNone/>
            </a:pPr>
            <a:r>
              <a:rPr lang="en" sz="3800">
                <a:solidFill>
                  <a:schemeClr val="lt1"/>
                </a:solidFill>
              </a:rPr>
              <a:t>Topic: Requirement and selection (Jigar)</a:t>
            </a:r>
            <a:br>
              <a:rPr lang="en" sz="3800">
                <a:solidFill>
                  <a:schemeClr val="lt1"/>
                </a:solidFill>
              </a:rPr>
            </a:br>
            <a:endParaRPr sz="3800">
              <a:solidFill>
                <a:schemeClr val="lt1"/>
              </a:solidFill>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73"/>
                                        </p:tgtEl>
                                        <p:attrNameLst>
                                          <p:attrName>style.visibility</p:attrName>
                                        </p:attrNameLst>
                                      </p:cBhvr>
                                      <p:to>
                                        <p:strVal val="visible"/>
                                      </p:to>
                                    </p:set>
                                    <p:animEffect transition="in" filter="fade">
                                      <p:cBhvr>
                                        <p:cTn id="7" dur="700"/>
                                        <p:tgtEl>
                                          <p:spTgt spid="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78"/>
        <p:cNvGrpSpPr/>
        <p:nvPr/>
      </p:nvGrpSpPr>
      <p:grpSpPr>
        <a:xfrm>
          <a:off x="0" y="0"/>
          <a:ext cx="0" cy="0"/>
          <a:chOff x="0" y="0"/>
          <a:chExt cx="0" cy="0"/>
        </a:xfrm>
      </p:grpSpPr>
      <p:sp>
        <p:nvSpPr>
          <p:cNvPr id="379" name="Google Shape;379;p43"/>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380" name="Google Shape;380;p43"/>
          <p:cNvGrpSpPr/>
          <p:nvPr/>
        </p:nvGrpSpPr>
        <p:grpSpPr>
          <a:xfrm>
            <a:off x="-11802" y="0"/>
            <a:ext cx="9172472" cy="5142161"/>
            <a:chOff x="-15736" y="0"/>
            <a:chExt cx="12229962" cy="6856214"/>
          </a:xfrm>
        </p:grpSpPr>
        <p:pic>
          <p:nvPicPr>
            <p:cNvPr id="381" name="Google Shape;381;p43"/>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382" name="Google Shape;382;p43"/>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383" name="Google Shape;383;p43"/>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384" name="Google Shape;384;p43"/>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385" name="Google Shape;385;p43"/>
          <p:cNvSpPr txBox="1">
            <a:spLocks noGrp="1"/>
          </p:cNvSpPr>
          <p:nvPr>
            <p:ph type="title"/>
          </p:nvPr>
        </p:nvSpPr>
        <p:spPr>
          <a:xfrm>
            <a:off x="5651869" y="736599"/>
            <a:ext cx="2520579" cy="9779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Clr>
                <a:srgbClr val="262626"/>
              </a:buClr>
              <a:buSzPts val="1400"/>
              <a:buFont typeface="Garamond"/>
              <a:buNone/>
            </a:pPr>
            <a:r>
              <a:rPr lang="en" sz="1400" b="1" i="1" dirty="0">
                <a:solidFill>
                  <a:srgbClr val="262626"/>
                </a:solidFill>
              </a:rPr>
              <a:t>Current HR policies and practices of Walmart pertaining to requirement and selection</a:t>
            </a:r>
            <a:br>
              <a:rPr lang="en" sz="1400" dirty="0">
                <a:solidFill>
                  <a:srgbClr val="262626"/>
                </a:solidFill>
              </a:rPr>
            </a:br>
            <a:endParaRPr sz="1400" dirty="0">
              <a:solidFill>
                <a:srgbClr val="262626"/>
              </a:solidFill>
            </a:endParaRPr>
          </a:p>
        </p:txBody>
      </p:sp>
      <p:sp>
        <p:nvSpPr>
          <p:cNvPr id="386" name="Google Shape;386;p43"/>
          <p:cNvSpPr/>
          <p:nvPr/>
        </p:nvSpPr>
        <p:spPr>
          <a:xfrm>
            <a:off x="819482" y="819150"/>
            <a:ext cx="4457015"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387" name="Google Shape;387;p43" descr="A diagram of a diagram&#10;&#10;AI-generated content may be incorrect."/>
          <p:cNvPicPr preferRelativeResize="0"/>
          <p:nvPr/>
        </p:nvPicPr>
        <p:blipFill rotWithShape="1">
          <a:blip r:embed="rId6">
            <a:alphaModFix/>
          </a:blip>
          <a:srcRect/>
          <a:stretch/>
        </p:blipFill>
        <p:spPr>
          <a:xfrm>
            <a:off x="1059512" y="1411002"/>
            <a:ext cx="3959083" cy="2187393"/>
          </a:xfrm>
          <a:prstGeom prst="rect">
            <a:avLst/>
          </a:prstGeom>
          <a:noFill/>
          <a:ln w="88900" cap="sq" cmpd="thickThin">
            <a:solidFill>
              <a:srgbClr val="000000"/>
            </a:solidFill>
            <a:prstDash val="solid"/>
            <a:miter lim="800000"/>
            <a:headEnd type="none" w="sm" len="sm"/>
            <a:tailEnd type="none" w="sm" len="sm"/>
          </a:ln>
        </p:spPr>
      </p:pic>
      <p:cxnSp>
        <p:nvCxnSpPr>
          <p:cNvPr id="388" name="Google Shape;388;p43"/>
          <p:cNvCxnSpPr/>
          <p:nvPr/>
        </p:nvCxnSpPr>
        <p:spPr>
          <a:xfrm>
            <a:off x="5640067" y="1800479"/>
            <a:ext cx="2532381" cy="0"/>
          </a:xfrm>
          <a:prstGeom prst="straightConnector1">
            <a:avLst/>
          </a:prstGeom>
          <a:noFill/>
          <a:ln w="15875" cap="flat" cmpd="sng">
            <a:solidFill>
              <a:schemeClr val="accent1"/>
            </a:solidFill>
            <a:prstDash val="solid"/>
            <a:round/>
            <a:headEnd type="none" w="sm" len="sm"/>
            <a:tailEnd type="none" w="sm" len="sm"/>
          </a:ln>
        </p:spPr>
      </p:cxnSp>
      <p:sp>
        <p:nvSpPr>
          <p:cNvPr id="389" name="Google Shape;389;p43"/>
          <p:cNvSpPr txBox="1">
            <a:spLocks noGrp="1"/>
          </p:cNvSpPr>
          <p:nvPr>
            <p:ph type="body" idx="1"/>
          </p:nvPr>
        </p:nvSpPr>
        <p:spPr>
          <a:xfrm>
            <a:off x="5651868" y="1917699"/>
            <a:ext cx="2800154" cy="2489184"/>
          </a:xfrm>
          <a:prstGeom prst="rect">
            <a:avLst/>
          </a:prstGeom>
          <a:noFill/>
          <a:ln>
            <a:noFill/>
          </a:ln>
        </p:spPr>
        <p:txBody>
          <a:bodyPr spcFirstLastPara="1" wrap="square" lIns="68575" tIns="34275" rIns="68575" bIns="34275" anchor="t" anchorCtr="0">
            <a:normAutofit/>
          </a:bodyPr>
          <a:lstStyle/>
          <a:p>
            <a:pPr marL="215900" lvl="0" indent="-215900" algn="just" rtl="0">
              <a:lnSpc>
                <a:spcPct val="90000"/>
              </a:lnSpc>
              <a:spcBef>
                <a:spcPts val="0"/>
              </a:spcBef>
              <a:spcAft>
                <a:spcPts val="0"/>
              </a:spcAft>
              <a:buSzPts val="1000"/>
              <a:buChar char="•"/>
            </a:pPr>
            <a:r>
              <a:rPr lang="en" sz="900">
                <a:solidFill>
                  <a:srgbClr val="262626"/>
                </a:solidFill>
              </a:rPr>
              <a:t>In 2025, Walmart’s 2025 selection and recruitment stresses on a combined broad as well as role-specific requirements, for instance, education/skills for tech and availability and customer skills for store roles (JobsPikr, 2025)</a:t>
            </a:r>
            <a:endParaRPr sz="900">
              <a:solidFill>
                <a:srgbClr val="262626"/>
              </a:solidFill>
            </a:endParaRPr>
          </a:p>
          <a:p>
            <a:pPr marL="215900" lvl="0" indent="-215900" algn="just" rtl="0">
              <a:lnSpc>
                <a:spcPct val="90000"/>
              </a:lnSpc>
              <a:spcBef>
                <a:spcPts val="600"/>
              </a:spcBef>
              <a:spcAft>
                <a:spcPts val="0"/>
              </a:spcAft>
              <a:buSzPts val="1000"/>
              <a:buChar char="•"/>
            </a:pPr>
            <a:r>
              <a:rPr lang="en" sz="900">
                <a:solidFill>
                  <a:srgbClr val="262626"/>
                </a:solidFill>
              </a:rPr>
              <a:t>Walmart’s Initiative to Reskill 50,000 Cashiers to Meet the Demands of the Future (.JobsPikr, 2025)</a:t>
            </a:r>
            <a:endParaRPr sz="900">
              <a:solidFill>
                <a:srgbClr val="262626"/>
              </a:solidFill>
            </a:endParaRPr>
          </a:p>
          <a:p>
            <a:pPr marL="215900" lvl="0" indent="-215900" algn="just" rtl="0">
              <a:lnSpc>
                <a:spcPct val="90000"/>
              </a:lnSpc>
              <a:spcBef>
                <a:spcPts val="600"/>
              </a:spcBef>
              <a:spcAft>
                <a:spcPts val="0"/>
              </a:spcAft>
              <a:buSzPts val="1000"/>
              <a:buChar char="•"/>
            </a:pPr>
            <a:r>
              <a:rPr lang="en" sz="900">
                <a:solidFill>
                  <a:srgbClr val="262626"/>
                </a:solidFill>
              </a:rPr>
              <a:t>SappHire Check (2025) had identified that Walmart Careers considers training new hires, and initially they are compelled to undergo identity/eligibility verification plus state-compliant background checks and, for some roles, drug screening</a:t>
            </a:r>
            <a:endParaRPr sz="900">
              <a:solidFill>
                <a:srgbClr val="262626"/>
              </a:solidFill>
            </a:endParaRPr>
          </a:p>
          <a:p>
            <a:pPr marL="215900" lvl="0" indent="-215900" algn="just" rtl="0">
              <a:lnSpc>
                <a:spcPct val="90000"/>
              </a:lnSpc>
              <a:spcBef>
                <a:spcPts val="600"/>
              </a:spcBef>
              <a:spcAft>
                <a:spcPts val="0"/>
              </a:spcAft>
              <a:buSzPts val="1000"/>
              <a:buChar char="•"/>
            </a:pPr>
            <a:r>
              <a:rPr lang="en" sz="900">
                <a:solidFill>
                  <a:srgbClr val="262626"/>
                </a:solidFill>
              </a:rPr>
              <a:t>Employment is conditional on passing these checks, as Walmart’s FY2025 reporting sheds light on hiring targets and outcomes, and a differentiating factor would be the recent example of hiring 29,400 U.S. veterans in FY2025 Consumer Justice Law Firm (2025)</a:t>
            </a:r>
            <a:endParaRPr sz="900">
              <a:solidFill>
                <a:srgbClr val="262626"/>
              </a:solidFill>
            </a:endParaRPr>
          </a:p>
          <a:p>
            <a:pPr marL="215900" lvl="0" indent="-152400" algn="l" rtl="0">
              <a:lnSpc>
                <a:spcPct val="90000"/>
              </a:lnSpc>
              <a:spcBef>
                <a:spcPts val="600"/>
              </a:spcBef>
              <a:spcAft>
                <a:spcPts val="0"/>
              </a:spcAft>
              <a:buSzPts val="900"/>
              <a:buNone/>
            </a:pPr>
            <a:endParaRPr sz="800">
              <a:solidFill>
                <a:srgbClr val="262626"/>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93"/>
        <p:cNvGrpSpPr/>
        <p:nvPr/>
      </p:nvGrpSpPr>
      <p:grpSpPr>
        <a:xfrm>
          <a:off x="0" y="0"/>
          <a:ext cx="0" cy="0"/>
          <a:chOff x="0" y="0"/>
          <a:chExt cx="0" cy="0"/>
        </a:xfrm>
      </p:grpSpPr>
      <p:sp>
        <p:nvSpPr>
          <p:cNvPr id="394" name="Google Shape;394;p44"/>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395" name="Google Shape;395;p44"/>
          <p:cNvGrpSpPr/>
          <p:nvPr/>
        </p:nvGrpSpPr>
        <p:grpSpPr>
          <a:xfrm>
            <a:off x="-11802" y="0"/>
            <a:ext cx="9172472" cy="5142161"/>
            <a:chOff x="-15736" y="0"/>
            <a:chExt cx="12229962" cy="6856214"/>
          </a:xfrm>
        </p:grpSpPr>
        <p:pic>
          <p:nvPicPr>
            <p:cNvPr id="396" name="Google Shape;396;p44"/>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397" name="Google Shape;397;p44"/>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398" name="Google Shape;398;p44"/>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399" name="Google Shape;399;p44"/>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400" name="Google Shape;400;p44"/>
          <p:cNvSpPr txBox="1">
            <a:spLocks noGrp="1"/>
          </p:cNvSpPr>
          <p:nvPr>
            <p:ph type="title"/>
          </p:nvPr>
        </p:nvSpPr>
        <p:spPr>
          <a:xfrm>
            <a:off x="5651869" y="736599"/>
            <a:ext cx="252057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1800"/>
              <a:buFont typeface="Garamond"/>
              <a:buNone/>
            </a:pPr>
            <a:r>
              <a:rPr lang="en" sz="1800">
                <a:solidFill>
                  <a:srgbClr val="262626"/>
                </a:solidFill>
              </a:rPr>
              <a:t> </a:t>
            </a:r>
            <a:r>
              <a:rPr lang="en" sz="1800" b="1">
                <a:solidFill>
                  <a:srgbClr val="262626"/>
                </a:solidFill>
              </a:rPr>
              <a:t>Role of line managers in implementation</a:t>
            </a:r>
            <a:br>
              <a:rPr lang="en" sz="1800">
                <a:solidFill>
                  <a:srgbClr val="262626"/>
                </a:solidFill>
              </a:rPr>
            </a:br>
            <a:endParaRPr sz="1800">
              <a:solidFill>
                <a:srgbClr val="262626"/>
              </a:solidFill>
            </a:endParaRPr>
          </a:p>
        </p:txBody>
      </p:sp>
      <p:sp>
        <p:nvSpPr>
          <p:cNvPr id="401" name="Google Shape;401;p44"/>
          <p:cNvSpPr/>
          <p:nvPr/>
        </p:nvSpPr>
        <p:spPr>
          <a:xfrm>
            <a:off x="819482" y="819150"/>
            <a:ext cx="4457015"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402" name="Google Shape;402;p44"/>
          <p:cNvPicPr preferRelativeResize="0"/>
          <p:nvPr/>
        </p:nvPicPr>
        <p:blipFill rotWithShape="1">
          <a:blip r:embed="rId6">
            <a:alphaModFix/>
          </a:blip>
          <a:srcRect l="1039" r="10256" b="-1"/>
          <a:stretch/>
        </p:blipFill>
        <p:spPr>
          <a:xfrm>
            <a:off x="1753128" y="1057656"/>
            <a:ext cx="2571851" cy="2894085"/>
          </a:xfrm>
          <a:prstGeom prst="rect">
            <a:avLst/>
          </a:prstGeom>
          <a:noFill/>
          <a:ln w="88900" cap="sq" cmpd="thickThin">
            <a:solidFill>
              <a:srgbClr val="000000"/>
            </a:solidFill>
            <a:prstDash val="solid"/>
            <a:miter lim="800000"/>
            <a:headEnd type="none" w="sm" len="sm"/>
            <a:tailEnd type="none" w="sm" len="sm"/>
          </a:ln>
        </p:spPr>
      </p:pic>
      <p:cxnSp>
        <p:nvCxnSpPr>
          <p:cNvPr id="403" name="Google Shape;403;p44"/>
          <p:cNvCxnSpPr/>
          <p:nvPr/>
        </p:nvCxnSpPr>
        <p:spPr>
          <a:xfrm>
            <a:off x="5640067" y="1800479"/>
            <a:ext cx="2532381" cy="0"/>
          </a:xfrm>
          <a:prstGeom prst="straightConnector1">
            <a:avLst/>
          </a:prstGeom>
          <a:noFill/>
          <a:ln w="15875" cap="flat" cmpd="sng">
            <a:solidFill>
              <a:schemeClr val="accent1"/>
            </a:solidFill>
            <a:prstDash val="solid"/>
            <a:round/>
            <a:headEnd type="none" w="sm" len="sm"/>
            <a:tailEnd type="none" w="sm" len="sm"/>
          </a:ln>
        </p:spPr>
      </p:cxnSp>
      <p:grpSp>
        <p:nvGrpSpPr>
          <p:cNvPr id="404" name="Google Shape;404;p44"/>
          <p:cNvGrpSpPr/>
          <p:nvPr/>
        </p:nvGrpSpPr>
        <p:grpSpPr>
          <a:xfrm>
            <a:off x="5651868" y="2132719"/>
            <a:ext cx="2520578" cy="2059161"/>
            <a:chOff x="0" y="286693"/>
            <a:chExt cx="3360771" cy="2745548"/>
          </a:xfrm>
        </p:grpSpPr>
        <p:sp>
          <p:nvSpPr>
            <p:cNvPr id="405" name="Google Shape;405;p44"/>
            <p:cNvSpPr/>
            <p:nvPr/>
          </p:nvSpPr>
          <p:spPr>
            <a:xfrm>
              <a:off x="0" y="286693"/>
              <a:ext cx="3360771" cy="894062"/>
            </a:xfrm>
            <a:prstGeom prst="roundRect">
              <a:avLst>
                <a:gd name="adj" fmla="val 16667"/>
              </a:avLst>
            </a:prstGeom>
            <a:blipFill rotWithShape="1">
              <a:blip r:embed="rId7">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06" name="Google Shape;406;p44"/>
            <p:cNvSpPr txBox="1"/>
            <p:nvPr/>
          </p:nvSpPr>
          <p:spPr>
            <a:xfrm>
              <a:off x="43645" y="330338"/>
              <a:ext cx="3273481" cy="806772"/>
            </a:xfrm>
            <a:prstGeom prst="rect">
              <a:avLst/>
            </a:prstGeom>
            <a:noFill/>
            <a:ln>
              <a:noFill/>
            </a:ln>
          </p:spPr>
          <p:txBody>
            <a:bodyPr spcFirstLastPara="1" wrap="square" lIns="31425" tIns="31425" rIns="31425" bIns="31425" anchor="ctr" anchorCtr="0">
              <a:noAutofit/>
            </a:bodyPr>
            <a:lstStyle/>
            <a:p>
              <a:pPr marL="0" marR="0" lvl="0" indent="0" algn="l" rtl="0">
                <a:lnSpc>
                  <a:spcPct val="90000"/>
                </a:lnSpc>
                <a:spcBef>
                  <a:spcPts val="0"/>
                </a:spcBef>
                <a:spcAft>
                  <a:spcPts val="0"/>
                </a:spcAft>
                <a:buClr>
                  <a:schemeClr val="lt1"/>
                </a:buClr>
                <a:buSzPts val="800"/>
                <a:buFont typeface="Garamond"/>
                <a:buNone/>
              </a:pPr>
              <a:r>
                <a:rPr lang="en" sz="800" b="0" i="0" u="none" strike="noStrike" cap="none">
                  <a:solidFill>
                    <a:schemeClr val="lt1"/>
                  </a:solidFill>
                  <a:latin typeface="Garamond"/>
                  <a:ea typeface="Garamond"/>
                  <a:cs typeface="Garamond"/>
                  <a:sym typeface="Garamond"/>
                </a:rPr>
                <a:t>The role of line manager in Walmart is well defined, and aids in enhancing  as well as implementing recruitment and internal-promotion decisions (HR Executive of the Year,  2025.)</a:t>
              </a:r>
              <a:endParaRPr sz="800" b="0" i="0" u="none" strike="noStrike" cap="none">
                <a:solidFill>
                  <a:schemeClr val="lt1"/>
                </a:solidFill>
                <a:latin typeface="Garamond"/>
                <a:ea typeface="Garamond"/>
                <a:cs typeface="Garamond"/>
                <a:sym typeface="Garamond"/>
              </a:endParaRPr>
            </a:p>
          </p:txBody>
        </p:sp>
        <p:sp>
          <p:nvSpPr>
            <p:cNvPr id="407" name="Google Shape;407;p44"/>
            <p:cNvSpPr/>
            <p:nvPr/>
          </p:nvSpPr>
          <p:spPr>
            <a:xfrm>
              <a:off x="0" y="1212436"/>
              <a:ext cx="3360771" cy="894062"/>
            </a:xfrm>
            <a:prstGeom prst="roundRect">
              <a:avLst>
                <a:gd name="adj" fmla="val 16667"/>
              </a:avLst>
            </a:prstGeom>
            <a:blipFill rotWithShape="1">
              <a:blip r:embed="rId8">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08" name="Google Shape;408;p44"/>
            <p:cNvSpPr txBox="1"/>
            <p:nvPr/>
          </p:nvSpPr>
          <p:spPr>
            <a:xfrm>
              <a:off x="43645" y="1256081"/>
              <a:ext cx="3273481" cy="806772"/>
            </a:xfrm>
            <a:prstGeom prst="rect">
              <a:avLst/>
            </a:prstGeom>
            <a:noFill/>
            <a:ln>
              <a:noFill/>
            </a:ln>
          </p:spPr>
          <p:txBody>
            <a:bodyPr spcFirstLastPara="1" wrap="square" lIns="31425" tIns="31425" rIns="31425" bIns="31425" anchor="ctr" anchorCtr="0">
              <a:noAutofit/>
            </a:bodyPr>
            <a:lstStyle/>
            <a:p>
              <a:pPr marL="0" marR="0" lvl="0" indent="0" algn="l" rtl="0">
                <a:lnSpc>
                  <a:spcPct val="90000"/>
                </a:lnSpc>
                <a:spcBef>
                  <a:spcPts val="0"/>
                </a:spcBef>
                <a:spcAft>
                  <a:spcPts val="0"/>
                </a:spcAft>
                <a:buClr>
                  <a:schemeClr val="lt1"/>
                </a:buClr>
                <a:buSzPts val="800"/>
                <a:buFont typeface="Garamond"/>
                <a:buNone/>
              </a:pPr>
              <a:r>
                <a:rPr lang="en" sz="800" b="0" i="0" u="none" strike="noStrike" cap="none">
                  <a:solidFill>
                    <a:schemeClr val="lt1"/>
                  </a:solidFill>
                  <a:latin typeface="Garamond"/>
                  <a:ea typeface="Garamond"/>
                  <a:cs typeface="Garamond"/>
                  <a:sym typeface="Garamond"/>
                </a:rPr>
                <a:t>They further consider supporting onboarding and training of employees (often via the company’s internal learning systems), and monitor performance to meet company and store-level targets</a:t>
              </a:r>
              <a:endParaRPr sz="800" b="0" i="0" u="none" strike="noStrike" cap="none">
                <a:solidFill>
                  <a:schemeClr val="lt1"/>
                </a:solidFill>
                <a:latin typeface="Garamond"/>
                <a:ea typeface="Garamond"/>
                <a:cs typeface="Garamond"/>
                <a:sym typeface="Garamond"/>
              </a:endParaRPr>
            </a:p>
          </p:txBody>
        </p:sp>
        <p:sp>
          <p:nvSpPr>
            <p:cNvPr id="409" name="Google Shape;409;p44"/>
            <p:cNvSpPr/>
            <p:nvPr/>
          </p:nvSpPr>
          <p:spPr>
            <a:xfrm>
              <a:off x="0" y="2138179"/>
              <a:ext cx="3360771" cy="894062"/>
            </a:xfrm>
            <a:prstGeom prst="roundRect">
              <a:avLst>
                <a:gd name="adj" fmla="val 16667"/>
              </a:avLst>
            </a:prstGeom>
            <a:blipFill rotWithShape="1">
              <a:blip r:embed="rId9">
                <a:alphaModFix/>
              </a:blip>
              <a:tile tx="0" ty="0" sx="100000" sy="100000" flip="none" algn="tl"/>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10" name="Google Shape;410;p44"/>
            <p:cNvSpPr txBox="1"/>
            <p:nvPr/>
          </p:nvSpPr>
          <p:spPr>
            <a:xfrm>
              <a:off x="43645" y="2181824"/>
              <a:ext cx="3273481" cy="806772"/>
            </a:xfrm>
            <a:prstGeom prst="rect">
              <a:avLst/>
            </a:prstGeom>
            <a:noFill/>
            <a:ln>
              <a:noFill/>
            </a:ln>
          </p:spPr>
          <p:txBody>
            <a:bodyPr spcFirstLastPara="1" wrap="square" lIns="31425" tIns="31425" rIns="31425" bIns="31425" anchor="ctr" anchorCtr="0">
              <a:noAutofit/>
            </a:bodyPr>
            <a:lstStyle/>
            <a:p>
              <a:pPr marL="0" marR="0" lvl="0" indent="0" algn="l" rtl="0">
                <a:lnSpc>
                  <a:spcPct val="90000"/>
                </a:lnSpc>
                <a:spcBef>
                  <a:spcPts val="0"/>
                </a:spcBef>
                <a:spcAft>
                  <a:spcPts val="0"/>
                </a:spcAft>
                <a:buClr>
                  <a:schemeClr val="lt1"/>
                </a:buClr>
                <a:buSzPts val="800"/>
                <a:buFont typeface="Garamond"/>
                <a:buNone/>
              </a:pPr>
              <a:r>
                <a:rPr lang="en" sz="800" b="0" i="0" u="none" strike="noStrike" cap="none">
                  <a:solidFill>
                    <a:schemeClr val="lt1"/>
                  </a:solidFill>
                  <a:latin typeface="Garamond"/>
                  <a:ea typeface="Garamond"/>
                  <a:cs typeface="Garamond"/>
                  <a:sym typeface="Garamond"/>
                </a:rPr>
                <a:t>Courtesy to this, Walmart’s “people-led, tech-powered” approach under the 2025 leadership HR head, line managers  had contemplated to facilitate upskilling and current development of talented websites, through company’s internal HR support system</a:t>
              </a:r>
              <a:endParaRPr sz="800" b="0" i="0" u="none" strike="noStrike" cap="none">
                <a:solidFill>
                  <a:schemeClr val="lt1"/>
                </a:solidFill>
                <a:latin typeface="Garamond"/>
                <a:ea typeface="Garamond"/>
                <a:cs typeface="Garamond"/>
                <a:sym typeface="Garamond"/>
              </a:endParaRPr>
            </a:p>
          </p:txBody>
        </p:sp>
      </p:grpSp>
    </p:spTree>
  </p:cSld>
  <p:clrMapOvr>
    <a:masterClrMapping/>
  </p:clrMapOvr>
  <mc:AlternateContent xmlns:mc="http://schemas.openxmlformats.org/markup-compatibility/2006" xmlns:p14="http://schemas.microsoft.com/office/powerpoint/2010/main">
    <mc:Choice Requires="p14">
      <p:transition spd="slow" p14:dur="15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45"/>
          <p:cNvSpPr txBox="1">
            <a:spLocks noGrp="1"/>
          </p:cNvSpPr>
          <p:nvPr>
            <p:ph type="title"/>
          </p:nvPr>
        </p:nvSpPr>
        <p:spPr>
          <a:xfrm>
            <a:off x="145499" y="918305"/>
            <a:ext cx="5757761" cy="474681"/>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100000"/>
              </a:lnSpc>
              <a:spcBef>
                <a:spcPts val="0"/>
              </a:spcBef>
              <a:spcAft>
                <a:spcPts val="0"/>
              </a:spcAft>
              <a:buClr>
                <a:srgbClr val="262626"/>
              </a:buClr>
              <a:buSzPct val="100000"/>
              <a:buFont typeface="Garamond"/>
              <a:buNone/>
            </a:pPr>
            <a:r>
              <a:rPr lang="en" sz="1500" b="1"/>
              <a:t>Strategic alignment of HR practices with company goals </a:t>
            </a:r>
            <a:br>
              <a:rPr lang="en"/>
            </a:br>
            <a:endParaRPr/>
          </a:p>
        </p:txBody>
      </p:sp>
      <p:graphicFrame>
        <p:nvGraphicFramePr>
          <p:cNvPr id="417" name="Google Shape;417;p45"/>
          <p:cNvGraphicFramePr/>
          <p:nvPr/>
        </p:nvGraphicFramePr>
        <p:xfrm>
          <a:off x="422372" y="1461836"/>
          <a:ext cx="5204000" cy="3307925"/>
        </p:xfrm>
        <a:graphic>
          <a:graphicData uri="http://schemas.openxmlformats.org/drawingml/2006/table">
            <a:tbl>
              <a:tblPr firstRow="1" firstCol="1" bandRow="1" bandCol="1">
                <a:noFill/>
                <a:tableStyleId>{5706A5C5-3737-4531-9AD0-909210E7B266}</a:tableStyleId>
              </a:tblPr>
              <a:tblGrid>
                <a:gridCol w="1301000">
                  <a:extLst>
                    <a:ext uri="{9D8B030D-6E8A-4147-A177-3AD203B41FA5}">
                      <a16:colId xmlns:a16="http://schemas.microsoft.com/office/drawing/2014/main" val="20000"/>
                    </a:ext>
                  </a:extLst>
                </a:gridCol>
                <a:gridCol w="1301000">
                  <a:extLst>
                    <a:ext uri="{9D8B030D-6E8A-4147-A177-3AD203B41FA5}">
                      <a16:colId xmlns:a16="http://schemas.microsoft.com/office/drawing/2014/main" val="20001"/>
                    </a:ext>
                  </a:extLst>
                </a:gridCol>
                <a:gridCol w="1301000">
                  <a:extLst>
                    <a:ext uri="{9D8B030D-6E8A-4147-A177-3AD203B41FA5}">
                      <a16:colId xmlns:a16="http://schemas.microsoft.com/office/drawing/2014/main" val="20002"/>
                    </a:ext>
                  </a:extLst>
                </a:gridCol>
                <a:gridCol w="1301000">
                  <a:extLst>
                    <a:ext uri="{9D8B030D-6E8A-4147-A177-3AD203B41FA5}">
                      <a16:colId xmlns:a16="http://schemas.microsoft.com/office/drawing/2014/main" val="20003"/>
                    </a:ext>
                  </a:extLst>
                </a:gridCol>
              </a:tblGrid>
              <a:tr h="363525">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Business Goal</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HR Practice (Strategically Aligned)</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Real-time Data Used</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Impact / What It Enables</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36100">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Increase productivity and adapt quickly</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Strategic workforce planning &amp; agile staffing at Walmart </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Real-time performance metrics, attendance, and skills utilization data Walmart, Inc. (2025)</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Matches people capacity to business demand, reduces over- or under-staffing</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36100">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dirty="0"/>
                        <a:t>Improve retention &amp; reduce turnover costs</a:t>
                      </a:r>
                      <a:endParaRPr sz="800" u="none" strike="noStrike" cap="none" dirty="0">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Engagement monitoring and timely interventions at Walmart </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Pulse-survey responses, turnover risk signals, and absenteeism patterns Walmart, Inc. (2025)</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Identifies at-risk employees, allows preemptive retention actions</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36100">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Build a future-ready workforce for growth/innovation</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Learning &amp; development, succession planning at Walmart </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Skills-gap data, training uptake, performance-to-skills mappings in real time Walmart, Inc. (2025)</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Enables timely training and internal mobility aligned with business growth strategy</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736100">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Align HR outcomes with business KPIs and strategy</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Performance management, talent analytics, and  real-time reporting</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a:t>Real-time dashboards combining HR and business outcome metrics  Walmart, Inc. (2025)</a:t>
                      </a:r>
                      <a:endParaRPr sz="800" u="none" strike="noStrike" cap="none">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800"/>
                        <a:buFont typeface="Garamond"/>
                        <a:buNone/>
                      </a:pPr>
                      <a:r>
                        <a:rPr lang="en" sz="800" u="none" strike="noStrike" cap="none" dirty="0"/>
                        <a:t>Demonstrates HR’s direct contribution to organizational goals, enabling agile strategic decisions</a:t>
                      </a:r>
                      <a:endParaRPr sz="800" u="none" strike="noStrike" cap="none" dirty="0">
                        <a:latin typeface="Calibri"/>
                        <a:ea typeface="Calibri"/>
                        <a:cs typeface="Calibri"/>
                        <a:sym typeface="Calibri"/>
                      </a:endParaRPr>
                    </a:p>
                  </a:txBody>
                  <a:tcPr marL="50025" marR="500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pic>
        <p:nvPicPr>
          <p:cNvPr id="418" name="Google Shape;418;p45"/>
          <p:cNvPicPr preferRelativeResize="0"/>
          <p:nvPr/>
        </p:nvPicPr>
        <p:blipFill rotWithShape="1">
          <a:blip r:embed="rId3">
            <a:alphaModFix/>
          </a:blip>
          <a:srcRect/>
          <a:stretch/>
        </p:blipFill>
        <p:spPr>
          <a:xfrm>
            <a:off x="6198394" y="767288"/>
            <a:ext cx="2438775" cy="3860756"/>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2352"/>
              </a:srgbClr>
            </a:outerShdw>
          </a:effectLst>
        </p:spPr>
      </p:pic>
    </p:spTree>
  </p:cSld>
  <p:clrMapOvr>
    <a:masterClrMapping/>
  </p:clrMapOvr>
  <mc:AlternateContent xmlns:mc="http://schemas.openxmlformats.org/markup-compatibility/2006" xmlns:p14="http://schemas.microsoft.com/office/powerpoint/2010/main">
    <mc:Choice Requires="p14">
      <p:transition spd="slow" p14:dur="34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23"/>
        <p:cNvGrpSpPr/>
        <p:nvPr/>
      </p:nvGrpSpPr>
      <p:grpSpPr>
        <a:xfrm>
          <a:off x="0" y="0"/>
          <a:ext cx="0" cy="0"/>
          <a:chOff x="0" y="0"/>
          <a:chExt cx="0" cy="0"/>
        </a:xfrm>
      </p:grpSpPr>
      <p:sp>
        <p:nvSpPr>
          <p:cNvPr id="424" name="Google Shape;424;p46"/>
          <p:cNvSpPr/>
          <p:nvPr/>
        </p:nvSpPr>
        <p:spPr>
          <a:xfrm>
            <a:off x="364604" y="372066"/>
            <a:ext cx="8420582" cy="4412471"/>
          </a:xfrm>
          <a:prstGeom prst="rect">
            <a:avLst/>
          </a:prstGeom>
          <a:blipFill rotWithShape="1">
            <a:blip r:embed="rId4">
              <a:alphaModFix amt="88000"/>
            </a:blip>
            <a:tile tx="0" ty="0" sx="90000" sy="100000" flip="none" algn="ctr"/>
          </a:blip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sp>
        <p:nvSpPr>
          <p:cNvPr id="425" name="Google Shape;425;p46"/>
          <p:cNvSpPr/>
          <p:nvPr/>
        </p:nvSpPr>
        <p:spPr>
          <a:xfrm>
            <a:off x="456009" y="457200"/>
            <a:ext cx="8229600" cy="42291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426" name="Google Shape;426;p46"/>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3100"/>
              <a:buFont typeface="Garamond"/>
              <a:buNone/>
            </a:pPr>
            <a:r>
              <a:rPr lang="en" sz="3100" b="1"/>
              <a:t>Key HR challenges faced by the company </a:t>
            </a:r>
            <a:br>
              <a:rPr lang="en" sz="3100"/>
            </a:br>
            <a:endParaRPr sz="3100"/>
          </a:p>
        </p:txBody>
      </p:sp>
      <p:cxnSp>
        <p:nvCxnSpPr>
          <p:cNvPr id="427" name="Google Shape;427;p46"/>
          <p:cNvCxnSpPr/>
          <p:nvPr/>
        </p:nvCxnSpPr>
        <p:spPr>
          <a:xfrm>
            <a:off x="1047127" y="1816100"/>
            <a:ext cx="7055473" cy="0"/>
          </a:xfrm>
          <a:prstGeom prst="straightConnector1">
            <a:avLst/>
          </a:prstGeom>
          <a:noFill/>
          <a:ln w="15875" cap="flat" cmpd="sng">
            <a:solidFill>
              <a:schemeClr val="accent1"/>
            </a:solidFill>
            <a:prstDash val="solid"/>
            <a:round/>
            <a:headEnd type="none" w="sm" len="sm"/>
            <a:tailEnd type="none" w="sm" len="sm"/>
          </a:ln>
        </p:spPr>
      </p:cxnSp>
      <p:grpSp>
        <p:nvGrpSpPr>
          <p:cNvPr id="428" name="Google Shape;428;p46"/>
          <p:cNvGrpSpPr/>
          <p:nvPr/>
        </p:nvGrpSpPr>
        <p:grpSpPr>
          <a:xfrm>
            <a:off x="-13716" y="2346717"/>
            <a:ext cx="9176004" cy="493776"/>
            <a:chOff x="-18288" y="3128956"/>
            <a:chExt cx="12234672" cy="658368"/>
          </a:xfrm>
        </p:grpSpPr>
        <p:sp>
          <p:nvSpPr>
            <p:cNvPr id="429" name="Google Shape;429;p46"/>
            <p:cNvSpPr/>
            <p:nvPr/>
          </p:nvSpPr>
          <p:spPr>
            <a:xfrm>
              <a:off x="732303" y="3128956"/>
              <a:ext cx="45720" cy="658368"/>
            </a:xfrm>
            <a:prstGeom prst="roundRect">
              <a:avLst>
                <a:gd name="adj" fmla="val 50000"/>
              </a:avLst>
            </a:prstGeom>
            <a:solidFill>
              <a:schemeClr val="dk2">
                <a:alpha val="54509"/>
              </a:schemeClr>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430" name="Google Shape;430;p46"/>
            <p:cNvPicPr preferRelativeResize="0"/>
            <p:nvPr/>
          </p:nvPicPr>
          <p:blipFill rotWithShape="1">
            <a:blip r:embed="rId5">
              <a:alphaModFix/>
            </a:blip>
            <a:srcRect/>
            <a:stretch/>
          </p:blipFill>
          <p:spPr>
            <a:xfrm>
              <a:off x="-18288" y="3154680"/>
              <a:ext cx="777240" cy="606425"/>
            </a:xfrm>
            <a:prstGeom prst="rect">
              <a:avLst/>
            </a:prstGeom>
            <a:noFill/>
            <a:ln>
              <a:noFill/>
            </a:ln>
          </p:spPr>
        </p:pic>
        <p:sp>
          <p:nvSpPr>
            <p:cNvPr id="431" name="Google Shape;431;p46"/>
            <p:cNvSpPr/>
            <p:nvPr/>
          </p:nvSpPr>
          <p:spPr>
            <a:xfrm>
              <a:off x="11414377" y="3128956"/>
              <a:ext cx="45720" cy="658368"/>
            </a:xfrm>
            <a:prstGeom prst="roundRect">
              <a:avLst>
                <a:gd name="adj" fmla="val 50000"/>
              </a:avLst>
            </a:prstGeom>
            <a:solidFill>
              <a:schemeClr val="dk2">
                <a:alpha val="54509"/>
              </a:schemeClr>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lt1"/>
                </a:buClr>
                <a:buSzPts val="1400"/>
                <a:buFont typeface="Garamond"/>
                <a:buNone/>
              </a:pPr>
              <a:endParaRPr sz="1400" b="0" i="0" u="none" strike="noStrike" cap="none">
                <a:solidFill>
                  <a:srgbClr val="FFFFFF"/>
                </a:solidFill>
                <a:latin typeface="Garamond"/>
                <a:ea typeface="Garamond"/>
                <a:cs typeface="Garamond"/>
                <a:sym typeface="Garamond"/>
              </a:endParaRPr>
            </a:p>
          </p:txBody>
        </p:sp>
        <p:pic>
          <p:nvPicPr>
            <p:cNvPr id="432" name="Google Shape;432;p46"/>
            <p:cNvPicPr preferRelativeResize="0"/>
            <p:nvPr/>
          </p:nvPicPr>
          <p:blipFill rotWithShape="1">
            <a:blip r:embed="rId5">
              <a:alphaModFix/>
            </a:blip>
            <a:srcRect/>
            <a:stretch/>
          </p:blipFill>
          <p:spPr>
            <a:xfrm flipH="1">
              <a:off x="11439144" y="3154680"/>
              <a:ext cx="777240" cy="606425"/>
            </a:xfrm>
            <a:prstGeom prst="rect">
              <a:avLst/>
            </a:prstGeom>
            <a:noFill/>
            <a:ln>
              <a:noFill/>
            </a:ln>
          </p:spPr>
        </p:pic>
      </p:grpSp>
      <p:grpSp>
        <p:nvGrpSpPr>
          <p:cNvPr id="433" name="Google Shape;433;p46"/>
          <p:cNvGrpSpPr/>
          <p:nvPr/>
        </p:nvGrpSpPr>
        <p:grpSpPr>
          <a:xfrm>
            <a:off x="971691" y="2143345"/>
            <a:ext cx="7200615" cy="2037910"/>
            <a:chOff x="187" y="300861"/>
            <a:chExt cx="9600820" cy="2717213"/>
          </a:xfrm>
        </p:grpSpPr>
        <p:sp>
          <p:nvSpPr>
            <p:cNvPr id="434" name="Google Shape;434;p46"/>
            <p:cNvSpPr/>
            <p:nvPr/>
          </p:nvSpPr>
          <p:spPr>
            <a:xfrm>
              <a:off x="187" y="300861"/>
              <a:ext cx="2264344" cy="2717213"/>
            </a:xfrm>
            <a:prstGeom prst="rect">
              <a:avLst/>
            </a:prstGeom>
            <a:blipFill rotWithShape="1">
              <a:blip r:embed="rId6">
                <a:alphaModFix/>
              </a:blip>
              <a:tile tx="0" ty="0" sx="100000" sy="100000" flip="none" algn="tl"/>
            </a:blipFill>
            <a:ln w="9525" cap="flat" cmpd="sng">
              <a:solidFill>
                <a:srgbClr val="39976D"/>
              </a:solidFill>
              <a:prstDash val="solid"/>
              <a:round/>
              <a:headEnd type="none" w="sm" len="sm"/>
              <a:tailEnd type="none" w="sm" len="sm"/>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35" name="Google Shape;435;p46"/>
            <p:cNvSpPr txBox="1"/>
            <p:nvPr/>
          </p:nvSpPr>
          <p:spPr>
            <a:xfrm>
              <a:off x="187" y="1387746"/>
              <a:ext cx="2264344" cy="1630328"/>
            </a:xfrm>
            <a:prstGeom prst="rect">
              <a:avLst/>
            </a:prstGeom>
            <a:noFill/>
            <a:ln>
              <a:noFill/>
            </a:ln>
          </p:spPr>
          <p:txBody>
            <a:bodyPr spcFirstLastPara="1" wrap="square" lIns="167750" tIns="0" rIns="167750" bIns="247650" anchor="t"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The company faces issues, as 1,500 corporate and tech jobs in 2025 were cut, creating uncertainty among employees (Times of India, 2025)</a:t>
              </a:r>
              <a:endParaRPr sz="1100" b="0" i="0" u="none" strike="noStrike" cap="none">
                <a:solidFill>
                  <a:schemeClr val="lt1"/>
                </a:solidFill>
                <a:latin typeface="Garamond"/>
                <a:ea typeface="Garamond"/>
                <a:cs typeface="Garamond"/>
                <a:sym typeface="Garamond"/>
              </a:endParaRPr>
            </a:p>
          </p:txBody>
        </p:sp>
        <p:sp>
          <p:nvSpPr>
            <p:cNvPr id="436" name="Google Shape;436;p46"/>
            <p:cNvSpPr/>
            <p:nvPr/>
          </p:nvSpPr>
          <p:spPr>
            <a:xfrm>
              <a:off x="187" y="300861"/>
              <a:ext cx="2264344" cy="1086885"/>
            </a:xfrm>
            <a:prstGeom prst="rect">
              <a:avLst/>
            </a:prstGeom>
            <a:no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37" name="Google Shape;437;p46"/>
            <p:cNvSpPr txBox="1"/>
            <p:nvPr/>
          </p:nvSpPr>
          <p:spPr>
            <a:xfrm>
              <a:off x="187" y="300861"/>
              <a:ext cx="2264344" cy="1086885"/>
            </a:xfrm>
            <a:prstGeom prst="rect">
              <a:avLst/>
            </a:prstGeom>
            <a:noFill/>
            <a:ln>
              <a:noFill/>
            </a:ln>
          </p:spPr>
          <p:txBody>
            <a:bodyPr spcFirstLastPara="1" wrap="square" lIns="167750" tIns="123825" rIns="167750" bIns="123825" anchor="ctr" anchorCtr="0">
              <a:noAutofit/>
            </a:bodyPr>
            <a:lstStyle/>
            <a:p>
              <a:pPr marL="0" marR="0" lvl="0" indent="0" algn="l" rtl="0">
                <a:lnSpc>
                  <a:spcPct val="90000"/>
                </a:lnSpc>
                <a:spcBef>
                  <a:spcPts val="0"/>
                </a:spcBef>
                <a:spcAft>
                  <a:spcPts val="0"/>
                </a:spcAft>
                <a:buClr>
                  <a:schemeClr val="lt1"/>
                </a:buClr>
                <a:buSzPts val="4400"/>
                <a:buFont typeface="Garamond"/>
                <a:buNone/>
              </a:pPr>
              <a:r>
                <a:rPr lang="en" sz="4400" b="0" i="0" u="none" strike="noStrike" cap="none">
                  <a:solidFill>
                    <a:schemeClr val="lt1"/>
                  </a:solidFill>
                  <a:latin typeface="Garamond"/>
                  <a:ea typeface="Garamond"/>
                  <a:cs typeface="Garamond"/>
                  <a:sym typeface="Garamond"/>
                </a:rPr>
                <a:t>01</a:t>
              </a:r>
              <a:endParaRPr sz="1100" b="0" i="0" u="none" strike="noStrike" cap="none">
                <a:solidFill>
                  <a:srgbClr val="000000"/>
                </a:solidFill>
                <a:latin typeface="Arial"/>
                <a:ea typeface="Arial"/>
                <a:cs typeface="Arial"/>
                <a:sym typeface="Arial"/>
              </a:endParaRPr>
            </a:p>
          </p:txBody>
        </p:sp>
        <p:sp>
          <p:nvSpPr>
            <p:cNvPr id="438" name="Google Shape;438;p46"/>
            <p:cNvSpPr/>
            <p:nvPr/>
          </p:nvSpPr>
          <p:spPr>
            <a:xfrm>
              <a:off x="2445679" y="300861"/>
              <a:ext cx="2264344" cy="2717213"/>
            </a:xfrm>
            <a:prstGeom prst="rect">
              <a:avLst/>
            </a:prstGeom>
            <a:blipFill rotWithShape="1">
              <a:blip r:embed="rId7">
                <a:alphaModFix/>
              </a:blip>
              <a:tile tx="0" ty="0" sx="100000" sy="100000" flip="none" algn="tl"/>
            </a:blipFill>
            <a:ln w="9525" cap="flat" cmpd="sng">
              <a:solidFill>
                <a:srgbClr val="3D988E"/>
              </a:solidFill>
              <a:prstDash val="solid"/>
              <a:round/>
              <a:headEnd type="none" w="sm" len="sm"/>
              <a:tailEnd type="none" w="sm" len="sm"/>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39" name="Google Shape;439;p46"/>
            <p:cNvSpPr txBox="1"/>
            <p:nvPr/>
          </p:nvSpPr>
          <p:spPr>
            <a:xfrm>
              <a:off x="2445679" y="1387746"/>
              <a:ext cx="2264344" cy="1630328"/>
            </a:xfrm>
            <a:prstGeom prst="rect">
              <a:avLst/>
            </a:prstGeom>
            <a:noFill/>
            <a:ln>
              <a:noFill/>
            </a:ln>
          </p:spPr>
          <p:txBody>
            <a:bodyPr spcFirstLastPara="1" wrap="square" lIns="167750" tIns="0" rIns="167750" bIns="247650" anchor="t"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dirty="0">
                  <a:solidFill>
                    <a:schemeClr val="lt1"/>
                  </a:solidFill>
                  <a:latin typeface="Garamond"/>
                  <a:ea typeface="Garamond"/>
                  <a:cs typeface="Garamond"/>
                  <a:sym typeface="Garamond"/>
                </a:rPr>
                <a:t>There is a persistent pressure to shift to “skills-first” hiring and upskilling the existing workforce to fill critical roles </a:t>
              </a:r>
              <a:endParaRPr sz="1100" b="0" i="0" u="none" strike="noStrike" cap="none" dirty="0">
                <a:solidFill>
                  <a:schemeClr val="lt1"/>
                </a:solidFill>
                <a:latin typeface="Garamond"/>
                <a:ea typeface="Garamond"/>
                <a:cs typeface="Garamond"/>
                <a:sym typeface="Garamond"/>
              </a:endParaRPr>
            </a:p>
          </p:txBody>
        </p:sp>
        <p:sp>
          <p:nvSpPr>
            <p:cNvPr id="440" name="Google Shape;440;p46"/>
            <p:cNvSpPr/>
            <p:nvPr/>
          </p:nvSpPr>
          <p:spPr>
            <a:xfrm>
              <a:off x="2445679" y="300861"/>
              <a:ext cx="2264344" cy="1086885"/>
            </a:xfrm>
            <a:prstGeom prst="rect">
              <a:avLst/>
            </a:prstGeom>
            <a:no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41" name="Google Shape;441;p46"/>
            <p:cNvSpPr txBox="1"/>
            <p:nvPr/>
          </p:nvSpPr>
          <p:spPr>
            <a:xfrm>
              <a:off x="2445679" y="300861"/>
              <a:ext cx="2264344" cy="1086885"/>
            </a:xfrm>
            <a:prstGeom prst="rect">
              <a:avLst/>
            </a:prstGeom>
            <a:noFill/>
            <a:ln>
              <a:noFill/>
            </a:ln>
          </p:spPr>
          <p:txBody>
            <a:bodyPr spcFirstLastPara="1" wrap="square" lIns="167750" tIns="123825" rIns="167750" bIns="123825" anchor="ctr" anchorCtr="0">
              <a:noAutofit/>
            </a:bodyPr>
            <a:lstStyle/>
            <a:p>
              <a:pPr marL="0" marR="0" lvl="0" indent="0" algn="l" rtl="0">
                <a:lnSpc>
                  <a:spcPct val="90000"/>
                </a:lnSpc>
                <a:spcBef>
                  <a:spcPts val="0"/>
                </a:spcBef>
                <a:spcAft>
                  <a:spcPts val="0"/>
                </a:spcAft>
                <a:buClr>
                  <a:schemeClr val="lt1"/>
                </a:buClr>
                <a:buSzPts val="4400"/>
                <a:buFont typeface="Garamond"/>
                <a:buNone/>
              </a:pPr>
              <a:r>
                <a:rPr lang="en" sz="4400" b="0" i="0" u="none" strike="noStrike" cap="none">
                  <a:solidFill>
                    <a:schemeClr val="lt1"/>
                  </a:solidFill>
                  <a:latin typeface="Garamond"/>
                  <a:ea typeface="Garamond"/>
                  <a:cs typeface="Garamond"/>
                  <a:sym typeface="Garamond"/>
                </a:rPr>
                <a:t>02</a:t>
              </a:r>
              <a:endParaRPr sz="1100" b="0" i="0" u="none" strike="noStrike" cap="none">
                <a:solidFill>
                  <a:srgbClr val="000000"/>
                </a:solidFill>
                <a:latin typeface="Arial"/>
                <a:ea typeface="Arial"/>
                <a:cs typeface="Arial"/>
                <a:sym typeface="Arial"/>
              </a:endParaRPr>
            </a:p>
          </p:txBody>
        </p:sp>
        <p:sp>
          <p:nvSpPr>
            <p:cNvPr id="442" name="Google Shape;442;p46"/>
            <p:cNvSpPr/>
            <p:nvPr/>
          </p:nvSpPr>
          <p:spPr>
            <a:xfrm>
              <a:off x="4891171" y="300861"/>
              <a:ext cx="2264344" cy="2717213"/>
            </a:xfrm>
            <a:prstGeom prst="rect">
              <a:avLst/>
            </a:prstGeom>
            <a:blipFill rotWithShape="1">
              <a:blip r:embed="rId8">
                <a:alphaModFix/>
              </a:blip>
              <a:tile tx="0" ty="0" sx="100000" sy="100000" flip="none" algn="tl"/>
            </a:blipFill>
            <a:ln w="9525" cap="flat" cmpd="sng">
              <a:solidFill>
                <a:srgbClr val="3F889A"/>
              </a:solidFill>
              <a:prstDash val="solid"/>
              <a:round/>
              <a:headEnd type="none" w="sm" len="sm"/>
              <a:tailEnd type="none" w="sm" len="sm"/>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43" name="Google Shape;443;p46"/>
            <p:cNvSpPr txBox="1"/>
            <p:nvPr/>
          </p:nvSpPr>
          <p:spPr>
            <a:xfrm>
              <a:off x="4891171" y="1387746"/>
              <a:ext cx="2264344" cy="1630328"/>
            </a:xfrm>
            <a:prstGeom prst="rect">
              <a:avLst/>
            </a:prstGeom>
            <a:noFill/>
            <a:ln>
              <a:noFill/>
            </a:ln>
          </p:spPr>
          <p:txBody>
            <a:bodyPr spcFirstLastPara="1" wrap="square" lIns="167750" tIns="0" rIns="167750" bIns="247650" anchor="t"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There are major Retention difficulties at lower-skilled frontline roles, partly due to job stress</a:t>
              </a:r>
              <a:endParaRPr sz="1100" b="0" i="0" u="none" strike="noStrike" cap="none">
                <a:solidFill>
                  <a:schemeClr val="lt1"/>
                </a:solidFill>
                <a:latin typeface="Garamond"/>
                <a:ea typeface="Garamond"/>
                <a:cs typeface="Garamond"/>
                <a:sym typeface="Garamond"/>
              </a:endParaRPr>
            </a:p>
          </p:txBody>
        </p:sp>
        <p:sp>
          <p:nvSpPr>
            <p:cNvPr id="444" name="Google Shape;444;p46"/>
            <p:cNvSpPr/>
            <p:nvPr/>
          </p:nvSpPr>
          <p:spPr>
            <a:xfrm>
              <a:off x="4891171" y="300861"/>
              <a:ext cx="2264344" cy="1086885"/>
            </a:xfrm>
            <a:prstGeom prst="rect">
              <a:avLst/>
            </a:prstGeom>
            <a:no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45" name="Google Shape;445;p46"/>
            <p:cNvSpPr txBox="1"/>
            <p:nvPr/>
          </p:nvSpPr>
          <p:spPr>
            <a:xfrm>
              <a:off x="4891171" y="300861"/>
              <a:ext cx="2264344" cy="1086885"/>
            </a:xfrm>
            <a:prstGeom prst="rect">
              <a:avLst/>
            </a:prstGeom>
            <a:noFill/>
            <a:ln>
              <a:noFill/>
            </a:ln>
          </p:spPr>
          <p:txBody>
            <a:bodyPr spcFirstLastPara="1" wrap="square" lIns="167750" tIns="123825" rIns="167750" bIns="123825" anchor="ctr" anchorCtr="0">
              <a:noAutofit/>
            </a:bodyPr>
            <a:lstStyle/>
            <a:p>
              <a:pPr marL="0" marR="0" lvl="0" indent="0" algn="l" rtl="0">
                <a:lnSpc>
                  <a:spcPct val="90000"/>
                </a:lnSpc>
                <a:spcBef>
                  <a:spcPts val="0"/>
                </a:spcBef>
                <a:spcAft>
                  <a:spcPts val="0"/>
                </a:spcAft>
                <a:buClr>
                  <a:schemeClr val="lt1"/>
                </a:buClr>
                <a:buSzPts val="4400"/>
                <a:buFont typeface="Garamond"/>
                <a:buNone/>
              </a:pPr>
              <a:r>
                <a:rPr lang="en" sz="4400" b="0" i="0" u="none" strike="noStrike" cap="none">
                  <a:solidFill>
                    <a:schemeClr val="lt1"/>
                  </a:solidFill>
                  <a:latin typeface="Garamond"/>
                  <a:ea typeface="Garamond"/>
                  <a:cs typeface="Garamond"/>
                  <a:sym typeface="Garamond"/>
                </a:rPr>
                <a:t>03</a:t>
              </a:r>
              <a:endParaRPr sz="1100" b="0" i="0" u="none" strike="noStrike" cap="none">
                <a:solidFill>
                  <a:srgbClr val="000000"/>
                </a:solidFill>
                <a:latin typeface="Arial"/>
                <a:ea typeface="Arial"/>
                <a:cs typeface="Arial"/>
                <a:sym typeface="Arial"/>
              </a:endParaRPr>
            </a:p>
          </p:txBody>
        </p:sp>
        <p:sp>
          <p:nvSpPr>
            <p:cNvPr id="446" name="Google Shape;446;p46"/>
            <p:cNvSpPr/>
            <p:nvPr/>
          </p:nvSpPr>
          <p:spPr>
            <a:xfrm>
              <a:off x="7336663" y="300861"/>
              <a:ext cx="2264344" cy="2717213"/>
            </a:xfrm>
            <a:prstGeom prst="rect">
              <a:avLst/>
            </a:prstGeom>
            <a:blipFill rotWithShape="1">
              <a:blip r:embed="rId9">
                <a:alphaModFix/>
              </a:blip>
              <a:tile tx="0" ty="0" sx="100000" sy="100000" flip="none" algn="tl"/>
            </a:blipFill>
            <a:ln w="9525" cap="flat" cmpd="sng">
              <a:solidFill>
                <a:srgbClr val="426E9C"/>
              </a:solidFill>
              <a:prstDash val="solid"/>
              <a:round/>
              <a:headEnd type="none" w="sm" len="sm"/>
              <a:tailEnd type="none" w="sm" len="sm"/>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47" name="Google Shape;447;p46"/>
            <p:cNvSpPr txBox="1"/>
            <p:nvPr/>
          </p:nvSpPr>
          <p:spPr>
            <a:xfrm>
              <a:off x="7336663" y="1387746"/>
              <a:ext cx="2264344" cy="1630328"/>
            </a:xfrm>
            <a:prstGeom prst="rect">
              <a:avLst/>
            </a:prstGeom>
            <a:noFill/>
            <a:ln>
              <a:noFill/>
            </a:ln>
          </p:spPr>
          <p:txBody>
            <a:bodyPr spcFirstLastPara="1" wrap="square" lIns="167750" tIns="0" rIns="167750" bIns="247650" anchor="t"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Moreover, high workload and the need for improved working conditions</a:t>
              </a:r>
              <a:endParaRPr sz="1100" b="0" i="0" u="none" strike="noStrike" cap="none">
                <a:solidFill>
                  <a:schemeClr val="lt1"/>
                </a:solidFill>
                <a:latin typeface="Garamond"/>
                <a:ea typeface="Garamond"/>
                <a:cs typeface="Garamond"/>
                <a:sym typeface="Garamond"/>
              </a:endParaRPr>
            </a:p>
          </p:txBody>
        </p:sp>
        <p:sp>
          <p:nvSpPr>
            <p:cNvPr id="448" name="Google Shape;448;p46"/>
            <p:cNvSpPr/>
            <p:nvPr/>
          </p:nvSpPr>
          <p:spPr>
            <a:xfrm>
              <a:off x="7336663" y="300861"/>
              <a:ext cx="2264344" cy="1086885"/>
            </a:xfrm>
            <a:prstGeom prst="rect">
              <a:avLst/>
            </a:prstGeom>
            <a:no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49" name="Google Shape;449;p46"/>
            <p:cNvSpPr txBox="1"/>
            <p:nvPr/>
          </p:nvSpPr>
          <p:spPr>
            <a:xfrm>
              <a:off x="7336663" y="300861"/>
              <a:ext cx="2264344" cy="1086885"/>
            </a:xfrm>
            <a:prstGeom prst="rect">
              <a:avLst/>
            </a:prstGeom>
            <a:noFill/>
            <a:ln>
              <a:noFill/>
            </a:ln>
          </p:spPr>
          <p:txBody>
            <a:bodyPr spcFirstLastPara="1" wrap="square" lIns="167750" tIns="123825" rIns="167750" bIns="123825" anchor="ctr" anchorCtr="0">
              <a:noAutofit/>
            </a:bodyPr>
            <a:lstStyle/>
            <a:p>
              <a:pPr marL="0" marR="0" lvl="0" indent="0" algn="l" rtl="0">
                <a:lnSpc>
                  <a:spcPct val="90000"/>
                </a:lnSpc>
                <a:spcBef>
                  <a:spcPts val="0"/>
                </a:spcBef>
                <a:spcAft>
                  <a:spcPts val="0"/>
                </a:spcAft>
                <a:buClr>
                  <a:schemeClr val="lt1"/>
                </a:buClr>
                <a:buSzPts val="4400"/>
                <a:buFont typeface="Garamond"/>
                <a:buNone/>
              </a:pPr>
              <a:r>
                <a:rPr lang="en" sz="4400" b="0" i="0" u="none" strike="noStrike" cap="none">
                  <a:solidFill>
                    <a:schemeClr val="lt1"/>
                  </a:solidFill>
                  <a:latin typeface="Garamond"/>
                  <a:ea typeface="Garamond"/>
                  <a:cs typeface="Garamond"/>
                  <a:sym typeface="Garamond"/>
                </a:rPr>
                <a:t>04</a:t>
              </a:r>
              <a:endParaRPr sz="1100" b="0" i="0" u="none" strike="noStrike" cap="none">
                <a:solidFill>
                  <a:srgbClr val="000000"/>
                </a:solidFill>
                <a:latin typeface="Arial"/>
                <a:ea typeface="Arial"/>
                <a:cs typeface="Arial"/>
                <a:sym typeface="Arial"/>
              </a:endParaRPr>
            </a:p>
          </p:txBody>
        </p:sp>
      </p:grpSp>
    </p:spTree>
  </p:cSld>
  <p:clrMapOvr>
    <a:masterClrMapping/>
  </p:clrMapOvr>
  <p:transition spd="slow">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54"/>
        <p:cNvGrpSpPr/>
        <p:nvPr/>
      </p:nvGrpSpPr>
      <p:grpSpPr>
        <a:xfrm>
          <a:off x="0" y="0"/>
          <a:ext cx="0" cy="0"/>
          <a:chOff x="0" y="0"/>
          <a:chExt cx="0" cy="0"/>
        </a:xfrm>
      </p:grpSpPr>
      <p:sp>
        <p:nvSpPr>
          <p:cNvPr id="455" name="Google Shape;455;p47"/>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456" name="Google Shape;456;p47"/>
          <p:cNvGrpSpPr/>
          <p:nvPr/>
        </p:nvGrpSpPr>
        <p:grpSpPr>
          <a:xfrm>
            <a:off x="-11802" y="0"/>
            <a:ext cx="9172472" cy="5142161"/>
            <a:chOff x="-15736" y="0"/>
            <a:chExt cx="12229962" cy="6856214"/>
          </a:xfrm>
        </p:grpSpPr>
        <p:pic>
          <p:nvPicPr>
            <p:cNvPr id="457" name="Google Shape;457;p47"/>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458" name="Google Shape;458;p47"/>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459" name="Google Shape;459;p47"/>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460" name="Google Shape;460;p47"/>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461" name="Google Shape;461;p47"/>
          <p:cNvSpPr txBox="1">
            <a:spLocks noGrp="1"/>
          </p:cNvSpPr>
          <p:nvPr>
            <p:ph type="title"/>
          </p:nvPr>
        </p:nvSpPr>
        <p:spPr>
          <a:xfrm>
            <a:off x="4570809" y="736599"/>
            <a:ext cx="360163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2100"/>
              <a:buFont typeface="Garamond"/>
              <a:buNone/>
            </a:pPr>
            <a:r>
              <a:rPr lang="en" sz="2100" b="1"/>
              <a:t> Practical recommendations to address these challenges</a:t>
            </a:r>
            <a:br>
              <a:rPr lang="en" sz="2100"/>
            </a:br>
            <a:endParaRPr sz="2100"/>
          </a:p>
        </p:txBody>
      </p:sp>
      <p:sp>
        <p:nvSpPr>
          <p:cNvPr id="462" name="Google Shape;462;p47"/>
          <p:cNvSpPr/>
          <p:nvPr/>
        </p:nvSpPr>
        <p:spPr>
          <a:xfrm>
            <a:off x="819482" y="819150"/>
            <a:ext cx="3387757"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cxnSp>
        <p:nvCxnSpPr>
          <p:cNvPr id="463" name="Google Shape;463;p47"/>
          <p:cNvCxnSpPr/>
          <p:nvPr/>
        </p:nvCxnSpPr>
        <p:spPr>
          <a:xfrm>
            <a:off x="4570809" y="1800479"/>
            <a:ext cx="3601639" cy="0"/>
          </a:xfrm>
          <a:prstGeom prst="straightConnector1">
            <a:avLst/>
          </a:prstGeom>
          <a:noFill/>
          <a:ln w="15875" cap="flat" cmpd="sng">
            <a:solidFill>
              <a:schemeClr val="accent1"/>
            </a:solidFill>
            <a:prstDash val="solid"/>
            <a:round/>
            <a:headEnd type="none" w="sm" len="sm"/>
            <a:tailEnd type="none" w="sm" len="sm"/>
          </a:ln>
        </p:spPr>
      </p:cxnSp>
      <p:grpSp>
        <p:nvGrpSpPr>
          <p:cNvPr id="464" name="Google Shape;464;p47"/>
          <p:cNvGrpSpPr/>
          <p:nvPr/>
        </p:nvGrpSpPr>
        <p:grpSpPr>
          <a:xfrm>
            <a:off x="4570809" y="1919957"/>
            <a:ext cx="3601638" cy="2484684"/>
            <a:chOff x="0" y="3011"/>
            <a:chExt cx="4802184" cy="3312912"/>
          </a:xfrm>
        </p:grpSpPr>
        <p:sp>
          <p:nvSpPr>
            <p:cNvPr id="465" name="Google Shape;465;p47"/>
            <p:cNvSpPr/>
            <p:nvPr/>
          </p:nvSpPr>
          <p:spPr>
            <a:xfrm>
              <a:off x="0" y="3011"/>
              <a:ext cx="4802184" cy="949733"/>
            </a:xfrm>
            <a:prstGeom prst="roundRect">
              <a:avLst>
                <a:gd name="adj" fmla="val 10000"/>
              </a:avLst>
            </a:prstGeom>
            <a:solidFill>
              <a:srgbClr val="B4CEC0"/>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66" name="Google Shape;466;p47"/>
            <p:cNvSpPr/>
            <p:nvPr/>
          </p:nvSpPr>
          <p:spPr>
            <a:xfrm>
              <a:off x="287294" y="216701"/>
              <a:ext cx="522863" cy="522353"/>
            </a:xfrm>
            <a:prstGeom prst="rect">
              <a:avLst/>
            </a:prstGeom>
            <a:blipFill rotWithShape="1">
              <a:blip r:embed="rId6">
                <a:alphaModFix/>
              </a:blip>
              <a:stretch>
                <a:fillRect/>
              </a:stretch>
            </a:blip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67" name="Google Shape;467;p47"/>
            <p:cNvSpPr/>
            <p:nvPr/>
          </p:nvSpPr>
          <p:spPr>
            <a:xfrm>
              <a:off x="1097452" y="3011"/>
              <a:ext cx="3661733" cy="950661"/>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68" name="Google Shape;468;p47"/>
            <p:cNvSpPr txBox="1"/>
            <p:nvPr/>
          </p:nvSpPr>
          <p:spPr>
            <a:xfrm>
              <a:off x="1097452" y="3011"/>
              <a:ext cx="3661733" cy="950661"/>
            </a:xfrm>
            <a:prstGeom prst="rect">
              <a:avLst/>
            </a:prstGeom>
            <a:noFill/>
            <a:ln>
              <a:noFill/>
            </a:ln>
          </p:spPr>
          <p:txBody>
            <a:bodyPr spcFirstLastPara="1" wrap="square" lIns="75450" tIns="75450" rIns="75450" bIns="754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In order to address these challenges, Walmart must consider strengthening the usual retention through improved scheduling flexibility, mental-health support, and career-path visibility</a:t>
              </a:r>
              <a:endParaRPr sz="1100" b="0" i="0" u="none" strike="noStrike" cap="none">
                <a:solidFill>
                  <a:schemeClr val="dk1"/>
                </a:solidFill>
                <a:latin typeface="Garamond"/>
                <a:ea typeface="Garamond"/>
                <a:cs typeface="Garamond"/>
                <a:sym typeface="Garamond"/>
              </a:endParaRPr>
            </a:p>
          </p:txBody>
        </p:sp>
        <p:sp>
          <p:nvSpPr>
            <p:cNvPr id="469" name="Google Shape;469;p47"/>
            <p:cNvSpPr/>
            <p:nvPr/>
          </p:nvSpPr>
          <p:spPr>
            <a:xfrm>
              <a:off x="0" y="1184137"/>
              <a:ext cx="4802184" cy="949733"/>
            </a:xfrm>
            <a:prstGeom prst="roundRect">
              <a:avLst>
                <a:gd name="adj" fmla="val 10000"/>
              </a:avLst>
            </a:prstGeom>
            <a:solidFill>
              <a:srgbClr val="B4CEC0"/>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0" name="Google Shape;470;p47"/>
            <p:cNvSpPr/>
            <p:nvPr/>
          </p:nvSpPr>
          <p:spPr>
            <a:xfrm>
              <a:off x="287294" y="1397827"/>
              <a:ext cx="522863" cy="522353"/>
            </a:xfrm>
            <a:prstGeom prst="rect">
              <a:avLst/>
            </a:prstGeom>
            <a:blipFill rotWithShape="1">
              <a:blip r:embed="rId7">
                <a:alphaModFix/>
              </a:blip>
              <a:stretch>
                <a:fillRect/>
              </a:stretch>
            </a:blip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1" name="Google Shape;471;p47"/>
            <p:cNvSpPr/>
            <p:nvPr/>
          </p:nvSpPr>
          <p:spPr>
            <a:xfrm>
              <a:off x="1097452" y="1184137"/>
              <a:ext cx="3661733" cy="950661"/>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2" name="Google Shape;472;p47"/>
            <p:cNvSpPr txBox="1"/>
            <p:nvPr/>
          </p:nvSpPr>
          <p:spPr>
            <a:xfrm>
              <a:off x="1097452" y="1184137"/>
              <a:ext cx="3661733" cy="950661"/>
            </a:xfrm>
            <a:prstGeom prst="rect">
              <a:avLst/>
            </a:prstGeom>
            <a:noFill/>
            <a:ln>
              <a:noFill/>
            </a:ln>
          </p:spPr>
          <p:txBody>
            <a:bodyPr spcFirstLastPara="1" wrap="square" lIns="75450" tIns="75450" rIns="75450" bIns="754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Strengthening to  enhance communication during restructuring to protect trust is essential </a:t>
              </a:r>
              <a:endParaRPr sz="1100" b="0" i="0" u="none" strike="noStrike" cap="none">
                <a:solidFill>
                  <a:schemeClr val="dk1"/>
                </a:solidFill>
                <a:latin typeface="Garamond"/>
                <a:ea typeface="Garamond"/>
                <a:cs typeface="Garamond"/>
                <a:sym typeface="Garamond"/>
              </a:endParaRPr>
            </a:p>
          </p:txBody>
        </p:sp>
        <p:sp>
          <p:nvSpPr>
            <p:cNvPr id="473" name="Google Shape;473;p47"/>
            <p:cNvSpPr/>
            <p:nvPr/>
          </p:nvSpPr>
          <p:spPr>
            <a:xfrm>
              <a:off x="0" y="2365262"/>
              <a:ext cx="4802184" cy="949733"/>
            </a:xfrm>
            <a:prstGeom prst="roundRect">
              <a:avLst>
                <a:gd name="adj" fmla="val 10000"/>
              </a:avLst>
            </a:prstGeom>
            <a:solidFill>
              <a:srgbClr val="B4CEC0"/>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4" name="Google Shape;474;p47"/>
            <p:cNvSpPr/>
            <p:nvPr/>
          </p:nvSpPr>
          <p:spPr>
            <a:xfrm>
              <a:off x="287294" y="2578952"/>
              <a:ext cx="522863" cy="522353"/>
            </a:xfrm>
            <a:prstGeom prst="rect">
              <a:avLst/>
            </a:prstGeom>
            <a:blipFill rotWithShape="1">
              <a:blip r:embed="rId8">
                <a:alphaModFix/>
              </a:blip>
              <a:stretch>
                <a:fillRect/>
              </a:stretch>
            </a:blip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5" name="Google Shape;475;p47"/>
            <p:cNvSpPr/>
            <p:nvPr/>
          </p:nvSpPr>
          <p:spPr>
            <a:xfrm>
              <a:off x="1097452" y="2365262"/>
              <a:ext cx="3661733" cy="950661"/>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76" name="Google Shape;476;p47"/>
            <p:cNvSpPr txBox="1"/>
            <p:nvPr/>
          </p:nvSpPr>
          <p:spPr>
            <a:xfrm>
              <a:off x="1097452" y="2365262"/>
              <a:ext cx="3661733" cy="950661"/>
            </a:xfrm>
            <a:prstGeom prst="rect">
              <a:avLst/>
            </a:prstGeom>
            <a:noFill/>
            <a:ln>
              <a:noFill/>
            </a:ln>
          </p:spPr>
          <p:txBody>
            <a:bodyPr spcFirstLastPara="1" wrap="square" lIns="75450" tIns="75450" rIns="75450" bIns="75450"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May consider expanding targeted upskilling for tech roles and frontline mobility</a:t>
              </a:r>
              <a:endParaRPr sz="1100" b="0" i="0" u="none" strike="noStrike" cap="none">
                <a:solidFill>
                  <a:schemeClr val="dk1"/>
                </a:solidFill>
                <a:latin typeface="Garamond"/>
                <a:ea typeface="Garamond"/>
                <a:cs typeface="Garamond"/>
                <a:sym typeface="Garamond"/>
              </a:endParaRPr>
            </a:p>
          </p:txBody>
        </p:sp>
      </p:grpSp>
      <p:pic>
        <p:nvPicPr>
          <p:cNvPr id="477" name="Google Shape;477;p47"/>
          <p:cNvPicPr preferRelativeResize="0"/>
          <p:nvPr/>
        </p:nvPicPr>
        <p:blipFill rotWithShape="1">
          <a:blip r:embed="rId9">
            <a:alphaModFix/>
          </a:blip>
          <a:srcRect/>
          <a:stretch/>
        </p:blipFill>
        <p:spPr>
          <a:xfrm>
            <a:off x="882413" y="1056899"/>
            <a:ext cx="3274838" cy="2788425"/>
          </a:xfrm>
          <a:prstGeom prst="rect">
            <a:avLst/>
          </a:prstGeom>
          <a:noFill/>
          <a:ln>
            <a:noFill/>
          </a:ln>
        </p:spPr>
      </p:pic>
    </p:spTree>
  </p:cSld>
  <p:clrMapOvr>
    <a:masterClrMapping/>
  </p:clrMapOvr>
  <p:transition spd="slow">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EEEEEE"/>
            </a:gs>
            <a:gs pos="100000">
              <a:srgbClr val="C8C8C8"/>
            </a:gs>
          </a:gsLst>
          <a:lin ang="5400000" scaled="0"/>
        </a:gradFill>
        <a:effectLst/>
      </p:bgPr>
    </p:bg>
    <p:spTree>
      <p:nvGrpSpPr>
        <p:cNvPr id="1" name="Shape 481"/>
        <p:cNvGrpSpPr/>
        <p:nvPr/>
      </p:nvGrpSpPr>
      <p:grpSpPr>
        <a:xfrm>
          <a:off x="0" y="0"/>
          <a:ext cx="0" cy="0"/>
          <a:chOff x="0" y="0"/>
          <a:chExt cx="0" cy="0"/>
        </a:xfrm>
      </p:grpSpPr>
      <p:sp>
        <p:nvSpPr>
          <p:cNvPr id="482" name="Google Shape;482;p48"/>
          <p:cNvSpPr txBox="1">
            <a:spLocks noGrp="1"/>
          </p:cNvSpPr>
          <p:nvPr>
            <p:ph type="title"/>
          </p:nvPr>
        </p:nvSpPr>
        <p:spPr>
          <a:xfrm>
            <a:off x="2743200" y="4061310"/>
            <a:ext cx="4854389" cy="596424"/>
          </a:xfrm>
          <a:prstGeom prst="rect">
            <a:avLst/>
          </a:prstGeom>
          <a:noFill/>
          <a:ln>
            <a:noFill/>
          </a:ln>
        </p:spPr>
        <p:txBody>
          <a:bodyPr spcFirstLastPara="1" wrap="square" lIns="68575" tIns="34275" rIns="68575" bIns="34275" anchor="b" anchorCtr="0">
            <a:normAutofit fontScale="90000"/>
          </a:bodyPr>
          <a:lstStyle/>
          <a:p>
            <a:pPr marL="0" lvl="0" indent="0" algn="ctr" rtl="0">
              <a:lnSpc>
                <a:spcPct val="100000"/>
              </a:lnSpc>
              <a:spcBef>
                <a:spcPts val="0"/>
              </a:spcBef>
              <a:spcAft>
                <a:spcPts val="0"/>
              </a:spcAft>
              <a:buClr>
                <a:srgbClr val="262626"/>
              </a:buClr>
              <a:buSzPct val="100000"/>
              <a:buFont typeface="Garamond"/>
              <a:buNone/>
            </a:pPr>
            <a:r>
              <a:rPr lang="en" sz="3600"/>
              <a:t>Summary </a:t>
            </a:r>
            <a:endParaRPr/>
          </a:p>
        </p:txBody>
      </p:sp>
      <p:pic>
        <p:nvPicPr>
          <p:cNvPr id="483" name="Google Shape;483;p48"/>
          <p:cNvPicPr preferRelativeResize="0">
            <a:picLocks noGrp="1"/>
          </p:cNvPicPr>
          <p:nvPr>
            <p:ph type="body" idx="1"/>
          </p:nvPr>
        </p:nvPicPr>
        <p:blipFill rotWithShape="1">
          <a:blip r:embed="rId3">
            <a:alphaModFix/>
          </a:blip>
          <a:srcRect/>
          <a:stretch/>
        </p:blipFill>
        <p:spPr>
          <a:xfrm>
            <a:off x="4572000" y="672301"/>
            <a:ext cx="3972555" cy="3202474"/>
          </a:xfrm>
          <a:prstGeom prst="roundRect">
            <a:avLst>
              <a:gd name="adj" fmla="val 5301"/>
            </a:avLst>
          </a:prstGeom>
          <a:noFill/>
          <a:ln w="82550" cap="sq" cmpd="sng">
            <a:solidFill>
              <a:srgbClr val="EAEAEA"/>
            </a:solidFill>
            <a:prstDash val="solid"/>
            <a:miter lim="800000"/>
            <a:headEnd type="none" w="sm" len="sm"/>
            <a:tailEnd type="none" w="sm" len="sm"/>
          </a:ln>
        </p:spPr>
      </p:pic>
      <p:pic>
        <p:nvPicPr>
          <p:cNvPr id="484" name="Google Shape;484;p48"/>
          <p:cNvPicPr preferRelativeResize="0"/>
          <p:nvPr/>
        </p:nvPicPr>
        <p:blipFill rotWithShape="1">
          <a:blip r:embed="rId4">
            <a:alphaModFix/>
          </a:blip>
          <a:srcRect/>
          <a:stretch/>
        </p:blipFill>
        <p:spPr>
          <a:xfrm>
            <a:off x="765615" y="783978"/>
            <a:ext cx="3441327" cy="3575544"/>
          </a:xfrm>
          <a:prstGeom prst="roundRect">
            <a:avLst>
              <a:gd name="adj" fmla="val 5301"/>
            </a:avLst>
          </a:prstGeom>
          <a:noFill/>
          <a:ln w="82550" cap="sq" cmpd="sng">
            <a:solidFill>
              <a:srgbClr val="EAEAEA"/>
            </a:solidFill>
            <a:prstDash val="solid"/>
            <a:miter lim="800000"/>
            <a:headEnd type="none" w="sm" len="sm"/>
            <a:tailEnd type="none" w="sm" len="sm"/>
          </a:ln>
        </p:spPr>
      </p:pic>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88"/>
        <p:cNvGrpSpPr/>
        <p:nvPr/>
      </p:nvGrpSpPr>
      <p:grpSpPr>
        <a:xfrm>
          <a:off x="0" y="0"/>
          <a:ext cx="0" cy="0"/>
          <a:chOff x="0" y="0"/>
          <a:chExt cx="0" cy="0"/>
        </a:xfrm>
      </p:grpSpPr>
      <p:sp>
        <p:nvSpPr>
          <p:cNvPr id="489" name="Google Shape;489;p49"/>
          <p:cNvSpPr/>
          <p:nvPr/>
        </p:nvSpPr>
        <p:spPr>
          <a:xfrm>
            <a:off x="0" y="0"/>
            <a:ext cx="9144000"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490" name="Google Shape;490;p49"/>
          <p:cNvSpPr/>
          <p:nvPr/>
        </p:nvSpPr>
        <p:spPr>
          <a:xfrm>
            <a:off x="355997" y="352425"/>
            <a:ext cx="2771251" cy="4438650"/>
          </a:xfrm>
          <a:prstGeom prst="rect">
            <a:avLst/>
          </a:prstGeom>
          <a:solidFill>
            <a:srgbClr val="363636"/>
          </a:solidFill>
          <a:ln>
            <a:noFill/>
          </a:ln>
          <a:effectLst>
            <a:outerShdw blurRad="50800" dist="38100" dir="5400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491" name="Google Shape;491;p49"/>
          <p:cNvSpPr/>
          <p:nvPr/>
        </p:nvSpPr>
        <p:spPr>
          <a:xfrm>
            <a:off x="479751" y="476631"/>
            <a:ext cx="2523744" cy="4190238"/>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492" name="Google Shape;492;p49"/>
          <p:cNvSpPr txBox="1">
            <a:spLocks noGrp="1"/>
          </p:cNvSpPr>
          <p:nvPr>
            <p:ph type="title"/>
          </p:nvPr>
        </p:nvSpPr>
        <p:spPr>
          <a:xfrm>
            <a:off x="714081" y="716067"/>
            <a:ext cx="2047811" cy="3709502"/>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rgbClr val="FFFFFF"/>
              </a:buClr>
              <a:buSzPts val="3300"/>
              <a:buFont typeface="Garamond"/>
              <a:buNone/>
            </a:pPr>
            <a:r>
              <a:rPr lang="en">
                <a:solidFill>
                  <a:srgbClr val="FFFFFF"/>
                </a:solidFill>
              </a:rPr>
              <a:t>References </a:t>
            </a:r>
            <a:endParaRPr>
              <a:solidFill>
                <a:srgbClr val="FFFFFF"/>
              </a:solidFill>
            </a:endParaRPr>
          </a:p>
        </p:txBody>
      </p:sp>
      <p:sp>
        <p:nvSpPr>
          <p:cNvPr id="493" name="Google Shape;493;p49"/>
          <p:cNvSpPr/>
          <p:nvPr/>
        </p:nvSpPr>
        <p:spPr>
          <a:xfrm>
            <a:off x="3490722" y="0"/>
            <a:ext cx="5653278" cy="5143500"/>
          </a:xfrm>
          <a:prstGeom prst="rect">
            <a:avLst/>
          </a:prstGeom>
          <a:gradFill>
            <a:gsLst>
              <a:gs pos="0">
                <a:schemeClr val="lt1"/>
              </a:gs>
              <a:gs pos="30000">
                <a:schemeClr val="lt1"/>
              </a:gs>
              <a:gs pos="61000">
                <a:srgbClr val="F7F7F7"/>
              </a:gs>
              <a:gs pos="97000">
                <a:srgbClr val="E4E4E4"/>
              </a:gs>
              <a:gs pos="100000">
                <a:srgbClr val="E4E4E4"/>
              </a:gs>
            </a:gsLst>
            <a:path path="circle">
              <a:fillToRect l="50000" t="50000" r="50000" b="50000"/>
            </a:path>
            <a:tileRect/>
          </a:gra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494" name="Google Shape;494;p49"/>
          <p:cNvSpPr txBox="1">
            <a:spLocks noGrp="1"/>
          </p:cNvSpPr>
          <p:nvPr>
            <p:ph type="body" idx="1"/>
          </p:nvPr>
        </p:nvSpPr>
        <p:spPr>
          <a:xfrm>
            <a:off x="3855700" y="352425"/>
            <a:ext cx="4465223" cy="4054476"/>
          </a:xfrm>
          <a:prstGeom prst="rect">
            <a:avLst/>
          </a:prstGeom>
          <a:noFill/>
          <a:ln>
            <a:noFill/>
          </a:ln>
        </p:spPr>
        <p:txBody>
          <a:bodyPr spcFirstLastPara="1" wrap="square" lIns="68575" tIns="34275" rIns="68575" bIns="34275" anchor="ctr" anchorCtr="0">
            <a:normAutofit/>
          </a:bodyPr>
          <a:lstStyle/>
          <a:p>
            <a:pPr marL="215900" lvl="0" indent="-222250" algn="l" rtl="0">
              <a:lnSpc>
                <a:spcPct val="90000"/>
              </a:lnSpc>
              <a:spcBef>
                <a:spcPts val="0"/>
              </a:spcBef>
              <a:spcAft>
                <a:spcPts val="0"/>
              </a:spcAft>
              <a:buSzPts val="1300"/>
              <a:buChar char="•"/>
            </a:pPr>
            <a:r>
              <a:rPr lang="en" sz="1100" i="1"/>
              <a:t>JobsPikr Blog 2025, </a:t>
            </a:r>
            <a:r>
              <a:rPr lang="en" sz="1100"/>
              <a:t>Walmart Upskills 50,000 Employees for AI &amp; Automation Roles, 2025. . Available at: </a:t>
            </a:r>
            <a:r>
              <a:rPr lang="en" sz="1100" u="sng">
                <a:solidFill>
                  <a:schemeClr val="hlink"/>
                </a:solidFill>
                <a:hlinkClick r:id="rId4"/>
              </a:rPr>
              <a:t>https://www.jobspikr.com/blog/walmart-reskilling-workforce-2025/</a:t>
            </a:r>
            <a:r>
              <a:rPr lang="en" sz="1100"/>
              <a:t> (Accessed: 26 November 2025). </a:t>
            </a:r>
            <a:r>
              <a:rPr lang="en" sz="1100" u="sng">
                <a:solidFill>
                  <a:schemeClr val="hlink"/>
                </a:solidFill>
                <a:hlinkClick r:id="rId5"/>
              </a:rPr>
              <a:t>jobspikr.com</a:t>
            </a:r>
            <a:endParaRPr sz="1100"/>
          </a:p>
          <a:p>
            <a:pPr marL="215900" lvl="0" indent="-222250" algn="l" rtl="0">
              <a:lnSpc>
                <a:spcPct val="90000"/>
              </a:lnSpc>
              <a:spcBef>
                <a:spcPts val="700"/>
              </a:spcBef>
              <a:spcAft>
                <a:spcPts val="0"/>
              </a:spcAft>
              <a:buSzPts val="1300"/>
              <a:buChar char="•"/>
            </a:pPr>
            <a:r>
              <a:rPr lang="en" sz="1100"/>
              <a:t>Consumer Justice Law Firm, 2025. </a:t>
            </a:r>
            <a:r>
              <a:rPr lang="en" sz="1100" i="1"/>
              <a:t>Walmart Background Check Disqualifications: Real vs. Fake.</a:t>
            </a:r>
            <a:r>
              <a:rPr lang="en" sz="1100"/>
              <a:t> Available at: </a:t>
            </a:r>
            <a:r>
              <a:rPr lang="en" sz="1100" u="sng">
                <a:solidFill>
                  <a:schemeClr val="hlink"/>
                </a:solidFill>
                <a:hlinkClick r:id="rId6"/>
              </a:rPr>
              <a:t>https://consumerjustice.com/blog/walmart-background-check-fix-errors/</a:t>
            </a:r>
            <a:r>
              <a:rPr lang="en" sz="1100"/>
              <a:t> (Accessed: 26 November 2025). </a:t>
            </a:r>
            <a:r>
              <a:rPr lang="en" sz="1100" u="sng">
                <a:solidFill>
                  <a:schemeClr val="hlink"/>
                </a:solidFill>
                <a:hlinkClick r:id="rId6"/>
              </a:rPr>
              <a:t>consumerjustice.com</a:t>
            </a:r>
            <a:endParaRPr sz="1100"/>
          </a:p>
          <a:p>
            <a:pPr marL="215900" lvl="0" indent="-222250" algn="l" rtl="0">
              <a:lnSpc>
                <a:spcPct val="90000"/>
              </a:lnSpc>
              <a:spcBef>
                <a:spcPts val="700"/>
              </a:spcBef>
              <a:spcAft>
                <a:spcPts val="0"/>
              </a:spcAft>
              <a:buSzPts val="1300"/>
              <a:buChar char="•"/>
            </a:pPr>
            <a:r>
              <a:rPr lang="en" sz="1100"/>
              <a:t>HR Executive of the Year 2025. </a:t>
            </a:r>
            <a:r>
              <a:rPr lang="en" sz="1100" i="1"/>
              <a:t>Behind the ‘people-led, tech-powered’ Walmart: Meet our 2025 HR Executive of the Year</a:t>
            </a:r>
            <a:r>
              <a:rPr lang="en" sz="1100"/>
              <a:t>. </a:t>
            </a:r>
            <a:r>
              <a:rPr lang="en" sz="1100" i="1"/>
              <a:t>HR Executive</a:t>
            </a:r>
            <a:r>
              <a:rPr lang="en" sz="1100"/>
              <a:t>, 9 September 2025. Available at: </a:t>
            </a:r>
            <a:r>
              <a:rPr lang="en" sz="1100" u="sng">
                <a:solidFill>
                  <a:schemeClr val="hlink"/>
                </a:solidFill>
                <a:hlinkClick r:id="rId7"/>
              </a:rPr>
              <a:t>https://hrexecutive.com/behind-the-people-led-tech-powered-walmart-meet-our-2025-hr-executive-of-the-year/</a:t>
            </a:r>
            <a:r>
              <a:rPr lang="en" sz="1100"/>
              <a:t> (Accessed: 26 November 2025).</a:t>
            </a:r>
            <a:endParaRPr/>
          </a:p>
          <a:p>
            <a:pPr marL="215900" lvl="0" indent="-222250" algn="l" rtl="0">
              <a:lnSpc>
                <a:spcPct val="90000"/>
              </a:lnSpc>
              <a:spcBef>
                <a:spcPts val="700"/>
              </a:spcBef>
              <a:spcAft>
                <a:spcPts val="0"/>
              </a:spcAft>
              <a:buSzPts val="1300"/>
              <a:buChar char="•"/>
            </a:pPr>
            <a:r>
              <a:rPr lang="en" sz="1100"/>
              <a:t>Walmart, Inc. (2025) </a:t>
            </a:r>
            <a:r>
              <a:rPr lang="en" sz="1100" i="1"/>
              <a:t>FY2025 ESG Report</a:t>
            </a:r>
            <a:r>
              <a:rPr lang="en" sz="1100"/>
              <a:t>. Fayetteville, AR: Walmart. Accessed 26 November 2025. </a:t>
            </a:r>
            <a:r>
              <a:rPr lang="en" sz="1100" u="sng">
                <a:solidFill>
                  <a:schemeClr val="hlink"/>
                </a:solidFill>
                <a:hlinkClick r:id="rId8"/>
              </a:rPr>
              <a:t>https://corporate.walmart.com/content/dam/corporate/documents/esgreport/2025/FY2025-Walmart-ESG-Report.pdf</a:t>
            </a:r>
            <a:endParaRPr sz="1100"/>
          </a:p>
          <a:p>
            <a:pPr marL="215900" lvl="0" indent="-222250" algn="l" rtl="0">
              <a:lnSpc>
                <a:spcPct val="90000"/>
              </a:lnSpc>
              <a:spcBef>
                <a:spcPts val="700"/>
              </a:spcBef>
              <a:spcAft>
                <a:spcPts val="0"/>
              </a:spcAft>
              <a:buSzPts val="1300"/>
              <a:buChar char="•"/>
            </a:pPr>
            <a:r>
              <a:rPr lang="en" sz="1100"/>
              <a:t>Times of India, 2025. </a:t>
            </a:r>
            <a:r>
              <a:rPr lang="en" sz="1100" i="1"/>
              <a:t>Walmart layoffs 2025: Technology team faces major jobs cuts amid restructuring</a:t>
            </a:r>
            <a:r>
              <a:rPr lang="en" sz="1100"/>
              <a:t>. Available at: </a:t>
            </a:r>
            <a:r>
              <a:rPr lang="en" sz="1100" u="sng">
                <a:solidFill>
                  <a:schemeClr val="hlink"/>
                </a:solidFill>
                <a:hlinkClick r:id="rId9"/>
              </a:rPr>
              <a:t>https://timesofindia.indiatimes.com/technology/tech-news/walmart-layoffs-2025-technology-team-faces-major-jobs-cuts-amid-restructuring/articleshow/121361312.cms</a:t>
            </a:r>
            <a:r>
              <a:rPr lang="en" sz="1100"/>
              <a:t> (Accessed: 26 November 2025).</a:t>
            </a:r>
            <a:endParaRPr sz="1100"/>
          </a:p>
          <a:p>
            <a:pPr marL="215900" lvl="0" indent="-139700" algn="l" rtl="0">
              <a:lnSpc>
                <a:spcPct val="90000"/>
              </a:lnSpc>
              <a:spcBef>
                <a:spcPts val="700"/>
              </a:spcBef>
              <a:spcAft>
                <a:spcPts val="0"/>
              </a:spcAft>
              <a:buSzPts val="1300"/>
              <a:buNone/>
            </a:pPr>
            <a:endParaRPr sz="11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4F4F4"/>
            </a:gs>
            <a:gs pos="100000">
              <a:srgbClr val="C8C8C8"/>
            </a:gs>
          </a:gsLst>
          <a:lin ang="5400000" scaled="0"/>
        </a:gradFill>
        <a:effectLst/>
      </p:bgPr>
    </p:bg>
    <p:spTree>
      <p:nvGrpSpPr>
        <p:cNvPr id="1" name="Shape 498"/>
        <p:cNvGrpSpPr/>
        <p:nvPr/>
      </p:nvGrpSpPr>
      <p:grpSpPr>
        <a:xfrm>
          <a:off x="0" y="0"/>
          <a:ext cx="0" cy="0"/>
          <a:chOff x="0" y="0"/>
          <a:chExt cx="0" cy="0"/>
        </a:xfrm>
      </p:grpSpPr>
      <p:grpSp>
        <p:nvGrpSpPr>
          <p:cNvPr id="499" name="Google Shape;499;p50"/>
          <p:cNvGrpSpPr/>
          <p:nvPr/>
        </p:nvGrpSpPr>
        <p:grpSpPr>
          <a:xfrm>
            <a:off x="-12701" y="0"/>
            <a:ext cx="9173370" cy="5142161"/>
            <a:chOff x="-16934" y="0"/>
            <a:chExt cx="12231160" cy="6856214"/>
          </a:xfrm>
        </p:grpSpPr>
        <p:pic>
          <p:nvPicPr>
            <p:cNvPr id="500" name="Google Shape;500;p50"/>
            <p:cNvPicPr preferRelativeResize="0"/>
            <p:nvPr/>
          </p:nvPicPr>
          <p:blipFill rotWithShape="1">
            <a:blip r:embed="rId3">
              <a:alphaModFix/>
            </a:blip>
            <a:srcRect/>
            <a:stretch/>
          </p:blipFill>
          <p:spPr>
            <a:xfrm>
              <a:off x="0" y="0"/>
              <a:ext cx="12188825" cy="6856214"/>
            </a:xfrm>
            <a:prstGeom prst="rect">
              <a:avLst/>
            </a:prstGeom>
            <a:noFill/>
            <a:ln>
              <a:noFill/>
            </a:ln>
          </p:spPr>
        </p:pic>
        <p:sp>
          <p:nvSpPr>
            <p:cNvPr id="501" name="Google Shape;501;p50"/>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02" name="Google Shape;502;p50"/>
            <p:cNvPicPr preferRelativeResize="0"/>
            <p:nvPr/>
          </p:nvPicPr>
          <p:blipFill rotWithShape="1">
            <a:blip r:embed="rId4">
              <a:alphaModFix/>
            </a:blip>
            <a:srcRect/>
            <a:stretch/>
          </p:blipFill>
          <p:spPr>
            <a:xfrm>
              <a:off x="-16934" y="3147609"/>
              <a:ext cx="2478024" cy="612648"/>
            </a:xfrm>
            <a:prstGeom prst="rect">
              <a:avLst/>
            </a:prstGeom>
            <a:noFill/>
            <a:ln>
              <a:noFill/>
            </a:ln>
          </p:spPr>
        </p:pic>
        <p:pic>
          <p:nvPicPr>
            <p:cNvPr id="503" name="Google Shape;503;p50"/>
            <p:cNvPicPr preferRelativeResize="0"/>
            <p:nvPr/>
          </p:nvPicPr>
          <p:blipFill rotWithShape="1">
            <a:blip r:embed="rId4">
              <a:alphaModFix/>
            </a:blip>
            <a:srcRect/>
            <a:stretch/>
          </p:blipFill>
          <p:spPr>
            <a:xfrm>
              <a:off x="9736202" y="3147609"/>
              <a:ext cx="2478024" cy="612648"/>
            </a:xfrm>
            <a:prstGeom prst="rect">
              <a:avLst/>
            </a:prstGeom>
            <a:noFill/>
            <a:ln>
              <a:noFill/>
            </a:ln>
          </p:spPr>
        </p:pic>
      </p:grpSp>
      <p:cxnSp>
        <p:nvCxnSpPr>
          <p:cNvPr id="504" name="Google Shape;504;p50"/>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505" name="Google Shape;505;p50"/>
          <p:cNvSpPr/>
          <p:nvPr/>
        </p:nvSpPr>
        <p:spPr>
          <a:xfrm>
            <a:off x="0" y="0"/>
            <a:ext cx="9144000" cy="5143500"/>
          </a:xfrm>
          <a:prstGeom prst="rect">
            <a:avLst/>
          </a:prstGeom>
          <a:gradFill>
            <a:gsLst>
              <a:gs pos="0">
                <a:srgbClr val="F4F4F4"/>
              </a:gs>
              <a:gs pos="100000">
                <a:srgbClr val="C8C8C8"/>
              </a:gs>
            </a:gsLst>
            <a:lin ang="5400000" scaled="0"/>
          </a:gra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506" name="Google Shape;506;p50"/>
          <p:cNvSpPr/>
          <p:nvPr/>
        </p:nvSpPr>
        <p:spPr>
          <a:xfrm>
            <a:off x="1643940" y="1049910"/>
            <a:ext cx="5856119" cy="3077970"/>
          </a:xfrm>
          <a:prstGeom prst="rect">
            <a:avLst/>
          </a:prstGeom>
          <a:gradFill>
            <a:gsLst>
              <a:gs pos="0">
                <a:srgbClr val="3C638B"/>
              </a:gs>
              <a:gs pos="23000">
                <a:srgbClr val="3C638B"/>
              </a:gs>
              <a:gs pos="69000">
                <a:srgbClr val="335375"/>
              </a:gs>
              <a:gs pos="97000">
                <a:srgbClr val="2F4E6D"/>
              </a:gs>
              <a:gs pos="100000">
                <a:srgbClr val="2F4E6D"/>
              </a:gs>
            </a:gsLst>
            <a:path path="circle">
              <a:fillToRect l="50000" t="50000" r="50000" b="50000"/>
            </a:path>
            <a:tileRect/>
          </a:grad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507" name="Google Shape;507;p50"/>
          <p:cNvSpPr/>
          <p:nvPr/>
        </p:nvSpPr>
        <p:spPr>
          <a:xfrm>
            <a:off x="1746249" y="1155698"/>
            <a:ext cx="5657852" cy="2876551"/>
          </a:xfrm>
          <a:prstGeom prst="rect">
            <a:avLst/>
          </a:prstGeom>
          <a:noFill/>
          <a:ln w="15875" cap="flat" cmpd="sng">
            <a:solidFill>
              <a:schemeClr val="l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508" name="Google Shape;508;p50"/>
          <p:cNvGrpSpPr/>
          <p:nvPr/>
        </p:nvGrpSpPr>
        <p:grpSpPr>
          <a:xfrm>
            <a:off x="0" y="2342723"/>
            <a:ext cx="9173370" cy="494743"/>
            <a:chOff x="-16934" y="3123631"/>
            <a:chExt cx="12231160" cy="659658"/>
          </a:xfrm>
        </p:grpSpPr>
        <p:sp>
          <p:nvSpPr>
            <p:cNvPr id="509" name="Google Shape;509;p50"/>
            <p:cNvSpPr/>
            <p:nvPr/>
          </p:nvSpPr>
          <p:spPr>
            <a:xfrm>
              <a:off x="2430976" y="3123631"/>
              <a:ext cx="45720" cy="658368"/>
            </a:xfrm>
            <a:prstGeom prst="roundRect">
              <a:avLst>
                <a:gd name="adj" fmla="val 50000"/>
              </a:avLst>
            </a:prstGeom>
            <a:solidFill>
              <a:schemeClr val="dk2">
                <a:alpha val="54509"/>
              </a:schemeClr>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10" name="Google Shape;510;p50"/>
            <p:cNvPicPr preferRelativeResize="0"/>
            <p:nvPr/>
          </p:nvPicPr>
          <p:blipFill rotWithShape="1">
            <a:blip r:embed="rId4">
              <a:alphaModFix/>
            </a:blip>
            <a:srcRect/>
            <a:stretch/>
          </p:blipFill>
          <p:spPr>
            <a:xfrm>
              <a:off x="-16934" y="3145536"/>
              <a:ext cx="2478024" cy="612648"/>
            </a:xfrm>
            <a:prstGeom prst="rect">
              <a:avLst/>
            </a:prstGeom>
            <a:noFill/>
            <a:ln>
              <a:noFill/>
            </a:ln>
          </p:spPr>
        </p:pic>
        <p:sp>
          <p:nvSpPr>
            <p:cNvPr id="511" name="Google Shape;511;p50"/>
            <p:cNvSpPr/>
            <p:nvPr/>
          </p:nvSpPr>
          <p:spPr>
            <a:xfrm>
              <a:off x="9717803" y="3124921"/>
              <a:ext cx="45720" cy="658368"/>
            </a:xfrm>
            <a:prstGeom prst="roundRect">
              <a:avLst>
                <a:gd name="adj" fmla="val 50000"/>
              </a:avLst>
            </a:prstGeom>
            <a:solidFill>
              <a:schemeClr val="dk2">
                <a:alpha val="54509"/>
              </a:schemeClr>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12" name="Google Shape;512;p50"/>
            <p:cNvPicPr preferRelativeResize="0"/>
            <p:nvPr/>
          </p:nvPicPr>
          <p:blipFill rotWithShape="1">
            <a:blip r:embed="rId4">
              <a:alphaModFix/>
            </a:blip>
            <a:srcRect/>
            <a:stretch/>
          </p:blipFill>
          <p:spPr>
            <a:xfrm>
              <a:off x="9736202" y="3145536"/>
              <a:ext cx="2478024" cy="612648"/>
            </a:xfrm>
            <a:prstGeom prst="rect">
              <a:avLst/>
            </a:prstGeom>
            <a:noFill/>
            <a:ln>
              <a:noFill/>
            </a:ln>
          </p:spPr>
        </p:pic>
      </p:grpSp>
      <p:sp>
        <p:nvSpPr>
          <p:cNvPr id="513" name="Google Shape;513;p50"/>
          <p:cNvSpPr txBox="1">
            <a:spLocks noGrp="1"/>
          </p:cNvSpPr>
          <p:nvPr>
            <p:ph type="title"/>
          </p:nvPr>
        </p:nvSpPr>
        <p:spPr>
          <a:xfrm>
            <a:off x="2019299" y="1403348"/>
            <a:ext cx="5111752" cy="1136650"/>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chemeClr val="lt1"/>
              </a:buClr>
              <a:buSzPts val="2900"/>
              <a:buFont typeface="Garamond"/>
              <a:buNone/>
            </a:pPr>
            <a:r>
              <a:rPr lang="en" sz="2900">
                <a:solidFill>
                  <a:schemeClr val="lt1"/>
                </a:solidFill>
              </a:rPr>
              <a:t>Training and development (Krish)</a:t>
            </a:r>
            <a:br>
              <a:rPr lang="en" sz="2900">
                <a:solidFill>
                  <a:schemeClr val="lt1"/>
                </a:solidFill>
              </a:rPr>
            </a:br>
            <a:endParaRPr sz="2900">
              <a:solidFill>
                <a:schemeClr val="lt1"/>
              </a:solidFill>
            </a:endParaRPr>
          </a:p>
        </p:txBody>
      </p:sp>
      <p:cxnSp>
        <p:nvCxnSpPr>
          <p:cNvPr id="514" name="Google Shape;514;p50"/>
          <p:cNvCxnSpPr/>
          <p:nvPr/>
        </p:nvCxnSpPr>
        <p:spPr>
          <a:xfrm>
            <a:off x="2019299" y="2641598"/>
            <a:ext cx="5111751" cy="0"/>
          </a:xfrm>
          <a:prstGeom prst="straightConnector1">
            <a:avLst/>
          </a:prstGeom>
          <a:noFill/>
          <a:ln w="15875" cap="flat" cmpd="sng">
            <a:solidFill>
              <a:schemeClr val="lt1"/>
            </a:solidFill>
            <a:prstDash val="solid"/>
            <a:round/>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13"/>
                                        </p:tgtEl>
                                        <p:attrNameLst>
                                          <p:attrName>style.visibility</p:attrName>
                                        </p:attrNameLst>
                                      </p:cBhvr>
                                      <p:to>
                                        <p:strVal val="visible"/>
                                      </p:to>
                                    </p:set>
                                    <p:animEffect transition="in" filter="fade">
                                      <p:cBhvr>
                                        <p:cTn id="7" dur="1000"/>
                                        <p:tgtEl>
                                          <p:spTgt spid="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19"/>
        <p:cNvGrpSpPr/>
        <p:nvPr/>
      </p:nvGrpSpPr>
      <p:grpSpPr>
        <a:xfrm>
          <a:off x="0" y="0"/>
          <a:ext cx="0" cy="0"/>
          <a:chOff x="0" y="0"/>
          <a:chExt cx="0" cy="0"/>
        </a:xfrm>
      </p:grpSpPr>
      <p:sp>
        <p:nvSpPr>
          <p:cNvPr id="520" name="Google Shape;520;p51"/>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521" name="Google Shape;521;p51"/>
          <p:cNvGrpSpPr/>
          <p:nvPr/>
        </p:nvGrpSpPr>
        <p:grpSpPr>
          <a:xfrm>
            <a:off x="-11802" y="0"/>
            <a:ext cx="9172472" cy="5142161"/>
            <a:chOff x="-15736" y="0"/>
            <a:chExt cx="12229962" cy="6856214"/>
          </a:xfrm>
        </p:grpSpPr>
        <p:pic>
          <p:nvPicPr>
            <p:cNvPr id="522" name="Google Shape;522;p51"/>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523" name="Google Shape;523;p51"/>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24" name="Google Shape;524;p51"/>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525" name="Google Shape;525;p51"/>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526" name="Google Shape;526;p51"/>
          <p:cNvSpPr txBox="1">
            <a:spLocks noGrp="1"/>
          </p:cNvSpPr>
          <p:nvPr>
            <p:ph type="title"/>
          </p:nvPr>
        </p:nvSpPr>
        <p:spPr>
          <a:xfrm>
            <a:off x="5651869" y="736599"/>
            <a:ext cx="252057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1100"/>
              <a:buFont typeface="Garamond"/>
              <a:buNone/>
            </a:pPr>
            <a:r>
              <a:rPr lang="en" sz="1100">
                <a:solidFill>
                  <a:srgbClr val="262626"/>
                </a:solidFill>
              </a:rPr>
              <a:t>Walmart’s Current HR policies and practices of the selected organisation in terms of training and development</a:t>
            </a:r>
            <a:br>
              <a:rPr lang="en" sz="1100">
                <a:solidFill>
                  <a:srgbClr val="262626"/>
                </a:solidFill>
              </a:rPr>
            </a:br>
            <a:endParaRPr sz="1100">
              <a:solidFill>
                <a:srgbClr val="262626"/>
              </a:solidFill>
            </a:endParaRPr>
          </a:p>
        </p:txBody>
      </p:sp>
      <p:sp>
        <p:nvSpPr>
          <p:cNvPr id="527" name="Google Shape;527;p51"/>
          <p:cNvSpPr/>
          <p:nvPr/>
        </p:nvSpPr>
        <p:spPr>
          <a:xfrm>
            <a:off x="819482" y="819150"/>
            <a:ext cx="4457015"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28" name="Google Shape;528;p51"/>
          <p:cNvPicPr preferRelativeResize="0"/>
          <p:nvPr/>
        </p:nvPicPr>
        <p:blipFill rotWithShape="1">
          <a:blip r:embed="rId6">
            <a:alphaModFix/>
          </a:blip>
          <a:srcRect/>
          <a:stretch/>
        </p:blipFill>
        <p:spPr>
          <a:xfrm>
            <a:off x="1059512" y="1138815"/>
            <a:ext cx="3959083" cy="2731766"/>
          </a:xfrm>
          <a:prstGeom prst="rect">
            <a:avLst/>
          </a:prstGeom>
          <a:noFill/>
          <a:ln>
            <a:noFill/>
          </a:ln>
        </p:spPr>
      </p:pic>
      <p:cxnSp>
        <p:nvCxnSpPr>
          <p:cNvPr id="529" name="Google Shape;529;p51"/>
          <p:cNvCxnSpPr/>
          <p:nvPr/>
        </p:nvCxnSpPr>
        <p:spPr>
          <a:xfrm>
            <a:off x="5640067" y="1800479"/>
            <a:ext cx="2532381" cy="0"/>
          </a:xfrm>
          <a:prstGeom prst="straightConnector1">
            <a:avLst/>
          </a:prstGeom>
          <a:noFill/>
          <a:ln w="15875" cap="flat" cmpd="sng">
            <a:solidFill>
              <a:schemeClr val="accent1"/>
            </a:solidFill>
            <a:prstDash val="solid"/>
            <a:round/>
            <a:headEnd type="none" w="sm" len="sm"/>
            <a:tailEnd type="none" w="sm" len="sm"/>
          </a:ln>
        </p:spPr>
      </p:cxnSp>
      <p:sp>
        <p:nvSpPr>
          <p:cNvPr id="530" name="Google Shape;530;p51"/>
          <p:cNvSpPr txBox="1">
            <a:spLocks noGrp="1"/>
          </p:cNvSpPr>
          <p:nvPr>
            <p:ph type="body" idx="1"/>
          </p:nvPr>
        </p:nvSpPr>
        <p:spPr>
          <a:xfrm>
            <a:off x="5651868" y="1917699"/>
            <a:ext cx="2520578" cy="2489202"/>
          </a:xfrm>
          <a:prstGeom prst="rect">
            <a:avLst/>
          </a:prstGeom>
          <a:noFill/>
          <a:ln>
            <a:noFill/>
          </a:ln>
        </p:spPr>
        <p:txBody>
          <a:bodyPr spcFirstLastPara="1" wrap="square" lIns="68575" tIns="34275" rIns="68575" bIns="34275" anchor="t" anchorCtr="0">
            <a:normAutofit/>
          </a:bodyPr>
          <a:lstStyle/>
          <a:p>
            <a:pPr marL="215900" lvl="0" indent="-209550" algn="l" rtl="0">
              <a:lnSpc>
                <a:spcPct val="90000"/>
              </a:lnSpc>
              <a:spcBef>
                <a:spcPts val="0"/>
              </a:spcBef>
              <a:spcAft>
                <a:spcPts val="0"/>
              </a:spcAft>
              <a:buSzPts val="1100"/>
              <a:buChar char="•"/>
            </a:pPr>
            <a:r>
              <a:rPr lang="en" sz="1000">
                <a:solidFill>
                  <a:srgbClr val="262626"/>
                </a:solidFill>
              </a:rPr>
              <a:t>The pursuit of training and development of Walmart is consistent, and Walmart invests heavily in training via Walmart Academy and Live Better U (LBU) Walmart Inc. (2022) </a:t>
            </a:r>
            <a:endParaRPr sz="1000">
              <a:solidFill>
                <a:srgbClr val="262626"/>
              </a:solidFill>
            </a:endParaRPr>
          </a:p>
          <a:p>
            <a:pPr marL="215900" lvl="0" indent="-209550" algn="l" rtl="0">
              <a:lnSpc>
                <a:spcPct val="90000"/>
              </a:lnSpc>
              <a:spcBef>
                <a:spcPts val="600"/>
              </a:spcBef>
              <a:spcAft>
                <a:spcPts val="0"/>
              </a:spcAft>
              <a:buSzPts val="1100"/>
              <a:buChar char="•"/>
            </a:pPr>
            <a:r>
              <a:rPr lang="en" sz="1000">
                <a:solidFill>
                  <a:srgbClr val="262626"/>
                </a:solidFill>
              </a:rPr>
              <a:t>Through its Walmart Academy, revered as the largest private‑sector training system, associates receive on-the-job, digital, and in-person training to build role-specific, leadership, and future‑ready skills Walmart Inc. (2022) </a:t>
            </a:r>
            <a:endParaRPr sz="1000">
              <a:solidFill>
                <a:srgbClr val="262626"/>
              </a:solidFill>
            </a:endParaRPr>
          </a:p>
          <a:p>
            <a:pPr marL="215900" lvl="0" indent="-209550" algn="l" rtl="0">
              <a:lnSpc>
                <a:spcPct val="90000"/>
              </a:lnSpc>
              <a:spcBef>
                <a:spcPts val="600"/>
              </a:spcBef>
              <a:spcAft>
                <a:spcPts val="0"/>
              </a:spcAft>
              <a:buSzPts val="1100"/>
              <a:buChar char="•"/>
            </a:pPr>
            <a:r>
              <a:rPr lang="en" sz="1000">
                <a:solidFill>
                  <a:srgbClr val="262626"/>
                </a:solidFill>
              </a:rPr>
              <a:t>Hence, it is implied that LBU provides free certificates, degrees, and short-form courses for associates, thereby, aiming to upskill or move to in-demand roles like supply chain, tech, or management Walmart Inc. (2025) </a:t>
            </a:r>
            <a:endParaRPr sz="1000">
              <a:solidFill>
                <a:srgbClr val="262626"/>
              </a:solidFill>
            </a:endParaRPr>
          </a:p>
          <a:p>
            <a:pPr marL="215900" lvl="0" indent="-139700" algn="l" rtl="0">
              <a:lnSpc>
                <a:spcPct val="90000"/>
              </a:lnSpc>
              <a:spcBef>
                <a:spcPts val="600"/>
              </a:spcBef>
              <a:spcAft>
                <a:spcPts val="0"/>
              </a:spcAft>
              <a:buSzPts val="1100"/>
              <a:buNone/>
            </a:pPr>
            <a:endParaRPr sz="1000">
              <a:solidFill>
                <a:srgbClr val="262626"/>
              </a:solidFill>
            </a:endParaRPr>
          </a:p>
        </p:txBody>
      </p:sp>
    </p:spTree>
  </p:cSld>
  <p:clrMapOvr>
    <a:masterClrMapping/>
  </p:clrMapOvr>
  <p:transition spd="slow">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5"/>
        <p:cNvGrpSpPr/>
        <p:nvPr/>
      </p:nvGrpSpPr>
      <p:grpSpPr>
        <a:xfrm>
          <a:off x="0" y="0"/>
          <a:ext cx="0" cy="0"/>
          <a:chOff x="0" y="0"/>
          <a:chExt cx="0" cy="0"/>
        </a:xfrm>
      </p:grpSpPr>
      <p:sp>
        <p:nvSpPr>
          <p:cNvPr id="536" name="Google Shape;536;p52"/>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3100"/>
              <a:buFont typeface="Garamond"/>
              <a:buNone/>
            </a:pPr>
            <a:r>
              <a:rPr lang="en" sz="3100" b="1">
                <a:solidFill>
                  <a:srgbClr val="262626"/>
                </a:solidFill>
              </a:rPr>
              <a:t>Role of line managers in implementation in terms of training and development </a:t>
            </a:r>
            <a:endParaRPr sz="3100">
              <a:solidFill>
                <a:srgbClr val="262626"/>
              </a:solidFill>
            </a:endParaRPr>
          </a:p>
        </p:txBody>
      </p:sp>
      <p:pic>
        <p:nvPicPr>
          <p:cNvPr id="537" name="Google Shape;537;p52" descr="A screenshot of a web page&#10;&#10;AI-generated content may be incorrect."/>
          <p:cNvPicPr preferRelativeResize="0"/>
          <p:nvPr/>
        </p:nvPicPr>
        <p:blipFill rotWithShape="1">
          <a:blip r:embed="rId4">
            <a:alphaModFix/>
          </a:blip>
          <a:srcRect/>
          <a:stretch/>
        </p:blipFill>
        <p:spPr>
          <a:xfrm>
            <a:off x="6081638" y="2025885"/>
            <a:ext cx="2019059" cy="2139480"/>
          </a:xfrm>
          <a:prstGeom prst="rect">
            <a:avLst/>
          </a:prstGeom>
          <a:noFill/>
          <a:ln w="57150" cap="flat" cmpd="thickThin">
            <a:solidFill>
              <a:srgbClr val="7F7F7F"/>
            </a:solidFill>
            <a:prstDash val="solid"/>
            <a:miter lim="800000"/>
            <a:headEnd type="none" w="sm" len="sm"/>
            <a:tailEnd type="none" w="sm" len="sm"/>
          </a:ln>
        </p:spPr>
      </p:pic>
      <p:grpSp>
        <p:nvGrpSpPr>
          <p:cNvPr id="538" name="Google Shape;538;p52"/>
          <p:cNvGrpSpPr/>
          <p:nvPr/>
        </p:nvGrpSpPr>
        <p:grpSpPr>
          <a:xfrm>
            <a:off x="1308949" y="1918679"/>
            <a:ext cx="4017852" cy="2487242"/>
            <a:chOff x="449864" y="1306"/>
            <a:chExt cx="5357136" cy="3316322"/>
          </a:xfrm>
        </p:grpSpPr>
        <p:sp>
          <p:nvSpPr>
            <p:cNvPr id="539" name="Google Shape;539;p52"/>
            <p:cNvSpPr/>
            <p:nvPr/>
          </p:nvSpPr>
          <p:spPr>
            <a:xfrm>
              <a:off x="449864" y="1306"/>
              <a:ext cx="2551017" cy="1530610"/>
            </a:xfrm>
            <a:prstGeom prst="rect">
              <a:avLst/>
            </a:prstGeom>
            <a:blipFill rotWithShape="1">
              <a:blip r:embed="rId5">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40" name="Google Shape;540;p52"/>
            <p:cNvSpPr txBox="1"/>
            <p:nvPr/>
          </p:nvSpPr>
          <p:spPr>
            <a:xfrm>
              <a:off x="449864" y="1306"/>
              <a:ext cx="2551017" cy="1530610"/>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In Walmart, Line managers aid in implementing training and development by coordinating with the internal training arm (Walmart Academy) Walmart, Inc. (2025) </a:t>
              </a:r>
              <a:r>
                <a:rPr lang="en" sz="1100" b="0" i="1" u="none" strike="noStrike" cap="none">
                  <a:solidFill>
                    <a:schemeClr val="lt1"/>
                  </a:solidFill>
                  <a:latin typeface="Garamond"/>
                  <a:ea typeface="Garamond"/>
                  <a:cs typeface="Garamond"/>
                  <a:sym typeface="Garamond"/>
                </a:rPr>
                <a:t>Home Office Academy </a:t>
              </a:r>
              <a:endParaRPr sz="1100" b="0" i="0" u="none" strike="noStrike" cap="none">
                <a:solidFill>
                  <a:schemeClr val="lt1"/>
                </a:solidFill>
                <a:latin typeface="Garamond"/>
                <a:ea typeface="Garamond"/>
                <a:cs typeface="Garamond"/>
                <a:sym typeface="Garamond"/>
              </a:endParaRPr>
            </a:p>
          </p:txBody>
        </p:sp>
        <p:sp>
          <p:nvSpPr>
            <p:cNvPr id="541" name="Google Shape;541;p52"/>
            <p:cNvSpPr/>
            <p:nvPr/>
          </p:nvSpPr>
          <p:spPr>
            <a:xfrm>
              <a:off x="3255983" y="1306"/>
              <a:ext cx="2551017" cy="1530610"/>
            </a:xfrm>
            <a:prstGeom prst="rect">
              <a:avLst/>
            </a:prstGeom>
            <a:blipFill rotWithShape="1">
              <a:blip r:embed="rId5">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42" name="Google Shape;542;p52"/>
            <p:cNvSpPr txBox="1"/>
            <p:nvPr/>
          </p:nvSpPr>
          <p:spPr>
            <a:xfrm>
              <a:off x="3255983" y="1306"/>
              <a:ext cx="2551017" cy="1530610"/>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This is done to schedule on-the-job, virtual, and in‑person learning for associates</a:t>
              </a:r>
              <a:endParaRPr sz="1100" b="0" i="0" u="none" strike="noStrike" cap="none">
                <a:solidFill>
                  <a:schemeClr val="lt1"/>
                </a:solidFill>
                <a:latin typeface="Garamond"/>
                <a:ea typeface="Garamond"/>
                <a:cs typeface="Garamond"/>
                <a:sym typeface="Garamond"/>
              </a:endParaRPr>
            </a:p>
          </p:txBody>
        </p:sp>
        <p:sp>
          <p:nvSpPr>
            <p:cNvPr id="543" name="Google Shape;543;p52"/>
            <p:cNvSpPr/>
            <p:nvPr/>
          </p:nvSpPr>
          <p:spPr>
            <a:xfrm>
              <a:off x="449864" y="1787018"/>
              <a:ext cx="2551017" cy="1530610"/>
            </a:xfrm>
            <a:prstGeom prst="rect">
              <a:avLst/>
            </a:prstGeom>
            <a:blipFill rotWithShape="1">
              <a:blip r:embed="rId5">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44" name="Google Shape;544;p52"/>
            <p:cNvSpPr txBox="1"/>
            <p:nvPr/>
          </p:nvSpPr>
          <p:spPr>
            <a:xfrm>
              <a:off x="449864" y="1787018"/>
              <a:ext cx="2551017" cy="1530610"/>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Line managers further identify skill‑gaps and enrol associates, which could be including hourly staff, into training or cross-training opportunities to support upward mobility and career progression (Howland, 2017)</a:t>
              </a:r>
              <a:endParaRPr sz="1100" b="0" i="0" u="none" strike="noStrike" cap="none">
                <a:solidFill>
                  <a:schemeClr val="lt1"/>
                </a:solidFill>
                <a:latin typeface="Garamond"/>
                <a:ea typeface="Garamond"/>
                <a:cs typeface="Garamond"/>
                <a:sym typeface="Garamond"/>
              </a:endParaRPr>
            </a:p>
          </p:txBody>
        </p:sp>
        <p:sp>
          <p:nvSpPr>
            <p:cNvPr id="545" name="Google Shape;545;p52"/>
            <p:cNvSpPr/>
            <p:nvPr/>
          </p:nvSpPr>
          <p:spPr>
            <a:xfrm>
              <a:off x="3255983" y="1787018"/>
              <a:ext cx="2551017" cy="1530610"/>
            </a:xfrm>
            <a:prstGeom prst="rect">
              <a:avLst/>
            </a:prstGeom>
            <a:blipFill rotWithShape="1">
              <a:blip r:embed="rId5">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46" name="Google Shape;546;p52"/>
            <p:cNvSpPr txBox="1"/>
            <p:nvPr/>
          </p:nvSpPr>
          <p:spPr>
            <a:xfrm>
              <a:off x="3255983" y="1787018"/>
              <a:ext cx="2551017" cy="1530610"/>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They further consider monitoring training effectiveness locally by reviewing performance improvements and adherence to new skills</a:t>
              </a:r>
              <a:endParaRPr sz="1100" b="0" i="0" u="none" strike="noStrike" cap="none">
                <a:solidFill>
                  <a:schemeClr val="lt1"/>
                </a:solidFill>
                <a:latin typeface="Garamond"/>
                <a:ea typeface="Garamond"/>
                <a:cs typeface="Garamond"/>
                <a:sym typeface="Garamond"/>
              </a:endParaRPr>
            </a:p>
          </p:txBody>
        </p:sp>
      </p:grpSp>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51"/>
        <p:cNvGrpSpPr/>
        <p:nvPr/>
      </p:nvGrpSpPr>
      <p:grpSpPr>
        <a:xfrm>
          <a:off x="0" y="0"/>
          <a:ext cx="0" cy="0"/>
          <a:chOff x="0" y="0"/>
          <a:chExt cx="0" cy="0"/>
        </a:xfrm>
      </p:grpSpPr>
      <p:sp>
        <p:nvSpPr>
          <p:cNvPr id="552" name="Google Shape;552;p53"/>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Clr>
                <a:srgbClr val="262626"/>
              </a:buClr>
              <a:buSzPts val="2600"/>
              <a:buFont typeface="Garamond"/>
              <a:buNone/>
            </a:pPr>
            <a:r>
              <a:rPr lang="en" sz="2600" b="1"/>
              <a:t>Strategic alignment of HR practices with company goals in terms of training and development </a:t>
            </a:r>
            <a:endParaRPr sz="2600"/>
          </a:p>
        </p:txBody>
      </p:sp>
      <p:grpSp>
        <p:nvGrpSpPr>
          <p:cNvPr id="553" name="Google Shape;553;p53"/>
          <p:cNvGrpSpPr/>
          <p:nvPr/>
        </p:nvGrpSpPr>
        <p:grpSpPr>
          <a:xfrm>
            <a:off x="971552" y="1919787"/>
            <a:ext cx="4692649" cy="2485025"/>
            <a:chOff x="0" y="2784"/>
            <a:chExt cx="6256865" cy="3313367"/>
          </a:xfrm>
        </p:grpSpPr>
        <p:sp>
          <p:nvSpPr>
            <p:cNvPr id="554" name="Google Shape;554;p53"/>
            <p:cNvSpPr/>
            <p:nvPr/>
          </p:nvSpPr>
          <p:spPr>
            <a:xfrm>
              <a:off x="0" y="2784"/>
              <a:ext cx="6256865" cy="953766"/>
            </a:xfrm>
            <a:prstGeom prst="roundRect">
              <a:avLst>
                <a:gd name="adj" fmla="val 10000"/>
              </a:avLst>
            </a:prstGeom>
            <a:solidFill>
              <a:srgbClr val="39976D"/>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55" name="Google Shape;555;p53"/>
            <p:cNvSpPr/>
            <p:nvPr/>
          </p:nvSpPr>
          <p:spPr>
            <a:xfrm>
              <a:off x="288514" y="217381"/>
              <a:ext cx="525084" cy="524571"/>
            </a:xfrm>
            <a:prstGeom prst="rect">
              <a:avLst/>
            </a:prstGeom>
            <a:blipFill rotWithShape="1">
              <a:blip r:embed="rId4">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56" name="Google Shape;556;p53"/>
            <p:cNvSpPr/>
            <p:nvPr/>
          </p:nvSpPr>
          <p:spPr>
            <a:xfrm>
              <a:off x="1102113" y="2784"/>
              <a:ext cx="5096857" cy="954699"/>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57" name="Google Shape;557;p53"/>
            <p:cNvSpPr txBox="1"/>
            <p:nvPr/>
          </p:nvSpPr>
          <p:spPr>
            <a:xfrm>
              <a:off x="1102113" y="2784"/>
              <a:ext cx="5096857" cy="954699"/>
            </a:xfrm>
            <a:prstGeom prst="rect">
              <a:avLst/>
            </a:prstGeom>
            <a:noFill/>
            <a:ln>
              <a:noFill/>
            </a:ln>
          </p:spPr>
          <p:txBody>
            <a:bodyPr spcFirstLastPara="1" wrap="square" lIns="75775" tIns="75775" rIns="75775" bIns="75775"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As of now, it has been identified that Walmart aligns training and development with its broader business goals of operational efficiency, digital transformation, and talent retention Walmart, Inc. (2025) </a:t>
              </a:r>
              <a:endParaRPr sz="1100" b="0" i="0" u="none" strike="noStrike" cap="none">
                <a:solidFill>
                  <a:schemeClr val="dk1"/>
                </a:solidFill>
                <a:latin typeface="Garamond"/>
                <a:ea typeface="Garamond"/>
                <a:cs typeface="Garamond"/>
                <a:sym typeface="Garamond"/>
              </a:endParaRPr>
            </a:p>
          </p:txBody>
        </p:sp>
        <p:sp>
          <p:nvSpPr>
            <p:cNvPr id="558" name="Google Shape;558;p53"/>
            <p:cNvSpPr/>
            <p:nvPr/>
          </p:nvSpPr>
          <p:spPr>
            <a:xfrm>
              <a:off x="0" y="1182118"/>
              <a:ext cx="6256865" cy="953766"/>
            </a:xfrm>
            <a:prstGeom prst="roundRect">
              <a:avLst>
                <a:gd name="adj" fmla="val 10000"/>
              </a:avLst>
            </a:prstGeom>
            <a:solidFill>
              <a:srgbClr val="39976D"/>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59" name="Google Shape;559;p53"/>
            <p:cNvSpPr/>
            <p:nvPr/>
          </p:nvSpPr>
          <p:spPr>
            <a:xfrm>
              <a:off x="288514" y="1396715"/>
              <a:ext cx="525084" cy="524571"/>
            </a:xfrm>
            <a:prstGeom prst="rect">
              <a:avLst/>
            </a:prstGeom>
            <a:blipFill rotWithShape="1">
              <a:blip r:embed="rId5">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60" name="Google Shape;560;p53"/>
            <p:cNvSpPr/>
            <p:nvPr/>
          </p:nvSpPr>
          <p:spPr>
            <a:xfrm>
              <a:off x="1102113" y="1182118"/>
              <a:ext cx="5096857" cy="954699"/>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61" name="Google Shape;561;p53"/>
            <p:cNvSpPr txBox="1"/>
            <p:nvPr/>
          </p:nvSpPr>
          <p:spPr>
            <a:xfrm>
              <a:off x="1102113" y="1182118"/>
              <a:ext cx="5096857" cy="954699"/>
            </a:xfrm>
            <a:prstGeom prst="rect">
              <a:avLst/>
            </a:prstGeom>
            <a:noFill/>
            <a:ln>
              <a:noFill/>
            </a:ln>
          </p:spPr>
          <p:txBody>
            <a:bodyPr spcFirstLastPara="1" wrap="square" lIns="75775" tIns="75775" rIns="75775" bIns="75775"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There are programs like Walmart Academy and Live Better U that are designed to upskill employees in areas critical to company strategy, including supply chain, technology, and leadership Walmart Inc. (2025) </a:t>
              </a:r>
              <a:r>
                <a:rPr lang="en" sz="1100" b="0" i="1" u="none" strike="noStrike" cap="none">
                  <a:solidFill>
                    <a:schemeClr val="dk1"/>
                  </a:solidFill>
                  <a:latin typeface="Garamond"/>
                  <a:ea typeface="Garamond"/>
                  <a:cs typeface="Garamond"/>
                  <a:sym typeface="Garamond"/>
                </a:rPr>
                <a:t>Live Better U </a:t>
              </a:r>
              <a:endParaRPr sz="1100" b="0" i="0" u="none" strike="noStrike" cap="none">
                <a:solidFill>
                  <a:schemeClr val="dk1"/>
                </a:solidFill>
                <a:latin typeface="Garamond"/>
                <a:ea typeface="Garamond"/>
                <a:cs typeface="Garamond"/>
                <a:sym typeface="Garamond"/>
              </a:endParaRPr>
            </a:p>
          </p:txBody>
        </p:sp>
        <p:sp>
          <p:nvSpPr>
            <p:cNvPr id="562" name="Google Shape;562;p53"/>
            <p:cNvSpPr/>
            <p:nvPr/>
          </p:nvSpPr>
          <p:spPr>
            <a:xfrm>
              <a:off x="0" y="2361452"/>
              <a:ext cx="6256865" cy="953766"/>
            </a:xfrm>
            <a:prstGeom prst="roundRect">
              <a:avLst>
                <a:gd name="adj" fmla="val 10000"/>
              </a:avLst>
            </a:prstGeom>
            <a:solidFill>
              <a:srgbClr val="39976D"/>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63" name="Google Shape;563;p53"/>
            <p:cNvSpPr/>
            <p:nvPr/>
          </p:nvSpPr>
          <p:spPr>
            <a:xfrm>
              <a:off x="288514" y="2576050"/>
              <a:ext cx="525084" cy="524571"/>
            </a:xfrm>
            <a:prstGeom prst="rect">
              <a:avLst/>
            </a:prstGeom>
            <a:blipFill rotWithShape="1">
              <a:blip r:embed="rId6">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64" name="Google Shape;564;p53"/>
            <p:cNvSpPr/>
            <p:nvPr/>
          </p:nvSpPr>
          <p:spPr>
            <a:xfrm>
              <a:off x="1102113" y="2361452"/>
              <a:ext cx="5096857" cy="954699"/>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65" name="Google Shape;565;p53"/>
            <p:cNvSpPr txBox="1"/>
            <p:nvPr/>
          </p:nvSpPr>
          <p:spPr>
            <a:xfrm>
              <a:off x="1102113" y="2361452"/>
              <a:ext cx="5096857" cy="954699"/>
            </a:xfrm>
            <a:prstGeom prst="rect">
              <a:avLst/>
            </a:prstGeom>
            <a:noFill/>
            <a:ln>
              <a:noFill/>
            </a:ln>
          </p:spPr>
          <p:txBody>
            <a:bodyPr spcFirstLastPara="1" wrap="square" lIns="75775" tIns="75775" rIns="75775" bIns="75775"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dk1"/>
                  </a:solidFill>
                  <a:latin typeface="Garamond"/>
                  <a:ea typeface="Garamond"/>
                  <a:cs typeface="Garamond"/>
                  <a:sym typeface="Garamond"/>
                </a:rPr>
                <a:t>One here needs to comprehend that such training outcomes are linked to performance metrics and store level and usual KPis</a:t>
              </a:r>
              <a:endParaRPr sz="1100" b="0" i="0" u="none" strike="noStrike" cap="none">
                <a:solidFill>
                  <a:schemeClr val="dk1"/>
                </a:solidFill>
                <a:latin typeface="Garamond"/>
                <a:ea typeface="Garamond"/>
                <a:cs typeface="Garamond"/>
                <a:sym typeface="Garamond"/>
              </a:endParaRPr>
            </a:p>
          </p:txBody>
        </p:sp>
      </p:grpSp>
      <p:pic>
        <p:nvPicPr>
          <p:cNvPr id="566" name="Google Shape;566;p53" title="WhatsApp Image 2025-12-01 at 1.03.37 AM.jpeg"/>
          <p:cNvPicPr preferRelativeResize="0"/>
          <p:nvPr/>
        </p:nvPicPr>
        <p:blipFill>
          <a:blip r:embed="rId7">
            <a:alphaModFix/>
          </a:blip>
          <a:stretch>
            <a:fillRect/>
          </a:stretch>
        </p:blipFill>
        <p:spPr>
          <a:xfrm>
            <a:off x="5954324" y="1919775"/>
            <a:ext cx="2365424" cy="235447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9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71"/>
        <p:cNvGrpSpPr/>
        <p:nvPr/>
      </p:nvGrpSpPr>
      <p:grpSpPr>
        <a:xfrm>
          <a:off x="0" y="0"/>
          <a:ext cx="0" cy="0"/>
          <a:chOff x="0" y="0"/>
          <a:chExt cx="0" cy="0"/>
        </a:xfrm>
      </p:grpSpPr>
      <p:sp>
        <p:nvSpPr>
          <p:cNvPr id="572" name="Google Shape;572;p54"/>
          <p:cNvSpPr/>
          <p:nvPr/>
        </p:nvSpPr>
        <p:spPr>
          <a:xfrm>
            <a:off x="0" y="1"/>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573" name="Google Shape;573;p54"/>
          <p:cNvSpPr/>
          <p:nvPr/>
        </p:nvSpPr>
        <p:spPr>
          <a:xfrm>
            <a:off x="364604" y="372067"/>
            <a:ext cx="2867411" cy="4412471"/>
          </a:xfrm>
          <a:prstGeom prst="rect">
            <a:avLst/>
          </a:prstGeom>
          <a:blipFill rotWithShape="1">
            <a:blip r:embed="rId4">
              <a:alphaModFix/>
            </a:blip>
            <a:tile tx="0" ty="0" sx="100000" sy="100000" flip="none" algn="tl"/>
          </a:blip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574" name="Google Shape;574;p54"/>
          <p:cNvSpPr/>
          <p:nvPr/>
        </p:nvSpPr>
        <p:spPr>
          <a:xfrm>
            <a:off x="456009" y="457201"/>
            <a:ext cx="2664005" cy="42291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575" name="Google Shape;575;p54"/>
          <p:cNvSpPr txBox="1">
            <a:spLocks noGrp="1"/>
          </p:cNvSpPr>
          <p:nvPr>
            <p:ph type="title"/>
          </p:nvPr>
        </p:nvSpPr>
        <p:spPr>
          <a:xfrm>
            <a:off x="696855" y="729574"/>
            <a:ext cx="2126598" cy="941151"/>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rgbClr val="262626"/>
              </a:buClr>
              <a:buSzPts val="1500"/>
              <a:buFont typeface="Garamond"/>
              <a:buNone/>
            </a:pPr>
            <a:r>
              <a:rPr lang="en" sz="1500" b="1">
                <a:solidFill>
                  <a:srgbClr val="262626"/>
                </a:solidFill>
              </a:rPr>
              <a:t>. Key HR challenges faced by the company in terms of training and development </a:t>
            </a:r>
            <a:endParaRPr sz="1500">
              <a:solidFill>
                <a:srgbClr val="262626"/>
              </a:solidFill>
            </a:endParaRPr>
          </a:p>
        </p:txBody>
      </p:sp>
      <p:sp>
        <p:nvSpPr>
          <p:cNvPr id="576" name="Google Shape;576;p54"/>
          <p:cNvSpPr/>
          <p:nvPr/>
        </p:nvSpPr>
        <p:spPr>
          <a:xfrm>
            <a:off x="3596618" y="0"/>
            <a:ext cx="5547382" cy="5143502"/>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77" name="Google Shape;577;p54" descr="A screenshot of a graph&#10;&#10;AI-generated content may be incorrect."/>
          <p:cNvPicPr preferRelativeResize="0"/>
          <p:nvPr/>
        </p:nvPicPr>
        <p:blipFill rotWithShape="1">
          <a:blip r:embed="rId5">
            <a:alphaModFix/>
          </a:blip>
          <a:srcRect/>
          <a:stretch/>
        </p:blipFill>
        <p:spPr>
          <a:xfrm>
            <a:off x="4076932" y="1386357"/>
            <a:ext cx="4573531" cy="2332501"/>
          </a:xfrm>
          <a:prstGeom prst="rect">
            <a:avLst/>
          </a:prstGeom>
          <a:noFill/>
          <a:ln>
            <a:noFill/>
          </a:ln>
        </p:spPr>
      </p:pic>
      <p:grpSp>
        <p:nvGrpSpPr>
          <p:cNvPr id="578" name="Google Shape;578;p54"/>
          <p:cNvGrpSpPr/>
          <p:nvPr/>
        </p:nvGrpSpPr>
        <p:grpSpPr>
          <a:xfrm>
            <a:off x="696856" y="1834703"/>
            <a:ext cx="2126598" cy="2640330"/>
            <a:chOff x="0" y="15799"/>
            <a:chExt cx="2835464" cy="3520440"/>
          </a:xfrm>
        </p:grpSpPr>
        <p:sp>
          <p:nvSpPr>
            <p:cNvPr id="579" name="Google Shape;579;p54"/>
            <p:cNvSpPr/>
            <p:nvPr/>
          </p:nvSpPr>
          <p:spPr>
            <a:xfrm>
              <a:off x="0" y="15799"/>
              <a:ext cx="2835464" cy="1146600"/>
            </a:xfrm>
            <a:prstGeom prst="roundRect">
              <a:avLst>
                <a:gd name="adj" fmla="val 16667"/>
              </a:avLst>
            </a:prstGeom>
            <a:blipFill rotWithShape="1">
              <a:blip r:embed="rId6">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80" name="Google Shape;580;p54"/>
            <p:cNvSpPr txBox="1"/>
            <p:nvPr/>
          </p:nvSpPr>
          <p:spPr>
            <a:xfrm>
              <a:off x="55972" y="71771"/>
              <a:ext cx="2723520" cy="1034656"/>
            </a:xfrm>
            <a:prstGeom prst="rect">
              <a:avLst/>
            </a:prstGeom>
            <a:noFill/>
            <a:ln>
              <a:noFill/>
            </a:ln>
          </p:spPr>
          <p:txBody>
            <a:bodyPr spcFirstLastPara="1" wrap="square" lIns="40000" tIns="40000" rIns="40000" bIns="40000" anchor="ctr"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Meanwhile, there is a surge in demand for technical and automation-related skills, exposing a growing skills gap, especially in areas like cybersecurity and IT operations.</a:t>
              </a:r>
              <a:endParaRPr sz="1100" b="0" i="0" u="none" strike="noStrike" cap="none">
                <a:solidFill>
                  <a:schemeClr val="lt1"/>
                </a:solidFill>
                <a:latin typeface="Garamond"/>
                <a:ea typeface="Garamond"/>
                <a:cs typeface="Garamond"/>
                <a:sym typeface="Garamond"/>
              </a:endParaRPr>
            </a:p>
          </p:txBody>
        </p:sp>
        <p:sp>
          <p:nvSpPr>
            <p:cNvPr id="581" name="Google Shape;581;p54"/>
            <p:cNvSpPr/>
            <p:nvPr/>
          </p:nvSpPr>
          <p:spPr>
            <a:xfrm>
              <a:off x="0" y="1202719"/>
              <a:ext cx="2835464" cy="1146600"/>
            </a:xfrm>
            <a:prstGeom prst="roundRect">
              <a:avLst>
                <a:gd name="adj" fmla="val 16667"/>
              </a:avLst>
            </a:prstGeom>
            <a:blipFill rotWithShape="1">
              <a:blip r:embed="rId7">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82" name="Google Shape;582;p54"/>
            <p:cNvSpPr txBox="1"/>
            <p:nvPr/>
          </p:nvSpPr>
          <p:spPr>
            <a:xfrm>
              <a:off x="55972" y="1258691"/>
              <a:ext cx="2723520" cy="1034656"/>
            </a:xfrm>
            <a:prstGeom prst="rect">
              <a:avLst/>
            </a:prstGeom>
            <a:noFill/>
            <a:ln>
              <a:noFill/>
            </a:ln>
          </p:spPr>
          <p:txBody>
            <a:bodyPr spcFirstLastPara="1" wrap="square" lIns="40000" tIns="40000" rIns="40000" bIns="40000" anchor="ctr"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From these findings, it is implied that inconsistent implementation of training programs and uneven access, particularly at low-volume or small stores. </a:t>
              </a:r>
              <a:endParaRPr sz="1100" b="0" i="0" u="none" strike="noStrike" cap="none">
                <a:solidFill>
                  <a:schemeClr val="lt1"/>
                </a:solidFill>
                <a:latin typeface="Garamond"/>
                <a:ea typeface="Garamond"/>
                <a:cs typeface="Garamond"/>
                <a:sym typeface="Garamond"/>
              </a:endParaRPr>
            </a:p>
          </p:txBody>
        </p:sp>
        <p:sp>
          <p:nvSpPr>
            <p:cNvPr id="583" name="Google Shape;583;p54"/>
            <p:cNvSpPr/>
            <p:nvPr/>
          </p:nvSpPr>
          <p:spPr>
            <a:xfrm>
              <a:off x="0" y="2389639"/>
              <a:ext cx="2835464" cy="1146600"/>
            </a:xfrm>
            <a:prstGeom prst="roundRect">
              <a:avLst>
                <a:gd name="adj" fmla="val 16667"/>
              </a:avLst>
            </a:prstGeom>
            <a:blipFill rotWithShape="1">
              <a:blip r:embed="rId8">
                <a:alphaModFix/>
              </a:blip>
              <a:tile tx="0" ty="0" sx="100000" sy="100000" flip="none" algn="tl"/>
            </a:blipFill>
            <a:ln>
              <a:noFill/>
            </a:ln>
            <a:effectLst>
              <a:outerShdw blurRad="38100" dist="25400" dir="5400000" rotWithShape="0">
                <a:srgbClr val="000000">
                  <a:alpha val="60000"/>
                </a:srgbClr>
              </a:outerShdw>
            </a:effectLst>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84" name="Google Shape;584;p54"/>
            <p:cNvSpPr txBox="1"/>
            <p:nvPr/>
          </p:nvSpPr>
          <p:spPr>
            <a:xfrm>
              <a:off x="55972" y="2445611"/>
              <a:ext cx="2723520" cy="1034656"/>
            </a:xfrm>
            <a:prstGeom prst="rect">
              <a:avLst/>
            </a:prstGeom>
            <a:noFill/>
            <a:ln>
              <a:noFill/>
            </a:ln>
          </p:spPr>
          <p:txBody>
            <a:bodyPr spcFirstLastPara="1" wrap="square" lIns="40000" tIns="40000" rIns="40000" bIns="40000" anchor="ctr" anchorCtr="0">
              <a:noAutofit/>
            </a:bodyPr>
            <a:lstStyle/>
            <a:p>
              <a:pPr marL="0" marR="0" lvl="0" indent="0" algn="l"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Hence, it undermine many associates’ learning opportunities</a:t>
              </a:r>
              <a:endParaRPr sz="1100" b="0" i="0" u="none" strike="noStrike" cap="none">
                <a:solidFill>
                  <a:schemeClr val="lt1"/>
                </a:solidFill>
                <a:latin typeface="Garamond"/>
                <a:ea typeface="Garamond"/>
                <a:cs typeface="Garamond"/>
                <a:sym typeface="Garamond"/>
              </a:endParaRPr>
            </a:p>
          </p:txBody>
        </p:sp>
      </p:grpSp>
    </p:spTree>
  </p:cSld>
  <p:clrMapOvr>
    <a:masterClrMapping/>
  </p:clrMapOvr>
  <p:transition spd="slow">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89"/>
        <p:cNvGrpSpPr/>
        <p:nvPr/>
      </p:nvGrpSpPr>
      <p:grpSpPr>
        <a:xfrm>
          <a:off x="0" y="0"/>
          <a:ext cx="0" cy="0"/>
          <a:chOff x="0" y="0"/>
          <a:chExt cx="0" cy="0"/>
        </a:xfrm>
      </p:grpSpPr>
      <p:sp>
        <p:nvSpPr>
          <p:cNvPr id="590" name="Google Shape;590;p55"/>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591" name="Google Shape;591;p55"/>
          <p:cNvGrpSpPr/>
          <p:nvPr/>
        </p:nvGrpSpPr>
        <p:grpSpPr>
          <a:xfrm>
            <a:off x="-11802" y="0"/>
            <a:ext cx="9172472" cy="5142161"/>
            <a:chOff x="-15736" y="0"/>
            <a:chExt cx="12229962" cy="6856214"/>
          </a:xfrm>
        </p:grpSpPr>
        <p:pic>
          <p:nvPicPr>
            <p:cNvPr id="592" name="Google Shape;592;p55"/>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593" name="Google Shape;593;p55"/>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94" name="Google Shape;594;p55"/>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595" name="Google Shape;595;p55"/>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596" name="Google Shape;596;p55"/>
          <p:cNvSpPr txBox="1">
            <a:spLocks noGrp="1"/>
          </p:cNvSpPr>
          <p:nvPr>
            <p:ph type="title"/>
          </p:nvPr>
        </p:nvSpPr>
        <p:spPr>
          <a:xfrm>
            <a:off x="4570809" y="736599"/>
            <a:ext cx="360163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1600"/>
              <a:buFont typeface="Garamond"/>
              <a:buNone/>
            </a:pPr>
            <a:r>
              <a:rPr lang="en" sz="1600" b="1">
                <a:solidFill>
                  <a:srgbClr val="262626"/>
                </a:solidFill>
              </a:rPr>
              <a:t>Your practical recommendations to address these challenges in terms of training and development </a:t>
            </a:r>
            <a:br>
              <a:rPr lang="en" sz="1600">
                <a:solidFill>
                  <a:srgbClr val="262626"/>
                </a:solidFill>
              </a:rPr>
            </a:br>
            <a:endParaRPr sz="1600">
              <a:solidFill>
                <a:srgbClr val="262626"/>
              </a:solidFill>
            </a:endParaRPr>
          </a:p>
        </p:txBody>
      </p:sp>
      <p:sp>
        <p:nvSpPr>
          <p:cNvPr id="597" name="Google Shape;597;p55"/>
          <p:cNvSpPr/>
          <p:nvPr/>
        </p:nvSpPr>
        <p:spPr>
          <a:xfrm>
            <a:off x="819482" y="819150"/>
            <a:ext cx="3387757"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598" name="Google Shape;598;p55"/>
          <p:cNvPicPr preferRelativeResize="0"/>
          <p:nvPr/>
        </p:nvPicPr>
        <p:blipFill rotWithShape="1">
          <a:blip r:embed="rId6">
            <a:alphaModFix/>
          </a:blip>
          <a:srcRect t="1267"/>
          <a:stretch/>
        </p:blipFill>
        <p:spPr>
          <a:xfrm>
            <a:off x="885422" y="1422578"/>
            <a:ext cx="3255880" cy="1906538"/>
          </a:xfrm>
          <a:prstGeom prst="rect">
            <a:avLst/>
          </a:prstGeom>
          <a:noFill/>
          <a:ln>
            <a:noFill/>
          </a:ln>
        </p:spPr>
      </p:pic>
      <p:cxnSp>
        <p:nvCxnSpPr>
          <p:cNvPr id="599" name="Google Shape;599;p55"/>
          <p:cNvCxnSpPr/>
          <p:nvPr/>
        </p:nvCxnSpPr>
        <p:spPr>
          <a:xfrm>
            <a:off x="4570809" y="1800479"/>
            <a:ext cx="3601639" cy="0"/>
          </a:xfrm>
          <a:prstGeom prst="straightConnector1">
            <a:avLst/>
          </a:prstGeom>
          <a:noFill/>
          <a:ln w="15875" cap="flat" cmpd="sng">
            <a:solidFill>
              <a:schemeClr val="accent1"/>
            </a:solidFill>
            <a:prstDash val="solid"/>
            <a:round/>
            <a:headEnd type="none" w="sm" len="sm"/>
            <a:tailEnd type="none" w="sm" len="sm"/>
          </a:ln>
        </p:spPr>
      </p:cxnSp>
      <p:sp>
        <p:nvSpPr>
          <p:cNvPr id="600" name="Google Shape;600;p55"/>
          <p:cNvSpPr txBox="1">
            <a:spLocks noGrp="1"/>
          </p:cNvSpPr>
          <p:nvPr>
            <p:ph type="body" idx="1"/>
          </p:nvPr>
        </p:nvSpPr>
        <p:spPr>
          <a:xfrm>
            <a:off x="4570809" y="1917699"/>
            <a:ext cx="3601638" cy="2489202"/>
          </a:xfrm>
          <a:prstGeom prst="rect">
            <a:avLst/>
          </a:prstGeom>
          <a:noFill/>
          <a:ln>
            <a:noFill/>
          </a:ln>
        </p:spPr>
        <p:txBody>
          <a:bodyPr spcFirstLastPara="1" wrap="square" lIns="68575" tIns="34275" rIns="68575" bIns="34275" anchor="t" anchorCtr="0">
            <a:normAutofit/>
          </a:bodyPr>
          <a:lstStyle/>
          <a:p>
            <a:pPr marL="215900" lvl="0" indent="-215900" algn="l" rtl="0">
              <a:lnSpc>
                <a:spcPct val="90000"/>
              </a:lnSpc>
              <a:spcBef>
                <a:spcPts val="0"/>
              </a:spcBef>
              <a:spcAft>
                <a:spcPts val="0"/>
              </a:spcAft>
              <a:buSzPts val="1600"/>
              <a:buChar char="•"/>
            </a:pPr>
            <a:r>
              <a:rPr lang="en" sz="1400">
                <a:solidFill>
                  <a:srgbClr val="262626"/>
                </a:solidFill>
              </a:rPr>
              <a:t>Hence, it is recommended that Walmart must consider expanding its microlearning and digiral platforms to ensure consistent access across all stores. </a:t>
            </a:r>
            <a:endParaRPr/>
          </a:p>
          <a:p>
            <a:pPr marL="215900" lvl="0" indent="-215900" algn="l" rtl="0">
              <a:lnSpc>
                <a:spcPct val="90000"/>
              </a:lnSpc>
              <a:spcBef>
                <a:spcPts val="700"/>
              </a:spcBef>
              <a:spcAft>
                <a:spcPts val="0"/>
              </a:spcAft>
              <a:buSzPts val="1600"/>
              <a:buChar char="•"/>
            </a:pPr>
            <a:r>
              <a:rPr lang="en" sz="1400">
                <a:solidFill>
                  <a:srgbClr val="262626"/>
                </a:solidFill>
              </a:rPr>
              <a:t>Increase line manager involvement in monitoring training uptake</a:t>
            </a:r>
            <a:endParaRPr/>
          </a:p>
          <a:p>
            <a:pPr marL="215900" lvl="0" indent="-215900" algn="l" rtl="0">
              <a:lnSpc>
                <a:spcPct val="90000"/>
              </a:lnSpc>
              <a:spcBef>
                <a:spcPts val="700"/>
              </a:spcBef>
              <a:spcAft>
                <a:spcPts val="0"/>
              </a:spcAft>
              <a:buSzPts val="1600"/>
              <a:buChar char="•"/>
            </a:pPr>
            <a:r>
              <a:rPr lang="en" sz="1400">
                <a:solidFill>
                  <a:srgbClr val="262626"/>
                </a:solidFill>
              </a:rPr>
              <a:t>It must consider regularly updating the curricula to match evolving business and tech needs. Reinforce learning with mentoring, hands-on practice, and clear career-path integration</a:t>
            </a:r>
            <a:endParaRPr/>
          </a:p>
          <a:p>
            <a:pPr marL="215900" lvl="0" indent="-114300" algn="l" rtl="0">
              <a:lnSpc>
                <a:spcPct val="90000"/>
              </a:lnSpc>
              <a:spcBef>
                <a:spcPts val="700"/>
              </a:spcBef>
              <a:spcAft>
                <a:spcPts val="0"/>
              </a:spcAft>
              <a:buSzPts val="1600"/>
              <a:buNone/>
            </a:pPr>
            <a:endParaRPr sz="1400">
              <a:solidFill>
                <a:srgbClr val="262626"/>
              </a:solidFill>
            </a:endParaRPr>
          </a:p>
        </p:txBody>
      </p:sp>
    </p:spTree>
  </p:cSld>
  <p:clrMapOvr>
    <a:masterClrMapping/>
  </p:clrMapOvr>
  <p:transition spd="slow">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04"/>
        <p:cNvGrpSpPr/>
        <p:nvPr/>
      </p:nvGrpSpPr>
      <p:grpSpPr>
        <a:xfrm>
          <a:off x="0" y="0"/>
          <a:ext cx="0" cy="0"/>
          <a:chOff x="0" y="0"/>
          <a:chExt cx="0" cy="0"/>
        </a:xfrm>
      </p:grpSpPr>
      <p:grpSp>
        <p:nvGrpSpPr>
          <p:cNvPr id="605" name="Google Shape;605;p56"/>
          <p:cNvGrpSpPr/>
          <p:nvPr/>
        </p:nvGrpSpPr>
        <p:grpSpPr>
          <a:xfrm>
            <a:off x="-12701" y="0"/>
            <a:ext cx="9173370" cy="5142161"/>
            <a:chOff x="-16934" y="0"/>
            <a:chExt cx="12231160" cy="6856214"/>
          </a:xfrm>
        </p:grpSpPr>
        <p:pic>
          <p:nvPicPr>
            <p:cNvPr id="606" name="Google Shape;606;p56"/>
            <p:cNvPicPr preferRelativeResize="0"/>
            <p:nvPr/>
          </p:nvPicPr>
          <p:blipFill rotWithShape="1">
            <a:blip r:embed="rId3">
              <a:alphaModFix/>
            </a:blip>
            <a:srcRect/>
            <a:stretch/>
          </p:blipFill>
          <p:spPr>
            <a:xfrm>
              <a:off x="0" y="0"/>
              <a:ext cx="12188825" cy="6856214"/>
            </a:xfrm>
            <a:prstGeom prst="rect">
              <a:avLst/>
            </a:prstGeom>
            <a:noFill/>
            <a:ln>
              <a:noFill/>
            </a:ln>
          </p:spPr>
        </p:pic>
        <p:sp>
          <p:nvSpPr>
            <p:cNvPr id="607" name="Google Shape;607;p56"/>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08" name="Google Shape;608;p56"/>
            <p:cNvPicPr preferRelativeResize="0"/>
            <p:nvPr/>
          </p:nvPicPr>
          <p:blipFill rotWithShape="1">
            <a:blip r:embed="rId4">
              <a:alphaModFix/>
            </a:blip>
            <a:srcRect/>
            <a:stretch/>
          </p:blipFill>
          <p:spPr>
            <a:xfrm>
              <a:off x="-16934" y="3147609"/>
              <a:ext cx="2478024" cy="612648"/>
            </a:xfrm>
            <a:prstGeom prst="rect">
              <a:avLst/>
            </a:prstGeom>
            <a:noFill/>
            <a:ln>
              <a:noFill/>
            </a:ln>
          </p:spPr>
        </p:pic>
        <p:pic>
          <p:nvPicPr>
            <p:cNvPr id="609" name="Google Shape;609;p56"/>
            <p:cNvPicPr preferRelativeResize="0"/>
            <p:nvPr/>
          </p:nvPicPr>
          <p:blipFill rotWithShape="1">
            <a:blip r:embed="rId4">
              <a:alphaModFix/>
            </a:blip>
            <a:srcRect/>
            <a:stretch/>
          </p:blipFill>
          <p:spPr>
            <a:xfrm>
              <a:off x="9736202" y="3147609"/>
              <a:ext cx="2478024" cy="612648"/>
            </a:xfrm>
            <a:prstGeom prst="rect">
              <a:avLst/>
            </a:prstGeom>
            <a:noFill/>
            <a:ln>
              <a:noFill/>
            </a:ln>
          </p:spPr>
        </p:pic>
      </p:grpSp>
      <p:cxnSp>
        <p:nvCxnSpPr>
          <p:cNvPr id="610" name="Google Shape;610;p56"/>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611" name="Google Shape;611;p56"/>
          <p:cNvSpPr/>
          <p:nvPr/>
        </p:nvSpPr>
        <p:spPr>
          <a:xfrm>
            <a:off x="0" y="1"/>
            <a:ext cx="9141714" cy="5143500"/>
          </a:xfrm>
          <a:prstGeom prst="rect">
            <a:avLst/>
          </a:prstGeom>
          <a:blipFill rotWithShape="1">
            <a:blip r:embed="rId5">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612" name="Google Shape;612;p56"/>
          <p:cNvSpPr/>
          <p:nvPr/>
        </p:nvSpPr>
        <p:spPr>
          <a:xfrm>
            <a:off x="364604" y="372067"/>
            <a:ext cx="2867411" cy="4412471"/>
          </a:xfrm>
          <a:prstGeom prst="rect">
            <a:avLst/>
          </a:prstGeom>
          <a:blipFill rotWithShape="1">
            <a:blip r:embed="rId6">
              <a:alphaModFix/>
            </a:blip>
            <a:tile tx="0" ty="0" sx="100000" sy="100000" flip="none" algn="tl"/>
          </a:blip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613" name="Google Shape;613;p56"/>
          <p:cNvSpPr/>
          <p:nvPr/>
        </p:nvSpPr>
        <p:spPr>
          <a:xfrm>
            <a:off x="456009" y="457201"/>
            <a:ext cx="2664005" cy="42291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614" name="Google Shape;614;p56"/>
          <p:cNvSpPr txBox="1">
            <a:spLocks noGrp="1"/>
          </p:cNvSpPr>
          <p:nvPr>
            <p:ph type="title"/>
          </p:nvPr>
        </p:nvSpPr>
        <p:spPr>
          <a:xfrm>
            <a:off x="620139" y="654046"/>
            <a:ext cx="2305455" cy="2577516"/>
          </a:xfrm>
          <a:prstGeom prst="rect">
            <a:avLst/>
          </a:prstGeom>
          <a:noFill/>
          <a:ln>
            <a:noFill/>
          </a:ln>
        </p:spPr>
        <p:txBody>
          <a:bodyPr spcFirstLastPara="1" wrap="square" lIns="68575" tIns="34275" rIns="68575" bIns="34275" anchor="b" anchorCtr="0">
            <a:normAutofit/>
          </a:bodyPr>
          <a:lstStyle/>
          <a:p>
            <a:pPr marL="0" lvl="0" indent="0" algn="ctr" rtl="0">
              <a:lnSpc>
                <a:spcPct val="100000"/>
              </a:lnSpc>
              <a:spcBef>
                <a:spcPts val="0"/>
              </a:spcBef>
              <a:spcAft>
                <a:spcPts val="0"/>
              </a:spcAft>
              <a:buClr>
                <a:srgbClr val="262626"/>
              </a:buClr>
              <a:buSzPts val="3300"/>
              <a:buFont typeface="Garamond"/>
              <a:buNone/>
            </a:pPr>
            <a:r>
              <a:rPr lang="en" b="1">
                <a:solidFill>
                  <a:srgbClr val="262626"/>
                </a:solidFill>
              </a:rPr>
              <a:t>Summary </a:t>
            </a:r>
            <a:endParaRPr>
              <a:solidFill>
                <a:srgbClr val="262626"/>
              </a:solidFill>
            </a:endParaRPr>
          </a:p>
        </p:txBody>
      </p:sp>
      <p:sp>
        <p:nvSpPr>
          <p:cNvPr id="615" name="Google Shape;615;p56"/>
          <p:cNvSpPr/>
          <p:nvPr/>
        </p:nvSpPr>
        <p:spPr>
          <a:xfrm>
            <a:off x="3596618" y="0"/>
            <a:ext cx="5547382" cy="5143502"/>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16" name="Google Shape;616;p56" descr="A table of informational text&#10;&#10;AI-generated content may be incorrect."/>
          <p:cNvPicPr preferRelativeResize="0"/>
          <p:nvPr/>
        </p:nvPicPr>
        <p:blipFill rotWithShape="1">
          <a:blip r:embed="rId7">
            <a:alphaModFix/>
          </a:blip>
          <a:srcRect l="889" r="-6" b="-4"/>
          <a:stretch/>
        </p:blipFill>
        <p:spPr>
          <a:xfrm>
            <a:off x="4076933" y="880979"/>
            <a:ext cx="4573531" cy="3343257"/>
          </a:xfrm>
          <a:prstGeom prst="rect">
            <a:avLst/>
          </a:prstGeom>
          <a:noFill/>
          <a:ln>
            <a:noFill/>
          </a:ln>
        </p:spPr>
      </p:pic>
    </p:spTree>
  </p:cSld>
  <p:clrMapOvr>
    <a:masterClrMapping/>
  </p:clrMapOvr>
  <p:transition spd="slow">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20"/>
        <p:cNvGrpSpPr/>
        <p:nvPr/>
      </p:nvGrpSpPr>
      <p:grpSpPr>
        <a:xfrm>
          <a:off x="0" y="0"/>
          <a:ext cx="0" cy="0"/>
          <a:chOff x="0" y="0"/>
          <a:chExt cx="0" cy="0"/>
        </a:xfrm>
      </p:grpSpPr>
      <p:sp>
        <p:nvSpPr>
          <p:cNvPr id="621" name="Google Shape;621;p57"/>
          <p:cNvSpPr/>
          <p:nvPr/>
        </p:nvSpPr>
        <p:spPr>
          <a:xfrm>
            <a:off x="0" y="0"/>
            <a:ext cx="9144000" cy="5143500"/>
          </a:xfrm>
          <a:prstGeom prst="rect">
            <a:avLst/>
          </a:prstGeom>
          <a:blipFill rotWithShape="1">
            <a:blip r:embed="rId3">
              <a:alphaModFix/>
            </a:blip>
            <a:stretch>
              <a:fillRect/>
            </a:stretch>
          </a:blipFill>
          <a:ln w="15875" cap="flat" cmpd="sng">
            <a:solidFill>
              <a:srgbClr val="81441D"/>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Garamond"/>
              <a:buNone/>
            </a:pPr>
            <a:endParaRPr sz="1400" b="0" i="0" u="none" strike="noStrike" cap="none">
              <a:solidFill>
                <a:srgbClr val="FFFFFF"/>
              </a:solidFill>
              <a:latin typeface="Garamond"/>
              <a:ea typeface="Garamond"/>
              <a:cs typeface="Garamond"/>
              <a:sym typeface="Garamond"/>
            </a:endParaRPr>
          </a:p>
        </p:txBody>
      </p:sp>
      <p:grpSp>
        <p:nvGrpSpPr>
          <p:cNvPr id="622" name="Google Shape;622;p57"/>
          <p:cNvGrpSpPr/>
          <p:nvPr/>
        </p:nvGrpSpPr>
        <p:grpSpPr>
          <a:xfrm>
            <a:off x="0" y="0"/>
            <a:ext cx="9141619" cy="5142161"/>
            <a:chOff x="0" y="0"/>
            <a:chExt cx="12188825" cy="6856215"/>
          </a:xfrm>
        </p:grpSpPr>
        <p:pic>
          <p:nvPicPr>
            <p:cNvPr id="623" name="Google Shape;623;p57"/>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624" name="Google Shape;624;p57"/>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Garamond"/>
                <a:ea typeface="Garamond"/>
                <a:cs typeface="Garamond"/>
                <a:sym typeface="Garamond"/>
              </a:endParaRPr>
            </a:p>
          </p:txBody>
        </p:sp>
        <p:pic>
          <p:nvPicPr>
            <p:cNvPr id="625" name="Google Shape;625;p57"/>
            <p:cNvPicPr preferRelativeResize="0"/>
            <p:nvPr/>
          </p:nvPicPr>
          <p:blipFill rotWithShape="1">
            <a:blip r:embed="rId5">
              <a:alphaModFix/>
            </a:blip>
            <a:srcRect r="5093"/>
            <a:stretch/>
          </p:blipFill>
          <p:spPr>
            <a:xfrm rot="5400000">
              <a:off x="5706471" y="76265"/>
              <a:ext cx="758952" cy="606425"/>
            </a:xfrm>
            <a:prstGeom prst="rect">
              <a:avLst/>
            </a:prstGeom>
            <a:noFill/>
            <a:ln>
              <a:noFill/>
            </a:ln>
          </p:spPr>
        </p:pic>
        <p:pic>
          <p:nvPicPr>
            <p:cNvPr id="626" name="Google Shape;626;p57"/>
            <p:cNvPicPr preferRelativeResize="0"/>
            <p:nvPr/>
          </p:nvPicPr>
          <p:blipFill rotWithShape="1">
            <a:blip r:embed="rId5">
              <a:alphaModFix/>
            </a:blip>
            <a:srcRect r="5093"/>
            <a:stretch/>
          </p:blipFill>
          <p:spPr>
            <a:xfrm rot="5400000">
              <a:off x="5706470" y="6173526"/>
              <a:ext cx="758952" cy="606425"/>
            </a:xfrm>
            <a:prstGeom prst="rect">
              <a:avLst/>
            </a:prstGeom>
            <a:noFill/>
            <a:ln>
              <a:noFill/>
            </a:ln>
          </p:spPr>
        </p:pic>
      </p:grpSp>
      <p:sp>
        <p:nvSpPr>
          <p:cNvPr id="627" name="Google Shape;627;p57"/>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rgbClr val="262626"/>
              </a:buClr>
              <a:buSzPts val="3300"/>
              <a:buFont typeface="Garamond"/>
              <a:buNone/>
            </a:pPr>
            <a:r>
              <a:rPr lang="en"/>
              <a:t>References </a:t>
            </a:r>
            <a:endParaRPr/>
          </a:p>
        </p:txBody>
      </p:sp>
      <p:cxnSp>
        <p:nvCxnSpPr>
          <p:cNvPr id="628" name="Google Shape;628;p57"/>
          <p:cNvCxnSpPr/>
          <p:nvPr/>
        </p:nvCxnSpPr>
        <p:spPr>
          <a:xfrm>
            <a:off x="1112282" y="1800479"/>
            <a:ext cx="6955394" cy="0"/>
          </a:xfrm>
          <a:prstGeom prst="straightConnector1">
            <a:avLst/>
          </a:prstGeom>
          <a:noFill/>
          <a:ln w="15875" cap="flat" cmpd="sng">
            <a:solidFill>
              <a:schemeClr val="accent1"/>
            </a:solidFill>
            <a:prstDash val="solid"/>
            <a:round/>
            <a:headEnd type="none" w="sm" len="sm"/>
            <a:tailEnd type="none" w="sm" len="sm"/>
          </a:ln>
        </p:spPr>
      </p:cxnSp>
      <p:sp>
        <p:nvSpPr>
          <p:cNvPr id="629" name="Google Shape;629;p57"/>
          <p:cNvSpPr txBox="1">
            <a:spLocks noGrp="1"/>
          </p:cNvSpPr>
          <p:nvPr>
            <p:ph type="body" idx="1"/>
          </p:nvPr>
        </p:nvSpPr>
        <p:spPr>
          <a:xfrm>
            <a:off x="971551" y="1917699"/>
            <a:ext cx="7200897" cy="2489202"/>
          </a:xfrm>
          <a:prstGeom prst="rect">
            <a:avLst/>
          </a:prstGeom>
          <a:noFill/>
          <a:ln>
            <a:noFill/>
          </a:ln>
        </p:spPr>
        <p:txBody>
          <a:bodyPr spcFirstLastPara="1" wrap="square" lIns="68575" tIns="34275" rIns="68575" bIns="34275" anchor="t" anchorCtr="0">
            <a:normAutofit/>
          </a:bodyPr>
          <a:lstStyle/>
          <a:p>
            <a:pPr marL="215900" lvl="0" indent="-222250" algn="l" rtl="0">
              <a:lnSpc>
                <a:spcPct val="90000"/>
              </a:lnSpc>
              <a:spcBef>
                <a:spcPts val="0"/>
              </a:spcBef>
              <a:spcAft>
                <a:spcPts val="0"/>
              </a:spcAft>
              <a:buSzPts val="1300"/>
              <a:buChar char="•"/>
            </a:pPr>
            <a:r>
              <a:rPr lang="en" sz="1100"/>
              <a:t>Walmart Inc. (2022) </a:t>
            </a:r>
            <a:r>
              <a:rPr lang="en" sz="1100" i="1"/>
              <a:t>Walmart Launches One Global Walmart Academy To Help 2.3 Million Associates Build and Grow Their Careers</a:t>
            </a:r>
            <a:r>
              <a:rPr lang="en" sz="1100"/>
              <a:t>. Available at: </a:t>
            </a:r>
            <a:r>
              <a:rPr lang="en" sz="1100" u="sng">
                <a:solidFill>
                  <a:schemeClr val="hlink"/>
                </a:solidFill>
                <a:hlinkClick r:id="rId6"/>
              </a:rPr>
              <a:t>https://corporate.walmart.com/news/2022/06/02/walmart-launches-one-global-walmart-academy-to-help-2-3-million-associates-build-and-grow-their-careers</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Walmart Inc. (2025) </a:t>
            </a:r>
            <a:r>
              <a:rPr lang="en" sz="1100" i="1"/>
              <a:t>Live Better U — Working at Walmart</a:t>
            </a:r>
            <a:r>
              <a:rPr lang="en" sz="1100"/>
              <a:t>. Available at: </a:t>
            </a:r>
            <a:r>
              <a:rPr lang="en" sz="1100" u="sng">
                <a:solidFill>
                  <a:schemeClr val="hlink"/>
                </a:solidFill>
                <a:hlinkClick r:id="rId7"/>
              </a:rPr>
              <a:t>https://corporate.walmart.com/about/working-at-walmart/live-better-u</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Walmart, Inc. (2025) </a:t>
            </a:r>
            <a:r>
              <a:rPr lang="en" sz="1100" i="1"/>
              <a:t>Home Office Academy — Learning &amp; Development</a:t>
            </a:r>
            <a:r>
              <a:rPr lang="en" sz="1100"/>
              <a:t>. Available at: </a:t>
            </a:r>
            <a:r>
              <a:rPr lang="en" sz="1100" u="sng">
                <a:solidFill>
                  <a:schemeClr val="hlink"/>
                </a:solidFill>
                <a:hlinkClick r:id="rId8"/>
              </a:rPr>
              <a:t>https://public.walmart.com/content/wal-paper/en_in/lod/learning/home-office-academy.html</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Howland, D. (2017) ‘Walmart celebrates ‘Academy’ graduates in revamped training effort’, </a:t>
            </a:r>
            <a:r>
              <a:rPr lang="en" sz="1100" i="1"/>
              <a:t>Retail Dive</a:t>
            </a:r>
            <a:r>
              <a:rPr lang="en" sz="1100"/>
              <a:t>, 29 June. Available at: </a:t>
            </a:r>
            <a:r>
              <a:rPr lang="en" sz="1100" u="sng">
                <a:solidFill>
                  <a:schemeClr val="hlink"/>
                </a:solidFill>
                <a:hlinkClick r:id="rId9"/>
              </a:rPr>
              <a:t>https://www.retaildive.com/news/walmart-celebrates-academy-graduates-in-revamped-training-effort/446164/</a:t>
            </a:r>
            <a:r>
              <a:rPr lang="en" sz="1100"/>
              <a:t> (Accessed: 26 November 2025)</a:t>
            </a:r>
            <a:endParaRPr sz="1100"/>
          </a:p>
          <a:p>
            <a:pPr marL="215900" lvl="0" indent="-222250" algn="l" rtl="0">
              <a:lnSpc>
                <a:spcPct val="90000"/>
              </a:lnSpc>
              <a:spcBef>
                <a:spcPts val="700"/>
              </a:spcBef>
              <a:spcAft>
                <a:spcPts val="0"/>
              </a:spcAft>
              <a:buSzPts val="1300"/>
              <a:buChar char="•"/>
            </a:pPr>
            <a:r>
              <a:rPr lang="en" sz="1100"/>
              <a:t>Walmart, Inc. (2025) </a:t>
            </a:r>
            <a:r>
              <a:rPr lang="en" sz="1100" i="1"/>
              <a:t>FY2025 ESG Report</a:t>
            </a:r>
            <a:r>
              <a:rPr lang="en" sz="1100"/>
              <a:t>. Fayetteville, AR: Walmart. Accessed 26 November 2025. </a:t>
            </a:r>
            <a:r>
              <a:rPr lang="en" sz="1100" u="sng">
                <a:solidFill>
                  <a:schemeClr val="hlink"/>
                </a:solidFill>
                <a:hlinkClick r:id="rId10"/>
              </a:rPr>
              <a:t>https://corporate.walmart.com/content/dam/corporate/documents/esgreport/2025/FY2025-Walmart-ESG-Report.pdf</a:t>
            </a:r>
            <a:endParaRPr sz="1100"/>
          </a:p>
          <a:p>
            <a:pPr marL="215900" lvl="0" indent="-139700" algn="l" rtl="0">
              <a:lnSpc>
                <a:spcPct val="90000"/>
              </a:lnSpc>
              <a:spcBef>
                <a:spcPts val="700"/>
              </a:spcBef>
              <a:spcAft>
                <a:spcPts val="0"/>
              </a:spcAft>
              <a:buSzPts val="1300"/>
              <a:buNone/>
            </a:pPr>
            <a:endParaRPr sz="1100"/>
          </a:p>
        </p:txBody>
      </p:sp>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33"/>
        <p:cNvGrpSpPr/>
        <p:nvPr/>
      </p:nvGrpSpPr>
      <p:grpSpPr>
        <a:xfrm>
          <a:off x="0" y="0"/>
          <a:ext cx="0" cy="0"/>
          <a:chOff x="0" y="0"/>
          <a:chExt cx="0" cy="0"/>
        </a:xfrm>
      </p:grpSpPr>
      <p:grpSp>
        <p:nvGrpSpPr>
          <p:cNvPr id="634" name="Google Shape;634;p58"/>
          <p:cNvGrpSpPr/>
          <p:nvPr/>
        </p:nvGrpSpPr>
        <p:grpSpPr>
          <a:xfrm>
            <a:off x="-12701" y="0"/>
            <a:ext cx="9173370" cy="5142161"/>
            <a:chOff x="-16934" y="0"/>
            <a:chExt cx="12231160" cy="6856214"/>
          </a:xfrm>
        </p:grpSpPr>
        <p:pic>
          <p:nvPicPr>
            <p:cNvPr id="635" name="Google Shape;635;p58"/>
            <p:cNvPicPr preferRelativeResize="0"/>
            <p:nvPr/>
          </p:nvPicPr>
          <p:blipFill rotWithShape="1">
            <a:blip r:embed="rId3">
              <a:alphaModFix/>
            </a:blip>
            <a:srcRect/>
            <a:stretch/>
          </p:blipFill>
          <p:spPr>
            <a:xfrm>
              <a:off x="0" y="0"/>
              <a:ext cx="12188825" cy="6856214"/>
            </a:xfrm>
            <a:prstGeom prst="rect">
              <a:avLst/>
            </a:prstGeom>
            <a:noFill/>
            <a:ln>
              <a:noFill/>
            </a:ln>
          </p:spPr>
        </p:pic>
        <p:sp>
          <p:nvSpPr>
            <p:cNvPr id="636" name="Google Shape;636;p58"/>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37" name="Google Shape;637;p58"/>
            <p:cNvPicPr preferRelativeResize="0"/>
            <p:nvPr/>
          </p:nvPicPr>
          <p:blipFill rotWithShape="1">
            <a:blip r:embed="rId4">
              <a:alphaModFix/>
            </a:blip>
            <a:srcRect/>
            <a:stretch/>
          </p:blipFill>
          <p:spPr>
            <a:xfrm>
              <a:off x="-16934" y="3147609"/>
              <a:ext cx="2478024" cy="612648"/>
            </a:xfrm>
            <a:prstGeom prst="rect">
              <a:avLst/>
            </a:prstGeom>
            <a:noFill/>
            <a:ln>
              <a:noFill/>
            </a:ln>
          </p:spPr>
        </p:pic>
        <p:pic>
          <p:nvPicPr>
            <p:cNvPr id="638" name="Google Shape;638;p58"/>
            <p:cNvPicPr preferRelativeResize="0"/>
            <p:nvPr/>
          </p:nvPicPr>
          <p:blipFill rotWithShape="1">
            <a:blip r:embed="rId4">
              <a:alphaModFix/>
            </a:blip>
            <a:srcRect/>
            <a:stretch/>
          </p:blipFill>
          <p:spPr>
            <a:xfrm>
              <a:off x="9736202" y="3147609"/>
              <a:ext cx="2478024" cy="612648"/>
            </a:xfrm>
            <a:prstGeom prst="rect">
              <a:avLst/>
            </a:prstGeom>
            <a:noFill/>
            <a:ln>
              <a:noFill/>
            </a:ln>
          </p:spPr>
        </p:pic>
      </p:grpSp>
      <p:cxnSp>
        <p:nvCxnSpPr>
          <p:cNvPr id="639" name="Google Shape;639;p58"/>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640" name="Google Shape;640;p58"/>
          <p:cNvSpPr/>
          <p:nvPr/>
        </p:nvSpPr>
        <p:spPr>
          <a:xfrm>
            <a:off x="0" y="0"/>
            <a:ext cx="9144000" cy="5143500"/>
          </a:xfrm>
          <a:prstGeom prst="rect">
            <a:avLst/>
          </a:prstGeom>
          <a:solidFill>
            <a:srgbClr val="000000"/>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41" name="Google Shape;641;p58"/>
          <p:cNvPicPr preferRelativeResize="0"/>
          <p:nvPr/>
        </p:nvPicPr>
        <p:blipFill rotWithShape="1">
          <a:blip r:embed="rId5">
            <a:alphaModFix amt="50000"/>
          </a:blip>
          <a:srcRect/>
          <a:stretch/>
        </p:blipFill>
        <p:spPr>
          <a:xfrm>
            <a:off x="15" y="8"/>
            <a:ext cx="9143985" cy="5143493"/>
          </a:xfrm>
          <a:prstGeom prst="rect">
            <a:avLst/>
          </a:prstGeom>
          <a:noFill/>
          <a:ln>
            <a:noFill/>
          </a:ln>
        </p:spPr>
      </p:pic>
      <p:sp>
        <p:nvSpPr>
          <p:cNvPr id="642" name="Google Shape;642;p58"/>
          <p:cNvSpPr txBox="1">
            <a:spLocks noGrp="1"/>
          </p:cNvSpPr>
          <p:nvPr>
            <p:ph type="title"/>
          </p:nvPr>
        </p:nvSpPr>
        <p:spPr>
          <a:xfrm>
            <a:off x="2019299" y="1403348"/>
            <a:ext cx="5111752" cy="1136650"/>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rgbClr val="FFFFFF"/>
              </a:buClr>
              <a:buSzPts val="3500"/>
              <a:buFont typeface="Garamond"/>
              <a:buNone/>
            </a:pPr>
            <a:r>
              <a:rPr lang="en" sz="3500" b="1">
                <a:solidFill>
                  <a:srgbClr val="FFFFFF"/>
                </a:solidFill>
              </a:rPr>
              <a:t>Reward and Remuneration (Dhrumil)</a:t>
            </a:r>
            <a:endParaRPr sz="3500">
              <a:solidFill>
                <a:srgbClr val="FFFFFF"/>
              </a:solidFill>
            </a:endParaRPr>
          </a:p>
        </p:txBody>
      </p:sp>
      <p:cxnSp>
        <p:nvCxnSpPr>
          <p:cNvPr id="643" name="Google Shape;643;p58"/>
          <p:cNvCxnSpPr/>
          <p:nvPr/>
        </p:nvCxnSpPr>
        <p:spPr>
          <a:xfrm>
            <a:off x="2774949" y="2632956"/>
            <a:ext cx="3840480" cy="0"/>
          </a:xfrm>
          <a:prstGeom prst="straightConnector1">
            <a:avLst/>
          </a:prstGeom>
          <a:noFill/>
          <a:ln w="15875" cap="flat" cmpd="sng">
            <a:solidFill>
              <a:srgbClr val="FFFFFF"/>
            </a:solidFill>
            <a:prstDash val="solid"/>
            <a:round/>
            <a:headEnd type="none" w="sm" len="sm"/>
            <a:tailEnd type="none" w="sm" len="sm"/>
          </a:ln>
        </p:spPr>
      </p:cxn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642"/>
                                        </p:tgtEl>
                                        <p:attrNameLst>
                                          <p:attrName>style.visibility</p:attrName>
                                        </p:attrNameLst>
                                      </p:cBhvr>
                                      <p:to>
                                        <p:strVal val="visible"/>
                                      </p:to>
                                    </p:set>
                                    <p:animEffect transition="in" filter="fade">
                                      <p:cBhvr>
                                        <p:cTn id="7" dur="400"/>
                                        <p:tgtEl>
                                          <p:spTgt spid="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48"/>
        <p:cNvGrpSpPr/>
        <p:nvPr/>
      </p:nvGrpSpPr>
      <p:grpSpPr>
        <a:xfrm>
          <a:off x="0" y="0"/>
          <a:ext cx="0" cy="0"/>
          <a:chOff x="0" y="0"/>
          <a:chExt cx="0" cy="0"/>
        </a:xfrm>
      </p:grpSpPr>
      <p:sp>
        <p:nvSpPr>
          <p:cNvPr id="649" name="Google Shape;649;p59"/>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650" name="Google Shape;650;p59"/>
          <p:cNvGrpSpPr/>
          <p:nvPr/>
        </p:nvGrpSpPr>
        <p:grpSpPr>
          <a:xfrm>
            <a:off x="-11802" y="0"/>
            <a:ext cx="9172472" cy="5142161"/>
            <a:chOff x="-15736" y="0"/>
            <a:chExt cx="12229962" cy="6856214"/>
          </a:xfrm>
        </p:grpSpPr>
        <p:pic>
          <p:nvPicPr>
            <p:cNvPr id="651" name="Google Shape;651;p59"/>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652" name="Google Shape;652;p59"/>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53" name="Google Shape;653;p59"/>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654" name="Google Shape;654;p59"/>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655" name="Google Shape;655;p59"/>
          <p:cNvSpPr txBox="1">
            <a:spLocks noGrp="1"/>
          </p:cNvSpPr>
          <p:nvPr>
            <p:ph type="title"/>
          </p:nvPr>
        </p:nvSpPr>
        <p:spPr>
          <a:xfrm>
            <a:off x="5651869" y="736599"/>
            <a:ext cx="252057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1100"/>
              <a:buFont typeface="Garamond"/>
              <a:buNone/>
            </a:pPr>
            <a:r>
              <a:rPr lang="en" sz="1100" b="1"/>
              <a:t>Current HR policies and practices of the selected organisation  in the aspect of Walmart reward and remuneration </a:t>
            </a:r>
            <a:endParaRPr sz="1100"/>
          </a:p>
        </p:txBody>
      </p:sp>
      <p:sp>
        <p:nvSpPr>
          <p:cNvPr id="656" name="Google Shape;656;p59"/>
          <p:cNvSpPr/>
          <p:nvPr/>
        </p:nvSpPr>
        <p:spPr>
          <a:xfrm>
            <a:off x="819482" y="819150"/>
            <a:ext cx="4457015" cy="3386328"/>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57" name="Google Shape;657;p59"/>
          <p:cNvPicPr preferRelativeResize="0"/>
          <p:nvPr/>
        </p:nvPicPr>
        <p:blipFill rotWithShape="1">
          <a:blip r:embed="rId6">
            <a:alphaModFix/>
          </a:blip>
          <a:srcRect r="-21431"/>
          <a:stretch/>
        </p:blipFill>
        <p:spPr>
          <a:xfrm>
            <a:off x="1059512" y="1057656"/>
            <a:ext cx="3959083" cy="2894085"/>
          </a:xfrm>
          <a:prstGeom prst="rect">
            <a:avLst/>
          </a:prstGeom>
          <a:noFill/>
          <a:ln>
            <a:noFill/>
          </a:ln>
        </p:spPr>
      </p:pic>
      <p:cxnSp>
        <p:nvCxnSpPr>
          <p:cNvPr id="658" name="Google Shape;658;p59"/>
          <p:cNvCxnSpPr/>
          <p:nvPr/>
        </p:nvCxnSpPr>
        <p:spPr>
          <a:xfrm>
            <a:off x="5640067" y="1800479"/>
            <a:ext cx="2532381" cy="0"/>
          </a:xfrm>
          <a:prstGeom prst="straightConnector1">
            <a:avLst/>
          </a:prstGeom>
          <a:noFill/>
          <a:ln w="15875" cap="flat" cmpd="sng">
            <a:solidFill>
              <a:schemeClr val="accent1"/>
            </a:solidFill>
            <a:prstDash val="solid"/>
            <a:round/>
            <a:headEnd type="none" w="sm" len="sm"/>
            <a:tailEnd type="none" w="sm" len="sm"/>
          </a:ln>
        </p:spPr>
      </p:cxnSp>
      <p:sp>
        <p:nvSpPr>
          <p:cNvPr id="659" name="Google Shape;659;p59"/>
          <p:cNvSpPr txBox="1">
            <a:spLocks noGrp="1"/>
          </p:cNvSpPr>
          <p:nvPr>
            <p:ph type="body" idx="1"/>
          </p:nvPr>
        </p:nvSpPr>
        <p:spPr>
          <a:xfrm>
            <a:off x="5651868" y="1917699"/>
            <a:ext cx="2520578" cy="2489202"/>
          </a:xfrm>
          <a:prstGeom prst="rect">
            <a:avLst/>
          </a:prstGeom>
          <a:noFill/>
          <a:ln>
            <a:noFill/>
          </a:ln>
        </p:spPr>
        <p:txBody>
          <a:bodyPr spcFirstLastPara="1" wrap="square" lIns="68575" tIns="34275" rIns="68575" bIns="34275" anchor="t" anchorCtr="0">
            <a:normAutofit/>
          </a:bodyPr>
          <a:lstStyle/>
          <a:p>
            <a:pPr marL="215900" lvl="0" indent="-209550" algn="l" rtl="0">
              <a:lnSpc>
                <a:spcPct val="90000"/>
              </a:lnSpc>
              <a:spcBef>
                <a:spcPts val="0"/>
              </a:spcBef>
              <a:spcAft>
                <a:spcPts val="0"/>
              </a:spcAft>
              <a:buSzPts val="1100"/>
              <a:buChar char="•"/>
            </a:pPr>
            <a:r>
              <a:rPr lang="en" sz="1000"/>
              <a:t>It has been identified that Walmart significantly boosted compensation in 2025</a:t>
            </a:r>
            <a:endParaRPr sz="1000"/>
          </a:p>
          <a:p>
            <a:pPr marL="215900" lvl="0" indent="-209550" algn="l" rtl="0">
              <a:lnSpc>
                <a:spcPct val="90000"/>
              </a:lnSpc>
              <a:spcBef>
                <a:spcPts val="600"/>
              </a:spcBef>
              <a:spcAft>
                <a:spcPts val="0"/>
              </a:spcAft>
              <a:buSzPts val="1100"/>
              <a:buChar char="•"/>
            </a:pPr>
            <a:r>
              <a:rPr lang="en" sz="1000"/>
              <a:t>An instance of such would be the usual market managers, now have total compensation, base pay, stock grants, and bonuses, up to USD 620,000 annually, with base salary rising from $130,000 to $160,000 and stock grants from $75,000 to $100,000 (Yahoo Finance (2025) </a:t>
            </a:r>
            <a:endParaRPr sz="1000"/>
          </a:p>
          <a:p>
            <a:pPr marL="215900" lvl="0" indent="-209550" algn="l" rtl="0">
              <a:lnSpc>
                <a:spcPct val="90000"/>
              </a:lnSpc>
              <a:spcBef>
                <a:spcPts val="600"/>
              </a:spcBef>
              <a:spcAft>
                <a:spcPts val="0"/>
              </a:spcAft>
              <a:buSzPts val="1100"/>
              <a:buChar char="•"/>
            </a:pPr>
            <a:r>
              <a:rPr lang="en" sz="1000"/>
              <a:t>Moreover, it has been documented that store‑managers also received raises: average salary increased to ~$128,000 in 2024, plus enhanced bonus potential tied to store performance Yahoo Finance (2025) </a:t>
            </a:r>
            <a:endParaRPr sz="1000"/>
          </a:p>
          <a:p>
            <a:pPr marL="215900" lvl="0" indent="-139700" algn="l" rtl="0">
              <a:lnSpc>
                <a:spcPct val="90000"/>
              </a:lnSpc>
              <a:spcBef>
                <a:spcPts val="600"/>
              </a:spcBef>
              <a:spcAft>
                <a:spcPts val="0"/>
              </a:spcAft>
              <a:buSzPts val="1100"/>
              <a:buNone/>
            </a:pPr>
            <a:endParaRPr sz="1000"/>
          </a:p>
        </p:txBody>
      </p:sp>
    </p:spTree>
  </p:cSld>
  <p:clrMapOvr>
    <a:masterClrMapping/>
  </p:clrMapOvr>
  <mc:AlternateContent xmlns:mc="http://schemas.openxmlformats.org/markup-compatibility/2006" xmlns:p14="http://schemas.microsoft.com/office/powerpoint/2010/main">
    <mc:Choice Requires="p14">
      <p:transition spd="slow" p14:dur="20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EEEEEE"/>
            </a:gs>
            <a:gs pos="100000">
              <a:srgbClr val="C8C8C8"/>
            </a:gs>
          </a:gsLst>
          <a:lin ang="5400000" scaled="0"/>
        </a:gradFill>
        <a:effectLst/>
      </p:bgPr>
    </p:bg>
    <p:spTree>
      <p:nvGrpSpPr>
        <p:cNvPr id="1" name="Shape 664"/>
        <p:cNvGrpSpPr/>
        <p:nvPr/>
      </p:nvGrpSpPr>
      <p:grpSpPr>
        <a:xfrm>
          <a:off x="0" y="0"/>
          <a:ext cx="0" cy="0"/>
          <a:chOff x="0" y="0"/>
          <a:chExt cx="0" cy="0"/>
        </a:xfrm>
      </p:grpSpPr>
      <p:sp>
        <p:nvSpPr>
          <p:cNvPr id="665" name="Google Shape;665;p60"/>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100000"/>
              </a:lnSpc>
              <a:spcBef>
                <a:spcPts val="0"/>
              </a:spcBef>
              <a:spcAft>
                <a:spcPts val="0"/>
              </a:spcAft>
              <a:buClr>
                <a:srgbClr val="262626"/>
              </a:buClr>
              <a:buSzPct val="100000"/>
              <a:buFont typeface="Garamond"/>
              <a:buNone/>
            </a:pPr>
            <a:r>
              <a:rPr lang="en" b="1"/>
              <a:t>Role of line managers in implementation in aspect of reward and remuneration </a:t>
            </a:r>
            <a:endParaRPr/>
          </a:p>
        </p:txBody>
      </p:sp>
      <p:grpSp>
        <p:nvGrpSpPr>
          <p:cNvPr id="666" name="Google Shape;666;p60"/>
          <p:cNvGrpSpPr/>
          <p:nvPr/>
        </p:nvGrpSpPr>
        <p:grpSpPr>
          <a:xfrm>
            <a:off x="685331" y="1775773"/>
            <a:ext cx="4572470" cy="2567172"/>
            <a:chOff x="0" y="605"/>
            <a:chExt cx="6096626" cy="3422896"/>
          </a:xfrm>
        </p:grpSpPr>
        <p:sp>
          <p:nvSpPr>
            <p:cNvPr id="667" name="Google Shape;667;p60"/>
            <p:cNvSpPr/>
            <p:nvPr/>
          </p:nvSpPr>
          <p:spPr>
            <a:xfrm>
              <a:off x="0" y="2577506"/>
              <a:ext cx="6096626" cy="845995"/>
            </a:xfrm>
            <a:prstGeom prst="rect">
              <a:avLst/>
            </a:prstGeom>
            <a:solidFill>
              <a:srgbClr val="39976D"/>
            </a:solid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68" name="Google Shape;668;p60"/>
            <p:cNvSpPr txBox="1"/>
            <p:nvPr/>
          </p:nvSpPr>
          <p:spPr>
            <a:xfrm>
              <a:off x="0" y="2577506"/>
              <a:ext cx="6096626" cy="845995"/>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Line managers are further required to monitor and nominate eligible employees for long-term benefits such as stock grants or promotion-linked pay rises Walmart, Inc. (2025) </a:t>
              </a:r>
              <a:r>
                <a:rPr lang="en" sz="1100" b="0" i="1" u="none" strike="noStrike" cap="none">
                  <a:solidFill>
                    <a:schemeClr val="lt1"/>
                  </a:solidFill>
                  <a:latin typeface="Garamond"/>
                  <a:ea typeface="Garamond"/>
                  <a:cs typeface="Garamond"/>
                  <a:sym typeface="Garamond"/>
                </a:rPr>
                <a:t>FY2025 ESG Report</a:t>
              </a:r>
              <a:r>
                <a:rPr lang="en" sz="1100" b="0" i="0" u="none" strike="noStrike" cap="none">
                  <a:solidFill>
                    <a:schemeClr val="lt1"/>
                  </a:solidFill>
                  <a:latin typeface="Garamond"/>
                  <a:ea typeface="Garamond"/>
                  <a:cs typeface="Garamond"/>
                  <a:sym typeface="Garamond"/>
                </a:rPr>
                <a:t>. </a:t>
              </a:r>
              <a:endParaRPr sz="1100" b="0" i="0" u="none" strike="noStrike" cap="none">
                <a:solidFill>
                  <a:schemeClr val="lt1"/>
                </a:solidFill>
                <a:latin typeface="Garamond"/>
                <a:ea typeface="Garamond"/>
                <a:cs typeface="Garamond"/>
                <a:sym typeface="Garamond"/>
              </a:endParaRPr>
            </a:p>
          </p:txBody>
        </p:sp>
        <p:sp>
          <p:nvSpPr>
            <p:cNvPr id="669" name="Google Shape;669;p60"/>
            <p:cNvSpPr/>
            <p:nvPr/>
          </p:nvSpPr>
          <p:spPr>
            <a:xfrm rot="10800000">
              <a:off x="0" y="1289055"/>
              <a:ext cx="6096626" cy="1301140"/>
            </a:xfrm>
            <a:prstGeom prst="upArrowCallout">
              <a:avLst>
                <a:gd name="adj1" fmla="val 25000"/>
                <a:gd name="adj2" fmla="val 25000"/>
                <a:gd name="adj3" fmla="val 25000"/>
                <a:gd name="adj4" fmla="val 64977"/>
              </a:avLst>
            </a:prstGeom>
            <a:solidFill>
              <a:srgbClr val="446E9C"/>
            </a:solid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70" name="Google Shape;670;p60"/>
            <p:cNvSpPr txBox="1"/>
            <p:nvPr/>
          </p:nvSpPr>
          <p:spPr>
            <a:xfrm>
              <a:off x="0" y="1289055"/>
              <a:ext cx="6096626" cy="845442"/>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Line managers are often required to assess store performance and individual team productivity, which forms the the basis for bonuses and performance-linked raises for store associates</a:t>
              </a:r>
              <a:endParaRPr sz="1100" b="0" i="0" u="none" strike="noStrike" cap="none">
                <a:solidFill>
                  <a:schemeClr val="lt1"/>
                </a:solidFill>
                <a:latin typeface="Garamond"/>
                <a:ea typeface="Garamond"/>
                <a:cs typeface="Garamond"/>
                <a:sym typeface="Garamond"/>
              </a:endParaRPr>
            </a:p>
          </p:txBody>
        </p:sp>
        <p:sp>
          <p:nvSpPr>
            <p:cNvPr id="671" name="Google Shape;671;p60"/>
            <p:cNvSpPr/>
            <p:nvPr/>
          </p:nvSpPr>
          <p:spPr>
            <a:xfrm rot="10800000">
              <a:off x="0" y="605"/>
              <a:ext cx="6096626" cy="1301140"/>
            </a:xfrm>
            <a:prstGeom prst="upArrowCallout">
              <a:avLst>
                <a:gd name="adj1" fmla="val 25000"/>
                <a:gd name="adj2" fmla="val 25000"/>
                <a:gd name="adj3" fmla="val 25000"/>
                <a:gd name="adj4" fmla="val 64977"/>
              </a:avLst>
            </a:prstGeom>
            <a:solidFill>
              <a:srgbClr val="A23930"/>
            </a:solidFill>
            <a:ln w="1587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72" name="Google Shape;672;p60"/>
            <p:cNvSpPr txBox="1"/>
            <p:nvPr/>
          </p:nvSpPr>
          <p:spPr>
            <a:xfrm>
              <a:off x="0" y="605"/>
              <a:ext cx="6096626" cy="845442"/>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1100"/>
                <a:buFont typeface="Garamond"/>
                <a:buNone/>
              </a:pPr>
              <a:r>
                <a:rPr lang="en" sz="1100" b="0" i="0" u="none" strike="noStrike" cap="none">
                  <a:solidFill>
                    <a:schemeClr val="lt1"/>
                  </a:solidFill>
                  <a:latin typeface="Garamond"/>
                  <a:ea typeface="Garamond"/>
                  <a:cs typeface="Garamond"/>
                  <a:sym typeface="Garamond"/>
                </a:rPr>
                <a:t>e‑reward.co.uk (2025) </a:t>
              </a:r>
              <a:r>
                <a:rPr lang="en" sz="1100" b="0" i="1" u="none" strike="noStrike" cap="none">
                  <a:solidFill>
                    <a:schemeClr val="lt1"/>
                  </a:solidFill>
                  <a:latin typeface="Garamond"/>
                  <a:ea typeface="Garamond"/>
                  <a:cs typeface="Garamond"/>
                  <a:sym typeface="Garamond"/>
                </a:rPr>
                <a:t>R</a:t>
              </a:r>
              <a:r>
                <a:rPr lang="en" sz="1100" b="0" i="0" u="none" strike="noStrike" cap="none">
                  <a:solidFill>
                    <a:schemeClr val="lt1"/>
                  </a:solidFill>
                  <a:latin typeface="Garamond"/>
                  <a:ea typeface="Garamond"/>
                  <a:cs typeface="Garamond"/>
                  <a:sym typeface="Garamond"/>
                </a:rPr>
                <a:t>had stated that line managers in Walmart play a critical role in executing pay and bonus policies</a:t>
              </a:r>
              <a:endParaRPr sz="1100" b="0" i="0" u="none" strike="noStrike" cap="none">
                <a:solidFill>
                  <a:schemeClr val="lt1"/>
                </a:solidFill>
                <a:latin typeface="Garamond"/>
                <a:ea typeface="Garamond"/>
                <a:cs typeface="Garamond"/>
                <a:sym typeface="Garamond"/>
              </a:endParaRPr>
            </a:p>
          </p:txBody>
        </p:sp>
      </p:grpSp>
      <p:pic>
        <p:nvPicPr>
          <p:cNvPr id="673" name="Google Shape;673;p60" descr="A white paper with black text&#10;&#10;AI-generated content may be incorrect."/>
          <p:cNvPicPr preferRelativeResize="0"/>
          <p:nvPr/>
        </p:nvPicPr>
        <p:blipFill rotWithShape="1">
          <a:blip r:embed="rId3">
            <a:alphaModFix/>
          </a:blip>
          <a:srcRect r="36008" b="-1"/>
          <a:stretch/>
        </p:blipFill>
        <p:spPr>
          <a:xfrm>
            <a:off x="5527548" y="1879092"/>
            <a:ext cx="2620849" cy="2201418"/>
          </a:xfrm>
          <a:prstGeom prst="roundRect">
            <a:avLst>
              <a:gd name="adj" fmla="val 5301"/>
            </a:avLst>
          </a:prstGeom>
          <a:noFill/>
          <a:ln w="82550" cap="sq" cmpd="sng">
            <a:solidFill>
              <a:srgbClr val="EAEAEA"/>
            </a:solidFill>
            <a:prstDash val="solid"/>
            <a:miter lim="800000"/>
            <a:headEnd type="none" w="sm" len="sm"/>
            <a:tailEnd type="none" w="sm" len="sm"/>
          </a:ln>
        </p:spPr>
      </p:pic>
    </p:spTree>
  </p:cSld>
  <p:clrMapOvr>
    <a:masterClrMapping/>
  </p:clrMapOvr>
  <mc:AlternateContent xmlns:mc="http://schemas.openxmlformats.org/markup-compatibility/2006" xmlns:p14="http://schemas.microsoft.com/office/powerpoint/2010/main">
    <mc:Choice Requires="p14">
      <p:transition spd="slow" p14:dur="16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78"/>
        <p:cNvGrpSpPr/>
        <p:nvPr/>
      </p:nvGrpSpPr>
      <p:grpSpPr>
        <a:xfrm>
          <a:off x="0" y="0"/>
          <a:ext cx="0" cy="0"/>
          <a:chOff x="0" y="0"/>
          <a:chExt cx="0" cy="0"/>
        </a:xfrm>
      </p:grpSpPr>
      <p:sp>
        <p:nvSpPr>
          <p:cNvPr id="679" name="Google Shape;679;p61"/>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680" name="Google Shape;680;p61"/>
          <p:cNvGrpSpPr/>
          <p:nvPr/>
        </p:nvGrpSpPr>
        <p:grpSpPr>
          <a:xfrm>
            <a:off x="-11802" y="0"/>
            <a:ext cx="9172472" cy="5142161"/>
            <a:chOff x="-15736" y="0"/>
            <a:chExt cx="12229962" cy="6856214"/>
          </a:xfrm>
        </p:grpSpPr>
        <p:pic>
          <p:nvPicPr>
            <p:cNvPr id="681" name="Google Shape;681;p61"/>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682" name="Google Shape;682;p61"/>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683" name="Google Shape;683;p61"/>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684" name="Google Shape;684;p61"/>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685" name="Google Shape;685;p61"/>
          <p:cNvSpPr txBox="1">
            <a:spLocks noGrp="1"/>
          </p:cNvSpPr>
          <p:nvPr>
            <p:ph type="title"/>
          </p:nvPr>
        </p:nvSpPr>
        <p:spPr>
          <a:xfrm>
            <a:off x="942643" y="736599"/>
            <a:ext cx="3631643" cy="1331111"/>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2800"/>
              <a:buFont typeface="Garamond"/>
              <a:buNone/>
            </a:pPr>
            <a:r>
              <a:rPr lang="en" sz="2800" b="1"/>
              <a:t>Strategic alignment of HR practices with company goals </a:t>
            </a:r>
            <a:endParaRPr sz="2800"/>
          </a:p>
        </p:txBody>
      </p:sp>
      <p:cxnSp>
        <p:nvCxnSpPr>
          <p:cNvPr id="686" name="Google Shape;686;p61"/>
          <p:cNvCxnSpPr/>
          <p:nvPr/>
        </p:nvCxnSpPr>
        <p:spPr>
          <a:xfrm>
            <a:off x="1009675" y="2128979"/>
            <a:ext cx="3497580" cy="0"/>
          </a:xfrm>
          <a:prstGeom prst="straightConnector1">
            <a:avLst/>
          </a:prstGeom>
          <a:noFill/>
          <a:ln w="15875" cap="flat" cmpd="sng">
            <a:solidFill>
              <a:schemeClr val="accent1"/>
            </a:solidFill>
            <a:prstDash val="solid"/>
            <a:round/>
            <a:headEnd type="none" w="sm" len="sm"/>
            <a:tailEnd type="none" w="sm" len="sm"/>
          </a:ln>
        </p:spPr>
      </p:cxnSp>
      <p:pic>
        <p:nvPicPr>
          <p:cNvPr id="687" name="Google Shape;687;p61" descr="A close-up of a document&#10;&#10;AI-generated content may be incorrect."/>
          <p:cNvPicPr preferRelativeResize="0"/>
          <p:nvPr/>
        </p:nvPicPr>
        <p:blipFill rotWithShape="1">
          <a:blip r:embed="rId6">
            <a:alphaModFix/>
          </a:blip>
          <a:srcRect/>
          <a:stretch/>
        </p:blipFill>
        <p:spPr>
          <a:xfrm>
            <a:off x="971551" y="2920988"/>
            <a:ext cx="1662680" cy="702482"/>
          </a:xfrm>
          <a:prstGeom prst="rect">
            <a:avLst/>
          </a:prstGeom>
          <a:noFill/>
          <a:ln>
            <a:noFill/>
          </a:ln>
        </p:spPr>
      </p:pic>
      <p:pic>
        <p:nvPicPr>
          <p:cNvPr id="688" name="Google Shape;688;p61" descr="A close-up of a white background&#10;&#10;AI-generated content may be incorrect."/>
          <p:cNvPicPr preferRelativeResize="0"/>
          <p:nvPr/>
        </p:nvPicPr>
        <p:blipFill rotWithShape="1">
          <a:blip r:embed="rId7">
            <a:alphaModFix/>
          </a:blip>
          <a:srcRect/>
          <a:stretch/>
        </p:blipFill>
        <p:spPr>
          <a:xfrm>
            <a:off x="2878480" y="3140557"/>
            <a:ext cx="1672029" cy="263344"/>
          </a:xfrm>
          <a:prstGeom prst="rect">
            <a:avLst/>
          </a:prstGeom>
          <a:noFill/>
          <a:ln>
            <a:noFill/>
          </a:ln>
        </p:spPr>
      </p:pic>
      <p:grpSp>
        <p:nvGrpSpPr>
          <p:cNvPr id="689" name="Google Shape;689;p61"/>
          <p:cNvGrpSpPr/>
          <p:nvPr/>
        </p:nvGrpSpPr>
        <p:grpSpPr>
          <a:xfrm>
            <a:off x="5412649" y="945984"/>
            <a:ext cx="2477462" cy="3367317"/>
            <a:chOff x="612832" y="103289"/>
            <a:chExt cx="3303282" cy="4489756"/>
          </a:xfrm>
        </p:grpSpPr>
        <p:sp>
          <p:nvSpPr>
            <p:cNvPr id="690" name="Google Shape;690;p61"/>
            <p:cNvSpPr/>
            <p:nvPr/>
          </p:nvSpPr>
          <p:spPr>
            <a:xfrm>
              <a:off x="1030489" y="103289"/>
              <a:ext cx="683437" cy="683437"/>
            </a:xfrm>
            <a:prstGeom prst="rect">
              <a:avLst/>
            </a:prstGeom>
            <a:blipFill rotWithShape="1">
              <a:blip r:embed="rId8">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1" name="Google Shape;691;p61"/>
            <p:cNvSpPr/>
            <p:nvPr/>
          </p:nvSpPr>
          <p:spPr>
            <a:xfrm>
              <a:off x="612832" y="1095198"/>
              <a:ext cx="1518750" cy="106312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2" name="Google Shape;692;p61"/>
            <p:cNvSpPr txBox="1"/>
            <p:nvPr/>
          </p:nvSpPr>
          <p:spPr>
            <a:xfrm>
              <a:off x="612832" y="1095198"/>
              <a:ext cx="1518750" cy="1063125"/>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800"/>
                <a:buFont typeface="Garamond"/>
                <a:buNone/>
              </a:pPr>
              <a:r>
                <a:rPr lang="en" sz="800" b="0" i="0" u="none" strike="noStrike" cap="none">
                  <a:solidFill>
                    <a:schemeClr val="dk1"/>
                  </a:solidFill>
                  <a:latin typeface="Garamond"/>
                  <a:ea typeface="Garamond"/>
                  <a:cs typeface="Garamond"/>
                  <a:sym typeface="Garamond"/>
                </a:rPr>
                <a:t>It has been witnessed by Mehrotra (2024) that Walmart aligns its reward and compensation structure with overall business objectives by tying pay to performance, profitability, and long‑term retention</a:t>
              </a:r>
              <a:endParaRPr sz="800" b="0" i="0" u="none" strike="noStrike" cap="none">
                <a:solidFill>
                  <a:schemeClr val="dk1"/>
                </a:solidFill>
                <a:latin typeface="Garamond"/>
                <a:ea typeface="Garamond"/>
                <a:cs typeface="Garamond"/>
                <a:sym typeface="Garamond"/>
              </a:endParaRPr>
            </a:p>
          </p:txBody>
        </p:sp>
        <p:sp>
          <p:nvSpPr>
            <p:cNvPr id="693" name="Google Shape;693;p61"/>
            <p:cNvSpPr/>
            <p:nvPr/>
          </p:nvSpPr>
          <p:spPr>
            <a:xfrm>
              <a:off x="2815020" y="103289"/>
              <a:ext cx="683437" cy="683437"/>
            </a:xfrm>
            <a:prstGeom prst="rect">
              <a:avLst/>
            </a:prstGeom>
            <a:blipFill rotWithShape="1">
              <a:blip r:embed="rId9">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4" name="Google Shape;694;p61"/>
            <p:cNvSpPr/>
            <p:nvPr/>
          </p:nvSpPr>
          <p:spPr>
            <a:xfrm>
              <a:off x="2397364" y="1095198"/>
              <a:ext cx="1518750" cy="106312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5" name="Google Shape;695;p61"/>
            <p:cNvSpPr txBox="1"/>
            <p:nvPr/>
          </p:nvSpPr>
          <p:spPr>
            <a:xfrm>
              <a:off x="2397364" y="1095198"/>
              <a:ext cx="1518750" cy="1063125"/>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800"/>
                <a:buFont typeface="Garamond"/>
                <a:buNone/>
              </a:pPr>
              <a:r>
                <a:rPr lang="en" sz="800" b="0" i="0" u="none" strike="noStrike" cap="none">
                  <a:solidFill>
                    <a:schemeClr val="dk1"/>
                  </a:solidFill>
                  <a:latin typeface="Garamond"/>
                  <a:ea typeface="Garamond"/>
                  <a:cs typeface="Garamond"/>
                  <a:sym typeface="Garamond"/>
                </a:rPr>
                <a:t>In the year 2025, the company has considered raising base pay bonuses and the stock grants for store and market managers.</a:t>
              </a:r>
              <a:endParaRPr sz="800" b="0" i="0" u="none" strike="noStrike" cap="none">
                <a:solidFill>
                  <a:schemeClr val="dk1"/>
                </a:solidFill>
                <a:latin typeface="Garamond"/>
                <a:ea typeface="Garamond"/>
                <a:cs typeface="Garamond"/>
                <a:sym typeface="Garamond"/>
              </a:endParaRPr>
            </a:p>
          </p:txBody>
        </p:sp>
        <p:sp>
          <p:nvSpPr>
            <p:cNvPr id="696" name="Google Shape;696;p61"/>
            <p:cNvSpPr/>
            <p:nvPr/>
          </p:nvSpPr>
          <p:spPr>
            <a:xfrm>
              <a:off x="1922754" y="2538011"/>
              <a:ext cx="683437" cy="683437"/>
            </a:xfrm>
            <a:prstGeom prst="rect">
              <a:avLst/>
            </a:prstGeom>
            <a:blipFill rotWithShape="1">
              <a:blip r:embed="rId10">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7" name="Google Shape;697;p61"/>
            <p:cNvSpPr/>
            <p:nvPr/>
          </p:nvSpPr>
          <p:spPr>
            <a:xfrm>
              <a:off x="1505098" y="3529920"/>
              <a:ext cx="1518750" cy="1063125"/>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698" name="Google Shape;698;p61"/>
            <p:cNvSpPr txBox="1"/>
            <p:nvPr/>
          </p:nvSpPr>
          <p:spPr>
            <a:xfrm>
              <a:off x="1505098" y="3529920"/>
              <a:ext cx="1518750" cy="1063125"/>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800"/>
                <a:buFont typeface="Garamond"/>
                <a:buNone/>
              </a:pPr>
              <a:r>
                <a:rPr lang="en" sz="800" b="0" i="0" u="none" strike="noStrike" cap="none">
                  <a:solidFill>
                    <a:schemeClr val="dk1"/>
                  </a:solidFill>
                  <a:latin typeface="Garamond"/>
                  <a:ea typeface="Garamond"/>
                  <a:cs typeface="Garamond"/>
                  <a:sym typeface="Garamond"/>
                </a:rPr>
                <a:t>This has enabled total compensation up to $620,000, which in a way has encouraged ownership mentality and operational excellence (Yahoo Finance (2025) </a:t>
              </a:r>
              <a:endParaRPr sz="800" b="0" i="0" u="none" strike="noStrike" cap="none">
                <a:solidFill>
                  <a:schemeClr val="dk1"/>
                </a:solidFill>
                <a:latin typeface="Garamond"/>
                <a:ea typeface="Garamond"/>
                <a:cs typeface="Garamond"/>
                <a:sym typeface="Garamond"/>
              </a:endParaRPr>
            </a:p>
          </p:txBody>
        </p:sp>
      </p:grpSp>
    </p:spTree>
  </p:cSld>
  <p:clrMapOvr>
    <a:masterClrMapping/>
  </p:clrMapOvr>
  <mc:AlternateContent xmlns:mc="http://schemas.openxmlformats.org/markup-compatibility/2006" xmlns:p14="http://schemas.microsoft.com/office/powerpoint/2010/main">
    <mc:Choice Requires="p14">
      <p:transition spd="slow" p14:dur="15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03"/>
        <p:cNvGrpSpPr/>
        <p:nvPr/>
      </p:nvGrpSpPr>
      <p:grpSpPr>
        <a:xfrm>
          <a:off x="0" y="0"/>
          <a:ext cx="0" cy="0"/>
          <a:chOff x="0" y="0"/>
          <a:chExt cx="0" cy="0"/>
        </a:xfrm>
      </p:grpSpPr>
      <p:sp>
        <p:nvSpPr>
          <p:cNvPr id="704" name="Google Shape;704;p62"/>
          <p:cNvSpPr/>
          <p:nvPr/>
        </p:nvSpPr>
        <p:spPr>
          <a:xfrm>
            <a:off x="0" y="0"/>
            <a:ext cx="9141714"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pSp>
        <p:nvGrpSpPr>
          <p:cNvPr id="705" name="Google Shape;705;p62"/>
          <p:cNvGrpSpPr/>
          <p:nvPr/>
        </p:nvGrpSpPr>
        <p:grpSpPr>
          <a:xfrm>
            <a:off x="-11802" y="9284"/>
            <a:ext cx="9172472" cy="5142161"/>
            <a:chOff x="-15736" y="0"/>
            <a:chExt cx="12229962" cy="6856214"/>
          </a:xfrm>
        </p:grpSpPr>
        <p:pic>
          <p:nvPicPr>
            <p:cNvPr id="706" name="Google Shape;706;p62"/>
            <p:cNvPicPr preferRelativeResize="0"/>
            <p:nvPr/>
          </p:nvPicPr>
          <p:blipFill rotWithShape="1">
            <a:blip r:embed="rId4">
              <a:alphaModFix/>
            </a:blip>
            <a:srcRect/>
            <a:stretch/>
          </p:blipFill>
          <p:spPr>
            <a:xfrm>
              <a:off x="0" y="0"/>
              <a:ext cx="12188825" cy="6856214"/>
            </a:xfrm>
            <a:prstGeom prst="rect">
              <a:avLst/>
            </a:prstGeom>
            <a:noFill/>
            <a:ln>
              <a:noFill/>
            </a:ln>
          </p:spPr>
        </p:pic>
        <p:sp>
          <p:nvSpPr>
            <p:cNvPr id="707" name="Google Shape;707;p62"/>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708" name="Google Shape;708;p62"/>
            <p:cNvPicPr preferRelativeResize="0"/>
            <p:nvPr/>
          </p:nvPicPr>
          <p:blipFill rotWithShape="1">
            <a:blip r:embed="rId5">
              <a:alphaModFix/>
            </a:blip>
            <a:srcRect/>
            <a:stretch/>
          </p:blipFill>
          <p:spPr>
            <a:xfrm>
              <a:off x="-15736" y="3153832"/>
              <a:ext cx="777240" cy="606425"/>
            </a:xfrm>
            <a:prstGeom prst="rect">
              <a:avLst/>
            </a:prstGeom>
            <a:noFill/>
            <a:ln>
              <a:noFill/>
            </a:ln>
          </p:spPr>
        </p:pic>
        <p:pic>
          <p:nvPicPr>
            <p:cNvPr id="709" name="Google Shape;709;p62"/>
            <p:cNvPicPr preferRelativeResize="0"/>
            <p:nvPr/>
          </p:nvPicPr>
          <p:blipFill rotWithShape="1">
            <a:blip r:embed="rId5">
              <a:alphaModFix/>
            </a:blip>
            <a:srcRect/>
            <a:stretch/>
          </p:blipFill>
          <p:spPr>
            <a:xfrm>
              <a:off x="11436986" y="3153832"/>
              <a:ext cx="777240" cy="606425"/>
            </a:xfrm>
            <a:prstGeom prst="rect">
              <a:avLst/>
            </a:prstGeom>
            <a:noFill/>
            <a:ln>
              <a:noFill/>
            </a:ln>
          </p:spPr>
        </p:pic>
      </p:grpSp>
      <p:sp>
        <p:nvSpPr>
          <p:cNvPr id="710" name="Google Shape;710;p62"/>
          <p:cNvSpPr txBox="1">
            <a:spLocks noGrp="1"/>
          </p:cNvSpPr>
          <p:nvPr>
            <p:ph type="title"/>
          </p:nvPr>
        </p:nvSpPr>
        <p:spPr>
          <a:xfrm>
            <a:off x="4570809" y="736599"/>
            <a:ext cx="3601639" cy="9779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262626"/>
              </a:buClr>
              <a:buSzPts val="2800"/>
              <a:buFont typeface="Garamond"/>
              <a:buNone/>
            </a:pPr>
            <a:r>
              <a:rPr lang="en" sz="2800" b="1">
                <a:solidFill>
                  <a:srgbClr val="262626"/>
                </a:solidFill>
              </a:rPr>
              <a:t>Key HR challenges faced by the company </a:t>
            </a:r>
            <a:endParaRPr sz="2800">
              <a:solidFill>
                <a:srgbClr val="262626"/>
              </a:solidFill>
            </a:endParaRPr>
          </a:p>
        </p:txBody>
      </p:sp>
      <p:sp>
        <p:nvSpPr>
          <p:cNvPr id="711" name="Google Shape;711;p62"/>
          <p:cNvSpPr/>
          <p:nvPr/>
        </p:nvSpPr>
        <p:spPr>
          <a:xfrm>
            <a:off x="819482" y="819150"/>
            <a:ext cx="3387825" cy="3386250"/>
          </a:xfrm>
          <a:prstGeom prst="rect">
            <a:avLst/>
          </a:prstGeom>
          <a:solidFill>
            <a:schemeClr val="lt1"/>
          </a:solidFill>
          <a:ln w="57150" cap="flat" cmpd="thickThin">
            <a:solidFill>
              <a:srgbClr val="7F7F7F"/>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cxnSp>
        <p:nvCxnSpPr>
          <p:cNvPr id="712" name="Google Shape;712;p62"/>
          <p:cNvCxnSpPr/>
          <p:nvPr/>
        </p:nvCxnSpPr>
        <p:spPr>
          <a:xfrm>
            <a:off x="4570809" y="1800479"/>
            <a:ext cx="3601639" cy="0"/>
          </a:xfrm>
          <a:prstGeom prst="straightConnector1">
            <a:avLst/>
          </a:prstGeom>
          <a:noFill/>
          <a:ln w="15875" cap="flat" cmpd="sng">
            <a:solidFill>
              <a:schemeClr val="accent1"/>
            </a:solidFill>
            <a:prstDash val="solid"/>
            <a:round/>
            <a:headEnd type="none" w="sm" len="sm"/>
            <a:tailEnd type="none" w="sm" len="sm"/>
          </a:ln>
        </p:spPr>
      </p:cxnSp>
      <p:sp>
        <p:nvSpPr>
          <p:cNvPr id="713" name="Google Shape;713;p62"/>
          <p:cNvSpPr txBox="1">
            <a:spLocks noGrp="1"/>
          </p:cNvSpPr>
          <p:nvPr>
            <p:ph type="body" idx="1"/>
          </p:nvPr>
        </p:nvSpPr>
        <p:spPr>
          <a:xfrm>
            <a:off x="4570809" y="1917699"/>
            <a:ext cx="3601638" cy="2489202"/>
          </a:xfrm>
          <a:prstGeom prst="rect">
            <a:avLst/>
          </a:prstGeom>
          <a:noFill/>
          <a:ln>
            <a:noFill/>
          </a:ln>
        </p:spPr>
        <p:txBody>
          <a:bodyPr spcFirstLastPara="1" wrap="square" lIns="68575" tIns="34275" rIns="68575" bIns="34275" anchor="t" anchorCtr="0">
            <a:normAutofit/>
          </a:bodyPr>
          <a:lstStyle/>
          <a:p>
            <a:pPr marL="215900" lvl="0" indent="-215900" algn="l" rtl="0">
              <a:lnSpc>
                <a:spcPct val="90000"/>
              </a:lnSpc>
              <a:spcBef>
                <a:spcPts val="0"/>
              </a:spcBef>
              <a:spcAft>
                <a:spcPts val="0"/>
              </a:spcAft>
              <a:buSzPts val="1600"/>
              <a:buChar char="•"/>
            </a:pPr>
            <a:r>
              <a:rPr lang="en" sz="1400">
                <a:solidFill>
                  <a:srgbClr val="262626"/>
                </a:solidFill>
              </a:rPr>
              <a:t>However, despite these kinds of improvements, the hindrances pertaining to several remuneration-related challenges persist</a:t>
            </a:r>
            <a:endParaRPr/>
          </a:p>
          <a:p>
            <a:pPr marL="215900" lvl="0" indent="-215900" algn="l" rtl="0">
              <a:lnSpc>
                <a:spcPct val="90000"/>
              </a:lnSpc>
              <a:spcBef>
                <a:spcPts val="700"/>
              </a:spcBef>
              <a:spcAft>
                <a:spcPts val="0"/>
              </a:spcAft>
              <a:buSzPts val="1600"/>
              <a:buChar char="•"/>
            </a:pPr>
            <a:r>
              <a:rPr lang="en" sz="1400">
                <a:solidFill>
                  <a:srgbClr val="262626"/>
                </a:solidFill>
              </a:rPr>
              <a:t>Rising pay of the managers increases labour costs, pressuring margins  is cost-intensive and directly impacts the EBITDA of the company</a:t>
            </a:r>
            <a:endParaRPr/>
          </a:p>
          <a:p>
            <a:pPr marL="215900" lvl="0" indent="-215900" algn="l" rtl="0">
              <a:lnSpc>
                <a:spcPct val="90000"/>
              </a:lnSpc>
              <a:spcBef>
                <a:spcPts val="700"/>
              </a:spcBef>
              <a:spcAft>
                <a:spcPts val="0"/>
              </a:spcAft>
              <a:buSzPts val="1600"/>
              <a:buChar char="•"/>
            </a:pPr>
            <a:r>
              <a:rPr lang="en" sz="1400">
                <a:solidFill>
                  <a:srgbClr val="262626"/>
                </a:solidFill>
              </a:rPr>
              <a:t>There are documented instances of disparity between high-paid managers and hourly staff can lead to morale issues and perceptions of unfairness, undermining team cohesion</a:t>
            </a:r>
            <a:endParaRPr/>
          </a:p>
          <a:p>
            <a:pPr marL="215900" lvl="0" indent="-114300" algn="l" rtl="0">
              <a:lnSpc>
                <a:spcPct val="90000"/>
              </a:lnSpc>
              <a:spcBef>
                <a:spcPts val="700"/>
              </a:spcBef>
              <a:spcAft>
                <a:spcPts val="0"/>
              </a:spcAft>
              <a:buSzPts val="1600"/>
              <a:buNone/>
            </a:pPr>
            <a:endParaRPr sz="1400">
              <a:solidFill>
                <a:srgbClr val="262626"/>
              </a:solidFill>
            </a:endParaRPr>
          </a:p>
        </p:txBody>
      </p:sp>
      <p:pic>
        <p:nvPicPr>
          <p:cNvPr id="714" name="Google Shape;714;p62"/>
          <p:cNvPicPr preferRelativeResize="0"/>
          <p:nvPr/>
        </p:nvPicPr>
        <p:blipFill>
          <a:blip r:embed="rId6">
            <a:alphaModFix/>
          </a:blip>
          <a:stretch>
            <a:fillRect/>
          </a:stretch>
        </p:blipFill>
        <p:spPr>
          <a:xfrm>
            <a:off x="901600" y="1014050"/>
            <a:ext cx="3100975" cy="2834850"/>
          </a:xfrm>
          <a:prstGeom prst="rect">
            <a:avLst/>
          </a:prstGeom>
          <a:noFill/>
          <a:ln>
            <a:noFill/>
          </a:ln>
        </p:spPr>
      </p:pic>
    </p:spTree>
  </p:cSld>
  <p:clrMapOvr>
    <a:masterClrMapping/>
  </p:clrMapOvr>
  <p:transition spd="slow">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18"/>
        <p:cNvGrpSpPr/>
        <p:nvPr/>
      </p:nvGrpSpPr>
      <p:grpSpPr>
        <a:xfrm>
          <a:off x="0" y="0"/>
          <a:ext cx="0" cy="0"/>
          <a:chOff x="0" y="0"/>
          <a:chExt cx="0" cy="0"/>
        </a:xfrm>
      </p:grpSpPr>
      <p:grpSp>
        <p:nvGrpSpPr>
          <p:cNvPr id="719" name="Google Shape;719;p63"/>
          <p:cNvGrpSpPr/>
          <p:nvPr/>
        </p:nvGrpSpPr>
        <p:grpSpPr>
          <a:xfrm>
            <a:off x="-12701" y="0"/>
            <a:ext cx="9173370" cy="5142161"/>
            <a:chOff x="-16934" y="0"/>
            <a:chExt cx="12231160" cy="6856214"/>
          </a:xfrm>
        </p:grpSpPr>
        <p:pic>
          <p:nvPicPr>
            <p:cNvPr id="720" name="Google Shape;720;p63"/>
            <p:cNvPicPr preferRelativeResize="0"/>
            <p:nvPr/>
          </p:nvPicPr>
          <p:blipFill rotWithShape="1">
            <a:blip r:embed="rId3">
              <a:alphaModFix/>
            </a:blip>
            <a:srcRect/>
            <a:stretch/>
          </p:blipFill>
          <p:spPr>
            <a:xfrm>
              <a:off x="0" y="0"/>
              <a:ext cx="12188825" cy="6856214"/>
            </a:xfrm>
            <a:prstGeom prst="rect">
              <a:avLst/>
            </a:prstGeom>
            <a:noFill/>
            <a:ln>
              <a:noFill/>
            </a:ln>
          </p:spPr>
        </p:pic>
        <p:sp>
          <p:nvSpPr>
            <p:cNvPr id="721" name="Google Shape;721;p63"/>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722" name="Google Shape;722;p63"/>
            <p:cNvPicPr preferRelativeResize="0"/>
            <p:nvPr/>
          </p:nvPicPr>
          <p:blipFill rotWithShape="1">
            <a:blip r:embed="rId4">
              <a:alphaModFix/>
            </a:blip>
            <a:srcRect/>
            <a:stretch/>
          </p:blipFill>
          <p:spPr>
            <a:xfrm>
              <a:off x="-16934" y="3147609"/>
              <a:ext cx="2478024" cy="612648"/>
            </a:xfrm>
            <a:prstGeom prst="rect">
              <a:avLst/>
            </a:prstGeom>
            <a:noFill/>
            <a:ln>
              <a:noFill/>
            </a:ln>
          </p:spPr>
        </p:pic>
        <p:pic>
          <p:nvPicPr>
            <p:cNvPr id="723" name="Google Shape;723;p63"/>
            <p:cNvPicPr preferRelativeResize="0"/>
            <p:nvPr/>
          </p:nvPicPr>
          <p:blipFill rotWithShape="1">
            <a:blip r:embed="rId4">
              <a:alphaModFix/>
            </a:blip>
            <a:srcRect/>
            <a:stretch/>
          </p:blipFill>
          <p:spPr>
            <a:xfrm>
              <a:off x="9736202" y="3147609"/>
              <a:ext cx="2478024" cy="612648"/>
            </a:xfrm>
            <a:prstGeom prst="rect">
              <a:avLst/>
            </a:prstGeom>
            <a:noFill/>
            <a:ln>
              <a:noFill/>
            </a:ln>
          </p:spPr>
        </p:pic>
      </p:grpSp>
      <p:cxnSp>
        <p:nvCxnSpPr>
          <p:cNvPr id="724" name="Google Shape;724;p63"/>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725" name="Google Shape;725;p63"/>
          <p:cNvSpPr/>
          <p:nvPr/>
        </p:nvSpPr>
        <p:spPr>
          <a:xfrm>
            <a:off x="0" y="1"/>
            <a:ext cx="9141714" cy="5143500"/>
          </a:xfrm>
          <a:prstGeom prst="rect">
            <a:avLst/>
          </a:prstGeom>
          <a:blipFill rotWithShape="1">
            <a:blip r:embed="rId5">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26" name="Google Shape;726;p63"/>
          <p:cNvSpPr/>
          <p:nvPr/>
        </p:nvSpPr>
        <p:spPr>
          <a:xfrm>
            <a:off x="364604" y="372067"/>
            <a:ext cx="2867411" cy="4412471"/>
          </a:xfrm>
          <a:prstGeom prst="rect">
            <a:avLst/>
          </a:prstGeom>
          <a:blipFill rotWithShape="1">
            <a:blip r:embed="rId6">
              <a:alphaModFix/>
            </a:blip>
            <a:tile tx="0" ty="0" sx="100000" sy="100000" flip="none" algn="tl"/>
          </a:blip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27" name="Google Shape;727;p63"/>
          <p:cNvSpPr/>
          <p:nvPr/>
        </p:nvSpPr>
        <p:spPr>
          <a:xfrm>
            <a:off x="456009" y="457201"/>
            <a:ext cx="2664005" cy="42291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28" name="Google Shape;728;p63"/>
          <p:cNvSpPr txBox="1">
            <a:spLocks noGrp="1"/>
          </p:cNvSpPr>
          <p:nvPr>
            <p:ph type="title"/>
          </p:nvPr>
        </p:nvSpPr>
        <p:spPr>
          <a:xfrm>
            <a:off x="620139" y="654046"/>
            <a:ext cx="2305455" cy="2577516"/>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rgbClr val="262626"/>
              </a:buClr>
              <a:buSzPts val="2300"/>
              <a:buFont typeface="Garamond"/>
              <a:buNone/>
            </a:pPr>
            <a:r>
              <a:rPr lang="en" sz="2300"/>
              <a:t>P</a:t>
            </a:r>
            <a:r>
              <a:rPr lang="en" sz="2300">
                <a:solidFill>
                  <a:srgbClr val="262626"/>
                </a:solidFill>
              </a:rPr>
              <a:t>ractical recommendations to address these challenges</a:t>
            </a:r>
            <a:endParaRPr/>
          </a:p>
        </p:txBody>
      </p:sp>
      <p:sp>
        <p:nvSpPr>
          <p:cNvPr id="729" name="Google Shape;729;p63"/>
          <p:cNvSpPr/>
          <p:nvPr/>
        </p:nvSpPr>
        <p:spPr>
          <a:xfrm>
            <a:off x="3596618" y="0"/>
            <a:ext cx="5547382" cy="5143502"/>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graphicFrame>
        <p:nvGraphicFramePr>
          <p:cNvPr id="730" name="Google Shape;730;p63"/>
          <p:cNvGraphicFramePr/>
          <p:nvPr/>
        </p:nvGraphicFramePr>
        <p:xfrm>
          <a:off x="4076933" y="785036"/>
          <a:ext cx="4573500" cy="3535100"/>
        </p:xfrm>
        <a:graphic>
          <a:graphicData uri="http://schemas.openxmlformats.org/drawingml/2006/table">
            <a:tbl>
              <a:tblPr firstRow="1" firstCol="1" bandRow="1">
                <a:solidFill>
                  <a:srgbClr val="404040"/>
                </a:solidFill>
                <a:tableStyleId>{822CD354-AAF5-448F-8918-0E6B126C7AE9}</a:tableStyleId>
              </a:tblPr>
              <a:tblGrid>
                <a:gridCol w="1534525">
                  <a:extLst>
                    <a:ext uri="{9D8B030D-6E8A-4147-A177-3AD203B41FA5}">
                      <a16:colId xmlns:a16="http://schemas.microsoft.com/office/drawing/2014/main" val="20000"/>
                    </a:ext>
                  </a:extLst>
                </a:gridCol>
                <a:gridCol w="1585700">
                  <a:extLst>
                    <a:ext uri="{9D8B030D-6E8A-4147-A177-3AD203B41FA5}">
                      <a16:colId xmlns:a16="http://schemas.microsoft.com/office/drawing/2014/main" val="20001"/>
                    </a:ext>
                  </a:extLst>
                </a:gridCol>
                <a:gridCol w="1453275">
                  <a:extLst>
                    <a:ext uri="{9D8B030D-6E8A-4147-A177-3AD203B41FA5}">
                      <a16:colId xmlns:a16="http://schemas.microsoft.com/office/drawing/2014/main" val="20002"/>
                    </a:ext>
                  </a:extLst>
                </a:gridCol>
              </a:tblGrid>
              <a:tr h="204450">
                <a:tc>
                  <a:txBody>
                    <a:bodyPr/>
                    <a:lstStyle/>
                    <a:p>
                      <a:pPr marL="0" marR="0" lvl="0" indent="0" algn="ctr" rtl="0">
                        <a:lnSpc>
                          <a:spcPct val="107000"/>
                        </a:lnSpc>
                        <a:spcBef>
                          <a:spcPts val="0"/>
                        </a:spcBef>
                        <a:spcAft>
                          <a:spcPts val="0"/>
                        </a:spcAft>
                        <a:buClr>
                          <a:schemeClr val="lt1"/>
                        </a:buClr>
                        <a:buSzPts val="900"/>
                        <a:buFont typeface="Garamond"/>
                        <a:buNone/>
                      </a:pPr>
                      <a:r>
                        <a:rPr lang="en" sz="900" b="0" u="none" strike="noStrike" cap="none">
                          <a:solidFill>
                            <a:schemeClr val="lt1"/>
                          </a:solidFill>
                        </a:rPr>
                        <a:t>HR Challenge</a:t>
                      </a:r>
                      <a:endParaRPr sz="900" b="0" u="none" strike="noStrike" cap="none">
                        <a:solidFill>
                          <a:schemeClr val="lt1"/>
                        </a:solidFill>
                        <a:latin typeface="Calibri"/>
                        <a:ea typeface="Calibri"/>
                        <a:cs typeface="Calibri"/>
                        <a:sym typeface="Calibri"/>
                      </a:endParaRPr>
                    </a:p>
                  </a:txBody>
                  <a:tcPr marL="33250" marR="33250" marT="44325"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2"/>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b="0" u="none" strike="noStrike" cap="none">
                          <a:solidFill>
                            <a:schemeClr val="lt1"/>
                          </a:solidFill>
                        </a:rPr>
                        <a:t>Recommendation</a:t>
                      </a:r>
                      <a:endParaRPr sz="900" b="0" u="none" strike="noStrike" cap="none">
                        <a:solidFill>
                          <a:schemeClr val="lt1"/>
                        </a:solidFill>
                        <a:latin typeface="Calibri"/>
                        <a:ea typeface="Calibri"/>
                        <a:cs typeface="Calibri"/>
                        <a:sym typeface="Calibri"/>
                      </a:endParaRPr>
                    </a:p>
                  </a:txBody>
                  <a:tcPr marL="33250" marR="33250" marT="44325"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2"/>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b="0" u="none" strike="noStrike" cap="none">
                          <a:solidFill>
                            <a:schemeClr val="lt1"/>
                          </a:solidFill>
                        </a:rPr>
                        <a:t>Expected Outcome</a:t>
                      </a:r>
                      <a:endParaRPr sz="900" b="0" u="none" strike="noStrike" cap="none">
                        <a:solidFill>
                          <a:schemeClr val="lt1"/>
                        </a:solidFill>
                        <a:latin typeface="Calibri"/>
                        <a:ea typeface="Calibri"/>
                        <a:cs typeface="Calibri"/>
                        <a:sym typeface="Calibri"/>
                      </a:endParaRPr>
                    </a:p>
                  </a:txBody>
                  <a:tcPr marL="33250" marR="33250" marT="44325"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accent2"/>
                    </a:solidFill>
                  </a:tcPr>
                </a:tc>
                <a:extLst>
                  <a:ext uri="{0D108BD9-81ED-4DB2-BD59-A6C34878D82A}">
                    <a16:rowId xmlns:a16="http://schemas.microsoft.com/office/drawing/2014/main" val="10000"/>
                  </a:ext>
                </a:extLst>
              </a:tr>
              <a:tr h="925825">
                <a:tc>
                  <a:txBody>
                    <a:bodyPr/>
                    <a:lstStyle/>
                    <a:p>
                      <a:pPr marL="0" marR="0" lvl="0" indent="0" algn="ctr" rtl="0">
                        <a:lnSpc>
                          <a:spcPct val="107000"/>
                        </a:lnSpc>
                        <a:spcBef>
                          <a:spcPts val="0"/>
                        </a:spcBef>
                        <a:spcAft>
                          <a:spcPts val="0"/>
                        </a:spcAft>
                        <a:buClr>
                          <a:schemeClr val="lt1"/>
                        </a:buClr>
                        <a:buSzPts val="900"/>
                        <a:buFont typeface="Garamond"/>
                        <a:buNone/>
                      </a:pPr>
                      <a:r>
                        <a:rPr lang="en" sz="900" b="1" u="none" strike="noStrike" cap="none">
                          <a:solidFill>
                            <a:schemeClr val="lt1"/>
                          </a:solidFill>
                        </a:rPr>
                        <a:t>Rising pay for managers increases labor costs</a:t>
                      </a:r>
                      <a:endParaRPr sz="900" b="1"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Implementing cost-effective bonus structures tied to specific KPIs rather than across-the-board raises Walmart, Inc. (2025) FY2025 ESG Report. </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Control labor costs while maintaining motivation</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extLst>
                  <a:ext uri="{0D108BD9-81ED-4DB2-BD59-A6C34878D82A}">
                    <a16:rowId xmlns:a16="http://schemas.microsoft.com/office/drawing/2014/main" val="10001"/>
                  </a:ext>
                </a:extLst>
              </a:tr>
              <a:tr h="781550">
                <a:tc>
                  <a:txBody>
                    <a:bodyPr/>
                    <a:lstStyle/>
                    <a:p>
                      <a:pPr marL="0" marR="0" lvl="0" indent="0" algn="ctr" rtl="0">
                        <a:lnSpc>
                          <a:spcPct val="107000"/>
                        </a:lnSpc>
                        <a:spcBef>
                          <a:spcPts val="0"/>
                        </a:spcBef>
                        <a:spcAft>
                          <a:spcPts val="0"/>
                        </a:spcAft>
                        <a:buClr>
                          <a:schemeClr val="lt1"/>
                        </a:buClr>
                        <a:buSzPts val="900"/>
                        <a:buFont typeface="Garamond"/>
                        <a:buNone/>
                      </a:pPr>
                      <a:r>
                        <a:rPr lang="en" sz="900" b="1" u="none" strike="noStrike" cap="none">
                          <a:solidFill>
                            <a:schemeClr val="lt1"/>
                          </a:solidFill>
                        </a:rPr>
                        <a:t>Pay disparity between managers and hourly staff</a:t>
                      </a:r>
                      <a:endParaRPr sz="900" b="1"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Introducing tiered pay adjustments and enhanced hourly incentives, recognition programs Walmart, Inc. (2025) FY2025 ESG Report. </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Improved morale, stronger team cohesion</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extLst>
                  <a:ext uri="{0D108BD9-81ED-4DB2-BD59-A6C34878D82A}">
                    <a16:rowId xmlns:a16="http://schemas.microsoft.com/office/drawing/2014/main" val="10002"/>
                  </a:ext>
                </a:extLst>
              </a:tr>
              <a:tr h="493000">
                <a:tc>
                  <a:txBody>
                    <a:bodyPr/>
                    <a:lstStyle/>
                    <a:p>
                      <a:pPr marL="0" marR="0" lvl="0" indent="0" algn="ctr" rtl="0">
                        <a:lnSpc>
                          <a:spcPct val="107000"/>
                        </a:lnSpc>
                        <a:spcBef>
                          <a:spcPts val="0"/>
                        </a:spcBef>
                        <a:spcAft>
                          <a:spcPts val="0"/>
                        </a:spcAft>
                        <a:buClr>
                          <a:schemeClr val="lt1"/>
                        </a:buClr>
                        <a:buSzPts val="900"/>
                        <a:buFont typeface="Garamond"/>
                        <a:buNone/>
                      </a:pPr>
                      <a:r>
                        <a:rPr lang="en" sz="900" b="1" u="none" strike="noStrike" cap="none">
                          <a:solidFill>
                            <a:schemeClr val="lt1"/>
                          </a:solidFill>
                        </a:rPr>
                        <a:t>Inconsistent performance-based pay for hourly workers</a:t>
                      </a:r>
                      <a:endParaRPr sz="900" b="1"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Standardizing performance metrics and bonus calculation across stores</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Fairness, reduced pay dissatisfaction</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BFBFBF"/>
                      </a:solidFill>
                      <a:prstDash val="solid"/>
                      <a:round/>
                      <a:headEnd type="none" w="sm" len="sm"/>
                      <a:tailEnd type="none" w="sm" len="sm"/>
                    </a:lnB>
                    <a:solidFill>
                      <a:srgbClr val="404040"/>
                    </a:solidFill>
                  </a:tcPr>
                </a:tc>
                <a:extLst>
                  <a:ext uri="{0D108BD9-81ED-4DB2-BD59-A6C34878D82A}">
                    <a16:rowId xmlns:a16="http://schemas.microsoft.com/office/drawing/2014/main" val="10003"/>
                  </a:ext>
                </a:extLst>
              </a:tr>
              <a:tr h="637275">
                <a:tc>
                  <a:txBody>
                    <a:bodyPr/>
                    <a:lstStyle/>
                    <a:p>
                      <a:pPr marL="0" marR="0" lvl="0" indent="0" algn="ctr" rtl="0">
                        <a:lnSpc>
                          <a:spcPct val="107000"/>
                        </a:lnSpc>
                        <a:spcBef>
                          <a:spcPts val="0"/>
                        </a:spcBef>
                        <a:spcAft>
                          <a:spcPts val="0"/>
                        </a:spcAft>
                        <a:buClr>
                          <a:schemeClr val="lt1"/>
                        </a:buClr>
                        <a:buSzPts val="900"/>
                        <a:buFont typeface="Garamond"/>
                        <a:buNone/>
                      </a:pPr>
                      <a:r>
                        <a:rPr lang="en" sz="900" b="1" u="none" strike="noStrike" cap="none">
                          <a:solidFill>
                            <a:schemeClr val="lt1"/>
                          </a:solidFill>
                        </a:rPr>
                        <a:t>External factors affecting store performance and bonuses</a:t>
                      </a:r>
                      <a:endParaRPr sz="900" b="1"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Introducing baseline guaranteed incentives plus performance-based components</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Reduced volatility in pay, higher retention and motivation</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rgbClr val="BFBFB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262626"/>
                    </a:solidFill>
                  </a:tcPr>
                </a:tc>
                <a:extLst>
                  <a:ext uri="{0D108BD9-81ED-4DB2-BD59-A6C34878D82A}">
                    <a16:rowId xmlns:a16="http://schemas.microsoft.com/office/drawing/2014/main" val="10004"/>
                  </a:ext>
                </a:extLst>
              </a:tr>
              <a:tr h="493000">
                <a:tc>
                  <a:txBody>
                    <a:bodyPr/>
                    <a:lstStyle/>
                    <a:p>
                      <a:pPr marL="0" marR="0" lvl="0" indent="0" algn="ctr" rtl="0">
                        <a:lnSpc>
                          <a:spcPct val="107000"/>
                        </a:lnSpc>
                        <a:spcBef>
                          <a:spcPts val="0"/>
                        </a:spcBef>
                        <a:spcAft>
                          <a:spcPts val="0"/>
                        </a:spcAft>
                        <a:buClr>
                          <a:schemeClr val="lt1"/>
                        </a:buClr>
                        <a:buSzPts val="900"/>
                        <a:buFont typeface="Garamond"/>
                        <a:buNone/>
                      </a:pPr>
                      <a:r>
                        <a:rPr lang="en" sz="900" b="1" u="none" strike="noStrike" cap="none">
                          <a:solidFill>
                            <a:schemeClr val="lt1"/>
                          </a:solidFill>
                        </a:rPr>
                        <a:t>Retention issues linked to perceived inequity</a:t>
                      </a:r>
                      <a:endParaRPr sz="900" b="1"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Communicating pay policies transparently, offer non-monetary rewards</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404040"/>
                    </a:solidFill>
                  </a:tcPr>
                </a:tc>
                <a:tc>
                  <a:txBody>
                    <a:bodyPr/>
                    <a:lstStyle/>
                    <a:p>
                      <a:pPr marL="0" marR="0" lvl="0" indent="0" algn="ctr" rtl="0">
                        <a:lnSpc>
                          <a:spcPct val="107000"/>
                        </a:lnSpc>
                        <a:spcBef>
                          <a:spcPts val="0"/>
                        </a:spcBef>
                        <a:spcAft>
                          <a:spcPts val="0"/>
                        </a:spcAft>
                        <a:buClr>
                          <a:schemeClr val="lt1"/>
                        </a:buClr>
                        <a:buSzPts val="900"/>
                        <a:buFont typeface="Garamond"/>
                        <a:buNone/>
                      </a:pPr>
                      <a:r>
                        <a:rPr lang="en" sz="900" u="none" strike="noStrike" cap="none">
                          <a:solidFill>
                            <a:schemeClr val="lt1"/>
                          </a:solidFill>
                        </a:rPr>
                        <a:t>Enhanced trust, employee engagement</a:t>
                      </a:r>
                      <a:endParaRPr sz="900" u="none" strike="noStrike" cap="none">
                        <a:solidFill>
                          <a:schemeClr val="lt1"/>
                        </a:solidFill>
                        <a:latin typeface="Calibri"/>
                        <a:ea typeface="Calibri"/>
                        <a:cs typeface="Calibri"/>
                        <a:sym typeface="Calibri"/>
                      </a:endParaRPr>
                    </a:p>
                  </a:txBody>
                  <a:tcPr marL="33250" marR="33250" marT="44325"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404040"/>
                    </a:solidFill>
                  </a:tcPr>
                </a:tc>
                <a:extLst>
                  <a:ext uri="{0D108BD9-81ED-4DB2-BD59-A6C34878D82A}">
                    <a16:rowId xmlns:a16="http://schemas.microsoft.com/office/drawing/2014/main" val="10005"/>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34"/>
        <p:cNvGrpSpPr/>
        <p:nvPr/>
      </p:nvGrpSpPr>
      <p:grpSpPr>
        <a:xfrm>
          <a:off x="0" y="0"/>
          <a:ext cx="0" cy="0"/>
          <a:chOff x="0" y="0"/>
          <a:chExt cx="0" cy="0"/>
        </a:xfrm>
      </p:grpSpPr>
      <p:grpSp>
        <p:nvGrpSpPr>
          <p:cNvPr id="735" name="Google Shape;735;p64"/>
          <p:cNvGrpSpPr/>
          <p:nvPr/>
        </p:nvGrpSpPr>
        <p:grpSpPr>
          <a:xfrm>
            <a:off x="-12701" y="0"/>
            <a:ext cx="9173370" cy="5142161"/>
            <a:chOff x="-16934" y="0"/>
            <a:chExt cx="12231160" cy="6856214"/>
          </a:xfrm>
        </p:grpSpPr>
        <p:pic>
          <p:nvPicPr>
            <p:cNvPr id="736" name="Google Shape;736;p64"/>
            <p:cNvPicPr preferRelativeResize="0"/>
            <p:nvPr/>
          </p:nvPicPr>
          <p:blipFill rotWithShape="1">
            <a:blip r:embed="rId3">
              <a:alphaModFix/>
            </a:blip>
            <a:srcRect/>
            <a:stretch/>
          </p:blipFill>
          <p:spPr>
            <a:xfrm>
              <a:off x="0" y="0"/>
              <a:ext cx="12188825" cy="6856214"/>
            </a:xfrm>
            <a:prstGeom prst="rect">
              <a:avLst/>
            </a:prstGeom>
            <a:noFill/>
            <a:ln>
              <a:noFill/>
            </a:ln>
          </p:spPr>
        </p:pic>
        <p:sp>
          <p:nvSpPr>
            <p:cNvPr id="737" name="Google Shape;737;p64"/>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738" name="Google Shape;738;p64"/>
            <p:cNvPicPr preferRelativeResize="0"/>
            <p:nvPr/>
          </p:nvPicPr>
          <p:blipFill rotWithShape="1">
            <a:blip r:embed="rId4">
              <a:alphaModFix/>
            </a:blip>
            <a:srcRect/>
            <a:stretch/>
          </p:blipFill>
          <p:spPr>
            <a:xfrm>
              <a:off x="-16934" y="3147609"/>
              <a:ext cx="2478024" cy="612648"/>
            </a:xfrm>
            <a:prstGeom prst="rect">
              <a:avLst/>
            </a:prstGeom>
            <a:noFill/>
            <a:ln>
              <a:noFill/>
            </a:ln>
          </p:spPr>
        </p:pic>
        <p:pic>
          <p:nvPicPr>
            <p:cNvPr id="739" name="Google Shape;739;p64"/>
            <p:cNvPicPr preferRelativeResize="0"/>
            <p:nvPr/>
          </p:nvPicPr>
          <p:blipFill rotWithShape="1">
            <a:blip r:embed="rId4">
              <a:alphaModFix/>
            </a:blip>
            <a:srcRect/>
            <a:stretch/>
          </p:blipFill>
          <p:spPr>
            <a:xfrm>
              <a:off x="9736202" y="3147609"/>
              <a:ext cx="2478024" cy="612648"/>
            </a:xfrm>
            <a:prstGeom prst="rect">
              <a:avLst/>
            </a:prstGeom>
            <a:noFill/>
            <a:ln>
              <a:noFill/>
            </a:ln>
          </p:spPr>
        </p:pic>
      </p:grpSp>
      <p:cxnSp>
        <p:nvCxnSpPr>
          <p:cNvPr id="740" name="Google Shape;740;p64"/>
          <p:cNvCxnSpPr/>
          <p:nvPr/>
        </p:nvCxnSpPr>
        <p:spPr>
          <a:xfrm>
            <a:off x="2019299" y="2641598"/>
            <a:ext cx="5111751" cy="0"/>
          </a:xfrm>
          <a:prstGeom prst="straightConnector1">
            <a:avLst/>
          </a:prstGeom>
          <a:noFill/>
          <a:ln w="15875" cap="flat" cmpd="sng">
            <a:solidFill>
              <a:schemeClr val="accent1"/>
            </a:solidFill>
            <a:prstDash val="solid"/>
            <a:round/>
            <a:headEnd type="none" w="sm" len="sm"/>
            <a:tailEnd type="none" w="sm" len="sm"/>
          </a:ln>
        </p:spPr>
      </p:cxnSp>
      <p:sp>
        <p:nvSpPr>
          <p:cNvPr id="741" name="Google Shape;741;p64"/>
          <p:cNvSpPr/>
          <p:nvPr/>
        </p:nvSpPr>
        <p:spPr>
          <a:xfrm>
            <a:off x="0" y="1"/>
            <a:ext cx="9141714" cy="5143500"/>
          </a:xfrm>
          <a:prstGeom prst="rect">
            <a:avLst/>
          </a:prstGeom>
          <a:blipFill rotWithShape="1">
            <a:blip r:embed="rId5">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42" name="Google Shape;742;p64"/>
          <p:cNvSpPr/>
          <p:nvPr/>
        </p:nvSpPr>
        <p:spPr>
          <a:xfrm>
            <a:off x="364604" y="372067"/>
            <a:ext cx="2867411" cy="4412471"/>
          </a:xfrm>
          <a:prstGeom prst="rect">
            <a:avLst/>
          </a:prstGeom>
          <a:blipFill rotWithShape="1">
            <a:blip r:embed="rId6">
              <a:alphaModFix/>
            </a:blip>
            <a:tile tx="0" ty="0" sx="100000" sy="100000" flip="none" algn="tl"/>
          </a:blipFill>
          <a:ln>
            <a:noFill/>
          </a:ln>
          <a:effectLst>
            <a:outerShdw blurRad="114300" dist="127000" dir="5400000" sx="99000" sy="99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43" name="Google Shape;743;p64"/>
          <p:cNvSpPr/>
          <p:nvPr/>
        </p:nvSpPr>
        <p:spPr>
          <a:xfrm>
            <a:off x="456009" y="457201"/>
            <a:ext cx="2664005" cy="4229100"/>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44" name="Google Shape;744;p64"/>
          <p:cNvSpPr txBox="1">
            <a:spLocks noGrp="1"/>
          </p:cNvSpPr>
          <p:nvPr>
            <p:ph type="title"/>
          </p:nvPr>
        </p:nvSpPr>
        <p:spPr>
          <a:xfrm>
            <a:off x="620139" y="654046"/>
            <a:ext cx="2305455" cy="2577516"/>
          </a:xfrm>
          <a:prstGeom prst="rect">
            <a:avLst/>
          </a:prstGeom>
          <a:noFill/>
          <a:ln>
            <a:noFill/>
          </a:ln>
        </p:spPr>
        <p:txBody>
          <a:bodyPr spcFirstLastPara="1" wrap="square" lIns="68575" tIns="34275" rIns="68575" bIns="34275" anchor="b" anchorCtr="0">
            <a:normAutofit/>
          </a:bodyPr>
          <a:lstStyle/>
          <a:p>
            <a:pPr marL="0" lvl="0" indent="0" algn="ctr" rtl="0">
              <a:lnSpc>
                <a:spcPct val="100000"/>
              </a:lnSpc>
              <a:spcBef>
                <a:spcPts val="0"/>
              </a:spcBef>
              <a:spcAft>
                <a:spcPts val="0"/>
              </a:spcAft>
              <a:buClr>
                <a:srgbClr val="262626"/>
              </a:buClr>
              <a:buSzPts val="3300"/>
              <a:buFont typeface="Garamond"/>
              <a:buNone/>
            </a:pPr>
            <a:r>
              <a:rPr lang="en">
                <a:solidFill>
                  <a:srgbClr val="262626"/>
                </a:solidFill>
              </a:rPr>
              <a:t>Summary </a:t>
            </a:r>
            <a:endParaRPr/>
          </a:p>
        </p:txBody>
      </p:sp>
      <p:sp>
        <p:nvSpPr>
          <p:cNvPr id="745" name="Google Shape;745;p64"/>
          <p:cNvSpPr/>
          <p:nvPr/>
        </p:nvSpPr>
        <p:spPr>
          <a:xfrm>
            <a:off x="3596618" y="0"/>
            <a:ext cx="5547382" cy="5143502"/>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pic>
        <p:nvPicPr>
          <p:cNvPr id="746" name="Google Shape;746;p64" descr="A table with text on it&#10;&#10;AI-generated content may be incorrect."/>
          <p:cNvPicPr preferRelativeResize="0"/>
          <p:nvPr/>
        </p:nvPicPr>
        <p:blipFill rotWithShape="1">
          <a:blip r:embed="rId7">
            <a:alphaModFix/>
          </a:blip>
          <a:srcRect/>
          <a:stretch/>
        </p:blipFill>
        <p:spPr>
          <a:xfrm>
            <a:off x="4076932" y="1282492"/>
            <a:ext cx="4573531" cy="2540231"/>
          </a:xfrm>
          <a:prstGeom prst="rect">
            <a:avLst/>
          </a:prstGeom>
          <a:solidFill>
            <a:srgbClr val="FFFFFF"/>
          </a:solidFill>
          <a:ln>
            <a:noFill/>
          </a:ln>
        </p:spPr>
      </p:pic>
    </p:spTree>
  </p:cSld>
  <p:clrMapOvr>
    <a:masterClrMapping/>
  </p:clrMapOvr>
  <p:transition spd="slow">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50"/>
        <p:cNvGrpSpPr/>
        <p:nvPr/>
      </p:nvGrpSpPr>
      <p:grpSpPr>
        <a:xfrm>
          <a:off x="0" y="0"/>
          <a:ext cx="0" cy="0"/>
          <a:chOff x="0" y="0"/>
          <a:chExt cx="0" cy="0"/>
        </a:xfrm>
      </p:grpSpPr>
      <p:sp>
        <p:nvSpPr>
          <p:cNvPr id="751" name="Google Shape;751;p65"/>
          <p:cNvSpPr/>
          <p:nvPr/>
        </p:nvSpPr>
        <p:spPr>
          <a:xfrm>
            <a:off x="0" y="0"/>
            <a:ext cx="9144000" cy="5143500"/>
          </a:xfrm>
          <a:prstGeom prst="rect">
            <a:avLst/>
          </a:prstGeom>
          <a:blipFill rotWithShape="1">
            <a:blip r:embed="rId3">
              <a:alphaModFix/>
            </a:blip>
            <a:stretch>
              <a:fillRect/>
            </a:stretch>
          </a:blip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52" name="Google Shape;752;p65"/>
          <p:cNvSpPr/>
          <p:nvPr/>
        </p:nvSpPr>
        <p:spPr>
          <a:xfrm>
            <a:off x="355997" y="352425"/>
            <a:ext cx="2771251" cy="4438650"/>
          </a:xfrm>
          <a:prstGeom prst="rect">
            <a:avLst/>
          </a:prstGeom>
          <a:solidFill>
            <a:srgbClr val="363636"/>
          </a:solidFill>
          <a:ln>
            <a:noFill/>
          </a:ln>
          <a:effectLst>
            <a:outerShdw blurRad="50800" dist="38100" dir="5400000" algn="t" rotWithShape="0">
              <a:srgbClr val="000000">
                <a:alpha val="40000"/>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53" name="Google Shape;753;p65"/>
          <p:cNvSpPr/>
          <p:nvPr/>
        </p:nvSpPr>
        <p:spPr>
          <a:xfrm>
            <a:off x="479751" y="476631"/>
            <a:ext cx="2523744" cy="4190238"/>
          </a:xfrm>
          <a:prstGeom prst="rect">
            <a:avLst/>
          </a:prstGeom>
          <a:noFill/>
          <a:ln w="15875" cap="flat" cmpd="sng">
            <a:solidFill>
              <a:schemeClr val="accent1"/>
            </a:solidFill>
            <a:prstDash val="solid"/>
            <a:miter lim="800000"/>
            <a:headEnd type="none" w="sm" len="sm"/>
            <a:tailEnd type="none" w="sm" len="sm"/>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54" name="Google Shape;754;p65"/>
          <p:cNvSpPr txBox="1">
            <a:spLocks noGrp="1"/>
          </p:cNvSpPr>
          <p:nvPr>
            <p:ph type="title"/>
          </p:nvPr>
        </p:nvSpPr>
        <p:spPr>
          <a:xfrm>
            <a:off x="714081" y="716067"/>
            <a:ext cx="2047811" cy="3709502"/>
          </a:xfrm>
          <a:prstGeom prst="rect">
            <a:avLst/>
          </a:prstGeom>
          <a:noFill/>
          <a:ln>
            <a:noFill/>
          </a:ln>
        </p:spPr>
        <p:txBody>
          <a:bodyPr spcFirstLastPara="1" wrap="square" lIns="68575" tIns="34275" rIns="68575" bIns="34275" anchor="ctr" anchorCtr="0">
            <a:normAutofit/>
          </a:bodyPr>
          <a:lstStyle/>
          <a:p>
            <a:pPr marL="0" lvl="0" indent="0" algn="ctr" rtl="0">
              <a:lnSpc>
                <a:spcPct val="100000"/>
              </a:lnSpc>
              <a:spcBef>
                <a:spcPts val="0"/>
              </a:spcBef>
              <a:spcAft>
                <a:spcPts val="0"/>
              </a:spcAft>
              <a:buClr>
                <a:srgbClr val="FFFFFF"/>
              </a:buClr>
              <a:buSzPts val="3300"/>
              <a:buFont typeface="Garamond"/>
              <a:buNone/>
            </a:pPr>
            <a:r>
              <a:rPr lang="en">
                <a:solidFill>
                  <a:srgbClr val="FFFFFF"/>
                </a:solidFill>
              </a:rPr>
              <a:t>references</a:t>
            </a:r>
            <a:endParaRPr>
              <a:solidFill>
                <a:srgbClr val="FFFFFF"/>
              </a:solidFill>
            </a:endParaRPr>
          </a:p>
        </p:txBody>
      </p:sp>
      <p:sp>
        <p:nvSpPr>
          <p:cNvPr id="755" name="Google Shape;755;p65"/>
          <p:cNvSpPr/>
          <p:nvPr/>
        </p:nvSpPr>
        <p:spPr>
          <a:xfrm>
            <a:off x="3490722" y="0"/>
            <a:ext cx="5653278" cy="5143500"/>
          </a:xfrm>
          <a:prstGeom prst="rect">
            <a:avLst/>
          </a:prstGeom>
          <a:gradFill>
            <a:gsLst>
              <a:gs pos="0">
                <a:schemeClr val="lt1"/>
              </a:gs>
              <a:gs pos="30000">
                <a:schemeClr val="lt1"/>
              </a:gs>
              <a:gs pos="61000">
                <a:srgbClr val="F7F7F7"/>
              </a:gs>
              <a:gs pos="97000">
                <a:srgbClr val="E4E4E4"/>
              </a:gs>
              <a:gs pos="100000">
                <a:srgbClr val="E4E4E4"/>
              </a:gs>
            </a:gsLst>
            <a:path path="circle">
              <a:fillToRect l="50000" t="50000" r="50000" b="50000"/>
            </a:path>
            <a:tileRect/>
          </a:gra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Garamond"/>
              <a:ea typeface="Garamond"/>
              <a:cs typeface="Garamond"/>
              <a:sym typeface="Garamond"/>
            </a:endParaRPr>
          </a:p>
        </p:txBody>
      </p:sp>
      <p:sp>
        <p:nvSpPr>
          <p:cNvPr id="756" name="Google Shape;756;p65"/>
          <p:cNvSpPr txBox="1">
            <a:spLocks noGrp="1"/>
          </p:cNvSpPr>
          <p:nvPr>
            <p:ph type="body" idx="1"/>
          </p:nvPr>
        </p:nvSpPr>
        <p:spPr>
          <a:xfrm>
            <a:off x="3855700" y="352425"/>
            <a:ext cx="4465223" cy="4054476"/>
          </a:xfrm>
          <a:prstGeom prst="rect">
            <a:avLst/>
          </a:prstGeom>
          <a:noFill/>
          <a:ln>
            <a:noFill/>
          </a:ln>
        </p:spPr>
        <p:txBody>
          <a:bodyPr spcFirstLastPara="1" wrap="square" lIns="68575" tIns="34275" rIns="68575" bIns="34275" anchor="ctr" anchorCtr="0">
            <a:normAutofit/>
          </a:bodyPr>
          <a:lstStyle/>
          <a:p>
            <a:pPr marL="215900" lvl="0" indent="-222250" algn="l" rtl="0">
              <a:lnSpc>
                <a:spcPct val="90000"/>
              </a:lnSpc>
              <a:spcBef>
                <a:spcPts val="0"/>
              </a:spcBef>
              <a:spcAft>
                <a:spcPts val="0"/>
              </a:spcAft>
              <a:buSzPts val="1500"/>
              <a:buChar char="•"/>
            </a:pPr>
            <a:r>
              <a:rPr lang="en" sz="1300"/>
              <a:t>Yahoo Finance (2025) </a:t>
            </a:r>
            <a:r>
              <a:rPr lang="en" sz="1300" i="1"/>
              <a:t>Walmart CEO says paying its star managers upwards of $620,000 yearly empowers them to ‘feel like owners’</a:t>
            </a:r>
            <a:r>
              <a:rPr lang="en" sz="1300"/>
              <a:t>. Available at: </a:t>
            </a:r>
            <a:r>
              <a:rPr lang="en" sz="1300" u="sng">
                <a:solidFill>
                  <a:schemeClr val="hlink"/>
                </a:solidFill>
                <a:hlinkClick r:id="rId4"/>
              </a:rPr>
              <a:t>https://finance.yahoo.com/news/walmart-ceo-says-paying-star-155003794.html</a:t>
            </a:r>
            <a:r>
              <a:rPr lang="en" sz="1300"/>
              <a:t> (Accessed: 26 November 2025).</a:t>
            </a:r>
            <a:endParaRPr sz="1300"/>
          </a:p>
          <a:p>
            <a:pPr marL="215900" lvl="0" indent="-222250" algn="l" rtl="0">
              <a:lnSpc>
                <a:spcPct val="90000"/>
              </a:lnSpc>
              <a:spcBef>
                <a:spcPts val="700"/>
              </a:spcBef>
              <a:spcAft>
                <a:spcPts val="0"/>
              </a:spcAft>
              <a:buSzPts val="1500"/>
              <a:buChar char="•"/>
            </a:pPr>
            <a:r>
              <a:rPr lang="en" sz="1300"/>
              <a:t>e‑reward.co.uk (2025) </a:t>
            </a:r>
            <a:r>
              <a:rPr lang="en" sz="1300" i="1"/>
              <a:t>Role of line managers in reward management</a:t>
            </a:r>
            <a:r>
              <a:rPr lang="en" sz="1300"/>
              <a:t>. Available at: </a:t>
            </a:r>
            <a:r>
              <a:rPr lang="en" sz="1300" u="sng">
                <a:solidFill>
                  <a:schemeClr val="hlink"/>
                </a:solidFill>
                <a:hlinkClick r:id="rId5"/>
              </a:rPr>
              <a:t>https://www.e-reward.co.uk/news/role-of-line-managers-in-reward-management</a:t>
            </a:r>
            <a:r>
              <a:rPr lang="en" sz="1300"/>
              <a:t> (Accessed: 26 November 2025). </a:t>
            </a:r>
            <a:r>
              <a:rPr lang="en" sz="1300" u="sng">
                <a:solidFill>
                  <a:schemeClr val="hlink"/>
                </a:solidFill>
                <a:hlinkClick r:id="rId5"/>
              </a:rPr>
              <a:t>e-reward.co.uk</a:t>
            </a:r>
            <a:endParaRPr sz="1300"/>
          </a:p>
          <a:p>
            <a:pPr marL="215900" lvl="0" indent="-222250" algn="l" rtl="0">
              <a:lnSpc>
                <a:spcPct val="90000"/>
              </a:lnSpc>
              <a:spcBef>
                <a:spcPts val="700"/>
              </a:spcBef>
              <a:spcAft>
                <a:spcPts val="0"/>
              </a:spcAft>
              <a:buSzPts val="1500"/>
              <a:buChar char="•"/>
            </a:pPr>
            <a:r>
              <a:rPr lang="en" sz="1300"/>
              <a:t>Mehrotra, A. (2024) ‘Walmart’s Compensation Strategy to Retain Talent’, </a:t>
            </a:r>
            <a:r>
              <a:rPr lang="en" sz="1300" i="1"/>
              <a:t>The Oracle (XLRI)</a:t>
            </a:r>
            <a:r>
              <a:rPr lang="en" sz="1300"/>
              <a:t>, 23 September. Available at: </a:t>
            </a:r>
            <a:r>
              <a:rPr lang="en" sz="1300" u="sng">
                <a:solidFill>
                  <a:schemeClr val="hlink"/>
                </a:solidFill>
                <a:hlinkClick r:id="rId6"/>
              </a:rPr>
              <a:t>https://theoracle.xlri.ac.in/walmarts-compensation-strategy-to-retain-talent/</a:t>
            </a:r>
            <a:r>
              <a:rPr lang="en" sz="1300"/>
              <a:t> (Accessed: 26 November 2025). </a:t>
            </a:r>
            <a:endParaRPr sz="1300"/>
          </a:p>
          <a:p>
            <a:pPr marL="215900" lvl="0" indent="-222250" algn="l" rtl="0">
              <a:lnSpc>
                <a:spcPct val="90000"/>
              </a:lnSpc>
              <a:spcBef>
                <a:spcPts val="700"/>
              </a:spcBef>
              <a:spcAft>
                <a:spcPts val="0"/>
              </a:spcAft>
              <a:buSzPts val="1500"/>
              <a:buChar char="•"/>
            </a:pPr>
            <a:r>
              <a:rPr lang="en" sz="1300"/>
              <a:t>Walmart, Inc. (2025) </a:t>
            </a:r>
            <a:r>
              <a:rPr lang="en" sz="1300" i="1"/>
              <a:t>FY2025 ESG Report</a:t>
            </a:r>
            <a:r>
              <a:rPr lang="en" sz="1300"/>
              <a:t>. Fayetteville, AR: Walmart. Accessed 26 November 2025. </a:t>
            </a:r>
            <a:r>
              <a:rPr lang="en" sz="1300" u="sng">
                <a:solidFill>
                  <a:schemeClr val="hlink"/>
                </a:solidFill>
                <a:hlinkClick r:id="rId7"/>
              </a:rPr>
              <a:t>https://corporate.walmart.com/content/dam/corporate/documents/esgreport/2025/FY2025-Walmart-ESG-Report.pdf</a:t>
            </a:r>
            <a:endParaRPr sz="1300"/>
          </a:p>
          <a:p>
            <a:pPr marL="215900" lvl="0" indent="-222250" algn="l" rtl="0">
              <a:lnSpc>
                <a:spcPct val="90000"/>
              </a:lnSpc>
              <a:spcBef>
                <a:spcPts val="700"/>
              </a:spcBef>
              <a:spcAft>
                <a:spcPts val="0"/>
              </a:spcAft>
              <a:buSzPts val="1500"/>
              <a:buChar char="•"/>
            </a:pPr>
            <a:r>
              <a:rPr lang="en" sz="1300" b="1"/>
              <a:t> </a:t>
            </a:r>
            <a:endParaRPr sz="1300"/>
          </a:p>
          <a:p>
            <a:pPr marL="215900" lvl="0" indent="-127000" algn="l" rtl="0">
              <a:lnSpc>
                <a:spcPct val="90000"/>
              </a:lnSpc>
              <a:spcBef>
                <a:spcPts val="700"/>
              </a:spcBef>
              <a:spcAft>
                <a:spcPts val="0"/>
              </a:spcAft>
              <a:buSzPts val="1500"/>
              <a:buNone/>
            </a:pPr>
            <a:endParaRPr sz="1300"/>
          </a:p>
        </p:txBody>
      </p:sp>
    </p:spTree>
  </p:cSld>
  <p:clrMapOvr>
    <a:masterClrMapping/>
  </p:clrMapOvr>
  <mc:AlternateContent xmlns:mc="http://schemas.openxmlformats.org/markup-compatibility/2006" xmlns:p14="http://schemas.microsoft.com/office/powerpoint/2010/main">
    <mc:Choice Requires="p14">
      <p:transition spd="slow" p14:dur="9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EEEEEE"/>
            </a:gs>
            <a:gs pos="100000">
              <a:srgbClr val="C8C8C8"/>
            </a:gs>
          </a:gsLst>
          <a:lin ang="5400000" scaled="0"/>
        </a:gradFill>
        <a:effectLst/>
      </p:bgPr>
    </p:bg>
    <p:spTree>
      <p:nvGrpSpPr>
        <p:cNvPr id="1" name="Shape 760"/>
        <p:cNvGrpSpPr/>
        <p:nvPr/>
      </p:nvGrpSpPr>
      <p:grpSpPr>
        <a:xfrm>
          <a:off x="0" y="0"/>
          <a:ext cx="0" cy="0"/>
          <a:chOff x="0" y="0"/>
          <a:chExt cx="0" cy="0"/>
        </a:xfrm>
      </p:grpSpPr>
      <p:sp>
        <p:nvSpPr>
          <p:cNvPr id="761" name="Google Shape;761;p66"/>
          <p:cNvSpPr txBox="1">
            <a:spLocks noGrp="1"/>
          </p:cNvSpPr>
          <p:nvPr>
            <p:ph type="title"/>
          </p:nvPr>
        </p:nvSpPr>
        <p:spPr>
          <a:xfrm>
            <a:off x="971552" y="736599"/>
            <a:ext cx="7200897" cy="9779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100000"/>
              </a:lnSpc>
              <a:spcBef>
                <a:spcPts val="0"/>
              </a:spcBef>
              <a:spcAft>
                <a:spcPts val="0"/>
              </a:spcAft>
              <a:buClr>
                <a:srgbClr val="262626"/>
              </a:buClr>
              <a:buSzPct val="100000"/>
              <a:buFont typeface="Garamond"/>
              <a:buNone/>
            </a:pPr>
            <a:r>
              <a:rPr lang="en" b="1"/>
              <a:t>Group conclusion </a:t>
            </a:r>
            <a:br>
              <a:rPr lang="en"/>
            </a:br>
            <a:endParaRPr/>
          </a:p>
        </p:txBody>
      </p:sp>
      <p:grpSp>
        <p:nvGrpSpPr>
          <p:cNvPr id="762" name="Google Shape;762;p66"/>
          <p:cNvGrpSpPr/>
          <p:nvPr/>
        </p:nvGrpSpPr>
        <p:grpSpPr>
          <a:xfrm>
            <a:off x="685800" y="2118886"/>
            <a:ext cx="7772400" cy="1768369"/>
            <a:chOff x="0" y="378633"/>
            <a:chExt cx="10363200" cy="2271800"/>
          </a:xfrm>
        </p:grpSpPr>
        <p:sp>
          <p:nvSpPr>
            <p:cNvPr id="763" name="Google Shape;763;p66"/>
            <p:cNvSpPr/>
            <p:nvPr/>
          </p:nvSpPr>
          <p:spPr>
            <a:xfrm>
              <a:off x="0" y="378633"/>
              <a:ext cx="10363200" cy="1022310"/>
            </a:xfrm>
            <a:prstGeom prst="roundRect">
              <a:avLst>
                <a:gd name="adj" fmla="val 2719"/>
              </a:avLst>
            </a:prstGeom>
            <a:solidFill>
              <a:schemeClr val="dk2"/>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64" name="Google Shape;764;p66"/>
            <p:cNvSpPr/>
            <p:nvPr/>
          </p:nvSpPr>
          <p:spPr>
            <a:xfrm>
              <a:off x="309248" y="608653"/>
              <a:ext cx="562270" cy="562270"/>
            </a:xfrm>
            <a:prstGeom prst="rect">
              <a:avLst/>
            </a:prstGeom>
            <a:blipFill rotWithShape="1">
              <a:blip r:embed="rId3">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65" name="Google Shape;765;p66"/>
            <p:cNvSpPr/>
            <p:nvPr/>
          </p:nvSpPr>
          <p:spPr>
            <a:xfrm>
              <a:off x="1180768" y="378633"/>
              <a:ext cx="9182431" cy="102231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66" name="Google Shape;766;p66"/>
            <p:cNvSpPr txBox="1"/>
            <p:nvPr/>
          </p:nvSpPr>
          <p:spPr>
            <a:xfrm>
              <a:off x="1180768" y="378633"/>
              <a:ext cx="9182431" cy="1022310"/>
            </a:xfrm>
            <a:prstGeom prst="rect">
              <a:avLst/>
            </a:prstGeom>
            <a:noFill/>
            <a:ln>
              <a:noFill/>
            </a:ln>
          </p:spPr>
          <p:txBody>
            <a:bodyPr spcFirstLastPara="1" wrap="square" lIns="81125" tIns="81125" rIns="81125" bIns="81125"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lt1"/>
                  </a:solidFill>
                  <a:latin typeface="Garamond"/>
                  <a:ea typeface="Garamond"/>
                  <a:cs typeface="Garamond"/>
                  <a:sym typeface="Garamond"/>
                </a:rPr>
                <a:t>It has been stated and well documented in this group ppt that Walmart’s HR policies integrate recruitment, performance management, training, and reward systems to align workforce capability with business goals. Here, it is stated that recruitment often both internal promotion and external hiring. However, performance management had been the core to the discussion, and training ensure associates acquire role-specific and future-ready skills through Walmart Academy and Live Better U.</a:t>
              </a:r>
              <a:endParaRPr sz="1100" b="0" i="0" u="none" strike="noStrike" cap="none">
                <a:solidFill>
                  <a:schemeClr val="lt1"/>
                </a:solidFill>
                <a:latin typeface="Garamond"/>
                <a:ea typeface="Garamond"/>
                <a:cs typeface="Garamond"/>
                <a:sym typeface="Garamond"/>
              </a:endParaRPr>
            </a:p>
          </p:txBody>
        </p:sp>
        <p:sp>
          <p:nvSpPr>
            <p:cNvPr id="767" name="Google Shape;767;p66"/>
            <p:cNvSpPr/>
            <p:nvPr/>
          </p:nvSpPr>
          <p:spPr>
            <a:xfrm>
              <a:off x="0" y="1628123"/>
              <a:ext cx="10363200" cy="1022310"/>
            </a:xfrm>
            <a:prstGeom prst="roundRect">
              <a:avLst>
                <a:gd name="adj" fmla="val 10000"/>
              </a:avLst>
            </a:prstGeom>
            <a:solidFill>
              <a:schemeClr val="dk2"/>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68" name="Google Shape;768;p66"/>
            <p:cNvSpPr/>
            <p:nvPr/>
          </p:nvSpPr>
          <p:spPr>
            <a:xfrm>
              <a:off x="309248" y="1858143"/>
              <a:ext cx="562270" cy="562270"/>
            </a:xfrm>
            <a:prstGeom prst="rect">
              <a:avLst/>
            </a:prstGeom>
            <a:blipFill rotWithShape="1">
              <a:blip r:embed="rId4">
                <a:alphaModFix/>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69" name="Google Shape;769;p66"/>
            <p:cNvSpPr/>
            <p:nvPr/>
          </p:nvSpPr>
          <p:spPr>
            <a:xfrm>
              <a:off x="1180768" y="1628123"/>
              <a:ext cx="9182431" cy="102231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770" name="Google Shape;770;p66"/>
            <p:cNvSpPr txBox="1"/>
            <p:nvPr/>
          </p:nvSpPr>
          <p:spPr>
            <a:xfrm>
              <a:off x="1180768" y="1628123"/>
              <a:ext cx="9182431" cy="1022310"/>
            </a:xfrm>
            <a:prstGeom prst="rect">
              <a:avLst/>
            </a:prstGeom>
            <a:noFill/>
            <a:ln>
              <a:noFill/>
            </a:ln>
          </p:spPr>
          <p:txBody>
            <a:bodyPr spcFirstLastPara="1" wrap="square" lIns="81125" tIns="81125" rIns="81125" bIns="81125" anchor="ctr" anchorCtr="0">
              <a:noAutofit/>
            </a:bodyPr>
            <a:lstStyle/>
            <a:p>
              <a:pPr marL="0" marR="0" lvl="0" indent="0" algn="l" rtl="0">
                <a:lnSpc>
                  <a:spcPct val="100000"/>
                </a:lnSpc>
                <a:spcBef>
                  <a:spcPts val="0"/>
                </a:spcBef>
                <a:spcAft>
                  <a:spcPts val="0"/>
                </a:spcAft>
                <a:buClr>
                  <a:schemeClr val="dk1"/>
                </a:buClr>
                <a:buSzPts val="1100"/>
                <a:buFont typeface="Garamond"/>
                <a:buNone/>
              </a:pPr>
              <a:r>
                <a:rPr lang="en" sz="1100" b="0" i="0" u="none" strike="noStrike" cap="none">
                  <a:solidFill>
                    <a:schemeClr val="lt1"/>
                  </a:solidFill>
                  <a:latin typeface="Garamond"/>
                  <a:ea typeface="Garamond"/>
                  <a:cs typeface="Garamond"/>
                  <a:sym typeface="Garamond"/>
                </a:rPr>
                <a:t>Moreover, it is identified that reward and remuneration practices tie compensation to individual, store, and corporate performance, promoting retention and motivation. Challenges and hindrances do persist, turnover, skill gaps, pay disparities, and uneven training access had been detrimental. Abiding by this, it could be implied that strategic interventions, standardized evaluations, digital training, tiered pay, and transparent communication </a:t>
              </a:r>
              <a:endParaRPr sz="1100" b="0" i="0" u="none" strike="noStrike" cap="none">
                <a:solidFill>
                  <a:schemeClr val="lt1"/>
                </a:solidFill>
                <a:latin typeface="Garamond"/>
                <a:ea typeface="Garamond"/>
                <a:cs typeface="Garamond"/>
                <a:sym typeface="Garamond"/>
              </a:endParaRPr>
            </a:p>
          </p:txBody>
        </p:sp>
      </p:gr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4024</Words>
  <Application>Microsoft Office PowerPoint</Application>
  <PresentationFormat>On-screen Show (16:9)</PresentationFormat>
  <Paragraphs>232</Paragraphs>
  <Slides>35</Slides>
  <Notes>34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35</vt:i4>
      </vt:variant>
    </vt:vector>
  </HeadingPairs>
  <TitlesOfParts>
    <vt:vector size="42" baseType="lpstr">
      <vt:lpstr>Calibri</vt:lpstr>
      <vt:lpstr>Arial</vt:lpstr>
      <vt:lpstr>Times New Roman</vt:lpstr>
      <vt:lpstr>Garamond</vt:lpstr>
      <vt:lpstr>Simple Light</vt:lpstr>
      <vt:lpstr>Organic</vt:lpstr>
      <vt:lpstr>Organic</vt:lpstr>
      <vt:lpstr>PowerPoint Presentation</vt:lpstr>
      <vt:lpstr>Human Capital Management </vt:lpstr>
      <vt:lpstr>Dhruv (performance and management)</vt:lpstr>
      <vt:lpstr>Current HR policies and practices of Walmart pertaining to performance and management   </vt:lpstr>
      <vt:lpstr>Role of line managers in implementation </vt:lpstr>
      <vt:lpstr>Strategic alignment of HR practices with company goals </vt:lpstr>
      <vt:lpstr>Key HR challenges faced by the company</vt:lpstr>
      <vt:lpstr>Recommendations </vt:lpstr>
      <vt:lpstr>Summary </vt:lpstr>
      <vt:lpstr>References </vt:lpstr>
      <vt:lpstr>Topic: Requirement and selection (Jigar) </vt:lpstr>
      <vt:lpstr>Current HR policies and practices of Walmart pertaining to requirement and selection </vt:lpstr>
      <vt:lpstr> Role of line managers in implementation </vt:lpstr>
      <vt:lpstr>Strategic alignment of HR practices with company goals  </vt:lpstr>
      <vt:lpstr>Key HR challenges faced by the company  </vt:lpstr>
      <vt:lpstr> Practical recommendations to address these challenges </vt:lpstr>
      <vt:lpstr>Summary </vt:lpstr>
      <vt:lpstr>References </vt:lpstr>
      <vt:lpstr>Training and development (Krish) </vt:lpstr>
      <vt:lpstr>Walmart’s Current HR policies and practices of the selected organisation in terms of training and development </vt:lpstr>
      <vt:lpstr>Role of line managers in implementation in terms of training and development </vt:lpstr>
      <vt:lpstr>Strategic alignment of HR practices with company goals in terms of training and development </vt:lpstr>
      <vt:lpstr>. Key HR challenges faced by the company in terms of training and development </vt:lpstr>
      <vt:lpstr>Your practical recommendations to address these challenges in terms of training and development  </vt:lpstr>
      <vt:lpstr>Summary </vt:lpstr>
      <vt:lpstr>References </vt:lpstr>
      <vt:lpstr>Reward and Remuneration (Dhrumil)</vt:lpstr>
      <vt:lpstr>Current HR policies and practices of the selected organisation  in the aspect of Walmart reward and remuneration </vt:lpstr>
      <vt:lpstr>Role of line managers in implementation in aspect of reward and remuneration </vt:lpstr>
      <vt:lpstr>Strategic alignment of HR practices with company goals </vt:lpstr>
      <vt:lpstr>Key HR challenges faced by the company </vt:lpstr>
      <vt:lpstr>Practical recommendations to address these challenges</vt:lpstr>
      <vt:lpstr>Summary </vt:lpstr>
      <vt:lpstr>references</vt:lpstr>
      <vt:lpstr>Group 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vijay k</dc:creator>
  <cp:lastModifiedBy>vijay k</cp:lastModifiedBy>
  <cp:revision>5</cp:revision>
  <dcterms:modified xsi:type="dcterms:W3CDTF">2025-12-01T11:20:47Z</dcterms:modified>
</cp:coreProperties>
</file>