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0"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4B4B4"/>
    <a:srgbClr val="FFFFFF"/>
    <a:srgbClr val="0A6A94"/>
    <a:srgbClr val="05BEB8"/>
    <a:srgbClr val="8E8E8E"/>
    <a:srgbClr val="E6E6E6"/>
    <a:srgbClr val="00B3AD"/>
    <a:srgbClr val="029425"/>
    <a:srgbClr val="5B7FA3"/>
    <a:srgbClr val="FEFE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842" autoAdjust="0"/>
    <p:restoredTop sz="94660"/>
  </p:normalViewPr>
  <p:slideViewPr>
    <p:cSldViewPr snapToGrid="0">
      <p:cViewPr>
        <p:scale>
          <a:sx n="60" d="100"/>
          <a:sy n="60" d="100"/>
        </p:scale>
        <p:origin x="516"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57F6F72-CA0E-456D-9D42-CD13F5D3B893}" type="datetimeFigureOut">
              <a:rPr lang="bg-BG" smtClean="0"/>
              <a:t>6.12.2021 г.</a:t>
            </a:fld>
            <a:endParaRPr lang="bg-BG"/>
          </a:p>
        </p:txBody>
      </p:sp>
      <p:sp>
        <p:nvSpPr>
          <p:cNvPr id="5" name="Footer Placeholder 4"/>
          <p:cNvSpPr>
            <a:spLocks noGrp="1"/>
          </p:cNvSpPr>
          <p:nvPr>
            <p:ph type="ftr" sz="quarter" idx="11"/>
          </p:nvPr>
        </p:nvSpPr>
        <p:spPr>
          <a:xfrm>
            <a:off x="1371600" y="4323845"/>
            <a:ext cx="6400800" cy="365125"/>
          </a:xfrm>
        </p:spPr>
        <p:txBody>
          <a:bodyPr/>
          <a:lstStyle/>
          <a:p>
            <a:endParaRPr lang="bg-BG"/>
          </a:p>
        </p:txBody>
      </p:sp>
      <p:sp>
        <p:nvSpPr>
          <p:cNvPr id="6" name="Slide Number Placeholder 5"/>
          <p:cNvSpPr>
            <a:spLocks noGrp="1"/>
          </p:cNvSpPr>
          <p:nvPr>
            <p:ph type="sldNum" sz="quarter" idx="12"/>
          </p:nvPr>
        </p:nvSpPr>
        <p:spPr>
          <a:xfrm>
            <a:off x="8077200" y="1430866"/>
            <a:ext cx="2743200" cy="365125"/>
          </a:xfrm>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1391015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7F6F72-CA0E-456D-9D42-CD13F5D3B893}" type="datetimeFigureOut">
              <a:rPr lang="bg-BG" smtClean="0"/>
              <a:t>6.12.2021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1052530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57F6F72-CA0E-456D-9D42-CD13F5D3B893}" type="datetimeFigureOut">
              <a:rPr lang="bg-BG" smtClean="0"/>
              <a:t>6.12.2021 г.</a:t>
            </a:fld>
            <a:endParaRPr lang="bg-BG"/>
          </a:p>
        </p:txBody>
      </p:sp>
      <p:sp>
        <p:nvSpPr>
          <p:cNvPr id="5" name="Footer Placeholder 4"/>
          <p:cNvSpPr>
            <a:spLocks noGrp="1"/>
          </p:cNvSpPr>
          <p:nvPr>
            <p:ph type="ftr" sz="quarter" idx="11"/>
          </p:nvPr>
        </p:nvSpPr>
        <p:spPr>
          <a:xfrm>
            <a:off x="685800" y="381001"/>
            <a:ext cx="6991492" cy="364065"/>
          </a:xfrm>
        </p:spPr>
        <p:txBody>
          <a:bodyPr/>
          <a:lstStyle/>
          <a:p>
            <a:endParaRPr lang="bg-BG"/>
          </a:p>
        </p:txBody>
      </p:sp>
      <p:sp>
        <p:nvSpPr>
          <p:cNvPr id="6" name="Slide Number Placeholder 5"/>
          <p:cNvSpPr>
            <a:spLocks noGrp="1"/>
          </p:cNvSpPr>
          <p:nvPr>
            <p:ph type="sldNum" sz="quarter" idx="12"/>
          </p:nvPr>
        </p:nvSpPr>
        <p:spPr>
          <a:xfrm>
            <a:off x="10862452" y="381000"/>
            <a:ext cx="643748" cy="365125"/>
          </a:xfrm>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337515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57F6F72-CA0E-456D-9D42-CD13F5D3B893}" type="datetimeFigureOut">
              <a:rPr lang="bg-BG" smtClean="0"/>
              <a:t>6.12.2021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2595936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57F6F72-CA0E-456D-9D42-CD13F5D3B893}" type="datetimeFigureOut">
              <a:rPr lang="bg-BG" smtClean="0"/>
              <a:t>6.12.2021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1143899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7F6F72-CA0E-456D-9D42-CD13F5D3B893}" type="datetimeFigureOut">
              <a:rPr lang="bg-BG" smtClean="0"/>
              <a:t>6.12.2021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4245267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7F6F72-CA0E-456D-9D42-CD13F5D3B893}" type="datetimeFigureOut">
              <a:rPr lang="bg-BG" smtClean="0"/>
              <a:t>6.12.2021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1715755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57F6F72-CA0E-456D-9D42-CD13F5D3B893}" type="datetimeFigureOut">
              <a:rPr lang="bg-BG" smtClean="0"/>
              <a:t>6.12.2021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261930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57F6F72-CA0E-456D-9D42-CD13F5D3B893}" type="datetimeFigureOut">
              <a:rPr lang="bg-BG" smtClean="0"/>
              <a:t>6.12.2021 г.</a:t>
            </a:fld>
            <a:endParaRPr lang="bg-BG"/>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1363032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57F6F72-CA0E-456D-9D42-CD13F5D3B893}" type="datetimeFigureOut">
              <a:rPr lang="bg-BG" smtClean="0"/>
              <a:t>6.12.2021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195895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57F6F72-CA0E-456D-9D42-CD13F5D3B893}" type="datetimeFigureOut">
              <a:rPr lang="bg-BG" smtClean="0"/>
              <a:t>6.12.2021 г.</a:t>
            </a:fld>
            <a:endParaRPr lang="bg-BG"/>
          </a:p>
        </p:txBody>
      </p:sp>
      <p:sp>
        <p:nvSpPr>
          <p:cNvPr id="6" name="Footer Placeholder 5"/>
          <p:cNvSpPr>
            <a:spLocks noGrp="1"/>
          </p:cNvSpPr>
          <p:nvPr>
            <p:ph type="ftr" sz="quarter" idx="11"/>
          </p:nvPr>
        </p:nvSpPr>
        <p:spPr>
          <a:xfrm>
            <a:off x="685800" y="379941"/>
            <a:ext cx="6991492" cy="365125"/>
          </a:xfrm>
        </p:spPr>
        <p:txBody>
          <a:bodyPr/>
          <a:lstStyle/>
          <a:p>
            <a:endParaRPr lang="bg-BG"/>
          </a:p>
        </p:txBody>
      </p:sp>
      <p:sp>
        <p:nvSpPr>
          <p:cNvPr id="7" name="Slide Number Placeholder 6"/>
          <p:cNvSpPr>
            <a:spLocks noGrp="1"/>
          </p:cNvSpPr>
          <p:nvPr>
            <p:ph type="sldNum" sz="quarter" idx="12"/>
          </p:nvPr>
        </p:nvSpPr>
        <p:spPr>
          <a:xfrm>
            <a:off x="10862452" y="381000"/>
            <a:ext cx="643748" cy="365125"/>
          </a:xfrm>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1186865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57F6F72-CA0E-456D-9D42-CD13F5D3B893}" type="datetimeFigureOut">
              <a:rPr lang="bg-BG" smtClean="0"/>
              <a:t>6.12.2021 г.</a:t>
            </a:fld>
            <a:endParaRPr lang="bg-BG"/>
          </a:p>
        </p:txBody>
      </p:sp>
      <p:sp>
        <p:nvSpPr>
          <p:cNvPr id="6" name="Footer Placeholder 5"/>
          <p:cNvSpPr>
            <a:spLocks noGrp="1"/>
          </p:cNvSpPr>
          <p:nvPr>
            <p:ph type="ftr" sz="quarter" idx="11"/>
          </p:nvPr>
        </p:nvSpPr>
        <p:spPr>
          <a:xfrm>
            <a:off x="685800" y="379941"/>
            <a:ext cx="6991492" cy="365125"/>
          </a:xfrm>
        </p:spPr>
        <p:txBody>
          <a:bodyPr/>
          <a:lstStyle/>
          <a:p>
            <a:endParaRPr lang="bg-BG"/>
          </a:p>
        </p:txBody>
      </p:sp>
      <p:sp>
        <p:nvSpPr>
          <p:cNvPr id="7" name="Slide Number Placeholder 6"/>
          <p:cNvSpPr>
            <a:spLocks noGrp="1"/>
          </p:cNvSpPr>
          <p:nvPr>
            <p:ph type="sldNum" sz="quarter" idx="12"/>
          </p:nvPr>
        </p:nvSpPr>
        <p:spPr>
          <a:xfrm>
            <a:off x="10862452" y="381000"/>
            <a:ext cx="643748" cy="365125"/>
          </a:xfrm>
        </p:spPr>
        <p:txBody>
          <a:bodyPr/>
          <a:lstStyle/>
          <a:p>
            <a:fld id="{2AC44017-4370-4731-8877-7930C4F3C667}" type="slidenum">
              <a:rPr lang="bg-BG" smtClean="0"/>
              <a:t>‹#›</a:t>
            </a:fld>
            <a:endParaRPr lang="bg-BG"/>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48873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57F6F72-CA0E-456D-9D42-CD13F5D3B893}" type="datetimeFigureOut">
              <a:rPr lang="bg-BG" smtClean="0"/>
              <a:t>6.12.2021 г.</a:t>
            </a:fld>
            <a:endParaRPr lang="bg-BG"/>
          </a:p>
        </p:txBody>
      </p:sp>
      <p:sp>
        <p:nvSpPr>
          <p:cNvPr id="6" name="Footer Placeholder 5"/>
          <p:cNvSpPr>
            <a:spLocks noGrp="1"/>
          </p:cNvSpPr>
          <p:nvPr>
            <p:ph type="ftr" sz="quarter" idx="11"/>
          </p:nvPr>
        </p:nvSpPr>
        <p:spPr>
          <a:xfrm>
            <a:off x="685800" y="378883"/>
            <a:ext cx="6991492" cy="365125"/>
          </a:xfrm>
        </p:spPr>
        <p:txBody>
          <a:bodyPr/>
          <a:lstStyle/>
          <a:p>
            <a:endParaRPr lang="bg-BG"/>
          </a:p>
        </p:txBody>
      </p:sp>
      <p:sp>
        <p:nvSpPr>
          <p:cNvPr id="7" name="Slide Number Placeholder 6"/>
          <p:cNvSpPr>
            <a:spLocks noGrp="1"/>
          </p:cNvSpPr>
          <p:nvPr>
            <p:ph type="sldNum" sz="quarter" idx="12"/>
          </p:nvPr>
        </p:nvSpPr>
        <p:spPr>
          <a:xfrm>
            <a:off x="10862452" y="381000"/>
            <a:ext cx="643748" cy="365125"/>
          </a:xfrm>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638555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57F6F72-CA0E-456D-9D42-CD13F5D3B893}" type="datetimeFigureOut">
              <a:rPr lang="bg-BG" smtClean="0"/>
              <a:t>6.12.2021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298022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57F6F72-CA0E-456D-9D42-CD13F5D3B893}" type="datetimeFigureOut">
              <a:rPr lang="bg-BG" smtClean="0"/>
              <a:t>6.12.2021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299103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7F6F72-CA0E-456D-9D42-CD13F5D3B893}" type="datetimeFigureOut">
              <a:rPr lang="bg-BG" smtClean="0"/>
              <a:t>6.12.2021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2563499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57F6F72-CA0E-456D-9D42-CD13F5D3B893}" type="datetimeFigureOut">
              <a:rPr lang="bg-BG" smtClean="0"/>
              <a:t>6.12.2021 г.</a:t>
            </a:fld>
            <a:endParaRPr lang="bg-BG"/>
          </a:p>
        </p:txBody>
      </p:sp>
      <p:sp>
        <p:nvSpPr>
          <p:cNvPr id="5" name="Footer Placeholder 4"/>
          <p:cNvSpPr>
            <a:spLocks noGrp="1"/>
          </p:cNvSpPr>
          <p:nvPr>
            <p:ph type="ftr" sz="quarter" idx="11"/>
          </p:nvPr>
        </p:nvSpPr>
        <p:spPr>
          <a:xfrm>
            <a:off x="685800" y="381000"/>
            <a:ext cx="6991492" cy="365125"/>
          </a:xfrm>
        </p:spPr>
        <p:txBody>
          <a:bodyPr/>
          <a:lstStyle/>
          <a:p>
            <a:endParaRPr lang="bg-BG"/>
          </a:p>
        </p:txBody>
      </p:sp>
      <p:sp>
        <p:nvSpPr>
          <p:cNvPr id="6" name="Slide Number Placeholder 5"/>
          <p:cNvSpPr>
            <a:spLocks noGrp="1"/>
          </p:cNvSpPr>
          <p:nvPr>
            <p:ph type="sldNum" sz="quarter" idx="12"/>
          </p:nvPr>
        </p:nvSpPr>
        <p:spPr>
          <a:xfrm>
            <a:off x="10862452" y="381000"/>
            <a:ext cx="643748" cy="365125"/>
          </a:xfrm>
        </p:spPr>
        <p:txBody>
          <a:bodyPr/>
          <a:lstStyle/>
          <a:p>
            <a:fld id="{2AC44017-4370-4731-8877-7930C4F3C667}" type="slidenum">
              <a:rPr lang="bg-BG" smtClean="0"/>
              <a:t>‹#›</a:t>
            </a:fld>
            <a:endParaRPr lang="bg-BG"/>
          </a:p>
        </p:txBody>
      </p:sp>
    </p:spTree>
    <p:extLst>
      <p:ext uri="{BB962C8B-B14F-4D97-AF65-F5344CB8AC3E}">
        <p14:creationId xmlns:p14="http://schemas.microsoft.com/office/powerpoint/2010/main" val="2143042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57F6F72-CA0E-456D-9D42-CD13F5D3B893}" type="datetimeFigureOut">
              <a:rPr lang="bg-BG" smtClean="0"/>
              <a:t>6.12.2021 г.</a:t>
            </a:fld>
            <a:endParaRPr lang="bg-BG"/>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bg-BG"/>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AC44017-4370-4731-8877-7930C4F3C667}" type="slidenum">
              <a:rPr lang="bg-BG" smtClean="0"/>
              <a:t>‹#›</a:t>
            </a:fld>
            <a:endParaRPr lang="bg-BG"/>
          </a:p>
        </p:txBody>
      </p:sp>
    </p:spTree>
    <p:extLst>
      <p:ext uri="{BB962C8B-B14F-4D97-AF65-F5344CB8AC3E}">
        <p14:creationId xmlns:p14="http://schemas.microsoft.com/office/powerpoint/2010/main" val="4193654841"/>
      </p:ext>
    </p:extLst>
  </p:cSld>
  <p:clrMap bg1="lt1" tx1="dk1" bg2="lt2" tx2="dk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 id="2147483966" r:id="rId13"/>
    <p:sldLayoutId id="2147483967" r:id="rId14"/>
    <p:sldLayoutId id="2147483968" r:id="rId15"/>
    <p:sldLayoutId id="2147483969" r:id="rId16"/>
    <p:sldLayoutId id="214748397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Motherboard" TargetMode="External"/><Relationship Id="rId2" Type="http://schemas.openxmlformats.org/officeDocument/2006/relationships/image" Target="../media/image5.jpg"/><Relationship Id="rId1" Type="http://schemas.openxmlformats.org/officeDocument/2006/relationships/slideLayout" Target="../slideLayouts/slideLayout6.xml"/><Relationship Id="rId6" Type="http://schemas.openxmlformats.org/officeDocument/2006/relationships/hyperlink" Target="https://en.wikipedia.org/wiki/Operating_system" TargetMode="External"/><Relationship Id="rId5" Type="http://schemas.openxmlformats.org/officeDocument/2006/relationships/hyperlink" Target="https://en.wikipedia.org/wiki/Device_driver" TargetMode="External"/><Relationship Id="rId4" Type="http://schemas.openxmlformats.org/officeDocument/2006/relationships/hyperlink" Target="https://en.wikipedia.org/wiki/Firmwar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SAN_switch" TargetMode="External"/><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hyperlink" Target="https://www.educba.com/what-is-tcp-ip/"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tif"/><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6.tif"/><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www.informit.com/article.aspx?p=25001&amp;seqNum=6" TargetMode="External"/><Relationship Id="rId2" Type="http://schemas.openxmlformats.org/officeDocument/2006/relationships/hyperlink" Target="https://www.redbooks.ibm.com/redbooks/pdfs/sg245470.pdf" TargetMode="Externa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hyperlink" Target="http://www.sans.org/rr/whitepapers/storage/516.php" TargetMode="External"/><Relationship Id="rId2" Type="http://schemas.openxmlformats.org/officeDocument/2006/relationships/hyperlink" Target="http://www.brocade.com/san/Feature_Stories/advancing_security.jsp"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r"/>
            <a:r>
              <a:rPr lang="en-GB" altLang="en-US" sz="6600" b="1" dirty="0">
                <a:solidFill>
                  <a:srgbClr val="000000"/>
                </a:solidFill>
                <a:latin typeface="Calibri" panose="020F0502020204030204" pitchFamily="34" charset="0"/>
                <a:cs typeface="Times New Roman" panose="02020603050405020304" pitchFamily="18" charset="0"/>
              </a:rPr>
              <a:t>Storage </a:t>
            </a:r>
            <a:r>
              <a:rPr lang="en-GB" altLang="en-US" sz="6600" b="1" dirty="0" smtClean="0">
                <a:solidFill>
                  <a:srgbClr val="000000"/>
                </a:solidFill>
                <a:latin typeface="Calibri" panose="020F0502020204030204" pitchFamily="34" charset="0"/>
                <a:cs typeface="Times New Roman" panose="02020603050405020304" pitchFamily="18" charset="0"/>
              </a:rPr>
              <a:t>Area Network </a:t>
            </a:r>
            <a:r>
              <a:rPr lang="en-GB" altLang="en-US" sz="6600" b="1" dirty="0">
                <a:solidFill>
                  <a:srgbClr val="000000"/>
                </a:solidFill>
                <a:latin typeface="Calibri" panose="020F0502020204030204" pitchFamily="34" charset="0"/>
                <a:cs typeface="Times New Roman" panose="02020603050405020304" pitchFamily="18" charset="0"/>
              </a:rPr>
              <a:t>(SAN)</a:t>
            </a:r>
            <a:endParaRPr lang="bg-BG" sz="6600" dirty="0">
              <a:latin typeface="Calibri" panose="020F0502020204030204" pitchFamily="34" charset="0"/>
            </a:endParaRPr>
          </a:p>
        </p:txBody>
      </p:sp>
      <p:sp>
        <p:nvSpPr>
          <p:cNvPr id="3" name="Subtitle 2"/>
          <p:cNvSpPr>
            <a:spLocks noGrp="1"/>
          </p:cNvSpPr>
          <p:nvPr>
            <p:ph type="subTitle" idx="1"/>
          </p:nvPr>
        </p:nvSpPr>
        <p:spPr/>
        <p:txBody>
          <a:bodyPr/>
          <a:lstStyle/>
          <a:p>
            <a:pPr algn="r"/>
            <a:r>
              <a:rPr lang="en-GB" altLang="en-US" sz="2400" b="1" dirty="0">
                <a:latin typeface="Verdana" panose="020B0604030504040204" pitchFamily="34" charset="0"/>
                <a:ea typeface="Verdana" panose="020B0604030504040204" pitchFamily="34" charset="0"/>
                <a:cs typeface="Verdana" panose="020B0604030504040204" pitchFamily="34" charset="0"/>
              </a:rPr>
              <a:t>Student: </a:t>
            </a:r>
            <a:r>
              <a:rPr lang="en-GB" altLang="en-US" sz="2400" dirty="0">
                <a:latin typeface="Verdana" panose="020B0604030504040204" pitchFamily="34" charset="0"/>
                <a:ea typeface="Verdana" panose="020B0604030504040204" pitchFamily="34" charset="0"/>
                <a:cs typeface="Verdana" panose="020B0604030504040204" pitchFamily="34" charset="0"/>
              </a:rPr>
              <a:t>1818665 Sonya </a:t>
            </a:r>
            <a:r>
              <a:rPr lang="en-GB" altLang="en-US" sz="2400" dirty="0" err="1">
                <a:latin typeface="Verdana" panose="020B0604030504040204" pitchFamily="34" charset="0"/>
                <a:ea typeface="Verdana" panose="020B0604030504040204" pitchFamily="34" charset="0"/>
                <a:cs typeface="Verdana" panose="020B0604030504040204" pitchFamily="34" charset="0"/>
              </a:rPr>
              <a:t>Kyuchukova</a:t>
            </a:r>
            <a:endParaRPr lang="en-GB" altLang="en-US" sz="2400" dirty="0">
              <a:latin typeface="Verdana" panose="020B0604030504040204" pitchFamily="34" charset="0"/>
              <a:ea typeface="Verdana" panose="020B0604030504040204" pitchFamily="34" charset="0"/>
              <a:cs typeface="Verdana" panose="020B0604030504040204" pitchFamily="34" charset="0"/>
            </a:endParaRPr>
          </a:p>
          <a:p>
            <a:endParaRPr lang="bg-BG" dirty="0"/>
          </a:p>
        </p:txBody>
      </p:sp>
    </p:spTree>
    <p:extLst>
      <p:ext uri="{BB962C8B-B14F-4D97-AF65-F5344CB8AC3E}">
        <p14:creationId xmlns:p14="http://schemas.microsoft.com/office/powerpoint/2010/main" val="38572431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83372"/>
            <a:ext cx="8610600" cy="1293028"/>
          </a:xfrm>
        </p:spPr>
        <p:txBody>
          <a:bodyPr/>
          <a:lstStyle/>
          <a:p>
            <a:r>
              <a:rPr lang="en-US" dirty="0"/>
              <a:t>Table of contents</a:t>
            </a:r>
            <a:endParaRPr lang="bg-BG" dirty="0"/>
          </a:p>
        </p:txBody>
      </p:sp>
      <p:sp>
        <p:nvSpPr>
          <p:cNvPr id="3" name="Content Placeholder 2"/>
          <p:cNvSpPr>
            <a:spLocks noGrp="1"/>
          </p:cNvSpPr>
          <p:nvPr>
            <p:ph idx="1"/>
          </p:nvPr>
        </p:nvSpPr>
        <p:spPr>
          <a:xfrm>
            <a:off x="685800" y="1346200"/>
            <a:ext cx="10820400" cy="4940300"/>
          </a:xfrm>
        </p:spPr>
        <p:txBody>
          <a:bodyPr>
            <a:noAutofit/>
          </a:bodyPr>
          <a:lstStyle/>
          <a:p>
            <a:pPr>
              <a:lnSpc>
                <a:spcPct val="150000"/>
              </a:lnSpc>
              <a:buFont typeface="Wingdings" panose="05000000000000000000" pitchFamily="2" charset="2"/>
              <a:buChar char="Ø"/>
            </a:pPr>
            <a:r>
              <a:rPr lang="en-US" sz="1650" dirty="0"/>
              <a:t>Storage models</a:t>
            </a:r>
          </a:p>
          <a:p>
            <a:pPr>
              <a:lnSpc>
                <a:spcPct val="150000"/>
              </a:lnSpc>
              <a:buFont typeface="Wingdings" panose="05000000000000000000" pitchFamily="2" charset="2"/>
              <a:buChar char="Ø"/>
            </a:pPr>
            <a:r>
              <a:rPr lang="en-US" sz="1650" dirty="0"/>
              <a:t>A description of the basic hardware components of the SAN. </a:t>
            </a:r>
          </a:p>
          <a:p>
            <a:pPr>
              <a:lnSpc>
                <a:spcPct val="150000"/>
              </a:lnSpc>
              <a:buFont typeface="Wingdings" panose="05000000000000000000" pitchFamily="2" charset="2"/>
              <a:buChar char="Ø"/>
            </a:pPr>
            <a:r>
              <a:rPr lang="en-US" sz="1650" dirty="0"/>
              <a:t>SAN interconnections</a:t>
            </a:r>
          </a:p>
          <a:p>
            <a:pPr>
              <a:lnSpc>
                <a:spcPct val="150000"/>
              </a:lnSpc>
              <a:buFont typeface="Wingdings" panose="05000000000000000000" pitchFamily="2" charset="2"/>
              <a:buChar char="Ø"/>
            </a:pPr>
            <a:r>
              <a:rPr lang="en-US" sz="1650" dirty="0"/>
              <a:t>The software that is required to manage and monitor the operation of the SAN. </a:t>
            </a:r>
          </a:p>
          <a:p>
            <a:pPr>
              <a:lnSpc>
                <a:spcPct val="150000"/>
              </a:lnSpc>
              <a:buFont typeface="Wingdings" panose="05000000000000000000" pitchFamily="2" charset="2"/>
              <a:buChar char="Ø"/>
            </a:pPr>
            <a:r>
              <a:rPr lang="en-US" sz="1650" dirty="0"/>
              <a:t>How the SAN can be scaled to allow for future growth.</a:t>
            </a:r>
          </a:p>
          <a:p>
            <a:pPr>
              <a:lnSpc>
                <a:spcPct val="150000"/>
              </a:lnSpc>
              <a:buFont typeface="Wingdings" panose="05000000000000000000" pitchFamily="2" charset="2"/>
              <a:buChar char="Ø"/>
            </a:pPr>
            <a:r>
              <a:rPr lang="en-US" sz="1650" dirty="0"/>
              <a:t>How security of data is managed including data redundancy and protection from non-</a:t>
            </a:r>
            <a:r>
              <a:rPr lang="en-US" sz="1650" dirty="0" err="1"/>
              <a:t>authorised</a:t>
            </a:r>
            <a:r>
              <a:rPr lang="en-US" sz="1650" dirty="0"/>
              <a:t> access.</a:t>
            </a:r>
          </a:p>
          <a:p>
            <a:pPr>
              <a:lnSpc>
                <a:spcPct val="150000"/>
              </a:lnSpc>
              <a:buFont typeface="Wingdings" panose="05000000000000000000" pitchFamily="2" charset="2"/>
              <a:buChar char="Ø"/>
            </a:pPr>
            <a:r>
              <a:rPr lang="en-US" sz="1650" dirty="0"/>
              <a:t>The concepts of infrastructure simplification, information lifecycle management, and business continuity in a Storage-area network (SAN) </a:t>
            </a:r>
          </a:p>
          <a:p>
            <a:pPr>
              <a:lnSpc>
                <a:spcPct val="150000"/>
              </a:lnSpc>
              <a:buFont typeface="Wingdings" panose="05000000000000000000" pitchFamily="2" charset="2"/>
              <a:buChar char="Ø"/>
            </a:pPr>
            <a:r>
              <a:rPr lang="en-US" sz="1650" dirty="0"/>
              <a:t>Concept of Business Continuity in Storage Area Network</a:t>
            </a:r>
          </a:p>
          <a:p>
            <a:pPr>
              <a:lnSpc>
                <a:spcPct val="150000"/>
              </a:lnSpc>
              <a:buFont typeface="Wingdings" panose="05000000000000000000" pitchFamily="2" charset="2"/>
              <a:buChar char="Ø"/>
            </a:pPr>
            <a:r>
              <a:rPr lang="en-US" sz="1650" dirty="0"/>
              <a:t>SAN </a:t>
            </a:r>
            <a:r>
              <a:rPr lang="en-US" sz="1650" dirty="0" err="1"/>
              <a:t>Sequrity</a:t>
            </a:r>
            <a:endParaRPr lang="en-US" sz="1650" dirty="0"/>
          </a:p>
          <a:p>
            <a:pPr>
              <a:lnSpc>
                <a:spcPct val="150000"/>
              </a:lnSpc>
              <a:buFont typeface="Wingdings" panose="05000000000000000000" pitchFamily="2" charset="2"/>
              <a:buChar char="Ø"/>
            </a:pPr>
            <a:r>
              <a:rPr lang="en-US" sz="1650" dirty="0"/>
              <a:t>References</a:t>
            </a:r>
          </a:p>
          <a:p>
            <a:pPr>
              <a:buFont typeface="Wingdings" panose="05000000000000000000" pitchFamily="2" charset="2"/>
              <a:buChar char="Ø"/>
            </a:pPr>
            <a:endParaRPr lang="bg-BG" sz="1600" dirty="0"/>
          </a:p>
        </p:txBody>
      </p:sp>
    </p:spTree>
    <p:extLst>
      <p:ext uri="{BB962C8B-B14F-4D97-AF65-F5344CB8AC3E}">
        <p14:creationId xmlns:p14="http://schemas.microsoft.com/office/powerpoint/2010/main" val="2174731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750"/>
                                  </p:stCondLst>
                                  <p:childTnLst>
                                    <p:set>
                                      <p:cBhvr>
                                        <p:cTn id="12" dur="1" fill="hold">
                                          <p:stCondLst>
                                            <p:cond delay="9"/>
                                          </p:stCondLst>
                                        </p:cTn>
                                        <p:tgtEl>
                                          <p:spTgt spid="3">
                                            <p:txEl>
                                              <p:pRg st="0" end="0"/>
                                            </p:txEl>
                                          </p:spTgt>
                                        </p:tgtEl>
                                        <p:attrNameLst>
                                          <p:attrName>style.visibility</p:attrName>
                                        </p:attrNameLst>
                                      </p:cBhvr>
                                      <p:to>
                                        <p:strVal val="visible"/>
                                      </p:to>
                                    </p:set>
                                  </p:childTnLst>
                                </p:cTn>
                              </p:par>
                            </p:childTnLst>
                          </p:cTn>
                        </p:par>
                        <p:par>
                          <p:cTn id="13" fill="hold">
                            <p:stCondLst>
                              <p:cond delay="760"/>
                            </p:stCondLst>
                            <p:childTnLst>
                              <p:par>
                                <p:cTn id="14" presetID="10" presetClass="entr" presetSubtype="0" fill="hold" nodeType="afterEffect">
                                  <p:stCondLst>
                                    <p:cond delay="75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
                                        <p:tgtEl>
                                          <p:spTgt spid="3">
                                            <p:txEl>
                                              <p:pRg st="1" end="1"/>
                                            </p:txEl>
                                          </p:spTgt>
                                        </p:tgtEl>
                                      </p:cBhvr>
                                    </p:animEffect>
                                  </p:childTnLst>
                                </p:cTn>
                              </p:par>
                            </p:childTnLst>
                          </p:cTn>
                        </p:par>
                        <p:par>
                          <p:cTn id="17" fill="hold">
                            <p:stCondLst>
                              <p:cond delay="1520"/>
                            </p:stCondLst>
                            <p:childTnLst>
                              <p:par>
                                <p:cTn id="18" presetID="10" presetClass="entr" presetSubtype="0" fill="hold" nodeType="afterEffect">
                                  <p:stCondLst>
                                    <p:cond delay="75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par>
                          <p:cTn id="21" fill="hold">
                            <p:stCondLst>
                              <p:cond delay="2770"/>
                            </p:stCondLst>
                            <p:childTnLst>
                              <p:par>
                                <p:cTn id="22" presetID="10" presetClass="entr" presetSubtype="0" fill="hold" nodeType="afterEffect">
                                  <p:stCondLst>
                                    <p:cond delay="75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par>
                          <p:cTn id="25" fill="hold">
                            <p:stCondLst>
                              <p:cond delay="4020"/>
                            </p:stCondLst>
                            <p:childTnLst>
                              <p:par>
                                <p:cTn id="26" presetID="10" presetClass="entr" presetSubtype="0" fill="hold" nodeType="afterEffect">
                                  <p:stCondLst>
                                    <p:cond delay="75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par>
                          <p:cTn id="29" fill="hold">
                            <p:stCondLst>
                              <p:cond delay="5270"/>
                            </p:stCondLst>
                            <p:childTnLst>
                              <p:par>
                                <p:cTn id="30" presetID="10" presetClass="entr" presetSubtype="0" fill="hold" nodeType="after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par>
                          <p:cTn id="33" fill="hold">
                            <p:stCondLst>
                              <p:cond delay="6520"/>
                            </p:stCondLst>
                            <p:childTnLst>
                              <p:par>
                                <p:cTn id="34" presetID="10" presetClass="entr" presetSubtype="0" fill="hold" nodeType="afterEffect">
                                  <p:stCondLst>
                                    <p:cond delay="75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500"/>
                                        <p:tgtEl>
                                          <p:spTgt spid="3">
                                            <p:txEl>
                                              <p:pRg st="6" end="6"/>
                                            </p:txEl>
                                          </p:spTgt>
                                        </p:tgtEl>
                                      </p:cBhvr>
                                    </p:animEffect>
                                  </p:childTnLst>
                                </p:cTn>
                              </p:par>
                            </p:childTnLst>
                          </p:cTn>
                        </p:par>
                        <p:par>
                          <p:cTn id="37" fill="hold">
                            <p:stCondLst>
                              <p:cond delay="7770"/>
                            </p:stCondLst>
                            <p:childTnLst>
                              <p:par>
                                <p:cTn id="38" presetID="10" presetClass="entr" presetSubtype="0" fill="hold" nodeType="afterEffect">
                                  <p:stCondLst>
                                    <p:cond delay="75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par>
                          <p:cTn id="41" fill="hold">
                            <p:stCondLst>
                              <p:cond delay="9020"/>
                            </p:stCondLst>
                            <p:childTnLst>
                              <p:par>
                                <p:cTn id="42" presetID="10" presetClass="entr" presetSubtype="0" fill="hold" nodeType="afterEffect">
                                  <p:stCondLst>
                                    <p:cond delay="75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500"/>
                                        <p:tgtEl>
                                          <p:spTgt spid="3">
                                            <p:txEl>
                                              <p:pRg st="8" end="8"/>
                                            </p:txEl>
                                          </p:spTgt>
                                        </p:tgtEl>
                                      </p:cBhvr>
                                    </p:animEffect>
                                  </p:childTnLst>
                                </p:cTn>
                              </p:par>
                            </p:childTnLst>
                          </p:cTn>
                        </p:par>
                        <p:par>
                          <p:cTn id="45" fill="hold">
                            <p:stCondLst>
                              <p:cond delay="10270"/>
                            </p:stCondLst>
                            <p:childTnLst>
                              <p:par>
                                <p:cTn id="46" presetID="10" presetClass="entr" presetSubtype="0" fill="hold" nodeType="afterEffect">
                                  <p:stCondLst>
                                    <p:cond delay="75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Storage models</a:t>
            </a:r>
            <a:br>
              <a:rPr lang="en-US" dirty="0"/>
            </a:br>
            <a:endParaRPr lang="bg-BG"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1766" y="1624875"/>
            <a:ext cx="7569200" cy="4470400"/>
          </a:xfrm>
          <a:prstGeom prst="rect">
            <a:avLst/>
          </a:prstGeom>
        </p:spPr>
      </p:pic>
      <p:sp>
        <p:nvSpPr>
          <p:cNvPr id="7" name="Rectangle 6"/>
          <p:cNvSpPr/>
          <p:nvPr/>
        </p:nvSpPr>
        <p:spPr>
          <a:xfrm>
            <a:off x="112850" y="3891667"/>
            <a:ext cx="6105070" cy="434195"/>
          </a:xfrm>
          <a:prstGeom prst="rect">
            <a:avLst/>
          </a:prstGeom>
          <a:noFill/>
        </p:spPr>
        <p:style>
          <a:lnRef idx="1">
            <a:schemeClr val="accent6">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8" name="Freeform 7"/>
          <p:cNvSpPr/>
          <p:nvPr/>
        </p:nvSpPr>
        <p:spPr>
          <a:xfrm>
            <a:off x="423981" y="3581707"/>
            <a:ext cx="4355845" cy="619920"/>
          </a:xfrm>
          <a:custGeom>
            <a:avLst/>
            <a:gdLst>
              <a:gd name="connsiteX0" fmla="*/ 0 w 4355845"/>
              <a:gd name="connsiteY0" fmla="*/ 103322 h 619920"/>
              <a:gd name="connsiteX1" fmla="*/ 103322 w 4355845"/>
              <a:gd name="connsiteY1" fmla="*/ 0 h 619920"/>
              <a:gd name="connsiteX2" fmla="*/ 4252523 w 4355845"/>
              <a:gd name="connsiteY2" fmla="*/ 0 h 619920"/>
              <a:gd name="connsiteX3" fmla="*/ 4355845 w 4355845"/>
              <a:gd name="connsiteY3" fmla="*/ 103322 h 619920"/>
              <a:gd name="connsiteX4" fmla="*/ 4355845 w 4355845"/>
              <a:gd name="connsiteY4" fmla="*/ 516598 h 619920"/>
              <a:gd name="connsiteX5" fmla="*/ 4252523 w 4355845"/>
              <a:gd name="connsiteY5" fmla="*/ 619920 h 619920"/>
              <a:gd name="connsiteX6" fmla="*/ 103322 w 4355845"/>
              <a:gd name="connsiteY6" fmla="*/ 619920 h 619920"/>
              <a:gd name="connsiteX7" fmla="*/ 0 w 4355845"/>
              <a:gd name="connsiteY7" fmla="*/ 516598 h 619920"/>
              <a:gd name="connsiteX8" fmla="*/ 0 w 4355845"/>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55845" h="619920">
                <a:moveTo>
                  <a:pt x="0" y="103322"/>
                </a:moveTo>
                <a:cubicBezTo>
                  <a:pt x="0" y="46259"/>
                  <a:pt x="46259" y="0"/>
                  <a:pt x="103322" y="0"/>
                </a:cubicBezTo>
                <a:lnTo>
                  <a:pt x="4252523" y="0"/>
                </a:lnTo>
                <a:cubicBezTo>
                  <a:pt x="4309586" y="0"/>
                  <a:pt x="4355845" y="46259"/>
                  <a:pt x="4355845" y="103322"/>
                </a:cubicBezTo>
                <a:lnTo>
                  <a:pt x="4355845" y="516598"/>
                </a:lnTo>
                <a:cubicBezTo>
                  <a:pt x="4355845" y="573661"/>
                  <a:pt x="4309586" y="619920"/>
                  <a:pt x="4252523" y="619920"/>
                </a:cubicBezTo>
                <a:lnTo>
                  <a:pt x="103322" y="619920"/>
                </a:lnTo>
                <a:cubicBezTo>
                  <a:pt x="46259" y="619920"/>
                  <a:pt x="0" y="573661"/>
                  <a:pt x="0" y="516598"/>
                </a:cubicBezTo>
                <a:lnTo>
                  <a:pt x="0" y="103322"/>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6">
              <a:hueOff val="0"/>
              <a:satOff val="0"/>
              <a:lumOff val="0"/>
              <a:alphaOff val="0"/>
            </a:schemeClr>
          </a:fillRef>
          <a:effectRef idx="1">
            <a:schemeClr val="accent6">
              <a:hueOff val="0"/>
              <a:satOff val="0"/>
              <a:lumOff val="0"/>
              <a:alphaOff val="0"/>
            </a:schemeClr>
          </a:effectRef>
          <a:fontRef idx="minor">
            <a:schemeClr val="dk1"/>
          </a:fontRef>
        </p:style>
        <p:txBody>
          <a:bodyPr spcFirstLastPara="0" vert="horz" wrap="square" lIns="194903" tIns="30262" rIns="194903" bIns="30262" numCol="1" spcCol="1270" anchor="ctr" anchorCtr="0">
            <a:noAutofit/>
          </a:bodyPr>
          <a:lstStyle/>
          <a:p>
            <a:pPr lvl="0" algn="l" defTabSz="933450">
              <a:lnSpc>
                <a:spcPct val="90000"/>
              </a:lnSpc>
              <a:spcBef>
                <a:spcPct val="0"/>
              </a:spcBef>
              <a:spcAft>
                <a:spcPct val="35000"/>
              </a:spcAft>
            </a:pPr>
            <a:r>
              <a:rPr lang="en-GB" altLang="en-US" sz="2100" kern="1200" dirty="0" smtClean="0">
                <a:latin typeface="Merriweather Sans" pitchFamily="2" charset="0"/>
              </a:rPr>
              <a:t>DAS (Directly Attached Storage)</a:t>
            </a:r>
            <a:endParaRPr lang="bg-BG" sz="2100" kern="1200" dirty="0"/>
          </a:p>
        </p:txBody>
      </p:sp>
      <p:sp>
        <p:nvSpPr>
          <p:cNvPr id="9" name="Rectangle 8"/>
          <p:cNvSpPr/>
          <p:nvPr/>
        </p:nvSpPr>
        <p:spPr>
          <a:xfrm>
            <a:off x="112850" y="4844228"/>
            <a:ext cx="6105070" cy="434195"/>
          </a:xfrm>
          <a:prstGeom prst="rect">
            <a:avLst/>
          </a:prstGeom>
          <a:noFill/>
        </p:spPr>
        <p:style>
          <a:lnRef idx="1">
            <a:schemeClr val="accent6">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9"/>
          <p:cNvSpPr/>
          <p:nvPr/>
        </p:nvSpPr>
        <p:spPr>
          <a:xfrm>
            <a:off x="423981" y="4534267"/>
            <a:ext cx="4355845" cy="619920"/>
          </a:xfrm>
          <a:custGeom>
            <a:avLst/>
            <a:gdLst>
              <a:gd name="connsiteX0" fmla="*/ 0 w 4355845"/>
              <a:gd name="connsiteY0" fmla="*/ 103322 h 619920"/>
              <a:gd name="connsiteX1" fmla="*/ 103322 w 4355845"/>
              <a:gd name="connsiteY1" fmla="*/ 0 h 619920"/>
              <a:gd name="connsiteX2" fmla="*/ 4252523 w 4355845"/>
              <a:gd name="connsiteY2" fmla="*/ 0 h 619920"/>
              <a:gd name="connsiteX3" fmla="*/ 4355845 w 4355845"/>
              <a:gd name="connsiteY3" fmla="*/ 103322 h 619920"/>
              <a:gd name="connsiteX4" fmla="*/ 4355845 w 4355845"/>
              <a:gd name="connsiteY4" fmla="*/ 516598 h 619920"/>
              <a:gd name="connsiteX5" fmla="*/ 4252523 w 4355845"/>
              <a:gd name="connsiteY5" fmla="*/ 619920 h 619920"/>
              <a:gd name="connsiteX6" fmla="*/ 103322 w 4355845"/>
              <a:gd name="connsiteY6" fmla="*/ 619920 h 619920"/>
              <a:gd name="connsiteX7" fmla="*/ 0 w 4355845"/>
              <a:gd name="connsiteY7" fmla="*/ 516598 h 619920"/>
              <a:gd name="connsiteX8" fmla="*/ 0 w 4355845"/>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55845" h="619920">
                <a:moveTo>
                  <a:pt x="0" y="103322"/>
                </a:moveTo>
                <a:cubicBezTo>
                  <a:pt x="0" y="46259"/>
                  <a:pt x="46259" y="0"/>
                  <a:pt x="103322" y="0"/>
                </a:cubicBezTo>
                <a:lnTo>
                  <a:pt x="4252523" y="0"/>
                </a:lnTo>
                <a:cubicBezTo>
                  <a:pt x="4309586" y="0"/>
                  <a:pt x="4355845" y="46259"/>
                  <a:pt x="4355845" y="103322"/>
                </a:cubicBezTo>
                <a:lnTo>
                  <a:pt x="4355845" y="516598"/>
                </a:lnTo>
                <a:cubicBezTo>
                  <a:pt x="4355845" y="573661"/>
                  <a:pt x="4309586" y="619920"/>
                  <a:pt x="4252523" y="619920"/>
                </a:cubicBezTo>
                <a:lnTo>
                  <a:pt x="103322" y="619920"/>
                </a:lnTo>
                <a:cubicBezTo>
                  <a:pt x="46259" y="619920"/>
                  <a:pt x="0" y="573661"/>
                  <a:pt x="0" y="516598"/>
                </a:cubicBezTo>
                <a:lnTo>
                  <a:pt x="0" y="103322"/>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6">
              <a:hueOff val="0"/>
              <a:satOff val="0"/>
              <a:lumOff val="0"/>
              <a:alphaOff val="0"/>
            </a:schemeClr>
          </a:fillRef>
          <a:effectRef idx="1">
            <a:schemeClr val="accent6">
              <a:hueOff val="0"/>
              <a:satOff val="0"/>
              <a:lumOff val="0"/>
              <a:alphaOff val="0"/>
            </a:schemeClr>
          </a:effectRef>
          <a:fontRef idx="minor">
            <a:schemeClr val="dk1"/>
          </a:fontRef>
        </p:style>
        <p:txBody>
          <a:bodyPr spcFirstLastPara="0" vert="horz" wrap="square" lIns="194903" tIns="30262" rIns="194903" bIns="30262" numCol="1" spcCol="1270" anchor="ctr" anchorCtr="0">
            <a:noAutofit/>
          </a:bodyPr>
          <a:lstStyle/>
          <a:p>
            <a:pPr lvl="0" algn="l" defTabSz="933450">
              <a:lnSpc>
                <a:spcPct val="90000"/>
              </a:lnSpc>
              <a:spcBef>
                <a:spcPct val="0"/>
              </a:spcBef>
              <a:spcAft>
                <a:spcPct val="35000"/>
              </a:spcAft>
            </a:pPr>
            <a:r>
              <a:rPr lang="en-GB" altLang="en-US" sz="2100" kern="1200" smtClean="0">
                <a:latin typeface="Merriweather Sans" pitchFamily="2" charset="0"/>
              </a:rPr>
              <a:t>NAS (Network Attached Storage)</a:t>
            </a:r>
            <a:endParaRPr lang="bg-BG" sz="2100" kern="1200" dirty="0"/>
          </a:p>
        </p:txBody>
      </p:sp>
      <p:sp>
        <p:nvSpPr>
          <p:cNvPr id="11" name="Rectangle 10"/>
          <p:cNvSpPr/>
          <p:nvPr/>
        </p:nvSpPr>
        <p:spPr>
          <a:xfrm>
            <a:off x="112850" y="5796788"/>
            <a:ext cx="6105070" cy="434195"/>
          </a:xfrm>
          <a:prstGeom prst="rect">
            <a:avLst/>
          </a:prstGeom>
          <a:noFill/>
        </p:spPr>
        <p:style>
          <a:lnRef idx="1">
            <a:schemeClr val="accent6">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11"/>
          <p:cNvSpPr/>
          <p:nvPr/>
        </p:nvSpPr>
        <p:spPr>
          <a:xfrm>
            <a:off x="423981" y="5486828"/>
            <a:ext cx="4355845" cy="619920"/>
          </a:xfrm>
          <a:custGeom>
            <a:avLst/>
            <a:gdLst>
              <a:gd name="connsiteX0" fmla="*/ 0 w 4355845"/>
              <a:gd name="connsiteY0" fmla="*/ 103322 h 619920"/>
              <a:gd name="connsiteX1" fmla="*/ 103322 w 4355845"/>
              <a:gd name="connsiteY1" fmla="*/ 0 h 619920"/>
              <a:gd name="connsiteX2" fmla="*/ 4252523 w 4355845"/>
              <a:gd name="connsiteY2" fmla="*/ 0 h 619920"/>
              <a:gd name="connsiteX3" fmla="*/ 4355845 w 4355845"/>
              <a:gd name="connsiteY3" fmla="*/ 103322 h 619920"/>
              <a:gd name="connsiteX4" fmla="*/ 4355845 w 4355845"/>
              <a:gd name="connsiteY4" fmla="*/ 516598 h 619920"/>
              <a:gd name="connsiteX5" fmla="*/ 4252523 w 4355845"/>
              <a:gd name="connsiteY5" fmla="*/ 619920 h 619920"/>
              <a:gd name="connsiteX6" fmla="*/ 103322 w 4355845"/>
              <a:gd name="connsiteY6" fmla="*/ 619920 h 619920"/>
              <a:gd name="connsiteX7" fmla="*/ 0 w 4355845"/>
              <a:gd name="connsiteY7" fmla="*/ 516598 h 619920"/>
              <a:gd name="connsiteX8" fmla="*/ 0 w 4355845"/>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55845" h="619920">
                <a:moveTo>
                  <a:pt x="0" y="103322"/>
                </a:moveTo>
                <a:cubicBezTo>
                  <a:pt x="0" y="46259"/>
                  <a:pt x="46259" y="0"/>
                  <a:pt x="103322" y="0"/>
                </a:cubicBezTo>
                <a:lnTo>
                  <a:pt x="4252523" y="0"/>
                </a:lnTo>
                <a:cubicBezTo>
                  <a:pt x="4309586" y="0"/>
                  <a:pt x="4355845" y="46259"/>
                  <a:pt x="4355845" y="103322"/>
                </a:cubicBezTo>
                <a:lnTo>
                  <a:pt x="4355845" y="516598"/>
                </a:lnTo>
                <a:cubicBezTo>
                  <a:pt x="4355845" y="573661"/>
                  <a:pt x="4309586" y="619920"/>
                  <a:pt x="4252523" y="619920"/>
                </a:cubicBezTo>
                <a:lnTo>
                  <a:pt x="103322" y="619920"/>
                </a:lnTo>
                <a:cubicBezTo>
                  <a:pt x="46259" y="619920"/>
                  <a:pt x="0" y="573661"/>
                  <a:pt x="0" y="516598"/>
                </a:cubicBezTo>
                <a:lnTo>
                  <a:pt x="0" y="103322"/>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6">
              <a:hueOff val="0"/>
              <a:satOff val="0"/>
              <a:lumOff val="0"/>
              <a:alphaOff val="0"/>
            </a:schemeClr>
          </a:fillRef>
          <a:effectRef idx="1">
            <a:schemeClr val="accent6">
              <a:hueOff val="0"/>
              <a:satOff val="0"/>
              <a:lumOff val="0"/>
              <a:alphaOff val="0"/>
            </a:schemeClr>
          </a:effectRef>
          <a:fontRef idx="minor">
            <a:schemeClr val="dk1"/>
          </a:fontRef>
        </p:style>
        <p:txBody>
          <a:bodyPr spcFirstLastPara="0" vert="horz" wrap="square" lIns="194903" tIns="30262" rIns="194903" bIns="30262" numCol="1" spcCol="1270" anchor="ctr" anchorCtr="0">
            <a:noAutofit/>
          </a:bodyPr>
          <a:lstStyle/>
          <a:p>
            <a:pPr lvl="0" algn="l" defTabSz="933450">
              <a:lnSpc>
                <a:spcPct val="90000"/>
              </a:lnSpc>
              <a:spcBef>
                <a:spcPct val="0"/>
              </a:spcBef>
              <a:spcAft>
                <a:spcPct val="35000"/>
              </a:spcAft>
            </a:pPr>
            <a:r>
              <a:rPr lang="en-GB" altLang="en-US" sz="2100" kern="1200" dirty="0" smtClean="0">
                <a:latin typeface="Merriweather Sans" pitchFamily="2" charset="0"/>
              </a:rPr>
              <a:t>SAN (Storage Area Network)</a:t>
            </a:r>
            <a:endParaRPr lang="bg-BG" sz="2100" kern="1200" dirty="0"/>
          </a:p>
        </p:txBody>
      </p:sp>
    </p:spTree>
    <p:extLst>
      <p:ext uri="{BB962C8B-B14F-4D97-AF65-F5344CB8AC3E}">
        <p14:creationId xmlns:p14="http://schemas.microsoft.com/office/powerpoint/2010/main" val="339441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10" presetClass="entr" presetSubtype="0"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750" fill="hold"/>
                                        <p:tgtEl>
                                          <p:spTgt spid="8"/>
                                        </p:tgtEl>
                                        <p:attrNameLst>
                                          <p:attrName>ppt_x</p:attrName>
                                        </p:attrNameLst>
                                      </p:cBhvr>
                                      <p:tavLst>
                                        <p:tav tm="0">
                                          <p:val>
                                            <p:strVal val="0-#ppt_w/2"/>
                                          </p:val>
                                        </p:tav>
                                        <p:tav tm="100000">
                                          <p:val>
                                            <p:strVal val="#ppt_x"/>
                                          </p:val>
                                        </p:tav>
                                      </p:tavLst>
                                    </p:anim>
                                    <p:anim calcmode="lin" valueType="num">
                                      <p:cBhvr additive="base">
                                        <p:cTn id="18" dur="750" fill="hold"/>
                                        <p:tgtEl>
                                          <p:spTgt spid="8"/>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750" fill="hold"/>
                                        <p:tgtEl>
                                          <p:spTgt spid="7"/>
                                        </p:tgtEl>
                                        <p:attrNameLst>
                                          <p:attrName>ppt_x</p:attrName>
                                        </p:attrNameLst>
                                      </p:cBhvr>
                                      <p:tavLst>
                                        <p:tav tm="0">
                                          <p:val>
                                            <p:strVal val="1+#ppt_w/2"/>
                                          </p:val>
                                        </p:tav>
                                        <p:tav tm="100000">
                                          <p:val>
                                            <p:strVal val="#ppt_x"/>
                                          </p:val>
                                        </p:tav>
                                      </p:tavLst>
                                    </p:anim>
                                    <p:anim calcmode="lin" valueType="num">
                                      <p:cBhvr additive="base">
                                        <p:cTn id="22" dur="7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750" fill="hold"/>
                                        <p:tgtEl>
                                          <p:spTgt spid="10"/>
                                        </p:tgtEl>
                                        <p:attrNameLst>
                                          <p:attrName>ppt_x</p:attrName>
                                        </p:attrNameLst>
                                      </p:cBhvr>
                                      <p:tavLst>
                                        <p:tav tm="0">
                                          <p:val>
                                            <p:strVal val="0-#ppt_w/2"/>
                                          </p:val>
                                        </p:tav>
                                        <p:tav tm="100000">
                                          <p:val>
                                            <p:strVal val="#ppt_x"/>
                                          </p:val>
                                        </p:tav>
                                      </p:tavLst>
                                    </p:anim>
                                    <p:anim calcmode="lin" valueType="num">
                                      <p:cBhvr additive="base">
                                        <p:cTn id="28" dur="750" fill="hold"/>
                                        <p:tgtEl>
                                          <p:spTgt spid="10"/>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750" fill="hold"/>
                                        <p:tgtEl>
                                          <p:spTgt spid="9"/>
                                        </p:tgtEl>
                                        <p:attrNameLst>
                                          <p:attrName>ppt_x</p:attrName>
                                        </p:attrNameLst>
                                      </p:cBhvr>
                                      <p:tavLst>
                                        <p:tav tm="0">
                                          <p:val>
                                            <p:strVal val="1+#ppt_w/2"/>
                                          </p:val>
                                        </p:tav>
                                        <p:tav tm="100000">
                                          <p:val>
                                            <p:strVal val="#ppt_x"/>
                                          </p:val>
                                        </p:tav>
                                      </p:tavLst>
                                    </p:anim>
                                    <p:anim calcmode="lin" valueType="num">
                                      <p:cBhvr additive="base">
                                        <p:cTn id="32" dur="75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750" fill="hold"/>
                                        <p:tgtEl>
                                          <p:spTgt spid="12"/>
                                        </p:tgtEl>
                                        <p:attrNameLst>
                                          <p:attrName>ppt_x</p:attrName>
                                        </p:attrNameLst>
                                      </p:cBhvr>
                                      <p:tavLst>
                                        <p:tav tm="0">
                                          <p:val>
                                            <p:strVal val="0-#ppt_w/2"/>
                                          </p:val>
                                        </p:tav>
                                        <p:tav tm="100000">
                                          <p:val>
                                            <p:strVal val="#ppt_x"/>
                                          </p:val>
                                        </p:tav>
                                      </p:tavLst>
                                    </p:anim>
                                    <p:anim calcmode="lin" valueType="num">
                                      <p:cBhvr additive="base">
                                        <p:cTn id="38" dur="750" fill="hold"/>
                                        <p:tgtEl>
                                          <p:spTgt spid="12"/>
                                        </p:tgtEl>
                                        <p:attrNameLst>
                                          <p:attrName>ppt_y</p:attrName>
                                        </p:attrNameLst>
                                      </p:cBhvr>
                                      <p:tavLst>
                                        <p:tav tm="0">
                                          <p:val>
                                            <p:strVal val="#ppt_y"/>
                                          </p:val>
                                        </p:tav>
                                        <p:tav tm="100000">
                                          <p:val>
                                            <p:strVal val="#ppt_y"/>
                                          </p:val>
                                        </p:tav>
                                      </p:tavLst>
                                    </p:anim>
                                  </p:childTnLst>
                                </p:cTn>
                              </p:par>
                              <p:par>
                                <p:cTn id="39" presetID="2" presetClass="entr" presetSubtype="2"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750" fill="hold"/>
                                        <p:tgtEl>
                                          <p:spTgt spid="11"/>
                                        </p:tgtEl>
                                        <p:attrNameLst>
                                          <p:attrName>ppt_x</p:attrName>
                                        </p:attrNameLst>
                                      </p:cBhvr>
                                      <p:tavLst>
                                        <p:tav tm="0">
                                          <p:val>
                                            <p:strVal val="1+#ppt_w/2"/>
                                          </p:val>
                                        </p:tav>
                                        <p:tav tm="100000">
                                          <p:val>
                                            <p:strVal val="#ppt_x"/>
                                          </p:val>
                                        </p:tav>
                                      </p:tavLst>
                                    </p:anim>
                                    <p:anim calcmode="lin" valueType="num">
                                      <p:cBhvr additive="base">
                                        <p:cTn id="42" dur="75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0"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5507" t="8025" r="3796" b="5144"/>
          <a:stretch/>
        </p:blipFill>
        <p:spPr>
          <a:xfrm>
            <a:off x="4600666" y="533563"/>
            <a:ext cx="6607266" cy="6141557"/>
          </a:xfrm>
          <a:prstGeom prst="rect">
            <a:avLst/>
          </a:prstGeom>
          <a:scene3d>
            <a:camera prst="orthographicFront"/>
            <a:lightRig rig="threePt" dir="t"/>
          </a:scene3d>
          <a:sp3d prstMaterial="metal">
            <a:bevelB prst="angle"/>
          </a:sp3d>
        </p:spPr>
      </p:pic>
      <p:sp>
        <p:nvSpPr>
          <p:cNvPr id="4" name="Freeform 3"/>
          <p:cNvSpPr/>
          <p:nvPr/>
        </p:nvSpPr>
        <p:spPr>
          <a:xfrm>
            <a:off x="483326" y="4716119"/>
            <a:ext cx="5682344" cy="619920"/>
          </a:xfrm>
          <a:custGeom>
            <a:avLst/>
            <a:gdLst>
              <a:gd name="connsiteX0" fmla="*/ 0 w 4355845"/>
              <a:gd name="connsiteY0" fmla="*/ 103322 h 619920"/>
              <a:gd name="connsiteX1" fmla="*/ 103322 w 4355845"/>
              <a:gd name="connsiteY1" fmla="*/ 0 h 619920"/>
              <a:gd name="connsiteX2" fmla="*/ 4252523 w 4355845"/>
              <a:gd name="connsiteY2" fmla="*/ 0 h 619920"/>
              <a:gd name="connsiteX3" fmla="*/ 4355845 w 4355845"/>
              <a:gd name="connsiteY3" fmla="*/ 103322 h 619920"/>
              <a:gd name="connsiteX4" fmla="*/ 4355845 w 4355845"/>
              <a:gd name="connsiteY4" fmla="*/ 516598 h 619920"/>
              <a:gd name="connsiteX5" fmla="*/ 4252523 w 4355845"/>
              <a:gd name="connsiteY5" fmla="*/ 619920 h 619920"/>
              <a:gd name="connsiteX6" fmla="*/ 103322 w 4355845"/>
              <a:gd name="connsiteY6" fmla="*/ 619920 h 619920"/>
              <a:gd name="connsiteX7" fmla="*/ 0 w 4355845"/>
              <a:gd name="connsiteY7" fmla="*/ 516598 h 619920"/>
              <a:gd name="connsiteX8" fmla="*/ 0 w 4355845"/>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55845" h="619920">
                <a:moveTo>
                  <a:pt x="0" y="103322"/>
                </a:moveTo>
                <a:cubicBezTo>
                  <a:pt x="0" y="46259"/>
                  <a:pt x="46259" y="0"/>
                  <a:pt x="103322" y="0"/>
                </a:cubicBezTo>
                <a:lnTo>
                  <a:pt x="4252523" y="0"/>
                </a:lnTo>
                <a:cubicBezTo>
                  <a:pt x="4309586" y="0"/>
                  <a:pt x="4355845" y="46259"/>
                  <a:pt x="4355845" y="103322"/>
                </a:cubicBezTo>
                <a:lnTo>
                  <a:pt x="4355845" y="516598"/>
                </a:lnTo>
                <a:cubicBezTo>
                  <a:pt x="4355845" y="573661"/>
                  <a:pt x="4309586" y="619920"/>
                  <a:pt x="4252523" y="619920"/>
                </a:cubicBezTo>
                <a:lnTo>
                  <a:pt x="103322" y="619920"/>
                </a:lnTo>
                <a:cubicBezTo>
                  <a:pt x="46259" y="619920"/>
                  <a:pt x="0" y="573661"/>
                  <a:pt x="0" y="516598"/>
                </a:cubicBezTo>
                <a:lnTo>
                  <a:pt x="0" y="103322"/>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6">
              <a:hueOff val="0"/>
              <a:satOff val="0"/>
              <a:lumOff val="0"/>
              <a:alphaOff val="0"/>
            </a:schemeClr>
          </a:fillRef>
          <a:effectRef idx="1">
            <a:schemeClr val="accent6">
              <a:hueOff val="0"/>
              <a:satOff val="0"/>
              <a:lumOff val="0"/>
              <a:alphaOff val="0"/>
            </a:schemeClr>
          </a:effectRef>
          <a:fontRef idx="minor">
            <a:schemeClr val="dk1"/>
          </a:fontRef>
        </p:style>
        <p:txBody>
          <a:bodyPr spcFirstLastPara="0" vert="horz" wrap="square" lIns="194903" tIns="30262" rIns="194903" bIns="30262" numCol="1" spcCol="1270" anchor="ctr" anchorCtr="0">
            <a:noAutofit/>
          </a:bodyPr>
          <a:lstStyle/>
          <a:p>
            <a:pPr lvl="0" defTabSz="933450">
              <a:lnSpc>
                <a:spcPct val="90000"/>
              </a:lnSpc>
              <a:spcBef>
                <a:spcPct val="0"/>
              </a:spcBef>
              <a:spcAft>
                <a:spcPct val="35000"/>
              </a:spcAft>
            </a:pPr>
            <a:r>
              <a:rPr lang="en-GB" altLang="en-US" sz="2400" kern="1200" dirty="0" smtClean="0">
                <a:latin typeface="Merriweather Sans" pitchFamily="2" charset="0"/>
              </a:rPr>
              <a:t>SAN (Storage Area Network)</a:t>
            </a:r>
            <a:endParaRPr lang="bg-BG" sz="2400" kern="1200" dirty="0"/>
          </a:p>
        </p:txBody>
      </p:sp>
    </p:spTree>
    <p:extLst>
      <p:ext uri="{BB962C8B-B14F-4D97-AF65-F5344CB8AC3E}">
        <p14:creationId xmlns:p14="http://schemas.microsoft.com/office/powerpoint/2010/main" val="3858609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750" fill="hold"/>
                                        <p:tgtEl>
                                          <p:spTgt spid="4"/>
                                        </p:tgtEl>
                                        <p:attrNameLst>
                                          <p:attrName>ppt_x</p:attrName>
                                        </p:attrNameLst>
                                      </p:cBhvr>
                                      <p:tavLst>
                                        <p:tav tm="0">
                                          <p:val>
                                            <p:strVal val="0-#ppt_w/2"/>
                                          </p:val>
                                        </p:tav>
                                        <p:tav tm="100000">
                                          <p:val>
                                            <p:strVal val="#ppt_x"/>
                                          </p:val>
                                        </p:tav>
                                      </p:tavLst>
                                    </p:anim>
                                    <p:anim calcmode="lin" valueType="num">
                                      <p:cBhvr additive="base">
                                        <p:cTn id="12" dur="75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a:t>What is SAN? [1]</a:t>
            </a:r>
            <a:br>
              <a:rPr lang="en-US" dirty="0"/>
            </a:br>
            <a:endParaRPr lang="bg-BG" dirty="0"/>
          </a:p>
        </p:txBody>
      </p:sp>
      <p:sp>
        <p:nvSpPr>
          <p:cNvPr id="10" name="Text Placeholder 9"/>
          <p:cNvSpPr>
            <a:spLocks noGrp="1"/>
          </p:cNvSpPr>
          <p:nvPr>
            <p:ph type="body" idx="1"/>
          </p:nvPr>
        </p:nvSpPr>
        <p:spPr>
          <a:xfrm>
            <a:off x="2913016" y="1256407"/>
            <a:ext cx="8593183" cy="2299061"/>
          </a:xfrm>
          <a:ln/>
        </p:spPr>
        <p:style>
          <a:lnRef idx="0">
            <a:schemeClr val="accent2"/>
          </a:lnRef>
          <a:fillRef idx="3">
            <a:schemeClr val="accent2"/>
          </a:fillRef>
          <a:effectRef idx="3">
            <a:schemeClr val="accent2"/>
          </a:effectRef>
          <a:fontRef idx="minor">
            <a:schemeClr val="lt1"/>
          </a:fontRef>
        </p:style>
        <p:txBody>
          <a:bodyPr>
            <a:normAutofit/>
          </a:bodyPr>
          <a:lstStyle/>
          <a:p>
            <a:pPr>
              <a:lnSpc>
                <a:spcPct val="100000"/>
              </a:lnSpc>
            </a:pPr>
            <a:r>
              <a:rPr lang="en-GB" altLang="en-US" sz="2400" dirty="0">
                <a:solidFill>
                  <a:srgbClr val="424242"/>
                </a:solidFill>
                <a:latin typeface="Verdana" panose="020B0604030504040204" pitchFamily="34" charset="0"/>
                <a:cs typeface="Times New Roman" panose="02020603050405020304" pitchFamily="18" charset="0"/>
              </a:rPr>
              <a:t>A storage area network (SAN) is a secure high-speed data transfer network that provides access to consolidated block-level storage. An SAN makes a network of storage devices accessible to multiple servers. SAN devices appear to servers as attached drives, eliminating traditional network bottlenecks.</a:t>
            </a:r>
            <a:endParaRPr lang="en-GB" altLang="en-US" sz="2400" dirty="0">
              <a:solidFill>
                <a:srgbClr val="000000"/>
              </a:solidFill>
              <a:latin typeface="Times New Roman" panose="02020603050405020304" pitchFamily="18" charset="0"/>
              <a:cs typeface="Times New Roman" panose="02020603050405020304" pitchFamily="18" charset="0"/>
            </a:endParaRPr>
          </a:p>
          <a:p>
            <a:endParaRPr lang="bg-BG" dirty="0"/>
          </a:p>
        </p:txBody>
      </p:sp>
      <p:sp>
        <p:nvSpPr>
          <p:cNvPr id="11" name="Text Placeholder 9"/>
          <p:cNvSpPr txBox="1">
            <a:spLocks/>
          </p:cNvSpPr>
          <p:nvPr/>
        </p:nvSpPr>
        <p:spPr>
          <a:xfrm>
            <a:off x="2913015" y="3709850"/>
            <a:ext cx="8593183" cy="875213"/>
          </a:xfrm>
          <a:prstGeom prst="rect">
            <a:avLst/>
          </a:prstGeom>
        </p:spPr>
        <p:style>
          <a:lnRef idx="0">
            <a:schemeClr val="accent2"/>
          </a:lnRef>
          <a:fillRef idx="3">
            <a:schemeClr val="accent2"/>
          </a:fillRef>
          <a:effectRef idx="3">
            <a:schemeClr val="accent2"/>
          </a:effectRef>
          <a:fontRef idx="minor">
            <a:schemeClr val="lt1"/>
          </a:fontRef>
        </p:style>
        <p:txBody>
          <a:bodyPr vert="horz" lIns="91440" tIns="45720" rIns="91440" bIns="45720" rtlCol="0">
            <a:normAutofit fontScale="92500"/>
          </a:bodyPr>
          <a:lstStyle>
            <a:lvl1pPr marL="0" indent="0" algn="r" defTabSz="914400" rtl="0" eaLnBrk="1" latinLnBrk="0" hangingPunct="1">
              <a:lnSpc>
                <a:spcPct val="90000"/>
              </a:lnSpc>
              <a:spcBef>
                <a:spcPts val="1000"/>
              </a:spcBef>
              <a:buFont typeface="Arial" panose="020B0604020202020204" pitchFamily="34" charset="0"/>
              <a:buNone/>
              <a:defRPr sz="22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a:lnSpc>
                <a:spcPct val="100000"/>
              </a:lnSpc>
            </a:pPr>
            <a:r>
              <a:rPr lang="en-US" altLang="en-US" sz="2400" dirty="0">
                <a:solidFill>
                  <a:srgbClr val="424242"/>
                </a:solidFill>
                <a:latin typeface="Verdana" panose="020B0604030504040204" pitchFamily="34" charset="0"/>
                <a:cs typeface="Times New Roman" panose="02020603050405020304" pitchFamily="18" charset="0"/>
              </a:rPr>
              <a:t>A SAN consists of a communication </a:t>
            </a:r>
            <a:r>
              <a:rPr lang="en-US" altLang="en-US" sz="2400" dirty="0" err="1">
                <a:solidFill>
                  <a:srgbClr val="424242"/>
                </a:solidFill>
                <a:latin typeface="Verdana" panose="020B0604030504040204" pitchFamily="34" charset="0"/>
                <a:cs typeface="Times New Roman" panose="02020603050405020304" pitchFamily="18" charset="0"/>
              </a:rPr>
              <a:t>infrastrcture</a:t>
            </a:r>
            <a:r>
              <a:rPr lang="en-US" altLang="en-US" sz="2400" dirty="0">
                <a:solidFill>
                  <a:srgbClr val="424242"/>
                </a:solidFill>
                <a:latin typeface="Verdana" panose="020B0604030504040204" pitchFamily="34" charset="0"/>
                <a:cs typeface="Times New Roman" panose="02020603050405020304" pitchFamily="18" charset="0"/>
              </a:rPr>
              <a:t>, which provides physical connections and a management layer. </a:t>
            </a:r>
          </a:p>
        </p:txBody>
      </p:sp>
    </p:spTree>
    <p:extLst>
      <p:ext uri="{BB962C8B-B14F-4D97-AF65-F5344CB8AC3E}">
        <p14:creationId xmlns:p14="http://schemas.microsoft.com/office/powerpoint/2010/main" val="424512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1"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750" fill="hold"/>
                                        <p:tgtEl>
                                          <p:spTgt spid="9"/>
                                        </p:tgtEl>
                                        <p:attrNameLst>
                                          <p:attrName>ppt_x</p:attrName>
                                        </p:attrNameLst>
                                      </p:cBhvr>
                                      <p:tavLst>
                                        <p:tav tm="0">
                                          <p:val>
                                            <p:strVal val="1+#ppt_w/2"/>
                                          </p:val>
                                        </p:tav>
                                        <p:tav tm="100000">
                                          <p:val>
                                            <p:strVal val="#ppt_x"/>
                                          </p:val>
                                        </p:tav>
                                      </p:tavLst>
                                    </p:anim>
                                    <p:anim calcmode="lin" valueType="num">
                                      <p:cBhvr additive="base">
                                        <p:cTn id="8" dur="75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path" presetSubtype="0" accel="50000" decel="50000" fill="hold" grpId="0" nodeType="clickEffect">
                                  <p:stCondLst>
                                    <p:cond delay="0"/>
                                  </p:stCondLst>
                                  <p:childTnLst>
                                    <p:animMotion origin="layout" path="M 0 -3.7037E-7 L 0 -0.29514 " pathEditMode="relative" rAng="0" ptsTypes="AA">
                                      <p:cBhvr>
                                        <p:cTn id="12" dur="1500" fill="hold"/>
                                        <p:tgtEl>
                                          <p:spTgt spid="9"/>
                                        </p:tgtEl>
                                        <p:attrNameLst>
                                          <p:attrName>ppt_x</p:attrName>
                                          <p:attrName>ppt_y</p:attrName>
                                        </p:attrNameLst>
                                      </p:cBhvr>
                                      <p:rCtr x="0" y="-14769"/>
                                    </p:animMotion>
                                  </p:childTnLst>
                                </p:cTn>
                              </p:par>
                              <p:par>
                                <p:cTn id="13" presetID="42" presetClass="entr" presetSubtype="0" fill="hold" grpId="0" nodeType="withEffect">
                                  <p:stCondLst>
                                    <p:cond delay="750"/>
                                  </p:stCondLst>
                                  <p:childTnLst>
                                    <p:set>
                                      <p:cBhvr>
                                        <p:cTn id="14" dur="1" fill="hold">
                                          <p:stCondLst>
                                            <p:cond delay="0"/>
                                          </p:stCondLst>
                                        </p:cTn>
                                        <p:tgtEl>
                                          <p:spTgt spid="10">
                                            <p:bg/>
                                          </p:spTgt>
                                        </p:tgtEl>
                                        <p:attrNameLst>
                                          <p:attrName>style.visibility</p:attrName>
                                        </p:attrNameLst>
                                      </p:cBhvr>
                                      <p:to>
                                        <p:strVal val="visible"/>
                                      </p:to>
                                    </p:set>
                                    <p:animEffect transition="in" filter="fade">
                                      <p:cBhvr>
                                        <p:cTn id="15" dur="1000"/>
                                        <p:tgtEl>
                                          <p:spTgt spid="10">
                                            <p:bg/>
                                          </p:spTgt>
                                        </p:tgtEl>
                                      </p:cBhvr>
                                    </p:animEffect>
                                    <p:anim calcmode="lin" valueType="num">
                                      <p:cBhvr>
                                        <p:cTn id="16" dur="1000" fill="hold"/>
                                        <p:tgtEl>
                                          <p:spTgt spid="10">
                                            <p:bg/>
                                          </p:spTgt>
                                        </p:tgtEl>
                                        <p:attrNameLst>
                                          <p:attrName>ppt_x</p:attrName>
                                        </p:attrNameLst>
                                      </p:cBhvr>
                                      <p:tavLst>
                                        <p:tav tm="0">
                                          <p:val>
                                            <p:strVal val="#ppt_x"/>
                                          </p:val>
                                        </p:tav>
                                        <p:tav tm="100000">
                                          <p:val>
                                            <p:strVal val="#ppt_x"/>
                                          </p:val>
                                        </p:tav>
                                      </p:tavLst>
                                    </p:anim>
                                    <p:anim calcmode="lin" valueType="num">
                                      <p:cBhvr>
                                        <p:cTn id="17" dur="1000" fill="hold"/>
                                        <p:tgtEl>
                                          <p:spTgt spid="10">
                                            <p:bg/>
                                          </p:spTgt>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750"/>
                                  </p:stCondLst>
                                  <p:childTnLst>
                                    <p:set>
                                      <p:cBhvr>
                                        <p:cTn id="19" dur="1" fill="hold">
                                          <p:stCondLst>
                                            <p:cond delay="0"/>
                                          </p:stCondLst>
                                        </p:cTn>
                                        <p:tgtEl>
                                          <p:spTgt spid="10">
                                            <p:txEl>
                                              <p:pRg st="0" end="0"/>
                                            </p:txEl>
                                          </p:spTgt>
                                        </p:tgtEl>
                                        <p:attrNameLst>
                                          <p:attrName>style.visibility</p:attrName>
                                        </p:attrNameLst>
                                      </p:cBhvr>
                                      <p:to>
                                        <p:strVal val="visible"/>
                                      </p:to>
                                    </p:set>
                                    <p:animEffect transition="in" filter="fade">
                                      <p:cBhvr>
                                        <p:cTn id="20" dur="1000"/>
                                        <p:tgtEl>
                                          <p:spTgt spid="10">
                                            <p:txEl>
                                              <p:pRg st="0" end="0"/>
                                            </p:txEl>
                                          </p:spTgt>
                                        </p:tgtEl>
                                      </p:cBhvr>
                                    </p:animEffect>
                                    <p:anim calcmode="lin" valueType="num">
                                      <p:cBhvr>
                                        <p:cTn id="21"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11">
                                            <p:bg/>
                                          </p:spTgt>
                                        </p:tgtEl>
                                        <p:attrNameLst>
                                          <p:attrName>style.visibility</p:attrName>
                                        </p:attrNameLst>
                                      </p:cBhvr>
                                      <p:to>
                                        <p:strVal val="visible"/>
                                      </p:to>
                                    </p:set>
                                    <p:anim calcmode="lin" valueType="num">
                                      <p:cBhvr additive="base">
                                        <p:cTn id="27" dur="750" fill="hold"/>
                                        <p:tgtEl>
                                          <p:spTgt spid="11">
                                            <p:bg/>
                                          </p:spTgt>
                                        </p:tgtEl>
                                        <p:attrNameLst>
                                          <p:attrName>ppt_x</p:attrName>
                                        </p:attrNameLst>
                                      </p:cBhvr>
                                      <p:tavLst>
                                        <p:tav tm="0">
                                          <p:val>
                                            <p:strVal val="1+#ppt_w/2"/>
                                          </p:val>
                                        </p:tav>
                                        <p:tav tm="100000">
                                          <p:val>
                                            <p:strVal val="#ppt_x"/>
                                          </p:val>
                                        </p:tav>
                                      </p:tavLst>
                                    </p:anim>
                                    <p:anim calcmode="lin" valueType="num">
                                      <p:cBhvr additive="base">
                                        <p:cTn id="28" dur="750" fill="hold"/>
                                        <p:tgtEl>
                                          <p:spTgt spid="11">
                                            <p:bg/>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anim calcmode="lin" valueType="num">
                                      <p:cBhvr additive="base">
                                        <p:cTn id="31" dur="75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32" dur="75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9" grpId="1"/>
      <p:bldP spid="10" grpId="0" uiExpand="1" build="p" animBg="1"/>
      <p:bldP spid="11" grpId="0" uiExpand="1"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0548" y="503115"/>
            <a:ext cx="8610600" cy="1293028"/>
          </a:xfrm>
        </p:spPr>
        <p:txBody>
          <a:bodyPr>
            <a:normAutofit fontScale="90000"/>
          </a:bodyPr>
          <a:lstStyle/>
          <a:p>
            <a:r>
              <a:rPr lang="en-US" dirty="0"/>
              <a:t>The basic hardware components of the SAN. </a:t>
            </a:r>
            <a:br>
              <a:rPr lang="en-US" dirty="0"/>
            </a:br>
            <a:endParaRPr lang="bg-BG"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5024" r="9169" b="8299"/>
          <a:stretch/>
        </p:blipFill>
        <p:spPr>
          <a:xfrm>
            <a:off x="2998652" y="1149629"/>
            <a:ext cx="5819154" cy="53914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Freeform 6"/>
          <p:cNvSpPr/>
          <p:nvPr/>
        </p:nvSpPr>
        <p:spPr>
          <a:xfrm>
            <a:off x="5908229" y="2155987"/>
            <a:ext cx="6002919" cy="616004"/>
          </a:xfrm>
          <a:custGeom>
            <a:avLst/>
            <a:gdLst>
              <a:gd name="connsiteX0" fmla="*/ 0 w 5348513"/>
              <a:gd name="connsiteY0" fmla="*/ 102669 h 616004"/>
              <a:gd name="connsiteX1" fmla="*/ 102669 w 5348513"/>
              <a:gd name="connsiteY1" fmla="*/ 0 h 616004"/>
              <a:gd name="connsiteX2" fmla="*/ 5245844 w 5348513"/>
              <a:gd name="connsiteY2" fmla="*/ 0 h 616004"/>
              <a:gd name="connsiteX3" fmla="*/ 5348513 w 5348513"/>
              <a:gd name="connsiteY3" fmla="*/ 102669 h 616004"/>
              <a:gd name="connsiteX4" fmla="*/ 5348513 w 5348513"/>
              <a:gd name="connsiteY4" fmla="*/ 513335 h 616004"/>
              <a:gd name="connsiteX5" fmla="*/ 5245844 w 5348513"/>
              <a:gd name="connsiteY5" fmla="*/ 616004 h 616004"/>
              <a:gd name="connsiteX6" fmla="*/ 102669 w 5348513"/>
              <a:gd name="connsiteY6" fmla="*/ 616004 h 616004"/>
              <a:gd name="connsiteX7" fmla="*/ 0 w 5348513"/>
              <a:gd name="connsiteY7" fmla="*/ 513335 h 616004"/>
              <a:gd name="connsiteX8" fmla="*/ 0 w 5348513"/>
              <a:gd name="connsiteY8" fmla="*/ 102669 h 61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48513" h="616004">
                <a:moveTo>
                  <a:pt x="0" y="102669"/>
                </a:moveTo>
                <a:cubicBezTo>
                  <a:pt x="0" y="45966"/>
                  <a:pt x="45966" y="0"/>
                  <a:pt x="102669" y="0"/>
                </a:cubicBezTo>
                <a:lnTo>
                  <a:pt x="5245844" y="0"/>
                </a:lnTo>
                <a:cubicBezTo>
                  <a:pt x="5302547" y="0"/>
                  <a:pt x="5348513" y="45966"/>
                  <a:pt x="5348513" y="102669"/>
                </a:cubicBezTo>
                <a:lnTo>
                  <a:pt x="5348513" y="513335"/>
                </a:lnTo>
                <a:cubicBezTo>
                  <a:pt x="5348513" y="570038"/>
                  <a:pt x="5302547" y="616004"/>
                  <a:pt x="5245844" y="616004"/>
                </a:cubicBezTo>
                <a:lnTo>
                  <a:pt x="102669" y="616004"/>
                </a:lnTo>
                <a:cubicBezTo>
                  <a:pt x="45966" y="616004"/>
                  <a:pt x="0" y="570038"/>
                  <a:pt x="0" y="513335"/>
                </a:cubicBezTo>
                <a:lnTo>
                  <a:pt x="0" y="102669"/>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32941" tIns="132941" rIns="132941" bIns="132941" numCol="1" spcCol="1270" anchor="ctr" anchorCtr="0">
            <a:noAutofit/>
          </a:bodyPr>
          <a:lstStyle/>
          <a:p>
            <a:pPr lvl="0" algn="l" defTabSz="1200150">
              <a:lnSpc>
                <a:spcPct val="90000"/>
              </a:lnSpc>
              <a:spcBef>
                <a:spcPct val="0"/>
              </a:spcBef>
              <a:spcAft>
                <a:spcPct val="35000"/>
              </a:spcAft>
            </a:pPr>
            <a:r>
              <a:rPr lang="en-GB" altLang="en-US" sz="2700" kern="1200" dirty="0" smtClean="0"/>
              <a:t>Host layer  </a:t>
            </a:r>
            <a:endParaRPr lang="bg-BG" sz="2700" kern="1200" dirty="0"/>
          </a:p>
        </p:txBody>
      </p:sp>
      <p:sp>
        <p:nvSpPr>
          <p:cNvPr id="8" name="Freeform 7"/>
          <p:cNvSpPr/>
          <p:nvPr/>
        </p:nvSpPr>
        <p:spPr>
          <a:xfrm>
            <a:off x="6378870" y="2771991"/>
            <a:ext cx="5348513" cy="3409290"/>
          </a:xfrm>
          <a:custGeom>
            <a:avLst/>
            <a:gdLst>
              <a:gd name="connsiteX0" fmla="*/ 0 w 5348513"/>
              <a:gd name="connsiteY0" fmla="*/ 0 h 3409290"/>
              <a:gd name="connsiteX1" fmla="*/ 5348513 w 5348513"/>
              <a:gd name="connsiteY1" fmla="*/ 0 h 3409290"/>
              <a:gd name="connsiteX2" fmla="*/ 5348513 w 5348513"/>
              <a:gd name="connsiteY2" fmla="*/ 3409290 h 3409290"/>
              <a:gd name="connsiteX3" fmla="*/ 0 w 5348513"/>
              <a:gd name="connsiteY3" fmla="*/ 3409290 h 3409290"/>
              <a:gd name="connsiteX4" fmla="*/ 0 w 5348513"/>
              <a:gd name="connsiteY4" fmla="*/ 0 h 3409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48513" h="3409290">
                <a:moveTo>
                  <a:pt x="0" y="0"/>
                </a:moveTo>
                <a:lnTo>
                  <a:pt x="5348513" y="0"/>
                </a:lnTo>
                <a:lnTo>
                  <a:pt x="5348513" y="3409290"/>
                </a:lnTo>
                <a:lnTo>
                  <a:pt x="0" y="340929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981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altLang="en-US" sz="2100" kern="1200" dirty="0" smtClean="0">
                <a:solidFill>
                  <a:srgbClr val="202122"/>
                </a:solidFill>
                <a:latin typeface="Arial" panose="020B0604020202020204" pitchFamily="34" charset="0"/>
              </a:rPr>
              <a:t>Servers that allow access to the SAN and its storage devices are said to form the </a:t>
            </a:r>
            <a:r>
              <a:rPr lang="en-GB" altLang="en-US" sz="2100" i="1" kern="1200" dirty="0" smtClean="0">
                <a:solidFill>
                  <a:srgbClr val="202122"/>
                </a:solidFill>
                <a:latin typeface="Arial" panose="020B0604020202020204" pitchFamily="34" charset="0"/>
              </a:rPr>
              <a:t>host layer</a:t>
            </a:r>
            <a:r>
              <a:rPr lang="en-GB" altLang="en-US" sz="2100" kern="1200" dirty="0" smtClean="0">
                <a:solidFill>
                  <a:srgbClr val="202122"/>
                </a:solidFill>
                <a:latin typeface="Arial" panose="020B0604020202020204" pitchFamily="34" charset="0"/>
              </a:rPr>
              <a:t> of the SAN. Such servers have host adapters, which are cards that attach to slots on the server </a:t>
            </a:r>
            <a:r>
              <a:rPr lang="en-GB" altLang="en-US" sz="2100" kern="1200" dirty="0" smtClean="0">
                <a:solidFill>
                  <a:srgbClr val="0645AD"/>
                </a:solidFill>
                <a:latin typeface="Arial" panose="020B0604020202020204" pitchFamily="34" charset="0"/>
                <a:hlinkClick r:id="rId3" tooltip="Motherboard"/>
              </a:rPr>
              <a:t>motherboard</a:t>
            </a:r>
            <a:r>
              <a:rPr lang="en-GB" altLang="en-US" sz="2100" kern="1200" dirty="0" smtClean="0">
                <a:solidFill>
                  <a:srgbClr val="202122"/>
                </a:solidFill>
                <a:latin typeface="Arial" panose="020B0604020202020204" pitchFamily="34" charset="0"/>
              </a:rPr>
              <a:t> (usually PCI slots) and run with a corresponding </a:t>
            </a:r>
            <a:r>
              <a:rPr lang="en-GB" altLang="en-US" sz="2100" kern="1200" dirty="0" smtClean="0">
                <a:solidFill>
                  <a:srgbClr val="0645AD"/>
                </a:solidFill>
                <a:latin typeface="Arial" panose="020B0604020202020204" pitchFamily="34" charset="0"/>
                <a:hlinkClick r:id="rId4" tooltip="Firmware"/>
              </a:rPr>
              <a:t>firmware</a:t>
            </a:r>
            <a:r>
              <a:rPr lang="en-GB" altLang="en-US" sz="2100" kern="1200" dirty="0" smtClean="0">
                <a:solidFill>
                  <a:srgbClr val="202122"/>
                </a:solidFill>
                <a:latin typeface="Arial" panose="020B0604020202020204" pitchFamily="34" charset="0"/>
              </a:rPr>
              <a:t> and </a:t>
            </a:r>
            <a:r>
              <a:rPr lang="en-GB" altLang="en-US" sz="2100" u="none" kern="1200" dirty="0" smtClean="0">
                <a:solidFill>
                  <a:srgbClr val="0645AD"/>
                </a:solidFill>
                <a:latin typeface="Arial" panose="020B0604020202020204" pitchFamily="34" charset="0"/>
                <a:hlinkClick r:id="rId5" tooltip="Device driver"/>
              </a:rPr>
              <a:t>device</a:t>
            </a:r>
            <a:r>
              <a:rPr lang="en-GB" altLang="en-US" sz="2100" kern="1200" dirty="0" smtClean="0">
                <a:solidFill>
                  <a:srgbClr val="0645AD"/>
                </a:solidFill>
                <a:latin typeface="Arial" panose="020B0604020202020204" pitchFamily="34" charset="0"/>
                <a:hlinkClick r:id="rId5" tooltip="Device driver"/>
              </a:rPr>
              <a:t> driver</a:t>
            </a:r>
            <a:r>
              <a:rPr lang="en-GB" altLang="en-US" sz="2100" kern="1200" dirty="0" smtClean="0">
                <a:solidFill>
                  <a:srgbClr val="202122"/>
                </a:solidFill>
                <a:latin typeface="Arial" panose="020B0604020202020204" pitchFamily="34" charset="0"/>
              </a:rPr>
              <a:t>. Through the host adapters the </a:t>
            </a:r>
            <a:r>
              <a:rPr lang="en-GB" altLang="en-US" sz="2100" kern="1200" dirty="0" smtClean="0">
                <a:solidFill>
                  <a:srgbClr val="0645AD"/>
                </a:solidFill>
                <a:latin typeface="Arial" panose="020B0604020202020204" pitchFamily="34" charset="0"/>
                <a:hlinkClick r:id="rId6" tooltip="Operating system"/>
              </a:rPr>
              <a:t>operating system</a:t>
            </a:r>
            <a:r>
              <a:rPr lang="en-GB" altLang="en-US" sz="2100" kern="1200" dirty="0" smtClean="0">
                <a:solidFill>
                  <a:srgbClr val="202122"/>
                </a:solidFill>
                <a:latin typeface="Arial" panose="020B0604020202020204" pitchFamily="34" charset="0"/>
              </a:rPr>
              <a:t> of the server can communicate with the storage devices in the SAN</a:t>
            </a:r>
            <a:endParaRPr lang="bg-BG" sz="2100" kern="1200" dirty="0"/>
          </a:p>
        </p:txBody>
      </p:sp>
    </p:spTree>
    <p:extLst>
      <p:ext uri="{BB962C8B-B14F-4D97-AF65-F5344CB8AC3E}">
        <p14:creationId xmlns:p14="http://schemas.microsoft.com/office/powerpoint/2010/main" val="67532498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1+#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50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35" presetClass="path" presetSubtype="0" accel="50000" decel="50000" fill="hold" nodeType="clickEffect">
                                  <p:stCondLst>
                                    <p:cond delay="0"/>
                                  </p:stCondLst>
                                  <p:childTnLst>
                                    <p:animMotion origin="layout" path="M 4.58333E-6 1.85185E-6 L -0.22969 0.02037 " pathEditMode="relative" rAng="0" ptsTypes="AA">
                                      <p:cBhvr>
                                        <p:cTn id="15" dur="2000" fill="hold"/>
                                        <p:tgtEl>
                                          <p:spTgt spid="4"/>
                                        </p:tgtEl>
                                        <p:attrNameLst>
                                          <p:attrName>ppt_x</p:attrName>
                                          <p:attrName>ppt_y</p:attrName>
                                        </p:attrNameLst>
                                      </p:cBhvr>
                                      <p:rCtr x="-11484" y="1019"/>
                                    </p:animMotion>
                                  </p:childTnLst>
                                </p:cTn>
                              </p:par>
                            </p:childTnLst>
                          </p:cTn>
                        </p:par>
                        <p:par>
                          <p:cTn id="16" fill="hold">
                            <p:stCondLst>
                              <p:cond delay="2000"/>
                            </p:stCondLst>
                            <p:childTnLst>
                              <p:par>
                                <p:cTn id="17" presetID="2" presetClass="entr" presetSubtype="2"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1+#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862" y="2406831"/>
            <a:ext cx="5370044" cy="367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Freeform 7"/>
          <p:cNvSpPr/>
          <p:nvPr/>
        </p:nvSpPr>
        <p:spPr>
          <a:xfrm>
            <a:off x="5003074" y="1607979"/>
            <a:ext cx="7001692" cy="616004"/>
          </a:xfrm>
          <a:custGeom>
            <a:avLst/>
            <a:gdLst>
              <a:gd name="connsiteX0" fmla="*/ 0 w 7001692"/>
              <a:gd name="connsiteY0" fmla="*/ 102669 h 616004"/>
              <a:gd name="connsiteX1" fmla="*/ 102669 w 7001692"/>
              <a:gd name="connsiteY1" fmla="*/ 0 h 616004"/>
              <a:gd name="connsiteX2" fmla="*/ 6899023 w 7001692"/>
              <a:gd name="connsiteY2" fmla="*/ 0 h 616004"/>
              <a:gd name="connsiteX3" fmla="*/ 7001692 w 7001692"/>
              <a:gd name="connsiteY3" fmla="*/ 102669 h 616004"/>
              <a:gd name="connsiteX4" fmla="*/ 7001692 w 7001692"/>
              <a:gd name="connsiteY4" fmla="*/ 513335 h 616004"/>
              <a:gd name="connsiteX5" fmla="*/ 6899023 w 7001692"/>
              <a:gd name="connsiteY5" fmla="*/ 616004 h 616004"/>
              <a:gd name="connsiteX6" fmla="*/ 102669 w 7001692"/>
              <a:gd name="connsiteY6" fmla="*/ 616004 h 616004"/>
              <a:gd name="connsiteX7" fmla="*/ 0 w 7001692"/>
              <a:gd name="connsiteY7" fmla="*/ 513335 h 616004"/>
              <a:gd name="connsiteX8" fmla="*/ 0 w 7001692"/>
              <a:gd name="connsiteY8" fmla="*/ 102669 h 61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01692" h="616004">
                <a:moveTo>
                  <a:pt x="0" y="102669"/>
                </a:moveTo>
                <a:cubicBezTo>
                  <a:pt x="0" y="45966"/>
                  <a:pt x="45966" y="0"/>
                  <a:pt x="102669" y="0"/>
                </a:cubicBezTo>
                <a:lnTo>
                  <a:pt x="6899023" y="0"/>
                </a:lnTo>
                <a:cubicBezTo>
                  <a:pt x="6955726" y="0"/>
                  <a:pt x="7001692" y="45966"/>
                  <a:pt x="7001692" y="102669"/>
                </a:cubicBezTo>
                <a:lnTo>
                  <a:pt x="7001692" y="513335"/>
                </a:lnTo>
                <a:cubicBezTo>
                  <a:pt x="7001692" y="570038"/>
                  <a:pt x="6955726" y="616004"/>
                  <a:pt x="6899023" y="616004"/>
                </a:cubicBezTo>
                <a:lnTo>
                  <a:pt x="102669" y="616004"/>
                </a:lnTo>
                <a:cubicBezTo>
                  <a:pt x="45966" y="616004"/>
                  <a:pt x="0" y="570038"/>
                  <a:pt x="0" y="513335"/>
                </a:cubicBezTo>
                <a:lnTo>
                  <a:pt x="0" y="102669"/>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32941" tIns="132941" rIns="132941" bIns="132941" numCol="1" spcCol="1270" anchor="ctr" anchorCtr="0">
            <a:noAutofit/>
          </a:bodyPr>
          <a:lstStyle/>
          <a:p>
            <a:pPr lvl="0" algn="l" defTabSz="1200150">
              <a:lnSpc>
                <a:spcPct val="90000"/>
              </a:lnSpc>
              <a:spcBef>
                <a:spcPct val="0"/>
              </a:spcBef>
              <a:spcAft>
                <a:spcPct val="35000"/>
              </a:spcAft>
            </a:pPr>
            <a:r>
              <a:rPr lang="en-GB" altLang="en-US" sz="2700" kern="1200" dirty="0" smtClean="0"/>
              <a:t>Fabric layer</a:t>
            </a:r>
            <a:endParaRPr lang="bg-BG" sz="2700" kern="1200" dirty="0"/>
          </a:p>
        </p:txBody>
      </p:sp>
      <p:sp>
        <p:nvSpPr>
          <p:cNvPr id="9" name="Freeform 8"/>
          <p:cNvSpPr/>
          <p:nvPr/>
        </p:nvSpPr>
        <p:spPr>
          <a:xfrm>
            <a:off x="5003074" y="2223984"/>
            <a:ext cx="7001692" cy="1732590"/>
          </a:xfrm>
          <a:custGeom>
            <a:avLst/>
            <a:gdLst>
              <a:gd name="connsiteX0" fmla="*/ 0 w 7001692"/>
              <a:gd name="connsiteY0" fmla="*/ 0 h 1732590"/>
              <a:gd name="connsiteX1" fmla="*/ 7001692 w 7001692"/>
              <a:gd name="connsiteY1" fmla="*/ 0 h 1732590"/>
              <a:gd name="connsiteX2" fmla="*/ 7001692 w 7001692"/>
              <a:gd name="connsiteY2" fmla="*/ 1732590 h 1732590"/>
              <a:gd name="connsiteX3" fmla="*/ 0 w 7001692"/>
              <a:gd name="connsiteY3" fmla="*/ 1732590 h 1732590"/>
              <a:gd name="connsiteX4" fmla="*/ 0 w 7001692"/>
              <a:gd name="connsiteY4" fmla="*/ 0 h 1732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1692" h="1732590">
                <a:moveTo>
                  <a:pt x="0" y="0"/>
                </a:moveTo>
                <a:lnTo>
                  <a:pt x="7001692" y="0"/>
                </a:lnTo>
                <a:lnTo>
                  <a:pt x="7001692" y="1732590"/>
                </a:lnTo>
                <a:lnTo>
                  <a:pt x="0" y="173259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230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altLang="en-US" sz="2100" kern="1200" dirty="0" smtClean="0">
                <a:solidFill>
                  <a:srgbClr val="202122"/>
                </a:solidFill>
                <a:latin typeface="Arial" panose="020B0604020202020204" pitchFamily="34" charset="0"/>
              </a:rPr>
              <a:t>The fabric layer consists of SAN networking devices that include </a:t>
            </a:r>
            <a:r>
              <a:rPr lang="en-GB" altLang="en-US" sz="2100" kern="1200" dirty="0" smtClean="0">
                <a:solidFill>
                  <a:srgbClr val="0645AD"/>
                </a:solidFill>
                <a:latin typeface="Arial" panose="020B0604020202020204" pitchFamily="34" charset="0"/>
                <a:hlinkClick r:id="rId3" tooltip="SAN switch"/>
              </a:rPr>
              <a:t>SAN switches</a:t>
            </a:r>
            <a:r>
              <a:rPr lang="en-GB" altLang="en-US" sz="2100" kern="1200" dirty="0" smtClean="0">
                <a:solidFill>
                  <a:srgbClr val="202122"/>
                </a:solidFill>
                <a:latin typeface="Arial" panose="020B0604020202020204" pitchFamily="34" charset="0"/>
              </a:rPr>
              <a:t>, routers, protocol bridges, gateway devices, and cables. SAN network devices move data within the SAN, or between an </a:t>
            </a:r>
            <a:r>
              <a:rPr lang="en-GB" altLang="en-US" sz="2100" i="1" kern="1200" dirty="0" smtClean="0">
                <a:solidFill>
                  <a:srgbClr val="202122"/>
                </a:solidFill>
                <a:latin typeface="Arial" panose="020B0604020202020204" pitchFamily="34" charset="0"/>
              </a:rPr>
              <a:t>initiator</a:t>
            </a:r>
            <a:r>
              <a:rPr lang="en-GB" altLang="en-US" sz="2100" kern="1200" dirty="0" smtClean="0">
                <a:solidFill>
                  <a:srgbClr val="202122"/>
                </a:solidFill>
                <a:latin typeface="Arial" panose="020B0604020202020204" pitchFamily="34" charset="0"/>
              </a:rPr>
              <a:t>, such as an HBA (host bus adapter ) port of a server, and a </a:t>
            </a:r>
            <a:r>
              <a:rPr lang="en-GB" altLang="en-US" sz="2100" i="1" kern="1200" dirty="0" smtClean="0">
                <a:solidFill>
                  <a:srgbClr val="202122"/>
                </a:solidFill>
                <a:latin typeface="Arial" panose="020B0604020202020204" pitchFamily="34" charset="0"/>
              </a:rPr>
              <a:t>target</a:t>
            </a:r>
            <a:r>
              <a:rPr lang="en-GB" altLang="en-US" sz="2100" kern="1200" dirty="0" smtClean="0">
                <a:solidFill>
                  <a:srgbClr val="202122"/>
                </a:solidFill>
                <a:latin typeface="Arial" panose="020B0604020202020204" pitchFamily="34" charset="0"/>
              </a:rPr>
              <a:t>, such as the port of a storage device</a:t>
            </a:r>
            <a:endParaRPr lang="bg-BG" sz="2100" kern="1200" dirty="0"/>
          </a:p>
        </p:txBody>
      </p:sp>
      <p:sp>
        <p:nvSpPr>
          <p:cNvPr id="10" name="Freeform 9"/>
          <p:cNvSpPr/>
          <p:nvPr/>
        </p:nvSpPr>
        <p:spPr>
          <a:xfrm>
            <a:off x="5003074" y="3956574"/>
            <a:ext cx="7001692" cy="616004"/>
          </a:xfrm>
          <a:custGeom>
            <a:avLst/>
            <a:gdLst>
              <a:gd name="connsiteX0" fmla="*/ 0 w 7001692"/>
              <a:gd name="connsiteY0" fmla="*/ 102669 h 616004"/>
              <a:gd name="connsiteX1" fmla="*/ 102669 w 7001692"/>
              <a:gd name="connsiteY1" fmla="*/ 0 h 616004"/>
              <a:gd name="connsiteX2" fmla="*/ 6899023 w 7001692"/>
              <a:gd name="connsiteY2" fmla="*/ 0 h 616004"/>
              <a:gd name="connsiteX3" fmla="*/ 7001692 w 7001692"/>
              <a:gd name="connsiteY3" fmla="*/ 102669 h 616004"/>
              <a:gd name="connsiteX4" fmla="*/ 7001692 w 7001692"/>
              <a:gd name="connsiteY4" fmla="*/ 513335 h 616004"/>
              <a:gd name="connsiteX5" fmla="*/ 6899023 w 7001692"/>
              <a:gd name="connsiteY5" fmla="*/ 616004 h 616004"/>
              <a:gd name="connsiteX6" fmla="*/ 102669 w 7001692"/>
              <a:gd name="connsiteY6" fmla="*/ 616004 h 616004"/>
              <a:gd name="connsiteX7" fmla="*/ 0 w 7001692"/>
              <a:gd name="connsiteY7" fmla="*/ 513335 h 616004"/>
              <a:gd name="connsiteX8" fmla="*/ 0 w 7001692"/>
              <a:gd name="connsiteY8" fmla="*/ 102669 h 61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01692" h="616004">
                <a:moveTo>
                  <a:pt x="0" y="102669"/>
                </a:moveTo>
                <a:cubicBezTo>
                  <a:pt x="0" y="45966"/>
                  <a:pt x="45966" y="0"/>
                  <a:pt x="102669" y="0"/>
                </a:cubicBezTo>
                <a:lnTo>
                  <a:pt x="6899023" y="0"/>
                </a:lnTo>
                <a:cubicBezTo>
                  <a:pt x="6955726" y="0"/>
                  <a:pt x="7001692" y="45966"/>
                  <a:pt x="7001692" y="102669"/>
                </a:cubicBezTo>
                <a:lnTo>
                  <a:pt x="7001692" y="513335"/>
                </a:lnTo>
                <a:cubicBezTo>
                  <a:pt x="7001692" y="570038"/>
                  <a:pt x="6955726" y="616004"/>
                  <a:pt x="6899023" y="616004"/>
                </a:cubicBezTo>
                <a:lnTo>
                  <a:pt x="102669" y="616004"/>
                </a:lnTo>
                <a:cubicBezTo>
                  <a:pt x="45966" y="616004"/>
                  <a:pt x="0" y="570038"/>
                  <a:pt x="0" y="513335"/>
                </a:cubicBezTo>
                <a:lnTo>
                  <a:pt x="0" y="102669"/>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32941" tIns="132941" rIns="132941" bIns="132941" numCol="1" spcCol="1270" anchor="ctr" anchorCtr="0">
            <a:noAutofit/>
          </a:bodyPr>
          <a:lstStyle/>
          <a:p>
            <a:pPr lvl="0" algn="l" defTabSz="1200150">
              <a:lnSpc>
                <a:spcPct val="90000"/>
              </a:lnSpc>
              <a:spcBef>
                <a:spcPct val="0"/>
              </a:spcBef>
              <a:spcAft>
                <a:spcPct val="35000"/>
              </a:spcAft>
            </a:pPr>
            <a:r>
              <a:rPr lang="en-GB" altLang="en-US" sz="2700" kern="1200" dirty="0" smtClean="0"/>
              <a:t>Storage layer</a:t>
            </a:r>
            <a:endParaRPr lang="bg-BG" sz="2700" kern="1200" dirty="0"/>
          </a:p>
        </p:txBody>
      </p:sp>
      <p:sp>
        <p:nvSpPr>
          <p:cNvPr id="11" name="Freeform 10"/>
          <p:cNvSpPr/>
          <p:nvPr/>
        </p:nvSpPr>
        <p:spPr>
          <a:xfrm>
            <a:off x="5003074" y="4572579"/>
            <a:ext cx="7001692" cy="2012039"/>
          </a:xfrm>
          <a:custGeom>
            <a:avLst/>
            <a:gdLst>
              <a:gd name="connsiteX0" fmla="*/ 0 w 7001692"/>
              <a:gd name="connsiteY0" fmla="*/ 0 h 2012039"/>
              <a:gd name="connsiteX1" fmla="*/ 7001692 w 7001692"/>
              <a:gd name="connsiteY1" fmla="*/ 0 h 2012039"/>
              <a:gd name="connsiteX2" fmla="*/ 7001692 w 7001692"/>
              <a:gd name="connsiteY2" fmla="*/ 2012039 h 2012039"/>
              <a:gd name="connsiteX3" fmla="*/ 0 w 7001692"/>
              <a:gd name="connsiteY3" fmla="*/ 2012039 h 2012039"/>
              <a:gd name="connsiteX4" fmla="*/ 0 w 7001692"/>
              <a:gd name="connsiteY4" fmla="*/ 0 h 201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1692" h="2012039">
                <a:moveTo>
                  <a:pt x="0" y="0"/>
                </a:moveTo>
                <a:lnTo>
                  <a:pt x="7001692" y="0"/>
                </a:lnTo>
                <a:lnTo>
                  <a:pt x="7001692" y="2012039"/>
                </a:lnTo>
                <a:lnTo>
                  <a:pt x="0" y="20120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230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altLang="en-US" sz="2100" kern="1200" dirty="0" smtClean="0">
                <a:solidFill>
                  <a:srgbClr val="4D5968"/>
                </a:solidFill>
                <a:latin typeface="Times New Roman" panose="02020603050405020304" pitchFamily="18" charset="0"/>
                <a:cs typeface="Times New Roman" panose="02020603050405020304" pitchFamily="18" charset="0"/>
              </a:rPr>
              <a:t>Internet Small Computer System Interface is a transport layer protocol that is built on top of TCP Protocol. It ensures data transfer between the iSCSI initiator and the storage target over the </a:t>
            </a:r>
            <a:r>
              <a:rPr lang="en-GB" altLang="en-US" sz="2100" kern="1200" dirty="0" smtClean="0">
                <a:solidFill>
                  <a:srgbClr val="E93F33"/>
                </a:solidFill>
                <a:latin typeface="Times New Roman" panose="02020603050405020304" pitchFamily="18" charset="0"/>
                <a:cs typeface="Times New Roman" panose="02020603050405020304" pitchFamily="18" charset="0"/>
                <a:hlinkClick r:id="rId4"/>
              </a:rPr>
              <a:t>TCP/IP network at the block</a:t>
            </a:r>
            <a:r>
              <a:rPr lang="en-GB" altLang="en-US" sz="2100" kern="1200" dirty="0" smtClean="0">
                <a:solidFill>
                  <a:srgbClr val="4D5968"/>
                </a:solidFill>
                <a:latin typeface="Times New Roman" panose="02020603050405020304" pitchFamily="18" charset="0"/>
                <a:cs typeface="Times New Roman" panose="02020603050405020304" pitchFamily="18" charset="0"/>
              </a:rPr>
              <a:t> level. It also supports high-level encryption of the data packets that are been transferred and decryption on the arrival of data packets at the target side.</a:t>
            </a:r>
            <a:endParaRPr lang="bg-BG" sz="2100" kern="1200" dirty="0"/>
          </a:p>
        </p:txBody>
      </p:sp>
      <p:sp>
        <p:nvSpPr>
          <p:cNvPr id="4" name="Title 1"/>
          <p:cNvSpPr txBox="1">
            <a:spLocks/>
          </p:cNvSpPr>
          <p:nvPr/>
        </p:nvSpPr>
        <p:spPr>
          <a:xfrm>
            <a:off x="3300548" y="503115"/>
            <a:ext cx="8610600" cy="1293028"/>
          </a:xfrm>
          <a:prstGeom prst="rect">
            <a:avLst/>
          </a:prstGeom>
        </p:spPr>
        <p:txBody>
          <a:bodyPr vert="horz" lIns="91440" tIns="45720" rIns="91440" bIns="45720" rtlCol="0" anchor="ctr">
            <a:normAutofit fontScale="90000" lnSpcReduction="200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dirty="0" smtClean="0"/>
              <a:t>The basic hardware components of </a:t>
            </a:r>
            <a:r>
              <a:rPr lang="en-US" dirty="0"/>
              <a:t>the SAN[2]. </a:t>
            </a:r>
            <a:r>
              <a:rPr lang="en-US" dirty="0" smtClean="0"/>
              <a:t/>
            </a:r>
            <a:br>
              <a:rPr lang="en-US" dirty="0" smtClean="0"/>
            </a:br>
            <a:endParaRPr lang="bg-BG" dirty="0"/>
          </a:p>
        </p:txBody>
      </p:sp>
    </p:spTree>
    <p:extLst>
      <p:ext uri="{BB962C8B-B14F-4D97-AF65-F5344CB8AC3E}">
        <p14:creationId xmlns:p14="http://schemas.microsoft.com/office/powerpoint/2010/main" val="18107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1+#ppt_w/2"/>
                                          </p:val>
                                        </p:tav>
                                        <p:tav tm="100000">
                                          <p:val>
                                            <p:strVal val="#ppt_x"/>
                                          </p:val>
                                        </p:tav>
                                      </p:tavLst>
                                    </p:anim>
                                    <p:anim calcmode="lin" valueType="num">
                                      <p:cBhvr additive="base">
                                        <p:cTn id="8" dur="1000" fill="hold"/>
                                        <p:tgtEl>
                                          <p:spTgt spid="4"/>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1+#ppt_w/2"/>
                                          </p:val>
                                        </p:tav>
                                        <p:tav tm="100000">
                                          <p:val>
                                            <p:strVal val="#ppt_x"/>
                                          </p:val>
                                        </p:tav>
                                      </p:tavLst>
                                    </p:anim>
                                    <p:anim calcmode="lin" valueType="num">
                                      <p:cBhvr additive="base">
                                        <p:cTn id="1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2"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1+#ppt_w/2"/>
                                          </p:val>
                                        </p:tav>
                                        <p:tav tm="100000">
                                          <p:val>
                                            <p:strVal val="#ppt_x"/>
                                          </p:val>
                                        </p:tav>
                                      </p:tavLst>
                                    </p:anim>
                                    <p:anim calcmode="lin" valueType="num">
                                      <p:cBhvr additive="base">
                                        <p:cTn id="29"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animBg="1"/>
      <p:bldP spid="11"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0548" y="503115"/>
            <a:ext cx="8610600" cy="1293028"/>
          </a:xfrm>
        </p:spPr>
        <p:txBody>
          <a:bodyPr>
            <a:normAutofit fontScale="90000"/>
          </a:bodyPr>
          <a:lstStyle/>
          <a:p>
            <a:r>
              <a:rPr lang="en-US" dirty="0"/>
              <a:t>The basic hardware components of the SAN. </a:t>
            </a:r>
            <a:br>
              <a:rPr lang="en-US" dirty="0"/>
            </a:br>
            <a:endParaRPr lang="bg-BG"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4618" t="3290" r="5990" b="3098"/>
          <a:stretch/>
        </p:blipFill>
        <p:spPr>
          <a:xfrm>
            <a:off x="3618411" y="1149629"/>
            <a:ext cx="5383241" cy="5473338"/>
          </a:xfrm>
          <a:prstGeom prst="roundRect">
            <a:avLst/>
          </a:prstGeom>
        </p:spPr>
      </p:pic>
      <p:sp>
        <p:nvSpPr>
          <p:cNvPr id="5" name="Rounded Rectangle 4"/>
          <p:cNvSpPr/>
          <p:nvPr/>
        </p:nvSpPr>
        <p:spPr>
          <a:xfrm>
            <a:off x="6884126" y="3422469"/>
            <a:ext cx="4781005" cy="2050868"/>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spcBef>
                <a:spcPct val="0"/>
              </a:spcBef>
            </a:pPr>
            <a:r>
              <a:rPr lang="en-GB" altLang="en-US" sz="2400" dirty="0"/>
              <a:t>In its simplest form, a SAN consists of one or more servers (1) attached to a storage array (2) using one or more SAN switches.</a:t>
            </a:r>
            <a:endParaRPr lang="en-GB" altLang="en-US" sz="2400" dirty="0"/>
          </a:p>
        </p:txBody>
      </p:sp>
    </p:spTree>
    <p:extLst>
      <p:ext uri="{BB962C8B-B14F-4D97-AF65-F5344CB8AC3E}">
        <p14:creationId xmlns:p14="http://schemas.microsoft.com/office/powerpoint/2010/main" val="411398819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1+#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50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35" presetClass="path" presetSubtype="0" accel="50000" decel="50000" fill="hold" nodeType="clickEffect">
                                  <p:stCondLst>
                                    <p:cond delay="0"/>
                                  </p:stCondLst>
                                  <p:childTnLst>
                                    <p:animMotion origin="layout" path="M 2.08333E-6 3.33333E-6 L -0.27422 0.03148 " pathEditMode="relative" rAng="0" ptsTypes="AA">
                                      <p:cBhvr>
                                        <p:cTn id="15" dur="2000" fill="hold"/>
                                        <p:tgtEl>
                                          <p:spTgt spid="3"/>
                                        </p:tgtEl>
                                        <p:attrNameLst>
                                          <p:attrName>ppt_x</p:attrName>
                                          <p:attrName>ppt_y</p:attrName>
                                        </p:attrNameLst>
                                      </p:cBhvr>
                                      <p:rCtr x="-13711" y="1574"/>
                                    </p:animMotion>
                                  </p:childTnLst>
                                </p:cTn>
                              </p:par>
                              <p:par>
                                <p:cTn id="16" presetID="2" presetClass="entr" presetSubtype="2" fill="hold" grpId="0" nodeType="withEffect">
                                  <p:stCondLst>
                                    <p:cond delay="50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1000" fill="hold"/>
                                        <p:tgtEl>
                                          <p:spTgt spid="5"/>
                                        </p:tgtEl>
                                        <p:attrNameLst>
                                          <p:attrName>ppt_x</p:attrName>
                                        </p:attrNameLst>
                                      </p:cBhvr>
                                      <p:tavLst>
                                        <p:tav tm="0">
                                          <p:val>
                                            <p:strVal val="1+#ppt_w/2"/>
                                          </p:val>
                                        </p:tav>
                                        <p:tav tm="100000">
                                          <p:val>
                                            <p:strVal val="#ppt_x"/>
                                          </p:val>
                                        </p:tav>
                                      </p:tavLst>
                                    </p:anim>
                                    <p:anim calcmode="lin" valueType="num">
                                      <p:cBhvr additive="base">
                                        <p:cTn id="19"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7486" y="437801"/>
            <a:ext cx="8610600" cy="1293028"/>
          </a:xfrm>
        </p:spPr>
        <p:txBody>
          <a:bodyPr/>
          <a:lstStyle/>
          <a:p>
            <a:r>
              <a:rPr lang="en-US" dirty="0" smtClean="0"/>
              <a:t>Components of san: storage Array</a:t>
            </a:r>
            <a:endParaRPr lang="bg-BG"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2099" t="9454" r="6364" b="5601"/>
          <a:stretch/>
        </p:blipFill>
        <p:spPr>
          <a:xfrm>
            <a:off x="4614457" y="1306284"/>
            <a:ext cx="5348249" cy="5409583"/>
          </a:xfrm>
          <a:prstGeom prst="rect">
            <a:avLst/>
          </a:prstGeom>
        </p:spPr>
      </p:pic>
      <p:sp>
        <p:nvSpPr>
          <p:cNvPr id="4" name="TextBox 3"/>
          <p:cNvSpPr txBox="1"/>
          <p:nvPr/>
        </p:nvSpPr>
        <p:spPr>
          <a:xfrm>
            <a:off x="340726" y="1854925"/>
            <a:ext cx="4273731" cy="1938992"/>
          </a:xfrm>
          <a:prstGeom prst="rect">
            <a:avLst/>
          </a:prstGeom>
          <a:noFill/>
        </p:spPr>
        <p:txBody>
          <a:bodyPr wrap="square" rtlCol="0">
            <a:spAutoFit/>
          </a:bodyPr>
          <a:lstStyle/>
          <a:p>
            <a:pPr marL="285750" indent="-285750">
              <a:lnSpc>
                <a:spcPct val="200000"/>
              </a:lnSpc>
              <a:buFont typeface="Courier New" panose="02070309020205020404" pitchFamily="49" charset="0"/>
              <a:buChar char="o"/>
            </a:pPr>
            <a:r>
              <a:rPr lang="en-US" sz="2000" b="1" dirty="0" smtClean="0"/>
              <a:t>Provides storage consolidation and centralization</a:t>
            </a:r>
          </a:p>
          <a:p>
            <a:pPr marL="285750" indent="-285750">
              <a:lnSpc>
                <a:spcPct val="200000"/>
              </a:lnSpc>
              <a:buFont typeface="Courier New" panose="02070309020205020404" pitchFamily="49" charset="0"/>
              <a:buChar char="o"/>
            </a:pPr>
            <a:r>
              <a:rPr lang="en-US" sz="2000" b="1" dirty="0" smtClean="0"/>
              <a:t>Features of an array</a:t>
            </a:r>
          </a:p>
        </p:txBody>
      </p:sp>
      <p:sp>
        <p:nvSpPr>
          <p:cNvPr id="5" name="TextBox 4"/>
          <p:cNvSpPr txBox="1"/>
          <p:nvPr/>
        </p:nvSpPr>
        <p:spPr>
          <a:xfrm>
            <a:off x="687982" y="3793917"/>
            <a:ext cx="3759926" cy="1938992"/>
          </a:xfrm>
          <a:prstGeom prst="rect">
            <a:avLst/>
          </a:prstGeom>
          <a:noFill/>
        </p:spPr>
        <p:txBody>
          <a:bodyPr wrap="square" rtlCol="0">
            <a:spAutoFit/>
          </a:bodyPr>
          <a:lstStyle/>
          <a:p>
            <a:pPr marL="285750" indent="-285750">
              <a:lnSpc>
                <a:spcPct val="150000"/>
              </a:lnSpc>
              <a:buFont typeface="Courier New" panose="02070309020205020404" pitchFamily="49" charset="0"/>
              <a:buChar char="o"/>
            </a:pPr>
            <a:r>
              <a:rPr lang="en-US" sz="2000" b="1" dirty="0" smtClean="0"/>
              <a:t>High Availability / Redundancy</a:t>
            </a:r>
          </a:p>
          <a:p>
            <a:pPr marL="285750" indent="-285750">
              <a:lnSpc>
                <a:spcPct val="150000"/>
              </a:lnSpc>
              <a:buFont typeface="Courier New" panose="02070309020205020404" pitchFamily="49" charset="0"/>
              <a:buChar char="o"/>
            </a:pPr>
            <a:r>
              <a:rPr lang="en-US" sz="2000" b="1" dirty="0" smtClean="0"/>
              <a:t>Performance</a:t>
            </a:r>
          </a:p>
          <a:p>
            <a:pPr marL="285750" indent="-285750">
              <a:lnSpc>
                <a:spcPct val="150000"/>
              </a:lnSpc>
              <a:buFont typeface="Courier New" panose="02070309020205020404" pitchFamily="49" charset="0"/>
              <a:buChar char="o"/>
            </a:pPr>
            <a:r>
              <a:rPr lang="en-US" sz="2000" b="1" dirty="0" smtClean="0"/>
              <a:t>Business Continuity</a:t>
            </a:r>
          </a:p>
          <a:p>
            <a:pPr marL="285750" indent="-285750">
              <a:lnSpc>
                <a:spcPct val="150000"/>
              </a:lnSpc>
              <a:buFont typeface="Courier New" panose="02070309020205020404" pitchFamily="49" charset="0"/>
              <a:buChar char="o"/>
            </a:pPr>
            <a:r>
              <a:rPr lang="en-US" sz="2000" b="1" dirty="0" smtClean="0"/>
              <a:t>Multiple host connect</a:t>
            </a:r>
            <a:endParaRPr lang="bg-BG" sz="2000" b="1" dirty="0"/>
          </a:p>
        </p:txBody>
      </p:sp>
    </p:spTree>
    <p:extLst>
      <p:ext uri="{BB962C8B-B14F-4D97-AF65-F5344CB8AC3E}">
        <p14:creationId xmlns:p14="http://schemas.microsoft.com/office/powerpoint/2010/main" val="2093276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750"/>
                            </p:stCondLst>
                            <p:childTnLst>
                              <p:par>
                                <p:cTn id="10" presetID="6" presetClass="entr" presetSubtype="32"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out)">
                                      <p:cBhvr>
                                        <p:cTn id="12" dur="1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9"/>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9"/>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SAN connectivity</a:t>
            </a:r>
            <a:br>
              <a:rPr lang="en-US" dirty="0"/>
            </a:br>
            <a:endParaRPr lang="bg-BG" dirty="0"/>
          </a:p>
        </p:txBody>
      </p:sp>
      <p:sp>
        <p:nvSpPr>
          <p:cNvPr id="5" name="Rectangle 4"/>
          <p:cNvSpPr/>
          <p:nvPr/>
        </p:nvSpPr>
        <p:spPr>
          <a:xfrm>
            <a:off x="568959" y="2781191"/>
            <a:ext cx="9933577" cy="579600"/>
          </a:xfrm>
          <a:prstGeom prst="rect">
            <a:avLst/>
          </a:prstGeom>
          <a:scene3d>
            <a:camera prst="orthographicFront"/>
            <a:lightRig rig="threePt" dir="t">
              <a:rot lat="0" lon="0" rev="7500000"/>
            </a:lightRig>
          </a:scene3d>
          <a:sp3d z="152400" extrusionH="63500" prstMaterial="dkEdge">
            <a:bevelT w="135400" h="16350" prst="relaxedInset"/>
            <a:contourClr>
              <a:schemeClr val="bg1"/>
            </a:contourClr>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sp>
      <p:sp>
        <p:nvSpPr>
          <p:cNvPr id="6" name="Freeform 5"/>
          <p:cNvSpPr/>
          <p:nvPr/>
        </p:nvSpPr>
        <p:spPr>
          <a:xfrm>
            <a:off x="1065637" y="1915483"/>
            <a:ext cx="8830254" cy="1205187"/>
          </a:xfrm>
          <a:custGeom>
            <a:avLst/>
            <a:gdLst>
              <a:gd name="connsiteX0" fmla="*/ 0 w 8830254"/>
              <a:gd name="connsiteY0" fmla="*/ 200869 h 1205187"/>
              <a:gd name="connsiteX1" fmla="*/ 200869 w 8830254"/>
              <a:gd name="connsiteY1" fmla="*/ 0 h 1205187"/>
              <a:gd name="connsiteX2" fmla="*/ 8629385 w 8830254"/>
              <a:gd name="connsiteY2" fmla="*/ 0 h 1205187"/>
              <a:gd name="connsiteX3" fmla="*/ 8830254 w 8830254"/>
              <a:gd name="connsiteY3" fmla="*/ 200869 h 1205187"/>
              <a:gd name="connsiteX4" fmla="*/ 8830254 w 8830254"/>
              <a:gd name="connsiteY4" fmla="*/ 1004318 h 1205187"/>
              <a:gd name="connsiteX5" fmla="*/ 8629385 w 8830254"/>
              <a:gd name="connsiteY5" fmla="*/ 1205187 h 1205187"/>
              <a:gd name="connsiteX6" fmla="*/ 200869 w 8830254"/>
              <a:gd name="connsiteY6" fmla="*/ 1205187 h 1205187"/>
              <a:gd name="connsiteX7" fmla="*/ 0 w 8830254"/>
              <a:gd name="connsiteY7" fmla="*/ 1004318 h 1205187"/>
              <a:gd name="connsiteX8" fmla="*/ 0 w 8830254"/>
              <a:gd name="connsiteY8" fmla="*/ 200869 h 1205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30254" h="1205187">
                <a:moveTo>
                  <a:pt x="0" y="200869"/>
                </a:moveTo>
                <a:cubicBezTo>
                  <a:pt x="0" y="89932"/>
                  <a:pt x="89932" y="0"/>
                  <a:pt x="200869" y="0"/>
                </a:cubicBezTo>
                <a:lnTo>
                  <a:pt x="8629385" y="0"/>
                </a:lnTo>
                <a:cubicBezTo>
                  <a:pt x="8740322" y="0"/>
                  <a:pt x="8830254" y="89932"/>
                  <a:pt x="8830254" y="200869"/>
                </a:cubicBezTo>
                <a:lnTo>
                  <a:pt x="8830254" y="1004318"/>
                </a:lnTo>
                <a:cubicBezTo>
                  <a:pt x="8830254" y="1115255"/>
                  <a:pt x="8740322" y="1205187"/>
                  <a:pt x="8629385" y="1205187"/>
                </a:cubicBezTo>
                <a:lnTo>
                  <a:pt x="200869" y="1205187"/>
                </a:lnTo>
                <a:cubicBezTo>
                  <a:pt x="89932" y="1205187"/>
                  <a:pt x="0" y="1115255"/>
                  <a:pt x="0" y="1004318"/>
                </a:cubicBezTo>
                <a:lnTo>
                  <a:pt x="0" y="200869"/>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21658" tIns="58832" rIns="321658" bIns="58832" numCol="1" spcCol="1270" anchor="ctr" anchorCtr="0">
            <a:noAutofit/>
          </a:bodyPr>
          <a:lstStyle/>
          <a:p>
            <a:pPr lvl="0" algn="l" defTabSz="1022350">
              <a:lnSpc>
                <a:spcPct val="90000"/>
              </a:lnSpc>
              <a:spcBef>
                <a:spcPct val="0"/>
              </a:spcBef>
              <a:spcAft>
                <a:spcPct val="35000"/>
              </a:spcAft>
            </a:pPr>
            <a:r>
              <a:rPr lang="en-GB" altLang="en-US" sz="2300" kern="1200" smtClean="0">
                <a:cs typeface="Times New Roman" panose="02020603050405020304" pitchFamily="18" charset="0"/>
              </a:rPr>
              <a:t>Fiber Channel is a dedicated channel based high</a:t>
            </a:r>
            <a:br>
              <a:rPr lang="en-GB" altLang="en-US" sz="2300" kern="1200" smtClean="0">
                <a:cs typeface="Times New Roman" panose="02020603050405020304" pitchFamily="18" charset="0"/>
              </a:rPr>
            </a:br>
            <a:r>
              <a:rPr lang="en-GB" altLang="en-US" sz="2300" kern="1200" smtClean="0">
                <a:cs typeface="Times New Roman" panose="02020603050405020304" pitchFamily="18" charset="0"/>
              </a:rPr>
              <a:t>performance and highly available network based on</a:t>
            </a:r>
            <a:br>
              <a:rPr lang="en-GB" altLang="en-US" sz="2300" kern="1200" smtClean="0">
                <a:cs typeface="Times New Roman" panose="02020603050405020304" pitchFamily="18" charset="0"/>
              </a:rPr>
            </a:br>
            <a:r>
              <a:rPr lang="en-GB" altLang="en-US" sz="2300" kern="1200" smtClean="0">
                <a:cs typeface="Times New Roman" panose="02020603050405020304" pitchFamily="18" charset="0"/>
              </a:rPr>
              <a:t>Fiber Channel Protocols</a:t>
            </a:r>
            <a:endParaRPr lang="bg-BG" sz="2300" kern="1200" dirty="0"/>
          </a:p>
        </p:txBody>
      </p:sp>
      <p:sp>
        <p:nvSpPr>
          <p:cNvPr id="7" name="Rectangle 6"/>
          <p:cNvSpPr/>
          <p:nvPr/>
        </p:nvSpPr>
        <p:spPr>
          <a:xfrm>
            <a:off x="568959" y="4350699"/>
            <a:ext cx="9933577" cy="579600"/>
          </a:xfrm>
          <a:prstGeom prst="rect">
            <a:avLst/>
          </a:prstGeom>
          <a:scene3d>
            <a:camera prst="orthographicFront"/>
            <a:lightRig rig="threePt" dir="t">
              <a:rot lat="0" lon="0" rev="7500000"/>
            </a:lightRig>
          </a:scene3d>
          <a:sp3d z="152400" extrusionH="63500" prstMaterial="dkEdge">
            <a:bevelT w="135400" h="16350" prst="relaxedInset"/>
            <a:contourClr>
              <a:schemeClr val="bg1"/>
            </a:contourClr>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sp>
      <p:sp>
        <p:nvSpPr>
          <p:cNvPr id="8" name="Freeform 7"/>
          <p:cNvSpPr/>
          <p:nvPr/>
        </p:nvSpPr>
        <p:spPr>
          <a:xfrm>
            <a:off x="1065637" y="3484991"/>
            <a:ext cx="8830254" cy="1205187"/>
          </a:xfrm>
          <a:custGeom>
            <a:avLst/>
            <a:gdLst>
              <a:gd name="connsiteX0" fmla="*/ 0 w 8830254"/>
              <a:gd name="connsiteY0" fmla="*/ 200869 h 1205187"/>
              <a:gd name="connsiteX1" fmla="*/ 200869 w 8830254"/>
              <a:gd name="connsiteY1" fmla="*/ 0 h 1205187"/>
              <a:gd name="connsiteX2" fmla="*/ 8629385 w 8830254"/>
              <a:gd name="connsiteY2" fmla="*/ 0 h 1205187"/>
              <a:gd name="connsiteX3" fmla="*/ 8830254 w 8830254"/>
              <a:gd name="connsiteY3" fmla="*/ 200869 h 1205187"/>
              <a:gd name="connsiteX4" fmla="*/ 8830254 w 8830254"/>
              <a:gd name="connsiteY4" fmla="*/ 1004318 h 1205187"/>
              <a:gd name="connsiteX5" fmla="*/ 8629385 w 8830254"/>
              <a:gd name="connsiteY5" fmla="*/ 1205187 h 1205187"/>
              <a:gd name="connsiteX6" fmla="*/ 200869 w 8830254"/>
              <a:gd name="connsiteY6" fmla="*/ 1205187 h 1205187"/>
              <a:gd name="connsiteX7" fmla="*/ 0 w 8830254"/>
              <a:gd name="connsiteY7" fmla="*/ 1004318 h 1205187"/>
              <a:gd name="connsiteX8" fmla="*/ 0 w 8830254"/>
              <a:gd name="connsiteY8" fmla="*/ 200869 h 1205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30254" h="1205187">
                <a:moveTo>
                  <a:pt x="0" y="200869"/>
                </a:moveTo>
                <a:cubicBezTo>
                  <a:pt x="0" y="89932"/>
                  <a:pt x="89932" y="0"/>
                  <a:pt x="200869" y="0"/>
                </a:cubicBezTo>
                <a:lnTo>
                  <a:pt x="8629385" y="0"/>
                </a:lnTo>
                <a:cubicBezTo>
                  <a:pt x="8740322" y="0"/>
                  <a:pt x="8830254" y="89932"/>
                  <a:pt x="8830254" y="200869"/>
                </a:cubicBezTo>
                <a:lnTo>
                  <a:pt x="8830254" y="1004318"/>
                </a:lnTo>
                <a:cubicBezTo>
                  <a:pt x="8830254" y="1115255"/>
                  <a:pt x="8740322" y="1205187"/>
                  <a:pt x="8629385" y="1205187"/>
                </a:cubicBezTo>
                <a:lnTo>
                  <a:pt x="200869" y="1205187"/>
                </a:lnTo>
                <a:cubicBezTo>
                  <a:pt x="89932" y="1205187"/>
                  <a:pt x="0" y="1115255"/>
                  <a:pt x="0" y="1004318"/>
                </a:cubicBezTo>
                <a:lnTo>
                  <a:pt x="0" y="200869"/>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21658" tIns="58832" rIns="321658" bIns="58832" numCol="1" spcCol="1270" anchor="ctr" anchorCtr="0">
            <a:noAutofit/>
          </a:bodyPr>
          <a:lstStyle/>
          <a:p>
            <a:pPr lvl="0" algn="l" defTabSz="1022350">
              <a:lnSpc>
                <a:spcPct val="90000"/>
              </a:lnSpc>
              <a:spcBef>
                <a:spcPct val="0"/>
              </a:spcBef>
              <a:spcAft>
                <a:spcPct val="35000"/>
              </a:spcAft>
            </a:pPr>
            <a:r>
              <a:rPr lang="en-GB" altLang="en-US" sz="2300" kern="1200" smtClean="0">
                <a:cs typeface="Times New Roman" panose="02020603050405020304" pitchFamily="18" charset="0"/>
              </a:rPr>
              <a:t>iSCSI is SCSI protocol carried over an IP</a:t>
            </a:r>
            <a:br>
              <a:rPr lang="en-GB" altLang="en-US" sz="2300" kern="1200" smtClean="0">
                <a:cs typeface="Times New Roman" panose="02020603050405020304" pitchFamily="18" charset="0"/>
              </a:rPr>
            </a:br>
            <a:r>
              <a:rPr lang="en-GB" altLang="en-US" sz="2300" kern="1200" smtClean="0">
                <a:cs typeface="Times New Roman" panose="02020603050405020304" pitchFamily="18" charset="0"/>
              </a:rPr>
              <a:t>network. In this case the network infrastructure</a:t>
            </a:r>
            <a:br>
              <a:rPr lang="en-GB" altLang="en-US" sz="2300" kern="1200" smtClean="0">
                <a:cs typeface="Times New Roman" panose="02020603050405020304" pitchFamily="18" charset="0"/>
              </a:rPr>
            </a:br>
            <a:r>
              <a:rPr lang="en-GB" altLang="en-US" sz="2300" kern="1200" smtClean="0">
                <a:cs typeface="Times New Roman" panose="02020603050405020304" pitchFamily="18" charset="0"/>
              </a:rPr>
              <a:t>can be shared with other applications</a:t>
            </a:r>
            <a:endParaRPr lang="bg-BG" sz="2300" kern="1200" dirty="0"/>
          </a:p>
        </p:txBody>
      </p:sp>
      <p:sp>
        <p:nvSpPr>
          <p:cNvPr id="9" name="Rectangle 8"/>
          <p:cNvSpPr/>
          <p:nvPr/>
        </p:nvSpPr>
        <p:spPr>
          <a:xfrm>
            <a:off x="568959" y="5920207"/>
            <a:ext cx="9933577" cy="579600"/>
          </a:xfrm>
          <a:prstGeom prst="rect">
            <a:avLst/>
          </a:prstGeom>
          <a:scene3d>
            <a:camera prst="orthographicFront"/>
            <a:lightRig rig="threePt" dir="t">
              <a:rot lat="0" lon="0" rev="7500000"/>
            </a:lightRig>
          </a:scene3d>
          <a:sp3d z="152400" extrusionH="63500" prstMaterial="dkEdge">
            <a:bevelT w="135400" h="16350" prst="relaxedInset"/>
            <a:contourClr>
              <a:schemeClr val="bg1"/>
            </a:contourClr>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sp>
      <p:sp>
        <p:nvSpPr>
          <p:cNvPr id="10" name="Freeform 9"/>
          <p:cNvSpPr/>
          <p:nvPr/>
        </p:nvSpPr>
        <p:spPr>
          <a:xfrm>
            <a:off x="1065637" y="5054499"/>
            <a:ext cx="8830254" cy="1205187"/>
          </a:xfrm>
          <a:custGeom>
            <a:avLst/>
            <a:gdLst>
              <a:gd name="connsiteX0" fmla="*/ 0 w 8830254"/>
              <a:gd name="connsiteY0" fmla="*/ 200869 h 1205187"/>
              <a:gd name="connsiteX1" fmla="*/ 200869 w 8830254"/>
              <a:gd name="connsiteY1" fmla="*/ 0 h 1205187"/>
              <a:gd name="connsiteX2" fmla="*/ 8629385 w 8830254"/>
              <a:gd name="connsiteY2" fmla="*/ 0 h 1205187"/>
              <a:gd name="connsiteX3" fmla="*/ 8830254 w 8830254"/>
              <a:gd name="connsiteY3" fmla="*/ 200869 h 1205187"/>
              <a:gd name="connsiteX4" fmla="*/ 8830254 w 8830254"/>
              <a:gd name="connsiteY4" fmla="*/ 1004318 h 1205187"/>
              <a:gd name="connsiteX5" fmla="*/ 8629385 w 8830254"/>
              <a:gd name="connsiteY5" fmla="*/ 1205187 h 1205187"/>
              <a:gd name="connsiteX6" fmla="*/ 200869 w 8830254"/>
              <a:gd name="connsiteY6" fmla="*/ 1205187 h 1205187"/>
              <a:gd name="connsiteX7" fmla="*/ 0 w 8830254"/>
              <a:gd name="connsiteY7" fmla="*/ 1004318 h 1205187"/>
              <a:gd name="connsiteX8" fmla="*/ 0 w 8830254"/>
              <a:gd name="connsiteY8" fmla="*/ 200869 h 1205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30254" h="1205187">
                <a:moveTo>
                  <a:pt x="0" y="200869"/>
                </a:moveTo>
                <a:cubicBezTo>
                  <a:pt x="0" y="89932"/>
                  <a:pt x="89932" y="0"/>
                  <a:pt x="200869" y="0"/>
                </a:cubicBezTo>
                <a:lnTo>
                  <a:pt x="8629385" y="0"/>
                </a:lnTo>
                <a:cubicBezTo>
                  <a:pt x="8740322" y="0"/>
                  <a:pt x="8830254" y="89932"/>
                  <a:pt x="8830254" y="200869"/>
                </a:cubicBezTo>
                <a:lnTo>
                  <a:pt x="8830254" y="1004318"/>
                </a:lnTo>
                <a:cubicBezTo>
                  <a:pt x="8830254" y="1115255"/>
                  <a:pt x="8740322" y="1205187"/>
                  <a:pt x="8629385" y="1205187"/>
                </a:cubicBezTo>
                <a:lnTo>
                  <a:pt x="200869" y="1205187"/>
                </a:lnTo>
                <a:cubicBezTo>
                  <a:pt x="89932" y="1205187"/>
                  <a:pt x="0" y="1115255"/>
                  <a:pt x="0" y="1004318"/>
                </a:cubicBezTo>
                <a:lnTo>
                  <a:pt x="0" y="200869"/>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21658" tIns="58832" rIns="321658" bIns="58832" numCol="1" spcCol="1270" anchor="ctr" anchorCtr="0">
            <a:noAutofit/>
          </a:bodyPr>
          <a:lstStyle/>
          <a:p>
            <a:pPr lvl="0" algn="l" defTabSz="1022350">
              <a:lnSpc>
                <a:spcPct val="90000"/>
              </a:lnSpc>
              <a:spcBef>
                <a:spcPct val="0"/>
              </a:spcBef>
              <a:spcAft>
                <a:spcPct val="35000"/>
              </a:spcAft>
            </a:pPr>
            <a:r>
              <a:rPr lang="en-GB" altLang="en-US" sz="2300" kern="1200" smtClean="0">
                <a:cs typeface="Times New Roman" panose="02020603050405020304" pitchFamily="18" charset="0"/>
              </a:rPr>
              <a:t>SCSI network is an extension of the internal SCSI</a:t>
            </a:r>
            <a:br>
              <a:rPr lang="en-GB" altLang="en-US" sz="2300" kern="1200" smtClean="0">
                <a:cs typeface="Times New Roman" panose="02020603050405020304" pitchFamily="18" charset="0"/>
              </a:rPr>
            </a:br>
            <a:r>
              <a:rPr lang="en-GB" altLang="en-US" sz="2300" kern="1200" smtClean="0">
                <a:cs typeface="Times New Roman" panose="02020603050405020304" pitchFamily="18" charset="0"/>
              </a:rPr>
              <a:t>bus, used for short distances due to its parallel</a:t>
            </a:r>
            <a:br>
              <a:rPr lang="en-GB" altLang="en-US" sz="2300" kern="1200" smtClean="0">
                <a:cs typeface="Times New Roman" panose="02020603050405020304" pitchFamily="18" charset="0"/>
              </a:rPr>
            </a:br>
            <a:r>
              <a:rPr lang="en-GB" altLang="en-US" sz="2300" kern="1200" smtClean="0">
                <a:cs typeface="Times New Roman" panose="02020603050405020304" pitchFamily="18" charset="0"/>
              </a:rPr>
              <a:t>architecture</a:t>
            </a:r>
            <a:endParaRPr lang="bg-BG" sz="2300" kern="1200" dirty="0"/>
          </a:p>
        </p:txBody>
      </p:sp>
    </p:spTree>
    <p:extLst>
      <p:ext uri="{BB962C8B-B14F-4D97-AF65-F5344CB8AC3E}">
        <p14:creationId xmlns:p14="http://schemas.microsoft.com/office/powerpoint/2010/main" val="328642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750" fill="hold"/>
                                        <p:tgtEl>
                                          <p:spTgt spid="6"/>
                                        </p:tgtEl>
                                        <p:attrNameLst>
                                          <p:attrName>ppt_x</p:attrName>
                                        </p:attrNameLst>
                                      </p:cBhvr>
                                      <p:tavLst>
                                        <p:tav tm="0">
                                          <p:val>
                                            <p:strVal val="0-#ppt_w/2"/>
                                          </p:val>
                                        </p:tav>
                                        <p:tav tm="100000">
                                          <p:val>
                                            <p:strVal val="#ppt_x"/>
                                          </p:val>
                                        </p:tav>
                                      </p:tavLst>
                                    </p:anim>
                                    <p:anim calcmode="lin" valueType="num">
                                      <p:cBhvr additive="base">
                                        <p:cTn id="14" dur="750" fill="hold"/>
                                        <p:tgtEl>
                                          <p:spTgt spid="6"/>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750" fill="hold"/>
                                        <p:tgtEl>
                                          <p:spTgt spid="5"/>
                                        </p:tgtEl>
                                        <p:attrNameLst>
                                          <p:attrName>ppt_x</p:attrName>
                                        </p:attrNameLst>
                                      </p:cBhvr>
                                      <p:tavLst>
                                        <p:tav tm="0">
                                          <p:val>
                                            <p:strVal val="1+#ppt_w/2"/>
                                          </p:val>
                                        </p:tav>
                                        <p:tav tm="100000">
                                          <p:val>
                                            <p:strVal val="#ppt_x"/>
                                          </p:val>
                                        </p:tav>
                                      </p:tavLst>
                                    </p:anim>
                                    <p:anim calcmode="lin" valueType="num">
                                      <p:cBhvr additive="base">
                                        <p:cTn id="18" dur="7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750" fill="hold"/>
                                        <p:tgtEl>
                                          <p:spTgt spid="8"/>
                                        </p:tgtEl>
                                        <p:attrNameLst>
                                          <p:attrName>ppt_x</p:attrName>
                                        </p:attrNameLst>
                                      </p:cBhvr>
                                      <p:tavLst>
                                        <p:tav tm="0">
                                          <p:val>
                                            <p:strVal val="0-#ppt_w/2"/>
                                          </p:val>
                                        </p:tav>
                                        <p:tav tm="100000">
                                          <p:val>
                                            <p:strVal val="#ppt_x"/>
                                          </p:val>
                                        </p:tav>
                                      </p:tavLst>
                                    </p:anim>
                                    <p:anim calcmode="lin" valueType="num">
                                      <p:cBhvr additive="base">
                                        <p:cTn id="24" dur="750" fill="hold"/>
                                        <p:tgtEl>
                                          <p:spTgt spid="8"/>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750" fill="hold"/>
                                        <p:tgtEl>
                                          <p:spTgt spid="7"/>
                                        </p:tgtEl>
                                        <p:attrNameLst>
                                          <p:attrName>ppt_x</p:attrName>
                                        </p:attrNameLst>
                                      </p:cBhvr>
                                      <p:tavLst>
                                        <p:tav tm="0">
                                          <p:val>
                                            <p:strVal val="1+#ppt_w/2"/>
                                          </p:val>
                                        </p:tav>
                                        <p:tav tm="100000">
                                          <p:val>
                                            <p:strVal val="#ppt_x"/>
                                          </p:val>
                                        </p:tav>
                                      </p:tavLst>
                                    </p:anim>
                                    <p:anim calcmode="lin" valueType="num">
                                      <p:cBhvr additive="base">
                                        <p:cTn id="28" dur="7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750" fill="hold"/>
                                        <p:tgtEl>
                                          <p:spTgt spid="10"/>
                                        </p:tgtEl>
                                        <p:attrNameLst>
                                          <p:attrName>ppt_x</p:attrName>
                                        </p:attrNameLst>
                                      </p:cBhvr>
                                      <p:tavLst>
                                        <p:tav tm="0">
                                          <p:val>
                                            <p:strVal val="0-#ppt_w/2"/>
                                          </p:val>
                                        </p:tav>
                                        <p:tav tm="100000">
                                          <p:val>
                                            <p:strVal val="#ppt_x"/>
                                          </p:val>
                                        </p:tav>
                                      </p:tavLst>
                                    </p:anim>
                                    <p:anim calcmode="lin" valueType="num">
                                      <p:cBhvr additive="base">
                                        <p:cTn id="34" dur="750" fill="hold"/>
                                        <p:tgtEl>
                                          <p:spTgt spid="10"/>
                                        </p:tgtEl>
                                        <p:attrNameLst>
                                          <p:attrName>ppt_y</p:attrName>
                                        </p:attrNameLst>
                                      </p:cBhvr>
                                      <p:tavLst>
                                        <p:tav tm="0">
                                          <p:val>
                                            <p:strVal val="#ppt_y"/>
                                          </p:val>
                                        </p:tav>
                                        <p:tav tm="100000">
                                          <p:val>
                                            <p:strVal val="#ppt_y"/>
                                          </p:val>
                                        </p:tav>
                                      </p:tavLst>
                                    </p:anim>
                                  </p:childTnLst>
                                </p:cTn>
                              </p:par>
                              <p:par>
                                <p:cTn id="35" presetID="2" presetClass="entr" presetSubtype="2" fill="hold" nodeType="with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750" fill="hold"/>
                                        <p:tgtEl>
                                          <p:spTgt spid="9"/>
                                        </p:tgtEl>
                                        <p:attrNameLst>
                                          <p:attrName>ppt_x</p:attrName>
                                        </p:attrNameLst>
                                      </p:cBhvr>
                                      <p:tavLst>
                                        <p:tav tm="0">
                                          <p:val>
                                            <p:strVal val="1+#ppt_w/2"/>
                                          </p:val>
                                        </p:tav>
                                        <p:tav tm="100000">
                                          <p:val>
                                            <p:strVal val="#ppt_x"/>
                                          </p:val>
                                        </p:tav>
                                      </p:tavLst>
                                    </p:anim>
                                    <p:anim calcmode="lin" valueType="num">
                                      <p:cBhvr additive="base">
                                        <p:cTn id="38" dur="75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San connectivity components</a:t>
            </a:r>
            <a:endParaRPr lang="bg-BG"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t="8877" b="26789"/>
          <a:stretch/>
        </p:blipFill>
        <p:spPr>
          <a:xfrm>
            <a:off x="4693557" y="2057401"/>
            <a:ext cx="6985000" cy="4362994"/>
          </a:xfrm>
          <a:prstGeom prst="rect">
            <a:avLst/>
          </a:prstGeom>
          <a:ln>
            <a:noFill/>
          </a:ln>
          <a:effectLst>
            <a:outerShdw blurRad="292100" dist="139700" dir="2700000" algn="tl" rotWithShape="0">
              <a:srgbClr val="333333">
                <a:alpha val="65000"/>
              </a:srgbClr>
            </a:outerShdw>
          </a:effectLst>
        </p:spPr>
      </p:pic>
      <p:sp>
        <p:nvSpPr>
          <p:cNvPr id="5" name="Rounded Rectangle 4"/>
          <p:cNvSpPr/>
          <p:nvPr/>
        </p:nvSpPr>
        <p:spPr>
          <a:xfrm>
            <a:off x="313509" y="2563587"/>
            <a:ext cx="4023360" cy="3350622"/>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marL="285750" indent="-285750">
              <a:lnSpc>
                <a:spcPct val="150000"/>
              </a:lnSpc>
              <a:buFont typeface="Wingdings" panose="05000000000000000000" pitchFamily="2" charset="2"/>
              <a:buChar char="Ø"/>
            </a:pPr>
            <a:r>
              <a:rPr lang="en-GB" spc="10" dirty="0" smtClean="0">
                <a:solidFill>
                  <a:schemeClr val="bg1"/>
                </a:solidFill>
                <a:latin typeface="Consolas" panose="020B0609020204030204" pitchFamily="49" charset="0"/>
                <a:ea typeface="Times New Roman" panose="02020603050405020304" pitchFamily="18" charset="0"/>
                <a:cs typeface="Courier New" panose="02070309020205020404" pitchFamily="49" charset="0"/>
              </a:rPr>
              <a:t>Node port</a:t>
            </a:r>
            <a:endParaRPr lang="en-GB" dirty="0" smtClean="0">
              <a:solidFill>
                <a:schemeClr val="bg1"/>
              </a:solidFill>
              <a:latin typeface="Times New Roman" panose="02020603050405020304" pitchFamily="18" charset="0"/>
              <a:ea typeface="Times New Roman" panose="02020603050405020304" pitchFamily="18" charset="0"/>
            </a:endParaRPr>
          </a:p>
          <a:p>
            <a:pPr marL="285750" indent="-285750">
              <a:lnSpc>
                <a:spcPct val="150000"/>
              </a:lnSpc>
              <a:buFont typeface="Wingdings" panose="05000000000000000000" pitchFamily="2" charset="2"/>
              <a:buChar char="Ø"/>
            </a:pPr>
            <a:r>
              <a:rPr lang="en-GB" spc="10" dirty="0" smtClean="0">
                <a:solidFill>
                  <a:schemeClr val="bg1"/>
                </a:solidFill>
                <a:latin typeface="Consolas" panose="020B0609020204030204" pitchFamily="49" charset="0"/>
                <a:ea typeface="Times New Roman" panose="02020603050405020304" pitchFamily="18" charset="0"/>
                <a:cs typeface="Courier New" panose="02070309020205020404" pitchFamily="49" charset="0"/>
              </a:rPr>
              <a:t>Cables</a:t>
            </a:r>
          </a:p>
          <a:p>
            <a:pPr marL="285750" indent="-285750">
              <a:lnSpc>
                <a:spcPct val="150000"/>
              </a:lnSpc>
              <a:buFont typeface="Wingdings" panose="05000000000000000000" pitchFamily="2" charset="2"/>
              <a:buChar char="Ø"/>
            </a:pPr>
            <a:r>
              <a:rPr lang="en-GB" spc="10" dirty="0" smtClean="0">
                <a:solidFill>
                  <a:schemeClr val="bg1"/>
                </a:solidFill>
                <a:latin typeface="Consolas" panose="020B0609020204030204" pitchFamily="49" charset="0"/>
                <a:ea typeface="Times New Roman" panose="02020603050405020304" pitchFamily="18" charset="0"/>
                <a:cs typeface="Courier New" panose="02070309020205020404" pitchFamily="49" charset="0"/>
              </a:rPr>
              <a:t>Interconnection Devices</a:t>
            </a:r>
            <a:endParaRPr lang="en-GB" dirty="0" smtClean="0">
              <a:solidFill>
                <a:schemeClr val="bg1"/>
              </a:solidFill>
              <a:latin typeface="Times New Roman" panose="02020603050405020304" pitchFamily="18" charset="0"/>
              <a:ea typeface="Times New Roman" panose="02020603050405020304" pitchFamily="18" charset="0"/>
            </a:endParaRPr>
          </a:p>
          <a:p>
            <a:pPr marL="285750" indent="-285750">
              <a:lnSpc>
                <a:spcPct val="150000"/>
              </a:lnSpc>
              <a:buFont typeface="Wingdings" panose="05000000000000000000" pitchFamily="2" charset="2"/>
              <a:buChar char="Ø"/>
            </a:pPr>
            <a:r>
              <a:rPr lang="en-GB" spc="10" dirty="0" smtClean="0">
                <a:solidFill>
                  <a:schemeClr val="bg1"/>
                </a:solidFill>
                <a:latin typeface="Consolas" panose="020B0609020204030204" pitchFamily="49" charset="0"/>
                <a:ea typeface="Times New Roman" panose="02020603050405020304" pitchFamily="18" charset="0"/>
                <a:cs typeface="Courier New" panose="02070309020205020404" pitchFamily="49" charset="0"/>
              </a:rPr>
              <a:t>Storage Array</a:t>
            </a:r>
          </a:p>
          <a:p>
            <a:pPr marL="285750" indent="-285750">
              <a:lnSpc>
                <a:spcPct val="150000"/>
              </a:lnSpc>
              <a:buFont typeface="Wingdings" panose="05000000000000000000" pitchFamily="2" charset="2"/>
              <a:buChar char="Ø"/>
            </a:pPr>
            <a:r>
              <a:rPr lang="en-GB" spc="10" dirty="0" smtClean="0">
                <a:solidFill>
                  <a:schemeClr val="bg1"/>
                </a:solidFill>
                <a:latin typeface="Consolas" panose="020B0609020204030204" pitchFamily="49" charset="0"/>
                <a:ea typeface="Times New Roman" panose="02020603050405020304" pitchFamily="18" charset="0"/>
                <a:cs typeface="Courier New" panose="02070309020205020404" pitchFamily="49" charset="0"/>
              </a:rPr>
              <a:t>SAN Management Software </a:t>
            </a:r>
            <a:endParaRPr lang="en-GB" dirty="0" smtClean="0">
              <a:solidFill>
                <a:schemeClr val="bg1"/>
              </a:solidFill>
              <a:latin typeface="Times New Roman" panose="02020603050405020304" pitchFamily="18" charset="0"/>
              <a:ea typeface="Times New Roman" panose="02020603050405020304" pitchFamily="18" charset="0"/>
            </a:endParaRPr>
          </a:p>
          <a:p>
            <a:endParaRPr lang="bg-BG" dirty="0">
              <a:solidFill>
                <a:schemeClr val="bg1"/>
              </a:solidFill>
            </a:endParaRPr>
          </a:p>
        </p:txBody>
      </p:sp>
    </p:spTree>
    <p:extLst>
      <p:ext uri="{BB962C8B-B14F-4D97-AF65-F5344CB8AC3E}">
        <p14:creationId xmlns:p14="http://schemas.microsoft.com/office/powerpoint/2010/main" val="233051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750" fill="hold"/>
                                        <p:tgtEl>
                                          <p:spTgt spid="3"/>
                                        </p:tgtEl>
                                        <p:attrNameLst>
                                          <p:attrName>ppt_x</p:attrName>
                                        </p:attrNameLst>
                                      </p:cBhvr>
                                      <p:tavLst>
                                        <p:tav tm="0">
                                          <p:val>
                                            <p:strVal val="1+#ppt_w/2"/>
                                          </p:val>
                                        </p:tav>
                                        <p:tav tm="100000">
                                          <p:val>
                                            <p:strVal val="#ppt_x"/>
                                          </p:val>
                                        </p:tav>
                                      </p:tavLst>
                                    </p:anim>
                                    <p:anim calcmode="lin" valueType="num">
                                      <p:cBhvr additive="base">
                                        <p:cTn id="14" dur="750" fill="hold"/>
                                        <p:tgtEl>
                                          <p:spTgt spid="3"/>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750" fill="hold"/>
                                        <p:tgtEl>
                                          <p:spTgt spid="5"/>
                                        </p:tgtEl>
                                        <p:attrNameLst>
                                          <p:attrName>ppt_x</p:attrName>
                                        </p:attrNameLst>
                                      </p:cBhvr>
                                      <p:tavLst>
                                        <p:tav tm="0">
                                          <p:val>
                                            <p:strVal val="0-#ppt_w/2"/>
                                          </p:val>
                                        </p:tav>
                                        <p:tav tm="100000">
                                          <p:val>
                                            <p:strVal val="#ppt_x"/>
                                          </p:val>
                                        </p:tav>
                                      </p:tavLst>
                                    </p:anim>
                                    <p:anim calcmode="lin" valueType="num">
                                      <p:cBhvr additive="base">
                                        <p:cTn id="18" dur="750" fill="hold"/>
                                        <p:tgtEl>
                                          <p:spTgt spid="5"/>
                                        </p:tgtEl>
                                        <p:attrNameLst>
                                          <p:attrName>ppt_y</p:attrName>
                                        </p:attrNameLst>
                                      </p:cBhvr>
                                      <p:tavLst>
                                        <p:tav tm="0">
                                          <p:val>
                                            <p:strVal val="#ppt_y"/>
                                          </p:val>
                                        </p:tav>
                                        <p:tav tm="100000">
                                          <p:val>
                                            <p:strVal val="#ppt_y"/>
                                          </p:val>
                                        </p:tav>
                                      </p:tavLst>
                                    </p:anim>
                                  </p:childTnLst>
                                </p:cTn>
                              </p:par>
                            </p:childTnLst>
                          </p:cTn>
                        </p:par>
                        <p:par>
                          <p:cTn id="19" fill="hold">
                            <p:stCondLst>
                              <p:cond delay="750"/>
                            </p:stCondLst>
                            <p:childTnLst>
                              <p:par>
                                <p:cTn id="20" presetID="2" presetClass="entr" presetSubtype="8" fill="hold" nodeType="after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 calcmode="lin" valueType="num">
                                      <p:cBhvr additive="base">
                                        <p:cTn id="22" dur="75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23" dur="75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 calcmode="lin" valueType="num">
                                      <p:cBhvr additive="base">
                                        <p:cTn id="28" dur="75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29" dur="75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nodeType="click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 calcmode="lin" valueType="num">
                                      <p:cBhvr additive="base">
                                        <p:cTn id="34" dur="75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35" dur="75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nodeType="clickEffect">
                                  <p:stCondLst>
                                    <p:cond delay="0"/>
                                  </p:stCondLst>
                                  <p:childTnLst>
                                    <p:set>
                                      <p:cBhvr>
                                        <p:cTn id="39" dur="1" fill="hold">
                                          <p:stCondLst>
                                            <p:cond delay="0"/>
                                          </p:stCondLst>
                                        </p:cTn>
                                        <p:tgtEl>
                                          <p:spTgt spid="5">
                                            <p:txEl>
                                              <p:pRg st="3" end="3"/>
                                            </p:txEl>
                                          </p:spTgt>
                                        </p:tgtEl>
                                        <p:attrNameLst>
                                          <p:attrName>style.visibility</p:attrName>
                                        </p:attrNameLst>
                                      </p:cBhvr>
                                      <p:to>
                                        <p:strVal val="visible"/>
                                      </p:to>
                                    </p:set>
                                    <p:anim calcmode="lin" valueType="num">
                                      <p:cBhvr additive="base">
                                        <p:cTn id="40" dur="75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41" dur="75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nodeType="clickEffect">
                                  <p:stCondLst>
                                    <p:cond delay="0"/>
                                  </p:stCondLst>
                                  <p:childTnLst>
                                    <p:set>
                                      <p:cBhvr>
                                        <p:cTn id="45" dur="1" fill="hold">
                                          <p:stCondLst>
                                            <p:cond delay="0"/>
                                          </p:stCondLst>
                                        </p:cTn>
                                        <p:tgtEl>
                                          <p:spTgt spid="5">
                                            <p:txEl>
                                              <p:pRg st="4" end="4"/>
                                            </p:txEl>
                                          </p:spTgt>
                                        </p:tgtEl>
                                        <p:attrNameLst>
                                          <p:attrName>style.visibility</p:attrName>
                                        </p:attrNameLst>
                                      </p:cBhvr>
                                      <p:to>
                                        <p:strVal val="visible"/>
                                      </p:to>
                                    </p:set>
                                    <p:anim calcmode="lin" valueType="num">
                                      <p:cBhvr additive="base">
                                        <p:cTn id="46" dur="75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47" dur="75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9072" y="4245791"/>
            <a:ext cx="2806981" cy="2464345"/>
          </a:xfrm>
          <a:prstGeom prst="rect">
            <a:avLst/>
          </a:prstGeom>
        </p:spPr>
      </p:pic>
      <p:sp>
        <p:nvSpPr>
          <p:cNvPr id="2" name="Rectangle 1"/>
          <p:cNvSpPr/>
          <p:nvPr/>
        </p:nvSpPr>
        <p:spPr>
          <a:xfrm>
            <a:off x="6966865" y="2276872"/>
            <a:ext cx="3709851" cy="679269"/>
          </a:xfrm>
          <a:prstGeom prst="rect">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r>
              <a:rPr lang="en-US" dirty="0" smtClean="0">
                <a:solidFill>
                  <a:schemeClr val="bg1"/>
                </a:solidFill>
              </a:rPr>
              <a:t>Protocol Mapping Layer</a:t>
            </a:r>
          </a:p>
          <a:p>
            <a:pPr algn="ctr"/>
            <a:r>
              <a:rPr lang="en-US" dirty="0" smtClean="0">
                <a:solidFill>
                  <a:schemeClr val="bg1"/>
                </a:solidFill>
              </a:rPr>
              <a:t>(Multimedia / Channels / Networks)</a:t>
            </a:r>
            <a:endParaRPr lang="bg-BG" dirty="0">
              <a:solidFill>
                <a:schemeClr val="bg1"/>
              </a:solidFill>
            </a:endParaRPr>
          </a:p>
        </p:txBody>
      </p:sp>
      <p:sp>
        <p:nvSpPr>
          <p:cNvPr id="3" name="Rectangle 2"/>
          <p:cNvSpPr/>
          <p:nvPr/>
        </p:nvSpPr>
        <p:spPr>
          <a:xfrm>
            <a:off x="6966864" y="2956141"/>
            <a:ext cx="3709851" cy="679269"/>
          </a:xfrm>
          <a:prstGeom prst="rect">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r>
              <a:rPr lang="en-US" dirty="0" smtClean="0">
                <a:solidFill>
                  <a:schemeClr val="bg1"/>
                </a:solidFill>
              </a:rPr>
              <a:t>Common Services</a:t>
            </a:r>
            <a:endParaRPr lang="bg-BG" dirty="0">
              <a:solidFill>
                <a:schemeClr val="bg1"/>
              </a:solidFill>
            </a:endParaRPr>
          </a:p>
        </p:txBody>
      </p:sp>
      <p:sp>
        <p:nvSpPr>
          <p:cNvPr id="4" name="Isosceles Triangle 3"/>
          <p:cNvSpPr/>
          <p:nvPr/>
        </p:nvSpPr>
        <p:spPr>
          <a:xfrm>
            <a:off x="6966863" y="1610666"/>
            <a:ext cx="3709851" cy="679269"/>
          </a:xfrm>
          <a:prstGeom prst="triangle">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r>
              <a:rPr lang="en-US" dirty="0" smtClean="0">
                <a:solidFill>
                  <a:schemeClr val="bg1"/>
                </a:solidFill>
              </a:rPr>
              <a:t>Application</a:t>
            </a:r>
            <a:endParaRPr lang="bg-BG" dirty="0">
              <a:solidFill>
                <a:schemeClr val="bg1"/>
              </a:solidFill>
            </a:endParaRPr>
          </a:p>
        </p:txBody>
      </p:sp>
      <p:sp>
        <p:nvSpPr>
          <p:cNvPr id="5" name="Rectangle 4"/>
          <p:cNvSpPr/>
          <p:nvPr/>
        </p:nvSpPr>
        <p:spPr>
          <a:xfrm>
            <a:off x="6287598" y="3739912"/>
            <a:ext cx="5159829" cy="45719"/>
          </a:xfrm>
          <a:prstGeom prst="rect">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sp>
        <p:nvSpPr>
          <p:cNvPr id="6" name="Rectangle 5"/>
          <p:cNvSpPr/>
          <p:nvPr/>
        </p:nvSpPr>
        <p:spPr>
          <a:xfrm>
            <a:off x="6287598" y="3890133"/>
            <a:ext cx="5159829" cy="45719"/>
          </a:xfrm>
          <a:prstGeom prst="rect">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sp>
        <p:nvSpPr>
          <p:cNvPr id="7" name="Rectangle 6"/>
          <p:cNvSpPr/>
          <p:nvPr/>
        </p:nvSpPr>
        <p:spPr>
          <a:xfrm>
            <a:off x="6966862" y="4079546"/>
            <a:ext cx="3709851" cy="679269"/>
          </a:xfrm>
          <a:prstGeom prst="rect">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r>
              <a:rPr lang="en-US" dirty="0" smtClean="0">
                <a:solidFill>
                  <a:schemeClr val="bg1"/>
                </a:solidFill>
              </a:rPr>
              <a:t>Signaling Protocol</a:t>
            </a:r>
          </a:p>
          <a:p>
            <a:pPr algn="ctr"/>
            <a:r>
              <a:rPr lang="en-US" dirty="0" smtClean="0">
                <a:solidFill>
                  <a:schemeClr val="bg1"/>
                </a:solidFill>
              </a:rPr>
              <a:t>(Framing / Flow Control)</a:t>
            </a:r>
            <a:endParaRPr lang="bg-BG" dirty="0">
              <a:solidFill>
                <a:schemeClr val="bg1"/>
              </a:solidFill>
            </a:endParaRPr>
          </a:p>
        </p:txBody>
      </p:sp>
      <p:sp>
        <p:nvSpPr>
          <p:cNvPr id="8" name="Rectangle 7"/>
          <p:cNvSpPr/>
          <p:nvPr/>
        </p:nvSpPr>
        <p:spPr>
          <a:xfrm>
            <a:off x="6966861" y="4758815"/>
            <a:ext cx="3709851" cy="679269"/>
          </a:xfrm>
          <a:prstGeom prst="rect">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r>
              <a:rPr lang="en-US" dirty="0" err="1" smtClean="0">
                <a:solidFill>
                  <a:schemeClr val="bg1"/>
                </a:solidFill>
              </a:rPr>
              <a:t>Transmmision</a:t>
            </a:r>
            <a:r>
              <a:rPr lang="en-US" dirty="0" smtClean="0">
                <a:solidFill>
                  <a:schemeClr val="bg1"/>
                </a:solidFill>
              </a:rPr>
              <a:t> Protocol</a:t>
            </a:r>
          </a:p>
          <a:p>
            <a:pPr algn="ctr"/>
            <a:r>
              <a:rPr lang="en-US" dirty="0" smtClean="0">
                <a:solidFill>
                  <a:schemeClr val="bg1"/>
                </a:solidFill>
              </a:rPr>
              <a:t>(Encode/ Decode)</a:t>
            </a:r>
            <a:endParaRPr lang="bg-BG" dirty="0">
              <a:solidFill>
                <a:schemeClr val="bg1"/>
              </a:solidFill>
            </a:endParaRPr>
          </a:p>
        </p:txBody>
      </p:sp>
      <p:sp>
        <p:nvSpPr>
          <p:cNvPr id="9" name="Rectangle 8"/>
          <p:cNvSpPr/>
          <p:nvPr/>
        </p:nvSpPr>
        <p:spPr>
          <a:xfrm>
            <a:off x="6966855" y="5438084"/>
            <a:ext cx="3709851" cy="679269"/>
          </a:xfrm>
          <a:prstGeom prst="rect">
            <a:avLst/>
          </a:pr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rtlCol="0" anchor="ctr"/>
          <a:lstStyle/>
          <a:p>
            <a:pPr algn="ctr"/>
            <a:r>
              <a:rPr lang="en-US" b="1" dirty="0" smtClean="0">
                <a:solidFill>
                  <a:schemeClr val="bg1"/>
                </a:solidFill>
              </a:rPr>
              <a:t>Physical Interface / Media</a:t>
            </a:r>
            <a:endParaRPr lang="bg-BG" b="1" dirty="0">
              <a:solidFill>
                <a:schemeClr val="bg1"/>
              </a:solidFill>
            </a:endParaRPr>
          </a:p>
        </p:txBody>
      </p:sp>
      <p:sp>
        <p:nvSpPr>
          <p:cNvPr id="10" name="TextBox 9"/>
          <p:cNvSpPr txBox="1"/>
          <p:nvPr/>
        </p:nvSpPr>
        <p:spPr>
          <a:xfrm>
            <a:off x="6143906" y="5593052"/>
            <a:ext cx="679269" cy="369332"/>
          </a:xfrm>
          <a:prstGeom prst="rect">
            <a:avLst/>
          </a:prstGeom>
          <a:noFill/>
        </p:spPr>
        <p:txBody>
          <a:bodyPr wrap="square" rtlCol="0">
            <a:spAutoFit/>
          </a:bodyPr>
          <a:lstStyle/>
          <a:p>
            <a:r>
              <a:rPr lang="en-US" dirty="0" smtClean="0"/>
              <a:t>FC-0</a:t>
            </a:r>
            <a:endParaRPr lang="bg-BG" dirty="0"/>
          </a:p>
        </p:txBody>
      </p:sp>
      <p:sp>
        <p:nvSpPr>
          <p:cNvPr id="11" name="TextBox 10"/>
          <p:cNvSpPr txBox="1"/>
          <p:nvPr/>
        </p:nvSpPr>
        <p:spPr>
          <a:xfrm>
            <a:off x="6143905" y="4913783"/>
            <a:ext cx="679269" cy="369332"/>
          </a:xfrm>
          <a:prstGeom prst="rect">
            <a:avLst/>
          </a:prstGeom>
          <a:noFill/>
        </p:spPr>
        <p:txBody>
          <a:bodyPr wrap="square" rtlCol="0">
            <a:spAutoFit/>
          </a:bodyPr>
          <a:lstStyle/>
          <a:p>
            <a:r>
              <a:rPr lang="en-US" dirty="0" smtClean="0"/>
              <a:t>FC-1</a:t>
            </a:r>
            <a:endParaRPr lang="bg-BG" dirty="0"/>
          </a:p>
        </p:txBody>
      </p:sp>
      <p:sp>
        <p:nvSpPr>
          <p:cNvPr id="12" name="TextBox 11"/>
          <p:cNvSpPr txBox="1"/>
          <p:nvPr/>
        </p:nvSpPr>
        <p:spPr>
          <a:xfrm>
            <a:off x="6117772" y="4245791"/>
            <a:ext cx="679269" cy="369332"/>
          </a:xfrm>
          <a:prstGeom prst="rect">
            <a:avLst/>
          </a:prstGeom>
          <a:noFill/>
        </p:spPr>
        <p:txBody>
          <a:bodyPr wrap="square" rtlCol="0">
            <a:spAutoFit/>
          </a:bodyPr>
          <a:lstStyle/>
          <a:p>
            <a:r>
              <a:rPr lang="en-US" dirty="0" smtClean="0"/>
              <a:t>FC-2</a:t>
            </a:r>
            <a:endParaRPr lang="bg-BG" dirty="0"/>
          </a:p>
        </p:txBody>
      </p:sp>
      <p:sp>
        <p:nvSpPr>
          <p:cNvPr id="13" name="TextBox 12"/>
          <p:cNvSpPr txBox="1"/>
          <p:nvPr/>
        </p:nvSpPr>
        <p:spPr>
          <a:xfrm>
            <a:off x="6143904" y="3163361"/>
            <a:ext cx="679269" cy="369332"/>
          </a:xfrm>
          <a:prstGeom prst="rect">
            <a:avLst/>
          </a:prstGeom>
          <a:noFill/>
        </p:spPr>
        <p:txBody>
          <a:bodyPr wrap="square" rtlCol="0">
            <a:spAutoFit/>
          </a:bodyPr>
          <a:lstStyle/>
          <a:p>
            <a:r>
              <a:rPr lang="en-US" dirty="0" smtClean="0"/>
              <a:t>FC-3</a:t>
            </a:r>
            <a:endParaRPr lang="bg-BG" dirty="0"/>
          </a:p>
        </p:txBody>
      </p:sp>
      <p:sp>
        <p:nvSpPr>
          <p:cNvPr id="14" name="TextBox 13"/>
          <p:cNvSpPr txBox="1"/>
          <p:nvPr/>
        </p:nvSpPr>
        <p:spPr>
          <a:xfrm>
            <a:off x="6143904" y="2450263"/>
            <a:ext cx="679269" cy="369332"/>
          </a:xfrm>
          <a:prstGeom prst="rect">
            <a:avLst/>
          </a:prstGeom>
          <a:noFill/>
        </p:spPr>
        <p:txBody>
          <a:bodyPr wrap="square" rtlCol="0">
            <a:spAutoFit/>
          </a:bodyPr>
          <a:lstStyle/>
          <a:p>
            <a:r>
              <a:rPr lang="en-US" dirty="0" smtClean="0"/>
              <a:t>FC-4</a:t>
            </a:r>
            <a:endParaRPr lang="bg-BG" dirty="0"/>
          </a:p>
        </p:txBody>
      </p:sp>
      <p:sp>
        <p:nvSpPr>
          <p:cNvPr id="15" name="TextBox 14"/>
          <p:cNvSpPr txBox="1"/>
          <p:nvPr/>
        </p:nvSpPr>
        <p:spPr>
          <a:xfrm>
            <a:off x="10820406" y="2861124"/>
            <a:ext cx="914403" cy="646331"/>
          </a:xfrm>
          <a:prstGeom prst="rect">
            <a:avLst/>
          </a:prstGeom>
          <a:noFill/>
        </p:spPr>
        <p:txBody>
          <a:bodyPr wrap="square" rtlCol="0">
            <a:spAutoFit/>
          </a:bodyPr>
          <a:lstStyle/>
          <a:p>
            <a:r>
              <a:rPr lang="en-US" dirty="0" smtClean="0"/>
              <a:t>Upper</a:t>
            </a:r>
          </a:p>
          <a:p>
            <a:r>
              <a:rPr lang="en-US" dirty="0" smtClean="0"/>
              <a:t>Layers</a:t>
            </a:r>
            <a:endParaRPr lang="bg-BG" dirty="0"/>
          </a:p>
        </p:txBody>
      </p:sp>
      <p:sp>
        <p:nvSpPr>
          <p:cNvPr id="16" name="TextBox 15"/>
          <p:cNvSpPr txBox="1"/>
          <p:nvPr/>
        </p:nvSpPr>
        <p:spPr>
          <a:xfrm>
            <a:off x="10755083" y="4143967"/>
            <a:ext cx="1436917" cy="646331"/>
          </a:xfrm>
          <a:prstGeom prst="rect">
            <a:avLst/>
          </a:prstGeom>
          <a:noFill/>
        </p:spPr>
        <p:txBody>
          <a:bodyPr wrap="square" rtlCol="0">
            <a:spAutoFit/>
          </a:bodyPr>
          <a:lstStyle/>
          <a:p>
            <a:r>
              <a:rPr lang="en-US" dirty="0" smtClean="0"/>
              <a:t>Physical </a:t>
            </a:r>
          </a:p>
          <a:p>
            <a:r>
              <a:rPr lang="en-US" dirty="0" smtClean="0"/>
              <a:t>Layers</a:t>
            </a:r>
            <a:endParaRPr lang="bg-BG" dirty="0"/>
          </a:p>
        </p:txBody>
      </p:sp>
      <p:sp>
        <p:nvSpPr>
          <p:cNvPr id="22" name="Rectangle 21"/>
          <p:cNvSpPr/>
          <p:nvPr/>
        </p:nvSpPr>
        <p:spPr>
          <a:xfrm>
            <a:off x="150947" y="1888508"/>
            <a:ext cx="5479143" cy="554400"/>
          </a:xfrm>
          <a:prstGeom prst="rect">
            <a:avLst/>
          </a:prstGeom>
        </p:spPr>
        <p:style>
          <a:lnRef idx="2">
            <a:schemeClr val="dk1"/>
          </a:lnRef>
          <a:fillRef idx="1">
            <a:schemeClr val="lt1"/>
          </a:fillRef>
          <a:effectRef idx="0">
            <a:schemeClr val="dk1"/>
          </a:effectRef>
          <a:fontRef idx="minor">
            <a:schemeClr val="dk1"/>
          </a:fontRef>
        </p:style>
      </p:sp>
      <p:sp>
        <p:nvSpPr>
          <p:cNvPr id="23" name="Freeform 22"/>
          <p:cNvSpPr/>
          <p:nvPr/>
        </p:nvSpPr>
        <p:spPr>
          <a:xfrm>
            <a:off x="424904" y="1475600"/>
            <a:ext cx="4632779" cy="737627"/>
          </a:xfrm>
          <a:custGeom>
            <a:avLst/>
            <a:gdLst>
              <a:gd name="connsiteX0" fmla="*/ 0 w 4632779"/>
              <a:gd name="connsiteY0" fmla="*/ 122940 h 737627"/>
              <a:gd name="connsiteX1" fmla="*/ 122940 w 4632779"/>
              <a:gd name="connsiteY1" fmla="*/ 0 h 737627"/>
              <a:gd name="connsiteX2" fmla="*/ 4509839 w 4632779"/>
              <a:gd name="connsiteY2" fmla="*/ 0 h 737627"/>
              <a:gd name="connsiteX3" fmla="*/ 4632779 w 4632779"/>
              <a:gd name="connsiteY3" fmla="*/ 122940 h 737627"/>
              <a:gd name="connsiteX4" fmla="*/ 4632779 w 4632779"/>
              <a:gd name="connsiteY4" fmla="*/ 614687 h 737627"/>
              <a:gd name="connsiteX5" fmla="*/ 4509839 w 4632779"/>
              <a:gd name="connsiteY5" fmla="*/ 737627 h 737627"/>
              <a:gd name="connsiteX6" fmla="*/ 122940 w 4632779"/>
              <a:gd name="connsiteY6" fmla="*/ 737627 h 737627"/>
              <a:gd name="connsiteX7" fmla="*/ 0 w 4632779"/>
              <a:gd name="connsiteY7" fmla="*/ 614687 h 737627"/>
              <a:gd name="connsiteX8" fmla="*/ 0 w 4632779"/>
              <a:gd name="connsiteY8" fmla="*/ 122940 h 737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32779" h="737627">
                <a:moveTo>
                  <a:pt x="0" y="122940"/>
                </a:moveTo>
                <a:cubicBezTo>
                  <a:pt x="0" y="55042"/>
                  <a:pt x="55042" y="0"/>
                  <a:pt x="122940" y="0"/>
                </a:cubicBezTo>
                <a:lnTo>
                  <a:pt x="4509839" y="0"/>
                </a:lnTo>
                <a:cubicBezTo>
                  <a:pt x="4577737" y="0"/>
                  <a:pt x="4632779" y="55042"/>
                  <a:pt x="4632779" y="122940"/>
                </a:cubicBezTo>
                <a:lnTo>
                  <a:pt x="4632779" y="614687"/>
                </a:lnTo>
                <a:cubicBezTo>
                  <a:pt x="4632779" y="682585"/>
                  <a:pt x="4577737" y="737627"/>
                  <a:pt x="4509839" y="737627"/>
                </a:cubicBezTo>
                <a:lnTo>
                  <a:pt x="122940" y="737627"/>
                </a:lnTo>
                <a:cubicBezTo>
                  <a:pt x="55042" y="737627"/>
                  <a:pt x="0" y="682585"/>
                  <a:pt x="0" y="614687"/>
                </a:cubicBezTo>
                <a:lnTo>
                  <a:pt x="0" y="122940"/>
                </a:lnTo>
                <a:close/>
              </a:path>
            </a:pathLst>
          </a:cu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spcFirstLastPara="0" vert="horz" wrap="square" lIns="180977" tIns="36008" rIns="180977" bIns="36008" numCol="1" spcCol="1270" anchor="ctr" anchorCtr="0">
            <a:noAutofit/>
          </a:bodyPr>
          <a:lstStyle/>
          <a:p>
            <a:pPr lvl="0" algn="l" defTabSz="977900">
              <a:lnSpc>
                <a:spcPct val="90000"/>
              </a:lnSpc>
              <a:spcBef>
                <a:spcPct val="0"/>
              </a:spcBef>
              <a:spcAft>
                <a:spcPct val="35000"/>
              </a:spcAft>
            </a:pPr>
            <a:r>
              <a:rPr lang="en-US" sz="2200" b="0" kern="1200" dirty="0" err="1" smtClean="0">
                <a:solidFill>
                  <a:schemeClr val="bg1"/>
                </a:solidFill>
              </a:rPr>
              <a:t>Fibre</a:t>
            </a:r>
            <a:r>
              <a:rPr lang="en-US" sz="2200" b="0" kern="1200" dirty="0" smtClean="0">
                <a:solidFill>
                  <a:schemeClr val="bg1"/>
                </a:solidFill>
              </a:rPr>
              <a:t> Channel is a technology standard for transferring data</a:t>
            </a:r>
            <a:endParaRPr lang="bg-BG" sz="2200" b="0" kern="1200" dirty="0">
              <a:solidFill>
                <a:schemeClr val="bg1"/>
              </a:solidFill>
            </a:endParaRPr>
          </a:p>
        </p:txBody>
      </p:sp>
      <p:sp>
        <p:nvSpPr>
          <p:cNvPr id="24" name="Rectangle 23"/>
          <p:cNvSpPr/>
          <p:nvPr/>
        </p:nvSpPr>
        <p:spPr>
          <a:xfrm>
            <a:off x="150947" y="2974615"/>
            <a:ext cx="5479143" cy="554400"/>
          </a:xfrm>
          <a:prstGeom prst="rect">
            <a:avLst/>
          </a:prstGeom>
        </p:spPr>
        <p:style>
          <a:lnRef idx="2">
            <a:schemeClr val="dk1"/>
          </a:lnRef>
          <a:fillRef idx="1">
            <a:schemeClr val="lt1"/>
          </a:fillRef>
          <a:effectRef idx="0">
            <a:schemeClr val="dk1"/>
          </a:effectRef>
          <a:fontRef idx="minor">
            <a:schemeClr val="dk1"/>
          </a:fontRef>
        </p:style>
      </p:sp>
      <p:sp>
        <p:nvSpPr>
          <p:cNvPr id="25" name="Freeform 24"/>
          <p:cNvSpPr/>
          <p:nvPr/>
        </p:nvSpPr>
        <p:spPr>
          <a:xfrm>
            <a:off x="424904" y="2561708"/>
            <a:ext cx="4632779" cy="737627"/>
          </a:xfrm>
          <a:custGeom>
            <a:avLst/>
            <a:gdLst>
              <a:gd name="connsiteX0" fmla="*/ 0 w 4632779"/>
              <a:gd name="connsiteY0" fmla="*/ 122940 h 737627"/>
              <a:gd name="connsiteX1" fmla="*/ 122940 w 4632779"/>
              <a:gd name="connsiteY1" fmla="*/ 0 h 737627"/>
              <a:gd name="connsiteX2" fmla="*/ 4509839 w 4632779"/>
              <a:gd name="connsiteY2" fmla="*/ 0 h 737627"/>
              <a:gd name="connsiteX3" fmla="*/ 4632779 w 4632779"/>
              <a:gd name="connsiteY3" fmla="*/ 122940 h 737627"/>
              <a:gd name="connsiteX4" fmla="*/ 4632779 w 4632779"/>
              <a:gd name="connsiteY4" fmla="*/ 614687 h 737627"/>
              <a:gd name="connsiteX5" fmla="*/ 4509839 w 4632779"/>
              <a:gd name="connsiteY5" fmla="*/ 737627 h 737627"/>
              <a:gd name="connsiteX6" fmla="*/ 122940 w 4632779"/>
              <a:gd name="connsiteY6" fmla="*/ 737627 h 737627"/>
              <a:gd name="connsiteX7" fmla="*/ 0 w 4632779"/>
              <a:gd name="connsiteY7" fmla="*/ 614687 h 737627"/>
              <a:gd name="connsiteX8" fmla="*/ 0 w 4632779"/>
              <a:gd name="connsiteY8" fmla="*/ 122940 h 737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32779" h="737627">
                <a:moveTo>
                  <a:pt x="0" y="122940"/>
                </a:moveTo>
                <a:cubicBezTo>
                  <a:pt x="0" y="55042"/>
                  <a:pt x="55042" y="0"/>
                  <a:pt x="122940" y="0"/>
                </a:cubicBezTo>
                <a:lnTo>
                  <a:pt x="4509839" y="0"/>
                </a:lnTo>
                <a:cubicBezTo>
                  <a:pt x="4577737" y="0"/>
                  <a:pt x="4632779" y="55042"/>
                  <a:pt x="4632779" y="122940"/>
                </a:cubicBezTo>
                <a:lnTo>
                  <a:pt x="4632779" y="614687"/>
                </a:lnTo>
                <a:cubicBezTo>
                  <a:pt x="4632779" y="682585"/>
                  <a:pt x="4577737" y="737627"/>
                  <a:pt x="4509839" y="737627"/>
                </a:cubicBezTo>
                <a:lnTo>
                  <a:pt x="122940" y="737627"/>
                </a:lnTo>
                <a:cubicBezTo>
                  <a:pt x="55042" y="737627"/>
                  <a:pt x="0" y="682585"/>
                  <a:pt x="0" y="614687"/>
                </a:cubicBezTo>
                <a:lnTo>
                  <a:pt x="0" y="122940"/>
                </a:lnTo>
                <a:close/>
              </a:path>
            </a:pathLst>
          </a:cu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spcFirstLastPara="0" vert="horz" wrap="square" lIns="180977" tIns="36008" rIns="180977" bIns="36008" numCol="1" spcCol="1270" anchor="ctr" anchorCtr="0">
            <a:noAutofit/>
          </a:bodyPr>
          <a:lstStyle/>
          <a:p>
            <a:pPr lvl="0" algn="l" defTabSz="977900">
              <a:lnSpc>
                <a:spcPct val="90000"/>
              </a:lnSpc>
              <a:spcBef>
                <a:spcPct val="0"/>
              </a:spcBef>
              <a:spcAft>
                <a:spcPct val="35000"/>
              </a:spcAft>
            </a:pPr>
            <a:r>
              <a:rPr lang="en-US" sz="2200" kern="1200" dirty="0" smtClean="0">
                <a:solidFill>
                  <a:schemeClr val="bg1"/>
                </a:solidFill>
              </a:rPr>
              <a:t>At extremely high speed – up to 10 </a:t>
            </a:r>
            <a:r>
              <a:rPr lang="en-US" sz="2200" kern="1200" dirty="0" err="1" smtClean="0">
                <a:solidFill>
                  <a:schemeClr val="bg1"/>
                </a:solidFill>
              </a:rPr>
              <a:t>Gbps</a:t>
            </a:r>
            <a:r>
              <a:rPr lang="en-US" sz="2200" kern="1200" dirty="0" smtClean="0">
                <a:solidFill>
                  <a:schemeClr val="bg1"/>
                </a:solidFill>
              </a:rPr>
              <a:t> or even more</a:t>
            </a:r>
            <a:endParaRPr lang="bg-BG" sz="2200" kern="1200" dirty="0">
              <a:solidFill>
                <a:schemeClr val="bg1"/>
              </a:solidFill>
            </a:endParaRPr>
          </a:p>
        </p:txBody>
      </p:sp>
      <p:sp>
        <p:nvSpPr>
          <p:cNvPr id="26" name="Rectangle 25"/>
          <p:cNvSpPr/>
          <p:nvPr/>
        </p:nvSpPr>
        <p:spPr>
          <a:xfrm>
            <a:off x="150947" y="4060723"/>
            <a:ext cx="5479143" cy="554400"/>
          </a:xfrm>
          <a:prstGeom prst="rect">
            <a:avLst/>
          </a:prstGeom>
        </p:spPr>
        <p:style>
          <a:lnRef idx="2">
            <a:schemeClr val="dk1"/>
          </a:lnRef>
          <a:fillRef idx="1">
            <a:schemeClr val="lt1"/>
          </a:fillRef>
          <a:effectRef idx="0">
            <a:schemeClr val="dk1"/>
          </a:effectRef>
          <a:fontRef idx="minor">
            <a:schemeClr val="dk1"/>
          </a:fontRef>
        </p:style>
      </p:sp>
      <p:sp>
        <p:nvSpPr>
          <p:cNvPr id="27" name="Freeform 26"/>
          <p:cNvSpPr/>
          <p:nvPr/>
        </p:nvSpPr>
        <p:spPr>
          <a:xfrm>
            <a:off x="424904" y="3647815"/>
            <a:ext cx="4632779" cy="737627"/>
          </a:xfrm>
          <a:custGeom>
            <a:avLst/>
            <a:gdLst>
              <a:gd name="connsiteX0" fmla="*/ 0 w 4632779"/>
              <a:gd name="connsiteY0" fmla="*/ 122940 h 737627"/>
              <a:gd name="connsiteX1" fmla="*/ 122940 w 4632779"/>
              <a:gd name="connsiteY1" fmla="*/ 0 h 737627"/>
              <a:gd name="connsiteX2" fmla="*/ 4509839 w 4632779"/>
              <a:gd name="connsiteY2" fmla="*/ 0 h 737627"/>
              <a:gd name="connsiteX3" fmla="*/ 4632779 w 4632779"/>
              <a:gd name="connsiteY3" fmla="*/ 122940 h 737627"/>
              <a:gd name="connsiteX4" fmla="*/ 4632779 w 4632779"/>
              <a:gd name="connsiteY4" fmla="*/ 614687 h 737627"/>
              <a:gd name="connsiteX5" fmla="*/ 4509839 w 4632779"/>
              <a:gd name="connsiteY5" fmla="*/ 737627 h 737627"/>
              <a:gd name="connsiteX6" fmla="*/ 122940 w 4632779"/>
              <a:gd name="connsiteY6" fmla="*/ 737627 h 737627"/>
              <a:gd name="connsiteX7" fmla="*/ 0 w 4632779"/>
              <a:gd name="connsiteY7" fmla="*/ 614687 h 737627"/>
              <a:gd name="connsiteX8" fmla="*/ 0 w 4632779"/>
              <a:gd name="connsiteY8" fmla="*/ 122940 h 737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32779" h="737627">
                <a:moveTo>
                  <a:pt x="0" y="122940"/>
                </a:moveTo>
                <a:cubicBezTo>
                  <a:pt x="0" y="55042"/>
                  <a:pt x="55042" y="0"/>
                  <a:pt x="122940" y="0"/>
                </a:cubicBezTo>
                <a:lnTo>
                  <a:pt x="4509839" y="0"/>
                </a:lnTo>
                <a:cubicBezTo>
                  <a:pt x="4577737" y="0"/>
                  <a:pt x="4632779" y="55042"/>
                  <a:pt x="4632779" y="122940"/>
                </a:cubicBezTo>
                <a:lnTo>
                  <a:pt x="4632779" y="614687"/>
                </a:lnTo>
                <a:cubicBezTo>
                  <a:pt x="4632779" y="682585"/>
                  <a:pt x="4577737" y="737627"/>
                  <a:pt x="4509839" y="737627"/>
                </a:cubicBezTo>
                <a:lnTo>
                  <a:pt x="122940" y="737627"/>
                </a:lnTo>
                <a:cubicBezTo>
                  <a:pt x="55042" y="737627"/>
                  <a:pt x="0" y="682585"/>
                  <a:pt x="0" y="614687"/>
                </a:cubicBezTo>
                <a:lnTo>
                  <a:pt x="0" y="122940"/>
                </a:lnTo>
                <a:close/>
              </a:path>
            </a:pathLst>
          </a:custGeom>
          <a:scene3d>
            <a:camera prst="orthographicFront"/>
            <a:lightRig rig="threePt" dir="t"/>
          </a:scene3d>
          <a:sp3d>
            <a:bevelT/>
          </a:sp3d>
        </p:spPr>
        <p:style>
          <a:lnRef idx="1">
            <a:schemeClr val="dk1"/>
          </a:lnRef>
          <a:fillRef idx="2">
            <a:schemeClr val="dk1"/>
          </a:fillRef>
          <a:effectRef idx="1">
            <a:schemeClr val="dk1"/>
          </a:effectRef>
          <a:fontRef idx="minor">
            <a:schemeClr val="dk1"/>
          </a:fontRef>
        </p:style>
        <p:txBody>
          <a:bodyPr spcFirstLastPara="0" vert="horz" wrap="square" lIns="180977" tIns="36008" rIns="180977" bIns="36008" numCol="1" spcCol="1270" anchor="ctr" anchorCtr="0">
            <a:noAutofit/>
          </a:bodyPr>
          <a:lstStyle/>
          <a:p>
            <a:pPr lvl="0" algn="l" defTabSz="977900">
              <a:lnSpc>
                <a:spcPct val="90000"/>
              </a:lnSpc>
              <a:spcBef>
                <a:spcPct val="0"/>
              </a:spcBef>
              <a:spcAft>
                <a:spcPct val="35000"/>
              </a:spcAft>
            </a:pPr>
            <a:r>
              <a:rPr lang="en-US" sz="2200" b="0" kern="1200" dirty="0" err="1" smtClean="0">
                <a:solidFill>
                  <a:schemeClr val="bg1"/>
                </a:solidFill>
              </a:rPr>
              <a:t>Fibre</a:t>
            </a:r>
            <a:r>
              <a:rPr lang="en-US" sz="2200" b="0" kern="1200" dirty="0" smtClean="0">
                <a:solidFill>
                  <a:schemeClr val="bg1"/>
                </a:solidFill>
              </a:rPr>
              <a:t> Channel is broken up into a series of five layers</a:t>
            </a:r>
            <a:endParaRPr lang="bg-BG" sz="2200" kern="1200" dirty="0">
              <a:solidFill>
                <a:schemeClr val="bg1"/>
              </a:solidFill>
            </a:endParaRPr>
          </a:p>
        </p:txBody>
      </p:sp>
      <p:sp>
        <p:nvSpPr>
          <p:cNvPr id="19" name="TextBox 18"/>
          <p:cNvSpPr txBox="1"/>
          <p:nvPr/>
        </p:nvSpPr>
        <p:spPr>
          <a:xfrm>
            <a:off x="5057683" y="517006"/>
            <a:ext cx="4572000" cy="584775"/>
          </a:xfrm>
          <a:prstGeom prst="rect">
            <a:avLst/>
          </a:prstGeom>
          <a:noFill/>
        </p:spPr>
        <p:txBody>
          <a:bodyPr wrap="square" rtlCol="0">
            <a:spAutoFit/>
          </a:bodyPr>
          <a:lstStyle/>
          <a:p>
            <a:r>
              <a:rPr lang="en-US" sz="3200" b="1" dirty="0" err="1" smtClean="0">
                <a:solidFill>
                  <a:srgbClr val="5B7FA3"/>
                </a:solidFill>
              </a:rPr>
              <a:t>Fibre</a:t>
            </a:r>
            <a:r>
              <a:rPr lang="en-US" sz="3200" b="1" dirty="0" smtClean="0">
                <a:solidFill>
                  <a:srgbClr val="5B7FA3"/>
                </a:solidFill>
              </a:rPr>
              <a:t> Channel (FC)</a:t>
            </a:r>
            <a:endParaRPr lang="bg-BG" sz="3200" b="1" dirty="0">
              <a:solidFill>
                <a:srgbClr val="5B7FA3"/>
              </a:solidFill>
            </a:endParaRPr>
          </a:p>
        </p:txBody>
      </p:sp>
      <p:sp>
        <p:nvSpPr>
          <p:cNvPr id="28" name="Rectangle 27"/>
          <p:cNvSpPr/>
          <p:nvPr/>
        </p:nvSpPr>
        <p:spPr>
          <a:xfrm>
            <a:off x="3590548" y="1136812"/>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spTree>
    <p:extLst>
      <p:ext uri="{BB962C8B-B14F-4D97-AF65-F5344CB8AC3E}">
        <p14:creationId xmlns:p14="http://schemas.microsoft.com/office/powerpoint/2010/main" val="2619899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750" fill="hold"/>
                                        <p:tgtEl>
                                          <p:spTgt spid="19"/>
                                        </p:tgtEl>
                                        <p:attrNameLst>
                                          <p:attrName>ppt_x</p:attrName>
                                        </p:attrNameLst>
                                      </p:cBhvr>
                                      <p:tavLst>
                                        <p:tav tm="0">
                                          <p:val>
                                            <p:strVal val="1+#ppt_w/2"/>
                                          </p:val>
                                        </p:tav>
                                        <p:tav tm="100000">
                                          <p:val>
                                            <p:strVal val="#ppt_x"/>
                                          </p:val>
                                        </p:tav>
                                      </p:tavLst>
                                    </p:anim>
                                    <p:anim calcmode="lin" valueType="num">
                                      <p:cBhvr additive="base">
                                        <p:cTn id="8" dur="750" fill="hold"/>
                                        <p:tgtEl>
                                          <p:spTgt spid="19"/>
                                        </p:tgtEl>
                                        <p:attrNameLst>
                                          <p:attrName>ppt_y</p:attrName>
                                        </p:attrNameLst>
                                      </p:cBhvr>
                                      <p:tavLst>
                                        <p:tav tm="0">
                                          <p:val>
                                            <p:strVal val="#ppt_y"/>
                                          </p:val>
                                        </p:tav>
                                        <p:tav tm="100000">
                                          <p:val>
                                            <p:strVal val="#ppt_y"/>
                                          </p:val>
                                        </p:tav>
                                      </p:tavLst>
                                    </p:anim>
                                  </p:childTnLst>
                                </p:cTn>
                              </p:par>
                              <p:par>
                                <p:cTn id="9" presetID="45" presetClass="entr" presetSubtype="0" fill="hold" nodeType="with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2000"/>
                                        <p:tgtEl>
                                          <p:spTgt spid="20"/>
                                        </p:tgtEl>
                                      </p:cBhvr>
                                    </p:animEffect>
                                    <p:anim calcmode="lin" valueType="num">
                                      <p:cBhvr>
                                        <p:cTn id="12" dur="2000" fill="hold"/>
                                        <p:tgtEl>
                                          <p:spTgt spid="20"/>
                                        </p:tgtEl>
                                        <p:attrNameLst>
                                          <p:attrName>ppt_w</p:attrName>
                                        </p:attrNameLst>
                                      </p:cBhvr>
                                      <p:tavLst>
                                        <p:tav tm="0" fmla="#ppt_w*sin(2.5*pi*$)">
                                          <p:val>
                                            <p:fltVal val="0"/>
                                          </p:val>
                                        </p:tav>
                                        <p:tav tm="100000">
                                          <p:val>
                                            <p:fltVal val="1"/>
                                          </p:val>
                                        </p:tav>
                                      </p:tavLst>
                                    </p:anim>
                                    <p:anim calcmode="lin" valueType="num">
                                      <p:cBhvr>
                                        <p:cTn id="13" dur="2000" fill="hold"/>
                                        <p:tgtEl>
                                          <p:spTgt spid="20"/>
                                        </p:tgtEl>
                                        <p:attrNameLst>
                                          <p:attrName>ppt_h</p:attrName>
                                        </p:attrNameLst>
                                      </p:cBhvr>
                                      <p:tavLst>
                                        <p:tav tm="0">
                                          <p:val>
                                            <p:strVal val="#ppt_h"/>
                                          </p:val>
                                        </p:tav>
                                        <p:tav tm="100000">
                                          <p:val>
                                            <p:strVal val="#ppt_h"/>
                                          </p:val>
                                        </p:tav>
                                      </p:tavLst>
                                    </p:anim>
                                  </p:childTnLst>
                                </p:cTn>
                              </p:par>
                              <p:par>
                                <p:cTn id="14" presetID="2" presetClass="entr" presetSubtype="2" fill="hold" grpId="0" nodeType="withEffect">
                                  <p:stCondLst>
                                    <p:cond delay="500"/>
                                  </p:stCondLst>
                                  <p:childTnLst>
                                    <p:set>
                                      <p:cBhvr>
                                        <p:cTn id="15" dur="1" fill="hold">
                                          <p:stCondLst>
                                            <p:cond delay="0"/>
                                          </p:stCondLst>
                                        </p:cTn>
                                        <p:tgtEl>
                                          <p:spTgt spid="28"/>
                                        </p:tgtEl>
                                        <p:attrNameLst>
                                          <p:attrName>style.visibility</p:attrName>
                                        </p:attrNameLst>
                                      </p:cBhvr>
                                      <p:to>
                                        <p:strVal val="visible"/>
                                      </p:to>
                                    </p:set>
                                    <p:anim calcmode="lin" valueType="num">
                                      <p:cBhvr additive="base">
                                        <p:cTn id="16" dur="1000" fill="hold"/>
                                        <p:tgtEl>
                                          <p:spTgt spid="28"/>
                                        </p:tgtEl>
                                        <p:attrNameLst>
                                          <p:attrName>ppt_x</p:attrName>
                                        </p:attrNameLst>
                                      </p:cBhvr>
                                      <p:tavLst>
                                        <p:tav tm="0">
                                          <p:val>
                                            <p:strVal val="1+#ppt_w/2"/>
                                          </p:val>
                                        </p:tav>
                                        <p:tav tm="100000">
                                          <p:val>
                                            <p:strVal val="#ppt_x"/>
                                          </p:val>
                                        </p:tav>
                                      </p:tavLst>
                                    </p:anim>
                                    <p:anim calcmode="lin" valueType="num">
                                      <p:cBhvr additive="base">
                                        <p:cTn id="17" dur="10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 calcmode="lin" valueType="num">
                                      <p:cBhvr additive="base">
                                        <p:cTn id="22" dur="750" fill="hold"/>
                                        <p:tgtEl>
                                          <p:spTgt spid="23"/>
                                        </p:tgtEl>
                                        <p:attrNameLst>
                                          <p:attrName>ppt_x</p:attrName>
                                        </p:attrNameLst>
                                      </p:cBhvr>
                                      <p:tavLst>
                                        <p:tav tm="0">
                                          <p:val>
                                            <p:strVal val="0-#ppt_w/2"/>
                                          </p:val>
                                        </p:tav>
                                        <p:tav tm="100000">
                                          <p:val>
                                            <p:strVal val="#ppt_x"/>
                                          </p:val>
                                        </p:tav>
                                      </p:tavLst>
                                    </p:anim>
                                    <p:anim calcmode="lin" valueType="num">
                                      <p:cBhvr additive="base">
                                        <p:cTn id="23" dur="750" fill="hold"/>
                                        <p:tgtEl>
                                          <p:spTgt spid="23"/>
                                        </p:tgtEl>
                                        <p:attrNameLst>
                                          <p:attrName>ppt_y</p:attrName>
                                        </p:attrNameLst>
                                      </p:cBhvr>
                                      <p:tavLst>
                                        <p:tav tm="0">
                                          <p:val>
                                            <p:strVal val="#ppt_y"/>
                                          </p:val>
                                        </p:tav>
                                        <p:tav tm="100000">
                                          <p:val>
                                            <p:strVal val="#ppt_y"/>
                                          </p:val>
                                        </p:tav>
                                      </p:tavLst>
                                    </p:anim>
                                  </p:childTnLst>
                                </p:cTn>
                              </p:par>
                              <p:par>
                                <p:cTn id="24" presetID="2" presetClass="entr" presetSubtype="2" fill="hold" nodeType="withEffect">
                                  <p:stCondLst>
                                    <p:cond delay="0"/>
                                  </p:stCondLst>
                                  <p:childTnLst>
                                    <p:set>
                                      <p:cBhvr>
                                        <p:cTn id="25" dur="1" fill="hold">
                                          <p:stCondLst>
                                            <p:cond delay="0"/>
                                          </p:stCondLst>
                                        </p:cTn>
                                        <p:tgtEl>
                                          <p:spTgt spid="22"/>
                                        </p:tgtEl>
                                        <p:attrNameLst>
                                          <p:attrName>style.visibility</p:attrName>
                                        </p:attrNameLst>
                                      </p:cBhvr>
                                      <p:to>
                                        <p:strVal val="visible"/>
                                      </p:to>
                                    </p:set>
                                    <p:anim calcmode="lin" valueType="num">
                                      <p:cBhvr additive="base">
                                        <p:cTn id="26" dur="750" fill="hold"/>
                                        <p:tgtEl>
                                          <p:spTgt spid="22"/>
                                        </p:tgtEl>
                                        <p:attrNameLst>
                                          <p:attrName>ppt_x</p:attrName>
                                        </p:attrNameLst>
                                      </p:cBhvr>
                                      <p:tavLst>
                                        <p:tav tm="0">
                                          <p:val>
                                            <p:strVal val="1+#ppt_w/2"/>
                                          </p:val>
                                        </p:tav>
                                        <p:tav tm="100000">
                                          <p:val>
                                            <p:strVal val="#ppt_x"/>
                                          </p:val>
                                        </p:tav>
                                      </p:tavLst>
                                    </p:anim>
                                    <p:anim calcmode="lin" valueType="num">
                                      <p:cBhvr additive="base">
                                        <p:cTn id="27" dur="75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25"/>
                                        </p:tgtEl>
                                        <p:attrNameLst>
                                          <p:attrName>style.visibility</p:attrName>
                                        </p:attrNameLst>
                                      </p:cBhvr>
                                      <p:to>
                                        <p:strVal val="visible"/>
                                      </p:to>
                                    </p:set>
                                    <p:anim calcmode="lin" valueType="num">
                                      <p:cBhvr additive="base">
                                        <p:cTn id="32" dur="750" fill="hold"/>
                                        <p:tgtEl>
                                          <p:spTgt spid="25"/>
                                        </p:tgtEl>
                                        <p:attrNameLst>
                                          <p:attrName>ppt_x</p:attrName>
                                        </p:attrNameLst>
                                      </p:cBhvr>
                                      <p:tavLst>
                                        <p:tav tm="0">
                                          <p:val>
                                            <p:strVal val="0-#ppt_w/2"/>
                                          </p:val>
                                        </p:tav>
                                        <p:tav tm="100000">
                                          <p:val>
                                            <p:strVal val="#ppt_x"/>
                                          </p:val>
                                        </p:tav>
                                      </p:tavLst>
                                    </p:anim>
                                    <p:anim calcmode="lin" valueType="num">
                                      <p:cBhvr additive="base">
                                        <p:cTn id="33" dur="750" fill="hold"/>
                                        <p:tgtEl>
                                          <p:spTgt spid="25"/>
                                        </p:tgtEl>
                                        <p:attrNameLst>
                                          <p:attrName>ppt_y</p:attrName>
                                        </p:attrNameLst>
                                      </p:cBhvr>
                                      <p:tavLst>
                                        <p:tav tm="0">
                                          <p:val>
                                            <p:strVal val="#ppt_y"/>
                                          </p:val>
                                        </p:tav>
                                        <p:tav tm="100000">
                                          <p:val>
                                            <p:strVal val="#ppt_y"/>
                                          </p:val>
                                        </p:tav>
                                      </p:tavLst>
                                    </p:anim>
                                  </p:childTnLst>
                                </p:cTn>
                              </p:par>
                              <p:par>
                                <p:cTn id="34" presetID="2" presetClass="entr" presetSubtype="2" fill="hold" nodeType="with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additive="base">
                                        <p:cTn id="36" dur="750" fill="hold"/>
                                        <p:tgtEl>
                                          <p:spTgt spid="24"/>
                                        </p:tgtEl>
                                        <p:attrNameLst>
                                          <p:attrName>ppt_x</p:attrName>
                                        </p:attrNameLst>
                                      </p:cBhvr>
                                      <p:tavLst>
                                        <p:tav tm="0">
                                          <p:val>
                                            <p:strVal val="1+#ppt_w/2"/>
                                          </p:val>
                                        </p:tav>
                                        <p:tav tm="100000">
                                          <p:val>
                                            <p:strVal val="#ppt_x"/>
                                          </p:val>
                                        </p:tav>
                                      </p:tavLst>
                                    </p:anim>
                                    <p:anim calcmode="lin" valueType="num">
                                      <p:cBhvr additive="base">
                                        <p:cTn id="37" dur="75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 calcmode="lin" valueType="num">
                                      <p:cBhvr additive="base">
                                        <p:cTn id="42" dur="750" fill="hold"/>
                                        <p:tgtEl>
                                          <p:spTgt spid="27"/>
                                        </p:tgtEl>
                                        <p:attrNameLst>
                                          <p:attrName>ppt_x</p:attrName>
                                        </p:attrNameLst>
                                      </p:cBhvr>
                                      <p:tavLst>
                                        <p:tav tm="0">
                                          <p:val>
                                            <p:strVal val="0-#ppt_w/2"/>
                                          </p:val>
                                        </p:tav>
                                        <p:tav tm="100000">
                                          <p:val>
                                            <p:strVal val="#ppt_x"/>
                                          </p:val>
                                        </p:tav>
                                      </p:tavLst>
                                    </p:anim>
                                    <p:anim calcmode="lin" valueType="num">
                                      <p:cBhvr additive="base">
                                        <p:cTn id="43" dur="750" fill="hold"/>
                                        <p:tgtEl>
                                          <p:spTgt spid="27"/>
                                        </p:tgtEl>
                                        <p:attrNameLst>
                                          <p:attrName>ppt_y</p:attrName>
                                        </p:attrNameLst>
                                      </p:cBhvr>
                                      <p:tavLst>
                                        <p:tav tm="0">
                                          <p:val>
                                            <p:strVal val="#ppt_y"/>
                                          </p:val>
                                        </p:tav>
                                        <p:tav tm="100000">
                                          <p:val>
                                            <p:strVal val="#ppt_y"/>
                                          </p:val>
                                        </p:tav>
                                      </p:tavLst>
                                    </p:anim>
                                  </p:childTnLst>
                                </p:cTn>
                              </p:par>
                              <p:par>
                                <p:cTn id="44" presetID="2" presetClass="entr" presetSubtype="2" fill="hold" nodeType="withEffect">
                                  <p:stCondLst>
                                    <p:cond delay="0"/>
                                  </p:stCondLst>
                                  <p:childTnLst>
                                    <p:set>
                                      <p:cBhvr>
                                        <p:cTn id="45" dur="1" fill="hold">
                                          <p:stCondLst>
                                            <p:cond delay="0"/>
                                          </p:stCondLst>
                                        </p:cTn>
                                        <p:tgtEl>
                                          <p:spTgt spid="26"/>
                                        </p:tgtEl>
                                        <p:attrNameLst>
                                          <p:attrName>style.visibility</p:attrName>
                                        </p:attrNameLst>
                                      </p:cBhvr>
                                      <p:to>
                                        <p:strVal val="visible"/>
                                      </p:to>
                                    </p:set>
                                    <p:anim calcmode="lin" valueType="num">
                                      <p:cBhvr additive="base">
                                        <p:cTn id="46" dur="750" fill="hold"/>
                                        <p:tgtEl>
                                          <p:spTgt spid="26"/>
                                        </p:tgtEl>
                                        <p:attrNameLst>
                                          <p:attrName>ppt_x</p:attrName>
                                        </p:attrNameLst>
                                      </p:cBhvr>
                                      <p:tavLst>
                                        <p:tav tm="0">
                                          <p:val>
                                            <p:strVal val="1+#ppt_w/2"/>
                                          </p:val>
                                        </p:tav>
                                        <p:tav tm="100000">
                                          <p:val>
                                            <p:strVal val="#ppt_x"/>
                                          </p:val>
                                        </p:tav>
                                      </p:tavLst>
                                    </p:anim>
                                    <p:anim calcmode="lin" valueType="num">
                                      <p:cBhvr additive="base">
                                        <p:cTn id="47" dur="75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 calcmode="lin" valueType="num">
                                      <p:cBhvr additive="base">
                                        <p:cTn id="52" dur="750" fill="hold"/>
                                        <p:tgtEl>
                                          <p:spTgt spid="5"/>
                                        </p:tgtEl>
                                        <p:attrNameLst>
                                          <p:attrName>ppt_x</p:attrName>
                                        </p:attrNameLst>
                                      </p:cBhvr>
                                      <p:tavLst>
                                        <p:tav tm="0">
                                          <p:val>
                                            <p:strVal val="0-#ppt_w/2"/>
                                          </p:val>
                                        </p:tav>
                                        <p:tav tm="100000">
                                          <p:val>
                                            <p:strVal val="#ppt_x"/>
                                          </p:val>
                                        </p:tav>
                                      </p:tavLst>
                                    </p:anim>
                                    <p:anim calcmode="lin" valueType="num">
                                      <p:cBhvr additive="base">
                                        <p:cTn id="53" dur="750" fill="hold"/>
                                        <p:tgtEl>
                                          <p:spTgt spid="5"/>
                                        </p:tgtEl>
                                        <p:attrNameLst>
                                          <p:attrName>ppt_y</p:attrName>
                                        </p:attrNameLst>
                                      </p:cBhvr>
                                      <p:tavLst>
                                        <p:tav tm="0">
                                          <p:val>
                                            <p:strVal val="#ppt_y"/>
                                          </p:val>
                                        </p:tav>
                                        <p:tav tm="100000">
                                          <p:val>
                                            <p:strVal val="#ppt_y"/>
                                          </p:val>
                                        </p:tav>
                                      </p:tavLst>
                                    </p:anim>
                                  </p:childTnLst>
                                </p:cTn>
                              </p:par>
                              <p:par>
                                <p:cTn id="54" presetID="2" presetClass="entr" presetSubtype="8" fill="hold" grpId="0" nodeType="withEffect">
                                  <p:stCondLst>
                                    <p:cond delay="0"/>
                                  </p:stCondLst>
                                  <p:childTnLst>
                                    <p:set>
                                      <p:cBhvr>
                                        <p:cTn id="55" dur="1" fill="hold">
                                          <p:stCondLst>
                                            <p:cond delay="0"/>
                                          </p:stCondLst>
                                        </p:cTn>
                                        <p:tgtEl>
                                          <p:spTgt spid="6"/>
                                        </p:tgtEl>
                                        <p:attrNameLst>
                                          <p:attrName>style.visibility</p:attrName>
                                        </p:attrNameLst>
                                      </p:cBhvr>
                                      <p:to>
                                        <p:strVal val="visible"/>
                                      </p:to>
                                    </p:set>
                                    <p:anim calcmode="lin" valueType="num">
                                      <p:cBhvr additive="base">
                                        <p:cTn id="56" dur="750" fill="hold"/>
                                        <p:tgtEl>
                                          <p:spTgt spid="6"/>
                                        </p:tgtEl>
                                        <p:attrNameLst>
                                          <p:attrName>ppt_x</p:attrName>
                                        </p:attrNameLst>
                                      </p:cBhvr>
                                      <p:tavLst>
                                        <p:tav tm="0">
                                          <p:val>
                                            <p:strVal val="0-#ppt_w/2"/>
                                          </p:val>
                                        </p:tav>
                                        <p:tav tm="100000">
                                          <p:val>
                                            <p:strVal val="#ppt_x"/>
                                          </p:val>
                                        </p:tav>
                                      </p:tavLst>
                                    </p:anim>
                                    <p:anim calcmode="lin" valueType="num">
                                      <p:cBhvr additive="base">
                                        <p:cTn id="57" dur="750" fill="hold"/>
                                        <p:tgtEl>
                                          <p:spTgt spid="6"/>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stCondLst>
                                    <p:cond delay="0"/>
                                  </p:stCondLst>
                                  <p:childTnLst>
                                    <p:set>
                                      <p:cBhvr>
                                        <p:cTn id="59" dur="1" fill="hold">
                                          <p:stCondLst>
                                            <p:cond delay="0"/>
                                          </p:stCondLst>
                                        </p:cTn>
                                        <p:tgtEl>
                                          <p:spTgt spid="15"/>
                                        </p:tgtEl>
                                        <p:attrNameLst>
                                          <p:attrName>style.visibility</p:attrName>
                                        </p:attrNameLst>
                                      </p:cBhvr>
                                      <p:to>
                                        <p:strVal val="visible"/>
                                      </p:to>
                                    </p:set>
                                    <p:anim calcmode="lin" valueType="num">
                                      <p:cBhvr additive="base">
                                        <p:cTn id="60" dur="750" fill="hold"/>
                                        <p:tgtEl>
                                          <p:spTgt spid="15"/>
                                        </p:tgtEl>
                                        <p:attrNameLst>
                                          <p:attrName>ppt_x</p:attrName>
                                        </p:attrNameLst>
                                      </p:cBhvr>
                                      <p:tavLst>
                                        <p:tav tm="0">
                                          <p:val>
                                            <p:strVal val="1+#ppt_w/2"/>
                                          </p:val>
                                        </p:tav>
                                        <p:tav tm="100000">
                                          <p:val>
                                            <p:strVal val="#ppt_x"/>
                                          </p:val>
                                        </p:tav>
                                      </p:tavLst>
                                    </p:anim>
                                    <p:anim calcmode="lin" valueType="num">
                                      <p:cBhvr additive="base">
                                        <p:cTn id="61" dur="750" fill="hold"/>
                                        <p:tgtEl>
                                          <p:spTgt spid="15"/>
                                        </p:tgtEl>
                                        <p:attrNameLst>
                                          <p:attrName>ppt_y</p:attrName>
                                        </p:attrNameLst>
                                      </p:cBhvr>
                                      <p:tavLst>
                                        <p:tav tm="0">
                                          <p:val>
                                            <p:strVal val="#ppt_y"/>
                                          </p:val>
                                        </p:tav>
                                        <p:tav tm="100000">
                                          <p:val>
                                            <p:strVal val="#ppt_y"/>
                                          </p:val>
                                        </p:tav>
                                      </p:tavLst>
                                    </p:anim>
                                  </p:childTnLst>
                                </p:cTn>
                              </p:par>
                              <p:par>
                                <p:cTn id="62" presetID="2" presetClass="entr" presetSubtype="2" fill="hold" grpId="0" nodeType="withEffect">
                                  <p:stCondLst>
                                    <p:cond delay="0"/>
                                  </p:stCondLst>
                                  <p:childTnLst>
                                    <p:set>
                                      <p:cBhvr>
                                        <p:cTn id="63" dur="1" fill="hold">
                                          <p:stCondLst>
                                            <p:cond delay="0"/>
                                          </p:stCondLst>
                                        </p:cTn>
                                        <p:tgtEl>
                                          <p:spTgt spid="16"/>
                                        </p:tgtEl>
                                        <p:attrNameLst>
                                          <p:attrName>style.visibility</p:attrName>
                                        </p:attrNameLst>
                                      </p:cBhvr>
                                      <p:to>
                                        <p:strVal val="visible"/>
                                      </p:to>
                                    </p:set>
                                    <p:anim calcmode="lin" valueType="num">
                                      <p:cBhvr additive="base">
                                        <p:cTn id="64" dur="750" fill="hold"/>
                                        <p:tgtEl>
                                          <p:spTgt spid="16"/>
                                        </p:tgtEl>
                                        <p:attrNameLst>
                                          <p:attrName>ppt_x</p:attrName>
                                        </p:attrNameLst>
                                      </p:cBhvr>
                                      <p:tavLst>
                                        <p:tav tm="0">
                                          <p:val>
                                            <p:strVal val="1+#ppt_w/2"/>
                                          </p:val>
                                        </p:tav>
                                        <p:tav tm="100000">
                                          <p:val>
                                            <p:strVal val="#ppt_x"/>
                                          </p:val>
                                        </p:tav>
                                      </p:tavLst>
                                    </p:anim>
                                    <p:anim calcmode="lin" valueType="num">
                                      <p:cBhvr additive="base">
                                        <p:cTn id="65" dur="75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grpId="0" nodeType="clickEffect">
                                  <p:stCondLst>
                                    <p:cond delay="0"/>
                                  </p:stCondLst>
                                  <p:childTnLst>
                                    <p:set>
                                      <p:cBhvr>
                                        <p:cTn id="69" dur="1" fill="hold">
                                          <p:stCondLst>
                                            <p:cond delay="0"/>
                                          </p:stCondLst>
                                        </p:cTn>
                                        <p:tgtEl>
                                          <p:spTgt spid="9"/>
                                        </p:tgtEl>
                                        <p:attrNameLst>
                                          <p:attrName>style.visibility</p:attrName>
                                        </p:attrNameLst>
                                      </p:cBhvr>
                                      <p:to>
                                        <p:strVal val="visible"/>
                                      </p:to>
                                    </p:set>
                                    <p:anim calcmode="lin" valueType="num">
                                      <p:cBhvr additive="base">
                                        <p:cTn id="70" dur="750" fill="hold"/>
                                        <p:tgtEl>
                                          <p:spTgt spid="9"/>
                                        </p:tgtEl>
                                        <p:attrNameLst>
                                          <p:attrName>ppt_x</p:attrName>
                                        </p:attrNameLst>
                                      </p:cBhvr>
                                      <p:tavLst>
                                        <p:tav tm="0">
                                          <p:val>
                                            <p:strVal val="#ppt_x"/>
                                          </p:val>
                                        </p:tav>
                                        <p:tav tm="100000">
                                          <p:val>
                                            <p:strVal val="#ppt_x"/>
                                          </p:val>
                                        </p:tav>
                                      </p:tavLst>
                                    </p:anim>
                                    <p:anim calcmode="lin" valueType="num">
                                      <p:cBhvr additive="base">
                                        <p:cTn id="71" dur="750" fill="hold"/>
                                        <p:tgtEl>
                                          <p:spTgt spid="9"/>
                                        </p:tgtEl>
                                        <p:attrNameLst>
                                          <p:attrName>ppt_y</p:attrName>
                                        </p:attrNameLst>
                                      </p:cBhvr>
                                      <p:tavLst>
                                        <p:tav tm="0">
                                          <p:val>
                                            <p:strVal val="1+#ppt_h/2"/>
                                          </p:val>
                                        </p:tav>
                                        <p:tav tm="100000">
                                          <p:val>
                                            <p:strVal val="#ppt_y"/>
                                          </p:val>
                                        </p:tav>
                                      </p:tavLst>
                                    </p:anim>
                                  </p:childTnLst>
                                </p:cTn>
                              </p:par>
                              <p:par>
                                <p:cTn id="72" presetID="2" presetClass="entr" presetSubtype="8" fill="hold" grpId="0" nodeType="withEffect">
                                  <p:stCondLst>
                                    <p:cond delay="0"/>
                                  </p:stCondLst>
                                  <p:childTnLst>
                                    <p:set>
                                      <p:cBhvr>
                                        <p:cTn id="73" dur="1" fill="hold">
                                          <p:stCondLst>
                                            <p:cond delay="0"/>
                                          </p:stCondLst>
                                        </p:cTn>
                                        <p:tgtEl>
                                          <p:spTgt spid="10"/>
                                        </p:tgtEl>
                                        <p:attrNameLst>
                                          <p:attrName>style.visibility</p:attrName>
                                        </p:attrNameLst>
                                      </p:cBhvr>
                                      <p:to>
                                        <p:strVal val="visible"/>
                                      </p:to>
                                    </p:set>
                                    <p:anim calcmode="lin" valueType="num">
                                      <p:cBhvr additive="base">
                                        <p:cTn id="74" dur="750" fill="hold"/>
                                        <p:tgtEl>
                                          <p:spTgt spid="10"/>
                                        </p:tgtEl>
                                        <p:attrNameLst>
                                          <p:attrName>ppt_x</p:attrName>
                                        </p:attrNameLst>
                                      </p:cBhvr>
                                      <p:tavLst>
                                        <p:tav tm="0">
                                          <p:val>
                                            <p:strVal val="0-#ppt_w/2"/>
                                          </p:val>
                                        </p:tav>
                                        <p:tav tm="100000">
                                          <p:val>
                                            <p:strVal val="#ppt_x"/>
                                          </p:val>
                                        </p:tav>
                                      </p:tavLst>
                                    </p:anim>
                                    <p:anim calcmode="lin" valueType="num">
                                      <p:cBhvr additive="base">
                                        <p:cTn id="75" dur="75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 presetClass="entr" presetSubtype="1" fill="hold" grpId="0" nodeType="clickEffect">
                                  <p:stCondLst>
                                    <p:cond delay="0"/>
                                  </p:stCondLst>
                                  <p:childTnLst>
                                    <p:set>
                                      <p:cBhvr>
                                        <p:cTn id="79" dur="1" fill="hold">
                                          <p:stCondLst>
                                            <p:cond delay="0"/>
                                          </p:stCondLst>
                                        </p:cTn>
                                        <p:tgtEl>
                                          <p:spTgt spid="8"/>
                                        </p:tgtEl>
                                        <p:attrNameLst>
                                          <p:attrName>style.visibility</p:attrName>
                                        </p:attrNameLst>
                                      </p:cBhvr>
                                      <p:to>
                                        <p:strVal val="visible"/>
                                      </p:to>
                                    </p:set>
                                    <p:anim calcmode="lin" valueType="num">
                                      <p:cBhvr additive="base">
                                        <p:cTn id="80" dur="750" fill="hold"/>
                                        <p:tgtEl>
                                          <p:spTgt spid="8"/>
                                        </p:tgtEl>
                                        <p:attrNameLst>
                                          <p:attrName>ppt_x</p:attrName>
                                        </p:attrNameLst>
                                      </p:cBhvr>
                                      <p:tavLst>
                                        <p:tav tm="0">
                                          <p:val>
                                            <p:strVal val="#ppt_x"/>
                                          </p:val>
                                        </p:tav>
                                        <p:tav tm="100000">
                                          <p:val>
                                            <p:strVal val="#ppt_x"/>
                                          </p:val>
                                        </p:tav>
                                      </p:tavLst>
                                    </p:anim>
                                    <p:anim calcmode="lin" valueType="num">
                                      <p:cBhvr additive="base">
                                        <p:cTn id="81" dur="750" fill="hold"/>
                                        <p:tgtEl>
                                          <p:spTgt spid="8"/>
                                        </p:tgtEl>
                                        <p:attrNameLst>
                                          <p:attrName>ppt_y</p:attrName>
                                        </p:attrNameLst>
                                      </p:cBhvr>
                                      <p:tavLst>
                                        <p:tav tm="0">
                                          <p:val>
                                            <p:strVal val="0-#ppt_h/2"/>
                                          </p:val>
                                        </p:tav>
                                        <p:tav tm="100000">
                                          <p:val>
                                            <p:strVal val="#ppt_y"/>
                                          </p:val>
                                        </p:tav>
                                      </p:tavLst>
                                    </p:anim>
                                  </p:childTnLst>
                                </p:cTn>
                              </p:par>
                              <p:par>
                                <p:cTn id="82" presetID="2" presetClass="entr" presetSubtype="8" fill="hold" grpId="0" nodeType="withEffect">
                                  <p:stCondLst>
                                    <p:cond delay="0"/>
                                  </p:stCondLst>
                                  <p:childTnLst>
                                    <p:set>
                                      <p:cBhvr>
                                        <p:cTn id="83" dur="1" fill="hold">
                                          <p:stCondLst>
                                            <p:cond delay="0"/>
                                          </p:stCondLst>
                                        </p:cTn>
                                        <p:tgtEl>
                                          <p:spTgt spid="11"/>
                                        </p:tgtEl>
                                        <p:attrNameLst>
                                          <p:attrName>style.visibility</p:attrName>
                                        </p:attrNameLst>
                                      </p:cBhvr>
                                      <p:to>
                                        <p:strVal val="visible"/>
                                      </p:to>
                                    </p:set>
                                    <p:anim calcmode="lin" valueType="num">
                                      <p:cBhvr additive="base">
                                        <p:cTn id="84" dur="750" fill="hold"/>
                                        <p:tgtEl>
                                          <p:spTgt spid="11"/>
                                        </p:tgtEl>
                                        <p:attrNameLst>
                                          <p:attrName>ppt_x</p:attrName>
                                        </p:attrNameLst>
                                      </p:cBhvr>
                                      <p:tavLst>
                                        <p:tav tm="0">
                                          <p:val>
                                            <p:strVal val="0-#ppt_w/2"/>
                                          </p:val>
                                        </p:tav>
                                        <p:tav tm="100000">
                                          <p:val>
                                            <p:strVal val="#ppt_x"/>
                                          </p:val>
                                        </p:tav>
                                      </p:tavLst>
                                    </p:anim>
                                    <p:anim calcmode="lin" valueType="num">
                                      <p:cBhvr additive="base">
                                        <p:cTn id="85" dur="75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1" fill="hold" grpId="0" nodeType="clickEffect">
                                  <p:stCondLst>
                                    <p:cond delay="0"/>
                                  </p:stCondLst>
                                  <p:childTnLst>
                                    <p:set>
                                      <p:cBhvr>
                                        <p:cTn id="89" dur="1" fill="hold">
                                          <p:stCondLst>
                                            <p:cond delay="0"/>
                                          </p:stCondLst>
                                        </p:cTn>
                                        <p:tgtEl>
                                          <p:spTgt spid="7"/>
                                        </p:tgtEl>
                                        <p:attrNameLst>
                                          <p:attrName>style.visibility</p:attrName>
                                        </p:attrNameLst>
                                      </p:cBhvr>
                                      <p:to>
                                        <p:strVal val="visible"/>
                                      </p:to>
                                    </p:set>
                                    <p:anim calcmode="lin" valueType="num">
                                      <p:cBhvr additive="base">
                                        <p:cTn id="90" dur="750" fill="hold"/>
                                        <p:tgtEl>
                                          <p:spTgt spid="7"/>
                                        </p:tgtEl>
                                        <p:attrNameLst>
                                          <p:attrName>ppt_x</p:attrName>
                                        </p:attrNameLst>
                                      </p:cBhvr>
                                      <p:tavLst>
                                        <p:tav tm="0">
                                          <p:val>
                                            <p:strVal val="#ppt_x"/>
                                          </p:val>
                                        </p:tav>
                                        <p:tav tm="100000">
                                          <p:val>
                                            <p:strVal val="#ppt_x"/>
                                          </p:val>
                                        </p:tav>
                                      </p:tavLst>
                                    </p:anim>
                                    <p:anim calcmode="lin" valueType="num">
                                      <p:cBhvr additive="base">
                                        <p:cTn id="91" dur="750" fill="hold"/>
                                        <p:tgtEl>
                                          <p:spTgt spid="7"/>
                                        </p:tgtEl>
                                        <p:attrNameLst>
                                          <p:attrName>ppt_y</p:attrName>
                                        </p:attrNameLst>
                                      </p:cBhvr>
                                      <p:tavLst>
                                        <p:tav tm="0">
                                          <p:val>
                                            <p:strVal val="0-#ppt_h/2"/>
                                          </p:val>
                                        </p:tav>
                                        <p:tav tm="100000">
                                          <p:val>
                                            <p:strVal val="#ppt_y"/>
                                          </p:val>
                                        </p:tav>
                                      </p:tavLst>
                                    </p:anim>
                                  </p:childTnLst>
                                </p:cTn>
                              </p:par>
                              <p:par>
                                <p:cTn id="92" presetID="2" presetClass="entr" presetSubtype="8" fill="hold" grpId="0" nodeType="withEffect">
                                  <p:stCondLst>
                                    <p:cond delay="0"/>
                                  </p:stCondLst>
                                  <p:childTnLst>
                                    <p:set>
                                      <p:cBhvr>
                                        <p:cTn id="93" dur="1" fill="hold">
                                          <p:stCondLst>
                                            <p:cond delay="0"/>
                                          </p:stCondLst>
                                        </p:cTn>
                                        <p:tgtEl>
                                          <p:spTgt spid="12"/>
                                        </p:tgtEl>
                                        <p:attrNameLst>
                                          <p:attrName>style.visibility</p:attrName>
                                        </p:attrNameLst>
                                      </p:cBhvr>
                                      <p:to>
                                        <p:strVal val="visible"/>
                                      </p:to>
                                    </p:set>
                                    <p:anim calcmode="lin" valueType="num">
                                      <p:cBhvr additive="base">
                                        <p:cTn id="94" dur="750" fill="hold"/>
                                        <p:tgtEl>
                                          <p:spTgt spid="12"/>
                                        </p:tgtEl>
                                        <p:attrNameLst>
                                          <p:attrName>ppt_x</p:attrName>
                                        </p:attrNameLst>
                                      </p:cBhvr>
                                      <p:tavLst>
                                        <p:tav tm="0">
                                          <p:val>
                                            <p:strVal val="0-#ppt_w/2"/>
                                          </p:val>
                                        </p:tav>
                                        <p:tav tm="100000">
                                          <p:val>
                                            <p:strVal val="#ppt_x"/>
                                          </p:val>
                                        </p:tav>
                                      </p:tavLst>
                                    </p:anim>
                                    <p:anim calcmode="lin" valueType="num">
                                      <p:cBhvr additive="base">
                                        <p:cTn id="95" dur="75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2" presetClass="entr" presetSubtype="1" fill="hold" grpId="0" nodeType="clickEffect">
                                  <p:stCondLst>
                                    <p:cond delay="0"/>
                                  </p:stCondLst>
                                  <p:childTnLst>
                                    <p:set>
                                      <p:cBhvr>
                                        <p:cTn id="99" dur="1" fill="hold">
                                          <p:stCondLst>
                                            <p:cond delay="0"/>
                                          </p:stCondLst>
                                        </p:cTn>
                                        <p:tgtEl>
                                          <p:spTgt spid="3"/>
                                        </p:tgtEl>
                                        <p:attrNameLst>
                                          <p:attrName>style.visibility</p:attrName>
                                        </p:attrNameLst>
                                      </p:cBhvr>
                                      <p:to>
                                        <p:strVal val="visible"/>
                                      </p:to>
                                    </p:set>
                                    <p:anim calcmode="lin" valueType="num">
                                      <p:cBhvr additive="base">
                                        <p:cTn id="100" dur="750" fill="hold"/>
                                        <p:tgtEl>
                                          <p:spTgt spid="3"/>
                                        </p:tgtEl>
                                        <p:attrNameLst>
                                          <p:attrName>ppt_x</p:attrName>
                                        </p:attrNameLst>
                                      </p:cBhvr>
                                      <p:tavLst>
                                        <p:tav tm="0">
                                          <p:val>
                                            <p:strVal val="#ppt_x"/>
                                          </p:val>
                                        </p:tav>
                                        <p:tav tm="100000">
                                          <p:val>
                                            <p:strVal val="#ppt_x"/>
                                          </p:val>
                                        </p:tav>
                                      </p:tavLst>
                                    </p:anim>
                                    <p:anim calcmode="lin" valueType="num">
                                      <p:cBhvr additive="base">
                                        <p:cTn id="101" dur="750" fill="hold"/>
                                        <p:tgtEl>
                                          <p:spTgt spid="3"/>
                                        </p:tgtEl>
                                        <p:attrNameLst>
                                          <p:attrName>ppt_y</p:attrName>
                                        </p:attrNameLst>
                                      </p:cBhvr>
                                      <p:tavLst>
                                        <p:tav tm="0">
                                          <p:val>
                                            <p:strVal val="0-#ppt_h/2"/>
                                          </p:val>
                                        </p:tav>
                                        <p:tav tm="100000">
                                          <p:val>
                                            <p:strVal val="#ppt_y"/>
                                          </p:val>
                                        </p:tav>
                                      </p:tavLst>
                                    </p:anim>
                                  </p:childTnLst>
                                </p:cTn>
                              </p:par>
                              <p:par>
                                <p:cTn id="102" presetID="2" presetClass="entr" presetSubtype="8" fill="hold" grpId="0" nodeType="withEffect">
                                  <p:stCondLst>
                                    <p:cond delay="0"/>
                                  </p:stCondLst>
                                  <p:childTnLst>
                                    <p:set>
                                      <p:cBhvr>
                                        <p:cTn id="103" dur="1" fill="hold">
                                          <p:stCondLst>
                                            <p:cond delay="0"/>
                                          </p:stCondLst>
                                        </p:cTn>
                                        <p:tgtEl>
                                          <p:spTgt spid="13"/>
                                        </p:tgtEl>
                                        <p:attrNameLst>
                                          <p:attrName>style.visibility</p:attrName>
                                        </p:attrNameLst>
                                      </p:cBhvr>
                                      <p:to>
                                        <p:strVal val="visible"/>
                                      </p:to>
                                    </p:set>
                                    <p:anim calcmode="lin" valueType="num">
                                      <p:cBhvr additive="base">
                                        <p:cTn id="104" dur="750" fill="hold"/>
                                        <p:tgtEl>
                                          <p:spTgt spid="13"/>
                                        </p:tgtEl>
                                        <p:attrNameLst>
                                          <p:attrName>ppt_x</p:attrName>
                                        </p:attrNameLst>
                                      </p:cBhvr>
                                      <p:tavLst>
                                        <p:tav tm="0">
                                          <p:val>
                                            <p:strVal val="0-#ppt_w/2"/>
                                          </p:val>
                                        </p:tav>
                                        <p:tav tm="100000">
                                          <p:val>
                                            <p:strVal val="#ppt_x"/>
                                          </p:val>
                                        </p:tav>
                                      </p:tavLst>
                                    </p:anim>
                                    <p:anim calcmode="lin" valueType="num">
                                      <p:cBhvr additive="base">
                                        <p:cTn id="105" dur="75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presetID="2" presetClass="entr" presetSubtype="1" fill="hold" grpId="0" nodeType="clickEffect">
                                  <p:stCondLst>
                                    <p:cond delay="0"/>
                                  </p:stCondLst>
                                  <p:childTnLst>
                                    <p:set>
                                      <p:cBhvr>
                                        <p:cTn id="109" dur="1" fill="hold">
                                          <p:stCondLst>
                                            <p:cond delay="0"/>
                                          </p:stCondLst>
                                        </p:cTn>
                                        <p:tgtEl>
                                          <p:spTgt spid="2"/>
                                        </p:tgtEl>
                                        <p:attrNameLst>
                                          <p:attrName>style.visibility</p:attrName>
                                        </p:attrNameLst>
                                      </p:cBhvr>
                                      <p:to>
                                        <p:strVal val="visible"/>
                                      </p:to>
                                    </p:set>
                                    <p:anim calcmode="lin" valueType="num">
                                      <p:cBhvr additive="base">
                                        <p:cTn id="110" dur="750" fill="hold"/>
                                        <p:tgtEl>
                                          <p:spTgt spid="2"/>
                                        </p:tgtEl>
                                        <p:attrNameLst>
                                          <p:attrName>ppt_x</p:attrName>
                                        </p:attrNameLst>
                                      </p:cBhvr>
                                      <p:tavLst>
                                        <p:tav tm="0">
                                          <p:val>
                                            <p:strVal val="#ppt_x"/>
                                          </p:val>
                                        </p:tav>
                                        <p:tav tm="100000">
                                          <p:val>
                                            <p:strVal val="#ppt_x"/>
                                          </p:val>
                                        </p:tav>
                                      </p:tavLst>
                                    </p:anim>
                                    <p:anim calcmode="lin" valueType="num">
                                      <p:cBhvr additive="base">
                                        <p:cTn id="111" dur="750" fill="hold"/>
                                        <p:tgtEl>
                                          <p:spTgt spid="2"/>
                                        </p:tgtEl>
                                        <p:attrNameLst>
                                          <p:attrName>ppt_y</p:attrName>
                                        </p:attrNameLst>
                                      </p:cBhvr>
                                      <p:tavLst>
                                        <p:tav tm="0">
                                          <p:val>
                                            <p:strVal val="0-#ppt_h/2"/>
                                          </p:val>
                                        </p:tav>
                                        <p:tav tm="100000">
                                          <p:val>
                                            <p:strVal val="#ppt_y"/>
                                          </p:val>
                                        </p:tav>
                                      </p:tavLst>
                                    </p:anim>
                                  </p:childTnLst>
                                </p:cTn>
                              </p:par>
                              <p:par>
                                <p:cTn id="112" presetID="2" presetClass="entr" presetSubtype="8" fill="hold" grpId="0" nodeType="withEffect">
                                  <p:stCondLst>
                                    <p:cond delay="0"/>
                                  </p:stCondLst>
                                  <p:childTnLst>
                                    <p:set>
                                      <p:cBhvr>
                                        <p:cTn id="113" dur="1" fill="hold">
                                          <p:stCondLst>
                                            <p:cond delay="0"/>
                                          </p:stCondLst>
                                        </p:cTn>
                                        <p:tgtEl>
                                          <p:spTgt spid="14"/>
                                        </p:tgtEl>
                                        <p:attrNameLst>
                                          <p:attrName>style.visibility</p:attrName>
                                        </p:attrNameLst>
                                      </p:cBhvr>
                                      <p:to>
                                        <p:strVal val="visible"/>
                                      </p:to>
                                    </p:set>
                                    <p:anim calcmode="lin" valueType="num">
                                      <p:cBhvr additive="base">
                                        <p:cTn id="114" dur="750" fill="hold"/>
                                        <p:tgtEl>
                                          <p:spTgt spid="14"/>
                                        </p:tgtEl>
                                        <p:attrNameLst>
                                          <p:attrName>ppt_x</p:attrName>
                                        </p:attrNameLst>
                                      </p:cBhvr>
                                      <p:tavLst>
                                        <p:tav tm="0">
                                          <p:val>
                                            <p:strVal val="0-#ppt_w/2"/>
                                          </p:val>
                                        </p:tav>
                                        <p:tav tm="100000">
                                          <p:val>
                                            <p:strVal val="#ppt_x"/>
                                          </p:val>
                                        </p:tav>
                                      </p:tavLst>
                                    </p:anim>
                                    <p:anim calcmode="lin" valueType="num">
                                      <p:cBhvr additive="base">
                                        <p:cTn id="115" dur="75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116" fill="hold">
                      <p:stCondLst>
                        <p:cond delay="indefinite"/>
                      </p:stCondLst>
                      <p:childTnLst>
                        <p:par>
                          <p:cTn id="117" fill="hold">
                            <p:stCondLst>
                              <p:cond delay="0"/>
                            </p:stCondLst>
                            <p:childTnLst>
                              <p:par>
                                <p:cTn id="118" presetID="2" presetClass="entr" presetSubtype="1" fill="hold" grpId="0" nodeType="clickEffect">
                                  <p:stCondLst>
                                    <p:cond delay="0"/>
                                  </p:stCondLst>
                                  <p:childTnLst>
                                    <p:set>
                                      <p:cBhvr>
                                        <p:cTn id="119" dur="1" fill="hold">
                                          <p:stCondLst>
                                            <p:cond delay="0"/>
                                          </p:stCondLst>
                                        </p:cTn>
                                        <p:tgtEl>
                                          <p:spTgt spid="4"/>
                                        </p:tgtEl>
                                        <p:attrNameLst>
                                          <p:attrName>style.visibility</p:attrName>
                                        </p:attrNameLst>
                                      </p:cBhvr>
                                      <p:to>
                                        <p:strVal val="visible"/>
                                      </p:to>
                                    </p:set>
                                    <p:anim calcmode="lin" valueType="num">
                                      <p:cBhvr additive="base">
                                        <p:cTn id="120" dur="750" fill="hold"/>
                                        <p:tgtEl>
                                          <p:spTgt spid="4"/>
                                        </p:tgtEl>
                                        <p:attrNameLst>
                                          <p:attrName>ppt_x</p:attrName>
                                        </p:attrNameLst>
                                      </p:cBhvr>
                                      <p:tavLst>
                                        <p:tav tm="0">
                                          <p:val>
                                            <p:strVal val="#ppt_x"/>
                                          </p:val>
                                        </p:tav>
                                        <p:tav tm="100000">
                                          <p:val>
                                            <p:strVal val="#ppt_x"/>
                                          </p:val>
                                        </p:tav>
                                      </p:tavLst>
                                    </p:anim>
                                    <p:anim calcmode="lin" valueType="num">
                                      <p:cBhvr additive="base">
                                        <p:cTn id="121" dur="75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P spid="10" grpId="0"/>
      <p:bldP spid="11" grpId="0"/>
      <p:bldP spid="12" grpId="0"/>
      <p:bldP spid="13" grpId="0"/>
      <p:bldP spid="14" grpId="0"/>
      <p:bldP spid="15" grpId="0"/>
      <p:bldP spid="16" grpId="0"/>
      <p:bldP spid="23" grpId="0" animBg="1"/>
      <p:bldP spid="25" grpId="0" animBg="1"/>
      <p:bldP spid="27" grpId="0" animBg="1"/>
      <p:bldP spid="19" grpId="0"/>
      <p:bldP spid="2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86604" y="1828800"/>
            <a:ext cx="11095630" cy="4408227"/>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defRPr/>
            </a:pPr>
            <a:r>
              <a:rPr lang="en-GB" dirty="0">
                <a:solidFill>
                  <a:schemeClr val="bg1"/>
                </a:solidFill>
                <a:latin typeface="Arial" panose="020B0604020202020204" pitchFamily="34" charset="0"/>
                <a:ea typeface="Times New Roman" panose="02020603050405020304" pitchFamily="18" charset="0"/>
              </a:rPr>
              <a:t>Fibre Channel is primarily used for transmitting data and is a high-speed networking technology. It transmits data between storage, computer servers, switches, and data </a:t>
            </a:r>
            <a:r>
              <a:rPr lang="en-GB" dirty="0" err="1">
                <a:solidFill>
                  <a:schemeClr val="bg1"/>
                </a:solidFill>
                <a:latin typeface="Arial" panose="020B0604020202020204" pitchFamily="34" charset="0"/>
                <a:ea typeface="Times New Roman" panose="02020603050405020304" pitchFamily="18" charset="0"/>
              </a:rPr>
              <a:t>centers</a:t>
            </a:r>
            <a:r>
              <a:rPr lang="en-GB" dirty="0">
                <a:solidFill>
                  <a:schemeClr val="bg1"/>
                </a:solidFill>
                <a:latin typeface="Arial" panose="020B0604020202020204" pitchFamily="34" charset="0"/>
                <a:ea typeface="Times New Roman" panose="02020603050405020304" pitchFamily="18" charset="0"/>
              </a:rPr>
              <a:t>. Information units and SCSI commands are transmitted by Fibre Channel Protocol (FCP) within the Fibre Channel. Point-to-Point, Switched Fabric and Arbitrated Loop interfaces are provided by Fibre Channel which provides lossless ordered raw block data.  </a:t>
            </a:r>
            <a:endParaRPr lang="en-GB" dirty="0" smtClean="0">
              <a:solidFill>
                <a:schemeClr val="bg1"/>
              </a:solidFill>
              <a:latin typeface="Arial" panose="020B0604020202020204" pitchFamily="34" charset="0"/>
              <a:ea typeface="Times New Roman" panose="02020603050405020304" pitchFamily="18" charset="0"/>
            </a:endParaRPr>
          </a:p>
          <a:p>
            <a:pPr>
              <a:defRPr/>
            </a:pPr>
            <a:endParaRPr lang="en-GB" dirty="0">
              <a:solidFill>
                <a:schemeClr val="bg1"/>
              </a:solidFill>
              <a:latin typeface="Arial" panose="020B0604020202020204" pitchFamily="34" charset="0"/>
              <a:ea typeface="Times New Roman" panose="02020603050405020304" pitchFamily="18" charset="0"/>
            </a:endParaRPr>
          </a:p>
          <a:p>
            <a:pPr>
              <a:defRPr/>
            </a:pPr>
            <a:r>
              <a:rPr lang="en-GB" dirty="0">
                <a:solidFill>
                  <a:schemeClr val="bg1"/>
                </a:solidFill>
                <a:latin typeface="Arial" panose="020B0604020202020204" pitchFamily="34" charset="0"/>
                <a:ea typeface="Times New Roman" panose="02020603050405020304" pitchFamily="18" charset="0"/>
              </a:rPr>
              <a:t>Multiple types of communication cables can be used for Fibre Channel beyond optical </a:t>
            </a:r>
            <a:r>
              <a:rPr lang="en-GB" dirty="0" err="1">
                <a:solidFill>
                  <a:schemeClr val="bg1"/>
                </a:solidFill>
                <a:latin typeface="Arial" panose="020B0604020202020204" pitchFamily="34" charset="0"/>
                <a:ea typeface="Times New Roman" panose="02020603050405020304" pitchFamily="18" charset="0"/>
              </a:rPr>
              <a:t>fiber</a:t>
            </a:r>
            <a:r>
              <a:rPr lang="en-GB" dirty="0">
                <a:solidFill>
                  <a:schemeClr val="bg1"/>
                </a:solidFill>
                <a:latin typeface="Arial" panose="020B0604020202020204" pitchFamily="34" charset="0"/>
                <a:ea typeface="Times New Roman" panose="02020603050405020304" pitchFamily="18" charset="0"/>
              </a:rPr>
              <a:t>. Coaxial cable and telephone twisted-pair cables will work for Fibre Channel, but if copper is used, the distance should not exceed a length of 100 feet. If an enterprise uses optical </a:t>
            </a:r>
            <a:r>
              <a:rPr lang="en-GB" dirty="0" err="1">
                <a:solidFill>
                  <a:schemeClr val="bg1"/>
                </a:solidFill>
                <a:latin typeface="Arial" panose="020B0604020202020204" pitchFamily="34" charset="0"/>
                <a:ea typeface="Times New Roman" panose="02020603050405020304" pitchFamily="18" charset="0"/>
              </a:rPr>
              <a:t>fiber</a:t>
            </a:r>
            <a:r>
              <a:rPr lang="en-GB" dirty="0">
                <a:solidFill>
                  <a:schemeClr val="bg1"/>
                </a:solidFill>
                <a:latin typeface="Arial" panose="020B0604020202020204" pitchFamily="34" charset="0"/>
                <a:ea typeface="Times New Roman" panose="02020603050405020304" pitchFamily="18" charset="0"/>
              </a:rPr>
              <a:t> for its enterprise data storage network, the network can reach up to six miles in length.</a:t>
            </a:r>
            <a:endParaRPr lang="en-GB" dirty="0">
              <a:solidFill>
                <a:schemeClr val="bg1"/>
              </a:solidFill>
              <a:latin typeface="Times New Roman" panose="02020603050405020304" pitchFamily="18" charset="0"/>
              <a:ea typeface="Times New Roman" panose="02020603050405020304" pitchFamily="18" charset="0"/>
            </a:endParaRPr>
          </a:p>
          <a:p>
            <a:pPr>
              <a:defRPr/>
            </a:pPr>
            <a:endParaRPr lang="en-GB" dirty="0">
              <a:solidFill>
                <a:srgbClr val="424242"/>
              </a:solidFill>
              <a:latin typeface="Arial" panose="020B0604020202020204" pitchFamily="34" charset="0"/>
              <a:ea typeface="Times New Roman" panose="02020603050405020304" pitchFamily="18" charset="0"/>
            </a:endParaRPr>
          </a:p>
        </p:txBody>
      </p:sp>
      <p:sp>
        <p:nvSpPr>
          <p:cNvPr id="3" name="Rounded Rectangle 2"/>
          <p:cNvSpPr/>
          <p:nvPr/>
        </p:nvSpPr>
        <p:spPr>
          <a:xfrm>
            <a:off x="7465325" y="1282890"/>
            <a:ext cx="4258103" cy="818865"/>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marL="6350" indent="-6350" algn="ctr">
              <a:lnSpc>
                <a:spcPct val="103000"/>
              </a:lnSpc>
              <a:spcBef>
                <a:spcPts val="200"/>
              </a:spcBef>
              <a:defRPr/>
            </a:pPr>
            <a:r>
              <a:rPr lang="en-GB" sz="2400" b="1"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Basics of Fibre Channel</a:t>
            </a:r>
            <a:endParaRPr lang="en-GB" sz="2400" b="1"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528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500"/>
                                  </p:stCondLst>
                                  <p:childTnLst>
                                    <p:set>
                                      <p:cBhvr>
                                        <p:cTn id="10" dur="1" fill="hold">
                                          <p:stCondLst>
                                            <p:cond delay="0"/>
                                          </p:stCondLst>
                                        </p:cTn>
                                        <p:tgtEl>
                                          <p:spTgt spid="4">
                                            <p:bg/>
                                          </p:spTgt>
                                        </p:tgtEl>
                                        <p:attrNameLst>
                                          <p:attrName>style.visibility</p:attrName>
                                        </p:attrNameLst>
                                      </p:cBhvr>
                                      <p:to>
                                        <p:strVal val="visible"/>
                                      </p:to>
                                    </p:set>
                                    <p:animEffect transition="in" filter="fade">
                                      <p:cBhvr>
                                        <p:cTn id="11" dur="2000"/>
                                        <p:tgtEl>
                                          <p:spTgt spid="4">
                                            <p:bg/>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1000"/>
                                        <p:tgtEl>
                                          <p:spTgt spid="4">
                                            <p:txEl>
                                              <p:pRg st="0" end="0"/>
                                            </p:txEl>
                                          </p:spTgt>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906974" y="914400"/>
            <a:ext cx="8611737" cy="5445457"/>
          </a:xfrm>
          <a:prstGeom prst="roundRect">
            <a:avLst/>
          </a:prstGeom>
          <a:gradFill flip="none" rotWithShape="1">
            <a:gsLst>
              <a:gs pos="0">
                <a:srgbClr val="FEFEFE"/>
              </a:gs>
              <a:gs pos="0">
                <a:srgbClr val="FCFCFC">
                  <a:shade val="67500"/>
                  <a:satMod val="115000"/>
                </a:srgbClr>
              </a:gs>
              <a:gs pos="66000">
                <a:srgbClr val="FCFCFC">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42027" y="2441812"/>
            <a:ext cx="2895600" cy="2895600"/>
          </a:xfrm>
          <a:prstGeom prst="rect">
            <a:avLst/>
          </a:prstGeom>
        </p:spPr>
      </p:pic>
      <p:sp>
        <p:nvSpPr>
          <p:cNvPr id="5" name="Rectangle 4"/>
          <p:cNvSpPr/>
          <p:nvPr/>
        </p:nvSpPr>
        <p:spPr>
          <a:xfrm>
            <a:off x="4201559" y="1303833"/>
            <a:ext cx="4520212" cy="584775"/>
          </a:xfrm>
          <a:prstGeom prst="rect">
            <a:avLst/>
          </a:prstGeom>
        </p:spPr>
        <p:txBody>
          <a:bodyPr wrap="none">
            <a:spAutoFit/>
          </a:bodyPr>
          <a:lstStyle/>
          <a:p>
            <a:pPr lvl="0"/>
            <a:r>
              <a:rPr lang="en-US" sz="3200" b="1" dirty="0" err="1">
                <a:solidFill>
                  <a:srgbClr val="5B7FA3"/>
                </a:solidFill>
              </a:rPr>
              <a:t>Fibre</a:t>
            </a:r>
            <a:r>
              <a:rPr lang="en-US" sz="3200" b="1" dirty="0">
                <a:solidFill>
                  <a:srgbClr val="5B7FA3"/>
                </a:solidFill>
              </a:rPr>
              <a:t> Channel </a:t>
            </a:r>
            <a:r>
              <a:rPr lang="en-US" sz="3200" b="1" dirty="0" smtClean="0">
                <a:solidFill>
                  <a:srgbClr val="5B7FA3"/>
                </a:solidFill>
              </a:rPr>
              <a:t>Topologies</a:t>
            </a:r>
            <a:endParaRPr lang="bg-BG" sz="3200" b="1" dirty="0">
              <a:solidFill>
                <a:srgbClr val="5B7FA3"/>
              </a:solidFill>
            </a:endParaRPr>
          </a:p>
        </p:txBody>
      </p:sp>
      <p:sp>
        <p:nvSpPr>
          <p:cNvPr id="10" name="Rectangle 9"/>
          <p:cNvSpPr/>
          <p:nvPr/>
        </p:nvSpPr>
        <p:spPr>
          <a:xfrm>
            <a:off x="2166548" y="2067194"/>
            <a:ext cx="5975479" cy="14887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err="1">
                <a:solidFill>
                  <a:schemeClr val="bg1"/>
                </a:solidFill>
              </a:rPr>
              <a:t>Fibre</a:t>
            </a:r>
            <a:r>
              <a:rPr lang="en-US" dirty="0">
                <a:solidFill>
                  <a:schemeClr val="bg1"/>
                </a:solidFill>
              </a:rPr>
              <a:t> Channel based SAN support three types of topologies</a:t>
            </a:r>
          </a:p>
          <a:p>
            <a:pPr marL="342900" lvl="0" indent="-342900" defTabSz="977900">
              <a:lnSpc>
                <a:spcPct val="90000"/>
              </a:lnSpc>
              <a:spcBef>
                <a:spcPct val="0"/>
              </a:spcBef>
              <a:spcAft>
                <a:spcPct val="35000"/>
              </a:spcAft>
              <a:buFont typeface="Wingdings" panose="05000000000000000000" pitchFamily="2" charset="2"/>
              <a:buChar char="Ø"/>
            </a:pPr>
            <a:r>
              <a:rPr lang="en-US" dirty="0" smtClean="0">
                <a:solidFill>
                  <a:schemeClr val="bg1"/>
                </a:solidFill>
              </a:rPr>
              <a:t>Point-to-Point</a:t>
            </a:r>
          </a:p>
          <a:p>
            <a:pPr marL="342900" lvl="0" indent="-342900" defTabSz="977900">
              <a:lnSpc>
                <a:spcPct val="90000"/>
              </a:lnSpc>
              <a:spcBef>
                <a:spcPct val="0"/>
              </a:spcBef>
              <a:spcAft>
                <a:spcPct val="35000"/>
              </a:spcAft>
              <a:buFont typeface="Wingdings" panose="05000000000000000000" pitchFamily="2" charset="2"/>
              <a:buChar char="Ø"/>
            </a:pPr>
            <a:r>
              <a:rPr lang="en-US" dirty="0">
                <a:solidFill>
                  <a:schemeClr val="bg1"/>
                </a:solidFill>
              </a:rPr>
              <a:t>Arbitrated Loop</a:t>
            </a:r>
          </a:p>
          <a:p>
            <a:pPr marL="342900" lvl="0" indent="-342900" defTabSz="977900">
              <a:lnSpc>
                <a:spcPct val="90000"/>
              </a:lnSpc>
              <a:spcBef>
                <a:spcPct val="0"/>
              </a:spcBef>
              <a:spcAft>
                <a:spcPct val="35000"/>
              </a:spcAft>
              <a:buFont typeface="Wingdings" panose="05000000000000000000" pitchFamily="2" charset="2"/>
              <a:buChar char="Ø"/>
            </a:pPr>
            <a:r>
              <a:rPr lang="en-US" dirty="0" smtClean="0">
                <a:solidFill>
                  <a:schemeClr val="bg1"/>
                </a:solidFill>
              </a:rPr>
              <a:t>Switched Fabric</a:t>
            </a:r>
            <a:endParaRPr lang="bg-BG" dirty="0">
              <a:solidFill>
                <a:schemeClr val="bg1"/>
              </a:solidFill>
            </a:endParaRPr>
          </a:p>
        </p:txBody>
      </p:sp>
      <p:sp>
        <p:nvSpPr>
          <p:cNvPr id="11" name="Rectangle 10"/>
          <p:cNvSpPr/>
          <p:nvPr/>
        </p:nvSpPr>
        <p:spPr>
          <a:xfrm>
            <a:off x="2166547" y="3744874"/>
            <a:ext cx="5975479" cy="64456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a:solidFill>
                  <a:schemeClr val="bg1"/>
                </a:solidFill>
              </a:rPr>
              <a:t>These can be stand alone or interconnected to form a fabric</a:t>
            </a:r>
            <a:endParaRPr lang="bg-BG" dirty="0">
              <a:solidFill>
                <a:schemeClr val="bg1"/>
              </a:solidFill>
            </a:endParaRPr>
          </a:p>
        </p:txBody>
      </p:sp>
      <p:sp>
        <p:nvSpPr>
          <p:cNvPr id="9" name="Rectangle 8"/>
          <p:cNvSpPr/>
          <p:nvPr/>
        </p:nvSpPr>
        <p:spPr>
          <a:xfrm>
            <a:off x="3493827" y="1888608"/>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7720" y="4428748"/>
            <a:ext cx="2643184" cy="2320542"/>
          </a:xfrm>
          <a:prstGeom prst="ellipse">
            <a:avLst/>
          </a:prstGeom>
        </p:spPr>
      </p:pic>
    </p:spTree>
    <p:extLst>
      <p:ext uri="{BB962C8B-B14F-4D97-AF65-F5344CB8AC3E}">
        <p14:creationId xmlns:p14="http://schemas.microsoft.com/office/powerpoint/2010/main" val="224441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1+#ppt_w/2"/>
                                          </p:val>
                                        </p:tav>
                                        <p:tav tm="100000">
                                          <p:val>
                                            <p:strVal val="#ppt_x"/>
                                          </p:val>
                                        </p:tav>
                                      </p:tavLst>
                                    </p:anim>
                                    <p:anim calcmode="lin" valueType="num">
                                      <p:cBhvr additive="base">
                                        <p:cTn id="16" dur="500" fill="hold"/>
                                        <p:tgtEl>
                                          <p:spTgt spid="9"/>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1000" fill="hold"/>
                                        <p:tgtEl>
                                          <p:spTgt spid="2"/>
                                        </p:tgtEl>
                                        <p:attrNameLst>
                                          <p:attrName>ppt_x</p:attrName>
                                        </p:attrNameLst>
                                      </p:cBhvr>
                                      <p:tavLst>
                                        <p:tav tm="0">
                                          <p:val>
                                            <p:strVal val="1+#ppt_w/2"/>
                                          </p:val>
                                        </p:tav>
                                        <p:tav tm="100000">
                                          <p:val>
                                            <p:strVal val="#ppt_x"/>
                                          </p:val>
                                        </p:tav>
                                      </p:tavLst>
                                    </p:anim>
                                    <p:anim calcmode="lin" valueType="num">
                                      <p:cBhvr additive="base">
                                        <p:cTn id="20" dur="1000" fill="hold"/>
                                        <p:tgtEl>
                                          <p:spTgt spid="2"/>
                                        </p:tgtEl>
                                        <p:attrNameLst>
                                          <p:attrName>ppt_y</p:attrName>
                                        </p:attrNameLst>
                                      </p:cBhvr>
                                      <p:tavLst>
                                        <p:tav tm="0">
                                          <p:val>
                                            <p:strVal val="#ppt_y"/>
                                          </p:val>
                                        </p:tav>
                                        <p:tav tm="100000">
                                          <p:val>
                                            <p:strVal val="#ppt_y"/>
                                          </p:val>
                                        </p:tav>
                                      </p:tavLst>
                                    </p:anim>
                                  </p:childTnLst>
                                </p:cTn>
                              </p:par>
                              <p:par>
                                <p:cTn id="21" presetID="45"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1000"/>
                                        <p:tgtEl>
                                          <p:spTgt spid="12"/>
                                        </p:tgtEl>
                                      </p:cBhvr>
                                    </p:animEffect>
                                    <p:anim calcmode="lin" valueType="num">
                                      <p:cBhvr>
                                        <p:cTn id="24" dur="1000" fill="hold"/>
                                        <p:tgtEl>
                                          <p:spTgt spid="12"/>
                                        </p:tgtEl>
                                        <p:attrNameLst>
                                          <p:attrName>ppt_w</p:attrName>
                                        </p:attrNameLst>
                                      </p:cBhvr>
                                      <p:tavLst>
                                        <p:tav tm="0" fmla="#ppt_w*sin(2.5*pi*$)">
                                          <p:val>
                                            <p:fltVal val="0"/>
                                          </p:val>
                                        </p:tav>
                                        <p:tav tm="100000">
                                          <p:val>
                                            <p:fltVal val="1"/>
                                          </p:val>
                                        </p:tav>
                                      </p:tavLst>
                                    </p:anim>
                                    <p:anim calcmode="lin" valueType="num">
                                      <p:cBhvr>
                                        <p:cTn id="25" dur="1000" fill="hold"/>
                                        <p:tgtEl>
                                          <p:spTgt spid="12"/>
                                        </p:tgtEl>
                                        <p:attrNameLst>
                                          <p:attrName>ppt_h</p:attrName>
                                        </p:attrNameLst>
                                      </p:cBhvr>
                                      <p:tavLst>
                                        <p:tav tm="0">
                                          <p:val>
                                            <p:strVal val="#ppt_h"/>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1000" fill="hold"/>
                                        <p:tgtEl>
                                          <p:spTgt spid="10"/>
                                        </p:tgtEl>
                                        <p:attrNameLst>
                                          <p:attrName>ppt_x</p:attrName>
                                        </p:attrNameLst>
                                      </p:cBhvr>
                                      <p:tavLst>
                                        <p:tav tm="0">
                                          <p:val>
                                            <p:strVal val="0-#ppt_w/2"/>
                                          </p:val>
                                        </p:tav>
                                        <p:tav tm="100000">
                                          <p:val>
                                            <p:strVal val="#ppt_x"/>
                                          </p:val>
                                        </p:tav>
                                      </p:tavLst>
                                    </p:anim>
                                    <p:anim calcmode="lin" valueType="num">
                                      <p:cBhvr additive="base">
                                        <p:cTn id="31"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1000" fill="hold"/>
                                        <p:tgtEl>
                                          <p:spTgt spid="11"/>
                                        </p:tgtEl>
                                        <p:attrNameLst>
                                          <p:attrName>ppt_x</p:attrName>
                                        </p:attrNameLst>
                                      </p:cBhvr>
                                      <p:tavLst>
                                        <p:tav tm="0">
                                          <p:val>
                                            <p:strVal val="0-#ppt_w/2"/>
                                          </p:val>
                                        </p:tav>
                                        <p:tav tm="100000">
                                          <p:val>
                                            <p:strVal val="#ppt_x"/>
                                          </p:val>
                                        </p:tav>
                                      </p:tavLst>
                                    </p:anim>
                                    <p:anim calcmode="lin" valueType="num">
                                      <p:cBhvr additive="base">
                                        <p:cTn id="37"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10" grpId="0" animBg="1"/>
      <p:bldP spid="11"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906974" y="914400"/>
            <a:ext cx="8611737" cy="5445457"/>
          </a:xfrm>
          <a:prstGeom prst="roundRect">
            <a:avLst/>
          </a:prstGeom>
          <a:gradFill flip="none" rotWithShape="1">
            <a:gsLst>
              <a:gs pos="0">
                <a:srgbClr val="FEFEFE"/>
              </a:gs>
              <a:gs pos="0">
                <a:srgbClr val="FCFCFC">
                  <a:shade val="67500"/>
                  <a:satMod val="115000"/>
                </a:srgbClr>
              </a:gs>
              <a:gs pos="66000">
                <a:srgbClr val="FCFCFC">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5" name="Rectangle 4"/>
          <p:cNvSpPr/>
          <p:nvPr/>
        </p:nvSpPr>
        <p:spPr>
          <a:xfrm>
            <a:off x="4201559" y="1303833"/>
            <a:ext cx="2827762" cy="584775"/>
          </a:xfrm>
          <a:prstGeom prst="rect">
            <a:avLst/>
          </a:prstGeom>
        </p:spPr>
        <p:txBody>
          <a:bodyPr wrap="none">
            <a:spAutoFit/>
          </a:bodyPr>
          <a:lstStyle/>
          <a:p>
            <a:pPr lvl="0"/>
            <a:r>
              <a:rPr lang="en-US" sz="3200" b="1" dirty="0" smtClean="0">
                <a:solidFill>
                  <a:srgbClr val="5B7FA3"/>
                </a:solidFill>
              </a:rPr>
              <a:t>Point–to</a:t>
            </a:r>
            <a:r>
              <a:rPr lang="en-US" sz="3200" b="1" dirty="0" smtClean="0">
                <a:solidFill>
                  <a:srgbClr val="5B7FA3"/>
                </a:solidFill>
              </a:rPr>
              <a:t>–</a:t>
            </a:r>
            <a:r>
              <a:rPr lang="en-US" sz="3200" b="1" dirty="0" smtClean="0">
                <a:solidFill>
                  <a:srgbClr val="5B7FA3"/>
                </a:solidFill>
              </a:rPr>
              <a:t>Point</a:t>
            </a:r>
            <a:endParaRPr lang="bg-BG" sz="3200" b="1" dirty="0">
              <a:solidFill>
                <a:srgbClr val="5B7FA3"/>
              </a:solidFill>
            </a:endParaRPr>
          </a:p>
        </p:txBody>
      </p:sp>
      <p:sp>
        <p:nvSpPr>
          <p:cNvPr id="7" name="Rectangle 6"/>
          <p:cNvSpPr/>
          <p:nvPr/>
        </p:nvSpPr>
        <p:spPr>
          <a:xfrm>
            <a:off x="3493827" y="1888608"/>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7720" y="4428748"/>
            <a:ext cx="2643184" cy="2320542"/>
          </a:xfrm>
          <a:prstGeom prst="ellipse">
            <a:avLst/>
          </a:prstGeom>
        </p:spPr>
      </p:pic>
      <p:sp>
        <p:nvSpPr>
          <p:cNvPr id="10" name="Rectangle 9"/>
          <p:cNvSpPr/>
          <p:nvPr/>
        </p:nvSpPr>
        <p:spPr>
          <a:xfrm>
            <a:off x="3299312" y="2163527"/>
            <a:ext cx="3424554" cy="10172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100MByte/s per</a:t>
            </a:r>
          </a:p>
          <a:p>
            <a:pPr lvl="0" defTabSz="977900">
              <a:lnSpc>
                <a:spcPct val="90000"/>
              </a:lnSpc>
              <a:spcBef>
                <a:spcPct val="0"/>
              </a:spcBef>
              <a:spcAft>
                <a:spcPct val="35000"/>
              </a:spcAft>
            </a:pPr>
            <a:r>
              <a:rPr lang="en-US" dirty="0" smtClean="0">
                <a:solidFill>
                  <a:schemeClr val="bg1"/>
                </a:solidFill>
              </a:rPr>
              <a:t>connection</a:t>
            </a:r>
            <a:endParaRPr lang="bg-BG" dirty="0">
              <a:solidFill>
                <a:schemeClr val="bg1"/>
              </a:solidFill>
            </a:endParaRPr>
          </a:p>
        </p:txBody>
      </p:sp>
      <p:sp>
        <p:nvSpPr>
          <p:cNvPr id="11" name="Rectangle 10"/>
          <p:cNvSpPr/>
          <p:nvPr/>
        </p:nvSpPr>
        <p:spPr>
          <a:xfrm>
            <a:off x="3299312" y="3409927"/>
            <a:ext cx="3424554" cy="101882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Just defines connection between storage system &amp; host</a:t>
            </a:r>
            <a:endParaRPr lang="bg-BG" dirty="0">
              <a:solidFill>
                <a:schemeClr val="bg1"/>
              </a:solidFill>
            </a:endParaRPr>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6394" y="2720956"/>
            <a:ext cx="3632200" cy="2692400"/>
          </a:xfrm>
          <a:prstGeom prst="rect">
            <a:avLst/>
          </a:prstGeom>
        </p:spPr>
      </p:pic>
    </p:spTree>
    <p:extLst>
      <p:ext uri="{BB962C8B-B14F-4D97-AF65-F5344CB8AC3E}">
        <p14:creationId xmlns:p14="http://schemas.microsoft.com/office/powerpoint/2010/main" val="1789974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1+#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par>
                                <p:cTn id="21" presetID="45"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ppt_w</p:attrName>
                                        </p:attrNameLst>
                                      </p:cBhvr>
                                      <p:tavLst>
                                        <p:tav tm="0" fmla="#ppt_w*sin(2.5*pi*$)">
                                          <p:val>
                                            <p:fltVal val="0"/>
                                          </p:val>
                                        </p:tav>
                                        <p:tav tm="100000">
                                          <p:val>
                                            <p:fltVal val="1"/>
                                          </p:val>
                                        </p:tav>
                                      </p:tavLst>
                                    </p:anim>
                                    <p:anim calcmode="lin" valueType="num">
                                      <p:cBhvr>
                                        <p:cTn id="25" dur="1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1000" fill="hold"/>
                                        <p:tgtEl>
                                          <p:spTgt spid="10"/>
                                        </p:tgtEl>
                                        <p:attrNameLst>
                                          <p:attrName>ppt_x</p:attrName>
                                        </p:attrNameLst>
                                      </p:cBhvr>
                                      <p:tavLst>
                                        <p:tav tm="0">
                                          <p:val>
                                            <p:strVal val="0-#ppt_w/2"/>
                                          </p:val>
                                        </p:tav>
                                        <p:tav tm="100000">
                                          <p:val>
                                            <p:strVal val="#ppt_x"/>
                                          </p:val>
                                        </p:tav>
                                      </p:tavLst>
                                    </p:anim>
                                    <p:anim calcmode="lin" valueType="num">
                                      <p:cBhvr additive="base">
                                        <p:cTn id="31"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1000" fill="hold"/>
                                        <p:tgtEl>
                                          <p:spTgt spid="11"/>
                                        </p:tgtEl>
                                        <p:attrNameLst>
                                          <p:attrName>ppt_x</p:attrName>
                                        </p:attrNameLst>
                                      </p:cBhvr>
                                      <p:tavLst>
                                        <p:tav tm="0">
                                          <p:val>
                                            <p:strVal val="0-#ppt_w/2"/>
                                          </p:val>
                                        </p:tav>
                                        <p:tav tm="100000">
                                          <p:val>
                                            <p:strVal val="#ppt_x"/>
                                          </p:val>
                                        </p:tav>
                                      </p:tavLst>
                                    </p:anim>
                                    <p:anim calcmode="lin" valueType="num">
                                      <p:cBhvr additive="base">
                                        <p:cTn id="37"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7" grpId="0" animBg="1"/>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906974" y="914400"/>
            <a:ext cx="8611737" cy="5568287"/>
          </a:xfrm>
          <a:prstGeom prst="roundRect">
            <a:avLst/>
          </a:prstGeom>
          <a:gradFill flip="none" rotWithShape="1">
            <a:gsLst>
              <a:gs pos="0">
                <a:srgbClr val="FEFEFE"/>
              </a:gs>
              <a:gs pos="0">
                <a:srgbClr val="FCFCFC">
                  <a:shade val="67500"/>
                  <a:satMod val="115000"/>
                </a:srgbClr>
              </a:gs>
              <a:gs pos="66000">
                <a:srgbClr val="FCFCFC">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5" name="Rectangle 4"/>
          <p:cNvSpPr/>
          <p:nvPr/>
        </p:nvSpPr>
        <p:spPr>
          <a:xfrm>
            <a:off x="4201559" y="1303833"/>
            <a:ext cx="2841868" cy="584775"/>
          </a:xfrm>
          <a:prstGeom prst="rect">
            <a:avLst/>
          </a:prstGeom>
        </p:spPr>
        <p:txBody>
          <a:bodyPr wrap="none">
            <a:spAutoFit/>
          </a:bodyPr>
          <a:lstStyle/>
          <a:p>
            <a:pPr lvl="0"/>
            <a:r>
              <a:rPr lang="en-US" sz="3200" b="1" dirty="0" smtClean="0">
                <a:solidFill>
                  <a:srgbClr val="5B7FA3"/>
                </a:solidFill>
              </a:rPr>
              <a:t>Arbitrated Loop</a:t>
            </a:r>
            <a:endParaRPr lang="bg-BG" sz="3200" b="1" dirty="0">
              <a:solidFill>
                <a:srgbClr val="5B7FA3"/>
              </a:solidFill>
            </a:endParaRPr>
          </a:p>
        </p:txBody>
      </p:sp>
      <p:sp>
        <p:nvSpPr>
          <p:cNvPr id="7" name="Rectangle 6"/>
          <p:cNvSpPr/>
          <p:nvPr/>
        </p:nvSpPr>
        <p:spPr>
          <a:xfrm>
            <a:off x="3493827" y="1888608"/>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2761" y="2902492"/>
            <a:ext cx="6248400" cy="2489200"/>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7720" y="4428748"/>
            <a:ext cx="2643184" cy="2320542"/>
          </a:xfrm>
          <a:prstGeom prst="ellipse">
            <a:avLst/>
          </a:prstGeom>
        </p:spPr>
      </p:pic>
      <p:sp>
        <p:nvSpPr>
          <p:cNvPr id="10" name="Rectangle 9"/>
          <p:cNvSpPr/>
          <p:nvPr/>
        </p:nvSpPr>
        <p:spPr>
          <a:xfrm>
            <a:off x="3111690" y="2116997"/>
            <a:ext cx="3546696" cy="10172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b="1" dirty="0" smtClean="0">
                <a:solidFill>
                  <a:schemeClr val="bg1"/>
                </a:solidFill>
              </a:rPr>
              <a:t>Single Loop</a:t>
            </a:r>
          </a:p>
          <a:p>
            <a:pPr lvl="0" defTabSz="977900">
              <a:lnSpc>
                <a:spcPct val="90000"/>
              </a:lnSpc>
              <a:spcBef>
                <a:spcPct val="0"/>
              </a:spcBef>
              <a:spcAft>
                <a:spcPct val="35000"/>
              </a:spcAft>
            </a:pPr>
            <a:r>
              <a:rPr lang="en-US" dirty="0" smtClean="0">
                <a:solidFill>
                  <a:schemeClr val="bg1"/>
                </a:solidFill>
              </a:rPr>
              <a:t>Data flows around the loop, passed from one device to another </a:t>
            </a:r>
            <a:endParaRPr lang="bg-BG" dirty="0">
              <a:solidFill>
                <a:schemeClr val="bg1"/>
              </a:solidFill>
            </a:endParaRPr>
          </a:p>
        </p:txBody>
      </p:sp>
      <p:sp>
        <p:nvSpPr>
          <p:cNvPr id="11" name="Rectangle 10"/>
          <p:cNvSpPr/>
          <p:nvPr/>
        </p:nvSpPr>
        <p:spPr>
          <a:xfrm>
            <a:off x="7151083" y="2116997"/>
            <a:ext cx="4257068" cy="101882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b="1" dirty="0" smtClean="0">
                <a:solidFill>
                  <a:schemeClr val="bg1"/>
                </a:solidFill>
              </a:rPr>
              <a:t>Dual Loop</a:t>
            </a:r>
          </a:p>
          <a:p>
            <a:pPr lvl="0" defTabSz="977900">
              <a:lnSpc>
                <a:spcPct val="90000"/>
              </a:lnSpc>
              <a:spcBef>
                <a:spcPct val="0"/>
              </a:spcBef>
              <a:spcAft>
                <a:spcPct val="35000"/>
              </a:spcAft>
            </a:pPr>
            <a:r>
              <a:rPr lang="en-US" dirty="0" smtClean="0">
                <a:solidFill>
                  <a:schemeClr val="bg1"/>
                </a:solidFill>
              </a:rPr>
              <a:t>Some data flows through one loop while other data flows through second loop </a:t>
            </a:r>
            <a:endParaRPr lang="bg-BG" dirty="0">
              <a:solidFill>
                <a:schemeClr val="bg1"/>
              </a:solidFill>
            </a:endParaRPr>
          </a:p>
        </p:txBody>
      </p:sp>
      <p:sp>
        <p:nvSpPr>
          <p:cNvPr id="13" name="Rectangle 12"/>
          <p:cNvSpPr/>
          <p:nvPr/>
        </p:nvSpPr>
        <p:spPr>
          <a:xfrm>
            <a:off x="4950949" y="5342657"/>
            <a:ext cx="6237716" cy="10172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marL="285750" lvl="0" indent="-285750" defTabSz="977900">
              <a:lnSpc>
                <a:spcPct val="90000"/>
              </a:lnSpc>
              <a:spcBef>
                <a:spcPct val="0"/>
              </a:spcBef>
              <a:spcAft>
                <a:spcPct val="35000"/>
              </a:spcAft>
              <a:buFont typeface="Arial" panose="020B0604020202020204" pitchFamily="34" charset="0"/>
              <a:buChar char="•"/>
            </a:pPr>
            <a:r>
              <a:rPr lang="en-US" dirty="0" smtClean="0">
                <a:solidFill>
                  <a:schemeClr val="bg1"/>
                </a:solidFill>
              </a:rPr>
              <a:t>Each port arbitrates for access to the loop</a:t>
            </a:r>
          </a:p>
          <a:p>
            <a:pPr marL="285750" lvl="0" indent="-285750" defTabSz="977900">
              <a:lnSpc>
                <a:spcPct val="90000"/>
              </a:lnSpc>
              <a:spcBef>
                <a:spcPct val="0"/>
              </a:spcBef>
              <a:spcAft>
                <a:spcPct val="35000"/>
              </a:spcAft>
              <a:buFont typeface="Arial" panose="020B0604020202020204" pitchFamily="34" charset="0"/>
              <a:buChar char="•"/>
            </a:pPr>
            <a:r>
              <a:rPr lang="en-US" dirty="0" smtClean="0">
                <a:solidFill>
                  <a:schemeClr val="bg1"/>
                </a:solidFill>
              </a:rPr>
              <a:t>Ports that lose the arbitration act as repeaters</a:t>
            </a:r>
            <a:endParaRPr lang="bg-BG" dirty="0">
              <a:solidFill>
                <a:schemeClr val="bg1"/>
              </a:solidFill>
            </a:endParaRPr>
          </a:p>
        </p:txBody>
      </p:sp>
    </p:spTree>
    <p:extLst>
      <p:ext uri="{BB962C8B-B14F-4D97-AF65-F5344CB8AC3E}">
        <p14:creationId xmlns:p14="http://schemas.microsoft.com/office/powerpoint/2010/main" val="285876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45"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ppt_w</p:attrName>
                                        </p:attrNameLst>
                                      </p:cBhvr>
                                      <p:tavLst>
                                        <p:tav tm="0" fmla="#ppt_w*sin(2.5*pi*$)">
                                          <p:val>
                                            <p:fltVal val="0"/>
                                          </p:val>
                                        </p:tav>
                                        <p:tav tm="100000">
                                          <p:val>
                                            <p:fltVal val="1"/>
                                          </p:val>
                                        </p:tav>
                                      </p:tavLst>
                                    </p:anim>
                                    <p:anim calcmode="lin" valueType="num">
                                      <p:cBhvr>
                                        <p:cTn id="21" dur="1000" fill="hold"/>
                                        <p:tgtEl>
                                          <p:spTgt spid="8"/>
                                        </p:tgtEl>
                                        <p:attrNameLst>
                                          <p:attrName>ppt_h</p:attrName>
                                        </p:attrNameLst>
                                      </p:cBhvr>
                                      <p:tavLst>
                                        <p:tav tm="0">
                                          <p:val>
                                            <p:strVal val="#ppt_h"/>
                                          </p:val>
                                        </p:tav>
                                        <p:tav tm="100000">
                                          <p:val>
                                            <p:strVal val="#ppt_h"/>
                                          </p:val>
                                        </p:tav>
                                      </p:tavLst>
                                    </p:anim>
                                  </p:childTnLst>
                                </p:cTn>
                              </p:par>
                              <p:par>
                                <p:cTn id="22" presetID="2" presetClass="entr" presetSubtype="2"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1000" fill="hold"/>
                                        <p:tgtEl>
                                          <p:spTgt spid="2"/>
                                        </p:tgtEl>
                                        <p:attrNameLst>
                                          <p:attrName>ppt_x</p:attrName>
                                        </p:attrNameLst>
                                      </p:cBhvr>
                                      <p:tavLst>
                                        <p:tav tm="0">
                                          <p:val>
                                            <p:strVal val="1+#ppt_w/2"/>
                                          </p:val>
                                        </p:tav>
                                        <p:tav tm="100000">
                                          <p:val>
                                            <p:strVal val="#ppt_x"/>
                                          </p:val>
                                        </p:tav>
                                      </p:tavLst>
                                    </p:anim>
                                    <p:anim calcmode="lin" valueType="num">
                                      <p:cBhvr additive="base">
                                        <p:cTn id="25"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1000" fill="hold"/>
                                        <p:tgtEl>
                                          <p:spTgt spid="10"/>
                                        </p:tgtEl>
                                        <p:attrNameLst>
                                          <p:attrName>ppt_x</p:attrName>
                                        </p:attrNameLst>
                                      </p:cBhvr>
                                      <p:tavLst>
                                        <p:tav tm="0">
                                          <p:val>
                                            <p:strVal val="0-#ppt_w/2"/>
                                          </p:val>
                                        </p:tav>
                                        <p:tav tm="100000">
                                          <p:val>
                                            <p:strVal val="#ppt_x"/>
                                          </p:val>
                                        </p:tav>
                                      </p:tavLst>
                                    </p:anim>
                                    <p:anim calcmode="lin" valueType="num">
                                      <p:cBhvr additive="base">
                                        <p:cTn id="31"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1000" fill="hold"/>
                                        <p:tgtEl>
                                          <p:spTgt spid="11"/>
                                        </p:tgtEl>
                                        <p:attrNameLst>
                                          <p:attrName>ppt_x</p:attrName>
                                        </p:attrNameLst>
                                      </p:cBhvr>
                                      <p:tavLst>
                                        <p:tav tm="0">
                                          <p:val>
                                            <p:strVal val="1+#ppt_w/2"/>
                                          </p:val>
                                        </p:tav>
                                        <p:tav tm="100000">
                                          <p:val>
                                            <p:strVal val="#ppt_x"/>
                                          </p:val>
                                        </p:tav>
                                      </p:tavLst>
                                    </p:anim>
                                    <p:anim calcmode="lin" valueType="num">
                                      <p:cBhvr additive="base">
                                        <p:cTn id="37" dur="10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2"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additive="base">
                                        <p:cTn id="42" dur="1000" fill="hold"/>
                                        <p:tgtEl>
                                          <p:spTgt spid="13"/>
                                        </p:tgtEl>
                                        <p:attrNameLst>
                                          <p:attrName>ppt_x</p:attrName>
                                        </p:attrNameLst>
                                      </p:cBhvr>
                                      <p:tavLst>
                                        <p:tav tm="0">
                                          <p:val>
                                            <p:strVal val="1+#ppt_w/2"/>
                                          </p:val>
                                        </p:tav>
                                        <p:tav tm="100000">
                                          <p:val>
                                            <p:strVal val="#ppt_x"/>
                                          </p:val>
                                        </p:tav>
                                      </p:tavLst>
                                    </p:anim>
                                    <p:anim calcmode="lin" valueType="num">
                                      <p:cBhvr additive="base">
                                        <p:cTn id="43" dur="10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7" grpId="0" animBg="1"/>
      <p:bldP spid="10" grpId="0" animBg="1"/>
      <p:bldP spid="11"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906974" y="914400"/>
            <a:ext cx="8611737" cy="5568287"/>
          </a:xfrm>
          <a:prstGeom prst="roundRect">
            <a:avLst/>
          </a:prstGeom>
          <a:gradFill flip="none" rotWithShape="1">
            <a:gsLst>
              <a:gs pos="0">
                <a:srgbClr val="FEFEFE"/>
              </a:gs>
              <a:gs pos="0">
                <a:srgbClr val="FCFCFC">
                  <a:shade val="67500"/>
                  <a:satMod val="115000"/>
                </a:srgbClr>
              </a:gs>
              <a:gs pos="66000">
                <a:srgbClr val="FCFCFC">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5" name="Rectangle 4"/>
          <p:cNvSpPr/>
          <p:nvPr/>
        </p:nvSpPr>
        <p:spPr>
          <a:xfrm>
            <a:off x="4201559" y="1303833"/>
            <a:ext cx="4470519" cy="584775"/>
          </a:xfrm>
          <a:prstGeom prst="rect">
            <a:avLst/>
          </a:prstGeom>
        </p:spPr>
        <p:txBody>
          <a:bodyPr wrap="none">
            <a:spAutoFit/>
          </a:bodyPr>
          <a:lstStyle/>
          <a:p>
            <a:pPr lvl="0"/>
            <a:r>
              <a:rPr lang="en-US" sz="3200" b="1" dirty="0" smtClean="0">
                <a:solidFill>
                  <a:srgbClr val="5B7FA3"/>
                </a:solidFill>
              </a:rPr>
              <a:t>Arbitrated Loop with Hub</a:t>
            </a:r>
            <a:endParaRPr lang="bg-BG" sz="3200" b="1" dirty="0">
              <a:solidFill>
                <a:srgbClr val="5B7FA3"/>
              </a:solidFill>
            </a:endParaRPr>
          </a:p>
        </p:txBody>
      </p:sp>
      <p:sp>
        <p:nvSpPr>
          <p:cNvPr id="7" name="Rectangle 6"/>
          <p:cNvSpPr/>
          <p:nvPr/>
        </p:nvSpPr>
        <p:spPr>
          <a:xfrm>
            <a:off x="3493827" y="1888608"/>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7720" y="4428748"/>
            <a:ext cx="2643184" cy="2320542"/>
          </a:xfrm>
          <a:prstGeom prst="ellipse">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1340" y="2158942"/>
            <a:ext cx="4292600" cy="2959100"/>
          </a:xfrm>
          <a:prstGeom prst="rect">
            <a:avLst/>
          </a:prstGeom>
        </p:spPr>
      </p:pic>
      <p:sp>
        <p:nvSpPr>
          <p:cNvPr id="10" name="Rectangle 9"/>
          <p:cNvSpPr/>
          <p:nvPr/>
        </p:nvSpPr>
        <p:spPr>
          <a:xfrm>
            <a:off x="3223723" y="2278041"/>
            <a:ext cx="1955671" cy="154036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Hubs make a loop look like a series of point connections.</a:t>
            </a:r>
            <a:endParaRPr lang="bg-BG" dirty="0">
              <a:solidFill>
                <a:schemeClr val="bg1"/>
              </a:solidFill>
            </a:endParaRPr>
          </a:p>
        </p:txBody>
      </p:sp>
      <p:sp>
        <p:nvSpPr>
          <p:cNvPr id="13" name="Rectangle 12"/>
          <p:cNvSpPr/>
          <p:nvPr/>
        </p:nvSpPr>
        <p:spPr>
          <a:xfrm>
            <a:off x="5784930" y="5291764"/>
            <a:ext cx="4984621" cy="10172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Addition and deletion of nodes is simple and non disruptive to information flow.</a:t>
            </a:r>
            <a:endParaRPr lang="bg-BG" dirty="0">
              <a:solidFill>
                <a:schemeClr val="bg1"/>
              </a:solidFill>
            </a:endParaRPr>
          </a:p>
        </p:txBody>
      </p:sp>
    </p:spTree>
    <p:extLst>
      <p:ext uri="{BB962C8B-B14F-4D97-AF65-F5344CB8AC3E}">
        <p14:creationId xmlns:p14="http://schemas.microsoft.com/office/powerpoint/2010/main" val="1229996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45"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ppt_w</p:attrName>
                                        </p:attrNameLst>
                                      </p:cBhvr>
                                      <p:tavLst>
                                        <p:tav tm="0" fmla="#ppt_w*sin(2.5*pi*$)">
                                          <p:val>
                                            <p:fltVal val="0"/>
                                          </p:val>
                                        </p:tav>
                                        <p:tav tm="100000">
                                          <p:val>
                                            <p:fltVal val="1"/>
                                          </p:val>
                                        </p:tav>
                                      </p:tavLst>
                                    </p:anim>
                                    <p:anim calcmode="lin" valueType="num">
                                      <p:cBhvr>
                                        <p:cTn id="21" dur="1000" fill="hold"/>
                                        <p:tgtEl>
                                          <p:spTgt spid="8"/>
                                        </p:tgtEl>
                                        <p:attrNameLst>
                                          <p:attrName>ppt_h</p:attrName>
                                        </p:attrNameLst>
                                      </p:cBhvr>
                                      <p:tavLst>
                                        <p:tav tm="0">
                                          <p:val>
                                            <p:strVal val="#ppt_h"/>
                                          </p:val>
                                        </p:tav>
                                        <p:tav tm="100000">
                                          <p:val>
                                            <p:strVal val="#ppt_h"/>
                                          </p:val>
                                        </p:tav>
                                      </p:tavLst>
                                    </p:anim>
                                  </p:childTnLst>
                                </p:cTn>
                              </p:par>
                              <p:par>
                                <p:cTn id="22" presetID="2" presetClass="entr" presetSubtype="2" fill="hold" nodeType="with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1000" fill="hold"/>
                                        <p:tgtEl>
                                          <p:spTgt spid="4"/>
                                        </p:tgtEl>
                                        <p:attrNameLst>
                                          <p:attrName>ppt_x</p:attrName>
                                        </p:attrNameLst>
                                      </p:cBhvr>
                                      <p:tavLst>
                                        <p:tav tm="0">
                                          <p:val>
                                            <p:strVal val="1+#ppt_w/2"/>
                                          </p:val>
                                        </p:tav>
                                        <p:tav tm="100000">
                                          <p:val>
                                            <p:strVal val="#ppt_x"/>
                                          </p:val>
                                        </p:tav>
                                      </p:tavLst>
                                    </p:anim>
                                    <p:anim calcmode="lin" valueType="num">
                                      <p:cBhvr additive="base">
                                        <p:cTn id="25"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1000" fill="hold"/>
                                        <p:tgtEl>
                                          <p:spTgt spid="10"/>
                                        </p:tgtEl>
                                        <p:attrNameLst>
                                          <p:attrName>ppt_x</p:attrName>
                                        </p:attrNameLst>
                                      </p:cBhvr>
                                      <p:tavLst>
                                        <p:tav tm="0">
                                          <p:val>
                                            <p:strVal val="0-#ppt_w/2"/>
                                          </p:val>
                                        </p:tav>
                                        <p:tav tm="100000">
                                          <p:val>
                                            <p:strVal val="#ppt_x"/>
                                          </p:val>
                                        </p:tav>
                                      </p:tavLst>
                                    </p:anim>
                                    <p:anim calcmode="lin" valueType="num">
                                      <p:cBhvr additive="base">
                                        <p:cTn id="31"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additive="base">
                                        <p:cTn id="36" dur="1000" fill="hold"/>
                                        <p:tgtEl>
                                          <p:spTgt spid="13"/>
                                        </p:tgtEl>
                                        <p:attrNameLst>
                                          <p:attrName>ppt_x</p:attrName>
                                        </p:attrNameLst>
                                      </p:cBhvr>
                                      <p:tavLst>
                                        <p:tav tm="0">
                                          <p:val>
                                            <p:strVal val="1+#ppt_w/2"/>
                                          </p:val>
                                        </p:tav>
                                        <p:tav tm="100000">
                                          <p:val>
                                            <p:strVal val="#ppt_x"/>
                                          </p:val>
                                        </p:tav>
                                      </p:tavLst>
                                    </p:anim>
                                    <p:anim calcmode="lin" valueType="num">
                                      <p:cBhvr additive="base">
                                        <p:cTn id="37" dur="10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7" grpId="0" animBg="1"/>
      <p:bldP spid="10"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906974" y="914400"/>
            <a:ext cx="8611737" cy="5568287"/>
          </a:xfrm>
          <a:prstGeom prst="roundRect">
            <a:avLst/>
          </a:prstGeom>
          <a:gradFill flip="none" rotWithShape="1">
            <a:gsLst>
              <a:gs pos="0">
                <a:srgbClr val="FEFEFE"/>
              </a:gs>
              <a:gs pos="0">
                <a:srgbClr val="FCFCFC">
                  <a:shade val="67500"/>
                  <a:satMod val="115000"/>
                </a:srgbClr>
              </a:gs>
              <a:gs pos="66000">
                <a:srgbClr val="FCFCFC">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5" name="Rectangle 4"/>
          <p:cNvSpPr/>
          <p:nvPr/>
        </p:nvSpPr>
        <p:spPr>
          <a:xfrm>
            <a:off x="4201559" y="1303833"/>
            <a:ext cx="2922403" cy="584775"/>
          </a:xfrm>
          <a:prstGeom prst="rect">
            <a:avLst/>
          </a:prstGeom>
        </p:spPr>
        <p:txBody>
          <a:bodyPr wrap="none">
            <a:spAutoFit/>
          </a:bodyPr>
          <a:lstStyle/>
          <a:p>
            <a:pPr lvl="0"/>
            <a:r>
              <a:rPr lang="en-US" sz="3200" b="1" dirty="0" smtClean="0">
                <a:solidFill>
                  <a:srgbClr val="5B7FA3"/>
                </a:solidFill>
              </a:rPr>
              <a:t>Switched Fabric</a:t>
            </a:r>
            <a:endParaRPr lang="bg-BG" sz="3200" b="1" dirty="0">
              <a:solidFill>
                <a:srgbClr val="5B7FA3"/>
              </a:solidFill>
            </a:endParaRPr>
          </a:p>
        </p:txBody>
      </p:sp>
      <p:sp>
        <p:nvSpPr>
          <p:cNvPr id="7" name="Rectangle 6"/>
          <p:cNvSpPr/>
          <p:nvPr/>
        </p:nvSpPr>
        <p:spPr>
          <a:xfrm>
            <a:off x="3493827" y="1888608"/>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7720" y="4428748"/>
            <a:ext cx="2643184" cy="2320542"/>
          </a:xfrm>
          <a:prstGeom prst="ellipse">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70696" y="1780055"/>
            <a:ext cx="6629400" cy="4076700"/>
          </a:xfrm>
          <a:prstGeom prst="rect">
            <a:avLst/>
          </a:prstGeom>
        </p:spPr>
      </p:pic>
      <p:sp>
        <p:nvSpPr>
          <p:cNvPr id="10" name="Rectangle 9"/>
          <p:cNvSpPr/>
          <p:nvPr/>
        </p:nvSpPr>
        <p:spPr>
          <a:xfrm>
            <a:off x="3308292" y="2278041"/>
            <a:ext cx="2737666" cy="143410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Switches permit multiple devices to communicate at 100 MB/s, thereby multiplying bandwidth. </a:t>
            </a:r>
            <a:endParaRPr lang="bg-BG" dirty="0">
              <a:solidFill>
                <a:schemeClr val="bg1"/>
              </a:solidFill>
            </a:endParaRPr>
          </a:p>
        </p:txBody>
      </p:sp>
      <p:sp>
        <p:nvSpPr>
          <p:cNvPr id="13" name="Rectangle 12"/>
          <p:cNvSpPr/>
          <p:nvPr/>
        </p:nvSpPr>
        <p:spPr>
          <a:xfrm>
            <a:off x="7491154" y="5049672"/>
            <a:ext cx="3508942" cy="12645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b="1" dirty="0" smtClean="0">
                <a:solidFill>
                  <a:schemeClr val="bg1"/>
                </a:solidFill>
              </a:rPr>
              <a:t>Fabrics</a:t>
            </a:r>
            <a:r>
              <a:rPr lang="en-US" dirty="0" smtClean="0">
                <a:solidFill>
                  <a:schemeClr val="bg1"/>
                </a:solidFill>
              </a:rPr>
              <a:t> are composed of one or more switches. They enable </a:t>
            </a:r>
            <a:r>
              <a:rPr lang="en-US" dirty="0" err="1" smtClean="0">
                <a:solidFill>
                  <a:schemeClr val="bg1"/>
                </a:solidFill>
              </a:rPr>
              <a:t>Fibre</a:t>
            </a:r>
            <a:r>
              <a:rPr lang="en-US" dirty="0" smtClean="0">
                <a:solidFill>
                  <a:schemeClr val="bg1"/>
                </a:solidFill>
              </a:rPr>
              <a:t> Channel networks to grow in size.</a:t>
            </a:r>
            <a:endParaRPr lang="bg-BG" dirty="0">
              <a:solidFill>
                <a:schemeClr val="bg1"/>
              </a:solidFill>
            </a:endParaRPr>
          </a:p>
        </p:txBody>
      </p:sp>
    </p:spTree>
    <p:extLst>
      <p:ext uri="{BB962C8B-B14F-4D97-AF65-F5344CB8AC3E}">
        <p14:creationId xmlns:p14="http://schemas.microsoft.com/office/powerpoint/2010/main" val="60226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45"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ppt_w</p:attrName>
                                        </p:attrNameLst>
                                      </p:cBhvr>
                                      <p:tavLst>
                                        <p:tav tm="0" fmla="#ppt_w*sin(2.5*pi*$)">
                                          <p:val>
                                            <p:fltVal val="0"/>
                                          </p:val>
                                        </p:tav>
                                        <p:tav tm="100000">
                                          <p:val>
                                            <p:fltVal val="1"/>
                                          </p:val>
                                        </p:tav>
                                      </p:tavLst>
                                    </p:anim>
                                    <p:anim calcmode="lin" valueType="num">
                                      <p:cBhvr>
                                        <p:cTn id="21" dur="1000" fill="hold"/>
                                        <p:tgtEl>
                                          <p:spTgt spid="8"/>
                                        </p:tgtEl>
                                        <p:attrNameLst>
                                          <p:attrName>ppt_h</p:attrName>
                                        </p:attrNameLst>
                                      </p:cBhvr>
                                      <p:tavLst>
                                        <p:tav tm="0">
                                          <p:val>
                                            <p:strVal val="#ppt_h"/>
                                          </p:val>
                                        </p:tav>
                                        <p:tav tm="100000">
                                          <p:val>
                                            <p:strVal val="#ppt_h"/>
                                          </p:val>
                                        </p:tav>
                                      </p:tavLst>
                                    </p:anim>
                                  </p:childTnLst>
                                </p:cTn>
                              </p:par>
                              <p:par>
                                <p:cTn id="22" presetID="2" presetClass="entr" presetSubtype="2"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1000" fill="hold"/>
                                        <p:tgtEl>
                                          <p:spTgt spid="2"/>
                                        </p:tgtEl>
                                        <p:attrNameLst>
                                          <p:attrName>ppt_x</p:attrName>
                                        </p:attrNameLst>
                                      </p:cBhvr>
                                      <p:tavLst>
                                        <p:tav tm="0">
                                          <p:val>
                                            <p:strVal val="1+#ppt_w/2"/>
                                          </p:val>
                                        </p:tav>
                                        <p:tav tm="100000">
                                          <p:val>
                                            <p:strVal val="#ppt_x"/>
                                          </p:val>
                                        </p:tav>
                                      </p:tavLst>
                                    </p:anim>
                                    <p:anim calcmode="lin" valueType="num">
                                      <p:cBhvr additive="base">
                                        <p:cTn id="25"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1000" fill="hold"/>
                                        <p:tgtEl>
                                          <p:spTgt spid="10"/>
                                        </p:tgtEl>
                                        <p:attrNameLst>
                                          <p:attrName>ppt_x</p:attrName>
                                        </p:attrNameLst>
                                      </p:cBhvr>
                                      <p:tavLst>
                                        <p:tav tm="0">
                                          <p:val>
                                            <p:strVal val="0-#ppt_w/2"/>
                                          </p:val>
                                        </p:tav>
                                        <p:tav tm="100000">
                                          <p:val>
                                            <p:strVal val="#ppt_x"/>
                                          </p:val>
                                        </p:tav>
                                      </p:tavLst>
                                    </p:anim>
                                    <p:anim calcmode="lin" valueType="num">
                                      <p:cBhvr additive="base">
                                        <p:cTn id="31"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additive="base">
                                        <p:cTn id="36" dur="1000" fill="hold"/>
                                        <p:tgtEl>
                                          <p:spTgt spid="13"/>
                                        </p:tgtEl>
                                        <p:attrNameLst>
                                          <p:attrName>ppt_x</p:attrName>
                                        </p:attrNameLst>
                                      </p:cBhvr>
                                      <p:tavLst>
                                        <p:tav tm="0">
                                          <p:val>
                                            <p:strVal val="1+#ppt_w/2"/>
                                          </p:val>
                                        </p:tav>
                                        <p:tav tm="100000">
                                          <p:val>
                                            <p:strVal val="#ppt_x"/>
                                          </p:val>
                                        </p:tav>
                                      </p:tavLst>
                                    </p:anim>
                                    <p:anim calcmode="lin" valueType="num">
                                      <p:cBhvr additive="base">
                                        <p:cTn id="37" dur="10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7" grpId="0" animBg="1"/>
      <p:bldP spid="10"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906974" y="914400"/>
            <a:ext cx="8611737" cy="5568287"/>
          </a:xfrm>
          <a:prstGeom prst="roundRect">
            <a:avLst/>
          </a:prstGeom>
          <a:gradFill flip="none" rotWithShape="1">
            <a:gsLst>
              <a:gs pos="0">
                <a:srgbClr val="FEFEFE"/>
              </a:gs>
              <a:gs pos="0">
                <a:srgbClr val="FCFCFC">
                  <a:shade val="67500"/>
                  <a:satMod val="115000"/>
                </a:srgbClr>
              </a:gs>
              <a:gs pos="66000">
                <a:srgbClr val="FCFCFC">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5" name="Rectangle 4"/>
          <p:cNvSpPr/>
          <p:nvPr/>
        </p:nvSpPr>
        <p:spPr>
          <a:xfrm>
            <a:off x="4201559" y="1303833"/>
            <a:ext cx="2552302" cy="584775"/>
          </a:xfrm>
          <a:prstGeom prst="rect">
            <a:avLst/>
          </a:prstGeom>
        </p:spPr>
        <p:txBody>
          <a:bodyPr wrap="none">
            <a:spAutoFit/>
          </a:bodyPr>
          <a:lstStyle/>
          <a:p>
            <a:pPr lvl="0"/>
            <a:r>
              <a:rPr lang="en-US" sz="3200" b="1" dirty="0" smtClean="0">
                <a:solidFill>
                  <a:srgbClr val="5B7FA3"/>
                </a:solidFill>
              </a:rPr>
              <a:t>IP SAN - iSCSI</a:t>
            </a:r>
            <a:endParaRPr lang="bg-BG" sz="3200" b="1" dirty="0">
              <a:solidFill>
                <a:srgbClr val="5B7FA3"/>
              </a:solidFill>
            </a:endParaRPr>
          </a:p>
        </p:txBody>
      </p:sp>
      <p:sp>
        <p:nvSpPr>
          <p:cNvPr id="7" name="Rectangle 6"/>
          <p:cNvSpPr/>
          <p:nvPr/>
        </p:nvSpPr>
        <p:spPr>
          <a:xfrm>
            <a:off x="3493827" y="1888608"/>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7720" y="4428748"/>
            <a:ext cx="2643184" cy="2320542"/>
          </a:xfrm>
          <a:prstGeom prst="ellipse">
            <a:avLst/>
          </a:prstGeom>
        </p:spPr>
      </p:pic>
      <p:sp>
        <p:nvSpPr>
          <p:cNvPr id="10" name="Rectangle 9"/>
          <p:cNvSpPr/>
          <p:nvPr/>
        </p:nvSpPr>
        <p:spPr>
          <a:xfrm>
            <a:off x="3171257" y="2145762"/>
            <a:ext cx="3665714" cy="9386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IP SAN is the Storage Area Network transmitting thro data TCP / IP protocols</a:t>
            </a:r>
            <a:endParaRPr lang="bg-BG" dirty="0">
              <a:solidFill>
                <a:schemeClr val="bg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1253" y="2150494"/>
            <a:ext cx="4158151" cy="3827225"/>
          </a:xfrm>
          <a:prstGeom prst="rect">
            <a:avLst/>
          </a:prstGeom>
        </p:spPr>
      </p:pic>
      <p:sp>
        <p:nvSpPr>
          <p:cNvPr id="11" name="Rectangle 10"/>
          <p:cNvSpPr/>
          <p:nvPr/>
        </p:nvSpPr>
        <p:spPr>
          <a:xfrm>
            <a:off x="3171257" y="3295829"/>
            <a:ext cx="3665714" cy="9386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IP SAN is the high-efficient and point-to-point storage solution</a:t>
            </a:r>
            <a:endParaRPr lang="bg-BG" dirty="0">
              <a:solidFill>
                <a:schemeClr val="bg1"/>
              </a:solidFill>
            </a:endParaRPr>
          </a:p>
        </p:txBody>
      </p:sp>
      <p:sp>
        <p:nvSpPr>
          <p:cNvPr id="12" name="Rectangle 11"/>
          <p:cNvSpPr/>
          <p:nvPr/>
        </p:nvSpPr>
        <p:spPr>
          <a:xfrm>
            <a:off x="4620903" y="4445896"/>
            <a:ext cx="2216067" cy="185936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iSCSI is a internet protocol standards are officially ratified by Internet Engineering Task Force, ITEF</a:t>
            </a:r>
            <a:endParaRPr lang="bg-BG" dirty="0">
              <a:solidFill>
                <a:schemeClr val="bg1"/>
              </a:solidFill>
            </a:endParaRPr>
          </a:p>
        </p:txBody>
      </p:sp>
      <p:sp>
        <p:nvSpPr>
          <p:cNvPr id="6" name="Rounded Rectangle 5"/>
          <p:cNvSpPr/>
          <p:nvPr/>
        </p:nvSpPr>
        <p:spPr>
          <a:xfrm>
            <a:off x="259307" y="2145762"/>
            <a:ext cx="2320120" cy="2453534"/>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nSpc>
                <a:spcPct val="100000"/>
              </a:lnSpc>
              <a:spcBef>
                <a:spcPct val="0"/>
              </a:spcBef>
              <a:spcAft>
                <a:spcPts val="1663"/>
              </a:spcAft>
              <a:buFontTx/>
              <a:buNone/>
            </a:pPr>
            <a:r>
              <a:rPr lang="en-GB" altLang="en-US" dirty="0">
                <a:solidFill>
                  <a:schemeClr val="bg1"/>
                </a:solidFill>
                <a:latin typeface="Times New Roman" panose="02020603050405020304" pitchFamily="18" charset="0"/>
                <a:cs typeface="Times New Roman" panose="02020603050405020304" pitchFamily="18" charset="0"/>
              </a:rPr>
              <a:t>Internet Small Computer System Interface is a Block Transport Layer protocol that works on Block Level protocol Interface. </a:t>
            </a:r>
            <a:endParaRPr lang="en-GB" alt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182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45"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ppt_w</p:attrName>
                                        </p:attrNameLst>
                                      </p:cBhvr>
                                      <p:tavLst>
                                        <p:tav tm="0" fmla="#ppt_w*sin(2.5*pi*$)">
                                          <p:val>
                                            <p:fltVal val="0"/>
                                          </p:val>
                                        </p:tav>
                                        <p:tav tm="100000">
                                          <p:val>
                                            <p:fltVal val="1"/>
                                          </p:val>
                                        </p:tav>
                                      </p:tavLst>
                                    </p:anim>
                                    <p:anim calcmode="lin" valueType="num">
                                      <p:cBhvr>
                                        <p:cTn id="21" dur="1000" fill="hold"/>
                                        <p:tgtEl>
                                          <p:spTgt spid="8"/>
                                        </p:tgtEl>
                                        <p:attrNameLst>
                                          <p:attrName>ppt_h</p:attrName>
                                        </p:attrNameLst>
                                      </p:cBhvr>
                                      <p:tavLst>
                                        <p:tav tm="0">
                                          <p:val>
                                            <p:strVal val="#ppt_h"/>
                                          </p:val>
                                        </p:tav>
                                        <p:tav tm="100000">
                                          <p:val>
                                            <p:strVal val="#ppt_h"/>
                                          </p:val>
                                        </p:tav>
                                      </p:tavLst>
                                    </p:anim>
                                  </p:childTnLst>
                                </p:cTn>
                              </p:par>
                              <p:par>
                                <p:cTn id="22" presetID="2" presetClass="entr" presetSubtype="2" fill="hold" nodeType="with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1000" fill="hold"/>
                                        <p:tgtEl>
                                          <p:spTgt spid="4"/>
                                        </p:tgtEl>
                                        <p:attrNameLst>
                                          <p:attrName>ppt_x</p:attrName>
                                        </p:attrNameLst>
                                      </p:cBhvr>
                                      <p:tavLst>
                                        <p:tav tm="0">
                                          <p:val>
                                            <p:strVal val="1+#ppt_w/2"/>
                                          </p:val>
                                        </p:tav>
                                        <p:tav tm="100000">
                                          <p:val>
                                            <p:strVal val="#ppt_x"/>
                                          </p:val>
                                        </p:tav>
                                      </p:tavLst>
                                    </p:anim>
                                    <p:anim calcmode="lin" valueType="num">
                                      <p:cBhvr additive="base">
                                        <p:cTn id="25"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1000" fill="hold"/>
                                        <p:tgtEl>
                                          <p:spTgt spid="10"/>
                                        </p:tgtEl>
                                        <p:attrNameLst>
                                          <p:attrName>ppt_x</p:attrName>
                                        </p:attrNameLst>
                                      </p:cBhvr>
                                      <p:tavLst>
                                        <p:tav tm="0">
                                          <p:val>
                                            <p:strVal val="0-#ppt_w/2"/>
                                          </p:val>
                                        </p:tav>
                                        <p:tav tm="100000">
                                          <p:val>
                                            <p:strVal val="#ppt_x"/>
                                          </p:val>
                                        </p:tav>
                                      </p:tavLst>
                                    </p:anim>
                                    <p:anim calcmode="lin" valueType="num">
                                      <p:cBhvr additive="base">
                                        <p:cTn id="31"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1000" fill="hold"/>
                                        <p:tgtEl>
                                          <p:spTgt spid="11"/>
                                        </p:tgtEl>
                                        <p:attrNameLst>
                                          <p:attrName>ppt_x</p:attrName>
                                        </p:attrNameLst>
                                      </p:cBhvr>
                                      <p:tavLst>
                                        <p:tav tm="0">
                                          <p:val>
                                            <p:strVal val="0-#ppt_w/2"/>
                                          </p:val>
                                        </p:tav>
                                        <p:tav tm="100000">
                                          <p:val>
                                            <p:strVal val="#ppt_x"/>
                                          </p:val>
                                        </p:tav>
                                      </p:tavLst>
                                    </p:anim>
                                    <p:anim calcmode="lin" valueType="num">
                                      <p:cBhvr additive="base">
                                        <p:cTn id="37" dur="10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additive="base">
                                        <p:cTn id="42" dur="1000" fill="hold"/>
                                        <p:tgtEl>
                                          <p:spTgt spid="12"/>
                                        </p:tgtEl>
                                        <p:attrNameLst>
                                          <p:attrName>ppt_x</p:attrName>
                                        </p:attrNameLst>
                                      </p:cBhvr>
                                      <p:tavLst>
                                        <p:tav tm="0">
                                          <p:val>
                                            <p:strVal val="0-#ppt_w/2"/>
                                          </p:val>
                                        </p:tav>
                                        <p:tav tm="100000">
                                          <p:val>
                                            <p:strVal val="#ppt_x"/>
                                          </p:val>
                                        </p:tav>
                                      </p:tavLst>
                                    </p:anim>
                                    <p:anim calcmode="lin" valueType="num">
                                      <p:cBhvr additive="base">
                                        <p:cTn id="43"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8" fill="hold" grpId="0" nodeType="clickEffect">
                                  <p:stCondLst>
                                    <p:cond delay="0"/>
                                  </p:stCondLst>
                                  <p:childTnLst>
                                    <p:set>
                                      <p:cBhvr>
                                        <p:cTn id="47" dur="1" fill="hold">
                                          <p:stCondLst>
                                            <p:cond delay="0"/>
                                          </p:stCondLst>
                                        </p:cTn>
                                        <p:tgtEl>
                                          <p:spTgt spid="6"/>
                                        </p:tgtEl>
                                        <p:attrNameLst>
                                          <p:attrName>style.visibility</p:attrName>
                                        </p:attrNameLst>
                                      </p:cBhvr>
                                      <p:to>
                                        <p:strVal val="visible"/>
                                      </p:to>
                                    </p:set>
                                    <p:anim calcmode="lin" valueType="num">
                                      <p:cBhvr additive="base">
                                        <p:cTn id="48" dur="750" fill="hold"/>
                                        <p:tgtEl>
                                          <p:spTgt spid="6"/>
                                        </p:tgtEl>
                                        <p:attrNameLst>
                                          <p:attrName>ppt_x</p:attrName>
                                        </p:attrNameLst>
                                      </p:cBhvr>
                                      <p:tavLst>
                                        <p:tav tm="0">
                                          <p:val>
                                            <p:strVal val="0-#ppt_w/2"/>
                                          </p:val>
                                        </p:tav>
                                        <p:tav tm="100000">
                                          <p:val>
                                            <p:strVal val="#ppt_x"/>
                                          </p:val>
                                        </p:tav>
                                      </p:tavLst>
                                    </p:anim>
                                    <p:anim calcmode="lin" valueType="num">
                                      <p:cBhvr additive="base">
                                        <p:cTn id="49" dur="75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7" grpId="0" animBg="1"/>
      <p:bldP spid="10" grpId="0" animBg="1"/>
      <p:bldP spid="11" grpId="0" animBg="1"/>
      <p:bldP spid="12"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7719" y="855621"/>
            <a:ext cx="9244012" cy="5705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616149" y="988828"/>
            <a:ext cx="3965785" cy="512426"/>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4" name="Rectangle 3"/>
          <p:cNvSpPr/>
          <p:nvPr/>
        </p:nvSpPr>
        <p:spPr>
          <a:xfrm>
            <a:off x="1616149" y="1501253"/>
            <a:ext cx="3965786" cy="62816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5" name="Rectangle 4"/>
          <p:cNvSpPr/>
          <p:nvPr/>
        </p:nvSpPr>
        <p:spPr>
          <a:xfrm>
            <a:off x="1616147" y="2269893"/>
            <a:ext cx="3965787" cy="600898"/>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7" name="Rectangle 6"/>
          <p:cNvSpPr/>
          <p:nvPr/>
        </p:nvSpPr>
        <p:spPr>
          <a:xfrm>
            <a:off x="1537719" y="2980028"/>
            <a:ext cx="4944968" cy="600898"/>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8" name="Rectangle 7"/>
          <p:cNvSpPr/>
          <p:nvPr/>
        </p:nvSpPr>
        <p:spPr>
          <a:xfrm>
            <a:off x="1537718" y="4044914"/>
            <a:ext cx="5040503" cy="600898"/>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9" name="Rectangle 8"/>
          <p:cNvSpPr/>
          <p:nvPr/>
        </p:nvSpPr>
        <p:spPr>
          <a:xfrm>
            <a:off x="1537717" y="5288306"/>
            <a:ext cx="3430068" cy="88920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Tree>
    <p:extLst>
      <p:ext uri="{BB962C8B-B14F-4D97-AF65-F5344CB8AC3E}">
        <p14:creationId xmlns:p14="http://schemas.microsoft.com/office/powerpoint/2010/main" val="294796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1000"/>
                                        <p:tgtEl>
                                          <p:spTgt spid="3"/>
                                        </p:tgtEl>
                                      </p:cBhvr>
                                    </p:animEffect>
                                    <p:set>
                                      <p:cBhvr>
                                        <p:cTn id="12" dur="1" fill="hold">
                                          <p:stCondLst>
                                            <p:cond delay="9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1000"/>
                                        <p:tgtEl>
                                          <p:spTgt spid="4"/>
                                        </p:tgtEl>
                                      </p:cBhvr>
                                    </p:animEffect>
                                    <p:set>
                                      <p:cBhvr>
                                        <p:cTn id="17" dur="1" fill="hold">
                                          <p:stCondLst>
                                            <p:cond delay="9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1000"/>
                                        <p:tgtEl>
                                          <p:spTgt spid="5"/>
                                        </p:tgtEl>
                                      </p:cBhvr>
                                    </p:animEffect>
                                    <p:set>
                                      <p:cBhvr>
                                        <p:cTn id="22" dur="1" fill="hold">
                                          <p:stCondLst>
                                            <p:cond delay="9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1000"/>
                                        <p:tgtEl>
                                          <p:spTgt spid="7"/>
                                        </p:tgtEl>
                                      </p:cBhvr>
                                    </p:animEffect>
                                    <p:set>
                                      <p:cBhvr>
                                        <p:cTn id="27" dur="1" fill="hold">
                                          <p:stCondLst>
                                            <p:cond delay="999"/>
                                          </p:stCondLst>
                                        </p:cTn>
                                        <p:tgtEl>
                                          <p:spTgt spid="7"/>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1000"/>
                                        <p:tgtEl>
                                          <p:spTgt spid="8"/>
                                        </p:tgtEl>
                                      </p:cBhvr>
                                    </p:animEffect>
                                    <p:set>
                                      <p:cBhvr>
                                        <p:cTn id="32" dur="1" fill="hold">
                                          <p:stCondLst>
                                            <p:cond delay="999"/>
                                          </p:stCondLst>
                                        </p:cTn>
                                        <p:tgtEl>
                                          <p:spTgt spid="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4" presetClass="exit" presetSubtype="10" fill="hold" grpId="0" nodeType="clickEffect">
                                  <p:stCondLst>
                                    <p:cond delay="0"/>
                                  </p:stCondLst>
                                  <p:childTnLst>
                                    <p:animEffect transition="out" filter="randombar(horizontal)">
                                      <p:cBhvr>
                                        <p:cTn id="36" dur="1000"/>
                                        <p:tgtEl>
                                          <p:spTgt spid="9"/>
                                        </p:tgtEl>
                                      </p:cBhvr>
                                    </p:animEffect>
                                    <p:set>
                                      <p:cBhvr>
                                        <p:cTn id="37"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7" grpId="0" animBg="1"/>
      <p:bldP spid="8" grpId="0" animBg="1"/>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906974" y="914400"/>
            <a:ext cx="8611737" cy="5568287"/>
          </a:xfrm>
          <a:prstGeom prst="roundRect">
            <a:avLst/>
          </a:prstGeom>
          <a:gradFill flip="none" rotWithShape="1">
            <a:gsLst>
              <a:gs pos="0">
                <a:srgbClr val="FEFEFE"/>
              </a:gs>
              <a:gs pos="0">
                <a:srgbClr val="FCFCFC">
                  <a:shade val="67500"/>
                  <a:satMod val="115000"/>
                </a:srgbClr>
              </a:gs>
              <a:gs pos="66000">
                <a:srgbClr val="FCFCFC">
                  <a:shade val="100000"/>
                  <a:satMod val="115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5" name="Rectangle 4"/>
          <p:cNvSpPr/>
          <p:nvPr/>
        </p:nvSpPr>
        <p:spPr>
          <a:xfrm>
            <a:off x="4201559" y="1303833"/>
            <a:ext cx="5676554" cy="584775"/>
          </a:xfrm>
          <a:prstGeom prst="rect">
            <a:avLst/>
          </a:prstGeom>
        </p:spPr>
        <p:txBody>
          <a:bodyPr wrap="none">
            <a:spAutoFit/>
          </a:bodyPr>
          <a:lstStyle/>
          <a:p>
            <a:r>
              <a:rPr lang="en-US" sz="3200" b="1" dirty="0" smtClean="0">
                <a:solidFill>
                  <a:srgbClr val="5B7FA3"/>
                </a:solidFill>
              </a:rPr>
              <a:t>iSCSI</a:t>
            </a:r>
            <a:r>
              <a:rPr lang="en-US" sz="3200" b="1" dirty="0">
                <a:solidFill>
                  <a:srgbClr val="5B7FA3"/>
                </a:solidFill>
              </a:rPr>
              <a:t> </a:t>
            </a:r>
            <a:r>
              <a:rPr lang="en-US" sz="3200" b="1" dirty="0" smtClean="0">
                <a:solidFill>
                  <a:srgbClr val="5B7FA3"/>
                </a:solidFill>
              </a:rPr>
              <a:t>- IP SAN       </a:t>
            </a:r>
            <a:r>
              <a:rPr lang="en-US" sz="3200" b="1" dirty="0" err="1" smtClean="0">
                <a:solidFill>
                  <a:srgbClr val="5B7FA3"/>
                </a:solidFill>
              </a:rPr>
              <a:t>Fibre</a:t>
            </a:r>
            <a:r>
              <a:rPr lang="en-US" sz="3200" b="1" dirty="0" smtClean="0">
                <a:solidFill>
                  <a:srgbClr val="5B7FA3"/>
                </a:solidFill>
              </a:rPr>
              <a:t> Channel</a:t>
            </a:r>
            <a:endParaRPr lang="bg-BG" sz="3200" b="1" dirty="0">
              <a:solidFill>
                <a:srgbClr val="5B7FA3"/>
              </a:solidFill>
            </a:endParaRPr>
          </a:p>
        </p:txBody>
      </p:sp>
      <p:sp>
        <p:nvSpPr>
          <p:cNvPr id="7" name="Rectangle 6"/>
          <p:cNvSpPr/>
          <p:nvPr/>
        </p:nvSpPr>
        <p:spPr>
          <a:xfrm>
            <a:off x="3493827" y="1888608"/>
            <a:ext cx="7506269" cy="45719"/>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7720" y="4428748"/>
            <a:ext cx="2643184" cy="2320542"/>
          </a:xfrm>
          <a:prstGeom prst="ellipse">
            <a:avLst/>
          </a:prstGeom>
        </p:spPr>
      </p:pic>
      <p:sp>
        <p:nvSpPr>
          <p:cNvPr id="10" name="Rectangle 9"/>
          <p:cNvSpPr/>
          <p:nvPr/>
        </p:nvSpPr>
        <p:spPr>
          <a:xfrm>
            <a:off x="2788047" y="2145762"/>
            <a:ext cx="3665714" cy="9386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IP SAN offers slower through put than a FC SAN </a:t>
            </a:r>
            <a:endParaRPr lang="bg-BG" dirty="0">
              <a:solidFill>
                <a:schemeClr val="bg1"/>
              </a:solidFill>
            </a:endParaRPr>
          </a:p>
        </p:txBody>
      </p:sp>
      <p:sp>
        <p:nvSpPr>
          <p:cNvPr id="11" name="Rectangle 10"/>
          <p:cNvSpPr/>
          <p:nvPr/>
        </p:nvSpPr>
        <p:spPr>
          <a:xfrm>
            <a:off x="2788047" y="3295829"/>
            <a:ext cx="3665714" cy="9386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IP SAN is more cost – effective than FC SAN</a:t>
            </a:r>
            <a:endParaRPr lang="bg-BG" dirty="0">
              <a:solidFill>
                <a:schemeClr val="bg1"/>
              </a:solidFill>
            </a:endParaRPr>
          </a:p>
        </p:txBody>
      </p:sp>
      <p:sp>
        <p:nvSpPr>
          <p:cNvPr id="12" name="Rectangle 11"/>
          <p:cNvSpPr/>
          <p:nvPr/>
        </p:nvSpPr>
        <p:spPr>
          <a:xfrm>
            <a:off x="4739831" y="4445896"/>
            <a:ext cx="1739970" cy="144993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dirty="0" smtClean="0">
                <a:solidFill>
                  <a:schemeClr val="bg1"/>
                </a:solidFill>
              </a:rPr>
              <a:t>IP SAN considered an alternative for costlier FC SAN</a:t>
            </a:r>
            <a:endParaRPr lang="bg-BG" dirty="0">
              <a:solidFill>
                <a:schemeClr val="bg1"/>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4206" y="1949918"/>
            <a:ext cx="4610100" cy="4279900"/>
          </a:xfrm>
          <a:prstGeom prst="rect">
            <a:avLst/>
          </a:prstGeom>
        </p:spPr>
      </p:pic>
      <p:sp>
        <p:nvSpPr>
          <p:cNvPr id="9" name="Left-Right Arrow 8"/>
          <p:cNvSpPr/>
          <p:nvPr/>
        </p:nvSpPr>
        <p:spPr>
          <a:xfrm>
            <a:off x="6760057" y="1450804"/>
            <a:ext cx="491320" cy="327546"/>
          </a:xfrm>
          <a:prstGeom prst="leftRightArrow">
            <a:avLst/>
          </a:prstGeom>
          <a:solidFill>
            <a:srgbClr val="5B7F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noFill/>
            </a:endParaRPr>
          </a:p>
        </p:txBody>
      </p:sp>
    </p:spTree>
    <p:extLst>
      <p:ext uri="{BB962C8B-B14F-4D97-AF65-F5344CB8AC3E}">
        <p14:creationId xmlns:p14="http://schemas.microsoft.com/office/powerpoint/2010/main" val="202358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0-#ppt_w/2"/>
                                          </p:val>
                                        </p:tav>
                                        <p:tav tm="100000">
                                          <p:val>
                                            <p:strVal val="#ppt_x"/>
                                          </p:val>
                                        </p:tav>
                                      </p:tavLst>
                                    </p:anim>
                                    <p:anim calcmode="lin" valueType="num">
                                      <p:cBhvr additive="base">
                                        <p:cTn id="12" dur="500" fill="hold"/>
                                        <p:tgtEl>
                                          <p:spTgt spid="9"/>
                                        </p:tgtEl>
                                        <p:attrNameLst>
                                          <p:attrName>ppt_y</p:attrName>
                                        </p:attrNameLst>
                                      </p:cBhvr>
                                      <p:tavLst>
                                        <p:tav tm="0">
                                          <p:val>
                                            <p:strVal val="#ppt_y"/>
                                          </p:val>
                                        </p:tav>
                                        <p:tav tm="100000">
                                          <p:val>
                                            <p:strVal val="#ppt_y"/>
                                          </p:val>
                                        </p:tav>
                                      </p:tavLst>
                                    </p:anim>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1+#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cTn>
                              </p:par>
                              <p:par>
                                <p:cTn id="21" presetID="45"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ppt_w</p:attrName>
                                        </p:attrNameLst>
                                      </p:cBhvr>
                                      <p:tavLst>
                                        <p:tav tm="0" fmla="#ppt_w*sin(2.5*pi*$)">
                                          <p:val>
                                            <p:fltVal val="0"/>
                                          </p:val>
                                        </p:tav>
                                        <p:tav tm="100000">
                                          <p:val>
                                            <p:fltVal val="1"/>
                                          </p:val>
                                        </p:tav>
                                      </p:tavLst>
                                    </p:anim>
                                    <p:anim calcmode="lin" valueType="num">
                                      <p:cBhvr>
                                        <p:cTn id="25" dur="1000" fill="hold"/>
                                        <p:tgtEl>
                                          <p:spTgt spid="8"/>
                                        </p:tgtEl>
                                        <p:attrNameLst>
                                          <p:attrName>ppt_h</p:attrName>
                                        </p:attrNameLst>
                                      </p:cBhvr>
                                      <p:tavLst>
                                        <p:tav tm="0">
                                          <p:val>
                                            <p:strVal val="#ppt_h"/>
                                          </p:val>
                                        </p:tav>
                                        <p:tav tm="100000">
                                          <p:val>
                                            <p:strVal val="#ppt_h"/>
                                          </p:val>
                                        </p:tav>
                                      </p:tavLst>
                                    </p:anim>
                                  </p:childTnLst>
                                </p:cTn>
                              </p:par>
                              <p:par>
                                <p:cTn id="26" presetID="2" presetClass="entr" presetSubtype="2" fill="hold" nodeType="withEffect">
                                  <p:stCondLst>
                                    <p:cond delay="0"/>
                                  </p:stCondLst>
                                  <p:childTnLst>
                                    <p:set>
                                      <p:cBhvr>
                                        <p:cTn id="27" dur="1" fill="hold">
                                          <p:stCondLst>
                                            <p:cond delay="0"/>
                                          </p:stCondLst>
                                        </p:cTn>
                                        <p:tgtEl>
                                          <p:spTgt spid="2"/>
                                        </p:tgtEl>
                                        <p:attrNameLst>
                                          <p:attrName>style.visibility</p:attrName>
                                        </p:attrNameLst>
                                      </p:cBhvr>
                                      <p:to>
                                        <p:strVal val="visible"/>
                                      </p:to>
                                    </p:set>
                                    <p:anim calcmode="lin" valueType="num">
                                      <p:cBhvr additive="base">
                                        <p:cTn id="28" dur="1000" fill="hold"/>
                                        <p:tgtEl>
                                          <p:spTgt spid="2"/>
                                        </p:tgtEl>
                                        <p:attrNameLst>
                                          <p:attrName>ppt_x</p:attrName>
                                        </p:attrNameLst>
                                      </p:cBhvr>
                                      <p:tavLst>
                                        <p:tav tm="0">
                                          <p:val>
                                            <p:strVal val="1+#ppt_w/2"/>
                                          </p:val>
                                        </p:tav>
                                        <p:tav tm="100000">
                                          <p:val>
                                            <p:strVal val="#ppt_x"/>
                                          </p:val>
                                        </p:tav>
                                      </p:tavLst>
                                    </p:anim>
                                    <p:anim calcmode="lin" valueType="num">
                                      <p:cBhvr additive="base">
                                        <p:cTn id="29"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 calcmode="lin" valueType="num">
                                      <p:cBhvr additive="base">
                                        <p:cTn id="34" dur="1000" fill="hold"/>
                                        <p:tgtEl>
                                          <p:spTgt spid="10"/>
                                        </p:tgtEl>
                                        <p:attrNameLst>
                                          <p:attrName>ppt_x</p:attrName>
                                        </p:attrNameLst>
                                      </p:cBhvr>
                                      <p:tavLst>
                                        <p:tav tm="0">
                                          <p:val>
                                            <p:strVal val="0-#ppt_w/2"/>
                                          </p:val>
                                        </p:tav>
                                        <p:tav tm="100000">
                                          <p:val>
                                            <p:strVal val="#ppt_x"/>
                                          </p:val>
                                        </p:tav>
                                      </p:tavLst>
                                    </p:anim>
                                    <p:anim calcmode="lin" valueType="num">
                                      <p:cBhvr additive="base">
                                        <p:cTn id="35"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 calcmode="lin" valueType="num">
                                      <p:cBhvr additive="base">
                                        <p:cTn id="40" dur="1000" fill="hold"/>
                                        <p:tgtEl>
                                          <p:spTgt spid="11"/>
                                        </p:tgtEl>
                                        <p:attrNameLst>
                                          <p:attrName>ppt_x</p:attrName>
                                        </p:attrNameLst>
                                      </p:cBhvr>
                                      <p:tavLst>
                                        <p:tav tm="0">
                                          <p:val>
                                            <p:strVal val="0-#ppt_w/2"/>
                                          </p:val>
                                        </p:tav>
                                        <p:tav tm="100000">
                                          <p:val>
                                            <p:strVal val="#ppt_x"/>
                                          </p:val>
                                        </p:tav>
                                      </p:tavLst>
                                    </p:anim>
                                    <p:anim calcmode="lin" valueType="num">
                                      <p:cBhvr additive="base">
                                        <p:cTn id="41" dur="10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grpId="0" nodeType="clickEffect">
                                  <p:stCondLst>
                                    <p:cond delay="0"/>
                                  </p:stCondLst>
                                  <p:childTnLst>
                                    <p:set>
                                      <p:cBhvr>
                                        <p:cTn id="45" dur="1" fill="hold">
                                          <p:stCondLst>
                                            <p:cond delay="0"/>
                                          </p:stCondLst>
                                        </p:cTn>
                                        <p:tgtEl>
                                          <p:spTgt spid="12"/>
                                        </p:tgtEl>
                                        <p:attrNameLst>
                                          <p:attrName>style.visibility</p:attrName>
                                        </p:attrNameLst>
                                      </p:cBhvr>
                                      <p:to>
                                        <p:strVal val="visible"/>
                                      </p:to>
                                    </p:set>
                                    <p:anim calcmode="lin" valueType="num">
                                      <p:cBhvr additive="base">
                                        <p:cTn id="46" dur="1000" fill="hold"/>
                                        <p:tgtEl>
                                          <p:spTgt spid="12"/>
                                        </p:tgtEl>
                                        <p:attrNameLst>
                                          <p:attrName>ppt_x</p:attrName>
                                        </p:attrNameLst>
                                      </p:cBhvr>
                                      <p:tavLst>
                                        <p:tav tm="0">
                                          <p:val>
                                            <p:strVal val="0-#ppt_w/2"/>
                                          </p:val>
                                        </p:tav>
                                        <p:tav tm="100000">
                                          <p:val>
                                            <p:strVal val="#ppt_x"/>
                                          </p:val>
                                        </p:tav>
                                      </p:tavLst>
                                    </p:anim>
                                    <p:anim calcmode="lin" valueType="num">
                                      <p:cBhvr additive="base">
                                        <p:cTn id="47" dur="10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7" grpId="0" animBg="1"/>
      <p:bldP spid="10" grpId="0" animBg="1"/>
      <p:bldP spid="11" grpId="0" animBg="1"/>
      <p:bldP spid="12" grpId="0" animBg="1"/>
      <p:bldP spid="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Software required to manage and monitor the operation of the SAN [4]</a:t>
            </a:r>
            <a:br>
              <a:rPr lang="en-US" dirty="0"/>
            </a:br>
            <a:endParaRPr lang="bg-BG"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036" y="2057401"/>
            <a:ext cx="7322972" cy="3887832"/>
          </a:xfrm>
          <a:prstGeom prst="rect">
            <a:avLst/>
          </a:prstGeom>
        </p:spPr>
      </p:pic>
      <p:sp>
        <p:nvSpPr>
          <p:cNvPr id="4" name="Rounded Rectangle 3"/>
          <p:cNvSpPr/>
          <p:nvPr/>
        </p:nvSpPr>
        <p:spPr>
          <a:xfrm>
            <a:off x="423079" y="1844154"/>
            <a:ext cx="5977720" cy="699447"/>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US" sz="2000" dirty="0" smtClean="0"/>
              <a:t>1. </a:t>
            </a:r>
            <a:r>
              <a:rPr lang="en-US" sz="2000" dirty="0" err="1" smtClean="0"/>
              <a:t>IntelliMagic</a:t>
            </a:r>
            <a:r>
              <a:rPr lang="en-US" sz="2000" dirty="0" smtClean="0"/>
              <a:t> Vision for SAN – FREE TRIAL</a:t>
            </a:r>
          </a:p>
        </p:txBody>
      </p:sp>
      <p:sp>
        <p:nvSpPr>
          <p:cNvPr id="5" name="Rounded Rectangle 4"/>
          <p:cNvSpPr/>
          <p:nvPr/>
        </p:nvSpPr>
        <p:spPr>
          <a:xfrm>
            <a:off x="7889543" y="3350429"/>
            <a:ext cx="4120487" cy="332332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nSpc>
                <a:spcPct val="100000"/>
              </a:lnSpc>
              <a:spcBef>
                <a:spcPct val="0"/>
              </a:spcBef>
              <a:buFontTx/>
              <a:buNone/>
            </a:pPr>
            <a:r>
              <a:rPr lang="en-US" sz="2000" b="1" u="sng" dirty="0" err="1" smtClean="0">
                <a:solidFill>
                  <a:schemeClr val="accent1">
                    <a:lumMod val="75000"/>
                  </a:schemeClr>
                </a:solidFill>
              </a:rPr>
              <a:t>IntelliMagic</a:t>
            </a:r>
            <a:r>
              <a:rPr lang="en-US" sz="2000" b="1" u="sng" dirty="0" smtClean="0"/>
              <a:t> </a:t>
            </a:r>
            <a:r>
              <a:rPr lang="en-US" sz="2000" b="1" u="sng" dirty="0" smtClean="0">
                <a:solidFill>
                  <a:schemeClr val="accent1">
                    <a:lumMod val="75000"/>
                  </a:schemeClr>
                </a:solidFill>
              </a:rPr>
              <a:t>Vision </a:t>
            </a:r>
            <a:r>
              <a:rPr lang="en-GB" altLang="en-US" sz="2000" dirty="0" smtClean="0">
                <a:solidFill>
                  <a:schemeClr val="accent1">
                    <a:lumMod val="75000"/>
                  </a:schemeClr>
                </a:solidFill>
                <a:latin typeface="Arial" panose="020B0604020202020204" pitchFamily="34" charset="0"/>
              </a:rPr>
              <a:t> is an enterprise SAN performance and capacity management solution.</a:t>
            </a:r>
          </a:p>
          <a:p>
            <a:pPr>
              <a:lnSpc>
                <a:spcPct val="100000"/>
              </a:lnSpc>
              <a:spcBef>
                <a:spcPct val="0"/>
              </a:spcBef>
              <a:buFontTx/>
              <a:buNone/>
            </a:pPr>
            <a:r>
              <a:rPr lang="en-GB" altLang="en-US" sz="2000" dirty="0" err="1" smtClean="0">
                <a:solidFill>
                  <a:schemeClr val="accent1">
                    <a:lumMod val="75000"/>
                  </a:schemeClr>
                </a:solidFill>
                <a:latin typeface="Arial" panose="020B0604020202020204" pitchFamily="34" charset="0"/>
              </a:rPr>
              <a:t>IntelliMagic</a:t>
            </a:r>
            <a:r>
              <a:rPr lang="en-GB" altLang="en-US" sz="2000" dirty="0" smtClean="0">
                <a:solidFill>
                  <a:schemeClr val="accent1">
                    <a:lumMod val="75000"/>
                  </a:schemeClr>
                </a:solidFill>
                <a:latin typeface="Arial" panose="020B0604020202020204" pitchFamily="34" charset="0"/>
              </a:rPr>
              <a:t> Vision combines deep knowledge of storage array performance and capacity with a deep understanding of the end-to-end connectivity.</a:t>
            </a:r>
            <a:endParaRPr lang="en-GB" altLang="en-US" sz="2000" dirty="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278321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1+#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1000" fill="hold"/>
                                        <p:tgtEl>
                                          <p:spTgt spid="4"/>
                                        </p:tgtEl>
                                        <p:attrNameLst>
                                          <p:attrName>ppt_x</p:attrName>
                                        </p:attrNameLst>
                                      </p:cBhvr>
                                      <p:tavLst>
                                        <p:tav tm="0">
                                          <p:val>
                                            <p:strVal val="0-#ppt_w/2"/>
                                          </p:val>
                                        </p:tav>
                                        <p:tav tm="100000">
                                          <p:val>
                                            <p:strVal val="#ppt_x"/>
                                          </p:val>
                                        </p:tav>
                                      </p:tavLst>
                                    </p:anim>
                                    <p:anim calcmode="lin" valueType="num">
                                      <p:cBhvr additive="base">
                                        <p:cTn id="18"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1000" fill="hold"/>
                                        <p:tgtEl>
                                          <p:spTgt spid="5"/>
                                        </p:tgtEl>
                                        <p:attrNameLst>
                                          <p:attrName>ppt_x</p:attrName>
                                        </p:attrNameLst>
                                      </p:cBhvr>
                                      <p:tavLst>
                                        <p:tav tm="0">
                                          <p:val>
                                            <p:strVal val="1+#ppt_w/2"/>
                                          </p:val>
                                        </p:tav>
                                        <p:tav tm="100000">
                                          <p:val>
                                            <p:strVal val="#ppt_x"/>
                                          </p:val>
                                        </p:tav>
                                      </p:tavLst>
                                    </p:anim>
                                    <p:anim calcmode="lin" valueType="num">
                                      <p:cBhvr additive="base">
                                        <p:cTn id="24"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86891" y="599364"/>
            <a:ext cx="6985000" cy="6096000"/>
          </a:xfrm>
          <a:prstGeom prst="rect">
            <a:avLst/>
          </a:prstGeom>
        </p:spPr>
      </p:pic>
      <p:sp>
        <p:nvSpPr>
          <p:cNvPr id="3" name="Rounded Rectangle 2"/>
          <p:cNvSpPr/>
          <p:nvPr/>
        </p:nvSpPr>
        <p:spPr>
          <a:xfrm>
            <a:off x="5494171" y="397491"/>
            <a:ext cx="5977720" cy="699447"/>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US" sz="2000" dirty="0" smtClean="0"/>
              <a:t>2. </a:t>
            </a:r>
            <a:r>
              <a:rPr lang="en-US" sz="2000" dirty="0" err="1" smtClean="0"/>
              <a:t>SolarWinds</a:t>
            </a:r>
            <a:r>
              <a:rPr lang="en-US" sz="2000" dirty="0" smtClean="0"/>
              <a:t> Storage Resource Monitor</a:t>
            </a:r>
          </a:p>
        </p:txBody>
      </p:sp>
      <p:sp>
        <p:nvSpPr>
          <p:cNvPr id="4" name="Rounded Rectangle 3"/>
          <p:cNvSpPr/>
          <p:nvPr/>
        </p:nvSpPr>
        <p:spPr>
          <a:xfrm>
            <a:off x="216278" y="1542196"/>
            <a:ext cx="4410312" cy="496778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nSpc>
                <a:spcPct val="100000"/>
              </a:lnSpc>
              <a:spcBef>
                <a:spcPct val="0"/>
              </a:spcBef>
              <a:buFontTx/>
              <a:buNone/>
            </a:pPr>
            <a:r>
              <a:rPr lang="en-US" sz="2000" b="1" u="sng" dirty="0" err="1" smtClean="0">
                <a:solidFill>
                  <a:schemeClr val="accent1">
                    <a:lumMod val="75000"/>
                  </a:schemeClr>
                </a:solidFill>
              </a:rPr>
              <a:t>SolarWinds</a:t>
            </a:r>
            <a:r>
              <a:rPr lang="en-GB" altLang="en-US" sz="2000" dirty="0" smtClean="0">
                <a:solidFill>
                  <a:schemeClr val="accent1">
                    <a:lumMod val="75000"/>
                  </a:schemeClr>
                </a:solidFill>
                <a:latin typeface="Arial" panose="020B0604020202020204" pitchFamily="34" charset="0"/>
              </a:rPr>
              <a:t> software provides real-time storage monitoring for a range of vendors, all from a slick and comprehensive interface.</a:t>
            </a:r>
          </a:p>
          <a:p>
            <a:pPr>
              <a:lnSpc>
                <a:spcPct val="100000"/>
              </a:lnSpc>
              <a:spcBef>
                <a:spcPct val="0"/>
              </a:spcBef>
              <a:buFontTx/>
              <a:buNone/>
            </a:pPr>
            <a:r>
              <a:rPr lang="en-GB" altLang="en-US" sz="2000" dirty="0" smtClean="0">
                <a:solidFill>
                  <a:schemeClr val="accent1">
                    <a:lumMod val="75000"/>
                  </a:schemeClr>
                </a:solidFill>
                <a:latin typeface="Arial" panose="020B0604020202020204" pitchFamily="34" charset="0"/>
              </a:rPr>
              <a:t>The program handles a full range of both virtual and physical storage devices and can even delve through the layers of virtualization to fully expose the actual makeup of a storage setup, which can be quite helpful with how confusing virtualization can get when layered as much as it tends to be!</a:t>
            </a:r>
            <a:endParaRPr lang="en-GB" altLang="en-US" sz="2000" dirty="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414028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1+#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50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1000" fill="hold"/>
                                        <p:tgtEl>
                                          <p:spTgt spid="3"/>
                                        </p:tgtEl>
                                        <p:attrNameLst>
                                          <p:attrName>ppt_x</p:attrName>
                                        </p:attrNameLst>
                                      </p:cBhvr>
                                      <p:tavLst>
                                        <p:tav tm="0">
                                          <p:val>
                                            <p:strVal val="0-#ppt_w/2"/>
                                          </p:val>
                                        </p:tav>
                                        <p:tav tm="100000">
                                          <p:val>
                                            <p:strVal val="#ppt_x"/>
                                          </p:val>
                                        </p:tav>
                                      </p:tavLst>
                                    </p:anim>
                                    <p:anim calcmode="lin" valueType="num">
                                      <p:cBhvr additive="base">
                                        <p:cTn id="12"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1000" fill="hold"/>
                                        <p:tgtEl>
                                          <p:spTgt spid="4"/>
                                        </p:tgtEl>
                                        <p:attrNameLst>
                                          <p:attrName>ppt_x</p:attrName>
                                        </p:attrNameLst>
                                      </p:cBhvr>
                                      <p:tavLst>
                                        <p:tav tm="0">
                                          <p:val>
                                            <p:strVal val="0-#ppt_w/2"/>
                                          </p:val>
                                        </p:tav>
                                        <p:tav tm="100000">
                                          <p:val>
                                            <p:strVal val="#ppt_x"/>
                                          </p:val>
                                        </p:tav>
                                      </p:tavLst>
                                    </p:anim>
                                    <p:anim calcmode="lin" valueType="num">
                                      <p:cBhvr additive="base">
                                        <p:cTn id="18"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4769" y="815639"/>
            <a:ext cx="8360203" cy="5715339"/>
          </a:xfrm>
          <a:prstGeom prst="rect">
            <a:avLst/>
          </a:prstGeom>
        </p:spPr>
      </p:pic>
      <p:sp>
        <p:nvSpPr>
          <p:cNvPr id="3" name="Rounded Rectangle 2"/>
          <p:cNvSpPr/>
          <p:nvPr/>
        </p:nvSpPr>
        <p:spPr>
          <a:xfrm>
            <a:off x="5917252" y="984345"/>
            <a:ext cx="5977720" cy="699447"/>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US" sz="2000" dirty="0" smtClean="0"/>
              <a:t>3. </a:t>
            </a:r>
            <a:r>
              <a:rPr lang="en-US" sz="2000" dirty="0" err="1" smtClean="0"/>
              <a:t>SevOne</a:t>
            </a:r>
            <a:endParaRPr lang="en-US" sz="2000" dirty="0" smtClean="0"/>
          </a:p>
        </p:txBody>
      </p:sp>
      <p:sp>
        <p:nvSpPr>
          <p:cNvPr id="4" name="Rounded Rectangle 3"/>
          <p:cNvSpPr/>
          <p:nvPr/>
        </p:nvSpPr>
        <p:spPr>
          <a:xfrm>
            <a:off x="148039" y="2054512"/>
            <a:ext cx="4232892" cy="4421874"/>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nSpc>
                <a:spcPct val="100000"/>
              </a:lnSpc>
              <a:spcBef>
                <a:spcPct val="0"/>
              </a:spcBef>
              <a:buFontTx/>
              <a:buNone/>
            </a:pPr>
            <a:r>
              <a:rPr lang="en-GB" altLang="en-US" sz="2000" dirty="0" smtClean="0">
                <a:solidFill>
                  <a:schemeClr val="accent1">
                    <a:lumMod val="75000"/>
                  </a:schemeClr>
                </a:solidFill>
                <a:latin typeface="Arial" panose="020B0604020202020204" pitchFamily="34" charset="0"/>
              </a:rPr>
              <a:t>An excellent range of data covers the main dashboard for storage management and gives a perfect one-glance view of status and performance!</a:t>
            </a:r>
          </a:p>
          <a:p>
            <a:pPr>
              <a:lnSpc>
                <a:spcPct val="100000"/>
              </a:lnSpc>
              <a:spcBef>
                <a:spcPct val="0"/>
              </a:spcBef>
              <a:buFontTx/>
              <a:buNone/>
            </a:pPr>
            <a:r>
              <a:rPr lang="en-GB" altLang="en-US" sz="2000" dirty="0" smtClean="0">
                <a:solidFill>
                  <a:schemeClr val="accent1">
                    <a:lumMod val="75000"/>
                  </a:schemeClr>
                </a:solidFill>
                <a:latin typeface="Arial" panose="020B0604020202020204" pitchFamily="34" charset="0"/>
              </a:rPr>
              <a:t>The software includes some excellent monitoring and reporting features for helping to ferret out and track down difficult and tricky intermittent issues, which can be infamously troubling when dealing with storage!</a:t>
            </a:r>
            <a:endParaRPr lang="en-GB" altLang="en-US" sz="2000" dirty="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3631247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1+#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50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1000" fill="hold"/>
                                        <p:tgtEl>
                                          <p:spTgt spid="3"/>
                                        </p:tgtEl>
                                        <p:attrNameLst>
                                          <p:attrName>ppt_x</p:attrName>
                                        </p:attrNameLst>
                                      </p:cBhvr>
                                      <p:tavLst>
                                        <p:tav tm="0">
                                          <p:val>
                                            <p:strVal val="0-#ppt_w/2"/>
                                          </p:val>
                                        </p:tav>
                                        <p:tav tm="100000">
                                          <p:val>
                                            <p:strVal val="#ppt_x"/>
                                          </p:val>
                                        </p:tav>
                                      </p:tavLst>
                                    </p:anim>
                                    <p:anim calcmode="lin" valueType="num">
                                      <p:cBhvr additive="base">
                                        <p:cTn id="12"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1000" fill="hold"/>
                                        <p:tgtEl>
                                          <p:spTgt spid="4"/>
                                        </p:tgtEl>
                                        <p:attrNameLst>
                                          <p:attrName>ppt_x</p:attrName>
                                        </p:attrNameLst>
                                      </p:cBhvr>
                                      <p:tavLst>
                                        <p:tav tm="0">
                                          <p:val>
                                            <p:strVal val="0-#ppt_w/2"/>
                                          </p:val>
                                        </p:tav>
                                        <p:tav tm="100000">
                                          <p:val>
                                            <p:strVal val="#ppt_x"/>
                                          </p:val>
                                        </p:tav>
                                      </p:tavLst>
                                    </p:anim>
                                    <p:anim calcmode="lin" valueType="num">
                                      <p:cBhvr additive="base">
                                        <p:cTn id="18"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442" y="764373"/>
            <a:ext cx="8610600" cy="1293028"/>
          </a:xfrm>
        </p:spPr>
        <p:txBody>
          <a:bodyPr>
            <a:normAutofit fontScale="90000"/>
          </a:bodyPr>
          <a:lstStyle/>
          <a:p>
            <a:r>
              <a:rPr lang="en-US" dirty="0"/>
              <a:t>How the SAN can be scaled to allow for future growth[5]</a:t>
            </a:r>
            <a:br>
              <a:rPr lang="en-US" dirty="0"/>
            </a:br>
            <a:endParaRPr lang="bg-BG" dirty="0"/>
          </a:p>
        </p:txBody>
      </p:sp>
      <p:pic>
        <p:nvPicPr>
          <p:cNvPr id="3"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3260" y="2057401"/>
            <a:ext cx="4544041" cy="4544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ounded Rectangle 3"/>
          <p:cNvSpPr/>
          <p:nvPr/>
        </p:nvSpPr>
        <p:spPr>
          <a:xfrm>
            <a:off x="6045959" y="2053990"/>
            <a:ext cx="5322626" cy="590265"/>
          </a:xfrm>
          <a:prstGeom prst="roundRect">
            <a:avLst/>
          </a:prstGeom>
          <a:effectLst>
            <a:outerShdw blurRad="57150" dist="19050" dir="5400000" algn="ctr" rotWithShape="0">
              <a:srgbClr val="000000">
                <a:alpha val="48000"/>
              </a:srgbClr>
            </a:outerShdw>
            <a:reflection blurRad="6350" stA="50000" endA="300" endPos="90000" dist="50800" dir="5400000" sy="-100000" algn="bl" rotWithShape="0"/>
          </a:effectLst>
        </p:spPr>
        <p:style>
          <a:lnRef idx="0">
            <a:schemeClr val="accent6"/>
          </a:lnRef>
          <a:fillRef idx="3">
            <a:schemeClr val="accent6"/>
          </a:fillRef>
          <a:effectRef idx="3">
            <a:schemeClr val="accent6"/>
          </a:effectRef>
          <a:fontRef idx="minor">
            <a:schemeClr val="lt1"/>
          </a:fontRef>
        </p:style>
        <p:txBody>
          <a:bodyPr rtlCol="0" anchor="ctr"/>
          <a:lstStyle/>
          <a:p>
            <a:pPr algn="ctr"/>
            <a:r>
              <a:rPr lang="en-US" smtClean="0"/>
              <a:t>Features of SAN</a:t>
            </a:r>
            <a:endParaRPr lang="en-US"/>
          </a:p>
        </p:txBody>
      </p:sp>
      <p:sp>
        <p:nvSpPr>
          <p:cNvPr id="5" name="Rounded Rectangle 4"/>
          <p:cNvSpPr/>
          <p:nvPr/>
        </p:nvSpPr>
        <p:spPr>
          <a:xfrm>
            <a:off x="6045959" y="2879679"/>
            <a:ext cx="5322626" cy="3721764"/>
          </a:xfrm>
          <a:prstGeom prst="roundRect">
            <a:avLst/>
          </a:prstGeom>
          <a:effectLst>
            <a:outerShdw blurRad="50800" dist="38100" algn="l"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marL="285750" indent="-285750">
              <a:lnSpc>
                <a:spcPct val="150000"/>
              </a:lnSpc>
              <a:buFont typeface="Arial" panose="020B0604020202020204" pitchFamily="34" charset="0"/>
              <a:buChar char="•"/>
            </a:pPr>
            <a:r>
              <a:rPr lang="en-US" dirty="0" smtClean="0"/>
              <a:t>Storage management</a:t>
            </a:r>
          </a:p>
          <a:p>
            <a:pPr marL="285750" indent="-285750">
              <a:lnSpc>
                <a:spcPct val="150000"/>
              </a:lnSpc>
              <a:buFont typeface="Arial" panose="020B0604020202020204" pitchFamily="34" charset="0"/>
              <a:buChar char="•"/>
            </a:pPr>
            <a:r>
              <a:rPr lang="en-US" dirty="0" smtClean="0"/>
              <a:t>Cost-effective open systems model</a:t>
            </a:r>
          </a:p>
          <a:p>
            <a:pPr marL="285750" indent="-285750">
              <a:lnSpc>
                <a:spcPct val="150000"/>
              </a:lnSpc>
              <a:buFont typeface="Arial" panose="020B0604020202020204" pitchFamily="34" charset="0"/>
              <a:buChar char="•"/>
            </a:pPr>
            <a:r>
              <a:rPr lang="en-US" dirty="0" smtClean="0"/>
              <a:t>High performance</a:t>
            </a:r>
          </a:p>
          <a:p>
            <a:pPr marL="285750" indent="-285750">
              <a:lnSpc>
                <a:spcPct val="150000"/>
              </a:lnSpc>
              <a:buFont typeface="Arial" panose="020B0604020202020204" pitchFamily="34" charset="0"/>
              <a:buChar char="•"/>
            </a:pPr>
            <a:r>
              <a:rPr lang="en-US" dirty="0" smtClean="0"/>
              <a:t>Scalability</a:t>
            </a:r>
          </a:p>
          <a:p>
            <a:pPr marL="285750" indent="-285750">
              <a:lnSpc>
                <a:spcPct val="150000"/>
              </a:lnSpc>
              <a:buFont typeface="Arial" panose="020B0604020202020204" pitchFamily="34" charset="0"/>
              <a:buChar char="•"/>
            </a:pPr>
            <a:r>
              <a:rPr lang="en-US" dirty="0" smtClean="0"/>
              <a:t>Distance</a:t>
            </a:r>
          </a:p>
          <a:p>
            <a:pPr marL="285750" indent="-285750">
              <a:lnSpc>
                <a:spcPct val="150000"/>
              </a:lnSpc>
              <a:buFont typeface="Arial" panose="020B0604020202020204" pitchFamily="34" charset="0"/>
              <a:buChar char="•"/>
            </a:pPr>
            <a:r>
              <a:rPr lang="en-US" dirty="0" smtClean="0"/>
              <a:t>Storage consolidation</a:t>
            </a:r>
          </a:p>
          <a:p>
            <a:pPr marL="285750" indent="-285750">
              <a:lnSpc>
                <a:spcPct val="150000"/>
              </a:lnSpc>
              <a:buFont typeface="Arial" panose="020B0604020202020204" pitchFamily="34" charset="0"/>
              <a:buChar char="•"/>
            </a:pPr>
            <a:r>
              <a:rPr lang="en-US" dirty="0" smtClean="0"/>
              <a:t>Decoupling servers and storage</a:t>
            </a:r>
          </a:p>
          <a:p>
            <a:pPr marL="285750" indent="-285750">
              <a:lnSpc>
                <a:spcPct val="150000"/>
              </a:lnSpc>
              <a:buFont typeface="Arial" panose="020B0604020202020204" pitchFamily="34" charset="0"/>
              <a:buChar char="•"/>
            </a:pPr>
            <a:r>
              <a:rPr lang="en-US" dirty="0" smtClean="0"/>
              <a:t>Pay-as-you-go model for advanced features</a:t>
            </a:r>
          </a:p>
          <a:p>
            <a:pPr marL="285750" indent="-285750">
              <a:lnSpc>
                <a:spcPct val="150000"/>
              </a:lnSpc>
              <a:buFont typeface="Arial" panose="020B0604020202020204" pitchFamily="34" charset="0"/>
              <a:buChar char="•"/>
            </a:pPr>
            <a:r>
              <a:rPr lang="en-US" dirty="0" smtClean="0"/>
              <a:t>Storage efficiency</a:t>
            </a:r>
          </a:p>
        </p:txBody>
      </p:sp>
    </p:spTree>
    <p:extLst>
      <p:ext uri="{BB962C8B-B14F-4D97-AF65-F5344CB8AC3E}">
        <p14:creationId xmlns:p14="http://schemas.microsoft.com/office/powerpoint/2010/main" val="4185672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35" presetClass="path" presetSubtype="0" accel="50000" decel="50000" fill="hold" nodeType="clickEffect">
                                  <p:stCondLst>
                                    <p:cond delay="0"/>
                                  </p:stCondLst>
                                  <p:childTnLst>
                                    <p:animMotion origin="layout" path="M -4.16667E-7 1.11022E-16 L -0.29049 1.11022E-16 " pathEditMode="relative" rAng="0" ptsTypes="AA">
                                      <p:cBhvr>
                                        <p:cTn id="17" dur="2000" fill="hold"/>
                                        <p:tgtEl>
                                          <p:spTgt spid="3"/>
                                        </p:tgtEl>
                                        <p:attrNameLst>
                                          <p:attrName>ppt_x</p:attrName>
                                          <p:attrName>ppt_y</p:attrName>
                                        </p:attrNameLst>
                                      </p:cBhvr>
                                      <p:rCtr x="-14531" y="0"/>
                                    </p:animMotion>
                                  </p:childTnLst>
                                </p:cTn>
                              </p:par>
                              <p:par>
                                <p:cTn id="18" presetID="2" presetClass="entr" presetSubtype="2" fill="hold" grpId="0" nodeType="withEffect">
                                  <p:stCondLst>
                                    <p:cond delay="100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1000" fill="hold"/>
                                        <p:tgtEl>
                                          <p:spTgt spid="4"/>
                                        </p:tgtEl>
                                        <p:attrNameLst>
                                          <p:attrName>ppt_x</p:attrName>
                                        </p:attrNameLst>
                                      </p:cBhvr>
                                      <p:tavLst>
                                        <p:tav tm="0">
                                          <p:val>
                                            <p:strVal val="1+#ppt_w/2"/>
                                          </p:val>
                                        </p:tav>
                                        <p:tav tm="100000">
                                          <p:val>
                                            <p:strVal val="#ppt_x"/>
                                          </p:val>
                                        </p:tav>
                                      </p:tavLst>
                                    </p:anim>
                                    <p:anim calcmode="lin" valueType="num">
                                      <p:cBhvr additive="base">
                                        <p:cTn id="21"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stCondLst>
                                    <p:cond delay="0"/>
                                  </p:stCondLst>
                                  <p:childTnLst>
                                    <p:set>
                                      <p:cBhvr>
                                        <p:cTn id="25" dur="1" fill="hold">
                                          <p:stCondLst>
                                            <p:cond delay="0"/>
                                          </p:stCondLst>
                                        </p:cTn>
                                        <p:tgtEl>
                                          <p:spTgt spid="5">
                                            <p:bg/>
                                          </p:spTgt>
                                        </p:tgtEl>
                                        <p:attrNameLst>
                                          <p:attrName>style.visibility</p:attrName>
                                        </p:attrNameLst>
                                      </p:cBhvr>
                                      <p:to>
                                        <p:strVal val="visible"/>
                                      </p:to>
                                    </p:set>
                                    <p:anim calcmode="lin" valueType="num">
                                      <p:cBhvr additive="base">
                                        <p:cTn id="26" dur="500" fill="hold"/>
                                        <p:tgtEl>
                                          <p:spTgt spid="5">
                                            <p:bg/>
                                          </p:spTgt>
                                        </p:tgtEl>
                                        <p:attrNameLst>
                                          <p:attrName>ppt_x</p:attrName>
                                        </p:attrNameLst>
                                      </p:cBhvr>
                                      <p:tavLst>
                                        <p:tav tm="0">
                                          <p:val>
                                            <p:strVal val="1+#ppt_w/2"/>
                                          </p:val>
                                        </p:tav>
                                        <p:tav tm="100000">
                                          <p:val>
                                            <p:strVal val="#ppt_x"/>
                                          </p:val>
                                        </p:tav>
                                      </p:tavLst>
                                    </p:anim>
                                    <p:anim calcmode="lin" valueType="num">
                                      <p:cBhvr additive="base">
                                        <p:cTn id="27" dur="500" fill="hold"/>
                                        <p:tgtEl>
                                          <p:spTgt spid="5">
                                            <p:bg/>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2"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 calcmode="lin" valueType="num">
                                      <p:cBhvr additive="base">
                                        <p:cTn id="32"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2" fill="hold" grpId="0" nodeType="clickEffect">
                                  <p:stCondLst>
                                    <p:cond delay="0"/>
                                  </p:stCondLst>
                                  <p:childTnLst>
                                    <p:set>
                                      <p:cBhvr>
                                        <p:cTn id="37" dur="1" fill="hold">
                                          <p:stCondLst>
                                            <p:cond delay="0"/>
                                          </p:stCondLst>
                                        </p:cTn>
                                        <p:tgtEl>
                                          <p:spTgt spid="5">
                                            <p:txEl>
                                              <p:pRg st="1" end="1"/>
                                            </p:txEl>
                                          </p:spTgt>
                                        </p:tgtEl>
                                        <p:attrNameLst>
                                          <p:attrName>style.visibility</p:attrName>
                                        </p:attrNameLst>
                                      </p:cBhvr>
                                      <p:to>
                                        <p:strVal val="visible"/>
                                      </p:to>
                                    </p:set>
                                    <p:anim calcmode="lin" valueType="num">
                                      <p:cBhvr additive="base">
                                        <p:cTn id="38" dur="500" fill="hold"/>
                                        <p:tgtEl>
                                          <p:spTgt spid="5">
                                            <p:txEl>
                                              <p:pRg st="1" end="1"/>
                                            </p:txEl>
                                          </p:spTgt>
                                        </p:tgtEl>
                                        <p:attrNameLst>
                                          <p:attrName>ppt_x</p:attrName>
                                        </p:attrNameLst>
                                      </p:cBhvr>
                                      <p:tavLst>
                                        <p:tav tm="0">
                                          <p:val>
                                            <p:strVal val="1+#ppt_w/2"/>
                                          </p:val>
                                        </p:tav>
                                        <p:tav tm="100000">
                                          <p:val>
                                            <p:strVal val="#ppt_x"/>
                                          </p:val>
                                        </p:tav>
                                      </p:tavLst>
                                    </p:anim>
                                    <p:anim calcmode="lin" valueType="num">
                                      <p:cBhvr additive="base">
                                        <p:cTn id="39" dur="5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2" fill="hold" grpId="0" nodeType="clickEffect">
                                  <p:stCondLst>
                                    <p:cond delay="0"/>
                                  </p:stCondLst>
                                  <p:childTnLst>
                                    <p:set>
                                      <p:cBhvr>
                                        <p:cTn id="43" dur="1" fill="hold">
                                          <p:stCondLst>
                                            <p:cond delay="0"/>
                                          </p:stCondLst>
                                        </p:cTn>
                                        <p:tgtEl>
                                          <p:spTgt spid="5">
                                            <p:txEl>
                                              <p:pRg st="2" end="2"/>
                                            </p:txEl>
                                          </p:spTgt>
                                        </p:tgtEl>
                                        <p:attrNameLst>
                                          <p:attrName>style.visibility</p:attrName>
                                        </p:attrNameLst>
                                      </p:cBhvr>
                                      <p:to>
                                        <p:strVal val="visible"/>
                                      </p:to>
                                    </p:set>
                                    <p:anim calcmode="lin" valueType="num">
                                      <p:cBhvr additive="base">
                                        <p:cTn id="44" dur="500" fill="hold"/>
                                        <p:tgtEl>
                                          <p:spTgt spid="5">
                                            <p:txEl>
                                              <p:pRg st="2" end="2"/>
                                            </p:txEl>
                                          </p:spTgt>
                                        </p:tgtEl>
                                        <p:attrNameLst>
                                          <p:attrName>ppt_x</p:attrName>
                                        </p:attrNameLst>
                                      </p:cBhvr>
                                      <p:tavLst>
                                        <p:tav tm="0">
                                          <p:val>
                                            <p:strVal val="1+#ppt_w/2"/>
                                          </p:val>
                                        </p:tav>
                                        <p:tav tm="100000">
                                          <p:val>
                                            <p:strVal val="#ppt_x"/>
                                          </p:val>
                                        </p:tav>
                                      </p:tavLst>
                                    </p:anim>
                                    <p:anim calcmode="lin" valueType="num">
                                      <p:cBhvr additive="base">
                                        <p:cTn id="45"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2" fill="hold" grpId="0" nodeType="clickEffect">
                                  <p:stCondLst>
                                    <p:cond delay="0"/>
                                  </p:stCondLst>
                                  <p:childTnLst>
                                    <p:set>
                                      <p:cBhvr>
                                        <p:cTn id="49" dur="1" fill="hold">
                                          <p:stCondLst>
                                            <p:cond delay="0"/>
                                          </p:stCondLst>
                                        </p:cTn>
                                        <p:tgtEl>
                                          <p:spTgt spid="5">
                                            <p:txEl>
                                              <p:pRg st="3" end="3"/>
                                            </p:txEl>
                                          </p:spTgt>
                                        </p:tgtEl>
                                        <p:attrNameLst>
                                          <p:attrName>style.visibility</p:attrName>
                                        </p:attrNameLst>
                                      </p:cBhvr>
                                      <p:to>
                                        <p:strVal val="visible"/>
                                      </p:to>
                                    </p:set>
                                    <p:anim calcmode="lin" valueType="num">
                                      <p:cBhvr additive="base">
                                        <p:cTn id="50" dur="500" fill="hold"/>
                                        <p:tgtEl>
                                          <p:spTgt spid="5">
                                            <p:txEl>
                                              <p:pRg st="3" end="3"/>
                                            </p:txEl>
                                          </p:spTgt>
                                        </p:tgtEl>
                                        <p:attrNameLst>
                                          <p:attrName>ppt_x</p:attrName>
                                        </p:attrNameLst>
                                      </p:cBhvr>
                                      <p:tavLst>
                                        <p:tav tm="0">
                                          <p:val>
                                            <p:strVal val="1+#ppt_w/2"/>
                                          </p:val>
                                        </p:tav>
                                        <p:tav tm="100000">
                                          <p:val>
                                            <p:strVal val="#ppt_x"/>
                                          </p:val>
                                        </p:tav>
                                      </p:tavLst>
                                    </p:anim>
                                    <p:anim calcmode="lin" valueType="num">
                                      <p:cBhvr additive="base">
                                        <p:cTn id="51"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grpId="0" nodeType="clickEffect">
                                  <p:stCondLst>
                                    <p:cond delay="0"/>
                                  </p:stCondLst>
                                  <p:childTnLst>
                                    <p:set>
                                      <p:cBhvr>
                                        <p:cTn id="55" dur="1" fill="hold">
                                          <p:stCondLst>
                                            <p:cond delay="0"/>
                                          </p:stCondLst>
                                        </p:cTn>
                                        <p:tgtEl>
                                          <p:spTgt spid="5">
                                            <p:txEl>
                                              <p:pRg st="4" end="4"/>
                                            </p:txEl>
                                          </p:spTgt>
                                        </p:tgtEl>
                                        <p:attrNameLst>
                                          <p:attrName>style.visibility</p:attrName>
                                        </p:attrNameLst>
                                      </p:cBhvr>
                                      <p:to>
                                        <p:strVal val="visible"/>
                                      </p:to>
                                    </p:set>
                                    <p:anim calcmode="lin" valueType="num">
                                      <p:cBhvr additive="base">
                                        <p:cTn id="56" dur="500" fill="hold"/>
                                        <p:tgtEl>
                                          <p:spTgt spid="5">
                                            <p:txEl>
                                              <p:pRg st="4" end="4"/>
                                            </p:txEl>
                                          </p:spTgt>
                                        </p:tgtEl>
                                        <p:attrNameLst>
                                          <p:attrName>ppt_x</p:attrName>
                                        </p:attrNameLst>
                                      </p:cBhvr>
                                      <p:tavLst>
                                        <p:tav tm="0">
                                          <p:val>
                                            <p:strVal val="1+#ppt_w/2"/>
                                          </p:val>
                                        </p:tav>
                                        <p:tav tm="100000">
                                          <p:val>
                                            <p:strVal val="#ppt_x"/>
                                          </p:val>
                                        </p:tav>
                                      </p:tavLst>
                                    </p:anim>
                                    <p:anim calcmode="lin" valueType="num">
                                      <p:cBhvr additive="base">
                                        <p:cTn id="57"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2" fill="hold" grpId="0" nodeType="clickEffect">
                                  <p:stCondLst>
                                    <p:cond delay="0"/>
                                  </p:stCondLst>
                                  <p:childTnLst>
                                    <p:set>
                                      <p:cBhvr>
                                        <p:cTn id="61" dur="1" fill="hold">
                                          <p:stCondLst>
                                            <p:cond delay="0"/>
                                          </p:stCondLst>
                                        </p:cTn>
                                        <p:tgtEl>
                                          <p:spTgt spid="5">
                                            <p:txEl>
                                              <p:pRg st="5" end="5"/>
                                            </p:txEl>
                                          </p:spTgt>
                                        </p:tgtEl>
                                        <p:attrNameLst>
                                          <p:attrName>style.visibility</p:attrName>
                                        </p:attrNameLst>
                                      </p:cBhvr>
                                      <p:to>
                                        <p:strVal val="visible"/>
                                      </p:to>
                                    </p:set>
                                    <p:anim calcmode="lin" valueType="num">
                                      <p:cBhvr additive="base">
                                        <p:cTn id="62" dur="500" fill="hold"/>
                                        <p:tgtEl>
                                          <p:spTgt spid="5">
                                            <p:txEl>
                                              <p:pRg st="5" end="5"/>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2" fill="hold" grpId="0" nodeType="clickEffect">
                                  <p:stCondLst>
                                    <p:cond delay="0"/>
                                  </p:stCondLst>
                                  <p:childTnLst>
                                    <p:set>
                                      <p:cBhvr>
                                        <p:cTn id="67" dur="1" fill="hold">
                                          <p:stCondLst>
                                            <p:cond delay="0"/>
                                          </p:stCondLst>
                                        </p:cTn>
                                        <p:tgtEl>
                                          <p:spTgt spid="5">
                                            <p:txEl>
                                              <p:pRg st="6" end="6"/>
                                            </p:txEl>
                                          </p:spTgt>
                                        </p:tgtEl>
                                        <p:attrNameLst>
                                          <p:attrName>style.visibility</p:attrName>
                                        </p:attrNameLst>
                                      </p:cBhvr>
                                      <p:to>
                                        <p:strVal val="visible"/>
                                      </p:to>
                                    </p:set>
                                    <p:anim calcmode="lin" valueType="num">
                                      <p:cBhvr additive="base">
                                        <p:cTn id="68" dur="500" fill="hold"/>
                                        <p:tgtEl>
                                          <p:spTgt spid="5">
                                            <p:txEl>
                                              <p:pRg st="6" end="6"/>
                                            </p:txEl>
                                          </p:spTgt>
                                        </p:tgtEl>
                                        <p:attrNameLst>
                                          <p:attrName>ppt_x</p:attrName>
                                        </p:attrNameLst>
                                      </p:cBhvr>
                                      <p:tavLst>
                                        <p:tav tm="0">
                                          <p:val>
                                            <p:strVal val="1+#ppt_w/2"/>
                                          </p:val>
                                        </p:tav>
                                        <p:tav tm="100000">
                                          <p:val>
                                            <p:strVal val="#ppt_x"/>
                                          </p:val>
                                        </p:tav>
                                      </p:tavLst>
                                    </p:anim>
                                    <p:anim calcmode="lin" valueType="num">
                                      <p:cBhvr additive="base">
                                        <p:cTn id="69" dur="500" fill="hold"/>
                                        <p:tgtEl>
                                          <p:spTgt spid="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2" fill="hold" grpId="0" nodeType="clickEffect">
                                  <p:stCondLst>
                                    <p:cond delay="0"/>
                                  </p:stCondLst>
                                  <p:childTnLst>
                                    <p:set>
                                      <p:cBhvr>
                                        <p:cTn id="73" dur="1" fill="hold">
                                          <p:stCondLst>
                                            <p:cond delay="0"/>
                                          </p:stCondLst>
                                        </p:cTn>
                                        <p:tgtEl>
                                          <p:spTgt spid="5">
                                            <p:txEl>
                                              <p:pRg st="7" end="7"/>
                                            </p:txEl>
                                          </p:spTgt>
                                        </p:tgtEl>
                                        <p:attrNameLst>
                                          <p:attrName>style.visibility</p:attrName>
                                        </p:attrNameLst>
                                      </p:cBhvr>
                                      <p:to>
                                        <p:strVal val="visible"/>
                                      </p:to>
                                    </p:set>
                                    <p:anim calcmode="lin" valueType="num">
                                      <p:cBhvr additive="base">
                                        <p:cTn id="74" dur="500" fill="hold"/>
                                        <p:tgtEl>
                                          <p:spTgt spid="5">
                                            <p:txEl>
                                              <p:pRg st="7" end="7"/>
                                            </p:txEl>
                                          </p:spTgt>
                                        </p:tgtEl>
                                        <p:attrNameLst>
                                          <p:attrName>ppt_x</p:attrName>
                                        </p:attrNameLst>
                                      </p:cBhvr>
                                      <p:tavLst>
                                        <p:tav tm="0">
                                          <p:val>
                                            <p:strVal val="1+#ppt_w/2"/>
                                          </p:val>
                                        </p:tav>
                                        <p:tav tm="100000">
                                          <p:val>
                                            <p:strVal val="#ppt_x"/>
                                          </p:val>
                                        </p:tav>
                                      </p:tavLst>
                                    </p:anim>
                                    <p:anim calcmode="lin" valueType="num">
                                      <p:cBhvr additive="base">
                                        <p:cTn id="75" dur="500" fill="hold"/>
                                        <p:tgtEl>
                                          <p:spTgt spid="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 presetClass="entr" presetSubtype="2" fill="hold" grpId="0" nodeType="clickEffect">
                                  <p:stCondLst>
                                    <p:cond delay="0"/>
                                  </p:stCondLst>
                                  <p:childTnLst>
                                    <p:set>
                                      <p:cBhvr>
                                        <p:cTn id="79" dur="1" fill="hold">
                                          <p:stCondLst>
                                            <p:cond delay="0"/>
                                          </p:stCondLst>
                                        </p:cTn>
                                        <p:tgtEl>
                                          <p:spTgt spid="5">
                                            <p:txEl>
                                              <p:pRg st="8" end="8"/>
                                            </p:txEl>
                                          </p:spTgt>
                                        </p:tgtEl>
                                        <p:attrNameLst>
                                          <p:attrName>style.visibility</p:attrName>
                                        </p:attrNameLst>
                                      </p:cBhvr>
                                      <p:to>
                                        <p:strVal val="visible"/>
                                      </p:to>
                                    </p:set>
                                    <p:anim calcmode="lin" valueType="num">
                                      <p:cBhvr additive="base">
                                        <p:cTn id="80" dur="500" fill="hold"/>
                                        <p:tgtEl>
                                          <p:spTgt spid="5">
                                            <p:txEl>
                                              <p:pRg st="8" end="8"/>
                                            </p:txEl>
                                          </p:spTgt>
                                        </p:tgtEl>
                                        <p:attrNameLst>
                                          <p:attrName>ppt_x</p:attrName>
                                        </p:attrNameLst>
                                      </p:cBhvr>
                                      <p:tavLst>
                                        <p:tav tm="0">
                                          <p:val>
                                            <p:strVal val="1+#ppt_w/2"/>
                                          </p:val>
                                        </p:tav>
                                        <p:tav tm="100000">
                                          <p:val>
                                            <p:strVal val="#ppt_x"/>
                                          </p:val>
                                        </p:tav>
                                      </p:tavLst>
                                    </p:anim>
                                    <p:anim calcmode="lin" valueType="num">
                                      <p:cBhvr additive="base">
                                        <p:cTn id="81" dur="500" fill="hold"/>
                                        <p:tgtEl>
                                          <p:spTgt spid="5">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uiExpand="1"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1195" y="2053990"/>
            <a:ext cx="4544041" cy="4544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ounded Rectangle 3"/>
          <p:cNvSpPr/>
          <p:nvPr/>
        </p:nvSpPr>
        <p:spPr>
          <a:xfrm>
            <a:off x="6045959" y="2053990"/>
            <a:ext cx="5322626" cy="590265"/>
          </a:xfrm>
          <a:prstGeom prst="roundRect">
            <a:avLst/>
          </a:prstGeom>
          <a:effectLst>
            <a:outerShdw blurRad="57150" dist="19050" dir="5400000" algn="ctr" rotWithShape="0">
              <a:srgbClr val="000000">
                <a:alpha val="48000"/>
              </a:srgbClr>
            </a:outerShdw>
            <a:reflection blurRad="6350" stA="50000" endA="300" endPos="90000" dist="50800" dir="5400000" sy="-100000" algn="bl" rotWithShape="0"/>
          </a:effectLst>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smtClean="0"/>
              <a:t>Features of SAN</a:t>
            </a:r>
            <a:endParaRPr lang="en-US" dirty="0"/>
          </a:p>
        </p:txBody>
      </p:sp>
      <p:sp>
        <p:nvSpPr>
          <p:cNvPr id="6" name="Rounded Rectangle 5"/>
          <p:cNvSpPr/>
          <p:nvPr/>
        </p:nvSpPr>
        <p:spPr>
          <a:xfrm>
            <a:off x="6045959" y="2053989"/>
            <a:ext cx="5322626" cy="590265"/>
          </a:xfrm>
          <a:prstGeom prst="roundRect">
            <a:avLst/>
          </a:prstGeom>
          <a:effectLst>
            <a:outerShdw blurRad="57150" dist="19050" dir="5400000" algn="ctr" rotWithShape="0">
              <a:srgbClr val="000000">
                <a:alpha val="48000"/>
              </a:srgbClr>
            </a:outerShdw>
            <a:reflection blurRad="6350" stA="50000" endA="300" endPos="90000" dist="50800" dir="5400000" sy="-100000" algn="bl" rotWithShape="0"/>
          </a:effectLst>
        </p:spPr>
        <p:style>
          <a:lnRef idx="0">
            <a:schemeClr val="accent6"/>
          </a:lnRef>
          <a:fillRef idx="3">
            <a:schemeClr val="accent6"/>
          </a:fillRef>
          <a:effectRef idx="3">
            <a:schemeClr val="accent6"/>
          </a:effectRef>
          <a:fontRef idx="minor">
            <a:schemeClr val="lt1"/>
          </a:fontRef>
        </p:style>
        <p:txBody>
          <a:bodyPr rtlCol="0" anchor="ctr"/>
          <a:lstStyle/>
          <a:p>
            <a:pPr algn="ctr">
              <a:lnSpc>
                <a:spcPct val="150000"/>
              </a:lnSpc>
            </a:pPr>
            <a:r>
              <a:rPr lang="en-US" sz="2400" dirty="0" smtClean="0"/>
              <a:t>Scalability</a:t>
            </a:r>
            <a:endParaRPr lang="en-US" sz="2400" dirty="0" smtClean="0"/>
          </a:p>
        </p:txBody>
      </p:sp>
      <p:sp>
        <p:nvSpPr>
          <p:cNvPr id="5" name="Rounded Rectangle 4"/>
          <p:cNvSpPr/>
          <p:nvPr/>
        </p:nvSpPr>
        <p:spPr>
          <a:xfrm>
            <a:off x="6045959" y="2879679"/>
            <a:ext cx="5322626" cy="3721764"/>
          </a:xfrm>
          <a:prstGeom prst="roundRect">
            <a:avLst/>
          </a:prstGeom>
          <a:effectLst>
            <a:outerShdw blurRad="50800" dist="38100" algn="l"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marL="285750" indent="-285750">
              <a:lnSpc>
                <a:spcPct val="150000"/>
              </a:lnSpc>
              <a:buFont typeface="Arial" panose="020B0604020202020204" pitchFamily="34" charset="0"/>
              <a:buChar char="•"/>
            </a:pPr>
            <a:r>
              <a:rPr lang="en-US" dirty="0" smtClean="0"/>
              <a:t>Storage management</a:t>
            </a:r>
          </a:p>
          <a:p>
            <a:pPr marL="285750" indent="-285750">
              <a:lnSpc>
                <a:spcPct val="150000"/>
              </a:lnSpc>
              <a:buFont typeface="Arial" panose="020B0604020202020204" pitchFamily="34" charset="0"/>
              <a:buChar char="•"/>
            </a:pPr>
            <a:r>
              <a:rPr lang="en-US" dirty="0" smtClean="0"/>
              <a:t>Cost-effective open systems model</a:t>
            </a:r>
          </a:p>
          <a:p>
            <a:pPr marL="285750" indent="-285750">
              <a:lnSpc>
                <a:spcPct val="150000"/>
              </a:lnSpc>
              <a:buFont typeface="Arial" panose="020B0604020202020204" pitchFamily="34" charset="0"/>
              <a:buChar char="•"/>
            </a:pPr>
            <a:r>
              <a:rPr lang="en-US" dirty="0" smtClean="0"/>
              <a:t>High performance</a:t>
            </a:r>
          </a:p>
          <a:p>
            <a:pPr marL="285750" indent="-285750">
              <a:lnSpc>
                <a:spcPct val="150000"/>
              </a:lnSpc>
              <a:buFont typeface="Arial" panose="020B0604020202020204" pitchFamily="34" charset="0"/>
              <a:buChar char="•"/>
            </a:pPr>
            <a:r>
              <a:rPr lang="en-US" dirty="0" smtClean="0"/>
              <a:t>Scalability</a:t>
            </a:r>
          </a:p>
          <a:p>
            <a:pPr marL="285750" indent="-285750">
              <a:lnSpc>
                <a:spcPct val="150000"/>
              </a:lnSpc>
              <a:buFont typeface="Arial" panose="020B0604020202020204" pitchFamily="34" charset="0"/>
              <a:buChar char="•"/>
            </a:pPr>
            <a:r>
              <a:rPr lang="en-US" dirty="0" smtClean="0"/>
              <a:t>Distance</a:t>
            </a:r>
          </a:p>
          <a:p>
            <a:pPr marL="285750" indent="-285750">
              <a:lnSpc>
                <a:spcPct val="150000"/>
              </a:lnSpc>
              <a:buFont typeface="Arial" panose="020B0604020202020204" pitchFamily="34" charset="0"/>
              <a:buChar char="•"/>
            </a:pPr>
            <a:r>
              <a:rPr lang="en-US" dirty="0" smtClean="0"/>
              <a:t>Storage consolidation</a:t>
            </a:r>
          </a:p>
          <a:p>
            <a:pPr marL="285750" indent="-285750">
              <a:lnSpc>
                <a:spcPct val="150000"/>
              </a:lnSpc>
              <a:buFont typeface="Arial" panose="020B0604020202020204" pitchFamily="34" charset="0"/>
              <a:buChar char="•"/>
            </a:pPr>
            <a:r>
              <a:rPr lang="en-US" dirty="0" smtClean="0"/>
              <a:t>Decoupling servers and storage</a:t>
            </a:r>
          </a:p>
          <a:p>
            <a:pPr marL="285750" indent="-285750">
              <a:lnSpc>
                <a:spcPct val="150000"/>
              </a:lnSpc>
              <a:buFont typeface="Arial" panose="020B0604020202020204" pitchFamily="34" charset="0"/>
              <a:buChar char="•"/>
            </a:pPr>
            <a:r>
              <a:rPr lang="en-US" dirty="0" smtClean="0"/>
              <a:t>Pay-as-you-go model for advanced features</a:t>
            </a:r>
          </a:p>
          <a:p>
            <a:pPr marL="285750" indent="-285750">
              <a:lnSpc>
                <a:spcPct val="150000"/>
              </a:lnSpc>
              <a:buFont typeface="Arial" panose="020B0604020202020204" pitchFamily="34" charset="0"/>
              <a:buChar char="•"/>
            </a:pPr>
            <a:r>
              <a:rPr lang="en-US" dirty="0" smtClean="0"/>
              <a:t>Storage efficiency</a:t>
            </a:r>
          </a:p>
        </p:txBody>
      </p:sp>
      <p:sp>
        <p:nvSpPr>
          <p:cNvPr id="7" name="Rounded Rectangle 6"/>
          <p:cNvSpPr/>
          <p:nvPr/>
        </p:nvSpPr>
        <p:spPr>
          <a:xfrm>
            <a:off x="6045959" y="2879679"/>
            <a:ext cx="5322626" cy="3721764"/>
          </a:xfrm>
          <a:prstGeom prst="roundRect">
            <a:avLst/>
          </a:prstGeom>
          <a:effectLst>
            <a:outerShdw blurRad="50800" dist="38100" algn="l"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nSpc>
                <a:spcPct val="150000"/>
              </a:lnSpc>
            </a:pPr>
            <a:r>
              <a:rPr lang="en-US" dirty="0" err="1" smtClean="0"/>
              <a:t>Fibre</a:t>
            </a:r>
            <a:r>
              <a:rPr lang="en-US" dirty="0" smtClean="0"/>
              <a:t> Channel fabrics use a 24-bit address allowing 16 million devices to be addressed. In addition, </a:t>
            </a:r>
            <a:r>
              <a:rPr lang="en-US" dirty="0" err="1" smtClean="0"/>
              <a:t>Fibre</a:t>
            </a:r>
            <a:r>
              <a:rPr lang="en-US" dirty="0" smtClean="0"/>
              <a:t> Channel networks allow the number of attached nodes to increase without loss of performance because, as switches are added, switching capacity grows. The limitations on the number of attached devices typical of channel interconnects disappears.</a:t>
            </a:r>
          </a:p>
        </p:txBody>
      </p:sp>
    </p:spTree>
    <p:extLst>
      <p:ext uri="{BB962C8B-B14F-4D97-AF65-F5344CB8AC3E}">
        <p14:creationId xmlns:p14="http://schemas.microsoft.com/office/powerpoint/2010/main" val="105561325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2" fill="hold" grpId="0" nodeType="with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1+ppt_w/2"/>
                                          </p:val>
                                        </p:tav>
                                      </p:tavLst>
                                    </p:anim>
                                    <p:anim calcmode="lin" valueType="num">
                                      <p:cBhvr additive="base">
                                        <p:cTn id="7" dur="500"/>
                                        <p:tgtEl>
                                          <p:spTgt spid="4"/>
                                        </p:tgtEl>
                                        <p:attrNameLst>
                                          <p:attrName>ppt_y</p:attrName>
                                        </p:attrNameLst>
                                      </p:cBhvr>
                                      <p:tavLst>
                                        <p:tav tm="0">
                                          <p:val>
                                            <p:strVal val="ppt_y"/>
                                          </p:val>
                                        </p:tav>
                                        <p:tav tm="100000">
                                          <p:val>
                                            <p:strVal val="ppt_y"/>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1000" tmFilter="0, 0; .2, .5; .8, .5; 1, 0"/>
                                        <p:tgtEl>
                                          <p:spTgt spid="5">
                                            <p:txEl>
                                              <p:pRg st="3" end="3"/>
                                            </p:txEl>
                                          </p:spTgt>
                                        </p:tgtEl>
                                      </p:cBhvr>
                                    </p:animEffect>
                                    <p:animScale>
                                      <p:cBhvr>
                                        <p:cTn id="13" dur="500" autoRev="1" fill="hold"/>
                                        <p:tgtEl>
                                          <p:spTgt spid="5">
                                            <p:txEl>
                                              <p:pRg st="3" end="3"/>
                                            </p:txEl>
                                          </p:spTgt>
                                        </p:tgtEl>
                                      </p:cBhvr>
                                      <p:by x="105000" y="105000"/>
                                    </p:animScale>
                                  </p:childTnLst>
                                </p:cTn>
                              </p:par>
                              <p:par>
                                <p:cTn id="14" presetID="2" presetClass="entr" presetSubtype="2"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750" fill="hold"/>
                                        <p:tgtEl>
                                          <p:spTgt spid="6"/>
                                        </p:tgtEl>
                                        <p:attrNameLst>
                                          <p:attrName>ppt_x</p:attrName>
                                        </p:attrNameLst>
                                      </p:cBhvr>
                                      <p:tavLst>
                                        <p:tav tm="0">
                                          <p:val>
                                            <p:strVal val="1+#ppt_w/2"/>
                                          </p:val>
                                        </p:tav>
                                        <p:tav tm="100000">
                                          <p:val>
                                            <p:strVal val="#ppt_x"/>
                                          </p:val>
                                        </p:tav>
                                      </p:tavLst>
                                    </p:anim>
                                    <p:anim calcmode="lin" valueType="num">
                                      <p:cBhvr additive="base">
                                        <p:cTn id="17" dur="750" fill="hold"/>
                                        <p:tgtEl>
                                          <p:spTgt spid="6"/>
                                        </p:tgtEl>
                                        <p:attrNameLst>
                                          <p:attrName>ppt_y</p:attrName>
                                        </p:attrNameLst>
                                      </p:cBhvr>
                                      <p:tavLst>
                                        <p:tav tm="0">
                                          <p:val>
                                            <p:strVal val="#ppt_y"/>
                                          </p:val>
                                        </p:tav>
                                        <p:tav tm="100000">
                                          <p:val>
                                            <p:strVal val="#ppt_y"/>
                                          </p:val>
                                        </p:tav>
                                      </p:tavLst>
                                    </p:anim>
                                  </p:childTnLst>
                                </p:cTn>
                              </p:par>
                              <p:par>
                                <p:cTn id="18" presetID="42" presetClass="exit" presetSubtype="0" fill="hold" grpId="0" nodeType="withEffect">
                                  <p:stCondLst>
                                    <p:cond delay="750"/>
                                  </p:stCondLst>
                                  <p:childTnLst>
                                    <p:animEffect transition="out" filter="fade">
                                      <p:cBhvr>
                                        <p:cTn id="19" dur="750"/>
                                        <p:tgtEl>
                                          <p:spTgt spid="5"/>
                                        </p:tgtEl>
                                      </p:cBhvr>
                                    </p:animEffect>
                                    <p:anim calcmode="lin" valueType="num">
                                      <p:cBhvr>
                                        <p:cTn id="20" dur="750"/>
                                        <p:tgtEl>
                                          <p:spTgt spid="5"/>
                                        </p:tgtEl>
                                        <p:attrNameLst>
                                          <p:attrName>ppt_x</p:attrName>
                                        </p:attrNameLst>
                                      </p:cBhvr>
                                      <p:tavLst>
                                        <p:tav tm="0">
                                          <p:val>
                                            <p:strVal val="ppt_x"/>
                                          </p:val>
                                        </p:tav>
                                        <p:tav tm="100000">
                                          <p:val>
                                            <p:strVal val="ppt_x"/>
                                          </p:val>
                                        </p:tav>
                                      </p:tavLst>
                                    </p:anim>
                                    <p:anim calcmode="lin" valueType="num">
                                      <p:cBhvr>
                                        <p:cTn id="21" dur="750"/>
                                        <p:tgtEl>
                                          <p:spTgt spid="5"/>
                                        </p:tgtEl>
                                        <p:attrNameLst>
                                          <p:attrName>ppt_y</p:attrName>
                                        </p:attrNameLst>
                                      </p:cBhvr>
                                      <p:tavLst>
                                        <p:tav tm="0">
                                          <p:val>
                                            <p:strVal val="ppt_y"/>
                                          </p:val>
                                        </p:tav>
                                        <p:tav tm="100000">
                                          <p:val>
                                            <p:strVal val="ppt_y+.1"/>
                                          </p:val>
                                        </p:tav>
                                      </p:tavLst>
                                    </p:anim>
                                    <p:set>
                                      <p:cBhvr>
                                        <p:cTn id="22" dur="1" fill="hold">
                                          <p:stCondLst>
                                            <p:cond delay="74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750" fill="hold"/>
                                        <p:tgtEl>
                                          <p:spTgt spid="7"/>
                                        </p:tgtEl>
                                        <p:attrNameLst>
                                          <p:attrName>ppt_x</p:attrName>
                                        </p:attrNameLst>
                                      </p:cBhvr>
                                      <p:tavLst>
                                        <p:tav tm="0">
                                          <p:val>
                                            <p:strVal val="1+#ppt_w/2"/>
                                          </p:val>
                                        </p:tav>
                                        <p:tav tm="100000">
                                          <p:val>
                                            <p:strVal val="#ppt_x"/>
                                          </p:val>
                                        </p:tav>
                                      </p:tavLst>
                                    </p:anim>
                                    <p:anim calcmode="lin" valueType="num">
                                      <p:cBhvr additive="base">
                                        <p:cTn id="28" dur="7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xit" presetSubtype="4" fill="hold" nodeType="clickEffect">
                                  <p:stCondLst>
                                    <p:cond delay="0"/>
                                  </p:stCondLst>
                                  <p:childTnLst>
                                    <p:anim calcmode="lin" valueType="num">
                                      <p:cBhvr additive="base">
                                        <p:cTn id="32" dur="500"/>
                                        <p:tgtEl>
                                          <p:spTgt spid="3"/>
                                        </p:tgtEl>
                                        <p:attrNameLst>
                                          <p:attrName>ppt_x</p:attrName>
                                        </p:attrNameLst>
                                      </p:cBhvr>
                                      <p:tavLst>
                                        <p:tav tm="0">
                                          <p:val>
                                            <p:strVal val="ppt_x"/>
                                          </p:val>
                                        </p:tav>
                                        <p:tav tm="100000">
                                          <p:val>
                                            <p:strVal val="ppt_x"/>
                                          </p:val>
                                        </p:tav>
                                      </p:tavLst>
                                    </p:anim>
                                    <p:anim calcmode="lin" valueType="num">
                                      <p:cBhvr additive="base">
                                        <p:cTn id="33" dur="500"/>
                                        <p:tgtEl>
                                          <p:spTgt spid="3"/>
                                        </p:tgtEl>
                                        <p:attrNameLst>
                                          <p:attrName>ppt_y</p:attrName>
                                        </p:attrNameLst>
                                      </p:cBhvr>
                                      <p:tavLst>
                                        <p:tav tm="0">
                                          <p:val>
                                            <p:strVal val="ppt_y"/>
                                          </p:val>
                                        </p:tav>
                                        <p:tav tm="100000">
                                          <p:val>
                                            <p:strVal val="1+ppt_h/2"/>
                                          </p:val>
                                        </p:tav>
                                      </p:tavLst>
                                    </p:anim>
                                    <p:set>
                                      <p:cBhvr>
                                        <p:cTn id="34" dur="1" fill="hold">
                                          <p:stCondLst>
                                            <p:cond delay="499"/>
                                          </p:stCondLst>
                                        </p:cTn>
                                        <p:tgtEl>
                                          <p:spTgt spid="3"/>
                                        </p:tgtEl>
                                        <p:attrNameLst>
                                          <p:attrName>style.visibility</p:attrName>
                                        </p:attrNameLst>
                                      </p:cBhvr>
                                      <p:to>
                                        <p:strVal val="hidden"/>
                                      </p:to>
                                    </p:set>
                                  </p:childTnLst>
                                </p:cTn>
                              </p:par>
                              <p:par>
                                <p:cTn id="35" presetID="2" presetClass="exit" presetSubtype="2" fill="hold" grpId="1" nodeType="withEffect">
                                  <p:stCondLst>
                                    <p:cond delay="0"/>
                                  </p:stCondLst>
                                  <p:childTnLst>
                                    <p:anim calcmode="lin" valueType="num">
                                      <p:cBhvr additive="base">
                                        <p:cTn id="36" dur="500"/>
                                        <p:tgtEl>
                                          <p:spTgt spid="6"/>
                                        </p:tgtEl>
                                        <p:attrNameLst>
                                          <p:attrName>ppt_x</p:attrName>
                                        </p:attrNameLst>
                                      </p:cBhvr>
                                      <p:tavLst>
                                        <p:tav tm="0">
                                          <p:val>
                                            <p:strVal val="ppt_x"/>
                                          </p:val>
                                        </p:tav>
                                        <p:tav tm="100000">
                                          <p:val>
                                            <p:strVal val="1+ppt_w/2"/>
                                          </p:val>
                                        </p:tav>
                                      </p:tavLst>
                                    </p:anim>
                                    <p:anim calcmode="lin" valueType="num">
                                      <p:cBhvr additive="base">
                                        <p:cTn id="37" dur="500"/>
                                        <p:tgtEl>
                                          <p:spTgt spid="6"/>
                                        </p:tgtEl>
                                        <p:attrNameLst>
                                          <p:attrName>ppt_y</p:attrName>
                                        </p:attrNameLst>
                                      </p:cBhvr>
                                      <p:tavLst>
                                        <p:tav tm="0">
                                          <p:val>
                                            <p:strVal val="ppt_y"/>
                                          </p:val>
                                        </p:tav>
                                        <p:tav tm="100000">
                                          <p:val>
                                            <p:strVal val="ppt_y"/>
                                          </p:val>
                                        </p:tav>
                                      </p:tavLst>
                                    </p:anim>
                                    <p:set>
                                      <p:cBhvr>
                                        <p:cTn id="38" dur="1" fill="hold">
                                          <p:stCondLst>
                                            <p:cond delay="499"/>
                                          </p:stCondLst>
                                        </p:cTn>
                                        <p:tgtEl>
                                          <p:spTgt spid="6"/>
                                        </p:tgtEl>
                                        <p:attrNameLst>
                                          <p:attrName>style.visibility</p:attrName>
                                        </p:attrNameLst>
                                      </p:cBhvr>
                                      <p:to>
                                        <p:strVal val="hidden"/>
                                      </p:to>
                                    </p:set>
                                  </p:childTnLst>
                                </p:cTn>
                              </p:par>
                              <p:par>
                                <p:cTn id="39" presetID="2" presetClass="exit" presetSubtype="2" fill="hold" grpId="1" nodeType="withEffect">
                                  <p:stCondLst>
                                    <p:cond delay="0"/>
                                  </p:stCondLst>
                                  <p:childTnLst>
                                    <p:anim calcmode="lin" valueType="num">
                                      <p:cBhvr additive="base">
                                        <p:cTn id="40" dur="500"/>
                                        <p:tgtEl>
                                          <p:spTgt spid="7"/>
                                        </p:tgtEl>
                                        <p:attrNameLst>
                                          <p:attrName>ppt_x</p:attrName>
                                        </p:attrNameLst>
                                      </p:cBhvr>
                                      <p:tavLst>
                                        <p:tav tm="0">
                                          <p:val>
                                            <p:strVal val="ppt_x"/>
                                          </p:val>
                                        </p:tav>
                                        <p:tav tm="100000">
                                          <p:val>
                                            <p:strVal val="1+ppt_w/2"/>
                                          </p:val>
                                        </p:tav>
                                      </p:tavLst>
                                    </p:anim>
                                    <p:anim calcmode="lin" valueType="num">
                                      <p:cBhvr additive="base">
                                        <p:cTn id="41" dur="500"/>
                                        <p:tgtEl>
                                          <p:spTgt spid="7"/>
                                        </p:tgtEl>
                                        <p:attrNameLst>
                                          <p:attrName>ppt_y</p:attrName>
                                        </p:attrNameLst>
                                      </p:cBhvr>
                                      <p:tavLst>
                                        <p:tav tm="0">
                                          <p:val>
                                            <p:strVal val="ppt_y"/>
                                          </p:val>
                                        </p:tav>
                                        <p:tav tm="100000">
                                          <p:val>
                                            <p:strVal val="ppt_y"/>
                                          </p:val>
                                        </p:tav>
                                      </p:tavLst>
                                    </p:anim>
                                    <p:set>
                                      <p:cBhvr>
                                        <p:cTn id="4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6" grpId="1" animBg="1"/>
      <p:bldP spid="5" grpId="0" animBg="1"/>
      <p:bldP spid="7" grpId="0" animBg="1"/>
      <p:bldP spid="7" grpId="1"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60134" y="980199"/>
            <a:ext cx="5615627" cy="5615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p:cNvSpPr/>
          <p:nvPr/>
        </p:nvSpPr>
        <p:spPr>
          <a:xfrm>
            <a:off x="604127" y="2067637"/>
            <a:ext cx="5322626" cy="590265"/>
          </a:xfrm>
          <a:prstGeom prst="roundRect">
            <a:avLst/>
          </a:prstGeom>
          <a:effectLst>
            <a:outerShdw blurRad="57150" dist="19050" dir="5400000" algn="ctr" rotWithShape="0">
              <a:srgbClr val="000000">
                <a:alpha val="48000"/>
              </a:srgbClr>
            </a:outerShdw>
            <a:reflection blurRad="6350" stA="50000" endA="300" endPos="90000" dist="50800" dir="5400000" sy="-100000" algn="bl" rotWithShape="0"/>
          </a:effectLst>
        </p:spPr>
        <p:style>
          <a:lnRef idx="0">
            <a:schemeClr val="accent6"/>
          </a:lnRef>
          <a:fillRef idx="3">
            <a:schemeClr val="accent6"/>
          </a:fillRef>
          <a:effectRef idx="3">
            <a:schemeClr val="accent6"/>
          </a:effectRef>
          <a:fontRef idx="minor">
            <a:schemeClr val="lt1"/>
          </a:fontRef>
        </p:style>
        <p:txBody>
          <a:bodyPr rtlCol="0" anchor="ctr"/>
          <a:lstStyle/>
          <a:p>
            <a:pPr algn="ctr">
              <a:lnSpc>
                <a:spcPct val="150000"/>
              </a:lnSpc>
            </a:pPr>
            <a:r>
              <a:rPr lang="en-US" sz="2400" dirty="0" smtClean="0"/>
              <a:t>Storage Consolidation</a:t>
            </a:r>
          </a:p>
        </p:txBody>
      </p:sp>
      <p:sp>
        <p:nvSpPr>
          <p:cNvPr id="4" name="Rounded Rectangle 3"/>
          <p:cNvSpPr/>
          <p:nvPr/>
        </p:nvSpPr>
        <p:spPr>
          <a:xfrm>
            <a:off x="604127" y="2879679"/>
            <a:ext cx="5322626" cy="3721764"/>
          </a:xfrm>
          <a:prstGeom prst="roundRect">
            <a:avLst/>
          </a:prstGeom>
          <a:effectLst>
            <a:outerShdw blurRad="50800" dist="38100" algn="l"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nSpc>
                <a:spcPct val="150000"/>
              </a:lnSpc>
            </a:pPr>
            <a:r>
              <a:rPr lang="en-US" dirty="0" smtClean="0"/>
              <a:t>SANs allow a number of servers to utilize sections of SAN-attached storage devices. This allows for cost efficiencies that come from purchasing storage in large units. In addition, this arrangement makes it possible to ensure consistent quality and support across the entire server population.</a:t>
            </a:r>
          </a:p>
        </p:txBody>
      </p:sp>
      <p:sp>
        <p:nvSpPr>
          <p:cNvPr id="5" name="Rounded Rectangle 4"/>
          <p:cNvSpPr/>
          <p:nvPr/>
        </p:nvSpPr>
        <p:spPr>
          <a:xfrm>
            <a:off x="6414448" y="2067637"/>
            <a:ext cx="5322626" cy="590265"/>
          </a:xfrm>
          <a:prstGeom prst="roundRect">
            <a:avLst/>
          </a:prstGeom>
          <a:effectLst>
            <a:outerShdw blurRad="57150" dist="19050" dir="5400000" algn="ctr" rotWithShape="0">
              <a:srgbClr val="000000">
                <a:alpha val="48000"/>
              </a:srgbClr>
            </a:outerShdw>
            <a:reflection blurRad="6350" stA="50000" endA="300" endPos="90000" dist="50800" dir="5400000" sy="-100000" algn="bl" rotWithShape="0"/>
          </a:effectLst>
        </p:spPr>
        <p:style>
          <a:lnRef idx="0">
            <a:schemeClr val="accent6"/>
          </a:lnRef>
          <a:fillRef idx="3">
            <a:schemeClr val="accent6"/>
          </a:fillRef>
          <a:effectRef idx="3">
            <a:schemeClr val="accent6"/>
          </a:effectRef>
          <a:fontRef idx="minor">
            <a:schemeClr val="lt1"/>
          </a:fontRef>
        </p:style>
        <p:txBody>
          <a:bodyPr rtlCol="0" anchor="ctr"/>
          <a:lstStyle/>
          <a:p>
            <a:pPr algn="ctr">
              <a:lnSpc>
                <a:spcPct val="150000"/>
              </a:lnSpc>
            </a:pPr>
            <a:r>
              <a:rPr lang="en-US" sz="2400" dirty="0" smtClean="0"/>
              <a:t>Decoupling Servers and Storage</a:t>
            </a:r>
          </a:p>
        </p:txBody>
      </p:sp>
      <p:sp>
        <p:nvSpPr>
          <p:cNvPr id="6" name="Rounded Rectangle 5"/>
          <p:cNvSpPr/>
          <p:nvPr/>
        </p:nvSpPr>
        <p:spPr>
          <a:xfrm>
            <a:off x="6414448" y="2879679"/>
            <a:ext cx="5322626" cy="3721764"/>
          </a:xfrm>
          <a:prstGeom prst="roundRect">
            <a:avLst/>
          </a:prstGeom>
          <a:effectLst>
            <a:outerShdw blurRad="50800" dist="38100" algn="l"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nSpc>
                <a:spcPct val="200000"/>
              </a:lnSpc>
            </a:pPr>
            <a:r>
              <a:rPr lang="en-US" dirty="0" smtClean="0"/>
              <a:t>Externalizing the storage from the server makes it a first-class asset in its own right. Servers can now be upgraded while leaving storage in place. Storage can be added at will and dynamically allocated to servers without downtime.</a:t>
            </a:r>
          </a:p>
        </p:txBody>
      </p:sp>
    </p:spTree>
    <p:extLst>
      <p:ext uri="{BB962C8B-B14F-4D97-AF65-F5344CB8AC3E}">
        <p14:creationId xmlns:p14="http://schemas.microsoft.com/office/powerpoint/2010/main" val="129726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mph" presetSubtype="0" nodeType="clickEffect">
                                  <p:stCondLst>
                                    <p:cond delay="0"/>
                                  </p:stCondLst>
                                  <p:childTnLst>
                                    <p:set>
                                      <p:cBhvr rctx="PPT">
                                        <p:cTn id="11" dur="indefinite"/>
                                        <p:tgtEl>
                                          <p:spTgt spid="2"/>
                                        </p:tgtEl>
                                        <p:attrNameLst>
                                          <p:attrName>style.opacity</p:attrName>
                                        </p:attrNameLst>
                                      </p:cBhvr>
                                      <p:to>
                                        <p:strVal val="0.5"/>
                                      </p:to>
                                    </p:set>
                                    <p:animEffect filter="image" prLst="opacity: 0.5">
                                      <p:cBhvr rctx="IE">
                                        <p:cTn id="12" dur="indefinite"/>
                                        <p:tgtEl>
                                          <p:spTgt spid="2"/>
                                        </p:tgtEl>
                                      </p:cBhvr>
                                    </p:animEffect>
                                  </p:childTnLst>
                                </p:cTn>
                              </p:par>
                              <p:par>
                                <p:cTn id="13" presetID="2" presetClass="entr" presetSubtype="8" fill="hold" grpId="0" nodeType="withEffect">
                                  <p:stCondLst>
                                    <p:cond delay="50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0-#ppt_w/2"/>
                                          </p:val>
                                        </p:tav>
                                        <p:tav tm="100000">
                                          <p:val>
                                            <p:strVal val="#ppt_x"/>
                                          </p:val>
                                        </p:tav>
                                      </p:tavLst>
                                    </p:anim>
                                    <p:anim calcmode="lin" valueType="num">
                                      <p:cBhvr additive="base">
                                        <p:cTn id="16" dur="75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750" fill="hold"/>
                                        <p:tgtEl>
                                          <p:spTgt spid="4"/>
                                        </p:tgtEl>
                                        <p:attrNameLst>
                                          <p:attrName>ppt_x</p:attrName>
                                        </p:attrNameLst>
                                      </p:cBhvr>
                                      <p:tavLst>
                                        <p:tav tm="0">
                                          <p:val>
                                            <p:strVal val="0-#ppt_w/2"/>
                                          </p:val>
                                        </p:tav>
                                        <p:tav tm="100000">
                                          <p:val>
                                            <p:strVal val="#ppt_x"/>
                                          </p:val>
                                        </p:tav>
                                      </p:tavLst>
                                    </p:anim>
                                    <p:anim calcmode="lin" valueType="num">
                                      <p:cBhvr additive="base">
                                        <p:cTn id="22" dur="75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750" fill="hold"/>
                                        <p:tgtEl>
                                          <p:spTgt spid="5"/>
                                        </p:tgtEl>
                                        <p:attrNameLst>
                                          <p:attrName>ppt_x</p:attrName>
                                        </p:attrNameLst>
                                      </p:cBhvr>
                                      <p:tavLst>
                                        <p:tav tm="0">
                                          <p:val>
                                            <p:strVal val="1+#ppt_w/2"/>
                                          </p:val>
                                        </p:tav>
                                        <p:tav tm="100000">
                                          <p:val>
                                            <p:strVal val="#ppt_x"/>
                                          </p:val>
                                        </p:tav>
                                      </p:tavLst>
                                    </p:anim>
                                    <p:anim calcmode="lin" valueType="num">
                                      <p:cBhvr additive="base">
                                        <p:cTn id="28" dur="7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750" fill="hold"/>
                                        <p:tgtEl>
                                          <p:spTgt spid="6"/>
                                        </p:tgtEl>
                                        <p:attrNameLst>
                                          <p:attrName>ppt_x</p:attrName>
                                        </p:attrNameLst>
                                      </p:cBhvr>
                                      <p:tavLst>
                                        <p:tav tm="0">
                                          <p:val>
                                            <p:strVal val="1+#ppt_w/2"/>
                                          </p:val>
                                        </p:tav>
                                        <p:tav tm="100000">
                                          <p:val>
                                            <p:strVal val="#ppt_x"/>
                                          </p:val>
                                        </p:tav>
                                      </p:tavLst>
                                    </p:anim>
                                    <p:anim calcmode="lin" valueType="num">
                                      <p:cBhvr additive="base">
                                        <p:cTn id="34" dur="75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60134" y="980199"/>
            <a:ext cx="5615627" cy="5615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p:cNvSpPr/>
          <p:nvPr/>
        </p:nvSpPr>
        <p:spPr>
          <a:xfrm>
            <a:off x="604127" y="2067637"/>
            <a:ext cx="5322626" cy="590265"/>
          </a:xfrm>
          <a:prstGeom prst="roundRect">
            <a:avLst/>
          </a:prstGeom>
          <a:effectLst>
            <a:outerShdw blurRad="57150" dist="19050" dir="5400000" algn="ctr" rotWithShape="0">
              <a:srgbClr val="000000">
                <a:alpha val="48000"/>
              </a:srgbClr>
            </a:outerShdw>
            <a:reflection blurRad="6350" stA="50000" endA="300" endPos="90000" dist="50800" dir="5400000" sy="-100000" algn="bl" rotWithShape="0"/>
          </a:effectLst>
        </p:spPr>
        <p:style>
          <a:lnRef idx="0">
            <a:schemeClr val="accent6"/>
          </a:lnRef>
          <a:fillRef idx="3">
            <a:schemeClr val="accent6"/>
          </a:fillRef>
          <a:effectRef idx="3">
            <a:schemeClr val="accent6"/>
          </a:effectRef>
          <a:fontRef idx="minor">
            <a:schemeClr val="lt1"/>
          </a:fontRef>
        </p:style>
        <p:txBody>
          <a:bodyPr rtlCol="0" anchor="ctr"/>
          <a:lstStyle/>
          <a:p>
            <a:pPr algn="ctr">
              <a:lnSpc>
                <a:spcPct val="150000"/>
              </a:lnSpc>
            </a:pPr>
            <a:r>
              <a:rPr lang="en-US" sz="2400" dirty="0" smtClean="0"/>
              <a:t>High Performance</a:t>
            </a:r>
          </a:p>
        </p:txBody>
      </p:sp>
      <p:sp>
        <p:nvSpPr>
          <p:cNvPr id="4" name="Rounded Rectangle 3"/>
          <p:cNvSpPr/>
          <p:nvPr/>
        </p:nvSpPr>
        <p:spPr>
          <a:xfrm>
            <a:off x="604126" y="2879679"/>
            <a:ext cx="9126727" cy="3721764"/>
          </a:xfrm>
          <a:prstGeom prst="roundRect">
            <a:avLst/>
          </a:prstGeom>
          <a:effectLst>
            <a:outerShdw blurRad="50800" dist="38100" algn="l"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nSpc>
                <a:spcPct val="200000"/>
              </a:lnSpc>
            </a:pPr>
            <a:r>
              <a:rPr lang="en-US" dirty="0" err="1" smtClean="0"/>
              <a:t>Fibre</a:t>
            </a:r>
            <a:r>
              <a:rPr lang="en-US" dirty="0" smtClean="0"/>
              <a:t> Channel fabrics provide a switched 100MBps full-duplex interconnect. In addition, block-level I/O is handled with remarkable efficiency compared to networking traffic. A single SCSI command can transfer many megabytes of data with very little protocol overhead (including CPU interrupts). As a result, relatively inexpensive hosts and storage devices can achieve very good utilization and throughput on the network.</a:t>
            </a:r>
          </a:p>
        </p:txBody>
      </p:sp>
    </p:spTree>
    <p:extLst>
      <p:ext uri="{BB962C8B-B14F-4D97-AF65-F5344CB8AC3E}">
        <p14:creationId xmlns:p14="http://schemas.microsoft.com/office/powerpoint/2010/main" val="1618386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withEffect">
                                  <p:stCondLst>
                                    <p:cond delay="0"/>
                                  </p:stCondLst>
                                  <p:childTnLst>
                                    <p:set>
                                      <p:cBhvr rctx="PPT">
                                        <p:cTn id="6" dur="indefinite"/>
                                        <p:tgtEl>
                                          <p:spTgt spid="2"/>
                                        </p:tgtEl>
                                        <p:attrNameLst>
                                          <p:attrName>style.opacity</p:attrName>
                                        </p:attrNameLst>
                                      </p:cBhvr>
                                      <p:to>
                                        <p:strVal val="0.5"/>
                                      </p:to>
                                    </p:set>
                                    <p:animEffect filter="image" prLst="opacity: 0.5">
                                      <p:cBhvr rctx="IE">
                                        <p:cTn id="7" dur="indefinite"/>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750" fill="hold"/>
                                        <p:tgtEl>
                                          <p:spTgt spid="3"/>
                                        </p:tgtEl>
                                        <p:attrNameLst>
                                          <p:attrName>ppt_x</p:attrName>
                                        </p:attrNameLst>
                                      </p:cBhvr>
                                      <p:tavLst>
                                        <p:tav tm="0">
                                          <p:val>
                                            <p:strVal val="0-#ppt_w/2"/>
                                          </p:val>
                                        </p:tav>
                                        <p:tav tm="100000">
                                          <p:val>
                                            <p:strVal val="#ppt_x"/>
                                          </p:val>
                                        </p:tav>
                                      </p:tavLst>
                                    </p:anim>
                                    <p:anim calcmode="lin" valueType="num">
                                      <p:cBhvr additive="base">
                                        <p:cTn id="13" dur="75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750" fill="hold"/>
                                        <p:tgtEl>
                                          <p:spTgt spid="4"/>
                                        </p:tgtEl>
                                        <p:attrNameLst>
                                          <p:attrName>ppt_x</p:attrName>
                                        </p:attrNameLst>
                                      </p:cBhvr>
                                      <p:tavLst>
                                        <p:tav tm="0">
                                          <p:val>
                                            <p:strVal val="0-#ppt_w/2"/>
                                          </p:val>
                                        </p:tav>
                                        <p:tav tm="100000">
                                          <p:val>
                                            <p:strVal val="#ppt_x"/>
                                          </p:val>
                                        </p:tav>
                                      </p:tavLst>
                                    </p:anim>
                                    <p:anim calcmode="lin" valueType="num">
                                      <p:cBhvr additive="base">
                                        <p:cTn id="19" dur="75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1328101950_Network-Fol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957" y="1750041"/>
            <a:ext cx="4268622" cy="4268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p:cNvSpPr/>
          <p:nvPr/>
        </p:nvSpPr>
        <p:spPr>
          <a:xfrm>
            <a:off x="5636526" y="1159776"/>
            <a:ext cx="5322626" cy="590265"/>
          </a:xfrm>
          <a:prstGeom prst="roundRect">
            <a:avLst/>
          </a:prstGeom>
          <a:effectLst>
            <a:outerShdw blurRad="57150" dist="19050" dir="5400000" algn="ctr" rotWithShape="0">
              <a:srgbClr val="000000">
                <a:alpha val="48000"/>
              </a:srgbClr>
            </a:outerShdw>
            <a:reflection blurRad="6350" stA="50000" endA="300" endPos="90000" dist="50800" dir="5400000" sy="-100000" algn="bl" rotWithShape="0"/>
          </a:effectLst>
        </p:spPr>
        <p:style>
          <a:lnRef idx="0">
            <a:schemeClr val="accent6"/>
          </a:lnRef>
          <a:fillRef idx="3">
            <a:schemeClr val="accent6"/>
          </a:fillRef>
          <a:effectRef idx="3">
            <a:schemeClr val="accent6"/>
          </a:effectRef>
          <a:fontRef idx="minor">
            <a:schemeClr val="lt1"/>
          </a:fontRef>
        </p:style>
        <p:txBody>
          <a:bodyPr rtlCol="0" anchor="ctr"/>
          <a:lstStyle/>
          <a:p>
            <a:pPr algn="ctr">
              <a:lnSpc>
                <a:spcPct val="150000"/>
              </a:lnSpc>
            </a:pPr>
            <a:r>
              <a:rPr lang="en-US" sz="2400" dirty="0" smtClean="0"/>
              <a:t>Easy Migration</a:t>
            </a:r>
          </a:p>
        </p:txBody>
      </p:sp>
      <p:sp>
        <p:nvSpPr>
          <p:cNvPr id="5" name="Rounded Rectangle 4"/>
          <p:cNvSpPr/>
          <p:nvPr/>
        </p:nvSpPr>
        <p:spPr>
          <a:xfrm>
            <a:off x="5636526" y="2006221"/>
            <a:ext cx="5322626" cy="4622517"/>
          </a:xfrm>
          <a:prstGeom prst="roundRect">
            <a:avLst/>
          </a:prstGeom>
          <a:effectLst>
            <a:outerShdw blurRad="50800" dist="38100" algn="l" rotWithShape="0">
              <a:prstClr val="black">
                <a:alpha val="40000"/>
              </a:prstClr>
            </a:outerShdw>
          </a:effectLst>
        </p:spPr>
        <p:style>
          <a:lnRef idx="0">
            <a:schemeClr val="accent6"/>
          </a:lnRef>
          <a:fillRef idx="3">
            <a:schemeClr val="accent6"/>
          </a:fillRef>
          <a:effectRef idx="3">
            <a:schemeClr val="accent6"/>
          </a:effectRef>
          <a:fontRef idx="minor">
            <a:schemeClr val="lt1"/>
          </a:fontRef>
        </p:style>
        <p:txBody>
          <a:bodyPr rtlCol="0" anchor="ctr"/>
          <a:lstStyle/>
          <a:p>
            <a:pPr>
              <a:lnSpc>
                <a:spcPct val="150000"/>
              </a:lnSpc>
            </a:pPr>
            <a:r>
              <a:rPr lang="en-US" dirty="0" smtClean="0"/>
              <a:t>It is not at all difficult to migrate from existing infrastructure to the SAN. To configure a SAN, the following components are needed:</a:t>
            </a:r>
          </a:p>
          <a:p>
            <a:pPr marL="285750" indent="-285750">
              <a:lnSpc>
                <a:spcPct val="150000"/>
              </a:lnSpc>
              <a:buFont typeface="Arial" panose="020B0604020202020204" pitchFamily="34" charset="0"/>
              <a:buChar char="•"/>
            </a:pPr>
            <a:r>
              <a:rPr lang="en-US" dirty="0" smtClean="0"/>
              <a:t>Host Bus Adapters (HBAs) that connect servers to the SAN</a:t>
            </a:r>
          </a:p>
          <a:p>
            <a:pPr marL="285750" indent="-285750">
              <a:lnSpc>
                <a:spcPct val="150000"/>
              </a:lnSpc>
              <a:buFont typeface="Arial" panose="020B0604020202020204" pitchFamily="34" charset="0"/>
              <a:buChar char="•"/>
            </a:pPr>
            <a:r>
              <a:rPr lang="en-US" dirty="0" err="1" smtClean="0"/>
              <a:t>Fibre</a:t>
            </a:r>
            <a:r>
              <a:rPr lang="en-US" dirty="0" smtClean="0"/>
              <a:t> Channel storage that connects directly to the SAN</a:t>
            </a:r>
          </a:p>
          <a:p>
            <a:pPr marL="285750" indent="-285750">
              <a:lnSpc>
                <a:spcPct val="150000"/>
              </a:lnSpc>
              <a:buFont typeface="Arial" panose="020B0604020202020204" pitchFamily="34" charset="0"/>
              <a:buChar char="•"/>
            </a:pPr>
            <a:r>
              <a:rPr lang="en-US" dirty="0" smtClean="0"/>
              <a:t>SCSI-FC bridge that allows SCSI (disks and tape) components to be attached to the SAN</a:t>
            </a:r>
          </a:p>
          <a:p>
            <a:pPr marL="285750" indent="-285750">
              <a:lnSpc>
                <a:spcPct val="150000"/>
              </a:lnSpc>
              <a:buFont typeface="Arial" panose="020B0604020202020204" pitchFamily="34" charset="0"/>
              <a:buChar char="•"/>
            </a:pPr>
            <a:r>
              <a:rPr lang="en-US" dirty="0" smtClean="0"/>
              <a:t>SAN network components—</a:t>
            </a:r>
            <a:r>
              <a:rPr lang="en-US" dirty="0" err="1" smtClean="0"/>
              <a:t>Fibre</a:t>
            </a:r>
            <a:r>
              <a:rPr lang="en-US" dirty="0" smtClean="0"/>
              <a:t> Channel switches</a:t>
            </a:r>
          </a:p>
        </p:txBody>
      </p:sp>
    </p:spTree>
    <p:extLst>
      <p:ext uri="{BB962C8B-B14F-4D97-AF65-F5344CB8AC3E}">
        <p14:creationId xmlns:p14="http://schemas.microsoft.com/office/powerpoint/2010/main" val="1524520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750" fill="hold"/>
                                        <p:tgtEl>
                                          <p:spTgt spid="2"/>
                                        </p:tgtEl>
                                        <p:attrNameLst>
                                          <p:attrName>ppt_x</p:attrName>
                                        </p:attrNameLst>
                                      </p:cBhvr>
                                      <p:tavLst>
                                        <p:tav tm="0">
                                          <p:val>
                                            <p:strVal val="0-#ppt_w/2"/>
                                          </p:val>
                                        </p:tav>
                                        <p:tav tm="100000">
                                          <p:val>
                                            <p:strVal val="#ppt_x"/>
                                          </p:val>
                                        </p:tav>
                                      </p:tavLst>
                                    </p:anim>
                                    <p:anim calcmode="lin" valueType="num">
                                      <p:cBhvr additive="base">
                                        <p:cTn id="12"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750" fill="hold"/>
                                        <p:tgtEl>
                                          <p:spTgt spid="5"/>
                                        </p:tgtEl>
                                        <p:attrNameLst>
                                          <p:attrName>ppt_x</p:attrName>
                                        </p:attrNameLst>
                                      </p:cBhvr>
                                      <p:tavLst>
                                        <p:tav tm="0">
                                          <p:val>
                                            <p:strVal val="1+#ppt_w/2"/>
                                          </p:val>
                                        </p:tav>
                                        <p:tav tm="100000">
                                          <p:val>
                                            <p:strVal val="#ppt_x"/>
                                          </p:val>
                                        </p:tav>
                                      </p:tavLst>
                                    </p:anim>
                                    <p:anim calcmode="lin" valueType="num">
                                      <p:cBhvr additive="base">
                                        <p:cTn id="18" dur="75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4896" y="764373"/>
            <a:ext cx="7821304" cy="1293028"/>
          </a:xfrm>
        </p:spPr>
        <p:txBody>
          <a:bodyPr>
            <a:normAutofit fontScale="90000"/>
          </a:bodyPr>
          <a:lstStyle/>
          <a:p>
            <a:r>
              <a:rPr lang="en-US" dirty="0"/>
              <a:t>Independent Scaling of Servers and Storage</a:t>
            </a:r>
            <a:br>
              <a:rPr lang="en-US" dirty="0"/>
            </a:br>
            <a:endParaRPr lang="bg-BG" dirty="0"/>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1900" y="2426506"/>
            <a:ext cx="4048125"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ounded Rectangle 3"/>
          <p:cNvSpPr/>
          <p:nvPr/>
        </p:nvSpPr>
        <p:spPr>
          <a:xfrm>
            <a:off x="167399" y="1563286"/>
            <a:ext cx="4404601" cy="606708"/>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lnSpc>
                <a:spcPct val="150000"/>
              </a:lnSpc>
            </a:pPr>
            <a:r>
              <a:rPr lang="en-US" sz="2400" dirty="0" smtClean="0"/>
              <a:t>Adding servers</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9058" y="1734877"/>
            <a:ext cx="388620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ounded Rectangle 5"/>
          <p:cNvSpPr/>
          <p:nvPr/>
        </p:nvSpPr>
        <p:spPr>
          <a:xfrm>
            <a:off x="7262602" y="5991748"/>
            <a:ext cx="4404601" cy="606708"/>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lnSpc>
                <a:spcPct val="150000"/>
              </a:lnSpc>
            </a:pPr>
            <a:r>
              <a:rPr lang="en-US" sz="2400" dirty="0" smtClean="0"/>
              <a:t>Adding storage</a:t>
            </a:r>
          </a:p>
        </p:txBody>
      </p:sp>
    </p:spTree>
    <p:extLst>
      <p:ext uri="{BB962C8B-B14F-4D97-AF65-F5344CB8AC3E}">
        <p14:creationId xmlns:p14="http://schemas.microsoft.com/office/powerpoint/2010/main" val="3196433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1000" fill="hold"/>
                                        <p:tgtEl>
                                          <p:spTgt spid="4"/>
                                        </p:tgtEl>
                                        <p:attrNameLst>
                                          <p:attrName>ppt_x</p:attrName>
                                        </p:attrNameLst>
                                      </p:cBhvr>
                                      <p:tavLst>
                                        <p:tav tm="0">
                                          <p:val>
                                            <p:strVal val="0-#ppt_w/2"/>
                                          </p:val>
                                        </p:tav>
                                        <p:tav tm="100000">
                                          <p:val>
                                            <p:strVal val="#ppt_x"/>
                                          </p:val>
                                        </p:tav>
                                      </p:tavLst>
                                    </p:anim>
                                    <p:anim calcmode="lin" valueType="num">
                                      <p:cBhvr additive="base">
                                        <p:cTn id="14" dur="1000" fill="hold"/>
                                        <p:tgtEl>
                                          <p:spTgt spid="4"/>
                                        </p:tgtEl>
                                        <p:attrNameLst>
                                          <p:attrName>ppt_y</p:attrName>
                                        </p:attrNameLst>
                                      </p:cBhvr>
                                      <p:tavLst>
                                        <p:tav tm="0">
                                          <p:val>
                                            <p:strVal val="#ppt_y"/>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1000" fill="hold"/>
                                        <p:tgtEl>
                                          <p:spTgt spid="3"/>
                                        </p:tgtEl>
                                        <p:attrNameLst>
                                          <p:attrName>ppt_x</p:attrName>
                                        </p:attrNameLst>
                                      </p:cBhvr>
                                      <p:tavLst>
                                        <p:tav tm="0">
                                          <p:val>
                                            <p:strVal val="#ppt_x"/>
                                          </p:val>
                                        </p:tav>
                                        <p:tav tm="100000">
                                          <p:val>
                                            <p:strVal val="#ppt_x"/>
                                          </p:val>
                                        </p:tav>
                                      </p:tavLst>
                                    </p:anim>
                                    <p:anim calcmode="lin" valueType="num">
                                      <p:cBhvr additive="base">
                                        <p:cTn id="18" dur="10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25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750" fill="hold"/>
                                        <p:tgtEl>
                                          <p:spTgt spid="6"/>
                                        </p:tgtEl>
                                        <p:attrNameLst>
                                          <p:attrName>ppt_x</p:attrName>
                                        </p:attrNameLst>
                                      </p:cBhvr>
                                      <p:tavLst>
                                        <p:tav tm="0">
                                          <p:val>
                                            <p:strVal val="#ppt_x"/>
                                          </p:val>
                                        </p:tav>
                                        <p:tav tm="100000">
                                          <p:val>
                                            <p:strVal val="#ppt_x"/>
                                          </p:val>
                                        </p:tav>
                                      </p:tavLst>
                                    </p:anim>
                                    <p:anim calcmode="lin" valueType="num">
                                      <p:cBhvr additive="base">
                                        <p:cTn id="24" dur="750" fill="hold"/>
                                        <p:tgtEl>
                                          <p:spTgt spid="6"/>
                                        </p:tgtEl>
                                        <p:attrNameLst>
                                          <p:attrName>ppt_y</p:attrName>
                                        </p:attrNameLst>
                                      </p:cBhvr>
                                      <p:tavLst>
                                        <p:tav tm="0">
                                          <p:val>
                                            <p:strVal val="1+#ppt_h/2"/>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1000" fill="hold"/>
                                        <p:tgtEl>
                                          <p:spTgt spid="5"/>
                                        </p:tgtEl>
                                        <p:attrNameLst>
                                          <p:attrName>ppt_x</p:attrName>
                                        </p:attrNameLst>
                                      </p:cBhvr>
                                      <p:tavLst>
                                        <p:tav tm="0">
                                          <p:val>
                                            <p:strVal val="1+#ppt_w/2"/>
                                          </p:val>
                                        </p:tav>
                                        <p:tav tm="100000">
                                          <p:val>
                                            <p:strVal val="#ppt_x"/>
                                          </p:val>
                                        </p:tav>
                                      </p:tavLst>
                                    </p:anim>
                                    <p:anim calcmode="lin" valueType="num">
                                      <p:cBhvr additive="base">
                                        <p:cTn id="28"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7857" y="764373"/>
            <a:ext cx="9718343" cy="2606624"/>
          </a:xfrm>
        </p:spPr>
        <p:txBody>
          <a:bodyPr>
            <a:normAutofit fontScale="90000"/>
          </a:bodyPr>
          <a:lstStyle/>
          <a:p>
            <a:r>
              <a:rPr lang="en-US" dirty="0"/>
              <a:t>Concepts of infrastructure simplification, information lifecycle management, and business continuity in a Storage-area network (SAN) [8]</a:t>
            </a:r>
            <a:br>
              <a:rPr lang="en-US" dirty="0"/>
            </a:br>
            <a:endParaRPr lang="bg-BG" dirty="0"/>
          </a:p>
        </p:txBody>
      </p:sp>
      <p:sp>
        <p:nvSpPr>
          <p:cNvPr id="5" name="Rectangle 4"/>
          <p:cNvSpPr/>
          <p:nvPr/>
        </p:nvSpPr>
        <p:spPr>
          <a:xfrm>
            <a:off x="503450" y="3693255"/>
            <a:ext cx="5487916" cy="1008000"/>
          </a:xfrm>
          <a:prstGeom prst="rect">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Rectangle 6"/>
          <p:cNvSpPr/>
          <p:nvPr/>
        </p:nvSpPr>
        <p:spPr>
          <a:xfrm>
            <a:off x="503450" y="5507656"/>
            <a:ext cx="5487916" cy="1008000"/>
          </a:xfrm>
          <a:prstGeom prst="rect">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6" name="Freeform 5"/>
          <p:cNvSpPr/>
          <p:nvPr/>
        </p:nvSpPr>
        <p:spPr>
          <a:xfrm>
            <a:off x="777845" y="3102855"/>
            <a:ext cx="3841541" cy="1180800"/>
          </a:xfrm>
          <a:custGeom>
            <a:avLst/>
            <a:gdLst>
              <a:gd name="connsiteX0" fmla="*/ 0 w 3841541"/>
              <a:gd name="connsiteY0" fmla="*/ 196804 h 1180800"/>
              <a:gd name="connsiteX1" fmla="*/ 196804 w 3841541"/>
              <a:gd name="connsiteY1" fmla="*/ 0 h 1180800"/>
              <a:gd name="connsiteX2" fmla="*/ 3644737 w 3841541"/>
              <a:gd name="connsiteY2" fmla="*/ 0 h 1180800"/>
              <a:gd name="connsiteX3" fmla="*/ 3841541 w 3841541"/>
              <a:gd name="connsiteY3" fmla="*/ 196804 h 1180800"/>
              <a:gd name="connsiteX4" fmla="*/ 3841541 w 3841541"/>
              <a:gd name="connsiteY4" fmla="*/ 983996 h 1180800"/>
              <a:gd name="connsiteX5" fmla="*/ 3644737 w 3841541"/>
              <a:gd name="connsiteY5" fmla="*/ 1180800 h 1180800"/>
              <a:gd name="connsiteX6" fmla="*/ 196804 w 3841541"/>
              <a:gd name="connsiteY6" fmla="*/ 1180800 h 1180800"/>
              <a:gd name="connsiteX7" fmla="*/ 0 w 3841541"/>
              <a:gd name="connsiteY7" fmla="*/ 983996 h 1180800"/>
              <a:gd name="connsiteX8" fmla="*/ 0 w 3841541"/>
              <a:gd name="connsiteY8" fmla="*/ 196804 h 118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1541" h="1180800">
                <a:moveTo>
                  <a:pt x="0" y="196804"/>
                </a:moveTo>
                <a:cubicBezTo>
                  <a:pt x="0" y="88112"/>
                  <a:pt x="88112" y="0"/>
                  <a:pt x="196804" y="0"/>
                </a:cubicBezTo>
                <a:lnTo>
                  <a:pt x="3644737" y="0"/>
                </a:lnTo>
                <a:cubicBezTo>
                  <a:pt x="3753429" y="0"/>
                  <a:pt x="3841541" y="88112"/>
                  <a:pt x="3841541" y="196804"/>
                </a:cubicBezTo>
                <a:lnTo>
                  <a:pt x="3841541" y="983996"/>
                </a:lnTo>
                <a:cubicBezTo>
                  <a:pt x="3841541" y="1092688"/>
                  <a:pt x="3753429" y="1180800"/>
                  <a:pt x="3644737" y="1180800"/>
                </a:cubicBezTo>
                <a:lnTo>
                  <a:pt x="196804" y="1180800"/>
                </a:lnTo>
                <a:cubicBezTo>
                  <a:pt x="88112" y="1180800"/>
                  <a:pt x="0" y="1092688"/>
                  <a:pt x="0" y="983996"/>
                </a:cubicBezTo>
                <a:lnTo>
                  <a:pt x="0" y="196804"/>
                </a:lnTo>
                <a:close/>
              </a:path>
            </a:pathLst>
          </a:custGeom>
        </p:spPr>
        <p:style>
          <a:lnRef idx="0">
            <a:schemeClr val="accent2"/>
          </a:lnRef>
          <a:fillRef idx="3">
            <a:schemeClr val="accent2"/>
          </a:fillRef>
          <a:effectRef idx="3">
            <a:schemeClr val="accent2"/>
          </a:effectRef>
          <a:fontRef idx="minor">
            <a:schemeClr val="lt1"/>
          </a:fontRef>
        </p:style>
        <p:txBody>
          <a:bodyPr spcFirstLastPara="0" vert="horz" wrap="square" lIns="202843" tIns="57642" rIns="202843" bIns="57642" numCol="1" spcCol="1270" anchor="ctr" anchorCtr="0">
            <a:noAutofit/>
          </a:bodyPr>
          <a:lstStyle/>
          <a:p>
            <a:pPr lvl="0" algn="l" defTabSz="1422400">
              <a:lnSpc>
                <a:spcPct val="90000"/>
              </a:lnSpc>
              <a:spcBef>
                <a:spcPct val="0"/>
              </a:spcBef>
              <a:spcAft>
                <a:spcPct val="35000"/>
              </a:spcAft>
            </a:pPr>
            <a:r>
              <a:rPr lang="en-US" sz="3200" kern="1200" dirty="0" smtClean="0">
                <a:solidFill>
                  <a:schemeClr val="bg1"/>
                </a:solidFill>
              </a:rPr>
              <a:t>1. </a:t>
            </a:r>
            <a:r>
              <a:rPr lang="en-GB" altLang="en-US" sz="3200" kern="1200" dirty="0" smtClean="0">
                <a:solidFill>
                  <a:schemeClr val="bg1"/>
                </a:solidFill>
                <a:latin typeface="Arial" panose="020B0604020202020204" pitchFamily="34" charset="0"/>
                <a:cs typeface="Times New Roman" panose="02020603050405020304" pitchFamily="18" charset="0"/>
              </a:rPr>
              <a:t>Consolidation</a:t>
            </a:r>
            <a:endParaRPr lang="bg-BG" sz="3200" kern="1200" dirty="0">
              <a:solidFill>
                <a:schemeClr val="bg1"/>
              </a:solidFill>
              <a:latin typeface="Arial" panose="020B0604020202020204" pitchFamily="34" charset="0"/>
              <a:cs typeface="Times New Roman" panose="02020603050405020304" pitchFamily="18" charset="0"/>
            </a:endParaRPr>
          </a:p>
        </p:txBody>
      </p:sp>
      <p:sp>
        <p:nvSpPr>
          <p:cNvPr id="9" name="Rectangle 8"/>
          <p:cNvSpPr/>
          <p:nvPr/>
        </p:nvSpPr>
        <p:spPr>
          <a:xfrm>
            <a:off x="6265761" y="3693255"/>
            <a:ext cx="5487916" cy="1008000"/>
          </a:xfrm>
          <a:prstGeom prst="rect">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8" name="Freeform 7"/>
          <p:cNvSpPr/>
          <p:nvPr/>
        </p:nvSpPr>
        <p:spPr>
          <a:xfrm>
            <a:off x="777845" y="4917256"/>
            <a:ext cx="3841541" cy="1180800"/>
          </a:xfrm>
          <a:custGeom>
            <a:avLst/>
            <a:gdLst>
              <a:gd name="connsiteX0" fmla="*/ 0 w 3841541"/>
              <a:gd name="connsiteY0" fmla="*/ 196804 h 1180800"/>
              <a:gd name="connsiteX1" fmla="*/ 196804 w 3841541"/>
              <a:gd name="connsiteY1" fmla="*/ 0 h 1180800"/>
              <a:gd name="connsiteX2" fmla="*/ 3644737 w 3841541"/>
              <a:gd name="connsiteY2" fmla="*/ 0 h 1180800"/>
              <a:gd name="connsiteX3" fmla="*/ 3841541 w 3841541"/>
              <a:gd name="connsiteY3" fmla="*/ 196804 h 1180800"/>
              <a:gd name="connsiteX4" fmla="*/ 3841541 w 3841541"/>
              <a:gd name="connsiteY4" fmla="*/ 983996 h 1180800"/>
              <a:gd name="connsiteX5" fmla="*/ 3644737 w 3841541"/>
              <a:gd name="connsiteY5" fmla="*/ 1180800 h 1180800"/>
              <a:gd name="connsiteX6" fmla="*/ 196804 w 3841541"/>
              <a:gd name="connsiteY6" fmla="*/ 1180800 h 1180800"/>
              <a:gd name="connsiteX7" fmla="*/ 0 w 3841541"/>
              <a:gd name="connsiteY7" fmla="*/ 983996 h 1180800"/>
              <a:gd name="connsiteX8" fmla="*/ 0 w 3841541"/>
              <a:gd name="connsiteY8" fmla="*/ 196804 h 118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1541" h="1180800">
                <a:moveTo>
                  <a:pt x="0" y="196804"/>
                </a:moveTo>
                <a:cubicBezTo>
                  <a:pt x="0" y="88112"/>
                  <a:pt x="88112" y="0"/>
                  <a:pt x="196804" y="0"/>
                </a:cubicBezTo>
                <a:lnTo>
                  <a:pt x="3644737" y="0"/>
                </a:lnTo>
                <a:cubicBezTo>
                  <a:pt x="3753429" y="0"/>
                  <a:pt x="3841541" y="88112"/>
                  <a:pt x="3841541" y="196804"/>
                </a:cubicBezTo>
                <a:lnTo>
                  <a:pt x="3841541" y="983996"/>
                </a:lnTo>
                <a:cubicBezTo>
                  <a:pt x="3841541" y="1092688"/>
                  <a:pt x="3753429" y="1180800"/>
                  <a:pt x="3644737" y="1180800"/>
                </a:cubicBezTo>
                <a:lnTo>
                  <a:pt x="196804" y="1180800"/>
                </a:lnTo>
                <a:cubicBezTo>
                  <a:pt x="88112" y="1180800"/>
                  <a:pt x="0" y="1092688"/>
                  <a:pt x="0" y="983996"/>
                </a:cubicBezTo>
                <a:lnTo>
                  <a:pt x="0" y="196804"/>
                </a:lnTo>
                <a:close/>
              </a:path>
            </a:pathLst>
          </a:custGeom>
        </p:spPr>
        <p:style>
          <a:lnRef idx="0">
            <a:schemeClr val="accent2"/>
          </a:lnRef>
          <a:fillRef idx="3">
            <a:schemeClr val="accent2"/>
          </a:fillRef>
          <a:effectRef idx="3">
            <a:schemeClr val="accent2"/>
          </a:effectRef>
          <a:fontRef idx="minor">
            <a:schemeClr val="lt1"/>
          </a:fontRef>
        </p:style>
        <p:txBody>
          <a:bodyPr spcFirstLastPara="0" vert="horz" wrap="square" lIns="202843" tIns="57642" rIns="202843" bIns="57642" numCol="1" spcCol="1270" anchor="ctr" anchorCtr="0">
            <a:noAutofit/>
          </a:bodyPr>
          <a:lstStyle/>
          <a:p>
            <a:pPr lvl="0" algn="l" defTabSz="1422400">
              <a:lnSpc>
                <a:spcPct val="90000"/>
              </a:lnSpc>
              <a:spcBef>
                <a:spcPct val="0"/>
              </a:spcBef>
              <a:spcAft>
                <a:spcPct val="35000"/>
              </a:spcAft>
            </a:pPr>
            <a:r>
              <a:rPr lang="en-US" sz="3200" kern="1200" dirty="0" smtClean="0">
                <a:solidFill>
                  <a:schemeClr val="bg1"/>
                </a:solidFill>
              </a:rPr>
              <a:t>2. </a:t>
            </a:r>
            <a:r>
              <a:rPr lang="en-GB" altLang="en-US" sz="3200" kern="1200" dirty="0" smtClean="0">
                <a:solidFill>
                  <a:schemeClr val="bg1"/>
                </a:solidFill>
                <a:latin typeface="Arial" panose="020B0604020202020204" pitchFamily="34" charset="0"/>
                <a:cs typeface="Times New Roman" panose="02020603050405020304" pitchFamily="18" charset="0"/>
              </a:rPr>
              <a:t>Virtualization</a:t>
            </a:r>
            <a:endParaRPr lang="bg-BG" sz="3200" kern="1200" dirty="0">
              <a:solidFill>
                <a:schemeClr val="bg1"/>
              </a:solidFill>
            </a:endParaRPr>
          </a:p>
        </p:txBody>
      </p:sp>
      <p:sp>
        <p:nvSpPr>
          <p:cNvPr id="10" name="Freeform 9"/>
          <p:cNvSpPr/>
          <p:nvPr/>
        </p:nvSpPr>
        <p:spPr>
          <a:xfrm>
            <a:off x="6540156" y="3102855"/>
            <a:ext cx="3841541" cy="1180800"/>
          </a:xfrm>
          <a:custGeom>
            <a:avLst/>
            <a:gdLst>
              <a:gd name="connsiteX0" fmla="*/ 0 w 3841541"/>
              <a:gd name="connsiteY0" fmla="*/ 196804 h 1180800"/>
              <a:gd name="connsiteX1" fmla="*/ 196804 w 3841541"/>
              <a:gd name="connsiteY1" fmla="*/ 0 h 1180800"/>
              <a:gd name="connsiteX2" fmla="*/ 3644737 w 3841541"/>
              <a:gd name="connsiteY2" fmla="*/ 0 h 1180800"/>
              <a:gd name="connsiteX3" fmla="*/ 3841541 w 3841541"/>
              <a:gd name="connsiteY3" fmla="*/ 196804 h 1180800"/>
              <a:gd name="connsiteX4" fmla="*/ 3841541 w 3841541"/>
              <a:gd name="connsiteY4" fmla="*/ 983996 h 1180800"/>
              <a:gd name="connsiteX5" fmla="*/ 3644737 w 3841541"/>
              <a:gd name="connsiteY5" fmla="*/ 1180800 h 1180800"/>
              <a:gd name="connsiteX6" fmla="*/ 196804 w 3841541"/>
              <a:gd name="connsiteY6" fmla="*/ 1180800 h 1180800"/>
              <a:gd name="connsiteX7" fmla="*/ 0 w 3841541"/>
              <a:gd name="connsiteY7" fmla="*/ 983996 h 1180800"/>
              <a:gd name="connsiteX8" fmla="*/ 0 w 3841541"/>
              <a:gd name="connsiteY8" fmla="*/ 196804 h 118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1541" h="1180800">
                <a:moveTo>
                  <a:pt x="0" y="196804"/>
                </a:moveTo>
                <a:cubicBezTo>
                  <a:pt x="0" y="88112"/>
                  <a:pt x="88112" y="0"/>
                  <a:pt x="196804" y="0"/>
                </a:cubicBezTo>
                <a:lnTo>
                  <a:pt x="3644737" y="0"/>
                </a:lnTo>
                <a:cubicBezTo>
                  <a:pt x="3753429" y="0"/>
                  <a:pt x="3841541" y="88112"/>
                  <a:pt x="3841541" y="196804"/>
                </a:cubicBezTo>
                <a:lnTo>
                  <a:pt x="3841541" y="983996"/>
                </a:lnTo>
                <a:cubicBezTo>
                  <a:pt x="3841541" y="1092688"/>
                  <a:pt x="3753429" y="1180800"/>
                  <a:pt x="3644737" y="1180800"/>
                </a:cubicBezTo>
                <a:lnTo>
                  <a:pt x="196804" y="1180800"/>
                </a:lnTo>
                <a:cubicBezTo>
                  <a:pt x="88112" y="1180800"/>
                  <a:pt x="0" y="1092688"/>
                  <a:pt x="0" y="983996"/>
                </a:cubicBezTo>
                <a:lnTo>
                  <a:pt x="0" y="196804"/>
                </a:lnTo>
                <a:close/>
              </a:path>
            </a:pathLst>
          </a:custGeom>
        </p:spPr>
        <p:style>
          <a:lnRef idx="0">
            <a:schemeClr val="accent2"/>
          </a:lnRef>
          <a:fillRef idx="3">
            <a:schemeClr val="accent2"/>
          </a:fillRef>
          <a:effectRef idx="3">
            <a:schemeClr val="accent2"/>
          </a:effectRef>
          <a:fontRef idx="minor">
            <a:schemeClr val="lt1"/>
          </a:fontRef>
        </p:style>
        <p:txBody>
          <a:bodyPr spcFirstLastPara="0" vert="horz" wrap="square" lIns="202843" tIns="57642" rIns="202843" bIns="57642" numCol="1" spcCol="1270" anchor="ctr" anchorCtr="0">
            <a:noAutofit/>
          </a:bodyPr>
          <a:lstStyle/>
          <a:p>
            <a:pPr lvl="0" defTabSz="1422400">
              <a:lnSpc>
                <a:spcPct val="90000"/>
              </a:lnSpc>
              <a:spcBef>
                <a:spcPct val="0"/>
              </a:spcBef>
              <a:spcAft>
                <a:spcPct val="35000"/>
              </a:spcAft>
            </a:pPr>
            <a:r>
              <a:rPr lang="en-US" sz="3200" kern="1200" dirty="0" smtClean="0">
                <a:solidFill>
                  <a:schemeClr val="bg1"/>
                </a:solidFill>
              </a:rPr>
              <a:t>3. </a:t>
            </a:r>
            <a:r>
              <a:rPr lang="en-GB" altLang="en-US" sz="3200" dirty="0">
                <a:solidFill>
                  <a:schemeClr val="bg1"/>
                </a:solidFill>
                <a:latin typeface="Arial" panose="020B0604020202020204" pitchFamily="34" charset="0"/>
                <a:cs typeface="Times New Roman" panose="02020603050405020304" pitchFamily="18" charset="0"/>
              </a:rPr>
              <a:t>Automation</a:t>
            </a:r>
            <a:endParaRPr lang="bg-BG" sz="3200" kern="1200" dirty="0">
              <a:solidFill>
                <a:schemeClr val="bg1"/>
              </a:solidFill>
              <a:latin typeface="Arial" panose="020B0604020202020204" pitchFamily="34" charset="0"/>
              <a:cs typeface="Times New Roman" panose="02020603050405020304" pitchFamily="18" charset="0"/>
            </a:endParaRPr>
          </a:p>
        </p:txBody>
      </p:sp>
      <p:sp>
        <p:nvSpPr>
          <p:cNvPr id="11" name="Rectangle 10"/>
          <p:cNvSpPr/>
          <p:nvPr/>
        </p:nvSpPr>
        <p:spPr>
          <a:xfrm>
            <a:off x="6265761" y="5507656"/>
            <a:ext cx="5487916" cy="1008000"/>
          </a:xfrm>
          <a:prstGeom prst="rect">
            <a:avLst/>
          </a:prstGeom>
          <a:ln>
            <a:solidFill>
              <a:srgbClr val="FF0000"/>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11"/>
          <p:cNvSpPr/>
          <p:nvPr/>
        </p:nvSpPr>
        <p:spPr>
          <a:xfrm>
            <a:off x="6540156" y="4917256"/>
            <a:ext cx="3841541" cy="1180800"/>
          </a:xfrm>
          <a:custGeom>
            <a:avLst/>
            <a:gdLst>
              <a:gd name="connsiteX0" fmla="*/ 0 w 3841541"/>
              <a:gd name="connsiteY0" fmla="*/ 196804 h 1180800"/>
              <a:gd name="connsiteX1" fmla="*/ 196804 w 3841541"/>
              <a:gd name="connsiteY1" fmla="*/ 0 h 1180800"/>
              <a:gd name="connsiteX2" fmla="*/ 3644737 w 3841541"/>
              <a:gd name="connsiteY2" fmla="*/ 0 h 1180800"/>
              <a:gd name="connsiteX3" fmla="*/ 3841541 w 3841541"/>
              <a:gd name="connsiteY3" fmla="*/ 196804 h 1180800"/>
              <a:gd name="connsiteX4" fmla="*/ 3841541 w 3841541"/>
              <a:gd name="connsiteY4" fmla="*/ 983996 h 1180800"/>
              <a:gd name="connsiteX5" fmla="*/ 3644737 w 3841541"/>
              <a:gd name="connsiteY5" fmla="*/ 1180800 h 1180800"/>
              <a:gd name="connsiteX6" fmla="*/ 196804 w 3841541"/>
              <a:gd name="connsiteY6" fmla="*/ 1180800 h 1180800"/>
              <a:gd name="connsiteX7" fmla="*/ 0 w 3841541"/>
              <a:gd name="connsiteY7" fmla="*/ 983996 h 1180800"/>
              <a:gd name="connsiteX8" fmla="*/ 0 w 3841541"/>
              <a:gd name="connsiteY8" fmla="*/ 196804 h 118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1541" h="1180800">
                <a:moveTo>
                  <a:pt x="0" y="196804"/>
                </a:moveTo>
                <a:cubicBezTo>
                  <a:pt x="0" y="88112"/>
                  <a:pt x="88112" y="0"/>
                  <a:pt x="196804" y="0"/>
                </a:cubicBezTo>
                <a:lnTo>
                  <a:pt x="3644737" y="0"/>
                </a:lnTo>
                <a:cubicBezTo>
                  <a:pt x="3753429" y="0"/>
                  <a:pt x="3841541" y="88112"/>
                  <a:pt x="3841541" y="196804"/>
                </a:cubicBezTo>
                <a:lnTo>
                  <a:pt x="3841541" y="983996"/>
                </a:lnTo>
                <a:cubicBezTo>
                  <a:pt x="3841541" y="1092688"/>
                  <a:pt x="3753429" y="1180800"/>
                  <a:pt x="3644737" y="1180800"/>
                </a:cubicBezTo>
                <a:lnTo>
                  <a:pt x="196804" y="1180800"/>
                </a:lnTo>
                <a:cubicBezTo>
                  <a:pt x="88112" y="1180800"/>
                  <a:pt x="0" y="1092688"/>
                  <a:pt x="0" y="983996"/>
                </a:cubicBezTo>
                <a:lnTo>
                  <a:pt x="0" y="196804"/>
                </a:lnTo>
                <a:close/>
              </a:path>
            </a:pathLst>
          </a:custGeom>
        </p:spPr>
        <p:style>
          <a:lnRef idx="0">
            <a:schemeClr val="accent2"/>
          </a:lnRef>
          <a:fillRef idx="3">
            <a:schemeClr val="accent2"/>
          </a:fillRef>
          <a:effectRef idx="3">
            <a:schemeClr val="accent2"/>
          </a:effectRef>
          <a:fontRef idx="minor">
            <a:schemeClr val="lt1"/>
          </a:fontRef>
        </p:style>
        <p:txBody>
          <a:bodyPr spcFirstLastPara="0" vert="horz" wrap="square" lIns="202843" tIns="57642" rIns="202843" bIns="57642" numCol="1" spcCol="1270" anchor="ctr" anchorCtr="0">
            <a:noAutofit/>
          </a:bodyPr>
          <a:lstStyle/>
          <a:p>
            <a:pPr lvl="0" defTabSz="1422400">
              <a:lnSpc>
                <a:spcPct val="90000"/>
              </a:lnSpc>
              <a:spcBef>
                <a:spcPct val="0"/>
              </a:spcBef>
              <a:spcAft>
                <a:spcPct val="35000"/>
              </a:spcAft>
            </a:pPr>
            <a:r>
              <a:rPr lang="en-US" sz="3200" kern="1200" dirty="0" smtClean="0">
                <a:solidFill>
                  <a:schemeClr val="bg1"/>
                </a:solidFill>
              </a:rPr>
              <a:t>4. </a:t>
            </a:r>
            <a:r>
              <a:rPr lang="en-GB" altLang="en-US" sz="3200" dirty="0">
                <a:solidFill>
                  <a:schemeClr val="bg1"/>
                </a:solidFill>
                <a:latin typeface="Arial" panose="020B0604020202020204" pitchFamily="34" charset="0"/>
                <a:cs typeface="Times New Roman" panose="02020603050405020304" pitchFamily="18" charset="0"/>
              </a:rPr>
              <a:t>Integration</a:t>
            </a:r>
            <a:endParaRPr lang="bg-BG" sz="3200" kern="1200" dirty="0">
              <a:solidFill>
                <a:schemeClr val="bg1"/>
              </a:solidFill>
            </a:endParaRPr>
          </a:p>
        </p:txBody>
      </p:sp>
    </p:spTree>
    <p:extLst>
      <p:ext uri="{BB962C8B-B14F-4D97-AF65-F5344CB8AC3E}">
        <p14:creationId xmlns:p14="http://schemas.microsoft.com/office/powerpoint/2010/main" val="2034226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750" fill="hold"/>
                                        <p:tgtEl>
                                          <p:spTgt spid="6"/>
                                        </p:tgtEl>
                                        <p:attrNameLst>
                                          <p:attrName>ppt_x</p:attrName>
                                        </p:attrNameLst>
                                      </p:cBhvr>
                                      <p:tavLst>
                                        <p:tav tm="0">
                                          <p:val>
                                            <p:strVal val="0-#ppt_w/2"/>
                                          </p:val>
                                        </p:tav>
                                        <p:tav tm="100000">
                                          <p:val>
                                            <p:strVal val="#ppt_x"/>
                                          </p:val>
                                        </p:tav>
                                      </p:tavLst>
                                    </p:anim>
                                    <p:anim calcmode="lin" valueType="num">
                                      <p:cBhvr additive="base">
                                        <p:cTn id="14" dur="750" fill="hold"/>
                                        <p:tgtEl>
                                          <p:spTgt spid="6"/>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750" fill="hold"/>
                                        <p:tgtEl>
                                          <p:spTgt spid="5"/>
                                        </p:tgtEl>
                                        <p:attrNameLst>
                                          <p:attrName>ppt_x</p:attrName>
                                        </p:attrNameLst>
                                      </p:cBhvr>
                                      <p:tavLst>
                                        <p:tav tm="0">
                                          <p:val>
                                            <p:strVal val="1+#ppt_w/2"/>
                                          </p:val>
                                        </p:tav>
                                        <p:tav tm="100000">
                                          <p:val>
                                            <p:strVal val="#ppt_x"/>
                                          </p:val>
                                        </p:tav>
                                      </p:tavLst>
                                    </p:anim>
                                    <p:anim calcmode="lin" valueType="num">
                                      <p:cBhvr additive="base">
                                        <p:cTn id="18" dur="7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750" fill="hold"/>
                                        <p:tgtEl>
                                          <p:spTgt spid="8"/>
                                        </p:tgtEl>
                                        <p:attrNameLst>
                                          <p:attrName>ppt_x</p:attrName>
                                        </p:attrNameLst>
                                      </p:cBhvr>
                                      <p:tavLst>
                                        <p:tav tm="0">
                                          <p:val>
                                            <p:strVal val="0-#ppt_w/2"/>
                                          </p:val>
                                        </p:tav>
                                        <p:tav tm="100000">
                                          <p:val>
                                            <p:strVal val="#ppt_x"/>
                                          </p:val>
                                        </p:tav>
                                      </p:tavLst>
                                    </p:anim>
                                    <p:anim calcmode="lin" valueType="num">
                                      <p:cBhvr additive="base">
                                        <p:cTn id="24" dur="750" fill="hold"/>
                                        <p:tgtEl>
                                          <p:spTgt spid="8"/>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750" fill="hold"/>
                                        <p:tgtEl>
                                          <p:spTgt spid="7"/>
                                        </p:tgtEl>
                                        <p:attrNameLst>
                                          <p:attrName>ppt_x</p:attrName>
                                        </p:attrNameLst>
                                      </p:cBhvr>
                                      <p:tavLst>
                                        <p:tav tm="0">
                                          <p:val>
                                            <p:strVal val="1+#ppt_w/2"/>
                                          </p:val>
                                        </p:tav>
                                        <p:tav tm="100000">
                                          <p:val>
                                            <p:strVal val="#ppt_x"/>
                                          </p:val>
                                        </p:tav>
                                      </p:tavLst>
                                    </p:anim>
                                    <p:anim calcmode="lin" valueType="num">
                                      <p:cBhvr additive="base">
                                        <p:cTn id="28" dur="7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750" fill="hold"/>
                                        <p:tgtEl>
                                          <p:spTgt spid="10"/>
                                        </p:tgtEl>
                                        <p:attrNameLst>
                                          <p:attrName>ppt_x</p:attrName>
                                        </p:attrNameLst>
                                      </p:cBhvr>
                                      <p:tavLst>
                                        <p:tav tm="0">
                                          <p:val>
                                            <p:strVal val="1+#ppt_w/2"/>
                                          </p:val>
                                        </p:tav>
                                        <p:tav tm="100000">
                                          <p:val>
                                            <p:strVal val="#ppt_x"/>
                                          </p:val>
                                        </p:tav>
                                      </p:tavLst>
                                    </p:anim>
                                    <p:anim calcmode="lin" valueType="num">
                                      <p:cBhvr additive="base">
                                        <p:cTn id="34" dur="750" fill="hold"/>
                                        <p:tgtEl>
                                          <p:spTgt spid="10"/>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750" fill="hold"/>
                                        <p:tgtEl>
                                          <p:spTgt spid="9"/>
                                        </p:tgtEl>
                                        <p:attrNameLst>
                                          <p:attrName>ppt_x</p:attrName>
                                        </p:attrNameLst>
                                      </p:cBhvr>
                                      <p:tavLst>
                                        <p:tav tm="0">
                                          <p:val>
                                            <p:strVal val="0-#ppt_w/2"/>
                                          </p:val>
                                        </p:tav>
                                        <p:tav tm="100000">
                                          <p:val>
                                            <p:strVal val="#ppt_x"/>
                                          </p:val>
                                        </p:tav>
                                      </p:tavLst>
                                    </p:anim>
                                    <p:anim calcmode="lin" valueType="num">
                                      <p:cBhvr additive="base">
                                        <p:cTn id="38" dur="75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750" fill="hold"/>
                                        <p:tgtEl>
                                          <p:spTgt spid="12"/>
                                        </p:tgtEl>
                                        <p:attrNameLst>
                                          <p:attrName>ppt_x</p:attrName>
                                        </p:attrNameLst>
                                      </p:cBhvr>
                                      <p:tavLst>
                                        <p:tav tm="0">
                                          <p:val>
                                            <p:strVal val="1+#ppt_w/2"/>
                                          </p:val>
                                        </p:tav>
                                        <p:tav tm="100000">
                                          <p:val>
                                            <p:strVal val="#ppt_x"/>
                                          </p:val>
                                        </p:tav>
                                      </p:tavLst>
                                    </p:anim>
                                    <p:anim calcmode="lin" valueType="num">
                                      <p:cBhvr additive="base">
                                        <p:cTn id="44" dur="750" fill="hold"/>
                                        <p:tgtEl>
                                          <p:spTgt spid="12"/>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750" fill="hold"/>
                                        <p:tgtEl>
                                          <p:spTgt spid="11"/>
                                        </p:tgtEl>
                                        <p:attrNameLst>
                                          <p:attrName>ppt_x</p:attrName>
                                        </p:attrNameLst>
                                      </p:cBhvr>
                                      <p:tavLst>
                                        <p:tav tm="0">
                                          <p:val>
                                            <p:strVal val="0-#ppt_w/2"/>
                                          </p:val>
                                        </p:tav>
                                        <p:tav tm="100000">
                                          <p:val>
                                            <p:strVal val="#ppt_x"/>
                                          </p:val>
                                        </p:tav>
                                      </p:tavLst>
                                    </p:anim>
                                    <p:anim calcmode="lin" valueType="num">
                                      <p:cBhvr additive="base">
                                        <p:cTn id="48" dur="75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P spid="10" grpId="0" animBg="1"/>
      <p:bldP spid="1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1952" y="409531"/>
            <a:ext cx="8610600" cy="1293028"/>
          </a:xfrm>
        </p:spPr>
        <p:txBody>
          <a:bodyPr/>
          <a:lstStyle/>
          <a:p>
            <a:r>
              <a:rPr lang="en-US" dirty="0" smtClean="0"/>
              <a:t>Disc and tape storage consolidation</a:t>
            </a:r>
            <a:endParaRPr lang="bg-BG"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7541" y="1175219"/>
            <a:ext cx="6864824" cy="3004184"/>
          </a:xfrm>
          <a:prstGeom prst="rect">
            <a:avLst/>
          </a:prstGeom>
        </p:spPr>
      </p:pic>
      <p:sp>
        <p:nvSpPr>
          <p:cNvPr id="4" name="Rounded Rectangle 3"/>
          <p:cNvSpPr/>
          <p:nvPr/>
        </p:nvSpPr>
        <p:spPr>
          <a:xfrm>
            <a:off x="1201002" y="4077679"/>
            <a:ext cx="4626592" cy="1893851"/>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nSpc>
                <a:spcPct val="150000"/>
              </a:lnSpc>
            </a:pPr>
            <a:r>
              <a:rPr lang="en-US" sz="2800" b="1" dirty="0" smtClean="0">
                <a:solidFill>
                  <a:schemeClr val="tx1"/>
                </a:solidFill>
              </a:rPr>
              <a:t>Islands of Information</a:t>
            </a:r>
          </a:p>
          <a:p>
            <a:pPr marL="285750" indent="-285750">
              <a:lnSpc>
                <a:spcPct val="150000"/>
              </a:lnSpc>
              <a:buFont typeface="Wingdings" panose="05000000000000000000" pitchFamily="2" charset="2"/>
              <a:buChar char="q"/>
            </a:pPr>
            <a:r>
              <a:rPr lang="en-US" sz="2000" dirty="0" smtClean="0">
                <a:solidFill>
                  <a:schemeClr val="tx1"/>
                </a:solidFill>
              </a:rPr>
              <a:t>Distributed servers and storage</a:t>
            </a:r>
          </a:p>
          <a:p>
            <a:pPr marL="285750" indent="-285750">
              <a:lnSpc>
                <a:spcPct val="150000"/>
              </a:lnSpc>
              <a:buFont typeface="Wingdings" panose="05000000000000000000" pitchFamily="2" charset="2"/>
              <a:buChar char="q"/>
            </a:pPr>
            <a:r>
              <a:rPr lang="en-US" sz="2000" dirty="0" smtClean="0">
                <a:solidFill>
                  <a:schemeClr val="tx1"/>
                </a:solidFill>
              </a:rPr>
              <a:t>Separate storage management</a:t>
            </a:r>
          </a:p>
          <a:p>
            <a:pPr marL="285750" indent="-285750">
              <a:lnSpc>
                <a:spcPct val="150000"/>
              </a:lnSpc>
              <a:buFont typeface="Wingdings" panose="05000000000000000000" pitchFamily="2" charset="2"/>
              <a:buChar char="q"/>
            </a:pPr>
            <a:r>
              <a:rPr lang="en-US" sz="2000" dirty="0" smtClean="0">
                <a:solidFill>
                  <a:schemeClr val="tx1"/>
                </a:solidFill>
              </a:rPr>
              <a:t>Separate islands of information</a:t>
            </a:r>
            <a:endParaRPr lang="bg-BG" sz="2000" dirty="0">
              <a:solidFill>
                <a:schemeClr val="tx1"/>
              </a:solidFill>
            </a:endParaRPr>
          </a:p>
        </p:txBody>
      </p:sp>
      <p:sp>
        <p:nvSpPr>
          <p:cNvPr id="5" name="Rounded Rectangle 4"/>
          <p:cNvSpPr/>
          <p:nvPr/>
        </p:nvSpPr>
        <p:spPr>
          <a:xfrm>
            <a:off x="6400799" y="4077678"/>
            <a:ext cx="4626592" cy="1893851"/>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nSpc>
                <a:spcPct val="150000"/>
              </a:lnSpc>
            </a:pPr>
            <a:r>
              <a:rPr lang="en-US" sz="2800" b="1" dirty="0" smtClean="0">
                <a:solidFill>
                  <a:schemeClr val="tx1"/>
                </a:solidFill>
              </a:rPr>
              <a:t>Consolidated Storage</a:t>
            </a:r>
          </a:p>
          <a:p>
            <a:pPr marL="285750" indent="-285750">
              <a:lnSpc>
                <a:spcPct val="150000"/>
              </a:lnSpc>
              <a:buFont typeface="Wingdings" panose="05000000000000000000" pitchFamily="2" charset="2"/>
              <a:buChar char="q"/>
            </a:pPr>
            <a:r>
              <a:rPr lang="en-US" sz="2000" dirty="0" smtClean="0">
                <a:solidFill>
                  <a:schemeClr val="tx1"/>
                </a:solidFill>
              </a:rPr>
              <a:t>Consolidated </a:t>
            </a:r>
            <a:r>
              <a:rPr lang="en-US" sz="2000" dirty="0">
                <a:solidFill>
                  <a:schemeClr val="tx1"/>
                </a:solidFill>
              </a:rPr>
              <a:t>s</a:t>
            </a:r>
            <a:r>
              <a:rPr lang="en-US" sz="2000" dirty="0" smtClean="0">
                <a:solidFill>
                  <a:schemeClr val="tx1"/>
                </a:solidFill>
              </a:rPr>
              <a:t>torage system</a:t>
            </a:r>
          </a:p>
          <a:p>
            <a:pPr marL="285750" indent="-285750">
              <a:lnSpc>
                <a:spcPct val="150000"/>
              </a:lnSpc>
              <a:buFont typeface="Wingdings" panose="05000000000000000000" pitchFamily="2" charset="2"/>
              <a:buChar char="q"/>
            </a:pPr>
            <a:r>
              <a:rPr lang="en-US" sz="2000" dirty="0" smtClean="0">
                <a:solidFill>
                  <a:schemeClr val="tx1"/>
                </a:solidFill>
              </a:rPr>
              <a:t>Consolidated storage </a:t>
            </a:r>
            <a:r>
              <a:rPr lang="en-US" sz="2000" dirty="0" smtClean="0">
                <a:solidFill>
                  <a:schemeClr val="tx1"/>
                </a:solidFill>
              </a:rPr>
              <a:t>management</a:t>
            </a:r>
          </a:p>
          <a:p>
            <a:pPr marL="285750" indent="-285750">
              <a:lnSpc>
                <a:spcPct val="150000"/>
              </a:lnSpc>
              <a:buFont typeface="Wingdings" panose="05000000000000000000" pitchFamily="2" charset="2"/>
              <a:buChar char="q"/>
            </a:pPr>
            <a:r>
              <a:rPr lang="en-US" sz="2000" dirty="0" smtClean="0">
                <a:solidFill>
                  <a:schemeClr val="tx1"/>
                </a:solidFill>
              </a:rPr>
              <a:t>Consolidated enterprise data</a:t>
            </a:r>
            <a:endParaRPr lang="bg-BG" sz="2000" dirty="0">
              <a:solidFill>
                <a:schemeClr val="tx1"/>
              </a:solidFill>
            </a:endParaRPr>
          </a:p>
        </p:txBody>
      </p:sp>
      <p:sp>
        <p:nvSpPr>
          <p:cNvPr id="7" name="Rounded Rectangle 6"/>
          <p:cNvSpPr/>
          <p:nvPr/>
        </p:nvSpPr>
        <p:spPr>
          <a:xfrm>
            <a:off x="1201002" y="6149563"/>
            <a:ext cx="9826389" cy="518615"/>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smtClean="0">
                <a:solidFill>
                  <a:schemeClr val="tx1"/>
                </a:solidFill>
              </a:rPr>
              <a:t>Storage Area Networks can provide consolidation benefits without physical consolidation</a:t>
            </a:r>
            <a:endParaRPr lang="bg-BG" dirty="0">
              <a:solidFill>
                <a:schemeClr val="tx1"/>
              </a:solidFill>
            </a:endParaRPr>
          </a:p>
        </p:txBody>
      </p:sp>
    </p:spTree>
    <p:extLst>
      <p:ext uri="{BB962C8B-B14F-4D97-AF65-F5344CB8AC3E}">
        <p14:creationId xmlns:p14="http://schemas.microsoft.com/office/powerpoint/2010/main" val="179745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2"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750" fill="hold"/>
                                        <p:tgtEl>
                                          <p:spTgt spid="4"/>
                                        </p:tgtEl>
                                        <p:attrNameLst>
                                          <p:attrName>ppt_x</p:attrName>
                                        </p:attrNameLst>
                                      </p:cBhvr>
                                      <p:tavLst>
                                        <p:tav tm="0">
                                          <p:val>
                                            <p:strVal val="1+#ppt_w/2"/>
                                          </p:val>
                                        </p:tav>
                                        <p:tav tm="100000">
                                          <p:val>
                                            <p:strVal val="#ppt_x"/>
                                          </p:val>
                                        </p:tav>
                                      </p:tavLst>
                                    </p:anim>
                                    <p:anim calcmode="lin" valueType="num">
                                      <p:cBhvr additive="base">
                                        <p:cTn id="19" dur="750" fill="hold"/>
                                        <p:tgtEl>
                                          <p:spTgt spid="4"/>
                                        </p:tgtEl>
                                        <p:attrNameLst>
                                          <p:attrName>ppt_y</p:attrName>
                                        </p:attrNameLst>
                                      </p:cBhvr>
                                      <p:tavLst>
                                        <p:tav tm="0">
                                          <p:val>
                                            <p:strVal val="#ppt_y"/>
                                          </p:val>
                                        </p:tav>
                                        <p:tav tm="100000">
                                          <p:val>
                                            <p:strVal val="#ppt_y"/>
                                          </p:val>
                                        </p:tav>
                                      </p:tavLst>
                                    </p:anim>
                                  </p:childTnLst>
                                </p:cTn>
                              </p:par>
                              <p:par>
                                <p:cTn id="20" presetID="2" presetClass="entr" presetSubtype="8" fill="hold" nodeType="with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 calcmode="lin" valueType="num">
                                      <p:cBhvr additive="base">
                                        <p:cTn id="22" dur="75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3" dur="75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 calcmode="lin" valueType="num">
                                      <p:cBhvr additive="base">
                                        <p:cTn id="28" dur="75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9" dur="75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 calcmode="lin" valueType="num">
                                      <p:cBhvr additive="base">
                                        <p:cTn id="34" dur="75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35" dur="75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nodeType="clickEffect">
                                  <p:stCondLst>
                                    <p:cond delay="0"/>
                                  </p:stCondLst>
                                  <p:childTnLst>
                                    <p:set>
                                      <p:cBhvr>
                                        <p:cTn id="39" dur="1" fill="hold">
                                          <p:stCondLst>
                                            <p:cond delay="0"/>
                                          </p:stCondLst>
                                        </p:cTn>
                                        <p:tgtEl>
                                          <p:spTgt spid="4">
                                            <p:txEl>
                                              <p:pRg st="3" end="3"/>
                                            </p:txEl>
                                          </p:spTgt>
                                        </p:tgtEl>
                                        <p:attrNameLst>
                                          <p:attrName>style.visibility</p:attrName>
                                        </p:attrNameLst>
                                      </p:cBhvr>
                                      <p:to>
                                        <p:strVal val="visible"/>
                                      </p:to>
                                    </p:set>
                                    <p:anim calcmode="lin" valueType="num">
                                      <p:cBhvr additive="base">
                                        <p:cTn id="40" dur="75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41" dur="75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grpId="0" nodeType="clickEffect">
                                  <p:stCondLst>
                                    <p:cond delay="0"/>
                                  </p:stCondLst>
                                  <p:childTnLst>
                                    <p:set>
                                      <p:cBhvr>
                                        <p:cTn id="45" dur="1" fill="hold">
                                          <p:stCondLst>
                                            <p:cond delay="0"/>
                                          </p:stCondLst>
                                        </p:cTn>
                                        <p:tgtEl>
                                          <p:spTgt spid="5"/>
                                        </p:tgtEl>
                                        <p:attrNameLst>
                                          <p:attrName>style.visibility</p:attrName>
                                        </p:attrNameLst>
                                      </p:cBhvr>
                                      <p:to>
                                        <p:strVal val="visible"/>
                                      </p:to>
                                    </p:set>
                                    <p:anim calcmode="lin" valueType="num">
                                      <p:cBhvr additive="base">
                                        <p:cTn id="46" dur="750" fill="hold"/>
                                        <p:tgtEl>
                                          <p:spTgt spid="5"/>
                                        </p:tgtEl>
                                        <p:attrNameLst>
                                          <p:attrName>ppt_x</p:attrName>
                                        </p:attrNameLst>
                                      </p:cBhvr>
                                      <p:tavLst>
                                        <p:tav tm="0">
                                          <p:val>
                                            <p:strVal val="0-#ppt_w/2"/>
                                          </p:val>
                                        </p:tav>
                                        <p:tav tm="100000">
                                          <p:val>
                                            <p:strVal val="#ppt_x"/>
                                          </p:val>
                                        </p:tav>
                                      </p:tavLst>
                                    </p:anim>
                                    <p:anim calcmode="lin" valueType="num">
                                      <p:cBhvr additive="base">
                                        <p:cTn id="47" dur="750" fill="hold"/>
                                        <p:tgtEl>
                                          <p:spTgt spid="5"/>
                                        </p:tgtEl>
                                        <p:attrNameLst>
                                          <p:attrName>ppt_y</p:attrName>
                                        </p:attrNameLst>
                                      </p:cBhvr>
                                      <p:tavLst>
                                        <p:tav tm="0">
                                          <p:val>
                                            <p:strVal val="#ppt_y"/>
                                          </p:val>
                                        </p:tav>
                                        <p:tav tm="100000">
                                          <p:val>
                                            <p:strVal val="#ppt_y"/>
                                          </p:val>
                                        </p:tav>
                                      </p:tavLst>
                                    </p:anim>
                                  </p:childTnLst>
                                </p:cTn>
                              </p:par>
                              <p:par>
                                <p:cTn id="48" presetID="2" presetClass="entr" presetSubtype="2" fill="hold" nodeType="withEffect">
                                  <p:stCondLst>
                                    <p:cond delay="0"/>
                                  </p:stCondLst>
                                  <p:childTnLst>
                                    <p:set>
                                      <p:cBhvr>
                                        <p:cTn id="49" dur="1" fill="hold">
                                          <p:stCondLst>
                                            <p:cond delay="0"/>
                                          </p:stCondLst>
                                        </p:cTn>
                                        <p:tgtEl>
                                          <p:spTgt spid="5">
                                            <p:txEl>
                                              <p:pRg st="0" end="0"/>
                                            </p:txEl>
                                          </p:spTgt>
                                        </p:tgtEl>
                                        <p:attrNameLst>
                                          <p:attrName>style.visibility</p:attrName>
                                        </p:attrNameLst>
                                      </p:cBhvr>
                                      <p:to>
                                        <p:strVal val="visible"/>
                                      </p:to>
                                    </p:set>
                                    <p:anim calcmode="lin" valueType="num">
                                      <p:cBhvr additive="base">
                                        <p:cTn id="50" dur="75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51" dur="75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nodeType="clickEffect">
                                  <p:stCondLst>
                                    <p:cond delay="0"/>
                                  </p:stCondLst>
                                  <p:childTnLst>
                                    <p:set>
                                      <p:cBhvr>
                                        <p:cTn id="55" dur="1" fill="hold">
                                          <p:stCondLst>
                                            <p:cond delay="0"/>
                                          </p:stCondLst>
                                        </p:cTn>
                                        <p:tgtEl>
                                          <p:spTgt spid="5">
                                            <p:txEl>
                                              <p:pRg st="1" end="1"/>
                                            </p:txEl>
                                          </p:spTgt>
                                        </p:tgtEl>
                                        <p:attrNameLst>
                                          <p:attrName>style.visibility</p:attrName>
                                        </p:attrNameLst>
                                      </p:cBhvr>
                                      <p:to>
                                        <p:strVal val="visible"/>
                                      </p:to>
                                    </p:set>
                                    <p:anim calcmode="lin" valueType="num">
                                      <p:cBhvr additive="base">
                                        <p:cTn id="56" dur="750" fill="hold"/>
                                        <p:tgtEl>
                                          <p:spTgt spid="5">
                                            <p:txEl>
                                              <p:pRg st="1" end="1"/>
                                            </p:txEl>
                                          </p:spTgt>
                                        </p:tgtEl>
                                        <p:attrNameLst>
                                          <p:attrName>ppt_x</p:attrName>
                                        </p:attrNameLst>
                                      </p:cBhvr>
                                      <p:tavLst>
                                        <p:tav tm="0">
                                          <p:val>
                                            <p:strVal val="1+#ppt_w/2"/>
                                          </p:val>
                                        </p:tav>
                                        <p:tav tm="100000">
                                          <p:val>
                                            <p:strVal val="#ppt_x"/>
                                          </p:val>
                                        </p:tav>
                                      </p:tavLst>
                                    </p:anim>
                                    <p:anim calcmode="lin" valueType="num">
                                      <p:cBhvr additive="base">
                                        <p:cTn id="57" dur="75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2" fill="hold" nodeType="clickEffect">
                                  <p:stCondLst>
                                    <p:cond delay="0"/>
                                  </p:stCondLst>
                                  <p:childTnLst>
                                    <p:set>
                                      <p:cBhvr>
                                        <p:cTn id="61" dur="1" fill="hold">
                                          <p:stCondLst>
                                            <p:cond delay="0"/>
                                          </p:stCondLst>
                                        </p:cTn>
                                        <p:tgtEl>
                                          <p:spTgt spid="5">
                                            <p:txEl>
                                              <p:pRg st="2" end="2"/>
                                            </p:txEl>
                                          </p:spTgt>
                                        </p:tgtEl>
                                        <p:attrNameLst>
                                          <p:attrName>style.visibility</p:attrName>
                                        </p:attrNameLst>
                                      </p:cBhvr>
                                      <p:to>
                                        <p:strVal val="visible"/>
                                      </p:to>
                                    </p:set>
                                    <p:anim calcmode="lin" valueType="num">
                                      <p:cBhvr additive="base">
                                        <p:cTn id="62" dur="750" fill="hold"/>
                                        <p:tgtEl>
                                          <p:spTgt spid="5">
                                            <p:txEl>
                                              <p:pRg st="2" end="2"/>
                                            </p:txEl>
                                          </p:spTgt>
                                        </p:tgtEl>
                                        <p:attrNameLst>
                                          <p:attrName>ppt_x</p:attrName>
                                        </p:attrNameLst>
                                      </p:cBhvr>
                                      <p:tavLst>
                                        <p:tav tm="0">
                                          <p:val>
                                            <p:strVal val="1+#ppt_w/2"/>
                                          </p:val>
                                        </p:tav>
                                        <p:tav tm="100000">
                                          <p:val>
                                            <p:strVal val="#ppt_x"/>
                                          </p:val>
                                        </p:tav>
                                      </p:tavLst>
                                    </p:anim>
                                    <p:anim calcmode="lin" valueType="num">
                                      <p:cBhvr additive="base">
                                        <p:cTn id="63" dur="75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2" fill="hold" nodeType="clickEffect">
                                  <p:stCondLst>
                                    <p:cond delay="0"/>
                                  </p:stCondLst>
                                  <p:childTnLst>
                                    <p:set>
                                      <p:cBhvr>
                                        <p:cTn id="67" dur="1" fill="hold">
                                          <p:stCondLst>
                                            <p:cond delay="0"/>
                                          </p:stCondLst>
                                        </p:cTn>
                                        <p:tgtEl>
                                          <p:spTgt spid="5">
                                            <p:txEl>
                                              <p:pRg st="3" end="3"/>
                                            </p:txEl>
                                          </p:spTgt>
                                        </p:tgtEl>
                                        <p:attrNameLst>
                                          <p:attrName>style.visibility</p:attrName>
                                        </p:attrNameLst>
                                      </p:cBhvr>
                                      <p:to>
                                        <p:strVal val="visible"/>
                                      </p:to>
                                    </p:set>
                                    <p:anim calcmode="lin" valueType="num">
                                      <p:cBhvr additive="base">
                                        <p:cTn id="68" dur="750" fill="hold"/>
                                        <p:tgtEl>
                                          <p:spTgt spid="5">
                                            <p:txEl>
                                              <p:pRg st="3" end="3"/>
                                            </p:txEl>
                                          </p:spTgt>
                                        </p:tgtEl>
                                        <p:attrNameLst>
                                          <p:attrName>ppt_x</p:attrName>
                                        </p:attrNameLst>
                                      </p:cBhvr>
                                      <p:tavLst>
                                        <p:tav tm="0">
                                          <p:val>
                                            <p:strVal val="1+#ppt_w/2"/>
                                          </p:val>
                                        </p:tav>
                                        <p:tav tm="100000">
                                          <p:val>
                                            <p:strVal val="#ppt_x"/>
                                          </p:val>
                                        </p:tav>
                                      </p:tavLst>
                                    </p:anim>
                                    <p:anim calcmode="lin" valueType="num">
                                      <p:cBhvr additive="base">
                                        <p:cTn id="69" dur="75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2" fill="hold" grpId="0" nodeType="clickEffect">
                                  <p:stCondLst>
                                    <p:cond delay="0"/>
                                  </p:stCondLst>
                                  <p:childTnLst>
                                    <p:set>
                                      <p:cBhvr>
                                        <p:cTn id="73" dur="1" fill="hold">
                                          <p:stCondLst>
                                            <p:cond delay="0"/>
                                          </p:stCondLst>
                                        </p:cTn>
                                        <p:tgtEl>
                                          <p:spTgt spid="7"/>
                                        </p:tgtEl>
                                        <p:attrNameLst>
                                          <p:attrName>style.visibility</p:attrName>
                                        </p:attrNameLst>
                                      </p:cBhvr>
                                      <p:to>
                                        <p:strVal val="visible"/>
                                      </p:to>
                                    </p:set>
                                    <p:anim calcmode="lin" valueType="num">
                                      <p:cBhvr additive="base">
                                        <p:cTn id="74" dur="1000" fill="hold"/>
                                        <p:tgtEl>
                                          <p:spTgt spid="7"/>
                                        </p:tgtEl>
                                        <p:attrNameLst>
                                          <p:attrName>ppt_x</p:attrName>
                                        </p:attrNameLst>
                                      </p:cBhvr>
                                      <p:tavLst>
                                        <p:tav tm="0">
                                          <p:val>
                                            <p:strVal val="1+#ppt_w/2"/>
                                          </p:val>
                                        </p:tav>
                                        <p:tav tm="100000">
                                          <p:val>
                                            <p:strVal val="#ppt_x"/>
                                          </p:val>
                                        </p:tav>
                                      </p:tavLst>
                                    </p:anim>
                                    <p:anim calcmode="lin" valueType="num">
                                      <p:cBhvr additive="base">
                                        <p:cTn id="75" dur="1000" fill="hold"/>
                                        <p:tgtEl>
                                          <p:spTgt spid="7"/>
                                        </p:tgtEl>
                                        <p:attrNameLst>
                                          <p:attrName>ppt_y</p:attrName>
                                        </p:attrNameLst>
                                      </p:cBhvr>
                                      <p:tavLst>
                                        <p:tav tm="0">
                                          <p:val>
                                            <p:strVal val="#ppt_y"/>
                                          </p:val>
                                        </p:tav>
                                        <p:tav tm="100000">
                                          <p:val>
                                            <p:strVal val="#ppt_y"/>
                                          </p:val>
                                        </p:tav>
                                      </p:tavLst>
                                    </p:anim>
                                  </p:childTnLst>
                                </p:cTn>
                              </p:par>
                              <p:par>
                                <p:cTn id="76" presetID="2" presetClass="entr" presetSubtype="8" fill="hold" nodeType="withEffect">
                                  <p:stCondLst>
                                    <p:cond delay="0"/>
                                  </p:stCondLst>
                                  <p:childTnLst>
                                    <p:set>
                                      <p:cBhvr>
                                        <p:cTn id="77" dur="1" fill="hold">
                                          <p:stCondLst>
                                            <p:cond delay="0"/>
                                          </p:stCondLst>
                                        </p:cTn>
                                        <p:tgtEl>
                                          <p:spTgt spid="7">
                                            <p:txEl>
                                              <p:pRg st="0" end="0"/>
                                            </p:txEl>
                                          </p:spTgt>
                                        </p:tgtEl>
                                        <p:attrNameLst>
                                          <p:attrName>style.visibility</p:attrName>
                                        </p:attrNameLst>
                                      </p:cBhvr>
                                      <p:to>
                                        <p:strVal val="visible"/>
                                      </p:to>
                                    </p:set>
                                    <p:anim calcmode="lin" valueType="num">
                                      <p:cBhvr additive="base">
                                        <p:cTn id="78"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79" dur="10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par>
                          <p:cTn id="80" fill="hold">
                            <p:stCondLst>
                              <p:cond delay="1000"/>
                            </p:stCondLst>
                            <p:childTnLst>
                              <p:par>
                                <p:cTn id="81" presetID="26" presetClass="emph" presetSubtype="0" fill="hold" nodeType="afterEffect">
                                  <p:stCondLst>
                                    <p:cond delay="0"/>
                                  </p:stCondLst>
                                  <p:childTnLst>
                                    <p:animEffect transition="out" filter="fade">
                                      <p:cBhvr>
                                        <p:cTn id="82" dur="500" tmFilter="0, 0; .2, .5; .8, .5; 1, 0"/>
                                        <p:tgtEl>
                                          <p:spTgt spid="7">
                                            <p:txEl>
                                              <p:pRg st="0" end="0"/>
                                            </p:txEl>
                                          </p:spTgt>
                                        </p:tgtEl>
                                      </p:cBhvr>
                                    </p:animEffect>
                                    <p:animScale>
                                      <p:cBhvr>
                                        <p:cTn id="83" dur="250" autoRev="1" fill="hold"/>
                                        <p:tgtEl>
                                          <p:spTgt spid="7">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7293" y="292100"/>
            <a:ext cx="4965700" cy="6565900"/>
          </a:xfrm>
          <a:prstGeom prst="rect">
            <a:avLst/>
          </a:prstGeom>
        </p:spPr>
      </p:pic>
      <p:sp>
        <p:nvSpPr>
          <p:cNvPr id="4" name="Rounded Rectangle 3"/>
          <p:cNvSpPr/>
          <p:nvPr/>
        </p:nvSpPr>
        <p:spPr>
          <a:xfrm>
            <a:off x="518615" y="750627"/>
            <a:ext cx="5564780" cy="81886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lvl="0"/>
            <a:r>
              <a:rPr lang="en-US" sz="4000" i="1" dirty="0">
                <a:solidFill>
                  <a:srgbClr val="0D8EC5">
                    <a:lumMod val="50000"/>
                  </a:srgbClr>
                </a:solidFill>
              </a:rPr>
              <a:t>Storage Virtualization</a:t>
            </a:r>
            <a:endParaRPr lang="bg-BG" sz="4000" i="1" dirty="0">
              <a:solidFill>
                <a:srgbClr val="0D8EC5">
                  <a:lumMod val="50000"/>
                </a:srgbClr>
              </a:solidFill>
            </a:endParaRPr>
          </a:p>
        </p:txBody>
      </p:sp>
      <p:sp>
        <p:nvSpPr>
          <p:cNvPr id="5" name="TextBox 4"/>
          <p:cNvSpPr txBox="1"/>
          <p:nvPr/>
        </p:nvSpPr>
        <p:spPr>
          <a:xfrm>
            <a:off x="518615" y="1746913"/>
            <a:ext cx="5564780" cy="707886"/>
          </a:xfrm>
          <a:prstGeom prst="rect">
            <a:avLst/>
          </a:prstGeom>
          <a:noFill/>
        </p:spPr>
        <p:txBody>
          <a:bodyPr wrap="square" rtlCol="0">
            <a:spAutoFit/>
          </a:bodyPr>
          <a:lstStyle/>
          <a:p>
            <a:pPr marL="285750" indent="-285750">
              <a:buFont typeface="Courier New" panose="02070309020205020404" pitchFamily="49" charset="0"/>
              <a:buChar char="o"/>
            </a:pPr>
            <a:r>
              <a:rPr lang="en-US" sz="2000" dirty="0" smtClean="0">
                <a:solidFill>
                  <a:schemeClr val="accent6">
                    <a:lumMod val="50000"/>
                  </a:schemeClr>
                </a:solidFill>
              </a:rPr>
              <a:t>Process of presenting a logical view of physical storage resources to hosts</a:t>
            </a:r>
          </a:p>
        </p:txBody>
      </p:sp>
      <p:sp>
        <p:nvSpPr>
          <p:cNvPr id="6" name="TextBox 5"/>
          <p:cNvSpPr txBox="1"/>
          <p:nvPr/>
        </p:nvSpPr>
        <p:spPr>
          <a:xfrm>
            <a:off x="518615" y="2454799"/>
            <a:ext cx="5564780" cy="707886"/>
          </a:xfrm>
          <a:prstGeom prst="rect">
            <a:avLst/>
          </a:prstGeom>
          <a:noFill/>
        </p:spPr>
        <p:txBody>
          <a:bodyPr wrap="square" rtlCol="0">
            <a:spAutoFit/>
          </a:bodyPr>
          <a:lstStyle/>
          <a:p>
            <a:pPr marL="285750" indent="-285750">
              <a:buFont typeface="Courier New" panose="02070309020205020404" pitchFamily="49" charset="0"/>
              <a:buChar char="o"/>
            </a:pPr>
            <a:r>
              <a:rPr lang="en-US" sz="2000" dirty="0" smtClean="0">
                <a:solidFill>
                  <a:schemeClr val="accent6">
                    <a:lumMod val="50000"/>
                  </a:schemeClr>
                </a:solidFill>
              </a:rPr>
              <a:t>Logical storage appears and behaves as physical storage directly connected to host</a:t>
            </a:r>
          </a:p>
        </p:txBody>
      </p:sp>
      <p:sp>
        <p:nvSpPr>
          <p:cNvPr id="7" name="TextBox 6"/>
          <p:cNvSpPr txBox="1"/>
          <p:nvPr/>
        </p:nvSpPr>
        <p:spPr>
          <a:xfrm>
            <a:off x="518615" y="3216545"/>
            <a:ext cx="5564780" cy="400110"/>
          </a:xfrm>
          <a:prstGeom prst="rect">
            <a:avLst/>
          </a:prstGeom>
          <a:noFill/>
        </p:spPr>
        <p:txBody>
          <a:bodyPr wrap="square" rtlCol="0">
            <a:spAutoFit/>
          </a:bodyPr>
          <a:lstStyle/>
          <a:p>
            <a:pPr marL="285750" indent="-285750">
              <a:buFont typeface="Courier New" panose="02070309020205020404" pitchFamily="49" charset="0"/>
              <a:buChar char="o"/>
            </a:pPr>
            <a:r>
              <a:rPr lang="en-US" sz="2000" dirty="0" smtClean="0">
                <a:solidFill>
                  <a:schemeClr val="accent6">
                    <a:lumMod val="50000"/>
                  </a:schemeClr>
                </a:solidFill>
              </a:rPr>
              <a:t>Examples of storage virtualization are:</a:t>
            </a:r>
          </a:p>
        </p:txBody>
      </p:sp>
      <p:sp>
        <p:nvSpPr>
          <p:cNvPr id="8" name="TextBox 7"/>
          <p:cNvSpPr txBox="1"/>
          <p:nvPr/>
        </p:nvSpPr>
        <p:spPr>
          <a:xfrm>
            <a:off x="1064526" y="3670516"/>
            <a:ext cx="5018869" cy="1015663"/>
          </a:xfrm>
          <a:prstGeom prst="rect">
            <a:avLst/>
          </a:prstGeom>
          <a:noFill/>
        </p:spPr>
        <p:txBody>
          <a:bodyPr wrap="square" rtlCol="0">
            <a:spAutoFit/>
          </a:bodyPr>
          <a:lstStyle/>
          <a:p>
            <a:pPr marL="342900" indent="-342900">
              <a:buFont typeface="Wingdings" panose="05000000000000000000" pitchFamily="2" charset="2"/>
              <a:buChar char="ü"/>
            </a:pPr>
            <a:r>
              <a:rPr lang="en-US" sz="2000" dirty="0" smtClean="0">
                <a:solidFill>
                  <a:schemeClr val="accent6">
                    <a:lumMod val="50000"/>
                  </a:schemeClr>
                </a:solidFill>
              </a:rPr>
              <a:t>Host-based volume management</a:t>
            </a:r>
          </a:p>
          <a:p>
            <a:pPr marL="342900" indent="-342900">
              <a:buFont typeface="Wingdings" panose="05000000000000000000" pitchFamily="2" charset="2"/>
              <a:buChar char="ü"/>
            </a:pPr>
            <a:r>
              <a:rPr lang="en-US" sz="2000" dirty="0" smtClean="0">
                <a:solidFill>
                  <a:schemeClr val="accent6">
                    <a:lumMod val="50000"/>
                  </a:schemeClr>
                </a:solidFill>
              </a:rPr>
              <a:t>LUN creation</a:t>
            </a:r>
          </a:p>
          <a:p>
            <a:pPr marL="342900" indent="-342900">
              <a:buFont typeface="Wingdings" panose="05000000000000000000" pitchFamily="2" charset="2"/>
              <a:buChar char="ü"/>
            </a:pPr>
            <a:r>
              <a:rPr lang="en-US" sz="2000" dirty="0" smtClean="0">
                <a:solidFill>
                  <a:schemeClr val="accent6">
                    <a:lumMod val="50000"/>
                  </a:schemeClr>
                </a:solidFill>
              </a:rPr>
              <a:t>Tape virtualization</a:t>
            </a:r>
          </a:p>
        </p:txBody>
      </p:sp>
      <p:sp>
        <p:nvSpPr>
          <p:cNvPr id="9" name="TextBox 8"/>
          <p:cNvSpPr txBox="1"/>
          <p:nvPr/>
        </p:nvSpPr>
        <p:spPr>
          <a:xfrm>
            <a:off x="518615" y="4740040"/>
            <a:ext cx="5564780" cy="400110"/>
          </a:xfrm>
          <a:prstGeom prst="rect">
            <a:avLst/>
          </a:prstGeom>
          <a:noFill/>
        </p:spPr>
        <p:txBody>
          <a:bodyPr wrap="square" rtlCol="0">
            <a:spAutoFit/>
          </a:bodyPr>
          <a:lstStyle/>
          <a:p>
            <a:pPr marL="285750" indent="-285750">
              <a:buFont typeface="Courier New" panose="02070309020205020404" pitchFamily="49" charset="0"/>
              <a:buChar char="o"/>
            </a:pPr>
            <a:r>
              <a:rPr lang="en-US" sz="2000" dirty="0" smtClean="0">
                <a:solidFill>
                  <a:schemeClr val="accent6">
                    <a:lumMod val="50000"/>
                  </a:schemeClr>
                </a:solidFill>
              </a:rPr>
              <a:t>Benefits of storage virtualization:</a:t>
            </a:r>
          </a:p>
        </p:txBody>
      </p:sp>
      <p:sp>
        <p:nvSpPr>
          <p:cNvPr id="10" name="TextBox 9"/>
          <p:cNvSpPr txBox="1"/>
          <p:nvPr/>
        </p:nvSpPr>
        <p:spPr>
          <a:xfrm>
            <a:off x="1064526" y="5140150"/>
            <a:ext cx="5018869" cy="1323439"/>
          </a:xfrm>
          <a:prstGeom prst="rect">
            <a:avLst/>
          </a:prstGeom>
          <a:noFill/>
        </p:spPr>
        <p:txBody>
          <a:bodyPr wrap="square" rtlCol="0">
            <a:spAutoFit/>
          </a:bodyPr>
          <a:lstStyle/>
          <a:p>
            <a:pPr marL="342900" indent="-342900">
              <a:buFont typeface="Wingdings" panose="05000000000000000000" pitchFamily="2" charset="2"/>
              <a:buChar char="ü"/>
            </a:pPr>
            <a:r>
              <a:rPr lang="en-US" sz="2000" dirty="0" smtClean="0">
                <a:solidFill>
                  <a:schemeClr val="accent6">
                    <a:lumMod val="50000"/>
                  </a:schemeClr>
                </a:solidFill>
              </a:rPr>
              <a:t>Increased storage utilization</a:t>
            </a:r>
          </a:p>
          <a:p>
            <a:pPr marL="342900" indent="-342900">
              <a:buFont typeface="Wingdings" panose="05000000000000000000" pitchFamily="2" charset="2"/>
              <a:buChar char="ü"/>
            </a:pPr>
            <a:r>
              <a:rPr lang="en-US" sz="2000" dirty="0" smtClean="0">
                <a:solidFill>
                  <a:schemeClr val="accent6">
                    <a:lumMod val="50000"/>
                  </a:schemeClr>
                </a:solidFill>
              </a:rPr>
              <a:t>Adding or deleting storage without affecting application’s availability</a:t>
            </a:r>
          </a:p>
          <a:p>
            <a:pPr marL="342900" indent="-342900">
              <a:buFont typeface="Wingdings" panose="05000000000000000000" pitchFamily="2" charset="2"/>
              <a:buChar char="ü"/>
            </a:pPr>
            <a:r>
              <a:rPr lang="en-US" sz="2000" dirty="0" smtClean="0">
                <a:solidFill>
                  <a:schemeClr val="accent6">
                    <a:lumMod val="50000"/>
                  </a:schemeClr>
                </a:solidFill>
              </a:rPr>
              <a:t>Non-disruptive data migration</a:t>
            </a:r>
          </a:p>
        </p:txBody>
      </p:sp>
    </p:spTree>
    <p:extLst>
      <p:ext uri="{BB962C8B-B14F-4D97-AF65-F5344CB8AC3E}">
        <p14:creationId xmlns:p14="http://schemas.microsoft.com/office/powerpoint/2010/main" val="328365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750" fill="hold"/>
                                        <p:tgtEl>
                                          <p:spTgt spid="4"/>
                                        </p:tgtEl>
                                        <p:attrNameLst>
                                          <p:attrName>ppt_x</p:attrName>
                                        </p:attrNameLst>
                                      </p:cBhvr>
                                      <p:tavLst>
                                        <p:tav tm="0">
                                          <p:val>
                                            <p:strVal val="0-#ppt_w/2"/>
                                          </p:val>
                                        </p:tav>
                                        <p:tav tm="100000">
                                          <p:val>
                                            <p:strVal val="#ppt_x"/>
                                          </p:val>
                                        </p:tav>
                                      </p:tavLst>
                                    </p:anim>
                                    <p:anim calcmode="lin" valueType="num">
                                      <p:cBhvr additive="base">
                                        <p:cTn id="12" dur="75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750" fill="hold"/>
                                        <p:tgtEl>
                                          <p:spTgt spid="5"/>
                                        </p:tgtEl>
                                        <p:attrNameLst>
                                          <p:attrName>ppt_x</p:attrName>
                                        </p:attrNameLst>
                                      </p:cBhvr>
                                      <p:tavLst>
                                        <p:tav tm="0">
                                          <p:val>
                                            <p:strVal val="0-#ppt_w/2"/>
                                          </p:val>
                                        </p:tav>
                                        <p:tav tm="100000">
                                          <p:val>
                                            <p:strVal val="#ppt_x"/>
                                          </p:val>
                                        </p:tav>
                                      </p:tavLst>
                                    </p:anim>
                                    <p:anim calcmode="lin" valueType="num">
                                      <p:cBhvr additive="base">
                                        <p:cTn id="18" dur="7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750" fill="hold"/>
                                        <p:tgtEl>
                                          <p:spTgt spid="6"/>
                                        </p:tgtEl>
                                        <p:attrNameLst>
                                          <p:attrName>ppt_x</p:attrName>
                                        </p:attrNameLst>
                                      </p:cBhvr>
                                      <p:tavLst>
                                        <p:tav tm="0">
                                          <p:val>
                                            <p:strVal val="0-#ppt_w/2"/>
                                          </p:val>
                                        </p:tav>
                                        <p:tav tm="100000">
                                          <p:val>
                                            <p:strVal val="#ppt_x"/>
                                          </p:val>
                                        </p:tav>
                                      </p:tavLst>
                                    </p:anim>
                                    <p:anim calcmode="lin" valueType="num">
                                      <p:cBhvr additive="base">
                                        <p:cTn id="24" dur="75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0-#ppt_w/2"/>
                                          </p:val>
                                        </p:tav>
                                        <p:tav tm="100000">
                                          <p:val>
                                            <p:strVal val="#ppt_x"/>
                                          </p:val>
                                        </p:tav>
                                      </p:tavLst>
                                    </p:anim>
                                    <p:anim calcmode="lin" valueType="num">
                                      <p:cBhvr additive="base">
                                        <p:cTn id="30" dur="7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8">
                                            <p:txEl>
                                              <p:pRg st="0" end="0"/>
                                            </p:txEl>
                                          </p:spTgt>
                                        </p:tgtEl>
                                        <p:attrNameLst>
                                          <p:attrName>style.visibility</p:attrName>
                                        </p:attrNameLst>
                                      </p:cBhvr>
                                      <p:to>
                                        <p:strVal val="visible"/>
                                      </p:to>
                                    </p:set>
                                    <p:anim calcmode="lin" valueType="num">
                                      <p:cBhvr additive="base">
                                        <p:cTn id="35" dur="75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36" dur="75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par>
                          <p:cTn id="37" fill="hold">
                            <p:stCondLst>
                              <p:cond delay="750"/>
                            </p:stCondLst>
                            <p:childTnLst>
                              <p:par>
                                <p:cTn id="38" presetID="2" presetClass="entr" presetSubtype="8" fill="hold" nodeType="afterEffect">
                                  <p:stCondLst>
                                    <p:cond delay="250"/>
                                  </p:stCondLst>
                                  <p:childTnLst>
                                    <p:set>
                                      <p:cBhvr>
                                        <p:cTn id="39" dur="1" fill="hold">
                                          <p:stCondLst>
                                            <p:cond delay="0"/>
                                          </p:stCondLst>
                                        </p:cTn>
                                        <p:tgtEl>
                                          <p:spTgt spid="8">
                                            <p:txEl>
                                              <p:pRg st="1" end="1"/>
                                            </p:txEl>
                                          </p:spTgt>
                                        </p:tgtEl>
                                        <p:attrNameLst>
                                          <p:attrName>style.visibility</p:attrName>
                                        </p:attrNameLst>
                                      </p:cBhvr>
                                      <p:to>
                                        <p:strVal val="visible"/>
                                      </p:to>
                                    </p:set>
                                    <p:anim calcmode="lin" valueType="num">
                                      <p:cBhvr additive="base">
                                        <p:cTn id="40" dur="750" fill="hold"/>
                                        <p:tgtEl>
                                          <p:spTgt spid="8">
                                            <p:txEl>
                                              <p:pRg st="1" end="1"/>
                                            </p:txEl>
                                          </p:spTgt>
                                        </p:tgtEl>
                                        <p:attrNameLst>
                                          <p:attrName>ppt_x</p:attrName>
                                        </p:attrNameLst>
                                      </p:cBhvr>
                                      <p:tavLst>
                                        <p:tav tm="0">
                                          <p:val>
                                            <p:strVal val="0-#ppt_w/2"/>
                                          </p:val>
                                        </p:tav>
                                        <p:tav tm="100000">
                                          <p:val>
                                            <p:strVal val="#ppt_x"/>
                                          </p:val>
                                        </p:tav>
                                      </p:tavLst>
                                    </p:anim>
                                    <p:anim calcmode="lin" valueType="num">
                                      <p:cBhvr additive="base">
                                        <p:cTn id="41" dur="750" fill="hold"/>
                                        <p:tgtEl>
                                          <p:spTgt spid="8">
                                            <p:txEl>
                                              <p:pRg st="1" end="1"/>
                                            </p:txEl>
                                          </p:spTgt>
                                        </p:tgtEl>
                                        <p:attrNameLst>
                                          <p:attrName>ppt_y</p:attrName>
                                        </p:attrNameLst>
                                      </p:cBhvr>
                                      <p:tavLst>
                                        <p:tav tm="0">
                                          <p:val>
                                            <p:strVal val="#ppt_y"/>
                                          </p:val>
                                        </p:tav>
                                        <p:tav tm="100000">
                                          <p:val>
                                            <p:strVal val="#ppt_y"/>
                                          </p:val>
                                        </p:tav>
                                      </p:tavLst>
                                    </p:anim>
                                  </p:childTnLst>
                                </p:cTn>
                              </p:par>
                            </p:childTnLst>
                          </p:cTn>
                        </p:par>
                        <p:par>
                          <p:cTn id="42" fill="hold">
                            <p:stCondLst>
                              <p:cond delay="1750"/>
                            </p:stCondLst>
                            <p:childTnLst>
                              <p:par>
                                <p:cTn id="43" presetID="2" presetClass="entr" presetSubtype="8" fill="hold" nodeType="afterEffect">
                                  <p:stCondLst>
                                    <p:cond delay="250"/>
                                  </p:stCondLst>
                                  <p:childTnLst>
                                    <p:set>
                                      <p:cBhvr>
                                        <p:cTn id="44" dur="1" fill="hold">
                                          <p:stCondLst>
                                            <p:cond delay="0"/>
                                          </p:stCondLst>
                                        </p:cTn>
                                        <p:tgtEl>
                                          <p:spTgt spid="8">
                                            <p:txEl>
                                              <p:pRg st="2" end="2"/>
                                            </p:txEl>
                                          </p:spTgt>
                                        </p:tgtEl>
                                        <p:attrNameLst>
                                          <p:attrName>style.visibility</p:attrName>
                                        </p:attrNameLst>
                                      </p:cBhvr>
                                      <p:to>
                                        <p:strVal val="visible"/>
                                      </p:to>
                                    </p:set>
                                    <p:anim calcmode="lin" valueType="num">
                                      <p:cBhvr additive="base">
                                        <p:cTn id="45" dur="750" fill="hold"/>
                                        <p:tgtEl>
                                          <p:spTgt spid="8">
                                            <p:txEl>
                                              <p:pRg st="2" end="2"/>
                                            </p:txEl>
                                          </p:spTgt>
                                        </p:tgtEl>
                                        <p:attrNameLst>
                                          <p:attrName>ppt_x</p:attrName>
                                        </p:attrNameLst>
                                      </p:cBhvr>
                                      <p:tavLst>
                                        <p:tav tm="0">
                                          <p:val>
                                            <p:strVal val="0-#ppt_w/2"/>
                                          </p:val>
                                        </p:tav>
                                        <p:tav tm="100000">
                                          <p:val>
                                            <p:strVal val="#ppt_x"/>
                                          </p:val>
                                        </p:tav>
                                      </p:tavLst>
                                    </p:anim>
                                    <p:anim calcmode="lin" valueType="num">
                                      <p:cBhvr additive="base">
                                        <p:cTn id="46" dur="750" fill="hold"/>
                                        <p:tgtEl>
                                          <p:spTgt spid="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9"/>
                                        </p:tgtEl>
                                        <p:attrNameLst>
                                          <p:attrName>style.visibility</p:attrName>
                                        </p:attrNameLst>
                                      </p:cBhvr>
                                      <p:to>
                                        <p:strVal val="visible"/>
                                      </p:to>
                                    </p:set>
                                    <p:anim calcmode="lin" valueType="num">
                                      <p:cBhvr additive="base">
                                        <p:cTn id="51" dur="750" fill="hold"/>
                                        <p:tgtEl>
                                          <p:spTgt spid="9"/>
                                        </p:tgtEl>
                                        <p:attrNameLst>
                                          <p:attrName>ppt_x</p:attrName>
                                        </p:attrNameLst>
                                      </p:cBhvr>
                                      <p:tavLst>
                                        <p:tav tm="0">
                                          <p:val>
                                            <p:strVal val="0-#ppt_w/2"/>
                                          </p:val>
                                        </p:tav>
                                        <p:tav tm="100000">
                                          <p:val>
                                            <p:strVal val="#ppt_x"/>
                                          </p:val>
                                        </p:tav>
                                      </p:tavLst>
                                    </p:anim>
                                    <p:anim calcmode="lin" valueType="num">
                                      <p:cBhvr additive="base">
                                        <p:cTn id="52" dur="75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nodeType="clickEffect">
                                  <p:stCondLst>
                                    <p:cond delay="0"/>
                                  </p:stCondLst>
                                  <p:childTnLst>
                                    <p:set>
                                      <p:cBhvr>
                                        <p:cTn id="56" dur="1" fill="hold">
                                          <p:stCondLst>
                                            <p:cond delay="0"/>
                                          </p:stCondLst>
                                        </p:cTn>
                                        <p:tgtEl>
                                          <p:spTgt spid="10">
                                            <p:txEl>
                                              <p:pRg st="0" end="0"/>
                                            </p:txEl>
                                          </p:spTgt>
                                        </p:tgtEl>
                                        <p:attrNameLst>
                                          <p:attrName>style.visibility</p:attrName>
                                        </p:attrNameLst>
                                      </p:cBhvr>
                                      <p:to>
                                        <p:strVal val="visible"/>
                                      </p:to>
                                    </p:set>
                                    <p:anim calcmode="lin" valueType="num">
                                      <p:cBhvr additive="base">
                                        <p:cTn id="57" dur="750" fill="hold"/>
                                        <p:tgtEl>
                                          <p:spTgt spid="10">
                                            <p:txEl>
                                              <p:pRg st="0" end="0"/>
                                            </p:txEl>
                                          </p:spTgt>
                                        </p:tgtEl>
                                        <p:attrNameLst>
                                          <p:attrName>ppt_x</p:attrName>
                                        </p:attrNameLst>
                                      </p:cBhvr>
                                      <p:tavLst>
                                        <p:tav tm="0">
                                          <p:val>
                                            <p:strVal val="0-#ppt_w/2"/>
                                          </p:val>
                                        </p:tav>
                                        <p:tav tm="100000">
                                          <p:val>
                                            <p:strVal val="#ppt_x"/>
                                          </p:val>
                                        </p:tav>
                                      </p:tavLst>
                                    </p:anim>
                                    <p:anim calcmode="lin" valueType="num">
                                      <p:cBhvr additive="base">
                                        <p:cTn id="58" dur="750" fill="hold"/>
                                        <p:tgtEl>
                                          <p:spTgt spid="10">
                                            <p:txEl>
                                              <p:pRg st="0" end="0"/>
                                            </p:txEl>
                                          </p:spTgt>
                                        </p:tgtEl>
                                        <p:attrNameLst>
                                          <p:attrName>ppt_y</p:attrName>
                                        </p:attrNameLst>
                                      </p:cBhvr>
                                      <p:tavLst>
                                        <p:tav tm="0">
                                          <p:val>
                                            <p:strVal val="#ppt_y"/>
                                          </p:val>
                                        </p:tav>
                                        <p:tav tm="100000">
                                          <p:val>
                                            <p:strVal val="#ppt_y"/>
                                          </p:val>
                                        </p:tav>
                                      </p:tavLst>
                                    </p:anim>
                                  </p:childTnLst>
                                </p:cTn>
                              </p:par>
                            </p:childTnLst>
                          </p:cTn>
                        </p:par>
                        <p:par>
                          <p:cTn id="59" fill="hold">
                            <p:stCondLst>
                              <p:cond delay="750"/>
                            </p:stCondLst>
                            <p:childTnLst>
                              <p:par>
                                <p:cTn id="60" presetID="2" presetClass="entr" presetSubtype="8" fill="hold" nodeType="afterEffect">
                                  <p:stCondLst>
                                    <p:cond delay="250"/>
                                  </p:stCondLst>
                                  <p:childTnLst>
                                    <p:set>
                                      <p:cBhvr>
                                        <p:cTn id="61" dur="1" fill="hold">
                                          <p:stCondLst>
                                            <p:cond delay="0"/>
                                          </p:stCondLst>
                                        </p:cTn>
                                        <p:tgtEl>
                                          <p:spTgt spid="10">
                                            <p:txEl>
                                              <p:pRg st="1" end="1"/>
                                            </p:txEl>
                                          </p:spTgt>
                                        </p:tgtEl>
                                        <p:attrNameLst>
                                          <p:attrName>style.visibility</p:attrName>
                                        </p:attrNameLst>
                                      </p:cBhvr>
                                      <p:to>
                                        <p:strVal val="visible"/>
                                      </p:to>
                                    </p:set>
                                    <p:anim calcmode="lin" valueType="num">
                                      <p:cBhvr additive="base">
                                        <p:cTn id="62" dur="750" fill="hold"/>
                                        <p:tgtEl>
                                          <p:spTgt spid="10">
                                            <p:txEl>
                                              <p:pRg st="1" end="1"/>
                                            </p:txEl>
                                          </p:spTgt>
                                        </p:tgtEl>
                                        <p:attrNameLst>
                                          <p:attrName>ppt_x</p:attrName>
                                        </p:attrNameLst>
                                      </p:cBhvr>
                                      <p:tavLst>
                                        <p:tav tm="0">
                                          <p:val>
                                            <p:strVal val="0-#ppt_w/2"/>
                                          </p:val>
                                        </p:tav>
                                        <p:tav tm="100000">
                                          <p:val>
                                            <p:strVal val="#ppt_x"/>
                                          </p:val>
                                        </p:tav>
                                      </p:tavLst>
                                    </p:anim>
                                    <p:anim calcmode="lin" valueType="num">
                                      <p:cBhvr additive="base">
                                        <p:cTn id="63" dur="750" fill="hold"/>
                                        <p:tgtEl>
                                          <p:spTgt spid="10">
                                            <p:txEl>
                                              <p:pRg st="1" end="1"/>
                                            </p:txEl>
                                          </p:spTgt>
                                        </p:tgtEl>
                                        <p:attrNameLst>
                                          <p:attrName>ppt_y</p:attrName>
                                        </p:attrNameLst>
                                      </p:cBhvr>
                                      <p:tavLst>
                                        <p:tav tm="0">
                                          <p:val>
                                            <p:strVal val="#ppt_y"/>
                                          </p:val>
                                        </p:tav>
                                        <p:tav tm="100000">
                                          <p:val>
                                            <p:strVal val="#ppt_y"/>
                                          </p:val>
                                        </p:tav>
                                      </p:tavLst>
                                    </p:anim>
                                  </p:childTnLst>
                                </p:cTn>
                              </p:par>
                            </p:childTnLst>
                          </p:cTn>
                        </p:par>
                        <p:par>
                          <p:cTn id="64" fill="hold">
                            <p:stCondLst>
                              <p:cond delay="1750"/>
                            </p:stCondLst>
                            <p:childTnLst>
                              <p:par>
                                <p:cTn id="65" presetID="2" presetClass="entr" presetSubtype="8" fill="hold" nodeType="afterEffect">
                                  <p:stCondLst>
                                    <p:cond delay="250"/>
                                  </p:stCondLst>
                                  <p:childTnLst>
                                    <p:set>
                                      <p:cBhvr>
                                        <p:cTn id="66" dur="1" fill="hold">
                                          <p:stCondLst>
                                            <p:cond delay="0"/>
                                          </p:stCondLst>
                                        </p:cTn>
                                        <p:tgtEl>
                                          <p:spTgt spid="10">
                                            <p:txEl>
                                              <p:pRg st="2" end="2"/>
                                            </p:txEl>
                                          </p:spTgt>
                                        </p:tgtEl>
                                        <p:attrNameLst>
                                          <p:attrName>style.visibility</p:attrName>
                                        </p:attrNameLst>
                                      </p:cBhvr>
                                      <p:to>
                                        <p:strVal val="visible"/>
                                      </p:to>
                                    </p:set>
                                    <p:anim calcmode="lin" valueType="num">
                                      <p:cBhvr additive="base">
                                        <p:cTn id="67" dur="750" fill="hold"/>
                                        <p:tgtEl>
                                          <p:spTgt spid="10">
                                            <p:txEl>
                                              <p:pRg st="2" end="2"/>
                                            </p:txEl>
                                          </p:spTgt>
                                        </p:tgtEl>
                                        <p:attrNameLst>
                                          <p:attrName>ppt_x</p:attrName>
                                        </p:attrNameLst>
                                      </p:cBhvr>
                                      <p:tavLst>
                                        <p:tav tm="0">
                                          <p:val>
                                            <p:strVal val="0-#ppt_w/2"/>
                                          </p:val>
                                        </p:tav>
                                        <p:tav tm="100000">
                                          <p:val>
                                            <p:strVal val="#ppt_x"/>
                                          </p:val>
                                        </p:tav>
                                      </p:tavLst>
                                    </p:anim>
                                    <p:anim calcmode="lin" valueType="num">
                                      <p:cBhvr additive="base">
                                        <p:cTn id="68" dur="750" fill="hold"/>
                                        <p:tgtEl>
                                          <p:spTgt spid="1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518615" y="1555845"/>
            <a:ext cx="5254388" cy="81886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lvl="0"/>
            <a:r>
              <a:rPr lang="en-GB" altLang="en-US" sz="4000" dirty="0" smtClean="0">
                <a:solidFill>
                  <a:schemeClr val="accent6">
                    <a:lumMod val="50000"/>
                  </a:schemeClr>
                </a:solidFill>
                <a:latin typeface="Arial" panose="020B0604020202020204" pitchFamily="34" charset="0"/>
                <a:cs typeface="Times New Roman" panose="02020603050405020304" pitchFamily="18" charset="0"/>
              </a:rPr>
              <a:t>Automation</a:t>
            </a:r>
            <a:endParaRPr lang="bg-BG" sz="4000" i="1" dirty="0">
              <a:solidFill>
                <a:schemeClr val="accent6">
                  <a:lumMod val="50000"/>
                </a:schemeClr>
              </a:solidFill>
            </a:endParaRPr>
          </a:p>
        </p:txBody>
      </p:sp>
      <p:sp>
        <p:nvSpPr>
          <p:cNvPr id="3" name="TextBox 2"/>
          <p:cNvSpPr txBox="1"/>
          <p:nvPr/>
        </p:nvSpPr>
        <p:spPr>
          <a:xfrm>
            <a:off x="641445" y="2524836"/>
            <a:ext cx="5469246" cy="3416320"/>
          </a:xfrm>
          <a:prstGeom prst="rect">
            <a:avLst/>
          </a:prstGeom>
          <a:noFill/>
        </p:spPr>
        <p:txBody>
          <a:bodyPr wrap="square" rtlCol="0">
            <a:spAutoFit/>
          </a:bodyPr>
          <a:lstStyle/>
          <a:p>
            <a:pPr>
              <a:lnSpc>
                <a:spcPct val="150000"/>
              </a:lnSpc>
            </a:pPr>
            <a:r>
              <a:rPr lang="en-GB" altLang="en-US" dirty="0">
                <a:solidFill>
                  <a:schemeClr val="accent6">
                    <a:lumMod val="50000"/>
                  </a:schemeClr>
                </a:solidFill>
                <a:latin typeface="Arial" panose="020B0604020202020204" pitchFamily="34" charset="0"/>
                <a:cs typeface="Times New Roman" panose="02020603050405020304" pitchFamily="18" charset="0"/>
              </a:rPr>
              <a:t>Choosing storage components with autonomic capabilities can improve availability and responsiveness, and can help protect data as storage needs grow. As soon as day-to-day tasks are automated, storage administrators might be able to spend more time on critical, higher-level tasks that are unique to the company’s business mission</a:t>
            </a:r>
            <a:r>
              <a:rPr lang="en-GB" altLang="en-US" dirty="0" smtClean="0">
                <a:solidFill>
                  <a:schemeClr val="accent6">
                    <a:lumMod val="50000"/>
                  </a:schemeClr>
                </a:solidFill>
                <a:latin typeface="Arial" panose="020B0604020202020204" pitchFamily="34" charset="0"/>
                <a:cs typeface="Times New Roman" panose="02020603050405020304" pitchFamily="18" charset="0"/>
              </a:rPr>
              <a:t>.</a:t>
            </a:r>
            <a:endParaRPr lang="en-GB" altLang="en-US" dirty="0">
              <a:solidFill>
                <a:schemeClr val="accent6">
                  <a:lumMod val="50000"/>
                </a:schemeClr>
              </a:solidFill>
              <a:latin typeface="Times New Roman" panose="02020603050405020304" pitchFamily="18" charset="0"/>
              <a:cs typeface="Times New Roman" panose="02020603050405020304" pitchFamily="18" charset="0"/>
            </a:endParaRPr>
          </a:p>
        </p:txBody>
      </p:sp>
      <p:sp>
        <p:nvSpPr>
          <p:cNvPr id="4" name="Rounded Rectangle 3"/>
          <p:cNvSpPr/>
          <p:nvPr/>
        </p:nvSpPr>
        <p:spPr>
          <a:xfrm>
            <a:off x="6646459" y="518615"/>
            <a:ext cx="5165489" cy="81886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lvl="0" algn="r"/>
            <a:r>
              <a:rPr lang="en-GB" altLang="en-US" sz="4000" dirty="0" smtClean="0">
                <a:solidFill>
                  <a:schemeClr val="accent6">
                    <a:lumMod val="50000"/>
                  </a:schemeClr>
                </a:solidFill>
                <a:latin typeface="Arial" panose="020B0604020202020204" pitchFamily="34" charset="0"/>
                <a:cs typeface="Times New Roman" panose="02020603050405020304" pitchFamily="18" charset="0"/>
              </a:rPr>
              <a:t>Integration</a:t>
            </a:r>
            <a:endParaRPr lang="bg-BG" sz="4000" i="1" dirty="0">
              <a:solidFill>
                <a:schemeClr val="accent6">
                  <a:lumMod val="50000"/>
                </a:schemeClr>
              </a:solidFill>
            </a:endParaRPr>
          </a:p>
        </p:txBody>
      </p:sp>
      <p:sp>
        <p:nvSpPr>
          <p:cNvPr id="5" name="TextBox 4"/>
          <p:cNvSpPr txBox="1"/>
          <p:nvPr/>
        </p:nvSpPr>
        <p:spPr>
          <a:xfrm>
            <a:off x="6851176" y="1555845"/>
            <a:ext cx="4853342" cy="2534027"/>
          </a:xfrm>
          <a:prstGeom prst="rect">
            <a:avLst/>
          </a:prstGeom>
          <a:noFill/>
        </p:spPr>
        <p:txBody>
          <a:bodyPr wrap="square" rtlCol="0">
            <a:spAutoFit/>
          </a:bodyPr>
          <a:lstStyle/>
          <a:p>
            <a:pPr algn="r">
              <a:lnSpc>
                <a:spcPct val="150000"/>
              </a:lnSpc>
            </a:pPr>
            <a:r>
              <a:rPr lang="en-US" altLang="en-US" dirty="0" smtClean="0">
                <a:solidFill>
                  <a:schemeClr val="accent6">
                    <a:lumMod val="50000"/>
                  </a:schemeClr>
                </a:solidFill>
                <a:latin typeface="Arial" panose="020B0604020202020204" pitchFamily="34" charset="0"/>
                <a:cs typeface="Times New Roman" panose="02020603050405020304" pitchFamily="18" charset="0"/>
              </a:rPr>
              <a:t>Integrated storage environments simplify system management tasks and improve security. When all servers have secure access to all data, your infrastructure might be better able to respond to the information needs of your users.</a:t>
            </a:r>
          </a:p>
        </p:txBody>
      </p:sp>
    </p:spTree>
    <p:extLst>
      <p:ext uri="{BB962C8B-B14F-4D97-AF65-F5344CB8AC3E}">
        <p14:creationId xmlns:p14="http://schemas.microsoft.com/office/powerpoint/2010/main" val="253000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0-#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3" dur="1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2"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750" fill="hold"/>
                                        <p:tgtEl>
                                          <p:spTgt spid="4"/>
                                        </p:tgtEl>
                                        <p:attrNameLst>
                                          <p:attrName>ppt_x</p:attrName>
                                        </p:attrNameLst>
                                      </p:cBhvr>
                                      <p:tavLst>
                                        <p:tav tm="0">
                                          <p:val>
                                            <p:strVal val="1+#ppt_w/2"/>
                                          </p:val>
                                        </p:tav>
                                        <p:tav tm="100000">
                                          <p:val>
                                            <p:strVal val="#ppt_x"/>
                                          </p:val>
                                        </p:tav>
                                      </p:tavLst>
                                    </p:anim>
                                    <p:anim calcmode="lin" valueType="num">
                                      <p:cBhvr additive="base">
                                        <p:cTn id="19" dur="75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randombar(horizontal)">
                                      <p:cBhvr>
                                        <p:cTn id="2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5026" y="513813"/>
            <a:ext cx="9362365" cy="6057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665026" y="513813"/>
            <a:ext cx="9130353" cy="79637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6" name="Rectangle 5"/>
          <p:cNvSpPr/>
          <p:nvPr/>
        </p:nvSpPr>
        <p:spPr>
          <a:xfrm>
            <a:off x="1665026" y="1310184"/>
            <a:ext cx="3875966" cy="541816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7" name="Rectangle 6"/>
          <p:cNvSpPr/>
          <p:nvPr/>
        </p:nvSpPr>
        <p:spPr>
          <a:xfrm>
            <a:off x="5527342" y="1231553"/>
            <a:ext cx="5786651" cy="541816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Tree>
    <p:extLst>
      <p:ext uri="{BB962C8B-B14F-4D97-AF65-F5344CB8AC3E}">
        <p14:creationId xmlns:p14="http://schemas.microsoft.com/office/powerpoint/2010/main" val="81211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2" fill="hold" grpId="0" nodeType="withEffect">
                                  <p:stCondLst>
                                    <p:cond delay="0"/>
                                  </p:stCondLst>
                                  <p:childTnLst>
                                    <p:anim calcmode="lin" valueType="num">
                                      <p:cBhvr additive="base">
                                        <p:cTn id="6" dur="1000"/>
                                        <p:tgtEl>
                                          <p:spTgt spid="5"/>
                                        </p:tgtEl>
                                        <p:attrNameLst>
                                          <p:attrName>ppt_x</p:attrName>
                                        </p:attrNameLst>
                                      </p:cBhvr>
                                      <p:tavLst>
                                        <p:tav tm="0">
                                          <p:val>
                                            <p:strVal val="ppt_x"/>
                                          </p:val>
                                        </p:tav>
                                        <p:tav tm="100000">
                                          <p:val>
                                            <p:strVal val="1+ppt_w/2"/>
                                          </p:val>
                                        </p:tav>
                                      </p:tavLst>
                                    </p:anim>
                                    <p:anim calcmode="lin" valueType="num">
                                      <p:cBhvr additive="base">
                                        <p:cTn id="7" dur="1000"/>
                                        <p:tgtEl>
                                          <p:spTgt spid="5"/>
                                        </p:tgtEl>
                                        <p:attrNameLst>
                                          <p:attrName>ppt_y</p:attrName>
                                        </p:attrNameLst>
                                      </p:cBhvr>
                                      <p:tavLst>
                                        <p:tav tm="0">
                                          <p:val>
                                            <p:strVal val="ppt_y"/>
                                          </p:val>
                                        </p:tav>
                                        <p:tav tm="100000">
                                          <p:val>
                                            <p:strVal val="ppt_y"/>
                                          </p:val>
                                        </p:tav>
                                      </p:tavLst>
                                    </p:anim>
                                    <p:set>
                                      <p:cBhvr>
                                        <p:cTn id="8" dur="1" fill="hold">
                                          <p:stCondLst>
                                            <p:cond delay="999"/>
                                          </p:stCondLst>
                                        </p:cTn>
                                        <p:tgtEl>
                                          <p:spTgt spid="5"/>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4" presetClass="exit" presetSubtype="10" fill="hold" grpId="0" nodeType="clickEffect">
                                  <p:stCondLst>
                                    <p:cond delay="0"/>
                                  </p:stCondLst>
                                  <p:childTnLst>
                                    <p:animEffect transition="out" filter="randombar(horizontal)">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4" presetClass="exit" presetSubtype="10" fill="hold" grpId="0" nodeType="clickEffect">
                                  <p:stCondLst>
                                    <p:cond delay="0"/>
                                  </p:stCondLst>
                                  <p:childTnLst>
                                    <p:animEffect transition="out" filter="randombar(horizontal)">
                                      <p:cBhvr>
                                        <p:cTn id="17" dur="500"/>
                                        <p:tgtEl>
                                          <p:spTgt spid="7"/>
                                        </p:tgtEl>
                                      </p:cBhvr>
                                    </p:animEffect>
                                    <p:set>
                                      <p:cBhvr>
                                        <p:cTn id="18"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p:cNvPicPr>
            <a:picLocks noChangeAspect="1" noChangeArrowheads="1"/>
          </p:cNvPicPr>
          <p:nvPr/>
        </p:nvPicPr>
        <p:blipFill rotWithShape="1">
          <a:blip r:embed="rId2">
            <a:extLst>
              <a:ext uri="{28A0092B-C50C-407E-A947-70E740481C1C}">
                <a14:useLocalDpi xmlns:a14="http://schemas.microsoft.com/office/drawing/2010/main" val="0"/>
              </a:ext>
            </a:extLst>
          </a:blip>
          <a:srcRect t="2189" b="2644"/>
          <a:stretch/>
        </p:blipFill>
        <p:spPr bwMode="auto">
          <a:xfrm>
            <a:off x="1371902" y="614149"/>
            <a:ext cx="9764672" cy="5895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371902" y="614149"/>
            <a:ext cx="9901149" cy="79637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4" name="Rectangle 3"/>
          <p:cNvSpPr/>
          <p:nvPr/>
        </p:nvSpPr>
        <p:spPr>
          <a:xfrm>
            <a:off x="1371901" y="1439839"/>
            <a:ext cx="9901149" cy="520662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Tree>
    <p:extLst>
      <p:ext uri="{BB962C8B-B14F-4D97-AF65-F5344CB8AC3E}">
        <p14:creationId xmlns:p14="http://schemas.microsoft.com/office/powerpoint/2010/main" val="2975915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2" fill="hold" grpId="0" nodeType="withEffect">
                                  <p:stCondLst>
                                    <p:cond delay="0"/>
                                  </p:stCondLst>
                                  <p:childTnLst>
                                    <p:anim calcmode="lin" valueType="num">
                                      <p:cBhvr additive="base">
                                        <p:cTn id="6" dur="1000"/>
                                        <p:tgtEl>
                                          <p:spTgt spid="3"/>
                                        </p:tgtEl>
                                        <p:attrNameLst>
                                          <p:attrName>ppt_x</p:attrName>
                                        </p:attrNameLst>
                                      </p:cBhvr>
                                      <p:tavLst>
                                        <p:tav tm="0">
                                          <p:val>
                                            <p:strVal val="ppt_x"/>
                                          </p:val>
                                        </p:tav>
                                        <p:tav tm="100000">
                                          <p:val>
                                            <p:strVal val="1+ppt_w/2"/>
                                          </p:val>
                                        </p:tav>
                                      </p:tavLst>
                                    </p:anim>
                                    <p:anim calcmode="lin" valueType="num">
                                      <p:cBhvr additive="base">
                                        <p:cTn id="7" dur="1000"/>
                                        <p:tgtEl>
                                          <p:spTgt spid="3"/>
                                        </p:tgtEl>
                                        <p:attrNameLst>
                                          <p:attrName>ppt_y</p:attrName>
                                        </p:attrNameLst>
                                      </p:cBhvr>
                                      <p:tavLst>
                                        <p:tav tm="0">
                                          <p:val>
                                            <p:strVal val="ppt_y"/>
                                          </p:val>
                                        </p:tav>
                                        <p:tav tm="100000">
                                          <p:val>
                                            <p:strVal val="ppt_y"/>
                                          </p:val>
                                        </p:tav>
                                      </p:tavLst>
                                    </p:anim>
                                    <p:set>
                                      <p:cBhvr>
                                        <p:cTn id="8" dur="1" fill="hold">
                                          <p:stCondLst>
                                            <p:cond delay="9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4" presetClass="exit" presetSubtype="10" fill="hold" grpId="0" nodeType="clickEffect">
                                  <p:stCondLst>
                                    <p:cond delay="0"/>
                                  </p:stCondLst>
                                  <p:childTnLst>
                                    <p:animEffect transition="out" filter="randombar(horizontal)">
                                      <p:cBhvr>
                                        <p:cTn id="12" dur="500"/>
                                        <p:tgtEl>
                                          <p:spTgt spid="4"/>
                                        </p:tgtEl>
                                      </p:cBhvr>
                                    </p:animEffect>
                                    <p:set>
                                      <p:cBhvr>
                                        <p:cTn id="13"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p:cNvPicPr>
            <a:picLocks noChangeAspect="1" noChangeArrowheads="1"/>
          </p:cNvPicPr>
          <p:nvPr/>
        </p:nvPicPr>
        <p:blipFill rotWithShape="1">
          <a:blip r:embed="rId2">
            <a:extLst>
              <a:ext uri="{28A0092B-C50C-407E-A947-70E740481C1C}">
                <a14:useLocalDpi xmlns:a14="http://schemas.microsoft.com/office/drawing/2010/main" val="0"/>
              </a:ext>
            </a:extLst>
          </a:blip>
          <a:srcRect t="721"/>
          <a:stretch/>
        </p:blipFill>
        <p:spPr bwMode="auto">
          <a:xfrm>
            <a:off x="1555845" y="586853"/>
            <a:ext cx="9512490" cy="6118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371902" y="614149"/>
            <a:ext cx="7935871" cy="102358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4" name="Rectangle 3"/>
          <p:cNvSpPr/>
          <p:nvPr/>
        </p:nvSpPr>
        <p:spPr>
          <a:xfrm>
            <a:off x="8884693" y="641445"/>
            <a:ext cx="1678674" cy="53226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5" name="Rectangle 4"/>
          <p:cNvSpPr/>
          <p:nvPr/>
        </p:nvSpPr>
        <p:spPr>
          <a:xfrm>
            <a:off x="1361515" y="1525679"/>
            <a:ext cx="9979775" cy="520662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6" name="Rectangle 5"/>
          <p:cNvSpPr/>
          <p:nvPr/>
        </p:nvSpPr>
        <p:spPr>
          <a:xfrm>
            <a:off x="9389661" y="1201003"/>
            <a:ext cx="1678674" cy="532262"/>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Tree>
    <p:extLst>
      <p:ext uri="{BB962C8B-B14F-4D97-AF65-F5344CB8AC3E}">
        <p14:creationId xmlns:p14="http://schemas.microsoft.com/office/powerpoint/2010/main" val="401367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2" fill="hold" grpId="0" nodeType="withEffect">
                                  <p:stCondLst>
                                    <p:cond delay="0"/>
                                  </p:stCondLst>
                                  <p:childTnLst>
                                    <p:anim calcmode="lin" valueType="num">
                                      <p:cBhvr additive="base">
                                        <p:cTn id="6" dur="1000"/>
                                        <p:tgtEl>
                                          <p:spTgt spid="3"/>
                                        </p:tgtEl>
                                        <p:attrNameLst>
                                          <p:attrName>ppt_x</p:attrName>
                                        </p:attrNameLst>
                                      </p:cBhvr>
                                      <p:tavLst>
                                        <p:tav tm="0">
                                          <p:val>
                                            <p:strVal val="ppt_x"/>
                                          </p:val>
                                        </p:tav>
                                        <p:tav tm="100000">
                                          <p:val>
                                            <p:strVal val="1+ppt_w/2"/>
                                          </p:val>
                                        </p:tav>
                                      </p:tavLst>
                                    </p:anim>
                                    <p:anim calcmode="lin" valueType="num">
                                      <p:cBhvr additive="base">
                                        <p:cTn id="7" dur="1000"/>
                                        <p:tgtEl>
                                          <p:spTgt spid="3"/>
                                        </p:tgtEl>
                                        <p:attrNameLst>
                                          <p:attrName>ppt_y</p:attrName>
                                        </p:attrNameLst>
                                      </p:cBhvr>
                                      <p:tavLst>
                                        <p:tav tm="0">
                                          <p:val>
                                            <p:strVal val="ppt_y"/>
                                          </p:val>
                                        </p:tav>
                                        <p:tav tm="100000">
                                          <p:val>
                                            <p:strVal val="ppt_y"/>
                                          </p:val>
                                        </p:tav>
                                      </p:tavLst>
                                    </p:anim>
                                    <p:set>
                                      <p:cBhvr>
                                        <p:cTn id="8" dur="1" fill="hold">
                                          <p:stCondLst>
                                            <p:cond delay="999"/>
                                          </p:stCondLst>
                                        </p:cTn>
                                        <p:tgtEl>
                                          <p:spTgt spid="3"/>
                                        </p:tgtEl>
                                        <p:attrNameLst>
                                          <p:attrName>style.visibility</p:attrName>
                                        </p:attrNameLst>
                                      </p:cBhvr>
                                      <p:to>
                                        <p:strVal val="hidden"/>
                                      </p:to>
                                    </p:set>
                                  </p:childTnLst>
                                </p:cTn>
                              </p:par>
                              <p:par>
                                <p:cTn id="9" presetID="2" presetClass="exit" presetSubtype="2" fill="hold" grpId="0" nodeType="withEffect">
                                  <p:stCondLst>
                                    <p:cond delay="0"/>
                                  </p:stCondLst>
                                  <p:childTnLst>
                                    <p:anim calcmode="lin" valueType="num">
                                      <p:cBhvr additive="base">
                                        <p:cTn id="10" dur="1000"/>
                                        <p:tgtEl>
                                          <p:spTgt spid="4"/>
                                        </p:tgtEl>
                                        <p:attrNameLst>
                                          <p:attrName>ppt_x</p:attrName>
                                        </p:attrNameLst>
                                      </p:cBhvr>
                                      <p:tavLst>
                                        <p:tav tm="0">
                                          <p:val>
                                            <p:strVal val="ppt_x"/>
                                          </p:val>
                                        </p:tav>
                                        <p:tav tm="100000">
                                          <p:val>
                                            <p:strVal val="1+ppt_w/2"/>
                                          </p:val>
                                        </p:tav>
                                      </p:tavLst>
                                    </p:anim>
                                    <p:anim calcmode="lin" valueType="num">
                                      <p:cBhvr additive="base">
                                        <p:cTn id="11" dur="1000"/>
                                        <p:tgtEl>
                                          <p:spTgt spid="4"/>
                                        </p:tgtEl>
                                        <p:attrNameLst>
                                          <p:attrName>ppt_y</p:attrName>
                                        </p:attrNameLst>
                                      </p:cBhvr>
                                      <p:tavLst>
                                        <p:tav tm="0">
                                          <p:val>
                                            <p:strVal val="ppt_y"/>
                                          </p:val>
                                        </p:tav>
                                        <p:tav tm="100000">
                                          <p:val>
                                            <p:strVal val="ppt_y"/>
                                          </p:val>
                                        </p:tav>
                                      </p:tavLst>
                                    </p:anim>
                                    <p:set>
                                      <p:cBhvr>
                                        <p:cTn id="12" dur="1" fill="hold">
                                          <p:stCondLst>
                                            <p:cond delay="9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5"/>
                                        </p:tgtEl>
                                      </p:cBhvr>
                                    </p:animEffect>
                                    <p:set>
                                      <p:cBhvr>
                                        <p:cTn id="17" dur="1" fill="hold">
                                          <p:stCondLst>
                                            <p:cond delay="499"/>
                                          </p:stCondLst>
                                        </p:cTn>
                                        <p:tgtEl>
                                          <p:spTgt spid="5"/>
                                        </p:tgtEl>
                                        <p:attrNameLst>
                                          <p:attrName>style.visibility</p:attrName>
                                        </p:attrNameLst>
                                      </p:cBhvr>
                                      <p:to>
                                        <p:strVal val="hidden"/>
                                      </p:to>
                                    </p:set>
                                  </p:childTnLst>
                                </p:cTn>
                              </p:par>
                              <p:par>
                                <p:cTn id="18" presetID="14" presetClass="exit" presetSubtype="10" fill="hold" grpId="0" nodeType="withEffect">
                                  <p:stCondLst>
                                    <p:cond delay="0"/>
                                  </p:stCondLst>
                                  <p:childTnLst>
                                    <p:animEffect transition="out" filter="randombar(horizontal)">
                                      <p:cBhvr>
                                        <p:cTn id="19" dur="500"/>
                                        <p:tgtEl>
                                          <p:spTgt spid="6"/>
                                        </p:tgtEl>
                                      </p:cBhvr>
                                    </p:animEffect>
                                    <p:set>
                                      <p:cBhvr>
                                        <p:cTn id="20"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87104" y="1678675"/>
            <a:ext cx="10604311" cy="450376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200000"/>
              </a:lnSpc>
              <a:spcBef>
                <a:spcPct val="0"/>
              </a:spcBef>
              <a:spcAft>
                <a:spcPts val="63"/>
              </a:spcAft>
              <a:buFontTx/>
              <a:buNone/>
            </a:pPr>
            <a:r>
              <a:rPr lang="en-GB" altLang="en-US" dirty="0">
                <a:solidFill>
                  <a:srgbClr val="5B7FA3"/>
                </a:solidFill>
                <a:latin typeface="Times New Roman" panose="02020603050405020304" pitchFamily="18" charset="0"/>
                <a:cs typeface="Times New Roman" panose="02020603050405020304" pitchFamily="18" charset="0"/>
              </a:rPr>
              <a:t>Managing the storage lifecycle with availability intelligence takes intentional steps throughout the design build and run phases of the continuously running lifecycle. During the design phase availability intelligence activities include gathering workload and configuration information defining performance requirements and submitting  </a:t>
            </a:r>
            <a:r>
              <a:rPr lang="en-GB" altLang="en-US" dirty="0" err="1">
                <a:solidFill>
                  <a:srgbClr val="5B7FA3"/>
                </a:solidFill>
                <a:latin typeface="Times New Roman" panose="02020603050405020304" pitchFamily="18" charset="0"/>
                <a:cs typeface="Times New Roman" panose="02020603050405020304" pitchFamily="18" charset="0"/>
              </a:rPr>
              <a:t>rfps</a:t>
            </a:r>
            <a:r>
              <a:rPr lang="en-GB" altLang="en-US" dirty="0">
                <a:solidFill>
                  <a:srgbClr val="5B7FA3"/>
                </a:solidFill>
                <a:latin typeface="Times New Roman" panose="02020603050405020304" pitchFamily="18" charset="0"/>
                <a:cs typeface="Times New Roman" panose="02020603050405020304" pitchFamily="18" charset="0"/>
              </a:rPr>
              <a:t> (</a:t>
            </a:r>
            <a:r>
              <a:rPr lang="en-GB" altLang="en-US" b="1" dirty="0">
                <a:solidFill>
                  <a:srgbClr val="5B7FA3"/>
                </a:solidFill>
                <a:latin typeface="Times New Roman" panose="02020603050405020304" pitchFamily="18" charset="0"/>
                <a:cs typeface="Times New Roman" panose="02020603050405020304" pitchFamily="18" charset="0"/>
              </a:rPr>
              <a:t> request for proposal</a:t>
            </a:r>
            <a:r>
              <a:rPr lang="en-GB" altLang="en-US" dirty="0">
                <a:solidFill>
                  <a:srgbClr val="5B7FA3"/>
                </a:solidFill>
                <a:latin typeface="Times New Roman" panose="02020603050405020304" pitchFamily="18" charset="0"/>
                <a:cs typeface="Times New Roman" panose="02020603050405020304" pitchFamily="18" charset="0"/>
              </a:rPr>
              <a:t> software)that include performance requirements. </a:t>
            </a:r>
          </a:p>
          <a:p>
            <a:pPr>
              <a:lnSpc>
                <a:spcPct val="200000"/>
              </a:lnSpc>
              <a:spcBef>
                <a:spcPct val="0"/>
              </a:spcBef>
              <a:spcAft>
                <a:spcPts val="63"/>
              </a:spcAft>
              <a:buFontTx/>
              <a:buNone/>
            </a:pPr>
            <a:r>
              <a:rPr lang="en-GB" altLang="en-US" dirty="0">
                <a:solidFill>
                  <a:srgbClr val="5B7FA3"/>
                </a:solidFill>
                <a:latin typeface="Times New Roman" panose="02020603050405020304" pitchFamily="18" charset="0"/>
                <a:cs typeface="Times New Roman" panose="02020603050405020304" pitchFamily="18" charset="0"/>
              </a:rPr>
              <a:t>During the build phase availability intelligence manifests in SLO (service level objectives ) definitions and enablement activities During the run phase enforcing a solos proactively monitoring and optimizing storage infrastructure and identifying root cause requires knowledge based solutions. </a:t>
            </a:r>
            <a:endParaRPr lang="en-GB" altLang="en-US" dirty="0">
              <a:solidFill>
                <a:srgbClr val="5B7FA3"/>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375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randombar(horizontal)">
                                      <p:cBhvr>
                                        <p:cTn id="13" dur="1000"/>
                                        <p:tgtEl>
                                          <p:spTgt spid="2">
                                            <p:txEl>
                                              <p:pRg st="0" end="0"/>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6"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Visual search query image"/>
          <p:cNvPicPr>
            <a:picLocks noChangeAspect="1" noChangeArrowheads="1"/>
          </p:cNvPicPr>
          <p:nvPr/>
        </p:nvPicPr>
        <p:blipFill rotWithShape="1">
          <a:blip r:embed="rId2">
            <a:extLst>
              <a:ext uri="{28A0092B-C50C-407E-A947-70E740481C1C}">
                <a14:useLocalDpi xmlns:a14="http://schemas.microsoft.com/office/drawing/2010/main" val="0"/>
              </a:ext>
            </a:extLst>
          </a:blip>
          <a:srcRect t="9035"/>
          <a:stretch/>
        </p:blipFill>
        <p:spPr bwMode="auto">
          <a:xfrm>
            <a:off x="6252452" y="941696"/>
            <a:ext cx="5320849" cy="5527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6714700" y="313899"/>
            <a:ext cx="4449170" cy="586853"/>
          </a:xfrm>
          <a:prstGeom prst="rect">
            <a:avLst/>
          </a:prstGeom>
          <a:ln>
            <a:noFill/>
          </a:ln>
        </p:spPr>
        <p:style>
          <a:lnRef idx="2">
            <a:schemeClr val="accent4"/>
          </a:lnRef>
          <a:fillRef idx="1">
            <a:schemeClr val="lt1"/>
          </a:fillRef>
          <a:effectRef idx="0">
            <a:schemeClr val="accent4"/>
          </a:effectRef>
          <a:fontRef idx="minor">
            <a:schemeClr val="dk1"/>
          </a:fontRef>
        </p:style>
        <p:txBody>
          <a:bodyPr rtlCol="0" anchor="ctr"/>
          <a:lstStyle/>
          <a:p>
            <a:pPr algn="ctr"/>
            <a:r>
              <a:rPr lang="en-US" sz="2400" dirty="0" smtClean="0">
                <a:solidFill>
                  <a:srgbClr val="029425"/>
                </a:solidFill>
              </a:rPr>
              <a:t>Business Continuity Planning</a:t>
            </a:r>
            <a:endParaRPr lang="bg-BG" sz="2400" dirty="0">
              <a:solidFill>
                <a:srgbClr val="029425"/>
              </a:solidFill>
            </a:endParaRPr>
          </a:p>
        </p:txBody>
      </p:sp>
      <p:sp>
        <p:nvSpPr>
          <p:cNvPr id="4" name="Rectangle 3"/>
          <p:cNvSpPr/>
          <p:nvPr/>
        </p:nvSpPr>
        <p:spPr>
          <a:xfrm>
            <a:off x="6006790" y="900752"/>
            <a:ext cx="5568287" cy="562287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bg-BG"/>
          </a:p>
        </p:txBody>
      </p:sp>
      <p:sp>
        <p:nvSpPr>
          <p:cNvPr id="5" name="Rectangle 4"/>
          <p:cNvSpPr/>
          <p:nvPr/>
        </p:nvSpPr>
        <p:spPr>
          <a:xfrm>
            <a:off x="286602" y="955344"/>
            <a:ext cx="4983207" cy="586853"/>
          </a:xfrm>
          <a:prstGeom prst="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r>
              <a:rPr lang="en-US" sz="2400" dirty="0" smtClean="0">
                <a:solidFill>
                  <a:srgbClr val="029425"/>
                </a:solidFill>
              </a:rPr>
              <a:t>Create a Business Continuity Plan</a:t>
            </a:r>
          </a:p>
        </p:txBody>
      </p:sp>
      <p:sp>
        <p:nvSpPr>
          <p:cNvPr id="6" name="TextBox 5"/>
          <p:cNvSpPr txBox="1"/>
          <p:nvPr/>
        </p:nvSpPr>
        <p:spPr>
          <a:xfrm>
            <a:off x="409434" y="1676485"/>
            <a:ext cx="4874023" cy="3416320"/>
          </a:xfrm>
          <a:prstGeom prst="rect">
            <a:avLst/>
          </a:prstGeom>
          <a:noFill/>
        </p:spPr>
        <p:txBody>
          <a:bodyPr wrap="square" rtlCol="0">
            <a:spAutoFit/>
          </a:bodyPr>
          <a:lstStyle/>
          <a:p>
            <a:pPr algn="just">
              <a:lnSpc>
                <a:spcPct val="150000"/>
              </a:lnSpc>
              <a:buFont typeface="Calibri Light" panose="020F0302020204030204" pitchFamily="34" charset="0"/>
              <a:buAutoNum type="arabicPeriod"/>
            </a:pPr>
            <a:r>
              <a:rPr lang="en-GB" altLang="bg-BG" dirty="0" smtClean="0">
                <a:solidFill>
                  <a:srgbClr val="029425"/>
                </a:solidFill>
                <a:latin typeface="Montserrat" pitchFamily="2" charset="0"/>
              </a:rPr>
              <a:t> Identifying the scope of the plan;</a:t>
            </a:r>
          </a:p>
          <a:p>
            <a:pPr algn="just">
              <a:lnSpc>
                <a:spcPct val="150000"/>
              </a:lnSpc>
              <a:buFont typeface="Calibri Light" panose="020F0302020204030204" pitchFamily="34" charset="0"/>
              <a:buAutoNum type="arabicPeriod"/>
            </a:pPr>
            <a:r>
              <a:rPr lang="en-GB" altLang="bg-BG" dirty="0" smtClean="0">
                <a:solidFill>
                  <a:srgbClr val="029425"/>
                </a:solidFill>
                <a:latin typeface="Montserrat" pitchFamily="2" charset="0"/>
              </a:rPr>
              <a:t> Identifying key business areas;</a:t>
            </a:r>
          </a:p>
          <a:p>
            <a:pPr algn="just">
              <a:lnSpc>
                <a:spcPct val="150000"/>
              </a:lnSpc>
              <a:buFont typeface="Calibri Light" panose="020F0302020204030204" pitchFamily="34" charset="0"/>
              <a:buAutoNum type="arabicPeriod"/>
            </a:pPr>
            <a:r>
              <a:rPr lang="en-GB" altLang="bg-BG" dirty="0" smtClean="0">
                <a:solidFill>
                  <a:srgbClr val="029425"/>
                </a:solidFill>
                <a:latin typeface="Montserrat" pitchFamily="2" charset="0"/>
              </a:rPr>
              <a:t> Identifying critical functions;</a:t>
            </a:r>
          </a:p>
          <a:p>
            <a:pPr algn="just">
              <a:lnSpc>
                <a:spcPct val="150000"/>
              </a:lnSpc>
              <a:buFont typeface="Calibri Light" panose="020F0302020204030204" pitchFamily="34" charset="0"/>
              <a:buAutoNum type="arabicPeriod"/>
            </a:pPr>
            <a:r>
              <a:rPr lang="en-GB" altLang="bg-BG" dirty="0" smtClean="0">
                <a:solidFill>
                  <a:srgbClr val="029425"/>
                </a:solidFill>
                <a:latin typeface="Montserrat" pitchFamily="2" charset="0"/>
              </a:rPr>
              <a:t> Identifying dependencies between various       business areas and functions;</a:t>
            </a:r>
          </a:p>
          <a:p>
            <a:pPr algn="just">
              <a:lnSpc>
                <a:spcPct val="150000"/>
              </a:lnSpc>
              <a:buFont typeface="Calibri Light" panose="020F0302020204030204" pitchFamily="34" charset="0"/>
              <a:buAutoNum type="arabicPeriod"/>
            </a:pPr>
            <a:r>
              <a:rPr lang="en-GB" altLang="bg-BG" dirty="0" smtClean="0">
                <a:solidFill>
                  <a:srgbClr val="029425"/>
                </a:solidFill>
                <a:latin typeface="Montserrat" pitchFamily="2" charset="0"/>
              </a:rPr>
              <a:t> Determining acceptable downtime for each critical function;</a:t>
            </a:r>
          </a:p>
          <a:p>
            <a:pPr algn="just">
              <a:lnSpc>
                <a:spcPct val="150000"/>
              </a:lnSpc>
              <a:buFont typeface="Calibri Light" panose="020F0302020204030204" pitchFamily="34" charset="0"/>
              <a:buAutoNum type="arabicPeriod"/>
            </a:pPr>
            <a:r>
              <a:rPr lang="en-GB" altLang="bg-BG" dirty="0" smtClean="0">
                <a:solidFill>
                  <a:srgbClr val="029425"/>
                </a:solidFill>
                <a:latin typeface="Montserrat" pitchFamily="2" charset="0"/>
              </a:rPr>
              <a:t> Creating a plan to maintain operations.</a:t>
            </a:r>
          </a:p>
        </p:txBody>
      </p:sp>
      <p:sp>
        <p:nvSpPr>
          <p:cNvPr id="7" name="Rounded Rectangle 6"/>
          <p:cNvSpPr/>
          <p:nvPr/>
        </p:nvSpPr>
        <p:spPr>
          <a:xfrm>
            <a:off x="286601" y="5092806"/>
            <a:ext cx="5704766" cy="1565112"/>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altLang="bg-BG" b="1" dirty="0" smtClean="0">
                <a:solidFill>
                  <a:srgbClr val="686868"/>
                </a:solidFill>
                <a:latin typeface="PT Sans Narrow" pitchFamily="34" charset="0"/>
              </a:rPr>
              <a:t>The heart of business continuity is to guarantee operational continuity even in the case of major failures or disasters at the primary site, eliminating downtime and avoiding downtime.</a:t>
            </a:r>
            <a:endParaRPr lang="en-GB" altLang="bg-BG" dirty="0"/>
          </a:p>
        </p:txBody>
      </p:sp>
    </p:spTree>
    <p:extLst>
      <p:ext uri="{BB962C8B-B14F-4D97-AF65-F5344CB8AC3E}">
        <p14:creationId xmlns:p14="http://schemas.microsoft.com/office/powerpoint/2010/main" val="3079135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xit" presetSubtype="10" fill="hold" grpId="0" nodeType="clickEffect">
                                  <p:stCondLst>
                                    <p:cond delay="0"/>
                                  </p:stCondLst>
                                  <p:childTnLst>
                                    <p:animEffect transition="out" filter="randombar(horizontal)">
                                      <p:cBhvr>
                                        <p:cTn id="12" dur="1000"/>
                                        <p:tgtEl>
                                          <p:spTgt spid="4"/>
                                        </p:tgtEl>
                                      </p:cBhvr>
                                    </p:animEffect>
                                    <p:set>
                                      <p:cBhvr>
                                        <p:cTn id="13" dur="1" fill="hold">
                                          <p:stCondLst>
                                            <p:cond delay="999"/>
                                          </p:stCondLst>
                                        </p:cTn>
                                        <p:tgtEl>
                                          <p:spTgt spid="4"/>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750" fill="hold"/>
                                        <p:tgtEl>
                                          <p:spTgt spid="5"/>
                                        </p:tgtEl>
                                        <p:attrNameLst>
                                          <p:attrName>ppt_x</p:attrName>
                                        </p:attrNameLst>
                                      </p:cBhvr>
                                      <p:tavLst>
                                        <p:tav tm="0">
                                          <p:val>
                                            <p:strVal val="0-#ppt_w/2"/>
                                          </p:val>
                                        </p:tav>
                                        <p:tav tm="100000">
                                          <p:val>
                                            <p:strVal val="#ppt_x"/>
                                          </p:val>
                                        </p:tav>
                                      </p:tavLst>
                                    </p:anim>
                                    <p:anim calcmode="lin" valueType="num">
                                      <p:cBhvr additive="base">
                                        <p:cTn id="19" dur="7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 calcmode="lin" valueType="num">
                                      <p:cBhvr additive="base">
                                        <p:cTn id="24" dur="75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25" dur="75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stCondLst>
                                    <p:cond delay="0"/>
                                  </p:stCondLst>
                                  <p:childTnLst>
                                    <p:set>
                                      <p:cBhvr>
                                        <p:cTn id="29" dur="1" fill="hold">
                                          <p:stCondLst>
                                            <p:cond delay="0"/>
                                          </p:stCondLst>
                                        </p:cTn>
                                        <p:tgtEl>
                                          <p:spTgt spid="6">
                                            <p:txEl>
                                              <p:pRg st="1" end="1"/>
                                            </p:txEl>
                                          </p:spTgt>
                                        </p:tgtEl>
                                        <p:attrNameLst>
                                          <p:attrName>style.visibility</p:attrName>
                                        </p:attrNameLst>
                                      </p:cBhvr>
                                      <p:to>
                                        <p:strVal val="visible"/>
                                      </p:to>
                                    </p:set>
                                    <p:anim calcmode="lin" valueType="num">
                                      <p:cBhvr additive="base">
                                        <p:cTn id="30" dur="75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31" dur="75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6">
                                            <p:txEl>
                                              <p:pRg st="2" end="2"/>
                                            </p:txEl>
                                          </p:spTgt>
                                        </p:tgtEl>
                                        <p:attrNameLst>
                                          <p:attrName>style.visibility</p:attrName>
                                        </p:attrNameLst>
                                      </p:cBhvr>
                                      <p:to>
                                        <p:strVal val="visible"/>
                                      </p:to>
                                    </p:set>
                                    <p:anim calcmode="lin" valueType="num">
                                      <p:cBhvr additive="base">
                                        <p:cTn id="36" dur="75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37" dur="75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 calcmode="lin" valueType="num">
                                      <p:cBhvr additive="base">
                                        <p:cTn id="42" dur="75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43" dur="75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8" fill="hold" nodeType="clickEffect">
                                  <p:stCondLst>
                                    <p:cond delay="0"/>
                                  </p:stCondLst>
                                  <p:childTnLst>
                                    <p:set>
                                      <p:cBhvr>
                                        <p:cTn id="47" dur="1" fill="hold">
                                          <p:stCondLst>
                                            <p:cond delay="0"/>
                                          </p:stCondLst>
                                        </p:cTn>
                                        <p:tgtEl>
                                          <p:spTgt spid="6">
                                            <p:txEl>
                                              <p:pRg st="4" end="4"/>
                                            </p:txEl>
                                          </p:spTgt>
                                        </p:tgtEl>
                                        <p:attrNameLst>
                                          <p:attrName>style.visibility</p:attrName>
                                        </p:attrNameLst>
                                      </p:cBhvr>
                                      <p:to>
                                        <p:strVal val="visible"/>
                                      </p:to>
                                    </p:set>
                                    <p:anim calcmode="lin" valueType="num">
                                      <p:cBhvr additive="base">
                                        <p:cTn id="48" dur="75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49" dur="75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8" fill="hold" nodeType="clickEffect">
                                  <p:stCondLst>
                                    <p:cond delay="0"/>
                                  </p:stCondLst>
                                  <p:childTnLst>
                                    <p:set>
                                      <p:cBhvr>
                                        <p:cTn id="53" dur="1" fill="hold">
                                          <p:stCondLst>
                                            <p:cond delay="0"/>
                                          </p:stCondLst>
                                        </p:cTn>
                                        <p:tgtEl>
                                          <p:spTgt spid="6">
                                            <p:txEl>
                                              <p:pRg st="5" end="5"/>
                                            </p:txEl>
                                          </p:spTgt>
                                        </p:tgtEl>
                                        <p:attrNameLst>
                                          <p:attrName>style.visibility</p:attrName>
                                        </p:attrNameLst>
                                      </p:cBhvr>
                                      <p:to>
                                        <p:strVal val="visible"/>
                                      </p:to>
                                    </p:set>
                                    <p:anim calcmode="lin" valueType="num">
                                      <p:cBhvr additive="base">
                                        <p:cTn id="54" dur="750" fill="hold"/>
                                        <p:tgtEl>
                                          <p:spTgt spid="6">
                                            <p:txEl>
                                              <p:pRg st="5" end="5"/>
                                            </p:txEl>
                                          </p:spTgt>
                                        </p:tgtEl>
                                        <p:attrNameLst>
                                          <p:attrName>ppt_x</p:attrName>
                                        </p:attrNameLst>
                                      </p:cBhvr>
                                      <p:tavLst>
                                        <p:tav tm="0">
                                          <p:val>
                                            <p:strVal val="0-#ppt_w/2"/>
                                          </p:val>
                                        </p:tav>
                                        <p:tav tm="100000">
                                          <p:val>
                                            <p:strVal val="#ppt_x"/>
                                          </p:val>
                                        </p:tav>
                                      </p:tavLst>
                                    </p:anim>
                                    <p:anim calcmode="lin" valueType="num">
                                      <p:cBhvr additive="base">
                                        <p:cTn id="55" dur="750" fill="hold"/>
                                        <p:tgtEl>
                                          <p:spTgt spid="6">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8" fill="hold" grpId="0" nodeType="clickEffect">
                                  <p:stCondLst>
                                    <p:cond delay="0"/>
                                  </p:stCondLst>
                                  <p:childTnLst>
                                    <p:set>
                                      <p:cBhvr>
                                        <p:cTn id="59" dur="1" fill="hold">
                                          <p:stCondLst>
                                            <p:cond delay="0"/>
                                          </p:stCondLst>
                                        </p:cTn>
                                        <p:tgtEl>
                                          <p:spTgt spid="7"/>
                                        </p:tgtEl>
                                        <p:attrNameLst>
                                          <p:attrName>style.visibility</p:attrName>
                                        </p:attrNameLst>
                                      </p:cBhvr>
                                      <p:to>
                                        <p:strVal val="visible"/>
                                      </p:to>
                                    </p:set>
                                    <p:anim calcmode="lin" valueType="num">
                                      <p:cBhvr additive="base">
                                        <p:cTn id="60" dur="1000" fill="hold"/>
                                        <p:tgtEl>
                                          <p:spTgt spid="7"/>
                                        </p:tgtEl>
                                        <p:attrNameLst>
                                          <p:attrName>ppt_x</p:attrName>
                                        </p:attrNameLst>
                                      </p:cBhvr>
                                      <p:tavLst>
                                        <p:tav tm="0">
                                          <p:val>
                                            <p:strVal val="0-#ppt_w/2"/>
                                          </p:val>
                                        </p:tav>
                                        <p:tav tm="100000">
                                          <p:val>
                                            <p:strVal val="#ppt_x"/>
                                          </p:val>
                                        </p:tav>
                                      </p:tavLst>
                                    </p:anim>
                                    <p:anim calcmode="lin" valueType="num">
                                      <p:cBhvr additive="base">
                                        <p:cTn id="61" dur="1000" fill="hold"/>
                                        <p:tgtEl>
                                          <p:spTgt spid="7"/>
                                        </p:tgtEl>
                                        <p:attrNameLst>
                                          <p:attrName>ppt_y</p:attrName>
                                        </p:attrNameLst>
                                      </p:cBhvr>
                                      <p:tavLst>
                                        <p:tav tm="0">
                                          <p:val>
                                            <p:strVal val="#ppt_y"/>
                                          </p:val>
                                        </p:tav>
                                        <p:tav tm="100000">
                                          <p:val>
                                            <p:strVal val="#ppt_y"/>
                                          </p:val>
                                        </p:tav>
                                      </p:tavLst>
                                    </p:anim>
                                  </p:childTnLst>
                                </p:cTn>
                              </p:par>
                              <p:par>
                                <p:cTn id="62" presetID="2" presetClass="entr" presetSubtype="2" fill="hold" nodeType="withEffect">
                                  <p:stCondLst>
                                    <p:cond delay="0"/>
                                  </p:stCondLst>
                                  <p:childTnLst>
                                    <p:set>
                                      <p:cBhvr>
                                        <p:cTn id="63" dur="1" fill="hold">
                                          <p:stCondLst>
                                            <p:cond delay="0"/>
                                          </p:stCondLst>
                                        </p:cTn>
                                        <p:tgtEl>
                                          <p:spTgt spid="7">
                                            <p:txEl>
                                              <p:pRg st="0" end="0"/>
                                            </p:txEl>
                                          </p:spTgt>
                                        </p:tgtEl>
                                        <p:attrNameLst>
                                          <p:attrName>style.visibility</p:attrName>
                                        </p:attrNameLst>
                                      </p:cBhvr>
                                      <p:to>
                                        <p:strVal val="visible"/>
                                      </p:to>
                                    </p:set>
                                    <p:anim calcmode="lin" valueType="num">
                                      <p:cBhvr additive="base">
                                        <p:cTn id="64" dur="1000" fill="hold"/>
                                        <p:tgtEl>
                                          <p:spTgt spid="7">
                                            <p:txEl>
                                              <p:pRg st="0" end="0"/>
                                            </p:txEl>
                                          </p:spTgt>
                                        </p:tgtEl>
                                        <p:attrNameLst>
                                          <p:attrName>ppt_x</p:attrName>
                                        </p:attrNameLst>
                                      </p:cBhvr>
                                      <p:tavLst>
                                        <p:tav tm="0">
                                          <p:val>
                                            <p:strVal val="1+#ppt_w/2"/>
                                          </p:val>
                                        </p:tav>
                                        <p:tav tm="100000">
                                          <p:val>
                                            <p:strVal val="#ppt_x"/>
                                          </p:val>
                                        </p:tav>
                                      </p:tavLst>
                                    </p:anim>
                                    <p:anim calcmode="lin" valueType="num">
                                      <p:cBhvr additive="base">
                                        <p:cTn id="65" dur="10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par>
                          <p:cTn id="66" fill="hold">
                            <p:stCondLst>
                              <p:cond delay="1000"/>
                            </p:stCondLst>
                            <p:childTnLst>
                              <p:par>
                                <p:cTn id="67" presetID="26" presetClass="emph" presetSubtype="0" fill="hold" nodeType="afterEffect">
                                  <p:stCondLst>
                                    <p:cond delay="0"/>
                                  </p:stCondLst>
                                  <p:childTnLst>
                                    <p:animEffect transition="out" filter="fade">
                                      <p:cBhvr>
                                        <p:cTn id="68" dur="500" tmFilter="0, 0; .2, .5; .8, .5; 1, 0"/>
                                        <p:tgtEl>
                                          <p:spTgt spid="7">
                                            <p:txEl>
                                              <p:pRg st="0" end="0"/>
                                            </p:txEl>
                                          </p:spTgt>
                                        </p:tgtEl>
                                      </p:cBhvr>
                                    </p:animEffect>
                                    <p:animScale>
                                      <p:cBhvr>
                                        <p:cTn id="69" dur="250" autoRev="1" fill="hold"/>
                                        <p:tgtEl>
                                          <p:spTgt spid="7">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Freeform 47"/>
          <p:cNvSpPr/>
          <p:nvPr/>
        </p:nvSpPr>
        <p:spPr>
          <a:xfrm>
            <a:off x="6564572" y="150125"/>
            <a:ext cx="934113" cy="660235"/>
          </a:xfrm>
          <a:custGeom>
            <a:avLst/>
            <a:gdLst>
              <a:gd name="connsiteX0" fmla="*/ 0 w 934113"/>
              <a:gd name="connsiteY0" fmla="*/ 660235 h 660235"/>
              <a:gd name="connsiteX1" fmla="*/ 467057 w 934113"/>
              <a:gd name="connsiteY1" fmla="*/ 0 h 660235"/>
              <a:gd name="connsiteX2" fmla="*/ 467057 w 934113"/>
              <a:gd name="connsiteY2" fmla="*/ 0 h 660235"/>
              <a:gd name="connsiteX3" fmla="*/ 934113 w 934113"/>
              <a:gd name="connsiteY3" fmla="*/ 660235 h 660235"/>
              <a:gd name="connsiteX4" fmla="*/ 0 w 934113"/>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4113" h="660235">
                <a:moveTo>
                  <a:pt x="0" y="660235"/>
                </a:moveTo>
                <a:lnTo>
                  <a:pt x="467057" y="0"/>
                </a:lnTo>
                <a:lnTo>
                  <a:pt x="467057" y="0"/>
                </a:lnTo>
                <a:lnTo>
                  <a:pt x="934113" y="660235"/>
                </a:lnTo>
                <a:lnTo>
                  <a:pt x="0" y="660235"/>
                </a:lnTo>
                <a:close/>
              </a:path>
            </a:pathLst>
          </a:custGeom>
          <a:solidFill>
            <a:schemeClr val="bg1">
              <a:lumMod val="85000"/>
            </a:schemeClr>
          </a:solidFill>
          <a:scene3d>
            <a:camera prst="orthographicFront">
              <a:rot lat="0" lon="0" rev="0"/>
            </a:camera>
            <a:lightRig rig="threePt" dir="t"/>
          </a:scene3d>
        </p:spPr>
        <p:style>
          <a:lnRef idx="0">
            <a:schemeClr val="lt1">
              <a:hueOff val="0"/>
              <a:satOff val="0"/>
              <a:lumOff val="0"/>
              <a:alphaOff val="0"/>
            </a:schemeClr>
          </a:lnRef>
          <a:fillRef idx="3">
            <a:scrgbClr r="0" g="0" b="0"/>
          </a:fillRef>
          <a:effectRef idx="3">
            <a:schemeClr val="accent2">
              <a:hueOff val="0"/>
              <a:satOff val="0"/>
              <a:lumOff val="0"/>
              <a:alphaOff val="0"/>
            </a:schemeClr>
          </a:effectRef>
          <a:fontRef idx="minor">
            <a:schemeClr val="lt1"/>
          </a:fontRef>
        </p:style>
        <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bg-BG" sz="2100" kern="1200"/>
          </a:p>
        </p:txBody>
      </p:sp>
      <p:sp>
        <p:nvSpPr>
          <p:cNvPr id="49" name="Freeform 48"/>
          <p:cNvSpPr/>
          <p:nvPr/>
        </p:nvSpPr>
        <p:spPr>
          <a:xfrm>
            <a:off x="6097516" y="810360"/>
            <a:ext cx="1868226" cy="660235"/>
          </a:xfrm>
          <a:custGeom>
            <a:avLst/>
            <a:gdLst>
              <a:gd name="connsiteX0" fmla="*/ 0 w 1868226"/>
              <a:gd name="connsiteY0" fmla="*/ 660235 h 660235"/>
              <a:gd name="connsiteX1" fmla="*/ 467057 w 1868226"/>
              <a:gd name="connsiteY1" fmla="*/ 0 h 660235"/>
              <a:gd name="connsiteX2" fmla="*/ 1401169 w 1868226"/>
              <a:gd name="connsiteY2" fmla="*/ 0 h 660235"/>
              <a:gd name="connsiteX3" fmla="*/ 1868226 w 1868226"/>
              <a:gd name="connsiteY3" fmla="*/ 660235 h 660235"/>
              <a:gd name="connsiteX4" fmla="*/ 0 w 1868226"/>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8226" h="660235">
                <a:moveTo>
                  <a:pt x="0" y="660235"/>
                </a:moveTo>
                <a:lnTo>
                  <a:pt x="467057" y="0"/>
                </a:lnTo>
                <a:lnTo>
                  <a:pt x="1401169" y="0"/>
                </a:lnTo>
                <a:lnTo>
                  <a:pt x="1868226" y="660235"/>
                </a:lnTo>
                <a:lnTo>
                  <a:pt x="0" y="660235"/>
                </a:lnTo>
                <a:close/>
              </a:path>
            </a:pathLst>
          </a:custGeom>
          <a:solidFill>
            <a:schemeClr val="bg1">
              <a:lumMod val="85000"/>
            </a:schemeClr>
          </a:solidFill>
        </p:spPr>
        <p:style>
          <a:lnRef idx="0">
            <a:schemeClr val="lt1">
              <a:hueOff val="0"/>
              <a:satOff val="0"/>
              <a:lumOff val="0"/>
              <a:alphaOff val="0"/>
            </a:schemeClr>
          </a:lnRef>
          <a:fillRef idx="3">
            <a:scrgbClr r="0" g="0" b="0"/>
          </a:fillRef>
          <a:effectRef idx="3">
            <a:schemeClr val="accent3">
              <a:hueOff val="0"/>
              <a:satOff val="0"/>
              <a:lumOff val="0"/>
              <a:alphaOff val="0"/>
            </a:schemeClr>
          </a:effectRef>
          <a:fontRef idx="minor">
            <a:schemeClr val="lt1"/>
          </a:fontRef>
        </p:style>
        <p:txBody>
          <a:bodyPr spcFirstLastPara="0" vert="horz" wrap="square" lIns="353609" tIns="26670" rIns="353610" bIns="26670" numCol="1" spcCol="1270" anchor="ctr" anchorCtr="0">
            <a:noAutofit/>
          </a:bodyPr>
          <a:lstStyle/>
          <a:p>
            <a:pPr lvl="0" algn="ctr" defTabSz="933450">
              <a:lnSpc>
                <a:spcPct val="90000"/>
              </a:lnSpc>
              <a:spcBef>
                <a:spcPct val="0"/>
              </a:spcBef>
              <a:spcAft>
                <a:spcPct val="35000"/>
              </a:spcAft>
            </a:pPr>
            <a:r>
              <a:rPr lang="en-US" sz="2100" kern="1200" dirty="0" smtClean="0">
                <a:solidFill>
                  <a:schemeClr val="tx1"/>
                </a:solidFill>
              </a:rPr>
              <a:t>Business Continuity</a:t>
            </a:r>
            <a:endParaRPr lang="bg-BG" sz="2100" kern="1200" dirty="0">
              <a:solidFill>
                <a:schemeClr val="tx1"/>
              </a:solidFill>
            </a:endParaRPr>
          </a:p>
        </p:txBody>
      </p:sp>
      <p:sp>
        <p:nvSpPr>
          <p:cNvPr id="50" name="Freeform 49"/>
          <p:cNvSpPr/>
          <p:nvPr/>
        </p:nvSpPr>
        <p:spPr>
          <a:xfrm>
            <a:off x="5630459" y="1470596"/>
            <a:ext cx="2802340" cy="660235"/>
          </a:xfrm>
          <a:custGeom>
            <a:avLst/>
            <a:gdLst>
              <a:gd name="connsiteX0" fmla="*/ 0 w 2802340"/>
              <a:gd name="connsiteY0" fmla="*/ 660235 h 660235"/>
              <a:gd name="connsiteX1" fmla="*/ 467057 w 2802340"/>
              <a:gd name="connsiteY1" fmla="*/ 0 h 660235"/>
              <a:gd name="connsiteX2" fmla="*/ 2335283 w 2802340"/>
              <a:gd name="connsiteY2" fmla="*/ 0 h 660235"/>
              <a:gd name="connsiteX3" fmla="*/ 2802340 w 2802340"/>
              <a:gd name="connsiteY3" fmla="*/ 660235 h 660235"/>
              <a:gd name="connsiteX4" fmla="*/ 0 w 2802340"/>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2340" h="660235">
                <a:moveTo>
                  <a:pt x="0" y="660235"/>
                </a:moveTo>
                <a:lnTo>
                  <a:pt x="467057" y="0"/>
                </a:lnTo>
                <a:lnTo>
                  <a:pt x="2335283" y="0"/>
                </a:lnTo>
                <a:lnTo>
                  <a:pt x="2802340" y="660235"/>
                </a:lnTo>
                <a:lnTo>
                  <a:pt x="0" y="660235"/>
                </a:lnTo>
                <a:close/>
              </a:path>
            </a:pathLst>
          </a:custGeom>
          <a:solidFill>
            <a:schemeClr val="bg1">
              <a:lumMod val="85000"/>
            </a:schemeClr>
          </a:solidFill>
        </p:spPr>
        <p:style>
          <a:lnRef idx="0">
            <a:schemeClr val="lt1">
              <a:hueOff val="0"/>
              <a:satOff val="0"/>
              <a:lumOff val="0"/>
              <a:alphaOff val="0"/>
            </a:schemeClr>
          </a:lnRef>
          <a:fillRef idx="3">
            <a:scrgbClr r="0" g="0" b="0"/>
          </a:fillRef>
          <a:effectRef idx="3">
            <a:schemeClr val="accent4">
              <a:hueOff val="0"/>
              <a:satOff val="0"/>
              <a:lumOff val="0"/>
              <a:alphaOff val="0"/>
            </a:schemeClr>
          </a:effectRef>
          <a:fontRef idx="minor">
            <a:schemeClr val="lt1"/>
          </a:fontRef>
        </p:style>
        <p:txBody>
          <a:bodyPr spcFirstLastPara="0" vert="horz" wrap="square" lIns="517079" tIns="26670" rIns="517080" bIns="26670" numCol="1" spcCol="1270" anchor="ctr" anchorCtr="0">
            <a:noAutofit/>
          </a:bodyPr>
          <a:lstStyle/>
          <a:p>
            <a:pPr lvl="0" algn="ctr" defTabSz="933450">
              <a:lnSpc>
                <a:spcPct val="90000"/>
              </a:lnSpc>
              <a:spcBef>
                <a:spcPct val="0"/>
              </a:spcBef>
              <a:spcAft>
                <a:spcPct val="35000"/>
              </a:spcAft>
            </a:pPr>
            <a:r>
              <a:rPr lang="en-US" sz="2100" kern="1200" dirty="0" smtClean="0">
                <a:solidFill>
                  <a:schemeClr val="tx1"/>
                </a:solidFill>
              </a:rPr>
              <a:t>Polices and Strategies</a:t>
            </a:r>
            <a:endParaRPr lang="bg-BG" sz="2100" kern="1200" dirty="0">
              <a:solidFill>
                <a:schemeClr val="tx1"/>
              </a:solidFill>
            </a:endParaRPr>
          </a:p>
        </p:txBody>
      </p:sp>
      <p:sp>
        <p:nvSpPr>
          <p:cNvPr id="51" name="Freeform 50"/>
          <p:cNvSpPr/>
          <p:nvPr/>
        </p:nvSpPr>
        <p:spPr>
          <a:xfrm>
            <a:off x="5163402" y="2130832"/>
            <a:ext cx="3736453" cy="660235"/>
          </a:xfrm>
          <a:custGeom>
            <a:avLst/>
            <a:gdLst>
              <a:gd name="connsiteX0" fmla="*/ 0 w 3736453"/>
              <a:gd name="connsiteY0" fmla="*/ 660235 h 660235"/>
              <a:gd name="connsiteX1" fmla="*/ 467057 w 3736453"/>
              <a:gd name="connsiteY1" fmla="*/ 0 h 660235"/>
              <a:gd name="connsiteX2" fmla="*/ 3269396 w 3736453"/>
              <a:gd name="connsiteY2" fmla="*/ 0 h 660235"/>
              <a:gd name="connsiteX3" fmla="*/ 3736453 w 3736453"/>
              <a:gd name="connsiteY3" fmla="*/ 660235 h 660235"/>
              <a:gd name="connsiteX4" fmla="*/ 0 w 3736453"/>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36453" h="660235">
                <a:moveTo>
                  <a:pt x="0" y="660235"/>
                </a:moveTo>
                <a:lnTo>
                  <a:pt x="467057" y="0"/>
                </a:lnTo>
                <a:lnTo>
                  <a:pt x="3269396" y="0"/>
                </a:lnTo>
                <a:lnTo>
                  <a:pt x="3736453" y="660235"/>
                </a:lnTo>
                <a:lnTo>
                  <a:pt x="0" y="660235"/>
                </a:lnTo>
                <a:close/>
              </a:path>
            </a:pathLst>
          </a:custGeom>
        </p:spPr>
        <p:style>
          <a:lnRef idx="1">
            <a:schemeClr val="dk1"/>
          </a:lnRef>
          <a:fillRef idx="2">
            <a:schemeClr val="dk1"/>
          </a:fillRef>
          <a:effectRef idx="1">
            <a:schemeClr val="dk1"/>
          </a:effectRef>
          <a:fontRef idx="minor">
            <a:schemeClr val="dk1"/>
          </a:fontRef>
        </p:style>
        <p:txBody>
          <a:bodyPr spcFirstLastPara="0" vert="horz" wrap="square" lIns="680549" tIns="26670" rIns="680549" bIns="26670" numCol="1" spcCol="1270" anchor="ctr" anchorCtr="0">
            <a:noAutofit/>
          </a:bodyPr>
          <a:lstStyle/>
          <a:p>
            <a:pPr lvl="0" algn="ctr" defTabSz="933450">
              <a:lnSpc>
                <a:spcPct val="90000"/>
              </a:lnSpc>
              <a:spcBef>
                <a:spcPct val="0"/>
              </a:spcBef>
              <a:spcAft>
                <a:spcPct val="35000"/>
              </a:spcAft>
            </a:pPr>
            <a:r>
              <a:rPr lang="en-US" sz="2100" b="1" kern="1200" dirty="0" smtClean="0">
                <a:solidFill>
                  <a:schemeClr val="bg1"/>
                </a:solidFill>
              </a:rPr>
              <a:t>Risk Management</a:t>
            </a:r>
            <a:endParaRPr lang="bg-BG" sz="2100" b="1" kern="1200" dirty="0">
              <a:solidFill>
                <a:schemeClr val="bg1"/>
              </a:solidFill>
            </a:endParaRPr>
          </a:p>
        </p:txBody>
      </p:sp>
      <p:sp>
        <p:nvSpPr>
          <p:cNvPr id="52" name="Freeform 51"/>
          <p:cNvSpPr/>
          <p:nvPr/>
        </p:nvSpPr>
        <p:spPr>
          <a:xfrm>
            <a:off x="4696345" y="2791068"/>
            <a:ext cx="4670567" cy="660235"/>
          </a:xfrm>
          <a:custGeom>
            <a:avLst/>
            <a:gdLst>
              <a:gd name="connsiteX0" fmla="*/ 0 w 4670567"/>
              <a:gd name="connsiteY0" fmla="*/ 660235 h 660235"/>
              <a:gd name="connsiteX1" fmla="*/ 467057 w 4670567"/>
              <a:gd name="connsiteY1" fmla="*/ 0 h 660235"/>
              <a:gd name="connsiteX2" fmla="*/ 4203510 w 4670567"/>
              <a:gd name="connsiteY2" fmla="*/ 0 h 660235"/>
              <a:gd name="connsiteX3" fmla="*/ 4670567 w 4670567"/>
              <a:gd name="connsiteY3" fmla="*/ 660235 h 660235"/>
              <a:gd name="connsiteX4" fmla="*/ 0 w 4670567"/>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0567" h="660235">
                <a:moveTo>
                  <a:pt x="0" y="660235"/>
                </a:moveTo>
                <a:lnTo>
                  <a:pt x="467057" y="0"/>
                </a:lnTo>
                <a:lnTo>
                  <a:pt x="4203510" y="0"/>
                </a:lnTo>
                <a:lnTo>
                  <a:pt x="4670567" y="660235"/>
                </a:lnTo>
                <a:lnTo>
                  <a:pt x="0" y="660235"/>
                </a:lnTo>
                <a:close/>
              </a:path>
            </a:pathLst>
          </a:custGeom>
        </p:spPr>
        <p:style>
          <a:lnRef idx="1">
            <a:schemeClr val="dk1"/>
          </a:lnRef>
          <a:fillRef idx="2">
            <a:schemeClr val="dk1"/>
          </a:fillRef>
          <a:effectRef idx="1">
            <a:schemeClr val="dk1"/>
          </a:effectRef>
          <a:fontRef idx="minor">
            <a:schemeClr val="dk1"/>
          </a:fontRef>
        </p:style>
        <p:txBody>
          <a:bodyPr spcFirstLastPara="0" vert="horz" wrap="square" lIns="844020" tIns="26670" rIns="844019" bIns="26670" numCol="1" spcCol="1270" anchor="ctr" anchorCtr="0">
            <a:noAutofit/>
          </a:bodyPr>
          <a:lstStyle/>
          <a:p>
            <a:pPr lvl="0" algn="ctr" defTabSz="933450">
              <a:lnSpc>
                <a:spcPct val="90000"/>
              </a:lnSpc>
              <a:spcBef>
                <a:spcPct val="0"/>
              </a:spcBef>
              <a:spcAft>
                <a:spcPct val="35000"/>
              </a:spcAft>
            </a:pPr>
            <a:r>
              <a:rPr lang="en-US" sz="2100" b="1" kern="1200" dirty="0" smtClean="0">
                <a:solidFill>
                  <a:schemeClr val="bg1"/>
                </a:solidFill>
              </a:rPr>
              <a:t>Business Continuity Plans</a:t>
            </a:r>
            <a:endParaRPr lang="bg-BG" sz="2100" b="1" kern="1200" dirty="0">
              <a:solidFill>
                <a:schemeClr val="bg1"/>
              </a:solidFill>
            </a:endParaRPr>
          </a:p>
        </p:txBody>
      </p:sp>
      <p:sp>
        <p:nvSpPr>
          <p:cNvPr id="53" name="Freeform 52"/>
          <p:cNvSpPr/>
          <p:nvPr/>
        </p:nvSpPr>
        <p:spPr>
          <a:xfrm>
            <a:off x="4229289" y="3451304"/>
            <a:ext cx="5604680" cy="660235"/>
          </a:xfrm>
          <a:custGeom>
            <a:avLst/>
            <a:gdLst>
              <a:gd name="connsiteX0" fmla="*/ 0 w 5604680"/>
              <a:gd name="connsiteY0" fmla="*/ 660235 h 660235"/>
              <a:gd name="connsiteX1" fmla="*/ 467057 w 5604680"/>
              <a:gd name="connsiteY1" fmla="*/ 0 h 660235"/>
              <a:gd name="connsiteX2" fmla="*/ 5137623 w 5604680"/>
              <a:gd name="connsiteY2" fmla="*/ 0 h 660235"/>
              <a:gd name="connsiteX3" fmla="*/ 5604680 w 5604680"/>
              <a:gd name="connsiteY3" fmla="*/ 660235 h 660235"/>
              <a:gd name="connsiteX4" fmla="*/ 0 w 5604680"/>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4680" h="660235">
                <a:moveTo>
                  <a:pt x="0" y="660235"/>
                </a:moveTo>
                <a:lnTo>
                  <a:pt x="467057" y="0"/>
                </a:lnTo>
                <a:lnTo>
                  <a:pt x="5137623" y="0"/>
                </a:lnTo>
                <a:lnTo>
                  <a:pt x="5604680" y="660235"/>
                </a:lnTo>
                <a:lnTo>
                  <a:pt x="0" y="660235"/>
                </a:lnTo>
                <a:close/>
              </a:path>
            </a:pathLst>
          </a:custGeom>
        </p:spPr>
        <p:style>
          <a:lnRef idx="1">
            <a:schemeClr val="dk1"/>
          </a:lnRef>
          <a:fillRef idx="2">
            <a:schemeClr val="dk1"/>
          </a:fillRef>
          <a:effectRef idx="1">
            <a:schemeClr val="dk1"/>
          </a:effectRef>
          <a:fontRef idx="minor">
            <a:schemeClr val="dk1"/>
          </a:fontRef>
        </p:style>
        <p:txBody>
          <a:bodyPr spcFirstLastPara="0" vert="horz" wrap="square" lIns="1007489" tIns="26670" rIns="1007489" bIns="26670" numCol="1" spcCol="1270" anchor="ctr" anchorCtr="0">
            <a:noAutofit/>
          </a:bodyPr>
          <a:lstStyle/>
          <a:p>
            <a:pPr lvl="0" algn="ctr" defTabSz="933450">
              <a:lnSpc>
                <a:spcPct val="90000"/>
              </a:lnSpc>
              <a:spcBef>
                <a:spcPct val="0"/>
              </a:spcBef>
              <a:spcAft>
                <a:spcPct val="35000"/>
              </a:spcAft>
            </a:pPr>
            <a:r>
              <a:rPr lang="en-US" sz="2100" b="1" kern="1200" dirty="0" smtClean="0">
                <a:solidFill>
                  <a:schemeClr val="bg1"/>
                </a:solidFill>
              </a:rPr>
              <a:t>Validation and Testing</a:t>
            </a:r>
            <a:endParaRPr lang="bg-BG" sz="2100" b="1" kern="1200" dirty="0">
              <a:solidFill>
                <a:schemeClr val="bg1"/>
              </a:solidFill>
            </a:endParaRPr>
          </a:p>
        </p:txBody>
      </p:sp>
      <p:sp>
        <p:nvSpPr>
          <p:cNvPr id="54" name="Freeform 53"/>
          <p:cNvSpPr/>
          <p:nvPr/>
        </p:nvSpPr>
        <p:spPr>
          <a:xfrm>
            <a:off x="3762232" y="4111539"/>
            <a:ext cx="6538794" cy="660235"/>
          </a:xfrm>
          <a:custGeom>
            <a:avLst/>
            <a:gdLst>
              <a:gd name="connsiteX0" fmla="*/ 0 w 6538794"/>
              <a:gd name="connsiteY0" fmla="*/ 660235 h 660235"/>
              <a:gd name="connsiteX1" fmla="*/ 467057 w 6538794"/>
              <a:gd name="connsiteY1" fmla="*/ 0 h 660235"/>
              <a:gd name="connsiteX2" fmla="*/ 6071737 w 6538794"/>
              <a:gd name="connsiteY2" fmla="*/ 0 h 660235"/>
              <a:gd name="connsiteX3" fmla="*/ 6538794 w 6538794"/>
              <a:gd name="connsiteY3" fmla="*/ 660235 h 660235"/>
              <a:gd name="connsiteX4" fmla="*/ 0 w 6538794"/>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8794" h="660235">
                <a:moveTo>
                  <a:pt x="0" y="660235"/>
                </a:moveTo>
                <a:lnTo>
                  <a:pt x="467057" y="0"/>
                </a:lnTo>
                <a:lnTo>
                  <a:pt x="6071737" y="0"/>
                </a:lnTo>
                <a:lnTo>
                  <a:pt x="6538794" y="660235"/>
                </a:lnTo>
                <a:lnTo>
                  <a:pt x="0" y="660235"/>
                </a:lnTo>
                <a:close/>
              </a:path>
            </a:pathLst>
          </a:custGeom>
          <a:solidFill>
            <a:srgbClr val="00B3AD"/>
          </a:solidFill>
        </p:spPr>
        <p:style>
          <a:lnRef idx="0">
            <a:schemeClr val="accent4"/>
          </a:lnRef>
          <a:fillRef idx="3">
            <a:schemeClr val="accent4"/>
          </a:fillRef>
          <a:effectRef idx="3">
            <a:schemeClr val="accent4"/>
          </a:effectRef>
          <a:fontRef idx="minor">
            <a:schemeClr val="lt1"/>
          </a:fontRef>
        </p:style>
        <p:txBody>
          <a:bodyPr spcFirstLastPara="0" vert="horz" wrap="square" lIns="1169689" tIns="25400" rIns="1169689" bIns="25400" numCol="1" spcCol="1270" anchor="ctr" anchorCtr="0">
            <a:noAutofit/>
          </a:bodyPr>
          <a:lstStyle/>
          <a:p>
            <a:pPr lvl="0" algn="ctr" defTabSz="889000">
              <a:lnSpc>
                <a:spcPct val="90000"/>
              </a:lnSpc>
              <a:spcBef>
                <a:spcPct val="0"/>
              </a:spcBef>
              <a:spcAft>
                <a:spcPct val="35000"/>
              </a:spcAft>
            </a:pPr>
            <a:r>
              <a:rPr lang="en-US" sz="2000" b="1" kern="1200" dirty="0" smtClean="0">
                <a:solidFill>
                  <a:schemeClr val="bg1"/>
                </a:solidFill>
              </a:rPr>
              <a:t>Information Technology Recovery Process</a:t>
            </a:r>
            <a:endParaRPr lang="bg-BG" sz="2000" b="1" kern="1200" dirty="0">
              <a:solidFill>
                <a:schemeClr val="bg1"/>
              </a:solidFill>
            </a:endParaRPr>
          </a:p>
        </p:txBody>
      </p:sp>
      <p:sp>
        <p:nvSpPr>
          <p:cNvPr id="55" name="Freeform 54"/>
          <p:cNvSpPr/>
          <p:nvPr/>
        </p:nvSpPr>
        <p:spPr>
          <a:xfrm>
            <a:off x="3295175" y="4771775"/>
            <a:ext cx="7472907" cy="660235"/>
          </a:xfrm>
          <a:custGeom>
            <a:avLst/>
            <a:gdLst>
              <a:gd name="connsiteX0" fmla="*/ 0 w 7472907"/>
              <a:gd name="connsiteY0" fmla="*/ 660235 h 660235"/>
              <a:gd name="connsiteX1" fmla="*/ 467057 w 7472907"/>
              <a:gd name="connsiteY1" fmla="*/ 0 h 660235"/>
              <a:gd name="connsiteX2" fmla="*/ 7005850 w 7472907"/>
              <a:gd name="connsiteY2" fmla="*/ 0 h 660235"/>
              <a:gd name="connsiteX3" fmla="*/ 7472907 w 7472907"/>
              <a:gd name="connsiteY3" fmla="*/ 660235 h 660235"/>
              <a:gd name="connsiteX4" fmla="*/ 0 w 7472907"/>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2907" h="660235">
                <a:moveTo>
                  <a:pt x="0" y="660235"/>
                </a:moveTo>
                <a:lnTo>
                  <a:pt x="467057" y="0"/>
                </a:lnTo>
                <a:lnTo>
                  <a:pt x="7005850" y="0"/>
                </a:lnTo>
                <a:lnTo>
                  <a:pt x="7472907" y="660235"/>
                </a:lnTo>
                <a:lnTo>
                  <a:pt x="0" y="660235"/>
                </a:lnTo>
                <a:close/>
              </a:path>
            </a:pathLst>
          </a:custGeom>
          <a:solidFill>
            <a:srgbClr val="00B3AD"/>
          </a:solidFill>
        </p:spPr>
        <p:style>
          <a:lnRef idx="0">
            <a:schemeClr val="accent4"/>
          </a:lnRef>
          <a:fillRef idx="3">
            <a:schemeClr val="accent4"/>
          </a:fillRef>
          <a:effectRef idx="3">
            <a:schemeClr val="accent4"/>
          </a:effectRef>
          <a:fontRef idx="minor">
            <a:schemeClr val="lt1"/>
          </a:fontRef>
        </p:style>
        <p:txBody>
          <a:bodyPr spcFirstLastPara="0" vert="horz" wrap="square" lIns="1334429" tIns="26670" rIns="1334428" bIns="26670" numCol="1" spcCol="1270" anchor="ctr" anchorCtr="0">
            <a:noAutofit/>
          </a:bodyPr>
          <a:lstStyle/>
          <a:p>
            <a:pPr lvl="0" algn="ctr" defTabSz="933450">
              <a:lnSpc>
                <a:spcPct val="90000"/>
              </a:lnSpc>
              <a:spcBef>
                <a:spcPct val="0"/>
              </a:spcBef>
              <a:spcAft>
                <a:spcPct val="35000"/>
              </a:spcAft>
            </a:pPr>
            <a:r>
              <a:rPr lang="en-US" sz="2100" b="1" kern="1200" dirty="0" smtClean="0">
                <a:solidFill>
                  <a:schemeClr val="bg1"/>
                </a:solidFill>
              </a:rPr>
              <a:t>Alternative Site</a:t>
            </a:r>
            <a:endParaRPr lang="bg-BG" sz="2100" b="1" kern="1200" dirty="0">
              <a:solidFill>
                <a:schemeClr val="bg1"/>
              </a:solidFill>
            </a:endParaRPr>
          </a:p>
        </p:txBody>
      </p:sp>
      <p:sp>
        <p:nvSpPr>
          <p:cNvPr id="56" name="Freeform 55"/>
          <p:cNvSpPr/>
          <p:nvPr/>
        </p:nvSpPr>
        <p:spPr>
          <a:xfrm>
            <a:off x="2828118" y="5432011"/>
            <a:ext cx="8407021" cy="660235"/>
          </a:xfrm>
          <a:custGeom>
            <a:avLst/>
            <a:gdLst>
              <a:gd name="connsiteX0" fmla="*/ 0 w 8407021"/>
              <a:gd name="connsiteY0" fmla="*/ 660235 h 660235"/>
              <a:gd name="connsiteX1" fmla="*/ 467057 w 8407021"/>
              <a:gd name="connsiteY1" fmla="*/ 0 h 660235"/>
              <a:gd name="connsiteX2" fmla="*/ 7939964 w 8407021"/>
              <a:gd name="connsiteY2" fmla="*/ 0 h 660235"/>
              <a:gd name="connsiteX3" fmla="*/ 8407021 w 8407021"/>
              <a:gd name="connsiteY3" fmla="*/ 660235 h 660235"/>
              <a:gd name="connsiteX4" fmla="*/ 0 w 8407021"/>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7021" h="660235">
                <a:moveTo>
                  <a:pt x="0" y="660235"/>
                </a:moveTo>
                <a:lnTo>
                  <a:pt x="467057" y="0"/>
                </a:lnTo>
                <a:lnTo>
                  <a:pt x="7939964" y="0"/>
                </a:lnTo>
                <a:lnTo>
                  <a:pt x="8407021" y="660235"/>
                </a:lnTo>
                <a:lnTo>
                  <a:pt x="0" y="660235"/>
                </a:lnTo>
                <a:close/>
              </a:path>
            </a:pathLst>
          </a:custGeom>
          <a:solidFill>
            <a:srgbClr val="00B3AD"/>
          </a:solidFill>
        </p:spPr>
        <p:style>
          <a:lnRef idx="0">
            <a:schemeClr val="accent4"/>
          </a:lnRef>
          <a:fillRef idx="3">
            <a:schemeClr val="accent4"/>
          </a:fillRef>
          <a:effectRef idx="3">
            <a:schemeClr val="accent4"/>
          </a:effectRef>
          <a:fontRef idx="minor">
            <a:schemeClr val="lt1"/>
          </a:fontRef>
        </p:style>
        <p:txBody>
          <a:bodyPr spcFirstLastPara="0" vert="horz" wrap="square" lIns="1497899" tIns="26670" rIns="1497899" bIns="26670" numCol="1" spcCol="1270" anchor="ctr" anchorCtr="0">
            <a:noAutofit/>
          </a:bodyPr>
          <a:lstStyle/>
          <a:p>
            <a:pPr lvl="0" algn="ctr" defTabSz="933450">
              <a:lnSpc>
                <a:spcPct val="90000"/>
              </a:lnSpc>
              <a:spcBef>
                <a:spcPct val="0"/>
              </a:spcBef>
              <a:spcAft>
                <a:spcPct val="35000"/>
              </a:spcAft>
            </a:pPr>
            <a:r>
              <a:rPr lang="en-US" sz="2100" b="1" kern="1200" dirty="0" smtClean="0">
                <a:solidFill>
                  <a:schemeClr val="bg1"/>
                </a:solidFill>
              </a:rPr>
              <a:t>Data Backup and Offsite Replication</a:t>
            </a:r>
            <a:endParaRPr lang="bg-BG" sz="2100" b="1" kern="1200" dirty="0">
              <a:solidFill>
                <a:schemeClr val="bg1"/>
              </a:solidFill>
            </a:endParaRPr>
          </a:p>
        </p:txBody>
      </p:sp>
      <p:sp>
        <p:nvSpPr>
          <p:cNvPr id="57" name="Freeform 56"/>
          <p:cNvSpPr/>
          <p:nvPr/>
        </p:nvSpPr>
        <p:spPr>
          <a:xfrm>
            <a:off x="2361062" y="6092247"/>
            <a:ext cx="9341134" cy="660235"/>
          </a:xfrm>
          <a:custGeom>
            <a:avLst/>
            <a:gdLst>
              <a:gd name="connsiteX0" fmla="*/ 0 w 9341134"/>
              <a:gd name="connsiteY0" fmla="*/ 660235 h 660235"/>
              <a:gd name="connsiteX1" fmla="*/ 467057 w 9341134"/>
              <a:gd name="connsiteY1" fmla="*/ 0 h 660235"/>
              <a:gd name="connsiteX2" fmla="*/ 8874077 w 9341134"/>
              <a:gd name="connsiteY2" fmla="*/ 0 h 660235"/>
              <a:gd name="connsiteX3" fmla="*/ 9341134 w 9341134"/>
              <a:gd name="connsiteY3" fmla="*/ 660235 h 660235"/>
              <a:gd name="connsiteX4" fmla="*/ 0 w 9341134"/>
              <a:gd name="connsiteY4" fmla="*/ 660235 h 660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41134" h="660235">
                <a:moveTo>
                  <a:pt x="0" y="660235"/>
                </a:moveTo>
                <a:lnTo>
                  <a:pt x="467057" y="0"/>
                </a:lnTo>
                <a:lnTo>
                  <a:pt x="8874077" y="0"/>
                </a:lnTo>
                <a:lnTo>
                  <a:pt x="9341134" y="660235"/>
                </a:lnTo>
                <a:lnTo>
                  <a:pt x="0" y="660235"/>
                </a:lnTo>
                <a:close/>
              </a:path>
            </a:pathLst>
          </a:custGeom>
          <a:solidFill>
            <a:srgbClr val="00B3AD"/>
          </a:solidFill>
        </p:spPr>
        <p:style>
          <a:lnRef idx="0">
            <a:schemeClr val="accent4"/>
          </a:lnRef>
          <a:fillRef idx="3">
            <a:schemeClr val="accent4"/>
          </a:fillRef>
          <a:effectRef idx="3">
            <a:schemeClr val="accent4"/>
          </a:effectRef>
          <a:fontRef idx="minor">
            <a:schemeClr val="lt1"/>
          </a:fontRef>
        </p:style>
        <p:txBody>
          <a:bodyPr spcFirstLastPara="0" vert="horz" wrap="square" lIns="1661368" tIns="26670" rIns="1661369" bIns="26670" numCol="1" spcCol="1270" anchor="ctr" anchorCtr="0">
            <a:noAutofit/>
          </a:bodyPr>
          <a:lstStyle/>
          <a:p>
            <a:pPr lvl="0" algn="ctr" defTabSz="933450">
              <a:lnSpc>
                <a:spcPct val="90000"/>
              </a:lnSpc>
              <a:spcBef>
                <a:spcPct val="0"/>
              </a:spcBef>
              <a:spcAft>
                <a:spcPct val="35000"/>
              </a:spcAft>
            </a:pPr>
            <a:r>
              <a:rPr lang="en-US" sz="2100" b="1" kern="1200" dirty="0" smtClean="0">
                <a:solidFill>
                  <a:schemeClr val="bg1"/>
                </a:solidFill>
              </a:rPr>
              <a:t>Servers           Storage           Network</a:t>
            </a:r>
            <a:endParaRPr lang="bg-BG" sz="2100" b="1" kern="1200" dirty="0">
              <a:solidFill>
                <a:schemeClr val="bg1"/>
              </a:solidFill>
            </a:endParaRPr>
          </a:p>
        </p:txBody>
      </p:sp>
      <p:sp>
        <p:nvSpPr>
          <p:cNvPr id="4" name="Rectangle 3"/>
          <p:cNvSpPr/>
          <p:nvPr/>
        </p:nvSpPr>
        <p:spPr>
          <a:xfrm>
            <a:off x="409432" y="627798"/>
            <a:ext cx="4983207" cy="859808"/>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US" sz="2400" b="1" dirty="0" smtClean="0">
                <a:solidFill>
                  <a:schemeClr val="tx1"/>
                </a:solidFill>
              </a:rPr>
              <a:t>Business </a:t>
            </a:r>
            <a:r>
              <a:rPr lang="en-US" sz="2400" b="1" dirty="0">
                <a:solidFill>
                  <a:schemeClr val="tx1"/>
                </a:solidFill>
              </a:rPr>
              <a:t>c</a:t>
            </a:r>
            <a:r>
              <a:rPr lang="en-US" sz="2400" b="1" dirty="0" smtClean="0">
                <a:solidFill>
                  <a:schemeClr val="tx1"/>
                </a:solidFill>
              </a:rPr>
              <a:t>ontinuity and disaster recovery planning</a:t>
            </a:r>
          </a:p>
        </p:txBody>
      </p:sp>
      <p:sp>
        <p:nvSpPr>
          <p:cNvPr id="5" name="Rounded Rectangle 4"/>
          <p:cNvSpPr/>
          <p:nvPr/>
        </p:nvSpPr>
        <p:spPr>
          <a:xfrm>
            <a:off x="409432" y="1965279"/>
            <a:ext cx="3275463" cy="251147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bg-BG"/>
          </a:p>
        </p:txBody>
      </p:sp>
      <p:sp>
        <p:nvSpPr>
          <p:cNvPr id="6" name="Isosceles Triangle 5"/>
          <p:cNvSpPr/>
          <p:nvPr/>
        </p:nvSpPr>
        <p:spPr>
          <a:xfrm>
            <a:off x="600502" y="2279445"/>
            <a:ext cx="354842" cy="272955"/>
          </a:xfrm>
          <a:prstGeom prst="triangle">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8" name="Rectangle 7"/>
          <p:cNvSpPr/>
          <p:nvPr/>
        </p:nvSpPr>
        <p:spPr>
          <a:xfrm>
            <a:off x="1072124" y="2183068"/>
            <a:ext cx="2310504" cy="738664"/>
          </a:xfrm>
          <a:prstGeom prst="rect">
            <a:avLst/>
          </a:prstGeom>
        </p:spPr>
        <p:txBody>
          <a:bodyPr wrap="none">
            <a:spAutoFit/>
          </a:bodyPr>
          <a:lstStyle/>
          <a:p>
            <a:r>
              <a:rPr lang="en-US" sz="2100" dirty="0" smtClean="0"/>
              <a:t>INFRASTRUCTURE </a:t>
            </a:r>
          </a:p>
          <a:p>
            <a:r>
              <a:rPr lang="en-US" sz="2100" dirty="0" smtClean="0"/>
              <a:t>LAYERS</a:t>
            </a:r>
            <a:endParaRPr lang="bg-BG" sz="2100" dirty="0"/>
          </a:p>
        </p:txBody>
      </p:sp>
      <p:sp>
        <p:nvSpPr>
          <p:cNvPr id="9" name="Isosceles Triangle 8"/>
          <p:cNvSpPr/>
          <p:nvPr/>
        </p:nvSpPr>
        <p:spPr>
          <a:xfrm>
            <a:off x="600502" y="3018109"/>
            <a:ext cx="354842" cy="272955"/>
          </a:xfrm>
          <a:prstGeom prst="triangle">
            <a:avLst/>
          </a:prstGeom>
          <a:solidFill>
            <a:srgbClr val="8E8E8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0" name="Rectangle 9"/>
          <p:cNvSpPr/>
          <p:nvPr/>
        </p:nvSpPr>
        <p:spPr>
          <a:xfrm>
            <a:off x="1044828" y="2960252"/>
            <a:ext cx="1923347" cy="738664"/>
          </a:xfrm>
          <a:prstGeom prst="rect">
            <a:avLst/>
          </a:prstGeom>
        </p:spPr>
        <p:txBody>
          <a:bodyPr wrap="none">
            <a:spAutoFit/>
          </a:bodyPr>
          <a:lstStyle/>
          <a:p>
            <a:r>
              <a:rPr lang="en-US" sz="2100" dirty="0" smtClean="0"/>
              <a:t>MANAGEMENT </a:t>
            </a:r>
          </a:p>
          <a:p>
            <a:r>
              <a:rPr lang="en-US" sz="2100" dirty="0" smtClean="0"/>
              <a:t>LAYERS</a:t>
            </a:r>
            <a:endParaRPr lang="bg-BG" sz="2100" dirty="0"/>
          </a:p>
        </p:txBody>
      </p:sp>
      <p:sp>
        <p:nvSpPr>
          <p:cNvPr id="11" name="Isosceles Triangle 10"/>
          <p:cNvSpPr/>
          <p:nvPr/>
        </p:nvSpPr>
        <p:spPr>
          <a:xfrm>
            <a:off x="600502" y="3807390"/>
            <a:ext cx="354842" cy="272955"/>
          </a:xfrm>
          <a:prstGeom prst="triangle">
            <a:avLst/>
          </a:prstGeom>
          <a:solidFill>
            <a:srgbClr val="05BEB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2" name="Rectangle 11"/>
          <p:cNvSpPr/>
          <p:nvPr/>
        </p:nvSpPr>
        <p:spPr>
          <a:xfrm>
            <a:off x="1001869" y="3737436"/>
            <a:ext cx="1928605" cy="415498"/>
          </a:xfrm>
          <a:prstGeom prst="rect">
            <a:avLst/>
          </a:prstGeom>
        </p:spPr>
        <p:txBody>
          <a:bodyPr wrap="none">
            <a:spAutoFit/>
          </a:bodyPr>
          <a:lstStyle/>
          <a:p>
            <a:r>
              <a:rPr lang="en-US" sz="2100" dirty="0" smtClean="0"/>
              <a:t>POLICY</a:t>
            </a:r>
            <a:r>
              <a:rPr lang="en-US" sz="2100" dirty="0"/>
              <a:t> </a:t>
            </a:r>
            <a:r>
              <a:rPr lang="en-US" sz="2100" dirty="0" smtClean="0"/>
              <a:t>LAYERS</a:t>
            </a:r>
            <a:endParaRPr lang="bg-BG" sz="2100" dirty="0"/>
          </a:p>
        </p:txBody>
      </p:sp>
      <p:sp>
        <p:nvSpPr>
          <p:cNvPr id="13" name="Rectangle 12"/>
          <p:cNvSpPr/>
          <p:nvPr/>
        </p:nvSpPr>
        <p:spPr>
          <a:xfrm>
            <a:off x="9052013" y="1448448"/>
            <a:ext cx="1156086" cy="923330"/>
          </a:xfrm>
          <a:prstGeom prst="rect">
            <a:avLst/>
          </a:prstGeom>
        </p:spPr>
        <p:txBody>
          <a:bodyPr wrap="none">
            <a:spAutoFit/>
          </a:bodyPr>
          <a:lstStyle/>
          <a:p>
            <a:r>
              <a:rPr lang="en-US" dirty="0" smtClean="0"/>
              <a:t>Business</a:t>
            </a:r>
          </a:p>
          <a:p>
            <a:r>
              <a:rPr lang="en-US" dirty="0" smtClean="0"/>
              <a:t>Continuity</a:t>
            </a:r>
          </a:p>
          <a:p>
            <a:r>
              <a:rPr lang="en-US" dirty="0" smtClean="0"/>
              <a:t>Plan</a:t>
            </a:r>
            <a:endParaRPr lang="bg-BG" dirty="0"/>
          </a:p>
        </p:txBody>
      </p:sp>
      <p:sp>
        <p:nvSpPr>
          <p:cNvPr id="14" name="Rectangle 13"/>
          <p:cNvSpPr/>
          <p:nvPr/>
        </p:nvSpPr>
        <p:spPr>
          <a:xfrm>
            <a:off x="10695971" y="3943867"/>
            <a:ext cx="1064972" cy="923330"/>
          </a:xfrm>
          <a:prstGeom prst="rect">
            <a:avLst/>
          </a:prstGeom>
        </p:spPr>
        <p:txBody>
          <a:bodyPr wrap="none">
            <a:spAutoFit/>
          </a:bodyPr>
          <a:lstStyle/>
          <a:p>
            <a:r>
              <a:rPr lang="en-US" dirty="0" smtClean="0"/>
              <a:t>Disaster</a:t>
            </a:r>
          </a:p>
          <a:p>
            <a:r>
              <a:rPr lang="en-US" dirty="0" smtClean="0"/>
              <a:t>Recovery</a:t>
            </a:r>
          </a:p>
          <a:p>
            <a:r>
              <a:rPr lang="en-US" dirty="0" smtClean="0"/>
              <a:t>Plan</a:t>
            </a:r>
            <a:endParaRPr lang="bg-BG" dirty="0"/>
          </a:p>
        </p:txBody>
      </p:sp>
      <p:cxnSp>
        <p:nvCxnSpPr>
          <p:cNvPr id="16" name="Straight Connector 15"/>
          <p:cNvCxnSpPr/>
          <p:nvPr/>
        </p:nvCxnSpPr>
        <p:spPr>
          <a:xfrm>
            <a:off x="7344269" y="150125"/>
            <a:ext cx="2607544" cy="3657265"/>
          </a:xfrm>
          <a:prstGeom prst="line">
            <a:avLst/>
          </a:prstGeom>
        </p:spPr>
        <p:style>
          <a:lnRef idx="1">
            <a:schemeClr val="dk1"/>
          </a:lnRef>
          <a:fillRef idx="0">
            <a:schemeClr val="dk1"/>
          </a:fillRef>
          <a:effectRef idx="0">
            <a:schemeClr val="dk1"/>
          </a:effectRef>
          <a:fontRef idx="minor">
            <a:schemeClr val="tx1"/>
          </a:fontRef>
        </p:style>
      </p:cxnSp>
      <p:cxnSp>
        <p:nvCxnSpPr>
          <p:cNvPr id="18" name="Straight Connector 17"/>
          <p:cNvCxnSpPr/>
          <p:nvPr/>
        </p:nvCxnSpPr>
        <p:spPr>
          <a:xfrm>
            <a:off x="10004584" y="3861981"/>
            <a:ext cx="2010253" cy="2890502"/>
          </a:xfrm>
          <a:prstGeom prst="line">
            <a:avLst/>
          </a:prstGeom>
        </p:spPr>
        <p:style>
          <a:lnRef idx="1">
            <a:schemeClr val="dk1"/>
          </a:lnRef>
          <a:fillRef idx="0">
            <a:schemeClr val="dk1"/>
          </a:fillRef>
          <a:effectRef idx="0">
            <a:schemeClr val="dk1"/>
          </a:effectRef>
          <a:fontRef idx="minor">
            <a:schemeClr val="tx1"/>
          </a:fontRef>
        </p:style>
      </p:cxnSp>
      <p:cxnSp>
        <p:nvCxnSpPr>
          <p:cNvPr id="27" name="Straight Connector 26"/>
          <p:cNvCxnSpPr/>
          <p:nvPr/>
        </p:nvCxnSpPr>
        <p:spPr>
          <a:xfrm>
            <a:off x="7145079" y="150125"/>
            <a:ext cx="199190" cy="0"/>
          </a:xfrm>
          <a:prstGeom prst="line">
            <a:avLst/>
          </a:prstGeom>
        </p:spPr>
        <p:style>
          <a:lnRef idx="1">
            <a:schemeClr val="dk1"/>
          </a:lnRef>
          <a:fillRef idx="0">
            <a:schemeClr val="dk1"/>
          </a:fillRef>
          <a:effectRef idx="0">
            <a:schemeClr val="dk1"/>
          </a:effectRef>
          <a:fontRef idx="minor">
            <a:schemeClr val="tx1"/>
          </a:fontRef>
        </p:style>
      </p:cxnSp>
      <p:cxnSp>
        <p:nvCxnSpPr>
          <p:cNvPr id="30" name="Straight Connector 29"/>
          <p:cNvCxnSpPr/>
          <p:nvPr/>
        </p:nvCxnSpPr>
        <p:spPr>
          <a:xfrm>
            <a:off x="9739423" y="3807390"/>
            <a:ext cx="212390" cy="0"/>
          </a:xfrm>
          <a:prstGeom prst="line">
            <a:avLst/>
          </a:prstGeom>
        </p:spPr>
        <p:style>
          <a:lnRef idx="1">
            <a:schemeClr val="dk1"/>
          </a:lnRef>
          <a:fillRef idx="0">
            <a:schemeClr val="dk1"/>
          </a:fillRef>
          <a:effectRef idx="0">
            <a:schemeClr val="dk1"/>
          </a:effectRef>
          <a:fontRef idx="minor">
            <a:schemeClr val="tx1"/>
          </a:fontRef>
        </p:style>
      </p:cxnSp>
      <p:cxnSp>
        <p:nvCxnSpPr>
          <p:cNvPr id="31" name="Straight Connector 30"/>
          <p:cNvCxnSpPr/>
          <p:nvPr/>
        </p:nvCxnSpPr>
        <p:spPr>
          <a:xfrm>
            <a:off x="9776637" y="3861981"/>
            <a:ext cx="227947" cy="0"/>
          </a:xfrm>
          <a:prstGeom prst="line">
            <a:avLst/>
          </a:prstGeom>
        </p:spPr>
        <p:style>
          <a:lnRef idx="1">
            <a:schemeClr val="dk1"/>
          </a:lnRef>
          <a:fillRef idx="0">
            <a:schemeClr val="dk1"/>
          </a:fillRef>
          <a:effectRef idx="0">
            <a:schemeClr val="dk1"/>
          </a:effectRef>
          <a:fontRef idx="minor">
            <a:schemeClr val="tx1"/>
          </a:fontRef>
        </p:style>
      </p:cxnSp>
      <p:cxnSp>
        <p:nvCxnSpPr>
          <p:cNvPr id="32" name="Straight Connector 31"/>
          <p:cNvCxnSpPr/>
          <p:nvPr/>
        </p:nvCxnSpPr>
        <p:spPr>
          <a:xfrm>
            <a:off x="11812772" y="6752483"/>
            <a:ext cx="202065" cy="1"/>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4040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750" fill="hold"/>
                                        <p:tgtEl>
                                          <p:spTgt spid="4"/>
                                        </p:tgtEl>
                                        <p:attrNameLst>
                                          <p:attrName>ppt_x</p:attrName>
                                        </p:attrNameLst>
                                      </p:cBhvr>
                                      <p:tavLst>
                                        <p:tav tm="0">
                                          <p:val>
                                            <p:strVal val="0-#ppt_w/2"/>
                                          </p:val>
                                        </p:tav>
                                        <p:tav tm="100000">
                                          <p:val>
                                            <p:strVal val="#ppt_x"/>
                                          </p:val>
                                        </p:tav>
                                      </p:tavLst>
                                    </p:anim>
                                    <p:anim calcmode="lin" valueType="num">
                                      <p:cBhvr additive="base">
                                        <p:cTn id="8" dur="75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57"/>
                                        </p:tgtEl>
                                        <p:attrNameLst>
                                          <p:attrName>style.visibility</p:attrName>
                                        </p:attrNameLst>
                                      </p:cBhvr>
                                      <p:to>
                                        <p:strVal val="visible"/>
                                      </p:to>
                                    </p:set>
                                    <p:anim calcmode="lin" valueType="num">
                                      <p:cBhvr additive="base">
                                        <p:cTn id="13" dur="750" fill="hold"/>
                                        <p:tgtEl>
                                          <p:spTgt spid="57"/>
                                        </p:tgtEl>
                                        <p:attrNameLst>
                                          <p:attrName>ppt_x</p:attrName>
                                        </p:attrNameLst>
                                      </p:cBhvr>
                                      <p:tavLst>
                                        <p:tav tm="0">
                                          <p:val>
                                            <p:strVal val="#ppt_x"/>
                                          </p:val>
                                        </p:tav>
                                        <p:tav tm="100000">
                                          <p:val>
                                            <p:strVal val="#ppt_x"/>
                                          </p:val>
                                        </p:tav>
                                      </p:tavLst>
                                    </p:anim>
                                    <p:anim calcmode="lin" valueType="num">
                                      <p:cBhvr additive="base">
                                        <p:cTn id="14" dur="750" fill="hold"/>
                                        <p:tgtEl>
                                          <p:spTgt spid="57"/>
                                        </p:tgtEl>
                                        <p:attrNameLst>
                                          <p:attrName>ppt_y</p:attrName>
                                        </p:attrNameLst>
                                      </p:cBhvr>
                                      <p:tavLst>
                                        <p:tav tm="0">
                                          <p:val>
                                            <p:strVal val="0-#ppt_h/2"/>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2" presetClass="entr" presetSubtype="8" fill="hold" grpId="0" nodeType="with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0-#ppt_w/2"/>
                                          </p:val>
                                        </p:tav>
                                        <p:tav tm="100000">
                                          <p:val>
                                            <p:strVal val="#ppt_x"/>
                                          </p:val>
                                        </p:tav>
                                      </p:tavLst>
                                    </p:anim>
                                    <p:anim calcmode="lin" valueType="num">
                                      <p:cBhvr additive="base">
                                        <p:cTn id="21" dur="500" fill="hold"/>
                                        <p:tgtEl>
                                          <p:spTgt spid="11"/>
                                        </p:tgtEl>
                                        <p:attrNameLst>
                                          <p:attrName>ppt_y</p:attrName>
                                        </p:attrNameLst>
                                      </p:cBhvr>
                                      <p:tavLst>
                                        <p:tav tm="0">
                                          <p:val>
                                            <p:strVal val="#ppt_y"/>
                                          </p:val>
                                        </p:tav>
                                        <p:tav tm="100000">
                                          <p:val>
                                            <p:strVal val="#ppt_y"/>
                                          </p:val>
                                        </p:tav>
                                      </p:tavLst>
                                    </p:anim>
                                  </p:childTnLst>
                                </p:cTn>
                              </p:par>
                              <p:par>
                                <p:cTn id="22" presetID="2" presetClass="entr" presetSubtype="1"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additive="base">
                                        <p:cTn id="24" dur="500" fill="hold"/>
                                        <p:tgtEl>
                                          <p:spTgt spid="12"/>
                                        </p:tgtEl>
                                        <p:attrNameLst>
                                          <p:attrName>ppt_x</p:attrName>
                                        </p:attrNameLst>
                                      </p:cBhvr>
                                      <p:tavLst>
                                        <p:tav tm="0">
                                          <p:val>
                                            <p:strVal val="#ppt_x"/>
                                          </p:val>
                                        </p:tav>
                                        <p:tav tm="100000">
                                          <p:val>
                                            <p:strVal val="#ppt_x"/>
                                          </p:val>
                                        </p:tav>
                                      </p:tavLst>
                                    </p:anim>
                                    <p:anim calcmode="lin" valueType="num">
                                      <p:cBhvr additive="base">
                                        <p:cTn id="25"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1" fill="hold" grpId="0" nodeType="clickEffect">
                                  <p:stCondLst>
                                    <p:cond delay="0"/>
                                  </p:stCondLst>
                                  <p:childTnLst>
                                    <p:set>
                                      <p:cBhvr>
                                        <p:cTn id="29" dur="1" fill="hold">
                                          <p:stCondLst>
                                            <p:cond delay="0"/>
                                          </p:stCondLst>
                                        </p:cTn>
                                        <p:tgtEl>
                                          <p:spTgt spid="56"/>
                                        </p:tgtEl>
                                        <p:attrNameLst>
                                          <p:attrName>style.visibility</p:attrName>
                                        </p:attrNameLst>
                                      </p:cBhvr>
                                      <p:to>
                                        <p:strVal val="visible"/>
                                      </p:to>
                                    </p:set>
                                    <p:anim calcmode="lin" valueType="num">
                                      <p:cBhvr additive="base">
                                        <p:cTn id="30" dur="750" fill="hold"/>
                                        <p:tgtEl>
                                          <p:spTgt spid="56"/>
                                        </p:tgtEl>
                                        <p:attrNameLst>
                                          <p:attrName>ppt_x</p:attrName>
                                        </p:attrNameLst>
                                      </p:cBhvr>
                                      <p:tavLst>
                                        <p:tav tm="0">
                                          <p:val>
                                            <p:strVal val="#ppt_x"/>
                                          </p:val>
                                        </p:tav>
                                        <p:tav tm="100000">
                                          <p:val>
                                            <p:strVal val="#ppt_x"/>
                                          </p:val>
                                        </p:tav>
                                      </p:tavLst>
                                    </p:anim>
                                    <p:anim calcmode="lin" valueType="num">
                                      <p:cBhvr additive="base">
                                        <p:cTn id="31" dur="750" fill="hold"/>
                                        <p:tgtEl>
                                          <p:spTgt spid="56"/>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1" fill="hold" grpId="0" nodeType="clickEffect">
                                  <p:stCondLst>
                                    <p:cond delay="0"/>
                                  </p:stCondLst>
                                  <p:childTnLst>
                                    <p:set>
                                      <p:cBhvr>
                                        <p:cTn id="35" dur="1" fill="hold">
                                          <p:stCondLst>
                                            <p:cond delay="0"/>
                                          </p:stCondLst>
                                        </p:cTn>
                                        <p:tgtEl>
                                          <p:spTgt spid="55"/>
                                        </p:tgtEl>
                                        <p:attrNameLst>
                                          <p:attrName>style.visibility</p:attrName>
                                        </p:attrNameLst>
                                      </p:cBhvr>
                                      <p:to>
                                        <p:strVal val="visible"/>
                                      </p:to>
                                    </p:set>
                                    <p:anim calcmode="lin" valueType="num">
                                      <p:cBhvr additive="base">
                                        <p:cTn id="36" dur="750" fill="hold"/>
                                        <p:tgtEl>
                                          <p:spTgt spid="55"/>
                                        </p:tgtEl>
                                        <p:attrNameLst>
                                          <p:attrName>ppt_x</p:attrName>
                                        </p:attrNameLst>
                                      </p:cBhvr>
                                      <p:tavLst>
                                        <p:tav tm="0">
                                          <p:val>
                                            <p:strVal val="#ppt_x"/>
                                          </p:val>
                                        </p:tav>
                                        <p:tav tm="100000">
                                          <p:val>
                                            <p:strVal val="#ppt_x"/>
                                          </p:val>
                                        </p:tav>
                                      </p:tavLst>
                                    </p:anim>
                                    <p:anim calcmode="lin" valueType="num">
                                      <p:cBhvr additive="base">
                                        <p:cTn id="37" dur="750" fill="hold"/>
                                        <p:tgtEl>
                                          <p:spTgt spid="55"/>
                                        </p:tgtEl>
                                        <p:attrNameLst>
                                          <p:attrName>ppt_y</p:attrName>
                                        </p:attrNameLst>
                                      </p:cBhvr>
                                      <p:tavLst>
                                        <p:tav tm="0">
                                          <p:val>
                                            <p:strVal val="0-#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1" fill="hold" grpId="0" nodeType="clickEffect">
                                  <p:stCondLst>
                                    <p:cond delay="0"/>
                                  </p:stCondLst>
                                  <p:childTnLst>
                                    <p:set>
                                      <p:cBhvr>
                                        <p:cTn id="41" dur="1" fill="hold">
                                          <p:stCondLst>
                                            <p:cond delay="0"/>
                                          </p:stCondLst>
                                        </p:cTn>
                                        <p:tgtEl>
                                          <p:spTgt spid="54"/>
                                        </p:tgtEl>
                                        <p:attrNameLst>
                                          <p:attrName>style.visibility</p:attrName>
                                        </p:attrNameLst>
                                      </p:cBhvr>
                                      <p:to>
                                        <p:strVal val="visible"/>
                                      </p:to>
                                    </p:set>
                                    <p:anim calcmode="lin" valueType="num">
                                      <p:cBhvr additive="base">
                                        <p:cTn id="42" dur="750" fill="hold"/>
                                        <p:tgtEl>
                                          <p:spTgt spid="54"/>
                                        </p:tgtEl>
                                        <p:attrNameLst>
                                          <p:attrName>ppt_x</p:attrName>
                                        </p:attrNameLst>
                                      </p:cBhvr>
                                      <p:tavLst>
                                        <p:tav tm="0">
                                          <p:val>
                                            <p:strVal val="#ppt_x"/>
                                          </p:val>
                                        </p:tav>
                                        <p:tav tm="100000">
                                          <p:val>
                                            <p:strVal val="#ppt_x"/>
                                          </p:val>
                                        </p:tav>
                                      </p:tavLst>
                                    </p:anim>
                                    <p:anim calcmode="lin" valueType="num">
                                      <p:cBhvr additive="base">
                                        <p:cTn id="43" dur="750" fill="hold"/>
                                        <p:tgtEl>
                                          <p:spTgt spid="54"/>
                                        </p:tgtEl>
                                        <p:attrNameLst>
                                          <p:attrName>ppt_y</p:attrName>
                                        </p:attrNameLst>
                                      </p:cBhvr>
                                      <p:tavLst>
                                        <p:tav tm="0">
                                          <p:val>
                                            <p:strVal val="0-#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1" fill="hold" grpId="0" nodeType="clickEffect">
                                  <p:stCondLst>
                                    <p:cond delay="0"/>
                                  </p:stCondLst>
                                  <p:childTnLst>
                                    <p:set>
                                      <p:cBhvr>
                                        <p:cTn id="47" dur="1" fill="hold">
                                          <p:stCondLst>
                                            <p:cond delay="0"/>
                                          </p:stCondLst>
                                        </p:cTn>
                                        <p:tgtEl>
                                          <p:spTgt spid="53"/>
                                        </p:tgtEl>
                                        <p:attrNameLst>
                                          <p:attrName>style.visibility</p:attrName>
                                        </p:attrNameLst>
                                      </p:cBhvr>
                                      <p:to>
                                        <p:strVal val="visible"/>
                                      </p:to>
                                    </p:set>
                                    <p:anim calcmode="lin" valueType="num">
                                      <p:cBhvr additive="base">
                                        <p:cTn id="48" dur="750" fill="hold"/>
                                        <p:tgtEl>
                                          <p:spTgt spid="53"/>
                                        </p:tgtEl>
                                        <p:attrNameLst>
                                          <p:attrName>ppt_x</p:attrName>
                                        </p:attrNameLst>
                                      </p:cBhvr>
                                      <p:tavLst>
                                        <p:tav tm="0">
                                          <p:val>
                                            <p:strVal val="#ppt_x"/>
                                          </p:val>
                                        </p:tav>
                                        <p:tav tm="100000">
                                          <p:val>
                                            <p:strVal val="#ppt_x"/>
                                          </p:val>
                                        </p:tav>
                                      </p:tavLst>
                                    </p:anim>
                                    <p:anim calcmode="lin" valueType="num">
                                      <p:cBhvr additive="base">
                                        <p:cTn id="49" dur="750" fill="hold"/>
                                        <p:tgtEl>
                                          <p:spTgt spid="53"/>
                                        </p:tgtEl>
                                        <p:attrNameLst>
                                          <p:attrName>ppt_y</p:attrName>
                                        </p:attrNameLst>
                                      </p:cBhvr>
                                      <p:tavLst>
                                        <p:tav tm="0">
                                          <p:val>
                                            <p:strVal val="0-#ppt_h/2"/>
                                          </p:val>
                                        </p:tav>
                                        <p:tav tm="100000">
                                          <p:val>
                                            <p:strVal val="#ppt_y"/>
                                          </p:val>
                                        </p:tav>
                                      </p:tavLst>
                                    </p:anim>
                                  </p:childTnLst>
                                </p:cTn>
                              </p:par>
                              <p:par>
                                <p:cTn id="50" presetID="2" presetClass="entr" presetSubtype="8" fill="hold" grpId="0" nodeType="withEffect">
                                  <p:stCondLst>
                                    <p:cond delay="0"/>
                                  </p:stCondLst>
                                  <p:childTnLst>
                                    <p:set>
                                      <p:cBhvr>
                                        <p:cTn id="51" dur="1" fill="hold">
                                          <p:stCondLst>
                                            <p:cond delay="0"/>
                                          </p:stCondLst>
                                        </p:cTn>
                                        <p:tgtEl>
                                          <p:spTgt spid="9"/>
                                        </p:tgtEl>
                                        <p:attrNameLst>
                                          <p:attrName>style.visibility</p:attrName>
                                        </p:attrNameLst>
                                      </p:cBhvr>
                                      <p:to>
                                        <p:strVal val="visible"/>
                                      </p:to>
                                    </p:set>
                                    <p:anim calcmode="lin" valueType="num">
                                      <p:cBhvr additive="base">
                                        <p:cTn id="52" dur="500" fill="hold"/>
                                        <p:tgtEl>
                                          <p:spTgt spid="9"/>
                                        </p:tgtEl>
                                        <p:attrNameLst>
                                          <p:attrName>ppt_x</p:attrName>
                                        </p:attrNameLst>
                                      </p:cBhvr>
                                      <p:tavLst>
                                        <p:tav tm="0">
                                          <p:val>
                                            <p:strVal val="0-#ppt_w/2"/>
                                          </p:val>
                                        </p:tav>
                                        <p:tav tm="100000">
                                          <p:val>
                                            <p:strVal val="#ppt_x"/>
                                          </p:val>
                                        </p:tav>
                                      </p:tavLst>
                                    </p:anim>
                                    <p:anim calcmode="lin" valueType="num">
                                      <p:cBhvr additive="base">
                                        <p:cTn id="53" dur="500" fill="hold"/>
                                        <p:tgtEl>
                                          <p:spTgt spid="9"/>
                                        </p:tgtEl>
                                        <p:attrNameLst>
                                          <p:attrName>ppt_y</p:attrName>
                                        </p:attrNameLst>
                                      </p:cBhvr>
                                      <p:tavLst>
                                        <p:tav tm="0">
                                          <p:val>
                                            <p:strVal val="#ppt_y"/>
                                          </p:val>
                                        </p:tav>
                                        <p:tav tm="100000">
                                          <p:val>
                                            <p:strVal val="#ppt_y"/>
                                          </p:val>
                                        </p:tav>
                                      </p:tavLst>
                                    </p:anim>
                                  </p:childTnLst>
                                </p:cTn>
                              </p:par>
                              <p:par>
                                <p:cTn id="54" presetID="2" presetClass="entr" presetSubtype="1" fill="hold" grpId="0" nodeType="with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additive="base">
                                        <p:cTn id="56" dur="500" fill="hold"/>
                                        <p:tgtEl>
                                          <p:spTgt spid="10"/>
                                        </p:tgtEl>
                                        <p:attrNameLst>
                                          <p:attrName>ppt_x</p:attrName>
                                        </p:attrNameLst>
                                      </p:cBhvr>
                                      <p:tavLst>
                                        <p:tav tm="0">
                                          <p:val>
                                            <p:strVal val="#ppt_x"/>
                                          </p:val>
                                        </p:tav>
                                        <p:tav tm="100000">
                                          <p:val>
                                            <p:strVal val="#ppt_x"/>
                                          </p:val>
                                        </p:tav>
                                      </p:tavLst>
                                    </p:anim>
                                    <p:anim calcmode="lin" valueType="num">
                                      <p:cBhvr additive="base">
                                        <p:cTn id="57" dur="500" fill="hold"/>
                                        <p:tgtEl>
                                          <p:spTgt spid="10"/>
                                        </p:tgtEl>
                                        <p:attrNameLst>
                                          <p:attrName>ppt_y</p:attrName>
                                        </p:attrNameLst>
                                      </p:cBhvr>
                                      <p:tavLst>
                                        <p:tav tm="0">
                                          <p:val>
                                            <p:strVal val="0-#ppt_h/2"/>
                                          </p:val>
                                        </p:tav>
                                        <p:tav tm="100000">
                                          <p:val>
                                            <p:strVal val="#ppt_y"/>
                                          </p:val>
                                        </p:tav>
                                      </p:tavLst>
                                    </p:anim>
                                  </p:childTnLst>
                                </p:cTn>
                              </p:par>
                            </p:childTnLst>
                          </p:cTn>
                        </p:par>
                        <p:par>
                          <p:cTn id="58" fill="hold">
                            <p:stCondLst>
                              <p:cond delay="750"/>
                            </p:stCondLst>
                            <p:childTnLst>
                              <p:par>
                                <p:cTn id="59" presetID="10" presetClass="entr" presetSubtype="0" fill="hold" grpId="0" nodeType="after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fade">
                                      <p:cBhvr>
                                        <p:cTn id="61" dur="500"/>
                                        <p:tgtEl>
                                          <p:spTgt spid="14"/>
                                        </p:tgtEl>
                                      </p:cBhvr>
                                    </p:animEffect>
                                  </p:childTnLst>
                                </p:cTn>
                              </p:par>
                              <p:par>
                                <p:cTn id="62" presetID="10" presetClass="entr" presetSubtype="0" fill="hold" nodeType="withEffect">
                                  <p:stCondLst>
                                    <p:cond delay="0"/>
                                  </p:stCondLst>
                                  <p:childTnLst>
                                    <p:set>
                                      <p:cBhvr>
                                        <p:cTn id="63" dur="1" fill="hold">
                                          <p:stCondLst>
                                            <p:cond delay="0"/>
                                          </p:stCondLst>
                                        </p:cTn>
                                        <p:tgtEl>
                                          <p:spTgt spid="31"/>
                                        </p:tgtEl>
                                        <p:attrNameLst>
                                          <p:attrName>style.visibility</p:attrName>
                                        </p:attrNameLst>
                                      </p:cBhvr>
                                      <p:to>
                                        <p:strVal val="visible"/>
                                      </p:to>
                                    </p:set>
                                    <p:animEffect transition="in" filter="fade">
                                      <p:cBhvr>
                                        <p:cTn id="64" dur="500"/>
                                        <p:tgtEl>
                                          <p:spTgt spid="31"/>
                                        </p:tgtEl>
                                      </p:cBhvr>
                                    </p:animEffect>
                                  </p:childTnLst>
                                </p:cTn>
                              </p:par>
                              <p:par>
                                <p:cTn id="65" presetID="10" presetClass="entr" presetSubtype="0" fill="hold" nodeType="with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par>
                                <p:cTn id="68" presetID="10" presetClass="entr" presetSubtype="0" fill="hold" nodeType="withEffect">
                                  <p:stCondLst>
                                    <p:cond delay="0"/>
                                  </p:stCondLst>
                                  <p:childTnLst>
                                    <p:set>
                                      <p:cBhvr>
                                        <p:cTn id="69" dur="1" fill="hold">
                                          <p:stCondLst>
                                            <p:cond delay="0"/>
                                          </p:stCondLst>
                                        </p:cTn>
                                        <p:tgtEl>
                                          <p:spTgt spid="32"/>
                                        </p:tgtEl>
                                        <p:attrNameLst>
                                          <p:attrName>style.visibility</p:attrName>
                                        </p:attrNameLst>
                                      </p:cBhvr>
                                      <p:to>
                                        <p:strVal val="visible"/>
                                      </p:to>
                                    </p:set>
                                    <p:animEffect transition="in" filter="fade">
                                      <p:cBhvr>
                                        <p:cTn id="70" dur="500"/>
                                        <p:tgtEl>
                                          <p:spTgt spid="32"/>
                                        </p:tgtEl>
                                      </p:cBhvr>
                                    </p:animEffect>
                                  </p:childTnLst>
                                </p:cTn>
                              </p:par>
                            </p:childTnLst>
                          </p:cTn>
                        </p:par>
                      </p:childTnLst>
                    </p:cTn>
                  </p:par>
                  <p:par>
                    <p:cTn id="71" fill="hold">
                      <p:stCondLst>
                        <p:cond delay="indefinite"/>
                      </p:stCondLst>
                      <p:childTnLst>
                        <p:par>
                          <p:cTn id="72" fill="hold">
                            <p:stCondLst>
                              <p:cond delay="0"/>
                            </p:stCondLst>
                            <p:childTnLst>
                              <p:par>
                                <p:cTn id="73" presetID="2" presetClass="entr" presetSubtype="1" fill="hold" grpId="0" nodeType="clickEffect">
                                  <p:stCondLst>
                                    <p:cond delay="0"/>
                                  </p:stCondLst>
                                  <p:childTnLst>
                                    <p:set>
                                      <p:cBhvr>
                                        <p:cTn id="74" dur="1" fill="hold">
                                          <p:stCondLst>
                                            <p:cond delay="0"/>
                                          </p:stCondLst>
                                        </p:cTn>
                                        <p:tgtEl>
                                          <p:spTgt spid="52"/>
                                        </p:tgtEl>
                                        <p:attrNameLst>
                                          <p:attrName>style.visibility</p:attrName>
                                        </p:attrNameLst>
                                      </p:cBhvr>
                                      <p:to>
                                        <p:strVal val="visible"/>
                                      </p:to>
                                    </p:set>
                                    <p:anim calcmode="lin" valueType="num">
                                      <p:cBhvr additive="base">
                                        <p:cTn id="75" dur="750" fill="hold"/>
                                        <p:tgtEl>
                                          <p:spTgt spid="52"/>
                                        </p:tgtEl>
                                        <p:attrNameLst>
                                          <p:attrName>ppt_x</p:attrName>
                                        </p:attrNameLst>
                                      </p:cBhvr>
                                      <p:tavLst>
                                        <p:tav tm="0">
                                          <p:val>
                                            <p:strVal val="#ppt_x"/>
                                          </p:val>
                                        </p:tav>
                                        <p:tav tm="100000">
                                          <p:val>
                                            <p:strVal val="#ppt_x"/>
                                          </p:val>
                                        </p:tav>
                                      </p:tavLst>
                                    </p:anim>
                                    <p:anim calcmode="lin" valueType="num">
                                      <p:cBhvr additive="base">
                                        <p:cTn id="76" dur="750" fill="hold"/>
                                        <p:tgtEl>
                                          <p:spTgt spid="52"/>
                                        </p:tgtEl>
                                        <p:attrNameLst>
                                          <p:attrName>ppt_y</p:attrName>
                                        </p:attrNameLst>
                                      </p:cBhvr>
                                      <p:tavLst>
                                        <p:tav tm="0">
                                          <p:val>
                                            <p:strVal val="0-#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1" fill="hold" grpId="0" nodeType="clickEffect">
                                  <p:stCondLst>
                                    <p:cond delay="0"/>
                                  </p:stCondLst>
                                  <p:childTnLst>
                                    <p:set>
                                      <p:cBhvr>
                                        <p:cTn id="80" dur="1" fill="hold">
                                          <p:stCondLst>
                                            <p:cond delay="0"/>
                                          </p:stCondLst>
                                        </p:cTn>
                                        <p:tgtEl>
                                          <p:spTgt spid="51"/>
                                        </p:tgtEl>
                                        <p:attrNameLst>
                                          <p:attrName>style.visibility</p:attrName>
                                        </p:attrNameLst>
                                      </p:cBhvr>
                                      <p:to>
                                        <p:strVal val="visible"/>
                                      </p:to>
                                    </p:set>
                                    <p:anim calcmode="lin" valueType="num">
                                      <p:cBhvr additive="base">
                                        <p:cTn id="81" dur="750" fill="hold"/>
                                        <p:tgtEl>
                                          <p:spTgt spid="51"/>
                                        </p:tgtEl>
                                        <p:attrNameLst>
                                          <p:attrName>ppt_x</p:attrName>
                                        </p:attrNameLst>
                                      </p:cBhvr>
                                      <p:tavLst>
                                        <p:tav tm="0">
                                          <p:val>
                                            <p:strVal val="#ppt_x"/>
                                          </p:val>
                                        </p:tav>
                                        <p:tav tm="100000">
                                          <p:val>
                                            <p:strVal val="#ppt_x"/>
                                          </p:val>
                                        </p:tav>
                                      </p:tavLst>
                                    </p:anim>
                                    <p:anim calcmode="lin" valueType="num">
                                      <p:cBhvr additive="base">
                                        <p:cTn id="82" dur="750" fill="hold"/>
                                        <p:tgtEl>
                                          <p:spTgt spid="51"/>
                                        </p:tgtEl>
                                        <p:attrNameLst>
                                          <p:attrName>ppt_y</p:attrName>
                                        </p:attrNameLst>
                                      </p:cBhvr>
                                      <p:tavLst>
                                        <p:tav tm="0">
                                          <p:val>
                                            <p:strVal val="0-#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1" fill="hold" grpId="0" nodeType="clickEffect">
                                  <p:stCondLst>
                                    <p:cond delay="0"/>
                                  </p:stCondLst>
                                  <p:childTnLst>
                                    <p:set>
                                      <p:cBhvr>
                                        <p:cTn id="86" dur="1" fill="hold">
                                          <p:stCondLst>
                                            <p:cond delay="0"/>
                                          </p:stCondLst>
                                        </p:cTn>
                                        <p:tgtEl>
                                          <p:spTgt spid="50"/>
                                        </p:tgtEl>
                                        <p:attrNameLst>
                                          <p:attrName>style.visibility</p:attrName>
                                        </p:attrNameLst>
                                      </p:cBhvr>
                                      <p:to>
                                        <p:strVal val="visible"/>
                                      </p:to>
                                    </p:set>
                                    <p:anim calcmode="lin" valueType="num">
                                      <p:cBhvr additive="base">
                                        <p:cTn id="87" dur="750" fill="hold"/>
                                        <p:tgtEl>
                                          <p:spTgt spid="50"/>
                                        </p:tgtEl>
                                        <p:attrNameLst>
                                          <p:attrName>ppt_x</p:attrName>
                                        </p:attrNameLst>
                                      </p:cBhvr>
                                      <p:tavLst>
                                        <p:tav tm="0">
                                          <p:val>
                                            <p:strVal val="#ppt_x"/>
                                          </p:val>
                                        </p:tav>
                                        <p:tav tm="100000">
                                          <p:val>
                                            <p:strVal val="#ppt_x"/>
                                          </p:val>
                                        </p:tav>
                                      </p:tavLst>
                                    </p:anim>
                                    <p:anim calcmode="lin" valueType="num">
                                      <p:cBhvr additive="base">
                                        <p:cTn id="88" dur="750" fill="hold"/>
                                        <p:tgtEl>
                                          <p:spTgt spid="50"/>
                                        </p:tgtEl>
                                        <p:attrNameLst>
                                          <p:attrName>ppt_y</p:attrName>
                                        </p:attrNameLst>
                                      </p:cBhvr>
                                      <p:tavLst>
                                        <p:tav tm="0">
                                          <p:val>
                                            <p:strVal val="0-#ppt_h/2"/>
                                          </p:val>
                                        </p:tav>
                                        <p:tav tm="100000">
                                          <p:val>
                                            <p:strVal val="#ppt_y"/>
                                          </p:val>
                                        </p:tav>
                                      </p:tavLst>
                                    </p:anim>
                                  </p:childTnLst>
                                </p:cTn>
                              </p:par>
                              <p:par>
                                <p:cTn id="89" presetID="2" presetClass="entr" presetSubtype="8" fill="hold" grpId="0" nodeType="withEffect">
                                  <p:stCondLst>
                                    <p:cond delay="0"/>
                                  </p:stCondLst>
                                  <p:childTnLst>
                                    <p:set>
                                      <p:cBhvr>
                                        <p:cTn id="90" dur="1" fill="hold">
                                          <p:stCondLst>
                                            <p:cond delay="0"/>
                                          </p:stCondLst>
                                        </p:cTn>
                                        <p:tgtEl>
                                          <p:spTgt spid="6"/>
                                        </p:tgtEl>
                                        <p:attrNameLst>
                                          <p:attrName>style.visibility</p:attrName>
                                        </p:attrNameLst>
                                      </p:cBhvr>
                                      <p:to>
                                        <p:strVal val="visible"/>
                                      </p:to>
                                    </p:set>
                                    <p:anim calcmode="lin" valueType="num">
                                      <p:cBhvr additive="base">
                                        <p:cTn id="91" dur="500" fill="hold"/>
                                        <p:tgtEl>
                                          <p:spTgt spid="6"/>
                                        </p:tgtEl>
                                        <p:attrNameLst>
                                          <p:attrName>ppt_x</p:attrName>
                                        </p:attrNameLst>
                                      </p:cBhvr>
                                      <p:tavLst>
                                        <p:tav tm="0">
                                          <p:val>
                                            <p:strVal val="0-#ppt_w/2"/>
                                          </p:val>
                                        </p:tav>
                                        <p:tav tm="100000">
                                          <p:val>
                                            <p:strVal val="#ppt_x"/>
                                          </p:val>
                                        </p:tav>
                                      </p:tavLst>
                                    </p:anim>
                                    <p:anim calcmode="lin" valueType="num">
                                      <p:cBhvr additive="base">
                                        <p:cTn id="92" dur="500" fill="hold"/>
                                        <p:tgtEl>
                                          <p:spTgt spid="6"/>
                                        </p:tgtEl>
                                        <p:attrNameLst>
                                          <p:attrName>ppt_y</p:attrName>
                                        </p:attrNameLst>
                                      </p:cBhvr>
                                      <p:tavLst>
                                        <p:tav tm="0">
                                          <p:val>
                                            <p:strVal val="#ppt_y"/>
                                          </p:val>
                                        </p:tav>
                                        <p:tav tm="100000">
                                          <p:val>
                                            <p:strVal val="#ppt_y"/>
                                          </p:val>
                                        </p:tav>
                                      </p:tavLst>
                                    </p:anim>
                                  </p:childTnLst>
                                </p:cTn>
                              </p:par>
                              <p:par>
                                <p:cTn id="93" presetID="2" presetClass="entr" presetSubtype="1" fill="hold" grpId="0" nodeType="withEffect">
                                  <p:stCondLst>
                                    <p:cond delay="0"/>
                                  </p:stCondLst>
                                  <p:childTnLst>
                                    <p:set>
                                      <p:cBhvr>
                                        <p:cTn id="94" dur="1" fill="hold">
                                          <p:stCondLst>
                                            <p:cond delay="0"/>
                                          </p:stCondLst>
                                        </p:cTn>
                                        <p:tgtEl>
                                          <p:spTgt spid="8"/>
                                        </p:tgtEl>
                                        <p:attrNameLst>
                                          <p:attrName>style.visibility</p:attrName>
                                        </p:attrNameLst>
                                      </p:cBhvr>
                                      <p:to>
                                        <p:strVal val="visible"/>
                                      </p:to>
                                    </p:set>
                                    <p:anim calcmode="lin" valueType="num">
                                      <p:cBhvr additive="base">
                                        <p:cTn id="95" dur="500" fill="hold"/>
                                        <p:tgtEl>
                                          <p:spTgt spid="8"/>
                                        </p:tgtEl>
                                        <p:attrNameLst>
                                          <p:attrName>ppt_x</p:attrName>
                                        </p:attrNameLst>
                                      </p:cBhvr>
                                      <p:tavLst>
                                        <p:tav tm="0">
                                          <p:val>
                                            <p:strVal val="#ppt_x"/>
                                          </p:val>
                                        </p:tav>
                                        <p:tav tm="100000">
                                          <p:val>
                                            <p:strVal val="#ppt_x"/>
                                          </p:val>
                                        </p:tav>
                                      </p:tavLst>
                                    </p:anim>
                                    <p:anim calcmode="lin" valueType="num">
                                      <p:cBhvr additive="base">
                                        <p:cTn id="96"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1" fill="hold" grpId="0" nodeType="clickEffect">
                                  <p:stCondLst>
                                    <p:cond delay="0"/>
                                  </p:stCondLst>
                                  <p:childTnLst>
                                    <p:set>
                                      <p:cBhvr>
                                        <p:cTn id="100" dur="1" fill="hold">
                                          <p:stCondLst>
                                            <p:cond delay="0"/>
                                          </p:stCondLst>
                                        </p:cTn>
                                        <p:tgtEl>
                                          <p:spTgt spid="49"/>
                                        </p:tgtEl>
                                        <p:attrNameLst>
                                          <p:attrName>style.visibility</p:attrName>
                                        </p:attrNameLst>
                                      </p:cBhvr>
                                      <p:to>
                                        <p:strVal val="visible"/>
                                      </p:to>
                                    </p:set>
                                    <p:anim calcmode="lin" valueType="num">
                                      <p:cBhvr additive="base">
                                        <p:cTn id="101" dur="750" fill="hold"/>
                                        <p:tgtEl>
                                          <p:spTgt spid="49"/>
                                        </p:tgtEl>
                                        <p:attrNameLst>
                                          <p:attrName>ppt_x</p:attrName>
                                        </p:attrNameLst>
                                      </p:cBhvr>
                                      <p:tavLst>
                                        <p:tav tm="0">
                                          <p:val>
                                            <p:strVal val="#ppt_x"/>
                                          </p:val>
                                        </p:tav>
                                        <p:tav tm="100000">
                                          <p:val>
                                            <p:strVal val="#ppt_x"/>
                                          </p:val>
                                        </p:tav>
                                      </p:tavLst>
                                    </p:anim>
                                    <p:anim calcmode="lin" valueType="num">
                                      <p:cBhvr additive="base">
                                        <p:cTn id="102" dur="750" fill="hold"/>
                                        <p:tgtEl>
                                          <p:spTgt spid="49"/>
                                        </p:tgtEl>
                                        <p:attrNameLst>
                                          <p:attrName>ppt_y</p:attrName>
                                        </p:attrNameLst>
                                      </p:cBhvr>
                                      <p:tavLst>
                                        <p:tav tm="0">
                                          <p:val>
                                            <p:strVal val="0-#ppt_h/2"/>
                                          </p:val>
                                        </p:tav>
                                        <p:tav tm="100000">
                                          <p:val>
                                            <p:strVal val="#ppt_y"/>
                                          </p:val>
                                        </p:tav>
                                      </p:tavLst>
                                    </p:anim>
                                  </p:childTnLst>
                                </p:cTn>
                              </p:par>
                              <p:par>
                                <p:cTn id="103" presetID="2" presetClass="entr" presetSubtype="1" fill="hold" grpId="0" nodeType="withEffect">
                                  <p:stCondLst>
                                    <p:cond delay="0"/>
                                  </p:stCondLst>
                                  <p:childTnLst>
                                    <p:set>
                                      <p:cBhvr>
                                        <p:cTn id="104" dur="1" fill="hold">
                                          <p:stCondLst>
                                            <p:cond delay="0"/>
                                          </p:stCondLst>
                                        </p:cTn>
                                        <p:tgtEl>
                                          <p:spTgt spid="48"/>
                                        </p:tgtEl>
                                        <p:attrNameLst>
                                          <p:attrName>style.visibility</p:attrName>
                                        </p:attrNameLst>
                                      </p:cBhvr>
                                      <p:to>
                                        <p:strVal val="visible"/>
                                      </p:to>
                                    </p:set>
                                    <p:anim calcmode="lin" valueType="num">
                                      <p:cBhvr additive="base">
                                        <p:cTn id="105" dur="750" fill="hold"/>
                                        <p:tgtEl>
                                          <p:spTgt spid="48"/>
                                        </p:tgtEl>
                                        <p:attrNameLst>
                                          <p:attrName>ppt_x</p:attrName>
                                        </p:attrNameLst>
                                      </p:cBhvr>
                                      <p:tavLst>
                                        <p:tav tm="0">
                                          <p:val>
                                            <p:strVal val="#ppt_x"/>
                                          </p:val>
                                        </p:tav>
                                        <p:tav tm="100000">
                                          <p:val>
                                            <p:strVal val="#ppt_x"/>
                                          </p:val>
                                        </p:tav>
                                      </p:tavLst>
                                    </p:anim>
                                    <p:anim calcmode="lin" valueType="num">
                                      <p:cBhvr additive="base">
                                        <p:cTn id="106" dur="750" fill="hold"/>
                                        <p:tgtEl>
                                          <p:spTgt spid="48"/>
                                        </p:tgtEl>
                                        <p:attrNameLst>
                                          <p:attrName>ppt_y</p:attrName>
                                        </p:attrNameLst>
                                      </p:cBhvr>
                                      <p:tavLst>
                                        <p:tav tm="0">
                                          <p:val>
                                            <p:strVal val="0-#ppt_h/2"/>
                                          </p:val>
                                        </p:tav>
                                        <p:tav tm="100000">
                                          <p:val>
                                            <p:strVal val="#ppt_y"/>
                                          </p:val>
                                        </p:tav>
                                      </p:tavLst>
                                    </p:anim>
                                  </p:childTnLst>
                                </p:cTn>
                              </p:par>
                            </p:childTnLst>
                          </p:cTn>
                        </p:par>
                        <p:par>
                          <p:cTn id="107" fill="hold">
                            <p:stCondLst>
                              <p:cond delay="750"/>
                            </p:stCondLst>
                            <p:childTnLst>
                              <p:par>
                                <p:cTn id="108" presetID="10" presetClass="entr" presetSubtype="0" fill="hold" grpId="0" nodeType="afterEffect">
                                  <p:stCondLst>
                                    <p:cond delay="0"/>
                                  </p:stCondLst>
                                  <p:childTnLst>
                                    <p:set>
                                      <p:cBhvr>
                                        <p:cTn id="109" dur="1" fill="hold">
                                          <p:stCondLst>
                                            <p:cond delay="0"/>
                                          </p:stCondLst>
                                        </p:cTn>
                                        <p:tgtEl>
                                          <p:spTgt spid="13"/>
                                        </p:tgtEl>
                                        <p:attrNameLst>
                                          <p:attrName>style.visibility</p:attrName>
                                        </p:attrNameLst>
                                      </p:cBhvr>
                                      <p:to>
                                        <p:strVal val="visible"/>
                                      </p:to>
                                    </p:set>
                                    <p:animEffect transition="in" filter="fade">
                                      <p:cBhvr>
                                        <p:cTn id="110" dur="500"/>
                                        <p:tgtEl>
                                          <p:spTgt spid="13"/>
                                        </p:tgtEl>
                                      </p:cBhvr>
                                    </p:animEffect>
                                  </p:childTnLst>
                                </p:cTn>
                              </p:par>
                            </p:childTnLst>
                          </p:cTn>
                        </p:par>
                        <p:par>
                          <p:cTn id="111" fill="hold">
                            <p:stCondLst>
                              <p:cond delay="1250"/>
                            </p:stCondLst>
                            <p:childTnLst>
                              <p:par>
                                <p:cTn id="112" presetID="10" presetClass="entr" presetSubtype="0" fill="hold" nodeType="afterEffect">
                                  <p:stCondLst>
                                    <p:cond delay="0"/>
                                  </p:stCondLst>
                                  <p:childTnLst>
                                    <p:set>
                                      <p:cBhvr>
                                        <p:cTn id="113" dur="1" fill="hold">
                                          <p:stCondLst>
                                            <p:cond delay="0"/>
                                          </p:stCondLst>
                                        </p:cTn>
                                        <p:tgtEl>
                                          <p:spTgt spid="30"/>
                                        </p:tgtEl>
                                        <p:attrNameLst>
                                          <p:attrName>style.visibility</p:attrName>
                                        </p:attrNameLst>
                                      </p:cBhvr>
                                      <p:to>
                                        <p:strVal val="visible"/>
                                      </p:to>
                                    </p:set>
                                    <p:animEffect transition="in" filter="fade">
                                      <p:cBhvr>
                                        <p:cTn id="114" dur="500"/>
                                        <p:tgtEl>
                                          <p:spTgt spid="30"/>
                                        </p:tgtEl>
                                      </p:cBhvr>
                                    </p:animEffect>
                                  </p:childTnLst>
                                </p:cTn>
                              </p:par>
                              <p:par>
                                <p:cTn id="115" presetID="10" presetClass="entr" presetSubtype="0" fill="hold" nodeType="withEffect">
                                  <p:stCondLst>
                                    <p:cond delay="0"/>
                                  </p:stCondLst>
                                  <p:childTnLst>
                                    <p:set>
                                      <p:cBhvr>
                                        <p:cTn id="116" dur="1" fill="hold">
                                          <p:stCondLst>
                                            <p:cond delay="0"/>
                                          </p:stCondLst>
                                        </p:cTn>
                                        <p:tgtEl>
                                          <p:spTgt spid="16"/>
                                        </p:tgtEl>
                                        <p:attrNameLst>
                                          <p:attrName>style.visibility</p:attrName>
                                        </p:attrNameLst>
                                      </p:cBhvr>
                                      <p:to>
                                        <p:strVal val="visible"/>
                                      </p:to>
                                    </p:set>
                                    <p:animEffect transition="in" filter="fade">
                                      <p:cBhvr>
                                        <p:cTn id="117" dur="500"/>
                                        <p:tgtEl>
                                          <p:spTgt spid="16"/>
                                        </p:tgtEl>
                                      </p:cBhvr>
                                    </p:animEffect>
                                  </p:childTnLst>
                                </p:cTn>
                              </p:par>
                              <p:par>
                                <p:cTn id="118" presetID="10" presetClass="entr" presetSubtype="0" fill="hold" nodeType="withEffect">
                                  <p:stCondLst>
                                    <p:cond delay="0"/>
                                  </p:stCondLst>
                                  <p:childTnLst>
                                    <p:set>
                                      <p:cBhvr>
                                        <p:cTn id="119" dur="1" fill="hold">
                                          <p:stCondLst>
                                            <p:cond delay="0"/>
                                          </p:stCondLst>
                                        </p:cTn>
                                        <p:tgtEl>
                                          <p:spTgt spid="27"/>
                                        </p:tgtEl>
                                        <p:attrNameLst>
                                          <p:attrName>style.visibility</p:attrName>
                                        </p:attrNameLst>
                                      </p:cBhvr>
                                      <p:to>
                                        <p:strVal val="visible"/>
                                      </p:to>
                                    </p:set>
                                    <p:animEffect transition="in" filter="fade">
                                      <p:cBhvr>
                                        <p:cTn id="12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animBg="1"/>
      <p:bldP spid="50" grpId="0" animBg="1"/>
      <p:bldP spid="51" grpId="0" animBg="1"/>
      <p:bldP spid="52" grpId="0" animBg="1"/>
      <p:bldP spid="53" grpId="0" animBg="1"/>
      <p:bldP spid="54" grpId="0" animBg="1"/>
      <p:bldP spid="55" grpId="0" animBg="1"/>
      <p:bldP spid="56" grpId="0" animBg="1"/>
      <p:bldP spid="57" grpId="0" animBg="1"/>
      <p:bldP spid="4" grpId="0" animBg="1"/>
      <p:bldP spid="5" grpId="0" animBg="1"/>
      <p:bldP spid="6" grpId="0" animBg="1"/>
      <p:bldP spid="8" grpId="0"/>
      <p:bldP spid="9" grpId="0" animBg="1"/>
      <p:bldP spid="10" grpId="0"/>
      <p:bldP spid="11" grpId="0" animBg="1"/>
      <p:bldP spid="12" grpId="0"/>
      <p:bldP spid="13" grpId="0"/>
      <p:bldP spid="1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6"/>
          <p:cNvSpPr/>
          <p:nvPr/>
        </p:nvSpPr>
        <p:spPr>
          <a:xfrm>
            <a:off x="354841" y="888190"/>
            <a:ext cx="5568287" cy="694980"/>
          </a:xfrm>
          <a:custGeom>
            <a:avLst/>
            <a:gdLst>
              <a:gd name="connsiteX0" fmla="*/ 0 w 5568287"/>
              <a:gd name="connsiteY0" fmla="*/ 115832 h 694980"/>
              <a:gd name="connsiteX1" fmla="*/ 115832 w 5568287"/>
              <a:gd name="connsiteY1" fmla="*/ 0 h 694980"/>
              <a:gd name="connsiteX2" fmla="*/ 5452455 w 5568287"/>
              <a:gd name="connsiteY2" fmla="*/ 0 h 694980"/>
              <a:gd name="connsiteX3" fmla="*/ 5568287 w 5568287"/>
              <a:gd name="connsiteY3" fmla="*/ 115832 h 694980"/>
              <a:gd name="connsiteX4" fmla="*/ 5568287 w 5568287"/>
              <a:gd name="connsiteY4" fmla="*/ 579148 h 694980"/>
              <a:gd name="connsiteX5" fmla="*/ 5452455 w 5568287"/>
              <a:gd name="connsiteY5" fmla="*/ 694980 h 694980"/>
              <a:gd name="connsiteX6" fmla="*/ 115832 w 5568287"/>
              <a:gd name="connsiteY6" fmla="*/ 694980 h 694980"/>
              <a:gd name="connsiteX7" fmla="*/ 0 w 5568287"/>
              <a:gd name="connsiteY7" fmla="*/ 579148 h 694980"/>
              <a:gd name="connsiteX8" fmla="*/ 0 w 5568287"/>
              <a:gd name="connsiteY8" fmla="*/ 115832 h 694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8287" h="694980">
                <a:moveTo>
                  <a:pt x="0" y="115832"/>
                </a:moveTo>
                <a:cubicBezTo>
                  <a:pt x="0" y="51860"/>
                  <a:pt x="51860" y="0"/>
                  <a:pt x="115832" y="0"/>
                </a:cubicBezTo>
                <a:lnTo>
                  <a:pt x="5452455" y="0"/>
                </a:lnTo>
                <a:cubicBezTo>
                  <a:pt x="5516427" y="0"/>
                  <a:pt x="5568287" y="51860"/>
                  <a:pt x="5568287" y="115832"/>
                </a:cubicBezTo>
                <a:lnTo>
                  <a:pt x="5568287" y="579148"/>
                </a:lnTo>
                <a:cubicBezTo>
                  <a:pt x="5568287" y="643120"/>
                  <a:pt x="5516427" y="694980"/>
                  <a:pt x="5452455" y="694980"/>
                </a:cubicBezTo>
                <a:lnTo>
                  <a:pt x="115832" y="694980"/>
                </a:lnTo>
                <a:cubicBezTo>
                  <a:pt x="51860" y="694980"/>
                  <a:pt x="0" y="643120"/>
                  <a:pt x="0" y="579148"/>
                </a:cubicBezTo>
                <a:lnTo>
                  <a:pt x="0" y="115832"/>
                </a:lnTo>
                <a:close/>
              </a:path>
            </a:pathLst>
          </a:custGeom>
        </p:spPr>
        <p:style>
          <a:lnRef idx="0">
            <a:schemeClr val="lt2">
              <a:hueOff val="0"/>
              <a:satOff val="0"/>
              <a:lumOff val="0"/>
              <a:alphaOff val="0"/>
            </a:schemeClr>
          </a:lnRef>
          <a:fillRef idx="3">
            <a:schemeClr val="dk2">
              <a:hueOff val="0"/>
              <a:satOff val="0"/>
              <a:lumOff val="0"/>
              <a:alphaOff val="0"/>
            </a:schemeClr>
          </a:fillRef>
          <a:effectRef idx="3">
            <a:schemeClr val="dk2">
              <a:hueOff val="0"/>
              <a:satOff val="0"/>
              <a:lumOff val="0"/>
              <a:alphaOff val="0"/>
            </a:schemeClr>
          </a:effectRef>
          <a:fontRef idx="minor">
            <a:schemeClr val="lt1"/>
          </a:fontRef>
        </p:style>
        <p:txBody>
          <a:bodyPr spcFirstLastPara="0" vert="horz" wrap="square" lIns="136796" tIns="136796" rIns="136796" bIns="136796" numCol="1" spcCol="1270" anchor="ctr" anchorCtr="0">
            <a:noAutofit/>
          </a:bodyPr>
          <a:lstStyle/>
          <a:p>
            <a:pPr lvl="0" algn="l" defTabSz="1200150">
              <a:lnSpc>
                <a:spcPct val="90000"/>
              </a:lnSpc>
              <a:spcBef>
                <a:spcPct val="0"/>
              </a:spcBef>
              <a:spcAft>
                <a:spcPct val="35000"/>
              </a:spcAft>
            </a:pPr>
            <a:r>
              <a:rPr lang="en-GB" altLang="bg-BG" sz="2700" b="0" kern="1200" smtClean="0">
                <a:latin typeface="Montserrat" pitchFamily="2" charset="0"/>
              </a:rPr>
              <a:t>Disasters: Natural and Local</a:t>
            </a:r>
            <a:endParaRPr lang="bg-BG" sz="2700" b="0" kern="1200" dirty="0"/>
          </a:p>
        </p:txBody>
      </p:sp>
      <p:sp>
        <p:nvSpPr>
          <p:cNvPr id="8" name="Freeform 7"/>
          <p:cNvSpPr/>
          <p:nvPr/>
        </p:nvSpPr>
        <p:spPr>
          <a:xfrm>
            <a:off x="354841" y="1583170"/>
            <a:ext cx="5568287" cy="2403269"/>
          </a:xfrm>
          <a:custGeom>
            <a:avLst/>
            <a:gdLst>
              <a:gd name="connsiteX0" fmla="*/ 0 w 5568287"/>
              <a:gd name="connsiteY0" fmla="*/ 0 h 2403269"/>
              <a:gd name="connsiteX1" fmla="*/ 5568287 w 5568287"/>
              <a:gd name="connsiteY1" fmla="*/ 0 h 2403269"/>
              <a:gd name="connsiteX2" fmla="*/ 5568287 w 5568287"/>
              <a:gd name="connsiteY2" fmla="*/ 2403269 h 2403269"/>
              <a:gd name="connsiteX3" fmla="*/ 0 w 5568287"/>
              <a:gd name="connsiteY3" fmla="*/ 2403269 h 2403269"/>
              <a:gd name="connsiteX4" fmla="*/ 0 w 5568287"/>
              <a:gd name="connsiteY4" fmla="*/ 0 h 24032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8287" h="2403269">
                <a:moveTo>
                  <a:pt x="0" y="0"/>
                </a:moveTo>
                <a:lnTo>
                  <a:pt x="5568287" y="0"/>
                </a:lnTo>
                <a:lnTo>
                  <a:pt x="5568287" y="2403269"/>
                </a:lnTo>
                <a:lnTo>
                  <a:pt x="0" y="2403269"/>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17679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altLang="bg-BG" sz="2100" kern="1200" dirty="0" smtClean="0">
                <a:latin typeface="Montserrat" pitchFamily="2" charset="0"/>
              </a:rPr>
              <a:t>Data loss and system failure can obviously be caused by natural disasters such as floods, earthquakes and fires, but even a simple electronic malfunction could destroy valuable information. When it comes to data, putting all your eggs in one basket is a perilous risk.</a:t>
            </a:r>
            <a:endParaRPr lang="bg-BG" sz="2100" kern="1200" dirty="0"/>
          </a:p>
        </p:txBody>
      </p:sp>
      <p:sp>
        <p:nvSpPr>
          <p:cNvPr id="9" name="Freeform 8"/>
          <p:cNvSpPr/>
          <p:nvPr/>
        </p:nvSpPr>
        <p:spPr>
          <a:xfrm>
            <a:off x="354841" y="3986439"/>
            <a:ext cx="5568287" cy="694980"/>
          </a:xfrm>
          <a:custGeom>
            <a:avLst/>
            <a:gdLst>
              <a:gd name="connsiteX0" fmla="*/ 0 w 5568287"/>
              <a:gd name="connsiteY0" fmla="*/ 115832 h 694980"/>
              <a:gd name="connsiteX1" fmla="*/ 115832 w 5568287"/>
              <a:gd name="connsiteY1" fmla="*/ 0 h 694980"/>
              <a:gd name="connsiteX2" fmla="*/ 5452455 w 5568287"/>
              <a:gd name="connsiteY2" fmla="*/ 0 h 694980"/>
              <a:gd name="connsiteX3" fmla="*/ 5568287 w 5568287"/>
              <a:gd name="connsiteY3" fmla="*/ 115832 h 694980"/>
              <a:gd name="connsiteX4" fmla="*/ 5568287 w 5568287"/>
              <a:gd name="connsiteY4" fmla="*/ 579148 h 694980"/>
              <a:gd name="connsiteX5" fmla="*/ 5452455 w 5568287"/>
              <a:gd name="connsiteY5" fmla="*/ 694980 h 694980"/>
              <a:gd name="connsiteX6" fmla="*/ 115832 w 5568287"/>
              <a:gd name="connsiteY6" fmla="*/ 694980 h 694980"/>
              <a:gd name="connsiteX7" fmla="*/ 0 w 5568287"/>
              <a:gd name="connsiteY7" fmla="*/ 579148 h 694980"/>
              <a:gd name="connsiteX8" fmla="*/ 0 w 5568287"/>
              <a:gd name="connsiteY8" fmla="*/ 115832 h 694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8287" h="694980">
                <a:moveTo>
                  <a:pt x="0" y="115832"/>
                </a:moveTo>
                <a:cubicBezTo>
                  <a:pt x="0" y="51860"/>
                  <a:pt x="51860" y="0"/>
                  <a:pt x="115832" y="0"/>
                </a:cubicBezTo>
                <a:lnTo>
                  <a:pt x="5452455" y="0"/>
                </a:lnTo>
                <a:cubicBezTo>
                  <a:pt x="5516427" y="0"/>
                  <a:pt x="5568287" y="51860"/>
                  <a:pt x="5568287" y="115832"/>
                </a:cubicBezTo>
                <a:lnTo>
                  <a:pt x="5568287" y="579148"/>
                </a:lnTo>
                <a:cubicBezTo>
                  <a:pt x="5568287" y="643120"/>
                  <a:pt x="5516427" y="694980"/>
                  <a:pt x="5452455" y="694980"/>
                </a:cubicBezTo>
                <a:lnTo>
                  <a:pt x="115832" y="694980"/>
                </a:lnTo>
                <a:cubicBezTo>
                  <a:pt x="51860" y="694980"/>
                  <a:pt x="0" y="643120"/>
                  <a:pt x="0" y="579148"/>
                </a:cubicBezTo>
                <a:lnTo>
                  <a:pt x="0" y="115832"/>
                </a:lnTo>
                <a:close/>
              </a:path>
            </a:pathLst>
          </a:custGeom>
        </p:spPr>
        <p:style>
          <a:lnRef idx="0">
            <a:schemeClr val="lt2">
              <a:hueOff val="0"/>
              <a:satOff val="0"/>
              <a:lumOff val="0"/>
              <a:alphaOff val="0"/>
            </a:schemeClr>
          </a:lnRef>
          <a:fillRef idx="3">
            <a:schemeClr val="dk2">
              <a:hueOff val="0"/>
              <a:satOff val="0"/>
              <a:lumOff val="0"/>
              <a:alphaOff val="0"/>
            </a:schemeClr>
          </a:fillRef>
          <a:effectRef idx="3">
            <a:schemeClr val="dk2">
              <a:hueOff val="0"/>
              <a:satOff val="0"/>
              <a:lumOff val="0"/>
              <a:alphaOff val="0"/>
            </a:schemeClr>
          </a:effectRef>
          <a:fontRef idx="minor">
            <a:schemeClr val="lt1"/>
          </a:fontRef>
        </p:style>
        <p:txBody>
          <a:bodyPr spcFirstLastPara="0" vert="horz" wrap="square" lIns="136796" tIns="136796" rIns="136796" bIns="136796" numCol="1" spcCol="1270" anchor="ctr" anchorCtr="0">
            <a:noAutofit/>
          </a:bodyPr>
          <a:lstStyle/>
          <a:p>
            <a:pPr lvl="0" algn="l" defTabSz="1200150">
              <a:lnSpc>
                <a:spcPct val="90000"/>
              </a:lnSpc>
              <a:spcBef>
                <a:spcPct val="0"/>
              </a:spcBef>
              <a:spcAft>
                <a:spcPct val="35000"/>
              </a:spcAft>
            </a:pPr>
            <a:r>
              <a:rPr lang="en-GB" altLang="bg-BG" sz="2700" b="0" kern="1200" smtClean="0">
                <a:latin typeface="Montserrat" pitchFamily="2" charset="0"/>
              </a:rPr>
              <a:t>Network Disruptions</a:t>
            </a:r>
            <a:endParaRPr lang="bg-BG" sz="2700" b="0" kern="1200" dirty="0"/>
          </a:p>
        </p:txBody>
      </p:sp>
      <p:sp>
        <p:nvSpPr>
          <p:cNvPr id="10" name="Freeform 9"/>
          <p:cNvSpPr/>
          <p:nvPr/>
        </p:nvSpPr>
        <p:spPr>
          <a:xfrm>
            <a:off x="354841" y="4681420"/>
            <a:ext cx="5568287" cy="1704645"/>
          </a:xfrm>
          <a:custGeom>
            <a:avLst/>
            <a:gdLst>
              <a:gd name="connsiteX0" fmla="*/ 0 w 5568287"/>
              <a:gd name="connsiteY0" fmla="*/ 0 h 1704645"/>
              <a:gd name="connsiteX1" fmla="*/ 5568287 w 5568287"/>
              <a:gd name="connsiteY1" fmla="*/ 0 h 1704645"/>
              <a:gd name="connsiteX2" fmla="*/ 5568287 w 5568287"/>
              <a:gd name="connsiteY2" fmla="*/ 1704645 h 1704645"/>
              <a:gd name="connsiteX3" fmla="*/ 0 w 5568287"/>
              <a:gd name="connsiteY3" fmla="*/ 1704645 h 1704645"/>
              <a:gd name="connsiteX4" fmla="*/ 0 w 5568287"/>
              <a:gd name="connsiteY4" fmla="*/ 0 h 1704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8287" h="1704645">
                <a:moveTo>
                  <a:pt x="0" y="0"/>
                </a:moveTo>
                <a:lnTo>
                  <a:pt x="5568287" y="0"/>
                </a:lnTo>
                <a:lnTo>
                  <a:pt x="5568287" y="1704645"/>
                </a:lnTo>
                <a:lnTo>
                  <a:pt x="0" y="1704645"/>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17679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altLang="bg-BG" sz="2100" kern="1200" dirty="0" smtClean="0">
                <a:latin typeface="Montserrat" pitchFamily="2" charset="0"/>
              </a:rPr>
              <a:t>Third party internet networks can fail. </a:t>
            </a:r>
            <a:r>
              <a:rPr lang="en-GB" altLang="bg-BG" sz="2100" kern="1200" dirty="0" err="1" smtClean="0">
                <a:latin typeface="Montserrat" pitchFamily="2" charset="0"/>
              </a:rPr>
              <a:t>Fiber</a:t>
            </a:r>
            <a:r>
              <a:rPr lang="en-GB" altLang="bg-BG" sz="2100" kern="1200" dirty="0" smtClean="0">
                <a:latin typeface="Montserrat" pitchFamily="2" charset="0"/>
              </a:rPr>
              <a:t> can get cut. Your in-house local area network can be disabled. If your business needs continuous connectivity, make sure network availability is a top priority.</a:t>
            </a:r>
            <a:endParaRPr lang="bg-BG" sz="2100" kern="1200" dirty="0"/>
          </a:p>
        </p:txBody>
      </p:sp>
      <p:sp>
        <p:nvSpPr>
          <p:cNvPr id="12" name="Freeform 11"/>
          <p:cNvSpPr/>
          <p:nvPr/>
        </p:nvSpPr>
        <p:spPr>
          <a:xfrm>
            <a:off x="6223378" y="239601"/>
            <a:ext cx="5568287" cy="694980"/>
          </a:xfrm>
          <a:custGeom>
            <a:avLst/>
            <a:gdLst>
              <a:gd name="connsiteX0" fmla="*/ 0 w 5568287"/>
              <a:gd name="connsiteY0" fmla="*/ 115832 h 694980"/>
              <a:gd name="connsiteX1" fmla="*/ 115832 w 5568287"/>
              <a:gd name="connsiteY1" fmla="*/ 0 h 694980"/>
              <a:gd name="connsiteX2" fmla="*/ 5452455 w 5568287"/>
              <a:gd name="connsiteY2" fmla="*/ 0 h 694980"/>
              <a:gd name="connsiteX3" fmla="*/ 5568287 w 5568287"/>
              <a:gd name="connsiteY3" fmla="*/ 115832 h 694980"/>
              <a:gd name="connsiteX4" fmla="*/ 5568287 w 5568287"/>
              <a:gd name="connsiteY4" fmla="*/ 579148 h 694980"/>
              <a:gd name="connsiteX5" fmla="*/ 5452455 w 5568287"/>
              <a:gd name="connsiteY5" fmla="*/ 694980 h 694980"/>
              <a:gd name="connsiteX6" fmla="*/ 115832 w 5568287"/>
              <a:gd name="connsiteY6" fmla="*/ 694980 h 694980"/>
              <a:gd name="connsiteX7" fmla="*/ 0 w 5568287"/>
              <a:gd name="connsiteY7" fmla="*/ 579148 h 694980"/>
              <a:gd name="connsiteX8" fmla="*/ 0 w 5568287"/>
              <a:gd name="connsiteY8" fmla="*/ 115832 h 694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8287" h="694980">
                <a:moveTo>
                  <a:pt x="0" y="115832"/>
                </a:moveTo>
                <a:cubicBezTo>
                  <a:pt x="0" y="51860"/>
                  <a:pt x="51860" y="0"/>
                  <a:pt x="115832" y="0"/>
                </a:cubicBezTo>
                <a:lnTo>
                  <a:pt x="5452455" y="0"/>
                </a:lnTo>
                <a:cubicBezTo>
                  <a:pt x="5516427" y="0"/>
                  <a:pt x="5568287" y="51860"/>
                  <a:pt x="5568287" y="115832"/>
                </a:cubicBezTo>
                <a:lnTo>
                  <a:pt x="5568287" y="579148"/>
                </a:lnTo>
                <a:cubicBezTo>
                  <a:pt x="5568287" y="643120"/>
                  <a:pt x="5516427" y="694980"/>
                  <a:pt x="5452455" y="694980"/>
                </a:cubicBezTo>
                <a:lnTo>
                  <a:pt x="115832" y="694980"/>
                </a:lnTo>
                <a:cubicBezTo>
                  <a:pt x="51860" y="694980"/>
                  <a:pt x="0" y="643120"/>
                  <a:pt x="0" y="579148"/>
                </a:cubicBezTo>
                <a:lnTo>
                  <a:pt x="0" y="115832"/>
                </a:lnTo>
                <a:close/>
              </a:path>
            </a:pathLst>
          </a:custGeom>
        </p:spPr>
        <p:style>
          <a:lnRef idx="0">
            <a:schemeClr val="lt2">
              <a:hueOff val="0"/>
              <a:satOff val="0"/>
              <a:lumOff val="0"/>
              <a:alphaOff val="0"/>
            </a:schemeClr>
          </a:lnRef>
          <a:fillRef idx="3">
            <a:schemeClr val="dk2">
              <a:hueOff val="0"/>
              <a:satOff val="0"/>
              <a:lumOff val="0"/>
              <a:alphaOff val="0"/>
            </a:schemeClr>
          </a:fillRef>
          <a:effectRef idx="3">
            <a:schemeClr val="dk2">
              <a:hueOff val="0"/>
              <a:satOff val="0"/>
              <a:lumOff val="0"/>
              <a:alphaOff val="0"/>
            </a:schemeClr>
          </a:effectRef>
          <a:fontRef idx="minor">
            <a:schemeClr val="lt1"/>
          </a:fontRef>
        </p:style>
        <p:txBody>
          <a:bodyPr spcFirstLastPara="0" vert="horz" wrap="square" lIns="136796" tIns="136796" rIns="136796" bIns="136796" numCol="1" spcCol="1270" anchor="ctr" anchorCtr="0">
            <a:noAutofit/>
          </a:bodyPr>
          <a:lstStyle/>
          <a:p>
            <a:pPr lvl="0" algn="l" defTabSz="1200150">
              <a:lnSpc>
                <a:spcPct val="90000"/>
              </a:lnSpc>
              <a:spcBef>
                <a:spcPct val="0"/>
              </a:spcBef>
              <a:spcAft>
                <a:spcPct val="35000"/>
              </a:spcAft>
            </a:pPr>
            <a:r>
              <a:rPr lang="en-GB" altLang="bg-BG" sz="2700" b="0" kern="1200" dirty="0" smtClean="0">
                <a:solidFill>
                  <a:schemeClr val="bg1"/>
                </a:solidFill>
                <a:latin typeface="Montserrat" pitchFamily="2" charset="0"/>
              </a:rPr>
              <a:t>Cybersecurity</a:t>
            </a:r>
            <a:endParaRPr lang="bg-BG" sz="2700" b="0" kern="1200" dirty="0">
              <a:solidFill>
                <a:schemeClr val="bg1"/>
              </a:solidFill>
            </a:endParaRPr>
          </a:p>
        </p:txBody>
      </p:sp>
      <p:sp>
        <p:nvSpPr>
          <p:cNvPr id="13" name="Freeform 12"/>
          <p:cNvSpPr/>
          <p:nvPr/>
        </p:nvSpPr>
        <p:spPr>
          <a:xfrm>
            <a:off x="6223378" y="934581"/>
            <a:ext cx="5568287" cy="3018060"/>
          </a:xfrm>
          <a:custGeom>
            <a:avLst/>
            <a:gdLst>
              <a:gd name="connsiteX0" fmla="*/ 0 w 5568287"/>
              <a:gd name="connsiteY0" fmla="*/ 0 h 3018060"/>
              <a:gd name="connsiteX1" fmla="*/ 5568287 w 5568287"/>
              <a:gd name="connsiteY1" fmla="*/ 0 h 3018060"/>
              <a:gd name="connsiteX2" fmla="*/ 5568287 w 5568287"/>
              <a:gd name="connsiteY2" fmla="*/ 3018060 h 3018060"/>
              <a:gd name="connsiteX3" fmla="*/ 0 w 5568287"/>
              <a:gd name="connsiteY3" fmla="*/ 3018060 h 3018060"/>
              <a:gd name="connsiteX4" fmla="*/ 0 w 5568287"/>
              <a:gd name="connsiteY4" fmla="*/ 0 h 3018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8287" h="3018060">
                <a:moveTo>
                  <a:pt x="0" y="0"/>
                </a:moveTo>
                <a:lnTo>
                  <a:pt x="5568287" y="0"/>
                </a:lnTo>
                <a:lnTo>
                  <a:pt x="5568287" y="3018060"/>
                </a:lnTo>
                <a:lnTo>
                  <a:pt x="0" y="301806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17679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altLang="bg-BG" sz="2100" kern="1200" dirty="0" smtClean="0">
                <a:solidFill>
                  <a:srgbClr val="24272A"/>
                </a:solidFill>
                <a:latin typeface="Montserrat" pitchFamily="2" charset="0"/>
              </a:rPr>
              <a:t>The prevalence of cybersecurity threats are a global phenomenon that no business, large or small, can ignore.  New threats such as Ransomware are predicted to be on the rise. Backing up your data with high frequency is crucial to ensuring such attacks don’t bring your business down plan against data breach is paramount.</a:t>
            </a:r>
            <a:endParaRPr lang="bg-BG" sz="2100" kern="1200" dirty="0"/>
          </a:p>
        </p:txBody>
      </p:sp>
      <p:sp>
        <p:nvSpPr>
          <p:cNvPr id="14" name="Freeform 13"/>
          <p:cNvSpPr/>
          <p:nvPr/>
        </p:nvSpPr>
        <p:spPr>
          <a:xfrm>
            <a:off x="6223378" y="3952641"/>
            <a:ext cx="5568287" cy="694980"/>
          </a:xfrm>
          <a:custGeom>
            <a:avLst/>
            <a:gdLst>
              <a:gd name="connsiteX0" fmla="*/ 0 w 5568287"/>
              <a:gd name="connsiteY0" fmla="*/ 115832 h 694980"/>
              <a:gd name="connsiteX1" fmla="*/ 115832 w 5568287"/>
              <a:gd name="connsiteY1" fmla="*/ 0 h 694980"/>
              <a:gd name="connsiteX2" fmla="*/ 5452455 w 5568287"/>
              <a:gd name="connsiteY2" fmla="*/ 0 h 694980"/>
              <a:gd name="connsiteX3" fmla="*/ 5568287 w 5568287"/>
              <a:gd name="connsiteY3" fmla="*/ 115832 h 694980"/>
              <a:gd name="connsiteX4" fmla="*/ 5568287 w 5568287"/>
              <a:gd name="connsiteY4" fmla="*/ 579148 h 694980"/>
              <a:gd name="connsiteX5" fmla="*/ 5452455 w 5568287"/>
              <a:gd name="connsiteY5" fmla="*/ 694980 h 694980"/>
              <a:gd name="connsiteX6" fmla="*/ 115832 w 5568287"/>
              <a:gd name="connsiteY6" fmla="*/ 694980 h 694980"/>
              <a:gd name="connsiteX7" fmla="*/ 0 w 5568287"/>
              <a:gd name="connsiteY7" fmla="*/ 579148 h 694980"/>
              <a:gd name="connsiteX8" fmla="*/ 0 w 5568287"/>
              <a:gd name="connsiteY8" fmla="*/ 115832 h 694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8287" h="694980">
                <a:moveTo>
                  <a:pt x="0" y="115832"/>
                </a:moveTo>
                <a:cubicBezTo>
                  <a:pt x="0" y="51860"/>
                  <a:pt x="51860" y="0"/>
                  <a:pt x="115832" y="0"/>
                </a:cubicBezTo>
                <a:lnTo>
                  <a:pt x="5452455" y="0"/>
                </a:lnTo>
                <a:cubicBezTo>
                  <a:pt x="5516427" y="0"/>
                  <a:pt x="5568287" y="51860"/>
                  <a:pt x="5568287" y="115832"/>
                </a:cubicBezTo>
                <a:lnTo>
                  <a:pt x="5568287" y="579148"/>
                </a:lnTo>
                <a:cubicBezTo>
                  <a:pt x="5568287" y="643120"/>
                  <a:pt x="5516427" y="694980"/>
                  <a:pt x="5452455" y="694980"/>
                </a:cubicBezTo>
                <a:lnTo>
                  <a:pt x="115832" y="694980"/>
                </a:lnTo>
                <a:cubicBezTo>
                  <a:pt x="51860" y="694980"/>
                  <a:pt x="0" y="643120"/>
                  <a:pt x="0" y="579148"/>
                </a:cubicBezTo>
                <a:lnTo>
                  <a:pt x="0" y="115832"/>
                </a:lnTo>
                <a:close/>
              </a:path>
            </a:pathLst>
          </a:custGeom>
        </p:spPr>
        <p:style>
          <a:lnRef idx="0">
            <a:schemeClr val="lt2">
              <a:hueOff val="0"/>
              <a:satOff val="0"/>
              <a:lumOff val="0"/>
              <a:alphaOff val="0"/>
            </a:schemeClr>
          </a:lnRef>
          <a:fillRef idx="3">
            <a:schemeClr val="dk2">
              <a:hueOff val="0"/>
              <a:satOff val="0"/>
              <a:lumOff val="0"/>
              <a:alphaOff val="0"/>
            </a:schemeClr>
          </a:fillRef>
          <a:effectRef idx="3">
            <a:schemeClr val="dk2">
              <a:hueOff val="0"/>
              <a:satOff val="0"/>
              <a:lumOff val="0"/>
              <a:alphaOff val="0"/>
            </a:schemeClr>
          </a:effectRef>
          <a:fontRef idx="minor">
            <a:schemeClr val="lt1"/>
          </a:fontRef>
        </p:style>
        <p:txBody>
          <a:bodyPr spcFirstLastPara="0" vert="horz" wrap="square" lIns="136796" tIns="136796" rIns="136796" bIns="136796" numCol="1" spcCol="1270" anchor="ctr" anchorCtr="0">
            <a:noAutofit/>
          </a:bodyPr>
          <a:lstStyle/>
          <a:p>
            <a:pPr lvl="0" algn="l" defTabSz="1200150">
              <a:lnSpc>
                <a:spcPct val="90000"/>
              </a:lnSpc>
              <a:spcBef>
                <a:spcPct val="0"/>
              </a:spcBef>
              <a:spcAft>
                <a:spcPct val="35000"/>
              </a:spcAft>
            </a:pPr>
            <a:r>
              <a:rPr lang="en-GB" altLang="bg-BG" sz="2700" kern="1200" dirty="0" smtClean="0">
                <a:solidFill>
                  <a:schemeClr val="bg1"/>
                </a:solidFill>
                <a:latin typeface="Montserrat" pitchFamily="2" charset="0"/>
              </a:rPr>
              <a:t>Human error</a:t>
            </a:r>
            <a:endParaRPr lang="bg-BG" sz="2700" kern="1200" dirty="0">
              <a:solidFill>
                <a:schemeClr val="bg1"/>
              </a:solidFill>
            </a:endParaRPr>
          </a:p>
        </p:txBody>
      </p:sp>
      <p:sp>
        <p:nvSpPr>
          <p:cNvPr id="15" name="Freeform 14"/>
          <p:cNvSpPr/>
          <p:nvPr/>
        </p:nvSpPr>
        <p:spPr>
          <a:xfrm>
            <a:off x="6223378" y="4647621"/>
            <a:ext cx="5568287" cy="1704645"/>
          </a:xfrm>
          <a:custGeom>
            <a:avLst/>
            <a:gdLst>
              <a:gd name="connsiteX0" fmla="*/ 0 w 5568287"/>
              <a:gd name="connsiteY0" fmla="*/ 0 h 1704645"/>
              <a:gd name="connsiteX1" fmla="*/ 5568287 w 5568287"/>
              <a:gd name="connsiteY1" fmla="*/ 0 h 1704645"/>
              <a:gd name="connsiteX2" fmla="*/ 5568287 w 5568287"/>
              <a:gd name="connsiteY2" fmla="*/ 1704645 h 1704645"/>
              <a:gd name="connsiteX3" fmla="*/ 0 w 5568287"/>
              <a:gd name="connsiteY3" fmla="*/ 1704645 h 1704645"/>
              <a:gd name="connsiteX4" fmla="*/ 0 w 5568287"/>
              <a:gd name="connsiteY4" fmla="*/ 0 h 1704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8287" h="1704645">
                <a:moveTo>
                  <a:pt x="0" y="0"/>
                </a:moveTo>
                <a:lnTo>
                  <a:pt x="5568287" y="0"/>
                </a:lnTo>
                <a:lnTo>
                  <a:pt x="5568287" y="1704645"/>
                </a:lnTo>
                <a:lnTo>
                  <a:pt x="0" y="1704645"/>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17679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altLang="bg-BG" sz="2100" kern="1200" dirty="0" smtClean="0">
                <a:solidFill>
                  <a:srgbClr val="24272A"/>
                </a:solidFill>
                <a:latin typeface="Montserrat" pitchFamily="2" charset="0"/>
              </a:rPr>
              <a:t>Vulnerability points are often located right in the cubicle next to you. Employees or vendors can cause outages simply out of ignorance, due to innocent mistakes, or even as a result of ill intent.</a:t>
            </a:r>
            <a:endParaRPr lang="bg-BG" sz="2100" kern="1200" dirty="0"/>
          </a:p>
        </p:txBody>
      </p:sp>
    </p:spTree>
    <p:extLst>
      <p:ext uri="{BB962C8B-B14F-4D97-AF65-F5344CB8AC3E}">
        <p14:creationId xmlns:p14="http://schemas.microsoft.com/office/powerpoint/2010/main" val="368756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750" fill="hold"/>
                                        <p:tgtEl>
                                          <p:spTgt spid="7"/>
                                        </p:tgtEl>
                                        <p:attrNameLst>
                                          <p:attrName>ppt_x</p:attrName>
                                        </p:attrNameLst>
                                      </p:cBhvr>
                                      <p:tavLst>
                                        <p:tav tm="0">
                                          <p:val>
                                            <p:strVal val="0-#ppt_w/2"/>
                                          </p:val>
                                        </p:tav>
                                        <p:tav tm="100000">
                                          <p:val>
                                            <p:strVal val="#ppt_x"/>
                                          </p:val>
                                        </p:tav>
                                      </p:tavLst>
                                    </p:anim>
                                    <p:anim calcmode="lin" valueType="num">
                                      <p:cBhvr additive="base">
                                        <p:cTn id="8" dur="7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fade">
                                      <p:cBhvr>
                                        <p:cTn id="13" dur="1000"/>
                                        <p:tgtEl>
                                          <p:spTgt spid="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750" fill="hold"/>
                                        <p:tgtEl>
                                          <p:spTgt spid="9"/>
                                        </p:tgtEl>
                                        <p:attrNameLst>
                                          <p:attrName>ppt_x</p:attrName>
                                        </p:attrNameLst>
                                      </p:cBhvr>
                                      <p:tavLst>
                                        <p:tav tm="0">
                                          <p:val>
                                            <p:strVal val="0-#ppt_w/2"/>
                                          </p:val>
                                        </p:tav>
                                        <p:tav tm="100000">
                                          <p:val>
                                            <p:strVal val="#ppt_x"/>
                                          </p:val>
                                        </p:tav>
                                      </p:tavLst>
                                    </p:anim>
                                    <p:anim calcmode="lin" valueType="num">
                                      <p:cBhvr additive="base">
                                        <p:cTn id="19" dur="75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Effect transition="in" filter="fade">
                                      <p:cBhvr>
                                        <p:cTn id="24" dur="1000"/>
                                        <p:tgtEl>
                                          <p:spTgt spid="10">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2"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750" fill="hold"/>
                                        <p:tgtEl>
                                          <p:spTgt spid="12"/>
                                        </p:tgtEl>
                                        <p:attrNameLst>
                                          <p:attrName>ppt_x</p:attrName>
                                        </p:attrNameLst>
                                      </p:cBhvr>
                                      <p:tavLst>
                                        <p:tav tm="0">
                                          <p:val>
                                            <p:strVal val="1+#ppt_w/2"/>
                                          </p:val>
                                        </p:tav>
                                        <p:tav tm="100000">
                                          <p:val>
                                            <p:strVal val="#ppt_x"/>
                                          </p:val>
                                        </p:tav>
                                      </p:tavLst>
                                    </p:anim>
                                    <p:anim calcmode="lin" valueType="num">
                                      <p:cBhvr additive="base">
                                        <p:cTn id="30" dur="75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750" fill="hold"/>
                                        <p:tgtEl>
                                          <p:spTgt spid="14"/>
                                        </p:tgtEl>
                                        <p:attrNameLst>
                                          <p:attrName>ppt_x</p:attrName>
                                        </p:attrNameLst>
                                      </p:cBhvr>
                                      <p:tavLst>
                                        <p:tav tm="0">
                                          <p:val>
                                            <p:strVal val="1+#ppt_w/2"/>
                                          </p:val>
                                        </p:tav>
                                        <p:tav tm="100000">
                                          <p:val>
                                            <p:strVal val="#ppt_x"/>
                                          </p:val>
                                        </p:tav>
                                      </p:tavLst>
                                    </p:anim>
                                    <p:anim calcmode="lin" valueType="num">
                                      <p:cBhvr additive="base">
                                        <p:cTn id="41" dur="75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2" grpId="0" animBg="1"/>
      <p:bldP spid="13" grpId="0"/>
      <p:bldP spid="14" grpId="0" animBg="1"/>
      <p:bldP spid="1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27796" y="5991368"/>
            <a:ext cx="5936777" cy="518615"/>
          </a:xfrm>
          <a:prstGeom prst="rect">
            <a:avLst/>
          </a:prstGeom>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000" dirty="0" smtClean="0"/>
              <a:t>Data Consolidation</a:t>
            </a:r>
            <a:endParaRPr lang="bg-BG" sz="2000" dirty="0"/>
          </a:p>
        </p:txBody>
      </p:sp>
      <p:sp>
        <p:nvSpPr>
          <p:cNvPr id="4" name="Rectangle 3"/>
          <p:cNvSpPr/>
          <p:nvPr/>
        </p:nvSpPr>
        <p:spPr>
          <a:xfrm>
            <a:off x="627796" y="5063320"/>
            <a:ext cx="5936777" cy="518615"/>
          </a:xfrm>
          <a:prstGeom prst="rect">
            <a:avLst/>
          </a:prstGeom>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000" dirty="0" smtClean="0"/>
              <a:t>Data Backup &amp; Restoration</a:t>
            </a:r>
            <a:endParaRPr lang="bg-BG" sz="2000" dirty="0"/>
          </a:p>
        </p:txBody>
      </p:sp>
      <p:sp>
        <p:nvSpPr>
          <p:cNvPr id="5" name="Rectangle 4"/>
          <p:cNvSpPr/>
          <p:nvPr/>
        </p:nvSpPr>
        <p:spPr>
          <a:xfrm>
            <a:off x="627796" y="4135272"/>
            <a:ext cx="5936777" cy="518615"/>
          </a:xfrm>
          <a:prstGeom prst="rect">
            <a:avLst/>
          </a:prstGeom>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000" dirty="0" smtClean="0"/>
              <a:t>Disaster Recovery</a:t>
            </a:r>
            <a:endParaRPr lang="bg-BG" sz="2000" dirty="0"/>
          </a:p>
        </p:txBody>
      </p:sp>
      <p:sp>
        <p:nvSpPr>
          <p:cNvPr id="6" name="Rectangle 5"/>
          <p:cNvSpPr/>
          <p:nvPr/>
        </p:nvSpPr>
        <p:spPr>
          <a:xfrm>
            <a:off x="627796" y="3002508"/>
            <a:ext cx="5936777" cy="723332"/>
          </a:xfrm>
          <a:prstGeom prst="rect">
            <a:avLst/>
          </a:prstGeom>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000" dirty="0" smtClean="0"/>
              <a:t>Data Lifecycle Management (DLM) /</a:t>
            </a:r>
          </a:p>
          <a:p>
            <a:pPr algn="ctr"/>
            <a:r>
              <a:rPr lang="en-US" sz="2000" dirty="0" smtClean="0"/>
              <a:t>Information Lifecycle Management (ILM)</a:t>
            </a:r>
            <a:endParaRPr lang="bg-BG" sz="2000" dirty="0"/>
          </a:p>
        </p:txBody>
      </p:sp>
      <p:sp>
        <p:nvSpPr>
          <p:cNvPr id="7" name="Rectangle 6"/>
          <p:cNvSpPr/>
          <p:nvPr/>
        </p:nvSpPr>
        <p:spPr>
          <a:xfrm>
            <a:off x="627796" y="2074460"/>
            <a:ext cx="5936777" cy="518615"/>
          </a:xfrm>
          <a:prstGeom prst="rect">
            <a:avLst/>
          </a:prstGeom>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000" dirty="0" smtClean="0"/>
              <a:t>Data Compliance &amp; Permanence</a:t>
            </a:r>
            <a:endParaRPr lang="bg-BG" sz="2000" dirty="0"/>
          </a:p>
        </p:txBody>
      </p:sp>
      <p:sp>
        <p:nvSpPr>
          <p:cNvPr id="8" name="Rectangle 7"/>
          <p:cNvSpPr/>
          <p:nvPr/>
        </p:nvSpPr>
        <p:spPr>
          <a:xfrm>
            <a:off x="627796" y="1146412"/>
            <a:ext cx="5936777" cy="518615"/>
          </a:xfrm>
          <a:prstGeom prst="rect">
            <a:avLst/>
          </a:prstGeom>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000" dirty="0" smtClean="0"/>
              <a:t>Data Security</a:t>
            </a:r>
            <a:endParaRPr lang="bg-BG" sz="2000" dirty="0"/>
          </a:p>
        </p:txBody>
      </p:sp>
      <p:sp>
        <p:nvSpPr>
          <p:cNvPr id="9" name="Rectangle 8"/>
          <p:cNvSpPr/>
          <p:nvPr/>
        </p:nvSpPr>
        <p:spPr>
          <a:xfrm>
            <a:off x="6796585" y="5991367"/>
            <a:ext cx="5036024" cy="518615"/>
          </a:xfrm>
          <a:prstGeom prst="rect">
            <a:avLst/>
          </a:prstGeom>
          <a:solidFill>
            <a:schemeClr val="accent6">
              <a:lumMod val="75000"/>
            </a:schemeClr>
          </a:solidFill>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smtClean="0">
                <a:solidFill>
                  <a:schemeClr val="bg1"/>
                </a:solidFill>
              </a:rPr>
              <a:t>High Efficiency Storage Software &amp; Hardware</a:t>
            </a:r>
            <a:endParaRPr lang="bg-BG" dirty="0">
              <a:solidFill>
                <a:schemeClr val="bg1"/>
              </a:solidFill>
            </a:endParaRPr>
          </a:p>
        </p:txBody>
      </p:sp>
      <p:sp>
        <p:nvSpPr>
          <p:cNvPr id="10" name="Rectangle 9"/>
          <p:cNvSpPr/>
          <p:nvPr/>
        </p:nvSpPr>
        <p:spPr>
          <a:xfrm>
            <a:off x="6796585" y="5063320"/>
            <a:ext cx="5036024" cy="518615"/>
          </a:xfrm>
          <a:prstGeom prst="rect">
            <a:avLst/>
          </a:prstGeom>
          <a:solidFill>
            <a:schemeClr val="accent6">
              <a:lumMod val="75000"/>
            </a:schemeClr>
          </a:solidFill>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smtClean="0">
                <a:solidFill>
                  <a:schemeClr val="bg1"/>
                </a:solidFill>
              </a:rPr>
              <a:t>Data Backup &amp; Redundancy</a:t>
            </a:r>
            <a:endParaRPr lang="bg-BG" dirty="0">
              <a:solidFill>
                <a:schemeClr val="bg1"/>
              </a:solidFill>
            </a:endParaRPr>
          </a:p>
        </p:txBody>
      </p:sp>
      <p:sp>
        <p:nvSpPr>
          <p:cNvPr id="11" name="Rectangle 10"/>
          <p:cNvSpPr/>
          <p:nvPr/>
        </p:nvSpPr>
        <p:spPr>
          <a:xfrm>
            <a:off x="6796585" y="4135272"/>
            <a:ext cx="5036024" cy="518615"/>
          </a:xfrm>
          <a:prstGeom prst="rect">
            <a:avLst/>
          </a:prstGeom>
          <a:solidFill>
            <a:schemeClr val="accent6">
              <a:lumMod val="75000"/>
            </a:schemeClr>
          </a:solidFill>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smtClean="0">
                <a:solidFill>
                  <a:schemeClr val="bg1"/>
                </a:solidFill>
              </a:rPr>
              <a:t>System Backup (Onsite, Offsite, Services)</a:t>
            </a:r>
            <a:endParaRPr lang="bg-BG" dirty="0">
              <a:solidFill>
                <a:schemeClr val="bg1"/>
              </a:solidFill>
            </a:endParaRPr>
          </a:p>
        </p:txBody>
      </p:sp>
      <p:sp>
        <p:nvSpPr>
          <p:cNvPr id="12" name="Rectangle 11"/>
          <p:cNvSpPr/>
          <p:nvPr/>
        </p:nvSpPr>
        <p:spPr>
          <a:xfrm>
            <a:off x="6796585" y="3207224"/>
            <a:ext cx="5036024" cy="518615"/>
          </a:xfrm>
          <a:prstGeom prst="rect">
            <a:avLst/>
          </a:prstGeom>
          <a:solidFill>
            <a:schemeClr val="accent6">
              <a:lumMod val="75000"/>
            </a:schemeClr>
          </a:solidFill>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smtClean="0">
                <a:solidFill>
                  <a:schemeClr val="bg1"/>
                </a:solidFill>
              </a:rPr>
              <a:t>Data Lifecycle Management</a:t>
            </a:r>
            <a:endParaRPr lang="bg-BG" dirty="0">
              <a:solidFill>
                <a:schemeClr val="bg1"/>
              </a:solidFill>
            </a:endParaRPr>
          </a:p>
        </p:txBody>
      </p:sp>
      <p:sp>
        <p:nvSpPr>
          <p:cNvPr id="13" name="Rectangle 12"/>
          <p:cNvSpPr/>
          <p:nvPr/>
        </p:nvSpPr>
        <p:spPr>
          <a:xfrm>
            <a:off x="6796585" y="2101756"/>
            <a:ext cx="5036024" cy="518615"/>
          </a:xfrm>
          <a:prstGeom prst="rect">
            <a:avLst/>
          </a:prstGeom>
          <a:solidFill>
            <a:schemeClr val="accent6">
              <a:lumMod val="75000"/>
            </a:schemeClr>
          </a:solidFill>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smtClean="0">
                <a:solidFill>
                  <a:schemeClr val="bg1"/>
                </a:solidFill>
              </a:rPr>
              <a:t>Data Entry &amp; </a:t>
            </a:r>
            <a:r>
              <a:rPr lang="en-US" dirty="0" err="1" smtClean="0">
                <a:solidFill>
                  <a:schemeClr val="bg1"/>
                </a:solidFill>
              </a:rPr>
              <a:t>Retantion</a:t>
            </a:r>
            <a:r>
              <a:rPr lang="en-US" dirty="0" smtClean="0">
                <a:solidFill>
                  <a:schemeClr val="bg1"/>
                </a:solidFill>
              </a:rPr>
              <a:t> Period</a:t>
            </a:r>
            <a:endParaRPr lang="bg-BG" dirty="0">
              <a:solidFill>
                <a:schemeClr val="bg1"/>
              </a:solidFill>
            </a:endParaRPr>
          </a:p>
        </p:txBody>
      </p:sp>
      <p:sp>
        <p:nvSpPr>
          <p:cNvPr id="14" name="Rectangle 13"/>
          <p:cNvSpPr/>
          <p:nvPr/>
        </p:nvSpPr>
        <p:spPr>
          <a:xfrm>
            <a:off x="6796585" y="1146411"/>
            <a:ext cx="5036024" cy="518615"/>
          </a:xfrm>
          <a:prstGeom prst="rect">
            <a:avLst/>
          </a:prstGeom>
          <a:solidFill>
            <a:schemeClr val="accent6">
              <a:lumMod val="75000"/>
            </a:schemeClr>
          </a:solidFill>
          <a:effectLst>
            <a:innerShdw blurRad="63500" dist="50800" dir="2700000">
              <a:prstClr val="black">
                <a:alpha val="50000"/>
              </a:prstClr>
            </a:inn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smtClean="0">
                <a:solidFill>
                  <a:schemeClr val="bg1"/>
                </a:solidFill>
              </a:rPr>
              <a:t>Data Control &amp; Encryption</a:t>
            </a:r>
            <a:endParaRPr lang="bg-BG" dirty="0">
              <a:solidFill>
                <a:schemeClr val="bg1"/>
              </a:solidFill>
            </a:endParaRPr>
          </a:p>
        </p:txBody>
      </p:sp>
      <p:sp>
        <p:nvSpPr>
          <p:cNvPr id="15" name="Down Arrow 14"/>
          <p:cNvSpPr/>
          <p:nvPr/>
        </p:nvSpPr>
        <p:spPr>
          <a:xfrm flipV="1">
            <a:off x="3451176" y="5486399"/>
            <a:ext cx="290015" cy="562971"/>
          </a:xfrm>
          <a:prstGeom prst="downArrow">
            <a:avLst/>
          </a:prstGeom>
          <a:solidFill>
            <a:srgbClr val="0A6A94"/>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6" name="Down Arrow 15"/>
          <p:cNvSpPr/>
          <p:nvPr/>
        </p:nvSpPr>
        <p:spPr>
          <a:xfrm flipV="1">
            <a:off x="3451176" y="4577118"/>
            <a:ext cx="290015" cy="562971"/>
          </a:xfrm>
          <a:prstGeom prst="downArrow">
            <a:avLst/>
          </a:prstGeom>
          <a:solidFill>
            <a:srgbClr val="0A6A94"/>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7" name="Down Arrow 16"/>
          <p:cNvSpPr/>
          <p:nvPr/>
        </p:nvSpPr>
        <p:spPr>
          <a:xfrm flipV="1">
            <a:off x="3471646" y="3649070"/>
            <a:ext cx="290015" cy="562971"/>
          </a:xfrm>
          <a:prstGeom prst="downArrow">
            <a:avLst/>
          </a:prstGeom>
          <a:solidFill>
            <a:srgbClr val="0A6A94"/>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8" name="Down Arrow 17"/>
          <p:cNvSpPr/>
          <p:nvPr/>
        </p:nvSpPr>
        <p:spPr>
          <a:xfrm flipV="1">
            <a:off x="3471646" y="2489862"/>
            <a:ext cx="290015" cy="562971"/>
          </a:xfrm>
          <a:prstGeom prst="downArrow">
            <a:avLst/>
          </a:prstGeom>
          <a:solidFill>
            <a:srgbClr val="0A6A94"/>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19" name="Down Arrow 18"/>
          <p:cNvSpPr/>
          <p:nvPr/>
        </p:nvSpPr>
        <p:spPr>
          <a:xfrm flipV="1">
            <a:off x="3471646" y="1580581"/>
            <a:ext cx="290015" cy="562971"/>
          </a:xfrm>
          <a:prstGeom prst="downArrow">
            <a:avLst/>
          </a:prstGeom>
          <a:solidFill>
            <a:srgbClr val="0A6A94"/>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Tree>
    <p:extLst>
      <p:ext uri="{BB962C8B-B14F-4D97-AF65-F5344CB8AC3E}">
        <p14:creationId xmlns:p14="http://schemas.microsoft.com/office/powerpoint/2010/main" val="3884993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0-#ppt_w/2"/>
                                          </p:val>
                                        </p:tav>
                                        <p:tav tm="100000">
                                          <p:val>
                                            <p:strVal val="#ppt_x"/>
                                          </p:val>
                                        </p:tav>
                                      </p:tavLst>
                                    </p:anim>
                                    <p:anim calcmode="lin" valueType="num">
                                      <p:cBhvr additive="base">
                                        <p:cTn id="8" dur="750" fill="hold"/>
                                        <p:tgtEl>
                                          <p:spTgt spid="3"/>
                                        </p:tgtEl>
                                        <p:attrNameLst>
                                          <p:attrName>ppt_y</p:attrName>
                                        </p:attrNameLst>
                                      </p:cBhvr>
                                      <p:tavLst>
                                        <p:tav tm="0">
                                          <p:val>
                                            <p:strVal val="#ppt_y"/>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750" fill="hold"/>
                                        <p:tgtEl>
                                          <p:spTgt spid="3">
                                            <p:txEl>
                                              <p:pRg st="0" end="0"/>
                                            </p:txEl>
                                          </p:spTgt>
                                        </p:tgtEl>
                                        <p:attrNameLst>
                                          <p:attrName>ppt_y</p:attrName>
                                        </p:attrNameLst>
                                      </p:cBhvr>
                                      <p:tavLst>
                                        <p:tav tm="0">
                                          <p:val>
                                            <p:strVal val="0-#ppt_h/2"/>
                                          </p:val>
                                        </p:tav>
                                        <p:tav tm="100000">
                                          <p:val>
                                            <p:strVal val="#ppt_y"/>
                                          </p:val>
                                        </p:tav>
                                      </p:tavLst>
                                    </p:anim>
                                  </p:childTnLst>
                                </p:cTn>
                              </p:par>
                              <p:par>
                                <p:cTn id="13" presetID="14" presetClass="entr" presetSubtype="10" fill="hold" grpId="0" nodeType="withEffect">
                                  <p:stCondLst>
                                    <p:cond delay="500"/>
                                  </p:stCondLst>
                                  <p:childTnLst>
                                    <p:set>
                                      <p:cBhvr>
                                        <p:cTn id="14" dur="1" fill="hold">
                                          <p:stCondLst>
                                            <p:cond delay="0"/>
                                          </p:stCondLst>
                                        </p:cTn>
                                        <p:tgtEl>
                                          <p:spTgt spid="9"/>
                                        </p:tgtEl>
                                        <p:attrNameLst>
                                          <p:attrName>style.visibility</p:attrName>
                                        </p:attrNameLst>
                                      </p:cBhvr>
                                      <p:to>
                                        <p:strVal val="visible"/>
                                      </p:to>
                                    </p:set>
                                    <p:animEffect transition="in" filter="randombar(horizontal)">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down)">
                                      <p:cBhvr>
                                        <p:cTn id="20" dur="1000"/>
                                        <p:tgtEl>
                                          <p:spTgt spid="15"/>
                                        </p:tgtEl>
                                      </p:cBhvr>
                                    </p:animEffect>
                                  </p:childTnLst>
                                </p:cTn>
                              </p:par>
                            </p:childTnLst>
                          </p:cTn>
                        </p:par>
                        <p:par>
                          <p:cTn id="21" fill="hold">
                            <p:stCondLst>
                              <p:cond delay="1000"/>
                            </p:stCondLst>
                            <p:childTnLst>
                              <p:par>
                                <p:cTn id="22" presetID="2" presetClass="entr" presetSubtype="8" fill="hold" grpId="1" nodeType="after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750" fill="hold"/>
                                        <p:tgtEl>
                                          <p:spTgt spid="4"/>
                                        </p:tgtEl>
                                        <p:attrNameLst>
                                          <p:attrName>ppt_x</p:attrName>
                                        </p:attrNameLst>
                                      </p:cBhvr>
                                      <p:tavLst>
                                        <p:tav tm="0">
                                          <p:val>
                                            <p:strVal val="0-#ppt_w/2"/>
                                          </p:val>
                                        </p:tav>
                                        <p:tav tm="100000">
                                          <p:val>
                                            <p:strVal val="#ppt_x"/>
                                          </p:val>
                                        </p:tav>
                                      </p:tavLst>
                                    </p:anim>
                                    <p:anim calcmode="lin" valueType="num">
                                      <p:cBhvr additive="base">
                                        <p:cTn id="25" dur="750" fill="hold"/>
                                        <p:tgtEl>
                                          <p:spTgt spid="4"/>
                                        </p:tgtEl>
                                        <p:attrNameLst>
                                          <p:attrName>ppt_y</p:attrName>
                                        </p:attrNameLst>
                                      </p:cBhvr>
                                      <p:tavLst>
                                        <p:tav tm="0">
                                          <p:val>
                                            <p:strVal val="#ppt_y"/>
                                          </p:val>
                                        </p:tav>
                                        <p:tav tm="100000">
                                          <p:val>
                                            <p:strVal val="#ppt_y"/>
                                          </p:val>
                                        </p:tav>
                                      </p:tavLst>
                                    </p:anim>
                                  </p:childTnLst>
                                </p:cTn>
                              </p:par>
                              <p:par>
                                <p:cTn id="26" presetID="2" presetClass="entr" presetSubtype="1" fill="hold" nodeType="with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 calcmode="lin" valueType="num">
                                      <p:cBhvr additive="base">
                                        <p:cTn id="28" dur="75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9" dur="750" fill="hold"/>
                                        <p:tgtEl>
                                          <p:spTgt spid="4">
                                            <p:txEl>
                                              <p:pRg st="0" end="0"/>
                                            </p:txEl>
                                          </p:spTgt>
                                        </p:tgtEl>
                                        <p:attrNameLst>
                                          <p:attrName>ppt_y</p:attrName>
                                        </p:attrNameLst>
                                      </p:cBhvr>
                                      <p:tavLst>
                                        <p:tav tm="0">
                                          <p:val>
                                            <p:strVal val="0-#ppt_h/2"/>
                                          </p:val>
                                        </p:tav>
                                        <p:tav tm="100000">
                                          <p:val>
                                            <p:strVal val="#ppt_y"/>
                                          </p:val>
                                        </p:tav>
                                      </p:tavLst>
                                    </p:anim>
                                  </p:childTnLst>
                                </p:cTn>
                              </p:par>
                              <p:par>
                                <p:cTn id="30" presetID="14" presetClass="entr" presetSubtype="10" fill="hold" grpId="0" nodeType="withEffect">
                                  <p:stCondLst>
                                    <p:cond delay="50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10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wipe(down)">
                                      <p:cBhvr>
                                        <p:cTn id="37" dur="1000"/>
                                        <p:tgtEl>
                                          <p:spTgt spid="16"/>
                                        </p:tgtEl>
                                      </p:cBhvr>
                                    </p:animEffect>
                                  </p:childTnLst>
                                </p:cTn>
                              </p:par>
                            </p:childTnLst>
                          </p:cTn>
                        </p:par>
                        <p:par>
                          <p:cTn id="38" fill="hold">
                            <p:stCondLst>
                              <p:cond delay="1000"/>
                            </p:stCondLst>
                            <p:childTnLst>
                              <p:par>
                                <p:cTn id="39" presetID="2" presetClass="entr" presetSubtype="8" fill="hold" grpId="0" nodeType="after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additive="base">
                                        <p:cTn id="41" dur="750" fill="hold"/>
                                        <p:tgtEl>
                                          <p:spTgt spid="5"/>
                                        </p:tgtEl>
                                        <p:attrNameLst>
                                          <p:attrName>ppt_x</p:attrName>
                                        </p:attrNameLst>
                                      </p:cBhvr>
                                      <p:tavLst>
                                        <p:tav tm="0">
                                          <p:val>
                                            <p:strVal val="0-#ppt_w/2"/>
                                          </p:val>
                                        </p:tav>
                                        <p:tav tm="100000">
                                          <p:val>
                                            <p:strVal val="#ppt_x"/>
                                          </p:val>
                                        </p:tav>
                                      </p:tavLst>
                                    </p:anim>
                                    <p:anim calcmode="lin" valueType="num">
                                      <p:cBhvr additive="base">
                                        <p:cTn id="42" dur="750" fill="hold"/>
                                        <p:tgtEl>
                                          <p:spTgt spid="5"/>
                                        </p:tgtEl>
                                        <p:attrNameLst>
                                          <p:attrName>ppt_y</p:attrName>
                                        </p:attrNameLst>
                                      </p:cBhvr>
                                      <p:tavLst>
                                        <p:tav tm="0">
                                          <p:val>
                                            <p:strVal val="#ppt_y"/>
                                          </p:val>
                                        </p:tav>
                                        <p:tav tm="100000">
                                          <p:val>
                                            <p:strVal val="#ppt_y"/>
                                          </p:val>
                                        </p:tav>
                                      </p:tavLst>
                                    </p:anim>
                                  </p:childTnLst>
                                </p:cTn>
                              </p:par>
                              <p:par>
                                <p:cTn id="43" presetID="2" presetClass="entr" presetSubtype="1" fill="hold" nodeType="withEffect">
                                  <p:stCondLst>
                                    <p:cond delay="0"/>
                                  </p:stCondLst>
                                  <p:childTnLst>
                                    <p:set>
                                      <p:cBhvr>
                                        <p:cTn id="44" dur="1" fill="hold">
                                          <p:stCondLst>
                                            <p:cond delay="0"/>
                                          </p:stCondLst>
                                        </p:cTn>
                                        <p:tgtEl>
                                          <p:spTgt spid="5">
                                            <p:txEl>
                                              <p:pRg st="0" end="0"/>
                                            </p:txEl>
                                          </p:spTgt>
                                        </p:tgtEl>
                                        <p:attrNameLst>
                                          <p:attrName>style.visibility</p:attrName>
                                        </p:attrNameLst>
                                      </p:cBhvr>
                                      <p:to>
                                        <p:strVal val="visible"/>
                                      </p:to>
                                    </p:set>
                                    <p:anim calcmode="lin" valueType="num">
                                      <p:cBhvr additive="base">
                                        <p:cTn id="45" dur="75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6" dur="750" fill="hold"/>
                                        <p:tgtEl>
                                          <p:spTgt spid="5">
                                            <p:txEl>
                                              <p:pRg st="0" end="0"/>
                                            </p:txEl>
                                          </p:spTgt>
                                        </p:tgtEl>
                                        <p:attrNameLst>
                                          <p:attrName>ppt_y</p:attrName>
                                        </p:attrNameLst>
                                      </p:cBhvr>
                                      <p:tavLst>
                                        <p:tav tm="0">
                                          <p:val>
                                            <p:strVal val="0-#ppt_h/2"/>
                                          </p:val>
                                        </p:tav>
                                        <p:tav tm="100000">
                                          <p:val>
                                            <p:strVal val="#ppt_y"/>
                                          </p:val>
                                        </p:tav>
                                      </p:tavLst>
                                    </p:anim>
                                  </p:childTnLst>
                                </p:cTn>
                              </p:par>
                              <p:par>
                                <p:cTn id="47" presetID="14" presetClass="entr" presetSubtype="10" fill="hold" grpId="0" nodeType="withEffect">
                                  <p:stCondLst>
                                    <p:cond delay="500"/>
                                  </p:stCondLst>
                                  <p:childTnLst>
                                    <p:set>
                                      <p:cBhvr>
                                        <p:cTn id="48" dur="1" fill="hold">
                                          <p:stCondLst>
                                            <p:cond delay="0"/>
                                          </p:stCondLst>
                                        </p:cTn>
                                        <p:tgtEl>
                                          <p:spTgt spid="11"/>
                                        </p:tgtEl>
                                        <p:attrNameLst>
                                          <p:attrName>style.visibility</p:attrName>
                                        </p:attrNameLst>
                                      </p:cBhvr>
                                      <p:to>
                                        <p:strVal val="visible"/>
                                      </p:to>
                                    </p:set>
                                    <p:animEffect transition="in" filter="randombar(horizontal)">
                                      <p:cBhvr>
                                        <p:cTn id="49" dur="1000"/>
                                        <p:tgtEl>
                                          <p:spTgt spid="11"/>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wipe(down)">
                                      <p:cBhvr>
                                        <p:cTn id="54" dur="1000"/>
                                        <p:tgtEl>
                                          <p:spTgt spid="17"/>
                                        </p:tgtEl>
                                      </p:cBhvr>
                                    </p:animEffect>
                                  </p:childTnLst>
                                </p:cTn>
                              </p:par>
                            </p:childTnLst>
                          </p:cTn>
                        </p:par>
                        <p:par>
                          <p:cTn id="55" fill="hold">
                            <p:stCondLst>
                              <p:cond delay="1000"/>
                            </p:stCondLst>
                            <p:childTnLst>
                              <p:par>
                                <p:cTn id="56" presetID="2" presetClass="entr" presetSubtype="8" fill="hold" grpId="0" nodeType="afterEffect">
                                  <p:stCondLst>
                                    <p:cond delay="0"/>
                                  </p:stCondLst>
                                  <p:childTnLst>
                                    <p:set>
                                      <p:cBhvr>
                                        <p:cTn id="57" dur="1" fill="hold">
                                          <p:stCondLst>
                                            <p:cond delay="0"/>
                                          </p:stCondLst>
                                        </p:cTn>
                                        <p:tgtEl>
                                          <p:spTgt spid="6"/>
                                        </p:tgtEl>
                                        <p:attrNameLst>
                                          <p:attrName>style.visibility</p:attrName>
                                        </p:attrNameLst>
                                      </p:cBhvr>
                                      <p:to>
                                        <p:strVal val="visible"/>
                                      </p:to>
                                    </p:set>
                                    <p:anim calcmode="lin" valueType="num">
                                      <p:cBhvr additive="base">
                                        <p:cTn id="58" dur="750" fill="hold"/>
                                        <p:tgtEl>
                                          <p:spTgt spid="6"/>
                                        </p:tgtEl>
                                        <p:attrNameLst>
                                          <p:attrName>ppt_x</p:attrName>
                                        </p:attrNameLst>
                                      </p:cBhvr>
                                      <p:tavLst>
                                        <p:tav tm="0">
                                          <p:val>
                                            <p:strVal val="0-#ppt_w/2"/>
                                          </p:val>
                                        </p:tav>
                                        <p:tav tm="100000">
                                          <p:val>
                                            <p:strVal val="#ppt_x"/>
                                          </p:val>
                                        </p:tav>
                                      </p:tavLst>
                                    </p:anim>
                                    <p:anim calcmode="lin" valueType="num">
                                      <p:cBhvr additive="base">
                                        <p:cTn id="59" dur="750" fill="hold"/>
                                        <p:tgtEl>
                                          <p:spTgt spid="6"/>
                                        </p:tgtEl>
                                        <p:attrNameLst>
                                          <p:attrName>ppt_y</p:attrName>
                                        </p:attrNameLst>
                                      </p:cBhvr>
                                      <p:tavLst>
                                        <p:tav tm="0">
                                          <p:val>
                                            <p:strVal val="#ppt_y"/>
                                          </p:val>
                                        </p:tav>
                                        <p:tav tm="100000">
                                          <p:val>
                                            <p:strVal val="#ppt_y"/>
                                          </p:val>
                                        </p:tav>
                                      </p:tavLst>
                                    </p:anim>
                                  </p:childTnLst>
                                </p:cTn>
                              </p:par>
                              <p:par>
                                <p:cTn id="60" presetID="2" presetClass="entr" presetSubtype="1" fill="hold" nodeType="withEffect">
                                  <p:stCondLst>
                                    <p:cond delay="0"/>
                                  </p:stCondLst>
                                  <p:childTnLst>
                                    <p:set>
                                      <p:cBhvr>
                                        <p:cTn id="61" dur="1" fill="hold">
                                          <p:stCondLst>
                                            <p:cond delay="0"/>
                                          </p:stCondLst>
                                        </p:cTn>
                                        <p:tgtEl>
                                          <p:spTgt spid="6">
                                            <p:txEl>
                                              <p:pRg st="0" end="0"/>
                                            </p:txEl>
                                          </p:spTgt>
                                        </p:tgtEl>
                                        <p:attrNameLst>
                                          <p:attrName>style.visibility</p:attrName>
                                        </p:attrNameLst>
                                      </p:cBhvr>
                                      <p:to>
                                        <p:strVal val="visible"/>
                                      </p:to>
                                    </p:set>
                                    <p:anim calcmode="lin" valueType="num">
                                      <p:cBhvr additive="base">
                                        <p:cTn id="62" dur="75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63" dur="750" fill="hold"/>
                                        <p:tgtEl>
                                          <p:spTgt spid="6">
                                            <p:txEl>
                                              <p:pRg st="0" end="0"/>
                                            </p:txEl>
                                          </p:spTgt>
                                        </p:tgtEl>
                                        <p:attrNameLst>
                                          <p:attrName>ppt_y</p:attrName>
                                        </p:attrNameLst>
                                      </p:cBhvr>
                                      <p:tavLst>
                                        <p:tav tm="0">
                                          <p:val>
                                            <p:strVal val="0-#ppt_h/2"/>
                                          </p:val>
                                        </p:tav>
                                        <p:tav tm="100000">
                                          <p:val>
                                            <p:strVal val="#ppt_y"/>
                                          </p:val>
                                        </p:tav>
                                      </p:tavLst>
                                    </p:anim>
                                  </p:childTnLst>
                                </p:cTn>
                              </p:par>
                              <p:par>
                                <p:cTn id="64" presetID="2" presetClass="entr" presetSubtype="1" fill="hold" nodeType="withEffect">
                                  <p:stCondLst>
                                    <p:cond delay="0"/>
                                  </p:stCondLst>
                                  <p:childTnLst>
                                    <p:set>
                                      <p:cBhvr>
                                        <p:cTn id="65" dur="1" fill="hold">
                                          <p:stCondLst>
                                            <p:cond delay="0"/>
                                          </p:stCondLst>
                                        </p:cTn>
                                        <p:tgtEl>
                                          <p:spTgt spid="6">
                                            <p:txEl>
                                              <p:pRg st="1" end="1"/>
                                            </p:txEl>
                                          </p:spTgt>
                                        </p:tgtEl>
                                        <p:attrNameLst>
                                          <p:attrName>style.visibility</p:attrName>
                                        </p:attrNameLst>
                                      </p:cBhvr>
                                      <p:to>
                                        <p:strVal val="visible"/>
                                      </p:to>
                                    </p:set>
                                    <p:anim calcmode="lin" valueType="num">
                                      <p:cBhvr additive="base">
                                        <p:cTn id="66" dur="75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67" dur="750" fill="hold"/>
                                        <p:tgtEl>
                                          <p:spTgt spid="6">
                                            <p:txEl>
                                              <p:pRg st="1" end="1"/>
                                            </p:txEl>
                                          </p:spTgt>
                                        </p:tgtEl>
                                        <p:attrNameLst>
                                          <p:attrName>ppt_y</p:attrName>
                                        </p:attrNameLst>
                                      </p:cBhvr>
                                      <p:tavLst>
                                        <p:tav tm="0">
                                          <p:val>
                                            <p:strVal val="0-#ppt_h/2"/>
                                          </p:val>
                                        </p:tav>
                                        <p:tav tm="100000">
                                          <p:val>
                                            <p:strVal val="#ppt_y"/>
                                          </p:val>
                                        </p:tav>
                                      </p:tavLst>
                                    </p:anim>
                                  </p:childTnLst>
                                </p:cTn>
                              </p:par>
                              <p:par>
                                <p:cTn id="68" presetID="14" presetClass="entr" presetSubtype="10" fill="hold" grpId="0" nodeType="withEffect">
                                  <p:stCondLst>
                                    <p:cond delay="500"/>
                                  </p:stCondLst>
                                  <p:childTnLst>
                                    <p:set>
                                      <p:cBhvr>
                                        <p:cTn id="69" dur="1" fill="hold">
                                          <p:stCondLst>
                                            <p:cond delay="0"/>
                                          </p:stCondLst>
                                        </p:cTn>
                                        <p:tgtEl>
                                          <p:spTgt spid="12"/>
                                        </p:tgtEl>
                                        <p:attrNameLst>
                                          <p:attrName>style.visibility</p:attrName>
                                        </p:attrNameLst>
                                      </p:cBhvr>
                                      <p:to>
                                        <p:strVal val="visible"/>
                                      </p:to>
                                    </p:set>
                                    <p:animEffect transition="in" filter="randombar(horizontal)">
                                      <p:cBhvr>
                                        <p:cTn id="70" dur="1000"/>
                                        <p:tgtEl>
                                          <p:spTgt spid="12"/>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4" fill="hold" grpId="0" nodeType="clickEffect">
                                  <p:stCondLst>
                                    <p:cond delay="0"/>
                                  </p:stCondLst>
                                  <p:childTnLst>
                                    <p:set>
                                      <p:cBhvr>
                                        <p:cTn id="74" dur="1" fill="hold">
                                          <p:stCondLst>
                                            <p:cond delay="0"/>
                                          </p:stCondLst>
                                        </p:cTn>
                                        <p:tgtEl>
                                          <p:spTgt spid="18"/>
                                        </p:tgtEl>
                                        <p:attrNameLst>
                                          <p:attrName>style.visibility</p:attrName>
                                        </p:attrNameLst>
                                      </p:cBhvr>
                                      <p:to>
                                        <p:strVal val="visible"/>
                                      </p:to>
                                    </p:set>
                                    <p:animEffect transition="in" filter="wipe(down)">
                                      <p:cBhvr>
                                        <p:cTn id="75" dur="1000"/>
                                        <p:tgtEl>
                                          <p:spTgt spid="18"/>
                                        </p:tgtEl>
                                      </p:cBhvr>
                                    </p:animEffect>
                                  </p:childTnLst>
                                </p:cTn>
                              </p:par>
                            </p:childTnLst>
                          </p:cTn>
                        </p:par>
                        <p:par>
                          <p:cTn id="76" fill="hold">
                            <p:stCondLst>
                              <p:cond delay="1000"/>
                            </p:stCondLst>
                            <p:childTnLst>
                              <p:par>
                                <p:cTn id="77" presetID="2" presetClass="entr" presetSubtype="8" fill="hold" grpId="0" nodeType="afterEffect">
                                  <p:stCondLst>
                                    <p:cond delay="0"/>
                                  </p:stCondLst>
                                  <p:childTnLst>
                                    <p:set>
                                      <p:cBhvr>
                                        <p:cTn id="78" dur="1" fill="hold">
                                          <p:stCondLst>
                                            <p:cond delay="0"/>
                                          </p:stCondLst>
                                        </p:cTn>
                                        <p:tgtEl>
                                          <p:spTgt spid="7"/>
                                        </p:tgtEl>
                                        <p:attrNameLst>
                                          <p:attrName>style.visibility</p:attrName>
                                        </p:attrNameLst>
                                      </p:cBhvr>
                                      <p:to>
                                        <p:strVal val="visible"/>
                                      </p:to>
                                    </p:set>
                                    <p:anim calcmode="lin" valueType="num">
                                      <p:cBhvr additive="base">
                                        <p:cTn id="79" dur="750" fill="hold"/>
                                        <p:tgtEl>
                                          <p:spTgt spid="7"/>
                                        </p:tgtEl>
                                        <p:attrNameLst>
                                          <p:attrName>ppt_x</p:attrName>
                                        </p:attrNameLst>
                                      </p:cBhvr>
                                      <p:tavLst>
                                        <p:tav tm="0">
                                          <p:val>
                                            <p:strVal val="0-#ppt_w/2"/>
                                          </p:val>
                                        </p:tav>
                                        <p:tav tm="100000">
                                          <p:val>
                                            <p:strVal val="#ppt_x"/>
                                          </p:val>
                                        </p:tav>
                                      </p:tavLst>
                                    </p:anim>
                                    <p:anim calcmode="lin" valueType="num">
                                      <p:cBhvr additive="base">
                                        <p:cTn id="80" dur="750" fill="hold"/>
                                        <p:tgtEl>
                                          <p:spTgt spid="7"/>
                                        </p:tgtEl>
                                        <p:attrNameLst>
                                          <p:attrName>ppt_y</p:attrName>
                                        </p:attrNameLst>
                                      </p:cBhvr>
                                      <p:tavLst>
                                        <p:tav tm="0">
                                          <p:val>
                                            <p:strVal val="#ppt_y"/>
                                          </p:val>
                                        </p:tav>
                                        <p:tav tm="100000">
                                          <p:val>
                                            <p:strVal val="#ppt_y"/>
                                          </p:val>
                                        </p:tav>
                                      </p:tavLst>
                                    </p:anim>
                                  </p:childTnLst>
                                </p:cTn>
                              </p:par>
                              <p:par>
                                <p:cTn id="81" presetID="2" presetClass="entr" presetSubtype="1" fill="hold" nodeType="withEffect">
                                  <p:stCondLst>
                                    <p:cond delay="0"/>
                                  </p:stCondLst>
                                  <p:childTnLst>
                                    <p:set>
                                      <p:cBhvr>
                                        <p:cTn id="82" dur="1" fill="hold">
                                          <p:stCondLst>
                                            <p:cond delay="0"/>
                                          </p:stCondLst>
                                        </p:cTn>
                                        <p:tgtEl>
                                          <p:spTgt spid="7">
                                            <p:txEl>
                                              <p:pRg st="0" end="0"/>
                                            </p:txEl>
                                          </p:spTgt>
                                        </p:tgtEl>
                                        <p:attrNameLst>
                                          <p:attrName>style.visibility</p:attrName>
                                        </p:attrNameLst>
                                      </p:cBhvr>
                                      <p:to>
                                        <p:strVal val="visible"/>
                                      </p:to>
                                    </p:set>
                                    <p:anim calcmode="lin" valueType="num">
                                      <p:cBhvr additive="base">
                                        <p:cTn id="83" dur="75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4" dur="750" fill="hold"/>
                                        <p:tgtEl>
                                          <p:spTgt spid="7">
                                            <p:txEl>
                                              <p:pRg st="0" end="0"/>
                                            </p:txEl>
                                          </p:spTgt>
                                        </p:tgtEl>
                                        <p:attrNameLst>
                                          <p:attrName>ppt_y</p:attrName>
                                        </p:attrNameLst>
                                      </p:cBhvr>
                                      <p:tavLst>
                                        <p:tav tm="0">
                                          <p:val>
                                            <p:strVal val="0-#ppt_h/2"/>
                                          </p:val>
                                        </p:tav>
                                        <p:tav tm="100000">
                                          <p:val>
                                            <p:strVal val="#ppt_y"/>
                                          </p:val>
                                        </p:tav>
                                      </p:tavLst>
                                    </p:anim>
                                  </p:childTnLst>
                                </p:cTn>
                              </p:par>
                              <p:par>
                                <p:cTn id="85" presetID="14" presetClass="entr" presetSubtype="10" fill="hold" grpId="0" nodeType="withEffect">
                                  <p:stCondLst>
                                    <p:cond delay="500"/>
                                  </p:stCondLst>
                                  <p:childTnLst>
                                    <p:set>
                                      <p:cBhvr>
                                        <p:cTn id="86" dur="1" fill="hold">
                                          <p:stCondLst>
                                            <p:cond delay="0"/>
                                          </p:stCondLst>
                                        </p:cTn>
                                        <p:tgtEl>
                                          <p:spTgt spid="13"/>
                                        </p:tgtEl>
                                        <p:attrNameLst>
                                          <p:attrName>style.visibility</p:attrName>
                                        </p:attrNameLst>
                                      </p:cBhvr>
                                      <p:to>
                                        <p:strVal val="visible"/>
                                      </p:to>
                                    </p:set>
                                    <p:animEffect transition="in" filter="randombar(horizontal)">
                                      <p:cBhvr>
                                        <p:cTn id="87" dur="1000"/>
                                        <p:tgtEl>
                                          <p:spTgt spid="13"/>
                                        </p:tgtEl>
                                      </p:cBhvr>
                                    </p:animEffect>
                                  </p:childTnLst>
                                </p:cTn>
                              </p:par>
                            </p:childTnLst>
                          </p:cTn>
                        </p:par>
                      </p:childTnLst>
                    </p:cTn>
                  </p:par>
                  <p:par>
                    <p:cTn id="88" fill="hold">
                      <p:stCondLst>
                        <p:cond delay="indefinite"/>
                      </p:stCondLst>
                      <p:childTnLst>
                        <p:par>
                          <p:cTn id="89" fill="hold">
                            <p:stCondLst>
                              <p:cond delay="0"/>
                            </p:stCondLst>
                            <p:childTnLst>
                              <p:par>
                                <p:cTn id="90" presetID="22" presetClass="entr" presetSubtype="4" fill="hold" grpId="0" nodeType="clickEffect">
                                  <p:stCondLst>
                                    <p:cond delay="0"/>
                                  </p:stCondLst>
                                  <p:childTnLst>
                                    <p:set>
                                      <p:cBhvr>
                                        <p:cTn id="91" dur="1" fill="hold">
                                          <p:stCondLst>
                                            <p:cond delay="0"/>
                                          </p:stCondLst>
                                        </p:cTn>
                                        <p:tgtEl>
                                          <p:spTgt spid="19"/>
                                        </p:tgtEl>
                                        <p:attrNameLst>
                                          <p:attrName>style.visibility</p:attrName>
                                        </p:attrNameLst>
                                      </p:cBhvr>
                                      <p:to>
                                        <p:strVal val="visible"/>
                                      </p:to>
                                    </p:set>
                                    <p:animEffect transition="in" filter="wipe(down)">
                                      <p:cBhvr>
                                        <p:cTn id="92" dur="1000"/>
                                        <p:tgtEl>
                                          <p:spTgt spid="19"/>
                                        </p:tgtEl>
                                      </p:cBhvr>
                                    </p:animEffect>
                                  </p:childTnLst>
                                </p:cTn>
                              </p:par>
                            </p:childTnLst>
                          </p:cTn>
                        </p:par>
                        <p:par>
                          <p:cTn id="93" fill="hold">
                            <p:stCondLst>
                              <p:cond delay="1000"/>
                            </p:stCondLst>
                            <p:childTnLst>
                              <p:par>
                                <p:cTn id="94" presetID="2" presetClass="entr" presetSubtype="8" fill="hold" grpId="0" nodeType="afterEffect">
                                  <p:stCondLst>
                                    <p:cond delay="0"/>
                                  </p:stCondLst>
                                  <p:childTnLst>
                                    <p:set>
                                      <p:cBhvr>
                                        <p:cTn id="95" dur="1" fill="hold">
                                          <p:stCondLst>
                                            <p:cond delay="0"/>
                                          </p:stCondLst>
                                        </p:cTn>
                                        <p:tgtEl>
                                          <p:spTgt spid="8"/>
                                        </p:tgtEl>
                                        <p:attrNameLst>
                                          <p:attrName>style.visibility</p:attrName>
                                        </p:attrNameLst>
                                      </p:cBhvr>
                                      <p:to>
                                        <p:strVal val="visible"/>
                                      </p:to>
                                    </p:set>
                                    <p:anim calcmode="lin" valueType="num">
                                      <p:cBhvr additive="base">
                                        <p:cTn id="96" dur="750" fill="hold"/>
                                        <p:tgtEl>
                                          <p:spTgt spid="8"/>
                                        </p:tgtEl>
                                        <p:attrNameLst>
                                          <p:attrName>ppt_x</p:attrName>
                                        </p:attrNameLst>
                                      </p:cBhvr>
                                      <p:tavLst>
                                        <p:tav tm="0">
                                          <p:val>
                                            <p:strVal val="0-#ppt_w/2"/>
                                          </p:val>
                                        </p:tav>
                                        <p:tav tm="100000">
                                          <p:val>
                                            <p:strVal val="#ppt_x"/>
                                          </p:val>
                                        </p:tav>
                                      </p:tavLst>
                                    </p:anim>
                                    <p:anim calcmode="lin" valueType="num">
                                      <p:cBhvr additive="base">
                                        <p:cTn id="97" dur="750" fill="hold"/>
                                        <p:tgtEl>
                                          <p:spTgt spid="8"/>
                                        </p:tgtEl>
                                        <p:attrNameLst>
                                          <p:attrName>ppt_y</p:attrName>
                                        </p:attrNameLst>
                                      </p:cBhvr>
                                      <p:tavLst>
                                        <p:tav tm="0">
                                          <p:val>
                                            <p:strVal val="#ppt_y"/>
                                          </p:val>
                                        </p:tav>
                                        <p:tav tm="100000">
                                          <p:val>
                                            <p:strVal val="#ppt_y"/>
                                          </p:val>
                                        </p:tav>
                                      </p:tavLst>
                                    </p:anim>
                                  </p:childTnLst>
                                </p:cTn>
                              </p:par>
                              <p:par>
                                <p:cTn id="98" presetID="2" presetClass="entr" presetSubtype="1" fill="hold" nodeType="withEffect">
                                  <p:stCondLst>
                                    <p:cond delay="0"/>
                                  </p:stCondLst>
                                  <p:childTnLst>
                                    <p:set>
                                      <p:cBhvr>
                                        <p:cTn id="99" dur="1" fill="hold">
                                          <p:stCondLst>
                                            <p:cond delay="0"/>
                                          </p:stCondLst>
                                        </p:cTn>
                                        <p:tgtEl>
                                          <p:spTgt spid="8">
                                            <p:txEl>
                                              <p:pRg st="0" end="0"/>
                                            </p:txEl>
                                          </p:spTgt>
                                        </p:tgtEl>
                                        <p:attrNameLst>
                                          <p:attrName>style.visibility</p:attrName>
                                        </p:attrNameLst>
                                      </p:cBhvr>
                                      <p:to>
                                        <p:strVal val="visible"/>
                                      </p:to>
                                    </p:set>
                                    <p:anim calcmode="lin" valueType="num">
                                      <p:cBhvr additive="base">
                                        <p:cTn id="100"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01" dur="500" fill="hold"/>
                                        <p:tgtEl>
                                          <p:spTgt spid="8">
                                            <p:txEl>
                                              <p:pRg st="0" end="0"/>
                                            </p:txEl>
                                          </p:spTgt>
                                        </p:tgtEl>
                                        <p:attrNameLst>
                                          <p:attrName>ppt_y</p:attrName>
                                        </p:attrNameLst>
                                      </p:cBhvr>
                                      <p:tavLst>
                                        <p:tav tm="0">
                                          <p:val>
                                            <p:strVal val="0-#ppt_h/2"/>
                                          </p:val>
                                        </p:tav>
                                        <p:tav tm="100000">
                                          <p:val>
                                            <p:strVal val="#ppt_y"/>
                                          </p:val>
                                        </p:tav>
                                      </p:tavLst>
                                    </p:anim>
                                  </p:childTnLst>
                                </p:cTn>
                              </p:par>
                              <p:par>
                                <p:cTn id="102" presetID="14" presetClass="entr" presetSubtype="10" fill="hold" grpId="0" nodeType="withEffect">
                                  <p:stCondLst>
                                    <p:cond delay="500"/>
                                  </p:stCondLst>
                                  <p:childTnLst>
                                    <p:set>
                                      <p:cBhvr>
                                        <p:cTn id="103" dur="1" fill="hold">
                                          <p:stCondLst>
                                            <p:cond delay="0"/>
                                          </p:stCondLst>
                                        </p:cTn>
                                        <p:tgtEl>
                                          <p:spTgt spid="14"/>
                                        </p:tgtEl>
                                        <p:attrNameLst>
                                          <p:attrName>style.visibility</p:attrName>
                                        </p:attrNameLst>
                                      </p:cBhvr>
                                      <p:to>
                                        <p:strVal val="visible"/>
                                      </p:to>
                                    </p:set>
                                    <p:animEffect transition="in" filter="randombar(horizontal)">
                                      <p:cBhvr>
                                        <p:cTn id="104"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1"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99027" y="2520780"/>
            <a:ext cx="4175932" cy="579600"/>
          </a:xfrm>
          <a:prstGeom prst="rect">
            <a:avLst/>
          </a:prstGeom>
          <a:gradFill flip="none" rotWithShape="1">
            <a:gsLst>
              <a:gs pos="0">
                <a:schemeClr val="lt1">
                  <a:shade val="30000"/>
                  <a:satMod val="115000"/>
                </a:schemeClr>
              </a:gs>
              <a:gs pos="17000">
                <a:schemeClr val="lt1">
                  <a:shade val="67500"/>
                  <a:satMod val="115000"/>
                </a:schemeClr>
              </a:gs>
              <a:gs pos="93000">
                <a:schemeClr val="lt1">
                  <a:shade val="100000"/>
                  <a:satMod val="115000"/>
                </a:schemeClr>
              </a:gs>
            </a:gsLst>
            <a:lin ang="16200000" scaled="1"/>
            <a:tileRect/>
          </a:gradFill>
          <a:ln>
            <a:solidFill>
              <a:srgbClr val="B4B4B4"/>
            </a:solidFill>
          </a:ln>
        </p:spPr>
        <p:style>
          <a:lnRef idx="2">
            <a:schemeClr val="dk1"/>
          </a:lnRef>
          <a:fillRef idx="1">
            <a:schemeClr val="lt1"/>
          </a:fillRef>
          <a:effectRef idx="0">
            <a:schemeClr val="dk1"/>
          </a:effectRef>
          <a:fontRef idx="minor">
            <a:schemeClr val="dk1"/>
          </a:fontRef>
        </p:style>
      </p:sp>
      <p:sp>
        <p:nvSpPr>
          <p:cNvPr id="6" name="Freeform 5"/>
          <p:cNvSpPr/>
          <p:nvPr/>
        </p:nvSpPr>
        <p:spPr>
          <a:xfrm>
            <a:off x="852268" y="2181300"/>
            <a:ext cx="3545385" cy="678960"/>
          </a:xfrm>
          <a:custGeom>
            <a:avLst/>
            <a:gdLst>
              <a:gd name="connsiteX0" fmla="*/ 0 w 3545385"/>
              <a:gd name="connsiteY0" fmla="*/ 113162 h 678960"/>
              <a:gd name="connsiteX1" fmla="*/ 113162 w 3545385"/>
              <a:gd name="connsiteY1" fmla="*/ 0 h 678960"/>
              <a:gd name="connsiteX2" fmla="*/ 3432223 w 3545385"/>
              <a:gd name="connsiteY2" fmla="*/ 0 h 678960"/>
              <a:gd name="connsiteX3" fmla="*/ 3545385 w 3545385"/>
              <a:gd name="connsiteY3" fmla="*/ 113162 h 678960"/>
              <a:gd name="connsiteX4" fmla="*/ 3545385 w 3545385"/>
              <a:gd name="connsiteY4" fmla="*/ 565798 h 678960"/>
              <a:gd name="connsiteX5" fmla="*/ 3432223 w 3545385"/>
              <a:gd name="connsiteY5" fmla="*/ 678960 h 678960"/>
              <a:gd name="connsiteX6" fmla="*/ 113162 w 3545385"/>
              <a:gd name="connsiteY6" fmla="*/ 678960 h 678960"/>
              <a:gd name="connsiteX7" fmla="*/ 0 w 3545385"/>
              <a:gd name="connsiteY7" fmla="*/ 565798 h 678960"/>
              <a:gd name="connsiteX8" fmla="*/ 0 w 3545385"/>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45385" h="678960">
                <a:moveTo>
                  <a:pt x="0" y="113162"/>
                </a:moveTo>
                <a:cubicBezTo>
                  <a:pt x="0" y="50664"/>
                  <a:pt x="50664" y="0"/>
                  <a:pt x="113162" y="0"/>
                </a:cubicBezTo>
                <a:lnTo>
                  <a:pt x="3432223" y="0"/>
                </a:lnTo>
                <a:cubicBezTo>
                  <a:pt x="3494721" y="0"/>
                  <a:pt x="3545385" y="50664"/>
                  <a:pt x="3545385" y="113162"/>
                </a:cubicBezTo>
                <a:lnTo>
                  <a:pt x="3545385" y="565798"/>
                </a:lnTo>
                <a:cubicBezTo>
                  <a:pt x="3545385" y="628296"/>
                  <a:pt x="3494721" y="678960"/>
                  <a:pt x="3432223" y="678960"/>
                </a:cubicBezTo>
                <a:lnTo>
                  <a:pt x="113162" y="678960"/>
                </a:lnTo>
                <a:cubicBezTo>
                  <a:pt x="50664" y="678960"/>
                  <a:pt x="0" y="628296"/>
                  <a:pt x="0" y="565798"/>
                </a:cubicBezTo>
                <a:lnTo>
                  <a:pt x="0" y="113162"/>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67151" tIns="33144" rIns="167151" bIns="33144" numCol="1" spcCol="1270" anchor="ctr" anchorCtr="0">
            <a:noAutofit/>
          </a:bodyPr>
          <a:lstStyle/>
          <a:p>
            <a:pPr lvl="0" algn="l" defTabSz="889000">
              <a:lnSpc>
                <a:spcPct val="90000"/>
              </a:lnSpc>
              <a:spcBef>
                <a:spcPct val="0"/>
              </a:spcBef>
              <a:spcAft>
                <a:spcPct val="35000"/>
              </a:spcAft>
            </a:pPr>
            <a:r>
              <a:rPr lang="en-GB" altLang="bg-BG" sz="2000" kern="1200" dirty="0" smtClean="0">
                <a:effectLst>
                  <a:reflection blurRad="6350" stA="55000" endA="300" endPos="45500" dir="5400000" sy="-100000" algn="bl" rotWithShape="0"/>
                </a:effectLst>
                <a:latin typeface="PT Sans Narrow" pitchFamily="34" charset="0"/>
              </a:rPr>
              <a:t>DATA BACKUP</a:t>
            </a:r>
            <a:endParaRPr lang="bg-BG" sz="2000" kern="1200" dirty="0">
              <a:effectLst>
                <a:reflection blurRad="6350" stA="55000" endA="300" endPos="45500" dir="5400000" sy="-100000" algn="bl" rotWithShape="0"/>
              </a:effectLst>
            </a:endParaRP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4958" y="1673718"/>
            <a:ext cx="1694124" cy="1694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599027" y="5782326"/>
            <a:ext cx="4175932" cy="579600"/>
          </a:xfrm>
          <a:prstGeom prst="rect">
            <a:avLst/>
          </a:prstGeom>
          <a:gradFill flip="none" rotWithShape="1">
            <a:gsLst>
              <a:gs pos="0">
                <a:schemeClr val="lt1">
                  <a:shade val="30000"/>
                  <a:satMod val="115000"/>
                </a:schemeClr>
              </a:gs>
              <a:gs pos="17000">
                <a:schemeClr val="lt1">
                  <a:shade val="67500"/>
                  <a:satMod val="115000"/>
                </a:schemeClr>
              </a:gs>
              <a:gs pos="93000">
                <a:schemeClr val="lt1">
                  <a:shade val="100000"/>
                  <a:satMod val="115000"/>
                </a:schemeClr>
              </a:gs>
            </a:gsLst>
            <a:lin ang="16200000" scaled="1"/>
            <a:tileRect/>
          </a:gradFill>
          <a:ln>
            <a:solidFill>
              <a:srgbClr val="B4B4B4"/>
            </a:solidFill>
          </a:ln>
        </p:spPr>
        <p:style>
          <a:lnRef idx="2">
            <a:schemeClr val="dk1"/>
          </a:lnRef>
          <a:fillRef idx="1">
            <a:schemeClr val="lt1"/>
          </a:fillRef>
          <a:effectRef idx="0">
            <a:schemeClr val="dk1"/>
          </a:effectRef>
          <a:fontRef idx="minor">
            <a:schemeClr val="dk1"/>
          </a:fontRef>
        </p:style>
      </p:sp>
      <p:sp>
        <p:nvSpPr>
          <p:cNvPr id="9" name="Freeform 8"/>
          <p:cNvSpPr/>
          <p:nvPr/>
        </p:nvSpPr>
        <p:spPr>
          <a:xfrm>
            <a:off x="852268" y="5442846"/>
            <a:ext cx="3545385" cy="678960"/>
          </a:xfrm>
          <a:custGeom>
            <a:avLst/>
            <a:gdLst>
              <a:gd name="connsiteX0" fmla="*/ 0 w 3545385"/>
              <a:gd name="connsiteY0" fmla="*/ 113162 h 678960"/>
              <a:gd name="connsiteX1" fmla="*/ 113162 w 3545385"/>
              <a:gd name="connsiteY1" fmla="*/ 0 h 678960"/>
              <a:gd name="connsiteX2" fmla="*/ 3432223 w 3545385"/>
              <a:gd name="connsiteY2" fmla="*/ 0 h 678960"/>
              <a:gd name="connsiteX3" fmla="*/ 3545385 w 3545385"/>
              <a:gd name="connsiteY3" fmla="*/ 113162 h 678960"/>
              <a:gd name="connsiteX4" fmla="*/ 3545385 w 3545385"/>
              <a:gd name="connsiteY4" fmla="*/ 565798 h 678960"/>
              <a:gd name="connsiteX5" fmla="*/ 3432223 w 3545385"/>
              <a:gd name="connsiteY5" fmla="*/ 678960 h 678960"/>
              <a:gd name="connsiteX6" fmla="*/ 113162 w 3545385"/>
              <a:gd name="connsiteY6" fmla="*/ 678960 h 678960"/>
              <a:gd name="connsiteX7" fmla="*/ 0 w 3545385"/>
              <a:gd name="connsiteY7" fmla="*/ 565798 h 678960"/>
              <a:gd name="connsiteX8" fmla="*/ 0 w 3545385"/>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45385" h="678960">
                <a:moveTo>
                  <a:pt x="0" y="113162"/>
                </a:moveTo>
                <a:cubicBezTo>
                  <a:pt x="0" y="50664"/>
                  <a:pt x="50664" y="0"/>
                  <a:pt x="113162" y="0"/>
                </a:cubicBezTo>
                <a:lnTo>
                  <a:pt x="3432223" y="0"/>
                </a:lnTo>
                <a:cubicBezTo>
                  <a:pt x="3494721" y="0"/>
                  <a:pt x="3545385" y="50664"/>
                  <a:pt x="3545385" y="113162"/>
                </a:cubicBezTo>
                <a:lnTo>
                  <a:pt x="3545385" y="565798"/>
                </a:lnTo>
                <a:cubicBezTo>
                  <a:pt x="3545385" y="628296"/>
                  <a:pt x="3494721" y="678960"/>
                  <a:pt x="3432223" y="678960"/>
                </a:cubicBezTo>
                <a:lnTo>
                  <a:pt x="113162" y="678960"/>
                </a:lnTo>
                <a:cubicBezTo>
                  <a:pt x="50664" y="678960"/>
                  <a:pt x="0" y="628296"/>
                  <a:pt x="0" y="565798"/>
                </a:cubicBezTo>
                <a:lnTo>
                  <a:pt x="0" y="113162"/>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67151" tIns="33144" rIns="167151" bIns="33144" numCol="1" spcCol="1270" anchor="ctr" anchorCtr="0">
            <a:noAutofit/>
          </a:bodyPr>
          <a:lstStyle/>
          <a:p>
            <a:pPr lvl="0" defTabSz="889000">
              <a:lnSpc>
                <a:spcPct val="90000"/>
              </a:lnSpc>
              <a:spcBef>
                <a:spcPct val="0"/>
              </a:spcBef>
              <a:spcAft>
                <a:spcPct val="35000"/>
              </a:spcAft>
            </a:pPr>
            <a:r>
              <a:rPr lang="en-GB" altLang="bg-BG" sz="2000" dirty="0">
                <a:effectLst>
                  <a:reflection blurRad="6350" stA="55000" endA="300" endPos="45500" dir="5400000" sy="-100000" algn="bl" rotWithShape="0"/>
                </a:effectLst>
                <a:latin typeface="PT Sans Narrow" pitchFamily="34" charset="0"/>
              </a:rPr>
              <a:t> BUSINESS CONTINUITY</a:t>
            </a:r>
          </a:p>
        </p:txBody>
      </p:sp>
      <p:pic>
        <p:nvPicPr>
          <p:cNvPr id="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4958" y="4935264"/>
            <a:ext cx="1694124" cy="1694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a:xfrm>
            <a:off x="5325504" y="873632"/>
            <a:ext cx="4514912" cy="579600"/>
          </a:xfrm>
          <a:prstGeom prst="rect">
            <a:avLst/>
          </a:prstGeom>
          <a:gradFill flip="none" rotWithShape="1">
            <a:gsLst>
              <a:gs pos="0">
                <a:schemeClr val="lt1">
                  <a:shade val="30000"/>
                  <a:satMod val="115000"/>
                </a:schemeClr>
              </a:gs>
              <a:gs pos="17000">
                <a:schemeClr val="lt1">
                  <a:shade val="67500"/>
                  <a:satMod val="115000"/>
                </a:schemeClr>
              </a:gs>
              <a:gs pos="93000">
                <a:schemeClr val="lt1">
                  <a:shade val="100000"/>
                  <a:satMod val="115000"/>
                </a:schemeClr>
              </a:gs>
            </a:gsLst>
            <a:lin ang="16200000" scaled="1"/>
            <a:tileRect/>
          </a:gradFill>
          <a:ln>
            <a:solidFill>
              <a:srgbClr val="B4B4B4"/>
            </a:solidFill>
          </a:ln>
        </p:spPr>
        <p:style>
          <a:lnRef idx="2">
            <a:schemeClr val="dk1"/>
          </a:lnRef>
          <a:fillRef idx="1">
            <a:schemeClr val="lt1"/>
          </a:fillRef>
          <a:effectRef idx="0">
            <a:schemeClr val="dk1"/>
          </a:effectRef>
          <a:fontRef idx="minor">
            <a:schemeClr val="dk1"/>
          </a:fontRef>
        </p:style>
      </p:sp>
      <p:sp>
        <p:nvSpPr>
          <p:cNvPr id="12" name="Freeform 11"/>
          <p:cNvSpPr/>
          <p:nvPr/>
        </p:nvSpPr>
        <p:spPr>
          <a:xfrm>
            <a:off x="5578745" y="534152"/>
            <a:ext cx="3545385" cy="678960"/>
          </a:xfrm>
          <a:custGeom>
            <a:avLst/>
            <a:gdLst>
              <a:gd name="connsiteX0" fmla="*/ 0 w 3545385"/>
              <a:gd name="connsiteY0" fmla="*/ 113162 h 678960"/>
              <a:gd name="connsiteX1" fmla="*/ 113162 w 3545385"/>
              <a:gd name="connsiteY1" fmla="*/ 0 h 678960"/>
              <a:gd name="connsiteX2" fmla="*/ 3432223 w 3545385"/>
              <a:gd name="connsiteY2" fmla="*/ 0 h 678960"/>
              <a:gd name="connsiteX3" fmla="*/ 3545385 w 3545385"/>
              <a:gd name="connsiteY3" fmla="*/ 113162 h 678960"/>
              <a:gd name="connsiteX4" fmla="*/ 3545385 w 3545385"/>
              <a:gd name="connsiteY4" fmla="*/ 565798 h 678960"/>
              <a:gd name="connsiteX5" fmla="*/ 3432223 w 3545385"/>
              <a:gd name="connsiteY5" fmla="*/ 678960 h 678960"/>
              <a:gd name="connsiteX6" fmla="*/ 113162 w 3545385"/>
              <a:gd name="connsiteY6" fmla="*/ 678960 h 678960"/>
              <a:gd name="connsiteX7" fmla="*/ 0 w 3545385"/>
              <a:gd name="connsiteY7" fmla="*/ 565798 h 678960"/>
              <a:gd name="connsiteX8" fmla="*/ 0 w 3545385"/>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45385" h="678960">
                <a:moveTo>
                  <a:pt x="0" y="113162"/>
                </a:moveTo>
                <a:cubicBezTo>
                  <a:pt x="0" y="50664"/>
                  <a:pt x="50664" y="0"/>
                  <a:pt x="113162" y="0"/>
                </a:cubicBezTo>
                <a:lnTo>
                  <a:pt x="3432223" y="0"/>
                </a:lnTo>
                <a:cubicBezTo>
                  <a:pt x="3494721" y="0"/>
                  <a:pt x="3545385" y="50664"/>
                  <a:pt x="3545385" y="113162"/>
                </a:cubicBezTo>
                <a:lnTo>
                  <a:pt x="3545385" y="565798"/>
                </a:lnTo>
                <a:cubicBezTo>
                  <a:pt x="3545385" y="628296"/>
                  <a:pt x="3494721" y="678960"/>
                  <a:pt x="3432223" y="678960"/>
                </a:cubicBezTo>
                <a:lnTo>
                  <a:pt x="113162" y="678960"/>
                </a:lnTo>
                <a:cubicBezTo>
                  <a:pt x="50664" y="678960"/>
                  <a:pt x="0" y="628296"/>
                  <a:pt x="0" y="565798"/>
                </a:cubicBezTo>
                <a:lnTo>
                  <a:pt x="0" y="113162"/>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67151" tIns="33144" rIns="167151" bIns="33144" numCol="1" spcCol="1270" anchor="ctr" anchorCtr="0">
            <a:noAutofit/>
          </a:bodyPr>
          <a:lstStyle/>
          <a:p>
            <a:pPr lvl="0" defTabSz="889000">
              <a:lnSpc>
                <a:spcPct val="90000"/>
              </a:lnSpc>
              <a:spcBef>
                <a:spcPct val="0"/>
              </a:spcBef>
              <a:spcAft>
                <a:spcPct val="35000"/>
              </a:spcAft>
            </a:pPr>
            <a:r>
              <a:rPr lang="en-GB" altLang="bg-BG" sz="2000" dirty="0">
                <a:effectLst>
                  <a:reflection blurRad="6350" stA="55000" endA="300" endPos="45500" dir="5400000" sy="-100000" algn="bl" rotWithShape="0"/>
                </a:effectLst>
                <a:latin typeface="PT Sans Narrow" pitchFamily="34" charset="0"/>
              </a:rPr>
              <a:t> DISASTER RECOVERY</a:t>
            </a:r>
          </a:p>
        </p:txBody>
      </p:sp>
      <p:sp>
        <p:nvSpPr>
          <p:cNvPr id="14" name="Rectangle 13"/>
          <p:cNvSpPr/>
          <p:nvPr/>
        </p:nvSpPr>
        <p:spPr>
          <a:xfrm>
            <a:off x="5325504" y="4105634"/>
            <a:ext cx="4514912" cy="579600"/>
          </a:xfrm>
          <a:prstGeom prst="rect">
            <a:avLst/>
          </a:prstGeom>
          <a:gradFill flip="none" rotWithShape="1">
            <a:gsLst>
              <a:gs pos="0">
                <a:schemeClr val="lt1">
                  <a:shade val="30000"/>
                  <a:satMod val="115000"/>
                </a:schemeClr>
              </a:gs>
              <a:gs pos="17000">
                <a:schemeClr val="lt1">
                  <a:shade val="67500"/>
                  <a:satMod val="115000"/>
                </a:schemeClr>
              </a:gs>
              <a:gs pos="93000">
                <a:schemeClr val="lt1">
                  <a:shade val="100000"/>
                  <a:satMod val="115000"/>
                </a:schemeClr>
              </a:gs>
            </a:gsLst>
            <a:lin ang="16200000" scaled="1"/>
            <a:tileRect/>
          </a:gradFill>
          <a:ln>
            <a:solidFill>
              <a:srgbClr val="B4B4B4"/>
            </a:solidFill>
          </a:ln>
        </p:spPr>
        <p:style>
          <a:lnRef idx="2">
            <a:schemeClr val="dk1"/>
          </a:lnRef>
          <a:fillRef idx="1">
            <a:schemeClr val="lt1"/>
          </a:fillRef>
          <a:effectRef idx="0">
            <a:schemeClr val="dk1"/>
          </a:effectRef>
          <a:fontRef idx="minor">
            <a:schemeClr val="dk1"/>
          </a:fontRef>
        </p:style>
      </p:sp>
      <p:sp>
        <p:nvSpPr>
          <p:cNvPr id="15" name="Freeform 14"/>
          <p:cNvSpPr/>
          <p:nvPr/>
        </p:nvSpPr>
        <p:spPr>
          <a:xfrm>
            <a:off x="5578745" y="3426674"/>
            <a:ext cx="3545385" cy="1018440"/>
          </a:xfrm>
          <a:custGeom>
            <a:avLst/>
            <a:gdLst>
              <a:gd name="connsiteX0" fmla="*/ 0 w 3545385"/>
              <a:gd name="connsiteY0" fmla="*/ 113162 h 678960"/>
              <a:gd name="connsiteX1" fmla="*/ 113162 w 3545385"/>
              <a:gd name="connsiteY1" fmla="*/ 0 h 678960"/>
              <a:gd name="connsiteX2" fmla="*/ 3432223 w 3545385"/>
              <a:gd name="connsiteY2" fmla="*/ 0 h 678960"/>
              <a:gd name="connsiteX3" fmla="*/ 3545385 w 3545385"/>
              <a:gd name="connsiteY3" fmla="*/ 113162 h 678960"/>
              <a:gd name="connsiteX4" fmla="*/ 3545385 w 3545385"/>
              <a:gd name="connsiteY4" fmla="*/ 565798 h 678960"/>
              <a:gd name="connsiteX5" fmla="*/ 3432223 w 3545385"/>
              <a:gd name="connsiteY5" fmla="*/ 678960 h 678960"/>
              <a:gd name="connsiteX6" fmla="*/ 113162 w 3545385"/>
              <a:gd name="connsiteY6" fmla="*/ 678960 h 678960"/>
              <a:gd name="connsiteX7" fmla="*/ 0 w 3545385"/>
              <a:gd name="connsiteY7" fmla="*/ 565798 h 678960"/>
              <a:gd name="connsiteX8" fmla="*/ 0 w 3545385"/>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45385" h="678960">
                <a:moveTo>
                  <a:pt x="0" y="113162"/>
                </a:moveTo>
                <a:cubicBezTo>
                  <a:pt x="0" y="50664"/>
                  <a:pt x="50664" y="0"/>
                  <a:pt x="113162" y="0"/>
                </a:cubicBezTo>
                <a:lnTo>
                  <a:pt x="3432223" y="0"/>
                </a:lnTo>
                <a:cubicBezTo>
                  <a:pt x="3494721" y="0"/>
                  <a:pt x="3545385" y="50664"/>
                  <a:pt x="3545385" y="113162"/>
                </a:cubicBezTo>
                <a:lnTo>
                  <a:pt x="3545385" y="565798"/>
                </a:lnTo>
                <a:cubicBezTo>
                  <a:pt x="3545385" y="628296"/>
                  <a:pt x="3494721" y="678960"/>
                  <a:pt x="3432223" y="678960"/>
                </a:cubicBezTo>
                <a:lnTo>
                  <a:pt x="113162" y="678960"/>
                </a:lnTo>
                <a:cubicBezTo>
                  <a:pt x="50664" y="678960"/>
                  <a:pt x="0" y="628296"/>
                  <a:pt x="0" y="565798"/>
                </a:cubicBezTo>
                <a:lnTo>
                  <a:pt x="0" y="113162"/>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67151" tIns="33144" rIns="167151" bIns="33144" numCol="1" spcCol="1270" anchor="ctr" anchorCtr="0">
            <a:noAutofit/>
          </a:bodyPr>
          <a:lstStyle/>
          <a:p>
            <a:pPr lvl="0" defTabSz="889000">
              <a:lnSpc>
                <a:spcPct val="150000"/>
              </a:lnSpc>
              <a:spcBef>
                <a:spcPct val="0"/>
              </a:spcBef>
              <a:spcAft>
                <a:spcPct val="35000"/>
              </a:spcAft>
            </a:pPr>
            <a:r>
              <a:rPr lang="en-US" altLang="bg-BG" sz="2000" dirty="0" smtClean="0">
                <a:effectLst>
                  <a:reflection blurRad="6350" stA="55000" endA="300" endPos="45500" dir="5400000" sy="-100000" algn="bl" rotWithShape="0"/>
                </a:effectLst>
                <a:latin typeface="PT Sans Narrow" pitchFamily="34" charset="0"/>
              </a:rPr>
              <a:t>THE IMPORTANCE OF THE TIME FACTOR</a:t>
            </a:r>
          </a:p>
        </p:txBody>
      </p:sp>
      <p:pic>
        <p:nvPicPr>
          <p:cNvPr id="17"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2193" y="-129984"/>
            <a:ext cx="1671027" cy="1671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7370" y="3100380"/>
            <a:ext cx="1671027" cy="1671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925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750" fill="hold"/>
                                        <p:tgtEl>
                                          <p:spTgt spid="6"/>
                                        </p:tgtEl>
                                        <p:attrNameLst>
                                          <p:attrName>ppt_x</p:attrName>
                                        </p:attrNameLst>
                                      </p:cBhvr>
                                      <p:tavLst>
                                        <p:tav tm="0">
                                          <p:val>
                                            <p:strVal val="0-#ppt_w/2"/>
                                          </p:val>
                                        </p:tav>
                                        <p:tav tm="100000">
                                          <p:val>
                                            <p:strVal val="#ppt_x"/>
                                          </p:val>
                                        </p:tav>
                                      </p:tavLst>
                                    </p:anim>
                                    <p:anim calcmode="lin" valueType="num">
                                      <p:cBhvr additive="base">
                                        <p:cTn id="8" dur="750" fill="hold"/>
                                        <p:tgtEl>
                                          <p:spTgt spid="6"/>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750" fill="hold"/>
                                        <p:tgtEl>
                                          <p:spTgt spid="5"/>
                                        </p:tgtEl>
                                        <p:attrNameLst>
                                          <p:attrName>ppt_x</p:attrName>
                                        </p:attrNameLst>
                                      </p:cBhvr>
                                      <p:tavLst>
                                        <p:tav tm="0">
                                          <p:val>
                                            <p:strVal val="1+#ppt_w/2"/>
                                          </p:val>
                                        </p:tav>
                                        <p:tav tm="100000">
                                          <p:val>
                                            <p:strVal val="#ppt_x"/>
                                          </p:val>
                                        </p:tav>
                                      </p:tavLst>
                                    </p:anim>
                                    <p:anim calcmode="lin" valueType="num">
                                      <p:cBhvr additive="base">
                                        <p:cTn id="12" dur="75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50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75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6" dur="750" fill="hold"/>
                                        <p:tgtEl>
                                          <p:spTgt spid="6">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50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750" fill="hold"/>
                                        <p:tgtEl>
                                          <p:spTgt spid="7"/>
                                        </p:tgtEl>
                                        <p:attrNameLst>
                                          <p:attrName>ppt_x</p:attrName>
                                        </p:attrNameLst>
                                      </p:cBhvr>
                                      <p:tavLst>
                                        <p:tav tm="0">
                                          <p:val>
                                            <p:strVal val="1+#ppt_w/2"/>
                                          </p:val>
                                        </p:tav>
                                        <p:tav tm="100000">
                                          <p:val>
                                            <p:strVal val="#ppt_x"/>
                                          </p:val>
                                        </p:tav>
                                      </p:tavLst>
                                    </p:anim>
                                    <p:anim calcmode="lin" valueType="num">
                                      <p:cBhvr additive="base">
                                        <p:cTn id="20" dur="7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750" fill="hold"/>
                                        <p:tgtEl>
                                          <p:spTgt spid="9"/>
                                        </p:tgtEl>
                                        <p:attrNameLst>
                                          <p:attrName>ppt_x</p:attrName>
                                        </p:attrNameLst>
                                      </p:cBhvr>
                                      <p:tavLst>
                                        <p:tav tm="0">
                                          <p:val>
                                            <p:strVal val="0-#ppt_w/2"/>
                                          </p:val>
                                        </p:tav>
                                        <p:tav tm="100000">
                                          <p:val>
                                            <p:strVal val="#ppt_x"/>
                                          </p:val>
                                        </p:tav>
                                      </p:tavLst>
                                    </p:anim>
                                    <p:anim calcmode="lin" valueType="num">
                                      <p:cBhvr additive="base">
                                        <p:cTn id="26" dur="750" fill="hold"/>
                                        <p:tgtEl>
                                          <p:spTgt spid="9"/>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750" fill="hold"/>
                                        <p:tgtEl>
                                          <p:spTgt spid="8"/>
                                        </p:tgtEl>
                                        <p:attrNameLst>
                                          <p:attrName>ppt_x</p:attrName>
                                        </p:attrNameLst>
                                      </p:cBhvr>
                                      <p:tavLst>
                                        <p:tav tm="0">
                                          <p:val>
                                            <p:strVal val="1+#ppt_w/2"/>
                                          </p:val>
                                        </p:tav>
                                        <p:tav tm="100000">
                                          <p:val>
                                            <p:strVal val="#ppt_x"/>
                                          </p:val>
                                        </p:tav>
                                      </p:tavLst>
                                    </p:anim>
                                    <p:anim calcmode="lin" valueType="num">
                                      <p:cBhvr additive="base">
                                        <p:cTn id="30" dur="750" fill="hold"/>
                                        <p:tgtEl>
                                          <p:spTgt spid="8"/>
                                        </p:tgtEl>
                                        <p:attrNameLst>
                                          <p:attrName>ppt_y</p:attrName>
                                        </p:attrNameLst>
                                      </p:cBhvr>
                                      <p:tavLst>
                                        <p:tav tm="0">
                                          <p:val>
                                            <p:strVal val="#ppt_y"/>
                                          </p:val>
                                        </p:tav>
                                        <p:tav tm="100000">
                                          <p:val>
                                            <p:strVal val="#ppt_y"/>
                                          </p:val>
                                        </p:tav>
                                      </p:tavLst>
                                    </p:anim>
                                  </p:childTnLst>
                                </p:cTn>
                              </p:par>
                              <p:par>
                                <p:cTn id="31" presetID="2" presetClass="entr" presetSubtype="8" fill="hold" nodeType="withEffect">
                                  <p:stCondLst>
                                    <p:cond delay="500"/>
                                  </p:stCondLst>
                                  <p:childTnLst>
                                    <p:set>
                                      <p:cBhvr>
                                        <p:cTn id="32" dur="1" fill="hold">
                                          <p:stCondLst>
                                            <p:cond delay="0"/>
                                          </p:stCondLst>
                                        </p:cTn>
                                        <p:tgtEl>
                                          <p:spTgt spid="9">
                                            <p:txEl>
                                              <p:pRg st="0" end="0"/>
                                            </p:txEl>
                                          </p:spTgt>
                                        </p:tgtEl>
                                        <p:attrNameLst>
                                          <p:attrName>style.visibility</p:attrName>
                                        </p:attrNameLst>
                                      </p:cBhvr>
                                      <p:to>
                                        <p:strVal val="visible"/>
                                      </p:to>
                                    </p:set>
                                    <p:anim calcmode="lin" valueType="num">
                                      <p:cBhvr additive="base">
                                        <p:cTn id="33" dur="75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4" dur="750" fill="hold"/>
                                        <p:tgtEl>
                                          <p:spTgt spid="9">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2" fill="hold" nodeType="withEffect">
                                  <p:stCondLst>
                                    <p:cond delay="50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750" fill="hold"/>
                                        <p:tgtEl>
                                          <p:spTgt spid="10"/>
                                        </p:tgtEl>
                                        <p:attrNameLst>
                                          <p:attrName>ppt_x</p:attrName>
                                        </p:attrNameLst>
                                      </p:cBhvr>
                                      <p:tavLst>
                                        <p:tav tm="0">
                                          <p:val>
                                            <p:strVal val="1+#ppt_w/2"/>
                                          </p:val>
                                        </p:tav>
                                        <p:tav tm="100000">
                                          <p:val>
                                            <p:strVal val="#ppt_x"/>
                                          </p:val>
                                        </p:tav>
                                      </p:tavLst>
                                    </p:anim>
                                    <p:anim calcmode="lin" valueType="num">
                                      <p:cBhvr additive="base">
                                        <p:cTn id="38" dur="75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750" fill="hold"/>
                                        <p:tgtEl>
                                          <p:spTgt spid="12"/>
                                        </p:tgtEl>
                                        <p:attrNameLst>
                                          <p:attrName>ppt_x</p:attrName>
                                        </p:attrNameLst>
                                      </p:cBhvr>
                                      <p:tavLst>
                                        <p:tav tm="0">
                                          <p:val>
                                            <p:strVal val="0-#ppt_w/2"/>
                                          </p:val>
                                        </p:tav>
                                        <p:tav tm="100000">
                                          <p:val>
                                            <p:strVal val="#ppt_x"/>
                                          </p:val>
                                        </p:tav>
                                      </p:tavLst>
                                    </p:anim>
                                    <p:anim calcmode="lin" valueType="num">
                                      <p:cBhvr additive="base">
                                        <p:cTn id="44" dur="750" fill="hold"/>
                                        <p:tgtEl>
                                          <p:spTgt spid="12"/>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750" fill="hold"/>
                                        <p:tgtEl>
                                          <p:spTgt spid="11"/>
                                        </p:tgtEl>
                                        <p:attrNameLst>
                                          <p:attrName>ppt_x</p:attrName>
                                        </p:attrNameLst>
                                      </p:cBhvr>
                                      <p:tavLst>
                                        <p:tav tm="0">
                                          <p:val>
                                            <p:strVal val="1+#ppt_w/2"/>
                                          </p:val>
                                        </p:tav>
                                        <p:tav tm="100000">
                                          <p:val>
                                            <p:strVal val="#ppt_x"/>
                                          </p:val>
                                        </p:tav>
                                      </p:tavLst>
                                    </p:anim>
                                    <p:anim calcmode="lin" valueType="num">
                                      <p:cBhvr additive="base">
                                        <p:cTn id="48" dur="750" fill="hold"/>
                                        <p:tgtEl>
                                          <p:spTgt spid="11"/>
                                        </p:tgtEl>
                                        <p:attrNameLst>
                                          <p:attrName>ppt_y</p:attrName>
                                        </p:attrNameLst>
                                      </p:cBhvr>
                                      <p:tavLst>
                                        <p:tav tm="0">
                                          <p:val>
                                            <p:strVal val="#ppt_y"/>
                                          </p:val>
                                        </p:tav>
                                        <p:tav tm="100000">
                                          <p:val>
                                            <p:strVal val="#ppt_y"/>
                                          </p:val>
                                        </p:tav>
                                      </p:tavLst>
                                    </p:anim>
                                  </p:childTnLst>
                                </p:cTn>
                              </p:par>
                              <p:par>
                                <p:cTn id="49" presetID="2" presetClass="entr" presetSubtype="8" fill="hold" nodeType="withEffect">
                                  <p:stCondLst>
                                    <p:cond delay="500"/>
                                  </p:stCondLst>
                                  <p:childTnLst>
                                    <p:set>
                                      <p:cBhvr>
                                        <p:cTn id="50" dur="1" fill="hold">
                                          <p:stCondLst>
                                            <p:cond delay="0"/>
                                          </p:stCondLst>
                                        </p:cTn>
                                        <p:tgtEl>
                                          <p:spTgt spid="12">
                                            <p:txEl>
                                              <p:pRg st="0" end="0"/>
                                            </p:txEl>
                                          </p:spTgt>
                                        </p:tgtEl>
                                        <p:attrNameLst>
                                          <p:attrName>style.visibility</p:attrName>
                                        </p:attrNameLst>
                                      </p:cBhvr>
                                      <p:to>
                                        <p:strVal val="visible"/>
                                      </p:to>
                                    </p:set>
                                    <p:anim calcmode="lin" valueType="num">
                                      <p:cBhvr additive="base">
                                        <p:cTn id="51" dur="750" fill="hold"/>
                                        <p:tgtEl>
                                          <p:spTgt spid="12">
                                            <p:txEl>
                                              <p:pRg st="0" end="0"/>
                                            </p:txEl>
                                          </p:spTgt>
                                        </p:tgtEl>
                                        <p:attrNameLst>
                                          <p:attrName>ppt_x</p:attrName>
                                        </p:attrNameLst>
                                      </p:cBhvr>
                                      <p:tavLst>
                                        <p:tav tm="0">
                                          <p:val>
                                            <p:strVal val="0-#ppt_w/2"/>
                                          </p:val>
                                        </p:tav>
                                        <p:tav tm="100000">
                                          <p:val>
                                            <p:strVal val="#ppt_x"/>
                                          </p:val>
                                        </p:tav>
                                      </p:tavLst>
                                    </p:anim>
                                    <p:anim calcmode="lin" valueType="num">
                                      <p:cBhvr additive="base">
                                        <p:cTn id="52" dur="750" fill="hold"/>
                                        <p:tgtEl>
                                          <p:spTgt spid="12">
                                            <p:txEl>
                                              <p:pRg st="0" end="0"/>
                                            </p:txEl>
                                          </p:spTgt>
                                        </p:tgtEl>
                                        <p:attrNameLst>
                                          <p:attrName>ppt_y</p:attrName>
                                        </p:attrNameLst>
                                      </p:cBhvr>
                                      <p:tavLst>
                                        <p:tav tm="0">
                                          <p:val>
                                            <p:strVal val="#ppt_y"/>
                                          </p:val>
                                        </p:tav>
                                        <p:tav tm="100000">
                                          <p:val>
                                            <p:strVal val="#ppt_y"/>
                                          </p:val>
                                        </p:tav>
                                      </p:tavLst>
                                    </p:anim>
                                  </p:childTnLst>
                                </p:cTn>
                              </p:par>
                              <p:par>
                                <p:cTn id="53" presetID="2" presetClass="entr" presetSubtype="2" fill="hold" nodeType="withEffect">
                                  <p:stCondLst>
                                    <p:cond delay="50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750" fill="hold"/>
                                        <p:tgtEl>
                                          <p:spTgt spid="17"/>
                                        </p:tgtEl>
                                        <p:attrNameLst>
                                          <p:attrName>ppt_x</p:attrName>
                                        </p:attrNameLst>
                                      </p:cBhvr>
                                      <p:tavLst>
                                        <p:tav tm="0">
                                          <p:val>
                                            <p:strVal val="1+#ppt_w/2"/>
                                          </p:val>
                                        </p:tav>
                                        <p:tav tm="100000">
                                          <p:val>
                                            <p:strVal val="#ppt_x"/>
                                          </p:val>
                                        </p:tav>
                                      </p:tavLst>
                                    </p:anim>
                                    <p:anim calcmode="lin" valueType="num">
                                      <p:cBhvr additive="base">
                                        <p:cTn id="56" dur="75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750" fill="hold"/>
                                        <p:tgtEl>
                                          <p:spTgt spid="15"/>
                                        </p:tgtEl>
                                        <p:attrNameLst>
                                          <p:attrName>ppt_x</p:attrName>
                                        </p:attrNameLst>
                                      </p:cBhvr>
                                      <p:tavLst>
                                        <p:tav tm="0">
                                          <p:val>
                                            <p:strVal val="0-#ppt_w/2"/>
                                          </p:val>
                                        </p:tav>
                                        <p:tav tm="100000">
                                          <p:val>
                                            <p:strVal val="#ppt_x"/>
                                          </p:val>
                                        </p:tav>
                                      </p:tavLst>
                                    </p:anim>
                                    <p:anim calcmode="lin" valueType="num">
                                      <p:cBhvr additive="base">
                                        <p:cTn id="62" dur="750" fill="hold"/>
                                        <p:tgtEl>
                                          <p:spTgt spid="15"/>
                                        </p:tgtEl>
                                        <p:attrNameLst>
                                          <p:attrName>ppt_y</p:attrName>
                                        </p:attrNameLst>
                                      </p:cBhvr>
                                      <p:tavLst>
                                        <p:tav tm="0">
                                          <p:val>
                                            <p:strVal val="#ppt_y"/>
                                          </p:val>
                                        </p:tav>
                                        <p:tav tm="100000">
                                          <p:val>
                                            <p:strVal val="#ppt_y"/>
                                          </p:val>
                                        </p:tav>
                                      </p:tavLst>
                                    </p:anim>
                                  </p:childTnLst>
                                </p:cTn>
                              </p:par>
                              <p:par>
                                <p:cTn id="63" presetID="2" presetClass="entr" presetSubtype="2" fill="hold" nodeType="withEffect">
                                  <p:stCondLst>
                                    <p:cond delay="0"/>
                                  </p:stCondLst>
                                  <p:childTnLst>
                                    <p:set>
                                      <p:cBhvr>
                                        <p:cTn id="64" dur="1" fill="hold">
                                          <p:stCondLst>
                                            <p:cond delay="0"/>
                                          </p:stCondLst>
                                        </p:cTn>
                                        <p:tgtEl>
                                          <p:spTgt spid="14"/>
                                        </p:tgtEl>
                                        <p:attrNameLst>
                                          <p:attrName>style.visibility</p:attrName>
                                        </p:attrNameLst>
                                      </p:cBhvr>
                                      <p:to>
                                        <p:strVal val="visible"/>
                                      </p:to>
                                    </p:set>
                                    <p:anim calcmode="lin" valueType="num">
                                      <p:cBhvr additive="base">
                                        <p:cTn id="65" dur="750" fill="hold"/>
                                        <p:tgtEl>
                                          <p:spTgt spid="14"/>
                                        </p:tgtEl>
                                        <p:attrNameLst>
                                          <p:attrName>ppt_x</p:attrName>
                                        </p:attrNameLst>
                                      </p:cBhvr>
                                      <p:tavLst>
                                        <p:tav tm="0">
                                          <p:val>
                                            <p:strVal val="1+#ppt_w/2"/>
                                          </p:val>
                                        </p:tav>
                                        <p:tav tm="100000">
                                          <p:val>
                                            <p:strVal val="#ppt_x"/>
                                          </p:val>
                                        </p:tav>
                                      </p:tavLst>
                                    </p:anim>
                                    <p:anim calcmode="lin" valueType="num">
                                      <p:cBhvr additive="base">
                                        <p:cTn id="66" dur="750" fill="hold"/>
                                        <p:tgtEl>
                                          <p:spTgt spid="14"/>
                                        </p:tgtEl>
                                        <p:attrNameLst>
                                          <p:attrName>ppt_y</p:attrName>
                                        </p:attrNameLst>
                                      </p:cBhvr>
                                      <p:tavLst>
                                        <p:tav tm="0">
                                          <p:val>
                                            <p:strVal val="#ppt_y"/>
                                          </p:val>
                                        </p:tav>
                                        <p:tav tm="100000">
                                          <p:val>
                                            <p:strVal val="#ppt_y"/>
                                          </p:val>
                                        </p:tav>
                                      </p:tavLst>
                                    </p:anim>
                                  </p:childTnLst>
                                </p:cTn>
                              </p:par>
                              <p:par>
                                <p:cTn id="67" presetID="2" presetClass="entr" presetSubtype="8" fill="hold" nodeType="withEffect">
                                  <p:stCondLst>
                                    <p:cond delay="500"/>
                                  </p:stCondLst>
                                  <p:childTnLst>
                                    <p:set>
                                      <p:cBhvr>
                                        <p:cTn id="68" dur="1" fill="hold">
                                          <p:stCondLst>
                                            <p:cond delay="0"/>
                                          </p:stCondLst>
                                        </p:cTn>
                                        <p:tgtEl>
                                          <p:spTgt spid="15">
                                            <p:txEl>
                                              <p:pRg st="0" end="0"/>
                                            </p:txEl>
                                          </p:spTgt>
                                        </p:tgtEl>
                                        <p:attrNameLst>
                                          <p:attrName>style.visibility</p:attrName>
                                        </p:attrNameLst>
                                      </p:cBhvr>
                                      <p:to>
                                        <p:strVal val="visible"/>
                                      </p:to>
                                    </p:set>
                                    <p:anim calcmode="lin" valueType="num">
                                      <p:cBhvr additive="base">
                                        <p:cTn id="69" dur="750" fill="hold"/>
                                        <p:tgtEl>
                                          <p:spTgt spid="15">
                                            <p:txEl>
                                              <p:pRg st="0" end="0"/>
                                            </p:txEl>
                                          </p:spTgt>
                                        </p:tgtEl>
                                        <p:attrNameLst>
                                          <p:attrName>ppt_x</p:attrName>
                                        </p:attrNameLst>
                                      </p:cBhvr>
                                      <p:tavLst>
                                        <p:tav tm="0">
                                          <p:val>
                                            <p:strVal val="0-#ppt_w/2"/>
                                          </p:val>
                                        </p:tav>
                                        <p:tav tm="100000">
                                          <p:val>
                                            <p:strVal val="#ppt_x"/>
                                          </p:val>
                                        </p:tav>
                                      </p:tavLst>
                                    </p:anim>
                                    <p:anim calcmode="lin" valueType="num">
                                      <p:cBhvr additive="base">
                                        <p:cTn id="70" dur="750" fill="hold"/>
                                        <p:tgtEl>
                                          <p:spTgt spid="15">
                                            <p:txEl>
                                              <p:pRg st="0" end="0"/>
                                            </p:txEl>
                                          </p:spTgt>
                                        </p:tgtEl>
                                        <p:attrNameLst>
                                          <p:attrName>ppt_y</p:attrName>
                                        </p:attrNameLst>
                                      </p:cBhvr>
                                      <p:tavLst>
                                        <p:tav tm="0">
                                          <p:val>
                                            <p:strVal val="#ppt_y"/>
                                          </p:val>
                                        </p:tav>
                                        <p:tav tm="100000">
                                          <p:val>
                                            <p:strVal val="#ppt_y"/>
                                          </p:val>
                                        </p:tav>
                                      </p:tavLst>
                                    </p:anim>
                                  </p:childTnLst>
                                </p:cTn>
                              </p:par>
                              <p:par>
                                <p:cTn id="71" presetID="2" presetClass="entr" presetSubtype="2" fill="hold" nodeType="withEffect">
                                  <p:stCondLst>
                                    <p:cond delay="500"/>
                                  </p:stCondLst>
                                  <p:childTnLst>
                                    <p:set>
                                      <p:cBhvr>
                                        <p:cTn id="72" dur="1" fill="hold">
                                          <p:stCondLst>
                                            <p:cond delay="0"/>
                                          </p:stCondLst>
                                        </p:cTn>
                                        <p:tgtEl>
                                          <p:spTgt spid="18"/>
                                        </p:tgtEl>
                                        <p:attrNameLst>
                                          <p:attrName>style.visibility</p:attrName>
                                        </p:attrNameLst>
                                      </p:cBhvr>
                                      <p:to>
                                        <p:strVal val="visible"/>
                                      </p:to>
                                    </p:set>
                                    <p:anim calcmode="lin" valueType="num">
                                      <p:cBhvr additive="base">
                                        <p:cTn id="73" dur="750" fill="hold"/>
                                        <p:tgtEl>
                                          <p:spTgt spid="18"/>
                                        </p:tgtEl>
                                        <p:attrNameLst>
                                          <p:attrName>ppt_x</p:attrName>
                                        </p:attrNameLst>
                                      </p:cBhvr>
                                      <p:tavLst>
                                        <p:tav tm="0">
                                          <p:val>
                                            <p:strVal val="1+#ppt_w/2"/>
                                          </p:val>
                                        </p:tav>
                                        <p:tav tm="100000">
                                          <p:val>
                                            <p:strVal val="#ppt_x"/>
                                          </p:val>
                                        </p:tav>
                                      </p:tavLst>
                                    </p:anim>
                                    <p:anim calcmode="lin" valueType="num">
                                      <p:cBhvr additive="base">
                                        <p:cTn id="74" dur="75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P spid="1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024970" y="506645"/>
            <a:ext cx="5167030" cy="584775"/>
          </a:xfrm>
          <a:prstGeom prst="rect">
            <a:avLst/>
          </a:prstGeom>
        </p:spPr>
        <p:txBody>
          <a:bodyPr wrap="square">
            <a:spAutoFit/>
          </a:bodyPr>
          <a:lstStyle/>
          <a:p>
            <a:pPr lvl="0"/>
            <a:r>
              <a:rPr lang="en-US" sz="3200" b="1" dirty="0" smtClean="0">
                <a:solidFill>
                  <a:srgbClr val="5B7FA3"/>
                </a:solidFill>
              </a:rPr>
              <a:t>SAN SECURITY [6],[7]</a:t>
            </a:r>
          </a:p>
        </p:txBody>
      </p:sp>
      <p:sp>
        <p:nvSpPr>
          <p:cNvPr id="7" name="Rectangle 6"/>
          <p:cNvSpPr/>
          <p:nvPr/>
        </p:nvSpPr>
        <p:spPr>
          <a:xfrm flipV="1">
            <a:off x="1957138" y="1228474"/>
            <a:ext cx="9189218" cy="94761"/>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045" y="3656312"/>
            <a:ext cx="3113041" cy="2733046"/>
          </a:xfrm>
          <a:prstGeom prst="ellipse">
            <a:avLst/>
          </a:prstGeom>
        </p:spPr>
      </p:pic>
      <p:sp>
        <p:nvSpPr>
          <p:cNvPr id="10" name="Rectangle 9"/>
          <p:cNvSpPr/>
          <p:nvPr/>
        </p:nvSpPr>
        <p:spPr>
          <a:xfrm>
            <a:off x="2165684" y="1411144"/>
            <a:ext cx="8724715" cy="6903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sz="2400" dirty="0" smtClean="0">
                <a:solidFill>
                  <a:schemeClr val="bg1"/>
                </a:solidFill>
              </a:rPr>
              <a:t>SAN contains an organizations most critical data</a:t>
            </a:r>
            <a:endParaRPr lang="bg-BG" sz="2400" dirty="0">
              <a:solidFill>
                <a:schemeClr val="bg1"/>
              </a:solidFill>
            </a:endParaRPr>
          </a:p>
        </p:txBody>
      </p:sp>
      <p:sp>
        <p:nvSpPr>
          <p:cNvPr id="12" name="Rectangle 11"/>
          <p:cNvSpPr/>
          <p:nvPr/>
        </p:nvSpPr>
        <p:spPr>
          <a:xfrm>
            <a:off x="2165684" y="2396684"/>
            <a:ext cx="8724715" cy="96445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sz="2400" dirty="0" smtClean="0">
                <a:solidFill>
                  <a:schemeClr val="bg1"/>
                </a:solidFill>
              </a:rPr>
              <a:t>Importance of this data is simply too high to ignore security – even if the risk is perceived to be low</a:t>
            </a:r>
            <a:endParaRPr lang="bg-BG" sz="2400" dirty="0">
              <a:solidFill>
                <a:schemeClr val="bg1"/>
              </a:solidFill>
            </a:endParaRPr>
          </a:p>
        </p:txBody>
      </p:sp>
      <p:sp>
        <p:nvSpPr>
          <p:cNvPr id="14" name="Rectangle 13"/>
          <p:cNvSpPr/>
          <p:nvPr/>
        </p:nvSpPr>
        <p:spPr>
          <a:xfrm>
            <a:off x="3640087" y="3624871"/>
            <a:ext cx="7250312" cy="96445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sz="2400" dirty="0" smtClean="0">
                <a:solidFill>
                  <a:schemeClr val="bg1"/>
                </a:solidFill>
              </a:rPr>
              <a:t>The biggest threats to a SAN are from insiders – malicious or otherwise</a:t>
            </a:r>
            <a:endParaRPr lang="bg-BG" sz="2400" dirty="0">
              <a:solidFill>
                <a:schemeClr val="bg1"/>
              </a:solidFill>
            </a:endParaRPr>
          </a:p>
        </p:txBody>
      </p:sp>
      <p:sp>
        <p:nvSpPr>
          <p:cNvPr id="15" name="Rectangle 14"/>
          <p:cNvSpPr/>
          <p:nvPr/>
        </p:nvSpPr>
        <p:spPr>
          <a:xfrm>
            <a:off x="3640087" y="4884499"/>
            <a:ext cx="7250312" cy="14169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sz="2400" dirty="0" smtClean="0">
                <a:solidFill>
                  <a:schemeClr val="bg1"/>
                </a:solidFill>
              </a:rPr>
              <a:t>Also Legislation and compliances like HIPAA, PCI – DSS, Sarbanes – Oxley Act (SOX) and Data Protection ACT (DPA) drive an organization to address SAN security</a:t>
            </a:r>
            <a:endParaRPr lang="bg-BG" sz="2400" dirty="0">
              <a:solidFill>
                <a:schemeClr val="bg1"/>
              </a:solidFill>
            </a:endParaRPr>
          </a:p>
        </p:txBody>
      </p:sp>
    </p:spTree>
    <p:extLst>
      <p:ext uri="{BB962C8B-B14F-4D97-AF65-F5344CB8AC3E}">
        <p14:creationId xmlns:p14="http://schemas.microsoft.com/office/powerpoint/2010/main" val="89735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par>
                                <p:cTn id="15" presetID="45"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ppt_w</p:attrName>
                                        </p:attrNameLst>
                                      </p:cBhvr>
                                      <p:tavLst>
                                        <p:tav tm="0" fmla="#ppt_w*sin(2.5*pi*$)">
                                          <p:val>
                                            <p:fltVal val="0"/>
                                          </p:val>
                                        </p:tav>
                                        <p:tav tm="100000">
                                          <p:val>
                                            <p:fltVal val="1"/>
                                          </p:val>
                                        </p:tav>
                                      </p:tavLst>
                                    </p:anim>
                                    <p:anim calcmode="lin" valueType="num">
                                      <p:cBhvr>
                                        <p:cTn id="19" dur="1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1000" fill="hold"/>
                                        <p:tgtEl>
                                          <p:spTgt spid="10"/>
                                        </p:tgtEl>
                                        <p:attrNameLst>
                                          <p:attrName>ppt_x</p:attrName>
                                        </p:attrNameLst>
                                      </p:cBhvr>
                                      <p:tavLst>
                                        <p:tav tm="0">
                                          <p:val>
                                            <p:strVal val="0-#ppt_w/2"/>
                                          </p:val>
                                        </p:tav>
                                        <p:tav tm="100000">
                                          <p:val>
                                            <p:strVal val="#ppt_x"/>
                                          </p:val>
                                        </p:tav>
                                      </p:tavLst>
                                    </p:anim>
                                    <p:anim calcmode="lin" valueType="num">
                                      <p:cBhvr additive="base">
                                        <p:cTn id="25" dur="10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1000" fill="hold"/>
                                        <p:tgtEl>
                                          <p:spTgt spid="12"/>
                                        </p:tgtEl>
                                        <p:attrNameLst>
                                          <p:attrName>ppt_x</p:attrName>
                                        </p:attrNameLst>
                                      </p:cBhvr>
                                      <p:tavLst>
                                        <p:tav tm="0">
                                          <p:val>
                                            <p:strVal val="0-#ppt_w/2"/>
                                          </p:val>
                                        </p:tav>
                                        <p:tav tm="100000">
                                          <p:val>
                                            <p:strVal val="#ppt_x"/>
                                          </p:val>
                                        </p:tav>
                                      </p:tavLst>
                                    </p:anim>
                                    <p:anim calcmode="lin" valueType="num">
                                      <p:cBhvr additive="base">
                                        <p:cTn id="31"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additive="base">
                                        <p:cTn id="36" dur="1000" fill="hold"/>
                                        <p:tgtEl>
                                          <p:spTgt spid="14"/>
                                        </p:tgtEl>
                                        <p:attrNameLst>
                                          <p:attrName>ppt_x</p:attrName>
                                        </p:attrNameLst>
                                      </p:cBhvr>
                                      <p:tavLst>
                                        <p:tav tm="0">
                                          <p:val>
                                            <p:strVal val="1+#ppt_w/2"/>
                                          </p:val>
                                        </p:tav>
                                        <p:tav tm="100000">
                                          <p:val>
                                            <p:strVal val="#ppt_x"/>
                                          </p:val>
                                        </p:tav>
                                      </p:tavLst>
                                    </p:anim>
                                    <p:anim calcmode="lin" valueType="num">
                                      <p:cBhvr additive="base">
                                        <p:cTn id="37" dur="10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2"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 calcmode="lin" valueType="num">
                                      <p:cBhvr additive="base">
                                        <p:cTn id="42" dur="1000" fill="hold"/>
                                        <p:tgtEl>
                                          <p:spTgt spid="15"/>
                                        </p:tgtEl>
                                        <p:attrNameLst>
                                          <p:attrName>ppt_x</p:attrName>
                                        </p:attrNameLst>
                                      </p:cBhvr>
                                      <p:tavLst>
                                        <p:tav tm="0">
                                          <p:val>
                                            <p:strVal val="1+#ppt_w/2"/>
                                          </p:val>
                                        </p:tav>
                                        <p:tav tm="100000">
                                          <p:val>
                                            <p:strVal val="#ppt_x"/>
                                          </p:val>
                                        </p:tav>
                                      </p:tavLst>
                                    </p:anim>
                                    <p:anim calcmode="lin" valueType="num">
                                      <p:cBhvr additive="base">
                                        <p:cTn id="43" dur="10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P spid="10" grpId="0" animBg="1"/>
      <p:bldP spid="12" grpId="0" animBg="1"/>
      <p:bldP spid="14" grpId="0" animBg="1"/>
      <p:bldP spid="1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001348" y="570984"/>
            <a:ext cx="2889051" cy="584775"/>
          </a:xfrm>
          <a:prstGeom prst="rect">
            <a:avLst/>
          </a:prstGeom>
        </p:spPr>
        <p:txBody>
          <a:bodyPr wrap="square">
            <a:spAutoFit/>
          </a:bodyPr>
          <a:lstStyle/>
          <a:p>
            <a:pPr lvl="0"/>
            <a:r>
              <a:rPr lang="en-US" sz="3200" b="1" dirty="0" smtClean="0">
                <a:solidFill>
                  <a:srgbClr val="5B7FA3"/>
                </a:solidFill>
              </a:rPr>
              <a:t>SAN SECURITY</a:t>
            </a:r>
          </a:p>
        </p:txBody>
      </p:sp>
      <p:sp>
        <p:nvSpPr>
          <p:cNvPr id="7" name="Rectangle 6"/>
          <p:cNvSpPr/>
          <p:nvPr/>
        </p:nvSpPr>
        <p:spPr>
          <a:xfrm flipV="1">
            <a:off x="1957138" y="1228474"/>
            <a:ext cx="9189218" cy="94761"/>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046" y="3752565"/>
            <a:ext cx="3113041" cy="2733046"/>
          </a:xfrm>
          <a:prstGeom prst="ellipse">
            <a:avLst/>
          </a:prstGeom>
        </p:spPr>
      </p:pic>
      <p:sp>
        <p:nvSpPr>
          <p:cNvPr id="4" name="Freeform 3"/>
          <p:cNvSpPr/>
          <p:nvPr/>
        </p:nvSpPr>
        <p:spPr>
          <a:xfrm>
            <a:off x="1922863" y="1452646"/>
            <a:ext cx="8933261" cy="655200"/>
          </a:xfrm>
          <a:custGeom>
            <a:avLst/>
            <a:gdLst>
              <a:gd name="connsiteX0" fmla="*/ 0 w 8933261"/>
              <a:gd name="connsiteY0" fmla="*/ 109202 h 655200"/>
              <a:gd name="connsiteX1" fmla="*/ 109202 w 8933261"/>
              <a:gd name="connsiteY1" fmla="*/ 0 h 655200"/>
              <a:gd name="connsiteX2" fmla="*/ 8824059 w 8933261"/>
              <a:gd name="connsiteY2" fmla="*/ 0 h 655200"/>
              <a:gd name="connsiteX3" fmla="*/ 8933261 w 8933261"/>
              <a:gd name="connsiteY3" fmla="*/ 109202 h 655200"/>
              <a:gd name="connsiteX4" fmla="*/ 8933261 w 8933261"/>
              <a:gd name="connsiteY4" fmla="*/ 545998 h 655200"/>
              <a:gd name="connsiteX5" fmla="*/ 8824059 w 8933261"/>
              <a:gd name="connsiteY5" fmla="*/ 655200 h 655200"/>
              <a:gd name="connsiteX6" fmla="*/ 109202 w 8933261"/>
              <a:gd name="connsiteY6" fmla="*/ 655200 h 655200"/>
              <a:gd name="connsiteX7" fmla="*/ 0 w 8933261"/>
              <a:gd name="connsiteY7" fmla="*/ 545998 h 655200"/>
              <a:gd name="connsiteX8" fmla="*/ 0 w 8933261"/>
              <a:gd name="connsiteY8" fmla="*/ 109202 h 65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33261" h="655200">
                <a:moveTo>
                  <a:pt x="0" y="109202"/>
                </a:moveTo>
                <a:cubicBezTo>
                  <a:pt x="0" y="48891"/>
                  <a:pt x="48891" y="0"/>
                  <a:pt x="109202" y="0"/>
                </a:cubicBezTo>
                <a:lnTo>
                  <a:pt x="8824059" y="0"/>
                </a:lnTo>
                <a:cubicBezTo>
                  <a:pt x="8884370" y="0"/>
                  <a:pt x="8933261" y="48891"/>
                  <a:pt x="8933261" y="109202"/>
                </a:cubicBezTo>
                <a:lnTo>
                  <a:pt x="8933261" y="545998"/>
                </a:lnTo>
                <a:cubicBezTo>
                  <a:pt x="8933261" y="606309"/>
                  <a:pt x="8884370" y="655200"/>
                  <a:pt x="8824059" y="655200"/>
                </a:cubicBezTo>
                <a:lnTo>
                  <a:pt x="109202" y="655200"/>
                </a:lnTo>
                <a:cubicBezTo>
                  <a:pt x="48891" y="655200"/>
                  <a:pt x="0" y="606309"/>
                  <a:pt x="0" y="545998"/>
                </a:cubicBezTo>
                <a:lnTo>
                  <a:pt x="0" y="10920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138664" tIns="138664" rIns="138664" bIns="138664" numCol="1" spcCol="1270" anchor="ctr" anchorCtr="0">
            <a:noAutofit/>
          </a:bodyPr>
          <a:lstStyle/>
          <a:p>
            <a:pPr lvl="0" algn="l" defTabSz="1244600">
              <a:lnSpc>
                <a:spcPct val="90000"/>
              </a:lnSpc>
              <a:spcBef>
                <a:spcPct val="0"/>
              </a:spcBef>
              <a:spcAft>
                <a:spcPct val="35000"/>
              </a:spcAft>
            </a:pPr>
            <a:r>
              <a:rPr lang="en-GB" sz="2800" b="0" kern="1200" dirty="0" smtClean="0">
                <a:latin typeface="Times New Roman" panose="02020603050405020304" pitchFamily="18" charset="0"/>
                <a:ea typeface="Times New Roman" panose="02020603050405020304" pitchFamily="18" charset="0"/>
              </a:rPr>
              <a:t>Common Security Issues</a:t>
            </a:r>
            <a:endParaRPr lang="bg-BG" sz="2800" b="0" kern="1200" dirty="0"/>
          </a:p>
        </p:txBody>
      </p:sp>
      <p:sp>
        <p:nvSpPr>
          <p:cNvPr id="6" name="Freeform 5"/>
          <p:cNvSpPr/>
          <p:nvPr/>
        </p:nvSpPr>
        <p:spPr>
          <a:xfrm>
            <a:off x="1922863" y="2107846"/>
            <a:ext cx="8933261" cy="1362060"/>
          </a:xfrm>
          <a:custGeom>
            <a:avLst/>
            <a:gdLst>
              <a:gd name="connsiteX0" fmla="*/ 0 w 8933261"/>
              <a:gd name="connsiteY0" fmla="*/ 0 h 1362060"/>
              <a:gd name="connsiteX1" fmla="*/ 8933261 w 8933261"/>
              <a:gd name="connsiteY1" fmla="*/ 0 h 1362060"/>
              <a:gd name="connsiteX2" fmla="*/ 8933261 w 8933261"/>
              <a:gd name="connsiteY2" fmla="*/ 1362060 h 1362060"/>
              <a:gd name="connsiteX3" fmla="*/ 0 w 8933261"/>
              <a:gd name="connsiteY3" fmla="*/ 1362060 h 1362060"/>
              <a:gd name="connsiteX4" fmla="*/ 0 w 8933261"/>
              <a:gd name="connsiteY4" fmla="*/ 0 h 1362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33261" h="1362060">
                <a:moveTo>
                  <a:pt x="0" y="0"/>
                </a:moveTo>
                <a:lnTo>
                  <a:pt x="8933261" y="0"/>
                </a:lnTo>
                <a:lnTo>
                  <a:pt x="8933261" y="1362060"/>
                </a:lnTo>
                <a:lnTo>
                  <a:pt x="0" y="136206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283631"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b="0" kern="1200" dirty="0" smtClean="0">
                <a:latin typeface="Times New Roman" panose="02020603050405020304" pitchFamily="18" charset="0"/>
                <a:ea typeface="Times New Roman" panose="02020603050405020304" pitchFamily="18" charset="0"/>
              </a:rPr>
              <a:t>Poor administration of the storage network</a:t>
            </a:r>
            <a:endParaRPr lang="bg-BG" sz="2200" b="0" kern="1200" dirty="0"/>
          </a:p>
          <a:p>
            <a:pPr marL="228600" lvl="1" indent="-228600" algn="l" defTabSz="977900">
              <a:lnSpc>
                <a:spcPct val="90000"/>
              </a:lnSpc>
              <a:spcBef>
                <a:spcPct val="0"/>
              </a:spcBef>
              <a:spcAft>
                <a:spcPct val="20000"/>
              </a:spcAft>
              <a:buChar char="••"/>
            </a:pPr>
            <a:r>
              <a:rPr lang="en-GB" sz="2200" b="0" kern="1200" dirty="0" smtClean="0">
                <a:latin typeface="Times New Roman" panose="02020603050405020304" pitchFamily="18" charset="0"/>
                <a:ea typeface="Times New Roman" panose="02020603050405020304" pitchFamily="18" charset="0"/>
              </a:rPr>
              <a:t>Lack of a </a:t>
            </a:r>
            <a:r>
              <a:rPr lang="en-US" sz="2200" b="0" kern="1200" dirty="0" smtClean="0">
                <a:latin typeface="Times New Roman" panose="02020603050405020304" pitchFamily="18" charset="0"/>
              </a:rPr>
              <a:t>comprehensive </a:t>
            </a:r>
            <a:r>
              <a:rPr lang="en-GB" sz="2200" b="0" kern="1200" dirty="0" smtClean="0">
                <a:latin typeface="Times New Roman" panose="02020603050405020304" pitchFamily="18" charset="0"/>
                <a:ea typeface="Times New Roman" panose="02020603050405020304" pitchFamily="18" charset="0"/>
              </a:rPr>
              <a:t>security policy</a:t>
            </a:r>
            <a:endParaRPr lang="bg-BG" sz="2200" b="0" kern="1200" dirty="0"/>
          </a:p>
          <a:p>
            <a:pPr marL="228600" lvl="1" indent="-228600" algn="l" defTabSz="977900">
              <a:lnSpc>
                <a:spcPct val="90000"/>
              </a:lnSpc>
              <a:spcBef>
                <a:spcPct val="0"/>
              </a:spcBef>
              <a:spcAft>
                <a:spcPct val="20000"/>
              </a:spcAft>
              <a:buChar char="••"/>
            </a:pPr>
            <a:r>
              <a:rPr lang="en-US" sz="2200" b="0" kern="1200" dirty="0" smtClean="0">
                <a:latin typeface="Times New Roman" panose="02020603050405020304" pitchFamily="18" charset="0"/>
              </a:rPr>
              <a:t>Absence </a:t>
            </a:r>
            <a:r>
              <a:rPr lang="en-GB" sz="2200" b="0" kern="1200" dirty="0" smtClean="0">
                <a:latin typeface="Times New Roman" panose="02020603050405020304" pitchFamily="18" charset="0"/>
                <a:ea typeface="Times New Roman" panose="02020603050405020304" pitchFamily="18" charset="0"/>
              </a:rPr>
              <a:t>of vulnerability analysis during the design and construction phase of the SAN</a:t>
            </a:r>
            <a:endParaRPr lang="bg-BG" sz="2200" b="0" kern="1200" dirty="0"/>
          </a:p>
        </p:txBody>
      </p:sp>
      <p:sp>
        <p:nvSpPr>
          <p:cNvPr id="13" name="Freeform 12"/>
          <p:cNvSpPr/>
          <p:nvPr/>
        </p:nvSpPr>
        <p:spPr>
          <a:xfrm>
            <a:off x="3882189" y="4131967"/>
            <a:ext cx="7278019" cy="748800"/>
          </a:xfrm>
          <a:custGeom>
            <a:avLst/>
            <a:gdLst>
              <a:gd name="connsiteX0" fmla="*/ 0 w 7278019"/>
              <a:gd name="connsiteY0" fmla="*/ 124802 h 748800"/>
              <a:gd name="connsiteX1" fmla="*/ 124802 w 7278019"/>
              <a:gd name="connsiteY1" fmla="*/ 0 h 748800"/>
              <a:gd name="connsiteX2" fmla="*/ 7153217 w 7278019"/>
              <a:gd name="connsiteY2" fmla="*/ 0 h 748800"/>
              <a:gd name="connsiteX3" fmla="*/ 7278019 w 7278019"/>
              <a:gd name="connsiteY3" fmla="*/ 124802 h 748800"/>
              <a:gd name="connsiteX4" fmla="*/ 7278019 w 7278019"/>
              <a:gd name="connsiteY4" fmla="*/ 623998 h 748800"/>
              <a:gd name="connsiteX5" fmla="*/ 7153217 w 7278019"/>
              <a:gd name="connsiteY5" fmla="*/ 748800 h 748800"/>
              <a:gd name="connsiteX6" fmla="*/ 124802 w 7278019"/>
              <a:gd name="connsiteY6" fmla="*/ 748800 h 748800"/>
              <a:gd name="connsiteX7" fmla="*/ 0 w 7278019"/>
              <a:gd name="connsiteY7" fmla="*/ 623998 h 748800"/>
              <a:gd name="connsiteX8" fmla="*/ 0 w 7278019"/>
              <a:gd name="connsiteY8" fmla="*/ 124802 h 7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78019" h="748800">
                <a:moveTo>
                  <a:pt x="0" y="124802"/>
                </a:moveTo>
                <a:cubicBezTo>
                  <a:pt x="0" y="55876"/>
                  <a:pt x="55876" y="0"/>
                  <a:pt x="124802" y="0"/>
                </a:cubicBezTo>
                <a:lnTo>
                  <a:pt x="7153217" y="0"/>
                </a:lnTo>
                <a:cubicBezTo>
                  <a:pt x="7222143" y="0"/>
                  <a:pt x="7278019" y="55876"/>
                  <a:pt x="7278019" y="124802"/>
                </a:cubicBezTo>
                <a:lnTo>
                  <a:pt x="7278019" y="623998"/>
                </a:lnTo>
                <a:cubicBezTo>
                  <a:pt x="7278019" y="692924"/>
                  <a:pt x="7222143" y="748800"/>
                  <a:pt x="7153217" y="748800"/>
                </a:cubicBezTo>
                <a:lnTo>
                  <a:pt x="124802" y="748800"/>
                </a:lnTo>
                <a:cubicBezTo>
                  <a:pt x="55876" y="748800"/>
                  <a:pt x="0" y="692924"/>
                  <a:pt x="0" y="623998"/>
                </a:cubicBezTo>
                <a:lnTo>
                  <a:pt x="0" y="12480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158473" tIns="158473" rIns="158473" bIns="158473" numCol="1" spcCol="1270" anchor="ctr" anchorCtr="0">
            <a:noAutofit/>
          </a:bodyPr>
          <a:lstStyle/>
          <a:p>
            <a:pPr lvl="0" algn="l" defTabSz="1422400">
              <a:lnSpc>
                <a:spcPct val="90000"/>
              </a:lnSpc>
              <a:spcBef>
                <a:spcPct val="0"/>
              </a:spcBef>
              <a:spcAft>
                <a:spcPct val="35000"/>
              </a:spcAft>
            </a:pPr>
            <a:r>
              <a:rPr lang="en-GB" sz="3200" b="0" kern="1200" dirty="0" smtClean="0">
                <a:solidFill>
                  <a:schemeClr val="bg1"/>
                </a:solidFill>
                <a:latin typeface="Times New Roman" panose="02020603050405020304" pitchFamily="18" charset="0"/>
                <a:ea typeface="Times New Roman" panose="02020603050405020304" pitchFamily="18" charset="0"/>
              </a:rPr>
              <a:t>Other Security Issues</a:t>
            </a:r>
            <a:endParaRPr lang="bg-BG" sz="3200" b="0" kern="1200" dirty="0">
              <a:solidFill>
                <a:schemeClr val="bg1"/>
              </a:solidFill>
            </a:endParaRPr>
          </a:p>
        </p:txBody>
      </p:sp>
      <p:sp>
        <p:nvSpPr>
          <p:cNvPr id="16" name="Freeform 15"/>
          <p:cNvSpPr/>
          <p:nvPr/>
        </p:nvSpPr>
        <p:spPr>
          <a:xfrm>
            <a:off x="3882189" y="4880767"/>
            <a:ext cx="7278019" cy="1225440"/>
          </a:xfrm>
          <a:custGeom>
            <a:avLst/>
            <a:gdLst>
              <a:gd name="connsiteX0" fmla="*/ 0 w 7278019"/>
              <a:gd name="connsiteY0" fmla="*/ 0 h 1225440"/>
              <a:gd name="connsiteX1" fmla="*/ 7278019 w 7278019"/>
              <a:gd name="connsiteY1" fmla="*/ 0 h 1225440"/>
              <a:gd name="connsiteX2" fmla="*/ 7278019 w 7278019"/>
              <a:gd name="connsiteY2" fmla="*/ 1225440 h 1225440"/>
              <a:gd name="connsiteX3" fmla="*/ 0 w 7278019"/>
              <a:gd name="connsiteY3" fmla="*/ 1225440 h 1225440"/>
              <a:gd name="connsiteX4" fmla="*/ 0 w 7278019"/>
              <a:gd name="connsiteY4" fmla="*/ 0 h 1225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8019" h="1225440">
                <a:moveTo>
                  <a:pt x="0" y="0"/>
                </a:moveTo>
                <a:lnTo>
                  <a:pt x="7278019" y="0"/>
                </a:lnTo>
                <a:lnTo>
                  <a:pt x="7278019" y="1225440"/>
                </a:lnTo>
                <a:lnTo>
                  <a:pt x="0" y="122544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231077"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0" kern="1200" dirty="0" smtClean="0">
                <a:solidFill>
                  <a:srgbClr val="000000"/>
                </a:solidFill>
                <a:latin typeface="Times New Roman" panose="02020603050405020304" pitchFamily="18" charset="0"/>
                <a:ea typeface="Times New Roman" panose="02020603050405020304" pitchFamily="18" charset="0"/>
              </a:rPr>
              <a:t>Locking Down E Ports</a:t>
            </a:r>
            <a:endParaRPr lang="bg-BG" sz="2500" b="0" kern="1200" dirty="0"/>
          </a:p>
          <a:p>
            <a:pPr marL="228600" lvl="1" indent="-228600" algn="l" defTabSz="1111250">
              <a:lnSpc>
                <a:spcPct val="90000"/>
              </a:lnSpc>
              <a:spcBef>
                <a:spcPct val="0"/>
              </a:spcBef>
              <a:spcAft>
                <a:spcPct val="20000"/>
              </a:spcAft>
              <a:buChar char="••"/>
            </a:pPr>
            <a:r>
              <a:rPr lang="en-GB" sz="2500" b="0" kern="1200" dirty="0" smtClean="0">
                <a:solidFill>
                  <a:srgbClr val="000000"/>
                </a:solidFill>
                <a:latin typeface="Times New Roman" panose="02020603050405020304" pitchFamily="18" charset="0"/>
                <a:ea typeface="Times New Roman" panose="02020603050405020304" pitchFamily="18" charset="0"/>
              </a:rPr>
              <a:t>Physical Access</a:t>
            </a:r>
            <a:endParaRPr lang="bg-BG" sz="2500" b="0" kern="1200" dirty="0"/>
          </a:p>
          <a:p>
            <a:pPr marL="228600" lvl="1" indent="-228600" algn="l" defTabSz="1111250">
              <a:lnSpc>
                <a:spcPct val="90000"/>
              </a:lnSpc>
              <a:spcBef>
                <a:spcPct val="0"/>
              </a:spcBef>
              <a:spcAft>
                <a:spcPct val="20000"/>
              </a:spcAft>
              <a:buChar char="••"/>
            </a:pPr>
            <a:r>
              <a:rPr lang="en-GB" sz="2500" b="0" kern="1200" dirty="0" smtClean="0">
                <a:solidFill>
                  <a:srgbClr val="000000"/>
                </a:solidFill>
                <a:latin typeface="Times New Roman" panose="02020603050405020304" pitchFamily="18" charset="0"/>
                <a:ea typeface="Times New Roman" panose="02020603050405020304" pitchFamily="18" charset="0"/>
              </a:rPr>
              <a:t>Remote Access</a:t>
            </a:r>
            <a:endParaRPr lang="bg-BG" sz="2500" b="0" kern="1200" dirty="0"/>
          </a:p>
        </p:txBody>
      </p:sp>
    </p:spTree>
    <p:extLst>
      <p:ext uri="{BB962C8B-B14F-4D97-AF65-F5344CB8AC3E}">
        <p14:creationId xmlns:p14="http://schemas.microsoft.com/office/powerpoint/2010/main" val="174332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par>
                                <p:cTn id="15" presetID="45"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ppt_w</p:attrName>
                                        </p:attrNameLst>
                                      </p:cBhvr>
                                      <p:tavLst>
                                        <p:tav tm="0" fmla="#ppt_w*sin(2.5*pi*$)">
                                          <p:val>
                                            <p:fltVal val="0"/>
                                          </p:val>
                                        </p:tav>
                                        <p:tav tm="100000">
                                          <p:val>
                                            <p:fltVal val="1"/>
                                          </p:val>
                                        </p:tav>
                                      </p:tavLst>
                                    </p:anim>
                                    <p:anim calcmode="lin" valueType="num">
                                      <p:cBhvr>
                                        <p:cTn id="19" dur="1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750" fill="hold"/>
                                        <p:tgtEl>
                                          <p:spTgt spid="4"/>
                                        </p:tgtEl>
                                        <p:attrNameLst>
                                          <p:attrName>ppt_x</p:attrName>
                                        </p:attrNameLst>
                                      </p:cBhvr>
                                      <p:tavLst>
                                        <p:tav tm="0">
                                          <p:val>
                                            <p:strVal val="0-#ppt_w/2"/>
                                          </p:val>
                                        </p:tav>
                                        <p:tav tm="100000">
                                          <p:val>
                                            <p:strVal val="#ppt_x"/>
                                          </p:val>
                                        </p:tav>
                                      </p:tavLst>
                                    </p:anim>
                                    <p:anim calcmode="lin" valueType="num">
                                      <p:cBhvr additive="base">
                                        <p:cTn id="25" dur="750" fill="hold"/>
                                        <p:tgtEl>
                                          <p:spTgt spid="4"/>
                                        </p:tgtEl>
                                        <p:attrNameLst>
                                          <p:attrName>ppt_y</p:attrName>
                                        </p:attrNameLst>
                                      </p:cBhvr>
                                      <p:tavLst>
                                        <p:tav tm="0">
                                          <p:val>
                                            <p:strVal val="#ppt_y"/>
                                          </p:val>
                                        </p:tav>
                                        <p:tav tm="100000">
                                          <p:val>
                                            <p:strVal val="#ppt_y"/>
                                          </p:val>
                                        </p:tav>
                                      </p:tavLst>
                                    </p:anim>
                                  </p:childTnLst>
                                </p:cTn>
                              </p:par>
                              <p:par>
                                <p:cTn id="26" presetID="2" presetClass="entr" presetSubtype="2" fill="hold" nodeType="with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 calcmode="lin" valueType="num">
                                      <p:cBhvr additive="base">
                                        <p:cTn id="28" dur="750" fill="hold"/>
                                        <p:tgtEl>
                                          <p:spTgt spid="4">
                                            <p:txEl>
                                              <p:pRg st="0" end="0"/>
                                            </p:txEl>
                                          </p:spTgt>
                                        </p:tgtEl>
                                        <p:attrNameLst>
                                          <p:attrName>ppt_x</p:attrName>
                                        </p:attrNameLst>
                                      </p:cBhvr>
                                      <p:tavLst>
                                        <p:tav tm="0">
                                          <p:val>
                                            <p:strVal val="1+#ppt_w/2"/>
                                          </p:val>
                                        </p:tav>
                                        <p:tav tm="100000">
                                          <p:val>
                                            <p:strVal val="#ppt_x"/>
                                          </p:val>
                                        </p:tav>
                                      </p:tavLst>
                                    </p:anim>
                                    <p:anim calcmode="lin" valueType="num">
                                      <p:cBhvr additive="base">
                                        <p:cTn id="29" dur="75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nodeType="click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 calcmode="lin" valueType="num">
                                      <p:cBhvr additive="base">
                                        <p:cTn id="34" dur="75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35" dur="75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8" fill="hold" nodeType="clickEffect">
                                  <p:stCondLst>
                                    <p:cond delay="0"/>
                                  </p:stCondLst>
                                  <p:childTnLst>
                                    <p:set>
                                      <p:cBhvr>
                                        <p:cTn id="39" dur="1" fill="hold">
                                          <p:stCondLst>
                                            <p:cond delay="0"/>
                                          </p:stCondLst>
                                        </p:cTn>
                                        <p:tgtEl>
                                          <p:spTgt spid="6">
                                            <p:txEl>
                                              <p:pRg st="1" end="1"/>
                                            </p:txEl>
                                          </p:spTgt>
                                        </p:tgtEl>
                                        <p:attrNameLst>
                                          <p:attrName>style.visibility</p:attrName>
                                        </p:attrNameLst>
                                      </p:cBhvr>
                                      <p:to>
                                        <p:strVal val="visible"/>
                                      </p:to>
                                    </p:set>
                                    <p:anim calcmode="lin" valueType="num">
                                      <p:cBhvr additive="base">
                                        <p:cTn id="40" dur="75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41" dur="75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nodeType="clickEffect">
                                  <p:stCondLst>
                                    <p:cond delay="0"/>
                                  </p:stCondLst>
                                  <p:childTnLst>
                                    <p:set>
                                      <p:cBhvr>
                                        <p:cTn id="45" dur="1" fill="hold">
                                          <p:stCondLst>
                                            <p:cond delay="0"/>
                                          </p:stCondLst>
                                        </p:cTn>
                                        <p:tgtEl>
                                          <p:spTgt spid="6">
                                            <p:txEl>
                                              <p:pRg st="2" end="2"/>
                                            </p:txEl>
                                          </p:spTgt>
                                        </p:tgtEl>
                                        <p:attrNameLst>
                                          <p:attrName>style.visibility</p:attrName>
                                        </p:attrNameLst>
                                      </p:cBhvr>
                                      <p:to>
                                        <p:strVal val="visible"/>
                                      </p:to>
                                    </p:set>
                                    <p:anim calcmode="lin" valueType="num">
                                      <p:cBhvr additive="base">
                                        <p:cTn id="46" dur="75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47" dur="75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750"/>
                                        <p:tgtEl>
                                          <p:spTgt spid="13"/>
                                        </p:tgtEl>
                                      </p:cBhvr>
                                    </p:animEffect>
                                    <p:anim calcmode="lin" valueType="num">
                                      <p:cBhvr>
                                        <p:cTn id="53" dur="750" fill="hold"/>
                                        <p:tgtEl>
                                          <p:spTgt spid="13"/>
                                        </p:tgtEl>
                                        <p:attrNameLst>
                                          <p:attrName>ppt_x</p:attrName>
                                        </p:attrNameLst>
                                      </p:cBhvr>
                                      <p:tavLst>
                                        <p:tav tm="0">
                                          <p:val>
                                            <p:strVal val="#ppt_x"/>
                                          </p:val>
                                        </p:tav>
                                        <p:tav tm="100000">
                                          <p:val>
                                            <p:strVal val="#ppt_x"/>
                                          </p:val>
                                        </p:tav>
                                      </p:tavLst>
                                    </p:anim>
                                    <p:anim calcmode="lin" valueType="num">
                                      <p:cBhvr>
                                        <p:cTn id="54" dur="750" fill="hold"/>
                                        <p:tgtEl>
                                          <p:spTgt spid="13"/>
                                        </p:tgtEl>
                                        <p:attrNameLst>
                                          <p:attrName>ppt_y</p:attrName>
                                        </p:attrNameLst>
                                      </p:cBhvr>
                                      <p:tavLst>
                                        <p:tav tm="0">
                                          <p:val>
                                            <p:strVal val="#ppt_y+.1"/>
                                          </p:val>
                                        </p:tav>
                                        <p:tav tm="100000">
                                          <p:val>
                                            <p:strVal val="#ppt_y"/>
                                          </p:val>
                                        </p:tav>
                                      </p:tavLst>
                                    </p:anim>
                                  </p:childTnLst>
                                </p:cTn>
                              </p:par>
                              <p:par>
                                <p:cTn id="55" presetID="47" presetClass="entr" presetSubtype="0" fill="hold" nodeType="withEffect">
                                  <p:stCondLst>
                                    <p:cond delay="0"/>
                                  </p:stCondLst>
                                  <p:childTnLst>
                                    <p:set>
                                      <p:cBhvr>
                                        <p:cTn id="56" dur="1" fill="hold">
                                          <p:stCondLst>
                                            <p:cond delay="0"/>
                                          </p:stCondLst>
                                        </p:cTn>
                                        <p:tgtEl>
                                          <p:spTgt spid="13">
                                            <p:txEl>
                                              <p:pRg st="0" end="0"/>
                                            </p:txEl>
                                          </p:spTgt>
                                        </p:tgtEl>
                                        <p:attrNameLst>
                                          <p:attrName>style.visibility</p:attrName>
                                        </p:attrNameLst>
                                      </p:cBhvr>
                                      <p:to>
                                        <p:strVal val="visible"/>
                                      </p:to>
                                    </p:set>
                                    <p:animEffect transition="in" filter="fade">
                                      <p:cBhvr>
                                        <p:cTn id="57" dur="750"/>
                                        <p:tgtEl>
                                          <p:spTgt spid="13">
                                            <p:txEl>
                                              <p:pRg st="0" end="0"/>
                                            </p:txEl>
                                          </p:spTgt>
                                        </p:tgtEl>
                                      </p:cBhvr>
                                    </p:animEffect>
                                    <p:anim calcmode="lin" valueType="num">
                                      <p:cBhvr>
                                        <p:cTn id="58" dur="75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59" dur="75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2" fill="hold" nodeType="clickEffect">
                                  <p:stCondLst>
                                    <p:cond delay="0"/>
                                  </p:stCondLst>
                                  <p:childTnLst>
                                    <p:set>
                                      <p:cBhvr>
                                        <p:cTn id="63" dur="1" fill="hold">
                                          <p:stCondLst>
                                            <p:cond delay="0"/>
                                          </p:stCondLst>
                                        </p:cTn>
                                        <p:tgtEl>
                                          <p:spTgt spid="16">
                                            <p:txEl>
                                              <p:pRg st="0" end="0"/>
                                            </p:txEl>
                                          </p:spTgt>
                                        </p:tgtEl>
                                        <p:attrNameLst>
                                          <p:attrName>style.visibility</p:attrName>
                                        </p:attrNameLst>
                                      </p:cBhvr>
                                      <p:to>
                                        <p:strVal val="visible"/>
                                      </p:to>
                                    </p:set>
                                    <p:anim calcmode="lin" valueType="num">
                                      <p:cBhvr additive="base">
                                        <p:cTn id="64" dur="750" fill="hold"/>
                                        <p:tgtEl>
                                          <p:spTgt spid="16">
                                            <p:txEl>
                                              <p:pRg st="0" end="0"/>
                                            </p:txEl>
                                          </p:spTgt>
                                        </p:tgtEl>
                                        <p:attrNameLst>
                                          <p:attrName>ppt_x</p:attrName>
                                        </p:attrNameLst>
                                      </p:cBhvr>
                                      <p:tavLst>
                                        <p:tav tm="0">
                                          <p:val>
                                            <p:strVal val="1+#ppt_w/2"/>
                                          </p:val>
                                        </p:tav>
                                        <p:tav tm="100000">
                                          <p:val>
                                            <p:strVal val="#ppt_x"/>
                                          </p:val>
                                        </p:tav>
                                      </p:tavLst>
                                    </p:anim>
                                    <p:anim calcmode="lin" valueType="num">
                                      <p:cBhvr additive="base">
                                        <p:cTn id="65" dur="750" fill="hold"/>
                                        <p:tgtEl>
                                          <p:spTgt spid="1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2" fill="hold" nodeType="clickEffect">
                                  <p:stCondLst>
                                    <p:cond delay="0"/>
                                  </p:stCondLst>
                                  <p:childTnLst>
                                    <p:set>
                                      <p:cBhvr>
                                        <p:cTn id="69" dur="1" fill="hold">
                                          <p:stCondLst>
                                            <p:cond delay="0"/>
                                          </p:stCondLst>
                                        </p:cTn>
                                        <p:tgtEl>
                                          <p:spTgt spid="16">
                                            <p:txEl>
                                              <p:pRg st="1" end="1"/>
                                            </p:txEl>
                                          </p:spTgt>
                                        </p:tgtEl>
                                        <p:attrNameLst>
                                          <p:attrName>style.visibility</p:attrName>
                                        </p:attrNameLst>
                                      </p:cBhvr>
                                      <p:to>
                                        <p:strVal val="visible"/>
                                      </p:to>
                                    </p:set>
                                    <p:anim calcmode="lin" valueType="num">
                                      <p:cBhvr additive="base">
                                        <p:cTn id="70" dur="750" fill="hold"/>
                                        <p:tgtEl>
                                          <p:spTgt spid="16">
                                            <p:txEl>
                                              <p:pRg st="1" end="1"/>
                                            </p:txEl>
                                          </p:spTgt>
                                        </p:tgtEl>
                                        <p:attrNameLst>
                                          <p:attrName>ppt_x</p:attrName>
                                        </p:attrNameLst>
                                      </p:cBhvr>
                                      <p:tavLst>
                                        <p:tav tm="0">
                                          <p:val>
                                            <p:strVal val="1+#ppt_w/2"/>
                                          </p:val>
                                        </p:tav>
                                        <p:tav tm="100000">
                                          <p:val>
                                            <p:strVal val="#ppt_x"/>
                                          </p:val>
                                        </p:tav>
                                      </p:tavLst>
                                    </p:anim>
                                    <p:anim calcmode="lin" valueType="num">
                                      <p:cBhvr additive="base">
                                        <p:cTn id="71" dur="750" fill="hold"/>
                                        <p:tgtEl>
                                          <p:spTgt spid="1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2" fill="hold" nodeType="clickEffect">
                                  <p:stCondLst>
                                    <p:cond delay="0"/>
                                  </p:stCondLst>
                                  <p:childTnLst>
                                    <p:set>
                                      <p:cBhvr>
                                        <p:cTn id="75" dur="1" fill="hold">
                                          <p:stCondLst>
                                            <p:cond delay="0"/>
                                          </p:stCondLst>
                                        </p:cTn>
                                        <p:tgtEl>
                                          <p:spTgt spid="16">
                                            <p:txEl>
                                              <p:pRg st="2" end="2"/>
                                            </p:txEl>
                                          </p:spTgt>
                                        </p:tgtEl>
                                        <p:attrNameLst>
                                          <p:attrName>style.visibility</p:attrName>
                                        </p:attrNameLst>
                                      </p:cBhvr>
                                      <p:to>
                                        <p:strVal val="visible"/>
                                      </p:to>
                                    </p:set>
                                    <p:anim calcmode="lin" valueType="num">
                                      <p:cBhvr additive="base">
                                        <p:cTn id="76" dur="750" fill="hold"/>
                                        <p:tgtEl>
                                          <p:spTgt spid="16">
                                            <p:txEl>
                                              <p:pRg st="2" end="2"/>
                                            </p:txEl>
                                          </p:spTgt>
                                        </p:tgtEl>
                                        <p:attrNameLst>
                                          <p:attrName>ppt_x</p:attrName>
                                        </p:attrNameLst>
                                      </p:cBhvr>
                                      <p:tavLst>
                                        <p:tav tm="0">
                                          <p:val>
                                            <p:strVal val="1+#ppt_w/2"/>
                                          </p:val>
                                        </p:tav>
                                        <p:tav tm="100000">
                                          <p:val>
                                            <p:strVal val="#ppt_x"/>
                                          </p:val>
                                        </p:tav>
                                      </p:tavLst>
                                    </p:anim>
                                    <p:anim calcmode="lin" valueType="num">
                                      <p:cBhvr additive="base">
                                        <p:cTn id="77" dur="750" fill="hold"/>
                                        <p:tgtEl>
                                          <p:spTgt spid="1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P spid="4" grpId="0" animBg="1"/>
      <p:bldP spid="1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778949" y="506645"/>
            <a:ext cx="5167030" cy="584775"/>
          </a:xfrm>
          <a:prstGeom prst="rect">
            <a:avLst/>
          </a:prstGeom>
        </p:spPr>
        <p:txBody>
          <a:bodyPr wrap="square">
            <a:spAutoFit/>
          </a:bodyPr>
          <a:lstStyle/>
          <a:p>
            <a:pPr lvl="0"/>
            <a:r>
              <a:rPr lang="en-US" sz="3200" b="1" dirty="0" smtClean="0">
                <a:solidFill>
                  <a:srgbClr val="5B7FA3"/>
                </a:solidFill>
              </a:rPr>
              <a:t>IP SAN - Security</a:t>
            </a:r>
          </a:p>
        </p:txBody>
      </p:sp>
      <p:sp>
        <p:nvSpPr>
          <p:cNvPr id="7" name="Rectangle 6"/>
          <p:cNvSpPr/>
          <p:nvPr/>
        </p:nvSpPr>
        <p:spPr>
          <a:xfrm flipV="1">
            <a:off x="1957138" y="1228474"/>
            <a:ext cx="9189218" cy="94761"/>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045" y="3656312"/>
            <a:ext cx="3113041" cy="2733046"/>
          </a:xfrm>
          <a:prstGeom prst="ellipse">
            <a:avLst/>
          </a:prstGeom>
        </p:spPr>
      </p:pic>
      <p:sp>
        <p:nvSpPr>
          <p:cNvPr id="10" name="Rectangle 9"/>
          <p:cNvSpPr/>
          <p:nvPr/>
        </p:nvSpPr>
        <p:spPr>
          <a:xfrm>
            <a:off x="2165684" y="1411144"/>
            <a:ext cx="8724715" cy="6903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sz="2400" dirty="0" smtClean="0">
                <a:solidFill>
                  <a:schemeClr val="bg1"/>
                </a:solidFill>
              </a:rPr>
              <a:t>iSCSI is a internet protocol standards are officially Uses IP network security, particularly </a:t>
            </a:r>
            <a:r>
              <a:rPr lang="en-US" sz="2400" dirty="0" err="1" smtClean="0">
                <a:solidFill>
                  <a:schemeClr val="bg1"/>
                </a:solidFill>
              </a:rPr>
              <a:t>IPSec</a:t>
            </a:r>
            <a:r>
              <a:rPr lang="en-US" sz="2400" dirty="0" smtClean="0">
                <a:solidFill>
                  <a:schemeClr val="bg1"/>
                </a:solidFill>
              </a:rPr>
              <a:t> </a:t>
            </a:r>
            <a:endParaRPr lang="bg-BG" sz="2400" dirty="0">
              <a:solidFill>
                <a:schemeClr val="bg1"/>
              </a:solidFill>
            </a:endParaRPr>
          </a:p>
        </p:txBody>
      </p:sp>
      <p:sp>
        <p:nvSpPr>
          <p:cNvPr id="12" name="Rectangle 11"/>
          <p:cNvSpPr/>
          <p:nvPr/>
        </p:nvSpPr>
        <p:spPr>
          <a:xfrm>
            <a:off x="2165684" y="2396684"/>
            <a:ext cx="8724715" cy="71548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lvl="0" defTabSz="977900">
              <a:lnSpc>
                <a:spcPct val="90000"/>
              </a:lnSpc>
              <a:spcBef>
                <a:spcPct val="0"/>
              </a:spcBef>
              <a:spcAft>
                <a:spcPct val="35000"/>
              </a:spcAft>
            </a:pPr>
            <a:r>
              <a:rPr lang="en-US" sz="2400" dirty="0" smtClean="0">
                <a:solidFill>
                  <a:schemeClr val="bg1"/>
                </a:solidFill>
              </a:rPr>
              <a:t>Key standards in </a:t>
            </a:r>
            <a:r>
              <a:rPr lang="en-US" sz="2400" dirty="0" err="1" smtClean="0">
                <a:solidFill>
                  <a:schemeClr val="bg1"/>
                </a:solidFill>
              </a:rPr>
              <a:t>IPSec</a:t>
            </a:r>
            <a:r>
              <a:rPr lang="en-US" sz="2400" dirty="0" smtClean="0">
                <a:solidFill>
                  <a:schemeClr val="bg1"/>
                </a:solidFill>
              </a:rPr>
              <a:t> that iSCSI will take advantage of are:</a:t>
            </a:r>
            <a:endParaRPr lang="bg-BG" sz="2400" dirty="0">
              <a:solidFill>
                <a:schemeClr val="bg1"/>
              </a:solidFill>
            </a:endParaRPr>
          </a:p>
        </p:txBody>
      </p:sp>
      <p:sp>
        <p:nvSpPr>
          <p:cNvPr id="14" name="Rectangle 13"/>
          <p:cNvSpPr/>
          <p:nvPr/>
        </p:nvSpPr>
        <p:spPr>
          <a:xfrm>
            <a:off x="3640087" y="3407336"/>
            <a:ext cx="7250312" cy="328222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rtlCol="0" anchor="ctr"/>
          <a:lstStyle/>
          <a:p>
            <a:pPr marL="342900" lvl="0" indent="-342900" defTabSz="977900">
              <a:lnSpc>
                <a:spcPct val="90000"/>
              </a:lnSpc>
              <a:spcBef>
                <a:spcPct val="0"/>
              </a:spcBef>
              <a:spcAft>
                <a:spcPct val="35000"/>
              </a:spcAft>
              <a:buFont typeface="Courier New" panose="02070309020205020404" pitchFamily="49" charset="0"/>
              <a:buChar char="o"/>
            </a:pPr>
            <a:r>
              <a:rPr lang="en-US" sz="2400" dirty="0" smtClean="0">
                <a:solidFill>
                  <a:schemeClr val="bg1"/>
                </a:solidFill>
              </a:rPr>
              <a:t>Authentication Headers (AH) – authenticates the original connection</a:t>
            </a:r>
          </a:p>
          <a:p>
            <a:pPr marL="342900" lvl="0" indent="-342900" defTabSz="977900">
              <a:lnSpc>
                <a:spcPct val="90000"/>
              </a:lnSpc>
              <a:spcBef>
                <a:spcPct val="0"/>
              </a:spcBef>
              <a:spcAft>
                <a:spcPct val="35000"/>
              </a:spcAft>
              <a:buFont typeface="Courier New" panose="02070309020205020404" pitchFamily="49" charset="0"/>
              <a:buChar char="o"/>
            </a:pPr>
            <a:r>
              <a:rPr lang="en-US" sz="2400" dirty="0" smtClean="0">
                <a:solidFill>
                  <a:schemeClr val="bg1"/>
                </a:solidFill>
              </a:rPr>
              <a:t>Internet Key Exchange (IKE) – mutual a</a:t>
            </a:r>
            <a:r>
              <a:rPr lang="en-US" sz="2400" dirty="0" smtClean="0">
                <a:solidFill>
                  <a:schemeClr val="bg1"/>
                </a:solidFill>
              </a:rPr>
              <a:t>uthentication process for duration of connection</a:t>
            </a:r>
          </a:p>
          <a:p>
            <a:pPr marL="342900" lvl="0" indent="-342900" defTabSz="977900">
              <a:lnSpc>
                <a:spcPct val="90000"/>
              </a:lnSpc>
              <a:spcBef>
                <a:spcPct val="0"/>
              </a:spcBef>
              <a:spcAft>
                <a:spcPct val="35000"/>
              </a:spcAft>
              <a:buFont typeface="Courier New" panose="02070309020205020404" pitchFamily="49" charset="0"/>
              <a:buChar char="o"/>
            </a:pPr>
            <a:r>
              <a:rPr lang="en-US" sz="2400" dirty="0" smtClean="0">
                <a:solidFill>
                  <a:schemeClr val="bg1"/>
                </a:solidFill>
              </a:rPr>
              <a:t>Encapsulating Security Protocol (ESP) – encrypts layer 4 and above data</a:t>
            </a:r>
          </a:p>
          <a:p>
            <a:pPr marL="342900" lvl="0" indent="-342900" defTabSz="977900">
              <a:lnSpc>
                <a:spcPct val="90000"/>
              </a:lnSpc>
              <a:spcBef>
                <a:spcPct val="0"/>
              </a:spcBef>
              <a:spcAft>
                <a:spcPct val="35000"/>
              </a:spcAft>
              <a:buFont typeface="Courier New" panose="02070309020205020404" pitchFamily="49" charset="0"/>
              <a:buChar char="o"/>
            </a:pPr>
            <a:r>
              <a:rPr lang="en-US" sz="2400" dirty="0" smtClean="0">
                <a:solidFill>
                  <a:schemeClr val="bg1"/>
                </a:solidFill>
              </a:rPr>
              <a:t>iSCSI transmission can take advantage of VPNs and firewall also  </a:t>
            </a:r>
            <a:r>
              <a:rPr lang="en-US" sz="2400" dirty="0" smtClean="0">
                <a:solidFill>
                  <a:schemeClr val="bg1"/>
                </a:solidFill>
              </a:rPr>
              <a:t> </a:t>
            </a:r>
            <a:endParaRPr lang="bg-BG" sz="2400" dirty="0">
              <a:solidFill>
                <a:schemeClr val="bg1"/>
              </a:solidFill>
            </a:endParaRPr>
          </a:p>
        </p:txBody>
      </p:sp>
    </p:spTree>
    <p:extLst>
      <p:ext uri="{BB962C8B-B14F-4D97-AF65-F5344CB8AC3E}">
        <p14:creationId xmlns:p14="http://schemas.microsoft.com/office/powerpoint/2010/main" val="837551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par>
                                <p:cTn id="15" presetID="45"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ppt_w</p:attrName>
                                        </p:attrNameLst>
                                      </p:cBhvr>
                                      <p:tavLst>
                                        <p:tav tm="0" fmla="#ppt_w*sin(2.5*pi*$)">
                                          <p:val>
                                            <p:fltVal val="0"/>
                                          </p:val>
                                        </p:tav>
                                        <p:tav tm="100000">
                                          <p:val>
                                            <p:fltVal val="1"/>
                                          </p:val>
                                        </p:tav>
                                      </p:tavLst>
                                    </p:anim>
                                    <p:anim calcmode="lin" valueType="num">
                                      <p:cBhvr>
                                        <p:cTn id="19" dur="1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1000" fill="hold"/>
                                        <p:tgtEl>
                                          <p:spTgt spid="10"/>
                                        </p:tgtEl>
                                        <p:attrNameLst>
                                          <p:attrName>ppt_x</p:attrName>
                                        </p:attrNameLst>
                                      </p:cBhvr>
                                      <p:tavLst>
                                        <p:tav tm="0">
                                          <p:val>
                                            <p:strVal val="0-#ppt_w/2"/>
                                          </p:val>
                                        </p:tav>
                                        <p:tav tm="100000">
                                          <p:val>
                                            <p:strVal val="#ppt_x"/>
                                          </p:val>
                                        </p:tav>
                                      </p:tavLst>
                                    </p:anim>
                                    <p:anim calcmode="lin" valueType="num">
                                      <p:cBhvr additive="base">
                                        <p:cTn id="25" dur="1000" fill="hold"/>
                                        <p:tgtEl>
                                          <p:spTgt spid="10"/>
                                        </p:tgtEl>
                                        <p:attrNameLst>
                                          <p:attrName>ppt_y</p:attrName>
                                        </p:attrNameLst>
                                      </p:cBhvr>
                                      <p:tavLst>
                                        <p:tav tm="0">
                                          <p:val>
                                            <p:strVal val="#ppt_y"/>
                                          </p:val>
                                        </p:tav>
                                        <p:tav tm="100000">
                                          <p:val>
                                            <p:strVal val="#ppt_y"/>
                                          </p:val>
                                        </p:tav>
                                      </p:tavLst>
                                    </p:anim>
                                  </p:childTnLst>
                                </p:cTn>
                              </p:par>
                              <p:par>
                                <p:cTn id="26" presetID="2" presetClass="entr" presetSubtype="2" fill="hold" nodeType="withEffect">
                                  <p:stCondLst>
                                    <p:cond delay="0"/>
                                  </p:stCondLst>
                                  <p:childTnLst>
                                    <p:set>
                                      <p:cBhvr>
                                        <p:cTn id="27" dur="1" fill="hold">
                                          <p:stCondLst>
                                            <p:cond delay="0"/>
                                          </p:stCondLst>
                                        </p:cTn>
                                        <p:tgtEl>
                                          <p:spTgt spid="10">
                                            <p:txEl>
                                              <p:pRg st="0" end="0"/>
                                            </p:txEl>
                                          </p:spTgt>
                                        </p:tgtEl>
                                        <p:attrNameLst>
                                          <p:attrName>style.visibility</p:attrName>
                                        </p:attrNameLst>
                                      </p:cBhvr>
                                      <p:to>
                                        <p:strVal val="visible"/>
                                      </p:to>
                                    </p:set>
                                    <p:anim calcmode="lin" valueType="num">
                                      <p:cBhvr additive="base">
                                        <p:cTn id="28" dur="10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29" dur="1000" fill="hold"/>
                                        <p:tgtEl>
                                          <p:spTgt spid="1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1000" fill="hold"/>
                                        <p:tgtEl>
                                          <p:spTgt spid="12"/>
                                        </p:tgtEl>
                                        <p:attrNameLst>
                                          <p:attrName>ppt_x</p:attrName>
                                        </p:attrNameLst>
                                      </p:cBhvr>
                                      <p:tavLst>
                                        <p:tav tm="0">
                                          <p:val>
                                            <p:strVal val="0-#ppt_w/2"/>
                                          </p:val>
                                        </p:tav>
                                        <p:tav tm="100000">
                                          <p:val>
                                            <p:strVal val="#ppt_x"/>
                                          </p:val>
                                        </p:tav>
                                      </p:tavLst>
                                    </p:anim>
                                    <p:anim calcmode="lin" valueType="num">
                                      <p:cBhvr additive="base">
                                        <p:cTn id="35" dur="1000" fill="hold"/>
                                        <p:tgtEl>
                                          <p:spTgt spid="12"/>
                                        </p:tgtEl>
                                        <p:attrNameLst>
                                          <p:attrName>ppt_y</p:attrName>
                                        </p:attrNameLst>
                                      </p:cBhvr>
                                      <p:tavLst>
                                        <p:tav tm="0">
                                          <p:val>
                                            <p:strVal val="#ppt_y"/>
                                          </p:val>
                                        </p:tav>
                                        <p:tav tm="100000">
                                          <p:val>
                                            <p:strVal val="#ppt_y"/>
                                          </p:val>
                                        </p:tav>
                                      </p:tavLst>
                                    </p:anim>
                                  </p:childTnLst>
                                </p:cTn>
                              </p:par>
                              <p:par>
                                <p:cTn id="36" presetID="2" presetClass="entr" presetSubtype="2" fill="hold" nodeType="withEffect">
                                  <p:stCondLst>
                                    <p:cond delay="0"/>
                                  </p:stCondLst>
                                  <p:childTnLst>
                                    <p:set>
                                      <p:cBhvr>
                                        <p:cTn id="37" dur="1" fill="hold">
                                          <p:stCondLst>
                                            <p:cond delay="0"/>
                                          </p:stCondLst>
                                        </p:cTn>
                                        <p:tgtEl>
                                          <p:spTgt spid="12">
                                            <p:txEl>
                                              <p:pRg st="0" end="0"/>
                                            </p:txEl>
                                          </p:spTgt>
                                        </p:tgtEl>
                                        <p:attrNameLst>
                                          <p:attrName>style.visibility</p:attrName>
                                        </p:attrNameLst>
                                      </p:cBhvr>
                                      <p:to>
                                        <p:strVal val="visible"/>
                                      </p:to>
                                    </p:set>
                                    <p:anim calcmode="lin" valueType="num">
                                      <p:cBhvr additive="base">
                                        <p:cTn id="38" dur="1000" fill="hold"/>
                                        <p:tgtEl>
                                          <p:spTgt spid="12">
                                            <p:txEl>
                                              <p:pRg st="0" end="0"/>
                                            </p:txEl>
                                          </p:spTgt>
                                        </p:tgtEl>
                                        <p:attrNameLst>
                                          <p:attrName>ppt_x</p:attrName>
                                        </p:attrNameLst>
                                      </p:cBhvr>
                                      <p:tavLst>
                                        <p:tav tm="0">
                                          <p:val>
                                            <p:strVal val="1+#ppt_w/2"/>
                                          </p:val>
                                        </p:tav>
                                        <p:tav tm="100000">
                                          <p:val>
                                            <p:strVal val="#ppt_x"/>
                                          </p:val>
                                        </p:tav>
                                      </p:tavLst>
                                    </p:anim>
                                    <p:anim calcmode="lin" valueType="num">
                                      <p:cBhvr additive="base">
                                        <p:cTn id="39" dur="1000" fill="hold"/>
                                        <p:tgtEl>
                                          <p:spTgt spid="1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2" fill="hold" grpId="0" nodeType="clickEffect">
                                  <p:stCondLst>
                                    <p:cond delay="0"/>
                                  </p:stCondLst>
                                  <p:childTnLst>
                                    <p:set>
                                      <p:cBhvr>
                                        <p:cTn id="43" dur="1" fill="hold">
                                          <p:stCondLst>
                                            <p:cond delay="0"/>
                                          </p:stCondLst>
                                        </p:cTn>
                                        <p:tgtEl>
                                          <p:spTgt spid="14"/>
                                        </p:tgtEl>
                                        <p:attrNameLst>
                                          <p:attrName>style.visibility</p:attrName>
                                        </p:attrNameLst>
                                      </p:cBhvr>
                                      <p:to>
                                        <p:strVal val="visible"/>
                                      </p:to>
                                    </p:set>
                                    <p:anim calcmode="lin" valueType="num">
                                      <p:cBhvr additive="base">
                                        <p:cTn id="44" dur="1000" fill="hold"/>
                                        <p:tgtEl>
                                          <p:spTgt spid="14"/>
                                        </p:tgtEl>
                                        <p:attrNameLst>
                                          <p:attrName>ppt_x</p:attrName>
                                        </p:attrNameLst>
                                      </p:cBhvr>
                                      <p:tavLst>
                                        <p:tav tm="0">
                                          <p:val>
                                            <p:strVal val="1+#ppt_w/2"/>
                                          </p:val>
                                        </p:tav>
                                        <p:tav tm="100000">
                                          <p:val>
                                            <p:strVal val="#ppt_x"/>
                                          </p:val>
                                        </p:tav>
                                      </p:tavLst>
                                    </p:anim>
                                    <p:anim calcmode="lin" valueType="num">
                                      <p:cBhvr additive="base">
                                        <p:cTn id="45" dur="1000" fill="hold"/>
                                        <p:tgtEl>
                                          <p:spTgt spid="14"/>
                                        </p:tgtEl>
                                        <p:attrNameLst>
                                          <p:attrName>ppt_y</p:attrName>
                                        </p:attrNameLst>
                                      </p:cBhvr>
                                      <p:tavLst>
                                        <p:tav tm="0">
                                          <p:val>
                                            <p:strVal val="#ppt_y"/>
                                          </p:val>
                                        </p:tav>
                                        <p:tav tm="100000">
                                          <p:val>
                                            <p:strVal val="#ppt_y"/>
                                          </p:val>
                                        </p:tav>
                                      </p:tavLst>
                                    </p:anim>
                                  </p:childTnLst>
                                </p:cTn>
                              </p:par>
                              <p:par>
                                <p:cTn id="46" presetID="47" presetClass="entr" presetSubtype="0" fill="hold" nodeType="withEffect">
                                  <p:stCondLst>
                                    <p:cond delay="0"/>
                                  </p:stCondLst>
                                  <p:childTnLst>
                                    <p:set>
                                      <p:cBhvr>
                                        <p:cTn id="47" dur="1" fill="hold">
                                          <p:stCondLst>
                                            <p:cond delay="0"/>
                                          </p:stCondLst>
                                        </p:cTn>
                                        <p:tgtEl>
                                          <p:spTgt spid="14">
                                            <p:txEl>
                                              <p:pRg st="0" end="0"/>
                                            </p:txEl>
                                          </p:spTgt>
                                        </p:tgtEl>
                                        <p:attrNameLst>
                                          <p:attrName>style.visibility</p:attrName>
                                        </p:attrNameLst>
                                      </p:cBhvr>
                                      <p:to>
                                        <p:strVal val="visible"/>
                                      </p:to>
                                    </p:set>
                                    <p:animEffect transition="in" filter="fade">
                                      <p:cBhvr>
                                        <p:cTn id="48" dur="1000"/>
                                        <p:tgtEl>
                                          <p:spTgt spid="14">
                                            <p:txEl>
                                              <p:pRg st="0" end="0"/>
                                            </p:txEl>
                                          </p:spTgt>
                                        </p:tgtEl>
                                      </p:cBhvr>
                                    </p:animEffect>
                                    <p:anim calcmode="lin" valueType="num">
                                      <p:cBhvr>
                                        <p:cTn id="49"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50"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14">
                                            <p:txEl>
                                              <p:pRg st="1" end="1"/>
                                            </p:txEl>
                                          </p:spTgt>
                                        </p:tgtEl>
                                        <p:attrNameLst>
                                          <p:attrName>style.visibility</p:attrName>
                                        </p:attrNameLst>
                                      </p:cBhvr>
                                      <p:to>
                                        <p:strVal val="visible"/>
                                      </p:to>
                                    </p:set>
                                    <p:animEffect transition="in" filter="fade">
                                      <p:cBhvr>
                                        <p:cTn id="55" dur="1000"/>
                                        <p:tgtEl>
                                          <p:spTgt spid="14">
                                            <p:txEl>
                                              <p:pRg st="1" end="1"/>
                                            </p:txEl>
                                          </p:spTgt>
                                        </p:tgtEl>
                                      </p:cBhvr>
                                    </p:animEffect>
                                    <p:anim calcmode="lin" valueType="num">
                                      <p:cBhvr>
                                        <p:cTn id="56"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57" dur="100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14">
                                            <p:txEl>
                                              <p:pRg st="2" end="2"/>
                                            </p:txEl>
                                          </p:spTgt>
                                        </p:tgtEl>
                                        <p:attrNameLst>
                                          <p:attrName>style.visibility</p:attrName>
                                        </p:attrNameLst>
                                      </p:cBhvr>
                                      <p:to>
                                        <p:strVal val="visible"/>
                                      </p:to>
                                    </p:set>
                                    <p:animEffect transition="in" filter="fade">
                                      <p:cBhvr>
                                        <p:cTn id="62" dur="1000"/>
                                        <p:tgtEl>
                                          <p:spTgt spid="14">
                                            <p:txEl>
                                              <p:pRg st="2" end="2"/>
                                            </p:txEl>
                                          </p:spTgt>
                                        </p:tgtEl>
                                      </p:cBhvr>
                                    </p:animEffect>
                                    <p:anim calcmode="lin" valueType="num">
                                      <p:cBhvr>
                                        <p:cTn id="63"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64"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14">
                                            <p:txEl>
                                              <p:pRg st="3" end="3"/>
                                            </p:txEl>
                                          </p:spTgt>
                                        </p:tgtEl>
                                        <p:attrNameLst>
                                          <p:attrName>style.visibility</p:attrName>
                                        </p:attrNameLst>
                                      </p:cBhvr>
                                      <p:to>
                                        <p:strVal val="visible"/>
                                      </p:to>
                                    </p:set>
                                    <p:animEffect transition="in" filter="fade">
                                      <p:cBhvr>
                                        <p:cTn id="69" dur="1000"/>
                                        <p:tgtEl>
                                          <p:spTgt spid="14">
                                            <p:txEl>
                                              <p:pRg st="3" end="3"/>
                                            </p:txEl>
                                          </p:spTgt>
                                        </p:tgtEl>
                                      </p:cBhvr>
                                    </p:animEffect>
                                    <p:anim calcmode="lin" valueType="num">
                                      <p:cBhvr>
                                        <p:cTn id="70"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71" dur="1000" fill="hold"/>
                                        <p:tgtEl>
                                          <p:spTgt spid="1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P spid="10" grpId="0" animBg="1"/>
      <p:bldP spid="12" grpId="0" animBg="1"/>
      <p:bldP spid="1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256422" y="570984"/>
            <a:ext cx="4633978" cy="584775"/>
          </a:xfrm>
          <a:prstGeom prst="rect">
            <a:avLst/>
          </a:prstGeom>
        </p:spPr>
        <p:txBody>
          <a:bodyPr wrap="square">
            <a:spAutoFit/>
          </a:bodyPr>
          <a:lstStyle/>
          <a:p>
            <a:pPr lvl="0" algn="r"/>
            <a:r>
              <a:rPr lang="en-US" sz="3200" b="1" dirty="0" err="1" smtClean="0">
                <a:solidFill>
                  <a:srgbClr val="5B7FA3"/>
                </a:solidFill>
              </a:rPr>
              <a:t>Fibre</a:t>
            </a:r>
            <a:r>
              <a:rPr lang="en-US" sz="3200" b="1" dirty="0" smtClean="0">
                <a:solidFill>
                  <a:srgbClr val="5B7FA3"/>
                </a:solidFill>
              </a:rPr>
              <a:t> Channel Security</a:t>
            </a:r>
          </a:p>
        </p:txBody>
      </p:sp>
      <p:sp>
        <p:nvSpPr>
          <p:cNvPr id="7" name="Rectangle 6"/>
          <p:cNvSpPr/>
          <p:nvPr/>
        </p:nvSpPr>
        <p:spPr>
          <a:xfrm flipV="1">
            <a:off x="1957138" y="1228474"/>
            <a:ext cx="9189218" cy="94761"/>
          </a:xfrm>
          <a:prstGeom prst="rect">
            <a:avLst/>
          </a:prstGeom>
          <a:solidFill>
            <a:schemeClr val="bg2">
              <a:lumMod val="50000"/>
            </a:schemeClr>
          </a:solidFill>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bg-BG"/>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046" y="3752565"/>
            <a:ext cx="3113041" cy="2733046"/>
          </a:xfrm>
          <a:prstGeom prst="ellipse">
            <a:avLst/>
          </a:prstGeom>
        </p:spPr>
      </p:pic>
      <p:sp>
        <p:nvSpPr>
          <p:cNvPr id="6" name="Freeform 5"/>
          <p:cNvSpPr/>
          <p:nvPr/>
        </p:nvSpPr>
        <p:spPr>
          <a:xfrm>
            <a:off x="1922863" y="1482470"/>
            <a:ext cx="8933261" cy="2275097"/>
          </a:xfrm>
          <a:custGeom>
            <a:avLst/>
            <a:gdLst>
              <a:gd name="connsiteX0" fmla="*/ 0 w 8933261"/>
              <a:gd name="connsiteY0" fmla="*/ 0 h 1362060"/>
              <a:gd name="connsiteX1" fmla="*/ 8933261 w 8933261"/>
              <a:gd name="connsiteY1" fmla="*/ 0 h 1362060"/>
              <a:gd name="connsiteX2" fmla="*/ 8933261 w 8933261"/>
              <a:gd name="connsiteY2" fmla="*/ 1362060 h 1362060"/>
              <a:gd name="connsiteX3" fmla="*/ 0 w 8933261"/>
              <a:gd name="connsiteY3" fmla="*/ 1362060 h 1362060"/>
              <a:gd name="connsiteX4" fmla="*/ 0 w 8933261"/>
              <a:gd name="connsiteY4" fmla="*/ 0 h 1362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33261" h="1362060">
                <a:moveTo>
                  <a:pt x="0" y="0"/>
                </a:moveTo>
                <a:lnTo>
                  <a:pt x="8933261" y="0"/>
                </a:lnTo>
                <a:lnTo>
                  <a:pt x="8933261" y="1362060"/>
                </a:lnTo>
                <a:lnTo>
                  <a:pt x="0" y="1362060"/>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283631"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b="0" kern="1200" dirty="0" err="1" smtClean="0">
                <a:latin typeface="Times New Roman" panose="02020603050405020304" pitchFamily="18" charset="0"/>
                <a:ea typeface="Times New Roman" panose="02020603050405020304" pitchFamily="18" charset="0"/>
              </a:rPr>
              <a:t>Fibre</a:t>
            </a:r>
            <a:r>
              <a:rPr lang="en-US" sz="2200" b="0" kern="1200" dirty="0" smtClean="0">
                <a:latin typeface="Times New Roman" panose="02020603050405020304" pitchFamily="18" charset="0"/>
                <a:ea typeface="Times New Roman" panose="02020603050405020304" pitchFamily="18" charset="0"/>
              </a:rPr>
              <a:t> Channel Authentication Protocol (FCAP)</a:t>
            </a:r>
            <a:endParaRPr lang="bg-BG" sz="2200" b="0" kern="1200" dirty="0"/>
          </a:p>
          <a:p>
            <a:pPr marL="228600" lvl="1" indent="-228600" algn="l" defTabSz="977900">
              <a:lnSpc>
                <a:spcPct val="90000"/>
              </a:lnSpc>
              <a:spcBef>
                <a:spcPct val="0"/>
              </a:spcBef>
              <a:spcAft>
                <a:spcPct val="20000"/>
              </a:spcAft>
              <a:buChar char="••"/>
            </a:pPr>
            <a:r>
              <a:rPr lang="en-US" sz="2200" b="0" kern="1200" dirty="0" smtClean="0">
                <a:latin typeface="Times New Roman" panose="02020603050405020304" pitchFamily="18" charset="0"/>
                <a:ea typeface="Times New Roman" panose="02020603050405020304" pitchFamily="18" charset="0"/>
              </a:rPr>
              <a:t>Zoning</a:t>
            </a:r>
          </a:p>
          <a:p>
            <a:pPr marL="800100" lvl="2" indent="-342900" defTabSz="977900">
              <a:lnSpc>
                <a:spcPct val="90000"/>
              </a:lnSpc>
              <a:spcBef>
                <a:spcPct val="0"/>
              </a:spcBef>
              <a:spcAft>
                <a:spcPct val="20000"/>
              </a:spcAft>
              <a:buFont typeface="Courier New" panose="02070309020205020404" pitchFamily="49" charset="0"/>
              <a:buChar char="o"/>
            </a:pPr>
            <a:r>
              <a:rPr lang="en-US" sz="2200" dirty="0" smtClean="0">
                <a:latin typeface="Times New Roman" panose="02020603050405020304" pitchFamily="18" charset="0"/>
              </a:rPr>
              <a:t>Soft Zoning</a:t>
            </a:r>
          </a:p>
          <a:p>
            <a:pPr marL="800100" lvl="2" indent="-342900" defTabSz="977900">
              <a:lnSpc>
                <a:spcPct val="90000"/>
              </a:lnSpc>
              <a:spcBef>
                <a:spcPct val="0"/>
              </a:spcBef>
              <a:spcAft>
                <a:spcPct val="20000"/>
              </a:spcAft>
              <a:buFont typeface="Courier New" panose="02070309020205020404" pitchFamily="49" charset="0"/>
              <a:buChar char="o"/>
            </a:pPr>
            <a:r>
              <a:rPr lang="en-US" sz="2200" b="0" kern="1200" dirty="0" smtClean="0">
                <a:latin typeface="Times New Roman" panose="02020603050405020304" pitchFamily="18" charset="0"/>
              </a:rPr>
              <a:t>Hard Zoning</a:t>
            </a:r>
            <a:endParaRPr lang="bg-BG" sz="2200" b="0" kern="1200" dirty="0"/>
          </a:p>
          <a:p>
            <a:pPr marL="228600" lvl="1" indent="-228600" algn="l" defTabSz="977900">
              <a:lnSpc>
                <a:spcPct val="90000"/>
              </a:lnSpc>
              <a:spcBef>
                <a:spcPct val="0"/>
              </a:spcBef>
              <a:spcAft>
                <a:spcPct val="20000"/>
              </a:spcAft>
              <a:buChar char="••"/>
            </a:pPr>
            <a:r>
              <a:rPr lang="en-US" sz="2200" b="0" kern="1200" dirty="0" smtClean="0">
                <a:latin typeface="Times New Roman" panose="02020603050405020304" pitchFamily="18" charset="0"/>
              </a:rPr>
              <a:t>LUN Masking</a:t>
            </a:r>
          </a:p>
          <a:p>
            <a:pPr marL="228600" lvl="1" indent="-228600" algn="l" defTabSz="977900">
              <a:lnSpc>
                <a:spcPct val="90000"/>
              </a:lnSpc>
              <a:spcBef>
                <a:spcPct val="0"/>
              </a:spcBef>
              <a:spcAft>
                <a:spcPct val="20000"/>
              </a:spcAft>
              <a:buChar char="••"/>
            </a:pPr>
            <a:r>
              <a:rPr lang="en-US" sz="2200" dirty="0" smtClean="0">
                <a:latin typeface="Times New Roman" panose="02020603050405020304" pitchFamily="18" charset="0"/>
              </a:rPr>
              <a:t>Persistent &amp; Port Binding</a:t>
            </a:r>
            <a:endParaRPr lang="bg-BG" sz="2200" b="0" kern="1200" dirty="0"/>
          </a:p>
        </p:txBody>
      </p:sp>
      <p:pic>
        <p:nvPicPr>
          <p:cNvPr id="9" name="Picture 1" descr="Fibre Channel Security &lt;ul&gt;&lt;li&gt;Fibre Channel Authentication Protocol (FCAP) &lt;/li&gt;&lt;/ul&gt;&lt;ul&gt;&lt;li&gt;Zoning &lt;/li&gt;&lt;/ul&gt;&lt;ul&gt;&lt;ul&gt;&lt;li..."/>
          <p:cNvPicPr>
            <a:picLocks noChangeAspect="1" noChangeArrowheads="1"/>
          </p:cNvPicPr>
          <p:nvPr/>
        </p:nvPicPr>
        <p:blipFill rotWithShape="1">
          <a:blip r:embed="rId3">
            <a:extLst>
              <a:ext uri="{28A0092B-C50C-407E-A947-70E740481C1C}">
                <a14:useLocalDpi xmlns:a14="http://schemas.microsoft.com/office/drawing/2010/main" val="0"/>
              </a:ext>
            </a:extLst>
          </a:blip>
          <a:srcRect l="46894" t="33152" r="3964" b="20538"/>
          <a:stretch/>
        </p:blipFill>
        <p:spPr bwMode="auto">
          <a:xfrm>
            <a:off x="5611538" y="2063111"/>
            <a:ext cx="5244586" cy="3707382"/>
          </a:xfrm>
          <a:prstGeom prst="roundRect">
            <a:avLst/>
          </a:prstGeom>
          <a:noFill/>
          <a:ln>
            <a:noFill/>
          </a:ln>
          <a:effectLst>
            <a:reflection blurRad="6350" stA="50000" endA="275" endPos="40000" dist="101600" dir="5400000" sy="-100000" algn="bl" rotWithShape="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078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par>
                                <p:cTn id="15" presetID="45"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ppt_w</p:attrName>
                                        </p:attrNameLst>
                                      </p:cBhvr>
                                      <p:tavLst>
                                        <p:tav tm="0" fmla="#ppt_w*sin(2.5*pi*$)">
                                          <p:val>
                                            <p:fltVal val="0"/>
                                          </p:val>
                                        </p:tav>
                                        <p:tav tm="100000">
                                          <p:val>
                                            <p:fltVal val="1"/>
                                          </p:val>
                                        </p:tav>
                                      </p:tavLst>
                                    </p:anim>
                                    <p:anim calcmode="lin" valueType="num">
                                      <p:cBhvr>
                                        <p:cTn id="19" dur="1000" fill="hold"/>
                                        <p:tgtEl>
                                          <p:spTgt spid="8"/>
                                        </p:tgtEl>
                                        <p:attrNameLst>
                                          <p:attrName>ppt_h</p:attrName>
                                        </p:attrNameLst>
                                      </p:cBhvr>
                                      <p:tavLst>
                                        <p:tav tm="0">
                                          <p:val>
                                            <p:strVal val="#ppt_h"/>
                                          </p:val>
                                        </p:tav>
                                        <p:tav tm="100000">
                                          <p:val>
                                            <p:strVal val="#ppt_h"/>
                                          </p:val>
                                        </p:tav>
                                      </p:tavLst>
                                    </p:anim>
                                  </p:childTnLst>
                                </p:cTn>
                              </p:par>
                              <p:par>
                                <p:cTn id="20" presetID="31" presetClass="entr" presetSubtype="0" fill="hold" nodeType="withEffect">
                                  <p:stCondLst>
                                    <p:cond delay="500"/>
                                  </p:stCondLst>
                                  <p:childTnLst>
                                    <p:set>
                                      <p:cBhvr>
                                        <p:cTn id="21" dur="1" fill="hold">
                                          <p:stCondLst>
                                            <p:cond delay="0"/>
                                          </p:stCondLst>
                                        </p:cTn>
                                        <p:tgtEl>
                                          <p:spTgt spid="9"/>
                                        </p:tgtEl>
                                        <p:attrNameLst>
                                          <p:attrName>style.visibility</p:attrName>
                                        </p:attrNameLst>
                                      </p:cBhvr>
                                      <p:to>
                                        <p:strVal val="visible"/>
                                      </p:to>
                                    </p:set>
                                    <p:anim calcmode="lin" valueType="num">
                                      <p:cBhvr>
                                        <p:cTn id="22" dur="1500" fill="hold"/>
                                        <p:tgtEl>
                                          <p:spTgt spid="9"/>
                                        </p:tgtEl>
                                        <p:attrNameLst>
                                          <p:attrName>ppt_w</p:attrName>
                                        </p:attrNameLst>
                                      </p:cBhvr>
                                      <p:tavLst>
                                        <p:tav tm="0">
                                          <p:val>
                                            <p:fltVal val="0"/>
                                          </p:val>
                                        </p:tav>
                                        <p:tav tm="100000">
                                          <p:val>
                                            <p:strVal val="#ppt_w"/>
                                          </p:val>
                                        </p:tav>
                                      </p:tavLst>
                                    </p:anim>
                                    <p:anim calcmode="lin" valueType="num">
                                      <p:cBhvr>
                                        <p:cTn id="23" dur="1500" fill="hold"/>
                                        <p:tgtEl>
                                          <p:spTgt spid="9"/>
                                        </p:tgtEl>
                                        <p:attrNameLst>
                                          <p:attrName>ppt_h</p:attrName>
                                        </p:attrNameLst>
                                      </p:cBhvr>
                                      <p:tavLst>
                                        <p:tav tm="0">
                                          <p:val>
                                            <p:fltVal val="0"/>
                                          </p:val>
                                        </p:tav>
                                        <p:tav tm="100000">
                                          <p:val>
                                            <p:strVal val="#ppt_h"/>
                                          </p:val>
                                        </p:tav>
                                      </p:tavLst>
                                    </p:anim>
                                    <p:anim calcmode="lin" valueType="num">
                                      <p:cBhvr>
                                        <p:cTn id="24" dur="1500" fill="hold"/>
                                        <p:tgtEl>
                                          <p:spTgt spid="9"/>
                                        </p:tgtEl>
                                        <p:attrNameLst>
                                          <p:attrName>style.rotation</p:attrName>
                                        </p:attrNameLst>
                                      </p:cBhvr>
                                      <p:tavLst>
                                        <p:tav tm="0">
                                          <p:val>
                                            <p:fltVal val="90"/>
                                          </p:val>
                                        </p:tav>
                                        <p:tav tm="100000">
                                          <p:val>
                                            <p:fltVal val="0"/>
                                          </p:val>
                                        </p:tav>
                                      </p:tavLst>
                                    </p:anim>
                                    <p:animEffect transition="in" filter="fade">
                                      <p:cBhvr>
                                        <p:cTn id="25" dur="1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stCondLst>
                                    <p:cond delay="0"/>
                                  </p:stCondLst>
                                  <p:childTnLst>
                                    <p:set>
                                      <p:cBhvr>
                                        <p:cTn id="29" dur="1" fill="hold">
                                          <p:stCondLst>
                                            <p:cond delay="0"/>
                                          </p:stCondLst>
                                        </p:cTn>
                                        <p:tgtEl>
                                          <p:spTgt spid="6">
                                            <p:txEl>
                                              <p:pRg st="0" end="0"/>
                                            </p:txEl>
                                          </p:spTgt>
                                        </p:tgtEl>
                                        <p:attrNameLst>
                                          <p:attrName>style.visibility</p:attrName>
                                        </p:attrNameLst>
                                      </p:cBhvr>
                                      <p:to>
                                        <p:strVal val="visible"/>
                                      </p:to>
                                    </p:set>
                                    <p:anim calcmode="lin" valueType="num">
                                      <p:cBhvr additive="base">
                                        <p:cTn id="30" dur="75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31" dur="75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6">
                                            <p:txEl>
                                              <p:pRg st="1" end="1"/>
                                            </p:txEl>
                                          </p:spTgt>
                                        </p:tgtEl>
                                        <p:attrNameLst>
                                          <p:attrName>style.visibility</p:attrName>
                                        </p:attrNameLst>
                                      </p:cBhvr>
                                      <p:to>
                                        <p:strVal val="visible"/>
                                      </p:to>
                                    </p:set>
                                    <p:anim calcmode="lin" valueType="num">
                                      <p:cBhvr additive="base">
                                        <p:cTn id="36" dur="75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37" dur="75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 calcmode="lin" valueType="num">
                                      <p:cBhvr additive="base">
                                        <p:cTn id="42" dur="75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43" dur="75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8" fill="hold" nodeType="clickEffect">
                                  <p:stCondLst>
                                    <p:cond delay="0"/>
                                  </p:stCondLst>
                                  <p:childTnLst>
                                    <p:set>
                                      <p:cBhvr>
                                        <p:cTn id="47" dur="1" fill="hold">
                                          <p:stCondLst>
                                            <p:cond delay="0"/>
                                          </p:stCondLst>
                                        </p:cTn>
                                        <p:tgtEl>
                                          <p:spTgt spid="6">
                                            <p:txEl>
                                              <p:pRg st="3" end="3"/>
                                            </p:txEl>
                                          </p:spTgt>
                                        </p:tgtEl>
                                        <p:attrNameLst>
                                          <p:attrName>style.visibility</p:attrName>
                                        </p:attrNameLst>
                                      </p:cBhvr>
                                      <p:to>
                                        <p:strVal val="visible"/>
                                      </p:to>
                                    </p:set>
                                    <p:anim calcmode="lin" valueType="num">
                                      <p:cBhvr additive="base">
                                        <p:cTn id="48" dur="75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49" dur="75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8" fill="hold" nodeType="clickEffect">
                                  <p:stCondLst>
                                    <p:cond delay="0"/>
                                  </p:stCondLst>
                                  <p:childTnLst>
                                    <p:set>
                                      <p:cBhvr>
                                        <p:cTn id="53" dur="1" fill="hold">
                                          <p:stCondLst>
                                            <p:cond delay="0"/>
                                          </p:stCondLst>
                                        </p:cTn>
                                        <p:tgtEl>
                                          <p:spTgt spid="6">
                                            <p:txEl>
                                              <p:pRg st="4" end="4"/>
                                            </p:txEl>
                                          </p:spTgt>
                                        </p:tgtEl>
                                        <p:attrNameLst>
                                          <p:attrName>style.visibility</p:attrName>
                                        </p:attrNameLst>
                                      </p:cBhvr>
                                      <p:to>
                                        <p:strVal val="visible"/>
                                      </p:to>
                                    </p:set>
                                    <p:anim calcmode="lin" valueType="num">
                                      <p:cBhvr additive="base">
                                        <p:cTn id="54" dur="75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55" dur="75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8" fill="hold" nodeType="clickEffect">
                                  <p:stCondLst>
                                    <p:cond delay="0"/>
                                  </p:stCondLst>
                                  <p:childTnLst>
                                    <p:set>
                                      <p:cBhvr>
                                        <p:cTn id="59" dur="1" fill="hold">
                                          <p:stCondLst>
                                            <p:cond delay="0"/>
                                          </p:stCondLst>
                                        </p:cTn>
                                        <p:tgtEl>
                                          <p:spTgt spid="6">
                                            <p:txEl>
                                              <p:pRg st="5" end="5"/>
                                            </p:txEl>
                                          </p:spTgt>
                                        </p:tgtEl>
                                        <p:attrNameLst>
                                          <p:attrName>style.visibility</p:attrName>
                                        </p:attrNameLst>
                                      </p:cBhvr>
                                      <p:to>
                                        <p:strVal val="visible"/>
                                      </p:to>
                                    </p:set>
                                    <p:anim calcmode="lin" valueType="num">
                                      <p:cBhvr additive="base">
                                        <p:cTn id="60" dur="750" fill="hold"/>
                                        <p:tgtEl>
                                          <p:spTgt spid="6">
                                            <p:txEl>
                                              <p:pRg st="5" end="5"/>
                                            </p:txEl>
                                          </p:spTgt>
                                        </p:tgtEl>
                                        <p:attrNameLst>
                                          <p:attrName>ppt_x</p:attrName>
                                        </p:attrNameLst>
                                      </p:cBhvr>
                                      <p:tavLst>
                                        <p:tav tm="0">
                                          <p:val>
                                            <p:strVal val="0-#ppt_w/2"/>
                                          </p:val>
                                        </p:tav>
                                        <p:tav tm="100000">
                                          <p:val>
                                            <p:strVal val="#ppt_x"/>
                                          </p:val>
                                        </p:tav>
                                      </p:tavLst>
                                    </p:anim>
                                    <p:anim calcmode="lin" valueType="num">
                                      <p:cBhvr additive="base">
                                        <p:cTn id="61" dur="750" fill="hold"/>
                                        <p:tgtEl>
                                          <p:spTgt spid="6">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bg-BG" dirty="0"/>
          </a:p>
        </p:txBody>
      </p:sp>
      <p:sp>
        <p:nvSpPr>
          <p:cNvPr id="5" name="Rectangle 4"/>
          <p:cNvSpPr/>
          <p:nvPr/>
        </p:nvSpPr>
        <p:spPr>
          <a:xfrm>
            <a:off x="299453" y="2614387"/>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6" name="Freeform 5"/>
          <p:cNvSpPr/>
          <p:nvPr/>
        </p:nvSpPr>
        <p:spPr>
          <a:xfrm>
            <a:off x="886287" y="2057401"/>
            <a:ext cx="8995650" cy="719346"/>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lvl="0" algn="l" defTabSz="622300">
              <a:lnSpc>
                <a:spcPct val="90000"/>
              </a:lnSpc>
              <a:spcBef>
                <a:spcPct val="0"/>
              </a:spcBef>
              <a:spcAft>
                <a:spcPct val="35000"/>
              </a:spcAft>
            </a:pPr>
            <a:r>
              <a:rPr lang="en-GB" altLang="en-US" sz="1400" kern="1200" dirty="0" smtClean="0">
                <a:latin typeface="Times New Roman" panose="02020603050405020304" pitchFamily="18" charset="0"/>
                <a:cs typeface="Times New Roman" panose="02020603050405020304" pitchFamily="18" charset="0"/>
              </a:rPr>
              <a:t>[1] Introduction to storage area networks - Missouri University of Science &amp; Technology Library. [online] Available at: &lt;http://link.library.mst.edu/portal/Introduction-to-storage-area-networks-Jon-Tate/hfS_xIQEXmU/&gt; [Accessed 25 November 2021</a:t>
            </a:r>
            <a:r>
              <a:rPr lang="en-GB" altLang="en-US" sz="1100" kern="1200" dirty="0" smtClean="0">
                <a:latin typeface="Times New Roman" panose="02020603050405020304" pitchFamily="18" charset="0"/>
                <a:cs typeface="Times New Roman" panose="02020603050405020304" pitchFamily="18" charset="0"/>
              </a:rPr>
              <a:t>].</a:t>
            </a:r>
            <a:endParaRPr lang="bg-BG" sz="1100" kern="1200" dirty="0"/>
          </a:p>
        </p:txBody>
      </p:sp>
      <p:sp>
        <p:nvSpPr>
          <p:cNvPr id="7" name="Rectangle 6"/>
          <p:cNvSpPr/>
          <p:nvPr/>
        </p:nvSpPr>
        <p:spPr>
          <a:xfrm>
            <a:off x="299453" y="3448573"/>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8" name="Freeform 7"/>
          <p:cNvSpPr/>
          <p:nvPr/>
        </p:nvSpPr>
        <p:spPr>
          <a:xfrm>
            <a:off x="886287" y="3104571"/>
            <a:ext cx="8995650" cy="506362"/>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lvl="0" defTabSz="622300">
              <a:lnSpc>
                <a:spcPct val="90000"/>
              </a:lnSpc>
              <a:spcBef>
                <a:spcPct val="0"/>
              </a:spcBef>
              <a:spcAft>
                <a:spcPct val="35000"/>
              </a:spcAft>
            </a:pPr>
            <a:r>
              <a:rPr lang="en-US" altLang="en-US" sz="1400" dirty="0">
                <a:latin typeface="Times New Roman" panose="02020603050405020304" pitchFamily="18" charset="0"/>
                <a:cs typeface="Times New Roman" panose="02020603050405020304" pitchFamily="18" charset="0"/>
              </a:rPr>
              <a:t>[2] Christopher </a:t>
            </a:r>
            <a:r>
              <a:rPr lang="en-US" altLang="en-US" sz="1400" dirty="0" err="1">
                <a:latin typeface="Times New Roman" panose="02020603050405020304" pitchFamily="18" charset="0"/>
                <a:cs typeface="Times New Roman" panose="02020603050405020304" pitchFamily="18" charset="0"/>
              </a:rPr>
              <a:t>Poelker</a:t>
            </a:r>
            <a:r>
              <a:rPr lang="en-US" altLang="en-US" sz="1400" dirty="0">
                <a:latin typeface="Times New Roman" panose="02020603050405020304" pitchFamily="18" charset="0"/>
                <a:cs typeface="Times New Roman" panose="02020603050405020304" pitchFamily="18" charset="0"/>
              </a:rPr>
              <a:t>; Alex </a:t>
            </a:r>
            <a:r>
              <a:rPr lang="en-US" altLang="en-US" sz="1400" dirty="0" err="1">
                <a:latin typeface="Times New Roman" panose="02020603050405020304" pitchFamily="18" charset="0"/>
                <a:cs typeface="Times New Roman" panose="02020603050405020304" pitchFamily="18" charset="0"/>
              </a:rPr>
              <a:t>Nikitin</a:t>
            </a:r>
            <a:r>
              <a:rPr lang="en-US" altLang="en-US" sz="1400" dirty="0">
                <a:latin typeface="Times New Roman" panose="02020603050405020304" pitchFamily="18" charset="0"/>
                <a:cs typeface="Times New Roman" panose="02020603050405020304" pitchFamily="18" charset="0"/>
              </a:rPr>
              <a:t>, eds. (2009). Storage Area Networks For Dummies. John Wiley &amp; Sons. </a:t>
            </a:r>
          </a:p>
        </p:txBody>
      </p:sp>
      <p:sp>
        <p:nvSpPr>
          <p:cNvPr id="9" name="Rectangle 8"/>
          <p:cNvSpPr/>
          <p:nvPr/>
        </p:nvSpPr>
        <p:spPr>
          <a:xfrm>
            <a:off x="299453" y="4250331"/>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10" name="Freeform 9"/>
          <p:cNvSpPr/>
          <p:nvPr/>
        </p:nvSpPr>
        <p:spPr>
          <a:xfrm>
            <a:off x="886287" y="3906329"/>
            <a:ext cx="8995650" cy="506362"/>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lvl="0" defTabSz="622300">
              <a:lnSpc>
                <a:spcPct val="90000"/>
              </a:lnSpc>
              <a:spcBef>
                <a:spcPct val="0"/>
              </a:spcBef>
              <a:spcAft>
                <a:spcPct val="35000"/>
              </a:spcAft>
            </a:pPr>
            <a:r>
              <a:rPr lang="en-US" altLang="en-US" sz="1400" dirty="0" smtClean="0">
                <a:latin typeface="Times New Roman" panose="02020603050405020304" pitchFamily="18" charset="0"/>
                <a:cs typeface="Times New Roman" panose="02020603050405020304" pitchFamily="18" charset="0"/>
              </a:rPr>
              <a:t>[3] </a:t>
            </a:r>
            <a:r>
              <a:rPr lang="en-US" altLang="en-US" sz="1400" dirty="0" err="1" smtClean="0">
                <a:latin typeface="Times New Roman" panose="02020603050405020304" pitchFamily="18" charset="0"/>
                <a:cs typeface="Times New Roman" panose="02020603050405020304" pitchFamily="18" charset="0"/>
              </a:rPr>
              <a:t>Molero</a:t>
            </a:r>
            <a:r>
              <a:rPr lang="en-US" altLang="en-US" sz="1400" dirty="0" smtClean="0">
                <a:latin typeface="Times New Roman" panose="02020603050405020304" pitchFamily="18" charset="0"/>
                <a:cs typeface="Times New Roman" panose="02020603050405020304" pitchFamily="18" charset="0"/>
              </a:rPr>
              <a:t> X, Silla F, </a:t>
            </a:r>
            <a:r>
              <a:rPr lang="en-US" altLang="en-US" sz="1400" dirty="0" err="1" smtClean="0">
                <a:latin typeface="Times New Roman" panose="02020603050405020304" pitchFamily="18" charset="0"/>
                <a:cs typeface="Times New Roman" panose="02020603050405020304" pitchFamily="18" charset="0"/>
              </a:rPr>
              <a:t>Santoja</a:t>
            </a:r>
            <a:r>
              <a:rPr lang="en-US" altLang="en-US" sz="1400" dirty="0" smtClean="0">
                <a:latin typeface="Times New Roman" panose="02020603050405020304" pitchFamily="18" charset="0"/>
                <a:cs typeface="Times New Roman" panose="02020603050405020304" pitchFamily="18" charset="0"/>
              </a:rPr>
              <a:t> V.,</a:t>
            </a:r>
            <a:r>
              <a:rPr lang="en-US" altLang="en-US" sz="1400" dirty="0" err="1" smtClean="0">
                <a:latin typeface="Times New Roman" panose="02020603050405020304" pitchFamily="18" charset="0"/>
                <a:cs typeface="Times New Roman" panose="02020603050405020304" pitchFamily="18" charset="0"/>
              </a:rPr>
              <a:t>Duato</a:t>
            </a:r>
            <a:r>
              <a:rPr lang="en-US" altLang="en-US" sz="1400" dirty="0" smtClean="0">
                <a:latin typeface="Times New Roman" panose="02020603050405020304" pitchFamily="18" charset="0"/>
                <a:cs typeface="Times New Roman" panose="02020603050405020304" pitchFamily="18" charset="0"/>
              </a:rPr>
              <a:t> J. On the Interconnection Topology for Storage Area Networks</a:t>
            </a:r>
          </a:p>
          <a:p>
            <a:pPr lvl="0" defTabSz="622300">
              <a:lnSpc>
                <a:spcPct val="90000"/>
              </a:lnSpc>
              <a:spcBef>
                <a:spcPct val="0"/>
              </a:spcBef>
              <a:spcAft>
                <a:spcPct val="35000"/>
              </a:spcAft>
            </a:pPr>
            <a:r>
              <a:rPr lang="en-US" altLang="en-US" sz="1400" dirty="0" smtClean="0">
                <a:latin typeface="Times New Roman" panose="02020603050405020304" pitchFamily="18" charset="0"/>
                <a:cs typeface="Times New Roman" panose="02020603050405020304" pitchFamily="18" charset="0"/>
              </a:rPr>
              <a:t>Year: 2001, Volume: 3, Pages: 30162b</a:t>
            </a:r>
          </a:p>
        </p:txBody>
      </p:sp>
      <p:sp>
        <p:nvSpPr>
          <p:cNvPr id="11" name="Rectangle 10"/>
          <p:cNvSpPr/>
          <p:nvPr/>
        </p:nvSpPr>
        <p:spPr>
          <a:xfrm>
            <a:off x="299453" y="5052089"/>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12" name="Freeform 11"/>
          <p:cNvSpPr/>
          <p:nvPr/>
        </p:nvSpPr>
        <p:spPr>
          <a:xfrm>
            <a:off x="886287" y="4708087"/>
            <a:ext cx="8995650" cy="506362"/>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a:lnSpc>
                <a:spcPct val="103000"/>
              </a:lnSpc>
              <a:spcBef>
                <a:spcPct val="0"/>
              </a:spcBef>
              <a:spcAft>
                <a:spcPts val="63"/>
              </a:spcAft>
              <a:buFontTx/>
              <a:buNone/>
            </a:pPr>
            <a:r>
              <a:rPr lang="en-GB" altLang="en-US" sz="1400" dirty="0" smtClean="0">
                <a:latin typeface="Times New Roman" panose="02020603050405020304" pitchFamily="18" charset="0"/>
                <a:cs typeface="Times New Roman" panose="02020603050405020304" pitchFamily="18" charset="0"/>
              </a:rPr>
              <a:t>[4] Jon Tate, Pall Beck, Hector Hugo Ibarra, </a:t>
            </a:r>
            <a:r>
              <a:rPr lang="en-GB" altLang="en-US" sz="1400" dirty="0" err="1" smtClean="0">
                <a:latin typeface="Times New Roman" panose="02020603050405020304" pitchFamily="18" charset="0"/>
                <a:cs typeface="Times New Roman" panose="02020603050405020304" pitchFamily="18" charset="0"/>
              </a:rPr>
              <a:t>Shanmuganathan</a:t>
            </a:r>
            <a:r>
              <a:rPr lang="en-GB" altLang="en-US" sz="1400" dirty="0" smtClean="0">
                <a:latin typeface="Times New Roman" panose="02020603050405020304" pitchFamily="18" charset="0"/>
                <a:cs typeface="Times New Roman" panose="02020603050405020304" pitchFamily="18" charset="0"/>
              </a:rPr>
              <a:t> </a:t>
            </a:r>
            <a:r>
              <a:rPr lang="en-GB" altLang="en-US" sz="1400" dirty="0" err="1" smtClean="0">
                <a:latin typeface="Times New Roman" panose="02020603050405020304" pitchFamily="18" charset="0"/>
                <a:cs typeface="Times New Roman" panose="02020603050405020304" pitchFamily="18" charset="0"/>
              </a:rPr>
              <a:t>Kumaravel</a:t>
            </a:r>
            <a:r>
              <a:rPr lang="en-GB" altLang="en-US" sz="1400" dirty="0" smtClean="0">
                <a:latin typeface="Times New Roman" panose="02020603050405020304" pitchFamily="18" charset="0"/>
                <a:cs typeface="Times New Roman" panose="02020603050405020304" pitchFamily="18" charset="0"/>
              </a:rPr>
              <a:t> &amp; Libor </a:t>
            </a:r>
            <a:r>
              <a:rPr lang="en-GB" altLang="en-US" sz="1400" dirty="0" err="1" smtClean="0">
                <a:latin typeface="Times New Roman" panose="02020603050405020304" pitchFamily="18" charset="0"/>
                <a:cs typeface="Times New Roman" panose="02020603050405020304" pitchFamily="18" charset="0"/>
              </a:rPr>
              <a:t>Miklas</a:t>
            </a:r>
            <a:r>
              <a:rPr lang="en-GB" altLang="en-US" sz="1400" dirty="0" smtClean="0">
                <a:latin typeface="Times New Roman" panose="02020603050405020304" pitchFamily="18" charset="0"/>
                <a:cs typeface="Times New Roman" panose="02020603050405020304" pitchFamily="18" charset="0"/>
              </a:rPr>
              <a:t> (2017). </a:t>
            </a:r>
            <a:r>
              <a:rPr lang="en-GB" altLang="en-US" sz="1400" dirty="0" smtClean="0">
                <a:latin typeface="Times New Roman" panose="02020603050405020304" pitchFamily="18" charset="0"/>
                <a:cs typeface="Times New Roman" panose="02020603050405020304" pitchFamily="18" charset="0"/>
                <a:hlinkClick r:id="rId2"/>
              </a:rPr>
              <a:t>"Introduction to Storage Area Networks“</a:t>
            </a:r>
            <a:endParaRPr lang="en-GB" altLang="en-US" sz="1400" dirty="0">
              <a:latin typeface="Times New Roman" panose="02020603050405020304" pitchFamily="18" charset="0"/>
              <a:cs typeface="Times New Roman" panose="02020603050405020304" pitchFamily="18" charset="0"/>
            </a:endParaRPr>
          </a:p>
        </p:txBody>
      </p:sp>
      <p:sp>
        <p:nvSpPr>
          <p:cNvPr id="13" name="Rectangle 12"/>
          <p:cNvSpPr/>
          <p:nvPr/>
        </p:nvSpPr>
        <p:spPr>
          <a:xfrm>
            <a:off x="299453" y="5853847"/>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14" name="Freeform 13"/>
          <p:cNvSpPr/>
          <p:nvPr/>
        </p:nvSpPr>
        <p:spPr>
          <a:xfrm>
            <a:off x="886287" y="5509845"/>
            <a:ext cx="8995650" cy="506362"/>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a:lnSpc>
                <a:spcPct val="103000"/>
              </a:lnSpc>
              <a:spcBef>
                <a:spcPct val="0"/>
              </a:spcBef>
              <a:spcAft>
                <a:spcPts val="63"/>
              </a:spcAft>
              <a:buFontTx/>
              <a:buNone/>
            </a:pPr>
            <a:r>
              <a:rPr lang="en-GB" altLang="en-US" sz="1400" dirty="0" smtClean="0">
                <a:latin typeface="Times New Roman" panose="02020603050405020304" pitchFamily="18" charset="0"/>
                <a:cs typeface="Times New Roman" panose="02020603050405020304" pitchFamily="18" charset="0"/>
              </a:rPr>
              <a:t>[5] High Scalability and Flexibility/ Types of SAN Technology/ </a:t>
            </a:r>
            <a:r>
              <a:rPr lang="en-GB" altLang="en-US" sz="1400" dirty="0" err="1" smtClean="0">
                <a:latin typeface="Times New Roman" panose="02020603050405020304" pitchFamily="18" charset="0"/>
                <a:cs typeface="Times New Roman" panose="02020603050405020304" pitchFamily="18" charset="0"/>
              </a:rPr>
              <a:t>InformIT</a:t>
            </a:r>
            <a:r>
              <a:rPr lang="en-GB" altLang="en-US" sz="1400" dirty="0" smtClean="0">
                <a:latin typeface="Times New Roman" panose="02020603050405020304" pitchFamily="18" charset="0"/>
                <a:cs typeface="Times New Roman" panose="02020603050405020304" pitchFamily="18" charset="0"/>
              </a:rPr>
              <a:t>, Informit.com</a:t>
            </a:r>
          </a:p>
          <a:p>
            <a:pPr>
              <a:lnSpc>
                <a:spcPct val="103000"/>
              </a:lnSpc>
              <a:spcBef>
                <a:spcPct val="0"/>
              </a:spcBef>
              <a:spcAft>
                <a:spcPts val="63"/>
              </a:spcAft>
              <a:buFontTx/>
              <a:buNone/>
            </a:pPr>
            <a:r>
              <a:rPr lang="en-GB" altLang="en-US" sz="1400" dirty="0" smtClean="0">
                <a:latin typeface="Times New Roman" panose="02020603050405020304" pitchFamily="18" charset="0"/>
                <a:cs typeface="Times New Roman" panose="02020603050405020304" pitchFamily="18" charset="0"/>
                <a:hlinkClick r:id="rId3"/>
              </a:rPr>
              <a:t>https://www.informit.com/article.aspx?p=25001&amp;seqNum=6</a:t>
            </a:r>
            <a:endParaRPr lang="en-GB" alt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209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1+#ppt_w/2"/>
                                          </p:val>
                                        </p:tav>
                                        <p:tav tm="100000">
                                          <p:val>
                                            <p:strVal val="#ppt_x"/>
                                          </p:val>
                                        </p:tav>
                                      </p:tavLst>
                                    </p:anim>
                                    <p:anim calcmode="lin" valueType="num">
                                      <p:cBhvr additive="base">
                                        <p:cTn id="8" dur="75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750"/>
                            </p:stCondLst>
                            <p:childTnLst>
                              <p:par>
                                <p:cTn id="10" presetID="2" presetClass="entr" presetSubtype="8" fill="hold" grpId="0" nodeType="afterEffect">
                                  <p:stCondLst>
                                    <p:cond delay="75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750" fill="hold"/>
                                        <p:tgtEl>
                                          <p:spTgt spid="6"/>
                                        </p:tgtEl>
                                        <p:attrNameLst>
                                          <p:attrName>ppt_x</p:attrName>
                                        </p:attrNameLst>
                                      </p:cBhvr>
                                      <p:tavLst>
                                        <p:tav tm="0">
                                          <p:val>
                                            <p:strVal val="0-#ppt_w/2"/>
                                          </p:val>
                                        </p:tav>
                                        <p:tav tm="100000">
                                          <p:val>
                                            <p:strVal val="#ppt_x"/>
                                          </p:val>
                                        </p:tav>
                                      </p:tavLst>
                                    </p:anim>
                                    <p:anim calcmode="lin" valueType="num">
                                      <p:cBhvr additive="base">
                                        <p:cTn id="13" dur="750" fill="hold"/>
                                        <p:tgtEl>
                                          <p:spTgt spid="6"/>
                                        </p:tgtEl>
                                        <p:attrNameLst>
                                          <p:attrName>ppt_y</p:attrName>
                                        </p:attrNameLst>
                                      </p:cBhvr>
                                      <p:tavLst>
                                        <p:tav tm="0">
                                          <p:val>
                                            <p:strVal val="#ppt_y"/>
                                          </p:val>
                                        </p:tav>
                                        <p:tav tm="100000">
                                          <p:val>
                                            <p:strVal val="#ppt_y"/>
                                          </p:val>
                                        </p:tav>
                                      </p:tavLst>
                                    </p:anim>
                                  </p:childTnLst>
                                </p:cTn>
                              </p:par>
                              <p:par>
                                <p:cTn id="14" presetID="2" presetClass="entr" presetSubtype="2" fill="hold" nodeType="withEffect">
                                  <p:stCondLst>
                                    <p:cond delay="75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750" fill="hold"/>
                                        <p:tgtEl>
                                          <p:spTgt spid="5"/>
                                        </p:tgtEl>
                                        <p:attrNameLst>
                                          <p:attrName>ppt_x</p:attrName>
                                        </p:attrNameLst>
                                      </p:cBhvr>
                                      <p:tavLst>
                                        <p:tav tm="0">
                                          <p:val>
                                            <p:strVal val="1+#ppt_w/2"/>
                                          </p:val>
                                        </p:tav>
                                        <p:tav tm="100000">
                                          <p:val>
                                            <p:strVal val="#ppt_x"/>
                                          </p:val>
                                        </p:tav>
                                      </p:tavLst>
                                    </p:anim>
                                    <p:anim calcmode="lin" valueType="num">
                                      <p:cBhvr additive="base">
                                        <p:cTn id="17" dur="750" fill="hold"/>
                                        <p:tgtEl>
                                          <p:spTgt spid="5"/>
                                        </p:tgtEl>
                                        <p:attrNameLst>
                                          <p:attrName>ppt_y</p:attrName>
                                        </p:attrNameLst>
                                      </p:cBhvr>
                                      <p:tavLst>
                                        <p:tav tm="0">
                                          <p:val>
                                            <p:strVal val="#ppt_y"/>
                                          </p:val>
                                        </p:tav>
                                        <p:tav tm="100000">
                                          <p:val>
                                            <p:strVal val="#ppt_y"/>
                                          </p:val>
                                        </p:tav>
                                      </p:tavLst>
                                    </p:anim>
                                  </p:childTnLst>
                                </p:cTn>
                              </p:par>
                              <p:par>
                                <p:cTn id="18" presetID="14" presetClass="entr" presetSubtype="10" fill="hold" nodeType="withEffect">
                                  <p:stCondLst>
                                    <p:cond delay="125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randombar(horizontal)">
                                      <p:cBhvr>
                                        <p:cTn id="20" dur="1000"/>
                                        <p:tgtEl>
                                          <p:spTgt spid="6">
                                            <p:txEl>
                                              <p:pRg st="0" end="0"/>
                                            </p:txEl>
                                          </p:spTgt>
                                        </p:tgtEl>
                                      </p:cBhvr>
                                    </p:animEffect>
                                  </p:childTnLst>
                                </p:cTn>
                              </p:par>
                            </p:childTnLst>
                          </p:cTn>
                        </p:par>
                        <p:par>
                          <p:cTn id="21" fill="hold">
                            <p:stCondLst>
                              <p:cond delay="3000"/>
                            </p:stCondLst>
                            <p:childTnLst>
                              <p:par>
                                <p:cTn id="22" presetID="2" presetClass="entr" presetSubtype="8" fill="hold" grpId="0" nodeType="afterEffect">
                                  <p:stCondLst>
                                    <p:cond delay="25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750" fill="hold"/>
                                        <p:tgtEl>
                                          <p:spTgt spid="8"/>
                                        </p:tgtEl>
                                        <p:attrNameLst>
                                          <p:attrName>ppt_x</p:attrName>
                                        </p:attrNameLst>
                                      </p:cBhvr>
                                      <p:tavLst>
                                        <p:tav tm="0">
                                          <p:val>
                                            <p:strVal val="0-#ppt_w/2"/>
                                          </p:val>
                                        </p:tav>
                                        <p:tav tm="100000">
                                          <p:val>
                                            <p:strVal val="#ppt_x"/>
                                          </p:val>
                                        </p:tav>
                                      </p:tavLst>
                                    </p:anim>
                                    <p:anim calcmode="lin" valueType="num">
                                      <p:cBhvr additive="base">
                                        <p:cTn id="25" dur="750" fill="hold"/>
                                        <p:tgtEl>
                                          <p:spTgt spid="8"/>
                                        </p:tgtEl>
                                        <p:attrNameLst>
                                          <p:attrName>ppt_y</p:attrName>
                                        </p:attrNameLst>
                                      </p:cBhvr>
                                      <p:tavLst>
                                        <p:tav tm="0">
                                          <p:val>
                                            <p:strVal val="#ppt_y"/>
                                          </p:val>
                                        </p:tav>
                                        <p:tav tm="100000">
                                          <p:val>
                                            <p:strVal val="#ppt_y"/>
                                          </p:val>
                                        </p:tav>
                                      </p:tavLst>
                                    </p:anim>
                                  </p:childTnLst>
                                </p:cTn>
                              </p:par>
                              <p:par>
                                <p:cTn id="26" presetID="2" presetClass="entr" presetSubtype="2" fill="hold" nodeType="with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additive="base">
                                        <p:cTn id="28" dur="750" fill="hold"/>
                                        <p:tgtEl>
                                          <p:spTgt spid="7"/>
                                        </p:tgtEl>
                                        <p:attrNameLst>
                                          <p:attrName>ppt_x</p:attrName>
                                        </p:attrNameLst>
                                      </p:cBhvr>
                                      <p:tavLst>
                                        <p:tav tm="0">
                                          <p:val>
                                            <p:strVal val="1+#ppt_w/2"/>
                                          </p:val>
                                        </p:tav>
                                        <p:tav tm="100000">
                                          <p:val>
                                            <p:strVal val="#ppt_x"/>
                                          </p:val>
                                        </p:tav>
                                      </p:tavLst>
                                    </p:anim>
                                    <p:anim calcmode="lin" valueType="num">
                                      <p:cBhvr additive="base">
                                        <p:cTn id="29" dur="750" fill="hold"/>
                                        <p:tgtEl>
                                          <p:spTgt spid="7"/>
                                        </p:tgtEl>
                                        <p:attrNameLst>
                                          <p:attrName>ppt_y</p:attrName>
                                        </p:attrNameLst>
                                      </p:cBhvr>
                                      <p:tavLst>
                                        <p:tav tm="0">
                                          <p:val>
                                            <p:strVal val="#ppt_y"/>
                                          </p:val>
                                        </p:tav>
                                        <p:tav tm="100000">
                                          <p:val>
                                            <p:strVal val="#ppt_y"/>
                                          </p:val>
                                        </p:tav>
                                      </p:tavLst>
                                    </p:anim>
                                  </p:childTnLst>
                                </p:cTn>
                              </p:par>
                              <p:par>
                                <p:cTn id="30" presetID="14" presetClass="entr" presetSubtype="10" fill="hold" nodeType="withEffect">
                                  <p:stCondLst>
                                    <p:cond delay="50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randombar(horizontal)">
                                      <p:cBhvr>
                                        <p:cTn id="32" dur="1000"/>
                                        <p:tgtEl>
                                          <p:spTgt spid="8">
                                            <p:txEl>
                                              <p:pRg st="0" end="0"/>
                                            </p:txEl>
                                          </p:spTgt>
                                        </p:tgtEl>
                                      </p:cBhvr>
                                    </p:animEffect>
                                  </p:childTnLst>
                                </p:cTn>
                              </p:par>
                            </p:childTnLst>
                          </p:cTn>
                        </p:par>
                        <p:par>
                          <p:cTn id="33" fill="hold">
                            <p:stCondLst>
                              <p:cond delay="4500"/>
                            </p:stCondLst>
                            <p:childTnLst>
                              <p:par>
                                <p:cTn id="34" presetID="2" presetClass="entr" presetSubtype="8" fill="hold" grpId="0" nodeType="afterEffect">
                                  <p:stCondLst>
                                    <p:cond delay="25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750" fill="hold"/>
                                        <p:tgtEl>
                                          <p:spTgt spid="10"/>
                                        </p:tgtEl>
                                        <p:attrNameLst>
                                          <p:attrName>ppt_x</p:attrName>
                                        </p:attrNameLst>
                                      </p:cBhvr>
                                      <p:tavLst>
                                        <p:tav tm="0">
                                          <p:val>
                                            <p:strVal val="0-#ppt_w/2"/>
                                          </p:val>
                                        </p:tav>
                                        <p:tav tm="100000">
                                          <p:val>
                                            <p:strVal val="#ppt_x"/>
                                          </p:val>
                                        </p:tav>
                                      </p:tavLst>
                                    </p:anim>
                                    <p:anim calcmode="lin" valueType="num">
                                      <p:cBhvr additive="base">
                                        <p:cTn id="37" dur="750" fill="hold"/>
                                        <p:tgtEl>
                                          <p:spTgt spid="10"/>
                                        </p:tgtEl>
                                        <p:attrNameLst>
                                          <p:attrName>ppt_y</p:attrName>
                                        </p:attrNameLst>
                                      </p:cBhvr>
                                      <p:tavLst>
                                        <p:tav tm="0">
                                          <p:val>
                                            <p:strVal val="#ppt_y"/>
                                          </p:val>
                                        </p:tav>
                                        <p:tav tm="100000">
                                          <p:val>
                                            <p:strVal val="#ppt_y"/>
                                          </p:val>
                                        </p:tav>
                                      </p:tavLst>
                                    </p:anim>
                                  </p:childTnLst>
                                </p:cTn>
                              </p:par>
                              <p:par>
                                <p:cTn id="38" presetID="2" presetClass="entr" presetSubtype="2" fill="hold" nodeType="with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750" fill="hold"/>
                                        <p:tgtEl>
                                          <p:spTgt spid="9"/>
                                        </p:tgtEl>
                                        <p:attrNameLst>
                                          <p:attrName>ppt_x</p:attrName>
                                        </p:attrNameLst>
                                      </p:cBhvr>
                                      <p:tavLst>
                                        <p:tav tm="0">
                                          <p:val>
                                            <p:strVal val="1+#ppt_w/2"/>
                                          </p:val>
                                        </p:tav>
                                        <p:tav tm="100000">
                                          <p:val>
                                            <p:strVal val="#ppt_x"/>
                                          </p:val>
                                        </p:tav>
                                      </p:tavLst>
                                    </p:anim>
                                    <p:anim calcmode="lin" valueType="num">
                                      <p:cBhvr additive="base">
                                        <p:cTn id="41" dur="750" fill="hold"/>
                                        <p:tgtEl>
                                          <p:spTgt spid="9"/>
                                        </p:tgtEl>
                                        <p:attrNameLst>
                                          <p:attrName>ppt_y</p:attrName>
                                        </p:attrNameLst>
                                      </p:cBhvr>
                                      <p:tavLst>
                                        <p:tav tm="0">
                                          <p:val>
                                            <p:strVal val="#ppt_y"/>
                                          </p:val>
                                        </p:tav>
                                        <p:tav tm="100000">
                                          <p:val>
                                            <p:strVal val="#ppt_y"/>
                                          </p:val>
                                        </p:tav>
                                      </p:tavLst>
                                    </p:anim>
                                  </p:childTnLst>
                                </p:cTn>
                              </p:par>
                              <p:par>
                                <p:cTn id="42" presetID="14" presetClass="entr" presetSubtype="10" fill="hold" nodeType="withEffect">
                                  <p:stCondLst>
                                    <p:cond delay="500"/>
                                  </p:stCondLst>
                                  <p:childTnLst>
                                    <p:set>
                                      <p:cBhvr>
                                        <p:cTn id="43"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44" dur="1000"/>
                                        <p:tgtEl>
                                          <p:spTgt spid="10">
                                            <p:txEl>
                                              <p:pRg st="0" end="0"/>
                                            </p:txEl>
                                          </p:spTgt>
                                        </p:tgtEl>
                                      </p:cBhvr>
                                    </p:animEffect>
                                  </p:childTnLst>
                                </p:cTn>
                              </p:par>
                              <p:par>
                                <p:cTn id="45" presetID="14" presetClass="entr" presetSubtype="10" fill="hold" nodeType="withEffect">
                                  <p:stCondLst>
                                    <p:cond delay="500"/>
                                  </p:stCondLst>
                                  <p:childTnLst>
                                    <p:set>
                                      <p:cBhvr>
                                        <p:cTn id="46" dur="1" fill="hold">
                                          <p:stCondLst>
                                            <p:cond delay="0"/>
                                          </p:stCondLst>
                                        </p:cTn>
                                        <p:tgtEl>
                                          <p:spTgt spid="10">
                                            <p:txEl>
                                              <p:pRg st="1" end="1"/>
                                            </p:txEl>
                                          </p:spTgt>
                                        </p:tgtEl>
                                        <p:attrNameLst>
                                          <p:attrName>style.visibility</p:attrName>
                                        </p:attrNameLst>
                                      </p:cBhvr>
                                      <p:to>
                                        <p:strVal val="visible"/>
                                      </p:to>
                                    </p:set>
                                    <p:animEffect transition="in" filter="randombar(horizontal)">
                                      <p:cBhvr>
                                        <p:cTn id="47" dur="1000"/>
                                        <p:tgtEl>
                                          <p:spTgt spid="10">
                                            <p:txEl>
                                              <p:pRg st="1" end="1"/>
                                            </p:txEl>
                                          </p:spTgt>
                                        </p:tgtEl>
                                      </p:cBhvr>
                                    </p:animEffect>
                                  </p:childTnLst>
                                </p:cTn>
                              </p:par>
                            </p:childTnLst>
                          </p:cTn>
                        </p:par>
                        <p:par>
                          <p:cTn id="48" fill="hold">
                            <p:stCondLst>
                              <p:cond delay="6000"/>
                            </p:stCondLst>
                            <p:childTnLst>
                              <p:par>
                                <p:cTn id="49" presetID="2" presetClass="entr" presetSubtype="8" fill="hold" grpId="0" nodeType="afterEffect">
                                  <p:stCondLst>
                                    <p:cond delay="250"/>
                                  </p:stCondLst>
                                  <p:childTnLst>
                                    <p:set>
                                      <p:cBhvr>
                                        <p:cTn id="50" dur="1" fill="hold">
                                          <p:stCondLst>
                                            <p:cond delay="0"/>
                                          </p:stCondLst>
                                        </p:cTn>
                                        <p:tgtEl>
                                          <p:spTgt spid="12"/>
                                        </p:tgtEl>
                                        <p:attrNameLst>
                                          <p:attrName>style.visibility</p:attrName>
                                        </p:attrNameLst>
                                      </p:cBhvr>
                                      <p:to>
                                        <p:strVal val="visible"/>
                                      </p:to>
                                    </p:set>
                                    <p:anim calcmode="lin" valueType="num">
                                      <p:cBhvr additive="base">
                                        <p:cTn id="51" dur="750" fill="hold"/>
                                        <p:tgtEl>
                                          <p:spTgt spid="12"/>
                                        </p:tgtEl>
                                        <p:attrNameLst>
                                          <p:attrName>ppt_x</p:attrName>
                                        </p:attrNameLst>
                                      </p:cBhvr>
                                      <p:tavLst>
                                        <p:tav tm="0">
                                          <p:val>
                                            <p:strVal val="0-#ppt_w/2"/>
                                          </p:val>
                                        </p:tav>
                                        <p:tav tm="100000">
                                          <p:val>
                                            <p:strVal val="#ppt_x"/>
                                          </p:val>
                                        </p:tav>
                                      </p:tavLst>
                                    </p:anim>
                                    <p:anim calcmode="lin" valueType="num">
                                      <p:cBhvr additive="base">
                                        <p:cTn id="52" dur="750" fill="hold"/>
                                        <p:tgtEl>
                                          <p:spTgt spid="12"/>
                                        </p:tgtEl>
                                        <p:attrNameLst>
                                          <p:attrName>ppt_y</p:attrName>
                                        </p:attrNameLst>
                                      </p:cBhvr>
                                      <p:tavLst>
                                        <p:tav tm="0">
                                          <p:val>
                                            <p:strVal val="#ppt_y"/>
                                          </p:val>
                                        </p:tav>
                                        <p:tav tm="100000">
                                          <p:val>
                                            <p:strVal val="#ppt_y"/>
                                          </p:val>
                                        </p:tav>
                                      </p:tavLst>
                                    </p:anim>
                                  </p:childTnLst>
                                </p:cTn>
                              </p:par>
                              <p:par>
                                <p:cTn id="53" presetID="2" presetClass="entr" presetSubtype="2" fill="hold" nodeType="with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additive="base">
                                        <p:cTn id="55" dur="750" fill="hold"/>
                                        <p:tgtEl>
                                          <p:spTgt spid="11"/>
                                        </p:tgtEl>
                                        <p:attrNameLst>
                                          <p:attrName>ppt_x</p:attrName>
                                        </p:attrNameLst>
                                      </p:cBhvr>
                                      <p:tavLst>
                                        <p:tav tm="0">
                                          <p:val>
                                            <p:strVal val="1+#ppt_w/2"/>
                                          </p:val>
                                        </p:tav>
                                        <p:tav tm="100000">
                                          <p:val>
                                            <p:strVal val="#ppt_x"/>
                                          </p:val>
                                        </p:tav>
                                      </p:tavLst>
                                    </p:anim>
                                    <p:anim calcmode="lin" valueType="num">
                                      <p:cBhvr additive="base">
                                        <p:cTn id="56" dur="750" fill="hold"/>
                                        <p:tgtEl>
                                          <p:spTgt spid="11"/>
                                        </p:tgtEl>
                                        <p:attrNameLst>
                                          <p:attrName>ppt_y</p:attrName>
                                        </p:attrNameLst>
                                      </p:cBhvr>
                                      <p:tavLst>
                                        <p:tav tm="0">
                                          <p:val>
                                            <p:strVal val="#ppt_y"/>
                                          </p:val>
                                        </p:tav>
                                        <p:tav tm="100000">
                                          <p:val>
                                            <p:strVal val="#ppt_y"/>
                                          </p:val>
                                        </p:tav>
                                      </p:tavLst>
                                    </p:anim>
                                  </p:childTnLst>
                                </p:cTn>
                              </p:par>
                              <p:par>
                                <p:cTn id="57" presetID="14" presetClass="entr" presetSubtype="10" fill="hold" nodeType="withEffect">
                                  <p:stCondLst>
                                    <p:cond delay="500"/>
                                  </p:stCondLst>
                                  <p:childTnLst>
                                    <p:set>
                                      <p:cBhvr>
                                        <p:cTn id="58" dur="1" fill="hold">
                                          <p:stCondLst>
                                            <p:cond delay="0"/>
                                          </p:stCondLst>
                                        </p:cTn>
                                        <p:tgtEl>
                                          <p:spTgt spid="12">
                                            <p:txEl>
                                              <p:pRg st="0" end="0"/>
                                            </p:txEl>
                                          </p:spTgt>
                                        </p:tgtEl>
                                        <p:attrNameLst>
                                          <p:attrName>style.visibility</p:attrName>
                                        </p:attrNameLst>
                                      </p:cBhvr>
                                      <p:to>
                                        <p:strVal val="visible"/>
                                      </p:to>
                                    </p:set>
                                    <p:animEffect transition="in" filter="randombar(horizontal)">
                                      <p:cBhvr>
                                        <p:cTn id="59" dur="1000"/>
                                        <p:tgtEl>
                                          <p:spTgt spid="12">
                                            <p:txEl>
                                              <p:pRg st="0" end="0"/>
                                            </p:txEl>
                                          </p:spTgt>
                                        </p:tgtEl>
                                      </p:cBhvr>
                                    </p:animEffect>
                                  </p:childTnLst>
                                </p:cTn>
                              </p:par>
                            </p:childTnLst>
                          </p:cTn>
                        </p:par>
                        <p:par>
                          <p:cTn id="60" fill="hold">
                            <p:stCondLst>
                              <p:cond delay="7500"/>
                            </p:stCondLst>
                            <p:childTnLst>
                              <p:par>
                                <p:cTn id="61" presetID="2" presetClass="entr" presetSubtype="8" fill="hold" grpId="0" nodeType="afterEffect">
                                  <p:stCondLst>
                                    <p:cond delay="250"/>
                                  </p:stCondLst>
                                  <p:childTnLst>
                                    <p:set>
                                      <p:cBhvr>
                                        <p:cTn id="62" dur="1" fill="hold">
                                          <p:stCondLst>
                                            <p:cond delay="0"/>
                                          </p:stCondLst>
                                        </p:cTn>
                                        <p:tgtEl>
                                          <p:spTgt spid="14"/>
                                        </p:tgtEl>
                                        <p:attrNameLst>
                                          <p:attrName>style.visibility</p:attrName>
                                        </p:attrNameLst>
                                      </p:cBhvr>
                                      <p:to>
                                        <p:strVal val="visible"/>
                                      </p:to>
                                    </p:set>
                                    <p:anim calcmode="lin" valueType="num">
                                      <p:cBhvr additive="base">
                                        <p:cTn id="63" dur="750" fill="hold"/>
                                        <p:tgtEl>
                                          <p:spTgt spid="14"/>
                                        </p:tgtEl>
                                        <p:attrNameLst>
                                          <p:attrName>ppt_x</p:attrName>
                                        </p:attrNameLst>
                                      </p:cBhvr>
                                      <p:tavLst>
                                        <p:tav tm="0">
                                          <p:val>
                                            <p:strVal val="0-#ppt_w/2"/>
                                          </p:val>
                                        </p:tav>
                                        <p:tav tm="100000">
                                          <p:val>
                                            <p:strVal val="#ppt_x"/>
                                          </p:val>
                                        </p:tav>
                                      </p:tavLst>
                                    </p:anim>
                                    <p:anim calcmode="lin" valueType="num">
                                      <p:cBhvr additive="base">
                                        <p:cTn id="64" dur="750" fill="hold"/>
                                        <p:tgtEl>
                                          <p:spTgt spid="14"/>
                                        </p:tgtEl>
                                        <p:attrNameLst>
                                          <p:attrName>ppt_y</p:attrName>
                                        </p:attrNameLst>
                                      </p:cBhvr>
                                      <p:tavLst>
                                        <p:tav tm="0">
                                          <p:val>
                                            <p:strVal val="#ppt_y"/>
                                          </p:val>
                                        </p:tav>
                                        <p:tav tm="100000">
                                          <p:val>
                                            <p:strVal val="#ppt_y"/>
                                          </p:val>
                                        </p:tav>
                                      </p:tavLst>
                                    </p:anim>
                                  </p:childTnLst>
                                </p:cTn>
                              </p:par>
                              <p:par>
                                <p:cTn id="65" presetID="2" presetClass="entr" presetSubtype="2" fill="hold" nodeType="withEffect">
                                  <p:stCondLst>
                                    <p:cond delay="0"/>
                                  </p:stCondLst>
                                  <p:childTnLst>
                                    <p:set>
                                      <p:cBhvr>
                                        <p:cTn id="66" dur="1" fill="hold">
                                          <p:stCondLst>
                                            <p:cond delay="0"/>
                                          </p:stCondLst>
                                        </p:cTn>
                                        <p:tgtEl>
                                          <p:spTgt spid="13"/>
                                        </p:tgtEl>
                                        <p:attrNameLst>
                                          <p:attrName>style.visibility</p:attrName>
                                        </p:attrNameLst>
                                      </p:cBhvr>
                                      <p:to>
                                        <p:strVal val="visible"/>
                                      </p:to>
                                    </p:set>
                                    <p:anim calcmode="lin" valueType="num">
                                      <p:cBhvr additive="base">
                                        <p:cTn id="67" dur="750" fill="hold"/>
                                        <p:tgtEl>
                                          <p:spTgt spid="13"/>
                                        </p:tgtEl>
                                        <p:attrNameLst>
                                          <p:attrName>ppt_x</p:attrName>
                                        </p:attrNameLst>
                                      </p:cBhvr>
                                      <p:tavLst>
                                        <p:tav tm="0">
                                          <p:val>
                                            <p:strVal val="1+#ppt_w/2"/>
                                          </p:val>
                                        </p:tav>
                                        <p:tav tm="100000">
                                          <p:val>
                                            <p:strVal val="#ppt_x"/>
                                          </p:val>
                                        </p:tav>
                                      </p:tavLst>
                                    </p:anim>
                                    <p:anim calcmode="lin" valueType="num">
                                      <p:cBhvr additive="base">
                                        <p:cTn id="68" dur="750" fill="hold"/>
                                        <p:tgtEl>
                                          <p:spTgt spid="13"/>
                                        </p:tgtEl>
                                        <p:attrNameLst>
                                          <p:attrName>ppt_y</p:attrName>
                                        </p:attrNameLst>
                                      </p:cBhvr>
                                      <p:tavLst>
                                        <p:tav tm="0">
                                          <p:val>
                                            <p:strVal val="#ppt_y"/>
                                          </p:val>
                                        </p:tav>
                                        <p:tav tm="100000">
                                          <p:val>
                                            <p:strVal val="#ppt_y"/>
                                          </p:val>
                                        </p:tav>
                                      </p:tavLst>
                                    </p:anim>
                                  </p:childTnLst>
                                </p:cTn>
                              </p:par>
                              <p:par>
                                <p:cTn id="69" presetID="14" presetClass="entr" presetSubtype="10" fill="hold" nodeType="withEffect">
                                  <p:stCondLst>
                                    <p:cond delay="500"/>
                                  </p:stCondLst>
                                  <p:childTnLst>
                                    <p:set>
                                      <p:cBhvr>
                                        <p:cTn id="70"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71" dur="1000"/>
                                        <p:tgtEl>
                                          <p:spTgt spid="14">
                                            <p:txEl>
                                              <p:pRg st="0" end="0"/>
                                            </p:txEl>
                                          </p:spTgt>
                                        </p:tgtEl>
                                      </p:cBhvr>
                                    </p:animEffect>
                                  </p:childTnLst>
                                </p:cTn>
                              </p:par>
                              <p:par>
                                <p:cTn id="72" presetID="14" presetClass="entr" presetSubtype="10" fill="hold" nodeType="withEffect">
                                  <p:stCondLst>
                                    <p:cond delay="500"/>
                                  </p:stCondLst>
                                  <p:childTnLst>
                                    <p:set>
                                      <p:cBhvr>
                                        <p:cTn id="73" dur="1" fill="hold">
                                          <p:stCondLst>
                                            <p:cond delay="0"/>
                                          </p:stCondLst>
                                        </p:cTn>
                                        <p:tgtEl>
                                          <p:spTgt spid="14">
                                            <p:txEl>
                                              <p:pRg st="1" end="1"/>
                                            </p:txEl>
                                          </p:spTgt>
                                        </p:tgtEl>
                                        <p:attrNameLst>
                                          <p:attrName>style.visibility</p:attrName>
                                        </p:attrNameLst>
                                      </p:cBhvr>
                                      <p:to>
                                        <p:strVal val="visible"/>
                                      </p:to>
                                    </p:set>
                                    <p:animEffect transition="in" filter="randombar(horizontal)">
                                      <p:cBhvr>
                                        <p:cTn id="74" dur="10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P spid="10" grpId="0" animBg="1"/>
      <p:bldP spid="12" grpId="0" animBg="1"/>
      <p:bldP spid="1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bg-BG" dirty="0"/>
          </a:p>
        </p:txBody>
      </p:sp>
      <p:sp>
        <p:nvSpPr>
          <p:cNvPr id="5" name="Rectangle 4"/>
          <p:cNvSpPr/>
          <p:nvPr/>
        </p:nvSpPr>
        <p:spPr>
          <a:xfrm>
            <a:off x="299453" y="2614387"/>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6" name="Freeform 5"/>
          <p:cNvSpPr/>
          <p:nvPr/>
        </p:nvSpPr>
        <p:spPr>
          <a:xfrm>
            <a:off x="886287" y="2057401"/>
            <a:ext cx="8995650" cy="719346"/>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a:lnSpc>
                <a:spcPct val="103000"/>
              </a:lnSpc>
              <a:spcBef>
                <a:spcPct val="0"/>
              </a:spcBef>
              <a:spcAft>
                <a:spcPts val="63"/>
              </a:spcAft>
              <a:buFontTx/>
              <a:buNone/>
            </a:pPr>
            <a:r>
              <a:rPr lang="en-GB" altLang="en-US" sz="1400" kern="1200" dirty="0" smtClean="0">
                <a:latin typeface="Times New Roman" panose="02020603050405020304" pitchFamily="18" charset="0"/>
                <a:cs typeface="Times New Roman" panose="02020603050405020304" pitchFamily="18" charset="0"/>
              </a:rPr>
              <a:t>[</a:t>
            </a:r>
            <a:r>
              <a:rPr lang="en-GB" altLang="en-US" sz="1400" dirty="0" smtClean="0">
                <a:latin typeface="Times New Roman" panose="02020603050405020304" pitchFamily="18" charset="0"/>
                <a:cs typeface="Times New Roman" panose="02020603050405020304" pitchFamily="18" charset="0"/>
              </a:rPr>
              <a:t>6] Advancing Security in Storage Area Networks: The Growing Security Concern. (2005). Brocade. Retrieved November 18, 2005 from </a:t>
            </a:r>
            <a:r>
              <a:rPr lang="en-GB" altLang="en-US" sz="1400" dirty="0" smtClean="0">
                <a:latin typeface="Times New Roman" panose="02020603050405020304" pitchFamily="18" charset="0"/>
                <a:cs typeface="Times New Roman" panose="02020603050405020304" pitchFamily="18" charset="0"/>
                <a:hlinkClick r:id="rId2"/>
              </a:rPr>
              <a:t>http://www.brocade.com/san/Feature_Stories/advancing_security.jsp</a:t>
            </a:r>
            <a:endParaRPr lang="en-GB" altLang="en-US" sz="1400" dirty="0">
              <a:latin typeface="Times New Roman" panose="02020603050405020304" pitchFamily="18" charset="0"/>
              <a:cs typeface="Times New Roman" panose="02020603050405020304" pitchFamily="18" charset="0"/>
            </a:endParaRPr>
          </a:p>
        </p:txBody>
      </p:sp>
      <p:sp>
        <p:nvSpPr>
          <p:cNvPr id="7" name="Rectangle 6"/>
          <p:cNvSpPr/>
          <p:nvPr/>
        </p:nvSpPr>
        <p:spPr>
          <a:xfrm>
            <a:off x="299453" y="3448573"/>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8" name="Freeform 7"/>
          <p:cNvSpPr/>
          <p:nvPr/>
        </p:nvSpPr>
        <p:spPr>
          <a:xfrm>
            <a:off x="886287" y="3104571"/>
            <a:ext cx="8995650" cy="506362"/>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a:lnSpc>
                <a:spcPct val="103000"/>
              </a:lnSpc>
              <a:spcBef>
                <a:spcPct val="0"/>
              </a:spcBef>
              <a:spcAft>
                <a:spcPts val="63"/>
              </a:spcAft>
              <a:buFontTx/>
              <a:buNone/>
            </a:pPr>
            <a:r>
              <a:rPr lang="en-GB" altLang="en-US" sz="1400" dirty="0" smtClean="0">
                <a:latin typeface="Times New Roman" panose="02020603050405020304" pitchFamily="18" charset="0"/>
                <a:cs typeface="Times New Roman" panose="02020603050405020304" pitchFamily="18" charset="0"/>
              </a:rPr>
              <a:t>[7] </a:t>
            </a:r>
            <a:r>
              <a:rPr lang="en-GB" altLang="en-US" sz="1400" dirty="0" err="1" smtClean="0">
                <a:latin typeface="Times New Roman" panose="02020603050405020304" pitchFamily="18" charset="0"/>
                <a:cs typeface="Times New Roman" panose="02020603050405020304" pitchFamily="18" charset="0"/>
              </a:rPr>
              <a:t>Haron</a:t>
            </a:r>
            <a:r>
              <a:rPr lang="en-GB" altLang="en-US" sz="1400" dirty="0" smtClean="0">
                <a:latin typeface="Times New Roman" panose="02020603050405020304" pitchFamily="18" charset="0"/>
                <a:cs typeface="Times New Roman" panose="02020603050405020304" pitchFamily="18" charset="0"/>
              </a:rPr>
              <a:t>, Mohammed. (2002). Is Your </a:t>
            </a:r>
            <a:r>
              <a:rPr lang="en-GB" altLang="en-US" sz="1400" dirty="0" err="1" smtClean="0">
                <a:latin typeface="Times New Roman" panose="02020603050405020304" pitchFamily="18" charset="0"/>
                <a:cs typeface="Times New Roman" panose="02020603050405020304" pitchFamily="18" charset="0"/>
              </a:rPr>
              <a:t>Storagae</a:t>
            </a:r>
            <a:r>
              <a:rPr lang="en-GB" altLang="en-US" sz="1400" dirty="0" smtClean="0">
                <a:latin typeface="Times New Roman" panose="02020603050405020304" pitchFamily="18" charset="0"/>
                <a:cs typeface="Times New Roman" panose="02020603050405020304" pitchFamily="18" charset="0"/>
              </a:rPr>
              <a:t> Area Network Secure? An overview of Storage Area Network from security perspective. Retrieved November 20, 2005 from </a:t>
            </a:r>
            <a:r>
              <a:rPr lang="en-GB" altLang="en-US" sz="1400" dirty="0" smtClean="0">
                <a:latin typeface="Times New Roman" panose="02020603050405020304" pitchFamily="18" charset="0"/>
                <a:cs typeface="Times New Roman" panose="02020603050405020304" pitchFamily="18" charset="0"/>
                <a:hlinkClick r:id="rId3"/>
              </a:rPr>
              <a:t>http://www.sans.org/rr/whitepapers/storage/516.php</a:t>
            </a:r>
            <a:endParaRPr lang="en-GB" altLang="en-US" sz="1400" dirty="0">
              <a:latin typeface="Times New Roman" panose="02020603050405020304" pitchFamily="18" charset="0"/>
              <a:cs typeface="Times New Roman" panose="02020603050405020304" pitchFamily="18" charset="0"/>
            </a:endParaRPr>
          </a:p>
        </p:txBody>
      </p:sp>
      <p:sp>
        <p:nvSpPr>
          <p:cNvPr id="9" name="Rectangle 8"/>
          <p:cNvSpPr/>
          <p:nvPr/>
        </p:nvSpPr>
        <p:spPr>
          <a:xfrm>
            <a:off x="299453" y="4250331"/>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10" name="Freeform 9"/>
          <p:cNvSpPr/>
          <p:nvPr/>
        </p:nvSpPr>
        <p:spPr>
          <a:xfrm>
            <a:off x="886287" y="3906329"/>
            <a:ext cx="8995650" cy="506362"/>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a:lnSpc>
                <a:spcPct val="103000"/>
              </a:lnSpc>
              <a:spcBef>
                <a:spcPct val="0"/>
              </a:spcBef>
              <a:spcAft>
                <a:spcPts val="63"/>
              </a:spcAft>
              <a:buFontTx/>
              <a:buNone/>
            </a:pPr>
            <a:r>
              <a:rPr lang="en-GB" altLang="en-US" sz="1400" dirty="0" smtClean="0">
                <a:latin typeface="Times New Roman" panose="02020603050405020304" pitchFamily="18" charset="0"/>
                <a:cs typeface="Times New Roman" panose="02020603050405020304" pitchFamily="18" charset="0"/>
              </a:rPr>
              <a:t>[8]  Le, N., Le, N. and Le, N., 2021. </a:t>
            </a:r>
            <a:r>
              <a:rPr lang="en-GB" altLang="en-US" sz="1400" i="1" dirty="0" smtClean="0">
                <a:latin typeface="Times New Roman" panose="02020603050405020304" pitchFamily="18" charset="0"/>
                <a:cs typeface="Times New Roman" panose="02020603050405020304" pitchFamily="18" charset="0"/>
              </a:rPr>
              <a:t>Storage – Data centre and Virtualization</a:t>
            </a:r>
            <a:r>
              <a:rPr lang="en-GB" altLang="en-US" sz="1400" dirty="0" smtClean="0">
                <a:latin typeface="Times New Roman" panose="02020603050405020304" pitchFamily="18" charset="0"/>
                <a:cs typeface="Times New Roman" panose="02020603050405020304" pitchFamily="18" charset="0"/>
              </a:rPr>
              <a:t>. [online] Data centre and Virtualization. Available at: &lt;https://lelunha.wordpress.com/category/it/storage/&gt; [Accessed 25 November 2021].</a:t>
            </a:r>
            <a:endParaRPr lang="en-GB" altLang="en-US" sz="1400" dirty="0">
              <a:latin typeface="Times New Roman" panose="02020603050405020304" pitchFamily="18" charset="0"/>
              <a:cs typeface="Times New Roman" panose="02020603050405020304" pitchFamily="18" charset="0"/>
            </a:endParaRPr>
          </a:p>
        </p:txBody>
      </p:sp>
      <p:sp>
        <p:nvSpPr>
          <p:cNvPr id="11" name="Rectangle 10"/>
          <p:cNvSpPr/>
          <p:nvPr/>
        </p:nvSpPr>
        <p:spPr>
          <a:xfrm>
            <a:off x="299453" y="5247993"/>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12" name="Freeform 11"/>
          <p:cNvSpPr/>
          <p:nvPr/>
        </p:nvSpPr>
        <p:spPr>
          <a:xfrm>
            <a:off x="886287" y="4723435"/>
            <a:ext cx="8995650" cy="686918"/>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a:lnSpc>
                <a:spcPct val="103000"/>
              </a:lnSpc>
              <a:spcBef>
                <a:spcPct val="0"/>
              </a:spcBef>
              <a:spcAft>
                <a:spcPts val="63"/>
              </a:spcAft>
              <a:buFontTx/>
              <a:buNone/>
            </a:pPr>
            <a:r>
              <a:rPr lang="en-GB" altLang="en-US" sz="1400" dirty="0" smtClean="0">
                <a:latin typeface="Times New Roman" panose="02020603050405020304" pitchFamily="18" charset="0"/>
                <a:cs typeface="Times New Roman" panose="02020603050405020304" pitchFamily="18" charset="0"/>
              </a:rPr>
              <a:t>[9] Vmware.com. 2021. </a:t>
            </a:r>
            <a:r>
              <a:rPr lang="en-GB" altLang="en-US" sz="1400" i="1" dirty="0" smtClean="0">
                <a:latin typeface="Times New Roman" panose="02020603050405020304" pitchFamily="18" charset="0"/>
                <a:cs typeface="Times New Roman" panose="02020603050405020304" pitchFamily="18" charset="0"/>
              </a:rPr>
              <a:t>SAN Conceptual and Design Basics</a:t>
            </a:r>
            <a:r>
              <a:rPr lang="en-GB" altLang="en-US" sz="1400" dirty="0" smtClean="0">
                <a:latin typeface="Times New Roman" panose="02020603050405020304" pitchFamily="18" charset="0"/>
                <a:cs typeface="Times New Roman" panose="02020603050405020304" pitchFamily="18" charset="0"/>
              </a:rPr>
              <a:t>. [online] Available at: &lt;https://www.vmware.com/uk/techpapers/2006/san-conceptual-and-design-basics-583.html&gt; [Accessed 25 November 2021].</a:t>
            </a:r>
            <a:endParaRPr lang="en-GB" altLang="en-US" sz="1400" dirty="0">
              <a:latin typeface="Times New Roman" panose="02020603050405020304" pitchFamily="18" charset="0"/>
              <a:cs typeface="Times New Roman" panose="02020603050405020304" pitchFamily="18" charset="0"/>
            </a:endParaRPr>
          </a:p>
        </p:txBody>
      </p:sp>
      <p:sp>
        <p:nvSpPr>
          <p:cNvPr id="13" name="Rectangle 12"/>
          <p:cNvSpPr/>
          <p:nvPr/>
        </p:nvSpPr>
        <p:spPr>
          <a:xfrm>
            <a:off x="299453" y="6049751"/>
            <a:ext cx="11748168" cy="277200"/>
          </a:xfrm>
          <a:prstGeom prst="rect">
            <a:avLst/>
          </a:prstGeom>
        </p:spPr>
        <p:style>
          <a:lnRef idx="1">
            <a:schemeClr val="dk1">
              <a:hueOff val="0"/>
              <a:satOff val="0"/>
              <a:lumOff val="0"/>
              <a:alphaOff val="0"/>
            </a:schemeClr>
          </a:lnRef>
          <a:fillRef idx="1">
            <a:schemeClr val="dk1">
              <a:alpha val="90000"/>
              <a:tint val="40000"/>
              <a:hueOff val="0"/>
              <a:satOff val="0"/>
              <a:lumOff val="0"/>
              <a:alphaOff val="0"/>
            </a:schemeClr>
          </a:fillRef>
          <a:effectRef idx="2">
            <a:schemeClr val="dk1">
              <a:alpha val="90000"/>
              <a:tint val="40000"/>
              <a:hueOff val="0"/>
              <a:satOff val="0"/>
              <a:lumOff val="0"/>
              <a:alphaOff val="0"/>
            </a:schemeClr>
          </a:effectRef>
          <a:fontRef idx="minor">
            <a:schemeClr val="dk1">
              <a:hueOff val="0"/>
              <a:satOff val="0"/>
              <a:lumOff val="0"/>
              <a:alphaOff val="0"/>
            </a:schemeClr>
          </a:fontRef>
        </p:style>
      </p:sp>
      <p:sp>
        <p:nvSpPr>
          <p:cNvPr id="14" name="Freeform 13"/>
          <p:cNvSpPr/>
          <p:nvPr/>
        </p:nvSpPr>
        <p:spPr>
          <a:xfrm>
            <a:off x="886287" y="5705749"/>
            <a:ext cx="8995650" cy="506362"/>
          </a:xfrm>
          <a:custGeom>
            <a:avLst/>
            <a:gdLst>
              <a:gd name="connsiteX0" fmla="*/ 0 w 8215686"/>
              <a:gd name="connsiteY0" fmla="*/ 156657 h 939924"/>
              <a:gd name="connsiteX1" fmla="*/ 156657 w 8215686"/>
              <a:gd name="connsiteY1" fmla="*/ 0 h 939924"/>
              <a:gd name="connsiteX2" fmla="*/ 8059029 w 8215686"/>
              <a:gd name="connsiteY2" fmla="*/ 0 h 939924"/>
              <a:gd name="connsiteX3" fmla="*/ 8215686 w 8215686"/>
              <a:gd name="connsiteY3" fmla="*/ 156657 h 939924"/>
              <a:gd name="connsiteX4" fmla="*/ 8215686 w 8215686"/>
              <a:gd name="connsiteY4" fmla="*/ 783267 h 939924"/>
              <a:gd name="connsiteX5" fmla="*/ 8059029 w 8215686"/>
              <a:gd name="connsiteY5" fmla="*/ 939924 h 939924"/>
              <a:gd name="connsiteX6" fmla="*/ 156657 w 8215686"/>
              <a:gd name="connsiteY6" fmla="*/ 939924 h 939924"/>
              <a:gd name="connsiteX7" fmla="*/ 0 w 8215686"/>
              <a:gd name="connsiteY7" fmla="*/ 783267 h 939924"/>
              <a:gd name="connsiteX8" fmla="*/ 0 w 8215686"/>
              <a:gd name="connsiteY8" fmla="*/ 156657 h 93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15686" h="939924">
                <a:moveTo>
                  <a:pt x="0" y="156657"/>
                </a:moveTo>
                <a:cubicBezTo>
                  <a:pt x="0" y="70138"/>
                  <a:pt x="70138" y="0"/>
                  <a:pt x="156657" y="0"/>
                </a:cubicBezTo>
                <a:lnTo>
                  <a:pt x="8059029" y="0"/>
                </a:lnTo>
                <a:cubicBezTo>
                  <a:pt x="8145548" y="0"/>
                  <a:pt x="8215686" y="70138"/>
                  <a:pt x="8215686" y="156657"/>
                </a:cubicBezTo>
                <a:lnTo>
                  <a:pt x="8215686" y="783267"/>
                </a:lnTo>
                <a:cubicBezTo>
                  <a:pt x="8215686" y="869786"/>
                  <a:pt x="8145548" y="939924"/>
                  <a:pt x="8059029" y="939924"/>
                </a:cubicBezTo>
                <a:lnTo>
                  <a:pt x="156657" y="939924"/>
                </a:lnTo>
                <a:cubicBezTo>
                  <a:pt x="70138" y="939924"/>
                  <a:pt x="0" y="869786"/>
                  <a:pt x="0" y="783267"/>
                </a:cubicBezTo>
                <a:lnTo>
                  <a:pt x="0" y="156657"/>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356720" tIns="45883" rIns="356720" bIns="45883" numCol="1" spcCol="1270" anchor="ctr" anchorCtr="0">
            <a:noAutofit/>
          </a:bodyPr>
          <a:lstStyle/>
          <a:p>
            <a:pPr>
              <a:lnSpc>
                <a:spcPct val="103000"/>
              </a:lnSpc>
              <a:spcBef>
                <a:spcPct val="0"/>
              </a:spcBef>
              <a:spcAft>
                <a:spcPts val="63"/>
              </a:spcAft>
              <a:buFontTx/>
              <a:buNone/>
            </a:pPr>
            <a:r>
              <a:rPr lang="en-GB" altLang="en-US" sz="1400" dirty="0" smtClean="0">
                <a:latin typeface="Times New Roman" panose="02020603050405020304" pitchFamily="18" charset="0"/>
                <a:cs typeface="Times New Roman" panose="02020603050405020304" pitchFamily="18" charset="0"/>
              </a:rPr>
              <a:t>[10] </a:t>
            </a:r>
            <a:r>
              <a:rPr lang="en-GB" altLang="en-US" sz="1400" dirty="0" smtClean="0">
                <a:latin typeface="Times New Roman" panose="02020603050405020304" pitchFamily="18" charset="0"/>
                <a:ea typeface="Calibri" panose="020F0502020204030204" pitchFamily="34" charset="0"/>
                <a:cs typeface="Times New Roman" panose="02020603050405020304" pitchFamily="18" charset="0"/>
              </a:rPr>
              <a:t>Santana, G.A.A. (2013) </a:t>
            </a:r>
            <a:r>
              <a:rPr lang="en-GB" altLang="en-US" sz="1400" i="1" dirty="0" smtClean="0">
                <a:latin typeface="Times New Roman" panose="02020603050405020304" pitchFamily="18" charset="0"/>
                <a:ea typeface="Calibri" panose="020F0502020204030204" pitchFamily="34" charset="0"/>
                <a:cs typeface="Times New Roman" panose="02020603050405020304" pitchFamily="18" charset="0"/>
              </a:rPr>
              <a:t>Data Centre Virtualization Fundamentals: Understanding Techniques and Designs for Highly Efficient Data Centres with Cisco Nexus</a:t>
            </a:r>
            <a:r>
              <a:rPr lang="en-GB" altLang="en-US" sz="1400" dirty="0" smtClean="0">
                <a:latin typeface="Times New Roman" panose="02020603050405020304" pitchFamily="18" charset="0"/>
                <a:ea typeface="Calibri" panose="020F0502020204030204" pitchFamily="34" charset="0"/>
                <a:cs typeface="Times New Roman" panose="02020603050405020304" pitchFamily="18" charset="0"/>
              </a:rPr>
              <a:t>, UCS, MDS, and Beyond, Pearson Education.</a:t>
            </a:r>
            <a:endParaRPr lang="en-GB" altLang="en-US" sz="1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8066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25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750" fill="hold"/>
                                        <p:tgtEl>
                                          <p:spTgt spid="6"/>
                                        </p:tgtEl>
                                        <p:attrNameLst>
                                          <p:attrName>ppt_x</p:attrName>
                                        </p:attrNameLst>
                                      </p:cBhvr>
                                      <p:tavLst>
                                        <p:tav tm="0">
                                          <p:val>
                                            <p:strVal val="0-#ppt_w/2"/>
                                          </p:val>
                                        </p:tav>
                                        <p:tav tm="100000">
                                          <p:val>
                                            <p:strVal val="#ppt_x"/>
                                          </p:val>
                                        </p:tav>
                                      </p:tavLst>
                                    </p:anim>
                                    <p:anim calcmode="lin" valueType="num">
                                      <p:cBhvr additive="base">
                                        <p:cTn id="8" dur="750" fill="hold"/>
                                        <p:tgtEl>
                                          <p:spTgt spid="6"/>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750" fill="hold"/>
                                        <p:tgtEl>
                                          <p:spTgt spid="5"/>
                                        </p:tgtEl>
                                        <p:attrNameLst>
                                          <p:attrName>ppt_x</p:attrName>
                                        </p:attrNameLst>
                                      </p:cBhvr>
                                      <p:tavLst>
                                        <p:tav tm="0">
                                          <p:val>
                                            <p:strVal val="1+#ppt_w/2"/>
                                          </p:val>
                                        </p:tav>
                                        <p:tav tm="100000">
                                          <p:val>
                                            <p:strVal val="#ppt_x"/>
                                          </p:val>
                                        </p:tav>
                                      </p:tavLst>
                                    </p:anim>
                                    <p:anim calcmode="lin" valueType="num">
                                      <p:cBhvr additive="base">
                                        <p:cTn id="12" dur="750" fill="hold"/>
                                        <p:tgtEl>
                                          <p:spTgt spid="5"/>
                                        </p:tgtEl>
                                        <p:attrNameLst>
                                          <p:attrName>ppt_y</p:attrName>
                                        </p:attrNameLst>
                                      </p:cBhvr>
                                      <p:tavLst>
                                        <p:tav tm="0">
                                          <p:val>
                                            <p:strVal val="#ppt_y"/>
                                          </p:val>
                                        </p:tav>
                                        <p:tav tm="100000">
                                          <p:val>
                                            <p:strVal val="#ppt_y"/>
                                          </p:val>
                                        </p:tav>
                                      </p:tavLst>
                                    </p:anim>
                                  </p:childTnLst>
                                </p:cTn>
                              </p:par>
                              <p:par>
                                <p:cTn id="13" presetID="14" presetClass="entr" presetSubtype="10" fill="hold" nodeType="withEffect">
                                  <p:stCondLst>
                                    <p:cond delay="50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randombar(horizontal)">
                                      <p:cBhvr>
                                        <p:cTn id="15" dur="1000"/>
                                        <p:tgtEl>
                                          <p:spTgt spid="6">
                                            <p:txEl>
                                              <p:pRg st="0" end="0"/>
                                            </p:txEl>
                                          </p:spTgt>
                                        </p:tgtEl>
                                      </p:cBhvr>
                                    </p:animEffect>
                                  </p:childTnLst>
                                </p:cTn>
                              </p:par>
                            </p:childTnLst>
                          </p:cTn>
                        </p:par>
                        <p:par>
                          <p:cTn id="16" fill="hold">
                            <p:stCondLst>
                              <p:cond delay="1500"/>
                            </p:stCondLst>
                            <p:childTnLst>
                              <p:par>
                                <p:cTn id="17" presetID="2" presetClass="entr" presetSubtype="8" fill="hold" grpId="0" nodeType="afterEffect">
                                  <p:stCondLst>
                                    <p:cond delay="25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750" fill="hold"/>
                                        <p:tgtEl>
                                          <p:spTgt spid="8"/>
                                        </p:tgtEl>
                                        <p:attrNameLst>
                                          <p:attrName>ppt_x</p:attrName>
                                        </p:attrNameLst>
                                      </p:cBhvr>
                                      <p:tavLst>
                                        <p:tav tm="0">
                                          <p:val>
                                            <p:strVal val="0-#ppt_w/2"/>
                                          </p:val>
                                        </p:tav>
                                        <p:tav tm="100000">
                                          <p:val>
                                            <p:strVal val="#ppt_x"/>
                                          </p:val>
                                        </p:tav>
                                      </p:tavLst>
                                    </p:anim>
                                    <p:anim calcmode="lin" valueType="num">
                                      <p:cBhvr additive="base">
                                        <p:cTn id="20" dur="750" fill="hold"/>
                                        <p:tgtEl>
                                          <p:spTgt spid="8"/>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750" fill="hold"/>
                                        <p:tgtEl>
                                          <p:spTgt spid="7"/>
                                        </p:tgtEl>
                                        <p:attrNameLst>
                                          <p:attrName>ppt_x</p:attrName>
                                        </p:attrNameLst>
                                      </p:cBhvr>
                                      <p:tavLst>
                                        <p:tav tm="0">
                                          <p:val>
                                            <p:strVal val="1+#ppt_w/2"/>
                                          </p:val>
                                        </p:tav>
                                        <p:tav tm="100000">
                                          <p:val>
                                            <p:strVal val="#ppt_x"/>
                                          </p:val>
                                        </p:tav>
                                      </p:tavLst>
                                    </p:anim>
                                    <p:anim calcmode="lin" valueType="num">
                                      <p:cBhvr additive="base">
                                        <p:cTn id="24" dur="750" fill="hold"/>
                                        <p:tgtEl>
                                          <p:spTgt spid="7"/>
                                        </p:tgtEl>
                                        <p:attrNameLst>
                                          <p:attrName>ppt_y</p:attrName>
                                        </p:attrNameLst>
                                      </p:cBhvr>
                                      <p:tavLst>
                                        <p:tav tm="0">
                                          <p:val>
                                            <p:strVal val="#ppt_y"/>
                                          </p:val>
                                        </p:tav>
                                        <p:tav tm="100000">
                                          <p:val>
                                            <p:strVal val="#ppt_y"/>
                                          </p:val>
                                        </p:tav>
                                      </p:tavLst>
                                    </p:anim>
                                  </p:childTnLst>
                                </p:cTn>
                              </p:par>
                              <p:par>
                                <p:cTn id="25" presetID="14" presetClass="entr" presetSubtype="10" fill="hold" nodeType="withEffect">
                                  <p:stCondLst>
                                    <p:cond delay="50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27" dur="1000"/>
                                        <p:tgtEl>
                                          <p:spTgt spid="8">
                                            <p:txEl>
                                              <p:pRg st="0" end="0"/>
                                            </p:txEl>
                                          </p:spTgt>
                                        </p:tgtEl>
                                      </p:cBhvr>
                                    </p:animEffect>
                                  </p:childTnLst>
                                </p:cTn>
                              </p:par>
                            </p:childTnLst>
                          </p:cTn>
                        </p:par>
                        <p:par>
                          <p:cTn id="28" fill="hold">
                            <p:stCondLst>
                              <p:cond delay="3000"/>
                            </p:stCondLst>
                            <p:childTnLst>
                              <p:par>
                                <p:cTn id="29" presetID="2" presetClass="entr" presetSubtype="8" fill="hold" grpId="0" nodeType="afterEffect">
                                  <p:stCondLst>
                                    <p:cond delay="25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750" fill="hold"/>
                                        <p:tgtEl>
                                          <p:spTgt spid="10"/>
                                        </p:tgtEl>
                                        <p:attrNameLst>
                                          <p:attrName>ppt_x</p:attrName>
                                        </p:attrNameLst>
                                      </p:cBhvr>
                                      <p:tavLst>
                                        <p:tav tm="0">
                                          <p:val>
                                            <p:strVal val="0-#ppt_w/2"/>
                                          </p:val>
                                        </p:tav>
                                        <p:tav tm="100000">
                                          <p:val>
                                            <p:strVal val="#ppt_x"/>
                                          </p:val>
                                        </p:tav>
                                      </p:tavLst>
                                    </p:anim>
                                    <p:anim calcmode="lin" valueType="num">
                                      <p:cBhvr additive="base">
                                        <p:cTn id="32" dur="750" fill="hold"/>
                                        <p:tgtEl>
                                          <p:spTgt spid="10"/>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additive="base">
                                        <p:cTn id="35" dur="750" fill="hold"/>
                                        <p:tgtEl>
                                          <p:spTgt spid="9"/>
                                        </p:tgtEl>
                                        <p:attrNameLst>
                                          <p:attrName>ppt_x</p:attrName>
                                        </p:attrNameLst>
                                      </p:cBhvr>
                                      <p:tavLst>
                                        <p:tav tm="0">
                                          <p:val>
                                            <p:strVal val="1+#ppt_w/2"/>
                                          </p:val>
                                        </p:tav>
                                        <p:tav tm="100000">
                                          <p:val>
                                            <p:strVal val="#ppt_x"/>
                                          </p:val>
                                        </p:tav>
                                      </p:tavLst>
                                    </p:anim>
                                    <p:anim calcmode="lin" valueType="num">
                                      <p:cBhvr additive="base">
                                        <p:cTn id="36" dur="750" fill="hold"/>
                                        <p:tgtEl>
                                          <p:spTgt spid="9"/>
                                        </p:tgtEl>
                                        <p:attrNameLst>
                                          <p:attrName>ppt_y</p:attrName>
                                        </p:attrNameLst>
                                      </p:cBhvr>
                                      <p:tavLst>
                                        <p:tav tm="0">
                                          <p:val>
                                            <p:strVal val="#ppt_y"/>
                                          </p:val>
                                        </p:tav>
                                        <p:tav tm="100000">
                                          <p:val>
                                            <p:strVal val="#ppt_y"/>
                                          </p:val>
                                        </p:tav>
                                      </p:tavLst>
                                    </p:anim>
                                  </p:childTnLst>
                                </p:cTn>
                              </p:par>
                              <p:par>
                                <p:cTn id="37" presetID="14" presetClass="entr" presetSubtype="10" fill="hold" nodeType="withEffect">
                                  <p:stCondLst>
                                    <p:cond delay="500"/>
                                  </p:stCondLst>
                                  <p:childTnLst>
                                    <p:set>
                                      <p:cBhvr>
                                        <p:cTn id="38"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39" dur="1000"/>
                                        <p:tgtEl>
                                          <p:spTgt spid="10">
                                            <p:txEl>
                                              <p:pRg st="0" end="0"/>
                                            </p:txEl>
                                          </p:spTgt>
                                        </p:tgtEl>
                                      </p:cBhvr>
                                    </p:animEffect>
                                  </p:childTnLst>
                                </p:cTn>
                              </p:par>
                            </p:childTnLst>
                          </p:cTn>
                        </p:par>
                        <p:par>
                          <p:cTn id="40" fill="hold">
                            <p:stCondLst>
                              <p:cond delay="4500"/>
                            </p:stCondLst>
                            <p:childTnLst>
                              <p:par>
                                <p:cTn id="41" presetID="2" presetClass="entr" presetSubtype="8" fill="hold" grpId="0" nodeType="afterEffect">
                                  <p:stCondLst>
                                    <p:cond delay="25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750" fill="hold"/>
                                        <p:tgtEl>
                                          <p:spTgt spid="12"/>
                                        </p:tgtEl>
                                        <p:attrNameLst>
                                          <p:attrName>ppt_x</p:attrName>
                                        </p:attrNameLst>
                                      </p:cBhvr>
                                      <p:tavLst>
                                        <p:tav tm="0">
                                          <p:val>
                                            <p:strVal val="0-#ppt_w/2"/>
                                          </p:val>
                                        </p:tav>
                                        <p:tav tm="100000">
                                          <p:val>
                                            <p:strVal val="#ppt_x"/>
                                          </p:val>
                                        </p:tav>
                                      </p:tavLst>
                                    </p:anim>
                                    <p:anim calcmode="lin" valueType="num">
                                      <p:cBhvr additive="base">
                                        <p:cTn id="44" dur="750" fill="hold"/>
                                        <p:tgtEl>
                                          <p:spTgt spid="12"/>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750" fill="hold"/>
                                        <p:tgtEl>
                                          <p:spTgt spid="11"/>
                                        </p:tgtEl>
                                        <p:attrNameLst>
                                          <p:attrName>ppt_x</p:attrName>
                                        </p:attrNameLst>
                                      </p:cBhvr>
                                      <p:tavLst>
                                        <p:tav tm="0">
                                          <p:val>
                                            <p:strVal val="1+#ppt_w/2"/>
                                          </p:val>
                                        </p:tav>
                                        <p:tav tm="100000">
                                          <p:val>
                                            <p:strVal val="#ppt_x"/>
                                          </p:val>
                                        </p:tav>
                                      </p:tavLst>
                                    </p:anim>
                                    <p:anim calcmode="lin" valueType="num">
                                      <p:cBhvr additive="base">
                                        <p:cTn id="48" dur="750" fill="hold"/>
                                        <p:tgtEl>
                                          <p:spTgt spid="11"/>
                                        </p:tgtEl>
                                        <p:attrNameLst>
                                          <p:attrName>ppt_y</p:attrName>
                                        </p:attrNameLst>
                                      </p:cBhvr>
                                      <p:tavLst>
                                        <p:tav tm="0">
                                          <p:val>
                                            <p:strVal val="#ppt_y"/>
                                          </p:val>
                                        </p:tav>
                                        <p:tav tm="100000">
                                          <p:val>
                                            <p:strVal val="#ppt_y"/>
                                          </p:val>
                                        </p:tav>
                                      </p:tavLst>
                                    </p:anim>
                                  </p:childTnLst>
                                </p:cTn>
                              </p:par>
                              <p:par>
                                <p:cTn id="49" presetID="14" presetClass="entr" presetSubtype="10" fill="hold" nodeType="withEffect">
                                  <p:stCondLst>
                                    <p:cond delay="500"/>
                                  </p:stCondLst>
                                  <p:childTnLst>
                                    <p:set>
                                      <p:cBhvr>
                                        <p:cTn id="50" dur="1" fill="hold">
                                          <p:stCondLst>
                                            <p:cond delay="0"/>
                                          </p:stCondLst>
                                        </p:cTn>
                                        <p:tgtEl>
                                          <p:spTgt spid="12">
                                            <p:txEl>
                                              <p:pRg st="0" end="0"/>
                                            </p:txEl>
                                          </p:spTgt>
                                        </p:tgtEl>
                                        <p:attrNameLst>
                                          <p:attrName>style.visibility</p:attrName>
                                        </p:attrNameLst>
                                      </p:cBhvr>
                                      <p:to>
                                        <p:strVal val="visible"/>
                                      </p:to>
                                    </p:set>
                                    <p:animEffect transition="in" filter="randombar(horizontal)">
                                      <p:cBhvr>
                                        <p:cTn id="51" dur="1000"/>
                                        <p:tgtEl>
                                          <p:spTgt spid="12">
                                            <p:txEl>
                                              <p:pRg st="0" end="0"/>
                                            </p:txEl>
                                          </p:spTgt>
                                        </p:tgtEl>
                                      </p:cBhvr>
                                    </p:animEffect>
                                  </p:childTnLst>
                                </p:cTn>
                              </p:par>
                            </p:childTnLst>
                          </p:cTn>
                        </p:par>
                        <p:par>
                          <p:cTn id="52" fill="hold">
                            <p:stCondLst>
                              <p:cond delay="6000"/>
                            </p:stCondLst>
                            <p:childTnLst>
                              <p:par>
                                <p:cTn id="53" presetID="2" presetClass="entr" presetSubtype="8" fill="hold" grpId="0" nodeType="afterEffect">
                                  <p:stCondLst>
                                    <p:cond delay="25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750" fill="hold"/>
                                        <p:tgtEl>
                                          <p:spTgt spid="14"/>
                                        </p:tgtEl>
                                        <p:attrNameLst>
                                          <p:attrName>ppt_x</p:attrName>
                                        </p:attrNameLst>
                                      </p:cBhvr>
                                      <p:tavLst>
                                        <p:tav tm="0">
                                          <p:val>
                                            <p:strVal val="0-#ppt_w/2"/>
                                          </p:val>
                                        </p:tav>
                                        <p:tav tm="100000">
                                          <p:val>
                                            <p:strVal val="#ppt_x"/>
                                          </p:val>
                                        </p:tav>
                                      </p:tavLst>
                                    </p:anim>
                                    <p:anim calcmode="lin" valueType="num">
                                      <p:cBhvr additive="base">
                                        <p:cTn id="56" dur="750" fill="hold"/>
                                        <p:tgtEl>
                                          <p:spTgt spid="14"/>
                                        </p:tgtEl>
                                        <p:attrNameLst>
                                          <p:attrName>ppt_y</p:attrName>
                                        </p:attrNameLst>
                                      </p:cBhvr>
                                      <p:tavLst>
                                        <p:tav tm="0">
                                          <p:val>
                                            <p:strVal val="#ppt_y"/>
                                          </p:val>
                                        </p:tav>
                                        <p:tav tm="100000">
                                          <p:val>
                                            <p:strVal val="#ppt_y"/>
                                          </p:val>
                                        </p:tav>
                                      </p:tavLst>
                                    </p:anim>
                                  </p:childTnLst>
                                </p:cTn>
                              </p:par>
                              <p:par>
                                <p:cTn id="57" presetID="2" presetClass="entr" presetSubtype="2" fill="hold" nodeType="withEffect">
                                  <p:stCondLst>
                                    <p:cond delay="0"/>
                                  </p:stCondLst>
                                  <p:childTnLst>
                                    <p:set>
                                      <p:cBhvr>
                                        <p:cTn id="58" dur="1" fill="hold">
                                          <p:stCondLst>
                                            <p:cond delay="0"/>
                                          </p:stCondLst>
                                        </p:cTn>
                                        <p:tgtEl>
                                          <p:spTgt spid="13"/>
                                        </p:tgtEl>
                                        <p:attrNameLst>
                                          <p:attrName>style.visibility</p:attrName>
                                        </p:attrNameLst>
                                      </p:cBhvr>
                                      <p:to>
                                        <p:strVal val="visible"/>
                                      </p:to>
                                    </p:set>
                                    <p:anim calcmode="lin" valueType="num">
                                      <p:cBhvr additive="base">
                                        <p:cTn id="59" dur="750" fill="hold"/>
                                        <p:tgtEl>
                                          <p:spTgt spid="13"/>
                                        </p:tgtEl>
                                        <p:attrNameLst>
                                          <p:attrName>ppt_x</p:attrName>
                                        </p:attrNameLst>
                                      </p:cBhvr>
                                      <p:tavLst>
                                        <p:tav tm="0">
                                          <p:val>
                                            <p:strVal val="1+#ppt_w/2"/>
                                          </p:val>
                                        </p:tav>
                                        <p:tav tm="100000">
                                          <p:val>
                                            <p:strVal val="#ppt_x"/>
                                          </p:val>
                                        </p:tav>
                                      </p:tavLst>
                                    </p:anim>
                                    <p:anim calcmode="lin" valueType="num">
                                      <p:cBhvr additive="base">
                                        <p:cTn id="60" dur="750" fill="hold"/>
                                        <p:tgtEl>
                                          <p:spTgt spid="13"/>
                                        </p:tgtEl>
                                        <p:attrNameLst>
                                          <p:attrName>ppt_y</p:attrName>
                                        </p:attrNameLst>
                                      </p:cBhvr>
                                      <p:tavLst>
                                        <p:tav tm="0">
                                          <p:val>
                                            <p:strVal val="#ppt_y"/>
                                          </p:val>
                                        </p:tav>
                                        <p:tav tm="100000">
                                          <p:val>
                                            <p:strVal val="#ppt_y"/>
                                          </p:val>
                                        </p:tav>
                                      </p:tavLst>
                                    </p:anim>
                                  </p:childTnLst>
                                </p:cTn>
                              </p:par>
                              <p:par>
                                <p:cTn id="61" presetID="14" presetClass="entr" presetSubtype="10" fill="hold" nodeType="withEffect">
                                  <p:stCondLst>
                                    <p:cond delay="500"/>
                                  </p:stCondLst>
                                  <p:childTnLst>
                                    <p:set>
                                      <p:cBhvr>
                                        <p:cTn id="62"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63" dur="10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emplate>TM04033937[[fn=Vapor Trail]]</Template>
  <TotalTime>1638</TotalTime>
  <Words>2318</Words>
  <Application>Microsoft Office PowerPoint</Application>
  <PresentationFormat>Widescreen</PresentationFormat>
  <Paragraphs>283</Paragraphs>
  <Slides>49</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49</vt:i4>
      </vt:variant>
    </vt:vector>
  </HeadingPairs>
  <TitlesOfParts>
    <vt:vector size="63" baseType="lpstr">
      <vt:lpstr>Arial</vt:lpstr>
      <vt:lpstr>Calibri</vt:lpstr>
      <vt:lpstr>Calibri Light</vt:lpstr>
      <vt:lpstr>Consolas</vt:lpstr>
      <vt:lpstr>Courier New</vt:lpstr>
      <vt:lpstr>Franklin Gothic Book</vt:lpstr>
      <vt:lpstr>Franklin Gothic Medium</vt:lpstr>
      <vt:lpstr>Merriweather Sans</vt:lpstr>
      <vt:lpstr>Montserrat</vt:lpstr>
      <vt:lpstr>PT Sans Narrow</vt:lpstr>
      <vt:lpstr>Times New Roman</vt:lpstr>
      <vt:lpstr>Verdana</vt:lpstr>
      <vt:lpstr>Wingdings</vt:lpstr>
      <vt:lpstr>Vapor Trail</vt:lpstr>
      <vt:lpstr>Storage Area Network (SAN)</vt:lpstr>
      <vt:lpstr>Table of contents</vt:lpstr>
      <vt:lpstr>Storage models </vt:lpstr>
      <vt:lpstr>PowerPoint Presentation</vt:lpstr>
      <vt:lpstr>What is SAN? [1] </vt:lpstr>
      <vt:lpstr>The basic hardware components of the SAN.  </vt:lpstr>
      <vt:lpstr>PowerPoint Presentation</vt:lpstr>
      <vt:lpstr>The basic hardware components of the SAN.  </vt:lpstr>
      <vt:lpstr>Components of san: storage Array</vt:lpstr>
      <vt:lpstr>SAN connectivity </vt:lpstr>
      <vt:lpstr>San connectivity components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Software required to manage and monitor the operation of the SAN [4] </vt:lpstr>
      <vt:lpstr>PowerPoint Presentation</vt:lpstr>
      <vt:lpstr>PowerPoint Presentation</vt:lpstr>
      <vt:lpstr>How the SAN can be scaled to allow for future growth[5] </vt:lpstr>
      <vt:lpstr>PowerPoint Presentation</vt:lpstr>
      <vt:lpstr>PowerPoint Presentation</vt:lpstr>
      <vt:lpstr>PowerPoint Presentation</vt:lpstr>
      <vt:lpstr>PowerPoint Presentation</vt:lpstr>
      <vt:lpstr>Independent Scaling of Servers and Storage </vt:lpstr>
      <vt:lpstr>Concepts of infrastructure simplification, information lifecycle management, and business continuity in a Storage-area network (SAN) [8] </vt:lpstr>
      <vt:lpstr>Disc and tape storage consolidation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Area Network (SAN)</dc:title>
  <dc:creator>user</dc:creator>
  <cp:lastModifiedBy>user</cp:lastModifiedBy>
  <cp:revision>138</cp:revision>
  <dcterms:created xsi:type="dcterms:W3CDTF">2021-12-06T10:04:45Z</dcterms:created>
  <dcterms:modified xsi:type="dcterms:W3CDTF">2021-12-07T13:23:17Z</dcterms:modified>
</cp:coreProperties>
</file>