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8" r:id="rId1"/>
  </p:sldMasterIdLst>
  <p:notesMasterIdLst>
    <p:notesMasterId r:id="rId14"/>
  </p:notesMasterIdLst>
  <p:sldIdLst>
    <p:sldId id="256" r:id="rId2"/>
    <p:sldId id="266" r:id="rId3"/>
    <p:sldId id="257" r:id="rId4"/>
    <p:sldId id="258" r:id="rId5"/>
    <p:sldId id="262" r:id="rId6"/>
    <p:sldId id="259" r:id="rId7"/>
    <p:sldId id="263" r:id="rId8"/>
    <p:sldId id="264" r:id="rId9"/>
    <p:sldId id="265" r:id="rId10"/>
    <p:sldId id="261" r:id="rId11"/>
    <p:sldId id="268"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4389"/>
    <p:restoredTop sz="81695"/>
  </p:normalViewPr>
  <p:slideViewPr>
    <p:cSldViewPr snapToGrid="0">
      <p:cViewPr varScale="1">
        <p:scale>
          <a:sx n="122" d="100"/>
          <a:sy n="122" d="100"/>
        </p:scale>
        <p:origin x="138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27DEA3-78AB-804B-82C4-218739FD2D5A}" type="datetimeFigureOut">
              <a:rPr lang="en-GB" smtClean="0"/>
              <a:t>10/08/2024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869E93-D661-CE42-8BA2-C3BE15439054}" type="slidenum">
              <a:rPr lang="en-GB" smtClean="0"/>
              <a:t>‹#›</a:t>
            </a:fld>
            <a:endParaRPr lang="en-GB"/>
          </a:p>
        </p:txBody>
      </p:sp>
    </p:spTree>
    <p:extLst>
      <p:ext uri="{BB962C8B-B14F-4D97-AF65-F5344CB8AC3E}">
        <p14:creationId xmlns:p14="http://schemas.microsoft.com/office/powerpoint/2010/main" val="2405126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ptos" panose="020B0004020202020204" pitchFamily="34" charset="0"/>
              </a:rPr>
              <a:t>Image Reference:</a:t>
            </a:r>
          </a:p>
          <a:p>
            <a:endParaRPr lang="en-GB" dirty="0">
              <a:latin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Pacemaker, (Owner) &lt;https://</a:t>
            </a:r>
            <a:r>
              <a:rPr lang="en-GB" sz="1100" dirty="0" err="1">
                <a:latin typeface="Arial" panose="020B0604020202020204" pitchFamily="34" charset="0"/>
                <a:cs typeface="Arial" panose="020B0604020202020204" pitchFamily="34" charset="0"/>
              </a:rPr>
              <a:t>www.bbc.co.uk</a:t>
            </a:r>
            <a:r>
              <a:rPr lang="en-GB" sz="1100" dirty="0">
                <a:latin typeface="Arial" panose="020B0604020202020204" pitchFamily="34" charset="0"/>
                <a:cs typeface="Arial" panose="020B0604020202020204" pitchFamily="34" charset="0"/>
              </a:rPr>
              <a:t>/news/uk-northern-ireland-politics-40417796&gt; </a:t>
            </a:r>
            <a:r>
              <a:rPr lang="en-GB" sz="1100" dirty="0">
                <a:effectLst/>
                <a:highlight>
                  <a:srgbClr val="B7A39B"/>
                </a:highlight>
                <a:latin typeface="Arial" panose="020B0604020202020204" pitchFamily="34" charset="0"/>
                <a:cs typeface="Arial" panose="020B0604020202020204" pitchFamily="34" charset="0"/>
              </a:rPr>
              <a:t>[accessed 07 August 2024]. </a:t>
            </a:r>
          </a:p>
          <a:p>
            <a:endParaRPr lang="en-GB" dirty="0">
              <a:latin typeface="Aptos" panose="020B0004020202020204" pitchFamily="34" charset="0"/>
            </a:endParaRPr>
          </a:p>
          <a:p>
            <a:endParaRPr lang="en-GB" dirty="0">
              <a:latin typeface="Aptos" panose="020B0004020202020204" pitchFamily="34" charset="0"/>
            </a:endParaRPr>
          </a:p>
          <a:p>
            <a:endParaRPr lang="en-GB" dirty="0">
              <a:latin typeface="Aptos" panose="020B0004020202020204" pitchFamily="34" charset="0"/>
            </a:endParaRPr>
          </a:p>
          <a:p>
            <a:endParaRPr lang="en-GB" dirty="0">
              <a:latin typeface="Aptos" panose="020B0004020202020204" pitchFamily="34" charset="0"/>
            </a:endParaRPr>
          </a:p>
          <a:p>
            <a:endParaRPr lang="en-GB"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D2869E93-D661-CE42-8BA2-C3BE15439054}" type="slidenum">
              <a:rPr lang="en-GB" smtClean="0"/>
              <a:t>1</a:t>
            </a:fld>
            <a:endParaRPr lang="en-GB"/>
          </a:p>
        </p:txBody>
      </p:sp>
    </p:spTree>
    <p:extLst>
      <p:ext uri="{BB962C8B-B14F-4D97-AF65-F5344CB8AC3E}">
        <p14:creationId xmlns:p14="http://schemas.microsoft.com/office/powerpoint/2010/main" val="1394931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latin typeface="Arial" panose="020B0604020202020204" pitchFamily="34" charset="0"/>
                <a:cs typeface="Arial" panose="020B0604020202020204" pitchFamily="34" charset="0"/>
              </a:rPr>
              <a:t>Image Ref:</a:t>
            </a:r>
          </a:p>
          <a:p>
            <a:endParaRPr lang="en-GB" dirty="0">
              <a:latin typeface="Arial" panose="020B0604020202020204" pitchFamily="34" charset="0"/>
              <a:cs typeface="Arial" panose="020B0604020202020204" pitchFamily="34" charset="0"/>
            </a:endParaRPr>
          </a:p>
          <a:p>
            <a:r>
              <a:rPr lang="en-GB" b="0" i="0" u="none" strike="noStrike" dirty="0">
                <a:solidFill>
                  <a:srgbClr val="444444"/>
                </a:solidFill>
                <a:effectLst/>
                <a:highlight>
                  <a:srgbClr val="FFFFFF"/>
                </a:highlight>
                <a:latin typeface="Arial" panose="020B0604020202020204" pitchFamily="34" charset="0"/>
                <a:cs typeface="Arial" panose="020B0604020202020204" pitchFamily="34" charset="0"/>
              </a:rPr>
              <a:t>Ian Berry </a:t>
            </a:r>
            <a:r>
              <a:rPr lang="en-GB" b="0" i="1" u="none" strike="noStrike" dirty="0">
                <a:solidFill>
                  <a:srgbClr val="444444"/>
                </a:solidFill>
                <a:effectLst/>
                <a:highlight>
                  <a:srgbClr val="FFFFFF"/>
                </a:highlight>
                <a:latin typeface="Arial" panose="020B0604020202020204" pitchFamily="34" charset="0"/>
                <a:cs typeface="Arial" panose="020B0604020202020204" pitchFamily="34" charset="0"/>
              </a:rPr>
              <a:t>(owner), </a:t>
            </a:r>
            <a:r>
              <a:rPr lang="en-GB" dirty="0">
                <a:latin typeface="Arial" panose="020B0604020202020204" pitchFamily="34" charset="0"/>
                <a:cs typeface="Arial" panose="020B0604020202020204" pitchFamily="34" charset="0"/>
              </a:rPr>
              <a:t>‘</a:t>
            </a:r>
            <a:r>
              <a:rPr lang="en-GB" b="0" i="1" u="none" strike="noStrike" dirty="0">
                <a:solidFill>
                  <a:srgbClr val="444444"/>
                </a:solidFill>
                <a:effectLst/>
                <a:highlight>
                  <a:srgbClr val="FFFFFF"/>
                </a:highlight>
                <a:latin typeface="Arial" panose="020B0604020202020204" pitchFamily="34" charset="0"/>
                <a:cs typeface="Arial" panose="020B0604020202020204" pitchFamily="34" charset="0"/>
              </a:rPr>
              <a:t>GB. NORTHERN IRELAND. Londonderry. British soldiers drag ringleaders from the rock throwing mob and beat them severely. 1971.</a:t>
            </a:r>
            <a:r>
              <a:rPr lang="en-GB" dirty="0">
                <a:latin typeface="Arial" panose="020B0604020202020204" pitchFamily="34" charset="0"/>
                <a:cs typeface="Arial" panose="020B0604020202020204" pitchFamily="34" charset="0"/>
              </a:rPr>
              <a:t>’ &lt;https://</a:t>
            </a:r>
            <a:r>
              <a:rPr lang="en-GB" dirty="0" err="1">
                <a:latin typeface="Arial" panose="020B0604020202020204" pitchFamily="34" charset="0"/>
                <a:cs typeface="Arial" panose="020B0604020202020204" pitchFamily="34" charset="0"/>
              </a:rPr>
              <a:t>historycollection.com</a:t>
            </a:r>
            <a:r>
              <a:rPr lang="en-GB" dirty="0">
                <a:latin typeface="Arial" panose="020B0604020202020204" pitchFamily="34" charset="0"/>
                <a:cs typeface="Arial" panose="020B0604020202020204" pitchFamily="34" charset="0"/>
              </a:rPr>
              <a:t>/40-photographs-troubles-northern-ireland-conflict/&gt; [accessed 11 July 2024].</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2869E93-D661-CE42-8BA2-C3BE15439054}" type="slidenum">
              <a:rPr lang="en-GB" smtClean="0"/>
              <a:t>2</a:t>
            </a:fld>
            <a:endParaRPr lang="en-GB"/>
          </a:p>
        </p:txBody>
      </p:sp>
    </p:spTree>
    <p:extLst>
      <p:ext uri="{BB962C8B-B14F-4D97-AF65-F5344CB8AC3E}">
        <p14:creationId xmlns:p14="http://schemas.microsoft.com/office/powerpoint/2010/main" val="15220527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u="none" dirty="0">
                <a:solidFill>
                  <a:schemeClr val="tx1"/>
                </a:solidFill>
                <a:latin typeface="Arial" panose="020B0604020202020204" pitchFamily="34" charset="0"/>
                <a:cs typeface="Arial" panose="020B0604020202020204" pitchFamily="34" charset="0"/>
              </a:rPr>
              <a:t>The ‘Troubles’  was a p</a:t>
            </a:r>
            <a:r>
              <a:rPr lang="en-GB" sz="1100" dirty="0">
                <a:solidFill>
                  <a:schemeClr val="tx1"/>
                </a:solidFill>
                <a:latin typeface="Arial" panose="020B0604020202020204" pitchFamily="34" charset="0"/>
                <a:cs typeface="Arial" panose="020B0604020202020204" pitchFamily="34" charset="0"/>
              </a:rPr>
              <a:t>eriod of conflict in Northern Ireland from August 1969 – 1998.</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British troops were sent to act as peacekeepers to control the growing civil disorder between innocents and rival paramilitary organisations. </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The Protestant unionists/loyalists sought to maintain Northern Ireland's status as part of the United Kingdom. At the same time, Catholic nationalists/ republicans aspired for Northern Ireland to become part of a united Ireland. This conflict arose from civil rights protests, which escalated violence and sparked disagreements.</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'The Troubles' came to an end in April 1998 as the result of a cease-fire known as the Good Friday Agreement. </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'The Troubles' has become the British Army's most extended deployment, otherwise known as Operation Banner. During this time, 250,000 military personnel served in Northern Ireland until 2007.</a:t>
            </a:r>
          </a:p>
          <a:p>
            <a:endParaRPr lang="en-GB" sz="1100" b="1" u="sng" dirty="0">
              <a:solidFill>
                <a:schemeClr val="tx1"/>
              </a:solidFill>
              <a:latin typeface="Arial" panose="020B0604020202020204" pitchFamily="34" charset="0"/>
              <a:cs typeface="Arial" panose="020B0604020202020204" pitchFamily="34" charset="0"/>
            </a:endParaRPr>
          </a:p>
          <a:p>
            <a:r>
              <a:rPr lang="en-GB" sz="1100" b="1" u="sng" dirty="0">
                <a:solidFill>
                  <a:schemeClr val="tx1"/>
                </a:solidFill>
                <a:latin typeface="Arial" panose="020B0604020202020204" pitchFamily="34" charset="0"/>
                <a:cs typeface="Arial" panose="020B0604020202020204" pitchFamily="34" charset="0"/>
              </a:rPr>
              <a:t>Sources: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solidFill>
                  <a:schemeClr val="tx1"/>
                </a:solidFill>
                <a:latin typeface="Arial" panose="020B0604020202020204" pitchFamily="34" charset="0"/>
                <a:cs typeface="Arial" panose="020B0604020202020204" pitchFamily="34" charset="0"/>
              </a:rPr>
              <a:t>House of Commons, </a:t>
            </a:r>
            <a:r>
              <a:rPr lang="en-GB" sz="1100" i="1" dirty="0">
                <a:solidFill>
                  <a:schemeClr val="tx1"/>
                </a:solidFill>
                <a:latin typeface="Arial" panose="020B0604020202020204" pitchFamily="34" charset="0"/>
                <a:cs typeface="Arial" panose="020B0604020202020204" pitchFamily="34" charset="0"/>
              </a:rPr>
              <a:t>Investigations into fatalities in Northern Ireland involving British military personnel  </a:t>
            </a:r>
            <a:r>
              <a:rPr lang="en-GB" sz="1100" dirty="0">
                <a:solidFill>
                  <a:schemeClr val="tx1"/>
                </a:solidFill>
                <a:latin typeface="Arial" panose="020B0604020202020204" pitchFamily="34" charset="0"/>
                <a:cs typeface="Arial" panose="020B0604020202020204" pitchFamily="34" charset="0"/>
              </a:rPr>
              <a:t>(2017)</a:t>
            </a:r>
            <a:r>
              <a:rPr lang="en-GB" sz="1100" b="0" i="0" u="none" strike="noStrike" dirty="0">
                <a:solidFill>
                  <a:schemeClr val="tx1"/>
                </a:solidFill>
                <a:effectLst/>
                <a:latin typeface="Arial" panose="020B0604020202020204" pitchFamily="34" charset="0"/>
                <a:cs typeface="Arial" panose="020B0604020202020204" pitchFamily="34" charset="0"/>
              </a:rPr>
              <a:t> &lt;https://</a:t>
            </a:r>
            <a:r>
              <a:rPr lang="en-GB" sz="1100" b="0" i="0" u="none" strike="noStrike" dirty="0" err="1">
                <a:solidFill>
                  <a:schemeClr val="tx1"/>
                </a:solidFill>
                <a:effectLst/>
                <a:latin typeface="Arial" panose="020B0604020202020204" pitchFamily="34" charset="0"/>
                <a:cs typeface="Arial" panose="020B0604020202020204" pitchFamily="34" charset="0"/>
              </a:rPr>
              <a:t>publications.parliament.uk</a:t>
            </a:r>
            <a:r>
              <a:rPr lang="en-GB" sz="1100" b="0" i="0" u="none" strike="noStrike" dirty="0">
                <a:solidFill>
                  <a:schemeClr val="tx1"/>
                </a:solidFill>
                <a:effectLst/>
                <a:latin typeface="Arial" panose="020B0604020202020204" pitchFamily="34" charset="0"/>
                <a:cs typeface="Arial" panose="020B0604020202020204" pitchFamily="34" charset="0"/>
              </a:rPr>
              <a:t>/pa/cm201617/</a:t>
            </a:r>
            <a:r>
              <a:rPr lang="en-GB" sz="1100" b="0" i="0" u="none" strike="noStrike" dirty="0" err="1">
                <a:solidFill>
                  <a:schemeClr val="tx1"/>
                </a:solidFill>
                <a:effectLst/>
                <a:latin typeface="Arial" panose="020B0604020202020204" pitchFamily="34" charset="0"/>
                <a:cs typeface="Arial" panose="020B0604020202020204" pitchFamily="34" charset="0"/>
              </a:rPr>
              <a:t>cmselect</a:t>
            </a:r>
            <a:r>
              <a:rPr lang="en-GB" sz="1100" b="0" i="0" u="none" strike="noStrike" dirty="0">
                <a:solidFill>
                  <a:schemeClr val="tx1"/>
                </a:solidFill>
                <a:effectLst/>
                <a:latin typeface="Arial" panose="020B0604020202020204" pitchFamily="34" charset="0"/>
                <a:cs typeface="Arial" panose="020B0604020202020204" pitchFamily="34" charset="0"/>
              </a:rPr>
              <a:t>/</a:t>
            </a:r>
            <a:r>
              <a:rPr lang="en-GB" sz="1100" b="0" i="0" u="none" strike="noStrike" dirty="0" err="1">
                <a:solidFill>
                  <a:schemeClr val="tx1"/>
                </a:solidFill>
                <a:effectLst/>
                <a:latin typeface="Arial" panose="020B0604020202020204" pitchFamily="34" charset="0"/>
                <a:cs typeface="Arial" panose="020B0604020202020204" pitchFamily="34" charset="0"/>
              </a:rPr>
              <a:t>cmdfence</a:t>
            </a:r>
            <a:r>
              <a:rPr lang="en-GB" sz="1100" b="0" i="0" u="none" strike="noStrike" dirty="0">
                <a:solidFill>
                  <a:schemeClr val="tx1"/>
                </a:solidFill>
                <a:effectLst/>
                <a:latin typeface="Arial" panose="020B0604020202020204" pitchFamily="34" charset="0"/>
                <a:cs typeface="Arial" panose="020B0604020202020204" pitchFamily="34" charset="0"/>
              </a:rPr>
              <a:t>/1064/1064.pdf&gt; </a:t>
            </a:r>
            <a:r>
              <a:rPr lang="en-GB" sz="1100" b="0" i="0" u="none" strike="noStrike" dirty="0">
                <a:solidFill>
                  <a:schemeClr val="tx1"/>
                </a:solidFill>
                <a:effectLst/>
                <a:highlight>
                  <a:srgbClr val="FCFCFC"/>
                </a:highlight>
                <a:latin typeface="Arial" panose="020B0604020202020204" pitchFamily="34" charset="0"/>
                <a:cs typeface="Arial" panose="020B0604020202020204" pitchFamily="34" charset="0"/>
              </a:rPr>
              <a:t>[accessed 10 July 2024].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u="none"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u="none" dirty="0">
                <a:solidFill>
                  <a:schemeClr val="tx1"/>
                </a:solidFill>
                <a:latin typeface="Arial" panose="020B0604020202020204" pitchFamily="34" charset="0"/>
                <a:cs typeface="Arial" panose="020B0604020202020204" pitchFamily="34" charset="0"/>
              </a:rPr>
              <a:t>National Army Museum, The Troubles (2024) &lt;https://</a:t>
            </a:r>
            <a:r>
              <a:rPr lang="en-GB" sz="1100" b="0" u="none" dirty="0" err="1">
                <a:solidFill>
                  <a:schemeClr val="tx1"/>
                </a:solidFill>
                <a:latin typeface="Arial" panose="020B0604020202020204" pitchFamily="34" charset="0"/>
                <a:cs typeface="Arial" panose="020B0604020202020204" pitchFamily="34" charset="0"/>
              </a:rPr>
              <a:t>www.nam.ac.uk</a:t>
            </a:r>
            <a:r>
              <a:rPr lang="en-GB" sz="1100" b="0" u="none" dirty="0">
                <a:solidFill>
                  <a:schemeClr val="tx1"/>
                </a:solidFill>
                <a:latin typeface="Arial" panose="020B0604020202020204" pitchFamily="34" charset="0"/>
                <a:cs typeface="Arial" panose="020B0604020202020204" pitchFamily="34" charset="0"/>
              </a:rPr>
              <a:t>/explore/troubles-1969-2007&gt; [accessed 10 July 2024].</a:t>
            </a:r>
          </a:p>
          <a:p>
            <a:endParaRPr lang="en-GB" sz="1100" b="0" u="none" dirty="0">
              <a:solidFill>
                <a:schemeClr val="tx1"/>
              </a:solidFill>
              <a:latin typeface="Arial" panose="020B0604020202020204" pitchFamily="34" charset="0"/>
              <a:cs typeface="Arial" panose="020B0604020202020204" pitchFamily="34" charset="0"/>
            </a:endParaRPr>
          </a:p>
          <a:p>
            <a:r>
              <a:rPr lang="en-GB" sz="1100" b="0" u="none" dirty="0">
                <a:solidFill>
                  <a:schemeClr val="tx1"/>
                </a:solidFill>
                <a:latin typeface="Arial" panose="020B0604020202020204" pitchFamily="34" charset="0"/>
                <a:cs typeface="Arial" panose="020B0604020202020204" pitchFamily="34" charset="0"/>
              </a:rPr>
              <a:t>Imperial War Museum, 20 Images of The Troubles (2024) &lt;https://</a:t>
            </a:r>
            <a:r>
              <a:rPr lang="en-GB" sz="1100" b="0" u="none" dirty="0" err="1">
                <a:solidFill>
                  <a:schemeClr val="tx1"/>
                </a:solidFill>
                <a:latin typeface="Arial" panose="020B0604020202020204" pitchFamily="34" charset="0"/>
                <a:cs typeface="Arial" panose="020B0604020202020204" pitchFamily="34" charset="0"/>
              </a:rPr>
              <a:t>www.iwm.org.uk</a:t>
            </a:r>
            <a:r>
              <a:rPr lang="en-GB" sz="1100" b="0" u="none" dirty="0">
                <a:solidFill>
                  <a:schemeClr val="tx1"/>
                </a:solidFill>
                <a:latin typeface="Arial" panose="020B0604020202020204" pitchFamily="34" charset="0"/>
                <a:cs typeface="Arial" panose="020B0604020202020204" pitchFamily="34" charset="0"/>
              </a:rPr>
              <a:t>/history/20-images-of-the-troubles&gt; [accessed 10 July 2024].</a:t>
            </a:r>
          </a:p>
          <a:p>
            <a:endParaRPr lang="en-GB" sz="1100" b="1" u="sng" dirty="0">
              <a:solidFill>
                <a:schemeClr val="tx1"/>
              </a:solidFill>
              <a:latin typeface="Arial" panose="020B0604020202020204" pitchFamily="34" charset="0"/>
              <a:cs typeface="Arial" panose="020B0604020202020204" pitchFamily="34" charset="0"/>
            </a:endParaRPr>
          </a:p>
          <a:p>
            <a:r>
              <a:rPr lang="en-GB" sz="1100" b="1" u="sng" dirty="0">
                <a:solidFill>
                  <a:schemeClr val="tx1"/>
                </a:solidFill>
                <a:latin typeface="Arial" panose="020B0604020202020204" pitchFamily="34" charset="0"/>
                <a:cs typeface="Arial" panose="020B0604020202020204" pitchFamily="34" charset="0"/>
              </a:rPr>
              <a:t>Image Reference:</a:t>
            </a:r>
          </a:p>
          <a:p>
            <a:endParaRPr lang="en-GB" sz="110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solidFill>
                  <a:schemeClr val="tx1"/>
                </a:solidFill>
                <a:latin typeface="Arial" panose="020B0604020202020204" pitchFamily="34" charset="0"/>
                <a:cs typeface="Arial" panose="020B0604020202020204" pitchFamily="34" charset="0"/>
              </a:rPr>
              <a:t>Crown (Ownership), </a:t>
            </a:r>
            <a:r>
              <a:rPr lang="en-GB" sz="1100" dirty="0">
                <a:solidFill>
                  <a:schemeClr val="tx1"/>
                </a:solidFill>
                <a:effectLst/>
                <a:latin typeface="Arial" panose="020B0604020202020204" pitchFamily="34" charset="0"/>
                <a:cs typeface="Arial" panose="020B0604020202020204" pitchFamily="34" charset="0"/>
              </a:rPr>
              <a:t>‘</a:t>
            </a:r>
            <a:r>
              <a:rPr lang="en-GB" sz="1100" b="0" i="0" u="none" strike="noStrike" dirty="0">
                <a:solidFill>
                  <a:schemeClr val="tx1"/>
                </a:solidFill>
                <a:effectLst/>
                <a:latin typeface="Arial" panose="020B0604020202020204" pitchFamily="34" charset="0"/>
                <a:cs typeface="Arial" panose="020B0604020202020204" pitchFamily="34" charset="0"/>
              </a:rPr>
              <a:t>Three British soldiers in riot equipment standing next to a one ton Humber, 1972 (c)</a:t>
            </a:r>
            <a:r>
              <a:rPr lang="en-GB" sz="1100" dirty="0">
                <a:solidFill>
                  <a:schemeClr val="tx1"/>
                </a:solidFill>
                <a:effectLst/>
                <a:latin typeface="Arial" panose="020B0604020202020204" pitchFamily="34" charset="0"/>
                <a:cs typeface="Arial" panose="020B0604020202020204" pitchFamily="34" charset="0"/>
              </a:rPr>
              <a:t>’. &lt;https://</a:t>
            </a:r>
            <a:r>
              <a:rPr lang="en-GB" sz="1100" dirty="0" err="1">
                <a:solidFill>
                  <a:schemeClr val="tx1"/>
                </a:solidFill>
                <a:effectLst/>
                <a:latin typeface="Arial" panose="020B0604020202020204" pitchFamily="34" charset="0"/>
                <a:cs typeface="Arial" panose="020B0604020202020204" pitchFamily="34" charset="0"/>
              </a:rPr>
              <a:t>collection.nam.ac.uk</a:t>
            </a:r>
            <a:r>
              <a:rPr lang="en-GB" sz="1100" dirty="0">
                <a:solidFill>
                  <a:schemeClr val="tx1"/>
                </a:solidFill>
                <a:effectLst/>
                <a:latin typeface="Arial" panose="020B0604020202020204" pitchFamily="34" charset="0"/>
                <a:cs typeface="Arial" panose="020B0604020202020204" pitchFamily="34" charset="0"/>
              </a:rPr>
              <a:t>/</a:t>
            </a:r>
            <a:r>
              <a:rPr lang="en-GB" sz="1100" dirty="0" err="1">
                <a:solidFill>
                  <a:schemeClr val="tx1"/>
                </a:solidFill>
                <a:effectLst/>
                <a:latin typeface="Arial" panose="020B0604020202020204" pitchFamily="34" charset="0"/>
                <a:cs typeface="Arial" panose="020B0604020202020204" pitchFamily="34" charset="0"/>
              </a:rPr>
              <a:t>detail.php?acc</a:t>
            </a:r>
            <a:r>
              <a:rPr lang="en-GB" sz="1100" dirty="0">
                <a:solidFill>
                  <a:schemeClr val="tx1"/>
                </a:solidFill>
                <a:effectLst/>
                <a:latin typeface="Arial" panose="020B0604020202020204" pitchFamily="34" charset="0"/>
                <a:cs typeface="Arial" panose="020B0604020202020204" pitchFamily="34" charset="0"/>
              </a:rPr>
              <a:t>=2005-04-22-1&gt; [accessed 10 July 2024]. </a:t>
            </a:r>
          </a:p>
          <a:p>
            <a:endParaRPr lang="en-GB" sz="110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dirty="0">
                <a:solidFill>
                  <a:schemeClr val="tx1"/>
                </a:solidFill>
                <a:effectLst/>
                <a:latin typeface="Arial" panose="020B0604020202020204" pitchFamily="34" charset="0"/>
                <a:cs typeface="Arial" panose="020B0604020202020204" pitchFamily="34" charset="0"/>
              </a:rPr>
              <a:t>National Library of Ireland (Owners), ‘A woman IRA volunteer on active service in west Belfast with an AR18 assault rifle.‘ &lt;https://</a:t>
            </a:r>
            <a:r>
              <a:rPr lang="en-GB" sz="1100" b="0" i="0" u="none" strike="noStrike" dirty="0" err="1">
                <a:solidFill>
                  <a:schemeClr val="tx1"/>
                </a:solidFill>
                <a:effectLst/>
                <a:latin typeface="Arial" panose="020B0604020202020204" pitchFamily="34" charset="0"/>
                <a:cs typeface="Arial" panose="020B0604020202020204" pitchFamily="34" charset="0"/>
              </a:rPr>
              <a:t>catalogue.nli.ie</a:t>
            </a:r>
            <a:r>
              <a:rPr lang="en-GB" sz="1100" b="0" i="0" u="none" strike="noStrike" dirty="0">
                <a:solidFill>
                  <a:schemeClr val="tx1"/>
                </a:solidFill>
                <a:effectLst/>
                <a:latin typeface="Arial" panose="020B0604020202020204" pitchFamily="34" charset="0"/>
                <a:cs typeface="Arial" panose="020B0604020202020204" pitchFamily="34" charset="0"/>
              </a:rPr>
              <a:t>/Record/vtls000511841&gt; [</a:t>
            </a:r>
            <a:r>
              <a:rPr lang="en-GB" sz="1100" dirty="0">
                <a:solidFill>
                  <a:schemeClr val="tx1"/>
                </a:solidFill>
                <a:effectLst/>
                <a:latin typeface="Arial" panose="020B0604020202020204" pitchFamily="34" charset="0"/>
                <a:cs typeface="Arial" panose="020B0604020202020204" pitchFamily="34" charset="0"/>
              </a:rPr>
              <a:t>accessed 07 August 2024]. </a:t>
            </a:r>
          </a:p>
          <a:p>
            <a:pPr algn="l"/>
            <a:endParaRPr lang="en-GB" sz="1100" dirty="0">
              <a:solidFill>
                <a:schemeClr val="tx1"/>
              </a:solidFill>
              <a:effectLst/>
              <a:highlight>
                <a:srgbClr val="B7A39B"/>
              </a:highligh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2869E93-D661-CE42-8BA2-C3BE15439054}" type="slidenum">
              <a:rPr lang="en-GB" smtClean="0"/>
              <a:t>3</a:t>
            </a:fld>
            <a:endParaRPr lang="en-GB"/>
          </a:p>
        </p:txBody>
      </p:sp>
    </p:spTree>
    <p:extLst>
      <p:ext uri="{BB962C8B-B14F-4D97-AF65-F5344CB8AC3E}">
        <p14:creationId xmlns:p14="http://schemas.microsoft.com/office/powerpoint/2010/main" val="10334846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latin typeface="Arial" panose="020B0604020202020204" pitchFamily="34" charset="0"/>
                <a:cs typeface="Arial" panose="020B0604020202020204" pitchFamily="34" charset="0"/>
              </a:rPr>
              <a:t>The security challenges in Northern Ireland during "The Troubles" were complex and widespread.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latin typeface="Arial" panose="020B0604020202020204" pitchFamily="34" charset="0"/>
                <a:cs typeface="Arial" panose="020B0604020202020204" pitchFamily="34" charset="0"/>
              </a:rPr>
              <a:t>The conflict involved paramilitary groups, the British Army, and the Royal Ulster Constabulary.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latin typeface="Arial" panose="020B0604020202020204" pitchFamily="34" charset="0"/>
                <a:cs typeface="Arial" panose="020B0604020202020204" pitchFamily="34" charset="0"/>
              </a:rPr>
              <a:t>The conflict included protests, riots, shootings bombings and paramilitary involvement.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latin typeface="Arial" panose="020B0604020202020204" pitchFamily="34" charset="0"/>
                <a:cs typeface="Arial" panose="020B0604020202020204" pitchFamily="34" charset="0"/>
              </a:rPr>
              <a:t>The main paramilitary organisations involved were the Provisional Irish Republican Army (IRA), the Irish National Liberation Army (INLA), the Ulster Volunteer Force (UVF), and the Ulster Defence Association (UDA).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latin typeface="Arial" panose="020B0604020202020204" pitchFamily="34" charset="0"/>
                <a:cs typeface="Arial" panose="020B0604020202020204" pitchFamily="34" charset="0"/>
              </a:rPr>
              <a:t>The primary security challenges consisted of controlling paramilitary violence, maintaining public order during demonstrations and marches, protecting critical infrastructure and public spaces, and preventing sectarian violence between different communities.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latin typeface="Arial" panose="020B0604020202020204" pitchFamily="34" charset="0"/>
                <a:cs typeface="Arial" panose="020B0604020202020204" pitchFamily="34" charset="0"/>
              </a:rPr>
              <a:t>To address these issues, it was crucial to balance law and order, intelligence gathering such as the secret service, and community engagement. Paramilitary groups' use of guerrilla warfare tactics that posed challenges for police and military forces in combating the violence.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u="sng" dirty="0">
                <a:latin typeface="Arial" panose="020B0604020202020204" pitchFamily="34" charset="0"/>
                <a:cs typeface="Arial" panose="020B0604020202020204" pitchFamily="34" charset="0"/>
              </a:rPr>
              <a:t>Sources</a:t>
            </a:r>
            <a:r>
              <a:rPr lang="en-GB" sz="1100" b="0" dirty="0">
                <a:latin typeface="Arial" panose="020B0604020202020204" pitchFamily="34" charset="0"/>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r>
              <a:rPr lang="en-GB" sz="1100" b="0" dirty="0" err="1">
                <a:latin typeface="Arial" panose="020B0604020202020204" pitchFamily="34" charset="0"/>
                <a:cs typeface="Arial" panose="020B0604020202020204" pitchFamily="34" charset="0"/>
              </a:rPr>
              <a:t>Gov.UK</a:t>
            </a:r>
            <a:r>
              <a:rPr lang="en-GB" sz="1100" b="0" dirty="0">
                <a:latin typeface="Arial" panose="020B0604020202020204" pitchFamily="34" charset="0"/>
                <a:cs typeface="Arial" panose="020B0604020202020204" pitchFamily="34" charset="0"/>
              </a:rPr>
              <a:t>, Paramilitary Groups in Northern Ireland, (2015) &lt;https://</a:t>
            </a:r>
            <a:r>
              <a:rPr lang="en-GB" sz="1100" b="0" dirty="0" err="1">
                <a:latin typeface="Arial" panose="020B0604020202020204" pitchFamily="34" charset="0"/>
                <a:cs typeface="Arial" panose="020B0604020202020204" pitchFamily="34" charset="0"/>
              </a:rPr>
              <a:t>assets.publishing.service.gov.uk</a:t>
            </a:r>
            <a:r>
              <a:rPr lang="en-GB" sz="1100" b="0" dirty="0">
                <a:latin typeface="Arial" panose="020B0604020202020204" pitchFamily="34" charset="0"/>
                <a:cs typeface="Arial" panose="020B0604020202020204" pitchFamily="34" charset="0"/>
              </a:rPr>
              <a:t>/media/5a80ee03e5274a2e8ab52f76/Paramilitary_Groups_in_Northern_Ireland_-_20_Oct_2015.pdf&gt; [accessed 09 August 2024].</a:t>
            </a:r>
          </a:p>
          <a:p>
            <a:endParaRPr lang="en-GB" sz="1100" b="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latin typeface="Arial" panose="020B0604020202020204" pitchFamily="34" charset="0"/>
                <a:cs typeface="Arial" panose="020B0604020202020204" pitchFamily="34" charset="0"/>
              </a:rPr>
              <a:t>Council on Foreign Relations, </a:t>
            </a:r>
            <a:r>
              <a:rPr lang="en-GB" sz="1100" b="0" i="0" u="none" strike="noStrike" dirty="0">
                <a:solidFill>
                  <a:srgbClr val="412C26"/>
                </a:solidFill>
                <a:effectLst/>
                <a:latin typeface="Arial" panose="020B0604020202020204" pitchFamily="34" charset="0"/>
                <a:cs typeface="Arial" panose="020B0604020202020204" pitchFamily="34" charset="0"/>
              </a:rPr>
              <a:t>Northern Ireland Loyalist Paramilitaries (U.K., extremists),</a:t>
            </a:r>
            <a:r>
              <a:rPr lang="en-GB" sz="1100" b="0" dirty="0">
                <a:latin typeface="Arial" panose="020B0604020202020204" pitchFamily="34" charset="0"/>
                <a:cs typeface="Arial" panose="020B0604020202020204" pitchFamily="34" charset="0"/>
              </a:rPr>
              <a:t> (2005) &lt;https://</a:t>
            </a:r>
            <a:r>
              <a:rPr lang="en-GB" sz="1100" b="0" dirty="0" err="1">
                <a:latin typeface="Arial" panose="020B0604020202020204" pitchFamily="34" charset="0"/>
                <a:cs typeface="Arial" panose="020B0604020202020204" pitchFamily="34" charset="0"/>
              </a:rPr>
              <a:t>www.cfr.org</a:t>
            </a:r>
            <a:r>
              <a:rPr lang="en-GB" sz="1100" b="0" dirty="0">
                <a:latin typeface="Arial" panose="020B0604020202020204" pitchFamily="34" charset="0"/>
                <a:cs typeface="Arial" panose="020B0604020202020204" pitchFamily="34" charset="0"/>
              </a:rPr>
              <a:t>/backgrounder/northern-</a:t>
            </a:r>
            <a:r>
              <a:rPr lang="en-GB" sz="1100" b="0" dirty="0" err="1">
                <a:latin typeface="Arial" panose="020B0604020202020204" pitchFamily="34" charset="0"/>
                <a:cs typeface="Arial" panose="020B0604020202020204" pitchFamily="34" charset="0"/>
              </a:rPr>
              <a:t>ireland</a:t>
            </a:r>
            <a:r>
              <a:rPr lang="en-GB" sz="1100" b="0" dirty="0">
                <a:latin typeface="Arial" panose="020B0604020202020204" pitchFamily="34" charset="0"/>
                <a:cs typeface="Arial" panose="020B0604020202020204" pitchFamily="34" charset="0"/>
              </a:rPr>
              <a:t>-loyalist-paramilitaries-</a:t>
            </a:r>
            <a:r>
              <a:rPr lang="en-GB" sz="1100" b="0" dirty="0" err="1">
                <a:latin typeface="Arial" panose="020B0604020202020204" pitchFamily="34" charset="0"/>
                <a:cs typeface="Arial" panose="020B0604020202020204" pitchFamily="34" charset="0"/>
              </a:rPr>
              <a:t>uk</a:t>
            </a:r>
            <a:r>
              <a:rPr lang="en-GB" sz="1100" b="0" dirty="0">
                <a:latin typeface="Arial" panose="020B0604020202020204" pitchFamily="34" charset="0"/>
                <a:cs typeface="Arial" panose="020B0604020202020204" pitchFamily="34" charset="0"/>
              </a:rPr>
              <a:t>-extremists&gt; [accessed 10 August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i="0" u="none" strike="noStrike" dirty="0">
              <a:solidFill>
                <a:srgbClr val="000000"/>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dirty="0">
                <a:solidFill>
                  <a:srgbClr val="000000"/>
                </a:solidFill>
                <a:effectLst/>
                <a:latin typeface="Arial" panose="020B0604020202020204" pitchFamily="34" charset="0"/>
                <a:cs typeface="Arial" panose="020B0604020202020204" pitchFamily="34" charset="0"/>
              </a:rPr>
              <a:t>Ulster University – CAIN, Violence - Loyalist and Republican Paramilitary Groups (2024) </a:t>
            </a:r>
            <a:r>
              <a:rPr lang="en-GB" sz="1100" b="0" dirty="0">
                <a:latin typeface="Arial" panose="020B0604020202020204" pitchFamily="34" charset="0"/>
                <a:cs typeface="Arial" panose="020B0604020202020204" pitchFamily="34" charset="0"/>
              </a:rPr>
              <a:t>&lt;https://</a:t>
            </a:r>
            <a:r>
              <a:rPr lang="en-GB" sz="1100" b="0" dirty="0" err="1">
                <a:latin typeface="Arial" panose="020B0604020202020204" pitchFamily="34" charset="0"/>
                <a:cs typeface="Arial" panose="020B0604020202020204" pitchFamily="34" charset="0"/>
              </a:rPr>
              <a:t>cain.ulster.ac.uk</a:t>
            </a:r>
            <a:r>
              <a:rPr lang="en-GB" sz="1100" b="0" dirty="0">
                <a:latin typeface="Arial" panose="020B0604020202020204" pitchFamily="34" charset="0"/>
                <a:cs typeface="Arial" panose="020B0604020202020204" pitchFamily="34" charset="0"/>
              </a:rPr>
              <a:t>/issues/violence/</a:t>
            </a:r>
            <a:r>
              <a:rPr lang="en-GB" sz="1100" b="0" dirty="0" err="1">
                <a:latin typeface="Arial" panose="020B0604020202020204" pitchFamily="34" charset="0"/>
                <a:cs typeface="Arial" panose="020B0604020202020204" pitchFamily="34" charset="0"/>
              </a:rPr>
              <a:t>paramilitary.htm</a:t>
            </a:r>
            <a:r>
              <a:rPr lang="en-GB" sz="1100" b="0" dirty="0">
                <a:latin typeface="Arial" panose="020B0604020202020204" pitchFamily="34" charset="0"/>
                <a:cs typeface="Arial" panose="020B0604020202020204" pitchFamily="34" charset="0"/>
              </a:rPr>
              <a:t>&gt; [accessed 09 August 2024].</a:t>
            </a:r>
          </a:p>
          <a:p>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effectLst/>
                <a:latin typeface="Arial" panose="020B0604020202020204" pitchFamily="34" charset="0"/>
                <a:cs typeface="Arial" panose="020B0604020202020204" pitchFamily="34" charset="0"/>
              </a:rPr>
              <a:t>Aaron Edwards &amp; Cillian McGrattan, ‘Ireland, 2021: a century of insurgency, terrorism and security challenges’, </a:t>
            </a:r>
            <a:r>
              <a:rPr lang="en-GB" sz="1100" b="0" i="1" dirty="0">
                <a:effectLst/>
                <a:latin typeface="Arial" panose="020B0604020202020204" pitchFamily="34" charset="0"/>
                <a:cs typeface="Arial" panose="020B0604020202020204" pitchFamily="34" charset="0"/>
              </a:rPr>
              <a:t>Small Wars &amp; Insurgencies</a:t>
            </a:r>
            <a:r>
              <a:rPr lang="en-GB" sz="1100" b="0" dirty="0">
                <a:effectLst/>
                <a:latin typeface="Arial" panose="020B0604020202020204" pitchFamily="34" charset="0"/>
                <a:cs typeface="Arial" panose="020B0604020202020204" pitchFamily="34" charset="0"/>
              </a:rPr>
              <a:t>, 32.4, 587 – 597 (2021) </a:t>
            </a:r>
            <a:r>
              <a:rPr lang="en-GB" sz="1100" b="0" dirty="0">
                <a:latin typeface="Arial" panose="020B0604020202020204" pitchFamily="34" charset="0"/>
                <a:cs typeface="Arial" panose="020B0604020202020204" pitchFamily="34" charset="0"/>
              </a:rPr>
              <a:t>&lt;https://</a:t>
            </a:r>
            <a:r>
              <a:rPr lang="en-GB" sz="1100" b="0" dirty="0" err="1">
                <a:latin typeface="Arial" panose="020B0604020202020204" pitchFamily="34" charset="0"/>
                <a:cs typeface="Arial" panose="020B0604020202020204" pitchFamily="34" charset="0"/>
              </a:rPr>
              <a:t>www.tandfonline.com</a:t>
            </a:r>
            <a:r>
              <a:rPr lang="en-GB" sz="1100" b="0" dirty="0">
                <a:latin typeface="Arial" panose="020B0604020202020204" pitchFamily="34" charset="0"/>
                <a:cs typeface="Arial" panose="020B0604020202020204" pitchFamily="34" charset="0"/>
              </a:rPr>
              <a:t>/</a:t>
            </a:r>
            <a:r>
              <a:rPr lang="en-GB" sz="1100" b="0" dirty="0" err="1">
                <a:latin typeface="Arial" panose="020B0604020202020204" pitchFamily="34" charset="0"/>
                <a:cs typeface="Arial" panose="020B0604020202020204" pitchFamily="34" charset="0"/>
              </a:rPr>
              <a:t>doi</a:t>
            </a:r>
            <a:r>
              <a:rPr lang="en-GB" sz="1100" b="0" dirty="0">
                <a:latin typeface="Arial" panose="020B0604020202020204" pitchFamily="34" charset="0"/>
                <a:cs typeface="Arial" panose="020B0604020202020204" pitchFamily="34" charset="0"/>
              </a:rPr>
              <a:t>/pdf/10.1080/09592318.2021.1927472&gt;  [accessed 07 August 2024].</a:t>
            </a:r>
          </a:p>
          <a:p>
            <a:endParaRPr lang="en-GB" sz="1100" dirty="0">
              <a:latin typeface="Arial" panose="020B0604020202020204" pitchFamily="34" charset="0"/>
              <a:cs typeface="Arial" panose="020B0604020202020204" pitchFamily="34" charset="0"/>
            </a:endParaRPr>
          </a:p>
          <a:p>
            <a:endParaRPr lang="en-GB" sz="1100" b="1" u="sng" dirty="0">
              <a:latin typeface="Arial" panose="020B0604020202020204" pitchFamily="34" charset="0"/>
              <a:cs typeface="Arial" panose="020B0604020202020204" pitchFamily="34" charset="0"/>
            </a:endParaRPr>
          </a:p>
          <a:p>
            <a:r>
              <a:rPr lang="en-GB" sz="1100" b="1" u="sng" dirty="0">
                <a:latin typeface="Arial" panose="020B0604020202020204" pitchFamily="34" charset="0"/>
                <a:cs typeface="Arial" panose="020B0604020202020204" pitchFamily="34" charset="0"/>
              </a:rPr>
              <a:t>Image Reference:</a:t>
            </a:r>
          </a:p>
          <a:p>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effectLst/>
                <a:latin typeface="Arial" panose="020B0604020202020204" pitchFamily="34" charset="0"/>
                <a:cs typeface="Arial" panose="020B0604020202020204" pitchFamily="34" charset="0"/>
              </a:rPr>
              <a:t>British Army (photographer), ‘</a:t>
            </a:r>
            <a:r>
              <a:rPr lang="en-GB" sz="1100" b="0" i="0" u="none" strike="noStrike" dirty="0">
                <a:solidFill>
                  <a:srgbClr val="333333"/>
                </a:solidFill>
                <a:effectLst/>
                <a:latin typeface="Arial" panose="020B0604020202020204" pitchFamily="34" charset="0"/>
                <a:cs typeface="Arial" panose="020B0604020202020204" pitchFamily="34" charset="0"/>
              </a:rPr>
              <a:t>THE BRITISH ARMY IN NORTHERN IRELAND, 1969 – 2007 IWM (MH 30537)’</a:t>
            </a:r>
            <a:r>
              <a:rPr lang="en-GB" sz="1100" b="0" dirty="0">
                <a:effectLst/>
                <a:latin typeface="Arial" panose="020B0604020202020204" pitchFamily="34" charset="0"/>
                <a:cs typeface="Arial" panose="020B0604020202020204" pitchFamily="34" charset="0"/>
              </a:rPr>
              <a:t> &lt;https://</a:t>
            </a:r>
            <a:r>
              <a:rPr lang="en-GB" sz="1100" b="0" dirty="0" err="1">
                <a:effectLst/>
                <a:latin typeface="Arial" panose="020B0604020202020204" pitchFamily="34" charset="0"/>
                <a:cs typeface="Arial" panose="020B0604020202020204" pitchFamily="34" charset="0"/>
              </a:rPr>
              <a:t>www.iwm.org.uk</a:t>
            </a:r>
            <a:r>
              <a:rPr lang="en-GB" sz="1100" b="0" dirty="0">
                <a:effectLst/>
                <a:latin typeface="Arial" panose="020B0604020202020204" pitchFamily="34" charset="0"/>
                <a:cs typeface="Arial" panose="020B0604020202020204" pitchFamily="34" charset="0"/>
              </a:rPr>
              <a:t>/collections/item/object/205189489&gt; [accessed 10 July 2024]. </a:t>
            </a:r>
          </a:p>
          <a:p>
            <a:endParaRPr lang="en-GB" sz="1100" b="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dirty="0">
                <a:solidFill>
                  <a:srgbClr val="000000"/>
                </a:solidFill>
                <a:effectLst/>
                <a:latin typeface="Arial" panose="020B0604020202020204" pitchFamily="34" charset="0"/>
                <a:cs typeface="Arial" panose="020B0604020202020204" pitchFamily="34" charset="0"/>
              </a:rPr>
              <a:t>Peter Morrison (Owner) ‘Masked youths throw gasoline bombs at a police Land Rover as Republican protesters opposed to the Good Friday agreement hold a parade in Londonderry, Northern Ireland, last week.’&lt;https://</a:t>
            </a:r>
            <a:r>
              <a:rPr lang="en-GB" sz="1100" b="0" i="0" u="none" strike="noStrike" dirty="0" err="1">
                <a:solidFill>
                  <a:srgbClr val="000000"/>
                </a:solidFill>
                <a:effectLst/>
                <a:latin typeface="Arial" panose="020B0604020202020204" pitchFamily="34" charset="0"/>
                <a:cs typeface="Arial" panose="020B0604020202020204" pitchFamily="34" charset="0"/>
              </a:rPr>
              <a:t>www.latimes.com</a:t>
            </a:r>
            <a:r>
              <a:rPr lang="en-GB" sz="1100" b="0" i="0" u="none" strike="noStrike" dirty="0">
                <a:solidFill>
                  <a:srgbClr val="000000"/>
                </a:solidFill>
                <a:effectLst/>
                <a:latin typeface="Arial" panose="020B0604020202020204" pitchFamily="34" charset="0"/>
                <a:cs typeface="Arial" panose="020B0604020202020204" pitchFamily="34" charset="0"/>
              </a:rPr>
              <a:t>/world-nation/story/2023-04-16/ghosts-of-the-troubles-haunt-northern-ireland-years-after-good-friday-agreement&gt; </a:t>
            </a:r>
            <a:r>
              <a:rPr lang="en-GB" sz="1100" b="0" i="0" u="none" strike="noStrike" dirty="0">
                <a:solidFill>
                  <a:srgbClr val="6D7278"/>
                </a:solidFill>
                <a:effectLst/>
                <a:latin typeface="Arial" panose="020B0604020202020204" pitchFamily="34" charset="0"/>
                <a:cs typeface="Arial" panose="020B0604020202020204" pitchFamily="34" charset="0"/>
              </a:rPr>
              <a:t>[</a:t>
            </a:r>
            <a:r>
              <a:rPr lang="en-GB" sz="1100" b="0" dirty="0">
                <a:effectLst/>
                <a:latin typeface="Arial" panose="020B0604020202020204" pitchFamily="34" charset="0"/>
                <a:cs typeface="Arial" panose="020B0604020202020204" pitchFamily="34" charset="0"/>
              </a:rPr>
              <a:t>accessed 07 August 2024]. </a:t>
            </a:r>
          </a:p>
        </p:txBody>
      </p:sp>
      <p:sp>
        <p:nvSpPr>
          <p:cNvPr id="4" name="Slide Number Placeholder 3"/>
          <p:cNvSpPr>
            <a:spLocks noGrp="1"/>
          </p:cNvSpPr>
          <p:nvPr>
            <p:ph type="sldNum" sz="quarter" idx="5"/>
          </p:nvPr>
        </p:nvSpPr>
        <p:spPr/>
        <p:txBody>
          <a:bodyPr/>
          <a:lstStyle/>
          <a:p>
            <a:fld id="{D2869E93-D661-CE42-8BA2-C3BE15439054}" type="slidenum">
              <a:rPr lang="en-GB" smtClean="0"/>
              <a:t>4</a:t>
            </a:fld>
            <a:endParaRPr lang="en-GB"/>
          </a:p>
        </p:txBody>
      </p:sp>
    </p:spTree>
    <p:extLst>
      <p:ext uri="{BB962C8B-B14F-4D97-AF65-F5344CB8AC3E}">
        <p14:creationId xmlns:p14="http://schemas.microsoft.com/office/powerpoint/2010/main" val="3179224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On Sunday, 30th January 1972, 14 unarmed people died when the British army opened fire on a civil rights march in Derry.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This day became known as Bloody Sunday. Many of the victims were shot while fleeing from the soldiers when the </a:t>
            </a:r>
            <a:r>
              <a:rPr lang="en-GB" sz="1100" dirty="0" err="1">
                <a:latin typeface="Arial" panose="020B0604020202020204" pitchFamily="34" charset="0"/>
                <a:cs typeface="Arial" panose="020B0604020202020204" pitchFamily="34" charset="0"/>
              </a:rPr>
              <a:t>Paratroop</a:t>
            </a:r>
            <a:r>
              <a:rPr lang="en-GB" sz="1100" dirty="0">
                <a:latin typeface="Arial" panose="020B0604020202020204" pitchFamily="34" charset="0"/>
                <a:cs typeface="Arial" panose="020B0604020202020204" pitchFamily="34" charset="0"/>
              </a:rPr>
              <a:t> Regiment opened fire.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Some were shot while trying to help the wounded. CS gas, rubber bullets, batons, and water cannons were used to injure protesters, and some individuals were even run down by army vehicles.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This event dealt a severe blow to the legitimacy of the British Government in the eyes of numerous nationalists and led to a rise in IRA enlistment.</a:t>
            </a:r>
          </a:p>
          <a:p>
            <a:endParaRPr lang="en-GB" sz="1100" b="1" u="sng" dirty="0">
              <a:latin typeface="Arial" panose="020B0604020202020204" pitchFamily="34" charset="0"/>
              <a:cs typeface="Arial" panose="020B0604020202020204" pitchFamily="34" charset="0"/>
            </a:endParaRPr>
          </a:p>
          <a:p>
            <a:pPr algn="l">
              <a:spcBef>
                <a:spcPts val="0"/>
              </a:spcBef>
              <a:spcAft>
                <a:spcPts val="0"/>
              </a:spcAft>
            </a:pPr>
            <a:r>
              <a:rPr lang="en-GB" sz="1100" b="0" i="0" u="none" strike="noStrike" dirty="0">
                <a:solidFill>
                  <a:srgbClr val="0E101A"/>
                </a:solidFill>
                <a:effectLst/>
                <a:latin typeface="Arial" panose="020B0604020202020204" pitchFamily="34" charset="0"/>
                <a:cs typeface="Arial" panose="020B0604020202020204" pitchFamily="34" charset="0"/>
              </a:rPr>
              <a:t>Days after Bloody Sunday occurred, the British Embassy in Dublin was burnt to the ground, and the </a:t>
            </a:r>
            <a:r>
              <a:rPr lang="en-GB" sz="1100" b="0" i="0" u="none" strike="noStrike" dirty="0" err="1">
                <a:solidFill>
                  <a:srgbClr val="0E101A"/>
                </a:solidFill>
                <a:effectLst/>
                <a:latin typeface="Arial" panose="020B0604020202020204" pitchFamily="34" charset="0"/>
                <a:cs typeface="Arial" panose="020B0604020202020204" pitchFamily="34" charset="0"/>
              </a:rPr>
              <a:t>Paratroop</a:t>
            </a:r>
            <a:r>
              <a:rPr lang="en-GB" sz="1100" b="0" i="0" u="none" strike="noStrike" dirty="0">
                <a:solidFill>
                  <a:srgbClr val="0E101A"/>
                </a:solidFill>
                <a:effectLst/>
                <a:latin typeface="Arial" panose="020B0604020202020204" pitchFamily="34" charset="0"/>
                <a:cs typeface="Arial" panose="020B0604020202020204" pitchFamily="34" charset="0"/>
              </a:rPr>
              <a:t> HQ in Aldershot was bombed. </a:t>
            </a:r>
          </a:p>
          <a:p>
            <a:pPr algn="l">
              <a:spcBef>
                <a:spcPts val="0"/>
              </a:spcBef>
              <a:spcAft>
                <a:spcPts val="0"/>
              </a:spcAft>
            </a:pPr>
            <a:endParaRPr lang="en-GB" sz="1100" b="0" i="0" u="none" strike="noStrike" dirty="0">
              <a:solidFill>
                <a:srgbClr val="0E101A"/>
              </a:solidFill>
              <a:effectLst/>
              <a:latin typeface="Arial" panose="020B0604020202020204" pitchFamily="34" charset="0"/>
              <a:cs typeface="Arial" panose="020B0604020202020204" pitchFamily="34" charset="0"/>
            </a:endParaRPr>
          </a:p>
          <a:p>
            <a:pPr algn="l">
              <a:spcBef>
                <a:spcPts val="0"/>
              </a:spcBef>
              <a:spcAft>
                <a:spcPts val="0"/>
              </a:spcAft>
            </a:pPr>
            <a:r>
              <a:rPr lang="en-GB" sz="1100" b="0" i="0" u="none" strike="noStrike" dirty="0">
                <a:solidFill>
                  <a:srgbClr val="0E101A"/>
                </a:solidFill>
                <a:effectLst/>
                <a:latin typeface="Arial" panose="020B0604020202020204" pitchFamily="34" charset="0"/>
                <a:cs typeface="Arial" panose="020B0604020202020204" pitchFamily="34" charset="0"/>
              </a:rPr>
              <a:t>Bloody Friday - 22 bombs in Belfast. 130 injured and 9 killed.</a:t>
            </a:r>
          </a:p>
          <a:p>
            <a:endParaRPr lang="en-GB" sz="1100" b="0" i="0" u="none" strike="noStrike" dirty="0">
              <a:solidFill>
                <a:srgbClr val="0E101A"/>
              </a:solidFill>
              <a:effectLst/>
              <a:latin typeface="Arial" panose="020B0604020202020204" pitchFamily="34" charset="0"/>
              <a:cs typeface="Arial" panose="020B0604020202020204" pitchFamily="34" charset="0"/>
            </a:endParaRPr>
          </a:p>
          <a:p>
            <a:pPr algn="l">
              <a:spcBef>
                <a:spcPts val="0"/>
              </a:spcBef>
              <a:spcAft>
                <a:spcPts val="0"/>
              </a:spcAft>
            </a:pPr>
            <a:r>
              <a:rPr lang="en-GB" sz="1100" b="0" i="0" u="none" strike="noStrike" dirty="0">
                <a:solidFill>
                  <a:srgbClr val="0E101A"/>
                </a:solidFill>
                <a:effectLst/>
              </a:rPr>
              <a:t>Between August 1969 and July 2007, 1,441 military personnel lost their lives as a result of British operations in Northern Ireland, with 722 of these fatalities attributed to paramilitary attacks. Overall, it is estimated that 3,520 individuals perished during the Troubles.</a:t>
            </a:r>
          </a:p>
          <a:p>
            <a:endParaRPr lang="en-GB" sz="1100" b="1" u="sng" dirty="0">
              <a:latin typeface="Arial" panose="020B0604020202020204" pitchFamily="34" charset="0"/>
              <a:cs typeface="Arial" panose="020B0604020202020204" pitchFamily="34" charset="0"/>
            </a:endParaRPr>
          </a:p>
          <a:p>
            <a:endParaRPr lang="en-GB" sz="1100" b="1" u="sng" dirty="0">
              <a:latin typeface="Arial" panose="020B0604020202020204" pitchFamily="34" charset="0"/>
              <a:cs typeface="Arial" panose="020B0604020202020204" pitchFamily="34" charset="0"/>
            </a:endParaRPr>
          </a:p>
          <a:p>
            <a:r>
              <a:rPr lang="en-GB" sz="1100" b="1" u="sng" dirty="0">
                <a:latin typeface="Arial" panose="020B0604020202020204" pitchFamily="34" charset="0"/>
                <a:cs typeface="Arial" panose="020B0604020202020204" pitchFamily="34" charset="0"/>
              </a:rPr>
              <a:t>Sources:</a:t>
            </a:r>
          </a:p>
          <a:p>
            <a:endParaRPr lang="en-GB" sz="1100" b="1" u="sng"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dirty="0">
                <a:solidFill>
                  <a:srgbClr val="0E101A"/>
                </a:solidFill>
                <a:effectLst/>
                <a:latin typeface="Arial" panose="020B0604020202020204" pitchFamily="34" charset="0"/>
                <a:cs typeface="Arial" panose="020B0604020202020204" pitchFamily="34" charset="0"/>
              </a:rPr>
              <a:t>Imperial War Museum, </a:t>
            </a:r>
            <a:r>
              <a:rPr lang="en-GB" sz="1100" b="0" i="0" u="none" strike="noStrike" dirty="0">
                <a:solidFill>
                  <a:srgbClr val="0F0F0F"/>
                </a:solidFill>
                <a:effectLst/>
                <a:latin typeface="Arial" panose="020B0604020202020204" pitchFamily="34" charset="0"/>
                <a:cs typeface="Arial" panose="020B0604020202020204" pitchFamily="34" charset="0"/>
              </a:rPr>
              <a:t>How the Troubles became a bloody war</a:t>
            </a:r>
            <a:r>
              <a:rPr lang="en-GB" sz="1100" b="0" i="0" u="none" strike="noStrike" dirty="0">
                <a:solidFill>
                  <a:srgbClr val="0E101A"/>
                </a:solidFill>
                <a:effectLst/>
                <a:latin typeface="Arial" panose="020B0604020202020204" pitchFamily="34" charset="0"/>
                <a:cs typeface="Arial" panose="020B0604020202020204" pitchFamily="34" charset="0"/>
              </a:rPr>
              <a:t> [Video]. 2023 &lt;https://</a:t>
            </a:r>
            <a:r>
              <a:rPr lang="en-GB" sz="1100" b="0" i="0" u="none" strike="noStrike" dirty="0" err="1">
                <a:solidFill>
                  <a:srgbClr val="0E101A"/>
                </a:solidFill>
                <a:effectLst/>
                <a:latin typeface="Arial" panose="020B0604020202020204" pitchFamily="34" charset="0"/>
                <a:cs typeface="Arial" panose="020B0604020202020204" pitchFamily="34" charset="0"/>
              </a:rPr>
              <a:t>www.youtube.com</a:t>
            </a:r>
            <a:r>
              <a:rPr lang="en-GB" sz="1100" b="0" i="0" u="none" strike="noStrike" dirty="0">
                <a:solidFill>
                  <a:srgbClr val="0E101A"/>
                </a:solidFill>
                <a:effectLst/>
                <a:latin typeface="Arial" panose="020B0604020202020204" pitchFamily="34" charset="0"/>
                <a:cs typeface="Arial" panose="020B0604020202020204" pitchFamily="34" charset="0"/>
              </a:rPr>
              <a:t>/</a:t>
            </a:r>
            <a:r>
              <a:rPr lang="en-GB" sz="1100" b="0" i="0" u="none" strike="noStrike" dirty="0" err="1">
                <a:solidFill>
                  <a:srgbClr val="0E101A"/>
                </a:solidFill>
                <a:effectLst/>
                <a:latin typeface="Arial" panose="020B0604020202020204" pitchFamily="34" charset="0"/>
                <a:cs typeface="Arial" panose="020B0604020202020204" pitchFamily="34" charset="0"/>
              </a:rPr>
              <a:t>watch?v</a:t>
            </a:r>
            <a:r>
              <a:rPr lang="en-GB" sz="1100" b="0" i="0" u="none" strike="noStrike" dirty="0">
                <a:solidFill>
                  <a:srgbClr val="0E101A"/>
                </a:solidFill>
                <a:effectLst/>
                <a:latin typeface="Arial" panose="020B0604020202020204" pitchFamily="34" charset="0"/>
                <a:cs typeface="Arial" panose="020B0604020202020204" pitchFamily="34" charset="0"/>
              </a:rPr>
              <a:t>=fGo17SIvMRM&gt; </a:t>
            </a:r>
            <a:r>
              <a:rPr lang="en-GB" sz="1100" b="0" u="none" dirty="0">
                <a:latin typeface="Arial" panose="020B0604020202020204" pitchFamily="34" charset="0"/>
                <a:cs typeface="Arial" panose="020B0604020202020204" pitchFamily="34" charset="0"/>
              </a:rPr>
              <a:t>[accessed 10 July 2024].</a:t>
            </a:r>
          </a:p>
          <a:p>
            <a:endParaRPr lang="en-GB" sz="1100" b="1" u="sng"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dirty="0">
                <a:solidFill>
                  <a:srgbClr val="0E101A"/>
                </a:solidFill>
                <a:effectLst/>
                <a:latin typeface="Arial" panose="020B0604020202020204" pitchFamily="34" charset="0"/>
                <a:cs typeface="Arial" panose="020B0604020202020204" pitchFamily="34" charset="0"/>
              </a:rPr>
              <a:t>University of Ulster – CAIN, </a:t>
            </a:r>
            <a:r>
              <a:rPr lang="en-GB" sz="1100" b="0" i="0" u="none" strike="noStrike" dirty="0">
                <a:solidFill>
                  <a:srgbClr val="000000"/>
                </a:solidFill>
                <a:effectLst/>
                <a:latin typeface="Arial" panose="020B0604020202020204" pitchFamily="34" charset="0"/>
                <a:cs typeface="Arial" panose="020B0604020202020204" pitchFamily="34" charset="0"/>
              </a:rPr>
              <a:t>'Bloody Sunday', 30 January 1972 - A Chronology of Events (2024) </a:t>
            </a:r>
            <a:r>
              <a:rPr lang="en-GB" sz="1100" b="0" i="0" u="none" strike="noStrike" dirty="0">
                <a:solidFill>
                  <a:srgbClr val="0E101A"/>
                </a:solidFill>
                <a:effectLst/>
                <a:latin typeface="Arial" panose="020B0604020202020204" pitchFamily="34" charset="0"/>
                <a:cs typeface="Arial" panose="020B0604020202020204" pitchFamily="34" charset="0"/>
              </a:rPr>
              <a:t>&lt;https://</a:t>
            </a:r>
            <a:r>
              <a:rPr lang="en-GB" sz="1100" b="0" i="0" u="none" strike="noStrike" dirty="0" err="1">
                <a:solidFill>
                  <a:srgbClr val="0E101A"/>
                </a:solidFill>
                <a:effectLst/>
                <a:latin typeface="Arial" panose="020B0604020202020204" pitchFamily="34" charset="0"/>
                <a:cs typeface="Arial" panose="020B0604020202020204" pitchFamily="34" charset="0"/>
              </a:rPr>
              <a:t>cain.ulster.ac.uk</a:t>
            </a:r>
            <a:r>
              <a:rPr lang="en-GB" sz="1100" b="0" i="0" u="none" strike="noStrike" dirty="0">
                <a:solidFill>
                  <a:srgbClr val="0E101A"/>
                </a:solidFill>
                <a:effectLst/>
                <a:latin typeface="Arial" panose="020B0604020202020204" pitchFamily="34" charset="0"/>
                <a:cs typeface="Arial" panose="020B0604020202020204" pitchFamily="34" charset="0"/>
              </a:rPr>
              <a:t>/events/</a:t>
            </a:r>
            <a:r>
              <a:rPr lang="en-GB" sz="1100" b="0" i="0" u="none" strike="noStrike" dirty="0" err="1">
                <a:solidFill>
                  <a:srgbClr val="0E101A"/>
                </a:solidFill>
                <a:effectLst/>
                <a:latin typeface="Arial" panose="020B0604020202020204" pitchFamily="34" charset="0"/>
                <a:cs typeface="Arial" panose="020B0604020202020204" pitchFamily="34" charset="0"/>
              </a:rPr>
              <a:t>bsunday</a:t>
            </a:r>
            <a:r>
              <a:rPr lang="en-GB" sz="1100" b="0" i="0" u="none" strike="noStrike" dirty="0">
                <a:solidFill>
                  <a:srgbClr val="0E101A"/>
                </a:solidFill>
                <a:effectLst/>
                <a:latin typeface="Arial" panose="020B0604020202020204" pitchFamily="34" charset="0"/>
                <a:cs typeface="Arial" panose="020B0604020202020204" pitchFamily="34" charset="0"/>
              </a:rPr>
              <a:t>/</a:t>
            </a:r>
            <a:r>
              <a:rPr lang="en-GB" sz="1100" b="0" i="0" u="none" strike="noStrike" dirty="0" err="1">
                <a:solidFill>
                  <a:srgbClr val="0E101A"/>
                </a:solidFill>
                <a:effectLst/>
                <a:latin typeface="Arial" panose="020B0604020202020204" pitchFamily="34" charset="0"/>
                <a:cs typeface="Arial" panose="020B0604020202020204" pitchFamily="34" charset="0"/>
              </a:rPr>
              <a:t>chron.htm</a:t>
            </a:r>
            <a:r>
              <a:rPr lang="en-GB" sz="1100" b="0" i="0" u="none" strike="noStrike" dirty="0">
                <a:solidFill>
                  <a:srgbClr val="0E101A"/>
                </a:solidFill>
                <a:effectLst/>
                <a:latin typeface="Arial" panose="020B0604020202020204" pitchFamily="34" charset="0"/>
                <a:cs typeface="Arial" panose="020B0604020202020204" pitchFamily="34" charset="0"/>
              </a:rPr>
              <a:t>&gt; </a:t>
            </a:r>
            <a:r>
              <a:rPr lang="en-GB" sz="1100" b="0" u="none" dirty="0">
                <a:latin typeface="Arial" panose="020B0604020202020204" pitchFamily="34" charset="0"/>
                <a:cs typeface="Arial" panose="020B0604020202020204" pitchFamily="34" charset="0"/>
              </a:rPr>
              <a:t>[accessed 10 July 2024].</a:t>
            </a:r>
          </a:p>
          <a:p>
            <a:pPr algn="l">
              <a:spcBef>
                <a:spcPts val="0"/>
              </a:spcBef>
              <a:spcAft>
                <a:spcPts val="0"/>
              </a:spcAft>
            </a:pPr>
            <a:endParaRPr lang="en-GB" sz="1100" b="0" i="0" u="none" strike="noStrike" dirty="0">
              <a:solidFill>
                <a:srgbClr val="0E101A"/>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u="none" dirty="0">
                <a:latin typeface="Arial" panose="020B0604020202020204" pitchFamily="34" charset="0"/>
                <a:cs typeface="Arial" panose="020B0604020202020204" pitchFamily="34" charset="0"/>
              </a:rPr>
              <a:t>Museum of Free Derry, Bloody Sunday (2024) &lt;https://</a:t>
            </a:r>
            <a:r>
              <a:rPr lang="en-GB" sz="1100" b="0" u="none" dirty="0" err="1">
                <a:latin typeface="Arial" panose="020B0604020202020204" pitchFamily="34" charset="0"/>
                <a:cs typeface="Arial" panose="020B0604020202020204" pitchFamily="34" charset="0"/>
              </a:rPr>
              <a:t>museumoffreederry.org</a:t>
            </a:r>
            <a:r>
              <a:rPr lang="en-GB" sz="1100" b="0" u="none" dirty="0">
                <a:latin typeface="Arial" panose="020B0604020202020204" pitchFamily="34" charset="0"/>
                <a:cs typeface="Arial" panose="020B0604020202020204" pitchFamily="34" charset="0"/>
              </a:rPr>
              <a:t>/the-museum-of-free-derry/&gt; [accessed 10 July 2024].</a:t>
            </a:r>
          </a:p>
          <a:p>
            <a:endParaRPr lang="en-GB" sz="1100" b="1" u="sng" dirty="0">
              <a:latin typeface="Arial" panose="020B0604020202020204" pitchFamily="34" charset="0"/>
              <a:cs typeface="Arial" panose="020B0604020202020204" pitchFamily="34" charset="0"/>
            </a:endParaRPr>
          </a:p>
          <a:p>
            <a:endParaRPr lang="en-GB" sz="1100" b="1" u="sng" dirty="0">
              <a:latin typeface="Arial" panose="020B0604020202020204" pitchFamily="34" charset="0"/>
              <a:cs typeface="Arial" panose="020B0604020202020204" pitchFamily="34" charset="0"/>
            </a:endParaRPr>
          </a:p>
          <a:p>
            <a:endParaRPr lang="en-GB" sz="1100" b="1" u="sng" dirty="0">
              <a:latin typeface="Arial" panose="020B0604020202020204" pitchFamily="34" charset="0"/>
              <a:cs typeface="Arial" panose="020B0604020202020204" pitchFamily="34" charset="0"/>
            </a:endParaRPr>
          </a:p>
          <a:p>
            <a:r>
              <a:rPr lang="en-GB" sz="1100" b="1" u="sng" dirty="0">
                <a:latin typeface="Arial" panose="020B0604020202020204" pitchFamily="34" charset="0"/>
                <a:cs typeface="Arial" panose="020B0604020202020204" pitchFamily="34" charset="0"/>
              </a:rPr>
              <a:t>Image ref:</a:t>
            </a:r>
          </a:p>
          <a:p>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1" u="none" strike="noStrike" dirty="0">
                <a:solidFill>
                  <a:srgbClr val="444444"/>
                </a:solidFill>
                <a:effectLst/>
                <a:highlight>
                  <a:srgbClr val="FFFFFF"/>
                </a:highlight>
                <a:latin typeface="Arial" panose="020B0604020202020204" pitchFamily="34" charset="0"/>
                <a:cs typeface="Arial" panose="020B0604020202020204" pitchFamily="34" charset="0"/>
              </a:rPr>
              <a:t>Chris Ware (Owner), ‘Flames leap from Westminster Hall at the House of Commons in London after an IRA bomb exploded there. June 17, 1974.’  &lt;https://</a:t>
            </a:r>
            <a:r>
              <a:rPr lang="en-GB" sz="1100" b="0" i="1" u="none" strike="noStrike" dirty="0" err="1">
                <a:solidFill>
                  <a:srgbClr val="444444"/>
                </a:solidFill>
                <a:effectLst/>
                <a:highlight>
                  <a:srgbClr val="FFFFFF"/>
                </a:highlight>
                <a:latin typeface="Arial" panose="020B0604020202020204" pitchFamily="34" charset="0"/>
                <a:cs typeface="Arial" panose="020B0604020202020204" pitchFamily="34" charset="0"/>
              </a:rPr>
              <a:t>historycollection.com</a:t>
            </a:r>
            <a:r>
              <a:rPr lang="en-GB" sz="1100" b="0" i="1" u="none" strike="noStrike" dirty="0">
                <a:solidFill>
                  <a:srgbClr val="444444"/>
                </a:solidFill>
                <a:effectLst/>
                <a:highlight>
                  <a:srgbClr val="FFFFFF"/>
                </a:highlight>
                <a:latin typeface="Arial" panose="020B0604020202020204" pitchFamily="34" charset="0"/>
                <a:cs typeface="Arial" panose="020B0604020202020204" pitchFamily="34" charset="0"/>
              </a:rPr>
              <a:t>/40-photographs-troubles-northern-ireland-conflict/&gt; </a:t>
            </a:r>
            <a:r>
              <a:rPr lang="en-GB" sz="1100" dirty="0">
                <a:effectLst/>
                <a:highlight>
                  <a:srgbClr val="B7A39B"/>
                </a:highlight>
                <a:latin typeface="Arial" panose="020B0604020202020204" pitchFamily="34" charset="0"/>
                <a:cs typeface="Arial" panose="020B0604020202020204" pitchFamily="34" charset="0"/>
              </a:rPr>
              <a:t>[accessed 10 July 2024].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Irish Independent, (Owner) ‘</a:t>
            </a:r>
            <a:r>
              <a:rPr lang="en-GB" sz="1100" b="0" i="0" u="none" strike="noStrike" dirty="0">
                <a:solidFill>
                  <a:srgbClr val="000000"/>
                </a:solidFill>
                <a:effectLst/>
                <a:highlight>
                  <a:srgbClr val="FFFFFF"/>
                </a:highlight>
                <a:latin typeface="Arial" panose="020B0604020202020204" pitchFamily="34" charset="0"/>
                <a:cs typeface="Arial" panose="020B0604020202020204" pitchFamily="34" charset="0"/>
              </a:rPr>
              <a:t>Our front pages: How the Irish Independent covered the Bloody Sunday Massacre in 1972</a:t>
            </a:r>
            <a:r>
              <a:rPr lang="en-GB" sz="1100" dirty="0">
                <a:latin typeface="Arial" panose="020B0604020202020204" pitchFamily="34" charset="0"/>
                <a:cs typeface="Arial" panose="020B0604020202020204" pitchFamily="34" charset="0"/>
              </a:rPr>
              <a:t>’ &lt;https://</a:t>
            </a:r>
            <a:r>
              <a:rPr lang="en-GB" sz="1100" dirty="0" err="1">
                <a:latin typeface="Arial" panose="020B0604020202020204" pitchFamily="34" charset="0"/>
                <a:cs typeface="Arial" panose="020B0604020202020204" pitchFamily="34" charset="0"/>
              </a:rPr>
              <a:t>www.independent.ie</a:t>
            </a:r>
            <a:r>
              <a:rPr lang="en-GB" sz="1100" dirty="0">
                <a:latin typeface="Arial" panose="020B0604020202020204" pitchFamily="34" charset="0"/>
                <a:cs typeface="Arial" panose="020B0604020202020204" pitchFamily="34" charset="0"/>
              </a:rPr>
              <a:t>/news/our-front-pages-how-the-irish-independent-covered-the-bloody-sunday-massacre-in-1972/41288394.html&gt; </a:t>
            </a:r>
            <a:r>
              <a:rPr lang="en-GB" sz="1100" dirty="0">
                <a:effectLst/>
                <a:highlight>
                  <a:srgbClr val="B7A39B"/>
                </a:highlight>
                <a:latin typeface="Arial" panose="020B0604020202020204" pitchFamily="34" charset="0"/>
                <a:cs typeface="Arial" panose="020B0604020202020204" pitchFamily="34" charset="0"/>
              </a:rPr>
              <a:t>[accessed 07 August 2024]. </a:t>
            </a: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2869E93-D661-CE42-8BA2-C3BE15439054}" type="slidenum">
              <a:rPr lang="en-GB" smtClean="0"/>
              <a:t>5</a:t>
            </a:fld>
            <a:endParaRPr lang="en-GB"/>
          </a:p>
        </p:txBody>
      </p:sp>
    </p:spTree>
    <p:extLst>
      <p:ext uri="{BB962C8B-B14F-4D97-AF65-F5344CB8AC3E}">
        <p14:creationId xmlns:p14="http://schemas.microsoft.com/office/powerpoint/2010/main" val="35160443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ts val="0"/>
              </a:spcBef>
              <a:spcAft>
                <a:spcPts val="0"/>
              </a:spcAft>
            </a:pPr>
            <a:r>
              <a:rPr lang="en-GB" sz="1200" dirty="0">
                <a:solidFill>
                  <a:schemeClr val="tx1"/>
                </a:solidFill>
                <a:latin typeface="Arial" panose="020B0604020202020204" pitchFamily="34" charset="0"/>
                <a:cs typeface="Arial" panose="020B0604020202020204" pitchFamily="34" charset="0"/>
              </a:rPr>
              <a:t>The British response to Bloody Sunday and the events that followed were a fast and forceful reaction of the British forces to the protesters a </a:t>
            </a:r>
            <a:r>
              <a:rPr lang="en-GB" b="0" i="0" u="none" strike="noStrike" dirty="0">
                <a:solidFill>
                  <a:schemeClr val="tx1"/>
                </a:solidFill>
                <a:effectLst/>
                <a:latin typeface="Arial" panose="020B0604020202020204" pitchFamily="34" charset="0"/>
                <a:cs typeface="Arial" panose="020B0604020202020204" pitchFamily="34" charset="0"/>
              </a:rPr>
              <a:t>s seen in the actual footage of the events of Bloody Sunday, appears incredibly disproportionate. </a:t>
            </a:r>
          </a:p>
          <a:p>
            <a:pPr algn="l">
              <a:spcBef>
                <a:spcPts val="0"/>
              </a:spcBef>
              <a:spcAft>
                <a:spcPts val="0"/>
              </a:spcAft>
            </a:pPr>
            <a:endParaRPr lang="en-GB" b="0" i="0" u="none" strike="noStrike" dirty="0">
              <a:solidFill>
                <a:schemeClr val="tx1"/>
              </a:solidFill>
              <a:effectLst/>
              <a:latin typeface="Arial" panose="020B0604020202020204" pitchFamily="34" charset="0"/>
              <a:cs typeface="Arial" panose="020B0604020202020204" pitchFamily="34" charset="0"/>
            </a:endParaRPr>
          </a:p>
          <a:p>
            <a:pPr algn="l">
              <a:spcBef>
                <a:spcPts val="0"/>
              </a:spcBef>
              <a:spcAft>
                <a:spcPts val="0"/>
              </a:spcAft>
            </a:pPr>
            <a:r>
              <a:rPr lang="en-GB" b="0" i="0" u="none" strike="noStrike" dirty="0">
                <a:solidFill>
                  <a:schemeClr val="tx1"/>
                </a:solidFill>
                <a:effectLst/>
                <a:latin typeface="Arial" panose="020B0604020202020204" pitchFamily="34" charset="0"/>
                <a:cs typeface="Arial" panose="020B0604020202020204" pitchFamily="34" charset="0"/>
              </a:rPr>
              <a:t>In footage from the time, You can see that they started using water cannons and CS gas, and their deadlier tactics were introduced; however, none were done with warning. While the paratroopers suspected the presence of a nail bomber among the protesters, the decision to use live ammunition in close-quarter firing was hazardous despite the presence of numerous individuals, leading to tragic loss of life as well as a hatred of the British. </a:t>
            </a:r>
          </a:p>
          <a:p>
            <a:pPr algn="l">
              <a:spcBef>
                <a:spcPts val="0"/>
              </a:spcBef>
              <a:spcAft>
                <a:spcPts val="0"/>
              </a:spcAft>
            </a:pPr>
            <a:endParaRPr lang="en-GB" sz="1200" dirty="0">
              <a:solidFill>
                <a:schemeClr val="tx1"/>
              </a:solidFill>
              <a:latin typeface="Arial" panose="020B0604020202020204" pitchFamily="34" charset="0"/>
              <a:cs typeface="Arial" panose="020B0604020202020204" pitchFamily="34" charset="0"/>
            </a:endParaRPr>
          </a:p>
          <a:p>
            <a:pPr algn="l">
              <a:spcBef>
                <a:spcPts val="0"/>
              </a:spcBef>
              <a:spcAft>
                <a:spcPts val="0"/>
              </a:spcAft>
            </a:pPr>
            <a:r>
              <a:rPr lang="en-GB" b="0" i="0" u="none" strike="noStrike" dirty="0">
                <a:solidFill>
                  <a:schemeClr val="tx1"/>
                </a:solidFill>
                <a:effectLst/>
                <a:highlight>
                  <a:srgbClr val="FCFCFC"/>
                </a:highlight>
                <a:latin typeface="Arial" panose="020B0604020202020204" pitchFamily="34" charset="0"/>
                <a:cs typeface="Arial" panose="020B0604020202020204" pitchFamily="34" charset="0"/>
              </a:rPr>
              <a:t>The Prevention of Terrorism Act (1974) gave the government the authority to enhance the legal powers of the police in detaining suspects.</a:t>
            </a:r>
          </a:p>
          <a:p>
            <a:pPr algn="l">
              <a:spcBef>
                <a:spcPts val="0"/>
              </a:spcBef>
              <a:spcAft>
                <a:spcPts val="0"/>
              </a:spcAft>
            </a:pPr>
            <a:endParaRPr lang="en-GB" sz="1200" dirty="0">
              <a:solidFill>
                <a:schemeClr val="tx1"/>
              </a:solidFill>
              <a:latin typeface="Arial" panose="020B0604020202020204" pitchFamily="34" charset="0"/>
              <a:cs typeface="Arial" panose="020B0604020202020204" pitchFamily="34" charset="0"/>
            </a:endParaRPr>
          </a:p>
          <a:p>
            <a:pPr algn="l">
              <a:spcBef>
                <a:spcPts val="0"/>
              </a:spcBef>
              <a:spcAft>
                <a:spcPts val="0"/>
              </a:spcAft>
            </a:pPr>
            <a:r>
              <a:rPr lang="en-GB" sz="1200" dirty="0">
                <a:solidFill>
                  <a:schemeClr val="tx1"/>
                </a:solidFill>
                <a:latin typeface="Arial" panose="020B0604020202020204" pitchFamily="34" charset="0"/>
                <a:cs typeface="Arial" panose="020B0604020202020204" pitchFamily="34" charset="0"/>
              </a:rPr>
              <a:t>In response to Bloody Friday, </a:t>
            </a:r>
            <a:r>
              <a:rPr lang="en-GB" sz="1200" b="0" i="0" u="none" strike="noStrike" dirty="0">
                <a:solidFill>
                  <a:schemeClr val="tx1"/>
                </a:solidFill>
                <a:effectLst/>
                <a:highlight>
                  <a:srgbClr val="FCFCFC"/>
                </a:highlight>
                <a:latin typeface="Arial" panose="020B0604020202020204" pitchFamily="34" charset="0"/>
                <a:cs typeface="Arial" panose="020B0604020202020204" pitchFamily="34" charset="0"/>
              </a:rPr>
              <a:t>i</a:t>
            </a:r>
            <a:r>
              <a:rPr lang="en-GB" b="0" i="0" u="none" strike="noStrike" dirty="0">
                <a:solidFill>
                  <a:schemeClr val="tx1"/>
                </a:solidFill>
                <a:effectLst/>
                <a:highlight>
                  <a:srgbClr val="FCFCFC"/>
                </a:highlight>
                <a:latin typeface="Arial" panose="020B0604020202020204" pitchFamily="34" charset="0"/>
                <a:cs typeface="Arial" panose="020B0604020202020204" pitchFamily="34" charset="0"/>
              </a:rPr>
              <a:t>n July 1972 </a:t>
            </a:r>
            <a:r>
              <a:rPr lang="en-GB" sz="1200" dirty="0">
                <a:solidFill>
                  <a:schemeClr val="tx1"/>
                </a:solidFill>
                <a:latin typeface="Arial" panose="020B0604020202020204" pitchFamily="34" charset="0"/>
                <a:cs typeface="Arial" panose="020B0604020202020204" pitchFamily="34" charset="0"/>
              </a:rPr>
              <a:t>the British launched Operation Motorman with 30,000 soldiers supported by tanks to clear controlled areas </a:t>
            </a:r>
            <a:r>
              <a:rPr lang="en-GB" b="0" i="0" u="none" strike="noStrike" dirty="0">
                <a:solidFill>
                  <a:schemeClr val="tx1"/>
                </a:solidFill>
                <a:effectLst/>
                <a:highlight>
                  <a:srgbClr val="FCFCFC"/>
                </a:highlight>
                <a:latin typeface="Arial" panose="020B0604020202020204" pitchFamily="34" charset="0"/>
                <a:cs typeface="Arial" panose="020B0604020202020204" pitchFamily="34" charset="0"/>
              </a:rPr>
              <a:t>mostly in Derry and Belfast.</a:t>
            </a:r>
          </a:p>
          <a:p>
            <a:pPr algn="l">
              <a:spcBef>
                <a:spcPts val="0"/>
              </a:spcBef>
              <a:spcAft>
                <a:spcPts val="0"/>
              </a:spcAft>
            </a:pPr>
            <a:endParaRPr lang="en-GB" sz="1200" b="0" i="0" u="none" strike="noStrike" dirty="0">
              <a:solidFill>
                <a:schemeClr val="tx1"/>
              </a:solidFill>
              <a:effectLst/>
              <a:highlight>
                <a:srgbClr val="FCFCFC"/>
              </a:highlight>
              <a:latin typeface="Arial" panose="020B0604020202020204" pitchFamily="34" charset="0"/>
              <a:cs typeface="Arial" panose="020B0604020202020204" pitchFamily="34" charset="0"/>
            </a:endParaRPr>
          </a:p>
          <a:p>
            <a:pPr algn="l">
              <a:spcBef>
                <a:spcPts val="0"/>
              </a:spcBef>
              <a:spcAft>
                <a:spcPts val="0"/>
              </a:spcAft>
            </a:pPr>
            <a:endParaRPr lang="en-GB" sz="1200" b="0" i="0" u="none" strike="noStrike" dirty="0">
              <a:solidFill>
                <a:schemeClr val="tx1"/>
              </a:solidFill>
              <a:effectLst/>
              <a:highlight>
                <a:srgbClr val="FCFCFC"/>
              </a:highlight>
              <a:latin typeface="Arial" panose="020B0604020202020204" pitchFamily="34" charset="0"/>
              <a:cs typeface="Arial" panose="020B0604020202020204" pitchFamily="34" charset="0"/>
            </a:endParaRPr>
          </a:p>
          <a:p>
            <a:pPr algn="l">
              <a:spcBef>
                <a:spcPts val="0"/>
              </a:spcBef>
              <a:spcAft>
                <a:spcPts val="0"/>
              </a:spcAft>
            </a:pPr>
            <a:r>
              <a:rPr lang="en-GB" sz="1200" b="1" i="0" u="sng" strike="noStrike" dirty="0">
                <a:solidFill>
                  <a:schemeClr val="tx1"/>
                </a:solidFill>
                <a:effectLst/>
                <a:highlight>
                  <a:srgbClr val="FCFCFC"/>
                </a:highlight>
                <a:latin typeface="Arial" panose="020B0604020202020204" pitchFamily="34" charset="0"/>
                <a:cs typeface="Arial" panose="020B0604020202020204" pitchFamily="34" charset="0"/>
              </a:rPr>
              <a:t>Sources:</a:t>
            </a:r>
          </a:p>
          <a:p>
            <a:pPr algn="l">
              <a:spcBef>
                <a:spcPts val="0"/>
              </a:spcBef>
              <a:spcAft>
                <a:spcPts val="0"/>
              </a:spcAft>
            </a:pPr>
            <a:endParaRPr lang="en-GB" sz="1200" b="1" i="0" u="sng" strike="noStrike" dirty="0">
              <a:solidFill>
                <a:schemeClr val="tx1"/>
              </a:solidFill>
              <a:effectLst/>
              <a:highlight>
                <a:srgbClr val="FCFCFC"/>
              </a:highligh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dirty="0">
                <a:solidFill>
                  <a:schemeClr val="tx1"/>
                </a:solidFill>
                <a:effectLst/>
                <a:latin typeface="Arial" panose="020B0604020202020204" pitchFamily="34" charset="0"/>
                <a:cs typeface="Arial" panose="020B0604020202020204" pitchFamily="34" charset="0"/>
              </a:rPr>
              <a:t>Unknown, </a:t>
            </a:r>
            <a:r>
              <a:rPr lang="en-GB" sz="1100" b="0" i="1" u="none" strike="noStrike" dirty="0">
                <a:solidFill>
                  <a:srgbClr val="2C2C2C"/>
                </a:solidFill>
                <a:effectLst/>
                <a:highlight>
                  <a:srgbClr val="FFFFFF"/>
                </a:highlight>
                <a:latin typeface="Arial" panose="020B0604020202020204" pitchFamily="34" charset="0"/>
                <a:cs typeface="Arial" panose="020B0604020202020204" pitchFamily="34" charset="0"/>
              </a:rPr>
              <a:t>Bloody Sunday Rare Actual Footage Of How It All Unfolded ( 30 Jan. 1972, Derry</a:t>
            </a:r>
            <a:r>
              <a:rPr lang="en-GB" sz="1100" b="0" i="0" u="none" strike="noStrike" dirty="0">
                <a:solidFill>
                  <a:srgbClr val="2C2C2C"/>
                </a:solidFill>
                <a:effectLst/>
                <a:highlight>
                  <a:srgbClr val="FFFFFF"/>
                </a:highlight>
                <a:latin typeface="Arial" panose="020B0604020202020204" pitchFamily="34" charset="0"/>
                <a:cs typeface="Arial" panose="020B0604020202020204" pitchFamily="34" charset="0"/>
              </a:rPr>
              <a:t> </a:t>
            </a:r>
            <a:r>
              <a:rPr lang="en-GB" sz="1100" b="0" i="0" u="none" strike="noStrike" dirty="0">
                <a:solidFill>
                  <a:schemeClr val="tx1"/>
                </a:solidFill>
                <a:effectLst/>
                <a:latin typeface="Arial" panose="020B0604020202020204" pitchFamily="34" charset="0"/>
                <a:cs typeface="Arial" panose="020B0604020202020204" pitchFamily="34" charset="0"/>
              </a:rPr>
              <a:t>[Video].</a:t>
            </a:r>
            <a:r>
              <a:rPr lang="en-GB" sz="1100" b="0" i="0" u="none" strike="noStrike" dirty="0">
                <a:solidFill>
                  <a:srgbClr val="2C2C2C"/>
                </a:solidFill>
                <a:effectLst/>
                <a:highlight>
                  <a:srgbClr val="FFFFFF"/>
                </a:highlight>
                <a:latin typeface="Arial" panose="020B0604020202020204" pitchFamily="34" charset="0"/>
                <a:cs typeface="Arial" panose="020B0604020202020204" pitchFamily="34" charset="0"/>
              </a:rPr>
              <a:t> (2021) </a:t>
            </a:r>
            <a:r>
              <a:rPr lang="en-GB" sz="1100" b="0" i="0" u="none" strike="noStrike" dirty="0">
                <a:solidFill>
                  <a:schemeClr val="tx1"/>
                </a:solidFill>
                <a:effectLst/>
                <a:latin typeface="Arial" panose="020B0604020202020204" pitchFamily="34" charset="0"/>
                <a:cs typeface="Arial" panose="020B0604020202020204" pitchFamily="34" charset="0"/>
              </a:rPr>
              <a:t>&lt;https://</a:t>
            </a:r>
            <a:r>
              <a:rPr lang="en-GB" sz="1100" b="0" i="0" u="none" strike="noStrike" dirty="0" err="1">
                <a:solidFill>
                  <a:schemeClr val="tx1"/>
                </a:solidFill>
                <a:effectLst/>
                <a:latin typeface="Arial" panose="020B0604020202020204" pitchFamily="34" charset="0"/>
                <a:cs typeface="Arial" panose="020B0604020202020204" pitchFamily="34" charset="0"/>
              </a:rPr>
              <a:t>archive.org</a:t>
            </a:r>
            <a:r>
              <a:rPr lang="en-GB" sz="1100" b="0" i="0" u="none" strike="noStrike" dirty="0">
                <a:solidFill>
                  <a:schemeClr val="tx1"/>
                </a:solidFill>
                <a:effectLst/>
                <a:latin typeface="Arial" panose="020B0604020202020204" pitchFamily="34" charset="0"/>
                <a:cs typeface="Arial" panose="020B0604020202020204" pitchFamily="34" charset="0"/>
              </a:rPr>
              <a:t>/details/bloody-sunday-rare-actual-footage-of-how-it-all-unfolded-30-jan.-1972-derry&gt; </a:t>
            </a:r>
            <a:r>
              <a:rPr lang="en-GB" sz="1100" b="0" i="0" u="none" strike="noStrike" dirty="0">
                <a:solidFill>
                  <a:schemeClr val="tx1"/>
                </a:solidFill>
                <a:effectLst/>
                <a:highlight>
                  <a:srgbClr val="FCFCFC"/>
                </a:highlight>
                <a:latin typeface="Arial" panose="020B0604020202020204" pitchFamily="34" charset="0"/>
                <a:cs typeface="Arial" panose="020B0604020202020204" pitchFamily="34" charset="0"/>
              </a:rPr>
              <a:t>[accessed 10 July 2024].</a:t>
            </a:r>
            <a:endParaRPr lang="en-GB" sz="1100" b="1" i="0" u="sng" strike="noStrike" dirty="0">
              <a:solidFill>
                <a:schemeClr val="tx1"/>
              </a:solidFill>
              <a:effectLst/>
              <a:highlight>
                <a:srgbClr val="FCFCFC"/>
              </a:highlight>
              <a:latin typeface="Arial" panose="020B0604020202020204" pitchFamily="34" charset="0"/>
              <a:cs typeface="Arial" panose="020B0604020202020204" pitchFamily="34" charset="0"/>
            </a:endParaRPr>
          </a:p>
          <a:p>
            <a:pPr algn="l">
              <a:spcBef>
                <a:spcPts val="0"/>
              </a:spcBef>
              <a:spcAft>
                <a:spcPts val="0"/>
              </a:spcAft>
            </a:pPr>
            <a:endParaRPr lang="en-GB" sz="1100" b="1" i="0" u="sng" strike="noStrike" dirty="0">
              <a:solidFill>
                <a:schemeClr val="tx1"/>
              </a:solidFill>
              <a:effectLst/>
              <a:highlight>
                <a:srgbClr val="FCFCFC"/>
              </a:highlight>
              <a:latin typeface="Arial" panose="020B0604020202020204" pitchFamily="34" charset="0"/>
              <a:cs typeface="Arial" panose="020B0604020202020204" pitchFamily="34" charset="0"/>
            </a:endParaRPr>
          </a:p>
          <a:p>
            <a:pPr algn="l">
              <a:spcBef>
                <a:spcPts val="0"/>
              </a:spcBef>
              <a:spcAft>
                <a:spcPts val="0"/>
              </a:spcAft>
            </a:pPr>
            <a:r>
              <a:rPr lang="en-GB" sz="1100" b="0" i="0" u="none" strike="noStrike" dirty="0">
                <a:solidFill>
                  <a:schemeClr val="tx1"/>
                </a:solidFill>
                <a:effectLst/>
                <a:highlight>
                  <a:srgbClr val="FCFCFC"/>
                </a:highlight>
                <a:latin typeface="Arial" panose="020B0604020202020204" pitchFamily="34" charset="0"/>
                <a:cs typeface="Arial" panose="020B0604020202020204" pitchFamily="34" charset="0"/>
              </a:rPr>
              <a:t>Gary Hughes, </a:t>
            </a:r>
            <a:r>
              <a:rPr lang="en-GB" sz="1100" b="0" i="1" u="none" strike="noStrike" dirty="0">
                <a:solidFill>
                  <a:schemeClr val="tx1"/>
                </a:solidFill>
                <a:effectLst/>
                <a:highlight>
                  <a:srgbClr val="FCFCFC"/>
                </a:highlight>
                <a:latin typeface="Arial" panose="020B0604020202020204" pitchFamily="34" charset="0"/>
                <a:cs typeface="Arial" panose="020B0604020202020204" pitchFamily="34" charset="0"/>
              </a:rPr>
              <a:t>Operation Motorman: Through the Papers </a:t>
            </a:r>
            <a:r>
              <a:rPr lang="en-GB" sz="1100" b="0" i="0" u="none" strike="noStrike" dirty="0">
                <a:solidFill>
                  <a:schemeClr val="tx1"/>
                </a:solidFill>
                <a:effectLst/>
                <a:highlight>
                  <a:srgbClr val="FCFCFC"/>
                </a:highlight>
                <a:latin typeface="Arial" panose="020B0604020202020204" pitchFamily="34" charset="0"/>
                <a:cs typeface="Arial" panose="020B0604020202020204" pitchFamily="34" charset="0"/>
              </a:rPr>
              <a:t>(2022) &lt;https://</a:t>
            </a:r>
            <a:r>
              <a:rPr lang="en-GB" sz="1100" b="0" i="0" u="none" strike="noStrike" dirty="0" err="1">
                <a:solidFill>
                  <a:schemeClr val="tx1"/>
                </a:solidFill>
                <a:effectLst/>
                <a:highlight>
                  <a:srgbClr val="FCFCFC"/>
                </a:highlight>
                <a:latin typeface="Arial" panose="020B0604020202020204" pitchFamily="34" charset="0"/>
                <a:cs typeface="Arial" panose="020B0604020202020204" pitchFamily="34" charset="0"/>
              </a:rPr>
              <a:t>www.historic-newspapers.co.uk</a:t>
            </a:r>
            <a:r>
              <a:rPr lang="en-GB" sz="1100" b="0" i="0" u="none" strike="noStrike" dirty="0">
                <a:solidFill>
                  <a:schemeClr val="tx1"/>
                </a:solidFill>
                <a:effectLst/>
                <a:highlight>
                  <a:srgbClr val="FCFCFC"/>
                </a:highlight>
                <a:latin typeface="Arial" panose="020B0604020202020204" pitchFamily="34" charset="0"/>
                <a:cs typeface="Arial" panose="020B0604020202020204" pitchFamily="34" charset="0"/>
              </a:rPr>
              <a:t>/blog/operation-motorman-newspaper-analysis/&gt; [accessed 10 July 2024].</a:t>
            </a:r>
          </a:p>
          <a:p>
            <a:pPr algn="l">
              <a:spcBef>
                <a:spcPts val="0"/>
              </a:spcBef>
              <a:spcAft>
                <a:spcPts val="0"/>
              </a:spcAft>
            </a:pPr>
            <a:endParaRPr lang="en-GB" sz="1100" b="0" i="0" u="none" strike="noStrike" dirty="0">
              <a:solidFill>
                <a:schemeClr val="tx1"/>
              </a:solidFill>
              <a:effectLst/>
              <a:highlight>
                <a:srgbClr val="FCFCFC"/>
              </a:highligh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u="none" dirty="0">
                <a:solidFill>
                  <a:schemeClr val="tx1"/>
                </a:solidFill>
                <a:latin typeface="Arial" panose="020B0604020202020204" pitchFamily="34" charset="0"/>
                <a:cs typeface="Arial" panose="020B0604020202020204" pitchFamily="34" charset="0"/>
              </a:rPr>
              <a:t>National Army Museum,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i="0" u="none" strike="noStrike" dirty="0">
              <a:solidFill>
                <a:schemeClr val="tx1"/>
              </a:solidFill>
              <a:effectLst/>
              <a:highlight>
                <a:srgbClr val="FCFCFC"/>
              </a:highligh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dirty="0">
                <a:solidFill>
                  <a:schemeClr val="tx1"/>
                </a:solidFill>
                <a:effectLst/>
                <a:latin typeface="Arial" panose="020B0604020202020204" pitchFamily="34" charset="0"/>
                <a:cs typeface="Arial" panose="020B0604020202020204" pitchFamily="34" charset="0"/>
              </a:rPr>
              <a:t>Andrew Sanders, Operation Motorman (1972) and the search for a coherent British counterinsurgency strategy in Northern Ireland, </a:t>
            </a:r>
            <a:r>
              <a:rPr lang="en-GB" sz="1100" b="0" i="1" u="none" dirty="0">
                <a:solidFill>
                  <a:schemeClr val="tx1"/>
                </a:solidFill>
                <a:effectLst/>
                <a:latin typeface="Arial" panose="020B0604020202020204" pitchFamily="34" charset="0"/>
                <a:cs typeface="Arial" panose="020B0604020202020204" pitchFamily="34" charset="0"/>
              </a:rPr>
              <a:t>Small Wars &amp; Insurgencies</a:t>
            </a:r>
            <a:r>
              <a:rPr lang="en-GB" sz="1100" b="0" u="none" dirty="0">
                <a:solidFill>
                  <a:schemeClr val="tx1"/>
                </a:solidFill>
                <a:effectLst/>
                <a:latin typeface="Arial" panose="020B0604020202020204" pitchFamily="34" charset="0"/>
                <a:cs typeface="Arial" panose="020B0604020202020204" pitchFamily="34" charset="0"/>
              </a:rPr>
              <a:t>, 24.3 (2013) p. 465-492 </a:t>
            </a:r>
            <a:r>
              <a:rPr lang="en-GB" sz="1100" b="0" i="0" u="none" strike="noStrike" dirty="0">
                <a:solidFill>
                  <a:schemeClr val="tx1"/>
                </a:solidFill>
                <a:effectLst/>
                <a:latin typeface="Arial" panose="020B0604020202020204" pitchFamily="34" charset="0"/>
                <a:cs typeface="Arial" panose="020B0604020202020204" pitchFamily="34" charset="0"/>
              </a:rPr>
              <a:t>&lt;https://</a:t>
            </a:r>
            <a:r>
              <a:rPr lang="en-GB" sz="1100" b="0" i="0" u="none" strike="noStrike" dirty="0" err="1">
                <a:solidFill>
                  <a:schemeClr val="tx1"/>
                </a:solidFill>
                <a:effectLst/>
                <a:latin typeface="Arial" panose="020B0604020202020204" pitchFamily="34" charset="0"/>
                <a:cs typeface="Arial" panose="020B0604020202020204" pitchFamily="34" charset="0"/>
              </a:rPr>
              <a:t>www.tandfonline.com</a:t>
            </a:r>
            <a:r>
              <a:rPr lang="en-GB" sz="1100" b="0" i="0" u="none" strike="noStrike" dirty="0">
                <a:solidFill>
                  <a:schemeClr val="tx1"/>
                </a:solidFill>
                <a:effectLst/>
                <a:latin typeface="Arial" panose="020B0604020202020204" pitchFamily="34" charset="0"/>
                <a:cs typeface="Arial" panose="020B0604020202020204" pitchFamily="34" charset="0"/>
              </a:rPr>
              <a:t>/</a:t>
            </a:r>
            <a:r>
              <a:rPr lang="en-GB" sz="1100" b="0" i="0" u="none" strike="noStrike" dirty="0" err="1">
                <a:solidFill>
                  <a:schemeClr val="tx1"/>
                </a:solidFill>
                <a:effectLst/>
                <a:latin typeface="Arial" panose="020B0604020202020204" pitchFamily="34" charset="0"/>
                <a:cs typeface="Arial" panose="020B0604020202020204" pitchFamily="34" charset="0"/>
              </a:rPr>
              <a:t>doi</a:t>
            </a:r>
            <a:r>
              <a:rPr lang="en-GB" sz="1100" b="0" i="0" u="none" strike="noStrike" dirty="0">
                <a:solidFill>
                  <a:schemeClr val="tx1"/>
                </a:solidFill>
                <a:effectLst/>
                <a:latin typeface="Arial" panose="020B0604020202020204" pitchFamily="34" charset="0"/>
                <a:cs typeface="Arial" panose="020B0604020202020204" pitchFamily="34" charset="0"/>
              </a:rPr>
              <a:t>/full/10.1080/09592318.2013.802609</a:t>
            </a:r>
            <a:r>
              <a:rPr lang="en-GB" sz="1100" b="0" i="0" u="none" strike="noStrike" dirty="0">
                <a:solidFill>
                  <a:schemeClr val="tx1"/>
                </a:solidFill>
                <a:effectLst/>
                <a:highlight>
                  <a:srgbClr val="FCFCFC"/>
                </a:highlight>
                <a:latin typeface="Arial" panose="020B0604020202020204" pitchFamily="34" charset="0"/>
                <a:cs typeface="Arial" panose="020B0604020202020204" pitchFamily="34" charset="0"/>
              </a:rPr>
              <a:t>&gt; [accessed 07 August 2024].</a:t>
            </a:r>
          </a:p>
        </p:txBody>
      </p:sp>
      <p:sp>
        <p:nvSpPr>
          <p:cNvPr id="4" name="Slide Number Placeholder 3"/>
          <p:cNvSpPr>
            <a:spLocks noGrp="1"/>
          </p:cNvSpPr>
          <p:nvPr>
            <p:ph type="sldNum" sz="quarter" idx="5"/>
          </p:nvPr>
        </p:nvSpPr>
        <p:spPr/>
        <p:txBody>
          <a:bodyPr/>
          <a:lstStyle/>
          <a:p>
            <a:fld id="{D2869E93-D661-CE42-8BA2-C3BE15439054}" type="slidenum">
              <a:rPr lang="en-GB" smtClean="0"/>
              <a:t>6</a:t>
            </a:fld>
            <a:endParaRPr lang="en-GB"/>
          </a:p>
        </p:txBody>
      </p:sp>
    </p:spTree>
    <p:extLst>
      <p:ext uri="{BB962C8B-B14F-4D97-AF65-F5344CB8AC3E}">
        <p14:creationId xmlns:p14="http://schemas.microsoft.com/office/powerpoint/2010/main" val="25395445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spcBef>
                <a:spcPts val="0"/>
              </a:spcBef>
              <a:spcAft>
                <a:spcPts val="0"/>
              </a:spcAft>
              <a:buNone/>
            </a:pPr>
            <a:r>
              <a:rPr lang="en-GB" sz="1200" dirty="0">
                <a:solidFill>
                  <a:srgbClr val="0E101A"/>
                </a:solidFill>
                <a:latin typeface="Arial" panose="020B0604020202020204" pitchFamily="34" charset="0"/>
                <a:cs typeface="Arial" panose="020B0604020202020204" pitchFamily="34" charset="0"/>
              </a:rPr>
              <a:t>Operation Motorman was launched, leading to the British Army's armed occupation of Derry. This resulted in the establishment of military camps in the area, making Derry one of the most heavily militarised areas in Western Europe for the next 22 years. </a:t>
            </a:r>
          </a:p>
          <a:p>
            <a:pPr marL="0" indent="0" algn="l">
              <a:spcBef>
                <a:spcPts val="0"/>
              </a:spcBef>
              <a:spcAft>
                <a:spcPts val="0"/>
              </a:spcAft>
              <a:buNone/>
            </a:pPr>
            <a:endParaRPr lang="en-GB" sz="1200" dirty="0">
              <a:solidFill>
                <a:srgbClr val="0E101A"/>
              </a:solidFill>
              <a:latin typeface="Arial" panose="020B0604020202020204" pitchFamily="34" charset="0"/>
              <a:cs typeface="Arial" panose="020B0604020202020204" pitchFamily="34" charset="0"/>
            </a:endParaRPr>
          </a:p>
          <a:p>
            <a:pPr marL="0" indent="0" algn="l">
              <a:spcBef>
                <a:spcPts val="0"/>
              </a:spcBef>
              <a:spcAft>
                <a:spcPts val="0"/>
              </a:spcAft>
              <a:buNone/>
            </a:pPr>
            <a:r>
              <a:rPr lang="en-GB" sz="1200" dirty="0">
                <a:solidFill>
                  <a:srgbClr val="0E101A"/>
                </a:solidFill>
                <a:latin typeface="Arial" panose="020B0604020202020204" pitchFamily="34" charset="0"/>
                <a:cs typeface="Arial" panose="020B0604020202020204" pitchFamily="34" charset="0"/>
              </a:rPr>
              <a:t>The Northern Irish Assembly was established in 1973. However, despite continuous British efforts to encourage ceasefires, these attempts were largely unsuccessful.</a:t>
            </a:r>
          </a:p>
          <a:p>
            <a:pPr marL="0" indent="0" algn="l">
              <a:spcBef>
                <a:spcPts val="0"/>
              </a:spcBef>
              <a:spcAft>
                <a:spcPts val="0"/>
              </a:spcAft>
              <a:buNone/>
            </a:pPr>
            <a:endParaRPr lang="en-GB" sz="1200" dirty="0">
              <a:solidFill>
                <a:srgbClr val="0E101A"/>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E101A"/>
                </a:solidFill>
                <a:latin typeface="Arial" panose="020B0604020202020204" pitchFamily="34" charset="0"/>
                <a:cs typeface="Arial" panose="020B0604020202020204" pitchFamily="34" charset="0"/>
              </a:rPr>
              <a:t>Tensions between unionists and nationalists escalated in 1985 when Prime Minister Thatcher endorsed the Anglo-Irish Agreement. The British acknowledged that they needed the Northern Irish’s people’s vote to be a united Ireland.</a:t>
            </a:r>
          </a:p>
          <a:p>
            <a:pPr algn="l">
              <a:spcBef>
                <a:spcPts val="0"/>
              </a:spcBef>
              <a:spcAft>
                <a:spcPts val="0"/>
              </a:spcAft>
            </a:pPr>
            <a:endParaRPr lang="en-GB" sz="1200" dirty="0">
              <a:solidFill>
                <a:schemeClr val="tx1"/>
              </a:solidFill>
              <a:latin typeface="Arial" panose="020B0604020202020204" pitchFamily="34" charset="0"/>
              <a:cs typeface="Arial" panose="020B0604020202020204" pitchFamily="34" charset="0"/>
            </a:endParaRPr>
          </a:p>
          <a:p>
            <a:pPr marL="0" indent="0" algn="l">
              <a:spcBef>
                <a:spcPts val="0"/>
              </a:spcBef>
              <a:spcAft>
                <a:spcPts val="0"/>
              </a:spcAft>
              <a:buNone/>
            </a:pPr>
            <a:r>
              <a:rPr lang="en-GB" sz="1200" dirty="0">
                <a:solidFill>
                  <a:srgbClr val="0E101A"/>
                </a:solidFill>
                <a:latin typeface="Arial" panose="020B0604020202020204" pitchFamily="34" charset="0"/>
                <a:cs typeface="Arial" panose="020B0604020202020204" pitchFamily="34" charset="0"/>
              </a:rPr>
              <a:t>The British military's actions resulted in the deaths of 301 individuals, with over half of them being civilians. The establishment of the Police Service of Northern Ireland (PSNI) led to extensive investigations into deaths during the Troubles. </a:t>
            </a:r>
          </a:p>
          <a:p>
            <a:pPr marL="0" indent="0" algn="l">
              <a:spcBef>
                <a:spcPts val="0"/>
              </a:spcBef>
              <a:spcAft>
                <a:spcPts val="0"/>
              </a:spcAft>
              <a:buNone/>
            </a:pPr>
            <a:endParaRPr lang="en-GB" sz="1200" b="1" u="sng" dirty="0">
              <a:solidFill>
                <a:srgbClr val="0E101A"/>
              </a:solidFill>
              <a:latin typeface="Arial" panose="020B0604020202020204" pitchFamily="34" charset="0"/>
              <a:cs typeface="Arial" panose="020B0604020202020204" pitchFamily="34" charset="0"/>
            </a:endParaRPr>
          </a:p>
          <a:p>
            <a:pPr marL="0" indent="0" algn="l">
              <a:spcBef>
                <a:spcPts val="0"/>
              </a:spcBef>
              <a:spcAft>
                <a:spcPts val="0"/>
              </a:spcAft>
              <a:buNone/>
            </a:pPr>
            <a:endParaRPr lang="en-GB" sz="1200" b="1" u="sng" dirty="0">
              <a:solidFill>
                <a:srgbClr val="0E101A"/>
              </a:solidFill>
              <a:latin typeface="Arial" panose="020B0604020202020204" pitchFamily="34" charset="0"/>
              <a:cs typeface="Arial" panose="020B0604020202020204" pitchFamily="34" charset="0"/>
            </a:endParaRPr>
          </a:p>
          <a:p>
            <a:pPr marL="0" indent="0" algn="l">
              <a:spcBef>
                <a:spcPts val="0"/>
              </a:spcBef>
              <a:spcAft>
                <a:spcPts val="0"/>
              </a:spcAft>
              <a:buNone/>
            </a:pPr>
            <a:r>
              <a:rPr lang="en-GB" b="1" u="sng" dirty="0">
                <a:solidFill>
                  <a:schemeClr val="tx1"/>
                </a:solidFill>
                <a:latin typeface="Arial" panose="020B0604020202020204" pitchFamily="34" charset="0"/>
                <a:cs typeface="Arial" panose="020B0604020202020204" pitchFamily="34" charset="0"/>
              </a:rPr>
              <a:t>Sources:</a:t>
            </a:r>
          </a:p>
          <a:p>
            <a:endParaRPr lang="en-GB" b="1" u="sng" dirty="0">
              <a:solidFill>
                <a:schemeClr val="tx1"/>
              </a:solidFill>
              <a:latin typeface="Arial" panose="020B0604020202020204" pitchFamily="34" charset="0"/>
              <a:cs typeface="Arial" panose="020B0604020202020204" pitchFamily="34" charset="0"/>
            </a:endParaRPr>
          </a:p>
          <a:p>
            <a:pPr algn="l"/>
            <a:r>
              <a:rPr lang="en-GB" b="0" i="0" u="none" strike="noStrike" dirty="0">
                <a:solidFill>
                  <a:srgbClr val="FFFFFF"/>
                </a:solidFill>
                <a:effectLst/>
                <a:latin typeface="Arial" panose="020B0604020202020204" pitchFamily="34" charset="0"/>
                <a:cs typeface="Arial" panose="020B0604020202020204" pitchFamily="34" charset="0"/>
              </a:rPr>
              <a:t>Claire Mills &amp; David Torrance, </a:t>
            </a:r>
            <a:r>
              <a:rPr lang="en-GB" b="0" i="1" u="none" strike="noStrike" dirty="0">
                <a:solidFill>
                  <a:srgbClr val="FFFFFF"/>
                </a:solidFill>
                <a:effectLst/>
                <a:latin typeface="Arial" panose="020B0604020202020204" pitchFamily="34" charset="0"/>
                <a:cs typeface="Arial" panose="020B0604020202020204" pitchFamily="34" charset="0"/>
              </a:rPr>
              <a:t>Investigation of Former Armed Forces Personnel Who Served in Northern Ireland </a:t>
            </a:r>
            <a:r>
              <a:rPr lang="en-GB" b="0" i="0" u="none" strike="noStrike" dirty="0">
                <a:solidFill>
                  <a:srgbClr val="FFFFFF"/>
                </a:solidFill>
                <a:effectLst/>
                <a:latin typeface="Arial" panose="020B0604020202020204" pitchFamily="34" charset="0"/>
                <a:cs typeface="Arial" panose="020B0604020202020204" pitchFamily="34" charset="0"/>
              </a:rPr>
              <a:t>(London: House of Commons, 2022).</a:t>
            </a:r>
          </a:p>
          <a:p>
            <a:pPr algn="l"/>
            <a:endParaRPr lang="en-GB" sz="120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Arial" panose="020B0604020202020204" pitchFamily="34" charset="0"/>
                <a:cs typeface="Arial" panose="020B0604020202020204" pitchFamily="34" charset="0"/>
              </a:rPr>
              <a:t>House of Commons, </a:t>
            </a:r>
            <a:r>
              <a:rPr lang="en-GB" sz="1200" i="1" dirty="0">
                <a:solidFill>
                  <a:schemeClr val="tx1"/>
                </a:solidFill>
                <a:latin typeface="Arial" panose="020B0604020202020204" pitchFamily="34" charset="0"/>
                <a:cs typeface="Arial" panose="020B0604020202020204" pitchFamily="34" charset="0"/>
              </a:rPr>
              <a:t>Investigations into fatalities in Northern Ireland involving British military personnel, </a:t>
            </a:r>
            <a:r>
              <a:rPr lang="en-GB" sz="1200" dirty="0">
                <a:solidFill>
                  <a:schemeClr val="tx1"/>
                </a:solidFill>
                <a:latin typeface="Arial" panose="020B0604020202020204" pitchFamily="34" charset="0"/>
                <a:cs typeface="Arial" panose="020B0604020202020204" pitchFamily="34" charset="0"/>
              </a:rPr>
              <a:t>2017.</a:t>
            </a:r>
            <a:endParaRPr lang="en-GB" sz="1200" b="1" i="0" u="sng" strike="noStrike" dirty="0">
              <a:solidFill>
                <a:schemeClr val="tx1"/>
              </a:solidFill>
              <a:effectLst/>
              <a:highlight>
                <a:srgbClr val="FCFCFC"/>
              </a:highligh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chemeClr val="tx1"/>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chemeClr val="tx1"/>
                </a:solidFill>
                <a:effectLst/>
                <a:latin typeface="Arial" panose="020B0604020202020204" pitchFamily="34" charset="0"/>
                <a:cs typeface="Arial" panose="020B0604020202020204" pitchFamily="34" charset="0"/>
              </a:rPr>
              <a:t>Catherine Scorer, </a:t>
            </a:r>
            <a:r>
              <a:rPr lang="en-GB" b="0" i="0" u="none" strike="noStrike" dirty="0">
                <a:solidFill>
                  <a:srgbClr val="000000"/>
                </a:solidFill>
                <a:effectLst/>
                <a:latin typeface="Arial" panose="020B0604020202020204" pitchFamily="34" charset="0"/>
                <a:cs typeface="Arial" panose="020B0604020202020204" pitchFamily="34" charset="0"/>
              </a:rPr>
              <a:t>The United Kingdom Prevention of Terrorism Acts, 1974 and 1976, </a:t>
            </a:r>
            <a:r>
              <a:rPr lang="en-GB" b="0" i="1" u="none" strike="noStrike" dirty="0">
                <a:solidFill>
                  <a:srgbClr val="000000"/>
                </a:solidFill>
                <a:effectLst/>
                <a:latin typeface="Arial" panose="020B0604020202020204" pitchFamily="34" charset="0"/>
                <a:cs typeface="Arial" panose="020B0604020202020204" pitchFamily="34" charset="0"/>
              </a:rPr>
              <a:t>Internation Journal of Politics</a:t>
            </a:r>
            <a:r>
              <a:rPr lang="en-GB" b="0" i="0" u="none" strike="noStrike" dirty="0">
                <a:solidFill>
                  <a:srgbClr val="000000"/>
                </a:solidFill>
                <a:effectLst/>
                <a:latin typeface="Arial" panose="020B0604020202020204" pitchFamily="34" charset="0"/>
                <a:cs typeface="Arial" panose="020B0604020202020204" pitchFamily="34" charset="0"/>
              </a:rPr>
              <a:t>, 10.1, (1980), 105-111 </a:t>
            </a:r>
            <a:r>
              <a:rPr lang="en-GB" b="0" i="0" u="none" strike="noStrike" dirty="0">
                <a:solidFill>
                  <a:schemeClr val="tx1"/>
                </a:solidFill>
                <a:effectLst/>
                <a:latin typeface="Arial" panose="020B0604020202020204" pitchFamily="34" charset="0"/>
                <a:cs typeface="Arial" panose="020B0604020202020204" pitchFamily="34" charset="0"/>
              </a:rPr>
              <a:t>&lt;https://</a:t>
            </a:r>
            <a:r>
              <a:rPr lang="en-GB" b="0" i="0" u="none" strike="noStrike" dirty="0" err="1">
                <a:solidFill>
                  <a:schemeClr val="tx1"/>
                </a:solidFill>
                <a:effectLst/>
                <a:latin typeface="Arial" panose="020B0604020202020204" pitchFamily="34" charset="0"/>
                <a:cs typeface="Arial" panose="020B0604020202020204" pitchFamily="34" charset="0"/>
              </a:rPr>
              <a:t>www.jstor.org</a:t>
            </a:r>
            <a:r>
              <a:rPr lang="en-GB" b="0" i="0" u="none" strike="noStrike" dirty="0">
                <a:solidFill>
                  <a:schemeClr val="tx1"/>
                </a:solidFill>
                <a:effectLst/>
                <a:latin typeface="Arial" panose="020B0604020202020204" pitchFamily="34" charset="0"/>
                <a:cs typeface="Arial" panose="020B0604020202020204" pitchFamily="34" charset="0"/>
              </a:rPr>
              <a:t>/stable/40469875#&gt; [accessed 07 August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chemeClr val="tx1"/>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u="none" dirty="0">
                <a:solidFill>
                  <a:schemeClr val="tx1"/>
                </a:solidFill>
                <a:latin typeface="Arial" panose="020B0604020202020204" pitchFamily="34" charset="0"/>
                <a:cs typeface="Arial" panose="020B0604020202020204" pitchFamily="34" charset="0"/>
              </a:rPr>
              <a:t>National Army Museum, (2024).</a:t>
            </a:r>
          </a:p>
          <a:p>
            <a:pPr>
              <a:spcBef>
                <a:spcPts val="0"/>
              </a:spcBef>
            </a:pPr>
            <a:endParaRPr lang="en-GB" sz="1200" dirty="0">
              <a:solidFill>
                <a:schemeClr val="tx1"/>
              </a:solidFill>
              <a:latin typeface="Arial" panose="020B0604020202020204" pitchFamily="34" charset="0"/>
              <a:cs typeface="Arial" panose="020B0604020202020204" pitchFamily="34" charset="0"/>
            </a:endParaRPr>
          </a:p>
          <a:p>
            <a:r>
              <a:rPr lang="en-GB" b="0" u="none" dirty="0">
                <a:solidFill>
                  <a:schemeClr val="tx1"/>
                </a:solidFill>
                <a:latin typeface="Arial" panose="020B0604020202020204" pitchFamily="34" charset="0"/>
                <a:cs typeface="Arial" panose="020B0604020202020204" pitchFamily="34" charset="0"/>
              </a:rPr>
              <a:t>Museum of Free Derry, </a:t>
            </a:r>
            <a:r>
              <a:rPr lang="en-GB" b="0" i="1" u="none" dirty="0">
                <a:solidFill>
                  <a:schemeClr val="tx1"/>
                </a:solidFill>
                <a:latin typeface="Arial" panose="020B0604020202020204" pitchFamily="34" charset="0"/>
                <a:cs typeface="Arial" panose="020B0604020202020204" pitchFamily="34" charset="0"/>
              </a:rPr>
              <a:t>Motorman</a:t>
            </a:r>
            <a:r>
              <a:rPr lang="en-GB" b="0" u="none" dirty="0">
                <a:solidFill>
                  <a:schemeClr val="tx1"/>
                </a:solidFill>
                <a:latin typeface="Arial" panose="020B0604020202020204" pitchFamily="34" charset="0"/>
                <a:cs typeface="Arial" panose="020B0604020202020204" pitchFamily="34" charset="0"/>
              </a:rPr>
              <a:t> (2024) &lt;https://</a:t>
            </a:r>
            <a:r>
              <a:rPr lang="en-GB" b="0" u="none" dirty="0" err="1">
                <a:solidFill>
                  <a:schemeClr val="tx1"/>
                </a:solidFill>
                <a:latin typeface="Arial" panose="020B0604020202020204" pitchFamily="34" charset="0"/>
                <a:cs typeface="Arial" panose="020B0604020202020204" pitchFamily="34" charset="0"/>
              </a:rPr>
              <a:t>museumoffreederry.org</a:t>
            </a:r>
            <a:r>
              <a:rPr lang="en-GB" b="0" u="none" dirty="0">
                <a:solidFill>
                  <a:schemeClr val="tx1"/>
                </a:solidFill>
                <a:latin typeface="Arial" panose="020B0604020202020204" pitchFamily="34" charset="0"/>
                <a:cs typeface="Arial" panose="020B0604020202020204" pitchFamily="34" charset="0"/>
              </a:rPr>
              <a:t>/the-free-derry-story/motorman/#:~:text=Bloody%20Sunday%20failed%20in%20its,Free%20Derry%20remained&gt; [accessed 10 July 2024].</a:t>
            </a:r>
          </a:p>
          <a:p>
            <a:endParaRPr lang="en-GB" b="1" u="sng" dirty="0">
              <a:solidFill>
                <a:schemeClr val="tx1"/>
              </a:solidFill>
              <a:latin typeface="Arial" panose="020B0604020202020204" pitchFamily="34" charset="0"/>
              <a:cs typeface="Arial" panose="020B0604020202020204" pitchFamily="34" charset="0"/>
            </a:endParaRPr>
          </a:p>
          <a:p>
            <a:endParaRPr lang="en-GB" b="1" u="sng" dirty="0">
              <a:solidFill>
                <a:schemeClr val="tx1"/>
              </a:solidFill>
              <a:latin typeface="Arial" panose="020B0604020202020204" pitchFamily="34" charset="0"/>
              <a:cs typeface="Arial" panose="020B0604020202020204" pitchFamily="34" charset="0"/>
            </a:endParaRPr>
          </a:p>
          <a:p>
            <a:endParaRPr lang="en-GB" b="1" u="sng" dirty="0">
              <a:solidFill>
                <a:schemeClr val="tx1"/>
              </a:solidFill>
              <a:latin typeface="Arial" panose="020B0604020202020204" pitchFamily="34" charset="0"/>
              <a:cs typeface="Arial" panose="020B0604020202020204" pitchFamily="34" charset="0"/>
            </a:endParaRPr>
          </a:p>
          <a:p>
            <a:r>
              <a:rPr lang="en-GB" b="1" u="sng" dirty="0">
                <a:solidFill>
                  <a:schemeClr val="tx1"/>
                </a:solidFill>
                <a:latin typeface="Arial" panose="020B0604020202020204" pitchFamily="34" charset="0"/>
                <a:cs typeface="Arial" panose="020B0604020202020204" pitchFamily="34" charset="0"/>
              </a:rPr>
              <a:t>Image reference:</a:t>
            </a:r>
          </a:p>
          <a:p>
            <a:endParaRPr lang="en-GB" dirty="0">
              <a:solidFill>
                <a:schemeClr val="tx1"/>
              </a:solidFill>
              <a:latin typeface="Arial" panose="020B0604020202020204" pitchFamily="34" charset="0"/>
              <a:cs typeface="Arial" panose="020B0604020202020204" pitchFamily="34" charset="0"/>
            </a:endParaRPr>
          </a:p>
          <a:p>
            <a:r>
              <a:rPr lang="en-GB" b="0" i="1" u="none" strike="noStrike" dirty="0">
                <a:solidFill>
                  <a:schemeClr val="tx1"/>
                </a:solidFill>
                <a:effectLst/>
                <a:highlight>
                  <a:srgbClr val="FFFFFF"/>
                </a:highlight>
                <a:latin typeface="Arial" panose="020B0604020202020204" pitchFamily="34" charset="0"/>
                <a:cs typeface="Arial" panose="020B0604020202020204" pitchFamily="34" charset="0"/>
              </a:rPr>
              <a:t>A. Abbas (Owner)</a:t>
            </a:r>
            <a:r>
              <a:rPr lang="en-GB" b="0" i="0" u="none" strike="noStrike" dirty="0">
                <a:solidFill>
                  <a:schemeClr val="tx1"/>
                </a:solidFill>
                <a:effectLst/>
                <a:highlight>
                  <a:srgbClr val="FFFFFF"/>
                </a:highlight>
                <a:latin typeface="Arial" panose="020B0604020202020204" pitchFamily="34" charset="0"/>
                <a:cs typeface="Arial" panose="020B0604020202020204" pitchFamily="34" charset="0"/>
              </a:rPr>
              <a:t> </a:t>
            </a:r>
            <a:r>
              <a:rPr lang="en-GB" b="0" i="1" u="none" strike="noStrike" dirty="0">
                <a:solidFill>
                  <a:schemeClr val="tx1"/>
                </a:solidFill>
                <a:effectLst/>
                <a:highlight>
                  <a:srgbClr val="FFFFFF"/>
                </a:highlight>
                <a:latin typeface="Arial" panose="020B0604020202020204" pitchFamily="34" charset="0"/>
                <a:cs typeface="Arial" panose="020B0604020202020204" pitchFamily="34" charset="0"/>
              </a:rPr>
              <a:t>‘NORTHERN IRELAND. Belfast. 1997. A “peace wall”, erected by the British authorities, separate Catholics (left) from Protestants. It runs on the back garden of a middle-class housing estate.’ &lt;https://</a:t>
            </a:r>
            <a:r>
              <a:rPr lang="en-GB" b="0" i="1" u="none" strike="noStrike" dirty="0" err="1">
                <a:solidFill>
                  <a:schemeClr val="tx1"/>
                </a:solidFill>
                <a:effectLst/>
                <a:highlight>
                  <a:srgbClr val="FFFFFF"/>
                </a:highlight>
                <a:latin typeface="Arial" panose="020B0604020202020204" pitchFamily="34" charset="0"/>
                <a:cs typeface="Arial" panose="020B0604020202020204" pitchFamily="34" charset="0"/>
              </a:rPr>
              <a:t>historycollection.com</a:t>
            </a:r>
            <a:r>
              <a:rPr lang="en-GB" b="0" i="1" u="none" strike="noStrike" dirty="0">
                <a:solidFill>
                  <a:schemeClr val="tx1"/>
                </a:solidFill>
                <a:effectLst/>
                <a:highlight>
                  <a:srgbClr val="FFFFFF"/>
                </a:highlight>
                <a:latin typeface="Arial" panose="020B0604020202020204" pitchFamily="34" charset="0"/>
                <a:cs typeface="Arial" panose="020B0604020202020204" pitchFamily="34" charset="0"/>
              </a:rPr>
              <a:t>/40-photographs-troubles-northern-ireland-conflict/&gt;  [accessed 07 August 2024].</a:t>
            </a:r>
            <a:endParaRPr lang="en-GB"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2869E93-D661-CE42-8BA2-C3BE15439054}" type="slidenum">
              <a:rPr lang="en-GB" smtClean="0"/>
              <a:t>7</a:t>
            </a:fld>
            <a:endParaRPr lang="en-GB"/>
          </a:p>
        </p:txBody>
      </p:sp>
    </p:spTree>
    <p:extLst>
      <p:ext uri="{BB962C8B-B14F-4D97-AF65-F5344CB8AC3E}">
        <p14:creationId xmlns:p14="http://schemas.microsoft.com/office/powerpoint/2010/main" val="1511668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chemeClr val="tx1"/>
                </a:solidFill>
                <a:effectLst/>
                <a:latin typeface="Arial" panose="020B0604020202020204" pitchFamily="34" charset="0"/>
                <a:cs typeface="Arial" panose="020B0604020202020204" pitchFamily="34" charset="0"/>
              </a:rPr>
              <a:t>In 1973, the Northern Irish Assembly was founded, bringing together parties from all sides with the involvement of the Republic of Ireland.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chemeClr val="tx1"/>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chemeClr val="tx1"/>
                </a:solidFill>
                <a:effectLst/>
                <a:latin typeface="Arial" panose="020B0604020202020204" pitchFamily="34" charset="0"/>
                <a:cs typeface="Arial" panose="020B0604020202020204" pitchFamily="34" charset="0"/>
              </a:rPr>
              <a:t>The assembly approved the Sunningdale Agreement to end the conflict, but the agreement ultimately failed, leading to unsuccessful peace attempts.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chemeClr val="tx1"/>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chemeClr val="tx1"/>
                </a:solidFill>
                <a:effectLst/>
                <a:latin typeface="Arial" panose="020B0604020202020204" pitchFamily="34" charset="0"/>
                <a:cs typeface="Arial" panose="020B0604020202020204" pitchFamily="34" charset="0"/>
              </a:rPr>
              <a:t>Thatcher pushed for the Anglo-Irish Agreement in 1985. This agreement between the British and Irish governments. They gave the Republic of Ireland an advisory role in Northern Irish affairs, aiming to encourage collaboration and reduce nationalist alienation. </a:t>
            </a:r>
          </a:p>
          <a:p>
            <a:pPr algn="l">
              <a:spcBef>
                <a:spcPts val="0"/>
              </a:spcBef>
              <a:spcAft>
                <a:spcPts val="0"/>
              </a:spcAft>
            </a:pPr>
            <a:endParaRPr lang="en-GB" b="0" i="0" u="none" strike="noStrike" dirty="0">
              <a:solidFill>
                <a:schemeClr val="tx1"/>
              </a:solidFill>
              <a:effectLst/>
              <a:latin typeface="Arial" panose="020B0604020202020204" pitchFamily="34" charset="0"/>
              <a:cs typeface="Arial" panose="020B0604020202020204" pitchFamily="34" charset="0"/>
            </a:endParaRPr>
          </a:p>
          <a:p>
            <a:pPr algn="l">
              <a:spcBef>
                <a:spcPts val="0"/>
              </a:spcBef>
              <a:spcAft>
                <a:spcPts val="0"/>
              </a:spcAft>
            </a:pPr>
            <a:r>
              <a:rPr lang="en-GB" b="0" i="0" u="none" strike="noStrike" dirty="0">
                <a:solidFill>
                  <a:schemeClr val="tx1"/>
                </a:solidFill>
                <a:effectLst/>
                <a:latin typeface="Arial" panose="020B0604020202020204" pitchFamily="34" charset="0"/>
                <a:cs typeface="Arial" panose="020B0604020202020204" pitchFamily="34" charset="0"/>
              </a:rPr>
              <a:t>Unionists fiercely opposed this agreement, fearing that the United Ireland was becoming closer. </a:t>
            </a:r>
          </a:p>
          <a:p>
            <a:pPr algn="l">
              <a:spcBef>
                <a:spcPts val="0"/>
              </a:spcBef>
              <a:spcAft>
                <a:spcPts val="0"/>
              </a:spcAft>
            </a:pPr>
            <a:endParaRPr lang="en-GB" b="0" i="0" u="none" strike="noStrike" dirty="0">
              <a:solidFill>
                <a:schemeClr val="tx1"/>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chemeClr val="tx1"/>
                </a:solidFill>
                <a:effectLst/>
                <a:highlight>
                  <a:srgbClr val="FCFCFC"/>
                </a:highlight>
                <a:latin typeface="Arial" panose="020B0604020202020204" pitchFamily="34" charset="0"/>
                <a:cs typeface="Arial" panose="020B0604020202020204" pitchFamily="34" charset="0"/>
              </a:rPr>
              <a:t>'The Good Friday Agreement’ was introduced in April 1998. This ended a lot of the conflict with in Northern Ireland.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chemeClr val="tx1"/>
              </a:solidFill>
              <a:effectLst/>
              <a:highlight>
                <a:srgbClr val="FCFCFC"/>
              </a:highligh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latin typeface="Arial" panose="020B0604020202020204" pitchFamily="34" charset="0"/>
                <a:cs typeface="Arial" panose="020B0604020202020204" pitchFamily="34" charset="0"/>
              </a:rPr>
              <a:t>The Northern Ireland Troubles (Legacy and Reconciliation) Act 2023 was introduced. </a:t>
            </a:r>
            <a:r>
              <a:rPr lang="en-GB" b="0" i="0" u="none" strike="noStrike" dirty="0">
                <a:solidFill>
                  <a:schemeClr val="tx1"/>
                </a:solidFill>
                <a:effectLst/>
                <a:highlight>
                  <a:srgbClr val="FFFFFF"/>
                </a:highlight>
                <a:latin typeface="Arial" panose="020B0604020202020204" pitchFamily="34" charset="0"/>
                <a:cs typeface="Arial" panose="020B0604020202020204" pitchFamily="34" charset="0"/>
              </a:rPr>
              <a:t>The Bill to address the legacy of the Northern Ireland Troubles by establishing an Independent Commission for Reconciliation and Information Recovery, limiting criminal investigations, legal proceedings, and extending the prisoner release scheme.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chemeClr val="tx1"/>
              </a:solidFill>
              <a:effectLst/>
              <a:latin typeface="Arial" panose="020B0604020202020204" pitchFamily="34" charset="0"/>
              <a:cs typeface="Arial" panose="020B0604020202020204" pitchFamily="34" charset="0"/>
            </a:endParaRPr>
          </a:p>
          <a:p>
            <a:pPr algn="l">
              <a:spcBef>
                <a:spcPts val="0"/>
              </a:spcBef>
              <a:spcAft>
                <a:spcPts val="0"/>
              </a:spcAft>
            </a:pPr>
            <a:endParaRPr lang="en-GB" b="0" i="0" u="none" strike="noStrike" dirty="0">
              <a:solidFill>
                <a:schemeClr val="tx1"/>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sng" strike="noStrike" dirty="0">
                <a:solidFill>
                  <a:schemeClr val="tx1"/>
                </a:solidFill>
                <a:effectLst/>
                <a:latin typeface="Arial" panose="020B0604020202020204" pitchFamily="34" charset="0"/>
                <a:cs typeface="Arial" panose="020B0604020202020204" pitchFamily="34" charset="0"/>
              </a:rPr>
              <a:t>Sources: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chemeClr val="tx1"/>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dirty="0">
                <a:solidFill>
                  <a:schemeClr val="tx1"/>
                </a:solidFill>
                <a:effectLst/>
                <a:latin typeface="Arial" panose="020B0604020202020204" pitchFamily="34" charset="0"/>
                <a:cs typeface="Arial" panose="020B0604020202020204" pitchFamily="34" charset="0"/>
              </a:rPr>
              <a:t>Department of Foreign Affairs, 'Anglo-Irish Agreement 1985’ (1985) &lt;https://</a:t>
            </a:r>
            <a:r>
              <a:rPr lang="en-GB" sz="1200" b="0" i="0" u="none" strike="noStrike" dirty="0" err="1">
                <a:solidFill>
                  <a:schemeClr val="tx1"/>
                </a:solidFill>
                <a:effectLst/>
                <a:latin typeface="Arial" panose="020B0604020202020204" pitchFamily="34" charset="0"/>
                <a:cs typeface="Arial" panose="020B0604020202020204" pitchFamily="34" charset="0"/>
              </a:rPr>
              <a:t>www.dfa.ie</a:t>
            </a:r>
            <a:r>
              <a:rPr lang="en-GB" sz="1200" b="0" i="0" u="none" strike="noStrike" dirty="0">
                <a:solidFill>
                  <a:schemeClr val="tx1"/>
                </a:solidFill>
                <a:effectLst/>
                <a:latin typeface="Arial" panose="020B0604020202020204" pitchFamily="34" charset="0"/>
                <a:cs typeface="Arial" panose="020B0604020202020204" pitchFamily="34" charset="0"/>
              </a:rPr>
              <a:t>/media/</a:t>
            </a:r>
            <a:r>
              <a:rPr lang="en-GB" sz="1200" b="0" i="0" u="none" strike="noStrike" dirty="0" err="1">
                <a:solidFill>
                  <a:schemeClr val="tx1"/>
                </a:solidFill>
                <a:effectLst/>
                <a:latin typeface="Arial" panose="020B0604020202020204" pitchFamily="34" charset="0"/>
                <a:cs typeface="Arial" panose="020B0604020202020204" pitchFamily="34" charset="0"/>
              </a:rPr>
              <a:t>dfa</a:t>
            </a:r>
            <a:r>
              <a:rPr lang="en-GB" sz="1200" b="0" i="0" u="none" strike="noStrike" dirty="0">
                <a:solidFill>
                  <a:schemeClr val="tx1"/>
                </a:solidFill>
                <a:effectLst/>
                <a:latin typeface="Arial" panose="020B0604020202020204" pitchFamily="34" charset="0"/>
                <a:cs typeface="Arial" panose="020B0604020202020204" pitchFamily="34" charset="0"/>
              </a:rPr>
              <a:t>/</a:t>
            </a:r>
            <a:r>
              <a:rPr lang="en-GB" sz="1200" b="0" i="0" u="none" strike="noStrike" dirty="0" err="1">
                <a:solidFill>
                  <a:schemeClr val="tx1"/>
                </a:solidFill>
                <a:effectLst/>
                <a:latin typeface="Arial" panose="020B0604020202020204" pitchFamily="34" charset="0"/>
                <a:cs typeface="Arial" panose="020B0604020202020204" pitchFamily="34" charset="0"/>
              </a:rPr>
              <a:t>alldfawebsitemedia</a:t>
            </a:r>
            <a:r>
              <a:rPr lang="en-GB" sz="1200" b="0" i="0" u="none" strike="noStrike" dirty="0">
                <a:solidFill>
                  <a:schemeClr val="tx1"/>
                </a:solidFill>
                <a:effectLst/>
                <a:latin typeface="Arial" panose="020B0604020202020204" pitchFamily="34" charset="0"/>
                <a:cs typeface="Arial" panose="020B0604020202020204" pitchFamily="34" charset="0"/>
              </a:rPr>
              <a:t>/</a:t>
            </a:r>
            <a:r>
              <a:rPr lang="en-GB" sz="1200" b="0" i="0" u="none" strike="noStrike" dirty="0" err="1">
                <a:solidFill>
                  <a:schemeClr val="tx1"/>
                </a:solidFill>
                <a:effectLst/>
                <a:latin typeface="Arial" panose="020B0604020202020204" pitchFamily="34" charset="0"/>
                <a:cs typeface="Arial" panose="020B0604020202020204" pitchFamily="34" charset="0"/>
              </a:rPr>
              <a:t>ourrolesandpolicies</a:t>
            </a:r>
            <a:r>
              <a:rPr lang="en-GB" sz="1200" b="0" i="0" u="none" strike="noStrike" dirty="0">
                <a:solidFill>
                  <a:schemeClr val="tx1"/>
                </a:solidFill>
                <a:effectLst/>
                <a:latin typeface="Arial" panose="020B0604020202020204" pitchFamily="34" charset="0"/>
                <a:cs typeface="Arial" panose="020B0604020202020204" pitchFamily="34" charset="0"/>
              </a:rPr>
              <a:t>/</a:t>
            </a:r>
            <a:r>
              <a:rPr lang="en-GB" sz="1200" b="0" i="0" u="none" strike="noStrike" dirty="0" err="1">
                <a:solidFill>
                  <a:schemeClr val="tx1"/>
                </a:solidFill>
                <a:effectLst/>
                <a:latin typeface="Arial" panose="020B0604020202020204" pitchFamily="34" charset="0"/>
                <a:cs typeface="Arial" panose="020B0604020202020204" pitchFamily="34" charset="0"/>
              </a:rPr>
              <a:t>northernireland</a:t>
            </a:r>
            <a:r>
              <a:rPr lang="en-GB" sz="1200" b="0" i="0" u="none" strike="noStrike" dirty="0">
                <a:solidFill>
                  <a:schemeClr val="tx1"/>
                </a:solidFill>
                <a:effectLst/>
                <a:latin typeface="Arial" panose="020B0604020202020204" pitchFamily="34" charset="0"/>
                <a:cs typeface="Arial" panose="020B0604020202020204" pitchFamily="34" charset="0"/>
              </a:rPr>
              <a:t>/Anglo-Irish-Agreement-1985.pdf&gt; [accessed 10 July 2024].</a:t>
            </a:r>
          </a:p>
          <a:p>
            <a:pPr algn="l">
              <a:spcBef>
                <a:spcPts val="0"/>
              </a:spcBef>
              <a:spcAft>
                <a:spcPts val="0"/>
              </a:spcAft>
            </a:pPr>
            <a:endParaRPr lang="en-GB" b="0" i="0" u="none" strike="noStrike" dirty="0">
              <a:solidFill>
                <a:schemeClr val="tx1"/>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chemeClr val="tx1"/>
                </a:solidFill>
                <a:effectLst/>
                <a:latin typeface="Arial" panose="020B0604020202020204" pitchFamily="34" charset="0"/>
                <a:cs typeface="Arial" panose="020B0604020202020204" pitchFamily="34" charset="0"/>
              </a:rPr>
              <a:t>Claire Mills &amp; David Torrance, </a:t>
            </a:r>
            <a:r>
              <a:rPr lang="en-GB" b="0" i="1" u="none" strike="noStrike" dirty="0">
                <a:solidFill>
                  <a:schemeClr val="tx1"/>
                </a:solidFill>
                <a:effectLst/>
                <a:latin typeface="Arial" panose="020B0604020202020204" pitchFamily="34" charset="0"/>
                <a:cs typeface="Arial" panose="020B0604020202020204" pitchFamily="34" charset="0"/>
              </a:rPr>
              <a:t>Investigation of Former Armed Forces Personnel Who Served in Northern Ireland </a:t>
            </a:r>
            <a:r>
              <a:rPr lang="en-GB" b="0" i="0" u="none" strike="noStrike" dirty="0">
                <a:solidFill>
                  <a:schemeClr val="tx1"/>
                </a:solidFill>
                <a:effectLst/>
                <a:latin typeface="Arial" panose="020B0604020202020204" pitchFamily="34" charset="0"/>
                <a:cs typeface="Arial" panose="020B0604020202020204" pitchFamily="34" charset="0"/>
              </a:rPr>
              <a:t>(London: House of Commons, 2022).</a:t>
            </a:r>
          </a:p>
          <a:p>
            <a:endParaRPr lang="en-GB"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Arial" panose="020B0604020202020204" pitchFamily="34" charset="0"/>
                <a:cs typeface="Arial" panose="020B0604020202020204" pitchFamily="34" charset="0"/>
              </a:rPr>
              <a:t>House of Commons, </a:t>
            </a:r>
            <a:r>
              <a:rPr lang="en-GB" sz="1200" i="1" dirty="0">
                <a:solidFill>
                  <a:schemeClr val="tx1"/>
                </a:solidFill>
                <a:latin typeface="Arial" panose="020B0604020202020204" pitchFamily="34" charset="0"/>
                <a:cs typeface="Arial" panose="020B0604020202020204" pitchFamily="34" charset="0"/>
              </a:rPr>
              <a:t>Investigations into fatalities in Northern Ireland involving British military personnel, </a:t>
            </a:r>
            <a:r>
              <a:rPr lang="en-GB" sz="1200" dirty="0">
                <a:solidFill>
                  <a:schemeClr val="tx1"/>
                </a:solidFill>
                <a:latin typeface="Arial" panose="020B0604020202020204" pitchFamily="34" charset="0"/>
                <a:cs typeface="Arial" panose="020B0604020202020204" pitchFamily="34" charset="0"/>
              </a:rPr>
              <a:t>2017.</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chemeClr val="tx1"/>
                </a:solidFill>
                <a:effectLst/>
                <a:latin typeface="Arial" panose="020B0604020202020204" pitchFamily="34" charset="0"/>
                <a:cs typeface="Arial" panose="020B0604020202020204" pitchFamily="34" charset="0"/>
              </a:rPr>
              <a:t>Northern Ireland Troubles (Legacy and Reconciliation) Act 2023, (London: House of Commons, 2023) &lt;https://</a:t>
            </a:r>
            <a:r>
              <a:rPr lang="en-GB" b="0" i="0" u="none" strike="noStrike" dirty="0" err="1">
                <a:solidFill>
                  <a:schemeClr val="tx1"/>
                </a:solidFill>
                <a:effectLst/>
                <a:latin typeface="Arial" panose="020B0604020202020204" pitchFamily="34" charset="0"/>
                <a:cs typeface="Arial" panose="020B0604020202020204" pitchFamily="34" charset="0"/>
              </a:rPr>
              <a:t>bills.parliament.uk</a:t>
            </a:r>
            <a:r>
              <a:rPr lang="en-GB" b="0" i="0" u="none" strike="noStrike" dirty="0">
                <a:solidFill>
                  <a:schemeClr val="tx1"/>
                </a:solidFill>
                <a:effectLst/>
                <a:latin typeface="Arial" panose="020B0604020202020204" pitchFamily="34" charset="0"/>
                <a:cs typeface="Arial" panose="020B0604020202020204" pitchFamily="34" charset="0"/>
              </a:rPr>
              <a:t>/bills/3160&gt; </a:t>
            </a:r>
            <a:r>
              <a:rPr lang="en-GB" sz="1200" b="0" dirty="0">
                <a:solidFill>
                  <a:schemeClr val="tx1"/>
                </a:solidFill>
                <a:latin typeface="Arial" panose="020B0604020202020204" pitchFamily="34" charset="0"/>
                <a:cs typeface="Arial" panose="020B0604020202020204" pitchFamily="34" charset="0"/>
              </a:rPr>
              <a:t>[accessed 07 August 2024].</a:t>
            </a:r>
          </a:p>
          <a:p>
            <a:pPr algn="l"/>
            <a:endParaRPr lang="en-GB"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p>
            <a:r>
              <a:rPr lang="en-GB" b="1" u="sng" dirty="0">
                <a:solidFill>
                  <a:schemeClr val="tx1"/>
                </a:solidFill>
                <a:latin typeface="Arial" panose="020B0604020202020204" pitchFamily="34" charset="0"/>
                <a:cs typeface="Arial" panose="020B0604020202020204" pitchFamily="34" charset="0"/>
              </a:rPr>
              <a:t>Images</a:t>
            </a:r>
            <a:r>
              <a:rPr lang="en-GB" dirty="0">
                <a:solidFill>
                  <a:schemeClr val="tx1"/>
                </a:solidFill>
                <a:latin typeface="Arial" panose="020B0604020202020204" pitchFamily="34" charset="0"/>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chemeClr val="tx1"/>
                </a:solidFill>
                <a:effectLst/>
                <a:latin typeface="Arial" panose="020B0604020202020204" pitchFamily="34" charset="0"/>
                <a:cs typeface="Arial" panose="020B0604020202020204" pitchFamily="34" charset="0"/>
              </a:rPr>
              <a:t>Unknown (Owner) ‘Peter Barry, Dick Spring, Garret FitzGerald, Margaret Thatcher, Geoffrey Howe and Tom King at the signing of the Anglo-Irish Agreement in 1985’ &lt;https://</a:t>
            </a:r>
            <a:r>
              <a:rPr lang="en-GB" b="0" i="0" u="none" strike="noStrike" dirty="0" err="1">
                <a:solidFill>
                  <a:schemeClr val="tx1"/>
                </a:solidFill>
                <a:effectLst/>
                <a:latin typeface="Arial" panose="020B0604020202020204" pitchFamily="34" charset="0"/>
                <a:cs typeface="Arial" panose="020B0604020202020204" pitchFamily="34" charset="0"/>
              </a:rPr>
              <a:t>www.irishtimes.com</a:t>
            </a:r>
            <a:r>
              <a:rPr lang="en-GB" b="0" i="0" u="none" strike="noStrike" dirty="0">
                <a:solidFill>
                  <a:schemeClr val="tx1"/>
                </a:solidFill>
                <a:effectLst/>
                <a:latin typeface="Arial" panose="020B0604020202020204" pitchFamily="34" charset="0"/>
                <a:cs typeface="Arial" panose="020B0604020202020204" pitchFamily="34" charset="0"/>
              </a:rPr>
              <a:t>/news/politics/anglo-irish-agreement-how-the-deal-was-done-1.2429176&gt; </a:t>
            </a:r>
            <a:r>
              <a:rPr lang="en-GB" b="0" i="1" u="none" strike="noStrike" dirty="0">
                <a:solidFill>
                  <a:schemeClr val="tx1"/>
                </a:solidFill>
                <a:effectLst/>
                <a:highlight>
                  <a:srgbClr val="FFFFFF"/>
                </a:highlight>
                <a:latin typeface="Arial" panose="020B0604020202020204" pitchFamily="34" charset="0"/>
                <a:cs typeface="Arial" panose="020B0604020202020204" pitchFamily="34" charset="0"/>
              </a:rPr>
              <a:t>[accessed 09 August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1" u="none" strike="noStrike" dirty="0">
              <a:solidFill>
                <a:schemeClr val="tx1"/>
              </a:solidFill>
              <a:effectLst/>
              <a:highlight>
                <a:srgbClr val="FFFFFF"/>
              </a:highligh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chemeClr val="tx1"/>
                </a:solidFill>
                <a:effectLst/>
                <a:highlight>
                  <a:srgbClr val="FFFFFF"/>
                </a:highlight>
                <a:latin typeface="Arial" panose="020B0604020202020204" pitchFamily="34" charset="0"/>
                <a:cs typeface="Arial" panose="020B0604020202020204" pitchFamily="34" charset="0"/>
              </a:rPr>
              <a:t>BBC (Owner) ‘The prime minister at the time, Tony Blair, and then Taoiseach (Irish Prime Minister) Bertie Ahern sign the Good Friday Agreement’ &lt;https://</a:t>
            </a:r>
            <a:r>
              <a:rPr lang="en-GB" b="0" i="0" u="none" strike="noStrike" dirty="0" err="1">
                <a:solidFill>
                  <a:schemeClr val="tx1"/>
                </a:solidFill>
                <a:effectLst/>
                <a:highlight>
                  <a:srgbClr val="FFFFFF"/>
                </a:highlight>
                <a:latin typeface="Arial" panose="020B0604020202020204" pitchFamily="34" charset="0"/>
                <a:cs typeface="Arial" panose="020B0604020202020204" pitchFamily="34" charset="0"/>
              </a:rPr>
              <a:t>www.bbc.co.uk</a:t>
            </a:r>
            <a:r>
              <a:rPr lang="en-GB" b="0" i="0" u="none" strike="noStrike" dirty="0">
                <a:solidFill>
                  <a:schemeClr val="tx1"/>
                </a:solidFill>
                <a:effectLst/>
                <a:highlight>
                  <a:srgbClr val="FFFFFF"/>
                </a:highlight>
                <a:latin typeface="Arial" panose="020B0604020202020204" pitchFamily="34" charset="0"/>
                <a:cs typeface="Arial" panose="020B0604020202020204" pitchFamily="34" charset="0"/>
              </a:rPr>
              <a:t>/news/uk-northern-ireland-61968177&gt; [accessed 10 August 2024].</a:t>
            </a:r>
            <a:endParaRPr lang="en-GB" b="0" i="0" u="none" strike="noStrike" dirty="0">
              <a:solidFill>
                <a:schemeClr val="tx1"/>
              </a:solidFill>
              <a:effectLst/>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2869E93-D661-CE42-8BA2-C3BE15439054}" type="slidenum">
              <a:rPr lang="en-GB" smtClean="0"/>
              <a:t>8</a:t>
            </a:fld>
            <a:endParaRPr lang="en-GB"/>
          </a:p>
        </p:txBody>
      </p:sp>
    </p:spTree>
    <p:extLst>
      <p:ext uri="{BB962C8B-B14F-4D97-AF65-F5344CB8AC3E}">
        <p14:creationId xmlns:p14="http://schemas.microsoft.com/office/powerpoint/2010/main" val="3715971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the British found themselves in a difficult position, trying to act as peacemakers but resorting to the use of force, which resulted in the loss of innocent lives. This led to widespread resentment from paramilitary groups towards the British, creating long-standing animosity. Despite being unpopular with all parties, the British continued efforts to establish a government where all voices could be heard.</a:t>
            </a:r>
          </a:p>
          <a:p>
            <a:endParaRPr lang="en-GB" dirty="0"/>
          </a:p>
          <a:p>
            <a:r>
              <a:rPr lang="en-GB" dirty="0"/>
              <a:t>Regrettably, between August 1969 and July 2007, 1,441 military personnel lost their lives in British operations in Northern Ireland, with 722 of these deaths due to paramilitary attacks. Ultimately, the British military was responsible for the deaths of 301 individuals, more than half of whom were civilians. In total, an estimated 3,520 individuals lost their lives during the Troubles.</a:t>
            </a:r>
          </a:p>
          <a:p>
            <a:endParaRPr lang="en-GB" dirty="0"/>
          </a:p>
          <a:p>
            <a:r>
              <a:rPr lang="en-GB" dirty="0"/>
              <a:t>It is hoped that the British will continue to work towards reconciliation, but it is important to acknowledge the painful legacy and ongoing reminders from the Irish community regarding the violence inflicted by the British on their people.</a:t>
            </a:r>
          </a:p>
        </p:txBody>
      </p:sp>
      <p:sp>
        <p:nvSpPr>
          <p:cNvPr id="4" name="Slide Number Placeholder 3"/>
          <p:cNvSpPr>
            <a:spLocks noGrp="1"/>
          </p:cNvSpPr>
          <p:nvPr>
            <p:ph type="sldNum" sz="quarter" idx="5"/>
          </p:nvPr>
        </p:nvSpPr>
        <p:spPr/>
        <p:txBody>
          <a:bodyPr/>
          <a:lstStyle/>
          <a:p>
            <a:fld id="{D2869E93-D661-CE42-8BA2-C3BE15439054}" type="slidenum">
              <a:rPr lang="en-GB" smtClean="0"/>
              <a:t>9</a:t>
            </a:fld>
            <a:endParaRPr lang="en-GB"/>
          </a:p>
        </p:txBody>
      </p:sp>
    </p:spTree>
    <p:extLst>
      <p:ext uri="{BB962C8B-B14F-4D97-AF65-F5344CB8AC3E}">
        <p14:creationId xmlns:p14="http://schemas.microsoft.com/office/powerpoint/2010/main" val="42344024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869E93-D661-CE42-8BA2-C3BE15439054}" type="slidenum">
              <a:rPr lang="en-GB" smtClean="0"/>
              <a:t>10</a:t>
            </a:fld>
            <a:endParaRPr lang="en-GB"/>
          </a:p>
        </p:txBody>
      </p:sp>
    </p:spTree>
    <p:extLst>
      <p:ext uri="{BB962C8B-B14F-4D97-AF65-F5344CB8AC3E}">
        <p14:creationId xmlns:p14="http://schemas.microsoft.com/office/powerpoint/2010/main" val="27119813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869E93-D661-CE42-8BA2-C3BE15439054}" type="slidenum">
              <a:rPr lang="en-GB" smtClean="0"/>
              <a:t>11</a:t>
            </a:fld>
            <a:endParaRPr lang="en-GB"/>
          </a:p>
        </p:txBody>
      </p:sp>
    </p:spTree>
    <p:extLst>
      <p:ext uri="{BB962C8B-B14F-4D97-AF65-F5344CB8AC3E}">
        <p14:creationId xmlns:p14="http://schemas.microsoft.com/office/powerpoint/2010/main" val="14948370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869E93-D661-CE42-8BA2-C3BE15439054}" type="slidenum">
              <a:rPr lang="en-GB" smtClean="0"/>
              <a:t>12</a:t>
            </a:fld>
            <a:endParaRPr lang="en-GB"/>
          </a:p>
        </p:txBody>
      </p:sp>
    </p:spTree>
    <p:extLst>
      <p:ext uri="{BB962C8B-B14F-4D97-AF65-F5344CB8AC3E}">
        <p14:creationId xmlns:p14="http://schemas.microsoft.com/office/powerpoint/2010/main" val="41243727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C10B-90B2-259C-C93D-FF5C48F0EC1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4EC6CE8-00CA-8539-2910-AEFD9EF21E9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B6783BA-63A3-B5FF-9A51-DF1F6EEFA7E0}"/>
              </a:ext>
            </a:extLst>
          </p:cNvPr>
          <p:cNvSpPr>
            <a:spLocks noGrp="1"/>
          </p:cNvSpPr>
          <p:nvPr>
            <p:ph type="dt" sz="half" idx="10"/>
          </p:nvPr>
        </p:nvSpPr>
        <p:spPr/>
        <p:txBody>
          <a:bodyPr/>
          <a:lstStyle/>
          <a:p>
            <a:fld id="{8F72BA41-EC5B-4197-BCC8-0FD2E523CD7A}" type="datetimeFigureOut">
              <a:rPr lang="en-US" smtClean="0"/>
              <a:t>8/10/24</a:t>
            </a:fld>
            <a:endParaRPr lang="en-US"/>
          </a:p>
        </p:txBody>
      </p:sp>
      <p:sp>
        <p:nvSpPr>
          <p:cNvPr id="5" name="Footer Placeholder 4">
            <a:extLst>
              <a:ext uri="{FF2B5EF4-FFF2-40B4-BE49-F238E27FC236}">
                <a16:creationId xmlns:a16="http://schemas.microsoft.com/office/drawing/2014/main" id="{276E7F1A-B56B-4F34-0351-D147EE60375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D40DD3A-CFDD-F9AE-03AD-3C7B58F34FC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517533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01BA3-AEE8-EAFD-795D-84F7E5D88D1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B917271-C70A-14FF-5624-067EB74924A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0337691-7DC3-0D84-9FD3-597B897C615D}"/>
              </a:ext>
            </a:extLst>
          </p:cNvPr>
          <p:cNvSpPr>
            <a:spLocks noGrp="1"/>
          </p:cNvSpPr>
          <p:nvPr>
            <p:ph type="dt" sz="half" idx="10"/>
          </p:nvPr>
        </p:nvSpPr>
        <p:spPr/>
        <p:txBody>
          <a:bodyPr/>
          <a:lstStyle/>
          <a:p>
            <a:fld id="{8F72BA41-EC5B-4197-BCC8-0FD2E523CD7A}" type="datetimeFigureOut">
              <a:rPr lang="en-US" smtClean="0"/>
              <a:t>8/10/24</a:t>
            </a:fld>
            <a:endParaRPr lang="en-US"/>
          </a:p>
        </p:txBody>
      </p:sp>
      <p:sp>
        <p:nvSpPr>
          <p:cNvPr id="5" name="Footer Placeholder 4">
            <a:extLst>
              <a:ext uri="{FF2B5EF4-FFF2-40B4-BE49-F238E27FC236}">
                <a16:creationId xmlns:a16="http://schemas.microsoft.com/office/drawing/2014/main" id="{A8A9A182-110C-6C91-614D-F329B16899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E19775-0031-BB8B-5570-D2082D9066E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790993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1D877-CBB3-5800-F55C-AD504FD787E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34A3BAE-2B0F-1D80-75AA-EE4EE822E33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9337F08-131E-80E9-EB90-2C949B131AC6}"/>
              </a:ext>
            </a:extLst>
          </p:cNvPr>
          <p:cNvSpPr>
            <a:spLocks noGrp="1"/>
          </p:cNvSpPr>
          <p:nvPr>
            <p:ph type="dt" sz="half" idx="10"/>
          </p:nvPr>
        </p:nvSpPr>
        <p:spPr/>
        <p:txBody>
          <a:bodyPr/>
          <a:lstStyle/>
          <a:p>
            <a:fld id="{8F72BA41-EC5B-4197-BCC8-0FD2E523CD7A}" type="datetimeFigureOut">
              <a:rPr lang="en-US" smtClean="0"/>
              <a:t>8/10/24</a:t>
            </a:fld>
            <a:endParaRPr lang="en-US"/>
          </a:p>
        </p:txBody>
      </p:sp>
      <p:sp>
        <p:nvSpPr>
          <p:cNvPr id="5" name="Footer Placeholder 4">
            <a:extLst>
              <a:ext uri="{FF2B5EF4-FFF2-40B4-BE49-F238E27FC236}">
                <a16:creationId xmlns:a16="http://schemas.microsoft.com/office/drawing/2014/main" id="{ABB78C5F-1675-13C5-62D3-6AD4753117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D5D8A7-8303-2FE3-AEDE-62325F42516A}"/>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227453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517E8-5507-7FCD-9BED-0290AF5C9D8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E5E542C-1F4D-CD7B-0BA4-A08F7E58A4E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A06B1B0-78EB-76E4-D69D-DDB2C4577E0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B7BB71D-5983-4D18-7A1F-B36AD2557B75}"/>
              </a:ext>
            </a:extLst>
          </p:cNvPr>
          <p:cNvSpPr>
            <a:spLocks noGrp="1"/>
          </p:cNvSpPr>
          <p:nvPr>
            <p:ph type="dt" sz="half" idx="10"/>
          </p:nvPr>
        </p:nvSpPr>
        <p:spPr/>
        <p:txBody>
          <a:bodyPr/>
          <a:lstStyle/>
          <a:p>
            <a:fld id="{8F72BA41-EC5B-4197-BCC8-0FD2E523CD7A}" type="datetimeFigureOut">
              <a:rPr lang="en-US" smtClean="0"/>
              <a:t>8/10/24</a:t>
            </a:fld>
            <a:endParaRPr lang="en-US"/>
          </a:p>
        </p:txBody>
      </p:sp>
      <p:sp>
        <p:nvSpPr>
          <p:cNvPr id="6" name="Footer Placeholder 5">
            <a:extLst>
              <a:ext uri="{FF2B5EF4-FFF2-40B4-BE49-F238E27FC236}">
                <a16:creationId xmlns:a16="http://schemas.microsoft.com/office/drawing/2014/main" id="{AC90FDA6-1A17-3DB1-EA24-365E62A8E9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BAC62A-CC3B-7C19-3FB9-F8C18E0EC88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619046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0F74F-9ABF-970A-98DC-874D0E28944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70D6979-2A56-7950-6148-DF2F8514B7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656E214-5455-55D0-FBA7-23B26061518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B52BDB6-41B1-7081-7AEC-DD7319B693C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E1E9A2C-69A6-BD5F-F8AE-1CA1711E0C1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96F231E-E5A9-DF85-7AFF-11609EECA6A8}"/>
              </a:ext>
            </a:extLst>
          </p:cNvPr>
          <p:cNvSpPr>
            <a:spLocks noGrp="1"/>
          </p:cNvSpPr>
          <p:nvPr>
            <p:ph type="dt" sz="half" idx="10"/>
          </p:nvPr>
        </p:nvSpPr>
        <p:spPr/>
        <p:txBody>
          <a:bodyPr/>
          <a:lstStyle/>
          <a:p>
            <a:fld id="{8F72BA41-EC5B-4197-BCC8-0FD2E523CD7A}" type="datetimeFigureOut">
              <a:rPr lang="en-US" smtClean="0"/>
              <a:t>8/10/24</a:t>
            </a:fld>
            <a:endParaRPr lang="en-US"/>
          </a:p>
        </p:txBody>
      </p:sp>
      <p:sp>
        <p:nvSpPr>
          <p:cNvPr id="8" name="Footer Placeholder 7">
            <a:extLst>
              <a:ext uri="{FF2B5EF4-FFF2-40B4-BE49-F238E27FC236}">
                <a16:creationId xmlns:a16="http://schemas.microsoft.com/office/drawing/2014/main" id="{F9CB9B99-3A12-1B3F-0DCC-7A50AF426EF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1E7A68C-EB3D-577B-9C12-2E7AB3DFB000}"/>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652136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FFF24-0702-E9A5-5F48-EB37FFDDD46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C86A5D3-8594-2C6A-B6D6-92B764CAC908}"/>
              </a:ext>
            </a:extLst>
          </p:cNvPr>
          <p:cNvSpPr>
            <a:spLocks noGrp="1"/>
          </p:cNvSpPr>
          <p:nvPr>
            <p:ph type="dt" sz="half" idx="10"/>
          </p:nvPr>
        </p:nvSpPr>
        <p:spPr/>
        <p:txBody>
          <a:bodyPr/>
          <a:lstStyle/>
          <a:p>
            <a:fld id="{8F72BA41-EC5B-4197-BCC8-0FD2E523CD7A}" type="datetimeFigureOut">
              <a:rPr lang="en-US" smtClean="0"/>
              <a:t>8/10/24</a:t>
            </a:fld>
            <a:endParaRPr lang="en-US"/>
          </a:p>
        </p:txBody>
      </p:sp>
      <p:sp>
        <p:nvSpPr>
          <p:cNvPr id="4" name="Footer Placeholder 3">
            <a:extLst>
              <a:ext uri="{FF2B5EF4-FFF2-40B4-BE49-F238E27FC236}">
                <a16:creationId xmlns:a16="http://schemas.microsoft.com/office/drawing/2014/main" id="{A6BC5BE7-3331-96B2-D219-C741F77BAA4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2E595C-F9AB-39B7-2930-2CCCBE494365}"/>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289913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B67AFE-212B-C2B7-DCE6-C0BE12BE1CF7}"/>
              </a:ext>
            </a:extLst>
          </p:cNvPr>
          <p:cNvSpPr>
            <a:spLocks noGrp="1"/>
          </p:cNvSpPr>
          <p:nvPr>
            <p:ph type="dt" sz="half" idx="10"/>
          </p:nvPr>
        </p:nvSpPr>
        <p:spPr/>
        <p:txBody>
          <a:bodyPr/>
          <a:lstStyle/>
          <a:p>
            <a:fld id="{8F72BA41-EC5B-4197-BCC8-0FD2E523CD7A}" type="datetimeFigureOut">
              <a:rPr lang="en-US" smtClean="0"/>
              <a:t>8/10/24</a:t>
            </a:fld>
            <a:endParaRPr lang="en-US"/>
          </a:p>
        </p:txBody>
      </p:sp>
      <p:sp>
        <p:nvSpPr>
          <p:cNvPr id="3" name="Footer Placeholder 2">
            <a:extLst>
              <a:ext uri="{FF2B5EF4-FFF2-40B4-BE49-F238E27FC236}">
                <a16:creationId xmlns:a16="http://schemas.microsoft.com/office/drawing/2014/main" id="{F9976568-7A5E-0377-BF3E-7A8D41B9CD6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C77323C-5C99-2041-45A6-EC5AD6A1109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196717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C8D9D-3199-9B10-B292-CA40738FC76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4AE87C3-A33E-56AE-A3AE-11147EF7761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581CFFF-7CD0-5557-C70B-8EE23D4FCF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D7FC8FF-7D1A-51D6-55C0-CD6F825EC43B}"/>
              </a:ext>
            </a:extLst>
          </p:cNvPr>
          <p:cNvSpPr>
            <a:spLocks noGrp="1"/>
          </p:cNvSpPr>
          <p:nvPr>
            <p:ph type="dt" sz="half" idx="10"/>
          </p:nvPr>
        </p:nvSpPr>
        <p:spPr/>
        <p:txBody>
          <a:bodyPr/>
          <a:lstStyle/>
          <a:p>
            <a:fld id="{8F72BA41-EC5B-4197-BCC8-0FD2E523CD7A}" type="datetimeFigureOut">
              <a:rPr lang="en-US" smtClean="0"/>
              <a:t>8/10/24</a:t>
            </a:fld>
            <a:endParaRPr lang="en-US"/>
          </a:p>
        </p:txBody>
      </p:sp>
      <p:sp>
        <p:nvSpPr>
          <p:cNvPr id="6" name="Footer Placeholder 5">
            <a:extLst>
              <a:ext uri="{FF2B5EF4-FFF2-40B4-BE49-F238E27FC236}">
                <a16:creationId xmlns:a16="http://schemas.microsoft.com/office/drawing/2014/main" id="{09960EBD-85E9-2BF3-6319-3903836D601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C051E25-B4F0-36D6-4EB9-ECB131F539B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45062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8535D-A92C-B3B2-8EAB-2A831E09B53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A879E10-21F9-A291-1CF5-33AEF16AF9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E868341-5893-8020-364D-5679A8C51C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4FFDE2C-C3E6-B2AC-DE05-E25760844A65}"/>
              </a:ext>
            </a:extLst>
          </p:cNvPr>
          <p:cNvSpPr>
            <a:spLocks noGrp="1"/>
          </p:cNvSpPr>
          <p:nvPr>
            <p:ph type="dt" sz="half" idx="10"/>
          </p:nvPr>
        </p:nvSpPr>
        <p:spPr/>
        <p:txBody>
          <a:bodyPr/>
          <a:lstStyle/>
          <a:p>
            <a:fld id="{8F72BA41-EC5B-4197-BCC8-0FD2E523CD7A}" type="datetimeFigureOut">
              <a:rPr lang="en-US" smtClean="0"/>
              <a:t>8/10/24</a:t>
            </a:fld>
            <a:endParaRPr lang="en-US"/>
          </a:p>
        </p:txBody>
      </p:sp>
      <p:sp>
        <p:nvSpPr>
          <p:cNvPr id="6" name="Footer Placeholder 5">
            <a:extLst>
              <a:ext uri="{FF2B5EF4-FFF2-40B4-BE49-F238E27FC236}">
                <a16:creationId xmlns:a16="http://schemas.microsoft.com/office/drawing/2014/main" id="{6F2C02B4-079B-08A9-E83E-BAF6515633E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244FF9-03AA-DB09-5B5C-C88A953DC512}"/>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934914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DFB86-DD9F-946B-0D3D-67D5DE4831E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1C61072-71E3-075A-D798-BC44E6DA573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9B034A5-1404-ADA1-86C3-42869F52C43F}"/>
              </a:ext>
            </a:extLst>
          </p:cNvPr>
          <p:cNvSpPr>
            <a:spLocks noGrp="1"/>
          </p:cNvSpPr>
          <p:nvPr>
            <p:ph type="dt" sz="half" idx="10"/>
          </p:nvPr>
        </p:nvSpPr>
        <p:spPr/>
        <p:txBody>
          <a:bodyPr/>
          <a:lstStyle/>
          <a:p>
            <a:fld id="{8F72BA41-EC5B-4197-BCC8-0FD2E523CD7A}" type="datetimeFigureOut">
              <a:rPr lang="en-US" smtClean="0"/>
              <a:t>8/10/24</a:t>
            </a:fld>
            <a:endParaRPr lang="en-US"/>
          </a:p>
        </p:txBody>
      </p:sp>
      <p:sp>
        <p:nvSpPr>
          <p:cNvPr id="5" name="Footer Placeholder 4">
            <a:extLst>
              <a:ext uri="{FF2B5EF4-FFF2-40B4-BE49-F238E27FC236}">
                <a16:creationId xmlns:a16="http://schemas.microsoft.com/office/drawing/2014/main" id="{D274F72B-62DD-2CB7-217F-3C244DECC2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53648C-5B91-849E-99F7-D5B4768271E0}"/>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5144180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EDDB9A-89D5-8A53-11B7-67D5C34B7E5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EA9A9E9-BD2C-3B52-7DD4-B5A5A18137A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8F87A69-1DB3-C690-97E6-FCE43BC2C475}"/>
              </a:ext>
            </a:extLst>
          </p:cNvPr>
          <p:cNvSpPr>
            <a:spLocks noGrp="1"/>
          </p:cNvSpPr>
          <p:nvPr>
            <p:ph type="dt" sz="half" idx="10"/>
          </p:nvPr>
        </p:nvSpPr>
        <p:spPr/>
        <p:txBody>
          <a:bodyPr/>
          <a:lstStyle/>
          <a:p>
            <a:fld id="{8F72BA41-EC5B-4197-BCC8-0FD2E523CD7A}" type="datetimeFigureOut">
              <a:rPr lang="en-US" smtClean="0"/>
              <a:t>8/10/24</a:t>
            </a:fld>
            <a:endParaRPr lang="en-US"/>
          </a:p>
        </p:txBody>
      </p:sp>
      <p:sp>
        <p:nvSpPr>
          <p:cNvPr id="5" name="Footer Placeholder 4">
            <a:extLst>
              <a:ext uri="{FF2B5EF4-FFF2-40B4-BE49-F238E27FC236}">
                <a16:creationId xmlns:a16="http://schemas.microsoft.com/office/drawing/2014/main" id="{493CB66F-9FAF-1C97-3636-93D8E55BA6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71069C-1840-AD22-BFDD-6ADDB43FB850}"/>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2844638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A81BCB-D07C-9727-2187-F56E977AF85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171DEA1-C24E-8D3F-6CAA-911FA24BA0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58A23B3-2C2F-6090-0A25-863D475879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F72BA41-EC5B-4197-BCC8-0FD2E523CD7A}" type="datetimeFigureOut">
              <a:rPr lang="en-US" smtClean="0"/>
              <a:pPr/>
              <a:t>8/10/24</a:t>
            </a:fld>
            <a:endParaRPr lang="en-US" dirty="0"/>
          </a:p>
        </p:txBody>
      </p:sp>
      <p:sp>
        <p:nvSpPr>
          <p:cNvPr id="5" name="Footer Placeholder 4">
            <a:extLst>
              <a:ext uri="{FF2B5EF4-FFF2-40B4-BE49-F238E27FC236}">
                <a16:creationId xmlns:a16="http://schemas.microsoft.com/office/drawing/2014/main" id="{B5D52611-2584-7224-F2F1-DF0F40B18E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5A788C28-E850-EE93-A1DD-1582F401C76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E15108C-154A-4A5A-9C05-91A49A422BA7}" type="slidenum">
              <a:rPr lang="en-US" smtClean="0"/>
              <a:pPr/>
              <a:t>‹#›</a:t>
            </a:fld>
            <a:endParaRPr lang="en-US" dirty="0"/>
          </a:p>
        </p:txBody>
      </p:sp>
    </p:spTree>
    <p:extLst>
      <p:ext uri="{BB962C8B-B14F-4D97-AF65-F5344CB8AC3E}">
        <p14:creationId xmlns:p14="http://schemas.microsoft.com/office/powerpoint/2010/main" val="3726788020"/>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IRA gunmen">
            <a:extLst>
              <a:ext uri="{FF2B5EF4-FFF2-40B4-BE49-F238E27FC236}">
                <a16:creationId xmlns:a16="http://schemas.microsoft.com/office/drawing/2014/main" id="{0390A5FA-3A4B-FFB4-9E3A-C6520BBAD7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0689"/>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1" name="Rectangle 3080">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6F46D33-FD5C-D0F9-542A-4C10CB587BB5}"/>
              </a:ext>
            </a:extLst>
          </p:cNvPr>
          <p:cNvSpPr>
            <a:spLocks noGrp="1"/>
          </p:cNvSpPr>
          <p:nvPr>
            <p:ph type="ctrTitle"/>
          </p:nvPr>
        </p:nvSpPr>
        <p:spPr>
          <a:xfrm>
            <a:off x="384314" y="2498779"/>
            <a:ext cx="3399410" cy="1860441"/>
          </a:xfrm>
          <a:noFill/>
        </p:spPr>
        <p:txBody>
          <a:bodyPr>
            <a:noAutofit/>
          </a:bodyPr>
          <a:lstStyle/>
          <a:p>
            <a:pPr algn="l"/>
            <a:r>
              <a:rPr lang="en-GB" sz="3200" b="1" dirty="0"/>
              <a:t>The British Government's approach towards security issues in Northern Ireland change throughout 'The Troubles’</a:t>
            </a:r>
          </a:p>
        </p:txBody>
      </p:sp>
      <p:sp>
        <p:nvSpPr>
          <p:cNvPr id="3" name="Subtitle 2">
            <a:extLst>
              <a:ext uri="{FF2B5EF4-FFF2-40B4-BE49-F238E27FC236}">
                <a16:creationId xmlns:a16="http://schemas.microsoft.com/office/drawing/2014/main" id="{9E15E093-6F3C-0833-B303-2B8C4477848E}"/>
              </a:ext>
            </a:extLst>
          </p:cNvPr>
          <p:cNvSpPr>
            <a:spLocks noGrp="1"/>
          </p:cNvSpPr>
          <p:nvPr>
            <p:ph type="subTitle" idx="1"/>
          </p:nvPr>
        </p:nvSpPr>
        <p:spPr>
          <a:xfrm>
            <a:off x="384314" y="4629234"/>
            <a:ext cx="3973386" cy="1485319"/>
          </a:xfrm>
          <a:noFill/>
        </p:spPr>
        <p:txBody>
          <a:bodyPr>
            <a:normAutofit fontScale="92500"/>
          </a:bodyPr>
          <a:lstStyle/>
          <a:p>
            <a:pPr algn="l"/>
            <a:br>
              <a:rPr lang="en-GB" b="1" dirty="0"/>
            </a:br>
            <a:r>
              <a:rPr lang="en-GB" b="1" dirty="0"/>
              <a:t>Civil Disobedience and the State (HPHI5908, HPHI6908)</a:t>
            </a:r>
            <a:endParaRPr lang="en-GB" dirty="0"/>
          </a:p>
          <a:p>
            <a:pPr algn="l"/>
            <a:r>
              <a:rPr lang="en-GB" dirty="0"/>
              <a:t>Katie L Pullen-O’Brien</a:t>
            </a:r>
          </a:p>
        </p:txBody>
      </p:sp>
    </p:spTree>
    <p:extLst>
      <p:ext uri="{BB962C8B-B14F-4D97-AF65-F5344CB8AC3E}">
        <p14:creationId xmlns:p14="http://schemas.microsoft.com/office/powerpoint/2010/main" val="1733119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5D8D4-3E02-D382-1F28-A3DFC660A0E5}"/>
              </a:ext>
            </a:extLst>
          </p:cNvPr>
          <p:cNvSpPr>
            <a:spLocks noGrp="1"/>
          </p:cNvSpPr>
          <p:nvPr>
            <p:ph type="title"/>
          </p:nvPr>
        </p:nvSpPr>
        <p:spPr>
          <a:xfrm>
            <a:off x="640080" y="325369"/>
            <a:ext cx="4368602" cy="1956841"/>
          </a:xfrm>
        </p:spPr>
        <p:txBody>
          <a:bodyPr anchor="b">
            <a:normAutofit/>
          </a:bodyPr>
          <a:lstStyle/>
          <a:p>
            <a:r>
              <a:rPr lang="en-GB" sz="5400" dirty="0"/>
              <a:t>Introduction</a:t>
            </a:r>
          </a:p>
        </p:txBody>
      </p:sp>
      <p:sp>
        <p:nvSpPr>
          <p:cNvPr id="104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55E0C9-EBA6-EE34-B90B-89E979F2965F}"/>
              </a:ext>
            </a:extLst>
          </p:cNvPr>
          <p:cNvSpPr>
            <a:spLocks noGrp="1"/>
          </p:cNvSpPr>
          <p:nvPr>
            <p:ph idx="1"/>
          </p:nvPr>
        </p:nvSpPr>
        <p:spPr>
          <a:xfrm>
            <a:off x="330200" y="2872899"/>
            <a:ext cx="4553469" cy="3320668"/>
          </a:xfrm>
        </p:spPr>
        <p:txBody>
          <a:bodyPr>
            <a:normAutofit/>
          </a:bodyPr>
          <a:lstStyle/>
          <a:p>
            <a:pPr marL="514350" indent="-514350">
              <a:buAutoNum type="arabicPeriod"/>
            </a:pPr>
            <a:r>
              <a:rPr lang="en-GB" sz="1700" dirty="0"/>
              <a:t>What were ‘The Troubles’</a:t>
            </a:r>
          </a:p>
          <a:p>
            <a:pPr marL="514350" indent="-514350">
              <a:buAutoNum type="arabicPeriod"/>
            </a:pPr>
            <a:r>
              <a:rPr lang="en-GB" sz="1700" dirty="0"/>
              <a:t>Security Challenges in Northern Ireland during ‘The Troubles’</a:t>
            </a:r>
          </a:p>
          <a:p>
            <a:pPr marL="514350" indent="-514350">
              <a:buAutoNum type="arabicPeriod"/>
            </a:pPr>
            <a:r>
              <a:rPr lang="en-GB" sz="1700" b="0" i="0" u="none" strike="noStrike" dirty="0">
                <a:effectLst/>
                <a:highlight>
                  <a:srgbClr val="FFFFFF"/>
                </a:highlight>
              </a:rPr>
              <a:t>Escalation of Violence</a:t>
            </a:r>
            <a:endParaRPr lang="en-GB" sz="1700" dirty="0">
              <a:highlight>
                <a:srgbClr val="FFFFFF"/>
              </a:highlight>
              <a:latin typeface="Inter"/>
            </a:endParaRPr>
          </a:p>
          <a:p>
            <a:pPr marL="514350" indent="-514350">
              <a:buFont typeface="Arial" panose="020B0604020202020204" pitchFamily="34" charset="0"/>
              <a:buAutoNum type="arabicPeriod"/>
            </a:pPr>
            <a:r>
              <a:rPr lang="en-GB" sz="1700" b="0" i="0" u="none" strike="noStrike" dirty="0">
                <a:effectLst/>
                <a:highlight>
                  <a:srgbClr val="FFFFFF"/>
                </a:highlight>
                <a:latin typeface="Inter"/>
              </a:rPr>
              <a:t>Initial British Government Response</a:t>
            </a:r>
            <a:endParaRPr lang="en-GB" sz="1700" b="0" i="0" u="none" strike="noStrike" dirty="0">
              <a:effectLst/>
              <a:highlight>
                <a:srgbClr val="FFFFFF"/>
              </a:highlight>
            </a:endParaRPr>
          </a:p>
          <a:p>
            <a:pPr marL="514350" indent="-514350">
              <a:buAutoNum type="arabicPeriod"/>
            </a:pPr>
            <a:r>
              <a:rPr lang="en-GB" sz="1700" b="0" i="0" u="none" strike="noStrike" dirty="0">
                <a:effectLst/>
                <a:highlight>
                  <a:srgbClr val="FFFFFF"/>
                </a:highlight>
              </a:rPr>
              <a:t>Changing of tactics &amp; how effective was the change in approach</a:t>
            </a:r>
          </a:p>
          <a:p>
            <a:pPr marL="514350" indent="-514350">
              <a:buAutoNum type="arabicPeriod"/>
            </a:pPr>
            <a:r>
              <a:rPr lang="en-GB" sz="1700" b="0" i="0" u="none" strike="noStrike" dirty="0">
                <a:effectLst/>
                <a:highlight>
                  <a:srgbClr val="FFFFFF"/>
                </a:highlight>
              </a:rPr>
              <a:t>International Relations</a:t>
            </a:r>
          </a:p>
          <a:p>
            <a:pPr marL="514350" indent="-514350">
              <a:buAutoNum type="arabicPeriod"/>
            </a:pPr>
            <a:r>
              <a:rPr lang="en-GB" sz="1700" dirty="0"/>
              <a:t>Conclusion</a:t>
            </a:r>
            <a:endParaRPr lang="en-GB" sz="1700" dirty="0">
              <a:highlight>
                <a:srgbClr val="FFFFFF"/>
              </a:highlight>
            </a:endParaRPr>
          </a:p>
          <a:p>
            <a:pPr marL="514350" indent="-514350">
              <a:buAutoNum type="arabicPeriod"/>
            </a:pPr>
            <a:r>
              <a:rPr lang="en-GB" sz="1700" dirty="0">
                <a:highlight>
                  <a:srgbClr val="FFFFFF"/>
                </a:highlight>
              </a:rPr>
              <a:t>Bibliography</a:t>
            </a:r>
            <a:endParaRPr lang="en-GB" sz="1700" b="0" i="0" u="none" strike="noStrike" dirty="0">
              <a:effectLst/>
              <a:highlight>
                <a:srgbClr val="FFFFFF"/>
              </a:highlight>
              <a:latin typeface="Inter"/>
            </a:endParaRPr>
          </a:p>
          <a:p>
            <a:pPr marL="514350" indent="-514350">
              <a:buAutoNum type="arabicPeriod"/>
            </a:pPr>
            <a:endParaRPr lang="en-GB" sz="1700" dirty="0"/>
          </a:p>
          <a:p>
            <a:pPr marL="514350" indent="-514350">
              <a:buAutoNum type="arabicPeriod"/>
            </a:pPr>
            <a:endParaRPr lang="en-GB" sz="1700" dirty="0"/>
          </a:p>
          <a:p>
            <a:pPr marL="514350" indent="-514350">
              <a:buAutoNum type="arabicPeriod"/>
            </a:pPr>
            <a:endParaRPr lang="en-GB" sz="1700" dirty="0"/>
          </a:p>
        </p:txBody>
      </p:sp>
      <p:pic>
        <p:nvPicPr>
          <p:cNvPr id="1026" name="Picture 2" descr="40 Photographs of The Troubles, The Northern Ireland Conflict">
            <a:extLst>
              <a:ext uri="{FF2B5EF4-FFF2-40B4-BE49-F238E27FC236}">
                <a16:creationId xmlns:a16="http://schemas.microsoft.com/office/drawing/2014/main" id="{1A6E0F7A-C39E-07C2-14FB-4E246819D32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40" r="31809" b="-1"/>
          <a:stretch/>
        </p:blipFill>
        <p:spPr bwMode="auto">
          <a:xfrm>
            <a:off x="5213869" y="-97527"/>
            <a:ext cx="7045043" cy="7023755"/>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8813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A woman IRA volunteer on active service in west Belfast with an AR18 assault rifle. Photo: Colman Doyle Collection/National Library of Ireland">
            <a:extLst>
              <a:ext uri="{FF2B5EF4-FFF2-40B4-BE49-F238E27FC236}">
                <a16:creationId xmlns:a16="http://schemas.microsoft.com/office/drawing/2014/main" id="{1A825581-22B8-83B0-CE5C-22BB8BBC06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9291" r="-2" b="8860"/>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A soldier fires off a baton round, Northern Ireland, 1972">
            <a:extLst>
              <a:ext uri="{FF2B5EF4-FFF2-40B4-BE49-F238E27FC236}">
                <a16:creationId xmlns:a16="http://schemas.microsoft.com/office/drawing/2014/main" id="{94D16C0F-C241-902A-DB28-F38B00B8470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6510" r="-2" b="32103"/>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2057" name="Freeform: Shape 2056">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59" name="Freeform: Shape 2058">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9A5EFAB2-85FB-D620-1794-24A36DAC644C}"/>
              </a:ext>
            </a:extLst>
          </p:cNvPr>
          <p:cNvSpPr>
            <a:spLocks noGrp="1"/>
          </p:cNvSpPr>
          <p:nvPr>
            <p:ph type="title"/>
          </p:nvPr>
        </p:nvSpPr>
        <p:spPr>
          <a:xfrm>
            <a:off x="448056" y="859536"/>
            <a:ext cx="4832802" cy="1243584"/>
          </a:xfrm>
        </p:spPr>
        <p:txBody>
          <a:bodyPr>
            <a:normAutofit/>
          </a:bodyPr>
          <a:lstStyle/>
          <a:p>
            <a:r>
              <a:rPr lang="en-GB" sz="3400" dirty="0"/>
              <a:t>What were ‘The Troubles’</a:t>
            </a:r>
          </a:p>
        </p:txBody>
      </p:sp>
      <p:sp>
        <p:nvSpPr>
          <p:cNvPr id="2061" name="Rectangle 2060">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063" name="Rectangle 2062">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65" name="Rectangle 2064">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DD01F43-7969-4385-782A-64EB43BB04F6}"/>
              </a:ext>
            </a:extLst>
          </p:cNvPr>
          <p:cNvSpPr>
            <a:spLocks noGrp="1"/>
          </p:cNvSpPr>
          <p:nvPr>
            <p:ph idx="1"/>
          </p:nvPr>
        </p:nvSpPr>
        <p:spPr>
          <a:xfrm>
            <a:off x="448056" y="2512611"/>
            <a:ext cx="4832803" cy="3664351"/>
          </a:xfrm>
        </p:spPr>
        <p:txBody>
          <a:bodyPr>
            <a:normAutofit/>
          </a:bodyPr>
          <a:lstStyle/>
          <a:p>
            <a:r>
              <a:rPr lang="en-GB" sz="1600" dirty="0"/>
              <a:t>During a period of conflict in Northern Ireland from August 1969 to 1998, British troops were deployed to control civil disorder stemming from protests on civil rights. </a:t>
            </a:r>
          </a:p>
          <a:p>
            <a:r>
              <a:rPr lang="en-GB" sz="1600" dirty="0"/>
              <a:t>The conflict arose from Protestant unionists/loyalists wanting to maintain Northern Ireland's status as part of the United Kingdom, while Catholic nationalists/ republicans sought to make it part of a united Ireland. </a:t>
            </a:r>
          </a:p>
          <a:p>
            <a:r>
              <a:rPr lang="en-GB" sz="1600" dirty="0"/>
              <a:t>The conflict ended in April 1998 with the Good Friday Agreement.</a:t>
            </a:r>
          </a:p>
        </p:txBody>
      </p:sp>
    </p:spTree>
    <p:extLst>
      <p:ext uri="{BB962C8B-B14F-4D97-AF65-F5344CB8AC3E}">
        <p14:creationId xmlns:p14="http://schemas.microsoft.com/office/powerpoint/2010/main" val="886992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n Northern Ireland, two masked youths throw gas bombs at a police Land Rover, which is starting to burn.">
            <a:extLst>
              <a:ext uri="{FF2B5EF4-FFF2-40B4-BE49-F238E27FC236}">
                <a16:creationId xmlns:a16="http://schemas.microsoft.com/office/drawing/2014/main" id="{DF06993C-CB8F-095D-515D-CBD8BF0FC6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1028" r="-2" b="-2"/>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3" descr="A group of people holding up a window&#10;&#10;Description automatically generated">
            <a:extLst>
              <a:ext uri="{FF2B5EF4-FFF2-40B4-BE49-F238E27FC236}">
                <a16:creationId xmlns:a16="http://schemas.microsoft.com/office/drawing/2014/main" id="{C798D757-3844-F231-43C9-3896C1BB88FA}"/>
              </a:ext>
            </a:extLst>
          </p:cNvPr>
          <p:cNvPicPr>
            <a:picLocks noChangeAspect="1"/>
          </p:cNvPicPr>
          <p:nvPr/>
        </p:nvPicPr>
        <p:blipFill rotWithShape="1">
          <a:blip r:embed="rId4"/>
          <a:srcRect t="19294" r="-2" b="8768"/>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2"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9A5EFAB2-85FB-D620-1794-24A36DAC644C}"/>
              </a:ext>
            </a:extLst>
          </p:cNvPr>
          <p:cNvSpPr>
            <a:spLocks noGrp="1"/>
          </p:cNvSpPr>
          <p:nvPr>
            <p:ph type="title"/>
          </p:nvPr>
        </p:nvSpPr>
        <p:spPr>
          <a:xfrm>
            <a:off x="448056" y="859536"/>
            <a:ext cx="4832802" cy="1243584"/>
          </a:xfrm>
        </p:spPr>
        <p:txBody>
          <a:bodyPr>
            <a:noAutofit/>
          </a:bodyPr>
          <a:lstStyle/>
          <a:p>
            <a:r>
              <a:rPr lang="en-GB" sz="3400" dirty="0"/>
              <a:t>Security Challenges In Northern Ireland During ‘The Troubles’</a:t>
            </a:r>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DD01F43-7969-4385-782A-64EB43BB04F6}"/>
              </a:ext>
            </a:extLst>
          </p:cNvPr>
          <p:cNvSpPr>
            <a:spLocks noGrp="1"/>
          </p:cNvSpPr>
          <p:nvPr>
            <p:ph idx="1"/>
          </p:nvPr>
        </p:nvSpPr>
        <p:spPr>
          <a:xfrm>
            <a:off x="448056" y="2512611"/>
            <a:ext cx="4832803" cy="3664351"/>
          </a:xfrm>
        </p:spPr>
        <p:txBody>
          <a:bodyPr>
            <a:normAutofit/>
          </a:bodyPr>
          <a:lstStyle/>
          <a:p>
            <a:r>
              <a:rPr lang="en-GB" sz="1600" dirty="0"/>
              <a:t>The security challenges in Northern Ireland during 'The Troubles' were multifaceted and complex.</a:t>
            </a:r>
          </a:p>
          <a:p>
            <a:r>
              <a:rPr lang="en-GB" sz="1600" dirty="0"/>
              <a:t>The conflict involved paramilitary groups, the British Army, and the Royal Ulster Constabulary.</a:t>
            </a:r>
          </a:p>
          <a:p>
            <a:r>
              <a:rPr lang="en-GB" sz="1600" dirty="0"/>
              <a:t>This led to a range of security challenges such as bombings, shootings, and riots.</a:t>
            </a:r>
          </a:p>
          <a:p>
            <a:r>
              <a:rPr lang="en-GB" sz="1600" dirty="0"/>
              <a:t>The extensive use of guerrilla warfare tactics by paramilitary groups made it difficult for police and military forces to effectively combat the violence.</a:t>
            </a:r>
          </a:p>
        </p:txBody>
      </p:sp>
    </p:spTree>
    <p:extLst>
      <p:ext uri="{BB962C8B-B14F-4D97-AF65-F5344CB8AC3E}">
        <p14:creationId xmlns:p14="http://schemas.microsoft.com/office/powerpoint/2010/main" val="16780968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95B1FC96-0749-41C9-BAED-E089E7714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3171C9-0690-DE5C-E3BD-14248CD64CD1}"/>
              </a:ext>
            </a:extLst>
          </p:cNvPr>
          <p:cNvSpPr>
            <a:spLocks noGrp="1"/>
          </p:cNvSpPr>
          <p:nvPr>
            <p:ph type="title"/>
          </p:nvPr>
        </p:nvSpPr>
        <p:spPr>
          <a:xfrm>
            <a:off x="630936" y="4562856"/>
            <a:ext cx="3419856" cy="1600200"/>
          </a:xfrm>
        </p:spPr>
        <p:txBody>
          <a:bodyPr anchor="ctr">
            <a:normAutofit/>
          </a:bodyPr>
          <a:lstStyle/>
          <a:p>
            <a:r>
              <a:rPr lang="en-GB" sz="3400" b="0" i="0" u="none" strike="noStrike" dirty="0">
                <a:effectLst/>
                <a:highlight>
                  <a:srgbClr val="FFFFFF"/>
                </a:highlight>
              </a:rPr>
              <a:t>Escalation of Violence</a:t>
            </a:r>
            <a:endParaRPr lang="en-GB" sz="3400" dirty="0"/>
          </a:p>
        </p:txBody>
      </p:sp>
      <p:pic>
        <p:nvPicPr>
          <p:cNvPr id="5" name="Picture 4" descr="A group of people standing in front of a building&#10;&#10;Description automatically generated">
            <a:extLst>
              <a:ext uri="{FF2B5EF4-FFF2-40B4-BE49-F238E27FC236}">
                <a16:creationId xmlns:a16="http://schemas.microsoft.com/office/drawing/2014/main" id="{76ACFDC6-8F53-61A6-A739-4D16A30997A0}"/>
              </a:ext>
            </a:extLst>
          </p:cNvPr>
          <p:cNvPicPr>
            <a:picLocks noChangeAspect="1"/>
          </p:cNvPicPr>
          <p:nvPr/>
        </p:nvPicPr>
        <p:blipFill>
          <a:blip r:embed="rId3"/>
          <a:srcRect t="6025"/>
          <a:stretch/>
        </p:blipFill>
        <p:spPr>
          <a:xfrm>
            <a:off x="5" y="10"/>
            <a:ext cx="6095995" cy="4196271"/>
          </a:xfrm>
          <a:custGeom>
            <a:avLst/>
            <a:gdLst/>
            <a:ahLst/>
            <a:cxnLst/>
            <a:rect l="l" t="t" r="r" b="b"/>
            <a:pathLst>
              <a:path w="6005375" h="4196281">
                <a:moveTo>
                  <a:pt x="0" y="0"/>
                </a:moveTo>
                <a:lnTo>
                  <a:pt x="6000672" y="0"/>
                </a:lnTo>
                <a:lnTo>
                  <a:pt x="5998730" y="19709"/>
                </a:lnTo>
                <a:cubicBezTo>
                  <a:pt x="6001245" y="280059"/>
                  <a:pt x="5986415" y="540409"/>
                  <a:pt x="5999656" y="800631"/>
                </a:cubicBezTo>
                <a:cubicBezTo>
                  <a:pt x="6009855" y="1001996"/>
                  <a:pt x="6003364" y="1203233"/>
                  <a:pt x="5999656" y="1404471"/>
                </a:cubicBezTo>
                <a:cubicBezTo>
                  <a:pt x="5992506" y="1790420"/>
                  <a:pt x="6003364" y="2175860"/>
                  <a:pt x="5998730" y="2561300"/>
                </a:cubicBezTo>
                <a:cubicBezTo>
                  <a:pt x="5996744" y="2732154"/>
                  <a:pt x="5998994" y="2902754"/>
                  <a:pt x="6003364" y="3073609"/>
                </a:cubicBezTo>
                <a:cubicBezTo>
                  <a:pt x="6009720" y="3317560"/>
                  <a:pt x="5999923" y="3561638"/>
                  <a:pt x="5989197" y="3805463"/>
                </a:cubicBezTo>
                <a:cubicBezTo>
                  <a:pt x="5985594" y="3872508"/>
                  <a:pt x="5984647" y="3939633"/>
                  <a:pt x="5986348" y="4006695"/>
                </a:cubicBezTo>
                <a:lnTo>
                  <a:pt x="5997254" y="4174633"/>
                </a:lnTo>
                <a:lnTo>
                  <a:pt x="5951601" y="4176620"/>
                </a:lnTo>
                <a:cubicBezTo>
                  <a:pt x="5886702" y="4176651"/>
                  <a:pt x="5821788" y="4174749"/>
                  <a:pt x="5756905" y="4173480"/>
                </a:cubicBezTo>
                <a:cubicBezTo>
                  <a:pt x="5518559" y="4169040"/>
                  <a:pt x="5280086" y="4173480"/>
                  <a:pt x="5042247" y="4150774"/>
                </a:cubicBezTo>
                <a:cubicBezTo>
                  <a:pt x="4977618" y="4144622"/>
                  <a:pt x="4912546" y="4140690"/>
                  <a:pt x="4847600" y="4141467"/>
                </a:cubicBezTo>
                <a:cubicBezTo>
                  <a:pt x="4782655" y="4142244"/>
                  <a:pt x="4717835" y="4147730"/>
                  <a:pt x="4653713" y="4160414"/>
                </a:cubicBezTo>
                <a:cubicBezTo>
                  <a:pt x="4446571" y="4200625"/>
                  <a:pt x="4238796" y="4203162"/>
                  <a:pt x="4029497" y="4186925"/>
                </a:cubicBezTo>
                <a:cubicBezTo>
                  <a:pt x="3943621" y="4180203"/>
                  <a:pt x="3857746" y="4169040"/>
                  <a:pt x="3771489" y="4171196"/>
                </a:cubicBezTo>
                <a:cubicBezTo>
                  <a:pt x="3623585" y="4175129"/>
                  <a:pt x="3475554" y="4167137"/>
                  <a:pt x="3327523" y="4169167"/>
                </a:cubicBezTo>
                <a:cubicBezTo>
                  <a:pt x="3323528" y="4169738"/>
                  <a:pt x="3319443" y="4169205"/>
                  <a:pt x="3315727" y="4167645"/>
                </a:cubicBezTo>
                <a:cubicBezTo>
                  <a:pt x="3278941" y="4142402"/>
                  <a:pt x="3238603" y="4152169"/>
                  <a:pt x="3200549" y="4158765"/>
                </a:cubicBezTo>
                <a:cubicBezTo>
                  <a:pt x="3074082" y="4180710"/>
                  <a:pt x="2947742" y="4191492"/>
                  <a:pt x="2819246" y="4174494"/>
                </a:cubicBezTo>
                <a:cubicBezTo>
                  <a:pt x="2696546" y="4156698"/>
                  <a:pt x="2572096" y="4154478"/>
                  <a:pt x="2448851" y="4167898"/>
                </a:cubicBezTo>
                <a:cubicBezTo>
                  <a:pt x="2279383" y="4187687"/>
                  <a:pt x="2110549" y="4183501"/>
                  <a:pt x="1941462" y="4167898"/>
                </a:cubicBezTo>
                <a:cubicBezTo>
                  <a:pt x="1872837" y="4161556"/>
                  <a:pt x="1803198" y="4150774"/>
                  <a:pt x="1735208" y="4166630"/>
                </a:cubicBezTo>
                <a:cubicBezTo>
                  <a:pt x="1651489" y="4186038"/>
                  <a:pt x="1568023" y="4179695"/>
                  <a:pt x="1484050" y="4175382"/>
                </a:cubicBezTo>
                <a:cubicBezTo>
                  <a:pt x="1377752" y="4169801"/>
                  <a:pt x="1271708" y="4153692"/>
                  <a:pt x="1165029" y="4166376"/>
                </a:cubicBezTo>
                <a:cubicBezTo>
                  <a:pt x="1115685" y="4172211"/>
                  <a:pt x="1066722" y="4181471"/>
                  <a:pt x="1016744" y="4179061"/>
                </a:cubicBezTo>
                <a:cubicBezTo>
                  <a:pt x="878481" y="4172719"/>
                  <a:pt x="740344" y="4165235"/>
                  <a:pt x="601826" y="4166376"/>
                </a:cubicBezTo>
                <a:cubicBezTo>
                  <a:pt x="543857" y="4166757"/>
                  <a:pt x="486268" y="4168659"/>
                  <a:pt x="428553" y="4172845"/>
                </a:cubicBezTo>
                <a:cubicBezTo>
                  <a:pt x="320859" y="4180710"/>
                  <a:pt x="213546" y="4170055"/>
                  <a:pt x="106234" y="4166249"/>
                </a:cubicBezTo>
                <a:lnTo>
                  <a:pt x="0" y="4171008"/>
                </a:lnTo>
                <a:close/>
              </a:path>
            </a:pathLst>
          </a:custGeom>
        </p:spPr>
      </p:pic>
      <p:pic>
        <p:nvPicPr>
          <p:cNvPr id="1028" name="Picture 4" descr="The front page of the Irish Independent, 31st January, 1972.">
            <a:extLst>
              <a:ext uri="{FF2B5EF4-FFF2-40B4-BE49-F238E27FC236}">
                <a16:creationId xmlns:a16="http://schemas.microsoft.com/office/drawing/2014/main" id="{823C1471-D564-EACA-4536-06FF16CEBEF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617" r="-1" b="-1"/>
          <a:stretch/>
        </p:blipFill>
        <p:spPr bwMode="auto">
          <a:xfrm>
            <a:off x="6019800" y="10"/>
            <a:ext cx="6172195" cy="4187662"/>
          </a:xfrm>
          <a:custGeom>
            <a:avLst/>
            <a:gdLst/>
            <a:ahLst/>
            <a:cxnLst/>
            <a:rect l="l" t="t" r="r" b="b"/>
            <a:pathLst>
              <a:path w="6006950" h="4187672">
                <a:moveTo>
                  <a:pt x="9223" y="0"/>
                </a:moveTo>
                <a:lnTo>
                  <a:pt x="6006950" y="0"/>
                </a:lnTo>
                <a:lnTo>
                  <a:pt x="6006950" y="4169490"/>
                </a:lnTo>
                <a:lnTo>
                  <a:pt x="5787907" y="4174448"/>
                </a:lnTo>
                <a:cubicBezTo>
                  <a:pt x="5713866" y="4173475"/>
                  <a:pt x="5639861" y="4169853"/>
                  <a:pt x="5566029" y="4163587"/>
                </a:cubicBezTo>
                <a:cubicBezTo>
                  <a:pt x="5458843" y="4155595"/>
                  <a:pt x="5350768" y="4144559"/>
                  <a:pt x="5244343" y="4164855"/>
                </a:cubicBezTo>
                <a:cubicBezTo>
                  <a:pt x="5127517" y="4187307"/>
                  <a:pt x="5010817" y="4187434"/>
                  <a:pt x="4892977" y="4181726"/>
                </a:cubicBezTo>
                <a:cubicBezTo>
                  <a:pt x="4792260" y="4176906"/>
                  <a:pt x="4691923" y="4151536"/>
                  <a:pt x="4590445" y="4178301"/>
                </a:cubicBezTo>
                <a:cubicBezTo>
                  <a:pt x="4580348" y="4179772"/>
                  <a:pt x="4570061" y="4179341"/>
                  <a:pt x="4560128" y="4177032"/>
                </a:cubicBezTo>
                <a:cubicBezTo>
                  <a:pt x="4449137" y="4161684"/>
                  <a:pt x="4337384" y="4174242"/>
                  <a:pt x="4226013" y="4169929"/>
                </a:cubicBezTo>
                <a:cubicBezTo>
                  <a:pt x="4174640" y="4167899"/>
                  <a:pt x="4122252" y="4169041"/>
                  <a:pt x="4071513" y="4163587"/>
                </a:cubicBezTo>
                <a:cubicBezTo>
                  <a:pt x="3955067" y="4151156"/>
                  <a:pt x="3838874" y="4144559"/>
                  <a:pt x="3723697" y="4173861"/>
                </a:cubicBezTo>
                <a:cubicBezTo>
                  <a:pt x="3690082" y="4181764"/>
                  <a:pt x="3655732" y="4186013"/>
                  <a:pt x="3621204" y="4186546"/>
                </a:cubicBezTo>
                <a:cubicBezTo>
                  <a:pt x="3508437" y="4190605"/>
                  <a:pt x="3396050" y="4182867"/>
                  <a:pt x="3283664" y="4176525"/>
                </a:cubicBezTo>
                <a:cubicBezTo>
                  <a:pt x="3205652" y="4172085"/>
                  <a:pt x="3127768" y="4162445"/>
                  <a:pt x="3049630" y="4170563"/>
                </a:cubicBezTo>
                <a:cubicBezTo>
                  <a:pt x="3004218" y="4175257"/>
                  <a:pt x="2958427" y="4175257"/>
                  <a:pt x="2913015" y="4170563"/>
                </a:cubicBezTo>
                <a:cubicBezTo>
                  <a:pt x="2829321" y="4160758"/>
                  <a:pt x="2744879" y="4158931"/>
                  <a:pt x="2660842" y="4165109"/>
                </a:cubicBezTo>
                <a:cubicBezTo>
                  <a:pt x="2535390" y="4175891"/>
                  <a:pt x="2410065" y="4184897"/>
                  <a:pt x="2284232" y="4167773"/>
                </a:cubicBezTo>
                <a:cubicBezTo>
                  <a:pt x="2212868" y="4156559"/>
                  <a:pt x="2140312" y="4155240"/>
                  <a:pt x="2068592" y="4163840"/>
                </a:cubicBezTo>
                <a:cubicBezTo>
                  <a:pt x="1897729" y="4187814"/>
                  <a:pt x="1726485" y="4180077"/>
                  <a:pt x="1555241" y="4170183"/>
                </a:cubicBezTo>
                <a:cubicBezTo>
                  <a:pt x="1440824" y="4163460"/>
                  <a:pt x="1325901" y="4151156"/>
                  <a:pt x="1211738" y="4167392"/>
                </a:cubicBezTo>
                <a:cubicBezTo>
                  <a:pt x="1066118" y="4187688"/>
                  <a:pt x="920370" y="4180965"/>
                  <a:pt x="774368" y="4175003"/>
                </a:cubicBezTo>
                <a:cubicBezTo>
                  <a:pt x="667182" y="4170563"/>
                  <a:pt x="559869" y="4157117"/>
                  <a:pt x="452430" y="4173734"/>
                </a:cubicBezTo>
                <a:cubicBezTo>
                  <a:pt x="441369" y="4175244"/>
                  <a:pt x="430117" y="4174115"/>
                  <a:pt x="419576" y="4170436"/>
                </a:cubicBezTo>
                <a:cubicBezTo>
                  <a:pt x="378807" y="4157016"/>
                  <a:pt x="335096" y="4155215"/>
                  <a:pt x="293363" y="4165236"/>
                </a:cubicBezTo>
                <a:cubicBezTo>
                  <a:pt x="216367" y="4182106"/>
                  <a:pt x="139497" y="4189463"/>
                  <a:pt x="61105" y="4174115"/>
                </a:cubicBezTo>
                <a:lnTo>
                  <a:pt x="13323" y="4171265"/>
                </a:lnTo>
                <a:lnTo>
                  <a:pt x="28554" y="3843045"/>
                </a:lnTo>
                <a:cubicBezTo>
                  <a:pt x="30457" y="3722610"/>
                  <a:pt x="27412" y="3602256"/>
                  <a:pt x="15626" y="3482187"/>
                </a:cubicBezTo>
                <a:cubicBezTo>
                  <a:pt x="-847" y="3335690"/>
                  <a:pt x="-4304" y="3188124"/>
                  <a:pt x="5296" y="3041068"/>
                </a:cubicBezTo>
                <a:cubicBezTo>
                  <a:pt x="11786" y="2956911"/>
                  <a:pt x="18539" y="2872754"/>
                  <a:pt x="22776" y="2788472"/>
                </a:cubicBezTo>
                <a:cubicBezTo>
                  <a:pt x="28180" y="2668580"/>
                  <a:pt x="25173" y="2548474"/>
                  <a:pt x="13771" y="2428964"/>
                </a:cubicBezTo>
                <a:cubicBezTo>
                  <a:pt x="4237" y="2337829"/>
                  <a:pt x="3177" y="2246070"/>
                  <a:pt x="10593" y="2154757"/>
                </a:cubicBezTo>
                <a:cubicBezTo>
                  <a:pt x="25690" y="1999286"/>
                  <a:pt x="9931" y="1843813"/>
                  <a:pt x="5032" y="1688466"/>
                </a:cubicBezTo>
                <a:cubicBezTo>
                  <a:pt x="-3577" y="1402691"/>
                  <a:pt x="20393" y="1117045"/>
                  <a:pt x="9666" y="831270"/>
                </a:cubicBezTo>
                <a:cubicBezTo>
                  <a:pt x="3841" y="689908"/>
                  <a:pt x="16420" y="548673"/>
                  <a:pt x="9666" y="407311"/>
                </a:cubicBezTo>
                <a:cubicBezTo>
                  <a:pt x="4105" y="306755"/>
                  <a:pt x="397" y="206200"/>
                  <a:pt x="4105" y="105518"/>
                </a:cubicBezTo>
                <a:cubicBezTo>
                  <a:pt x="5164" y="78059"/>
                  <a:pt x="5826" y="50473"/>
                  <a:pt x="9534" y="23396"/>
                </a:cubicBezTo>
                <a:close/>
              </a:path>
            </a:pathLst>
          </a:custGeom>
          <a:noFill/>
          <a:extLst>
            <a:ext uri="{909E8E84-426E-40DD-AFC4-6F175D3DCCD1}">
              <a14:hiddenFill xmlns:a14="http://schemas.microsoft.com/office/drawing/2010/main">
                <a:solidFill>
                  <a:srgbClr val="FFFFFF"/>
                </a:solidFill>
              </a14:hiddenFill>
            </a:ext>
          </a:extLst>
        </p:spPr>
      </p:pic>
      <p:sp>
        <p:nvSpPr>
          <p:cNvPr id="1035" name="sketch line">
            <a:extLst>
              <a:ext uri="{FF2B5EF4-FFF2-40B4-BE49-F238E27FC236}">
                <a16:creationId xmlns:a16="http://schemas.microsoft.com/office/drawing/2014/main" id="{63C1A86C-B1A8-4AEC-B001-595C91716E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89020" y="540453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089BEC-ED5E-812E-11DA-F94BDB7C1EEB}"/>
              </a:ext>
            </a:extLst>
          </p:cNvPr>
          <p:cNvSpPr>
            <a:spLocks noGrp="1"/>
          </p:cNvSpPr>
          <p:nvPr>
            <p:ph idx="1"/>
          </p:nvPr>
        </p:nvSpPr>
        <p:spPr>
          <a:xfrm>
            <a:off x="4654294" y="4562856"/>
            <a:ext cx="6903721" cy="1600200"/>
          </a:xfrm>
        </p:spPr>
        <p:txBody>
          <a:bodyPr anchor="ctr">
            <a:normAutofit/>
          </a:bodyPr>
          <a:lstStyle/>
          <a:p>
            <a:r>
              <a:rPr lang="en-GB" sz="1600" dirty="0"/>
              <a:t>On January 30, 1972, 14 unarmed people died when the British army opened fire on a civil rights march in Derry, an event known as Bloody Sunday. </a:t>
            </a:r>
          </a:p>
          <a:p>
            <a:r>
              <a:rPr lang="en-GB" sz="1600" dirty="0"/>
              <a:t>This tragic incident led to a rise in IRA enlistment and a large number of bombings across Ireland and the UK.</a:t>
            </a:r>
          </a:p>
        </p:txBody>
      </p:sp>
    </p:spTree>
    <p:extLst>
      <p:ext uri="{BB962C8B-B14F-4D97-AF65-F5344CB8AC3E}">
        <p14:creationId xmlns:p14="http://schemas.microsoft.com/office/powerpoint/2010/main" val="5418640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12" name="Rectangle 8211">
            <a:extLst>
              <a:ext uri="{FF2B5EF4-FFF2-40B4-BE49-F238E27FC236}">
                <a16:creationId xmlns:a16="http://schemas.microsoft.com/office/drawing/2014/main" id="{63F5877B-98C7-49DD-83AB-0F6F57CB6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Prevention of Terrorism (Temporary Provisions) Act 1976">
            <a:extLst>
              <a:ext uri="{FF2B5EF4-FFF2-40B4-BE49-F238E27FC236}">
                <a16:creationId xmlns:a16="http://schemas.microsoft.com/office/drawing/2014/main" id="{7AE28E5E-3FF6-5D8E-3E06-F7834970A7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497"/>
          <a:stretch/>
        </p:blipFill>
        <p:spPr bwMode="auto">
          <a:xfrm>
            <a:off x="7364078" y="-18"/>
            <a:ext cx="4827922" cy="6857999"/>
          </a:xfrm>
          <a:custGeom>
            <a:avLst/>
            <a:gdLst/>
            <a:ahLst/>
            <a:cxnLst/>
            <a:rect l="l" t="t" r="r" b="b"/>
            <a:pathLst>
              <a:path w="4827922" h="6858000">
                <a:moveTo>
                  <a:pt x="4441" y="0"/>
                </a:moveTo>
                <a:lnTo>
                  <a:pt x="4827922" y="0"/>
                </a:lnTo>
                <a:lnTo>
                  <a:pt x="4827922"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a:noFill/>
          <a:extLst>
            <a:ext uri="{909E8E84-426E-40DD-AFC4-6F175D3DCCD1}">
              <a14:hiddenFill xmlns:a14="http://schemas.microsoft.com/office/drawing/2010/main">
                <a:solidFill>
                  <a:srgbClr val="FFFFFF"/>
                </a:solidFill>
              </a14:hiddenFill>
            </a:ext>
          </a:extLst>
        </p:spPr>
      </p:pic>
      <p:pic>
        <p:nvPicPr>
          <p:cNvPr id="8196" name="Picture 4" descr="JULY 31, 1972... This massive Centurion tank, pictured in Creggan, was fitted with a bulldozer blade to clear street barricades on Operation Motorman. Photo: Eamon Melaugh.">
            <a:extLst>
              <a:ext uri="{FF2B5EF4-FFF2-40B4-BE49-F238E27FC236}">
                <a16:creationId xmlns:a16="http://schemas.microsoft.com/office/drawing/2014/main" id="{A7D3D88B-6C58-65E4-D0CA-BA03883079E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8245" r="25477" b="2"/>
          <a:stretch/>
        </p:blipFill>
        <p:spPr bwMode="auto">
          <a:xfrm>
            <a:off x="3159116" y="18"/>
            <a:ext cx="4966290" cy="6857999"/>
          </a:xfrm>
          <a:custGeom>
            <a:avLst/>
            <a:gdLst/>
            <a:ahLst/>
            <a:cxnLst/>
            <a:rect l="l" t="t" r="r" b="b"/>
            <a:pathLst>
              <a:path w="4966290" h="6857999">
                <a:moveTo>
                  <a:pt x="0" y="0"/>
                </a:moveTo>
                <a:lnTo>
                  <a:pt x="4188230" y="0"/>
                </a:lnTo>
                <a:lnTo>
                  <a:pt x="4295735" y="210478"/>
                </a:lnTo>
                <a:cubicBezTo>
                  <a:pt x="4719089" y="1127919"/>
                  <a:pt x="4966290" y="2233909"/>
                  <a:pt x="4966290" y="3424428"/>
                </a:cubicBezTo>
                <a:cubicBezTo>
                  <a:pt x="4966290" y="4614948"/>
                  <a:pt x="4719089" y="5720938"/>
                  <a:pt x="4295735" y="6638378"/>
                </a:cubicBezTo>
                <a:lnTo>
                  <a:pt x="4183560" y="6857999"/>
                </a:lnTo>
                <a:lnTo>
                  <a:pt x="53039" y="6857999"/>
                </a:lnTo>
                <a:lnTo>
                  <a:pt x="132047" y="6695338"/>
                </a:lnTo>
                <a:cubicBezTo>
                  <a:pt x="555401" y="5777898"/>
                  <a:pt x="802602" y="4671908"/>
                  <a:pt x="802602" y="3481388"/>
                </a:cubicBezTo>
                <a:cubicBezTo>
                  <a:pt x="802602" y="2191659"/>
                  <a:pt x="512484" y="1001134"/>
                  <a:pt x="22579" y="42066"/>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8214" name="Freeform: Shape 8213">
            <a:extLst>
              <a:ext uri="{FF2B5EF4-FFF2-40B4-BE49-F238E27FC236}">
                <a16:creationId xmlns:a16="http://schemas.microsoft.com/office/drawing/2014/main" id="{4EA91930-66BC-4C41-B4F5-C31EB216F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216" name="Freeform: Shape 8215">
            <a:extLst>
              <a:ext uri="{FF2B5EF4-FFF2-40B4-BE49-F238E27FC236}">
                <a16:creationId xmlns:a16="http://schemas.microsoft.com/office/drawing/2014/main" id="{6313CF8F-B436-401E-9575-DE0F8E8B5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578C675-05A5-4EF3-8EA1-400F89CB491B}"/>
              </a:ext>
            </a:extLst>
          </p:cNvPr>
          <p:cNvSpPr>
            <a:spLocks noGrp="1"/>
          </p:cNvSpPr>
          <p:nvPr>
            <p:ph type="title"/>
          </p:nvPr>
        </p:nvSpPr>
        <p:spPr>
          <a:xfrm>
            <a:off x="448056" y="681038"/>
            <a:ext cx="2804504" cy="1325563"/>
          </a:xfrm>
        </p:spPr>
        <p:txBody>
          <a:bodyPr anchor="ctr">
            <a:normAutofit/>
          </a:bodyPr>
          <a:lstStyle/>
          <a:p>
            <a:r>
              <a:rPr lang="en-GB" sz="2800" b="0" i="0" u="none" strike="noStrike">
                <a:effectLst/>
                <a:highlight>
                  <a:srgbClr val="FFFFFF"/>
                </a:highlight>
                <a:latin typeface="Inter"/>
              </a:rPr>
              <a:t>Initial British Government Response</a:t>
            </a:r>
            <a:endParaRPr lang="en-GB" sz="2800"/>
          </a:p>
        </p:txBody>
      </p:sp>
      <p:sp>
        <p:nvSpPr>
          <p:cNvPr id="8218" name="Rectangle 8217">
            <a:extLst>
              <a:ext uri="{FF2B5EF4-FFF2-40B4-BE49-F238E27FC236}">
                <a16:creationId xmlns:a16="http://schemas.microsoft.com/office/drawing/2014/main" id="{2A38CFE9-C30A-4551-ACCB-D5808FBC39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220" name="Rectangle 8219">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8F41C29-16E8-DDF6-4CD7-2AE8A421DBCF}"/>
              </a:ext>
            </a:extLst>
          </p:cNvPr>
          <p:cNvSpPr>
            <a:spLocks noGrp="1"/>
          </p:cNvSpPr>
          <p:nvPr>
            <p:ph idx="1"/>
          </p:nvPr>
        </p:nvSpPr>
        <p:spPr>
          <a:xfrm>
            <a:off x="448056" y="2258171"/>
            <a:ext cx="2804504" cy="3918792"/>
          </a:xfrm>
        </p:spPr>
        <p:txBody>
          <a:bodyPr>
            <a:normAutofit/>
          </a:bodyPr>
          <a:lstStyle/>
          <a:p>
            <a:pPr>
              <a:spcBef>
                <a:spcPts val="0"/>
              </a:spcBef>
              <a:spcAft>
                <a:spcPts val="0"/>
              </a:spcAft>
            </a:pPr>
            <a:r>
              <a:rPr lang="en-GB" sz="1500"/>
              <a:t>The British response to Bloody Sunday and the events that followed were a fast and forceful reaction of the British forces to the individuals involved as well as innocents.</a:t>
            </a:r>
          </a:p>
          <a:p>
            <a:pPr marL="0" indent="0">
              <a:spcBef>
                <a:spcPts val="0"/>
              </a:spcBef>
              <a:spcAft>
                <a:spcPts val="0"/>
              </a:spcAft>
              <a:buNone/>
            </a:pPr>
            <a:endParaRPr lang="en-GB" sz="1500"/>
          </a:p>
          <a:p>
            <a:pPr>
              <a:spcBef>
                <a:spcPts val="0"/>
              </a:spcBef>
              <a:spcAft>
                <a:spcPts val="0"/>
              </a:spcAft>
            </a:pPr>
            <a:r>
              <a:rPr lang="en-GB" sz="1500"/>
              <a:t>New legislation was introduced. </a:t>
            </a:r>
          </a:p>
          <a:p>
            <a:pPr>
              <a:spcBef>
                <a:spcPts val="0"/>
              </a:spcBef>
              <a:spcAft>
                <a:spcPts val="0"/>
              </a:spcAft>
            </a:pPr>
            <a:endParaRPr lang="en-GB" sz="1500"/>
          </a:p>
          <a:p>
            <a:pPr>
              <a:spcBef>
                <a:spcPts val="0"/>
              </a:spcBef>
              <a:spcAft>
                <a:spcPts val="0"/>
              </a:spcAft>
            </a:pPr>
            <a:r>
              <a:rPr lang="en-GB" sz="1500"/>
              <a:t>In response to Bloody Friday, the British launched Operation Motorman with 30,000 soldiers supported by tanks to clear controlled areas.</a:t>
            </a:r>
          </a:p>
          <a:p>
            <a:endParaRPr lang="en-GB" sz="1500"/>
          </a:p>
        </p:txBody>
      </p:sp>
    </p:spTree>
    <p:extLst>
      <p:ext uri="{BB962C8B-B14F-4D97-AF65-F5344CB8AC3E}">
        <p14:creationId xmlns:p14="http://schemas.microsoft.com/office/powerpoint/2010/main" val="29438305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66" name="Rectangle 6165">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view of a rooftop of a house&#10;&#10;Description automatically generated with medium confidence">
            <a:extLst>
              <a:ext uri="{FF2B5EF4-FFF2-40B4-BE49-F238E27FC236}">
                <a16:creationId xmlns:a16="http://schemas.microsoft.com/office/drawing/2014/main" id="{0C6E8DB4-7804-1879-4CB3-13901998838A}"/>
              </a:ext>
            </a:extLst>
          </p:cNvPr>
          <p:cNvPicPr>
            <a:picLocks noGrp="1" noChangeAspect="1"/>
          </p:cNvPicPr>
          <p:nvPr>
            <p:ph idx="1"/>
          </p:nvPr>
        </p:nvPicPr>
        <p:blipFill>
          <a:blip r:embed="rId3"/>
          <a:srcRect r="13547" b="-1"/>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6168" name="Freeform: Shape 6167">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170" name="Freeform: Shape 6169">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A89EDB7-6E71-43C0-1237-0FC099D43DFE}"/>
              </a:ext>
            </a:extLst>
          </p:cNvPr>
          <p:cNvSpPr>
            <a:spLocks noGrp="1"/>
          </p:cNvSpPr>
          <p:nvPr>
            <p:ph type="title"/>
          </p:nvPr>
        </p:nvSpPr>
        <p:spPr>
          <a:xfrm>
            <a:off x="371094" y="1161288"/>
            <a:ext cx="3438144" cy="1125728"/>
          </a:xfrm>
        </p:spPr>
        <p:txBody>
          <a:bodyPr vert="horz" lIns="91440" tIns="45720" rIns="91440" bIns="45720" rtlCol="0" anchor="b">
            <a:normAutofit/>
          </a:bodyPr>
          <a:lstStyle/>
          <a:p>
            <a:r>
              <a:rPr lang="en-US" sz="2400" b="0" i="0" u="none" strike="noStrike">
                <a:effectLst/>
                <a:highlight>
                  <a:srgbClr val="FFFFFF"/>
                </a:highlight>
              </a:rPr>
              <a:t>Changing of tactics &amp; how effective was the change in approach</a:t>
            </a:r>
          </a:p>
        </p:txBody>
      </p:sp>
      <p:sp>
        <p:nvSpPr>
          <p:cNvPr id="6172" name="Rectangle 617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174" name="Rectangle 617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09973CD-1902-9E82-3100-08E5C7F6DD53}"/>
              </a:ext>
            </a:extLst>
          </p:cNvPr>
          <p:cNvSpPr txBox="1">
            <a:spLocks/>
          </p:cNvSpPr>
          <p:nvPr/>
        </p:nvSpPr>
        <p:spPr>
          <a:xfrm>
            <a:off x="371094" y="2718054"/>
            <a:ext cx="3438906" cy="320725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spcBef>
                <a:spcPts val="0"/>
              </a:spcBef>
              <a:spcAft>
                <a:spcPts val="600"/>
              </a:spcAft>
            </a:pPr>
            <a:r>
              <a:rPr lang="en-US" sz="1400" dirty="0"/>
              <a:t>Operation Motorman led to the British Army's armed occupation of Derry, making it one of the most heavily militarized areas in Western Europe for the next 22 years.</a:t>
            </a:r>
          </a:p>
          <a:p>
            <a:pPr marL="0">
              <a:spcBef>
                <a:spcPts val="0"/>
              </a:spcBef>
              <a:spcAft>
                <a:spcPts val="600"/>
              </a:spcAft>
            </a:pPr>
            <a:r>
              <a:rPr lang="en-US" sz="1400" dirty="0"/>
              <a:t>The British made continuous efforts to broker ceasefires, but these attempts were largely unsuccessful.</a:t>
            </a:r>
          </a:p>
          <a:p>
            <a:pPr marL="0">
              <a:spcBef>
                <a:spcPts val="0"/>
              </a:spcBef>
              <a:spcAft>
                <a:spcPts val="600"/>
              </a:spcAft>
            </a:pPr>
            <a:r>
              <a:rPr lang="en-US" sz="1400" dirty="0"/>
              <a:t>Tensions between unionists and nationalists escalated in 1985 when Prime Minister Thatcher endorsed the Anglo-Irish agreement.</a:t>
            </a:r>
          </a:p>
          <a:p>
            <a:pPr marL="0">
              <a:spcBef>
                <a:spcPts val="0"/>
              </a:spcBef>
              <a:spcAft>
                <a:spcPts val="600"/>
              </a:spcAft>
            </a:pPr>
            <a:r>
              <a:rPr lang="en-US" sz="1400" dirty="0"/>
              <a:t>The establishment of the Police Service of Northern Ireland (PSNI) led to extensive investigations into deaths during the Troubles."</a:t>
            </a:r>
          </a:p>
        </p:txBody>
      </p:sp>
      <p:sp>
        <p:nvSpPr>
          <p:cNvPr id="4" name="AutoShape 2" descr="40 Photographs of The Troubles, The Northern Ireland Conflict">
            <a:extLst>
              <a:ext uri="{FF2B5EF4-FFF2-40B4-BE49-F238E27FC236}">
                <a16:creationId xmlns:a16="http://schemas.microsoft.com/office/drawing/2014/main" id="{9EC45633-0311-15E5-DA9A-CC81394EAC56}"/>
              </a:ext>
            </a:extLst>
          </p:cNvPr>
          <p:cNvSpPr>
            <a:spLocks noChangeAspect="1" noChangeArrowheads="1"/>
          </p:cNvSpPr>
          <p:nvPr/>
        </p:nvSpPr>
        <p:spPr bwMode="auto">
          <a:xfrm>
            <a:off x="-1144206" y="1027906"/>
            <a:ext cx="10345737"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3725746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95" name="Rectangle 7194">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British Prime Minister Tony Blair and Taoiseach Bertie Ahern sign the Good Friday Agreement">
            <a:extLst>
              <a:ext uri="{FF2B5EF4-FFF2-40B4-BE49-F238E27FC236}">
                <a16:creationId xmlns:a16="http://schemas.microsoft.com/office/drawing/2014/main" id="{6902E716-04C4-8353-80DD-0A014D0B26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5294" r="-2" b="2857"/>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2">
            <a:extLst>
              <a:ext uri="{FF2B5EF4-FFF2-40B4-BE49-F238E27FC236}">
                <a16:creationId xmlns:a16="http://schemas.microsoft.com/office/drawing/2014/main" id="{AA6AC924-2116-8540-D02E-D5F34A49AC3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 b="1815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extLst>
            <a:ext uri="{909E8E84-426E-40DD-AFC4-6F175D3DCCD1}">
              <a14:hiddenFill xmlns:a14="http://schemas.microsoft.com/office/drawing/2010/main">
                <a:solidFill>
                  <a:srgbClr val="FFFFFF"/>
                </a:solidFill>
              </a14:hiddenFill>
            </a:ext>
          </a:extLst>
        </p:spPr>
      </p:pic>
      <p:sp useBgFill="1">
        <p:nvSpPr>
          <p:cNvPr id="7197" name="Freeform: Shape 7196">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199" name="Freeform: Shape 7198">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3CFD404-3FAC-588D-EA5F-F3EA43B9ADB1}"/>
              </a:ext>
            </a:extLst>
          </p:cNvPr>
          <p:cNvSpPr>
            <a:spLocks noGrp="1"/>
          </p:cNvSpPr>
          <p:nvPr>
            <p:ph type="title"/>
          </p:nvPr>
        </p:nvSpPr>
        <p:spPr>
          <a:xfrm>
            <a:off x="448056" y="859536"/>
            <a:ext cx="4832802" cy="1243584"/>
          </a:xfrm>
        </p:spPr>
        <p:txBody>
          <a:bodyPr>
            <a:normAutofit/>
          </a:bodyPr>
          <a:lstStyle/>
          <a:p>
            <a:r>
              <a:rPr lang="en-GB" sz="3400" b="0" i="0" u="none" strike="noStrike">
                <a:effectLst/>
                <a:highlight>
                  <a:srgbClr val="FFFFFF"/>
                </a:highlight>
              </a:rPr>
              <a:t>International Relations</a:t>
            </a:r>
            <a:endParaRPr lang="en-GB" sz="3400"/>
          </a:p>
        </p:txBody>
      </p:sp>
      <p:sp>
        <p:nvSpPr>
          <p:cNvPr id="7201" name="Rectangle 7200">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7203" name="Rectangle 7202">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205" name="Rectangle 7204">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28D5C47-2409-AAF6-4C61-1CEFB3D5E68E}"/>
              </a:ext>
            </a:extLst>
          </p:cNvPr>
          <p:cNvSpPr>
            <a:spLocks noGrp="1"/>
          </p:cNvSpPr>
          <p:nvPr>
            <p:ph idx="1"/>
          </p:nvPr>
        </p:nvSpPr>
        <p:spPr>
          <a:xfrm>
            <a:off x="448056" y="2512611"/>
            <a:ext cx="4832803" cy="3664351"/>
          </a:xfrm>
        </p:spPr>
        <p:txBody>
          <a:bodyPr>
            <a:normAutofit/>
          </a:bodyPr>
          <a:lstStyle/>
          <a:p>
            <a:r>
              <a:rPr lang="en-GB" sz="2000" dirty="0">
                <a:highlight>
                  <a:srgbClr val="FCFCFC"/>
                </a:highlight>
                <a:latin typeface="aleoregular"/>
              </a:rPr>
              <a:t>Continuous attempts to introduce a Government in Northern Ireland.</a:t>
            </a:r>
            <a:endParaRPr lang="en-GB" sz="2000" b="0" i="0" u="none" strike="noStrike" dirty="0">
              <a:effectLst/>
              <a:highlight>
                <a:srgbClr val="FCFCFC"/>
              </a:highlight>
              <a:latin typeface="aleoregular"/>
            </a:endParaRPr>
          </a:p>
          <a:p>
            <a:r>
              <a:rPr lang="en-GB" sz="2000" b="0" i="0" u="none" strike="noStrike" dirty="0">
                <a:effectLst/>
                <a:highlight>
                  <a:srgbClr val="FCFCFC"/>
                </a:highlight>
                <a:latin typeface="aleoregular"/>
              </a:rPr>
              <a:t>'The Good Friday Agreement' in April 1998.</a:t>
            </a:r>
          </a:p>
          <a:p>
            <a:r>
              <a:rPr lang="en-GB" sz="2000" dirty="0"/>
              <a:t>The Northern Ireland Troubles (Legacy and Reconciliation) Act 2023</a:t>
            </a:r>
          </a:p>
          <a:p>
            <a:r>
              <a:rPr lang="en-GB" sz="2000" dirty="0">
                <a:highlight>
                  <a:srgbClr val="FFFFFF"/>
                </a:highlight>
                <a:latin typeface="National"/>
              </a:rPr>
              <a:t>Even today, relations are better however not 100% as the result of other political issues such as Brexit..</a:t>
            </a:r>
            <a:endParaRPr lang="en-GB" sz="2000" b="0" i="0" u="none" strike="noStrike" dirty="0">
              <a:effectLst/>
              <a:highlight>
                <a:srgbClr val="FFFFFF"/>
              </a:highlight>
              <a:latin typeface="National"/>
            </a:endParaRPr>
          </a:p>
          <a:p>
            <a:pPr marL="0" indent="0">
              <a:buNone/>
            </a:pPr>
            <a:endParaRPr lang="en-GB" sz="2000" dirty="0"/>
          </a:p>
        </p:txBody>
      </p:sp>
    </p:spTree>
    <p:extLst>
      <p:ext uri="{BB962C8B-B14F-4D97-AF65-F5344CB8AC3E}">
        <p14:creationId xmlns:p14="http://schemas.microsoft.com/office/powerpoint/2010/main" val="12066234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3FB8D0-0255-02DB-792B-EA1A111C8A75}"/>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7200" kern="1200">
                <a:solidFill>
                  <a:schemeClr val="tx1"/>
                </a:solidFill>
                <a:latin typeface="+mj-lt"/>
                <a:ea typeface="+mj-ea"/>
                <a:cs typeface="+mj-cs"/>
              </a:rPr>
              <a:t>Conclusion</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39115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1B7F8-C959-6A6F-590C-76A46E4B51AF}"/>
              </a:ext>
            </a:extLst>
          </p:cNvPr>
          <p:cNvSpPr>
            <a:spLocks noGrp="1"/>
          </p:cNvSpPr>
          <p:nvPr>
            <p:ph type="title"/>
          </p:nvPr>
        </p:nvSpPr>
        <p:spPr/>
        <p:txBody>
          <a:bodyPr/>
          <a:lstStyle/>
          <a:p>
            <a:r>
              <a:rPr lang="en-GB" dirty="0"/>
              <a:t>Bibliography</a:t>
            </a:r>
          </a:p>
        </p:txBody>
      </p:sp>
      <p:sp>
        <p:nvSpPr>
          <p:cNvPr id="4" name="Content Placeholder 2">
            <a:extLst>
              <a:ext uri="{FF2B5EF4-FFF2-40B4-BE49-F238E27FC236}">
                <a16:creationId xmlns:a16="http://schemas.microsoft.com/office/drawing/2014/main" id="{697601AC-3663-DE84-98F0-B11EAF4B73B4}"/>
              </a:ext>
            </a:extLst>
          </p:cNvPr>
          <p:cNvSpPr>
            <a:spLocks noGrp="1"/>
          </p:cNvSpPr>
          <p:nvPr>
            <p:ph idx="1"/>
          </p:nvPr>
        </p:nvSpPr>
        <p:spPr>
          <a:xfrm>
            <a:off x="371061" y="1345322"/>
            <a:ext cx="11410122" cy="5200103"/>
          </a:xfrm>
        </p:spPr>
        <p:txBody>
          <a:bodyP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latin typeface="Arial" panose="020B0604020202020204" pitchFamily="34" charset="0"/>
                <a:cs typeface="Arial" panose="020B0604020202020204" pitchFamily="34" charset="0"/>
              </a:rPr>
              <a:t>Council on Foreign Relations, </a:t>
            </a:r>
            <a:r>
              <a:rPr lang="en-GB" sz="1200" b="0" i="1" u="none" strike="noStrike" dirty="0">
                <a:effectLst/>
                <a:latin typeface="Arial" panose="020B0604020202020204" pitchFamily="34" charset="0"/>
                <a:cs typeface="Arial" panose="020B0604020202020204" pitchFamily="34" charset="0"/>
              </a:rPr>
              <a:t>Northern Ireland Loyalist Paramilitaries (U.K., extremists)</a:t>
            </a:r>
            <a:r>
              <a:rPr lang="en-GB" sz="1200" b="0" i="0" u="none" strike="noStrike" dirty="0">
                <a:effectLst/>
                <a:latin typeface="Arial" panose="020B0604020202020204" pitchFamily="34" charset="0"/>
                <a:cs typeface="Arial" panose="020B0604020202020204" pitchFamily="34" charset="0"/>
              </a:rPr>
              <a:t>,</a:t>
            </a:r>
            <a:r>
              <a:rPr lang="en-GB" sz="1200" b="0" dirty="0">
                <a:latin typeface="Arial" panose="020B0604020202020204" pitchFamily="34" charset="0"/>
                <a:cs typeface="Arial" panose="020B0604020202020204" pitchFamily="34" charset="0"/>
              </a:rPr>
              <a:t> (2005)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	</a:t>
            </a:r>
            <a:r>
              <a:rPr lang="en-GB" sz="1200" b="0" dirty="0">
                <a:latin typeface="Arial" panose="020B0604020202020204" pitchFamily="34" charset="0"/>
                <a:cs typeface="Arial" panose="020B0604020202020204" pitchFamily="34" charset="0"/>
              </a:rPr>
              <a:t>&lt;https://</a:t>
            </a:r>
            <a:r>
              <a:rPr lang="en-GB" sz="1200" b="0" dirty="0" err="1">
                <a:latin typeface="Arial" panose="020B0604020202020204" pitchFamily="34" charset="0"/>
                <a:cs typeface="Arial" panose="020B0604020202020204" pitchFamily="34" charset="0"/>
              </a:rPr>
              <a:t>www.cfr.org</a:t>
            </a:r>
            <a:r>
              <a:rPr lang="en-GB" sz="1200" b="0" dirty="0">
                <a:latin typeface="Arial" panose="020B0604020202020204" pitchFamily="34" charset="0"/>
                <a:cs typeface="Arial" panose="020B0604020202020204" pitchFamily="34" charset="0"/>
              </a:rPr>
              <a:t>/backgrounder/northern-</a:t>
            </a:r>
            <a:r>
              <a:rPr lang="en-GB" sz="1200" b="0" dirty="0" err="1">
                <a:latin typeface="Arial" panose="020B0604020202020204" pitchFamily="34" charset="0"/>
                <a:cs typeface="Arial" panose="020B0604020202020204" pitchFamily="34" charset="0"/>
              </a:rPr>
              <a:t>ireland</a:t>
            </a:r>
            <a:r>
              <a:rPr lang="en-GB" sz="1200" b="0" dirty="0">
                <a:latin typeface="Arial" panose="020B0604020202020204" pitchFamily="34" charset="0"/>
                <a:cs typeface="Arial" panose="020B0604020202020204" pitchFamily="34" charset="0"/>
              </a:rPr>
              <a:t>-loyalist-paramilitaries-</a:t>
            </a:r>
            <a:r>
              <a:rPr lang="en-GB" sz="1200" b="0" dirty="0" err="1">
                <a:latin typeface="Arial" panose="020B0604020202020204" pitchFamily="34" charset="0"/>
                <a:cs typeface="Arial" panose="020B0604020202020204" pitchFamily="34" charset="0"/>
              </a:rPr>
              <a:t>uk</a:t>
            </a:r>
            <a:r>
              <a:rPr lang="en-GB" sz="1200" b="0" dirty="0">
                <a:latin typeface="Arial" panose="020B0604020202020204" pitchFamily="34" charset="0"/>
                <a:cs typeface="Arial" panose="020B0604020202020204" pitchFamily="34" charset="0"/>
              </a:rPr>
              <a:t>-extremists&gt; [accessed 10 August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dirty="0">
                <a:effectLst/>
                <a:latin typeface="Arial" panose="020B0604020202020204" pitchFamily="34" charset="0"/>
                <a:cs typeface="Arial" panose="020B0604020202020204" pitchFamily="34" charset="0"/>
              </a:rPr>
              <a:t>Department of Foreign Affairs</a:t>
            </a:r>
            <a:r>
              <a:rPr lang="en-GB" sz="1200" b="0" i="1" u="none" strike="noStrike" dirty="0">
                <a:effectLst/>
                <a:latin typeface="Arial" panose="020B0604020202020204" pitchFamily="34" charset="0"/>
                <a:cs typeface="Arial" panose="020B0604020202020204" pitchFamily="34" charset="0"/>
              </a:rPr>
              <a:t>, 'Anglo-Irish Agreement </a:t>
            </a:r>
            <a:r>
              <a:rPr lang="en-GB" sz="1200" b="0" i="0" u="none" strike="noStrike" dirty="0">
                <a:effectLst/>
                <a:latin typeface="Arial" panose="020B0604020202020204" pitchFamily="34" charset="0"/>
                <a:cs typeface="Arial" panose="020B0604020202020204" pitchFamily="34" charset="0"/>
              </a:rPr>
              <a:t>1985’ (1985)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	</a:t>
            </a:r>
            <a:r>
              <a:rPr lang="en-GB" sz="1200" b="0" i="0" u="none" strike="noStrike" dirty="0">
                <a:effectLst/>
                <a:latin typeface="Arial" panose="020B0604020202020204" pitchFamily="34" charset="0"/>
                <a:cs typeface="Arial" panose="020B0604020202020204" pitchFamily="34" charset="0"/>
              </a:rPr>
              <a:t>&lt;https://</a:t>
            </a:r>
            <a:r>
              <a:rPr lang="en-GB" sz="1200" b="0" i="0" u="none" strike="noStrike" dirty="0" err="1">
                <a:effectLst/>
                <a:latin typeface="Arial" panose="020B0604020202020204" pitchFamily="34" charset="0"/>
                <a:cs typeface="Arial" panose="020B0604020202020204" pitchFamily="34" charset="0"/>
              </a:rPr>
              <a:t>www.dfa.ie</a:t>
            </a:r>
            <a:r>
              <a:rPr lang="en-GB" sz="1200" b="0" i="0" u="none" strike="noStrike" dirty="0">
                <a:effectLst/>
                <a:latin typeface="Arial" panose="020B0604020202020204" pitchFamily="34" charset="0"/>
                <a:cs typeface="Arial" panose="020B0604020202020204" pitchFamily="34" charset="0"/>
              </a:rPr>
              <a:t>/media/</a:t>
            </a:r>
            <a:r>
              <a:rPr lang="en-GB" sz="1200" b="0" i="0" u="none" strike="noStrike" dirty="0" err="1">
                <a:effectLst/>
                <a:latin typeface="Arial" panose="020B0604020202020204" pitchFamily="34" charset="0"/>
                <a:cs typeface="Arial" panose="020B0604020202020204" pitchFamily="34" charset="0"/>
              </a:rPr>
              <a:t>dfa</a:t>
            </a:r>
            <a:r>
              <a:rPr lang="en-GB" sz="1200" b="0" i="0" u="none" strike="noStrike" dirty="0">
                <a:effectLst/>
                <a:latin typeface="Arial" panose="020B0604020202020204" pitchFamily="34" charset="0"/>
                <a:cs typeface="Arial" panose="020B0604020202020204" pitchFamily="34" charset="0"/>
              </a:rPr>
              <a:t>/</a:t>
            </a:r>
            <a:r>
              <a:rPr lang="en-GB" sz="1200" b="0" i="0" u="none" strike="noStrike" dirty="0" err="1">
                <a:effectLst/>
                <a:latin typeface="Arial" panose="020B0604020202020204" pitchFamily="34" charset="0"/>
                <a:cs typeface="Arial" panose="020B0604020202020204" pitchFamily="34" charset="0"/>
              </a:rPr>
              <a:t>alldfawebsitemedia</a:t>
            </a:r>
            <a:r>
              <a:rPr lang="en-GB" sz="1200" b="0" i="0" u="none" strike="noStrike" dirty="0">
                <a:effectLst/>
                <a:latin typeface="Arial" panose="020B0604020202020204" pitchFamily="34" charset="0"/>
                <a:cs typeface="Arial" panose="020B0604020202020204" pitchFamily="34" charset="0"/>
              </a:rPr>
              <a:t>/</a:t>
            </a:r>
            <a:r>
              <a:rPr lang="en-GB" sz="1200" b="0" i="0" u="none" strike="noStrike" dirty="0" err="1">
                <a:effectLst/>
                <a:latin typeface="Arial" panose="020B0604020202020204" pitchFamily="34" charset="0"/>
                <a:cs typeface="Arial" panose="020B0604020202020204" pitchFamily="34" charset="0"/>
              </a:rPr>
              <a:t>ourrolesandpolicies</a:t>
            </a:r>
            <a:r>
              <a:rPr lang="en-GB" sz="1200" b="0" i="0" u="none" strike="noStrike" dirty="0">
                <a:effectLst/>
                <a:latin typeface="Arial" panose="020B0604020202020204" pitchFamily="34" charset="0"/>
                <a:cs typeface="Arial" panose="020B0604020202020204" pitchFamily="34" charset="0"/>
              </a:rPr>
              <a:t>/</a:t>
            </a:r>
            <a:r>
              <a:rPr lang="en-GB" sz="1200" b="0" i="0" u="none" strike="noStrike" dirty="0" err="1">
                <a:effectLst/>
                <a:latin typeface="Arial" panose="020B0604020202020204" pitchFamily="34" charset="0"/>
                <a:cs typeface="Arial" panose="020B0604020202020204" pitchFamily="34" charset="0"/>
              </a:rPr>
              <a:t>northernireland</a:t>
            </a:r>
            <a:r>
              <a:rPr lang="en-GB" sz="1200" b="0" i="0" u="none" strike="noStrike" dirty="0">
                <a:effectLst/>
                <a:latin typeface="Arial" panose="020B0604020202020204" pitchFamily="34" charset="0"/>
                <a:cs typeface="Arial" panose="020B0604020202020204" pitchFamily="34" charset="0"/>
              </a:rPr>
              <a:t>/Anglo-Irish-Agreement-1985.pdf&gt; [accessed 10 July 2024]</a:t>
            </a: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effectLst/>
                <a:latin typeface="Arial" panose="020B0604020202020204" pitchFamily="34" charset="0"/>
                <a:cs typeface="Arial" panose="020B0604020202020204" pitchFamily="34" charset="0"/>
              </a:rPr>
              <a:t>Edwards, Aaron &amp; McGrattan, Cillian, ‘Ireland, 2021: a century of insurgency, terrorism and security challenges’, </a:t>
            </a:r>
            <a:r>
              <a:rPr lang="en-GB" sz="1200" b="0" i="1" dirty="0">
                <a:effectLst/>
                <a:latin typeface="Arial" panose="020B0604020202020204" pitchFamily="34" charset="0"/>
                <a:cs typeface="Arial" panose="020B0604020202020204" pitchFamily="34" charset="0"/>
              </a:rPr>
              <a:t>Small Wars &amp; Insurgencies</a:t>
            </a:r>
            <a:r>
              <a:rPr lang="en-GB" sz="1200" b="0" dirty="0">
                <a:effectLst/>
                <a:latin typeface="Arial" panose="020B0604020202020204" pitchFamily="34" charset="0"/>
                <a:cs typeface="Arial" panose="020B0604020202020204" pitchFamily="34" charset="0"/>
              </a:rPr>
              <a:t>, 32.4, 587 – 597 (2021)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effectLst/>
                <a:latin typeface="Arial" panose="020B0604020202020204" pitchFamily="34" charset="0"/>
                <a:cs typeface="Arial" panose="020B0604020202020204" pitchFamily="34" charset="0"/>
              </a:rPr>
              <a:t>	</a:t>
            </a:r>
            <a:r>
              <a:rPr lang="en-GB" sz="1200" b="0" dirty="0">
                <a:latin typeface="Arial" panose="020B0604020202020204" pitchFamily="34" charset="0"/>
                <a:cs typeface="Arial" panose="020B0604020202020204" pitchFamily="34" charset="0"/>
              </a:rPr>
              <a:t>&lt;https://</a:t>
            </a:r>
            <a:r>
              <a:rPr lang="en-GB" sz="1200" b="0" dirty="0" err="1">
                <a:latin typeface="Arial" panose="020B0604020202020204" pitchFamily="34" charset="0"/>
                <a:cs typeface="Arial" panose="020B0604020202020204" pitchFamily="34" charset="0"/>
              </a:rPr>
              <a:t>www.tandfonline.com</a:t>
            </a:r>
            <a:r>
              <a:rPr lang="en-GB" sz="1200" b="0" dirty="0">
                <a:latin typeface="Arial" panose="020B0604020202020204" pitchFamily="34" charset="0"/>
                <a:cs typeface="Arial" panose="020B0604020202020204" pitchFamily="34" charset="0"/>
              </a:rPr>
              <a:t>/</a:t>
            </a:r>
            <a:r>
              <a:rPr lang="en-GB" sz="1200" b="0" dirty="0" err="1">
                <a:latin typeface="Arial" panose="020B0604020202020204" pitchFamily="34" charset="0"/>
                <a:cs typeface="Arial" panose="020B0604020202020204" pitchFamily="34" charset="0"/>
              </a:rPr>
              <a:t>doi</a:t>
            </a:r>
            <a:r>
              <a:rPr lang="en-GB" sz="1200" b="0" dirty="0">
                <a:latin typeface="Arial" panose="020B0604020202020204" pitchFamily="34" charset="0"/>
                <a:cs typeface="Arial" panose="020B0604020202020204" pitchFamily="34" charset="0"/>
              </a:rPr>
              <a:t>/pdf/10.1080/09592318.2021.1927472&gt;  [accessed 07 August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u="sng"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u="none" dirty="0">
                <a:latin typeface="Arial" panose="020B0604020202020204" pitchFamily="34" charset="0"/>
                <a:cs typeface="Arial" panose="020B0604020202020204" pitchFamily="34" charset="0"/>
              </a:rPr>
              <a:t>Gary Hughes, </a:t>
            </a:r>
            <a:r>
              <a:rPr lang="en-GB" sz="1200" b="0" i="1" u="none" dirty="0">
                <a:latin typeface="Arial" panose="020B0604020202020204" pitchFamily="34" charset="0"/>
                <a:cs typeface="Arial" panose="020B0604020202020204" pitchFamily="34" charset="0"/>
              </a:rPr>
              <a:t>Operation Motorman: Through the Papers </a:t>
            </a:r>
            <a:r>
              <a:rPr lang="en-GB" sz="1200" b="0" u="none" dirty="0">
                <a:latin typeface="Arial" panose="020B0604020202020204" pitchFamily="34" charset="0"/>
                <a:cs typeface="Arial" panose="020B0604020202020204" pitchFamily="34" charset="0"/>
              </a:rPr>
              <a:t>(2022)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	</a:t>
            </a:r>
            <a:r>
              <a:rPr lang="en-GB" sz="1200" b="0" u="none" dirty="0">
                <a:latin typeface="Arial" panose="020B0604020202020204" pitchFamily="34" charset="0"/>
                <a:cs typeface="Arial" panose="020B0604020202020204" pitchFamily="34" charset="0"/>
              </a:rPr>
              <a:t>&lt;https://</a:t>
            </a:r>
            <a:r>
              <a:rPr lang="en-GB" sz="1200" b="0" u="none" dirty="0" err="1">
                <a:latin typeface="Arial" panose="020B0604020202020204" pitchFamily="34" charset="0"/>
                <a:cs typeface="Arial" panose="020B0604020202020204" pitchFamily="34" charset="0"/>
              </a:rPr>
              <a:t>www.historic-newspapers.co.uk</a:t>
            </a:r>
            <a:r>
              <a:rPr lang="en-GB" sz="1200" b="0" u="none" dirty="0">
                <a:latin typeface="Arial" panose="020B0604020202020204" pitchFamily="34" charset="0"/>
                <a:cs typeface="Arial" panose="020B0604020202020204" pitchFamily="34" charset="0"/>
              </a:rPr>
              <a:t>/blog/operation-motorman-newspaper-analysis/&gt; [accessed 10 July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latin typeface="Arial" panose="020B0604020202020204" pitchFamily="34" charset="0"/>
              <a:cs typeface="Arial" panose="020B0604020202020204" pitchFamily="34" charset="0"/>
            </a:endParaRPr>
          </a:p>
          <a:p>
            <a:pPr marL="0" indent="0">
              <a:lnSpc>
                <a:spcPct val="100000"/>
              </a:lnSpc>
              <a:spcBef>
                <a:spcPts val="0"/>
              </a:spcBef>
              <a:buNone/>
              <a:defRPr/>
            </a:pPr>
            <a:r>
              <a:rPr lang="en-GB" sz="1200" dirty="0" err="1">
                <a:latin typeface="Arial" panose="020B0604020202020204" pitchFamily="34" charset="0"/>
                <a:cs typeface="Arial" panose="020B0604020202020204" pitchFamily="34" charset="0"/>
              </a:rPr>
              <a:t>Gov.UK</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Paramilitary Groups in Northern Ireland</a:t>
            </a:r>
            <a:r>
              <a:rPr lang="en-GB" sz="1200" dirty="0">
                <a:latin typeface="Arial" panose="020B0604020202020204" pitchFamily="34" charset="0"/>
                <a:cs typeface="Arial" panose="020B0604020202020204" pitchFamily="34" charset="0"/>
              </a:rPr>
              <a:t>, (2015) 	&lt;https://</a:t>
            </a:r>
            <a:r>
              <a:rPr lang="en-GB" sz="1200" dirty="0" err="1">
                <a:latin typeface="Arial" panose="020B0604020202020204" pitchFamily="34" charset="0"/>
                <a:cs typeface="Arial" panose="020B0604020202020204" pitchFamily="34" charset="0"/>
              </a:rPr>
              <a:t>assets.publishing.service.gov.uk</a:t>
            </a:r>
            <a:r>
              <a:rPr lang="en-GB" sz="1200" dirty="0">
                <a:latin typeface="Arial" panose="020B0604020202020204" pitchFamily="34" charset="0"/>
                <a:cs typeface="Arial" panose="020B0604020202020204" pitchFamily="34" charset="0"/>
              </a:rPr>
              <a:t>/media/5a80ee03e5274a2e8ab52f76/Paramilitary_Groups_in_Northern_Ireland_-_20_Oct_2015.pdf&gt; [accessed 	09 August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dirty="0">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dirty="0">
                <a:effectLst/>
                <a:latin typeface="Arial" panose="020B0604020202020204" pitchFamily="34" charset="0"/>
                <a:cs typeface="Arial" panose="020B0604020202020204" pitchFamily="34" charset="0"/>
              </a:rPr>
              <a:t>House of Commons, </a:t>
            </a:r>
            <a:r>
              <a:rPr lang="en-GB" sz="1200" b="0" i="1" u="none" strike="noStrike" dirty="0">
                <a:effectLst/>
                <a:latin typeface="Arial" panose="020B0604020202020204" pitchFamily="34" charset="0"/>
                <a:cs typeface="Arial" panose="020B0604020202020204" pitchFamily="34" charset="0"/>
              </a:rPr>
              <a:t>Investigation of Former Armed Forces Personnel Who Served in Northern Ireland</a:t>
            </a:r>
            <a:r>
              <a:rPr lang="en-GB" sz="1200" b="0" i="0" u="none" strike="noStrike" dirty="0">
                <a:effectLst/>
                <a:latin typeface="Arial" panose="020B0604020202020204" pitchFamily="34" charset="0"/>
                <a:cs typeface="Arial" panose="020B0604020202020204" pitchFamily="34" charset="0"/>
              </a:rPr>
              <a:t> (2022)</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	</a:t>
            </a:r>
            <a:r>
              <a:rPr lang="en-GB" sz="1200" b="0" u="none" dirty="0">
                <a:latin typeface="Arial" panose="020B0604020202020204" pitchFamily="34" charset="0"/>
                <a:cs typeface="Arial" panose="020B0604020202020204" pitchFamily="34" charset="0"/>
              </a:rPr>
              <a:t>&lt;https://</a:t>
            </a:r>
            <a:r>
              <a:rPr lang="en-GB" sz="1200" b="0" u="none" dirty="0" err="1">
                <a:latin typeface="Arial" panose="020B0604020202020204" pitchFamily="34" charset="0"/>
                <a:cs typeface="Arial" panose="020B0604020202020204" pitchFamily="34" charset="0"/>
              </a:rPr>
              <a:t>commonslibrary.parliament.uk</a:t>
            </a:r>
            <a:r>
              <a:rPr lang="en-GB" sz="1200" b="0" u="none" dirty="0">
                <a:latin typeface="Arial" panose="020B0604020202020204" pitchFamily="34" charset="0"/>
                <a:cs typeface="Arial" panose="020B0604020202020204" pitchFamily="34" charset="0"/>
              </a:rPr>
              <a:t>/research-briefings/cbp-8352/&gt; [accessed 10 July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latin typeface="Arial" panose="020B0604020202020204" pitchFamily="34" charset="0"/>
              <a:cs typeface="Arial" panose="020B0604020202020204" pitchFamily="34" charset="0"/>
            </a:endParaRPr>
          </a:p>
          <a:p>
            <a:pPr marL="0" indent="0">
              <a:lnSpc>
                <a:spcPct val="100000"/>
              </a:lnSpc>
              <a:spcBef>
                <a:spcPts val="0"/>
              </a:spcBef>
              <a:buNone/>
            </a:pPr>
            <a:r>
              <a:rPr lang="en-GB" sz="1200" b="0" u="none" dirty="0">
                <a:latin typeface="Arial" panose="020B0604020202020204" pitchFamily="34" charset="0"/>
                <a:cs typeface="Arial" panose="020B0604020202020204" pitchFamily="34" charset="0"/>
              </a:rPr>
              <a:t>Imperial War Museum, </a:t>
            </a:r>
            <a:r>
              <a:rPr lang="en-GB" sz="1200" b="0" i="1" u="none" dirty="0">
                <a:latin typeface="Arial" panose="020B0604020202020204" pitchFamily="34" charset="0"/>
                <a:cs typeface="Arial" panose="020B0604020202020204" pitchFamily="34" charset="0"/>
              </a:rPr>
              <a:t>20 Images of The Troubles </a:t>
            </a:r>
            <a:r>
              <a:rPr lang="en-GB" sz="1200" b="0" u="none" dirty="0">
                <a:latin typeface="Arial" panose="020B0604020202020204" pitchFamily="34" charset="0"/>
                <a:cs typeface="Arial" panose="020B0604020202020204" pitchFamily="34" charset="0"/>
              </a:rPr>
              <a:t>(2024) </a:t>
            </a:r>
          </a:p>
          <a:p>
            <a:pPr marL="0" indent="0">
              <a:lnSpc>
                <a:spcPct val="100000"/>
              </a:lnSpc>
              <a:spcBef>
                <a:spcPts val="0"/>
              </a:spcBef>
              <a:buNone/>
            </a:pPr>
            <a:r>
              <a:rPr lang="en-GB" sz="1200" dirty="0">
                <a:latin typeface="Arial" panose="020B0604020202020204" pitchFamily="34" charset="0"/>
                <a:cs typeface="Arial" panose="020B0604020202020204" pitchFamily="34" charset="0"/>
              </a:rPr>
              <a:t>	</a:t>
            </a:r>
            <a:r>
              <a:rPr lang="en-GB" sz="1200" b="0" u="none" dirty="0">
                <a:latin typeface="Arial" panose="020B0604020202020204" pitchFamily="34" charset="0"/>
                <a:cs typeface="Arial" panose="020B0604020202020204" pitchFamily="34" charset="0"/>
              </a:rPr>
              <a:t>&lt;https://</a:t>
            </a:r>
            <a:r>
              <a:rPr lang="en-GB" sz="1200" b="0" u="none" dirty="0" err="1">
                <a:latin typeface="Arial" panose="020B0604020202020204" pitchFamily="34" charset="0"/>
                <a:cs typeface="Arial" panose="020B0604020202020204" pitchFamily="34" charset="0"/>
              </a:rPr>
              <a:t>www.iwm.org.uk</a:t>
            </a:r>
            <a:r>
              <a:rPr lang="en-GB" sz="1200" b="0" u="none" dirty="0">
                <a:latin typeface="Arial" panose="020B0604020202020204" pitchFamily="34" charset="0"/>
                <a:cs typeface="Arial" panose="020B0604020202020204" pitchFamily="34" charset="0"/>
              </a:rPr>
              <a:t>/history/20-images-of-the-troubles&gt; [accessed 10 July 2024]</a:t>
            </a:r>
          </a:p>
          <a:p>
            <a:pPr marL="0" indent="0">
              <a:lnSpc>
                <a:spcPct val="100000"/>
              </a:lnSpc>
              <a:spcBef>
                <a:spcPts val="0"/>
              </a:spcBef>
              <a:buNone/>
            </a:pPr>
            <a:endParaRPr lang="en-GB" sz="1200" b="0" u="none"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dirty="0">
                <a:effectLst/>
                <a:latin typeface="Arial" panose="020B0604020202020204" pitchFamily="34" charset="0"/>
                <a:cs typeface="Arial" panose="020B0604020202020204" pitchFamily="34" charset="0"/>
              </a:rPr>
              <a:t>Imperial War Museum, </a:t>
            </a:r>
            <a:r>
              <a:rPr lang="en-GB" sz="1200" b="0" i="1" u="none" strike="noStrike" dirty="0">
                <a:effectLst/>
                <a:latin typeface="Arial" panose="020B0604020202020204" pitchFamily="34" charset="0"/>
                <a:cs typeface="Arial" panose="020B0604020202020204" pitchFamily="34" charset="0"/>
              </a:rPr>
              <a:t>How the Troubles became a bloody war </a:t>
            </a:r>
            <a:r>
              <a:rPr lang="en-GB" sz="1200" b="0" i="0" u="none" strike="noStrike" dirty="0">
                <a:effectLst/>
                <a:latin typeface="Arial" panose="020B0604020202020204" pitchFamily="34" charset="0"/>
                <a:cs typeface="Arial" panose="020B0604020202020204" pitchFamily="34" charset="0"/>
              </a:rPr>
              <a:t>[Video]. 2023</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	</a:t>
            </a:r>
            <a:r>
              <a:rPr lang="en-GB" sz="1200" b="0" i="0" u="none" strike="noStrike" dirty="0">
                <a:effectLst/>
                <a:latin typeface="Arial" panose="020B0604020202020204" pitchFamily="34" charset="0"/>
                <a:cs typeface="Arial" panose="020B0604020202020204" pitchFamily="34" charset="0"/>
              </a:rPr>
              <a:t>&lt;https://</a:t>
            </a:r>
            <a:r>
              <a:rPr lang="en-GB" sz="1200" b="0" i="0" u="none" strike="noStrike" dirty="0" err="1">
                <a:effectLst/>
                <a:latin typeface="Arial" panose="020B0604020202020204" pitchFamily="34" charset="0"/>
                <a:cs typeface="Arial" panose="020B0604020202020204" pitchFamily="34" charset="0"/>
              </a:rPr>
              <a:t>www.youtube.com</a:t>
            </a:r>
            <a:r>
              <a:rPr lang="en-GB" sz="1200" b="0" i="0" u="none" strike="noStrike" dirty="0">
                <a:effectLst/>
                <a:latin typeface="Arial" panose="020B0604020202020204" pitchFamily="34" charset="0"/>
                <a:cs typeface="Arial" panose="020B0604020202020204" pitchFamily="34" charset="0"/>
              </a:rPr>
              <a:t>/</a:t>
            </a:r>
            <a:r>
              <a:rPr lang="en-GB" sz="1200" b="0" i="0" u="none" strike="noStrike" dirty="0" err="1">
                <a:effectLst/>
                <a:latin typeface="Arial" panose="020B0604020202020204" pitchFamily="34" charset="0"/>
                <a:cs typeface="Arial" panose="020B0604020202020204" pitchFamily="34" charset="0"/>
              </a:rPr>
              <a:t>watch?v</a:t>
            </a:r>
            <a:r>
              <a:rPr lang="en-GB" sz="1200" b="0" i="0" u="none" strike="noStrike" dirty="0">
                <a:effectLst/>
                <a:latin typeface="Arial" panose="020B0604020202020204" pitchFamily="34" charset="0"/>
                <a:cs typeface="Arial" panose="020B0604020202020204" pitchFamily="34" charset="0"/>
              </a:rPr>
              <a:t>=fGo17SIvMRM&gt; </a:t>
            </a:r>
            <a:r>
              <a:rPr lang="en-GB" sz="1200" b="0" u="none" dirty="0">
                <a:latin typeface="Arial" panose="020B0604020202020204" pitchFamily="34" charset="0"/>
                <a:cs typeface="Arial" panose="020B0604020202020204" pitchFamily="34" charset="0"/>
              </a:rPr>
              <a:t>[accessed 10 July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u="none" dirty="0">
              <a:latin typeface="Arial" panose="020B0604020202020204" pitchFamily="34" charset="0"/>
              <a:cs typeface="Arial" panose="020B0604020202020204" pitchFamily="34" charset="0"/>
            </a:endParaRPr>
          </a:p>
          <a:p>
            <a:pPr marL="0" indent="0">
              <a:lnSpc>
                <a:spcPct val="100000"/>
              </a:lnSpc>
              <a:spcBef>
                <a:spcPts val="0"/>
              </a:spcBef>
              <a:buNone/>
            </a:pPr>
            <a:r>
              <a:rPr lang="en-GB" sz="1200" b="0" i="0" u="none" strike="noStrike" dirty="0">
                <a:effectLst/>
                <a:latin typeface="Arial" panose="020B0604020202020204" pitchFamily="34" charset="0"/>
                <a:cs typeface="Arial" panose="020B0604020202020204" pitchFamily="34" charset="0"/>
              </a:rPr>
              <a:t>Mills, Claire &amp; Torrance, David, </a:t>
            </a:r>
            <a:r>
              <a:rPr lang="en-GB" sz="1200" b="0" i="1" u="none" strike="noStrike" dirty="0">
                <a:effectLst/>
                <a:latin typeface="Arial" panose="020B0604020202020204" pitchFamily="34" charset="0"/>
                <a:cs typeface="Arial" panose="020B0604020202020204" pitchFamily="34" charset="0"/>
              </a:rPr>
              <a:t>Investigation of Former Armed Forces Personnel Who Served in Northern Ireland </a:t>
            </a:r>
            <a:r>
              <a:rPr lang="en-GB" sz="1200" b="0" i="0" u="none" strike="noStrike" dirty="0">
                <a:effectLst/>
                <a:latin typeface="Arial" panose="020B0604020202020204" pitchFamily="34" charset="0"/>
                <a:cs typeface="Arial" panose="020B0604020202020204" pitchFamily="34" charset="0"/>
              </a:rPr>
              <a:t>(London: House of Commons, 2022).</a:t>
            </a:r>
            <a:endParaRPr lang="en-GB" sz="1200" b="0" u="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9177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1B7F8-C959-6A6F-590C-76A46E4B51AF}"/>
              </a:ext>
            </a:extLst>
          </p:cNvPr>
          <p:cNvSpPr>
            <a:spLocks noGrp="1"/>
          </p:cNvSpPr>
          <p:nvPr>
            <p:ph type="title"/>
          </p:nvPr>
        </p:nvSpPr>
        <p:spPr/>
        <p:txBody>
          <a:bodyPr/>
          <a:lstStyle/>
          <a:p>
            <a:r>
              <a:rPr lang="en-GB" dirty="0"/>
              <a:t>Bibliography</a:t>
            </a:r>
          </a:p>
        </p:txBody>
      </p:sp>
      <p:sp>
        <p:nvSpPr>
          <p:cNvPr id="4" name="Content Placeholder 2">
            <a:extLst>
              <a:ext uri="{FF2B5EF4-FFF2-40B4-BE49-F238E27FC236}">
                <a16:creationId xmlns:a16="http://schemas.microsoft.com/office/drawing/2014/main" id="{697601AC-3663-DE84-98F0-B11EAF4B73B4}"/>
              </a:ext>
            </a:extLst>
          </p:cNvPr>
          <p:cNvSpPr>
            <a:spLocks noGrp="1"/>
          </p:cNvSpPr>
          <p:nvPr>
            <p:ph idx="1"/>
          </p:nvPr>
        </p:nvSpPr>
        <p:spPr>
          <a:xfrm>
            <a:off x="371061" y="1334812"/>
            <a:ext cx="11410122" cy="5210613"/>
          </a:xfrm>
        </p:spPr>
        <p:txBody>
          <a:bodyP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u="none" dirty="0">
                <a:latin typeface="Arial" panose="020B0604020202020204" pitchFamily="34" charset="0"/>
                <a:cs typeface="Arial" panose="020B0604020202020204" pitchFamily="34" charset="0"/>
              </a:rPr>
              <a:t>Museum of Free Derry, Bloody Sunday (2024)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	</a:t>
            </a:r>
            <a:r>
              <a:rPr lang="en-GB" sz="1200" b="0" u="none" dirty="0">
                <a:latin typeface="Arial" panose="020B0604020202020204" pitchFamily="34" charset="0"/>
                <a:cs typeface="Arial" panose="020B0604020202020204" pitchFamily="34" charset="0"/>
              </a:rPr>
              <a:t>&lt;https://</a:t>
            </a:r>
            <a:r>
              <a:rPr lang="en-GB" sz="1200" b="0" u="none" dirty="0" err="1">
                <a:latin typeface="Arial" panose="020B0604020202020204" pitchFamily="34" charset="0"/>
                <a:cs typeface="Arial" panose="020B0604020202020204" pitchFamily="34" charset="0"/>
              </a:rPr>
              <a:t>museumoffreederry.org</a:t>
            </a:r>
            <a:r>
              <a:rPr lang="en-GB" sz="1200" b="0" u="none" dirty="0">
                <a:latin typeface="Arial" panose="020B0604020202020204" pitchFamily="34" charset="0"/>
                <a:cs typeface="Arial" panose="020B0604020202020204" pitchFamily="34" charset="0"/>
              </a:rPr>
              <a:t>/the-museum-of-free-derry/&gt; [accessed 10 July 2024]</a:t>
            </a:r>
            <a:endParaRPr lang="en-GB" sz="1200"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1200" dirty="0">
              <a:latin typeface="Arial" panose="020B0604020202020204" pitchFamily="34" charset="0"/>
              <a:cs typeface="Arial" panose="020B0604020202020204" pitchFamily="34" charset="0"/>
            </a:endParaRPr>
          </a:p>
          <a:p>
            <a:pPr marL="0" indent="0">
              <a:lnSpc>
                <a:spcPct val="100000"/>
              </a:lnSpc>
              <a:spcBef>
                <a:spcPts val="0"/>
              </a:spcBef>
              <a:buNone/>
            </a:pPr>
            <a:r>
              <a:rPr lang="en-GB" sz="1200" b="0" i="0" u="none" strike="noStrike" dirty="0">
                <a:effectLst/>
                <a:latin typeface="Arial" panose="020B0604020202020204" pitchFamily="34" charset="0"/>
                <a:cs typeface="Arial" panose="020B0604020202020204" pitchFamily="34" charset="0"/>
              </a:rPr>
              <a:t>Museum of Free Derry, </a:t>
            </a:r>
            <a:r>
              <a:rPr lang="en-GB" sz="1200" b="0" i="1" u="none" strike="noStrike" dirty="0">
                <a:effectLst/>
                <a:latin typeface="Arial" panose="020B0604020202020204" pitchFamily="34" charset="0"/>
                <a:cs typeface="Arial" panose="020B0604020202020204" pitchFamily="34" charset="0"/>
              </a:rPr>
              <a:t>Motorman</a:t>
            </a:r>
            <a:r>
              <a:rPr lang="en-GB" sz="1200" b="0" i="0" u="none" strike="noStrike" dirty="0">
                <a:effectLst/>
                <a:latin typeface="Arial" panose="020B0604020202020204" pitchFamily="34" charset="0"/>
                <a:cs typeface="Arial" panose="020B0604020202020204" pitchFamily="34" charset="0"/>
              </a:rPr>
              <a:t> (2024) </a:t>
            </a:r>
          </a:p>
          <a:p>
            <a:pPr marL="0" indent="0">
              <a:lnSpc>
                <a:spcPct val="100000"/>
              </a:lnSpc>
              <a:spcBef>
                <a:spcPts val="0"/>
              </a:spcBef>
              <a:buNone/>
            </a:pPr>
            <a:r>
              <a:rPr lang="en-GB" sz="1200" dirty="0">
                <a:latin typeface="Arial" panose="020B0604020202020204" pitchFamily="34" charset="0"/>
                <a:cs typeface="Arial" panose="020B0604020202020204" pitchFamily="34" charset="0"/>
              </a:rPr>
              <a:t>	</a:t>
            </a:r>
            <a:r>
              <a:rPr lang="en-GB" sz="1200" b="0" i="0" u="none" strike="noStrike" dirty="0">
                <a:effectLst/>
                <a:latin typeface="Arial" panose="020B0604020202020204" pitchFamily="34" charset="0"/>
                <a:cs typeface="Arial" panose="020B0604020202020204" pitchFamily="34" charset="0"/>
              </a:rPr>
              <a:t>&lt;https://</a:t>
            </a:r>
            <a:r>
              <a:rPr lang="en-GB" sz="1200" b="0" i="0" u="none" strike="noStrike" dirty="0" err="1">
                <a:effectLst/>
                <a:latin typeface="Arial" panose="020B0604020202020204" pitchFamily="34" charset="0"/>
                <a:cs typeface="Arial" panose="020B0604020202020204" pitchFamily="34" charset="0"/>
              </a:rPr>
              <a:t>museumoffreederry.org</a:t>
            </a:r>
            <a:r>
              <a:rPr lang="en-GB" sz="1200" b="0" i="0" u="none" strike="noStrike" dirty="0">
                <a:effectLst/>
                <a:latin typeface="Arial" panose="020B0604020202020204" pitchFamily="34" charset="0"/>
                <a:cs typeface="Arial" panose="020B0604020202020204" pitchFamily="34" charset="0"/>
              </a:rPr>
              <a:t>/the-free-derry-story/motorman/#:~:text=Bloody%20Sunday%20failed%20in%20its,Free%20Derry%20remained&gt; 	[accessed 10 July 2024]</a:t>
            </a:r>
          </a:p>
          <a:p>
            <a:pPr marL="0" indent="0">
              <a:lnSpc>
                <a:spcPct val="100000"/>
              </a:lnSpc>
              <a:spcBef>
                <a:spcPts val="0"/>
              </a:spcBef>
              <a:buNone/>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u="none" dirty="0">
                <a:solidFill>
                  <a:schemeClr val="tx1"/>
                </a:solidFill>
                <a:latin typeface="Arial" panose="020B0604020202020204" pitchFamily="34" charset="0"/>
                <a:cs typeface="Arial" panose="020B0604020202020204" pitchFamily="34" charset="0"/>
              </a:rPr>
              <a:t>National Army Museum, </a:t>
            </a:r>
            <a:r>
              <a:rPr lang="en-GB" sz="1200" b="0" i="1" u="none" dirty="0">
                <a:solidFill>
                  <a:schemeClr val="tx1"/>
                </a:solidFill>
                <a:latin typeface="Arial" panose="020B0604020202020204" pitchFamily="34" charset="0"/>
                <a:cs typeface="Arial" panose="020B0604020202020204" pitchFamily="34" charset="0"/>
              </a:rPr>
              <a:t>The Troubles </a:t>
            </a:r>
            <a:r>
              <a:rPr lang="en-GB" sz="1200" b="0" u="none" dirty="0">
                <a:solidFill>
                  <a:schemeClr val="tx1"/>
                </a:solidFill>
                <a:latin typeface="Arial" panose="020B0604020202020204" pitchFamily="34" charset="0"/>
                <a:cs typeface="Arial" panose="020B0604020202020204" pitchFamily="34" charset="0"/>
              </a:rPr>
              <a:t>(2024)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	</a:t>
            </a:r>
            <a:r>
              <a:rPr lang="en-GB" sz="1200" b="0" u="none" dirty="0">
                <a:solidFill>
                  <a:schemeClr val="tx1"/>
                </a:solidFill>
                <a:latin typeface="Arial" panose="020B0604020202020204" pitchFamily="34" charset="0"/>
                <a:cs typeface="Arial" panose="020B0604020202020204" pitchFamily="34" charset="0"/>
              </a:rPr>
              <a:t>&lt;https://</a:t>
            </a:r>
            <a:r>
              <a:rPr lang="en-GB" sz="1200" b="0" u="none" dirty="0" err="1">
                <a:solidFill>
                  <a:schemeClr val="tx1"/>
                </a:solidFill>
                <a:latin typeface="Arial" panose="020B0604020202020204" pitchFamily="34" charset="0"/>
                <a:cs typeface="Arial" panose="020B0604020202020204" pitchFamily="34" charset="0"/>
              </a:rPr>
              <a:t>www.nam.ac.uk</a:t>
            </a:r>
            <a:r>
              <a:rPr lang="en-GB" sz="1200" b="0" u="none" dirty="0">
                <a:solidFill>
                  <a:schemeClr val="tx1"/>
                </a:solidFill>
                <a:latin typeface="Arial" panose="020B0604020202020204" pitchFamily="34" charset="0"/>
                <a:cs typeface="Arial" panose="020B0604020202020204" pitchFamily="34" charset="0"/>
              </a:rPr>
              <a:t>/explore/troubles-1969-2007&gt; [accessed 10 July 2024]</a:t>
            </a:r>
            <a:endParaRPr lang="en-GB" sz="1200"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dirty="0">
                <a:solidFill>
                  <a:schemeClr val="tx1"/>
                </a:solidFill>
                <a:effectLst/>
                <a:latin typeface="Arial" panose="020B0604020202020204" pitchFamily="34" charset="0"/>
                <a:cs typeface="Arial" panose="020B0604020202020204" pitchFamily="34" charset="0"/>
              </a:rPr>
              <a:t>Northern Ireland Troubles (Legacy and Reconciliation) Act 2023, (London: House of Commons, 2023)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	</a:t>
            </a:r>
            <a:r>
              <a:rPr lang="en-GB" sz="1200" b="0" i="0" u="none" strike="noStrike" dirty="0">
                <a:solidFill>
                  <a:schemeClr val="tx1"/>
                </a:solidFill>
                <a:effectLst/>
                <a:latin typeface="Arial" panose="020B0604020202020204" pitchFamily="34" charset="0"/>
                <a:cs typeface="Arial" panose="020B0604020202020204" pitchFamily="34" charset="0"/>
              </a:rPr>
              <a:t>&lt;https://</a:t>
            </a:r>
            <a:r>
              <a:rPr lang="en-GB" sz="1200" b="0" i="0" u="none" strike="noStrike" dirty="0" err="1">
                <a:solidFill>
                  <a:schemeClr val="tx1"/>
                </a:solidFill>
                <a:effectLst/>
                <a:latin typeface="Arial" panose="020B0604020202020204" pitchFamily="34" charset="0"/>
                <a:cs typeface="Arial" panose="020B0604020202020204" pitchFamily="34" charset="0"/>
              </a:rPr>
              <a:t>bills.parliament.uk</a:t>
            </a:r>
            <a:r>
              <a:rPr lang="en-GB" sz="1200" b="0" i="0" u="none" strike="noStrike" dirty="0">
                <a:solidFill>
                  <a:schemeClr val="tx1"/>
                </a:solidFill>
                <a:effectLst/>
                <a:latin typeface="Arial" panose="020B0604020202020204" pitchFamily="34" charset="0"/>
                <a:cs typeface="Arial" panose="020B0604020202020204" pitchFamily="34" charset="0"/>
              </a:rPr>
              <a:t>/bills/3160&gt; </a:t>
            </a:r>
            <a:r>
              <a:rPr lang="en-GB" sz="1200" b="0" dirty="0">
                <a:solidFill>
                  <a:schemeClr val="tx1"/>
                </a:solidFill>
                <a:latin typeface="Arial" panose="020B0604020202020204" pitchFamily="34" charset="0"/>
                <a:cs typeface="Arial" panose="020B0604020202020204" pitchFamily="34" charset="0"/>
              </a:rPr>
              <a:t>[accessed 07 August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indent="0">
              <a:lnSpc>
                <a:spcPct val="100000"/>
              </a:lnSpc>
              <a:spcBef>
                <a:spcPts val="0"/>
              </a:spcBef>
              <a:buNone/>
              <a:defRPr/>
            </a:pPr>
            <a:r>
              <a:rPr lang="en-GB" sz="1200" b="0" i="0" u="none" strike="noStrike" dirty="0">
                <a:solidFill>
                  <a:schemeClr val="tx1"/>
                </a:solidFill>
                <a:effectLst/>
                <a:latin typeface="Arial" panose="020B0604020202020204" pitchFamily="34" charset="0"/>
                <a:cs typeface="Arial" panose="020B0604020202020204" pitchFamily="34" charset="0"/>
              </a:rPr>
              <a:t>Sanders, Andrew,  Operation Motorman (1972) and the search for a coherent British counterinsurgency strategy in Northern Ireland,</a:t>
            </a:r>
          </a:p>
          <a:p>
            <a:pPr marL="0" indent="0">
              <a:lnSpc>
                <a:spcPct val="100000"/>
              </a:lnSpc>
              <a:spcBef>
                <a:spcPts val="0"/>
              </a:spcBef>
              <a:buNone/>
              <a:defRPr/>
            </a:pPr>
            <a:r>
              <a:rPr lang="en-GB" sz="1200" dirty="0">
                <a:latin typeface="Arial" panose="020B0604020202020204" pitchFamily="34" charset="0"/>
                <a:cs typeface="Arial" panose="020B0604020202020204" pitchFamily="34" charset="0"/>
              </a:rPr>
              <a:t>	</a:t>
            </a:r>
            <a:r>
              <a:rPr lang="en-GB" sz="1200" b="0" i="1" u="none" dirty="0">
                <a:solidFill>
                  <a:schemeClr val="tx1"/>
                </a:solidFill>
                <a:effectLst/>
                <a:latin typeface="Arial" panose="020B0604020202020204" pitchFamily="34" charset="0"/>
                <a:cs typeface="Arial" panose="020B0604020202020204" pitchFamily="34" charset="0"/>
              </a:rPr>
              <a:t>Small Wars &amp; Insurgencies</a:t>
            </a:r>
            <a:r>
              <a:rPr lang="en-GB" sz="1200" b="0" u="none" dirty="0">
                <a:solidFill>
                  <a:schemeClr val="tx1"/>
                </a:solidFill>
                <a:effectLst/>
                <a:latin typeface="Arial" panose="020B0604020202020204" pitchFamily="34" charset="0"/>
                <a:cs typeface="Arial" panose="020B0604020202020204" pitchFamily="34" charset="0"/>
              </a:rPr>
              <a:t>, 24.3 (2013) p. 465-492 </a:t>
            </a:r>
            <a:r>
              <a:rPr lang="en-GB" sz="1200" b="0" i="0" u="none" strike="noStrike" dirty="0">
                <a:solidFill>
                  <a:schemeClr val="tx1"/>
                </a:solidFill>
                <a:effectLst/>
                <a:latin typeface="Arial" panose="020B0604020202020204" pitchFamily="34" charset="0"/>
                <a:cs typeface="Arial" panose="020B0604020202020204" pitchFamily="34" charset="0"/>
              </a:rPr>
              <a:t>&lt;https://</a:t>
            </a:r>
            <a:r>
              <a:rPr lang="en-GB" sz="1200" b="0" i="0" u="none" strike="noStrike" dirty="0" err="1">
                <a:solidFill>
                  <a:schemeClr val="tx1"/>
                </a:solidFill>
                <a:effectLst/>
                <a:latin typeface="Arial" panose="020B0604020202020204" pitchFamily="34" charset="0"/>
                <a:cs typeface="Arial" panose="020B0604020202020204" pitchFamily="34" charset="0"/>
              </a:rPr>
              <a:t>www.tandfonline.com</a:t>
            </a:r>
            <a:r>
              <a:rPr lang="en-GB" sz="1200" b="0" i="0" u="none" strike="noStrike" dirty="0">
                <a:solidFill>
                  <a:schemeClr val="tx1"/>
                </a:solidFill>
                <a:effectLst/>
                <a:latin typeface="Arial" panose="020B0604020202020204" pitchFamily="34" charset="0"/>
                <a:cs typeface="Arial" panose="020B0604020202020204" pitchFamily="34" charset="0"/>
              </a:rPr>
              <a:t>/</a:t>
            </a:r>
            <a:r>
              <a:rPr lang="en-GB" sz="1200" b="0" i="0" u="none" strike="noStrike" dirty="0" err="1">
                <a:solidFill>
                  <a:schemeClr val="tx1"/>
                </a:solidFill>
                <a:effectLst/>
                <a:latin typeface="Arial" panose="020B0604020202020204" pitchFamily="34" charset="0"/>
                <a:cs typeface="Arial" panose="020B0604020202020204" pitchFamily="34" charset="0"/>
              </a:rPr>
              <a:t>doi</a:t>
            </a:r>
            <a:r>
              <a:rPr lang="en-GB" sz="1200" b="0" i="0" u="none" strike="noStrike" dirty="0">
                <a:solidFill>
                  <a:schemeClr val="tx1"/>
                </a:solidFill>
                <a:effectLst/>
                <a:latin typeface="Arial" panose="020B0604020202020204" pitchFamily="34" charset="0"/>
                <a:cs typeface="Arial" panose="020B0604020202020204" pitchFamily="34" charset="0"/>
              </a:rPr>
              <a:t>/full/10.1080/09592318.2013.802609</a:t>
            </a:r>
            <a:r>
              <a:rPr lang="en-GB" sz="1200" b="0" i="0" u="none" strike="noStrike" dirty="0">
                <a:solidFill>
                  <a:schemeClr val="tx1"/>
                </a:solidFill>
                <a:effectLst/>
                <a:highlight>
                  <a:srgbClr val="FCFCFC"/>
                </a:highlight>
                <a:latin typeface="Arial" panose="020B0604020202020204" pitchFamily="34" charset="0"/>
                <a:cs typeface="Arial" panose="020B0604020202020204" pitchFamily="34" charset="0"/>
              </a:rPr>
              <a:t>&gt; [accessed 07 August 2024]</a:t>
            </a:r>
            <a:endParaRPr lang="en-GB" sz="1200" b="0" i="0" u="none" strike="noStrike" dirty="0">
              <a:effectLst/>
              <a:latin typeface="Arial" panose="020B0604020202020204" pitchFamily="34" charset="0"/>
              <a:cs typeface="Arial" panose="020B0604020202020204" pitchFamily="34" charset="0"/>
            </a:endParaRPr>
          </a:p>
          <a:p>
            <a:pPr marL="0" indent="0">
              <a:lnSpc>
                <a:spcPct val="100000"/>
              </a:lnSpc>
              <a:spcBef>
                <a:spcPts val="0"/>
              </a:spcBef>
              <a:buNone/>
            </a:pPr>
            <a:endParaRPr lang="en-GB" sz="1200" b="0" i="0" u="none" strike="noStrike" dirty="0">
              <a:effectLst/>
              <a:latin typeface="Arial" panose="020B0604020202020204" pitchFamily="34" charset="0"/>
              <a:cs typeface="Arial" panose="020B0604020202020204" pitchFamily="34" charset="0"/>
            </a:endParaRPr>
          </a:p>
          <a:p>
            <a:pPr marL="0" indent="0">
              <a:lnSpc>
                <a:spcPct val="100000"/>
              </a:lnSpc>
              <a:spcBef>
                <a:spcPts val="0"/>
              </a:spcBef>
              <a:buNone/>
            </a:pPr>
            <a:r>
              <a:rPr lang="en-GB" sz="1200" b="0" i="0" u="none" strike="noStrike" dirty="0">
                <a:effectLst/>
                <a:latin typeface="Arial" panose="020B0604020202020204" pitchFamily="34" charset="0"/>
                <a:cs typeface="Arial" panose="020B0604020202020204" pitchFamily="34" charset="0"/>
              </a:rPr>
              <a:t>Scorer, Catherine, The United Kingdom Prevention of Terrorism Acts, 1974 and 1976,</a:t>
            </a:r>
          </a:p>
          <a:p>
            <a:pPr marL="0" indent="0">
              <a:lnSpc>
                <a:spcPct val="100000"/>
              </a:lnSpc>
              <a:spcBef>
                <a:spcPts val="0"/>
              </a:spcBef>
              <a:buNone/>
            </a:pPr>
            <a:r>
              <a:rPr lang="en-GB" sz="1200" dirty="0">
                <a:latin typeface="Arial" panose="020B0604020202020204" pitchFamily="34" charset="0"/>
                <a:cs typeface="Arial" panose="020B0604020202020204" pitchFamily="34" charset="0"/>
              </a:rPr>
              <a:t>	</a:t>
            </a:r>
            <a:r>
              <a:rPr lang="en-GB" sz="1200" b="0" i="0" u="none" strike="noStrike" dirty="0">
                <a:effectLst/>
                <a:latin typeface="Arial" panose="020B0604020202020204" pitchFamily="34" charset="0"/>
                <a:cs typeface="Arial" panose="020B0604020202020204" pitchFamily="34" charset="0"/>
              </a:rPr>
              <a:t> </a:t>
            </a:r>
            <a:r>
              <a:rPr lang="en-GB" sz="1200" b="0" i="1" u="none" strike="noStrike" dirty="0">
                <a:effectLst/>
                <a:latin typeface="Arial" panose="020B0604020202020204" pitchFamily="34" charset="0"/>
                <a:cs typeface="Arial" panose="020B0604020202020204" pitchFamily="34" charset="0"/>
              </a:rPr>
              <a:t>Internation Journal of Politics</a:t>
            </a:r>
            <a:r>
              <a:rPr lang="en-GB" sz="1200" b="0" i="0" u="none" strike="noStrike" dirty="0">
                <a:effectLst/>
                <a:latin typeface="Arial" panose="020B0604020202020204" pitchFamily="34" charset="0"/>
                <a:cs typeface="Arial" panose="020B0604020202020204" pitchFamily="34" charset="0"/>
              </a:rPr>
              <a:t>, 10.1, (1980), 105-111 &lt;https://</a:t>
            </a:r>
            <a:r>
              <a:rPr lang="en-GB" sz="1200" b="0" i="0" u="none" strike="noStrike" dirty="0" err="1">
                <a:effectLst/>
                <a:latin typeface="Arial" panose="020B0604020202020204" pitchFamily="34" charset="0"/>
                <a:cs typeface="Arial" panose="020B0604020202020204" pitchFamily="34" charset="0"/>
              </a:rPr>
              <a:t>www.jstor.org</a:t>
            </a:r>
            <a:r>
              <a:rPr lang="en-GB" sz="1200" b="0" i="0" u="none" strike="noStrike" dirty="0">
                <a:effectLst/>
                <a:latin typeface="Arial" panose="020B0604020202020204" pitchFamily="34" charset="0"/>
                <a:cs typeface="Arial" panose="020B0604020202020204" pitchFamily="34" charset="0"/>
              </a:rPr>
              <a:t>/stable/40469875#&gt; [accessed 07 August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dirty="0">
                <a:solidFill>
                  <a:srgbClr val="0E101A"/>
                </a:solidFill>
                <a:effectLst/>
                <a:latin typeface="Arial" panose="020B0604020202020204" pitchFamily="34" charset="0"/>
                <a:cs typeface="Arial" panose="020B0604020202020204" pitchFamily="34" charset="0"/>
              </a:rPr>
              <a:t>University of Ulster – CAIN, </a:t>
            </a:r>
            <a:r>
              <a:rPr lang="en-GB" sz="1200" b="0" i="0" u="none" strike="noStrike" dirty="0">
                <a:solidFill>
                  <a:srgbClr val="000000"/>
                </a:solidFill>
                <a:effectLst/>
                <a:latin typeface="Arial" panose="020B0604020202020204" pitchFamily="34" charset="0"/>
                <a:cs typeface="Arial" panose="020B0604020202020204" pitchFamily="34" charset="0"/>
              </a:rPr>
              <a:t>'Bloody Sunday', 30 January 1972 - A Chronology of Events (2024)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latin typeface="Arial" panose="020B0604020202020204" pitchFamily="34" charset="0"/>
                <a:cs typeface="Arial" panose="020B0604020202020204" pitchFamily="34" charset="0"/>
              </a:rPr>
              <a:t>	</a:t>
            </a:r>
            <a:r>
              <a:rPr lang="en-GB" sz="1200" b="0" i="0" u="none" strike="noStrike" dirty="0">
                <a:solidFill>
                  <a:srgbClr val="0E101A"/>
                </a:solidFill>
                <a:effectLst/>
                <a:latin typeface="Arial" panose="020B0604020202020204" pitchFamily="34" charset="0"/>
                <a:cs typeface="Arial" panose="020B0604020202020204" pitchFamily="34" charset="0"/>
              </a:rPr>
              <a:t>&lt;https://</a:t>
            </a:r>
            <a:r>
              <a:rPr lang="en-GB" sz="1200" b="0" i="0" u="none" strike="noStrike" dirty="0" err="1">
                <a:solidFill>
                  <a:srgbClr val="0E101A"/>
                </a:solidFill>
                <a:effectLst/>
                <a:latin typeface="Arial" panose="020B0604020202020204" pitchFamily="34" charset="0"/>
                <a:cs typeface="Arial" panose="020B0604020202020204" pitchFamily="34" charset="0"/>
              </a:rPr>
              <a:t>cain.ulster.ac.uk</a:t>
            </a:r>
            <a:r>
              <a:rPr lang="en-GB" sz="1200" b="0" i="0" u="none" strike="noStrike" dirty="0">
                <a:solidFill>
                  <a:srgbClr val="0E101A"/>
                </a:solidFill>
                <a:effectLst/>
                <a:latin typeface="Arial" panose="020B0604020202020204" pitchFamily="34" charset="0"/>
                <a:cs typeface="Arial" panose="020B0604020202020204" pitchFamily="34" charset="0"/>
              </a:rPr>
              <a:t>/events/</a:t>
            </a:r>
            <a:r>
              <a:rPr lang="en-GB" sz="1200" b="0" i="0" u="none" strike="noStrike" dirty="0" err="1">
                <a:solidFill>
                  <a:srgbClr val="0E101A"/>
                </a:solidFill>
                <a:effectLst/>
                <a:latin typeface="Arial" panose="020B0604020202020204" pitchFamily="34" charset="0"/>
                <a:cs typeface="Arial" panose="020B0604020202020204" pitchFamily="34" charset="0"/>
              </a:rPr>
              <a:t>bsunday</a:t>
            </a:r>
            <a:r>
              <a:rPr lang="en-GB" sz="1200" b="0" i="0" u="none" strike="noStrike" dirty="0">
                <a:solidFill>
                  <a:srgbClr val="0E101A"/>
                </a:solidFill>
                <a:effectLst/>
                <a:latin typeface="Arial" panose="020B0604020202020204" pitchFamily="34" charset="0"/>
                <a:cs typeface="Arial" panose="020B0604020202020204" pitchFamily="34" charset="0"/>
              </a:rPr>
              <a:t>/</a:t>
            </a:r>
            <a:r>
              <a:rPr lang="en-GB" sz="1200" b="0" i="0" u="none" strike="noStrike" dirty="0" err="1">
                <a:solidFill>
                  <a:srgbClr val="0E101A"/>
                </a:solidFill>
                <a:effectLst/>
                <a:latin typeface="Arial" panose="020B0604020202020204" pitchFamily="34" charset="0"/>
                <a:cs typeface="Arial" panose="020B0604020202020204" pitchFamily="34" charset="0"/>
              </a:rPr>
              <a:t>chron.htm</a:t>
            </a:r>
            <a:r>
              <a:rPr lang="en-GB" sz="1200" b="0" i="0" u="none" strike="noStrike" dirty="0">
                <a:solidFill>
                  <a:srgbClr val="0E101A"/>
                </a:solidFill>
                <a:effectLst/>
                <a:latin typeface="Arial" panose="020B0604020202020204" pitchFamily="34" charset="0"/>
                <a:cs typeface="Arial" panose="020B0604020202020204" pitchFamily="34" charset="0"/>
              </a:rPr>
              <a:t>&gt; </a:t>
            </a:r>
            <a:r>
              <a:rPr lang="en-GB" sz="1200" b="0" u="none" dirty="0">
                <a:latin typeface="Arial" panose="020B0604020202020204" pitchFamily="34" charset="0"/>
                <a:cs typeface="Arial" panose="020B0604020202020204" pitchFamily="34" charset="0"/>
              </a:rPr>
              <a:t>[accessed 10 July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u="none"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dirty="0">
                <a:solidFill>
                  <a:srgbClr val="000000"/>
                </a:solidFill>
                <a:effectLst/>
                <a:latin typeface="Arial" panose="020B0604020202020204" pitchFamily="34" charset="0"/>
                <a:cs typeface="Arial" panose="020B0604020202020204" pitchFamily="34" charset="0"/>
              </a:rPr>
              <a:t>Ulster University – CAIN, </a:t>
            </a:r>
            <a:r>
              <a:rPr lang="en-GB" sz="1200" b="0" i="1" u="none" strike="noStrike" dirty="0">
                <a:solidFill>
                  <a:srgbClr val="000000"/>
                </a:solidFill>
                <a:effectLst/>
                <a:latin typeface="Arial" panose="020B0604020202020204" pitchFamily="34" charset="0"/>
                <a:cs typeface="Arial" panose="020B0604020202020204" pitchFamily="34" charset="0"/>
              </a:rPr>
              <a:t>Violence - Loyalist and Republican Paramilitary Groups </a:t>
            </a:r>
            <a:r>
              <a:rPr lang="en-GB" sz="1200" b="0" i="0" u="none" strike="noStrike" dirty="0">
                <a:solidFill>
                  <a:srgbClr val="000000"/>
                </a:solidFill>
                <a:effectLst/>
                <a:latin typeface="Arial" panose="020B0604020202020204" pitchFamily="34" charset="0"/>
                <a:cs typeface="Arial" panose="020B0604020202020204" pitchFamily="34" charset="0"/>
              </a:rPr>
              <a:t>(2024)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latin typeface="Arial" panose="020B0604020202020204" pitchFamily="34" charset="0"/>
                <a:cs typeface="Arial" panose="020B0604020202020204" pitchFamily="34" charset="0"/>
              </a:rPr>
              <a:t>	</a:t>
            </a:r>
            <a:r>
              <a:rPr lang="en-GB" sz="1200" b="0" dirty="0">
                <a:latin typeface="Arial" panose="020B0604020202020204" pitchFamily="34" charset="0"/>
                <a:cs typeface="Arial" panose="020B0604020202020204" pitchFamily="34" charset="0"/>
              </a:rPr>
              <a:t>&lt;https://</a:t>
            </a:r>
            <a:r>
              <a:rPr lang="en-GB" sz="1200" b="0" dirty="0" err="1">
                <a:latin typeface="Arial" panose="020B0604020202020204" pitchFamily="34" charset="0"/>
                <a:cs typeface="Arial" panose="020B0604020202020204" pitchFamily="34" charset="0"/>
              </a:rPr>
              <a:t>cain.ulster.ac.uk</a:t>
            </a:r>
            <a:r>
              <a:rPr lang="en-GB" sz="1200" b="0" dirty="0">
                <a:latin typeface="Arial" panose="020B0604020202020204" pitchFamily="34" charset="0"/>
                <a:cs typeface="Arial" panose="020B0604020202020204" pitchFamily="34" charset="0"/>
              </a:rPr>
              <a:t>/issues/violence/</a:t>
            </a:r>
            <a:r>
              <a:rPr lang="en-GB" sz="1200" b="0" dirty="0" err="1">
                <a:latin typeface="Arial" panose="020B0604020202020204" pitchFamily="34" charset="0"/>
                <a:cs typeface="Arial" panose="020B0604020202020204" pitchFamily="34" charset="0"/>
              </a:rPr>
              <a:t>paramilitary.htm</a:t>
            </a:r>
            <a:r>
              <a:rPr lang="en-GB" sz="1200" b="0" dirty="0">
                <a:latin typeface="Arial" panose="020B0604020202020204" pitchFamily="34" charset="0"/>
                <a:cs typeface="Arial" panose="020B0604020202020204" pitchFamily="34" charset="0"/>
              </a:rPr>
              <a:t>&gt; [accessed 09 August 2024]</a:t>
            </a:r>
            <a:endParaRPr lang="en-GB" sz="1200" b="0" u="none"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u="none" dirty="0">
                <a:latin typeface="Arial" panose="020B0604020202020204" pitchFamily="34" charset="0"/>
                <a:cs typeface="Arial" panose="020B0604020202020204" pitchFamily="34" charset="0"/>
              </a:rPr>
              <a:t>Unknown, Bloody Sunday Rare Actual Footage Of How It All Unfolded ( 30 Jan. 1972, Derry [Video]. (2021)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	</a:t>
            </a:r>
            <a:r>
              <a:rPr lang="en-GB" sz="1200" b="0" u="none" dirty="0">
                <a:latin typeface="Arial" panose="020B0604020202020204" pitchFamily="34" charset="0"/>
                <a:cs typeface="Arial" panose="020B0604020202020204" pitchFamily="34" charset="0"/>
              </a:rPr>
              <a:t>&lt;https://</a:t>
            </a:r>
            <a:r>
              <a:rPr lang="en-GB" sz="1200" b="0" u="none" dirty="0" err="1">
                <a:latin typeface="Arial" panose="020B0604020202020204" pitchFamily="34" charset="0"/>
                <a:cs typeface="Arial" panose="020B0604020202020204" pitchFamily="34" charset="0"/>
              </a:rPr>
              <a:t>archive.org</a:t>
            </a:r>
            <a:r>
              <a:rPr lang="en-GB" sz="1200" b="0" u="none" dirty="0">
                <a:latin typeface="Arial" panose="020B0604020202020204" pitchFamily="34" charset="0"/>
                <a:cs typeface="Arial" panose="020B0604020202020204" pitchFamily="34" charset="0"/>
              </a:rPr>
              <a:t>/details/bloody-sunday-rare-actual-footage-of-how-it-all-unfolded-30-jan.-1972-derry&gt; [accessed 10 July 2024]</a:t>
            </a:r>
            <a:endParaRPr lang="en-GB" sz="1200" b="0" i="0" u="none" strike="noStrike" dirty="0">
              <a:solidFill>
                <a:srgbClr val="000000"/>
              </a:solidFill>
              <a:effectLst/>
              <a:latin typeface="Arial" panose="020B0604020202020204" pitchFamily="34" charset="0"/>
              <a:cs typeface="Arial" panose="020B0604020202020204" pitchFamily="34" charset="0"/>
            </a:endParaRPr>
          </a:p>
          <a:p>
            <a:pPr marL="0" indent="0">
              <a:lnSpc>
                <a:spcPct val="100000"/>
              </a:lnSpc>
              <a:buNone/>
            </a:pPr>
            <a:endParaRPr lang="en-GB" sz="1200" b="0" i="0" u="none" strike="noStrike"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90875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1B7F8-C959-6A6F-590C-76A46E4B51AF}"/>
              </a:ext>
            </a:extLst>
          </p:cNvPr>
          <p:cNvSpPr>
            <a:spLocks noGrp="1"/>
          </p:cNvSpPr>
          <p:nvPr>
            <p:ph type="title"/>
          </p:nvPr>
        </p:nvSpPr>
        <p:spPr/>
        <p:txBody>
          <a:bodyPr/>
          <a:lstStyle/>
          <a:p>
            <a:r>
              <a:rPr lang="en-GB" dirty="0"/>
              <a:t>Bibliography - Images</a:t>
            </a:r>
          </a:p>
        </p:txBody>
      </p:sp>
      <p:sp>
        <p:nvSpPr>
          <p:cNvPr id="3" name="Content Placeholder 2">
            <a:extLst>
              <a:ext uri="{FF2B5EF4-FFF2-40B4-BE49-F238E27FC236}">
                <a16:creationId xmlns:a16="http://schemas.microsoft.com/office/drawing/2014/main" id="{6B556D7E-2699-0EC5-089C-142E04F1BB40}"/>
              </a:ext>
            </a:extLst>
          </p:cNvPr>
          <p:cNvSpPr>
            <a:spLocks noGrp="1"/>
          </p:cNvSpPr>
          <p:nvPr>
            <p:ph idx="1"/>
          </p:nvPr>
        </p:nvSpPr>
        <p:spPr>
          <a:xfrm>
            <a:off x="371061" y="1355834"/>
            <a:ext cx="11410122" cy="5189592"/>
          </a:xfrm>
        </p:spPr>
        <p:txBody>
          <a:bodyPr>
            <a:noAutofit/>
          </a:bodyPr>
          <a:lstStyle/>
          <a:p>
            <a:pPr marL="0" indent="0">
              <a:lnSpc>
                <a:spcPct val="100000"/>
              </a:lnSpc>
              <a:buNone/>
            </a:pPr>
            <a:r>
              <a:rPr lang="en-GB" sz="1200" dirty="0">
                <a:latin typeface="Arial" panose="020B0604020202020204" pitchFamily="34" charset="0"/>
                <a:cs typeface="Arial" panose="020B0604020202020204" pitchFamily="34" charset="0"/>
              </a:rPr>
              <a:t>Abbas, A, (Owner) ‘NORTHERN IRELAND. Belfast. 1997. A “peace wall”, erected by the British authorities, separate Catholics (left) from Protestants. It runs on the 	back garden of a middle-class housing estate.’ &lt;https://</a:t>
            </a:r>
            <a:r>
              <a:rPr lang="en-GB" sz="1200" dirty="0" err="1">
                <a:latin typeface="Arial" panose="020B0604020202020204" pitchFamily="34" charset="0"/>
                <a:cs typeface="Arial" panose="020B0604020202020204" pitchFamily="34" charset="0"/>
              </a:rPr>
              <a:t>historycollection.com</a:t>
            </a:r>
            <a:r>
              <a:rPr lang="en-GB" sz="1200" dirty="0">
                <a:latin typeface="Arial" panose="020B0604020202020204" pitchFamily="34" charset="0"/>
                <a:cs typeface="Arial" panose="020B0604020202020204" pitchFamily="34" charset="0"/>
              </a:rPr>
              <a:t>/40-photographs-troubles-northern-ireland-conflict</a:t>
            </a:r>
            <a:r>
              <a:rPr lang="en-GB" sz="1200" dirty="0">
                <a:effectLst/>
                <a:latin typeface="Arial" panose="020B0604020202020204" pitchFamily="34" charset="0"/>
                <a:cs typeface="Arial" panose="020B0604020202020204" pitchFamily="34" charset="0"/>
              </a:rPr>
              <a:t>&gt; [accessed 10 July 2024</a:t>
            </a:r>
            <a:endParaRPr lang="en-GB" sz="1200" dirty="0">
              <a:latin typeface="Arial" panose="020B0604020202020204" pitchFamily="34" charset="0"/>
              <a:cs typeface="Arial" panose="020B0604020202020204" pitchFamily="34" charset="0"/>
            </a:endParaRPr>
          </a:p>
          <a:p>
            <a:pPr marL="0" indent="0">
              <a:lnSpc>
                <a:spcPct val="100000"/>
              </a:lnSpc>
              <a:buNone/>
            </a:pPr>
            <a:r>
              <a:rPr lang="en-GB" sz="1200" dirty="0">
                <a:latin typeface="Arial" panose="020B0604020202020204" pitchFamily="34" charset="0"/>
                <a:cs typeface="Arial" panose="020B0604020202020204" pitchFamily="34" charset="0"/>
              </a:rPr>
              <a:t>Berry Ian (owner), </a:t>
            </a:r>
            <a:r>
              <a:rPr lang="en-GB" sz="1200" i="1" dirty="0">
                <a:latin typeface="Arial" panose="020B0604020202020204" pitchFamily="34" charset="0"/>
                <a:cs typeface="Arial" panose="020B0604020202020204" pitchFamily="34" charset="0"/>
              </a:rPr>
              <a:t>‘GB. NORTHERN IRELAND. Londonderry. British soldiers drag ringleaders from the rock throwing mob 	and beat them severely. 1971.’ 	</a:t>
            </a:r>
            <a:r>
              <a:rPr lang="en-GB" sz="1200" dirty="0">
                <a:latin typeface="Arial" panose="020B0604020202020204" pitchFamily="34" charset="0"/>
                <a:cs typeface="Arial" panose="020B0604020202020204" pitchFamily="34" charset="0"/>
              </a:rPr>
              <a:t>&lt;https://</a:t>
            </a:r>
            <a:r>
              <a:rPr lang="en-GB" sz="1200" dirty="0" err="1">
                <a:latin typeface="Arial" panose="020B0604020202020204" pitchFamily="34" charset="0"/>
                <a:cs typeface="Arial" panose="020B0604020202020204" pitchFamily="34" charset="0"/>
              </a:rPr>
              <a:t>historycollection.com</a:t>
            </a:r>
            <a:r>
              <a:rPr lang="en-GB" sz="1200" dirty="0">
                <a:latin typeface="Arial" panose="020B0604020202020204" pitchFamily="34" charset="0"/>
                <a:cs typeface="Arial" panose="020B0604020202020204" pitchFamily="34" charset="0"/>
              </a:rPr>
              <a:t>/40-photographs-troubles-northern-ireland-conflict/&gt; 	[accessed 11 July 2024]</a:t>
            </a:r>
          </a:p>
          <a:p>
            <a:pPr marL="0" indent="0">
              <a:lnSpc>
                <a:spcPct val="100000"/>
              </a:lnSpc>
              <a:buNone/>
            </a:pPr>
            <a:r>
              <a:rPr lang="en-GB" sz="1200" dirty="0">
                <a:effectLst/>
                <a:latin typeface="Arial" panose="020B0604020202020204" pitchFamily="34" charset="0"/>
                <a:cs typeface="Arial" panose="020B0604020202020204" pitchFamily="34" charset="0"/>
              </a:rPr>
              <a:t>British Army (photographer), ‘</a:t>
            </a:r>
            <a:r>
              <a:rPr lang="en-GB" sz="1200" i="0" u="none" strike="noStrike" dirty="0">
                <a:effectLst/>
                <a:latin typeface="Arial" panose="020B0604020202020204" pitchFamily="34" charset="0"/>
                <a:cs typeface="Arial" panose="020B0604020202020204" pitchFamily="34" charset="0"/>
              </a:rPr>
              <a:t>THE BRITISH ARMY IN NORTHERN IRELAND, 1969 – 2007 </a:t>
            </a:r>
            <a:r>
              <a:rPr lang="en-GB" sz="1200" b="0" i="0" u="none" strike="noStrike" dirty="0">
                <a:effectLst/>
                <a:latin typeface="Arial" panose="020B0604020202020204" pitchFamily="34" charset="0"/>
                <a:cs typeface="Arial" panose="020B0604020202020204" pitchFamily="34" charset="0"/>
              </a:rPr>
              <a:t>IWM (MH 30537)</a:t>
            </a:r>
            <a:r>
              <a:rPr lang="en-GB" sz="1200" b="1" i="0" u="none" strike="noStrike" dirty="0">
                <a:effectLst/>
                <a:latin typeface="Arial" panose="020B0604020202020204" pitchFamily="34" charset="0"/>
                <a:cs typeface="Arial" panose="020B0604020202020204" pitchFamily="34" charset="0"/>
              </a:rPr>
              <a:t>’</a:t>
            </a:r>
            <a:r>
              <a:rPr lang="en-GB" sz="1200" b="1" i="0" u="none" strike="noStrike" dirty="0">
                <a:latin typeface="Arial" panose="020B0604020202020204" pitchFamily="34" charset="0"/>
                <a:cs typeface="Arial" panose="020B0604020202020204" pitchFamily="34" charset="0"/>
              </a:rPr>
              <a:t>  	</a:t>
            </a:r>
            <a:r>
              <a:rPr lang="en-GB" sz="1200" dirty="0">
                <a:effectLst/>
                <a:latin typeface="Arial" panose="020B0604020202020204" pitchFamily="34" charset="0"/>
                <a:cs typeface="Arial" panose="020B0604020202020204" pitchFamily="34" charset="0"/>
              </a:rPr>
              <a:t>&lt;https://</a:t>
            </a:r>
            <a:r>
              <a:rPr lang="en-GB" sz="1200" dirty="0" err="1">
                <a:effectLst/>
                <a:latin typeface="Arial" panose="020B0604020202020204" pitchFamily="34" charset="0"/>
                <a:cs typeface="Arial" panose="020B0604020202020204" pitchFamily="34" charset="0"/>
              </a:rPr>
              <a:t>www.iwm.org.uk</a:t>
            </a:r>
            <a:r>
              <a:rPr lang="en-GB" sz="1200" dirty="0">
                <a:effectLst/>
                <a:latin typeface="Arial" panose="020B0604020202020204" pitchFamily="34" charset="0"/>
                <a:cs typeface="Arial" panose="020B0604020202020204" pitchFamily="34" charset="0"/>
              </a:rPr>
              <a:t>/collections/item/object/205189489&gt; [accessed 10 July 2024]</a:t>
            </a:r>
          </a:p>
          <a:p>
            <a:pPr marL="0" indent="0">
              <a:lnSpc>
                <a:spcPct val="100000"/>
              </a:lnSpc>
              <a:buNone/>
            </a:pPr>
            <a:r>
              <a:rPr lang="en-GB" sz="1200" dirty="0">
                <a:latin typeface="Arial" panose="020B0604020202020204" pitchFamily="34" charset="0"/>
                <a:cs typeface="Arial" panose="020B0604020202020204" pitchFamily="34" charset="0"/>
              </a:rPr>
              <a:t>Crown (Ownership), </a:t>
            </a:r>
            <a:r>
              <a:rPr lang="en-GB" sz="1200" dirty="0">
                <a:effectLst/>
                <a:latin typeface="Arial" panose="020B0604020202020204" pitchFamily="34" charset="0"/>
                <a:cs typeface="Arial" panose="020B0604020202020204" pitchFamily="34" charset="0"/>
              </a:rPr>
              <a:t>‘</a:t>
            </a:r>
            <a:r>
              <a:rPr lang="en-GB" sz="1200" b="0" i="0" u="none" strike="noStrike" dirty="0">
                <a:effectLst/>
                <a:latin typeface="Arial" panose="020B0604020202020204" pitchFamily="34" charset="0"/>
                <a:cs typeface="Arial" panose="020B0604020202020204" pitchFamily="34" charset="0"/>
              </a:rPr>
              <a:t>Three British soldiers in riot equipment standing next to a one ton Humber, 1972 (c)</a:t>
            </a:r>
            <a:r>
              <a:rPr lang="en-GB" sz="1200" dirty="0">
                <a:effectLst/>
                <a:latin typeface="Arial" panose="020B0604020202020204" pitchFamily="34" charset="0"/>
                <a:cs typeface="Arial" panose="020B0604020202020204" pitchFamily="34" charset="0"/>
              </a:rPr>
              <a:t>’. </a:t>
            </a:r>
          </a:p>
          <a:p>
            <a:pPr marL="0" indent="0">
              <a:lnSpc>
                <a:spcPct val="100000"/>
              </a:lnSpc>
              <a:spcBef>
                <a:spcPts val="0"/>
              </a:spcBef>
              <a:buNone/>
            </a:pPr>
            <a:r>
              <a:rPr lang="en-GB" sz="1200" dirty="0">
                <a:latin typeface="Arial" panose="020B0604020202020204" pitchFamily="34" charset="0"/>
                <a:cs typeface="Arial" panose="020B0604020202020204" pitchFamily="34" charset="0"/>
              </a:rPr>
              <a:t>	</a:t>
            </a:r>
            <a:r>
              <a:rPr lang="en-GB" sz="1200" dirty="0">
                <a:effectLst/>
                <a:latin typeface="Arial" panose="020B0604020202020204" pitchFamily="34" charset="0"/>
                <a:cs typeface="Arial" panose="020B0604020202020204" pitchFamily="34" charset="0"/>
              </a:rPr>
              <a:t>&lt;https://</a:t>
            </a:r>
            <a:r>
              <a:rPr lang="en-GB" sz="1200" dirty="0" err="1">
                <a:effectLst/>
                <a:latin typeface="Arial" panose="020B0604020202020204" pitchFamily="34" charset="0"/>
                <a:cs typeface="Arial" panose="020B0604020202020204" pitchFamily="34" charset="0"/>
              </a:rPr>
              <a:t>collection.nam.ac.uk</a:t>
            </a:r>
            <a:r>
              <a:rPr lang="en-GB" sz="1200" dirty="0">
                <a:effectLst/>
                <a:latin typeface="Arial" panose="020B0604020202020204" pitchFamily="34" charset="0"/>
                <a:cs typeface="Arial" panose="020B0604020202020204" pitchFamily="34" charset="0"/>
              </a:rPr>
              <a:t>/</a:t>
            </a:r>
            <a:r>
              <a:rPr lang="en-GB" sz="1200" dirty="0" err="1">
                <a:effectLst/>
                <a:latin typeface="Arial" panose="020B0604020202020204" pitchFamily="34" charset="0"/>
                <a:cs typeface="Arial" panose="020B0604020202020204" pitchFamily="34" charset="0"/>
              </a:rPr>
              <a:t>detail.php?acc</a:t>
            </a:r>
            <a:r>
              <a:rPr lang="en-GB" sz="1200" dirty="0">
                <a:effectLst/>
                <a:latin typeface="Arial" panose="020B0604020202020204" pitchFamily="34" charset="0"/>
                <a:cs typeface="Arial" panose="020B0604020202020204" pitchFamily="34" charset="0"/>
              </a:rPr>
              <a:t>=2005-04-22-1&gt; [accessed 10 July 2024]</a:t>
            </a:r>
          </a:p>
          <a:p>
            <a:pPr marL="0" indent="0">
              <a:lnSpc>
                <a:spcPct val="100000"/>
              </a:lnSpc>
              <a:spcBef>
                <a:spcPts val="0"/>
              </a:spcBef>
              <a:buNone/>
            </a:pPr>
            <a:endParaRPr lang="en-GB" sz="1200" dirty="0">
              <a:latin typeface="Arial" panose="020B0604020202020204" pitchFamily="34" charset="0"/>
              <a:cs typeface="Arial" panose="020B0604020202020204" pitchFamily="34" charset="0"/>
            </a:endParaRPr>
          </a:p>
          <a:p>
            <a:pPr marL="0" indent="0">
              <a:lnSpc>
                <a:spcPct val="100000"/>
              </a:lnSpc>
              <a:spcBef>
                <a:spcPts val="0"/>
              </a:spcBef>
              <a:buNone/>
            </a:pPr>
            <a:r>
              <a:rPr lang="en-GB" sz="1200" dirty="0">
                <a:latin typeface="Arial" panose="020B0604020202020204" pitchFamily="34" charset="0"/>
                <a:cs typeface="Arial" panose="020B0604020202020204" pitchFamily="34" charset="0"/>
              </a:rPr>
              <a:t>Pacemaker, (Owner) &lt;https://</a:t>
            </a:r>
            <a:r>
              <a:rPr lang="en-GB" sz="1200" dirty="0" err="1">
                <a:latin typeface="Arial" panose="020B0604020202020204" pitchFamily="34" charset="0"/>
                <a:cs typeface="Arial" panose="020B0604020202020204" pitchFamily="34" charset="0"/>
              </a:rPr>
              <a:t>www.bbc.co.uk</a:t>
            </a:r>
            <a:r>
              <a:rPr lang="en-GB" sz="1200" dirty="0">
                <a:latin typeface="Arial" panose="020B0604020202020204" pitchFamily="34" charset="0"/>
                <a:cs typeface="Arial" panose="020B0604020202020204" pitchFamily="34" charset="0"/>
              </a:rPr>
              <a:t>/news/uk-northern-ireland-politics-40417796&gt; </a:t>
            </a:r>
            <a:r>
              <a:rPr lang="en-GB" sz="1200" dirty="0">
                <a:effectLst/>
                <a:latin typeface="Arial" panose="020B0604020202020204" pitchFamily="34" charset="0"/>
                <a:cs typeface="Arial" panose="020B0604020202020204" pitchFamily="34" charset="0"/>
              </a:rPr>
              <a:t>[accessed 07 August 2024]</a:t>
            </a:r>
          </a:p>
          <a:p>
            <a:pPr marL="0" indent="0">
              <a:lnSpc>
                <a:spcPct val="100000"/>
              </a:lnSpc>
              <a:spcBef>
                <a:spcPts val="0"/>
              </a:spcBef>
              <a:buNone/>
            </a:pPr>
            <a:endParaRPr lang="en-GB" sz="1200" dirty="0">
              <a:latin typeface="Arial" panose="020B0604020202020204" pitchFamily="34" charset="0"/>
              <a:cs typeface="Arial" panose="020B0604020202020204" pitchFamily="34" charset="0"/>
            </a:endParaRPr>
          </a:p>
          <a:p>
            <a:pPr marL="0" marR="0" lvl="0" indent="0" defTabSz="914400" rtl="0" eaLnBrk="1" fontAlgn="auto" latinLnBrk="0" hangingPunct="1">
              <a:lnSpc>
                <a:spcPct val="100000"/>
              </a:lnSpc>
              <a:spcBef>
                <a:spcPts val="0"/>
              </a:spcBef>
              <a:spcAft>
                <a:spcPts val="0"/>
              </a:spcAft>
              <a:buClrTx/>
              <a:buSzTx/>
              <a:buFontTx/>
              <a:buNone/>
              <a:tabLst/>
              <a:defRPr/>
            </a:pPr>
            <a:r>
              <a:rPr lang="en-GB" sz="1200" b="0" i="0" u="none" strike="noStrike" dirty="0">
                <a:effectLst/>
                <a:latin typeface="Arial" panose="020B0604020202020204" pitchFamily="34" charset="0"/>
                <a:cs typeface="Arial" panose="020B0604020202020204" pitchFamily="34" charset="0"/>
              </a:rPr>
              <a:t>National Library of Ireland (Owners), ‘A woman IRA volunteer on active service in west Belfast with an AR18 assault rifle.‘ 	&lt;https://</a:t>
            </a:r>
            <a:r>
              <a:rPr lang="en-GB" sz="1200" b="0" i="0" u="none" strike="noStrike" dirty="0" err="1">
                <a:effectLst/>
                <a:latin typeface="Arial" panose="020B0604020202020204" pitchFamily="34" charset="0"/>
                <a:cs typeface="Arial" panose="020B0604020202020204" pitchFamily="34" charset="0"/>
              </a:rPr>
              <a:t>catalogue.nli.ie</a:t>
            </a:r>
            <a:r>
              <a:rPr lang="en-GB" sz="1200" b="0" i="0" u="none" strike="noStrike" dirty="0">
                <a:effectLst/>
                <a:latin typeface="Arial" panose="020B0604020202020204" pitchFamily="34" charset="0"/>
                <a:cs typeface="Arial" panose="020B0604020202020204" pitchFamily="34" charset="0"/>
              </a:rPr>
              <a:t>/Record/vtls000511841&gt; [</a:t>
            </a:r>
            <a:r>
              <a:rPr lang="en-GB" sz="1200" dirty="0">
                <a:effectLst/>
                <a:latin typeface="Arial" panose="020B0604020202020204" pitchFamily="34" charset="0"/>
                <a:cs typeface="Arial" panose="020B0604020202020204" pitchFamily="34" charset="0"/>
              </a:rPr>
              <a:t>accessed 07 August 2024] </a:t>
            </a:r>
            <a:endParaRPr lang="en-GB" sz="1200" dirty="0">
              <a:latin typeface="Arial" panose="020B0604020202020204" pitchFamily="34" charset="0"/>
              <a:cs typeface="Arial" panose="020B0604020202020204" pitchFamily="34"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lang="en-GB" sz="1200" b="0" i="0" u="none" strike="noStrike" dirty="0">
              <a:effectLst/>
              <a:latin typeface="Arial" panose="020B0604020202020204" pitchFamily="34" charset="0"/>
              <a:cs typeface="Arial" panose="020B0604020202020204" pitchFamily="34" charset="0"/>
            </a:endParaRPr>
          </a:p>
          <a:p>
            <a:pPr marL="0" marR="0" lvl="0" indent="0" defTabSz="914400" rtl="0" eaLnBrk="1" fontAlgn="auto" latinLnBrk="0" hangingPunct="1">
              <a:lnSpc>
                <a:spcPct val="100000"/>
              </a:lnSpc>
              <a:spcBef>
                <a:spcPts val="0"/>
              </a:spcBef>
              <a:spcAft>
                <a:spcPts val="0"/>
              </a:spcAft>
              <a:buClrTx/>
              <a:buSzTx/>
              <a:buFontTx/>
              <a:buNone/>
              <a:tabLst/>
              <a:defRPr/>
            </a:pPr>
            <a:r>
              <a:rPr lang="en-GB" sz="1200" b="0" i="0" u="none" strike="noStrike" dirty="0">
                <a:effectLst/>
                <a:latin typeface="Arial" panose="020B0604020202020204" pitchFamily="34" charset="0"/>
                <a:cs typeface="Arial" panose="020B0604020202020204" pitchFamily="34" charset="0"/>
              </a:rPr>
              <a:t>Morrison, Peter, (Owner) ‘Masked youths throw gasoline bombs at a police Land Rover as Republican protesters opposed to the Good Friday agreement hold a 	parade in Londonderry, Northern Ireland, last week.’ &lt;https://</a:t>
            </a:r>
            <a:r>
              <a:rPr lang="en-GB" sz="1200" b="0" i="0" u="none" strike="noStrike" dirty="0" err="1">
                <a:effectLst/>
                <a:latin typeface="Arial" panose="020B0604020202020204" pitchFamily="34" charset="0"/>
                <a:cs typeface="Arial" panose="020B0604020202020204" pitchFamily="34" charset="0"/>
              </a:rPr>
              <a:t>www.latimes.com</a:t>
            </a:r>
            <a:r>
              <a:rPr lang="en-GB" sz="1200" b="0" i="0" u="none" strike="noStrike" dirty="0">
                <a:effectLst/>
                <a:latin typeface="Arial" panose="020B0604020202020204" pitchFamily="34" charset="0"/>
                <a:cs typeface="Arial" panose="020B0604020202020204" pitchFamily="34" charset="0"/>
              </a:rPr>
              <a:t>/world-nation/story/2023-04-16/ghosts-of-the-troubles-haunt-northern-	</a:t>
            </a:r>
            <a:r>
              <a:rPr lang="en-GB" sz="1200" b="0" i="0" u="none" strike="noStrike" dirty="0" err="1">
                <a:effectLst/>
                <a:latin typeface="Arial" panose="020B0604020202020204" pitchFamily="34" charset="0"/>
                <a:cs typeface="Arial" panose="020B0604020202020204" pitchFamily="34" charset="0"/>
              </a:rPr>
              <a:t>ireland</a:t>
            </a:r>
            <a:r>
              <a:rPr lang="en-GB" sz="1200" b="0" i="0" u="none" strike="noStrike" dirty="0">
                <a:effectLst/>
                <a:latin typeface="Arial" panose="020B0604020202020204" pitchFamily="34" charset="0"/>
                <a:cs typeface="Arial" panose="020B0604020202020204" pitchFamily="34" charset="0"/>
              </a:rPr>
              <a:t>-years-after-good-</a:t>
            </a:r>
            <a:r>
              <a:rPr lang="en-GB" sz="1200" b="0" i="0" u="none" strike="noStrike" dirty="0" err="1">
                <a:effectLst/>
                <a:latin typeface="Arial" panose="020B0604020202020204" pitchFamily="34" charset="0"/>
                <a:cs typeface="Arial" panose="020B0604020202020204" pitchFamily="34" charset="0"/>
              </a:rPr>
              <a:t>friday</a:t>
            </a:r>
            <a:r>
              <a:rPr lang="en-GB" sz="1200" b="0" i="0" u="none" strike="noStrike" dirty="0">
                <a:effectLst/>
                <a:latin typeface="Arial" panose="020B0604020202020204" pitchFamily="34" charset="0"/>
                <a:cs typeface="Arial" panose="020B0604020202020204" pitchFamily="34" charset="0"/>
              </a:rPr>
              <a:t>-agreement&gt; [</a:t>
            </a:r>
            <a:r>
              <a:rPr lang="en-GB" sz="1200" dirty="0">
                <a:effectLst/>
                <a:latin typeface="Arial" panose="020B0604020202020204" pitchFamily="34" charset="0"/>
                <a:cs typeface="Arial" panose="020B0604020202020204" pitchFamily="34" charset="0"/>
              </a:rPr>
              <a:t>accessed 07 August 2024]</a:t>
            </a:r>
            <a:endParaRPr lang="en-GB" sz="1200" dirty="0">
              <a:latin typeface="Arial" panose="020B0604020202020204" pitchFamily="34" charset="0"/>
              <a:cs typeface="Arial" panose="020B0604020202020204" pitchFamily="34" charset="0"/>
            </a:endParaRPr>
          </a:p>
          <a:p>
            <a:pPr marL="0" marR="0" lvl="0" indent="0" defTabSz="914400" rtl="0" eaLnBrk="1" fontAlgn="auto" latinLnBrk="0" hangingPunct="1">
              <a:lnSpc>
                <a:spcPct val="100000"/>
              </a:lnSpc>
              <a:spcBef>
                <a:spcPts val="0"/>
              </a:spcBef>
              <a:spcAft>
                <a:spcPts val="0"/>
              </a:spcAft>
              <a:buClrTx/>
              <a:buSzTx/>
              <a:buFontTx/>
              <a:buNone/>
              <a:tabLst/>
              <a:defRPr/>
            </a:pPr>
            <a:endParaRPr lang="en-GB" sz="1200" b="0" i="0" u="none" strike="noStrike" dirty="0">
              <a:effectLst/>
              <a:latin typeface="Arial" panose="020B0604020202020204" pitchFamily="34" charset="0"/>
              <a:cs typeface="Arial" panose="020B0604020202020204" pitchFamily="34" charset="0"/>
            </a:endParaRPr>
          </a:p>
          <a:p>
            <a:pPr marL="0" marR="0" lvl="0" indent="0" defTabSz="914400" rtl="0" eaLnBrk="1" fontAlgn="auto" latinLnBrk="0" hangingPunct="1">
              <a:lnSpc>
                <a:spcPct val="100000"/>
              </a:lnSpc>
              <a:spcBef>
                <a:spcPts val="0"/>
              </a:spcBef>
              <a:spcAft>
                <a:spcPts val="0"/>
              </a:spcAft>
              <a:buClrTx/>
              <a:buSzTx/>
              <a:buFontTx/>
              <a:buNone/>
              <a:tabLst/>
              <a:defRPr/>
            </a:pPr>
            <a:r>
              <a:rPr lang="en-GB" sz="1200" b="0" i="0" u="none" strike="noStrike" dirty="0">
                <a:effectLst/>
                <a:latin typeface="Arial" panose="020B0604020202020204" pitchFamily="34" charset="0"/>
                <a:cs typeface="Arial" panose="020B0604020202020204" pitchFamily="34" charset="0"/>
              </a:rPr>
              <a:t>Unknown (Owner) ‘Peter Barry, Dick Spring, Garret FitzGerald, Margaret Thatcher, Geoffrey Howe and Tom King at the signing of the Anglo-Irish Agreement in 1985’ 	</a:t>
            </a:r>
            <a:r>
              <a:rPr lang="en-GB" sz="1200" b="0" u="none" strike="noStrike" dirty="0">
                <a:effectLst/>
                <a:latin typeface="Arial" panose="020B0604020202020204" pitchFamily="34" charset="0"/>
                <a:cs typeface="Arial" panose="020B0604020202020204" pitchFamily="34" charset="0"/>
              </a:rPr>
              <a:t>&lt;https://</a:t>
            </a:r>
            <a:r>
              <a:rPr lang="en-GB" sz="1200" b="0" u="none" strike="noStrike" dirty="0" err="1">
                <a:effectLst/>
                <a:latin typeface="Arial" panose="020B0604020202020204" pitchFamily="34" charset="0"/>
                <a:cs typeface="Arial" panose="020B0604020202020204" pitchFamily="34" charset="0"/>
              </a:rPr>
              <a:t>www.irishtimes.com</a:t>
            </a:r>
            <a:r>
              <a:rPr lang="en-GB" sz="1200" b="0" u="none" strike="noStrike" dirty="0">
                <a:effectLst/>
                <a:latin typeface="Arial" panose="020B0604020202020204" pitchFamily="34" charset="0"/>
                <a:cs typeface="Arial" panose="020B0604020202020204" pitchFamily="34" charset="0"/>
              </a:rPr>
              <a:t>/news/politics/anglo-irish-agreement-how-the-deal-was-done-1.2429176&gt; </a:t>
            </a:r>
            <a:r>
              <a:rPr lang="en-GB" sz="1200" b="0" u="none" strike="noStrike" dirty="0">
                <a:effectLst/>
                <a:highlight>
                  <a:srgbClr val="FFFFFF"/>
                </a:highlight>
                <a:latin typeface="Arial" panose="020B0604020202020204" pitchFamily="34" charset="0"/>
                <a:cs typeface="Arial" panose="020B0604020202020204" pitchFamily="34" charset="0"/>
              </a:rPr>
              <a:t>[accessed 09 August 2024]</a:t>
            </a:r>
            <a:endParaRPr lang="en-GB" sz="1200" b="0" u="none" strike="noStrike"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24765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15815</TotalTime>
  <Words>4201</Words>
  <Application>Microsoft Macintosh PowerPoint</Application>
  <PresentationFormat>Widescreen</PresentationFormat>
  <Paragraphs>287</Paragraphs>
  <Slides>12</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aleoregular</vt:lpstr>
      <vt:lpstr>Aptos</vt:lpstr>
      <vt:lpstr>Aptos Display</vt:lpstr>
      <vt:lpstr>Arial</vt:lpstr>
      <vt:lpstr>Calibri</vt:lpstr>
      <vt:lpstr>Inter</vt:lpstr>
      <vt:lpstr>National</vt:lpstr>
      <vt:lpstr>Office Theme</vt:lpstr>
      <vt:lpstr>The British Government's approach towards security issues in Northern Ireland change throughout 'The Troubles’</vt:lpstr>
      <vt:lpstr>Introduction</vt:lpstr>
      <vt:lpstr>What were ‘The Troubles’</vt:lpstr>
      <vt:lpstr>Security Challenges In Northern Ireland During ‘The Troubles’</vt:lpstr>
      <vt:lpstr>Escalation of Violence</vt:lpstr>
      <vt:lpstr>Initial British Government Response</vt:lpstr>
      <vt:lpstr>Changing of tactics &amp; how effective was the change in approach</vt:lpstr>
      <vt:lpstr>International Relations</vt:lpstr>
      <vt:lpstr>Conclusion</vt:lpstr>
      <vt:lpstr>Bibliography</vt:lpstr>
      <vt:lpstr>Bibliography</vt:lpstr>
      <vt:lpstr>Bibliography - Images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Katie Pullen-O'Brien (2219958)</dc:creator>
  <cp:lastModifiedBy>Katie Pullen-O'Brien (2219958)</cp:lastModifiedBy>
  <cp:revision>20</cp:revision>
  <cp:lastPrinted>2024-08-10T10:10:27Z</cp:lastPrinted>
  <dcterms:created xsi:type="dcterms:W3CDTF">2024-07-10T14:01:44Z</dcterms:created>
  <dcterms:modified xsi:type="dcterms:W3CDTF">2024-08-10T12:30:17Z</dcterms:modified>
</cp:coreProperties>
</file>