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740" r:id="rId1"/>
  </p:sldMasterIdLst>
  <p:notesMasterIdLst>
    <p:notesMasterId r:id="rId47"/>
  </p:notesMasterIdLst>
  <p:handoutMasterIdLst>
    <p:handoutMasterId r:id="rId48"/>
  </p:handoutMasterIdLst>
  <p:sldIdLst>
    <p:sldId id="765" r:id="rId2"/>
    <p:sldId id="421" r:id="rId3"/>
    <p:sldId id="753" r:id="rId4"/>
    <p:sldId id="756" r:id="rId5"/>
    <p:sldId id="767" r:id="rId6"/>
    <p:sldId id="758" r:id="rId7"/>
    <p:sldId id="435" r:id="rId8"/>
    <p:sldId id="407" r:id="rId9"/>
    <p:sldId id="416" r:id="rId10"/>
    <p:sldId id="768" r:id="rId11"/>
    <p:sldId id="424" r:id="rId12"/>
    <p:sldId id="431" r:id="rId13"/>
    <p:sldId id="263" r:id="rId14"/>
    <p:sldId id="766" r:id="rId15"/>
    <p:sldId id="752" r:id="rId16"/>
    <p:sldId id="440" r:id="rId17"/>
    <p:sldId id="770" r:id="rId18"/>
    <p:sldId id="771" r:id="rId19"/>
    <p:sldId id="282" r:id="rId20"/>
    <p:sldId id="772" r:id="rId21"/>
    <p:sldId id="760" r:id="rId22"/>
    <p:sldId id="290" r:id="rId23"/>
    <p:sldId id="414" r:id="rId24"/>
    <p:sldId id="349" r:id="rId25"/>
    <p:sldId id="401" r:id="rId26"/>
    <p:sldId id="404" r:id="rId27"/>
    <p:sldId id="433" r:id="rId28"/>
    <p:sldId id="399" r:id="rId29"/>
    <p:sldId id="415" r:id="rId30"/>
    <p:sldId id="437" r:id="rId31"/>
    <p:sldId id="759" r:id="rId32"/>
    <p:sldId id="412" r:id="rId33"/>
    <p:sldId id="406" r:id="rId34"/>
    <p:sldId id="397" r:id="rId35"/>
    <p:sldId id="405" r:id="rId36"/>
    <p:sldId id="393" r:id="rId37"/>
    <p:sldId id="402" r:id="rId38"/>
    <p:sldId id="403" r:id="rId39"/>
    <p:sldId id="267" r:id="rId40"/>
    <p:sldId id="395" r:id="rId41"/>
    <p:sldId id="428" r:id="rId42"/>
    <p:sldId id="417" r:id="rId43"/>
    <p:sldId id="438" r:id="rId44"/>
    <p:sldId id="773" r:id="rId45"/>
    <p:sldId id="769" r:id="rId46"/>
  </p:sldIdLst>
  <p:sldSz cx="9144000" cy="6858000" type="screen4x3"/>
  <p:notesSz cx="6884988" cy="10018713"/>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1693" autoAdjust="0"/>
    <p:restoredTop sz="93699" autoAdjust="0"/>
  </p:normalViewPr>
  <p:slideViewPr>
    <p:cSldViewPr>
      <p:cViewPr varScale="1">
        <p:scale>
          <a:sx n="119" d="100"/>
          <a:sy n="119" d="100"/>
        </p:scale>
        <p:origin x="1592" y="184"/>
      </p:cViewPr>
      <p:guideLst>
        <p:guide orient="horz" pos="2160"/>
        <p:guide pos="2880"/>
      </p:guideLst>
    </p:cSldViewPr>
  </p:slideViewPr>
  <p:outlineViewPr>
    <p:cViewPr>
      <p:scale>
        <a:sx n="33" d="100"/>
        <a:sy n="33" d="100"/>
      </p:scale>
      <p:origin x="0" y="0"/>
    </p:cViewPr>
  </p:outlineViewPr>
  <p:notesTextViewPr>
    <p:cViewPr>
      <p:scale>
        <a:sx n="75" d="100"/>
        <a:sy n="75" d="100"/>
      </p:scale>
      <p:origin x="0" y="0"/>
    </p:cViewPr>
  </p:notesTextViewPr>
  <p:sorterViewPr>
    <p:cViewPr varScale="1">
      <p:scale>
        <a:sx n="1" d="1"/>
        <a:sy n="1" d="1"/>
      </p:scale>
      <p:origin x="0" y="-1323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handoutMaster" Target="handoutMasters/handoutMaster1.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C2F70C4-2C2D-49DA-BC52-E1E102C1E5C4}" type="doc">
      <dgm:prSet loTypeId="urn:microsoft.com/office/officeart/2005/8/layout/cycle6" loCatId="relationship" qsTypeId="urn:microsoft.com/office/officeart/2005/8/quickstyle/simple1" qsCatId="simple" csTypeId="urn:microsoft.com/office/officeart/2005/8/colors/accent2_2" csCatId="accent2" phldr="1"/>
      <dgm:spPr/>
      <dgm:t>
        <a:bodyPr/>
        <a:lstStyle/>
        <a:p>
          <a:endParaRPr lang="en-GB"/>
        </a:p>
      </dgm:t>
    </dgm:pt>
    <dgm:pt modelId="{66B8551A-B194-41BF-A1B3-B34486C460E5}">
      <dgm:prSet phldrT="[Text]"/>
      <dgm:spPr/>
      <dgm:t>
        <a:bodyPr/>
        <a:lstStyle/>
        <a:p>
          <a:r>
            <a:rPr lang="en-GB" b="1" dirty="0"/>
            <a:t>Empowering</a:t>
          </a:r>
          <a:r>
            <a:rPr lang="en-GB" dirty="0"/>
            <a:t>	</a:t>
          </a:r>
        </a:p>
      </dgm:t>
    </dgm:pt>
    <dgm:pt modelId="{AD86EB17-F9D6-445C-BBDD-8D66B52C4040}" type="parTrans" cxnId="{5B22B884-265D-481E-9166-7D2790290E67}">
      <dgm:prSet/>
      <dgm:spPr/>
      <dgm:t>
        <a:bodyPr/>
        <a:lstStyle/>
        <a:p>
          <a:endParaRPr lang="en-GB"/>
        </a:p>
      </dgm:t>
    </dgm:pt>
    <dgm:pt modelId="{363A7F2F-35E7-4F7B-B40A-0391FC1C1BA4}" type="sibTrans" cxnId="{5B22B884-265D-481E-9166-7D2790290E67}">
      <dgm:prSet/>
      <dgm:spPr/>
      <dgm:t>
        <a:bodyPr/>
        <a:lstStyle/>
        <a:p>
          <a:endParaRPr lang="en-GB"/>
        </a:p>
      </dgm:t>
    </dgm:pt>
    <dgm:pt modelId="{4E4630DA-96F7-4EE7-95D1-0BADB1285ADE}">
      <dgm:prSet phldrT="[Text]"/>
      <dgm:spPr/>
      <dgm:t>
        <a:bodyPr/>
        <a:lstStyle/>
        <a:p>
          <a:r>
            <a:rPr lang="en-GB" b="1" dirty="0"/>
            <a:t>Speaking up  </a:t>
          </a:r>
        </a:p>
      </dgm:t>
    </dgm:pt>
    <dgm:pt modelId="{BD247ED3-A69A-40AA-AABF-A29381F30E64}" type="parTrans" cxnId="{178897BC-5115-49AE-8995-E83A11E3626F}">
      <dgm:prSet/>
      <dgm:spPr/>
      <dgm:t>
        <a:bodyPr/>
        <a:lstStyle/>
        <a:p>
          <a:endParaRPr lang="en-GB"/>
        </a:p>
      </dgm:t>
    </dgm:pt>
    <dgm:pt modelId="{511167D9-9933-4BDF-A32A-CA1258D23422}" type="sibTrans" cxnId="{178897BC-5115-49AE-8995-E83A11E3626F}">
      <dgm:prSet/>
      <dgm:spPr/>
      <dgm:t>
        <a:bodyPr/>
        <a:lstStyle/>
        <a:p>
          <a:endParaRPr lang="en-GB"/>
        </a:p>
      </dgm:t>
    </dgm:pt>
    <dgm:pt modelId="{DD16F1AF-A8CA-4913-97B1-D7B8AF80E3D0}">
      <dgm:prSet phldrT="[Text]"/>
      <dgm:spPr/>
      <dgm:t>
        <a:bodyPr/>
        <a:lstStyle/>
        <a:p>
          <a:r>
            <a:rPr lang="en-GB" b="1" dirty="0"/>
            <a:t>Safeguarding</a:t>
          </a:r>
        </a:p>
      </dgm:t>
    </dgm:pt>
    <dgm:pt modelId="{2549814A-4A6A-436E-903E-55F1B15FB1A7}" type="parTrans" cxnId="{1218A5EE-D897-452E-9BFD-EE3D81A04FC4}">
      <dgm:prSet/>
      <dgm:spPr/>
      <dgm:t>
        <a:bodyPr/>
        <a:lstStyle/>
        <a:p>
          <a:endParaRPr lang="en-GB"/>
        </a:p>
      </dgm:t>
    </dgm:pt>
    <dgm:pt modelId="{7DD56DC8-D113-4F4C-AAD0-BC80258816D1}" type="sibTrans" cxnId="{1218A5EE-D897-452E-9BFD-EE3D81A04FC4}">
      <dgm:prSet/>
      <dgm:spPr/>
      <dgm:t>
        <a:bodyPr/>
        <a:lstStyle/>
        <a:p>
          <a:endParaRPr lang="en-GB"/>
        </a:p>
      </dgm:t>
    </dgm:pt>
    <dgm:pt modelId="{350A8EEB-892B-4229-93D5-DAD80C407F44}">
      <dgm:prSet/>
      <dgm:spPr/>
      <dgm:t>
        <a:bodyPr/>
        <a:lstStyle/>
        <a:p>
          <a:r>
            <a:rPr lang="en-GB" b="1" dirty="0"/>
            <a:t>Enabling</a:t>
          </a:r>
        </a:p>
      </dgm:t>
    </dgm:pt>
    <dgm:pt modelId="{1FED0FAD-A2D3-4396-AB0C-E75A9237ED0C}" type="parTrans" cxnId="{793F251E-F009-4A54-9A56-477F060A34B1}">
      <dgm:prSet/>
      <dgm:spPr/>
      <dgm:t>
        <a:bodyPr/>
        <a:lstStyle/>
        <a:p>
          <a:endParaRPr lang="en-GB"/>
        </a:p>
      </dgm:t>
    </dgm:pt>
    <dgm:pt modelId="{318A1288-2955-4F71-AE51-D81DDC38BAA0}" type="sibTrans" cxnId="{793F251E-F009-4A54-9A56-477F060A34B1}">
      <dgm:prSet/>
      <dgm:spPr/>
      <dgm:t>
        <a:bodyPr/>
        <a:lstStyle/>
        <a:p>
          <a:endParaRPr lang="en-GB"/>
        </a:p>
      </dgm:t>
    </dgm:pt>
    <dgm:pt modelId="{849C2A24-5D71-48DC-BFB6-149B654F8650}">
      <dgm:prSet/>
      <dgm:spPr/>
      <dgm:t>
        <a:bodyPr/>
        <a:lstStyle/>
        <a:p>
          <a:r>
            <a:rPr lang="en-GB" b="1" dirty="0"/>
            <a:t>Supporting</a:t>
          </a:r>
        </a:p>
      </dgm:t>
    </dgm:pt>
    <dgm:pt modelId="{E0928A94-4566-4760-ABBF-FC16FDCC051E}" type="parTrans" cxnId="{C479FF2F-521F-4B7E-A3EF-B4E82A236D06}">
      <dgm:prSet/>
      <dgm:spPr/>
      <dgm:t>
        <a:bodyPr/>
        <a:lstStyle/>
        <a:p>
          <a:endParaRPr lang="en-GB"/>
        </a:p>
      </dgm:t>
    </dgm:pt>
    <dgm:pt modelId="{A51B4924-1762-4BC2-9BA8-805BE42138E9}" type="sibTrans" cxnId="{C479FF2F-521F-4B7E-A3EF-B4E82A236D06}">
      <dgm:prSet/>
      <dgm:spPr/>
      <dgm:t>
        <a:bodyPr/>
        <a:lstStyle/>
        <a:p>
          <a:endParaRPr lang="en-GB"/>
        </a:p>
      </dgm:t>
    </dgm:pt>
    <dgm:pt modelId="{3B77A545-94C5-4420-86E8-9D118F7008C9}" type="pres">
      <dgm:prSet presAssocID="{5C2F70C4-2C2D-49DA-BC52-E1E102C1E5C4}" presName="cycle" presStyleCnt="0">
        <dgm:presLayoutVars>
          <dgm:dir/>
          <dgm:resizeHandles val="exact"/>
        </dgm:presLayoutVars>
      </dgm:prSet>
      <dgm:spPr/>
    </dgm:pt>
    <dgm:pt modelId="{87D06F77-A806-45C5-81A6-A34680BA66F8}" type="pres">
      <dgm:prSet presAssocID="{66B8551A-B194-41BF-A1B3-B34486C460E5}" presName="node" presStyleLbl="node1" presStyleIdx="0" presStyleCnt="5">
        <dgm:presLayoutVars>
          <dgm:bulletEnabled val="1"/>
        </dgm:presLayoutVars>
      </dgm:prSet>
      <dgm:spPr/>
    </dgm:pt>
    <dgm:pt modelId="{FBAE8897-7C76-4093-AE68-7FB9EFAEC3EE}" type="pres">
      <dgm:prSet presAssocID="{66B8551A-B194-41BF-A1B3-B34486C460E5}" presName="spNode" presStyleCnt="0"/>
      <dgm:spPr/>
    </dgm:pt>
    <dgm:pt modelId="{6341676C-3536-49C2-9EDC-99E82A0228F7}" type="pres">
      <dgm:prSet presAssocID="{363A7F2F-35E7-4F7B-B40A-0391FC1C1BA4}" presName="sibTrans" presStyleLbl="sibTrans1D1" presStyleIdx="0" presStyleCnt="5"/>
      <dgm:spPr/>
    </dgm:pt>
    <dgm:pt modelId="{65522F37-6224-4FF1-9012-EB81066ACE62}" type="pres">
      <dgm:prSet presAssocID="{4E4630DA-96F7-4EE7-95D1-0BADB1285ADE}" presName="node" presStyleLbl="node1" presStyleIdx="1" presStyleCnt="5">
        <dgm:presLayoutVars>
          <dgm:bulletEnabled val="1"/>
        </dgm:presLayoutVars>
      </dgm:prSet>
      <dgm:spPr/>
    </dgm:pt>
    <dgm:pt modelId="{36E1EFB0-0AFD-4E38-BB02-7B96D402AA55}" type="pres">
      <dgm:prSet presAssocID="{4E4630DA-96F7-4EE7-95D1-0BADB1285ADE}" presName="spNode" presStyleCnt="0"/>
      <dgm:spPr/>
    </dgm:pt>
    <dgm:pt modelId="{FAD27CAF-DA7A-4045-8DBE-DDA635003A57}" type="pres">
      <dgm:prSet presAssocID="{511167D9-9933-4BDF-A32A-CA1258D23422}" presName="sibTrans" presStyleLbl="sibTrans1D1" presStyleIdx="1" presStyleCnt="5"/>
      <dgm:spPr/>
    </dgm:pt>
    <dgm:pt modelId="{95C991F3-94FC-4758-8B06-71A533D71AA5}" type="pres">
      <dgm:prSet presAssocID="{DD16F1AF-A8CA-4913-97B1-D7B8AF80E3D0}" presName="node" presStyleLbl="node1" presStyleIdx="2" presStyleCnt="5">
        <dgm:presLayoutVars>
          <dgm:bulletEnabled val="1"/>
        </dgm:presLayoutVars>
      </dgm:prSet>
      <dgm:spPr/>
    </dgm:pt>
    <dgm:pt modelId="{E3DD9AF8-3F0E-41B1-93DB-80A5EC5BC1B3}" type="pres">
      <dgm:prSet presAssocID="{DD16F1AF-A8CA-4913-97B1-D7B8AF80E3D0}" presName="spNode" presStyleCnt="0"/>
      <dgm:spPr/>
    </dgm:pt>
    <dgm:pt modelId="{8C73A475-CBBD-4522-A353-2082FA90247D}" type="pres">
      <dgm:prSet presAssocID="{7DD56DC8-D113-4F4C-AAD0-BC80258816D1}" presName="sibTrans" presStyleLbl="sibTrans1D1" presStyleIdx="2" presStyleCnt="5"/>
      <dgm:spPr/>
    </dgm:pt>
    <dgm:pt modelId="{90BDA4B8-C479-4B0A-A5B3-64F2274BC214}" type="pres">
      <dgm:prSet presAssocID="{350A8EEB-892B-4229-93D5-DAD80C407F44}" presName="node" presStyleLbl="node1" presStyleIdx="3" presStyleCnt="5">
        <dgm:presLayoutVars>
          <dgm:bulletEnabled val="1"/>
        </dgm:presLayoutVars>
      </dgm:prSet>
      <dgm:spPr/>
    </dgm:pt>
    <dgm:pt modelId="{B0E0C72E-965A-453F-B84D-E4A7C344820A}" type="pres">
      <dgm:prSet presAssocID="{350A8EEB-892B-4229-93D5-DAD80C407F44}" presName="spNode" presStyleCnt="0"/>
      <dgm:spPr/>
    </dgm:pt>
    <dgm:pt modelId="{F04D9F86-0E8D-4CC6-89CD-E91075AE44F7}" type="pres">
      <dgm:prSet presAssocID="{318A1288-2955-4F71-AE51-D81DDC38BAA0}" presName="sibTrans" presStyleLbl="sibTrans1D1" presStyleIdx="3" presStyleCnt="5"/>
      <dgm:spPr/>
    </dgm:pt>
    <dgm:pt modelId="{E0A619EE-2636-4335-A0FF-3412C0C2A832}" type="pres">
      <dgm:prSet presAssocID="{849C2A24-5D71-48DC-BFB6-149B654F8650}" presName="node" presStyleLbl="node1" presStyleIdx="4" presStyleCnt="5">
        <dgm:presLayoutVars>
          <dgm:bulletEnabled val="1"/>
        </dgm:presLayoutVars>
      </dgm:prSet>
      <dgm:spPr/>
    </dgm:pt>
    <dgm:pt modelId="{5AE00D0B-EDA7-4DCE-8496-92309674B0EF}" type="pres">
      <dgm:prSet presAssocID="{849C2A24-5D71-48DC-BFB6-149B654F8650}" presName="spNode" presStyleCnt="0"/>
      <dgm:spPr/>
    </dgm:pt>
    <dgm:pt modelId="{05D87917-47C2-4E3A-98F7-DAD50F1ECE93}" type="pres">
      <dgm:prSet presAssocID="{A51B4924-1762-4BC2-9BA8-805BE42138E9}" presName="sibTrans" presStyleLbl="sibTrans1D1" presStyleIdx="4" presStyleCnt="5"/>
      <dgm:spPr/>
    </dgm:pt>
  </dgm:ptLst>
  <dgm:cxnLst>
    <dgm:cxn modelId="{793F251E-F009-4A54-9A56-477F060A34B1}" srcId="{5C2F70C4-2C2D-49DA-BC52-E1E102C1E5C4}" destId="{350A8EEB-892B-4229-93D5-DAD80C407F44}" srcOrd="3" destOrd="0" parTransId="{1FED0FAD-A2D3-4396-AB0C-E75A9237ED0C}" sibTransId="{318A1288-2955-4F71-AE51-D81DDC38BAA0}"/>
    <dgm:cxn modelId="{C479FF2F-521F-4B7E-A3EF-B4E82A236D06}" srcId="{5C2F70C4-2C2D-49DA-BC52-E1E102C1E5C4}" destId="{849C2A24-5D71-48DC-BFB6-149B654F8650}" srcOrd="4" destOrd="0" parTransId="{E0928A94-4566-4760-ABBF-FC16FDCC051E}" sibTransId="{A51B4924-1762-4BC2-9BA8-805BE42138E9}"/>
    <dgm:cxn modelId="{51EBC852-1120-4B28-84F1-E3AB5AE7E73E}" type="presOf" srcId="{66B8551A-B194-41BF-A1B3-B34486C460E5}" destId="{87D06F77-A806-45C5-81A6-A34680BA66F8}" srcOrd="0" destOrd="0" presId="urn:microsoft.com/office/officeart/2005/8/layout/cycle6"/>
    <dgm:cxn modelId="{866EB457-4CF0-4802-9FFC-71176F483708}" type="presOf" srcId="{363A7F2F-35E7-4F7B-B40A-0391FC1C1BA4}" destId="{6341676C-3536-49C2-9EDC-99E82A0228F7}" srcOrd="0" destOrd="0" presId="urn:microsoft.com/office/officeart/2005/8/layout/cycle6"/>
    <dgm:cxn modelId="{CD38AD62-BFAE-403C-9B6C-5BC74660C5E5}" type="presOf" srcId="{4E4630DA-96F7-4EE7-95D1-0BADB1285ADE}" destId="{65522F37-6224-4FF1-9012-EB81066ACE62}" srcOrd="0" destOrd="0" presId="urn:microsoft.com/office/officeart/2005/8/layout/cycle6"/>
    <dgm:cxn modelId="{4DA50877-296A-4FAD-A24F-8198A84F44A2}" type="presOf" srcId="{350A8EEB-892B-4229-93D5-DAD80C407F44}" destId="{90BDA4B8-C479-4B0A-A5B3-64F2274BC214}" srcOrd="0" destOrd="0" presId="urn:microsoft.com/office/officeart/2005/8/layout/cycle6"/>
    <dgm:cxn modelId="{5B22B884-265D-481E-9166-7D2790290E67}" srcId="{5C2F70C4-2C2D-49DA-BC52-E1E102C1E5C4}" destId="{66B8551A-B194-41BF-A1B3-B34486C460E5}" srcOrd="0" destOrd="0" parTransId="{AD86EB17-F9D6-445C-BBDD-8D66B52C4040}" sibTransId="{363A7F2F-35E7-4F7B-B40A-0391FC1C1BA4}"/>
    <dgm:cxn modelId="{83685F8E-BCB4-40AB-9C8E-4C1FB21BBFE9}" type="presOf" srcId="{A51B4924-1762-4BC2-9BA8-805BE42138E9}" destId="{05D87917-47C2-4E3A-98F7-DAD50F1ECE93}" srcOrd="0" destOrd="0" presId="urn:microsoft.com/office/officeart/2005/8/layout/cycle6"/>
    <dgm:cxn modelId="{15BE7697-1897-4B66-85A2-F0CCA735333B}" type="presOf" srcId="{5C2F70C4-2C2D-49DA-BC52-E1E102C1E5C4}" destId="{3B77A545-94C5-4420-86E8-9D118F7008C9}" srcOrd="0" destOrd="0" presId="urn:microsoft.com/office/officeart/2005/8/layout/cycle6"/>
    <dgm:cxn modelId="{7F70DF9A-693F-4A4C-9D8F-CB5BAD42043A}" type="presOf" srcId="{318A1288-2955-4F71-AE51-D81DDC38BAA0}" destId="{F04D9F86-0E8D-4CC6-89CD-E91075AE44F7}" srcOrd="0" destOrd="0" presId="urn:microsoft.com/office/officeart/2005/8/layout/cycle6"/>
    <dgm:cxn modelId="{37F158AC-89EE-4ED5-B31D-657EC9A6BF00}" type="presOf" srcId="{DD16F1AF-A8CA-4913-97B1-D7B8AF80E3D0}" destId="{95C991F3-94FC-4758-8B06-71A533D71AA5}" srcOrd="0" destOrd="0" presId="urn:microsoft.com/office/officeart/2005/8/layout/cycle6"/>
    <dgm:cxn modelId="{178897BC-5115-49AE-8995-E83A11E3626F}" srcId="{5C2F70C4-2C2D-49DA-BC52-E1E102C1E5C4}" destId="{4E4630DA-96F7-4EE7-95D1-0BADB1285ADE}" srcOrd="1" destOrd="0" parTransId="{BD247ED3-A69A-40AA-AABF-A29381F30E64}" sibTransId="{511167D9-9933-4BDF-A32A-CA1258D23422}"/>
    <dgm:cxn modelId="{8021DADB-C03B-471A-BBC3-28809AC07D6D}" type="presOf" srcId="{7DD56DC8-D113-4F4C-AAD0-BC80258816D1}" destId="{8C73A475-CBBD-4522-A353-2082FA90247D}" srcOrd="0" destOrd="0" presId="urn:microsoft.com/office/officeart/2005/8/layout/cycle6"/>
    <dgm:cxn modelId="{1218A5EE-D897-452E-9BFD-EE3D81A04FC4}" srcId="{5C2F70C4-2C2D-49DA-BC52-E1E102C1E5C4}" destId="{DD16F1AF-A8CA-4913-97B1-D7B8AF80E3D0}" srcOrd="2" destOrd="0" parTransId="{2549814A-4A6A-436E-903E-55F1B15FB1A7}" sibTransId="{7DD56DC8-D113-4F4C-AAD0-BC80258816D1}"/>
    <dgm:cxn modelId="{D93D5BF2-F51C-4822-92A6-C7CB7021882D}" type="presOf" srcId="{511167D9-9933-4BDF-A32A-CA1258D23422}" destId="{FAD27CAF-DA7A-4045-8DBE-DDA635003A57}" srcOrd="0" destOrd="0" presId="urn:microsoft.com/office/officeart/2005/8/layout/cycle6"/>
    <dgm:cxn modelId="{B67642F8-C57D-4ABB-B472-E7829C68D333}" type="presOf" srcId="{849C2A24-5D71-48DC-BFB6-149B654F8650}" destId="{E0A619EE-2636-4335-A0FF-3412C0C2A832}" srcOrd="0" destOrd="0" presId="urn:microsoft.com/office/officeart/2005/8/layout/cycle6"/>
    <dgm:cxn modelId="{C262D60A-B4DF-49FB-AAE6-9459796DCB8A}" type="presParOf" srcId="{3B77A545-94C5-4420-86E8-9D118F7008C9}" destId="{87D06F77-A806-45C5-81A6-A34680BA66F8}" srcOrd="0" destOrd="0" presId="urn:microsoft.com/office/officeart/2005/8/layout/cycle6"/>
    <dgm:cxn modelId="{332E253C-0E02-4127-8218-EEEF0066082E}" type="presParOf" srcId="{3B77A545-94C5-4420-86E8-9D118F7008C9}" destId="{FBAE8897-7C76-4093-AE68-7FB9EFAEC3EE}" srcOrd="1" destOrd="0" presId="urn:microsoft.com/office/officeart/2005/8/layout/cycle6"/>
    <dgm:cxn modelId="{BA44EBF8-E13B-4465-8792-FD67DBAE27C6}" type="presParOf" srcId="{3B77A545-94C5-4420-86E8-9D118F7008C9}" destId="{6341676C-3536-49C2-9EDC-99E82A0228F7}" srcOrd="2" destOrd="0" presId="urn:microsoft.com/office/officeart/2005/8/layout/cycle6"/>
    <dgm:cxn modelId="{8EE35CA7-D14E-4D1E-AA6C-AED710DE6DC2}" type="presParOf" srcId="{3B77A545-94C5-4420-86E8-9D118F7008C9}" destId="{65522F37-6224-4FF1-9012-EB81066ACE62}" srcOrd="3" destOrd="0" presId="urn:microsoft.com/office/officeart/2005/8/layout/cycle6"/>
    <dgm:cxn modelId="{4266BFB7-85CF-4D3F-837C-5B673DBE03CE}" type="presParOf" srcId="{3B77A545-94C5-4420-86E8-9D118F7008C9}" destId="{36E1EFB0-0AFD-4E38-BB02-7B96D402AA55}" srcOrd="4" destOrd="0" presId="urn:microsoft.com/office/officeart/2005/8/layout/cycle6"/>
    <dgm:cxn modelId="{77EAB261-1F84-46E7-880B-CE2840192FA4}" type="presParOf" srcId="{3B77A545-94C5-4420-86E8-9D118F7008C9}" destId="{FAD27CAF-DA7A-4045-8DBE-DDA635003A57}" srcOrd="5" destOrd="0" presId="urn:microsoft.com/office/officeart/2005/8/layout/cycle6"/>
    <dgm:cxn modelId="{91423F8D-95D4-4D04-98E9-A332E8035442}" type="presParOf" srcId="{3B77A545-94C5-4420-86E8-9D118F7008C9}" destId="{95C991F3-94FC-4758-8B06-71A533D71AA5}" srcOrd="6" destOrd="0" presId="urn:microsoft.com/office/officeart/2005/8/layout/cycle6"/>
    <dgm:cxn modelId="{425794D2-46E3-4688-B14B-950965E3282C}" type="presParOf" srcId="{3B77A545-94C5-4420-86E8-9D118F7008C9}" destId="{E3DD9AF8-3F0E-41B1-93DB-80A5EC5BC1B3}" srcOrd="7" destOrd="0" presId="urn:microsoft.com/office/officeart/2005/8/layout/cycle6"/>
    <dgm:cxn modelId="{AFD61B4B-B22B-46A0-A38F-0072968ECAE6}" type="presParOf" srcId="{3B77A545-94C5-4420-86E8-9D118F7008C9}" destId="{8C73A475-CBBD-4522-A353-2082FA90247D}" srcOrd="8" destOrd="0" presId="urn:microsoft.com/office/officeart/2005/8/layout/cycle6"/>
    <dgm:cxn modelId="{EFC3CF1C-3C40-4537-BF10-299F55E92100}" type="presParOf" srcId="{3B77A545-94C5-4420-86E8-9D118F7008C9}" destId="{90BDA4B8-C479-4B0A-A5B3-64F2274BC214}" srcOrd="9" destOrd="0" presId="urn:microsoft.com/office/officeart/2005/8/layout/cycle6"/>
    <dgm:cxn modelId="{07BCDEC0-349E-473C-A351-E9DA90E16AB6}" type="presParOf" srcId="{3B77A545-94C5-4420-86E8-9D118F7008C9}" destId="{B0E0C72E-965A-453F-B84D-E4A7C344820A}" srcOrd="10" destOrd="0" presId="urn:microsoft.com/office/officeart/2005/8/layout/cycle6"/>
    <dgm:cxn modelId="{167A1853-E45D-47B8-A818-7329D33AE785}" type="presParOf" srcId="{3B77A545-94C5-4420-86E8-9D118F7008C9}" destId="{F04D9F86-0E8D-4CC6-89CD-E91075AE44F7}" srcOrd="11" destOrd="0" presId="urn:microsoft.com/office/officeart/2005/8/layout/cycle6"/>
    <dgm:cxn modelId="{1A4B11A7-1142-44A2-9D16-EBC2F421FA7D}" type="presParOf" srcId="{3B77A545-94C5-4420-86E8-9D118F7008C9}" destId="{E0A619EE-2636-4335-A0FF-3412C0C2A832}" srcOrd="12" destOrd="0" presId="urn:microsoft.com/office/officeart/2005/8/layout/cycle6"/>
    <dgm:cxn modelId="{D6DC6375-FB84-411C-A438-C6BF3CB81952}" type="presParOf" srcId="{3B77A545-94C5-4420-86E8-9D118F7008C9}" destId="{5AE00D0B-EDA7-4DCE-8496-92309674B0EF}" srcOrd="13" destOrd="0" presId="urn:microsoft.com/office/officeart/2005/8/layout/cycle6"/>
    <dgm:cxn modelId="{34CA7BE4-63DF-48DD-A667-85738F601AC0}" type="presParOf" srcId="{3B77A545-94C5-4420-86E8-9D118F7008C9}" destId="{05D87917-47C2-4E3A-98F7-DAD50F1ECE93}" srcOrd="14" destOrd="0" presId="urn:microsoft.com/office/officeart/2005/8/layout/cycle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3396B0D-C8EC-4F55-BE18-6C0555759FA5}" type="doc">
      <dgm:prSet loTypeId="urn:microsoft.com/office/officeart/2005/8/layout/process4" loCatId="process" qsTypeId="urn:microsoft.com/office/officeart/2005/8/quickstyle/simple4" qsCatId="simple" csTypeId="urn:microsoft.com/office/officeart/2005/8/colors/colorful2" csCatId="colorful"/>
      <dgm:spPr/>
      <dgm:t>
        <a:bodyPr/>
        <a:lstStyle/>
        <a:p>
          <a:endParaRPr lang="en-US"/>
        </a:p>
      </dgm:t>
    </dgm:pt>
    <dgm:pt modelId="{6574C009-4D0D-44F5-9641-89EB983497C1}">
      <dgm:prSet/>
      <dgm:spPr/>
      <dgm:t>
        <a:bodyPr/>
        <a:lstStyle/>
        <a:p>
          <a:r>
            <a:rPr lang="en-GB"/>
            <a:t>Demonstrate an understanding of the relationship between social policy, legislative framework and guidance of social work provision in Wales</a:t>
          </a:r>
          <a:endParaRPr lang="en-US"/>
        </a:p>
      </dgm:t>
    </dgm:pt>
    <dgm:pt modelId="{5E0D9AE2-5246-4708-92D0-090967B11F4C}" type="parTrans" cxnId="{FA884A6E-7EE4-4AE7-B900-3CE4C83715DC}">
      <dgm:prSet/>
      <dgm:spPr/>
      <dgm:t>
        <a:bodyPr/>
        <a:lstStyle/>
        <a:p>
          <a:endParaRPr lang="en-US"/>
        </a:p>
      </dgm:t>
    </dgm:pt>
    <dgm:pt modelId="{8377C44B-2F1C-491E-B2FC-4B0EE64BA50F}" type="sibTrans" cxnId="{FA884A6E-7EE4-4AE7-B900-3CE4C83715DC}">
      <dgm:prSet/>
      <dgm:spPr/>
      <dgm:t>
        <a:bodyPr/>
        <a:lstStyle/>
        <a:p>
          <a:endParaRPr lang="en-US"/>
        </a:p>
      </dgm:t>
    </dgm:pt>
    <dgm:pt modelId="{7C7B92BC-F4B5-4242-AE12-C993A29BC851}">
      <dgm:prSet/>
      <dgm:spPr/>
      <dgm:t>
        <a:bodyPr/>
        <a:lstStyle/>
        <a:p>
          <a:r>
            <a:rPr lang="en-GB"/>
            <a:t>Deciding what constitutes abuse is not always easy as it is usually contextual and depends upon factors such as age and/or the capacity of the individual thought to be at risk.</a:t>
          </a:r>
          <a:endParaRPr lang="en-US"/>
        </a:p>
      </dgm:t>
    </dgm:pt>
    <dgm:pt modelId="{A9C6B103-D15F-4FD8-A3DC-7ED4A057928C}" type="parTrans" cxnId="{25E25519-34F6-4588-8207-6FCB76CC1E8D}">
      <dgm:prSet/>
      <dgm:spPr/>
      <dgm:t>
        <a:bodyPr/>
        <a:lstStyle/>
        <a:p>
          <a:endParaRPr lang="en-US"/>
        </a:p>
      </dgm:t>
    </dgm:pt>
    <dgm:pt modelId="{269E7B7A-0812-4858-94EF-3AF364C06CE6}" type="sibTrans" cxnId="{25E25519-34F6-4588-8207-6FCB76CC1E8D}">
      <dgm:prSet/>
      <dgm:spPr/>
      <dgm:t>
        <a:bodyPr/>
        <a:lstStyle/>
        <a:p>
          <a:endParaRPr lang="en-US"/>
        </a:p>
      </dgm:t>
    </dgm:pt>
    <dgm:pt modelId="{BF64EEEF-07A9-5A46-856A-8C50F874B495}" type="pres">
      <dgm:prSet presAssocID="{F3396B0D-C8EC-4F55-BE18-6C0555759FA5}" presName="Name0" presStyleCnt="0">
        <dgm:presLayoutVars>
          <dgm:dir/>
          <dgm:animLvl val="lvl"/>
          <dgm:resizeHandles val="exact"/>
        </dgm:presLayoutVars>
      </dgm:prSet>
      <dgm:spPr/>
    </dgm:pt>
    <dgm:pt modelId="{811BA10A-5286-4349-9F27-80308DE10F56}" type="pres">
      <dgm:prSet presAssocID="{7C7B92BC-F4B5-4242-AE12-C993A29BC851}" presName="boxAndChildren" presStyleCnt="0"/>
      <dgm:spPr/>
    </dgm:pt>
    <dgm:pt modelId="{5565915A-EAA2-E146-99AD-B11C90C65A93}" type="pres">
      <dgm:prSet presAssocID="{7C7B92BC-F4B5-4242-AE12-C993A29BC851}" presName="parentTextBox" presStyleLbl="node1" presStyleIdx="0" presStyleCnt="2"/>
      <dgm:spPr/>
    </dgm:pt>
    <dgm:pt modelId="{A6DE2630-D213-3C46-86B2-16212B884E4F}" type="pres">
      <dgm:prSet presAssocID="{8377C44B-2F1C-491E-B2FC-4B0EE64BA50F}" presName="sp" presStyleCnt="0"/>
      <dgm:spPr/>
    </dgm:pt>
    <dgm:pt modelId="{4AB790D8-0636-3049-8125-26275ADA0635}" type="pres">
      <dgm:prSet presAssocID="{6574C009-4D0D-44F5-9641-89EB983497C1}" presName="arrowAndChildren" presStyleCnt="0"/>
      <dgm:spPr/>
    </dgm:pt>
    <dgm:pt modelId="{D1783EC7-326E-6441-AAE4-421F3CA84CF5}" type="pres">
      <dgm:prSet presAssocID="{6574C009-4D0D-44F5-9641-89EB983497C1}" presName="parentTextArrow" presStyleLbl="node1" presStyleIdx="1" presStyleCnt="2"/>
      <dgm:spPr/>
    </dgm:pt>
  </dgm:ptLst>
  <dgm:cxnLst>
    <dgm:cxn modelId="{25E25519-34F6-4588-8207-6FCB76CC1E8D}" srcId="{F3396B0D-C8EC-4F55-BE18-6C0555759FA5}" destId="{7C7B92BC-F4B5-4242-AE12-C993A29BC851}" srcOrd="1" destOrd="0" parTransId="{A9C6B103-D15F-4FD8-A3DC-7ED4A057928C}" sibTransId="{269E7B7A-0812-4858-94EF-3AF364C06CE6}"/>
    <dgm:cxn modelId="{FF6FEA1D-3B3D-9546-BD3D-A4FDF7C1EBEC}" type="presOf" srcId="{7C7B92BC-F4B5-4242-AE12-C993A29BC851}" destId="{5565915A-EAA2-E146-99AD-B11C90C65A93}" srcOrd="0" destOrd="0" presId="urn:microsoft.com/office/officeart/2005/8/layout/process4"/>
    <dgm:cxn modelId="{1257E34D-0FCC-0243-B480-F2D3CDFBE1FE}" type="presOf" srcId="{6574C009-4D0D-44F5-9641-89EB983497C1}" destId="{D1783EC7-326E-6441-AAE4-421F3CA84CF5}" srcOrd="0" destOrd="0" presId="urn:microsoft.com/office/officeart/2005/8/layout/process4"/>
    <dgm:cxn modelId="{FA884A6E-7EE4-4AE7-B900-3CE4C83715DC}" srcId="{F3396B0D-C8EC-4F55-BE18-6C0555759FA5}" destId="{6574C009-4D0D-44F5-9641-89EB983497C1}" srcOrd="0" destOrd="0" parTransId="{5E0D9AE2-5246-4708-92D0-090967B11F4C}" sibTransId="{8377C44B-2F1C-491E-B2FC-4B0EE64BA50F}"/>
    <dgm:cxn modelId="{228391A7-9108-B94E-A606-B86155459025}" type="presOf" srcId="{F3396B0D-C8EC-4F55-BE18-6C0555759FA5}" destId="{BF64EEEF-07A9-5A46-856A-8C50F874B495}" srcOrd="0" destOrd="0" presId="urn:microsoft.com/office/officeart/2005/8/layout/process4"/>
    <dgm:cxn modelId="{CABBE562-8748-C443-A6FD-F5C21B1BFF3A}" type="presParOf" srcId="{BF64EEEF-07A9-5A46-856A-8C50F874B495}" destId="{811BA10A-5286-4349-9F27-80308DE10F56}" srcOrd="0" destOrd="0" presId="urn:microsoft.com/office/officeart/2005/8/layout/process4"/>
    <dgm:cxn modelId="{62546CC7-0767-3F46-AEB1-C4D815A68A45}" type="presParOf" srcId="{811BA10A-5286-4349-9F27-80308DE10F56}" destId="{5565915A-EAA2-E146-99AD-B11C90C65A93}" srcOrd="0" destOrd="0" presId="urn:microsoft.com/office/officeart/2005/8/layout/process4"/>
    <dgm:cxn modelId="{226C2DF6-5D6C-7B4A-8FB0-68FFCB24DCE4}" type="presParOf" srcId="{BF64EEEF-07A9-5A46-856A-8C50F874B495}" destId="{A6DE2630-D213-3C46-86B2-16212B884E4F}" srcOrd="1" destOrd="0" presId="urn:microsoft.com/office/officeart/2005/8/layout/process4"/>
    <dgm:cxn modelId="{20D9468B-8870-2845-96DE-AD7365048E50}" type="presParOf" srcId="{BF64EEEF-07A9-5A46-856A-8C50F874B495}" destId="{4AB790D8-0636-3049-8125-26275ADA0635}" srcOrd="2" destOrd="0" presId="urn:microsoft.com/office/officeart/2005/8/layout/process4"/>
    <dgm:cxn modelId="{C4CD6A2E-B6C4-1547-B270-8D4790FE16CB}" type="presParOf" srcId="{4AB790D8-0636-3049-8125-26275ADA0635}" destId="{D1783EC7-326E-6441-AAE4-421F3CA84CF5}"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D06F77-A806-45C5-81A6-A34680BA66F8}">
      <dsp:nvSpPr>
        <dsp:cNvPr id="0" name=""/>
        <dsp:cNvSpPr/>
      </dsp:nvSpPr>
      <dsp:spPr>
        <a:xfrm>
          <a:off x="1438698" y="199954"/>
          <a:ext cx="1164378" cy="75684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t>Empowering</a:t>
          </a:r>
          <a:r>
            <a:rPr lang="en-GB" sz="1400" kern="1200" dirty="0"/>
            <a:t>	</a:t>
          </a:r>
        </a:p>
      </dsp:txBody>
      <dsp:txXfrm>
        <a:off x="1475644" y="236900"/>
        <a:ext cx="1090486" cy="682954"/>
      </dsp:txXfrm>
    </dsp:sp>
    <dsp:sp modelId="{6341676C-3536-49C2-9EDC-99E82A0228F7}">
      <dsp:nvSpPr>
        <dsp:cNvPr id="0" name=""/>
        <dsp:cNvSpPr/>
      </dsp:nvSpPr>
      <dsp:spPr>
        <a:xfrm>
          <a:off x="509034" y="578377"/>
          <a:ext cx="3023706" cy="3023706"/>
        </a:xfrm>
        <a:custGeom>
          <a:avLst/>
          <a:gdLst/>
          <a:ahLst/>
          <a:cxnLst/>
          <a:rect l="0" t="0" r="0" b="0"/>
          <a:pathLst>
            <a:path>
              <a:moveTo>
                <a:pt x="2102038" y="119954"/>
              </a:moveTo>
              <a:arcTo wR="1511853" hR="1511853" stAng="17578659" swAng="1961086"/>
            </a:path>
          </a:pathLst>
        </a:custGeom>
        <a:noFill/>
        <a:ln w="635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65522F37-6224-4FF1-9012-EB81066ACE62}">
      <dsp:nvSpPr>
        <dsp:cNvPr id="0" name=""/>
        <dsp:cNvSpPr/>
      </dsp:nvSpPr>
      <dsp:spPr>
        <a:xfrm>
          <a:off x="2876556" y="1244618"/>
          <a:ext cx="1164378" cy="75684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t>Speaking up  </a:t>
          </a:r>
        </a:p>
      </dsp:txBody>
      <dsp:txXfrm>
        <a:off x="2913502" y="1281564"/>
        <a:ext cx="1090486" cy="682954"/>
      </dsp:txXfrm>
    </dsp:sp>
    <dsp:sp modelId="{FAD27CAF-DA7A-4045-8DBE-DDA635003A57}">
      <dsp:nvSpPr>
        <dsp:cNvPr id="0" name=""/>
        <dsp:cNvSpPr/>
      </dsp:nvSpPr>
      <dsp:spPr>
        <a:xfrm>
          <a:off x="509034" y="578377"/>
          <a:ext cx="3023706" cy="3023706"/>
        </a:xfrm>
        <a:custGeom>
          <a:avLst/>
          <a:gdLst/>
          <a:ahLst/>
          <a:cxnLst/>
          <a:rect l="0" t="0" r="0" b="0"/>
          <a:pathLst>
            <a:path>
              <a:moveTo>
                <a:pt x="3021635" y="1432750"/>
              </a:moveTo>
              <a:arcTo wR="1511853" hR="1511853" stAng="21420049" swAng="2195955"/>
            </a:path>
          </a:pathLst>
        </a:custGeom>
        <a:noFill/>
        <a:ln w="635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95C991F3-94FC-4758-8B06-71A533D71AA5}">
      <dsp:nvSpPr>
        <dsp:cNvPr id="0" name=""/>
        <dsp:cNvSpPr/>
      </dsp:nvSpPr>
      <dsp:spPr>
        <a:xfrm>
          <a:off x="2327343" y="2934922"/>
          <a:ext cx="1164378" cy="75684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t>Safeguarding</a:t>
          </a:r>
        </a:p>
      </dsp:txBody>
      <dsp:txXfrm>
        <a:off x="2364289" y="2971868"/>
        <a:ext cx="1090486" cy="682954"/>
      </dsp:txXfrm>
    </dsp:sp>
    <dsp:sp modelId="{8C73A475-CBBD-4522-A353-2082FA90247D}">
      <dsp:nvSpPr>
        <dsp:cNvPr id="0" name=""/>
        <dsp:cNvSpPr/>
      </dsp:nvSpPr>
      <dsp:spPr>
        <a:xfrm>
          <a:off x="509034" y="578377"/>
          <a:ext cx="3023706" cy="3023706"/>
        </a:xfrm>
        <a:custGeom>
          <a:avLst/>
          <a:gdLst/>
          <a:ahLst/>
          <a:cxnLst/>
          <a:rect l="0" t="0" r="0" b="0"/>
          <a:pathLst>
            <a:path>
              <a:moveTo>
                <a:pt x="1812304" y="2993551"/>
              </a:moveTo>
              <a:arcTo wR="1511853" hR="1511853" stAng="4712236" swAng="1375528"/>
            </a:path>
          </a:pathLst>
        </a:custGeom>
        <a:noFill/>
        <a:ln w="635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90BDA4B8-C479-4B0A-A5B3-64F2274BC214}">
      <dsp:nvSpPr>
        <dsp:cNvPr id="0" name=""/>
        <dsp:cNvSpPr/>
      </dsp:nvSpPr>
      <dsp:spPr>
        <a:xfrm>
          <a:off x="550053" y="2934922"/>
          <a:ext cx="1164378" cy="75684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t>Enabling</a:t>
          </a:r>
        </a:p>
      </dsp:txBody>
      <dsp:txXfrm>
        <a:off x="586999" y="2971868"/>
        <a:ext cx="1090486" cy="682954"/>
      </dsp:txXfrm>
    </dsp:sp>
    <dsp:sp modelId="{F04D9F86-0E8D-4CC6-89CD-E91075AE44F7}">
      <dsp:nvSpPr>
        <dsp:cNvPr id="0" name=""/>
        <dsp:cNvSpPr/>
      </dsp:nvSpPr>
      <dsp:spPr>
        <a:xfrm>
          <a:off x="509034" y="578377"/>
          <a:ext cx="3023706" cy="3023706"/>
        </a:xfrm>
        <a:custGeom>
          <a:avLst/>
          <a:gdLst/>
          <a:ahLst/>
          <a:cxnLst/>
          <a:rect l="0" t="0" r="0" b="0"/>
          <a:pathLst>
            <a:path>
              <a:moveTo>
                <a:pt x="252599" y="2348501"/>
              </a:moveTo>
              <a:arcTo wR="1511853" hR="1511853" stAng="8783995" swAng="2195955"/>
            </a:path>
          </a:pathLst>
        </a:custGeom>
        <a:noFill/>
        <a:ln w="635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E0A619EE-2636-4335-A0FF-3412C0C2A832}">
      <dsp:nvSpPr>
        <dsp:cNvPr id="0" name=""/>
        <dsp:cNvSpPr/>
      </dsp:nvSpPr>
      <dsp:spPr>
        <a:xfrm>
          <a:off x="840" y="1244618"/>
          <a:ext cx="1164378" cy="75684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t>Supporting</a:t>
          </a:r>
        </a:p>
      </dsp:txBody>
      <dsp:txXfrm>
        <a:off x="37786" y="1281564"/>
        <a:ext cx="1090486" cy="682954"/>
      </dsp:txXfrm>
    </dsp:sp>
    <dsp:sp modelId="{05D87917-47C2-4E3A-98F7-DAD50F1ECE93}">
      <dsp:nvSpPr>
        <dsp:cNvPr id="0" name=""/>
        <dsp:cNvSpPr/>
      </dsp:nvSpPr>
      <dsp:spPr>
        <a:xfrm>
          <a:off x="509034" y="578377"/>
          <a:ext cx="3023706" cy="3023706"/>
        </a:xfrm>
        <a:custGeom>
          <a:avLst/>
          <a:gdLst/>
          <a:ahLst/>
          <a:cxnLst/>
          <a:rect l="0" t="0" r="0" b="0"/>
          <a:pathLst>
            <a:path>
              <a:moveTo>
                <a:pt x="263473" y="659065"/>
              </a:moveTo>
              <a:arcTo wR="1511853" hR="1511853" stAng="12860256" swAng="1961086"/>
            </a:path>
          </a:pathLst>
        </a:custGeom>
        <a:noFill/>
        <a:ln w="635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65915A-EAA2-E146-99AD-B11C90C65A93}">
      <dsp:nvSpPr>
        <dsp:cNvPr id="0" name=""/>
        <dsp:cNvSpPr/>
      </dsp:nvSpPr>
      <dsp:spPr>
        <a:xfrm>
          <a:off x="0" y="3291729"/>
          <a:ext cx="5000124" cy="2159731"/>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Deciding what constitutes abuse is not always easy as it is usually contextual and depends upon factors such as age and/or the capacity of the individual thought to be at risk.</a:t>
          </a:r>
          <a:endParaRPr lang="en-US" sz="2400" kern="1200"/>
        </a:p>
      </dsp:txBody>
      <dsp:txXfrm>
        <a:off x="0" y="3291729"/>
        <a:ext cx="5000124" cy="2159731"/>
      </dsp:txXfrm>
    </dsp:sp>
    <dsp:sp modelId="{D1783EC7-326E-6441-AAE4-421F3CA84CF5}">
      <dsp:nvSpPr>
        <dsp:cNvPr id="0" name=""/>
        <dsp:cNvSpPr/>
      </dsp:nvSpPr>
      <dsp:spPr>
        <a:xfrm rot="10800000">
          <a:off x="0" y="2459"/>
          <a:ext cx="5000124" cy="3321666"/>
        </a:xfrm>
        <a:prstGeom prst="upArrowCallou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Demonstrate an understanding of the relationship between social policy, legislative framework and guidance of social work provision in Wales</a:t>
          </a:r>
          <a:endParaRPr lang="en-US" sz="2400" kern="1200"/>
        </a:p>
      </dsp:txBody>
      <dsp:txXfrm rot="10800000">
        <a:off x="0" y="2459"/>
        <a:ext cx="5000124" cy="2158319"/>
      </dsp:txXfrm>
    </dsp:sp>
  </dsp:spTree>
</dsp:drawing>
</file>

<file path=ppt/diagrams/layout1.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66847C5-D1D2-4EFF-BBFF-601E6B4BBA70}"/>
              </a:ext>
            </a:extLst>
          </p:cNvPr>
          <p:cNvSpPr>
            <a:spLocks noGrp="1"/>
          </p:cNvSpPr>
          <p:nvPr>
            <p:ph type="hdr" sz="quarter"/>
          </p:nvPr>
        </p:nvSpPr>
        <p:spPr>
          <a:xfrm>
            <a:off x="0" y="0"/>
            <a:ext cx="2982913" cy="501650"/>
          </a:xfrm>
          <a:prstGeom prst="rect">
            <a:avLst/>
          </a:prstGeom>
        </p:spPr>
        <p:txBody>
          <a:bodyPr vert="horz" lIns="91440" tIns="45720" rIns="91440" bIns="45720" rtlCol="0"/>
          <a:lstStyle>
            <a:lvl1pPr algn="l" eaLnBrk="1" hangingPunct="1">
              <a:defRPr sz="1200">
                <a:latin typeface="Arial" charset="0"/>
                <a:cs typeface="Arial" charset="0"/>
              </a:defRPr>
            </a:lvl1pPr>
          </a:lstStyle>
          <a:p>
            <a:pPr>
              <a:defRPr/>
            </a:pPr>
            <a:endParaRPr lang="en-GB"/>
          </a:p>
        </p:txBody>
      </p:sp>
      <p:sp>
        <p:nvSpPr>
          <p:cNvPr id="3" name="Date Placeholder 2">
            <a:extLst>
              <a:ext uri="{FF2B5EF4-FFF2-40B4-BE49-F238E27FC236}">
                <a16:creationId xmlns:a16="http://schemas.microsoft.com/office/drawing/2014/main" id="{E72C059B-0BFF-4771-BA95-452778334952}"/>
              </a:ext>
            </a:extLst>
          </p:cNvPr>
          <p:cNvSpPr>
            <a:spLocks noGrp="1"/>
          </p:cNvSpPr>
          <p:nvPr>
            <p:ph type="dt" sz="quarter" idx="1"/>
          </p:nvPr>
        </p:nvSpPr>
        <p:spPr>
          <a:xfrm>
            <a:off x="3900488" y="0"/>
            <a:ext cx="2982912" cy="501650"/>
          </a:xfrm>
          <a:prstGeom prst="rect">
            <a:avLst/>
          </a:prstGeom>
        </p:spPr>
        <p:txBody>
          <a:bodyPr vert="horz" lIns="91440" tIns="45720" rIns="91440" bIns="45720" rtlCol="0"/>
          <a:lstStyle>
            <a:lvl1pPr algn="r" eaLnBrk="1" hangingPunct="1">
              <a:defRPr sz="1200">
                <a:latin typeface="Arial" charset="0"/>
                <a:cs typeface="Arial" charset="0"/>
              </a:defRPr>
            </a:lvl1pPr>
          </a:lstStyle>
          <a:p>
            <a:pPr>
              <a:defRPr/>
            </a:pPr>
            <a:fld id="{C0FA8A75-403B-40E8-AD4A-38048074F405}" type="datetimeFigureOut">
              <a:rPr lang="en-GB"/>
              <a:pPr>
                <a:defRPr/>
              </a:pPr>
              <a:t>23/09/2025</a:t>
            </a:fld>
            <a:endParaRPr lang="en-GB"/>
          </a:p>
        </p:txBody>
      </p:sp>
      <p:sp>
        <p:nvSpPr>
          <p:cNvPr id="4" name="Footer Placeholder 3">
            <a:extLst>
              <a:ext uri="{FF2B5EF4-FFF2-40B4-BE49-F238E27FC236}">
                <a16:creationId xmlns:a16="http://schemas.microsoft.com/office/drawing/2014/main" id="{7DF02972-B1BD-4D61-AB9A-B46651AEF628}"/>
              </a:ext>
            </a:extLst>
          </p:cNvPr>
          <p:cNvSpPr>
            <a:spLocks noGrp="1"/>
          </p:cNvSpPr>
          <p:nvPr>
            <p:ph type="ftr" sz="quarter" idx="2"/>
          </p:nvPr>
        </p:nvSpPr>
        <p:spPr>
          <a:xfrm>
            <a:off x="0" y="9515475"/>
            <a:ext cx="2982913" cy="501650"/>
          </a:xfrm>
          <a:prstGeom prst="rect">
            <a:avLst/>
          </a:prstGeom>
        </p:spPr>
        <p:txBody>
          <a:bodyPr vert="horz" lIns="91440" tIns="45720" rIns="91440" bIns="45720" rtlCol="0" anchor="b"/>
          <a:lstStyle>
            <a:lvl1pPr algn="l" eaLnBrk="1" hangingPunct="1">
              <a:defRPr sz="1200">
                <a:latin typeface="Arial" charset="0"/>
                <a:cs typeface="Arial" charset="0"/>
              </a:defRPr>
            </a:lvl1pPr>
          </a:lstStyle>
          <a:p>
            <a:pPr>
              <a:defRPr/>
            </a:pPr>
            <a:endParaRPr lang="en-GB"/>
          </a:p>
        </p:txBody>
      </p:sp>
      <p:sp>
        <p:nvSpPr>
          <p:cNvPr id="5" name="Slide Number Placeholder 4">
            <a:extLst>
              <a:ext uri="{FF2B5EF4-FFF2-40B4-BE49-F238E27FC236}">
                <a16:creationId xmlns:a16="http://schemas.microsoft.com/office/drawing/2014/main" id="{74BC29F4-883C-47C6-AA6F-80FDB45FFA0A}"/>
              </a:ext>
            </a:extLst>
          </p:cNvPr>
          <p:cNvSpPr>
            <a:spLocks noGrp="1"/>
          </p:cNvSpPr>
          <p:nvPr>
            <p:ph type="sldNum" sz="quarter" idx="3"/>
          </p:nvPr>
        </p:nvSpPr>
        <p:spPr>
          <a:xfrm>
            <a:off x="3900488" y="9515475"/>
            <a:ext cx="2982912" cy="50165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4BF8E7FE-9366-423F-B7AD-8E8ED9DE0836}"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09E6122-E8E3-4FBA-8500-6FDBBB02AE49}"/>
              </a:ext>
            </a:extLst>
          </p:cNvPr>
          <p:cNvSpPr>
            <a:spLocks noGrp="1"/>
          </p:cNvSpPr>
          <p:nvPr>
            <p:ph type="hdr" sz="quarter"/>
          </p:nvPr>
        </p:nvSpPr>
        <p:spPr>
          <a:xfrm>
            <a:off x="0" y="0"/>
            <a:ext cx="2982913" cy="501650"/>
          </a:xfrm>
          <a:prstGeom prst="rect">
            <a:avLst/>
          </a:prstGeom>
        </p:spPr>
        <p:txBody>
          <a:bodyPr vert="horz" lIns="91440" tIns="45720" rIns="91440" bIns="45720" rtlCol="0"/>
          <a:lstStyle>
            <a:lvl1pPr algn="l" eaLnBrk="1" hangingPunct="1">
              <a:defRPr sz="1200">
                <a:latin typeface="Arial" charset="0"/>
                <a:cs typeface="Arial" charset="0"/>
              </a:defRPr>
            </a:lvl1pPr>
          </a:lstStyle>
          <a:p>
            <a:pPr>
              <a:defRPr/>
            </a:pPr>
            <a:endParaRPr lang="en-GB"/>
          </a:p>
        </p:txBody>
      </p:sp>
      <p:sp>
        <p:nvSpPr>
          <p:cNvPr id="3" name="Date Placeholder 2">
            <a:extLst>
              <a:ext uri="{FF2B5EF4-FFF2-40B4-BE49-F238E27FC236}">
                <a16:creationId xmlns:a16="http://schemas.microsoft.com/office/drawing/2014/main" id="{D3D2CEE1-BCE4-453C-9EEE-867F0F4B9E02}"/>
              </a:ext>
            </a:extLst>
          </p:cNvPr>
          <p:cNvSpPr>
            <a:spLocks noGrp="1"/>
          </p:cNvSpPr>
          <p:nvPr>
            <p:ph type="dt" idx="1"/>
          </p:nvPr>
        </p:nvSpPr>
        <p:spPr>
          <a:xfrm>
            <a:off x="3900488" y="0"/>
            <a:ext cx="2982912" cy="501650"/>
          </a:xfrm>
          <a:prstGeom prst="rect">
            <a:avLst/>
          </a:prstGeom>
        </p:spPr>
        <p:txBody>
          <a:bodyPr vert="horz" lIns="91440" tIns="45720" rIns="91440" bIns="45720" rtlCol="0"/>
          <a:lstStyle>
            <a:lvl1pPr algn="r" eaLnBrk="1" hangingPunct="1">
              <a:defRPr sz="1200">
                <a:latin typeface="Arial" charset="0"/>
                <a:cs typeface="Arial" charset="0"/>
              </a:defRPr>
            </a:lvl1pPr>
          </a:lstStyle>
          <a:p>
            <a:pPr>
              <a:defRPr/>
            </a:pPr>
            <a:fld id="{4153FAB4-5911-4485-BB2A-3F6C2D573F12}" type="datetimeFigureOut">
              <a:rPr lang="en-GB"/>
              <a:pPr>
                <a:defRPr/>
              </a:pPr>
              <a:t>23/09/2025</a:t>
            </a:fld>
            <a:endParaRPr lang="en-GB"/>
          </a:p>
        </p:txBody>
      </p:sp>
      <p:sp>
        <p:nvSpPr>
          <p:cNvPr id="4" name="Slide Image Placeholder 3">
            <a:extLst>
              <a:ext uri="{FF2B5EF4-FFF2-40B4-BE49-F238E27FC236}">
                <a16:creationId xmlns:a16="http://schemas.microsoft.com/office/drawing/2014/main" id="{51F9BC9D-F2E6-401D-B085-08681ACDC983}"/>
              </a:ext>
            </a:extLst>
          </p:cNvPr>
          <p:cNvSpPr>
            <a:spLocks noGrp="1" noRot="1" noChangeAspect="1"/>
          </p:cNvSpPr>
          <p:nvPr>
            <p:ph type="sldImg" idx="2"/>
          </p:nvPr>
        </p:nvSpPr>
        <p:spPr>
          <a:xfrm>
            <a:off x="938213" y="750888"/>
            <a:ext cx="5008562" cy="3757612"/>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A2405A86-C4CE-405D-8F6B-F60896237E55}"/>
              </a:ext>
            </a:extLst>
          </p:cNvPr>
          <p:cNvSpPr>
            <a:spLocks noGrp="1"/>
          </p:cNvSpPr>
          <p:nvPr>
            <p:ph type="body" sz="quarter" idx="3"/>
          </p:nvPr>
        </p:nvSpPr>
        <p:spPr>
          <a:xfrm>
            <a:off x="688975" y="4759325"/>
            <a:ext cx="5507038" cy="45085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2B22B8CA-CB0A-41A8-8475-CF547FC4EB0C}"/>
              </a:ext>
            </a:extLst>
          </p:cNvPr>
          <p:cNvSpPr>
            <a:spLocks noGrp="1"/>
          </p:cNvSpPr>
          <p:nvPr>
            <p:ph type="ftr" sz="quarter" idx="4"/>
          </p:nvPr>
        </p:nvSpPr>
        <p:spPr>
          <a:xfrm>
            <a:off x="0" y="9515475"/>
            <a:ext cx="2982913" cy="501650"/>
          </a:xfrm>
          <a:prstGeom prst="rect">
            <a:avLst/>
          </a:prstGeom>
        </p:spPr>
        <p:txBody>
          <a:bodyPr vert="horz" lIns="91440" tIns="45720" rIns="91440" bIns="45720" rtlCol="0" anchor="b"/>
          <a:lstStyle>
            <a:lvl1pPr algn="l" eaLnBrk="1" hangingPunct="1">
              <a:defRPr sz="1200">
                <a:latin typeface="Arial" charset="0"/>
                <a:cs typeface="Arial" charset="0"/>
              </a:defRPr>
            </a:lvl1pPr>
          </a:lstStyle>
          <a:p>
            <a:pPr>
              <a:defRPr/>
            </a:pPr>
            <a:endParaRPr lang="en-GB"/>
          </a:p>
        </p:txBody>
      </p:sp>
      <p:sp>
        <p:nvSpPr>
          <p:cNvPr id="7" name="Slide Number Placeholder 6">
            <a:extLst>
              <a:ext uri="{FF2B5EF4-FFF2-40B4-BE49-F238E27FC236}">
                <a16:creationId xmlns:a16="http://schemas.microsoft.com/office/drawing/2014/main" id="{A17B3DD7-0FED-4085-BE99-EC7856EB2306}"/>
              </a:ext>
            </a:extLst>
          </p:cNvPr>
          <p:cNvSpPr>
            <a:spLocks noGrp="1"/>
          </p:cNvSpPr>
          <p:nvPr>
            <p:ph type="sldNum" sz="quarter" idx="5"/>
          </p:nvPr>
        </p:nvSpPr>
        <p:spPr>
          <a:xfrm>
            <a:off x="3900488" y="9515475"/>
            <a:ext cx="2982912" cy="50165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065DA13D-B326-4DFF-BCFF-6C6A7B88F61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CCAB3B0C-B1BB-4B47-B44C-9D5EBC267A7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a:extLst>
              <a:ext uri="{FF2B5EF4-FFF2-40B4-BE49-F238E27FC236}">
                <a16:creationId xmlns:a16="http://schemas.microsoft.com/office/drawing/2014/main" id="{15BEFA78-4BDB-4248-B284-18C34269423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14340" name="Slide Number Placeholder 3">
            <a:extLst>
              <a:ext uri="{FF2B5EF4-FFF2-40B4-BE49-F238E27FC236}">
                <a16:creationId xmlns:a16="http://schemas.microsoft.com/office/drawing/2014/main" id="{FC41B3A4-1002-492D-A9B5-DB6A0E6BA36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81F8849-E5E4-45DD-90C9-080CFDAF7471}" type="slidenum">
              <a:rPr lang="en-GB" altLang="en-US" smtClean="0"/>
              <a:pPr/>
              <a:t>2</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3</a:t>
            </a:fld>
            <a:endParaRPr lang="en-GB" altLang="en-US"/>
          </a:p>
        </p:txBody>
      </p:sp>
    </p:spTree>
    <p:extLst>
      <p:ext uri="{BB962C8B-B14F-4D97-AF65-F5344CB8AC3E}">
        <p14:creationId xmlns:p14="http://schemas.microsoft.com/office/powerpoint/2010/main" val="14718267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4</a:t>
            </a:fld>
            <a:endParaRPr lang="en-GB" altLang="en-US"/>
          </a:p>
        </p:txBody>
      </p:sp>
    </p:spTree>
    <p:extLst>
      <p:ext uri="{BB962C8B-B14F-4D97-AF65-F5344CB8AC3E}">
        <p14:creationId xmlns:p14="http://schemas.microsoft.com/office/powerpoint/2010/main" val="35259853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5</a:t>
            </a:fld>
            <a:endParaRPr lang="en-GB" altLang="en-US"/>
          </a:p>
        </p:txBody>
      </p:sp>
    </p:spTree>
    <p:extLst>
      <p:ext uri="{BB962C8B-B14F-4D97-AF65-F5344CB8AC3E}">
        <p14:creationId xmlns:p14="http://schemas.microsoft.com/office/powerpoint/2010/main" val="11458503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6</a:t>
            </a:fld>
            <a:endParaRPr lang="en-GB" altLang="en-US"/>
          </a:p>
        </p:txBody>
      </p:sp>
    </p:spTree>
    <p:extLst>
      <p:ext uri="{BB962C8B-B14F-4D97-AF65-F5344CB8AC3E}">
        <p14:creationId xmlns:p14="http://schemas.microsoft.com/office/powerpoint/2010/main" val="40920491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AE1F7216-2814-4A89-8A79-3C877F17BC8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Notes Placeholder 2">
            <a:extLst>
              <a:ext uri="{FF2B5EF4-FFF2-40B4-BE49-F238E27FC236}">
                <a16:creationId xmlns:a16="http://schemas.microsoft.com/office/drawing/2014/main" id="{4ACA29A4-1956-470A-8EDA-87FAAAF2106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0484" name="Slide Number Placeholder 3">
            <a:extLst>
              <a:ext uri="{FF2B5EF4-FFF2-40B4-BE49-F238E27FC236}">
                <a16:creationId xmlns:a16="http://schemas.microsoft.com/office/drawing/2014/main" id="{FCC9068E-BF2E-47FA-8C9C-10BB93B787C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FF29B74-2E9C-4BB7-BF46-A0D0F69EECF3}" type="slidenum">
              <a:rPr lang="en-GB" altLang="en-US" smtClean="0"/>
              <a:pPr/>
              <a:t>7</a:t>
            </a:fld>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D8075895-84FF-4466-AFB3-B3DBD45CE6F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a:extLst>
              <a:ext uri="{FF2B5EF4-FFF2-40B4-BE49-F238E27FC236}">
                <a16:creationId xmlns:a16="http://schemas.microsoft.com/office/drawing/2014/main" id="{FA0F4A6C-0E60-4D3D-8E27-E60596646C6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6628" name="Slide Number Placeholder 3">
            <a:extLst>
              <a:ext uri="{FF2B5EF4-FFF2-40B4-BE49-F238E27FC236}">
                <a16:creationId xmlns:a16="http://schemas.microsoft.com/office/drawing/2014/main" id="{07442622-1CEC-4F8B-B737-BE7AB30A85A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1DA3AE5-A3EE-47EC-93AD-8254F62AD993}" type="slidenum">
              <a:rPr lang="en-GB" altLang="en-US" smtClean="0"/>
              <a:pPr/>
              <a:t>8</a:t>
            </a:fld>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A4DEB522-70CF-48EC-9259-552F734E649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a:extLst>
              <a:ext uri="{FF2B5EF4-FFF2-40B4-BE49-F238E27FC236}">
                <a16:creationId xmlns:a16="http://schemas.microsoft.com/office/drawing/2014/main" id="{54D12D49-5E5E-4697-A070-336A02E003A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8676" name="Slide Number Placeholder 3">
            <a:extLst>
              <a:ext uri="{FF2B5EF4-FFF2-40B4-BE49-F238E27FC236}">
                <a16:creationId xmlns:a16="http://schemas.microsoft.com/office/drawing/2014/main" id="{F34A59FB-9501-42B4-A1E9-D1583975E23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B8CF970-83C6-4AD3-9A5C-10591F0A84B6}" type="slidenum">
              <a:rPr lang="en-GB" altLang="en-US" smtClean="0"/>
              <a:pPr/>
              <a:t>9</a:t>
            </a:fld>
            <a:endParaRPr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Learning outcome 1.1, 1.2. </a:t>
            </a:r>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10</a:t>
            </a:fld>
            <a:endParaRPr lang="en-GB" altLang="en-US"/>
          </a:p>
        </p:txBody>
      </p:sp>
    </p:spTree>
    <p:extLst>
      <p:ext uri="{BB962C8B-B14F-4D97-AF65-F5344CB8AC3E}">
        <p14:creationId xmlns:p14="http://schemas.microsoft.com/office/powerpoint/2010/main" val="4066688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Learning outcome 1.2</a:t>
            </a:r>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11</a:t>
            </a:fld>
            <a:endParaRPr lang="en-GB" altLang="en-US"/>
          </a:p>
        </p:txBody>
      </p:sp>
    </p:spTree>
    <p:extLst>
      <p:ext uri="{BB962C8B-B14F-4D97-AF65-F5344CB8AC3E}">
        <p14:creationId xmlns:p14="http://schemas.microsoft.com/office/powerpoint/2010/main" val="11728108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12</a:t>
            </a:fld>
            <a:endParaRPr lang="en-GB" altLang="en-US"/>
          </a:p>
        </p:txBody>
      </p:sp>
    </p:spTree>
    <p:extLst>
      <p:ext uri="{BB962C8B-B14F-4D97-AF65-F5344CB8AC3E}">
        <p14:creationId xmlns:p14="http://schemas.microsoft.com/office/powerpoint/2010/main" val="253624507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8919BEA1-5D17-73B3-B857-4993BE1ABEE8}"/>
              </a:ext>
            </a:extLst>
          </p:cNvPr>
          <p:cNvSpPr>
            <a:spLocks noGrp="1"/>
          </p:cNvSpPr>
          <p:nvPr>
            <p:ph type="body" idx="1"/>
          </p:nvPr>
        </p:nvSpPr>
        <p:spPr/>
        <p:txBody>
          <a:bodyPr/>
          <a:lstStyle/>
          <a:p>
            <a:endParaRPr lang="en-US"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14</a:t>
            </a:fld>
            <a:endParaRPr lang="en-GB" altLang="en-US"/>
          </a:p>
        </p:txBody>
      </p:sp>
    </p:spTree>
    <p:extLst>
      <p:ext uri="{BB962C8B-B14F-4D97-AF65-F5344CB8AC3E}">
        <p14:creationId xmlns:p14="http://schemas.microsoft.com/office/powerpoint/2010/main" val="42471584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BF452BF-779E-4074-9267-7AD3BEC88353}" type="slidenum">
              <a:rPr lang="en-GB" smtClean="0"/>
              <a:t>15</a:t>
            </a:fld>
            <a:endParaRPr lang="en-GB"/>
          </a:p>
        </p:txBody>
      </p:sp>
    </p:spTree>
    <p:extLst>
      <p:ext uri="{BB962C8B-B14F-4D97-AF65-F5344CB8AC3E}">
        <p14:creationId xmlns:p14="http://schemas.microsoft.com/office/powerpoint/2010/main" val="8945714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16</a:t>
            </a:fld>
            <a:endParaRPr lang="en-GB" altLang="en-US"/>
          </a:p>
        </p:txBody>
      </p:sp>
    </p:spTree>
    <p:extLst>
      <p:ext uri="{BB962C8B-B14F-4D97-AF65-F5344CB8AC3E}">
        <p14:creationId xmlns:p14="http://schemas.microsoft.com/office/powerpoint/2010/main" val="375386433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20</a:t>
            </a:fld>
            <a:endParaRPr lang="en-GB" altLang="en-US"/>
          </a:p>
        </p:txBody>
      </p:sp>
    </p:spTree>
    <p:extLst>
      <p:ext uri="{BB962C8B-B14F-4D97-AF65-F5344CB8AC3E}">
        <p14:creationId xmlns:p14="http://schemas.microsoft.com/office/powerpoint/2010/main" val="2490185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21</a:t>
            </a:fld>
            <a:endParaRPr lang="en-GB" altLang="en-US"/>
          </a:p>
        </p:txBody>
      </p:sp>
    </p:spTree>
    <p:extLst>
      <p:ext uri="{BB962C8B-B14F-4D97-AF65-F5344CB8AC3E}">
        <p14:creationId xmlns:p14="http://schemas.microsoft.com/office/powerpoint/2010/main" val="109965420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AA888809-0D9B-4D41-87ED-58442D8378F2}"/>
              </a:ext>
            </a:extLst>
          </p:cNvPr>
          <p:cNvSpPr>
            <a:spLocks noGrp="1"/>
          </p:cNvSpPr>
          <p:nvPr>
            <p:ph type="body" idx="1"/>
          </p:nvPr>
        </p:nvSpPr>
        <p:spPr/>
        <p:txBody>
          <a:bodyPr/>
          <a:lstStyle/>
          <a:p>
            <a:endParaRPr lang="en-GB" dirty="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A4C94836-F90A-4BB6-8C44-7E09B752FEE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a:extLst>
              <a:ext uri="{FF2B5EF4-FFF2-40B4-BE49-F238E27FC236}">
                <a16:creationId xmlns:a16="http://schemas.microsoft.com/office/drawing/2014/main" id="{C48AA131-CA97-4EB4-985D-F140AA78282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35844" name="Slide Number Placeholder 3">
            <a:extLst>
              <a:ext uri="{FF2B5EF4-FFF2-40B4-BE49-F238E27FC236}">
                <a16:creationId xmlns:a16="http://schemas.microsoft.com/office/drawing/2014/main" id="{0B7AB9C3-D60A-4588-A47E-2270121AB07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0C9BB03-E206-4049-9C0C-BAA8323121B7}" type="slidenum">
              <a:rPr lang="en-GB" altLang="en-US" smtClean="0"/>
              <a:pPr/>
              <a:t>23</a:t>
            </a:fld>
            <a:endParaRPr lang="en-GB"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B369C71A-3658-4187-A3F4-8A40582AACD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a:extLst>
              <a:ext uri="{FF2B5EF4-FFF2-40B4-BE49-F238E27FC236}">
                <a16:creationId xmlns:a16="http://schemas.microsoft.com/office/drawing/2014/main" id="{062E557D-5173-45B3-90AF-336075CB209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link to LO 2.</a:t>
            </a:r>
          </a:p>
        </p:txBody>
      </p:sp>
      <p:sp>
        <p:nvSpPr>
          <p:cNvPr id="37892" name="Slide Number Placeholder 3">
            <a:extLst>
              <a:ext uri="{FF2B5EF4-FFF2-40B4-BE49-F238E27FC236}">
                <a16:creationId xmlns:a16="http://schemas.microsoft.com/office/drawing/2014/main" id="{1F784501-734D-4656-89EE-F3902DDCC3E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1DE648A-B7FC-4ACC-B222-0B1B195BC1FF}" type="slidenum">
              <a:rPr lang="en-GB" altLang="en-US" smtClean="0"/>
              <a:pPr/>
              <a:t>24</a:t>
            </a:fld>
            <a:endParaRPr lang="en-GB"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a:extLst>
              <a:ext uri="{FF2B5EF4-FFF2-40B4-BE49-F238E27FC236}">
                <a16:creationId xmlns:a16="http://schemas.microsoft.com/office/drawing/2014/main" id="{CA67ECE4-8423-4D74-99CC-4C732531F11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7587" name="Notes Placeholder 2">
            <a:extLst>
              <a:ext uri="{FF2B5EF4-FFF2-40B4-BE49-F238E27FC236}">
                <a16:creationId xmlns:a16="http://schemas.microsoft.com/office/drawing/2014/main" id="{ACFDA896-9891-48C5-866C-1FFED6BFCD4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67588" name="Slide Number Placeholder 3">
            <a:extLst>
              <a:ext uri="{FF2B5EF4-FFF2-40B4-BE49-F238E27FC236}">
                <a16:creationId xmlns:a16="http://schemas.microsoft.com/office/drawing/2014/main" id="{A4B34C91-5864-4DC6-8420-B9ECD1A26A8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8A13E96-4E8B-468E-9E83-2847D6D56948}" type="slidenum">
              <a:rPr lang="en-GB" altLang="en-US" smtClean="0"/>
              <a:pPr/>
              <a:t>25</a:t>
            </a:fld>
            <a:endParaRPr lang="en-GB"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a:extLst>
              <a:ext uri="{FF2B5EF4-FFF2-40B4-BE49-F238E27FC236}">
                <a16:creationId xmlns:a16="http://schemas.microsoft.com/office/drawing/2014/main" id="{470D5EDB-7539-440F-AD9F-F38EDE48B90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3491" name="Notes Placeholder 2">
            <a:extLst>
              <a:ext uri="{FF2B5EF4-FFF2-40B4-BE49-F238E27FC236}">
                <a16:creationId xmlns:a16="http://schemas.microsoft.com/office/drawing/2014/main" id="{6CA1AA99-3B51-41C5-9428-94F4DD1CFC9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63492" name="Slide Number Placeholder 3">
            <a:extLst>
              <a:ext uri="{FF2B5EF4-FFF2-40B4-BE49-F238E27FC236}">
                <a16:creationId xmlns:a16="http://schemas.microsoft.com/office/drawing/2014/main" id="{C628B28B-AAE9-4898-B4A6-2231169924B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206787C-1176-40C1-BF8B-4F821153CDE4}" type="slidenum">
              <a:rPr lang="en-GB" altLang="en-US" smtClean="0"/>
              <a:pPr/>
              <a:t>26</a:t>
            </a:fld>
            <a:endParaRPr lang="en-GB"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27</a:t>
            </a:fld>
            <a:endParaRPr lang="en-GB" altLang="en-US"/>
          </a:p>
        </p:txBody>
      </p:sp>
    </p:spTree>
    <p:extLst>
      <p:ext uri="{BB962C8B-B14F-4D97-AF65-F5344CB8AC3E}">
        <p14:creationId xmlns:p14="http://schemas.microsoft.com/office/powerpoint/2010/main" val="59320795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id="{DFB18B1F-54BB-4F45-AED0-AE04524DAE4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5" name="Notes Placeholder 2">
            <a:extLst>
              <a:ext uri="{FF2B5EF4-FFF2-40B4-BE49-F238E27FC236}">
                <a16:creationId xmlns:a16="http://schemas.microsoft.com/office/drawing/2014/main" id="{49515344-2A22-4117-92AE-0141E308E6A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lang="en-GB" altLang="en-US" dirty="0"/>
          </a:p>
        </p:txBody>
      </p:sp>
      <p:sp>
        <p:nvSpPr>
          <p:cNvPr id="54276" name="Slide Number Placeholder 3">
            <a:extLst>
              <a:ext uri="{FF2B5EF4-FFF2-40B4-BE49-F238E27FC236}">
                <a16:creationId xmlns:a16="http://schemas.microsoft.com/office/drawing/2014/main" id="{3F4871EC-8E32-4CBF-A314-5F5CE4ECEAA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FAB46F4-CDCE-42AF-A78A-BDD2023E0772}" type="slidenum">
              <a:rPr lang="en-GB" altLang="en-US" smtClean="0"/>
              <a:pPr/>
              <a:t>28</a:t>
            </a:fld>
            <a:endParaRPr lang="en-GB"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a:extLst>
              <a:ext uri="{FF2B5EF4-FFF2-40B4-BE49-F238E27FC236}">
                <a16:creationId xmlns:a16="http://schemas.microsoft.com/office/drawing/2014/main" id="{02E7D17F-17D2-491C-8106-5C1F83341C4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5539" name="Notes Placeholder 2">
            <a:extLst>
              <a:ext uri="{FF2B5EF4-FFF2-40B4-BE49-F238E27FC236}">
                <a16:creationId xmlns:a16="http://schemas.microsoft.com/office/drawing/2014/main" id="{CF8F862E-63ED-412C-9BF9-EC612CF783C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65540" name="Slide Number Placeholder 3">
            <a:extLst>
              <a:ext uri="{FF2B5EF4-FFF2-40B4-BE49-F238E27FC236}">
                <a16:creationId xmlns:a16="http://schemas.microsoft.com/office/drawing/2014/main" id="{4F08C0BD-BF97-4830-87F1-3BB62261953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BBAE3BC-3984-421D-A7DD-DE8FA0DE062A}" type="slidenum">
              <a:rPr lang="en-GB" altLang="en-US" smtClean="0"/>
              <a:pPr/>
              <a:t>29</a:t>
            </a:fld>
            <a:endParaRPr lang="en-GB"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30</a:t>
            </a:fld>
            <a:endParaRPr lang="en-GB" altLang="en-US"/>
          </a:p>
        </p:txBody>
      </p:sp>
    </p:spTree>
    <p:extLst>
      <p:ext uri="{BB962C8B-B14F-4D97-AF65-F5344CB8AC3E}">
        <p14:creationId xmlns:p14="http://schemas.microsoft.com/office/powerpoint/2010/main" val="326013394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31</a:t>
            </a:fld>
            <a:endParaRPr lang="en-GB" altLang="en-US"/>
          </a:p>
        </p:txBody>
      </p:sp>
    </p:spTree>
    <p:extLst>
      <p:ext uri="{BB962C8B-B14F-4D97-AF65-F5344CB8AC3E}">
        <p14:creationId xmlns:p14="http://schemas.microsoft.com/office/powerpoint/2010/main" val="59411349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a:extLst>
              <a:ext uri="{FF2B5EF4-FFF2-40B4-BE49-F238E27FC236}">
                <a16:creationId xmlns:a16="http://schemas.microsoft.com/office/drawing/2014/main" id="{02EE031A-0862-449F-AC54-2D304BCAB30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9635" name="Notes Placeholder 2">
            <a:extLst>
              <a:ext uri="{FF2B5EF4-FFF2-40B4-BE49-F238E27FC236}">
                <a16:creationId xmlns:a16="http://schemas.microsoft.com/office/drawing/2014/main" id="{35302AE6-0F4C-4189-9A30-588C8555C3A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lang="en-GB" altLang="en-US" dirty="0"/>
          </a:p>
        </p:txBody>
      </p:sp>
      <p:sp>
        <p:nvSpPr>
          <p:cNvPr id="69636" name="Slide Number Placeholder 3">
            <a:extLst>
              <a:ext uri="{FF2B5EF4-FFF2-40B4-BE49-F238E27FC236}">
                <a16:creationId xmlns:a16="http://schemas.microsoft.com/office/drawing/2014/main" id="{7FCFE4A0-2A50-445E-A5F3-029231A0A75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9C1C60C-62C2-489E-A0F9-609C80F74DF6}" type="slidenum">
              <a:rPr lang="en-GB" altLang="en-US" smtClean="0"/>
              <a:pPr/>
              <a:t>32</a:t>
            </a:fld>
            <a:endParaRPr lang="en-GB" alt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DCCE4C81-9035-4BD6-83C0-C6AD6FB3C67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Notes Placeholder 2">
            <a:extLst>
              <a:ext uri="{FF2B5EF4-FFF2-40B4-BE49-F238E27FC236}">
                <a16:creationId xmlns:a16="http://schemas.microsoft.com/office/drawing/2014/main" id="{AC45434E-27EA-4071-8936-4E066455E89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30724" name="Slide Number Placeholder 3">
            <a:extLst>
              <a:ext uri="{FF2B5EF4-FFF2-40B4-BE49-F238E27FC236}">
                <a16:creationId xmlns:a16="http://schemas.microsoft.com/office/drawing/2014/main" id="{16C25CC9-E67C-48C6-A702-0BB2CDFE7C9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DB46360-640F-47A2-9F04-FD3FDCEDD89E}" type="slidenum">
              <a:rPr lang="en-GB" altLang="en-US" smtClean="0"/>
              <a:pPr/>
              <a:t>33</a:t>
            </a:fld>
            <a:endParaRPr lang="en-GB" alt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953EF5C6-A752-4F8F-9318-23F7D9844B9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7" name="Notes Placeholder 2">
            <a:extLst>
              <a:ext uri="{FF2B5EF4-FFF2-40B4-BE49-F238E27FC236}">
                <a16:creationId xmlns:a16="http://schemas.microsoft.com/office/drawing/2014/main" id="{7EE6FFF2-B96C-4E91-90A8-743AC0E9CCB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a:t>
            </a:r>
          </a:p>
        </p:txBody>
      </p:sp>
      <p:sp>
        <p:nvSpPr>
          <p:cNvPr id="52228" name="Slide Number Placeholder 3">
            <a:extLst>
              <a:ext uri="{FF2B5EF4-FFF2-40B4-BE49-F238E27FC236}">
                <a16:creationId xmlns:a16="http://schemas.microsoft.com/office/drawing/2014/main" id="{17F8882D-C2D7-4078-B540-211168DE437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F18219E-92B9-448C-9BC8-7D7A31931DE5}" type="slidenum">
              <a:rPr lang="en-GB" altLang="en-US" smtClean="0"/>
              <a:pPr/>
              <a:t>34</a:t>
            </a:fld>
            <a:endParaRPr lang="en-GB" altLang="en-US"/>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a:extLst>
              <a:ext uri="{FF2B5EF4-FFF2-40B4-BE49-F238E27FC236}">
                <a16:creationId xmlns:a16="http://schemas.microsoft.com/office/drawing/2014/main" id="{5E6BF673-70A8-42CE-9EB7-EF1E6CF4DF6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43" name="Notes Placeholder 2">
            <a:extLst>
              <a:ext uri="{FF2B5EF4-FFF2-40B4-BE49-F238E27FC236}">
                <a16:creationId xmlns:a16="http://schemas.microsoft.com/office/drawing/2014/main" id="{3C572027-1E27-46DD-8375-7E2E618EC67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61444" name="Slide Number Placeholder 3">
            <a:extLst>
              <a:ext uri="{FF2B5EF4-FFF2-40B4-BE49-F238E27FC236}">
                <a16:creationId xmlns:a16="http://schemas.microsoft.com/office/drawing/2014/main" id="{714A9B76-690B-4429-A3B8-8D606548F00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9F9EFD7-4625-49F7-BACC-5FDC53E3DF64}" type="slidenum">
              <a:rPr lang="en-GB" altLang="en-US" smtClean="0"/>
              <a:pPr/>
              <a:t>35</a:t>
            </a:fld>
            <a:endParaRPr lang="en-GB" altLang="en-US"/>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A09E8933-6D48-4167-AD4E-13AC9CB238C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Notes Placeholder 2">
            <a:extLst>
              <a:ext uri="{FF2B5EF4-FFF2-40B4-BE49-F238E27FC236}">
                <a16:creationId xmlns:a16="http://schemas.microsoft.com/office/drawing/2014/main" id="{803E3CE7-B7E2-4949-BC38-CD1023C4F56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lang="en-GB" altLang="en-US" dirty="0"/>
          </a:p>
        </p:txBody>
      </p:sp>
      <p:sp>
        <p:nvSpPr>
          <p:cNvPr id="59396" name="Slide Number Placeholder 3">
            <a:extLst>
              <a:ext uri="{FF2B5EF4-FFF2-40B4-BE49-F238E27FC236}">
                <a16:creationId xmlns:a16="http://schemas.microsoft.com/office/drawing/2014/main" id="{2ABA54AD-6242-4863-864A-8FB3EED109D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CFDB2BE-B5F5-41B0-8C01-2F943D6B9271}" type="slidenum">
              <a:rPr lang="en-GB" altLang="en-US" smtClean="0"/>
              <a:pPr/>
              <a:t>36</a:t>
            </a:fld>
            <a:endParaRPr lang="en-GB" altLang="en-US"/>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59A53E7C-9203-4164-9CCB-96F354B3BFF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a:extLst>
              <a:ext uri="{FF2B5EF4-FFF2-40B4-BE49-F238E27FC236}">
                <a16:creationId xmlns:a16="http://schemas.microsoft.com/office/drawing/2014/main" id="{88B50C87-4691-49E3-BF11-9B359681702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0180" name="Slide Number Placeholder 3">
            <a:extLst>
              <a:ext uri="{FF2B5EF4-FFF2-40B4-BE49-F238E27FC236}">
                <a16:creationId xmlns:a16="http://schemas.microsoft.com/office/drawing/2014/main" id="{DD2A0D9A-1643-41A2-9F29-0DB9259D72F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3ACDD81-3B9F-4C3A-BC49-566F3594E509}" type="slidenum">
              <a:rPr lang="en-GB" altLang="en-US" smtClean="0"/>
              <a:pPr/>
              <a:t>37</a:t>
            </a:fld>
            <a:endParaRPr lang="en-GB" altLang="en-US"/>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a:extLst>
              <a:ext uri="{FF2B5EF4-FFF2-40B4-BE49-F238E27FC236}">
                <a16:creationId xmlns:a16="http://schemas.microsoft.com/office/drawing/2014/main" id="{39F29E43-3DE8-4BFC-9032-7D89D0B4195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6323" name="Notes Placeholder 2">
            <a:extLst>
              <a:ext uri="{FF2B5EF4-FFF2-40B4-BE49-F238E27FC236}">
                <a16:creationId xmlns:a16="http://schemas.microsoft.com/office/drawing/2014/main" id="{8BA37046-C08C-455A-A9BB-420CF93B1AD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56324" name="Slide Number Placeholder 3">
            <a:extLst>
              <a:ext uri="{FF2B5EF4-FFF2-40B4-BE49-F238E27FC236}">
                <a16:creationId xmlns:a16="http://schemas.microsoft.com/office/drawing/2014/main" id="{CA02D659-0DF3-44EE-B398-0EFF164F3E9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5D8A596-41AB-42DB-8488-347425DCA71D}" type="slidenum">
              <a:rPr lang="en-GB" altLang="en-US" smtClean="0"/>
              <a:pPr/>
              <a:t>38</a:t>
            </a:fld>
            <a:endParaRPr lang="en-GB" altLang="en-US"/>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B286E10C-4C22-46B9-AF43-60EC93A5E2A4}"/>
              </a:ext>
            </a:extLst>
          </p:cNvPr>
          <p:cNvSpPr>
            <a:spLocks noGrp="1"/>
          </p:cNvSpPr>
          <p:nvPr>
            <p:ph type="body" idx="1"/>
          </p:nvPr>
        </p:nvSpPr>
        <p:spPr/>
        <p:txBody>
          <a:bodyPr/>
          <a:lstStyle/>
          <a:p>
            <a:r>
              <a:rPr lang="en-GB" dirty="0"/>
              <a:t>LO  1.4 </a:t>
            </a:r>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40</a:t>
            </a:fld>
            <a:endParaRPr lang="en-GB" altLang="en-US"/>
          </a:p>
        </p:txBody>
      </p:sp>
    </p:spTree>
    <p:extLst>
      <p:ext uri="{BB962C8B-B14F-4D97-AF65-F5344CB8AC3E}">
        <p14:creationId xmlns:p14="http://schemas.microsoft.com/office/powerpoint/2010/main" val="234356401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41</a:t>
            </a:fld>
            <a:endParaRPr lang="en-GB" altLang="en-US"/>
          </a:p>
        </p:txBody>
      </p:sp>
    </p:spTree>
    <p:extLst>
      <p:ext uri="{BB962C8B-B14F-4D97-AF65-F5344CB8AC3E}">
        <p14:creationId xmlns:p14="http://schemas.microsoft.com/office/powerpoint/2010/main" val="287891574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Slide Image Placeholder 1">
            <a:extLst>
              <a:ext uri="{FF2B5EF4-FFF2-40B4-BE49-F238E27FC236}">
                <a16:creationId xmlns:a16="http://schemas.microsoft.com/office/drawing/2014/main" id="{A54CEA3A-6ABA-4752-98C6-F328AB80699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1139" name="Notes Placeholder 2">
            <a:extLst>
              <a:ext uri="{FF2B5EF4-FFF2-40B4-BE49-F238E27FC236}">
                <a16:creationId xmlns:a16="http://schemas.microsoft.com/office/drawing/2014/main" id="{8FFA5F74-3D6F-4599-9E55-575CDA8C0B3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91140" name="Slide Number Placeholder 3">
            <a:extLst>
              <a:ext uri="{FF2B5EF4-FFF2-40B4-BE49-F238E27FC236}">
                <a16:creationId xmlns:a16="http://schemas.microsoft.com/office/drawing/2014/main" id="{8F4D13D2-7400-4876-A468-688E46C7B27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8136E1F-F431-4CFF-8B22-9E0121573F89}" type="slidenum">
              <a:rPr lang="en-GB" altLang="en-US" smtClean="0"/>
              <a:pPr/>
              <a:t>43</a:t>
            </a:fld>
            <a:endParaRPr lang="en-GB" altLang="en-US"/>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9FAF839-70AC-47E6-B12C-E3C1DC6D70E3}" type="slidenum">
              <a:rPr lang="en-GB" smtClean="0"/>
              <a:t>45</a:t>
            </a:fld>
            <a:endParaRPr lang="en-GB"/>
          </a:p>
        </p:txBody>
      </p:sp>
    </p:spTree>
    <p:extLst>
      <p:ext uri="{BB962C8B-B14F-4D97-AF65-F5344CB8AC3E}">
        <p14:creationId xmlns:p14="http://schemas.microsoft.com/office/powerpoint/2010/main" val="38730527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pPr>
              <a:defRPr/>
            </a:pPr>
            <a:fld id="{4CD24182-45ED-5347-A94C-C7F34735D299}" type="datetime1">
              <a:rPr lang="en-GB" smtClean="0"/>
              <a:t>23/09/2025</a:t>
            </a:fld>
            <a:endParaRPr lang="en-GB"/>
          </a:p>
        </p:txBody>
      </p:sp>
      <p:sp>
        <p:nvSpPr>
          <p:cNvPr id="5" name="Footer Placeholder 4"/>
          <p:cNvSpPr>
            <a:spLocks noGrp="1"/>
          </p:cNvSpPr>
          <p:nvPr>
            <p:ph type="ftr" sz="quarter" idx="11"/>
          </p:nvPr>
        </p:nvSpPr>
        <p:spPr/>
        <p:txBody>
          <a:bodyPr/>
          <a:lstStyle/>
          <a:p>
            <a:pPr>
              <a:defRPr/>
            </a:pPr>
            <a:r>
              <a:rPr lang="en-GB"/>
              <a:t>PORTH AGORED Consolidation of Social Work Practice</a:t>
            </a:r>
          </a:p>
          <a:p>
            <a:pPr>
              <a:defRPr/>
            </a:pPr>
            <a:r>
              <a:rPr lang="en-GB"/>
              <a:t>
</a:t>
            </a:r>
          </a:p>
        </p:txBody>
      </p:sp>
      <p:sp>
        <p:nvSpPr>
          <p:cNvPr id="6" name="Slide Number Placeholder 5"/>
          <p:cNvSpPr>
            <a:spLocks noGrp="1"/>
          </p:cNvSpPr>
          <p:nvPr>
            <p:ph type="sldNum" sz="quarter" idx="12"/>
          </p:nvPr>
        </p:nvSpPr>
        <p:spPr/>
        <p:txBody>
          <a:bodyPr/>
          <a:lstStyle/>
          <a:p>
            <a:pPr>
              <a:defRPr/>
            </a:pPr>
            <a:fld id="{87FDF85A-169D-43B6-88FD-9DC7F4BC8844}" type="slidenum">
              <a:rPr lang="en-GB" altLang="en-US" smtClean="0"/>
              <a:pPr>
                <a:defRPr/>
              </a:pPr>
              <a:t>‹#›</a:t>
            </a:fld>
            <a:endParaRPr lang="en-GB" altLang="en-US"/>
          </a:p>
        </p:txBody>
      </p:sp>
    </p:spTree>
    <p:extLst>
      <p:ext uri="{BB962C8B-B14F-4D97-AF65-F5344CB8AC3E}">
        <p14:creationId xmlns:p14="http://schemas.microsoft.com/office/powerpoint/2010/main" val="31627192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a:defRPr/>
            </a:pPr>
            <a:fld id="{7AA75525-30F3-0A4D-91D8-6C40938362DF}" type="datetime1">
              <a:rPr lang="en-GB" smtClean="0"/>
              <a:t>23/09/2025</a:t>
            </a:fld>
            <a:endParaRPr lang="en-GB"/>
          </a:p>
        </p:txBody>
      </p:sp>
      <p:sp>
        <p:nvSpPr>
          <p:cNvPr id="5" name="Footer Placeholder 4"/>
          <p:cNvSpPr>
            <a:spLocks noGrp="1"/>
          </p:cNvSpPr>
          <p:nvPr>
            <p:ph type="ftr" sz="quarter" idx="11"/>
          </p:nvPr>
        </p:nvSpPr>
        <p:spPr/>
        <p:txBody>
          <a:bodyPr/>
          <a:lstStyle/>
          <a:p>
            <a:pPr>
              <a:defRPr/>
            </a:pPr>
            <a:r>
              <a:rPr lang="en-GB"/>
              <a:t>PORTH AGORED Consolidation of Social Work Practice</a:t>
            </a:r>
          </a:p>
          <a:p>
            <a:pPr>
              <a:defRPr/>
            </a:pPr>
            <a:r>
              <a:rPr lang="en-GB"/>
              <a:t>
</a:t>
            </a:r>
          </a:p>
        </p:txBody>
      </p:sp>
      <p:sp>
        <p:nvSpPr>
          <p:cNvPr id="6" name="Slide Number Placeholder 5"/>
          <p:cNvSpPr>
            <a:spLocks noGrp="1"/>
          </p:cNvSpPr>
          <p:nvPr>
            <p:ph type="sldNum" sz="quarter" idx="12"/>
          </p:nvPr>
        </p:nvSpPr>
        <p:spPr/>
        <p:txBody>
          <a:bodyPr/>
          <a:lstStyle/>
          <a:p>
            <a:pPr>
              <a:defRPr/>
            </a:pPr>
            <a:fld id="{B279AC3C-9A7B-46D6-8EDB-3083219B5F49}" type="slidenum">
              <a:rPr lang="en-GB" altLang="en-US" smtClean="0"/>
              <a:pPr>
                <a:defRPr/>
              </a:pPr>
              <a:t>‹#›</a:t>
            </a:fld>
            <a:endParaRPr lang="en-GB" altLang="en-US"/>
          </a:p>
        </p:txBody>
      </p:sp>
    </p:spTree>
    <p:extLst>
      <p:ext uri="{BB962C8B-B14F-4D97-AF65-F5344CB8AC3E}">
        <p14:creationId xmlns:p14="http://schemas.microsoft.com/office/powerpoint/2010/main" val="1370192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a:defRPr/>
            </a:pPr>
            <a:fld id="{925438AF-DF38-BE4C-AAEB-81ED2F29DD96}" type="datetime1">
              <a:rPr lang="en-GB" smtClean="0"/>
              <a:t>23/09/2025</a:t>
            </a:fld>
            <a:endParaRPr lang="en-GB"/>
          </a:p>
        </p:txBody>
      </p:sp>
      <p:sp>
        <p:nvSpPr>
          <p:cNvPr id="5" name="Footer Placeholder 4"/>
          <p:cNvSpPr>
            <a:spLocks noGrp="1"/>
          </p:cNvSpPr>
          <p:nvPr>
            <p:ph type="ftr" sz="quarter" idx="11"/>
          </p:nvPr>
        </p:nvSpPr>
        <p:spPr/>
        <p:txBody>
          <a:bodyPr/>
          <a:lstStyle/>
          <a:p>
            <a:pPr>
              <a:defRPr/>
            </a:pPr>
            <a:r>
              <a:rPr lang="en-GB"/>
              <a:t>PORTH AGORED Consolidation of Social Work Practice</a:t>
            </a:r>
          </a:p>
          <a:p>
            <a:pPr>
              <a:defRPr/>
            </a:pPr>
            <a:r>
              <a:rPr lang="en-GB"/>
              <a:t>
</a:t>
            </a:r>
          </a:p>
        </p:txBody>
      </p:sp>
      <p:sp>
        <p:nvSpPr>
          <p:cNvPr id="6" name="Slide Number Placeholder 5"/>
          <p:cNvSpPr>
            <a:spLocks noGrp="1"/>
          </p:cNvSpPr>
          <p:nvPr>
            <p:ph type="sldNum" sz="quarter" idx="12"/>
          </p:nvPr>
        </p:nvSpPr>
        <p:spPr/>
        <p:txBody>
          <a:bodyPr/>
          <a:lstStyle/>
          <a:p>
            <a:pPr>
              <a:defRPr/>
            </a:pPr>
            <a:fld id="{51E0323B-F8D5-46DB-B1CA-A518355E457C}" type="slidenum">
              <a:rPr lang="en-GB" altLang="en-US" smtClean="0"/>
              <a:pPr>
                <a:defRPr/>
              </a:pPr>
              <a:t>‹#›</a:t>
            </a:fld>
            <a:endParaRPr lang="en-GB" altLang="en-US"/>
          </a:p>
        </p:txBody>
      </p:sp>
    </p:spTree>
    <p:extLst>
      <p:ext uri="{BB962C8B-B14F-4D97-AF65-F5344CB8AC3E}">
        <p14:creationId xmlns:p14="http://schemas.microsoft.com/office/powerpoint/2010/main" val="32433929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pPr>
              <a:defRPr/>
            </a:pPr>
            <a:fld id="{4BB30B01-68E6-5940-98BD-6891BB895E1A}" type="datetime1">
              <a:rPr lang="en-GB" smtClean="0"/>
              <a:t>23/09/2025</a:t>
            </a:fld>
            <a:endParaRPr lang="en-GB"/>
          </a:p>
        </p:txBody>
      </p:sp>
      <p:sp>
        <p:nvSpPr>
          <p:cNvPr id="6" name="Footer Placeholder 5"/>
          <p:cNvSpPr>
            <a:spLocks noGrp="1"/>
          </p:cNvSpPr>
          <p:nvPr>
            <p:ph type="ftr" sz="quarter" idx="11"/>
          </p:nvPr>
        </p:nvSpPr>
        <p:spPr/>
        <p:txBody>
          <a:bodyPr/>
          <a:lstStyle/>
          <a:p>
            <a:pPr>
              <a:defRPr/>
            </a:pPr>
            <a:r>
              <a:rPr lang="en-GB"/>
              <a:t>PORTH AGORED Consolidation of Social Work Practice</a:t>
            </a:r>
          </a:p>
          <a:p>
            <a:pPr>
              <a:defRPr/>
            </a:pPr>
            <a:r>
              <a:rPr lang="en-GB"/>
              <a:t>
</a:t>
            </a:r>
          </a:p>
        </p:txBody>
      </p:sp>
      <p:sp>
        <p:nvSpPr>
          <p:cNvPr id="7" name="Slide Number Placeholder 6"/>
          <p:cNvSpPr>
            <a:spLocks noGrp="1"/>
          </p:cNvSpPr>
          <p:nvPr>
            <p:ph type="sldNum" sz="quarter" idx="12"/>
          </p:nvPr>
        </p:nvSpPr>
        <p:spPr/>
        <p:txBody>
          <a:bodyPr/>
          <a:lstStyle/>
          <a:p>
            <a:pPr>
              <a:defRPr/>
            </a:pPr>
            <a:fld id="{0F01446B-42DC-456F-B406-2DDA67884214}" type="slidenum">
              <a:rPr lang="en-GB" altLang="en-US" smtClean="0"/>
              <a:pPr>
                <a:defRPr/>
              </a:pPr>
              <a:t>‹#›</a:t>
            </a:fld>
            <a:endParaRPr lang="en-GB" altLang="en-US"/>
          </a:p>
        </p:txBody>
      </p:sp>
    </p:spTree>
    <p:extLst>
      <p:ext uri="{BB962C8B-B14F-4D97-AF65-F5344CB8AC3E}">
        <p14:creationId xmlns:p14="http://schemas.microsoft.com/office/powerpoint/2010/main" val="18962975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pPr>
              <a:defRPr/>
            </a:pPr>
            <a:fld id="{F47C7E01-94A9-D74D-8BFB-F4CE1D61FD09}" type="datetime1">
              <a:rPr lang="en-GB" smtClean="0"/>
              <a:t>23/09/2025</a:t>
            </a:fld>
            <a:endParaRPr lang="en-GB"/>
          </a:p>
        </p:txBody>
      </p:sp>
      <p:sp>
        <p:nvSpPr>
          <p:cNvPr id="8" name="Footer Placeholder 7"/>
          <p:cNvSpPr>
            <a:spLocks noGrp="1"/>
          </p:cNvSpPr>
          <p:nvPr>
            <p:ph type="ftr" sz="quarter" idx="11"/>
          </p:nvPr>
        </p:nvSpPr>
        <p:spPr/>
        <p:txBody>
          <a:bodyPr/>
          <a:lstStyle/>
          <a:p>
            <a:pPr>
              <a:defRPr/>
            </a:pPr>
            <a:r>
              <a:rPr lang="en-GB"/>
              <a:t>PORTH AGORED Consolidation of Social Work Practice</a:t>
            </a:r>
          </a:p>
          <a:p>
            <a:pPr>
              <a:defRPr/>
            </a:pPr>
            <a:r>
              <a:rPr lang="en-GB"/>
              <a:t>
</a:t>
            </a:r>
          </a:p>
        </p:txBody>
      </p:sp>
      <p:sp>
        <p:nvSpPr>
          <p:cNvPr id="9" name="Slide Number Placeholder 8"/>
          <p:cNvSpPr>
            <a:spLocks noGrp="1"/>
          </p:cNvSpPr>
          <p:nvPr>
            <p:ph type="sldNum" sz="quarter" idx="12"/>
          </p:nvPr>
        </p:nvSpPr>
        <p:spPr/>
        <p:txBody>
          <a:bodyPr/>
          <a:lstStyle/>
          <a:p>
            <a:pPr>
              <a:defRPr/>
            </a:pPr>
            <a:fld id="{07C15AAB-93E2-498D-96AC-3B90A4A92671}" type="slidenum">
              <a:rPr lang="en-GB" altLang="en-US" smtClean="0"/>
              <a:pPr>
                <a:defRPr/>
              </a:pPr>
              <a:t>‹#›</a:t>
            </a:fld>
            <a:endParaRPr lang="en-GB" altLang="en-US"/>
          </a:p>
        </p:txBody>
      </p:sp>
    </p:spTree>
    <p:extLst>
      <p:ext uri="{BB962C8B-B14F-4D97-AF65-F5344CB8AC3E}">
        <p14:creationId xmlns:p14="http://schemas.microsoft.com/office/powerpoint/2010/main" val="2042143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pPr>
              <a:defRPr/>
            </a:pPr>
            <a:fld id="{886F2728-85D2-5347-B75D-392634E4F799}" type="datetime1">
              <a:rPr lang="en-GB" smtClean="0"/>
              <a:t>23/09/2025</a:t>
            </a:fld>
            <a:endParaRPr lang="en-GB"/>
          </a:p>
        </p:txBody>
      </p:sp>
      <p:sp>
        <p:nvSpPr>
          <p:cNvPr id="4" name="Footer Placeholder 3"/>
          <p:cNvSpPr>
            <a:spLocks noGrp="1"/>
          </p:cNvSpPr>
          <p:nvPr>
            <p:ph type="ftr" sz="quarter" idx="11"/>
          </p:nvPr>
        </p:nvSpPr>
        <p:spPr/>
        <p:txBody>
          <a:bodyPr/>
          <a:lstStyle/>
          <a:p>
            <a:pPr>
              <a:defRPr/>
            </a:pPr>
            <a:r>
              <a:rPr lang="en-GB"/>
              <a:t>PORTH AGORED Consolidation of Social Work Practice</a:t>
            </a:r>
          </a:p>
          <a:p>
            <a:pPr>
              <a:defRPr/>
            </a:pPr>
            <a:r>
              <a:rPr lang="en-GB"/>
              <a:t>
</a:t>
            </a:r>
          </a:p>
        </p:txBody>
      </p:sp>
      <p:sp>
        <p:nvSpPr>
          <p:cNvPr id="5" name="Slide Number Placeholder 4"/>
          <p:cNvSpPr>
            <a:spLocks noGrp="1"/>
          </p:cNvSpPr>
          <p:nvPr>
            <p:ph type="sldNum" sz="quarter" idx="12"/>
          </p:nvPr>
        </p:nvSpPr>
        <p:spPr/>
        <p:txBody>
          <a:bodyPr/>
          <a:lstStyle/>
          <a:p>
            <a:pPr>
              <a:defRPr/>
            </a:pPr>
            <a:fld id="{80AAB782-29C5-43BC-BC01-F23002406A71}" type="slidenum">
              <a:rPr lang="en-GB" altLang="en-US" smtClean="0"/>
              <a:pPr>
                <a:defRPr/>
              </a:pPr>
              <a:t>‹#›</a:t>
            </a:fld>
            <a:endParaRPr lang="en-GB" altLang="en-US"/>
          </a:p>
        </p:txBody>
      </p:sp>
    </p:spTree>
    <p:extLst>
      <p:ext uri="{BB962C8B-B14F-4D97-AF65-F5344CB8AC3E}">
        <p14:creationId xmlns:p14="http://schemas.microsoft.com/office/powerpoint/2010/main" val="16577832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6FCF34E8-2C79-D647-8500-9B9E33F40226}" type="datetime1">
              <a:rPr lang="en-GB" smtClean="0"/>
              <a:t>23/09/2025</a:t>
            </a:fld>
            <a:endParaRPr lang="en-GB"/>
          </a:p>
        </p:txBody>
      </p:sp>
      <p:sp>
        <p:nvSpPr>
          <p:cNvPr id="3" name="Footer Placeholder 2"/>
          <p:cNvSpPr>
            <a:spLocks noGrp="1"/>
          </p:cNvSpPr>
          <p:nvPr>
            <p:ph type="ftr" sz="quarter" idx="11"/>
          </p:nvPr>
        </p:nvSpPr>
        <p:spPr/>
        <p:txBody>
          <a:bodyPr/>
          <a:lstStyle/>
          <a:p>
            <a:pPr>
              <a:defRPr/>
            </a:pPr>
            <a:r>
              <a:rPr lang="en-GB"/>
              <a:t>PORTH AGORED Consolidation of Social Work Practice</a:t>
            </a:r>
          </a:p>
          <a:p>
            <a:pPr>
              <a:defRPr/>
            </a:pPr>
            <a:r>
              <a:rPr lang="en-GB"/>
              <a:t>
</a:t>
            </a:r>
          </a:p>
        </p:txBody>
      </p:sp>
      <p:sp>
        <p:nvSpPr>
          <p:cNvPr id="4" name="Slide Number Placeholder 3"/>
          <p:cNvSpPr>
            <a:spLocks noGrp="1"/>
          </p:cNvSpPr>
          <p:nvPr>
            <p:ph type="sldNum" sz="quarter" idx="12"/>
          </p:nvPr>
        </p:nvSpPr>
        <p:spPr/>
        <p:txBody>
          <a:bodyPr/>
          <a:lstStyle/>
          <a:p>
            <a:pPr>
              <a:defRPr/>
            </a:pPr>
            <a:fld id="{B3631FCF-2D27-4DDA-8BA4-4B9E8204DBB3}" type="slidenum">
              <a:rPr lang="en-GB" altLang="en-US" smtClean="0"/>
              <a:pPr>
                <a:defRPr/>
              </a:pPr>
              <a:t>‹#›</a:t>
            </a:fld>
            <a:endParaRPr lang="en-GB" altLang="en-US"/>
          </a:p>
        </p:txBody>
      </p:sp>
    </p:spTree>
    <p:extLst>
      <p:ext uri="{BB962C8B-B14F-4D97-AF65-F5344CB8AC3E}">
        <p14:creationId xmlns:p14="http://schemas.microsoft.com/office/powerpoint/2010/main" val="34608569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pPr>
              <a:defRPr/>
            </a:pPr>
            <a:fld id="{B43E87CA-8D1C-8D4C-A576-061BBF9D76E0}" type="datetime1">
              <a:rPr lang="en-GB" smtClean="0"/>
              <a:t>23/09/2025</a:t>
            </a:fld>
            <a:endParaRPr lang="en-GB"/>
          </a:p>
        </p:txBody>
      </p:sp>
      <p:sp>
        <p:nvSpPr>
          <p:cNvPr id="6" name="Footer Placeholder 5"/>
          <p:cNvSpPr>
            <a:spLocks noGrp="1"/>
          </p:cNvSpPr>
          <p:nvPr>
            <p:ph type="ftr" sz="quarter" idx="11"/>
          </p:nvPr>
        </p:nvSpPr>
        <p:spPr/>
        <p:txBody>
          <a:bodyPr/>
          <a:lstStyle/>
          <a:p>
            <a:pPr>
              <a:defRPr/>
            </a:pPr>
            <a:r>
              <a:rPr lang="en-GB"/>
              <a:t>PORTH AGORED Consolidation of Social Work Practice</a:t>
            </a:r>
          </a:p>
          <a:p>
            <a:pPr>
              <a:defRPr/>
            </a:pPr>
            <a:r>
              <a:rPr lang="en-GB"/>
              <a:t>
</a:t>
            </a:r>
          </a:p>
        </p:txBody>
      </p:sp>
      <p:sp>
        <p:nvSpPr>
          <p:cNvPr id="7" name="Slide Number Placeholder 6"/>
          <p:cNvSpPr>
            <a:spLocks noGrp="1"/>
          </p:cNvSpPr>
          <p:nvPr>
            <p:ph type="sldNum" sz="quarter" idx="12"/>
          </p:nvPr>
        </p:nvSpPr>
        <p:spPr/>
        <p:txBody>
          <a:bodyPr/>
          <a:lstStyle/>
          <a:p>
            <a:pPr>
              <a:defRPr/>
            </a:pPr>
            <a:fld id="{485BFAE0-ABF3-4945-9ABC-8E42DC728BBD}" type="slidenum">
              <a:rPr lang="en-GB" altLang="en-US" smtClean="0"/>
              <a:pPr>
                <a:defRPr/>
              </a:pPr>
              <a:t>‹#›</a:t>
            </a:fld>
            <a:endParaRPr lang="en-GB" altLang="en-US"/>
          </a:p>
        </p:txBody>
      </p:sp>
    </p:spTree>
    <p:extLst>
      <p:ext uri="{BB962C8B-B14F-4D97-AF65-F5344CB8AC3E}">
        <p14:creationId xmlns:p14="http://schemas.microsoft.com/office/powerpoint/2010/main" val="30692959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pPr>
              <a:defRPr/>
            </a:pPr>
            <a:fld id="{785BAFCA-2B64-8D49-9B45-6DA5B29A447D}" type="datetime1">
              <a:rPr lang="en-GB" smtClean="0"/>
              <a:t>23/09/2025</a:t>
            </a:fld>
            <a:endParaRPr lang="en-GB"/>
          </a:p>
        </p:txBody>
      </p:sp>
      <p:sp>
        <p:nvSpPr>
          <p:cNvPr id="6" name="Footer Placeholder 5"/>
          <p:cNvSpPr>
            <a:spLocks noGrp="1"/>
          </p:cNvSpPr>
          <p:nvPr>
            <p:ph type="ftr" sz="quarter" idx="11"/>
          </p:nvPr>
        </p:nvSpPr>
        <p:spPr/>
        <p:txBody>
          <a:bodyPr/>
          <a:lstStyle/>
          <a:p>
            <a:pPr>
              <a:defRPr/>
            </a:pPr>
            <a:r>
              <a:rPr lang="en-GB"/>
              <a:t>PORTH AGORED Consolidation of Social Work Practice</a:t>
            </a:r>
          </a:p>
          <a:p>
            <a:pPr>
              <a:defRPr/>
            </a:pPr>
            <a:r>
              <a:rPr lang="en-GB"/>
              <a:t>
</a:t>
            </a:r>
          </a:p>
        </p:txBody>
      </p:sp>
      <p:sp>
        <p:nvSpPr>
          <p:cNvPr id="7" name="Slide Number Placeholder 6"/>
          <p:cNvSpPr>
            <a:spLocks noGrp="1"/>
          </p:cNvSpPr>
          <p:nvPr>
            <p:ph type="sldNum" sz="quarter" idx="12"/>
          </p:nvPr>
        </p:nvSpPr>
        <p:spPr/>
        <p:txBody>
          <a:bodyPr/>
          <a:lstStyle/>
          <a:p>
            <a:pPr>
              <a:defRPr/>
            </a:pPr>
            <a:fld id="{ADF4F98D-74B9-4D1C-A4C4-6D4333A3D514}" type="slidenum">
              <a:rPr lang="en-GB" altLang="en-US" smtClean="0"/>
              <a:pPr>
                <a:defRPr/>
              </a:pPr>
              <a:t>‹#›</a:t>
            </a:fld>
            <a:endParaRPr lang="en-GB" altLang="en-US"/>
          </a:p>
        </p:txBody>
      </p:sp>
    </p:spTree>
    <p:extLst>
      <p:ext uri="{BB962C8B-B14F-4D97-AF65-F5344CB8AC3E}">
        <p14:creationId xmlns:p14="http://schemas.microsoft.com/office/powerpoint/2010/main" val="29670198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a:defRPr/>
            </a:pPr>
            <a:fld id="{E4AD83EC-4300-7A4A-BB3F-DE41C23AFDE3}" type="datetime1">
              <a:rPr lang="en-GB" smtClean="0"/>
              <a:t>23/09/2025</a:t>
            </a:fld>
            <a:endParaRPr lang="en-GB"/>
          </a:p>
        </p:txBody>
      </p:sp>
      <p:sp>
        <p:nvSpPr>
          <p:cNvPr id="5" name="Footer Placeholder 4"/>
          <p:cNvSpPr>
            <a:spLocks noGrp="1"/>
          </p:cNvSpPr>
          <p:nvPr>
            <p:ph type="ftr" sz="quarter" idx="11"/>
          </p:nvPr>
        </p:nvSpPr>
        <p:spPr/>
        <p:txBody>
          <a:bodyPr/>
          <a:lstStyle/>
          <a:p>
            <a:pPr>
              <a:defRPr/>
            </a:pPr>
            <a:r>
              <a:rPr lang="en-GB"/>
              <a:t>PORTH AGORED Consolidation of Social Work Practice</a:t>
            </a:r>
          </a:p>
          <a:p>
            <a:pPr>
              <a:defRPr/>
            </a:pPr>
            <a:r>
              <a:rPr lang="en-GB"/>
              <a:t>
</a:t>
            </a:r>
          </a:p>
        </p:txBody>
      </p:sp>
      <p:sp>
        <p:nvSpPr>
          <p:cNvPr id="6" name="Slide Number Placeholder 5"/>
          <p:cNvSpPr>
            <a:spLocks noGrp="1"/>
          </p:cNvSpPr>
          <p:nvPr>
            <p:ph type="sldNum" sz="quarter" idx="12"/>
          </p:nvPr>
        </p:nvSpPr>
        <p:spPr/>
        <p:txBody>
          <a:bodyPr/>
          <a:lstStyle/>
          <a:p>
            <a:pPr>
              <a:defRPr/>
            </a:pPr>
            <a:fld id="{ACD39C34-EE55-4859-AC68-995CEA4F5A64}" type="slidenum">
              <a:rPr lang="en-GB" altLang="en-US" smtClean="0"/>
              <a:pPr>
                <a:defRPr/>
              </a:pPr>
              <a:t>‹#›</a:t>
            </a:fld>
            <a:endParaRPr lang="en-GB" altLang="en-US"/>
          </a:p>
        </p:txBody>
      </p:sp>
    </p:spTree>
    <p:extLst>
      <p:ext uri="{BB962C8B-B14F-4D97-AF65-F5344CB8AC3E}">
        <p14:creationId xmlns:p14="http://schemas.microsoft.com/office/powerpoint/2010/main" val="16337624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a:defRPr/>
            </a:pPr>
            <a:fld id="{FABC4CAC-3A5F-6A4D-821B-D7AF06012C05}" type="datetime1">
              <a:rPr lang="en-GB" smtClean="0"/>
              <a:t>23/09/2025</a:t>
            </a:fld>
            <a:endParaRPr lang="en-GB"/>
          </a:p>
        </p:txBody>
      </p:sp>
      <p:sp>
        <p:nvSpPr>
          <p:cNvPr id="5" name="Footer Placeholder 4"/>
          <p:cNvSpPr>
            <a:spLocks noGrp="1"/>
          </p:cNvSpPr>
          <p:nvPr>
            <p:ph type="ftr" sz="quarter" idx="11"/>
          </p:nvPr>
        </p:nvSpPr>
        <p:spPr/>
        <p:txBody>
          <a:bodyPr/>
          <a:lstStyle/>
          <a:p>
            <a:pPr>
              <a:defRPr/>
            </a:pPr>
            <a:r>
              <a:rPr lang="en-GB"/>
              <a:t>PORTH AGORED Consolidation of Social Work Practice</a:t>
            </a:r>
          </a:p>
          <a:p>
            <a:pPr>
              <a:defRPr/>
            </a:pPr>
            <a:r>
              <a:rPr lang="en-GB"/>
              <a:t>
</a:t>
            </a:r>
          </a:p>
        </p:txBody>
      </p:sp>
      <p:sp>
        <p:nvSpPr>
          <p:cNvPr id="6" name="Slide Number Placeholder 5"/>
          <p:cNvSpPr>
            <a:spLocks noGrp="1"/>
          </p:cNvSpPr>
          <p:nvPr>
            <p:ph type="sldNum" sz="quarter" idx="12"/>
          </p:nvPr>
        </p:nvSpPr>
        <p:spPr/>
        <p:txBody>
          <a:bodyPr/>
          <a:lstStyle/>
          <a:p>
            <a:pPr>
              <a:defRPr/>
            </a:pPr>
            <a:fld id="{95A479D3-6B96-4E82-981A-A3E5CA318C41}" type="slidenum">
              <a:rPr lang="en-GB" altLang="en-US" smtClean="0"/>
              <a:pPr>
                <a:defRPr/>
              </a:pPr>
              <a:t>‹#›</a:t>
            </a:fld>
            <a:endParaRPr lang="en-GB" altLang="en-US"/>
          </a:p>
        </p:txBody>
      </p:sp>
    </p:spTree>
    <p:extLst>
      <p:ext uri="{BB962C8B-B14F-4D97-AF65-F5344CB8AC3E}">
        <p14:creationId xmlns:p14="http://schemas.microsoft.com/office/powerpoint/2010/main" val="23428412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3_Title Slide">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090A5ED5-BA30-4C82-83F5-A41294397553}"/>
              </a:ext>
            </a:extLst>
          </p:cNvPr>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5" name="Oval 4">
            <a:extLst>
              <a:ext uri="{FF2B5EF4-FFF2-40B4-BE49-F238E27FC236}">
                <a16:creationId xmlns:a16="http://schemas.microsoft.com/office/drawing/2014/main" id="{ACC41C9B-58EA-41A3-89C4-1BB11CC2BECA}"/>
              </a:ext>
            </a:extLst>
          </p:cNvPr>
          <p:cNvSpPr/>
          <p:nvPr/>
        </p:nvSpPr>
        <p:spPr>
          <a:xfrm>
            <a:off x="1157288" y="1344613"/>
            <a:ext cx="63500" cy="65087"/>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6" name="Title 1">
            <a:extLst>
              <a:ext uri="{FF2B5EF4-FFF2-40B4-BE49-F238E27FC236}">
                <a16:creationId xmlns:a16="http://schemas.microsoft.com/office/drawing/2014/main" id="{E792249B-9BEA-4A92-A90F-A8E247910644}"/>
              </a:ext>
            </a:extLst>
          </p:cNvPr>
          <p:cNvSpPr txBox="1">
            <a:spLocks/>
          </p:cNvSpPr>
          <p:nvPr userDrawn="1"/>
        </p:nvSpPr>
        <p:spPr>
          <a:xfrm>
            <a:off x="1143000" y="285750"/>
            <a:ext cx="7335838" cy="428625"/>
          </a:xfrm>
          <a:prstGeom prst="rect">
            <a:avLst/>
          </a:prstGeom>
        </p:spPr>
        <p:txBody>
          <a:bodyPr anchor="ctr">
            <a:normAutofit/>
          </a:bodyPr>
          <a:lstStyle/>
          <a:p>
            <a:pPr eaLnBrk="1" fontAlgn="auto" hangingPunct="1">
              <a:spcAft>
                <a:spcPts val="0"/>
              </a:spcAft>
              <a:defRPr/>
            </a:pPr>
            <a:r>
              <a:rPr lang="en-GB">
                <a:solidFill>
                  <a:schemeClr val="tx2">
                    <a:satMod val="130000"/>
                  </a:schemeClr>
                </a:solidFill>
                <a:effectLst>
                  <a:outerShdw blurRad="50000" dist="30000" dir="5400000" algn="tl" rotWithShape="0">
                    <a:srgbClr val="000000">
                      <a:alpha val="30000"/>
                    </a:srgbClr>
                  </a:outerShdw>
                </a:effectLst>
                <a:latin typeface="+mj-lt"/>
                <a:ea typeface="+mj-ea"/>
                <a:cs typeface="+mj-cs"/>
              </a:rPr>
              <a:t>TRAINING THE TRAINERS</a:t>
            </a:r>
            <a:endParaRPr lang="en-GB" dirty="0">
              <a:solidFill>
                <a:schemeClr val="tx2">
                  <a:satMod val="130000"/>
                </a:schemeClr>
              </a:solidFill>
              <a:effectLst>
                <a:outerShdw blurRad="50000" dist="30000" dir="5400000" algn="tl" rotWithShape="0">
                  <a:srgbClr val="000000">
                    <a:alpha val="30000"/>
                  </a:srgbClr>
                </a:outerShdw>
              </a:effectLst>
              <a:latin typeface="+mj-lt"/>
              <a:ea typeface="+mj-ea"/>
              <a:cs typeface="+mj-cs"/>
            </a:endParaRPr>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dirty="0"/>
              <a:t>Click to edit Master subtitle style</a:t>
            </a:r>
          </a:p>
        </p:txBody>
      </p:sp>
      <p:sp>
        <p:nvSpPr>
          <p:cNvPr id="10" name="Title 1"/>
          <p:cNvSpPr>
            <a:spLocks noGrp="1"/>
          </p:cNvSpPr>
          <p:nvPr>
            <p:ph type="ctrTitle"/>
          </p:nvPr>
        </p:nvSpPr>
        <p:spPr>
          <a:xfrm>
            <a:off x="1295376" y="438150"/>
            <a:ext cx="7335862" cy="428606"/>
          </a:xfrm>
        </p:spPr>
        <p:txBody>
          <a:bodyPr/>
          <a:lstStyle/>
          <a:p>
            <a:r>
              <a:rPr lang="en-GB" dirty="0"/>
              <a:t>TRAINING THE TRAINERS</a:t>
            </a:r>
          </a:p>
        </p:txBody>
      </p:sp>
    </p:spTree>
    <p:extLst>
      <p:ext uri="{BB962C8B-B14F-4D97-AF65-F5344CB8AC3E}">
        <p14:creationId xmlns:p14="http://schemas.microsoft.com/office/powerpoint/2010/main" val="23449487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fld id="{F7F6CDDE-6C21-D045-B5B3-F9D757A5BCEE}" type="datetime1">
              <a:rPr lang="en-GB" smtClean="0"/>
              <a:t>23/09/2025</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r>
              <a:rPr lang="en-GB"/>
              <a:t>PORTH AGORED Consolidation of Social Work Practice</a:t>
            </a:r>
          </a:p>
          <a:p>
            <a:pPr>
              <a:defRPr/>
            </a:pPr>
            <a:r>
              <a:rPr lang="en-GB"/>
              <a:t>
</a:t>
            </a:r>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87FDF85A-169D-43B6-88FD-9DC7F4BC8844}" type="slidenum">
              <a:rPr lang="en-GB" altLang="en-US" smtClean="0"/>
              <a:pPr>
                <a:defRPr/>
              </a:pPr>
              <a:t>‹#›</a:t>
            </a:fld>
            <a:endParaRPr lang="en-GB" altLang="en-US"/>
          </a:p>
        </p:txBody>
      </p:sp>
    </p:spTree>
    <p:extLst>
      <p:ext uri="{BB962C8B-B14F-4D97-AF65-F5344CB8AC3E}">
        <p14:creationId xmlns:p14="http://schemas.microsoft.com/office/powerpoint/2010/main" val="1478119472"/>
      </p:ext>
    </p:extLst>
  </p:cSld>
  <p:clrMap bg1="lt1" tx1="dk1" bg2="lt2" tx2="dk2" accent1="accent1" accent2="accent2" accent3="accent3" accent4="accent4" accent5="accent5" accent6="accent6" hlink="hlink" folHlink="folHlink"/>
  <p:sldLayoutIdLst>
    <p:sldLayoutId id="2147484741" r:id="rId1"/>
    <p:sldLayoutId id="2147484742" r:id="rId2"/>
    <p:sldLayoutId id="2147484743" r:id="rId3"/>
    <p:sldLayoutId id="2147484744" r:id="rId4"/>
    <p:sldLayoutId id="2147484745" r:id="rId5"/>
    <p:sldLayoutId id="2147484746" r:id="rId6"/>
    <p:sldLayoutId id="2147484747" r:id="rId7"/>
    <p:sldLayoutId id="2147484748" r:id="rId8"/>
    <p:sldLayoutId id="2147484749" r:id="rId9"/>
    <p:sldLayoutId id="2147484750" r:id="rId10"/>
    <p:sldLayoutId id="2147484751" r:id="rId11"/>
    <p:sldLayoutId id="2147484702" r:id="rId1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youtu.be/EtlAZEiDm7M"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gov.wales/anti-racist-wales-action-plan-2024-update" TargetMode="External"/><Relationship Id="rId1" Type="http://schemas.openxmlformats.org/officeDocument/2006/relationships/slideLayout" Target="../slideLayouts/slideLayout2.xml"/><Relationship Id="rId4" Type="http://schemas.openxmlformats.org/officeDocument/2006/relationships/image" Target="../media/image8.sv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2.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3.xml"/><Relationship Id="rId1" Type="http://schemas.openxmlformats.org/officeDocument/2006/relationships/slideLayout" Target="../slideLayouts/slideLayout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www.worcestershiresafeguarding.org.uk/" TargetMode="External"/><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29.xml"/><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0.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31.xml"/><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32.xml"/><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3" Type="http://schemas.openxmlformats.org/officeDocument/2006/relationships/hyperlink" Target="https://www.pxfuel.com/en/search?q=guidance" TargetMode="External"/><Relationship Id="rId2" Type="http://schemas.openxmlformats.org/officeDocument/2006/relationships/image" Target="../media/image21.jp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5.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9144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348" y="551962"/>
            <a:ext cx="8249304"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CBF2EB79-C481-CF7C-9805-08733BDDC86E}"/>
              </a:ext>
            </a:extLst>
          </p:cNvPr>
          <p:cNvSpPr>
            <a:spLocks noGrp="1"/>
          </p:cNvSpPr>
          <p:nvPr>
            <p:ph type="ctrTitle"/>
          </p:nvPr>
        </p:nvSpPr>
        <p:spPr>
          <a:xfrm>
            <a:off x="1143000" y="1293338"/>
            <a:ext cx="6858000" cy="3274592"/>
          </a:xfrm>
        </p:spPr>
        <p:txBody>
          <a:bodyPr anchor="ctr">
            <a:normAutofit/>
          </a:bodyPr>
          <a:lstStyle/>
          <a:p>
            <a:r>
              <a:rPr lang="en-US" sz="4400" dirty="0"/>
              <a:t>Porth </a:t>
            </a:r>
            <a:r>
              <a:rPr lang="en-US" sz="4400" dirty="0" err="1"/>
              <a:t>Agored</a:t>
            </a:r>
            <a:br>
              <a:rPr lang="en-US" sz="4400" dirty="0"/>
            </a:br>
            <a:r>
              <a:rPr lang="en-US" sz="4400" dirty="0"/>
              <a:t>Graduate Certificate </a:t>
            </a:r>
            <a:br>
              <a:rPr lang="en-US" sz="4400" dirty="0"/>
            </a:br>
            <a:r>
              <a:rPr lang="en-US" sz="4400" dirty="0"/>
              <a:t>Consolidation </a:t>
            </a:r>
            <a:r>
              <a:rPr lang="en-US" sz="4400" dirty="0" err="1"/>
              <a:t>Programme</a:t>
            </a:r>
            <a:r>
              <a:rPr lang="en-US" sz="4400" dirty="0"/>
              <a:t> </a:t>
            </a:r>
            <a:br>
              <a:rPr lang="en-US" sz="4400" dirty="0"/>
            </a:br>
            <a:r>
              <a:rPr lang="en-US" sz="4400" dirty="0"/>
              <a:t>CPEL</a:t>
            </a:r>
            <a:br>
              <a:rPr lang="en-US" sz="4400" dirty="0"/>
            </a:br>
            <a:endParaRPr lang="en-US" sz="4400" dirty="0"/>
          </a:p>
        </p:txBody>
      </p:sp>
      <p:sp>
        <p:nvSpPr>
          <p:cNvPr id="7" name="Subtitle 6">
            <a:extLst>
              <a:ext uri="{FF2B5EF4-FFF2-40B4-BE49-F238E27FC236}">
                <a16:creationId xmlns:a16="http://schemas.microsoft.com/office/drawing/2014/main" id="{9E24BC0B-73A9-A277-3F9E-C9BD382D7138}"/>
              </a:ext>
            </a:extLst>
          </p:cNvPr>
          <p:cNvSpPr>
            <a:spLocks noGrp="1"/>
          </p:cNvSpPr>
          <p:nvPr>
            <p:ph type="subTitle" idx="1"/>
          </p:nvPr>
        </p:nvSpPr>
        <p:spPr>
          <a:xfrm>
            <a:off x="1143000" y="5514052"/>
            <a:ext cx="6858000" cy="651910"/>
          </a:xfrm>
        </p:spPr>
        <p:txBody>
          <a:bodyPr anchor="ctr">
            <a:normAutofit/>
          </a:bodyPr>
          <a:lstStyle/>
          <a:p>
            <a:r>
              <a:rPr lang="en-US" sz="2800" dirty="0"/>
              <a:t>Workshop 3 </a:t>
            </a:r>
          </a:p>
        </p:txBody>
      </p:sp>
      <p:cxnSp>
        <p:nvCxnSpPr>
          <p:cNvPr id="31" name="Straight Connector 30">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47348" y="6354708"/>
            <a:ext cx="8250174"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
        <p:nvSpPr>
          <p:cNvPr id="2" name="Slide Number Placeholder 1">
            <a:extLst>
              <a:ext uri="{FF2B5EF4-FFF2-40B4-BE49-F238E27FC236}">
                <a16:creationId xmlns:a16="http://schemas.microsoft.com/office/drawing/2014/main" id="{27C3109A-A47D-6F1B-9B48-83E0D4E23FB0}"/>
              </a:ext>
            </a:extLst>
          </p:cNvPr>
          <p:cNvSpPr>
            <a:spLocks noGrp="1"/>
          </p:cNvSpPr>
          <p:nvPr>
            <p:ph type="sldNum" sz="quarter" idx="12"/>
          </p:nvPr>
        </p:nvSpPr>
        <p:spPr/>
        <p:txBody>
          <a:bodyPr/>
          <a:lstStyle/>
          <a:p>
            <a:pPr>
              <a:defRPr/>
            </a:pPr>
            <a:fld id="{87FDF85A-169D-43B6-88FD-9DC7F4BC8844}" type="slidenum">
              <a:rPr lang="en-GB" altLang="en-US" smtClean="0"/>
              <a:pPr>
                <a:defRPr/>
              </a:pPr>
              <a:t>1</a:t>
            </a:fld>
            <a:endParaRPr lang="en-GB" altLang="en-US"/>
          </a:p>
        </p:txBody>
      </p:sp>
      <p:sp>
        <p:nvSpPr>
          <p:cNvPr id="3" name="Footer Placeholder 2">
            <a:extLst>
              <a:ext uri="{FF2B5EF4-FFF2-40B4-BE49-F238E27FC236}">
                <a16:creationId xmlns:a16="http://schemas.microsoft.com/office/drawing/2014/main" id="{89DE301E-4434-82C0-ACFA-EBBD9AE1194A}"/>
              </a:ext>
            </a:extLst>
          </p:cNvPr>
          <p:cNvSpPr>
            <a:spLocks noGrp="1"/>
          </p:cNvSpPr>
          <p:nvPr>
            <p:ph type="ftr" sz="quarter" idx="11"/>
          </p:nvPr>
        </p:nvSpPr>
        <p:spPr>
          <a:xfrm>
            <a:off x="3028949" y="6629422"/>
            <a:ext cx="3086100" cy="365125"/>
          </a:xfrm>
        </p:spPr>
        <p:txBody>
          <a:bodyPr/>
          <a:lstStyle/>
          <a:p>
            <a:pPr>
              <a:defRPr/>
            </a:pPr>
            <a:r>
              <a:rPr lang="en-GB" dirty="0"/>
              <a:t>PORTH AGORED Consolidation of Social Work Practice</a:t>
            </a:r>
          </a:p>
          <a:p>
            <a:pPr>
              <a:defRPr/>
            </a:pPr>
            <a:r>
              <a:rPr lang="en-GB" dirty="0"/>
              <a:t>
</a:t>
            </a:r>
          </a:p>
        </p:txBody>
      </p:sp>
    </p:spTree>
    <p:extLst>
      <p:ext uri="{BB962C8B-B14F-4D97-AF65-F5344CB8AC3E}">
        <p14:creationId xmlns:p14="http://schemas.microsoft.com/office/powerpoint/2010/main" val="38935242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597DD76B-BC76-4F79-AD40-8F9F93D7B50D}"/>
              </a:ext>
            </a:extLst>
          </p:cNvPr>
          <p:cNvSpPr>
            <a:spLocks noGrp="1"/>
          </p:cNvSpPr>
          <p:nvPr>
            <p:ph type="title"/>
          </p:nvPr>
        </p:nvSpPr>
        <p:spPr>
          <a:xfrm>
            <a:off x="628650" y="365125"/>
            <a:ext cx="7886700" cy="1325563"/>
          </a:xfrm>
        </p:spPr>
        <p:txBody>
          <a:bodyPr>
            <a:normAutofit/>
          </a:bodyPr>
          <a:lstStyle/>
          <a:p>
            <a:pPr>
              <a:defRPr/>
            </a:pPr>
            <a:r>
              <a:rPr lang="en-GB" sz="4300" b="1" dirty="0"/>
              <a:t>Expectations/Ground Rules for Workshops</a:t>
            </a:r>
          </a:p>
        </p:txBody>
      </p:sp>
      <p:sp>
        <p:nvSpPr>
          <p:cNvPr id="1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8B308393-34A1-4ACB-8B34-C30FD8327987}"/>
              </a:ext>
            </a:extLst>
          </p:cNvPr>
          <p:cNvSpPr>
            <a:spLocks noGrp="1"/>
          </p:cNvSpPr>
          <p:nvPr>
            <p:ph idx="1"/>
          </p:nvPr>
        </p:nvSpPr>
        <p:spPr>
          <a:xfrm>
            <a:off x="628650" y="1929384"/>
            <a:ext cx="7886700" cy="4251960"/>
          </a:xfrm>
        </p:spPr>
        <p:txBody>
          <a:bodyPr>
            <a:normAutofit/>
          </a:bodyPr>
          <a:lstStyle/>
          <a:p>
            <a:r>
              <a:rPr lang="en-GB" dirty="0"/>
              <a:t>Confidentiality </a:t>
            </a:r>
          </a:p>
          <a:p>
            <a:r>
              <a:rPr lang="en-GB" dirty="0"/>
              <a:t>Respect </a:t>
            </a:r>
          </a:p>
          <a:p>
            <a:r>
              <a:rPr lang="en-GB" dirty="0"/>
              <a:t>One person speaking at one time, please raise</a:t>
            </a:r>
            <a:r>
              <a:rPr lang="en-GB" i="1" dirty="0"/>
              <a:t> </a:t>
            </a:r>
            <a:r>
              <a:rPr lang="en-GB" dirty="0"/>
              <a:t>your hand if you would like to make a comment</a:t>
            </a:r>
          </a:p>
          <a:p>
            <a:r>
              <a:rPr lang="en-GB" dirty="0"/>
              <a:t>If online, please use the hands up emoji or discussion box </a:t>
            </a:r>
          </a:p>
          <a:p>
            <a:r>
              <a:rPr lang="en-GB" dirty="0"/>
              <a:t>Participation – please ensure you engage and focus.</a:t>
            </a:r>
          </a:p>
          <a:p>
            <a:pPr marL="109537" indent="0">
              <a:buNone/>
              <a:defRPr/>
            </a:pPr>
            <a:endParaRPr lang="en-GB" sz="1900" dirty="0"/>
          </a:p>
          <a:p>
            <a:pPr marL="109537" indent="0">
              <a:buFont typeface="Wingdings 3" panose="05040102010807070707" pitchFamily="18" charset="2"/>
              <a:buNone/>
              <a:defRPr/>
            </a:pPr>
            <a:endParaRPr lang="en-GB" sz="1900" dirty="0"/>
          </a:p>
        </p:txBody>
      </p:sp>
      <p:sp>
        <p:nvSpPr>
          <p:cNvPr id="4" name="Slide Number Placeholder 3">
            <a:extLst>
              <a:ext uri="{FF2B5EF4-FFF2-40B4-BE49-F238E27FC236}">
                <a16:creationId xmlns:a16="http://schemas.microsoft.com/office/drawing/2014/main" id="{AC9D3141-DFDE-0B12-F6D4-454F8B41A251}"/>
              </a:ext>
            </a:extLst>
          </p:cNvPr>
          <p:cNvSpPr>
            <a:spLocks noGrp="1"/>
          </p:cNvSpPr>
          <p:nvPr>
            <p:ph type="sldNum" sz="quarter" idx="12"/>
          </p:nvPr>
        </p:nvSpPr>
        <p:spPr/>
        <p:txBody>
          <a:bodyPr/>
          <a:lstStyle/>
          <a:p>
            <a:pPr>
              <a:defRPr/>
            </a:pPr>
            <a:fld id="{B279AC3C-9A7B-46D6-8EDB-3083219B5F49}" type="slidenum">
              <a:rPr lang="en-GB" altLang="en-US" smtClean="0"/>
              <a:pPr>
                <a:defRPr/>
              </a:pPr>
              <a:t>2</a:t>
            </a:fld>
            <a:endParaRPr lang="en-GB" altLang="en-US"/>
          </a:p>
        </p:txBody>
      </p:sp>
      <p:sp>
        <p:nvSpPr>
          <p:cNvPr id="6" name="Footer Placeholder 5">
            <a:extLst>
              <a:ext uri="{FF2B5EF4-FFF2-40B4-BE49-F238E27FC236}">
                <a16:creationId xmlns:a16="http://schemas.microsoft.com/office/drawing/2014/main" id="{0AA91208-7B8A-914D-55E0-81F33DA0C95C}"/>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6521" y="1"/>
            <a:ext cx="851299"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62FDAEE9-F0E1-6755-D028-1C2406B7CE7E}"/>
              </a:ext>
            </a:extLst>
          </p:cNvPr>
          <p:cNvSpPr>
            <a:spLocks noGrp="1"/>
          </p:cNvSpPr>
          <p:nvPr>
            <p:ph type="title"/>
          </p:nvPr>
        </p:nvSpPr>
        <p:spPr>
          <a:xfrm>
            <a:off x="636180" y="37491"/>
            <a:ext cx="7886700" cy="1325563"/>
          </a:xfrm>
        </p:spPr>
        <p:txBody>
          <a:bodyPr>
            <a:normAutofit/>
          </a:bodyPr>
          <a:lstStyle/>
          <a:p>
            <a:r>
              <a:rPr lang="en-US" b="1" dirty="0"/>
              <a:t>Aims and Objectives </a:t>
            </a:r>
          </a:p>
        </p:txBody>
      </p:sp>
      <p:sp>
        <p:nvSpPr>
          <p:cNvPr id="14" name="Arc 1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93647" y="2693652"/>
            <a:ext cx="4083433" cy="3062575"/>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 name="Content Placeholder 1">
            <a:extLst>
              <a:ext uri="{FF2B5EF4-FFF2-40B4-BE49-F238E27FC236}">
                <a16:creationId xmlns:a16="http://schemas.microsoft.com/office/drawing/2014/main" id="{14A3BDAA-8E23-AB89-94FA-BEF2CDB85250}"/>
              </a:ext>
            </a:extLst>
          </p:cNvPr>
          <p:cNvSpPr>
            <a:spLocks noGrp="1"/>
          </p:cNvSpPr>
          <p:nvPr>
            <p:ph idx="1"/>
          </p:nvPr>
        </p:nvSpPr>
        <p:spPr>
          <a:xfrm>
            <a:off x="636180" y="1203743"/>
            <a:ext cx="7879170" cy="4836195"/>
          </a:xfrm>
        </p:spPr>
        <p:txBody>
          <a:bodyPr>
            <a:normAutofit fontScale="92500" lnSpcReduction="20000"/>
          </a:bodyPr>
          <a:lstStyle/>
          <a:p>
            <a:pPr marL="0" indent="0">
              <a:buNone/>
            </a:pPr>
            <a:r>
              <a:rPr lang="en-GB" sz="2400" b="1" dirty="0"/>
              <a:t>Task 3 -  Safeguarding</a:t>
            </a:r>
          </a:p>
          <a:p>
            <a:r>
              <a:rPr lang="en-GB" sz="2400" dirty="0"/>
              <a:t>To clarify requirements relating to the safeguarding assignment including how to meet the required Social Care Wales (SCW) learning outcomes for Task 3 </a:t>
            </a:r>
          </a:p>
          <a:p>
            <a:r>
              <a:rPr lang="en-GB" sz="2400" dirty="0"/>
              <a:t>To explore the legislative framework in relation to safeguarding adults/children</a:t>
            </a:r>
          </a:p>
          <a:p>
            <a:r>
              <a:rPr lang="en-GB" sz="2400" dirty="0"/>
              <a:t>To critically reflect upon analysis in assessment including power dynamics and anti-oppressive practice </a:t>
            </a:r>
          </a:p>
          <a:p>
            <a:r>
              <a:rPr lang="en-GB" sz="2400" dirty="0"/>
              <a:t>To consider collaborative working including some of the potential tensions and conflicts encounter in safeguarding assessment </a:t>
            </a:r>
          </a:p>
          <a:p>
            <a:r>
              <a:rPr lang="en-GB" sz="2400" dirty="0"/>
              <a:t>To explore dimensions of working in Wales </a:t>
            </a:r>
          </a:p>
          <a:p>
            <a:r>
              <a:rPr lang="en-GB" sz="2400" dirty="0"/>
              <a:t>To consider theories and models to underpin professional practice</a:t>
            </a:r>
          </a:p>
          <a:p>
            <a:r>
              <a:rPr lang="en-GB" sz="2400" dirty="0"/>
              <a:t>To reflect on working with complexity and professional decision making. </a:t>
            </a:r>
            <a:endParaRPr lang="en-US" sz="2400" dirty="0"/>
          </a:p>
          <a:p>
            <a:endParaRPr lang="en-US" sz="2000" dirty="0"/>
          </a:p>
          <a:p>
            <a:endParaRPr lang="en-US" sz="2000" dirty="0"/>
          </a:p>
        </p:txBody>
      </p:sp>
      <p:sp>
        <p:nvSpPr>
          <p:cNvPr id="4" name="Slide Number Placeholder 3">
            <a:extLst>
              <a:ext uri="{FF2B5EF4-FFF2-40B4-BE49-F238E27FC236}">
                <a16:creationId xmlns:a16="http://schemas.microsoft.com/office/drawing/2014/main" id="{AED4393C-EC94-240B-CEB6-29699A7764EB}"/>
              </a:ext>
            </a:extLst>
          </p:cNvPr>
          <p:cNvSpPr>
            <a:spLocks noGrp="1"/>
          </p:cNvSpPr>
          <p:nvPr>
            <p:ph type="sldNum" sz="quarter" idx="12"/>
          </p:nvPr>
        </p:nvSpPr>
        <p:spPr/>
        <p:txBody>
          <a:bodyPr/>
          <a:lstStyle/>
          <a:p>
            <a:pPr>
              <a:defRPr/>
            </a:pPr>
            <a:fld id="{B279AC3C-9A7B-46D6-8EDB-3083219B5F49}" type="slidenum">
              <a:rPr lang="en-GB" altLang="en-US" smtClean="0"/>
              <a:pPr>
                <a:defRPr/>
              </a:pPr>
              <a:t>3</a:t>
            </a:fld>
            <a:endParaRPr lang="en-GB" altLang="en-US"/>
          </a:p>
        </p:txBody>
      </p:sp>
      <p:sp>
        <p:nvSpPr>
          <p:cNvPr id="6" name="Footer Placeholder 5">
            <a:extLst>
              <a:ext uri="{FF2B5EF4-FFF2-40B4-BE49-F238E27FC236}">
                <a16:creationId xmlns:a16="http://schemas.microsoft.com/office/drawing/2014/main" id="{41A2546B-10D0-EAD1-73B6-2C103A50719C}"/>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extLst>
      <p:ext uri="{BB962C8B-B14F-4D97-AF65-F5344CB8AC3E}">
        <p14:creationId xmlns:p14="http://schemas.microsoft.com/office/powerpoint/2010/main" val="1583952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D6A7DA6B-C893-5F68-B02F-2B511A72E2FC}"/>
              </a:ext>
            </a:extLst>
          </p:cNvPr>
          <p:cNvSpPr>
            <a:spLocks noGrp="1"/>
          </p:cNvSpPr>
          <p:nvPr>
            <p:ph type="title"/>
          </p:nvPr>
        </p:nvSpPr>
        <p:spPr>
          <a:xfrm>
            <a:off x="628650" y="365125"/>
            <a:ext cx="7886700" cy="1325563"/>
          </a:xfrm>
        </p:spPr>
        <p:txBody>
          <a:bodyPr>
            <a:normAutofit/>
          </a:bodyPr>
          <a:lstStyle/>
          <a:p>
            <a:r>
              <a:rPr lang="en-US" sz="4300" b="1"/>
              <a:t>Task 3 - Safeguarding - The Portfolio Question</a:t>
            </a:r>
          </a:p>
        </p:txBody>
      </p:sp>
      <p:sp>
        <p:nvSpPr>
          <p:cNvPr id="13"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621EF528-7836-F5D4-FAB1-CD40E1D1FB20}"/>
              </a:ext>
            </a:extLst>
          </p:cNvPr>
          <p:cNvSpPr>
            <a:spLocks noGrp="1"/>
          </p:cNvSpPr>
          <p:nvPr>
            <p:ph idx="1"/>
          </p:nvPr>
        </p:nvSpPr>
        <p:spPr>
          <a:xfrm>
            <a:off x="628650" y="1929384"/>
            <a:ext cx="7886700" cy="4251960"/>
          </a:xfrm>
        </p:spPr>
        <p:txBody>
          <a:bodyPr>
            <a:normAutofit/>
          </a:bodyPr>
          <a:lstStyle/>
          <a:p>
            <a:r>
              <a:rPr lang="en-GB" sz="1900"/>
              <a:t>Complete a critically reflective case study based on an assessment that you have undertaken with others,</a:t>
            </a:r>
            <a:r>
              <a:rPr lang="en-GB" sz="1900" b="1"/>
              <a:t> </a:t>
            </a:r>
            <a:r>
              <a:rPr lang="en-GB" sz="1900"/>
              <a:t>in your own area of work, concerning the safeguarding of either an adult or a child. </a:t>
            </a:r>
          </a:p>
          <a:p>
            <a:r>
              <a:rPr lang="en-GB" sz="1900"/>
              <a:t>You must demonstrate how the case relates to </a:t>
            </a:r>
            <a:r>
              <a:rPr lang="en-GB" sz="1900" b="1"/>
              <a:t>or could</a:t>
            </a:r>
            <a:r>
              <a:rPr lang="en-GB" sz="1900"/>
              <a:t> relate to safeguarding legislation, policies, strategies and procedures (including demonstrating an understanding of the interface between social services provision in Wales with the United Kingdom, the European Union (EU) and outside the EU). </a:t>
            </a:r>
          </a:p>
          <a:p>
            <a:r>
              <a:rPr lang="en-GB" sz="1900"/>
              <a:t>You must demonstrate your understanding of the integration of analysis in assessment, collaborative working and professional judgements in increasingly complex situations and the use of social work theories. </a:t>
            </a:r>
          </a:p>
          <a:p>
            <a:r>
              <a:rPr lang="en-GB" sz="1900"/>
              <a:t>You must refer to the specific dimensions of working in Wales. (</a:t>
            </a:r>
            <a:r>
              <a:rPr lang="en-GB" sz="1900" i="1"/>
              <a:t>4000 words +/- 10%).</a:t>
            </a:r>
            <a:endParaRPr lang="en-US" sz="1900"/>
          </a:p>
          <a:p>
            <a:endParaRPr lang="en-US" sz="1900"/>
          </a:p>
        </p:txBody>
      </p:sp>
      <p:sp>
        <p:nvSpPr>
          <p:cNvPr id="6" name="Footer Placeholder 5">
            <a:extLst>
              <a:ext uri="{FF2B5EF4-FFF2-40B4-BE49-F238E27FC236}">
                <a16:creationId xmlns:a16="http://schemas.microsoft.com/office/drawing/2014/main" id="{51A2E21B-A12E-16F1-7ED6-AADFB37EFE8D}"/>
              </a:ext>
            </a:extLst>
          </p:cNvPr>
          <p:cNvSpPr>
            <a:spLocks noGrp="1"/>
          </p:cNvSpPr>
          <p:nvPr>
            <p:ph type="ftr" sz="quarter" idx="11"/>
          </p:nvPr>
        </p:nvSpPr>
        <p:spPr>
          <a:xfrm>
            <a:off x="3028950" y="6356350"/>
            <a:ext cx="3086100" cy="365125"/>
          </a:xfrm>
        </p:spPr>
        <p:txBody>
          <a:bodyPr>
            <a:normAutofit lnSpcReduction="10000"/>
          </a:bodyPr>
          <a:lstStyle/>
          <a:p>
            <a:pPr>
              <a:lnSpc>
                <a:spcPct val="90000"/>
              </a:lnSpc>
              <a:spcAft>
                <a:spcPts val="600"/>
              </a:spcAft>
              <a:defRPr/>
            </a:pPr>
            <a:r>
              <a:rPr lang="en-GB" sz="300"/>
              <a:t>PORTH AGORED Consolidation of Social Work Practice</a:t>
            </a:r>
          </a:p>
          <a:p>
            <a:pPr>
              <a:lnSpc>
                <a:spcPct val="90000"/>
              </a:lnSpc>
              <a:spcAft>
                <a:spcPts val="600"/>
              </a:spcAft>
              <a:defRPr/>
            </a:pPr>
            <a:r>
              <a:rPr lang="en-GB" sz="300"/>
              <a:t>
</a:t>
            </a:r>
          </a:p>
        </p:txBody>
      </p:sp>
      <p:sp>
        <p:nvSpPr>
          <p:cNvPr id="4" name="Slide Number Placeholder 3">
            <a:extLst>
              <a:ext uri="{FF2B5EF4-FFF2-40B4-BE49-F238E27FC236}">
                <a16:creationId xmlns:a16="http://schemas.microsoft.com/office/drawing/2014/main" id="{D33ABC23-75F2-40E6-3297-1181775F8023}"/>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B279AC3C-9A7B-46D6-8EDB-3083219B5F49}" type="slidenum">
              <a:rPr lang="en-GB" altLang="en-US" smtClean="0"/>
              <a:pPr>
                <a:spcAft>
                  <a:spcPts val="600"/>
                </a:spcAft>
                <a:defRPr/>
              </a:pPr>
              <a:t>4</a:t>
            </a:fld>
            <a:endParaRPr lang="en-GB" altLang="en-US"/>
          </a:p>
        </p:txBody>
      </p:sp>
    </p:spTree>
    <p:extLst>
      <p:ext uri="{BB962C8B-B14F-4D97-AF65-F5344CB8AC3E}">
        <p14:creationId xmlns:p14="http://schemas.microsoft.com/office/powerpoint/2010/main" val="33802655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46DBA9-B6FE-6968-3FF4-C4BB8C54D603}"/>
              </a:ext>
            </a:extLst>
          </p:cNvPr>
          <p:cNvSpPr>
            <a:spLocks noGrp="1"/>
          </p:cNvSpPr>
          <p:nvPr>
            <p:ph type="title"/>
          </p:nvPr>
        </p:nvSpPr>
        <p:spPr>
          <a:xfrm>
            <a:off x="539553" y="1106008"/>
            <a:ext cx="7975798" cy="365126"/>
          </a:xfrm>
        </p:spPr>
        <p:txBody>
          <a:bodyPr anchor="b">
            <a:normAutofit fontScale="90000"/>
          </a:bodyPr>
          <a:lstStyle/>
          <a:p>
            <a:r>
              <a:rPr lang="en-US" sz="4500" b="1"/>
              <a:t>SCW Learning Outcomes - Task 3 </a:t>
            </a:r>
            <a:endParaRPr lang="en-US" sz="4500" dirty="0"/>
          </a:p>
        </p:txBody>
      </p:sp>
      <p:cxnSp>
        <p:nvCxnSpPr>
          <p:cNvPr id="12" name="Straight Connector 11">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658" y="806470"/>
            <a:ext cx="5927792" cy="0"/>
          </a:xfrm>
          <a:prstGeom prst="line">
            <a:avLst/>
          </a:prstGeom>
          <a:ln w="25400" cap="sq">
            <a:gradFill flip="none" rotWithShape="1">
              <a:gsLst>
                <a:gs pos="0">
                  <a:schemeClr val="accent1"/>
                </a:gs>
                <a:gs pos="100000">
                  <a:schemeClr val="accent2"/>
                </a:gs>
              </a:gsLst>
              <a:lin ang="10800000" scaled="0"/>
              <a:tileRect/>
            </a:gra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7D516E2-47FD-4F06-3B73-6C93AF124966}"/>
              </a:ext>
            </a:extLst>
          </p:cNvPr>
          <p:cNvSpPr>
            <a:spLocks noGrp="1"/>
          </p:cNvSpPr>
          <p:nvPr>
            <p:ph idx="1"/>
          </p:nvPr>
        </p:nvSpPr>
        <p:spPr>
          <a:xfrm>
            <a:off x="611560" y="1588110"/>
            <a:ext cx="8045542" cy="4645983"/>
          </a:xfrm>
        </p:spPr>
        <p:txBody>
          <a:bodyPr anchor="t">
            <a:normAutofit/>
          </a:bodyPr>
          <a:lstStyle/>
          <a:p>
            <a:pPr marL="0" indent="0">
              <a:buNone/>
            </a:pPr>
            <a:r>
              <a:rPr lang="en-GB" sz="2400" dirty="0">
                <a:solidFill>
                  <a:schemeClr val="tx1">
                    <a:alpha val="80000"/>
                  </a:schemeClr>
                </a:solidFill>
                <a:effectLst/>
                <a:latin typeface="Arial" panose="020B0604020202020204" pitchFamily="34" charset="0"/>
              </a:rPr>
              <a:t>In Task 3 </a:t>
            </a:r>
            <a:r>
              <a:rPr lang="en-GB" sz="2400" dirty="0">
                <a:solidFill>
                  <a:schemeClr val="tx1">
                    <a:alpha val="80000"/>
                  </a:schemeClr>
                </a:solidFill>
                <a:latin typeface="Arial" panose="020B0604020202020204" pitchFamily="34" charset="0"/>
              </a:rPr>
              <a:t>you need to </a:t>
            </a:r>
            <a:r>
              <a:rPr lang="en-GB" sz="2400" dirty="0">
                <a:solidFill>
                  <a:schemeClr val="tx1">
                    <a:alpha val="80000"/>
                  </a:schemeClr>
                </a:solidFill>
                <a:effectLst/>
                <a:latin typeface="Arial" panose="020B0604020202020204" pitchFamily="34" charset="0"/>
              </a:rPr>
              <a:t>meet aspect of all 3 SCW learning outcomes. </a:t>
            </a:r>
          </a:p>
          <a:p>
            <a:pPr marL="0" indent="0">
              <a:buNone/>
            </a:pPr>
            <a:r>
              <a:rPr lang="en-GB" sz="2400" dirty="0">
                <a:solidFill>
                  <a:schemeClr val="tx1">
                    <a:alpha val="80000"/>
                  </a:schemeClr>
                </a:solidFill>
                <a:effectLst/>
                <a:latin typeface="Arial" panose="020B0604020202020204" pitchFamily="34" charset="0"/>
              </a:rPr>
              <a:t>1. Applying analysis in assessment to inform interventions</a:t>
            </a:r>
          </a:p>
          <a:p>
            <a:pPr marL="0" indent="0">
              <a:buNone/>
            </a:pPr>
            <a:r>
              <a:rPr lang="en-GB" sz="2400" dirty="0">
                <a:solidFill>
                  <a:schemeClr val="tx1">
                    <a:alpha val="80000"/>
                  </a:schemeClr>
                </a:solidFill>
                <a:effectLst/>
                <a:latin typeface="Arial" panose="020B0604020202020204" pitchFamily="34" charset="0"/>
              </a:rPr>
              <a:t>2. Working collaboratively with people in need of care and support, their carers other</a:t>
            </a:r>
            <a:r>
              <a:rPr lang="en-GB" sz="2400" dirty="0">
                <a:solidFill>
                  <a:schemeClr val="tx1">
                    <a:alpha val="80000"/>
                  </a:schemeClr>
                </a:solidFill>
                <a:latin typeface="Arial" panose="020B0604020202020204" pitchFamily="34" charset="0"/>
              </a:rPr>
              <a:t> </a:t>
            </a:r>
            <a:r>
              <a:rPr lang="en-GB" sz="2400" dirty="0">
                <a:solidFill>
                  <a:schemeClr val="tx1">
                    <a:alpha val="80000"/>
                  </a:schemeClr>
                </a:solidFill>
                <a:effectLst/>
                <a:latin typeface="Arial" panose="020B0604020202020204" pitchFamily="34" charset="0"/>
              </a:rPr>
              <a:t>Professionals</a:t>
            </a:r>
          </a:p>
          <a:p>
            <a:pPr marL="0" indent="0">
              <a:buNone/>
            </a:pPr>
            <a:r>
              <a:rPr lang="en-GB" sz="2400" dirty="0">
                <a:solidFill>
                  <a:schemeClr val="tx1">
                    <a:alpha val="80000"/>
                  </a:schemeClr>
                </a:solidFill>
                <a:effectLst/>
                <a:latin typeface="Arial" panose="020B0604020202020204" pitchFamily="34" charset="0"/>
              </a:rPr>
              <a:t>3. Intervention and application of professional judgement in increasingly complex</a:t>
            </a:r>
            <a:r>
              <a:rPr lang="en-GB" sz="2400" dirty="0">
                <a:solidFill>
                  <a:schemeClr val="tx1">
                    <a:alpha val="80000"/>
                  </a:schemeClr>
                </a:solidFill>
                <a:latin typeface="Arial" panose="020B0604020202020204" pitchFamily="34" charset="0"/>
              </a:rPr>
              <a:t> </a:t>
            </a:r>
            <a:r>
              <a:rPr lang="en-GB" sz="2400" dirty="0">
                <a:solidFill>
                  <a:schemeClr val="tx1">
                    <a:alpha val="80000"/>
                  </a:schemeClr>
                </a:solidFill>
                <a:effectLst/>
                <a:latin typeface="Arial" panose="020B0604020202020204" pitchFamily="34" charset="0"/>
              </a:rPr>
              <a:t>situations.</a:t>
            </a:r>
          </a:p>
          <a:p>
            <a:endParaRPr lang="en-GB" sz="2400" dirty="0">
              <a:solidFill>
                <a:schemeClr val="tx1">
                  <a:alpha val="80000"/>
                </a:schemeClr>
              </a:solidFill>
              <a:effectLst/>
              <a:latin typeface="Arial" panose="020B0604020202020204" pitchFamily="34" charset="0"/>
            </a:endParaRPr>
          </a:p>
          <a:p>
            <a:r>
              <a:rPr lang="en-GB" sz="2400" dirty="0">
                <a:solidFill>
                  <a:schemeClr val="tx1">
                    <a:alpha val="80000"/>
                  </a:schemeClr>
                </a:solidFill>
                <a:effectLst/>
                <a:latin typeface="Arial" panose="020B0604020202020204" pitchFamily="34" charset="0"/>
              </a:rPr>
              <a:t>More detail of can be found in the handbook appendix 4.</a:t>
            </a:r>
          </a:p>
          <a:p>
            <a:endParaRPr lang="en-GB" sz="1700" dirty="0">
              <a:solidFill>
                <a:schemeClr val="tx1">
                  <a:alpha val="80000"/>
                </a:schemeClr>
              </a:solidFill>
              <a:effectLst/>
              <a:latin typeface="Arial" panose="020B0604020202020204" pitchFamily="34" charset="0"/>
            </a:endParaRPr>
          </a:p>
          <a:p>
            <a:endParaRPr lang="en-US" sz="1700" dirty="0">
              <a:solidFill>
                <a:schemeClr val="tx1">
                  <a:alpha val="80000"/>
                </a:schemeClr>
              </a:solidFill>
            </a:endParaRPr>
          </a:p>
        </p:txBody>
      </p:sp>
      <p:grpSp>
        <p:nvGrpSpPr>
          <p:cNvPr id="14" name="Group 13">
            <a:extLst>
              <a:ext uri="{FF2B5EF4-FFF2-40B4-BE49-F238E27FC236}">
                <a16:creationId xmlns:a16="http://schemas.microsoft.com/office/drawing/2014/main" id="{78350D8D-73D6-4132-89B5-DD52F3962A7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541168" y="2325422"/>
            <a:ext cx="349093" cy="872153"/>
            <a:chOff x="11388224" y="2325422"/>
            <a:chExt cx="465458" cy="872153"/>
          </a:xfrm>
        </p:grpSpPr>
        <p:sp>
          <p:nvSpPr>
            <p:cNvPr id="15"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3764" y="2325422"/>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62544" y="2554717"/>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a:p>
          </p:txBody>
        </p:sp>
        <p:sp>
          <p:nvSpPr>
            <p:cNvPr id="17"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88224" y="306986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a:p>
          </p:txBody>
        </p:sp>
      </p:grpSp>
      <p:sp>
        <p:nvSpPr>
          <p:cNvPr id="5" name="Slide Number Placeholder 4">
            <a:extLst>
              <a:ext uri="{FF2B5EF4-FFF2-40B4-BE49-F238E27FC236}">
                <a16:creationId xmlns:a16="http://schemas.microsoft.com/office/drawing/2014/main" id="{054D56B4-6C74-5F33-A8DD-B387CFC74921}"/>
              </a:ext>
            </a:extLst>
          </p:cNvPr>
          <p:cNvSpPr>
            <a:spLocks noGrp="1"/>
          </p:cNvSpPr>
          <p:nvPr>
            <p:ph type="sldNum" sz="quarter" idx="12"/>
          </p:nvPr>
        </p:nvSpPr>
        <p:spPr/>
        <p:txBody>
          <a:bodyPr/>
          <a:lstStyle/>
          <a:p>
            <a:pPr>
              <a:defRPr/>
            </a:pPr>
            <a:fld id="{B279AC3C-9A7B-46D6-8EDB-3083219B5F49}" type="slidenum">
              <a:rPr lang="en-GB" altLang="en-US" smtClean="0"/>
              <a:pPr>
                <a:defRPr/>
              </a:pPr>
              <a:t>5</a:t>
            </a:fld>
            <a:endParaRPr lang="en-GB" altLang="en-US"/>
          </a:p>
        </p:txBody>
      </p:sp>
      <p:sp>
        <p:nvSpPr>
          <p:cNvPr id="6" name="Footer Placeholder 5">
            <a:extLst>
              <a:ext uri="{FF2B5EF4-FFF2-40B4-BE49-F238E27FC236}">
                <a16:creationId xmlns:a16="http://schemas.microsoft.com/office/drawing/2014/main" id="{372E662C-5F02-68C5-6630-4DA80824F2AD}"/>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extLst>
      <p:ext uri="{BB962C8B-B14F-4D97-AF65-F5344CB8AC3E}">
        <p14:creationId xmlns:p14="http://schemas.microsoft.com/office/powerpoint/2010/main" val="39964701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7B88D80A-E605-69D0-E2EA-CCDF75B4463B}"/>
              </a:ext>
            </a:extLst>
          </p:cNvPr>
          <p:cNvSpPr>
            <a:spLocks noGrp="1"/>
          </p:cNvSpPr>
          <p:nvPr>
            <p:ph type="title"/>
          </p:nvPr>
        </p:nvSpPr>
        <p:spPr>
          <a:xfrm>
            <a:off x="628650" y="365126"/>
            <a:ext cx="7886700" cy="615949"/>
          </a:xfrm>
        </p:spPr>
        <p:txBody>
          <a:bodyPr>
            <a:normAutofit/>
          </a:bodyPr>
          <a:lstStyle/>
          <a:p>
            <a:r>
              <a:rPr lang="en-US" sz="3600" b="1" dirty="0"/>
              <a:t>Learning Outcome -1</a:t>
            </a:r>
          </a:p>
        </p:txBody>
      </p:sp>
      <p:sp>
        <p:nvSpPr>
          <p:cNvPr id="7" name="Content Placeholder 6">
            <a:extLst>
              <a:ext uri="{FF2B5EF4-FFF2-40B4-BE49-F238E27FC236}">
                <a16:creationId xmlns:a16="http://schemas.microsoft.com/office/drawing/2014/main" id="{664CC9EA-96C4-C412-703E-55FF3341FC2A}"/>
              </a:ext>
            </a:extLst>
          </p:cNvPr>
          <p:cNvSpPr>
            <a:spLocks noGrp="1"/>
          </p:cNvSpPr>
          <p:nvPr>
            <p:ph idx="1"/>
          </p:nvPr>
        </p:nvSpPr>
        <p:spPr/>
        <p:txBody>
          <a:bodyPr>
            <a:normAutofit/>
          </a:bodyPr>
          <a:lstStyle/>
          <a:p>
            <a:pPr marL="0" indent="0">
              <a:buNone/>
            </a:pPr>
            <a:r>
              <a:rPr lang="en-GB" sz="2000" dirty="0">
                <a:solidFill>
                  <a:srgbClr val="000000"/>
                </a:solidFill>
                <a:effectLst/>
                <a:latin typeface="Arial" panose="020B0604020202020204" pitchFamily="34" charset="0"/>
              </a:rPr>
              <a:t>The learner can:</a:t>
            </a:r>
          </a:p>
          <a:p>
            <a:r>
              <a:rPr lang="en-GB" sz="2000" dirty="0">
                <a:solidFill>
                  <a:srgbClr val="000000"/>
                </a:solidFill>
                <a:effectLst/>
                <a:latin typeface="Arial" panose="020B0604020202020204" pitchFamily="34" charset="0"/>
              </a:rPr>
              <a:t>1.1. Understand how legislative frameworks, theoretical perspectives, standards and guidance are used to inform assessment practice</a:t>
            </a:r>
          </a:p>
          <a:p>
            <a:r>
              <a:rPr lang="en-GB" sz="2000" dirty="0">
                <a:solidFill>
                  <a:srgbClr val="000000"/>
                </a:solidFill>
                <a:effectLst/>
                <a:latin typeface="Arial" panose="020B0604020202020204" pitchFamily="34" charset="0"/>
              </a:rPr>
              <a:t>1.2. Be able to use a citizen centred, outcome focused approach to carry out a range of assessments to promote and support well-being</a:t>
            </a:r>
          </a:p>
          <a:p>
            <a:r>
              <a:rPr lang="en-GB" sz="2000" dirty="0">
                <a:solidFill>
                  <a:srgbClr val="000000"/>
                </a:solidFill>
                <a:effectLst/>
                <a:latin typeface="Arial" panose="020B0604020202020204" pitchFamily="34" charset="0"/>
              </a:rPr>
              <a:t>1.3. Be able to record assessment information to inform decision making</a:t>
            </a:r>
          </a:p>
          <a:p>
            <a:r>
              <a:rPr lang="en-GB" sz="2000" dirty="0">
                <a:solidFill>
                  <a:srgbClr val="000000"/>
                </a:solidFill>
                <a:effectLst/>
                <a:latin typeface="Arial" panose="020B0604020202020204" pitchFamily="34" charset="0"/>
              </a:rPr>
              <a:t>1.4. Be able to make professional judgements based on assessment information.</a:t>
            </a:r>
          </a:p>
          <a:p>
            <a:pPr marL="0" indent="0">
              <a:buNone/>
            </a:pPr>
            <a:r>
              <a:rPr lang="en-GB" sz="2000" dirty="0">
                <a:solidFill>
                  <a:srgbClr val="000000"/>
                </a:solidFill>
                <a:latin typeface="Arial" panose="020B0604020202020204" pitchFamily="34" charset="0"/>
              </a:rPr>
              <a:t>Please see handbook appendix 4 for the more detailed break done in the  “Assessment Criteria". </a:t>
            </a:r>
            <a:endParaRPr lang="en-GB" sz="2000" dirty="0">
              <a:solidFill>
                <a:srgbClr val="000000"/>
              </a:solidFill>
              <a:effectLst/>
              <a:latin typeface="Arial" panose="020B0604020202020204" pitchFamily="34" charset="0"/>
            </a:endParaRPr>
          </a:p>
          <a:p>
            <a:endParaRPr lang="en-GB" sz="800" dirty="0">
              <a:solidFill>
                <a:srgbClr val="000000"/>
              </a:solidFill>
              <a:effectLst/>
              <a:latin typeface="Arial" panose="020B0604020202020204" pitchFamily="34" charset="0"/>
            </a:endParaRPr>
          </a:p>
          <a:p>
            <a:endParaRPr lang="en-GB" sz="800" dirty="0">
              <a:solidFill>
                <a:srgbClr val="000000"/>
              </a:solidFill>
              <a:effectLst/>
              <a:latin typeface="Arial" panose="020B0604020202020204" pitchFamily="34" charset="0"/>
            </a:endParaRPr>
          </a:p>
          <a:p>
            <a:endParaRPr lang="en-GB" sz="800" dirty="0">
              <a:solidFill>
                <a:srgbClr val="000000"/>
              </a:solidFill>
              <a:effectLst/>
              <a:latin typeface="Arial" panose="020B0604020202020204" pitchFamily="34" charset="0"/>
            </a:endParaRPr>
          </a:p>
          <a:p>
            <a:pPr marL="0" indent="0">
              <a:buNone/>
            </a:pPr>
            <a:endParaRPr lang="en-GB" sz="800" dirty="0">
              <a:solidFill>
                <a:srgbClr val="FB0007"/>
              </a:solidFill>
              <a:effectLst/>
              <a:latin typeface="Arial" panose="020B0604020202020204" pitchFamily="34" charset="0"/>
            </a:endParaRPr>
          </a:p>
          <a:p>
            <a:endParaRPr lang="en-GB" sz="800" dirty="0">
              <a:solidFill>
                <a:srgbClr val="000000"/>
              </a:solidFill>
              <a:effectLst/>
              <a:latin typeface="Arial" panose="020B0604020202020204" pitchFamily="34" charset="0"/>
            </a:endParaRPr>
          </a:p>
          <a:p>
            <a:endParaRPr lang="en-GB" sz="800" dirty="0">
              <a:solidFill>
                <a:srgbClr val="000000"/>
              </a:solidFill>
              <a:effectLst/>
              <a:latin typeface="Arial" panose="020B0604020202020204" pitchFamily="34" charset="0"/>
            </a:endParaRPr>
          </a:p>
          <a:p>
            <a:endParaRPr lang="en-GB" sz="800" dirty="0">
              <a:solidFill>
                <a:srgbClr val="000000"/>
              </a:solidFill>
              <a:effectLst/>
              <a:latin typeface="Arial" panose="020B0604020202020204" pitchFamily="34" charset="0"/>
            </a:endParaRPr>
          </a:p>
          <a:p>
            <a:pPr marL="0" indent="0">
              <a:buNone/>
            </a:pPr>
            <a:endParaRPr lang="en-GB" sz="800" dirty="0">
              <a:solidFill>
                <a:srgbClr val="000000"/>
              </a:solidFill>
              <a:effectLst/>
              <a:latin typeface="Arial" panose="020B0604020202020204" pitchFamily="34" charset="0"/>
            </a:endParaRPr>
          </a:p>
          <a:p>
            <a:endParaRPr lang="en-GB" sz="800" dirty="0">
              <a:solidFill>
                <a:srgbClr val="000000"/>
              </a:solidFill>
              <a:effectLst/>
              <a:latin typeface="Arial" panose="020B0604020202020204" pitchFamily="34" charset="0"/>
            </a:endParaRPr>
          </a:p>
          <a:p>
            <a:endParaRPr lang="en-GB" sz="800" dirty="0">
              <a:solidFill>
                <a:srgbClr val="000000"/>
              </a:solidFill>
              <a:effectLst/>
              <a:latin typeface="Arial" panose="020B0604020202020204" pitchFamily="34" charset="0"/>
            </a:endParaRPr>
          </a:p>
          <a:p>
            <a:endParaRPr lang="en-GB" sz="900" dirty="0">
              <a:solidFill>
                <a:srgbClr val="000000"/>
              </a:solidFill>
              <a:effectLst/>
              <a:latin typeface="Arial" panose="020B0604020202020204" pitchFamily="34" charset="0"/>
            </a:endParaRPr>
          </a:p>
          <a:p>
            <a:pPr marL="0" indent="0">
              <a:buNone/>
            </a:pPr>
            <a:endParaRPr lang="en-GB" sz="1050" dirty="0">
              <a:solidFill>
                <a:srgbClr val="000000"/>
              </a:solidFill>
              <a:effectLst/>
              <a:latin typeface="Arial" panose="020B0604020202020204" pitchFamily="34" charset="0"/>
            </a:endParaRPr>
          </a:p>
          <a:p>
            <a:endParaRPr lang="en-GB" sz="1200" dirty="0">
              <a:solidFill>
                <a:srgbClr val="000000"/>
              </a:solidFill>
              <a:effectLst/>
              <a:latin typeface="Arial" panose="020B0604020202020204" pitchFamily="34" charset="0"/>
            </a:endParaRPr>
          </a:p>
          <a:p>
            <a:endParaRPr lang="en-GB" sz="1500" dirty="0">
              <a:solidFill>
                <a:srgbClr val="000000"/>
              </a:solidFill>
              <a:effectLst/>
              <a:latin typeface="Arial" panose="020B0604020202020204" pitchFamily="34" charset="0"/>
            </a:endParaRPr>
          </a:p>
          <a:p>
            <a:endParaRPr lang="en-GB" dirty="0">
              <a:solidFill>
                <a:srgbClr val="000000"/>
              </a:solidFill>
              <a:effectLst/>
              <a:latin typeface="Arial" panose="020B0604020202020204" pitchFamily="34" charset="0"/>
            </a:endParaRPr>
          </a:p>
          <a:p>
            <a:endParaRPr lang="en-US" dirty="0"/>
          </a:p>
        </p:txBody>
      </p:sp>
      <p:sp>
        <p:nvSpPr>
          <p:cNvPr id="11" name="Text Placeholder 10">
            <a:extLst>
              <a:ext uri="{FF2B5EF4-FFF2-40B4-BE49-F238E27FC236}">
                <a16:creationId xmlns:a16="http://schemas.microsoft.com/office/drawing/2014/main" id="{D40B192C-2F2E-74DE-0AC5-0916E8209181}"/>
              </a:ext>
            </a:extLst>
          </p:cNvPr>
          <p:cNvSpPr>
            <a:spLocks noGrp="1"/>
          </p:cNvSpPr>
          <p:nvPr>
            <p:ph type="body" idx="4294967295"/>
          </p:nvPr>
        </p:nvSpPr>
        <p:spPr>
          <a:xfrm>
            <a:off x="628650" y="981075"/>
            <a:ext cx="7346950" cy="914400"/>
          </a:xfrm>
        </p:spPr>
        <p:txBody>
          <a:bodyPr>
            <a:normAutofit/>
          </a:bodyPr>
          <a:lstStyle/>
          <a:p>
            <a:pPr marL="0" indent="0">
              <a:buNone/>
            </a:pPr>
            <a:r>
              <a:rPr lang="en-GB" sz="2400" b="1" dirty="0">
                <a:solidFill>
                  <a:srgbClr val="000000"/>
                </a:solidFill>
                <a:effectLst/>
                <a:latin typeface="Arial" panose="020B0604020202020204" pitchFamily="34" charset="0"/>
              </a:rPr>
              <a:t>1. Applying analysis in assessment to inform interventions</a:t>
            </a:r>
            <a:endParaRPr lang="en-GB" sz="2400" dirty="0">
              <a:solidFill>
                <a:srgbClr val="000000"/>
              </a:solidFill>
              <a:effectLst/>
              <a:latin typeface="Arial" panose="020B0604020202020204" pitchFamily="34" charset="0"/>
            </a:endParaRPr>
          </a:p>
          <a:p>
            <a:endParaRPr lang="en-US" dirty="0"/>
          </a:p>
        </p:txBody>
      </p:sp>
      <p:sp>
        <p:nvSpPr>
          <p:cNvPr id="12" name="Text Placeholder 11">
            <a:extLst>
              <a:ext uri="{FF2B5EF4-FFF2-40B4-BE49-F238E27FC236}">
                <a16:creationId xmlns:a16="http://schemas.microsoft.com/office/drawing/2014/main" id="{0FEB533E-3C67-CF60-0E3C-FE01B44F0E5E}"/>
              </a:ext>
            </a:extLst>
          </p:cNvPr>
          <p:cNvSpPr>
            <a:spLocks noGrp="1"/>
          </p:cNvSpPr>
          <p:nvPr>
            <p:ph type="body" sz="quarter" idx="4294967295"/>
          </p:nvPr>
        </p:nvSpPr>
        <p:spPr>
          <a:xfrm>
            <a:off x="5246688" y="762000"/>
            <a:ext cx="3897312" cy="1085850"/>
          </a:xfrm>
        </p:spPr>
        <p:txBody>
          <a:bodyPr>
            <a:normAutofit/>
          </a:bodyPr>
          <a:lstStyle/>
          <a:p>
            <a:endParaRPr lang="en-GB" sz="4200" b="1" dirty="0">
              <a:solidFill>
                <a:srgbClr val="000000"/>
              </a:solidFill>
              <a:effectLst/>
              <a:latin typeface="Arial" panose="020B0604020202020204" pitchFamily="34" charset="0"/>
            </a:endParaRPr>
          </a:p>
          <a:p>
            <a:endParaRPr lang="en-US" dirty="0"/>
          </a:p>
        </p:txBody>
      </p:sp>
      <p:sp>
        <p:nvSpPr>
          <p:cNvPr id="2" name="Slide Number Placeholder 1">
            <a:extLst>
              <a:ext uri="{FF2B5EF4-FFF2-40B4-BE49-F238E27FC236}">
                <a16:creationId xmlns:a16="http://schemas.microsoft.com/office/drawing/2014/main" id="{D3F06798-CF3D-18CB-8567-B01A79DFAE39}"/>
              </a:ext>
            </a:extLst>
          </p:cNvPr>
          <p:cNvSpPr>
            <a:spLocks noGrp="1"/>
          </p:cNvSpPr>
          <p:nvPr>
            <p:ph type="sldNum" sz="quarter" idx="12"/>
          </p:nvPr>
        </p:nvSpPr>
        <p:spPr/>
        <p:txBody>
          <a:bodyPr/>
          <a:lstStyle/>
          <a:p>
            <a:pPr>
              <a:defRPr/>
            </a:pPr>
            <a:fld id="{B279AC3C-9A7B-46D6-8EDB-3083219B5F49}" type="slidenum">
              <a:rPr lang="en-GB" altLang="en-US" smtClean="0"/>
              <a:pPr>
                <a:defRPr/>
              </a:pPr>
              <a:t>6</a:t>
            </a:fld>
            <a:endParaRPr lang="en-GB" altLang="en-US"/>
          </a:p>
        </p:txBody>
      </p:sp>
      <p:sp>
        <p:nvSpPr>
          <p:cNvPr id="3" name="Footer Placeholder 2">
            <a:extLst>
              <a:ext uri="{FF2B5EF4-FFF2-40B4-BE49-F238E27FC236}">
                <a16:creationId xmlns:a16="http://schemas.microsoft.com/office/drawing/2014/main" id="{CA3CEC07-0A6A-EC17-C976-4FB0594DB52F}"/>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extLst>
      <p:ext uri="{BB962C8B-B14F-4D97-AF65-F5344CB8AC3E}">
        <p14:creationId xmlns:p14="http://schemas.microsoft.com/office/powerpoint/2010/main" val="25075707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464" name="Rectangle 19463">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7063AE-828C-433A-9E65-C293CE51D5E6}"/>
              </a:ext>
            </a:extLst>
          </p:cNvPr>
          <p:cNvSpPr txBox="1">
            <a:spLocks/>
          </p:cNvSpPr>
          <p:nvPr/>
        </p:nvSpPr>
        <p:spPr>
          <a:xfrm>
            <a:off x="429369" y="238539"/>
            <a:ext cx="8263890" cy="1434415"/>
          </a:xfrm>
          <a:prstGeom prst="rect">
            <a:avLst/>
          </a:prstGeom>
        </p:spPr>
        <p:txBody>
          <a:bodyPr vert="horz" lIns="91440" tIns="45720" rIns="91440" bIns="45720" rtlCol="0" anchor="b">
            <a:normAutofit/>
            <a:scene3d>
              <a:camera prst="orthographicFront"/>
              <a:lightRig rig="soft" dir="t"/>
            </a:scene3d>
            <a:sp3d prstMaterial="softEdge">
              <a:bevelT w="25400" h="25400"/>
            </a:sp3d>
          </a:bodyPr>
          <a:lstStyle/>
          <a:p>
            <a:pPr defTabSz="914400">
              <a:lnSpc>
                <a:spcPct val="90000"/>
              </a:lnSpc>
              <a:spcBef>
                <a:spcPct val="0"/>
              </a:spcBef>
              <a:spcAft>
                <a:spcPts val="600"/>
              </a:spcAft>
              <a:defRPr/>
            </a:pPr>
            <a:r>
              <a:rPr lang="en-US" sz="4300" b="1" dirty="0">
                <a:effectLst>
                  <a:outerShdw blurRad="31750" dist="25400" dir="5400000" algn="tl" rotWithShape="0">
                    <a:srgbClr val="000000">
                      <a:alpha val="25000"/>
                    </a:srgbClr>
                  </a:outerShdw>
                </a:effectLst>
                <a:latin typeface="+mj-lt"/>
                <a:ea typeface="+mj-ea"/>
                <a:cs typeface="+mj-cs"/>
              </a:rPr>
              <a:t>Underpinning Legislation</a:t>
            </a:r>
          </a:p>
          <a:p>
            <a:pPr defTabSz="914400">
              <a:lnSpc>
                <a:spcPct val="90000"/>
              </a:lnSpc>
              <a:spcBef>
                <a:spcPct val="0"/>
              </a:spcBef>
              <a:spcAft>
                <a:spcPts val="600"/>
              </a:spcAft>
              <a:defRPr/>
            </a:pPr>
            <a:r>
              <a:rPr lang="en-US" altLang="en-US" sz="4300" b="1" dirty="0">
                <a:effectLst>
                  <a:outerShdw blurRad="31750" dist="25400" dir="5400000" algn="tl" rotWithShape="0">
                    <a:srgbClr val="000000">
                      <a:alpha val="25000"/>
                    </a:srgbClr>
                  </a:outerShdw>
                </a:effectLst>
                <a:latin typeface="+mj-lt"/>
                <a:ea typeface="+mj-ea"/>
                <a:cs typeface="+mj-cs"/>
              </a:rPr>
              <a:t>Why the law?</a:t>
            </a:r>
          </a:p>
        </p:txBody>
      </p:sp>
      <p:sp>
        <p:nvSpPr>
          <p:cNvPr id="19466"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59" name="TextBox 2">
            <a:extLst>
              <a:ext uri="{FF2B5EF4-FFF2-40B4-BE49-F238E27FC236}">
                <a16:creationId xmlns:a16="http://schemas.microsoft.com/office/drawing/2014/main" id="{8F2AB256-0B02-4985-B3CA-94F850E708E3}"/>
              </a:ext>
            </a:extLst>
          </p:cNvPr>
          <p:cNvSpPr txBox="1">
            <a:spLocks noChangeArrowheads="1"/>
          </p:cNvSpPr>
          <p:nvPr/>
        </p:nvSpPr>
        <p:spPr bwMode="auto">
          <a:xfrm>
            <a:off x="429369" y="2071316"/>
            <a:ext cx="5035164" cy="411917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t" anchorCtr="0" compatLnSpc="1">
            <a:prstTxWarp prst="textNoShape">
              <a:avLst/>
            </a:prstTxWarp>
            <a:norm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defTabSz="914400">
              <a:lnSpc>
                <a:spcPct val="90000"/>
              </a:lnSpc>
              <a:spcBef>
                <a:spcPct val="0"/>
              </a:spcBef>
              <a:spcAft>
                <a:spcPts val="600"/>
              </a:spcAft>
              <a:buClrTx/>
              <a:buSzTx/>
              <a:buNone/>
            </a:pPr>
            <a:r>
              <a:rPr lang="en-US" altLang="en-US" sz="2000" b="1" dirty="0">
                <a:latin typeface="+mn-lt"/>
              </a:rPr>
              <a:t>Exercise 1</a:t>
            </a:r>
          </a:p>
          <a:p>
            <a:pPr indent="-228600" defTabSz="914400">
              <a:lnSpc>
                <a:spcPct val="90000"/>
              </a:lnSpc>
              <a:spcBef>
                <a:spcPct val="0"/>
              </a:spcBef>
              <a:spcAft>
                <a:spcPts val="600"/>
              </a:spcAft>
              <a:buClrTx/>
              <a:buSzTx/>
              <a:buFont typeface="Arial" panose="020B0604020202020204" pitchFamily="34" charset="0"/>
              <a:buChar char="•"/>
            </a:pPr>
            <a:endParaRPr lang="en-US" altLang="en-US" sz="2000" b="1" dirty="0">
              <a:latin typeface="+mn-lt"/>
            </a:endParaRPr>
          </a:p>
          <a:p>
            <a:pPr marL="342900" indent="-228600" defTabSz="914400">
              <a:lnSpc>
                <a:spcPct val="90000"/>
              </a:lnSpc>
              <a:spcBef>
                <a:spcPct val="0"/>
              </a:spcBef>
              <a:spcAft>
                <a:spcPts val="600"/>
              </a:spcAft>
              <a:buClrTx/>
              <a:buSzTx/>
              <a:buFont typeface="Arial" panose="020B0604020202020204" pitchFamily="34" charset="0"/>
              <a:buChar char="•"/>
            </a:pPr>
            <a:r>
              <a:rPr lang="en-US" altLang="en-US" sz="2000" dirty="0">
                <a:latin typeface="+mn-lt"/>
              </a:rPr>
              <a:t>Why it is important for social workers to have a knowledge of the law? </a:t>
            </a:r>
          </a:p>
          <a:p>
            <a:pPr marL="342900" indent="-228600" defTabSz="914400">
              <a:lnSpc>
                <a:spcPct val="90000"/>
              </a:lnSpc>
              <a:spcBef>
                <a:spcPct val="0"/>
              </a:spcBef>
              <a:spcAft>
                <a:spcPts val="600"/>
              </a:spcAft>
              <a:buClrTx/>
              <a:buSzTx/>
              <a:buFont typeface="Arial" panose="020B0604020202020204" pitchFamily="34" charset="0"/>
              <a:buChar char="•"/>
            </a:pPr>
            <a:r>
              <a:rPr lang="en-US" altLang="en-US" sz="2000" dirty="0">
                <a:latin typeface="+mn-lt"/>
              </a:rPr>
              <a:t>What do you consider to be </a:t>
            </a:r>
            <a:r>
              <a:rPr lang="en-US" altLang="en-US" sz="2000" b="1" dirty="0">
                <a:latin typeface="+mn-lt"/>
              </a:rPr>
              <a:t>key pieces of legislation/policy/procedure</a:t>
            </a:r>
            <a:r>
              <a:rPr lang="en-US" altLang="en-US" sz="2000" dirty="0">
                <a:latin typeface="+mn-lt"/>
              </a:rPr>
              <a:t> which underpin your area of practice?</a:t>
            </a:r>
          </a:p>
          <a:p>
            <a:pPr indent="-228600" defTabSz="914400">
              <a:lnSpc>
                <a:spcPct val="90000"/>
              </a:lnSpc>
              <a:spcBef>
                <a:spcPct val="0"/>
              </a:spcBef>
              <a:spcAft>
                <a:spcPts val="600"/>
              </a:spcAft>
              <a:buClrTx/>
              <a:buSzTx/>
              <a:buFont typeface="Arial" panose="020B0604020202020204" pitchFamily="34" charset="0"/>
              <a:buChar char="•"/>
            </a:pPr>
            <a:endParaRPr lang="en-US" altLang="en-US" sz="2000" dirty="0">
              <a:latin typeface="+mn-lt"/>
            </a:endParaRPr>
          </a:p>
          <a:p>
            <a:pPr defTabSz="914400">
              <a:lnSpc>
                <a:spcPct val="90000"/>
              </a:lnSpc>
              <a:spcBef>
                <a:spcPct val="0"/>
              </a:spcBef>
              <a:spcAft>
                <a:spcPts val="600"/>
              </a:spcAft>
              <a:buClrTx/>
              <a:buSzTx/>
              <a:buNone/>
            </a:pPr>
            <a:r>
              <a:rPr lang="en-US" altLang="en-US" sz="2000" dirty="0">
                <a:latin typeface="+mn-lt"/>
              </a:rPr>
              <a:t>You should consider legislation in </a:t>
            </a:r>
            <a:r>
              <a:rPr lang="en-US" sz="2000" dirty="0">
                <a:latin typeface="+mn-lt"/>
              </a:rPr>
              <a:t>Wales, the United Kingdom, the European Union (EU) and outside the EU.</a:t>
            </a:r>
            <a:endParaRPr lang="en-US" altLang="en-US" sz="2000" dirty="0">
              <a:latin typeface="+mn-lt"/>
            </a:endParaRPr>
          </a:p>
          <a:p>
            <a:pPr indent="-228600" defTabSz="914400">
              <a:lnSpc>
                <a:spcPct val="90000"/>
              </a:lnSpc>
              <a:spcBef>
                <a:spcPct val="0"/>
              </a:spcBef>
              <a:spcAft>
                <a:spcPts val="600"/>
              </a:spcAft>
              <a:buClrTx/>
              <a:buSzTx/>
              <a:buFont typeface="Arial" panose="020B0604020202020204" pitchFamily="34" charset="0"/>
              <a:buChar char="•"/>
            </a:pPr>
            <a:endParaRPr lang="en-US" altLang="en-US" sz="1900" dirty="0">
              <a:latin typeface="+mn-lt"/>
            </a:endParaRPr>
          </a:p>
        </p:txBody>
      </p:sp>
      <p:pic>
        <p:nvPicPr>
          <p:cNvPr id="9" name="Picture 5" descr="Image result for social worker legislation">
            <a:extLst>
              <a:ext uri="{FF2B5EF4-FFF2-40B4-BE49-F238E27FC236}">
                <a16:creationId xmlns:a16="http://schemas.microsoft.com/office/drawing/2014/main" id="{3E46E931-F15F-4EF3-A3FF-45DF58F3537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2401" r="15446" b="2"/>
          <a:stretch/>
        </p:blipFill>
        <p:spPr bwMode="auto">
          <a:xfrm>
            <a:off x="5756743" y="2093976"/>
            <a:ext cx="2955798" cy="4096512"/>
          </a:xfrm>
          <a:prstGeom prst="rect">
            <a:avLst/>
          </a:prstGeom>
          <a:noFill/>
          <a:extLst>
            <a:ext uri="{91240B29-F687-4F45-9708-019B960494DF}">
              <a14:hiddenLine xmlns:a14="http://schemas.microsoft.com/office/drawing/2010/main" w="9525">
                <a:solidFill>
                  <a:srgbClr val="000000"/>
                </a:solidFill>
                <a:miter lim="800000"/>
                <a:headEnd/>
                <a:tailEnd/>
              </a14:hiddenLine>
            </a:ext>
          </a:extLst>
        </p:spPr>
      </p:pic>
      <p:sp>
        <p:nvSpPr>
          <p:cNvPr id="3" name="Slide Number Placeholder 2">
            <a:extLst>
              <a:ext uri="{FF2B5EF4-FFF2-40B4-BE49-F238E27FC236}">
                <a16:creationId xmlns:a16="http://schemas.microsoft.com/office/drawing/2014/main" id="{3AAAEFCB-3F4C-239A-A8DC-1EB50F0E5CB4}"/>
              </a:ext>
            </a:extLst>
          </p:cNvPr>
          <p:cNvSpPr>
            <a:spLocks noGrp="1"/>
          </p:cNvSpPr>
          <p:nvPr>
            <p:ph type="sldNum" sz="quarter" idx="12"/>
          </p:nvPr>
        </p:nvSpPr>
        <p:spPr/>
        <p:txBody>
          <a:bodyPr/>
          <a:lstStyle/>
          <a:p>
            <a:pPr>
              <a:defRPr/>
            </a:pPr>
            <a:fld id="{0F01446B-42DC-456F-B406-2DDA67884214}" type="slidenum">
              <a:rPr lang="en-GB" altLang="en-US" smtClean="0"/>
              <a:pPr>
                <a:defRPr/>
              </a:pPr>
              <a:t>7</a:t>
            </a:fld>
            <a:endParaRPr lang="en-GB" altLang="en-US"/>
          </a:p>
        </p:txBody>
      </p:sp>
      <p:sp>
        <p:nvSpPr>
          <p:cNvPr id="5" name="Footer Placeholder 4">
            <a:extLst>
              <a:ext uri="{FF2B5EF4-FFF2-40B4-BE49-F238E27FC236}">
                <a16:creationId xmlns:a16="http://schemas.microsoft.com/office/drawing/2014/main" id="{00BB4F3D-7349-3389-087C-35FE7B02E5CB}"/>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19610F3-AC26-4E90-8ED9-64F568F31490}"/>
              </a:ext>
            </a:extLst>
          </p:cNvPr>
          <p:cNvSpPr>
            <a:spLocks noGrp="1"/>
          </p:cNvSpPr>
          <p:nvPr>
            <p:ph type="title"/>
          </p:nvPr>
        </p:nvSpPr>
        <p:spPr>
          <a:xfrm>
            <a:off x="457200" y="764704"/>
            <a:ext cx="8229600" cy="652934"/>
          </a:xfrm>
        </p:spPr>
        <p:txBody>
          <a:bodyPr>
            <a:normAutofit fontScale="90000"/>
          </a:bodyPr>
          <a:lstStyle/>
          <a:p>
            <a:pPr algn="ctr">
              <a:defRPr/>
            </a:pPr>
            <a:r>
              <a:rPr lang="en-GB" sz="4400" b="1" dirty="0"/>
              <a:t>Overarching Legislation</a:t>
            </a:r>
            <a:br>
              <a:rPr lang="en-GB" altLang="en-US" sz="4400" dirty="0"/>
            </a:br>
            <a:endParaRPr lang="en-GB" dirty="0"/>
          </a:p>
        </p:txBody>
      </p:sp>
      <p:sp>
        <p:nvSpPr>
          <p:cNvPr id="25602" name="Content Placeholder 1">
            <a:extLst>
              <a:ext uri="{FF2B5EF4-FFF2-40B4-BE49-F238E27FC236}">
                <a16:creationId xmlns:a16="http://schemas.microsoft.com/office/drawing/2014/main" id="{119AA424-53D6-44D3-8F32-6B2F17C6E79B}"/>
              </a:ext>
            </a:extLst>
          </p:cNvPr>
          <p:cNvSpPr>
            <a:spLocks noGrp="1"/>
          </p:cNvSpPr>
          <p:nvPr>
            <p:ph idx="1"/>
          </p:nvPr>
        </p:nvSpPr>
        <p:spPr>
          <a:xfrm>
            <a:off x="323528" y="1196975"/>
            <a:ext cx="8496944" cy="4810125"/>
          </a:xfrm>
        </p:spPr>
        <p:txBody>
          <a:bodyPr/>
          <a:lstStyle/>
          <a:p>
            <a:pPr>
              <a:buFont typeface="Wingdings 3" panose="05040102010807070707" pitchFamily="18" charset="2"/>
              <a:buNone/>
            </a:pPr>
            <a:r>
              <a:rPr lang="en-GB" altLang="en-US" sz="2400" dirty="0"/>
              <a:t>  The Social Services and Well-being (Wales) Act, 2014 (SSWB(W)A) was introduced to reform and simplify the law. </a:t>
            </a:r>
          </a:p>
          <a:p>
            <a:pPr>
              <a:buFont typeface="Wingdings 3" panose="05040102010807070707" pitchFamily="18" charset="2"/>
              <a:buNone/>
            </a:pPr>
            <a:r>
              <a:rPr lang="en-GB" altLang="en-US" sz="2400" dirty="0"/>
              <a:t>   It repealed many previous laws and guidance relating to care and support replacing them with the SSWBA which builds on the White Paper: Sustainable Social Services for Wales: A Framework for Action, and it  aims to strengthen safeguarding. </a:t>
            </a:r>
          </a:p>
          <a:p>
            <a:r>
              <a:rPr lang="en-GB" altLang="en-US" sz="2400" dirty="0"/>
              <a:t>It emphasises the need to consider law, regulations, guidance, policy and procedure in relation to safeguarding of adults or children</a:t>
            </a:r>
          </a:p>
          <a:p>
            <a:endParaRPr lang="en-GB" altLang="en-US" sz="2400" dirty="0"/>
          </a:p>
        </p:txBody>
      </p:sp>
      <p:pic>
        <p:nvPicPr>
          <p:cNvPr id="5" name="Picture 4">
            <a:extLst>
              <a:ext uri="{FF2B5EF4-FFF2-40B4-BE49-F238E27FC236}">
                <a16:creationId xmlns:a16="http://schemas.microsoft.com/office/drawing/2014/main" id="{76622DD4-0097-425C-B9F6-63D7D69D3CF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80779" y="5301208"/>
            <a:ext cx="4307445" cy="1492343"/>
          </a:xfrm>
          <a:prstGeom prst="rect">
            <a:avLst/>
          </a:prstGeom>
        </p:spPr>
      </p:pic>
      <p:sp>
        <p:nvSpPr>
          <p:cNvPr id="2" name="Slide Number Placeholder 1">
            <a:extLst>
              <a:ext uri="{FF2B5EF4-FFF2-40B4-BE49-F238E27FC236}">
                <a16:creationId xmlns:a16="http://schemas.microsoft.com/office/drawing/2014/main" id="{85A643AC-6503-F86E-B98C-5E1E8AF7006D}"/>
              </a:ext>
            </a:extLst>
          </p:cNvPr>
          <p:cNvSpPr>
            <a:spLocks noGrp="1"/>
          </p:cNvSpPr>
          <p:nvPr>
            <p:ph type="sldNum" sz="quarter" idx="12"/>
          </p:nvPr>
        </p:nvSpPr>
        <p:spPr/>
        <p:txBody>
          <a:bodyPr/>
          <a:lstStyle/>
          <a:p>
            <a:pPr>
              <a:defRPr/>
            </a:pPr>
            <a:fld id="{B279AC3C-9A7B-46D6-8EDB-3083219B5F49}" type="slidenum">
              <a:rPr lang="en-GB" altLang="en-US" smtClean="0"/>
              <a:pPr>
                <a:defRPr/>
              </a:pPr>
              <a:t>8</a:t>
            </a:fld>
            <a:endParaRPr lang="en-GB" altLang="en-US"/>
          </a:p>
        </p:txBody>
      </p:sp>
      <p:sp>
        <p:nvSpPr>
          <p:cNvPr id="6" name="Footer Placeholder 5">
            <a:extLst>
              <a:ext uri="{FF2B5EF4-FFF2-40B4-BE49-F238E27FC236}">
                <a16:creationId xmlns:a16="http://schemas.microsoft.com/office/drawing/2014/main" id="{3C46D92A-4856-8323-C2FF-9B5DC14744E4}"/>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08953E74-D241-4DDF-8508-F0365EA13A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13">
            <a:extLst>
              <a:ext uri="{FF2B5EF4-FFF2-40B4-BE49-F238E27FC236}">
                <a16:creationId xmlns:a16="http://schemas.microsoft.com/office/drawing/2014/main" id="{5C3C901A-B2F4-4A3C-BCDD-7C8D587ECA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9144000" cy="2371134"/>
          </a:xfrm>
          <a:custGeom>
            <a:avLst/>
            <a:gdLst>
              <a:gd name="connsiteX0" fmla="*/ 0 w 12192000"/>
              <a:gd name="connsiteY0" fmla="*/ 0 h 2515690"/>
              <a:gd name="connsiteX1" fmla="*/ 170442 w 12192000"/>
              <a:gd name="connsiteY1" fmla="*/ 96074 h 2515690"/>
              <a:gd name="connsiteX2" fmla="*/ 424739 w 12192000"/>
              <a:gd name="connsiteY2" fmla="*/ 224865 h 2515690"/>
              <a:gd name="connsiteX3" fmla="*/ 748273 w 12192000"/>
              <a:gd name="connsiteY3" fmla="*/ 373939 h 2515690"/>
              <a:gd name="connsiteX4" fmla="*/ 1037058 w 12192000"/>
              <a:gd name="connsiteY4" fmla="*/ 499994 h 2515690"/>
              <a:gd name="connsiteX5" fmla="*/ 1101312 w 12192000"/>
              <a:gd name="connsiteY5" fmla="*/ 428540 h 2515690"/>
              <a:gd name="connsiteX6" fmla="*/ 1367071 w 12192000"/>
              <a:gd name="connsiteY6" fmla="*/ 516118 h 2515690"/>
              <a:gd name="connsiteX7" fmla="*/ 2189943 w 12192000"/>
              <a:gd name="connsiteY7" fmla="*/ 794533 h 2515690"/>
              <a:gd name="connsiteX8" fmla="*/ 2390329 w 12192000"/>
              <a:gd name="connsiteY8" fmla="*/ 920897 h 2515690"/>
              <a:gd name="connsiteX9" fmla="*/ 2459570 w 12192000"/>
              <a:gd name="connsiteY9" fmla="*/ 983740 h 2515690"/>
              <a:gd name="connsiteX10" fmla="*/ 2503252 w 12192000"/>
              <a:gd name="connsiteY10" fmla="*/ 1000151 h 2515690"/>
              <a:gd name="connsiteX11" fmla="*/ 2503252 w 12192000"/>
              <a:gd name="connsiteY11" fmla="*/ 1008273 h 2515690"/>
              <a:gd name="connsiteX12" fmla="*/ 2511191 w 12192000"/>
              <a:gd name="connsiteY12" fmla="*/ 1009499 h 2515690"/>
              <a:gd name="connsiteX13" fmla="*/ 2565029 w 12192000"/>
              <a:gd name="connsiteY13" fmla="*/ 1015977 h 2515690"/>
              <a:gd name="connsiteX14" fmla="*/ 2593745 w 12192000"/>
              <a:gd name="connsiteY14" fmla="*/ 1019963 h 2515690"/>
              <a:gd name="connsiteX15" fmla="*/ 2591015 w 12192000"/>
              <a:gd name="connsiteY15" fmla="*/ 1019651 h 2515690"/>
              <a:gd name="connsiteX16" fmla="*/ 2590137 w 12192000"/>
              <a:gd name="connsiteY16" fmla="*/ 1019549 h 2515690"/>
              <a:gd name="connsiteX17" fmla="*/ 2589021 w 12192000"/>
              <a:gd name="connsiteY17" fmla="*/ 1019424 h 2515690"/>
              <a:gd name="connsiteX18" fmla="*/ 2591015 w 12192000"/>
              <a:gd name="connsiteY18" fmla="*/ 1019651 h 2515690"/>
              <a:gd name="connsiteX19" fmla="*/ 2602385 w 12192000"/>
              <a:gd name="connsiteY19" fmla="*/ 1020975 h 2515690"/>
              <a:gd name="connsiteX20" fmla="*/ 2614445 w 12192000"/>
              <a:gd name="connsiteY20" fmla="*/ 1022389 h 2515690"/>
              <a:gd name="connsiteX21" fmla="*/ 2614445 w 12192000"/>
              <a:gd name="connsiteY21" fmla="*/ 1020966 h 2515690"/>
              <a:gd name="connsiteX22" fmla="*/ 2676661 w 12192000"/>
              <a:gd name="connsiteY22" fmla="*/ 1029355 h 2515690"/>
              <a:gd name="connsiteX23" fmla="*/ 2788597 w 12192000"/>
              <a:gd name="connsiteY23" fmla="*/ 1048926 h 2515690"/>
              <a:gd name="connsiteX24" fmla="*/ 2812742 w 12192000"/>
              <a:gd name="connsiteY24" fmla="*/ 1057667 h 2515690"/>
              <a:gd name="connsiteX25" fmla="*/ 2970201 w 12192000"/>
              <a:gd name="connsiteY25" fmla="*/ 949091 h 2515690"/>
              <a:gd name="connsiteX26" fmla="*/ 3030610 w 12192000"/>
              <a:gd name="connsiteY26" fmla="*/ 1049340 h 2515690"/>
              <a:gd name="connsiteX27" fmla="*/ 3058913 w 12192000"/>
              <a:gd name="connsiteY27" fmla="*/ 1048085 h 2515690"/>
              <a:gd name="connsiteX28" fmla="*/ 3072697 w 12192000"/>
              <a:gd name="connsiteY28" fmla="*/ 1045316 h 2515690"/>
              <a:gd name="connsiteX29" fmla="*/ 3083305 w 12192000"/>
              <a:gd name="connsiteY29" fmla="*/ 1040550 h 2515690"/>
              <a:gd name="connsiteX30" fmla="*/ 3125603 w 12192000"/>
              <a:gd name="connsiteY30" fmla="*/ 1004583 h 2515690"/>
              <a:gd name="connsiteX31" fmla="*/ 3385106 w 12192000"/>
              <a:gd name="connsiteY31" fmla="*/ 1042233 h 2515690"/>
              <a:gd name="connsiteX32" fmla="*/ 3424945 w 12192000"/>
              <a:gd name="connsiteY32" fmla="*/ 1065268 h 2515690"/>
              <a:gd name="connsiteX33" fmla="*/ 3436948 w 12192000"/>
              <a:gd name="connsiteY33" fmla="*/ 1068018 h 2515690"/>
              <a:gd name="connsiteX34" fmla="*/ 3466714 w 12192000"/>
              <a:gd name="connsiteY34" fmla="*/ 1063419 h 2515690"/>
              <a:gd name="connsiteX35" fmla="*/ 3550909 w 12192000"/>
              <a:gd name="connsiteY35" fmla="*/ 1044511 h 2515690"/>
              <a:gd name="connsiteX36" fmla="*/ 3555900 w 12192000"/>
              <a:gd name="connsiteY36" fmla="*/ 1041996 h 2515690"/>
              <a:gd name="connsiteX37" fmla="*/ 3625978 w 12192000"/>
              <a:gd name="connsiteY37" fmla="*/ 1023459 h 2515690"/>
              <a:gd name="connsiteX38" fmla="*/ 3632465 w 12192000"/>
              <a:gd name="connsiteY38" fmla="*/ 1023522 h 2515690"/>
              <a:gd name="connsiteX39" fmla="*/ 3649063 w 12192000"/>
              <a:gd name="connsiteY39" fmla="*/ 1018726 h 2515690"/>
              <a:gd name="connsiteX40" fmla="*/ 3805954 w 12192000"/>
              <a:gd name="connsiteY40" fmla="*/ 917517 h 2515690"/>
              <a:gd name="connsiteX41" fmla="*/ 4020506 w 12192000"/>
              <a:gd name="connsiteY41" fmla="*/ 816231 h 2515690"/>
              <a:gd name="connsiteX42" fmla="*/ 4233682 w 12192000"/>
              <a:gd name="connsiteY42" fmla="*/ 799511 h 2515690"/>
              <a:gd name="connsiteX43" fmla="*/ 4306552 w 12192000"/>
              <a:gd name="connsiteY43" fmla="*/ 610207 h 2515690"/>
              <a:gd name="connsiteX44" fmla="*/ 4816604 w 12192000"/>
              <a:gd name="connsiteY44" fmla="*/ 773163 h 2515690"/>
              <a:gd name="connsiteX45" fmla="*/ 4916502 w 12192000"/>
              <a:gd name="connsiteY45" fmla="*/ 788104 h 2515690"/>
              <a:gd name="connsiteX46" fmla="*/ 5224415 w 12192000"/>
              <a:gd name="connsiteY46" fmla="*/ 674418 h 2515690"/>
              <a:gd name="connsiteX47" fmla="*/ 5274077 w 12192000"/>
              <a:gd name="connsiteY47" fmla="*/ 655978 h 2515690"/>
              <a:gd name="connsiteX48" fmla="*/ 5371217 w 12192000"/>
              <a:gd name="connsiteY48" fmla="*/ 614372 h 2515690"/>
              <a:gd name="connsiteX49" fmla="*/ 5364523 w 12192000"/>
              <a:gd name="connsiteY49" fmla="*/ 502501 h 2515690"/>
              <a:gd name="connsiteX50" fmla="*/ 5457871 w 12192000"/>
              <a:gd name="connsiteY50" fmla="*/ 558285 h 2515690"/>
              <a:gd name="connsiteX51" fmla="*/ 5750580 w 12192000"/>
              <a:gd name="connsiteY51" fmla="*/ 663503 h 2515690"/>
              <a:gd name="connsiteX52" fmla="*/ 5976618 w 12192000"/>
              <a:gd name="connsiteY52" fmla="*/ 582652 h 2515690"/>
              <a:gd name="connsiteX53" fmla="*/ 6009346 w 12192000"/>
              <a:gd name="connsiteY53" fmla="*/ 559470 h 2515690"/>
              <a:gd name="connsiteX54" fmla="*/ 6069735 w 12192000"/>
              <a:gd name="connsiteY54" fmla="*/ 587803 h 2515690"/>
              <a:gd name="connsiteX55" fmla="*/ 6270319 w 12192000"/>
              <a:gd name="connsiteY55" fmla="*/ 643982 h 2515690"/>
              <a:gd name="connsiteX56" fmla="*/ 6406781 w 12192000"/>
              <a:gd name="connsiteY56" fmla="*/ 672327 h 2515690"/>
              <a:gd name="connsiteX57" fmla="*/ 6469508 w 12192000"/>
              <a:gd name="connsiteY57" fmla="*/ 708574 h 2515690"/>
              <a:gd name="connsiteX58" fmla="*/ 6515869 w 12192000"/>
              <a:gd name="connsiteY58" fmla="*/ 715738 h 2515690"/>
              <a:gd name="connsiteX59" fmla="*/ 6725938 w 12192000"/>
              <a:gd name="connsiteY59" fmla="*/ 691128 h 2515690"/>
              <a:gd name="connsiteX60" fmla="*/ 6778240 w 12192000"/>
              <a:gd name="connsiteY60" fmla="*/ 678998 h 2515690"/>
              <a:gd name="connsiteX61" fmla="*/ 6806944 w 12192000"/>
              <a:gd name="connsiteY61" fmla="*/ 646178 h 2515690"/>
              <a:gd name="connsiteX62" fmla="*/ 6830632 w 12192000"/>
              <a:gd name="connsiteY62" fmla="*/ 633915 h 2515690"/>
              <a:gd name="connsiteX63" fmla="*/ 6858072 w 12192000"/>
              <a:gd name="connsiteY63" fmla="*/ 646178 h 2515690"/>
              <a:gd name="connsiteX64" fmla="*/ 6891322 w 12192000"/>
              <a:gd name="connsiteY64" fmla="*/ 678998 h 2515690"/>
              <a:gd name="connsiteX65" fmla="*/ 6951905 w 12192000"/>
              <a:gd name="connsiteY65" fmla="*/ 691128 h 2515690"/>
              <a:gd name="connsiteX66" fmla="*/ 7195246 w 12192000"/>
              <a:gd name="connsiteY66" fmla="*/ 715738 h 2515690"/>
              <a:gd name="connsiteX67" fmla="*/ 7248949 w 12192000"/>
              <a:gd name="connsiteY67" fmla="*/ 708574 h 2515690"/>
              <a:gd name="connsiteX68" fmla="*/ 7321609 w 12192000"/>
              <a:gd name="connsiteY68" fmla="*/ 672327 h 2515690"/>
              <a:gd name="connsiteX69" fmla="*/ 7479684 w 12192000"/>
              <a:gd name="connsiteY69" fmla="*/ 643982 h 2515690"/>
              <a:gd name="connsiteX70" fmla="*/ 7712035 w 12192000"/>
              <a:gd name="connsiteY70" fmla="*/ 587803 h 2515690"/>
              <a:gd name="connsiteX71" fmla="*/ 7781987 w 12192000"/>
              <a:gd name="connsiteY71" fmla="*/ 559470 h 2515690"/>
              <a:gd name="connsiteX72" fmla="*/ 7819900 w 12192000"/>
              <a:gd name="connsiteY72" fmla="*/ 582652 h 2515690"/>
              <a:gd name="connsiteX73" fmla="*/ 8081736 w 12192000"/>
              <a:gd name="connsiteY73" fmla="*/ 663503 h 2515690"/>
              <a:gd name="connsiteX74" fmla="*/ 8420801 w 12192000"/>
              <a:gd name="connsiteY74" fmla="*/ 558285 h 2515690"/>
              <a:gd name="connsiteX75" fmla="*/ 8528933 w 12192000"/>
              <a:gd name="connsiteY75" fmla="*/ 502501 h 2515690"/>
              <a:gd name="connsiteX76" fmla="*/ 8521178 w 12192000"/>
              <a:gd name="connsiteY76" fmla="*/ 614372 h 2515690"/>
              <a:gd name="connsiteX77" fmla="*/ 8633702 w 12192000"/>
              <a:gd name="connsiteY77" fmla="*/ 655978 h 2515690"/>
              <a:gd name="connsiteX78" fmla="*/ 8691231 w 12192000"/>
              <a:gd name="connsiteY78" fmla="*/ 674418 h 2515690"/>
              <a:gd name="connsiteX79" fmla="*/ 9047908 w 12192000"/>
              <a:gd name="connsiteY79" fmla="*/ 788104 h 2515690"/>
              <a:gd name="connsiteX80" fmla="*/ 9163628 w 12192000"/>
              <a:gd name="connsiteY80" fmla="*/ 773163 h 2515690"/>
              <a:gd name="connsiteX81" fmla="*/ 9754459 w 12192000"/>
              <a:gd name="connsiteY81" fmla="*/ 610207 h 2515690"/>
              <a:gd name="connsiteX82" fmla="*/ 9838868 w 12192000"/>
              <a:gd name="connsiteY82" fmla="*/ 799511 h 2515690"/>
              <a:gd name="connsiteX83" fmla="*/ 10085808 w 12192000"/>
              <a:gd name="connsiteY83" fmla="*/ 816231 h 2515690"/>
              <a:gd name="connsiteX84" fmla="*/ 10334338 w 12192000"/>
              <a:gd name="connsiteY84" fmla="*/ 917517 h 2515690"/>
              <a:gd name="connsiteX85" fmla="*/ 10516076 w 12192000"/>
              <a:gd name="connsiteY85" fmla="*/ 1018726 h 2515690"/>
              <a:gd name="connsiteX86" fmla="*/ 10535302 w 12192000"/>
              <a:gd name="connsiteY86" fmla="*/ 1023522 h 2515690"/>
              <a:gd name="connsiteX87" fmla="*/ 10542819 w 12192000"/>
              <a:gd name="connsiteY87" fmla="*/ 1023458 h 2515690"/>
              <a:gd name="connsiteX88" fmla="*/ 10623994 w 12192000"/>
              <a:gd name="connsiteY88" fmla="*/ 1041996 h 2515690"/>
              <a:gd name="connsiteX89" fmla="*/ 10629774 w 12192000"/>
              <a:gd name="connsiteY89" fmla="*/ 1044511 h 2515690"/>
              <a:gd name="connsiteX90" fmla="*/ 10727305 w 12192000"/>
              <a:gd name="connsiteY90" fmla="*/ 1063419 h 2515690"/>
              <a:gd name="connsiteX91" fmla="*/ 10761785 w 12192000"/>
              <a:gd name="connsiteY91" fmla="*/ 1068017 h 2515690"/>
              <a:gd name="connsiteX92" fmla="*/ 10775688 w 12192000"/>
              <a:gd name="connsiteY92" fmla="*/ 1065268 h 2515690"/>
              <a:gd name="connsiteX93" fmla="*/ 10821837 w 12192000"/>
              <a:gd name="connsiteY93" fmla="*/ 1042232 h 2515690"/>
              <a:gd name="connsiteX94" fmla="*/ 11122438 w 12192000"/>
              <a:gd name="connsiteY94" fmla="*/ 1004583 h 2515690"/>
              <a:gd name="connsiteX95" fmla="*/ 11171433 w 12192000"/>
              <a:gd name="connsiteY95" fmla="*/ 1040550 h 2515690"/>
              <a:gd name="connsiteX96" fmla="*/ 11183724 w 12192000"/>
              <a:gd name="connsiteY96" fmla="*/ 1045316 h 2515690"/>
              <a:gd name="connsiteX97" fmla="*/ 11199690 w 12192000"/>
              <a:gd name="connsiteY97" fmla="*/ 1048085 h 2515690"/>
              <a:gd name="connsiteX98" fmla="*/ 11232475 w 12192000"/>
              <a:gd name="connsiteY98" fmla="*/ 1049340 h 2515690"/>
              <a:gd name="connsiteX99" fmla="*/ 11302451 w 12192000"/>
              <a:gd name="connsiteY99" fmla="*/ 949091 h 2515690"/>
              <a:gd name="connsiteX100" fmla="*/ 11484849 w 12192000"/>
              <a:gd name="connsiteY100" fmla="*/ 1057667 h 2515690"/>
              <a:gd name="connsiteX101" fmla="*/ 11512818 w 12192000"/>
              <a:gd name="connsiteY101" fmla="*/ 1048926 h 2515690"/>
              <a:gd name="connsiteX102" fmla="*/ 11642481 w 12192000"/>
              <a:gd name="connsiteY102" fmla="*/ 1029355 h 2515690"/>
              <a:gd name="connsiteX103" fmla="*/ 11714551 w 12192000"/>
              <a:gd name="connsiteY103" fmla="*/ 1020966 h 2515690"/>
              <a:gd name="connsiteX104" fmla="*/ 11714551 w 12192000"/>
              <a:gd name="connsiteY104" fmla="*/ 1022389 h 2515690"/>
              <a:gd name="connsiteX105" fmla="*/ 11728519 w 12192000"/>
              <a:gd name="connsiteY105" fmla="*/ 1020975 h 2515690"/>
              <a:gd name="connsiteX106" fmla="*/ 11741691 w 12192000"/>
              <a:gd name="connsiteY106" fmla="*/ 1019651 h 2515690"/>
              <a:gd name="connsiteX107" fmla="*/ 11743999 w 12192000"/>
              <a:gd name="connsiteY107" fmla="*/ 1019424 h 2515690"/>
              <a:gd name="connsiteX108" fmla="*/ 11742709 w 12192000"/>
              <a:gd name="connsiteY108" fmla="*/ 1019549 h 2515690"/>
              <a:gd name="connsiteX109" fmla="*/ 11741691 w 12192000"/>
              <a:gd name="connsiteY109" fmla="*/ 1019651 h 2515690"/>
              <a:gd name="connsiteX110" fmla="*/ 11738529 w 12192000"/>
              <a:gd name="connsiteY110" fmla="*/ 1019963 h 2515690"/>
              <a:gd name="connsiteX111" fmla="*/ 11771791 w 12192000"/>
              <a:gd name="connsiteY111" fmla="*/ 1015977 h 2515690"/>
              <a:gd name="connsiteX112" fmla="*/ 11834157 w 12192000"/>
              <a:gd name="connsiteY112" fmla="*/ 1009499 h 2515690"/>
              <a:gd name="connsiteX113" fmla="*/ 11843354 w 12192000"/>
              <a:gd name="connsiteY113" fmla="*/ 1008273 h 2515690"/>
              <a:gd name="connsiteX114" fmla="*/ 11843354 w 12192000"/>
              <a:gd name="connsiteY114" fmla="*/ 1000151 h 2515690"/>
              <a:gd name="connsiteX115" fmla="*/ 11893955 w 12192000"/>
              <a:gd name="connsiteY115" fmla="*/ 983740 h 2515690"/>
              <a:gd name="connsiteX116" fmla="*/ 11974160 w 12192000"/>
              <a:gd name="connsiteY116" fmla="*/ 920897 h 2515690"/>
              <a:gd name="connsiteX117" fmla="*/ 12143531 w 12192000"/>
              <a:gd name="connsiteY117" fmla="*/ 823664 h 2515690"/>
              <a:gd name="connsiteX118" fmla="*/ 12192000 w 12192000"/>
              <a:gd name="connsiteY118" fmla="*/ 801163 h 2515690"/>
              <a:gd name="connsiteX119" fmla="*/ 12192000 w 12192000"/>
              <a:gd name="connsiteY119" fmla="*/ 2515690 h 2515690"/>
              <a:gd name="connsiteX120" fmla="*/ 0 w 12192000"/>
              <a:gd name="connsiteY120" fmla="*/ 2515690 h 25156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Lst>
            <a:rect l="l" t="t" r="r" b="b"/>
            <a:pathLst>
              <a:path w="12192000" h="2515690">
                <a:moveTo>
                  <a:pt x="0" y="0"/>
                </a:moveTo>
                <a:lnTo>
                  <a:pt x="170442" y="96074"/>
                </a:lnTo>
                <a:cubicBezTo>
                  <a:pt x="323315" y="179510"/>
                  <a:pt x="418777" y="223899"/>
                  <a:pt x="424739" y="224865"/>
                </a:cubicBezTo>
                <a:cubicBezTo>
                  <a:pt x="573781" y="248496"/>
                  <a:pt x="654649" y="314572"/>
                  <a:pt x="748273" y="373939"/>
                </a:cubicBezTo>
                <a:cubicBezTo>
                  <a:pt x="830321" y="425631"/>
                  <a:pt x="917271" y="480784"/>
                  <a:pt x="1037058" y="499994"/>
                </a:cubicBezTo>
                <a:cubicBezTo>
                  <a:pt x="1195925" y="525362"/>
                  <a:pt x="1048105" y="445478"/>
                  <a:pt x="1101312" y="428540"/>
                </a:cubicBezTo>
                <a:cubicBezTo>
                  <a:pt x="1188473" y="458169"/>
                  <a:pt x="1274625" y="505369"/>
                  <a:pt x="1367071" y="516118"/>
                </a:cubicBezTo>
                <a:cubicBezTo>
                  <a:pt x="1701323" y="554463"/>
                  <a:pt x="1964451" y="648887"/>
                  <a:pt x="2189943" y="794533"/>
                </a:cubicBezTo>
                <a:cubicBezTo>
                  <a:pt x="2255082" y="836300"/>
                  <a:pt x="2357481" y="862342"/>
                  <a:pt x="2390329" y="920897"/>
                </a:cubicBezTo>
                <a:cubicBezTo>
                  <a:pt x="2406050" y="949359"/>
                  <a:pt x="2430126" y="969285"/>
                  <a:pt x="2459570" y="983740"/>
                </a:cubicBezTo>
                <a:lnTo>
                  <a:pt x="2503252" y="1000151"/>
                </a:lnTo>
                <a:lnTo>
                  <a:pt x="2503252" y="1008273"/>
                </a:lnTo>
                <a:lnTo>
                  <a:pt x="2511191" y="1009499"/>
                </a:lnTo>
                <a:cubicBezTo>
                  <a:pt x="2529847" y="1011974"/>
                  <a:pt x="2562849" y="1015701"/>
                  <a:pt x="2565029" y="1015977"/>
                </a:cubicBezTo>
                <a:cubicBezTo>
                  <a:pt x="2610845" y="1021778"/>
                  <a:pt x="2601577" y="1020837"/>
                  <a:pt x="2593745" y="1019963"/>
                </a:cubicBezTo>
                <a:lnTo>
                  <a:pt x="2591015" y="1019651"/>
                </a:lnTo>
                <a:lnTo>
                  <a:pt x="2590137" y="1019549"/>
                </a:lnTo>
                <a:cubicBezTo>
                  <a:pt x="2588203" y="1019326"/>
                  <a:pt x="2588125" y="1019321"/>
                  <a:pt x="2589021" y="1019424"/>
                </a:cubicBezTo>
                <a:lnTo>
                  <a:pt x="2591015" y="1019651"/>
                </a:lnTo>
                <a:lnTo>
                  <a:pt x="2602385" y="1020975"/>
                </a:lnTo>
                <a:lnTo>
                  <a:pt x="2614445" y="1022389"/>
                </a:lnTo>
                <a:lnTo>
                  <a:pt x="2614445" y="1020966"/>
                </a:lnTo>
                <a:lnTo>
                  <a:pt x="2676661" y="1029355"/>
                </a:lnTo>
                <a:cubicBezTo>
                  <a:pt x="2715592" y="1034194"/>
                  <a:pt x="2753901" y="1039695"/>
                  <a:pt x="2788597" y="1048926"/>
                </a:cubicBezTo>
                <a:lnTo>
                  <a:pt x="2812742" y="1057667"/>
                </a:lnTo>
                <a:lnTo>
                  <a:pt x="2970201" y="949091"/>
                </a:lnTo>
                <a:cubicBezTo>
                  <a:pt x="3052785" y="982961"/>
                  <a:pt x="2996105" y="1020057"/>
                  <a:pt x="3030610" y="1049340"/>
                </a:cubicBezTo>
                <a:cubicBezTo>
                  <a:pt x="3039005" y="1048442"/>
                  <a:pt x="3049621" y="1048500"/>
                  <a:pt x="3058913" y="1048085"/>
                </a:cubicBezTo>
                <a:lnTo>
                  <a:pt x="3072697" y="1045316"/>
                </a:lnTo>
                <a:lnTo>
                  <a:pt x="3083305" y="1040550"/>
                </a:lnTo>
                <a:lnTo>
                  <a:pt x="3125603" y="1004583"/>
                </a:lnTo>
                <a:cubicBezTo>
                  <a:pt x="3221669" y="925596"/>
                  <a:pt x="3242489" y="937564"/>
                  <a:pt x="3385106" y="1042233"/>
                </a:cubicBezTo>
                <a:cubicBezTo>
                  <a:pt x="3399403" y="1052670"/>
                  <a:pt x="3412529" y="1060209"/>
                  <a:pt x="3424945" y="1065268"/>
                </a:cubicBezTo>
                <a:lnTo>
                  <a:pt x="3436948" y="1068018"/>
                </a:lnTo>
                <a:lnTo>
                  <a:pt x="3466714" y="1063419"/>
                </a:lnTo>
                <a:lnTo>
                  <a:pt x="3550909" y="1044511"/>
                </a:lnTo>
                <a:lnTo>
                  <a:pt x="3555900" y="1041996"/>
                </a:lnTo>
                <a:cubicBezTo>
                  <a:pt x="3573827" y="1033454"/>
                  <a:pt x="3594382" y="1025941"/>
                  <a:pt x="3625978" y="1023459"/>
                </a:cubicBezTo>
                <a:lnTo>
                  <a:pt x="3632465" y="1023522"/>
                </a:lnTo>
                <a:lnTo>
                  <a:pt x="3649063" y="1018726"/>
                </a:lnTo>
                <a:cubicBezTo>
                  <a:pt x="3741849" y="989371"/>
                  <a:pt x="3810578" y="953657"/>
                  <a:pt x="3805954" y="917517"/>
                </a:cubicBezTo>
                <a:cubicBezTo>
                  <a:pt x="4031729" y="953901"/>
                  <a:pt x="4031729" y="953901"/>
                  <a:pt x="4020506" y="816231"/>
                </a:cubicBezTo>
                <a:cubicBezTo>
                  <a:pt x="4171643" y="865324"/>
                  <a:pt x="4206308" y="864422"/>
                  <a:pt x="4233682" y="799511"/>
                </a:cubicBezTo>
                <a:cubicBezTo>
                  <a:pt x="4260226" y="737017"/>
                  <a:pt x="4254728" y="668575"/>
                  <a:pt x="4306552" y="610207"/>
                </a:cubicBezTo>
                <a:cubicBezTo>
                  <a:pt x="4495313" y="657923"/>
                  <a:pt x="4699922" y="667347"/>
                  <a:pt x="4816604" y="773163"/>
                </a:cubicBezTo>
                <a:cubicBezTo>
                  <a:pt x="4834734" y="789836"/>
                  <a:pt x="4890507" y="799946"/>
                  <a:pt x="4916502" y="788104"/>
                </a:cubicBezTo>
                <a:cubicBezTo>
                  <a:pt x="5013526" y="746101"/>
                  <a:pt x="5238129" y="796871"/>
                  <a:pt x="5224415" y="674418"/>
                </a:cubicBezTo>
                <a:cubicBezTo>
                  <a:pt x="5223051" y="659300"/>
                  <a:pt x="5240524" y="644890"/>
                  <a:pt x="5274077" y="655978"/>
                </a:cubicBezTo>
                <a:cubicBezTo>
                  <a:pt x="5388582" y="694066"/>
                  <a:pt x="5367022" y="644784"/>
                  <a:pt x="5371217" y="614372"/>
                </a:cubicBezTo>
                <a:cubicBezTo>
                  <a:pt x="5375856" y="577567"/>
                  <a:pt x="5319010" y="537578"/>
                  <a:pt x="5364523" y="502501"/>
                </a:cubicBezTo>
                <a:cubicBezTo>
                  <a:pt x="5425408" y="508891"/>
                  <a:pt x="5433299" y="538191"/>
                  <a:pt x="5457871" y="558285"/>
                </a:cubicBezTo>
                <a:cubicBezTo>
                  <a:pt x="5530352" y="617005"/>
                  <a:pt x="5609566" y="664386"/>
                  <a:pt x="5750580" y="663503"/>
                </a:cubicBezTo>
                <a:cubicBezTo>
                  <a:pt x="5864519" y="662926"/>
                  <a:pt x="5966527" y="666650"/>
                  <a:pt x="5976618" y="582652"/>
                </a:cubicBezTo>
                <a:cubicBezTo>
                  <a:pt x="5978145" y="569455"/>
                  <a:pt x="5990792" y="562346"/>
                  <a:pt x="6009346" y="559470"/>
                </a:cubicBezTo>
                <a:cubicBezTo>
                  <a:pt x="6030639" y="568485"/>
                  <a:pt x="6052592" y="577083"/>
                  <a:pt x="6069735" y="587803"/>
                </a:cubicBezTo>
                <a:cubicBezTo>
                  <a:pt x="6126182" y="623812"/>
                  <a:pt x="6196945" y="634730"/>
                  <a:pt x="6270319" y="643982"/>
                </a:cubicBezTo>
                <a:cubicBezTo>
                  <a:pt x="6317101" y="649940"/>
                  <a:pt x="6363466" y="657107"/>
                  <a:pt x="6406781" y="672327"/>
                </a:cubicBezTo>
                <a:cubicBezTo>
                  <a:pt x="6433586" y="681598"/>
                  <a:pt x="6454928" y="693402"/>
                  <a:pt x="6469508" y="708574"/>
                </a:cubicBezTo>
                <a:cubicBezTo>
                  <a:pt x="6482729" y="721786"/>
                  <a:pt x="6496225" y="725422"/>
                  <a:pt x="6515869" y="715738"/>
                </a:cubicBezTo>
                <a:cubicBezTo>
                  <a:pt x="6572200" y="688353"/>
                  <a:pt x="6639257" y="676241"/>
                  <a:pt x="6725938" y="691128"/>
                </a:cubicBezTo>
                <a:cubicBezTo>
                  <a:pt x="6752109" y="695629"/>
                  <a:pt x="6772625" y="691505"/>
                  <a:pt x="6778240" y="678998"/>
                </a:cubicBezTo>
                <a:cubicBezTo>
                  <a:pt x="6784286" y="665981"/>
                  <a:pt x="6794269" y="655280"/>
                  <a:pt x="6806944" y="646178"/>
                </a:cubicBezTo>
                <a:lnTo>
                  <a:pt x="6830632" y="633915"/>
                </a:lnTo>
                <a:lnTo>
                  <a:pt x="6858072" y="646178"/>
                </a:lnTo>
                <a:cubicBezTo>
                  <a:pt x="6872754" y="655280"/>
                  <a:pt x="6884317" y="665981"/>
                  <a:pt x="6891322" y="678998"/>
                </a:cubicBezTo>
                <a:cubicBezTo>
                  <a:pt x="6897826" y="691505"/>
                  <a:pt x="6921592" y="695629"/>
                  <a:pt x="6951905" y="691128"/>
                </a:cubicBezTo>
                <a:cubicBezTo>
                  <a:pt x="7052317" y="676241"/>
                  <a:pt x="7129994" y="688353"/>
                  <a:pt x="7195246" y="715738"/>
                </a:cubicBezTo>
                <a:cubicBezTo>
                  <a:pt x="7217999" y="725422"/>
                  <a:pt x="7233634" y="721786"/>
                  <a:pt x="7248949" y="708574"/>
                </a:cubicBezTo>
                <a:cubicBezTo>
                  <a:pt x="7265838" y="693402"/>
                  <a:pt x="7290560" y="681598"/>
                  <a:pt x="7321609" y="672327"/>
                </a:cubicBezTo>
                <a:cubicBezTo>
                  <a:pt x="7371785" y="657107"/>
                  <a:pt x="7425493" y="649940"/>
                  <a:pt x="7479684" y="643982"/>
                </a:cubicBezTo>
                <a:cubicBezTo>
                  <a:pt x="7564679" y="634730"/>
                  <a:pt x="7646649" y="623812"/>
                  <a:pt x="7712035" y="587803"/>
                </a:cubicBezTo>
                <a:cubicBezTo>
                  <a:pt x="7731892" y="577083"/>
                  <a:pt x="7757322" y="568485"/>
                  <a:pt x="7781987" y="559470"/>
                </a:cubicBezTo>
                <a:cubicBezTo>
                  <a:pt x="7803481" y="562346"/>
                  <a:pt x="7818130" y="569455"/>
                  <a:pt x="7819900" y="582652"/>
                </a:cubicBezTo>
                <a:cubicBezTo>
                  <a:pt x="7831588" y="666650"/>
                  <a:pt x="7949751" y="662926"/>
                  <a:pt x="8081736" y="663503"/>
                </a:cubicBezTo>
                <a:cubicBezTo>
                  <a:pt x="8245081" y="664386"/>
                  <a:pt x="8336842" y="617005"/>
                  <a:pt x="8420801" y="558285"/>
                </a:cubicBezTo>
                <a:cubicBezTo>
                  <a:pt x="8449265" y="538191"/>
                  <a:pt x="8458404" y="508890"/>
                  <a:pt x="8528933" y="502501"/>
                </a:cubicBezTo>
                <a:cubicBezTo>
                  <a:pt x="8581654" y="537578"/>
                  <a:pt x="8515805" y="577567"/>
                  <a:pt x="8521178" y="614372"/>
                </a:cubicBezTo>
                <a:cubicBezTo>
                  <a:pt x="8526038" y="644784"/>
                  <a:pt x="8501063" y="694066"/>
                  <a:pt x="8633702" y="655978"/>
                </a:cubicBezTo>
                <a:cubicBezTo>
                  <a:pt x="8672570" y="644890"/>
                  <a:pt x="8692811" y="659300"/>
                  <a:pt x="8691231" y="674418"/>
                </a:cubicBezTo>
                <a:cubicBezTo>
                  <a:pt x="8675345" y="796871"/>
                  <a:pt x="8935518" y="746101"/>
                  <a:pt x="9047908" y="788104"/>
                </a:cubicBezTo>
                <a:cubicBezTo>
                  <a:pt x="9078021" y="799946"/>
                  <a:pt x="9142627" y="789836"/>
                  <a:pt x="9163628" y="773163"/>
                </a:cubicBezTo>
                <a:cubicBezTo>
                  <a:pt x="9298789" y="667347"/>
                  <a:pt x="9535801" y="657923"/>
                  <a:pt x="9754459" y="610207"/>
                </a:cubicBezTo>
                <a:cubicBezTo>
                  <a:pt x="9814490" y="668575"/>
                  <a:pt x="9808123" y="737017"/>
                  <a:pt x="9838868" y="799511"/>
                </a:cubicBezTo>
                <a:cubicBezTo>
                  <a:pt x="9870579" y="864422"/>
                  <a:pt x="9910733" y="865324"/>
                  <a:pt x="10085808" y="816231"/>
                </a:cubicBezTo>
                <a:cubicBezTo>
                  <a:pt x="10072804" y="953901"/>
                  <a:pt x="10072804" y="953901"/>
                  <a:pt x="10334338" y="917517"/>
                </a:cubicBezTo>
                <a:cubicBezTo>
                  <a:pt x="10328982" y="953657"/>
                  <a:pt x="10408594" y="989371"/>
                  <a:pt x="10516076" y="1018726"/>
                </a:cubicBezTo>
                <a:lnTo>
                  <a:pt x="10535302" y="1023522"/>
                </a:lnTo>
                <a:lnTo>
                  <a:pt x="10542819" y="1023458"/>
                </a:lnTo>
                <a:cubicBezTo>
                  <a:pt x="10579419" y="1025941"/>
                  <a:pt x="10603227" y="1033454"/>
                  <a:pt x="10623994" y="1041996"/>
                </a:cubicBezTo>
                <a:lnTo>
                  <a:pt x="10629774" y="1044511"/>
                </a:lnTo>
                <a:lnTo>
                  <a:pt x="10727305" y="1063419"/>
                </a:lnTo>
                <a:lnTo>
                  <a:pt x="10761785" y="1068017"/>
                </a:lnTo>
                <a:lnTo>
                  <a:pt x="10775688" y="1065268"/>
                </a:lnTo>
                <a:cubicBezTo>
                  <a:pt x="10790070" y="1060209"/>
                  <a:pt x="10805275" y="1052670"/>
                  <a:pt x="10821837" y="1042232"/>
                </a:cubicBezTo>
                <a:cubicBezTo>
                  <a:pt x="10987041" y="937564"/>
                  <a:pt x="11011156" y="925596"/>
                  <a:pt x="11122438" y="1004583"/>
                </a:cubicBezTo>
                <a:lnTo>
                  <a:pt x="11171433" y="1040550"/>
                </a:lnTo>
                <a:lnTo>
                  <a:pt x="11183724" y="1045316"/>
                </a:lnTo>
                <a:lnTo>
                  <a:pt x="11199690" y="1048085"/>
                </a:lnTo>
                <a:cubicBezTo>
                  <a:pt x="11210452" y="1048499"/>
                  <a:pt x="11222752" y="1048442"/>
                  <a:pt x="11232475" y="1049340"/>
                </a:cubicBezTo>
                <a:cubicBezTo>
                  <a:pt x="11272445" y="1020057"/>
                  <a:pt x="11206789" y="982961"/>
                  <a:pt x="11302451" y="949091"/>
                </a:cubicBezTo>
                <a:lnTo>
                  <a:pt x="11484849" y="1057667"/>
                </a:lnTo>
                <a:lnTo>
                  <a:pt x="11512818" y="1048926"/>
                </a:lnTo>
                <a:cubicBezTo>
                  <a:pt x="11553007" y="1039695"/>
                  <a:pt x="11597385" y="1034194"/>
                  <a:pt x="11642481" y="1029355"/>
                </a:cubicBezTo>
                <a:lnTo>
                  <a:pt x="11714551" y="1020966"/>
                </a:lnTo>
                <a:lnTo>
                  <a:pt x="11714551" y="1022389"/>
                </a:lnTo>
                <a:lnTo>
                  <a:pt x="11728519" y="1020975"/>
                </a:lnTo>
                <a:lnTo>
                  <a:pt x="11741691" y="1019651"/>
                </a:lnTo>
                <a:lnTo>
                  <a:pt x="11743999" y="1019424"/>
                </a:lnTo>
                <a:cubicBezTo>
                  <a:pt x="11745037" y="1019320"/>
                  <a:pt x="11744948" y="1019326"/>
                  <a:pt x="11742709" y="1019549"/>
                </a:cubicBezTo>
                <a:lnTo>
                  <a:pt x="11741691" y="1019651"/>
                </a:lnTo>
                <a:lnTo>
                  <a:pt x="11738529" y="1019963"/>
                </a:lnTo>
                <a:cubicBezTo>
                  <a:pt x="11729455" y="1020837"/>
                  <a:pt x="11718720" y="1021778"/>
                  <a:pt x="11771791" y="1015977"/>
                </a:cubicBezTo>
                <a:cubicBezTo>
                  <a:pt x="11774317" y="1015701"/>
                  <a:pt x="11812546" y="1011974"/>
                  <a:pt x="11834157" y="1009499"/>
                </a:cubicBezTo>
                <a:lnTo>
                  <a:pt x="11843354" y="1008273"/>
                </a:lnTo>
                <a:lnTo>
                  <a:pt x="11843354" y="1000151"/>
                </a:lnTo>
                <a:lnTo>
                  <a:pt x="11893955" y="983740"/>
                </a:lnTo>
                <a:cubicBezTo>
                  <a:pt x="11928061" y="969285"/>
                  <a:pt x="11955951" y="949359"/>
                  <a:pt x="11974160" y="920897"/>
                </a:cubicBezTo>
                <a:cubicBezTo>
                  <a:pt x="12002698" y="876981"/>
                  <a:pt x="12076554" y="851353"/>
                  <a:pt x="12143531" y="823664"/>
                </a:cubicBezTo>
                <a:lnTo>
                  <a:pt x="12192000" y="801163"/>
                </a:lnTo>
                <a:lnTo>
                  <a:pt x="12192000" y="2515690"/>
                </a:lnTo>
                <a:lnTo>
                  <a:pt x="0" y="251569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solidFill>
                <a:schemeClr val="tx1"/>
              </a:solidFill>
            </a:endParaRPr>
          </a:p>
        </p:txBody>
      </p:sp>
      <p:sp>
        <p:nvSpPr>
          <p:cNvPr id="3" name="Title 2">
            <a:extLst>
              <a:ext uri="{FF2B5EF4-FFF2-40B4-BE49-F238E27FC236}">
                <a16:creationId xmlns:a16="http://schemas.microsoft.com/office/drawing/2014/main" id="{C34FF26D-9772-4E46-AA3E-89C01B1F1887}"/>
              </a:ext>
            </a:extLst>
          </p:cNvPr>
          <p:cNvSpPr>
            <a:spLocks noGrp="1"/>
          </p:cNvSpPr>
          <p:nvPr>
            <p:ph type="title"/>
          </p:nvPr>
        </p:nvSpPr>
        <p:spPr>
          <a:xfrm>
            <a:off x="628649" y="182562"/>
            <a:ext cx="7886700" cy="930275"/>
          </a:xfrm>
        </p:spPr>
        <p:txBody>
          <a:bodyPr vert="horz" lIns="91440" tIns="45720" rIns="91440" bIns="45720" rtlCol="0" anchor="ctr">
            <a:normAutofit fontScale="90000"/>
          </a:bodyPr>
          <a:lstStyle/>
          <a:p>
            <a:pPr>
              <a:defRPr/>
            </a:pPr>
            <a:r>
              <a:rPr lang="en-US" sz="3600" kern="1200" dirty="0">
                <a:solidFill>
                  <a:schemeClr val="tx1"/>
                </a:solidFill>
                <a:latin typeface="+mj-lt"/>
                <a:ea typeface="+mj-ea"/>
                <a:cs typeface="+mj-cs"/>
              </a:rPr>
              <a:t> </a:t>
            </a:r>
            <a:br>
              <a:rPr lang="en-US" sz="3600" kern="1200" dirty="0">
                <a:solidFill>
                  <a:schemeClr val="tx1"/>
                </a:solidFill>
                <a:latin typeface="+mj-lt"/>
                <a:ea typeface="+mj-ea"/>
                <a:cs typeface="+mj-cs"/>
              </a:rPr>
            </a:br>
            <a:r>
              <a:rPr lang="en-US" sz="3600" b="1" kern="1200" dirty="0">
                <a:solidFill>
                  <a:schemeClr val="tx1"/>
                </a:solidFill>
                <a:latin typeface="+mj-lt"/>
                <a:ea typeface="+mj-ea"/>
                <a:cs typeface="+mj-cs"/>
              </a:rPr>
              <a:t>Overarching Safeguarding Legislation, Policy and Procedure</a:t>
            </a:r>
            <a:br>
              <a:rPr lang="en-US" altLang="en-US" sz="1800" kern="1200" dirty="0">
                <a:solidFill>
                  <a:schemeClr val="tx1"/>
                </a:solidFill>
                <a:latin typeface="+mj-lt"/>
                <a:ea typeface="+mj-ea"/>
                <a:cs typeface="+mj-cs"/>
              </a:rPr>
            </a:br>
            <a:endParaRPr lang="en-US" sz="1800" kern="1200" dirty="0">
              <a:solidFill>
                <a:schemeClr val="tx1"/>
              </a:solidFill>
              <a:latin typeface="+mj-lt"/>
              <a:ea typeface="+mj-ea"/>
              <a:cs typeface="+mj-cs"/>
            </a:endParaRPr>
          </a:p>
        </p:txBody>
      </p:sp>
      <p:sp>
        <p:nvSpPr>
          <p:cNvPr id="2" name="Content Placeholder 1">
            <a:extLst>
              <a:ext uri="{FF2B5EF4-FFF2-40B4-BE49-F238E27FC236}">
                <a16:creationId xmlns:a16="http://schemas.microsoft.com/office/drawing/2014/main" id="{08AF0AB4-5398-49C0-AFAB-DC9CD50C8286}"/>
              </a:ext>
            </a:extLst>
          </p:cNvPr>
          <p:cNvSpPr>
            <a:spLocks/>
          </p:cNvSpPr>
          <p:nvPr/>
        </p:nvSpPr>
        <p:spPr>
          <a:xfrm>
            <a:off x="539552" y="1295401"/>
            <a:ext cx="3965234" cy="4345690"/>
          </a:xfrm>
          <a:prstGeom prst="rect">
            <a:avLst/>
          </a:prstGeom>
        </p:spPr>
        <p:txBody>
          <a:bodyPr>
            <a:normAutofit lnSpcReduction="10000"/>
          </a:bodyPr>
          <a:lstStyle/>
          <a:p>
            <a:pPr marL="285750" indent="-285750" defTabSz="333756">
              <a:lnSpc>
                <a:spcPct val="90000"/>
              </a:lnSpc>
              <a:spcAft>
                <a:spcPts val="600"/>
              </a:spcAft>
              <a:buFont typeface="Arial" panose="020B0604020202020204" pitchFamily="34" charset="0"/>
              <a:buChar char="•"/>
            </a:pPr>
            <a:r>
              <a:rPr lang="en-US" kern="1200" dirty="0">
                <a:solidFill>
                  <a:schemeClr val="tx1"/>
                </a:solidFill>
                <a:latin typeface="+mn-lt"/>
                <a:ea typeface="+mn-ea"/>
                <a:cs typeface="+mn-cs"/>
              </a:rPr>
              <a:t>The Social Services and Well-being (Wales) Act 2014 - Part 7 is specific to Safeguarding</a:t>
            </a:r>
          </a:p>
          <a:p>
            <a:pPr marL="285750" indent="-285750" defTabSz="333756">
              <a:lnSpc>
                <a:spcPct val="90000"/>
              </a:lnSpc>
              <a:spcAft>
                <a:spcPts val="600"/>
              </a:spcAft>
              <a:buFont typeface="Arial" panose="020B0604020202020204" pitchFamily="34" charset="0"/>
              <a:buChar char="•"/>
            </a:pPr>
            <a:r>
              <a:rPr lang="en-US" kern="1200" dirty="0">
                <a:solidFill>
                  <a:schemeClr val="tx1"/>
                </a:solidFill>
                <a:latin typeface="+mn-lt"/>
                <a:ea typeface="+mn-ea"/>
                <a:cs typeface="+mn-cs"/>
              </a:rPr>
              <a:t>Working Together to Safeguard People, 2019</a:t>
            </a:r>
          </a:p>
          <a:p>
            <a:pPr marL="285750" indent="-285750" defTabSz="333756">
              <a:lnSpc>
                <a:spcPct val="90000"/>
              </a:lnSpc>
              <a:spcAft>
                <a:spcPts val="600"/>
              </a:spcAft>
              <a:buFont typeface="Arial" panose="020B0604020202020204" pitchFamily="34" charset="0"/>
              <a:buChar char="•"/>
            </a:pPr>
            <a:r>
              <a:rPr lang="en-US" kern="1200" dirty="0">
                <a:solidFill>
                  <a:schemeClr val="tx1"/>
                </a:solidFill>
                <a:latin typeface="+mn-lt"/>
                <a:ea typeface="+mn-ea"/>
                <a:cs typeface="+mn-cs"/>
              </a:rPr>
              <a:t>Code of Practice under Part 10 of the Social Services and Well-being (Wales) Act 2014 </a:t>
            </a:r>
          </a:p>
          <a:p>
            <a:pPr marL="285750" indent="-285750" defTabSz="333756">
              <a:lnSpc>
                <a:spcPct val="90000"/>
              </a:lnSpc>
              <a:spcAft>
                <a:spcPts val="600"/>
              </a:spcAft>
              <a:buFont typeface="Arial" panose="020B0604020202020204" pitchFamily="34" charset="0"/>
              <a:buChar char="•"/>
            </a:pPr>
            <a:r>
              <a:rPr lang="en-GB" kern="1200" dirty="0">
                <a:solidFill>
                  <a:schemeClr val="tx1"/>
                </a:solidFill>
                <a:latin typeface="+mn-lt"/>
                <a:ea typeface="+mn-ea"/>
                <a:cs typeface="+mn-cs"/>
              </a:rPr>
              <a:t>Wales Safeguarding Procedures, 2019</a:t>
            </a:r>
            <a:endParaRPr lang="en-US" kern="1200" dirty="0">
              <a:solidFill>
                <a:schemeClr val="tx1"/>
              </a:solidFill>
              <a:latin typeface="+mn-lt"/>
              <a:ea typeface="+mn-ea"/>
              <a:cs typeface="+mn-cs"/>
            </a:endParaRPr>
          </a:p>
          <a:p>
            <a:pPr marL="285750" indent="-285750" defTabSz="333756">
              <a:lnSpc>
                <a:spcPct val="90000"/>
              </a:lnSpc>
              <a:spcAft>
                <a:spcPts val="600"/>
              </a:spcAft>
              <a:buFont typeface="Arial" panose="020B0604020202020204" pitchFamily="34" charset="0"/>
              <a:buChar char="•"/>
              <a:defRPr/>
            </a:pPr>
            <a:r>
              <a:rPr lang="en-GB" kern="1200" dirty="0">
                <a:solidFill>
                  <a:schemeClr val="tx1"/>
                </a:solidFill>
                <a:latin typeface="+mn-lt"/>
                <a:ea typeface="+mn-ea"/>
                <a:cs typeface="+mn-cs"/>
              </a:rPr>
              <a:t>Children Act 1989 and 2004 </a:t>
            </a:r>
          </a:p>
          <a:p>
            <a:pPr marL="285750" indent="-285750" defTabSz="333756">
              <a:lnSpc>
                <a:spcPct val="90000"/>
              </a:lnSpc>
              <a:spcAft>
                <a:spcPts val="600"/>
              </a:spcAft>
              <a:buFont typeface="Arial" panose="020B0604020202020204" pitchFamily="34" charset="0"/>
              <a:buChar char="•"/>
              <a:defRPr/>
            </a:pPr>
            <a:r>
              <a:rPr lang="en-GB" kern="1200" dirty="0">
                <a:solidFill>
                  <a:schemeClr val="tx1"/>
                </a:solidFill>
                <a:latin typeface="+mn-lt"/>
                <a:ea typeface="+mn-ea"/>
                <a:cs typeface="+mn-cs"/>
              </a:rPr>
              <a:t>Mental Capacity Act 2005 and the Mental Health Act 1983 </a:t>
            </a:r>
          </a:p>
          <a:p>
            <a:pPr marL="285750" indent="-285750" defTabSz="333756">
              <a:lnSpc>
                <a:spcPct val="90000"/>
              </a:lnSpc>
              <a:spcAft>
                <a:spcPts val="600"/>
              </a:spcAft>
              <a:buFont typeface="Arial" panose="020B0604020202020204" pitchFamily="34" charset="0"/>
              <a:buChar char="•"/>
              <a:defRPr/>
            </a:pPr>
            <a:r>
              <a:rPr lang="en-GB" kern="1200" dirty="0">
                <a:solidFill>
                  <a:schemeClr val="tx1"/>
                </a:solidFill>
                <a:latin typeface="+mn-lt"/>
                <a:ea typeface="+mn-ea"/>
                <a:cs typeface="+mn-cs"/>
              </a:rPr>
              <a:t>Equality Act 2010</a:t>
            </a:r>
          </a:p>
          <a:p>
            <a:pPr marL="285750" indent="-285750" defTabSz="333756">
              <a:lnSpc>
                <a:spcPct val="90000"/>
              </a:lnSpc>
              <a:spcAft>
                <a:spcPts val="600"/>
              </a:spcAft>
              <a:buFont typeface="Arial" panose="020B0604020202020204" pitchFamily="34" charset="0"/>
              <a:buChar char="•"/>
              <a:defRPr/>
            </a:pPr>
            <a:r>
              <a:rPr lang="en-GB" kern="1200" dirty="0">
                <a:solidFill>
                  <a:schemeClr val="tx1"/>
                </a:solidFill>
                <a:latin typeface="+mn-lt"/>
                <a:ea typeface="+mn-ea"/>
                <a:cs typeface="+mn-cs"/>
              </a:rPr>
              <a:t>Freedom of Information Act 2000 and General Data Protection Regulation , 2018 (GDPR). </a:t>
            </a:r>
          </a:p>
          <a:p>
            <a:pPr defTabSz="333756">
              <a:lnSpc>
                <a:spcPct val="90000"/>
              </a:lnSpc>
              <a:spcAft>
                <a:spcPts val="600"/>
              </a:spcAft>
              <a:defRPr/>
            </a:pPr>
            <a:endParaRPr lang="en-GB" sz="1460" kern="1200" dirty="0">
              <a:solidFill>
                <a:schemeClr val="tx1"/>
              </a:solidFill>
              <a:latin typeface="+mn-lt"/>
              <a:ea typeface="+mn-ea"/>
              <a:cs typeface="+mn-cs"/>
            </a:endParaRPr>
          </a:p>
          <a:p>
            <a:pPr defTabSz="333756">
              <a:lnSpc>
                <a:spcPct val="90000"/>
              </a:lnSpc>
              <a:spcAft>
                <a:spcPts val="600"/>
              </a:spcAft>
              <a:defRPr/>
            </a:pPr>
            <a:endParaRPr lang="en-GB" sz="1460" kern="1200" dirty="0">
              <a:solidFill>
                <a:schemeClr val="tx1"/>
              </a:solidFill>
              <a:latin typeface="+mn-lt"/>
              <a:ea typeface="+mn-ea"/>
              <a:cs typeface="+mn-cs"/>
            </a:endParaRPr>
          </a:p>
          <a:p>
            <a:pPr>
              <a:lnSpc>
                <a:spcPct val="90000"/>
              </a:lnSpc>
              <a:spcAft>
                <a:spcPts val="600"/>
              </a:spcAft>
              <a:defRPr/>
            </a:pPr>
            <a:endParaRPr lang="en-GB" dirty="0"/>
          </a:p>
        </p:txBody>
      </p:sp>
      <p:sp>
        <p:nvSpPr>
          <p:cNvPr id="7" name="Content Placeholder 6">
            <a:extLst>
              <a:ext uri="{FF2B5EF4-FFF2-40B4-BE49-F238E27FC236}">
                <a16:creationId xmlns:a16="http://schemas.microsoft.com/office/drawing/2014/main" id="{E5A85D2A-F547-3D80-6661-5F449AF9C4CF}"/>
              </a:ext>
            </a:extLst>
          </p:cNvPr>
          <p:cNvSpPr>
            <a:spLocks/>
          </p:cNvSpPr>
          <p:nvPr/>
        </p:nvSpPr>
        <p:spPr>
          <a:xfrm>
            <a:off x="4638044" y="1295400"/>
            <a:ext cx="3877305" cy="4791241"/>
          </a:xfrm>
          <a:prstGeom prst="rect">
            <a:avLst/>
          </a:prstGeom>
        </p:spPr>
        <p:txBody>
          <a:bodyPr>
            <a:normAutofit/>
          </a:bodyPr>
          <a:lstStyle/>
          <a:p>
            <a:pPr marL="285750" indent="-285750" defTabSz="333756">
              <a:lnSpc>
                <a:spcPct val="90000"/>
              </a:lnSpc>
              <a:spcAft>
                <a:spcPts val="600"/>
              </a:spcAft>
              <a:buFont typeface="Arial" panose="020B0604020202020204" pitchFamily="34" charset="0"/>
              <a:buChar char="•"/>
              <a:defRPr/>
            </a:pPr>
            <a:r>
              <a:rPr lang="en-GB" kern="1200" dirty="0">
                <a:solidFill>
                  <a:schemeClr val="tx1"/>
                </a:solidFill>
                <a:latin typeface="+mn-lt"/>
                <a:ea typeface="+mn-ea"/>
                <a:cs typeface="+mn-cs"/>
              </a:rPr>
              <a:t>Welsh Language (Wales) Measures 2011 - </a:t>
            </a:r>
            <a:r>
              <a:rPr lang="en-US" kern="1200" dirty="0">
                <a:solidFill>
                  <a:schemeClr val="tx1"/>
                </a:solidFill>
                <a:latin typeface="+mn-lt"/>
                <a:ea typeface="+mn-ea"/>
                <a:cs typeface="+mn-cs"/>
              </a:rPr>
              <a:t>Welsh Language Standards </a:t>
            </a:r>
          </a:p>
          <a:p>
            <a:pPr marL="285750" indent="-285750" defTabSz="333756">
              <a:lnSpc>
                <a:spcPct val="90000"/>
              </a:lnSpc>
              <a:spcAft>
                <a:spcPts val="600"/>
              </a:spcAft>
              <a:buFont typeface="Arial" panose="020B0604020202020204" pitchFamily="34" charset="0"/>
              <a:buChar char="•"/>
              <a:defRPr/>
            </a:pPr>
            <a:r>
              <a:rPr lang="en-US" kern="1200" dirty="0">
                <a:solidFill>
                  <a:schemeClr val="tx1"/>
                </a:solidFill>
                <a:latin typeface="+mn-lt"/>
                <a:ea typeface="+mn-ea"/>
                <a:cs typeface="+mn-cs"/>
              </a:rPr>
              <a:t>“More than Just Words” Framework, 2022</a:t>
            </a:r>
            <a:endParaRPr lang="en-GB" kern="1200" dirty="0">
              <a:solidFill>
                <a:schemeClr val="tx1"/>
              </a:solidFill>
              <a:highlight>
                <a:srgbClr val="FFFF00"/>
              </a:highlight>
              <a:latin typeface="+mn-lt"/>
              <a:ea typeface="+mn-ea"/>
              <a:cs typeface="+mn-cs"/>
            </a:endParaRPr>
          </a:p>
          <a:p>
            <a:pPr marL="285750" indent="-285750" defTabSz="333756">
              <a:lnSpc>
                <a:spcPct val="90000"/>
              </a:lnSpc>
              <a:spcAft>
                <a:spcPts val="600"/>
              </a:spcAft>
              <a:buFont typeface="Arial" panose="020B0604020202020204" pitchFamily="34" charset="0"/>
              <a:buChar char="•"/>
              <a:defRPr/>
            </a:pPr>
            <a:r>
              <a:rPr lang="en-GB" kern="1200" dirty="0">
                <a:solidFill>
                  <a:schemeClr val="tx1"/>
                </a:solidFill>
                <a:latin typeface="+mn-lt"/>
                <a:ea typeface="+mn-ea"/>
                <a:cs typeface="+mn-cs"/>
              </a:rPr>
              <a:t>Human Rights Act 1998 - </a:t>
            </a:r>
            <a:r>
              <a:rPr lang="en-US" kern="1200" dirty="0">
                <a:solidFill>
                  <a:schemeClr val="tx1"/>
                </a:solidFill>
                <a:latin typeface="+mn-lt"/>
                <a:ea typeface="+mn-ea"/>
                <a:cs typeface="+mn-cs"/>
              </a:rPr>
              <a:t>The European Convention of Human Rights, particularly Articles 2,3,5,6 and 8</a:t>
            </a:r>
          </a:p>
          <a:p>
            <a:pPr marL="285750" indent="-285750" defTabSz="333756">
              <a:lnSpc>
                <a:spcPct val="90000"/>
              </a:lnSpc>
              <a:spcAft>
                <a:spcPts val="600"/>
              </a:spcAft>
              <a:buFont typeface="Arial" panose="020B0604020202020204" pitchFamily="34" charset="0"/>
              <a:buChar char="•"/>
              <a:defRPr/>
            </a:pPr>
            <a:r>
              <a:rPr lang="en-US" kern="1200" dirty="0">
                <a:solidFill>
                  <a:schemeClr val="tx1"/>
                </a:solidFill>
                <a:latin typeface="+mn-lt"/>
                <a:ea typeface="+mn-ea"/>
                <a:cs typeface="+mn-cs"/>
              </a:rPr>
              <a:t>The United Nations Principles on Older Persons (1991)</a:t>
            </a:r>
          </a:p>
          <a:p>
            <a:pPr marL="285750" indent="-285750" defTabSz="333756">
              <a:lnSpc>
                <a:spcPct val="90000"/>
              </a:lnSpc>
              <a:spcAft>
                <a:spcPts val="600"/>
              </a:spcAft>
              <a:buFont typeface="Arial" panose="020B0604020202020204" pitchFamily="34" charset="0"/>
              <a:buChar char="•"/>
              <a:defRPr/>
            </a:pPr>
            <a:r>
              <a:rPr lang="en-US" kern="1200" dirty="0">
                <a:solidFill>
                  <a:schemeClr val="tx1"/>
                </a:solidFill>
                <a:latin typeface="+mn-lt"/>
                <a:ea typeface="+mn-ea"/>
                <a:cs typeface="+mn-cs"/>
              </a:rPr>
              <a:t>The United Nations Convention on the Rights of the Child (1989)</a:t>
            </a:r>
            <a:endParaRPr lang="en-GB" kern="1200" dirty="0">
              <a:solidFill>
                <a:schemeClr val="tx1"/>
              </a:solidFill>
              <a:latin typeface="+mn-lt"/>
              <a:ea typeface="+mn-ea"/>
              <a:cs typeface="+mn-cs"/>
            </a:endParaRPr>
          </a:p>
          <a:p>
            <a:pPr marL="285750" indent="-285750" defTabSz="333756">
              <a:lnSpc>
                <a:spcPct val="90000"/>
              </a:lnSpc>
              <a:spcAft>
                <a:spcPts val="600"/>
              </a:spcAft>
              <a:buFont typeface="Arial" panose="020B0604020202020204" pitchFamily="34" charset="0"/>
              <a:buChar char="•"/>
              <a:defRPr/>
            </a:pPr>
            <a:r>
              <a:rPr lang="en-GB" kern="1200" dirty="0">
                <a:solidFill>
                  <a:schemeClr val="tx1"/>
                </a:solidFill>
                <a:latin typeface="+mn-lt"/>
                <a:ea typeface="+mn-ea"/>
                <a:cs typeface="+mn-cs"/>
              </a:rPr>
              <a:t>This list is not exhaustive – it is important to find the correct legislation/policy and procedure for your area of work and reference this correctly. </a:t>
            </a:r>
          </a:p>
          <a:p>
            <a:pPr marL="109537" indent="0">
              <a:lnSpc>
                <a:spcPct val="90000"/>
              </a:lnSpc>
              <a:spcAft>
                <a:spcPts val="600"/>
              </a:spcAft>
              <a:buNone/>
            </a:pPr>
            <a:endParaRPr lang="en-US" dirty="0"/>
          </a:p>
        </p:txBody>
      </p:sp>
      <p:sp>
        <p:nvSpPr>
          <p:cNvPr id="4" name="Slide Number Placeholder 3">
            <a:extLst>
              <a:ext uri="{FF2B5EF4-FFF2-40B4-BE49-F238E27FC236}">
                <a16:creationId xmlns:a16="http://schemas.microsoft.com/office/drawing/2014/main" id="{DBD59F7C-DB44-34BA-D5AB-69A4E216E2E6}"/>
              </a:ext>
            </a:extLst>
          </p:cNvPr>
          <p:cNvSpPr>
            <a:spLocks/>
          </p:cNvSpPr>
          <p:nvPr/>
        </p:nvSpPr>
        <p:spPr>
          <a:xfrm>
            <a:off x="5960691" y="5903232"/>
            <a:ext cx="1515573" cy="268968"/>
          </a:xfrm>
          <a:prstGeom prst="rect">
            <a:avLst/>
          </a:prstGeom>
        </p:spPr>
        <p:txBody>
          <a:bodyPr/>
          <a:lstStyle/>
          <a:p>
            <a:pPr defTabSz="333756">
              <a:spcAft>
                <a:spcPts val="600"/>
              </a:spcAft>
              <a:defRPr/>
            </a:pPr>
            <a:fld id="{07C15AAB-93E2-498D-96AC-3B90A4A92671}" type="slidenum">
              <a:rPr lang="en-GB" altLang="en-US" sz="1314" kern="1200">
                <a:solidFill>
                  <a:schemeClr val="tx1"/>
                </a:solidFill>
                <a:latin typeface="+mn-lt"/>
                <a:ea typeface="+mn-ea"/>
                <a:cs typeface="+mn-cs"/>
              </a:rPr>
              <a:pPr defTabSz="333756">
                <a:spcAft>
                  <a:spcPts val="600"/>
                </a:spcAft>
                <a:defRPr/>
              </a:pPr>
              <a:t>9</a:t>
            </a:fld>
            <a:endParaRPr lang="en-GB" altLang="en-US"/>
          </a:p>
        </p:txBody>
      </p:sp>
      <p:sp>
        <p:nvSpPr>
          <p:cNvPr id="6" name="Footer Placeholder 5">
            <a:extLst>
              <a:ext uri="{FF2B5EF4-FFF2-40B4-BE49-F238E27FC236}">
                <a16:creationId xmlns:a16="http://schemas.microsoft.com/office/drawing/2014/main" id="{E0AB7675-4CDE-63BD-0491-C0C21ECDF6DC}"/>
              </a:ext>
            </a:extLst>
          </p:cNvPr>
          <p:cNvSpPr>
            <a:spLocks/>
          </p:cNvSpPr>
          <p:nvPr/>
        </p:nvSpPr>
        <p:spPr>
          <a:xfrm>
            <a:off x="3434735" y="5903232"/>
            <a:ext cx="2273360" cy="268968"/>
          </a:xfrm>
          <a:prstGeom prst="rect">
            <a:avLst/>
          </a:prstGeom>
        </p:spPr>
        <p:txBody>
          <a:bodyPr/>
          <a:lstStyle/>
          <a:p>
            <a:pPr defTabSz="333756">
              <a:spcAft>
                <a:spcPts val="600"/>
              </a:spcAft>
              <a:defRPr/>
            </a:pPr>
            <a:r>
              <a:rPr lang="en-GB" sz="1314" kern="1200">
                <a:solidFill>
                  <a:schemeClr val="tx1"/>
                </a:solidFill>
                <a:latin typeface="+mn-lt"/>
                <a:ea typeface="+mn-ea"/>
                <a:cs typeface="+mn-cs"/>
              </a:rPr>
              <a:t>PORTH AGORED Consolidation of Social Work Practice</a:t>
            </a:r>
          </a:p>
          <a:p>
            <a:pPr defTabSz="333756">
              <a:spcAft>
                <a:spcPts val="600"/>
              </a:spcAft>
              <a:defRPr/>
            </a:pPr>
            <a:r>
              <a:rPr lang="en-GB" sz="1314" kern="1200">
                <a:solidFill>
                  <a:schemeClr val="tx1"/>
                </a:solidFill>
                <a:latin typeface="+mn-lt"/>
                <a:ea typeface="+mn-ea"/>
                <a:cs typeface="+mn-cs"/>
              </a:rPr>
              <a:t>
</a:t>
            </a:r>
            <a:endParaRPr lang="en-GB"/>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C048CD1-3725-4ACD-8AAE-1D50D6BB99A1}"/>
              </a:ext>
            </a:extLst>
          </p:cNvPr>
          <p:cNvSpPr>
            <a:spLocks noGrp="1"/>
          </p:cNvSpPr>
          <p:nvPr>
            <p:ph type="title"/>
          </p:nvPr>
        </p:nvSpPr>
        <p:spPr>
          <a:xfrm>
            <a:off x="628650" y="365126"/>
            <a:ext cx="8119814" cy="1325563"/>
          </a:xfrm>
        </p:spPr>
        <p:txBody>
          <a:bodyPr>
            <a:noAutofit/>
          </a:bodyPr>
          <a:lstStyle/>
          <a:p>
            <a:pPr>
              <a:defRPr/>
            </a:pPr>
            <a:r>
              <a:rPr lang="en-GB" sz="2800" b="1" dirty="0"/>
              <a:t>Overarching Duties Under </a:t>
            </a:r>
            <a:br>
              <a:rPr lang="en-GB" sz="2800" b="1" dirty="0"/>
            </a:br>
            <a:r>
              <a:rPr lang="en-GB" sz="2800" b="1" dirty="0"/>
              <a:t>The Social Services and Well-Being (Wales) Act, 2014</a:t>
            </a:r>
          </a:p>
        </p:txBody>
      </p:sp>
      <p:sp>
        <p:nvSpPr>
          <p:cNvPr id="2" name="Content Placeholder 1">
            <a:extLst>
              <a:ext uri="{FF2B5EF4-FFF2-40B4-BE49-F238E27FC236}">
                <a16:creationId xmlns:a16="http://schemas.microsoft.com/office/drawing/2014/main" id="{ADB4671B-D0E1-4635-A4A1-8C3DB0AB46AC}"/>
              </a:ext>
            </a:extLst>
          </p:cNvPr>
          <p:cNvSpPr>
            <a:spLocks noGrp="1"/>
          </p:cNvSpPr>
          <p:nvPr>
            <p:ph idx="1"/>
          </p:nvPr>
        </p:nvSpPr>
        <p:spPr/>
        <p:txBody>
          <a:bodyPr/>
          <a:lstStyle/>
          <a:p>
            <a:pPr>
              <a:defRPr/>
            </a:pPr>
            <a:endParaRPr lang="en-GB" sz="500" dirty="0">
              <a:latin typeface="Arial" panose="020B0604020202020204" pitchFamily="34" charset="0"/>
              <a:cs typeface="Arial" panose="020B0604020202020204" pitchFamily="34" charset="0"/>
            </a:endParaRPr>
          </a:p>
          <a:p>
            <a:pPr marL="358776" lvl="1" indent="-179388">
              <a:defRPr/>
            </a:pPr>
            <a:r>
              <a:rPr lang="en-GB" sz="2000" dirty="0">
                <a:latin typeface="Arial" panose="020B0604020202020204" pitchFamily="34" charset="0"/>
                <a:cs typeface="Arial" panose="020B0604020202020204" pitchFamily="34" charset="0"/>
              </a:rPr>
              <a:t>Views, wishes and feelings of the individual</a:t>
            </a:r>
          </a:p>
          <a:p>
            <a:pPr marL="358776" lvl="1" indent="-179388">
              <a:defRPr/>
            </a:pPr>
            <a:r>
              <a:rPr lang="en-GB" sz="2000" dirty="0">
                <a:latin typeface="Arial" panose="020B0604020202020204" pitchFamily="34" charset="0"/>
                <a:cs typeface="Arial" panose="020B0604020202020204" pitchFamily="34" charset="0"/>
              </a:rPr>
              <a:t>Respecting dignity</a:t>
            </a:r>
          </a:p>
          <a:p>
            <a:pPr marL="358776" lvl="1" indent="-179388">
              <a:defRPr/>
            </a:pPr>
            <a:r>
              <a:rPr lang="en-GB" sz="2000" dirty="0">
                <a:latin typeface="Arial" panose="020B0604020202020204" pitchFamily="34" charset="0"/>
                <a:cs typeface="Arial" panose="020B0604020202020204" pitchFamily="34" charset="0"/>
              </a:rPr>
              <a:t>Participation</a:t>
            </a:r>
          </a:p>
          <a:p>
            <a:pPr marL="358776" lvl="1" indent="-179388">
              <a:defRPr/>
            </a:pPr>
            <a:r>
              <a:rPr lang="en-GB" sz="2000" dirty="0">
                <a:latin typeface="Arial" panose="020B0604020202020204" pitchFamily="34" charset="0"/>
                <a:cs typeface="Arial" panose="020B0604020202020204" pitchFamily="34" charset="0"/>
              </a:rPr>
              <a:t>Characteristics, culture and belief</a:t>
            </a:r>
          </a:p>
          <a:p>
            <a:pPr marL="358776" lvl="1" indent="-179388">
              <a:defRPr/>
            </a:pPr>
            <a:r>
              <a:rPr lang="en-GB" sz="2000" dirty="0">
                <a:latin typeface="Arial" panose="020B0604020202020204" pitchFamily="34" charset="0"/>
                <a:cs typeface="Arial" panose="020B0604020202020204" pitchFamily="34" charset="0"/>
              </a:rPr>
              <a:t>Adults best placed to judge their own well-being</a:t>
            </a:r>
          </a:p>
          <a:p>
            <a:pPr marL="358776" lvl="1" indent="-179388">
              <a:defRPr/>
            </a:pPr>
            <a:r>
              <a:rPr lang="en-GB" sz="2000" dirty="0">
                <a:latin typeface="Arial" panose="020B0604020202020204" pitchFamily="34" charset="0"/>
                <a:cs typeface="Arial" panose="020B0604020202020204" pitchFamily="34" charset="0"/>
              </a:rPr>
              <a:t>Promoting independence</a:t>
            </a:r>
          </a:p>
          <a:p>
            <a:pPr marL="358776" lvl="1" indent="-179388">
              <a:defRPr/>
            </a:pPr>
            <a:r>
              <a:rPr lang="en-GB" sz="2000" dirty="0">
                <a:latin typeface="Arial" panose="020B0604020202020204" pitchFamily="34" charset="0"/>
                <a:cs typeface="Arial" panose="020B0604020202020204" pitchFamily="34" charset="0"/>
              </a:rPr>
              <a:t>Upbringing of the child by the family in so far as doing so is consistent with the well-being of the child</a:t>
            </a:r>
          </a:p>
          <a:p>
            <a:pPr marL="358776" lvl="1" indent="-179388">
              <a:defRPr/>
            </a:pPr>
            <a:r>
              <a:rPr lang="en-GB" sz="2000" dirty="0">
                <a:latin typeface="Arial" panose="020B0604020202020204" pitchFamily="34" charset="0"/>
                <a:cs typeface="Arial" panose="020B0604020202020204" pitchFamily="34" charset="0"/>
              </a:rPr>
              <a:t>Views, wishes and feeling of those with parental responsibility</a:t>
            </a:r>
            <a:r>
              <a:rPr lang="en-GB" sz="2000" dirty="0">
                <a:solidFill>
                  <a:schemeClr val="bg1"/>
                </a:solidFill>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in so far as is practical and consistent with the child’s well-being.</a:t>
            </a:r>
          </a:p>
          <a:p>
            <a:pPr>
              <a:defRPr/>
            </a:pPr>
            <a:endParaRPr lang="en-GB" dirty="0"/>
          </a:p>
        </p:txBody>
      </p:sp>
      <p:sp>
        <p:nvSpPr>
          <p:cNvPr id="4" name="Rectangle: Rounded Corners 3" descr="Picture of a group of adults" title="Adults">
            <a:extLst>
              <a:ext uri="{FF2B5EF4-FFF2-40B4-BE49-F238E27FC236}">
                <a16:creationId xmlns:a16="http://schemas.microsoft.com/office/drawing/2014/main" id="{441A4627-10A2-4C8D-A7D1-FE45EE333EE6}"/>
              </a:ext>
            </a:extLst>
          </p:cNvPr>
          <p:cNvSpPr/>
          <p:nvPr/>
        </p:nvSpPr>
        <p:spPr>
          <a:xfrm>
            <a:off x="6743204" y="1870077"/>
            <a:ext cx="1736725" cy="1166812"/>
          </a:xfrm>
          <a:prstGeom prst="roundRect">
            <a:avLst>
              <a:gd name="adj" fmla="val 10000"/>
            </a:avLst>
          </a:prstGeom>
          <a:blipFill rotWithShape="1">
            <a:blip r:embed="rId3"/>
            <a:stretch>
              <a:fillRect/>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endParaRPr lang="en-US"/>
          </a:p>
        </p:txBody>
      </p:sp>
      <p:sp>
        <p:nvSpPr>
          <p:cNvPr id="5" name="Slide Number Placeholder 4">
            <a:extLst>
              <a:ext uri="{FF2B5EF4-FFF2-40B4-BE49-F238E27FC236}">
                <a16:creationId xmlns:a16="http://schemas.microsoft.com/office/drawing/2014/main" id="{2459B42C-7CAD-A385-3529-483A6208CE9B}"/>
              </a:ext>
            </a:extLst>
          </p:cNvPr>
          <p:cNvSpPr>
            <a:spLocks noGrp="1"/>
          </p:cNvSpPr>
          <p:nvPr>
            <p:ph type="sldNum" sz="quarter" idx="12"/>
          </p:nvPr>
        </p:nvSpPr>
        <p:spPr/>
        <p:txBody>
          <a:bodyPr/>
          <a:lstStyle/>
          <a:p>
            <a:pPr>
              <a:defRPr/>
            </a:pPr>
            <a:fld id="{B279AC3C-9A7B-46D6-8EDB-3083219B5F49}" type="slidenum">
              <a:rPr lang="en-GB" altLang="en-US" smtClean="0"/>
              <a:pPr>
                <a:defRPr/>
              </a:pPr>
              <a:t>10</a:t>
            </a:fld>
            <a:endParaRPr lang="en-GB" altLang="en-US"/>
          </a:p>
        </p:txBody>
      </p:sp>
      <p:sp>
        <p:nvSpPr>
          <p:cNvPr id="6" name="Footer Placeholder 5">
            <a:extLst>
              <a:ext uri="{FF2B5EF4-FFF2-40B4-BE49-F238E27FC236}">
                <a16:creationId xmlns:a16="http://schemas.microsoft.com/office/drawing/2014/main" id="{19F2156F-21BA-BF95-CCDA-285CFD5523DB}"/>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extLst>
      <p:ext uri="{BB962C8B-B14F-4D97-AF65-F5344CB8AC3E}">
        <p14:creationId xmlns:p14="http://schemas.microsoft.com/office/powerpoint/2010/main" val="11738863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BE5F8DD-BBEE-4F28-B972-2DCD3C5F655E}"/>
              </a:ext>
            </a:extLst>
          </p:cNvPr>
          <p:cNvSpPr>
            <a:spLocks noGrp="1"/>
          </p:cNvSpPr>
          <p:nvPr>
            <p:ph type="title"/>
          </p:nvPr>
        </p:nvSpPr>
        <p:spPr>
          <a:xfrm>
            <a:off x="539552" y="216694"/>
            <a:ext cx="5918399" cy="1062512"/>
          </a:xfrm>
        </p:spPr>
        <p:txBody>
          <a:bodyPr>
            <a:normAutofit fontScale="90000"/>
          </a:bodyPr>
          <a:lstStyle/>
          <a:p>
            <a:pPr>
              <a:defRPr/>
            </a:pPr>
            <a:br>
              <a:rPr lang="en-GB" sz="2100" dirty="0"/>
            </a:br>
            <a:r>
              <a:rPr lang="en-GB" sz="3600" b="1" dirty="0"/>
              <a:t>Welsh Legislation</a:t>
            </a:r>
            <a:br>
              <a:rPr lang="en-GB" sz="2100" dirty="0"/>
            </a:br>
            <a:endParaRPr lang="en-GB" sz="2100" dirty="0"/>
          </a:p>
        </p:txBody>
      </p:sp>
      <p:sp>
        <p:nvSpPr>
          <p:cNvPr id="2" name="Content Placeholder 1">
            <a:extLst>
              <a:ext uri="{FF2B5EF4-FFF2-40B4-BE49-F238E27FC236}">
                <a16:creationId xmlns:a16="http://schemas.microsoft.com/office/drawing/2014/main" id="{5D23A155-AEEA-44EE-8AEF-C1EC8A50B8A0}"/>
              </a:ext>
            </a:extLst>
          </p:cNvPr>
          <p:cNvSpPr>
            <a:spLocks noGrp="1"/>
          </p:cNvSpPr>
          <p:nvPr>
            <p:ph idx="1"/>
          </p:nvPr>
        </p:nvSpPr>
        <p:spPr>
          <a:xfrm>
            <a:off x="479047" y="1052735"/>
            <a:ext cx="5989319" cy="5314727"/>
          </a:xfrm>
        </p:spPr>
        <p:txBody>
          <a:bodyPr anchor="ctr">
            <a:normAutofit fontScale="92500" lnSpcReduction="20000"/>
          </a:bodyPr>
          <a:lstStyle/>
          <a:p>
            <a:pPr marL="0" indent="0">
              <a:buNone/>
              <a:defRPr/>
            </a:pPr>
            <a:r>
              <a:rPr lang="en-GB" sz="2000" dirty="0"/>
              <a:t>Social Services &amp; Health are devolved to Welsh Government</a:t>
            </a:r>
          </a:p>
          <a:p>
            <a:pPr marL="0" indent="0">
              <a:buNone/>
              <a:defRPr/>
            </a:pPr>
            <a:r>
              <a:rPr lang="en-GB" sz="2000" dirty="0"/>
              <a:t>The Social Services and Well-being (Wales) Act 2014 embeds principles of UNCRC 1989 into its own laws. Wales is the first and only country in UK to do this: </a:t>
            </a:r>
          </a:p>
          <a:p>
            <a:pPr marL="0" indent="0">
              <a:buNone/>
              <a:defRPr/>
            </a:pPr>
            <a:r>
              <a:rPr lang="en-GB" sz="2000" dirty="0"/>
              <a:t>It includes:</a:t>
            </a:r>
          </a:p>
          <a:p>
            <a:pPr lvl="1">
              <a:buFont typeface="Arial" panose="020B0604020202020204" pitchFamily="34" charset="0"/>
              <a:buChar char="•"/>
              <a:defRPr/>
            </a:pPr>
            <a:r>
              <a:rPr lang="en-GB" sz="2000" dirty="0"/>
              <a:t>Protection from abuse</a:t>
            </a:r>
          </a:p>
          <a:p>
            <a:pPr lvl="1">
              <a:buFont typeface="Arial" panose="020B0604020202020204" pitchFamily="34" charset="0"/>
              <a:buChar char="•"/>
              <a:defRPr/>
            </a:pPr>
            <a:r>
              <a:rPr lang="en-GB" sz="2000" dirty="0"/>
              <a:t>Express views and have them listened to</a:t>
            </a:r>
          </a:p>
          <a:p>
            <a:pPr lvl="1">
              <a:buFont typeface="Arial" panose="020B0604020202020204" pitchFamily="34" charset="0"/>
              <a:buChar char="•"/>
              <a:defRPr/>
            </a:pPr>
            <a:r>
              <a:rPr lang="en-GB" sz="2000" dirty="0"/>
              <a:t>Care and services if living away from home.</a:t>
            </a:r>
          </a:p>
          <a:p>
            <a:pPr>
              <a:defRPr/>
            </a:pPr>
            <a:r>
              <a:rPr lang="en-GB" sz="2000" dirty="0"/>
              <a:t>Rights of Children and Young Persons (Wales) Measure 2011 imposes a duty upon the Welsh Ministers and the First Minister to have due regard to the rights and obligations in the UNCRC when making decisions of a strategic nature. </a:t>
            </a:r>
          </a:p>
          <a:p>
            <a:pPr>
              <a:defRPr/>
            </a:pPr>
            <a:r>
              <a:rPr lang="en-GB" sz="2000" dirty="0"/>
              <a:t>Codes of Practice (Wales) specific to MCA and MHA</a:t>
            </a:r>
          </a:p>
          <a:p>
            <a:pPr>
              <a:defRPr/>
            </a:pPr>
            <a:r>
              <a:rPr lang="en-GB" sz="2000" dirty="0"/>
              <a:t>First Children’s Commissioner in UK</a:t>
            </a:r>
          </a:p>
          <a:p>
            <a:pPr>
              <a:defRPr/>
            </a:pPr>
            <a:r>
              <a:rPr lang="en-GB" sz="2000" dirty="0"/>
              <a:t>Older Person’s Commissioner</a:t>
            </a:r>
          </a:p>
          <a:p>
            <a:pPr>
              <a:defRPr/>
            </a:pPr>
            <a:r>
              <a:rPr lang="en-GB" altLang="en-US" sz="2000" dirty="0"/>
              <a:t>UN Convention of Human Rights</a:t>
            </a:r>
          </a:p>
          <a:p>
            <a:pPr marL="0" indent="0">
              <a:buNone/>
              <a:defRPr/>
            </a:pPr>
            <a:r>
              <a:rPr lang="en-GB" sz="2000" dirty="0"/>
              <a:t>(Learning outcome – 1.2)</a:t>
            </a:r>
          </a:p>
          <a:p>
            <a:pPr>
              <a:defRPr/>
            </a:pPr>
            <a:endParaRPr lang="en-GB" sz="900" dirty="0"/>
          </a:p>
        </p:txBody>
      </p:sp>
      <p:sp>
        <p:nvSpPr>
          <p:cNvPr id="31764" name="Rectangle 31763">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66660" y="0"/>
            <a:ext cx="1577340" cy="6858000"/>
          </a:xfrm>
          <a:prstGeom prst="rect">
            <a:avLst/>
          </a:prstGeom>
          <a:solidFill>
            <a:srgbClr val="3652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31765" name="Oval 31764">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97138" y="2357641"/>
            <a:ext cx="2167815" cy="2167815"/>
          </a:xfrm>
          <a:prstGeom prst="ellipse">
            <a:avLst/>
          </a:prstGeom>
          <a:solidFill>
            <a:srgbClr val="FFFFFF"/>
          </a:solidFill>
          <a:ln w="22225">
            <a:solidFill>
              <a:srgbClr val="D7654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31748" name="Picture 3">
            <a:extLst>
              <a:ext uri="{FF2B5EF4-FFF2-40B4-BE49-F238E27FC236}">
                <a16:creationId xmlns:a16="http://schemas.microsoft.com/office/drawing/2014/main" id="{C87FB7A0-EC7F-4705-900C-ADA36CB4ED3D}"/>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t="161"/>
          <a:stretch/>
        </p:blipFill>
        <p:spPr bwMode="auto">
          <a:xfrm>
            <a:off x="6598028" y="2461923"/>
            <a:ext cx="1937263" cy="1934153"/>
          </a:xfrm>
          <a:custGeom>
            <a:avLst/>
            <a:gdLst/>
            <a:ahLst/>
            <a:cxnLst/>
            <a:rect l="l" t="t" r="r" b="b"/>
            <a:pathLst>
              <a:path w="6057610" h="6057610">
                <a:moveTo>
                  <a:pt x="3028805" y="0"/>
                </a:moveTo>
                <a:cubicBezTo>
                  <a:pt x="4701568" y="0"/>
                  <a:pt x="6057610" y="1356042"/>
                  <a:pt x="6057610" y="3028805"/>
                </a:cubicBezTo>
                <a:cubicBezTo>
                  <a:pt x="6057610" y="4701568"/>
                  <a:pt x="4701568" y="6057610"/>
                  <a:pt x="3028805" y="6057610"/>
                </a:cubicBezTo>
                <a:cubicBezTo>
                  <a:pt x="1356042" y="6057610"/>
                  <a:pt x="0" y="4701568"/>
                  <a:pt x="0" y="3028805"/>
                </a:cubicBezTo>
                <a:cubicBezTo>
                  <a:pt x="0" y="1356042"/>
                  <a:pt x="1356042" y="0"/>
                  <a:pt x="3028805" y="0"/>
                </a:cubicBezTo>
                <a:close/>
              </a:path>
            </a:pathLst>
          </a:custGeom>
          <a:noFill/>
          <a:effectLst>
            <a:softEdge rad="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Slide Number Placeholder 3">
            <a:extLst>
              <a:ext uri="{FF2B5EF4-FFF2-40B4-BE49-F238E27FC236}">
                <a16:creationId xmlns:a16="http://schemas.microsoft.com/office/drawing/2014/main" id="{E9D65FC6-E844-2F9C-809F-B3351DB2E24A}"/>
              </a:ext>
            </a:extLst>
          </p:cNvPr>
          <p:cNvSpPr>
            <a:spLocks noGrp="1"/>
          </p:cNvSpPr>
          <p:nvPr>
            <p:ph type="sldNum" sz="quarter" idx="12"/>
          </p:nvPr>
        </p:nvSpPr>
        <p:spPr/>
        <p:txBody>
          <a:bodyPr/>
          <a:lstStyle/>
          <a:p>
            <a:pPr>
              <a:defRPr/>
            </a:pPr>
            <a:fld id="{B279AC3C-9A7B-46D6-8EDB-3083219B5F49}" type="slidenum">
              <a:rPr lang="en-GB" altLang="en-US" smtClean="0"/>
              <a:pPr>
                <a:defRPr/>
              </a:pPr>
              <a:t>11</a:t>
            </a:fld>
            <a:endParaRPr lang="en-GB" altLang="en-US"/>
          </a:p>
        </p:txBody>
      </p:sp>
      <p:sp>
        <p:nvSpPr>
          <p:cNvPr id="6" name="Footer Placeholder 5">
            <a:extLst>
              <a:ext uri="{FF2B5EF4-FFF2-40B4-BE49-F238E27FC236}">
                <a16:creationId xmlns:a16="http://schemas.microsoft.com/office/drawing/2014/main" id="{B80A7668-F83B-7D66-608E-E8B743D5FB05}"/>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3">
            <a:extLst>
              <a:ext uri="{FF2B5EF4-FFF2-40B4-BE49-F238E27FC236}">
                <a16:creationId xmlns:a16="http://schemas.microsoft.com/office/drawing/2014/main" id="{9AFDCAA4-3260-4796-8EBC-9148CA873172}"/>
              </a:ext>
            </a:extLst>
          </p:cNvPr>
          <p:cNvSpPr>
            <a:spLocks noGrp="1"/>
          </p:cNvSpPr>
          <p:nvPr>
            <p:ph type="title"/>
          </p:nvPr>
        </p:nvSpPr>
        <p:spPr/>
        <p:txBody>
          <a:bodyPr anchor="ctr">
            <a:normAutofit/>
          </a:bodyPr>
          <a:lstStyle/>
          <a:p>
            <a:pPr>
              <a:lnSpc>
                <a:spcPct val="90000"/>
              </a:lnSpc>
            </a:pPr>
            <a:r>
              <a:rPr lang="en-GB" sz="3200" b="1" dirty="0"/>
              <a:t>Safeguarding legislation, policies, strategies and procedures </a:t>
            </a:r>
            <a:br>
              <a:rPr lang="en-GB" sz="2300" dirty="0"/>
            </a:br>
            <a:endParaRPr lang="en-US" sz="2300" dirty="0"/>
          </a:p>
        </p:txBody>
      </p:sp>
      <p:sp>
        <p:nvSpPr>
          <p:cNvPr id="2" name="Content Placeholder 1">
            <a:extLst>
              <a:ext uri="{FF2B5EF4-FFF2-40B4-BE49-F238E27FC236}">
                <a16:creationId xmlns:a16="http://schemas.microsoft.com/office/drawing/2014/main" id="{D1B3C949-6CF6-4E5B-805B-99F7D9D18E1D}"/>
              </a:ext>
            </a:extLst>
          </p:cNvPr>
          <p:cNvSpPr>
            <a:spLocks noGrp="1"/>
          </p:cNvSpPr>
          <p:nvPr>
            <p:ph sz="half" idx="2"/>
          </p:nvPr>
        </p:nvSpPr>
        <p:spPr>
          <a:xfrm>
            <a:off x="3347864" y="1458118"/>
            <a:ext cx="5338937" cy="5126832"/>
          </a:xfrm>
        </p:spPr>
        <p:txBody>
          <a:bodyPr wrap="square" anchor="t">
            <a:normAutofit fontScale="92500" lnSpcReduction="10000"/>
          </a:bodyPr>
          <a:lstStyle/>
          <a:p>
            <a:pPr>
              <a:lnSpc>
                <a:spcPct val="90000"/>
              </a:lnSpc>
              <a:spcAft>
                <a:spcPts val="600"/>
              </a:spcAft>
            </a:pPr>
            <a:r>
              <a:rPr lang="en-GB" sz="2200" dirty="0"/>
              <a:t>The </a:t>
            </a:r>
            <a:r>
              <a:rPr lang="en-GB" sz="2200" b="1" dirty="0"/>
              <a:t>Wales Safeguarding Procedures (WSP) </a:t>
            </a:r>
            <a:r>
              <a:rPr lang="en-GB" sz="2200" dirty="0"/>
              <a:t>for children and adults at risk of abuse and neglect were launched in November 2019 with the aim to implement the changes from April 2020.  </a:t>
            </a:r>
          </a:p>
          <a:p>
            <a:pPr>
              <a:lnSpc>
                <a:spcPct val="90000"/>
              </a:lnSpc>
              <a:spcAft>
                <a:spcPts val="600"/>
              </a:spcAft>
            </a:pPr>
            <a:r>
              <a:rPr lang="en-GB" sz="2200" dirty="0"/>
              <a:t>Produced to help practitioners apply the legislation and statutory guidance Social Services and Well-being (Wales) Act 2014.</a:t>
            </a:r>
          </a:p>
          <a:p>
            <a:pPr>
              <a:lnSpc>
                <a:spcPct val="90000"/>
              </a:lnSpc>
              <a:spcAft>
                <a:spcPts val="600"/>
              </a:spcAft>
            </a:pPr>
            <a:r>
              <a:rPr lang="en-GB" sz="2200" dirty="0"/>
              <a:t>They are updated regularly to keep in line with changes to legislation, guidance and practice developments. </a:t>
            </a:r>
          </a:p>
          <a:p>
            <a:pPr marL="0" indent="0">
              <a:spcBef>
                <a:spcPts val="0"/>
              </a:spcBef>
              <a:spcAft>
                <a:spcPts val="900"/>
              </a:spcAft>
              <a:buNone/>
            </a:pPr>
            <a:r>
              <a:rPr lang="en-US" sz="2200" dirty="0"/>
              <a:t>The WSP </a:t>
            </a:r>
            <a:r>
              <a:rPr lang="en-US" sz="2200" b="1" dirty="0"/>
              <a:t>replace</a:t>
            </a:r>
            <a:r>
              <a:rPr lang="en-US" sz="2200" dirty="0"/>
              <a:t> all previous procedures including:</a:t>
            </a:r>
          </a:p>
          <a:p>
            <a:pPr marL="267891" indent="-267891">
              <a:spcBef>
                <a:spcPts val="0"/>
              </a:spcBef>
              <a:spcAft>
                <a:spcPts val="900"/>
              </a:spcAft>
            </a:pPr>
            <a:r>
              <a:rPr lang="en-US" sz="2200" dirty="0"/>
              <a:t>All Wales Child Protection Procedures 2008</a:t>
            </a:r>
            <a:endParaRPr lang="en-US" sz="2200" b="1" dirty="0"/>
          </a:p>
          <a:p>
            <a:pPr marL="267891" indent="-267891">
              <a:spcBef>
                <a:spcPts val="0"/>
              </a:spcBef>
              <a:spcAft>
                <a:spcPts val="900"/>
              </a:spcAft>
            </a:pPr>
            <a:r>
              <a:rPr lang="en-US" sz="2200" dirty="0"/>
              <a:t>Wales Interim Policy &amp; Procedures for the Protection of Vulnerable Adults from Abuse 2010 (updated 2013)</a:t>
            </a:r>
            <a:endParaRPr lang="en-US" sz="2200" dirty="0">
              <a:solidFill>
                <a:srgbClr val="000000"/>
              </a:solidFill>
            </a:endParaRPr>
          </a:p>
          <a:p>
            <a:pPr>
              <a:lnSpc>
                <a:spcPct val="90000"/>
              </a:lnSpc>
              <a:spcAft>
                <a:spcPts val="600"/>
              </a:spcAft>
            </a:pPr>
            <a:endParaRPr lang="en-GB" sz="2200" dirty="0"/>
          </a:p>
          <a:p>
            <a:pPr>
              <a:lnSpc>
                <a:spcPct val="90000"/>
              </a:lnSpc>
              <a:spcAft>
                <a:spcPts val="600"/>
              </a:spcAft>
            </a:pPr>
            <a:endParaRPr lang="en-GB" sz="1700" dirty="0"/>
          </a:p>
        </p:txBody>
      </p:sp>
      <p:pic>
        <p:nvPicPr>
          <p:cNvPr id="5" name="Picture 4" descr="A hand holding a phone&#10;&#10;Description automatically generated with medium confidence">
            <a:extLst>
              <a:ext uri="{FF2B5EF4-FFF2-40B4-BE49-F238E27FC236}">
                <a16:creationId xmlns:a16="http://schemas.microsoft.com/office/drawing/2014/main" id="{7AB3340F-28EE-46E8-AA21-835878C50D3E}"/>
              </a:ext>
            </a:extLst>
          </p:cNvPr>
          <p:cNvPicPr/>
          <p:nvPr/>
        </p:nvPicPr>
        <p:blipFill rotWithShape="1">
          <a:blip r:embed="rId3" cstate="print">
            <a:extLst>
              <a:ext uri="{28A0092B-C50C-407E-A947-70E740481C1C}">
                <a14:useLocalDpi xmlns:a14="http://schemas.microsoft.com/office/drawing/2010/main" val="0"/>
              </a:ext>
            </a:extLst>
          </a:blip>
          <a:srcRect l="26600" b="28216"/>
          <a:stretch/>
        </p:blipFill>
        <p:spPr>
          <a:xfrm>
            <a:off x="457199" y="1458118"/>
            <a:ext cx="2720588" cy="3941763"/>
          </a:xfrm>
          <a:prstGeom prst="rect">
            <a:avLst/>
          </a:prstGeom>
          <a:noFill/>
          <a:ln>
            <a:noFill/>
            <a:prstDash val="sysDash"/>
            <a:miter lim="800000"/>
          </a:ln>
        </p:spPr>
      </p:pic>
      <p:sp>
        <p:nvSpPr>
          <p:cNvPr id="4" name="Slide Number Placeholder 3">
            <a:extLst>
              <a:ext uri="{FF2B5EF4-FFF2-40B4-BE49-F238E27FC236}">
                <a16:creationId xmlns:a16="http://schemas.microsoft.com/office/drawing/2014/main" id="{ED4AE741-FF0B-3527-DB49-DAACBD7597C1}"/>
              </a:ext>
            </a:extLst>
          </p:cNvPr>
          <p:cNvSpPr>
            <a:spLocks noGrp="1"/>
          </p:cNvSpPr>
          <p:nvPr>
            <p:ph type="sldNum" sz="quarter" idx="12"/>
          </p:nvPr>
        </p:nvSpPr>
        <p:spPr/>
        <p:txBody>
          <a:bodyPr/>
          <a:lstStyle/>
          <a:p>
            <a:pPr>
              <a:defRPr/>
            </a:pPr>
            <a:fld id="{07C15AAB-93E2-498D-96AC-3B90A4A92671}" type="slidenum">
              <a:rPr lang="en-GB" altLang="en-US" smtClean="0"/>
              <a:pPr>
                <a:defRPr/>
              </a:pPr>
              <a:t>12</a:t>
            </a:fld>
            <a:endParaRPr lang="en-GB" altLang="en-US"/>
          </a:p>
        </p:txBody>
      </p:sp>
      <p:sp>
        <p:nvSpPr>
          <p:cNvPr id="6" name="Footer Placeholder 5">
            <a:extLst>
              <a:ext uri="{FF2B5EF4-FFF2-40B4-BE49-F238E27FC236}">
                <a16:creationId xmlns:a16="http://schemas.microsoft.com/office/drawing/2014/main" id="{C94475FB-F1BC-EACE-92FE-EAF1823C0D84}"/>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extLst>
      <p:ext uri="{BB962C8B-B14F-4D97-AF65-F5344CB8AC3E}">
        <p14:creationId xmlns:p14="http://schemas.microsoft.com/office/powerpoint/2010/main" val="766076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1">
            <a:extLst>
              <a:ext uri="{FF2B5EF4-FFF2-40B4-BE49-F238E27FC236}">
                <a16:creationId xmlns:a16="http://schemas.microsoft.com/office/drawing/2014/main" id="{39CB4833-51E2-4AC1-998B-2C8F5674E639}"/>
              </a:ext>
            </a:extLst>
          </p:cNvPr>
          <p:cNvSpPr>
            <a:spLocks noGrp="1"/>
          </p:cNvSpPr>
          <p:nvPr>
            <p:ph type="title"/>
          </p:nvPr>
        </p:nvSpPr>
        <p:spPr>
          <a:xfrm>
            <a:off x="429369" y="238539"/>
            <a:ext cx="8263890" cy="1434415"/>
          </a:xfrm>
        </p:spPr>
        <p:txBody>
          <a:bodyPr anchor="b">
            <a:normAutofit/>
          </a:bodyPr>
          <a:lstStyle/>
          <a:p>
            <a:r>
              <a:rPr lang="en-GB" sz="2900" b="1"/>
              <a:t>The Wales Safeguarding Procedures – Adults (principles also applies to children) </a:t>
            </a:r>
            <a:br>
              <a:rPr lang="en-GB" sz="2900"/>
            </a:br>
            <a:endParaRPr lang="en-GB" sz="2900"/>
          </a:p>
        </p:txBody>
      </p:sp>
      <p:sp>
        <p:nvSpPr>
          <p:cNvPr id="2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85B6A50-11A9-4139-A57E-8347479C4CAB}"/>
              </a:ext>
            </a:extLst>
          </p:cNvPr>
          <p:cNvSpPr>
            <a:spLocks noGrp="1"/>
          </p:cNvSpPr>
          <p:nvPr>
            <p:ph idx="1"/>
          </p:nvPr>
        </p:nvSpPr>
        <p:spPr>
          <a:xfrm>
            <a:off x="429369" y="1911493"/>
            <a:ext cx="5006727" cy="4417979"/>
          </a:xfrm>
        </p:spPr>
        <p:txBody>
          <a:bodyPr anchor="t">
            <a:normAutofit/>
          </a:bodyPr>
          <a:lstStyle/>
          <a:p>
            <a:pPr marL="109537" indent="0">
              <a:spcBef>
                <a:spcPts val="0"/>
              </a:spcBef>
              <a:spcAft>
                <a:spcPts val="450"/>
              </a:spcAft>
              <a:buNone/>
            </a:pPr>
            <a:r>
              <a:rPr lang="en-GB" sz="2000" b="1" dirty="0"/>
              <a:t>Gathering information </a:t>
            </a:r>
            <a:endParaRPr lang="en-US" sz="2000" b="1" dirty="0"/>
          </a:p>
          <a:p>
            <a:pPr>
              <a:spcBef>
                <a:spcPts val="0"/>
              </a:spcBef>
              <a:spcAft>
                <a:spcPts val="450"/>
              </a:spcAft>
            </a:pPr>
            <a:r>
              <a:rPr lang="en-US" sz="2000" dirty="0"/>
              <a:t>Focus on the </a:t>
            </a:r>
            <a:r>
              <a:rPr lang="en-US" sz="2000" b="1" dirty="0"/>
              <a:t>signs and indicators </a:t>
            </a:r>
            <a:r>
              <a:rPr lang="en-US" sz="2000" dirty="0"/>
              <a:t>of possible abuse and/or neglect</a:t>
            </a:r>
          </a:p>
          <a:p>
            <a:pPr>
              <a:spcBef>
                <a:spcPts val="0"/>
              </a:spcBef>
              <a:spcAft>
                <a:spcPts val="450"/>
              </a:spcAft>
            </a:pPr>
            <a:r>
              <a:rPr lang="en-US" sz="2000" dirty="0"/>
              <a:t>Be </a:t>
            </a:r>
            <a:r>
              <a:rPr lang="en-US" sz="2000" b="1" dirty="0"/>
              <a:t>proportionate</a:t>
            </a:r>
            <a:r>
              <a:rPr lang="en-US" sz="2000" dirty="0"/>
              <a:t> </a:t>
            </a:r>
          </a:p>
          <a:p>
            <a:pPr>
              <a:spcBef>
                <a:spcPts val="0"/>
              </a:spcBef>
              <a:spcAft>
                <a:spcPts val="450"/>
              </a:spcAft>
            </a:pPr>
            <a:r>
              <a:rPr lang="en-US" sz="2000" dirty="0"/>
              <a:t>Include </a:t>
            </a:r>
            <a:r>
              <a:rPr lang="en-US" sz="2000" b="1" dirty="0"/>
              <a:t>details and evidence </a:t>
            </a:r>
            <a:r>
              <a:rPr lang="en-US" sz="2000" dirty="0"/>
              <a:t>of concerns about harm </a:t>
            </a:r>
          </a:p>
          <a:p>
            <a:pPr>
              <a:spcBef>
                <a:spcPts val="0"/>
              </a:spcBef>
              <a:spcAft>
                <a:spcPts val="450"/>
              </a:spcAft>
            </a:pPr>
            <a:r>
              <a:rPr lang="en-US" sz="2000" dirty="0"/>
              <a:t>Make it clear whether information is </a:t>
            </a:r>
            <a:r>
              <a:rPr lang="en-US" sz="2000" b="1" dirty="0"/>
              <a:t>hearsay or professional opinion</a:t>
            </a:r>
            <a:r>
              <a:rPr lang="en-US" sz="2000" dirty="0"/>
              <a:t> </a:t>
            </a:r>
          </a:p>
          <a:p>
            <a:pPr>
              <a:spcBef>
                <a:spcPts val="0"/>
              </a:spcBef>
              <a:spcAft>
                <a:spcPts val="450"/>
              </a:spcAft>
            </a:pPr>
            <a:r>
              <a:rPr lang="en-US" sz="2000" b="1" dirty="0"/>
              <a:t>Include input </a:t>
            </a:r>
            <a:r>
              <a:rPr lang="en-US" sz="2000" dirty="0"/>
              <a:t>from the adult at risk and/or their </a:t>
            </a:r>
            <a:r>
              <a:rPr lang="en-US" sz="2000" dirty="0" err="1"/>
              <a:t>carers</a:t>
            </a:r>
            <a:r>
              <a:rPr lang="en-US" sz="2000" dirty="0"/>
              <a:t> </a:t>
            </a:r>
          </a:p>
          <a:p>
            <a:pPr>
              <a:spcBef>
                <a:spcPts val="0"/>
              </a:spcBef>
              <a:spcAft>
                <a:spcPts val="450"/>
              </a:spcAft>
            </a:pPr>
            <a:r>
              <a:rPr lang="en-US" sz="2000" dirty="0"/>
              <a:t>Be </a:t>
            </a:r>
            <a:r>
              <a:rPr lang="en-US" sz="2000" b="1" dirty="0"/>
              <a:t>transparent</a:t>
            </a:r>
            <a:r>
              <a:rPr lang="en-US" sz="2000" dirty="0"/>
              <a:t> to the adult at risk about why you’re gathering information and have their consent</a:t>
            </a:r>
          </a:p>
          <a:p>
            <a:pPr>
              <a:spcBef>
                <a:spcPts val="0"/>
              </a:spcBef>
              <a:spcAft>
                <a:spcPts val="450"/>
              </a:spcAft>
            </a:pPr>
            <a:r>
              <a:rPr lang="en-US" sz="2000" b="1" dirty="0"/>
              <a:t>Record </a:t>
            </a:r>
            <a:r>
              <a:rPr lang="en-US" sz="2000" dirty="0"/>
              <a:t>the information.</a:t>
            </a:r>
            <a:endParaRPr lang="en-US" sz="2000" b="1" dirty="0"/>
          </a:p>
        </p:txBody>
      </p:sp>
      <p:pic>
        <p:nvPicPr>
          <p:cNvPr id="10" name="Picture 9" descr="Colourful carved figures of humans">
            <a:extLst>
              <a:ext uri="{FF2B5EF4-FFF2-40B4-BE49-F238E27FC236}">
                <a16:creationId xmlns:a16="http://schemas.microsoft.com/office/drawing/2014/main" id="{1A4D328E-ADD1-D129-040A-6D095F006C29}"/>
              </a:ext>
            </a:extLst>
          </p:cNvPr>
          <p:cNvPicPr>
            <a:picLocks noChangeAspect="1"/>
          </p:cNvPicPr>
          <p:nvPr/>
        </p:nvPicPr>
        <p:blipFill rotWithShape="1">
          <a:blip r:embed="rId3"/>
          <a:srcRect l="24511" r="24080" b="2"/>
          <a:stretch/>
        </p:blipFill>
        <p:spPr>
          <a:xfrm>
            <a:off x="5756743" y="2093976"/>
            <a:ext cx="2955798" cy="4096512"/>
          </a:xfrm>
          <a:prstGeom prst="rect">
            <a:avLst/>
          </a:prstGeom>
        </p:spPr>
      </p:pic>
      <p:sp>
        <p:nvSpPr>
          <p:cNvPr id="4" name="Slide Number Placeholder 3">
            <a:extLst>
              <a:ext uri="{FF2B5EF4-FFF2-40B4-BE49-F238E27FC236}">
                <a16:creationId xmlns:a16="http://schemas.microsoft.com/office/drawing/2014/main" id="{57277C78-197A-CD49-9B4A-5B18480DF526}"/>
              </a:ext>
            </a:extLst>
          </p:cNvPr>
          <p:cNvSpPr>
            <a:spLocks noGrp="1"/>
          </p:cNvSpPr>
          <p:nvPr>
            <p:ph type="sldNum" sz="quarter" idx="12"/>
          </p:nvPr>
        </p:nvSpPr>
        <p:spPr/>
        <p:txBody>
          <a:bodyPr/>
          <a:lstStyle/>
          <a:p>
            <a:pPr>
              <a:defRPr/>
            </a:pPr>
            <a:fld id="{B279AC3C-9A7B-46D6-8EDB-3083219B5F49}" type="slidenum">
              <a:rPr lang="en-GB" altLang="en-US" smtClean="0"/>
              <a:pPr>
                <a:defRPr/>
              </a:pPr>
              <a:t>13</a:t>
            </a:fld>
            <a:endParaRPr lang="en-GB" altLang="en-US"/>
          </a:p>
        </p:txBody>
      </p:sp>
      <p:sp>
        <p:nvSpPr>
          <p:cNvPr id="5" name="Footer Placeholder 4">
            <a:extLst>
              <a:ext uri="{FF2B5EF4-FFF2-40B4-BE49-F238E27FC236}">
                <a16:creationId xmlns:a16="http://schemas.microsoft.com/office/drawing/2014/main" id="{11C76B83-86CE-0A5F-5556-E8AE5BDB5C3C}"/>
              </a:ext>
            </a:extLst>
          </p:cNvPr>
          <p:cNvSpPr>
            <a:spLocks noGrp="1"/>
          </p:cNvSpPr>
          <p:nvPr>
            <p:ph type="ftr" sz="quarter" idx="11"/>
          </p:nvPr>
        </p:nvSpPr>
        <p:spPr/>
        <p:txBody>
          <a:bodyPr/>
          <a:lstStyle/>
          <a:p>
            <a:pPr>
              <a:defRPr/>
            </a:pPr>
            <a:r>
              <a:rPr lang="en-GB" dirty="0"/>
              <a:t>PORTH AGORED Consolidation of Social Work Practice</a:t>
            </a:r>
          </a:p>
          <a:p>
            <a:pPr>
              <a:defRPr/>
            </a:pPr>
            <a:r>
              <a:rPr lang="en-GB" dirty="0"/>
              <a:t>
</a:t>
            </a:r>
          </a:p>
        </p:txBody>
      </p:sp>
    </p:spTree>
    <p:extLst>
      <p:ext uri="{BB962C8B-B14F-4D97-AF65-F5344CB8AC3E}">
        <p14:creationId xmlns:p14="http://schemas.microsoft.com/office/powerpoint/2010/main" val="2973259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3F981448-5889-682F-57EB-D602C4F5E41A}"/>
              </a:ext>
            </a:extLst>
          </p:cNvPr>
          <p:cNvSpPr>
            <a:spLocks noGrp="1"/>
          </p:cNvSpPr>
          <p:nvPr>
            <p:ph type="title"/>
          </p:nvPr>
        </p:nvSpPr>
        <p:spPr>
          <a:xfrm>
            <a:off x="630936" y="548640"/>
            <a:ext cx="2700645" cy="5431536"/>
          </a:xfrm>
        </p:spPr>
        <p:txBody>
          <a:bodyPr>
            <a:normAutofit/>
          </a:bodyPr>
          <a:lstStyle/>
          <a:p>
            <a:r>
              <a:rPr lang="en-GB" sz="3600" b="1" dirty="0"/>
              <a:t>The Wales Safeguarding Procedures – Adults (principles also applies to children)</a:t>
            </a:r>
            <a:endParaRPr lang="en-US" sz="3600" b="1" dirty="0"/>
          </a:p>
        </p:txBody>
      </p:sp>
      <p:sp>
        <p:nvSpPr>
          <p:cNvPr id="17"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347917" y="3261001"/>
            <a:ext cx="4480560" cy="13716"/>
          </a:xfrm>
          <a:custGeom>
            <a:avLst/>
            <a:gdLst>
              <a:gd name="connsiteX0" fmla="*/ 0 w 4480560"/>
              <a:gd name="connsiteY0" fmla="*/ 0 h 13716"/>
              <a:gd name="connsiteX1" fmla="*/ 595274 w 4480560"/>
              <a:gd name="connsiteY1" fmla="*/ 0 h 13716"/>
              <a:gd name="connsiteX2" fmla="*/ 1100938 w 4480560"/>
              <a:gd name="connsiteY2" fmla="*/ 0 h 13716"/>
              <a:gd name="connsiteX3" fmla="*/ 1651406 w 4480560"/>
              <a:gd name="connsiteY3" fmla="*/ 0 h 13716"/>
              <a:gd name="connsiteX4" fmla="*/ 2336292 w 4480560"/>
              <a:gd name="connsiteY4" fmla="*/ 0 h 13716"/>
              <a:gd name="connsiteX5" fmla="*/ 2931566 w 4480560"/>
              <a:gd name="connsiteY5" fmla="*/ 0 h 13716"/>
              <a:gd name="connsiteX6" fmla="*/ 3482035 w 4480560"/>
              <a:gd name="connsiteY6" fmla="*/ 0 h 13716"/>
              <a:gd name="connsiteX7" fmla="*/ 4480560 w 4480560"/>
              <a:gd name="connsiteY7" fmla="*/ 0 h 13716"/>
              <a:gd name="connsiteX8" fmla="*/ 4480560 w 4480560"/>
              <a:gd name="connsiteY8" fmla="*/ 13716 h 13716"/>
              <a:gd name="connsiteX9" fmla="*/ 3840480 w 4480560"/>
              <a:gd name="connsiteY9" fmla="*/ 13716 h 13716"/>
              <a:gd name="connsiteX10" fmla="*/ 3290011 w 4480560"/>
              <a:gd name="connsiteY10" fmla="*/ 13716 h 13716"/>
              <a:gd name="connsiteX11" fmla="*/ 2560320 w 4480560"/>
              <a:gd name="connsiteY11" fmla="*/ 13716 h 13716"/>
              <a:gd name="connsiteX12" fmla="*/ 1965046 w 4480560"/>
              <a:gd name="connsiteY12" fmla="*/ 13716 h 13716"/>
              <a:gd name="connsiteX13" fmla="*/ 1459382 w 4480560"/>
              <a:gd name="connsiteY13" fmla="*/ 13716 h 13716"/>
              <a:gd name="connsiteX14" fmla="*/ 774497 w 4480560"/>
              <a:gd name="connsiteY14" fmla="*/ 13716 h 13716"/>
              <a:gd name="connsiteX15" fmla="*/ 0 w 4480560"/>
              <a:gd name="connsiteY15" fmla="*/ 13716 h 13716"/>
              <a:gd name="connsiteX16" fmla="*/ 0 w 4480560"/>
              <a:gd name="connsiteY16"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3716"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273" y="3379"/>
                  <a:pt x="4480768" y="9289"/>
                  <a:pt x="4480560" y="13716"/>
                </a:cubicBezTo>
                <a:cubicBezTo>
                  <a:pt x="4314132" y="10352"/>
                  <a:pt x="4028383" y="32060"/>
                  <a:pt x="3840480" y="13716"/>
                </a:cubicBezTo>
                <a:cubicBezTo>
                  <a:pt x="3652577" y="-4628"/>
                  <a:pt x="3547615" y="-1724"/>
                  <a:pt x="3290011" y="13716"/>
                </a:cubicBezTo>
                <a:cubicBezTo>
                  <a:pt x="3032407" y="29156"/>
                  <a:pt x="2830268" y="4147"/>
                  <a:pt x="2560320" y="13716"/>
                </a:cubicBezTo>
                <a:cubicBezTo>
                  <a:pt x="2290372" y="23285"/>
                  <a:pt x="2147422" y="2156"/>
                  <a:pt x="1965046" y="13716"/>
                </a:cubicBezTo>
                <a:cubicBezTo>
                  <a:pt x="1782670" y="25276"/>
                  <a:pt x="1689791" y="36108"/>
                  <a:pt x="1459382" y="13716"/>
                </a:cubicBezTo>
                <a:cubicBezTo>
                  <a:pt x="1228973" y="-8676"/>
                  <a:pt x="915486" y="31929"/>
                  <a:pt x="774497" y="13716"/>
                </a:cubicBezTo>
                <a:cubicBezTo>
                  <a:pt x="633508" y="-4497"/>
                  <a:pt x="361442" y="-15679"/>
                  <a:pt x="0" y="13716"/>
                </a:cubicBezTo>
                <a:cubicBezTo>
                  <a:pt x="-362" y="8190"/>
                  <a:pt x="-434" y="6098"/>
                  <a:pt x="0" y="0"/>
                </a:cubicBezTo>
                <a:close/>
              </a:path>
              <a:path w="4480560" h="13716"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0360" y="3832"/>
                  <a:pt x="4481152" y="9314"/>
                  <a:pt x="4480560" y="13716"/>
                </a:cubicBezTo>
                <a:cubicBezTo>
                  <a:pt x="4279652" y="-11422"/>
                  <a:pt x="4200762" y="36994"/>
                  <a:pt x="3930091" y="13716"/>
                </a:cubicBezTo>
                <a:cubicBezTo>
                  <a:pt x="3659420" y="-9562"/>
                  <a:pt x="3456052" y="17722"/>
                  <a:pt x="3290011" y="13716"/>
                </a:cubicBezTo>
                <a:cubicBezTo>
                  <a:pt x="3123970" y="9710"/>
                  <a:pt x="2882392" y="28246"/>
                  <a:pt x="2649931" y="13716"/>
                </a:cubicBezTo>
                <a:cubicBezTo>
                  <a:pt x="2417470" y="-814"/>
                  <a:pt x="2238426" y="2765"/>
                  <a:pt x="2054657" y="13716"/>
                </a:cubicBezTo>
                <a:cubicBezTo>
                  <a:pt x="1870888" y="24667"/>
                  <a:pt x="1566368" y="40468"/>
                  <a:pt x="1324966" y="13716"/>
                </a:cubicBezTo>
                <a:cubicBezTo>
                  <a:pt x="1083564" y="-13036"/>
                  <a:pt x="787410" y="6374"/>
                  <a:pt x="595274" y="13716"/>
                </a:cubicBezTo>
                <a:cubicBezTo>
                  <a:pt x="403138" y="21058"/>
                  <a:pt x="169622" y="5927"/>
                  <a:pt x="0" y="13716"/>
                </a:cubicBezTo>
                <a:cubicBezTo>
                  <a:pt x="-475" y="8699"/>
                  <a:pt x="-565" y="4408"/>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9">
            <a:extLst>
              <a:ext uri="{FF2B5EF4-FFF2-40B4-BE49-F238E27FC236}">
                <a16:creationId xmlns:a16="http://schemas.microsoft.com/office/drawing/2014/main" id="{E2C93582-F945-86D1-9152-C58EE3F39004}"/>
              </a:ext>
            </a:extLst>
          </p:cNvPr>
          <p:cNvSpPr>
            <a:spLocks noGrp="1"/>
          </p:cNvSpPr>
          <p:nvPr>
            <p:ph idx="1"/>
          </p:nvPr>
        </p:nvSpPr>
        <p:spPr>
          <a:xfrm>
            <a:off x="3844813" y="552091"/>
            <a:ext cx="4668251" cy="5431536"/>
          </a:xfrm>
        </p:spPr>
        <p:txBody>
          <a:bodyPr anchor="ctr">
            <a:normAutofit/>
          </a:bodyPr>
          <a:lstStyle/>
          <a:p>
            <a:pPr marL="109537" indent="0">
              <a:buNone/>
            </a:pPr>
            <a:r>
              <a:rPr lang="en-GB" sz="1900" b="1"/>
              <a:t>Making sense of the information</a:t>
            </a:r>
            <a:endParaRPr lang="en-US" sz="1900" b="1"/>
          </a:p>
          <a:p>
            <a:r>
              <a:rPr lang="en-US" sz="1900"/>
              <a:t>Is there enough information to </a:t>
            </a:r>
            <a:r>
              <a:rPr lang="en-US" sz="1900" b="1"/>
              <a:t>analyse</a:t>
            </a:r>
            <a:r>
              <a:rPr lang="en-US" sz="1900"/>
              <a:t> and make a professional judgement? </a:t>
            </a:r>
          </a:p>
          <a:p>
            <a:r>
              <a:rPr lang="en-US" sz="1900"/>
              <a:t>Does it include </a:t>
            </a:r>
            <a:r>
              <a:rPr lang="en-US" sz="1900" b="1"/>
              <a:t>the person’s </a:t>
            </a:r>
            <a:r>
              <a:rPr lang="en-US" sz="1900"/>
              <a:t>wishes, views and feelings?</a:t>
            </a:r>
          </a:p>
          <a:p>
            <a:r>
              <a:rPr lang="en-US" sz="1900"/>
              <a:t>Does it provide a </a:t>
            </a:r>
            <a:r>
              <a:rPr lang="en-US" sz="1900" b="1"/>
              <a:t>clear understanding </a:t>
            </a:r>
            <a:r>
              <a:rPr lang="en-US" sz="1900"/>
              <a:t>of the outcomes the adult at risk wants to achieve?</a:t>
            </a:r>
          </a:p>
          <a:p>
            <a:r>
              <a:rPr lang="en-US" sz="1900"/>
              <a:t>Is the information </a:t>
            </a:r>
            <a:r>
              <a:rPr lang="en-US" sz="1900" b="1"/>
              <a:t>evidence-based</a:t>
            </a:r>
            <a:r>
              <a:rPr lang="en-US" sz="1900"/>
              <a:t>, hearsay or professional opinion?</a:t>
            </a:r>
          </a:p>
          <a:p>
            <a:r>
              <a:rPr lang="en-US" sz="1900"/>
              <a:t>Does it </a:t>
            </a:r>
            <a:r>
              <a:rPr lang="en-US" sz="1900" b="1"/>
              <a:t>support or refute </a:t>
            </a:r>
            <a:r>
              <a:rPr lang="en-US" sz="1900"/>
              <a:t>the concern/s?</a:t>
            </a:r>
          </a:p>
          <a:p>
            <a:r>
              <a:rPr lang="en-US" sz="1900"/>
              <a:t>Do we need professional </a:t>
            </a:r>
            <a:r>
              <a:rPr lang="en-US" sz="1900" b="1"/>
              <a:t>advice and guidance</a:t>
            </a:r>
            <a:r>
              <a:rPr lang="en-US" sz="1900"/>
              <a:t>? </a:t>
            </a:r>
          </a:p>
          <a:p>
            <a:endParaRPr lang="en-US" sz="1900"/>
          </a:p>
        </p:txBody>
      </p:sp>
      <p:sp>
        <p:nvSpPr>
          <p:cNvPr id="2" name="Slide Number Placeholder 1">
            <a:extLst>
              <a:ext uri="{FF2B5EF4-FFF2-40B4-BE49-F238E27FC236}">
                <a16:creationId xmlns:a16="http://schemas.microsoft.com/office/drawing/2014/main" id="{3AF5C3C1-C758-F797-F61C-F03F4634FB21}"/>
              </a:ext>
            </a:extLst>
          </p:cNvPr>
          <p:cNvSpPr>
            <a:spLocks noGrp="1"/>
          </p:cNvSpPr>
          <p:nvPr>
            <p:ph type="sldNum" sz="quarter" idx="12"/>
          </p:nvPr>
        </p:nvSpPr>
        <p:spPr/>
        <p:txBody>
          <a:bodyPr/>
          <a:lstStyle/>
          <a:p>
            <a:pPr>
              <a:defRPr/>
            </a:pPr>
            <a:fld id="{B279AC3C-9A7B-46D6-8EDB-3083219B5F49}" type="slidenum">
              <a:rPr lang="en-GB" altLang="en-US" smtClean="0"/>
              <a:pPr>
                <a:defRPr/>
              </a:pPr>
              <a:t>14</a:t>
            </a:fld>
            <a:endParaRPr lang="en-GB" altLang="en-US"/>
          </a:p>
        </p:txBody>
      </p:sp>
      <p:sp>
        <p:nvSpPr>
          <p:cNvPr id="3" name="Footer Placeholder 2">
            <a:extLst>
              <a:ext uri="{FF2B5EF4-FFF2-40B4-BE49-F238E27FC236}">
                <a16:creationId xmlns:a16="http://schemas.microsoft.com/office/drawing/2014/main" id="{F0268B2A-385C-C490-4296-058D211E446E}"/>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extLst>
      <p:ext uri="{BB962C8B-B14F-4D97-AF65-F5344CB8AC3E}">
        <p14:creationId xmlns:p14="http://schemas.microsoft.com/office/powerpoint/2010/main" val="12003288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20EDA2-F287-42E8-B989-66B87B2BA325}"/>
              </a:ext>
            </a:extLst>
          </p:cNvPr>
          <p:cNvSpPr>
            <a:spLocks noGrp="1"/>
          </p:cNvSpPr>
          <p:nvPr>
            <p:ph type="title"/>
          </p:nvPr>
        </p:nvSpPr>
        <p:spPr>
          <a:xfrm>
            <a:off x="280471" y="692696"/>
            <a:ext cx="8229600" cy="490066"/>
          </a:xfrm>
        </p:spPr>
        <p:txBody>
          <a:bodyPr>
            <a:normAutofit fontScale="90000"/>
          </a:bodyPr>
          <a:lstStyle/>
          <a:p>
            <a:r>
              <a:rPr lang="en-GB" b="1" dirty="0"/>
              <a:t>Children At Risk</a:t>
            </a:r>
          </a:p>
        </p:txBody>
      </p:sp>
      <p:sp>
        <p:nvSpPr>
          <p:cNvPr id="3" name="Content Placeholder 2">
            <a:extLst>
              <a:ext uri="{FF2B5EF4-FFF2-40B4-BE49-F238E27FC236}">
                <a16:creationId xmlns:a16="http://schemas.microsoft.com/office/drawing/2014/main" id="{646ECDC4-F1F3-4EE4-87CC-8C9EF8E14124}"/>
              </a:ext>
            </a:extLst>
          </p:cNvPr>
          <p:cNvSpPr>
            <a:spLocks noGrp="1"/>
          </p:cNvSpPr>
          <p:nvPr>
            <p:ph idx="1"/>
          </p:nvPr>
        </p:nvSpPr>
        <p:spPr>
          <a:xfrm>
            <a:off x="107504" y="1604660"/>
            <a:ext cx="4464496" cy="3974723"/>
          </a:xfrm>
          <a:prstGeom prst="roundRect">
            <a:avLst>
              <a:gd name="adj" fmla="val 11857"/>
            </a:avLst>
          </a:prstGeom>
          <a:solidFill>
            <a:schemeClr val="accent6">
              <a:lumMod val="40000"/>
              <a:lumOff val="60000"/>
            </a:schemeClr>
          </a:solidFill>
          <a:ln>
            <a:noFill/>
          </a:ln>
        </p:spPr>
        <p:style>
          <a:lnRef idx="1">
            <a:schemeClr val="accent6"/>
          </a:lnRef>
          <a:fillRef idx="2">
            <a:schemeClr val="accent6"/>
          </a:fillRef>
          <a:effectRef idx="1">
            <a:schemeClr val="accent6"/>
          </a:effectRef>
          <a:fontRef idx="minor">
            <a:schemeClr val="dk1"/>
          </a:fontRef>
        </p:style>
        <p:txBody>
          <a:bodyPr vert="horz" wrap="square" lIns="68580" tIns="34290" rIns="68580" bIns="34290" numCol="1" rtlCol="0" anchor="ctr" anchorCtr="0" compatLnSpc="1">
            <a:prstTxWarp prst="textNoShape">
              <a:avLst/>
            </a:prstTxWarp>
            <a:noAutofit/>
          </a:bodyPr>
          <a:lstStyle/>
          <a:p>
            <a:pPr marL="536972" indent="-338138">
              <a:lnSpc>
                <a:spcPct val="80000"/>
              </a:lnSpc>
              <a:spcBef>
                <a:spcPts val="0"/>
              </a:spcBef>
              <a:spcAft>
                <a:spcPts val="900"/>
              </a:spcAft>
              <a:buNone/>
            </a:pPr>
            <a:r>
              <a:rPr lang="en-GB" sz="2000" b="1" dirty="0">
                <a:solidFill>
                  <a:schemeClr val="dk1"/>
                </a:solidFill>
              </a:rPr>
              <a:t>Child-Centred Focus Throughout</a:t>
            </a:r>
          </a:p>
          <a:p>
            <a:pPr marL="536972" indent="-338138">
              <a:lnSpc>
                <a:spcPct val="80000"/>
              </a:lnSpc>
              <a:spcBef>
                <a:spcPts val="0"/>
              </a:spcBef>
              <a:spcAft>
                <a:spcPts val="900"/>
              </a:spcAft>
              <a:buClrTx/>
            </a:pPr>
            <a:r>
              <a:rPr lang="en-GB" sz="2000" dirty="0"/>
              <a:t>Child’s concerns are recognised</a:t>
            </a:r>
          </a:p>
          <a:p>
            <a:pPr marL="536972" indent="-338138">
              <a:lnSpc>
                <a:spcPct val="80000"/>
              </a:lnSpc>
              <a:spcBef>
                <a:spcPts val="0"/>
              </a:spcBef>
              <a:spcAft>
                <a:spcPts val="900"/>
              </a:spcAft>
              <a:buClrTx/>
            </a:pPr>
            <a:r>
              <a:rPr lang="en-GB" sz="2000" dirty="0"/>
              <a:t>Child’s wishes and feelings are known</a:t>
            </a:r>
          </a:p>
          <a:p>
            <a:pPr marL="536972" indent="-338138">
              <a:lnSpc>
                <a:spcPct val="80000"/>
              </a:lnSpc>
              <a:spcBef>
                <a:spcPts val="0"/>
              </a:spcBef>
              <a:spcAft>
                <a:spcPts val="900"/>
              </a:spcAft>
              <a:buClrTx/>
            </a:pPr>
            <a:r>
              <a:rPr lang="en-GB" sz="2000" dirty="0"/>
              <a:t>Practitioner develops an understanding of the child’s everyday life</a:t>
            </a:r>
          </a:p>
          <a:p>
            <a:pPr marL="536972" indent="-338138">
              <a:lnSpc>
                <a:spcPct val="80000"/>
              </a:lnSpc>
              <a:spcBef>
                <a:spcPts val="0"/>
              </a:spcBef>
              <a:spcAft>
                <a:spcPts val="900"/>
              </a:spcAft>
              <a:buClrTx/>
            </a:pPr>
            <a:r>
              <a:rPr lang="en-GB" sz="2000" dirty="0"/>
              <a:t>Co-production of response leading to positive outcomes identified by the child</a:t>
            </a:r>
          </a:p>
          <a:p>
            <a:pPr marL="536972" indent="-338138">
              <a:lnSpc>
                <a:spcPct val="80000"/>
              </a:lnSpc>
              <a:spcBef>
                <a:spcPts val="0"/>
              </a:spcBef>
              <a:spcAft>
                <a:spcPts val="900"/>
              </a:spcAft>
              <a:buClrTx/>
            </a:pPr>
            <a:r>
              <a:rPr lang="en-GB" sz="2000" dirty="0"/>
              <a:t>Outcomes focussed / strength based</a:t>
            </a:r>
            <a:endParaRPr lang="en-GB" sz="2000" dirty="0">
              <a:solidFill>
                <a:schemeClr val="dk1"/>
              </a:solidFill>
            </a:endParaRPr>
          </a:p>
        </p:txBody>
      </p:sp>
      <p:sp>
        <p:nvSpPr>
          <p:cNvPr id="8" name="Rectangle: Rounded Corners 7">
            <a:extLst>
              <a:ext uri="{FF2B5EF4-FFF2-40B4-BE49-F238E27FC236}">
                <a16:creationId xmlns:a16="http://schemas.microsoft.com/office/drawing/2014/main" id="{D8A98203-418F-3D25-F39C-168C882FE8C3}"/>
              </a:ext>
            </a:extLst>
          </p:cNvPr>
          <p:cNvSpPr/>
          <p:nvPr/>
        </p:nvSpPr>
        <p:spPr>
          <a:xfrm>
            <a:off x="4932040" y="1604660"/>
            <a:ext cx="3960440" cy="3974723"/>
          </a:xfrm>
          <a:prstGeom prst="roundRect">
            <a:avLst>
              <a:gd name="adj" fmla="val 6878"/>
            </a:avLst>
          </a:prstGeom>
          <a:solidFill>
            <a:schemeClr val="accent3">
              <a:lumMod val="40000"/>
              <a:lumOff val="60000"/>
            </a:schemeClr>
          </a:solidFill>
        </p:spPr>
        <p:txBody>
          <a:bodyPr wrap="square">
            <a:spAutoFit/>
          </a:bodyPr>
          <a:lstStyle/>
          <a:p>
            <a:pPr>
              <a:spcAft>
                <a:spcPts val="1350"/>
              </a:spcAft>
            </a:pPr>
            <a:r>
              <a:rPr lang="en-US" sz="2000" b="1" dirty="0"/>
              <a:t>Procedures </a:t>
            </a:r>
          </a:p>
          <a:p>
            <a:pPr marL="342900" indent="-342900">
              <a:lnSpc>
                <a:spcPct val="80000"/>
              </a:lnSpc>
              <a:spcAft>
                <a:spcPts val="1350"/>
              </a:spcAft>
              <a:buFont typeface="Arial" panose="020B0604020202020204" pitchFamily="34" charset="0"/>
              <a:buChar char="•"/>
            </a:pPr>
            <a:r>
              <a:rPr lang="en-US" sz="2000" dirty="0"/>
              <a:t>Outline duties around S.47 enquiries and child protection conferences</a:t>
            </a:r>
          </a:p>
          <a:p>
            <a:pPr marL="342900" indent="-342900">
              <a:lnSpc>
                <a:spcPct val="80000"/>
              </a:lnSpc>
              <a:spcAft>
                <a:spcPts val="1350"/>
              </a:spcAft>
              <a:buFont typeface="Arial" panose="020B0604020202020204" pitchFamily="34" charset="0"/>
              <a:buChar char="•"/>
            </a:pPr>
            <a:r>
              <a:rPr lang="en-US" sz="2000" dirty="0"/>
              <a:t>Underlying principles from SSWBA</a:t>
            </a:r>
          </a:p>
          <a:p>
            <a:pPr marL="342900" indent="-342900">
              <a:lnSpc>
                <a:spcPct val="80000"/>
              </a:lnSpc>
              <a:spcAft>
                <a:spcPts val="1350"/>
              </a:spcAft>
              <a:buFont typeface="Arial" panose="020B0604020202020204" pitchFamily="34" charset="0"/>
              <a:buChar char="•"/>
            </a:pPr>
            <a:r>
              <a:rPr lang="en-US" sz="2000" dirty="0"/>
              <a:t>Outline roles and responsibilities of partner agencies</a:t>
            </a:r>
          </a:p>
          <a:p>
            <a:pPr marL="342900" indent="-342900">
              <a:lnSpc>
                <a:spcPct val="80000"/>
              </a:lnSpc>
              <a:spcAft>
                <a:spcPts val="1350"/>
              </a:spcAft>
              <a:buFont typeface="Arial" panose="020B0604020202020204" pitchFamily="34" charset="0"/>
              <a:buChar char="•"/>
            </a:pPr>
            <a:r>
              <a:rPr lang="en-US" sz="2000" dirty="0"/>
              <a:t>Timescales for the child protection process remains the same</a:t>
            </a:r>
          </a:p>
        </p:txBody>
      </p:sp>
      <p:sp>
        <p:nvSpPr>
          <p:cNvPr id="5" name="Slide Number Placeholder 4">
            <a:extLst>
              <a:ext uri="{FF2B5EF4-FFF2-40B4-BE49-F238E27FC236}">
                <a16:creationId xmlns:a16="http://schemas.microsoft.com/office/drawing/2014/main" id="{A43BD2C6-CFF1-9A79-D8F9-3F8D0B264DA8}"/>
              </a:ext>
            </a:extLst>
          </p:cNvPr>
          <p:cNvSpPr>
            <a:spLocks noGrp="1"/>
          </p:cNvSpPr>
          <p:nvPr>
            <p:ph type="sldNum" sz="quarter" idx="12"/>
          </p:nvPr>
        </p:nvSpPr>
        <p:spPr/>
        <p:txBody>
          <a:bodyPr/>
          <a:lstStyle/>
          <a:p>
            <a:pPr>
              <a:defRPr/>
            </a:pPr>
            <a:fld id="{B279AC3C-9A7B-46D6-8EDB-3083219B5F49}" type="slidenum">
              <a:rPr lang="en-GB" altLang="en-US" smtClean="0"/>
              <a:pPr>
                <a:defRPr/>
              </a:pPr>
              <a:t>15</a:t>
            </a:fld>
            <a:endParaRPr lang="en-GB" altLang="en-US"/>
          </a:p>
        </p:txBody>
      </p:sp>
      <p:sp>
        <p:nvSpPr>
          <p:cNvPr id="6" name="Footer Placeholder 5">
            <a:extLst>
              <a:ext uri="{FF2B5EF4-FFF2-40B4-BE49-F238E27FC236}">
                <a16:creationId xmlns:a16="http://schemas.microsoft.com/office/drawing/2014/main" id="{98CDBEB1-EF37-5A6A-1A07-B3FFC90D21AA}"/>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extLst>
      <p:ext uri="{BB962C8B-B14F-4D97-AF65-F5344CB8AC3E}">
        <p14:creationId xmlns:p14="http://schemas.microsoft.com/office/powerpoint/2010/main" val="21771113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636EA12-047B-41F7-9D40-01508CAE76C7}"/>
              </a:ext>
            </a:extLst>
          </p:cNvPr>
          <p:cNvSpPr>
            <a:spLocks noGrp="1"/>
          </p:cNvSpPr>
          <p:nvPr>
            <p:ph type="title"/>
          </p:nvPr>
        </p:nvSpPr>
        <p:spPr/>
        <p:txBody>
          <a:bodyPr>
            <a:normAutofit fontScale="90000"/>
          </a:bodyPr>
          <a:lstStyle/>
          <a:p>
            <a:br>
              <a:rPr lang="en-US" sz="4400" dirty="0"/>
            </a:br>
            <a:br>
              <a:rPr lang="en-US" sz="4400" dirty="0"/>
            </a:br>
            <a:r>
              <a:rPr lang="en-US" sz="4000" b="1" dirty="0"/>
              <a:t>Assessment: Some theory and practice Surviving  safeguarding – Annie’s Story </a:t>
            </a:r>
            <a:br>
              <a:rPr lang="en-US" sz="4400" dirty="0"/>
            </a:br>
            <a:endParaRPr lang="en-US" dirty="0"/>
          </a:p>
        </p:txBody>
      </p:sp>
      <p:sp>
        <p:nvSpPr>
          <p:cNvPr id="2" name="Content Placeholder 1">
            <a:extLst>
              <a:ext uri="{FF2B5EF4-FFF2-40B4-BE49-F238E27FC236}">
                <a16:creationId xmlns:a16="http://schemas.microsoft.com/office/drawing/2014/main" id="{5214C9F5-2044-440F-6D47-9A76A61528A3}"/>
              </a:ext>
            </a:extLst>
          </p:cNvPr>
          <p:cNvSpPr>
            <a:spLocks noGrp="1"/>
          </p:cNvSpPr>
          <p:nvPr>
            <p:ph idx="1"/>
          </p:nvPr>
        </p:nvSpPr>
        <p:spPr>
          <a:xfrm>
            <a:off x="457200" y="2276872"/>
            <a:ext cx="8229600" cy="3730228"/>
          </a:xfrm>
        </p:spPr>
        <p:txBody>
          <a:bodyPr/>
          <a:lstStyle/>
          <a:p>
            <a:pPr marL="107950" indent="0">
              <a:buNone/>
            </a:pPr>
            <a:r>
              <a:rPr lang="en-US" sz="2800" dirty="0"/>
              <a:t>Assessment: Some theory and practice –Surviving  safeguarding </a:t>
            </a:r>
          </a:p>
          <a:p>
            <a:pPr marL="107950" indent="0">
              <a:buNone/>
            </a:pPr>
            <a:r>
              <a:rPr lang="en-US" sz="2800" dirty="0"/>
              <a:t>Watch video from 42 minutes into the video up until 53 mins </a:t>
            </a:r>
            <a:r>
              <a:rPr lang="en-GB" sz="2800" b="1" u="sng" dirty="0">
                <a:solidFill>
                  <a:srgbClr val="0000FF"/>
                </a:solidFill>
                <a:latin typeface="Arial" panose="020B0604020202020204" pitchFamily="34" charset="0"/>
                <a:ea typeface="Calibri" panose="020F0502020204030204" pitchFamily="34" charset="0"/>
                <a:cs typeface="Times New Roman" panose="02020603050405020304" pitchFamily="18" charset="0"/>
                <a:hlinkClick r:id="rId3"/>
              </a:rPr>
              <a:t>https://youtu.be/EtlAZEiDm7M</a:t>
            </a:r>
            <a:endParaRPr lang="en-GB" sz="2800" b="1" u="sng" dirty="0">
              <a:solidFill>
                <a:srgbClr val="0000FF"/>
              </a:solidFill>
              <a:latin typeface="Arial" panose="020B0604020202020204" pitchFamily="34" charset="0"/>
              <a:ea typeface="Calibri" panose="020F0502020204030204" pitchFamily="34" charset="0"/>
              <a:cs typeface="Times New Roman" panose="02020603050405020304" pitchFamily="18" charset="0"/>
            </a:endParaRPr>
          </a:p>
          <a:p>
            <a:pPr marL="107950" indent="0">
              <a:buNone/>
            </a:pPr>
            <a:endParaRPr lang="en-GB" sz="2800" dirty="0">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a:extLst>
              <a:ext uri="{FF2B5EF4-FFF2-40B4-BE49-F238E27FC236}">
                <a16:creationId xmlns:a16="http://schemas.microsoft.com/office/drawing/2014/main" id="{69AFE026-E69B-52C6-3500-CA3CE988D1DC}"/>
              </a:ext>
            </a:extLst>
          </p:cNvPr>
          <p:cNvSpPr>
            <a:spLocks noGrp="1"/>
          </p:cNvSpPr>
          <p:nvPr>
            <p:ph type="sldNum" sz="quarter" idx="12"/>
          </p:nvPr>
        </p:nvSpPr>
        <p:spPr/>
        <p:txBody>
          <a:bodyPr/>
          <a:lstStyle/>
          <a:p>
            <a:pPr>
              <a:defRPr/>
            </a:pPr>
            <a:fld id="{B279AC3C-9A7B-46D6-8EDB-3083219B5F49}" type="slidenum">
              <a:rPr lang="en-GB" altLang="en-US" smtClean="0"/>
              <a:pPr>
                <a:defRPr/>
              </a:pPr>
              <a:t>16</a:t>
            </a:fld>
            <a:endParaRPr lang="en-GB" altLang="en-US"/>
          </a:p>
        </p:txBody>
      </p:sp>
      <p:sp>
        <p:nvSpPr>
          <p:cNvPr id="6" name="Footer Placeholder 5">
            <a:extLst>
              <a:ext uri="{FF2B5EF4-FFF2-40B4-BE49-F238E27FC236}">
                <a16:creationId xmlns:a16="http://schemas.microsoft.com/office/drawing/2014/main" id="{89CAD423-FAFA-099E-63A5-23C44A7B2260}"/>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extLst>
      <p:ext uri="{BB962C8B-B14F-4D97-AF65-F5344CB8AC3E}">
        <p14:creationId xmlns:p14="http://schemas.microsoft.com/office/powerpoint/2010/main" val="962381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EAC00-C50E-3C15-407D-6EA2B5144D16}"/>
              </a:ext>
            </a:extLst>
          </p:cNvPr>
          <p:cNvSpPr>
            <a:spLocks noGrp="1"/>
          </p:cNvSpPr>
          <p:nvPr>
            <p:ph type="title"/>
          </p:nvPr>
        </p:nvSpPr>
        <p:spPr>
          <a:xfrm>
            <a:off x="307916" y="160692"/>
            <a:ext cx="5920268" cy="1396099"/>
          </a:xfrm>
        </p:spPr>
        <p:txBody>
          <a:bodyPr>
            <a:normAutofit/>
          </a:bodyPr>
          <a:lstStyle/>
          <a:p>
            <a:r>
              <a:rPr lang="en-US" sz="3850" b="1" dirty="0"/>
              <a:t>Power and Assessments</a:t>
            </a:r>
            <a:br>
              <a:rPr lang="en-US" sz="3850" b="1" dirty="0"/>
            </a:br>
            <a:r>
              <a:rPr lang="en-US" sz="2200" b="1" dirty="0"/>
              <a:t>Anti-Discriminatory and Anti-oppressive Practice </a:t>
            </a:r>
          </a:p>
        </p:txBody>
      </p:sp>
      <p:sp>
        <p:nvSpPr>
          <p:cNvPr id="3" name="Content Placeholder 2">
            <a:extLst>
              <a:ext uri="{FF2B5EF4-FFF2-40B4-BE49-F238E27FC236}">
                <a16:creationId xmlns:a16="http://schemas.microsoft.com/office/drawing/2014/main" id="{C5D85EAC-C185-027E-9001-52965486C1BA}"/>
              </a:ext>
            </a:extLst>
          </p:cNvPr>
          <p:cNvSpPr>
            <a:spLocks noGrp="1"/>
          </p:cNvSpPr>
          <p:nvPr>
            <p:ph idx="1"/>
          </p:nvPr>
        </p:nvSpPr>
        <p:spPr>
          <a:xfrm>
            <a:off x="367564" y="1246978"/>
            <a:ext cx="5486332" cy="5084371"/>
          </a:xfrm>
        </p:spPr>
        <p:txBody>
          <a:bodyPr anchor="ctr">
            <a:normAutofit/>
          </a:bodyPr>
          <a:lstStyle/>
          <a:p>
            <a:pPr marL="0" indent="0">
              <a:buNone/>
            </a:pPr>
            <a:r>
              <a:rPr lang="en-US" sz="1900" dirty="0"/>
              <a:t>When considering safeguarding assessments or potential safeguarding assessments it is important to be aware of not only your own values but also those of your agencies, organization and society in general. </a:t>
            </a:r>
          </a:p>
          <a:p>
            <a:pPr marL="0" indent="0">
              <a:buNone/>
            </a:pPr>
            <a:r>
              <a:rPr lang="en-US" sz="1900" dirty="0"/>
              <a:t>It is vital to be aware of power differentials and how these may affect us when working with difference and diversity. This could include race, ethnicity, gender, age, class, disability, mental health etc.</a:t>
            </a:r>
          </a:p>
          <a:p>
            <a:pPr marL="0" indent="0">
              <a:buNone/>
            </a:pPr>
            <a:r>
              <a:rPr lang="en-US" sz="1900" dirty="0"/>
              <a:t>It important to explore working in both and anti-racist/anti-oppressive way within your portfolio.</a:t>
            </a:r>
          </a:p>
          <a:p>
            <a:pPr marL="0" indent="0">
              <a:buNone/>
            </a:pPr>
            <a:r>
              <a:rPr lang="en-US" sz="1900" dirty="0"/>
              <a:t>The Welsh Governments Anti-racist Wales Action Plan Update link is below. Please take time to </a:t>
            </a:r>
            <a:r>
              <a:rPr lang="en-US" sz="1900" dirty="0" err="1"/>
              <a:t>familiarise</a:t>
            </a:r>
            <a:r>
              <a:rPr lang="en-US" sz="1900" dirty="0"/>
              <a:t> your self with this. </a:t>
            </a:r>
          </a:p>
          <a:p>
            <a:pPr marL="0" indent="0">
              <a:buNone/>
            </a:pPr>
            <a:r>
              <a:rPr lang="en-US" sz="1900" dirty="0">
                <a:hlinkClick r:id="rId2"/>
              </a:rPr>
              <a:t>https://www.gov.wales/anti-racist-wales-action-plan-2024-update</a:t>
            </a:r>
            <a:endParaRPr lang="en-US" sz="1900" dirty="0"/>
          </a:p>
          <a:p>
            <a:pPr marL="0" indent="0">
              <a:buNone/>
            </a:pPr>
            <a:endParaRPr lang="en-US" sz="1900" dirty="0"/>
          </a:p>
        </p:txBody>
      </p:sp>
      <p:sp>
        <p:nvSpPr>
          <p:cNvPr id="4" name="Footer Placeholder 3">
            <a:extLst>
              <a:ext uri="{FF2B5EF4-FFF2-40B4-BE49-F238E27FC236}">
                <a16:creationId xmlns:a16="http://schemas.microsoft.com/office/drawing/2014/main" id="{4EBB7788-ABB1-0231-64B9-1FBDAC7B5E8E}"/>
              </a:ext>
            </a:extLst>
          </p:cNvPr>
          <p:cNvSpPr>
            <a:spLocks noGrp="1"/>
          </p:cNvSpPr>
          <p:nvPr>
            <p:ph type="ftr" sz="quarter" idx="11"/>
          </p:nvPr>
        </p:nvSpPr>
        <p:spPr>
          <a:xfrm>
            <a:off x="307916" y="6423463"/>
            <a:ext cx="3670627" cy="273844"/>
          </a:xfrm>
        </p:spPr>
        <p:txBody>
          <a:bodyPr>
            <a:normAutofit fontScale="25000" lnSpcReduction="20000"/>
          </a:bodyPr>
          <a:lstStyle/>
          <a:p>
            <a:pPr algn="l">
              <a:lnSpc>
                <a:spcPct val="90000"/>
              </a:lnSpc>
              <a:spcAft>
                <a:spcPts val="600"/>
              </a:spcAft>
              <a:defRPr/>
            </a:pPr>
            <a:r>
              <a:rPr lang="en-GB" sz="200">
                <a:solidFill>
                  <a:schemeClr val="tx1">
                    <a:lumMod val="75000"/>
                    <a:lumOff val="25000"/>
                  </a:schemeClr>
                </a:solidFill>
              </a:rPr>
              <a:t>PORTH AGORED Consolidation of Social Work Practice</a:t>
            </a:r>
          </a:p>
          <a:p>
            <a:pPr algn="l">
              <a:lnSpc>
                <a:spcPct val="90000"/>
              </a:lnSpc>
              <a:spcAft>
                <a:spcPts val="600"/>
              </a:spcAft>
              <a:defRPr/>
            </a:pPr>
            <a:r>
              <a:rPr lang="en-GB" sz="200">
                <a:solidFill>
                  <a:schemeClr val="tx1">
                    <a:lumMod val="75000"/>
                    <a:lumOff val="25000"/>
                  </a:schemeClr>
                </a:solidFill>
              </a:rPr>
              <a:t>
</a:t>
            </a:r>
          </a:p>
        </p:txBody>
      </p:sp>
      <p:sp>
        <p:nvSpPr>
          <p:cNvPr id="38" name="Rectangle 37">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9435" y="0"/>
            <a:ext cx="195456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40" name="Oval 39">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567" y="2369132"/>
            <a:ext cx="2119736" cy="2119736"/>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9" name="Graphic 8" descr="Parent and Child">
            <a:extLst>
              <a:ext uri="{FF2B5EF4-FFF2-40B4-BE49-F238E27FC236}">
                <a16:creationId xmlns:a16="http://schemas.microsoft.com/office/drawing/2014/main" id="{506EEBFA-7D67-891A-809D-F05E97351DC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624964" y="2865141"/>
            <a:ext cx="1143455" cy="1143455"/>
          </a:xfrm>
          <a:prstGeom prst="rect">
            <a:avLst/>
          </a:prstGeom>
        </p:spPr>
      </p:pic>
      <p:sp>
        <p:nvSpPr>
          <p:cNvPr id="5" name="Slide Number Placeholder 4">
            <a:extLst>
              <a:ext uri="{FF2B5EF4-FFF2-40B4-BE49-F238E27FC236}">
                <a16:creationId xmlns:a16="http://schemas.microsoft.com/office/drawing/2014/main" id="{9BAE31E7-A633-D92E-B0A8-797508DA20DF}"/>
              </a:ext>
            </a:extLst>
          </p:cNvPr>
          <p:cNvSpPr>
            <a:spLocks noGrp="1"/>
          </p:cNvSpPr>
          <p:nvPr>
            <p:ph type="sldNum" sz="quarter" idx="12"/>
          </p:nvPr>
        </p:nvSpPr>
        <p:spPr>
          <a:xfrm>
            <a:off x="7576075" y="6415760"/>
            <a:ext cx="759278" cy="273844"/>
          </a:xfrm>
        </p:spPr>
        <p:txBody>
          <a:bodyPr>
            <a:normAutofit/>
          </a:bodyPr>
          <a:lstStyle/>
          <a:p>
            <a:pPr>
              <a:spcAft>
                <a:spcPts val="600"/>
              </a:spcAft>
              <a:defRPr/>
            </a:pPr>
            <a:fld id="{B279AC3C-9A7B-46D6-8EDB-3083219B5F49}" type="slidenum">
              <a:rPr lang="en-GB" altLang="en-US" sz="920">
                <a:solidFill>
                  <a:srgbClr val="FFFFFF"/>
                </a:solidFill>
              </a:rPr>
              <a:pPr>
                <a:spcAft>
                  <a:spcPts val="600"/>
                </a:spcAft>
                <a:defRPr/>
              </a:pPr>
              <a:t>17</a:t>
            </a:fld>
            <a:endParaRPr lang="en-GB" altLang="en-US" sz="920">
              <a:solidFill>
                <a:srgbClr val="FFFFFF"/>
              </a:solidFill>
            </a:endParaRPr>
          </a:p>
        </p:txBody>
      </p:sp>
    </p:spTree>
    <p:extLst>
      <p:ext uri="{BB962C8B-B14F-4D97-AF65-F5344CB8AC3E}">
        <p14:creationId xmlns:p14="http://schemas.microsoft.com/office/powerpoint/2010/main" val="27705042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5026AF-9DE0-92BD-EDE8-55BBCD7519EB}"/>
              </a:ext>
            </a:extLst>
          </p:cNvPr>
          <p:cNvSpPr>
            <a:spLocks noGrp="1"/>
          </p:cNvSpPr>
          <p:nvPr>
            <p:ph type="title"/>
          </p:nvPr>
        </p:nvSpPr>
        <p:spPr>
          <a:xfrm>
            <a:off x="628650" y="365126"/>
            <a:ext cx="8407846" cy="1325563"/>
          </a:xfrm>
        </p:spPr>
        <p:txBody>
          <a:bodyPr>
            <a:noAutofit/>
          </a:bodyPr>
          <a:lstStyle/>
          <a:p>
            <a:r>
              <a:rPr lang="en-GB" sz="2800" b="1" dirty="0">
                <a:latin typeface="Arial" panose="020B0604020202020204" pitchFamily="34" charset="0"/>
                <a:cs typeface="Arial" panose="020B0604020202020204" pitchFamily="34" charset="0"/>
              </a:rPr>
              <a:t>Culturally Sensitive Social Work Assessments and Intervention- </a:t>
            </a:r>
            <a:r>
              <a:rPr lang="en-GB" sz="2800" b="1" dirty="0">
                <a:latin typeface="Calibri" panose="020F0502020204030204" pitchFamily="34" charset="0"/>
              </a:rPr>
              <a:t>4D2P Model </a:t>
            </a:r>
            <a:r>
              <a:rPr lang="en-GB" sz="2000" dirty="0">
                <a:latin typeface="Calibri" panose="020F0502020204030204" pitchFamily="34" charset="0"/>
              </a:rPr>
              <a:t>(Prospera </a:t>
            </a:r>
            <a:r>
              <a:rPr lang="en-GB" sz="2000" dirty="0" err="1">
                <a:latin typeface="Calibri" panose="020F0502020204030204" pitchFamily="34" charset="0"/>
              </a:rPr>
              <a:t>Tedam</a:t>
            </a:r>
            <a:r>
              <a:rPr lang="en-GB" sz="2000" dirty="0">
                <a:latin typeface="Calibri" panose="020F0502020204030204" pitchFamily="34" charset="0"/>
              </a:rPr>
              <a:t> 2021)</a:t>
            </a:r>
            <a:endParaRPr lang="en-US" sz="2000" dirty="0"/>
          </a:p>
        </p:txBody>
      </p:sp>
      <p:sp>
        <p:nvSpPr>
          <p:cNvPr id="3" name="Content Placeholder 2">
            <a:extLst>
              <a:ext uri="{FF2B5EF4-FFF2-40B4-BE49-F238E27FC236}">
                <a16:creationId xmlns:a16="http://schemas.microsoft.com/office/drawing/2014/main" id="{0B00341D-1F7D-3CC1-01CC-8034F47A6EA8}"/>
              </a:ext>
            </a:extLst>
          </p:cNvPr>
          <p:cNvSpPr>
            <a:spLocks noGrp="1"/>
          </p:cNvSpPr>
          <p:nvPr>
            <p:ph idx="1"/>
          </p:nvPr>
        </p:nvSpPr>
        <p:spPr>
          <a:xfrm>
            <a:off x="628650" y="1628800"/>
            <a:ext cx="7886700" cy="4351338"/>
          </a:xfrm>
        </p:spPr>
        <p:txBody>
          <a:bodyPr>
            <a:normAutofit lnSpcReduction="10000"/>
          </a:bodyPr>
          <a:lstStyle/>
          <a:p>
            <a:r>
              <a:rPr lang="en-GB" dirty="0">
                <a:latin typeface="Calibri" panose="020F0502020204030204" pitchFamily="34" charset="0"/>
              </a:rPr>
              <a:t>This model</a:t>
            </a:r>
            <a:r>
              <a:rPr lang="en-GB" sz="2800" dirty="0">
                <a:latin typeface="Calibri" panose="020F0502020204030204" pitchFamily="34" charset="0"/>
              </a:rPr>
              <a:t> can be helpful to consider your own work </a:t>
            </a:r>
            <a:r>
              <a:rPr lang="en-GB" sz="2800" dirty="0"/>
              <a:t>and to guide</a:t>
            </a:r>
            <a:r>
              <a:rPr lang="en-GB" sz="2800" dirty="0">
                <a:latin typeface="Calibri" panose="020F0502020204030204" pitchFamily="34" charset="0"/>
              </a:rPr>
              <a:t> your reflection on power and powerlessness </a:t>
            </a:r>
            <a:endParaRPr lang="en-GB" sz="2800" dirty="0"/>
          </a:p>
          <a:p>
            <a:r>
              <a:rPr lang="en-GB" sz="2800" dirty="0">
                <a:latin typeface="Calibri" panose="020F0502020204030204" pitchFamily="34" charset="0"/>
              </a:rPr>
              <a:t>It is particularly helpful in highlighting the difference between being non-oppressive and ANTI-oppressive.</a:t>
            </a:r>
            <a:r>
              <a:rPr lang="en-GB" dirty="0">
                <a:latin typeface="Calibri" panose="020F0502020204030204" pitchFamily="34" charset="0"/>
              </a:rPr>
              <a:t> </a:t>
            </a:r>
          </a:p>
          <a:p>
            <a:pPr marL="0" indent="0">
              <a:buNone/>
            </a:pPr>
            <a:r>
              <a:rPr lang="en-GB" sz="2800" b="1" dirty="0">
                <a:latin typeface="Calibri" panose="020F0502020204030204" pitchFamily="34" charset="0"/>
              </a:rPr>
              <a:t>4D2P Model</a:t>
            </a:r>
            <a:endParaRPr lang="en-GB" dirty="0">
              <a:latin typeface="Calibri" panose="020F0502020204030204" pitchFamily="34" charset="0"/>
            </a:endParaRPr>
          </a:p>
          <a:p>
            <a:r>
              <a:rPr lang="en-GB" sz="2800" dirty="0">
                <a:latin typeface="Calibri" panose="020F0502020204030204" pitchFamily="34" charset="0"/>
              </a:rPr>
              <a:t>4D’s – Discuss, Discover, Decide and Disrupt</a:t>
            </a:r>
          </a:p>
          <a:p>
            <a:r>
              <a:rPr lang="en-GB" dirty="0">
                <a:latin typeface="Calibri" panose="020F0502020204030204" pitchFamily="34" charset="0"/>
              </a:rPr>
              <a:t>2P’s - The 4D’s are underpinned by the 2 P’s - Power and Privilege.</a:t>
            </a:r>
            <a:endParaRPr lang="en-GB" sz="2800" dirty="0">
              <a:latin typeface="Calibri" panose="020F0502020204030204" pitchFamily="34" charset="0"/>
            </a:endParaRPr>
          </a:p>
          <a:p>
            <a:endParaRPr lang="en-US" dirty="0"/>
          </a:p>
        </p:txBody>
      </p:sp>
      <p:sp>
        <p:nvSpPr>
          <p:cNvPr id="4" name="Footer Placeholder 3">
            <a:extLst>
              <a:ext uri="{FF2B5EF4-FFF2-40B4-BE49-F238E27FC236}">
                <a16:creationId xmlns:a16="http://schemas.microsoft.com/office/drawing/2014/main" id="{3CDFCE9F-AC04-2FF0-9736-E0AD6E71FA57}"/>
              </a:ext>
            </a:extLst>
          </p:cNvPr>
          <p:cNvSpPr>
            <a:spLocks noGrp="1"/>
          </p:cNvSpPr>
          <p:nvPr>
            <p:ph type="ftr" sz="quarter" idx="11"/>
          </p:nvPr>
        </p:nvSpPr>
        <p:spPr>
          <a:xfrm>
            <a:off x="3028950" y="6207183"/>
            <a:ext cx="3086100" cy="365125"/>
          </a:xfrm>
        </p:spPr>
        <p:txBody>
          <a:bodyPr/>
          <a:lstStyle/>
          <a:p>
            <a:pPr>
              <a:defRPr/>
            </a:pPr>
            <a:r>
              <a:rPr lang="en-GB" dirty="0"/>
              <a:t>PORTH AGORED Consolidation of Social Work Practice</a:t>
            </a:r>
          </a:p>
          <a:p>
            <a:pPr>
              <a:defRPr/>
            </a:pPr>
            <a:r>
              <a:rPr lang="en-GB" dirty="0"/>
              <a:t>
</a:t>
            </a:r>
          </a:p>
        </p:txBody>
      </p:sp>
      <p:sp>
        <p:nvSpPr>
          <p:cNvPr id="5" name="Slide Number Placeholder 4">
            <a:extLst>
              <a:ext uri="{FF2B5EF4-FFF2-40B4-BE49-F238E27FC236}">
                <a16:creationId xmlns:a16="http://schemas.microsoft.com/office/drawing/2014/main" id="{ACDFF336-7D8C-3DFB-6A3A-63C965AF7EB1}"/>
              </a:ext>
            </a:extLst>
          </p:cNvPr>
          <p:cNvSpPr>
            <a:spLocks noGrp="1"/>
          </p:cNvSpPr>
          <p:nvPr>
            <p:ph type="sldNum" sz="quarter" idx="12"/>
          </p:nvPr>
        </p:nvSpPr>
        <p:spPr/>
        <p:txBody>
          <a:bodyPr/>
          <a:lstStyle/>
          <a:p>
            <a:pPr>
              <a:defRPr/>
            </a:pPr>
            <a:fld id="{B279AC3C-9A7B-46D6-8EDB-3083219B5F49}" type="slidenum">
              <a:rPr lang="en-GB" altLang="en-US" smtClean="0"/>
              <a:pPr>
                <a:defRPr/>
              </a:pPr>
              <a:t>18</a:t>
            </a:fld>
            <a:endParaRPr lang="en-GB" altLang="en-US"/>
          </a:p>
        </p:txBody>
      </p:sp>
    </p:spTree>
    <p:extLst>
      <p:ext uri="{BB962C8B-B14F-4D97-AF65-F5344CB8AC3E}">
        <p14:creationId xmlns:p14="http://schemas.microsoft.com/office/powerpoint/2010/main" val="72789823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0756E1-4B06-D42F-CB93-6BD02B115EB2}"/>
              </a:ext>
            </a:extLst>
          </p:cNvPr>
          <p:cNvSpPr>
            <a:spLocks noGrp="1"/>
          </p:cNvSpPr>
          <p:nvPr>
            <p:ph type="title"/>
          </p:nvPr>
        </p:nvSpPr>
        <p:spPr>
          <a:xfrm>
            <a:off x="628650" y="160321"/>
            <a:ext cx="8335838" cy="1325563"/>
          </a:xfrm>
        </p:spPr>
        <p:txBody>
          <a:bodyPr>
            <a:normAutofit/>
          </a:bodyPr>
          <a:lstStyle/>
          <a:p>
            <a:br>
              <a:rPr lang="en-GB" sz="2550" dirty="0">
                <a:latin typeface="Calibri" panose="020F0502020204030204" pitchFamily="34" charset="0"/>
              </a:rPr>
            </a:br>
            <a:br>
              <a:rPr lang="en-GB" sz="2550" dirty="0"/>
            </a:br>
            <a:endParaRPr lang="en-US" sz="2550" dirty="0"/>
          </a:p>
        </p:txBody>
      </p:sp>
      <p:sp>
        <p:nvSpPr>
          <p:cNvPr id="9" name="Text Placeholder 8">
            <a:extLst>
              <a:ext uri="{FF2B5EF4-FFF2-40B4-BE49-F238E27FC236}">
                <a16:creationId xmlns:a16="http://schemas.microsoft.com/office/drawing/2014/main" id="{9AD4CD49-09BE-D80C-8DC3-EE94CA8EB6CE}"/>
              </a:ext>
            </a:extLst>
          </p:cNvPr>
          <p:cNvSpPr>
            <a:spLocks noGrp="1"/>
          </p:cNvSpPr>
          <p:nvPr>
            <p:ph type="body" idx="1"/>
          </p:nvPr>
        </p:nvSpPr>
        <p:spPr>
          <a:xfrm>
            <a:off x="339427" y="179257"/>
            <a:ext cx="8158064" cy="1325563"/>
          </a:xfrm>
        </p:spPr>
        <p:txBody>
          <a:bodyPr>
            <a:normAutofit/>
          </a:bodyPr>
          <a:lstStyle/>
          <a:p>
            <a:pPr marL="0" indent="0">
              <a:buNone/>
            </a:pPr>
            <a:r>
              <a:rPr lang="en-GB" sz="2400" dirty="0">
                <a:latin typeface="Calibri" panose="020F0502020204030204" pitchFamily="34" charset="0"/>
              </a:rPr>
              <a:t>The 4D2P model (</a:t>
            </a:r>
            <a:r>
              <a:rPr lang="en-GB" sz="2400" dirty="0" err="1">
                <a:latin typeface="Calibri" panose="020F0502020204030204" pitchFamily="34" charset="0"/>
              </a:rPr>
              <a:t>Tedam</a:t>
            </a:r>
            <a:r>
              <a:rPr lang="en-GB" sz="2400" dirty="0">
                <a:latin typeface="Calibri" panose="020F0502020204030204" pitchFamily="34" charset="0"/>
              </a:rPr>
              <a:t> 2021) is a useful model for reflecting on anti-oppressive and anti-racist practice </a:t>
            </a:r>
            <a:endParaRPr lang="en-GB" sz="2400" dirty="0"/>
          </a:p>
          <a:p>
            <a:endParaRPr lang="en-US" dirty="0"/>
          </a:p>
        </p:txBody>
      </p:sp>
      <p:sp>
        <p:nvSpPr>
          <p:cNvPr id="3" name="Content Placeholder 2">
            <a:extLst>
              <a:ext uri="{FF2B5EF4-FFF2-40B4-BE49-F238E27FC236}">
                <a16:creationId xmlns:a16="http://schemas.microsoft.com/office/drawing/2014/main" id="{0957BC70-6176-A6A1-F8F4-1AD361130BB1}"/>
              </a:ext>
            </a:extLst>
          </p:cNvPr>
          <p:cNvSpPr>
            <a:spLocks noGrp="1"/>
          </p:cNvSpPr>
          <p:nvPr>
            <p:ph sz="half" idx="2"/>
          </p:nvPr>
        </p:nvSpPr>
        <p:spPr>
          <a:xfrm>
            <a:off x="339427" y="1268760"/>
            <a:ext cx="5168677" cy="5087591"/>
          </a:xfrm>
        </p:spPr>
        <p:txBody>
          <a:bodyPr>
            <a:normAutofit fontScale="77500" lnSpcReduction="20000"/>
          </a:bodyPr>
          <a:lstStyle/>
          <a:p>
            <a:pPr marL="0" indent="0">
              <a:buNone/>
            </a:pPr>
            <a:r>
              <a:rPr lang="en-GB" sz="2300" b="1" dirty="0">
                <a:latin typeface="Calibri" panose="020F0502020204030204" pitchFamily="34" charset="0"/>
              </a:rPr>
              <a:t>The 4Ds and social work practice</a:t>
            </a:r>
            <a:endParaRPr lang="en-GB" sz="2300" b="1" dirty="0"/>
          </a:p>
          <a:p>
            <a:r>
              <a:rPr lang="en-GB" sz="2300" b="1" dirty="0">
                <a:latin typeface="Calibri" panose="020F0502020204030204" pitchFamily="34" charset="0"/>
              </a:rPr>
              <a:t>DISCUSS: </a:t>
            </a:r>
            <a:r>
              <a:rPr lang="en-GB" sz="2300" dirty="0">
                <a:latin typeface="Calibri" panose="020F0502020204030204" pitchFamily="34" charset="0"/>
              </a:rPr>
              <a:t>During discussions people may allude to or directly inform you about their experiences of oppression. Covert oppression may be more difficult to identify, hence the importance of a discussion that is sincere, empathic and open. </a:t>
            </a:r>
            <a:endParaRPr lang="en-GB" sz="2300" dirty="0"/>
          </a:p>
          <a:p>
            <a:r>
              <a:rPr lang="en-GB" sz="2300" b="1" dirty="0">
                <a:latin typeface="Calibri" panose="020F0502020204030204" pitchFamily="34" charset="0"/>
              </a:rPr>
              <a:t>DISCOVER: </a:t>
            </a:r>
            <a:r>
              <a:rPr lang="en-GB" sz="2300" dirty="0">
                <a:latin typeface="Calibri" panose="020F0502020204030204" pitchFamily="34" charset="0"/>
              </a:rPr>
              <a:t>You might discover hurt, discontent, experiences of othering, racism, microaggressions emerging from the discussion. </a:t>
            </a:r>
            <a:endParaRPr lang="en-GB" sz="2300" dirty="0"/>
          </a:p>
          <a:p>
            <a:r>
              <a:rPr lang="en-GB" sz="2300" b="1" dirty="0">
                <a:latin typeface="Calibri" panose="020F0502020204030204" pitchFamily="34" charset="0"/>
              </a:rPr>
              <a:t>DECIDE: </a:t>
            </a:r>
            <a:r>
              <a:rPr lang="en-GB" sz="2300" dirty="0">
                <a:latin typeface="Calibri" panose="020F0502020204030204" pitchFamily="34" charset="0"/>
              </a:rPr>
              <a:t>What exactly is going on? Is this a microaggression? Overt or covert oppression? What kind of oppression is it ( sexism, ableism, homophobia, classism, ageism, racism etc). Social workers make decisions on the basis of evidence all of the time – what evidence are you drawing on in reaching your decision? </a:t>
            </a:r>
            <a:endParaRPr lang="en-GB" sz="2300" dirty="0"/>
          </a:p>
          <a:p>
            <a:r>
              <a:rPr lang="en-GB" sz="2300" b="1" dirty="0">
                <a:latin typeface="Calibri" panose="020F0502020204030204" pitchFamily="34" charset="0"/>
              </a:rPr>
              <a:t>DISRUPT</a:t>
            </a:r>
            <a:r>
              <a:rPr lang="en-GB" sz="2300" dirty="0">
                <a:latin typeface="Calibri" panose="020F0502020204030204" pitchFamily="34" charset="0"/>
              </a:rPr>
              <a:t> </a:t>
            </a:r>
            <a:r>
              <a:rPr lang="en-GB" sz="2300" dirty="0"/>
              <a:t>- </a:t>
            </a:r>
            <a:r>
              <a:rPr lang="en-GB" sz="2300" dirty="0">
                <a:latin typeface="Calibri" panose="020F0502020204030204" pitchFamily="34" charset="0"/>
              </a:rPr>
              <a:t>As social workers we have started to normalise oppression and oppressive practices. If we do not disrupt, then we reproduce. </a:t>
            </a:r>
          </a:p>
          <a:p>
            <a:r>
              <a:rPr lang="en-GB" sz="2300" dirty="0">
                <a:latin typeface="Calibri" panose="020F0502020204030204" pitchFamily="34" charset="0"/>
              </a:rPr>
              <a:t>The Oxford English Dictionary defines disruption as: </a:t>
            </a:r>
            <a:r>
              <a:rPr lang="en-GB" sz="2300" i="1" dirty="0">
                <a:latin typeface="Calibri" panose="020F0502020204030204" pitchFamily="34" charset="0"/>
              </a:rPr>
              <a:t> “making it difficult for something to continue in the normal way’ </a:t>
            </a:r>
            <a:endParaRPr lang="en-GB" sz="2300" dirty="0"/>
          </a:p>
          <a:p>
            <a:endParaRPr lang="en-US" sz="1050" dirty="0"/>
          </a:p>
        </p:txBody>
      </p:sp>
      <p:sp>
        <p:nvSpPr>
          <p:cNvPr id="11" name="Content Placeholder 10">
            <a:extLst>
              <a:ext uri="{FF2B5EF4-FFF2-40B4-BE49-F238E27FC236}">
                <a16:creationId xmlns:a16="http://schemas.microsoft.com/office/drawing/2014/main" id="{AFA18CA0-595A-C02C-4441-5D4181B6E343}"/>
              </a:ext>
            </a:extLst>
          </p:cNvPr>
          <p:cNvSpPr>
            <a:spLocks noGrp="1"/>
          </p:cNvSpPr>
          <p:nvPr>
            <p:ph sz="quarter" idx="4"/>
          </p:nvPr>
        </p:nvSpPr>
        <p:spPr>
          <a:xfrm>
            <a:off x="5868144" y="1512700"/>
            <a:ext cx="2936429" cy="2259782"/>
          </a:xfrm>
        </p:spPr>
        <p:txBody>
          <a:bodyPr>
            <a:normAutofit fontScale="77500" lnSpcReduction="20000"/>
          </a:bodyPr>
          <a:lstStyle/>
          <a:p>
            <a:pPr marL="0" indent="0">
              <a:buNone/>
            </a:pPr>
            <a:r>
              <a:rPr lang="en-GB" sz="2800" dirty="0">
                <a:latin typeface="Calibri" panose="020F0502020204030204" pitchFamily="34" charset="0"/>
              </a:rPr>
              <a:t>The 4D’s are always underpinned by 2P’s</a:t>
            </a:r>
          </a:p>
          <a:p>
            <a:pPr marL="285750" indent="-285750">
              <a:buFont typeface="Arial" panose="020B0604020202020204" pitchFamily="34" charset="0"/>
              <a:buChar char="•"/>
            </a:pPr>
            <a:r>
              <a:rPr lang="en-GB" sz="2800" b="1" kern="1200" cap="none" spc="0" dirty="0">
                <a:solidFill>
                  <a:schemeClr val="tx1"/>
                </a:solidFill>
                <a:effectLst/>
                <a:latin typeface="+mn-lt"/>
                <a:ea typeface="+mn-ea"/>
                <a:cs typeface="+mn-cs"/>
              </a:rPr>
              <a:t>Power</a:t>
            </a:r>
            <a:r>
              <a:rPr lang="en-GB" sz="2800" kern="1200" cap="none" spc="0" dirty="0">
                <a:solidFill>
                  <a:schemeClr val="tx1"/>
                </a:solidFill>
                <a:effectLst/>
                <a:latin typeface="+mn-lt"/>
                <a:ea typeface="+mn-ea"/>
                <a:cs typeface="+mn-cs"/>
              </a:rPr>
              <a:t> </a:t>
            </a:r>
            <a:endParaRPr lang="en-GB" sz="2800" cap="none" spc="0" dirty="0">
              <a:solidFill>
                <a:schemeClr val="tx1"/>
              </a:solidFill>
              <a:effectLst/>
            </a:endParaRPr>
          </a:p>
          <a:p>
            <a:pPr marL="285750" indent="-285750">
              <a:buFont typeface="Arial" panose="020B0604020202020204" pitchFamily="34" charset="0"/>
              <a:buChar char="•"/>
            </a:pPr>
            <a:r>
              <a:rPr lang="en-GB" sz="2800" b="1" kern="1200" cap="none" spc="0" dirty="0">
                <a:solidFill>
                  <a:schemeClr val="tx1"/>
                </a:solidFill>
                <a:effectLst/>
                <a:latin typeface="+mn-lt"/>
                <a:ea typeface="+mn-ea"/>
                <a:cs typeface="+mn-cs"/>
              </a:rPr>
              <a:t>Privilege</a:t>
            </a:r>
            <a:r>
              <a:rPr lang="en-GB" sz="2800" kern="1200" cap="none" spc="0" dirty="0">
                <a:solidFill>
                  <a:schemeClr val="tx1"/>
                </a:solidFill>
                <a:effectLst/>
                <a:latin typeface="+mn-lt"/>
                <a:ea typeface="+mn-ea"/>
                <a:cs typeface="+mn-cs"/>
              </a:rPr>
              <a:t>: earned and unearned privilege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sz="2800" kern="1200" cap="none" spc="0" dirty="0">
              <a:solidFill>
                <a:schemeClr val="tx1"/>
              </a:solidFill>
              <a:effectLst/>
              <a:latin typeface="+mn-lt"/>
              <a:ea typeface="+mn-ea"/>
              <a:cs typeface="+mn-cs"/>
            </a:endParaRPr>
          </a:p>
          <a:p>
            <a:pPr marL="285750" indent="-285750">
              <a:buFont typeface="Arial" panose="020B0604020202020204" pitchFamily="34" charset="0"/>
              <a:buChar char="•"/>
            </a:pPr>
            <a:endParaRPr lang="en-GB" dirty="0"/>
          </a:p>
          <a:p>
            <a:pPr marL="0" indent="0">
              <a:buNone/>
            </a:pPr>
            <a:endParaRPr lang="en-GB" sz="2800" dirty="0">
              <a:latin typeface="Calibri" panose="020F0502020204030204" pitchFamily="34" charset="0"/>
            </a:endParaRPr>
          </a:p>
        </p:txBody>
      </p:sp>
      <p:sp>
        <p:nvSpPr>
          <p:cNvPr id="4" name="Footer Placeholder 3">
            <a:extLst>
              <a:ext uri="{FF2B5EF4-FFF2-40B4-BE49-F238E27FC236}">
                <a16:creationId xmlns:a16="http://schemas.microsoft.com/office/drawing/2014/main" id="{4650C297-1DAC-AC82-03E8-533A2B036612}"/>
              </a:ext>
            </a:extLst>
          </p:cNvPr>
          <p:cNvSpPr>
            <a:spLocks noGrp="1"/>
          </p:cNvSpPr>
          <p:nvPr>
            <p:ph type="ftr" sz="quarter" idx="11"/>
          </p:nvPr>
        </p:nvSpPr>
        <p:spPr/>
        <p:txBody>
          <a:bodyPr>
            <a:normAutofit/>
          </a:bodyPr>
          <a:lstStyle/>
          <a:p>
            <a:pPr algn="l">
              <a:spcAft>
                <a:spcPts val="450"/>
              </a:spcAft>
            </a:pPr>
            <a:r>
              <a:rPr lang="en-US" spc="150"/>
              <a:t>PaulaMcCreary©2025</a:t>
            </a:r>
          </a:p>
        </p:txBody>
      </p:sp>
      <p:pic>
        <p:nvPicPr>
          <p:cNvPr id="6" name="Picture 5" descr="White puzzle with one red piece">
            <a:extLst>
              <a:ext uri="{FF2B5EF4-FFF2-40B4-BE49-F238E27FC236}">
                <a16:creationId xmlns:a16="http://schemas.microsoft.com/office/drawing/2014/main" id="{F13A06F0-3212-A510-841A-02F43F70F3D9}"/>
              </a:ext>
            </a:extLst>
          </p:cNvPr>
          <p:cNvPicPr>
            <a:picLocks noChangeAspect="1"/>
          </p:cNvPicPr>
          <p:nvPr/>
        </p:nvPicPr>
        <p:blipFill rotWithShape="1">
          <a:blip r:embed="rId2"/>
          <a:srcRect l="30311" r="28739"/>
          <a:stretch/>
        </p:blipFill>
        <p:spPr>
          <a:xfrm>
            <a:off x="6427233" y="4558834"/>
            <a:ext cx="1475656" cy="2027023"/>
          </a:xfrm>
          <a:prstGeom prst="rect">
            <a:avLst/>
          </a:prstGeom>
          <a:effectLst/>
        </p:spPr>
      </p:pic>
    </p:spTree>
    <p:extLst>
      <p:ext uri="{BB962C8B-B14F-4D97-AF65-F5344CB8AC3E}">
        <p14:creationId xmlns:p14="http://schemas.microsoft.com/office/powerpoint/2010/main" val="225361755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5C8E715C-42A0-F893-FC4A-6AB6B60C3D2D}"/>
              </a:ext>
            </a:extLst>
          </p:cNvPr>
          <p:cNvSpPr>
            <a:spLocks noGrp="1"/>
          </p:cNvSpPr>
          <p:nvPr>
            <p:ph type="title"/>
          </p:nvPr>
        </p:nvSpPr>
        <p:spPr>
          <a:xfrm>
            <a:off x="257562" y="1153571"/>
            <a:ext cx="2610329" cy="4461163"/>
          </a:xfrm>
        </p:spPr>
        <p:txBody>
          <a:bodyPr>
            <a:normAutofit/>
          </a:bodyPr>
          <a:lstStyle/>
          <a:p>
            <a:r>
              <a:rPr lang="en-US" b="1" dirty="0">
                <a:solidFill>
                  <a:srgbClr val="FFFFFF"/>
                </a:solidFill>
              </a:rPr>
              <a:t>Exercise 2</a:t>
            </a:r>
          </a:p>
        </p:txBody>
      </p:sp>
      <p:sp>
        <p:nvSpPr>
          <p:cNvPr id="19" name="Arc 18">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0" name="Content Placeholder 9">
            <a:extLst>
              <a:ext uri="{FF2B5EF4-FFF2-40B4-BE49-F238E27FC236}">
                <a16:creationId xmlns:a16="http://schemas.microsoft.com/office/drawing/2014/main" id="{EA9960D8-14E2-B474-1E12-CAF7E58461FE}"/>
              </a:ext>
            </a:extLst>
          </p:cNvPr>
          <p:cNvSpPr>
            <a:spLocks noGrp="1"/>
          </p:cNvSpPr>
          <p:nvPr>
            <p:ph idx="1"/>
          </p:nvPr>
        </p:nvSpPr>
        <p:spPr>
          <a:xfrm>
            <a:off x="3335481" y="591344"/>
            <a:ext cx="5179868" cy="5585619"/>
          </a:xfrm>
        </p:spPr>
        <p:txBody>
          <a:bodyPr anchor="ctr">
            <a:normAutofit/>
          </a:bodyPr>
          <a:lstStyle/>
          <a:p>
            <a:pPr marL="0" indent="0">
              <a:buNone/>
            </a:pPr>
            <a:r>
              <a:rPr lang="en-US" sz="2000" dirty="0"/>
              <a:t>Using the </a:t>
            </a:r>
            <a:r>
              <a:rPr lang="en-US" sz="2000" dirty="0" err="1"/>
              <a:t>Tedam</a:t>
            </a:r>
            <a:r>
              <a:rPr lang="en-US" sz="2000" dirty="0"/>
              <a:t> 4D2P model to:</a:t>
            </a:r>
          </a:p>
          <a:p>
            <a:r>
              <a:rPr lang="en-US" sz="2000" dirty="0"/>
              <a:t>Consider a situation you have worked in where there was experience of racism, oppression and/or discrimination by the individual/child/family/carer e.g. this could be due to race, ethnicity, language, age, gender/gender identification, disability etc. </a:t>
            </a:r>
          </a:p>
          <a:p>
            <a:r>
              <a:rPr lang="en-US" sz="2000" dirty="0"/>
              <a:t>Follow the stages of the model to reflect on this experience.</a:t>
            </a:r>
          </a:p>
          <a:p>
            <a:r>
              <a:rPr lang="en-US" sz="2000" dirty="0"/>
              <a:t>How could you of or how did you “disrupt”? </a:t>
            </a:r>
          </a:p>
          <a:p>
            <a:r>
              <a:rPr lang="en-US" sz="2000" dirty="0"/>
              <a:t>Remember to consider the 4D’s in the light of the 2P’s to consider your own role and the role of others. </a:t>
            </a:r>
          </a:p>
          <a:p>
            <a:endParaRPr lang="en-US" sz="2400" dirty="0"/>
          </a:p>
          <a:p>
            <a:endParaRPr lang="en-US" sz="2400" dirty="0"/>
          </a:p>
        </p:txBody>
      </p:sp>
      <p:sp>
        <p:nvSpPr>
          <p:cNvPr id="7" name="Footer Placeholder 6">
            <a:extLst>
              <a:ext uri="{FF2B5EF4-FFF2-40B4-BE49-F238E27FC236}">
                <a16:creationId xmlns:a16="http://schemas.microsoft.com/office/drawing/2014/main" id="{8F4B79EF-53CB-D709-A34A-BA8B561112EE}"/>
              </a:ext>
            </a:extLst>
          </p:cNvPr>
          <p:cNvSpPr>
            <a:spLocks noGrp="1"/>
          </p:cNvSpPr>
          <p:nvPr>
            <p:ph type="ftr" sz="quarter" idx="11"/>
          </p:nvPr>
        </p:nvSpPr>
        <p:spPr>
          <a:xfrm>
            <a:off x="3028950" y="6356350"/>
            <a:ext cx="3938380" cy="365125"/>
          </a:xfrm>
        </p:spPr>
        <p:txBody>
          <a:bodyPr>
            <a:normAutofit lnSpcReduction="10000"/>
          </a:bodyPr>
          <a:lstStyle/>
          <a:p>
            <a:pPr>
              <a:lnSpc>
                <a:spcPct val="90000"/>
              </a:lnSpc>
              <a:spcAft>
                <a:spcPts val="600"/>
              </a:spcAft>
              <a:defRPr/>
            </a:pPr>
            <a:r>
              <a:rPr lang="en-GB" sz="300"/>
              <a:t>PORTH AGORED Consolidation of Social Work Practice</a:t>
            </a:r>
          </a:p>
          <a:p>
            <a:pPr>
              <a:lnSpc>
                <a:spcPct val="90000"/>
              </a:lnSpc>
              <a:spcAft>
                <a:spcPts val="600"/>
              </a:spcAft>
              <a:defRPr/>
            </a:pPr>
            <a:r>
              <a:rPr lang="en-GB" sz="300"/>
              <a:t>
</a:t>
            </a:r>
          </a:p>
        </p:txBody>
      </p:sp>
      <p:sp>
        <p:nvSpPr>
          <p:cNvPr id="8" name="Slide Number Placeholder 7">
            <a:extLst>
              <a:ext uri="{FF2B5EF4-FFF2-40B4-BE49-F238E27FC236}">
                <a16:creationId xmlns:a16="http://schemas.microsoft.com/office/drawing/2014/main" id="{2FE619B8-20BD-BA85-C184-2F06005B4AA6}"/>
              </a:ext>
            </a:extLst>
          </p:cNvPr>
          <p:cNvSpPr>
            <a:spLocks noGrp="1"/>
          </p:cNvSpPr>
          <p:nvPr>
            <p:ph type="sldNum" sz="quarter" idx="12"/>
          </p:nvPr>
        </p:nvSpPr>
        <p:spPr>
          <a:xfrm>
            <a:off x="7156173" y="6356350"/>
            <a:ext cx="1359176" cy="365125"/>
          </a:xfrm>
        </p:spPr>
        <p:txBody>
          <a:bodyPr>
            <a:normAutofit/>
          </a:bodyPr>
          <a:lstStyle/>
          <a:p>
            <a:pPr>
              <a:spcAft>
                <a:spcPts val="600"/>
              </a:spcAft>
              <a:defRPr/>
            </a:pPr>
            <a:fld id="{07C15AAB-93E2-498D-96AC-3B90A4A92671}" type="slidenum">
              <a:rPr lang="en-GB" altLang="en-US" smtClean="0"/>
              <a:pPr>
                <a:spcAft>
                  <a:spcPts val="600"/>
                </a:spcAft>
                <a:defRPr/>
              </a:pPr>
              <a:t>20</a:t>
            </a:fld>
            <a:endParaRPr lang="en-GB" altLang="en-US"/>
          </a:p>
        </p:txBody>
      </p:sp>
    </p:spTree>
    <p:extLst>
      <p:ext uri="{BB962C8B-B14F-4D97-AF65-F5344CB8AC3E}">
        <p14:creationId xmlns:p14="http://schemas.microsoft.com/office/powerpoint/2010/main" val="6689598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87BCF9AA-6D1B-F46B-F7B8-0AFE811427B8}"/>
              </a:ext>
            </a:extLst>
          </p:cNvPr>
          <p:cNvSpPr>
            <a:spLocks noGrp="1"/>
          </p:cNvSpPr>
          <p:nvPr>
            <p:ph type="title"/>
          </p:nvPr>
        </p:nvSpPr>
        <p:spPr>
          <a:xfrm>
            <a:off x="628650" y="365125"/>
            <a:ext cx="8263830" cy="1325563"/>
          </a:xfrm>
        </p:spPr>
        <p:txBody>
          <a:bodyPr>
            <a:normAutofit fontScale="90000"/>
          </a:bodyPr>
          <a:lstStyle/>
          <a:p>
            <a:r>
              <a:rPr lang="en-GB" sz="2700" b="1" dirty="0">
                <a:effectLst/>
                <a:latin typeface="Arial" panose="020B0604020202020204" pitchFamily="34" charset="0"/>
              </a:rPr>
              <a:t>Learning Outcome - 2</a:t>
            </a:r>
            <a:br>
              <a:rPr lang="en-GB" sz="2700" b="1" dirty="0">
                <a:effectLst/>
                <a:latin typeface="Arial" panose="020B0604020202020204" pitchFamily="34" charset="0"/>
              </a:rPr>
            </a:br>
            <a:r>
              <a:rPr lang="en-GB" sz="2700" b="1" dirty="0">
                <a:effectLst/>
                <a:latin typeface="Arial" panose="020B0604020202020204" pitchFamily="34" charset="0"/>
              </a:rPr>
              <a:t>2. Working collaboratively with people in need of care and support, their carers other</a:t>
            </a:r>
            <a:r>
              <a:rPr lang="en-GB" sz="2700" dirty="0">
                <a:latin typeface="Arial" panose="020B0604020202020204" pitchFamily="34" charset="0"/>
              </a:rPr>
              <a:t> </a:t>
            </a:r>
            <a:r>
              <a:rPr lang="en-GB" sz="2700" b="1" dirty="0">
                <a:effectLst/>
                <a:latin typeface="Arial" panose="020B0604020202020204" pitchFamily="34" charset="0"/>
              </a:rPr>
              <a:t>Professionals</a:t>
            </a:r>
            <a:br>
              <a:rPr lang="en-GB" sz="2200" b="1" dirty="0">
                <a:effectLst/>
                <a:latin typeface="Arial" panose="020B0604020202020204" pitchFamily="34" charset="0"/>
              </a:rPr>
            </a:br>
            <a:endParaRPr lang="en-US" sz="2200" dirty="0"/>
          </a:p>
        </p:txBody>
      </p:sp>
      <p:sp>
        <p:nvSpPr>
          <p:cNvPr id="17"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9">
            <a:extLst>
              <a:ext uri="{FF2B5EF4-FFF2-40B4-BE49-F238E27FC236}">
                <a16:creationId xmlns:a16="http://schemas.microsoft.com/office/drawing/2014/main" id="{E20B71D7-EBA7-9E98-D1B7-7E3C64D6F360}"/>
              </a:ext>
            </a:extLst>
          </p:cNvPr>
          <p:cNvSpPr>
            <a:spLocks noGrp="1"/>
          </p:cNvSpPr>
          <p:nvPr>
            <p:ph idx="1"/>
          </p:nvPr>
        </p:nvSpPr>
        <p:spPr>
          <a:xfrm>
            <a:off x="628650" y="1929384"/>
            <a:ext cx="7886700" cy="4251960"/>
          </a:xfrm>
        </p:spPr>
        <p:txBody>
          <a:bodyPr>
            <a:normAutofit/>
          </a:bodyPr>
          <a:lstStyle/>
          <a:p>
            <a:pPr marL="0" indent="0">
              <a:buNone/>
            </a:pPr>
            <a:r>
              <a:rPr lang="en-GB" sz="1900" dirty="0">
                <a:effectLst/>
                <a:latin typeface="Arial" panose="020B0604020202020204" pitchFamily="34" charset="0"/>
              </a:rPr>
              <a:t>The learner can:</a:t>
            </a:r>
          </a:p>
          <a:p>
            <a:r>
              <a:rPr lang="en-GB" sz="1900" dirty="0">
                <a:effectLst/>
                <a:latin typeface="Arial" panose="020B0604020202020204" pitchFamily="34" charset="0"/>
              </a:rPr>
              <a:t>2.1. Be able to communicate effectively with people in need of care and support and their carers</a:t>
            </a:r>
          </a:p>
          <a:p>
            <a:r>
              <a:rPr lang="en-GB" sz="1900" dirty="0">
                <a:effectLst/>
                <a:latin typeface="Arial" panose="020B0604020202020204" pitchFamily="34" charset="0"/>
              </a:rPr>
              <a:t>2.2. Be able to work in partnership with individuals and other professionals</a:t>
            </a:r>
          </a:p>
          <a:p>
            <a:r>
              <a:rPr lang="en-GB" sz="1900" dirty="0">
                <a:effectLst/>
                <a:latin typeface="Arial" panose="020B0604020202020204" pitchFamily="34" charset="0"/>
              </a:rPr>
              <a:t>2.3. Critically reflect on own collaborative working</a:t>
            </a:r>
          </a:p>
          <a:p>
            <a:r>
              <a:rPr lang="en-GB" sz="1900" dirty="0">
                <a:latin typeface="Arial" panose="020B0604020202020204" pitchFamily="34" charset="0"/>
              </a:rPr>
              <a:t>Please see handbook appendix 4 or the workbook appendix for the more detailed assessment criteria. </a:t>
            </a:r>
            <a:endParaRPr lang="en-GB" sz="1900" dirty="0">
              <a:effectLst/>
              <a:latin typeface="Arial" panose="020B0604020202020204" pitchFamily="34" charset="0"/>
            </a:endParaRPr>
          </a:p>
          <a:p>
            <a:r>
              <a:rPr lang="en-US" sz="1900" dirty="0"/>
              <a:t>Also see - Workshop 2 – for more information on communication, co-production and collaborative working.  </a:t>
            </a:r>
          </a:p>
        </p:txBody>
      </p:sp>
      <p:sp>
        <p:nvSpPr>
          <p:cNvPr id="2" name="Slide Number Placeholder 1">
            <a:extLst>
              <a:ext uri="{FF2B5EF4-FFF2-40B4-BE49-F238E27FC236}">
                <a16:creationId xmlns:a16="http://schemas.microsoft.com/office/drawing/2014/main" id="{4CB8696D-54B0-2D89-0CD1-C268419DB4EA}"/>
              </a:ext>
            </a:extLst>
          </p:cNvPr>
          <p:cNvSpPr>
            <a:spLocks noGrp="1"/>
          </p:cNvSpPr>
          <p:nvPr>
            <p:ph type="sldNum" sz="quarter" idx="12"/>
          </p:nvPr>
        </p:nvSpPr>
        <p:spPr/>
        <p:txBody>
          <a:bodyPr/>
          <a:lstStyle/>
          <a:p>
            <a:pPr>
              <a:defRPr/>
            </a:pPr>
            <a:fld id="{B279AC3C-9A7B-46D6-8EDB-3083219B5F49}" type="slidenum">
              <a:rPr lang="en-GB" altLang="en-US" smtClean="0"/>
              <a:pPr>
                <a:defRPr/>
              </a:pPr>
              <a:t>21</a:t>
            </a:fld>
            <a:endParaRPr lang="en-GB" altLang="en-US"/>
          </a:p>
        </p:txBody>
      </p:sp>
      <p:sp>
        <p:nvSpPr>
          <p:cNvPr id="3" name="Footer Placeholder 2">
            <a:extLst>
              <a:ext uri="{FF2B5EF4-FFF2-40B4-BE49-F238E27FC236}">
                <a16:creationId xmlns:a16="http://schemas.microsoft.com/office/drawing/2014/main" id="{7FAFD54A-D9A1-BF14-F377-30ADE5A3EA0A}"/>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extLst>
      <p:ext uri="{BB962C8B-B14F-4D97-AF65-F5344CB8AC3E}">
        <p14:creationId xmlns:p14="http://schemas.microsoft.com/office/powerpoint/2010/main" val="417088731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087FEC32-297A-40AC-9430-E80ED991D079}"/>
              </a:ext>
            </a:extLst>
          </p:cNvPr>
          <p:cNvSpPr/>
          <p:nvPr/>
        </p:nvSpPr>
        <p:spPr>
          <a:xfrm>
            <a:off x="3275856" y="179583"/>
            <a:ext cx="4833759" cy="1330839"/>
          </a:xfrm>
          <a:prstGeom prst="roundRect">
            <a:avLst/>
          </a:prstGeom>
        </p:spPr>
        <p:txBody>
          <a:bodyPr vert="horz" lIns="91440" tIns="45720" rIns="91440" bIns="45720" rtlCol="0" anchor="ctr">
            <a:normAutofit/>
          </a:bodyPr>
          <a:lstStyle/>
          <a:p>
            <a:pPr>
              <a:lnSpc>
                <a:spcPct val="90000"/>
              </a:lnSpc>
              <a:spcBef>
                <a:spcPct val="0"/>
              </a:spcBef>
              <a:spcAft>
                <a:spcPts val="600"/>
              </a:spcAft>
            </a:pPr>
            <a:r>
              <a:rPr lang="en-US" sz="3100" b="1" kern="1200" dirty="0">
                <a:solidFill>
                  <a:schemeClr val="tx1"/>
                </a:solidFill>
                <a:latin typeface="+mj-lt"/>
                <a:ea typeface="+mj-ea"/>
                <a:cs typeface="+mj-cs"/>
              </a:rPr>
              <a:t>Effective multi-agency and partnership working</a:t>
            </a:r>
          </a:p>
        </p:txBody>
      </p:sp>
      <p:pic>
        <p:nvPicPr>
          <p:cNvPr id="6" name="Picture 5" descr="A picture containing LEGO, toy&#10;&#10;Description automatically generated">
            <a:extLst>
              <a:ext uri="{FF2B5EF4-FFF2-40B4-BE49-F238E27FC236}">
                <a16:creationId xmlns:a16="http://schemas.microsoft.com/office/drawing/2014/main" id="{14A93821-0F7F-462E-918E-160A980060F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2924" y="2331323"/>
            <a:ext cx="3021806" cy="2620570"/>
          </a:xfrm>
          <a:prstGeom prst="rect">
            <a:avLst/>
          </a:prstGeom>
        </p:spPr>
      </p:pic>
      <p:sp>
        <p:nvSpPr>
          <p:cNvPr id="3" name="Content Placeholder 2">
            <a:extLst>
              <a:ext uri="{FF2B5EF4-FFF2-40B4-BE49-F238E27FC236}">
                <a16:creationId xmlns:a16="http://schemas.microsoft.com/office/drawing/2014/main" id="{89BF1108-E215-4F57-9B9E-D86F1681DE66}"/>
              </a:ext>
            </a:extLst>
          </p:cNvPr>
          <p:cNvSpPr>
            <a:spLocks noGrp="1"/>
          </p:cNvSpPr>
          <p:nvPr>
            <p:ph idx="1"/>
          </p:nvPr>
        </p:nvSpPr>
        <p:spPr>
          <a:xfrm>
            <a:off x="3564729" y="1412777"/>
            <a:ext cx="4950621" cy="4943574"/>
          </a:xfrm>
        </p:spPr>
        <p:txBody>
          <a:bodyPr vert="horz" lIns="91440" tIns="45720" rIns="91440" bIns="45720" rtlCol="0">
            <a:noAutofit/>
          </a:bodyPr>
          <a:lstStyle/>
          <a:p>
            <a:pPr marL="265510" indent="-228600" defTabSz="914400"/>
            <a:r>
              <a:rPr lang="en-US" sz="2000" dirty="0"/>
              <a:t>Builds trust</a:t>
            </a:r>
          </a:p>
          <a:p>
            <a:pPr marL="265510" indent="-228600" defTabSz="914400"/>
            <a:r>
              <a:rPr lang="en-US" sz="2000" dirty="0"/>
              <a:t>Less ‘siloed’ working – work together for a common cause </a:t>
            </a:r>
          </a:p>
          <a:p>
            <a:pPr marL="265510" indent="-228600" defTabSz="914400"/>
            <a:r>
              <a:rPr lang="en-US" sz="2000" dirty="0"/>
              <a:t>Uses respectful challenge </a:t>
            </a:r>
          </a:p>
          <a:p>
            <a:pPr marL="265510" indent="-228600" defTabSz="914400"/>
            <a:r>
              <a:rPr lang="en-US" sz="2000" dirty="0"/>
              <a:t>Maintains a person-centered attitude</a:t>
            </a:r>
          </a:p>
          <a:p>
            <a:pPr marL="265510" indent="-228600" defTabSz="914400"/>
            <a:r>
              <a:rPr lang="en-US" sz="2000" dirty="0"/>
              <a:t>Ensures clarity of purpose with clear and honest explanations</a:t>
            </a:r>
          </a:p>
          <a:p>
            <a:pPr marL="265510" indent="-228600" defTabSz="914400"/>
            <a:r>
              <a:rPr lang="en-US" sz="2000" dirty="0"/>
              <a:t>Understands the lived experience of those involved</a:t>
            </a:r>
          </a:p>
          <a:p>
            <a:pPr marL="265510" indent="-228600" defTabSz="914400"/>
            <a:r>
              <a:rPr lang="en-US" sz="2000" dirty="0"/>
              <a:t>Works collaboratively to define and resolve difficulties</a:t>
            </a:r>
          </a:p>
          <a:p>
            <a:pPr marL="265510" indent="-228600" defTabSz="914400"/>
            <a:r>
              <a:rPr lang="en-US" sz="2000" dirty="0"/>
              <a:t>Operates from a strengths-based/outcome focused approach. </a:t>
            </a:r>
          </a:p>
        </p:txBody>
      </p:sp>
      <p:sp>
        <p:nvSpPr>
          <p:cNvPr id="2" name="Slide Number Placeholder 1">
            <a:extLst>
              <a:ext uri="{FF2B5EF4-FFF2-40B4-BE49-F238E27FC236}">
                <a16:creationId xmlns:a16="http://schemas.microsoft.com/office/drawing/2014/main" id="{E5BC35DB-3062-A772-E7EF-7C8242367DBA}"/>
              </a:ext>
            </a:extLst>
          </p:cNvPr>
          <p:cNvSpPr>
            <a:spLocks noGrp="1"/>
          </p:cNvSpPr>
          <p:nvPr>
            <p:ph type="sldNum" sz="quarter" idx="12"/>
          </p:nvPr>
        </p:nvSpPr>
        <p:spPr/>
        <p:txBody>
          <a:bodyPr/>
          <a:lstStyle/>
          <a:p>
            <a:pPr>
              <a:defRPr/>
            </a:pPr>
            <a:fld id="{B279AC3C-9A7B-46D6-8EDB-3083219B5F49}" type="slidenum">
              <a:rPr lang="en-GB" altLang="en-US" smtClean="0"/>
              <a:pPr>
                <a:defRPr/>
              </a:pPr>
              <a:t>22</a:t>
            </a:fld>
            <a:endParaRPr lang="en-GB" altLang="en-US"/>
          </a:p>
        </p:txBody>
      </p:sp>
      <p:sp>
        <p:nvSpPr>
          <p:cNvPr id="7" name="Footer Placeholder 6">
            <a:extLst>
              <a:ext uri="{FF2B5EF4-FFF2-40B4-BE49-F238E27FC236}">
                <a16:creationId xmlns:a16="http://schemas.microsoft.com/office/drawing/2014/main" id="{06404A4A-73C0-E83C-5E46-4EDBF83C6546}"/>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extLst>
      <p:ext uri="{BB962C8B-B14F-4D97-AF65-F5344CB8AC3E}">
        <p14:creationId xmlns:p14="http://schemas.microsoft.com/office/powerpoint/2010/main" val="9607571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836" name="Rectangle 34835">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EC7D36EC-10B4-4BF5-80EC-42FD44A6BDBA}"/>
              </a:ext>
            </a:extLst>
          </p:cNvPr>
          <p:cNvSpPr>
            <a:spLocks noGrp="1"/>
          </p:cNvSpPr>
          <p:nvPr>
            <p:ph type="title"/>
          </p:nvPr>
        </p:nvSpPr>
        <p:spPr>
          <a:xfrm>
            <a:off x="628650" y="365125"/>
            <a:ext cx="7886700" cy="1325563"/>
          </a:xfrm>
        </p:spPr>
        <p:txBody>
          <a:bodyPr>
            <a:normAutofit/>
          </a:bodyPr>
          <a:lstStyle/>
          <a:p>
            <a:pPr>
              <a:defRPr/>
            </a:pPr>
            <a:r>
              <a:rPr lang="en-GB" sz="4300" b="1" dirty="0"/>
              <a:t>Tensions and Conflicts</a:t>
            </a:r>
            <a:br>
              <a:rPr lang="en-GB" sz="4300" b="1" dirty="0"/>
            </a:br>
            <a:r>
              <a:rPr lang="en-GB" sz="4300" b="1" dirty="0"/>
              <a:t>Exercise 3 </a:t>
            </a:r>
          </a:p>
        </p:txBody>
      </p:sp>
      <p:sp>
        <p:nvSpPr>
          <p:cNvPr id="34837"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818" name="Content Placeholder 1">
            <a:extLst>
              <a:ext uri="{FF2B5EF4-FFF2-40B4-BE49-F238E27FC236}">
                <a16:creationId xmlns:a16="http://schemas.microsoft.com/office/drawing/2014/main" id="{E5F1370F-1DD6-437A-ADF1-80E2D0F9CA70}"/>
              </a:ext>
            </a:extLst>
          </p:cNvPr>
          <p:cNvSpPr>
            <a:spLocks noGrp="1"/>
          </p:cNvSpPr>
          <p:nvPr>
            <p:ph idx="1"/>
          </p:nvPr>
        </p:nvSpPr>
        <p:spPr>
          <a:xfrm>
            <a:off x="628650" y="1929384"/>
            <a:ext cx="7886700" cy="4251960"/>
          </a:xfrm>
        </p:spPr>
        <p:txBody>
          <a:bodyPr>
            <a:normAutofit/>
          </a:bodyPr>
          <a:lstStyle/>
          <a:p>
            <a:r>
              <a:rPr lang="en-GB" altLang="en-US" sz="2400" dirty="0"/>
              <a:t>Reflect on some of the potential </a:t>
            </a:r>
            <a:r>
              <a:rPr lang="en-GB" altLang="en-US" sz="2400" b="1" dirty="0"/>
              <a:t>tensions and conflicts </a:t>
            </a:r>
            <a:r>
              <a:rPr lang="en-GB" altLang="en-US" sz="2400" dirty="0"/>
              <a:t>inherent in your area of practice when trying to work collaboratively?</a:t>
            </a:r>
          </a:p>
          <a:p>
            <a:r>
              <a:rPr lang="en-GB" altLang="en-US" sz="2400" dirty="0"/>
              <a:t>These may include conflicts of interest, clashes of values.</a:t>
            </a:r>
          </a:p>
          <a:p>
            <a:r>
              <a:rPr lang="en-GB" altLang="en-US" sz="2400" dirty="0"/>
              <a:t>You should also consider the potential impact of conflicts related to legislation/policy/procedure when trying working collaboratively with individuals, families, carers and other professionals, organisations, agencies.  </a:t>
            </a:r>
          </a:p>
          <a:p>
            <a:endParaRPr lang="en-GB" altLang="en-US" sz="1900" dirty="0"/>
          </a:p>
        </p:txBody>
      </p:sp>
      <p:sp>
        <p:nvSpPr>
          <p:cNvPr id="5" name="Footer Placeholder 4">
            <a:extLst>
              <a:ext uri="{FF2B5EF4-FFF2-40B4-BE49-F238E27FC236}">
                <a16:creationId xmlns:a16="http://schemas.microsoft.com/office/drawing/2014/main" id="{8C9FE78B-43BB-43D8-2BDD-F1BD3C7BBACB}"/>
              </a:ext>
            </a:extLst>
          </p:cNvPr>
          <p:cNvSpPr>
            <a:spLocks noGrp="1"/>
          </p:cNvSpPr>
          <p:nvPr>
            <p:ph type="ftr" sz="quarter" idx="11"/>
          </p:nvPr>
        </p:nvSpPr>
        <p:spPr>
          <a:xfrm>
            <a:off x="3028950" y="6356350"/>
            <a:ext cx="3086100" cy="365125"/>
          </a:xfrm>
        </p:spPr>
        <p:txBody>
          <a:bodyPr>
            <a:normAutofit lnSpcReduction="10000"/>
          </a:bodyPr>
          <a:lstStyle/>
          <a:p>
            <a:pPr>
              <a:lnSpc>
                <a:spcPct val="90000"/>
              </a:lnSpc>
              <a:spcAft>
                <a:spcPts val="600"/>
              </a:spcAft>
              <a:defRPr/>
            </a:pPr>
            <a:r>
              <a:rPr lang="en-GB" sz="300"/>
              <a:t>PORTH AGORED Consolidation of Social Work Practice</a:t>
            </a:r>
          </a:p>
          <a:p>
            <a:pPr>
              <a:lnSpc>
                <a:spcPct val="90000"/>
              </a:lnSpc>
              <a:spcAft>
                <a:spcPts val="600"/>
              </a:spcAft>
              <a:defRPr/>
            </a:pPr>
            <a:r>
              <a:rPr lang="en-GB" sz="300"/>
              <a:t>
</a:t>
            </a:r>
          </a:p>
        </p:txBody>
      </p:sp>
      <p:sp>
        <p:nvSpPr>
          <p:cNvPr id="2" name="Slide Number Placeholder 1">
            <a:extLst>
              <a:ext uri="{FF2B5EF4-FFF2-40B4-BE49-F238E27FC236}">
                <a16:creationId xmlns:a16="http://schemas.microsoft.com/office/drawing/2014/main" id="{8387457D-0119-6B2A-3534-75E064EB80B9}"/>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B279AC3C-9A7B-46D6-8EDB-3083219B5F49}" type="slidenum">
              <a:rPr lang="en-GB" altLang="en-US" smtClean="0"/>
              <a:pPr>
                <a:spcAft>
                  <a:spcPts val="600"/>
                </a:spcAft>
                <a:defRPr/>
              </a:pPr>
              <a:t>23</a:t>
            </a:fld>
            <a:endParaRPr lang="en-GB" altLang="en-US"/>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C5A611-B316-4DDB-805C-603A36FAE128}"/>
              </a:ext>
            </a:extLst>
          </p:cNvPr>
          <p:cNvSpPr txBox="1">
            <a:spLocks/>
          </p:cNvSpPr>
          <p:nvPr/>
        </p:nvSpPr>
        <p:spPr>
          <a:xfrm>
            <a:off x="468313" y="333375"/>
            <a:ext cx="8218487" cy="574675"/>
          </a:xfrm>
          <a:prstGeom prst="rect">
            <a:avLst/>
          </a:prstGeom>
        </p:spPr>
        <p:txBody>
          <a:bodyPr/>
          <a:lstStyle/>
          <a:p>
            <a:pPr algn="ctr" eaLnBrk="1" fontAlgn="auto" hangingPunct="1">
              <a:spcAft>
                <a:spcPts val="0"/>
              </a:spcAft>
              <a:defRPr/>
            </a:pPr>
            <a:r>
              <a:rPr lang="en-GB" altLang="en-US" sz="4000" b="1" dirty="0">
                <a:latin typeface="+mj-lt"/>
                <a:ea typeface="+mj-ea"/>
                <a:cs typeface="+mj-cs"/>
              </a:rPr>
              <a:t>Tensions &amp; Conflicts</a:t>
            </a:r>
          </a:p>
        </p:txBody>
      </p:sp>
      <p:sp>
        <p:nvSpPr>
          <p:cNvPr id="3" name="Content Placeholder 4">
            <a:extLst>
              <a:ext uri="{FF2B5EF4-FFF2-40B4-BE49-F238E27FC236}">
                <a16:creationId xmlns:a16="http://schemas.microsoft.com/office/drawing/2014/main" id="{025B7C9C-FFA0-47C2-BCEE-D4126A91F8A7}"/>
              </a:ext>
            </a:extLst>
          </p:cNvPr>
          <p:cNvSpPr txBox="1">
            <a:spLocks/>
          </p:cNvSpPr>
          <p:nvPr/>
        </p:nvSpPr>
        <p:spPr>
          <a:xfrm>
            <a:off x="457200" y="1125538"/>
            <a:ext cx="8218488" cy="3959225"/>
          </a:xfrm>
          <a:prstGeom prst="rect">
            <a:avLst/>
          </a:prstGeom>
        </p:spPr>
        <p:txBody>
          <a:bodyPr/>
          <a:lstStyle/>
          <a:p>
            <a:pPr eaLnBrk="1" fontAlgn="auto" hangingPunct="1">
              <a:spcBef>
                <a:spcPct val="20000"/>
              </a:spcBef>
              <a:spcAft>
                <a:spcPts val="0"/>
              </a:spcAft>
              <a:buFont typeface="Wingdings" pitchFamily="2" charset="2"/>
              <a:buNone/>
              <a:defRPr/>
            </a:pPr>
            <a:r>
              <a:rPr lang="en-GB" altLang="en-US" sz="2000" dirty="0"/>
              <a:t>Social workers working in a legal context will be faced with dilemmas:</a:t>
            </a:r>
            <a:br>
              <a:rPr lang="en-GB" altLang="en-US" sz="2000" dirty="0"/>
            </a:br>
            <a:r>
              <a:rPr lang="en-GB" altLang="en-US" sz="2000" dirty="0"/>
              <a:t>* Independence v Dependence;</a:t>
            </a:r>
            <a:br>
              <a:rPr lang="en-GB" altLang="en-US" sz="2000" dirty="0"/>
            </a:br>
            <a:r>
              <a:rPr lang="en-GB" altLang="en-US" sz="2000" dirty="0"/>
              <a:t>* Intervention v Laissez Faire;</a:t>
            </a:r>
            <a:br>
              <a:rPr lang="en-GB" altLang="en-US" sz="2000" dirty="0"/>
            </a:br>
            <a:r>
              <a:rPr lang="en-GB" altLang="en-US" sz="2000" dirty="0"/>
              <a:t>* Authority v Partnership (co-production);</a:t>
            </a:r>
            <a:br>
              <a:rPr lang="en-GB" altLang="en-US" sz="2000" dirty="0"/>
            </a:br>
            <a:r>
              <a:rPr lang="en-GB" altLang="en-US" sz="2000" dirty="0"/>
              <a:t>* Conflicting Rights;</a:t>
            </a:r>
            <a:br>
              <a:rPr lang="en-GB" altLang="en-US" sz="2000" dirty="0"/>
            </a:br>
            <a:r>
              <a:rPr lang="en-GB" altLang="en-US" sz="2000" dirty="0"/>
              <a:t>* The need to protect versus the need to promote rights.</a:t>
            </a:r>
            <a:br>
              <a:rPr lang="en-GB" altLang="en-US" sz="2000" dirty="0"/>
            </a:br>
            <a:endParaRPr lang="en-GB" altLang="en-US" sz="2000" dirty="0"/>
          </a:p>
          <a:p>
            <a:pPr eaLnBrk="1" fontAlgn="auto" hangingPunct="1">
              <a:spcBef>
                <a:spcPct val="20000"/>
              </a:spcBef>
              <a:spcAft>
                <a:spcPts val="0"/>
              </a:spcAft>
              <a:buFont typeface="Wingdings" pitchFamily="2" charset="2"/>
              <a:buNone/>
              <a:defRPr/>
            </a:pPr>
            <a:r>
              <a:rPr lang="en-GB" altLang="en-US" sz="2000" dirty="0"/>
              <a:t>The law sets boundaries: in relation to POWER and DUTIES</a:t>
            </a:r>
          </a:p>
          <a:p>
            <a:pPr eaLnBrk="1" fontAlgn="auto" hangingPunct="1">
              <a:spcBef>
                <a:spcPct val="20000"/>
              </a:spcBef>
              <a:spcAft>
                <a:spcPts val="0"/>
              </a:spcAft>
              <a:buFont typeface="Wingdings" pitchFamily="2" charset="2"/>
              <a:buNone/>
              <a:defRPr/>
            </a:pPr>
            <a:r>
              <a:rPr lang="en-GB" altLang="en-US" sz="2000" b="1" dirty="0"/>
              <a:t>Social workers need to know and understand these. </a:t>
            </a:r>
          </a:p>
          <a:p>
            <a:pPr eaLnBrk="1" fontAlgn="auto" hangingPunct="1">
              <a:spcBef>
                <a:spcPct val="20000"/>
              </a:spcBef>
              <a:spcAft>
                <a:spcPts val="0"/>
              </a:spcAft>
              <a:buFont typeface="Wingdings" pitchFamily="2" charset="2"/>
              <a:buNone/>
              <a:defRPr/>
            </a:pPr>
            <a:r>
              <a:rPr lang="en-GB" altLang="en-US" sz="2000" dirty="0"/>
              <a:t>The SSWB(W)A Code of Practice can be useful to explore these issues however ensure they are read in conjunction with the regulations.</a:t>
            </a:r>
            <a:br>
              <a:rPr lang="en-GB" altLang="en-US" sz="2000" dirty="0"/>
            </a:br>
            <a:r>
              <a:rPr lang="en-GB" altLang="en-US" sz="2000" dirty="0"/>
              <a:t>        </a:t>
            </a:r>
            <a:br>
              <a:rPr lang="en-GB" altLang="en-US" sz="2000" dirty="0"/>
            </a:br>
            <a:endParaRPr lang="en-GB" altLang="en-US" sz="2000" dirty="0"/>
          </a:p>
          <a:p>
            <a:pPr eaLnBrk="1" fontAlgn="auto" hangingPunct="1">
              <a:spcBef>
                <a:spcPct val="20000"/>
              </a:spcBef>
              <a:spcAft>
                <a:spcPts val="0"/>
              </a:spcAft>
              <a:buFont typeface="Wingdings" pitchFamily="2" charset="2"/>
              <a:buNone/>
              <a:defRPr/>
            </a:pPr>
            <a:endParaRPr lang="en-GB" altLang="en-US" sz="2000" dirty="0">
              <a:latin typeface="+mn-lt"/>
              <a:cs typeface="+mn-cs"/>
            </a:endParaRPr>
          </a:p>
        </p:txBody>
      </p:sp>
      <p:sp>
        <p:nvSpPr>
          <p:cNvPr id="6" name="Title 5">
            <a:extLst>
              <a:ext uri="{FF2B5EF4-FFF2-40B4-BE49-F238E27FC236}">
                <a16:creationId xmlns:a16="http://schemas.microsoft.com/office/drawing/2014/main" id="{A93A70FD-358A-4CC0-AF2C-89003586612C}"/>
              </a:ext>
            </a:extLst>
          </p:cNvPr>
          <p:cNvSpPr>
            <a:spLocks noGrp="1"/>
          </p:cNvSpPr>
          <p:nvPr>
            <p:ph type="title" idx="4294967295"/>
          </p:nvPr>
        </p:nvSpPr>
        <p:spPr>
          <a:xfrm>
            <a:off x="0" y="274638"/>
            <a:ext cx="8229600" cy="1143000"/>
          </a:xfrm>
        </p:spPr>
        <p:txBody>
          <a:bodyPr>
            <a:normAutofit fontScale="90000"/>
          </a:bodyPr>
          <a:lstStyle/>
          <a:p>
            <a:br>
              <a:rPr lang="en-GB" dirty="0"/>
            </a:br>
            <a:br>
              <a:rPr lang="en-GB" dirty="0"/>
            </a:br>
            <a:endParaRPr lang="en-GB" dirty="0"/>
          </a:p>
        </p:txBody>
      </p:sp>
      <p:pic>
        <p:nvPicPr>
          <p:cNvPr id="5" name="Picture 2">
            <a:extLst>
              <a:ext uri="{FF2B5EF4-FFF2-40B4-BE49-F238E27FC236}">
                <a16:creationId xmlns:a16="http://schemas.microsoft.com/office/drawing/2014/main" id="{D5177EE3-9258-4867-A7A3-7E05B0A08E3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74839" y="4705452"/>
            <a:ext cx="2783210" cy="20874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Slide Number Placeholder 3">
            <a:extLst>
              <a:ext uri="{FF2B5EF4-FFF2-40B4-BE49-F238E27FC236}">
                <a16:creationId xmlns:a16="http://schemas.microsoft.com/office/drawing/2014/main" id="{FFBD5E65-44BF-63A0-EBEA-D086F800C370}"/>
              </a:ext>
            </a:extLst>
          </p:cNvPr>
          <p:cNvSpPr>
            <a:spLocks noGrp="1"/>
          </p:cNvSpPr>
          <p:nvPr>
            <p:ph type="sldNum" sz="quarter" idx="12"/>
          </p:nvPr>
        </p:nvSpPr>
        <p:spPr/>
        <p:txBody>
          <a:bodyPr/>
          <a:lstStyle/>
          <a:p>
            <a:pPr>
              <a:defRPr/>
            </a:pPr>
            <a:fld id="{B3631FCF-2D27-4DDA-8BA4-4B9E8204DBB3}" type="slidenum">
              <a:rPr lang="en-GB" altLang="en-US" smtClean="0"/>
              <a:pPr>
                <a:defRPr/>
              </a:pPr>
              <a:t>24</a:t>
            </a:fld>
            <a:endParaRPr lang="en-GB" altLang="en-US"/>
          </a:p>
        </p:txBody>
      </p:sp>
      <p:sp>
        <p:nvSpPr>
          <p:cNvPr id="8" name="Footer Placeholder 7">
            <a:extLst>
              <a:ext uri="{FF2B5EF4-FFF2-40B4-BE49-F238E27FC236}">
                <a16:creationId xmlns:a16="http://schemas.microsoft.com/office/drawing/2014/main" id="{A6C5F15C-09BA-C093-235D-F15859BD7AF8}"/>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3265" name="Rectangle 5326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C5698B09-942D-4651-9624-F1B7E8F6FC6A}"/>
              </a:ext>
            </a:extLst>
          </p:cNvPr>
          <p:cNvSpPr>
            <a:spLocks noGrp="1"/>
          </p:cNvSpPr>
          <p:nvPr>
            <p:ph type="title"/>
          </p:nvPr>
        </p:nvSpPr>
        <p:spPr>
          <a:xfrm>
            <a:off x="429369" y="238539"/>
            <a:ext cx="8263890" cy="1434415"/>
          </a:xfrm>
        </p:spPr>
        <p:txBody>
          <a:bodyPr anchor="b">
            <a:normAutofit/>
          </a:bodyPr>
          <a:lstStyle/>
          <a:p>
            <a:pPr>
              <a:defRPr/>
            </a:pPr>
            <a:r>
              <a:rPr lang="en-GB" sz="4700" b="1" dirty="0"/>
              <a:t>Risk, Protection and Values</a:t>
            </a:r>
          </a:p>
        </p:txBody>
      </p:sp>
      <p:sp>
        <p:nvSpPr>
          <p:cNvPr id="5326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250" name="Content Placeholder 1">
            <a:extLst>
              <a:ext uri="{FF2B5EF4-FFF2-40B4-BE49-F238E27FC236}">
                <a16:creationId xmlns:a16="http://schemas.microsoft.com/office/drawing/2014/main" id="{E930F170-B02F-451B-9051-F6A645E32D33}"/>
              </a:ext>
            </a:extLst>
          </p:cNvPr>
          <p:cNvSpPr>
            <a:spLocks noGrp="1"/>
          </p:cNvSpPr>
          <p:nvPr>
            <p:ph idx="1"/>
          </p:nvPr>
        </p:nvSpPr>
        <p:spPr>
          <a:xfrm>
            <a:off x="429369" y="2071316"/>
            <a:ext cx="5035164" cy="4119172"/>
          </a:xfrm>
        </p:spPr>
        <p:txBody>
          <a:bodyPr anchor="t">
            <a:normAutofit/>
          </a:bodyPr>
          <a:lstStyle/>
          <a:p>
            <a:pPr>
              <a:defRPr/>
            </a:pPr>
            <a:r>
              <a:rPr lang="en-GB" altLang="en-US" sz="1900" dirty="0"/>
              <a:t>Dealing with risk and protection is fraught with moral and ethical dilemmas for social workers</a:t>
            </a:r>
          </a:p>
          <a:p>
            <a:pPr>
              <a:defRPr/>
            </a:pPr>
            <a:r>
              <a:rPr lang="en-GB" altLang="en-US" sz="1900" dirty="0"/>
              <a:t>There is often no “right” or “wrong” answer as assessing risk is never an exact science</a:t>
            </a:r>
          </a:p>
          <a:p>
            <a:pPr>
              <a:defRPr/>
            </a:pPr>
            <a:r>
              <a:rPr lang="en-GB" altLang="en-US" sz="1900" dirty="0"/>
              <a:t>Wrong decisions in the assessment process can have grave and profound implications  </a:t>
            </a:r>
          </a:p>
          <a:p>
            <a:pPr>
              <a:defRPr/>
            </a:pPr>
            <a:r>
              <a:rPr lang="en-GB" altLang="en-US" sz="1900" dirty="0"/>
              <a:t>Decisions are often made in conditions that are “manufactured uncertainty” where not only is the knowledge base incomplete, but more and better knowledge often means more uncertainty.</a:t>
            </a:r>
          </a:p>
          <a:p>
            <a:pPr marL="109537" indent="0">
              <a:buFont typeface="Wingdings 3" panose="05040102010807070707" pitchFamily="18" charset="2"/>
              <a:buNone/>
              <a:defRPr/>
            </a:pPr>
            <a:r>
              <a:rPr lang="en-GB" altLang="en-US" sz="1900" dirty="0"/>
              <a:t>     Adams, </a:t>
            </a:r>
            <a:r>
              <a:rPr lang="en-GB" altLang="en-US" sz="1900" dirty="0" err="1"/>
              <a:t>Dominelli</a:t>
            </a:r>
            <a:r>
              <a:rPr lang="en-GB" altLang="en-US" sz="1900" dirty="0"/>
              <a:t> and Payne (2009) </a:t>
            </a:r>
          </a:p>
          <a:p>
            <a:pPr marL="109537" indent="0">
              <a:buFont typeface="Wingdings 3" panose="05040102010807070707" pitchFamily="18" charset="2"/>
              <a:buNone/>
              <a:defRPr/>
            </a:pPr>
            <a:endParaRPr lang="en-GB" altLang="en-US" sz="1900" dirty="0"/>
          </a:p>
          <a:p>
            <a:pPr>
              <a:defRPr/>
            </a:pPr>
            <a:endParaRPr lang="en-GB" altLang="en-US" sz="1900" dirty="0"/>
          </a:p>
        </p:txBody>
      </p:sp>
      <p:pic>
        <p:nvPicPr>
          <p:cNvPr id="53252" name="Picture 53251" descr="Two people holding each other's hands">
            <a:extLst>
              <a:ext uri="{FF2B5EF4-FFF2-40B4-BE49-F238E27FC236}">
                <a16:creationId xmlns:a16="http://schemas.microsoft.com/office/drawing/2014/main" id="{62B8B989-AE5B-97AC-BD08-A6410CFC97C2}"/>
              </a:ext>
            </a:extLst>
          </p:cNvPr>
          <p:cNvPicPr>
            <a:picLocks noChangeAspect="1"/>
          </p:cNvPicPr>
          <p:nvPr/>
        </p:nvPicPr>
        <p:blipFill rotWithShape="1">
          <a:blip r:embed="rId3"/>
          <a:srcRect l="23108" r="28730" b="2"/>
          <a:stretch/>
        </p:blipFill>
        <p:spPr>
          <a:xfrm>
            <a:off x="5756743" y="2093976"/>
            <a:ext cx="2955798" cy="4096512"/>
          </a:xfrm>
          <a:prstGeom prst="rect">
            <a:avLst/>
          </a:prstGeom>
        </p:spPr>
      </p:pic>
      <p:sp>
        <p:nvSpPr>
          <p:cNvPr id="2" name="Slide Number Placeholder 1">
            <a:extLst>
              <a:ext uri="{FF2B5EF4-FFF2-40B4-BE49-F238E27FC236}">
                <a16:creationId xmlns:a16="http://schemas.microsoft.com/office/drawing/2014/main" id="{FE3C20C7-1561-BADA-6C65-EEFDEDDD259B}"/>
              </a:ext>
            </a:extLst>
          </p:cNvPr>
          <p:cNvSpPr>
            <a:spLocks noGrp="1"/>
          </p:cNvSpPr>
          <p:nvPr>
            <p:ph type="sldNum" sz="quarter" idx="12"/>
          </p:nvPr>
        </p:nvSpPr>
        <p:spPr/>
        <p:txBody>
          <a:bodyPr/>
          <a:lstStyle/>
          <a:p>
            <a:pPr>
              <a:defRPr/>
            </a:pPr>
            <a:fld id="{B279AC3C-9A7B-46D6-8EDB-3083219B5F49}" type="slidenum">
              <a:rPr lang="en-GB" altLang="en-US" smtClean="0"/>
              <a:pPr>
                <a:defRPr/>
              </a:pPr>
              <a:t>25</a:t>
            </a:fld>
            <a:endParaRPr lang="en-GB" altLang="en-US"/>
          </a:p>
        </p:txBody>
      </p:sp>
      <p:sp>
        <p:nvSpPr>
          <p:cNvPr id="5" name="Footer Placeholder 4">
            <a:extLst>
              <a:ext uri="{FF2B5EF4-FFF2-40B4-BE49-F238E27FC236}">
                <a16:creationId xmlns:a16="http://schemas.microsoft.com/office/drawing/2014/main" id="{178B625A-D6A0-D589-8519-F730F4989A70}"/>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B2FDD0C-6B27-4572-B542-7684966EA21C}"/>
              </a:ext>
            </a:extLst>
          </p:cNvPr>
          <p:cNvSpPr>
            <a:spLocks noGrp="1"/>
          </p:cNvSpPr>
          <p:nvPr>
            <p:ph type="title"/>
          </p:nvPr>
        </p:nvSpPr>
        <p:spPr/>
        <p:txBody>
          <a:bodyPr/>
          <a:lstStyle/>
          <a:p>
            <a:pPr>
              <a:defRPr/>
            </a:pPr>
            <a:r>
              <a:rPr lang="en-GB" b="1" dirty="0"/>
              <a:t>Ethics and Effective Practice</a:t>
            </a:r>
          </a:p>
        </p:txBody>
      </p:sp>
      <p:sp>
        <p:nvSpPr>
          <p:cNvPr id="62467" name="Text Placeholder 3">
            <a:extLst>
              <a:ext uri="{FF2B5EF4-FFF2-40B4-BE49-F238E27FC236}">
                <a16:creationId xmlns:a16="http://schemas.microsoft.com/office/drawing/2014/main" id="{E4C8B3F5-931B-4C69-AA7F-6AE491E07C32}"/>
              </a:ext>
            </a:extLst>
          </p:cNvPr>
          <p:cNvSpPr>
            <a:spLocks noGrp="1"/>
          </p:cNvSpPr>
          <p:nvPr>
            <p:ph type="body" idx="1"/>
          </p:nvPr>
        </p:nvSpPr>
        <p:spPr>
          <a:xfrm>
            <a:off x="234950" y="7210425"/>
            <a:ext cx="4040188" cy="762000"/>
          </a:xfrm>
          <a:ln>
            <a:headEnd/>
            <a:tailEnd/>
          </a:ln>
        </p:spPr>
        <p:txBody>
          <a:bodyPr/>
          <a:lstStyle/>
          <a:p>
            <a:endParaRPr lang="en-GB" altLang="en-US"/>
          </a:p>
        </p:txBody>
      </p:sp>
      <p:sp>
        <p:nvSpPr>
          <p:cNvPr id="5" name="Content Placeholder 4">
            <a:extLst>
              <a:ext uri="{FF2B5EF4-FFF2-40B4-BE49-F238E27FC236}">
                <a16:creationId xmlns:a16="http://schemas.microsoft.com/office/drawing/2014/main" id="{AF93290B-1E82-4253-B2B7-46968EB5C477}"/>
              </a:ext>
            </a:extLst>
          </p:cNvPr>
          <p:cNvSpPr>
            <a:spLocks noGrp="1"/>
          </p:cNvSpPr>
          <p:nvPr>
            <p:ph sz="half" idx="2"/>
          </p:nvPr>
        </p:nvSpPr>
        <p:spPr>
          <a:xfrm>
            <a:off x="627459" y="1514363"/>
            <a:ext cx="3868340" cy="3684588"/>
          </a:xfrm>
        </p:spPr>
        <p:txBody>
          <a:bodyPr/>
          <a:lstStyle/>
          <a:p>
            <a:pPr marL="109537" indent="0">
              <a:buFont typeface="Wingdings 3" panose="05040102010807070707" pitchFamily="18" charset="2"/>
              <a:buNone/>
              <a:defRPr/>
            </a:pPr>
            <a:r>
              <a:rPr lang="en-GB" sz="2000" b="1" dirty="0"/>
              <a:t>Ethical practice incorporates:</a:t>
            </a:r>
          </a:p>
          <a:p>
            <a:pPr>
              <a:defRPr/>
            </a:pPr>
            <a:r>
              <a:rPr lang="en-GB" sz="2000" dirty="0"/>
              <a:t>Strong, empowering value base incorporating an awareness of how your approach to practice impacts on individuals</a:t>
            </a:r>
          </a:p>
          <a:p>
            <a:pPr>
              <a:defRPr/>
            </a:pPr>
            <a:r>
              <a:rPr lang="en-GB" sz="2000" dirty="0"/>
              <a:t>Anti-discriminatory and anti-oppressive practice</a:t>
            </a:r>
          </a:p>
          <a:p>
            <a:pPr>
              <a:defRPr/>
            </a:pPr>
            <a:r>
              <a:rPr lang="en-GB" sz="2000" dirty="0"/>
              <a:t>Accountability both personal and professional</a:t>
            </a:r>
          </a:p>
          <a:p>
            <a:pPr marL="109537" indent="0">
              <a:buFont typeface="Wingdings 3" panose="05040102010807070707" pitchFamily="18" charset="2"/>
              <a:buNone/>
              <a:defRPr/>
            </a:pPr>
            <a:r>
              <a:rPr lang="en-GB" altLang="en-US" sz="1400" dirty="0"/>
              <a:t>Watson and West (2006)</a:t>
            </a:r>
          </a:p>
          <a:p>
            <a:pPr marL="109537" indent="0">
              <a:buFont typeface="Wingdings 3" panose="05040102010807070707" pitchFamily="18" charset="2"/>
              <a:buNone/>
              <a:defRPr/>
            </a:pPr>
            <a:endParaRPr lang="en-GB" sz="2000" dirty="0"/>
          </a:p>
        </p:txBody>
      </p:sp>
      <p:sp>
        <p:nvSpPr>
          <p:cNvPr id="49158" name="Content Placeholder 6">
            <a:extLst>
              <a:ext uri="{FF2B5EF4-FFF2-40B4-BE49-F238E27FC236}">
                <a16:creationId xmlns:a16="http://schemas.microsoft.com/office/drawing/2014/main" id="{F4C93909-4A9E-4827-8FC1-163204567FF1}"/>
              </a:ext>
            </a:extLst>
          </p:cNvPr>
          <p:cNvSpPr>
            <a:spLocks noGrp="1"/>
          </p:cNvSpPr>
          <p:nvPr>
            <p:ph sz="quarter" idx="4"/>
          </p:nvPr>
        </p:nvSpPr>
        <p:spPr>
          <a:xfrm>
            <a:off x="4716016" y="1536700"/>
            <a:ext cx="4041775" cy="3784600"/>
          </a:xfrm>
          <a:ln>
            <a:prstDash val="solid"/>
          </a:ln>
          <a:extLst>
            <a:ext uri="{91240B29-F687-4F45-9708-019B960494DF}">
              <a14:hiddenLine xmlns:a14="http://schemas.microsoft.com/office/drawing/2010/main" w="9525">
                <a:solidFill>
                  <a:srgbClr val="000000"/>
                </a:solidFill>
                <a:prstDash val="sysDash"/>
                <a:miter lim="800000"/>
                <a:headEnd/>
                <a:tailEnd/>
              </a14:hiddenLine>
            </a:ext>
          </a:extLst>
        </p:spPr>
        <p:txBody>
          <a:bodyPr/>
          <a:lstStyle/>
          <a:p>
            <a:pPr marL="109537" indent="0">
              <a:spcBef>
                <a:spcPct val="0"/>
              </a:spcBef>
              <a:buFont typeface="Wingdings 3" panose="05040102010807070707" pitchFamily="18" charset="2"/>
              <a:buNone/>
              <a:defRPr/>
            </a:pPr>
            <a:r>
              <a:rPr lang="en-GB" altLang="en-US" sz="2000" b="1" dirty="0"/>
              <a:t>Effective practice involves:</a:t>
            </a:r>
          </a:p>
          <a:p>
            <a:pPr marL="109537" indent="0">
              <a:spcBef>
                <a:spcPct val="0"/>
              </a:spcBef>
              <a:buFont typeface="Wingdings 3" panose="05040102010807070707" pitchFamily="18" charset="2"/>
              <a:buNone/>
              <a:defRPr/>
            </a:pPr>
            <a:endParaRPr lang="en-GB" altLang="en-US" sz="2000" b="1" dirty="0"/>
          </a:p>
          <a:p>
            <a:pPr>
              <a:spcBef>
                <a:spcPct val="0"/>
              </a:spcBef>
              <a:defRPr/>
            </a:pPr>
            <a:r>
              <a:rPr lang="en-GB" altLang="en-US" sz="2000" dirty="0"/>
              <a:t>Theoretical understanding of workers’ and individuals’ actions within a particular socioeconomical context</a:t>
            </a:r>
          </a:p>
          <a:p>
            <a:pPr>
              <a:spcBef>
                <a:spcPct val="0"/>
              </a:spcBef>
              <a:defRPr/>
            </a:pPr>
            <a:r>
              <a:rPr lang="en-GB" altLang="en-US" sz="2000" dirty="0"/>
              <a:t>Understanding of the relevant current research evidence</a:t>
            </a:r>
          </a:p>
          <a:p>
            <a:pPr>
              <a:spcBef>
                <a:spcPct val="0"/>
              </a:spcBef>
              <a:defRPr/>
            </a:pPr>
            <a:r>
              <a:rPr lang="en-GB" altLang="en-US" sz="2000" dirty="0"/>
              <a:t>Clear process of evaluation which incorporates the individual’s perspective.</a:t>
            </a:r>
          </a:p>
          <a:p>
            <a:pPr marL="109537" indent="0">
              <a:spcBef>
                <a:spcPct val="0"/>
              </a:spcBef>
              <a:buFont typeface="Wingdings 3" panose="05040102010807070707" pitchFamily="18" charset="2"/>
              <a:buNone/>
              <a:defRPr/>
            </a:pPr>
            <a:endParaRPr lang="en-GB" altLang="en-US" sz="1400" dirty="0"/>
          </a:p>
          <a:p>
            <a:pPr marL="109537" indent="0">
              <a:spcBef>
                <a:spcPct val="0"/>
              </a:spcBef>
              <a:buFont typeface="Wingdings 3" panose="05040102010807070707" pitchFamily="18" charset="2"/>
              <a:buNone/>
              <a:defRPr/>
            </a:pPr>
            <a:r>
              <a:rPr lang="en-GB" altLang="en-US" sz="1400" dirty="0"/>
              <a:t>Watson and West (2006)</a:t>
            </a:r>
          </a:p>
          <a:p>
            <a:pPr marL="109537" indent="0">
              <a:spcBef>
                <a:spcPct val="0"/>
              </a:spcBef>
              <a:buFont typeface="Wingdings 3" panose="05040102010807070707" pitchFamily="18" charset="2"/>
              <a:buNone/>
              <a:defRPr/>
            </a:pPr>
            <a:endParaRPr lang="en-GB" altLang="en-US" dirty="0"/>
          </a:p>
          <a:p>
            <a:pPr>
              <a:spcBef>
                <a:spcPct val="0"/>
              </a:spcBef>
              <a:defRPr/>
            </a:pPr>
            <a:endParaRPr lang="en-GB" altLang="en-US" dirty="0"/>
          </a:p>
        </p:txBody>
      </p:sp>
      <p:pic>
        <p:nvPicPr>
          <p:cNvPr id="62470" name="Picture 10" descr="Related image">
            <a:extLst>
              <a:ext uri="{FF2B5EF4-FFF2-40B4-BE49-F238E27FC236}">
                <a16:creationId xmlns:a16="http://schemas.microsoft.com/office/drawing/2014/main" id="{260BBB47-A431-4C44-9803-5C721DDFCCD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19672" y="5229225"/>
            <a:ext cx="1456884" cy="16428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Slide Number Placeholder 1">
            <a:extLst>
              <a:ext uri="{FF2B5EF4-FFF2-40B4-BE49-F238E27FC236}">
                <a16:creationId xmlns:a16="http://schemas.microsoft.com/office/drawing/2014/main" id="{51E009AD-C7C2-D594-E852-AE47ABB95C70}"/>
              </a:ext>
            </a:extLst>
          </p:cNvPr>
          <p:cNvSpPr>
            <a:spLocks noGrp="1"/>
          </p:cNvSpPr>
          <p:nvPr>
            <p:ph type="sldNum" sz="quarter" idx="12"/>
          </p:nvPr>
        </p:nvSpPr>
        <p:spPr/>
        <p:txBody>
          <a:bodyPr/>
          <a:lstStyle/>
          <a:p>
            <a:pPr>
              <a:defRPr/>
            </a:pPr>
            <a:fld id="{07C15AAB-93E2-498D-96AC-3B90A4A92671}" type="slidenum">
              <a:rPr lang="en-GB" altLang="en-US" smtClean="0"/>
              <a:pPr>
                <a:defRPr/>
              </a:pPr>
              <a:t>26</a:t>
            </a:fld>
            <a:endParaRPr lang="en-GB" altLang="en-US"/>
          </a:p>
        </p:txBody>
      </p:sp>
      <p:sp>
        <p:nvSpPr>
          <p:cNvPr id="6" name="Footer Placeholder 5">
            <a:extLst>
              <a:ext uri="{FF2B5EF4-FFF2-40B4-BE49-F238E27FC236}">
                <a16:creationId xmlns:a16="http://schemas.microsoft.com/office/drawing/2014/main" id="{397E1903-A75F-E6E2-2B2E-66D2D9B82E6B}"/>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D0870BA-9F3E-4A5A-BF66-E5F46B20F80A}"/>
              </a:ext>
            </a:extLst>
          </p:cNvPr>
          <p:cNvSpPr>
            <a:spLocks noGrp="1"/>
          </p:cNvSpPr>
          <p:nvPr>
            <p:ph type="title"/>
          </p:nvPr>
        </p:nvSpPr>
        <p:spPr/>
        <p:txBody>
          <a:bodyPr anchor="ctr">
            <a:normAutofit/>
          </a:bodyPr>
          <a:lstStyle/>
          <a:p>
            <a:r>
              <a:rPr lang="en-GB" b="1" dirty="0"/>
              <a:t>Advocacy - Principles</a:t>
            </a:r>
          </a:p>
        </p:txBody>
      </p:sp>
      <p:sp>
        <p:nvSpPr>
          <p:cNvPr id="7" name="Content Placeholder 6">
            <a:extLst>
              <a:ext uri="{FF2B5EF4-FFF2-40B4-BE49-F238E27FC236}">
                <a16:creationId xmlns:a16="http://schemas.microsoft.com/office/drawing/2014/main" id="{0E476D11-B01D-4337-99C4-05F36690F24F}"/>
              </a:ext>
            </a:extLst>
          </p:cNvPr>
          <p:cNvSpPr>
            <a:spLocks noGrp="1"/>
          </p:cNvSpPr>
          <p:nvPr>
            <p:ph sz="half" idx="2"/>
          </p:nvPr>
        </p:nvSpPr>
        <p:spPr>
          <a:xfrm>
            <a:off x="457199" y="1726794"/>
            <a:ext cx="3868340" cy="3684588"/>
          </a:xfrm>
        </p:spPr>
        <p:txBody>
          <a:bodyPr wrap="square" anchor="t">
            <a:normAutofit fontScale="92500" lnSpcReduction="10000"/>
          </a:bodyPr>
          <a:lstStyle/>
          <a:p>
            <a:pPr>
              <a:lnSpc>
                <a:spcPct val="90000"/>
              </a:lnSpc>
            </a:pPr>
            <a:r>
              <a:rPr lang="en-GB" sz="2200" dirty="0"/>
              <a:t>A relationship based on trust and empowerment</a:t>
            </a:r>
          </a:p>
          <a:p>
            <a:pPr>
              <a:lnSpc>
                <a:spcPct val="90000"/>
              </a:lnSpc>
            </a:pPr>
            <a:r>
              <a:rPr lang="en-GB" sz="2200" dirty="0"/>
              <a:t>Not based on best interests, but on what the individual’s wishes are </a:t>
            </a:r>
          </a:p>
          <a:p>
            <a:pPr>
              <a:lnSpc>
                <a:spcPct val="90000"/>
              </a:lnSpc>
            </a:pPr>
            <a:r>
              <a:rPr lang="en-GB" sz="2200" dirty="0"/>
              <a:t>Able to identify risk of abuse and abuse</a:t>
            </a:r>
          </a:p>
          <a:p>
            <a:pPr>
              <a:lnSpc>
                <a:spcPct val="90000"/>
              </a:lnSpc>
            </a:pPr>
            <a:r>
              <a:rPr lang="en-GB" sz="2200" dirty="0"/>
              <a:t>No conflict of interest – clarity of purpose</a:t>
            </a:r>
          </a:p>
          <a:p>
            <a:pPr>
              <a:lnSpc>
                <a:spcPct val="90000"/>
              </a:lnSpc>
            </a:pPr>
            <a:r>
              <a:rPr lang="en-GB" sz="2200" dirty="0"/>
              <a:t>Individual is at the centre of making their own decisions and choices</a:t>
            </a:r>
          </a:p>
          <a:p>
            <a:pPr>
              <a:lnSpc>
                <a:spcPct val="90000"/>
              </a:lnSpc>
            </a:pPr>
            <a:endParaRPr lang="en-GB" sz="2200" dirty="0"/>
          </a:p>
        </p:txBody>
      </p:sp>
      <p:graphicFrame>
        <p:nvGraphicFramePr>
          <p:cNvPr id="8" name="Content Placeholder 4">
            <a:extLst>
              <a:ext uri="{FF2B5EF4-FFF2-40B4-BE49-F238E27FC236}">
                <a16:creationId xmlns:a16="http://schemas.microsoft.com/office/drawing/2014/main" id="{52F58EA7-21B3-49DD-B5E0-F7857D78287A}"/>
              </a:ext>
            </a:extLst>
          </p:cNvPr>
          <p:cNvGraphicFramePr>
            <a:graphicFrameLocks noGrp="1"/>
          </p:cNvGraphicFramePr>
          <p:nvPr>
            <p:extLst>
              <p:ext uri="{D42A27DB-BD31-4B8C-83A1-F6EECF244321}">
                <p14:modId xmlns:p14="http://schemas.microsoft.com/office/powerpoint/2010/main" val="649654057"/>
              </p:ext>
            </p:extLst>
          </p:nvPr>
        </p:nvGraphicFramePr>
        <p:xfrm>
          <a:off x="4818462" y="1458118"/>
          <a:ext cx="4041775" cy="39417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a:extLst>
              <a:ext uri="{FF2B5EF4-FFF2-40B4-BE49-F238E27FC236}">
                <a16:creationId xmlns:a16="http://schemas.microsoft.com/office/drawing/2014/main" id="{263A457E-C3B6-F66A-848C-97AA859C4825}"/>
              </a:ext>
            </a:extLst>
          </p:cNvPr>
          <p:cNvSpPr>
            <a:spLocks noGrp="1"/>
          </p:cNvSpPr>
          <p:nvPr>
            <p:ph type="sldNum" sz="quarter" idx="12"/>
          </p:nvPr>
        </p:nvSpPr>
        <p:spPr/>
        <p:txBody>
          <a:bodyPr/>
          <a:lstStyle/>
          <a:p>
            <a:pPr>
              <a:defRPr/>
            </a:pPr>
            <a:fld id="{07C15AAB-93E2-498D-96AC-3B90A4A92671}" type="slidenum">
              <a:rPr lang="en-GB" altLang="en-US" smtClean="0"/>
              <a:pPr>
                <a:defRPr/>
              </a:pPr>
              <a:t>27</a:t>
            </a:fld>
            <a:endParaRPr lang="en-GB" altLang="en-US"/>
          </a:p>
        </p:txBody>
      </p:sp>
      <p:sp>
        <p:nvSpPr>
          <p:cNvPr id="5" name="Footer Placeholder 4">
            <a:extLst>
              <a:ext uri="{FF2B5EF4-FFF2-40B4-BE49-F238E27FC236}">
                <a16:creationId xmlns:a16="http://schemas.microsoft.com/office/drawing/2014/main" id="{9651828C-7FFD-8133-9D20-9137B04A2930}"/>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extLst>
      <p:ext uri="{BB962C8B-B14F-4D97-AF65-F5344CB8AC3E}">
        <p14:creationId xmlns:p14="http://schemas.microsoft.com/office/powerpoint/2010/main" val="366532315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3277" name="Rectangle 53276">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C47E8B60-6E2E-4F7F-917A-74E279CDB511}"/>
              </a:ext>
            </a:extLst>
          </p:cNvPr>
          <p:cNvSpPr>
            <a:spLocks noGrp="1"/>
          </p:cNvSpPr>
          <p:nvPr>
            <p:ph type="title"/>
          </p:nvPr>
        </p:nvSpPr>
        <p:spPr>
          <a:xfrm>
            <a:off x="504826" y="88195"/>
            <a:ext cx="6763094" cy="1481328"/>
          </a:xfrm>
        </p:spPr>
        <p:txBody>
          <a:bodyPr anchor="b">
            <a:normAutofit/>
          </a:bodyPr>
          <a:lstStyle/>
          <a:p>
            <a:pPr>
              <a:defRPr/>
            </a:pPr>
            <a:r>
              <a:rPr lang="en-GB" sz="4700" b="1" dirty="0"/>
              <a:t>Exercise 4 - Safeguarding</a:t>
            </a:r>
          </a:p>
        </p:txBody>
      </p:sp>
      <p:sp>
        <p:nvSpPr>
          <p:cNvPr id="53278"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458" y="2372868"/>
            <a:ext cx="2441321" cy="18288"/>
          </a:xfrm>
          <a:custGeom>
            <a:avLst/>
            <a:gdLst>
              <a:gd name="connsiteX0" fmla="*/ 0 w 2441321"/>
              <a:gd name="connsiteY0" fmla="*/ 0 h 18288"/>
              <a:gd name="connsiteX1" fmla="*/ 585917 w 2441321"/>
              <a:gd name="connsiteY1" fmla="*/ 0 h 18288"/>
              <a:gd name="connsiteX2" fmla="*/ 1196247 w 2441321"/>
              <a:gd name="connsiteY2" fmla="*/ 0 h 18288"/>
              <a:gd name="connsiteX3" fmla="*/ 1806578 w 2441321"/>
              <a:gd name="connsiteY3" fmla="*/ 0 h 18288"/>
              <a:gd name="connsiteX4" fmla="*/ 2441321 w 2441321"/>
              <a:gd name="connsiteY4" fmla="*/ 0 h 18288"/>
              <a:gd name="connsiteX5" fmla="*/ 2441321 w 2441321"/>
              <a:gd name="connsiteY5" fmla="*/ 18288 h 18288"/>
              <a:gd name="connsiteX6" fmla="*/ 1830991 w 2441321"/>
              <a:gd name="connsiteY6" fmla="*/ 18288 h 18288"/>
              <a:gd name="connsiteX7" fmla="*/ 1269487 w 2441321"/>
              <a:gd name="connsiteY7" fmla="*/ 18288 h 18288"/>
              <a:gd name="connsiteX8" fmla="*/ 707983 w 2441321"/>
              <a:gd name="connsiteY8" fmla="*/ 18288 h 18288"/>
              <a:gd name="connsiteX9" fmla="*/ 0 w 2441321"/>
              <a:gd name="connsiteY9" fmla="*/ 18288 h 18288"/>
              <a:gd name="connsiteX10" fmla="*/ 0 w 2441321"/>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41321" h="18288" fill="none" extrusionOk="0">
                <a:moveTo>
                  <a:pt x="0" y="0"/>
                </a:moveTo>
                <a:cubicBezTo>
                  <a:pt x="273217" y="-17533"/>
                  <a:pt x="355785" y="-4171"/>
                  <a:pt x="585917" y="0"/>
                </a:cubicBezTo>
                <a:cubicBezTo>
                  <a:pt x="816049" y="4171"/>
                  <a:pt x="991446" y="-9419"/>
                  <a:pt x="1196247" y="0"/>
                </a:cubicBezTo>
                <a:cubicBezTo>
                  <a:pt x="1401048" y="9419"/>
                  <a:pt x="1589984" y="-731"/>
                  <a:pt x="1806578" y="0"/>
                </a:cubicBezTo>
                <a:cubicBezTo>
                  <a:pt x="2023172" y="731"/>
                  <a:pt x="2247754" y="8393"/>
                  <a:pt x="2441321" y="0"/>
                </a:cubicBezTo>
                <a:cubicBezTo>
                  <a:pt x="2441167" y="8655"/>
                  <a:pt x="2440437" y="9975"/>
                  <a:pt x="2441321" y="18288"/>
                </a:cubicBezTo>
                <a:cubicBezTo>
                  <a:pt x="2169723" y="30506"/>
                  <a:pt x="2045712" y="39140"/>
                  <a:pt x="1830991" y="18288"/>
                </a:cubicBezTo>
                <a:cubicBezTo>
                  <a:pt x="1616270" y="-2564"/>
                  <a:pt x="1505876" y="3949"/>
                  <a:pt x="1269487" y="18288"/>
                </a:cubicBezTo>
                <a:cubicBezTo>
                  <a:pt x="1033098" y="32627"/>
                  <a:pt x="908661" y="41191"/>
                  <a:pt x="707983" y="18288"/>
                </a:cubicBezTo>
                <a:cubicBezTo>
                  <a:pt x="507305" y="-4615"/>
                  <a:pt x="333592" y="20759"/>
                  <a:pt x="0" y="18288"/>
                </a:cubicBezTo>
                <a:cubicBezTo>
                  <a:pt x="-688" y="11716"/>
                  <a:pt x="875" y="6357"/>
                  <a:pt x="0" y="0"/>
                </a:cubicBezTo>
                <a:close/>
              </a:path>
              <a:path w="2441321" h="18288" stroke="0" extrusionOk="0">
                <a:moveTo>
                  <a:pt x="0" y="0"/>
                </a:moveTo>
                <a:cubicBezTo>
                  <a:pt x="207071" y="-14617"/>
                  <a:pt x="444194" y="-15606"/>
                  <a:pt x="585917" y="0"/>
                </a:cubicBezTo>
                <a:cubicBezTo>
                  <a:pt x="727640" y="15606"/>
                  <a:pt x="904326" y="-79"/>
                  <a:pt x="1123008" y="0"/>
                </a:cubicBezTo>
                <a:cubicBezTo>
                  <a:pt x="1341690" y="79"/>
                  <a:pt x="1600014" y="10401"/>
                  <a:pt x="1782164" y="0"/>
                </a:cubicBezTo>
                <a:cubicBezTo>
                  <a:pt x="1964314" y="-10401"/>
                  <a:pt x="2143537" y="-21488"/>
                  <a:pt x="2441321" y="0"/>
                </a:cubicBezTo>
                <a:cubicBezTo>
                  <a:pt x="2441735" y="5928"/>
                  <a:pt x="2441551" y="11133"/>
                  <a:pt x="2441321" y="18288"/>
                </a:cubicBezTo>
                <a:cubicBezTo>
                  <a:pt x="2166745" y="28773"/>
                  <a:pt x="2078726" y="15476"/>
                  <a:pt x="1879817" y="18288"/>
                </a:cubicBezTo>
                <a:cubicBezTo>
                  <a:pt x="1680908" y="21100"/>
                  <a:pt x="1548770" y="-4127"/>
                  <a:pt x="1318313" y="18288"/>
                </a:cubicBezTo>
                <a:cubicBezTo>
                  <a:pt x="1087856" y="40703"/>
                  <a:pt x="894613" y="3927"/>
                  <a:pt x="659157" y="18288"/>
                </a:cubicBezTo>
                <a:cubicBezTo>
                  <a:pt x="423701" y="32649"/>
                  <a:pt x="246611" y="33975"/>
                  <a:pt x="0" y="18288"/>
                </a:cubicBezTo>
                <a:cubicBezTo>
                  <a:pt x="-348" y="10388"/>
                  <a:pt x="-12" y="3969"/>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914" name="Content Placeholder 1">
            <a:extLst>
              <a:ext uri="{FF2B5EF4-FFF2-40B4-BE49-F238E27FC236}">
                <a16:creationId xmlns:a16="http://schemas.microsoft.com/office/drawing/2014/main" id="{D597D447-B81F-40EE-A063-9F0C0E570756}"/>
              </a:ext>
            </a:extLst>
          </p:cNvPr>
          <p:cNvSpPr>
            <a:spLocks noGrp="1"/>
          </p:cNvSpPr>
          <p:nvPr>
            <p:ph idx="1"/>
          </p:nvPr>
        </p:nvSpPr>
        <p:spPr>
          <a:xfrm>
            <a:off x="466075" y="2472331"/>
            <a:ext cx="4170806" cy="3989028"/>
          </a:xfrm>
        </p:spPr>
        <p:txBody>
          <a:bodyPr anchor="t">
            <a:noAutofit/>
          </a:bodyPr>
          <a:lstStyle/>
          <a:p>
            <a:pPr>
              <a:defRPr/>
            </a:pPr>
            <a:r>
              <a:rPr lang="en-GB" sz="2400" dirty="0"/>
              <a:t>In groups, please take 5 minutes each to outline the case you are planning to use for Task 3 – Safeguarding. </a:t>
            </a:r>
          </a:p>
          <a:p>
            <a:pPr>
              <a:defRPr/>
            </a:pPr>
            <a:r>
              <a:rPr lang="en-GB" sz="2400" dirty="0"/>
              <a:t>The case must have an element of safeguarding</a:t>
            </a:r>
          </a:p>
          <a:p>
            <a:pPr>
              <a:defRPr/>
            </a:pPr>
            <a:r>
              <a:rPr lang="en-GB" sz="2400" dirty="0"/>
              <a:t>The case you choose </a:t>
            </a:r>
            <a:r>
              <a:rPr lang="en-GB" sz="2400" b="1" dirty="0"/>
              <a:t>must </a:t>
            </a:r>
            <a:r>
              <a:rPr lang="en-GB" sz="2400" dirty="0"/>
              <a:t>be a case you have worked on since commencing this programme.</a:t>
            </a:r>
            <a:endParaRPr lang="en-GB" altLang="en-US" sz="2400" dirty="0"/>
          </a:p>
        </p:txBody>
      </p:sp>
      <p:pic>
        <p:nvPicPr>
          <p:cNvPr id="53252" name="Picture 7" descr="Image result for social worker values and ethics">
            <a:extLst>
              <a:ext uri="{FF2B5EF4-FFF2-40B4-BE49-F238E27FC236}">
                <a16:creationId xmlns:a16="http://schemas.microsoft.com/office/drawing/2014/main" id="{84FA1338-97E2-48EE-A71D-7188A6ADA2A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979781" y="2564904"/>
            <a:ext cx="4094226" cy="331047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Footer Placeholder 4">
            <a:extLst>
              <a:ext uri="{FF2B5EF4-FFF2-40B4-BE49-F238E27FC236}">
                <a16:creationId xmlns:a16="http://schemas.microsoft.com/office/drawing/2014/main" id="{37BD88A5-2912-51CC-589F-93100791EB45}"/>
              </a:ext>
            </a:extLst>
          </p:cNvPr>
          <p:cNvSpPr>
            <a:spLocks noGrp="1"/>
          </p:cNvSpPr>
          <p:nvPr>
            <p:ph type="ftr" sz="quarter" idx="11"/>
          </p:nvPr>
        </p:nvSpPr>
        <p:spPr>
          <a:xfrm>
            <a:off x="3028950" y="6356350"/>
            <a:ext cx="3086100" cy="365125"/>
          </a:xfrm>
        </p:spPr>
        <p:txBody>
          <a:bodyPr>
            <a:normAutofit lnSpcReduction="10000"/>
          </a:bodyPr>
          <a:lstStyle/>
          <a:p>
            <a:pPr>
              <a:lnSpc>
                <a:spcPct val="90000"/>
              </a:lnSpc>
              <a:spcAft>
                <a:spcPts val="600"/>
              </a:spcAft>
              <a:defRPr/>
            </a:pPr>
            <a:r>
              <a:rPr lang="en-GB" sz="300"/>
              <a:t>PORTH AGORED Consolidation of Social Work Practice</a:t>
            </a:r>
          </a:p>
          <a:p>
            <a:pPr>
              <a:lnSpc>
                <a:spcPct val="90000"/>
              </a:lnSpc>
              <a:spcAft>
                <a:spcPts val="600"/>
              </a:spcAft>
              <a:defRPr/>
            </a:pPr>
            <a:r>
              <a:rPr lang="en-GB" sz="300"/>
              <a:t>
</a:t>
            </a:r>
          </a:p>
        </p:txBody>
      </p:sp>
      <p:sp>
        <p:nvSpPr>
          <p:cNvPr id="2" name="Slide Number Placeholder 1">
            <a:extLst>
              <a:ext uri="{FF2B5EF4-FFF2-40B4-BE49-F238E27FC236}">
                <a16:creationId xmlns:a16="http://schemas.microsoft.com/office/drawing/2014/main" id="{E843A6A8-7EE1-DE3D-56B0-85EC9AAAD3E5}"/>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B279AC3C-9A7B-46D6-8EDB-3083219B5F49}" type="slidenum">
              <a:rPr lang="en-GB" altLang="en-US" smtClean="0"/>
              <a:pPr>
                <a:spcAft>
                  <a:spcPts val="600"/>
                </a:spcAft>
                <a:defRPr/>
              </a:pPr>
              <a:t>28</a:t>
            </a:fld>
            <a:endParaRPr lang="en-GB" altLang="en-US"/>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6521" y="1"/>
            <a:ext cx="851299"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9680F83D-BE27-4F80-BA14-CB3981E82EA2}"/>
              </a:ext>
            </a:extLst>
          </p:cNvPr>
          <p:cNvSpPr>
            <a:spLocks noGrp="1"/>
          </p:cNvSpPr>
          <p:nvPr>
            <p:ph type="title"/>
          </p:nvPr>
        </p:nvSpPr>
        <p:spPr>
          <a:xfrm>
            <a:off x="628650" y="365125"/>
            <a:ext cx="7886700" cy="1325563"/>
          </a:xfrm>
        </p:spPr>
        <p:txBody>
          <a:bodyPr>
            <a:normAutofit fontScale="90000"/>
          </a:bodyPr>
          <a:lstStyle/>
          <a:p>
            <a:pPr>
              <a:defRPr/>
            </a:pPr>
            <a:br>
              <a:rPr lang="en-GB" sz="4000" b="1" dirty="0">
                <a:cs typeface="Arial" charset="0"/>
              </a:rPr>
            </a:br>
            <a:r>
              <a:rPr lang="en-GB" sz="4000" b="1" dirty="0">
                <a:cs typeface="Arial" charset="0"/>
              </a:rPr>
              <a:t>Appreciating Biases within the Risk Assessment Process</a:t>
            </a:r>
            <a:br>
              <a:rPr lang="en-GB" sz="2400" dirty="0">
                <a:cs typeface="Arial" charset="0"/>
              </a:rPr>
            </a:br>
            <a:endParaRPr lang="en-GB" sz="2400" dirty="0"/>
          </a:p>
        </p:txBody>
      </p:sp>
      <p:sp>
        <p:nvSpPr>
          <p:cNvPr id="14" name="Arc 1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93647" y="2693652"/>
            <a:ext cx="4083433" cy="3062575"/>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 name="Content Placeholder 1">
            <a:extLst>
              <a:ext uri="{FF2B5EF4-FFF2-40B4-BE49-F238E27FC236}">
                <a16:creationId xmlns:a16="http://schemas.microsoft.com/office/drawing/2014/main" id="{22D9194C-B565-4BEC-A49E-E31D65B0202D}"/>
              </a:ext>
            </a:extLst>
          </p:cNvPr>
          <p:cNvSpPr>
            <a:spLocks noGrp="1"/>
          </p:cNvSpPr>
          <p:nvPr>
            <p:ph idx="1"/>
          </p:nvPr>
        </p:nvSpPr>
        <p:spPr>
          <a:xfrm>
            <a:off x="628650" y="1825625"/>
            <a:ext cx="7886700" cy="4351338"/>
          </a:xfrm>
        </p:spPr>
        <p:txBody>
          <a:bodyPr>
            <a:normAutofit/>
          </a:bodyPr>
          <a:lstStyle/>
          <a:p>
            <a:pPr>
              <a:spcBef>
                <a:spcPct val="0"/>
              </a:spcBef>
              <a:defRPr/>
            </a:pPr>
            <a:r>
              <a:rPr lang="en-GB" altLang="en-US" sz="2400" dirty="0">
                <a:latin typeface="+mj-lt"/>
              </a:rPr>
              <a:t>During the course of their normal working day, social worker   make decisions that have an impact on people’s lives.  </a:t>
            </a:r>
          </a:p>
          <a:p>
            <a:pPr>
              <a:spcBef>
                <a:spcPct val="0"/>
              </a:spcBef>
              <a:defRPr/>
            </a:pPr>
            <a:r>
              <a:rPr lang="en-GB" altLang="en-US" sz="2400" dirty="0">
                <a:latin typeface="+mj-lt"/>
              </a:rPr>
              <a:t>Often, they are operating with minimal information and are forced to make decisions within specific timeframes.  </a:t>
            </a:r>
          </a:p>
          <a:p>
            <a:pPr>
              <a:spcBef>
                <a:spcPct val="0"/>
              </a:spcBef>
              <a:defRPr/>
            </a:pPr>
            <a:r>
              <a:rPr lang="en-GB" altLang="en-US" sz="2400" dirty="0">
                <a:latin typeface="+mj-lt"/>
              </a:rPr>
              <a:t>Many of the decisions they make have far reaching implications on the lives of individuals.  </a:t>
            </a:r>
          </a:p>
          <a:p>
            <a:pPr>
              <a:spcBef>
                <a:spcPct val="0"/>
              </a:spcBef>
              <a:defRPr/>
            </a:pPr>
            <a:r>
              <a:rPr lang="en-GB" altLang="en-US" sz="2400" dirty="0">
                <a:latin typeface="+mj-lt"/>
              </a:rPr>
              <a:t>Therefore, extremely important that the influences and biases that affect these decision-making processes are better understood.  </a:t>
            </a:r>
          </a:p>
          <a:p>
            <a:pPr eaLnBrk="1" hangingPunct="1">
              <a:spcBef>
                <a:spcPct val="0"/>
              </a:spcBef>
              <a:buClrTx/>
              <a:buSzTx/>
              <a:buFontTx/>
              <a:buNone/>
              <a:defRPr/>
            </a:pPr>
            <a:r>
              <a:rPr lang="en-GB" altLang="en-US" sz="2400" i="1" dirty="0">
                <a:latin typeface="+mj-lt"/>
              </a:rPr>
              <a:t>Kershall, H and Pritchard, J (2007) “Good Practice in Risk Assessment &amp; Risk Management”, London: Jessica Kingsley.</a:t>
            </a:r>
          </a:p>
          <a:p>
            <a:pPr>
              <a:defRPr/>
            </a:pPr>
            <a:endParaRPr lang="en-GB" sz="2400" dirty="0"/>
          </a:p>
        </p:txBody>
      </p:sp>
      <p:sp>
        <p:nvSpPr>
          <p:cNvPr id="4" name="Slide Number Placeholder 3">
            <a:extLst>
              <a:ext uri="{FF2B5EF4-FFF2-40B4-BE49-F238E27FC236}">
                <a16:creationId xmlns:a16="http://schemas.microsoft.com/office/drawing/2014/main" id="{E00706CA-4A3B-1091-1C86-9DD0BE8946CD}"/>
              </a:ext>
            </a:extLst>
          </p:cNvPr>
          <p:cNvSpPr>
            <a:spLocks noGrp="1"/>
          </p:cNvSpPr>
          <p:nvPr>
            <p:ph type="sldNum" sz="quarter" idx="12"/>
          </p:nvPr>
        </p:nvSpPr>
        <p:spPr/>
        <p:txBody>
          <a:bodyPr/>
          <a:lstStyle/>
          <a:p>
            <a:pPr>
              <a:defRPr/>
            </a:pPr>
            <a:fld id="{B279AC3C-9A7B-46D6-8EDB-3083219B5F49}" type="slidenum">
              <a:rPr lang="en-GB" altLang="en-US" smtClean="0"/>
              <a:pPr>
                <a:defRPr/>
              </a:pPr>
              <a:t>29</a:t>
            </a:fld>
            <a:endParaRPr lang="en-GB" altLang="en-US"/>
          </a:p>
        </p:txBody>
      </p:sp>
      <p:sp>
        <p:nvSpPr>
          <p:cNvPr id="6" name="Footer Placeholder 5">
            <a:extLst>
              <a:ext uri="{FF2B5EF4-FFF2-40B4-BE49-F238E27FC236}">
                <a16:creationId xmlns:a16="http://schemas.microsoft.com/office/drawing/2014/main" id="{42370227-0414-E8D4-175F-7310AFBE1FAE}"/>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8168A210-1F4E-436E-A64D-49DD5F2B0D9A}"/>
              </a:ext>
            </a:extLst>
          </p:cNvPr>
          <p:cNvSpPr>
            <a:spLocks noGrp="1"/>
          </p:cNvSpPr>
          <p:nvPr>
            <p:ph type="title"/>
          </p:nvPr>
        </p:nvSpPr>
        <p:spPr>
          <a:xfrm>
            <a:off x="628650" y="365125"/>
            <a:ext cx="7886700" cy="1325563"/>
          </a:xfrm>
        </p:spPr>
        <p:txBody>
          <a:bodyPr>
            <a:normAutofit/>
          </a:bodyPr>
          <a:lstStyle/>
          <a:p>
            <a:r>
              <a:rPr lang="en-GB" sz="4300"/>
              <a:t>Professional Curiosity - Collaboration </a:t>
            </a:r>
          </a:p>
        </p:txBody>
      </p:sp>
      <p:sp>
        <p:nvSpPr>
          <p:cNvPr id="1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FD2262C4-4C15-4A77-AED1-2500A44B233F}"/>
              </a:ext>
            </a:extLst>
          </p:cNvPr>
          <p:cNvSpPr>
            <a:spLocks noGrp="1"/>
          </p:cNvSpPr>
          <p:nvPr>
            <p:ph idx="1"/>
          </p:nvPr>
        </p:nvSpPr>
        <p:spPr>
          <a:xfrm>
            <a:off x="628650" y="1929384"/>
            <a:ext cx="7886700" cy="4251960"/>
          </a:xfrm>
        </p:spPr>
        <p:txBody>
          <a:bodyPr>
            <a:normAutofit lnSpcReduction="10000"/>
          </a:bodyPr>
          <a:lstStyle/>
          <a:p>
            <a:r>
              <a:rPr lang="en-US" sz="1900" dirty="0"/>
              <a:t>Professional curiosity is the capacity to explore and understand what is happening within a family rather than making assumptions or accepting things at face value.</a:t>
            </a:r>
          </a:p>
          <a:p>
            <a:r>
              <a:rPr lang="en-US" sz="1900" dirty="0"/>
              <a:t>The views and feelings of children/adults are actually very difficult to ascertain </a:t>
            </a:r>
          </a:p>
          <a:p>
            <a:r>
              <a:rPr lang="en-US" sz="1900" dirty="0"/>
              <a:t>Professionals do not always listen to adults who tried to speak on behalf of an individual/child</a:t>
            </a:r>
          </a:p>
          <a:p>
            <a:r>
              <a:rPr lang="en-US" sz="1900" dirty="0"/>
              <a:t>Professionals can be fooled with stories we want to believe are true, this can lead to a failure to look further or take on board information which disagrees with our original hypothesis. </a:t>
            </a:r>
          </a:p>
          <a:p>
            <a:r>
              <a:rPr lang="en-US" sz="1900" dirty="0"/>
              <a:t>Effective multi agency work needs to be coordinated</a:t>
            </a:r>
          </a:p>
          <a:p>
            <a:r>
              <a:rPr lang="en-US" sz="1900" dirty="0"/>
              <a:t>Challenging parents/individuals (and colleagues) requires expertise, confidence, time and a considerable amount of emotional energy</a:t>
            </a:r>
          </a:p>
          <a:p>
            <a:pPr marL="0" indent="0">
              <a:buNone/>
            </a:pPr>
            <a:r>
              <a:rPr lang="en-GB" sz="1900" dirty="0">
                <a:effectLst/>
                <a:latin typeface="Arial" panose="020B0604020202020204" pitchFamily="34" charset="0"/>
                <a:hlinkClick r:id="rId3"/>
              </a:rPr>
              <a:t>worcestershiresafeguarding.org.uk</a:t>
            </a:r>
            <a:r>
              <a:rPr lang="en-GB" sz="1900" dirty="0">
                <a:effectLst/>
                <a:latin typeface="Arial" panose="020B0604020202020204" pitchFamily="34" charset="0"/>
              </a:rPr>
              <a:t> </a:t>
            </a:r>
            <a:endParaRPr lang="en-GB" sz="1900" dirty="0"/>
          </a:p>
        </p:txBody>
      </p:sp>
      <p:sp>
        <p:nvSpPr>
          <p:cNvPr id="4" name="Slide Number Placeholder 3">
            <a:extLst>
              <a:ext uri="{FF2B5EF4-FFF2-40B4-BE49-F238E27FC236}">
                <a16:creationId xmlns:a16="http://schemas.microsoft.com/office/drawing/2014/main" id="{774EA881-B2E7-7077-F1CC-07C5F41C9187}"/>
              </a:ext>
            </a:extLst>
          </p:cNvPr>
          <p:cNvSpPr>
            <a:spLocks noGrp="1"/>
          </p:cNvSpPr>
          <p:nvPr>
            <p:ph type="sldNum" sz="quarter" idx="12"/>
          </p:nvPr>
        </p:nvSpPr>
        <p:spPr/>
        <p:txBody>
          <a:bodyPr/>
          <a:lstStyle/>
          <a:p>
            <a:pPr>
              <a:defRPr/>
            </a:pPr>
            <a:fld id="{B279AC3C-9A7B-46D6-8EDB-3083219B5F49}" type="slidenum">
              <a:rPr lang="en-GB" altLang="en-US" smtClean="0"/>
              <a:pPr>
                <a:defRPr/>
              </a:pPr>
              <a:t>30</a:t>
            </a:fld>
            <a:endParaRPr lang="en-GB" altLang="en-US"/>
          </a:p>
        </p:txBody>
      </p:sp>
      <p:sp>
        <p:nvSpPr>
          <p:cNvPr id="6" name="Footer Placeholder 5">
            <a:extLst>
              <a:ext uri="{FF2B5EF4-FFF2-40B4-BE49-F238E27FC236}">
                <a16:creationId xmlns:a16="http://schemas.microsoft.com/office/drawing/2014/main" id="{5C886DC4-A5B6-AEDA-6756-64D879C9963A}"/>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extLst>
      <p:ext uri="{BB962C8B-B14F-4D97-AF65-F5344CB8AC3E}">
        <p14:creationId xmlns:p14="http://schemas.microsoft.com/office/powerpoint/2010/main" val="63548002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684674-FF11-0121-8864-2B4E67A53CB4}"/>
              </a:ext>
            </a:extLst>
          </p:cNvPr>
          <p:cNvSpPr>
            <a:spLocks noGrp="1"/>
          </p:cNvSpPr>
          <p:nvPr>
            <p:ph type="title"/>
          </p:nvPr>
        </p:nvSpPr>
        <p:spPr>
          <a:xfrm>
            <a:off x="628650" y="365125"/>
            <a:ext cx="7886700" cy="1325563"/>
          </a:xfrm>
        </p:spPr>
        <p:txBody>
          <a:bodyPr>
            <a:normAutofit fontScale="90000"/>
          </a:bodyPr>
          <a:lstStyle/>
          <a:p>
            <a:br>
              <a:rPr lang="en-GB" sz="2700" b="1" dirty="0">
                <a:effectLst/>
                <a:latin typeface="Arial" panose="020B0604020202020204" pitchFamily="34" charset="0"/>
              </a:rPr>
            </a:br>
            <a:r>
              <a:rPr lang="en-GB" sz="2700" b="1" dirty="0">
                <a:effectLst/>
                <a:latin typeface="Arial" panose="020B0604020202020204" pitchFamily="34" charset="0"/>
              </a:rPr>
              <a:t>Learning Outcome 3</a:t>
            </a:r>
            <a:br>
              <a:rPr lang="en-GB" sz="2700" b="1" dirty="0">
                <a:effectLst/>
                <a:latin typeface="Arial" panose="020B0604020202020204" pitchFamily="34" charset="0"/>
              </a:rPr>
            </a:br>
            <a:r>
              <a:rPr lang="en-GB" sz="2700" b="1" dirty="0">
                <a:effectLst/>
                <a:latin typeface="Arial" panose="020B0604020202020204" pitchFamily="34" charset="0"/>
              </a:rPr>
              <a:t>3. Intervention and application of professional judgement in increasingly complex</a:t>
            </a:r>
            <a:r>
              <a:rPr lang="en-GB" sz="2700" dirty="0">
                <a:latin typeface="Arial" panose="020B0604020202020204" pitchFamily="34" charset="0"/>
              </a:rPr>
              <a:t> </a:t>
            </a:r>
            <a:r>
              <a:rPr lang="en-GB" sz="2700" b="1" dirty="0">
                <a:effectLst/>
                <a:latin typeface="Arial" panose="020B0604020202020204" pitchFamily="34" charset="0"/>
              </a:rPr>
              <a:t>situations</a:t>
            </a:r>
            <a:br>
              <a:rPr lang="en-GB" sz="1500" b="1" dirty="0">
                <a:effectLst/>
                <a:latin typeface="Arial" panose="020B0604020202020204" pitchFamily="34" charset="0"/>
              </a:rPr>
            </a:br>
            <a:endParaRPr lang="en-US" sz="1500" dirty="0"/>
          </a:p>
        </p:txBody>
      </p:sp>
      <p:sp>
        <p:nvSpPr>
          <p:cNvPr id="15"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AC7292C-8DB4-D56F-114B-4E918A7AA12E}"/>
              </a:ext>
            </a:extLst>
          </p:cNvPr>
          <p:cNvSpPr>
            <a:spLocks noGrp="1"/>
          </p:cNvSpPr>
          <p:nvPr>
            <p:ph idx="1"/>
          </p:nvPr>
        </p:nvSpPr>
        <p:spPr>
          <a:xfrm>
            <a:off x="628650" y="1929384"/>
            <a:ext cx="7886700" cy="4545202"/>
          </a:xfrm>
        </p:spPr>
        <p:txBody>
          <a:bodyPr>
            <a:normAutofit fontScale="92500" lnSpcReduction="20000"/>
          </a:bodyPr>
          <a:lstStyle/>
          <a:p>
            <a:r>
              <a:rPr lang="en-GB" sz="1800" dirty="0">
                <a:effectLst/>
                <a:latin typeface="Arial" panose="020B0604020202020204" pitchFamily="34" charset="0"/>
              </a:rPr>
              <a:t>3.1. Understand the relationship between social policy, legislative frameworks and guidance with social services provision in Wales</a:t>
            </a:r>
          </a:p>
          <a:p>
            <a:r>
              <a:rPr lang="en-GB" sz="1800" dirty="0">
                <a:effectLst/>
                <a:latin typeface="Arial" panose="020B0604020202020204" pitchFamily="34" charset="0"/>
              </a:rPr>
              <a:t>3.2. Be able to manage your role as a social worker in increasingly complex situations</a:t>
            </a:r>
          </a:p>
          <a:p>
            <a:r>
              <a:rPr lang="en-GB" sz="1800" dirty="0">
                <a:effectLst/>
                <a:latin typeface="Arial" panose="020B0604020202020204" pitchFamily="34" charset="0"/>
              </a:rPr>
              <a:t>3.5. Be able to exercise the professional social work role in safeguarding interventions</a:t>
            </a:r>
          </a:p>
          <a:p>
            <a:r>
              <a:rPr lang="en-GB" sz="1800" dirty="0">
                <a:effectLst/>
                <a:latin typeface="Arial" panose="020B0604020202020204" pitchFamily="34" charset="0"/>
              </a:rPr>
              <a:t>3.6. Be able to contribute to legal processes within the remit of professional social work</a:t>
            </a:r>
          </a:p>
          <a:p>
            <a:r>
              <a:rPr lang="en-GB" sz="1800" dirty="0">
                <a:effectLst/>
                <a:latin typeface="Arial" panose="020B0604020202020204" pitchFamily="34" charset="0"/>
              </a:rPr>
              <a:t>3.7. Be able to exercise professional accountability in increasingly complex situations. </a:t>
            </a:r>
          </a:p>
          <a:p>
            <a:pPr marL="0" indent="0">
              <a:buNone/>
            </a:pPr>
            <a:r>
              <a:rPr lang="en-GB" sz="1800" b="1" dirty="0">
                <a:effectLst/>
                <a:latin typeface="Arial" panose="020B0604020202020204" pitchFamily="34" charset="0"/>
              </a:rPr>
              <a:t>EITHER, </a:t>
            </a:r>
            <a:r>
              <a:rPr lang="en-GB" sz="1800" dirty="0">
                <a:effectLst/>
                <a:latin typeface="Arial" panose="020B0604020202020204" pitchFamily="34" charset="0"/>
              </a:rPr>
              <a:t>IF YOUR CASE STUDY IS ABOUT ADULT SAFEGUARDING</a:t>
            </a:r>
          </a:p>
          <a:p>
            <a:r>
              <a:rPr lang="en-GB" sz="1800" dirty="0">
                <a:effectLst/>
                <a:latin typeface="Arial" panose="020B0604020202020204" pitchFamily="34" charset="0"/>
              </a:rPr>
              <a:t>3.3. Understand the professional social work role in relation to safeguarding adults at risk.</a:t>
            </a:r>
          </a:p>
          <a:p>
            <a:pPr marL="0" indent="0">
              <a:buNone/>
            </a:pPr>
            <a:r>
              <a:rPr lang="en-GB" sz="1800" b="1" dirty="0">
                <a:effectLst/>
                <a:latin typeface="Arial" panose="020B0604020202020204" pitchFamily="34" charset="0"/>
              </a:rPr>
              <a:t>OR,</a:t>
            </a:r>
            <a:r>
              <a:rPr lang="en-GB" sz="1800" dirty="0">
                <a:effectLst/>
                <a:latin typeface="Arial" panose="020B0604020202020204" pitchFamily="34" charset="0"/>
              </a:rPr>
              <a:t> IF THE CASE STUDY IS ABOUT SAFEGUARDING CHILDREN</a:t>
            </a:r>
          </a:p>
          <a:p>
            <a:r>
              <a:rPr lang="en-GB" sz="1800" dirty="0">
                <a:effectLst/>
                <a:latin typeface="Arial" panose="020B0604020202020204" pitchFamily="34" charset="0"/>
              </a:rPr>
              <a:t>3.4. Understand the professional social work role in relation to safeguarding children at risk.</a:t>
            </a:r>
          </a:p>
          <a:p>
            <a:pPr marL="0" indent="0">
              <a:buNone/>
            </a:pPr>
            <a:r>
              <a:rPr lang="en-GB" sz="1800" dirty="0">
                <a:solidFill>
                  <a:srgbClr val="000000"/>
                </a:solidFill>
                <a:latin typeface="Arial" panose="020B0604020202020204" pitchFamily="34" charset="0"/>
              </a:rPr>
              <a:t>Please see handbook appendix 4 for the more detailed breakdown in the  “Assessment Criteria". </a:t>
            </a:r>
            <a:endParaRPr lang="en-GB" sz="1800" dirty="0">
              <a:solidFill>
                <a:srgbClr val="000000"/>
              </a:solidFill>
              <a:effectLst/>
              <a:latin typeface="Arial" panose="020B0604020202020204" pitchFamily="34" charset="0"/>
            </a:endParaRPr>
          </a:p>
          <a:p>
            <a:endParaRPr lang="en-GB" sz="1800" dirty="0">
              <a:effectLst/>
              <a:latin typeface="Arial" panose="020B0604020202020204" pitchFamily="34" charset="0"/>
            </a:endParaRPr>
          </a:p>
          <a:p>
            <a:endParaRPr lang="en-US" sz="1500" dirty="0"/>
          </a:p>
        </p:txBody>
      </p:sp>
      <p:sp>
        <p:nvSpPr>
          <p:cNvPr id="5" name="Slide Number Placeholder 4">
            <a:extLst>
              <a:ext uri="{FF2B5EF4-FFF2-40B4-BE49-F238E27FC236}">
                <a16:creationId xmlns:a16="http://schemas.microsoft.com/office/drawing/2014/main" id="{FB8A7D04-3163-B0DA-77F2-A5602FDF56A7}"/>
              </a:ext>
            </a:extLst>
          </p:cNvPr>
          <p:cNvSpPr>
            <a:spLocks noGrp="1"/>
          </p:cNvSpPr>
          <p:nvPr>
            <p:ph type="sldNum" sz="quarter" idx="12"/>
          </p:nvPr>
        </p:nvSpPr>
        <p:spPr/>
        <p:txBody>
          <a:bodyPr/>
          <a:lstStyle/>
          <a:p>
            <a:pPr>
              <a:defRPr/>
            </a:pPr>
            <a:fld id="{B279AC3C-9A7B-46D6-8EDB-3083219B5F49}" type="slidenum">
              <a:rPr lang="en-GB" altLang="en-US" smtClean="0"/>
              <a:pPr>
                <a:defRPr/>
              </a:pPr>
              <a:t>31</a:t>
            </a:fld>
            <a:endParaRPr lang="en-GB" altLang="en-US"/>
          </a:p>
        </p:txBody>
      </p:sp>
      <p:sp>
        <p:nvSpPr>
          <p:cNvPr id="6" name="Footer Placeholder 5">
            <a:extLst>
              <a:ext uri="{FF2B5EF4-FFF2-40B4-BE49-F238E27FC236}">
                <a16:creationId xmlns:a16="http://schemas.microsoft.com/office/drawing/2014/main" id="{1E6391E8-B29D-F447-872F-6B2A0202CF3A}"/>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extLst>
      <p:ext uri="{BB962C8B-B14F-4D97-AF65-F5344CB8AC3E}">
        <p14:creationId xmlns:p14="http://schemas.microsoft.com/office/powerpoint/2010/main" val="212465946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FDED9A5-5D61-4446-8B3C-CE2A0F976D53}"/>
              </a:ext>
            </a:extLst>
          </p:cNvPr>
          <p:cNvSpPr>
            <a:spLocks noGrp="1"/>
          </p:cNvSpPr>
          <p:nvPr>
            <p:ph type="title"/>
          </p:nvPr>
        </p:nvSpPr>
        <p:spPr>
          <a:xfrm>
            <a:off x="628650" y="0"/>
            <a:ext cx="7886700" cy="1325563"/>
          </a:xfrm>
        </p:spPr>
        <p:txBody>
          <a:bodyPr anchor="ctr">
            <a:normAutofit/>
          </a:bodyPr>
          <a:lstStyle/>
          <a:p>
            <a:pPr>
              <a:defRPr/>
            </a:pPr>
            <a:r>
              <a:rPr lang="en-GB" b="1" dirty="0"/>
              <a:t>Dimensions of Working in Wales</a:t>
            </a:r>
          </a:p>
        </p:txBody>
      </p:sp>
      <p:sp>
        <p:nvSpPr>
          <p:cNvPr id="69634" name="Content Placeholder 1">
            <a:extLst>
              <a:ext uri="{FF2B5EF4-FFF2-40B4-BE49-F238E27FC236}">
                <a16:creationId xmlns:a16="http://schemas.microsoft.com/office/drawing/2014/main" id="{1DC1A99D-7C4C-4D42-B63C-F5CBBFC272B5}"/>
              </a:ext>
            </a:extLst>
          </p:cNvPr>
          <p:cNvSpPr>
            <a:spLocks noGrp="1"/>
          </p:cNvSpPr>
          <p:nvPr>
            <p:ph sz="half" idx="1"/>
          </p:nvPr>
        </p:nvSpPr>
        <p:spPr>
          <a:xfrm>
            <a:off x="628650" y="1118914"/>
            <a:ext cx="5023470" cy="4974382"/>
          </a:xfrm>
        </p:spPr>
        <p:txBody>
          <a:bodyPr wrap="square" anchor="t">
            <a:normAutofit/>
          </a:bodyPr>
          <a:lstStyle/>
          <a:p>
            <a:pPr marL="109537" indent="0">
              <a:lnSpc>
                <a:spcPct val="90000"/>
              </a:lnSpc>
              <a:buFont typeface="Wingdings 3" panose="05040102010807070707" pitchFamily="18" charset="2"/>
              <a:buNone/>
              <a:defRPr/>
            </a:pPr>
            <a:r>
              <a:rPr lang="en-GB" altLang="en-US" sz="2000" dirty="0"/>
              <a:t>This section needs to:</a:t>
            </a:r>
          </a:p>
          <a:p>
            <a:pPr marL="109537" indent="0">
              <a:lnSpc>
                <a:spcPct val="90000"/>
              </a:lnSpc>
              <a:buFont typeface="Wingdings 3" panose="05040102010807070707" pitchFamily="18" charset="2"/>
              <a:buNone/>
              <a:defRPr/>
            </a:pPr>
            <a:r>
              <a:rPr lang="en-GB" altLang="en-US" sz="2000" dirty="0"/>
              <a:t>Evidence personal experience of challenges faced in the social care sector in relation to Welsh language and culture</a:t>
            </a:r>
          </a:p>
          <a:p>
            <a:pPr marL="109537" indent="0">
              <a:lnSpc>
                <a:spcPct val="90000"/>
              </a:lnSpc>
              <a:buFont typeface="Wingdings 3" panose="05040102010807070707" pitchFamily="18" charset="2"/>
              <a:buNone/>
              <a:defRPr/>
            </a:pPr>
            <a:r>
              <a:rPr lang="en-GB" altLang="en-US" sz="2000" dirty="0"/>
              <a:t>Including:</a:t>
            </a:r>
          </a:p>
          <a:p>
            <a:pPr>
              <a:lnSpc>
                <a:spcPct val="90000"/>
              </a:lnSpc>
              <a:defRPr/>
            </a:pPr>
            <a:r>
              <a:rPr lang="en-GB" altLang="en-US" sz="2000" dirty="0"/>
              <a:t>Geographical context, understanding of culture, institutions and languages spoken</a:t>
            </a:r>
          </a:p>
          <a:p>
            <a:pPr>
              <a:lnSpc>
                <a:spcPct val="90000"/>
              </a:lnSpc>
              <a:defRPr/>
            </a:pPr>
            <a:r>
              <a:rPr lang="en-GB" altLang="en-US" sz="2000" dirty="0"/>
              <a:t>Legislation, Policy and Procedure including Safeguarding boards and Welsh Measures.</a:t>
            </a:r>
          </a:p>
          <a:p>
            <a:pPr marL="0" indent="0">
              <a:lnSpc>
                <a:spcPct val="90000"/>
              </a:lnSpc>
              <a:buNone/>
              <a:defRPr/>
            </a:pPr>
            <a:r>
              <a:rPr lang="en-GB" altLang="en-US" sz="2000" b="1" dirty="0"/>
              <a:t>Question</a:t>
            </a:r>
          </a:p>
          <a:p>
            <a:pPr marL="0" indent="0">
              <a:lnSpc>
                <a:spcPct val="90000"/>
              </a:lnSpc>
              <a:buNone/>
              <a:defRPr/>
            </a:pPr>
            <a:r>
              <a:rPr lang="en-GB" altLang="en-US" sz="2000" dirty="0"/>
              <a:t>What examples could you give of relevant Welsh context related to safeguarding in your area of work?</a:t>
            </a:r>
          </a:p>
          <a:p>
            <a:pPr>
              <a:lnSpc>
                <a:spcPct val="90000"/>
              </a:lnSpc>
              <a:defRPr/>
            </a:pPr>
            <a:endParaRPr lang="en-GB" altLang="en-US" sz="2000" dirty="0"/>
          </a:p>
        </p:txBody>
      </p:sp>
      <p:pic>
        <p:nvPicPr>
          <p:cNvPr id="1026" name="Picture 2" descr="Shared services and collaborative working in a Welsh context: Applying  theory to practice - apse">
            <a:extLst>
              <a:ext uri="{FF2B5EF4-FFF2-40B4-BE49-F238E27FC236}">
                <a16:creationId xmlns:a16="http://schemas.microsoft.com/office/drawing/2014/main" id="{62DF8B93-47D8-4A80-9E6F-5C91ACB111B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436096" y="1715995"/>
            <a:ext cx="3250703" cy="3265215"/>
          </a:xfrm>
          <a:prstGeom prst="rect">
            <a:avLst/>
          </a:prstGeom>
          <a:solidFill>
            <a:srgbClr val="FFFFFF"/>
          </a:solidFill>
        </p:spPr>
      </p:pic>
      <p:sp>
        <p:nvSpPr>
          <p:cNvPr id="2" name="Slide Number Placeholder 1">
            <a:extLst>
              <a:ext uri="{FF2B5EF4-FFF2-40B4-BE49-F238E27FC236}">
                <a16:creationId xmlns:a16="http://schemas.microsoft.com/office/drawing/2014/main" id="{6D62BCBD-D669-D210-BFB3-255F528BB5F6}"/>
              </a:ext>
            </a:extLst>
          </p:cNvPr>
          <p:cNvSpPr>
            <a:spLocks noGrp="1"/>
          </p:cNvSpPr>
          <p:nvPr>
            <p:ph type="sldNum" sz="quarter" idx="12"/>
          </p:nvPr>
        </p:nvSpPr>
        <p:spPr/>
        <p:txBody>
          <a:bodyPr/>
          <a:lstStyle/>
          <a:p>
            <a:pPr>
              <a:defRPr/>
            </a:pPr>
            <a:fld id="{0F01446B-42DC-456F-B406-2DDA67884214}" type="slidenum">
              <a:rPr lang="en-GB" altLang="en-US" smtClean="0"/>
              <a:pPr>
                <a:defRPr/>
              </a:pPr>
              <a:t>32</a:t>
            </a:fld>
            <a:endParaRPr lang="en-GB" altLang="en-US"/>
          </a:p>
        </p:txBody>
      </p:sp>
      <p:sp>
        <p:nvSpPr>
          <p:cNvPr id="5" name="Footer Placeholder 4">
            <a:extLst>
              <a:ext uri="{FF2B5EF4-FFF2-40B4-BE49-F238E27FC236}">
                <a16:creationId xmlns:a16="http://schemas.microsoft.com/office/drawing/2014/main" id="{1D3C494D-8B1C-2E0D-9C36-8F165DEC9830}"/>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0741E50-39A2-47BA-A9D1-80200E11F1DE}"/>
              </a:ext>
            </a:extLst>
          </p:cNvPr>
          <p:cNvSpPr>
            <a:spLocks noGrp="1"/>
          </p:cNvSpPr>
          <p:nvPr>
            <p:ph type="title"/>
          </p:nvPr>
        </p:nvSpPr>
        <p:spPr>
          <a:xfrm>
            <a:off x="628650" y="136524"/>
            <a:ext cx="7886700" cy="1325563"/>
          </a:xfrm>
        </p:spPr>
        <p:txBody>
          <a:bodyPr anchor="ctr">
            <a:normAutofit/>
          </a:bodyPr>
          <a:lstStyle/>
          <a:p>
            <a:pPr>
              <a:lnSpc>
                <a:spcPct val="90000"/>
              </a:lnSpc>
              <a:defRPr/>
            </a:pPr>
            <a:r>
              <a:rPr lang="en-GB" sz="3500" b="1" dirty="0"/>
              <a:t>Social Services and Well-Being (Wales) Act (2014): Human Rights</a:t>
            </a:r>
          </a:p>
        </p:txBody>
      </p:sp>
      <p:sp>
        <p:nvSpPr>
          <p:cNvPr id="2" name="Content Placeholder 1">
            <a:extLst>
              <a:ext uri="{FF2B5EF4-FFF2-40B4-BE49-F238E27FC236}">
                <a16:creationId xmlns:a16="http://schemas.microsoft.com/office/drawing/2014/main" id="{2743F06D-FD67-44E8-9AA1-FBCC7FFE5BD8}"/>
              </a:ext>
            </a:extLst>
          </p:cNvPr>
          <p:cNvSpPr>
            <a:spLocks noGrp="1"/>
          </p:cNvSpPr>
          <p:nvPr>
            <p:ph sz="half" idx="2"/>
          </p:nvPr>
        </p:nvSpPr>
        <p:spPr>
          <a:xfrm>
            <a:off x="457200" y="1444294"/>
            <a:ext cx="4546848" cy="4649002"/>
          </a:xfrm>
        </p:spPr>
        <p:txBody>
          <a:bodyPr wrap="square" anchor="t">
            <a:normAutofit fontScale="92500" lnSpcReduction="10000"/>
          </a:bodyPr>
          <a:lstStyle/>
          <a:p>
            <a:pPr marL="109537" indent="0">
              <a:lnSpc>
                <a:spcPct val="90000"/>
              </a:lnSpc>
              <a:buFont typeface="Wingdings 3" panose="05040102010807070707" pitchFamily="18" charset="2"/>
              <a:buNone/>
              <a:defRPr/>
            </a:pPr>
            <a:r>
              <a:rPr lang="en-GB" sz="2000" dirty="0"/>
              <a:t>Overarching duties:  </a:t>
            </a:r>
          </a:p>
          <a:p>
            <a:pPr marL="109537" indent="0">
              <a:lnSpc>
                <a:spcPct val="90000"/>
              </a:lnSpc>
              <a:buFont typeface="Wingdings 3" panose="05040102010807070707" pitchFamily="18" charset="2"/>
              <a:buNone/>
              <a:defRPr/>
            </a:pPr>
            <a:r>
              <a:rPr lang="en-GB" sz="2000" dirty="0"/>
              <a:t>A person exercising functions under the SSWB(W)A must have due regard for United Nations Principles for:</a:t>
            </a:r>
          </a:p>
          <a:p>
            <a:pPr>
              <a:lnSpc>
                <a:spcPct val="90000"/>
              </a:lnSpc>
              <a:defRPr/>
            </a:pPr>
            <a:r>
              <a:rPr lang="en-GB" sz="2000" dirty="0"/>
              <a:t>Older Persons</a:t>
            </a:r>
          </a:p>
          <a:p>
            <a:pPr>
              <a:lnSpc>
                <a:spcPct val="90000"/>
              </a:lnSpc>
              <a:defRPr/>
            </a:pPr>
            <a:r>
              <a:rPr lang="en-GB" sz="2000" dirty="0"/>
              <a:t>Rights of the Child</a:t>
            </a:r>
          </a:p>
          <a:p>
            <a:pPr>
              <a:lnSpc>
                <a:spcPct val="90000"/>
              </a:lnSpc>
              <a:defRPr/>
            </a:pPr>
            <a:r>
              <a:rPr lang="en-GB" sz="2000" dirty="0"/>
              <a:t>Rights of Disabled People</a:t>
            </a:r>
          </a:p>
          <a:p>
            <a:pPr>
              <a:lnSpc>
                <a:spcPct val="90000"/>
              </a:lnSpc>
              <a:defRPr/>
            </a:pPr>
            <a:r>
              <a:rPr lang="en-GB" sz="2000" dirty="0"/>
              <a:t>Public authorities must not act in a way that is incompatible with rights under the European Convention on Human Rights (Code of Practice: Part 2 of the Act)</a:t>
            </a:r>
          </a:p>
          <a:p>
            <a:pPr>
              <a:lnSpc>
                <a:spcPct val="90000"/>
              </a:lnSpc>
              <a:defRPr/>
            </a:pPr>
            <a:r>
              <a:rPr lang="en-GB" sz="2000" dirty="0"/>
              <a:t>These need to be understood in terms of absolute rights, limited rights or qualified rights</a:t>
            </a:r>
          </a:p>
          <a:p>
            <a:pPr marL="0" indent="0">
              <a:lnSpc>
                <a:spcPct val="90000"/>
              </a:lnSpc>
              <a:buNone/>
              <a:defRPr/>
            </a:pPr>
            <a:r>
              <a:rPr lang="en-GB" sz="2000" dirty="0"/>
              <a:t>    What do these rights mean? </a:t>
            </a:r>
          </a:p>
          <a:p>
            <a:pPr>
              <a:lnSpc>
                <a:spcPct val="90000"/>
              </a:lnSpc>
              <a:defRPr/>
            </a:pPr>
            <a:endParaRPr lang="en-GB" sz="1500" dirty="0"/>
          </a:p>
        </p:txBody>
      </p:sp>
      <p:pic>
        <p:nvPicPr>
          <p:cNvPr id="6" name="Picture 5">
            <a:extLst>
              <a:ext uri="{FF2B5EF4-FFF2-40B4-BE49-F238E27FC236}">
                <a16:creationId xmlns:a16="http://schemas.microsoft.com/office/drawing/2014/main" id="{2E23BEF9-C34F-4677-90D9-1B83F538ED1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48065" y="1901461"/>
            <a:ext cx="3538736" cy="3399747"/>
          </a:xfrm>
          <a:prstGeom prst="rect">
            <a:avLst/>
          </a:prstGeom>
          <a:noFill/>
          <a:ln>
            <a:noFill/>
            <a:prstDash val="sysDash"/>
            <a:miter lim="800000"/>
          </a:ln>
        </p:spPr>
      </p:pic>
      <p:sp>
        <p:nvSpPr>
          <p:cNvPr id="4" name="Slide Number Placeholder 3">
            <a:extLst>
              <a:ext uri="{FF2B5EF4-FFF2-40B4-BE49-F238E27FC236}">
                <a16:creationId xmlns:a16="http://schemas.microsoft.com/office/drawing/2014/main" id="{C48FDB2A-7886-4CB7-5417-383EF340CC7E}"/>
              </a:ext>
            </a:extLst>
          </p:cNvPr>
          <p:cNvSpPr>
            <a:spLocks noGrp="1"/>
          </p:cNvSpPr>
          <p:nvPr>
            <p:ph type="sldNum" sz="quarter" idx="12"/>
          </p:nvPr>
        </p:nvSpPr>
        <p:spPr/>
        <p:txBody>
          <a:bodyPr/>
          <a:lstStyle/>
          <a:p>
            <a:pPr>
              <a:defRPr/>
            </a:pPr>
            <a:fld id="{07C15AAB-93E2-498D-96AC-3B90A4A92671}" type="slidenum">
              <a:rPr lang="en-GB" altLang="en-US" smtClean="0"/>
              <a:pPr>
                <a:defRPr/>
              </a:pPr>
              <a:t>33</a:t>
            </a:fld>
            <a:endParaRPr lang="en-GB" altLang="en-US"/>
          </a:p>
        </p:txBody>
      </p:sp>
      <p:sp>
        <p:nvSpPr>
          <p:cNvPr id="7" name="Footer Placeholder 6">
            <a:extLst>
              <a:ext uri="{FF2B5EF4-FFF2-40B4-BE49-F238E27FC236}">
                <a16:creationId xmlns:a16="http://schemas.microsoft.com/office/drawing/2014/main" id="{630930AE-7C75-1059-54C3-AE8E0AA5F27C}"/>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2" y="1914808"/>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0EF24334-F8E5-4EB9-AF4A-0B176670A570}"/>
              </a:ext>
            </a:extLst>
          </p:cNvPr>
          <p:cNvSpPr>
            <a:spLocks noGrp="1"/>
          </p:cNvSpPr>
          <p:nvPr>
            <p:ph type="title"/>
          </p:nvPr>
        </p:nvSpPr>
        <p:spPr>
          <a:xfrm>
            <a:off x="439858" y="1683756"/>
            <a:ext cx="2336449" cy="2396359"/>
          </a:xfrm>
        </p:spPr>
        <p:txBody>
          <a:bodyPr anchor="b">
            <a:normAutofit/>
          </a:bodyPr>
          <a:lstStyle/>
          <a:p>
            <a:pPr algn="r">
              <a:defRPr/>
            </a:pPr>
            <a:r>
              <a:rPr lang="en-GB" sz="2200" b="1">
                <a:solidFill>
                  <a:srgbClr val="FFFFFF"/>
                </a:solidFill>
              </a:rPr>
              <a:t>Intervention and Application of Professional Judgement in Increasingly Complex Situations</a:t>
            </a:r>
          </a:p>
        </p:txBody>
      </p:sp>
      <p:graphicFrame>
        <p:nvGraphicFramePr>
          <p:cNvPr id="7" name="Content Placeholder 1">
            <a:extLst>
              <a:ext uri="{FF2B5EF4-FFF2-40B4-BE49-F238E27FC236}">
                <a16:creationId xmlns:a16="http://schemas.microsoft.com/office/drawing/2014/main" id="{F0655458-3784-A9F7-EA6A-7E1F47F33F3D}"/>
              </a:ext>
            </a:extLst>
          </p:cNvPr>
          <p:cNvGraphicFramePr>
            <a:graphicFrameLocks noGrp="1"/>
          </p:cNvGraphicFramePr>
          <p:nvPr>
            <p:ph idx="1"/>
            <p:extLst>
              <p:ext uri="{D42A27DB-BD31-4B8C-83A1-F6EECF244321}">
                <p14:modId xmlns:p14="http://schemas.microsoft.com/office/powerpoint/2010/main" val="552584324"/>
              </p:ext>
            </p:extLst>
          </p:nvPr>
        </p:nvGraphicFramePr>
        <p:xfrm>
          <a:off x="3678789" y="750440"/>
          <a:ext cx="5000124"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Slide Number Placeholder 1">
            <a:extLst>
              <a:ext uri="{FF2B5EF4-FFF2-40B4-BE49-F238E27FC236}">
                <a16:creationId xmlns:a16="http://schemas.microsoft.com/office/drawing/2014/main" id="{1E65546E-00C4-ED59-D2A5-FF3975F7B09F}"/>
              </a:ext>
            </a:extLst>
          </p:cNvPr>
          <p:cNvSpPr>
            <a:spLocks noGrp="1"/>
          </p:cNvSpPr>
          <p:nvPr>
            <p:ph type="sldNum" sz="quarter" idx="12"/>
          </p:nvPr>
        </p:nvSpPr>
        <p:spPr/>
        <p:txBody>
          <a:bodyPr/>
          <a:lstStyle/>
          <a:p>
            <a:pPr>
              <a:defRPr/>
            </a:pPr>
            <a:fld id="{B279AC3C-9A7B-46D6-8EDB-3083219B5F49}" type="slidenum">
              <a:rPr lang="en-GB" altLang="en-US" smtClean="0"/>
              <a:pPr>
                <a:defRPr/>
              </a:pPr>
              <a:t>34</a:t>
            </a:fld>
            <a:endParaRPr lang="en-GB" altLang="en-US"/>
          </a:p>
        </p:txBody>
      </p:sp>
      <p:sp>
        <p:nvSpPr>
          <p:cNvPr id="4" name="Footer Placeholder 3">
            <a:extLst>
              <a:ext uri="{FF2B5EF4-FFF2-40B4-BE49-F238E27FC236}">
                <a16:creationId xmlns:a16="http://schemas.microsoft.com/office/drawing/2014/main" id="{D72758C4-6791-B716-E399-F93C14E6C608}"/>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A242EC0-B615-4D25-A11F-7CC73B052626}"/>
              </a:ext>
            </a:extLst>
          </p:cNvPr>
          <p:cNvSpPr>
            <a:spLocks noGrp="1"/>
          </p:cNvSpPr>
          <p:nvPr>
            <p:ph type="title"/>
          </p:nvPr>
        </p:nvSpPr>
        <p:spPr>
          <a:xfrm>
            <a:off x="457200" y="365126"/>
            <a:ext cx="8435279" cy="1325563"/>
          </a:xfrm>
        </p:spPr>
        <p:txBody>
          <a:bodyPr anchor="ctr">
            <a:normAutofit fontScale="90000"/>
          </a:bodyPr>
          <a:lstStyle/>
          <a:p>
            <a:pPr>
              <a:lnSpc>
                <a:spcPct val="90000"/>
              </a:lnSpc>
              <a:defRPr/>
            </a:pPr>
            <a:r>
              <a:rPr lang="en-GB" sz="3500" b="1" dirty="0"/>
              <a:t>Social Work Theories </a:t>
            </a:r>
            <a:br>
              <a:rPr lang="en-GB" sz="3500" b="1" dirty="0"/>
            </a:br>
            <a:r>
              <a:rPr lang="en-GB" sz="3500" b="1" dirty="0"/>
              <a:t>Theory underpins professional decision making  </a:t>
            </a:r>
          </a:p>
        </p:txBody>
      </p:sp>
      <p:sp>
        <p:nvSpPr>
          <p:cNvPr id="57347" name="Content Placeholder 7">
            <a:extLst>
              <a:ext uri="{FF2B5EF4-FFF2-40B4-BE49-F238E27FC236}">
                <a16:creationId xmlns:a16="http://schemas.microsoft.com/office/drawing/2014/main" id="{9E133630-9419-48F3-A950-DF8852EF9028}"/>
              </a:ext>
            </a:extLst>
          </p:cNvPr>
          <p:cNvSpPr>
            <a:spLocks noGrp="1"/>
          </p:cNvSpPr>
          <p:nvPr>
            <p:ph sz="half" idx="2"/>
          </p:nvPr>
        </p:nvSpPr>
        <p:spPr>
          <a:xfrm>
            <a:off x="457200" y="1444294"/>
            <a:ext cx="4040188" cy="4865026"/>
          </a:xfrm>
        </p:spPr>
        <p:txBody>
          <a:bodyPr wrap="square" anchor="t">
            <a:normAutofit/>
          </a:bodyPr>
          <a:lstStyle/>
          <a:p>
            <a:pPr marL="109537" indent="0">
              <a:lnSpc>
                <a:spcPct val="90000"/>
              </a:lnSpc>
              <a:buFont typeface="Wingdings 3" panose="05040102010807070707" pitchFamily="18" charset="2"/>
              <a:buNone/>
              <a:defRPr/>
            </a:pPr>
            <a:r>
              <a:rPr lang="en-GB" altLang="en-US" sz="1800" dirty="0"/>
              <a:t>Consider:</a:t>
            </a:r>
          </a:p>
          <a:p>
            <a:pPr>
              <a:lnSpc>
                <a:spcPct val="90000"/>
              </a:lnSpc>
              <a:defRPr/>
            </a:pPr>
            <a:r>
              <a:rPr lang="en-GB" altLang="en-US" sz="1800" dirty="0"/>
              <a:t>What are the core skills of a theory? For instance: a person-centred approach  - what does this actually mean in terms of the intervention? E.g. warmth, empathy, genuineness etc.</a:t>
            </a:r>
          </a:p>
          <a:p>
            <a:pPr>
              <a:lnSpc>
                <a:spcPct val="90000"/>
              </a:lnSpc>
              <a:defRPr/>
            </a:pPr>
            <a:r>
              <a:rPr lang="en-GB" altLang="en-US" sz="1800" dirty="0"/>
              <a:t>How do/did the theories you are using underpin the assessment?</a:t>
            </a:r>
          </a:p>
          <a:p>
            <a:pPr>
              <a:lnSpc>
                <a:spcPct val="90000"/>
              </a:lnSpc>
              <a:defRPr/>
            </a:pPr>
            <a:r>
              <a:rPr lang="en-GB" altLang="en-US" sz="1800" dirty="0"/>
              <a:t>How did you evaluate their effectiveness in this case/intervention?</a:t>
            </a:r>
          </a:p>
          <a:p>
            <a:pPr>
              <a:lnSpc>
                <a:spcPct val="90000"/>
              </a:lnSpc>
              <a:defRPr/>
            </a:pPr>
            <a:r>
              <a:rPr lang="en-GB" altLang="en-US" sz="1800" dirty="0"/>
              <a:t>Are there any issues to consider in relation to the theories you have chosen?</a:t>
            </a:r>
          </a:p>
          <a:p>
            <a:pPr>
              <a:lnSpc>
                <a:spcPct val="90000"/>
              </a:lnSpc>
              <a:defRPr/>
            </a:pPr>
            <a:r>
              <a:rPr lang="en-GB" altLang="en-US" sz="1800" dirty="0"/>
              <a:t>You</a:t>
            </a:r>
            <a:r>
              <a:rPr lang="en-GB" altLang="en-US" sz="1800" b="1" dirty="0"/>
              <a:t> MUST </a:t>
            </a:r>
            <a:r>
              <a:rPr lang="en-GB" altLang="en-US" sz="1800" dirty="0"/>
              <a:t>include use of “theories” in task 3 i.e. more than one theory. </a:t>
            </a:r>
          </a:p>
        </p:txBody>
      </p:sp>
      <p:pic>
        <p:nvPicPr>
          <p:cNvPr id="60420" name="Picture 5" descr="Image result for social work theory">
            <a:extLst>
              <a:ext uri="{FF2B5EF4-FFF2-40B4-BE49-F238E27FC236}">
                <a16:creationId xmlns:a16="http://schemas.microsoft.com/office/drawing/2014/main" id="{49DF9A32-3794-4974-B17F-171FB7F9F19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076056" y="1737720"/>
            <a:ext cx="3680493" cy="3941763"/>
          </a:xfrm>
          <a:prstGeom prst="rect">
            <a:avLst/>
          </a:prstGeom>
          <a:solidFill>
            <a:srgbClr val="FFFFFF"/>
          </a:solidFill>
          <a:ln>
            <a:noFill/>
            <a:prstDash val="sysDash"/>
            <a:miter lim="800000"/>
          </a:ln>
          <a:extLst>
            <a:ext uri="{91240B29-F687-4F45-9708-019B960494DF}">
              <a14:hiddenLine xmlns:a14="http://schemas.microsoft.com/office/drawing/2010/main" w="9525">
                <a:solidFill>
                  <a:srgbClr val="000000"/>
                </a:solidFill>
                <a:miter lim="800000"/>
                <a:headEnd/>
                <a:tailEnd/>
              </a14:hiddenLine>
            </a:ext>
          </a:extLst>
        </p:spPr>
      </p:pic>
      <p:sp>
        <p:nvSpPr>
          <p:cNvPr id="2" name="Slide Number Placeholder 1">
            <a:extLst>
              <a:ext uri="{FF2B5EF4-FFF2-40B4-BE49-F238E27FC236}">
                <a16:creationId xmlns:a16="http://schemas.microsoft.com/office/drawing/2014/main" id="{A598C6EA-E6BE-3545-EB3D-379DACB771DD}"/>
              </a:ext>
            </a:extLst>
          </p:cNvPr>
          <p:cNvSpPr>
            <a:spLocks noGrp="1"/>
          </p:cNvSpPr>
          <p:nvPr>
            <p:ph type="sldNum" sz="quarter" idx="12"/>
          </p:nvPr>
        </p:nvSpPr>
        <p:spPr/>
        <p:txBody>
          <a:bodyPr/>
          <a:lstStyle/>
          <a:p>
            <a:pPr>
              <a:defRPr/>
            </a:pPr>
            <a:fld id="{07C15AAB-93E2-498D-96AC-3B90A4A92671}" type="slidenum">
              <a:rPr lang="en-GB" altLang="en-US" smtClean="0"/>
              <a:pPr>
                <a:defRPr/>
              </a:pPr>
              <a:t>35</a:t>
            </a:fld>
            <a:endParaRPr lang="en-GB" altLang="en-US"/>
          </a:p>
        </p:txBody>
      </p:sp>
      <p:sp>
        <p:nvSpPr>
          <p:cNvPr id="4" name="Footer Placeholder 3">
            <a:extLst>
              <a:ext uri="{FF2B5EF4-FFF2-40B4-BE49-F238E27FC236}">
                <a16:creationId xmlns:a16="http://schemas.microsoft.com/office/drawing/2014/main" id="{499DB7C7-9468-0B12-8DC3-113831B2097F}"/>
              </a:ext>
            </a:extLst>
          </p:cNvPr>
          <p:cNvSpPr>
            <a:spLocks noGrp="1"/>
          </p:cNvSpPr>
          <p:nvPr>
            <p:ph type="ftr" sz="quarter" idx="11"/>
          </p:nvPr>
        </p:nvSpPr>
        <p:spPr>
          <a:xfrm>
            <a:off x="2555776" y="6356351"/>
            <a:ext cx="3559274" cy="365125"/>
          </a:xfrm>
        </p:spPr>
        <p:txBody>
          <a:bodyPr/>
          <a:lstStyle/>
          <a:p>
            <a:pPr>
              <a:defRPr/>
            </a:pPr>
            <a:r>
              <a:rPr lang="en-GB" dirty="0"/>
              <a:t>PORTH AGORED Consolidation of Social Work Practice</a:t>
            </a:r>
          </a:p>
          <a:p>
            <a:pPr>
              <a:defRPr/>
            </a:pPr>
            <a:r>
              <a:rPr lang="en-GB" dirty="0"/>
              <a:t>
</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902" name="Rectangle 3790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2700322A-F658-4FB7-AE08-55634614EBB7}"/>
              </a:ext>
            </a:extLst>
          </p:cNvPr>
          <p:cNvSpPr>
            <a:spLocks noGrp="1"/>
          </p:cNvSpPr>
          <p:nvPr>
            <p:ph type="title"/>
          </p:nvPr>
        </p:nvSpPr>
        <p:spPr>
          <a:xfrm>
            <a:off x="429369" y="238539"/>
            <a:ext cx="8263890" cy="1434415"/>
          </a:xfrm>
        </p:spPr>
        <p:txBody>
          <a:bodyPr vert="horz" lIns="91440" tIns="45720" rIns="91440" bIns="45720" rtlCol="0" anchor="b">
            <a:normAutofit/>
          </a:bodyPr>
          <a:lstStyle/>
          <a:p>
            <a:pPr>
              <a:defRPr/>
            </a:pPr>
            <a:r>
              <a:rPr lang="en-US" sz="4700" b="1"/>
              <a:t>Theories - Including Models</a:t>
            </a:r>
          </a:p>
        </p:txBody>
      </p:sp>
      <p:sp>
        <p:nvSpPr>
          <p:cNvPr id="3790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890" name="Content Placeholder 1">
            <a:extLst>
              <a:ext uri="{FF2B5EF4-FFF2-40B4-BE49-F238E27FC236}">
                <a16:creationId xmlns:a16="http://schemas.microsoft.com/office/drawing/2014/main" id="{7B74F407-3B84-4156-9BE8-BA3117EAEB2C}"/>
              </a:ext>
            </a:extLst>
          </p:cNvPr>
          <p:cNvSpPr>
            <a:spLocks noGrp="1"/>
          </p:cNvSpPr>
          <p:nvPr>
            <p:ph sz="half" idx="2"/>
          </p:nvPr>
        </p:nvSpPr>
        <p:spPr>
          <a:xfrm>
            <a:off x="429369" y="2071316"/>
            <a:ext cx="5035164" cy="4119172"/>
          </a:xfrm>
        </p:spPr>
        <p:txBody>
          <a:bodyPr vert="horz" lIns="91440" tIns="45720" rIns="91440" bIns="45720" rtlCol="0" anchor="t">
            <a:normAutofit/>
          </a:bodyPr>
          <a:lstStyle/>
          <a:p>
            <a:pPr marL="0" indent="0">
              <a:buNone/>
              <a:defRPr/>
            </a:pPr>
            <a:r>
              <a:rPr lang="en-US" altLang="en-US" sz="2400" b="1" dirty="0"/>
              <a:t>Exercise 5:</a:t>
            </a:r>
          </a:p>
          <a:p>
            <a:pPr>
              <a:defRPr/>
            </a:pPr>
            <a:r>
              <a:rPr lang="en-US" sz="2400" dirty="0">
                <a:effectLst/>
              </a:rPr>
              <a:t>Identify some theories </a:t>
            </a:r>
            <a:r>
              <a:rPr lang="en-US" sz="2400" dirty="0"/>
              <a:t>(this can include </a:t>
            </a:r>
            <a:r>
              <a:rPr lang="en-US" sz="2400" dirty="0">
                <a:effectLst/>
              </a:rPr>
              <a:t>models) you followed or plan to follow in your safeguarding case for Task 3. </a:t>
            </a:r>
          </a:p>
          <a:p>
            <a:pPr>
              <a:defRPr/>
            </a:pPr>
            <a:r>
              <a:rPr lang="en-US" sz="2400" dirty="0"/>
              <a:t>C</a:t>
            </a:r>
            <a:r>
              <a:rPr lang="en-US" sz="2400" dirty="0">
                <a:effectLst/>
              </a:rPr>
              <a:t>onsider why you think them relevant? </a:t>
            </a:r>
          </a:p>
          <a:p>
            <a:pPr>
              <a:defRPr/>
            </a:pPr>
            <a:r>
              <a:rPr lang="en-US" sz="2400" dirty="0">
                <a:effectLst/>
              </a:rPr>
              <a:t>Evaluate what impact they had/may have?</a:t>
            </a:r>
          </a:p>
          <a:p>
            <a:pPr>
              <a:defRPr/>
            </a:pPr>
            <a:endParaRPr lang="en-US" sz="1900" dirty="0">
              <a:effectLst/>
            </a:endParaRPr>
          </a:p>
          <a:p>
            <a:pPr marL="109537">
              <a:defRPr/>
            </a:pPr>
            <a:endParaRPr lang="en-US" altLang="en-US" sz="1900" dirty="0"/>
          </a:p>
          <a:p>
            <a:pPr>
              <a:defRPr/>
            </a:pPr>
            <a:endParaRPr lang="en-US" altLang="en-US" sz="1900" dirty="0"/>
          </a:p>
        </p:txBody>
      </p:sp>
      <p:pic>
        <p:nvPicPr>
          <p:cNvPr id="7" name="Picture 6" descr="A colourful pile of yarn turned into a yellow yarn light bulb">
            <a:extLst>
              <a:ext uri="{FF2B5EF4-FFF2-40B4-BE49-F238E27FC236}">
                <a16:creationId xmlns:a16="http://schemas.microsoft.com/office/drawing/2014/main" id="{A1B9CDF2-97A1-08BD-52D6-41A75A586B86}"/>
              </a:ext>
            </a:extLst>
          </p:cNvPr>
          <p:cNvPicPr>
            <a:picLocks noChangeAspect="1"/>
          </p:cNvPicPr>
          <p:nvPr/>
        </p:nvPicPr>
        <p:blipFill>
          <a:blip r:embed="rId3">
            <a:extLst>
              <a:ext uri="{28A0092B-C50C-407E-A947-70E740481C1C}">
                <a14:useLocalDpi xmlns:a14="http://schemas.microsoft.com/office/drawing/2010/main" val="0"/>
              </a:ext>
            </a:extLst>
          </a:blip>
          <a:srcRect r="51838" b="2"/>
          <a:stretch/>
        </p:blipFill>
        <p:spPr>
          <a:xfrm>
            <a:off x="5756743" y="2093976"/>
            <a:ext cx="2955798" cy="4096512"/>
          </a:xfrm>
          <a:prstGeom prst="rect">
            <a:avLst/>
          </a:prstGeom>
        </p:spPr>
      </p:pic>
      <p:sp>
        <p:nvSpPr>
          <p:cNvPr id="5" name="Footer Placeholder 4">
            <a:extLst>
              <a:ext uri="{FF2B5EF4-FFF2-40B4-BE49-F238E27FC236}">
                <a16:creationId xmlns:a16="http://schemas.microsoft.com/office/drawing/2014/main" id="{E27B417F-01AD-95B9-FFB1-2DFFC1ED8182}"/>
              </a:ext>
            </a:extLst>
          </p:cNvPr>
          <p:cNvSpPr>
            <a:spLocks noGrp="1"/>
          </p:cNvSpPr>
          <p:nvPr>
            <p:ph type="ftr" sz="quarter" idx="11"/>
          </p:nvPr>
        </p:nvSpPr>
        <p:spPr>
          <a:xfrm>
            <a:off x="3028950" y="6356350"/>
            <a:ext cx="3086100" cy="365125"/>
          </a:xfrm>
        </p:spPr>
        <p:txBody>
          <a:bodyPr vert="horz" lIns="91440" tIns="45720" rIns="91440" bIns="45720" rtlCol="0" anchor="ctr">
            <a:normAutofit lnSpcReduction="10000"/>
          </a:bodyPr>
          <a:lstStyle/>
          <a:p>
            <a:pPr defTabSz="914400">
              <a:lnSpc>
                <a:spcPct val="90000"/>
              </a:lnSpc>
              <a:spcAft>
                <a:spcPts val="600"/>
              </a:spcAft>
              <a:defRPr/>
            </a:pPr>
            <a:r>
              <a:rPr lang="en-US" sz="300" kern="1200">
                <a:solidFill>
                  <a:prstClr val="black">
                    <a:tint val="75000"/>
                  </a:prstClr>
                </a:solidFill>
                <a:latin typeface="Calibri" panose="020F0502020204030204"/>
                <a:ea typeface="+mn-ea"/>
                <a:cs typeface="+mn-cs"/>
              </a:rPr>
              <a:t>PORTH AGORED Consolidation of Social Work Practice</a:t>
            </a:r>
          </a:p>
          <a:p>
            <a:pPr defTabSz="914400">
              <a:lnSpc>
                <a:spcPct val="90000"/>
              </a:lnSpc>
              <a:spcAft>
                <a:spcPts val="600"/>
              </a:spcAft>
              <a:defRPr/>
            </a:pPr>
            <a:r>
              <a:rPr lang="en-US" sz="300" kern="1200">
                <a:solidFill>
                  <a:prstClr val="black">
                    <a:tint val="75000"/>
                  </a:prstClr>
                </a:solidFill>
                <a:latin typeface="Calibri" panose="020F0502020204030204"/>
                <a:ea typeface="+mn-ea"/>
                <a:cs typeface="+mn-cs"/>
              </a:rPr>
              <a:t>
</a:t>
            </a:r>
          </a:p>
        </p:txBody>
      </p:sp>
      <p:sp>
        <p:nvSpPr>
          <p:cNvPr id="2" name="Slide Number Placeholder 1">
            <a:extLst>
              <a:ext uri="{FF2B5EF4-FFF2-40B4-BE49-F238E27FC236}">
                <a16:creationId xmlns:a16="http://schemas.microsoft.com/office/drawing/2014/main" id="{A65D5B72-03F3-F801-CBF7-08459C99A9D9}"/>
              </a:ext>
            </a:extLst>
          </p:cNvPr>
          <p:cNvSpPr>
            <a:spLocks noGrp="1"/>
          </p:cNvSpPr>
          <p:nvPr>
            <p:ph type="sldNum" sz="quarter" idx="12"/>
          </p:nvPr>
        </p:nvSpPr>
        <p:spPr>
          <a:xfrm>
            <a:off x="6457950" y="6356350"/>
            <a:ext cx="2057400" cy="365125"/>
          </a:xfrm>
        </p:spPr>
        <p:txBody>
          <a:bodyPr vert="horz" lIns="91440" tIns="45720" rIns="91440" bIns="45720" rtlCol="0" anchor="ctr">
            <a:normAutofit/>
          </a:bodyPr>
          <a:lstStyle/>
          <a:p>
            <a:pPr defTabSz="914400">
              <a:spcAft>
                <a:spcPts val="600"/>
              </a:spcAft>
              <a:defRPr/>
            </a:pPr>
            <a:fld id="{07C15AAB-93E2-498D-96AC-3B90A4A92671}" type="slidenum">
              <a:rPr lang="en-US" altLang="en-US" smtClean="0">
                <a:solidFill>
                  <a:prstClr val="black">
                    <a:tint val="75000"/>
                  </a:prstClr>
                </a:solidFill>
                <a:latin typeface="Calibri" panose="020F0502020204030204"/>
              </a:rPr>
              <a:pPr defTabSz="914400">
                <a:spcAft>
                  <a:spcPts val="600"/>
                </a:spcAft>
                <a:defRPr/>
              </a:pPr>
              <a:t>36</a:t>
            </a:fld>
            <a:endParaRPr lang="en-US" altLang="en-US">
              <a:solidFill>
                <a:prstClr val="black">
                  <a:tint val="75000"/>
                </a:prstClr>
              </a:solidFill>
              <a:latin typeface="Calibri" panose="020F0502020204030204"/>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166" name="Rectangle 4916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5ABC7219-88B4-4D39-B7BD-B969AE340A9B}"/>
              </a:ext>
            </a:extLst>
          </p:cNvPr>
          <p:cNvSpPr>
            <a:spLocks noGrp="1"/>
          </p:cNvSpPr>
          <p:nvPr>
            <p:ph type="title"/>
          </p:nvPr>
        </p:nvSpPr>
        <p:spPr>
          <a:xfrm>
            <a:off x="429369" y="238539"/>
            <a:ext cx="8263890" cy="1434415"/>
          </a:xfrm>
        </p:spPr>
        <p:txBody>
          <a:bodyPr anchor="b">
            <a:normAutofit/>
          </a:bodyPr>
          <a:lstStyle/>
          <a:p>
            <a:pPr>
              <a:defRPr/>
            </a:pPr>
            <a:r>
              <a:rPr lang="en-GB" sz="4700"/>
              <a:t>Consider Complexity</a:t>
            </a:r>
          </a:p>
        </p:txBody>
      </p:sp>
      <p:sp>
        <p:nvSpPr>
          <p:cNvPr id="4916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154" name="Content Placeholder 1">
            <a:extLst>
              <a:ext uri="{FF2B5EF4-FFF2-40B4-BE49-F238E27FC236}">
                <a16:creationId xmlns:a16="http://schemas.microsoft.com/office/drawing/2014/main" id="{82236505-2B5A-4DD9-949F-F0E2A3F6B7E2}"/>
              </a:ext>
            </a:extLst>
          </p:cNvPr>
          <p:cNvSpPr>
            <a:spLocks noGrp="1"/>
          </p:cNvSpPr>
          <p:nvPr>
            <p:ph idx="1"/>
          </p:nvPr>
        </p:nvSpPr>
        <p:spPr>
          <a:xfrm>
            <a:off x="429369" y="2071316"/>
            <a:ext cx="5035164" cy="4119172"/>
          </a:xfrm>
        </p:spPr>
        <p:txBody>
          <a:bodyPr anchor="t">
            <a:normAutofit/>
          </a:bodyPr>
          <a:lstStyle/>
          <a:p>
            <a:r>
              <a:rPr lang="en-GB" altLang="en-US" sz="1900"/>
              <a:t>Many different agencies/services are usually involved</a:t>
            </a:r>
          </a:p>
          <a:p>
            <a:r>
              <a:rPr lang="en-GB" altLang="en-US" sz="1900"/>
              <a:t>These may have different values, outcomes, models of care etc.</a:t>
            </a:r>
          </a:p>
          <a:p>
            <a:r>
              <a:rPr lang="en-GB" altLang="en-US" sz="1900"/>
              <a:t>Multiple problems e.g. it is not isolated to one issue, for instance drug and alcohol issues could also involve learning disabilities and domestic violence</a:t>
            </a:r>
          </a:p>
          <a:p>
            <a:r>
              <a:rPr lang="en-GB" altLang="en-US" sz="1900"/>
              <a:t>Complex social group e.g. families, friends etc</a:t>
            </a:r>
          </a:p>
          <a:p>
            <a:r>
              <a:rPr lang="en-GB" altLang="en-US" sz="1900"/>
              <a:t>Ambiguities- feelings, reason for decisions made, impact of decisions and actions taken, conflict of interest.</a:t>
            </a:r>
          </a:p>
          <a:p>
            <a:endParaRPr lang="en-GB" altLang="en-US" sz="1900"/>
          </a:p>
        </p:txBody>
      </p:sp>
      <p:pic>
        <p:nvPicPr>
          <p:cNvPr id="12" name="Picture 11" descr="Child sitting on the road">
            <a:extLst>
              <a:ext uri="{FF2B5EF4-FFF2-40B4-BE49-F238E27FC236}">
                <a16:creationId xmlns:a16="http://schemas.microsoft.com/office/drawing/2014/main" id="{EDFF8132-12EC-F445-9276-EB2AA8BC4C4E}"/>
              </a:ext>
            </a:extLst>
          </p:cNvPr>
          <p:cNvPicPr>
            <a:picLocks noChangeAspect="1"/>
          </p:cNvPicPr>
          <p:nvPr/>
        </p:nvPicPr>
        <p:blipFill rotWithShape="1">
          <a:blip r:embed="rId3">
            <a:extLst>
              <a:ext uri="{28A0092B-C50C-407E-A947-70E740481C1C}">
                <a14:useLocalDpi xmlns:a14="http://schemas.microsoft.com/office/drawing/2010/main" val="0"/>
              </a:ext>
            </a:extLst>
          </a:blip>
          <a:srcRect l="30849" r="23875" b="1"/>
          <a:stretch/>
        </p:blipFill>
        <p:spPr>
          <a:xfrm>
            <a:off x="5756743" y="2093976"/>
            <a:ext cx="2955798" cy="4096512"/>
          </a:xfrm>
          <a:prstGeom prst="rect">
            <a:avLst/>
          </a:prstGeom>
        </p:spPr>
      </p:pic>
      <p:sp>
        <p:nvSpPr>
          <p:cNvPr id="2" name="Slide Number Placeholder 1">
            <a:extLst>
              <a:ext uri="{FF2B5EF4-FFF2-40B4-BE49-F238E27FC236}">
                <a16:creationId xmlns:a16="http://schemas.microsoft.com/office/drawing/2014/main" id="{A8AF1279-7C92-64E8-3905-17DF680552E5}"/>
              </a:ext>
            </a:extLst>
          </p:cNvPr>
          <p:cNvSpPr>
            <a:spLocks noGrp="1"/>
          </p:cNvSpPr>
          <p:nvPr>
            <p:ph type="sldNum" sz="quarter" idx="12"/>
          </p:nvPr>
        </p:nvSpPr>
        <p:spPr/>
        <p:txBody>
          <a:bodyPr/>
          <a:lstStyle/>
          <a:p>
            <a:pPr>
              <a:defRPr/>
            </a:pPr>
            <a:fld id="{B279AC3C-9A7B-46D6-8EDB-3083219B5F49}" type="slidenum">
              <a:rPr lang="en-GB" altLang="en-US" smtClean="0"/>
              <a:pPr>
                <a:defRPr/>
              </a:pPr>
              <a:t>37</a:t>
            </a:fld>
            <a:endParaRPr lang="en-GB" altLang="en-US"/>
          </a:p>
        </p:txBody>
      </p:sp>
      <p:sp>
        <p:nvSpPr>
          <p:cNvPr id="5" name="Footer Placeholder 4">
            <a:extLst>
              <a:ext uri="{FF2B5EF4-FFF2-40B4-BE49-F238E27FC236}">
                <a16:creationId xmlns:a16="http://schemas.microsoft.com/office/drawing/2014/main" id="{F2A039A0-13B4-2FB1-1947-60E95444B8A3}"/>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346" name="Rectangle 5634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A33B2D92-1108-4470-BA2C-4D37773E0496}"/>
              </a:ext>
            </a:extLst>
          </p:cNvPr>
          <p:cNvSpPr>
            <a:spLocks noGrp="1"/>
          </p:cNvSpPr>
          <p:nvPr>
            <p:ph type="title"/>
          </p:nvPr>
        </p:nvSpPr>
        <p:spPr>
          <a:xfrm>
            <a:off x="429369" y="238539"/>
            <a:ext cx="8263890" cy="1434415"/>
          </a:xfrm>
        </p:spPr>
        <p:txBody>
          <a:bodyPr anchor="b">
            <a:normAutofit/>
          </a:bodyPr>
          <a:lstStyle/>
          <a:p>
            <a:pPr>
              <a:defRPr/>
            </a:pPr>
            <a:r>
              <a:rPr lang="en-GB" sz="4700" dirty="0"/>
              <a:t>Complex Thinking</a:t>
            </a:r>
          </a:p>
        </p:txBody>
      </p:sp>
      <p:sp>
        <p:nvSpPr>
          <p:cNvPr id="5634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322" name="Content Placeholder 1">
            <a:extLst>
              <a:ext uri="{FF2B5EF4-FFF2-40B4-BE49-F238E27FC236}">
                <a16:creationId xmlns:a16="http://schemas.microsoft.com/office/drawing/2014/main" id="{45B1C155-EB0D-4A72-A890-45E9B88AC606}"/>
              </a:ext>
            </a:extLst>
          </p:cNvPr>
          <p:cNvSpPr>
            <a:spLocks noGrp="1"/>
          </p:cNvSpPr>
          <p:nvPr>
            <p:ph idx="1"/>
          </p:nvPr>
        </p:nvSpPr>
        <p:spPr>
          <a:xfrm>
            <a:off x="429369" y="2071316"/>
            <a:ext cx="5035164" cy="4119172"/>
          </a:xfrm>
        </p:spPr>
        <p:txBody>
          <a:bodyPr anchor="t">
            <a:normAutofit/>
          </a:bodyPr>
          <a:lstStyle/>
          <a:p>
            <a:pPr marL="109537" indent="0">
              <a:buFont typeface="Wingdings 3" panose="05040102010807070707" pitchFamily="18" charset="2"/>
              <a:buNone/>
              <a:defRPr/>
            </a:pPr>
            <a:r>
              <a:rPr lang="en-GB" altLang="en-US" sz="1900" dirty="0"/>
              <a:t>Complex thinking involves:</a:t>
            </a:r>
          </a:p>
          <a:p>
            <a:pPr>
              <a:defRPr/>
            </a:pPr>
            <a:r>
              <a:rPr lang="en-GB" altLang="en-US" sz="1900" dirty="0"/>
              <a:t>Revisiting ideas through reflection, critical thinking and doing which enables us to re-evaluate them in the light of our developing practice and reading about practice, as our understanding of those ideas becomes deeper and more refined. </a:t>
            </a:r>
          </a:p>
          <a:p>
            <a:pPr>
              <a:defRPr/>
            </a:pPr>
            <a:r>
              <a:rPr lang="en-GB" altLang="en-US" sz="1900" dirty="0"/>
              <a:t>It allows us to test and change ideas about situations that face us </a:t>
            </a:r>
          </a:p>
          <a:p>
            <a:pPr>
              <a:defRPr/>
            </a:pPr>
            <a:r>
              <a:rPr lang="en-GB" altLang="en-US" sz="1900" dirty="0"/>
              <a:t>Practice involves a complex combination of practical skills, knowledge, values, thoughts, feelings and action.</a:t>
            </a:r>
          </a:p>
        </p:txBody>
      </p:sp>
      <p:pic>
        <p:nvPicPr>
          <p:cNvPr id="56340" name="Picture 56339" descr="Person with idea concept">
            <a:extLst>
              <a:ext uri="{FF2B5EF4-FFF2-40B4-BE49-F238E27FC236}">
                <a16:creationId xmlns:a16="http://schemas.microsoft.com/office/drawing/2014/main" id="{1BD5498F-5B2B-B046-E0C2-8867C1E4AB24}"/>
              </a:ext>
            </a:extLst>
          </p:cNvPr>
          <p:cNvPicPr>
            <a:picLocks noChangeAspect="1"/>
          </p:cNvPicPr>
          <p:nvPr/>
        </p:nvPicPr>
        <p:blipFill rotWithShape="1">
          <a:blip r:embed="rId3"/>
          <a:srcRect l="29999" r="21839" b="2"/>
          <a:stretch/>
        </p:blipFill>
        <p:spPr>
          <a:xfrm>
            <a:off x="5756743" y="2093976"/>
            <a:ext cx="2955798" cy="4096512"/>
          </a:xfrm>
          <a:prstGeom prst="rect">
            <a:avLst/>
          </a:prstGeom>
        </p:spPr>
      </p:pic>
      <p:sp>
        <p:nvSpPr>
          <p:cNvPr id="5" name="Footer Placeholder 4">
            <a:extLst>
              <a:ext uri="{FF2B5EF4-FFF2-40B4-BE49-F238E27FC236}">
                <a16:creationId xmlns:a16="http://schemas.microsoft.com/office/drawing/2014/main" id="{6642A14A-EA23-534D-EE0C-A7DB71735536}"/>
              </a:ext>
            </a:extLst>
          </p:cNvPr>
          <p:cNvSpPr>
            <a:spLocks noGrp="1"/>
          </p:cNvSpPr>
          <p:nvPr>
            <p:ph type="ftr" sz="quarter" idx="11"/>
          </p:nvPr>
        </p:nvSpPr>
        <p:spPr>
          <a:xfrm>
            <a:off x="3028950" y="6356350"/>
            <a:ext cx="3086100" cy="365125"/>
          </a:xfrm>
        </p:spPr>
        <p:txBody>
          <a:bodyPr>
            <a:normAutofit lnSpcReduction="10000"/>
          </a:bodyPr>
          <a:lstStyle/>
          <a:p>
            <a:pPr>
              <a:lnSpc>
                <a:spcPct val="90000"/>
              </a:lnSpc>
              <a:spcAft>
                <a:spcPts val="600"/>
              </a:spcAft>
              <a:defRPr/>
            </a:pPr>
            <a:r>
              <a:rPr lang="en-GB" sz="300"/>
              <a:t>PORTH AGORED Consolidation of Social Work Practice</a:t>
            </a:r>
          </a:p>
          <a:p>
            <a:pPr>
              <a:lnSpc>
                <a:spcPct val="90000"/>
              </a:lnSpc>
              <a:spcAft>
                <a:spcPts val="600"/>
              </a:spcAft>
              <a:defRPr/>
            </a:pPr>
            <a:r>
              <a:rPr lang="en-GB" sz="300"/>
              <a:t>
</a:t>
            </a:r>
          </a:p>
        </p:txBody>
      </p:sp>
      <p:sp>
        <p:nvSpPr>
          <p:cNvPr id="2" name="Slide Number Placeholder 1">
            <a:extLst>
              <a:ext uri="{FF2B5EF4-FFF2-40B4-BE49-F238E27FC236}">
                <a16:creationId xmlns:a16="http://schemas.microsoft.com/office/drawing/2014/main" id="{8EA1E385-004D-EEAA-5980-B374B875B2DF}"/>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B279AC3C-9A7B-46D6-8EDB-3083219B5F49}" type="slidenum">
              <a:rPr lang="en-GB" altLang="en-US" smtClean="0"/>
              <a:pPr>
                <a:spcAft>
                  <a:spcPts val="600"/>
                </a:spcAft>
                <a:defRPr/>
              </a:pPr>
              <a:t>38</a:t>
            </a:fld>
            <a:endParaRPr lang="en-GB" altLang="en-US"/>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72D2B9-6BFE-47B0-A930-6FE1BDB2C598}"/>
              </a:ext>
            </a:extLst>
          </p:cNvPr>
          <p:cNvSpPr>
            <a:spLocks noGrp="1"/>
          </p:cNvSpPr>
          <p:nvPr>
            <p:ph type="title"/>
          </p:nvPr>
        </p:nvSpPr>
        <p:spPr>
          <a:xfrm>
            <a:off x="630936" y="548640"/>
            <a:ext cx="2700645" cy="5431536"/>
          </a:xfrm>
        </p:spPr>
        <p:txBody>
          <a:bodyPr>
            <a:normAutofit/>
          </a:bodyPr>
          <a:lstStyle/>
          <a:p>
            <a:r>
              <a:rPr lang="en-GB" sz="4700"/>
              <a:t>Decision-Making and Planning</a:t>
            </a:r>
          </a:p>
        </p:txBody>
      </p:sp>
      <p:sp>
        <p:nvSpPr>
          <p:cNvPr id="13"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347917" y="3261001"/>
            <a:ext cx="4480560" cy="13716"/>
          </a:xfrm>
          <a:custGeom>
            <a:avLst/>
            <a:gdLst>
              <a:gd name="connsiteX0" fmla="*/ 0 w 4480560"/>
              <a:gd name="connsiteY0" fmla="*/ 0 h 13716"/>
              <a:gd name="connsiteX1" fmla="*/ 595274 w 4480560"/>
              <a:gd name="connsiteY1" fmla="*/ 0 h 13716"/>
              <a:gd name="connsiteX2" fmla="*/ 1100938 w 4480560"/>
              <a:gd name="connsiteY2" fmla="*/ 0 h 13716"/>
              <a:gd name="connsiteX3" fmla="*/ 1651406 w 4480560"/>
              <a:gd name="connsiteY3" fmla="*/ 0 h 13716"/>
              <a:gd name="connsiteX4" fmla="*/ 2336292 w 4480560"/>
              <a:gd name="connsiteY4" fmla="*/ 0 h 13716"/>
              <a:gd name="connsiteX5" fmla="*/ 2931566 w 4480560"/>
              <a:gd name="connsiteY5" fmla="*/ 0 h 13716"/>
              <a:gd name="connsiteX6" fmla="*/ 3482035 w 4480560"/>
              <a:gd name="connsiteY6" fmla="*/ 0 h 13716"/>
              <a:gd name="connsiteX7" fmla="*/ 4480560 w 4480560"/>
              <a:gd name="connsiteY7" fmla="*/ 0 h 13716"/>
              <a:gd name="connsiteX8" fmla="*/ 4480560 w 4480560"/>
              <a:gd name="connsiteY8" fmla="*/ 13716 h 13716"/>
              <a:gd name="connsiteX9" fmla="*/ 3840480 w 4480560"/>
              <a:gd name="connsiteY9" fmla="*/ 13716 h 13716"/>
              <a:gd name="connsiteX10" fmla="*/ 3290011 w 4480560"/>
              <a:gd name="connsiteY10" fmla="*/ 13716 h 13716"/>
              <a:gd name="connsiteX11" fmla="*/ 2560320 w 4480560"/>
              <a:gd name="connsiteY11" fmla="*/ 13716 h 13716"/>
              <a:gd name="connsiteX12" fmla="*/ 1965046 w 4480560"/>
              <a:gd name="connsiteY12" fmla="*/ 13716 h 13716"/>
              <a:gd name="connsiteX13" fmla="*/ 1459382 w 4480560"/>
              <a:gd name="connsiteY13" fmla="*/ 13716 h 13716"/>
              <a:gd name="connsiteX14" fmla="*/ 774497 w 4480560"/>
              <a:gd name="connsiteY14" fmla="*/ 13716 h 13716"/>
              <a:gd name="connsiteX15" fmla="*/ 0 w 4480560"/>
              <a:gd name="connsiteY15" fmla="*/ 13716 h 13716"/>
              <a:gd name="connsiteX16" fmla="*/ 0 w 4480560"/>
              <a:gd name="connsiteY16"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3716"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273" y="3379"/>
                  <a:pt x="4480768" y="9289"/>
                  <a:pt x="4480560" y="13716"/>
                </a:cubicBezTo>
                <a:cubicBezTo>
                  <a:pt x="4314132" y="10352"/>
                  <a:pt x="4028383" y="32060"/>
                  <a:pt x="3840480" y="13716"/>
                </a:cubicBezTo>
                <a:cubicBezTo>
                  <a:pt x="3652577" y="-4628"/>
                  <a:pt x="3547615" y="-1724"/>
                  <a:pt x="3290011" y="13716"/>
                </a:cubicBezTo>
                <a:cubicBezTo>
                  <a:pt x="3032407" y="29156"/>
                  <a:pt x="2830268" y="4147"/>
                  <a:pt x="2560320" y="13716"/>
                </a:cubicBezTo>
                <a:cubicBezTo>
                  <a:pt x="2290372" y="23285"/>
                  <a:pt x="2147422" y="2156"/>
                  <a:pt x="1965046" y="13716"/>
                </a:cubicBezTo>
                <a:cubicBezTo>
                  <a:pt x="1782670" y="25276"/>
                  <a:pt x="1689791" y="36108"/>
                  <a:pt x="1459382" y="13716"/>
                </a:cubicBezTo>
                <a:cubicBezTo>
                  <a:pt x="1228973" y="-8676"/>
                  <a:pt x="915486" y="31929"/>
                  <a:pt x="774497" y="13716"/>
                </a:cubicBezTo>
                <a:cubicBezTo>
                  <a:pt x="633508" y="-4497"/>
                  <a:pt x="361442" y="-15679"/>
                  <a:pt x="0" y="13716"/>
                </a:cubicBezTo>
                <a:cubicBezTo>
                  <a:pt x="-362" y="8190"/>
                  <a:pt x="-434" y="6098"/>
                  <a:pt x="0" y="0"/>
                </a:cubicBezTo>
                <a:close/>
              </a:path>
              <a:path w="4480560" h="13716"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0360" y="3832"/>
                  <a:pt x="4481152" y="9314"/>
                  <a:pt x="4480560" y="13716"/>
                </a:cubicBezTo>
                <a:cubicBezTo>
                  <a:pt x="4279652" y="-11422"/>
                  <a:pt x="4200762" y="36994"/>
                  <a:pt x="3930091" y="13716"/>
                </a:cubicBezTo>
                <a:cubicBezTo>
                  <a:pt x="3659420" y="-9562"/>
                  <a:pt x="3456052" y="17722"/>
                  <a:pt x="3290011" y="13716"/>
                </a:cubicBezTo>
                <a:cubicBezTo>
                  <a:pt x="3123970" y="9710"/>
                  <a:pt x="2882392" y="28246"/>
                  <a:pt x="2649931" y="13716"/>
                </a:cubicBezTo>
                <a:cubicBezTo>
                  <a:pt x="2417470" y="-814"/>
                  <a:pt x="2238426" y="2765"/>
                  <a:pt x="2054657" y="13716"/>
                </a:cubicBezTo>
                <a:cubicBezTo>
                  <a:pt x="1870888" y="24667"/>
                  <a:pt x="1566368" y="40468"/>
                  <a:pt x="1324966" y="13716"/>
                </a:cubicBezTo>
                <a:cubicBezTo>
                  <a:pt x="1083564" y="-13036"/>
                  <a:pt x="787410" y="6374"/>
                  <a:pt x="595274" y="13716"/>
                </a:cubicBezTo>
                <a:cubicBezTo>
                  <a:pt x="403138" y="21058"/>
                  <a:pt x="169622" y="5927"/>
                  <a:pt x="0" y="13716"/>
                </a:cubicBezTo>
                <a:cubicBezTo>
                  <a:pt x="-475" y="8699"/>
                  <a:pt x="-565" y="4408"/>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5">
            <a:extLst>
              <a:ext uri="{FF2B5EF4-FFF2-40B4-BE49-F238E27FC236}">
                <a16:creationId xmlns:a16="http://schemas.microsoft.com/office/drawing/2014/main" id="{0ED9DC10-C16A-426E-BFB0-1699F7FE0141}"/>
              </a:ext>
            </a:extLst>
          </p:cNvPr>
          <p:cNvSpPr>
            <a:spLocks noGrp="1"/>
          </p:cNvSpPr>
          <p:nvPr>
            <p:ph idx="1"/>
          </p:nvPr>
        </p:nvSpPr>
        <p:spPr>
          <a:xfrm>
            <a:off x="3844813" y="552091"/>
            <a:ext cx="4668251" cy="5431536"/>
          </a:xfrm>
        </p:spPr>
        <p:txBody>
          <a:bodyPr anchor="ctr">
            <a:normAutofit/>
          </a:bodyPr>
          <a:lstStyle/>
          <a:p>
            <a:pPr>
              <a:spcBef>
                <a:spcPts val="0"/>
              </a:spcBef>
              <a:spcAft>
                <a:spcPts val="1800"/>
              </a:spcAft>
            </a:pPr>
            <a:r>
              <a:rPr lang="en-US" sz="1900"/>
              <a:t>What does the information gathered say about </a:t>
            </a:r>
            <a:r>
              <a:rPr lang="en-US" sz="1900" b="1"/>
              <a:t>risk</a:t>
            </a:r>
            <a:r>
              <a:rPr lang="en-US" sz="1900"/>
              <a:t> of harm and </a:t>
            </a:r>
            <a:r>
              <a:rPr lang="en-US" sz="1900" b="1"/>
              <a:t>protective</a:t>
            </a:r>
            <a:r>
              <a:rPr lang="en-US" sz="1900"/>
              <a:t> factors around the adult/child at risk?</a:t>
            </a:r>
          </a:p>
          <a:p>
            <a:pPr>
              <a:spcBef>
                <a:spcPts val="0"/>
              </a:spcBef>
              <a:spcAft>
                <a:spcPts val="1800"/>
              </a:spcAft>
            </a:pPr>
            <a:r>
              <a:rPr lang="en-US" sz="1900"/>
              <a:t>Is there enough information to make an informed decision about the </a:t>
            </a:r>
            <a:r>
              <a:rPr lang="en-US" sz="1900" b="1"/>
              <a:t>next steps</a:t>
            </a:r>
            <a:r>
              <a:rPr lang="en-US" sz="1900"/>
              <a:t>?</a:t>
            </a:r>
          </a:p>
          <a:p>
            <a:pPr>
              <a:spcBef>
                <a:spcPts val="0"/>
              </a:spcBef>
              <a:spcAft>
                <a:spcPts val="1800"/>
              </a:spcAft>
            </a:pPr>
            <a:r>
              <a:rPr lang="en-US" sz="1900"/>
              <a:t>What are the wishes of the adult at risk? Are the child's wishes know? Has the adults/child's voice been heard? </a:t>
            </a:r>
          </a:p>
          <a:p>
            <a:pPr>
              <a:spcBef>
                <a:spcPts val="0"/>
              </a:spcBef>
              <a:spcAft>
                <a:spcPts val="1800"/>
              </a:spcAft>
            </a:pPr>
            <a:r>
              <a:rPr lang="en-US" sz="1900"/>
              <a:t>What do </a:t>
            </a:r>
            <a:r>
              <a:rPr lang="en-US" sz="1900" b="1"/>
              <a:t>practitioners </a:t>
            </a:r>
            <a:r>
              <a:rPr lang="en-US" sz="1900"/>
              <a:t>need to do to protect the adult/child at risk from abuse and neglect without breaching their right to family life? </a:t>
            </a:r>
          </a:p>
          <a:p>
            <a:pPr marL="0" indent="0">
              <a:spcBef>
                <a:spcPts val="0"/>
              </a:spcBef>
              <a:spcAft>
                <a:spcPts val="1800"/>
              </a:spcAft>
              <a:buNone/>
            </a:pPr>
            <a:r>
              <a:rPr lang="en-US" sz="1900"/>
              <a:t>What can you identify as key factors/principle you need to consider when assessing risk? </a:t>
            </a:r>
          </a:p>
          <a:p>
            <a:pPr marL="0" indent="0">
              <a:spcBef>
                <a:spcPts val="0"/>
              </a:spcBef>
              <a:spcAft>
                <a:spcPts val="1800"/>
              </a:spcAft>
              <a:buNone/>
            </a:pPr>
            <a:endParaRPr lang="en-US" sz="1900"/>
          </a:p>
        </p:txBody>
      </p:sp>
      <p:sp>
        <p:nvSpPr>
          <p:cNvPr id="4" name="Slide Number Placeholder 3">
            <a:extLst>
              <a:ext uri="{FF2B5EF4-FFF2-40B4-BE49-F238E27FC236}">
                <a16:creationId xmlns:a16="http://schemas.microsoft.com/office/drawing/2014/main" id="{33E3D77E-F45A-7E1D-E527-D6C5D53A4AA7}"/>
              </a:ext>
            </a:extLst>
          </p:cNvPr>
          <p:cNvSpPr>
            <a:spLocks noGrp="1"/>
          </p:cNvSpPr>
          <p:nvPr>
            <p:ph type="sldNum" sz="quarter" idx="12"/>
          </p:nvPr>
        </p:nvSpPr>
        <p:spPr/>
        <p:txBody>
          <a:bodyPr/>
          <a:lstStyle/>
          <a:p>
            <a:pPr>
              <a:defRPr/>
            </a:pPr>
            <a:fld id="{B279AC3C-9A7B-46D6-8EDB-3083219B5F49}" type="slidenum">
              <a:rPr lang="en-GB" altLang="en-US" smtClean="0"/>
              <a:pPr>
                <a:defRPr/>
              </a:pPr>
              <a:t>39</a:t>
            </a:fld>
            <a:endParaRPr lang="en-GB" altLang="en-US"/>
          </a:p>
        </p:txBody>
      </p:sp>
      <p:sp>
        <p:nvSpPr>
          <p:cNvPr id="5" name="Footer Placeholder 4">
            <a:extLst>
              <a:ext uri="{FF2B5EF4-FFF2-40B4-BE49-F238E27FC236}">
                <a16:creationId xmlns:a16="http://schemas.microsoft.com/office/drawing/2014/main" id="{D435EE41-C269-45DB-5A28-0B81807DACC9}"/>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extLst>
      <p:ext uri="{BB962C8B-B14F-4D97-AF65-F5344CB8AC3E}">
        <p14:creationId xmlns:p14="http://schemas.microsoft.com/office/powerpoint/2010/main" val="5534322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919" name="Rectangle 38918">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30BFA631-09BF-439F-8AA1-77CBB8C96B67}"/>
              </a:ext>
            </a:extLst>
          </p:cNvPr>
          <p:cNvSpPr>
            <a:spLocks noGrp="1"/>
          </p:cNvSpPr>
          <p:nvPr>
            <p:ph type="title"/>
          </p:nvPr>
        </p:nvSpPr>
        <p:spPr>
          <a:xfrm>
            <a:off x="630936" y="548640"/>
            <a:ext cx="2700645" cy="5431536"/>
          </a:xfrm>
        </p:spPr>
        <p:txBody>
          <a:bodyPr>
            <a:normAutofit/>
          </a:bodyPr>
          <a:lstStyle/>
          <a:p>
            <a:pPr>
              <a:defRPr/>
            </a:pPr>
            <a:r>
              <a:rPr lang="en-GB" sz="4000" dirty="0"/>
              <a:t>Professional Judgement Based on Assessment Information </a:t>
            </a:r>
          </a:p>
        </p:txBody>
      </p:sp>
      <p:sp>
        <p:nvSpPr>
          <p:cNvPr id="38921"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347917" y="3261001"/>
            <a:ext cx="4480560" cy="13716"/>
          </a:xfrm>
          <a:custGeom>
            <a:avLst/>
            <a:gdLst>
              <a:gd name="connsiteX0" fmla="*/ 0 w 4480560"/>
              <a:gd name="connsiteY0" fmla="*/ 0 h 13716"/>
              <a:gd name="connsiteX1" fmla="*/ 595274 w 4480560"/>
              <a:gd name="connsiteY1" fmla="*/ 0 h 13716"/>
              <a:gd name="connsiteX2" fmla="*/ 1100938 w 4480560"/>
              <a:gd name="connsiteY2" fmla="*/ 0 h 13716"/>
              <a:gd name="connsiteX3" fmla="*/ 1651406 w 4480560"/>
              <a:gd name="connsiteY3" fmla="*/ 0 h 13716"/>
              <a:gd name="connsiteX4" fmla="*/ 2336292 w 4480560"/>
              <a:gd name="connsiteY4" fmla="*/ 0 h 13716"/>
              <a:gd name="connsiteX5" fmla="*/ 2931566 w 4480560"/>
              <a:gd name="connsiteY5" fmla="*/ 0 h 13716"/>
              <a:gd name="connsiteX6" fmla="*/ 3482035 w 4480560"/>
              <a:gd name="connsiteY6" fmla="*/ 0 h 13716"/>
              <a:gd name="connsiteX7" fmla="*/ 4480560 w 4480560"/>
              <a:gd name="connsiteY7" fmla="*/ 0 h 13716"/>
              <a:gd name="connsiteX8" fmla="*/ 4480560 w 4480560"/>
              <a:gd name="connsiteY8" fmla="*/ 13716 h 13716"/>
              <a:gd name="connsiteX9" fmla="*/ 3840480 w 4480560"/>
              <a:gd name="connsiteY9" fmla="*/ 13716 h 13716"/>
              <a:gd name="connsiteX10" fmla="*/ 3290011 w 4480560"/>
              <a:gd name="connsiteY10" fmla="*/ 13716 h 13716"/>
              <a:gd name="connsiteX11" fmla="*/ 2560320 w 4480560"/>
              <a:gd name="connsiteY11" fmla="*/ 13716 h 13716"/>
              <a:gd name="connsiteX12" fmla="*/ 1965046 w 4480560"/>
              <a:gd name="connsiteY12" fmla="*/ 13716 h 13716"/>
              <a:gd name="connsiteX13" fmla="*/ 1459382 w 4480560"/>
              <a:gd name="connsiteY13" fmla="*/ 13716 h 13716"/>
              <a:gd name="connsiteX14" fmla="*/ 774497 w 4480560"/>
              <a:gd name="connsiteY14" fmla="*/ 13716 h 13716"/>
              <a:gd name="connsiteX15" fmla="*/ 0 w 4480560"/>
              <a:gd name="connsiteY15" fmla="*/ 13716 h 13716"/>
              <a:gd name="connsiteX16" fmla="*/ 0 w 4480560"/>
              <a:gd name="connsiteY16"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3716"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273" y="3379"/>
                  <a:pt x="4480768" y="9289"/>
                  <a:pt x="4480560" y="13716"/>
                </a:cubicBezTo>
                <a:cubicBezTo>
                  <a:pt x="4314132" y="10352"/>
                  <a:pt x="4028383" y="32060"/>
                  <a:pt x="3840480" y="13716"/>
                </a:cubicBezTo>
                <a:cubicBezTo>
                  <a:pt x="3652577" y="-4628"/>
                  <a:pt x="3547615" y="-1724"/>
                  <a:pt x="3290011" y="13716"/>
                </a:cubicBezTo>
                <a:cubicBezTo>
                  <a:pt x="3032407" y="29156"/>
                  <a:pt x="2830268" y="4147"/>
                  <a:pt x="2560320" y="13716"/>
                </a:cubicBezTo>
                <a:cubicBezTo>
                  <a:pt x="2290372" y="23285"/>
                  <a:pt x="2147422" y="2156"/>
                  <a:pt x="1965046" y="13716"/>
                </a:cubicBezTo>
                <a:cubicBezTo>
                  <a:pt x="1782670" y="25276"/>
                  <a:pt x="1689791" y="36108"/>
                  <a:pt x="1459382" y="13716"/>
                </a:cubicBezTo>
                <a:cubicBezTo>
                  <a:pt x="1228973" y="-8676"/>
                  <a:pt x="915486" y="31929"/>
                  <a:pt x="774497" y="13716"/>
                </a:cubicBezTo>
                <a:cubicBezTo>
                  <a:pt x="633508" y="-4497"/>
                  <a:pt x="361442" y="-15679"/>
                  <a:pt x="0" y="13716"/>
                </a:cubicBezTo>
                <a:cubicBezTo>
                  <a:pt x="-362" y="8190"/>
                  <a:pt x="-434" y="6098"/>
                  <a:pt x="0" y="0"/>
                </a:cubicBezTo>
                <a:close/>
              </a:path>
              <a:path w="4480560" h="13716"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0360" y="3832"/>
                  <a:pt x="4481152" y="9314"/>
                  <a:pt x="4480560" y="13716"/>
                </a:cubicBezTo>
                <a:cubicBezTo>
                  <a:pt x="4279652" y="-11422"/>
                  <a:pt x="4200762" y="36994"/>
                  <a:pt x="3930091" y="13716"/>
                </a:cubicBezTo>
                <a:cubicBezTo>
                  <a:pt x="3659420" y="-9562"/>
                  <a:pt x="3456052" y="17722"/>
                  <a:pt x="3290011" y="13716"/>
                </a:cubicBezTo>
                <a:cubicBezTo>
                  <a:pt x="3123970" y="9710"/>
                  <a:pt x="2882392" y="28246"/>
                  <a:pt x="2649931" y="13716"/>
                </a:cubicBezTo>
                <a:cubicBezTo>
                  <a:pt x="2417470" y="-814"/>
                  <a:pt x="2238426" y="2765"/>
                  <a:pt x="2054657" y="13716"/>
                </a:cubicBezTo>
                <a:cubicBezTo>
                  <a:pt x="1870888" y="24667"/>
                  <a:pt x="1566368" y="40468"/>
                  <a:pt x="1324966" y="13716"/>
                </a:cubicBezTo>
                <a:cubicBezTo>
                  <a:pt x="1083564" y="-13036"/>
                  <a:pt x="787410" y="6374"/>
                  <a:pt x="595274" y="13716"/>
                </a:cubicBezTo>
                <a:cubicBezTo>
                  <a:pt x="403138" y="21058"/>
                  <a:pt x="169622" y="5927"/>
                  <a:pt x="0" y="13716"/>
                </a:cubicBezTo>
                <a:cubicBezTo>
                  <a:pt x="-475" y="8699"/>
                  <a:pt x="-565" y="4408"/>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914" name="Content Placeholder 1">
            <a:extLst>
              <a:ext uri="{FF2B5EF4-FFF2-40B4-BE49-F238E27FC236}">
                <a16:creationId xmlns:a16="http://schemas.microsoft.com/office/drawing/2014/main" id="{F295E1DB-73ED-41F9-A5F1-56D64B851B60}"/>
              </a:ext>
            </a:extLst>
          </p:cNvPr>
          <p:cNvSpPr>
            <a:spLocks noGrp="1"/>
          </p:cNvSpPr>
          <p:nvPr>
            <p:ph idx="1"/>
          </p:nvPr>
        </p:nvSpPr>
        <p:spPr>
          <a:xfrm>
            <a:off x="3844813" y="552091"/>
            <a:ext cx="4668251" cy="5431536"/>
          </a:xfrm>
        </p:spPr>
        <p:txBody>
          <a:bodyPr anchor="ctr">
            <a:normAutofit/>
          </a:bodyPr>
          <a:lstStyle/>
          <a:p>
            <a:pPr marL="109537" indent="0">
              <a:buFont typeface="Wingdings 3" panose="05040102010807070707" pitchFamily="18" charset="2"/>
              <a:buNone/>
              <a:defRPr/>
            </a:pPr>
            <a:r>
              <a:rPr lang="en-GB" altLang="en-US" sz="1900" dirty="0"/>
              <a:t>This should include:</a:t>
            </a:r>
          </a:p>
          <a:p>
            <a:pPr>
              <a:defRPr/>
            </a:pPr>
            <a:r>
              <a:rPr lang="en-GB" altLang="en-US" sz="1900" dirty="0"/>
              <a:t>Identifying and analysing relevant factors that have/may increase complexity</a:t>
            </a:r>
          </a:p>
          <a:p>
            <a:pPr>
              <a:defRPr/>
            </a:pPr>
            <a:r>
              <a:rPr lang="en-GB" altLang="en-US" sz="1900" dirty="0"/>
              <a:t>Professional boundaries (legal and organisational)</a:t>
            </a:r>
          </a:p>
          <a:p>
            <a:pPr>
              <a:defRPr/>
            </a:pPr>
            <a:r>
              <a:rPr lang="en-GB" altLang="en-US" sz="1900" dirty="0"/>
              <a:t>Negotiate with others to reach decisions including individuals' views, needs, strengths, risk and protective factors</a:t>
            </a:r>
          </a:p>
          <a:p>
            <a:pPr>
              <a:defRPr/>
            </a:pPr>
            <a:r>
              <a:rPr lang="en-GB" altLang="en-US" sz="1900" dirty="0"/>
              <a:t>Recommendations and justification of decisions (accountability)</a:t>
            </a:r>
          </a:p>
          <a:p>
            <a:pPr>
              <a:defRPr/>
            </a:pPr>
            <a:r>
              <a:rPr lang="en-GB" altLang="en-US" sz="1900" dirty="0"/>
              <a:t>Use supervision and mentoring to consider and manage complexity – this is important to evidencing professional decision making </a:t>
            </a:r>
          </a:p>
          <a:p>
            <a:pPr>
              <a:defRPr/>
            </a:pPr>
            <a:r>
              <a:rPr lang="en-GB" altLang="en-US" sz="1900" dirty="0"/>
              <a:t>Use of research evidence to inform professional decision making.   </a:t>
            </a:r>
          </a:p>
        </p:txBody>
      </p:sp>
      <p:sp>
        <p:nvSpPr>
          <p:cNvPr id="2" name="Slide Number Placeholder 1">
            <a:extLst>
              <a:ext uri="{FF2B5EF4-FFF2-40B4-BE49-F238E27FC236}">
                <a16:creationId xmlns:a16="http://schemas.microsoft.com/office/drawing/2014/main" id="{8EA79BC2-A0EE-2E0F-9FF3-8647DF2CAD8F}"/>
              </a:ext>
            </a:extLst>
          </p:cNvPr>
          <p:cNvSpPr>
            <a:spLocks noGrp="1"/>
          </p:cNvSpPr>
          <p:nvPr>
            <p:ph type="sldNum" sz="quarter" idx="12"/>
          </p:nvPr>
        </p:nvSpPr>
        <p:spPr/>
        <p:txBody>
          <a:bodyPr/>
          <a:lstStyle/>
          <a:p>
            <a:pPr>
              <a:defRPr/>
            </a:pPr>
            <a:fld id="{B279AC3C-9A7B-46D6-8EDB-3083219B5F49}" type="slidenum">
              <a:rPr lang="en-GB" altLang="en-US" smtClean="0"/>
              <a:pPr>
                <a:defRPr/>
              </a:pPr>
              <a:t>40</a:t>
            </a:fld>
            <a:endParaRPr lang="en-GB" altLang="en-US"/>
          </a:p>
        </p:txBody>
      </p:sp>
      <p:sp>
        <p:nvSpPr>
          <p:cNvPr id="5" name="Footer Placeholder 4">
            <a:extLst>
              <a:ext uri="{FF2B5EF4-FFF2-40B4-BE49-F238E27FC236}">
                <a16:creationId xmlns:a16="http://schemas.microsoft.com/office/drawing/2014/main" id="{41187141-3B2F-7DC0-34F7-2CF92CE72C51}"/>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20B667B2-D088-4F0A-A62E-DA85239C6237}"/>
              </a:ext>
            </a:extLst>
          </p:cNvPr>
          <p:cNvSpPr>
            <a:spLocks noGrp="1"/>
          </p:cNvSpPr>
          <p:nvPr>
            <p:ph type="title"/>
          </p:nvPr>
        </p:nvSpPr>
        <p:spPr>
          <a:xfrm>
            <a:off x="628650" y="365125"/>
            <a:ext cx="7886700" cy="1325563"/>
          </a:xfrm>
        </p:spPr>
        <p:txBody>
          <a:bodyPr vert="horz" lIns="91440" tIns="45720" rIns="91440" bIns="45720" rtlCol="0" anchor="ctr">
            <a:normAutofit/>
          </a:bodyPr>
          <a:lstStyle/>
          <a:p>
            <a:r>
              <a:rPr lang="en-US" sz="4300" kern="1200" dirty="0">
                <a:solidFill>
                  <a:schemeClr val="tx1"/>
                </a:solidFill>
                <a:latin typeface="+mj-lt"/>
                <a:ea typeface="+mj-ea"/>
                <a:cs typeface="+mj-cs"/>
              </a:rPr>
              <a:t>Safeguarding Task 3</a:t>
            </a:r>
            <a:br>
              <a:rPr lang="en-US" sz="4300" kern="1200" dirty="0">
                <a:solidFill>
                  <a:schemeClr val="tx1"/>
                </a:solidFill>
                <a:latin typeface="+mj-lt"/>
                <a:ea typeface="+mj-ea"/>
                <a:cs typeface="+mj-cs"/>
              </a:rPr>
            </a:br>
            <a:r>
              <a:rPr lang="en-US" sz="4300" kern="1200" dirty="0">
                <a:solidFill>
                  <a:schemeClr val="tx1"/>
                </a:solidFill>
                <a:latin typeface="+mj-lt"/>
                <a:ea typeface="+mj-ea"/>
                <a:cs typeface="+mj-cs"/>
              </a:rPr>
              <a:t>Recap – What to include</a:t>
            </a:r>
          </a:p>
        </p:txBody>
      </p:sp>
      <p:sp>
        <p:nvSpPr>
          <p:cNvPr id="14"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8650" y="1865313"/>
            <a:ext cx="7818120" cy="18288"/>
          </a:xfrm>
          <a:custGeom>
            <a:avLst/>
            <a:gdLst>
              <a:gd name="connsiteX0" fmla="*/ 0 w 7818120"/>
              <a:gd name="connsiteY0" fmla="*/ 0 h 18288"/>
              <a:gd name="connsiteX1" fmla="*/ 416966 w 7818120"/>
              <a:gd name="connsiteY1" fmla="*/ 0 h 18288"/>
              <a:gd name="connsiteX2" fmla="*/ 1146658 w 7818120"/>
              <a:gd name="connsiteY2" fmla="*/ 0 h 18288"/>
              <a:gd name="connsiteX3" fmla="*/ 1563624 w 7818120"/>
              <a:gd name="connsiteY3" fmla="*/ 0 h 18288"/>
              <a:gd name="connsiteX4" fmla="*/ 2136953 w 7818120"/>
              <a:gd name="connsiteY4" fmla="*/ 0 h 18288"/>
              <a:gd name="connsiteX5" fmla="*/ 2944825 w 7818120"/>
              <a:gd name="connsiteY5" fmla="*/ 0 h 18288"/>
              <a:gd name="connsiteX6" fmla="*/ 3596335 w 7818120"/>
              <a:gd name="connsiteY6" fmla="*/ 0 h 18288"/>
              <a:gd name="connsiteX7" fmla="*/ 4326026 w 7818120"/>
              <a:gd name="connsiteY7" fmla="*/ 0 h 18288"/>
              <a:gd name="connsiteX8" fmla="*/ 4899355 w 7818120"/>
              <a:gd name="connsiteY8" fmla="*/ 0 h 18288"/>
              <a:gd name="connsiteX9" fmla="*/ 5550865 w 7818120"/>
              <a:gd name="connsiteY9" fmla="*/ 0 h 18288"/>
              <a:gd name="connsiteX10" fmla="*/ 6358738 w 7818120"/>
              <a:gd name="connsiteY10" fmla="*/ 0 h 18288"/>
              <a:gd name="connsiteX11" fmla="*/ 6853885 w 7818120"/>
              <a:gd name="connsiteY11" fmla="*/ 0 h 18288"/>
              <a:gd name="connsiteX12" fmla="*/ 7818120 w 7818120"/>
              <a:gd name="connsiteY12" fmla="*/ 0 h 18288"/>
              <a:gd name="connsiteX13" fmla="*/ 7818120 w 7818120"/>
              <a:gd name="connsiteY13" fmla="*/ 18288 h 18288"/>
              <a:gd name="connsiteX14" fmla="*/ 7244791 w 7818120"/>
              <a:gd name="connsiteY14" fmla="*/ 18288 h 18288"/>
              <a:gd name="connsiteX15" fmla="*/ 6827825 w 7818120"/>
              <a:gd name="connsiteY15" fmla="*/ 18288 h 18288"/>
              <a:gd name="connsiteX16" fmla="*/ 6176315 w 7818120"/>
              <a:gd name="connsiteY16" fmla="*/ 18288 h 18288"/>
              <a:gd name="connsiteX17" fmla="*/ 5681167 w 7818120"/>
              <a:gd name="connsiteY17" fmla="*/ 18288 h 18288"/>
              <a:gd name="connsiteX18" fmla="*/ 5029657 w 7818120"/>
              <a:gd name="connsiteY18" fmla="*/ 18288 h 18288"/>
              <a:gd name="connsiteX19" fmla="*/ 4378147 w 7818120"/>
              <a:gd name="connsiteY19" fmla="*/ 18288 h 18288"/>
              <a:gd name="connsiteX20" fmla="*/ 3726637 w 7818120"/>
              <a:gd name="connsiteY20" fmla="*/ 18288 h 18288"/>
              <a:gd name="connsiteX21" fmla="*/ 3075127 w 7818120"/>
              <a:gd name="connsiteY21" fmla="*/ 18288 h 18288"/>
              <a:gd name="connsiteX22" fmla="*/ 2501798 w 7818120"/>
              <a:gd name="connsiteY22" fmla="*/ 18288 h 18288"/>
              <a:gd name="connsiteX23" fmla="*/ 1772107 w 7818120"/>
              <a:gd name="connsiteY23" fmla="*/ 18288 h 18288"/>
              <a:gd name="connsiteX24" fmla="*/ 1120597 w 7818120"/>
              <a:gd name="connsiteY24" fmla="*/ 18288 h 18288"/>
              <a:gd name="connsiteX25" fmla="*/ 0 w 7818120"/>
              <a:gd name="connsiteY25" fmla="*/ 18288 h 18288"/>
              <a:gd name="connsiteX26" fmla="*/ 0 w 7818120"/>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7818120" h="18288" fill="none" extrusionOk="0">
                <a:moveTo>
                  <a:pt x="0" y="0"/>
                </a:moveTo>
                <a:cubicBezTo>
                  <a:pt x="121520" y="-12182"/>
                  <a:pt x="211324" y="18247"/>
                  <a:pt x="416966" y="0"/>
                </a:cubicBezTo>
                <a:cubicBezTo>
                  <a:pt x="622608" y="-18247"/>
                  <a:pt x="891241" y="-13744"/>
                  <a:pt x="1146658" y="0"/>
                </a:cubicBezTo>
                <a:cubicBezTo>
                  <a:pt x="1402075" y="13744"/>
                  <a:pt x="1378880" y="-8543"/>
                  <a:pt x="1563624" y="0"/>
                </a:cubicBezTo>
                <a:cubicBezTo>
                  <a:pt x="1748368" y="8543"/>
                  <a:pt x="1972300" y="7443"/>
                  <a:pt x="2136953" y="0"/>
                </a:cubicBezTo>
                <a:cubicBezTo>
                  <a:pt x="2301606" y="-7443"/>
                  <a:pt x="2679634" y="12382"/>
                  <a:pt x="2944825" y="0"/>
                </a:cubicBezTo>
                <a:cubicBezTo>
                  <a:pt x="3210016" y="-12382"/>
                  <a:pt x="3409232" y="17967"/>
                  <a:pt x="3596335" y="0"/>
                </a:cubicBezTo>
                <a:cubicBezTo>
                  <a:pt x="3783438" y="-17967"/>
                  <a:pt x="4002523" y="-28578"/>
                  <a:pt x="4326026" y="0"/>
                </a:cubicBezTo>
                <a:cubicBezTo>
                  <a:pt x="4649529" y="28578"/>
                  <a:pt x="4777384" y="-3624"/>
                  <a:pt x="4899355" y="0"/>
                </a:cubicBezTo>
                <a:cubicBezTo>
                  <a:pt x="5021326" y="3624"/>
                  <a:pt x="5317653" y="1281"/>
                  <a:pt x="5550865" y="0"/>
                </a:cubicBezTo>
                <a:cubicBezTo>
                  <a:pt x="5784077" y="-1281"/>
                  <a:pt x="6142956" y="-39637"/>
                  <a:pt x="6358738" y="0"/>
                </a:cubicBezTo>
                <a:cubicBezTo>
                  <a:pt x="6574520" y="39637"/>
                  <a:pt x="6724785" y="-4460"/>
                  <a:pt x="6853885" y="0"/>
                </a:cubicBezTo>
                <a:cubicBezTo>
                  <a:pt x="6982985" y="4460"/>
                  <a:pt x="7403044" y="-1955"/>
                  <a:pt x="7818120" y="0"/>
                </a:cubicBezTo>
                <a:cubicBezTo>
                  <a:pt x="7817988" y="7702"/>
                  <a:pt x="7817908" y="13511"/>
                  <a:pt x="7818120" y="18288"/>
                </a:cubicBezTo>
                <a:cubicBezTo>
                  <a:pt x="7698847" y="-3267"/>
                  <a:pt x="7390924" y="22979"/>
                  <a:pt x="7244791" y="18288"/>
                </a:cubicBezTo>
                <a:cubicBezTo>
                  <a:pt x="7098658" y="13597"/>
                  <a:pt x="6952735" y="29357"/>
                  <a:pt x="6827825" y="18288"/>
                </a:cubicBezTo>
                <a:cubicBezTo>
                  <a:pt x="6702915" y="7219"/>
                  <a:pt x="6338661" y="34530"/>
                  <a:pt x="6176315" y="18288"/>
                </a:cubicBezTo>
                <a:cubicBezTo>
                  <a:pt x="6013969" y="2047"/>
                  <a:pt x="5850602" y="6362"/>
                  <a:pt x="5681167" y="18288"/>
                </a:cubicBezTo>
                <a:cubicBezTo>
                  <a:pt x="5511732" y="30214"/>
                  <a:pt x="5312143" y="419"/>
                  <a:pt x="5029657" y="18288"/>
                </a:cubicBezTo>
                <a:cubicBezTo>
                  <a:pt x="4747171" y="36158"/>
                  <a:pt x="4655062" y="30740"/>
                  <a:pt x="4378147" y="18288"/>
                </a:cubicBezTo>
                <a:cubicBezTo>
                  <a:pt x="4101232" y="5837"/>
                  <a:pt x="4037646" y="44706"/>
                  <a:pt x="3726637" y="18288"/>
                </a:cubicBezTo>
                <a:cubicBezTo>
                  <a:pt x="3415628" y="-8130"/>
                  <a:pt x="3321756" y="45507"/>
                  <a:pt x="3075127" y="18288"/>
                </a:cubicBezTo>
                <a:cubicBezTo>
                  <a:pt x="2828498" y="-8931"/>
                  <a:pt x="2684733" y="14853"/>
                  <a:pt x="2501798" y="18288"/>
                </a:cubicBezTo>
                <a:cubicBezTo>
                  <a:pt x="2318863" y="21723"/>
                  <a:pt x="2121844" y="-13013"/>
                  <a:pt x="1772107" y="18288"/>
                </a:cubicBezTo>
                <a:cubicBezTo>
                  <a:pt x="1422370" y="49589"/>
                  <a:pt x="1431548" y="31666"/>
                  <a:pt x="1120597" y="18288"/>
                </a:cubicBezTo>
                <a:cubicBezTo>
                  <a:pt x="809646" y="4911"/>
                  <a:pt x="246393" y="56240"/>
                  <a:pt x="0" y="18288"/>
                </a:cubicBezTo>
                <a:cubicBezTo>
                  <a:pt x="129" y="13298"/>
                  <a:pt x="-675" y="6857"/>
                  <a:pt x="0" y="0"/>
                </a:cubicBezTo>
                <a:close/>
              </a:path>
              <a:path w="7818120" h="18288" stroke="0" extrusionOk="0">
                <a:moveTo>
                  <a:pt x="0" y="0"/>
                </a:moveTo>
                <a:cubicBezTo>
                  <a:pt x="177487" y="-4302"/>
                  <a:pt x="287499" y="4997"/>
                  <a:pt x="573329" y="0"/>
                </a:cubicBezTo>
                <a:cubicBezTo>
                  <a:pt x="859159" y="-4997"/>
                  <a:pt x="821965" y="-336"/>
                  <a:pt x="990295" y="0"/>
                </a:cubicBezTo>
                <a:cubicBezTo>
                  <a:pt x="1158625" y="336"/>
                  <a:pt x="1587918" y="-4681"/>
                  <a:pt x="1798168" y="0"/>
                </a:cubicBezTo>
                <a:cubicBezTo>
                  <a:pt x="2008418" y="4681"/>
                  <a:pt x="2088841" y="-2754"/>
                  <a:pt x="2371496" y="0"/>
                </a:cubicBezTo>
                <a:cubicBezTo>
                  <a:pt x="2654151" y="2754"/>
                  <a:pt x="2701462" y="-24976"/>
                  <a:pt x="2944825" y="0"/>
                </a:cubicBezTo>
                <a:cubicBezTo>
                  <a:pt x="3188188" y="24976"/>
                  <a:pt x="3511636" y="25407"/>
                  <a:pt x="3752698" y="0"/>
                </a:cubicBezTo>
                <a:cubicBezTo>
                  <a:pt x="3993760" y="-25407"/>
                  <a:pt x="4107153" y="6432"/>
                  <a:pt x="4247845" y="0"/>
                </a:cubicBezTo>
                <a:cubicBezTo>
                  <a:pt x="4388537" y="-6432"/>
                  <a:pt x="4835598" y="-5108"/>
                  <a:pt x="5055718" y="0"/>
                </a:cubicBezTo>
                <a:cubicBezTo>
                  <a:pt x="5275838" y="5108"/>
                  <a:pt x="5461006" y="-24536"/>
                  <a:pt x="5863590" y="0"/>
                </a:cubicBezTo>
                <a:cubicBezTo>
                  <a:pt x="6266174" y="24536"/>
                  <a:pt x="6355549" y="-19657"/>
                  <a:pt x="6515100" y="0"/>
                </a:cubicBezTo>
                <a:cubicBezTo>
                  <a:pt x="6674651" y="19657"/>
                  <a:pt x="7275423" y="-57462"/>
                  <a:pt x="7818120" y="0"/>
                </a:cubicBezTo>
                <a:cubicBezTo>
                  <a:pt x="7818132" y="8833"/>
                  <a:pt x="7818660" y="9830"/>
                  <a:pt x="7818120" y="18288"/>
                </a:cubicBezTo>
                <a:cubicBezTo>
                  <a:pt x="7610240" y="4606"/>
                  <a:pt x="7521789" y="7721"/>
                  <a:pt x="7401154" y="18288"/>
                </a:cubicBezTo>
                <a:cubicBezTo>
                  <a:pt x="7280519" y="28855"/>
                  <a:pt x="6930719" y="4225"/>
                  <a:pt x="6593281" y="18288"/>
                </a:cubicBezTo>
                <a:cubicBezTo>
                  <a:pt x="6255843" y="32351"/>
                  <a:pt x="6286682" y="1162"/>
                  <a:pt x="6098134" y="18288"/>
                </a:cubicBezTo>
                <a:cubicBezTo>
                  <a:pt x="5909586" y="35414"/>
                  <a:pt x="5602789" y="48596"/>
                  <a:pt x="5446624" y="18288"/>
                </a:cubicBezTo>
                <a:cubicBezTo>
                  <a:pt x="5290459" y="-12020"/>
                  <a:pt x="4917039" y="21960"/>
                  <a:pt x="4638751" y="18288"/>
                </a:cubicBezTo>
                <a:cubicBezTo>
                  <a:pt x="4360463" y="14616"/>
                  <a:pt x="4304690" y="5450"/>
                  <a:pt x="3987241" y="18288"/>
                </a:cubicBezTo>
                <a:cubicBezTo>
                  <a:pt x="3669792" y="31127"/>
                  <a:pt x="3758742" y="32551"/>
                  <a:pt x="3570275" y="18288"/>
                </a:cubicBezTo>
                <a:cubicBezTo>
                  <a:pt x="3381808" y="4025"/>
                  <a:pt x="3267153" y="36200"/>
                  <a:pt x="3075127" y="18288"/>
                </a:cubicBezTo>
                <a:cubicBezTo>
                  <a:pt x="2883101" y="376"/>
                  <a:pt x="2665825" y="10973"/>
                  <a:pt x="2267255" y="18288"/>
                </a:cubicBezTo>
                <a:cubicBezTo>
                  <a:pt x="1868685" y="25603"/>
                  <a:pt x="1884698" y="28410"/>
                  <a:pt x="1615745" y="18288"/>
                </a:cubicBezTo>
                <a:cubicBezTo>
                  <a:pt x="1346792" y="8167"/>
                  <a:pt x="1320952" y="10430"/>
                  <a:pt x="1120597" y="18288"/>
                </a:cubicBezTo>
                <a:cubicBezTo>
                  <a:pt x="920242" y="26146"/>
                  <a:pt x="556507" y="50790"/>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483FDCE0-0D93-490B-84E7-E4D1803A01D1}"/>
              </a:ext>
            </a:extLst>
          </p:cNvPr>
          <p:cNvSpPr>
            <a:spLocks/>
          </p:cNvSpPr>
          <p:nvPr/>
        </p:nvSpPr>
        <p:spPr>
          <a:xfrm>
            <a:off x="323528" y="2055813"/>
            <a:ext cx="4189905" cy="3628065"/>
          </a:xfrm>
          <a:prstGeom prst="rect">
            <a:avLst/>
          </a:prstGeom>
        </p:spPr>
        <p:txBody>
          <a:bodyPr/>
          <a:lstStyle/>
          <a:p>
            <a:pPr marL="85439" defTabSz="356616">
              <a:spcAft>
                <a:spcPts val="600"/>
              </a:spcAft>
            </a:pPr>
            <a:r>
              <a:rPr lang="en-GB" sz="2000" kern="1200" dirty="0">
                <a:solidFill>
                  <a:schemeClr val="tx1"/>
                </a:solidFill>
                <a:latin typeface="+mn-lt"/>
                <a:ea typeface="+mn-ea"/>
                <a:cs typeface="+mn-cs"/>
              </a:rPr>
              <a:t>You must demonstrate your understanding of:</a:t>
            </a:r>
          </a:p>
          <a:p>
            <a:pPr marL="85439" defTabSz="356616">
              <a:spcAft>
                <a:spcPts val="600"/>
              </a:spcAft>
            </a:pPr>
            <a:r>
              <a:rPr lang="en-GB" sz="2000" kern="1200" dirty="0">
                <a:solidFill>
                  <a:schemeClr val="tx1"/>
                </a:solidFill>
                <a:latin typeface="+mn-lt"/>
                <a:ea typeface="+mn-ea"/>
                <a:cs typeface="+mn-cs"/>
              </a:rPr>
              <a:t>SCW learning outcomes:</a:t>
            </a:r>
          </a:p>
          <a:p>
            <a:pPr marL="285750" indent="-285750" defTabSz="356616">
              <a:spcAft>
                <a:spcPts val="600"/>
              </a:spcAft>
              <a:buFont typeface="Arial" panose="020B0604020202020204" pitchFamily="34" charset="0"/>
              <a:buChar char="•"/>
            </a:pPr>
            <a:r>
              <a:rPr lang="en-GB" sz="2000" kern="1200" dirty="0">
                <a:solidFill>
                  <a:schemeClr val="tx1"/>
                </a:solidFill>
                <a:latin typeface="+mn-lt"/>
                <a:ea typeface="+mn-ea"/>
                <a:cs typeface="+mn-cs"/>
              </a:rPr>
              <a:t>The integration of analysis in assessment</a:t>
            </a:r>
          </a:p>
          <a:p>
            <a:pPr marL="285750" indent="-285750" defTabSz="356616">
              <a:spcAft>
                <a:spcPts val="600"/>
              </a:spcAft>
              <a:buFont typeface="Arial" panose="020B0604020202020204" pitchFamily="34" charset="0"/>
              <a:buChar char="•"/>
            </a:pPr>
            <a:r>
              <a:rPr lang="en-GB" sz="2000" kern="1200" dirty="0">
                <a:solidFill>
                  <a:schemeClr val="tx1"/>
                </a:solidFill>
                <a:latin typeface="+mn-lt"/>
                <a:ea typeface="+mn-ea"/>
                <a:cs typeface="+mn-cs"/>
              </a:rPr>
              <a:t>Collaborative working</a:t>
            </a:r>
          </a:p>
          <a:p>
            <a:pPr marL="285750" indent="-285750" defTabSz="356616">
              <a:spcAft>
                <a:spcPts val="600"/>
              </a:spcAft>
              <a:buFont typeface="Arial" panose="020B0604020202020204" pitchFamily="34" charset="0"/>
              <a:buChar char="•"/>
            </a:pPr>
            <a:r>
              <a:rPr lang="en-GB" sz="2000" kern="1200" dirty="0">
                <a:solidFill>
                  <a:schemeClr val="tx1"/>
                </a:solidFill>
                <a:latin typeface="+mn-lt"/>
                <a:ea typeface="+mn-ea"/>
                <a:cs typeface="+mn-cs"/>
              </a:rPr>
              <a:t>Professional judgements in increasingly complex situations </a:t>
            </a:r>
          </a:p>
          <a:p>
            <a:pPr marL="285750" indent="-285750" defTabSz="356616">
              <a:spcAft>
                <a:spcPts val="600"/>
              </a:spcAft>
              <a:buFont typeface="Arial" panose="020B0604020202020204" pitchFamily="34" charset="0"/>
              <a:buChar char="•"/>
            </a:pPr>
            <a:r>
              <a:rPr lang="en-GB" sz="2000" kern="1200" dirty="0">
                <a:solidFill>
                  <a:schemeClr val="tx1"/>
                </a:solidFill>
                <a:latin typeface="+mn-lt"/>
                <a:ea typeface="+mn-ea"/>
                <a:cs typeface="+mn-cs"/>
              </a:rPr>
              <a:t>Use of social work </a:t>
            </a:r>
            <a:r>
              <a:rPr lang="en-GB" sz="2000" b="1" kern="1200" dirty="0">
                <a:solidFill>
                  <a:schemeClr val="tx1"/>
                </a:solidFill>
                <a:latin typeface="+mn-lt"/>
                <a:ea typeface="+mn-ea"/>
                <a:cs typeface="+mn-cs"/>
              </a:rPr>
              <a:t>theories </a:t>
            </a:r>
          </a:p>
          <a:p>
            <a:pPr marL="285750" indent="-285750" defTabSz="356616">
              <a:spcAft>
                <a:spcPts val="600"/>
              </a:spcAft>
              <a:buFont typeface="Arial" panose="020B0604020202020204" pitchFamily="34" charset="0"/>
              <a:buChar char="•"/>
            </a:pPr>
            <a:r>
              <a:rPr lang="en-GB" sz="2000" kern="1200" dirty="0">
                <a:solidFill>
                  <a:schemeClr val="tx1"/>
                </a:solidFill>
                <a:latin typeface="+mn-lt"/>
                <a:ea typeface="+mn-ea"/>
                <a:cs typeface="+mn-cs"/>
              </a:rPr>
              <a:t>Specific dimensions of working in Wales </a:t>
            </a:r>
          </a:p>
          <a:p>
            <a:pPr marL="285750" indent="-285750" defTabSz="356616">
              <a:spcAft>
                <a:spcPts val="600"/>
              </a:spcAft>
              <a:buFont typeface="Arial" panose="020B0604020202020204" pitchFamily="34" charset="0"/>
              <a:buChar char="•"/>
            </a:pPr>
            <a:r>
              <a:rPr lang="en-GB" sz="2000" dirty="0"/>
              <a:t>Exploration of power differentials and social works dilemmas</a:t>
            </a:r>
            <a:endParaRPr lang="en-GB" sz="2000" kern="1200" dirty="0">
              <a:solidFill>
                <a:schemeClr val="tx1"/>
              </a:solidFill>
              <a:latin typeface="+mn-lt"/>
              <a:ea typeface="+mn-ea"/>
              <a:cs typeface="+mn-cs"/>
            </a:endParaRPr>
          </a:p>
          <a:p>
            <a:pPr>
              <a:spcAft>
                <a:spcPts val="600"/>
              </a:spcAft>
            </a:pPr>
            <a:endParaRPr lang="en-GB" dirty="0"/>
          </a:p>
        </p:txBody>
      </p:sp>
      <p:sp>
        <p:nvSpPr>
          <p:cNvPr id="7" name="Content Placeholder 6">
            <a:extLst>
              <a:ext uri="{FF2B5EF4-FFF2-40B4-BE49-F238E27FC236}">
                <a16:creationId xmlns:a16="http://schemas.microsoft.com/office/drawing/2014/main" id="{0EEECA6B-A59B-45B9-B472-62052A71D5A4}"/>
              </a:ext>
            </a:extLst>
          </p:cNvPr>
          <p:cNvSpPr>
            <a:spLocks/>
          </p:cNvSpPr>
          <p:nvPr/>
        </p:nvSpPr>
        <p:spPr>
          <a:xfrm>
            <a:off x="4629320" y="2055813"/>
            <a:ext cx="3817450" cy="3875668"/>
          </a:xfrm>
          <a:prstGeom prst="rect">
            <a:avLst/>
          </a:prstGeom>
        </p:spPr>
        <p:txBody>
          <a:bodyPr/>
          <a:lstStyle/>
          <a:p>
            <a:pPr marL="440817" indent="-356616" defTabSz="356616">
              <a:spcAft>
                <a:spcPts val="600"/>
              </a:spcAft>
              <a:buFont typeface="Arial" panose="020B0604020202020204" pitchFamily="34" charset="0"/>
              <a:buChar char="•"/>
              <a:defRPr/>
            </a:pPr>
            <a:r>
              <a:rPr lang="en-GB" altLang="en-US" sz="2000" kern="1200" dirty="0">
                <a:solidFill>
                  <a:schemeClr val="tx1"/>
                </a:solidFill>
                <a:latin typeface="+mn-lt"/>
                <a:ea typeface="+mn-ea"/>
                <a:cs typeface="+mn-cs"/>
              </a:rPr>
              <a:t>Current legislation, policy and procedures relevant to your area of social work </a:t>
            </a:r>
          </a:p>
          <a:p>
            <a:pPr marL="440817" indent="-356616" defTabSz="356616">
              <a:spcAft>
                <a:spcPts val="600"/>
              </a:spcAft>
              <a:buFont typeface="Arial" panose="020B0604020202020204" pitchFamily="34" charset="0"/>
              <a:buChar char="•"/>
              <a:defRPr/>
            </a:pPr>
            <a:r>
              <a:rPr lang="en-GB" altLang="en-US" sz="2000" kern="1200" dirty="0">
                <a:solidFill>
                  <a:schemeClr val="tx1"/>
                </a:solidFill>
                <a:latin typeface="+mn-lt"/>
                <a:ea typeface="+mn-ea"/>
                <a:cs typeface="+mn-cs"/>
              </a:rPr>
              <a:t>Data protection and information sharing</a:t>
            </a:r>
          </a:p>
          <a:p>
            <a:pPr marL="440817" indent="-356616" defTabSz="356616">
              <a:spcAft>
                <a:spcPts val="600"/>
              </a:spcAft>
              <a:buFont typeface="Arial" panose="020B0604020202020204" pitchFamily="34" charset="0"/>
              <a:buChar char="•"/>
              <a:defRPr/>
            </a:pPr>
            <a:r>
              <a:rPr lang="en-GB" altLang="en-US" sz="2000" kern="1200" dirty="0">
                <a:solidFill>
                  <a:schemeClr val="tx1"/>
                </a:solidFill>
                <a:latin typeface="+mn-lt"/>
                <a:ea typeface="+mn-ea"/>
                <a:cs typeface="+mn-cs"/>
              </a:rPr>
              <a:t>Equalities legislation</a:t>
            </a:r>
          </a:p>
          <a:p>
            <a:pPr marL="440817" indent="-356616" defTabSz="356616">
              <a:spcAft>
                <a:spcPts val="600"/>
              </a:spcAft>
              <a:buFont typeface="Arial" panose="020B0604020202020204" pitchFamily="34" charset="0"/>
              <a:buChar char="•"/>
              <a:defRPr/>
            </a:pPr>
            <a:r>
              <a:rPr lang="en-GB" altLang="en-US" sz="2000" kern="1200" dirty="0">
                <a:solidFill>
                  <a:schemeClr val="tx1"/>
                </a:solidFill>
                <a:latin typeface="+mn-lt"/>
                <a:ea typeface="+mn-ea"/>
                <a:cs typeface="+mn-cs"/>
              </a:rPr>
              <a:t>Health and safety at work</a:t>
            </a:r>
          </a:p>
          <a:p>
            <a:pPr marL="440817" indent="-356616" defTabSz="356616">
              <a:spcAft>
                <a:spcPts val="600"/>
              </a:spcAft>
              <a:buFont typeface="Arial" panose="020B0604020202020204" pitchFamily="34" charset="0"/>
              <a:buChar char="•"/>
              <a:defRPr/>
            </a:pPr>
            <a:r>
              <a:rPr lang="en-GB" altLang="en-US" sz="2000" kern="1200" dirty="0">
                <a:solidFill>
                  <a:schemeClr val="tx1"/>
                </a:solidFill>
                <a:latin typeface="+mn-lt"/>
                <a:ea typeface="+mn-ea"/>
                <a:cs typeface="+mn-cs"/>
              </a:rPr>
              <a:t>Domestic and international law; including human rights and the UN Convention of Human rights.</a:t>
            </a:r>
          </a:p>
          <a:p>
            <a:pPr marL="440817" indent="-356616" defTabSz="356616">
              <a:spcAft>
                <a:spcPts val="600"/>
              </a:spcAft>
              <a:defRPr/>
            </a:pPr>
            <a:endParaRPr lang="en-GB" altLang="en-US" sz="1560" kern="1200" dirty="0">
              <a:solidFill>
                <a:schemeClr val="tx1"/>
              </a:solidFill>
              <a:latin typeface="+mn-lt"/>
              <a:ea typeface="+mn-ea"/>
              <a:cs typeface="+mn-cs"/>
            </a:endParaRPr>
          </a:p>
          <a:p>
            <a:pPr>
              <a:spcAft>
                <a:spcPts val="600"/>
              </a:spcAft>
            </a:pPr>
            <a:endParaRPr lang="en-GB" dirty="0"/>
          </a:p>
        </p:txBody>
      </p:sp>
      <p:sp>
        <p:nvSpPr>
          <p:cNvPr id="4" name="Slide Number Placeholder 3">
            <a:extLst>
              <a:ext uri="{FF2B5EF4-FFF2-40B4-BE49-F238E27FC236}">
                <a16:creationId xmlns:a16="http://schemas.microsoft.com/office/drawing/2014/main" id="{3705F542-7B1F-4EE0-B2AE-199F5C06D53D}"/>
              </a:ext>
            </a:extLst>
          </p:cNvPr>
          <p:cNvSpPr>
            <a:spLocks/>
          </p:cNvSpPr>
          <p:nvPr/>
        </p:nvSpPr>
        <p:spPr>
          <a:xfrm>
            <a:off x="6052360" y="5890361"/>
            <a:ext cx="1614939" cy="286602"/>
          </a:xfrm>
          <a:prstGeom prst="rect">
            <a:avLst/>
          </a:prstGeom>
        </p:spPr>
        <p:txBody>
          <a:bodyPr/>
          <a:lstStyle/>
          <a:p>
            <a:pPr defTabSz="356616">
              <a:spcAft>
                <a:spcPts val="600"/>
              </a:spcAft>
              <a:defRPr/>
            </a:pPr>
            <a:endParaRPr lang="en-GB" altLang="en-US" dirty="0"/>
          </a:p>
        </p:txBody>
      </p:sp>
      <p:sp>
        <p:nvSpPr>
          <p:cNvPr id="8" name="Slide Number Placeholder 7">
            <a:extLst>
              <a:ext uri="{FF2B5EF4-FFF2-40B4-BE49-F238E27FC236}">
                <a16:creationId xmlns:a16="http://schemas.microsoft.com/office/drawing/2014/main" id="{ECC48868-65DE-DA74-00EF-B4CFB1A14626}"/>
              </a:ext>
            </a:extLst>
          </p:cNvPr>
          <p:cNvSpPr>
            <a:spLocks noGrp="1"/>
          </p:cNvSpPr>
          <p:nvPr>
            <p:ph type="sldNum" sz="quarter" idx="12"/>
          </p:nvPr>
        </p:nvSpPr>
        <p:spPr/>
        <p:txBody>
          <a:bodyPr/>
          <a:lstStyle/>
          <a:p>
            <a:pPr>
              <a:defRPr/>
            </a:pPr>
            <a:fld id="{07C15AAB-93E2-498D-96AC-3B90A4A92671}" type="slidenum">
              <a:rPr lang="en-GB" altLang="en-US" smtClean="0"/>
              <a:pPr>
                <a:defRPr/>
              </a:pPr>
              <a:t>41</a:t>
            </a:fld>
            <a:endParaRPr lang="en-GB" altLang="en-US"/>
          </a:p>
        </p:txBody>
      </p:sp>
      <p:sp>
        <p:nvSpPr>
          <p:cNvPr id="9" name="Footer Placeholder 8">
            <a:extLst>
              <a:ext uri="{FF2B5EF4-FFF2-40B4-BE49-F238E27FC236}">
                <a16:creationId xmlns:a16="http://schemas.microsoft.com/office/drawing/2014/main" id="{05D54E52-EBE1-80BD-EBDB-46B3A7BEC9BC}"/>
              </a:ext>
            </a:extLst>
          </p:cNvPr>
          <p:cNvSpPr>
            <a:spLocks noGrp="1"/>
          </p:cNvSpPr>
          <p:nvPr>
            <p:ph type="ftr" sz="quarter" idx="11"/>
          </p:nvPr>
        </p:nvSpPr>
        <p:spPr>
          <a:xfrm>
            <a:off x="5076056" y="6433054"/>
            <a:ext cx="3086100" cy="365125"/>
          </a:xfrm>
        </p:spPr>
        <p:txBody>
          <a:bodyPr/>
          <a:lstStyle/>
          <a:p>
            <a:pPr>
              <a:defRPr/>
            </a:pPr>
            <a:r>
              <a:rPr lang="en-GB" dirty="0"/>
              <a:t>PORTH AGORED Consolidation of Social Work Practice</a:t>
            </a:r>
          </a:p>
          <a:p>
            <a:pPr>
              <a:defRPr/>
            </a:pPr>
            <a:r>
              <a:rPr lang="en-GB" dirty="0"/>
              <a:t>
</a:t>
            </a:r>
          </a:p>
        </p:txBody>
      </p:sp>
    </p:spTree>
    <p:extLst>
      <p:ext uri="{BB962C8B-B14F-4D97-AF65-F5344CB8AC3E}">
        <p14:creationId xmlns:p14="http://schemas.microsoft.com/office/powerpoint/2010/main" val="3938024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0682" name="Rectangle 7068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6040FC21-6D76-479E-98E1-546CD1626F95}"/>
              </a:ext>
            </a:extLst>
          </p:cNvPr>
          <p:cNvSpPr>
            <a:spLocks noGrp="1"/>
          </p:cNvSpPr>
          <p:nvPr>
            <p:ph type="title"/>
          </p:nvPr>
        </p:nvSpPr>
        <p:spPr>
          <a:xfrm>
            <a:off x="429369" y="238539"/>
            <a:ext cx="8263890" cy="1434415"/>
          </a:xfrm>
        </p:spPr>
        <p:txBody>
          <a:bodyPr anchor="b">
            <a:normAutofit fontScale="90000"/>
          </a:bodyPr>
          <a:lstStyle/>
          <a:p>
            <a:pPr>
              <a:defRPr/>
            </a:pPr>
            <a:br>
              <a:rPr lang="en-GB" sz="2200" dirty="0"/>
            </a:br>
            <a:r>
              <a:rPr lang="en-GB" sz="3600" b="1" dirty="0"/>
              <a:t>Safeguarding Task 3</a:t>
            </a:r>
            <a:br>
              <a:rPr lang="en-GB" sz="3600" b="1" dirty="0"/>
            </a:br>
            <a:r>
              <a:rPr lang="en-GB" sz="3600" b="1" dirty="0"/>
              <a:t>Hints and Tips</a:t>
            </a:r>
            <a:br>
              <a:rPr lang="en-GB" sz="2200" dirty="0"/>
            </a:br>
            <a:endParaRPr lang="en-GB" sz="2200" dirty="0"/>
          </a:p>
        </p:txBody>
      </p:sp>
      <p:sp>
        <p:nvSpPr>
          <p:cNvPr id="7068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658" name="Content Placeholder 1">
            <a:extLst>
              <a:ext uri="{FF2B5EF4-FFF2-40B4-BE49-F238E27FC236}">
                <a16:creationId xmlns:a16="http://schemas.microsoft.com/office/drawing/2014/main" id="{CA3D04B3-A396-462F-82DF-0D678656B23B}"/>
              </a:ext>
            </a:extLst>
          </p:cNvPr>
          <p:cNvSpPr>
            <a:spLocks noGrp="1"/>
          </p:cNvSpPr>
          <p:nvPr>
            <p:ph idx="1"/>
          </p:nvPr>
        </p:nvSpPr>
        <p:spPr>
          <a:xfrm>
            <a:off x="323527" y="1838816"/>
            <a:ext cx="8369731" cy="4614520"/>
          </a:xfrm>
        </p:spPr>
        <p:txBody>
          <a:bodyPr anchor="t">
            <a:normAutofit fontScale="92500" lnSpcReduction="10000"/>
          </a:bodyPr>
          <a:lstStyle/>
          <a:p>
            <a:r>
              <a:rPr lang="en-GB" altLang="en-US" sz="2000" dirty="0"/>
              <a:t>Fully answer the question, meet the marking criteria, evidence learning outcomes and NOS, intergrade social work values and the </a:t>
            </a:r>
            <a:r>
              <a:rPr lang="en-GB" altLang="en-US" sz="2000" dirty="0" err="1"/>
              <a:t>CoPP</a:t>
            </a:r>
            <a:r>
              <a:rPr lang="en-GB" altLang="en-US" sz="2000" dirty="0"/>
              <a:t>. </a:t>
            </a:r>
          </a:p>
          <a:p>
            <a:r>
              <a:rPr lang="en-GB" altLang="en-US" sz="2000" dirty="0"/>
              <a:t>Set the scene - Identify the geographical and cultural context to the case e.g. age, ethnicity, language needs etc. </a:t>
            </a:r>
          </a:p>
          <a:p>
            <a:r>
              <a:rPr lang="en-GB" altLang="en-US" sz="2000" dirty="0"/>
              <a:t>Include references to</a:t>
            </a:r>
            <a:r>
              <a:rPr lang="en-GB" altLang="en-US" sz="2000" b="1" dirty="0"/>
              <a:t> theories </a:t>
            </a:r>
            <a:r>
              <a:rPr lang="en-GB" altLang="en-US" sz="2000" dirty="0"/>
              <a:t>and recent research.</a:t>
            </a:r>
          </a:p>
          <a:p>
            <a:r>
              <a:rPr lang="en-GB" altLang="en-US" sz="2000" dirty="0"/>
              <a:t>Be </a:t>
            </a:r>
            <a:r>
              <a:rPr lang="en-GB" altLang="en-US" sz="2000" b="1" dirty="0"/>
              <a:t>critically reflective </a:t>
            </a:r>
            <a:r>
              <a:rPr lang="en-GB" altLang="en-US" sz="2000" dirty="0"/>
              <a:t>– It can help to include and integrate a model of reflection (you </a:t>
            </a:r>
            <a:r>
              <a:rPr lang="en-GB" altLang="en-US" sz="2000" b="1" dirty="0"/>
              <a:t>do not </a:t>
            </a:r>
            <a:r>
              <a:rPr lang="en-GB" altLang="en-US" sz="2000" dirty="0"/>
              <a:t>need a referenced model as a requirement of this task).  </a:t>
            </a:r>
          </a:p>
          <a:p>
            <a:r>
              <a:rPr lang="en-GB" altLang="en-US" sz="2000" dirty="0"/>
              <a:t>Avoid being overly detailed, provide a </a:t>
            </a:r>
            <a:r>
              <a:rPr lang="en-GB" altLang="en-US" sz="2000" b="1" dirty="0"/>
              <a:t>critical reflection </a:t>
            </a:r>
            <a:r>
              <a:rPr lang="en-GB" altLang="en-US" sz="2000" dirty="0"/>
              <a:t>and analysis of the intervention give enough detail to make it understandable and give context.</a:t>
            </a:r>
          </a:p>
          <a:p>
            <a:r>
              <a:rPr lang="en-GB" altLang="en-US" sz="2000" dirty="0"/>
              <a:t>Make sure you write Task 3 in your designated area of work (either children or adults) not a mix of both and that it is a case you have worked on since commencing the consolidation programme. </a:t>
            </a:r>
          </a:p>
          <a:p>
            <a:r>
              <a:rPr lang="en-GB" altLang="en-US" sz="2000" dirty="0"/>
              <a:t>Explain things fully, including your role in the safeguarding process or what your role </a:t>
            </a:r>
            <a:r>
              <a:rPr lang="en-GB" altLang="en-US" sz="2000" b="1" dirty="0"/>
              <a:t>could</a:t>
            </a:r>
            <a:r>
              <a:rPr lang="en-GB" altLang="en-US" sz="2000" dirty="0"/>
              <a:t> have been rather than presuming the reader understands, for example core groups, thresholds, identifying risk, links to legislation/policy/procedure etc.  </a:t>
            </a:r>
          </a:p>
          <a:p>
            <a:endParaRPr lang="en-GB" altLang="en-US" sz="1300" dirty="0"/>
          </a:p>
        </p:txBody>
      </p:sp>
      <p:pic>
        <p:nvPicPr>
          <p:cNvPr id="5" name="Picture 4" descr="A person pushing a blue button&#10;&#10;Description automatically generated">
            <a:extLst>
              <a:ext uri="{FF2B5EF4-FFF2-40B4-BE49-F238E27FC236}">
                <a16:creationId xmlns:a16="http://schemas.microsoft.com/office/drawing/2014/main" id="{65BEF73B-DEDC-C97C-9526-DF34BCA96053}"/>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45782" r="-1" b="-1"/>
          <a:stretch/>
        </p:blipFill>
        <p:spPr>
          <a:xfrm>
            <a:off x="7017452" y="242016"/>
            <a:ext cx="938395" cy="1300544"/>
          </a:xfrm>
          <a:prstGeom prst="rect">
            <a:avLst/>
          </a:prstGeom>
        </p:spPr>
      </p:pic>
      <p:sp>
        <p:nvSpPr>
          <p:cNvPr id="2" name="Slide Number Placeholder 1">
            <a:extLst>
              <a:ext uri="{FF2B5EF4-FFF2-40B4-BE49-F238E27FC236}">
                <a16:creationId xmlns:a16="http://schemas.microsoft.com/office/drawing/2014/main" id="{EC44F610-E217-B651-77A6-9C3DCF1B8B77}"/>
              </a:ext>
            </a:extLst>
          </p:cNvPr>
          <p:cNvSpPr>
            <a:spLocks noGrp="1"/>
          </p:cNvSpPr>
          <p:nvPr>
            <p:ph type="sldNum" sz="quarter" idx="12"/>
          </p:nvPr>
        </p:nvSpPr>
        <p:spPr/>
        <p:txBody>
          <a:bodyPr/>
          <a:lstStyle/>
          <a:p>
            <a:pPr>
              <a:defRPr/>
            </a:pPr>
            <a:fld id="{B279AC3C-9A7B-46D6-8EDB-3083219B5F49}" type="slidenum">
              <a:rPr lang="en-GB" altLang="en-US" smtClean="0"/>
              <a:pPr>
                <a:defRPr/>
              </a:pPr>
              <a:t>42</a:t>
            </a:fld>
            <a:endParaRPr lang="en-GB" altLang="en-US"/>
          </a:p>
        </p:txBody>
      </p:sp>
      <p:sp>
        <p:nvSpPr>
          <p:cNvPr id="6" name="Footer Placeholder 5">
            <a:extLst>
              <a:ext uri="{FF2B5EF4-FFF2-40B4-BE49-F238E27FC236}">
                <a16:creationId xmlns:a16="http://schemas.microsoft.com/office/drawing/2014/main" id="{1A35A1FC-6DDD-93BC-F778-B379D5A99E16}"/>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C4F381-8D4A-4945-B219-9B3F093165F4}"/>
              </a:ext>
            </a:extLst>
          </p:cNvPr>
          <p:cNvSpPr>
            <a:spLocks noGrp="1"/>
          </p:cNvSpPr>
          <p:nvPr>
            <p:ph type="title"/>
          </p:nvPr>
        </p:nvSpPr>
        <p:spPr>
          <a:xfrm>
            <a:off x="457200" y="273050"/>
            <a:ext cx="8229600" cy="762000"/>
          </a:xfrm>
        </p:spPr>
        <p:txBody>
          <a:bodyPr>
            <a:normAutofit/>
          </a:bodyPr>
          <a:lstStyle/>
          <a:p>
            <a:pPr algn="ctr">
              <a:defRPr/>
            </a:pPr>
            <a:r>
              <a:rPr lang="en-GB" dirty="0">
                <a:latin typeface="Arial" panose="020B0604020202020204" pitchFamily="34" charset="0"/>
                <a:cs typeface="Arial" panose="020B0604020202020204" pitchFamily="34" charset="0"/>
              </a:rPr>
              <a:t>Workshop 4  </a:t>
            </a:r>
          </a:p>
        </p:txBody>
      </p:sp>
      <p:sp>
        <p:nvSpPr>
          <p:cNvPr id="87044" name="Content Placeholder 2">
            <a:extLst>
              <a:ext uri="{FF2B5EF4-FFF2-40B4-BE49-F238E27FC236}">
                <a16:creationId xmlns:a16="http://schemas.microsoft.com/office/drawing/2014/main" id="{33A95E6E-1451-4303-9952-E829E8D57E78}"/>
              </a:ext>
            </a:extLst>
          </p:cNvPr>
          <p:cNvSpPr>
            <a:spLocks noGrp="1"/>
          </p:cNvSpPr>
          <p:nvPr>
            <p:ph sz="quarter" idx="2"/>
          </p:nvPr>
        </p:nvSpPr>
        <p:spPr>
          <a:xfrm>
            <a:off x="457200" y="1035050"/>
            <a:ext cx="4040188" cy="4351007"/>
          </a:xfrm>
        </p:spPr>
        <p:txBody>
          <a:bodyPr>
            <a:normAutofit lnSpcReduction="10000"/>
          </a:bodyPr>
          <a:lstStyle/>
          <a:p>
            <a:pPr>
              <a:defRPr/>
            </a:pPr>
            <a:r>
              <a:rPr lang="en-GB" altLang="en-US" sz="1800" dirty="0">
                <a:latin typeface="Arial" panose="020B0604020202020204" pitchFamily="34" charset="0"/>
                <a:cs typeface="Arial" panose="020B0604020202020204" pitchFamily="34" charset="0"/>
              </a:rPr>
              <a:t>You will be booked in for a 10 minute 1 to 1 slot at workshop 4 or an alternative time will be offered </a:t>
            </a:r>
          </a:p>
          <a:p>
            <a:pPr>
              <a:defRPr/>
            </a:pPr>
            <a:r>
              <a:rPr lang="en-GB" altLang="en-US" sz="1800" dirty="0">
                <a:latin typeface="Arial" panose="020B0604020202020204" pitchFamily="34" charset="0"/>
                <a:cs typeface="Arial" panose="020B0604020202020204" pitchFamily="34" charset="0"/>
              </a:rPr>
              <a:t>This is chance to clarify issues and discuss your work </a:t>
            </a:r>
          </a:p>
          <a:p>
            <a:pPr>
              <a:defRPr/>
            </a:pPr>
            <a:r>
              <a:rPr lang="en-GB" altLang="en-US" sz="1800" dirty="0">
                <a:latin typeface="Arial" panose="020B0604020202020204" pitchFamily="34" charset="0"/>
                <a:cs typeface="Arial" panose="020B0604020202020204" pitchFamily="34" charset="0"/>
              </a:rPr>
              <a:t>Please send work you would like to discuss to the trainer at least 5 working days before workshop 4 via email so they have had a chance to look through it before they meet you </a:t>
            </a:r>
          </a:p>
          <a:p>
            <a:pPr>
              <a:defRPr/>
            </a:pPr>
            <a:r>
              <a:rPr lang="en-GB" altLang="en-US" sz="1800" dirty="0">
                <a:latin typeface="Arial" panose="020B0604020202020204" pitchFamily="34" charset="0"/>
                <a:cs typeface="Arial" panose="020B0604020202020204" pitchFamily="34" charset="0"/>
              </a:rPr>
              <a:t>Please bear in mind the trainer may</a:t>
            </a:r>
            <a:r>
              <a:rPr lang="en-GB" altLang="en-US" sz="1800" b="1" dirty="0">
                <a:latin typeface="Arial" panose="020B0604020202020204" pitchFamily="34" charset="0"/>
                <a:cs typeface="Arial" panose="020B0604020202020204" pitchFamily="34" charset="0"/>
              </a:rPr>
              <a:t> </a:t>
            </a:r>
            <a:r>
              <a:rPr lang="en-GB" altLang="en-US" sz="1800" dirty="0">
                <a:latin typeface="Arial" panose="020B0604020202020204" pitchFamily="34" charset="0"/>
                <a:cs typeface="Arial" panose="020B0604020202020204" pitchFamily="34" charset="0"/>
              </a:rPr>
              <a:t>not</a:t>
            </a:r>
            <a:r>
              <a:rPr lang="en-GB" altLang="en-US" sz="1800" b="1" dirty="0">
                <a:latin typeface="Arial" panose="020B0604020202020204" pitchFamily="34" charset="0"/>
                <a:cs typeface="Arial" panose="020B0604020202020204" pitchFamily="34" charset="0"/>
              </a:rPr>
              <a:t> </a:t>
            </a:r>
            <a:r>
              <a:rPr lang="en-GB" altLang="en-US" sz="1800" dirty="0">
                <a:latin typeface="Arial" panose="020B0604020202020204" pitchFamily="34" charset="0"/>
                <a:cs typeface="Arial" panose="020B0604020202020204" pitchFamily="34" charset="0"/>
              </a:rPr>
              <a:t>be able to look at the whole of your portfolio, so pick out tasks you would like help/advice with and make this clear in the email.</a:t>
            </a:r>
            <a:endParaRPr lang="en-GB" altLang="en-US" sz="1800" dirty="0">
              <a:highlight>
                <a:srgbClr val="FFFF00"/>
              </a:highlight>
              <a:latin typeface="Arial" panose="020B0604020202020204" pitchFamily="34" charset="0"/>
              <a:cs typeface="Arial" panose="020B0604020202020204" pitchFamily="34" charset="0"/>
            </a:endParaRPr>
          </a:p>
          <a:p>
            <a:pPr marL="82153" indent="0">
              <a:buNone/>
              <a:defRPr/>
            </a:pPr>
            <a:r>
              <a:rPr lang="en-GB" altLang="en-US" sz="1800" dirty="0"/>
              <a:t> </a:t>
            </a:r>
          </a:p>
        </p:txBody>
      </p:sp>
      <p:sp>
        <p:nvSpPr>
          <p:cNvPr id="5" name="Content Placeholder 4">
            <a:extLst>
              <a:ext uri="{FF2B5EF4-FFF2-40B4-BE49-F238E27FC236}">
                <a16:creationId xmlns:a16="http://schemas.microsoft.com/office/drawing/2014/main" id="{FCB1B7E5-52D2-4200-99CB-263E489860B0}"/>
              </a:ext>
            </a:extLst>
          </p:cNvPr>
          <p:cNvSpPr>
            <a:spLocks noGrp="1"/>
          </p:cNvSpPr>
          <p:nvPr>
            <p:ph sz="quarter" idx="4"/>
          </p:nvPr>
        </p:nvSpPr>
        <p:spPr>
          <a:xfrm>
            <a:off x="4620769" y="1035049"/>
            <a:ext cx="4066032" cy="5738813"/>
          </a:xfrm>
        </p:spPr>
        <p:txBody>
          <a:bodyPr>
            <a:normAutofit lnSpcReduction="10000"/>
          </a:bodyPr>
          <a:lstStyle/>
          <a:p>
            <a:pPr marL="82153" indent="0">
              <a:buNone/>
              <a:defRPr/>
            </a:pPr>
            <a:r>
              <a:rPr lang="en-GB" altLang="en-US" sz="2000" b="1" dirty="0">
                <a:latin typeface="Arial" panose="020B0604020202020204" pitchFamily="34" charset="0"/>
                <a:cs typeface="Arial" panose="020B0604020202020204" pitchFamily="34" charset="0"/>
              </a:rPr>
              <a:t>By workshop 4</a:t>
            </a:r>
          </a:p>
          <a:p>
            <a:pPr>
              <a:defRPr/>
            </a:pPr>
            <a:r>
              <a:rPr lang="en-GB" altLang="en-US" sz="2000" dirty="0">
                <a:latin typeface="Arial" panose="020B0604020202020204" pitchFamily="34" charset="0"/>
                <a:cs typeface="Arial" panose="020B0604020202020204" pitchFamily="34" charset="0"/>
              </a:rPr>
              <a:t>Completed Task 1 part a – developmental review </a:t>
            </a:r>
          </a:p>
          <a:p>
            <a:pPr>
              <a:defRPr/>
            </a:pPr>
            <a:r>
              <a:rPr lang="en-GB" altLang="en-US" sz="2000" dirty="0">
                <a:latin typeface="Arial" panose="020B0604020202020204" pitchFamily="34" charset="0"/>
                <a:cs typeface="Arial" panose="020B0604020202020204" pitchFamily="34" charset="0"/>
              </a:rPr>
              <a:t>Undertaken and written up your observation – Task 2</a:t>
            </a:r>
          </a:p>
          <a:p>
            <a:pPr>
              <a:defRPr/>
            </a:pPr>
            <a:r>
              <a:rPr lang="en-GB" altLang="en-US" sz="2000" dirty="0">
                <a:latin typeface="Arial" panose="020B0604020202020204" pitchFamily="34" charset="0"/>
                <a:cs typeface="Arial" panose="020B0604020202020204" pitchFamily="34" charset="0"/>
              </a:rPr>
              <a:t>Finished a draft of your safeguarding essay – Task 3</a:t>
            </a:r>
          </a:p>
          <a:p>
            <a:pPr>
              <a:defRPr/>
            </a:pPr>
            <a:r>
              <a:rPr lang="en-GB" altLang="en-US" sz="2000" dirty="0">
                <a:latin typeface="Arial" panose="020B0604020202020204" pitchFamily="34" charset="0"/>
                <a:cs typeface="Arial" panose="020B0604020202020204" pitchFamily="34" charset="0"/>
              </a:rPr>
              <a:t>Workshop 4 will allow time to go over any section you would like to clarify/discuss further</a:t>
            </a:r>
          </a:p>
          <a:p>
            <a:pPr>
              <a:defRPr/>
            </a:pPr>
            <a:r>
              <a:rPr lang="en-GB" altLang="en-US" sz="2000" dirty="0">
                <a:latin typeface="Arial" panose="020B0604020202020204" pitchFamily="34" charset="0"/>
                <a:cs typeface="Arial" panose="020B0604020202020204" pitchFamily="34" charset="0"/>
              </a:rPr>
              <a:t>Ensure you book in your 3 days study leave if you have not done so already.</a:t>
            </a:r>
          </a:p>
          <a:p>
            <a:pPr marL="109537" indent="0">
              <a:buNone/>
            </a:pPr>
            <a:endParaRPr lang="en-GB" dirty="0"/>
          </a:p>
        </p:txBody>
      </p:sp>
      <p:sp>
        <p:nvSpPr>
          <p:cNvPr id="90114" name="Slide Number Placeholder 5">
            <a:extLst>
              <a:ext uri="{FF2B5EF4-FFF2-40B4-BE49-F238E27FC236}">
                <a16:creationId xmlns:a16="http://schemas.microsoft.com/office/drawing/2014/main" id="{920CC773-EF94-4995-821B-FF28FB8161D2}"/>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557213" indent="-214313">
              <a:defRPr>
                <a:solidFill>
                  <a:schemeClr val="tx1"/>
                </a:solidFill>
                <a:latin typeface="Arial" panose="020B0604020202020204" pitchFamily="34" charset="0"/>
                <a:cs typeface="Arial" panose="020B0604020202020204" pitchFamily="34" charset="0"/>
              </a:defRPr>
            </a:lvl2pPr>
            <a:lvl3pPr marL="857250" indent="-171450">
              <a:defRPr>
                <a:solidFill>
                  <a:schemeClr val="tx1"/>
                </a:solidFill>
                <a:latin typeface="Arial" panose="020B0604020202020204" pitchFamily="34" charset="0"/>
                <a:cs typeface="Arial" panose="020B0604020202020204" pitchFamily="34" charset="0"/>
              </a:defRPr>
            </a:lvl3pPr>
            <a:lvl4pPr marL="1200150" indent="-171450">
              <a:defRPr>
                <a:solidFill>
                  <a:schemeClr val="tx1"/>
                </a:solidFill>
                <a:latin typeface="Arial" panose="020B0604020202020204" pitchFamily="34" charset="0"/>
                <a:cs typeface="Arial" panose="020B0604020202020204" pitchFamily="34" charset="0"/>
              </a:defRPr>
            </a:lvl4pPr>
            <a:lvl5pPr marL="1543050" indent="-171450">
              <a:defRPr>
                <a:solidFill>
                  <a:schemeClr val="tx1"/>
                </a:solidFill>
                <a:latin typeface="Arial" panose="020B0604020202020204" pitchFamily="34" charset="0"/>
                <a:cs typeface="Arial" panose="020B0604020202020204" pitchFamily="34" charset="0"/>
              </a:defRPr>
            </a:lvl5pPr>
            <a:lvl6pPr marL="18859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2288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25717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29146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26823BE-D58C-4492-8D1C-0278258490E4}" type="slidenum">
              <a:rPr lang="en-GB" altLang="en-US" smtClean="0"/>
              <a:pPr/>
              <a:t>43</a:t>
            </a:fld>
            <a:endParaRPr lang="en-GB" altLang="en-US"/>
          </a:p>
        </p:txBody>
      </p:sp>
      <p:sp>
        <p:nvSpPr>
          <p:cNvPr id="3" name="Footer Placeholder 2">
            <a:extLst>
              <a:ext uri="{FF2B5EF4-FFF2-40B4-BE49-F238E27FC236}">
                <a16:creationId xmlns:a16="http://schemas.microsoft.com/office/drawing/2014/main" id="{7CFD3CF1-6C16-9FCA-82E8-5CC521464E2B}"/>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C6AA4-A4E7-DE45-B501-512E103D50BE}"/>
              </a:ext>
            </a:extLst>
          </p:cNvPr>
          <p:cNvSpPr>
            <a:spLocks noGrp="1"/>
          </p:cNvSpPr>
          <p:nvPr>
            <p:ph type="title"/>
          </p:nvPr>
        </p:nvSpPr>
        <p:spPr/>
        <p:txBody>
          <a:bodyPr/>
          <a:lstStyle/>
          <a:p>
            <a:r>
              <a:rPr lang="en-US" dirty="0"/>
              <a:t>Reference List </a:t>
            </a:r>
          </a:p>
        </p:txBody>
      </p:sp>
      <p:sp>
        <p:nvSpPr>
          <p:cNvPr id="3" name="Content Placeholder 2">
            <a:extLst>
              <a:ext uri="{FF2B5EF4-FFF2-40B4-BE49-F238E27FC236}">
                <a16:creationId xmlns:a16="http://schemas.microsoft.com/office/drawing/2014/main" id="{83317B8A-69E2-0669-66F0-66EFEB66437D}"/>
              </a:ext>
            </a:extLst>
          </p:cNvPr>
          <p:cNvSpPr>
            <a:spLocks noGrp="1"/>
          </p:cNvSpPr>
          <p:nvPr>
            <p:ph idx="1"/>
          </p:nvPr>
        </p:nvSpPr>
        <p:spPr>
          <a:xfrm>
            <a:off x="633688" y="1847851"/>
            <a:ext cx="7886700" cy="4351338"/>
          </a:xfrm>
        </p:spPr>
        <p:txBody>
          <a:bodyPr>
            <a:normAutofit/>
          </a:bodyPr>
          <a:lstStyle/>
          <a:p>
            <a:r>
              <a:rPr lang="en-GB" altLang="en-US" sz="1700" dirty="0">
                <a:latin typeface="Arial" panose="020B0604020202020204" pitchFamily="34" charset="0"/>
                <a:cs typeface="Arial" panose="020B0604020202020204" pitchFamily="34" charset="0"/>
              </a:rPr>
              <a:t>Adams, R, </a:t>
            </a:r>
            <a:r>
              <a:rPr lang="en-GB" altLang="en-US" sz="1700" dirty="0" err="1">
                <a:latin typeface="Arial" panose="020B0604020202020204" pitchFamily="34" charset="0"/>
                <a:cs typeface="Arial" panose="020B0604020202020204" pitchFamily="34" charset="0"/>
              </a:rPr>
              <a:t>Dominelli</a:t>
            </a:r>
            <a:r>
              <a:rPr lang="en-GB" altLang="en-US" sz="1700" dirty="0">
                <a:latin typeface="Arial" panose="020B0604020202020204" pitchFamily="34" charset="0"/>
                <a:cs typeface="Arial" panose="020B0604020202020204" pitchFamily="34" charset="0"/>
              </a:rPr>
              <a:t>, L and Payne, M (2009) </a:t>
            </a:r>
            <a:r>
              <a:rPr lang="en-GB" altLang="en-US" sz="1700" i="1" dirty="0">
                <a:latin typeface="Arial" panose="020B0604020202020204" pitchFamily="34" charset="0"/>
                <a:cs typeface="Arial" panose="020B0604020202020204" pitchFamily="34" charset="0"/>
              </a:rPr>
              <a:t>Social work Futures, </a:t>
            </a:r>
            <a:r>
              <a:rPr lang="en-GB" altLang="en-US" sz="1700" dirty="0">
                <a:latin typeface="Arial" panose="020B0604020202020204" pitchFamily="34" charset="0"/>
                <a:cs typeface="Arial" panose="020B0604020202020204" pitchFamily="34" charset="0"/>
              </a:rPr>
              <a:t>Basingstoke: Palgrave </a:t>
            </a:r>
            <a:r>
              <a:rPr lang="en-GB" altLang="en-US" sz="1700" dirty="0" err="1">
                <a:latin typeface="Arial" panose="020B0604020202020204" pitchFamily="34" charset="0"/>
                <a:cs typeface="Arial" panose="020B0604020202020204" pitchFamily="34" charset="0"/>
              </a:rPr>
              <a:t>Macmillian</a:t>
            </a:r>
            <a:r>
              <a:rPr lang="en-GB" altLang="en-US" sz="1700" dirty="0">
                <a:latin typeface="Arial" panose="020B0604020202020204" pitchFamily="34" charset="0"/>
                <a:cs typeface="Arial" panose="020B0604020202020204" pitchFamily="34" charset="0"/>
              </a:rPr>
              <a:t>.</a:t>
            </a:r>
          </a:p>
          <a:p>
            <a:r>
              <a:rPr lang="en-GB" sz="1700" dirty="0">
                <a:effectLst/>
                <a:latin typeface="Arial" panose="020B0604020202020204" pitchFamily="34" charset="0"/>
                <a:ea typeface="Calibri" panose="020F0502020204030204" pitchFamily="34" charset="0"/>
                <a:cs typeface="Arial" panose="020B0604020202020204" pitchFamily="34" charset="0"/>
              </a:rPr>
              <a:t>Johns, R (2005) </a:t>
            </a:r>
            <a:r>
              <a:rPr lang="en-GB" sz="1700" i="1" dirty="0">
                <a:effectLst/>
                <a:latin typeface="Arial" panose="020B0604020202020204" pitchFamily="34" charset="0"/>
                <a:ea typeface="Calibri" panose="020F0502020204030204" pitchFamily="34" charset="0"/>
                <a:cs typeface="Arial" panose="020B0604020202020204" pitchFamily="34" charset="0"/>
              </a:rPr>
              <a:t>“Using the Law in Social Work”, </a:t>
            </a:r>
            <a:r>
              <a:rPr lang="en-GB" sz="1700" dirty="0">
                <a:effectLst/>
                <a:latin typeface="Arial" panose="020B0604020202020204" pitchFamily="34" charset="0"/>
                <a:ea typeface="Calibri" panose="020F0502020204030204" pitchFamily="34" charset="0"/>
                <a:cs typeface="Arial" panose="020B0604020202020204" pitchFamily="34" charset="0"/>
              </a:rPr>
              <a:t>Exeter: Learning Matters Ltd. </a:t>
            </a:r>
            <a:endParaRPr lang="en-GB" altLang="en-US" sz="1700" dirty="0">
              <a:latin typeface="Arial" panose="020B0604020202020204" pitchFamily="34" charset="0"/>
              <a:cs typeface="Arial" panose="020B0604020202020204" pitchFamily="34" charset="0"/>
            </a:endParaRPr>
          </a:p>
          <a:p>
            <a:r>
              <a:rPr lang="en-GB" altLang="en-US" sz="1700" dirty="0">
                <a:latin typeface="Arial" panose="020B0604020202020204" pitchFamily="34" charset="0"/>
                <a:cs typeface="Arial" panose="020B0604020202020204" pitchFamily="34" charset="0"/>
              </a:rPr>
              <a:t>Kershall, H and Pritchard, J (2007) </a:t>
            </a:r>
            <a:r>
              <a:rPr lang="en-GB" altLang="en-US" sz="1700" i="1" dirty="0">
                <a:latin typeface="Arial" panose="020B0604020202020204" pitchFamily="34" charset="0"/>
                <a:cs typeface="Arial" panose="020B0604020202020204" pitchFamily="34" charset="0"/>
              </a:rPr>
              <a:t>“Good Practice in Risk Assessment &amp; Risk Management”, </a:t>
            </a:r>
            <a:r>
              <a:rPr lang="en-GB" altLang="en-US" sz="1700" dirty="0">
                <a:latin typeface="Arial" panose="020B0604020202020204" pitchFamily="34" charset="0"/>
                <a:cs typeface="Arial" panose="020B0604020202020204" pitchFamily="34" charset="0"/>
              </a:rPr>
              <a:t>London: Jessica Kingsley.</a:t>
            </a:r>
          </a:p>
          <a:p>
            <a:r>
              <a:rPr lang="en-GB" altLang="en-US" sz="1700" dirty="0" err="1">
                <a:latin typeface="Arial" panose="020B0604020202020204" pitchFamily="34" charset="0"/>
                <a:cs typeface="Arial" panose="020B0604020202020204" pitchFamily="34" charset="0"/>
              </a:rPr>
              <a:t>Tedam</a:t>
            </a:r>
            <a:r>
              <a:rPr lang="en-GB" altLang="en-US" sz="1700" dirty="0">
                <a:latin typeface="Arial" panose="020B0604020202020204" pitchFamily="34" charset="0"/>
                <a:cs typeface="Arial" panose="020B0604020202020204" pitchFamily="34" charset="0"/>
              </a:rPr>
              <a:t>, P (2021) </a:t>
            </a:r>
            <a:r>
              <a:rPr lang="en-GB" altLang="en-US" sz="1700" i="1" dirty="0">
                <a:latin typeface="Arial" panose="020B0604020202020204" pitchFamily="34" charset="0"/>
                <a:cs typeface="Arial" panose="020B0604020202020204" pitchFamily="34" charset="0"/>
              </a:rPr>
              <a:t>Anti-Oppressive Social Work Practice, </a:t>
            </a:r>
            <a:r>
              <a:rPr lang="en-GB" altLang="en-US" sz="1700" dirty="0">
                <a:latin typeface="Arial" panose="020B0604020202020204" pitchFamily="34" charset="0"/>
                <a:cs typeface="Arial" panose="020B0604020202020204" pitchFamily="34" charset="0"/>
              </a:rPr>
              <a:t>London: Learning Matters, Sage Publication.</a:t>
            </a:r>
            <a:endParaRPr lang="en-GB" altLang="en-US" sz="1700" i="1" dirty="0">
              <a:latin typeface="Arial" panose="020B0604020202020204" pitchFamily="34" charset="0"/>
              <a:cs typeface="Arial" panose="020B0604020202020204" pitchFamily="34" charset="0"/>
            </a:endParaRPr>
          </a:p>
          <a:p>
            <a:r>
              <a:rPr lang="en-GB" altLang="en-US" sz="1700" dirty="0">
                <a:latin typeface="Arial" panose="020B0604020202020204" pitchFamily="34" charset="0"/>
                <a:cs typeface="Arial" panose="020B0604020202020204" pitchFamily="34" charset="0"/>
              </a:rPr>
              <a:t>Watson, D and West, J (2006) </a:t>
            </a:r>
            <a:r>
              <a:rPr lang="en-GB" altLang="en-US" sz="1700" i="1" dirty="0">
                <a:latin typeface="Arial" panose="020B0604020202020204" pitchFamily="34" charset="0"/>
                <a:cs typeface="Arial" panose="020B0604020202020204" pitchFamily="34" charset="0"/>
              </a:rPr>
              <a:t>Social Work Process and Practice, </a:t>
            </a:r>
            <a:r>
              <a:rPr lang="en-GB" altLang="en-US" sz="1700" dirty="0">
                <a:latin typeface="Arial" panose="020B0604020202020204" pitchFamily="34" charset="0"/>
                <a:cs typeface="Arial" panose="020B0604020202020204" pitchFamily="34" charset="0"/>
              </a:rPr>
              <a:t>Basingstoke: Palgrave Macmillan.</a:t>
            </a:r>
            <a:endParaRPr lang="en-GB" altLang="en-US" sz="1700" i="1" dirty="0">
              <a:latin typeface="Arial" panose="020B0604020202020204" pitchFamily="34" charset="0"/>
              <a:cs typeface="Arial" panose="020B0604020202020204" pitchFamily="34" charset="0"/>
            </a:endParaRPr>
          </a:p>
          <a:p>
            <a:pPr marL="0" indent="0">
              <a:buNone/>
            </a:pPr>
            <a:endParaRPr lang="en-US" sz="2800" dirty="0"/>
          </a:p>
        </p:txBody>
      </p:sp>
      <p:sp>
        <p:nvSpPr>
          <p:cNvPr id="4" name="Footer Placeholder 3">
            <a:extLst>
              <a:ext uri="{FF2B5EF4-FFF2-40B4-BE49-F238E27FC236}">
                <a16:creationId xmlns:a16="http://schemas.microsoft.com/office/drawing/2014/main" id="{F11BC59E-6805-83EA-C09E-6BFB3BFC76BB}"/>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
        <p:nvSpPr>
          <p:cNvPr id="5" name="Slide Number Placeholder 4">
            <a:extLst>
              <a:ext uri="{FF2B5EF4-FFF2-40B4-BE49-F238E27FC236}">
                <a16:creationId xmlns:a16="http://schemas.microsoft.com/office/drawing/2014/main" id="{27395154-C620-73E7-2ABC-F1636BDD161C}"/>
              </a:ext>
            </a:extLst>
          </p:cNvPr>
          <p:cNvSpPr>
            <a:spLocks noGrp="1"/>
          </p:cNvSpPr>
          <p:nvPr>
            <p:ph type="sldNum" sz="quarter" idx="12"/>
          </p:nvPr>
        </p:nvSpPr>
        <p:spPr/>
        <p:txBody>
          <a:bodyPr/>
          <a:lstStyle/>
          <a:p>
            <a:pPr>
              <a:defRPr/>
            </a:pPr>
            <a:fld id="{B279AC3C-9A7B-46D6-8EDB-3083219B5F49}" type="slidenum">
              <a:rPr lang="en-GB" altLang="en-US" smtClean="0"/>
              <a:pPr>
                <a:defRPr/>
              </a:pPr>
              <a:t>44</a:t>
            </a:fld>
            <a:endParaRPr lang="en-GB" altLang="en-US"/>
          </a:p>
        </p:txBody>
      </p:sp>
    </p:spTree>
    <p:extLst>
      <p:ext uri="{BB962C8B-B14F-4D97-AF65-F5344CB8AC3E}">
        <p14:creationId xmlns:p14="http://schemas.microsoft.com/office/powerpoint/2010/main" val="382046013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B89A842-16B8-4A2C-E12C-FF3E0627B52B}"/>
              </a:ext>
            </a:extLst>
          </p:cNvPr>
          <p:cNvSpPr>
            <a:spLocks noGrp="1"/>
          </p:cNvSpPr>
          <p:nvPr>
            <p:ph type="title"/>
          </p:nvPr>
        </p:nvSpPr>
        <p:spPr/>
        <p:txBody>
          <a:bodyPr anchor="ctr">
            <a:normAutofit/>
          </a:bodyPr>
          <a:lstStyle/>
          <a:p>
            <a:r>
              <a:rPr lang="en-US" dirty="0"/>
              <a:t>Evaluation </a:t>
            </a:r>
          </a:p>
        </p:txBody>
      </p:sp>
      <p:graphicFrame>
        <p:nvGraphicFramePr>
          <p:cNvPr id="5" name="Content Placeholder 4">
            <a:extLst>
              <a:ext uri="{FF2B5EF4-FFF2-40B4-BE49-F238E27FC236}">
                <a16:creationId xmlns:a16="http://schemas.microsoft.com/office/drawing/2014/main" id="{E7A38FB7-598C-CE86-7799-75F86697BD24}"/>
              </a:ext>
            </a:extLst>
          </p:cNvPr>
          <p:cNvGraphicFramePr>
            <a:graphicFrameLocks noGrp="1"/>
          </p:cNvGraphicFramePr>
          <p:nvPr>
            <p:ph sz="quarter" idx="2"/>
            <p:extLst>
              <p:ext uri="{D42A27DB-BD31-4B8C-83A1-F6EECF244321}">
                <p14:modId xmlns:p14="http://schemas.microsoft.com/office/powerpoint/2010/main" val="2777120247"/>
              </p:ext>
            </p:extLst>
          </p:nvPr>
        </p:nvGraphicFramePr>
        <p:xfrm>
          <a:off x="461887" y="1819870"/>
          <a:ext cx="4040188" cy="4407300"/>
        </p:xfrm>
        <a:graphic>
          <a:graphicData uri="http://schemas.openxmlformats.org/drawingml/2006/table">
            <a:tbl>
              <a:tblPr firstRow="1" firstCol="1" bandRow="1">
                <a:noFill/>
                <a:tableStyleId>{5C22544A-7EE6-4342-B048-85BDC9FD1C3A}</a:tableStyleId>
              </a:tblPr>
              <a:tblGrid>
                <a:gridCol w="4040188">
                  <a:extLst>
                    <a:ext uri="{9D8B030D-6E8A-4147-A177-3AD203B41FA5}">
                      <a16:colId xmlns:a16="http://schemas.microsoft.com/office/drawing/2014/main" val="3659162764"/>
                    </a:ext>
                  </a:extLst>
                </a:gridCol>
              </a:tblGrid>
              <a:tr h="1988193">
                <a:tc>
                  <a:txBody>
                    <a:bodyPr/>
                    <a:lstStyle/>
                    <a:p>
                      <a:r>
                        <a:rPr lang="en-GB" sz="1400" b="1" dirty="0">
                          <a:solidFill>
                            <a:srgbClr val="FFFFFF"/>
                          </a:solidFill>
                          <a:effectLst/>
                        </a:rPr>
                        <a:t>What do you think worked well in the workshop/what did you find helpful today?</a:t>
                      </a:r>
                      <a:endParaRPr lang="en-GB" sz="14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199338" marR="119603" marT="119603" marB="119603" anchor="ctr">
                    <a:lnL w="38100" cap="flat" cmpd="sng" algn="ctr">
                      <a:noFill/>
                      <a:prstDash val="solid"/>
                    </a:lnL>
                    <a:lnR w="38100" cap="flat" cmpd="sng" algn="ctr">
                      <a:noFill/>
                      <a:prstDash val="solid"/>
                    </a:lnR>
                    <a:lnT w="38100" cap="flat" cmpd="sng" algn="ctr">
                      <a:no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2454308226"/>
                  </a:ext>
                </a:extLst>
              </a:tr>
              <a:tr h="1081646">
                <a:tc>
                  <a:txBody>
                    <a:bodyPr/>
                    <a:lstStyle/>
                    <a:p>
                      <a:r>
                        <a:rPr lang="en-GB" sz="1400" b="1" dirty="0">
                          <a:solidFill>
                            <a:srgbClr val="FFFFFF"/>
                          </a:solidFill>
                          <a:effectLst/>
                        </a:rPr>
                        <a:t>Was there anything you didn’t think worked so well? </a:t>
                      </a:r>
                    </a:p>
                    <a:p>
                      <a:r>
                        <a:rPr lang="en-GB" sz="1400" b="1" dirty="0">
                          <a:solidFill>
                            <a:srgbClr val="FFFFFF"/>
                          </a:solidFill>
                          <a:effectLst/>
                        </a:rPr>
                        <a:t> </a:t>
                      </a:r>
                      <a:endParaRPr lang="en-GB" sz="14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199338" marR="119603" marT="119603" marB="119603"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1567399577"/>
                  </a:ext>
                </a:extLst>
              </a:tr>
              <a:tr h="1337461">
                <a:tc>
                  <a:txBody>
                    <a:bodyPr/>
                    <a:lstStyle/>
                    <a:p>
                      <a:r>
                        <a:rPr lang="en-GB" sz="1400" b="1" dirty="0">
                          <a:solidFill>
                            <a:srgbClr val="FFFFFF"/>
                          </a:solidFill>
                          <a:effectLst/>
                        </a:rPr>
                        <a:t>Do you have any suggestions of ways we could improve this workshops?</a:t>
                      </a:r>
                    </a:p>
                    <a:p>
                      <a:br>
                        <a:rPr lang="en-GB" sz="1400" b="1" dirty="0">
                          <a:solidFill>
                            <a:srgbClr val="FFFFFF"/>
                          </a:solidFill>
                          <a:effectLst/>
                        </a:rPr>
                      </a:br>
                      <a:endParaRPr lang="en-GB" sz="14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199338" marR="119603" marT="119603" marB="119603"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noFill/>
                      <a:prstDash val="solid"/>
                    </a:lnB>
                    <a:solidFill>
                      <a:srgbClr val="636B68">
                        <a:alpha val="69804"/>
                      </a:srgbClr>
                    </a:solidFill>
                  </a:tcPr>
                </a:tc>
                <a:extLst>
                  <a:ext uri="{0D108BD9-81ED-4DB2-BD59-A6C34878D82A}">
                    <a16:rowId xmlns:a16="http://schemas.microsoft.com/office/drawing/2014/main" val="2856407520"/>
                  </a:ext>
                </a:extLst>
              </a:tr>
            </a:tbl>
          </a:graphicData>
        </a:graphic>
      </p:graphicFrame>
      <p:sp>
        <p:nvSpPr>
          <p:cNvPr id="14" name="Content Placeholder 4">
            <a:extLst>
              <a:ext uri="{FF2B5EF4-FFF2-40B4-BE49-F238E27FC236}">
                <a16:creationId xmlns:a16="http://schemas.microsoft.com/office/drawing/2014/main" id="{4CB5EB5F-DB26-4B3C-3E16-7A512836BD90}"/>
              </a:ext>
            </a:extLst>
          </p:cNvPr>
          <p:cNvSpPr>
            <a:spLocks noGrp="1"/>
          </p:cNvSpPr>
          <p:nvPr>
            <p:ph sz="quarter" idx="4"/>
          </p:nvPr>
        </p:nvSpPr>
        <p:spPr>
          <a:xfrm>
            <a:off x="4799409" y="2125266"/>
            <a:ext cx="3887391" cy="2763441"/>
          </a:xfrm>
        </p:spPr>
        <p:txBody>
          <a:bodyPr wrap="square" anchor="t">
            <a:normAutofit fontScale="70000" lnSpcReduction="20000"/>
          </a:bodyPr>
          <a:lstStyle/>
          <a:p>
            <a:pPr>
              <a:spcAft>
                <a:spcPts val="450"/>
              </a:spcAft>
            </a:pPr>
            <a:r>
              <a:rPr lang="en-US" dirty="0"/>
              <a:t>The trainers will leave you for 5 minutes to do an evaluation of the day. </a:t>
            </a:r>
          </a:p>
          <a:p>
            <a:pPr>
              <a:spcAft>
                <a:spcPts val="450"/>
              </a:spcAft>
            </a:pPr>
            <a:r>
              <a:rPr lang="en-US" dirty="0"/>
              <a:t>Please could one of you take notes of the feedback from the group and pass on to the trainer (either type into the discussion/chat box if online or on a flip chart if face to face). </a:t>
            </a:r>
          </a:p>
          <a:p>
            <a:pPr marL="82153" indent="0">
              <a:spcAft>
                <a:spcPts val="450"/>
              </a:spcAft>
              <a:buNone/>
            </a:pPr>
            <a:r>
              <a:rPr lang="en-US" dirty="0"/>
              <a:t>                 Thankyou. </a:t>
            </a:r>
          </a:p>
        </p:txBody>
      </p:sp>
      <p:sp>
        <p:nvSpPr>
          <p:cNvPr id="4" name="Slide Number Placeholder 3">
            <a:extLst>
              <a:ext uri="{FF2B5EF4-FFF2-40B4-BE49-F238E27FC236}">
                <a16:creationId xmlns:a16="http://schemas.microsoft.com/office/drawing/2014/main" id="{3E6CBAF6-033B-BDF6-9B93-FE7FF3A54AF2}"/>
              </a:ext>
            </a:extLst>
          </p:cNvPr>
          <p:cNvSpPr>
            <a:spLocks noGrp="1"/>
          </p:cNvSpPr>
          <p:nvPr>
            <p:ph type="sldNum" sz="quarter" idx="12"/>
          </p:nvPr>
        </p:nvSpPr>
        <p:spPr/>
        <p:txBody>
          <a:bodyPr wrap="square" anchor="b">
            <a:normAutofit/>
          </a:bodyPr>
          <a:lstStyle/>
          <a:p>
            <a:pPr>
              <a:spcAft>
                <a:spcPts val="450"/>
              </a:spcAft>
              <a:defRPr/>
            </a:pPr>
            <a:fld id="{7774C298-7B0E-45D6-A1A1-14F34D0A5FD3}" type="slidenum">
              <a:rPr lang="en-GB" altLang="en-US" smtClean="0"/>
              <a:pPr>
                <a:spcAft>
                  <a:spcPts val="450"/>
                </a:spcAft>
                <a:defRPr/>
              </a:pPr>
              <a:t>45</a:t>
            </a:fld>
            <a:endParaRPr lang="en-GB" altLang="en-US"/>
          </a:p>
        </p:txBody>
      </p:sp>
      <p:sp>
        <p:nvSpPr>
          <p:cNvPr id="6" name="Footer Placeholder 5">
            <a:extLst>
              <a:ext uri="{FF2B5EF4-FFF2-40B4-BE49-F238E27FC236}">
                <a16:creationId xmlns:a16="http://schemas.microsoft.com/office/drawing/2014/main" id="{94191839-017A-48AA-7BB0-5F3D1E7B8415}"/>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extLst>
      <p:ext uri="{BB962C8B-B14F-4D97-AF65-F5344CB8AC3E}">
        <p14:creationId xmlns:p14="http://schemas.microsoft.com/office/powerpoint/2010/main" val="2182308461"/>
      </p:ext>
    </p:extLst>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18044</TotalTime>
  <Words>4852</Words>
  <Application>Microsoft Macintosh PowerPoint</Application>
  <PresentationFormat>On-screen Show (4:3)</PresentationFormat>
  <Paragraphs>538</Paragraphs>
  <Slides>45</Slides>
  <Notes>39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45</vt:i4>
      </vt:variant>
    </vt:vector>
  </HeadingPairs>
  <TitlesOfParts>
    <vt:vector size="51" baseType="lpstr">
      <vt:lpstr>Arial</vt:lpstr>
      <vt:lpstr>Calibri</vt:lpstr>
      <vt:lpstr>Calibri Light</vt:lpstr>
      <vt:lpstr>Wingdings</vt:lpstr>
      <vt:lpstr>Wingdings 3</vt:lpstr>
      <vt:lpstr>Office 2013 - 2022 Theme</vt:lpstr>
      <vt:lpstr>Porth Agored Graduate Certificate  Consolidation Programme  CPEL </vt:lpstr>
      <vt:lpstr>Expectations/Ground Rules for Workshops</vt:lpstr>
      <vt:lpstr>Aims and Objectives </vt:lpstr>
      <vt:lpstr>Task 3 - Safeguarding - The Portfolio Question</vt:lpstr>
      <vt:lpstr>SCW Learning Outcomes - Task 3 </vt:lpstr>
      <vt:lpstr>Learning Outcome -1</vt:lpstr>
      <vt:lpstr>PowerPoint Presentation</vt:lpstr>
      <vt:lpstr>Overarching Legislation </vt:lpstr>
      <vt:lpstr>  Overarching Safeguarding Legislation, Policy and Procedure </vt:lpstr>
      <vt:lpstr>Overarching Duties Under  The Social Services and Well-Being (Wales) Act, 2014</vt:lpstr>
      <vt:lpstr> Welsh Legislation </vt:lpstr>
      <vt:lpstr>Safeguarding legislation, policies, strategies and procedures  </vt:lpstr>
      <vt:lpstr>The Wales Safeguarding Procedures – Adults (principles also applies to children)  </vt:lpstr>
      <vt:lpstr>The Wales Safeguarding Procedures – Adults (principles also applies to children)</vt:lpstr>
      <vt:lpstr>Children At Risk</vt:lpstr>
      <vt:lpstr>  Assessment: Some theory and practice Surviving  safeguarding – Annie’s Story  </vt:lpstr>
      <vt:lpstr>Power and Assessments Anti-Discriminatory and Anti-oppressive Practice </vt:lpstr>
      <vt:lpstr>Culturally Sensitive Social Work Assessments and Intervention- 4D2P Model (Prospera Tedam 2021)</vt:lpstr>
      <vt:lpstr>  </vt:lpstr>
      <vt:lpstr>Exercise 2</vt:lpstr>
      <vt:lpstr>Learning Outcome - 2 2. Working collaboratively with people in need of care and support, their carers other Professionals </vt:lpstr>
      <vt:lpstr>PowerPoint Presentation</vt:lpstr>
      <vt:lpstr>Tensions and Conflicts Exercise 3 </vt:lpstr>
      <vt:lpstr>  </vt:lpstr>
      <vt:lpstr>Risk, Protection and Values</vt:lpstr>
      <vt:lpstr>Ethics and Effective Practice</vt:lpstr>
      <vt:lpstr>Advocacy - Principles</vt:lpstr>
      <vt:lpstr>Exercise 4 - Safeguarding</vt:lpstr>
      <vt:lpstr> Appreciating Biases within the Risk Assessment Process </vt:lpstr>
      <vt:lpstr>Professional Curiosity - Collaboration </vt:lpstr>
      <vt:lpstr> Learning Outcome 3 3. Intervention and application of professional judgement in increasingly complex situations </vt:lpstr>
      <vt:lpstr>Dimensions of Working in Wales</vt:lpstr>
      <vt:lpstr>Social Services and Well-Being (Wales) Act (2014): Human Rights</vt:lpstr>
      <vt:lpstr>Intervention and Application of Professional Judgement in Increasingly Complex Situations</vt:lpstr>
      <vt:lpstr>Social Work Theories  Theory underpins professional decision making  </vt:lpstr>
      <vt:lpstr>Theories - Including Models</vt:lpstr>
      <vt:lpstr>Consider Complexity</vt:lpstr>
      <vt:lpstr>Complex Thinking</vt:lpstr>
      <vt:lpstr>Decision-Making and Planning</vt:lpstr>
      <vt:lpstr>Professional Judgement Based on Assessment Information </vt:lpstr>
      <vt:lpstr>Safeguarding Task 3 Recap – What to include</vt:lpstr>
      <vt:lpstr> Safeguarding Task 3 Hints and Tips </vt:lpstr>
      <vt:lpstr>Workshop 4  </vt:lpstr>
      <vt:lpstr>Reference List </vt:lpstr>
      <vt:lpstr>Evaluation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Porth Agored Graduate Certificate  Consolidation Programme  Workshop 3</dc:title>
  <dc:creator>Paula McCreary</dc:creator>
  <cp:lastModifiedBy>Paula McCreary</cp:lastModifiedBy>
  <cp:revision>41</cp:revision>
  <cp:lastPrinted>2024-03-13T16:08:23Z</cp:lastPrinted>
  <dcterms:created xsi:type="dcterms:W3CDTF">2021-01-05T17:31:28Z</dcterms:created>
  <dcterms:modified xsi:type="dcterms:W3CDTF">2025-09-23T13:41:31Z</dcterms:modified>
</cp:coreProperties>
</file>