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E656B-2A84-9156-2C3B-06AD419736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278FEB-3715-90C9-9E1E-7430E44E91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612D55-91CD-C2E0-5ACE-57D30DD59012}"/>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5" name="Footer Placeholder 4">
            <a:extLst>
              <a:ext uri="{FF2B5EF4-FFF2-40B4-BE49-F238E27FC236}">
                <a16:creationId xmlns:a16="http://schemas.microsoft.com/office/drawing/2014/main" id="{6E796ABA-BAE3-073F-C378-CC7E814CE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27F5B-ABF7-5FF2-01EF-43860A4355E5}"/>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4214161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62A9-FC77-B16D-D862-827D116FAE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94DD12-79E9-6A0F-84B8-DD47A13064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BE4472-2B28-244C-83D5-C3FEFF53A518}"/>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5" name="Footer Placeholder 4">
            <a:extLst>
              <a:ext uri="{FF2B5EF4-FFF2-40B4-BE49-F238E27FC236}">
                <a16:creationId xmlns:a16="http://schemas.microsoft.com/office/drawing/2014/main" id="{FEF4D13D-7D1F-C434-3E40-05A38D527B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47442-ED66-0562-09DC-22BCE5156B9F}"/>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584258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4D592-6FFF-32D8-5366-6F60E26CD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DA4404-79BA-31A7-8CC1-1697C0D8F5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7E98DF-8450-B2FC-96B4-4E3EFE909CAC}"/>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5" name="Footer Placeholder 4">
            <a:extLst>
              <a:ext uri="{FF2B5EF4-FFF2-40B4-BE49-F238E27FC236}">
                <a16:creationId xmlns:a16="http://schemas.microsoft.com/office/drawing/2014/main" id="{1E4C25CC-01F5-6232-2EB8-C38A3EB35C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6BC7F-96DD-455B-BF92-14D508D19922}"/>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4227441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5E96-FEDE-754E-2620-22F55E5F58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A093D3-7F42-373B-DA62-9F652DA781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B58ABA-F620-DFA4-D04D-7C8AA1D67C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5D9EC5-EC58-7EB2-9927-67D2BD52D383}"/>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6" name="Footer Placeholder 5">
            <a:extLst>
              <a:ext uri="{FF2B5EF4-FFF2-40B4-BE49-F238E27FC236}">
                <a16:creationId xmlns:a16="http://schemas.microsoft.com/office/drawing/2014/main" id="{AC329503-4C67-EE33-7BE3-AC8420B3D2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E34E7-422A-4D54-0072-62585EE74759}"/>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471770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6DCE0-D9C7-BB37-5E2F-52A9C9DAFE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59181C-6425-438E-F42E-120DC1C3D9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77F81C-FAC6-0A32-EC23-D396D35418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5CC973-EE6F-3014-F849-03DC2FCF9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9E64C-1E56-8852-1174-2D9624CC76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01DCA7-B8DA-266F-438A-5F3ED136312F}"/>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8" name="Footer Placeholder 7">
            <a:extLst>
              <a:ext uri="{FF2B5EF4-FFF2-40B4-BE49-F238E27FC236}">
                <a16:creationId xmlns:a16="http://schemas.microsoft.com/office/drawing/2014/main" id="{2907CDAB-9E75-6437-B2E7-CA0A58AD9A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D59578-F227-8055-4325-34C0AC9A331D}"/>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2418920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AEE3-E3A2-7189-B21E-C7F1060E36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789C1A-9CC2-A3C1-C930-D4C1F16F8E45}"/>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4" name="Footer Placeholder 3">
            <a:extLst>
              <a:ext uri="{FF2B5EF4-FFF2-40B4-BE49-F238E27FC236}">
                <a16:creationId xmlns:a16="http://schemas.microsoft.com/office/drawing/2014/main" id="{86BA90FF-454B-EA43-08A8-30467D2C5C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5A6E73-D2FC-AC4D-1579-09BF21C08EEA}"/>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2308057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9E4E5-9F55-E960-F7D1-16A9CCAF3E39}"/>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3" name="Footer Placeholder 2">
            <a:extLst>
              <a:ext uri="{FF2B5EF4-FFF2-40B4-BE49-F238E27FC236}">
                <a16:creationId xmlns:a16="http://schemas.microsoft.com/office/drawing/2014/main" id="{D36E5CBC-3989-5C39-1901-407E9FF8FB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9B3AF6-2BE7-C7A0-E82B-0859BB15A949}"/>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587639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2239-7C8C-8A02-ECC6-339A1F7A84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965894-C15B-1454-D23F-69115984BA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897780-E733-FFD4-F7FC-F72952E1C3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9D003-2FD5-160A-3BD1-BCAC4F26873D}"/>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6" name="Footer Placeholder 5">
            <a:extLst>
              <a:ext uri="{FF2B5EF4-FFF2-40B4-BE49-F238E27FC236}">
                <a16:creationId xmlns:a16="http://schemas.microsoft.com/office/drawing/2014/main" id="{DD52ADE8-7CB7-B875-87EA-B2F4820873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5D0A98-C02A-84DA-573F-D4C4FDB2033A}"/>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023948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7215-2501-CE6E-C8D0-E71AF9B1FE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26B7FC-7E38-8EB7-FB78-15247C7EA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C35CE4-C548-48EA-62CE-CBFD70F4E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DC3B75-E310-4910-81C2-D0C3F95984CC}"/>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6" name="Footer Placeholder 5">
            <a:extLst>
              <a:ext uri="{FF2B5EF4-FFF2-40B4-BE49-F238E27FC236}">
                <a16:creationId xmlns:a16="http://schemas.microsoft.com/office/drawing/2014/main" id="{2141D739-BAF0-CB2A-DDAE-3B5310A441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30B7DD-B032-0948-D3AB-78461019C020}"/>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3669497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FB91D-764A-9A4A-1C05-6FE74EBF29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B68A31-A83B-8645-626F-2EBA262E55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E54B4-7B91-5D3F-EEA7-76FA32F39FCE}"/>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5" name="Footer Placeholder 4">
            <a:extLst>
              <a:ext uri="{FF2B5EF4-FFF2-40B4-BE49-F238E27FC236}">
                <a16:creationId xmlns:a16="http://schemas.microsoft.com/office/drawing/2014/main" id="{4E0F720B-DE19-ECCE-ACA6-E7936B005B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D07F8-7D8F-3212-32C7-B0073C0A7F35}"/>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1014227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468C8B-2C03-5284-D3C2-73A0725D4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BCF0CD-549A-574A-38AD-0C4C9B0A79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33E70-19D8-B28A-D210-71967E67132D}"/>
              </a:ext>
            </a:extLst>
          </p:cNvPr>
          <p:cNvSpPr>
            <a:spLocks noGrp="1"/>
          </p:cNvSpPr>
          <p:nvPr>
            <p:ph type="dt" sz="half" idx="10"/>
          </p:nvPr>
        </p:nvSpPr>
        <p:spPr/>
        <p:txBody>
          <a:bodyPr/>
          <a:lstStyle/>
          <a:p>
            <a:fld id="{5C8A61B8-2961-4EA2-A3E0-84B3D621E9E4}" type="datetimeFigureOut">
              <a:rPr lang="en-GB" smtClean="0"/>
              <a:t>20/06/2026</a:t>
            </a:fld>
            <a:endParaRPr lang="en-GB"/>
          </a:p>
        </p:txBody>
      </p:sp>
      <p:sp>
        <p:nvSpPr>
          <p:cNvPr id="5" name="Footer Placeholder 4">
            <a:extLst>
              <a:ext uri="{FF2B5EF4-FFF2-40B4-BE49-F238E27FC236}">
                <a16:creationId xmlns:a16="http://schemas.microsoft.com/office/drawing/2014/main" id="{98BA71FA-04B4-E0C4-5CD2-60895454C7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BA5C94-5CF9-0E59-B775-7D308B871215}"/>
              </a:ext>
            </a:extLst>
          </p:cNvPr>
          <p:cNvSpPr>
            <a:spLocks noGrp="1"/>
          </p:cNvSpPr>
          <p:nvPr>
            <p:ph type="sldNum" sz="quarter" idx="12"/>
          </p:nvPr>
        </p:nvSpPr>
        <p:spPr/>
        <p:txBody>
          <a:bodyPr/>
          <a:lstStyle/>
          <a:p>
            <a:fld id="{BB452FD9-5321-4E7A-B3B1-96E33A4D19DC}" type="slidenum">
              <a:rPr lang="en-GB" smtClean="0"/>
              <a:t>‹#›</a:t>
            </a:fld>
            <a:endParaRPr lang="en-GB"/>
          </a:p>
        </p:txBody>
      </p:sp>
    </p:spTree>
    <p:extLst>
      <p:ext uri="{BB962C8B-B14F-4D97-AF65-F5344CB8AC3E}">
        <p14:creationId xmlns:p14="http://schemas.microsoft.com/office/powerpoint/2010/main" val="617488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FB286-6C1B-7B2C-7579-65EB45F001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F7861D-E278-16A2-8C81-1BFA4EB4DE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DEAE4-5BE9-5F73-920E-F1F8ECEB53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8A61B8-2961-4EA2-A3E0-84B3D621E9E4}" type="datetimeFigureOut">
              <a:rPr lang="en-GB" smtClean="0"/>
              <a:t>20/06/2026</a:t>
            </a:fld>
            <a:endParaRPr lang="en-GB"/>
          </a:p>
        </p:txBody>
      </p:sp>
      <p:sp>
        <p:nvSpPr>
          <p:cNvPr id="5" name="Footer Placeholder 4">
            <a:extLst>
              <a:ext uri="{FF2B5EF4-FFF2-40B4-BE49-F238E27FC236}">
                <a16:creationId xmlns:a16="http://schemas.microsoft.com/office/drawing/2014/main" id="{CD3B7B3A-D111-1C6F-3678-8ACA5A8E1C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6CBD67-C40C-346F-472B-BB86CCE4C8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452FD9-5321-4E7A-B3B1-96E33A4D19DC}" type="slidenum">
              <a:rPr lang="en-GB" smtClean="0"/>
              <a:t>‹#›</a:t>
            </a:fld>
            <a:endParaRPr lang="en-GB"/>
          </a:p>
        </p:txBody>
      </p:sp>
    </p:spTree>
    <p:extLst>
      <p:ext uri="{BB962C8B-B14F-4D97-AF65-F5344CB8AC3E}">
        <p14:creationId xmlns:p14="http://schemas.microsoft.com/office/powerpoint/2010/main" val="2027615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2EC607-BEB5-B060-2AFB-DBB0D4352B5B}"/>
              </a:ext>
            </a:extLst>
          </p:cNvPr>
          <p:cNvSpPr txBox="1"/>
          <p:nvPr/>
        </p:nvSpPr>
        <p:spPr>
          <a:xfrm>
            <a:off x="383458" y="309716"/>
            <a:ext cx="6430297"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Name: Shaukat Ali</a:t>
            </a:r>
          </a:p>
          <a:p>
            <a:r>
              <a:rPr lang="en-GB" dirty="0">
                <a:latin typeface="Arial" panose="020B0604020202020204" pitchFamily="34" charset="0"/>
                <a:cs typeface="Arial" panose="020B0604020202020204" pitchFamily="34" charset="0"/>
              </a:rPr>
              <a:t>Lecturer: Walter-Rodney Nagumo</a:t>
            </a:r>
          </a:p>
          <a:p>
            <a:r>
              <a:rPr lang="en-GB" dirty="0">
                <a:latin typeface="Arial" panose="020B0604020202020204" pitchFamily="34" charset="0"/>
                <a:cs typeface="Arial" panose="020B0604020202020204" pitchFamily="34" charset="0"/>
              </a:rPr>
              <a:t>Student Number: 2511229</a:t>
            </a:r>
          </a:p>
          <a:p>
            <a:r>
              <a:rPr lang="en-GB" dirty="0">
                <a:latin typeface="Arial" panose="020B0604020202020204" pitchFamily="34" charset="0"/>
                <a:cs typeface="Arial" panose="020B0604020202020204" pitchFamily="34" charset="0"/>
              </a:rPr>
              <a:t>Module Code: LCHS4009</a:t>
            </a:r>
          </a:p>
          <a:p>
            <a:r>
              <a:rPr lang="en-GB" dirty="0">
                <a:latin typeface="Arial" panose="020B0604020202020204" pitchFamily="34" charset="0"/>
                <a:cs typeface="Arial" panose="020B0604020202020204" pitchFamily="34" charset="0"/>
              </a:rPr>
              <a:t>Module title: Professional Development within Health and Social Care</a:t>
            </a:r>
          </a:p>
          <a:p>
            <a:r>
              <a:rPr lang="en-GB" dirty="0">
                <a:latin typeface="Arial" panose="020B0604020202020204" pitchFamily="34" charset="0"/>
                <a:cs typeface="Arial" panose="020B0604020202020204" pitchFamily="34" charset="0"/>
              </a:rPr>
              <a:t>Assignment title: Communication in Health and Social Care</a:t>
            </a:r>
          </a:p>
        </p:txBody>
      </p:sp>
    </p:spTree>
    <p:extLst>
      <p:ext uri="{BB962C8B-B14F-4D97-AF65-F5344CB8AC3E}">
        <p14:creationId xmlns:p14="http://schemas.microsoft.com/office/powerpoint/2010/main" val="820292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4EC6D97-526D-B71D-5D35-21BC15B060E5}"/>
              </a:ext>
            </a:extLst>
          </p:cNvPr>
          <p:cNvPicPr>
            <a:picLocks noChangeAspect="1"/>
          </p:cNvPicPr>
          <p:nvPr/>
        </p:nvPicPr>
        <p:blipFill>
          <a:blip r:embed="rId2"/>
          <a:srcRect t="194" b="4926"/>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2867241-4B83-B1C7-DD0B-EA40F45868D6}"/>
              </a:ext>
            </a:extLst>
          </p:cNvPr>
          <p:cNvSpPr txBox="1"/>
          <p:nvPr/>
        </p:nvSpPr>
        <p:spPr>
          <a:xfrm>
            <a:off x="8366762" y="2183478"/>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2000" dirty="0">
                <a:effectLst/>
              </a:rPr>
              <a:t>Today I will discuss the importance of communication in health and social care. Effective communication is essential because it supports quality care, patient safety, and positive relationships between healthcare professionals and service users (Nursing and Midwifery Council, 2018).</a:t>
            </a:r>
          </a:p>
        </p:txBody>
      </p:sp>
    </p:spTree>
    <p:extLst>
      <p:ext uri="{BB962C8B-B14F-4D97-AF65-F5344CB8AC3E}">
        <p14:creationId xmlns:p14="http://schemas.microsoft.com/office/powerpoint/2010/main" val="3086074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Verbal And Nonverbal Communication Non Verbal Communication">
            <a:extLst>
              <a:ext uri="{FF2B5EF4-FFF2-40B4-BE49-F238E27FC236}">
                <a16:creationId xmlns:a16="http://schemas.microsoft.com/office/drawing/2014/main" id="{A9EAEC7E-80A4-059B-CB2E-2C49C7D8A2FF}"/>
              </a:ext>
            </a:extLst>
          </p:cNvPr>
          <p:cNvPicPr>
            <a:picLocks noChangeAspect="1"/>
          </p:cNvPicPr>
          <p:nvPr/>
        </p:nvPicPr>
        <p:blipFill>
          <a:blip r:embed="rId2"/>
          <a:srcRect l="12267" r="8421"/>
          <a:stretch>
            <a:fillRect/>
          </a:stretch>
        </p:blipFill>
        <p:spPr>
          <a:xfrm>
            <a:off x="4794244" y="995516"/>
            <a:ext cx="6862337" cy="4866968"/>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741BACE-C024-7991-0CFB-5ADDDC79B305}"/>
              </a:ext>
            </a:extLst>
          </p:cNvPr>
          <p:cNvSpPr txBox="1"/>
          <p:nvPr/>
        </p:nvSpPr>
        <p:spPr>
          <a:xfrm>
            <a:off x="535419" y="1888511"/>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2000">
                <a:effectLst/>
              </a:rPr>
              <a:t>Verbal and Non-Verbal Communication</a:t>
            </a:r>
          </a:p>
          <a:p>
            <a:pPr indent="-228600">
              <a:lnSpc>
                <a:spcPct val="90000"/>
              </a:lnSpc>
              <a:spcAft>
                <a:spcPts val="1000"/>
              </a:spcAft>
              <a:buFont typeface="Arial" panose="020B0604020202020204" pitchFamily="34" charset="0"/>
              <a:buChar char="•"/>
            </a:pPr>
            <a:r>
              <a:rPr lang="en-US" sz="2000">
                <a:effectLst/>
              </a:rPr>
              <a:t>Communication can be verbal or non-verbal. Verbal communication involves spoken language, while non-verbal communication includes body language, facial expressions, eye contact, and gestures. These methods help healthcare professionals understand a person’s feelings and needs.</a:t>
            </a:r>
            <a:r>
              <a:rPr lang="en-US" sz="2000"/>
              <a:t> </a:t>
            </a:r>
            <a:endParaRPr lang="en-US" sz="2000">
              <a:effectLst/>
            </a:endParaRPr>
          </a:p>
        </p:txBody>
      </p:sp>
    </p:spTree>
    <p:extLst>
      <p:ext uri="{BB962C8B-B14F-4D97-AF65-F5344CB8AC3E}">
        <p14:creationId xmlns:p14="http://schemas.microsoft.com/office/powerpoint/2010/main" val="2103920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Effective Communication Images Effective Communication Video Lesson">
            <a:extLst>
              <a:ext uri="{FF2B5EF4-FFF2-40B4-BE49-F238E27FC236}">
                <a16:creationId xmlns:a16="http://schemas.microsoft.com/office/drawing/2014/main" id="{D5B82E0A-5052-E85E-421D-A57FB4523E49}"/>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54EE78FA-5B08-6E14-025C-E9671E44E990}"/>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a:effectLst/>
              </a:rPr>
              <a:t>Importance of Effective Communication</a:t>
            </a:r>
          </a:p>
          <a:p>
            <a:pPr indent="-228600">
              <a:lnSpc>
                <a:spcPct val="90000"/>
              </a:lnSpc>
              <a:spcAft>
                <a:spcPts val="1000"/>
              </a:spcAft>
              <a:buFont typeface="Arial" panose="020B0604020202020204" pitchFamily="34" charset="0"/>
              <a:buChar char="•"/>
            </a:pPr>
            <a:r>
              <a:rPr lang="en-US">
                <a:effectLst/>
              </a:rPr>
              <a:t>Effective communication helps to provide person-centred care, where individuals are involved in decisions about their own treatment and support (NHS England, n.d.). It also improves teamwork between healthcare professionals and reduces the risk of errors (Nursing and Midwifery Council, 2018).</a:t>
            </a:r>
          </a:p>
        </p:txBody>
      </p:sp>
    </p:spTree>
    <p:extLst>
      <p:ext uri="{BB962C8B-B14F-4D97-AF65-F5344CB8AC3E}">
        <p14:creationId xmlns:p14="http://schemas.microsoft.com/office/powerpoint/2010/main" val="636898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Key to Genuine Empathy">
            <a:extLst>
              <a:ext uri="{FF2B5EF4-FFF2-40B4-BE49-F238E27FC236}">
                <a16:creationId xmlns:a16="http://schemas.microsoft.com/office/drawing/2014/main" id="{1B02DB53-34F9-E32F-ADE6-76756FCE8C55}"/>
              </a:ext>
            </a:extLst>
          </p:cNvPr>
          <p:cNvPicPr>
            <a:picLocks noChangeAspect="1"/>
          </p:cNvPicPr>
          <p:nvPr/>
        </p:nvPicPr>
        <p:blipFill>
          <a:blip r:embed="rId2"/>
          <a:srcRect l="1426" r="4456"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C599E7D6-5DDD-1539-F2C4-3EEA8961DBC8}"/>
              </a:ext>
            </a:extLst>
          </p:cNvPr>
          <p:cNvSpPr txBox="1"/>
          <p:nvPr/>
        </p:nvSpPr>
        <p:spPr>
          <a:xfrm>
            <a:off x="439993" y="2050743"/>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1700" dirty="0">
                <a:effectLst/>
              </a:rPr>
              <a:t>Skills for Communicating with Patients</a:t>
            </a:r>
          </a:p>
          <a:p>
            <a:pPr indent="-228600">
              <a:lnSpc>
                <a:spcPct val="90000"/>
              </a:lnSpc>
              <a:spcAft>
                <a:spcPts val="1000"/>
              </a:spcAft>
              <a:buFont typeface="Arial" panose="020B0604020202020204" pitchFamily="34" charset="0"/>
              <a:buChar char="•"/>
            </a:pPr>
            <a:r>
              <a:rPr lang="en-US" sz="1700" dirty="0">
                <a:effectLst/>
              </a:rPr>
              <a:t>Important communication skills include genuineness, empathy, and unconditional positive regard. Healthcare professionals should use plain English, listen actively, and adapt their communication style to meet individual needs, including people with language barriers, dementia, learning disabilities, or sensory impairments (Skills for Care, 2024).</a:t>
            </a:r>
          </a:p>
        </p:txBody>
      </p:sp>
    </p:spTree>
    <p:extLst>
      <p:ext uri="{BB962C8B-B14F-4D97-AF65-F5344CB8AC3E}">
        <p14:creationId xmlns:p14="http://schemas.microsoft.com/office/powerpoint/2010/main" val="1459459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6BFDC8-9328-0D20-A76C-C3052383487F}"/>
              </a:ext>
            </a:extLst>
          </p:cNvPr>
          <p:cNvSpPr txBox="1"/>
          <p:nvPr/>
        </p:nvSpPr>
        <p:spPr>
          <a:xfrm>
            <a:off x="291281" y="261693"/>
            <a:ext cx="6098458" cy="1467646"/>
          </a:xfrm>
          <a:prstGeom prst="rect">
            <a:avLst/>
          </a:prstGeom>
          <a:noFill/>
        </p:spPr>
        <p:txBody>
          <a:bodyPr wrap="square">
            <a:spAutoFit/>
          </a:bodyPr>
          <a:lstStyle/>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Conclusion</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Communication is a vital skill in health and social care. It builds trust, promotes safety, supports teamwork, and ensures that individuals receive high-quality care.</a:t>
            </a:r>
          </a:p>
        </p:txBody>
      </p:sp>
    </p:spTree>
    <p:extLst>
      <p:ext uri="{BB962C8B-B14F-4D97-AF65-F5344CB8AC3E}">
        <p14:creationId xmlns:p14="http://schemas.microsoft.com/office/powerpoint/2010/main" val="2109358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0340D0-64AA-4EAB-5B20-BCE9E735C93C}"/>
              </a:ext>
            </a:extLst>
          </p:cNvPr>
          <p:cNvSpPr txBox="1"/>
          <p:nvPr/>
        </p:nvSpPr>
        <p:spPr>
          <a:xfrm>
            <a:off x="379770" y="213152"/>
            <a:ext cx="9142771" cy="2998321"/>
          </a:xfrm>
          <a:prstGeom prst="rect">
            <a:avLst/>
          </a:prstGeom>
          <a:noFill/>
        </p:spPr>
        <p:txBody>
          <a:bodyPr wrap="square">
            <a:spAutoFit/>
          </a:bodyPr>
          <a:lstStyle/>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References – Harvard Style</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Nursing and Midwifery Council (2018) The Code: Professional standards of practice and behaviour for nurses, midwives and nursing associates. London: NMC.</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NHS England (n.d.) Person-centred care. Available at: https://www.england.nhs.uk/personalisedcare/ (Accessed: 5 July 2025).</a:t>
            </a:r>
          </a:p>
          <a:p>
            <a:pPr>
              <a:lnSpc>
                <a:spcPct val="115000"/>
              </a:lnSpc>
              <a:spcAft>
                <a:spcPts val="1000"/>
              </a:spcAft>
              <a:buNone/>
            </a:pPr>
            <a:r>
              <a:rPr lang="en-GB" sz="1800" dirty="0">
                <a:effectLst/>
                <a:latin typeface="Cambria" panose="02040503050406030204" pitchFamily="18" charset="0"/>
                <a:ea typeface="Cambria" panose="02040503050406030204" pitchFamily="18" charset="0"/>
                <a:cs typeface="Cambria" panose="02040503050406030204" pitchFamily="18" charset="0"/>
              </a:rPr>
              <a:t>Skills for Care (2024) Communication skills in adult social care. Available at: https://www.skillsforcare.org.uk/ (Accessed: 5 July 2025).</a:t>
            </a:r>
            <a:br>
              <a:rPr lang="en-GB" sz="1800" dirty="0">
                <a:effectLst/>
                <a:latin typeface="Cambria" panose="02040503050406030204" pitchFamily="18" charset="0"/>
                <a:ea typeface="Cambria" panose="02040503050406030204" pitchFamily="18" charset="0"/>
                <a:cs typeface="Cambria" panose="02040503050406030204" pitchFamily="18" charset="0"/>
              </a:rPr>
            </a:br>
            <a:endParaRPr lang="en-GB" sz="1800" dirty="0">
              <a:effectLst/>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1804808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364</Words>
  <Application>Microsoft Office PowerPoint</Application>
  <PresentationFormat>Widescreen</PresentationFormat>
  <Paragraphs>19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Shaukat Ali (2511229)</dc:creator>
  <cp:lastModifiedBy>Shaukat Ali (2511229)</cp:lastModifiedBy>
  <cp:revision>1</cp:revision>
  <dcterms:created xsi:type="dcterms:W3CDTF">2026-06-20T07:58:41Z</dcterms:created>
  <dcterms:modified xsi:type="dcterms:W3CDTF">2026-06-20T08:16:07Z</dcterms:modified>
</cp:coreProperties>
</file>