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51"/>
  </p:notesMasterIdLst>
  <p:sldIdLst>
    <p:sldId id="256" r:id="rId2"/>
    <p:sldId id="304" r:id="rId3"/>
    <p:sldId id="373" r:id="rId4"/>
    <p:sldId id="279" r:id="rId5"/>
    <p:sldId id="280" r:id="rId6"/>
    <p:sldId id="281" r:id="rId7"/>
    <p:sldId id="356" r:id="rId8"/>
    <p:sldId id="357" r:id="rId9"/>
    <p:sldId id="364" r:id="rId10"/>
    <p:sldId id="369" r:id="rId11"/>
    <p:sldId id="365" r:id="rId12"/>
    <p:sldId id="368" r:id="rId13"/>
    <p:sldId id="354" r:id="rId14"/>
    <p:sldId id="305" r:id="rId15"/>
    <p:sldId id="259" r:id="rId16"/>
    <p:sldId id="260" r:id="rId17"/>
    <p:sldId id="261" r:id="rId18"/>
    <p:sldId id="318" r:id="rId19"/>
    <p:sldId id="325" r:id="rId20"/>
    <p:sldId id="324" r:id="rId21"/>
    <p:sldId id="326" r:id="rId22"/>
    <p:sldId id="343" r:id="rId23"/>
    <p:sldId id="334" r:id="rId24"/>
    <p:sldId id="335" r:id="rId25"/>
    <p:sldId id="338" r:id="rId26"/>
    <p:sldId id="339" r:id="rId27"/>
    <p:sldId id="370" r:id="rId28"/>
    <p:sldId id="371" r:id="rId29"/>
    <p:sldId id="372" r:id="rId30"/>
    <p:sldId id="374" r:id="rId31"/>
    <p:sldId id="257" r:id="rId32"/>
    <p:sldId id="258" r:id="rId33"/>
    <p:sldId id="375" r:id="rId34"/>
    <p:sldId id="376" r:id="rId35"/>
    <p:sldId id="377" r:id="rId36"/>
    <p:sldId id="264" r:id="rId37"/>
    <p:sldId id="262" r:id="rId38"/>
    <p:sldId id="265" r:id="rId39"/>
    <p:sldId id="263" r:id="rId40"/>
    <p:sldId id="283" r:id="rId41"/>
    <p:sldId id="380" r:id="rId42"/>
    <p:sldId id="312" r:id="rId43"/>
    <p:sldId id="381" r:id="rId44"/>
    <p:sldId id="383" r:id="rId45"/>
    <p:sldId id="384" r:id="rId46"/>
    <p:sldId id="378" r:id="rId47"/>
    <p:sldId id="379" r:id="rId48"/>
    <p:sldId id="272" r:id="rId49"/>
    <p:sldId id="270" r:id="rId5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ABECA9-6337-4339-9C11-877239C9D9A2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82A39-F2C5-4A82-BF02-5A4389A1B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284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>
            <a:extLst>
              <a:ext uri="{FF2B5EF4-FFF2-40B4-BE49-F238E27FC236}">
                <a16:creationId xmlns:a16="http://schemas.microsoft.com/office/drawing/2014/main" id="{7BEF111B-7420-4259-94A6-88DE9F7256E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7" name="Rectangle 3">
            <a:extLst>
              <a:ext uri="{FF2B5EF4-FFF2-40B4-BE49-F238E27FC236}">
                <a16:creationId xmlns:a16="http://schemas.microsoft.com/office/drawing/2014/main" id="{8D2643C8-7BA2-43FF-BE42-7E5C2CE2A12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>
            <a:extLst>
              <a:ext uri="{FF2B5EF4-FFF2-40B4-BE49-F238E27FC236}">
                <a16:creationId xmlns:a16="http://schemas.microsoft.com/office/drawing/2014/main" id="{25413468-E1D3-4E61-89A8-DD522885884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19" name="Rectangle 3">
            <a:extLst>
              <a:ext uri="{FF2B5EF4-FFF2-40B4-BE49-F238E27FC236}">
                <a16:creationId xmlns:a16="http://schemas.microsoft.com/office/drawing/2014/main" id="{592C5DC3-711B-4D98-BFDB-113A0530C7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>
            <a:extLst>
              <a:ext uri="{FF2B5EF4-FFF2-40B4-BE49-F238E27FC236}">
                <a16:creationId xmlns:a16="http://schemas.microsoft.com/office/drawing/2014/main" id="{DF381881-4248-4575-968A-5E4B75A53F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1" name="Rectangle 3">
            <a:extLst>
              <a:ext uri="{FF2B5EF4-FFF2-40B4-BE49-F238E27FC236}">
                <a16:creationId xmlns:a16="http://schemas.microsoft.com/office/drawing/2014/main" id="{7A3279CB-7BCB-491D-ACEA-169825DAFB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B2997E7-A8F0-424C-99B3-0959673DCC83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WAR AND THE ENLIGHTENMENT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 contradiction in terms?</a:t>
            </a:r>
          </a:p>
        </p:txBody>
      </p:sp>
    </p:spTree>
    <p:extLst>
      <p:ext uri="{BB962C8B-B14F-4D97-AF65-F5344CB8AC3E}">
        <p14:creationId xmlns:p14="http://schemas.microsoft.com/office/powerpoint/2010/main" val="2148208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Was war foreign to the Enlightenment agenda?</a:t>
            </a:r>
          </a:p>
          <a:p>
            <a:r>
              <a:rPr lang="en-GB" dirty="0"/>
              <a:t>Or were ‘Enlightenment’ thoughts and ideals an integral part of the ‘Culture of Force’ that permeated society in the 18thc? – Humanity in war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916832"/>
            <a:ext cx="3888432" cy="3744416"/>
          </a:xfrm>
        </p:spPr>
      </p:pic>
    </p:spTree>
    <p:extLst>
      <p:ext uri="{BB962C8B-B14F-4D97-AF65-F5344CB8AC3E}">
        <p14:creationId xmlns:p14="http://schemas.microsoft.com/office/powerpoint/2010/main" val="5513372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ESSENCE OF THE ENLIGHTENMENT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1. </a:t>
            </a:r>
            <a:r>
              <a:rPr lang="en-GB" b="1" dirty="0"/>
              <a:t>To bring</a:t>
            </a:r>
            <a:r>
              <a:rPr lang="en-GB" dirty="0"/>
              <a:t>: light, clarity, order, reason; </a:t>
            </a:r>
            <a:r>
              <a:rPr lang="en-GB" b="1" dirty="0"/>
              <a:t>replacing</a:t>
            </a:r>
            <a:r>
              <a:rPr lang="en-GB" dirty="0"/>
              <a:t>:  darkness, mystery, superstition, obedience</a:t>
            </a:r>
          </a:p>
          <a:p>
            <a:r>
              <a:rPr lang="en-GB" dirty="0"/>
              <a:t>2. </a:t>
            </a:r>
            <a:r>
              <a:rPr lang="en-GB" b="1" dirty="0"/>
              <a:t>Critique</a:t>
            </a:r>
            <a:r>
              <a:rPr lang="en-GB" dirty="0"/>
              <a:t>: to question despotic rule, and the so-called ‘Divine Right of Kings’ (and from that Dynastic warfare?)</a:t>
            </a:r>
          </a:p>
          <a:p>
            <a:r>
              <a:rPr lang="en-GB" dirty="0"/>
              <a:t>3. </a:t>
            </a:r>
            <a:r>
              <a:rPr lang="en-GB" b="1" dirty="0"/>
              <a:t>The pursuit of knowledge </a:t>
            </a:r>
            <a:r>
              <a:rPr lang="en-GB" dirty="0"/>
              <a:t>– through philosophical and political thought; advances in science, medicine, architecture; enlightened reform e.g. penal reform; education</a:t>
            </a:r>
          </a:p>
          <a:p>
            <a:r>
              <a:rPr lang="en-GB" dirty="0"/>
              <a:t>4. To question Established Religion</a:t>
            </a:r>
          </a:p>
          <a:p>
            <a:r>
              <a:rPr lang="en-GB" dirty="0"/>
              <a:t>5. To venerate the Ancients – ‘Stand on the shoulders of giants’ (12</a:t>
            </a:r>
            <a:r>
              <a:rPr lang="en-GB" baseline="30000" dirty="0"/>
              <a:t>th</a:t>
            </a:r>
            <a:r>
              <a:rPr lang="en-GB" dirty="0"/>
              <a:t> century metaphor, later associated with Isaac Newton and Rene Descartes)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TONE AND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1. Didactic – aim to instruct through philosophical treatises</a:t>
            </a:r>
          </a:p>
          <a:p>
            <a:r>
              <a:rPr lang="en-GB" dirty="0"/>
              <a:t>2. Disciplined and restrained, it avoided emotion, e.g. ‘enthusiasm’ in Christianity</a:t>
            </a:r>
          </a:p>
          <a:p>
            <a:r>
              <a:rPr lang="en-GB" dirty="0"/>
              <a:t>3. used ‘Irony’ in its interpretations, </a:t>
            </a:r>
            <a:r>
              <a:rPr lang="en-GB" dirty="0" err="1"/>
              <a:t>e.g</a:t>
            </a:r>
            <a:r>
              <a:rPr lang="en-GB" dirty="0"/>
              <a:t> Edward Gibbon’s </a:t>
            </a:r>
            <a:r>
              <a:rPr lang="en-GB" i="1" dirty="0"/>
              <a:t>Decline and Fall...</a:t>
            </a:r>
            <a:r>
              <a:rPr lang="en-GB" dirty="0"/>
              <a:t>,could be baffling to the modern ear, but also witty and humorous</a:t>
            </a:r>
          </a:p>
          <a:p>
            <a:r>
              <a:rPr lang="en-GB" dirty="0"/>
              <a:t>4.  Genres – many now obsolete, e.g. Treatise on medicine by James Lind, or Voltaire’s philosophical black comedy </a:t>
            </a:r>
            <a:r>
              <a:rPr lang="en-GB" i="1" dirty="0" err="1"/>
              <a:t>Candide</a:t>
            </a:r>
            <a:endParaRPr lang="en-GB" dirty="0"/>
          </a:p>
        </p:txBody>
      </p:sp>
      <p:pic>
        <p:nvPicPr>
          <p:cNvPr id="1026" name="Picture 2" descr="Image result for candide">
            <a:extLst>
              <a:ext uri="{FF2B5EF4-FFF2-40B4-BE49-F238E27FC236}">
                <a16:creationId xmlns:a16="http://schemas.microsoft.com/office/drawing/2014/main" id="{553929C1-3DA1-487D-9FB3-5D0482E5471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976437"/>
            <a:ext cx="1885950" cy="290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TONE AND LANGUAGE contd...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5. Patronage crucial to Enlightenment movement – Royal and Aristocratic</a:t>
            </a:r>
          </a:p>
          <a:p>
            <a:r>
              <a:rPr lang="en-GB" dirty="0"/>
              <a:t>6. Cosmopolitan – it transcended political and cultural boundaries;</a:t>
            </a:r>
          </a:p>
          <a:p>
            <a:r>
              <a:rPr lang="en-GB" dirty="0"/>
              <a:t>7. however, the centre remained Paris; French culture and language dominated educated society – Voltaire and Rousseau universally admired (Gibbon wrote </a:t>
            </a:r>
            <a:r>
              <a:rPr lang="en-GB" i="1" dirty="0"/>
              <a:t>Decline and Fall...</a:t>
            </a:r>
            <a:r>
              <a:rPr lang="en-GB" dirty="0"/>
              <a:t>in French!)</a:t>
            </a:r>
          </a:p>
          <a:p>
            <a:r>
              <a:rPr lang="en-GB" dirty="0"/>
              <a:t>8. it met obstacles – </a:t>
            </a:r>
            <a:r>
              <a:rPr lang="en-GB" dirty="0" err="1"/>
              <a:t>Encyclopedie</a:t>
            </a:r>
            <a:r>
              <a:rPr lang="en-GB" dirty="0"/>
              <a:t> banned in 1759; Voltaire exiled; Diderot and </a:t>
            </a:r>
            <a:r>
              <a:rPr lang="en-GB" dirty="0" err="1"/>
              <a:t>d’Alembert</a:t>
            </a:r>
            <a:r>
              <a:rPr lang="en-GB" dirty="0"/>
              <a:t> dogged by officialdom</a:t>
            </a:r>
          </a:p>
          <a:p>
            <a:endParaRPr lang="en-GB" dirty="0"/>
          </a:p>
        </p:txBody>
      </p:sp>
      <p:pic>
        <p:nvPicPr>
          <p:cNvPr id="2050" name="Picture 2" descr="Image result for voltaire in exile">
            <a:extLst>
              <a:ext uri="{FF2B5EF4-FFF2-40B4-BE49-F238E27FC236}">
                <a16:creationId xmlns:a16="http://schemas.microsoft.com/office/drawing/2014/main" id="{C3ABC103-0A31-40B5-B18B-660F14A397B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916832"/>
            <a:ext cx="3168351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The Enlightenment associated with a period of change:</a:t>
            </a:r>
          </a:p>
          <a:p>
            <a:r>
              <a:rPr lang="en-GB" dirty="0"/>
              <a:t>1. political change - the American and French revolutions</a:t>
            </a:r>
          </a:p>
          <a:p>
            <a:r>
              <a:rPr lang="en-GB" dirty="0"/>
              <a:t>2. growing Industrialisation and Urbanisation (primarily in Britain)</a:t>
            </a:r>
          </a:p>
          <a:p>
            <a:r>
              <a:rPr lang="en-GB" dirty="0"/>
              <a:t>3. expanding world view – expanding Empires and discovery </a:t>
            </a:r>
          </a:p>
          <a:p>
            <a:r>
              <a:rPr lang="en-GB" dirty="0"/>
              <a:t>4. social reform – slavery issues and penal reform</a:t>
            </a:r>
          </a:p>
        </p:txBody>
      </p:sp>
      <p:pic>
        <p:nvPicPr>
          <p:cNvPr id="3074" name="Picture 2" descr="Image result for French Revolution Poster">
            <a:extLst>
              <a:ext uri="{FF2B5EF4-FFF2-40B4-BE49-F238E27FC236}">
                <a16:creationId xmlns:a16="http://schemas.microsoft.com/office/drawing/2014/main" id="{8E75260D-731D-419A-837C-126DEE500DF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916832"/>
            <a:ext cx="280831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229600" cy="864096"/>
          </a:xfrm>
        </p:spPr>
        <p:txBody>
          <a:bodyPr>
            <a:normAutofit/>
          </a:bodyPr>
          <a:lstStyle/>
          <a:p>
            <a:r>
              <a:rPr lang="en-GB" dirty="0"/>
              <a:t>A Warlike Age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1. The Nine Years War  1688-97</a:t>
            </a:r>
          </a:p>
          <a:p>
            <a:r>
              <a:rPr lang="en-GB" dirty="0"/>
              <a:t>2. The Great Northern War  1700-21</a:t>
            </a:r>
          </a:p>
          <a:p>
            <a:r>
              <a:rPr lang="en-GB" dirty="0"/>
              <a:t>3. The War of Spanish Succession  1701-15</a:t>
            </a:r>
          </a:p>
          <a:p>
            <a:r>
              <a:rPr lang="en-GB" dirty="0"/>
              <a:t>4. The War of Jenkins’ Ear 1739-</a:t>
            </a:r>
          </a:p>
          <a:p>
            <a:r>
              <a:rPr lang="en-GB" dirty="0"/>
              <a:t>5. The War of Austrian Succession 1740-48</a:t>
            </a:r>
          </a:p>
          <a:p>
            <a:r>
              <a:rPr lang="en-GB" dirty="0"/>
              <a:t>6. The Seven Years War 1756-63</a:t>
            </a:r>
          </a:p>
          <a:p>
            <a:r>
              <a:rPr lang="en-GB" dirty="0"/>
              <a:t>7. The Russo-Turkish Wars: 1768-74</a:t>
            </a:r>
            <a:r>
              <a:rPr lang="en-GB"/>
              <a:t>; 1787-92</a:t>
            </a:r>
            <a:endParaRPr lang="en-GB" dirty="0"/>
          </a:p>
          <a:p>
            <a:r>
              <a:rPr lang="en-GB" dirty="0"/>
              <a:t>8. The American War of Independence 1775-83</a:t>
            </a:r>
          </a:p>
          <a:p>
            <a:r>
              <a:rPr lang="en-GB" dirty="0"/>
              <a:t>9. The War of Bavarian Succession 1778-9</a:t>
            </a:r>
          </a:p>
          <a:p>
            <a:r>
              <a:rPr lang="en-GB" dirty="0"/>
              <a:t>10.The Austro-Turkish War 1788-90</a:t>
            </a:r>
          </a:p>
          <a:p>
            <a:r>
              <a:rPr lang="en-GB" dirty="0"/>
              <a:t>11. French Revolutionary Wars 1792-1802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0428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WAR OF SPANISH SUCCESSION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Bourbon dynastic claims of Spanish Habsburg lands raised fears of French hegemony over western Europe</a:t>
            </a:r>
          </a:p>
          <a:p>
            <a:r>
              <a:rPr lang="en-GB" dirty="0"/>
              <a:t>Protagonists – France, Spain, Bavaria </a:t>
            </a:r>
            <a:r>
              <a:rPr lang="en-GB" dirty="0" err="1"/>
              <a:t>vs</a:t>
            </a:r>
            <a:r>
              <a:rPr lang="en-GB" dirty="0"/>
              <a:t> Britain, Austria, Prussia, Dutch et al </a:t>
            </a:r>
          </a:p>
        </p:txBody>
      </p:sp>
      <p:pic>
        <p:nvPicPr>
          <p:cNvPr id="5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83153"/>
            <a:ext cx="4038600" cy="2960056"/>
          </a:xfrm>
        </p:spPr>
      </p:pic>
    </p:spTree>
    <p:extLst>
      <p:ext uri="{BB962C8B-B14F-4D97-AF65-F5344CB8AC3E}">
        <p14:creationId xmlns:p14="http://schemas.microsoft.com/office/powerpoint/2010/main" val="19233580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WAR OF AUSTRIAN SUCCESSION 1740-48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Prussia contests Marie Therese right to succeed the Habsburg throne (invoking Salic Law – precludes a female line of inheritance)</a:t>
            </a:r>
          </a:p>
          <a:p>
            <a:r>
              <a:rPr lang="en-GB" dirty="0"/>
              <a:t>Prussia, France, Spain allies against the Austrians (Russia, Britain, the Dutch ally to Austria)</a:t>
            </a:r>
          </a:p>
          <a:p>
            <a:r>
              <a:rPr lang="en-GB" dirty="0"/>
              <a:t>Frederick II invades Silesia; fought here and in Bohemia</a:t>
            </a:r>
          </a:p>
          <a:p>
            <a:r>
              <a:rPr lang="en-GB" dirty="0"/>
              <a:t>Rise of Prussia as a military power – speed and efficiency of Prussian forces shocks other European powers </a:t>
            </a:r>
          </a:p>
          <a:p>
            <a:r>
              <a:rPr lang="en-GB" dirty="0"/>
              <a:t>Treaty of Aix la Chappelle sees Silesia ceded to Prussia</a:t>
            </a:r>
          </a:p>
          <a:p>
            <a:r>
              <a:rPr lang="en-GB" dirty="0"/>
              <a:t>German ‘Dualism’ emerges between Prussia and Austrian hegemony</a:t>
            </a:r>
          </a:p>
        </p:txBody>
      </p:sp>
    </p:spTree>
    <p:extLst>
      <p:ext uri="{BB962C8B-B14F-4D97-AF65-F5344CB8AC3E}">
        <p14:creationId xmlns:p14="http://schemas.microsoft.com/office/powerpoint/2010/main" val="3224881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SEVEN YEARS WAR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3654" y="2300230"/>
            <a:ext cx="4696691" cy="3308465"/>
          </a:xfrm>
        </p:spPr>
      </p:pic>
    </p:spTree>
    <p:extLst>
      <p:ext uri="{BB962C8B-B14F-4D97-AF65-F5344CB8AC3E}">
        <p14:creationId xmlns:p14="http://schemas.microsoft.com/office/powerpoint/2010/main" val="16420490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SEVEN YEARS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Antagonisms between Britain and France over overseas possessions</a:t>
            </a:r>
          </a:p>
          <a:p>
            <a:r>
              <a:rPr lang="en-GB" dirty="0"/>
              <a:t>Antagonisms between Prussia and Austria over H.R.E territories</a:t>
            </a:r>
          </a:p>
          <a:p>
            <a:r>
              <a:rPr lang="en-GB" dirty="0"/>
              <a:t>Prussia invades Saxony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7775" y="1720056"/>
            <a:ext cx="3219450" cy="4286250"/>
          </a:xfrm>
        </p:spPr>
      </p:pic>
    </p:spTree>
    <p:extLst>
      <p:ext uri="{BB962C8B-B14F-4D97-AF65-F5344CB8AC3E}">
        <p14:creationId xmlns:p14="http://schemas.microsoft.com/office/powerpoint/2010/main" val="19183839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SEVEN YEARS WAR -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Position of Prussia and Russia as European powers enhanced</a:t>
            </a:r>
          </a:p>
          <a:p>
            <a:r>
              <a:rPr lang="en-GB" dirty="0"/>
              <a:t>French influence diminished, but begins to re-build their army and navy and in a position to challenge Britain during the American War of Independence</a:t>
            </a:r>
          </a:p>
          <a:p>
            <a:r>
              <a:rPr lang="en-GB" dirty="0"/>
              <a:t>Britain place as the first true colonial power begins to emerge, but cannot hold on to the American Colonies</a:t>
            </a:r>
          </a:p>
          <a:p>
            <a:r>
              <a:rPr lang="en-GB" dirty="0"/>
              <a:t>Death Toll from Seven Years War – 900k to  1.4 million</a:t>
            </a:r>
          </a:p>
        </p:txBody>
      </p:sp>
    </p:spTree>
    <p:extLst>
      <p:ext uri="{BB962C8B-B14F-4D97-AF65-F5344CB8AC3E}">
        <p14:creationId xmlns:p14="http://schemas.microsoft.com/office/powerpoint/2010/main" val="40607441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FRENCH REVOLUTIONARY WARS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1789 – The motives of the French regiments changed</a:t>
            </a:r>
          </a:p>
          <a:p>
            <a:r>
              <a:rPr lang="en-GB" dirty="0"/>
              <a:t>‘Liberty, Equality, Fraternity’ – Frenchmen fought as Citizens and a duty to bear arms</a:t>
            </a:r>
          </a:p>
          <a:p>
            <a:r>
              <a:rPr lang="en-GB" dirty="0"/>
              <a:t>New Dynamic – to defend the revolution at home and to spread revolution  abroad, and in 1806 that meant Prussia and beyond!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484784"/>
            <a:ext cx="2961278" cy="4752528"/>
          </a:xfrm>
        </p:spPr>
      </p:pic>
    </p:spTree>
    <p:extLst>
      <p:ext uri="{BB962C8B-B14F-4D97-AF65-F5344CB8AC3E}">
        <p14:creationId xmlns:p14="http://schemas.microsoft.com/office/powerpoint/2010/main" val="7627457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Diderot</a:t>
            </a:r>
            <a:r>
              <a:rPr lang="en-GB" i="1" dirty="0"/>
              <a:t> </a:t>
            </a:r>
            <a:r>
              <a:rPr lang="en-GB" dirty="0"/>
              <a:t>and the </a:t>
            </a:r>
            <a:r>
              <a:rPr lang="en-GB" i="1" dirty="0" err="1"/>
              <a:t>Encyclopedie</a:t>
            </a:r>
            <a:endParaRPr lang="en-GB" i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772816"/>
            <a:ext cx="2448271" cy="4032448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War = a crime against humanity, but a phenomenon requiring rules and regulations that limited its conduct.</a:t>
            </a:r>
          </a:p>
          <a:p>
            <a:r>
              <a:rPr lang="en-GB" dirty="0"/>
              <a:t>Influence military tactics accordingly</a:t>
            </a:r>
          </a:p>
          <a:p>
            <a:r>
              <a:rPr lang="en-GB" dirty="0"/>
              <a:t>Influence of patriotism, civic rectitude , republican virtues</a:t>
            </a:r>
          </a:p>
          <a:p>
            <a:r>
              <a:rPr lang="en-GB" dirty="0"/>
              <a:t>Coupled with military effectiveness </a:t>
            </a:r>
          </a:p>
        </p:txBody>
      </p:sp>
    </p:spTree>
    <p:extLst>
      <p:ext uri="{BB962C8B-B14F-4D97-AF65-F5344CB8AC3E}">
        <p14:creationId xmlns:p14="http://schemas.microsoft.com/office/powerpoint/2010/main" val="11370152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Rousseau and War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655" y="1600200"/>
            <a:ext cx="3421690" cy="4525963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War is a product of society not human nature</a:t>
            </a:r>
          </a:p>
          <a:p>
            <a:r>
              <a:rPr lang="en-GB" dirty="0"/>
              <a:t>Motivation – stately greed and ambition for power, fed by commercial wealth</a:t>
            </a:r>
          </a:p>
          <a:p>
            <a:r>
              <a:rPr lang="en-GB" dirty="0"/>
              <a:t>Solution – strengthening of social bonds across Europe. Through small autarkic Republics</a:t>
            </a:r>
          </a:p>
        </p:txBody>
      </p:sp>
    </p:spTree>
    <p:extLst>
      <p:ext uri="{BB962C8B-B14F-4D97-AF65-F5344CB8AC3E}">
        <p14:creationId xmlns:p14="http://schemas.microsoft.com/office/powerpoint/2010/main" val="3443721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Kant on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Linked the inevitability of the ‘condition of peace’ with spirit of commercial endeavour</a:t>
            </a:r>
          </a:p>
          <a:p>
            <a:r>
              <a:rPr lang="en-GB" dirty="0"/>
              <a:t>War and commerce cannot co-exist</a:t>
            </a:r>
          </a:p>
          <a:p>
            <a:r>
              <a:rPr lang="en-GB" dirty="0"/>
              <a:t>Mutual needs will prevail</a:t>
            </a:r>
          </a:p>
          <a:p>
            <a:r>
              <a:rPr lang="en-GB" dirty="0"/>
              <a:t>Republican  society would be inclined to peace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844824"/>
            <a:ext cx="2880320" cy="4320480"/>
          </a:xfrm>
        </p:spPr>
      </p:pic>
    </p:spTree>
    <p:extLst>
      <p:ext uri="{BB962C8B-B14F-4D97-AF65-F5344CB8AC3E}">
        <p14:creationId xmlns:p14="http://schemas.microsoft.com/office/powerpoint/2010/main" val="21431030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RESTRAINT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Belief in recognised limits, based upon a balance of power in Europe = order!</a:t>
            </a:r>
          </a:p>
          <a:p>
            <a:r>
              <a:rPr lang="en-GB" dirty="0"/>
              <a:t>Prevented overall hegemony of one state</a:t>
            </a:r>
          </a:p>
          <a:p>
            <a:r>
              <a:rPr lang="en-GB" dirty="0"/>
              <a:t>Predicament – how was that balance to be measured?</a:t>
            </a:r>
          </a:p>
          <a:p>
            <a:r>
              <a:rPr lang="en-GB" dirty="0"/>
              <a:t>Variants – rise and fall of states; commercial wealth and competition; colonisation; </a:t>
            </a:r>
          </a:p>
          <a:p>
            <a:r>
              <a:rPr lang="en-GB" dirty="0"/>
              <a:t>War – deemed a means to an end!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916832"/>
            <a:ext cx="3754760" cy="3471474"/>
          </a:xfrm>
        </p:spPr>
      </p:pic>
    </p:spTree>
    <p:extLst>
      <p:ext uri="{BB962C8B-B14F-4D97-AF65-F5344CB8AC3E}">
        <p14:creationId xmlns:p14="http://schemas.microsoft.com/office/powerpoint/2010/main" val="27217244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Framework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/>
          </a:bodyPr>
          <a:lstStyle/>
          <a:p>
            <a:r>
              <a:rPr lang="en-GB" dirty="0"/>
              <a:t>Based upon – increased state power over armed forces</a:t>
            </a:r>
          </a:p>
          <a:p>
            <a:r>
              <a:rPr lang="en-GB" dirty="0"/>
              <a:t>Religion removed as motive for war!</a:t>
            </a:r>
          </a:p>
          <a:p>
            <a:r>
              <a:rPr lang="en-GB" dirty="0"/>
              <a:t>More humane conduct in war! –</a:t>
            </a:r>
          </a:p>
          <a:p>
            <a:r>
              <a:rPr lang="en-GB" dirty="0"/>
              <a:t>Conduct – prisoners; non-combatants - women and children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844824"/>
            <a:ext cx="3750568" cy="3816424"/>
          </a:xfrm>
        </p:spPr>
      </p:pic>
    </p:spTree>
    <p:extLst>
      <p:ext uri="{BB962C8B-B14F-4D97-AF65-F5344CB8AC3E}">
        <p14:creationId xmlns:p14="http://schemas.microsoft.com/office/powerpoint/2010/main" val="6325351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WAR IN THE AGE OF ENLIGHTENMENT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Reconciling the Enlightenment and the Military world</a:t>
            </a:r>
          </a:p>
        </p:txBody>
      </p:sp>
    </p:spTree>
    <p:extLst>
      <p:ext uri="{BB962C8B-B14F-4D97-AF65-F5344CB8AC3E}">
        <p14:creationId xmlns:p14="http://schemas.microsoft.com/office/powerpoint/2010/main" val="16932582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Luminaries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1. Jean-Charles chevalier de </a:t>
            </a:r>
            <a:r>
              <a:rPr lang="en-GB" dirty="0" err="1"/>
              <a:t>Folard</a:t>
            </a:r>
            <a:r>
              <a:rPr lang="en-GB" dirty="0"/>
              <a:t> (1669-1752)</a:t>
            </a:r>
          </a:p>
          <a:p>
            <a:r>
              <a:rPr lang="en-GB" dirty="0"/>
              <a:t>2. Sebastien Le </a:t>
            </a:r>
            <a:r>
              <a:rPr lang="en-GB" dirty="0" err="1"/>
              <a:t>Prestre</a:t>
            </a:r>
            <a:r>
              <a:rPr lang="en-GB" dirty="0"/>
              <a:t> de Vauban (1633-1707)</a:t>
            </a:r>
          </a:p>
          <a:p>
            <a:r>
              <a:rPr lang="en-GB" dirty="0"/>
              <a:t>3. Frederick the Great (1712-86)</a:t>
            </a:r>
          </a:p>
          <a:p>
            <a:r>
              <a:rPr lang="en-GB" dirty="0"/>
              <a:t>4.Maurice de Saxe (1696-1750) - pictured</a:t>
            </a:r>
          </a:p>
          <a:p>
            <a:r>
              <a:rPr lang="en-GB" dirty="0"/>
              <a:t>5. Jacques de </a:t>
            </a:r>
            <a:r>
              <a:rPr lang="en-GB" dirty="0" err="1"/>
              <a:t>Guibert</a:t>
            </a:r>
            <a:r>
              <a:rPr lang="en-GB" dirty="0"/>
              <a:t> (1743-90)</a:t>
            </a:r>
          </a:p>
          <a:p>
            <a:r>
              <a:rPr lang="en-GB" dirty="0"/>
              <a:t>6. Henry Lloyd (1718-83)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772816"/>
            <a:ext cx="2808312" cy="4032447"/>
          </a:xfrm>
        </p:spPr>
      </p:pic>
    </p:spTree>
    <p:extLst>
      <p:ext uri="{BB962C8B-B14F-4D97-AF65-F5344CB8AC3E}">
        <p14:creationId xmlns:p14="http://schemas.microsoft.com/office/powerpoint/2010/main" val="39471595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 </a:t>
            </a:r>
            <a:r>
              <a:rPr lang="en-GB" dirty="0" err="1"/>
              <a:t>Folard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745" y="1600200"/>
            <a:ext cx="3481510" cy="4525963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14116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Veneration of the Ancients – admiration of the Greek and Roman military (model – Polybius) – looking back: can this be reconciled with military advances?</a:t>
            </a:r>
          </a:p>
          <a:p>
            <a:r>
              <a:rPr lang="en-GB" dirty="0"/>
              <a:t>War as science – universal laws and rational analysis</a:t>
            </a:r>
          </a:p>
          <a:p>
            <a:r>
              <a:rPr lang="en-GB" dirty="0"/>
              <a:t>Advocate of the concept of the ‘military spirit’ – fear of paralysis within the French army – too much reliance on firepower vs </a:t>
            </a:r>
            <a:r>
              <a:rPr lang="en-GB" dirty="0" err="1"/>
              <a:t>elan</a:t>
            </a:r>
            <a:r>
              <a:rPr lang="en-GB" dirty="0"/>
              <a:t>!!</a:t>
            </a:r>
          </a:p>
          <a:p>
            <a:r>
              <a:rPr lang="en-GB" dirty="0"/>
              <a:t>Played out against revolutionary change in military tactics</a:t>
            </a:r>
          </a:p>
        </p:txBody>
      </p:sp>
    </p:spTree>
    <p:extLst>
      <p:ext uri="{BB962C8B-B14F-4D97-AF65-F5344CB8AC3E}">
        <p14:creationId xmlns:p14="http://schemas.microsoft.com/office/powerpoint/2010/main" val="36537914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VAUBAN (1633-1707)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700808"/>
            <a:ext cx="4032448" cy="4608511"/>
          </a:xfrm>
        </p:spPr>
      </p:pic>
    </p:spTree>
    <p:extLst>
      <p:ext uri="{BB962C8B-B14F-4D97-AF65-F5344CB8AC3E}">
        <p14:creationId xmlns:p14="http://schemas.microsoft.com/office/powerpoint/2010/main" val="24926197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Vauban and War Management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25780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Fortress France – or stymying French military spirit?</a:t>
            </a:r>
          </a:p>
          <a:p>
            <a:r>
              <a:rPr lang="en-GB" dirty="0"/>
              <a:t>Shift from attack to defence , reflecting concerns about the destructive nature of war</a:t>
            </a:r>
          </a:p>
          <a:p>
            <a:r>
              <a:rPr lang="en-GB" dirty="0"/>
              <a:t>War fought on scientific principles </a:t>
            </a:r>
          </a:p>
          <a:p>
            <a:r>
              <a:rPr lang="en-GB" dirty="0"/>
              <a:t>Effectiveness of Vauban’s designs vs inevitability of successful prolonged siege – linked to the honour of negotiated  capitulation</a:t>
            </a:r>
          </a:p>
          <a:p>
            <a:r>
              <a:rPr lang="en-GB" dirty="0"/>
              <a:t>Linking to the concept of honour and humanity in war</a:t>
            </a:r>
          </a:p>
          <a:p>
            <a:r>
              <a:rPr lang="en-GB" dirty="0"/>
              <a:t>Pictured: </a:t>
            </a:r>
            <a:r>
              <a:rPr lang="en-GB" dirty="0" err="1"/>
              <a:t>Rocroi</a:t>
            </a:r>
            <a:r>
              <a:rPr lang="en-GB" dirty="0"/>
              <a:t> in the Ardennes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" name="Content Placeholder 6">
            <a:extLst>
              <a:ext uri="{FF2B5EF4-FFF2-40B4-BE49-F238E27FC236}">
                <a16:creationId xmlns:a16="http://schemas.microsoft.com/office/drawing/2014/main" id="{87EBB9D7-6571-49A6-93A0-7CB5534D4F5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5" y="2132856"/>
            <a:ext cx="3312368" cy="3888431"/>
          </a:xfrm>
        </p:spPr>
      </p:pic>
    </p:spTree>
    <p:extLst>
      <p:ext uri="{BB962C8B-B14F-4D97-AF65-F5344CB8AC3E}">
        <p14:creationId xmlns:p14="http://schemas.microsoft.com/office/powerpoint/2010/main" val="37670918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 Management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Preoccupation beyond the battlefield</a:t>
            </a:r>
          </a:p>
          <a:p>
            <a:r>
              <a:rPr lang="en-GB" dirty="0"/>
              <a:t>Supporting and supplying larger armies</a:t>
            </a:r>
          </a:p>
          <a:p>
            <a:r>
              <a:rPr lang="en-GB" dirty="0"/>
              <a:t>Enhanced by the innovation and invention of the Enlightenment period</a:t>
            </a:r>
          </a:p>
          <a:p>
            <a:r>
              <a:rPr lang="en-GB" dirty="0"/>
              <a:t>Pressure of multiple fronts and theatres – reflecting  borders or dynastic possessions</a:t>
            </a:r>
          </a:p>
          <a:p>
            <a:r>
              <a:rPr lang="en-GB" dirty="0"/>
              <a:t>Central control tested – the preoccupation of statehood</a:t>
            </a:r>
          </a:p>
          <a:p>
            <a:r>
              <a:rPr lang="en-GB" dirty="0"/>
              <a:t>Model  - deemed to be Prussia; but is this truly the case? Or did any nation master the challenges of effectively maintaining armies in the field?</a:t>
            </a:r>
          </a:p>
          <a:p>
            <a:r>
              <a:rPr lang="en-GB" dirty="0"/>
              <a:t>The indecisive and prolonged nature of 18</a:t>
            </a:r>
            <a:r>
              <a:rPr lang="en-GB" baseline="30000" dirty="0"/>
              <a:t>th</a:t>
            </a:r>
            <a:r>
              <a:rPr lang="en-GB" dirty="0"/>
              <a:t> c warfare suggests not</a:t>
            </a:r>
          </a:p>
        </p:txBody>
      </p:sp>
    </p:spTree>
    <p:extLst>
      <p:ext uri="{BB962C8B-B14F-4D97-AF65-F5344CB8AC3E}">
        <p14:creationId xmlns:p14="http://schemas.microsoft.com/office/powerpoint/2010/main" val="10391836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3. Prussia, Frederick and Enlightenment ideals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Addressed war and its complexity with the degree of rationality he gave to intellectual pursuits</a:t>
            </a:r>
          </a:p>
          <a:p>
            <a:r>
              <a:rPr lang="en-GB" dirty="0"/>
              <a:t>Empirical in his outlook – learning from experience of military matters and the work and theories of others e.g. Prince Eugene</a:t>
            </a:r>
          </a:p>
          <a:p>
            <a:r>
              <a:rPr lang="en-GB" dirty="0"/>
              <a:t>Treatises on: command; defence and offence;  battlefield deployment and technical matters; artillery and infantry use; fortifications  and siege craft- knowledge and experience that became invaluable when the ‘chips were down’</a:t>
            </a:r>
          </a:p>
          <a:p>
            <a:endParaRPr lang="en-GB" dirty="0"/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566DDC1C-B5CE-4EBD-9680-78162A181ED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2569" y="1600200"/>
            <a:ext cx="3249862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6388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Frederick – a Paradox?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The ‘warlord’ disappointed the </a:t>
            </a:r>
            <a:r>
              <a:rPr lang="en-GB" i="1" dirty="0"/>
              <a:t>philosophes</a:t>
            </a:r>
          </a:p>
          <a:p>
            <a:r>
              <a:rPr lang="en-GB" dirty="0"/>
              <a:t>Religious toleration, but social conservative</a:t>
            </a:r>
          </a:p>
          <a:p>
            <a:r>
              <a:rPr lang="en-GB" dirty="0"/>
              <a:t>Just wars vs brutal aggrandisement vs balance of power reality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556792"/>
            <a:ext cx="4038600" cy="4464496"/>
          </a:xfrm>
        </p:spPr>
      </p:pic>
    </p:spTree>
    <p:extLst>
      <p:ext uri="{BB962C8B-B14F-4D97-AF65-F5344CB8AC3E}">
        <p14:creationId xmlns:p14="http://schemas.microsoft.com/office/powerpoint/2010/main" val="3799830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Maurice de Saxe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1612" y="2605881"/>
            <a:ext cx="2009775" cy="251460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French campaign in Flanders – war of Austrian succession</a:t>
            </a:r>
          </a:p>
          <a:p>
            <a:r>
              <a:rPr lang="en-GB" dirty="0"/>
              <a:t>French military supremacy – a myth?</a:t>
            </a:r>
          </a:p>
          <a:p>
            <a:r>
              <a:rPr lang="en-GB" dirty="0"/>
              <a:t>Bold, imaginative, creative military leader and theorist </a:t>
            </a:r>
          </a:p>
          <a:p>
            <a:r>
              <a:rPr lang="en-GB" dirty="0"/>
              <a:t>Offensive spirit </a:t>
            </a:r>
          </a:p>
          <a:p>
            <a:r>
              <a:rPr lang="en-GB" dirty="0"/>
              <a:t>Veneration of the Ancients – Roman Legion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04183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5. </a:t>
            </a:r>
            <a:r>
              <a:rPr lang="en-GB" dirty="0" err="1"/>
              <a:t>Guibert</a:t>
            </a:r>
            <a:r>
              <a:rPr lang="en-GB" dirty="0"/>
              <a:t> – the military </a:t>
            </a:r>
            <a:r>
              <a:rPr lang="en-GB" i="1" dirty="0"/>
              <a:t>philosophe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La Petite guerre – </a:t>
            </a:r>
            <a:r>
              <a:rPr lang="en-GB" dirty="0"/>
              <a:t>Partisan warfare (foraging, ambushing, light forces, mobile warfare) </a:t>
            </a:r>
          </a:p>
          <a:p>
            <a:r>
              <a:rPr lang="en-GB" dirty="0"/>
              <a:t>Field artillery improvements - more murderous</a:t>
            </a:r>
          </a:p>
          <a:p>
            <a:r>
              <a:rPr lang="en-GB" dirty="0"/>
              <a:t>Infantry, cavalry, artillery coordination</a:t>
            </a:r>
          </a:p>
          <a:p>
            <a:r>
              <a:rPr lang="en-GB" dirty="0"/>
              <a:t>Rousseau and his ‘citizen soldier’ – although ambiguous on this – preference for the professional soldier</a:t>
            </a:r>
          </a:p>
          <a:p>
            <a:r>
              <a:rPr lang="en-GB" dirty="0"/>
              <a:t>Education and respect for the military profession – forged in civic virtue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3091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6. Henry Lloyd – a British perspective?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Forged in late Enlightenment thinking on humanity and human passions</a:t>
            </a:r>
          </a:p>
          <a:p>
            <a:r>
              <a:rPr lang="en-GB" dirty="0"/>
              <a:t>Armies required inspiration and exemplary leadership</a:t>
            </a:r>
          </a:p>
          <a:p>
            <a:r>
              <a:rPr lang="en-GB" dirty="0"/>
              <a:t>National character and identity, even the constitution  central to the formation of armies and their character</a:t>
            </a:r>
          </a:p>
          <a:p>
            <a:r>
              <a:rPr lang="en-GB" dirty="0"/>
              <a:t>Motivating force – love of liberty,</a:t>
            </a:r>
          </a:p>
          <a:p>
            <a:r>
              <a:rPr lang="en-GB" dirty="0"/>
              <a:t>Critical of the British ‘</a:t>
            </a:r>
            <a:r>
              <a:rPr lang="en-GB"/>
              <a:t>aristocratic republic’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970797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WAR IN THE AGE OF ENLIGHTENMENT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Culture of Honour</a:t>
            </a:r>
          </a:p>
        </p:txBody>
      </p:sp>
    </p:spTree>
    <p:extLst>
      <p:ext uri="{BB962C8B-B14F-4D97-AF65-F5344CB8AC3E}">
        <p14:creationId xmlns:p14="http://schemas.microsoft.com/office/powerpoint/2010/main" val="31003897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Honour!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4038600" cy="4525963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Honour – difficult to define; try:</a:t>
            </a:r>
          </a:p>
          <a:p>
            <a:r>
              <a:rPr lang="en-GB" dirty="0"/>
              <a:t>‘Honour represented a soldier’s ethic of duty, bravery, and self sacrifice’ (Starkey, p.70)</a:t>
            </a:r>
          </a:p>
          <a:p>
            <a:r>
              <a:rPr lang="en-GB" dirty="0"/>
              <a:t>Distinguish between ‘true’ honour – virtuous and based upon obligation to a country, a people, those around you, and honour corrupted by honours, wealth, status, brutality in war</a:t>
            </a:r>
          </a:p>
          <a:p>
            <a:r>
              <a:rPr lang="en-GB" dirty="0"/>
              <a:t>‘True’ honour can instruct, even mobilise opinion </a:t>
            </a:r>
          </a:p>
          <a:p>
            <a:r>
              <a:rPr lang="en-GB" dirty="0"/>
              <a:t>Charles XII of Sweden 1682 – 1718). Symbol of ‘true’ honour</a:t>
            </a:r>
          </a:p>
          <a:p>
            <a:r>
              <a:rPr lang="en-GB" dirty="0"/>
              <a:t>Dilemma- did the pursuit of honour undermine military discipline and effectiveness?</a:t>
            </a:r>
          </a:p>
          <a:p>
            <a:endParaRPr lang="en-GB" dirty="0"/>
          </a:p>
        </p:txBody>
      </p:sp>
      <p:pic>
        <p:nvPicPr>
          <p:cNvPr id="5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9750" y="1844824"/>
            <a:ext cx="2480642" cy="3960440"/>
          </a:xfrm>
        </p:spPr>
      </p:pic>
    </p:spTree>
    <p:extLst>
      <p:ext uri="{BB962C8B-B14F-4D97-AF65-F5344CB8AC3E}">
        <p14:creationId xmlns:p14="http://schemas.microsoft.com/office/powerpoint/2010/main" val="25424232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Defending Honour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16666"/>
            <a:ext cx="4038600" cy="4293031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Duelling – an anachronism in the Enlightenment period?</a:t>
            </a:r>
          </a:p>
          <a:p>
            <a:r>
              <a:rPr lang="en-GB" dirty="0"/>
              <a:t>A result of drunken unruly behaviour ending in brutal retribution? A vestige of the Middle Ages</a:t>
            </a:r>
          </a:p>
          <a:p>
            <a:r>
              <a:rPr lang="en-GB" dirty="0"/>
              <a:t>Would a soldier who refused to defend his own honour, defend the honour of his country or sovereign?</a:t>
            </a:r>
          </a:p>
          <a:p>
            <a:r>
              <a:rPr lang="en-GB" dirty="0"/>
              <a:t>Linked to the military spirit and hence to Enlightenment ideals? Or:</a:t>
            </a:r>
          </a:p>
          <a:p>
            <a:r>
              <a:rPr lang="en-GB" dirty="0"/>
              <a:t>To be discarded and inappropriate for the true and honourable ‘citizen-soldier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1615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Code of Honour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Held chivalric elements, but also:</a:t>
            </a:r>
          </a:p>
          <a:p>
            <a:r>
              <a:rPr lang="en-GB" dirty="0"/>
              <a:t>Aristocratic standards that helped assimilate other ranks</a:t>
            </a:r>
          </a:p>
          <a:p>
            <a:r>
              <a:rPr lang="en-GB" dirty="0"/>
              <a:t>Sense of professionalism underlined</a:t>
            </a:r>
          </a:p>
          <a:p>
            <a:r>
              <a:rPr lang="en-GB" dirty="0"/>
              <a:t>Sense of independence restored at a time of increasing reliance on the state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700808"/>
            <a:ext cx="2808312" cy="4464496"/>
          </a:xfrm>
        </p:spPr>
      </p:pic>
    </p:spTree>
    <p:extLst>
      <p:ext uri="{BB962C8B-B14F-4D97-AF65-F5344CB8AC3E}">
        <p14:creationId xmlns:p14="http://schemas.microsoft.com/office/powerpoint/2010/main" val="42663821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Sacrifice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Concept reinvigorated in the face of growing avarice, poor discipline, lack of military spirit  - false honour! </a:t>
            </a:r>
            <a:r>
              <a:rPr lang="en-GB" dirty="0" err="1"/>
              <a:t>e.g</a:t>
            </a:r>
            <a:r>
              <a:rPr lang="en-GB" dirty="0"/>
              <a:t> within the French Army</a:t>
            </a:r>
          </a:p>
          <a:p>
            <a:r>
              <a:rPr lang="en-GB" dirty="0"/>
              <a:t>Seen as an ingredient of ‘true’ honour. Ever present theme emanating from military Enlightenment thinkers</a:t>
            </a:r>
          </a:p>
          <a:p>
            <a:r>
              <a:rPr lang="en-GB" dirty="0"/>
              <a:t>Linked to Rousseau’s concept of the ‘good citizen and linked to the need to reinvigorate the military spirit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03893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Academies 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700808"/>
            <a:ext cx="3960440" cy="4752528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Transition from officer training to schools of science and technical training (and languages, sometimes to the exclusion of Greek and Latin)) – epitomised the essence of the Enlightenment </a:t>
            </a:r>
          </a:p>
          <a:p>
            <a:r>
              <a:rPr lang="en-GB" dirty="0"/>
              <a:t>Austria and Prussia at the vanguard</a:t>
            </a:r>
          </a:p>
          <a:p>
            <a:r>
              <a:rPr lang="en-GB" dirty="0"/>
              <a:t>Fostered: patriotism, sacrifice, true honour </a:t>
            </a:r>
          </a:p>
        </p:txBody>
      </p:sp>
    </p:spTree>
    <p:extLst>
      <p:ext uri="{BB962C8B-B14F-4D97-AF65-F5344CB8AC3E}">
        <p14:creationId xmlns:p14="http://schemas.microsoft.com/office/powerpoint/2010/main" val="357843098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Warrior leaders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338056"/>
            <a:ext cx="4038600" cy="3050250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 ‘Culture of Honour’ meets the rules of military discipline</a:t>
            </a:r>
          </a:p>
          <a:p>
            <a:r>
              <a:rPr lang="en-GB" dirty="0"/>
              <a:t>Aristocrats deemed natural leaders in war, although necessity meant looking to the bourgeois</a:t>
            </a:r>
          </a:p>
          <a:p>
            <a:r>
              <a:rPr lang="en-GB" dirty="0"/>
              <a:t>Honour ensured – acts of bravery; set examples; guardian of traditional values</a:t>
            </a:r>
          </a:p>
          <a:p>
            <a:r>
              <a:rPr lang="en-GB" dirty="0"/>
              <a:t>The influence of the Enlightenment is judged through the officer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587198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Private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Distance between officer corps and common soldiery maintained within the ‘code of honour’</a:t>
            </a:r>
          </a:p>
          <a:p>
            <a:r>
              <a:rPr lang="en-GB" dirty="0"/>
              <a:t>Evidence scarce on the attitudes of common soldiers, but evidence they did hold patriotic sentiments and expressed loyalty to their regimens and officers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700808"/>
            <a:ext cx="3024336" cy="4392488"/>
          </a:xfrm>
        </p:spPr>
      </p:pic>
    </p:spTree>
    <p:extLst>
      <p:ext uri="{BB962C8B-B14F-4D97-AF65-F5344CB8AC3E}">
        <p14:creationId xmlns:p14="http://schemas.microsoft.com/office/powerpoint/2010/main" val="156530118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Warriors - Common soldiery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Recruited from lower echelons of society</a:t>
            </a:r>
          </a:p>
          <a:p>
            <a:r>
              <a:rPr lang="en-GB" dirty="0"/>
              <a:t>Vagabonds requiring discipline?</a:t>
            </a:r>
          </a:p>
          <a:p>
            <a:r>
              <a:rPr lang="en-GB" dirty="0"/>
              <a:t>Distinction between trained and disciplined soldiery (machine-like and brutal?) and the Enlightened ideal (Rousseau) of the ‘citizen-soldier’/militia – for the defence of a nation/republic and not conquest – parallel  with sentiments in the American colonies </a:t>
            </a:r>
          </a:p>
          <a:p>
            <a:r>
              <a:rPr lang="en-GB" dirty="0"/>
              <a:t>Disparity between the ideal and the reality – colonies unprepared for war vs British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0250" y="2291556"/>
            <a:ext cx="1714500" cy="3143250"/>
          </a:xfrm>
        </p:spPr>
      </p:pic>
    </p:spTree>
    <p:extLst>
      <p:ext uri="{BB962C8B-B14F-4D97-AF65-F5344CB8AC3E}">
        <p14:creationId xmlns:p14="http://schemas.microsoft.com/office/powerpoint/2010/main" val="216791125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‘honourable conduct of war’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War in the 18thc conducted more humanely than in previous eras?</a:t>
            </a:r>
          </a:p>
          <a:p>
            <a:r>
              <a:rPr lang="en-GB" dirty="0"/>
              <a:t>Evidence of : parole, exchanges, care for wounded </a:t>
            </a:r>
            <a:r>
              <a:rPr lang="en-GB" dirty="0" err="1"/>
              <a:t>etc</a:t>
            </a:r>
            <a:r>
              <a:rPr lang="en-GB" dirty="0"/>
              <a:t>; restraint</a:t>
            </a:r>
          </a:p>
          <a:p>
            <a:r>
              <a:rPr lang="en-GB" dirty="0"/>
              <a:t>Code of ‘true’ honour played its role – more evident in the 18thc</a:t>
            </a:r>
          </a:p>
          <a:p>
            <a:r>
              <a:rPr lang="en-GB" dirty="0"/>
              <a:t>Courtesy, honour,  humanity prevailed</a:t>
            </a:r>
          </a:p>
          <a:p>
            <a:r>
              <a:rPr lang="en-GB" dirty="0"/>
              <a:t>Although each conflict holds evidence of barbarity, including towards civilians (rape)– and there was always plunder!</a:t>
            </a:r>
          </a:p>
          <a:p>
            <a:r>
              <a:rPr lang="en-GB" dirty="0"/>
              <a:t>Debate around the conduct of armies reflects the changing world around the traditional and the modern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484784"/>
            <a:ext cx="3312368" cy="4752528"/>
          </a:xfrm>
        </p:spPr>
      </p:pic>
    </p:spTree>
    <p:extLst>
      <p:ext uri="{BB962C8B-B14F-4D97-AF65-F5344CB8AC3E}">
        <p14:creationId xmlns:p14="http://schemas.microsoft.com/office/powerpoint/2010/main" val="60896659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5" descr="redir?src=image&amp;clickedItemURN=http%3A%2F%2Facademic">
            <a:extLst>
              <a:ext uri="{FF2B5EF4-FFF2-40B4-BE49-F238E27FC236}">
                <a16:creationId xmlns:a16="http://schemas.microsoft.com/office/drawing/2014/main" id="{6EBE371C-6B68-4F0B-A0D0-B7269D9004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836613"/>
            <a:ext cx="4248150" cy="508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VAUBAN (1633-1707)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700808"/>
            <a:ext cx="4032448" cy="4608511"/>
          </a:xfrm>
        </p:spPr>
      </p:pic>
    </p:spTree>
    <p:extLst>
      <p:ext uri="{BB962C8B-B14F-4D97-AF65-F5344CB8AC3E}">
        <p14:creationId xmlns:p14="http://schemas.microsoft.com/office/powerpoint/2010/main" val="318722982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Fortress France - </a:t>
            </a:r>
            <a:r>
              <a:rPr lang="en-GB" dirty="0" err="1"/>
              <a:t>Montmedy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844824"/>
            <a:ext cx="5832647" cy="4320480"/>
          </a:xfrm>
        </p:spPr>
      </p:pic>
    </p:spTree>
    <p:extLst>
      <p:ext uri="{BB962C8B-B14F-4D97-AF65-F5344CB8AC3E}">
        <p14:creationId xmlns:p14="http://schemas.microsoft.com/office/powerpoint/2010/main" val="301472356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BE6D2-9E69-41C7-B7E2-9E7A3BBB8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Neuf </a:t>
            </a:r>
            <a:r>
              <a:rPr lang="en-GB" dirty="0" err="1"/>
              <a:t>Brisach</a:t>
            </a:r>
            <a:endParaRPr lang="en-GB" dirty="0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E97B5F89-E7E2-43B9-885E-59890B13B75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132856"/>
            <a:ext cx="5112568" cy="3960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219281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8A457-73B6-472A-8FB6-58FB00AA2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Besancon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AEB69284-EFF1-4229-B8E1-C526720A6CF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639887"/>
            <a:ext cx="8229600" cy="4629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357264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F9E5E-B367-4F9B-8E78-9F628F6FD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 La </a:t>
            </a:r>
            <a:r>
              <a:rPr lang="en-GB" dirty="0" err="1"/>
              <a:t>Pree</a:t>
            </a:r>
            <a:endParaRPr lang="en-GB" dirty="0"/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48CA34D9-825B-4D93-8B94-C32B52966B8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639887"/>
            <a:ext cx="8229600" cy="4629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045232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EA065D4-D35B-4F01-9819-B837389A3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Catherine the Great</a:t>
            </a:r>
          </a:p>
        </p:txBody>
      </p:sp>
      <p:pic>
        <p:nvPicPr>
          <p:cNvPr id="5" name="Picture 2" descr="catherine_the_great">
            <a:extLst>
              <a:ext uri="{FF2B5EF4-FFF2-40B4-BE49-F238E27FC236}">
                <a16:creationId xmlns:a16="http://schemas.microsoft.com/office/drawing/2014/main" id="{4995D946-642D-43EE-9093-8C8CD7CAC8B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26092" y="1600200"/>
            <a:ext cx="3691816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035334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FREDERICK THE GREAT</a:t>
            </a:r>
          </a:p>
        </p:txBody>
      </p:sp>
      <p:pic>
        <p:nvPicPr>
          <p:cNvPr id="6" name="Content Placeholder 5" descr="untitled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1484784"/>
            <a:ext cx="4392488" cy="5112568"/>
          </a:xfrm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Voltaire">
            <a:extLst>
              <a:ext uri="{FF2B5EF4-FFF2-40B4-BE49-F238E27FC236}">
                <a16:creationId xmlns:a16="http://schemas.microsoft.com/office/drawing/2014/main" id="{53935F27-3A3B-404A-B04D-F6371FA453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836613"/>
            <a:ext cx="5026025" cy="525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206171~Portrait-of-Edward-Gibbon-circa-1779-Posters">
            <a:extLst>
              <a:ext uri="{FF2B5EF4-FFF2-40B4-BE49-F238E27FC236}">
                <a16:creationId xmlns:a16="http://schemas.microsoft.com/office/drawing/2014/main" id="{11F28A55-2A25-46CD-A08F-A2A5A1BE1C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333375"/>
            <a:ext cx="4968875" cy="6408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1471</TotalTime>
  <Words>2131</Words>
  <Application>Microsoft Office PowerPoint</Application>
  <PresentationFormat>On-screen Show (4:3)</PresentationFormat>
  <Paragraphs>201</Paragraphs>
  <Slides>49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7" baseType="lpstr">
      <vt:lpstr>Arial</vt:lpstr>
      <vt:lpstr>Book Antiqua</vt:lpstr>
      <vt:lpstr>Calibri</vt:lpstr>
      <vt:lpstr>Lucida Sans</vt:lpstr>
      <vt:lpstr>Wingdings</vt:lpstr>
      <vt:lpstr>Wingdings 2</vt:lpstr>
      <vt:lpstr>Wingdings 3</vt:lpstr>
      <vt:lpstr>Apex</vt:lpstr>
      <vt:lpstr>WAR AND THE ENLIGHTENMENT</vt:lpstr>
      <vt:lpstr>Discussion</vt:lpstr>
      <vt:lpstr>ESSENCE OF THE ENLIGHTENMENT</vt:lpstr>
      <vt:lpstr>TONE AND LANGUAGE</vt:lpstr>
      <vt:lpstr>TONE AND LANGUAGE contd...</vt:lpstr>
      <vt:lpstr>CHANGE</vt:lpstr>
      <vt:lpstr>A Warlike Age</vt:lpstr>
      <vt:lpstr>WAR OF SPANISH SUCCESSION</vt:lpstr>
      <vt:lpstr>WAR OF AUSTRIAN SUCCESSION 1740-48</vt:lpstr>
      <vt:lpstr>SEVEN YEARS WAR</vt:lpstr>
      <vt:lpstr>SEVEN YEARS WAR</vt:lpstr>
      <vt:lpstr>SEVEN YEARS WAR - IMPACT</vt:lpstr>
      <vt:lpstr>FRENCH REVOLUTIONARY WARS</vt:lpstr>
      <vt:lpstr>Diderot and the Encyclopedie</vt:lpstr>
      <vt:lpstr>Rousseau and War</vt:lpstr>
      <vt:lpstr>Kant on War</vt:lpstr>
      <vt:lpstr>RESTRAINT</vt:lpstr>
      <vt:lpstr>Legal Framework</vt:lpstr>
      <vt:lpstr>WAR IN THE AGE OF ENLIGHTENMENT</vt:lpstr>
      <vt:lpstr>Luminaries</vt:lpstr>
      <vt:lpstr>1. Folard</vt:lpstr>
      <vt:lpstr>2. VAUBAN (1633-1707)</vt:lpstr>
      <vt:lpstr>Vauban and War Management  </vt:lpstr>
      <vt:lpstr>War Management</vt:lpstr>
      <vt:lpstr>3. Prussia, Frederick and Enlightenment ideals</vt:lpstr>
      <vt:lpstr>Frederick – a Paradox? </vt:lpstr>
      <vt:lpstr>4. Maurice de Saxe</vt:lpstr>
      <vt:lpstr>5. Guibert – the military philosophe</vt:lpstr>
      <vt:lpstr>6. Henry Lloyd – a British perspective?</vt:lpstr>
      <vt:lpstr>WAR IN THE AGE OF ENLIGHTENMENT</vt:lpstr>
      <vt:lpstr>Honour!</vt:lpstr>
      <vt:lpstr>Defending Honour</vt:lpstr>
      <vt:lpstr>Code of Honour</vt:lpstr>
      <vt:lpstr>Sacrifice</vt:lpstr>
      <vt:lpstr>Academies </vt:lpstr>
      <vt:lpstr>Warrior leaders</vt:lpstr>
      <vt:lpstr>The Private</vt:lpstr>
      <vt:lpstr>Warriors - Common soldiery</vt:lpstr>
      <vt:lpstr>The ‘honourable conduct of war’</vt:lpstr>
      <vt:lpstr>PowerPoint Presentation</vt:lpstr>
      <vt:lpstr>VAUBAN (1633-1707)</vt:lpstr>
      <vt:lpstr>Fortress France - Montmedy</vt:lpstr>
      <vt:lpstr>Neuf Brisach</vt:lpstr>
      <vt:lpstr>Besancon</vt:lpstr>
      <vt:lpstr>De La Pree</vt:lpstr>
      <vt:lpstr>Catherine the Great</vt:lpstr>
      <vt:lpstr>FREDERICK THE GREAT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4007 war in history</dc:title>
  <dc:creator>lestermason</dc:creator>
  <cp:lastModifiedBy>Lester Mason</cp:lastModifiedBy>
  <cp:revision>135</cp:revision>
  <cp:lastPrinted>2018-09-30T10:56:40Z</cp:lastPrinted>
  <dcterms:created xsi:type="dcterms:W3CDTF">2013-02-18T08:45:04Z</dcterms:created>
  <dcterms:modified xsi:type="dcterms:W3CDTF">2022-03-24T19:12:09Z</dcterms:modified>
</cp:coreProperties>
</file>