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0" r:id="rId2"/>
    <p:sldId id="281" r:id="rId3"/>
    <p:sldId id="282" r:id="rId4"/>
    <p:sldId id="283" r:id="rId5"/>
    <p:sldId id="284" r:id="rId6"/>
    <p:sldId id="285" r:id="rId7"/>
    <p:sldId id="295" r:id="rId8"/>
    <p:sldId id="286" r:id="rId9"/>
    <p:sldId id="290" r:id="rId10"/>
    <p:sldId id="287" r:id="rId11"/>
    <p:sldId id="291" r:id="rId12"/>
    <p:sldId id="288" r:id="rId13"/>
    <p:sldId id="292" r:id="rId14"/>
    <p:sldId id="289" r:id="rId15"/>
    <p:sldId id="29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in Barr" userId="b0272536-ba4e-47f6-aa3e-aa9b228c20e7" providerId="ADAL" clId="{C8515959-BC13-4D1A-B107-FA03A96DEF3D}"/>
    <pc:docChg chg="modSld">
      <pc:chgData name="Colin Barr" userId="b0272536-ba4e-47f6-aa3e-aa9b228c20e7" providerId="ADAL" clId="{C8515959-BC13-4D1A-B107-FA03A96DEF3D}" dt="2023-08-31T13:18:54.746" v="41" actId="20577"/>
      <pc:docMkLst>
        <pc:docMk/>
      </pc:docMkLst>
      <pc:sldChg chg="modSp mod">
        <pc:chgData name="Colin Barr" userId="b0272536-ba4e-47f6-aa3e-aa9b228c20e7" providerId="ADAL" clId="{C8515959-BC13-4D1A-B107-FA03A96DEF3D}" dt="2023-08-31T13:18:54.746" v="41" actId="20577"/>
        <pc:sldMkLst>
          <pc:docMk/>
          <pc:sldMk cId="3555799848" sldId="289"/>
        </pc:sldMkLst>
        <pc:spChg chg="mod">
          <ac:chgData name="Colin Barr" userId="b0272536-ba4e-47f6-aa3e-aa9b228c20e7" providerId="ADAL" clId="{C8515959-BC13-4D1A-B107-FA03A96DEF3D}" dt="2023-08-31T13:18:54.746" v="41" actId="20577"/>
          <ac:spMkLst>
            <pc:docMk/>
            <pc:sldMk cId="3555799848" sldId="289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You can set </a:t>
            </a:r>
            <a:r>
              <a:rPr lang="cy-GB" dirty="0" err="1"/>
              <a:t>this</a:t>
            </a:r>
            <a:r>
              <a:rPr lang="cy-GB" dirty="0"/>
              <a:t> as a </a:t>
            </a:r>
            <a:r>
              <a:rPr lang="cy-GB" dirty="0" err="1"/>
              <a:t>task</a:t>
            </a:r>
            <a:r>
              <a:rPr lang="cy-GB" dirty="0"/>
              <a:t> or </a:t>
            </a:r>
            <a:r>
              <a:rPr lang="cy-GB" dirty="0" err="1"/>
              <a:t>provide</a:t>
            </a:r>
            <a:r>
              <a:rPr lang="cy-GB" dirty="0"/>
              <a:t> a </a:t>
            </a:r>
            <a:r>
              <a:rPr lang="cy-GB" dirty="0" err="1"/>
              <a:t>section</a:t>
            </a:r>
            <a:r>
              <a:rPr lang="cy-GB" dirty="0"/>
              <a:t> of </a:t>
            </a:r>
            <a:r>
              <a:rPr lang="cy-GB" dirty="0" err="1"/>
              <a:t>article</a:t>
            </a:r>
            <a:r>
              <a:rPr lang="cy-GB" dirty="0"/>
              <a:t> to </a:t>
            </a:r>
            <a:r>
              <a:rPr lang="cy-GB" dirty="0" err="1"/>
              <a:t>practice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lesson</a:t>
            </a:r>
            <a:r>
              <a:rPr lang="cy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31/08/2023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No2_ObHL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arly-education.org.uk/wp-content/uploads/2021/12/EE_Journal_Spring_2020-WEB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6144" y="874259"/>
            <a:ext cx="10794242" cy="4486275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ECEY4008</a:t>
            </a:r>
            <a:b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Learning in the Digital Age</a:t>
            </a:r>
            <a:b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4800" dirty="0"/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B809B5-71A6-0B61-7A2F-D83532FC9A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1721" y="2129141"/>
            <a:ext cx="2509293" cy="258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53786" y="1614957"/>
            <a:ext cx="10591800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E01D5C4-D60E-4263-22C8-DF46AA5D4ED9}"/>
              </a:ext>
            </a:extLst>
          </p:cNvPr>
          <p:cNvSpPr txBox="1">
            <a:spLocks/>
          </p:cNvSpPr>
          <p:nvPr/>
        </p:nvSpPr>
        <p:spPr>
          <a:xfrm>
            <a:off x="6527259" y="2101849"/>
            <a:ext cx="10896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Resources:</a:t>
            </a:r>
          </a:p>
          <a:p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Websites</a:t>
            </a:r>
          </a:p>
          <a:p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Academic article</a:t>
            </a:r>
          </a:p>
          <a:p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Video clip</a:t>
            </a:r>
          </a:p>
          <a:p>
            <a:r>
              <a:rPr lang="en-GB" sz="3200" dirty="0">
                <a:solidFill>
                  <a:srgbClr val="7030A0"/>
                </a:solidFill>
                <a:latin typeface="Arial" panose="020B0604020202020204" pitchFamily="34" charset="0"/>
              </a:rPr>
              <a:t>Note taking activities</a:t>
            </a:r>
            <a:endParaRPr lang="en-US" sz="3200" dirty="0">
              <a:solidFill>
                <a:srgbClr val="7030A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794657" y="1340769"/>
            <a:ext cx="9549815" cy="4009501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Employability / Transferable skills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 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 Documenting and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 Academic reading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ICT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58F59D-6859-6951-C79A-B360A2CC2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08E69CB2-7689-6EEF-02DB-90ABF4ECB010}"/>
              </a:ext>
            </a:extLst>
          </p:cNvPr>
          <p:cNvSpPr txBox="1">
            <a:spLocks noChangeArrowheads="1"/>
          </p:cNvSpPr>
          <p:nvPr/>
        </p:nvSpPr>
        <p:spPr>
          <a:xfrm>
            <a:off x="838200" y="674913"/>
            <a:ext cx="9506272" cy="6041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Note taking Skills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en-GB" altLang="cy-GB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0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587829" y="1825625"/>
            <a:ext cx="10765971" cy="4351338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way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record of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lectures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remember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understanding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assignments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Needs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be a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purpose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32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taking</a:t>
            </a:r>
            <a:r>
              <a:rPr lang="cy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86E0A7-7AD6-ABDC-E327-69E8CEA2C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5501" y="182562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130629" y="333376"/>
            <a:ext cx="9851571" cy="1008063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130628" y="1458382"/>
            <a:ext cx="9851571" cy="4251177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Clues from lecturer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Notes are personal preference</a:t>
            </a:r>
            <a:endParaRPr lang="cy-GB" altLang="cy-GB" sz="3200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244" y="915760"/>
            <a:ext cx="4844142" cy="378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 (2)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89857" y="1984375"/>
            <a:ext cx="10863943" cy="3532019"/>
          </a:xfrm>
        </p:spPr>
        <p:txBody>
          <a:bodyPr>
            <a:normAutofit fontScale="92500" lnSpcReduction="10000"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notes short- you do not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tidy and organised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Don’t go home and write everything up neat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Test yourselves - can you come back to your notes and understand their meaning and purpose?</a:t>
            </a: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31963-108B-C757-4D3B-523E062DE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2743" y="218281"/>
            <a:ext cx="281940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iagram of spider diagram / mind map and traditional notes.&#10;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7971" y="0"/>
            <a:ext cx="12289971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7183555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1870639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Strategies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86443" y="1690689"/>
            <a:ext cx="9652907" cy="4351338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Keywords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Main ideas/messages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words/phrases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abbreviations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Record sources (references)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EB292D-8182-81B3-3880-613F69A92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1624" y="1355811"/>
            <a:ext cx="3752176" cy="2510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 lectures....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522514" y="1825625"/>
            <a:ext cx="10831286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note taking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456779-E81F-14A8-7DA2-83B03CFED8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6936" y="1063152"/>
            <a:ext cx="4668175" cy="274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 should avoid...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66058" y="1861457"/>
            <a:ext cx="4774428" cy="4315506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Rewriting notes to make them neater (I used to do this)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AD63AD-B401-00CE-7405-3FD0C6370C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1516" y="1861457"/>
            <a:ext cx="4444446" cy="3329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18457" y="365125"/>
            <a:ext cx="10635343" cy="1325563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After the lecture....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80357" y="1825625"/>
            <a:ext cx="10673443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 for next lecture?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E02C5C-79BF-89FA-09E8-E32C9D261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1610" y="1825626"/>
            <a:ext cx="3002844" cy="199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task 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794657" y="1524000"/>
            <a:ext cx="10559143" cy="465296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dirty="0">
                <a:hlinkClick r:id="rId3"/>
              </a:rPr>
              <a:t>The Power of Play - YouTube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737C4A-44EE-77B2-A6F2-3AE5236D1B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0450" y="342900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1475013"/>
            <a:ext cx="10515600" cy="4701949"/>
          </a:xfrm>
        </p:spPr>
        <p:txBody>
          <a:bodyPr>
            <a:normAutofit/>
          </a:bodyPr>
          <a:lstStyle/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32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32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32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32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32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32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Wadsworth: Thomson Learning.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32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Pynn</a:t>
            </a:r>
            <a:r>
              <a:rPr lang="en-US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[Accessed: August 13 2018].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</a:t>
            </a:r>
            <a:r>
              <a:rPr lang="en-GB" altLang="cy-GB" sz="4800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task -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HW share your notes </a:t>
            </a:r>
            <a:r>
              <a:rPr lang="en-GB" altLang="cy-GB" sz="4800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on Teams</a:t>
            </a:r>
            <a:endParaRPr lang="cy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825625"/>
            <a:ext cx="1089660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an article from a periodical and take notes.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endParaRPr lang="en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Choose an article from journal below: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sz="3200" dirty="0">
                <a:hlinkClick r:id="rId3"/>
              </a:rPr>
              <a:t>EE_Journal_Spring_2020-WEB.pdf (early-education.org.uk)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b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3524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</Words>
  <Application>Microsoft Office PowerPoint</Application>
  <PresentationFormat>Widescreen</PresentationFormat>
  <Paragraphs>87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Wingdings</vt:lpstr>
      <vt:lpstr>Office Theme</vt:lpstr>
      <vt:lpstr>PowerPoint Presentation</vt:lpstr>
      <vt:lpstr>Contents</vt:lpstr>
      <vt:lpstr> </vt:lpstr>
      <vt:lpstr>Why take notes?</vt:lpstr>
      <vt:lpstr>How to take notes</vt:lpstr>
      <vt:lpstr>How to take notes (2)</vt:lpstr>
      <vt:lpstr>PowerPoint Presentation</vt:lpstr>
      <vt:lpstr>Strategies</vt:lpstr>
      <vt:lpstr>In lectures....</vt:lpstr>
      <vt:lpstr>You should avoid...</vt:lpstr>
      <vt:lpstr>After the lecture....</vt:lpstr>
      <vt:lpstr>Note taking task </vt:lpstr>
      <vt:lpstr>References</vt:lpstr>
      <vt:lpstr>Note taking task - HW share your notes on Teams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6</cp:revision>
  <dcterms:created xsi:type="dcterms:W3CDTF">2022-07-11T13:19:46Z</dcterms:created>
  <dcterms:modified xsi:type="dcterms:W3CDTF">2023-08-31T13:18:59Z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