
<file path=[Content_Types].xml><?xml version="1.0" encoding="utf-8"?>
<Types xmlns="http://schemas.openxmlformats.org/package/2006/content-types"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50" r:id="rId1"/>
  </p:sldMasterIdLst>
  <p:sldIdLst>
    <p:sldId id="257" r:id="rId2"/>
    <p:sldId id="258" r:id="rId3"/>
    <p:sldId id="259" r:id="rId4"/>
    <p:sldId id="267" r:id="rId5"/>
    <p:sldId id="261" r:id="rId6"/>
    <p:sldId id="268" r:id="rId7"/>
    <p:sldId id="263" r:id="rId8"/>
    <p:sldId id="269" r:id="rId9"/>
    <p:sldId id="270" r:id="rId10"/>
    <p:sldId id="271" r:id="rId11"/>
    <p:sldId id="272" r:id="rId12"/>
    <p:sldId id="265" r:id="rId13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02933E45-2A67-4BA0-8A80-6BBC41CB110D}" v="2" dt="2022-12-08T03:26:13.586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20064" autoAdjust="0"/>
    <p:restoredTop sz="94660"/>
  </p:normalViewPr>
  <p:slideViewPr>
    <p:cSldViewPr snapToGrid="0">
      <p:cViewPr varScale="1">
        <p:scale>
          <a:sx n="91" d="100"/>
          <a:sy n="91" d="100"/>
        </p:scale>
        <p:origin x="134" y="5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microsoft.com/office/2016/11/relationships/changesInfo" Target="changesInfos/changesInfo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viewProps" Target="viewProps.xml"/><Relationship Id="rId10" Type="http://schemas.openxmlformats.org/officeDocument/2006/relationships/slide" Target="slides/slide9.xml"/><Relationship Id="rId19" Type="http://schemas.microsoft.com/office/2015/10/relationships/revisionInfo" Target="revisionInfo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presProps" Target="presProps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Kamran Ahmed" userId="8a3e0908324774b9" providerId="LiveId" clId="{02933E45-2A67-4BA0-8A80-6BBC41CB110D}"/>
    <pc:docChg chg="undo custSel modSld">
      <pc:chgData name="Kamran Ahmed" userId="8a3e0908324774b9" providerId="LiveId" clId="{02933E45-2A67-4BA0-8A80-6BBC41CB110D}" dt="2022-12-08T03:37:04.761" v="888" actId="20577"/>
      <pc:docMkLst>
        <pc:docMk/>
      </pc:docMkLst>
      <pc:sldChg chg="addSp modSp mod">
        <pc:chgData name="Kamran Ahmed" userId="8a3e0908324774b9" providerId="LiveId" clId="{02933E45-2A67-4BA0-8A80-6BBC41CB110D}" dt="2022-12-08T03:26:14.151" v="132" actId="27636"/>
        <pc:sldMkLst>
          <pc:docMk/>
          <pc:sldMk cId="983660878" sldId="257"/>
        </pc:sldMkLst>
        <pc:spChg chg="mod">
          <ac:chgData name="Kamran Ahmed" userId="8a3e0908324774b9" providerId="LiveId" clId="{02933E45-2A67-4BA0-8A80-6BBC41CB110D}" dt="2022-12-08T03:26:14.151" v="132" actId="27636"/>
          <ac:spMkLst>
            <pc:docMk/>
            <pc:sldMk cId="983660878" sldId="257"/>
            <ac:spMk id="2" creationId="{A2D766EA-30DC-4247-1259-C3721DA924B1}"/>
          </ac:spMkLst>
        </pc:spChg>
        <pc:spChg chg="add mod">
          <ac:chgData name="Kamran Ahmed" userId="8a3e0908324774b9" providerId="LiveId" clId="{02933E45-2A67-4BA0-8A80-6BBC41CB110D}" dt="2022-12-08T03:19:22.571" v="128" actId="20577"/>
          <ac:spMkLst>
            <pc:docMk/>
            <pc:sldMk cId="983660878" sldId="257"/>
            <ac:spMk id="3" creationId="{B0B3130A-4BE6-E8A5-935E-FCA0EB390E99}"/>
          </ac:spMkLst>
        </pc:spChg>
      </pc:sldChg>
      <pc:sldChg chg="modSp mod">
        <pc:chgData name="Kamran Ahmed" userId="8a3e0908324774b9" providerId="LiveId" clId="{02933E45-2A67-4BA0-8A80-6BBC41CB110D}" dt="2022-12-08T03:29:25.286" v="273" actId="20577"/>
        <pc:sldMkLst>
          <pc:docMk/>
          <pc:sldMk cId="2420952877" sldId="258"/>
        </pc:sldMkLst>
        <pc:spChg chg="mod">
          <ac:chgData name="Kamran Ahmed" userId="8a3e0908324774b9" providerId="LiveId" clId="{02933E45-2A67-4BA0-8A80-6BBC41CB110D}" dt="2022-12-08T03:29:25.286" v="273" actId="20577"/>
          <ac:spMkLst>
            <pc:docMk/>
            <pc:sldMk cId="2420952877" sldId="258"/>
            <ac:spMk id="3" creationId="{8F60CFC9-DDDB-6366-F0E4-1D3CB2D287C6}"/>
          </ac:spMkLst>
        </pc:spChg>
      </pc:sldChg>
      <pc:sldChg chg="modSp mod">
        <pc:chgData name="Kamran Ahmed" userId="8a3e0908324774b9" providerId="LiveId" clId="{02933E45-2A67-4BA0-8A80-6BBC41CB110D}" dt="2022-12-08T03:31:32.962" v="432" actId="313"/>
        <pc:sldMkLst>
          <pc:docMk/>
          <pc:sldMk cId="3312382180" sldId="259"/>
        </pc:sldMkLst>
        <pc:spChg chg="mod">
          <ac:chgData name="Kamran Ahmed" userId="8a3e0908324774b9" providerId="LiveId" clId="{02933E45-2A67-4BA0-8A80-6BBC41CB110D}" dt="2022-12-08T03:31:32.962" v="432" actId="313"/>
          <ac:spMkLst>
            <pc:docMk/>
            <pc:sldMk cId="3312382180" sldId="259"/>
            <ac:spMk id="3" creationId="{8CEEACBC-2A32-5B94-CD41-52728FF8D5ED}"/>
          </ac:spMkLst>
        </pc:spChg>
      </pc:sldChg>
      <pc:sldChg chg="modSp mod">
        <pc:chgData name="Kamran Ahmed" userId="8a3e0908324774b9" providerId="LiveId" clId="{02933E45-2A67-4BA0-8A80-6BBC41CB110D}" dt="2022-12-08T03:26:13.954" v="130" actId="27636"/>
        <pc:sldMkLst>
          <pc:docMk/>
          <pc:sldMk cId="3002117314" sldId="261"/>
        </pc:sldMkLst>
        <pc:spChg chg="mod">
          <ac:chgData name="Kamran Ahmed" userId="8a3e0908324774b9" providerId="LiveId" clId="{02933E45-2A67-4BA0-8A80-6BBC41CB110D}" dt="2022-12-08T03:26:13.954" v="130" actId="27636"/>
          <ac:spMkLst>
            <pc:docMk/>
            <pc:sldMk cId="3002117314" sldId="261"/>
            <ac:spMk id="3" creationId="{4DE6C0BD-EE54-DF51-8B08-65E284B049BF}"/>
          </ac:spMkLst>
        </pc:spChg>
      </pc:sldChg>
      <pc:sldChg chg="modSp mod">
        <pc:chgData name="Kamran Ahmed" userId="8a3e0908324774b9" providerId="LiveId" clId="{02933E45-2A67-4BA0-8A80-6BBC41CB110D}" dt="2022-12-08T03:37:04.761" v="888" actId="20577"/>
        <pc:sldMkLst>
          <pc:docMk/>
          <pc:sldMk cId="963516445" sldId="263"/>
        </pc:sldMkLst>
        <pc:spChg chg="mod">
          <ac:chgData name="Kamran Ahmed" userId="8a3e0908324774b9" providerId="LiveId" clId="{02933E45-2A67-4BA0-8A80-6BBC41CB110D}" dt="2022-12-08T03:37:04.761" v="888" actId="20577"/>
          <ac:spMkLst>
            <pc:docMk/>
            <pc:sldMk cId="963516445" sldId="263"/>
            <ac:spMk id="3" creationId="{37549EFD-40F8-CCDD-E3BB-0BBF102A1686}"/>
          </ac:spMkLst>
        </pc:spChg>
      </pc:sldChg>
      <pc:sldChg chg="modSp mod">
        <pc:chgData name="Kamran Ahmed" userId="8a3e0908324774b9" providerId="LiveId" clId="{02933E45-2A67-4BA0-8A80-6BBC41CB110D}" dt="2022-12-08T03:26:48.026" v="136" actId="403"/>
        <pc:sldMkLst>
          <pc:docMk/>
          <pc:sldMk cId="2747676360" sldId="265"/>
        </pc:sldMkLst>
        <pc:spChg chg="mod">
          <ac:chgData name="Kamran Ahmed" userId="8a3e0908324774b9" providerId="LiveId" clId="{02933E45-2A67-4BA0-8A80-6BBC41CB110D}" dt="2022-12-08T03:26:48.026" v="136" actId="403"/>
          <ac:spMkLst>
            <pc:docMk/>
            <pc:sldMk cId="2747676360" sldId="265"/>
            <ac:spMk id="3" creationId="{971C18D0-D3BD-2C68-4BAB-202963136478}"/>
          </ac:spMkLst>
        </pc:spChg>
      </pc:sldChg>
      <pc:sldChg chg="modSp mod">
        <pc:chgData name="Kamran Ahmed" userId="8a3e0908324774b9" providerId="LiveId" clId="{02933E45-2A67-4BA0-8A80-6BBC41CB110D}" dt="2022-12-08T03:35:25.768" v="704" actId="20577"/>
        <pc:sldMkLst>
          <pc:docMk/>
          <pc:sldMk cId="3898424190" sldId="267"/>
        </pc:sldMkLst>
        <pc:spChg chg="mod">
          <ac:chgData name="Kamran Ahmed" userId="8a3e0908324774b9" providerId="LiveId" clId="{02933E45-2A67-4BA0-8A80-6BBC41CB110D}" dt="2022-12-08T03:35:25.768" v="704" actId="20577"/>
          <ac:spMkLst>
            <pc:docMk/>
            <pc:sldMk cId="3898424190" sldId="267"/>
            <ac:spMk id="3" creationId="{2E2CB333-20F0-CE96-C55F-73A05A6ED968}"/>
          </ac:spMkLst>
        </pc:spChg>
      </pc:sldChg>
      <pc:sldChg chg="modSp mod">
        <pc:chgData name="Kamran Ahmed" userId="8a3e0908324774b9" providerId="LiveId" clId="{02933E45-2A67-4BA0-8A80-6BBC41CB110D}" dt="2022-12-08T03:32:59.940" v="433" actId="20577"/>
        <pc:sldMkLst>
          <pc:docMk/>
          <pc:sldMk cId="524585867" sldId="268"/>
        </pc:sldMkLst>
        <pc:spChg chg="mod">
          <ac:chgData name="Kamran Ahmed" userId="8a3e0908324774b9" providerId="LiveId" clId="{02933E45-2A67-4BA0-8A80-6BBC41CB110D}" dt="2022-12-08T03:26:13.580" v="129"/>
          <ac:spMkLst>
            <pc:docMk/>
            <pc:sldMk cId="524585867" sldId="268"/>
            <ac:spMk id="2" creationId="{9FD76AA5-7487-7F2B-7252-1486DDD12C6E}"/>
          </ac:spMkLst>
        </pc:spChg>
        <pc:spChg chg="mod">
          <ac:chgData name="Kamran Ahmed" userId="8a3e0908324774b9" providerId="LiveId" clId="{02933E45-2A67-4BA0-8A80-6BBC41CB110D}" dt="2022-12-08T03:32:59.940" v="433" actId="20577"/>
          <ac:spMkLst>
            <pc:docMk/>
            <pc:sldMk cId="524585867" sldId="268"/>
            <ac:spMk id="3" creationId="{F22C96BD-AB4F-54D8-EEF8-FFE9D4154970}"/>
          </ac:spMkLst>
        </pc:spChg>
      </pc:sldChg>
      <pc:sldChg chg="modSp">
        <pc:chgData name="Kamran Ahmed" userId="8a3e0908324774b9" providerId="LiveId" clId="{02933E45-2A67-4BA0-8A80-6BBC41CB110D}" dt="2022-12-08T03:26:13.580" v="129"/>
        <pc:sldMkLst>
          <pc:docMk/>
          <pc:sldMk cId="4023670601" sldId="271"/>
        </pc:sldMkLst>
        <pc:spChg chg="mod">
          <ac:chgData name="Kamran Ahmed" userId="8a3e0908324774b9" providerId="LiveId" clId="{02933E45-2A67-4BA0-8A80-6BBC41CB110D}" dt="2022-12-08T03:26:13.580" v="129"/>
          <ac:spMkLst>
            <pc:docMk/>
            <pc:sldMk cId="4023670601" sldId="271"/>
            <ac:spMk id="2" creationId="{4D3EDEA2-1191-40CD-AD77-582DB5161ED9}"/>
          </ac:spMkLst>
        </pc:spChg>
      </pc:sldChg>
      <pc:sldChg chg="modSp">
        <pc:chgData name="Kamran Ahmed" userId="8a3e0908324774b9" providerId="LiveId" clId="{02933E45-2A67-4BA0-8A80-6BBC41CB110D}" dt="2022-12-08T03:26:13.580" v="129"/>
        <pc:sldMkLst>
          <pc:docMk/>
          <pc:sldMk cId="3940497744" sldId="272"/>
        </pc:sldMkLst>
        <pc:spChg chg="mod">
          <ac:chgData name="Kamran Ahmed" userId="8a3e0908324774b9" providerId="LiveId" clId="{02933E45-2A67-4BA0-8A80-6BBC41CB110D}" dt="2022-12-08T03:26:13.580" v="129"/>
          <ac:spMkLst>
            <pc:docMk/>
            <pc:sldMk cId="3940497744" sldId="272"/>
            <ac:spMk id="2" creationId="{17640D50-4BDE-78A5-2683-847CBA3F5A0F}"/>
          </ac:spMkLst>
        </pc:spChg>
      </pc:sldChg>
    </pc:docChg>
  </pc:docChgLst>
</pc:chgInfo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6"/>
          <p:cNvGrpSpPr/>
          <p:nvPr/>
        </p:nvGrpSpPr>
        <p:grpSpPr>
          <a:xfrm>
            <a:off x="0" y="-8467"/>
            <a:ext cx="12192000" cy="6866467"/>
            <a:chOff x="0" y="-8467"/>
            <a:chExt cx="12192000" cy="6866467"/>
          </a:xfrm>
        </p:grpSpPr>
        <p:cxnSp>
          <p:nvCxnSpPr>
            <p:cNvPr id="32" name="Straight Connector 31"/>
            <p:cNvCxnSpPr/>
            <p:nvPr/>
          </p:nvCxnSpPr>
          <p:spPr>
            <a:xfrm>
              <a:off x="9371012" y="0"/>
              <a:ext cx="1219200" cy="6858000"/>
            </a:xfrm>
            <a:prstGeom prst="line">
              <a:avLst/>
            </a:prstGeom>
            <a:ln w="9525">
              <a:solidFill>
                <a:schemeClr val="bg1">
                  <a:lumMod val="7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" name="Straight Connector 20"/>
            <p:cNvCxnSpPr/>
            <p:nvPr/>
          </p:nvCxnSpPr>
          <p:spPr>
            <a:xfrm flipH="1">
              <a:off x="7425267" y="3681413"/>
              <a:ext cx="4763558" cy="3176587"/>
            </a:xfrm>
            <a:prstGeom prst="line">
              <a:avLst/>
            </a:prstGeom>
            <a:ln w="9525">
              <a:solidFill>
                <a:schemeClr val="bg1">
                  <a:lumMod val="8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sp>
          <p:nvSpPr>
            <p:cNvPr id="24" name="Rectangle 23"/>
            <p:cNvSpPr/>
            <p:nvPr/>
          </p:nvSpPr>
          <p:spPr>
            <a:xfrm>
              <a:off x="9181476" y="-8467"/>
              <a:ext cx="3007349" cy="6866467"/>
            </a:xfrm>
            <a:custGeom>
              <a:avLst/>
              <a:gdLst/>
              <a:ahLst/>
              <a:cxnLst/>
              <a:rect l="l" t="t" r="r" b="b"/>
              <a:pathLst>
                <a:path w="3007349" h="6866467">
                  <a:moveTo>
                    <a:pt x="2045532" y="0"/>
                  </a:moveTo>
                  <a:lnTo>
                    <a:pt x="3007349" y="0"/>
                  </a:lnTo>
                  <a:lnTo>
                    <a:pt x="3007349" y="6866467"/>
                  </a:lnTo>
                  <a:lnTo>
                    <a:pt x="0" y="6866467"/>
                  </a:lnTo>
                  <a:lnTo>
                    <a:pt x="2045532" y="0"/>
                  </a:lnTo>
                  <a:close/>
                </a:path>
              </a:pathLst>
            </a:custGeom>
            <a:solidFill>
              <a:schemeClr val="accent1">
                <a:alpha val="3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6" name="Rectangle 25"/>
            <p:cNvSpPr/>
            <p:nvPr/>
          </p:nvSpPr>
          <p:spPr>
            <a:xfrm>
              <a:off x="9603442" y="-8467"/>
              <a:ext cx="2588558" cy="6866467"/>
            </a:xfrm>
            <a:custGeom>
              <a:avLst/>
              <a:gdLst/>
              <a:ahLst/>
              <a:cxnLst/>
              <a:rect l="l" t="t" r="r" b="b"/>
              <a:pathLst>
                <a:path w="2573311" h="6866467">
                  <a:moveTo>
                    <a:pt x="0" y="0"/>
                  </a:moveTo>
                  <a:lnTo>
                    <a:pt x="2573311" y="0"/>
                  </a:lnTo>
                  <a:lnTo>
                    <a:pt x="2573311" y="6866467"/>
                  </a:lnTo>
                  <a:lnTo>
                    <a:pt x="1202336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2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7" name="Isosceles Triangle 26"/>
            <p:cNvSpPr/>
            <p:nvPr/>
          </p:nvSpPr>
          <p:spPr>
            <a:xfrm>
              <a:off x="8932333" y="3048000"/>
              <a:ext cx="3259667" cy="3810000"/>
            </a:xfrm>
            <a:prstGeom prst="triangle">
              <a:avLst>
                <a:gd name="adj" fmla="val 100000"/>
              </a:avLst>
            </a:prstGeom>
            <a:solidFill>
              <a:schemeClr val="accent2">
                <a:alpha val="72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8" name="Rectangle 27"/>
            <p:cNvSpPr/>
            <p:nvPr/>
          </p:nvSpPr>
          <p:spPr>
            <a:xfrm>
              <a:off x="9334500" y="-8467"/>
              <a:ext cx="2854326" cy="6866467"/>
            </a:xfrm>
            <a:custGeom>
              <a:avLst/>
              <a:gdLst/>
              <a:ahLst/>
              <a:cxnLst/>
              <a:rect l="l" t="t" r="r" b="b"/>
              <a:pathLst>
                <a:path w="2858013" h="6866467">
                  <a:moveTo>
                    <a:pt x="0" y="0"/>
                  </a:moveTo>
                  <a:lnTo>
                    <a:pt x="2858013" y="0"/>
                  </a:lnTo>
                  <a:lnTo>
                    <a:pt x="2858013" y="6866467"/>
                  </a:lnTo>
                  <a:lnTo>
                    <a:pt x="2473942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lumMod val="75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9" name="Rectangle 28"/>
            <p:cNvSpPr/>
            <p:nvPr/>
          </p:nvSpPr>
          <p:spPr>
            <a:xfrm>
              <a:off x="10898730" y="-8467"/>
              <a:ext cx="1290094" cy="6866467"/>
            </a:xfrm>
            <a:custGeom>
              <a:avLst/>
              <a:gdLst/>
              <a:ahLst/>
              <a:cxnLst/>
              <a:rect l="l" t="t" r="r" b="b"/>
              <a:pathLst>
                <a:path w="1290094" h="6858000">
                  <a:moveTo>
                    <a:pt x="1019735" y="0"/>
                  </a:moveTo>
                  <a:lnTo>
                    <a:pt x="1290094" y="0"/>
                  </a:lnTo>
                  <a:lnTo>
                    <a:pt x="1290094" y="6858000"/>
                  </a:lnTo>
                  <a:lnTo>
                    <a:pt x="0" y="6858000"/>
                  </a:lnTo>
                  <a:lnTo>
                    <a:pt x="1019735" y="0"/>
                  </a:lnTo>
                  <a:close/>
                </a:path>
              </a:pathLst>
            </a:custGeom>
            <a:solidFill>
              <a:schemeClr val="accent1">
                <a:lumMod val="60000"/>
                <a:lumOff val="40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30" name="Rectangle 29"/>
            <p:cNvSpPr/>
            <p:nvPr/>
          </p:nvSpPr>
          <p:spPr>
            <a:xfrm>
              <a:off x="10938999" y="-8467"/>
              <a:ext cx="1249825" cy="6866467"/>
            </a:xfrm>
            <a:custGeom>
              <a:avLst/>
              <a:gdLst/>
              <a:ahLst/>
              <a:cxnLst/>
              <a:rect l="l" t="t" r="r" b="b"/>
              <a:pathLst>
                <a:path w="1249825" h="6858000">
                  <a:moveTo>
                    <a:pt x="0" y="0"/>
                  </a:moveTo>
                  <a:lnTo>
                    <a:pt x="1249825" y="0"/>
                  </a:lnTo>
                  <a:lnTo>
                    <a:pt x="1249825" y="6858000"/>
                  </a:lnTo>
                  <a:lnTo>
                    <a:pt x="1109382" y="685800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6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31" name="Isosceles Triangle 30"/>
            <p:cNvSpPr/>
            <p:nvPr/>
          </p:nvSpPr>
          <p:spPr>
            <a:xfrm>
              <a:off x="10371666" y="3589867"/>
              <a:ext cx="1817159" cy="3268133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alpha val="8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9" name="Isosceles Triangle 18"/>
            <p:cNvSpPr/>
            <p:nvPr/>
          </p:nvSpPr>
          <p:spPr>
            <a:xfrm rot="10800000">
              <a:off x="0" y="0"/>
              <a:ext cx="842596" cy="5666154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alpha val="8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07067" y="2404534"/>
            <a:ext cx="7766936" cy="1646302"/>
          </a:xfrm>
        </p:spPr>
        <p:txBody>
          <a:bodyPr anchor="b">
            <a:noAutofit/>
          </a:bodyPr>
          <a:lstStyle>
            <a:lvl1pPr algn="r">
              <a:defRPr sz="5400">
                <a:solidFill>
                  <a:schemeClr val="accent1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07067" y="4050833"/>
            <a:ext cx="7766936" cy="1096899"/>
          </a:xfrm>
        </p:spPr>
        <p:txBody>
          <a:bodyPr anchor="t"/>
          <a:lstStyle>
            <a:lvl1pPr marL="0" indent="0" algn="r">
              <a:buNone/>
              <a:defRPr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3A5495B-AA8F-43FE-8619-7A0207554AF4}" type="datetimeFigureOut">
              <a:rPr lang="en-IN" smtClean="0"/>
              <a:t>08-12-2022</a:t>
            </a:fld>
            <a:endParaRPr lang="en-IN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IN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5F3514-7090-427E-8AB5-52B78253BB62}" type="slidenum">
              <a:rPr lang="en-IN" smtClean="0"/>
              <a:t>‹#›</a:t>
            </a:fld>
            <a:endParaRPr lang="en-IN" dirty="0"/>
          </a:p>
        </p:txBody>
      </p:sp>
    </p:spTree>
    <p:extLst>
      <p:ext uri="{BB962C8B-B14F-4D97-AF65-F5344CB8AC3E}">
        <p14:creationId xmlns:p14="http://schemas.microsoft.com/office/powerpoint/2010/main" val="4131425071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>
            <a:lvl1pPr>
              <a:defRPr sz="36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3A5495B-AA8F-43FE-8619-7A0207554AF4}" type="datetimeFigureOut">
              <a:rPr lang="en-IN" smtClean="0"/>
              <a:t>08-12-2022</a:t>
            </a:fld>
            <a:endParaRPr lang="en-IN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IN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5F3514-7090-427E-8AB5-52B78253BB62}" type="slidenum">
              <a:rPr lang="en-IN" smtClean="0"/>
              <a:t>‹#›</a:t>
            </a:fld>
            <a:endParaRPr lang="en-IN" dirty="0"/>
          </a:p>
        </p:txBody>
      </p:sp>
    </p:spTree>
    <p:extLst>
      <p:ext uri="{BB962C8B-B14F-4D97-AF65-F5344CB8AC3E}">
        <p14:creationId xmlns:p14="http://schemas.microsoft.com/office/powerpoint/2010/main" val="2498510721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5" y="2700867"/>
            <a:ext cx="8596668" cy="1826581"/>
          </a:xfrm>
        </p:spPr>
        <p:txBody>
          <a:bodyPr anchor="b"/>
          <a:lstStyle>
            <a:lvl1pPr algn="l">
              <a:defRPr sz="40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527448"/>
            <a:ext cx="8596668" cy="860400"/>
          </a:xfrm>
        </p:spPr>
        <p:txBody>
          <a:bodyPr anchor="t"/>
          <a:lstStyle>
            <a:lvl1pPr marL="0" indent="0" algn="l">
              <a:buNone/>
              <a:defRPr sz="20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3A5495B-AA8F-43FE-8619-7A0207554AF4}" type="datetimeFigureOut">
              <a:rPr lang="en-IN" smtClean="0"/>
              <a:t>08-12-2022</a:t>
            </a:fld>
            <a:endParaRPr lang="en-IN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IN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5F3514-7090-427E-8AB5-52B78253BB62}" type="slidenum">
              <a:rPr lang="en-IN" smtClean="0"/>
              <a:t>‹#›</a:t>
            </a:fld>
            <a:endParaRPr lang="en-IN" dirty="0"/>
          </a:p>
        </p:txBody>
      </p:sp>
    </p:spTree>
    <p:extLst>
      <p:ext uri="{BB962C8B-B14F-4D97-AF65-F5344CB8AC3E}">
        <p14:creationId xmlns:p14="http://schemas.microsoft.com/office/powerpoint/2010/main" val="565095783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77334" y="2160589"/>
            <a:ext cx="4184035" cy="388077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5089970" y="2160589"/>
            <a:ext cx="4184034" cy="3880773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3A5495B-AA8F-43FE-8619-7A0207554AF4}" type="datetimeFigureOut">
              <a:rPr lang="en-IN" smtClean="0"/>
              <a:t>08-12-2022</a:t>
            </a:fld>
            <a:endParaRPr lang="en-IN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IN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5F3514-7090-427E-8AB5-52B78253BB62}" type="slidenum">
              <a:rPr lang="en-IN" smtClean="0"/>
              <a:t>‹#›</a:t>
            </a:fld>
            <a:endParaRPr lang="en-IN" dirty="0"/>
          </a:p>
        </p:txBody>
      </p:sp>
    </p:spTree>
    <p:extLst>
      <p:ext uri="{BB962C8B-B14F-4D97-AF65-F5344CB8AC3E}">
        <p14:creationId xmlns:p14="http://schemas.microsoft.com/office/powerpoint/2010/main" val="675966552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5745" y="2160983"/>
            <a:ext cx="4185623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75745" y="2737245"/>
            <a:ext cx="4185623" cy="3304117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5088383" y="2160983"/>
            <a:ext cx="4185618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5088384" y="2737245"/>
            <a:ext cx="4185617" cy="3304117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3A5495B-AA8F-43FE-8619-7A0207554AF4}" type="datetimeFigureOut">
              <a:rPr lang="en-IN" smtClean="0"/>
              <a:t>08-12-2022</a:t>
            </a:fld>
            <a:endParaRPr lang="en-IN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IN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5F3514-7090-427E-8AB5-52B78253BB62}" type="slidenum">
              <a:rPr lang="en-IN" smtClean="0"/>
              <a:t>‹#›</a:t>
            </a:fld>
            <a:endParaRPr lang="en-IN" dirty="0"/>
          </a:p>
        </p:txBody>
      </p:sp>
    </p:spTree>
    <p:extLst>
      <p:ext uri="{BB962C8B-B14F-4D97-AF65-F5344CB8AC3E}">
        <p14:creationId xmlns:p14="http://schemas.microsoft.com/office/powerpoint/2010/main" val="1673235157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4" y="609600"/>
            <a:ext cx="8596668" cy="1320800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3A5495B-AA8F-43FE-8619-7A0207554AF4}" type="datetimeFigureOut">
              <a:rPr lang="en-IN" smtClean="0"/>
              <a:t>08-12-2022</a:t>
            </a:fld>
            <a:endParaRPr lang="en-IN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IN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5F3514-7090-427E-8AB5-52B78253BB62}" type="slidenum">
              <a:rPr lang="en-IN" smtClean="0"/>
              <a:t>‹#›</a:t>
            </a:fld>
            <a:endParaRPr lang="en-IN" dirty="0"/>
          </a:p>
        </p:txBody>
      </p:sp>
    </p:spTree>
    <p:extLst>
      <p:ext uri="{BB962C8B-B14F-4D97-AF65-F5344CB8AC3E}">
        <p14:creationId xmlns:p14="http://schemas.microsoft.com/office/powerpoint/2010/main" val="1681038789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3A5495B-AA8F-43FE-8619-7A0207554AF4}" type="datetimeFigureOut">
              <a:rPr lang="en-IN" smtClean="0"/>
              <a:t>08-12-2022</a:t>
            </a:fld>
            <a:endParaRPr lang="en-IN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IN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5F3514-7090-427E-8AB5-52B78253BB62}" type="slidenum">
              <a:rPr lang="en-IN" smtClean="0"/>
              <a:t>‹#›</a:t>
            </a:fld>
            <a:endParaRPr lang="en-IN" dirty="0"/>
          </a:p>
        </p:txBody>
      </p:sp>
    </p:spTree>
    <p:extLst>
      <p:ext uri="{BB962C8B-B14F-4D97-AF65-F5344CB8AC3E}">
        <p14:creationId xmlns:p14="http://schemas.microsoft.com/office/powerpoint/2010/main" val="313889361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4" y="1498604"/>
            <a:ext cx="3854528" cy="1278466"/>
          </a:xfrm>
        </p:spPr>
        <p:txBody>
          <a:bodyPr anchor="b">
            <a:normAutofit/>
          </a:bodyPr>
          <a:lstStyle>
            <a:lvl1pPr>
              <a:defRPr sz="2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760461" y="514924"/>
            <a:ext cx="4513541" cy="5526437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77334" y="2777069"/>
            <a:ext cx="3854528" cy="2584449"/>
          </a:xfrm>
        </p:spPr>
        <p:txBody>
          <a:bodyPr>
            <a:normAutofit/>
          </a:bodyPr>
          <a:lstStyle>
            <a:lvl1pPr marL="0" indent="0">
              <a:buNone/>
              <a:defRPr sz="1400"/>
            </a:lvl1pPr>
            <a:lvl2pPr marL="457063" indent="0">
              <a:buNone/>
              <a:defRPr sz="1400"/>
            </a:lvl2pPr>
            <a:lvl3pPr marL="914126" indent="0">
              <a:buNone/>
              <a:defRPr sz="1200"/>
            </a:lvl3pPr>
            <a:lvl4pPr marL="1371189" indent="0">
              <a:buNone/>
              <a:defRPr sz="1000"/>
            </a:lvl4pPr>
            <a:lvl5pPr marL="1828251" indent="0">
              <a:buNone/>
              <a:defRPr sz="1000"/>
            </a:lvl5pPr>
            <a:lvl6pPr marL="2285314" indent="0">
              <a:buNone/>
              <a:defRPr sz="1000"/>
            </a:lvl6pPr>
            <a:lvl7pPr marL="2742377" indent="0">
              <a:buNone/>
              <a:defRPr sz="1000"/>
            </a:lvl7pPr>
            <a:lvl8pPr marL="3199440" indent="0">
              <a:buNone/>
              <a:defRPr sz="1000"/>
            </a:lvl8pPr>
            <a:lvl9pPr marL="3656503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3A5495B-AA8F-43FE-8619-7A0207554AF4}" type="datetimeFigureOut">
              <a:rPr lang="en-IN" smtClean="0"/>
              <a:t>08-12-2022</a:t>
            </a:fld>
            <a:endParaRPr lang="en-IN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IN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5F3514-7090-427E-8AB5-52B78253BB62}" type="slidenum">
              <a:rPr lang="en-IN" smtClean="0"/>
              <a:t>‹#›</a:t>
            </a:fld>
            <a:endParaRPr lang="en-IN" dirty="0"/>
          </a:p>
        </p:txBody>
      </p:sp>
    </p:spTree>
    <p:extLst>
      <p:ext uri="{BB962C8B-B14F-4D97-AF65-F5344CB8AC3E}">
        <p14:creationId xmlns:p14="http://schemas.microsoft.com/office/powerpoint/2010/main" val="4107552119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4" y="4800600"/>
            <a:ext cx="8596667" cy="566738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677334" y="609600"/>
            <a:ext cx="8596668" cy="3845718"/>
          </a:xfrm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77334" y="5367338"/>
            <a:ext cx="8596667" cy="674024"/>
          </a:xfrm>
        </p:spPr>
        <p:txBody>
          <a:bodyPr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3A5495B-AA8F-43FE-8619-7A0207554AF4}" type="datetimeFigureOut">
              <a:rPr lang="en-IN" smtClean="0"/>
              <a:t>08-12-2022</a:t>
            </a:fld>
            <a:endParaRPr lang="en-IN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IN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5F3514-7090-427E-8AB5-52B78253BB62}" type="slidenum">
              <a:rPr lang="en-IN" smtClean="0"/>
              <a:t>‹#›</a:t>
            </a:fld>
            <a:endParaRPr lang="en-IN" dirty="0"/>
          </a:p>
        </p:txBody>
      </p:sp>
    </p:spTree>
    <p:extLst>
      <p:ext uri="{BB962C8B-B14F-4D97-AF65-F5344CB8AC3E}">
        <p14:creationId xmlns:p14="http://schemas.microsoft.com/office/powerpoint/2010/main" val="606220635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5" y="609600"/>
            <a:ext cx="8596668" cy="3403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470400"/>
            <a:ext cx="8596668" cy="1570962"/>
          </a:xfrm>
        </p:spPr>
        <p:txBody>
          <a:bodyPr anchor="ctr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3A5495B-AA8F-43FE-8619-7A0207554AF4}" type="datetimeFigureOut">
              <a:rPr lang="en-IN" smtClean="0"/>
              <a:t>08-12-2022</a:t>
            </a:fld>
            <a:endParaRPr lang="en-IN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IN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5F3514-7090-427E-8AB5-52B78253BB62}" type="slidenum">
              <a:rPr lang="en-IN" smtClean="0"/>
              <a:t>‹#›</a:t>
            </a:fld>
            <a:endParaRPr lang="en-IN" dirty="0"/>
          </a:p>
        </p:txBody>
      </p:sp>
    </p:spTree>
    <p:extLst>
      <p:ext uri="{BB962C8B-B14F-4D97-AF65-F5344CB8AC3E}">
        <p14:creationId xmlns:p14="http://schemas.microsoft.com/office/powerpoint/2010/main" val="2336232453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31334" y="609600"/>
            <a:ext cx="8094134" cy="3022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2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1366139" y="3632200"/>
            <a:ext cx="7224524" cy="381000"/>
          </a:xfrm>
        </p:spPr>
        <p:txBody>
          <a:bodyPr anchor="ctr">
            <a:noAutofit/>
          </a:bodyPr>
          <a:lstStyle>
            <a:lvl1pPr marL="0" indent="0">
              <a:buFontTx/>
              <a:buNone/>
              <a:defRPr sz="16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470400"/>
            <a:ext cx="8596668" cy="1570962"/>
          </a:xfrm>
        </p:spPr>
        <p:txBody>
          <a:bodyPr anchor="ctr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3A5495B-AA8F-43FE-8619-7A0207554AF4}" type="datetimeFigureOut">
              <a:rPr lang="en-IN" smtClean="0"/>
              <a:t>08-12-2022</a:t>
            </a:fld>
            <a:endParaRPr lang="en-IN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IN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5F3514-7090-427E-8AB5-52B78253BB62}" type="slidenum">
              <a:rPr lang="en-IN" smtClean="0"/>
              <a:t>‹#›</a:t>
            </a:fld>
            <a:endParaRPr lang="en-IN" dirty="0"/>
          </a:p>
        </p:txBody>
      </p:sp>
      <p:sp>
        <p:nvSpPr>
          <p:cNvPr id="20" name="TextBox 19"/>
          <p:cNvSpPr txBox="1"/>
          <p:nvPr/>
        </p:nvSpPr>
        <p:spPr>
          <a:xfrm>
            <a:off x="541870" y="790378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effectLst/>
                <a:latin typeface="Arial"/>
              </a:rPr>
              <a:t>“</a:t>
            </a:r>
          </a:p>
        </p:txBody>
      </p:sp>
      <p:sp>
        <p:nvSpPr>
          <p:cNvPr id="22" name="TextBox 21"/>
          <p:cNvSpPr txBox="1"/>
          <p:nvPr/>
        </p:nvSpPr>
        <p:spPr>
          <a:xfrm>
            <a:off x="8893011" y="2886556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latin typeface="Arial"/>
              </a:rPr>
              <a:t>”</a:t>
            </a:r>
            <a:endParaRPr lang="en-US" dirty="0">
              <a:solidFill>
                <a:schemeClr val="accent1">
                  <a:lumMod val="60000"/>
                  <a:lumOff val="40000"/>
                </a:schemeClr>
              </a:solidFill>
              <a:latin typeface="Arial"/>
            </a:endParaRPr>
          </a:p>
        </p:txBody>
      </p:sp>
    </p:spTree>
    <p:extLst>
      <p:ext uri="{BB962C8B-B14F-4D97-AF65-F5344CB8AC3E}">
        <p14:creationId xmlns:p14="http://schemas.microsoft.com/office/powerpoint/2010/main" val="1700524094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5" y="1931988"/>
            <a:ext cx="8596668" cy="2595460"/>
          </a:xfrm>
        </p:spPr>
        <p:txBody>
          <a:bodyPr anchor="b">
            <a:normAutofit/>
          </a:bodyPr>
          <a:lstStyle>
            <a:lvl1pPr algn="l">
              <a:defRPr sz="44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527448"/>
            <a:ext cx="8596668" cy="1513914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3A5495B-AA8F-43FE-8619-7A0207554AF4}" type="datetimeFigureOut">
              <a:rPr lang="en-IN" smtClean="0"/>
              <a:t>08-12-2022</a:t>
            </a:fld>
            <a:endParaRPr lang="en-IN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IN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5F3514-7090-427E-8AB5-52B78253BB62}" type="slidenum">
              <a:rPr lang="en-IN" smtClean="0"/>
              <a:t>‹#›</a:t>
            </a:fld>
            <a:endParaRPr lang="en-IN" dirty="0"/>
          </a:p>
        </p:txBody>
      </p:sp>
    </p:spTree>
    <p:extLst>
      <p:ext uri="{BB962C8B-B14F-4D97-AF65-F5344CB8AC3E}">
        <p14:creationId xmlns:p14="http://schemas.microsoft.com/office/powerpoint/2010/main" val="474354648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31334" y="609600"/>
            <a:ext cx="8094134" cy="3022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2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677332" y="4013200"/>
            <a:ext cx="8596669" cy="514248"/>
          </a:xfrm>
        </p:spPr>
        <p:txBody>
          <a:bodyPr anchor="b">
            <a:noAutofit/>
          </a:bodyPr>
          <a:lstStyle>
            <a:lvl1pPr marL="0" indent="0">
              <a:buFontTx/>
              <a:buNone/>
              <a:defRPr sz="24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527448"/>
            <a:ext cx="8596668" cy="1513914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3A5495B-AA8F-43FE-8619-7A0207554AF4}" type="datetimeFigureOut">
              <a:rPr lang="en-IN" smtClean="0"/>
              <a:t>08-12-2022</a:t>
            </a:fld>
            <a:endParaRPr lang="en-IN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IN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5F3514-7090-427E-8AB5-52B78253BB62}" type="slidenum">
              <a:rPr lang="en-IN" smtClean="0"/>
              <a:t>‹#›</a:t>
            </a:fld>
            <a:endParaRPr lang="en-IN" dirty="0"/>
          </a:p>
        </p:txBody>
      </p:sp>
      <p:sp>
        <p:nvSpPr>
          <p:cNvPr id="24" name="TextBox 23"/>
          <p:cNvSpPr txBox="1"/>
          <p:nvPr/>
        </p:nvSpPr>
        <p:spPr>
          <a:xfrm>
            <a:off x="541870" y="790378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effectLst/>
                <a:latin typeface="Arial"/>
              </a:rPr>
              <a:t>“</a:t>
            </a:r>
          </a:p>
        </p:txBody>
      </p:sp>
      <p:sp>
        <p:nvSpPr>
          <p:cNvPr id="25" name="TextBox 24"/>
          <p:cNvSpPr txBox="1"/>
          <p:nvPr/>
        </p:nvSpPr>
        <p:spPr>
          <a:xfrm>
            <a:off x="8893011" y="2886556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effectLst/>
                <a:latin typeface="Arial"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2638839347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rue or Fals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799" y="609600"/>
            <a:ext cx="8588203" cy="3022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2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677332" y="4013200"/>
            <a:ext cx="8596669" cy="514248"/>
          </a:xfrm>
        </p:spPr>
        <p:txBody>
          <a:bodyPr anchor="b">
            <a:noAutofit/>
          </a:bodyPr>
          <a:lstStyle>
            <a:lvl1pPr marL="0" indent="0">
              <a:buFontTx/>
              <a:buNone/>
              <a:defRPr sz="2400">
                <a:solidFill>
                  <a:schemeClr val="accent1"/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527448"/>
            <a:ext cx="8596668" cy="1513914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3A5495B-AA8F-43FE-8619-7A0207554AF4}" type="datetimeFigureOut">
              <a:rPr lang="en-IN" smtClean="0"/>
              <a:t>08-12-2022</a:t>
            </a:fld>
            <a:endParaRPr lang="en-IN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IN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5F3514-7090-427E-8AB5-52B78253BB62}" type="slidenum">
              <a:rPr lang="en-IN" smtClean="0"/>
              <a:t>‹#›</a:t>
            </a:fld>
            <a:endParaRPr lang="en-IN" dirty="0"/>
          </a:p>
        </p:txBody>
      </p:sp>
    </p:spTree>
    <p:extLst>
      <p:ext uri="{BB962C8B-B14F-4D97-AF65-F5344CB8AC3E}">
        <p14:creationId xmlns:p14="http://schemas.microsoft.com/office/powerpoint/2010/main" val="1585195036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3A5495B-AA8F-43FE-8619-7A0207554AF4}" type="datetimeFigureOut">
              <a:rPr lang="en-IN" smtClean="0"/>
              <a:t>08-12-2022</a:t>
            </a:fld>
            <a:endParaRPr lang="en-IN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IN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5F3514-7090-427E-8AB5-52B78253BB62}" type="slidenum">
              <a:rPr lang="en-IN" smtClean="0"/>
              <a:t>‹#›</a:t>
            </a:fld>
            <a:endParaRPr lang="en-IN" dirty="0"/>
          </a:p>
        </p:txBody>
      </p:sp>
    </p:spTree>
    <p:extLst>
      <p:ext uri="{BB962C8B-B14F-4D97-AF65-F5344CB8AC3E}">
        <p14:creationId xmlns:p14="http://schemas.microsoft.com/office/powerpoint/2010/main" val="4043940260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7967673" y="609599"/>
            <a:ext cx="1304743" cy="5251451"/>
          </a:xfrm>
        </p:spPr>
        <p:txBody>
          <a:bodyPr vert="eaVert" anchor="ctr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77335" y="609600"/>
            <a:ext cx="7060150" cy="5251450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3A5495B-AA8F-43FE-8619-7A0207554AF4}" type="datetimeFigureOut">
              <a:rPr lang="en-IN" smtClean="0"/>
              <a:t>08-12-2022</a:t>
            </a:fld>
            <a:endParaRPr lang="en-IN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IN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5F3514-7090-427E-8AB5-52B78253BB62}" type="slidenum">
              <a:rPr lang="en-IN" smtClean="0"/>
              <a:t>‹#›</a:t>
            </a:fld>
            <a:endParaRPr lang="en-IN" dirty="0"/>
          </a:p>
        </p:txBody>
      </p:sp>
    </p:spTree>
    <p:extLst>
      <p:ext uri="{BB962C8B-B14F-4D97-AF65-F5344CB8AC3E}">
        <p14:creationId xmlns:p14="http://schemas.microsoft.com/office/powerpoint/2010/main" val="2159653612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6"/>
          <p:cNvGrpSpPr/>
          <p:nvPr/>
        </p:nvGrpSpPr>
        <p:grpSpPr>
          <a:xfrm>
            <a:off x="0" y="-8467"/>
            <a:ext cx="12192000" cy="6866467"/>
            <a:chOff x="0" y="-8467"/>
            <a:chExt cx="12192000" cy="6866467"/>
          </a:xfrm>
        </p:grpSpPr>
        <p:cxnSp>
          <p:nvCxnSpPr>
            <p:cNvPr id="20" name="Straight Connector 19"/>
            <p:cNvCxnSpPr/>
            <p:nvPr/>
          </p:nvCxnSpPr>
          <p:spPr>
            <a:xfrm>
              <a:off x="9371012" y="0"/>
              <a:ext cx="1219200" cy="6858000"/>
            </a:xfrm>
            <a:prstGeom prst="line">
              <a:avLst/>
            </a:prstGeom>
            <a:ln w="9525">
              <a:solidFill>
                <a:schemeClr val="bg1">
                  <a:lumMod val="7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" name="Straight Connector 20"/>
            <p:cNvCxnSpPr/>
            <p:nvPr/>
          </p:nvCxnSpPr>
          <p:spPr>
            <a:xfrm flipH="1">
              <a:off x="7425267" y="3681413"/>
              <a:ext cx="4763558" cy="3176587"/>
            </a:xfrm>
            <a:prstGeom prst="line">
              <a:avLst/>
            </a:prstGeom>
            <a:ln w="9525">
              <a:solidFill>
                <a:schemeClr val="bg1">
                  <a:lumMod val="8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sp>
          <p:nvSpPr>
            <p:cNvPr id="22" name="Rectangle 23"/>
            <p:cNvSpPr/>
            <p:nvPr/>
          </p:nvSpPr>
          <p:spPr>
            <a:xfrm>
              <a:off x="9181476" y="-8467"/>
              <a:ext cx="3007349" cy="6866467"/>
            </a:xfrm>
            <a:custGeom>
              <a:avLst/>
              <a:gdLst/>
              <a:ahLst/>
              <a:cxnLst/>
              <a:rect l="l" t="t" r="r" b="b"/>
              <a:pathLst>
                <a:path w="3007349" h="6866467">
                  <a:moveTo>
                    <a:pt x="2045532" y="0"/>
                  </a:moveTo>
                  <a:lnTo>
                    <a:pt x="3007349" y="0"/>
                  </a:lnTo>
                  <a:lnTo>
                    <a:pt x="3007349" y="6866467"/>
                  </a:lnTo>
                  <a:lnTo>
                    <a:pt x="0" y="6866467"/>
                  </a:lnTo>
                  <a:lnTo>
                    <a:pt x="2045532" y="0"/>
                  </a:lnTo>
                  <a:close/>
                </a:path>
              </a:pathLst>
            </a:custGeom>
            <a:solidFill>
              <a:schemeClr val="accent1">
                <a:alpha val="3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3" name="Rectangle 25"/>
            <p:cNvSpPr/>
            <p:nvPr/>
          </p:nvSpPr>
          <p:spPr>
            <a:xfrm>
              <a:off x="9603442" y="-8467"/>
              <a:ext cx="2588558" cy="6866467"/>
            </a:xfrm>
            <a:custGeom>
              <a:avLst/>
              <a:gdLst/>
              <a:ahLst/>
              <a:cxnLst/>
              <a:rect l="l" t="t" r="r" b="b"/>
              <a:pathLst>
                <a:path w="2573311" h="6866467">
                  <a:moveTo>
                    <a:pt x="0" y="0"/>
                  </a:moveTo>
                  <a:lnTo>
                    <a:pt x="2573311" y="0"/>
                  </a:lnTo>
                  <a:lnTo>
                    <a:pt x="2573311" y="6866467"/>
                  </a:lnTo>
                  <a:lnTo>
                    <a:pt x="1202336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2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4" name="Isosceles Triangle 23"/>
            <p:cNvSpPr/>
            <p:nvPr/>
          </p:nvSpPr>
          <p:spPr>
            <a:xfrm>
              <a:off x="8932333" y="3048000"/>
              <a:ext cx="3259667" cy="3810000"/>
            </a:xfrm>
            <a:prstGeom prst="triangle">
              <a:avLst>
                <a:gd name="adj" fmla="val 100000"/>
              </a:avLst>
            </a:prstGeom>
            <a:solidFill>
              <a:schemeClr val="accent2">
                <a:alpha val="72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5" name="Rectangle 27"/>
            <p:cNvSpPr/>
            <p:nvPr/>
          </p:nvSpPr>
          <p:spPr>
            <a:xfrm>
              <a:off x="9334500" y="-8467"/>
              <a:ext cx="2854326" cy="6866467"/>
            </a:xfrm>
            <a:custGeom>
              <a:avLst/>
              <a:gdLst/>
              <a:ahLst/>
              <a:cxnLst/>
              <a:rect l="l" t="t" r="r" b="b"/>
              <a:pathLst>
                <a:path w="2858013" h="6866467">
                  <a:moveTo>
                    <a:pt x="0" y="0"/>
                  </a:moveTo>
                  <a:lnTo>
                    <a:pt x="2858013" y="0"/>
                  </a:lnTo>
                  <a:lnTo>
                    <a:pt x="2858013" y="6866467"/>
                  </a:lnTo>
                  <a:lnTo>
                    <a:pt x="2473942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lumMod val="75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6" name="Rectangle 28"/>
            <p:cNvSpPr/>
            <p:nvPr/>
          </p:nvSpPr>
          <p:spPr>
            <a:xfrm>
              <a:off x="10898730" y="-8467"/>
              <a:ext cx="1290094" cy="6866467"/>
            </a:xfrm>
            <a:custGeom>
              <a:avLst/>
              <a:gdLst/>
              <a:ahLst/>
              <a:cxnLst/>
              <a:rect l="l" t="t" r="r" b="b"/>
              <a:pathLst>
                <a:path w="1290094" h="6858000">
                  <a:moveTo>
                    <a:pt x="1019735" y="0"/>
                  </a:moveTo>
                  <a:lnTo>
                    <a:pt x="1290094" y="0"/>
                  </a:lnTo>
                  <a:lnTo>
                    <a:pt x="1290094" y="6858000"/>
                  </a:lnTo>
                  <a:lnTo>
                    <a:pt x="0" y="6858000"/>
                  </a:lnTo>
                  <a:lnTo>
                    <a:pt x="1019735" y="0"/>
                  </a:lnTo>
                  <a:close/>
                </a:path>
              </a:pathLst>
            </a:custGeom>
            <a:solidFill>
              <a:schemeClr val="accent1">
                <a:lumMod val="60000"/>
                <a:lumOff val="40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7" name="Rectangle 29"/>
            <p:cNvSpPr/>
            <p:nvPr/>
          </p:nvSpPr>
          <p:spPr>
            <a:xfrm>
              <a:off x="10938999" y="-8467"/>
              <a:ext cx="1249825" cy="6866467"/>
            </a:xfrm>
            <a:custGeom>
              <a:avLst/>
              <a:gdLst/>
              <a:ahLst/>
              <a:cxnLst/>
              <a:rect l="l" t="t" r="r" b="b"/>
              <a:pathLst>
                <a:path w="1249825" h="6858000">
                  <a:moveTo>
                    <a:pt x="0" y="0"/>
                  </a:moveTo>
                  <a:lnTo>
                    <a:pt x="1249825" y="0"/>
                  </a:lnTo>
                  <a:lnTo>
                    <a:pt x="1249825" y="6858000"/>
                  </a:lnTo>
                  <a:lnTo>
                    <a:pt x="1109382" y="685800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6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8" name="Isosceles Triangle 27"/>
            <p:cNvSpPr/>
            <p:nvPr/>
          </p:nvSpPr>
          <p:spPr>
            <a:xfrm>
              <a:off x="10371666" y="3589867"/>
              <a:ext cx="1817159" cy="3268133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alpha val="8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9" name="Isosceles Triangle 28"/>
            <p:cNvSpPr/>
            <p:nvPr/>
          </p:nvSpPr>
          <p:spPr>
            <a:xfrm>
              <a:off x="0" y="4013200"/>
              <a:ext cx="448733" cy="2844800"/>
            </a:xfrm>
            <a:prstGeom prst="triangle">
              <a:avLst>
                <a:gd name="adj" fmla="val 0"/>
              </a:avLst>
            </a:prstGeom>
            <a:solidFill>
              <a:schemeClr val="accent1">
                <a:alpha val="8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77334" y="609600"/>
            <a:ext cx="8596668" cy="1320800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4" y="2160589"/>
            <a:ext cx="8596668" cy="388077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7205133" y="6041362"/>
            <a:ext cx="911939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5495B-AA8F-43FE-8619-7A0207554AF4}" type="datetimeFigureOut">
              <a:rPr lang="en-IN" smtClean="0"/>
              <a:t>08-12-2022</a:t>
            </a:fld>
            <a:endParaRPr lang="en-IN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677334" y="6041362"/>
            <a:ext cx="6297612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IN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590663" y="6041362"/>
            <a:ext cx="683339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accent1"/>
                </a:solidFill>
              </a:defRPr>
            </a:lvl1pPr>
          </a:lstStyle>
          <a:p>
            <a:fld id="{685F3514-7090-427E-8AB5-52B78253BB62}" type="slidenum">
              <a:rPr lang="en-IN" smtClean="0"/>
              <a:t>‹#›</a:t>
            </a:fld>
            <a:endParaRPr lang="en-IN" dirty="0"/>
          </a:p>
        </p:txBody>
      </p:sp>
    </p:spTree>
    <p:extLst>
      <p:ext uri="{BB962C8B-B14F-4D97-AF65-F5344CB8AC3E}">
        <p14:creationId xmlns:p14="http://schemas.microsoft.com/office/powerpoint/2010/main" val="378494913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51" r:id="rId1"/>
    <p:sldLayoutId id="2147483752" r:id="rId2"/>
    <p:sldLayoutId id="2147483753" r:id="rId3"/>
    <p:sldLayoutId id="2147483754" r:id="rId4"/>
    <p:sldLayoutId id="2147483755" r:id="rId5"/>
    <p:sldLayoutId id="2147483756" r:id="rId6"/>
    <p:sldLayoutId id="2147483757" r:id="rId7"/>
    <p:sldLayoutId id="2147483758" r:id="rId8"/>
    <p:sldLayoutId id="2147483759" r:id="rId9"/>
    <p:sldLayoutId id="2147483760" r:id="rId10"/>
    <p:sldLayoutId id="2147483761" r:id="rId11"/>
    <p:sldLayoutId id="2147483762" r:id="rId12"/>
    <p:sldLayoutId id="2147483763" r:id="rId13"/>
    <p:sldLayoutId id="2147483764" r:id="rId14"/>
    <p:sldLayoutId id="2147483765" r:id="rId15"/>
    <p:sldLayoutId id="2147483766" r:id="rId16"/>
  </p:sldLayoutIdLst>
  <p:txStyles>
    <p:titleStyle>
      <a:lvl1pPr algn="l" defTabSz="457200" rtl="0" eaLnBrk="1" latinLnBrk="0" hangingPunct="1">
        <a:spcBef>
          <a:spcPct val="0"/>
        </a:spcBef>
        <a:buNone/>
        <a:defRPr sz="3600" kern="1200">
          <a:solidFill>
            <a:schemeClr val="accent1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3429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8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6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1143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1600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20574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g"/><Relationship Id="rId1" Type="http://schemas.openxmlformats.org/officeDocument/2006/relationships/slideLayout" Target="../slideLayouts/slideLayout4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4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g"/><Relationship Id="rId1" Type="http://schemas.openxmlformats.org/officeDocument/2006/relationships/slideLayout" Target="../slideLayouts/slideLayout4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g"/><Relationship Id="rId1" Type="http://schemas.openxmlformats.org/officeDocument/2006/relationships/slideLayout" Target="../slideLayouts/slideLayout4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4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4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4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4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4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2D766EA-30DC-4247-1259-C3721DA924B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US" sz="2800" b="1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Assessment 3: Im</a:t>
            </a:r>
            <a:r>
              <a:rPr lang="en-US" sz="2800" b="1" dirty="0"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portance of </a:t>
            </a:r>
            <a:r>
              <a:rPr lang="en-US" sz="2800" b="1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Employee Engagement within the</a:t>
            </a:r>
            <a:br>
              <a:rPr lang="en-US" sz="2800" b="1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</a:br>
            <a:r>
              <a:rPr lang="en-US" sz="2800" b="1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Hospitality industry</a:t>
            </a:r>
            <a:br>
              <a:rPr lang="en-IN" sz="18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</a:br>
            <a:endParaRPr lang="en-IN" dirty="0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B0B3130A-4BE6-E8A5-935E-FCA0EB390E99}"/>
              </a:ext>
            </a:extLst>
          </p:cNvPr>
          <p:cNvSpPr txBox="1"/>
          <p:nvPr/>
        </p:nvSpPr>
        <p:spPr>
          <a:xfrm>
            <a:off x="4681057" y="3129094"/>
            <a:ext cx="3867325" cy="107721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>
                <a:latin typeface="Aharoni" panose="02010803020104030203" pitchFamily="2" charset="-79"/>
                <a:cs typeface="Aharoni" panose="02010803020104030203" pitchFamily="2" charset="-79"/>
              </a:rPr>
              <a:t>Student name: Kamran Ahmed</a:t>
            </a:r>
          </a:p>
          <a:p>
            <a:r>
              <a:rPr lang="en-GB" dirty="0">
                <a:latin typeface="Aharoni" panose="02010803020104030203" pitchFamily="2" charset="-79"/>
                <a:cs typeface="Aharoni" panose="02010803020104030203" pitchFamily="2" charset="-79"/>
              </a:rPr>
              <a:t>Student ID</a:t>
            </a:r>
            <a:r>
              <a:rPr lang="en-GB">
                <a:latin typeface="Aharoni" panose="02010803020104030203" pitchFamily="2" charset="-79"/>
                <a:cs typeface="Aharoni" panose="02010803020104030203" pitchFamily="2" charset="-79"/>
              </a:rPr>
              <a:t>: 2118921</a:t>
            </a:r>
          </a:p>
          <a:p>
            <a:r>
              <a:rPr lang="en-GB">
                <a:latin typeface="Aharoni" panose="02010803020104030203" pitchFamily="2" charset="-79"/>
                <a:cs typeface="Aharoni" panose="02010803020104030203" pitchFamily="2" charset="-79"/>
              </a:rPr>
              <a:t>BMIH</a:t>
            </a:r>
            <a:r>
              <a:rPr lang="en-GB" sz="2800">
                <a:latin typeface="Aharoni" panose="02010803020104030203" pitchFamily="2" charset="-79"/>
                <a:cs typeface="Aharoni" panose="02010803020104030203" pitchFamily="2" charset="-79"/>
              </a:rPr>
              <a:t>4006</a:t>
            </a:r>
            <a:endParaRPr lang="en-GB" dirty="0">
              <a:latin typeface="Aharoni" panose="02010803020104030203" pitchFamily="2" charset="-79"/>
              <a:cs typeface="Aharoni" panose="02010803020104030203" pitchFamily="2" charset="-79"/>
            </a:endParaRPr>
          </a:p>
        </p:txBody>
      </p:sp>
    </p:spTree>
    <p:extLst>
      <p:ext uri="{BB962C8B-B14F-4D97-AF65-F5344CB8AC3E}">
        <p14:creationId xmlns:p14="http://schemas.microsoft.com/office/powerpoint/2010/main" val="983660878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839F143-E5FE-3031-3D27-35DB88E1C1E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484311" y="685800"/>
            <a:ext cx="10018713" cy="805375"/>
          </a:xfrm>
        </p:spPr>
        <p:txBody>
          <a:bodyPr>
            <a:normAutofit fontScale="90000"/>
          </a:bodyPr>
          <a:lstStyle/>
          <a:p>
            <a:r>
              <a:rPr lang="en-US" sz="3200" b="1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Introduction </a:t>
            </a:r>
            <a:br>
              <a:rPr lang="en-IN" sz="18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</a:br>
            <a:endParaRPr lang="en-IN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F60CFC9-DDDB-6366-F0E4-1D3CB2D287C6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1484312" y="1645921"/>
            <a:ext cx="4895055" cy="3376245"/>
          </a:xfrm>
        </p:spPr>
        <p:txBody>
          <a:bodyPr>
            <a:normAutofit fontScale="92500"/>
          </a:bodyPr>
          <a:lstStyle/>
          <a:p>
            <a:pPr algn="just">
              <a:lnSpc>
                <a:spcPct val="107000"/>
              </a:lnSpc>
              <a:spcAft>
                <a:spcPts val="800"/>
              </a:spcAft>
            </a:pPr>
            <a:r>
              <a:rPr lang="en-US" sz="2400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Employee engagement is an emotional state where we feel passionate</a:t>
            </a:r>
            <a:r>
              <a:rPr lang="en-US" sz="2400" dirty="0"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, energetic and committed to our work</a:t>
            </a:r>
            <a:endParaRPr lang="en-US" sz="2400" dirty="0">
              <a:effectLst/>
              <a:latin typeface="Times New Roman" panose="02020603050405020304" pitchFamily="18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algn="just">
              <a:lnSpc>
                <a:spcPct val="107000"/>
              </a:lnSpc>
              <a:spcAft>
                <a:spcPts val="800"/>
              </a:spcAft>
            </a:pPr>
            <a:r>
              <a:rPr lang="en-US" sz="2400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Hotels are one of the leading service driven sectors which operates based on the revenues it makes from customer services (</a:t>
            </a:r>
            <a:r>
              <a:rPr lang="en-IN" sz="24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Bhardwaj and Kalia,2021).</a:t>
            </a:r>
            <a:r>
              <a:rPr lang="en-IN" sz="2400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 </a:t>
            </a:r>
            <a:r>
              <a:rPr lang="en-US" sz="2400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  </a:t>
            </a:r>
            <a:endParaRPr lang="en-IN" sz="2400" dirty="0">
              <a:effectLst/>
              <a:latin typeface="Times New Roman" panose="02020603050405020304" pitchFamily="18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endParaRPr lang="en-IN" dirty="0"/>
          </a:p>
        </p:txBody>
      </p:sp>
      <p:pic>
        <p:nvPicPr>
          <p:cNvPr id="6" name="Content Placeholder 5">
            <a:extLst>
              <a:ext uri="{FF2B5EF4-FFF2-40B4-BE49-F238E27FC236}">
                <a16:creationId xmlns:a16="http://schemas.microsoft.com/office/drawing/2014/main" id="{F4D59AAC-2F78-2CD5-9583-B75853CB1E38}"/>
              </a:ext>
            </a:extLst>
          </p:cNvPr>
          <p:cNvPicPr>
            <a:picLocks noGrp="1" noChangeAspect="1"/>
          </p:cNvPicPr>
          <p:nvPr>
            <p:ph sz="half" idx="2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088313" y="1888887"/>
            <a:ext cx="2619375" cy="1743075"/>
          </a:xfrm>
        </p:spPr>
      </p:pic>
      <p:sp>
        <p:nvSpPr>
          <p:cNvPr id="8" name="TextBox 7">
            <a:extLst>
              <a:ext uri="{FF2B5EF4-FFF2-40B4-BE49-F238E27FC236}">
                <a16:creationId xmlns:a16="http://schemas.microsoft.com/office/drawing/2014/main" id="{2A5AE044-15E8-CCA2-1245-F64A3C0598FD}"/>
              </a:ext>
            </a:extLst>
          </p:cNvPr>
          <p:cNvSpPr txBox="1"/>
          <p:nvPr/>
        </p:nvSpPr>
        <p:spPr>
          <a:xfrm>
            <a:off x="6504183" y="3631962"/>
            <a:ext cx="6096000" cy="646331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/>
            <a:r>
              <a:rPr lang="en-US" sz="1800" b="1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Fig: Employees in hotels. </a:t>
            </a:r>
            <a:r>
              <a:rPr lang="en-US" b="1" dirty="0"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So</a:t>
            </a:r>
            <a:r>
              <a:rPr lang="en-US" sz="1800" b="1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urce</a:t>
            </a:r>
            <a:r>
              <a:rPr lang="en-US" b="1" dirty="0"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  <a:sym typeface="Wingdings" panose="05000000000000000000" pitchFamily="2" charset="2"/>
              </a:rPr>
              <a:t>: </a:t>
            </a:r>
            <a:r>
              <a:rPr lang="en-US" sz="1800" b="1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(</a:t>
            </a:r>
            <a:r>
              <a:rPr lang="en-IN" sz="1800" b="1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Bhardwaj and Kalia,2021</a:t>
            </a:r>
            <a:r>
              <a:rPr lang="en-US" b="1" dirty="0"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  <a:sym typeface="Wingdings" panose="05000000000000000000" pitchFamily="2" charset="2"/>
              </a:rPr>
              <a:t>)</a:t>
            </a:r>
            <a:r>
              <a:rPr lang="en-US" sz="1800" b="1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.</a:t>
            </a:r>
            <a:endParaRPr lang="en-IN" b="1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420952877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E89EC9B-4AB2-E3FD-55E0-4C868CF65A3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484311" y="685801"/>
            <a:ext cx="10018713" cy="646332"/>
          </a:xfrm>
        </p:spPr>
        <p:txBody>
          <a:bodyPr>
            <a:normAutofit/>
          </a:bodyPr>
          <a:lstStyle/>
          <a:p>
            <a:r>
              <a:rPr lang="en-US" sz="3200" b="1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Employee Engagement </a:t>
            </a:r>
            <a:endParaRPr lang="en-IN" sz="32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CEEACBC-2A32-5B94-CD41-52728FF8D5ED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1484311" y="1941343"/>
            <a:ext cx="4895055" cy="3630710"/>
          </a:xfrm>
        </p:spPr>
        <p:txBody>
          <a:bodyPr>
            <a:noAutofit/>
          </a:bodyPr>
          <a:lstStyle/>
          <a:p>
            <a:pPr algn="just">
              <a:lnSpc>
                <a:spcPct val="107000"/>
              </a:lnSpc>
              <a:spcAft>
                <a:spcPts val="800"/>
              </a:spcAft>
            </a:pPr>
            <a:r>
              <a:rPr lang="en-US" sz="2400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It is one of the key concepts of human resources. It looks at the description towards the enthusiasm levels and the amount of dedication workers show in their work (</a:t>
            </a:r>
            <a:r>
              <a:rPr lang="en-IN" sz="24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Guo, </a:t>
            </a:r>
            <a:r>
              <a:rPr lang="en-IN" sz="2400" i="1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et al</a:t>
            </a:r>
            <a:r>
              <a:rPr lang="en-IN" sz="24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.,2022).</a:t>
            </a:r>
            <a:r>
              <a:rPr lang="en-IN" sz="2400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 </a:t>
            </a:r>
            <a:r>
              <a:rPr lang="en-US" sz="2400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 </a:t>
            </a:r>
            <a:endParaRPr lang="en-IN" sz="2400" dirty="0">
              <a:effectLst/>
              <a:latin typeface="Times New Roman" panose="02020603050405020304" pitchFamily="18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algn="just">
              <a:lnSpc>
                <a:spcPct val="107000"/>
              </a:lnSpc>
              <a:spcAft>
                <a:spcPts val="800"/>
              </a:spcAft>
            </a:pPr>
            <a:r>
              <a:rPr lang="en-US" sz="2400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Engage Employees are those who are involved, enthusiastic and committed to their work and workpla</a:t>
            </a:r>
            <a:r>
              <a:rPr lang="en-US" sz="2400" dirty="0"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ce</a:t>
            </a:r>
            <a:r>
              <a:rPr lang="en-US" sz="2400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 . </a:t>
            </a:r>
            <a:endParaRPr lang="en-IN" sz="24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pic>
        <p:nvPicPr>
          <p:cNvPr id="6" name="Content Placeholder 5">
            <a:extLst>
              <a:ext uri="{FF2B5EF4-FFF2-40B4-BE49-F238E27FC236}">
                <a16:creationId xmlns:a16="http://schemas.microsoft.com/office/drawing/2014/main" id="{6C16A7F2-0891-A840-C926-3C8094A1B154}"/>
              </a:ext>
            </a:extLst>
          </p:cNvPr>
          <p:cNvPicPr>
            <a:picLocks noGrp="1" noChangeAspect="1"/>
          </p:cNvPicPr>
          <p:nvPr>
            <p:ph sz="half" idx="2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575246" y="1941343"/>
            <a:ext cx="3630710" cy="3630710"/>
          </a:xfrm>
        </p:spPr>
      </p:pic>
      <p:sp>
        <p:nvSpPr>
          <p:cNvPr id="8" name="TextBox 7">
            <a:extLst>
              <a:ext uri="{FF2B5EF4-FFF2-40B4-BE49-F238E27FC236}">
                <a16:creationId xmlns:a16="http://schemas.microsoft.com/office/drawing/2014/main" id="{007933B2-0B5F-D3C3-62B3-C2E3F4C36ADF}"/>
              </a:ext>
            </a:extLst>
          </p:cNvPr>
          <p:cNvSpPr txBox="1"/>
          <p:nvPr/>
        </p:nvSpPr>
        <p:spPr>
          <a:xfrm>
            <a:off x="6650501" y="5768999"/>
            <a:ext cx="5433647" cy="646331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/>
            <a:r>
              <a:rPr lang="en-US" sz="1800" b="1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Fig: Employee Engagement. </a:t>
            </a:r>
            <a:r>
              <a:rPr lang="en-US" b="1" dirty="0"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So</a:t>
            </a:r>
            <a:r>
              <a:rPr lang="en-US" sz="1800" b="1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urce</a:t>
            </a:r>
            <a:r>
              <a:rPr lang="en-US" b="1" dirty="0"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  <a:sym typeface="Wingdings" panose="05000000000000000000" pitchFamily="2" charset="2"/>
              </a:rPr>
              <a:t>: (</a:t>
            </a:r>
            <a:r>
              <a:rPr lang="en-IN" sz="1800" b="1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Guo, </a:t>
            </a:r>
            <a:r>
              <a:rPr lang="en-IN" sz="1800" b="1" i="1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et al</a:t>
            </a:r>
            <a:r>
              <a:rPr lang="en-IN" sz="1800" b="1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.,2022</a:t>
            </a:r>
            <a:r>
              <a:rPr lang="en-US" b="1" dirty="0"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  <a:sym typeface="Wingdings" panose="05000000000000000000" pitchFamily="2" charset="2"/>
              </a:rPr>
              <a:t>).</a:t>
            </a:r>
            <a:r>
              <a:rPr lang="en-US" sz="1800" b="1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 </a:t>
            </a:r>
            <a:endParaRPr lang="en-IN" b="1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312382180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2898032-6C44-A95A-0460-F4B42686F46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484311" y="685800"/>
            <a:ext cx="10018713" cy="1013657"/>
          </a:xfrm>
        </p:spPr>
        <p:txBody>
          <a:bodyPr>
            <a:normAutofit/>
          </a:bodyPr>
          <a:lstStyle/>
          <a:p>
            <a:r>
              <a:rPr lang="en-US" sz="3200" b="1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Importance of Employee Engagement in success of Hotel</a:t>
            </a:r>
            <a:endParaRPr lang="en-IN" sz="32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E2CB333-20F0-CE96-C55F-73A05A6ED968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1484312" y="2293035"/>
            <a:ext cx="4895055" cy="3498166"/>
          </a:xfrm>
        </p:spPr>
        <p:txBody>
          <a:bodyPr>
            <a:normAutofit fontScale="92500"/>
          </a:bodyPr>
          <a:lstStyle/>
          <a:p>
            <a:pPr algn="just"/>
            <a:r>
              <a:rPr lang="en-US" sz="2400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Employees who stay engaged in hotels are there not only to earn their remuneration but also to associate themselves </a:t>
            </a:r>
            <a:r>
              <a:rPr lang="en-US" sz="2400" dirty="0"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with</a:t>
            </a:r>
            <a:r>
              <a:rPr lang="en-US" sz="2400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 the hotel’s objectives.  </a:t>
            </a:r>
          </a:p>
          <a:p>
            <a:pPr algn="just"/>
            <a:r>
              <a:rPr lang="en-GB" sz="2400" dirty="0"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An employee engagement model is a blueprint which details how to make an employee feel valued and powered and productive in their job. It is the backbone of a company’s culture</a:t>
            </a:r>
            <a:endParaRPr lang="en-IN" sz="2400" dirty="0">
              <a:effectLst/>
              <a:latin typeface="Times New Roman" panose="02020603050405020304" pitchFamily="18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endParaRPr lang="en-IN" dirty="0"/>
          </a:p>
        </p:txBody>
      </p:sp>
      <p:pic>
        <p:nvPicPr>
          <p:cNvPr id="6" name="Content Placeholder 5">
            <a:extLst>
              <a:ext uri="{FF2B5EF4-FFF2-40B4-BE49-F238E27FC236}">
                <a16:creationId xmlns:a16="http://schemas.microsoft.com/office/drawing/2014/main" id="{4166B18B-D58F-9C3F-AC31-D9A4AFCDA66E}"/>
              </a:ext>
            </a:extLst>
          </p:cNvPr>
          <p:cNvPicPr>
            <a:picLocks noGrp="1" noChangeAspect="1"/>
          </p:cNvPicPr>
          <p:nvPr>
            <p:ph sz="half" idx="2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600012" y="2293034"/>
            <a:ext cx="5181600" cy="2742366"/>
          </a:xfrm>
        </p:spPr>
      </p:pic>
      <p:sp>
        <p:nvSpPr>
          <p:cNvPr id="8" name="TextBox 7">
            <a:extLst>
              <a:ext uri="{FF2B5EF4-FFF2-40B4-BE49-F238E27FC236}">
                <a16:creationId xmlns:a16="http://schemas.microsoft.com/office/drawing/2014/main" id="{77865E5A-AFDA-D6D2-249A-FB4AF53D3910}"/>
              </a:ext>
            </a:extLst>
          </p:cNvPr>
          <p:cNvSpPr txBox="1"/>
          <p:nvPr/>
        </p:nvSpPr>
        <p:spPr>
          <a:xfrm>
            <a:off x="6019800" y="4982646"/>
            <a:ext cx="6098344" cy="646331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/>
            <a:r>
              <a:rPr lang="en-US" sz="1800" b="1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Fig: Employee Engagement. </a:t>
            </a:r>
            <a:r>
              <a:rPr lang="en-US" b="1" dirty="0"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So</a:t>
            </a:r>
            <a:r>
              <a:rPr lang="en-US" sz="1800" b="1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urce</a:t>
            </a:r>
            <a:r>
              <a:rPr lang="en-US" b="1" dirty="0"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  <a:sym typeface="Wingdings" panose="05000000000000000000" pitchFamily="2" charset="2"/>
              </a:rPr>
              <a:t>: (</a:t>
            </a:r>
            <a:r>
              <a:rPr lang="en-IN" sz="1800" b="1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Chiwawa and Wissink,2021).</a:t>
            </a:r>
            <a:endParaRPr lang="en-IN" b="1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898424190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6A9AB8B-DA66-B1F4-81AA-C8A36930360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484311" y="685801"/>
            <a:ext cx="10018713" cy="1030458"/>
          </a:xfrm>
        </p:spPr>
        <p:txBody>
          <a:bodyPr>
            <a:normAutofit/>
          </a:bodyPr>
          <a:lstStyle/>
          <a:p>
            <a:r>
              <a:rPr lang="en-US" sz="3200" b="1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Kahn’ s employee engagement model </a:t>
            </a:r>
            <a:endParaRPr lang="en-IN" sz="32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DE6C0BD-EE54-DF51-8B08-65E284B049BF}"/>
              </a:ext>
            </a:extLst>
          </p:cNvPr>
          <p:cNvSpPr>
            <a:spLocks noGrp="1"/>
          </p:cNvSpPr>
          <p:nvPr>
            <p:ph sz="half" idx="1"/>
          </p:nvPr>
        </p:nvSpPr>
        <p:spPr/>
        <p:txBody>
          <a:bodyPr>
            <a:normAutofit lnSpcReduction="10000"/>
          </a:bodyPr>
          <a:lstStyle/>
          <a:p>
            <a:pPr marL="0" indent="0">
              <a:lnSpc>
                <a:spcPct val="107000"/>
              </a:lnSpc>
              <a:spcAft>
                <a:spcPts val="800"/>
              </a:spcAft>
              <a:buNone/>
            </a:pPr>
            <a:r>
              <a:rPr lang="en-US" sz="1800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This model consists of three main parameters:</a:t>
            </a:r>
            <a:endParaRPr lang="en-IN" sz="1800" dirty="0">
              <a:effectLst/>
              <a:latin typeface="Times New Roman" panose="02020603050405020304" pitchFamily="18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0" indent="0">
              <a:lnSpc>
                <a:spcPct val="107000"/>
              </a:lnSpc>
              <a:spcAft>
                <a:spcPts val="800"/>
              </a:spcAft>
              <a:buNone/>
            </a:pPr>
            <a:r>
              <a:rPr lang="en-US" sz="1800" b="1" i="1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Engaging physically </a:t>
            </a:r>
            <a:endParaRPr lang="en-IN" sz="1800" dirty="0">
              <a:effectLst/>
              <a:latin typeface="Times New Roman" panose="02020603050405020304" pitchFamily="18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US" sz="1800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The expending of efforts by employees of a firm in doing a task (</a:t>
            </a:r>
            <a:r>
              <a:rPr lang="en-IN" sz="18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Huang, </a:t>
            </a:r>
            <a:r>
              <a:rPr lang="en-IN" sz="1800" i="1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et al</a:t>
            </a:r>
            <a:r>
              <a:rPr lang="en-IN" sz="18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.,2022).</a:t>
            </a:r>
            <a:r>
              <a:rPr lang="en-US" sz="1800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 </a:t>
            </a:r>
            <a:endParaRPr lang="en-IN" sz="1800" dirty="0">
              <a:effectLst/>
              <a:latin typeface="Times New Roman" panose="02020603050405020304" pitchFamily="18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0" indent="0">
              <a:lnSpc>
                <a:spcPct val="107000"/>
              </a:lnSpc>
              <a:spcAft>
                <a:spcPts val="800"/>
              </a:spcAft>
              <a:buNone/>
            </a:pPr>
            <a:r>
              <a:rPr lang="en-US" sz="1800" b="1" i="1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Engaging cognitively</a:t>
            </a:r>
            <a:endParaRPr lang="en-IN" sz="1800" dirty="0">
              <a:effectLst/>
              <a:latin typeface="Times New Roman" panose="02020603050405020304" pitchFamily="18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US" sz="1800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There needs to be knowledge about the vision and the strategies which employees have.   </a:t>
            </a:r>
            <a:endParaRPr lang="en-IN" sz="1800" dirty="0">
              <a:effectLst/>
              <a:latin typeface="Times New Roman" panose="02020603050405020304" pitchFamily="18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endParaRPr lang="en-IN" dirty="0"/>
          </a:p>
        </p:txBody>
      </p:sp>
      <p:pic>
        <p:nvPicPr>
          <p:cNvPr id="6" name="Content Placeholder 5">
            <a:extLst>
              <a:ext uri="{FF2B5EF4-FFF2-40B4-BE49-F238E27FC236}">
                <a16:creationId xmlns:a16="http://schemas.microsoft.com/office/drawing/2014/main" id="{1C4CAB08-710A-E185-58E4-20558524D331}"/>
              </a:ext>
            </a:extLst>
          </p:cNvPr>
          <p:cNvPicPr>
            <a:picLocks noGrp="1" noChangeAspect="1"/>
          </p:cNvPicPr>
          <p:nvPr>
            <p:ph sz="half" idx="2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904297" y="2264898"/>
            <a:ext cx="3829948" cy="2433188"/>
          </a:xfrm>
        </p:spPr>
      </p:pic>
      <p:sp>
        <p:nvSpPr>
          <p:cNvPr id="8" name="TextBox 7">
            <a:extLst>
              <a:ext uri="{FF2B5EF4-FFF2-40B4-BE49-F238E27FC236}">
                <a16:creationId xmlns:a16="http://schemas.microsoft.com/office/drawing/2014/main" id="{B9A45DFA-B957-35C8-A776-93126EC5306C}"/>
              </a:ext>
            </a:extLst>
          </p:cNvPr>
          <p:cNvSpPr txBox="1"/>
          <p:nvPr/>
        </p:nvSpPr>
        <p:spPr>
          <a:xfrm>
            <a:off x="6019800" y="4833023"/>
            <a:ext cx="6460587" cy="646331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/>
            <a:r>
              <a:rPr lang="en-US" sz="1800" b="1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Fig: Kahn’s Employees Engagement Model. </a:t>
            </a:r>
            <a:r>
              <a:rPr lang="en-US" b="1" dirty="0"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So</a:t>
            </a:r>
            <a:r>
              <a:rPr lang="en-US" sz="1800" b="1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urce</a:t>
            </a:r>
            <a:r>
              <a:rPr lang="en-US" b="1" dirty="0"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  <a:sym typeface="Wingdings" panose="05000000000000000000" pitchFamily="2" charset="2"/>
              </a:rPr>
              <a:t>: </a:t>
            </a:r>
            <a:r>
              <a:rPr lang="en-US" sz="1800" b="1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(</a:t>
            </a:r>
            <a:r>
              <a:rPr lang="en-IN" sz="1800" b="1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Huang, </a:t>
            </a:r>
            <a:r>
              <a:rPr lang="en-IN" sz="1800" b="1" i="1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et al</a:t>
            </a:r>
            <a:r>
              <a:rPr lang="en-IN" sz="1800" b="1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.,2022</a:t>
            </a:r>
            <a:r>
              <a:rPr lang="en-US" b="1" dirty="0"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  <a:sym typeface="Wingdings" panose="05000000000000000000" pitchFamily="2" charset="2"/>
              </a:rPr>
              <a:t>).</a:t>
            </a:r>
            <a:r>
              <a:rPr lang="en-US" sz="1800" b="1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 </a:t>
            </a:r>
            <a:endParaRPr lang="en-IN" b="1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002117314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FD76AA5-7487-7F2B-7252-1486DDD12C6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sz="3200" b="1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Kahn’ s employee engagement model </a:t>
            </a:r>
            <a:endParaRPr lang="en-IN" sz="32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22C96BD-AB4F-54D8-EEF8-FFE9D4154970}"/>
              </a:ext>
            </a:extLst>
          </p:cNvPr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pPr marL="0" indent="0">
              <a:lnSpc>
                <a:spcPct val="107000"/>
              </a:lnSpc>
              <a:spcAft>
                <a:spcPts val="800"/>
              </a:spcAft>
              <a:buNone/>
            </a:pPr>
            <a:r>
              <a:rPr lang="en-US" sz="2400" b="1" i="1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Engaging emotionally</a:t>
            </a:r>
            <a:endParaRPr lang="en-IN" sz="2400" dirty="0">
              <a:effectLst/>
              <a:latin typeface="Times New Roman" panose="02020603050405020304" pitchFamily="18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US" sz="2400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It depends on the rapport </a:t>
            </a:r>
            <a:r>
              <a:rPr lang="en-US" sz="2400" dirty="0"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the hotel</a:t>
            </a:r>
            <a:r>
              <a:rPr lang="en-US" sz="2400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 employees have with their employer (</a:t>
            </a:r>
            <a:r>
              <a:rPr lang="en-IN" sz="24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Ishaque, </a:t>
            </a:r>
            <a:r>
              <a:rPr lang="en-IN" sz="2400" i="1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et al</a:t>
            </a:r>
            <a:r>
              <a:rPr lang="en-IN" sz="24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.,2022).</a:t>
            </a:r>
            <a:r>
              <a:rPr lang="en-US" sz="2400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 </a:t>
            </a:r>
          </a:p>
          <a:p>
            <a:pPr>
              <a:lnSpc>
                <a:spcPct val="107000"/>
              </a:lnSpc>
              <a:spcAft>
                <a:spcPts val="800"/>
              </a:spcAft>
            </a:pPr>
            <a:endParaRPr lang="en-IN" sz="2400" dirty="0">
              <a:effectLst/>
              <a:latin typeface="Times New Roman" panose="02020603050405020304" pitchFamily="18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0" indent="0">
              <a:buNone/>
            </a:pPr>
            <a:endParaRPr lang="en-IN" dirty="0"/>
          </a:p>
        </p:txBody>
      </p:sp>
      <p:pic>
        <p:nvPicPr>
          <p:cNvPr id="6" name="Content Placeholder 5">
            <a:extLst>
              <a:ext uri="{FF2B5EF4-FFF2-40B4-BE49-F238E27FC236}">
                <a16:creationId xmlns:a16="http://schemas.microsoft.com/office/drawing/2014/main" id="{F9F6E065-80D6-F412-EF64-3CEB246E5D92}"/>
              </a:ext>
            </a:extLst>
          </p:cNvPr>
          <p:cNvPicPr>
            <a:picLocks noGrp="1" noChangeAspect="1"/>
          </p:cNvPicPr>
          <p:nvPr>
            <p:ph sz="half" idx="2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554372" y="2609422"/>
            <a:ext cx="5181600" cy="2221011"/>
          </a:xfrm>
        </p:spPr>
      </p:pic>
      <p:sp>
        <p:nvSpPr>
          <p:cNvPr id="10" name="TextBox 9">
            <a:extLst>
              <a:ext uri="{FF2B5EF4-FFF2-40B4-BE49-F238E27FC236}">
                <a16:creationId xmlns:a16="http://schemas.microsoft.com/office/drawing/2014/main" id="{A95E0B6B-7566-EAFA-8CA8-3F76441C924C}"/>
              </a:ext>
            </a:extLst>
          </p:cNvPr>
          <p:cNvSpPr txBox="1"/>
          <p:nvPr/>
        </p:nvSpPr>
        <p:spPr>
          <a:xfrm>
            <a:off x="6096000" y="5001457"/>
            <a:ext cx="5639972" cy="80021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/>
            <a:r>
              <a:rPr lang="en-US" sz="1800" b="1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Fig: Kahn’s Employees Engagement Model. </a:t>
            </a:r>
            <a:r>
              <a:rPr lang="en-US" b="1" dirty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So</a:t>
            </a:r>
            <a:r>
              <a:rPr lang="en-US" sz="1800" b="1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urce</a:t>
            </a:r>
            <a:r>
              <a:rPr lang="en-US" b="1" dirty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  <a:sym typeface="Wingdings" panose="05000000000000000000" pitchFamily="2" charset="2"/>
              </a:rPr>
              <a:t>: </a:t>
            </a:r>
            <a:r>
              <a:rPr lang="en-US" sz="1800" b="1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(</a:t>
            </a:r>
            <a:r>
              <a:rPr lang="en-IN" sz="1800" b="1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Ishaque, </a:t>
            </a:r>
            <a:r>
              <a:rPr lang="en-IN" sz="1800" b="1" i="1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et al</a:t>
            </a:r>
            <a:r>
              <a:rPr lang="en-IN" sz="1800" b="1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.,2022).</a:t>
            </a:r>
            <a:r>
              <a:rPr lang="en-US" sz="2800" b="1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</a:t>
            </a:r>
            <a:endParaRPr lang="en-IN" sz="2800" b="1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524585867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CAEE245-5F87-B3CA-4FDF-94EF7728D14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484311" y="685801"/>
            <a:ext cx="10018713" cy="889782"/>
          </a:xfrm>
        </p:spPr>
        <p:txBody>
          <a:bodyPr>
            <a:normAutofit/>
          </a:bodyPr>
          <a:lstStyle/>
          <a:p>
            <a:r>
              <a:rPr lang="en-US" sz="3200" b="1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Ways to improve employee engagement </a:t>
            </a:r>
            <a:endParaRPr lang="en-IN" sz="32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7549EFD-40F8-CCDD-E3BB-0BBF102A1686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1484312" y="2361149"/>
            <a:ext cx="4895055" cy="3430051"/>
          </a:xfrm>
        </p:spPr>
        <p:txBody>
          <a:bodyPr>
            <a:normAutofit fontScale="92500" lnSpcReduction="10000"/>
          </a:bodyPr>
          <a:lstStyle/>
          <a:p>
            <a:pPr algn="just"/>
            <a:r>
              <a:rPr lang="en-US" sz="2400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The working environment should engage more of activities which employees would be loving (</a:t>
            </a:r>
            <a:r>
              <a:rPr lang="en-IN" sz="24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Ababneh, 2021).</a:t>
            </a:r>
          </a:p>
          <a:p>
            <a:pPr algn="just"/>
            <a:r>
              <a:rPr lang="en-IN" sz="2400" dirty="0"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Providing employees with the tools needed to succeed </a:t>
            </a:r>
          </a:p>
          <a:p>
            <a:pPr algn="just"/>
            <a:r>
              <a:rPr lang="en-IN" sz="2400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Happiness of an</a:t>
            </a:r>
            <a:r>
              <a:rPr lang="en-IN" sz="2400" dirty="0"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 employee</a:t>
            </a:r>
          </a:p>
          <a:p>
            <a:pPr algn="just"/>
            <a:r>
              <a:rPr lang="en-IN" sz="2400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Comfortable work environment</a:t>
            </a:r>
          </a:p>
          <a:p>
            <a:pPr algn="just"/>
            <a:r>
              <a:rPr lang="en-IN" sz="2400" dirty="0"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Providing employees with job security</a:t>
            </a:r>
            <a:endParaRPr lang="en-IN" sz="2400" dirty="0">
              <a:effectLst/>
              <a:latin typeface="Times New Roman" panose="02020603050405020304" pitchFamily="18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endParaRPr lang="en-IN" dirty="0"/>
          </a:p>
        </p:txBody>
      </p:sp>
      <p:pic>
        <p:nvPicPr>
          <p:cNvPr id="6" name="Content Placeholder 5">
            <a:extLst>
              <a:ext uri="{FF2B5EF4-FFF2-40B4-BE49-F238E27FC236}">
                <a16:creationId xmlns:a16="http://schemas.microsoft.com/office/drawing/2014/main" id="{F09D2F60-5871-61C3-2AA8-D98BB29BF934}"/>
              </a:ext>
            </a:extLst>
          </p:cNvPr>
          <p:cNvPicPr>
            <a:picLocks noGrp="1" noChangeAspect="1"/>
          </p:cNvPicPr>
          <p:nvPr>
            <p:ph sz="half" idx="2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379367" y="2361149"/>
            <a:ext cx="5181600" cy="1400918"/>
          </a:xfrm>
        </p:spPr>
      </p:pic>
      <p:sp>
        <p:nvSpPr>
          <p:cNvPr id="8" name="TextBox 7">
            <a:extLst>
              <a:ext uri="{FF2B5EF4-FFF2-40B4-BE49-F238E27FC236}">
                <a16:creationId xmlns:a16="http://schemas.microsoft.com/office/drawing/2014/main" id="{44BCDC52-4F13-FA18-21A6-59CF4DAC8072}"/>
              </a:ext>
            </a:extLst>
          </p:cNvPr>
          <p:cNvSpPr txBox="1"/>
          <p:nvPr/>
        </p:nvSpPr>
        <p:spPr>
          <a:xfrm>
            <a:off x="6217920" y="3895710"/>
            <a:ext cx="5900224" cy="646331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/>
            <a:r>
              <a:rPr lang="en-US" sz="1800" b="1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Fig: Strategies to boost employee engagement. </a:t>
            </a:r>
            <a:r>
              <a:rPr lang="en-US" b="1" dirty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So</a:t>
            </a:r>
            <a:r>
              <a:rPr lang="en-US" sz="1800" b="1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urce</a:t>
            </a:r>
            <a:r>
              <a:rPr lang="en-US" b="1" dirty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  <a:sym typeface="Wingdings" panose="05000000000000000000" pitchFamily="2" charset="2"/>
              </a:rPr>
              <a:t>: (</a:t>
            </a:r>
            <a:r>
              <a:rPr lang="en-IN" sz="1800" b="1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Ababneh,2021</a:t>
            </a:r>
            <a:r>
              <a:rPr lang="en-US" b="1" dirty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  <a:sym typeface="Wingdings" panose="05000000000000000000" pitchFamily="2" charset="2"/>
              </a:rPr>
              <a:t>)</a:t>
            </a:r>
            <a:r>
              <a:rPr lang="en-US" sz="1800" b="1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.</a:t>
            </a:r>
            <a:endParaRPr lang="en-IN" b="1" dirty="0"/>
          </a:p>
        </p:txBody>
      </p:sp>
    </p:spTree>
    <p:extLst>
      <p:ext uri="{BB962C8B-B14F-4D97-AF65-F5344CB8AC3E}">
        <p14:creationId xmlns:p14="http://schemas.microsoft.com/office/powerpoint/2010/main" val="963516445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942B262-5D41-349D-DB88-875DF2680A7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484311" y="685800"/>
            <a:ext cx="10018713" cy="1002323"/>
          </a:xfrm>
        </p:spPr>
        <p:txBody>
          <a:bodyPr>
            <a:normAutofit/>
          </a:bodyPr>
          <a:lstStyle/>
          <a:p>
            <a:r>
              <a:rPr lang="en-US" sz="3200" b="1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Ways to improve employee engagement </a:t>
            </a:r>
            <a:endParaRPr lang="en-IN" sz="32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F9221AE-9E57-4E53-3CA1-1FBC4BCA163B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1484312" y="2144061"/>
            <a:ext cx="4895055" cy="3647139"/>
          </a:xfrm>
        </p:spPr>
        <p:txBody>
          <a:bodyPr/>
          <a:lstStyle/>
          <a:p>
            <a:pPr algn="just">
              <a:lnSpc>
                <a:spcPct val="107000"/>
              </a:lnSpc>
              <a:spcAft>
                <a:spcPts val="800"/>
              </a:spcAft>
            </a:pPr>
            <a:r>
              <a:rPr lang="en-US" sz="2400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The employees in a hotel must be made to feel that they are valued.</a:t>
            </a:r>
            <a:endParaRPr lang="en-IN" sz="2400" dirty="0">
              <a:effectLst/>
              <a:latin typeface="Times New Roman" panose="02020603050405020304" pitchFamily="18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algn="just">
              <a:lnSpc>
                <a:spcPct val="107000"/>
              </a:lnSpc>
              <a:spcAft>
                <a:spcPts val="800"/>
              </a:spcAft>
            </a:pPr>
            <a:r>
              <a:rPr lang="en-US" sz="2400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They must be adequately trained (</a:t>
            </a:r>
            <a:r>
              <a:rPr lang="en-IN" sz="24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Karatepe, </a:t>
            </a:r>
            <a:r>
              <a:rPr lang="en-IN" sz="2400" i="1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et al</a:t>
            </a:r>
            <a:r>
              <a:rPr lang="en-IN" sz="24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.,2022).</a:t>
            </a:r>
            <a:endParaRPr lang="en-IN" sz="2400" dirty="0">
              <a:effectLst/>
              <a:latin typeface="Times New Roman" panose="02020603050405020304" pitchFamily="18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endParaRPr lang="en-IN" dirty="0"/>
          </a:p>
        </p:txBody>
      </p:sp>
      <p:pic>
        <p:nvPicPr>
          <p:cNvPr id="6" name="Content Placeholder 5">
            <a:extLst>
              <a:ext uri="{FF2B5EF4-FFF2-40B4-BE49-F238E27FC236}">
                <a16:creationId xmlns:a16="http://schemas.microsoft.com/office/drawing/2014/main" id="{1F58A3C1-5D7D-EDA6-FAB1-BA6ACEA79F40}"/>
              </a:ext>
            </a:extLst>
          </p:cNvPr>
          <p:cNvPicPr>
            <a:picLocks noGrp="1" noChangeAspect="1"/>
          </p:cNvPicPr>
          <p:nvPr>
            <p:ph sz="half" idx="2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321424" y="2002554"/>
            <a:ext cx="5181600" cy="2852891"/>
          </a:xfrm>
        </p:spPr>
      </p:pic>
      <p:sp>
        <p:nvSpPr>
          <p:cNvPr id="8" name="TextBox 7">
            <a:extLst>
              <a:ext uri="{FF2B5EF4-FFF2-40B4-BE49-F238E27FC236}">
                <a16:creationId xmlns:a16="http://schemas.microsoft.com/office/drawing/2014/main" id="{F2E58DF3-8B51-BC23-7E2A-8C46B9F9B481}"/>
              </a:ext>
            </a:extLst>
          </p:cNvPr>
          <p:cNvSpPr txBox="1"/>
          <p:nvPr/>
        </p:nvSpPr>
        <p:spPr>
          <a:xfrm>
            <a:off x="6096000" y="4713939"/>
            <a:ext cx="6098344" cy="646331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/>
            <a:r>
              <a:rPr lang="en-US" sz="1800" b="1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Fig: Strategies to boost employee engagement. </a:t>
            </a:r>
            <a:r>
              <a:rPr lang="en-US" b="1" dirty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So</a:t>
            </a:r>
            <a:r>
              <a:rPr lang="en-US" sz="1800" b="1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urce</a:t>
            </a:r>
            <a:r>
              <a:rPr lang="en-US" b="1" dirty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  <a:sym typeface="Wingdings" panose="05000000000000000000" pitchFamily="2" charset="2"/>
              </a:rPr>
              <a:t>: (</a:t>
            </a:r>
            <a:r>
              <a:rPr lang="en-IN" sz="1800" b="1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Karatepe, </a:t>
            </a:r>
            <a:r>
              <a:rPr lang="en-IN" sz="1800" b="1" i="1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et al</a:t>
            </a:r>
            <a:r>
              <a:rPr lang="en-IN" sz="1800" b="1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.,2022</a:t>
            </a:r>
            <a:r>
              <a:rPr lang="en-US" b="1" dirty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  <a:sym typeface="Wingdings" panose="05000000000000000000" pitchFamily="2" charset="2"/>
              </a:rPr>
              <a:t>)</a:t>
            </a:r>
            <a:r>
              <a:rPr lang="en-US" sz="1800" b="1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.</a:t>
            </a:r>
            <a:endParaRPr lang="en-IN" b="1" dirty="0"/>
          </a:p>
        </p:txBody>
      </p:sp>
    </p:spTree>
    <p:extLst>
      <p:ext uri="{BB962C8B-B14F-4D97-AF65-F5344CB8AC3E}">
        <p14:creationId xmlns:p14="http://schemas.microsoft.com/office/powerpoint/2010/main" val="1461384907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4117D92-0A2E-5CDC-FA4D-A32F1BF2E08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484311" y="685800"/>
            <a:ext cx="10018713" cy="819443"/>
          </a:xfrm>
        </p:spPr>
        <p:txBody>
          <a:bodyPr>
            <a:normAutofit/>
          </a:bodyPr>
          <a:lstStyle/>
          <a:p>
            <a:r>
              <a:rPr lang="en-US" sz="3200" b="1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Examples of best practice to engage employees</a:t>
            </a:r>
            <a:endParaRPr lang="en-IN" sz="32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30409E0-004C-E67F-EF1F-90B2086C50ED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1200945" y="2047567"/>
            <a:ext cx="4895055" cy="3124201"/>
          </a:xfrm>
        </p:spPr>
        <p:txBody>
          <a:bodyPr/>
          <a:lstStyle/>
          <a:p>
            <a:pPr algn="just">
              <a:lnSpc>
                <a:spcPct val="107000"/>
              </a:lnSpc>
              <a:spcAft>
                <a:spcPts val="800"/>
              </a:spcAft>
            </a:pPr>
            <a:r>
              <a:rPr lang="en-US" sz="2400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Rewarding and recognizing work.</a:t>
            </a:r>
            <a:endParaRPr lang="en-IN" sz="2400" dirty="0">
              <a:effectLst/>
              <a:latin typeface="Times New Roman" panose="02020603050405020304" pitchFamily="18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algn="just">
              <a:lnSpc>
                <a:spcPct val="107000"/>
              </a:lnSpc>
              <a:spcAft>
                <a:spcPts val="800"/>
              </a:spcAft>
            </a:pPr>
            <a:r>
              <a:rPr lang="en-US" sz="2400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Additional allowances on overtime and better performance (</a:t>
            </a:r>
            <a:r>
              <a:rPr lang="en-IN" sz="2400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Bailey, </a:t>
            </a:r>
            <a:r>
              <a:rPr lang="en-IN" sz="24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2021).</a:t>
            </a:r>
            <a:r>
              <a:rPr lang="en-US" sz="2400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 </a:t>
            </a:r>
            <a:endParaRPr lang="en-IN" sz="2400" dirty="0">
              <a:effectLst/>
              <a:latin typeface="Times New Roman" panose="02020603050405020304" pitchFamily="18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0" indent="0">
              <a:buNone/>
            </a:pPr>
            <a:endParaRPr lang="en-IN" dirty="0"/>
          </a:p>
        </p:txBody>
      </p:sp>
      <p:pic>
        <p:nvPicPr>
          <p:cNvPr id="6" name="Content Placeholder 5">
            <a:extLst>
              <a:ext uri="{FF2B5EF4-FFF2-40B4-BE49-F238E27FC236}">
                <a16:creationId xmlns:a16="http://schemas.microsoft.com/office/drawing/2014/main" id="{3F264563-3571-52F6-FFD0-DB80EE88F9FC}"/>
              </a:ext>
            </a:extLst>
          </p:cNvPr>
          <p:cNvPicPr>
            <a:picLocks noGrp="1" noChangeAspect="1"/>
          </p:cNvPicPr>
          <p:nvPr>
            <p:ph sz="half" idx="2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379367" y="2222695"/>
            <a:ext cx="5181600" cy="2291864"/>
          </a:xfrm>
        </p:spPr>
      </p:pic>
      <p:sp>
        <p:nvSpPr>
          <p:cNvPr id="8" name="TextBox 7">
            <a:extLst>
              <a:ext uri="{FF2B5EF4-FFF2-40B4-BE49-F238E27FC236}">
                <a16:creationId xmlns:a16="http://schemas.microsoft.com/office/drawing/2014/main" id="{7C59DBC1-4B50-A410-AEA6-AAFDA96BE51D}"/>
              </a:ext>
            </a:extLst>
          </p:cNvPr>
          <p:cNvSpPr txBox="1"/>
          <p:nvPr/>
        </p:nvSpPr>
        <p:spPr>
          <a:xfrm>
            <a:off x="6019800" y="4503396"/>
            <a:ext cx="6098344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/>
            <a:r>
              <a:rPr lang="en-US" sz="1800" b="1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Fig: Engaging employees in hotels. </a:t>
            </a:r>
            <a:r>
              <a:rPr lang="en-US" b="1" dirty="0"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So</a:t>
            </a:r>
            <a:r>
              <a:rPr lang="en-US" sz="1800" b="1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urce</a:t>
            </a:r>
            <a:r>
              <a:rPr lang="en-US" b="1" dirty="0"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  <a:sym typeface="Wingdings" panose="05000000000000000000" pitchFamily="2" charset="2"/>
              </a:rPr>
              <a:t>: (</a:t>
            </a:r>
            <a:r>
              <a:rPr lang="en-IN" sz="1800" b="1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Bailey, </a:t>
            </a:r>
            <a:r>
              <a:rPr lang="en-IN" sz="1800" b="1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2021</a:t>
            </a:r>
            <a:r>
              <a:rPr lang="en-US" b="1" dirty="0"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  <a:sym typeface="Wingdings" panose="05000000000000000000" pitchFamily="2" charset="2"/>
              </a:rPr>
              <a:t>)</a:t>
            </a:r>
            <a:r>
              <a:rPr lang="en-US" sz="1800" b="1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.</a:t>
            </a:r>
            <a:endParaRPr lang="en-IN" b="1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835625308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D3EDEA2-1191-40CD-AD77-582DB5161ED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z="3200" b="1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Findings</a:t>
            </a:r>
            <a:br>
              <a:rPr lang="en-IN" sz="18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</a:br>
            <a:endParaRPr lang="en-IN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5B2CE8E-93FD-8EB1-92D9-54DEACF821D2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1484312" y="1716259"/>
            <a:ext cx="4895055" cy="2703343"/>
          </a:xfrm>
        </p:spPr>
        <p:txBody>
          <a:bodyPr>
            <a:normAutofit/>
          </a:bodyPr>
          <a:lstStyle/>
          <a:p>
            <a:pPr algn="just"/>
            <a:r>
              <a:rPr lang="en-US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The turnover rates are very high at 73% in hospitality sector (</a:t>
            </a:r>
            <a:r>
              <a:rPr lang="en-IN" sz="1800" dirty="0" err="1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Dachner</a:t>
            </a:r>
            <a:r>
              <a:rPr lang="en-IN" sz="18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, </a:t>
            </a:r>
            <a:r>
              <a:rPr lang="en-IN" sz="1800" i="1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et al</a:t>
            </a:r>
            <a:r>
              <a:rPr lang="en-IN" sz="18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.,2021</a:t>
            </a:r>
            <a:r>
              <a:rPr lang="en-US" dirty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  <a:sym typeface="Wingdings" panose="05000000000000000000" pitchFamily="2" charset="2"/>
              </a:rPr>
              <a:t>)</a:t>
            </a:r>
            <a:r>
              <a:rPr lang="en-US" sz="18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.</a:t>
            </a:r>
            <a:endParaRPr lang="en-IN" dirty="0">
              <a:effectLst/>
              <a:latin typeface="Times New Roman" panose="02020603050405020304" pitchFamily="18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algn="just"/>
            <a:r>
              <a:rPr lang="en-IN" dirty="0">
                <a:latin typeface="Times New Roman" panose="02020603050405020304" pitchFamily="18" charset="0"/>
                <a:cs typeface="Times New Roman" panose="02020603050405020304" pitchFamily="18" charset="0"/>
              </a:rPr>
              <a:t>The working schedules are rigorous in hotels.</a:t>
            </a:r>
          </a:p>
        </p:txBody>
      </p:sp>
      <p:pic>
        <p:nvPicPr>
          <p:cNvPr id="6" name="Content Placeholder 5">
            <a:extLst>
              <a:ext uri="{FF2B5EF4-FFF2-40B4-BE49-F238E27FC236}">
                <a16:creationId xmlns:a16="http://schemas.microsoft.com/office/drawing/2014/main" id="{4D6BD732-05C0-EFBA-A568-240881807BE7}"/>
              </a:ext>
            </a:extLst>
          </p:cNvPr>
          <p:cNvPicPr>
            <a:picLocks noGrp="1" noChangeAspect="1"/>
          </p:cNvPicPr>
          <p:nvPr>
            <p:ph sz="half" idx="2"/>
          </p:nvPr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5933"/>
          <a:stretch/>
        </p:blipFill>
        <p:spPr>
          <a:xfrm>
            <a:off x="6657955" y="1961288"/>
            <a:ext cx="5181600" cy="2059952"/>
          </a:xfrm>
        </p:spPr>
      </p:pic>
      <p:sp>
        <p:nvSpPr>
          <p:cNvPr id="8" name="TextBox 7">
            <a:extLst>
              <a:ext uri="{FF2B5EF4-FFF2-40B4-BE49-F238E27FC236}">
                <a16:creationId xmlns:a16="http://schemas.microsoft.com/office/drawing/2014/main" id="{DE5804F9-E924-58FF-69F0-BC30D733A448}"/>
              </a:ext>
            </a:extLst>
          </p:cNvPr>
          <p:cNvSpPr txBox="1"/>
          <p:nvPr/>
        </p:nvSpPr>
        <p:spPr>
          <a:xfrm>
            <a:off x="6555544" y="4136231"/>
            <a:ext cx="5562599" cy="646331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/>
            <a:r>
              <a:rPr lang="en-US" sz="1800" b="1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Fig: Findings of keeping employees engaged in hotels. </a:t>
            </a:r>
            <a:r>
              <a:rPr lang="en-US" b="1" dirty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So</a:t>
            </a:r>
            <a:r>
              <a:rPr lang="en-US" sz="1800" b="1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urce</a:t>
            </a:r>
            <a:r>
              <a:rPr lang="en-US" b="1" dirty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  <a:sym typeface="Wingdings" panose="05000000000000000000" pitchFamily="2" charset="2"/>
              </a:rPr>
              <a:t>: (</a:t>
            </a:r>
            <a:r>
              <a:rPr lang="en-IN" sz="1800" b="1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Dachner, </a:t>
            </a:r>
            <a:r>
              <a:rPr lang="en-IN" sz="1800" b="1" i="1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et al</a:t>
            </a:r>
            <a:r>
              <a:rPr lang="en-IN" sz="1800" b="1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.,2021</a:t>
            </a:r>
            <a:r>
              <a:rPr lang="en-US" b="1" dirty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  <a:sym typeface="Wingdings" panose="05000000000000000000" pitchFamily="2" charset="2"/>
              </a:rPr>
              <a:t>)</a:t>
            </a:r>
            <a:r>
              <a:rPr lang="en-US" sz="1800" b="1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.</a:t>
            </a:r>
            <a:endParaRPr lang="en-IN" b="1" dirty="0"/>
          </a:p>
        </p:txBody>
      </p:sp>
    </p:spTree>
    <p:extLst>
      <p:ext uri="{BB962C8B-B14F-4D97-AF65-F5344CB8AC3E}">
        <p14:creationId xmlns:p14="http://schemas.microsoft.com/office/powerpoint/2010/main" val="4023670601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7640D50-4BDE-78A5-2683-847CBA3F5A0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sz="32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Conclusion </a:t>
            </a:r>
            <a:endParaRPr lang="en-IN" sz="3200" b="1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D06B4AB-52E0-2CF8-1543-19659B5818C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484310" y="2438399"/>
            <a:ext cx="10018713" cy="2073813"/>
          </a:xfrm>
        </p:spPr>
        <p:txBody>
          <a:bodyPr/>
          <a:lstStyle/>
          <a:p>
            <a:pPr algn="just"/>
            <a:r>
              <a:rPr lang="en-US" dirty="0">
                <a:latin typeface="Times New Roman" panose="02020603050405020304" pitchFamily="18" charset="0"/>
                <a:cs typeface="Times New Roman" panose="02020603050405020304" pitchFamily="18" charset="0"/>
              </a:rPr>
              <a:t>Employee enhancement can aid in reducing employee attrition rates, enhance productivity and upselling.</a:t>
            </a:r>
          </a:p>
          <a:p>
            <a:pPr algn="just"/>
            <a:r>
              <a:rPr lang="en-US" dirty="0">
                <a:latin typeface="Times New Roman" panose="02020603050405020304" pitchFamily="18" charset="0"/>
                <a:cs typeface="Times New Roman" panose="02020603050405020304" pitchFamily="18" charset="0"/>
              </a:rPr>
              <a:t>It forms the crux for hotels to function and develop (</a:t>
            </a:r>
            <a:r>
              <a:rPr lang="en-IN" sz="18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Ngoc Su, </a:t>
            </a:r>
            <a:r>
              <a:rPr lang="en-IN" sz="1800" i="1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et al</a:t>
            </a:r>
            <a:r>
              <a:rPr lang="en-IN" sz="18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.,2021</a:t>
            </a:r>
            <a:r>
              <a:rPr lang="en-IN" sz="1800" b="1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).</a:t>
            </a:r>
            <a:r>
              <a:rPr lang="en-US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endParaRPr lang="en-IN" b="1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940497744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3369665-4BA8-8AE7-B22A-C310069621B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484311" y="685801"/>
            <a:ext cx="10018713" cy="1139824"/>
          </a:xfrm>
        </p:spPr>
        <p:txBody>
          <a:bodyPr>
            <a:normAutofit/>
          </a:bodyPr>
          <a:lstStyle/>
          <a:p>
            <a:r>
              <a:rPr lang="en-US" sz="32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References </a:t>
            </a:r>
            <a:endParaRPr lang="en-IN" sz="3200" b="1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71C18D0-D3BD-2C68-4BAB-20296313647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1825624"/>
            <a:ext cx="10515600" cy="4926867"/>
          </a:xfrm>
        </p:spPr>
        <p:txBody>
          <a:bodyPr>
            <a:normAutofit fontScale="25000" lnSpcReduction="20000"/>
          </a:bodyPr>
          <a:lstStyle/>
          <a:p>
            <a:pPr algn="just">
              <a:lnSpc>
                <a:spcPct val="150000"/>
              </a:lnSpc>
              <a:spcAft>
                <a:spcPts val="800"/>
              </a:spcAft>
            </a:pPr>
            <a:r>
              <a:rPr lang="en-IN" sz="36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Ababneh, O.M.A., (2021). How do green HRM practices affect employees’ green behaviors? The role of employee engagement and personality attributes. </a:t>
            </a:r>
            <a:r>
              <a:rPr lang="en-IN" sz="3600" i="1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Journal of Environmental Planning and Management</a:t>
            </a:r>
            <a:r>
              <a:rPr lang="en-IN" sz="36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, </a:t>
            </a:r>
            <a:r>
              <a:rPr lang="en-IN" sz="3600" i="1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64</a:t>
            </a:r>
            <a:r>
              <a:rPr lang="en-IN" sz="36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(7), pp.1204-1226.</a:t>
            </a:r>
            <a:endParaRPr lang="en-IN" sz="3600" dirty="0">
              <a:effectLst/>
              <a:latin typeface="Times New Roman" panose="02020603050405020304" pitchFamily="18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algn="just">
              <a:lnSpc>
                <a:spcPct val="150000"/>
              </a:lnSpc>
              <a:spcAft>
                <a:spcPts val="800"/>
              </a:spcAft>
            </a:pPr>
            <a:r>
              <a:rPr lang="en-IN" sz="3600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Bailey, C., (2022). Employee engagement: Do practitioners care what academics have to say–And should they?. </a:t>
            </a:r>
            <a:r>
              <a:rPr lang="en-IN" sz="3600" i="1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Human Resource Management Review</a:t>
            </a:r>
            <a:r>
              <a:rPr lang="en-IN" sz="3600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, </a:t>
            </a:r>
            <a:r>
              <a:rPr lang="en-IN" sz="3600" i="1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32</a:t>
            </a:r>
            <a:r>
              <a:rPr lang="en-IN" sz="3600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(1), p.100589.</a:t>
            </a:r>
          </a:p>
          <a:p>
            <a:pPr algn="just">
              <a:lnSpc>
                <a:spcPct val="150000"/>
              </a:lnSpc>
              <a:spcAft>
                <a:spcPts val="800"/>
              </a:spcAft>
            </a:pPr>
            <a:r>
              <a:rPr lang="en-IN" sz="36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Bhardwaj, B. and Kalia, N., (2021). Contextual and task performance: role of employee engagement and organizational culture in hospitality industry. </a:t>
            </a:r>
            <a:r>
              <a:rPr lang="en-IN" sz="3600" i="1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Vilakshan-XIMB Journal of Management</a:t>
            </a:r>
            <a:r>
              <a:rPr lang="en-IN" sz="36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.</a:t>
            </a:r>
            <a:endParaRPr lang="en-IN" sz="3600" dirty="0">
              <a:effectLst/>
              <a:latin typeface="Times New Roman" panose="02020603050405020304" pitchFamily="18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algn="just">
              <a:lnSpc>
                <a:spcPct val="150000"/>
              </a:lnSpc>
              <a:spcAft>
                <a:spcPts val="800"/>
              </a:spcAft>
            </a:pPr>
            <a:r>
              <a:rPr lang="en-IN" sz="36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Chiwawa, N. and Wissink, H., (2021). Determinants of Employee Engagement in the South African Hospitality Industry During COVID-19 Lockdown Epoch: Employee Perception. </a:t>
            </a:r>
            <a:r>
              <a:rPr lang="en-IN" sz="3600" i="1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African Journal of Hospitality, Tourism and Leisure</a:t>
            </a:r>
            <a:r>
              <a:rPr lang="en-IN" sz="36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, </a:t>
            </a:r>
            <a:r>
              <a:rPr lang="en-IN" sz="3600" i="1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10</a:t>
            </a:r>
            <a:r>
              <a:rPr lang="en-IN" sz="36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(2), pp.487-499.</a:t>
            </a:r>
            <a:endParaRPr lang="en-IN" sz="3600" dirty="0">
              <a:effectLst/>
              <a:latin typeface="Times New Roman" panose="02020603050405020304" pitchFamily="18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algn="just">
              <a:lnSpc>
                <a:spcPct val="150000"/>
              </a:lnSpc>
              <a:spcAft>
                <a:spcPts val="800"/>
              </a:spcAft>
            </a:pPr>
            <a:r>
              <a:rPr lang="en-IN" sz="36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Dachner, A.M., Ellingson, J.E., Noe, R.A. and Saxton, B.M., (2021). The future of employee development. </a:t>
            </a:r>
            <a:r>
              <a:rPr lang="en-IN" sz="3600" i="1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Human Resource Management Review</a:t>
            </a:r>
            <a:r>
              <a:rPr lang="en-IN" sz="36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, </a:t>
            </a:r>
            <a:r>
              <a:rPr lang="en-IN" sz="3600" i="1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31</a:t>
            </a:r>
            <a:r>
              <a:rPr lang="en-IN" sz="36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(2), p.100732.</a:t>
            </a:r>
            <a:endParaRPr lang="en-IN" sz="3600" dirty="0">
              <a:effectLst/>
              <a:latin typeface="Times New Roman" panose="02020603050405020304" pitchFamily="18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algn="just">
              <a:lnSpc>
                <a:spcPct val="150000"/>
              </a:lnSpc>
              <a:spcAft>
                <a:spcPts val="800"/>
              </a:spcAft>
            </a:pPr>
            <a:r>
              <a:rPr lang="en-IN" sz="36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Guo, Z., Yao, Y. and Chang, Y.C., (2022). Research on customer behavioral intention of hot spring resorts based on SOR model: The multiple mediation effects of service climate and employee engagement. </a:t>
            </a:r>
            <a:r>
              <a:rPr lang="en-IN" sz="3600" i="1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Sustainability</a:t>
            </a:r>
            <a:r>
              <a:rPr lang="en-IN" sz="36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, </a:t>
            </a:r>
            <a:r>
              <a:rPr lang="en-IN" sz="3600" i="1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14</a:t>
            </a:r>
            <a:r>
              <a:rPr lang="en-IN" sz="36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(14), p.8869.</a:t>
            </a:r>
            <a:endParaRPr lang="en-IN" sz="3600" dirty="0">
              <a:effectLst/>
              <a:latin typeface="Times New Roman" panose="02020603050405020304" pitchFamily="18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algn="just">
              <a:lnSpc>
                <a:spcPct val="150000"/>
              </a:lnSpc>
              <a:spcAft>
                <a:spcPts val="800"/>
              </a:spcAft>
            </a:pPr>
            <a:r>
              <a:rPr lang="en-IN" sz="36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Huang, S.Y., Chien-Hsiang, H. and Chang, T.W., (2022). A New Concept of Kahn’s Cognitive Engagement, Emotional Engagement, Physical Engagement. </a:t>
            </a:r>
            <a:r>
              <a:rPr lang="en-IN" sz="3600" i="1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Frontiers in Psychology</a:t>
            </a:r>
            <a:r>
              <a:rPr lang="en-IN" sz="36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, p.6503.</a:t>
            </a:r>
            <a:endParaRPr lang="en-IN" sz="3600" dirty="0">
              <a:effectLst/>
              <a:latin typeface="Times New Roman" panose="02020603050405020304" pitchFamily="18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algn="just">
              <a:lnSpc>
                <a:spcPct val="150000"/>
              </a:lnSpc>
              <a:spcAft>
                <a:spcPts val="800"/>
              </a:spcAft>
            </a:pPr>
            <a:r>
              <a:rPr lang="en-IN" sz="36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Ishaque, S., Liaquat, M., Irshad, S. and Khakwani, M.S., (2022). How Does Participative Leadership Influences Employee Engagement via the Mediational Effect of Employee Perceived Corporate Social Responsibility? An Analysis of Front-line Employees of Hotels. </a:t>
            </a:r>
            <a:r>
              <a:rPr lang="en-IN" sz="3600" i="1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Review of Applied Management and Social Sciences</a:t>
            </a:r>
            <a:r>
              <a:rPr lang="en-IN" sz="36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, </a:t>
            </a:r>
            <a:r>
              <a:rPr lang="en-IN" sz="3600" i="1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5</a:t>
            </a:r>
            <a:r>
              <a:rPr lang="en-IN" sz="36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(2), pp.129-139.</a:t>
            </a:r>
            <a:endParaRPr lang="en-IN" sz="3600" dirty="0">
              <a:effectLst/>
              <a:latin typeface="Times New Roman" panose="02020603050405020304" pitchFamily="18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algn="just">
              <a:lnSpc>
                <a:spcPct val="150000"/>
              </a:lnSpc>
              <a:spcAft>
                <a:spcPts val="800"/>
              </a:spcAft>
            </a:pPr>
            <a:r>
              <a:rPr lang="en-IN" sz="36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Karatepe, T., Ozturen, A., Karatepe, O.M., Uner, M.M. and Kim, T.T., (2022). Management commitment to the ecological environment, green work engagement and their effects on hotel employees’ green work outcomes. </a:t>
            </a:r>
            <a:r>
              <a:rPr lang="en-IN" sz="3600" i="1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International Journal of Contemporary Hospitality Management</a:t>
            </a:r>
            <a:r>
              <a:rPr lang="en-IN" sz="36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. </a:t>
            </a:r>
            <a:endParaRPr lang="en-IN" sz="3600" dirty="0">
              <a:effectLst/>
              <a:latin typeface="Times New Roman" panose="02020603050405020304" pitchFamily="18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algn="just">
              <a:lnSpc>
                <a:spcPct val="150000"/>
              </a:lnSpc>
              <a:spcAft>
                <a:spcPts val="800"/>
              </a:spcAft>
            </a:pPr>
            <a:r>
              <a:rPr lang="en-IN" sz="36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Ngoc Su, D., Luc Tra, D., Thi Huynh, H.M., Nguyen, H.H.T. and O’Mahony, B., (2021). Enhancing resilience in the Covid-19 crisis: lessons from human resource management practices in Vietnam. </a:t>
            </a:r>
            <a:r>
              <a:rPr lang="en-IN" sz="3600" i="1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Current Issues in Tourism</a:t>
            </a:r>
            <a:r>
              <a:rPr lang="en-IN" sz="36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, </a:t>
            </a:r>
            <a:r>
              <a:rPr lang="en-IN" sz="3600" i="1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24</a:t>
            </a:r>
            <a:r>
              <a:rPr lang="en-IN" sz="36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(22), pp.3189-3205.</a:t>
            </a:r>
            <a:endParaRPr lang="en-IN" sz="3600" dirty="0">
              <a:effectLst/>
              <a:latin typeface="Times New Roman" panose="02020603050405020304" pitchFamily="18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endParaRPr lang="en-IN" dirty="0"/>
          </a:p>
        </p:txBody>
      </p:sp>
    </p:spTree>
    <p:extLst>
      <p:ext uri="{BB962C8B-B14F-4D97-AF65-F5344CB8AC3E}">
        <p14:creationId xmlns:p14="http://schemas.microsoft.com/office/powerpoint/2010/main" val="2747676360"/>
      </p:ext>
    </p:extLst>
  </p:cSld>
  <p:clrMapOvr>
    <a:masterClrMapping/>
  </p:clrMapOvr>
</p:sld>
</file>

<file path=ppt/theme/theme1.xml><?xml version="1.0" encoding="utf-8"?>
<a:theme xmlns:a="http://schemas.openxmlformats.org/drawingml/2006/main" name="Facet">
  <a:themeElements>
    <a:clrScheme name="Facet">
      <a:dk1>
        <a:sysClr val="windowText" lastClr="000000"/>
      </a:dk1>
      <a:lt1>
        <a:sysClr val="window" lastClr="FFFFFF"/>
      </a:lt1>
      <a:dk2>
        <a:srgbClr val="2C3C43"/>
      </a:dk2>
      <a:lt2>
        <a:srgbClr val="EBEBEB"/>
      </a:lt2>
      <a:accent1>
        <a:srgbClr val="90C226"/>
      </a:accent1>
      <a:accent2>
        <a:srgbClr val="54A021"/>
      </a:accent2>
      <a:accent3>
        <a:srgbClr val="E6B91E"/>
      </a:accent3>
      <a:accent4>
        <a:srgbClr val="E76618"/>
      </a:accent4>
      <a:accent5>
        <a:srgbClr val="C42F1A"/>
      </a:accent5>
      <a:accent6>
        <a:srgbClr val="918655"/>
      </a:accent6>
      <a:hlink>
        <a:srgbClr val="99CA3C"/>
      </a:hlink>
      <a:folHlink>
        <a:srgbClr val="B9D181"/>
      </a:folHlink>
    </a:clrScheme>
    <a:fontScheme name="Facet">
      <a:majorFont>
        <a:latin typeface="Trebuchet MS" panose="020B0603020202020204"/>
        <a:ea typeface=""/>
        <a:cs typeface=""/>
        <a:font script="Jpan" typeface="メイリオ"/>
        <a:font script="Hang" typeface="맑은 고딕"/>
        <a:font script="Hans" typeface="方正姚体"/>
        <a:font script="Hant" typeface="微軟正黑體"/>
        <a:font script="Arab" typeface="Tahoma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Trebuchet MS" panose="020B0603020202020204"/>
        <a:ea typeface=""/>
        <a:cs typeface=""/>
        <a:font script="Jpan" typeface="メイリオ"/>
        <a:font script="Hang" typeface="HY그래픽M"/>
        <a:font script="Hans" typeface="华文新魏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Facet">
      <a:fillStyleLst>
        <a:solidFill>
          <a:schemeClr val="phClr"/>
        </a:solidFill>
        <a:gradFill rotWithShape="1">
          <a:gsLst>
            <a:gs pos="0">
              <a:schemeClr val="phClr">
                <a:tint val="65000"/>
                <a:lumMod val="110000"/>
              </a:schemeClr>
            </a:gs>
            <a:gs pos="88000">
              <a:schemeClr val="phClr">
                <a:tint val="9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6000"/>
                <a:lumMod val="100000"/>
              </a:schemeClr>
            </a:gs>
            <a:gs pos="78000">
              <a:schemeClr val="phClr">
                <a:shade val="94000"/>
                <a:lumMod val="94000"/>
              </a:schemeClr>
            </a:gs>
          </a:gsLst>
          <a:lin ang="5400000" scaled="0"/>
        </a:gradFill>
      </a:fillStyleLst>
      <a:lnStyleLst>
        <a:ln w="12700" cap="rnd" cmpd="sng" algn="ctr">
          <a:solidFill>
            <a:schemeClr val="phClr"/>
          </a:solidFill>
          <a:prstDash val="solid"/>
        </a:ln>
        <a:ln w="19050" cap="rnd" cmpd="sng" algn="ctr">
          <a:solidFill>
            <a:schemeClr val="phClr"/>
          </a:solidFill>
          <a:prstDash val="solid"/>
        </a:ln>
        <a:ln w="25400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50800" dist="381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l"/>
          </a:scene3d>
          <a:sp3d prstMaterial="plastic">
            <a:bevelT w="0" h="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0000"/>
                <a:lumMod val="104000"/>
              </a:schemeClr>
            </a:gs>
            <a:gs pos="94000">
              <a:schemeClr val="phClr">
                <a:shade val="96000"/>
                <a:lumMod val="82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0000"/>
                <a:lumMod val="110000"/>
              </a:schemeClr>
            </a:gs>
            <a:gs pos="100000">
              <a:schemeClr val="phClr">
                <a:shade val="94000"/>
                <a:lumMod val="96000"/>
              </a:schemeClr>
            </a:gs>
          </a:gsLst>
          <a:path path="circle">
            <a:fillToRect l="50000" t="50000" r="100000" b="10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Facet" id="{C0C680CD-088A-49FC-A102-D699147F32B2}" vid="{CFBC31BA-B70F-4F30-BCAA-4F3011E16C4D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Facet</Template>
  <TotalTime>146</TotalTime>
  <Words>1057</Words>
  <Application>Microsoft Office PowerPoint</Application>
  <PresentationFormat>Widescreen</PresentationFormat>
  <Paragraphs>60</Paragraphs>
  <Slides>12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6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size="19" baseType="lpstr">
      <vt:lpstr>Aharoni</vt:lpstr>
      <vt:lpstr>Arial</vt:lpstr>
      <vt:lpstr>Calibri</vt:lpstr>
      <vt:lpstr>Times New Roman</vt:lpstr>
      <vt:lpstr>Trebuchet MS</vt:lpstr>
      <vt:lpstr>Wingdings 3</vt:lpstr>
      <vt:lpstr>Facet</vt:lpstr>
      <vt:lpstr>Assessment 3: Importance of Employee Engagement within the Hospitality industry </vt:lpstr>
      <vt:lpstr>Introduction  </vt:lpstr>
      <vt:lpstr>Employee Engagement </vt:lpstr>
      <vt:lpstr>Importance of Employee Engagement in success of Hotel</vt:lpstr>
      <vt:lpstr>Kahn’ s employee engagement model </vt:lpstr>
      <vt:lpstr>Kahn’ s employee engagement model </vt:lpstr>
      <vt:lpstr>Ways to improve employee engagement </vt:lpstr>
      <vt:lpstr>Ways to improve employee engagement </vt:lpstr>
      <vt:lpstr>Examples of best practice to engage employees</vt:lpstr>
      <vt:lpstr>Findings </vt:lpstr>
      <vt:lpstr>Conclusion </vt:lpstr>
      <vt:lpstr>References 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user-pc</dc:creator>
  <cp:lastModifiedBy>Kamran Ahmed</cp:lastModifiedBy>
  <cp:revision>92</cp:revision>
  <dcterms:created xsi:type="dcterms:W3CDTF">2022-12-05T20:11:35Z</dcterms:created>
  <dcterms:modified xsi:type="dcterms:W3CDTF">2022-12-08T03:37:08Z</dcterms:modified>
</cp:coreProperties>
</file>