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5" r:id="rId4"/>
    <p:sldId id="258" r:id="rId5"/>
    <p:sldId id="266" r:id="rId6"/>
    <p:sldId id="259" r:id="rId7"/>
    <p:sldId id="273" r:id="rId8"/>
    <p:sldId id="275" r:id="rId9"/>
    <p:sldId id="283" r:id="rId10"/>
    <p:sldId id="276" r:id="rId11"/>
    <p:sldId id="284" r:id="rId12"/>
    <p:sldId id="261" r:id="rId13"/>
    <p:sldId id="282" r:id="rId14"/>
    <p:sldId id="285" r:id="rId15"/>
    <p:sldId id="264" r:id="rId16"/>
    <p:sldId id="278"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87" d="100"/>
          <a:sy n="87" d="100"/>
        </p:scale>
        <p:origin x="9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11211BC-08D3-4E5F-AADB-1FB1C7552331}"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FA3026-09AB-4084-B1EB-136A78F225CE}" type="slidenum">
              <a:rPr lang="en-GB" smtClean="0"/>
              <a:t>‹#›</a:t>
            </a:fld>
            <a:endParaRPr lang="en-GB"/>
          </a:p>
        </p:txBody>
      </p:sp>
    </p:spTree>
    <p:extLst>
      <p:ext uri="{BB962C8B-B14F-4D97-AF65-F5344CB8AC3E}">
        <p14:creationId xmlns:p14="http://schemas.microsoft.com/office/powerpoint/2010/main" val="3827100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11211BC-08D3-4E5F-AADB-1FB1C7552331}"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FA3026-09AB-4084-B1EB-136A78F225CE}" type="slidenum">
              <a:rPr lang="en-GB" smtClean="0"/>
              <a:t>‹#›</a:t>
            </a:fld>
            <a:endParaRPr lang="en-GB"/>
          </a:p>
        </p:txBody>
      </p:sp>
    </p:spTree>
    <p:extLst>
      <p:ext uri="{BB962C8B-B14F-4D97-AF65-F5344CB8AC3E}">
        <p14:creationId xmlns:p14="http://schemas.microsoft.com/office/powerpoint/2010/main" val="3803863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11211BC-08D3-4E5F-AADB-1FB1C7552331}"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FA3026-09AB-4084-B1EB-136A78F225CE}" type="slidenum">
              <a:rPr lang="en-GB" smtClean="0"/>
              <a:t>‹#›</a:t>
            </a:fld>
            <a:endParaRPr lang="en-GB"/>
          </a:p>
        </p:txBody>
      </p:sp>
    </p:spTree>
    <p:extLst>
      <p:ext uri="{BB962C8B-B14F-4D97-AF65-F5344CB8AC3E}">
        <p14:creationId xmlns:p14="http://schemas.microsoft.com/office/powerpoint/2010/main" val="3938686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11211BC-08D3-4E5F-AADB-1FB1C7552331}" type="datetimeFigureOut">
              <a:rPr lang="en-GB" smtClean="0"/>
              <a:t>13/01/2020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FA3026-09AB-4084-B1EB-136A78F225CE}" type="slidenum">
              <a:rPr lang="en-GB" smtClean="0"/>
              <a:t>‹#›</a:t>
            </a:fld>
            <a:endParaRPr lang="en-GB"/>
          </a:p>
        </p:txBody>
      </p:sp>
    </p:spTree>
    <p:extLst>
      <p:ext uri="{BB962C8B-B14F-4D97-AF65-F5344CB8AC3E}">
        <p14:creationId xmlns:p14="http://schemas.microsoft.com/office/powerpoint/2010/main" val="881204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11211BC-08D3-4E5F-AADB-1FB1C7552331}" type="datetimeFigureOut">
              <a:rPr lang="en-GB" smtClean="0"/>
              <a:t>13/01/2020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FA3026-09AB-4084-B1EB-136A78F225CE}" type="slidenum">
              <a:rPr lang="en-GB" smtClean="0"/>
              <a:t>‹#›</a:t>
            </a:fld>
            <a:endParaRPr lang="en-GB"/>
          </a:p>
        </p:txBody>
      </p:sp>
    </p:spTree>
    <p:extLst>
      <p:ext uri="{BB962C8B-B14F-4D97-AF65-F5344CB8AC3E}">
        <p14:creationId xmlns:p14="http://schemas.microsoft.com/office/powerpoint/2010/main" val="3650020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11211BC-08D3-4E5F-AADB-1FB1C7552331}" type="datetimeFigureOut">
              <a:rPr lang="en-GB" smtClean="0"/>
              <a:t>13/01/2020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FA3026-09AB-4084-B1EB-136A78F225CE}" type="slidenum">
              <a:rPr lang="en-GB" smtClean="0"/>
              <a:t>‹#›</a:t>
            </a:fld>
            <a:endParaRPr lang="en-GB"/>
          </a:p>
        </p:txBody>
      </p:sp>
    </p:spTree>
    <p:extLst>
      <p:ext uri="{BB962C8B-B14F-4D97-AF65-F5344CB8AC3E}">
        <p14:creationId xmlns:p14="http://schemas.microsoft.com/office/powerpoint/2010/main" val="2208960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1211BC-08D3-4E5F-AADB-1FB1C7552331}" type="datetimeFigureOut">
              <a:rPr lang="en-GB" smtClean="0"/>
              <a:t>13/01/2020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FA3026-09AB-4084-B1EB-136A78F225CE}" type="slidenum">
              <a:rPr lang="en-GB" smtClean="0"/>
              <a:t>‹#›</a:t>
            </a:fld>
            <a:endParaRPr lang="en-GB"/>
          </a:p>
        </p:txBody>
      </p:sp>
    </p:spTree>
    <p:extLst>
      <p:ext uri="{BB962C8B-B14F-4D97-AF65-F5344CB8AC3E}">
        <p14:creationId xmlns:p14="http://schemas.microsoft.com/office/powerpoint/2010/main" val="3100464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11211BC-08D3-4E5F-AADB-1FB1C7552331}" type="datetimeFigureOut">
              <a:rPr lang="en-GB" smtClean="0"/>
              <a:t>13/01/2020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FA3026-09AB-4084-B1EB-136A78F225CE}" type="slidenum">
              <a:rPr lang="en-GB" smtClean="0"/>
              <a:t>‹#›</a:t>
            </a:fld>
            <a:endParaRPr lang="en-GB"/>
          </a:p>
        </p:txBody>
      </p:sp>
    </p:spTree>
    <p:extLst>
      <p:ext uri="{BB962C8B-B14F-4D97-AF65-F5344CB8AC3E}">
        <p14:creationId xmlns:p14="http://schemas.microsoft.com/office/powerpoint/2010/main" val="12732815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11211BC-08D3-4E5F-AADB-1FB1C7552331}" type="datetimeFigureOut">
              <a:rPr lang="en-GB" smtClean="0"/>
              <a:t>13/01/2020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FA3026-09AB-4084-B1EB-136A78F225CE}" type="slidenum">
              <a:rPr lang="en-GB" smtClean="0"/>
              <a:t>‹#›</a:t>
            </a:fld>
            <a:endParaRPr lang="en-GB"/>
          </a:p>
        </p:txBody>
      </p:sp>
    </p:spTree>
    <p:extLst>
      <p:ext uri="{BB962C8B-B14F-4D97-AF65-F5344CB8AC3E}">
        <p14:creationId xmlns:p14="http://schemas.microsoft.com/office/powerpoint/2010/main" val="1805896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11211BC-08D3-4E5F-AADB-1FB1C7552331}"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FA3026-09AB-4084-B1EB-136A78F225CE}" type="slidenum">
              <a:rPr lang="en-GB" smtClean="0"/>
              <a:t>‹#›</a:t>
            </a:fld>
            <a:endParaRPr lang="en-GB"/>
          </a:p>
        </p:txBody>
      </p:sp>
    </p:spTree>
    <p:extLst>
      <p:ext uri="{BB962C8B-B14F-4D97-AF65-F5344CB8AC3E}">
        <p14:creationId xmlns:p14="http://schemas.microsoft.com/office/powerpoint/2010/main" val="1479494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11211BC-08D3-4E5F-AADB-1FB1C7552331}"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FA3026-09AB-4084-B1EB-136A78F225CE}" type="slidenum">
              <a:rPr lang="en-GB" smtClean="0"/>
              <a:t>‹#›</a:t>
            </a:fld>
            <a:endParaRPr lang="en-GB"/>
          </a:p>
        </p:txBody>
      </p:sp>
    </p:spTree>
    <p:extLst>
      <p:ext uri="{BB962C8B-B14F-4D97-AF65-F5344CB8AC3E}">
        <p14:creationId xmlns:p14="http://schemas.microsoft.com/office/powerpoint/2010/main" val="3771022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1211BC-08D3-4E5F-AADB-1FB1C7552331}" type="datetimeFigureOut">
              <a:rPr lang="en-GB" smtClean="0"/>
              <a:t>13/01/2020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FA3026-09AB-4084-B1EB-136A78F225CE}" type="slidenum">
              <a:rPr lang="en-GB" smtClean="0"/>
              <a:t>‹#›</a:t>
            </a:fld>
            <a:endParaRPr lang="en-GB"/>
          </a:p>
        </p:txBody>
      </p:sp>
    </p:spTree>
    <p:extLst>
      <p:ext uri="{BB962C8B-B14F-4D97-AF65-F5344CB8AC3E}">
        <p14:creationId xmlns:p14="http://schemas.microsoft.com/office/powerpoint/2010/main" val="12935244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schumachercollege.org.uk/courses/short-courses/beyond-development-2017"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1500" b="1" dirty="0" smtClean="0">
                <a:latin typeface="+mn-lt"/>
              </a:rPr>
              <a:t>HPAN4008 </a:t>
            </a:r>
            <a:r>
              <a:rPr lang="en-GB" sz="1500" b="1" dirty="0">
                <a:latin typeface="+mn-lt"/>
              </a:rPr>
              <a:t>Sustainable Development in an era of </a:t>
            </a:r>
            <a:r>
              <a:rPr lang="en-GB" sz="1500" b="1">
                <a:latin typeface="+mn-lt"/>
              </a:rPr>
              <a:t>Globalisation</a:t>
            </a:r>
            <a:r>
              <a:rPr lang="en-GB" sz="1500" b="1" smtClean="0">
                <a:latin typeface="+mn-lt"/>
              </a:rPr>
              <a:t>?</a:t>
            </a:r>
            <a:r>
              <a:rPr lang="en-GB" sz="1500" b="1" dirty="0">
                <a:latin typeface="+mn-lt"/>
              </a:rPr>
              <a:t/>
            </a:r>
            <a:br>
              <a:rPr lang="en-GB" sz="1500" b="1" dirty="0">
                <a:latin typeface="+mn-lt"/>
              </a:rPr>
            </a:br>
            <a:r>
              <a:rPr lang="en-GB" sz="4000" b="1" dirty="0" smtClean="0">
                <a:latin typeface="+mn-lt"/>
              </a:rPr>
              <a:t>An Introduction to Appropriate and Intermediate Technology</a:t>
            </a:r>
            <a:endParaRPr lang="en-GB" sz="4000" b="1" dirty="0">
              <a:latin typeface="+mn-lt"/>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3959" y="2138363"/>
            <a:ext cx="5810250" cy="2905125"/>
          </a:xfrm>
          <a:prstGeom prst="rect">
            <a:avLst/>
          </a:prstGeom>
        </p:spPr>
      </p:pic>
      <p:pic>
        <p:nvPicPr>
          <p:cNvPr id="13" name="Content Placeholder 12"/>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5785711" y="1548245"/>
            <a:ext cx="2913504" cy="3942918"/>
          </a:xfrm>
          <a:ln>
            <a:solidFill>
              <a:srgbClr val="FFFF00"/>
            </a:solidFill>
          </a:ln>
        </p:spPr>
      </p:pic>
    </p:spTree>
    <p:extLst>
      <p:ext uri="{BB962C8B-B14F-4D97-AF65-F5344CB8AC3E}">
        <p14:creationId xmlns:p14="http://schemas.microsoft.com/office/powerpoint/2010/main" val="27318744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E F (Fritz) Schumacher 1911-1977</a:t>
            </a:r>
            <a:endParaRPr lang="en-GB" b="1" dirty="0">
              <a:latin typeface="+mn-lt"/>
            </a:endParaRPr>
          </a:p>
        </p:txBody>
      </p:sp>
      <p:sp>
        <p:nvSpPr>
          <p:cNvPr id="3" name="Content Placeholder 2"/>
          <p:cNvSpPr>
            <a:spLocks noGrp="1"/>
          </p:cNvSpPr>
          <p:nvPr>
            <p:ph idx="1"/>
          </p:nvPr>
        </p:nvSpPr>
        <p:spPr>
          <a:xfrm>
            <a:off x="628650" y="1444336"/>
            <a:ext cx="7886700" cy="4732627"/>
          </a:xfrm>
        </p:spPr>
        <p:txBody>
          <a:bodyPr>
            <a:normAutofit fontScale="77500" lnSpcReduction="20000"/>
          </a:bodyPr>
          <a:lstStyle/>
          <a:p>
            <a:r>
              <a:rPr lang="en-GB" dirty="0" smtClean="0"/>
              <a:t>Founded the </a:t>
            </a:r>
            <a:r>
              <a:rPr lang="en-GB" b="1" dirty="0" smtClean="0"/>
              <a:t>Intermediate Technology Development Group </a:t>
            </a:r>
            <a:r>
              <a:rPr lang="en-GB" dirty="0" smtClean="0"/>
              <a:t>(ITDG) in 1966 </a:t>
            </a:r>
            <a:endParaRPr lang="en-GB" dirty="0"/>
          </a:p>
          <a:p>
            <a:pPr marL="0" indent="0">
              <a:buNone/>
            </a:pPr>
            <a:r>
              <a:rPr lang="en-GB" dirty="0" smtClean="0"/>
              <a:t>   – now known as </a:t>
            </a:r>
            <a:r>
              <a:rPr lang="en-GB" b="1" dirty="0" smtClean="0"/>
              <a:t>Practical Action</a:t>
            </a:r>
          </a:p>
          <a:p>
            <a:r>
              <a:rPr lang="en-GB" dirty="0" smtClean="0"/>
              <a:t>Wrote </a:t>
            </a:r>
            <a:r>
              <a:rPr lang="en-GB" b="1" i="1" dirty="0" smtClean="0"/>
              <a:t>Small is Beautiful </a:t>
            </a:r>
            <a:r>
              <a:rPr lang="en-GB" dirty="0" smtClean="0"/>
              <a:t>in 1973</a:t>
            </a:r>
          </a:p>
          <a:p>
            <a:r>
              <a:rPr lang="en-GB" dirty="0" smtClean="0"/>
              <a:t>Widely studied and applied in developing</a:t>
            </a:r>
          </a:p>
          <a:p>
            <a:pPr marL="0" indent="0">
              <a:buNone/>
            </a:pPr>
            <a:r>
              <a:rPr lang="en-GB" dirty="0" smtClean="0"/>
              <a:t>    countries</a:t>
            </a:r>
          </a:p>
          <a:p>
            <a:pPr marL="0" indent="0">
              <a:buNone/>
            </a:pPr>
            <a:endParaRPr lang="en-GB" dirty="0" smtClean="0"/>
          </a:p>
          <a:p>
            <a:pPr marL="0" indent="0">
              <a:buNone/>
            </a:pPr>
            <a:r>
              <a:rPr lang="en-GB" dirty="0" smtClean="0"/>
              <a:t>His legacy:</a:t>
            </a:r>
          </a:p>
          <a:p>
            <a:endParaRPr lang="en-GB" b="1" dirty="0" smtClean="0"/>
          </a:p>
          <a:p>
            <a:r>
              <a:rPr lang="en-GB" b="1" dirty="0" smtClean="0"/>
              <a:t>Practical Action </a:t>
            </a:r>
            <a:r>
              <a:rPr lang="en-GB" dirty="0" smtClean="0"/>
              <a:t>at the Schumacher Centre, </a:t>
            </a:r>
            <a:r>
              <a:rPr lang="en-GB" dirty="0" err="1" smtClean="0"/>
              <a:t>Ryton</a:t>
            </a:r>
            <a:r>
              <a:rPr lang="en-GB" dirty="0" smtClean="0"/>
              <a:t>, near Coventry</a:t>
            </a:r>
          </a:p>
          <a:p>
            <a:r>
              <a:rPr lang="en-GB" b="1" dirty="0" smtClean="0"/>
              <a:t>Practical Action and Intermediate Technology Centres </a:t>
            </a:r>
            <a:r>
              <a:rPr lang="en-GB" dirty="0" smtClean="0"/>
              <a:t>all over the World</a:t>
            </a:r>
          </a:p>
          <a:p>
            <a:r>
              <a:rPr lang="en-GB" b="1" dirty="0" smtClean="0"/>
              <a:t>Schumacher </a:t>
            </a:r>
            <a:r>
              <a:rPr lang="en-GB" b="1" dirty="0"/>
              <a:t>College </a:t>
            </a:r>
            <a:r>
              <a:rPr lang="en-GB" dirty="0"/>
              <a:t>at Totnes, </a:t>
            </a:r>
            <a:r>
              <a:rPr lang="en-GB" dirty="0" smtClean="0"/>
              <a:t>Devon</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61810" y="1867972"/>
            <a:ext cx="1911926" cy="2444255"/>
          </a:xfrm>
          <a:prstGeom prst="rect">
            <a:avLst/>
          </a:prstGeom>
        </p:spPr>
      </p:pic>
    </p:spTree>
    <p:extLst>
      <p:ext uri="{BB962C8B-B14F-4D97-AF65-F5344CB8AC3E}">
        <p14:creationId xmlns:p14="http://schemas.microsoft.com/office/powerpoint/2010/main" val="295890010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159488"/>
            <a:ext cx="7886700" cy="1531201"/>
          </a:xfrm>
        </p:spPr>
        <p:txBody>
          <a:bodyPr>
            <a:normAutofit/>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72633" y="2362722"/>
            <a:ext cx="4614530" cy="2774393"/>
          </a:xfrm>
          <a:solidFill>
            <a:schemeClr val="accent5">
              <a:lumMod val="50000"/>
            </a:schemeClr>
          </a:solidFill>
          <a:ln>
            <a:solidFill>
              <a:srgbClr val="002060"/>
            </a:solidFill>
          </a:ln>
        </p:spPr>
      </p:pic>
      <p:sp>
        <p:nvSpPr>
          <p:cNvPr id="6" name="Rectangle 5"/>
          <p:cNvSpPr/>
          <p:nvPr/>
        </p:nvSpPr>
        <p:spPr>
          <a:xfrm>
            <a:off x="3990109" y="2805455"/>
            <a:ext cx="5153891" cy="3416320"/>
          </a:xfrm>
          <a:prstGeom prst="rect">
            <a:avLst/>
          </a:prstGeom>
        </p:spPr>
        <p:txBody>
          <a:bodyPr wrap="square">
            <a:spAutoFit/>
          </a:bodyPr>
          <a:lstStyle/>
          <a:p>
            <a:endParaRPr lang="en-GB" dirty="0" smtClean="0"/>
          </a:p>
          <a:p>
            <a:endParaRPr lang="en-GB" dirty="0"/>
          </a:p>
          <a:p>
            <a:endParaRPr lang="en-GB" dirty="0" smtClean="0"/>
          </a:p>
          <a:p>
            <a:endParaRPr lang="en-GB" dirty="0"/>
          </a:p>
          <a:p>
            <a:endParaRPr lang="en-GB" dirty="0" smtClean="0"/>
          </a:p>
          <a:p>
            <a:endParaRPr lang="en-GB" dirty="0" smtClean="0"/>
          </a:p>
          <a:p>
            <a:endParaRPr lang="en-GB" dirty="0"/>
          </a:p>
          <a:p>
            <a:endParaRPr lang="en-GB" dirty="0" smtClean="0"/>
          </a:p>
          <a:p>
            <a:endParaRPr lang="en-GB" dirty="0"/>
          </a:p>
          <a:p>
            <a:r>
              <a:rPr lang="en-GB" dirty="0" smtClean="0"/>
              <a:t>Offices, research, training and consultancy programmes </a:t>
            </a:r>
            <a:r>
              <a:rPr lang="en-GB" dirty="0"/>
              <a:t>in </a:t>
            </a:r>
            <a:r>
              <a:rPr lang="en-GB" b="1" dirty="0" smtClean="0"/>
              <a:t>Kenya</a:t>
            </a:r>
            <a:r>
              <a:rPr lang="en-GB" dirty="0" smtClean="0"/>
              <a:t>, </a:t>
            </a:r>
            <a:r>
              <a:rPr lang="en-GB" b="1" dirty="0"/>
              <a:t>Zimbabwe</a:t>
            </a:r>
            <a:r>
              <a:rPr lang="en-GB" dirty="0"/>
              <a:t>, </a:t>
            </a:r>
            <a:r>
              <a:rPr lang="en-GB" b="1" dirty="0"/>
              <a:t>Senegal</a:t>
            </a:r>
            <a:r>
              <a:rPr lang="en-GB" dirty="0"/>
              <a:t>, </a:t>
            </a:r>
            <a:r>
              <a:rPr lang="en-GB" b="1" dirty="0"/>
              <a:t>Peru</a:t>
            </a:r>
            <a:r>
              <a:rPr lang="en-GB" dirty="0"/>
              <a:t>, </a:t>
            </a:r>
            <a:r>
              <a:rPr lang="en-GB" b="1" dirty="0"/>
              <a:t>Bolivia</a:t>
            </a:r>
            <a:r>
              <a:rPr lang="en-GB" dirty="0"/>
              <a:t>, </a:t>
            </a:r>
            <a:r>
              <a:rPr lang="en-GB" b="1" dirty="0"/>
              <a:t>Sudan</a:t>
            </a:r>
            <a:r>
              <a:rPr lang="en-GB" dirty="0"/>
              <a:t>, </a:t>
            </a:r>
            <a:r>
              <a:rPr lang="en-GB" b="1" dirty="0"/>
              <a:t>Nepal</a:t>
            </a:r>
            <a:r>
              <a:rPr lang="en-GB" dirty="0"/>
              <a:t>, </a:t>
            </a:r>
            <a:r>
              <a:rPr lang="en-GB" b="1" dirty="0"/>
              <a:t>India</a:t>
            </a:r>
            <a:r>
              <a:rPr lang="en-GB" dirty="0"/>
              <a:t> and </a:t>
            </a:r>
            <a:r>
              <a:rPr lang="en-GB" b="1" dirty="0"/>
              <a:t>Bangladesh</a:t>
            </a:r>
            <a:r>
              <a:rPr lang="en-GB" dirty="0"/>
              <a:t>,</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7270" y="159488"/>
            <a:ext cx="4949251" cy="1889232"/>
          </a:xfrm>
          <a:prstGeom prst="rect">
            <a:avLst/>
          </a:prstGeo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94044" y="4375115"/>
            <a:ext cx="1743075" cy="762000"/>
          </a:xfrm>
          <a:prstGeom prst="rect">
            <a:avLst/>
          </a:prstGeom>
        </p:spPr>
      </p:pic>
    </p:spTree>
    <p:extLst>
      <p:ext uri="{BB962C8B-B14F-4D97-AF65-F5344CB8AC3E}">
        <p14:creationId xmlns:p14="http://schemas.microsoft.com/office/powerpoint/2010/main" val="305092634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mn-lt"/>
              </a:rPr>
              <a:t>Intermediate Technology centres of research, practice and excellence</a:t>
            </a:r>
            <a:endParaRPr lang="en-GB" b="1" dirty="0">
              <a:latin typeface="+mn-lt"/>
            </a:endParaRPr>
          </a:p>
        </p:txBody>
      </p:sp>
      <p:sp>
        <p:nvSpPr>
          <p:cNvPr id="3" name="Content Placeholder 2"/>
          <p:cNvSpPr>
            <a:spLocks noGrp="1"/>
          </p:cNvSpPr>
          <p:nvPr>
            <p:ph idx="1"/>
          </p:nvPr>
        </p:nvSpPr>
        <p:spPr>
          <a:xfrm>
            <a:off x="628650" y="2033443"/>
            <a:ext cx="7886700" cy="4351338"/>
          </a:xfrm>
        </p:spPr>
        <p:txBody>
          <a:bodyPr>
            <a:normAutofit fontScale="40000" lnSpcReduction="20000"/>
          </a:bodyPr>
          <a:lstStyle/>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smtClean="0"/>
          </a:p>
          <a:p>
            <a:pPr marL="0" indent="0">
              <a:buNone/>
            </a:pPr>
            <a:endParaRPr lang="en-GB" dirty="0"/>
          </a:p>
          <a:p>
            <a:pPr marL="0" indent="0">
              <a:buNone/>
            </a:pPr>
            <a:endParaRPr lang="en-GB" sz="5100" b="1" dirty="0" smtClean="0"/>
          </a:p>
          <a:p>
            <a:pPr marL="0" indent="0">
              <a:buNone/>
            </a:pPr>
            <a:r>
              <a:rPr lang="en-GB" sz="5100" b="1" dirty="0" smtClean="0"/>
              <a:t>Intermediate </a:t>
            </a:r>
            <a:r>
              <a:rPr lang="en-GB" sz="5100" b="1" dirty="0"/>
              <a:t>Technology Transfer Unit (ITTU</a:t>
            </a:r>
            <a:r>
              <a:rPr lang="en-GB" sz="5100" b="1" dirty="0" smtClean="0"/>
              <a:t>), Kumasi, Ghana</a:t>
            </a:r>
            <a:endParaRPr lang="en-GB" sz="5100" b="1" dirty="0"/>
          </a:p>
          <a:p>
            <a:r>
              <a:rPr lang="en-GB" smtClean="0"/>
              <a:t>Officially founded </a:t>
            </a:r>
            <a:r>
              <a:rPr lang="en-GB" dirty="0"/>
              <a:t>with support from the Canadian International Development Association in 1981, the concept of the Intermediate Technology Transfer Unit (ITTU) evolved in the early 1970s from the interaction of the TCC </a:t>
            </a:r>
            <a:r>
              <a:rPr lang="en-GB" dirty="0" smtClean="0"/>
              <a:t>(Technology Consultancy Centre) with </a:t>
            </a:r>
            <a:r>
              <a:rPr lang="en-GB" dirty="0"/>
              <a:t>artisans in Ghana's largest informal industrial area, </a:t>
            </a:r>
            <a:r>
              <a:rPr lang="en-GB" dirty="0" err="1"/>
              <a:t>Suame</a:t>
            </a:r>
            <a:r>
              <a:rPr lang="en-GB" dirty="0"/>
              <a:t> Magazine, located in Kumasi.</a:t>
            </a:r>
          </a:p>
          <a:p>
            <a:r>
              <a:rPr lang="en-GB" dirty="0"/>
              <a:t>The ITTU consists of a group of basic engineering workshops located in the heart of </a:t>
            </a:r>
            <a:r>
              <a:rPr lang="en-GB" dirty="0" err="1"/>
              <a:t>Suame</a:t>
            </a:r>
            <a:r>
              <a:rPr lang="en-GB" dirty="0"/>
              <a:t> Magazine, which support the dissemination of technological innovation while providing practical training in metal machining, welding, blacksmithing as well as ferrous and non-ferrous metal casting.</a:t>
            </a:r>
          </a:p>
          <a:p>
            <a:r>
              <a:rPr lang="en-GB" dirty="0"/>
              <a:t>In addition to the distribution of machine tools including capstan lathes, milling machines, centre lathes and gear hobbling machines in the 1980s and 1990s the ITTU has successfully transferred several technologies to private enterprises, including the use of iron melting furnaces (which allow artisans to recycle cast‐iron </a:t>
            </a:r>
            <a:r>
              <a:rPr lang="en-GB" dirty="0" smtClean="0"/>
              <a:t>scrap), </a:t>
            </a:r>
            <a:r>
              <a:rPr lang="en-GB" dirty="0"/>
              <a:t>honey presses, small farm vehicles, cassava graters, motorized porter's wheels, soybean processors, etc.</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3341" y="1610592"/>
            <a:ext cx="4417002" cy="2468759"/>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79918" y="1610592"/>
            <a:ext cx="2525857" cy="2389908"/>
          </a:xfrm>
          <a:prstGeom prst="rect">
            <a:avLst/>
          </a:prstGeom>
        </p:spPr>
      </p:pic>
    </p:spTree>
    <p:extLst>
      <p:ext uri="{BB962C8B-B14F-4D97-AF65-F5344CB8AC3E}">
        <p14:creationId xmlns:p14="http://schemas.microsoft.com/office/powerpoint/2010/main" val="5059442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Training events and seminars</a:t>
            </a:r>
            <a:endParaRPr lang="en-GB" b="1"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57400" y="1701079"/>
            <a:ext cx="5008418" cy="4178561"/>
          </a:xfrm>
          <a:solidFill>
            <a:srgbClr val="FFC000"/>
          </a:solidFill>
          <a:ln>
            <a:solidFill>
              <a:srgbClr val="FFFF00"/>
            </a:solidFill>
          </a:ln>
        </p:spPr>
      </p:pic>
    </p:spTree>
    <p:extLst>
      <p:ext uri="{BB962C8B-B14F-4D97-AF65-F5344CB8AC3E}">
        <p14:creationId xmlns:p14="http://schemas.microsoft.com/office/powerpoint/2010/main" val="17013531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Working with ITDG</a:t>
            </a:r>
            <a:endParaRPr lang="en-GB" b="1" dirty="0">
              <a:latin typeface="+mn-lt"/>
            </a:endParaRPr>
          </a:p>
        </p:txBody>
      </p:sp>
      <p:sp>
        <p:nvSpPr>
          <p:cNvPr id="3" name="Content Placeholder 2"/>
          <p:cNvSpPr>
            <a:spLocks noGrp="1"/>
          </p:cNvSpPr>
          <p:nvPr>
            <p:ph idx="1"/>
          </p:nvPr>
        </p:nvSpPr>
        <p:spPr/>
        <p:txBody>
          <a:bodyPr/>
          <a:lstStyle/>
          <a:p>
            <a:pPr marL="0" indent="0">
              <a:buNone/>
            </a:pPr>
            <a:r>
              <a:rPr lang="en-GB" smtClean="0"/>
              <a:t>1988-1997 </a:t>
            </a:r>
            <a:r>
              <a:rPr lang="en-GB" dirty="0" smtClean="0"/>
              <a:t>designing and delivering training for skilled technical volunteers:</a:t>
            </a:r>
          </a:p>
          <a:p>
            <a:r>
              <a:rPr lang="en-GB" b="1" dirty="0" smtClean="0"/>
              <a:t>Appropriate Technology</a:t>
            </a:r>
          </a:p>
          <a:p>
            <a:r>
              <a:rPr lang="en-GB" b="1" dirty="0" smtClean="0"/>
              <a:t>Appropriate Building</a:t>
            </a:r>
          </a:p>
          <a:p>
            <a:r>
              <a:rPr lang="en-GB" b="1" dirty="0" smtClean="0"/>
              <a:t>Carpentry tool-making</a:t>
            </a:r>
          </a:p>
          <a:p>
            <a:r>
              <a:rPr lang="en-GB" b="1" dirty="0" smtClean="0"/>
              <a:t>Blacksmithing for tool-making</a:t>
            </a:r>
          </a:p>
          <a:p>
            <a:pPr marL="0" indent="0">
              <a:buNone/>
            </a:pPr>
            <a:endParaRPr lang="en-GB" dirty="0"/>
          </a:p>
          <a:p>
            <a:r>
              <a:rPr lang="en-GB" dirty="0"/>
              <a:t>a</a:t>
            </a:r>
            <a:r>
              <a:rPr lang="en-GB" dirty="0" smtClean="0"/>
              <a:t>nd Water Supply and Sanitation for Development Workers with WEDC, Loughborough</a:t>
            </a:r>
            <a:endParaRPr lang="en-GB" dirty="0"/>
          </a:p>
        </p:txBody>
      </p:sp>
    </p:spTree>
    <p:extLst>
      <p:ext uri="{BB962C8B-B14F-4D97-AF65-F5344CB8AC3E}">
        <p14:creationId xmlns:p14="http://schemas.microsoft.com/office/powerpoint/2010/main" val="2824466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385908"/>
            <a:ext cx="7886700" cy="1325563"/>
          </a:xfrm>
          <a:solidFill>
            <a:schemeClr val="bg1">
              <a:lumMod val="85000"/>
            </a:schemeClr>
          </a:solidFill>
        </p:spPr>
        <p:txBody>
          <a:bodyPr/>
          <a:lstStyle/>
          <a:p>
            <a:r>
              <a:rPr lang="en-GB" b="1" dirty="0" smtClean="0">
                <a:latin typeface="+mn-lt"/>
              </a:rPr>
              <a:t>VSO/ITDG training: Appropriate Building skills</a:t>
            </a:r>
            <a:endParaRPr lang="en-GB" b="1" dirty="0">
              <a:latin typeface="+mn-lt"/>
            </a:endParaRP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462895" y="2179061"/>
            <a:ext cx="4286251" cy="3582785"/>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8650" y="1690689"/>
            <a:ext cx="3834245" cy="3016393"/>
          </a:xfrm>
          <a:prstGeom prst="rect">
            <a:avLst/>
          </a:prstGeom>
        </p:spPr>
      </p:pic>
    </p:spTree>
    <p:extLst>
      <p:ext uri="{BB962C8B-B14F-4D97-AF65-F5344CB8AC3E}">
        <p14:creationId xmlns:p14="http://schemas.microsoft.com/office/powerpoint/2010/main" val="11754219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Carpentry Tool-making and blacksmithing</a:t>
            </a:r>
            <a:endParaRPr lang="en-GB" b="1" dirty="0">
              <a:latin typeface="+mn-lt"/>
            </a:endParaRP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413664" y="1524289"/>
            <a:ext cx="3253497" cy="4351338"/>
          </a:xfrm>
          <a:prstGeom prst="rect">
            <a:avLst/>
          </a:prstGeom>
        </p:spPr>
      </p:pic>
      <p:pic>
        <p:nvPicPr>
          <p:cNvPr id="5" name="Content Placeholder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8650" y="2292842"/>
            <a:ext cx="4633203" cy="3582785"/>
          </a:xfrm>
          <a:prstGeom prst="rect">
            <a:avLst/>
          </a:prstGeom>
        </p:spPr>
      </p:pic>
    </p:spTree>
    <p:extLst>
      <p:ext uri="{BB962C8B-B14F-4D97-AF65-F5344CB8AC3E}">
        <p14:creationId xmlns:p14="http://schemas.microsoft.com/office/powerpoint/2010/main" val="3738982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Informal sector metalworkers in Kenya</a:t>
            </a:r>
            <a:endParaRPr lang="en-GB" dirty="0">
              <a:latin typeface="+mn-lt"/>
            </a:endParaRP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62496" y="1703443"/>
            <a:ext cx="6530686" cy="4136247"/>
          </a:xfrm>
          <a:prstGeom prst="rect">
            <a:avLst/>
          </a:prstGeom>
        </p:spPr>
      </p:pic>
    </p:spTree>
    <p:extLst>
      <p:ext uri="{BB962C8B-B14F-4D97-AF65-F5344CB8AC3E}">
        <p14:creationId xmlns:p14="http://schemas.microsoft.com/office/powerpoint/2010/main" val="14410969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Making carpentry tools…</a:t>
            </a:r>
            <a:endParaRPr lang="en-GB" b="1" dirty="0">
              <a:latin typeface="+mn-lt"/>
            </a:endParaRP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56584" y="1690689"/>
            <a:ext cx="3243916" cy="4351338"/>
          </a:xfrm>
        </p:spPr>
      </p:pic>
      <p:pic>
        <p:nvPicPr>
          <p:cNvPr id="7" name="Content Placeholder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28434" y="2264211"/>
            <a:ext cx="4748644" cy="3453384"/>
          </a:xfrm>
          <a:prstGeom prst="rect">
            <a:avLst/>
          </a:prstGeom>
        </p:spPr>
      </p:pic>
    </p:spTree>
    <p:extLst>
      <p:ext uri="{BB962C8B-B14F-4D97-AF65-F5344CB8AC3E}">
        <p14:creationId xmlns:p14="http://schemas.microsoft.com/office/powerpoint/2010/main" val="1395958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Ready for working in the informal sector?</a:t>
            </a:r>
            <a:endParaRPr lang="en-GB" dirty="0">
              <a:latin typeface="+mn-lt"/>
            </a:endParaRP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58933" y="1905596"/>
            <a:ext cx="4850476" cy="3603567"/>
          </a:xfrm>
          <a:prstGeom prst="rect">
            <a:avLst/>
          </a:prstGeom>
        </p:spPr>
      </p:pic>
    </p:spTree>
    <p:extLst>
      <p:ext uri="{BB962C8B-B14F-4D97-AF65-F5344CB8AC3E}">
        <p14:creationId xmlns:p14="http://schemas.microsoft.com/office/powerpoint/2010/main" val="92352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Schumacher’s analysis and ideas</a:t>
            </a:r>
            <a:endParaRPr lang="en-GB" b="1" dirty="0">
              <a:latin typeface="+mn-lt"/>
            </a:endParaRPr>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Key problems in development:</a:t>
            </a:r>
          </a:p>
          <a:p>
            <a:pPr marL="0" indent="0">
              <a:buNone/>
            </a:pPr>
            <a:r>
              <a:rPr lang="en-GB" dirty="0" smtClean="0"/>
              <a:t>In a period of rapid change and transition, he noted a failure to connect productively between:</a:t>
            </a:r>
          </a:p>
          <a:p>
            <a:r>
              <a:rPr lang="en-GB" b="1" dirty="0" smtClean="0"/>
              <a:t>The traditional sector </a:t>
            </a:r>
            <a:r>
              <a:rPr lang="en-GB" dirty="0" smtClean="0"/>
              <a:t>– indigenous culture, with some local, incremental adaptation of technique and:</a:t>
            </a:r>
          </a:p>
          <a:p>
            <a:r>
              <a:rPr lang="en-GB" b="1" dirty="0" smtClean="0"/>
              <a:t>The modern sector </a:t>
            </a:r>
            <a:r>
              <a:rPr lang="en-GB" dirty="0" smtClean="0"/>
              <a:t>– imported skills, methods and materials</a:t>
            </a:r>
          </a:p>
          <a:p>
            <a:pPr marL="0" indent="0">
              <a:buNone/>
            </a:pPr>
            <a:r>
              <a:rPr lang="en-GB" dirty="0" smtClean="0"/>
              <a:t>A failure to “develop”; economic unsustainability</a:t>
            </a:r>
          </a:p>
          <a:p>
            <a:pPr marL="0" indent="0">
              <a:buNone/>
            </a:pPr>
            <a:r>
              <a:rPr lang="en-GB" dirty="0" smtClean="0"/>
              <a:t>So, search for an approach based on </a:t>
            </a:r>
            <a:r>
              <a:rPr lang="en-GB" b="1" dirty="0" smtClean="0"/>
              <a:t>Intermediate Technology</a:t>
            </a:r>
            <a:r>
              <a:rPr lang="en-GB" dirty="0" smtClean="0"/>
              <a:t>: enabling a rapid adaptation to new conditions, maximising the use of local skills, traditions and materials</a:t>
            </a:r>
            <a:endParaRPr lang="en-GB" dirty="0"/>
          </a:p>
        </p:txBody>
      </p:sp>
    </p:spTree>
    <p:extLst>
      <p:ext uri="{BB962C8B-B14F-4D97-AF65-F5344CB8AC3E}">
        <p14:creationId xmlns:p14="http://schemas.microsoft.com/office/powerpoint/2010/main" val="14481528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322118"/>
            <a:ext cx="8229600" cy="1776845"/>
          </a:xfrm>
          <a:solidFill>
            <a:schemeClr val="bg1">
              <a:lumMod val="85000"/>
            </a:schemeClr>
          </a:solidFill>
        </p:spPr>
        <p:txBody>
          <a:bodyPr>
            <a:normAutofit fontScale="90000"/>
          </a:bodyPr>
          <a:lstStyle/>
          <a:p>
            <a:r>
              <a:rPr lang="en-GB" sz="3100" b="1" dirty="0" smtClean="0"/>
              <a:t/>
            </a:r>
            <a:br>
              <a:rPr lang="en-GB" sz="3100" b="1" dirty="0" smtClean="0"/>
            </a:br>
            <a:r>
              <a:rPr lang="en-GB" sz="3100" b="1" dirty="0" smtClean="0">
                <a:latin typeface="+mn-lt"/>
              </a:rPr>
              <a:t>Beyond </a:t>
            </a:r>
            <a:r>
              <a:rPr lang="en-GB" sz="3100" b="1" dirty="0">
                <a:latin typeface="+mn-lt"/>
              </a:rPr>
              <a:t>Development 2017 - Creating A ‘World In Which Many Worlds Can Fit</a:t>
            </a:r>
            <a:r>
              <a:rPr lang="en-GB" sz="3100" b="1" dirty="0" smtClean="0">
                <a:latin typeface="+mn-lt"/>
              </a:rPr>
              <a:t>’: </a:t>
            </a:r>
            <a:br>
              <a:rPr lang="en-GB" sz="3100" b="1" dirty="0" smtClean="0">
                <a:latin typeface="+mn-lt"/>
              </a:rPr>
            </a:br>
            <a:r>
              <a:rPr lang="en-GB" sz="3100" b="1" dirty="0" smtClean="0">
                <a:latin typeface="+mn-lt"/>
              </a:rPr>
              <a:t>(</a:t>
            </a:r>
            <a:r>
              <a:rPr lang="en-GB" sz="2200" b="1" dirty="0" smtClean="0">
                <a:latin typeface="+mn-lt"/>
              </a:rPr>
              <a:t>from Schumacher College’s publicity for a </a:t>
            </a:r>
            <a:r>
              <a:rPr lang="en-GB" sz="2200" b="1" dirty="0">
                <a:latin typeface="+mn-lt"/>
              </a:rPr>
              <a:t>3-week </a:t>
            </a:r>
            <a:r>
              <a:rPr lang="en-GB" sz="2200" b="1" dirty="0" smtClean="0">
                <a:latin typeface="+mn-lt"/>
              </a:rPr>
              <a:t>course)</a:t>
            </a:r>
            <a:r>
              <a:rPr lang="en-GB" sz="2200" b="1" dirty="0">
                <a:latin typeface="+mn-lt"/>
              </a:rPr>
              <a:t/>
            </a:r>
            <a:br>
              <a:rPr lang="en-GB" sz="2200" b="1" dirty="0">
                <a:latin typeface="+mn-lt"/>
              </a:rPr>
            </a:br>
            <a:r>
              <a:rPr lang="en-GB" sz="1300" dirty="0" smtClean="0">
                <a:hlinkClick r:id="rId2"/>
              </a:rPr>
              <a:t>https://www.schumachercollege.org.uk/courses/short-courses/beyond-development-2017</a:t>
            </a:r>
            <a:r>
              <a:rPr lang="en-GB" sz="1300" dirty="0" smtClean="0"/>
              <a:t/>
            </a:r>
            <a:br>
              <a:rPr lang="en-GB" sz="1300" dirty="0" smtClean="0"/>
            </a:br>
            <a:r>
              <a:rPr lang="en-GB" sz="1300" b="1" dirty="0" smtClean="0"/>
              <a:t> </a:t>
            </a:r>
            <a:r>
              <a:rPr lang="en-GB" b="1" dirty="0"/>
              <a:t/>
            </a:r>
            <a:br>
              <a:rPr lang="en-GB" b="1" dirty="0"/>
            </a:br>
            <a:endParaRPr lang="en-GB" dirty="0"/>
          </a:p>
        </p:txBody>
      </p:sp>
      <p:sp>
        <p:nvSpPr>
          <p:cNvPr id="3" name="Content Placeholder 2"/>
          <p:cNvSpPr>
            <a:spLocks noGrp="1"/>
          </p:cNvSpPr>
          <p:nvPr>
            <p:ph idx="1"/>
          </p:nvPr>
        </p:nvSpPr>
        <p:spPr>
          <a:xfrm>
            <a:off x="457200" y="2276872"/>
            <a:ext cx="8229600" cy="3849291"/>
          </a:xfrm>
          <a:solidFill>
            <a:srgbClr val="FFC000"/>
          </a:solidFill>
        </p:spPr>
        <p:txBody>
          <a:bodyPr>
            <a:normAutofit fontScale="85000" lnSpcReduction="20000"/>
          </a:bodyPr>
          <a:lstStyle/>
          <a:p>
            <a:r>
              <a:rPr lang="en-GB" dirty="0"/>
              <a:t>The development paradigm that has dominated </a:t>
            </a:r>
            <a:r>
              <a:rPr lang="en-GB" dirty="0" smtClean="0"/>
              <a:t>since </a:t>
            </a:r>
            <a:r>
              <a:rPr lang="en-GB" dirty="0"/>
              <a:t>the end of the Second World War is drawing to a close. </a:t>
            </a:r>
            <a:endParaRPr lang="en-GB" dirty="0" smtClean="0"/>
          </a:p>
          <a:p>
            <a:r>
              <a:rPr lang="en-GB" dirty="0" smtClean="0"/>
              <a:t>For </a:t>
            </a:r>
            <a:r>
              <a:rPr lang="en-GB" dirty="0"/>
              <a:t>large swathes of the human population, the last quarter century has seen economic stagnation, with a growing gulf in wealth between the rich and the poor</a:t>
            </a:r>
            <a:r>
              <a:rPr lang="en-GB" dirty="0" smtClean="0"/>
              <a:t>.</a:t>
            </a:r>
          </a:p>
          <a:p>
            <a:r>
              <a:rPr lang="en-GB" dirty="0" smtClean="0"/>
              <a:t>A </a:t>
            </a:r>
            <a:r>
              <a:rPr lang="en-GB" dirty="0"/>
              <a:t>deeper critique points to the conceptual and cultural impoverishment entailed in defining wealth in purely monetary terms, and the resulting steamrollering of regionally distinctive cultural, economic and political forms of organisation.  All of these, together with much of the planet’s ecological wealth, have been sacrificed at the altar of an economic growth model that has served primarily the 1</a:t>
            </a:r>
            <a:r>
              <a:rPr lang="en-GB" dirty="0" smtClean="0"/>
              <a:t>%.</a:t>
            </a:r>
          </a:p>
          <a:p>
            <a:pPr marL="0" indent="0">
              <a:buNone/>
            </a:pPr>
            <a:endParaRPr lang="en-GB" dirty="0"/>
          </a:p>
        </p:txBody>
      </p:sp>
    </p:spTree>
    <p:extLst>
      <p:ext uri="{BB962C8B-B14F-4D97-AF65-F5344CB8AC3E}">
        <p14:creationId xmlns:p14="http://schemas.microsoft.com/office/powerpoint/2010/main" val="26691915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latin typeface="+mn-lt"/>
              </a:rPr>
              <a:t>Beyond Development 2017 - Creating A ‘World In Which Many Worlds Can Fit’: </a:t>
            </a:r>
            <a:br>
              <a:rPr lang="en-GB" sz="2800" b="1" dirty="0">
                <a:latin typeface="+mn-lt"/>
              </a:rPr>
            </a:br>
            <a:endParaRPr lang="en-GB" sz="2800" dirty="0">
              <a:latin typeface="+mn-lt"/>
            </a:endParaRPr>
          </a:p>
        </p:txBody>
      </p:sp>
      <p:sp>
        <p:nvSpPr>
          <p:cNvPr id="3" name="Content Placeholder 2"/>
          <p:cNvSpPr>
            <a:spLocks noGrp="1"/>
          </p:cNvSpPr>
          <p:nvPr>
            <p:ph idx="1"/>
          </p:nvPr>
        </p:nvSpPr>
        <p:spPr>
          <a:solidFill>
            <a:srgbClr val="FFC000"/>
          </a:solidFill>
        </p:spPr>
        <p:txBody>
          <a:bodyPr/>
          <a:lstStyle/>
          <a:p>
            <a:r>
              <a:rPr lang="en-GB" dirty="0"/>
              <a:t>Also – perhaps </a:t>
            </a:r>
            <a:r>
              <a:rPr lang="en-GB" i="1" dirty="0"/>
              <a:t>especially</a:t>
            </a:r>
            <a:r>
              <a:rPr lang="en-GB" dirty="0"/>
              <a:t>! – in the global North, there is a growing recognition (manifested in such movements as </a:t>
            </a:r>
            <a:r>
              <a:rPr lang="en-GB" dirty="0" err="1"/>
              <a:t>degrowth</a:t>
            </a:r>
            <a:r>
              <a:rPr lang="en-GB" dirty="0"/>
              <a:t>, commons, Transition Towns, steady-state economics and permaculture) of the need to transition to a post-materialist, post-developmental paradigm.</a:t>
            </a:r>
          </a:p>
          <a:p>
            <a:r>
              <a:rPr lang="en-GB" dirty="0"/>
              <a:t>In place of the economic and cultural monoculture that has prevailed this last half-century, what we are seeing emerging is, in the words of the Zapatistas, ‘A world in which many worlds can fit’.</a:t>
            </a:r>
          </a:p>
          <a:p>
            <a:pPr marL="0" indent="0">
              <a:buNone/>
            </a:pPr>
            <a:endParaRPr lang="en-GB" dirty="0"/>
          </a:p>
        </p:txBody>
      </p:sp>
    </p:spTree>
    <p:extLst>
      <p:ext uri="{BB962C8B-B14F-4D97-AF65-F5344CB8AC3E}">
        <p14:creationId xmlns:p14="http://schemas.microsoft.com/office/powerpoint/2010/main" val="8197415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mn-lt"/>
              </a:rPr>
              <a:t/>
            </a:r>
            <a:br>
              <a:rPr lang="en-GB" b="1" dirty="0" smtClean="0">
                <a:latin typeface="+mn-lt"/>
              </a:rPr>
            </a:br>
            <a:r>
              <a:rPr lang="en-GB" b="1" dirty="0" smtClean="0">
                <a:latin typeface="+mn-lt"/>
              </a:rPr>
              <a:t>Issues in Empowerment and Equality</a:t>
            </a:r>
            <a:br>
              <a:rPr lang="en-GB" b="1" dirty="0" smtClean="0">
                <a:latin typeface="+mn-lt"/>
              </a:rPr>
            </a:br>
            <a:endParaRPr lang="en-GB" b="1" dirty="0">
              <a:latin typeface="+mn-lt"/>
            </a:endParaRPr>
          </a:p>
        </p:txBody>
      </p:sp>
      <p:sp>
        <p:nvSpPr>
          <p:cNvPr id="3" name="Content Placeholder 2"/>
          <p:cNvSpPr>
            <a:spLocks noGrp="1"/>
          </p:cNvSpPr>
          <p:nvPr>
            <p:ph idx="1"/>
          </p:nvPr>
        </p:nvSpPr>
        <p:spPr/>
        <p:txBody>
          <a:bodyPr/>
          <a:lstStyle/>
          <a:p>
            <a:r>
              <a:rPr lang="en-GB" dirty="0" smtClean="0"/>
              <a:t>Technology Choice and Equal Rights</a:t>
            </a:r>
          </a:p>
          <a:p>
            <a:pPr marL="0" indent="0">
              <a:buNone/>
            </a:pP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0719" y="1825625"/>
            <a:ext cx="5486400" cy="3681984"/>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36374" y="1282654"/>
            <a:ext cx="3489960" cy="5248656"/>
          </a:xfrm>
          <a:prstGeom prst="rect">
            <a:avLst/>
          </a:prstGeom>
          <a:ln>
            <a:solidFill>
              <a:srgbClr val="FFC000"/>
            </a:solidFill>
          </a:ln>
        </p:spPr>
      </p:pic>
    </p:spTree>
    <p:extLst>
      <p:ext uri="{BB962C8B-B14F-4D97-AF65-F5344CB8AC3E}">
        <p14:creationId xmlns:p14="http://schemas.microsoft.com/office/powerpoint/2010/main" val="1204352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    Development Goals?</a:t>
            </a:r>
            <a:endParaRPr lang="en-GB" b="1" dirty="0">
              <a:latin typeface="+mn-lt"/>
            </a:endParaRP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322624" y="1825625"/>
            <a:ext cx="6498751" cy="4351338"/>
          </a:xfrm>
          <a:prstGeom prst="rect">
            <a:avLst/>
          </a:prstGeom>
        </p:spPr>
      </p:pic>
    </p:spTree>
    <p:extLst>
      <p:ext uri="{BB962C8B-B14F-4D97-AF65-F5344CB8AC3E}">
        <p14:creationId xmlns:p14="http://schemas.microsoft.com/office/powerpoint/2010/main" val="25149117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196</TotalTime>
  <Words>582</Words>
  <Application>Microsoft Office PowerPoint</Application>
  <PresentationFormat>On-screen Show (4:3)</PresentationFormat>
  <Paragraphs>68</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HPAN4008 Sustainable Development in an era of Globalisation? An Introduction to Appropriate and Intermediate Technology</vt:lpstr>
      <vt:lpstr>E F (Fritz) Schumacher 1911-1977</vt:lpstr>
      <vt:lpstr>PowerPoint Presentation</vt:lpstr>
      <vt:lpstr>Intermediate Technology centres of research, practice and excellence</vt:lpstr>
      <vt:lpstr>Training events and seminars</vt:lpstr>
      <vt:lpstr>Working with ITDG</vt:lpstr>
      <vt:lpstr>VSO/ITDG training: Appropriate Building skills</vt:lpstr>
      <vt:lpstr>Carpentry Tool-making and blacksmithing</vt:lpstr>
      <vt:lpstr>Informal sector metalworkers in Kenya</vt:lpstr>
      <vt:lpstr>Making carpentry tools…</vt:lpstr>
      <vt:lpstr>Ready for working in the informal sector?</vt:lpstr>
      <vt:lpstr>Schumacher’s analysis and ideas</vt:lpstr>
      <vt:lpstr> Beyond Development 2017 - Creating A ‘World In Which Many Worlds Can Fit’:  (from Schumacher College’s publicity for a 3-week course) https://www.schumachercollege.org.uk/courses/short-courses/beyond-development-2017   </vt:lpstr>
      <vt:lpstr>Beyond Development 2017 - Creating A ‘World In Which Many Worlds Can Fit’:  </vt:lpstr>
      <vt:lpstr> Issues in Empowerment and Equality </vt:lpstr>
      <vt:lpstr>    Development Goals?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Andy Bevan</dc:creator>
  <cp:lastModifiedBy>Andy Bevan</cp:lastModifiedBy>
  <cp:revision>23</cp:revision>
  <dcterms:created xsi:type="dcterms:W3CDTF">2016-11-25T12:55:11Z</dcterms:created>
  <dcterms:modified xsi:type="dcterms:W3CDTF">2020-01-13T11:15:19Z</dcterms:modified>
</cp:coreProperties>
</file>