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77" r:id="rId6"/>
    <p:sldId id="278" r:id="rId7"/>
    <p:sldId id="285" r:id="rId8"/>
    <p:sldId id="279" r:id="rId9"/>
    <p:sldId id="280" r:id="rId10"/>
    <p:sldId id="261" r:id="rId11"/>
    <p:sldId id="262" r:id="rId12"/>
    <p:sldId id="263" r:id="rId13"/>
    <p:sldId id="264" r:id="rId14"/>
    <p:sldId id="265" r:id="rId15"/>
    <p:sldId id="281" r:id="rId16"/>
    <p:sldId id="282" r:id="rId17"/>
    <p:sldId id="283" r:id="rId18"/>
    <p:sldId id="284" r:id="rId19"/>
    <p:sldId id="286" r:id="rId20"/>
    <p:sldId id="287" r:id="rId21"/>
    <p:sldId id="266" r:id="rId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572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02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0F96B-AA42-436F-BFC2-FDBDAD397EBA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B0F6F-EA49-4095-9504-276C53AEC0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70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0F96B-AA42-436F-BFC2-FDBDAD397EBA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B0F6F-EA49-4095-9504-276C53AEC0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538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0F96B-AA42-436F-BFC2-FDBDAD397EBA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B0F6F-EA49-4095-9504-276C53AEC0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0872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0F96B-AA42-436F-BFC2-FDBDAD397EBA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B0F6F-EA49-4095-9504-276C53AEC0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3813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0F96B-AA42-436F-BFC2-FDBDAD397EBA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B0F6F-EA49-4095-9504-276C53AEC0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873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0F96B-AA42-436F-BFC2-FDBDAD397EBA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B0F6F-EA49-4095-9504-276C53AEC0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38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0F96B-AA42-436F-BFC2-FDBDAD397EBA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B0F6F-EA49-4095-9504-276C53AEC0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6139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0F96B-AA42-436F-BFC2-FDBDAD397EBA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B0F6F-EA49-4095-9504-276C53AEC0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161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0F96B-AA42-436F-BFC2-FDBDAD397EBA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B0F6F-EA49-4095-9504-276C53AEC0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913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0F96B-AA42-436F-BFC2-FDBDAD397EBA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B0F6F-EA49-4095-9504-276C53AEC0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148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0F96B-AA42-436F-BFC2-FDBDAD397EBA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B0F6F-EA49-4095-9504-276C53AEC0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8694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0F96B-AA42-436F-BFC2-FDBDAD397EBA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DB0F6F-EA49-4095-9504-276C53AEC0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226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csassociation.org/" TargetMode="External"/><Relationship Id="rId7" Type="http://schemas.openxmlformats.org/officeDocument/2006/relationships/hyperlink" Target="http://www.hynet.co.uk/about/" TargetMode="External"/><Relationship Id="rId2" Type="http://schemas.openxmlformats.org/officeDocument/2006/relationships/hyperlink" Target="http://www.eti.co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legislation.gov.uk/" TargetMode="External"/><Relationship Id="rId5" Type="http://schemas.openxmlformats.org/officeDocument/2006/relationships/hyperlink" Target="http://www.gov.uk/guidance/uk-carbon-capture-and-storage-government-funding-and-support#contents" TargetMode="External"/><Relationship Id="rId4" Type="http://schemas.openxmlformats.org/officeDocument/2006/relationships/hyperlink" Target="http://www.globalccsinstitute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4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Carbon Capture and Storage (CCS)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ACNA5003 – Low Carbon Technologies</a:t>
            </a:r>
          </a:p>
          <a:p>
            <a:r>
              <a:rPr lang="en-GB" dirty="0"/>
              <a:t>Lara Hopkinson</a:t>
            </a:r>
          </a:p>
        </p:txBody>
      </p:sp>
    </p:spTree>
    <p:extLst>
      <p:ext uri="{BB962C8B-B14F-4D97-AF65-F5344CB8AC3E}">
        <p14:creationId xmlns:p14="http://schemas.microsoft.com/office/powerpoint/2010/main" val="33041707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it?</a:t>
            </a:r>
          </a:p>
          <a:p>
            <a:r>
              <a:rPr lang="en-GB" dirty="0"/>
              <a:t>What does it entail?</a:t>
            </a:r>
          </a:p>
          <a:p>
            <a:r>
              <a:rPr lang="en-GB" dirty="0"/>
              <a:t>Differing technology types</a:t>
            </a:r>
          </a:p>
          <a:p>
            <a:r>
              <a:rPr lang="en-GB" dirty="0"/>
              <a:t>The UK progress to date</a:t>
            </a:r>
          </a:p>
          <a:p>
            <a:r>
              <a:rPr lang="en-GB" dirty="0"/>
              <a:t>An example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112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it?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Key tool for tackling emissions of CO</a:t>
            </a:r>
            <a:r>
              <a:rPr lang="en-GB" baseline="-25000" dirty="0"/>
              <a:t>2</a:t>
            </a:r>
          </a:p>
          <a:p>
            <a:pPr lvl="1"/>
            <a:r>
              <a:rPr lang="en-GB" dirty="0"/>
              <a:t>Energy, manufacturing, refining</a:t>
            </a:r>
          </a:p>
          <a:p>
            <a:r>
              <a:rPr lang="en-GB" dirty="0"/>
              <a:t>Therefore, significant in tackling climate change, energy security, &amp; creating jobs &amp; prosperity</a:t>
            </a:r>
          </a:p>
          <a:p>
            <a:r>
              <a:rPr lang="en-GB" dirty="0"/>
              <a:t>IEA: </a:t>
            </a:r>
          </a:p>
          <a:p>
            <a:pPr lvl="1"/>
            <a:r>
              <a:rPr lang="en-GB" dirty="0"/>
              <a:t>CCS can reduce global CO</a:t>
            </a:r>
            <a:r>
              <a:rPr lang="en-GB" baseline="-25000" dirty="0"/>
              <a:t>2</a:t>
            </a:r>
            <a:r>
              <a:rPr lang="en-GB" dirty="0"/>
              <a:t> emissions by 19%</a:t>
            </a:r>
          </a:p>
          <a:p>
            <a:pPr lvl="1"/>
            <a:r>
              <a:rPr lang="en-GB" dirty="0"/>
              <a:t>Fighting climate change could cost 70% more without CCS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6218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does CCS entail?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Carbon capture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Carbon transportation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Carbon storage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542" y="1432154"/>
            <a:ext cx="2034331" cy="168035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269972"/>
            <a:ext cx="2988313" cy="168035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7361" y="4980709"/>
            <a:ext cx="2671948" cy="1781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7272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8091456" cy="132556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Carbon capture &amp; storage methods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226" y="6524098"/>
            <a:ext cx="197701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/>
              <a:t>CCSa</a:t>
            </a:r>
            <a:r>
              <a:rPr lang="en-GB" sz="1600" dirty="0"/>
              <a:t>, </a:t>
            </a:r>
            <a:r>
              <a:rPr lang="en-GB" sz="1600" dirty="0" err="1"/>
              <a:t>Costain</a:t>
            </a:r>
            <a:endParaRPr lang="en-GB" sz="1600" dirty="0"/>
          </a:p>
        </p:txBody>
      </p:sp>
      <p:grpSp>
        <p:nvGrpSpPr>
          <p:cNvPr id="7" name="Group 6"/>
          <p:cNvGrpSpPr/>
          <p:nvPr/>
        </p:nvGrpSpPr>
        <p:grpSpPr>
          <a:xfrm>
            <a:off x="456902" y="1825625"/>
            <a:ext cx="5502867" cy="2738270"/>
            <a:chOff x="456902" y="1825625"/>
            <a:chExt cx="5502867" cy="2738270"/>
          </a:xfrm>
        </p:grpSpPr>
        <p:pic>
          <p:nvPicPr>
            <p:cNvPr id="2050" name="Picture 2" descr="Image result for carbon capture pre combustion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6902" y="1825625"/>
              <a:ext cx="5502867" cy="27382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/>
            <p:cNvSpPr txBox="1"/>
            <p:nvPr/>
          </p:nvSpPr>
          <p:spPr>
            <a:xfrm>
              <a:off x="456902" y="1834854"/>
              <a:ext cx="167276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Pre-combustion</a:t>
              </a:r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2262932" y="2807036"/>
            <a:ext cx="5069821" cy="2721655"/>
            <a:chOff x="2262932" y="2807036"/>
            <a:chExt cx="5069821" cy="2721655"/>
          </a:xfrm>
        </p:grpSpPr>
        <p:pic>
          <p:nvPicPr>
            <p:cNvPr id="2052" name="Picture 4" descr="post-combustion-scrubbing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62932" y="2807036"/>
              <a:ext cx="4701041" cy="27216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Box 7"/>
            <p:cNvSpPr txBox="1"/>
            <p:nvPr/>
          </p:nvSpPr>
          <p:spPr>
            <a:xfrm>
              <a:off x="5571181" y="2815867"/>
              <a:ext cx="176157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Post-combustion</a:t>
              </a:r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4327902" y="3979663"/>
            <a:ext cx="4688932" cy="2595268"/>
            <a:chOff x="4327902" y="3979663"/>
            <a:chExt cx="4688932" cy="2595268"/>
          </a:xfrm>
        </p:grpSpPr>
        <p:pic>
          <p:nvPicPr>
            <p:cNvPr id="2054" name="Picture 6" descr="Oxyfuel-v3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27902" y="3979663"/>
              <a:ext cx="4616261" cy="25952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Box 9"/>
            <p:cNvSpPr txBox="1"/>
            <p:nvPr/>
          </p:nvSpPr>
          <p:spPr>
            <a:xfrm>
              <a:off x="6887148" y="3984602"/>
              <a:ext cx="2129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Oxy-fuel combustion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42161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Carbon transport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8713" y="1544681"/>
            <a:ext cx="6840760" cy="476970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226" y="6524098"/>
            <a:ext cx="249510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Global CCS Institute</a:t>
            </a:r>
          </a:p>
        </p:txBody>
      </p:sp>
    </p:spTree>
    <p:extLst>
      <p:ext uri="{BB962C8B-B14F-4D97-AF65-F5344CB8AC3E}">
        <p14:creationId xmlns:p14="http://schemas.microsoft.com/office/powerpoint/2010/main" val="26848456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DB61F-3AC6-DF08-0EAA-9C959FFAA0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Pathways for CO</a:t>
            </a:r>
            <a:r>
              <a:rPr lang="en-GB" b="1" baseline="-25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use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995AF53-DDDF-55E3-42EC-B63179BBA1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8911" y="2053278"/>
            <a:ext cx="8494192" cy="4196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97601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 descr="Image result for ccs stor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44000" cy="609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226" y="6524098"/>
            <a:ext cx="318394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Power Engineering Platform</a:t>
            </a:r>
          </a:p>
        </p:txBody>
      </p:sp>
    </p:spTree>
    <p:extLst>
      <p:ext uri="{BB962C8B-B14F-4D97-AF65-F5344CB8AC3E}">
        <p14:creationId xmlns:p14="http://schemas.microsoft.com/office/powerpoint/2010/main" val="22136573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Will CO</a:t>
            </a:r>
            <a:r>
              <a:rPr lang="en-GB" b="1" baseline="-25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leak?</a:t>
            </a:r>
          </a:p>
        </p:txBody>
      </p:sp>
      <p:pic>
        <p:nvPicPr>
          <p:cNvPr id="6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844824"/>
            <a:ext cx="3096344" cy="444566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4170" y="1916832"/>
            <a:ext cx="3783564" cy="437366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226" y="6554378"/>
            <a:ext cx="25726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British Geological Survey</a:t>
            </a:r>
          </a:p>
        </p:txBody>
      </p:sp>
    </p:spTree>
    <p:extLst>
      <p:ext uri="{BB962C8B-B14F-4D97-AF65-F5344CB8AC3E}">
        <p14:creationId xmlns:p14="http://schemas.microsoft.com/office/powerpoint/2010/main" val="22695278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 policy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49" y="1825625"/>
            <a:ext cx="8040337" cy="4351338"/>
          </a:xfrm>
        </p:spPr>
        <p:txBody>
          <a:bodyPr/>
          <a:lstStyle/>
          <a:p>
            <a:r>
              <a:rPr lang="en-GB" dirty="0"/>
              <a:t>Energy Act 2008 – governs offshore storage of CO</a:t>
            </a:r>
            <a:r>
              <a:rPr lang="en-GB" baseline="-25000" dirty="0"/>
              <a:t>2</a:t>
            </a:r>
          </a:p>
          <a:p>
            <a:r>
              <a:rPr lang="en-GB" dirty="0"/>
              <a:t>Carbon Dioxide (Licensing etc.) Regulations 2010 (SI 2010/2221) – transposes EU Directive on geological storage of CO</a:t>
            </a:r>
            <a:r>
              <a:rPr lang="en-GB" baseline="-25000" dirty="0"/>
              <a:t>2</a:t>
            </a:r>
          </a:p>
          <a:p>
            <a:r>
              <a:rPr lang="en-GB" dirty="0"/>
              <a:t>Policy announcement 2017 (Clean Growth Strategy); 3 actions:</a:t>
            </a:r>
          </a:p>
          <a:p>
            <a:pPr lvl="1"/>
            <a:r>
              <a:rPr lang="en-GB" dirty="0"/>
              <a:t>Commitment to deploying CCUS in UK with cost reduction</a:t>
            </a:r>
          </a:p>
          <a:p>
            <a:pPr lvl="1"/>
            <a:r>
              <a:rPr lang="en-GB" dirty="0"/>
              <a:t>International collaboration on CCUS</a:t>
            </a:r>
          </a:p>
          <a:p>
            <a:pPr lvl="1"/>
            <a:r>
              <a:rPr lang="en-GB" dirty="0"/>
              <a:t>CCUS innovation</a:t>
            </a:r>
          </a:p>
        </p:txBody>
      </p:sp>
    </p:spTree>
    <p:extLst>
      <p:ext uri="{BB962C8B-B14F-4D97-AF65-F5344CB8AC3E}">
        <p14:creationId xmlns:p14="http://schemas.microsoft.com/office/powerpoint/2010/main" val="32385338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916" y="365126"/>
            <a:ext cx="8585827" cy="610098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50223"/>
            <a:ext cx="290727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Energy Technologies Institute</a:t>
            </a:r>
          </a:p>
        </p:txBody>
      </p:sp>
    </p:spTree>
    <p:extLst>
      <p:ext uri="{BB962C8B-B14F-4D97-AF65-F5344CB8AC3E}">
        <p14:creationId xmlns:p14="http://schemas.microsoft.com/office/powerpoint/2010/main" val="6977387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Vision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301" y="1606423"/>
            <a:ext cx="8664128" cy="461210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50223"/>
            <a:ext cx="356982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UK Government, CCS Action Plan 2018</a:t>
            </a:r>
          </a:p>
        </p:txBody>
      </p:sp>
    </p:spTree>
    <p:extLst>
      <p:ext uri="{BB962C8B-B14F-4D97-AF65-F5344CB8AC3E}">
        <p14:creationId xmlns:p14="http://schemas.microsoft.com/office/powerpoint/2010/main" val="2630684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3070513" cy="2188069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Potential locations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9163" y="-3626"/>
            <a:ext cx="5156617" cy="686162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50223"/>
            <a:ext cx="356982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UK Government, CCS Action Plan 2018</a:t>
            </a:r>
          </a:p>
        </p:txBody>
      </p:sp>
    </p:spTree>
    <p:extLst>
      <p:ext uri="{BB962C8B-B14F-4D97-AF65-F5344CB8AC3E}">
        <p14:creationId xmlns:p14="http://schemas.microsoft.com/office/powerpoint/2010/main" val="2258172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Budget 2020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3962" r="1928" b="5206"/>
          <a:stretch/>
        </p:blipFill>
        <p:spPr>
          <a:xfrm>
            <a:off x="430455" y="1549729"/>
            <a:ext cx="8173959" cy="5047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95916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CCS demonstration site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Sleipner</a:t>
            </a:r>
            <a:r>
              <a:rPr lang="en-GB" dirty="0"/>
              <a:t> gas field - Norway</a:t>
            </a:r>
          </a:p>
        </p:txBody>
      </p:sp>
      <p:pic>
        <p:nvPicPr>
          <p:cNvPr id="4" name="Picture 2" descr="Image result for sleipner gas fiel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01001"/>
            <a:ext cx="2143125" cy="1857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226" y="6554378"/>
            <a:ext cx="32547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Sources: Statoil / British Geological Survey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9832" y="2772624"/>
            <a:ext cx="5581650" cy="3343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81425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</a:t>
            </a:r>
            <a:r>
              <a:rPr lang="en-GB" b="1" baseline="-25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storage @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Sleipner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 descr="Image result for sleipner gas fiel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572" y="1752600"/>
            <a:ext cx="8469784" cy="4634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226" y="6554378"/>
            <a:ext cx="303480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Source: British Geological Survey</a:t>
            </a:r>
          </a:p>
        </p:txBody>
      </p:sp>
    </p:spTree>
    <p:extLst>
      <p:ext uri="{BB962C8B-B14F-4D97-AF65-F5344CB8AC3E}">
        <p14:creationId xmlns:p14="http://schemas.microsoft.com/office/powerpoint/2010/main" val="32104001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AF684-1535-E681-A2C4-EDAD3DDA0F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 perspective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AEAB35-3902-60C8-7587-722EFDE358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10 Point Green plan for a Green Industrial Revolution</a:t>
            </a:r>
          </a:p>
          <a:p>
            <a:pPr lvl="1"/>
            <a:r>
              <a:rPr lang="en-GB" dirty="0"/>
              <a:t>2 x CCS clusters within 2020s</a:t>
            </a:r>
          </a:p>
          <a:p>
            <a:pPr lvl="2"/>
            <a:r>
              <a:rPr lang="en-GB" dirty="0" err="1"/>
              <a:t>HyNet</a:t>
            </a:r>
            <a:r>
              <a:rPr lang="en-GB" dirty="0"/>
              <a:t> cluster (North West England &amp; North Wales)</a:t>
            </a:r>
          </a:p>
          <a:p>
            <a:pPr lvl="2"/>
            <a:r>
              <a:rPr lang="en-GB" dirty="0"/>
              <a:t>East Coast cluster in Teesside &amp; Humber</a:t>
            </a:r>
          </a:p>
          <a:p>
            <a:pPr lvl="1"/>
            <a:r>
              <a:rPr lang="en-GB" dirty="0"/>
              <a:t>2 x further clusters in 2030s</a:t>
            </a:r>
          </a:p>
          <a:p>
            <a:pPr lvl="1"/>
            <a:r>
              <a:rPr lang="en-GB" dirty="0"/>
              <a:t>More clusters were announced in March 2023</a:t>
            </a:r>
          </a:p>
        </p:txBody>
      </p:sp>
    </p:spTree>
    <p:extLst>
      <p:ext uri="{BB962C8B-B14F-4D97-AF65-F5344CB8AC3E}">
        <p14:creationId xmlns:p14="http://schemas.microsoft.com/office/powerpoint/2010/main" val="33529984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59379-327C-E6A5-EBDF-71329AD05B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310" y="365126"/>
            <a:ext cx="2053994" cy="2614244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HyNet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Process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B5CEC52-57B0-EBCC-56C2-18E3617F99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887" t="36637" r="25493" b="15460"/>
          <a:stretch/>
        </p:blipFill>
        <p:spPr>
          <a:xfrm>
            <a:off x="2452534" y="124519"/>
            <a:ext cx="6567000" cy="6654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6072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53ABD1-8A2B-A1C1-F9BB-BF064E455A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A672E6-726F-60B0-4217-D2CC3A9A15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075" r="1127" b="3996"/>
          <a:stretch/>
        </p:blipFill>
        <p:spPr>
          <a:xfrm>
            <a:off x="51515" y="999656"/>
            <a:ext cx="9040969" cy="5177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48338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6EC13D3-18B3-2AF5-BB01-8DDC2C061D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718" r="1628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AC6F8F-1130-DAD7-22EC-6CAEECBC6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Australia’s project fails to meet targets…</a:t>
            </a:r>
            <a:endParaRPr lang="en-US" sz="31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74052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Energy Technologies Institute (</a:t>
            </a:r>
            <a:r>
              <a:rPr lang="en-GB" dirty="0">
                <a:hlinkClick r:id="rId2"/>
              </a:rPr>
              <a:t>www.eti.co.uk/</a:t>
            </a:r>
            <a:r>
              <a:rPr lang="en-GB" dirty="0"/>
              <a:t>)</a:t>
            </a:r>
          </a:p>
          <a:p>
            <a:r>
              <a:rPr lang="en-GB" dirty="0"/>
              <a:t>Carbon Capture &amp; Storage Association (</a:t>
            </a:r>
            <a:r>
              <a:rPr lang="en-GB" dirty="0">
                <a:hlinkClick r:id="rId3"/>
              </a:rPr>
              <a:t>www.ccsassociation.org/</a:t>
            </a:r>
            <a:r>
              <a:rPr lang="en-GB" dirty="0"/>
              <a:t>)</a:t>
            </a:r>
          </a:p>
          <a:p>
            <a:r>
              <a:rPr lang="en-GB" dirty="0"/>
              <a:t>Global CCS Institute (</a:t>
            </a:r>
            <a:r>
              <a:rPr lang="en-GB" dirty="0">
                <a:hlinkClick r:id="rId4"/>
              </a:rPr>
              <a:t>www.globalccsinstitute.com/</a:t>
            </a:r>
            <a:r>
              <a:rPr lang="en-GB" dirty="0"/>
              <a:t>)</a:t>
            </a:r>
          </a:p>
          <a:p>
            <a:r>
              <a:rPr lang="en-GB" dirty="0"/>
              <a:t>UK Government – CCS (</a:t>
            </a:r>
            <a:r>
              <a:rPr lang="en-GB" dirty="0">
                <a:hlinkClick r:id="rId5"/>
              </a:rPr>
              <a:t>www.gov.uk/guidance/uk-carbon-capture-and-storage-government-funding-and-support#contents</a:t>
            </a:r>
            <a:r>
              <a:rPr lang="en-GB" dirty="0"/>
              <a:t>) </a:t>
            </a:r>
          </a:p>
          <a:p>
            <a:r>
              <a:rPr lang="en-GB" dirty="0"/>
              <a:t>UK Legislation (</a:t>
            </a:r>
            <a:r>
              <a:rPr lang="en-GB" dirty="0">
                <a:hlinkClick r:id="rId6"/>
              </a:rPr>
              <a:t>www.legislation.gov.uk/</a:t>
            </a:r>
            <a:r>
              <a:rPr lang="en-GB" dirty="0"/>
              <a:t>) </a:t>
            </a:r>
          </a:p>
          <a:p>
            <a:r>
              <a:rPr lang="en-GB" dirty="0" err="1"/>
              <a:t>HyNet</a:t>
            </a:r>
            <a:r>
              <a:rPr lang="en-GB" dirty="0"/>
              <a:t> (</a:t>
            </a:r>
            <a:r>
              <a:rPr lang="en-GB" dirty="0">
                <a:hlinkClick r:id="rId7"/>
              </a:rPr>
              <a:t>www.hynet.co.uk/about/</a:t>
            </a:r>
            <a:r>
              <a:rPr lang="en-GB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31901478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200</TotalTime>
  <Words>381</Words>
  <Application>Microsoft Office PowerPoint</Application>
  <PresentationFormat>On-screen Show (4:3)</PresentationFormat>
  <Paragraphs>70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Carbon Capture and Storage (CCS)</vt:lpstr>
      <vt:lpstr>Outline</vt:lpstr>
      <vt:lpstr>What is it?</vt:lpstr>
      <vt:lpstr>What does CCS entail?</vt:lpstr>
      <vt:lpstr>Carbon capture &amp; storage methods</vt:lpstr>
      <vt:lpstr>Carbon transport</vt:lpstr>
      <vt:lpstr>Pathways for CO2 use</vt:lpstr>
      <vt:lpstr>PowerPoint Presentation</vt:lpstr>
      <vt:lpstr>Will CO2 leak?</vt:lpstr>
      <vt:lpstr>UK policy context</vt:lpstr>
      <vt:lpstr>PowerPoint Presentation</vt:lpstr>
      <vt:lpstr>Vision</vt:lpstr>
      <vt:lpstr>Potential locations</vt:lpstr>
      <vt:lpstr>Budget 2020</vt:lpstr>
      <vt:lpstr>CCS demonstration site</vt:lpstr>
      <vt:lpstr>CO2 storage @ Sleipner</vt:lpstr>
      <vt:lpstr>UK perspective</vt:lpstr>
      <vt:lpstr>The HyNet Process</vt:lpstr>
      <vt:lpstr>PowerPoint Presentation</vt:lpstr>
      <vt:lpstr>Australia’s project fails to meet targets…</vt:lpstr>
      <vt:lpstr>Useful information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Carbon Capture and Storage (CCS)</dc:title>
  <dc:creator>Lara Hopkinson</dc:creator>
  <cp:lastModifiedBy>Lara Hopkinson</cp:lastModifiedBy>
  <cp:revision>12</cp:revision>
  <dcterms:created xsi:type="dcterms:W3CDTF">2020-10-09T10:04:05Z</dcterms:created>
  <dcterms:modified xsi:type="dcterms:W3CDTF">2023-11-13T09:02:04Z</dcterms:modified>
</cp:coreProperties>
</file>