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50" r:id="rId2"/>
  </p:sldMasterIdLst>
  <p:notesMasterIdLst>
    <p:notesMasterId r:id="rId90"/>
  </p:notesMasterIdLst>
  <p:sldIdLst>
    <p:sldId id="256" r:id="rId3"/>
    <p:sldId id="335" r:id="rId4"/>
    <p:sldId id="352" r:id="rId5"/>
    <p:sldId id="257" r:id="rId6"/>
    <p:sldId id="259" r:id="rId7"/>
    <p:sldId id="260" r:id="rId8"/>
    <p:sldId id="258" r:id="rId9"/>
    <p:sldId id="298" r:id="rId10"/>
    <p:sldId id="262" r:id="rId11"/>
    <p:sldId id="263" r:id="rId12"/>
    <p:sldId id="354" r:id="rId13"/>
    <p:sldId id="264" r:id="rId14"/>
    <p:sldId id="265" r:id="rId15"/>
    <p:sldId id="294" r:id="rId16"/>
    <p:sldId id="337" r:id="rId17"/>
    <p:sldId id="343" r:id="rId18"/>
    <p:sldId id="342" r:id="rId19"/>
    <p:sldId id="340" r:id="rId20"/>
    <p:sldId id="266" r:id="rId21"/>
    <p:sldId id="296" r:id="rId22"/>
    <p:sldId id="268" r:id="rId23"/>
    <p:sldId id="297" r:id="rId24"/>
    <p:sldId id="269" r:id="rId25"/>
    <p:sldId id="344" r:id="rId26"/>
    <p:sldId id="345" r:id="rId27"/>
    <p:sldId id="346" r:id="rId28"/>
    <p:sldId id="270" r:id="rId29"/>
    <p:sldId id="347" r:id="rId30"/>
    <p:sldId id="348" r:id="rId31"/>
    <p:sldId id="271" r:id="rId32"/>
    <p:sldId id="349" r:id="rId33"/>
    <p:sldId id="350" r:id="rId34"/>
    <p:sldId id="351" r:id="rId35"/>
    <p:sldId id="272" r:id="rId36"/>
    <p:sldId id="273" r:id="rId37"/>
    <p:sldId id="275" r:id="rId38"/>
    <p:sldId id="277" r:id="rId39"/>
    <p:sldId id="278" r:id="rId40"/>
    <p:sldId id="279" r:id="rId41"/>
    <p:sldId id="280" r:id="rId42"/>
    <p:sldId id="281" r:id="rId43"/>
    <p:sldId id="282" r:id="rId44"/>
    <p:sldId id="283" r:id="rId45"/>
    <p:sldId id="284" r:id="rId46"/>
    <p:sldId id="285" r:id="rId47"/>
    <p:sldId id="286" r:id="rId48"/>
    <p:sldId id="288" r:id="rId49"/>
    <p:sldId id="289" r:id="rId50"/>
    <p:sldId id="290" r:id="rId51"/>
    <p:sldId id="291" r:id="rId52"/>
    <p:sldId id="292" r:id="rId53"/>
    <p:sldId id="293" r:id="rId54"/>
    <p:sldId id="299" r:id="rId55"/>
    <p:sldId id="300" r:id="rId56"/>
    <p:sldId id="301" r:id="rId57"/>
    <p:sldId id="302" r:id="rId58"/>
    <p:sldId id="303" r:id="rId59"/>
    <p:sldId id="304" r:id="rId60"/>
    <p:sldId id="305" r:id="rId61"/>
    <p:sldId id="306" r:id="rId62"/>
    <p:sldId id="307" r:id="rId63"/>
    <p:sldId id="308" r:id="rId64"/>
    <p:sldId id="309" r:id="rId65"/>
    <p:sldId id="310" r:id="rId66"/>
    <p:sldId id="311" r:id="rId67"/>
    <p:sldId id="312" r:id="rId68"/>
    <p:sldId id="313" r:id="rId69"/>
    <p:sldId id="314" r:id="rId70"/>
    <p:sldId id="315" r:id="rId71"/>
    <p:sldId id="316" r:id="rId72"/>
    <p:sldId id="317" r:id="rId73"/>
    <p:sldId id="318" r:id="rId74"/>
    <p:sldId id="319" r:id="rId75"/>
    <p:sldId id="320" r:id="rId76"/>
    <p:sldId id="321" r:id="rId77"/>
    <p:sldId id="322" r:id="rId78"/>
    <p:sldId id="323" r:id="rId79"/>
    <p:sldId id="324" r:id="rId80"/>
    <p:sldId id="325" r:id="rId81"/>
    <p:sldId id="326" r:id="rId82"/>
    <p:sldId id="327" r:id="rId83"/>
    <p:sldId id="328" r:id="rId84"/>
    <p:sldId id="329" r:id="rId85"/>
    <p:sldId id="330" r:id="rId86"/>
    <p:sldId id="331" r:id="rId87"/>
    <p:sldId id="332" r:id="rId88"/>
    <p:sldId id="333" r:id="rId8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935" autoAdjust="0"/>
  </p:normalViewPr>
  <p:slideViewPr>
    <p:cSldViewPr showGuides="1">
      <p:cViewPr>
        <p:scale>
          <a:sx n="79" d="100"/>
          <a:sy n="79" d="100"/>
        </p:scale>
        <p:origin x="-1104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76" Type="http://schemas.openxmlformats.org/officeDocument/2006/relationships/slide" Target="slides/slide74.xml"/><Relationship Id="rId84" Type="http://schemas.openxmlformats.org/officeDocument/2006/relationships/slide" Target="slides/slide82.xml"/><Relationship Id="rId89" Type="http://schemas.openxmlformats.org/officeDocument/2006/relationships/slide" Target="slides/slide87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92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slide" Target="slides/slide72.xml"/><Relationship Id="rId79" Type="http://schemas.openxmlformats.org/officeDocument/2006/relationships/slide" Target="slides/slide77.xml"/><Relationship Id="rId87" Type="http://schemas.openxmlformats.org/officeDocument/2006/relationships/slide" Target="slides/slide85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82" Type="http://schemas.openxmlformats.org/officeDocument/2006/relationships/slide" Target="slides/slide80.xml"/><Relationship Id="rId90" Type="http://schemas.openxmlformats.org/officeDocument/2006/relationships/notesMaster" Target="notesMasters/notesMaster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slide" Target="slides/slide75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slide" Target="slides/slide78.xml"/><Relationship Id="rId85" Type="http://schemas.openxmlformats.org/officeDocument/2006/relationships/slide" Target="slides/slide83.xml"/><Relationship Id="rId93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83" Type="http://schemas.openxmlformats.org/officeDocument/2006/relationships/slide" Target="slides/slide81.xml"/><Relationship Id="rId88" Type="http://schemas.openxmlformats.org/officeDocument/2006/relationships/slide" Target="slides/slide86.xml"/><Relationship Id="rId9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slide" Target="slides/slide76.xml"/><Relationship Id="rId81" Type="http://schemas.openxmlformats.org/officeDocument/2006/relationships/slide" Target="slides/slide79.xml"/><Relationship Id="rId86" Type="http://schemas.openxmlformats.org/officeDocument/2006/relationships/slide" Target="slides/slide84.xml"/><Relationship Id="rId9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261BF1-5FFF-4FBB-A9B4-964B31472993}" type="datetimeFigureOut">
              <a:rPr lang="en-US" smtClean="0"/>
              <a:t>1/4/2018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3443A2-EA61-4B12-AD16-6DDC3DA36F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685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6575" y="503238"/>
            <a:ext cx="3140075" cy="235426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1400" b="1" dirty="0" smtClean="0"/>
              <a:t>Faded background picture</a:t>
            </a:r>
            <a:endParaRPr lang="en-US" sz="1400" b="1" baseline="0" dirty="0" smtClean="0"/>
          </a:p>
          <a:p>
            <a:r>
              <a:rPr lang="en-US" sz="1400" b="0" baseline="0" dirty="0" smtClean="0"/>
              <a:t>(Basic)</a:t>
            </a:r>
          </a:p>
          <a:p>
            <a:endParaRPr lang="en-US" sz="1200" b="1" baseline="0" dirty="0" smtClean="0"/>
          </a:p>
          <a:p>
            <a:endParaRPr lang="en-US" sz="1200" b="1" baseline="0" dirty="0" smtClean="0"/>
          </a:p>
          <a:p>
            <a:r>
              <a:rPr lang="en-US" sz="1200" b="0" dirty="0" smtClean="0"/>
              <a:t>To reproduce the background effects on this slide, do the following:</a:t>
            </a:r>
          </a:p>
          <a:p>
            <a:pPr marL="228600" marR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1200" baseline="0" dirty="0" smtClean="0"/>
              <a:t>On the </a:t>
            </a:r>
            <a:r>
              <a:rPr lang="en-US" sz="1200" b="1" baseline="0" dirty="0" smtClean="0"/>
              <a:t>Home</a:t>
            </a:r>
            <a:r>
              <a:rPr lang="en-US" sz="1200" baseline="0" dirty="0" smtClean="0"/>
              <a:t> tab, in the </a:t>
            </a:r>
            <a:r>
              <a:rPr lang="en-US" sz="1200" b="1" baseline="0" dirty="0" smtClean="0"/>
              <a:t>Slides</a:t>
            </a:r>
            <a:r>
              <a:rPr lang="en-US" sz="1200" baseline="0" dirty="0" smtClean="0"/>
              <a:t> group, click </a:t>
            </a:r>
            <a:r>
              <a:rPr lang="en-US" sz="1200" b="1" baseline="0" dirty="0" smtClean="0"/>
              <a:t>Layout</a:t>
            </a:r>
            <a:r>
              <a:rPr lang="en-US" sz="1200" baseline="0" dirty="0" smtClean="0"/>
              <a:t> and then click </a:t>
            </a:r>
            <a:r>
              <a:rPr lang="en-US" sz="1200" b="1" baseline="0" dirty="0" smtClean="0"/>
              <a:t>Blank</a:t>
            </a:r>
            <a:r>
              <a:rPr lang="en-US" sz="1200" baseline="0" dirty="0" smtClean="0"/>
              <a:t>. 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b="0" dirty="0" smtClean="0"/>
              <a:t>Right-click the slide</a:t>
            </a:r>
            <a:r>
              <a:rPr lang="en-US" sz="1200" b="0" baseline="0" dirty="0" smtClean="0"/>
              <a:t> and click </a:t>
            </a:r>
            <a:r>
              <a:rPr lang="en-US" sz="1200" b="1" dirty="0" smtClean="0"/>
              <a:t>Format</a:t>
            </a:r>
            <a:r>
              <a:rPr lang="en-US" sz="1200" b="0" baseline="0" dirty="0" smtClean="0"/>
              <a:t> </a:t>
            </a:r>
            <a:r>
              <a:rPr lang="en-US" sz="1200" b="1" baseline="0" dirty="0" smtClean="0"/>
              <a:t>Background</a:t>
            </a:r>
            <a:r>
              <a:rPr lang="en-US" sz="1200" b="0" baseline="0" dirty="0" smtClean="0"/>
              <a:t>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b="0" baseline="0" dirty="0" smtClean="0"/>
              <a:t>In the </a:t>
            </a:r>
            <a:r>
              <a:rPr lang="en-US" sz="1200" b="1" baseline="0" dirty="0" smtClean="0"/>
              <a:t>Format Background</a:t>
            </a:r>
            <a:r>
              <a:rPr lang="en-US" sz="1200" b="0" baseline="0" dirty="0" smtClean="0"/>
              <a:t> dialog box, click </a:t>
            </a:r>
            <a:r>
              <a:rPr lang="en-US" sz="1200" b="1" baseline="0" dirty="0" smtClean="0"/>
              <a:t>Fill</a:t>
            </a:r>
            <a:r>
              <a:rPr lang="en-US" sz="1200" b="0" baseline="0" dirty="0" smtClean="0"/>
              <a:t> in the left pane. In the </a:t>
            </a:r>
            <a:r>
              <a:rPr lang="en-US" sz="1200" b="1" baseline="0" dirty="0" smtClean="0"/>
              <a:t>Fill</a:t>
            </a:r>
            <a:r>
              <a:rPr lang="en-US" sz="1200" b="0" baseline="0" dirty="0" smtClean="0"/>
              <a:t> pane, select </a:t>
            </a:r>
            <a:r>
              <a:rPr lang="en-US" sz="1200" b="1" baseline="0" dirty="0" smtClean="0"/>
              <a:t>Picture or texture fill</a:t>
            </a:r>
            <a:r>
              <a:rPr lang="en-US" sz="1200" b="0" baseline="0" dirty="0" smtClean="0"/>
              <a:t>, and then under </a:t>
            </a:r>
            <a:r>
              <a:rPr lang="en-US" sz="1200" b="1" baseline="0" dirty="0" smtClean="0"/>
              <a:t>Insert from</a:t>
            </a:r>
            <a:r>
              <a:rPr lang="en-US" sz="1200" b="0" baseline="0" dirty="0" smtClean="0"/>
              <a:t>, click </a:t>
            </a:r>
            <a:r>
              <a:rPr lang="en-US" sz="1200" b="1" baseline="0" dirty="0" smtClean="0"/>
              <a:t>File</a:t>
            </a:r>
            <a:r>
              <a:rPr lang="en-US" sz="1200" b="0" baseline="0" dirty="0" smtClean="0"/>
              <a:t>. 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b="0" baseline="0" dirty="0" smtClean="0"/>
              <a:t>In the </a:t>
            </a:r>
            <a:r>
              <a:rPr lang="en-US" sz="1200" b="1" baseline="0" dirty="0" smtClean="0"/>
              <a:t>Insert Picture </a:t>
            </a:r>
            <a:r>
              <a:rPr lang="en-US" sz="1200" b="0" baseline="0" dirty="0" smtClean="0"/>
              <a:t>dialog box, select a picture, and then click </a:t>
            </a:r>
            <a:r>
              <a:rPr lang="en-US" sz="1200" b="1" baseline="0" dirty="0" smtClean="0"/>
              <a:t>Insert</a:t>
            </a:r>
            <a:r>
              <a:rPr lang="en-US" sz="1200" b="0" baseline="0" dirty="0" smtClean="0"/>
              <a:t>.</a:t>
            </a:r>
          </a:p>
          <a:p>
            <a:pPr marL="228600" indent="-228600">
              <a:buFont typeface="+mj-lt"/>
              <a:buAutoNum type="arabicPeriod"/>
            </a:pPr>
            <a:r>
              <a:rPr lang="en-US" sz="1200" b="0" baseline="0" dirty="0" smtClean="0"/>
              <a:t>Also  in the </a:t>
            </a:r>
            <a:r>
              <a:rPr lang="en-US" sz="1200" b="1" baseline="0" dirty="0" smtClean="0"/>
              <a:t>Format Background </a:t>
            </a:r>
            <a:r>
              <a:rPr lang="en-US" sz="1200" b="0" baseline="0" dirty="0" smtClean="0"/>
              <a:t>dialog box, in the </a:t>
            </a:r>
            <a:r>
              <a:rPr lang="en-US" sz="1200" b="1" baseline="0" dirty="0" smtClean="0"/>
              <a:t>Fill</a:t>
            </a:r>
            <a:r>
              <a:rPr lang="en-US" sz="1200" b="0" baseline="0" dirty="0" smtClean="0"/>
              <a:t> pane, in the </a:t>
            </a:r>
            <a:r>
              <a:rPr lang="en-US" sz="1200" b="1" baseline="0" dirty="0" smtClean="0"/>
              <a:t>Transparency</a:t>
            </a:r>
            <a:r>
              <a:rPr lang="en-US" sz="1200" b="0" baseline="0" dirty="0" smtClean="0"/>
              <a:t> box, enter </a:t>
            </a:r>
            <a:r>
              <a:rPr lang="en-US" sz="1200" b="1" baseline="0" dirty="0" smtClean="0"/>
              <a:t>85%</a:t>
            </a:r>
            <a:r>
              <a:rPr lang="en-US" sz="1200" b="0" baseline="0" dirty="0" smtClean="0"/>
              <a:t>.</a:t>
            </a:r>
          </a:p>
          <a:p>
            <a:pPr marL="228600" indent="-228600">
              <a:buFont typeface="+mj-lt"/>
              <a:buAutoNum type="arabicPeriod"/>
            </a:pPr>
            <a:endParaRPr lang="en-US" sz="1200" b="0" baseline="0" dirty="0" smtClean="0"/>
          </a:p>
          <a:p>
            <a:endParaRPr lang="en-US" sz="1200" b="0" dirty="0"/>
          </a:p>
        </p:txBody>
      </p:sp>
    </p:spTree>
    <p:extLst>
      <p:ext uri="{BB962C8B-B14F-4D97-AF65-F5344CB8AC3E}">
        <p14:creationId xmlns:p14="http://schemas.microsoft.com/office/powerpoint/2010/main" val="1357832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71B6AB3E-883B-4DE2-9721-23FF911409D2}" type="slidenum">
              <a:rPr lang="en-US" altLang="en-US" sz="1200" smtClean="0"/>
              <a:pPr/>
              <a:t>23</a:t>
            </a:fld>
            <a:endParaRPr lang="en-US" altLang="en-US" sz="1200" smtClean="0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 11.2 here</a:t>
            </a:r>
          </a:p>
        </p:txBody>
      </p:sp>
    </p:spTree>
    <p:extLst>
      <p:ext uri="{BB962C8B-B14F-4D97-AF65-F5344CB8AC3E}">
        <p14:creationId xmlns:p14="http://schemas.microsoft.com/office/powerpoint/2010/main" val="3187842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4BF6D583-1352-4200-8B40-F43B62DA242E}" type="slidenum">
              <a:rPr lang="en-US" altLang="en-US" sz="1200" smtClean="0"/>
              <a:pPr/>
              <a:t>35</a:t>
            </a:fld>
            <a:endParaRPr lang="en-US" altLang="en-US" sz="1200" smtClean="0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Fig. 11.3</a:t>
            </a:r>
          </a:p>
        </p:txBody>
      </p:sp>
    </p:spTree>
    <p:extLst>
      <p:ext uri="{BB962C8B-B14F-4D97-AF65-F5344CB8AC3E}">
        <p14:creationId xmlns:p14="http://schemas.microsoft.com/office/powerpoint/2010/main" val="339115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99EC3996-594D-4807-9B35-4B74F5CA56D3}" type="slidenum">
              <a:rPr lang="en-US" altLang="en-US" sz="1200" smtClean="0"/>
              <a:pPr/>
              <a:t>44</a:t>
            </a:fld>
            <a:endParaRPr lang="en-US" altLang="en-US" sz="1200" smtClean="0"/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 11.6</a:t>
            </a:r>
          </a:p>
        </p:txBody>
      </p:sp>
    </p:spTree>
    <p:extLst>
      <p:ext uri="{BB962C8B-B14F-4D97-AF65-F5344CB8AC3E}">
        <p14:creationId xmlns:p14="http://schemas.microsoft.com/office/powerpoint/2010/main" val="871828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D51486B5-4D8C-4730-AA61-A5DFBEE8843A}" type="slidenum">
              <a:rPr lang="en-US" altLang="en-US" sz="1200" smtClean="0"/>
              <a:pPr/>
              <a:t>47</a:t>
            </a:fld>
            <a:endParaRPr lang="en-US" altLang="en-US" sz="1200" smtClean="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 11.5</a:t>
            </a:r>
          </a:p>
        </p:txBody>
      </p:sp>
    </p:spTree>
    <p:extLst>
      <p:ext uri="{BB962C8B-B14F-4D97-AF65-F5344CB8AC3E}">
        <p14:creationId xmlns:p14="http://schemas.microsoft.com/office/powerpoint/2010/main" val="3613150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69AAB5B0-0BD9-4E89-90D1-FF8697E525B4}" type="slidenum">
              <a:rPr lang="en-US" altLang="en-US" sz="1200" smtClean="0"/>
              <a:pPr/>
              <a:t>50</a:t>
            </a:fld>
            <a:endParaRPr lang="en-US" altLang="en-US" sz="1200" smtClean="0"/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 11.2</a:t>
            </a:r>
          </a:p>
        </p:txBody>
      </p:sp>
    </p:spTree>
    <p:extLst>
      <p:ext uri="{BB962C8B-B14F-4D97-AF65-F5344CB8AC3E}">
        <p14:creationId xmlns:p14="http://schemas.microsoft.com/office/powerpoint/2010/main" val="3593498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04E65DBE-682F-4803-9F4F-2A5AF0A9931E}" type="slidenum">
              <a:rPr lang="en-US" altLang="en-US" sz="1200" smtClean="0"/>
              <a:pPr/>
              <a:t>55</a:t>
            </a:fld>
            <a:endParaRPr lang="en-US" altLang="en-US" sz="1200" smtClean="0"/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94814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8D05ADDB-B7C9-4441-A6B8-F70511C447E8}" type="slidenum">
              <a:rPr lang="en-US" altLang="en-US" sz="1200" smtClean="0"/>
              <a:pPr/>
              <a:t>57</a:t>
            </a:fld>
            <a:endParaRPr lang="en-US" altLang="en-US" sz="1200" smtClean="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ea typeface="ＭＳ Ｐゴシック" pitchFamily="1" charset="-128"/>
              </a:rPr>
              <a:t>http://ahp.apps01.yorku.ca/?p=3889</a:t>
            </a:r>
          </a:p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04192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C192B9D4-75C3-4E42-8DB4-1B229DA3F79F}" type="slidenum">
              <a:rPr lang="en-US" altLang="en-US" sz="1200" smtClean="0"/>
              <a:pPr/>
              <a:t>58</a:t>
            </a:fld>
            <a:endParaRPr lang="en-US" altLang="en-US" sz="1200" smtClean="0"/>
          </a:p>
        </p:txBody>
      </p:sp>
      <p:sp>
        <p:nvSpPr>
          <p:cNvPr id="101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Fig. 14.1</a:t>
            </a:r>
          </a:p>
        </p:txBody>
      </p:sp>
    </p:spTree>
    <p:extLst>
      <p:ext uri="{BB962C8B-B14F-4D97-AF65-F5344CB8AC3E}">
        <p14:creationId xmlns:p14="http://schemas.microsoft.com/office/powerpoint/2010/main" val="3078099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74127A23-CD94-4C89-B953-EA357B70A357}" type="slidenum">
              <a:rPr lang="en-US" altLang="en-US" sz="1200" smtClean="0"/>
              <a:pPr/>
              <a:t>59</a:t>
            </a:fld>
            <a:endParaRPr lang="en-US" altLang="en-US" sz="1200" smtClean="0"/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55703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40B21FC3-BC5E-4083-AF5B-EE8EF0925A64}" type="slidenum">
              <a:rPr lang="en-US" altLang="en-US" sz="1200" smtClean="0"/>
              <a:pPr/>
              <a:t>60</a:t>
            </a:fld>
            <a:endParaRPr lang="en-US" altLang="en-US" sz="1200" smtClean="0"/>
          </a:p>
        </p:txBody>
      </p:sp>
      <p:sp>
        <p:nvSpPr>
          <p:cNvPr id="1034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956966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1B91628B-870D-4B41-8928-0F9BB7E307AF}" type="slidenum">
              <a:rPr lang="en-US" altLang="en-US" sz="1200" smtClean="0"/>
              <a:pPr/>
              <a:t>67</a:t>
            </a:fld>
            <a:endParaRPr lang="en-US" altLang="en-US" sz="1200" smtClean="0"/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Fig. 14.2</a:t>
            </a:r>
          </a:p>
        </p:txBody>
      </p:sp>
    </p:spTree>
    <p:extLst>
      <p:ext uri="{BB962C8B-B14F-4D97-AF65-F5344CB8AC3E}">
        <p14:creationId xmlns:p14="http://schemas.microsoft.com/office/powerpoint/2010/main" val="33801266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744C81E0-22BB-4A93-A232-FE820BB6520A}" type="slidenum">
              <a:rPr lang="en-US" altLang="en-US" sz="1200" smtClean="0"/>
              <a:pPr/>
              <a:t>70</a:t>
            </a:fld>
            <a:endParaRPr lang="en-US" altLang="en-US" sz="1200" smtClean="0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mtClean="0">
                <a:latin typeface="Arial" charset="0"/>
                <a:ea typeface="ＭＳ Ｐゴシック" pitchFamily="1" charset="-128"/>
              </a:rPr>
              <a:t>Fig. 14.3</a:t>
            </a:r>
          </a:p>
        </p:txBody>
      </p:sp>
    </p:spTree>
    <p:extLst>
      <p:ext uri="{BB962C8B-B14F-4D97-AF65-F5344CB8AC3E}">
        <p14:creationId xmlns:p14="http://schemas.microsoft.com/office/powerpoint/2010/main" val="324872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8B156AEA-FDAA-4A27-B051-CDD73D9B1B84}" type="slidenum">
              <a:rPr lang="en-US" altLang="en-US" sz="1200" smtClean="0"/>
              <a:pPr/>
              <a:t>72</a:t>
            </a:fld>
            <a:endParaRPr lang="en-US" altLang="en-US" sz="1200" smtClean="0"/>
          </a:p>
        </p:txBody>
      </p:sp>
      <p:sp>
        <p:nvSpPr>
          <p:cNvPr id="1064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50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167153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F1E724B6-4462-4A04-AA2D-4B1E8AAA1921}" type="slidenum">
              <a:rPr lang="en-US" altLang="en-US" sz="1200" smtClean="0"/>
              <a:pPr/>
              <a:t>75</a:t>
            </a:fld>
            <a:endParaRPr lang="en-US" altLang="en-US" sz="1200" smtClean="0"/>
          </a:p>
        </p:txBody>
      </p:sp>
      <p:sp>
        <p:nvSpPr>
          <p:cNvPr id="1085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62949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fld id="{3CB4AC9D-D3E3-49FF-8639-1ADB4454D2BC}" type="slidenum">
              <a:rPr lang="en-US" altLang="en-US" sz="1200" smtClean="0"/>
              <a:pPr/>
              <a:t>87</a:t>
            </a:fld>
            <a:endParaRPr lang="en-US" altLang="en-US" sz="1200" smtClean="0"/>
          </a:p>
        </p:txBody>
      </p:sp>
      <p:sp>
        <p:nvSpPr>
          <p:cNvPr id="1105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charset="0"/>
              <a:ea typeface="ＭＳ Ｐゴシック" pitchFamily="1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16286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409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947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96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811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182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371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401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966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453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718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390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4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D5785-8A43-4CC4-A705-D4AA7E8DB57F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1/4/2018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75B4CE-5129-41CA-A75E-F2AE589D1F47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153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8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8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8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" Target="slide66.xml"/><Relationship Id="rId2" Type="http://schemas.openxmlformats.org/officeDocument/2006/relationships/slide" Target="slide6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mag.com/navigation/health-and-behavior/revisiting-austin-street-death-kitty-genovese-50-years-later-76460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hp.apps01.yorku.ca/?p=3889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en-GB" dirty="0" smtClean="0"/>
              <a:t>Social Psychology - Lecture 1: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1988840"/>
            <a:ext cx="6624736" cy="136815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Relationships and Pro-social behaviour</a:t>
            </a:r>
            <a:endParaRPr lang="en-GB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61048"/>
            <a:ext cx="3714353" cy="25820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AutoShape 4" descr="Image result for relationship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268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Learning outcomes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emonstrate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an appreciation of the key theories and concepts that underpin social interaction and relationship formation;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escribe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psychological theories and concepts relating to social influence and group dynamics;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escribe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 range of theories and concepts within developmental psychology;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emonstrate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knowledge of infant’s and children’s physical, social and emotional development;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rganise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their knowledge through the use of a range of information resources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084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Questions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What chances are there for average-looking Matt to have a romantic relationship with Melissa, the most beautiful girl in school? How might he be able to overcome the discrepancy in physical attractiveness?</a:t>
            </a:r>
          </a:p>
          <a:p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Leila feels that her husband takes more than he gives, and that she does all the hard work to make their marriage a success. What social psychological theory can you link this to? What are the likely consequences of this relationship imbalance?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159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Lecture outline: Part 1- Relationships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Challenges in Studying Attraction, Relationships, and Love</a:t>
            </a: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FROM ATTRACTION TO LIKING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Physical Attractiveness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Similarity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Positive Interaction</a:t>
            </a: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FROM ACQUAINTANCE TO FRIEND: RELATIONSHIP DEVELOPMENT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Exchanges of Rewards: What’s in it for Me and for You?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Self-Disclosure: Let’s Talk about Me and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239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2238375" cy="2047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CLOSE </a:t>
            </a:r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RELATIONSHIPS:</a:t>
            </a:r>
          </a:p>
          <a:p>
            <a:pPr marL="0" indent="0">
              <a:buNone/>
            </a:pPr>
            <a:endParaRPr lang="en-GB" b="1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Cognitive Interdependence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The Partner Becomes Part of the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Self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Behavioural </a:t>
            </a:r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Interdependence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Transformations in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Exchange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Affective Interdependence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Intimacy and Commitment</a:t>
            </a:r>
          </a:p>
          <a:p>
            <a:pPr marL="0" indent="0">
              <a:buNone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Individual Differences in Close Relationships: </a:t>
            </a:r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Attachment Styles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3288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other things…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ROMANTIC LOVE, PASSION, AND SEXUALITY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Passionate Feelings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Mate Preference: Who’s Looking for What?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Sex in the Context of a Relationship</a:t>
            </a: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WHEN RELATIONSHIPS GO WRONG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Threats to Relationships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Handling Conflict: Maintaining Relationships in the Face of Threat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Break-Up, Bereavement, and Loneliness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0888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Lecture outline: Part 2- Pro-social behaviour.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WHY DO PEOPLE </a:t>
            </a:r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HELP?</a:t>
            </a:r>
          </a:p>
          <a:p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HELPING </a:t>
            </a:r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AND COOPERATION FOR MASTERY AND CONNECTEDNESS</a:t>
            </a: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Biological Perspectives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Is Prosocial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Behaviour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 Our Genes?</a:t>
            </a: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Helping for Mastery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The Personal Rewards and Costs of Helping</a:t>
            </a: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Helping for Connectedness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: Empathy and Altruism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Mastery and Connectedness in Cooperation</a:t>
            </a: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311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672408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ROLE OF SUPERFICIAL OR SYSTEMATIC PROCESSING IN HELPING AND COOPERATION</a:t>
            </a:r>
          </a:p>
          <a:p>
            <a:pPr lvl="1"/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Impact of Processing</a:t>
            </a:r>
          </a:p>
          <a:p>
            <a:pPr marL="0" indent="0">
              <a:buNone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PROSOCIAL </a:t>
            </a:r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BEHAVIOUR </a:t>
            </a:r>
            <a:r>
              <a:rPr lang="en-GB" b="1" dirty="0">
                <a:solidFill>
                  <a:schemeClr val="accent4">
                    <a:lumMod val="50000"/>
                  </a:schemeClr>
                </a:solidFill>
              </a:rPr>
              <a:t>IN SOCIETY</a:t>
            </a:r>
          </a:p>
          <a:p>
            <a:pPr lvl="1"/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Help That Helps; Help That Hurts</a:t>
            </a:r>
          </a:p>
          <a:p>
            <a:pPr lvl="1"/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Increasing Prosocial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Behaviour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 Society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2285"/>
            <a:ext cx="3493368" cy="2586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7844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Challenges in </a:t>
            </a:r>
            <a:r>
              <a:rPr lang="en-US" dirty="0" smtClean="0">
                <a:solidFill>
                  <a:schemeClr val="accent2">
                    <a:lumMod val="50000"/>
                  </a:schemeClr>
                </a:solidFill>
              </a:rPr>
              <a:t>Studying Attraction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en-US" dirty="0" smtClean="0">
                <a:solidFill>
                  <a:schemeClr val="accent2">
                    <a:lumMod val="50000"/>
                  </a:schemeClr>
                </a:solidFill>
              </a:rPr>
              <a:t>Relationships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, and </a:t>
            </a:r>
            <a:r>
              <a:rPr lang="en-US" dirty="0" smtClean="0">
                <a:solidFill>
                  <a:schemeClr val="accent2">
                    <a:lumMod val="50000"/>
                  </a:schemeClr>
                </a:solidFill>
              </a:rPr>
              <a:t>Love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85184"/>
            <a:ext cx="2847975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772816"/>
            <a:ext cx="7927032" cy="4752528"/>
          </a:xfr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Issue 1: Often nonexperimental designs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Therefore it may be difficult to draw causal conclusions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Issue 2: Often samples of dating students or married couples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Although these are convenient populations, are they representative?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Far less research on same-sex partnerships (this is increasing though;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Peplau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&amp; Fingerhut, 2007). More similar than different?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Roisman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2008).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Issue 3: Most research of the research originates from America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Therefore it is difficult to examine cultural differences. Why is this so important? (Goodwin, 1999).</a:t>
            </a:r>
          </a:p>
        </p:txBody>
      </p:sp>
    </p:spTree>
    <p:extLst>
      <p:ext uri="{BB962C8B-B14F-4D97-AF65-F5344CB8AC3E}">
        <p14:creationId xmlns:p14="http://schemas.microsoft.com/office/powerpoint/2010/main" val="3007351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From Attraction to Liking </a:t>
            </a:r>
            <a:b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(IPA- interpersonal attraction)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 cultures emphasizing voluntary relationships, a relationship often starts with initial feelings of attraction based on: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Physical attractiveness (Dion, 2002; Rhodes, 2006;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Locher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1993).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Similarity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Berscheid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&amp; Reis, 1998; Montoya, 2008;Lang et al., 2013).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Interaction (Bornstein et al., 1987; Bunk et al., 2002; McAdams &amp; Bryant, 1987).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Reciprocity (Collins &amp; Miller, 1994).</a:t>
            </a:r>
          </a:p>
          <a:p>
            <a:pPr lvl="1" eaLnBrk="1" hangingPunct="1"/>
            <a:endParaRPr lang="en-US" altLang="en-US" dirty="0" smtClean="0"/>
          </a:p>
          <a:p>
            <a:pPr lvl="1" eaLnBrk="1" hangingPunct="1"/>
            <a:endParaRPr lang="en-US" altLang="en-US" dirty="0" smtClean="0"/>
          </a:p>
          <a:p>
            <a:pPr eaLnBrk="1" hangingPunct="1">
              <a:buFontTx/>
              <a:buNone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4986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623" y="331664"/>
            <a:ext cx="8510754" cy="123759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Physical appearance</a:t>
            </a:r>
          </a:p>
          <a:p>
            <a:endParaRPr lang="en-GB" dirty="0"/>
          </a:p>
          <a:p>
            <a:r>
              <a:rPr lang="en-GB" dirty="0"/>
              <a:t>Hatfield et al. (1966) asked people to complete personality and aptitude tests before being matched for a social dance</a:t>
            </a:r>
          </a:p>
          <a:p>
            <a:endParaRPr lang="en-GB" dirty="0"/>
          </a:p>
          <a:p>
            <a:r>
              <a:rPr lang="en-GB" dirty="0"/>
              <a:t>Physical attractiveness rated</a:t>
            </a:r>
          </a:p>
          <a:p>
            <a:endParaRPr lang="en-GB" dirty="0"/>
          </a:p>
          <a:p>
            <a:r>
              <a:rPr lang="en-GB" dirty="0"/>
              <a:t>When participants rated their partner…</a:t>
            </a:r>
          </a:p>
          <a:p>
            <a:r>
              <a:rPr lang="en-GB" dirty="0"/>
              <a:t>Personality and aptitude were poor predictors of ratings</a:t>
            </a:r>
          </a:p>
          <a:p>
            <a:r>
              <a:rPr lang="en-GB" dirty="0"/>
              <a:t>Only physical attractiveness mattered</a:t>
            </a:r>
          </a:p>
        </p:txBody>
      </p:sp>
    </p:spTree>
    <p:extLst>
      <p:ext uri="{BB962C8B-B14F-4D97-AF65-F5344CB8AC3E}">
        <p14:creationId xmlns:p14="http://schemas.microsoft.com/office/powerpoint/2010/main" val="124889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l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Physical Attractiveness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936" y="476672"/>
            <a:ext cx="2628900" cy="1743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Effects of attractiveness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Stereotype that attractive people are warm and friendly (The Halo effect: Dion, 1972). What is beautiful is good… these decisions are made within 100 milliseconds!</a:t>
            </a:r>
          </a:p>
          <a:p>
            <a:pPr marL="457200" lvl="1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An evolutionary basis? (Buss, 1986, Thornhill &amp;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Gangestad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, 2006) or signs of developmental instability?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Access to resources; in low socio-economic areas preferences are for heavier body weights (Swami et al., 2010).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Causes everyday interactions to be more pleasant for attractive people, but there is a flip side… </a:t>
            </a:r>
          </a:p>
          <a:p>
            <a:pPr lvl="1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96171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Experiential Bases of Physical Attractiveness</a:t>
            </a:r>
          </a:p>
        </p:txBody>
      </p:sp>
      <p:sp>
        <p:nvSpPr>
          <p:cNvPr id="6758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z="2800" dirty="0" smtClean="0">
                <a:solidFill>
                  <a:schemeClr val="accent4">
                    <a:lumMod val="50000"/>
                  </a:schemeClr>
                </a:solidFill>
              </a:rPr>
              <a:t>We like what we see most of- judgements of physical attractiveness are strongly influenced by our experience and our expectations. We are drawn to those who are similar to our opposite sex parent (Little et al., 2003).</a:t>
            </a:r>
          </a:p>
          <a:p>
            <a:pPr marL="0" indent="0" eaLnBrk="1" hangingPunct="1">
              <a:buNone/>
            </a:pPr>
            <a:endParaRPr lang="en-US" altLang="en-US" sz="2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sz="2800" dirty="0" smtClean="0">
                <a:solidFill>
                  <a:schemeClr val="accent4">
                    <a:lumMod val="50000"/>
                  </a:schemeClr>
                </a:solidFill>
              </a:rPr>
              <a:t>We see those we like as being more attractive than those we dislike. Jensen-Campbell et al., (1995) found that people judged individuals as more attractive when they received information about those individuals possessing positive personality traits, and conversely a man becomes less attractive if women find out that he is flirtatious (Quist et al., 2012).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36191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And…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It’s good to be good-looking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More likely to get dates (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Berscheid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et al., 1971)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Get better marks at university (Mandy &amp;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Sigall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1974)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More likely to be successful in job interview (e.g.,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Dipboye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et al., 1977)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Likely to earn more money (e.g., Frieze et al., 1991)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Likely to be treated better in the legal system (Downs &amp; Lyons, 1991)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21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6480720"/>
          </a:xfrm>
        </p:spPr>
        <p:txBody>
          <a:bodyPr>
            <a:normAutofit fontScale="70000" lnSpcReduction="20000"/>
          </a:bodyPr>
          <a:lstStyle/>
          <a:p>
            <a:endParaRPr lang="en-GB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AND…</a:t>
            </a:r>
          </a:p>
          <a:p>
            <a:pPr marL="0" indent="0">
              <a:buNone/>
            </a:pPr>
            <a:endParaRPr lang="en-GB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Wide variations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but strong consensus both within and between cultures (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Langlois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&amp;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Roggman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1990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Is there a ‘super person’ who everyone finds attractive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No… average faces seem to be most attractive (e.g.,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Halberstadt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et al., 2005;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Winkielman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&amp;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Halberstadt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2006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Prototypical (digitized or mathematically average) faces more attractive than real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faces because they are closer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to the mental prototype of a face and therefore more familiar and easier to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process.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Facial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symmetry- A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prototypical face is a marker of biological ‘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quality’, a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more diverse gene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pool, a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stronger, better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mate and more fertile.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People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prefer dogs, birds, cars (among other things) that are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symmetrical.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And there are gender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differences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- Women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focus on status and men focus on youth and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beauty.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Fertility and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status: When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ovulating, women prefer the smell of t-shirts worn by symmetrically-faced men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, ovulating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strippers earn more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tips and women are rated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as more attractive when at their most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fertile.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7425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Matching hypothesis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People tend to be attracted to others who are about the same level of physical attractiveness as themselves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Matched couples tend to have longer-lasting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relationships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Can people “box above their weight”?</a:t>
            </a: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People can compensate or make up for their looks to make themselves attractive in other ways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e.g., wealth, sense of humour, good social circle</a:t>
            </a:r>
          </a:p>
        </p:txBody>
      </p:sp>
    </p:spTree>
    <p:extLst>
      <p:ext uri="{BB962C8B-B14F-4D97-AF65-F5344CB8AC3E}">
        <p14:creationId xmlns:p14="http://schemas.microsoft.com/office/powerpoint/2010/main" val="3858474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Continued…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What “assets” can a person bring?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Looking for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equity.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This can be achieved when people want different things through asset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matching.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“Attractive 28 year old woman seeks professional man”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“Professional 40 year old man seeks attractive younger woman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”.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People exchange what they want which also makes evolutionary sense (Buss &amp; Schmitt, 1993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)- more on this later.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414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We assume that those similar to us will also like us. Why?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Similar others validate our beliefs and attitudes.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We view our own characteristics as desirable (in-group vs out-group) and being liked by someone is the strongest reason for liking them! (Montoya &amp;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Insko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2008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). </a:t>
            </a:r>
          </a:p>
          <a:p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Langlois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&amp;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Roggman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(1990) found that computer generated `average` faces are seen as more attractive than faces with non-representative features, because they represent the `majority`. This is over and above the effects of symmetry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8438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Similarity, familiarity, mastery and connectedness.</a:t>
            </a:r>
          </a:p>
        </p:txBody>
      </p:sp>
      <p:sp>
        <p:nvSpPr>
          <p:cNvPr id="6861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Similar others tend to attract - why?</a:t>
            </a:r>
          </a:p>
          <a:p>
            <a:pPr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Similarity encourages positive interaction over common interests, etc. 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This can be for similar attitudes, hobbies, personalities, values, experiences and looks! (</a:t>
            </a:r>
            <a:r>
              <a:rPr lang="en-US" altLang="en-US" dirty="0" err="1" smtClean="0">
                <a:solidFill>
                  <a:schemeClr val="accent2">
                    <a:lumMod val="50000"/>
                  </a:schemeClr>
                </a:solidFill>
              </a:rPr>
              <a:t>Berscheid</a:t>
            </a:r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 &amp; Reis, 1998; </a:t>
            </a:r>
            <a:r>
              <a:rPr lang="en-US" altLang="en-US" dirty="0" err="1" smtClean="0">
                <a:solidFill>
                  <a:schemeClr val="accent2">
                    <a:lumMod val="50000"/>
                  </a:schemeClr>
                </a:solidFill>
              </a:rPr>
              <a:t>DeBruine</a:t>
            </a:r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, 2004). People even prefer those with the same initials! (Jones et al., 2004). 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Liking is even greater if those qualities are most salient to us (Montoya &amp; Horton, 2013).</a:t>
            </a:r>
          </a:p>
          <a:p>
            <a:pPr marL="457200" lvl="1" indent="0" eaLnBrk="1" hangingPunct="1">
              <a:buNone/>
            </a:pPr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 eaLnBrk="1" hangingPunct="1">
              <a:buNone/>
            </a:pPr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665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Why does similarity increase liking?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As we have just mentioned, similarity signals who is `me and mine</a:t>
            </a:r>
          </a:p>
          <a:p>
            <a:pPr lvl="1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If we know they are similar to us, we assume that they will like us.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Similarity signals familiarity</a:t>
            </a:r>
          </a:p>
          <a:p>
            <a:pPr lvl="1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The mere exposure effect (Moreland &amp; 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Zajonc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1982). Similarity and familiarity are so close that by just using `we` will trigger feelings of familiarity (Housley et al., 2010).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Similarity contributes to mastery</a:t>
            </a:r>
          </a:p>
          <a:p>
            <a:pPr lvl="1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Shared interests increases the opportunity for interaction, mimicry, co-operation and trust (</a:t>
            </a:r>
            <a:r>
              <a:rPr lang="en-GB" dirty="0" err="1" smtClean="0">
                <a:solidFill>
                  <a:schemeClr val="accent6">
                    <a:lumMod val="50000"/>
                  </a:schemeClr>
                </a:solidFill>
              </a:rPr>
              <a:t>Kruup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et al., 2008).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Similarity validates connectedness</a:t>
            </a:r>
          </a:p>
          <a:p>
            <a:pPr marL="857250" lvl="1" indent="-457200"/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Even a shared birthdate provides us with a sense of connection (Walton et al., 2012). We expect similar others to understand us.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657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Why Interaction Increases Liking</a:t>
            </a:r>
          </a:p>
        </p:txBody>
      </p:sp>
      <p:pic>
        <p:nvPicPr>
          <p:cNvPr id="70659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52234"/>
            <a:ext cx="8078787" cy="43926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7215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But…a cautionary word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Frequent interaction does not always lead to liking.</a:t>
            </a:r>
          </a:p>
          <a:p>
            <a:pPr lvl="1"/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When it fails to meet our needs or is harmful the interaction is terminated.</a:t>
            </a:r>
          </a:p>
          <a:p>
            <a:pPr marL="457200" lvl="1" indent="0">
              <a:buNone/>
            </a:pPr>
            <a:endParaRPr lang="en-GB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Often, the first point of contact sets the scene for all future positive or negative interactions (</a:t>
            </a:r>
            <a:r>
              <a:rPr lang="en-GB" dirty="0" err="1" smtClean="0">
                <a:solidFill>
                  <a:schemeClr val="accent4">
                    <a:lumMod val="50000"/>
                  </a:schemeClr>
                </a:solidFill>
              </a:rPr>
              <a:t>Sunnafrank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&amp; Ramirez, 2004).</a:t>
            </a:r>
          </a:p>
          <a:p>
            <a:pPr lvl="1"/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One study found that incompatible music tastes are one of the most important reasons for dissent amongst university students (</a:t>
            </a:r>
            <a:r>
              <a:rPr lang="en-GB" dirty="0" err="1" smtClean="0">
                <a:solidFill>
                  <a:schemeClr val="accent4">
                    <a:lumMod val="50000"/>
                  </a:schemeClr>
                </a:solidFill>
              </a:rPr>
              <a:t>Abramovitch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, 1997).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5770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solidFill>
                  <a:schemeClr val="accent2">
                    <a:lumMod val="50000"/>
                  </a:schemeClr>
                </a:solidFill>
              </a:rPr>
              <a:t>Liking, </a:t>
            </a:r>
            <a:r>
              <a:rPr lang="en-US" sz="3600" dirty="0" smtClean="0">
                <a:solidFill>
                  <a:schemeClr val="accent2">
                    <a:lumMod val="50000"/>
                  </a:schemeClr>
                </a:solidFill>
              </a:rPr>
              <a:t>Similarity</a:t>
            </a:r>
            <a:r>
              <a:rPr lang="en-US" sz="3600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en-US" sz="3600" dirty="0" smtClean="0">
                <a:solidFill>
                  <a:schemeClr val="accent2">
                    <a:lumMod val="50000"/>
                  </a:schemeClr>
                </a:solidFill>
              </a:rPr>
              <a:t>Interaction, and  Attractiveness: </a:t>
            </a:r>
            <a:r>
              <a:rPr lang="en-US" sz="3600" dirty="0">
                <a:solidFill>
                  <a:schemeClr val="accent2">
                    <a:lumMod val="50000"/>
                  </a:schemeClr>
                </a:solidFill>
              </a:rPr>
              <a:t>Mutually </a:t>
            </a:r>
            <a:r>
              <a:rPr lang="en-US" sz="3600" dirty="0" smtClean="0">
                <a:solidFill>
                  <a:schemeClr val="accent2">
                    <a:lumMod val="50000"/>
                  </a:schemeClr>
                </a:solidFill>
              </a:rPr>
              <a:t>Reinforcing Processes</a:t>
            </a: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68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276475"/>
            <a:ext cx="5976938" cy="42418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3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Familiarity and proximity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Finding someone familiar or being close to them can facilitate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attraction.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People prefer faces that look like their own (Little &amp; Perrett,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2002.)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Prefer faces of opposite sex persons that have been morphed with their own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face.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We are often friends with neighbours who live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closest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to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us.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propinquity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effect; </a:t>
            </a:r>
            <a:r>
              <a:rPr lang="en-GB" dirty="0" err="1" smtClean="0">
                <a:solidFill>
                  <a:schemeClr val="accent4">
                    <a:lumMod val="50000"/>
                  </a:schemeClr>
                </a:solidFill>
              </a:rPr>
              <a:t>Festinger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et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al., (1950).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We tend to like things that are familiar to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us.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Repeated exposure is likely to lead to increased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liking.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763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Virtual relationships 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Many modern relationships are not dependent on physical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proximity.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Allows relationships that would not normally be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possible.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Social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networking.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Online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dating.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But people can conceal aspects of themselves they don’t like (Whitty &amp;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Joinson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2008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Increased time online is associated with feelings of depression and loneliness (Kraut et al., 1998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3975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Physiological arousal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Dutton and Aron (1974</a:t>
            </a:r>
            <a:r>
              <a:rPr lang="en-GB" dirty="0" smtClean="0"/>
              <a:t>):</a:t>
            </a:r>
            <a:endParaRPr lang="en-GB" dirty="0"/>
          </a:p>
          <a:p>
            <a:r>
              <a:rPr lang="en-GB" dirty="0"/>
              <a:t>Male participants completed a </a:t>
            </a:r>
            <a:r>
              <a:rPr lang="en-GB" dirty="0" smtClean="0"/>
              <a:t>questionnaire.</a:t>
            </a:r>
            <a:endParaRPr lang="en-GB" dirty="0"/>
          </a:p>
          <a:p>
            <a:r>
              <a:rPr lang="en-GB" dirty="0"/>
              <a:t>Asked to cross a shaky or stable bridge to pass it to the experimenter (male or </a:t>
            </a:r>
            <a:r>
              <a:rPr lang="en-GB" dirty="0" smtClean="0"/>
              <a:t>female.)</a:t>
            </a:r>
            <a:endParaRPr lang="en-GB" dirty="0"/>
          </a:p>
          <a:p>
            <a:r>
              <a:rPr lang="en-GB" dirty="0"/>
              <a:t>DV – whether the participants called the experimenter with further queries about the </a:t>
            </a:r>
            <a:r>
              <a:rPr lang="en-GB" dirty="0" smtClean="0"/>
              <a:t>study.</a:t>
            </a:r>
          </a:p>
          <a:p>
            <a:r>
              <a:rPr lang="en-GB" dirty="0" smtClean="0"/>
              <a:t>Excitation transfer and misattribution.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1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4320480" cy="41044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26327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As Relationships Develop…</a:t>
            </a:r>
          </a:p>
        </p:txBody>
      </p:sp>
      <p:sp>
        <p:nvSpPr>
          <p:cNvPr id="242691" name="Rectangle 3"/>
          <p:cNvSpPr>
            <a:spLocks noGrp="1" noChangeArrowheads="1"/>
          </p:cNvSpPr>
          <p:nvPr>
            <p:ph idx="1"/>
          </p:nvPr>
        </p:nvSpPr>
        <p:spPr>
          <a:xfrm>
            <a:off x="1115616" y="1988840"/>
            <a:ext cx="6888163" cy="39719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They transition 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from liking based on </a:t>
            </a: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a person`s </a:t>
            </a:r>
            <a:r>
              <a:rPr lang="en-US" sz="2800" i="1" dirty="0">
                <a:solidFill>
                  <a:schemeClr val="accent2">
                    <a:lumMod val="50000"/>
                  </a:schemeClr>
                </a:solidFill>
              </a:rPr>
              <a:t>individual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 characteristics such as </a:t>
            </a: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attractiveness…</a:t>
            </a:r>
            <a:endParaRPr lang="en-US" sz="28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…to 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liking based on </a:t>
            </a: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the specific 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history of </a:t>
            </a:r>
            <a:r>
              <a:rPr lang="en-US" sz="2800" dirty="0" smtClean="0">
                <a:solidFill>
                  <a:schemeClr val="accent2">
                    <a:lumMod val="50000"/>
                  </a:schemeClr>
                </a:solidFill>
              </a:rPr>
              <a:t>the interaction 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between a </a:t>
            </a:r>
            <a:r>
              <a:rPr lang="en-US" sz="2800" i="1" dirty="0">
                <a:solidFill>
                  <a:schemeClr val="accent2">
                    <a:lumMod val="50000"/>
                  </a:schemeClr>
                </a:solidFill>
              </a:rPr>
              <a:t>pair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</a:rPr>
              <a:t> of people: 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Liking will be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mutual and reciprocal.</a:t>
            </a:r>
            <a:endParaRPr lang="en-US" sz="2400" dirty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The relationship </a:t>
            </a:r>
            <a:r>
              <a:rPr lang="en-US" sz="2400" dirty="0">
                <a:solidFill>
                  <a:schemeClr val="accent2">
                    <a:lumMod val="50000"/>
                  </a:schemeClr>
                </a:solidFill>
              </a:rPr>
              <a:t>partner may like the person more than others generally </a:t>
            </a:r>
            <a:r>
              <a:rPr lang="en-US" sz="2400" dirty="0" smtClean="0">
                <a:solidFill>
                  <a:schemeClr val="accent2">
                    <a:lumMod val="50000"/>
                  </a:schemeClr>
                </a:solidFill>
              </a:rPr>
              <a:t>do.</a:t>
            </a:r>
            <a:endParaRPr lang="en-US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440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Psychological bases of relationships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Need to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affiliate.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need to be with others is as fundamental to our psychological wellbeing as our needs for food and water are to our physical wellbeing (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Baumeister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&amp; Leary, 1995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Broad variations in this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need.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Some people prefer to be alone (Craig et al., 1999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Fear of death (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Wisman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 &amp; 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Koole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2003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Being in troublesome situations (</a:t>
            </a:r>
            <a:r>
              <a:rPr lang="en-GB" dirty="0" err="1">
                <a:solidFill>
                  <a:schemeClr val="accent4">
                    <a:lumMod val="50000"/>
                  </a:schemeClr>
                </a:solidFill>
              </a:rPr>
              <a:t>Shachter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, 1959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9712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Need for affiliation scale </a:t>
            </a:r>
            <a:b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(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Buunk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et al., 2005)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88" y="1600200"/>
            <a:ext cx="8378867" cy="492514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54858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accent2">
                    <a:lumMod val="50000"/>
                  </a:schemeClr>
                </a:solidFill>
              </a:rPr>
              <a:t>Exchanges of </a:t>
            </a: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Rewards</a:t>
            </a:r>
            <a:r>
              <a:rPr lang="en-US" sz="4000" dirty="0">
                <a:solidFill>
                  <a:schemeClr val="accent2">
                    <a:lumMod val="50000"/>
                  </a:schemeClr>
                </a:solidFill>
              </a:rPr>
              <a:t>: What’s i</a:t>
            </a: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n it for Me and for You?</a:t>
            </a:r>
            <a:endParaRPr lang="en-US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Rewards each partner obtains from interaction (mastery).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Sharing enjoyable activities.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Providing social support.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Rewards directly exchanged in 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2" action="ppaction://hlinksldjump"/>
              </a:rPr>
              <a:t>exchange relationships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Each partner rewards the other in order to gain rewards in return.</a:t>
            </a:r>
          </a:p>
        </p:txBody>
      </p:sp>
    </p:spTree>
    <p:extLst>
      <p:ext uri="{BB962C8B-B14F-4D97-AF65-F5344CB8AC3E}">
        <p14:creationId xmlns:p14="http://schemas.microsoft.com/office/powerpoint/2010/main" val="407455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Social exchange theory and equity theory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As the relationship develops so do the rewards. Different relationships have differing rules of exchange (Fiske 1992).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Also as relationships develop, the emphasis grows towards the importance of the  other.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We keep less track of consumption and exchange is based more on assumption.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0902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Social exchange theory relates to friends and acquaintances whereas equity theory is more concerned with romantic relationships.</a:t>
            </a: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According to Adams (1963) in romantic relationships people are satisfied if the rewards and costs are balanced (ratio).</a:t>
            </a: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However, Kelley &amp; </a:t>
            </a:r>
            <a:r>
              <a:rPr lang="en-GB" dirty="0" err="1" smtClean="0">
                <a:solidFill>
                  <a:schemeClr val="accent4">
                    <a:lumMod val="50000"/>
                  </a:schemeClr>
                </a:solidFill>
              </a:rPr>
              <a:t>Thibaut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(1978) argue that 1) people have different expectations from relationships (comparison levels) and 2) we must not forget potential alternative partners (CLA).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9427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en-GB" dirty="0" err="1" smtClean="0">
                <a:solidFill>
                  <a:schemeClr val="accent4">
                    <a:lumMod val="50000"/>
                  </a:schemeClr>
                </a:solidFill>
              </a:rPr>
              <a:t>Rusbult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 (1983) satisfaction is not enough to understand relationship stability. She added a third factor- investment. Investment directly relates to relationship stability.</a:t>
            </a:r>
          </a:p>
          <a:p>
            <a:pPr marL="0" indent="0">
              <a:buNone/>
            </a:pPr>
            <a:endParaRPr lang="en-GB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McCullough et al., (1998) also refers to the role of forgiveness, which in turn is linked to commitment and willingness to sacrifice (Lange et al., 1997).</a:t>
            </a: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0721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Self-disclosure: Let’s Talk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As relationship deepens, partners share more information about self: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Self-disclosure increases liking.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Generally reciprocated in kind.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Signals trust in relationship.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Women tend to disclose more than men-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Especially regarding feelings and emotions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People from individualistic cultures tend to self-disclose more than those from collectivist cultures.</a:t>
            </a:r>
          </a:p>
        </p:txBody>
      </p:sp>
    </p:spTree>
    <p:extLst>
      <p:ext uri="{BB962C8B-B14F-4D97-AF65-F5344CB8AC3E}">
        <p14:creationId xmlns:p14="http://schemas.microsoft.com/office/powerpoint/2010/main" val="372287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Sex Difference in Self-disclosure</a:t>
            </a:r>
          </a:p>
        </p:txBody>
      </p:sp>
      <p:sp>
        <p:nvSpPr>
          <p:cNvPr id="76803" name="Rectangle 4"/>
          <p:cNvSpPr>
            <a:spLocks noChangeArrowheads="1"/>
          </p:cNvSpPr>
          <p:nvPr/>
        </p:nvSpPr>
        <p:spPr bwMode="auto">
          <a:xfrm>
            <a:off x="1893888" y="6397625"/>
            <a:ext cx="45720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r>
              <a:rPr lang="en-GB" altLang="en-US" sz="1800"/>
              <a:t>(Data from Reis, 1986.)</a:t>
            </a:r>
          </a:p>
        </p:txBody>
      </p:sp>
      <p:pic>
        <p:nvPicPr>
          <p:cNvPr id="76804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6"/>
            <a:ext cx="6696744" cy="462004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11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Interdependence 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Each partner’s thoughts, feelings, and behaviors influence the other.</a:t>
            </a:r>
          </a:p>
          <a:p>
            <a:pPr eaLnBrk="1" hangingPunct="1"/>
            <a:r>
              <a:rPr lang="en-US" altLang="en-US" b="1" dirty="0" smtClean="0">
                <a:solidFill>
                  <a:schemeClr val="accent4">
                    <a:lumMod val="50000"/>
                  </a:schemeClr>
                </a:solidFill>
              </a:rPr>
              <a:t>Is this love?</a:t>
            </a:r>
          </a:p>
          <a:p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Love </a:t>
            </a:r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defined as: </a:t>
            </a:r>
          </a:p>
          <a:p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The </a:t>
            </a:r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“thoughts, feelings, and actions associated with a desire to enter or maintain a close relationship with a specific person” (Aron &amp; Aron, 1991</a:t>
            </a:r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</a:p>
          <a:p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Three types- cognitive, behavioural and affective.</a:t>
            </a:r>
            <a:endParaRPr lang="en-GB" altLang="en-US" dirty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70988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692696"/>
            <a:ext cx="6896100" cy="1081088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1. Cognitive Interdependence: </a:t>
            </a:r>
            <a:r>
              <a:rPr lang="en-US" altLang="en-US" sz="2800" dirty="0" smtClean="0">
                <a:solidFill>
                  <a:schemeClr val="accent4">
                    <a:lumMod val="50000"/>
                  </a:schemeClr>
                </a:solidFill>
              </a:rPr>
              <a:t>The Partner Becomes Part of the Self </a:t>
            </a:r>
          </a:p>
        </p:txBody>
      </p:sp>
      <p:sp>
        <p:nvSpPr>
          <p:cNvPr id="25088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336800"/>
            <a:ext cx="8136904" cy="43322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Partner becomes part of the self as relationship processes operate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19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Self-disclosure: Know partner’s thoughts and feelings as well as one’s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own.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Amount of knowledge: Can observe partner in range of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situations.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Perspective: Think about events from partner’s point of view as well as one’s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own.</a:t>
            </a:r>
          </a:p>
          <a:p>
            <a:pPr marL="457200" lvl="1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Control: Can influence partner’s actions as well as one’s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own.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571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Cognitive Interdependence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These processes erase typical differences between knowledge about self and others.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Other becomes part of the self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Use “we”.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Partner’s characteristics affect how quickly we rate own characteristics. Our self concept contains our partner.</a:t>
            </a:r>
          </a:p>
        </p:txBody>
      </p:sp>
    </p:spTree>
    <p:extLst>
      <p:ext uri="{BB962C8B-B14F-4D97-AF65-F5344CB8AC3E}">
        <p14:creationId xmlns:p14="http://schemas.microsoft.com/office/powerpoint/2010/main" val="232226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It’s the Thought that Counts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916832"/>
            <a:ext cx="7920880" cy="4116388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Actual behaviours become less important than attributions regarding the motive behind the action.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Often attributions in relationships are positively biased (valuing me and mine)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Partner’s negative behaviours explained away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Partner’s positive behaviours attributed to love and caring</a:t>
            </a:r>
          </a:p>
        </p:txBody>
      </p:sp>
    </p:spTree>
    <p:extLst>
      <p:ext uri="{BB962C8B-B14F-4D97-AF65-F5344CB8AC3E}">
        <p14:creationId xmlns:p14="http://schemas.microsoft.com/office/powerpoint/2010/main" val="869758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en-US" sz="4000" dirty="0" err="1" smtClean="0">
                <a:solidFill>
                  <a:schemeClr val="accent2">
                    <a:lumMod val="50000"/>
                  </a:schemeClr>
                </a:solidFill>
              </a:rPr>
              <a:t>Behavioural</a:t>
            </a: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 Interdependence</a:t>
            </a:r>
            <a:r>
              <a:rPr lang="en-US" sz="4000" dirty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Transformations in E</a:t>
            </a:r>
            <a:r>
              <a:rPr lang="en-US" dirty="0" smtClean="0">
                <a:solidFill>
                  <a:schemeClr val="accent2">
                    <a:lumMod val="50000"/>
                  </a:schemeClr>
                </a:solidFill>
              </a:rPr>
              <a:t>xchange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Outcomes depend on partner’s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behavioural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decisions as well as one’s own: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Prefer different activities but both want to do activity together: Need to coordinate.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Decisions based on concern for partner’s outcomes as well as one’s own. 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You treat your partner as you would treat yourself.</a:t>
            </a:r>
          </a:p>
        </p:txBody>
      </p:sp>
    </p:spTree>
    <p:extLst>
      <p:ext uri="{BB962C8B-B14F-4D97-AF65-F5344CB8AC3E}">
        <p14:creationId xmlns:p14="http://schemas.microsoft.com/office/powerpoint/2010/main" val="228129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Changes in the Distribution of Rewards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 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2" action="ppaction://hlinksldjump"/>
              </a:rPr>
              <a:t>communal relationships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Partners directly concerned for other’s welfare (connectedness).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Provide rewards to benefit partner rather than to gain rewards in return.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Shift from exchange to communal orientation is important turning point in a relationship. 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Aron et al., (1991)- money giving experiment.</a:t>
            </a:r>
          </a:p>
        </p:txBody>
      </p:sp>
    </p:spTree>
    <p:extLst>
      <p:ext uri="{BB962C8B-B14F-4D97-AF65-F5344CB8AC3E}">
        <p14:creationId xmlns:p14="http://schemas.microsoft.com/office/powerpoint/2010/main" val="335400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3. Affective Interdependence</a:t>
            </a:r>
            <a:r>
              <a:rPr lang="en-US" sz="4000" dirty="0">
                <a:solidFill>
                  <a:schemeClr val="accent2">
                    <a:lumMod val="50000"/>
                  </a:schemeClr>
                </a:solidFill>
              </a:rPr>
              <a:t>: 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</a:rPr>
              <a:t>Intimacy and </a:t>
            </a:r>
            <a:r>
              <a:rPr lang="en-US" dirty="0" smtClean="0">
                <a:solidFill>
                  <a:schemeClr val="accent2">
                    <a:lumMod val="50000"/>
                  </a:schemeClr>
                </a:solidFill>
              </a:rPr>
              <a:t>Commitment</a:t>
            </a:r>
            <a:endParaRPr lang="en-US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2" action="ppaction://hlinksldjump"/>
              </a:rPr>
              <a:t>Intimacy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Positive emotional bond of understanding and support.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Most important reward of close relationships. Each persons emotional well being is affected by what the other does.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Built gradually over time through interactions showing support and acceptance.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Especially in responses to self-disclosures.</a:t>
            </a:r>
          </a:p>
        </p:txBody>
      </p:sp>
    </p:spTree>
    <p:extLst>
      <p:ext uri="{BB962C8B-B14F-4D97-AF65-F5344CB8AC3E}">
        <p14:creationId xmlns:p14="http://schemas.microsoft.com/office/powerpoint/2010/main" val="171567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Intimate Interactions and Health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Intimacy translates into 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" action="ppaction://noaction"/>
              </a:rPr>
              <a:t>social support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, including coping resources provided by relationship partners.</a:t>
            </a:r>
          </a:p>
          <a:p>
            <a:pPr marL="0" indent="0" eaLnBrk="1" hangingPunct="1">
              <a:buNone/>
              <a:defRPr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Strongly related to physical health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Robies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2014). Women benefit even more-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A) a buffer to stress.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B) psychological benefits.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We think with the other person in mind and we believe that the other is trustworthy.</a:t>
            </a:r>
          </a:p>
        </p:txBody>
      </p:sp>
    </p:spTree>
    <p:extLst>
      <p:ext uri="{BB962C8B-B14F-4D97-AF65-F5344CB8AC3E}">
        <p14:creationId xmlns:p14="http://schemas.microsoft.com/office/powerpoint/2010/main" val="203536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Effects of Social Support</a:t>
            </a:r>
          </a:p>
        </p:txBody>
      </p:sp>
      <p:sp>
        <p:nvSpPr>
          <p:cNvPr id="91139" name="Rectangle 6"/>
          <p:cNvSpPr>
            <a:spLocks noChangeArrowheads="1"/>
          </p:cNvSpPr>
          <p:nvPr/>
        </p:nvSpPr>
        <p:spPr bwMode="auto">
          <a:xfrm>
            <a:off x="971550" y="6092825"/>
            <a:ext cx="70278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1800"/>
              <a:t>(Data from </a:t>
            </a:r>
            <a:r>
              <a:rPr lang="en-US" altLang="en-US" sz="1800"/>
              <a:t>Holt-Lunstad, Smith &amp; Layton, 2010.)</a:t>
            </a:r>
            <a:endParaRPr lang="en-GB" altLang="en-US" sz="1800"/>
          </a:p>
        </p:txBody>
      </p:sp>
      <p:pic>
        <p:nvPicPr>
          <p:cNvPr id="91140" name="Picture 5" descr="\\UKFS11\Bks_Digipub\COMPANION WEBSITE HANDOVERS\EDITORIAL\Smith et al Social Psychology 4e\Instructor Resources\PowerPoints\FIGURES FOR POWERPOINTS\fig 12.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5" y="1772816"/>
            <a:ext cx="8218485" cy="469947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29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Effects of Social Support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Emotional support rather than concrete problem solving is most important for social support.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Women offer more emotional support than men.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 interacting with women is more beneficial for health.</a:t>
            </a:r>
          </a:p>
          <a:p>
            <a:pPr lvl="2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Social validation helps not only for stressful events, but for enjoyment of positive events.</a:t>
            </a:r>
          </a:p>
        </p:txBody>
      </p:sp>
    </p:spTree>
    <p:extLst>
      <p:ext uri="{BB962C8B-B14F-4D97-AF65-F5344CB8AC3E}">
        <p14:creationId xmlns:p14="http://schemas.microsoft.com/office/powerpoint/2010/main" val="177355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Commitment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" action="ppaction://noaction"/>
              </a:rPr>
              <a:t>Commitment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Long-term orientation toward relationship, with intention to maintain it over time and strong emotional bond to partner.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Commitment develops over time.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This allows partners to trust that the other will be there for them.</a:t>
            </a:r>
          </a:p>
          <a:p>
            <a:pPr marL="457200" lvl="1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Commitment depends on:</a:t>
            </a: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Satisfaction with relationship (based on its rewards, etc</a:t>
            </a:r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.).</a:t>
            </a:r>
            <a:endParaRPr lang="en-GB" alt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/>
            <a:endParaRPr lang="en-GB" alt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Comparison level for alternatives: Rewards perceived to be available in alternative </a:t>
            </a:r>
            <a:r>
              <a:rPr lang="en-GB" altLang="en-US" dirty="0" smtClean="0">
                <a:solidFill>
                  <a:schemeClr val="accent4">
                    <a:lumMod val="50000"/>
                  </a:schemeClr>
                </a:solidFill>
              </a:rPr>
              <a:t>relationships.</a:t>
            </a:r>
            <a:endParaRPr lang="en-GB" alt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/>
            <a:endParaRPr lang="en-GB" alt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Barriers to leaving relationship: Accumulated investments of time, money; mutual friends, etc.</a:t>
            </a: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87360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Processes of Commitment</a:t>
            </a:r>
          </a:p>
        </p:txBody>
      </p:sp>
      <p:sp>
        <p:nvSpPr>
          <p:cNvPr id="95235" name="Rectangle 1028"/>
          <p:cNvSpPr>
            <a:spLocks noChangeArrowheads="1"/>
          </p:cNvSpPr>
          <p:nvPr/>
        </p:nvSpPr>
        <p:spPr bwMode="auto">
          <a:xfrm>
            <a:off x="530225" y="6234113"/>
            <a:ext cx="2838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1" charset="-128"/>
              </a:defRPr>
            </a:lvl9pPr>
          </a:lstStyle>
          <a:p>
            <a:r>
              <a:rPr lang="en-GB" altLang="en-US" sz="1800"/>
              <a:t>(Based on Rusbult, 1983.)</a:t>
            </a:r>
          </a:p>
        </p:txBody>
      </p:sp>
      <p:pic>
        <p:nvPicPr>
          <p:cNvPr id="95236" name="Picture 5" descr="\\UKFS11\Bks_Digipub\COMPANION WEBSITE HANDOVERS\EDITORIAL\Smith et al Social Psychology 4e\Instructor Resources\PowerPoints\FIGURES FOR POWERPOINTS\fig 12.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4350"/>
            <a:ext cx="8573273" cy="46497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29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Biases maintain commitment to relationships.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Example: Simpson,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Gangestad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, and Lerma (1990). 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Students in committed relationships see alternative partners as less attractive (reducing comparison level for alternative partners). 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Commitment strongly predicts how long a relationship will last. </a:t>
            </a:r>
          </a:p>
        </p:txBody>
      </p:sp>
      <p:sp>
        <p:nvSpPr>
          <p:cNvPr id="96259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Commitment</a:t>
            </a:r>
          </a:p>
        </p:txBody>
      </p:sp>
    </p:spTree>
    <p:extLst>
      <p:ext uri="{BB962C8B-B14F-4D97-AF65-F5344CB8AC3E}">
        <p14:creationId xmlns:p14="http://schemas.microsoft.com/office/powerpoint/2010/main" val="418877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chemeClr val="accent2">
                    <a:lumMod val="50000"/>
                  </a:schemeClr>
                </a:solidFill>
              </a:rPr>
              <a:t>Individual Differences in Close Relationships: Attachment Styles</a:t>
            </a:r>
            <a:endParaRPr lang="en-US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419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336800"/>
            <a:ext cx="8287072" cy="4116388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People differ in degree of comfort with intimacy and reliance on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partner.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  <a:hlinkClick r:id="" action="ppaction://noaction"/>
              </a:rPr>
              <a:t>Attachment styles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: General beliefs about self and others that influence orientations toward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relationships.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Originate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in infancy,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begin with relationship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to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caregiver.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Also influenced by experiences in adult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relationships.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85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Attachment styles</a:t>
            </a:r>
          </a:p>
        </p:txBody>
      </p:sp>
      <p:pic>
        <p:nvPicPr>
          <p:cNvPr id="98307" name="Picture 5" descr="D:\COMPANION WEBSITE HANDOVERS\EDITORIAL\Smith et al Social Psychology 4e\Instructor Resources\Image Gallery\Figures and Tables\Chapter 12\Table 12.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1628800"/>
            <a:ext cx="8426450" cy="46085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62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Effects on Relationship Processes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600200"/>
            <a:ext cx="8496944" cy="4525963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Example: Simpson, </a:t>
            </a:r>
            <a:r>
              <a:rPr lang="en-US" altLang="en-US" dirty="0" err="1" smtClean="0">
                <a:solidFill>
                  <a:schemeClr val="accent2">
                    <a:lumMod val="50000"/>
                  </a:schemeClr>
                </a:solidFill>
              </a:rPr>
              <a:t>Rholes</a:t>
            </a:r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, and </a:t>
            </a:r>
            <a:r>
              <a:rPr lang="en-US" altLang="en-US" dirty="0" err="1" smtClean="0">
                <a:solidFill>
                  <a:schemeClr val="accent2">
                    <a:lumMod val="50000"/>
                  </a:schemeClr>
                </a:solidFill>
              </a:rPr>
              <a:t>Nelligan</a:t>
            </a:r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 (1992).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When upset, women classified as secure and preoccupied sought support from male partner.</a:t>
            </a:r>
          </a:p>
          <a:p>
            <a:pPr lvl="1"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Dismissing and fearful women who were more upset actually sought less support.</a:t>
            </a:r>
          </a:p>
          <a:p>
            <a:pPr lvl="1"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Securely attached men offered more support.</a:t>
            </a:r>
          </a:p>
          <a:p>
            <a:pPr lvl="1"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If offered, support actually helped calm all the women.</a:t>
            </a:r>
          </a:p>
        </p:txBody>
      </p:sp>
    </p:spTree>
    <p:extLst>
      <p:ext uri="{BB962C8B-B14F-4D97-AF65-F5344CB8AC3E}">
        <p14:creationId xmlns:p14="http://schemas.microsoft.com/office/powerpoint/2010/main" val="192336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Relationships in Cultural Perspective</a:t>
            </a:r>
          </a:p>
        </p:txBody>
      </p:sp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36800"/>
            <a:ext cx="8291264" cy="4044950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Western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independent cultures assume relationships are voluntary, often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temporary.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Interdependent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cultures stress ties to kin and social groups,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thus, processes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may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differ.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Romantic love. 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More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valued in independent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cultures.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In interdependent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cultures,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it is seen as socially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disruptive.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4449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Pro-social behaviour – </a:t>
            </a:r>
            <a:b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when do people help?</a:t>
            </a:r>
          </a:p>
        </p:txBody>
      </p:sp>
      <p:sp>
        <p:nvSpPr>
          <p:cNvPr id="36557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Behaviour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whose immediate intention is to help or benefit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others.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Other goals may be present as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well.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Studies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examine: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Helping in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emergencies.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Minor, everyday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favours 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(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giving  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so someone can use the pay phone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Donating organs or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blood.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Caring for disabled or elderly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relatives.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68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/>
              <a:t>Reasons for Pro-social Behaviour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2" action="ppaction://hlinksldjump"/>
              </a:rPr>
              <a:t>Altruism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Prosocial behaviour motivated by desire to help others for its own sake, not for personal rewards.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3" action="ppaction://hlinksldjump"/>
              </a:rPr>
              <a:t>Egoism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Prosocial behaviour motivated at least in part by desire for personal rewards (mastery).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Including positive feelings about having helped.</a:t>
            </a:r>
          </a:p>
          <a:p>
            <a:pPr marL="514350" indent="-457200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Decisions:</a:t>
            </a: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Is help needed?</a:t>
            </a: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Is help deserved?</a:t>
            </a:r>
          </a:p>
          <a:p>
            <a:pPr lvl="1"/>
            <a:r>
              <a:rPr lang="en-GB" altLang="en-US" dirty="0">
                <a:solidFill>
                  <a:schemeClr val="accent4">
                    <a:lumMod val="50000"/>
                  </a:schemeClr>
                </a:solidFill>
              </a:rPr>
              <a:t>Should I help?</a:t>
            </a:r>
          </a:p>
          <a:p>
            <a:pPr lvl="1"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2245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Help Needed and Deserved?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Distracting surroundings may prevent noticing need. E.g. busy places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Korte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1975).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Positive moods increase attention to others’ needs (Schaller &amp;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Cialdini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1990)- bad or good mood in helping a student task.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Other people’s reactions shape our interpretations (pervasive social influence).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If others are unresponsive, we may be too.</a:t>
            </a:r>
          </a:p>
        </p:txBody>
      </p:sp>
    </p:spTree>
    <p:extLst>
      <p:ext uri="{BB962C8B-B14F-4D97-AF65-F5344CB8AC3E}">
        <p14:creationId xmlns:p14="http://schemas.microsoft.com/office/powerpoint/2010/main" val="48061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Help Needed and Deserved?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endParaRPr lang="en-US" altLang="en-US" dirty="0" smtClean="0"/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Norm of social responsibility: Give aid to the helpless or dependent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Caporael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&amp; Brewer, 1991). Some people who think they have more than they should, will take less or give more.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Seen in cohesive groups more frequently.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Attributions regarding controllability of need.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the person ill, or drunk? (Fiske et al., 2002).</a:t>
            </a:r>
          </a:p>
        </p:txBody>
      </p:sp>
    </p:spTree>
    <p:extLst>
      <p:ext uri="{BB962C8B-B14F-4D97-AF65-F5344CB8AC3E}">
        <p14:creationId xmlns:p14="http://schemas.microsoft.com/office/powerpoint/2010/main" val="107740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Should I Help?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it up to me to help?</a:t>
            </a:r>
          </a:p>
          <a:p>
            <a:pPr eaLnBrk="1" hangingPunct="1"/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Jayna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Murray killed by work colleagues (2011).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Research inspired by bystander failure to help in 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3"/>
              </a:rPr>
              <a:t>Kitty Genovese 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murder.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  <a:hlinkClick r:id="rId4"/>
              </a:rPr>
              <a:t>1964 documentary about the Kitty Genovese murder</a:t>
            </a: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If more others are present, then each individual feels less need to help.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Not because they do not care about the situation.</a:t>
            </a:r>
          </a:p>
        </p:txBody>
      </p:sp>
    </p:spTree>
    <p:extLst>
      <p:ext uri="{BB962C8B-B14F-4D97-AF65-F5344CB8AC3E}">
        <p14:creationId xmlns:p14="http://schemas.microsoft.com/office/powerpoint/2010/main" val="24963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Darley and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Latan</a:t>
            </a:r>
            <a:r>
              <a:rPr lang="en-US" altLang="ja-JP" dirty="0" err="1" smtClean="0">
                <a:solidFill>
                  <a:schemeClr val="accent4">
                    <a:lumMod val="50000"/>
                  </a:schemeClr>
                </a:solidFill>
              </a:rPr>
              <a:t>é</a:t>
            </a:r>
            <a:r>
              <a:rPr lang="en-US" altLang="ja-JP" dirty="0" smtClean="0">
                <a:solidFill>
                  <a:schemeClr val="accent4">
                    <a:lumMod val="50000"/>
                  </a:schemeClr>
                </a:solidFill>
              </a:rPr>
              <a:t> (1968)</a:t>
            </a: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531813" y="5445224"/>
            <a:ext cx="6888162" cy="1252439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People offered help less often when they thought more bystanders were present.</a:t>
            </a:r>
          </a:p>
        </p:txBody>
      </p:sp>
      <p:pic>
        <p:nvPicPr>
          <p:cNvPr id="52228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6984776" cy="387542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946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332656"/>
            <a:ext cx="7712595" cy="1080121"/>
          </a:xfr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Do Norms Make Helping Inappropriate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?</a:t>
            </a:r>
            <a:br>
              <a:rPr lang="en-US" dirty="0">
                <a:solidFill>
                  <a:schemeClr val="accent4">
                    <a:lumMod val="50000"/>
                  </a:schemeClr>
                </a:solidFill>
              </a:rPr>
            </a:b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Norm of family privacy: Strangers reluctant to intervene in family matters.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Even physical attack or abuse.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Others’ failure to help produces norm of not helping.</a:t>
            </a:r>
          </a:p>
        </p:txBody>
      </p:sp>
    </p:spTree>
    <p:extLst>
      <p:ext uri="{BB962C8B-B14F-4D97-AF65-F5344CB8AC3E}">
        <p14:creationId xmlns:p14="http://schemas.microsoft.com/office/powerpoint/2010/main" val="221204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404665"/>
            <a:ext cx="8072635" cy="864096"/>
          </a:xfr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Do Norms Make Helping Appropriate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?</a:t>
            </a:r>
            <a:br>
              <a:rPr lang="en-US" dirty="0">
                <a:solidFill>
                  <a:schemeClr val="accent4">
                    <a:lumMod val="50000"/>
                  </a:schemeClr>
                </a:solidFill>
              </a:rPr>
            </a:b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If other people help, then people perceive norm of helping.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Thus, pro-social models are effective.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Individuals learn personal norms of helping, often from parents or other role models.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Religious teachings of norms of helping.</a:t>
            </a:r>
          </a:p>
        </p:txBody>
      </p:sp>
    </p:spTree>
    <p:extLst>
      <p:ext uri="{BB962C8B-B14F-4D97-AF65-F5344CB8AC3E}">
        <p14:creationId xmlns:p14="http://schemas.microsoft.com/office/powerpoint/2010/main" val="277596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Biological Perspectives: 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Is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Prosocial Behavior 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in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our Genes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3758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One interpretation of evolutionary theory: Tendency to aid another at a cost to the helper’s survival cannot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be an evolved genetic predisposition.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But some types of helping benefit helper as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well.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Helping kin (even at personal cost) may increase genes’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survival.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Helping other group members may benefit group’s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survival.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69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Biological Perspectives: Is Pro-social Behavior in our Genes?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As with aggression, tendencies to help not “hardwired”.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Depend on flexible interpretations of situations (construction of reality)- cognitive and emotional processes guiding behavior is a variety of situations.</a:t>
            </a:r>
          </a:p>
          <a:p>
            <a:pPr marL="0" indent="0" eaLnBrk="1" hangingPunct="1">
              <a:buNone/>
            </a:pP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Motives to help engaged by particular cues, such as kinship or emotional closeness of the person in need.</a:t>
            </a:r>
          </a:p>
        </p:txBody>
      </p:sp>
    </p:spTree>
    <p:extLst>
      <p:ext uri="{BB962C8B-B14F-4D97-AF65-F5344CB8AC3E}">
        <p14:creationId xmlns:p14="http://schemas.microsoft.com/office/powerpoint/2010/main" val="77188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Helping for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Mastery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: The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Personal Rewards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and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Costs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of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Helping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778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88840"/>
            <a:ext cx="8229599" cy="4044950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Helping strongly influenced by perceived rewards and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costs,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Even seemingly trivial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costs, 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such as lost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time,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Helper’s abilities affect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costs and rewards,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Example: training in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first aid (e.g., CPR, Heimlich maneuver, mouth-to-mouth resuscitation),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In many kinds of emergencies, men see themselves as more capable of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helping,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Potential explanation for men’s greater willingness to help found in much 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research 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(</a:t>
            </a:r>
            <a:r>
              <a:rPr lang="en-US" sz="2400" dirty="0" err="1">
                <a:solidFill>
                  <a:schemeClr val="accent4">
                    <a:lumMod val="50000"/>
                  </a:schemeClr>
                </a:solidFill>
              </a:rPr>
              <a:t>Eagly</a:t>
            </a: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 &amp; Crowley, 1986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),</a:t>
            </a:r>
          </a:p>
          <a:p>
            <a:pPr>
              <a:defRPr/>
            </a:pP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Self efficacy and confidence will elicit more helping behavior.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927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Emotional Rewards of Helping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Some rewards of helping are emotional: Helping makes us feel good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Isen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, 1990),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Happy people are more likely to help others,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Especially if the helping will maintain their mood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Isen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&amp; Simmonds, 1978),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Sad or guilty people may help to escape from their negative mood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Nelissen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2007),</a:t>
            </a:r>
          </a:p>
        </p:txBody>
      </p:sp>
    </p:spTree>
    <p:extLst>
      <p:ext uri="{BB962C8B-B14F-4D97-AF65-F5344CB8AC3E}">
        <p14:creationId xmlns:p14="http://schemas.microsoft.com/office/powerpoint/2010/main" val="25400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Helping Pure Egoism?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Helping could be seen as due to personal rewards (mastery) in all cases, if unobservable emotional rewards are included (Schaller &amp;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Cialdini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, 1988),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Negative-state relief model of helping: Seeing others suffer causes negative feelings, which are relieved by offering help,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Also can be relieved by escape or distraction, </a:t>
            </a:r>
          </a:p>
        </p:txBody>
      </p:sp>
    </p:spTree>
    <p:extLst>
      <p:ext uri="{BB962C8B-B14F-4D97-AF65-F5344CB8AC3E}">
        <p14:creationId xmlns:p14="http://schemas.microsoft.com/office/powerpoint/2010/main" val="304411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Is Helping Pure Egoism?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But evidence suggests sad people are not always helpful: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Due to self-focused attention.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Example: Thompson, Cowan, and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Rosenhan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(1980): 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Participants imagine friend is dying.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Focus either on own feelings or on friend’s feelings.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Offered unrelated opportunity to help.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Only 25% of self-focused participants helped as compared to 83% of other-focused participants who helped.</a:t>
            </a:r>
          </a:p>
        </p:txBody>
      </p:sp>
    </p:spTree>
    <p:extLst>
      <p:ext uri="{BB962C8B-B14F-4D97-AF65-F5344CB8AC3E}">
        <p14:creationId xmlns:p14="http://schemas.microsoft.com/office/powerpoint/2010/main" val="125523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Multiple Effects of Mood</a:t>
            </a:r>
          </a:p>
        </p:txBody>
      </p:sp>
      <p:pic>
        <p:nvPicPr>
          <p:cNvPr id="6246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844824"/>
            <a:ext cx="8389937" cy="432048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44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Helping for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Connectedness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: Empathy and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Altruism</a:t>
            </a:r>
            <a:endParaRPr lang="en-US" sz="4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8400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Empathy-altruism model: People can experience two types of emotional response to others’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need.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Personal distress (anxiety, upset, fear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accent4">
                    <a:lumMod val="50000"/>
                  </a:schemeClr>
                </a:solidFill>
              </a:rPr>
              <a:t>Empathic concern (sympathy, compassion</a:t>
            </a:r>
            <a:r>
              <a:rPr lang="en-US" sz="2400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Personal distress motivates egoistic helping or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escape.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Empathic concern motivates altruistic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helping.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b="1" dirty="0" smtClean="0">
                <a:solidFill>
                  <a:schemeClr val="accent4">
                    <a:lumMod val="50000"/>
                  </a:schemeClr>
                </a:solidFill>
              </a:rPr>
              <a:t>Example: Elaine study by Batson et al., (1981) next slide-</a:t>
            </a:r>
            <a:endParaRPr lang="en-US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97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Batson et al., (1981)</a:t>
            </a:r>
          </a:p>
        </p:txBody>
      </p:sp>
      <p:sp>
        <p:nvSpPr>
          <p:cNvPr id="3850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Students see “Elaine” very upset by receiving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shocks.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Emotional empathy with Elaine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manipulated.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Ease of escape from situation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manipulated.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Is student willing to receive the shocks in Elaine’s place?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Empathy motivates helping even if escape would be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easy.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0756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Batson et al. (1981)</a:t>
            </a:r>
          </a:p>
        </p:txBody>
      </p:sp>
      <p:pic>
        <p:nvPicPr>
          <p:cNvPr id="6553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3" y="2205038"/>
            <a:ext cx="7927975" cy="44180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368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Helping for Connectedness: </a:t>
            </a:r>
            <a:b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Empathy and Altruism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Not surprising that helping can be motivated by feelings of empathy (connectedness to others) as well as personal rewards (mastery).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Even a minimal connection can increase likelihood of helping.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Example: Someone on the street asking you the time or directions.</a:t>
            </a:r>
          </a:p>
        </p:txBody>
      </p:sp>
    </p:spTree>
    <p:extLst>
      <p:ext uri="{BB962C8B-B14F-4D97-AF65-F5344CB8AC3E}">
        <p14:creationId xmlns:p14="http://schemas.microsoft.com/office/powerpoint/2010/main" val="95175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Mastery and Connectedness in Co-operation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2743200"/>
            <a:ext cx="7772400" cy="4114800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People help in-group members more than others (valuing me and mine)- more on this next week!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Social identification turns good of the group into the goal of the individual.</a:t>
            </a:r>
          </a:p>
        </p:txBody>
      </p:sp>
    </p:spTree>
    <p:extLst>
      <p:ext uri="{BB962C8B-B14F-4D97-AF65-F5344CB8AC3E}">
        <p14:creationId xmlns:p14="http://schemas.microsoft.com/office/powerpoint/2010/main" val="63850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Social Dilemmas and measuring </a:t>
            </a:r>
            <a:b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pro-social behaviour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Situations directly pitting individual interests against group interests.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Each group member is better off not co-operating. The temptation is high because rewards are not often immediate.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Regardless of what others do.</a:t>
            </a:r>
          </a:p>
          <a:p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All members of group are better off if all members cooperate (Van Lange et al., 2013).</a:t>
            </a:r>
          </a:p>
          <a:p>
            <a:pPr eaLnBrk="1" hangingPunct="1">
              <a:buFontTx/>
              <a:buNone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88374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Types of Social Dilemmas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600200"/>
            <a:ext cx="8568952" cy="5069160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Resource depletion dilemmas.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Participants harvest common resource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Examples: Fish in sea, land for farming, diamond mines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Each motivated to take as much as possible.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2">
                    <a:lumMod val="50000"/>
                  </a:schemeClr>
                </a:solidFill>
              </a:rPr>
              <a:t>But over-harvesting will deplete resource, leaving nothing for anyone.</a:t>
            </a:r>
          </a:p>
          <a:p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Public </a:t>
            </a:r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goods </a:t>
            </a:r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dilemmas.</a:t>
            </a:r>
            <a:endParaRPr lang="en-GB" altLang="en-US" dirty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Public good: Has to be provided for everybody (even those who do not contribute), or not provided at </a:t>
            </a:r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all.</a:t>
            </a:r>
            <a:endParaRPr lang="en-GB" altLang="en-US" dirty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Examples: public TV, unpolluted air, strong military </a:t>
            </a:r>
            <a:r>
              <a:rPr lang="en-GB" altLang="en-US" dirty="0" err="1">
                <a:solidFill>
                  <a:schemeClr val="accent2">
                    <a:lumMod val="50000"/>
                  </a:schemeClr>
                </a:solidFill>
              </a:rPr>
              <a:t>defense</a:t>
            </a:r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, medical </a:t>
            </a:r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care.</a:t>
            </a:r>
            <a:endParaRPr lang="en-GB" altLang="en-US" dirty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Individuals motivated to take goods without paying (“free riding</a:t>
            </a:r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”).</a:t>
            </a:r>
            <a:endParaRPr lang="en-GB" altLang="en-US" dirty="0">
              <a:solidFill>
                <a:schemeClr val="accent2">
                  <a:lumMod val="50000"/>
                </a:schemeClr>
              </a:solidFill>
            </a:endParaRPr>
          </a:p>
          <a:p>
            <a:pPr lvl="1"/>
            <a:r>
              <a:rPr lang="en-GB" altLang="en-US" dirty="0">
                <a:solidFill>
                  <a:schemeClr val="accent2">
                    <a:lumMod val="50000"/>
                  </a:schemeClr>
                </a:solidFill>
              </a:rPr>
              <a:t>But if nobody pays, resource will not be </a:t>
            </a:r>
            <a:r>
              <a:rPr lang="en-GB" altLang="en-US" dirty="0" smtClean="0">
                <a:solidFill>
                  <a:schemeClr val="accent2">
                    <a:lumMod val="50000"/>
                  </a:schemeClr>
                </a:solidFill>
              </a:rPr>
              <a:t>available.</a:t>
            </a:r>
            <a:endParaRPr lang="en-GB" altLang="en-US" dirty="0">
              <a:solidFill>
                <a:schemeClr val="accent2">
                  <a:lumMod val="50000"/>
                </a:schemeClr>
              </a:solidFill>
            </a:endParaRPr>
          </a:p>
          <a:p>
            <a:pPr lvl="1" eaLnBrk="1" hangingPunct="1"/>
            <a:endParaRPr lang="en-US" altLang="en-US" dirty="0" smtClean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4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Mastery Motives in Social Dilemmas: Rewards and Costs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Usually people follow individual interests and end up losing the resource.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Behavior reinforced by norm (see or expect that others will do the same).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Often individual greed (desire for rewards: mastery) seems most important motivator.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Examples of this…</a:t>
            </a:r>
          </a:p>
        </p:txBody>
      </p:sp>
    </p:spTree>
    <p:extLst>
      <p:ext uri="{BB962C8B-B14F-4D97-AF65-F5344CB8AC3E}">
        <p14:creationId xmlns:p14="http://schemas.microsoft.com/office/powerpoint/2010/main" val="6264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Mastery Motives in Social Dilemmas: Rewards and Costs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Structural solutions change the payoffs in the situation.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Set quotas (maximum permissible harvests) of depletable resource.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Provide public good by taxing everyone (enforced contributions).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This requires enforcement, which may be difficult.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83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 Role of Trust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Trust increases co-operation and the more peoples interests are in conflict the more important it becomes. To improve trust you: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Ensure communication among group members.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Allowed to communicate, groups form norm of cooperation, promise to comply.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Works better for smaller groups.</a:t>
            </a:r>
          </a:p>
          <a:p>
            <a:pPr lvl="2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Ensure equality among group members.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Inequality of resource use raises uncertainty about how others will behave.</a:t>
            </a:r>
          </a:p>
        </p:txBody>
      </p:sp>
    </p:spTree>
    <p:extLst>
      <p:ext uri="{BB962C8B-B14F-4D97-AF65-F5344CB8AC3E}">
        <p14:creationId xmlns:p14="http://schemas.microsoft.com/office/powerpoint/2010/main" val="3772051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Connectedness Motives in Social Dilemmas: Social Identification 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Social identification with group should promote cooperation.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Individuals adopt group goals as their own.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People assume other group members will also cooperate.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Group norms favoring cooperation become accessible guides for action.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Individuals contribute to public good --even if they realize others’ contributions are sufficient, so their contribution isn’t actually needed!</a:t>
            </a:r>
          </a:p>
        </p:txBody>
      </p:sp>
    </p:spTree>
    <p:extLst>
      <p:ext uri="{BB962C8B-B14F-4D97-AF65-F5344CB8AC3E}">
        <p14:creationId xmlns:p14="http://schemas.microsoft.com/office/powerpoint/2010/main" val="294389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Individual Differences in Cooperation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Some individuals oriented toward cooperation in general (others have more competitive orientations) –social value operations (Van Lange, 1990).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Gender differences.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Men and women cooperate to a similar extent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Balliet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2011) meta analysis.</a:t>
            </a:r>
          </a:p>
          <a:p>
            <a:pPr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73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 role of superficial or systematic processing in helping behaviour.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Emergencies often limit processing (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Penner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 et al., 2005).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No time; emotional arousal.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People act on most accessible feelings or norms. 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Empathy for others may outweigh thoughts of personal danger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Helping someone who is being mugged</a:t>
            </a:r>
          </a:p>
          <a:p>
            <a:pPr lvl="2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Helping to reduce water </a:t>
            </a:r>
            <a:r>
              <a:rPr lang="en-US" altLang="en-US" dirty="0" err="1" smtClean="0">
                <a:solidFill>
                  <a:schemeClr val="accent4">
                    <a:lumMod val="50000"/>
                  </a:schemeClr>
                </a:solidFill>
              </a:rPr>
              <a:t>useage</a:t>
            </a: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2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Presence of others makes helping less likely. </a:t>
            </a:r>
          </a:p>
        </p:txBody>
      </p:sp>
    </p:spTree>
    <p:extLst>
      <p:ext uri="{BB962C8B-B14F-4D97-AF65-F5344CB8AC3E}">
        <p14:creationId xmlns:p14="http://schemas.microsoft.com/office/powerpoint/2010/main" val="121349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 Impact of Systematic Processing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Planned, long-term helping allows systematic processing.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Examples: Volunteering for service organizations, contributing to charities.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Repeatedly helping others leads to self-perception as helpful.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Reinforces the idea of further helping.</a:t>
            </a:r>
          </a:p>
        </p:txBody>
      </p:sp>
    </p:spTree>
    <p:extLst>
      <p:ext uri="{BB962C8B-B14F-4D97-AF65-F5344CB8AC3E}">
        <p14:creationId xmlns:p14="http://schemas.microsoft.com/office/powerpoint/2010/main" val="166205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The Impact of Systematic Processing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Multiple goals support long-term helping, such as volunteering. Systematic processing can reverse an original decision. E.g. Dutch family sheltering a Jewish baby.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Clary et al,. (1998) six main goals serving-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Egoistic concerns (</a:t>
            </a:r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mastery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gaining understanding, new skills, earning social approval).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Altruistic concerns (</a:t>
            </a:r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connectedness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empathy for others’ needs, expressing values in humanitarian service).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Group identification (</a:t>
            </a:r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valuing me and mine</a:t>
            </a:r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: helping fellow group members).</a:t>
            </a:r>
          </a:p>
        </p:txBody>
      </p:sp>
    </p:spTree>
    <p:extLst>
      <p:ext uri="{BB962C8B-B14F-4D97-AF65-F5344CB8AC3E}">
        <p14:creationId xmlns:p14="http://schemas.microsoft.com/office/powerpoint/2010/main" val="49364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Do you Get More Helping from Impulse or from Deliberation?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People are most likely to engage in pro-social behaviour when the decision to cooperate is made quickly (Rand et al,. 2012).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Example: Helping a person out of a burning building or calling 999 to report an accident/crime.</a:t>
            </a:r>
          </a:p>
        </p:txBody>
      </p:sp>
    </p:spTree>
    <p:extLst>
      <p:ext uri="{BB962C8B-B14F-4D97-AF65-F5344CB8AC3E}">
        <p14:creationId xmlns:p14="http://schemas.microsoft.com/office/powerpoint/2010/main" val="39397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0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Help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that 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elps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;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Help that Hurts</a:t>
            </a:r>
            <a:endParaRPr lang="en-US" sz="4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09603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Helping can be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positive and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inspire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gratitude.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However, helping can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also make people feel that they owe </a:t>
            </a:r>
            <a:r>
              <a:rPr lang="en-US" sz="2800" dirty="0" err="1" smtClean="0">
                <a:solidFill>
                  <a:schemeClr val="accent4">
                    <a:lumMod val="50000"/>
                  </a:schemeClr>
                </a:solidFill>
              </a:rPr>
              <a:t>favour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in return (norm of reciprocity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).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Helping can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make recipient of help seem less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capable or </a:t>
            </a:r>
            <a:r>
              <a:rPr lang="en-US" sz="2800" dirty="0">
                <a:solidFill>
                  <a:schemeClr val="accent4">
                    <a:lumMod val="50000"/>
                  </a:schemeClr>
                </a:solidFill>
              </a:rPr>
              <a:t>less </a:t>
            </a:r>
            <a:r>
              <a:rPr lang="en-US" sz="2800" dirty="0" smtClean="0">
                <a:solidFill>
                  <a:schemeClr val="accent4">
                    <a:lumMod val="50000"/>
                  </a:schemeClr>
                </a:solidFill>
              </a:rPr>
              <a:t>competent.</a:t>
            </a:r>
            <a:endParaRPr lang="en-US" sz="2800" dirty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Welfare and other programs offering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financial and social assistance need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to be sensitive to mixed </a:t>
            </a:r>
            <a:r>
              <a:rPr lang="en-US" dirty="0" smtClean="0">
                <a:solidFill>
                  <a:schemeClr val="accent4">
                    <a:lumMod val="50000"/>
                  </a:schemeClr>
                </a:solidFill>
              </a:rPr>
              <a:t>messages when offering aid. 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47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Increasing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Prosocial Behaviour </a:t>
            </a:r>
            <a:r>
              <a:rPr lang="en-US" sz="4000" dirty="0">
                <a:solidFill>
                  <a:schemeClr val="accent4">
                    <a:lumMod val="50000"/>
                  </a:schemeClr>
                </a:solidFill>
              </a:rPr>
              <a:t>in </a:t>
            </a:r>
            <a:r>
              <a:rPr lang="en-US" sz="4000" dirty="0" smtClean="0">
                <a:solidFill>
                  <a:schemeClr val="accent4">
                    <a:lumMod val="50000"/>
                  </a:schemeClr>
                </a:solidFill>
              </a:rPr>
              <a:t>Society</a:t>
            </a:r>
            <a:endParaRPr lang="en-US" sz="40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Reduce ambiguity of situation, make need for help clear.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Labeling the situation increases helping- if helping behavior is internalized more likely to help in future.</a:t>
            </a: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Increase internal attributions for helping.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Seeing self as helpful, altruistic increases future helping and schools can teach pro-social norms.</a:t>
            </a:r>
          </a:p>
        </p:txBody>
      </p:sp>
    </p:spTree>
    <p:extLst>
      <p:ext uri="{BB962C8B-B14F-4D97-AF65-F5344CB8AC3E}">
        <p14:creationId xmlns:p14="http://schemas.microsoft.com/office/powerpoint/2010/main" val="403354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Increasing Pro-social Behavior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Teach norms that support helping, co-operation.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Models in media are important.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Make pro-social norms accessible.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Activating norms can indicate helping is a personal responsibility. 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Self-awareness due to mirror can increase volunteering.</a:t>
            </a:r>
          </a:p>
        </p:txBody>
      </p:sp>
    </p:spTree>
    <p:extLst>
      <p:ext uri="{BB962C8B-B14F-4D97-AF65-F5344CB8AC3E}">
        <p14:creationId xmlns:p14="http://schemas.microsoft.com/office/powerpoint/2010/main" val="322389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Increasing Pro-social Behaviour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Avoid diffusion of responsibility.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Indicate what particular person is supposed to help.</a:t>
            </a:r>
          </a:p>
          <a:p>
            <a:pPr lvl="1" eaLnBrk="1" hangingPunct="1"/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Promote identification with those in need.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Feelings of connectedness motivate helping even at personal costs.</a:t>
            </a:r>
          </a:p>
          <a:p>
            <a:pPr lvl="1" eaLnBrk="1" hangingPunct="1"/>
            <a:r>
              <a:rPr lang="en-US" altLang="en-US" dirty="0" smtClean="0">
                <a:solidFill>
                  <a:schemeClr val="accent4">
                    <a:lumMod val="50000"/>
                  </a:schemeClr>
                </a:solidFill>
              </a:rPr>
              <a:t>Religious faith can have </a:t>
            </a:r>
            <a:r>
              <a:rPr lang="en-US" altLang="en-US" smtClean="0">
                <a:solidFill>
                  <a:schemeClr val="accent4">
                    <a:lumMod val="50000"/>
                  </a:schemeClr>
                </a:solidFill>
              </a:rPr>
              <a:t>this effect.</a:t>
            </a:r>
            <a:endParaRPr lang="en-US" altLang="en-US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1" eaLnBrk="1" hangingPunct="1">
              <a:buFontTx/>
              <a:buNone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7890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ded_background_pictur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3F8531D-A550-483F-92F3-9D001D2F09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Faded_background_picture</Template>
  <TotalTime>0</TotalTime>
  <Words>5231</Words>
  <Application>Microsoft Office PowerPoint</Application>
  <PresentationFormat>On-screen Show (4:3)</PresentationFormat>
  <Paragraphs>583</Paragraphs>
  <Slides>87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87</vt:i4>
      </vt:variant>
    </vt:vector>
  </HeadingPairs>
  <TitlesOfParts>
    <vt:vector size="88" baseType="lpstr">
      <vt:lpstr>Faded_background_picture</vt:lpstr>
      <vt:lpstr>Social Psychology - Lecture 1:</vt:lpstr>
      <vt:lpstr>Learning outcomes</vt:lpstr>
      <vt:lpstr>Questions to consider</vt:lpstr>
      <vt:lpstr>Lecture outline: Part 1- Relationships</vt:lpstr>
      <vt:lpstr>PowerPoint Presentation</vt:lpstr>
      <vt:lpstr>The other things…</vt:lpstr>
      <vt:lpstr>Lecture outline: Part 2- Pro-social behaviour.</vt:lpstr>
      <vt:lpstr>PowerPoint Presentation</vt:lpstr>
      <vt:lpstr>Challenges in Studying Attraction, Relationships, and Love</vt:lpstr>
      <vt:lpstr>From Attraction to Liking  (IPA- interpersonal attraction)</vt:lpstr>
      <vt:lpstr>PowerPoint Presentation</vt:lpstr>
      <vt:lpstr>Physical Attractiveness</vt:lpstr>
      <vt:lpstr>Experiential Bases of Physical Attractiveness</vt:lpstr>
      <vt:lpstr>And…</vt:lpstr>
      <vt:lpstr>PowerPoint Presentation</vt:lpstr>
      <vt:lpstr>The Matching hypothesis</vt:lpstr>
      <vt:lpstr>Continued…</vt:lpstr>
      <vt:lpstr>PowerPoint Presentation</vt:lpstr>
      <vt:lpstr>Similarity, familiarity, mastery and connectedness.</vt:lpstr>
      <vt:lpstr>Why does similarity increase liking?</vt:lpstr>
      <vt:lpstr>Why Interaction Increases Liking</vt:lpstr>
      <vt:lpstr>But…a cautionary word</vt:lpstr>
      <vt:lpstr>Liking, Similarity, Interaction, and  Attractiveness: Mutually Reinforcing Processes</vt:lpstr>
      <vt:lpstr>Familiarity and proximity</vt:lpstr>
      <vt:lpstr>Virtual relationships </vt:lpstr>
      <vt:lpstr>Physiological arousal</vt:lpstr>
      <vt:lpstr>As Relationships Develop…</vt:lpstr>
      <vt:lpstr>Psychological bases of relationships</vt:lpstr>
      <vt:lpstr>Need for affiliation scale  (Buunk et al., 2005)</vt:lpstr>
      <vt:lpstr>Exchanges of Rewards: What’s in it for Me and for You?</vt:lpstr>
      <vt:lpstr>Social exchange theory and equity theory</vt:lpstr>
      <vt:lpstr>PowerPoint Presentation</vt:lpstr>
      <vt:lpstr>PowerPoint Presentation</vt:lpstr>
      <vt:lpstr>Self-disclosure: Let’s Talk</vt:lpstr>
      <vt:lpstr>Sex Difference in Self-disclosure</vt:lpstr>
      <vt:lpstr>Interdependence </vt:lpstr>
      <vt:lpstr>1. Cognitive Interdependence: The Partner Becomes Part of the Self </vt:lpstr>
      <vt:lpstr>Cognitive Interdependence</vt:lpstr>
      <vt:lpstr>It’s the Thought that Counts</vt:lpstr>
      <vt:lpstr>2. Behavioural Interdependence: Transformations in Exchange</vt:lpstr>
      <vt:lpstr>Changes in the Distribution of Rewards</vt:lpstr>
      <vt:lpstr>3. Affective Interdependence: Intimacy and Commitment</vt:lpstr>
      <vt:lpstr>Intimate Interactions and Health</vt:lpstr>
      <vt:lpstr>Effects of Social Support</vt:lpstr>
      <vt:lpstr>Effects of Social Support</vt:lpstr>
      <vt:lpstr>Commitment</vt:lpstr>
      <vt:lpstr>Processes of Commitment</vt:lpstr>
      <vt:lpstr>Commitment</vt:lpstr>
      <vt:lpstr>Individual Differences in Close Relationships: Attachment Styles</vt:lpstr>
      <vt:lpstr>Attachment styles</vt:lpstr>
      <vt:lpstr>Effects on Relationship Processes</vt:lpstr>
      <vt:lpstr>Relationships in Cultural Perspective</vt:lpstr>
      <vt:lpstr>Pro-social behaviour –  when do people help?</vt:lpstr>
      <vt:lpstr>Reasons for Pro-social Behaviour</vt:lpstr>
      <vt:lpstr>Is Help Needed and Deserved?</vt:lpstr>
      <vt:lpstr>Is Help Needed and Deserved?</vt:lpstr>
      <vt:lpstr>Should I Help?</vt:lpstr>
      <vt:lpstr>Darley and Latané (1968)</vt:lpstr>
      <vt:lpstr> Do Norms Make Helping Inappropriate? </vt:lpstr>
      <vt:lpstr> Do Norms Make Helping Appropriate? </vt:lpstr>
      <vt:lpstr>Biological Perspectives: Is Prosocial Behavior in our Genes?</vt:lpstr>
      <vt:lpstr>Biological Perspectives: Is Pro-social Behavior in our Genes?</vt:lpstr>
      <vt:lpstr>Helping for Mastery: The Personal Rewards and Costs of Helping</vt:lpstr>
      <vt:lpstr>Emotional Rewards of Helping</vt:lpstr>
      <vt:lpstr>Is Helping Pure Egoism?</vt:lpstr>
      <vt:lpstr>Is Helping Pure Egoism?</vt:lpstr>
      <vt:lpstr>Multiple Effects of Mood</vt:lpstr>
      <vt:lpstr>Helping for Connectedness: Empathy and Altruism</vt:lpstr>
      <vt:lpstr>Batson et al., (1981)</vt:lpstr>
      <vt:lpstr>Batson et al. (1981)</vt:lpstr>
      <vt:lpstr>Helping for Connectedness:  Empathy and Altruism</vt:lpstr>
      <vt:lpstr>Mastery and Connectedness in Co-operation</vt:lpstr>
      <vt:lpstr>Social Dilemmas and measuring  pro-social behaviour</vt:lpstr>
      <vt:lpstr>Types of Social Dilemmas</vt:lpstr>
      <vt:lpstr>Mastery Motives in Social Dilemmas: Rewards and Costs</vt:lpstr>
      <vt:lpstr>Mastery Motives in Social Dilemmas: Rewards and Costs</vt:lpstr>
      <vt:lpstr>The Role of Trust</vt:lpstr>
      <vt:lpstr>Connectedness Motives in Social Dilemmas: Social Identification </vt:lpstr>
      <vt:lpstr>Individual Differences in Cooperation</vt:lpstr>
      <vt:lpstr>The role of superficial or systematic processing in helping behaviour.</vt:lpstr>
      <vt:lpstr>The Impact of Systematic Processing</vt:lpstr>
      <vt:lpstr>The Impact of Systematic Processing</vt:lpstr>
      <vt:lpstr>Do you Get More Helping from Impulse or from Deliberation?</vt:lpstr>
      <vt:lpstr>Help that Helps; Help that Hurts</vt:lpstr>
      <vt:lpstr>Increasing Prosocial Behaviour in Society</vt:lpstr>
      <vt:lpstr>Increasing Pro-social Behavior</vt:lpstr>
      <vt:lpstr>Increasing Pro-social Behaviour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2017-02-03T13:19:25Z</dcterms:created>
  <dcterms:modified xsi:type="dcterms:W3CDTF">2018-01-04T19:01:20Z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TC020116439991</vt:lpwstr>
  </property>
</Properties>
</file>