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6" r:id="rId2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>
        <p:scale>
          <a:sx n="60" d="100"/>
          <a:sy n="60" d="100"/>
        </p:scale>
        <p:origin x="1128" y="-1956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5/4/2020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jpe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353315" y="2066779"/>
            <a:ext cx="17785165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Investigation &amp; Development into Aerodynamics of Mirage RX Supercar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Anthony Yin Wai Hau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Supervisor: Tim Tudor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(Hons) Motorsport Engineering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 Box 10"/>
          <p:cNvSpPr txBox="1">
            <a:spLocks noChangeArrowheads="1"/>
          </p:cNvSpPr>
          <p:nvPr/>
        </p:nvSpPr>
        <p:spPr bwMode="auto">
          <a:xfrm>
            <a:off x="14527055" y="24925766"/>
            <a:ext cx="6415088" cy="36739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Acknowledgements</a:t>
            </a:r>
          </a:p>
          <a:p>
            <a:pPr>
              <a:spcBef>
                <a:spcPct val="50000"/>
              </a:spcBef>
            </a:pPr>
            <a:r>
              <a:rPr lang="en-AU" altLang="en-US" sz="2800" dirty="0"/>
              <a:t>I would like to thank my supervisor Tim Tudor for guiding this project.</a:t>
            </a:r>
          </a:p>
          <a:p>
            <a:pPr>
              <a:spcBef>
                <a:spcPct val="50000"/>
              </a:spcBef>
            </a:pPr>
            <a:r>
              <a:rPr lang="en-AU" altLang="en-US" sz="2800" dirty="0"/>
              <a:t>And my appreciation to Spencer Sport for initiating and supporting this project from start to finish. </a:t>
            </a:r>
            <a:endParaRPr lang="en-US" altLang="en-US" dirty="0"/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CE6B3168-4BC5-4DB3-9517-DE78067FB4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07970" y="2192512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49" name="Text Box 6">
            <a:extLst>
              <a:ext uri="{FF2B5EF4-FFF2-40B4-BE49-F238E27FC236}">
                <a16:creationId xmlns:a16="http://schemas.microsoft.com/office/drawing/2014/main" id="{C09F698F-E5BE-4B11-9A9F-935AC5B89F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2301" y="6285981"/>
            <a:ext cx="6415087" cy="970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This project aim to improve the aerodynamic efficiency of the Mitsubishi mirage RX supercar from Spencer Sport.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The design of the car was to match British rallycross and world rallycross regulations. Under the updated regulations, rear bumper design was to change.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Underbody, bumper and fender are the main area to be integrated. </a:t>
            </a:r>
          </a:p>
          <a:p>
            <a:pPr>
              <a:spcBef>
                <a:spcPct val="50000"/>
              </a:spcBef>
            </a:pPr>
            <a:endParaRPr lang="en-GB" altLang="en-US" sz="2800" dirty="0"/>
          </a:p>
          <a:p>
            <a:pPr>
              <a:spcBef>
                <a:spcPct val="50000"/>
              </a:spcBef>
            </a:pPr>
            <a:endParaRPr lang="en-GB" altLang="en-US" sz="2800" dirty="0">
              <a:solidFill>
                <a:srgbClr val="FF0000"/>
              </a:solidFill>
            </a:endParaRPr>
          </a:p>
          <a:p>
            <a:pPr>
              <a:spcBef>
                <a:spcPct val="50000"/>
              </a:spcBef>
            </a:pPr>
            <a:endParaRPr lang="en-GB" altLang="en-US" sz="2800" dirty="0">
              <a:solidFill>
                <a:srgbClr val="FF0000"/>
              </a:solidFill>
            </a:endParaRPr>
          </a:p>
          <a:p>
            <a:pPr>
              <a:spcBef>
                <a:spcPct val="50000"/>
              </a:spcBef>
            </a:pPr>
            <a:endParaRPr lang="en-GB" altLang="en-US" sz="2800" dirty="0">
              <a:solidFill>
                <a:srgbClr val="FF0000"/>
              </a:solidFill>
            </a:endParaRPr>
          </a:p>
          <a:p>
            <a:pPr>
              <a:spcBef>
                <a:spcPct val="50000"/>
              </a:spcBef>
            </a:pPr>
            <a:endParaRPr lang="en-US" altLang="en-US" sz="2800" dirty="0">
              <a:solidFill>
                <a:srgbClr val="FF0000"/>
              </a:solidFill>
            </a:endParaRPr>
          </a:p>
        </p:txBody>
      </p:sp>
      <p:sp>
        <p:nvSpPr>
          <p:cNvPr id="50" name="Text Box 6">
            <a:extLst>
              <a:ext uri="{FF2B5EF4-FFF2-40B4-BE49-F238E27FC236}">
                <a16:creationId xmlns:a16="http://schemas.microsoft.com/office/drawing/2014/main" id="{BDE3FB7B-6717-4856-9B00-52D1F2F7C6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999" y="12988616"/>
            <a:ext cx="6415087" cy="116453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With the Mirage R5 and facelifted bumper surface model received from Spenser Sport, geometry need to be clean up and turn into solid model.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The geometry of the underbody, suspension system, wheels and wing also need to be measure up and create on Solidworks.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After the finalized baseline model had been made, development on the baseline model can be created.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Computational Fluid Dynamics analysis of the models are then made to find out the aerodynamic behaviour in post processing.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By comparing the developed models to the base design, the most efficient model could be determent. </a:t>
            </a:r>
          </a:p>
          <a:p>
            <a:pPr>
              <a:spcBef>
                <a:spcPct val="50000"/>
              </a:spcBef>
            </a:pPr>
            <a:endParaRPr lang="en-US" altLang="en-US" sz="2800" dirty="0"/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sp>
        <p:nvSpPr>
          <p:cNvPr id="51" name="Text Box 6">
            <a:extLst>
              <a:ext uri="{FF2B5EF4-FFF2-40B4-BE49-F238E27FC236}">
                <a16:creationId xmlns:a16="http://schemas.microsoft.com/office/drawing/2014/main" id="{3DD40293-CCFA-4D5A-B7EA-3256FC7C7F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06907" y="16228926"/>
            <a:ext cx="7425482" cy="6905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Underbody </a:t>
            </a:r>
          </a:p>
          <a:p>
            <a:pPr>
              <a:spcBef>
                <a:spcPct val="50000"/>
              </a:spcBef>
            </a:pPr>
            <a:r>
              <a:rPr lang="en-AU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design concept of the underbody was to create a smooth </a:t>
            </a:r>
            <a:r>
              <a:rPr lang="en-US" altLang="en-US" sz="2800" dirty="0"/>
              <a:t>surface to give less resistance to the airflow under the vehicle. Diffuser also added to the rear section of the vehicle, between the rear floor section and the rear bumper.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The new under body has gain 2% downforce with no changes in drag, the COP also shifted 0.1m to the back of the vehicle. Which could be counter by a more aggressive front bumper.</a:t>
            </a:r>
          </a:p>
          <a:p>
            <a:pPr>
              <a:spcBef>
                <a:spcPct val="50000"/>
              </a:spcBef>
            </a:pPr>
            <a:endParaRPr lang="en-AU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3C71BF-677D-48CB-8D75-D8E6DDA4FB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2301" y="29029648"/>
            <a:ext cx="1514475" cy="1028700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CFFBBFA4-0385-4677-B561-9ED80EF60E3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98997" y="29379289"/>
            <a:ext cx="1609725" cy="571500"/>
          </a:xfrm>
          <a:prstGeom prst="rect">
            <a:avLst/>
          </a:prstGeom>
        </p:spPr>
      </p:pic>
      <p:pic>
        <p:nvPicPr>
          <p:cNvPr id="1072" name="Picture 48">
            <a:extLst>
              <a:ext uri="{FF2B5EF4-FFF2-40B4-BE49-F238E27FC236}">
                <a16:creationId xmlns:a16="http://schemas.microsoft.com/office/drawing/2014/main" id="{35B56227-348B-4985-B959-46B536801D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0943" y="28997763"/>
            <a:ext cx="1966445" cy="1092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57" descr="A close up of a car&#10;&#10;Description automatically generated">
            <a:extLst>
              <a:ext uri="{FF2B5EF4-FFF2-40B4-BE49-F238E27FC236}">
                <a16:creationId xmlns:a16="http://schemas.microsoft.com/office/drawing/2014/main" id="{7D27399A-E83B-4C59-AD40-5FBDD9B0BEC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5180236" y="21781413"/>
            <a:ext cx="5288385" cy="2784497"/>
          </a:xfrm>
          <a:prstGeom prst="rect">
            <a:avLst/>
          </a:prstGeom>
        </p:spPr>
      </p:pic>
      <p:pic>
        <p:nvPicPr>
          <p:cNvPr id="70" name="Picture 69">
            <a:extLst>
              <a:ext uri="{FF2B5EF4-FFF2-40B4-BE49-F238E27FC236}">
                <a16:creationId xmlns:a16="http://schemas.microsoft.com/office/drawing/2014/main" id="{D40D3796-0910-432B-BEC2-0997406C683F}"/>
              </a:ext>
            </a:extLst>
          </p:cNvPr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7970" y="11953346"/>
            <a:ext cx="7178533" cy="3979900"/>
          </a:xfrm>
          <a:prstGeom prst="rect">
            <a:avLst/>
          </a:prstGeom>
          <a:noFill/>
          <a:ln>
            <a:noFill/>
          </a:ln>
        </p:spPr>
      </p:pic>
      <p:sp>
        <p:nvSpPr>
          <p:cNvPr id="71" name="Text Box 6">
            <a:extLst>
              <a:ext uri="{FF2B5EF4-FFF2-40B4-BE49-F238E27FC236}">
                <a16:creationId xmlns:a16="http://schemas.microsoft.com/office/drawing/2014/main" id="{D92AB63D-148F-4247-A6FF-A7D101CD6E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24405" y="6260138"/>
            <a:ext cx="6415087" cy="5397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Validation 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To validate the CFD simulation. CFD study on Mira notch car had been completed and validated with Mira wind tunnel data.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Further validation on 1/24 scale wind tunnel had been completed.</a:t>
            </a:r>
            <a:r>
              <a:rPr lang="en-US" altLang="en-US" sz="2800" dirty="0"/>
              <a:t> It was for visual validation on the flow characteristic in CFD compare to the 3D printed small scale model.</a:t>
            </a:r>
            <a:endParaRPr lang="en-GB" altLang="en-US" sz="2800" dirty="0"/>
          </a:p>
        </p:txBody>
      </p:sp>
      <p:pic>
        <p:nvPicPr>
          <p:cNvPr id="72" name="Picture 71">
            <a:extLst>
              <a:ext uri="{FF2B5EF4-FFF2-40B4-BE49-F238E27FC236}">
                <a16:creationId xmlns:a16="http://schemas.microsoft.com/office/drawing/2014/main" id="{A378A3FD-C77A-4593-93F8-E3ADD0AEF305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5839"/>
          <a:stretch/>
        </p:blipFill>
        <p:spPr>
          <a:xfrm>
            <a:off x="15267796" y="11593529"/>
            <a:ext cx="2421104" cy="4769926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582BC395-4C69-4E1C-AAAF-DFDA8DF400A0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r="11083"/>
          <a:stretch/>
        </p:blipFill>
        <p:spPr>
          <a:xfrm>
            <a:off x="17707693" y="11593529"/>
            <a:ext cx="2296795" cy="4803523"/>
          </a:xfrm>
          <a:prstGeom prst="rect">
            <a:avLst/>
          </a:prstGeom>
        </p:spPr>
      </p:pic>
      <p:pic>
        <p:nvPicPr>
          <p:cNvPr id="74" name="Picture 73">
            <a:extLst>
              <a:ext uri="{FF2B5EF4-FFF2-40B4-BE49-F238E27FC236}">
                <a16:creationId xmlns:a16="http://schemas.microsoft.com/office/drawing/2014/main" id="{FE11C084-9D93-4BEA-BDDC-33A399CC84A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085658" y="22367023"/>
            <a:ext cx="6489379" cy="5571596"/>
          </a:xfrm>
          <a:prstGeom prst="rect">
            <a:avLst/>
          </a:prstGeom>
        </p:spPr>
      </p:pic>
      <p:sp>
        <p:nvSpPr>
          <p:cNvPr id="75" name="Text Box 6">
            <a:extLst>
              <a:ext uri="{FF2B5EF4-FFF2-40B4-BE49-F238E27FC236}">
                <a16:creationId xmlns:a16="http://schemas.microsoft.com/office/drawing/2014/main" id="{C19864FD-BA26-4223-BA93-B127021F1D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995918" y="6114833"/>
            <a:ext cx="6759789" cy="6043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Fender and Bumper  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The new front bumper and fender design had gain 13% of down force with10% more drag. The overall lift drag coefficient was still 2% better than the old design. 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Though there was one problem which needs to take into consideration. The COP had moved forward 0.3m compare to the final baseline model.</a:t>
            </a:r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pic>
        <p:nvPicPr>
          <p:cNvPr id="77" name="Picture 76" descr="A close up of a car&#10;&#10;Description automatically generated">
            <a:extLst>
              <a:ext uri="{FF2B5EF4-FFF2-40B4-BE49-F238E27FC236}">
                <a16:creationId xmlns:a16="http://schemas.microsoft.com/office/drawing/2014/main" id="{601FB153-070D-4B00-872E-FB2E6907B91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7259" y="23048087"/>
            <a:ext cx="5339581" cy="4776940"/>
          </a:xfrm>
          <a:prstGeom prst="rect">
            <a:avLst/>
          </a:prstGeom>
        </p:spPr>
      </p:pic>
      <p:pic>
        <p:nvPicPr>
          <p:cNvPr id="1074" name="Picture 50">
            <a:extLst>
              <a:ext uri="{FF2B5EF4-FFF2-40B4-BE49-F238E27FC236}">
                <a16:creationId xmlns:a16="http://schemas.microsoft.com/office/drawing/2014/main" id="{9E44B25F-DD82-437F-A30A-2949BF2F586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9" t="16539" r="4545" b="-3580"/>
          <a:stretch/>
        </p:blipFill>
        <p:spPr bwMode="auto">
          <a:xfrm>
            <a:off x="487259" y="2203123"/>
            <a:ext cx="2775604" cy="3478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CAB840C-F9C1-4D5C-B19F-89F20B878E21}"/>
              </a:ext>
            </a:extLst>
          </p:cNvPr>
          <p:cNvSpPr txBox="1"/>
          <p:nvPr/>
        </p:nvSpPr>
        <p:spPr>
          <a:xfrm>
            <a:off x="316723" y="27938619"/>
            <a:ext cx="63206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cs typeface="Arial" panose="020B0604020202020204" pitchFamily="34" charset="0"/>
              </a:rPr>
              <a:t>Mirage R5 surface model &amp; final baseline model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8CADAA1-2670-47D9-9833-B59D292C61A2}"/>
              </a:ext>
            </a:extLst>
          </p:cNvPr>
          <p:cNvSpPr txBox="1"/>
          <p:nvPr/>
        </p:nvSpPr>
        <p:spPr>
          <a:xfrm>
            <a:off x="8878621" y="27945356"/>
            <a:ext cx="63206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cs typeface="Arial" panose="020B0604020202020204" pitchFamily="34" charset="0"/>
              </a:rPr>
              <a:t>Underbody designs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D51057DA-679F-489F-8C91-ECE46CD21E27}"/>
              </a:ext>
            </a:extLst>
          </p:cNvPr>
          <p:cNvSpPr txBox="1"/>
          <p:nvPr/>
        </p:nvSpPr>
        <p:spPr>
          <a:xfrm>
            <a:off x="16727249" y="24630757"/>
            <a:ext cx="63206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cs typeface="Arial" panose="020B0604020202020204" pitchFamily="34" charset="0"/>
              </a:rPr>
              <a:t>Final design model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5EB82EB-8EE9-4C0B-BE5C-8797F256B556}"/>
              </a:ext>
            </a:extLst>
          </p:cNvPr>
          <p:cNvSpPr txBox="1"/>
          <p:nvPr/>
        </p:nvSpPr>
        <p:spPr>
          <a:xfrm>
            <a:off x="8490922" y="15913482"/>
            <a:ext cx="63206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cs typeface="Arial" panose="020B0604020202020204" pitchFamily="34" charset="0"/>
              </a:rPr>
              <a:t>CFD &amp; mini wind tunnel 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10DD0377-6118-4541-AF9D-CD0B29F7130E}"/>
              </a:ext>
            </a:extLst>
          </p:cNvPr>
          <p:cNvSpPr txBox="1"/>
          <p:nvPr/>
        </p:nvSpPr>
        <p:spPr>
          <a:xfrm>
            <a:off x="15813682" y="16353057"/>
            <a:ext cx="63206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cs typeface="Arial" panose="020B0604020202020204" pitchFamily="34" charset="0"/>
              </a:rPr>
              <a:t>Fender and bumper designs</a:t>
            </a:r>
          </a:p>
        </p:txBody>
      </p:sp>
      <p:sp>
        <p:nvSpPr>
          <p:cNvPr id="34" name="Text Box 6">
            <a:extLst>
              <a:ext uri="{FF2B5EF4-FFF2-40B4-BE49-F238E27FC236}">
                <a16:creationId xmlns:a16="http://schemas.microsoft.com/office/drawing/2014/main" id="{882E495D-BFDC-4A60-84B3-1B8CF35457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82354" y="16630849"/>
            <a:ext cx="6759789" cy="6043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The aim of the project had been achieved. The study has shown the rally car’s bodywork can be further improved, especially at the front.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But project findings also alert to be mindful of COP balancing, which is an area worthy of further investigation and call for driver validation through simulator or life testing.</a:t>
            </a:r>
          </a:p>
          <a:p>
            <a:pPr>
              <a:spcBef>
                <a:spcPct val="50000"/>
              </a:spcBef>
            </a:pP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032727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656</TotalTime>
  <Words>507</Words>
  <Application>Microsoft Office PowerPoint</Application>
  <PresentationFormat>Custom</PresentationFormat>
  <Paragraphs>40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Georgia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Ying Fat Hau</cp:lastModifiedBy>
  <cp:revision>71</cp:revision>
  <dcterms:created xsi:type="dcterms:W3CDTF">2016-02-25T08:27:32Z</dcterms:created>
  <dcterms:modified xsi:type="dcterms:W3CDTF">2020-05-04T04:51:04Z</dcterms:modified>
</cp:coreProperties>
</file>