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580"/>
  </p:normalViewPr>
  <p:slideViewPr>
    <p:cSldViewPr snapToGrid="0" snapToObjects="1">
      <p:cViewPr varScale="1">
        <p:scale>
          <a:sx n="91" d="100"/>
          <a:sy n="91" d="100"/>
        </p:scale>
        <p:origin x="10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9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25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0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429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05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58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494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702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8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711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823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05B534B-AB3F-CE4E-8B8D-319DC1FA2836}" type="slidenum">
              <a:rPr lang="zh-CN" altLang="en-US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1308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69C66-A8C5-754C-B6ED-107B03558177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08B46-8DE8-AF42-996F-07FAEDA09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40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8"/>
            <a:ext cx="12192000" cy="682738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61082" y="3486512"/>
            <a:ext cx="44935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dirty="0" smtClean="0">
                <a:latin typeface="宋体" charset="0"/>
                <a:sym typeface="微软雅黑" charset="0"/>
              </a:rPr>
              <a:t>综合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Ⅰ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：第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24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课</a:t>
            </a:r>
            <a:endParaRPr lang="zh-CN" altLang="en-US" sz="4800" dirty="0">
              <a:latin typeface="宋体" charset="0"/>
              <a:sym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66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标题 307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复习第</a:t>
            </a:r>
            <a:r>
              <a:rPr lang="en-US" altLang="zh-CN" sz="3200" b="1" dirty="0">
                <a:latin typeface="黑体" charset="0"/>
                <a:ea typeface="黑体" charset="0"/>
              </a:rPr>
              <a:t>23</a:t>
            </a:r>
            <a:r>
              <a:rPr lang="zh-CN" altLang="en-US" sz="3200" b="1" dirty="0">
                <a:latin typeface="黑体" charset="0"/>
                <a:ea typeface="黑体" charset="0"/>
              </a:rPr>
              <a:t>课</a:t>
            </a:r>
          </a:p>
        </p:txBody>
      </p:sp>
      <p:sp>
        <p:nvSpPr>
          <p:cNvPr id="3074" name="文本占位符 307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 b="1"/>
              <a:t>用所给的词语回答问题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你们那儿最冷的时候是多少度？（最）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这家饭馆怎么样？（还可以）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他现在还是学生吗？（了）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你每天学习多长时间？（左右）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这两件衣服一样吗？（差不多）</a:t>
            </a:r>
          </a:p>
        </p:txBody>
      </p:sp>
    </p:spTree>
    <p:extLst>
      <p:ext uri="{BB962C8B-B14F-4D97-AF65-F5344CB8AC3E}">
        <p14:creationId xmlns:p14="http://schemas.microsoft.com/office/powerpoint/2010/main" val="46651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标题 4099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zh-CN" altLang="en-US" sz="4400" dirty="0"/>
              <a:t>第</a:t>
            </a:r>
            <a:r>
              <a:rPr lang="en-US" altLang="zh-CN" sz="4400" dirty="0"/>
              <a:t>24</a:t>
            </a:r>
            <a:r>
              <a:rPr lang="zh-CN" altLang="en-US" sz="4400" dirty="0"/>
              <a:t>课</a:t>
            </a:r>
          </a:p>
        </p:txBody>
      </p:sp>
      <p:sp>
        <p:nvSpPr>
          <p:cNvPr id="4098" name="副标题 4100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r>
              <a:rPr lang="en-US" altLang="zh-CN" sz="3200" dirty="0"/>
              <a:t>《</a:t>
            </a:r>
            <a:r>
              <a:rPr lang="zh-CN" altLang="en-US" sz="3200" dirty="0"/>
              <a:t>妈妈给我寄来了礼物</a:t>
            </a:r>
            <a:r>
              <a:rPr lang="en-US" altLang="zh-CN" sz="3200" dirty="0"/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26015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标题 51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5122" name="文本占位符 512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为了：介词，表示目的。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为了学习汉语，我来中国留学。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为了（     ），我今天晚上要准备一下。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为了（     ），我得去买一些漂亮的衣服。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为了（     ），我今天做了很多好吃的。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为了（     ），我去很多地方旅游。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为了（     ），我每天听收音机、看电视。</a:t>
            </a:r>
          </a:p>
        </p:txBody>
      </p:sp>
    </p:spTree>
    <p:extLst>
      <p:ext uri="{BB962C8B-B14F-4D97-AF65-F5344CB8AC3E}">
        <p14:creationId xmlns:p14="http://schemas.microsoft.com/office/powerpoint/2010/main" val="13878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标题 614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6146" name="文本占位符 614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庆祝    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庆祝   感恩节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庆祝   生日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庆祝   国庆节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为了庆祝国庆节，路两边都摆放（</a:t>
            </a:r>
            <a:r>
              <a:rPr lang="en-US" altLang="zh-CN"/>
              <a:t>bǎifàng</a:t>
            </a:r>
            <a:r>
              <a:rPr lang="zh-CN" altLang="en-US"/>
              <a:t>）了很多漂亮的鲜花。</a:t>
            </a:r>
          </a:p>
        </p:txBody>
      </p:sp>
    </p:spTree>
    <p:extLst>
      <p:ext uri="{BB962C8B-B14F-4D97-AF65-F5344CB8AC3E}">
        <p14:creationId xmlns:p14="http://schemas.microsoft.com/office/powerpoint/2010/main" val="35714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标题 819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7170" name="文本占位符 8194"/>
          <p:cNvSpPr>
            <a:spLocks noGrp="1" noChangeArrowheads="1"/>
          </p:cNvSpPr>
          <p:nvPr>
            <p:ph type="body" idx="1"/>
          </p:nvPr>
        </p:nvSpPr>
        <p:spPr>
          <a:xfrm>
            <a:off x="1524000" y="1484313"/>
            <a:ext cx="9144000" cy="4997450"/>
          </a:xfrm>
        </p:spPr>
        <p:txBody>
          <a:bodyPr/>
          <a:lstStyle/>
          <a:p>
            <a:pPr marL="609600" indent="-609600">
              <a:buNone/>
            </a:pPr>
            <a:r>
              <a:rPr lang="zh-CN" altLang="en-US"/>
              <a:t>举行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举行晚会      今天中国大使馆举行国庆节晚会。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举行婚礼      你们什么时候举行婚礼？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举行活动      公司准备举行一次新年庆祝活动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举行比赛       下星期，学校准备举行一场足球赛。</a:t>
            </a:r>
          </a:p>
        </p:txBody>
      </p:sp>
    </p:spTree>
    <p:extLst>
      <p:ext uri="{BB962C8B-B14F-4D97-AF65-F5344CB8AC3E}">
        <p14:creationId xmlns:p14="http://schemas.microsoft.com/office/powerpoint/2010/main" val="31140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标题 1024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8194" name="文本占位符 10242"/>
          <p:cNvSpPr>
            <a:spLocks noGrp="1" noChangeArrowheads="1"/>
          </p:cNvSpPr>
          <p:nvPr>
            <p:ph type="body" idx="1"/>
          </p:nvPr>
        </p:nvSpPr>
        <p:spPr>
          <a:xfrm>
            <a:off x="1992313" y="1052514"/>
            <a:ext cx="8229600" cy="5545137"/>
          </a:xfrm>
        </p:spPr>
        <p:txBody>
          <a:bodyPr/>
          <a:lstStyle/>
          <a:p>
            <a:pPr marL="609600" indent="-609600">
              <a:buNone/>
            </a:pPr>
            <a:r>
              <a:rPr lang="zh-CN" altLang="en-US"/>
              <a:t>联系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有事可以联系留学生办公室。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我们以后多多联系。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我们不常联系。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我的联系电话是：</a:t>
            </a:r>
            <a:r>
              <a:rPr lang="en-US" altLang="zh-CN"/>
              <a:t>15266778821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我们公司的联系方式（</a:t>
            </a:r>
            <a:r>
              <a:rPr lang="en-US" altLang="zh-CN"/>
              <a:t>fāngshì</a:t>
            </a:r>
            <a:r>
              <a:rPr lang="zh-CN" altLang="en-US"/>
              <a:t>）是：（电话、邮箱、地址）</a:t>
            </a:r>
          </a:p>
          <a:p>
            <a:pPr marL="609600" indent="-609600">
              <a:buNone/>
            </a:pPr>
            <a:r>
              <a:rPr lang="zh-CN" altLang="en-US"/>
              <a:t>跟</a:t>
            </a:r>
            <a:r>
              <a:rPr lang="en-US" altLang="zh-CN"/>
              <a:t>……</a:t>
            </a:r>
            <a:r>
              <a:rPr lang="zh-CN" altLang="en-US"/>
              <a:t>联系</a:t>
            </a:r>
          </a:p>
          <a:p>
            <a:pPr marL="609600" indent="-609600">
              <a:buNone/>
            </a:pPr>
            <a:r>
              <a:rPr lang="en-US" altLang="zh-CN"/>
              <a:t>6.  </a:t>
            </a:r>
            <a:r>
              <a:rPr lang="zh-CN" altLang="en-US"/>
              <a:t>有事可以跟我联系。</a:t>
            </a:r>
          </a:p>
          <a:p>
            <a:pPr marL="609600" indent="-609600">
              <a:buNone/>
            </a:pPr>
            <a:r>
              <a:rPr lang="en-US" altLang="zh-CN"/>
              <a:t>7.  </a:t>
            </a:r>
            <a:r>
              <a:rPr lang="zh-CN" altLang="en-US"/>
              <a:t>想要报名可以跟办公室联系。 </a:t>
            </a:r>
          </a:p>
        </p:txBody>
      </p:sp>
    </p:spTree>
    <p:extLst>
      <p:ext uri="{BB962C8B-B14F-4D97-AF65-F5344CB8AC3E}">
        <p14:creationId xmlns:p14="http://schemas.microsoft.com/office/powerpoint/2010/main" val="38938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标题 1228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5</a:t>
            </a:r>
          </a:p>
        </p:txBody>
      </p:sp>
      <p:sp>
        <p:nvSpPr>
          <p:cNvPr id="9218" name="文本占位符 1229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zh-CN" altLang="en-US"/>
              <a:t>层</a:t>
            </a:r>
          </a:p>
          <a:p>
            <a:r>
              <a:rPr lang="zh-CN" altLang="en-US"/>
              <a:t> 一层（楼）</a:t>
            </a:r>
          </a:p>
          <a:p>
            <a:r>
              <a:rPr lang="zh-CN" altLang="en-US"/>
              <a:t> 二层</a:t>
            </a:r>
          </a:p>
        </p:txBody>
      </p:sp>
    </p:spTree>
    <p:extLst>
      <p:ext uri="{BB962C8B-B14F-4D97-AF65-F5344CB8AC3E}">
        <p14:creationId xmlns:p14="http://schemas.microsoft.com/office/powerpoint/2010/main" val="94246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标题 1433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6</a:t>
            </a:r>
          </a:p>
        </p:txBody>
      </p:sp>
      <p:sp>
        <p:nvSpPr>
          <p:cNvPr id="10242" name="文本占位符 1433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zh-CN" altLang="en-US"/>
              <a:t>短信</a:t>
            </a:r>
          </a:p>
          <a:p>
            <a:r>
              <a:rPr lang="zh-CN" altLang="en-US"/>
              <a:t> 发（送）短信</a:t>
            </a:r>
          </a:p>
        </p:txBody>
      </p:sp>
    </p:spTree>
    <p:extLst>
      <p:ext uri="{BB962C8B-B14F-4D97-AF65-F5344CB8AC3E}">
        <p14:creationId xmlns:p14="http://schemas.microsoft.com/office/powerpoint/2010/main" val="20076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标题 1638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1266" name="文本占位符 1638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如果</a:t>
            </a:r>
            <a:r>
              <a:rPr lang="en-US" altLang="zh-CN"/>
              <a:t>……</a:t>
            </a:r>
            <a:r>
              <a:rPr lang="zh-CN" altLang="en-US"/>
              <a:t>就</a:t>
            </a:r>
            <a:r>
              <a:rPr lang="en-US" altLang="zh-CN"/>
              <a:t>……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如果你想参加晚会，就给我打电话。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如果天气好，我就去爬山。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如果你能便宜一点儿，我就买。</a:t>
            </a:r>
          </a:p>
        </p:txBody>
      </p:sp>
    </p:spTree>
    <p:extLst>
      <p:ext uri="{BB962C8B-B14F-4D97-AF65-F5344CB8AC3E}">
        <p14:creationId xmlns:p14="http://schemas.microsoft.com/office/powerpoint/2010/main" val="57725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标题 92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练习</a:t>
            </a:r>
          </a:p>
        </p:txBody>
      </p:sp>
      <p:sp>
        <p:nvSpPr>
          <p:cNvPr id="12290" name="文本占位符 921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如果我有时间，</a:t>
            </a:r>
            <a:r>
              <a:rPr lang="en-US" altLang="zh-CN"/>
              <a:t>(                         )</a:t>
            </a:r>
            <a:r>
              <a:rPr lang="zh-CN" altLang="en-US"/>
              <a:t>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如果你想学好汉语，</a:t>
            </a:r>
            <a:r>
              <a:rPr lang="en-US" altLang="zh-CN"/>
              <a:t>(                       )</a:t>
            </a:r>
            <a:r>
              <a:rPr lang="zh-CN" altLang="en-US"/>
              <a:t>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如果大家都不愿意，（                      ）。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（                      ），我就给你打电话。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（                      ），你就问老师。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（                      ），我就自己做饭，不去外边吃饭。</a:t>
            </a:r>
          </a:p>
        </p:txBody>
      </p:sp>
    </p:spTree>
    <p:extLst>
      <p:ext uri="{BB962C8B-B14F-4D97-AF65-F5344CB8AC3E}">
        <p14:creationId xmlns:p14="http://schemas.microsoft.com/office/powerpoint/2010/main" val="168604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标题 133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课文一问题</a:t>
            </a:r>
          </a:p>
        </p:txBody>
      </p:sp>
      <p:sp>
        <p:nvSpPr>
          <p:cNvPr id="13314" name="文本占位符 1331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下个星期四是美国的什么节日？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下星期四美国大使馆举行什么活动？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活动在哪儿举行？</a:t>
            </a:r>
          </a:p>
        </p:txBody>
      </p:sp>
    </p:spTree>
    <p:extLst>
      <p:ext uri="{BB962C8B-B14F-4D97-AF65-F5344CB8AC3E}">
        <p14:creationId xmlns:p14="http://schemas.microsoft.com/office/powerpoint/2010/main" val="125021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标题 1536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模仿课文一说一说</a:t>
            </a:r>
          </a:p>
        </p:txBody>
      </p:sp>
      <p:sp>
        <p:nvSpPr>
          <p:cNvPr id="14338" name="文本占位符 1536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（   ）月（    ）日是（      ），为了庆祝（      ），我们在（    ）举行（      ）。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如果你（      ），就给我们发（    ）、发（   ）或者打（    ）。</a:t>
            </a:r>
          </a:p>
        </p:txBody>
      </p:sp>
    </p:spTree>
    <p:extLst>
      <p:ext uri="{BB962C8B-B14F-4D97-AF65-F5344CB8AC3E}">
        <p14:creationId xmlns:p14="http://schemas.microsoft.com/office/powerpoint/2010/main" val="136116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标题 1126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latin typeface="黑体" charset="0"/>
                <a:ea typeface="黑体" charset="0"/>
              </a:rPr>
              <a:t> </a:t>
            </a:r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5362" name="文本占位符 1126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全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我们班今天全来了。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十个包子我全吃了。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我们班同学全去吗？</a:t>
            </a:r>
          </a:p>
        </p:txBody>
      </p:sp>
    </p:spTree>
    <p:extLst>
      <p:ext uri="{BB962C8B-B14F-4D97-AF65-F5344CB8AC3E}">
        <p14:creationId xmlns:p14="http://schemas.microsoft.com/office/powerpoint/2010/main" val="212533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标题 1740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latin typeface="黑体" charset="0"/>
                <a:ea typeface="黑体" charset="0"/>
              </a:rPr>
              <a:t> </a:t>
            </a:r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16386" name="文本占位符 1741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让，</a:t>
            </a:r>
            <a:r>
              <a:rPr lang="en-US" altLang="zh-CN"/>
              <a:t>ask somebody to carry out an action according to your instruction.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我让他帮我买一本书。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弟弟让我带他去公园玩。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妈妈让我来找你。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我朋友让我（       ）。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老师让我（       ）。</a:t>
            </a:r>
          </a:p>
        </p:txBody>
      </p:sp>
    </p:spTree>
    <p:extLst>
      <p:ext uri="{BB962C8B-B14F-4D97-AF65-F5344CB8AC3E}">
        <p14:creationId xmlns:p14="http://schemas.microsoft.com/office/powerpoint/2010/main" val="147873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标题 184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latin typeface="黑体" charset="0"/>
                <a:ea typeface="黑体" charset="0"/>
              </a:rPr>
              <a:t> </a:t>
            </a:r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17410" name="文本占位符 1843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过</a:t>
            </a:r>
          </a:p>
          <a:p>
            <a:pPr marL="609600" indent="-609600">
              <a:buNone/>
            </a:pPr>
            <a:r>
              <a:rPr lang="en-US" altLang="zh-CN"/>
              <a:t>1.</a:t>
            </a:r>
            <a:r>
              <a:rPr lang="zh-CN" altLang="en-US"/>
              <a:t>过来    </a:t>
            </a:r>
          </a:p>
          <a:p>
            <a:pPr marL="609600" indent="-609600">
              <a:buNone/>
            </a:pPr>
            <a:r>
              <a:rPr lang="zh-CN" altLang="en-US"/>
              <a:t>      大家都过来，看看这个字怎么写。（到老师这儿来）</a:t>
            </a:r>
          </a:p>
          <a:p>
            <a:pPr marL="609600" indent="-609600">
              <a:buNone/>
            </a:pPr>
            <a:r>
              <a:rPr lang="en-US" altLang="zh-CN"/>
              <a:t>2.</a:t>
            </a:r>
            <a:r>
              <a:rPr lang="zh-CN" altLang="en-US"/>
              <a:t>过去    </a:t>
            </a:r>
          </a:p>
          <a:p>
            <a:pPr marL="609600" indent="-609600">
              <a:buNone/>
            </a:pPr>
            <a:r>
              <a:rPr lang="zh-CN" altLang="en-US"/>
              <a:t>      他叫我们，让我们过去呢。（去他那儿）</a:t>
            </a:r>
          </a:p>
        </p:txBody>
      </p:sp>
    </p:spTree>
    <p:extLst>
      <p:ext uri="{BB962C8B-B14F-4D97-AF65-F5344CB8AC3E}">
        <p14:creationId xmlns:p14="http://schemas.microsoft.com/office/powerpoint/2010/main" val="29345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标题 1945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8434" name="文本占位符 1945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US" altLang="zh-CN">
                <a:solidFill>
                  <a:srgbClr val="FF0000"/>
                </a:solidFill>
              </a:rPr>
              <a:t>V+</a:t>
            </a:r>
            <a:r>
              <a:rPr lang="zh-CN" altLang="en-US">
                <a:solidFill>
                  <a:srgbClr val="FF0000"/>
                </a:solidFill>
              </a:rPr>
              <a:t>到（</a:t>
            </a:r>
            <a:r>
              <a:rPr lang="en-US" altLang="zh-CN">
                <a:solidFill>
                  <a:srgbClr val="FF0000"/>
                </a:solidFill>
              </a:rPr>
              <a:t>2</a:t>
            </a:r>
            <a:r>
              <a:rPr lang="zh-CN" altLang="en-US">
                <a:solidFill>
                  <a:srgbClr val="FF0000"/>
                </a:solidFill>
              </a:rPr>
              <a:t>）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看到     如果你站（</a:t>
            </a:r>
            <a:r>
              <a:rPr lang="en-US" altLang="zh-CN"/>
              <a:t>zhàn</a:t>
            </a:r>
            <a:r>
              <a:rPr lang="zh-CN" altLang="en-US"/>
              <a:t>）在楼上，就能看到西山。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听到     你听到什么了？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找到     你的自行车找到了吗？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见到     这次活动，我见到了很多老朋友。</a:t>
            </a:r>
          </a:p>
        </p:txBody>
      </p:sp>
    </p:spTree>
    <p:extLst>
      <p:ext uri="{BB962C8B-B14F-4D97-AF65-F5344CB8AC3E}">
        <p14:creationId xmlns:p14="http://schemas.microsoft.com/office/powerpoint/2010/main" val="144653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标题 2048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dirty="0">
                <a:latin typeface="黑体" charset="0"/>
                <a:ea typeface="黑体" charset="0"/>
              </a:rPr>
              <a:t>：“</a:t>
            </a:r>
            <a:r>
              <a:rPr lang="zh-CN" altLang="en-US" sz="3200" dirty="0">
                <a:ea typeface="黑体" charset="0"/>
              </a:rPr>
              <a:t>看到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和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看见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endParaRPr lang="zh-CN" altLang="en-US" sz="3200" dirty="0">
              <a:ea typeface="黑体" charset="0"/>
            </a:endParaRPr>
          </a:p>
        </p:txBody>
      </p:sp>
      <p:sp>
        <p:nvSpPr>
          <p:cNvPr id="19458" name="文本占位符 2048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我看见</a:t>
            </a:r>
            <a:r>
              <a:rPr lang="en-US" altLang="zh-CN"/>
              <a:t>/</a:t>
            </a:r>
            <a:r>
              <a:rPr lang="zh-CN" altLang="en-US"/>
              <a:t>到他了。</a:t>
            </a:r>
          </a:p>
          <a:p>
            <a:r>
              <a:rPr lang="zh-CN" altLang="en-US"/>
              <a:t>从这儿可以看见</a:t>
            </a:r>
            <a:r>
              <a:rPr lang="en-US" altLang="zh-CN"/>
              <a:t>/</a:t>
            </a:r>
            <a:r>
              <a:rPr lang="zh-CN" altLang="en-US"/>
              <a:t>到西山。</a:t>
            </a:r>
          </a:p>
          <a:p>
            <a:r>
              <a:rPr lang="zh-CN" altLang="en-US"/>
              <a:t>我们可以看到，他已经有了很大的进步。</a:t>
            </a:r>
          </a:p>
          <a:p>
            <a:r>
              <a:rPr lang="zh-CN" altLang="en-US"/>
              <a:t>每个人都可以看到这个城市的变化。</a:t>
            </a:r>
          </a:p>
        </p:txBody>
      </p:sp>
    </p:spTree>
    <p:extLst>
      <p:ext uri="{BB962C8B-B14F-4D97-AF65-F5344CB8AC3E}">
        <p14:creationId xmlns:p14="http://schemas.microsoft.com/office/powerpoint/2010/main" val="29724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标题 2150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：存在句（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20482" name="文本占位符 2150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>
                <a:solidFill>
                  <a:srgbClr val="FF0000"/>
                </a:solidFill>
              </a:rPr>
              <a:t>处所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是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人</a:t>
            </a:r>
            <a:r>
              <a:rPr lang="en-US" altLang="zh-CN">
                <a:solidFill>
                  <a:srgbClr val="FF0000"/>
                </a:solidFill>
              </a:rPr>
              <a:t>/</a:t>
            </a:r>
            <a:r>
              <a:rPr lang="zh-CN" altLang="en-US">
                <a:solidFill>
                  <a:srgbClr val="FF0000"/>
                </a:solidFill>
              </a:rPr>
              <a:t>事物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商店东边是中国银行。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我左边是山田，右边是马丁。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我们楼下就是留学生食堂。</a:t>
            </a:r>
          </a:p>
        </p:txBody>
      </p:sp>
    </p:spTree>
    <p:extLst>
      <p:ext uri="{BB962C8B-B14F-4D97-AF65-F5344CB8AC3E}">
        <p14:creationId xmlns:p14="http://schemas.microsoft.com/office/powerpoint/2010/main" val="72649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标题 225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dirty="0">
                <a:latin typeface="黑体" charset="0"/>
                <a:ea typeface="黑体" charset="0"/>
              </a:rPr>
              <a:t>：“</a:t>
            </a:r>
            <a:r>
              <a:rPr lang="zh-CN" altLang="en-US" sz="3200" dirty="0">
                <a:ea typeface="黑体" charset="0"/>
              </a:rPr>
              <a:t>在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有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是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dirty="0"/>
              <a:t> </a:t>
            </a:r>
          </a:p>
        </p:txBody>
      </p:sp>
      <p:sp>
        <p:nvSpPr>
          <p:cNvPr id="21506" name="文本占位符 2253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 Sb./ Sth. +  </a:t>
            </a:r>
            <a:r>
              <a:rPr lang="zh-CN" altLang="en-US"/>
              <a:t>在 </a:t>
            </a:r>
            <a:r>
              <a:rPr lang="en-US" altLang="zh-CN"/>
              <a:t>+  Positions</a:t>
            </a:r>
          </a:p>
          <a:p>
            <a:r>
              <a:rPr lang="en-US" altLang="zh-CN"/>
              <a:t>  Positions +  </a:t>
            </a:r>
            <a:r>
              <a:rPr lang="zh-CN" altLang="en-US"/>
              <a:t>有 </a:t>
            </a:r>
            <a:r>
              <a:rPr lang="en-US" altLang="zh-CN"/>
              <a:t>+  Sb./ Sth.</a:t>
            </a:r>
          </a:p>
          <a:p>
            <a:r>
              <a:rPr lang="en-US" altLang="zh-CN"/>
              <a:t>  Positions +  </a:t>
            </a:r>
            <a:r>
              <a:rPr lang="zh-CN" altLang="en-US"/>
              <a:t>是 </a:t>
            </a:r>
            <a:r>
              <a:rPr lang="en-US" altLang="zh-CN"/>
              <a:t>+  Sb./ Sth.</a:t>
            </a:r>
          </a:p>
        </p:txBody>
      </p:sp>
    </p:spTree>
    <p:extLst>
      <p:ext uri="{BB962C8B-B14F-4D97-AF65-F5344CB8AC3E}">
        <p14:creationId xmlns:p14="http://schemas.microsoft.com/office/powerpoint/2010/main" val="169289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标题 2355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dirty="0">
                <a:latin typeface="黑体" charset="0"/>
                <a:ea typeface="黑体" charset="0"/>
              </a:rPr>
              <a:t>：“</a:t>
            </a:r>
            <a:r>
              <a:rPr lang="zh-CN" altLang="en-US" sz="3200" dirty="0">
                <a:ea typeface="黑体" charset="0"/>
              </a:rPr>
              <a:t>在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有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是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endParaRPr lang="zh-CN" altLang="en-US" sz="3200" dirty="0">
              <a:ea typeface="黑体" charset="0"/>
            </a:endParaRPr>
          </a:p>
        </p:txBody>
      </p:sp>
      <p:graphicFrame>
        <p:nvGraphicFramePr>
          <p:cNvPr id="23592" name="内容占位符 23591"/>
          <p:cNvGraphicFramePr>
            <a:graphicFrameLocks noGrp="1"/>
          </p:cNvGraphicFramePr>
          <p:nvPr>
            <p:ph idx="4294967295"/>
          </p:nvPr>
        </p:nvGraphicFramePr>
        <p:xfrm>
          <a:off x="1981200" y="1600201"/>
          <a:ext cx="8229600" cy="5096086"/>
        </p:xfrm>
        <a:graphic>
          <a:graphicData uri="http://schemas.openxmlformats.org/drawingml/2006/table">
            <a:tbl>
              <a:tblPr/>
              <a:tblGrid>
                <a:gridCol w="5410200"/>
                <a:gridCol w="1441450"/>
                <a:gridCol w="1377950"/>
              </a:tblGrid>
              <a:tr h="755556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dirty="0"/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有</a:t>
                      </a: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是</a:t>
                      </a: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762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宾语表示只有这个或者这些东西（人）</a:t>
                      </a: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/>
                        <a:t>×</a:t>
                      </a:r>
                      <a:endParaRPr lang="zh-CN" altLang="en-US" sz="2800" dirty="0"/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en-US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444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宾语表示可能还有别的东西（人） </a:t>
                      </a: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zh-CN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/>
                        <a:t>×</a:t>
                      </a:r>
                      <a:endParaRPr lang="zh-CN" altLang="en-US" sz="2800" dirty="0"/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3969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宾语前面有数量词“一个” </a:t>
                      </a: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zh-CN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zh-CN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381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宾语前面的数量表示多数 </a:t>
                      </a: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zh-CN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/>
                        <a:t>×</a:t>
                      </a:r>
                      <a:endParaRPr lang="zh-CN" altLang="en-US" sz="2800" dirty="0"/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762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宾语前边有其他定语，定语是代词、形容词、名词等 </a:t>
                      </a: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/>
                        <a:t>×</a:t>
                      </a:r>
                      <a:endParaRPr lang="zh-CN" altLang="en-US" sz="2800" dirty="0"/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dirty="0">
                          <a:latin typeface="宋体" panose="02010600030101010101" pitchFamily="2" charset="-122"/>
                        </a:rPr>
                        <a:t>√</a:t>
                      </a:r>
                      <a:endParaRPr lang="zh-CN" altLang="en-US" sz="2800" dirty="0">
                        <a:latin typeface="宋体" panose="02010600030101010101" pitchFamily="2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563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标题 2457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dirty="0">
                <a:latin typeface="黑体" charset="0"/>
                <a:ea typeface="黑体" charset="0"/>
              </a:rPr>
              <a:t>：“</a:t>
            </a:r>
            <a:r>
              <a:rPr lang="zh-CN" altLang="en-US" sz="3200" dirty="0">
                <a:ea typeface="黑体" charset="0"/>
              </a:rPr>
              <a:t>在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有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r>
              <a:rPr lang="zh-CN" altLang="en-US" sz="3200" dirty="0">
                <a:ea typeface="黑体" charset="0"/>
              </a:rPr>
              <a:t>、</a:t>
            </a:r>
            <a:r>
              <a:rPr lang="zh-CN" altLang="en-US" sz="3200" dirty="0">
                <a:latin typeface="黑体" charset="0"/>
                <a:ea typeface="黑体" charset="0"/>
              </a:rPr>
              <a:t>“</a:t>
            </a:r>
            <a:r>
              <a:rPr lang="zh-CN" altLang="en-US" sz="3200" dirty="0">
                <a:ea typeface="黑体" charset="0"/>
              </a:rPr>
              <a:t>是</a:t>
            </a:r>
            <a:r>
              <a:rPr lang="zh-CN" altLang="en-US" sz="3200" dirty="0">
                <a:latin typeface="黑体" charset="0"/>
                <a:ea typeface="黑体" charset="0"/>
              </a:rPr>
              <a:t>”</a:t>
            </a:r>
            <a:endParaRPr lang="zh-CN" altLang="en-US" sz="3200" dirty="0">
              <a:ea typeface="黑体" charset="0"/>
            </a:endParaRPr>
          </a:p>
        </p:txBody>
      </p:sp>
      <p:sp>
        <p:nvSpPr>
          <p:cNvPr id="23554" name="文本占位符 2457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学校南边是人民医院。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我前边是王朋。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桌子下面是我的书包。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学校南边有</a:t>
            </a:r>
            <a:r>
              <a:rPr lang="en-US" altLang="zh-CN"/>
              <a:t>/</a:t>
            </a:r>
            <a:r>
              <a:rPr lang="zh-CN" altLang="en-US"/>
              <a:t>是一家医院。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学校南边有一家医院，还有一家宾馆和一个大超市。</a:t>
            </a:r>
          </a:p>
        </p:txBody>
      </p:sp>
    </p:spTree>
    <p:extLst>
      <p:ext uri="{BB962C8B-B14F-4D97-AF65-F5344CB8AC3E}">
        <p14:creationId xmlns:p14="http://schemas.microsoft.com/office/powerpoint/2010/main" val="28931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标题 2560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dirty="0">
                <a:latin typeface="黑体" charset="0"/>
                <a:ea typeface="黑体" charset="0"/>
              </a:rPr>
              <a:t>练习</a:t>
            </a:r>
          </a:p>
        </p:txBody>
      </p:sp>
      <p:sp>
        <p:nvSpPr>
          <p:cNvPr id="24578" name="文本占位符 2560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用“在”、“有”、“是”填空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我的宿舍（     ）前边。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超市里边（     ）很多中水果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医院南边（     ）我们学校。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我的家（     ）北京西北边。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桌子上（     ）一台电脑，还（     ）很多书。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教室里（     ）十五个学生。</a:t>
            </a:r>
          </a:p>
        </p:txBody>
      </p:sp>
    </p:spTree>
    <p:extLst>
      <p:ext uri="{BB962C8B-B14F-4D97-AF65-F5344CB8AC3E}">
        <p14:creationId xmlns:p14="http://schemas.microsoft.com/office/powerpoint/2010/main" val="64548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文本占位符 26626"/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600201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altLang="zh-CN"/>
              <a:t>7.</a:t>
            </a:r>
            <a:r>
              <a:rPr lang="zh-CN" altLang="en-US"/>
              <a:t>网吧（     ）学校旁边。</a:t>
            </a:r>
          </a:p>
          <a:p>
            <a:pPr>
              <a:buFont typeface="Arial" charset="0"/>
              <a:buNone/>
            </a:pPr>
            <a:r>
              <a:rPr lang="en-US" altLang="zh-CN"/>
              <a:t>8.</a:t>
            </a:r>
            <a:r>
              <a:rPr lang="zh-CN" altLang="en-US"/>
              <a:t>东边那个楼（     ）医院。</a:t>
            </a:r>
          </a:p>
          <a:p>
            <a:pPr>
              <a:buFont typeface="Arial" charset="0"/>
              <a:buNone/>
            </a:pPr>
            <a:r>
              <a:rPr lang="en-US" altLang="zh-CN"/>
              <a:t>9.</a:t>
            </a:r>
            <a:r>
              <a:rPr lang="zh-CN" altLang="en-US"/>
              <a:t>你的书包里（     ）什么东西？</a:t>
            </a:r>
          </a:p>
          <a:p>
            <a:pPr>
              <a:buFont typeface="Arial" charset="0"/>
              <a:buNone/>
            </a:pPr>
            <a:r>
              <a:rPr lang="en-US" altLang="zh-CN"/>
              <a:t>10.</a:t>
            </a:r>
            <a:r>
              <a:rPr lang="zh-CN" altLang="en-US"/>
              <a:t>我（     ）林娜和阿明中间。</a:t>
            </a:r>
          </a:p>
          <a:p>
            <a:pPr>
              <a:buFont typeface="Arial" charset="0"/>
              <a:buNone/>
            </a:pPr>
            <a:r>
              <a:rPr lang="en-US" altLang="zh-CN"/>
              <a:t>11.</a:t>
            </a:r>
            <a:r>
              <a:rPr lang="zh-CN" altLang="en-US"/>
              <a:t>邮局对面（     ）一个银行。</a:t>
            </a:r>
          </a:p>
          <a:p>
            <a:pPr>
              <a:buFont typeface="Arial" charset="0"/>
              <a:buNone/>
            </a:pPr>
            <a:r>
              <a:rPr lang="en-US" altLang="zh-CN"/>
              <a:t>12.</a:t>
            </a:r>
            <a:r>
              <a:rPr lang="zh-CN" altLang="en-US"/>
              <a:t>图书馆南边（     ）一个公园。</a:t>
            </a:r>
          </a:p>
          <a:p>
            <a:pPr>
              <a:buFont typeface="Arial" charset="0"/>
              <a:buNone/>
            </a:pPr>
            <a:r>
              <a:rPr lang="en-US" altLang="zh-CN"/>
              <a:t>13.</a:t>
            </a:r>
            <a:r>
              <a:rPr lang="zh-CN" altLang="en-US"/>
              <a:t>图书馆南边（     ）茶花公园。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728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标题 2764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：</a:t>
            </a:r>
            <a:r>
              <a:rPr lang="en-US" altLang="zh-CN" sz="3200" b="1" dirty="0">
                <a:latin typeface="黑体" charset="0"/>
                <a:ea typeface="黑体" charset="0"/>
              </a:rPr>
              <a:t>V+</a:t>
            </a:r>
            <a:r>
              <a:rPr lang="zh-CN" altLang="en-US" sz="3200" b="1" dirty="0">
                <a:latin typeface="黑体" charset="0"/>
                <a:ea typeface="黑体" charset="0"/>
              </a:rPr>
              <a:t>来</a:t>
            </a:r>
            <a:r>
              <a:rPr lang="en-US" altLang="zh-CN" sz="3200" b="1" dirty="0">
                <a:latin typeface="黑体" charset="0"/>
                <a:ea typeface="黑体" charset="0"/>
              </a:rPr>
              <a:t>/</a:t>
            </a:r>
            <a:r>
              <a:rPr lang="zh-CN" altLang="en-US" sz="3200" b="1" dirty="0">
                <a:latin typeface="黑体" charset="0"/>
                <a:ea typeface="黑体" charset="0"/>
              </a:rPr>
              <a:t>去</a:t>
            </a:r>
          </a:p>
        </p:txBody>
      </p:sp>
      <p:graphicFrame>
        <p:nvGraphicFramePr>
          <p:cNvPr id="27727" name="内容占位符 27726"/>
          <p:cNvGraphicFramePr>
            <a:graphicFrameLocks noGrp="1"/>
          </p:cNvGraphicFramePr>
          <p:nvPr>
            <p:ph idx="4294967295"/>
          </p:nvPr>
        </p:nvGraphicFramePr>
        <p:xfrm>
          <a:off x="2063750" y="1557338"/>
          <a:ext cx="8229600" cy="2087563"/>
        </p:xfrm>
        <a:graphic>
          <a:graphicData uri="http://schemas.openxmlformats.org/drawingml/2006/table">
            <a:tbl>
              <a:tblPr/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64770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3200" dirty="0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上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下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进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出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回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过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起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来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上来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下来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进来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出来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回来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过来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起来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去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上去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下去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进去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出去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回去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200" dirty="0"/>
                        <a:t>过去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3200" dirty="0"/>
                        <a:t>×</a:t>
                      </a:r>
                      <a:endParaRPr lang="zh-CN" altLang="en-US" sz="3200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6664" name="文本框 27727"/>
          <p:cNvSpPr txBox="1">
            <a:spLocks noChangeArrowheads="1"/>
          </p:cNvSpPr>
          <p:nvPr/>
        </p:nvSpPr>
        <p:spPr bwMode="auto">
          <a:xfrm>
            <a:off x="2927351" y="4581526"/>
            <a:ext cx="69326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1pPr>
            <a:lvl2pPr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2pPr>
            <a:lvl3pPr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3pPr>
            <a:lvl4pPr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4pPr>
            <a:lvl5pPr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9pPr>
          </a:lstStyle>
          <a:p>
            <a:endParaRPr lang="zh-CN" altLang="en-US" sz="1800"/>
          </a:p>
        </p:txBody>
      </p:sp>
      <p:sp>
        <p:nvSpPr>
          <p:cNvPr id="26665" name="矩形 27728"/>
          <p:cNvSpPr>
            <a:spLocks noChangeArrowheads="1"/>
          </p:cNvSpPr>
          <p:nvPr/>
        </p:nvSpPr>
        <p:spPr bwMode="auto">
          <a:xfrm>
            <a:off x="2135188" y="4554538"/>
            <a:ext cx="633571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1pPr>
            <a:lvl2pPr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2pPr>
            <a:lvl3pPr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3pPr>
            <a:lvl4pPr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4pPr>
            <a:lvl5pPr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tabLst>
                <a:tab pos="835025" algn="l"/>
              </a:tabLst>
              <a:defRPr sz="3200">
                <a:solidFill>
                  <a:schemeClr val="tx1"/>
                </a:solidFill>
                <a:latin typeface="Arial" charset="0"/>
                <a:ea typeface="宋体" charset="0"/>
              </a:defRPr>
            </a:lvl9pPr>
          </a:lstStyle>
          <a:p>
            <a:r>
              <a:rPr lang="zh-CN" altLang="en-US"/>
              <a:t>其他：</a:t>
            </a:r>
          </a:p>
          <a:p>
            <a:r>
              <a:rPr lang="zh-CN" altLang="en-US"/>
              <a:t>带来</a:t>
            </a:r>
            <a:r>
              <a:rPr lang="en-US" altLang="zh-CN"/>
              <a:t>/</a:t>
            </a:r>
            <a:r>
              <a:rPr lang="zh-CN" altLang="en-US"/>
              <a:t>去、寄来</a:t>
            </a:r>
            <a:r>
              <a:rPr lang="en-US" altLang="zh-CN"/>
              <a:t>/</a:t>
            </a:r>
            <a:r>
              <a:rPr lang="zh-CN" altLang="en-US"/>
              <a:t>去、拿来</a:t>
            </a:r>
            <a:r>
              <a:rPr lang="en-US" altLang="zh-CN"/>
              <a:t>/</a:t>
            </a:r>
            <a:r>
              <a:rPr lang="zh-CN" altLang="en-US"/>
              <a:t>去。</a:t>
            </a:r>
          </a:p>
        </p:txBody>
      </p:sp>
    </p:spTree>
    <p:extLst>
      <p:ext uri="{BB962C8B-B14F-4D97-AF65-F5344CB8AC3E}">
        <p14:creationId xmlns:p14="http://schemas.microsoft.com/office/powerpoint/2010/main" val="46547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标题 29697"/>
          <p:cNvSpPr>
            <a:spLocks noGrp="1" noChangeArrowheads="1"/>
          </p:cNvSpPr>
          <p:nvPr>
            <p:ph type="title"/>
          </p:nvPr>
        </p:nvSpPr>
        <p:spPr>
          <a:xfrm>
            <a:off x="1992313" y="260350"/>
            <a:ext cx="8229600" cy="922338"/>
          </a:xfrm>
        </p:spPr>
        <p:txBody>
          <a:bodyPr/>
          <a:lstStyle/>
          <a:p>
            <a:pPr algn="ctr"/>
            <a:r>
              <a:rPr lang="zh-CN" altLang="en-US" sz="3600" b="1" dirty="0">
                <a:latin typeface="黑体" charset="0"/>
                <a:ea typeface="黑体" charset="0"/>
              </a:rPr>
              <a:t>语法</a:t>
            </a:r>
            <a:r>
              <a:rPr lang="en-US" altLang="zh-CN" sz="3600" b="1" dirty="0">
                <a:latin typeface="黑体" charset="0"/>
                <a:ea typeface="黑体" charset="0"/>
              </a:rPr>
              <a:t>2</a:t>
            </a:r>
            <a:r>
              <a:rPr lang="zh-CN" altLang="en-US" sz="3600" b="1" dirty="0">
                <a:latin typeface="黑体" charset="0"/>
                <a:ea typeface="黑体" charset="0"/>
              </a:rPr>
              <a:t>－</a:t>
            </a:r>
            <a:r>
              <a:rPr lang="en-US" altLang="zh-CN" sz="3600" b="1" dirty="0">
                <a:latin typeface="黑体" charset="0"/>
                <a:ea typeface="黑体" charset="0"/>
              </a:rPr>
              <a:t>3</a:t>
            </a:r>
            <a:r>
              <a:rPr lang="zh-CN" altLang="en-US" sz="3600" b="1" dirty="0">
                <a:latin typeface="黑体" charset="0"/>
                <a:ea typeface="黑体" charset="0"/>
              </a:rPr>
              <a:t>：</a:t>
            </a:r>
            <a:r>
              <a:rPr lang="en-US" altLang="zh-CN" sz="3600" b="1" dirty="0">
                <a:latin typeface="黑体" charset="0"/>
                <a:ea typeface="黑体" charset="0"/>
              </a:rPr>
              <a:t>V+</a:t>
            </a:r>
            <a:r>
              <a:rPr lang="zh-CN" altLang="en-US" sz="3600" b="1" dirty="0">
                <a:latin typeface="黑体" charset="0"/>
                <a:ea typeface="黑体" charset="0"/>
              </a:rPr>
              <a:t>来</a:t>
            </a:r>
            <a:r>
              <a:rPr lang="en-US" altLang="zh-CN" sz="3600" b="1" dirty="0">
                <a:latin typeface="黑体" charset="0"/>
                <a:ea typeface="黑体" charset="0"/>
              </a:rPr>
              <a:t>/</a:t>
            </a:r>
            <a:r>
              <a:rPr lang="zh-CN" altLang="en-US" sz="3600" b="1" dirty="0">
                <a:latin typeface="黑体" charset="0"/>
                <a:ea typeface="黑体" charset="0"/>
              </a:rPr>
              <a:t>去</a:t>
            </a:r>
          </a:p>
        </p:txBody>
      </p:sp>
      <p:sp>
        <p:nvSpPr>
          <p:cNvPr id="27650" name="文本占位符 29698"/>
          <p:cNvSpPr>
            <a:spLocks noGrp="1" noChangeArrowheads="1"/>
          </p:cNvSpPr>
          <p:nvPr>
            <p:ph type="body" idx="1"/>
          </p:nvPr>
        </p:nvSpPr>
        <p:spPr>
          <a:xfrm>
            <a:off x="2063750" y="1341438"/>
            <a:ext cx="8229600" cy="5257800"/>
          </a:xfrm>
        </p:spPr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我在楼上，你</a:t>
            </a:r>
            <a:r>
              <a:rPr lang="zh-CN" altLang="en-US">
                <a:solidFill>
                  <a:srgbClr val="FF0000"/>
                </a:solidFill>
              </a:rPr>
              <a:t>上来</a:t>
            </a:r>
            <a:r>
              <a:rPr lang="zh-CN" altLang="en-US"/>
              <a:t>吧。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你这次回法国，什么时候</a:t>
            </a:r>
            <a:r>
              <a:rPr lang="zh-CN" altLang="en-US">
                <a:solidFill>
                  <a:srgbClr val="FF0000"/>
                </a:solidFill>
              </a:rPr>
              <a:t>回来</a:t>
            </a:r>
            <a:r>
              <a:rPr lang="zh-CN" altLang="en-US"/>
              <a:t>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他在一层，你</a:t>
            </a:r>
            <a:r>
              <a:rPr lang="zh-CN" altLang="en-US">
                <a:solidFill>
                  <a:srgbClr val="FF0000"/>
                </a:solidFill>
              </a:rPr>
              <a:t>下去</a:t>
            </a:r>
            <a:r>
              <a:rPr lang="zh-CN" altLang="en-US"/>
              <a:t>找他吧。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你们跟我一起</a:t>
            </a:r>
            <a:r>
              <a:rPr lang="zh-CN" altLang="en-US">
                <a:solidFill>
                  <a:srgbClr val="FF0000"/>
                </a:solidFill>
              </a:rPr>
              <a:t>过去</a:t>
            </a:r>
            <a:r>
              <a:rPr lang="zh-CN" altLang="en-US"/>
              <a:t>，怎么样？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他</a:t>
            </a:r>
            <a:r>
              <a:rPr lang="zh-CN" altLang="en-US">
                <a:solidFill>
                  <a:srgbClr val="FF0000"/>
                </a:solidFill>
              </a:rPr>
              <a:t>回</a:t>
            </a:r>
            <a:r>
              <a:rPr lang="zh-CN" altLang="en-US"/>
              <a:t>法国</a:t>
            </a:r>
            <a:r>
              <a:rPr lang="zh-CN" altLang="en-US">
                <a:solidFill>
                  <a:srgbClr val="FF0000"/>
                </a:solidFill>
              </a:rPr>
              <a:t>去</a:t>
            </a:r>
            <a:r>
              <a:rPr lang="zh-CN" altLang="en-US"/>
              <a:t>了。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他</a:t>
            </a:r>
            <a:r>
              <a:rPr lang="zh-CN" altLang="en-US">
                <a:solidFill>
                  <a:srgbClr val="FF0000"/>
                </a:solidFill>
              </a:rPr>
              <a:t>下</a:t>
            </a:r>
            <a:r>
              <a:rPr lang="zh-CN" altLang="en-US"/>
              <a:t>楼</a:t>
            </a:r>
            <a:r>
              <a:rPr lang="zh-CN" altLang="en-US">
                <a:solidFill>
                  <a:srgbClr val="FF0000"/>
                </a:solidFill>
              </a:rPr>
              <a:t>去</a:t>
            </a:r>
            <a:r>
              <a:rPr lang="zh-CN" altLang="en-US"/>
              <a:t>了。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你</a:t>
            </a:r>
            <a:r>
              <a:rPr lang="zh-CN" altLang="en-US">
                <a:solidFill>
                  <a:srgbClr val="FF0000"/>
                </a:solidFill>
              </a:rPr>
              <a:t>上</a:t>
            </a:r>
            <a:r>
              <a:rPr lang="zh-CN" altLang="en-US"/>
              <a:t>楼</a:t>
            </a:r>
            <a:r>
              <a:rPr lang="zh-CN" altLang="en-US">
                <a:solidFill>
                  <a:srgbClr val="FF0000"/>
                </a:solidFill>
              </a:rPr>
              <a:t>来</a:t>
            </a:r>
            <a:r>
              <a:rPr lang="zh-CN" altLang="en-US"/>
              <a:t>吧。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他</a:t>
            </a:r>
            <a:r>
              <a:rPr lang="zh-CN" altLang="en-US">
                <a:solidFill>
                  <a:srgbClr val="FF0000"/>
                </a:solidFill>
              </a:rPr>
              <a:t>拿来</a:t>
            </a:r>
            <a:r>
              <a:rPr lang="zh-CN" altLang="en-US"/>
              <a:t>了一些水果。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老师</a:t>
            </a:r>
            <a:r>
              <a:rPr lang="zh-CN" altLang="en-US">
                <a:solidFill>
                  <a:srgbClr val="FF0000"/>
                </a:solidFill>
              </a:rPr>
              <a:t>带来</a:t>
            </a:r>
            <a:r>
              <a:rPr lang="zh-CN" altLang="en-US"/>
              <a:t>了一位新同学。</a:t>
            </a:r>
          </a:p>
        </p:txBody>
      </p:sp>
    </p:spTree>
    <p:extLst>
      <p:ext uri="{BB962C8B-B14F-4D97-AF65-F5344CB8AC3E}">
        <p14:creationId xmlns:p14="http://schemas.microsoft.com/office/powerpoint/2010/main" val="1434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标题 307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600" b="1" dirty="0">
                <a:latin typeface="黑体" charset="0"/>
                <a:ea typeface="黑体" charset="0"/>
              </a:rPr>
              <a:t>课文二问题</a:t>
            </a:r>
          </a:p>
        </p:txBody>
      </p:sp>
      <p:sp>
        <p:nvSpPr>
          <p:cNvPr id="28674" name="文本占位符 3072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崔浩看到马丁的邮件了吗？</a:t>
            </a:r>
          </a:p>
          <a:p>
            <a:r>
              <a:rPr lang="zh-CN" altLang="en-US"/>
              <a:t>马丁他们班谁去参加晚会？</a:t>
            </a:r>
          </a:p>
          <a:p>
            <a:r>
              <a:rPr lang="zh-CN" altLang="en-US"/>
              <a:t>国际大厦在哪儿？</a:t>
            </a:r>
          </a:p>
          <a:p>
            <a:r>
              <a:rPr lang="zh-CN" altLang="en-US"/>
              <a:t>崔浩知道友谊宾馆在哪儿吗？</a:t>
            </a:r>
          </a:p>
          <a:p>
            <a:r>
              <a:rPr lang="zh-CN" altLang="en-US"/>
              <a:t>马丁他们想怎么去国际大厦？</a:t>
            </a:r>
          </a:p>
          <a:p>
            <a:r>
              <a:rPr lang="zh-CN" altLang="en-US"/>
              <a:t>他们需要马丁送他们回来吗？</a:t>
            </a:r>
          </a:p>
        </p:txBody>
      </p:sp>
    </p:spTree>
    <p:extLst>
      <p:ext uri="{BB962C8B-B14F-4D97-AF65-F5344CB8AC3E}">
        <p14:creationId xmlns:p14="http://schemas.microsoft.com/office/powerpoint/2010/main" val="51316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标题 4300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dirty="0"/>
              <a:t>请根据课文内容说一说</a:t>
            </a:r>
          </a:p>
        </p:txBody>
      </p:sp>
      <p:sp>
        <p:nvSpPr>
          <p:cNvPr id="29698" name="文本占位符 43010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91440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altLang="zh-CN" u="sng"/>
              <a:t>        </a:t>
            </a:r>
            <a:r>
              <a:rPr lang="zh-CN" altLang="en-US"/>
              <a:t>月</a:t>
            </a:r>
            <a:r>
              <a:rPr lang="zh-CN" altLang="en-US" u="sng"/>
              <a:t>       </a:t>
            </a:r>
            <a:r>
              <a:rPr lang="zh-CN" altLang="en-US"/>
              <a:t>日在</a:t>
            </a:r>
            <a:r>
              <a:rPr lang="zh-CN" altLang="en-US" u="sng"/>
              <a:t>         </a:t>
            </a:r>
            <a:r>
              <a:rPr lang="zh-CN" altLang="en-US"/>
              <a:t>举行</a:t>
            </a:r>
            <a:r>
              <a:rPr lang="zh-CN" altLang="en-US" u="sng"/>
              <a:t>        </a:t>
            </a:r>
            <a:r>
              <a:rPr lang="zh-CN" altLang="en-US"/>
              <a:t>。</a:t>
            </a:r>
          </a:p>
          <a:p>
            <a:pPr>
              <a:buFont typeface="Arial" charset="0"/>
              <a:buNone/>
            </a:pPr>
            <a:r>
              <a:rPr lang="zh-CN" altLang="en-US"/>
              <a:t> 马丁的同学</a:t>
            </a:r>
            <a:r>
              <a:rPr lang="zh-CN" altLang="en-US" u="sng"/>
              <a:t>       </a:t>
            </a:r>
            <a:r>
              <a:rPr lang="zh-CN" altLang="en-US"/>
              <a:t>参加这个</a:t>
            </a:r>
            <a:r>
              <a:rPr lang="zh-CN" altLang="en-US" u="sng"/>
              <a:t>         </a:t>
            </a:r>
            <a:r>
              <a:rPr lang="zh-CN" altLang="en-US"/>
              <a:t>。但是他们</a:t>
            </a:r>
            <a:r>
              <a:rPr lang="zh-CN" altLang="en-US" u="sng"/>
              <a:t>     </a:t>
            </a:r>
            <a:r>
              <a:rPr lang="zh-CN" altLang="en-US"/>
              <a:t>知道国际大厦在哪儿，最后他们准备</a:t>
            </a:r>
            <a:r>
              <a:rPr lang="zh-CN" altLang="en-US" u="sng"/>
              <a:t>        </a:t>
            </a:r>
            <a:r>
              <a:rPr lang="zh-CN" altLang="en-US"/>
              <a:t>去。</a:t>
            </a:r>
          </a:p>
        </p:txBody>
      </p:sp>
    </p:spTree>
    <p:extLst>
      <p:ext uri="{BB962C8B-B14F-4D97-AF65-F5344CB8AC3E}">
        <p14:creationId xmlns:p14="http://schemas.microsoft.com/office/powerpoint/2010/main" val="55104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标题 3174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30722" name="文本占位符 3174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zh-CN" altLang="en-US"/>
              <a:t>寄</a:t>
            </a:r>
          </a:p>
          <a:p>
            <a:r>
              <a:rPr lang="zh-CN" altLang="en-US"/>
              <a:t>寄书    寄来</a:t>
            </a:r>
            <a:r>
              <a:rPr lang="en-US" altLang="zh-CN"/>
              <a:t>/</a:t>
            </a:r>
            <a:r>
              <a:rPr lang="zh-CN" altLang="en-US"/>
              <a:t>去书</a:t>
            </a:r>
          </a:p>
          <a:p>
            <a:r>
              <a:rPr lang="zh-CN" altLang="en-US"/>
              <a:t>寄钱    寄来</a:t>
            </a:r>
            <a:r>
              <a:rPr lang="en-US" altLang="zh-CN"/>
              <a:t>/</a:t>
            </a:r>
            <a:r>
              <a:rPr lang="zh-CN" altLang="en-US"/>
              <a:t>去钱</a:t>
            </a:r>
          </a:p>
          <a:p>
            <a:r>
              <a:rPr lang="zh-CN" altLang="en-US"/>
              <a:t>寄礼物  寄来</a:t>
            </a:r>
            <a:r>
              <a:rPr lang="en-US" altLang="zh-CN"/>
              <a:t>/</a:t>
            </a:r>
            <a:r>
              <a:rPr lang="zh-CN" altLang="en-US"/>
              <a:t>去礼物</a:t>
            </a:r>
          </a:p>
          <a:p>
            <a:r>
              <a:rPr lang="zh-CN" altLang="en-US"/>
              <a:t>寄东西  寄来</a:t>
            </a:r>
            <a:r>
              <a:rPr lang="en-US" altLang="zh-CN"/>
              <a:t>/</a:t>
            </a:r>
            <a:r>
              <a:rPr lang="zh-CN" altLang="en-US"/>
              <a:t>去东西</a:t>
            </a:r>
          </a:p>
        </p:txBody>
      </p:sp>
    </p:spTree>
    <p:extLst>
      <p:ext uri="{BB962C8B-B14F-4D97-AF65-F5344CB8AC3E}">
        <p14:creationId xmlns:p14="http://schemas.microsoft.com/office/powerpoint/2010/main" val="138100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标题 3276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200" b="1">
                <a:latin typeface="黑体" charset="0"/>
                <a:ea typeface="黑体" charset="0"/>
              </a:rPr>
              <a:t>词汇扩展</a:t>
            </a:r>
            <a:r>
              <a:rPr lang="en-US" altLang="zh-CN" sz="3200" b="1">
                <a:latin typeface="黑体" charset="0"/>
                <a:ea typeface="黑体" charset="0"/>
              </a:rPr>
              <a:t>3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31746" name="文本占位符 3277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zh-CN" altLang="en-US"/>
              <a:t>深</a:t>
            </a:r>
            <a:r>
              <a:rPr lang="en-US" altLang="zh-CN"/>
              <a:t>——</a:t>
            </a:r>
            <a:r>
              <a:rPr lang="zh-CN" altLang="en-US"/>
              <a:t>浅</a:t>
            </a:r>
          </a:p>
          <a:p>
            <a:r>
              <a:rPr lang="zh-CN" altLang="en-US"/>
              <a:t>深灰色     浅灰色</a:t>
            </a:r>
          </a:p>
          <a:p>
            <a:r>
              <a:rPr lang="zh-CN" altLang="en-US"/>
              <a:t>深绿色     浅绿色</a:t>
            </a:r>
          </a:p>
          <a:p>
            <a:r>
              <a:rPr lang="zh-CN" altLang="en-US"/>
              <a:t>深红色     浅红色</a:t>
            </a:r>
          </a:p>
        </p:txBody>
      </p:sp>
    </p:spTree>
    <p:extLst>
      <p:ext uri="{BB962C8B-B14F-4D97-AF65-F5344CB8AC3E}">
        <p14:creationId xmlns:p14="http://schemas.microsoft.com/office/powerpoint/2010/main" val="5350049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标题 3379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dirty="0">
                <a:latin typeface="黑体" charset="0"/>
                <a:ea typeface="黑体" charset="0"/>
              </a:rPr>
              <a:t>：“把”字句（</a:t>
            </a:r>
            <a:r>
              <a:rPr lang="en-US" altLang="zh-CN" sz="3200" dirty="0">
                <a:latin typeface="黑体" charset="0"/>
                <a:ea typeface="黑体" charset="0"/>
              </a:rPr>
              <a:t>2</a:t>
            </a:r>
            <a:r>
              <a:rPr lang="zh-CN" altLang="en-US" sz="3200" dirty="0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32770" name="文本占位符 33794"/>
          <p:cNvSpPr>
            <a:spLocks noGrp="1" noChangeArrowheads="1"/>
          </p:cNvSpPr>
          <p:nvPr>
            <p:ph type="body" idx="1"/>
          </p:nvPr>
        </p:nvSpPr>
        <p:spPr>
          <a:xfrm>
            <a:off x="1992313" y="1557338"/>
            <a:ext cx="8229600" cy="4525962"/>
          </a:xfrm>
        </p:spPr>
        <p:txBody>
          <a:bodyPr/>
          <a:lstStyle/>
          <a:p>
            <a:r>
              <a:rPr lang="zh-CN" altLang="en-US"/>
              <a:t>别忘了把护照带去。</a:t>
            </a:r>
          </a:p>
          <a:p>
            <a:endParaRPr lang="zh-CN" altLang="en-US"/>
          </a:p>
        </p:txBody>
      </p:sp>
      <p:graphicFrame>
        <p:nvGraphicFramePr>
          <p:cNvPr id="33898" name="表格 33897"/>
          <p:cNvGraphicFramePr/>
          <p:nvPr/>
        </p:nvGraphicFramePr>
        <p:xfrm>
          <a:off x="1847851" y="2565400"/>
          <a:ext cx="8569325" cy="3074988"/>
        </p:xfrm>
        <a:graphic>
          <a:graphicData uri="http://schemas.openxmlformats.org/drawingml/2006/table">
            <a:tbl>
              <a:tblPr/>
              <a:tblGrid>
                <a:gridCol w="1152525"/>
                <a:gridCol w="1150938"/>
                <a:gridCol w="1008062"/>
                <a:gridCol w="1657350"/>
                <a:gridCol w="1439863"/>
                <a:gridCol w="1152525"/>
                <a:gridCol w="1008062"/>
              </a:tblGrid>
              <a:tr h="518214">
                <a:tc rowSpan="2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/>
                        <a:t>S</a:t>
                      </a: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6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/>
                        <a:t>P</a:t>
                      </a: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21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800" dirty="0"/>
                        <a:t>把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/>
                        <a:t>O</a:t>
                      </a: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/>
                        <a:t>V</a:t>
                      </a: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800" dirty="0"/>
                        <a:t>来</a:t>
                      </a:r>
                      <a:r>
                        <a:rPr lang="en-US" altLang="zh-CN" sz="2800" dirty="0"/>
                        <a:t>/</a:t>
                      </a:r>
                      <a:r>
                        <a:rPr lang="zh-CN" altLang="en-US" sz="2800" dirty="0"/>
                        <a:t>去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52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妈妈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把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礼物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寄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来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了。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52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马丁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昨天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把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我的词典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拿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去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了。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52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我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明天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把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东西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拿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dirty="0"/>
                        <a:t>来。</a:t>
                      </a:r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dirty="0"/>
                    </a:p>
                  </a:txBody>
                  <a:tcPr marT="45725" marB="4572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91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标题 348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课文三问题</a:t>
            </a:r>
          </a:p>
        </p:txBody>
      </p:sp>
      <p:sp>
        <p:nvSpPr>
          <p:cNvPr id="33794" name="文本占位符 3481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马丁的妈妈给他寄来什么？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邮局在哪儿？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邮局那个楼是什么颜色的？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zh-CN" altLang="en-US"/>
              <a:t>去邮局一定要带什么？</a:t>
            </a:r>
          </a:p>
        </p:txBody>
      </p:sp>
    </p:spTree>
    <p:extLst>
      <p:ext uri="{BB962C8B-B14F-4D97-AF65-F5344CB8AC3E}">
        <p14:creationId xmlns:p14="http://schemas.microsoft.com/office/powerpoint/2010/main" val="154169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标题 3584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复述课文三</a:t>
            </a:r>
          </a:p>
        </p:txBody>
      </p:sp>
      <p:sp>
        <p:nvSpPr>
          <p:cNvPr id="34818" name="文本占位符 3584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马丁的妈妈给他（     ），但是他不知道（     ）。</a:t>
            </a:r>
          </a:p>
          <a:p>
            <a:r>
              <a:rPr lang="zh-CN" altLang="en-US"/>
              <a:t>  邮局在（      ），超市在（      ）。邮局是一个（     ）的楼，上边还有（      ），一看就（      ）了。去邮局的时候，一定要把</a:t>
            </a:r>
            <a:r>
              <a:rPr lang="en-US" altLang="zh-CN"/>
              <a:t>(       )</a:t>
            </a:r>
            <a:r>
              <a:rPr lang="zh-CN" altLang="en-US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85294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标题 3686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35842" name="文本占位符 3686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US" altLang="zh-CN"/>
              <a:t>2.</a:t>
            </a:r>
            <a:r>
              <a:rPr lang="zh-CN" altLang="en-US"/>
              <a:t>汉字组合（</a:t>
            </a:r>
            <a:r>
              <a:rPr lang="en-US" altLang="zh-CN"/>
              <a:t>16</a:t>
            </a:r>
            <a:r>
              <a:rPr lang="zh-CN" altLang="en-US"/>
              <a:t>）：看例字的结构，认读例字并组词</a:t>
            </a:r>
          </a:p>
          <a:p>
            <a:r>
              <a:rPr lang="zh-CN" altLang="en-US"/>
              <a:t>超：超市、超人</a:t>
            </a:r>
          </a:p>
          <a:p>
            <a:r>
              <a:rPr lang="zh-CN" altLang="en-US"/>
              <a:t>趣：兴趣</a:t>
            </a:r>
          </a:p>
          <a:p>
            <a:r>
              <a:rPr lang="zh-CN" altLang="en-US"/>
              <a:t>起：起床、起来</a:t>
            </a:r>
          </a:p>
          <a:p>
            <a:r>
              <a:rPr lang="zh-CN" altLang="en-US"/>
              <a:t>趟：去一趟</a:t>
            </a:r>
          </a:p>
          <a:p>
            <a:pPr>
              <a:buFont typeface="Arial" charset="0"/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646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标题 3788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36866" name="文本占位符 3789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忙：很忙</a:t>
            </a:r>
          </a:p>
          <a:p>
            <a:r>
              <a:rPr lang="zh-CN" altLang="en-US"/>
              <a:t>快：快走、快说</a:t>
            </a:r>
          </a:p>
          <a:p>
            <a:r>
              <a:rPr lang="zh-CN" altLang="en-US"/>
              <a:t>慢：太慢</a:t>
            </a:r>
          </a:p>
          <a:p>
            <a:r>
              <a:rPr lang="zh-CN" altLang="en-US"/>
              <a:t>惯：习惯</a:t>
            </a:r>
          </a:p>
          <a:p>
            <a:r>
              <a:rPr lang="zh-CN" altLang="en-US"/>
              <a:t>情：事情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621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2046</Words>
  <Application>Microsoft Office PowerPoint</Application>
  <PresentationFormat>Widescreen</PresentationFormat>
  <Paragraphs>247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微软雅黑</vt:lpstr>
      <vt:lpstr>黑体</vt:lpstr>
      <vt:lpstr>宋体</vt:lpstr>
      <vt:lpstr>Arial</vt:lpstr>
      <vt:lpstr>Calibri</vt:lpstr>
      <vt:lpstr>Calibri Light</vt:lpstr>
      <vt:lpstr>Office Theme</vt:lpstr>
      <vt:lpstr>PowerPoint Presentation</vt:lpstr>
      <vt:lpstr>复习第23课</vt:lpstr>
      <vt:lpstr>第24课</vt:lpstr>
      <vt:lpstr>词语用法1－1</vt:lpstr>
      <vt:lpstr>词语用法1－2</vt:lpstr>
      <vt:lpstr>词语用法1－3</vt:lpstr>
      <vt:lpstr>词语用法1－4</vt:lpstr>
      <vt:lpstr>词语用法1－5</vt:lpstr>
      <vt:lpstr>词语用法1－6</vt:lpstr>
      <vt:lpstr>语法1－1</vt:lpstr>
      <vt:lpstr>语法1－1练习</vt:lpstr>
      <vt:lpstr>课文一问题</vt:lpstr>
      <vt:lpstr>模仿课文一说一说</vt:lpstr>
      <vt:lpstr> 词语用法2－1</vt:lpstr>
      <vt:lpstr> 词语用法2－2</vt:lpstr>
      <vt:lpstr> 词语用法2－3</vt:lpstr>
      <vt:lpstr>语法2－1</vt:lpstr>
      <vt:lpstr>语法2－1：“看到”和“看见”</vt:lpstr>
      <vt:lpstr>语法2－2：存在句（2）</vt:lpstr>
      <vt:lpstr>语法2－2：“在”、“有”、“是” </vt:lpstr>
      <vt:lpstr>语法2－2：“在”、“有”、“是”</vt:lpstr>
      <vt:lpstr>语法2－2：“在”、“有”、“是”</vt:lpstr>
      <vt:lpstr>语法2－2练习</vt:lpstr>
      <vt:lpstr>PowerPoint Presentation</vt:lpstr>
      <vt:lpstr>语法2－3：V+来/去</vt:lpstr>
      <vt:lpstr>语法2－3：V+来/去</vt:lpstr>
      <vt:lpstr>课文二问题</vt:lpstr>
      <vt:lpstr>请根据课文内容说一说</vt:lpstr>
      <vt:lpstr>词汇扩展3－1</vt:lpstr>
      <vt:lpstr>词汇扩展3－2</vt:lpstr>
      <vt:lpstr>语法3－1：“把”字句（2）</vt:lpstr>
      <vt:lpstr>课文三问题</vt:lpstr>
      <vt:lpstr>复述课文三</vt:lpstr>
      <vt:lpstr>学写汉字</vt:lpstr>
      <vt:lpstr>学写汉字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Mannix (Mengdi) mac</dc:creator>
  <cp:lastModifiedBy>Chenyang Feng</cp:lastModifiedBy>
  <cp:revision>2</cp:revision>
  <dcterms:created xsi:type="dcterms:W3CDTF">2018-02-23T22:59:36Z</dcterms:created>
  <dcterms:modified xsi:type="dcterms:W3CDTF">2018-02-23T23:29:29Z</dcterms:modified>
</cp:coreProperties>
</file>