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handoutMasterIdLst>
    <p:handoutMasterId r:id="rId48"/>
  </p:handoutMasterIdLst>
  <p:sldIdLst>
    <p:sldId id="284" r:id="rId2"/>
    <p:sldId id="413" r:id="rId3"/>
    <p:sldId id="459" r:id="rId4"/>
    <p:sldId id="424" r:id="rId5"/>
    <p:sldId id="419" r:id="rId6"/>
    <p:sldId id="421" r:id="rId7"/>
    <p:sldId id="420" r:id="rId8"/>
    <p:sldId id="490" r:id="rId9"/>
    <p:sldId id="434" r:id="rId10"/>
    <p:sldId id="489" r:id="rId11"/>
    <p:sldId id="491" r:id="rId12"/>
    <p:sldId id="494" r:id="rId13"/>
    <p:sldId id="495" r:id="rId14"/>
    <p:sldId id="441" r:id="rId15"/>
    <p:sldId id="442" r:id="rId16"/>
    <p:sldId id="498" r:id="rId17"/>
    <p:sldId id="499" r:id="rId18"/>
    <p:sldId id="439" r:id="rId19"/>
    <p:sldId id="483" r:id="rId20"/>
    <p:sldId id="438" r:id="rId21"/>
    <p:sldId id="454" r:id="rId22"/>
    <p:sldId id="484" r:id="rId23"/>
    <p:sldId id="485" r:id="rId24"/>
    <p:sldId id="417" r:id="rId25"/>
    <p:sldId id="486" r:id="rId26"/>
    <p:sldId id="487" r:id="rId27"/>
    <p:sldId id="488" r:id="rId28"/>
    <p:sldId id="471" r:id="rId29"/>
    <p:sldId id="470" r:id="rId30"/>
    <p:sldId id="422" r:id="rId31"/>
    <p:sldId id="451" r:id="rId32"/>
    <p:sldId id="455" r:id="rId33"/>
    <p:sldId id="456" r:id="rId34"/>
    <p:sldId id="457" r:id="rId35"/>
    <p:sldId id="436" r:id="rId36"/>
    <p:sldId id="437" r:id="rId37"/>
    <p:sldId id="448" r:id="rId38"/>
    <p:sldId id="497" r:id="rId39"/>
    <p:sldId id="473" r:id="rId40"/>
    <p:sldId id="500" r:id="rId41"/>
    <p:sldId id="501" r:id="rId42"/>
    <p:sldId id="502" r:id="rId43"/>
    <p:sldId id="503" r:id="rId44"/>
    <p:sldId id="504" r:id="rId45"/>
    <p:sldId id="505" r:id="rId4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FF66"/>
    <a:srgbClr val="003300"/>
    <a:srgbClr val="0000FF"/>
    <a:srgbClr val="37A5FF"/>
    <a:srgbClr val="006600"/>
    <a:srgbClr val="E1F1DB"/>
    <a:srgbClr val="95DC40"/>
    <a:srgbClr val="BDDFAF"/>
    <a:srgbClr val="477A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647" autoAdjust="0"/>
    <p:restoredTop sz="90503" autoAdjust="0"/>
  </p:normalViewPr>
  <p:slideViewPr>
    <p:cSldViewPr>
      <p:cViewPr varScale="1">
        <p:scale>
          <a:sx n="66" d="100"/>
          <a:sy n="66" d="100"/>
        </p:scale>
        <p:origin x="1830" y="90"/>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2796"/>
    </p:cViewPr>
  </p:sorterViewPr>
  <p:notesViewPr>
    <p:cSldViewPr>
      <p:cViewPr varScale="1">
        <p:scale>
          <a:sx n="50" d="100"/>
          <a:sy n="50" d="100"/>
        </p:scale>
        <p:origin x="-2886" y="-10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6B0502-C66F-40E2-BEB7-FD65529E64CB}"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US"/>
        </a:p>
      </dgm:t>
    </dgm:pt>
    <dgm:pt modelId="{9521324E-3B1F-4BA0-B49E-5E34C2E83B02}">
      <dgm:prSet phldrT="[Text]" custT="1"/>
      <dgm:spPr/>
      <dgm:t>
        <a:bodyPr/>
        <a:lstStyle/>
        <a:p>
          <a:pPr algn="ctr"/>
          <a:r>
            <a:rPr lang="en-GB" sz="2000" b="1" dirty="0" smtClean="0"/>
            <a:t>Advisory</a:t>
          </a:r>
        </a:p>
        <a:p>
          <a:pPr algn="ctr"/>
          <a:r>
            <a:rPr lang="en-GB" sz="2000" b="1" dirty="0" smtClean="0"/>
            <a:t>Conciliation and </a:t>
          </a:r>
        </a:p>
        <a:p>
          <a:pPr algn="ctr"/>
          <a:r>
            <a:rPr lang="en-GB" sz="2000" b="1" dirty="0" smtClean="0"/>
            <a:t>Arbitration </a:t>
          </a:r>
        </a:p>
        <a:p>
          <a:pPr algn="ctr"/>
          <a:r>
            <a:rPr lang="en-GB" sz="2000" b="1" dirty="0" smtClean="0"/>
            <a:t>Service</a:t>
          </a:r>
          <a:endParaRPr lang="en-GB" sz="2000" b="1" dirty="0"/>
        </a:p>
      </dgm:t>
    </dgm:pt>
    <dgm:pt modelId="{B26DF5F2-467A-44AB-A342-9E88035F0B0A}" type="parTrans" cxnId="{C659FA04-64C1-4B84-ACEB-BD85FB60D885}">
      <dgm:prSet/>
      <dgm:spPr/>
      <dgm:t>
        <a:bodyPr/>
        <a:lstStyle/>
        <a:p>
          <a:endParaRPr lang="en-GB"/>
        </a:p>
      </dgm:t>
    </dgm:pt>
    <dgm:pt modelId="{BFEF3384-7D8B-4FE4-A4E2-BA0E27BE735F}" type="sibTrans" cxnId="{C659FA04-64C1-4B84-ACEB-BD85FB60D885}">
      <dgm:prSet/>
      <dgm:spPr/>
      <dgm:t>
        <a:bodyPr/>
        <a:lstStyle/>
        <a:p>
          <a:endParaRPr lang="en-GB"/>
        </a:p>
      </dgm:t>
    </dgm:pt>
    <dgm:pt modelId="{4CD262DC-724F-4299-B186-E1637A84F89E}">
      <dgm:prSet phldrT="[Text]" custT="1"/>
      <dgm:spPr/>
      <dgm:t>
        <a:bodyPr/>
        <a:lstStyle/>
        <a:p>
          <a:r>
            <a:rPr lang="en-GB" sz="2000" b="1" dirty="0" smtClean="0"/>
            <a:t>Central Arbitration Committee</a:t>
          </a:r>
          <a:endParaRPr lang="en-GB" sz="2000" b="1" dirty="0"/>
        </a:p>
      </dgm:t>
    </dgm:pt>
    <dgm:pt modelId="{9507D388-02F9-452D-8D49-B915F12D9A06}" type="parTrans" cxnId="{6B6FE23F-FA80-4EAA-B5E7-749BBEC54944}">
      <dgm:prSet/>
      <dgm:spPr/>
      <dgm:t>
        <a:bodyPr/>
        <a:lstStyle/>
        <a:p>
          <a:endParaRPr lang="en-GB"/>
        </a:p>
      </dgm:t>
    </dgm:pt>
    <dgm:pt modelId="{B0B7EBED-E336-433B-9CB9-A472539BD66B}" type="sibTrans" cxnId="{6B6FE23F-FA80-4EAA-B5E7-749BBEC54944}">
      <dgm:prSet/>
      <dgm:spPr/>
      <dgm:t>
        <a:bodyPr/>
        <a:lstStyle/>
        <a:p>
          <a:endParaRPr lang="en-GB"/>
        </a:p>
      </dgm:t>
    </dgm:pt>
    <dgm:pt modelId="{CB25DCD2-7C9C-4CA7-BD7C-2C5DA983BF11}">
      <dgm:prSet phldrT="[Text]" custT="1"/>
      <dgm:spPr/>
      <dgm:t>
        <a:bodyPr/>
        <a:lstStyle/>
        <a:p>
          <a:r>
            <a:rPr lang="en-GB" sz="2000" b="1" dirty="0" smtClean="0"/>
            <a:t>Certification Officer</a:t>
          </a:r>
          <a:endParaRPr lang="en-GB" sz="2000" b="1" dirty="0"/>
        </a:p>
      </dgm:t>
    </dgm:pt>
    <dgm:pt modelId="{D3BE1632-EE96-458E-A133-862FC089D688}" type="parTrans" cxnId="{FDD1722C-40AD-422E-904B-2FDFAB69BCB3}">
      <dgm:prSet/>
      <dgm:spPr/>
      <dgm:t>
        <a:bodyPr/>
        <a:lstStyle/>
        <a:p>
          <a:endParaRPr lang="en-GB"/>
        </a:p>
      </dgm:t>
    </dgm:pt>
    <dgm:pt modelId="{FC768658-0A9F-4F60-B139-A23EEC7E5B7E}" type="sibTrans" cxnId="{FDD1722C-40AD-422E-904B-2FDFAB69BCB3}">
      <dgm:prSet/>
      <dgm:spPr/>
      <dgm:t>
        <a:bodyPr/>
        <a:lstStyle/>
        <a:p>
          <a:endParaRPr lang="en-GB"/>
        </a:p>
      </dgm:t>
    </dgm:pt>
    <dgm:pt modelId="{8FC037CF-DD05-4AE7-8544-CDC1E1A22622}">
      <dgm:prSet custT="1"/>
      <dgm:spPr/>
      <dgm:t>
        <a:bodyPr/>
        <a:lstStyle/>
        <a:p>
          <a:pPr algn="l"/>
          <a:r>
            <a:rPr lang="en-GB" sz="2000" b="1" dirty="0" smtClean="0"/>
            <a:t>Employment Tribunal System</a:t>
          </a:r>
          <a:endParaRPr lang="en-GB" sz="2000" b="1" dirty="0"/>
        </a:p>
      </dgm:t>
    </dgm:pt>
    <dgm:pt modelId="{85881E9D-7170-428F-8B48-FD67811FE75F}" type="parTrans" cxnId="{C87DB72E-8E76-4412-B4B7-11BF780ABD48}">
      <dgm:prSet/>
      <dgm:spPr/>
      <dgm:t>
        <a:bodyPr/>
        <a:lstStyle/>
        <a:p>
          <a:endParaRPr lang="en-GB"/>
        </a:p>
      </dgm:t>
    </dgm:pt>
    <dgm:pt modelId="{A9959AE0-0F5E-4F61-81DC-890EA789927E}" type="sibTrans" cxnId="{C87DB72E-8E76-4412-B4B7-11BF780ABD48}">
      <dgm:prSet/>
      <dgm:spPr/>
      <dgm:t>
        <a:bodyPr/>
        <a:lstStyle/>
        <a:p>
          <a:endParaRPr lang="en-GB"/>
        </a:p>
      </dgm:t>
    </dgm:pt>
    <dgm:pt modelId="{8FF601F0-1B3B-4E73-A6C3-D97ECECEBBE4}" type="pres">
      <dgm:prSet presAssocID="{976B0502-C66F-40E2-BEB7-FD65529E64CB}" presName="compositeShape" presStyleCnt="0">
        <dgm:presLayoutVars>
          <dgm:chMax val="7"/>
          <dgm:dir/>
          <dgm:resizeHandles val="exact"/>
        </dgm:presLayoutVars>
      </dgm:prSet>
      <dgm:spPr/>
    </dgm:pt>
    <dgm:pt modelId="{43E30078-DC99-485F-A678-1F14A56858EF}" type="pres">
      <dgm:prSet presAssocID="{9521324E-3B1F-4BA0-B49E-5E34C2E83B02}" presName="circ1" presStyleLbl="vennNode1" presStyleIdx="0" presStyleCnt="4" custLinFactNeighborX="435" custLinFactNeighborY="-4828"/>
      <dgm:spPr/>
      <dgm:t>
        <a:bodyPr/>
        <a:lstStyle/>
        <a:p>
          <a:endParaRPr lang="en-GB"/>
        </a:p>
      </dgm:t>
    </dgm:pt>
    <dgm:pt modelId="{7D64FA07-E1C8-48E4-B985-D2B1FC595EFB}" type="pres">
      <dgm:prSet presAssocID="{9521324E-3B1F-4BA0-B49E-5E34C2E83B02}" presName="circ1Tx" presStyleLbl="revTx" presStyleIdx="0" presStyleCnt="0">
        <dgm:presLayoutVars>
          <dgm:chMax val="0"/>
          <dgm:chPref val="0"/>
          <dgm:bulletEnabled val="1"/>
        </dgm:presLayoutVars>
      </dgm:prSet>
      <dgm:spPr/>
      <dgm:t>
        <a:bodyPr/>
        <a:lstStyle/>
        <a:p>
          <a:endParaRPr lang="en-GB"/>
        </a:p>
      </dgm:t>
    </dgm:pt>
    <dgm:pt modelId="{63E3F220-0B26-477E-A6B0-52FEF67BECA1}" type="pres">
      <dgm:prSet presAssocID="{8FC037CF-DD05-4AE7-8544-CDC1E1A22622}" presName="circ2" presStyleLbl="vennNode1" presStyleIdx="1" presStyleCnt="4" custScaleX="152876" custLinFactNeighborX="9426" custLinFactNeighborY="5309"/>
      <dgm:spPr/>
      <dgm:t>
        <a:bodyPr/>
        <a:lstStyle/>
        <a:p>
          <a:endParaRPr lang="en-GB"/>
        </a:p>
      </dgm:t>
    </dgm:pt>
    <dgm:pt modelId="{C26F9920-964C-4C49-8114-2DA9F9DBC857}" type="pres">
      <dgm:prSet presAssocID="{8FC037CF-DD05-4AE7-8544-CDC1E1A22622}" presName="circ2Tx" presStyleLbl="revTx" presStyleIdx="0" presStyleCnt="0">
        <dgm:presLayoutVars>
          <dgm:chMax val="0"/>
          <dgm:chPref val="0"/>
          <dgm:bulletEnabled val="1"/>
        </dgm:presLayoutVars>
      </dgm:prSet>
      <dgm:spPr/>
      <dgm:t>
        <a:bodyPr/>
        <a:lstStyle/>
        <a:p>
          <a:endParaRPr lang="en-GB"/>
        </a:p>
      </dgm:t>
    </dgm:pt>
    <dgm:pt modelId="{04009932-467D-46EA-A198-08F4803533E9}" type="pres">
      <dgm:prSet presAssocID="{4CD262DC-724F-4299-B186-E1637A84F89E}" presName="circ3" presStyleLbl="vennNode1" presStyleIdx="2" presStyleCnt="4"/>
      <dgm:spPr/>
      <dgm:t>
        <a:bodyPr/>
        <a:lstStyle/>
        <a:p>
          <a:endParaRPr lang="en-GB"/>
        </a:p>
      </dgm:t>
    </dgm:pt>
    <dgm:pt modelId="{AA80F613-8109-4871-B45F-BDB8F831BDE1}" type="pres">
      <dgm:prSet presAssocID="{4CD262DC-724F-4299-B186-E1637A84F89E}" presName="circ3Tx" presStyleLbl="revTx" presStyleIdx="0" presStyleCnt="0">
        <dgm:presLayoutVars>
          <dgm:chMax val="0"/>
          <dgm:chPref val="0"/>
          <dgm:bulletEnabled val="1"/>
        </dgm:presLayoutVars>
      </dgm:prSet>
      <dgm:spPr/>
      <dgm:t>
        <a:bodyPr/>
        <a:lstStyle/>
        <a:p>
          <a:endParaRPr lang="en-GB"/>
        </a:p>
      </dgm:t>
    </dgm:pt>
    <dgm:pt modelId="{E6CA2635-F206-4EE8-B602-5E36B57AD3AD}" type="pres">
      <dgm:prSet presAssocID="{CB25DCD2-7C9C-4CA7-BD7C-2C5DA983BF11}" presName="circ4" presStyleLbl="vennNode1" presStyleIdx="3" presStyleCnt="4" custScaleX="150899" custLinFactNeighborX="-2449" custLinFactNeighborY="2955"/>
      <dgm:spPr/>
      <dgm:t>
        <a:bodyPr/>
        <a:lstStyle/>
        <a:p>
          <a:endParaRPr lang="en-GB"/>
        </a:p>
      </dgm:t>
    </dgm:pt>
    <dgm:pt modelId="{64570B44-C54C-4FBF-8519-9E9EDCD56B3E}" type="pres">
      <dgm:prSet presAssocID="{CB25DCD2-7C9C-4CA7-BD7C-2C5DA983BF11}" presName="circ4Tx" presStyleLbl="revTx" presStyleIdx="0" presStyleCnt="0">
        <dgm:presLayoutVars>
          <dgm:chMax val="0"/>
          <dgm:chPref val="0"/>
          <dgm:bulletEnabled val="1"/>
        </dgm:presLayoutVars>
      </dgm:prSet>
      <dgm:spPr/>
      <dgm:t>
        <a:bodyPr/>
        <a:lstStyle/>
        <a:p>
          <a:endParaRPr lang="en-GB"/>
        </a:p>
      </dgm:t>
    </dgm:pt>
  </dgm:ptLst>
  <dgm:cxnLst>
    <dgm:cxn modelId="{FDD1722C-40AD-422E-904B-2FDFAB69BCB3}" srcId="{976B0502-C66F-40E2-BEB7-FD65529E64CB}" destId="{CB25DCD2-7C9C-4CA7-BD7C-2C5DA983BF11}" srcOrd="3" destOrd="0" parTransId="{D3BE1632-EE96-458E-A133-862FC089D688}" sibTransId="{FC768658-0A9F-4F60-B139-A23EEC7E5B7E}"/>
    <dgm:cxn modelId="{9B8E7488-AACA-41AE-B076-EE918436B37F}" type="presOf" srcId="{CB25DCD2-7C9C-4CA7-BD7C-2C5DA983BF11}" destId="{E6CA2635-F206-4EE8-B602-5E36B57AD3AD}" srcOrd="0" destOrd="0" presId="urn:microsoft.com/office/officeart/2005/8/layout/venn1"/>
    <dgm:cxn modelId="{79E16BF6-592B-46C5-80B6-BEAC19524944}" type="presOf" srcId="{4CD262DC-724F-4299-B186-E1637A84F89E}" destId="{04009932-467D-46EA-A198-08F4803533E9}" srcOrd="0" destOrd="0" presId="urn:microsoft.com/office/officeart/2005/8/layout/venn1"/>
    <dgm:cxn modelId="{219D17A6-5416-4A66-B616-EB3EB867FF87}" type="presOf" srcId="{8FC037CF-DD05-4AE7-8544-CDC1E1A22622}" destId="{C26F9920-964C-4C49-8114-2DA9F9DBC857}" srcOrd="1" destOrd="0" presId="urn:microsoft.com/office/officeart/2005/8/layout/venn1"/>
    <dgm:cxn modelId="{6B6FE23F-FA80-4EAA-B5E7-749BBEC54944}" srcId="{976B0502-C66F-40E2-BEB7-FD65529E64CB}" destId="{4CD262DC-724F-4299-B186-E1637A84F89E}" srcOrd="2" destOrd="0" parTransId="{9507D388-02F9-452D-8D49-B915F12D9A06}" sibTransId="{B0B7EBED-E336-433B-9CB9-A472539BD66B}"/>
    <dgm:cxn modelId="{7186A724-E6D9-4FD3-8E95-58D4844E5E59}" type="presOf" srcId="{9521324E-3B1F-4BA0-B49E-5E34C2E83B02}" destId="{43E30078-DC99-485F-A678-1F14A56858EF}" srcOrd="0" destOrd="0" presId="urn:microsoft.com/office/officeart/2005/8/layout/venn1"/>
    <dgm:cxn modelId="{ED777F43-6B77-45EE-9FA2-E0EB054B934C}" type="presOf" srcId="{8FC037CF-DD05-4AE7-8544-CDC1E1A22622}" destId="{63E3F220-0B26-477E-A6B0-52FEF67BECA1}" srcOrd="0" destOrd="0" presId="urn:microsoft.com/office/officeart/2005/8/layout/venn1"/>
    <dgm:cxn modelId="{2D4AF4C9-937F-4B59-807E-9E91CC3BA628}" type="presOf" srcId="{CB25DCD2-7C9C-4CA7-BD7C-2C5DA983BF11}" destId="{64570B44-C54C-4FBF-8519-9E9EDCD56B3E}" srcOrd="1" destOrd="0" presId="urn:microsoft.com/office/officeart/2005/8/layout/venn1"/>
    <dgm:cxn modelId="{3FEAA2E8-42D1-45FE-AB2C-A6715A3AF96A}" type="presOf" srcId="{9521324E-3B1F-4BA0-B49E-5E34C2E83B02}" destId="{7D64FA07-E1C8-48E4-B985-D2B1FC595EFB}" srcOrd="1" destOrd="0" presId="urn:microsoft.com/office/officeart/2005/8/layout/venn1"/>
    <dgm:cxn modelId="{91F0D5C0-D22F-4264-9152-CE0533B58625}" type="presOf" srcId="{4CD262DC-724F-4299-B186-E1637A84F89E}" destId="{AA80F613-8109-4871-B45F-BDB8F831BDE1}" srcOrd="1" destOrd="0" presId="urn:microsoft.com/office/officeart/2005/8/layout/venn1"/>
    <dgm:cxn modelId="{C659FA04-64C1-4B84-ACEB-BD85FB60D885}" srcId="{976B0502-C66F-40E2-BEB7-FD65529E64CB}" destId="{9521324E-3B1F-4BA0-B49E-5E34C2E83B02}" srcOrd="0" destOrd="0" parTransId="{B26DF5F2-467A-44AB-A342-9E88035F0B0A}" sibTransId="{BFEF3384-7D8B-4FE4-A4E2-BA0E27BE735F}"/>
    <dgm:cxn modelId="{C87DB72E-8E76-4412-B4B7-11BF780ABD48}" srcId="{976B0502-C66F-40E2-BEB7-FD65529E64CB}" destId="{8FC037CF-DD05-4AE7-8544-CDC1E1A22622}" srcOrd="1" destOrd="0" parTransId="{85881E9D-7170-428F-8B48-FD67811FE75F}" sibTransId="{A9959AE0-0F5E-4F61-81DC-890EA789927E}"/>
    <dgm:cxn modelId="{B998E11F-57E0-4F1E-825D-CB82EA1D09FD}" type="presOf" srcId="{976B0502-C66F-40E2-BEB7-FD65529E64CB}" destId="{8FF601F0-1B3B-4E73-A6C3-D97ECECEBBE4}" srcOrd="0" destOrd="0" presId="urn:microsoft.com/office/officeart/2005/8/layout/venn1"/>
    <dgm:cxn modelId="{EB588511-DC18-4853-8574-2A0C5723F3E5}" type="presParOf" srcId="{8FF601F0-1B3B-4E73-A6C3-D97ECECEBBE4}" destId="{43E30078-DC99-485F-A678-1F14A56858EF}" srcOrd="0" destOrd="0" presId="urn:microsoft.com/office/officeart/2005/8/layout/venn1"/>
    <dgm:cxn modelId="{37CA7D77-E6DC-4B09-96CD-B71543DE82A4}" type="presParOf" srcId="{8FF601F0-1B3B-4E73-A6C3-D97ECECEBBE4}" destId="{7D64FA07-E1C8-48E4-B985-D2B1FC595EFB}" srcOrd="1" destOrd="0" presId="urn:microsoft.com/office/officeart/2005/8/layout/venn1"/>
    <dgm:cxn modelId="{0704949E-45CC-4D75-8FBB-3A297B6B1325}" type="presParOf" srcId="{8FF601F0-1B3B-4E73-A6C3-D97ECECEBBE4}" destId="{63E3F220-0B26-477E-A6B0-52FEF67BECA1}" srcOrd="2" destOrd="0" presId="urn:microsoft.com/office/officeart/2005/8/layout/venn1"/>
    <dgm:cxn modelId="{293524DA-BF69-4CC2-B307-11658EACB53D}" type="presParOf" srcId="{8FF601F0-1B3B-4E73-A6C3-D97ECECEBBE4}" destId="{C26F9920-964C-4C49-8114-2DA9F9DBC857}" srcOrd="3" destOrd="0" presId="urn:microsoft.com/office/officeart/2005/8/layout/venn1"/>
    <dgm:cxn modelId="{9CB3EA40-27CC-4B0E-90EA-6753EE9E4689}" type="presParOf" srcId="{8FF601F0-1B3B-4E73-A6C3-D97ECECEBBE4}" destId="{04009932-467D-46EA-A198-08F4803533E9}" srcOrd="4" destOrd="0" presId="urn:microsoft.com/office/officeart/2005/8/layout/venn1"/>
    <dgm:cxn modelId="{5DD001F6-50A8-4C96-8E48-628551E7EBCF}" type="presParOf" srcId="{8FF601F0-1B3B-4E73-A6C3-D97ECECEBBE4}" destId="{AA80F613-8109-4871-B45F-BDB8F831BDE1}" srcOrd="5" destOrd="0" presId="urn:microsoft.com/office/officeart/2005/8/layout/venn1"/>
    <dgm:cxn modelId="{14985FAD-448F-4CDD-B25E-8DD961230315}" type="presParOf" srcId="{8FF601F0-1B3B-4E73-A6C3-D97ECECEBBE4}" destId="{E6CA2635-F206-4EE8-B602-5E36B57AD3AD}" srcOrd="6" destOrd="0" presId="urn:microsoft.com/office/officeart/2005/8/layout/venn1"/>
    <dgm:cxn modelId="{55BF11B0-7658-436E-ABD1-724D3F09DF67}" type="presParOf" srcId="{8FF601F0-1B3B-4E73-A6C3-D97ECECEBBE4}" destId="{64570B44-C54C-4FBF-8519-9E9EDCD56B3E}" srcOrd="7"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E30078-DC99-485F-A678-1F14A56858EF}">
      <dsp:nvSpPr>
        <dsp:cNvPr id="0" name=""/>
        <dsp:cNvSpPr/>
      </dsp:nvSpPr>
      <dsp:spPr>
        <a:xfrm>
          <a:off x="2794498" y="0"/>
          <a:ext cx="2637478" cy="263747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r>
            <a:rPr lang="en-GB" sz="2000" b="1" kern="1200" dirty="0" smtClean="0"/>
            <a:t>Advisory</a:t>
          </a:r>
        </a:p>
        <a:p>
          <a:pPr lvl="0" algn="ctr" defTabSz="889000">
            <a:lnSpc>
              <a:spcPct val="90000"/>
            </a:lnSpc>
            <a:spcBef>
              <a:spcPct val="0"/>
            </a:spcBef>
            <a:spcAft>
              <a:spcPct val="35000"/>
            </a:spcAft>
          </a:pPr>
          <a:r>
            <a:rPr lang="en-GB" sz="2000" b="1" kern="1200" dirty="0" smtClean="0"/>
            <a:t>Conciliation and </a:t>
          </a:r>
        </a:p>
        <a:p>
          <a:pPr lvl="0" algn="ctr" defTabSz="889000">
            <a:lnSpc>
              <a:spcPct val="90000"/>
            </a:lnSpc>
            <a:spcBef>
              <a:spcPct val="0"/>
            </a:spcBef>
            <a:spcAft>
              <a:spcPct val="35000"/>
            </a:spcAft>
          </a:pPr>
          <a:r>
            <a:rPr lang="en-GB" sz="2000" b="1" kern="1200" dirty="0" smtClean="0"/>
            <a:t>Arbitration </a:t>
          </a:r>
        </a:p>
        <a:p>
          <a:pPr lvl="0" algn="ctr" defTabSz="889000">
            <a:lnSpc>
              <a:spcPct val="90000"/>
            </a:lnSpc>
            <a:spcBef>
              <a:spcPct val="0"/>
            </a:spcBef>
            <a:spcAft>
              <a:spcPct val="35000"/>
            </a:spcAft>
          </a:pPr>
          <a:r>
            <a:rPr lang="en-GB" sz="2000" b="1" kern="1200" dirty="0" smtClean="0"/>
            <a:t>Service</a:t>
          </a:r>
          <a:endParaRPr lang="en-GB" sz="2000" b="1" kern="1200" dirty="0"/>
        </a:p>
      </dsp:txBody>
      <dsp:txXfrm>
        <a:off x="3098822" y="355045"/>
        <a:ext cx="2028829" cy="836892"/>
      </dsp:txXfrm>
    </dsp:sp>
    <dsp:sp modelId="{63E3F220-0B26-477E-A6B0-52FEF67BECA1}">
      <dsp:nvSpPr>
        <dsp:cNvPr id="0" name=""/>
        <dsp:cNvSpPr/>
      </dsp:nvSpPr>
      <dsp:spPr>
        <a:xfrm>
          <a:off x="3500914" y="1357321"/>
          <a:ext cx="4032071" cy="263747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l" defTabSz="889000">
            <a:lnSpc>
              <a:spcPct val="90000"/>
            </a:lnSpc>
            <a:spcBef>
              <a:spcPct val="0"/>
            </a:spcBef>
            <a:spcAft>
              <a:spcPct val="35000"/>
            </a:spcAft>
          </a:pPr>
          <a:r>
            <a:rPr lang="en-GB" sz="2000" b="1" kern="1200" dirty="0" smtClean="0"/>
            <a:t>Employment Tribunal System</a:t>
          </a:r>
          <a:endParaRPr lang="en-GB" sz="2000" b="1" kern="1200" dirty="0"/>
        </a:p>
      </dsp:txBody>
      <dsp:txXfrm>
        <a:off x="5672029" y="1661645"/>
        <a:ext cx="1550796" cy="2028829"/>
      </dsp:txXfrm>
    </dsp:sp>
    <dsp:sp modelId="{04009932-467D-46EA-A198-08F4803533E9}">
      <dsp:nvSpPr>
        <dsp:cNvPr id="0" name=""/>
        <dsp:cNvSpPr/>
      </dsp:nvSpPr>
      <dsp:spPr>
        <a:xfrm>
          <a:off x="2783025" y="2383874"/>
          <a:ext cx="2637478" cy="263747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r>
            <a:rPr lang="en-GB" sz="2000" b="1" kern="1200" dirty="0" smtClean="0"/>
            <a:t>Central Arbitration Committee</a:t>
          </a:r>
          <a:endParaRPr lang="en-GB" sz="2000" b="1" kern="1200" dirty="0"/>
        </a:p>
      </dsp:txBody>
      <dsp:txXfrm>
        <a:off x="3087349" y="3829415"/>
        <a:ext cx="2028829" cy="836892"/>
      </dsp:txXfrm>
    </dsp:sp>
    <dsp:sp modelId="{E6CA2635-F206-4EE8-B602-5E36B57AD3AD}">
      <dsp:nvSpPr>
        <dsp:cNvPr id="0" name=""/>
        <dsp:cNvSpPr/>
      </dsp:nvSpPr>
      <dsp:spPr>
        <a:xfrm>
          <a:off x="880631" y="1295235"/>
          <a:ext cx="3979928" cy="2637478"/>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r>
            <a:rPr lang="en-GB" sz="2000" b="1" kern="1200" dirty="0" smtClean="0"/>
            <a:t>Certification Officer</a:t>
          </a:r>
          <a:endParaRPr lang="en-GB" sz="2000" b="1" kern="1200" dirty="0"/>
        </a:p>
      </dsp:txBody>
      <dsp:txXfrm>
        <a:off x="1186779" y="1599559"/>
        <a:ext cx="1530741" cy="2028829"/>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149D0A2C-0634-4002-B897-EE81C11C54A5}" type="datetimeFigureOut">
              <a:rPr lang="en-GB"/>
              <a:pPr>
                <a:defRPr/>
              </a:pPr>
              <a:t>23/02/2019</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187282E0-2DC1-44CB-A23A-8650DDCA46F7}" type="slidenum">
              <a:rPr lang="en-GB"/>
              <a:pPr>
                <a:defRPr/>
              </a:pPr>
              <a:t>‹#›</a:t>
            </a:fld>
            <a:endParaRPr lang="en-GB" dirty="0"/>
          </a:p>
        </p:txBody>
      </p:sp>
    </p:spTree>
    <p:extLst>
      <p:ext uri="{BB962C8B-B14F-4D97-AF65-F5344CB8AC3E}">
        <p14:creationId xmlns:p14="http://schemas.microsoft.com/office/powerpoint/2010/main" val="16734513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dirty="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07395FB6-32EF-466C-8062-BBE16F97832D}" type="datetimeFigureOut">
              <a:rPr lang="en-GB"/>
              <a:pPr>
                <a:defRPr/>
              </a:pPr>
              <a:t>23/02/2019</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dirty="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4C7D0D35-DBEC-4E6A-9A2A-4FE41E35371F}" type="slidenum">
              <a:rPr lang="en-GB"/>
              <a:pPr>
                <a:defRPr/>
              </a:pPr>
              <a:t>‹#›</a:t>
            </a:fld>
            <a:endParaRPr lang="en-GB" dirty="0"/>
          </a:p>
        </p:txBody>
      </p:sp>
    </p:spTree>
    <p:extLst>
      <p:ext uri="{BB962C8B-B14F-4D97-AF65-F5344CB8AC3E}">
        <p14:creationId xmlns:p14="http://schemas.microsoft.com/office/powerpoint/2010/main" val="1746418283"/>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a:t>
            </a:fld>
            <a:endParaRPr lang="en-GB" dirty="0"/>
          </a:p>
        </p:txBody>
      </p:sp>
    </p:spTree>
    <p:extLst>
      <p:ext uri="{BB962C8B-B14F-4D97-AF65-F5344CB8AC3E}">
        <p14:creationId xmlns:p14="http://schemas.microsoft.com/office/powerpoint/2010/main" val="33929788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law</a:t>
            </a:r>
            <a:endParaRPr lang="en-GB" dirty="0"/>
          </a:p>
        </p:txBody>
      </p:sp>
      <p:sp>
        <p:nvSpPr>
          <p:cNvPr id="4" name="Slide Number Placeholder 3"/>
          <p:cNvSpPr>
            <a:spLocks noGrp="1"/>
          </p:cNvSpPr>
          <p:nvPr>
            <p:ph type="sldNum" sz="quarter" idx="10"/>
          </p:nvPr>
        </p:nvSpPr>
        <p:spPr/>
        <p:txBody>
          <a:bodyPr/>
          <a:lstStyle/>
          <a:p>
            <a:pPr>
              <a:defRPr/>
            </a:pPr>
            <a:fld id="{4C7D0D35-DBEC-4E6A-9A2A-4FE41E35371F}" type="slidenum">
              <a:rPr lang="en-GB" smtClean="0"/>
              <a:pPr>
                <a:defRPr/>
              </a:pPr>
              <a:t>15</a:t>
            </a:fld>
            <a:endParaRPr lang="en-GB" dirty="0"/>
          </a:p>
        </p:txBody>
      </p:sp>
    </p:spTree>
    <p:extLst>
      <p:ext uri="{BB962C8B-B14F-4D97-AF65-F5344CB8AC3E}">
        <p14:creationId xmlns:p14="http://schemas.microsoft.com/office/powerpoint/2010/main" val="3498431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ea typeface="ＭＳ Ｐゴシック" pitchFamily="34" charset="-128"/>
            </a:endParaRPr>
          </a:p>
        </p:txBody>
      </p:sp>
      <p:sp>
        <p:nvSpPr>
          <p:cNvPr id="1945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DBAC244B-B910-4C96-939B-18B31F1A270A}" type="slidenum">
              <a:rPr lang="en-GB" altLang="en-US" sz="1200"/>
              <a:pPr eaLnBrk="1" hangingPunct="1"/>
              <a:t>39</a:t>
            </a:fld>
            <a:endParaRPr lang="en-GB" altLang="en-US" sz="1200"/>
          </a:p>
        </p:txBody>
      </p:sp>
    </p:spTree>
    <p:extLst>
      <p:ext uri="{BB962C8B-B14F-4D97-AF65-F5344CB8AC3E}">
        <p14:creationId xmlns:p14="http://schemas.microsoft.com/office/powerpoint/2010/main" val="2905319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49B68C7-D731-43C2-8A9E-32231DF7CA63}" type="datetimeFigureOut">
              <a:rPr lang="en-GB"/>
              <a:pPr>
                <a:defRPr/>
              </a:pPr>
              <a:t>23/02/2019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3A690C4-03EF-4296-8CB7-A17A361C8349}" type="slidenum">
              <a:rPr lang="en-GB"/>
              <a:pPr>
                <a:defRPr/>
              </a:pPr>
              <a:t>‹#›</a:t>
            </a:fld>
            <a:endParaRPr lang="en-GB"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9B6D5BE-0C76-4D2D-980C-7748CCDE32F4}" type="datetimeFigureOut">
              <a:rPr lang="en-GB"/>
              <a:pPr>
                <a:defRPr/>
              </a:pPr>
              <a:t>23/02/2019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45C7549-5D7D-47E2-8646-1067AD66F0F0}"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DE87539E-4F13-43B2-A1E2-E71D1966FA10}" type="datetimeFigureOut">
              <a:rPr lang="en-GB"/>
              <a:pPr>
                <a:defRPr/>
              </a:pPr>
              <a:t>23/02/2019</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32C4E497-29EF-4C4D-BE44-0D033C5B57B6}"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E3D10434-AB93-4F3A-9D38-AB13563B5BC8}" type="datetimeFigureOut">
              <a:rPr lang="en-GB"/>
              <a:pPr>
                <a:defRPr/>
              </a:pPr>
              <a:t>23/02/2019</a:t>
            </a:fld>
            <a:endParaRPr lang="en-GB" dirty="0"/>
          </a:p>
        </p:txBody>
      </p:sp>
      <p:sp>
        <p:nvSpPr>
          <p:cNvPr id="8" name="Footer Placeholder 7"/>
          <p:cNvSpPr>
            <a:spLocks noGrp="1"/>
          </p:cNvSpPr>
          <p:nvPr>
            <p:ph type="ftr" sz="quarter" idx="11"/>
          </p:nvPr>
        </p:nvSpPr>
        <p:spPr/>
        <p:txBody>
          <a:bodyPr/>
          <a:lstStyle>
            <a:lvl1pPr>
              <a:defRPr/>
            </a:lvl1pPr>
          </a:lstStyle>
          <a:p>
            <a:pPr>
              <a:defRPr/>
            </a:pPr>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D4AB2841-62D8-4A78-9139-66B15027BC42}"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1A73C20E-B3DF-4B4F-B4CA-3E01925B8CDC}" type="datetimeFigureOut">
              <a:rPr lang="en-GB"/>
              <a:pPr>
                <a:defRPr/>
              </a:pPr>
              <a:t>23/02/2019</a:t>
            </a:fld>
            <a:endParaRPr lang="en-GB" dirty="0"/>
          </a:p>
        </p:txBody>
      </p:sp>
      <p:sp>
        <p:nvSpPr>
          <p:cNvPr id="4" name="Slide Number Placeholder 3"/>
          <p:cNvSpPr>
            <a:spLocks noGrp="1"/>
          </p:cNvSpPr>
          <p:nvPr>
            <p:ph type="sldNum" sz="quarter" idx="12"/>
          </p:nvPr>
        </p:nvSpPr>
        <p:spPr>
          <a:xfrm>
            <a:off x="6443663" y="5661025"/>
            <a:ext cx="2133600" cy="365125"/>
          </a:xfrm>
          <a:prstGeom prst="rect">
            <a:avLst/>
          </a:prstGeom>
        </p:spPr>
        <p:txBody>
          <a:bodyPr/>
          <a:lstStyle>
            <a:lvl1pPr fontAlgn="auto">
              <a:spcBef>
                <a:spcPts val="0"/>
              </a:spcBef>
              <a:spcAft>
                <a:spcPts val="0"/>
              </a:spcAft>
              <a:defRPr>
                <a:latin typeface="+mn-lt"/>
              </a:defRPr>
            </a:lvl1pPr>
          </a:lstStyle>
          <a:p>
            <a:pPr>
              <a:defRPr/>
            </a:pPr>
            <a:fld id="{3E8324FA-60AB-4751-918C-87A98AB120D6}" type="slidenum">
              <a:rPr lang="en-GB"/>
              <a:pPr>
                <a:defRPr/>
              </a:pPr>
              <a:t>‹#›</a:t>
            </a:fld>
            <a:endParaRPr lang="en-GB" dirty="0"/>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991BA729-CED0-4DC5-B4E3-3362F89C3DA9}" type="datetimeFigureOut">
              <a:rPr lang="en-GB"/>
              <a:pPr>
                <a:defRPr/>
              </a:pPr>
              <a:t>23/02/2019</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E26D3F4A-7783-4A6B-8AC5-E3D4708733BC}"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7B14D898-31F0-4C61-9DC7-819792D9E3E8}" type="datetimeFigureOut">
              <a:rPr lang="en-GB"/>
              <a:pPr>
                <a:defRPr/>
              </a:pPr>
              <a:t>23/02/2019</a:t>
            </a:fld>
            <a:endParaRPr lang="en-GB" dirty="0"/>
          </a:p>
        </p:txBody>
      </p:sp>
      <p:sp>
        <p:nvSpPr>
          <p:cNvPr id="6" name="Footer Placeholder 5"/>
          <p:cNvSpPr>
            <a:spLocks noGrp="1"/>
          </p:cNvSpPr>
          <p:nvPr>
            <p:ph type="ftr" sz="quarter" idx="11"/>
          </p:nvPr>
        </p:nvSpPr>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B1E4BF97-D24B-471C-AA7C-5048795C318E}"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CE798A1C-9DEC-40AD-877D-BD4DC482305F}" type="datetimeFigureOut">
              <a:rPr lang="en-GB"/>
              <a:pPr>
                <a:defRPr/>
              </a:pPr>
              <a:t>23/02/2019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C5628BA1-C42C-472D-AC73-B84EA4DD091F}"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a:latin typeface="+mn-lt"/>
              </a:defRPr>
            </a:lvl1pPr>
          </a:lstStyle>
          <a:p>
            <a:pPr>
              <a:defRPr/>
            </a:pPr>
            <a:fld id="{24EB2AD9-51AF-4631-8862-6F1308D64595}" type="datetimeFigureOut">
              <a:rPr lang="en-GB"/>
              <a:pPr>
                <a:defRPr/>
              </a:pPr>
              <a:t>23/02/2019</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lvl1pPr fontAlgn="auto">
              <a:spcBef>
                <a:spcPts val="0"/>
              </a:spcBef>
              <a:spcAft>
                <a:spcPts val="0"/>
              </a:spcAft>
              <a:defRPr>
                <a:latin typeface="+mn-lt"/>
              </a:defRPr>
            </a:lvl1pPr>
          </a:lstStyle>
          <a:p>
            <a:pPr>
              <a:defRPr/>
            </a:pPr>
            <a:fld id="{F9C7E55E-78CF-4411-8BF0-9A786BD4B75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600200"/>
          </a:xfrm>
          <a:prstGeom prst="rect">
            <a:avLst/>
          </a:prstGeom>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smtClean="0"/>
          </a:p>
        </p:txBody>
      </p:sp>
      <p:sp>
        <p:nvSpPr>
          <p:cNvPr id="4" name="Date Placeholder 3"/>
          <p:cNvSpPr>
            <a:spLocks noGrp="1"/>
          </p:cNvSpPr>
          <p:nvPr>
            <p:ph type="dt" sz="half" idx="10"/>
          </p:nvPr>
        </p:nvSpPr>
        <p:spPr>
          <a:xfrm>
            <a:off x="6363347" y="6356350"/>
            <a:ext cx="2085975" cy="365125"/>
          </a:xfrm>
          <a:prstGeom prst="rect">
            <a:avLst/>
          </a:prstGeom>
        </p:spPr>
        <p:txBody>
          <a:bodyPr/>
          <a:lstStyle/>
          <a:p>
            <a:fld id="{FCB04630-BF52-4F59-B6C3-671A5A915E1D}" type="datetimeFigureOut">
              <a:rPr lang="en-GB" smtClean="0"/>
              <a:pPr/>
              <a:t>23/02/2019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543278" y="6356350"/>
            <a:ext cx="561975" cy="365125"/>
          </a:xfrm>
          <a:prstGeom prst="rect">
            <a:avLst/>
          </a:prstGeom>
        </p:spPr>
        <p:txBody>
          <a:bodyPr/>
          <a:lstStyle/>
          <a:p>
            <a:fld id="{F557BF10-5F92-417E-AEDA-5641BDAB1738}" type="slidenum">
              <a:rPr lang="en-GB" smtClean="0"/>
              <a:pPr/>
              <a:t>‹#›</a:t>
            </a:fld>
            <a:endParaRPr lang="en-GB"/>
          </a:p>
        </p:txBody>
      </p:sp>
    </p:spTree>
    <p:extLst>
      <p:ext uri="{BB962C8B-B14F-4D97-AF65-F5344CB8AC3E}">
        <p14:creationId xmlns:p14="http://schemas.microsoft.com/office/powerpoint/2010/main" val="4116431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dirty="0">
                <a:solidFill>
                  <a:schemeClr val="tx1">
                    <a:tint val="75000"/>
                  </a:schemeClr>
                </a:solidFill>
                <a:latin typeface="+mn-lt"/>
              </a:defRPr>
            </a:lvl1pPr>
          </a:lstStyle>
          <a:p>
            <a:pPr>
              <a:defRPr/>
            </a:pPr>
            <a:endParaRPr lang="en-GB"/>
          </a:p>
        </p:txBody>
      </p:sp>
      <p:cxnSp>
        <p:nvCxnSpPr>
          <p:cNvPr id="12" name="Straight Connector 7"/>
          <p:cNvCxnSpPr/>
          <p:nvPr userDrawn="1"/>
        </p:nvCxnSpPr>
        <p:spPr>
          <a:xfrm>
            <a:off x="-36513" y="908050"/>
            <a:ext cx="9180513" cy="0"/>
          </a:xfrm>
          <a:prstGeom prst="line">
            <a:avLst/>
          </a:prstGeom>
          <a:ln w="38100">
            <a:solidFill>
              <a:srgbClr val="37A5FF"/>
            </a:solidFill>
          </a:ln>
        </p:spPr>
        <p:style>
          <a:lnRef idx="1">
            <a:schemeClr val="accent1"/>
          </a:lnRef>
          <a:fillRef idx="0">
            <a:schemeClr val="accent1"/>
          </a:fillRef>
          <a:effectRef idx="0">
            <a:schemeClr val="accent1"/>
          </a:effectRef>
          <a:fontRef idx="minor">
            <a:schemeClr val="tx1"/>
          </a:fontRef>
        </p:style>
      </p:cxnSp>
      <p:cxnSp>
        <p:nvCxnSpPr>
          <p:cNvPr id="13" name="Straight Connector 8"/>
          <p:cNvCxnSpPr/>
          <p:nvPr userDrawn="1"/>
        </p:nvCxnSpPr>
        <p:spPr>
          <a:xfrm>
            <a:off x="-36513" y="1052513"/>
            <a:ext cx="9180513" cy="0"/>
          </a:xfrm>
          <a:prstGeom prst="line">
            <a:avLst/>
          </a:prstGeom>
          <a:ln w="539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8"/>
          <p:cNvCxnSpPr/>
          <p:nvPr userDrawn="1"/>
        </p:nvCxnSpPr>
        <p:spPr>
          <a:xfrm>
            <a:off x="0" y="981075"/>
            <a:ext cx="9180513" cy="0"/>
          </a:xfrm>
          <a:prstGeom prst="line">
            <a:avLst/>
          </a:prstGeom>
          <a:ln w="53975">
            <a:solidFill>
              <a:srgbClr val="FFFF00"/>
            </a:solidFill>
          </a:ln>
        </p:spPr>
        <p:style>
          <a:lnRef idx="1">
            <a:schemeClr val="accent1"/>
          </a:lnRef>
          <a:fillRef idx="0">
            <a:schemeClr val="accent1"/>
          </a:fillRef>
          <a:effectRef idx="0">
            <a:schemeClr val="accent1"/>
          </a:effectRef>
          <a:fontRef idx="minor">
            <a:schemeClr val="tx1"/>
          </a:fontRef>
        </p:style>
      </p:cxnSp>
      <p:pic>
        <p:nvPicPr>
          <p:cNvPr id="2" name="Picture 1"/>
          <p:cNvPicPr>
            <a:picLocks noChangeAspect="1"/>
          </p:cNvPicPr>
          <p:nvPr userDrawn="1"/>
        </p:nvPicPr>
        <p:blipFill rotWithShape="1">
          <a:blip r:embed="rId13">
            <a:extLst>
              <a:ext uri="{28A0092B-C50C-407E-A947-70E740481C1C}">
                <a14:useLocalDpi xmlns:a14="http://schemas.microsoft.com/office/drawing/2010/main" val="0"/>
              </a:ext>
            </a:extLst>
          </a:blip>
          <a:srcRect r="54806"/>
          <a:stretch/>
        </p:blipFill>
        <p:spPr>
          <a:xfrm>
            <a:off x="7452320" y="6139519"/>
            <a:ext cx="1581348" cy="594838"/>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iming>
    <p:tnLst>
      <p:par>
        <p:cTn id="1" dur="indefinite" restart="never" nodeType="tmRoot"/>
      </p:par>
    </p:tnLst>
  </p:timing>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felicity.healey-benson@sm.uwtsd.ac.uk"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cipd.co.uk/knowledge/fundamentals/emp-law/terms-conditions/contracts-factsheet" TargetMode="External"/><Relationship Id="rId1" Type="http://schemas.openxmlformats.org/officeDocument/2006/relationships/slideLayout" Target="../slideLayouts/slideLayout11.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hyperlink" Target="https://eur-lex.europa.eu/legal-content/EN/TXT/?qid=1441183586073&amp;uri=CELEX:32015R0478" TargetMode="Externa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cipd.co.uk/knowledge/fundamentals/emp-law/about/legislation-updates" TargetMode="Externa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brodies.com/news/brexit-what-happens-next/brexit-the-implications-for-employment-law" TargetMode="External"/><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youtube.com/watch?v=u5X3tT_556Y"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youtube.com/watch?v=uWwlJAH88Kg" TargetMode="External"/><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1.xml.rels><?xml version="1.0" encoding="UTF-8" standalone="yes"?>
<Relationships xmlns="http://schemas.openxmlformats.org/package/2006/relationships"><Relationship Id="rId2" Type="http://schemas.openxmlformats.org/officeDocument/2006/relationships/hyperlink" Target="https://www.cipd.co.uk/knowledge/fundamentals/emp-law/about/legislation-updates" TargetMode="External"/><Relationship Id="rId1" Type="http://schemas.openxmlformats.org/officeDocument/2006/relationships/slideLayout" Target="../slideLayouts/slideLayout11.xml"/></Relationships>
</file>

<file path=ppt/slides/_rels/slide4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1.xml"/></Relationships>
</file>

<file path=ppt/slides/_rels/slide4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1.xml"/></Relationships>
</file>

<file path=ppt/slides/_rels/slide4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622550" y="5805264"/>
            <a:ext cx="4680520" cy="10527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txBox="1">
            <a:spLocks/>
          </p:cNvSpPr>
          <p:nvPr/>
        </p:nvSpPr>
        <p:spPr>
          <a:xfrm>
            <a:off x="396473" y="1772816"/>
            <a:ext cx="8351838" cy="3671887"/>
          </a:xfrm>
          <a:prstGeom prst="rect">
            <a:avLst/>
          </a:prstGeom>
        </p:spPr>
        <p:txBody>
          <a:bodyPr>
            <a:normAutofit fontScale="55000" lnSpcReduction="20000"/>
          </a:bodyPr>
          <a:lstStyle/>
          <a:p>
            <a:pPr algn="ctr"/>
            <a:endParaRPr lang="en-GB" sz="3900" b="1" dirty="0">
              <a:solidFill>
                <a:srgbClr val="C00000"/>
              </a:solidFill>
              <a:latin typeface="Calibri" pitchFamily="34" charset="0"/>
            </a:endParaRPr>
          </a:p>
          <a:p>
            <a:pPr algn="ctr"/>
            <a:r>
              <a:rPr lang="en-US" altLang="en-US" sz="3800" b="1" dirty="0" smtClean="0">
                <a:latin typeface="Helvetica" panose="020B0604020202020204" pitchFamily="34" charset="0"/>
                <a:ea typeface="Helvetica" charset="0"/>
                <a:cs typeface="Helvetica" panose="020B0604020202020204" pitchFamily="34" charset="0"/>
                <a:sym typeface="Helvetica" charset="0"/>
              </a:rPr>
              <a:t>Contemporary </a:t>
            </a:r>
            <a:r>
              <a:rPr lang="en-GB" sz="3800" b="1" dirty="0">
                <a:latin typeface="Helvetica" panose="020B0604020202020204" pitchFamily="34" charset="0"/>
                <a:cs typeface="Helvetica" panose="020B0604020202020204" pitchFamily="34" charset="0"/>
              </a:rPr>
              <a:t>Developments in Employment Relations</a:t>
            </a:r>
            <a:endParaRPr lang="en-GB" sz="3800" dirty="0">
              <a:latin typeface="Helvetica" panose="020B0604020202020204" pitchFamily="34" charset="0"/>
              <a:cs typeface="Helvetica" panose="020B0604020202020204" pitchFamily="34" charset="0"/>
            </a:endParaRPr>
          </a:p>
          <a:p>
            <a:pPr algn="ctr"/>
            <a:r>
              <a:rPr lang="en-US" altLang="en-US" sz="3600" b="1" dirty="0" smtClean="0">
                <a:latin typeface="Helvetica" charset="0"/>
                <a:ea typeface="Helvetica" charset="0"/>
                <a:cs typeface="Helvetica" charset="0"/>
                <a:sym typeface="Helvetica" charset="0"/>
              </a:rPr>
              <a:t> </a:t>
            </a:r>
          </a:p>
          <a:p>
            <a:pPr algn="ctr"/>
            <a:r>
              <a:rPr lang="en-US" altLang="en-US" sz="3600" dirty="0" smtClean="0">
                <a:latin typeface="Helvetica" charset="0"/>
                <a:ea typeface="Helvetica" charset="0"/>
                <a:cs typeface="Helvetica" charset="0"/>
                <a:sym typeface="Helvetica" charset="0"/>
              </a:rPr>
              <a:t>(5DER)</a:t>
            </a:r>
          </a:p>
          <a:p>
            <a:pPr algn="ctr"/>
            <a:endParaRPr lang="en-US" altLang="en-US" sz="3600" dirty="0" smtClean="0">
              <a:latin typeface="Helvetica" charset="0"/>
              <a:ea typeface="Helvetica" charset="0"/>
              <a:cs typeface="Helvetica" charset="0"/>
              <a:sym typeface="Helvetica" charset="0"/>
            </a:endParaRPr>
          </a:p>
          <a:p>
            <a:pPr algn="ctr"/>
            <a:r>
              <a:rPr lang="en-US" altLang="en-US" sz="3600" dirty="0" smtClean="0">
                <a:latin typeface="Helvetica" charset="0"/>
                <a:ea typeface="Helvetica" charset="0"/>
                <a:cs typeface="Helvetica" charset="0"/>
                <a:sym typeface="Helvetica" charset="0"/>
              </a:rPr>
              <a:t>Session </a:t>
            </a:r>
            <a:r>
              <a:rPr lang="en-US" altLang="en-US" sz="3600" dirty="0" smtClean="0">
                <a:latin typeface="Helvetica" charset="0"/>
                <a:ea typeface="Helvetica" charset="0"/>
                <a:cs typeface="Helvetica" charset="0"/>
                <a:sym typeface="Helvetica" charset="0"/>
              </a:rPr>
              <a:t>3 </a:t>
            </a:r>
            <a:r>
              <a:rPr lang="en-US" altLang="en-US" sz="3600" i="1" dirty="0" smtClean="0">
                <a:solidFill>
                  <a:srgbClr val="FFC000"/>
                </a:solidFill>
                <a:latin typeface="Helvetica" charset="0"/>
                <a:ea typeface="Helvetica" charset="0"/>
                <a:cs typeface="Helvetica" charset="0"/>
                <a:sym typeface="Helvetica" charset="0"/>
              </a:rPr>
              <a:t>28th </a:t>
            </a:r>
            <a:r>
              <a:rPr lang="en-US" altLang="en-US" sz="3600" i="1" dirty="0" smtClean="0">
                <a:solidFill>
                  <a:srgbClr val="FFC000"/>
                </a:solidFill>
                <a:latin typeface="Helvetica" charset="0"/>
                <a:ea typeface="Helvetica" charset="0"/>
                <a:cs typeface="Helvetica" charset="0"/>
                <a:sym typeface="Helvetica" charset="0"/>
              </a:rPr>
              <a:t>February2019</a:t>
            </a:r>
          </a:p>
          <a:p>
            <a:pPr algn="ctr"/>
            <a:endParaRPr lang="en-US" sz="3600" dirty="0">
              <a:solidFill>
                <a:srgbClr val="37A5FF"/>
              </a:solidFill>
              <a:latin typeface="Helvetica" charset="0"/>
              <a:cs typeface="Helvetica" charset="0"/>
              <a:sym typeface="Helvetica" charset="0"/>
            </a:endParaRPr>
          </a:p>
          <a:p>
            <a:pPr algn="ctr"/>
            <a:endParaRPr lang="en-US" sz="3600" dirty="0" smtClean="0">
              <a:solidFill>
                <a:srgbClr val="37A5FF"/>
              </a:solidFill>
              <a:latin typeface="Helvetica" charset="0"/>
              <a:cs typeface="Helvetica" charset="0"/>
              <a:sym typeface="Helvetica" charset="0"/>
            </a:endParaRPr>
          </a:p>
          <a:p>
            <a:pPr algn="ctr"/>
            <a:r>
              <a:rPr lang="en-GB" sz="3600" dirty="0" smtClean="0">
                <a:solidFill>
                  <a:srgbClr val="37A5FF"/>
                </a:solidFill>
                <a:latin typeface="Calibri" pitchFamily="34" charset="0"/>
              </a:rPr>
              <a:t>Felicity Healey-Benson </a:t>
            </a:r>
          </a:p>
          <a:p>
            <a:pPr algn="ctr"/>
            <a:endParaRPr lang="en-GB" sz="2300" dirty="0" smtClean="0">
              <a:latin typeface="Calibri" pitchFamily="34" charset="0"/>
            </a:endParaRPr>
          </a:p>
          <a:p>
            <a:pPr algn="ctr"/>
            <a:r>
              <a:rPr lang="en-GB" sz="2300" b="1" dirty="0" smtClean="0">
                <a:latin typeface="Calibri" pitchFamily="34" charset="0"/>
              </a:rPr>
              <a:t>BSc., MBA., MA (HRM), PGCE., Dip. NLP, Academic Assoc. CIPD..</a:t>
            </a:r>
          </a:p>
          <a:p>
            <a:pPr algn="ctr"/>
            <a:endParaRPr lang="en-GB" sz="2300" b="1" dirty="0">
              <a:latin typeface="Calibri" pitchFamily="34" charset="0"/>
            </a:endParaRPr>
          </a:p>
          <a:p>
            <a:pPr algn="ctr"/>
            <a:r>
              <a:rPr lang="fr-FR" sz="2400" b="1" u="sng" dirty="0" smtClean="0">
                <a:hlinkClick r:id="rId3"/>
              </a:rPr>
              <a:t>felicity.healey-benson@sm.uwtsd.ac.uk</a:t>
            </a:r>
            <a:endParaRPr lang="fr-FR" sz="2400" b="1" u="sng" dirty="0" smtClean="0"/>
          </a:p>
          <a:p>
            <a:pPr algn="ctr"/>
            <a:endParaRPr lang="fr-FR" sz="2400" b="1" u="sng" dirty="0">
              <a:latin typeface="Calibri" pitchFamily="34" charset="0"/>
            </a:endParaRPr>
          </a:p>
          <a:p>
            <a:pPr algn="ctr"/>
            <a:r>
              <a:rPr lang="fr-FR" sz="2400" b="1" dirty="0" smtClean="0">
                <a:latin typeface="Calibri" pitchFamily="34" charset="0"/>
              </a:rPr>
              <a:t>On-site THURSDAYS</a:t>
            </a:r>
            <a:endParaRPr lang="en-GB" sz="2300" b="1" dirty="0" smtClean="0">
              <a:latin typeface="Calibri" pitchFamily="34" charset="0"/>
            </a:endParaRPr>
          </a:p>
        </p:txBody>
      </p:sp>
      <p:sp>
        <p:nvSpPr>
          <p:cNvPr id="16386" name="AutoShape 2"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sz="4400" dirty="0">
              <a:latin typeface="Calibri" pitchFamily="34" charset="0"/>
            </a:endParaRPr>
          </a:p>
        </p:txBody>
      </p:sp>
      <p:sp>
        <p:nvSpPr>
          <p:cNvPr id="16387" name="AutoShape 4" descr="data:image/jpg;base64,/9j/4AAQSkZJRgABAQAAAQABAAD/2wCEAAkGBhIQDxAOEBAPDxAQEA8QEA0ODw8PEA4QGBAXFBQQFBUXHCceGBkjGRISHy8hIycpLC0sFR4xNTAqQSYrLCkBCQoKDgwOGg8PGi0lHyIpKjUvNCktLywtLDA1NSwyMikqNSwsLCwuNDQsKi8pLCkvKSwsLCosLCwsKi40LSwsLP/AABEIAMIBAwMBIgACEQEDEQH/xAAcAAEAAQUBAQAAAAAAAAAAAAAABgECAwUHBAj/xABBEAACAQMBBAgCBgcHBQAAAAABAgADBBESBQYhMQcTQVFhcYGRIqEUMkJSYrFygpKissHRIzNTc7PCwxYkQ3Tw/8QAGwEBAAMBAQEBAAAAAAAAAAAAAAQFBgMCAQf/xAAzEQACAgAEAwQJBAMBAAAAAAAAAQIDBBESIQUxQRNRYXEUIjKBkbHB0fEjoeHwJEJiBv/aAAwDAQACEQMRAD8A7jERAEREAREQBERAEREAREQBERAERNVtzee3sgOvqYZhlaSjVUYd4Uch4nAnxtRWbOldc7ZKEE233G1iRnZXSJZ3DimHekzHC9eoQMewBgSAfMiSafIzjLeLPd2Htolpti0/ERET0cBERAEREAREQBERAEREAREQBERAEREAREQBERAEREAREQBERAEREAT5425ttrq6rXDEnW7aQfs0wcIo8lx859DMOE+XnJVmU8CpKkdxBwR8pCxazSRpv/PyUJzl1yX1+x7mrTt/R7thrrZ9J3JZ6Zai7HiWKH4SfHSUnAetnaeh1CNnMx5Pc1WHiAqL+amcsKspk/j01Zh03zTJ1ERLIxQiIgCIiAIiIAiIgCIiAIiIAiIgCIiAIiIAiIgCIiAIieO42xQpnTUr0KbfderTQ+xM9Ri5bJHxtLmeyJhtrtKg1U3Sov3qbK49xM0+NNbM+8xERPgE4V0pboVLW5q3lNC1rXc1C6jIo1WPxI/cCxyDy+LHZxnm/fSF9EY21uFavgF6jcVo5GQMdrYwePAZHPOJyXbG2q90c161SsewOxKr+ivIegkO+2Hsmk4XgMRH9bNKLXXmzX7G2bWvKy29vTarUbsH1VGeLueSqM8zPpHdzYq2dpRtVOrqkwzctbk6nb1YsfWfN9t8B1KSpHEFSQQe8ESZ7u9JF1bsoqVGuaX2qdZtT4/DUPEHzyJyqtjB7om47h9+JgtElt07/f8Ag7fE8uy9pU7milek2qnUGQeRHYVI7CCCCPCeqWCeZkJRcW4vmhERPp5ETE90g4F1B7sjMup1lb6rA+RBnJXVuWlSWfdnufcnzL4iJ1PgiIgCIiAIiIAiIgCIiAIiIAiIgCIlrngT4QDmO/m/VRqr2ls5p06ZKVaqHD1HHBlB5hQeHDmQeznA9c8huSSWJ4sSxPeTxJlDWm9w1deHrUIL+TN2ylbLVI2NltSpbuKtGo1Jx9pDjPgRyI8Dwnadzd5hf2wqkBaqHRWQcg+M6h+Ejj7jsnAjVk66Hr8i9q0c/DVty2PxI64Ps7yv4rXG2pzy3X9yJWDm4T09GdhltRwqljwABJPgBky6a7eOppsrtvu21wR5ik0yLeSLyEdUku8+edqX71qlWuQWaoz1nIBOkFsknuA1Ae01/WSdbhbHFa32uxGcWD0F83V2PzpJOe0qmQJV6PVUu83vpGdsql/rl8j0a56LK3q1WcUqbVDTpvWcIM6KS41OfAZHvPEWnTOgy0DVb6qRnTToUhnuZnZh+4s9QhqlkcsVinRU7F0Nn0N7YyLi0JyBpr0x3Zwj/wDGfUzps4zuPQNntxrXkFqXNuPFNJen7hEM7NJeHfqZPoZvi8V6R2keU4p/34CaHbm2NL9ShxgAuRz48l9uPrN9OZXF/rq1Hz9Z3PpqOPliVvGb510qEHk5fIr6Um82b2ncTKLjHEHB7xzmhS7mYXkxDqaeaJuZMtk7R6zKN9deOfvL3zYyG7t3JN0oHar58sZ/MCTKb3hN07sMnPdp5eZBtSUthERLQ5CIiAIiIAiIgCIiAIiIAiIgCIiAfOe9myzaX1xbkYC1Gan40mOpD7EDzBmp6ydy6Qtxl2hSFWmy07miDoqPwR05mm57BnJB7OPeZwSqSpwwx48wfEHkRNThMV2tfiuZT3U6JeZnLyc9DduX2jUqcdNK2fJ7NTOgUewb2kK2Jsmte1hb2yB6hBPFlRVUc2JPYM9mT4Tvu4+567Nt+r1CpWqEPXqgYDNjgq/hXJx5k9s4Y7ExVbh1Z0w9TclLuJHNRvecbOvf/Vr/AOmZt5o9+KoXZt4ScZoOvHvb4QPdhM3P2WXeHWd0F4r5kZ6KLEfQLpj/AOWs6fqrRUfmzTiCpjh5T6K6N7bRsu37362ofHVVYj5Ynz5U5nzkKayhHyNLhp9pib3/ANfdGEidh6C6GLe8f71emv7NPP8AvnIZ2XoQb/s7le65B96Kf0in2xxNf4793zPJvXb/AEfeC0uOS12tnJ/EH6l/3dHvOpzn/S/b4o2l0PrUbjR6Omr+KkknNldCrSSquQHRXAPMZUHB8eMkQ2nJe8psVLtMNTPuTj8OX7MzzkF2DTrVaZ4FKjr7McfLE6/InvducbhvpFuQK2AHpscLVAHA57Gxw7jw5YkPiOGlfBOPNECuWlkMW4l/0mal65RijAhlJUjGeIOCOHP0m32FsOrd1An90h4l34EjtCL2nzwJmFQ5SUerJOolO4lsWarcHko6tT3k4LewC+8mU89hYpQprRpjCIMDvPeSe0k5PrPRNjhKFRUoESUtTzEREknkREQBERAEREAREQBERAEREAREQDX7wZ+h3WOf0evjz6psT5y06hPpm4oh0ZDyZWU+RGP5z5mX4SVPNTpPmOBmg4NJZTi/D6lbjlvFhFZGD02KOhDI6EqysORBHKS7ZvTNd0l0VVo1yOGuopR/UqQD7SMgZkv6O9pWqVvo91b2zdaw6q5qUaTOlQ8NDORnSezuPnws8bRHRr06suhEoserTnlmXDpX2jdfBa26kntt6FWuw9ckD1Exf9FbY2hVR7vNNGIDPcVUJRM5OmkhOD4YHHunZ0QAAAAAcgBgD0lZnHjdKyrgl8y1VG+cpNnj2PstLW3pW1MkpRRUDNxZsc2PiTk+s+X6x4n1n1Pc1dKOx+yrN7DM+Y9iW3XXVrS/xLi3Q+TVVB+RMpb1yRp+FSeVk34fU22+W5zbNe3UuXFegrliANNYYFVBjsBK47eMnfQbV/s71O56De6uP9s9XTbYarKhXHOjcAE/gqIQf3lpzSdCFzi5uqX36CP+xUx/yTzp02o6O134CTfP+fsdU2zsendUTRqDIyGRu2nUU5SoPEHj8pEqezdpWXFNNwnMik2W9UbGfTMnUT1fhYXNSeaa5NbMz6m0siFU+kXSdFWlpcc1YNTb1Bnku97qt3mnS/sqf2yudRH3dXj4SZbY6nqya9NKo5Kjqr6m7hmRGjbIudCJTBJbRTGlRnuEz3E7rMMuz7VvPp4eJ3rSlvkeBbEDsmy3fP8A3VFR3t7aGmC6rhRPRuguu71fcpu3qSF/mZVYCLsvhn3o62bRZOYiJ+gEAREQBERAEREAREQBERAEREAREQBERAE+cd7bXqtoXlPGMXFUgfhZta/JhPo6cM6WbPq9qO/ZWpUag8wDTP8Apy14XLK1x70Q8Ys4J+JD6V1g4M9IrZmvqrPTsbZ9a5qdRRQ1Kmh3CAgMwUZIXPM47PCaBXOHtcit7PVyOudH3SCKgWzu3xVGFo13PCqOym5+/wBx7fPn0ImfMTEqxR1ZWU4ZHBVlPcVPEeslmxOku7t1FPWtdFGAtcFyo7g4Ib3JlTieHKx66Wt+n2JlOKcFpmdZ3vvep2feVOWLeqB+kylF/eYThvR9ba9q2YOAqVDVJPAAU6bPk/sibreXpFq3tubaolKnTZlZur16m0nIXJJ4ZweXYJoNibHrXTslpR1soBdtSKFUnAyzkc8Hh4StlwqetStnGK89/wC+8usPxSuuicIRlKT8Nl5/g7Jv89K52ddWyur1DRFWmq/FlkYVFAI4ZOjA85y7os2j1O1KIJwKoqUD5suVB/XVB6yZbA3Bq0aALXAp3BZmZFHWUlHDSuRg54HJGRx8MnRVtrWxuHp3FNBcW9Yr1wBpuHR+DBxgkZAIz7TOYy22i9vTqgns1zy8V+CdgLv0ZVuL3W+W+R2cGYby+Skhdzgdg7WPcB2mQ5d+WI4Mme/SJqL/AG21Q6nYk95PIdw7pHu4zHTlVF5+PIgKl9Ta7R2uar624AcFXsUf18ZrLva4Qc5ioWdesj1KaEU0R3as+VTCqSQD9o8Oz5SPoS51N7d0oJUTm+0t69/U7qSWyNot2X4mTDcGjxr1P8tB8yf9shdIYE6LuTbabQN21Hd/QfCP4fnLHhlerEpron9vqc7H6pv4iJrCKIiIAiIgCIiAIiIAiIgCIiAIiIAiJSAJzXpo2MWo0L1RnqmNKpjsRyCjHwDDH686VPJtbZqXNCrb1PqVUZG7xkcGHiDgjynai3srFM52Q1xcT5jabfczagtdo21w3BFqaXPcjqabH0DZ9Jrb6zehVqUKgxUpO1Nx2alOCR4Hn6zDiamSVkcujKhNxZ9K7V2DbXQxcW9GtjgGqICy+Tcx6GRjau5myrak9epaqEQZI624Oe5QC+CScADxm93V2ibiwtaxOWehT1HvdRof95TID0sbXbraVrnCKnXN+JiWUewU/tTI23WUJpN7eJpMDhI4u6MHyfPyIFtGqrO9RaaUgxJWnTGFQdijyHb285Nei+i1KnVqkEdeyYz9xQcH1LN8po92N03vXFR1ItweZ4dae4fh8Z1ax2SKagAYxIlMZN65vcuOLYqpL0ahLJc8uXkXVa5xmcg3xtSl89UjAr4bP4wAGHyB9Z2n6NI9vTukLqkyjg44o3cw5H/7vnW2GuORV4HE+jXKfTr5Eb6NtpUy7WVenTqLUzUpdYitpcD4lGR2qM/qnvnTbfYtsp1Lb0Ae8UkyPlODUBWtrlEKMlenUQqmDlmDDGn7wPh3z6CoHgJww6TTUluiw43XBWxure0107+/3/c8m89fRZXJ76TIPNvgH8U5XRST7f67xQp0e2pUyf0UGf4mX2kGRcSm4rZnbp7kVdS2PTbW7VHWmgyzsFUeJP5Tq9nbClTSkvJFVR44GMyH7ibM1M10w4LlKf6WPib0Bx6mTaTeFYfRW7Hzl8jnbLN5FYlIlwcisREAREQBERAEREAREQBERAERKGAIiUMAZlMwZaTAOM9MmxuqvKd2o+G5TD/5tPC59UKfsmQITsXTQgNhSPat0mD50qmfyE46hyJpcBNypWfQqcTHKbOt9He9VvQ2alO4rpTanWrKFYksVLCoCFGTj+0PHHZJW1vaXyJW00LlRnRUKLU0ntAyMg+E4BahiwpopZnICqvEkztG4exmtLXQ5y7saj45BiAMDyAEr8fRVX6yfrN8iVhrZvbLZEkS2VRhQAByAGJfolwMrKomFumNEuiAWdSuQcDI5HHETHebSSiAWzxOABzJmUmR7euizUwy/WpnUB3949szlc5quXZ88tj6ss9zTb1bSFeuunIWnTC4P3iSx/NfaaVzgS/UWJY8zxi2UNXpIeRqUwfIuBMZKcrp6pc2TMklsdR2JZ9TbUaXaqDV+mfib5kz35mMNLgZtoxUYqK6EJ7l8SglZ6AlZSVgCIiAIiIAiIgCIiAIiIAlJWUgCUMqZaYBQzG5l5mNhAItv/sg3dk9FfrhlqU88i654HzBYes4fUsKtE6atN6Zyca1Izjnjv5/OfR9xSzOfdKGzgbVKoHGnWUE/hdSD8wks8BiHCar6NkTE1KUXLqiKdHjD6eqN9unUA/SGH/JWnZKAwJwDZ161CtSrp9ak6uB2HHNT4EZHrO37J21SuKa1aTalPZ9pD91h2ET3xOlqan0Z5wk046TcqZcJgpvMyypJpdKEysxu8Aoxmq23U00ajdynHmeA+ZE971pHt5L4FBRU5ZmBbH2VHHj649pHxVqqqlJ937nqKzeRGcYEpsGmat1Tx/iKxPcqnOfl8577C06yqidhOT5AZP5Y9ZLtnbIp0zlEVc89IAzM9w7B9uu0b2TJFk9OxuaTTOpmCmJlWakimQS4SwS4QCsrKQIBWIiAIiIAiIgCIiAIiIAlJWIBSWmXSkAtxLSJklpgHnqrIzvrZdbY3KAZPVl1H4kIcfwyUsJ5a9tqBBnqEnCSkuh8ks00fOSGe2zunpNrpO9NvvIxUnwPePOT3a/ROrOz29U0gTnqmTWi+CnIIHhxmnqdGN2v1Xov6un8jNRXxHDyWUn8UU8sLansZNmdI1xTwKqpXXtP92/uPh+U6Fu5vLRvULUiQy4103GHTPLI7Rz4junNR0fX3LqqZ8RVXEme4m5VW0d69Zl1umgU0JIVdQYkntPASBjY4Nwcqn63gScO71LKa28SW3LlUZgMkKSAO3A5SJG/ep8RqHj2KdIHtJqUmnvd2aVQlgCjHiTTOnJ7yOR9pkuIYW3ERSqnll+/wAC0rko80R5xnmSfMkzxVkGZu6u6b/Zqn9ZQfyxPP8A9LV84zTPj8Q/lM++E4pPff3kjtYlN2qGart91Qo82P8ARfnJbRpzxbH2J1K4zlicseWT/SbZKc02CodFKg+fUjTlqeZVVl4EAS6TDwUxKiVxEASspKwBERAEREAREQBERAEREAREQBKSsQCmJTEuiAWaZaacyxAMPVSnUiZ4gGEUZcEmSIBZpjRL4gFmiNEviAW6ZXErEApiJWIBSMSsQBERAEREAREQBERAEREAREQBERAEREAREQBERAEREAREQBERAEREAREQBERAEREAREQBERAEREAREQD/2Q=="/>
          <p:cNvSpPr>
            <a:spLocks noChangeAspect="1" noChangeArrowheads="1"/>
          </p:cNvSpPr>
          <p:nvPr/>
        </p:nvSpPr>
        <p:spPr bwMode="auto">
          <a:xfrm>
            <a:off x="155575" y="-884238"/>
            <a:ext cx="2466975" cy="1847851"/>
          </a:xfrm>
          <a:prstGeom prst="rect">
            <a:avLst/>
          </a:prstGeom>
          <a:noFill/>
          <a:ln w="9525">
            <a:noFill/>
            <a:miter lim="800000"/>
            <a:headEnd/>
            <a:tailEnd/>
          </a:ln>
        </p:spPr>
        <p:txBody>
          <a:bodyPr/>
          <a:lstStyle/>
          <a:p>
            <a:endParaRPr lang="en-GB">
              <a:latin typeface="Calibri"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6138" y="1628799"/>
            <a:ext cx="7268270" cy="42763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745260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308304" y="5877272"/>
            <a:ext cx="1835696" cy="9807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540568" y="188640"/>
            <a:ext cx="8229600" cy="1600200"/>
          </a:xfrm>
        </p:spPr>
        <p:txBody>
          <a:bodyPr/>
          <a:lstStyle/>
          <a:p>
            <a:r>
              <a:rPr lang="en-GB" sz="3200" dirty="0" smtClean="0"/>
              <a:t>Assignment Q2/6: employment law</a:t>
            </a:r>
            <a:endParaRPr lang="en-GB" sz="3200" dirty="0"/>
          </a:p>
        </p:txBody>
      </p:sp>
      <p:pic>
        <p:nvPicPr>
          <p:cNvPr id="5" name="Picture 4"/>
          <p:cNvPicPr>
            <a:picLocks noChangeAspect="1"/>
          </p:cNvPicPr>
          <p:nvPr/>
        </p:nvPicPr>
        <p:blipFill>
          <a:blip r:embed="rId2"/>
          <a:stretch>
            <a:fillRect/>
          </a:stretch>
        </p:blipFill>
        <p:spPr>
          <a:xfrm>
            <a:off x="9443" y="1268760"/>
            <a:ext cx="7927726" cy="5192429"/>
          </a:xfrm>
          <a:prstGeom prst="rect">
            <a:avLst/>
          </a:prstGeom>
        </p:spPr>
      </p:pic>
    </p:spTree>
    <p:extLst>
      <p:ext uri="{BB962C8B-B14F-4D97-AF65-F5344CB8AC3E}">
        <p14:creationId xmlns:p14="http://schemas.microsoft.com/office/powerpoint/2010/main" val="22713680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39552" y="1556792"/>
            <a:ext cx="7488832" cy="3139321"/>
          </a:xfrm>
          <a:prstGeom prst="rect">
            <a:avLst/>
          </a:prstGeom>
          <a:noFill/>
        </p:spPr>
        <p:txBody>
          <a:bodyPr wrap="square" rtlCol="0">
            <a:spAutoFit/>
          </a:bodyPr>
          <a:lstStyle/>
          <a:p>
            <a:pPr marL="363538" indent="-363538">
              <a:buClr>
                <a:srgbClr val="414042"/>
              </a:buClr>
              <a:buFont typeface="Wingdings" panose="05000000000000000000" pitchFamily="2" charset="2"/>
              <a:buChar char="§"/>
              <a:tabLst>
                <a:tab pos="363538" algn="l"/>
              </a:tabLst>
            </a:pPr>
            <a:r>
              <a:rPr lang="en-GB" dirty="0" smtClean="0">
                <a:solidFill>
                  <a:srgbClr val="000000"/>
                </a:solidFill>
                <a:latin typeface="+mn-lt"/>
              </a:rPr>
              <a:t>The contract of employment is an important source when considering employment law issues</a:t>
            </a:r>
          </a:p>
          <a:p>
            <a:pPr marL="363538" indent="-363538">
              <a:buClr>
                <a:srgbClr val="414042"/>
              </a:buClr>
              <a:buFont typeface="Wingdings" panose="05000000000000000000" pitchFamily="2" charset="2"/>
              <a:buChar char="§"/>
              <a:tabLst>
                <a:tab pos="363538" algn="l"/>
              </a:tabLst>
            </a:pPr>
            <a:endParaRPr lang="en-GB" dirty="0" smtClean="0">
              <a:solidFill>
                <a:srgbClr val="000000"/>
              </a:solidFill>
              <a:latin typeface="+mn-lt"/>
            </a:endParaRPr>
          </a:p>
          <a:p>
            <a:pPr marL="363538" indent="-363538">
              <a:buClr>
                <a:srgbClr val="414042"/>
              </a:buClr>
              <a:buFont typeface="Wingdings" panose="05000000000000000000" pitchFamily="2" charset="2"/>
              <a:buChar char="§"/>
              <a:tabLst>
                <a:tab pos="363538" algn="l"/>
              </a:tabLst>
            </a:pPr>
            <a:r>
              <a:rPr lang="en-GB" dirty="0" smtClean="0">
                <a:solidFill>
                  <a:srgbClr val="000000"/>
                </a:solidFill>
                <a:latin typeface="+mn-lt"/>
              </a:rPr>
              <a:t>In order to create a contract of employment (or any other contract), there must be:</a:t>
            </a:r>
          </a:p>
          <a:p>
            <a:pPr marL="363538" indent="-363538">
              <a:buClr>
                <a:srgbClr val="414042"/>
              </a:buClr>
              <a:buFont typeface="Wingdings" panose="05000000000000000000" pitchFamily="2" charset="2"/>
              <a:buChar char="§"/>
              <a:tabLst>
                <a:tab pos="363538" algn="l"/>
              </a:tabLst>
            </a:pPr>
            <a:endParaRPr lang="en-GB" dirty="0" smtClean="0">
              <a:solidFill>
                <a:srgbClr val="000000"/>
              </a:solidFill>
              <a:latin typeface="+mn-lt"/>
            </a:endParaRPr>
          </a:p>
          <a:p>
            <a:pPr marL="820738" lvl="1" indent="-363538">
              <a:buClr>
                <a:srgbClr val="414042"/>
              </a:buClr>
              <a:buFont typeface="Wingdings" panose="05000000000000000000" pitchFamily="2" charset="2"/>
              <a:buChar char="§"/>
              <a:tabLst>
                <a:tab pos="363538" algn="l"/>
              </a:tabLst>
            </a:pPr>
            <a:r>
              <a:rPr lang="en-GB" dirty="0" smtClean="0">
                <a:solidFill>
                  <a:srgbClr val="000000"/>
                </a:solidFill>
                <a:latin typeface="+mn-lt"/>
              </a:rPr>
              <a:t>Offer</a:t>
            </a:r>
          </a:p>
          <a:p>
            <a:pPr marL="820738" lvl="1" indent="-363538">
              <a:buClr>
                <a:srgbClr val="414042"/>
              </a:buClr>
              <a:buFont typeface="Wingdings" panose="05000000000000000000" pitchFamily="2" charset="2"/>
              <a:buChar char="§"/>
              <a:tabLst>
                <a:tab pos="363538" algn="l"/>
              </a:tabLst>
            </a:pPr>
            <a:r>
              <a:rPr lang="en-GB" dirty="0" smtClean="0">
                <a:solidFill>
                  <a:srgbClr val="000000"/>
                </a:solidFill>
                <a:latin typeface="+mn-lt"/>
              </a:rPr>
              <a:t>Acceptance</a:t>
            </a:r>
          </a:p>
          <a:p>
            <a:pPr marL="820738" lvl="1" indent="-363538">
              <a:buClr>
                <a:srgbClr val="414042"/>
              </a:buClr>
              <a:buFont typeface="Wingdings" panose="05000000000000000000" pitchFamily="2" charset="2"/>
              <a:buChar char="§"/>
              <a:tabLst>
                <a:tab pos="363538" algn="l"/>
              </a:tabLst>
            </a:pPr>
            <a:r>
              <a:rPr lang="en-GB" dirty="0" smtClean="0">
                <a:solidFill>
                  <a:srgbClr val="000000"/>
                </a:solidFill>
                <a:latin typeface="+mn-lt"/>
              </a:rPr>
              <a:t>Intention to create legal relations</a:t>
            </a:r>
          </a:p>
          <a:p>
            <a:pPr marL="820738" lvl="1" indent="-363538">
              <a:buClr>
                <a:srgbClr val="414042"/>
              </a:buClr>
              <a:buFont typeface="Wingdings" panose="05000000000000000000" pitchFamily="2" charset="2"/>
              <a:buChar char="§"/>
              <a:tabLst>
                <a:tab pos="363538" algn="l"/>
              </a:tabLst>
            </a:pPr>
            <a:r>
              <a:rPr lang="en-GB" dirty="0" smtClean="0">
                <a:solidFill>
                  <a:srgbClr val="000000"/>
                </a:solidFill>
                <a:latin typeface="+mn-lt"/>
              </a:rPr>
              <a:t>Consideration</a:t>
            </a:r>
          </a:p>
          <a:p>
            <a:pPr marL="820738" lvl="1" indent="-363538">
              <a:buClr>
                <a:srgbClr val="414042"/>
              </a:buClr>
              <a:buFont typeface="Wingdings" panose="05000000000000000000" pitchFamily="2" charset="2"/>
              <a:buChar char="§"/>
              <a:tabLst>
                <a:tab pos="363538" algn="l"/>
              </a:tabLst>
            </a:pPr>
            <a:r>
              <a:rPr lang="en-GB" dirty="0" smtClean="0">
                <a:solidFill>
                  <a:srgbClr val="000000"/>
                </a:solidFill>
                <a:latin typeface="+mn-lt"/>
              </a:rPr>
              <a:t>Certainty</a:t>
            </a:r>
          </a:p>
        </p:txBody>
      </p:sp>
      <p:sp>
        <p:nvSpPr>
          <p:cNvPr id="6" name="TextBox 5"/>
          <p:cNvSpPr txBox="1"/>
          <p:nvPr/>
        </p:nvSpPr>
        <p:spPr>
          <a:xfrm>
            <a:off x="251520" y="188640"/>
            <a:ext cx="6520238" cy="646331"/>
          </a:xfrm>
          <a:prstGeom prst="rect">
            <a:avLst/>
          </a:prstGeom>
          <a:noFill/>
        </p:spPr>
        <p:txBody>
          <a:bodyPr wrap="square" rtlCol="0">
            <a:spAutoFit/>
          </a:bodyPr>
          <a:lstStyle/>
          <a:p>
            <a:r>
              <a:rPr lang="en-GB" sz="3600" dirty="0" smtClean="0">
                <a:latin typeface="+mj-lt"/>
              </a:rPr>
              <a:t>Contract of Employment</a:t>
            </a:r>
            <a:endParaRPr lang="en-GB" sz="3600" dirty="0">
              <a:latin typeface="+mj-lt"/>
            </a:endParaRPr>
          </a:p>
        </p:txBody>
      </p:sp>
      <p:pic>
        <p:nvPicPr>
          <p:cNvPr id="2" name="Picture 1"/>
          <p:cNvPicPr>
            <a:picLocks noChangeAspect="1"/>
          </p:cNvPicPr>
          <p:nvPr/>
        </p:nvPicPr>
        <p:blipFill>
          <a:blip r:embed="rId2"/>
          <a:stretch>
            <a:fillRect/>
          </a:stretch>
        </p:blipFill>
        <p:spPr>
          <a:xfrm>
            <a:off x="5292080" y="3316871"/>
            <a:ext cx="3135862" cy="2133601"/>
          </a:xfrm>
          <a:prstGeom prst="rect">
            <a:avLst/>
          </a:prstGeom>
        </p:spPr>
      </p:pic>
    </p:spTree>
    <p:extLst>
      <p:ext uri="{BB962C8B-B14F-4D97-AF65-F5344CB8AC3E}">
        <p14:creationId xmlns:p14="http://schemas.microsoft.com/office/powerpoint/2010/main" val="33311812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8523" y="1282219"/>
            <a:ext cx="8352928" cy="4708981"/>
          </a:xfrm>
          <a:prstGeom prst="rect">
            <a:avLst/>
          </a:prstGeom>
        </p:spPr>
        <p:txBody>
          <a:bodyPr wrap="square">
            <a:spAutoFit/>
          </a:bodyPr>
          <a:lstStyle/>
          <a:p>
            <a:pPr algn="ctr"/>
            <a:r>
              <a:rPr lang="en-GB" sz="2400" i="1" dirty="0" smtClean="0">
                <a:latin typeface="+mj-lt"/>
              </a:rPr>
              <a:t>By definition</a:t>
            </a:r>
          </a:p>
          <a:p>
            <a:pPr algn="ctr"/>
            <a:endParaRPr lang="en-GB" sz="2400" dirty="0">
              <a:latin typeface="+mj-lt"/>
            </a:endParaRPr>
          </a:p>
          <a:p>
            <a:pPr algn="ctr"/>
            <a:r>
              <a:rPr lang="en-GB" sz="2400" dirty="0" smtClean="0">
                <a:latin typeface="+mj-lt"/>
              </a:rPr>
              <a:t>are </a:t>
            </a:r>
            <a:r>
              <a:rPr lang="en-GB" sz="2400" dirty="0">
                <a:latin typeface="+mj-lt"/>
              </a:rPr>
              <a:t>legally binding agreements </a:t>
            </a:r>
            <a:endParaRPr lang="en-GB" sz="2400" dirty="0" smtClean="0">
              <a:latin typeface="+mj-lt"/>
            </a:endParaRPr>
          </a:p>
          <a:p>
            <a:pPr algn="ctr"/>
            <a:r>
              <a:rPr lang="en-GB" sz="2400" dirty="0" smtClean="0">
                <a:latin typeface="+mj-lt"/>
              </a:rPr>
              <a:t>between </a:t>
            </a:r>
            <a:r>
              <a:rPr lang="en-GB" sz="2400" dirty="0">
                <a:latin typeface="+mj-lt"/>
              </a:rPr>
              <a:t>an employer </a:t>
            </a:r>
            <a:r>
              <a:rPr lang="en-GB" sz="2400" dirty="0" smtClean="0">
                <a:latin typeface="+mj-lt"/>
              </a:rPr>
              <a:t>&amp; </a:t>
            </a:r>
            <a:r>
              <a:rPr lang="en-GB" sz="2400" dirty="0">
                <a:latin typeface="+mj-lt"/>
              </a:rPr>
              <a:t>an employee. </a:t>
            </a:r>
            <a:endParaRPr lang="en-GB" sz="2400" dirty="0" smtClean="0">
              <a:latin typeface="+mj-lt"/>
            </a:endParaRPr>
          </a:p>
          <a:p>
            <a:pPr algn="ctr"/>
            <a:endParaRPr lang="en-GB" sz="2400" dirty="0" smtClean="0">
              <a:latin typeface="+mj-lt"/>
            </a:endParaRPr>
          </a:p>
          <a:p>
            <a:pPr algn="ctr"/>
            <a:r>
              <a:rPr lang="en-GB" sz="2400" dirty="0" smtClean="0">
                <a:latin typeface="+mj-lt"/>
              </a:rPr>
              <a:t>Consist </a:t>
            </a:r>
            <a:r>
              <a:rPr lang="en-GB" sz="2400" dirty="0">
                <a:latin typeface="+mj-lt"/>
              </a:rPr>
              <a:t>of express terms written into the employment contract and implied terms which are not expressly stated. </a:t>
            </a:r>
            <a:endParaRPr lang="en-GB" sz="2400" dirty="0" smtClean="0">
              <a:latin typeface="+mj-lt"/>
            </a:endParaRPr>
          </a:p>
          <a:p>
            <a:pPr algn="ctr"/>
            <a:endParaRPr lang="en-GB" sz="2400" dirty="0">
              <a:latin typeface="+mj-lt"/>
            </a:endParaRPr>
          </a:p>
          <a:p>
            <a:pPr algn="ctr"/>
            <a:r>
              <a:rPr lang="en-GB" sz="2400" dirty="0" smtClean="0">
                <a:latin typeface="+mj-lt"/>
              </a:rPr>
              <a:t>Although </a:t>
            </a:r>
            <a:r>
              <a:rPr lang="en-GB" sz="2400" dirty="0">
                <a:latin typeface="+mj-lt"/>
              </a:rPr>
              <a:t>employment contracts are governed by contract law, there are many statutory rules which affect employment contracts too.</a:t>
            </a:r>
          </a:p>
          <a:p>
            <a:r>
              <a:rPr lang="en-GB" dirty="0"/>
              <a:t/>
            </a:r>
            <a:br>
              <a:rPr lang="en-GB" dirty="0"/>
            </a:br>
            <a:endParaRPr lang="en-GB" dirty="0"/>
          </a:p>
        </p:txBody>
      </p:sp>
      <p:sp>
        <p:nvSpPr>
          <p:cNvPr id="3" name="Rectangle 2"/>
          <p:cNvSpPr/>
          <p:nvPr/>
        </p:nvSpPr>
        <p:spPr>
          <a:xfrm>
            <a:off x="251520" y="116632"/>
            <a:ext cx="4427302" cy="584775"/>
          </a:xfrm>
          <a:prstGeom prst="rect">
            <a:avLst/>
          </a:prstGeom>
        </p:spPr>
        <p:txBody>
          <a:bodyPr wrap="none">
            <a:spAutoFit/>
          </a:bodyPr>
          <a:lstStyle/>
          <a:p>
            <a:r>
              <a:rPr lang="en-GB" sz="3200" dirty="0">
                <a:latin typeface="+mj-lt"/>
              </a:rPr>
              <a:t>Contracts of employment</a:t>
            </a:r>
          </a:p>
        </p:txBody>
      </p:sp>
      <p:pic>
        <p:nvPicPr>
          <p:cNvPr id="4" name="Picture 3"/>
          <p:cNvPicPr>
            <a:picLocks noChangeAspect="1"/>
          </p:cNvPicPr>
          <p:nvPr/>
        </p:nvPicPr>
        <p:blipFill>
          <a:blip r:embed="rId2"/>
          <a:stretch>
            <a:fillRect/>
          </a:stretch>
        </p:blipFill>
        <p:spPr>
          <a:xfrm>
            <a:off x="6444208" y="5229200"/>
            <a:ext cx="2609850" cy="1524000"/>
          </a:xfrm>
          <a:prstGeom prst="rect">
            <a:avLst/>
          </a:prstGeom>
        </p:spPr>
      </p:pic>
    </p:spTree>
    <p:extLst>
      <p:ext uri="{BB962C8B-B14F-4D97-AF65-F5344CB8AC3E}">
        <p14:creationId xmlns:p14="http://schemas.microsoft.com/office/powerpoint/2010/main" val="181370907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8705" b="28570"/>
          <a:stretch/>
        </p:blipFill>
        <p:spPr bwMode="auto">
          <a:xfrm>
            <a:off x="199581" y="1371723"/>
            <a:ext cx="8620891" cy="1277863"/>
          </a:xfrm>
          <a:prstGeom prst="rect">
            <a:avLst/>
          </a:prstGeom>
          <a:solidFill>
            <a:schemeClr val="accent3">
              <a:lumMod val="20000"/>
              <a:lumOff val="80000"/>
            </a:schemeClr>
          </a:solidFill>
          <a:ln>
            <a:noFill/>
          </a:ln>
        </p:spPr>
      </p:pic>
      <p:pic>
        <p:nvPicPr>
          <p:cNvPr id="3" name="Picture 2"/>
          <p:cNvPicPr>
            <a:picLocks noChangeAspect="1"/>
          </p:cNvPicPr>
          <p:nvPr/>
        </p:nvPicPr>
        <p:blipFill>
          <a:blip r:embed="rId3"/>
          <a:stretch>
            <a:fillRect/>
          </a:stretch>
        </p:blipFill>
        <p:spPr>
          <a:xfrm>
            <a:off x="2051720" y="2924944"/>
            <a:ext cx="4654294" cy="3253106"/>
          </a:xfrm>
          <a:prstGeom prst="rect">
            <a:avLst/>
          </a:prstGeom>
        </p:spPr>
      </p:pic>
      <p:sp>
        <p:nvSpPr>
          <p:cNvPr id="2" name="TextBox 1"/>
          <p:cNvSpPr txBox="1"/>
          <p:nvPr/>
        </p:nvSpPr>
        <p:spPr>
          <a:xfrm>
            <a:off x="179292" y="207776"/>
            <a:ext cx="2791342" cy="646331"/>
          </a:xfrm>
          <a:prstGeom prst="rect">
            <a:avLst/>
          </a:prstGeom>
          <a:noFill/>
        </p:spPr>
        <p:txBody>
          <a:bodyPr wrap="none" rtlCol="0">
            <a:spAutoFit/>
          </a:bodyPr>
          <a:lstStyle/>
          <a:p>
            <a:r>
              <a:rPr lang="en-GB" sz="3600" dirty="0" smtClean="0">
                <a:latin typeface="+mn-lt"/>
              </a:rPr>
              <a:t>Express terms</a:t>
            </a:r>
            <a:endParaRPr lang="en-GB" sz="3600" dirty="0">
              <a:latin typeface="+mn-lt"/>
            </a:endParaRPr>
          </a:p>
        </p:txBody>
      </p:sp>
    </p:spTree>
    <p:extLst>
      <p:ext uri="{BB962C8B-B14F-4D97-AF65-F5344CB8AC3E}">
        <p14:creationId xmlns:p14="http://schemas.microsoft.com/office/powerpoint/2010/main" val="29576793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3504"/>
          <a:stretch/>
        </p:blipFill>
        <p:spPr bwMode="auto">
          <a:xfrm>
            <a:off x="200139" y="2636912"/>
            <a:ext cx="8658225" cy="35838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179292" y="207776"/>
            <a:ext cx="2787814" cy="646331"/>
          </a:xfrm>
          <a:prstGeom prst="rect">
            <a:avLst/>
          </a:prstGeom>
          <a:noFill/>
        </p:spPr>
        <p:txBody>
          <a:bodyPr wrap="none" rtlCol="0">
            <a:spAutoFit/>
          </a:bodyPr>
          <a:lstStyle/>
          <a:p>
            <a:r>
              <a:rPr lang="en-GB" sz="3600" dirty="0" smtClean="0">
                <a:latin typeface="+mn-lt"/>
              </a:rPr>
              <a:t>Implied terms</a:t>
            </a:r>
            <a:endParaRPr lang="en-GB" sz="3600" dirty="0">
              <a:latin typeface="+mn-lt"/>
            </a:endParaRPr>
          </a:p>
        </p:txBody>
      </p:sp>
      <p:sp>
        <p:nvSpPr>
          <p:cNvPr id="2" name="Rectangle 1"/>
          <p:cNvSpPr/>
          <p:nvPr/>
        </p:nvSpPr>
        <p:spPr>
          <a:xfrm>
            <a:off x="395536" y="1427510"/>
            <a:ext cx="8247611" cy="1015663"/>
          </a:xfrm>
          <a:prstGeom prst="rect">
            <a:avLst/>
          </a:prstGeom>
        </p:spPr>
        <p:txBody>
          <a:bodyPr wrap="square">
            <a:spAutoFit/>
          </a:bodyPr>
          <a:lstStyle/>
          <a:p>
            <a:r>
              <a:rPr lang="en-GB" sz="2000" dirty="0" smtClean="0">
                <a:solidFill>
                  <a:srgbClr val="3C3C3B"/>
                </a:solidFill>
                <a:latin typeface="+mn-lt"/>
              </a:rPr>
              <a:t>Even </a:t>
            </a:r>
            <a:r>
              <a:rPr lang="en-GB" sz="2000" dirty="0">
                <a:solidFill>
                  <a:srgbClr val="3C3C3B"/>
                </a:solidFill>
                <a:latin typeface="+mn-lt"/>
              </a:rPr>
              <a:t>though they are not written down, they still need to be followed. </a:t>
            </a:r>
            <a:r>
              <a:rPr lang="en-GB" sz="2000" dirty="0" smtClean="0">
                <a:solidFill>
                  <a:srgbClr val="3C3C3B"/>
                </a:solidFill>
                <a:latin typeface="+mn-lt"/>
              </a:rPr>
              <a:t>E.g. employers </a:t>
            </a:r>
            <a:r>
              <a:rPr lang="en-GB" sz="2000" dirty="0">
                <a:solidFill>
                  <a:srgbClr val="3C3C3B"/>
                </a:solidFill>
                <a:latin typeface="+mn-lt"/>
              </a:rPr>
              <a:t>still have a legal duty to provide a safe working environment for all their workers.</a:t>
            </a:r>
            <a:endParaRPr lang="en-GB" sz="2000" dirty="0">
              <a:latin typeface="+mn-lt"/>
            </a:endParaRPr>
          </a:p>
        </p:txBody>
      </p:sp>
    </p:spTree>
    <p:extLst>
      <p:ext uri="{BB962C8B-B14F-4D97-AF65-F5344CB8AC3E}">
        <p14:creationId xmlns:p14="http://schemas.microsoft.com/office/powerpoint/2010/main" val="373851315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560" y="271174"/>
            <a:ext cx="8229600" cy="1600200"/>
          </a:xfrm>
        </p:spPr>
        <p:txBody>
          <a:bodyPr/>
          <a:lstStyle/>
          <a:p>
            <a:r>
              <a:rPr lang="en-GB" sz="3200" dirty="0" smtClean="0"/>
              <a:t>Essentials of an employment contract</a:t>
            </a:r>
            <a:endParaRPr lang="en-GB" sz="3200" dirty="0"/>
          </a:p>
        </p:txBody>
      </p:sp>
      <p:sp>
        <p:nvSpPr>
          <p:cNvPr id="3" name="Content Placeholder 2"/>
          <p:cNvSpPr>
            <a:spLocks noGrp="1"/>
          </p:cNvSpPr>
          <p:nvPr>
            <p:ph idx="1"/>
          </p:nvPr>
        </p:nvSpPr>
        <p:spPr/>
        <p:txBody>
          <a:bodyPr/>
          <a:lstStyle/>
          <a:p>
            <a:endParaRPr lang="en-GB"/>
          </a:p>
        </p:txBody>
      </p:sp>
      <p:sp>
        <p:nvSpPr>
          <p:cNvPr id="4" name="Rectangle 3"/>
          <p:cNvSpPr/>
          <p:nvPr/>
        </p:nvSpPr>
        <p:spPr>
          <a:xfrm>
            <a:off x="457200" y="5445224"/>
            <a:ext cx="4572000" cy="923330"/>
          </a:xfrm>
          <a:prstGeom prst="rect">
            <a:avLst/>
          </a:prstGeom>
        </p:spPr>
        <p:txBody>
          <a:bodyPr>
            <a:spAutoFit/>
          </a:bodyPr>
          <a:lstStyle/>
          <a:p>
            <a:r>
              <a:rPr lang="en-GB" dirty="0"/>
              <a:t>https://www.legal-island.com/articles/uk/features/basics/mar/sept/essentials-of-an-employment-contract/</a:t>
            </a:r>
          </a:p>
        </p:txBody>
      </p:sp>
      <p:pic>
        <p:nvPicPr>
          <p:cNvPr id="5" name="Picture 4"/>
          <p:cNvPicPr>
            <a:picLocks noChangeAspect="1"/>
          </p:cNvPicPr>
          <p:nvPr/>
        </p:nvPicPr>
        <p:blipFill>
          <a:blip r:embed="rId2"/>
          <a:stretch>
            <a:fillRect/>
          </a:stretch>
        </p:blipFill>
        <p:spPr>
          <a:xfrm>
            <a:off x="457200" y="1071274"/>
            <a:ext cx="7591103" cy="4399283"/>
          </a:xfrm>
          <a:prstGeom prst="rect">
            <a:avLst/>
          </a:prstGeom>
        </p:spPr>
      </p:pic>
    </p:spTree>
    <p:extLst>
      <p:ext uri="{BB962C8B-B14F-4D97-AF65-F5344CB8AC3E}">
        <p14:creationId xmlns:p14="http://schemas.microsoft.com/office/powerpoint/2010/main" val="98739473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50" y="116632"/>
            <a:ext cx="8229600" cy="1600200"/>
          </a:xfrm>
        </p:spPr>
        <p:txBody>
          <a:bodyPr/>
          <a:lstStyle/>
          <a:p>
            <a:pPr algn="l"/>
            <a:r>
              <a:rPr lang="en-US" sz="3600" dirty="0"/>
              <a:t>Contracts of employment </a:t>
            </a:r>
            <a:r>
              <a:rPr lang="en-US" sz="3600" dirty="0" smtClean="0"/>
              <a:t>CIPD</a:t>
            </a:r>
            <a:r>
              <a:rPr lang="en-US" sz="3600" dirty="0"/>
              <a:t/>
            </a:r>
            <a:br>
              <a:rPr lang="en-US" sz="3600" dirty="0"/>
            </a:br>
            <a:r>
              <a:rPr lang="en-US" sz="3600" dirty="0"/>
              <a:t/>
            </a:r>
            <a:br>
              <a:rPr lang="en-US" sz="3600" dirty="0"/>
            </a:br>
            <a:endParaRPr lang="en-US" sz="3600" dirty="0"/>
          </a:p>
        </p:txBody>
      </p:sp>
      <p:sp>
        <p:nvSpPr>
          <p:cNvPr id="3" name="Content Placeholder 2"/>
          <p:cNvSpPr>
            <a:spLocks noGrp="1"/>
          </p:cNvSpPr>
          <p:nvPr>
            <p:ph idx="1"/>
          </p:nvPr>
        </p:nvSpPr>
        <p:spPr>
          <a:xfrm>
            <a:off x="323528" y="1196752"/>
            <a:ext cx="8229600" cy="4525963"/>
          </a:xfrm>
        </p:spPr>
        <p:txBody>
          <a:bodyPr/>
          <a:lstStyle/>
          <a:p>
            <a:pPr marL="0" indent="0">
              <a:buNone/>
            </a:pPr>
            <a:endParaRPr lang="en-US" sz="2400" dirty="0"/>
          </a:p>
          <a:p>
            <a:pPr marL="0" indent="0">
              <a:buNone/>
            </a:pPr>
            <a:r>
              <a:rPr lang="en-US" sz="2400" dirty="0">
                <a:hlinkClick r:id="rId2"/>
              </a:rPr>
              <a:t>https://www.cipd.co.uk/knowledge/fundamentals/emp-law/terms-conditions/contracts-</a:t>
            </a:r>
            <a:r>
              <a:rPr lang="en-US" sz="2400" dirty="0" smtClean="0">
                <a:hlinkClick r:id="rId2"/>
              </a:rPr>
              <a:t>factsheet</a:t>
            </a:r>
            <a:endParaRPr lang="en-US" sz="2400" dirty="0" smtClean="0"/>
          </a:p>
          <a:p>
            <a:pPr marL="0" indent="0">
              <a:buNone/>
            </a:pPr>
            <a:endParaRPr lang="en-US" dirty="0"/>
          </a:p>
        </p:txBody>
      </p:sp>
      <p:pic>
        <p:nvPicPr>
          <p:cNvPr id="4" name="Picture 3"/>
          <p:cNvPicPr>
            <a:picLocks noChangeAspect="1"/>
          </p:cNvPicPr>
          <p:nvPr/>
        </p:nvPicPr>
        <p:blipFill>
          <a:blip r:embed="rId3"/>
          <a:stretch>
            <a:fillRect/>
          </a:stretch>
        </p:blipFill>
        <p:spPr>
          <a:xfrm>
            <a:off x="467544" y="2924944"/>
            <a:ext cx="8371334" cy="1757618"/>
          </a:xfrm>
          <a:prstGeom prst="rect">
            <a:avLst/>
          </a:prstGeom>
        </p:spPr>
      </p:pic>
      <p:pic>
        <p:nvPicPr>
          <p:cNvPr id="5" name="Picture 4"/>
          <p:cNvPicPr>
            <a:picLocks noChangeAspect="1"/>
          </p:cNvPicPr>
          <p:nvPr/>
        </p:nvPicPr>
        <p:blipFill>
          <a:blip r:embed="rId4"/>
          <a:stretch>
            <a:fillRect/>
          </a:stretch>
        </p:blipFill>
        <p:spPr>
          <a:xfrm>
            <a:off x="7460684" y="116632"/>
            <a:ext cx="1343025" cy="514350"/>
          </a:xfrm>
          <a:prstGeom prst="rect">
            <a:avLst/>
          </a:prstGeom>
        </p:spPr>
      </p:pic>
    </p:spTree>
    <p:extLst>
      <p:ext uri="{BB962C8B-B14F-4D97-AF65-F5344CB8AC3E}">
        <p14:creationId xmlns:p14="http://schemas.microsoft.com/office/powerpoint/2010/main" val="31263772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229600" cy="1600200"/>
          </a:xfrm>
        </p:spPr>
        <p:txBody>
          <a:bodyPr/>
          <a:lstStyle/>
          <a:p>
            <a:pPr algn="l"/>
            <a:r>
              <a:rPr lang="en-GB" sz="3600" dirty="0" smtClean="0"/>
              <a:t>Consultation is key</a:t>
            </a:r>
            <a:endParaRPr lang="en-GB" sz="3600" dirty="0"/>
          </a:p>
        </p:txBody>
      </p:sp>
      <p:sp>
        <p:nvSpPr>
          <p:cNvPr id="3" name="Content Placeholder 2"/>
          <p:cNvSpPr>
            <a:spLocks noGrp="1"/>
          </p:cNvSpPr>
          <p:nvPr>
            <p:ph idx="1"/>
          </p:nvPr>
        </p:nvSpPr>
        <p:spPr>
          <a:xfrm>
            <a:off x="395536" y="1412776"/>
            <a:ext cx="8229600" cy="4525963"/>
          </a:xfrm>
        </p:spPr>
        <p:txBody>
          <a:bodyPr/>
          <a:lstStyle/>
          <a:p>
            <a:r>
              <a:rPr lang="en-GB" sz="2000" dirty="0"/>
              <a:t>In most cases, </a:t>
            </a:r>
            <a:r>
              <a:rPr lang="en-GB" sz="2000" dirty="0" smtClean="0"/>
              <a:t>employers </a:t>
            </a:r>
            <a:r>
              <a:rPr lang="en-GB" sz="2000" dirty="0"/>
              <a:t>need to consult before making a change to a Contract of </a:t>
            </a:r>
            <a:r>
              <a:rPr lang="en-GB" sz="2000" dirty="0" smtClean="0"/>
              <a:t>Employment</a:t>
            </a:r>
            <a:r>
              <a:rPr lang="en-GB" sz="2000" dirty="0"/>
              <a:t> </a:t>
            </a:r>
            <a:r>
              <a:rPr lang="en-GB" sz="2000" dirty="0" smtClean="0"/>
              <a:t>OR may </a:t>
            </a:r>
            <a:r>
              <a:rPr lang="en-GB" sz="2000" dirty="0"/>
              <a:t>be considered a breach of contract</a:t>
            </a:r>
            <a:r>
              <a:rPr lang="en-GB" sz="2000" dirty="0" smtClean="0"/>
              <a:t>.</a:t>
            </a:r>
          </a:p>
          <a:p>
            <a:r>
              <a:rPr lang="en-GB" sz="2000" dirty="0" smtClean="0"/>
              <a:t>Consult </a:t>
            </a:r>
            <a:r>
              <a:rPr lang="en-GB" sz="2000" dirty="0"/>
              <a:t>with the employee or, if applicable, their trade </a:t>
            </a:r>
            <a:r>
              <a:rPr lang="en-GB" sz="2000" dirty="0" smtClean="0"/>
              <a:t>union/other representatives</a:t>
            </a:r>
            <a:endParaRPr lang="en-GB" sz="2000" dirty="0"/>
          </a:p>
          <a:p>
            <a:r>
              <a:rPr lang="en-GB" sz="2000" dirty="0" smtClean="0"/>
              <a:t>There </a:t>
            </a:r>
            <a:r>
              <a:rPr lang="en-GB" sz="2000" dirty="0"/>
              <a:t>are instances where contractual terms will change from time to time without needing formal consent from the </a:t>
            </a:r>
            <a:r>
              <a:rPr lang="en-GB" sz="2000" dirty="0" smtClean="0"/>
              <a:t>employee e.g. pay </a:t>
            </a:r>
            <a:r>
              <a:rPr lang="en-GB" sz="2000" dirty="0"/>
              <a:t>rises. Rather than varying the contract, </a:t>
            </a:r>
            <a:r>
              <a:rPr lang="en-GB" sz="2000" dirty="0" smtClean="0"/>
              <a:t>send </a:t>
            </a:r>
            <a:r>
              <a:rPr lang="en-GB" sz="2000" dirty="0"/>
              <a:t>the employee a brief note about their pay change and keep a copy for their staff file. </a:t>
            </a:r>
            <a:endParaRPr lang="en-GB" sz="2000" dirty="0" smtClean="0"/>
          </a:p>
          <a:p>
            <a:endParaRPr lang="en-GB" sz="2000" dirty="0"/>
          </a:p>
          <a:p>
            <a:r>
              <a:rPr lang="en-GB" sz="2000" dirty="0"/>
              <a:t>Employers do tend to insert clauses that allow them to make changes to the terms and conditions of employment. However, the change must be reasonable</a:t>
            </a:r>
            <a:r>
              <a:rPr lang="en-GB" sz="2000" dirty="0" smtClean="0"/>
              <a:t>. (e.g. not ask to relocate </a:t>
            </a:r>
            <a:r>
              <a:rPr lang="en-GB" sz="2000" dirty="0"/>
              <a:t>to another country </a:t>
            </a:r>
            <a:r>
              <a:rPr lang="en-GB" sz="2000" dirty="0" smtClean="0"/>
              <a:t>at short notice)</a:t>
            </a:r>
          </a:p>
          <a:p>
            <a:endParaRPr lang="en-GB" sz="2000" dirty="0"/>
          </a:p>
        </p:txBody>
      </p:sp>
    </p:spTree>
    <p:extLst>
      <p:ext uri="{BB962C8B-B14F-4D97-AF65-F5344CB8AC3E}">
        <p14:creationId xmlns:p14="http://schemas.microsoft.com/office/powerpoint/2010/main" val="30285033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2776" y="116632"/>
            <a:ext cx="8229600" cy="1600200"/>
          </a:xfrm>
        </p:spPr>
        <p:txBody>
          <a:bodyPr/>
          <a:lstStyle/>
          <a:p>
            <a:r>
              <a:rPr lang="en-GB" sz="3600" dirty="0" smtClean="0"/>
              <a:t>Forcing changes</a:t>
            </a:r>
            <a:endParaRPr lang="en-GB" sz="3600" dirty="0"/>
          </a:p>
        </p:txBody>
      </p:sp>
      <p:sp>
        <p:nvSpPr>
          <p:cNvPr id="4" name="Rectangle 3"/>
          <p:cNvSpPr/>
          <p:nvPr/>
        </p:nvSpPr>
        <p:spPr>
          <a:xfrm>
            <a:off x="355080" y="1306651"/>
            <a:ext cx="8280920" cy="3170099"/>
          </a:xfrm>
          <a:prstGeom prst="rect">
            <a:avLst/>
          </a:prstGeom>
        </p:spPr>
        <p:txBody>
          <a:bodyPr wrap="square">
            <a:spAutoFit/>
          </a:bodyPr>
          <a:lstStyle/>
          <a:p>
            <a:r>
              <a:rPr lang="en-GB" sz="2000" dirty="0">
                <a:latin typeface="+mn-lt"/>
              </a:rPr>
              <a:t>If an employee does not want to accept the change, employers should try to be flexible and be willing to compromise. </a:t>
            </a:r>
            <a:endParaRPr lang="en-GB" sz="2000" dirty="0" smtClean="0">
              <a:latin typeface="+mn-lt"/>
            </a:endParaRPr>
          </a:p>
          <a:p>
            <a:endParaRPr lang="en-GB" sz="2000" dirty="0">
              <a:latin typeface="+mn-lt"/>
            </a:endParaRPr>
          </a:p>
          <a:p>
            <a:r>
              <a:rPr lang="en-GB" sz="2000" dirty="0" smtClean="0">
                <a:latin typeface="+mn-lt"/>
              </a:rPr>
              <a:t>If </a:t>
            </a:r>
            <a:r>
              <a:rPr lang="en-GB" sz="2000" dirty="0">
                <a:latin typeface="+mn-lt"/>
              </a:rPr>
              <a:t>after lengthy consultation you cannot reach an agreement, the employer can </a:t>
            </a:r>
            <a:r>
              <a:rPr lang="en-GB" sz="2000" dirty="0" smtClean="0">
                <a:latin typeface="+mn-lt"/>
              </a:rPr>
              <a:t>serve </a:t>
            </a:r>
            <a:r>
              <a:rPr lang="en-GB" sz="2000" dirty="0">
                <a:latin typeface="+mn-lt"/>
              </a:rPr>
              <a:t>the individual employee notice </a:t>
            </a:r>
            <a:r>
              <a:rPr lang="en-GB" sz="2000" dirty="0" smtClean="0">
                <a:latin typeface="+mn-lt"/>
              </a:rPr>
              <a:t>to terminate </a:t>
            </a:r>
            <a:r>
              <a:rPr lang="en-GB" sz="2000" dirty="0">
                <a:latin typeface="+mn-lt"/>
              </a:rPr>
              <a:t>the existing </a:t>
            </a:r>
            <a:r>
              <a:rPr lang="en-GB" sz="2000" dirty="0" smtClean="0">
                <a:latin typeface="+mn-lt"/>
              </a:rPr>
              <a:t>contract, then offering a </a:t>
            </a:r>
            <a:r>
              <a:rPr lang="en-GB" sz="2000" dirty="0">
                <a:latin typeface="+mn-lt"/>
              </a:rPr>
              <a:t>new </a:t>
            </a:r>
            <a:r>
              <a:rPr lang="en-GB" sz="2000" dirty="0" smtClean="0">
                <a:latin typeface="+mn-lt"/>
              </a:rPr>
              <a:t>one  with new </a:t>
            </a:r>
            <a:r>
              <a:rPr lang="en-GB" sz="2000" dirty="0">
                <a:latin typeface="+mn-lt"/>
              </a:rPr>
              <a:t>employment terms and conditions</a:t>
            </a:r>
            <a:r>
              <a:rPr lang="en-GB" sz="2000" dirty="0" smtClean="0">
                <a:latin typeface="+mn-lt"/>
              </a:rPr>
              <a:t>.</a:t>
            </a:r>
          </a:p>
          <a:p>
            <a:r>
              <a:rPr lang="en-GB" sz="2000" dirty="0" smtClean="0">
                <a:latin typeface="+mn-lt"/>
              </a:rPr>
              <a:t> </a:t>
            </a:r>
          </a:p>
          <a:p>
            <a:r>
              <a:rPr lang="en-GB" sz="2000" dirty="0" smtClean="0">
                <a:latin typeface="+mn-lt"/>
              </a:rPr>
              <a:t>If this affects 20 </a:t>
            </a:r>
            <a:r>
              <a:rPr lang="en-GB" sz="2000" dirty="0">
                <a:latin typeface="+mn-lt"/>
              </a:rPr>
              <a:t>or more employees, there is an obligation to consult collectively with employee representatives or, if applicable, trade union representatives.</a:t>
            </a:r>
            <a:endParaRPr lang="en-GB" sz="2000" dirty="0">
              <a:latin typeface="+mn-lt"/>
            </a:endParaRPr>
          </a:p>
        </p:txBody>
      </p:sp>
      <p:pic>
        <p:nvPicPr>
          <p:cNvPr id="5" name="Picture 4"/>
          <p:cNvPicPr>
            <a:picLocks noChangeAspect="1"/>
          </p:cNvPicPr>
          <p:nvPr/>
        </p:nvPicPr>
        <p:blipFill>
          <a:blip r:embed="rId2"/>
          <a:stretch>
            <a:fillRect/>
          </a:stretch>
        </p:blipFill>
        <p:spPr>
          <a:xfrm>
            <a:off x="3419872" y="4476750"/>
            <a:ext cx="3133725" cy="2381250"/>
          </a:xfrm>
          <a:prstGeom prst="rect">
            <a:avLst/>
          </a:prstGeom>
        </p:spPr>
      </p:pic>
      <p:sp>
        <p:nvSpPr>
          <p:cNvPr id="6" name="TextBox 5"/>
          <p:cNvSpPr txBox="1"/>
          <p:nvPr/>
        </p:nvSpPr>
        <p:spPr>
          <a:xfrm>
            <a:off x="7164288" y="4725144"/>
            <a:ext cx="1296144" cy="369332"/>
          </a:xfrm>
          <a:prstGeom prst="rect">
            <a:avLst/>
          </a:prstGeom>
          <a:noFill/>
        </p:spPr>
        <p:txBody>
          <a:bodyPr wrap="square" rtlCol="0">
            <a:spAutoFit/>
          </a:bodyPr>
          <a:lstStyle/>
          <a:p>
            <a:r>
              <a:rPr lang="en-GB" dirty="0" smtClean="0">
                <a:solidFill>
                  <a:srgbClr val="FF0000"/>
                </a:solidFill>
              </a:rPr>
              <a:t>RIGHT?</a:t>
            </a:r>
            <a:endParaRPr lang="en-GB" dirty="0">
              <a:solidFill>
                <a:srgbClr val="FF0000"/>
              </a:solidFill>
            </a:endParaRPr>
          </a:p>
        </p:txBody>
      </p:sp>
    </p:spTree>
    <p:extLst>
      <p:ext uri="{BB962C8B-B14F-4D97-AF65-F5344CB8AC3E}">
        <p14:creationId xmlns:p14="http://schemas.microsoft.com/office/powerpoint/2010/main" val="36714261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4624" y="188640"/>
            <a:ext cx="8229600" cy="1600200"/>
          </a:xfrm>
        </p:spPr>
        <p:txBody>
          <a:bodyPr/>
          <a:lstStyle/>
          <a:p>
            <a:r>
              <a:rPr lang="en-GB" sz="3600" dirty="0" smtClean="0">
                <a:solidFill>
                  <a:srgbClr val="242424"/>
                </a:solidFill>
                <a:latin typeface="+mn-lt"/>
              </a:rPr>
              <a:t>Dismissal </a:t>
            </a:r>
            <a:r>
              <a:rPr lang="en-GB" sz="3600" dirty="0">
                <a:solidFill>
                  <a:srgbClr val="242424"/>
                </a:solidFill>
                <a:latin typeface="+mn-lt"/>
              </a:rPr>
              <a:t>and re-engagement</a:t>
            </a:r>
            <a:endParaRPr lang="en-GB" sz="3600" dirty="0">
              <a:latin typeface="+mn-lt"/>
            </a:endParaRPr>
          </a:p>
        </p:txBody>
      </p:sp>
      <p:sp>
        <p:nvSpPr>
          <p:cNvPr id="4" name="Rectangle 3"/>
          <p:cNvSpPr/>
          <p:nvPr/>
        </p:nvSpPr>
        <p:spPr>
          <a:xfrm>
            <a:off x="467544" y="1556792"/>
            <a:ext cx="7560840" cy="4801314"/>
          </a:xfrm>
          <a:prstGeom prst="rect">
            <a:avLst/>
          </a:prstGeom>
        </p:spPr>
        <p:txBody>
          <a:bodyPr wrap="square">
            <a:spAutoFit/>
          </a:bodyPr>
          <a:lstStyle/>
          <a:p>
            <a:r>
              <a:rPr lang="en-GB" dirty="0"/>
              <a:t>N</a:t>
            </a:r>
            <a:r>
              <a:rPr lang="en-GB" dirty="0" smtClean="0"/>
              <a:t>otice </a:t>
            </a:r>
            <a:r>
              <a:rPr lang="en-GB" dirty="0"/>
              <a:t>to end the existing contract terms, at the same time offering a new employment contract which includes the new reduced terms and </a:t>
            </a:r>
            <a:r>
              <a:rPr lang="en-GB" dirty="0" smtClean="0"/>
              <a:t>conditions </a:t>
            </a:r>
            <a:r>
              <a:rPr lang="en-GB" dirty="0" smtClean="0">
                <a:solidFill>
                  <a:srgbClr val="242424"/>
                </a:solidFill>
                <a:latin typeface="Raleway"/>
              </a:rPr>
              <a:t>used </a:t>
            </a:r>
            <a:r>
              <a:rPr lang="en-GB" dirty="0">
                <a:solidFill>
                  <a:srgbClr val="242424"/>
                </a:solidFill>
                <a:latin typeface="Raleway"/>
              </a:rPr>
              <a:t>by many large employers during and since the economic downturn to force through cuts to workers' terms and </a:t>
            </a:r>
            <a:r>
              <a:rPr lang="en-GB" dirty="0" smtClean="0">
                <a:solidFill>
                  <a:srgbClr val="242424"/>
                </a:solidFill>
                <a:latin typeface="Raleway"/>
              </a:rPr>
              <a:t>conditions</a:t>
            </a:r>
          </a:p>
          <a:p>
            <a:endParaRPr lang="en-GB" dirty="0">
              <a:solidFill>
                <a:srgbClr val="242424"/>
              </a:solidFill>
              <a:latin typeface="Raleway"/>
            </a:endParaRPr>
          </a:p>
          <a:p>
            <a:r>
              <a:rPr lang="en-GB" dirty="0"/>
              <a:t>As long as the employer gives the full amount of notice, this is not a breach of contract. By giving notice, the employer is </a:t>
            </a:r>
            <a:r>
              <a:rPr lang="en-GB" i="1" dirty="0"/>
              <a:t>performing</a:t>
            </a:r>
            <a:r>
              <a:rPr lang="en-GB" dirty="0"/>
              <a:t> the contract, not </a:t>
            </a:r>
            <a:r>
              <a:rPr lang="en-GB" i="1" dirty="0" smtClean="0"/>
              <a:t>breaching </a:t>
            </a:r>
            <a:r>
              <a:rPr lang="en-GB" dirty="0" smtClean="0"/>
              <a:t>it</a:t>
            </a:r>
            <a:r>
              <a:rPr lang="en-GB" dirty="0"/>
              <a:t>. Nevertheless, ending contracts in this way is a dismissal, even if employees accept the new terms under protest</a:t>
            </a:r>
            <a:r>
              <a:rPr lang="en-GB" dirty="0" smtClean="0"/>
              <a:t>.</a:t>
            </a:r>
          </a:p>
          <a:p>
            <a:endParaRPr lang="en-GB" dirty="0">
              <a:solidFill>
                <a:srgbClr val="242424"/>
              </a:solidFill>
              <a:latin typeface="Raleway"/>
            </a:endParaRPr>
          </a:p>
          <a:p>
            <a:r>
              <a:rPr lang="en-GB" dirty="0"/>
              <a:t>Collective bargaining is the best way of reducing the inequality of bargaining power between individual employees and their employer during times of change and uncertainty. Through this process, the union can respond to the employer's proposals by negotiating the best possible deal for workers, instead of workers having the employer's desired outcome imposed on them without any say in the matter.</a:t>
            </a:r>
            <a:endParaRPr lang="en-GB" dirty="0" smtClean="0">
              <a:solidFill>
                <a:srgbClr val="242424"/>
              </a:solidFill>
              <a:latin typeface="Raleway"/>
            </a:endParaRPr>
          </a:p>
          <a:p>
            <a:pPr marL="285750" indent="-285750">
              <a:buFont typeface="Wingdings" panose="05000000000000000000" pitchFamily="2" charset="2"/>
              <a:buChar char="§"/>
            </a:pPr>
            <a:endParaRPr lang="en-GB" dirty="0"/>
          </a:p>
        </p:txBody>
      </p:sp>
    </p:spTree>
    <p:extLst>
      <p:ext uri="{BB962C8B-B14F-4D97-AF65-F5344CB8AC3E}">
        <p14:creationId xmlns:p14="http://schemas.microsoft.com/office/powerpoint/2010/main" val="15803283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489181" y="1120002"/>
            <a:ext cx="6603099" cy="5564663"/>
          </a:xfrm>
          <a:prstGeom prst="rect">
            <a:avLst/>
          </a:prstGeom>
        </p:spPr>
      </p:pic>
      <p:pic>
        <p:nvPicPr>
          <p:cNvPr id="5" name="Picture 4"/>
          <p:cNvPicPr>
            <a:picLocks noChangeAspect="1"/>
          </p:cNvPicPr>
          <p:nvPr/>
        </p:nvPicPr>
        <p:blipFill>
          <a:blip r:embed="rId3"/>
          <a:stretch>
            <a:fillRect/>
          </a:stretch>
        </p:blipFill>
        <p:spPr>
          <a:xfrm>
            <a:off x="6660232" y="248397"/>
            <a:ext cx="2209800" cy="514350"/>
          </a:xfrm>
          <a:prstGeom prst="rect">
            <a:avLst/>
          </a:prstGeom>
        </p:spPr>
      </p:pic>
    </p:spTree>
    <p:extLst>
      <p:ext uri="{BB962C8B-B14F-4D97-AF65-F5344CB8AC3E}">
        <p14:creationId xmlns:p14="http://schemas.microsoft.com/office/powerpoint/2010/main" val="35473806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2696" y="188640"/>
            <a:ext cx="8229600" cy="1600200"/>
          </a:xfrm>
        </p:spPr>
        <p:txBody>
          <a:bodyPr/>
          <a:lstStyle/>
          <a:p>
            <a:r>
              <a:rPr lang="en-GB" sz="3200" dirty="0" smtClean="0"/>
              <a:t>ER &amp; the legal framework</a:t>
            </a:r>
            <a:endParaRPr lang="en-GB" sz="3200"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sz="2000" dirty="0" smtClean="0"/>
              <a:t>Employment relationships are shaped &amp; influenced by a legal framework</a:t>
            </a:r>
          </a:p>
          <a:p>
            <a:pPr>
              <a:buFont typeface="Wingdings" panose="05000000000000000000" pitchFamily="2" charset="2"/>
              <a:buChar char="§"/>
            </a:pPr>
            <a:endParaRPr lang="en-GB" sz="2000" dirty="0" smtClean="0"/>
          </a:p>
          <a:p>
            <a:pPr>
              <a:buFont typeface="Wingdings" panose="05000000000000000000" pitchFamily="2" charset="2"/>
              <a:buChar char="§"/>
            </a:pPr>
            <a:r>
              <a:rPr lang="en-GB" sz="2000" dirty="0" smtClean="0"/>
              <a:t>Designed to promote behaviours e.g. WLB &amp; to regulate </a:t>
            </a:r>
            <a:r>
              <a:rPr lang="en-GB" sz="2000" dirty="0" err="1" smtClean="0"/>
              <a:t>mgt</a:t>
            </a:r>
            <a:r>
              <a:rPr lang="en-GB" sz="2000" dirty="0" smtClean="0"/>
              <a:t> behaviour towards employees e.g. protecting employees from harassment</a:t>
            </a:r>
          </a:p>
          <a:p>
            <a:pPr>
              <a:buFont typeface="Wingdings" panose="05000000000000000000" pitchFamily="2" charset="2"/>
              <a:buChar char="§"/>
            </a:pPr>
            <a:endParaRPr lang="en-GB" sz="2000" dirty="0" smtClean="0"/>
          </a:p>
          <a:p>
            <a:pPr>
              <a:buFont typeface="Wingdings" panose="05000000000000000000" pitchFamily="2" charset="2"/>
              <a:buChar char="§"/>
            </a:pPr>
            <a:r>
              <a:rPr lang="en-GB" sz="2000" dirty="0" smtClean="0"/>
              <a:t>Substantial growth in legal regulation in last 40 years</a:t>
            </a:r>
          </a:p>
          <a:p>
            <a:pPr>
              <a:buFont typeface="Wingdings" panose="05000000000000000000" pitchFamily="2" charset="2"/>
              <a:buChar char="§"/>
            </a:pPr>
            <a:endParaRPr lang="en-GB" sz="2000" dirty="0" smtClean="0"/>
          </a:p>
          <a:p>
            <a:pPr>
              <a:buFont typeface="Wingdings" panose="05000000000000000000" pitchFamily="2" charset="2"/>
              <a:buChar char="§"/>
            </a:pPr>
            <a:r>
              <a:rPr lang="en-GB" sz="2000" dirty="0" smtClean="0"/>
              <a:t>Evident in contract of employment – legally enforceable agreement</a:t>
            </a:r>
          </a:p>
          <a:p>
            <a:endParaRPr lang="en-GB" sz="2000" dirty="0" smtClean="0"/>
          </a:p>
          <a:p>
            <a:endParaRPr lang="en-GB" sz="2000" dirty="0"/>
          </a:p>
        </p:txBody>
      </p:sp>
      <p:pic>
        <p:nvPicPr>
          <p:cNvPr id="4" name="Picture 3"/>
          <p:cNvPicPr>
            <a:picLocks noChangeAspect="1"/>
          </p:cNvPicPr>
          <p:nvPr/>
        </p:nvPicPr>
        <p:blipFill>
          <a:blip r:embed="rId2"/>
          <a:stretch>
            <a:fillRect/>
          </a:stretch>
        </p:blipFill>
        <p:spPr>
          <a:xfrm>
            <a:off x="457200" y="4581128"/>
            <a:ext cx="3065512" cy="2114636"/>
          </a:xfrm>
          <a:prstGeom prst="rect">
            <a:avLst/>
          </a:prstGeom>
        </p:spPr>
      </p:pic>
    </p:spTree>
    <p:extLst>
      <p:ext uri="{BB962C8B-B14F-4D97-AF65-F5344CB8AC3E}">
        <p14:creationId xmlns:p14="http://schemas.microsoft.com/office/powerpoint/2010/main" val="23775255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229600" cy="1600200"/>
          </a:xfrm>
        </p:spPr>
        <p:txBody>
          <a:bodyPr/>
          <a:lstStyle/>
          <a:p>
            <a:pPr algn="l"/>
            <a:r>
              <a:rPr lang="en-GB" sz="3200" dirty="0" smtClean="0"/>
              <a:t>Sources of employment law</a:t>
            </a:r>
            <a:endParaRPr lang="en-GB" sz="3200" dirty="0"/>
          </a:p>
        </p:txBody>
      </p:sp>
      <p:sp>
        <p:nvSpPr>
          <p:cNvPr id="3" name="Content Placeholder 2"/>
          <p:cNvSpPr>
            <a:spLocks noGrp="1"/>
          </p:cNvSpPr>
          <p:nvPr>
            <p:ph idx="1"/>
          </p:nvPr>
        </p:nvSpPr>
        <p:spPr>
          <a:xfrm>
            <a:off x="395536" y="1340768"/>
            <a:ext cx="8229600" cy="4525963"/>
          </a:xfrm>
        </p:spPr>
        <p:txBody>
          <a:bodyPr/>
          <a:lstStyle/>
          <a:p>
            <a:pPr marL="0" indent="0">
              <a:buNone/>
            </a:pPr>
            <a:endParaRPr lang="en-GB" sz="2400" dirty="0" smtClean="0"/>
          </a:p>
          <a:p>
            <a:pPr>
              <a:buFont typeface="Wingdings" panose="05000000000000000000" pitchFamily="2" charset="2"/>
              <a:buChar char="§"/>
            </a:pPr>
            <a:r>
              <a:rPr lang="en-GB" sz="2400" dirty="0" smtClean="0"/>
              <a:t>Legislation (statute laws)</a:t>
            </a:r>
          </a:p>
          <a:p>
            <a:pPr>
              <a:buFont typeface="Wingdings" panose="05000000000000000000" pitchFamily="2" charset="2"/>
              <a:buChar char="§"/>
            </a:pPr>
            <a:r>
              <a:rPr lang="en-GB" sz="2400" dirty="0" smtClean="0"/>
              <a:t>Statutory Instruments ( as known as regulations)</a:t>
            </a:r>
            <a:endParaRPr lang="en-GB" sz="2400" dirty="0" smtClean="0"/>
          </a:p>
          <a:p>
            <a:pPr>
              <a:buFont typeface="Wingdings" panose="05000000000000000000" pitchFamily="2" charset="2"/>
              <a:buChar char="§"/>
            </a:pPr>
            <a:r>
              <a:rPr lang="en-GB" sz="2400" dirty="0" smtClean="0"/>
              <a:t>Common law (judicial decisions on cases –set </a:t>
            </a:r>
            <a:r>
              <a:rPr lang="en-GB" sz="2400" dirty="0" smtClean="0"/>
              <a:t>legal precedents/benchmarks</a:t>
            </a:r>
            <a:r>
              <a:rPr lang="en-GB" sz="2400" dirty="0" smtClean="0"/>
              <a:t>)</a:t>
            </a:r>
          </a:p>
          <a:p>
            <a:pPr>
              <a:buFont typeface="Wingdings" panose="05000000000000000000" pitchFamily="2" charset="2"/>
              <a:buChar char="§"/>
            </a:pPr>
            <a:r>
              <a:rPr lang="en-GB" sz="2400" dirty="0" smtClean="0"/>
              <a:t>Codes of Practice (no legal status but guide </a:t>
            </a:r>
            <a:r>
              <a:rPr lang="en-GB" sz="2400" dirty="0" err="1" smtClean="0"/>
              <a:t>mgt</a:t>
            </a:r>
            <a:r>
              <a:rPr lang="en-GB" sz="2400" dirty="0" smtClean="0"/>
              <a:t> of ER e.g. ACAS practice on Discipline at Work outlines steps to use to handling such </a:t>
            </a:r>
            <a:r>
              <a:rPr lang="en-GB" sz="2400" dirty="0" smtClean="0"/>
              <a:t>cases</a:t>
            </a:r>
          </a:p>
          <a:p>
            <a:pPr>
              <a:buFont typeface="Wingdings" panose="05000000000000000000" pitchFamily="2" charset="2"/>
              <a:buChar char="§"/>
            </a:pPr>
            <a:r>
              <a:rPr lang="en-US" sz="2400" dirty="0" smtClean="0"/>
              <a:t>Employment </a:t>
            </a:r>
            <a:r>
              <a:rPr lang="en-US" sz="2400" dirty="0"/>
              <a:t>tribunal decisions</a:t>
            </a:r>
            <a:endParaRPr lang="en-GB" sz="2400" dirty="0" smtClean="0"/>
          </a:p>
          <a:p>
            <a:pPr>
              <a:buFont typeface="Wingdings" panose="05000000000000000000" pitchFamily="2" charset="2"/>
              <a:buChar char="§"/>
            </a:pPr>
            <a:r>
              <a:rPr lang="en-GB" sz="2400" dirty="0" smtClean="0"/>
              <a:t>European Law </a:t>
            </a:r>
            <a:r>
              <a:rPr lang="en-GB" sz="2400" dirty="0" smtClean="0"/>
              <a:t>– directives and regulations</a:t>
            </a:r>
            <a:endParaRPr lang="en-GB" sz="2400" dirty="0" smtClean="0"/>
          </a:p>
          <a:p>
            <a:pPr marL="0" indent="0">
              <a:buNone/>
            </a:pPr>
            <a:endParaRPr lang="en-GB" sz="2400" dirty="0"/>
          </a:p>
        </p:txBody>
      </p:sp>
    </p:spTree>
    <p:extLst>
      <p:ext uri="{BB962C8B-B14F-4D97-AF65-F5344CB8AC3E}">
        <p14:creationId xmlns:p14="http://schemas.microsoft.com/office/powerpoint/2010/main" val="100000852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Rectangle 3"/>
          <p:cNvSpPr/>
          <p:nvPr/>
        </p:nvSpPr>
        <p:spPr>
          <a:xfrm>
            <a:off x="457200" y="1600200"/>
            <a:ext cx="5184576" cy="4247317"/>
          </a:xfrm>
          <a:prstGeom prst="rect">
            <a:avLst/>
          </a:prstGeom>
        </p:spPr>
        <p:txBody>
          <a:bodyPr wrap="square">
            <a:spAutoFit/>
          </a:bodyPr>
          <a:lstStyle/>
          <a:p>
            <a:r>
              <a:rPr lang="en-GB" b="1" dirty="0">
                <a:solidFill>
                  <a:srgbClr val="58595B"/>
                </a:solidFill>
                <a:latin typeface="Open Sans"/>
              </a:rPr>
              <a:t>In the UK most employment law is categorised as 'civil law' or 'private law', meaning that it is enforced as a result of one party (the claimant) suing another (the respondent) either for compensation or some other remedy in a civil court. </a:t>
            </a:r>
            <a:endParaRPr lang="en-GB" b="1" dirty="0" smtClean="0">
              <a:solidFill>
                <a:srgbClr val="58595B"/>
              </a:solidFill>
              <a:latin typeface="Open Sans"/>
            </a:endParaRPr>
          </a:p>
          <a:p>
            <a:endParaRPr lang="en-GB" b="1" dirty="0">
              <a:solidFill>
                <a:srgbClr val="58595B"/>
              </a:solidFill>
              <a:latin typeface="Open Sans"/>
            </a:endParaRPr>
          </a:p>
          <a:p>
            <a:r>
              <a:rPr lang="en-GB" b="1" dirty="0" smtClean="0">
                <a:solidFill>
                  <a:srgbClr val="58595B"/>
                </a:solidFill>
                <a:latin typeface="Open Sans"/>
              </a:rPr>
              <a:t>The </a:t>
            </a:r>
            <a:r>
              <a:rPr lang="en-GB" b="1" dirty="0">
                <a:solidFill>
                  <a:srgbClr val="58595B"/>
                </a:solidFill>
                <a:latin typeface="Open Sans"/>
              </a:rPr>
              <a:t>claimant, who is normally a former employee or worker, an existing employee or worker, or a failed job applicant, therefore uses the court system to allege that the respondent (their employer or former employer) has caused them some kind of detriment and has done so in contravention of the law.</a:t>
            </a:r>
            <a:endParaRPr lang="en-GB" dirty="0"/>
          </a:p>
        </p:txBody>
      </p:sp>
      <p:pic>
        <p:nvPicPr>
          <p:cNvPr id="5" name="Picture 4"/>
          <p:cNvPicPr>
            <a:picLocks noChangeAspect="1"/>
          </p:cNvPicPr>
          <p:nvPr/>
        </p:nvPicPr>
        <p:blipFill>
          <a:blip r:embed="rId2"/>
          <a:stretch>
            <a:fillRect/>
          </a:stretch>
        </p:blipFill>
        <p:spPr>
          <a:xfrm>
            <a:off x="5940152" y="2924944"/>
            <a:ext cx="2423003" cy="998795"/>
          </a:xfrm>
          <a:prstGeom prst="rect">
            <a:avLst/>
          </a:prstGeom>
        </p:spPr>
      </p:pic>
    </p:spTree>
    <p:extLst>
      <p:ext uri="{BB962C8B-B14F-4D97-AF65-F5344CB8AC3E}">
        <p14:creationId xmlns:p14="http://schemas.microsoft.com/office/powerpoint/2010/main" val="209611705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6672" y="188640"/>
            <a:ext cx="8229600" cy="1600200"/>
          </a:xfrm>
        </p:spPr>
        <p:txBody>
          <a:bodyPr/>
          <a:lstStyle/>
          <a:p>
            <a:r>
              <a:rPr lang="en-GB" sz="3600" dirty="0" smtClean="0"/>
              <a:t>Collective vs individual</a:t>
            </a:r>
            <a:endParaRPr lang="en-GB" sz="3600" dirty="0"/>
          </a:p>
        </p:txBody>
      </p:sp>
      <p:sp>
        <p:nvSpPr>
          <p:cNvPr id="3" name="Content Placeholder 2"/>
          <p:cNvSpPr>
            <a:spLocks noGrp="1"/>
          </p:cNvSpPr>
          <p:nvPr>
            <p:ph idx="1"/>
          </p:nvPr>
        </p:nvSpPr>
        <p:spPr/>
        <p:txBody>
          <a:bodyPr/>
          <a:lstStyle/>
          <a:p>
            <a:pPr marL="0" indent="0">
              <a:buNone/>
            </a:pPr>
            <a:r>
              <a:rPr lang="en-GB" dirty="0"/>
              <a:t>A term agreed through a </a:t>
            </a:r>
            <a:r>
              <a:rPr lang="en-GB" b="1" dirty="0"/>
              <a:t>collective</a:t>
            </a:r>
            <a:r>
              <a:rPr lang="en-GB" dirty="0"/>
              <a:t> process will be binding on </a:t>
            </a:r>
            <a:r>
              <a:rPr lang="en-GB" b="1" dirty="0"/>
              <a:t>individual </a:t>
            </a:r>
            <a:r>
              <a:rPr lang="en-GB" b="1" dirty="0" smtClean="0"/>
              <a:t>employees</a:t>
            </a:r>
            <a:r>
              <a:rPr lang="en-GB" dirty="0"/>
              <a:t> where there is a </a:t>
            </a:r>
            <a:r>
              <a:rPr lang="en-GB" b="1" dirty="0"/>
              <a:t>collective</a:t>
            </a:r>
            <a:r>
              <a:rPr lang="en-GB" dirty="0"/>
              <a:t> agreement between the employer (or employer's association) and the trade union that has been incorporated into </a:t>
            </a:r>
            <a:r>
              <a:rPr lang="en-GB" dirty="0" smtClean="0"/>
              <a:t>the </a:t>
            </a:r>
            <a:r>
              <a:rPr lang="en-GB" b="1" dirty="0" smtClean="0"/>
              <a:t>individuals</a:t>
            </a:r>
            <a:r>
              <a:rPr lang="en-GB" dirty="0"/>
              <a:t>' </a:t>
            </a:r>
            <a:r>
              <a:rPr lang="en-GB" b="1" dirty="0"/>
              <a:t>employment</a:t>
            </a:r>
            <a:r>
              <a:rPr lang="en-GB" dirty="0"/>
              <a:t> contracts, either expressly or impliedly.</a:t>
            </a:r>
          </a:p>
          <a:p>
            <a:pPr marL="0" indent="0">
              <a:buNone/>
            </a:pPr>
            <a:r>
              <a:rPr lang="en-GB" dirty="0"/>
              <a:t/>
            </a:r>
            <a:br>
              <a:rPr lang="en-GB" dirty="0"/>
            </a:br>
            <a:endParaRPr lang="en-GB" dirty="0"/>
          </a:p>
        </p:txBody>
      </p:sp>
    </p:spTree>
    <p:extLst>
      <p:ext uri="{BB962C8B-B14F-4D97-AF65-F5344CB8AC3E}">
        <p14:creationId xmlns:p14="http://schemas.microsoft.com/office/powerpoint/2010/main" val="23472268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4784" y="188640"/>
            <a:ext cx="8229600" cy="1600200"/>
          </a:xfrm>
        </p:spPr>
        <p:txBody>
          <a:bodyPr/>
          <a:lstStyle/>
          <a:p>
            <a:r>
              <a:rPr lang="en-US" sz="3200" dirty="0" smtClean="0">
                <a:solidFill>
                  <a:schemeClr val="tx1"/>
                </a:solidFill>
                <a:latin typeface="Calibri"/>
                <a:cs typeface="Calibri"/>
              </a:rPr>
              <a:t>UK Legislation</a:t>
            </a:r>
            <a:endParaRPr lang="en-US" sz="3200" dirty="0">
              <a:solidFill>
                <a:schemeClr val="tx1"/>
              </a:solidFill>
              <a:latin typeface="Calibri"/>
              <a:cs typeface="Calibri"/>
            </a:endParaRPr>
          </a:p>
        </p:txBody>
      </p:sp>
      <p:sp>
        <p:nvSpPr>
          <p:cNvPr id="3" name="Content Placeholder 2"/>
          <p:cNvSpPr>
            <a:spLocks noGrp="1"/>
          </p:cNvSpPr>
          <p:nvPr>
            <p:ph idx="1"/>
          </p:nvPr>
        </p:nvSpPr>
        <p:spPr>
          <a:xfrm>
            <a:off x="395536" y="1412776"/>
            <a:ext cx="8229600" cy="4525963"/>
          </a:xfrm>
        </p:spPr>
        <p:txBody>
          <a:bodyPr>
            <a:normAutofit fontScale="70000" lnSpcReduction="20000"/>
          </a:bodyPr>
          <a:lstStyle/>
          <a:p>
            <a:pPr lvl="1">
              <a:lnSpc>
                <a:spcPct val="175000"/>
              </a:lnSpc>
              <a:buClr>
                <a:srgbClr val="414042"/>
              </a:buClr>
              <a:buFont typeface="Wingdings" panose="05000000000000000000" pitchFamily="2" charset="2"/>
              <a:buChar char="§"/>
              <a:tabLst>
                <a:tab pos="363538" algn="l"/>
              </a:tabLst>
            </a:pPr>
            <a:r>
              <a:rPr lang="en-GB" dirty="0" smtClean="0"/>
              <a:t>Acts </a:t>
            </a:r>
            <a:r>
              <a:rPr lang="en-GB" dirty="0"/>
              <a:t>of Parliament</a:t>
            </a:r>
          </a:p>
          <a:p>
            <a:pPr lvl="1">
              <a:lnSpc>
                <a:spcPct val="175000"/>
              </a:lnSpc>
              <a:buClr>
                <a:srgbClr val="414042"/>
              </a:buClr>
              <a:buFont typeface="Wingdings" panose="05000000000000000000" pitchFamily="2" charset="2"/>
              <a:buChar char="§"/>
              <a:tabLst>
                <a:tab pos="363538" algn="l"/>
              </a:tabLst>
            </a:pPr>
            <a:r>
              <a:rPr lang="en-GB" dirty="0"/>
              <a:t>Delegated/secondary legislation</a:t>
            </a:r>
          </a:p>
          <a:p>
            <a:pPr lvl="2">
              <a:lnSpc>
                <a:spcPct val="175000"/>
              </a:lnSpc>
              <a:buClr>
                <a:srgbClr val="414042"/>
              </a:buClr>
              <a:buFont typeface="Wingdings" panose="05000000000000000000" pitchFamily="2" charset="2"/>
              <a:buChar char="§"/>
              <a:tabLst>
                <a:tab pos="363538" algn="l"/>
              </a:tabLst>
            </a:pPr>
            <a:r>
              <a:rPr lang="en-GB" dirty="0"/>
              <a:t>Existing statutes give Secretary of State power to make secondary legislation</a:t>
            </a:r>
          </a:p>
          <a:p>
            <a:pPr lvl="2">
              <a:lnSpc>
                <a:spcPct val="175000"/>
              </a:lnSpc>
              <a:buClr>
                <a:srgbClr val="414042"/>
              </a:buClr>
              <a:buFont typeface="Wingdings" panose="05000000000000000000" pitchFamily="2" charset="2"/>
              <a:buChar char="§"/>
              <a:tabLst>
                <a:tab pos="363538" algn="l"/>
              </a:tabLst>
            </a:pPr>
            <a:r>
              <a:rPr lang="en-GB" dirty="0"/>
              <a:t>e.g. Working Time Regulations 1998</a:t>
            </a:r>
          </a:p>
          <a:p>
            <a:pPr>
              <a:lnSpc>
                <a:spcPct val="175000"/>
              </a:lnSpc>
              <a:buClr>
                <a:srgbClr val="414042"/>
              </a:buClr>
              <a:buFont typeface="Wingdings" panose="05000000000000000000" pitchFamily="2" charset="2"/>
              <a:buChar char="§"/>
              <a:tabLst>
                <a:tab pos="363538" algn="l"/>
              </a:tabLst>
            </a:pPr>
            <a:r>
              <a:rPr lang="en-GB" dirty="0"/>
              <a:t>Case law</a:t>
            </a:r>
          </a:p>
          <a:p>
            <a:pPr lvl="1">
              <a:lnSpc>
                <a:spcPct val="175000"/>
              </a:lnSpc>
              <a:buClr>
                <a:srgbClr val="414042"/>
              </a:buClr>
              <a:buFont typeface="Wingdings" panose="05000000000000000000" pitchFamily="2" charset="2"/>
              <a:buChar char="§"/>
              <a:tabLst>
                <a:tab pos="363538" algn="l"/>
              </a:tabLst>
            </a:pPr>
            <a:r>
              <a:rPr lang="en-GB" dirty="0"/>
              <a:t>Generally, courts/tribunals bound by decisions of higher courts (e.g. EAT, Court of Appeal, Supreme Court)</a:t>
            </a:r>
          </a:p>
          <a:p>
            <a:pPr>
              <a:lnSpc>
                <a:spcPct val="175000"/>
              </a:lnSpc>
              <a:buClr>
                <a:srgbClr val="414042"/>
              </a:buClr>
              <a:buFont typeface="Wingdings" panose="05000000000000000000" pitchFamily="2" charset="2"/>
              <a:buChar char="§"/>
              <a:tabLst>
                <a:tab pos="363538" algn="l"/>
              </a:tabLst>
            </a:pPr>
            <a:r>
              <a:rPr lang="en-GB" dirty="0"/>
              <a:t>Government/ACAS guidance</a:t>
            </a:r>
          </a:p>
          <a:p>
            <a:endParaRPr lang="en-US" dirty="0"/>
          </a:p>
        </p:txBody>
      </p:sp>
    </p:spTree>
    <p:extLst>
      <p:ext uri="{BB962C8B-B14F-4D97-AF65-F5344CB8AC3E}">
        <p14:creationId xmlns:p14="http://schemas.microsoft.com/office/powerpoint/2010/main" val="6568556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6592" y="188640"/>
            <a:ext cx="8229600" cy="1600200"/>
          </a:xfrm>
        </p:spPr>
        <p:txBody>
          <a:bodyPr/>
          <a:lstStyle/>
          <a:p>
            <a:r>
              <a:rPr lang="en-GB" sz="3600" dirty="0" smtClean="0"/>
              <a:t>Main </a:t>
            </a:r>
            <a:r>
              <a:rPr lang="en-GB" sz="3600" dirty="0"/>
              <a:t>EU legislative instruments</a:t>
            </a:r>
          </a:p>
        </p:txBody>
      </p:sp>
      <p:sp>
        <p:nvSpPr>
          <p:cNvPr id="3" name="Content Placeholder 2"/>
          <p:cNvSpPr>
            <a:spLocks noGrp="1"/>
          </p:cNvSpPr>
          <p:nvPr>
            <p:ph idx="1"/>
          </p:nvPr>
        </p:nvSpPr>
        <p:spPr>
          <a:xfrm>
            <a:off x="251520" y="988740"/>
            <a:ext cx="8454730" cy="4525963"/>
          </a:xfrm>
        </p:spPr>
        <p:txBody>
          <a:bodyPr/>
          <a:lstStyle/>
          <a:p>
            <a:endParaRPr lang="en-GB" sz="1800" dirty="0" smtClean="0"/>
          </a:p>
          <a:p>
            <a:pPr marL="0" indent="0">
              <a:buNone/>
            </a:pPr>
            <a:r>
              <a:rPr lang="en-GB" sz="1800" dirty="0" smtClean="0"/>
              <a:t>•</a:t>
            </a:r>
            <a:r>
              <a:rPr lang="en-GB" sz="1800" b="1" dirty="0" smtClean="0"/>
              <a:t> </a:t>
            </a:r>
            <a:r>
              <a:rPr lang="en-GB" sz="2000" b="1" dirty="0"/>
              <a:t>Directives</a:t>
            </a:r>
            <a:r>
              <a:rPr lang="en-GB" sz="2000" dirty="0"/>
              <a:t>: instruments to transfer EC employment policy into domestic legislation. Crucially, member states can adapt the core principles of a Directive to suit national customs and laws (examples include age discrimination, employee works councils, employee information and consultation, parental leave, and working time). </a:t>
            </a:r>
            <a:endParaRPr lang="en-GB" sz="2000" dirty="0" smtClean="0"/>
          </a:p>
          <a:p>
            <a:pPr marL="0" indent="0">
              <a:buNone/>
            </a:pPr>
            <a:endParaRPr lang="en-GB" sz="2000" dirty="0"/>
          </a:p>
          <a:p>
            <a:pPr marL="0" indent="0">
              <a:buNone/>
            </a:pPr>
            <a:r>
              <a:rPr lang="en-GB" sz="2000" b="1" dirty="0" smtClean="0"/>
              <a:t>• Regulations: </a:t>
            </a:r>
            <a:r>
              <a:rPr lang="en-GB" sz="2000" dirty="0"/>
              <a:t>these tend to take immediate effect and are often of a technical nature for legal compliance. </a:t>
            </a:r>
            <a:endParaRPr lang="en-GB" sz="2000" dirty="0" smtClean="0"/>
          </a:p>
          <a:p>
            <a:pPr marL="0" indent="0">
              <a:buNone/>
            </a:pPr>
            <a:endParaRPr lang="en-GB" sz="2000" dirty="0"/>
          </a:p>
          <a:p>
            <a:pPr marL="0" indent="0">
              <a:buNone/>
            </a:pPr>
            <a:r>
              <a:rPr lang="en-GB" sz="2000" dirty="0" smtClean="0"/>
              <a:t>• </a:t>
            </a:r>
            <a:r>
              <a:rPr lang="en-GB" sz="2000" b="1" dirty="0"/>
              <a:t>Decisions/Directions: </a:t>
            </a:r>
            <a:r>
              <a:rPr lang="en-GB" sz="2000" dirty="0"/>
              <a:t>these apply to member states that may be called to account for breach of certain EC Directives or regulations. </a:t>
            </a:r>
            <a:endParaRPr lang="en-GB" sz="2000" dirty="0" smtClean="0"/>
          </a:p>
          <a:p>
            <a:pPr marL="0" indent="0">
              <a:buNone/>
            </a:pPr>
            <a:endParaRPr lang="en-GB" sz="2000" dirty="0"/>
          </a:p>
          <a:p>
            <a:pPr marL="0" indent="0">
              <a:buNone/>
            </a:pPr>
            <a:r>
              <a:rPr lang="en-GB" sz="2000" dirty="0" smtClean="0"/>
              <a:t>• </a:t>
            </a:r>
            <a:r>
              <a:rPr lang="en-GB" sz="2000" b="1" dirty="0"/>
              <a:t>Framework Agreements</a:t>
            </a:r>
            <a:r>
              <a:rPr lang="en-GB" sz="2000" dirty="0"/>
              <a:t>: the EU partners (for example, UNICE, ETUC) can initiate negotiations and agree a framework agreement. Once adopted, a framework a</a:t>
            </a:r>
            <a:r>
              <a:rPr lang="en-GB" sz="2000" dirty="0" smtClean="0"/>
              <a:t>greement </a:t>
            </a:r>
            <a:r>
              <a:rPr lang="en-GB" sz="2000" dirty="0"/>
              <a:t>can substitute as legislation.</a:t>
            </a:r>
          </a:p>
        </p:txBody>
      </p:sp>
    </p:spTree>
    <p:extLst>
      <p:ext uri="{BB962C8B-B14F-4D97-AF65-F5344CB8AC3E}">
        <p14:creationId xmlns:p14="http://schemas.microsoft.com/office/powerpoint/2010/main" val="292966380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229600" cy="908720"/>
          </a:xfrm>
        </p:spPr>
        <p:txBody>
          <a:bodyPr/>
          <a:lstStyle/>
          <a:p>
            <a:pPr algn="l"/>
            <a:r>
              <a:rPr lang="en-US" sz="3200" dirty="0" smtClean="0">
                <a:solidFill>
                  <a:schemeClr val="tx1"/>
                </a:solidFill>
                <a:latin typeface="Calibri"/>
                <a:cs typeface="Calibri"/>
              </a:rPr>
              <a:t>European Legislation</a:t>
            </a:r>
            <a:endParaRPr lang="en-US" sz="3200" dirty="0">
              <a:solidFill>
                <a:schemeClr val="tx1"/>
              </a:solidFill>
              <a:latin typeface="Calibri"/>
              <a:cs typeface="Calibri"/>
            </a:endParaRPr>
          </a:p>
        </p:txBody>
      </p:sp>
      <p:sp>
        <p:nvSpPr>
          <p:cNvPr id="3" name="Content Placeholder 2"/>
          <p:cNvSpPr>
            <a:spLocks noGrp="1"/>
          </p:cNvSpPr>
          <p:nvPr>
            <p:ph idx="1"/>
          </p:nvPr>
        </p:nvSpPr>
        <p:spPr>
          <a:xfrm>
            <a:off x="611560" y="1340768"/>
            <a:ext cx="7488832" cy="4525963"/>
          </a:xfrm>
        </p:spPr>
        <p:txBody>
          <a:bodyPr>
            <a:normAutofit fontScale="55000" lnSpcReduction="20000"/>
          </a:bodyPr>
          <a:lstStyle/>
          <a:p>
            <a:pPr lvl="1">
              <a:lnSpc>
                <a:spcPct val="200000"/>
              </a:lnSpc>
              <a:buClr>
                <a:srgbClr val="414042"/>
              </a:buClr>
              <a:buFont typeface="Wingdings" panose="05000000000000000000" pitchFamily="2" charset="2"/>
              <a:buChar char="§"/>
              <a:tabLst>
                <a:tab pos="363538" algn="l"/>
              </a:tabLst>
            </a:pPr>
            <a:r>
              <a:rPr lang="en-GB" sz="4200" dirty="0" smtClean="0"/>
              <a:t>Regulations </a:t>
            </a:r>
            <a:r>
              <a:rPr lang="en-GB" sz="3400" dirty="0" smtClean="0"/>
              <a:t>(</a:t>
            </a:r>
            <a:r>
              <a:rPr lang="en-GB" sz="3400" dirty="0">
                <a:solidFill>
                  <a:srgbClr val="222222"/>
                </a:solidFill>
              </a:rPr>
              <a:t>have binding legal force throughout every Member State and enter into force on a set date in all the Member </a:t>
            </a:r>
            <a:r>
              <a:rPr lang="en-GB" sz="3400" dirty="0" smtClean="0">
                <a:solidFill>
                  <a:srgbClr val="222222"/>
                </a:solidFill>
              </a:rPr>
              <a:t>States)</a:t>
            </a:r>
          </a:p>
          <a:p>
            <a:pPr lvl="1">
              <a:lnSpc>
                <a:spcPct val="200000"/>
              </a:lnSpc>
              <a:buClr>
                <a:srgbClr val="414042"/>
              </a:buClr>
              <a:buFont typeface="Wingdings" panose="05000000000000000000" pitchFamily="2" charset="2"/>
              <a:buChar char="§"/>
              <a:tabLst>
                <a:tab pos="363538" algn="l"/>
              </a:tabLst>
            </a:pPr>
            <a:r>
              <a:rPr lang="en-GB" dirty="0"/>
              <a:t>when the EU wanted to make sure that there are </a:t>
            </a:r>
            <a:r>
              <a:rPr lang="en-GB" u="sng" dirty="0">
                <a:hlinkClick r:id="rId2"/>
              </a:rPr>
              <a:t>common safeguards on goods imported from outside the EU</a:t>
            </a:r>
            <a:r>
              <a:rPr lang="en-GB" dirty="0"/>
              <a:t>, the Council adopted a regulation</a:t>
            </a:r>
            <a:r>
              <a:rPr lang="en-GB" dirty="0" smtClean="0"/>
              <a:t>.</a:t>
            </a:r>
            <a:endParaRPr lang="en-GB" sz="3400" dirty="0"/>
          </a:p>
          <a:p>
            <a:pPr lvl="1">
              <a:lnSpc>
                <a:spcPct val="200000"/>
              </a:lnSpc>
              <a:buClr>
                <a:srgbClr val="414042"/>
              </a:buClr>
              <a:buFont typeface="Wingdings" panose="05000000000000000000" pitchFamily="2" charset="2"/>
              <a:buChar char="§"/>
              <a:tabLst>
                <a:tab pos="363538" algn="l"/>
              </a:tabLst>
            </a:pPr>
            <a:r>
              <a:rPr lang="en-GB" sz="3600" dirty="0" smtClean="0"/>
              <a:t>Directives</a:t>
            </a:r>
            <a:r>
              <a:rPr lang="en-GB" dirty="0" smtClean="0"/>
              <a:t> </a:t>
            </a:r>
            <a:r>
              <a:rPr lang="en-GB" sz="2900" dirty="0" smtClean="0"/>
              <a:t>(</a:t>
            </a:r>
            <a:r>
              <a:rPr lang="en-GB" sz="2900" dirty="0">
                <a:solidFill>
                  <a:srgbClr val="222222"/>
                </a:solidFill>
              </a:rPr>
              <a:t>lay down certain results that must be achieved but each Member State </a:t>
            </a:r>
            <a:r>
              <a:rPr lang="en-GB" sz="2900" b="1" dirty="0">
                <a:solidFill>
                  <a:srgbClr val="222222"/>
                </a:solidFill>
              </a:rPr>
              <a:t>is</a:t>
            </a:r>
            <a:r>
              <a:rPr lang="en-GB" sz="2900" dirty="0">
                <a:solidFill>
                  <a:srgbClr val="222222"/>
                </a:solidFill>
              </a:rPr>
              <a:t> free to decide how to </a:t>
            </a:r>
            <a:r>
              <a:rPr lang="en-GB" sz="2900" dirty="0" smtClean="0">
                <a:solidFill>
                  <a:srgbClr val="222222"/>
                </a:solidFill>
              </a:rPr>
              <a:t>transpose </a:t>
            </a:r>
            <a:r>
              <a:rPr lang="en-GB" sz="2900" b="1" dirty="0" smtClean="0">
                <a:solidFill>
                  <a:srgbClr val="222222"/>
                </a:solidFill>
              </a:rPr>
              <a:t>directives</a:t>
            </a:r>
            <a:r>
              <a:rPr lang="en-GB" sz="2900" dirty="0">
                <a:solidFill>
                  <a:srgbClr val="222222"/>
                </a:solidFill>
              </a:rPr>
              <a:t> into national law</a:t>
            </a:r>
            <a:endParaRPr lang="en-GB" sz="2900" dirty="0"/>
          </a:p>
          <a:p>
            <a:pPr marL="457200" lvl="1" indent="0">
              <a:lnSpc>
                <a:spcPct val="200000"/>
              </a:lnSpc>
              <a:buClr>
                <a:srgbClr val="414042"/>
              </a:buClr>
              <a:buNone/>
              <a:tabLst>
                <a:tab pos="363538" algn="l"/>
              </a:tabLst>
            </a:pPr>
            <a:endParaRPr lang="en-GB" sz="2900" dirty="0"/>
          </a:p>
          <a:p>
            <a:pPr lvl="2">
              <a:lnSpc>
                <a:spcPct val="200000"/>
              </a:lnSpc>
              <a:buClr>
                <a:srgbClr val="414042"/>
              </a:buClr>
              <a:buFont typeface="Wingdings" panose="05000000000000000000" pitchFamily="2" charset="2"/>
              <a:buChar char="§"/>
              <a:tabLst>
                <a:tab pos="363538" algn="l"/>
              </a:tabLst>
            </a:pPr>
            <a:r>
              <a:rPr lang="en-GB" sz="2900" dirty="0" smtClean="0"/>
              <a:t>e.g. Working </a:t>
            </a:r>
            <a:r>
              <a:rPr lang="en-GB" sz="2900" dirty="0"/>
              <a:t>Time Directive</a:t>
            </a:r>
          </a:p>
          <a:p>
            <a:endParaRPr lang="en-US" dirty="0"/>
          </a:p>
        </p:txBody>
      </p:sp>
      <p:sp>
        <p:nvSpPr>
          <p:cNvPr id="5" name="Rectangle 4"/>
          <p:cNvSpPr/>
          <p:nvPr/>
        </p:nvSpPr>
        <p:spPr>
          <a:xfrm>
            <a:off x="3909120" y="5484205"/>
            <a:ext cx="4572000" cy="646331"/>
          </a:xfrm>
          <a:prstGeom prst="rect">
            <a:avLst/>
          </a:prstGeom>
        </p:spPr>
        <p:txBody>
          <a:bodyPr>
            <a:spAutoFit/>
          </a:bodyPr>
          <a:lstStyle/>
          <a:p>
            <a:r>
              <a:rPr lang="en-GB" dirty="0"/>
              <a:t>https://en.wikipedia.org/wiki/List_of_European_Union_directives</a:t>
            </a:r>
          </a:p>
        </p:txBody>
      </p:sp>
    </p:spTree>
    <p:extLst>
      <p:ext uri="{BB962C8B-B14F-4D97-AF65-F5344CB8AC3E}">
        <p14:creationId xmlns:p14="http://schemas.microsoft.com/office/powerpoint/2010/main" val="242715882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608" y="260648"/>
            <a:ext cx="8229600" cy="1600200"/>
          </a:xfrm>
        </p:spPr>
        <p:txBody>
          <a:bodyPr/>
          <a:lstStyle/>
          <a:p>
            <a:r>
              <a:rPr lang="en-GB" sz="3200" dirty="0" smtClean="0"/>
              <a:t>Keep up to date with legal changes</a:t>
            </a:r>
            <a:endParaRPr lang="en-GB" sz="3200" dirty="0"/>
          </a:p>
        </p:txBody>
      </p:sp>
      <p:sp>
        <p:nvSpPr>
          <p:cNvPr id="3" name="Content Placeholder 2"/>
          <p:cNvSpPr>
            <a:spLocks noGrp="1"/>
          </p:cNvSpPr>
          <p:nvPr>
            <p:ph idx="1"/>
          </p:nvPr>
        </p:nvSpPr>
        <p:spPr/>
        <p:txBody>
          <a:bodyPr/>
          <a:lstStyle/>
          <a:p>
            <a:pPr marL="0" indent="0">
              <a:buNone/>
            </a:pPr>
            <a:r>
              <a:rPr lang="en-GB" sz="2400" dirty="0">
                <a:hlinkClick r:id="rId2"/>
              </a:rPr>
              <a:t>https://</a:t>
            </a:r>
            <a:r>
              <a:rPr lang="en-GB" sz="2400" dirty="0" smtClean="0">
                <a:hlinkClick r:id="rId2"/>
              </a:rPr>
              <a:t>www.cipd.co.uk/knowledge/fundamentals/emp-law/about/legislation-updates</a:t>
            </a:r>
            <a:endParaRPr lang="en-GB" sz="2400" dirty="0" smtClean="0"/>
          </a:p>
          <a:p>
            <a:pPr marL="0" indent="0">
              <a:buNone/>
            </a:pPr>
            <a:endParaRPr lang="en-GB" dirty="0"/>
          </a:p>
        </p:txBody>
      </p:sp>
      <p:pic>
        <p:nvPicPr>
          <p:cNvPr id="4" name="Picture 3"/>
          <p:cNvPicPr>
            <a:picLocks noChangeAspect="1"/>
          </p:cNvPicPr>
          <p:nvPr/>
        </p:nvPicPr>
        <p:blipFill>
          <a:blip r:embed="rId3"/>
          <a:stretch>
            <a:fillRect/>
          </a:stretch>
        </p:blipFill>
        <p:spPr>
          <a:xfrm>
            <a:off x="539552" y="3068960"/>
            <a:ext cx="6497095" cy="3271068"/>
          </a:xfrm>
          <a:prstGeom prst="rect">
            <a:avLst/>
          </a:prstGeom>
        </p:spPr>
      </p:pic>
    </p:spTree>
    <p:extLst>
      <p:ext uri="{BB962C8B-B14F-4D97-AF65-F5344CB8AC3E}">
        <p14:creationId xmlns:p14="http://schemas.microsoft.com/office/powerpoint/2010/main" val="255720088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560" y="260648"/>
            <a:ext cx="8229600" cy="1600200"/>
          </a:xfrm>
        </p:spPr>
        <p:txBody>
          <a:bodyPr/>
          <a:lstStyle/>
          <a:p>
            <a:r>
              <a:rPr lang="en-GB" sz="3600" dirty="0"/>
              <a:t>Employment law: UK, EU and </a:t>
            </a:r>
            <a:r>
              <a:rPr lang="en-GB" sz="3600" dirty="0" err="1"/>
              <a:t>Brexit</a:t>
            </a:r>
            <a:r>
              <a:rPr lang="en-GB" sz="3600" dirty="0"/>
              <a:t/>
            </a:r>
            <a:br>
              <a:rPr lang="en-GB" sz="3600" dirty="0"/>
            </a:br>
            <a:endParaRPr lang="en-GB" sz="3600" dirty="0"/>
          </a:p>
        </p:txBody>
      </p:sp>
      <p:pic>
        <p:nvPicPr>
          <p:cNvPr id="5" name="Content Placeholder 4"/>
          <p:cNvPicPr>
            <a:picLocks noGrp="1" noChangeAspect="1"/>
          </p:cNvPicPr>
          <p:nvPr>
            <p:ph idx="1"/>
          </p:nvPr>
        </p:nvPicPr>
        <p:blipFill>
          <a:blip r:embed="rId2"/>
          <a:stretch>
            <a:fillRect/>
          </a:stretch>
        </p:blipFill>
        <p:spPr>
          <a:xfrm>
            <a:off x="427179" y="1412776"/>
            <a:ext cx="8229600" cy="3619867"/>
          </a:xfrm>
          <a:prstGeom prst="rect">
            <a:avLst/>
          </a:prstGeom>
        </p:spPr>
      </p:pic>
      <p:sp>
        <p:nvSpPr>
          <p:cNvPr id="4" name="Rectangle 3"/>
          <p:cNvSpPr/>
          <p:nvPr/>
        </p:nvSpPr>
        <p:spPr>
          <a:xfrm>
            <a:off x="427179" y="6021288"/>
            <a:ext cx="4572000" cy="646331"/>
          </a:xfrm>
          <a:prstGeom prst="rect">
            <a:avLst/>
          </a:prstGeom>
        </p:spPr>
        <p:txBody>
          <a:bodyPr>
            <a:spAutoFit/>
          </a:bodyPr>
          <a:lstStyle/>
          <a:p>
            <a:r>
              <a:rPr lang="en-GB" dirty="0"/>
              <a:t>https://www.cipd.co.uk/knowledge/fundamentals/emp-law/about/eu-impact</a:t>
            </a:r>
          </a:p>
        </p:txBody>
      </p:sp>
    </p:spTree>
    <p:extLst>
      <p:ext uri="{BB962C8B-B14F-4D97-AF65-F5344CB8AC3E}">
        <p14:creationId xmlns:p14="http://schemas.microsoft.com/office/powerpoint/2010/main" val="43921726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23528" y="2780928"/>
            <a:ext cx="8705229" cy="1689791"/>
          </a:xfrm>
          <a:prstGeom prst="rect">
            <a:avLst/>
          </a:prstGeom>
        </p:spPr>
      </p:pic>
    </p:spTree>
    <p:extLst>
      <p:ext uri="{BB962C8B-B14F-4D97-AF65-F5344CB8AC3E}">
        <p14:creationId xmlns:p14="http://schemas.microsoft.com/office/powerpoint/2010/main" val="141600158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9552" y="1628800"/>
            <a:ext cx="7920880" cy="1200329"/>
          </a:xfrm>
          <a:prstGeom prst="rect">
            <a:avLst/>
          </a:prstGeom>
        </p:spPr>
        <p:txBody>
          <a:bodyPr wrap="square">
            <a:spAutoFit/>
          </a:bodyPr>
          <a:lstStyle/>
          <a:p>
            <a:r>
              <a:rPr lang="en-GB" sz="3600" dirty="0">
                <a:latin typeface="+mn-lt"/>
              </a:rPr>
              <a:t>What </a:t>
            </a:r>
            <a:r>
              <a:rPr lang="en-GB" sz="3600" dirty="0" smtClean="0">
                <a:latin typeface="+mn-lt"/>
              </a:rPr>
              <a:t>do you think </a:t>
            </a:r>
            <a:r>
              <a:rPr lang="en-GB" sz="3600" dirty="0" err="1" smtClean="0">
                <a:latin typeface="+mn-lt"/>
              </a:rPr>
              <a:t>Brexit</a:t>
            </a:r>
            <a:r>
              <a:rPr lang="en-GB" sz="3600" dirty="0" smtClean="0">
                <a:latin typeface="+mn-lt"/>
              </a:rPr>
              <a:t> </a:t>
            </a:r>
            <a:r>
              <a:rPr lang="en-GB" sz="3600" dirty="0">
                <a:latin typeface="+mn-lt"/>
              </a:rPr>
              <a:t>mean for UK employment law?</a:t>
            </a:r>
            <a:endParaRPr lang="en-GB" sz="3600" b="0" i="0" dirty="0">
              <a:effectLst/>
              <a:latin typeface="+mn-lt"/>
            </a:endParaRPr>
          </a:p>
        </p:txBody>
      </p:sp>
      <p:pic>
        <p:nvPicPr>
          <p:cNvPr id="5" name="Picture 4"/>
          <p:cNvPicPr>
            <a:picLocks noChangeAspect="1"/>
          </p:cNvPicPr>
          <p:nvPr/>
        </p:nvPicPr>
        <p:blipFill>
          <a:blip r:embed="rId2"/>
          <a:stretch>
            <a:fillRect/>
          </a:stretch>
        </p:blipFill>
        <p:spPr>
          <a:xfrm>
            <a:off x="4471501" y="2564904"/>
            <a:ext cx="4123100" cy="2168445"/>
          </a:xfrm>
          <a:prstGeom prst="rect">
            <a:avLst/>
          </a:prstGeom>
        </p:spPr>
      </p:pic>
    </p:spTree>
    <p:extLst>
      <p:ext uri="{BB962C8B-B14F-4D97-AF65-F5344CB8AC3E}">
        <p14:creationId xmlns:p14="http://schemas.microsoft.com/office/powerpoint/2010/main" val="42064932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6369" y="1340768"/>
            <a:ext cx="7848872" cy="5047536"/>
          </a:xfrm>
          <a:prstGeom prst="rect">
            <a:avLst/>
          </a:prstGeom>
          <a:noFill/>
        </p:spPr>
        <p:txBody>
          <a:bodyPr wrap="square" rtlCol="0">
            <a:spAutoFit/>
          </a:bodyPr>
          <a:lstStyle/>
          <a:p>
            <a:r>
              <a:rPr lang="en-GB" dirty="0">
                <a:latin typeface="+mn-lt"/>
              </a:rPr>
              <a:t>Whether the UK can depart from current EU requirements in the future will depend on the shape of the UK’s future relationship with the EU. Alternative trade arrangements may involve accepting some, or all, EU employment legislation</a:t>
            </a:r>
            <a:r>
              <a:rPr lang="en-GB" dirty="0" smtClean="0">
                <a:latin typeface="+mn-lt"/>
              </a:rPr>
              <a:t>.</a:t>
            </a:r>
          </a:p>
          <a:p>
            <a:endParaRPr lang="en-GB" dirty="0">
              <a:latin typeface="+mn-lt"/>
            </a:endParaRPr>
          </a:p>
          <a:p>
            <a:r>
              <a:rPr lang="en-GB" dirty="0">
                <a:latin typeface="+mn-lt"/>
              </a:rPr>
              <a:t>Even if the UK has scope to diverge from EU employment law, changes may not necessarily be immediate on the point of </a:t>
            </a:r>
            <a:r>
              <a:rPr lang="en-GB" dirty="0" err="1">
                <a:latin typeface="+mn-lt"/>
              </a:rPr>
              <a:t>Brexit</a:t>
            </a:r>
            <a:r>
              <a:rPr lang="en-GB" dirty="0">
                <a:latin typeface="+mn-lt"/>
              </a:rPr>
              <a:t>, or ultimately far-reaching, for the following reasons</a:t>
            </a:r>
            <a:r>
              <a:rPr lang="en-GB" dirty="0" smtClean="0">
                <a:latin typeface="+mn-lt"/>
              </a:rPr>
              <a:t>:</a:t>
            </a:r>
          </a:p>
          <a:p>
            <a:endParaRPr lang="en-GB" dirty="0">
              <a:latin typeface="+mn-lt"/>
            </a:endParaRPr>
          </a:p>
          <a:p>
            <a:r>
              <a:rPr lang="en-GB" sz="1600" dirty="0">
                <a:latin typeface="+mn-lt"/>
              </a:rPr>
              <a:t>•    Much of EU employment law has been brought into effect via UK legislation, which will remain in force post-</a:t>
            </a:r>
            <a:r>
              <a:rPr lang="en-GB" sz="1600" dirty="0" err="1">
                <a:latin typeface="+mn-lt"/>
              </a:rPr>
              <a:t>Brexit</a:t>
            </a:r>
            <a:r>
              <a:rPr lang="en-GB" sz="1600" dirty="0">
                <a:latin typeface="+mn-lt"/>
              </a:rPr>
              <a:t> unless and until amended</a:t>
            </a:r>
            <a:r>
              <a:rPr lang="en-GB" sz="1600" dirty="0" smtClean="0">
                <a:latin typeface="+mn-lt"/>
              </a:rPr>
              <a:t>.</a:t>
            </a:r>
          </a:p>
          <a:p>
            <a:endParaRPr lang="en-GB" sz="1600" dirty="0">
              <a:latin typeface="+mn-lt"/>
            </a:endParaRPr>
          </a:p>
          <a:p>
            <a:r>
              <a:rPr lang="en-GB" sz="1600" dirty="0">
                <a:latin typeface="+mn-lt"/>
              </a:rPr>
              <a:t>•    Changes to primary legislation require Parliamentary approval and the Government of the time will need to consider whether reform is politically desirable. The UK has come to expect a certain level of workplace protection, and wholesale changes to the likes </a:t>
            </a:r>
            <a:r>
              <a:rPr lang="en-GB" sz="1600" dirty="0" smtClean="0">
                <a:latin typeface="+mn-lt"/>
              </a:rPr>
              <a:t>of discrimination law e.g. </a:t>
            </a:r>
            <a:r>
              <a:rPr lang="en-GB" sz="1600" dirty="0">
                <a:latin typeface="+mn-lt"/>
              </a:rPr>
              <a:t>seem highly unlikely </a:t>
            </a:r>
            <a:endParaRPr lang="en-GB" sz="1600" dirty="0" smtClean="0">
              <a:latin typeface="+mn-lt"/>
            </a:endParaRPr>
          </a:p>
          <a:p>
            <a:endParaRPr lang="en-GB" sz="1600" dirty="0" smtClean="0">
              <a:latin typeface="+mn-lt"/>
            </a:endParaRPr>
          </a:p>
          <a:p>
            <a:r>
              <a:rPr lang="en-GB" sz="1600" dirty="0" smtClean="0">
                <a:latin typeface="+mn-lt"/>
              </a:rPr>
              <a:t>•</a:t>
            </a:r>
            <a:r>
              <a:rPr lang="en-GB" sz="1600" dirty="0">
                <a:latin typeface="+mn-lt"/>
              </a:rPr>
              <a:t>    Many employment rights, including unfair dismissal and the minimum wage, do not in fact stem from the </a:t>
            </a:r>
            <a:r>
              <a:rPr lang="en-GB" sz="1600" dirty="0" smtClean="0">
                <a:latin typeface="+mn-lt"/>
              </a:rPr>
              <a:t>EU</a:t>
            </a:r>
          </a:p>
          <a:p>
            <a:endParaRPr lang="en-GB" dirty="0"/>
          </a:p>
        </p:txBody>
      </p:sp>
      <p:sp>
        <p:nvSpPr>
          <p:cNvPr id="5" name="Rectangle 4"/>
          <p:cNvSpPr/>
          <p:nvPr/>
        </p:nvSpPr>
        <p:spPr>
          <a:xfrm>
            <a:off x="395536" y="224644"/>
            <a:ext cx="2246128" cy="646331"/>
          </a:xfrm>
          <a:prstGeom prst="rect">
            <a:avLst/>
          </a:prstGeom>
        </p:spPr>
        <p:txBody>
          <a:bodyPr wrap="none">
            <a:spAutoFit/>
          </a:bodyPr>
          <a:lstStyle/>
          <a:p>
            <a:r>
              <a:rPr lang="en-GB" sz="3600" dirty="0">
                <a:latin typeface="+mn-lt"/>
              </a:rPr>
              <a:t>Not much?</a:t>
            </a:r>
            <a:endParaRPr lang="en-GB" sz="3600" dirty="0">
              <a:latin typeface="+mn-lt"/>
            </a:endParaRPr>
          </a:p>
        </p:txBody>
      </p:sp>
      <p:pic>
        <p:nvPicPr>
          <p:cNvPr id="6" name="Picture 5"/>
          <p:cNvPicPr>
            <a:picLocks noChangeAspect="1"/>
          </p:cNvPicPr>
          <p:nvPr/>
        </p:nvPicPr>
        <p:blipFill>
          <a:blip r:embed="rId2"/>
          <a:stretch>
            <a:fillRect/>
          </a:stretch>
        </p:blipFill>
        <p:spPr>
          <a:xfrm>
            <a:off x="3995936" y="6073864"/>
            <a:ext cx="2801119" cy="766877"/>
          </a:xfrm>
          <a:prstGeom prst="rect">
            <a:avLst/>
          </a:prstGeom>
        </p:spPr>
      </p:pic>
    </p:spTree>
    <p:extLst>
      <p:ext uri="{BB962C8B-B14F-4D97-AF65-F5344CB8AC3E}">
        <p14:creationId xmlns:p14="http://schemas.microsoft.com/office/powerpoint/2010/main" val="206422451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1484784"/>
            <a:ext cx="8244408" cy="5078313"/>
          </a:xfrm>
          <a:prstGeom prst="rect">
            <a:avLst/>
          </a:prstGeom>
          <a:noFill/>
        </p:spPr>
        <p:txBody>
          <a:bodyPr wrap="square" rtlCol="0">
            <a:spAutoFit/>
          </a:bodyPr>
          <a:lstStyle/>
          <a:p>
            <a:r>
              <a:rPr lang="en-GB" dirty="0" smtClean="0">
                <a:latin typeface="+mn-lt"/>
              </a:rPr>
              <a:t>•</a:t>
            </a:r>
            <a:r>
              <a:rPr lang="en-GB" dirty="0">
                <a:latin typeface="+mn-lt"/>
              </a:rPr>
              <a:t>    In </a:t>
            </a:r>
            <a:r>
              <a:rPr lang="en-GB" dirty="0" smtClean="0">
                <a:latin typeface="+mn-lt"/>
              </a:rPr>
              <a:t>some cases</a:t>
            </a:r>
            <a:r>
              <a:rPr lang="en-GB" dirty="0">
                <a:latin typeface="+mn-lt"/>
              </a:rPr>
              <a:t>, the UK deliberately provides protection which exceeds the EU minimum: prime examples being maternity leave and the right to 5.6 weeks’ holiday (as opposed to the EU four-week minimum). Withdrawal from the EU is therefore unlikely to prompt a change to Government policy in these areas – see the table below.</a:t>
            </a:r>
          </a:p>
          <a:p>
            <a:r>
              <a:rPr lang="en-GB" dirty="0">
                <a:latin typeface="+mn-lt"/>
              </a:rPr>
              <a:t>•    Although, post-</a:t>
            </a:r>
            <a:r>
              <a:rPr lang="en-GB" dirty="0" err="1">
                <a:latin typeface="+mn-lt"/>
              </a:rPr>
              <a:t>Brexit</a:t>
            </a:r>
            <a:r>
              <a:rPr lang="en-GB" dirty="0">
                <a:latin typeface="+mn-lt"/>
              </a:rPr>
              <a:t>, UK courts and tribunals would not refer cases to the European Court of Justice or be obliged to follow new decisions from that court, it is less clear how they would deal with existing UK case law stemming from EU decisions. High profile examples include sickness absence and holidays; and the inclusion of certain payments in holiday pay. It is likely that tribunals would continue to apply the previous decisions of a higher UK court unless or until that higher court or Parliament took a different approach</a:t>
            </a:r>
            <a:r>
              <a:rPr lang="en-GB" dirty="0" smtClean="0">
                <a:latin typeface="+mn-lt"/>
              </a:rPr>
              <a:t>.</a:t>
            </a:r>
          </a:p>
          <a:p>
            <a:endParaRPr lang="en-GB" dirty="0">
              <a:latin typeface="+mn-lt"/>
            </a:endParaRPr>
          </a:p>
          <a:p>
            <a:r>
              <a:rPr lang="en-GB" dirty="0">
                <a:latin typeface="+mn-lt"/>
              </a:rPr>
              <a:t>•    Employers’ internal policies and even contracts of employment often reflect certain EU rights relating to, for example, working time, sickness absence and equal opportunities. Reducing entitlements could be difficult both from a legal and employee relations perspective.</a:t>
            </a:r>
          </a:p>
          <a:p>
            <a:endParaRPr lang="en-GB" dirty="0"/>
          </a:p>
        </p:txBody>
      </p:sp>
      <p:pic>
        <p:nvPicPr>
          <p:cNvPr id="3" name="Picture 2"/>
          <p:cNvPicPr>
            <a:picLocks noChangeAspect="1"/>
          </p:cNvPicPr>
          <p:nvPr/>
        </p:nvPicPr>
        <p:blipFill>
          <a:blip r:embed="rId2"/>
          <a:stretch>
            <a:fillRect/>
          </a:stretch>
        </p:blipFill>
        <p:spPr>
          <a:xfrm>
            <a:off x="4490830" y="5949280"/>
            <a:ext cx="2729111" cy="747163"/>
          </a:xfrm>
          <a:prstGeom prst="rect">
            <a:avLst/>
          </a:prstGeom>
        </p:spPr>
      </p:pic>
    </p:spTree>
    <p:extLst>
      <p:ext uri="{BB962C8B-B14F-4D97-AF65-F5344CB8AC3E}">
        <p14:creationId xmlns:p14="http://schemas.microsoft.com/office/powerpoint/2010/main" val="396233193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484784"/>
            <a:ext cx="4572000" cy="923330"/>
          </a:xfrm>
          <a:prstGeom prst="rect">
            <a:avLst/>
          </a:prstGeom>
        </p:spPr>
        <p:txBody>
          <a:bodyPr>
            <a:spAutoFit/>
          </a:bodyPr>
          <a:lstStyle/>
          <a:p>
            <a:r>
              <a:rPr lang="en-GB" dirty="0">
                <a:hlinkClick r:id="rId2"/>
              </a:rPr>
              <a:t>https://brodies.com/news/brexit-what-happens-next/brexit-the-implications-for-employment-law</a:t>
            </a:r>
            <a:endParaRPr lang="en-GB" dirty="0"/>
          </a:p>
        </p:txBody>
      </p:sp>
      <p:pic>
        <p:nvPicPr>
          <p:cNvPr id="3" name="Picture 2"/>
          <p:cNvPicPr>
            <a:picLocks noChangeAspect="1"/>
          </p:cNvPicPr>
          <p:nvPr/>
        </p:nvPicPr>
        <p:blipFill>
          <a:blip r:embed="rId3"/>
          <a:stretch>
            <a:fillRect/>
          </a:stretch>
        </p:blipFill>
        <p:spPr>
          <a:xfrm>
            <a:off x="5724128" y="6341070"/>
            <a:ext cx="1611092" cy="441077"/>
          </a:xfrm>
          <a:prstGeom prst="rect">
            <a:avLst/>
          </a:prstGeom>
        </p:spPr>
      </p:pic>
      <p:pic>
        <p:nvPicPr>
          <p:cNvPr id="4" name="Picture 3"/>
          <p:cNvPicPr>
            <a:picLocks noChangeAspect="1"/>
          </p:cNvPicPr>
          <p:nvPr/>
        </p:nvPicPr>
        <p:blipFill>
          <a:blip r:embed="rId4"/>
          <a:stretch>
            <a:fillRect/>
          </a:stretch>
        </p:blipFill>
        <p:spPr>
          <a:xfrm>
            <a:off x="251520" y="2426295"/>
            <a:ext cx="4695825" cy="3914775"/>
          </a:xfrm>
          <a:prstGeom prst="rect">
            <a:avLst/>
          </a:prstGeom>
        </p:spPr>
      </p:pic>
    </p:spTree>
    <p:extLst>
      <p:ext uri="{BB962C8B-B14F-4D97-AF65-F5344CB8AC3E}">
        <p14:creationId xmlns:p14="http://schemas.microsoft.com/office/powerpoint/2010/main" val="423788918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519004"/>
            <a:ext cx="9144000" cy="6211549"/>
          </a:xfrm>
          <a:prstGeom prst="rect">
            <a:avLst/>
          </a:prstGeom>
        </p:spPr>
      </p:pic>
      <p:pic>
        <p:nvPicPr>
          <p:cNvPr id="3" name="Picture 2"/>
          <p:cNvPicPr>
            <a:picLocks noChangeAspect="1"/>
          </p:cNvPicPr>
          <p:nvPr/>
        </p:nvPicPr>
        <p:blipFill>
          <a:blip r:embed="rId3"/>
          <a:stretch>
            <a:fillRect/>
          </a:stretch>
        </p:blipFill>
        <p:spPr>
          <a:xfrm>
            <a:off x="179512" y="111423"/>
            <a:ext cx="1076325" cy="400050"/>
          </a:xfrm>
          <a:prstGeom prst="rect">
            <a:avLst/>
          </a:prstGeom>
        </p:spPr>
      </p:pic>
    </p:spTree>
    <p:extLst>
      <p:ext uri="{BB962C8B-B14F-4D97-AF65-F5344CB8AC3E}">
        <p14:creationId xmlns:p14="http://schemas.microsoft.com/office/powerpoint/2010/main" val="91406564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5949280"/>
            <a:ext cx="4572000" cy="646331"/>
          </a:xfrm>
          <a:prstGeom prst="rect">
            <a:avLst/>
          </a:prstGeom>
        </p:spPr>
        <p:txBody>
          <a:bodyPr>
            <a:spAutoFit/>
          </a:bodyPr>
          <a:lstStyle/>
          <a:p>
            <a:r>
              <a:rPr lang="en-GB" dirty="0">
                <a:hlinkClick r:id="rId2"/>
              </a:rPr>
              <a:t>https://www.youtube.com/watch?v=u5X3tT_556Y</a:t>
            </a:r>
            <a:endParaRPr lang="en-GB" dirty="0"/>
          </a:p>
        </p:txBody>
      </p:sp>
      <p:pic>
        <p:nvPicPr>
          <p:cNvPr id="3" name="Picture 2"/>
          <p:cNvPicPr>
            <a:picLocks noChangeAspect="1"/>
          </p:cNvPicPr>
          <p:nvPr/>
        </p:nvPicPr>
        <p:blipFill>
          <a:blip r:embed="rId3"/>
          <a:stretch>
            <a:fillRect/>
          </a:stretch>
        </p:blipFill>
        <p:spPr>
          <a:xfrm>
            <a:off x="539552" y="1268760"/>
            <a:ext cx="5603384" cy="4072917"/>
          </a:xfrm>
          <a:prstGeom prst="rect">
            <a:avLst/>
          </a:prstGeom>
        </p:spPr>
      </p:pic>
    </p:spTree>
    <p:extLst>
      <p:ext uri="{BB962C8B-B14F-4D97-AF65-F5344CB8AC3E}">
        <p14:creationId xmlns:p14="http://schemas.microsoft.com/office/powerpoint/2010/main" val="424894207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980728" y="188640"/>
            <a:ext cx="8229600" cy="1600200"/>
          </a:xfrm>
        </p:spPr>
        <p:txBody>
          <a:bodyPr/>
          <a:lstStyle/>
          <a:p>
            <a:r>
              <a:rPr lang="en-US" sz="3200" dirty="0" smtClean="0">
                <a:solidFill>
                  <a:schemeClr val="tx1"/>
                </a:solidFill>
                <a:latin typeface="Calibri"/>
                <a:cs typeface="Calibri"/>
              </a:rPr>
              <a:t>South Wales - Context</a:t>
            </a:r>
            <a:endParaRPr lang="en-US" sz="3200" dirty="0">
              <a:solidFill>
                <a:schemeClr val="tx1"/>
              </a:solidFill>
              <a:latin typeface="Calibri"/>
              <a:cs typeface="Calibri"/>
            </a:endParaRPr>
          </a:p>
        </p:txBody>
      </p:sp>
      <p:sp>
        <p:nvSpPr>
          <p:cNvPr id="3" name="Content Placeholder 2"/>
          <p:cNvSpPr>
            <a:spLocks noGrp="1"/>
          </p:cNvSpPr>
          <p:nvPr>
            <p:ph idx="1"/>
          </p:nvPr>
        </p:nvSpPr>
        <p:spPr/>
        <p:txBody>
          <a:bodyPr/>
          <a:lstStyle/>
          <a:p>
            <a:pPr marL="0" indent="0">
              <a:buNone/>
            </a:pPr>
            <a:r>
              <a:rPr lang="en-US" dirty="0" smtClean="0"/>
              <a:t>Valley’s Rebellion</a:t>
            </a:r>
          </a:p>
          <a:p>
            <a:pPr marL="0" indent="0">
              <a:buNone/>
            </a:pPr>
            <a:r>
              <a:rPr lang="en-US" dirty="0">
                <a:hlinkClick r:id="rId2"/>
              </a:rPr>
              <a:t>https://www.youtube.com/watch?v=</a:t>
            </a:r>
            <a:r>
              <a:rPr lang="en-US" dirty="0" smtClean="0">
                <a:hlinkClick r:id="rId2"/>
              </a:rPr>
              <a:t>uWwlJAH88Kg</a:t>
            </a:r>
            <a:endParaRPr lang="en-US" dirty="0" smtClean="0"/>
          </a:p>
          <a:p>
            <a:endParaRPr lang="en-US" dirty="0"/>
          </a:p>
        </p:txBody>
      </p:sp>
      <p:sp>
        <p:nvSpPr>
          <p:cNvPr id="4" name="TextBox 3"/>
          <p:cNvSpPr txBox="1"/>
          <p:nvPr/>
        </p:nvSpPr>
        <p:spPr>
          <a:xfrm>
            <a:off x="4823520" y="2754304"/>
            <a:ext cx="4320480" cy="923330"/>
          </a:xfrm>
          <a:prstGeom prst="rect">
            <a:avLst/>
          </a:prstGeom>
          <a:noFill/>
        </p:spPr>
        <p:txBody>
          <a:bodyPr wrap="square" rtlCol="0">
            <a:spAutoFit/>
          </a:bodyPr>
          <a:lstStyle/>
          <a:p>
            <a:r>
              <a:rPr lang="en-GB" dirty="0" smtClean="0"/>
              <a:t>One for your own time if you interested in history of people’s voice in South Wales context</a:t>
            </a:r>
            <a:endParaRPr lang="en-GB" dirty="0"/>
          </a:p>
        </p:txBody>
      </p:sp>
      <p:pic>
        <p:nvPicPr>
          <p:cNvPr id="5" name="Picture 4"/>
          <p:cNvPicPr>
            <a:picLocks noChangeAspect="1"/>
          </p:cNvPicPr>
          <p:nvPr/>
        </p:nvPicPr>
        <p:blipFill>
          <a:blip r:embed="rId3"/>
          <a:stretch>
            <a:fillRect/>
          </a:stretch>
        </p:blipFill>
        <p:spPr>
          <a:xfrm>
            <a:off x="755576" y="3645024"/>
            <a:ext cx="4215015" cy="3034084"/>
          </a:xfrm>
          <a:prstGeom prst="rect">
            <a:avLst/>
          </a:prstGeom>
        </p:spPr>
      </p:pic>
    </p:spTree>
    <p:extLst>
      <p:ext uri="{BB962C8B-B14F-4D97-AF65-F5344CB8AC3E}">
        <p14:creationId xmlns:p14="http://schemas.microsoft.com/office/powerpoint/2010/main" val="17438904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333" y="1412776"/>
            <a:ext cx="9162133" cy="4104456"/>
          </a:xfrm>
          <a:prstGeom prst="rect">
            <a:avLst/>
          </a:prstGeom>
        </p:spPr>
      </p:pic>
      <p:sp>
        <p:nvSpPr>
          <p:cNvPr id="3" name="Rectangle 2"/>
          <p:cNvSpPr/>
          <p:nvPr/>
        </p:nvSpPr>
        <p:spPr>
          <a:xfrm>
            <a:off x="395536" y="6237312"/>
            <a:ext cx="4572000" cy="276999"/>
          </a:xfrm>
          <a:prstGeom prst="rect">
            <a:avLst/>
          </a:prstGeom>
        </p:spPr>
        <p:txBody>
          <a:bodyPr>
            <a:spAutoFit/>
          </a:bodyPr>
          <a:lstStyle/>
          <a:p>
            <a:r>
              <a:rPr lang="en-GB" sz="1200" dirty="0"/>
              <a:t>https://www.hr-inform.co.uk/employment_law/industrial-action</a:t>
            </a:r>
          </a:p>
        </p:txBody>
      </p:sp>
      <p:sp>
        <p:nvSpPr>
          <p:cNvPr id="4" name="TextBox 3"/>
          <p:cNvSpPr txBox="1"/>
          <p:nvPr/>
        </p:nvSpPr>
        <p:spPr>
          <a:xfrm>
            <a:off x="251520" y="127214"/>
            <a:ext cx="4258473" cy="584775"/>
          </a:xfrm>
          <a:prstGeom prst="rect">
            <a:avLst/>
          </a:prstGeom>
          <a:noFill/>
        </p:spPr>
        <p:txBody>
          <a:bodyPr wrap="none" rtlCol="0">
            <a:spAutoFit/>
          </a:bodyPr>
          <a:lstStyle/>
          <a:p>
            <a:r>
              <a:rPr lang="en-GB" sz="3200" dirty="0" smtClean="0">
                <a:latin typeface="+mn-lt"/>
              </a:rPr>
              <a:t>Industrial Action (in law)</a:t>
            </a:r>
            <a:endParaRPr lang="en-GB" sz="3200" dirty="0">
              <a:latin typeface="+mn-lt"/>
            </a:endParaRPr>
          </a:p>
        </p:txBody>
      </p:sp>
    </p:spTree>
    <p:extLst>
      <p:ext uri="{BB962C8B-B14F-4D97-AF65-F5344CB8AC3E}">
        <p14:creationId xmlns:p14="http://schemas.microsoft.com/office/powerpoint/2010/main" val="268685978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700808"/>
            <a:ext cx="7704856" cy="4524315"/>
          </a:xfrm>
          <a:prstGeom prst="rect">
            <a:avLst/>
          </a:prstGeom>
        </p:spPr>
        <p:txBody>
          <a:bodyPr wrap="square">
            <a:spAutoFit/>
          </a:bodyPr>
          <a:lstStyle/>
          <a:p>
            <a:r>
              <a:rPr lang="en-GB" b="1" dirty="0">
                <a:latin typeface="Open Sans"/>
              </a:rPr>
              <a:t>11 January 2016</a:t>
            </a:r>
          </a:p>
          <a:p>
            <a:r>
              <a:rPr lang="en-GB" dirty="0">
                <a:latin typeface="Open Sans"/>
              </a:rPr>
              <a:t>Zero hours contracts: enforcing ban on exclusivity </a:t>
            </a:r>
            <a:r>
              <a:rPr lang="en-GB" dirty="0" smtClean="0">
                <a:latin typeface="Open Sans"/>
              </a:rPr>
              <a:t>clauses</a:t>
            </a:r>
          </a:p>
          <a:p>
            <a:endParaRPr lang="en-GB" b="0" i="0" dirty="0">
              <a:effectLst/>
              <a:latin typeface="Open Sans"/>
            </a:endParaRPr>
          </a:p>
          <a:p>
            <a:r>
              <a:rPr lang="en-GB" b="1" dirty="0"/>
              <a:t>1 April 2016</a:t>
            </a:r>
          </a:p>
          <a:p>
            <a:r>
              <a:rPr lang="en-GB" dirty="0"/>
              <a:t>National Living </a:t>
            </a:r>
            <a:r>
              <a:rPr lang="en-GB" dirty="0" smtClean="0"/>
              <a:t>Wage</a:t>
            </a:r>
          </a:p>
          <a:p>
            <a:endParaRPr lang="en-GB" dirty="0"/>
          </a:p>
          <a:p>
            <a:r>
              <a:rPr lang="en-GB" b="1" dirty="0"/>
              <a:t>12 July 2016</a:t>
            </a:r>
          </a:p>
          <a:p>
            <a:r>
              <a:rPr lang="en-GB" dirty="0"/>
              <a:t>Immigration Act 2016: Illegal working</a:t>
            </a:r>
          </a:p>
          <a:p>
            <a:endParaRPr lang="en-GB" dirty="0" smtClean="0"/>
          </a:p>
          <a:p>
            <a:r>
              <a:rPr lang="en-GB" b="1" dirty="0"/>
              <a:t>2 April 2017</a:t>
            </a:r>
          </a:p>
          <a:p>
            <a:r>
              <a:rPr lang="en-GB" dirty="0"/>
              <a:t>Family friendly payments</a:t>
            </a:r>
          </a:p>
          <a:p>
            <a:endParaRPr lang="en-GB" dirty="0" smtClean="0"/>
          </a:p>
          <a:p>
            <a:r>
              <a:rPr lang="en-GB" b="1" dirty="0"/>
              <a:t>6 April 2017</a:t>
            </a:r>
          </a:p>
          <a:p>
            <a:r>
              <a:rPr lang="en-GB" dirty="0"/>
              <a:t>Gender pay gap reporting</a:t>
            </a:r>
          </a:p>
          <a:p>
            <a:endParaRPr lang="en-GB" dirty="0"/>
          </a:p>
          <a:p>
            <a:endParaRPr lang="en-GB" b="0" i="0" dirty="0">
              <a:solidFill>
                <a:srgbClr val="58595B"/>
              </a:solidFill>
              <a:effectLst/>
              <a:latin typeface="Open Sans"/>
            </a:endParaRPr>
          </a:p>
        </p:txBody>
      </p:sp>
      <p:sp>
        <p:nvSpPr>
          <p:cNvPr id="3" name="TextBox 2"/>
          <p:cNvSpPr txBox="1"/>
          <p:nvPr/>
        </p:nvSpPr>
        <p:spPr>
          <a:xfrm>
            <a:off x="251520" y="260648"/>
            <a:ext cx="5402889" cy="584775"/>
          </a:xfrm>
          <a:prstGeom prst="rect">
            <a:avLst/>
          </a:prstGeom>
          <a:noFill/>
        </p:spPr>
        <p:txBody>
          <a:bodyPr wrap="none" rtlCol="0">
            <a:spAutoFit/>
          </a:bodyPr>
          <a:lstStyle/>
          <a:p>
            <a:r>
              <a:rPr lang="en-GB" sz="3200" dirty="0" smtClean="0">
                <a:latin typeface="+mj-lt"/>
              </a:rPr>
              <a:t>Some recent key developments</a:t>
            </a:r>
            <a:endParaRPr lang="en-GB" sz="3200" dirty="0">
              <a:latin typeface="+mj-lt"/>
            </a:endParaRPr>
          </a:p>
        </p:txBody>
      </p:sp>
    </p:spTree>
    <p:extLst>
      <p:ext uri="{BB962C8B-B14F-4D97-AF65-F5344CB8AC3E}">
        <p14:creationId xmlns:p14="http://schemas.microsoft.com/office/powerpoint/2010/main" val="335883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268760"/>
            <a:ext cx="8424936" cy="4708981"/>
          </a:xfrm>
          <a:prstGeom prst="rect">
            <a:avLst/>
          </a:prstGeom>
        </p:spPr>
        <p:txBody>
          <a:bodyPr wrap="square">
            <a:spAutoFit/>
          </a:bodyPr>
          <a:lstStyle/>
          <a:p>
            <a:r>
              <a:rPr lang="en-GB" sz="2000" dirty="0">
                <a:latin typeface="Calibri" panose="020F0502020204030204" pitchFamily="34" charset="0"/>
                <a:cs typeface="Calibri" panose="020F0502020204030204" pitchFamily="34" charset="0"/>
              </a:rPr>
              <a:t>6 April </a:t>
            </a:r>
            <a:r>
              <a:rPr lang="en-GB" sz="2000" dirty="0" smtClean="0">
                <a:latin typeface="Calibri" panose="020F0502020204030204" pitchFamily="34" charset="0"/>
                <a:cs typeface="Calibri" panose="020F0502020204030204" pitchFamily="34" charset="0"/>
              </a:rPr>
              <a:t>2016: </a:t>
            </a:r>
            <a:r>
              <a:rPr lang="en-GB" sz="2000" b="1" dirty="0" smtClean="0">
                <a:latin typeface="Calibri" panose="020F0502020204030204" pitchFamily="34" charset="0"/>
                <a:cs typeface="Calibri" panose="020F0502020204030204" pitchFamily="34" charset="0"/>
              </a:rPr>
              <a:t>Tribunal </a:t>
            </a:r>
            <a:r>
              <a:rPr lang="en-GB" sz="2000" b="1" dirty="0">
                <a:latin typeface="Calibri" panose="020F0502020204030204" pitchFamily="34" charset="0"/>
                <a:cs typeface="Calibri" panose="020F0502020204030204" pitchFamily="34" charset="0"/>
              </a:rPr>
              <a:t>compensation limits 2016</a:t>
            </a:r>
          </a:p>
          <a:p>
            <a:endParaRPr lang="en-GB" sz="2000" dirty="0" smtClean="0">
              <a:latin typeface="Calibri" panose="020F0502020204030204" pitchFamily="34" charset="0"/>
              <a:cs typeface="Calibri" panose="020F0502020204030204" pitchFamily="34" charset="0"/>
            </a:endParaRPr>
          </a:p>
          <a:p>
            <a:r>
              <a:rPr lang="en-GB" sz="2000" dirty="0" smtClean="0">
                <a:latin typeface="Calibri" panose="020F0502020204030204" pitchFamily="34" charset="0"/>
                <a:cs typeface="Calibri" panose="020F0502020204030204" pitchFamily="34" charset="0"/>
              </a:rPr>
              <a:t>The </a:t>
            </a:r>
            <a:r>
              <a:rPr lang="en-GB" sz="2000" dirty="0">
                <a:latin typeface="Calibri" panose="020F0502020204030204" pitchFamily="34" charset="0"/>
                <a:cs typeface="Calibri" panose="020F0502020204030204" pitchFamily="34" charset="0"/>
              </a:rPr>
              <a:t>Employment Rights (Increase of Limits) Order 2016 (SI 2016/288) came into force in Great Britain on 6 April 2016. It increased the limit on certain tribunal awards. A week's pay increased to £479 and the cap on the compensatory award increased to £78,962. They apply where the effective date of termination is on or after 6 April 2016.</a:t>
            </a:r>
          </a:p>
          <a:p>
            <a:endParaRPr lang="en-GB" sz="2000" dirty="0" smtClean="0">
              <a:latin typeface="Calibri" panose="020F0502020204030204" pitchFamily="34" charset="0"/>
              <a:cs typeface="Calibri" panose="020F0502020204030204" pitchFamily="34" charset="0"/>
            </a:endParaRPr>
          </a:p>
          <a:p>
            <a:r>
              <a:rPr lang="en-GB" sz="2000" b="1" dirty="0" smtClean="0">
                <a:latin typeface="Calibri" panose="020F0502020204030204" pitchFamily="34" charset="0"/>
                <a:cs typeface="Calibri" panose="020F0502020204030204" pitchFamily="34" charset="0"/>
              </a:rPr>
              <a:t>Penalties </a:t>
            </a:r>
            <a:r>
              <a:rPr lang="en-GB" sz="2000" b="1" dirty="0">
                <a:latin typeface="Calibri" panose="020F0502020204030204" pitchFamily="34" charset="0"/>
                <a:cs typeface="Calibri" panose="020F0502020204030204" pitchFamily="34" charset="0"/>
              </a:rPr>
              <a:t>for non-payment of employment tribunal awards</a:t>
            </a:r>
          </a:p>
          <a:p>
            <a:r>
              <a:rPr lang="en-GB" sz="2000" dirty="0">
                <a:latin typeface="Calibri" panose="020F0502020204030204" pitchFamily="34" charset="0"/>
                <a:cs typeface="Calibri" panose="020F0502020204030204" pitchFamily="34" charset="0"/>
              </a:rPr>
              <a:t>Under Section 150 of the Small Business, Enterprise and Employment Act 2015 employers who fail to pay an employment tribunal award will be issued with a penalty notice. Coming into force on 6 April 2016 the penalty will 50% of the outstanding award, subject to a minimum of £100 and a maximum of £5,000. If the full award and penalty are paid within 14 days, the penalty will be reduced by 50%. The penalty is payable to the Secretary of State not the claimant</a:t>
            </a:r>
            <a:r>
              <a:rPr lang="en-GB" sz="2000" dirty="0" smtClean="0">
                <a:latin typeface="Calibri" panose="020F0502020204030204" pitchFamily="34" charset="0"/>
                <a:cs typeface="Calibri" panose="020F0502020204030204" pitchFamily="34" charset="0"/>
              </a:rPr>
              <a:t>.</a:t>
            </a:r>
            <a:endParaRPr lang="en-GB" sz="2000" dirty="0">
              <a:latin typeface="Calibri" panose="020F0502020204030204" pitchFamily="34" charset="0"/>
              <a:cs typeface="Calibri" panose="020F0502020204030204" pitchFamily="34" charset="0"/>
            </a:endParaRPr>
          </a:p>
        </p:txBody>
      </p:sp>
      <p:sp>
        <p:nvSpPr>
          <p:cNvPr id="3" name="Rectangle 2"/>
          <p:cNvSpPr/>
          <p:nvPr/>
        </p:nvSpPr>
        <p:spPr>
          <a:xfrm>
            <a:off x="330497" y="188640"/>
            <a:ext cx="3311291" cy="584775"/>
          </a:xfrm>
          <a:prstGeom prst="rect">
            <a:avLst/>
          </a:prstGeom>
        </p:spPr>
        <p:txBody>
          <a:bodyPr wrap="none">
            <a:spAutoFit/>
          </a:bodyPr>
          <a:lstStyle/>
          <a:p>
            <a:r>
              <a:rPr lang="en-GB" sz="3200" dirty="0" smtClean="0">
                <a:latin typeface="Open Sans"/>
              </a:rPr>
              <a:t>Tribunal Reforms</a:t>
            </a:r>
            <a:endParaRPr lang="en-GB" sz="3200" dirty="0"/>
          </a:p>
        </p:txBody>
      </p:sp>
    </p:spTree>
    <p:extLst>
      <p:ext uri="{BB962C8B-B14F-4D97-AF65-F5344CB8AC3E}">
        <p14:creationId xmlns:p14="http://schemas.microsoft.com/office/powerpoint/2010/main" val="302646126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268760"/>
            <a:ext cx="8856984" cy="4708981"/>
          </a:xfrm>
          <a:prstGeom prst="rect">
            <a:avLst/>
          </a:prstGeom>
        </p:spPr>
        <p:txBody>
          <a:bodyPr wrap="square">
            <a:spAutoFit/>
          </a:bodyPr>
          <a:lstStyle/>
          <a:p>
            <a:r>
              <a:rPr lang="en-GB" sz="2000" dirty="0">
                <a:latin typeface="+mn-lt"/>
              </a:rPr>
              <a:t>26 July </a:t>
            </a:r>
            <a:r>
              <a:rPr lang="en-GB" sz="2000" dirty="0" smtClean="0">
                <a:latin typeface="+mn-lt"/>
              </a:rPr>
              <a:t>2017 </a:t>
            </a:r>
            <a:r>
              <a:rPr lang="en-GB" sz="2000" b="1" dirty="0" smtClean="0">
                <a:latin typeface="+mn-lt"/>
              </a:rPr>
              <a:t>Tribunal </a:t>
            </a:r>
            <a:r>
              <a:rPr lang="en-GB" sz="2000" b="1" dirty="0">
                <a:latin typeface="+mn-lt"/>
              </a:rPr>
              <a:t>fees abolished</a:t>
            </a:r>
          </a:p>
          <a:p>
            <a:r>
              <a:rPr lang="en-GB" sz="2000" dirty="0">
                <a:latin typeface="+mn-lt"/>
              </a:rPr>
              <a:t>On 26 July 2017, the Supreme Court ruled that the regulations introducing tribunal fees in July 2013 were unlawful. Employment tribunals stopped accepting fees with immediate effect.</a:t>
            </a:r>
          </a:p>
          <a:p>
            <a:r>
              <a:rPr lang="en-GB" sz="2000" dirty="0">
                <a:latin typeface="+mn-lt"/>
              </a:rPr>
              <a:t>The government opened a </a:t>
            </a:r>
            <a:r>
              <a:rPr lang="en-GB" sz="2000" u="sng" dirty="0">
                <a:latin typeface="+mn-lt"/>
              </a:rPr>
              <a:t>fees refund </a:t>
            </a:r>
            <a:r>
              <a:rPr lang="en-GB" sz="2000" u="sng" dirty="0" smtClean="0">
                <a:latin typeface="+mn-lt"/>
              </a:rPr>
              <a:t>scheme</a:t>
            </a:r>
            <a:r>
              <a:rPr lang="en-GB" sz="2000" dirty="0" smtClean="0">
                <a:latin typeface="+mn-lt"/>
              </a:rPr>
              <a:t>. </a:t>
            </a:r>
            <a:r>
              <a:rPr lang="en-GB" sz="2000" dirty="0">
                <a:latin typeface="+mn-lt"/>
              </a:rPr>
              <a:t>Claims for refunds can be submitted by any employee and employer that paid Employment Tribunal or Employment Appeal Tribunal fees between 2013 and 2017.</a:t>
            </a:r>
          </a:p>
          <a:p>
            <a:endParaRPr lang="en-GB" sz="2000" dirty="0" smtClean="0">
              <a:latin typeface="+mn-lt"/>
            </a:endParaRPr>
          </a:p>
          <a:p>
            <a:r>
              <a:rPr lang="en-GB" sz="2000" dirty="0" smtClean="0">
                <a:latin typeface="+mn-lt"/>
              </a:rPr>
              <a:t>15 </a:t>
            </a:r>
            <a:r>
              <a:rPr lang="en-GB" sz="2000" dirty="0">
                <a:latin typeface="+mn-lt"/>
              </a:rPr>
              <a:t>November </a:t>
            </a:r>
            <a:r>
              <a:rPr lang="en-GB" sz="2000" dirty="0" smtClean="0">
                <a:latin typeface="+mn-lt"/>
              </a:rPr>
              <a:t>2017: </a:t>
            </a:r>
            <a:r>
              <a:rPr lang="en-GB" sz="2000" b="1" dirty="0" smtClean="0">
                <a:latin typeface="+mn-lt"/>
              </a:rPr>
              <a:t>Tribunal </a:t>
            </a:r>
            <a:r>
              <a:rPr lang="en-GB" sz="2000" b="1" dirty="0">
                <a:latin typeface="+mn-lt"/>
              </a:rPr>
              <a:t>fee refund scheme</a:t>
            </a:r>
          </a:p>
          <a:p>
            <a:r>
              <a:rPr lang="en-GB" sz="2000" dirty="0">
                <a:latin typeface="+mn-lt"/>
              </a:rPr>
              <a:t>The government has launched an online system for claimants seeking a refund for tribunal fees paid between 29 July 2013, when fees were introduced, and 26 July 2017, the date on which the regime was ruled unlawful by the Supreme Court. Refunds will include 0.5 per cent interest.</a:t>
            </a:r>
          </a:p>
          <a:p>
            <a:r>
              <a:rPr lang="en-GB" sz="2000" dirty="0">
                <a:latin typeface="+mn-lt"/>
              </a:rPr>
              <a:t>Respondents to a claim (usually employers) can fill in and post, or email, a </a:t>
            </a:r>
            <a:r>
              <a:rPr lang="en-GB" sz="2000" u="sng" dirty="0" smtClean="0">
                <a:latin typeface="+mn-lt"/>
              </a:rPr>
              <a:t>form</a:t>
            </a:r>
            <a:r>
              <a:rPr lang="en-GB" sz="2000" dirty="0">
                <a:latin typeface="+mn-lt"/>
              </a:rPr>
              <a:t> if they were ordered to pay the fees of a tribunal claimant during the fees period. </a:t>
            </a:r>
          </a:p>
        </p:txBody>
      </p:sp>
      <p:sp>
        <p:nvSpPr>
          <p:cNvPr id="3" name="Rectangle 2"/>
          <p:cNvSpPr/>
          <p:nvPr/>
        </p:nvSpPr>
        <p:spPr>
          <a:xfrm>
            <a:off x="330497" y="188640"/>
            <a:ext cx="3010761" cy="584775"/>
          </a:xfrm>
          <a:prstGeom prst="rect">
            <a:avLst/>
          </a:prstGeom>
        </p:spPr>
        <p:txBody>
          <a:bodyPr wrap="none">
            <a:spAutoFit/>
          </a:bodyPr>
          <a:lstStyle/>
          <a:p>
            <a:r>
              <a:rPr lang="en-GB" sz="3200" dirty="0" smtClean="0">
                <a:latin typeface="+mj-lt"/>
              </a:rPr>
              <a:t>Tribunal Reforms</a:t>
            </a:r>
            <a:endParaRPr lang="en-GB" sz="3200" dirty="0">
              <a:latin typeface="+mj-lt"/>
            </a:endParaRPr>
          </a:p>
        </p:txBody>
      </p:sp>
    </p:spTree>
    <p:extLst>
      <p:ext uri="{BB962C8B-B14F-4D97-AF65-F5344CB8AC3E}">
        <p14:creationId xmlns:p14="http://schemas.microsoft.com/office/powerpoint/2010/main" val="197323038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1520" y="1268760"/>
            <a:ext cx="8604448" cy="5521512"/>
          </a:xfrm>
          <a:prstGeom prst="rect">
            <a:avLst/>
          </a:prstGeom>
          <a:noFill/>
        </p:spPr>
        <p:txBody>
          <a:bodyPr wrap="square" rtlCol="0">
            <a:spAutoFit/>
          </a:bodyPr>
          <a:lstStyle/>
          <a:p>
            <a:pPr marL="363538" indent="-363538">
              <a:lnSpc>
                <a:spcPct val="140000"/>
              </a:lnSpc>
              <a:buClr>
                <a:srgbClr val="414042"/>
              </a:buClr>
              <a:buFont typeface="Arial" pitchFamily="34" charset="0"/>
              <a:buChar char="•"/>
              <a:tabLst>
                <a:tab pos="363538" algn="l"/>
              </a:tabLst>
            </a:pPr>
            <a:r>
              <a:rPr lang="en-GB" dirty="0" smtClean="0">
                <a:latin typeface="Calibri" panose="020F0502020204030204" pitchFamily="34" charset="0"/>
                <a:cs typeface="Calibri" panose="020F0502020204030204" pitchFamily="34" charset="0"/>
              </a:rPr>
              <a:t>Employment tribunal fees came into force on 29 July 2013</a:t>
            </a:r>
            <a:endParaRPr lang="en-GB" dirty="0">
              <a:latin typeface="Calibri" panose="020F0502020204030204" pitchFamily="34" charset="0"/>
              <a:cs typeface="Calibri" panose="020F0502020204030204" pitchFamily="34" charset="0"/>
            </a:endParaRPr>
          </a:p>
          <a:p>
            <a:pPr>
              <a:lnSpc>
                <a:spcPct val="140000"/>
              </a:lnSpc>
              <a:buClr>
                <a:srgbClr val="414042"/>
              </a:buClr>
              <a:tabLst>
                <a:tab pos="363538" algn="l"/>
              </a:tabLst>
            </a:pPr>
            <a:r>
              <a:rPr lang="en-GB" dirty="0" smtClean="0">
                <a:latin typeface="Calibri" panose="020F0502020204030204" pitchFamily="34" charset="0"/>
                <a:cs typeface="Calibri" panose="020F0502020204030204" pitchFamily="34" charset="0"/>
              </a:rPr>
              <a:t> </a:t>
            </a:r>
          </a:p>
          <a:p>
            <a:pPr marL="820738" lvl="1" indent="-363538">
              <a:lnSpc>
                <a:spcPct val="140000"/>
              </a:lnSpc>
              <a:buClr>
                <a:srgbClr val="414042"/>
              </a:buClr>
              <a:buFont typeface="Arial" pitchFamily="34" charset="0"/>
              <a:buChar char="•"/>
              <a:tabLst>
                <a:tab pos="363538" algn="l"/>
              </a:tabLst>
            </a:pPr>
            <a:r>
              <a:rPr lang="en-GB" u="sng" dirty="0" smtClean="0">
                <a:latin typeface="Calibri" panose="020F0502020204030204" pitchFamily="34" charset="0"/>
                <a:cs typeface="Calibri" panose="020F0502020204030204" pitchFamily="34" charset="0"/>
              </a:rPr>
              <a:t>Type A claims</a:t>
            </a:r>
            <a:r>
              <a:rPr lang="en-GB" dirty="0" smtClean="0">
                <a:latin typeface="Calibri" panose="020F0502020204030204" pitchFamily="34" charset="0"/>
                <a:cs typeface="Calibri" panose="020F0502020204030204" pitchFamily="34" charset="0"/>
              </a:rPr>
              <a:t> (short track monetary claims such as unpaid wages)</a:t>
            </a:r>
          </a:p>
          <a:p>
            <a:pPr marL="1257300" lvl="2" indent="-342900">
              <a:lnSpc>
                <a:spcPct val="140000"/>
              </a:lnSpc>
              <a:buClr>
                <a:srgbClr val="414042"/>
              </a:buClr>
              <a:buFont typeface="Arial" pitchFamily="34" charset="0"/>
              <a:buChar char="•"/>
              <a:defRPr/>
            </a:pPr>
            <a:r>
              <a:rPr lang="en-GB" dirty="0" smtClean="0">
                <a:latin typeface="Calibri" panose="020F0502020204030204" pitchFamily="34" charset="0"/>
                <a:cs typeface="Calibri" panose="020F0502020204030204" pitchFamily="34" charset="0"/>
              </a:rPr>
              <a:t>Issue fee: £160</a:t>
            </a:r>
          </a:p>
          <a:p>
            <a:pPr marL="1257300" lvl="2" indent="-342900">
              <a:lnSpc>
                <a:spcPct val="140000"/>
              </a:lnSpc>
              <a:buClr>
                <a:srgbClr val="414042"/>
              </a:buClr>
              <a:buFont typeface="Arial" pitchFamily="34" charset="0"/>
              <a:buChar char="•"/>
              <a:defRPr/>
            </a:pPr>
            <a:r>
              <a:rPr lang="en-GB" dirty="0" smtClean="0">
                <a:latin typeface="Calibri" panose="020F0502020204030204" pitchFamily="34" charset="0"/>
                <a:cs typeface="Calibri" panose="020F0502020204030204" pitchFamily="34" charset="0"/>
              </a:rPr>
              <a:t>Hearing fee: £230</a:t>
            </a:r>
          </a:p>
          <a:p>
            <a:pPr marL="1257300" lvl="2" indent="-342900">
              <a:lnSpc>
                <a:spcPct val="140000"/>
              </a:lnSpc>
              <a:buClr>
                <a:srgbClr val="414042"/>
              </a:buClr>
              <a:buFont typeface="Arial" pitchFamily="34" charset="0"/>
              <a:buChar char="•"/>
              <a:defRPr/>
            </a:pPr>
            <a:endParaRPr lang="en-GB" dirty="0" smtClean="0">
              <a:latin typeface="Calibri" panose="020F0502020204030204" pitchFamily="34" charset="0"/>
              <a:cs typeface="Calibri" panose="020F0502020204030204" pitchFamily="34" charset="0"/>
            </a:endParaRPr>
          </a:p>
          <a:p>
            <a:pPr marL="800100" lvl="1" indent="-342900">
              <a:lnSpc>
                <a:spcPct val="140000"/>
              </a:lnSpc>
              <a:buClr>
                <a:srgbClr val="414042"/>
              </a:buClr>
              <a:buFont typeface="Arial" pitchFamily="34" charset="0"/>
              <a:buChar char="•"/>
              <a:defRPr/>
            </a:pPr>
            <a:r>
              <a:rPr lang="en-GB" u="sng" dirty="0" smtClean="0">
                <a:latin typeface="Calibri" panose="020F0502020204030204" pitchFamily="34" charset="0"/>
                <a:cs typeface="Calibri" panose="020F0502020204030204" pitchFamily="34" charset="0"/>
              </a:rPr>
              <a:t>Type B claims</a:t>
            </a:r>
            <a:r>
              <a:rPr lang="en-GB" dirty="0" smtClean="0">
                <a:latin typeface="Calibri" panose="020F0502020204030204" pitchFamily="34" charset="0"/>
                <a:cs typeface="Calibri" panose="020F0502020204030204" pitchFamily="34" charset="0"/>
              </a:rPr>
              <a:t> (all other claims including unfair dismissal and discrimination)</a:t>
            </a:r>
          </a:p>
          <a:p>
            <a:pPr marL="1257300" lvl="2" indent="-342900">
              <a:lnSpc>
                <a:spcPct val="140000"/>
              </a:lnSpc>
              <a:buClr>
                <a:srgbClr val="414042"/>
              </a:buClr>
              <a:buFont typeface="Arial" pitchFamily="34" charset="0"/>
              <a:buChar char="•"/>
              <a:defRPr/>
            </a:pPr>
            <a:r>
              <a:rPr lang="en-GB" dirty="0" smtClean="0">
                <a:latin typeface="Calibri" panose="020F0502020204030204" pitchFamily="34" charset="0"/>
                <a:cs typeface="Calibri" panose="020F0502020204030204" pitchFamily="34" charset="0"/>
              </a:rPr>
              <a:t>Issue fee: £250</a:t>
            </a:r>
          </a:p>
          <a:p>
            <a:pPr marL="1257300" lvl="2" indent="-342900">
              <a:lnSpc>
                <a:spcPct val="140000"/>
              </a:lnSpc>
              <a:buClr>
                <a:srgbClr val="414042"/>
              </a:buClr>
              <a:buFont typeface="Arial" pitchFamily="34" charset="0"/>
              <a:buChar char="•"/>
              <a:defRPr/>
            </a:pPr>
            <a:r>
              <a:rPr lang="en-GB" dirty="0" smtClean="0">
                <a:latin typeface="Calibri" panose="020F0502020204030204" pitchFamily="34" charset="0"/>
                <a:cs typeface="Calibri" panose="020F0502020204030204" pitchFamily="34" charset="0"/>
              </a:rPr>
              <a:t>Hearing fee: £950</a:t>
            </a:r>
          </a:p>
          <a:p>
            <a:pPr marL="1257300" lvl="2" indent="-342900">
              <a:lnSpc>
                <a:spcPct val="140000"/>
              </a:lnSpc>
              <a:buClr>
                <a:srgbClr val="414042"/>
              </a:buClr>
              <a:buFont typeface="Arial" pitchFamily="34" charset="0"/>
              <a:buChar char="•"/>
              <a:defRPr/>
            </a:pPr>
            <a:endParaRPr lang="en-GB" dirty="0" smtClean="0">
              <a:latin typeface="Calibri" panose="020F0502020204030204" pitchFamily="34" charset="0"/>
              <a:cs typeface="Calibri" panose="020F0502020204030204" pitchFamily="34" charset="0"/>
            </a:endParaRPr>
          </a:p>
          <a:p>
            <a:pPr marL="800100" lvl="1" indent="-342900">
              <a:lnSpc>
                <a:spcPct val="140000"/>
              </a:lnSpc>
              <a:buClr>
                <a:srgbClr val="414042"/>
              </a:buClr>
              <a:buFont typeface="Arial" pitchFamily="34" charset="0"/>
              <a:buChar char="•"/>
              <a:defRPr/>
            </a:pPr>
            <a:r>
              <a:rPr lang="en-GB" u="sng" dirty="0" smtClean="0">
                <a:latin typeface="Calibri" panose="020F0502020204030204" pitchFamily="34" charset="0"/>
                <a:cs typeface="Calibri" panose="020F0502020204030204" pitchFamily="34" charset="0"/>
              </a:rPr>
              <a:t>Employment Appeal Tribunal fees</a:t>
            </a:r>
            <a:r>
              <a:rPr lang="en-GB" dirty="0" smtClean="0">
                <a:latin typeface="Calibri" panose="020F0502020204030204" pitchFamily="34" charset="0"/>
                <a:cs typeface="Calibri" panose="020F0502020204030204" pitchFamily="34" charset="0"/>
              </a:rPr>
              <a:t>:</a:t>
            </a:r>
          </a:p>
          <a:p>
            <a:pPr marL="1257300" lvl="2" indent="-342900">
              <a:lnSpc>
                <a:spcPct val="140000"/>
              </a:lnSpc>
              <a:buClr>
                <a:srgbClr val="414042"/>
              </a:buClr>
              <a:buFont typeface="Arial" pitchFamily="34" charset="0"/>
              <a:buChar char="•"/>
              <a:defRPr/>
            </a:pPr>
            <a:r>
              <a:rPr lang="en-GB" dirty="0" smtClean="0">
                <a:latin typeface="Calibri" panose="020F0502020204030204" pitchFamily="34" charset="0"/>
                <a:cs typeface="Calibri" panose="020F0502020204030204" pitchFamily="34" charset="0"/>
              </a:rPr>
              <a:t>Appeal fee: £400</a:t>
            </a:r>
          </a:p>
          <a:p>
            <a:pPr marL="1257300" lvl="2" indent="-342900">
              <a:lnSpc>
                <a:spcPct val="140000"/>
              </a:lnSpc>
              <a:buClr>
                <a:srgbClr val="414042"/>
              </a:buClr>
              <a:buFont typeface="Arial" pitchFamily="34" charset="0"/>
              <a:buChar char="•"/>
              <a:defRPr/>
            </a:pPr>
            <a:r>
              <a:rPr lang="en-GB" dirty="0" smtClean="0">
                <a:latin typeface="Calibri" panose="020F0502020204030204" pitchFamily="34" charset="0"/>
                <a:cs typeface="Calibri" panose="020F0502020204030204" pitchFamily="34" charset="0"/>
              </a:rPr>
              <a:t>Hearing fee: £1,200</a:t>
            </a:r>
          </a:p>
          <a:p>
            <a:pPr marL="342900" indent="-342900">
              <a:lnSpc>
                <a:spcPct val="140000"/>
              </a:lnSpc>
              <a:buClr>
                <a:srgbClr val="414042"/>
              </a:buClr>
              <a:defRPr/>
            </a:pPr>
            <a:endParaRPr lang="en-GB" dirty="0" smtClean="0">
              <a:latin typeface="Calibri" panose="020F0502020204030204" pitchFamily="34" charset="0"/>
              <a:cs typeface="Calibri" panose="020F0502020204030204" pitchFamily="34" charset="0"/>
            </a:endParaRPr>
          </a:p>
        </p:txBody>
      </p:sp>
      <p:sp>
        <p:nvSpPr>
          <p:cNvPr id="6" name="TextBox 5"/>
          <p:cNvSpPr txBox="1"/>
          <p:nvPr/>
        </p:nvSpPr>
        <p:spPr>
          <a:xfrm>
            <a:off x="175490" y="188640"/>
            <a:ext cx="4648030" cy="584775"/>
          </a:xfrm>
          <a:prstGeom prst="rect">
            <a:avLst/>
          </a:prstGeom>
          <a:noFill/>
        </p:spPr>
        <p:txBody>
          <a:bodyPr wrap="square" rtlCol="0">
            <a:spAutoFit/>
          </a:bodyPr>
          <a:lstStyle/>
          <a:p>
            <a:r>
              <a:rPr lang="en-GB" sz="3200" dirty="0" smtClean="0">
                <a:latin typeface="+mn-lt"/>
              </a:rPr>
              <a:t>Tribunal Developments</a:t>
            </a:r>
            <a:endParaRPr lang="en-GB" sz="3200" dirty="0">
              <a:latin typeface="+mn-lt"/>
            </a:endParaRPr>
          </a:p>
        </p:txBody>
      </p:sp>
    </p:spTree>
    <p:extLst>
      <p:ext uri="{BB962C8B-B14F-4D97-AF65-F5344CB8AC3E}">
        <p14:creationId xmlns:p14="http://schemas.microsoft.com/office/powerpoint/2010/main" val="91388236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39552" y="1196752"/>
            <a:ext cx="8064896" cy="6038576"/>
          </a:xfrm>
          <a:prstGeom prst="rect">
            <a:avLst/>
          </a:prstGeom>
          <a:noFill/>
        </p:spPr>
        <p:txBody>
          <a:bodyPr wrap="square" rtlCol="0">
            <a:spAutoFit/>
          </a:bodyPr>
          <a:lstStyle/>
          <a:p>
            <a:pPr marL="342900" indent="-342900">
              <a:lnSpc>
                <a:spcPct val="140000"/>
              </a:lnSpc>
              <a:buClr>
                <a:srgbClr val="414042"/>
              </a:buClr>
              <a:buFont typeface="Wingdings" panose="05000000000000000000" pitchFamily="2" charset="2"/>
              <a:buChar char="§"/>
              <a:defRPr/>
            </a:pPr>
            <a:r>
              <a:rPr lang="en-GB" sz="2400" dirty="0" smtClean="0">
                <a:latin typeface="Calibri" panose="020F0502020204030204" pitchFamily="34" charset="0"/>
                <a:cs typeface="Calibri" panose="020F0502020204030204" pitchFamily="34" charset="0"/>
              </a:rPr>
              <a:t>Introduction of new employment tribunal rules of procedure on 29 July 2013</a:t>
            </a:r>
          </a:p>
          <a:p>
            <a:pPr marL="800100" lvl="1" indent="-342900">
              <a:lnSpc>
                <a:spcPct val="140000"/>
              </a:lnSpc>
              <a:buClr>
                <a:srgbClr val="414042"/>
              </a:buClr>
              <a:buFont typeface="Wingdings" panose="05000000000000000000" pitchFamily="2" charset="2"/>
              <a:buChar char="§"/>
              <a:defRPr/>
            </a:pPr>
            <a:r>
              <a:rPr lang="en-US" sz="2400" dirty="0" smtClean="0">
                <a:latin typeface="Calibri" panose="020F0502020204030204" pitchFamily="34" charset="0"/>
                <a:cs typeface="Calibri" panose="020F0502020204030204" pitchFamily="34" charset="0"/>
              </a:rPr>
              <a:t>revised ET1 and ET3 forms</a:t>
            </a:r>
          </a:p>
          <a:p>
            <a:pPr marL="800100" lvl="1" indent="-342900">
              <a:lnSpc>
                <a:spcPct val="140000"/>
              </a:lnSpc>
              <a:buClr>
                <a:srgbClr val="414042"/>
              </a:buClr>
              <a:buFont typeface="Wingdings" panose="05000000000000000000" pitchFamily="2" charset="2"/>
              <a:buChar char="§"/>
              <a:defRPr/>
            </a:pPr>
            <a:r>
              <a:rPr lang="en-US" sz="2400" dirty="0" smtClean="0">
                <a:latin typeface="Calibri" panose="020F0502020204030204" pitchFamily="34" charset="0"/>
                <a:cs typeface="Calibri" panose="020F0502020204030204" pitchFamily="34" charset="0"/>
              </a:rPr>
              <a:t>a new initial sift stage (new rules 22 to 25)</a:t>
            </a:r>
          </a:p>
          <a:p>
            <a:pPr marL="800100" lvl="1" indent="-342900">
              <a:lnSpc>
                <a:spcPct val="140000"/>
              </a:lnSpc>
              <a:buClr>
                <a:srgbClr val="414042"/>
              </a:buClr>
              <a:buFont typeface="Wingdings" panose="05000000000000000000" pitchFamily="2" charset="2"/>
              <a:buChar char="§"/>
              <a:defRPr/>
            </a:pPr>
            <a:r>
              <a:rPr lang="en-US" sz="2400" dirty="0" smtClean="0">
                <a:latin typeface="Calibri" panose="020F0502020204030204" pitchFamily="34" charset="0"/>
                <a:cs typeface="Calibri" panose="020F0502020204030204" pitchFamily="34" charset="0"/>
              </a:rPr>
              <a:t>emphasis on considering Alternative Dispute Resolution throughout (new rule 2) and in particular at preliminary hearings (new rule 39(e)).</a:t>
            </a:r>
          </a:p>
          <a:p>
            <a:pPr marL="800100" lvl="1" indent="-342900">
              <a:lnSpc>
                <a:spcPct val="140000"/>
              </a:lnSpc>
              <a:buClr>
                <a:srgbClr val="414042"/>
              </a:buClr>
              <a:buFont typeface="Wingdings" panose="05000000000000000000" pitchFamily="2" charset="2"/>
              <a:buChar char="§"/>
              <a:defRPr/>
            </a:pPr>
            <a:endParaRPr lang="en-GB" sz="2400" dirty="0" smtClean="0">
              <a:latin typeface="Calibri" panose="020F0502020204030204" pitchFamily="34" charset="0"/>
              <a:cs typeface="Calibri" panose="020F0502020204030204" pitchFamily="34" charset="0"/>
            </a:endParaRPr>
          </a:p>
          <a:p>
            <a:pPr marL="342900" indent="-342900">
              <a:lnSpc>
                <a:spcPct val="140000"/>
              </a:lnSpc>
              <a:buClr>
                <a:srgbClr val="414042"/>
              </a:buClr>
              <a:buFont typeface="Wingdings" panose="05000000000000000000" pitchFamily="2" charset="2"/>
              <a:buChar char="§"/>
              <a:defRPr/>
            </a:pPr>
            <a:r>
              <a:rPr lang="en-GB" sz="2400" dirty="0" smtClean="0">
                <a:latin typeface="Calibri" panose="020F0502020204030204" pitchFamily="34" charset="0"/>
                <a:cs typeface="Calibri" panose="020F0502020204030204" pitchFamily="34" charset="0"/>
              </a:rPr>
              <a:t>Qualifying period for protection against unfair dismissal increased from one year to two years on 6 April 2012</a:t>
            </a:r>
          </a:p>
          <a:p>
            <a:pPr marL="342900" indent="-342900">
              <a:lnSpc>
                <a:spcPct val="140000"/>
              </a:lnSpc>
              <a:buClr>
                <a:srgbClr val="414042"/>
              </a:buClr>
              <a:defRPr/>
            </a:pPr>
            <a:endParaRPr lang="en-GB" dirty="0" smtClean="0">
              <a:solidFill>
                <a:srgbClr val="414042"/>
              </a:solidFill>
              <a:latin typeface="Century Gothic" pitchFamily="34" charset="0"/>
            </a:endParaRPr>
          </a:p>
          <a:p>
            <a:pPr marL="342900" indent="-342900">
              <a:lnSpc>
                <a:spcPct val="140000"/>
              </a:lnSpc>
              <a:buClr>
                <a:srgbClr val="414042"/>
              </a:buClr>
              <a:defRPr/>
            </a:pPr>
            <a:endParaRPr lang="en-GB" dirty="0" smtClean="0">
              <a:solidFill>
                <a:srgbClr val="414042"/>
              </a:solidFill>
              <a:latin typeface="Century Gothic" pitchFamily="34" charset="0"/>
            </a:endParaRPr>
          </a:p>
        </p:txBody>
      </p:sp>
      <p:sp>
        <p:nvSpPr>
          <p:cNvPr id="6" name="TextBox 5"/>
          <p:cNvSpPr txBox="1"/>
          <p:nvPr/>
        </p:nvSpPr>
        <p:spPr>
          <a:xfrm>
            <a:off x="251520" y="260648"/>
            <a:ext cx="4432006" cy="584775"/>
          </a:xfrm>
          <a:prstGeom prst="rect">
            <a:avLst/>
          </a:prstGeom>
          <a:noFill/>
        </p:spPr>
        <p:txBody>
          <a:bodyPr wrap="square" rtlCol="0">
            <a:spAutoFit/>
          </a:bodyPr>
          <a:lstStyle/>
          <a:p>
            <a:r>
              <a:rPr lang="en-GB" sz="3200" dirty="0" smtClean="0">
                <a:latin typeface="Calibri" panose="020F0502020204030204" pitchFamily="34" charset="0"/>
                <a:cs typeface="Calibri" panose="020F0502020204030204" pitchFamily="34" charset="0"/>
              </a:rPr>
              <a:t>Tribunal Developments</a:t>
            </a: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2450264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In what ways has the UK and EU legal context had an im</a:t>
            </a:r>
            <a:r>
              <a:rPr lang="en-GB" dirty="0" smtClean="0"/>
              <a:t>pact in your workplace?</a:t>
            </a:r>
            <a:endParaRPr lang="en-GB" dirty="0"/>
          </a:p>
        </p:txBody>
      </p:sp>
    </p:spTree>
    <p:extLst>
      <p:ext uri="{BB962C8B-B14F-4D97-AF65-F5344CB8AC3E}">
        <p14:creationId xmlns:p14="http://schemas.microsoft.com/office/powerpoint/2010/main" val="87180885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197" y="188640"/>
            <a:ext cx="8229600" cy="1600200"/>
          </a:xfrm>
        </p:spPr>
        <p:txBody>
          <a:bodyPr/>
          <a:lstStyle/>
          <a:p>
            <a:pPr algn="l"/>
            <a:r>
              <a:rPr lang="en-GB" sz="4000" dirty="0" smtClean="0"/>
              <a:t>Various agencies involved</a:t>
            </a:r>
            <a:endParaRPr lang="en-GB" sz="4000"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79512" y="1340768"/>
            <a:ext cx="8961257" cy="3816424"/>
          </a:xfrm>
          <a:prstGeom prst="rect">
            <a:avLst/>
          </a:prstGeom>
        </p:spPr>
      </p:pic>
    </p:spTree>
    <p:extLst>
      <p:ext uri="{BB962C8B-B14F-4D97-AF65-F5344CB8AC3E}">
        <p14:creationId xmlns:p14="http://schemas.microsoft.com/office/powerpoint/2010/main" val="126761718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794662162"/>
              </p:ext>
            </p:extLst>
          </p:nvPr>
        </p:nvGraphicFramePr>
        <p:xfrm>
          <a:off x="571472" y="1196752"/>
          <a:ext cx="8229600" cy="50720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21522" y="0"/>
            <a:ext cx="9490066" cy="1143000"/>
          </a:xfrm>
        </p:spPr>
        <p:txBody>
          <a:bodyPr>
            <a:normAutofit/>
          </a:bodyPr>
          <a:lstStyle/>
          <a:p>
            <a:pPr algn="l" eaLnBrk="1" hangingPunct="1">
              <a:defRPr/>
            </a:pPr>
            <a:r>
              <a:rPr lang="en-GB" sz="2800" dirty="0" smtClean="0">
                <a:latin typeface="+mn-lt"/>
                <a:ea typeface="+mj-ea"/>
              </a:rPr>
              <a:t>Agencies which </a:t>
            </a:r>
            <a:r>
              <a:rPr lang="en-GB" sz="2800" dirty="0" smtClean="0">
                <a:latin typeface="+mn-lt"/>
                <a:ea typeface="+mj-ea"/>
              </a:rPr>
              <a:t>implement/monitor various </a:t>
            </a:r>
            <a:r>
              <a:rPr lang="en-GB" sz="2800" dirty="0" smtClean="0">
                <a:latin typeface="+mn-lt"/>
                <a:ea typeface="+mj-ea"/>
              </a:rPr>
              <a:t>roles of Government</a:t>
            </a:r>
            <a:endParaRPr lang="en-GB" sz="2800" dirty="0">
              <a:latin typeface="+mn-lt"/>
              <a:ea typeface="+mj-ea"/>
            </a:endParaRPr>
          </a:p>
        </p:txBody>
      </p:sp>
      <p:sp>
        <p:nvSpPr>
          <p:cNvPr id="2" name="TextBox 1"/>
          <p:cNvSpPr txBox="1"/>
          <p:nvPr/>
        </p:nvSpPr>
        <p:spPr>
          <a:xfrm>
            <a:off x="428549" y="2132856"/>
            <a:ext cx="1480248" cy="3539430"/>
          </a:xfrm>
          <a:prstGeom prst="rect">
            <a:avLst/>
          </a:prstGeom>
          <a:noFill/>
        </p:spPr>
        <p:txBody>
          <a:bodyPr wrap="square" rtlCol="0">
            <a:spAutoFit/>
          </a:bodyPr>
          <a:lstStyle/>
          <a:p>
            <a:r>
              <a:rPr lang="en-GB" altLang="en-US" sz="1600" dirty="0">
                <a:ea typeface="ＭＳ Ｐゴシック" pitchFamily="34" charset="-128"/>
              </a:rPr>
              <a:t>determines the independence of </a:t>
            </a:r>
            <a:r>
              <a:rPr lang="en-GB" altLang="en-US" sz="1600" dirty="0" smtClean="0">
                <a:ea typeface="ＭＳ Ｐゴシック" pitchFamily="34" charset="-128"/>
              </a:rPr>
              <a:t>a TU, </a:t>
            </a:r>
            <a:r>
              <a:rPr lang="en-GB" altLang="en-US" sz="1600" dirty="0">
                <a:ea typeface="ＭＳ Ｐゴシック" pitchFamily="34" charset="-128"/>
              </a:rPr>
              <a:t>deals with member complaints, seeing that union merger rules are observed, overseeing union political funds</a:t>
            </a:r>
          </a:p>
          <a:p>
            <a:endParaRPr lang="en-GB" sz="1600" dirty="0"/>
          </a:p>
        </p:txBody>
      </p:sp>
      <p:sp>
        <p:nvSpPr>
          <p:cNvPr id="5" name="Rectangle 4"/>
          <p:cNvSpPr/>
          <p:nvPr/>
        </p:nvSpPr>
        <p:spPr>
          <a:xfrm>
            <a:off x="5940152" y="1123798"/>
            <a:ext cx="3096344" cy="1446550"/>
          </a:xfrm>
          <a:prstGeom prst="rect">
            <a:avLst/>
          </a:prstGeom>
        </p:spPr>
        <p:txBody>
          <a:bodyPr wrap="square">
            <a:spAutoFit/>
          </a:bodyPr>
          <a:lstStyle/>
          <a:p>
            <a:r>
              <a:rPr lang="en-GB" altLang="en-US" sz="1400" dirty="0">
                <a:ea typeface="ＭＳ Ｐゴシック" pitchFamily="34" charset="-128"/>
              </a:rPr>
              <a:t>promotes good practice, provides employee relations advice and guidance, conciliates and mediates both individual and collective complaints.  In case of collective disputes also arbitrates</a:t>
            </a:r>
            <a:r>
              <a:rPr lang="en-GB" altLang="en-US" dirty="0">
                <a:ea typeface="ＭＳ Ｐゴシック" pitchFamily="34" charset="-128"/>
              </a:rPr>
              <a:t>.</a:t>
            </a:r>
            <a:endParaRPr lang="en-GB" dirty="0"/>
          </a:p>
        </p:txBody>
      </p:sp>
      <p:sp>
        <p:nvSpPr>
          <p:cNvPr id="6" name="Rectangle 5"/>
          <p:cNvSpPr/>
          <p:nvPr/>
        </p:nvSpPr>
        <p:spPr>
          <a:xfrm>
            <a:off x="871867" y="6099548"/>
            <a:ext cx="5616624" cy="830997"/>
          </a:xfrm>
          <a:prstGeom prst="rect">
            <a:avLst/>
          </a:prstGeom>
        </p:spPr>
        <p:txBody>
          <a:bodyPr wrap="square">
            <a:spAutoFit/>
          </a:bodyPr>
          <a:lstStyle/>
          <a:p>
            <a:r>
              <a:rPr lang="en-GB" altLang="en-US" sz="1600" dirty="0">
                <a:ea typeface="ＭＳ Ｐゴシック" pitchFamily="34" charset="-128"/>
              </a:rPr>
              <a:t>arbitrates on industrial </a:t>
            </a:r>
            <a:r>
              <a:rPr lang="en-GB" altLang="en-US" sz="1600" dirty="0" smtClean="0">
                <a:ea typeface="ＭＳ Ｐゴシック" pitchFamily="34" charset="-128"/>
              </a:rPr>
              <a:t>disputes on </a:t>
            </a:r>
            <a:r>
              <a:rPr lang="en-GB" altLang="en-US" sz="1600" dirty="0">
                <a:ea typeface="ＭＳ Ｐゴシック" pitchFamily="34" charset="-128"/>
              </a:rPr>
              <a:t>complaints from </a:t>
            </a:r>
            <a:r>
              <a:rPr lang="en-GB" altLang="en-US" sz="1600" dirty="0" smtClean="0">
                <a:ea typeface="ＭＳ Ｐゴシック" pitchFamily="34" charset="-128"/>
              </a:rPr>
              <a:t>TUs </a:t>
            </a:r>
            <a:r>
              <a:rPr lang="en-GB" altLang="en-US" sz="1600" dirty="0">
                <a:ea typeface="ＭＳ Ｐゴシック" pitchFamily="34" charset="-128"/>
              </a:rPr>
              <a:t>on employers failure to disclose info for collective bargaining </a:t>
            </a:r>
            <a:r>
              <a:rPr lang="en-GB" altLang="en-US" sz="1600" dirty="0" smtClean="0">
                <a:ea typeface="ＭＳ Ｐゴシック" pitchFamily="34" charset="-128"/>
              </a:rPr>
              <a:t>purposes; disputes </a:t>
            </a:r>
            <a:r>
              <a:rPr lang="en-GB" altLang="en-US" sz="1600" dirty="0">
                <a:ea typeface="ＭＳ Ｐゴシック" pitchFamily="34" charset="-128"/>
              </a:rPr>
              <a:t>over TU recognition</a:t>
            </a:r>
          </a:p>
        </p:txBody>
      </p:sp>
      <p:sp>
        <p:nvSpPr>
          <p:cNvPr id="7" name="Rectangle 6"/>
          <p:cNvSpPr/>
          <p:nvPr/>
        </p:nvSpPr>
        <p:spPr>
          <a:xfrm>
            <a:off x="6300192" y="4529888"/>
            <a:ext cx="2843808" cy="1569660"/>
          </a:xfrm>
          <a:prstGeom prst="rect">
            <a:avLst/>
          </a:prstGeom>
        </p:spPr>
        <p:txBody>
          <a:bodyPr wrap="square">
            <a:spAutoFit/>
          </a:bodyPr>
          <a:lstStyle/>
          <a:p>
            <a:r>
              <a:rPr lang="en-GB" sz="1600" dirty="0" smtClean="0">
                <a:solidFill>
                  <a:srgbClr val="222222"/>
                </a:solidFill>
                <a:latin typeface="arial" panose="020B0604020202020204" pitchFamily="34" charset="0"/>
              </a:rPr>
              <a:t>hears </a:t>
            </a:r>
            <a:r>
              <a:rPr lang="en-GB" sz="1600" dirty="0">
                <a:solidFill>
                  <a:srgbClr val="222222"/>
                </a:solidFill>
                <a:latin typeface="arial" panose="020B0604020202020204" pitchFamily="34" charset="0"/>
              </a:rPr>
              <a:t>many kinds of disputes between employers and </a:t>
            </a:r>
            <a:r>
              <a:rPr lang="en-GB" sz="1600" dirty="0" smtClean="0">
                <a:solidFill>
                  <a:srgbClr val="222222"/>
                </a:solidFill>
                <a:latin typeface="arial" panose="020B0604020202020204" pitchFamily="34" charset="0"/>
              </a:rPr>
              <a:t>employees e.g. unfair </a:t>
            </a:r>
            <a:r>
              <a:rPr lang="en-GB" sz="1600" dirty="0">
                <a:solidFill>
                  <a:srgbClr val="222222"/>
                </a:solidFill>
                <a:latin typeface="arial" panose="020B0604020202020204" pitchFamily="34" charset="0"/>
              </a:rPr>
              <a:t>dismissal, redundancy payments and employment discrimination</a:t>
            </a:r>
            <a:endParaRPr lang="en-GB" sz="1600" dirty="0"/>
          </a:p>
        </p:txBody>
      </p:sp>
    </p:spTree>
    <p:extLst>
      <p:ext uri="{BB962C8B-B14F-4D97-AF65-F5344CB8AC3E}">
        <p14:creationId xmlns:p14="http://schemas.microsoft.com/office/powerpoint/2010/main" val="270005929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US" i="1" dirty="0"/>
              <a:t>Provide a brief review of developments in individual employment law e.g. parental leave, statutory pay, managing sickness </a:t>
            </a:r>
            <a:r>
              <a:rPr lang="en-US" i="1" dirty="0" smtClean="0"/>
              <a:t>absence</a:t>
            </a:r>
          </a:p>
          <a:p>
            <a:pPr marL="0" indent="0">
              <a:buNone/>
            </a:pPr>
            <a:endParaRPr lang="en-US" i="1" dirty="0"/>
          </a:p>
          <a:p>
            <a:pPr marL="0" indent="0">
              <a:buNone/>
            </a:pPr>
            <a:r>
              <a:rPr lang="en-US" i="1" dirty="0" smtClean="0"/>
              <a:t>Using your phones/pcs… investigate any of the following:</a:t>
            </a:r>
            <a:endParaRPr lang="en-GB" dirty="0"/>
          </a:p>
        </p:txBody>
      </p:sp>
    </p:spTree>
    <p:extLst>
      <p:ext uri="{BB962C8B-B14F-4D97-AF65-F5344CB8AC3E}">
        <p14:creationId xmlns:p14="http://schemas.microsoft.com/office/powerpoint/2010/main" val="330584680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US" dirty="0"/>
              <a:t>P</a:t>
            </a:r>
            <a:r>
              <a:rPr lang="en-US" dirty="0" smtClean="0"/>
              <a:t>arental leave</a:t>
            </a:r>
          </a:p>
          <a:p>
            <a:r>
              <a:rPr lang="en-US" dirty="0"/>
              <a:t>S</a:t>
            </a:r>
            <a:r>
              <a:rPr lang="en-US" dirty="0" smtClean="0"/>
              <a:t>tatutory pay</a:t>
            </a:r>
          </a:p>
          <a:p>
            <a:r>
              <a:rPr lang="en-US" dirty="0"/>
              <a:t>M</a:t>
            </a:r>
            <a:r>
              <a:rPr lang="en-US" dirty="0" smtClean="0"/>
              <a:t>anaging </a:t>
            </a:r>
            <a:r>
              <a:rPr lang="en-US" dirty="0"/>
              <a:t>sickness </a:t>
            </a:r>
            <a:r>
              <a:rPr lang="en-US" dirty="0" smtClean="0"/>
              <a:t>absence</a:t>
            </a:r>
          </a:p>
          <a:p>
            <a:r>
              <a:rPr lang="en-GB" dirty="0"/>
              <a:t>National Living/Minimum </a:t>
            </a:r>
            <a:r>
              <a:rPr lang="en-GB" dirty="0" smtClean="0"/>
              <a:t>Wage</a:t>
            </a:r>
          </a:p>
          <a:p>
            <a:r>
              <a:rPr lang="en-GB" dirty="0"/>
              <a:t>T</a:t>
            </a:r>
            <a:r>
              <a:rPr lang="en-GB" dirty="0" smtClean="0"/>
              <a:t>ribunal </a:t>
            </a:r>
            <a:r>
              <a:rPr lang="en-GB" dirty="0"/>
              <a:t>compensation limits used when calculating unfair dismissal and redundancy compensation</a:t>
            </a:r>
          </a:p>
          <a:p>
            <a:pPr marL="0" indent="0">
              <a:buNone/>
            </a:pPr>
            <a:r>
              <a:rPr lang="en-GB" dirty="0">
                <a:hlinkClick r:id="rId2"/>
              </a:rPr>
              <a:t>https://</a:t>
            </a:r>
            <a:r>
              <a:rPr lang="en-GB" dirty="0" smtClean="0">
                <a:hlinkClick r:id="rId2"/>
              </a:rPr>
              <a:t>www.cipd.co.uk/knowledge/fundamentals/emp-law/about/legislation-updates</a:t>
            </a:r>
            <a:endParaRPr lang="en-GB" dirty="0" smtClean="0"/>
          </a:p>
          <a:p>
            <a:endParaRPr lang="en-GB" dirty="0"/>
          </a:p>
        </p:txBody>
      </p:sp>
    </p:spTree>
    <p:extLst>
      <p:ext uri="{BB962C8B-B14F-4D97-AF65-F5344CB8AC3E}">
        <p14:creationId xmlns:p14="http://schemas.microsoft.com/office/powerpoint/2010/main" val="60922211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CIPD 2017</a:t>
            </a:r>
            <a:endParaRPr lang="en-GB" dirty="0"/>
          </a:p>
        </p:txBody>
      </p:sp>
      <p:pic>
        <p:nvPicPr>
          <p:cNvPr id="4" name="Picture 3"/>
          <p:cNvPicPr>
            <a:picLocks noChangeAspect="1"/>
          </p:cNvPicPr>
          <p:nvPr/>
        </p:nvPicPr>
        <p:blipFill>
          <a:blip r:embed="rId2"/>
          <a:stretch>
            <a:fillRect/>
          </a:stretch>
        </p:blipFill>
        <p:spPr>
          <a:xfrm>
            <a:off x="2987824" y="476672"/>
            <a:ext cx="5884688" cy="6243374"/>
          </a:xfrm>
          <a:prstGeom prst="rect">
            <a:avLst/>
          </a:prstGeom>
        </p:spPr>
      </p:pic>
    </p:spTree>
    <p:extLst>
      <p:ext uri="{BB962C8B-B14F-4D97-AF65-F5344CB8AC3E}">
        <p14:creationId xmlns:p14="http://schemas.microsoft.com/office/powerpoint/2010/main" val="133437712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231123" y="1412776"/>
            <a:ext cx="8912877" cy="3933689"/>
          </a:xfrm>
          <a:prstGeom prst="rect">
            <a:avLst/>
          </a:prstGeom>
        </p:spPr>
      </p:pic>
    </p:spTree>
    <p:extLst>
      <p:ext uri="{BB962C8B-B14F-4D97-AF65-F5344CB8AC3E}">
        <p14:creationId xmlns:p14="http://schemas.microsoft.com/office/powerpoint/2010/main" val="208175797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323528" y="1219200"/>
            <a:ext cx="8640959" cy="5530214"/>
          </a:xfrm>
          <a:prstGeom prst="rect">
            <a:avLst/>
          </a:prstGeom>
        </p:spPr>
      </p:pic>
    </p:spTree>
    <p:extLst>
      <p:ext uri="{BB962C8B-B14F-4D97-AF65-F5344CB8AC3E}">
        <p14:creationId xmlns:p14="http://schemas.microsoft.com/office/powerpoint/2010/main" val="385715118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7200" y="0"/>
            <a:ext cx="5338936" cy="7553035"/>
          </a:xfrm>
        </p:spPr>
      </p:pic>
    </p:spTree>
    <p:extLst>
      <p:ext uri="{BB962C8B-B14F-4D97-AF65-F5344CB8AC3E}">
        <p14:creationId xmlns:p14="http://schemas.microsoft.com/office/powerpoint/2010/main" val="299619551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11569</TotalTime>
  <Words>1654</Words>
  <Application>Microsoft Office PowerPoint</Application>
  <PresentationFormat>On-screen Show (4:3)</PresentationFormat>
  <Paragraphs>215</Paragraphs>
  <Slides>45</Slides>
  <Notes>3</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45</vt:i4>
      </vt:variant>
    </vt:vector>
  </HeadingPairs>
  <TitlesOfParts>
    <vt:vector size="55" baseType="lpstr">
      <vt:lpstr>ＭＳ Ｐゴシック</vt:lpstr>
      <vt:lpstr>Arial</vt:lpstr>
      <vt:lpstr>Arial</vt:lpstr>
      <vt:lpstr>Calibri</vt:lpstr>
      <vt:lpstr>Century Gothic</vt:lpstr>
      <vt:lpstr>Helvetica</vt:lpstr>
      <vt:lpstr>Open Sans</vt:lpstr>
      <vt:lpstr>Raleway</vt:lpstr>
      <vt:lpstr>Wingdings</vt:lpstr>
      <vt:lpstr>Office Theme</vt:lpstr>
      <vt:lpstr>PowerPoint Presentation</vt:lpstr>
      <vt:lpstr>PowerPoint Presentation</vt:lpstr>
      <vt:lpstr>Assignment Q2/6: employment law</vt:lpstr>
      <vt:lpstr>PowerPoint Presentation</vt:lpstr>
      <vt:lpstr>PowerPoint Presentation</vt:lpstr>
      <vt:lpstr>PowerPoint Presentation</vt:lpstr>
      <vt:lpstr>PowerPoint Presentation</vt:lpstr>
      <vt:lpstr>Essentials of an employment contract</vt:lpstr>
      <vt:lpstr>Contracts of employment CIPD  </vt:lpstr>
      <vt:lpstr>Consultation is key</vt:lpstr>
      <vt:lpstr>Forcing changes</vt:lpstr>
      <vt:lpstr>Dismissal and re-engagement</vt:lpstr>
      <vt:lpstr>PowerPoint Presentation</vt:lpstr>
      <vt:lpstr>ER &amp; the legal framework</vt:lpstr>
      <vt:lpstr>Sources of employment law</vt:lpstr>
      <vt:lpstr>PowerPoint Presentation</vt:lpstr>
      <vt:lpstr>Collective vs individual</vt:lpstr>
      <vt:lpstr>UK Legislation</vt:lpstr>
      <vt:lpstr>Main EU legislative instruments</vt:lpstr>
      <vt:lpstr>European Legislation</vt:lpstr>
      <vt:lpstr>Keep up to date with legal changes</vt:lpstr>
      <vt:lpstr>Employment law: UK, EU and Brexit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South Wales - Context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Various agencies involved</vt:lpstr>
      <vt:lpstr>Agencies which implement/monitor various roles of Government</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Main Purpose of Role   To support, develop and implement a L&amp;D Strategy for the UK Window Group in line with the business goals.   Design and deliver Senior Management training and Coach and support colleagues at various levels across all departments.   Partner with Managers to devise and implement innovative and efficient approaches to enhancing performance within the business.  Partner with Line Managers to identify talent and align and prepare the appropriate development plans to grow future talent.   Develop workable training solutions to meet the operational needs of the business via a combination of in-house expertise, external training plans and schedules.  Support HR functions as and when needed.</dc:title>
  <dc:creator>Flis</dc:creator>
  <cp:lastModifiedBy>Felicity Healey-Benson</cp:lastModifiedBy>
  <cp:revision>311</cp:revision>
  <dcterms:created xsi:type="dcterms:W3CDTF">2010-08-16T19:37:27Z</dcterms:created>
  <dcterms:modified xsi:type="dcterms:W3CDTF">2019-02-24T20:44:07Z</dcterms:modified>
</cp:coreProperties>
</file>