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65" r:id="rId13"/>
    <p:sldId id="269" r:id="rId1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6052" autoAdjust="0"/>
  </p:normalViewPr>
  <p:slideViewPr>
    <p:cSldViewPr>
      <p:cViewPr varScale="1">
        <p:scale>
          <a:sx n="75" d="100"/>
          <a:sy n="75" d="100"/>
        </p:scale>
        <p:origin x="972" y="7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4A0B92D2-B79D-4435-955B-AA0E00E8A60B}"/>
    <pc:docChg chg="delSld">
      <pc:chgData name="Sian Bowen" userId="c345053a-4abb-4e43-8ff7-c21186a2fa29" providerId="ADAL" clId="{4A0B92D2-B79D-4435-955B-AA0E00E8A60B}" dt="2024-02-08T09:59:13.045" v="0" actId="47"/>
      <pc:docMkLst>
        <pc:docMk/>
      </pc:docMkLst>
      <pc:sldChg chg="del">
        <pc:chgData name="Sian Bowen" userId="c345053a-4abb-4e43-8ff7-c21186a2fa29" providerId="ADAL" clId="{4A0B92D2-B79D-4435-955B-AA0E00E8A60B}" dt="2024-02-08T09:59:13.045" v="0" actId="47"/>
        <pc:sldMkLst>
          <pc:docMk/>
          <pc:sldMk cId="0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9144000" y="0"/>
                </a:moveTo>
                <a:lnTo>
                  <a:pt x="0" y="0"/>
                </a:lnTo>
                <a:lnTo>
                  <a:pt x="0" y="6858000"/>
                </a:lnTo>
                <a:lnTo>
                  <a:pt x="9144000" y="6858000"/>
                </a:lnTo>
                <a:lnTo>
                  <a:pt x="914400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4400" y="381000"/>
            <a:ext cx="7315200" cy="1371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388533"/>
            <a:ext cx="7173595" cy="4343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3850" y="304800"/>
            <a:ext cx="8226425" cy="1889125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73380" rIns="0" bIns="0" rtlCol="0">
            <a:spAutoFit/>
          </a:bodyPr>
          <a:lstStyle/>
          <a:p>
            <a:pPr marL="3319145" marR="292100" indent="-3020060">
              <a:lnSpc>
                <a:spcPts val="5200"/>
              </a:lnSpc>
              <a:spcBef>
                <a:spcPts val="2940"/>
              </a:spcBef>
            </a:pPr>
            <a:r>
              <a:rPr sz="4800" spc="365" dirty="0"/>
              <a:t>MENISCAL</a:t>
            </a:r>
            <a:r>
              <a:rPr sz="4800" spc="260" dirty="0"/>
              <a:t> </a:t>
            </a:r>
            <a:r>
              <a:rPr sz="4800" spc="85" dirty="0"/>
              <a:t>INJURY</a:t>
            </a:r>
            <a:r>
              <a:rPr sz="4800" spc="270" dirty="0"/>
              <a:t> </a:t>
            </a:r>
            <a:r>
              <a:rPr sz="4800" spc="325" dirty="0"/>
              <a:t>OF</a:t>
            </a:r>
            <a:r>
              <a:rPr sz="4800" spc="-335" dirty="0"/>
              <a:t> </a:t>
            </a:r>
            <a:r>
              <a:rPr sz="4800" spc="300" dirty="0"/>
              <a:t>THE </a:t>
            </a:r>
            <a:r>
              <a:rPr sz="4800" spc="-1430" dirty="0"/>
              <a:t> </a:t>
            </a:r>
            <a:r>
              <a:rPr sz="4800" spc="380" dirty="0"/>
              <a:t>KNEE</a:t>
            </a:r>
            <a:endParaRPr sz="4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145" algn="ctr">
              <a:lnSpc>
                <a:spcPct val="100000"/>
              </a:lnSpc>
              <a:spcBef>
                <a:spcPts val="5"/>
              </a:spcBef>
            </a:pPr>
            <a:r>
              <a:rPr spc="-90" dirty="0">
                <a:solidFill>
                  <a:srgbClr val="000000"/>
                </a:solidFill>
                <a:latin typeface="Verdana"/>
                <a:cs typeface="Verdana"/>
              </a:rPr>
              <a:t>MENISCUS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85289" y="2589954"/>
            <a:ext cx="5387340" cy="38027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43180" indent="-228600">
              <a:lnSpc>
                <a:spcPct val="126499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Verdana"/>
                <a:cs typeface="Verdana"/>
              </a:rPr>
              <a:t>Once thought to be a vestigial muscle remnant with no  known purpose, now known to be:</a:t>
            </a:r>
            <a:endParaRPr sz="1800" dirty="0">
              <a:latin typeface="Verdana"/>
              <a:cs typeface="Verdana"/>
            </a:endParaRPr>
          </a:p>
          <a:p>
            <a:pPr marL="241300" marR="550545" indent="-228600">
              <a:lnSpc>
                <a:spcPct val="126499"/>
              </a:lnSpc>
              <a:spcBef>
                <a:spcPts val="565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Verdana"/>
                <a:cs typeface="Verdana"/>
              </a:rPr>
              <a:t>–Important structure for knee force distribution–  Secondary stabiliser of the knee</a:t>
            </a:r>
            <a:endParaRPr sz="1800" dirty="0">
              <a:latin typeface="Verdana"/>
              <a:cs typeface="Verdana"/>
            </a:endParaRPr>
          </a:p>
          <a:p>
            <a:pPr marL="241300" marR="5080" indent="-228600">
              <a:lnSpc>
                <a:spcPct val="126499"/>
              </a:lnSpc>
              <a:spcBef>
                <a:spcPts val="57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Verdana"/>
                <a:cs typeface="Verdana"/>
              </a:rPr>
              <a:t>–Loss of entire mensicus (open meniscectomy) leads to  progressive degenerative changes decades later</a:t>
            </a:r>
            <a:endParaRPr sz="1800" dirty="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739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dirty="0">
                <a:solidFill>
                  <a:srgbClr val="262626"/>
                </a:solidFill>
                <a:latin typeface="Verdana"/>
                <a:cs typeface="Verdana"/>
              </a:rPr>
              <a:t>•Fairbanks, </a:t>
            </a:r>
            <a:r>
              <a:rPr sz="1800" i="1" dirty="0">
                <a:solidFill>
                  <a:srgbClr val="262626"/>
                </a:solidFill>
                <a:latin typeface="Trebuchet MS"/>
                <a:cs typeface="Trebuchet MS"/>
              </a:rPr>
              <a:t>JBJS</a:t>
            </a:r>
            <a:r>
              <a:rPr sz="1800" dirty="0">
                <a:solidFill>
                  <a:srgbClr val="262626"/>
                </a:solidFill>
                <a:latin typeface="Verdana"/>
                <a:cs typeface="Verdana"/>
              </a:rPr>
              <a:t>, (1948)</a:t>
            </a:r>
            <a:endParaRPr sz="1800" dirty="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145" algn="ctr">
              <a:lnSpc>
                <a:spcPct val="100000"/>
              </a:lnSpc>
              <a:spcBef>
                <a:spcPts val="5"/>
              </a:spcBef>
            </a:pPr>
            <a:r>
              <a:rPr spc="-95" dirty="0">
                <a:solidFill>
                  <a:srgbClr val="000000"/>
                </a:solidFill>
                <a:latin typeface="Verdana"/>
                <a:cs typeface="Verdana"/>
              </a:rPr>
              <a:t>M</a:t>
            </a:r>
            <a:r>
              <a:rPr spc="-2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-35" dirty="0">
                <a:solidFill>
                  <a:srgbClr val="000000"/>
                </a:solidFill>
                <a:latin typeface="Verdana"/>
                <a:cs typeface="Verdana"/>
              </a:rPr>
              <a:t>N</a:t>
            </a:r>
            <a:r>
              <a:rPr spc="70" dirty="0">
                <a:solidFill>
                  <a:srgbClr val="000000"/>
                </a:solidFill>
                <a:latin typeface="Verdana"/>
                <a:cs typeface="Verdana"/>
              </a:rPr>
              <a:t>I</a:t>
            </a:r>
            <a:r>
              <a:rPr spc="-395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220" dirty="0">
                <a:solidFill>
                  <a:srgbClr val="000000"/>
                </a:solidFill>
                <a:latin typeface="Verdana"/>
                <a:cs typeface="Verdana"/>
              </a:rPr>
              <a:t>C</a:t>
            </a:r>
            <a:r>
              <a:rPr spc="130" dirty="0">
                <a:solidFill>
                  <a:srgbClr val="000000"/>
                </a:solidFill>
                <a:latin typeface="Verdana"/>
                <a:cs typeface="Verdana"/>
              </a:rPr>
              <a:t>U</a:t>
            </a:r>
            <a:r>
              <a:rPr spc="-590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-12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165" dirty="0">
                <a:solidFill>
                  <a:srgbClr val="000000"/>
                </a:solidFill>
                <a:latin typeface="Verdana"/>
                <a:cs typeface="Verdana"/>
              </a:rPr>
              <a:t>T</a:t>
            </a:r>
            <a:r>
              <a:rPr spc="-15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155" dirty="0">
                <a:solidFill>
                  <a:srgbClr val="000000"/>
                </a:solidFill>
                <a:latin typeface="Verdana"/>
                <a:cs typeface="Verdana"/>
              </a:rPr>
              <a:t>A</a:t>
            </a:r>
            <a:r>
              <a:rPr spc="-40" dirty="0">
                <a:solidFill>
                  <a:srgbClr val="000000"/>
                </a:solidFill>
                <a:latin typeface="Verdana"/>
                <a:cs typeface="Verdana"/>
              </a:rPr>
              <a:t>R</a:t>
            </a:r>
            <a:r>
              <a:rPr spc="-590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85289" y="2534922"/>
            <a:ext cx="5504180" cy="2953757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5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>
                <a:solidFill>
                  <a:srgbClr val="262626"/>
                </a:solidFill>
                <a:latin typeface="Verdana"/>
                <a:cs typeface="Verdana"/>
              </a:rPr>
              <a:t>Common</a:t>
            </a:r>
            <a:endParaRPr dirty="0">
              <a:latin typeface="Verdana"/>
              <a:cs typeface="Verdana"/>
            </a:endParaRPr>
          </a:p>
          <a:p>
            <a:pPr marL="469900" lvl="1" indent="-228600">
              <a:lnSpc>
                <a:spcPct val="100000"/>
              </a:lnSpc>
              <a:spcBef>
                <a:spcPts val="1005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dirty="0">
                <a:solidFill>
                  <a:srgbClr val="262626"/>
                </a:solidFill>
                <a:latin typeface="Verdana"/>
                <a:cs typeface="Verdana"/>
              </a:rPr>
              <a:t>35% of people over the age of 50 have a meniscus tear</a:t>
            </a:r>
            <a:endParaRPr dirty="0">
              <a:latin typeface="Verdana"/>
              <a:cs typeface="Verdana"/>
            </a:endParaRPr>
          </a:p>
          <a:p>
            <a:pPr marL="469900" lvl="1" indent="-228600">
              <a:lnSpc>
                <a:spcPct val="100000"/>
              </a:lnSpc>
              <a:spcBef>
                <a:spcPts val="101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dirty="0">
                <a:solidFill>
                  <a:srgbClr val="262626"/>
                </a:solidFill>
                <a:latin typeface="Verdana"/>
                <a:cs typeface="Verdana"/>
              </a:rPr>
              <a:t>2/3 of these people are ASYMPTOMATIC</a:t>
            </a:r>
            <a:endParaRPr dirty="0">
              <a:latin typeface="Verdana"/>
              <a:cs typeface="Verdana"/>
            </a:endParaRPr>
          </a:p>
          <a:p>
            <a:pPr marL="241300" marR="5080" indent="-228600">
              <a:lnSpc>
                <a:spcPct val="109600"/>
              </a:lnSpc>
              <a:spcBef>
                <a:spcPts val="77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>
                <a:solidFill>
                  <a:srgbClr val="262626"/>
                </a:solidFill>
                <a:latin typeface="Verdana"/>
                <a:cs typeface="Verdana"/>
              </a:rPr>
              <a:t>In the presence of osteoarthritis, prevalence increases to  100% if Grade IV arthritic changes</a:t>
            </a:r>
            <a:endParaRPr dirty="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24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>
                <a:solidFill>
                  <a:srgbClr val="262626"/>
                </a:solidFill>
                <a:latin typeface="Verdana"/>
                <a:cs typeface="Verdana"/>
              </a:rPr>
              <a:t>Can be traumatic or degenerative....</a:t>
            </a:r>
            <a:endParaRPr dirty="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37866" y="6189133"/>
            <a:ext cx="1752600" cy="46566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1600" y="347132"/>
            <a:ext cx="6781800" cy="539326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3375" y="196850"/>
            <a:ext cx="5937250" cy="1187450"/>
          </a:xfrm>
          <a:prstGeom prst="rect">
            <a:avLst/>
          </a:prstGeom>
          <a:solidFill>
            <a:srgbClr val="F2F2F2"/>
          </a:solidFill>
          <a:ln w="31750">
            <a:solidFill>
              <a:srgbClr val="404040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</a:pPr>
            <a:r>
              <a:rPr spc="320" dirty="0">
                <a:solidFill>
                  <a:srgbClr val="000000"/>
                </a:solidFill>
              </a:rPr>
              <a:t>ANATOMY</a:t>
            </a:r>
            <a:r>
              <a:rPr spc="315" dirty="0">
                <a:solidFill>
                  <a:srgbClr val="000000"/>
                </a:solidFill>
              </a:rPr>
              <a:t> </a:t>
            </a:r>
            <a:r>
              <a:rPr spc="215" dirty="0">
                <a:solidFill>
                  <a:srgbClr val="000000"/>
                </a:solidFill>
              </a:rPr>
              <a:t>OF</a:t>
            </a:r>
            <a:r>
              <a:rPr spc="320" dirty="0">
                <a:solidFill>
                  <a:srgbClr val="000000"/>
                </a:solidFill>
              </a:rPr>
              <a:t> </a:t>
            </a:r>
            <a:r>
              <a:rPr spc="220" dirty="0">
                <a:solidFill>
                  <a:srgbClr val="000000"/>
                </a:solidFill>
              </a:rPr>
              <a:t>RECOVERY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3328" y="1659467"/>
            <a:ext cx="51098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4470" indent="-192405">
              <a:lnSpc>
                <a:spcPct val="100000"/>
              </a:lnSpc>
              <a:spcBef>
                <a:spcPts val="100"/>
              </a:spcBef>
              <a:buChar char="•"/>
              <a:tabLst>
                <a:tab pos="205104" algn="l"/>
              </a:tabLst>
            </a:pPr>
            <a:r>
              <a:rPr sz="2400" spc="-10" dirty="0">
                <a:latin typeface="Trebuchet MS"/>
                <a:cs typeface="Trebuchet MS"/>
              </a:rPr>
              <a:t>IT</a:t>
            </a:r>
            <a:r>
              <a:rPr sz="2400" spc="-365" dirty="0">
                <a:latin typeface="Trebuchet MS"/>
                <a:cs typeface="Trebuchet MS"/>
              </a:rPr>
              <a:t>’</a:t>
            </a:r>
            <a:r>
              <a:rPr sz="2400" spc="-60" dirty="0">
                <a:latin typeface="Trebuchet MS"/>
                <a:cs typeface="Trebuchet MS"/>
              </a:rPr>
              <a:t>S</a:t>
            </a:r>
            <a:r>
              <a:rPr sz="2400" spc="-300" dirty="0">
                <a:latin typeface="Trebuchet MS"/>
                <a:cs typeface="Trebuchet MS"/>
              </a:rPr>
              <a:t> </a:t>
            </a:r>
            <a:r>
              <a:rPr sz="2400" spc="180" dirty="0">
                <a:latin typeface="Trebuchet MS"/>
                <a:cs typeface="Trebuchet MS"/>
              </a:rPr>
              <a:t>A</a:t>
            </a:r>
            <a:r>
              <a:rPr sz="2400" spc="-45" dirty="0">
                <a:latin typeface="Trebuchet MS"/>
                <a:cs typeface="Trebuchet MS"/>
              </a:rPr>
              <a:t>L</a:t>
            </a:r>
            <a:r>
              <a:rPr sz="2400" spc="-40" dirty="0">
                <a:latin typeface="Trebuchet MS"/>
                <a:cs typeface="Trebuchet MS"/>
              </a:rPr>
              <a:t>L</a:t>
            </a:r>
            <a:r>
              <a:rPr sz="2400" spc="-305" dirty="0">
                <a:latin typeface="Trebuchet MS"/>
                <a:cs typeface="Trebuchet MS"/>
              </a:rPr>
              <a:t> </a:t>
            </a:r>
            <a:r>
              <a:rPr sz="2400" spc="180" dirty="0">
                <a:latin typeface="Trebuchet MS"/>
                <a:cs typeface="Trebuchet MS"/>
              </a:rPr>
              <a:t>A</a:t>
            </a:r>
            <a:r>
              <a:rPr sz="2400" spc="-15" dirty="0">
                <a:latin typeface="Trebuchet MS"/>
                <a:cs typeface="Trebuchet MS"/>
              </a:rPr>
              <a:t>B</a:t>
            </a:r>
            <a:r>
              <a:rPr sz="2400" spc="350" dirty="0">
                <a:latin typeface="Trebuchet MS"/>
                <a:cs typeface="Trebuchet MS"/>
              </a:rPr>
              <a:t>O</a:t>
            </a:r>
            <a:r>
              <a:rPr sz="2400" spc="140" dirty="0">
                <a:latin typeface="Trebuchet MS"/>
                <a:cs typeface="Trebuchet MS"/>
              </a:rPr>
              <a:t>U</a:t>
            </a:r>
            <a:r>
              <a:rPr sz="2400" spc="55" dirty="0">
                <a:latin typeface="Trebuchet MS"/>
                <a:cs typeface="Trebuchet MS"/>
              </a:rPr>
              <a:t>T</a:t>
            </a:r>
            <a:r>
              <a:rPr sz="2400" spc="-365" dirty="0">
                <a:latin typeface="Trebuchet MS"/>
                <a:cs typeface="Trebuchet MS"/>
              </a:rPr>
              <a:t> </a:t>
            </a:r>
            <a:r>
              <a:rPr sz="2400" spc="55" dirty="0">
                <a:latin typeface="Trebuchet MS"/>
                <a:cs typeface="Trebuchet MS"/>
              </a:rPr>
              <a:t>T</a:t>
            </a:r>
            <a:r>
              <a:rPr sz="2400" spc="175" dirty="0">
                <a:latin typeface="Trebuchet MS"/>
                <a:cs typeface="Trebuchet MS"/>
              </a:rPr>
              <a:t>H</a:t>
            </a:r>
            <a:r>
              <a:rPr sz="2400" spc="-90" dirty="0">
                <a:latin typeface="Trebuchet MS"/>
                <a:cs typeface="Trebuchet MS"/>
              </a:rPr>
              <a:t>E</a:t>
            </a:r>
            <a:r>
              <a:rPr sz="2400" spc="-65" dirty="0">
                <a:latin typeface="Trebuchet MS"/>
                <a:cs typeface="Trebuchet MS"/>
              </a:rPr>
              <a:t> </a:t>
            </a:r>
            <a:r>
              <a:rPr sz="2400" spc="-15" dirty="0">
                <a:latin typeface="Trebuchet MS"/>
                <a:cs typeface="Trebuchet MS"/>
              </a:rPr>
              <a:t>B</a:t>
            </a:r>
            <a:r>
              <a:rPr sz="2400" spc="-45" dirty="0">
                <a:latin typeface="Trebuchet MS"/>
                <a:cs typeface="Trebuchet MS"/>
              </a:rPr>
              <a:t>L</a:t>
            </a:r>
            <a:r>
              <a:rPr sz="2400" spc="350" dirty="0">
                <a:latin typeface="Trebuchet MS"/>
                <a:cs typeface="Trebuchet MS"/>
              </a:rPr>
              <a:t>OO</a:t>
            </a:r>
            <a:r>
              <a:rPr sz="2400" spc="325" dirty="0">
                <a:latin typeface="Trebuchet MS"/>
                <a:cs typeface="Trebuchet MS"/>
              </a:rPr>
              <a:t>D</a:t>
            </a:r>
            <a:r>
              <a:rPr sz="2400" spc="-6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S</a:t>
            </a:r>
            <a:r>
              <a:rPr sz="2400" spc="140" dirty="0">
                <a:latin typeface="Trebuchet MS"/>
                <a:cs typeface="Trebuchet MS"/>
              </a:rPr>
              <a:t>U</a:t>
            </a:r>
            <a:r>
              <a:rPr sz="2400" spc="-114" dirty="0">
                <a:latin typeface="Trebuchet MS"/>
                <a:cs typeface="Trebuchet MS"/>
              </a:rPr>
              <a:t>PP</a:t>
            </a:r>
            <a:r>
              <a:rPr sz="2400" spc="-305" dirty="0">
                <a:latin typeface="Trebuchet MS"/>
                <a:cs typeface="Trebuchet MS"/>
              </a:rPr>
              <a:t>L</a:t>
            </a:r>
            <a:r>
              <a:rPr sz="2400" spc="80" dirty="0">
                <a:latin typeface="Trebuchet MS"/>
                <a:cs typeface="Trebuchet MS"/>
              </a:rPr>
              <a:t>Y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37866" y="6189133"/>
            <a:ext cx="1752600" cy="465666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04800" y="2302934"/>
            <a:ext cx="8382000" cy="3412490"/>
            <a:chOff x="304800" y="2302934"/>
            <a:chExt cx="8382000" cy="341249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800" y="2302934"/>
              <a:ext cx="4559300" cy="300143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64100" y="2857500"/>
              <a:ext cx="3822700" cy="28575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  <a:spcBef>
                <a:spcPts val="5"/>
              </a:spcBef>
            </a:pPr>
            <a:r>
              <a:rPr spc="275" dirty="0">
                <a:solidFill>
                  <a:srgbClr val="000000"/>
                </a:solidFill>
              </a:rPr>
              <a:t>MENISCAL</a:t>
            </a:r>
            <a:r>
              <a:rPr spc="305" dirty="0">
                <a:solidFill>
                  <a:srgbClr val="000000"/>
                </a:solidFill>
              </a:rPr>
              <a:t> </a:t>
            </a:r>
            <a:r>
              <a:rPr spc="130" dirty="0">
                <a:solidFill>
                  <a:srgbClr val="000000"/>
                </a:solidFill>
              </a:rPr>
              <a:t>REPAIR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4432" y="2637367"/>
            <a:ext cx="5939367" cy="310303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9225" y="352425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30504" rIns="0" bIns="0" rtlCol="0">
            <a:spAutoFit/>
          </a:bodyPr>
          <a:lstStyle/>
          <a:p>
            <a:pPr marL="2425700" marR="798830" indent="-1644014">
              <a:lnSpc>
                <a:spcPts val="2800"/>
              </a:lnSpc>
              <a:spcBef>
                <a:spcPts val="1814"/>
              </a:spcBef>
              <a:tabLst>
                <a:tab pos="3415029" algn="l"/>
              </a:tabLst>
            </a:pPr>
            <a:r>
              <a:rPr spc="215" dirty="0">
                <a:solidFill>
                  <a:srgbClr val="000000"/>
                </a:solidFill>
                <a:latin typeface="Arial MT"/>
                <a:cs typeface="Arial MT"/>
              </a:rPr>
              <a:t>H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IS</a:t>
            </a:r>
            <a:r>
              <a:rPr spc="15" dirty="0">
                <a:solidFill>
                  <a:srgbClr val="000000"/>
                </a:solidFill>
                <a:latin typeface="Arial MT"/>
                <a:cs typeface="Arial MT"/>
              </a:rPr>
              <a:t>T</a:t>
            </a:r>
            <a:r>
              <a:rPr spc="310" dirty="0">
                <a:solidFill>
                  <a:srgbClr val="000000"/>
                </a:solidFill>
                <a:latin typeface="Arial MT"/>
                <a:cs typeface="Arial MT"/>
              </a:rPr>
              <a:t>O</a:t>
            </a:r>
            <a:r>
              <a:rPr spc="-365" dirty="0">
                <a:solidFill>
                  <a:srgbClr val="000000"/>
                </a:solidFill>
                <a:latin typeface="Arial MT"/>
                <a:cs typeface="Arial MT"/>
              </a:rPr>
              <a:t>R</a:t>
            </a:r>
            <a:r>
              <a:rPr spc="-165" dirty="0">
                <a:solidFill>
                  <a:srgbClr val="000000"/>
                </a:solidFill>
                <a:latin typeface="Arial MT"/>
                <a:cs typeface="Arial MT"/>
              </a:rPr>
              <a:t>Y</a:t>
            </a:r>
            <a:r>
              <a:rPr spc="8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pc="455" dirty="0">
                <a:solidFill>
                  <a:srgbClr val="000000"/>
                </a:solidFill>
                <a:latin typeface="Arial MT"/>
                <a:cs typeface="Arial MT"/>
              </a:rPr>
              <a:t>W</a:t>
            </a:r>
            <a:r>
              <a:rPr spc="165" dirty="0">
                <a:solidFill>
                  <a:srgbClr val="000000"/>
                </a:solidFill>
                <a:latin typeface="Arial MT"/>
                <a:cs typeface="Arial MT"/>
              </a:rPr>
              <a:t>I</a:t>
            </a:r>
            <a:r>
              <a:rPr spc="140" dirty="0">
                <a:solidFill>
                  <a:srgbClr val="000000"/>
                </a:solidFill>
                <a:latin typeface="Arial MT"/>
                <a:cs typeface="Arial MT"/>
              </a:rPr>
              <a:t>T</a:t>
            </a:r>
            <a:r>
              <a:rPr spc="15" dirty="0">
                <a:solidFill>
                  <a:srgbClr val="000000"/>
                </a:solidFill>
                <a:latin typeface="Arial MT"/>
                <a:cs typeface="Arial MT"/>
              </a:rPr>
              <a:t>H</a:t>
            </a:r>
            <a:r>
              <a:rPr dirty="0">
                <a:solidFill>
                  <a:srgbClr val="000000"/>
                </a:solidFill>
                <a:latin typeface="Arial MT"/>
                <a:cs typeface="Arial MT"/>
              </a:rPr>
              <a:t>	</a:t>
            </a:r>
            <a:r>
              <a:rPr spc="55" dirty="0">
                <a:solidFill>
                  <a:srgbClr val="000000"/>
                </a:solidFill>
                <a:latin typeface="Arial MT"/>
                <a:cs typeface="Arial MT"/>
              </a:rPr>
              <a:t>ME</a:t>
            </a:r>
            <a:r>
              <a:rPr spc="40" dirty="0">
                <a:solidFill>
                  <a:srgbClr val="000000"/>
                </a:solidFill>
                <a:latin typeface="Arial MT"/>
                <a:cs typeface="Arial MT"/>
              </a:rPr>
              <a:t>N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IS</a:t>
            </a:r>
            <a:r>
              <a:rPr spc="220" dirty="0">
                <a:solidFill>
                  <a:srgbClr val="000000"/>
                </a:solidFill>
                <a:latin typeface="Arial MT"/>
                <a:cs typeface="Arial MT"/>
              </a:rPr>
              <a:t>C</a:t>
            </a:r>
            <a:r>
              <a:rPr spc="200" dirty="0">
                <a:solidFill>
                  <a:srgbClr val="000000"/>
                </a:solidFill>
                <a:latin typeface="Arial MT"/>
                <a:cs typeface="Arial MT"/>
              </a:rPr>
              <a:t>A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L  </a:t>
            </a:r>
            <a:r>
              <a:rPr spc="-170" dirty="0">
                <a:solidFill>
                  <a:srgbClr val="000000"/>
                </a:solidFill>
                <a:latin typeface="Arial MT"/>
                <a:cs typeface="Arial MT"/>
              </a:rPr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048933"/>
            <a:ext cx="6896100" cy="35306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• Traumatic vs atraumatic/degenerative</a:t>
            </a:r>
            <a:endParaRPr sz="2000" dirty="0">
              <a:latin typeface="Arial MT"/>
              <a:cs typeface="Arial MT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Traumatic:Younger, acutely painful swollen knee</a:t>
            </a:r>
            <a:endParaRPr sz="2000" dirty="0">
              <a:latin typeface="Arial MT"/>
              <a:cs typeface="Arial MT"/>
            </a:endParaRPr>
          </a:p>
          <a:p>
            <a:pPr marL="469900" marR="508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Degenerative: Middle age-older, chronic vs acute-on-chronic vs  acutely painful knee</a:t>
            </a:r>
            <a:endParaRPr sz="2000" dirty="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Catching, clicking, locking of the knee may occur</a:t>
            </a:r>
            <a:endParaRPr sz="2000" dirty="0">
              <a:latin typeface="Arial MT"/>
              <a:cs typeface="Arial MT"/>
            </a:endParaRPr>
          </a:p>
          <a:p>
            <a:pPr marL="241300" marR="23177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Exam may include painful range of motion, affected joint line  tenderness, and positive provocative manoeuvres (McMurray’s,  Appley’s)</a:t>
            </a:r>
            <a:endParaRPr sz="2000" dirty="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History, X-Rays, MRI</a:t>
            </a:r>
            <a:endParaRPr sz="2000" dirty="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352425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30504" rIns="0" bIns="0" rtlCol="0">
            <a:spAutoFit/>
          </a:bodyPr>
          <a:lstStyle/>
          <a:p>
            <a:pPr marL="1939289" marR="516890" indent="-1440815">
              <a:lnSpc>
                <a:spcPts val="2800"/>
              </a:lnSpc>
              <a:spcBef>
                <a:spcPts val="1814"/>
              </a:spcBef>
            </a:pPr>
            <a:r>
              <a:rPr spc="275" dirty="0">
                <a:solidFill>
                  <a:srgbClr val="000000"/>
                </a:solidFill>
              </a:rPr>
              <a:t>MENISCAL</a:t>
            </a:r>
            <a:r>
              <a:rPr spc="315" dirty="0">
                <a:solidFill>
                  <a:srgbClr val="000000"/>
                </a:solidFill>
              </a:rPr>
              <a:t> </a:t>
            </a:r>
            <a:r>
              <a:rPr spc="320" dirty="0">
                <a:solidFill>
                  <a:srgbClr val="000000"/>
                </a:solidFill>
              </a:rPr>
              <a:t>MANAGEMENT </a:t>
            </a:r>
            <a:r>
              <a:rPr spc="215" dirty="0">
                <a:solidFill>
                  <a:srgbClr val="000000"/>
                </a:solidFill>
              </a:rPr>
              <a:t>OF </a:t>
            </a:r>
            <a:r>
              <a:rPr spc="-765" dirty="0">
                <a:solidFill>
                  <a:srgbClr val="000000"/>
                </a:solidFill>
              </a:rPr>
              <a:t> </a:t>
            </a:r>
            <a:r>
              <a:rPr spc="185" dirty="0">
                <a:solidFill>
                  <a:srgbClr val="000000"/>
                </a:solidFill>
              </a:rPr>
              <a:t>THE</a:t>
            </a:r>
            <a:r>
              <a:rPr spc="-55" dirty="0">
                <a:solidFill>
                  <a:srgbClr val="000000"/>
                </a:solidFill>
              </a:rPr>
              <a:t> </a:t>
            </a:r>
            <a:r>
              <a:rPr spc="345" dirty="0">
                <a:solidFill>
                  <a:srgbClr val="000000"/>
                </a:solidFill>
              </a:rPr>
              <a:t>YOUNG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6314" y="2175933"/>
            <a:ext cx="7014209" cy="3530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• Non operative treatment NOT typically recommended although  things are changing</a:t>
            </a:r>
            <a:endParaRPr sz="2000" dirty="0">
              <a:latin typeface="Trebuchet MS"/>
              <a:cs typeface="Trebuchet MS"/>
            </a:endParaRPr>
          </a:p>
          <a:p>
            <a:pPr marL="241300" marR="59055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• Surgery to PRESERVE the meniscus (i.e., repair or debride,  prevent tear progression)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• Definition of young?</a:t>
            </a:r>
            <a:endParaRPr sz="2000" dirty="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&lt;25 years old?</a:t>
            </a:r>
            <a:endParaRPr sz="2000" dirty="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&lt;35 years old?</a:t>
            </a:r>
            <a:endParaRPr sz="2000" dirty="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&lt;50 years old?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• Why?</a:t>
            </a:r>
            <a:endParaRPr sz="2000" dirty="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305" dirty="0">
                <a:solidFill>
                  <a:srgbClr val="000000"/>
                </a:solidFill>
              </a:rPr>
              <a:t>MENSICECTOMY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2662767"/>
            <a:ext cx="7331709" cy="210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22860" indent="-228600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REMOVAL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5" dirty="0">
                <a:solidFill>
                  <a:srgbClr val="262626"/>
                </a:solidFill>
                <a:latin typeface="Trebuchet MS"/>
                <a:cs typeface="Trebuchet MS"/>
              </a:rPr>
              <a:t>MENISCAL</a:t>
            </a:r>
            <a:r>
              <a:rPr sz="2000" spc="-3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Trebuchet MS"/>
                <a:cs typeface="Trebuchet MS"/>
              </a:rPr>
              <a:t>TISSUE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DECREASES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40" dirty="0">
                <a:solidFill>
                  <a:srgbClr val="262626"/>
                </a:solidFill>
                <a:latin typeface="Trebuchet MS"/>
                <a:cs typeface="Trebuchet MS"/>
              </a:rPr>
              <a:t>CONTACT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REA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21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REA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ES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9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28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145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5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U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6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7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endParaRPr sz="2000">
              <a:latin typeface="Trebuchet MS"/>
              <a:cs typeface="Trebuchet MS"/>
            </a:endParaRPr>
          </a:p>
          <a:p>
            <a:pPr marL="241300" marR="23558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INCREASED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IS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5" dirty="0">
                <a:solidFill>
                  <a:srgbClr val="262626"/>
                </a:solidFill>
                <a:latin typeface="Trebuchet MS"/>
                <a:cs typeface="Trebuchet MS"/>
              </a:rPr>
              <a:t>PROPORTION</a:t>
            </a:r>
            <a:r>
              <a:rPr sz="2000" spc="-30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2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70" dirty="0">
                <a:solidFill>
                  <a:srgbClr val="262626"/>
                </a:solidFill>
                <a:latin typeface="Trebuchet MS"/>
                <a:cs typeface="Trebuchet MS"/>
              </a:rPr>
              <a:t>AMOUNT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65" dirty="0">
                <a:solidFill>
                  <a:srgbClr val="262626"/>
                </a:solidFill>
                <a:latin typeface="Trebuchet MS"/>
                <a:cs typeface="Trebuchet MS"/>
              </a:rPr>
              <a:t>MENISCUS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REMOVED</a:t>
            </a:r>
            <a:endParaRPr sz="2000">
              <a:latin typeface="Trebuchet MS"/>
              <a:cs typeface="Trebuchet MS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INCREASED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INEVITABLY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50" dirty="0">
                <a:solidFill>
                  <a:srgbClr val="262626"/>
                </a:solidFill>
                <a:latin typeface="Trebuchet MS"/>
                <a:cs typeface="Trebuchet MS"/>
              </a:rPr>
              <a:t>LEADS</a:t>
            </a:r>
            <a:r>
              <a:rPr sz="2000" spc="-3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85" dirty="0">
                <a:solidFill>
                  <a:srgbClr val="262626"/>
                </a:solidFill>
                <a:latin typeface="Trebuchet MS"/>
                <a:cs typeface="Trebuchet MS"/>
              </a:rPr>
              <a:t>DEGENERATION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 </a:t>
            </a:r>
            <a:r>
              <a:rPr sz="2000" spc="-58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0" dirty="0">
                <a:solidFill>
                  <a:srgbClr val="262626"/>
                </a:solidFill>
                <a:latin typeface="Trebuchet MS"/>
                <a:cs typeface="Trebuchet MS"/>
              </a:rPr>
              <a:t>JOINT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-175" dirty="0">
                <a:solidFill>
                  <a:srgbClr val="000000"/>
                </a:solidFill>
                <a:latin typeface="Arial MT"/>
                <a:cs typeface="Arial MT"/>
              </a:rPr>
              <a:t>SURGERY??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3400"/>
            <a:ext cx="6759575" cy="3552254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Sihvonen, </a:t>
            </a:r>
            <a:r>
              <a:rPr sz="2000" i="1" dirty="0">
                <a:solidFill>
                  <a:srgbClr val="262626"/>
                </a:solidFill>
                <a:latin typeface="Arial"/>
                <a:cs typeface="Arial"/>
              </a:rPr>
              <a:t>N Eng J Med</a:t>
            </a: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, 2013</a:t>
            </a:r>
            <a:endParaRPr sz="2000" dirty="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Multicenter RCT, Level 2 Evidence</a:t>
            </a:r>
            <a:endParaRPr sz="2000" dirty="0">
              <a:latin typeface="Arial MT"/>
              <a:cs typeface="Arial MT"/>
            </a:endParaRPr>
          </a:p>
          <a:p>
            <a:pPr marL="241300" marR="2095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Arthroscopic partial meniscectomy vs. sham surgery in patients  without OA</a:t>
            </a:r>
            <a:endParaRPr sz="2000" dirty="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Findings: NO DIFFERENCE b/t GROUPS @ 12mos</a:t>
            </a:r>
            <a:endParaRPr sz="2000" dirty="0">
              <a:latin typeface="Arial MT"/>
              <a:cs typeface="Arial MT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Importantly, statistical difference in severity of non-radiographic  appearance of arthritis seen in surgical vs. sham group.</a:t>
            </a:r>
            <a:endParaRPr sz="2000" dirty="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.</a:t>
            </a:r>
            <a:endParaRPr sz="2000" dirty="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  <a:spcBef>
                <a:spcPts val="5"/>
              </a:spcBef>
            </a:pPr>
            <a:r>
              <a:rPr spc="320" dirty="0">
                <a:solidFill>
                  <a:srgbClr val="000000"/>
                </a:solidFill>
              </a:rPr>
              <a:t>MANAGEMENT</a:t>
            </a:r>
            <a:r>
              <a:rPr spc="305" dirty="0">
                <a:solidFill>
                  <a:srgbClr val="000000"/>
                </a:solidFill>
              </a:rPr>
              <a:t> </a:t>
            </a:r>
            <a:r>
              <a:rPr spc="80" dirty="0">
                <a:solidFill>
                  <a:srgbClr val="000000"/>
                </a:solidFill>
              </a:rPr>
              <a:t>FAI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7264" y="1651000"/>
            <a:ext cx="5231130" cy="2936701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~82%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If an isolated repair: ~50% healing rate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**If in conjunction with ACLR: ~90% healing rate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Tenuta, </a:t>
            </a:r>
            <a:r>
              <a:rPr sz="2000" i="1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, 1994 (West Point, A/A eval)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Cannon, </a:t>
            </a:r>
            <a:r>
              <a:rPr sz="2000" i="1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, 1992 (arthrogram or A/A)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Westerman, </a:t>
            </a:r>
            <a:r>
              <a:rPr sz="2000" i="1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, 2014 (MOON GROUP)</a:t>
            </a:r>
            <a:endParaRPr sz="2000" dirty="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1787" y="3048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305" dirty="0">
                <a:solidFill>
                  <a:srgbClr val="000000"/>
                </a:solidFill>
              </a:rPr>
              <a:t>MENSICECTOMY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688340" y="1388533"/>
            <a:ext cx="7173595" cy="4680769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Stein, </a:t>
            </a:r>
            <a:r>
              <a:rPr i="1" dirty="0">
                <a:latin typeface="Trebuchet MS"/>
                <a:cs typeface="Trebuchet MS"/>
              </a:rPr>
              <a:t>AJSM</a:t>
            </a:r>
            <a:r>
              <a:rPr dirty="0"/>
              <a:t>, 2010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Level 3 Cohort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4. 5 and 9yr blinded radiographic f/u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Young(ish) patients: avg age ~31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Isolated, “traumatic tears”; both groups, vertical tears/bucket handle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Results at years:</a:t>
            </a: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Meniscectomy: 60% OA changes (Grade I Fairbanks)</a:t>
            </a:r>
            <a:endParaRPr sz="2000" dirty="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Meniscus repair: 20% OA changes (Grade I Fairbanks)</a:t>
            </a:r>
            <a:endParaRPr sz="2000" dirty="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No Grade 2 or 3 changes seen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dirty="0"/>
              <a:t>Repair much higher return to prior sport (96% vs 50%)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2192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48920" rIns="0" bIns="0" rtlCol="0">
            <a:spAutoFit/>
          </a:bodyPr>
          <a:lstStyle/>
          <a:p>
            <a:pPr marL="2199005" marR="1021080" indent="-1195705">
              <a:lnSpc>
                <a:spcPts val="2800"/>
              </a:lnSpc>
              <a:spcBef>
                <a:spcPts val="1960"/>
              </a:spcBef>
            </a:pPr>
            <a:r>
              <a:rPr spc="50" dirty="0">
                <a:solidFill>
                  <a:srgbClr val="000000"/>
                </a:solidFill>
                <a:latin typeface="Verdana"/>
                <a:cs typeface="Verdana"/>
              </a:rPr>
              <a:t>OUTCOMES</a:t>
            </a:r>
            <a:r>
              <a:rPr spc="-16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30" dirty="0">
                <a:solidFill>
                  <a:srgbClr val="000000"/>
                </a:solidFill>
                <a:latin typeface="Verdana"/>
                <a:cs typeface="Verdana"/>
              </a:rPr>
              <a:t>THERAPY</a:t>
            </a:r>
            <a:r>
              <a:rPr spc="-210" dirty="0">
                <a:solidFill>
                  <a:srgbClr val="000000"/>
                </a:solidFill>
                <a:latin typeface="Verdana"/>
                <a:cs typeface="Verdana"/>
              </a:rPr>
              <a:t> V </a:t>
            </a:r>
            <a:r>
              <a:rPr spc="-90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-95" dirty="0">
                <a:solidFill>
                  <a:srgbClr val="000000"/>
                </a:solidFill>
                <a:latin typeface="Verdana"/>
                <a:cs typeface="Verdana"/>
              </a:rPr>
              <a:t>SURGERY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39" y="1803400"/>
            <a:ext cx="6322061" cy="3321422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 err="1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Herrlin</a:t>
            </a: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,</a:t>
            </a:r>
            <a:r>
              <a:rPr lang="en-GB"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 </a:t>
            </a:r>
            <a:r>
              <a:rPr sz="2000" i="1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Trebuchet MS"/>
              </a:rPr>
              <a:t>KSSTA</a:t>
            </a: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, 2013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RCT, Level 1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No or minimal OA (&lt;grade 1)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Middle aged patients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Findings: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dirty="0">
                <a:solidFill>
                  <a:srgbClr val="262626"/>
                </a:solidFill>
                <a:latin typeface=""/>
                <a:ea typeface="Calibri" panose="020F0502020204030204" pitchFamily="34" charset="0"/>
                <a:cs typeface="Verdana"/>
              </a:rPr>
              <a:t>PT group did as well as Arthroscopy/PT group at 5years</a:t>
            </a:r>
            <a:endParaRPr sz="2000" dirty="0">
              <a:latin typeface=""/>
              <a:ea typeface="Calibri" panose="020F0502020204030204" pitchFamily="34" charset="0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524</Words>
  <Application>Microsoft Office PowerPoint</Application>
  <PresentationFormat>On-screen Show (4:3)</PresentationFormat>
  <Paragraphs>74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 MT</vt:lpstr>
      <vt:lpstr>Arial</vt:lpstr>
      <vt:lpstr>Calibri</vt:lpstr>
      <vt:lpstr>Times New Roman</vt:lpstr>
      <vt:lpstr>Trebuchet MS</vt:lpstr>
      <vt:lpstr>Verdana</vt:lpstr>
      <vt:lpstr>Office Theme</vt:lpstr>
      <vt:lpstr>MENISCAL INJURY OF THE  KNEE</vt:lpstr>
      <vt:lpstr> MENISCUS</vt:lpstr>
      <vt:lpstr> MENISCUS TEARS</vt:lpstr>
      <vt:lpstr>PowerPoint Presentation</vt:lpstr>
      <vt:lpstr> ANATOMY OF RECOVERY</vt:lpstr>
      <vt:lpstr> MENISCAL REPAIR</vt:lpstr>
      <vt:lpstr>HISTORY WITH MENISCAL  ISSUES</vt:lpstr>
      <vt:lpstr>MENISCAL MANAGEMENT OF  THE YOUNG</vt:lpstr>
      <vt:lpstr> MENSICECTOMY</vt:lpstr>
      <vt:lpstr> SURGERY??</vt:lpstr>
      <vt:lpstr> MANAGEMENT FAI</vt:lpstr>
      <vt:lpstr> MENSICECTOMY</vt:lpstr>
      <vt:lpstr>OUTCOMES THERAPY V  SURGERY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MENISCAL INJURY OF THE  KNEE</dc:title>
  <dc:creator>Sian Bowen</dc:creator>
  <cp:lastModifiedBy>Richard Thomas (IMH)</cp:lastModifiedBy>
  <cp:revision>2</cp:revision>
  <dcterms:created xsi:type="dcterms:W3CDTF">2024-01-31T20:13:04Z</dcterms:created>
  <dcterms:modified xsi:type="dcterms:W3CDTF">2025-11-04T12:24:14Z</dcterms:modified>
</cp:coreProperties>
</file>