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B28ED6-550A-01D5-72CD-B01AD6172FF5}" v="559" dt="2025-11-10T00:42:57.506"/>
    <p1510:client id="{E05E19B4-2132-294F-2B9B-706381328C94}" v="34" dt="2025-11-09T23:05:06.210"/>
    <p1510:client id="{E4FE05BD-73BA-C634-AF6D-C343E524CEA3}" v="494" dt="2025-11-09T22:59:46.1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09/11/2025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vert="horz" lIns="91440" tIns="45720" rIns="91440" bIns="45720" rtlCol="0" anchor="b">
            <a:noAutofit/>
          </a:bodyPr>
          <a:lstStyle/>
          <a:p>
            <a:endParaRPr lang="en-GB" sz="3600" dirty="0"/>
          </a:p>
          <a:p>
            <a:endParaRPr lang="en-GB" sz="3600" dirty="0"/>
          </a:p>
        </p:txBody>
      </p:sp>
      <p:sp>
        <p:nvSpPr>
          <p:cNvPr id="3" name="Subtitle 2"/>
          <p:cNvSpPr>
            <a:spLocks noGrp="1"/>
          </p:cNvSpPr>
          <p:nvPr>
            <p:ph type="subTitle" idx="1"/>
          </p:nvPr>
        </p:nvSpPr>
        <p:spPr/>
        <p:txBody>
          <a:bodyPr vert="horz" lIns="91440" tIns="45720" rIns="91440" bIns="45720" rtlCol="0" anchor="t">
            <a:normAutofit fontScale="77500" lnSpcReduction="20000"/>
          </a:bodyPr>
          <a:lstStyle/>
          <a:p>
            <a:r>
              <a:rPr lang="en-GB" sz="3600" b="1" dirty="0">
                <a:latin typeface="Times New Roman"/>
                <a:cs typeface="Times New Roman"/>
              </a:rPr>
              <a:t>Student name:</a:t>
            </a:r>
            <a:r>
              <a:rPr lang="en-GB" sz="3600" dirty="0">
                <a:latin typeface="Times New Roman"/>
                <a:cs typeface="Times New Roman"/>
              </a:rPr>
              <a:t> Uzair Tariq</a:t>
            </a:r>
            <a:br>
              <a:rPr lang="en-GB" sz="3600" dirty="0">
                <a:latin typeface="Times New Roman"/>
              </a:rPr>
            </a:br>
            <a:r>
              <a:rPr lang="en-GB" sz="3600" b="1" dirty="0">
                <a:latin typeface="Times New Roman"/>
                <a:cs typeface="Times New Roman"/>
              </a:rPr>
              <a:t>Student number:</a:t>
            </a:r>
            <a:r>
              <a:rPr lang="en-GB" sz="3600" dirty="0">
                <a:latin typeface="Times New Roman"/>
                <a:cs typeface="Times New Roman"/>
              </a:rPr>
              <a:t> 2430474</a:t>
            </a:r>
            <a:br>
              <a:rPr lang="en-GB" sz="3600" dirty="0">
                <a:latin typeface="Times New Roman"/>
              </a:rPr>
            </a:br>
            <a:r>
              <a:rPr lang="en-GB" sz="3600" b="1" dirty="0">
                <a:latin typeface="Times New Roman"/>
                <a:cs typeface="Times New Roman"/>
              </a:rPr>
              <a:t>Module code:</a:t>
            </a:r>
            <a:r>
              <a:rPr lang="en-GB" sz="3600" dirty="0">
                <a:latin typeface="Times New Roman"/>
                <a:cs typeface="Times New Roman"/>
              </a:rPr>
              <a:t> LCLM4004</a:t>
            </a:r>
            <a:br>
              <a:rPr lang="en-GB" sz="3600" dirty="0">
                <a:latin typeface="Times New Roman"/>
              </a:rPr>
            </a:br>
            <a:r>
              <a:rPr lang="en-GB" sz="3600" b="1" dirty="0">
                <a:latin typeface="Times New Roman"/>
                <a:cs typeface="Times New Roman"/>
              </a:rPr>
              <a:t>Module name:</a:t>
            </a:r>
            <a:r>
              <a:rPr lang="en-GB" sz="3600" dirty="0">
                <a:latin typeface="Times New Roman"/>
                <a:cs typeface="Times New Roman"/>
              </a:rPr>
              <a:t> Problem solving and Decision making</a:t>
            </a:r>
            <a:br>
              <a:rPr lang="en-GB" sz="3600" dirty="0">
                <a:latin typeface="Times New Roman"/>
              </a:rPr>
            </a:br>
            <a:r>
              <a:rPr lang="en-GB" sz="3600" b="1" dirty="0">
                <a:latin typeface="Times New Roman"/>
                <a:cs typeface="Times New Roman"/>
              </a:rPr>
              <a:t>Lecturer name:</a:t>
            </a:r>
            <a:r>
              <a:rPr lang="en-GB" sz="3600" dirty="0">
                <a:latin typeface="Times New Roman"/>
                <a:cs typeface="Times New Roman"/>
              </a:rPr>
              <a:t> Anita Nan</a:t>
            </a:r>
            <a:endParaRPr lang="en-GB">
              <a:latin typeface="Times New Roman"/>
              <a:cs typeface="Times New Roman"/>
            </a:endParaRPr>
          </a:p>
        </p:txBody>
      </p:sp>
      <p:pic>
        <p:nvPicPr>
          <p:cNvPr id="4" name="Picture 3" descr="blue rose flower #Amazing #nature ...">
            <a:extLst>
              <a:ext uri="{FF2B5EF4-FFF2-40B4-BE49-F238E27FC236}">
                <a16:creationId xmlns:a16="http://schemas.microsoft.com/office/drawing/2014/main" id="{08344E50-95F5-3C3D-BB4A-F19C1C6B4C5C}"/>
              </a:ext>
            </a:extLst>
          </p:cNvPr>
          <p:cNvPicPr>
            <a:picLocks noChangeAspect="1"/>
          </p:cNvPicPr>
          <p:nvPr/>
        </p:nvPicPr>
        <p:blipFill>
          <a:blip r:embed="rId2"/>
          <a:stretch>
            <a:fillRect/>
          </a:stretch>
        </p:blipFill>
        <p:spPr>
          <a:xfrm>
            <a:off x="9109591" y="5031"/>
            <a:ext cx="3084623" cy="3596024"/>
          </a:xfrm>
          <a:prstGeom prst="rect">
            <a:avLst/>
          </a:prstGeom>
        </p:spPr>
      </p:pic>
      <p:pic>
        <p:nvPicPr>
          <p:cNvPr id="5" name="Picture 4" descr="40,000+ Free Flower+Red &amp; Nature Images - Pixabay">
            <a:extLst>
              <a:ext uri="{FF2B5EF4-FFF2-40B4-BE49-F238E27FC236}">
                <a16:creationId xmlns:a16="http://schemas.microsoft.com/office/drawing/2014/main" id="{0E04E8CD-C80B-CFA0-125D-73BA9E7B7115}"/>
              </a:ext>
            </a:extLst>
          </p:cNvPr>
          <p:cNvPicPr>
            <a:picLocks noChangeAspect="1"/>
          </p:cNvPicPr>
          <p:nvPr/>
        </p:nvPicPr>
        <p:blipFill>
          <a:blip r:embed="rId3"/>
          <a:stretch>
            <a:fillRect/>
          </a:stretch>
        </p:blipFill>
        <p:spPr>
          <a:xfrm>
            <a:off x="1678" y="-3689"/>
            <a:ext cx="3634927" cy="352760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437DE-CA8F-7658-6B48-5E4DB736BC84}"/>
              </a:ext>
            </a:extLst>
          </p:cNvPr>
          <p:cNvSpPr>
            <a:spLocks noGrp="1"/>
          </p:cNvSpPr>
          <p:nvPr>
            <p:ph type="title"/>
          </p:nvPr>
        </p:nvSpPr>
        <p:spPr/>
        <p:txBody>
          <a:bodyPr/>
          <a:lstStyle/>
          <a:p>
            <a:r>
              <a:rPr lang="en-GB" b="1" dirty="0">
                <a:latin typeface="Times New Roman"/>
                <a:cs typeface="Times New Roman"/>
              </a:rPr>
              <a:t>Background of the Business</a:t>
            </a:r>
          </a:p>
        </p:txBody>
      </p:sp>
      <p:sp>
        <p:nvSpPr>
          <p:cNvPr id="3" name="Content Placeholder 2">
            <a:extLst>
              <a:ext uri="{FF2B5EF4-FFF2-40B4-BE49-F238E27FC236}">
                <a16:creationId xmlns:a16="http://schemas.microsoft.com/office/drawing/2014/main" id="{FF6C31E0-E04D-C3BE-05F7-0B195F51C1A0}"/>
              </a:ext>
            </a:extLst>
          </p:cNvPr>
          <p:cNvSpPr>
            <a:spLocks noGrp="1"/>
          </p:cNvSpPr>
          <p:nvPr>
            <p:ph idx="1"/>
          </p:nvPr>
        </p:nvSpPr>
        <p:spPr/>
        <p:txBody>
          <a:bodyPr vert="horz" lIns="91440" tIns="45720" rIns="91440" bIns="45720" rtlCol="0" anchor="t">
            <a:normAutofit/>
          </a:bodyPr>
          <a:lstStyle/>
          <a:p>
            <a:pPr marL="0" indent="0">
              <a:buNone/>
            </a:pPr>
            <a:r>
              <a:rPr lang="en-GB" sz="1600" dirty="0">
                <a:latin typeface="Times New Roman"/>
                <a:cs typeface="Arial"/>
              </a:rPr>
              <a:t>Hello, today I will be discussing the case study of Green Haven Florists, analysing the problems of the business, the external factors impacting it, and eventually, offering suggestions to help the business grow. Green Haven Florists is a small local flower shop that sells fresh flowers in Norwich. It had made the name 'Green Haven Florists' by creating custom arrangements and using safe materials that are good for the environment. As good as this is, the business has suffered from low sales and </a:t>
            </a:r>
            <a:r>
              <a:rPr lang="en-GB" sz="1600">
                <a:latin typeface="Times New Roman"/>
                <a:cs typeface="Arial"/>
              </a:rPr>
              <a:t>lower customers in the shop through the last year. The business has lost interest to the public due to the rising costs and the competition increasing.</a:t>
            </a:r>
            <a:endParaRPr lang="en-GB" sz="1600" dirty="0">
              <a:latin typeface="Times New Roman"/>
              <a:cs typeface="Arial"/>
            </a:endParaRPr>
          </a:p>
        </p:txBody>
      </p:sp>
      <p:pic>
        <p:nvPicPr>
          <p:cNvPr id="5" name="Picture 4" descr="64 Types of Purple Flowers to Grow in ...">
            <a:extLst>
              <a:ext uri="{FF2B5EF4-FFF2-40B4-BE49-F238E27FC236}">
                <a16:creationId xmlns:a16="http://schemas.microsoft.com/office/drawing/2014/main" id="{813D7F4C-1C07-E866-4219-C5E2B13C23F6}"/>
              </a:ext>
            </a:extLst>
          </p:cNvPr>
          <p:cNvPicPr>
            <a:picLocks noChangeAspect="1"/>
          </p:cNvPicPr>
          <p:nvPr/>
        </p:nvPicPr>
        <p:blipFill>
          <a:blip r:embed="rId2"/>
          <a:stretch>
            <a:fillRect/>
          </a:stretch>
        </p:blipFill>
        <p:spPr>
          <a:xfrm>
            <a:off x="837128" y="3432152"/>
            <a:ext cx="4421747" cy="2923639"/>
          </a:xfrm>
          <a:prstGeom prst="rect">
            <a:avLst/>
          </a:prstGeom>
        </p:spPr>
      </p:pic>
    </p:spTree>
    <p:extLst>
      <p:ext uri="{BB962C8B-B14F-4D97-AF65-F5344CB8AC3E}">
        <p14:creationId xmlns:p14="http://schemas.microsoft.com/office/powerpoint/2010/main" val="659875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18C7C-58E6-990E-906A-D7C04629A2A9}"/>
              </a:ext>
            </a:extLst>
          </p:cNvPr>
          <p:cNvSpPr>
            <a:spLocks noGrp="1"/>
          </p:cNvSpPr>
          <p:nvPr>
            <p:ph type="title"/>
          </p:nvPr>
        </p:nvSpPr>
        <p:spPr/>
        <p:txBody>
          <a:bodyPr/>
          <a:lstStyle/>
          <a:p>
            <a:r>
              <a:rPr lang="en-GB" b="1">
                <a:latin typeface="Times New Roman"/>
                <a:cs typeface="Times New Roman"/>
              </a:rPr>
              <a:t>The nature of the problem</a:t>
            </a:r>
          </a:p>
        </p:txBody>
      </p:sp>
      <p:sp>
        <p:nvSpPr>
          <p:cNvPr id="3" name="Content Placeholder 2">
            <a:extLst>
              <a:ext uri="{FF2B5EF4-FFF2-40B4-BE49-F238E27FC236}">
                <a16:creationId xmlns:a16="http://schemas.microsoft.com/office/drawing/2014/main" id="{071E2319-90EC-7FFC-3A93-41F45BC40A36}"/>
              </a:ext>
            </a:extLst>
          </p:cNvPr>
          <p:cNvSpPr>
            <a:spLocks noGrp="1"/>
          </p:cNvSpPr>
          <p:nvPr>
            <p:ph idx="1"/>
          </p:nvPr>
        </p:nvSpPr>
        <p:spPr/>
        <p:txBody>
          <a:bodyPr vert="horz" lIns="91440" tIns="45720" rIns="91440" bIns="45720" rtlCol="0" anchor="t">
            <a:normAutofit fontScale="92500" lnSpcReduction="10000"/>
          </a:bodyPr>
          <a:lstStyle/>
          <a:p>
            <a:pPr>
              <a:buNone/>
            </a:pPr>
            <a:r>
              <a:rPr lang="en-GB" sz="1600">
                <a:latin typeface="Times New Roman"/>
                <a:cs typeface="Arial"/>
              </a:rPr>
              <a:t>The key issue is a 30% decrease of in-store sales.</a:t>
            </a:r>
            <a:endParaRPr lang="en-US" sz="1600">
              <a:latin typeface="Times New Roman"/>
              <a:cs typeface="Times New Roman"/>
            </a:endParaRPr>
          </a:p>
          <a:p>
            <a:pPr>
              <a:buNone/>
            </a:pPr>
            <a:r>
              <a:rPr lang="en-GB" sz="1600">
                <a:latin typeface="Times New Roman"/>
                <a:cs typeface="Arial"/>
              </a:rPr>
              <a:t>1. What: Sales and customer visits have decreased.</a:t>
            </a:r>
            <a:endParaRPr lang="en-GB" sz="1600">
              <a:latin typeface="Times New Roman"/>
              <a:cs typeface="Times New Roman"/>
            </a:endParaRPr>
          </a:p>
          <a:p>
            <a:pPr>
              <a:buNone/>
            </a:pPr>
            <a:r>
              <a:rPr lang="en-GB" sz="1600">
                <a:latin typeface="Times New Roman"/>
                <a:cs typeface="Arial"/>
              </a:rPr>
              <a:t>2. Why: Consumers are shifting to online shopping and choosing cheaper competitors.</a:t>
            </a:r>
            <a:endParaRPr lang="en-GB" sz="1600">
              <a:latin typeface="Times New Roman"/>
              <a:cs typeface="Times New Roman"/>
            </a:endParaRPr>
          </a:p>
          <a:p>
            <a:pPr>
              <a:buNone/>
            </a:pPr>
            <a:r>
              <a:rPr lang="en-GB" sz="1600">
                <a:latin typeface="Times New Roman"/>
                <a:cs typeface="Arial"/>
              </a:rPr>
              <a:t>3. Who is affected: The business owners and their returning customers</a:t>
            </a:r>
            <a:r>
              <a:rPr lang="en-GB" sz="1600">
                <a:latin typeface="Arial"/>
                <a:cs typeface="Arial"/>
              </a:rPr>
              <a:t>.</a:t>
            </a:r>
            <a:endParaRPr lang="en-GB" sz="1600"/>
          </a:p>
          <a:p>
            <a:pPr>
              <a:buNone/>
            </a:pPr>
            <a:r>
              <a:rPr lang="en-GB" sz="1600">
                <a:latin typeface="Times New Roman"/>
                <a:cs typeface="Arial"/>
              </a:rPr>
              <a:t>4. Where: The store on the high street which has less customers coming into the shop.</a:t>
            </a:r>
          </a:p>
          <a:p>
            <a:pPr>
              <a:buNone/>
            </a:pPr>
            <a:r>
              <a:rPr lang="en-GB" sz="1600">
                <a:latin typeface="Times New Roman"/>
                <a:cs typeface="Arial"/>
              </a:rPr>
              <a:t>5. When: In the past year, business has been declining.</a:t>
            </a:r>
            <a:endParaRPr lang="en-GB" sz="1600" dirty="0">
              <a:latin typeface="Times New Roman"/>
              <a:cs typeface="Arial"/>
            </a:endParaRPr>
          </a:p>
          <a:p>
            <a:pPr>
              <a:buNone/>
            </a:pPr>
            <a:r>
              <a:rPr lang="en-GB" sz="1600" dirty="0">
                <a:latin typeface="Times New Roman"/>
                <a:cs typeface="Arial"/>
              </a:rPr>
              <a:t>6. How: The website of Green Haven Florists is </a:t>
            </a:r>
            <a:r>
              <a:rPr lang="en-GB" sz="1600">
                <a:latin typeface="Times New Roman"/>
                <a:cs typeface="Arial"/>
              </a:rPr>
              <a:t>outdated. Also, they have limited marketing digitally.</a:t>
            </a:r>
          </a:p>
          <a:p>
            <a:pPr>
              <a:buNone/>
            </a:pPr>
            <a:r>
              <a:rPr lang="en-GB" sz="1400" dirty="0">
                <a:latin typeface="Arial"/>
                <a:cs typeface="Arial"/>
              </a:rPr>
              <a:t>7. </a:t>
            </a:r>
            <a:r>
              <a:rPr lang="en-GB" sz="1600">
                <a:latin typeface="Times New Roman"/>
                <a:cs typeface="Arial"/>
              </a:rPr>
              <a:t>How much: The decline has severely impacted profitability. The above is evidence that the company has failed to adjust to the changes in consumer behavior. </a:t>
            </a:r>
            <a:endParaRPr lang="en-GB" sz="1600">
              <a:latin typeface="Times New Roman"/>
              <a:cs typeface="Times New Roman"/>
            </a:endParaRPr>
          </a:p>
          <a:p>
            <a:pPr>
              <a:buNone/>
            </a:pPr>
            <a:br>
              <a:rPr lang="en-US" dirty="0"/>
            </a:br>
            <a:endParaRPr lang="en-US" dirty="0"/>
          </a:p>
          <a:p>
            <a:pPr marL="0" indent="0">
              <a:buNone/>
            </a:pPr>
            <a:br>
              <a:rPr lang="en-US" dirty="0"/>
            </a:br>
            <a:endParaRPr lang="en-US" dirty="0"/>
          </a:p>
        </p:txBody>
      </p:sp>
      <p:pic>
        <p:nvPicPr>
          <p:cNvPr id="4" name="Picture 3" descr="Passion flower: How to plant, grow and ...">
            <a:extLst>
              <a:ext uri="{FF2B5EF4-FFF2-40B4-BE49-F238E27FC236}">
                <a16:creationId xmlns:a16="http://schemas.microsoft.com/office/drawing/2014/main" id="{2540DAEC-C3CE-3093-8FC3-D0ED78C6A38B}"/>
              </a:ext>
            </a:extLst>
          </p:cNvPr>
          <p:cNvPicPr>
            <a:picLocks noChangeAspect="1"/>
          </p:cNvPicPr>
          <p:nvPr/>
        </p:nvPicPr>
        <p:blipFill>
          <a:blip r:embed="rId2"/>
          <a:stretch>
            <a:fillRect/>
          </a:stretch>
        </p:blipFill>
        <p:spPr>
          <a:xfrm>
            <a:off x="516834" y="4579044"/>
            <a:ext cx="2153857" cy="2143125"/>
          </a:xfrm>
          <a:prstGeom prst="rect">
            <a:avLst/>
          </a:prstGeom>
        </p:spPr>
      </p:pic>
    </p:spTree>
    <p:extLst>
      <p:ext uri="{BB962C8B-B14F-4D97-AF65-F5344CB8AC3E}">
        <p14:creationId xmlns:p14="http://schemas.microsoft.com/office/powerpoint/2010/main" val="1329818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A5E18-6D85-6C1F-AF7D-EE214BCABB8C}"/>
              </a:ext>
            </a:extLst>
          </p:cNvPr>
          <p:cNvSpPr>
            <a:spLocks noGrp="1"/>
          </p:cNvSpPr>
          <p:nvPr>
            <p:ph type="title"/>
          </p:nvPr>
        </p:nvSpPr>
        <p:spPr/>
        <p:txBody>
          <a:bodyPr/>
          <a:lstStyle/>
          <a:p>
            <a:r>
              <a:rPr lang="en-GB" b="1">
                <a:latin typeface="Times New Roman"/>
                <a:cs typeface="Times New Roman"/>
              </a:rPr>
              <a:t>Customer and Market issues</a:t>
            </a:r>
          </a:p>
        </p:txBody>
      </p:sp>
      <p:sp>
        <p:nvSpPr>
          <p:cNvPr id="3" name="Content Placeholder 2">
            <a:extLst>
              <a:ext uri="{FF2B5EF4-FFF2-40B4-BE49-F238E27FC236}">
                <a16:creationId xmlns:a16="http://schemas.microsoft.com/office/drawing/2014/main" id="{27FCA3F2-3E9C-6EC9-F0A6-E4FDCFD5418A}"/>
              </a:ext>
            </a:extLst>
          </p:cNvPr>
          <p:cNvSpPr>
            <a:spLocks noGrp="1"/>
          </p:cNvSpPr>
          <p:nvPr>
            <p:ph idx="1"/>
          </p:nvPr>
        </p:nvSpPr>
        <p:spPr/>
        <p:txBody>
          <a:bodyPr vert="horz" lIns="91440" tIns="45720" rIns="91440" bIns="45720" rtlCol="0" anchor="t">
            <a:normAutofit/>
          </a:bodyPr>
          <a:lstStyle/>
          <a:p>
            <a:pPr marL="0" indent="0">
              <a:buNone/>
            </a:pPr>
            <a:r>
              <a:rPr lang="en-GB" sz="1600">
                <a:latin typeface="Times New Roman"/>
                <a:cs typeface="Arial"/>
              </a:rPr>
              <a:t>Customer surveys have revealed mixed feelings. Customers of the quality of the flowers but many complain that the website is hard to navigate. People also want more delivery options and subscription services.</a:t>
            </a:r>
            <a:endParaRPr lang="en-GB" sz="1600">
              <a:latin typeface="Times New Roman"/>
              <a:cs typeface="Times New Roman"/>
            </a:endParaRPr>
          </a:p>
          <a:p>
            <a:pPr marL="0" indent="0">
              <a:buNone/>
            </a:pPr>
            <a:r>
              <a:rPr lang="en-GB" sz="1600" dirty="0">
                <a:latin typeface="Times New Roman"/>
                <a:cs typeface="Arial"/>
              </a:rPr>
              <a:t>On the other hand, new competitors have come into the market - one is using heavy marketing on Instagram and the other is a national chain with fast delivery and low prices. This has put a lot of pressure on Green Haven to bring its business up to date.</a:t>
            </a:r>
            <a:endParaRPr lang="en-GB" sz="1600" dirty="0">
              <a:latin typeface="Times New Roman"/>
              <a:cs typeface="Times New Roman"/>
            </a:endParaRPr>
          </a:p>
          <a:p>
            <a:pPr marL="0" indent="0">
              <a:buNone/>
            </a:pPr>
            <a:br>
              <a:rPr lang="en-US" dirty="0"/>
            </a:br>
            <a:endParaRPr lang="en-US" dirty="0"/>
          </a:p>
        </p:txBody>
      </p:sp>
      <p:pic>
        <p:nvPicPr>
          <p:cNvPr id="4" name="Picture 3" descr="36 Most Beautiful Flowers with Names ...">
            <a:extLst>
              <a:ext uri="{FF2B5EF4-FFF2-40B4-BE49-F238E27FC236}">
                <a16:creationId xmlns:a16="http://schemas.microsoft.com/office/drawing/2014/main" id="{0EF0801D-8922-5E02-25B9-D313A40C90E7}"/>
              </a:ext>
            </a:extLst>
          </p:cNvPr>
          <p:cNvPicPr>
            <a:picLocks noChangeAspect="1"/>
          </p:cNvPicPr>
          <p:nvPr/>
        </p:nvPicPr>
        <p:blipFill>
          <a:blip r:embed="rId2"/>
          <a:stretch>
            <a:fillRect/>
          </a:stretch>
        </p:blipFill>
        <p:spPr>
          <a:xfrm>
            <a:off x="8474299" y="3119438"/>
            <a:ext cx="3035121" cy="3066110"/>
          </a:xfrm>
          <a:prstGeom prst="rect">
            <a:avLst/>
          </a:prstGeom>
        </p:spPr>
      </p:pic>
    </p:spTree>
    <p:extLst>
      <p:ext uri="{BB962C8B-B14F-4D97-AF65-F5344CB8AC3E}">
        <p14:creationId xmlns:p14="http://schemas.microsoft.com/office/powerpoint/2010/main" val="42070620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723BC-D76A-EFF9-1D54-F2A9DCB876E7}"/>
              </a:ext>
            </a:extLst>
          </p:cNvPr>
          <p:cNvSpPr>
            <a:spLocks noGrp="1"/>
          </p:cNvSpPr>
          <p:nvPr>
            <p:ph type="title"/>
          </p:nvPr>
        </p:nvSpPr>
        <p:spPr/>
        <p:txBody>
          <a:bodyPr/>
          <a:lstStyle/>
          <a:p>
            <a:r>
              <a:rPr lang="en-GB" b="1" dirty="0">
                <a:latin typeface="Times New Roman"/>
                <a:cs typeface="Times New Roman"/>
              </a:rPr>
              <a:t>Internal Issues</a:t>
            </a:r>
          </a:p>
        </p:txBody>
      </p:sp>
      <p:sp>
        <p:nvSpPr>
          <p:cNvPr id="3" name="Content Placeholder 2">
            <a:extLst>
              <a:ext uri="{FF2B5EF4-FFF2-40B4-BE49-F238E27FC236}">
                <a16:creationId xmlns:a16="http://schemas.microsoft.com/office/drawing/2014/main" id="{4D8F80B2-B053-CE38-2695-646590FC8C62}"/>
              </a:ext>
            </a:extLst>
          </p:cNvPr>
          <p:cNvSpPr>
            <a:spLocks noGrp="1"/>
          </p:cNvSpPr>
          <p:nvPr>
            <p:ph idx="1"/>
          </p:nvPr>
        </p:nvSpPr>
        <p:spPr/>
        <p:txBody>
          <a:bodyPr vert="horz" lIns="91440" tIns="45720" rIns="91440" bIns="45720" rtlCol="0" anchor="t">
            <a:normAutofit/>
          </a:bodyPr>
          <a:lstStyle/>
          <a:p>
            <a:pPr>
              <a:buNone/>
            </a:pPr>
            <a:r>
              <a:rPr lang="en-GB" sz="1600">
                <a:latin typeface="Times New Roman"/>
                <a:cs typeface="Arial"/>
              </a:rPr>
              <a:t>Liam and Priya, from the inside, have had a hard time keeping up with digital marketing. They are mostly dependent on word of-mouth and infrequent social media posts. </a:t>
            </a:r>
            <a:endParaRPr lang="en-GB" sz="1600">
              <a:latin typeface="Times New Roman"/>
              <a:cs typeface="Times New Roman"/>
            </a:endParaRPr>
          </a:p>
          <a:p>
            <a:pPr marL="0" indent="0">
              <a:buNone/>
            </a:pPr>
            <a:r>
              <a:rPr lang="en-US" sz="1600" dirty="0">
                <a:latin typeface="Times New Roman"/>
                <a:cs typeface="Times New Roman"/>
              </a:rPr>
              <a:t>Furthermore, issues due to inflation and the chain of supply have increased the price of the flowers. In addition, Green Haven Florists pays extra to make sure and guarantee the packaging is friendly to </a:t>
            </a:r>
            <a:r>
              <a:rPr lang="en-US" sz="1600">
                <a:latin typeface="Times New Roman"/>
                <a:cs typeface="Times New Roman"/>
              </a:rPr>
              <a:t>the environment which in turn lowers the profit margins.</a:t>
            </a:r>
            <a:br>
              <a:rPr lang="en-US" sz="1600" dirty="0">
                <a:latin typeface="Times New Roman"/>
              </a:rPr>
            </a:br>
            <a:endParaRPr lang="en-US" dirty="0"/>
          </a:p>
        </p:txBody>
      </p:sp>
      <p:pic>
        <p:nvPicPr>
          <p:cNvPr id="5" name="Picture 4" descr="Buy Edible Flowers Online | Nurtured in Norfolk">
            <a:extLst>
              <a:ext uri="{FF2B5EF4-FFF2-40B4-BE49-F238E27FC236}">
                <a16:creationId xmlns:a16="http://schemas.microsoft.com/office/drawing/2014/main" id="{3DE88FE0-1B81-EA45-9EA7-43C8E77DFB4D}"/>
              </a:ext>
            </a:extLst>
          </p:cNvPr>
          <p:cNvPicPr>
            <a:picLocks noChangeAspect="1"/>
          </p:cNvPicPr>
          <p:nvPr/>
        </p:nvPicPr>
        <p:blipFill>
          <a:blip r:embed="rId2"/>
          <a:stretch>
            <a:fillRect/>
          </a:stretch>
        </p:blipFill>
        <p:spPr>
          <a:xfrm>
            <a:off x="839273" y="3558996"/>
            <a:ext cx="5061397" cy="2788007"/>
          </a:xfrm>
          <a:prstGeom prst="rect">
            <a:avLst/>
          </a:prstGeom>
        </p:spPr>
      </p:pic>
    </p:spTree>
    <p:extLst>
      <p:ext uri="{BB962C8B-B14F-4D97-AF65-F5344CB8AC3E}">
        <p14:creationId xmlns:p14="http://schemas.microsoft.com/office/powerpoint/2010/main" val="57229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496C6-DCA6-C3B2-B678-6280D92BDCF5}"/>
              </a:ext>
            </a:extLst>
          </p:cNvPr>
          <p:cNvSpPr>
            <a:spLocks noGrp="1"/>
          </p:cNvSpPr>
          <p:nvPr>
            <p:ph type="title"/>
          </p:nvPr>
        </p:nvSpPr>
        <p:spPr/>
        <p:txBody>
          <a:bodyPr/>
          <a:lstStyle/>
          <a:p>
            <a:r>
              <a:rPr lang="en-GB" b="1" dirty="0">
                <a:latin typeface="Times New Roman"/>
                <a:cs typeface="Times New Roman"/>
              </a:rPr>
              <a:t>Pestel Analysis</a:t>
            </a:r>
          </a:p>
        </p:txBody>
      </p:sp>
      <p:sp>
        <p:nvSpPr>
          <p:cNvPr id="3" name="Content Placeholder 2">
            <a:extLst>
              <a:ext uri="{FF2B5EF4-FFF2-40B4-BE49-F238E27FC236}">
                <a16:creationId xmlns:a16="http://schemas.microsoft.com/office/drawing/2014/main" id="{9DD41E2D-9E0B-5724-C07B-6D1BFDD065B8}"/>
              </a:ext>
            </a:extLst>
          </p:cNvPr>
          <p:cNvSpPr>
            <a:spLocks noGrp="1"/>
          </p:cNvSpPr>
          <p:nvPr>
            <p:ph idx="1"/>
          </p:nvPr>
        </p:nvSpPr>
        <p:spPr/>
        <p:txBody>
          <a:bodyPr vert="horz" lIns="91440" tIns="45720" rIns="91440" bIns="45720" rtlCol="0" anchor="t">
            <a:normAutofit lnSpcReduction="10000"/>
          </a:bodyPr>
          <a:lstStyle/>
          <a:p>
            <a:pPr>
              <a:buNone/>
            </a:pPr>
            <a:r>
              <a:rPr lang="en-GB" sz="1600">
                <a:latin typeface="Times New Roman"/>
                <a:cs typeface="Arial"/>
              </a:rPr>
              <a:t>Examining external factors with the help of PESTEL:</a:t>
            </a:r>
            <a:endParaRPr lang="en-US" sz="1600">
              <a:latin typeface="Times New Roman"/>
              <a:cs typeface="Times New Roman"/>
            </a:endParaRPr>
          </a:p>
          <a:p>
            <a:pPr>
              <a:buNone/>
            </a:pPr>
            <a:r>
              <a:rPr lang="en-GB" sz="1600" dirty="0">
                <a:latin typeface="Times New Roman"/>
                <a:cs typeface="Arial"/>
              </a:rPr>
              <a:t>1. Political: Flower imports have been disrupted which impacts the prices and the supply of flowers.</a:t>
            </a:r>
            <a:endParaRPr lang="en-GB" sz="1600" dirty="0">
              <a:latin typeface="Times New Roman"/>
              <a:cs typeface="Times New Roman"/>
            </a:endParaRPr>
          </a:p>
          <a:p>
            <a:pPr>
              <a:buNone/>
            </a:pPr>
            <a:r>
              <a:rPr lang="en-GB" sz="1600">
                <a:latin typeface="Times New Roman"/>
                <a:cs typeface="Arial"/>
              </a:rPr>
              <a:t>2. Economic: The cost increases due to inflation which in turn decreases customer purchasing power</a:t>
            </a:r>
            <a:endParaRPr lang="en-GB" sz="1600" dirty="0">
              <a:latin typeface="Times New Roman"/>
              <a:cs typeface="Arial"/>
            </a:endParaRPr>
          </a:p>
          <a:p>
            <a:pPr>
              <a:buNone/>
            </a:pPr>
            <a:r>
              <a:rPr lang="en-GB" sz="1600">
                <a:latin typeface="Times New Roman"/>
                <a:cs typeface="Arial"/>
              </a:rPr>
              <a:t>3. Social: The customers prefer comfort and online shopping.</a:t>
            </a:r>
            <a:endParaRPr lang="en-GB" sz="1600">
              <a:latin typeface="Times New Roman"/>
              <a:cs typeface="Times New Roman"/>
            </a:endParaRPr>
          </a:p>
          <a:p>
            <a:pPr>
              <a:buNone/>
            </a:pPr>
            <a:r>
              <a:rPr lang="en-GB" sz="1600">
                <a:latin typeface="Times New Roman"/>
                <a:cs typeface="Arial"/>
              </a:rPr>
              <a:t>4. Technological: The competitors are actively engaging in social media and have online stores.</a:t>
            </a:r>
            <a:endParaRPr lang="en-GB" sz="1600">
              <a:latin typeface="Times New Roman"/>
              <a:cs typeface="Times New Roman"/>
            </a:endParaRPr>
          </a:p>
          <a:p>
            <a:pPr>
              <a:buNone/>
            </a:pPr>
            <a:r>
              <a:rPr lang="en-GB" sz="1600">
                <a:latin typeface="Times New Roman"/>
                <a:cs typeface="Arial"/>
              </a:rPr>
              <a:t>5. Environmental: Green Haven has chosen to use the eco-friendly materials that are a bit more expensive.</a:t>
            </a:r>
            <a:endParaRPr lang="en-GB" sz="1600">
              <a:latin typeface="Times New Roman"/>
              <a:cs typeface="Times New Roman"/>
            </a:endParaRPr>
          </a:p>
          <a:p>
            <a:pPr>
              <a:buNone/>
            </a:pPr>
            <a:r>
              <a:rPr lang="en-GB" sz="1600" dirty="0">
                <a:latin typeface="Times New Roman"/>
                <a:cs typeface="Arial"/>
              </a:rPr>
              <a:t>6. Legal: The company has to meet the delivery reliability and transparency requirements set by the consumers.</a:t>
            </a:r>
            <a:endParaRPr lang="en-GB" sz="1600">
              <a:latin typeface="Times New Roman"/>
              <a:cs typeface="Times New Roman"/>
            </a:endParaRPr>
          </a:p>
          <a:p>
            <a:pPr>
              <a:buNone/>
            </a:pPr>
            <a:r>
              <a:rPr lang="en-GB" sz="1600">
                <a:latin typeface="Times New Roman"/>
                <a:cs typeface="Arial"/>
              </a:rPr>
              <a:t>These external factors put the business under a lot of pressure, and that's why it is necessary for the business to change.</a:t>
            </a:r>
            <a:endParaRPr lang="en-GB" sz="1600">
              <a:latin typeface="Times New Roman"/>
              <a:cs typeface="Times New Roman"/>
            </a:endParaRPr>
          </a:p>
          <a:p>
            <a:pPr>
              <a:buNone/>
            </a:pPr>
            <a:br>
              <a:rPr lang="en-US" dirty="0"/>
            </a:br>
            <a:endParaRPr lang="en-US" sz="1600">
              <a:latin typeface="Times New Roman"/>
              <a:cs typeface="Times New Roman"/>
            </a:endParaRPr>
          </a:p>
          <a:p>
            <a:pPr marL="0" indent="0">
              <a:buNone/>
            </a:pPr>
            <a:br>
              <a:rPr lang="en-US" dirty="0"/>
            </a:br>
            <a:endParaRPr lang="en-US" dirty="0"/>
          </a:p>
        </p:txBody>
      </p:sp>
      <p:pic>
        <p:nvPicPr>
          <p:cNvPr id="4" name="Picture 3" descr="Red Flowers to Send - Blossoming Gifts">
            <a:extLst>
              <a:ext uri="{FF2B5EF4-FFF2-40B4-BE49-F238E27FC236}">
                <a16:creationId xmlns:a16="http://schemas.microsoft.com/office/drawing/2014/main" id="{A6D7272F-997B-3BE8-A723-3B4450DD4C88}"/>
              </a:ext>
            </a:extLst>
          </p:cNvPr>
          <p:cNvPicPr>
            <a:picLocks noChangeAspect="1"/>
          </p:cNvPicPr>
          <p:nvPr/>
        </p:nvPicPr>
        <p:blipFill>
          <a:blip r:embed="rId2"/>
          <a:stretch>
            <a:fillRect/>
          </a:stretch>
        </p:blipFill>
        <p:spPr>
          <a:xfrm>
            <a:off x="6284219" y="4503515"/>
            <a:ext cx="3455026" cy="2004408"/>
          </a:xfrm>
          <a:prstGeom prst="rect">
            <a:avLst/>
          </a:prstGeom>
        </p:spPr>
      </p:pic>
    </p:spTree>
    <p:extLst>
      <p:ext uri="{BB962C8B-B14F-4D97-AF65-F5344CB8AC3E}">
        <p14:creationId xmlns:p14="http://schemas.microsoft.com/office/powerpoint/2010/main" val="1914273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05169-429F-B174-B8EB-F54396931CB5}"/>
              </a:ext>
            </a:extLst>
          </p:cNvPr>
          <p:cNvSpPr>
            <a:spLocks noGrp="1"/>
          </p:cNvSpPr>
          <p:nvPr>
            <p:ph type="title"/>
          </p:nvPr>
        </p:nvSpPr>
        <p:spPr/>
        <p:txBody>
          <a:bodyPr/>
          <a:lstStyle/>
          <a:p>
            <a:r>
              <a:rPr lang="en-GB" b="1">
                <a:latin typeface="Times New Roman"/>
                <a:cs typeface="Times New Roman"/>
              </a:rPr>
              <a:t>Cause and effect summary </a:t>
            </a:r>
          </a:p>
        </p:txBody>
      </p:sp>
      <p:sp>
        <p:nvSpPr>
          <p:cNvPr id="3" name="Content Placeholder 2">
            <a:extLst>
              <a:ext uri="{FF2B5EF4-FFF2-40B4-BE49-F238E27FC236}">
                <a16:creationId xmlns:a16="http://schemas.microsoft.com/office/drawing/2014/main" id="{F02797F5-12BF-BFD2-2741-4F091987EBD3}"/>
              </a:ext>
            </a:extLst>
          </p:cNvPr>
          <p:cNvSpPr>
            <a:spLocks noGrp="1"/>
          </p:cNvSpPr>
          <p:nvPr>
            <p:ph idx="1"/>
          </p:nvPr>
        </p:nvSpPr>
        <p:spPr/>
        <p:txBody>
          <a:bodyPr vert="horz" lIns="91440" tIns="45720" rIns="91440" bIns="45720" rtlCol="0" anchor="t">
            <a:normAutofit/>
          </a:bodyPr>
          <a:lstStyle/>
          <a:p>
            <a:pPr marL="0" indent="0">
              <a:buNone/>
            </a:pPr>
            <a:r>
              <a:rPr lang="en-GB" sz="1600">
                <a:latin typeface="Times New Roman"/>
                <a:cs typeface="Arial"/>
              </a:rPr>
              <a:t>Firstly, three core cause-and-effect relationships stand out very clearly:</a:t>
            </a:r>
            <a:endParaRPr lang="en-GB" sz="1600">
              <a:latin typeface="Times New Roman"/>
              <a:cs typeface="Times New Roman"/>
            </a:endParaRPr>
          </a:p>
          <a:p>
            <a:pPr marL="0" indent="0">
              <a:buNone/>
            </a:pPr>
            <a:r>
              <a:rPr lang="en-GB" sz="1600">
                <a:latin typeface="Times New Roman"/>
                <a:cs typeface="Arial"/>
              </a:rPr>
              <a:t>1. Inadequate digital presence → Losing customers to online competitors.</a:t>
            </a:r>
            <a:endParaRPr lang="en-GB" sz="1600">
              <a:latin typeface="Times New Roman"/>
              <a:cs typeface="Times New Roman"/>
            </a:endParaRPr>
          </a:p>
          <a:p>
            <a:pPr marL="0" indent="0">
              <a:buNone/>
            </a:pPr>
            <a:r>
              <a:rPr lang="en-GB" sz="1600">
                <a:latin typeface="Times New Roman"/>
                <a:cs typeface="Arial"/>
              </a:rPr>
              <a:t>2. Increases in flower sourcing and packaging costs → Lower profits.</a:t>
            </a:r>
            <a:endParaRPr lang="en-GB" sz="1600">
              <a:latin typeface="Times New Roman"/>
              <a:cs typeface="Times New Roman"/>
            </a:endParaRPr>
          </a:p>
          <a:p>
            <a:pPr marL="0" indent="0">
              <a:buNone/>
            </a:pPr>
            <a:r>
              <a:rPr lang="en-GB" sz="1600">
                <a:latin typeface="Times New Roman"/>
                <a:cs typeface="Arial"/>
              </a:rPr>
              <a:t>3. Rivals providing convenience and good marketing → Reduction of market share.</a:t>
            </a:r>
            <a:br>
              <a:rPr lang="en-US" sz="1600" dirty="0">
                <a:latin typeface="Times New Roman"/>
              </a:rPr>
            </a:br>
            <a:endParaRPr lang="en-US" sz="1600">
              <a:latin typeface="Times New Roman"/>
              <a:cs typeface="Times New Roman"/>
            </a:endParaRPr>
          </a:p>
        </p:txBody>
      </p:sp>
      <p:pic>
        <p:nvPicPr>
          <p:cNvPr id="4" name="Picture 3" descr="The Prettiest Flowers In The World ...">
            <a:extLst>
              <a:ext uri="{FF2B5EF4-FFF2-40B4-BE49-F238E27FC236}">
                <a16:creationId xmlns:a16="http://schemas.microsoft.com/office/drawing/2014/main" id="{ABF43362-7747-C980-52FA-E339C965ECE2}"/>
              </a:ext>
            </a:extLst>
          </p:cNvPr>
          <p:cNvPicPr>
            <a:picLocks noChangeAspect="1"/>
          </p:cNvPicPr>
          <p:nvPr/>
        </p:nvPicPr>
        <p:blipFill>
          <a:blip r:embed="rId2"/>
          <a:stretch>
            <a:fillRect/>
          </a:stretch>
        </p:blipFill>
        <p:spPr>
          <a:xfrm>
            <a:off x="6885234" y="3999093"/>
            <a:ext cx="4281420" cy="2551760"/>
          </a:xfrm>
          <a:prstGeom prst="rect">
            <a:avLst/>
          </a:prstGeom>
        </p:spPr>
      </p:pic>
    </p:spTree>
    <p:extLst>
      <p:ext uri="{BB962C8B-B14F-4D97-AF65-F5344CB8AC3E}">
        <p14:creationId xmlns:p14="http://schemas.microsoft.com/office/powerpoint/2010/main" val="2369146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F10BE-16F9-8837-9F2A-85EC7A5A1E8F}"/>
              </a:ext>
            </a:extLst>
          </p:cNvPr>
          <p:cNvSpPr>
            <a:spLocks noGrp="1"/>
          </p:cNvSpPr>
          <p:nvPr>
            <p:ph type="title"/>
          </p:nvPr>
        </p:nvSpPr>
        <p:spPr/>
        <p:txBody>
          <a:bodyPr/>
          <a:lstStyle/>
          <a:p>
            <a:r>
              <a:rPr lang="en-GB" b="1">
                <a:latin typeface="Times New Roman"/>
                <a:cs typeface="Times New Roman"/>
              </a:rPr>
              <a:t>Recommendations</a:t>
            </a:r>
          </a:p>
        </p:txBody>
      </p:sp>
      <p:sp>
        <p:nvSpPr>
          <p:cNvPr id="3" name="Content Placeholder 2">
            <a:extLst>
              <a:ext uri="{FF2B5EF4-FFF2-40B4-BE49-F238E27FC236}">
                <a16:creationId xmlns:a16="http://schemas.microsoft.com/office/drawing/2014/main" id="{481F6DF9-C088-7349-3628-6FC46CB7ED85}"/>
              </a:ext>
            </a:extLst>
          </p:cNvPr>
          <p:cNvSpPr>
            <a:spLocks noGrp="1"/>
          </p:cNvSpPr>
          <p:nvPr>
            <p:ph idx="1"/>
          </p:nvPr>
        </p:nvSpPr>
        <p:spPr/>
        <p:txBody>
          <a:bodyPr vert="horz" lIns="91440" tIns="45720" rIns="91440" bIns="45720" rtlCol="0" anchor="t">
            <a:normAutofit/>
          </a:bodyPr>
          <a:lstStyle/>
          <a:p>
            <a:pPr>
              <a:buNone/>
            </a:pPr>
            <a:r>
              <a:rPr lang="en-GB" sz="1600" dirty="0">
                <a:latin typeface="Times New Roman"/>
                <a:cs typeface="Arial"/>
              </a:rPr>
              <a:t>In order to counter these problems, I would suggest the following:</a:t>
            </a:r>
            <a:endParaRPr lang="en-US" sz="1600">
              <a:latin typeface="Times New Roman"/>
              <a:cs typeface="Times New Roman"/>
            </a:endParaRPr>
          </a:p>
          <a:p>
            <a:pPr>
              <a:buNone/>
            </a:pPr>
            <a:r>
              <a:rPr lang="en-GB" sz="1600">
                <a:latin typeface="Times New Roman"/>
                <a:cs typeface="Arial"/>
              </a:rPr>
              <a:t>1. Making the website more user-friendly and attractive for orders.</a:t>
            </a:r>
            <a:endParaRPr lang="en-GB" sz="1600">
              <a:latin typeface="Times New Roman"/>
              <a:cs typeface="Times New Roman"/>
            </a:endParaRPr>
          </a:p>
          <a:p>
            <a:pPr>
              <a:buNone/>
            </a:pPr>
            <a:r>
              <a:rPr lang="en-GB" sz="1600">
                <a:latin typeface="Times New Roman"/>
                <a:cs typeface="Arial"/>
              </a:rPr>
              <a:t>2. Offering flexible delivery subscription options to satisfy customer needs.</a:t>
            </a:r>
            <a:endParaRPr lang="en-GB" sz="1600">
              <a:latin typeface="Times New Roman"/>
              <a:cs typeface="Times New Roman"/>
            </a:endParaRPr>
          </a:p>
          <a:p>
            <a:pPr>
              <a:buNone/>
            </a:pPr>
            <a:r>
              <a:rPr lang="en-GB" sz="1600" dirty="0">
                <a:latin typeface="Times New Roman"/>
                <a:cs typeface="Arial"/>
              </a:rPr>
              <a:t>3. Social media platforms should be advertised. For example,</a:t>
            </a:r>
            <a:r>
              <a:rPr lang="en-GB" sz="1600">
                <a:latin typeface="Times New Roman"/>
                <a:cs typeface="Arial"/>
              </a:rPr>
              <a:t> Instagram and TikTok</a:t>
            </a:r>
          </a:p>
          <a:p>
            <a:pPr>
              <a:buNone/>
            </a:pPr>
            <a:r>
              <a:rPr lang="en-GB" sz="1600">
                <a:latin typeface="Times New Roman"/>
                <a:cs typeface="Arial"/>
              </a:rPr>
              <a:t>4. Bring in rewards for continuing customers so they can come back and redeem rewards such as discount codes.</a:t>
            </a:r>
            <a:endParaRPr lang="en-GB" sz="1600" dirty="0">
              <a:latin typeface="Times New Roman"/>
              <a:cs typeface="Arial"/>
            </a:endParaRPr>
          </a:p>
          <a:p>
            <a:pPr marL="0" indent="0">
              <a:buNone/>
            </a:pPr>
            <a:endParaRPr lang="en-US" dirty="0"/>
          </a:p>
        </p:txBody>
      </p:sp>
      <p:pic>
        <p:nvPicPr>
          <p:cNvPr id="4" name="Picture 3" descr="Most Beautiful Flowers In The World: 52 ...">
            <a:extLst>
              <a:ext uri="{FF2B5EF4-FFF2-40B4-BE49-F238E27FC236}">
                <a16:creationId xmlns:a16="http://schemas.microsoft.com/office/drawing/2014/main" id="{11248631-E585-023B-1DD9-AED56CFA8D54}"/>
              </a:ext>
            </a:extLst>
          </p:cNvPr>
          <p:cNvPicPr>
            <a:picLocks noChangeAspect="1"/>
          </p:cNvPicPr>
          <p:nvPr/>
        </p:nvPicPr>
        <p:blipFill>
          <a:blip r:embed="rId2"/>
          <a:stretch>
            <a:fillRect/>
          </a:stretch>
        </p:blipFill>
        <p:spPr>
          <a:xfrm>
            <a:off x="8166548" y="4001975"/>
            <a:ext cx="2480792" cy="2835766"/>
          </a:xfrm>
          <a:prstGeom prst="rect">
            <a:avLst/>
          </a:prstGeom>
        </p:spPr>
      </p:pic>
    </p:spTree>
    <p:extLst>
      <p:ext uri="{BB962C8B-B14F-4D97-AF65-F5344CB8AC3E}">
        <p14:creationId xmlns:p14="http://schemas.microsoft.com/office/powerpoint/2010/main" val="2030011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C4E7E-2C0A-BAF6-DCFC-01FA406FD94F}"/>
              </a:ext>
            </a:extLst>
          </p:cNvPr>
          <p:cNvSpPr>
            <a:spLocks noGrp="1"/>
          </p:cNvSpPr>
          <p:nvPr>
            <p:ph type="title"/>
          </p:nvPr>
        </p:nvSpPr>
        <p:spPr/>
        <p:txBody>
          <a:bodyPr/>
          <a:lstStyle/>
          <a:p>
            <a:r>
              <a:rPr lang="en-GB" b="1">
                <a:latin typeface="Times New Roman"/>
                <a:cs typeface="Times New Roman"/>
              </a:rPr>
              <a:t>Conclusion</a:t>
            </a:r>
          </a:p>
        </p:txBody>
      </p:sp>
      <p:sp>
        <p:nvSpPr>
          <p:cNvPr id="3" name="Content Placeholder 2">
            <a:extLst>
              <a:ext uri="{FF2B5EF4-FFF2-40B4-BE49-F238E27FC236}">
                <a16:creationId xmlns:a16="http://schemas.microsoft.com/office/drawing/2014/main" id="{905B8B2A-B8CA-715D-0423-7697A9EED2A6}"/>
              </a:ext>
            </a:extLst>
          </p:cNvPr>
          <p:cNvSpPr>
            <a:spLocks noGrp="1"/>
          </p:cNvSpPr>
          <p:nvPr>
            <p:ph idx="1"/>
          </p:nvPr>
        </p:nvSpPr>
        <p:spPr/>
        <p:txBody>
          <a:bodyPr vert="horz" lIns="91440" tIns="45720" rIns="91440" bIns="45720" rtlCol="0" anchor="t">
            <a:normAutofit/>
          </a:bodyPr>
          <a:lstStyle/>
          <a:p>
            <a:pPr marL="0" indent="0">
              <a:buNone/>
            </a:pPr>
            <a:r>
              <a:rPr lang="en-GB" sz="1600" dirty="0">
                <a:latin typeface="Times New Roman"/>
                <a:cs typeface="Times New Roman"/>
              </a:rPr>
              <a:t>In conclusion, the flower shop 'Green Haven Florists' issue that hurts the business the most is their inability to notice and adapt to new trends on the internet and keep up with the competition and rising costs. Furthermore, by upgrading the presence </a:t>
            </a:r>
            <a:r>
              <a:rPr lang="en-GB" sz="1600">
                <a:latin typeface="Times New Roman"/>
                <a:cs typeface="Times New Roman"/>
              </a:rPr>
              <a:t>they have, installing different delivery methods and engaging more with their customers, the business will be able to thrive and survive in the long term </a:t>
            </a:r>
          </a:p>
          <a:p>
            <a:pPr marL="0" indent="0">
              <a:buNone/>
            </a:pPr>
            <a:endParaRPr lang="en-GB" sz="1600" dirty="0">
              <a:latin typeface="Times New Roman"/>
              <a:cs typeface="Times New Roman"/>
            </a:endParaRPr>
          </a:p>
          <a:p>
            <a:pPr marL="0" indent="0">
              <a:buNone/>
            </a:pPr>
            <a:endParaRPr lang="en-GB" sz="1600" dirty="0">
              <a:latin typeface="Times New Roman"/>
              <a:cs typeface="Times New Roman"/>
            </a:endParaRPr>
          </a:p>
          <a:p>
            <a:pPr marL="0" indent="0">
              <a:buNone/>
            </a:pPr>
            <a:endParaRPr lang="en-GB" sz="1600" dirty="0">
              <a:latin typeface="Times New Roman"/>
              <a:cs typeface="Times New Roman"/>
            </a:endParaRPr>
          </a:p>
          <a:p>
            <a:pPr marL="0" indent="0">
              <a:buNone/>
            </a:pPr>
            <a:r>
              <a:rPr lang="en-GB" sz="1600">
                <a:latin typeface="Times New Roman"/>
                <a:cs typeface="Times New Roman"/>
              </a:rPr>
              <a:t>Thank you for listening and taking in everything I had said. If there is any questions feel free to ask.</a:t>
            </a:r>
            <a:endParaRPr lang="en-GB" sz="1600" dirty="0">
              <a:latin typeface="Times New Roman"/>
              <a:cs typeface="Times New Roman"/>
            </a:endParaRPr>
          </a:p>
        </p:txBody>
      </p:sp>
      <p:pic>
        <p:nvPicPr>
          <p:cNvPr id="5" name="Picture 4" descr="50 Beautiful Flowers That Will ...">
            <a:extLst>
              <a:ext uri="{FF2B5EF4-FFF2-40B4-BE49-F238E27FC236}">
                <a16:creationId xmlns:a16="http://schemas.microsoft.com/office/drawing/2014/main" id="{DD1BD410-7A71-2694-B536-A8B56B957C91}"/>
              </a:ext>
            </a:extLst>
          </p:cNvPr>
          <p:cNvPicPr>
            <a:picLocks noChangeAspect="1"/>
          </p:cNvPicPr>
          <p:nvPr/>
        </p:nvPicPr>
        <p:blipFill>
          <a:blip r:embed="rId2"/>
          <a:stretch>
            <a:fillRect/>
          </a:stretch>
        </p:blipFill>
        <p:spPr>
          <a:xfrm>
            <a:off x="8772874" y="4443878"/>
            <a:ext cx="3074715" cy="2049733"/>
          </a:xfrm>
          <a:prstGeom prst="rect">
            <a:avLst/>
          </a:prstGeom>
        </p:spPr>
      </p:pic>
    </p:spTree>
    <p:extLst>
      <p:ext uri="{BB962C8B-B14F-4D97-AF65-F5344CB8AC3E}">
        <p14:creationId xmlns:p14="http://schemas.microsoft.com/office/powerpoint/2010/main" val="40322618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 </vt:lpstr>
      <vt:lpstr>Background of the Business</vt:lpstr>
      <vt:lpstr>The nature of the problem</vt:lpstr>
      <vt:lpstr>Customer and Market issues</vt:lpstr>
      <vt:lpstr>Internal Issues</vt:lpstr>
      <vt:lpstr>Pestel Analysis</vt:lpstr>
      <vt:lpstr>Cause and effect summary </vt:lpstr>
      <vt:lpstr>Recommendations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406</cp:revision>
  <dcterms:created xsi:type="dcterms:W3CDTF">2025-11-09T20:47:43Z</dcterms:created>
  <dcterms:modified xsi:type="dcterms:W3CDTF">2025-11-10T00:46:20Z</dcterms:modified>
</cp:coreProperties>
</file>