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66"/>
  </p:notesMasterIdLst>
  <p:sldIdLst>
    <p:sldId id="256" r:id="rId2"/>
    <p:sldId id="318" r:id="rId3"/>
    <p:sldId id="319" r:id="rId4"/>
    <p:sldId id="320" r:id="rId5"/>
    <p:sldId id="321" r:id="rId6"/>
    <p:sldId id="322" r:id="rId7"/>
    <p:sldId id="323" r:id="rId8"/>
    <p:sldId id="324" r:id="rId9"/>
    <p:sldId id="325" r:id="rId10"/>
    <p:sldId id="326" r:id="rId11"/>
    <p:sldId id="327"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342" r:id="rId27"/>
    <p:sldId id="343" r:id="rId28"/>
    <p:sldId id="344" r:id="rId29"/>
    <p:sldId id="277" r:id="rId30"/>
    <p:sldId id="278" r:id="rId31"/>
    <p:sldId id="279" r:id="rId32"/>
    <p:sldId id="280" r:id="rId33"/>
    <p:sldId id="281" r:id="rId34"/>
    <p:sldId id="261" r:id="rId35"/>
    <p:sldId id="282" r:id="rId36"/>
    <p:sldId id="284" r:id="rId37"/>
    <p:sldId id="285" r:id="rId38"/>
    <p:sldId id="286" r:id="rId39"/>
    <p:sldId id="287" r:id="rId40"/>
    <p:sldId id="288" r:id="rId41"/>
    <p:sldId id="289" r:id="rId42"/>
    <p:sldId id="290" r:id="rId43"/>
    <p:sldId id="291" r:id="rId44"/>
    <p:sldId id="263" r:id="rId45"/>
    <p:sldId id="292" r:id="rId46"/>
    <p:sldId id="266" r:id="rId47"/>
    <p:sldId id="264" r:id="rId48"/>
    <p:sldId id="297" r:id="rId49"/>
    <p:sldId id="267" r:id="rId50"/>
    <p:sldId id="294" r:id="rId51"/>
    <p:sldId id="269" r:id="rId52"/>
    <p:sldId id="295" r:id="rId53"/>
    <p:sldId id="296" r:id="rId54"/>
    <p:sldId id="298" r:id="rId55"/>
    <p:sldId id="307" r:id="rId56"/>
    <p:sldId id="308" r:id="rId57"/>
    <p:sldId id="309" r:id="rId58"/>
    <p:sldId id="310" r:id="rId59"/>
    <p:sldId id="311" r:id="rId60"/>
    <p:sldId id="312" r:id="rId61"/>
    <p:sldId id="313" r:id="rId62"/>
    <p:sldId id="314" r:id="rId63"/>
    <p:sldId id="315" r:id="rId64"/>
    <p:sldId id="316"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B81C80-F22D-4F6C-8103-CA934E73BC49}" type="datetimeFigureOut">
              <a:rPr lang="en-US" smtClean="0"/>
              <a:pPr/>
              <a:t>10/19/2018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D00E92-24F9-4E94-A880-07E04B33AEF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D00E92-24F9-4E94-A880-07E04B33AEF3}" type="slidenum">
              <a:rPr lang="en-US" smtClean="0"/>
              <a:pPr/>
              <a:t>47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F1F69F3-6F8B-4617-B159-3C08F3509EBC}" type="datetimeFigureOut">
              <a:rPr lang="en-US" smtClean="0"/>
              <a:pPr/>
              <a:t>10/19/2018</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59B89F64-49CB-4B32-B219-08023052470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59B89F64-49CB-4B32-B219-08023052470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3F1F69F3-6F8B-4617-B159-3C08F3509EBC}" type="datetimeFigureOut">
              <a:rPr lang="en-US" smtClean="0"/>
              <a:pPr/>
              <a:t>10/19/2018</a:t>
            </a:fld>
            <a:endParaRPr lang="en-US"/>
          </a:p>
        </p:txBody>
      </p:sp>
      <p:sp>
        <p:nvSpPr>
          <p:cNvPr id="10" name="Slide Number Placeholder 9"/>
          <p:cNvSpPr>
            <a:spLocks noGrp="1"/>
          </p:cNvSpPr>
          <p:nvPr>
            <p:ph type="sldNum" sz="quarter" idx="16"/>
          </p:nvPr>
        </p:nvSpPr>
        <p:spPr/>
        <p:txBody>
          <a:bodyPr rtlCol="0"/>
          <a:lstStyle/>
          <a:p>
            <a:fld id="{59B89F64-49CB-4B32-B219-08023052470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3F1F69F3-6F8B-4617-B159-3C08F3509EBC}" type="datetimeFigureOut">
              <a:rPr lang="en-US" smtClean="0"/>
              <a:pPr/>
              <a:t>10/19/2018</a:t>
            </a:fld>
            <a:endParaRPr lang="en-US"/>
          </a:p>
        </p:txBody>
      </p:sp>
      <p:sp>
        <p:nvSpPr>
          <p:cNvPr id="12" name="Slide Number Placeholder 11"/>
          <p:cNvSpPr>
            <a:spLocks noGrp="1"/>
          </p:cNvSpPr>
          <p:nvPr>
            <p:ph type="sldNum" sz="quarter" idx="16"/>
          </p:nvPr>
        </p:nvSpPr>
        <p:spPr/>
        <p:txBody>
          <a:bodyPr rtlCol="0"/>
          <a:lstStyle/>
          <a:p>
            <a:fld id="{59B89F64-49CB-4B32-B219-08023052470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9B89F64-49CB-4B32-B219-08023052470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59B89F64-49CB-4B32-B219-08023052470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F1F69F3-6F8B-4617-B159-3C08F3509EBC}" type="datetimeFigureOut">
              <a:rPr lang="en-US" smtClean="0"/>
              <a:pPr/>
              <a:t>10/19/2018</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59B89F64-49CB-4B32-B219-08023052470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F1F69F3-6F8B-4617-B159-3C08F3509EBC}" type="datetimeFigureOut">
              <a:rPr lang="en-US" smtClean="0"/>
              <a:pPr/>
              <a:t>10/19/2018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B89F64-49CB-4B32-B219-08023052470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F1F69F3-6F8B-4617-B159-3C08F3509EBC}" type="datetimeFigureOut">
              <a:rPr lang="en-US" smtClean="0"/>
              <a:pPr/>
              <a:t>10/19/2018</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9B89F64-49CB-4B32-B219-08023052470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F1F69F3-6F8B-4617-B159-3C08F3509EBC}" type="datetimeFigureOut">
              <a:rPr lang="en-US" smtClean="0"/>
              <a:pPr/>
              <a:t>10/19/2018</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59B89F64-49CB-4B32-B219-08023052470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Game of Diadems	</a:t>
            </a:r>
            <a:endParaRPr lang="en-US" dirty="0"/>
          </a:p>
        </p:txBody>
      </p:sp>
      <p:sp>
        <p:nvSpPr>
          <p:cNvPr id="3" name="Subtitle 2"/>
          <p:cNvSpPr>
            <a:spLocks noGrp="1"/>
          </p:cNvSpPr>
          <p:nvPr>
            <p:ph type="subTitle" idx="1"/>
          </p:nvPr>
        </p:nvSpPr>
        <p:spPr/>
        <p:txBody>
          <a:bodyPr/>
          <a:lstStyle/>
          <a:p>
            <a:r>
              <a:rPr lang="en-US" dirty="0" smtClean="0"/>
              <a:t>Context: The death of Alexander</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long road home</a:t>
            </a:r>
            <a:endParaRPr lang="en-GB" dirty="0"/>
          </a:p>
        </p:txBody>
      </p:sp>
      <p:sp>
        <p:nvSpPr>
          <p:cNvPr id="3" name="Content Placeholder 2"/>
          <p:cNvSpPr>
            <a:spLocks noGrp="1"/>
          </p:cNvSpPr>
          <p:nvPr>
            <p:ph sz="quarter" idx="1"/>
          </p:nvPr>
        </p:nvSpPr>
        <p:spPr/>
        <p:txBody>
          <a:bodyPr/>
          <a:lstStyle/>
          <a:p>
            <a:r>
              <a:rPr lang="en-GB" dirty="0" err="1" smtClean="0"/>
              <a:t>Craterus</a:t>
            </a:r>
            <a:r>
              <a:rPr lang="en-GB" dirty="0" smtClean="0"/>
              <a:t> has been building a fleet, it is now ready, </a:t>
            </a:r>
            <a:r>
              <a:rPr lang="en-GB" dirty="0" err="1" smtClean="0"/>
              <a:t>Nearchus</a:t>
            </a:r>
            <a:r>
              <a:rPr lang="en-GB" dirty="0" smtClean="0"/>
              <a:t> commands the fleet</a:t>
            </a:r>
          </a:p>
          <a:p>
            <a:pPr>
              <a:buNone/>
            </a:pPr>
            <a:endParaRPr lang="en-GB" dirty="0" smtClean="0"/>
          </a:p>
          <a:p>
            <a:r>
              <a:rPr lang="en-GB" dirty="0" smtClean="0"/>
              <a:t>Alexander starts to make his way to the Indian ocean</a:t>
            </a:r>
          </a:p>
          <a:p>
            <a:endParaRPr lang="en-GB" dirty="0" smtClean="0"/>
          </a:p>
          <a:p>
            <a:r>
              <a:rPr lang="en-GB" dirty="0" smtClean="0"/>
              <a:t>3 columns move south, under the commands of </a:t>
            </a:r>
            <a:r>
              <a:rPr lang="en-GB" dirty="0" err="1" smtClean="0"/>
              <a:t>Craterus</a:t>
            </a:r>
            <a:r>
              <a:rPr lang="en-GB" dirty="0" smtClean="0"/>
              <a:t>, </a:t>
            </a:r>
            <a:r>
              <a:rPr lang="en-GB" dirty="0" err="1" smtClean="0"/>
              <a:t>Hephaestion</a:t>
            </a:r>
            <a:r>
              <a:rPr lang="en-GB" dirty="0" smtClean="0"/>
              <a:t> and Philip</a:t>
            </a:r>
            <a:endParaRPr lang="en-GB" dirty="0"/>
          </a:p>
        </p:txBody>
      </p:sp>
    </p:spTree>
    <p:extLst>
      <p:ext uri="{BB962C8B-B14F-4D97-AF65-F5344CB8AC3E}">
        <p14:creationId xmlns:p14="http://schemas.microsoft.com/office/powerpoint/2010/main" val="29515474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tough campaign to the ocean</a:t>
            </a:r>
            <a:endParaRPr lang="en-GB" dirty="0"/>
          </a:p>
        </p:txBody>
      </p:sp>
      <p:sp>
        <p:nvSpPr>
          <p:cNvPr id="3" name="Content Placeholder 2"/>
          <p:cNvSpPr>
            <a:spLocks noGrp="1"/>
          </p:cNvSpPr>
          <p:nvPr>
            <p:ph sz="quarter" idx="1"/>
          </p:nvPr>
        </p:nvSpPr>
        <p:spPr>
          <a:xfrm>
            <a:off x="457200" y="1600200"/>
            <a:ext cx="8229600" cy="5069160"/>
          </a:xfrm>
        </p:spPr>
        <p:txBody>
          <a:bodyPr>
            <a:normAutofit fontScale="85000" lnSpcReduction="20000"/>
          </a:bodyPr>
          <a:lstStyle/>
          <a:p>
            <a:pPr indent="107950">
              <a:buNone/>
            </a:pPr>
            <a:r>
              <a:rPr lang="en-GB" dirty="0" smtClean="0"/>
              <a:t>However, when he attacked the tribe known as the </a:t>
            </a:r>
            <a:r>
              <a:rPr lang="en-GB" dirty="0" err="1" smtClean="0"/>
              <a:t>Malli</a:t>
            </a:r>
            <a:r>
              <a:rPr lang="en-GB" dirty="0" smtClean="0"/>
              <a:t>, who are said to be the most warlike of all the </a:t>
            </a:r>
            <a:r>
              <a:rPr lang="en-GB" dirty="0" err="1" smtClean="0"/>
              <a:t>indian</a:t>
            </a:r>
            <a:r>
              <a:rPr lang="en-GB" dirty="0" smtClean="0"/>
              <a:t> peoples, he nearly lost his life. After the defenders had been driven from the walls by volleys of missiles, he was the first to scramble to the top of the wall by means of a scaling ladder. The ladder was smashed, so that no more Macedonians could join him, and the barbarians began to gather inside along the bottom of the all and to shoot at him from below. Finding himself almost alone and exposed to their missiles, Alexander crouched down, leaped into their midst, and by luck landed on his feet. Then, as he brandished his arms, it seemed to the barbarians as if a dazzling sheet of flame suddenly took shape in front of his body, and they scattered and fled….</a:t>
            </a:r>
          </a:p>
          <a:p>
            <a:pPr algn="r">
              <a:buNone/>
            </a:pPr>
            <a:r>
              <a:rPr lang="en-GB" dirty="0" smtClean="0"/>
              <a:t>Plutarch </a:t>
            </a:r>
            <a:r>
              <a:rPr lang="en-GB" i="1" dirty="0" smtClean="0"/>
              <a:t>Life of Alexander</a:t>
            </a:r>
            <a:r>
              <a:rPr lang="en-GB" dirty="0" smtClean="0"/>
              <a:t> 63</a:t>
            </a:r>
            <a:endParaRPr lang="en-GB" dirty="0"/>
          </a:p>
        </p:txBody>
      </p:sp>
    </p:spTree>
    <p:extLst>
      <p:ext uri="{BB962C8B-B14F-4D97-AF65-F5344CB8AC3E}">
        <p14:creationId xmlns:p14="http://schemas.microsoft.com/office/powerpoint/2010/main" val="339473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sz="quarter" idx="1"/>
          </p:nvPr>
        </p:nvSpPr>
        <p:spPr/>
        <p:txBody>
          <a:bodyPr/>
          <a:lstStyle/>
          <a:p>
            <a:endParaRPr lang="en-GB"/>
          </a:p>
        </p:txBody>
      </p:sp>
      <p:pic>
        <p:nvPicPr>
          <p:cNvPr id="27650" name="Picture 2" descr="http://www.awesomestories.com/images/user/thumb_f39375c6b1.gif"/>
          <p:cNvPicPr>
            <a:picLocks noChangeAspect="1" noChangeArrowheads="1"/>
          </p:cNvPicPr>
          <p:nvPr/>
        </p:nvPicPr>
        <p:blipFill>
          <a:blip r:embed="rId2" cstate="print"/>
          <a:srcRect/>
          <a:stretch>
            <a:fillRect/>
          </a:stretch>
        </p:blipFill>
        <p:spPr bwMode="auto">
          <a:xfrm>
            <a:off x="0" y="-292610"/>
            <a:ext cx="9144000" cy="7150610"/>
          </a:xfrm>
          <a:prstGeom prst="rect">
            <a:avLst/>
          </a:prstGeom>
          <a:noFill/>
        </p:spPr>
      </p:pic>
    </p:spTree>
    <p:extLst>
      <p:ext uri="{BB962C8B-B14F-4D97-AF65-F5344CB8AC3E}">
        <p14:creationId xmlns:p14="http://schemas.microsoft.com/office/powerpoint/2010/main" val="29920903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March through the desert </a:t>
            </a:r>
            <a:endParaRPr lang="en-GB" dirty="0"/>
          </a:p>
        </p:txBody>
      </p:sp>
      <p:sp>
        <p:nvSpPr>
          <p:cNvPr id="3" name="Content Placeholder 2"/>
          <p:cNvSpPr>
            <a:spLocks noGrp="1"/>
          </p:cNvSpPr>
          <p:nvPr>
            <p:ph sz="quarter" idx="1"/>
          </p:nvPr>
        </p:nvSpPr>
        <p:spPr>
          <a:xfrm>
            <a:off x="457200" y="1484784"/>
            <a:ext cx="8229600" cy="5373216"/>
          </a:xfrm>
        </p:spPr>
        <p:txBody>
          <a:bodyPr>
            <a:normAutofit fontScale="85000" lnSpcReduction="20000"/>
          </a:bodyPr>
          <a:lstStyle/>
          <a:p>
            <a:pPr indent="198438">
              <a:buNone/>
            </a:pPr>
            <a:r>
              <a:rPr lang="en-GB" dirty="0" smtClean="0"/>
              <a:t>Here he endured terrible privations and lost great numbers of men, with the result that he did not bring back from India so much as a quarter of his fighting force. And yet his strength had once amounted to a hundred and twenty thousand infantry and fifteen thousand cavalry. Some of his men died from disease, some from the wretched food, some of the scorching heat, but most from sheer hunger, for they had to march through an uncultivated region whose inhabitants only eked out a wretched existence. They possessed few sheep and even these were of a stunted breed, and the sea fish on which they subsisted made the animals’ flesh rank and unsavoury. It was only with great difficult that Alexander succeeded in crossing this region in sixty days, but once he reached </a:t>
            </a:r>
            <a:r>
              <a:rPr lang="en-GB" dirty="0" err="1" smtClean="0"/>
              <a:t>Gedrosia</a:t>
            </a:r>
            <a:r>
              <a:rPr lang="en-GB" dirty="0" smtClean="0"/>
              <a:t>, he was immediately in a land of plenty, and the satraps and local rulers provided him with all his needs. </a:t>
            </a:r>
          </a:p>
          <a:p>
            <a:pPr algn="r">
              <a:buNone/>
            </a:pPr>
            <a:r>
              <a:rPr lang="en-GB" dirty="0" smtClean="0"/>
              <a:t>Plutarch, </a:t>
            </a:r>
            <a:r>
              <a:rPr lang="en-GB" i="1" dirty="0" smtClean="0"/>
              <a:t>Life of Alexander</a:t>
            </a:r>
            <a:r>
              <a:rPr lang="en-GB" dirty="0" smtClean="0"/>
              <a:t> 66</a:t>
            </a:r>
            <a:endParaRPr lang="en-GB" dirty="0"/>
          </a:p>
        </p:txBody>
      </p:sp>
    </p:spTree>
    <p:extLst>
      <p:ext uri="{BB962C8B-B14F-4D97-AF65-F5344CB8AC3E}">
        <p14:creationId xmlns:p14="http://schemas.microsoft.com/office/powerpoint/2010/main" val="4379195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a:t>
            </a:r>
            <a:endParaRPr lang="en-GB" dirty="0"/>
          </a:p>
        </p:txBody>
      </p:sp>
      <p:sp>
        <p:nvSpPr>
          <p:cNvPr id="3" name="Content Placeholder 2"/>
          <p:cNvSpPr>
            <a:spLocks noGrp="1"/>
          </p:cNvSpPr>
          <p:nvPr>
            <p:ph sz="quarter" idx="1"/>
          </p:nvPr>
        </p:nvSpPr>
        <p:spPr>
          <a:xfrm>
            <a:off x="395536" y="1484784"/>
            <a:ext cx="8229600" cy="5373216"/>
          </a:xfrm>
        </p:spPr>
        <p:txBody>
          <a:bodyPr>
            <a:normAutofit fontScale="85000" lnSpcReduction="20000"/>
          </a:bodyPr>
          <a:lstStyle/>
          <a:p>
            <a:pPr marL="0" indent="180975">
              <a:buNone/>
            </a:pPr>
            <a:r>
              <a:rPr lang="en-GB" dirty="0" smtClean="0"/>
              <a:t>It was all he could do to keep going, but he did so, and the result (as always) was that he men were the better able to endure their misery when they saw that it was equally shared. As they toiled on, a party of light infantry which had gone off looking for water found some – just a wretched little trickle collected in a shallow gully. They scooped up with difficulty what they could and hurried back, with their priceless treasure, to Alexander; then, just before they reached him, they tipped the water into a helmet and gave it to him. Alexander, with a word of thanks for the gift, took the helmet and, in full view of his troops, poured the water on the ground. So extraordinary was the effect of this action that the water wasted by Alexander was as good as a drink for every man in the army. I cannot praise this act too highly; it was proof, if anything was, not only of his power of endurance, but also of his genius for leadership. </a:t>
            </a:r>
          </a:p>
          <a:p>
            <a:pPr algn="r">
              <a:buNone/>
            </a:pPr>
            <a:r>
              <a:rPr lang="en-GB" dirty="0" err="1" smtClean="0"/>
              <a:t>Arrian</a:t>
            </a:r>
            <a:r>
              <a:rPr lang="en-GB" dirty="0" smtClean="0"/>
              <a:t> </a:t>
            </a:r>
            <a:r>
              <a:rPr lang="en-GB" i="1" dirty="0" smtClean="0"/>
              <a:t>Anabasis</a:t>
            </a:r>
            <a:r>
              <a:rPr lang="en-GB" dirty="0" smtClean="0"/>
              <a:t> 6.26</a:t>
            </a:r>
            <a:endParaRPr lang="en-GB" dirty="0"/>
          </a:p>
        </p:txBody>
      </p:sp>
    </p:spTree>
    <p:extLst>
      <p:ext uri="{BB962C8B-B14F-4D97-AF65-F5344CB8AC3E}">
        <p14:creationId xmlns:p14="http://schemas.microsoft.com/office/powerpoint/2010/main" val="912211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Dionysiac</a:t>
            </a:r>
            <a:r>
              <a:rPr lang="en-GB" dirty="0" smtClean="0"/>
              <a:t> Procession?</a:t>
            </a:r>
            <a:endParaRPr lang="en-GB" dirty="0"/>
          </a:p>
        </p:txBody>
      </p:sp>
      <p:sp>
        <p:nvSpPr>
          <p:cNvPr id="3" name="Content Placeholder 2"/>
          <p:cNvSpPr>
            <a:spLocks noGrp="1"/>
          </p:cNvSpPr>
          <p:nvPr>
            <p:ph sz="quarter" idx="1"/>
          </p:nvPr>
        </p:nvSpPr>
        <p:spPr/>
        <p:txBody>
          <a:bodyPr/>
          <a:lstStyle/>
          <a:p>
            <a:r>
              <a:rPr lang="en-GB" dirty="0" smtClean="0"/>
              <a:t>According to Plutarch, having made it out of the desert and receiving supplies he leads his men on a seven day </a:t>
            </a:r>
            <a:r>
              <a:rPr lang="en-GB" dirty="0" err="1" smtClean="0"/>
              <a:t>Dionysiac</a:t>
            </a:r>
            <a:r>
              <a:rPr lang="en-GB" dirty="0" smtClean="0"/>
              <a:t> procession. </a:t>
            </a:r>
          </a:p>
          <a:p>
            <a:r>
              <a:rPr lang="en-GB" dirty="0" smtClean="0"/>
              <a:t>Plutarch </a:t>
            </a:r>
            <a:r>
              <a:rPr lang="en-GB" i="1" dirty="0" smtClean="0"/>
              <a:t>Life of Alexander </a:t>
            </a:r>
            <a:r>
              <a:rPr lang="en-GB" dirty="0" smtClean="0"/>
              <a:t>67</a:t>
            </a:r>
            <a:endParaRPr lang="en-GB" dirty="0"/>
          </a:p>
        </p:txBody>
      </p:sp>
    </p:spTree>
    <p:extLst>
      <p:ext uri="{BB962C8B-B14F-4D97-AF65-F5344CB8AC3E}">
        <p14:creationId xmlns:p14="http://schemas.microsoft.com/office/powerpoint/2010/main" val="1495573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Purges</a:t>
            </a:r>
            <a:endParaRPr lang="en-GB" dirty="0"/>
          </a:p>
        </p:txBody>
      </p:sp>
      <p:sp>
        <p:nvSpPr>
          <p:cNvPr id="3" name="Content Placeholder 2"/>
          <p:cNvSpPr>
            <a:spLocks noGrp="1"/>
          </p:cNvSpPr>
          <p:nvPr>
            <p:ph sz="quarter" idx="1"/>
          </p:nvPr>
        </p:nvSpPr>
        <p:spPr>
          <a:xfrm>
            <a:off x="539552" y="1529408"/>
            <a:ext cx="8229600" cy="5328592"/>
          </a:xfrm>
        </p:spPr>
        <p:txBody>
          <a:bodyPr>
            <a:normAutofit fontScale="77500" lnSpcReduction="20000"/>
          </a:bodyPr>
          <a:lstStyle/>
          <a:p>
            <a:r>
              <a:rPr lang="en-GB" dirty="0" err="1" smtClean="0"/>
              <a:t>Cleander</a:t>
            </a:r>
            <a:r>
              <a:rPr lang="en-GB" dirty="0" smtClean="0"/>
              <a:t> and </a:t>
            </a:r>
            <a:r>
              <a:rPr lang="en-GB" dirty="0" err="1" smtClean="0"/>
              <a:t>Sitacles</a:t>
            </a:r>
            <a:r>
              <a:rPr lang="en-GB" dirty="0" smtClean="0"/>
              <a:t> (the ones in charge of killing </a:t>
            </a:r>
            <a:r>
              <a:rPr lang="en-GB" dirty="0" err="1" smtClean="0"/>
              <a:t>Parmenio</a:t>
            </a:r>
            <a:r>
              <a:rPr lang="en-GB" dirty="0" smtClean="0"/>
              <a:t>)</a:t>
            </a:r>
          </a:p>
          <a:p>
            <a:r>
              <a:rPr lang="en-GB" dirty="0" err="1" smtClean="0"/>
              <a:t>Harpalus</a:t>
            </a:r>
            <a:r>
              <a:rPr lang="en-GB" dirty="0" smtClean="0"/>
              <a:t> (escapes)</a:t>
            </a:r>
          </a:p>
          <a:p>
            <a:endParaRPr lang="en-GB" dirty="0" smtClean="0"/>
          </a:p>
          <a:p>
            <a:pPr indent="107950">
              <a:buNone/>
            </a:pPr>
            <a:r>
              <a:rPr lang="en-GB" dirty="0" smtClean="0"/>
              <a:t>After this celebration was over, Alexander learned that many of his officials who had used their powers arbitrarily and selfishly had committed serious offences, and he pursued a number of his satraps and generals. As the word spread of his righteous indignation against his offending subordinates, many of the generals recalled acts of insolence or illegality which they had performed and became alarmed. Some who had mercenary troops revolted against the king's authority, and others got together sums of money and fled. As news of this was brought to the king, he wrote to all his generals and satraps in Asia, ordering them, as soon as they had read his letter, to disband all their mercenaries instantly. </a:t>
            </a:r>
          </a:p>
          <a:p>
            <a:pPr algn="r">
              <a:buNone/>
            </a:pPr>
            <a:r>
              <a:rPr lang="en-GB" dirty="0" err="1" smtClean="0"/>
              <a:t>Diodorus</a:t>
            </a:r>
            <a:r>
              <a:rPr lang="en-GB" dirty="0" smtClean="0"/>
              <a:t> 17.106</a:t>
            </a:r>
            <a:endParaRPr lang="en-GB" dirty="0"/>
          </a:p>
        </p:txBody>
      </p:sp>
    </p:spTree>
    <p:extLst>
      <p:ext uri="{BB962C8B-B14F-4D97-AF65-F5344CB8AC3E}">
        <p14:creationId xmlns:p14="http://schemas.microsoft.com/office/powerpoint/2010/main" val="21576835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Unity of Mankind?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Re-organisation of the army</a:t>
            </a:r>
          </a:p>
          <a:p>
            <a:pPr lvl="1"/>
            <a:r>
              <a:rPr lang="en-GB" dirty="0" smtClean="0"/>
              <a:t>Companion cavalry reduced from 8 to 4 (plus a new one)</a:t>
            </a:r>
          </a:p>
          <a:p>
            <a:pPr lvl="1"/>
            <a:r>
              <a:rPr lang="en-GB" dirty="0" smtClean="0"/>
              <a:t>Iranians fully integrated</a:t>
            </a:r>
          </a:p>
          <a:p>
            <a:pPr lvl="1"/>
            <a:r>
              <a:rPr lang="en-GB" dirty="0" smtClean="0"/>
              <a:t>30,000 Persian youths who Alexander sent to receive Macedonian training now return</a:t>
            </a:r>
          </a:p>
          <a:p>
            <a:pPr lvl="1">
              <a:buNone/>
            </a:pPr>
            <a:endParaRPr lang="en-GB" dirty="0" smtClean="0"/>
          </a:p>
          <a:p>
            <a:pPr marL="0" lvl="1" indent="180975">
              <a:buNone/>
            </a:pPr>
            <a:r>
              <a:rPr lang="en-GB" dirty="0" smtClean="0"/>
              <a:t>‘All this was a cause of deep resentment to the Macedonians, who could not but feel that Alexander’s whole outlook was becoming tainted with </a:t>
            </a:r>
            <a:r>
              <a:rPr lang="en-GB" dirty="0" err="1" smtClean="0"/>
              <a:t>orientalism</a:t>
            </a:r>
            <a:r>
              <a:rPr lang="en-GB" dirty="0" smtClean="0"/>
              <a:t>, and that he no longer cared for his own people or his native ways.’</a:t>
            </a:r>
          </a:p>
          <a:p>
            <a:pPr lvl="1" algn="r">
              <a:buNone/>
            </a:pPr>
            <a:r>
              <a:rPr lang="en-GB" dirty="0" err="1" smtClean="0"/>
              <a:t>Arrian</a:t>
            </a:r>
            <a:r>
              <a:rPr lang="en-GB" dirty="0" smtClean="0"/>
              <a:t> 7.6.5 </a:t>
            </a:r>
            <a:endParaRPr lang="en-GB" dirty="0"/>
          </a:p>
        </p:txBody>
      </p:sp>
    </p:spTree>
    <p:extLst>
      <p:ext uri="{BB962C8B-B14F-4D97-AF65-F5344CB8AC3E}">
        <p14:creationId xmlns:p14="http://schemas.microsoft.com/office/powerpoint/2010/main" val="11093930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Greece as just another province</a:t>
            </a:r>
            <a:endParaRPr lang="en-GB" dirty="0"/>
          </a:p>
        </p:txBody>
      </p:sp>
      <p:sp>
        <p:nvSpPr>
          <p:cNvPr id="2" name="Content Placeholder 1"/>
          <p:cNvSpPr>
            <a:spLocks noGrp="1"/>
          </p:cNvSpPr>
          <p:nvPr>
            <p:ph sz="quarter" idx="1"/>
          </p:nvPr>
        </p:nvSpPr>
        <p:spPr/>
        <p:txBody>
          <a:bodyPr>
            <a:normAutofit lnSpcReduction="10000"/>
          </a:bodyPr>
          <a:lstStyle/>
          <a:p>
            <a:pPr marL="0" indent="271463">
              <a:buNone/>
            </a:pPr>
            <a:r>
              <a:rPr lang="en-GB" dirty="0" smtClean="0"/>
              <a:t>Even at home his mother </a:t>
            </a:r>
            <a:r>
              <a:rPr lang="en-GB" dirty="0" err="1" smtClean="0"/>
              <a:t>Olympias</a:t>
            </a:r>
            <a:r>
              <a:rPr lang="en-GB" dirty="0" smtClean="0"/>
              <a:t> and his sister Cleopatra had been intriguing against the regent, Antipater, and had divided the kingdom between them, </a:t>
            </a:r>
            <a:r>
              <a:rPr lang="en-GB" dirty="0" err="1" smtClean="0"/>
              <a:t>Olympias</a:t>
            </a:r>
            <a:r>
              <a:rPr lang="en-GB" dirty="0" smtClean="0"/>
              <a:t> taking Epirus and Cleopatra Macedonia. When Alexander heard of this, he remarked that his mother had made the wiser choice, since the Macedonians would never tolerate being governed by a woman.</a:t>
            </a:r>
          </a:p>
          <a:p>
            <a:pPr algn="r">
              <a:buNone/>
            </a:pPr>
            <a:endParaRPr lang="en-GB" dirty="0" smtClean="0"/>
          </a:p>
          <a:p>
            <a:pPr algn="r">
              <a:buNone/>
            </a:pPr>
            <a:r>
              <a:rPr lang="en-GB" dirty="0" smtClean="0"/>
              <a:t>Plutarch </a:t>
            </a:r>
            <a:r>
              <a:rPr lang="en-GB" i="1" dirty="0" smtClean="0"/>
              <a:t>Life of Alexander </a:t>
            </a:r>
            <a:r>
              <a:rPr lang="en-GB" dirty="0" smtClean="0"/>
              <a:t> 68</a:t>
            </a:r>
            <a:endParaRPr lang="en-GB" dirty="0"/>
          </a:p>
        </p:txBody>
      </p:sp>
    </p:spTree>
    <p:extLst>
      <p:ext uri="{BB962C8B-B14F-4D97-AF65-F5344CB8AC3E}">
        <p14:creationId xmlns:p14="http://schemas.microsoft.com/office/powerpoint/2010/main" val="15040499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Mass Weddings at Susa</a:t>
            </a:r>
            <a:endParaRPr lang="en-GB" dirty="0"/>
          </a:p>
        </p:txBody>
      </p:sp>
      <p:sp>
        <p:nvSpPr>
          <p:cNvPr id="2" name="Content Placeholder 1"/>
          <p:cNvSpPr>
            <a:spLocks noGrp="1"/>
          </p:cNvSpPr>
          <p:nvPr>
            <p:ph sz="quarter" idx="1"/>
          </p:nvPr>
        </p:nvSpPr>
        <p:spPr>
          <a:xfrm>
            <a:off x="539552" y="1556792"/>
            <a:ext cx="8229600" cy="5472608"/>
          </a:xfrm>
        </p:spPr>
        <p:txBody>
          <a:bodyPr>
            <a:normAutofit fontScale="77500" lnSpcReduction="20000"/>
          </a:bodyPr>
          <a:lstStyle/>
          <a:p>
            <a:pPr marL="0" indent="271463">
              <a:buNone/>
            </a:pPr>
            <a:r>
              <a:rPr lang="en-GB" dirty="0" smtClean="0"/>
              <a:t>Here at Susa he held wedding ceremonies for his Companions; he also took a wife himself – </a:t>
            </a:r>
            <a:r>
              <a:rPr lang="en-GB" dirty="0" err="1" smtClean="0"/>
              <a:t>Barsine</a:t>
            </a:r>
            <a:r>
              <a:rPr lang="en-GB" dirty="0" smtClean="0"/>
              <a:t> (</a:t>
            </a:r>
            <a:r>
              <a:rPr lang="en-GB" dirty="0" err="1" smtClean="0"/>
              <a:t>Stateira</a:t>
            </a:r>
            <a:r>
              <a:rPr lang="en-GB" dirty="0" smtClean="0"/>
              <a:t>), Darius’ eldest daughter, and according to </a:t>
            </a:r>
            <a:r>
              <a:rPr lang="en-GB" dirty="0" err="1" smtClean="0"/>
              <a:t>Aristobulus</a:t>
            </a:r>
            <a:r>
              <a:rPr lang="en-GB" dirty="0" smtClean="0"/>
              <a:t>, another as well, namely </a:t>
            </a:r>
            <a:r>
              <a:rPr lang="en-GB" dirty="0" err="1" smtClean="0"/>
              <a:t>Parysatis</a:t>
            </a:r>
            <a:r>
              <a:rPr lang="en-GB" dirty="0" smtClean="0"/>
              <a:t>, the youngest daughter of </a:t>
            </a:r>
            <a:r>
              <a:rPr lang="en-GB" dirty="0" err="1" smtClean="0"/>
              <a:t>Ochus</a:t>
            </a:r>
            <a:r>
              <a:rPr lang="en-GB" dirty="0" smtClean="0"/>
              <a:t>. He had already married </a:t>
            </a:r>
            <a:r>
              <a:rPr lang="en-GB" dirty="0" err="1" smtClean="0"/>
              <a:t>Roxane</a:t>
            </a:r>
            <a:r>
              <a:rPr lang="en-GB" dirty="0" smtClean="0"/>
              <a:t>, daughter of </a:t>
            </a:r>
            <a:r>
              <a:rPr lang="en-GB" dirty="0" err="1" smtClean="0"/>
              <a:t>Oxyartes</a:t>
            </a:r>
            <a:r>
              <a:rPr lang="en-GB" dirty="0" smtClean="0"/>
              <a:t> of Bactria. To </a:t>
            </a:r>
            <a:r>
              <a:rPr lang="en-GB" dirty="0" err="1" smtClean="0"/>
              <a:t>Hephaestion</a:t>
            </a:r>
            <a:r>
              <a:rPr lang="en-GB" dirty="0" smtClean="0"/>
              <a:t> he gave </a:t>
            </a:r>
            <a:r>
              <a:rPr lang="en-GB" dirty="0" err="1" smtClean="0"/>
              <a:t>Drypetis</a:t>
            </a:r>
            <a:r>
              <a:rPr lang="en-GB" dirty="0" smtClean="0"/>
              <a:t>, another of Darius’ daughters and sister of his own wife </a:t>
            </a:r>
            <a:r>
              <a:rPr lang="en-GB" dirty="0" err="1" smtClean="0"/>
              <a:t>Barsine</a:t>
            </a:r>
            <a:r>
              <a:rPr lang="en-GB" dirty="0" smtClean="0"/>
              <a:t>, as he wanted to be uncle to </a:t>
            </a:r>
            <a:r>
              <a:rPr lang="en-GB" dirty="0" err="1" smtClean="0"/>
              <a:t>Hephaestion’s</a:t>
            </a:r>
            <a:r>
              <a:rPr lang="en-GB" dirty="0" smtClean="0"/>
              <a:t> children; to </a:t>
            </a:r>
            <a:r>
              <a:rPr lang="en-GB" dirty="0" err="1" smtClean="0"/>
              <a:t>Craterus</a:t>
            </a:r>
            <a:r>
              <a:rPr lang="en-GB" dirty="0" smtClean="0"/>
              <a:t> he gave </a:t>
            </a:r>
            <a:r>
              <a:rPr lang="en-GB" dirty="0" err="1" smtClean="0"/>
              <a:t>Amastrine</a:t>
            </a:r>
            <a:r>
              <a:rPr lang="en-GB" dirty="0" smtClean="0"/>
              <a:t>, daughter of Darius’ brother </a:t>
            </a:r>
            <a:r>
              <a:rPr lang="en-GB" dirty="0" err="1" smtClean="0"/>
              <a:t>Oxyatres</a:t>
            </a:r>
            <a:r>
              <a:rPr lang="en-GB" dirty="0" smtClean="0"/>
              <a:t>, and to </a:t>
            </a:r>
            <a:r>
              <a:rPr lang="en-GB" dirty="0" err="1" smtClean="0"/>
              <a:t>Perdiccas</a:t>
            </a:r>
            <a:r>
              <a:rPr lang="en-GB" dirty="0" smtClean="0"/>
              <a:t> a daughter of </a:t>
            </a:r>
            <a:r>
              <a:rPr lang="en-GB" dirty="0" err="1" smtClean="0"/>
              <a:t>Atropates</a:t>
            </a:r>
            <a:r>
              <a:rPr lang="en-GB" dirty="0" smtClean="0"/>
              <a:t>, governor of Media. The bride of Ptolemy (of the Guard) was </a:t>
            </a:r>
            <a:r>
              <a:rPr lang="en-GB" dirty="0" err="1" smtClean="0"/>
              <a:t>Artacama</a:t>
            </a:r>
            <a:r>
              <a:rPr lang="en-GB" dirty="0" smtClean="0"/>
              <a:t>, daughter of </a:t>
            </a:r>
            <a:r>
              <a:rPr lang="en-GB" dirty="0" err="1" smtClean="0"/>
              <a:t>Artabazus</a:t>
            </a:r>
            <a:r>
              <a:rPr lang="en-GB" dirty="0" smtClean="0"/>
              <a:t>, and </a:t>
            </a:r>
            <a:r>
              <a:rPr lang="en-GB" dirty="0" err="1" smtClean="0"/>
              <a:t>Eumenes</a:t>
            </a:r>
            <a:r>
              <a:rPr lang="en-GB" dirty="0" smtClean="0"/>
              <a:t>, the King’s secretary, had her sister </a:t>
            </a:r>
            <a:r>
              <a:rPr lang="en-GB" dirty="0" err="1" smtClean="0"/>
              <a:t>Artonis</a:t>
            </a:r>
            <a:r>
              <a:rPr lang="en-GB" dirty="0" smtClean="0"/>
              <a:t>; </a:t>
            </a:r>
            <a:r>
              <a:rPr lang="en-GB" dirty="0" err="1" smtClean="0"/>
              <a:t>Nearchus</a:t>
            </a:r>
            <a:r>
              <a:rPr lang="en-GB" dirty="0" smtClean="0"/>
              <a:t> was given the daughter of </a:t>
            </a:r>
            <a:r>
              <a:rPr lang="en-GB" dirty="0" err="1" smtClean="0"/>
              <a:t>Barsine</a:t>
            </a:r>
            <a:r>
              <a:rPr lang="en-GB" dirty="0" smtClean="0"/>
              <a:t> and Mentor, </a:t>
            </a:r>
            <a:r>
              <a:rPr lang="en-GB" dirty="0" err="1" smtClean="0"/>
              <a:t>Seleucus</a:t>
            </a:r>
            <a:r>
              <a:rPr lang="en-GB" dirty="0" smtClean="0"/>
              <a:t> the daughter of </a:t>
            </a:r>
            <a:r>
              <a:rPr lang="en-GB" dirty="0" err="1" smtClean="0"/>
              <a:t>Spitamenes</a:t>
            </a:r>
            <a:r>
              <a:rPr lang="en-GB" dirty="0" smtClean="0"/>
              <a:t> of Bactria [</a:t>
            </a:r>
            <a:r>
              <a:rPr lang="en-GB" dirty="0" err="1" smtClean="0"/>
              <a:t>Apame</a:t>
            </a:r>
            <a:r>
              <a:rPr lang="en-GB" dirty="0" smtClean="0"/>
              <a:t>]. Similarly, the other officers – to a number of eighty all told – were given as brides young women of the noblest Persian and Median blood. The marriage ceremonies were in Persian fashion… There proved to be over 10,00 other Macedonians who had married Asian women; Alexander had them all registered, and every man of them received a wedding gift. </a:t>
            </a:r>
          </a:p>
          <a:p>
            <a:pPr algn="r">
              <a:buNone/>
            </a:pPr>
            <a:r>
              <a:rPr lang="en-GB" dirty="0" err="1" smtClean="0"/>
              <a:t>Arrian</a:t>
            </a:r>
            <a:r>
              <a:rPr lang="en-GB" dirty="0" smtClean="0"/>
              <a:t> Anabasis 7.5</a:t>
            </a:r>
            <a:endParaRPr lang="en-GB" dirty="0"/>
          </a:p>
        </p:txBody>
      </p:sp>
    </p:spTree>
    <p:extLst>
      <p:ext uri="{BB962C8B-B14F-4D97-AF65-F5344CB8AC3E}">
        <p14:creationId xmlns:p14="http://schemas.microsoft.com/office/powerpoint/2010/main" val="28698909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Suspicion of Alexander</a:t>
            </a:r>
            <a:endParaRPr lang="en-GB" dirty="0"/>
          </a:p>
        </p:txBody>
      </p:sp>
      <p:sp>
        <p:nvSpPr>
          <p:cNvPr id="2" name="Content Placeholder 1"/>
          <p:cNvSpPr>
            <a:spLocks noGrp="1"/>
          </p:cNvSpPr>
          <p:nvPr>
            <p:ph sz="quarter" idx="1"/>
          </p:nvPr>
        </p:nvSpPr>
        <p:spPr>
          <a:xfrm>
            <a:off x="457200" y="1481328"/>
            <a:ext cx="8229600" cy="5116024"/>
          </a:xfrm>
        </p:spPr>
        <p:txBody>
          <a:bodyPr>
            <a:normAutofit fontScale="85000" lnSpcReduction="20000"/>
          </a:bodyPr>
          <a:lstStyle/>
          <a:p>
            <a:r>
              <a:rPr lang="en-GB" dirty="0" smtClean="0"/>
              <a:t>Alexander offers to pay off all of his soldiers debts </a:t>
            </a:r>
          </a:p>
          <a:p>
            <a:r>
              <a:rPr lang="en-GB" dirty="0" smtClean="0"/>
              <a:t>They must register their debts with him</a:t>
            </a:r>
          </a:p>
          <a:p>
            <a:r>
              <a:rPr lang="en-GB" dirty="0" smtClean="0"/>
              <a:t>Very few register</a:t>
            </a:r>
          </a:p>
          <a:p>
            <a:endParaRPr lang="en-GB" dirty="0" smtClean="0"/>
          </a:p>
          <a:p>
            <a:pPr marL="0" indent="271463">
              <a:buNone/>
            </a:pPr>
            <a:r>
              <a:rPr lang="en-GB" dirty="0" smtClean="0"/>
              <a:t>Alexander was annoyed when he learned that most of the men were refusing to enter their names and concealing their possessions of covenants to pay, and told them in no uncertain terms what he thought of their suspicions; a King, he declared is duty bound to speak nothing but the truth to his subjects, who, in their turn, have no right to suppose that he ever does otherwise. He had tables set up in the army quarters, with money on them, and instructed the clerks in charge to pay off debts of every man who produced an I.O.U without even registering their names.</a:t>
            </a:r>
          </a:p>
          <a:p>
            <a:pPr algn="r">
              <a:buNone/>
            </a:pPr>
            <a:r>
              <a:rPr lang="en-GB" dirty="0" err="1" smtClean="0"/>
              <a:t>Arrian</a:t>
            </a:r>
            <a:r>
              <a:rPr lang="en-GB" dirty="0" smtClean="0"/>
              <a:t> </a:t>
            </a:r>
            <a:r>
              <a:rPr lang="en-GB" i="1" dirty="0" smtClean="0"/>
              <a:t>Anabasis </a:t>
            </a:r>
            <a:r>
              <a:rPr lang="en-GB" dirty="0" smtClean="0"/>
              <a:t>7.5</a:t>
            </a:r>
            <a:endParaRPr lang="en-GB" dirty="0"/>
          </a:p>
        </p:txBody>
      </p:sp>
    </p:spTree>
    <p:extLst>
      <p:ext uri="{BB962C8B-B14F-4D97-AF65-F5344CB8AC3E}">
        <p14:creationId xmlns:p14="http://schemas.microsoft.com/office/powerpoint/2010/main" val="1972595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Mercenary Problem</a:t>
            </a:r>
            <a:endParaRPr lang="en-GB" dirty="0"/>
          </a:p>
        </p:txBody>
      </p:sp>
      <p:sp>
        <p:nvSpPr>
          <p:cNvPr id="2" name="Content Placeholder 1"/>
          <p:cNvSpPr>
            <a:spLocks noGrp="1"/>
          </p:cNvSpPr>
          <p:nvPr>
            <p:ph sz="quarter" idx="1"/>
          </p:nvPr>
        </p:nvSpPr>
        <p:spPr/>
        <p:txBody>
          <a:bodyPr/>
          <a:lstStyle/>
          <a:p>
            <a:r>
              <a:rPr lang="en-GB" dirty="0" smtClean="0"/>
              <a:t>All the mercenaries that were employed by Darius (and not by Alexander) cannot go home</a:t>
            </a:r>
          </a:p>
          <a:p>
            <a:r>
              <a:rPr lang="en-GB" dirty="0" smtClean="0"/>
              <a:t>Alexander had forced all the satraps to disband their private armies</a:t>
            </a:r>
          </a:p>
          <a:p>
            <a:r>
              <a:rPr lang="en-GB" dirty="0" smtClean="0"/>
              <a:t>The officials who escaped during the purge fled to southern Laconia </a:t>
            </a:r>
          </a:p>
          <a:p>
            <a:r>
              <a:rPr lang="en-GB" dirty="0" smtClean="0"/>
              <a:t>Solution?</a:t>
            </a:r>
            <a:endParaRPr lang="en-GB" dirty="0"/>
          </a:p>
        </p:txBody>
      </p:sp>
    </p:spTree>
    <p:extLst>
      <p:ext uri="{BB962C8B-B14F-4D97-AF65-F5344CB8AC3E}">
        <p14:creationId xmlns:p14="http://schemas.microsoft.com/office/powerpoint/2010/main" val="3339461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Exile Decree</a:t>
            </a:r>
            <a:endParaRPr lang="en-GB" dirty="0"/>
          </a:p>
        </p:txBody>
      </p:sp>
      <p:sp>
        <p:nvSpPr>
          <p:cNvPr id="2" name="Content Placeholder 1"/>
          <p:cNvSpPr>
            <a:spLocks noGrp="1"/>
          </p:cNvSpPr>
          <p:nvPr>
            <p:ph sz="quarter" idx="1"/>
          </p:nvPr>
        </p:nvSpPr>
        <p:spPr/>
        <p:txBody>
          <a:bodyPr/>
          <a:lstStyle/>
          <a:p>
            <a:pPr marL="0" indent="361950">
              <a:buNone/>
            </a:pPr>
            <a:r>
              <a:rPr lang="en-GB" dirty="0" smtClean="0"/>
              <a:t>King Alexander to the exiles from the Greek cites. We have not been the cause of your exile, but, save for those of you who are under a curse, we shall be the cause of your return to your own native cities. We have written to Antipater about this to the end that if any cities are not willing to restore you, he may constrain them.</a:t>
            </a:r>
          </a:p>
          <a:p>
            <a:pPr algn="r">
              <a:buNone/>
            </a:pPr>
            <a:r>
              <a:rPr lang="en-GB" dirty="0" err="1" smtClean="0"/>
              <a:t>Diodorus</a:t>
            </a:r>
            <a:r>
              <a:rPr lang="en-GB" dirty="0" smtClean="0"/>
              <a:t> 18.8.4</a:t>
            </a:r>
            <a:endParaRPr lang="en-GB" dirty="0"/>
          </a:p>
        </p:txBody>
      </p:sp>
    </p:spTree>
    <p:extLst>
      <p:ext uri="{BB962C8B-B14F-4D97-AF65-F5344CB8AC3E}">
        <p14:creationId xmlns:p14="http://schemas.microsoft.com/office/powerpoint/2010/main" val="42824592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 as a god?</a:t>
            </a:r>
            <a:endParaRPr lang="en-GB" dirty="0"/>
          </a:p>
        </p:txBody>
      </p:sp>
      <p:sp>
        <p:nvSpPr>
          <p:cNvPr id="2" name="Content Placeholder 1"/>
          <p:cNvSpPr>
            <a:spLocks noGrp="1"/>
          </p:cNvSpPr>
          <p:nvPr>
            <p:ph sz="quarter" idx="1"/>
          </p:nvPr>
        </p:nvSpPr>
        <p:spPr>
          <a:xfrm>
            <a:off x="467544" y="1484784"/>
            <a:ext cx="8229600" cy="4525963"/>
          </a:xfrm>
        </p:spPr>
        <p:txBody>
          <a:bodyPr/>
          <a:lstStyle/>
          <a:p>
            <a:r>
              <a:rPr lang="en-GB" dirty="0" smtClean="0"/>
              <a:t>In addition to the Exile decree being read at the Olympic games, Alexander had a second decree which required that the Greek states recognise him as god.</a:t>
            </a:r>
          </a:p>
          <a:p>
            <a:pPr>
              <a:buNone/>
            </a:pPr>
            <a:r>
              <a:rPr lang="en-GB" dirty="0" smtClean="0"/>
              <a:t> </a:t>
            </a:r>
          </a:p>
          <a:p>
            <a:pPr marL="0" indent="109538">
              <a:buNone/>
            </a:pPr>
            <a:r>
              <a:rPr lang="en-GB" dirty="0" err="1" smtClean="0"/>
              <a:t>Damis</a:t>
            </a:r>
            <a:r>
              <a:rPr lang="en-GB" dirty="0" smtClean="0"/>
              <a:t> the Spartan: “Since Alexander desires to be a god, let him be a god.” </a:t>
            </a:r>
          </a:p>
          <a:p>
            <a:pPr algn="r">
              <a:buNone/>
            </a:pPr>
            <a:r>
              <a:rPr lang="en-GB" dirty="0" smtClean="0"/>
              <a:t>Plutarch </a:t>
            </a:r>
            <a:r>
              <a:rPr lang="en-GB" i="1" dirty="0" smtClean="0"/>
              <a:t>Sayings of the Spartans </a:t>
            </a:r>
            <a:r>
              <a:rPr lang="en-GB" dirty="0" smtClean="0"/>
              <a:t>25.1</a:t>
            </a:r>
            <a:endParaRPr lang="en-GB" dirty="0"/>
          </a:p>
        </p:txBody>
      </p:sp>
    </p:spTree>
    <p:extLst>
      <p:ext uri="{BB962C8B-B14F-4D97-AF65-F5344CB8AC3E}">
        <p14:creationId xmlns:p14="http://schemas.microsoft.com/office/powerpoint/2010/main" val="32641377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Mutiny at </a:t>
            </a:r>
            <a:r>
              <a:rPr lang="en-GB" dirty="0" err="1" smtClean="0"/>
              <a:t>Opis</a:t>
            </a:r>
            <a:endParaRPr lang="en-GB" dirty="0"/>
          </a:p>
        </p:txBody>
      </p:sp>
      <p:sp>
        <p:nvSpPr>
          <p:cNvPr id="2" name="Content Placeholder 1"/>
          <p:cNvSpPr>
            <a:spLocks noGrp="1"/>
          </p:cNvSpPr>
          <p:nvPr>
            <p:ph sz="quarter" idx="1"/>
          </p:nvPr>
        </p:nvSpPr>
        <p:spPr/>
        <p:txBody>
          <a:bodyPr>
            <a:normAutofit/>
          </a:bodyPr>
          <a:lstStyle/>
          <a:p>
            <a:r>
              <a:rPr lang="en-GB" dirty="0" smtClean="0"/>
              <a:t>Alexander assembles his Macedonian troops and announced the imminent demobilization of: </a:t>
            </a:r>
          </a:p>
          <a:p>
            <a:r>
              <a:rPr lang="en-GB" dirty="0" smtClean="0"/>
              <a:t>‘all men unfit through age or disablement for further service.’</a:t>
            </a:r>
          </a:p>
          <a:p>
            <a:pPr lvl="1" algn="r">
              <a:buNone/>
            </a:pPr>
            <a:r>
              <a:rPr lang="en-GB" dirty="0" err="1" smtClean="0"/>
              <a:t>Arrian</a:t>
            </a:r>
            <a:r>
              <a:rPr lang="en-GB" dirty="0" smtClean="0"/>
              <a:t> </a:t>
            </a:r>
            <a:r>
              <a:rPr lang="en-GB" i="1" dirty="0" smtClean="0"/>
              <a:t>Anabasis</a:t>
            </a:r>
            <a:r>
              <a:rPr lang="en-GB" dirty="0" smtClean="0"/>
              <a:t> 7.8.1</a:t>
            </a:r>
          </a:p>
          <a:p>
            <a:r>
              <a:rPr lang="en-GB" dirty="0" smtClean="0"/>
              <a:t>Near riot</a:t>
            </a:r>
          </a:p>
          <a:p>
            <a:r>
              <a:rPr lang="en-GB" dirty="0" smtClean="0"/>
              <a:t>Alexander recalls the work of his father and everything that they had done.</a:t>
            </a:r>
          </a:p>
        </p:txBody>
      </p:sp>
    </p:spTree>
    <p:extLst>
      <p:ext uri="{BB962C8B-B14F-4D97-AF65-F5344CB8AC3E}">
        <p14:creationId xmlns:p14="http://schemas.microsoft.com/office/powerpoint/2010/main" val="29023088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response</a:t>
            </a:r>
            <a:endParaRPr lang="en-GB" dirty="0"/>
          </a:p>
        </p:txBody>
      </p:sp>
      <p:sp>
        <p:nvSpPr>
          <p:cNvPr id="2" name="Content Placeholder 1"/>
          <p:cNvSpPr>
            <a:spLocks noGrp="1"/>
          </p:cNvSpPr>
          <p:nvPr>
            <p:ph sz="quarter" idx="1"/>
          </p:nvPr>
        </p:nvSpPr>
        <p:spPr/>
        <p:txBody>
          <a:bodyPr/>
          <a:lstStyle/>
          <a:p>
            <a:pPr marL="0" indent="271463">
              <a:buNone/>
            </a:pPr>
            <a:r>
              <a:rPr lang="en-GB" dirty="0" smtClean="0"/>
              <a:t>‘You all wish to leave me. Go then! And when you reach home, tell them that Alexander your king, who vanquished Persians and Medes… tell them, I say, that you deserted him and left him to the mercy of barbarian men, whom you yourselves had conquered. Such news will indeed assure you praise upon earth and reward in heaven. Out of my sight!’</a:t>
            </a:r>
          </a:p>
          <a:p>
            <a:pPr algn="r">
              <a:buNone/>
            </a:pPr>
            <a:r>
              <a:rPr lang="en-GB" dirty="0" err="1" smtClean="0"/>
              <a:t>Arrian</a:t>
            </a:r>
            <a:r>
              <a:rPr lang="en-GB" dirty="0" smtClean="0"/>
              <a:t> </a:t>
            </a:r>
            <a:r>
              <a:rPr lang="en-GB" i="1" dirty="0" smtClean="0"/>
              <a:t>Anabasis</a:t>
            </a:r>
            <a:r>
              <a:rPr lang="en-GB" dirty="0" smtClean="0"/>
              <a:t> 7.11</a:t>
            </a:r>
          </a:p>
          <a:p>
            <a:pPr>
              <a:buNone/>
            </a:pPr>
            <a:endParaRPr lang="en-GB" dirty="0"/>
          </a:p>
        </p:txBody>
      </p:sp>
    </p:spTree>
    <p:extLst>
      <p:ext uri="{BB962C8B-B14F-4D97-AF65-F5344CB8AC3E}">
        <p14:creationId xmlns:p14="http://schemas.microsoft.com/office/powerpoint/2010/main" val="41289063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new army?</a:t>
            </a:r>
            <a:endParaRPr lang="en-GB" dirty="0"/>
          </a:p>
        </p:txBody>
      </p:sp>
      <p:sp>
        <p:nvSpPr>
          <p:cNvPr id="2" name="Content Placeholder 1"/>
          <p:cNvSpPr>
            <a:spLocks noGrp="1"/>
          </p:cNvSpPr>
          <p:nvPr>
            <p:ph sz="quarter" idx="1"/>
          </p:nvPr>
        </p:nvSpPr>
        <p:spPr/>
        <p:txBody>
          <a:bodyPr/>
          <a:lstStyle/>
          <a:p>
            <a:r>
              <a:rPr lang="en-GB" dirty="0" smtClean="0"/>
              <a:t>Alexander hides in his tent for 2 days</a:t>
            </a:r>
          </a:p>
          <a:p>
            <a:r>
              <a:rPr lang="en-GB" dirty="0" smtClean="0"/>
              <a:t>3</a:t>
            </a:r>
            <a:r>
              <a:rPr lang="en-GB" baseline="30000" dirty="0" smtClean="0"/>
              <a:t>rd</a:t>
            </a:r>
            <a:r>
              <a:rPr lang="en-GB" dirty="0" smtClean="0"/>
              <a:t> day, invites the Persians to him and divides the commands amongst them</a:t>
            </a:r>
          </a:p>
          <a:p>
            <a:r>
              <a:rPr lang="en-GB" dirty="0" smtClean="0"/>
              <a:t>Soldiers see this and beg Alexander for forgiveness and to be taken back into service</a:t>
            </a:r>
          </a:p>
          <a:p>
            <a:r>
              <a:rPr lang="en-GB" dirty="0" smtClean="0"/>
              <a:t>Alexander takes them back </a:t>
            </a:r>
          </a:p>
          <a:p>
            <a:endParaRPr lang="en-GB" dirty="0" smtClean="0"/>
          </a:p>
        </p:txBody>
      </p:sp>
    </p:spTree>
    <p:extLst>
      <p:ext uri="{BB962C8B-B14F-4D97-AF65-F5344CB8AC3E}">
        <p14:creationId xmlns:p14="http://schemas.microsoft.com/office/powerpoint/2010/main" val="91345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Disbanding the army</a:t>
            </a:r>
            <a:endParaRPr lang="en-GB" dirty="0"/>
          </a:p>
        </p:txBody>
      </p:sp>
      <p:sp>
        <p:nvSpPr>
          <p:cNvPr id="2" name="Content Placeholder 1"/>
          <p:cNvSpPr>
            <a:spLocks noGrp="1"/>
          </p:cNvSpPr>
          <p:nvPr>
            <p:ph sz="quarter" idx="1"/>
          </p:nvPr>
        </p:nvSpPr>
        <p:spPr/>
        <p:txBody>
          <a:bodyPr>
            <a:normAutofit fontScale="92500" lnSpcReduction="20000"/>
          </a:bodyPr>
          <a:lstStyle/>
          <a:p>
            <a:r>
              <a:rPr lang="en-GB" dirty="0" smtClean="0"/>
              <a:t>Alexander then demobilises those too old or disabled</a:t>
            </a:r>
          </a:p>
          <a:p>
            <a:r>
              <a:rPr lang="en-GB" dirty="0" smtClean="0"/>
              <a:t>11,000 veterans discharged</a:t>
            </a:r>
          </a:p>
          <a:p>
            <a:r>
              <a:rPr lang="en-GB" dirty="0" smtClean="0"/>
              <a:t>Active pay until they get home</a:t>
            </a:r>
          </a:p>
          <a:p>
            <a:r>
              <a:rPr lang="en-GB" dirty="0" smtClean="0"/>
              <a:t>1 talent bonus</a:t>
            </a:r>
          </a:p>
          <a:p>
            <a:r>
              <a:rPr lang="en-GB" dirty="0" smtClean="0"/>
              <a:t>All native wives and concubines and children to be left behind</a:t>
            </a:r>
          </a:p>
          <a:p>
            <a:r>
              <a:rPr lang="en-GB" dirty="0" smtClean="0"/>
              <a:t>Alexander wants a new mixed race of children who will be trained as soldiers, loyal only to him</a:t>
            </a:r>
          </a:p>
          <a:p>
            <a:r>
              <a:rPr lang="en-GB" dirty="0" err="1" smtClean="0"/>
              <a:t>Craterus</a:t>
            </a:r>
            <a:r>
              <a:rPr lang="en-GB" dirty="0" smtClean="0"/>
              <a:t> is to lead this group back to Greece and:</a:t>
            </a:r>
          </a:p>
          <a:p>
            <a:r>
              <a:rPr lang="en-GB" dirty="0" smtClean="0"/>
              <a:t>‘to assume control of Macedonia, Thrace and Thessaly, and assure the freedom of Greece’ - </a:t>
            </a:r>
            <a:r>
              <a:rPr lang="en-GB" dirty="0" err="1" smtClean="0"/>
              <a:t>Arrian</a:t>
            </a:r>
            <a:r>
              <a:rPr lang="en-GB" dirty="0" smtClean="0"/>
              <a:t> 7.12.4</a:t>
            </a:r>
            <a:endParaRPr lang="en-GB" dirty="0"/>
          </a:p>
        </p:txBody>
      </p:sp>
    </p:spTree>
    <p:extLst>
      <p:ext uri="{BB962C8B-B14F-4D97-AF65-F5344CB8AC3E}">
        <p14:creationId xmlns:p14="http://schemas.microsoft.com/office/powerpoint/2010/main" val="12400507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Antipater’s Response</a:t>
            </a:r>
            <a:endParaRPr lang="en-GB" dirty="0"/>
          </a:p>
        </p:txBody>
      </p:sp>
      <p:sp>
        <p:nvSpPr>
          <p:cNvPr id="2" name="Content Placeholder 1"/>
          <p:cNvSpPr>
            <a:spLocks noGrp="1"/>
          </p:cNvSpPr>
          <p:nvPr>
            <p:ph sz="quarter" idx="1"/>
          </p:nvPr>
        </p:nvSpPr>
        <p:spPr/>
        <p:txBody>
          <a:bodyPr/>
          <a:lstStyle/>
          <a:p>
            <a:r>
              <a:rPr lang="en-GB" dirty="0" smtClean="0"/>
              <a:t>Sends </a:t>
            </a:r>
            <a:r>
              <a:rPr lang="en-GB" dirty="0" err="1" smtClean="0"/>
              <a:t>Cassander</a:t>
            </a:r>
            <a:r>
              <a:rPr lang="en-GB" dirty="0" smtClean="0"/>
              <a:t> to Alexander</a:t>
            </a:r>
          </a:p>
          <a:p>
            <a:r>
              <a:rPr lang="en-GB" dirty="0" smtClean="0"/>
              <a:t>Does </a:t>
            </a:r>
            <a:r>
              <a:rPr lang="en-GB" dirty="0" err="1" smtClean="0"/>
              <a:t>Cassander</a:t>
            </a:r>
            <a:r>
              <a:rPr lang="en-GB" dirty="0" smtClean="0"/>
              <a:t> make a deal with </a:t>
            </a:r>
            <a:r>
              <a:rPr lang="en-GB" dirty="0" err="1" smtClean="0"/>
              <a:t>Craterus</a:t>
            </a:r>
            <a:r>
              <a:rPr lang="en-GB" dirty="0" smtClean="0"/>
              <a:t>?</a:t>
            </a:r>
          </a:p>
          <a:p>
            <a:r>
              <a:rPr lang="en-GB" dirty="0" smtClean="0"/>
              <a:t>Remove Alexander?</a:t>
            </a:r>
          </a:p>
          <a:p>
            <a:endParaRPr lang="en-GB" dirty="0"/>
          </a:p>
        </p:txBody>
      </p:sp>
    </p:spTree>
    <p:extLst>
      <p:ext uri="{BB962C8B-B14F-4D97-AF65-F5344CB8AC3E}">
        <p14:creationId xmlns:p14="http://schemas.microsoft.com/office/powerpoint/2010/main" val="7113819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Death of </a:t>
            </a:r>
            <a:r>
              <a:rPr lang="en-GB" dirty="0" err="1" smtClean="0"/>
              <a:t>Hephaestion</a:t>
            </a:r>
            <a:endParaRPr lang="en-GB" dirty="0"/>
          </a:p>
        </p:txBody>
      </p:sp>
      <p:sp>
        <p:nvSpPr>
          <p:cNvPr id="2" name="Content Placeholder 1"/>
          <p:cNvSpPr>
            <a:spLocks noGrp="1"/>
          </p:cNvSpPr>
          <p:nvPr>
            <p:ph sz="quarter" idx="1"/>
          </p:nvPr>
        </p:nvSpPr>
        <p:spPr/>
        <p:txBody>
          <a:bodyPr/>
          <a:lstStyle/>
          <a:p>
            <a:r>
              <a:rPr lang="en-GB" dirty="0" smtClean="0"/>
              <a:t>Alexander moves from </a:t>
            </a:r>
            <a:r>
              <a:rPr lang="en-GB" dirty="0" err="1" smtClean="0"/>
              <a:t>Opis</a:t>
            </a:r>
            <a:r>
              <a:rPr lang="en-GB" dirty="0" smtClean="0"/>
              <a:t> to Ecbatana</a:t>
            </a:r>
          </a:p>
          <a:p>
            <a:r>
              <a:rPr lang="en-GB" dirty="0" smtClean="0"/>
              <a:t>Giant festival to Dionysus</a:t>
            </a:r>
          </a:p>
          <a:p>
            <a:r>
              <a:rPr lang="en-GB" dirty="0" err="1" smtClean="0"/>
              <a:t>Hephaestion</a:t>
            </a:r>
            <a:r>
              <a:rPr lang="en-GB" dirty="0" smtClean="0"/>
              <a:t> gets very drunk and falls ill</a:t>
            </a:r>
          </a:p>
          <a:p>
            <a:r>
              <a:rPr lang="en-GB" dirty="0" smtClean="0"/>
              <a:t>Follows doctors advice of a strict plain diet and starts to get better</a:t>
            </a:r>
          </a:p>
          <a:p>
            <a:r>
              <a:rPr lang="en-GB" dirty="0" smtClean="0"/>
              <a:t>Eats a whole chicken and a half gallon of wine</a:t>
            </a:r>
          </a:p>
          <a:p>
            <a:r>
              <a:rPr lang="en-GB" dirty="0" smtClean="0"/>
              <a:t>He gets really sick and then dies</a:t>
            </a:r>
          </a:p>
          <a:p>
            <a:endParaRPr lang="en-GB" dirty="0"/>
          </a:p>
        </p:txBody>
      </p:sp>
    </p:spTree>
    <p:extLst>
      <p:ext uri="{BB962C8B-B14F-4D97-AF65-F5344CB8AC3E}">
        <p14:creationId xmlns:p14="http://schemas.microsoft.com/office/powerpoint/2010/main" val="20149345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Grief</a:t>
            </a:r>
            <a:endParaRPr lang="en-GB" dirty="0"/>
          </a:p>
        </p:txBody>
      </p:sp>
      <p:sp>
        <p:nvSpPr>
          <p:cNvPr id="2" name="Content Placeholder 1"/>
          <p:cNvSpPr>
            <a:spLocks noGrp="1"/>
          </p:cNvSpPr>
          <p:nvPr>
            <p:ph sz="quarter" idx="1"/>
          </p:nvPr>
        </p:nvSpPr>
        <p:spPr/>
        <p:txBody>
          <a:bodyPr>
            <a:normAutofit fontScale="92500"/>
          </a:bodyPr>
          <a:lstStyle/>
          <a:p>
            <a:r>
              <a:rPr lang="en-GB" dirty="0" smtClean="0"/>
              <a:t>Then there is the story – to me quite incredible – that he personally drove for a short distance the funeral carriage with </a:t>
            </a:r>
            <a:r>
              <a:rPr lang="en-GB" dirty="0" err="1" smtClean="0"/>
              <a:t>Hephaestion’s</a:t>
            </a:r>
            <a:r>
              <a:rPr lang="en-GB" dirty="0" smtClean="0"/>
              <a:t> body in it; and, again, that he ordered the shrine of Asclepius in Ecbatana to be razed to the ground…. Most authorities have said that he ordered sacrifice to be always offered to </a:t>
            </a:r>
            <a:r>
              <a:rPr lang="en-GB" dirty="0" err="1" smtClean="0"/>
              <a:t>Hephaestion</a:t>
            </a:r>
            <a:r>
              <a:rPr lang="en-GB" dirty="0" smtClean="0"/>
              <a:t> as a </a:t>
            </a:r>
            <a:r>
              <a:rPr lang="en-GB" dirty="0" err="1" smtClean="0"/>
              <a:t>demi</a:t>
            </a:r>
            <a:r>
              <a:rPr lang="en-GB" dirty="0" smtClean="0"/>
              <a:t>-god, and some declare that he sent to inquire of </a:t>
            </a:r>
            <a:r>
              <a:rPr lang="en-GB" dirty="0" err="1" smtClean="0"/>
              <a:t>Ammon</a:t>
            </a:r>
            <a:r>
              <a:rPr lang="en-GB" dirty="0" smtClean="0"/>
              <a:t> if he would permit sacrifice to be offered to him as a god; but </a:t>
            </a:r>
            <a:r>
              <a:rPr lang="en-GB" dirty="0" err="1" smtClean="0"/>
              <a:t>Ammon</a:t>
            </a:r>
            <a:r>
              <a:rPr lang="en-GB" dirty="0" smtClean="0"/>
              <a:t> refused.</a:t>
            </a:r>
          </a:p>
          <a:p>
            <a:pPr algn="r">
              <a:buNone/>
            </a:pPr>
            <a:r>
              <a:rPr lang="en-GB" dirty="0" err="1" smtClean="0"/>
              <a:t>Arrian</a:t>
            </a:r>
            <a:r>
              <a:rPr lang="en-GB" dirty="0" smtClean="0"/>
              <a:t> </a:t>
            </a:r>
            <a:r>
              <a:rPr lang="en-GB" i="1" dirty="0" smtClean="0"/>
              <a:t>Anabasis</a:t>
            </a:r>
            <a:r>
              <a:rPr lang="en-GB" dirty="0" smtClean="0"/>
              <a:t> 7.14 </a:t>
            </a:r>
            <a:endParaRPr lang="en-GB" dirty="0"/>
          </a:p>
        </p:txBody>
      </p:sp>
    </p:spTree>
    <p:extLst>
      <p:ext uri="{BB962C8B-B14F-4D97-AF65-F5344CB8AC3E}">
        <p14:creationId xmlns:p14="http://schemas.microsoft.com/office/powerpoint/2010/main" val="40991690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Alexander’s final campaign</a:t>
            </a:r>
            <a:endParaRPr lang="en-GB" dirty="0"/>
          </a:p>
        </p:txBody>
      </p:sp>
      <p:sp>
        <p:nvSpPr>
          <p:cNvPr id="2" name="Content Placeholder 1"/>
          <p:cNvSpPr>
            <a:spLocks noGrp="1"/>
          </p:cNvSpPr>
          <p:nvPr>
            <p:ph sz="quarter" idx="1"/>
          </p:nvPr>
        </p:nvSpPr>
        <p:spPr/>
        <p:txBody>
          <a:bodyPr/>
          <a:lstStyle/>
          <a:p>
            <a:r>
              <a:rPr lang="en-GB" dirty="0" smtClean="0"/>
              <a:t>Brief campaign against the </a:t>
            </a:r>
            <a:r>
              <a:rPr lang="en-GB" dirty="0" err="1" smtClean="0"/>
              <a:t>Coassaeans</a:t>
            </a:r>
            <a:r>
              <a:rPr lang="en-GB" dirty="0" smtClean="0"/>
              <a:t>, a mountain tribe near Ecbatana.</a:t>
            </a:r>
          </a:p>
          <a:p>
            <a:r>
              <a:rPr lang="en-GB" dirty="0" smtClean="0"/>
              <a:t>Persian kings had paid them tribute for safe passage</a:t>
            </a:r>
          </a:p>
          <a:p>
            <a:r>
              <a:rPr lang="en-GB" dirty="0" smtClean="0"/>
              <a:t>Alexander eliminates them in 5 weeks</a:t>
            </a:r>
          </a:p>
          <a:p>
            <a:r>
              <a:rPr lang="en-GB" dirty="0" smtClean="0"/>
              <a:t>Alexander marches to Babylon</a:t>
            </a:r>
            <a:endParaRPr lang="en-GB" dirty="0"/>
          </a:p>
        </p:txBody>
      </p:sp>
    </p:spTree>
    <p:extLst>
      <p:ext uri="{BB962C8B-B14F-4D97-AF65-F5344CB8AC3E}">
        <p14:creationId xmlns:p14="http://schemas.microsoft.com/office/powerpoint/2010/main" val="4910552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Alexander in Babylon</a:t>
            </a:r>
            <a:endParaRPr lang="en-GB" dirty="0"/>
          </a:p>
        </p:txBody>
      </p:sp>
      <p:sp>
        <p:nvSpPr>
          <p:cNvPr id="2" name="Content Placeholder 1"/>
          <p:cNvSpPr>
            <a:spLocks noGrp="1"/>
          </p:cNvSpPr>
          <p:nvPr>
            <p:ph sz="quarter" idx="1"/>
          </p:nvPr>
        </p:nvSpPr>
        <p:spPr/>
        <p:txBody>
          <a:bodyPr>
            <a:normAutofit lnSpcReduction="10000"/>
          </a:bodyPr>
          <a:lstStyle/>
          <a:p>
            <a:r>
              <a:rPr lang="en-GB" dirty="0" smtClean="0"/>
              <a:t>Alexander warned by the </a:t>
            </a:r>
            <a:r>
              <a:rPr lang="en-GB" dirty="0" err="1" smtClean="0"/>
              <a:t>Chaldaean</a:t>
            </a:r>
            <a:r>
              <a:rPr lang="en-GB" dirty="0" smtClean="0"/>
              <a:t> priests not to enter Babylon</a:t>
            </a:r>
          </a:p>
          <a:p>
            <a:r>
              <a:rPr lang="en-GB" dirty="0" smtClean="0"/>
              <a:t>Alexander camps outside the city</a:t>
            </a:r>
          </a:p>
          <a:p>
            <a:r>
              <a:rPr lang="en-GB" dirty="0" smtClean="0"/>
              <a:t>Alexander meets delegates from all over</a:t>
            </a:r>
          </a:p>
          <a:p>
            <a:r>
              <a:rPr lang="en-GB" dirty="0" smtClean="0"/>
              <a:t>Plans campaign against Arabia</a:t>
            </a:r>
          </a:p>
          <a:p>
            <a:r>
              <a:rPr lang="en-GB" dirty="0" smtClean="0"/>
              <a:t>Preparation for </a:t>
            </a:r>
            <a:r>
              <a:rPr lang="en-GB" dirty="0" err="1" smtClean="0"/>
              <a:t>Hephaestion’s</a:t>
            </a:r>
            <a:r>
              <a:rPr lang="en-GB" dirty="0" smtClean="0"/>
              <a:t> funeral</a:t>
            </a:r>
          </a:p>
          <a:p>
            <a:r>
              <a:rPr lang="en-GB" dirty="0" smtClean="0"/>
              <a:t>Brief entrance to Babylon, loses diadem either a sailor or </a:t>
            </a:r>
            <a:r>
              <a:rPr lang="en-GB" dirty="0" err="1" smtClean="0"/>
              <a:t>Seleucus</a:t>
            </a:r>
            <a:r>
              <a:rPr lang="en-GB" dirty="0" smtClean="0"/>
              <a:t> retrieves it and places it on his head</a:t>
            </a:r>
            <a:endParaRPr lang="en-GB" dirty="0"/>
          </a:p>
        </p:txBody>
      </p:sp>
    </p:spTree>
    <p:extLst>
      <p:ext uri="{BB962C8B-B14F-4D97-AF65-F5344CB8AC3E}">
        <p14:creationId xmlns:p14="http://schemas.microsoft.com/office/powerpoint/2010/main" val="809747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Final Banquet</a:t>
            </a:r>
            <a:endParaRPr lang="en-GB" dirty="0"/>
          </a:p>
        </p:txBody>
      </p:sp>
      <p:sp>
        <p:nvSpPr>
          <p:cNvPr id="2" name="Content Placeholder 1"/>
          <p:cNvSpPr>
            <a:spLocks noGrp="1"/>
          </p:cNvSpPr>
          <p:nvPr>
            <p:ph sz="quarter" idx="1"/>
          </p:nvPr>
        </p:nvSpPr>
        <p:spPr/>
        <p:txBody>
          <a:bodyPr/>
          <a:lstStyle/>
          <a:p>
            <a:r>
              <a:rPr lang="en-GB" dirty="0" smtClean="0"/>
              <a:t>Banquet for </a:t>
            </a:r>
            <a:r>
              <a:rPr lang="en-GB" dirty="0" err="1" smtClean="0"/>
              <a:t>Nearchus</a:t>
            </a:r>
            <a:endParaRPr lang="en-GB" dirty="0" smtClean="0"/>
          </a:p>
          <a:p>
            <a:r>
              <a:rPr lang="en-GB" dirty="0" smtClean="0"/>
              <a:t>Alexander wishes to go home (unusual)</a:t>
            </a:r>
          </a:p>
          <a:p>
            <a:r>
              <a:rPr lang="en-GB" dirty="0" smtClean="0"/>
              <a:t>Alexander goes to the party of </a:t>
            </a:r>
            <a:r>
              <a:rPr lang="en-GB" dirty="0" err="1" smtClean="0"/>
              <a:t>Medius</a:t>
            </a:r>
            <a:r>
              <a:rPr lang="en-GB" dirty="0" smtClean="0"/>
              <a:t> (a </a:t>
            </a:r>
            <a:r>
              <a:rPr lang="en-GB" dirty="0" err="1" smtClean="0"/>
              <a:t>Thessalian</a:t>
            </a:r>
            <a:r>
              <a:rPr lang="en-GB" dirty="0" smtClean="0"/>
              <a:t>)</a:t>
            </a:r>
          </a:p>
          <a:p>
            <a:r>
              <a:rPr lang="en-GB" dirty="0" smtClean="0"/>
              <a:t>Alexander drinks more and gets carried home</a:t>
            </a:r>
          </a:p>
          <a:p>
            <a:r>
              <a:rPr lang="en-GB" dirty="0" smtClean="0"/>
              <a:t>High-fever, next day goes drinking (May 31</a:t>
            </a:r>
            <a:r>
              <a:rPr lang="en-GB" baseline="30000" dirty="0" smtClean="0"/>
              <a:t>st</a:t>
            </a:r>
            <a:r>
              <a:rPr lang="en-GB" dirty="0" smtClean="0"/>
              <a:t>)</a:t>
            </a:r>
          </a:p>
          <a:p>
            <a:r>
              <a:rPr lang="en-GB" dirty="0" smtClean="0"/>
              <a:t>June 6</a:t>
            </a:r>
            <a:r>
              <a:rPr lang="en-GB" baseline="30000" dirty="0" smtClean="0"/>
              <a:t>th</a:t>
            </a:r>
            <a:r>
              <a:rPr lang="en-GB" dirty="0" smtClean="0"/>
              <a:t> clearly ill</a:t>
            </a:r>
            <a:endParaRPr lang="en-GB" dirty="0"/>
          </a:p>
        </p:txBody>
      </p:sp>
    </p:spTree>
    <p:extLst>
      <p:ext uri="{BB962C8B-B14F-4D97-AF65-F5344CB8AC3E}">
        <p14:creationId xmlns:p14="http://schemas.microsoft.com/office/powerpoint/2010/main" val="37232946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June 7th</a:t>
            </a:r>
            <a:endParaRPr lang="en-GB" dirty="0"/>
          </a:p>
        </p:txBody>
      </p:sp>
      <p:sp>
        <p:nvSpPr>
          <p:cNvPr id="2" name="Content Placeholder 1"/>
          <p:cNvSpPr>
            <a:spLocks noGrp="1"/>
          </p:cNvSpPr>
          <p:nvPr>
            <p:ph sz="quarter" idx="1"/>
          </p:nvPr>
        </p:nvSpPr>
        <p:spPr/>
        <p:txBody>
          <a:bodyPr>
            <a:normAutofit fontScale="92500" lnSpcReduction="10000"/>
          </a:bodyPr>
          <a:lstStyle/>
          <a:p>
            <a:r>
              <a:rPr lang="en-GB" dirty="0" smtClean="0"/>
              <a:t>The Macedonians now believed that he was dead: they thronged the doors of the palace and began to shout and threaten the Companions, who were at last obliged to let them in. When the doors had been thrown open they all filed slowly past his bedside one by one, wearing neither cloak nor armour. </a:t>
            </a:r>
          </a:p>
          <a:p>
            <a:r>
              <a:rPr lang="en-GB" dirty="0" smtClean="0"/>
              <a:t>In the course of this day too Python and </a:t>
            </a:r>
            <a:r>
              <a:rPr lang="en-GB" dirty="0" err="1" smtClean="0"/>
              <a:t>Seleucus</a:t>
            </a:r>
            <a:r>
              <a:rPr lang="en-GB" dirty="0" smtClean="0"/>
              <a:t> were sent to the temple of </a:t>
            </a:r>
            <a:r>
              <a:rPr lang="en-GB" dirty="0" err="1" smtClean="0"/>
              <a:t>Serapis</a:t>
            </a:r>
            <a:r>
              <a:rPr lang="en-GB" dirty="0" smtClean="0"/>
              <a:t> to ask whether Alexander should be moved there, and the god replied that they should leave him where he was. </a:t>
            </a:r>
          </a:p>
          <a:p>
            <a:r>
              <a:rPr lang="en-GB" dirty="0" smtClean="0"/>
              <a:t>Plutarch</a:t>
            </a:r>
            <a:r>
              <a:rPr lang="en-GB" i="1" dirty="0" smtClean="0"/>
              <a:t> Life of Alexander </a:t>
            </a:r>
            <a:r>
              <a:rPr lang="en-GB" dirty="0" smtClean="0"/>
              <a:t> 76</a:t>
            </a:r>
            <a:endParaRPr lang="en-GB" dirty="0"/>
          </a:p>
        </p:txBody>
      </p:sp>
    </p:spTree>
    <p:extLst>
      <p:ext uri="{BB962C8B-B14F-4D97-AF65-F5344CB8AC3E}">
        <p14:creationId xmlns:p14="http://schemas.microsoft.com/office/powerpoint/2010/main" val="36454843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Poison?</a:t>
            </a:r>
            <a:endParaRPr lang="en-GB" dirty="0"/>
          </a:p>
        </p:txBody>
      </p:sp>
      <p:sp>
        <p:nvSpPr>
          <p:cNvPr id="2" name="Content Placeholder 1"/>
          <p:cNvSpPr>
            <a:spLocks noGrp="1"/>
          </p:cNvSpPr>
          <p:nvPr>
            <p:ph sz="quarter" idx="1"/>
          </p:nvPr>
        </p:nvSpPr>
        <p:spPr/>
        <p:txBody>
          <a:bodyPr>
            <a:normAutofit fontScale="92500" lnSpcReduction="20000"/>
          </a:bodyPr>
          <a:lstStyle/>
          <a:p>
            <a:pPr marL="0" indent="271463">
              <a:buNone/>
            </a:pPr>
            <a:r>
              <a:rPr lang="en-GB" dirty="0" smtClean="0"/>
              <a:t>They say that Antipater, who had been left by Alexander as viceroy in Europe, was at variance with the king's mother </a:t>
            </a:r>
            <a:r>
              <a:rPr lang="en-GB" dirty="0" err="1" smtClean="0"/>
              <a:t>Olympias</a:t>
            </a:r>
            <a:r>
              <a:rPr lang="en-GB" dirty="0" smtClean="0"/>
              <a:t>. At first he did not take her seriously because Alexander did not heed her complaints against him, but later, as their enmity kept growing and the king showed an anxiety to gratify his mother in everything out of piety, Antipater gave many indications of his disaffection. This was bad enough, but the murder of </a:t>
            </a:r>
            <a:r>
              <a:rPr lang="en-GB" dirty="0" err="1" smtClean="0"/>
              <a:t>Parmenion</a:t>
            </a:r>
            <a:r>
              <a:rPr lang="en-GB" dirty="0" smtClean="0"/>
              <a:t> and </a:t>
            </a:r>
            <a:r>
              <a:rPr lang="en-GB" dirty="0" err="1" smtClean="0"/>
              <a:t>Philotas</a:t>
            </a:r>
            <a:r>
              <a:rPr lang="en-GB" dirty="0" smtClean="0"/>
              <a:t> struck terror into Antipater as into all of Alexander's Friends, so by the hand of his own son, who was the king's wine-pourer, he administered poison to the king.</a:t>
            </a:r>
          </a:p>
          <a:p>
            <a:pPr algn="r">
              <a:buNone/>
            </a:pPr>
            <a:r>
              <a:rPr lang="en-GB" dirty="0" err="1" smtClean="0"/>
              <a:t>Diodorus</a:t>
            </a:r>
            <a:r>
              <a:rPr lang="en-GB" dirty="0" smtClean="0"/>
              <a:t> 17.118.1</a:t>
            </a:r>
            <a:endParaRPr lang="en-GB" dirty="0"/>
          </a:p>
        </p:txBody>
      </p:sp>
    </p:spTree>
    <p:extLst>
      <p:ext uri="{BB962C8B-B14F-4D97-AF65-F5344CB8AC3E}">
        <p14:creationId xmlns:p14="http://schemas.microsoft.com/office/powerpoint/2010/main" val="35055824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June 10</a:t>
            </a:r>
            <a:r>
              <a:rPr lang="en-GB" baseline="30000" dirty="0" smtClean="0"/>
              <a:t>th</a:t>
            </a:r>
            <a:r>
              <a:rPr lang="en-GB" dirty="0" smtClean="0"/>
              <a:t> 323 BC: To the strongest</a:t>
            </a:r>
            <a:endParaRPr lang="en-GB" dirty="0"/>
          </a:p>
        </p:txBody>
      </p:sp>
      <p:sp>
        <p:nvSpPr>
          <p:cNvPr id="2" name="Content Placeholder 1"/>
          <p:cNvSpPr>
            <a:spLocks noGrp="1"/>
          </p:cNvSpPr>
          <p:nvPr>
            <p:ph sz="quarter" idx="1"/>
          </p:nvPr>
        </p:nvSpPr>
        <p:spPr/>
        <p:txBody>
          <a:bodyPr/>
          <a:lstStyle/>
          <a:p>
            <a:pPr marL="0" indent="450850">
              <a:buNone/>
            </a:pPr>
            <a:r>
              <a:rPr lang="en-GB" dirty="0" smtClean="0"/>
              <a:t>When he, at length, despaired of life, he took off his ring and handed it to </a:t>
            </a:r>
            <a:r>
              <a:rPr lang="en-GB" dirty="0" err="1" smtClean="0"/>
              <a:t>Perdiccas</a:t>
            </a:r>
            <a:r>
              <a:rPr lang="en-GB" dirty="0" smtClean="0"/>
              <a:t>. His Friends asked: "To whom do you leave the kingdom?" and he replied: "To the strongest." He added, and these were his last words, that all of his leading Friends would stage a vast contest in honour of his funeral. This was how he died after a reign of twelve years and seven months.</a:t>
            </a:r>
          </a:p>
          <a:p>
            <a:pPr algn="r">
              <a:buNone/>
            </a:pPr>
            <a:r>
              <a:rPr lang="en-GB" dirty="0" err="1" smtClean="0"/>
              <a:t>Diodorus</a:t>
            </a:r>
            <a:r>
              <a:rPr lang="en-GB" dirty="0" smtClean="0"/>
              <a:t> 17.117.3-5</a:t>
            </a:r>
            <a:endParaRPr lang="en-GB" dirty="0"/>
          </a:p>
        </p:txBody>
      </p:sp>
    </p:spTree>
    <p:extLst>
      <p:ext uri="{BB962C8B-B14F-4D97-AF65-F5344CB8AC3E}">
        <p14:creationId xmlns:p14="http://schemas.microsoft.com/office/powerpoint/2010/main" val="10396611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Babylon, June 10 323BC</a:t>
            </a:r>
            <a:endParaRPr lang="en-GB" dirty="0"/>
          </a:p>
        </p:txBody>
      </p:sp>
      <p:sp>
        <p:nvSpPr>
          <p:cNvPr id="4" name="Text Placeholder 3"/>
          <p:cNvSpPr>
            <a:spLocks noGrp="1"/>
          </p:cNvSpPr>
          <p:nvPr>
            <p:ph type="body" idx="2"/>
          </p:nvPr>
        </p:nvSpPr>
        <p:spPr/>
        <p:txBody>
          <a:bodyPr/>
          <a:lstStyle/>
          <a:p>
            <a:r>
              <a:rPr lang="en-US" dirty="0" smtClean="0"/>
              <a:t>The king is dead! Long live the king!</a:t>
            </a:r>
          </a:p>
          <a:p>
            <a:endParaRPr lang="en-GB" dirty="0"/>
          </a:p>
        </p:txBody>
      </p:sp>
      <p:sp>
        <p:nvSpPr>
          <p:cNvPr id="3" name="Content Placeholder 2"/>
          <p:cNvSpPr>
            <a:spLocks noGrp="1"/>
          </p:cNvSpPr>
          <p:nvPr>
            <p:ph sz="quarter" idx="1"/>
          </p:nvPr>
        </p:nvSpPr>
        <p:spPr>
          <a:xfrm>
            <a:off x="2362200" y="1752600"/>
            <a:ext cx="6530280" cy="4412704"/>
          </a:xfrm>
        </p:spPr>
        <p:txBody>
          <a:bodyPr>
            <a:normAutofit/>
          </a:bodyPr>
          <a:lstStyle/>
          <a:p>
            <a:r>
              <a:rPr lang="en-GB" sz="4400" dirty="0" smtClean="0"/>
              <a:t>Alexander the Great dies</a:t>
            </a:r>
          </a:p>
          <a:p>
            <a:r>
              <a:rPr lang="en-GB" sz="4400" dirty="0" smtClean="0"/>
              <a:t> Successor?</a:t>
            </a:r>
          </a:p>
          <a:p>
            <a:pPr>
              <a:buNone/>
            </a:pPr>
            <a:r>
              <a:rPr lang="en-GB" sz="4400" dirty="0" smtClean="0">
                <a:latin typeface="Times New Roman"/>
                <a:cs typeface="Times New Roman"/>
              </a:rPr>
              <a:t>	→ </a:t>
            </a:r>
            <a:r>
              <a:rPr lang="en-GB" sz="4400" dirty="0" smtClean="0"/>
              <a:t>The strongest? The best?</a:t>
            </a:r>
          </a:p>
          <a:p>
            <a:r>
              <a:rPr lang="en-GB" sz="4400" dirty="0" smtClean="0"/>
              <a:t> Signet ring to </a:t>
            </a:r>
            <a:r>
              <a:rPr lang="en-GB" sz="4400" dirty="0" err="1" smtClean="0"/>
              <a:t>Perdikkas</a:t>
            </a:r>
            <a:r>
              <a:rPr lang="en-GB" sz="4400" dirty="0" smtClean="0"/>
              <a:t>(?) </a:t>
            </a:r>
            <a:endParaRPr lang="en-GB" sz="4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macedonian-empire.gif"/>
          <p:cNvPicPr>
            <a:picLocks noGrp="1" noChangeAspect="1"/>
          </p:cNvPicPr>
          <p:nvPr>
            <p:ph idx="1"/>
          </p:nvPr>
        </p:nvPicPr>
        <p:blipFill>
          <a:blip r:embed="rId2" cstate="print"/>
          <a:stretch>
            <a:fillRect/>
          </a:stretch>
        </p:blipFill>
        <p:spPr>
          <a:xfrm>
            <a:off x="-1" y="0"/>
            <a:ext cx="9091749" cy="6858000"/>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Macedonian Kingship</a:t>
            </a:r>
            <a:endParaRPr lang="en-GB" dirty="0"/>
          </a:p>
        </p:txBody>
      </p:sp>
      <p:sp>
        <p:nvSpPr>
          <p:cNvPr id="3" name="Content Placeholder 2"/>
          <p:cNvSpPr>
            <a:spLocks noGrp="1"/>
          </p:cNvSpPr>
          <p:nvPr>
            <p:ph idx="1"/>
          </p:nvPr>
        </p:nvSpPr>
        <p:spPr>
          <a:xfrm>
            <a:off x="457200" y="1935480"/>
            <a:ext cx="8363272" cy="4589864"/>
          </a:xfrm>
        </p:spPr>
        <p:txBody>
          <a:bodyPr>
            <a:noAutofit/>
          </a:bodyPr>
          <a:lstStyle/>
          <a:p>
            <a:r>
              <a:rPr lang="en-GB" sz="3200" dirty="0" smtClean="0"/>
              <a:t>The nature of Argead Monarchy?</a:t>
            </a:r>
          </a:p>
          <a:p>
            <a:pPr>
              <a:buNone/>
            </a:pPr>
            <a:r>
              <a:rPr lang="en-GB" sz="3200" dirty="0" smtClean="0"/>
              <a:t>	- absolutist</a:t>
            </a:r>
          </a:p>
          <a:p>
            <a:pPr>
              <a:buNone/>
            </a:pPr>
            <a:r>
              <a:rPr lang="en-GB" sz="3200" dirty="0" smtClean="0"/>
              <a:t>	- democratic</a:t>
            </a:r>
          </a:p>
          <a:p>
            <a:pPr>
              <a:buNone/>
            </a:pPr>
            <a:r>
              <a:rPr lang="en-GB" sz="3200" dirty="0" smtClean="0"/>
              <a:t>	- something in-between</a:t>
            </a:r>
          </a:p>
          <a:p>
            <a:pPr>
              <a:buNone/>
            </a:pPr>
            <a:endParaRPr lang="en-GB" sz="3200" dirty="0" smtClean="0"/>
          </a:p>
          <a:p>
            <a:r>
              <a:rPr lang="en-GB" sz="3200" dirty="0" smtClean="0"/>
              <a:t>It seems the king could do whatever he could get away with, but relation with nobles</a:t>
            </a:r>
          </a:p>
          <a:p>
            <a:r>
              <a:rPr lang="en-GB" sz="3200" dirty="0" smtClean="0"/>
              <a:t>Succession procedure? King, nobles, army?</a:t>
            </a:r>
            <a:endParaRPr lang="en-GB" sz="3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 Problem of Interpretation</a:t>
            </a:r>
            <a:endParaRPr lang="en-GB" dirty="0"/>
          </a:p>
        </p:txBody>
      </p:sp>
      <p:sp>
        <p:nvSpPr>
          <p:cNvPr id="3" name="Content Placeholder 2"/>
          <p:cNvSpPr>
            <a:spLocks noGrp="1"/>
          </p:cNvSpPr>
          <p:nvPr>
            <p:ph idx="1"/>
          </p:nvPr>
        </p:nvSpPr>
        <p:spPr/>
        <p:txBody>
          <a:bodyPr>
            <a:normAutofit/>
          </a:bodyPr>
          <a:lstStyle/>
          <a:p>
            <a:r>
              <a:rPr lang="en-GB" sz="4000" dirty="0" smtClean="0"/>
              <a:t>we do not know what to expect</a:t>
            </a:r>
          </a:p>
          <a:p>
            <a:r>
              <a:rPr lang="en-GB" sz="4000" dirty="0" smtClean="0"/>
              <a:t>it could not happen anyway</a:t>
            </a:r>
            <a:endParaRPr lang="en-GB" sz="4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29600" cy="924712"/>
          </a:xfrm>
        </p:spPr>
        <p:txBody>
          <a:bodyPr/>
          <a:lstStyle/>
          <a:p>
            <a:r>
              <a:rPr lang="en-GB" dirty="0" smtClean="0"/>
              <a:t>A Unique Situation</a:t>
            </a:r>
            <a:endParaRPr lang="en-GB" dirty="0"/>
          </a:p>
        </p:txBody>
      </p:sp>
      <p:sp>
        <p:nvSpPr>
          <p:cNvPr id="3" name="Content Placeholder 2"/>
          <p:cNvSpPr>
            <a:spLocks noGrp="1"/>
          </p:cNvSpPr>
          <p:nvPr>
            <p:ph idx="1"/>
          </p:nvPr>
        </p:nvSpPr>
        <p:spPr>
          <a:xfrm>
            <a:off x="457200" y="1628800"/>
            <a:ext cx="8229600" cy="4695800"/>
          </a:xfrm>
        </p:spPr>
        <p:txBody>
          <a:bodyPr/>
          <a:lstStyle/>
          <a:p>
            <a:pPr>
              <a:buFont typeface="Arial" pitchFamily="34" charset="0"/>
              <a:buChar char="•"/>
            </a:pPr>
            <a:r>
              <a:rPr lang="en-GB" sz="2800" dirty="0" smtClean="0"/>
              <a:t>On his accession Alexander had eliminated all his rivals for the throne</a:t>
            </a:r>
          </a:p>
          <a:p>
            <a:pPr>
              <a:buFont typeface="Arial" pitchFamily="34" charset="0"/>
              <a:buChar char="•"/>
            </a:pPr>
            <a:r>
              <a:rPr lang="en-GB" sz="2800" dirty="0" smtClean="0"/>
              <a:t>except for his mentally ill half-brother Arrhidaios</a:t>
            </a:r>
          </a:p>
          <a:p>
            <a:pPr>
              <a:buFont typeface="Arial" pitchFamily="34" charset="0"/>
              <a:buChar char="•"/>
            </a:pPr>
            <a:r>
              <a:rPr lang="en-GB" sz="2800" dirty="0" smtClean="0"/>
              <a:t>Children?</a:t>
            </a:r>
          </a:p>
          <a:p>
            <a:pPr>
              <a:buNone/>
            </a:pPr>
            <a:r>
              <a:rPr lang="en-GB" sz="2800" dirty="0" smtClean="0"/>
              <a:t>	- </a:t>
            </a:r>
            <a:r>
              <a:rPr lang="en-GB" sz="2800" dirty="0" err="1" smtClean="0"/>
              <a:t>Herakles</a:t>
            </a:r>
            <a:r>
              <a:rPr lang="en-GB" sz="2800" dirty="0" smtClean="0"/>
              <a:t>, considered illegitimate?</a:t>
            </a:r>
          </a:p>
          <a:p>
            <a:pPr>
              <a:buNone/>
            </a:pPr>
            <a:r>
              <a:rPr lang="en-GB" sz="2800" dirty="0" smtClean="0"/>
              <a:t>	- Rhoxane was pregnant (6 or 8 months)</a:t>
            </a:r>
          </a:p>
          <a:p>
            <a:endParaRPr lang="en-GB" dirty="0" smtClean="0"/>
          </a:p>
          <a:p>
            <a:r>
              <a:rPr lang="en-GB" dirty="0" smtClean="0"/>
              <a:t>Very far from home without a clear leader</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contenders for the diadem</a:t>
            </a:r>
            <a:endParaRPr lang="en-US" dirty="0"/>
          </a:p>
        </p:txBody>
      </p:sp>
      <p:graphicFrame>
        <p:nvGraphicFramePr>
          <p:cNvPr id="8" name="Content Placeholder 7"/>
          <p:cNvGraphicFramePr>
            <a:graphicFrameLocks noGrp="1"/>
          </p:cNvGraphicFramePr>
          <p:nvPr>
            <p:ph sz="quarter" idx="1"/>
          </p:nvPr>
        </p:nvGraphicFramePr>
        <p:xfrm>
          <a:off x="467544" y="1988840"/>
          <a:ext cx="8229600" cy="4606392"/>
        </p:xfrm>
        <a:graphic>
          <a:graphicData uri="http://schemas.openxmlformats.org/drawingml/2006/table">
            <a:tbl>
              <a:tblPr firstRow="1" bandRow="1">
                <a:tableStyleId>{5C22544A-7EE6-4342-B048-85BDC9FD1C3A}</a:tableStyleId>
              </a:tblPr>
              <a:tblGrid>
                <a:gridCol w="2952328">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118831">
                <a:tc>
                  <a:txBody>
                    <a:bodyPr/>
                    <a:lstStyle/>
                    <a:p>
                      <a:r>
                        <a:rPr lang="en-US" sz="3600" dirty="0" err="1" smtClean="0"/>
                        <a:t>Herakles</a:t>
                      </a:r>
                      <a:endParaRPr lang="en-US" sz="3600" dirty="0"/>
                    </a:p>
                  </a:txBody>
                  <a:tcPr/>
                </a:tc>
                <a:tc>
                  <a:txBody>
                    <a:bodyPr/>
                    <a:lstStyle/>
                    <a:p>
                      <a:r>
                        <a:rPr lang="en-US" sz="3600" dirty="0" err="1" smtClean="0"/>
                        <a:t>Roxane’s</a:t>
                      </a:r>
                      <a:r>
                        <a:rPr lang="en-US" sz="3600" dirty="0" smtClean="0"/>
                        <a:t> Child</a:t>
                      </a:r>
                      <a:endParaRPr lang="en-US" sz="3600" dirty="0"/>
                    </a:p>
                  </a:txBody>
                  <a:tcPr/>
                </a:tc>
                <a:tc>
                  <a:txBody>
                    <a:bodyPr/>
                    <a:lstStyle/>
                    <a:p>
                      <a:r>
                        <a:rPr lang="en-US" sz="3600" dirty="0" err="1" smtClean="0"/>
                        <a:t>Arrhidaios</a:t>
                      </a:r>
                      <a:endParaRPr lang="en-US" sz="3600" dirty="0"/>
                    </a:p>
                  </a:txBody>
                  <a:tcPr/>
                </a:tc>
                <a:extLst>
                  <a:ext uri="{0D108BD9-81ED-4DB2-BD59-A6C34878D82A}">
                    <a16:rowId xmlns:a16="http://schemas.microsoft.com/office/drawing/2014/main" val="10000"/>
                  </a:ext>
                </a:extLst>
              </a:tr>
              <a:tr h="3417672">
                <a:tc>
                  <a:txBody>
                    <a:bodyPr/>
                    <a:lstStyle/>
                    <a:p>
                      <a:pPr>
                        <a:buFont typeface="Arial" pitchFamily="34" charset="0"/>
                        <a:buChar char="•"/>
                      </a:pPr>
                      <a:r>
                        <a:rPr lang="en-US" sz="3200" dirty="0" smtClean="0"/>
                        <a:t>Child</a:t>
                      </a:r>
                    </a:p>
                    <a:p>
                      <a:pPr>
                        <a:buFont typeface="Arial" pitchFamily="34" charset="0"/>
                        <a:buChar char="•"/>
                      </a:pPr>
                      <a:r>
                        <a:rPr lang="en-US" sz="3200" dirty="0" smtClean="0"/>
                        <a:t>Son</a:t>
                      </a:r>
                      <a:r>
                        <a:rPr lang="en-US" sz="3200" baseline="0" dirty="0" smtClean="0"/>
                        <a:t> of </a:t>
                      </a:r>
                      <a:r>
                        <a:rPr lang="en-US" sz="3200" baseline="0" dirty="0" err="1" smtClean="0"/>
                        <a:t>Barsine</a:t>
                      </a:r>
                      <a:r>
                        <a:rPr lang="en-US" sz="3200" baseline="0" dirty="0" smtClean="0"/>
                        <a:t> (Persian)</a:t>
                      </a:r>
                    </a:p>
                    <a:p>
                      <a:pPr>
                        <a:buFont typeface="Arial" pitchFamily="34" charset="0"/>
                        <a:buChar char="•"/>
                      </a:pPr>
                      <a:r>
                        <a:rPr lang="en-US" sz="3200" baseline="0" dirty="0" smtClean="0"/>
                        <a:t>Un-</a:t>
                      </a:r>
                      <a:r>
                        <a:rPr lang="en-US" sz="3200" baseline="0" dirty="0" err="1" smtClean="0"/>
                        <a:t>recognised</a:t>
                      </a:r>
                      <a:r>
                        <a:rPr lang="en-US" sz="3200" baseline="0" dirty="0" smtClean="0"/>
                        <a:t>?</a:t>
                      </a:r>
                    </a:p>
                  </a:txBody>
                  <a:tcPr/>
                </a:tc>
                <a:tc>
                  <a:txBody>
                    <a:bodyPr/>
                    <a:lstStyle/>
                    <a:p>
                      <a:pPr>
                        <a:buFont typeface="Arial" pitchFamily="34" charset="0"/>
                        <a:buChar char="•"/>
                      </a:pPr>
                      <a:r>
                        <a:rPr lang="en-US" sz="3200" dirty="0" smtClean="0"/>
                        <a:t>Unborn</a:t>
                      </a:r>
                    </a:p>
                    <a:p>
                      <a:pPr>
                        <a:buFont typeface="Arial" pitchFamily="34" charset="0"/>
                        <a:buChar char="•"/>
                      </a:pPr>
                      <a:r>
                        <a:rPr lang="en-US" sz="3200" dirty="0" smtClean="0"/>
                        <a:t>Male?</a:t>
                      </a:r>
                    </a:p>
                    <a:p>
                      <a:pPr>
                        <a:buFont typeface="Arial" pitchFamily="34" charset="0"/>
                        <a:buChar char="•"/>
                      </a:pPr>
                      <a:r>
                        <a:rPr lang="en-US" sz="3200" dirty="0" smtClean="0"/>
                        <a:t>Half-Persian</a:t>
                      </a:r>
                      <a:r>
                        <a:rPr lang="en-US" sz="3200" baseline="0" dirty="0" smtClean="0"/>
                        <a:t> (but from the mass wedding)</a:t>
                      </a:r>
                      <a:endParaRPr lang="en-US" sz="3200" dirty="0"/>
                    </a:p>
                  </a:txBody>
                  <a:tcPr/>
                </a:tc>
                <a:tc>
                  <a:txBody>
                    <a:bodyPr/>
                    <a:lstStyle/>
                    <a:p>
                      <a:pPr>
                        <a:buFont typeface="Arial" pitchFamily="34" charset="0"/>
                        <a:buChar char="•"/>
                      </a:pPr>
                      <a:r>
                        <a:rPr lang="en-US" sz="3200" dirty="0" smtClean="0"/>
                        <a:t>Mentally deficient?</a:t>
                      </a:r>
                    </a:p>
                    <a:p>
                      <a:pPr>
                        <a:buFont typeface="Arial" pitchFamily="34" charset="0"/>
                        <a:buChar char="•"/>
                      </a:pPr>
                      <a:r>
                        <a:rPr lang="en-US" sz="3200" dirty="0" smtClean="0"/>
                        <a:t>Adult</a:t>
                      </a:r>
                    </a:p>
                    <a:p>
                      <a:pPr>
                        <a:buFont typeface="Arial" pitchFamily="34" charset="0"/>
                        <a:buChar char="•"/>
                      </a:pPr>
                      <a:r>
                        <a:rPr lang="en-US" sz="3200" dirty="0" err="1" smtClean="0"/>
                        <a:t>Argead</a:t>
                      </a:r>
                      <a:endParaRPr lang="en-US" sz="320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 Problem of Sources</a:t>
            </a:r>
            <a:endParaRPr lang="en-GB" dirty="0"/>
          </a:p>
        </p:txBody>
      </p:sp>
      <p:sp>
        <p:nvSpPr>
          <p:cNvPr id="3" name="Content Placeholder 2"/>
          <p:cNvSpPr>
            <a:spLocks noGrp="1"/>
          </p:cNvSpPr>
          <p:nvPr>
            <p:ph idx="1"/>
          </p:nvPr>
        </p:nvSpPr>
        <p:spPr/>
        <p:txBody>
          <a:bodyPr>
            <a:normAutofit/>
          </a:bodyPr>
          <a:lstStyle/>
          <a:p>
            <a:r>
              <a:rPr lang="en-GB" sz="3600" dirty="0" smtClean="0"/>
              <a:t>no contemporary sources preserved</a:t>
            </a:r>
          </a:p>
          <a:p>
            <a:r>
              <a:rPr lang="en-GB" sz="3600" dirty="0" smtClean="0"/>
              <a:t>preserved sources are only relatively informative about the period 336-315.</a:t>
            </a:r>
          </a:p>
          <a:p>
            <a:r>
              <a:rPr lang="en-GB" sz="3600" dirty="0" smtClean="0"/>
              <a:t>almost all the evidence concerns king and army away from home</a:t>
            </a:r>
          </a:p>
          <a:p>
            <a:r>
              <a:rPr lang="en-GB" sz="3600" dirty="0" smtClean="0"/>
              <a:t>evidence from Antigonid Macedonia is not necessarily useful</a:t>
            </a:r>
          </a:p>
          <a:p>
            <a:endParaRPr lang="en-GB" sz="3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Reliability of the speeches?</a:t>
            </a:r>
            <a:endParaRPr lang="en-GB" dirty="0"/>
          </a:p>
        </p:txBody>
      </p:sp>
      <p:sp>
        <p:nvSpPr>
          <p:cNvPr id="3" name="Content Placeholder 2"/>
          <p:cNvSpPr>
            <a:spLocks noGrp="1"/>
          </p:cNvSpPr>
          <p:nvPr>
            <p:ph idx="1"/>
          </p:nvPr>
        </p:nvSpPr>
        <p:spPr/>
        <p:txBody>
          <a:bodyPr>
            <a:normAutofit/>
          </a:bodyPr>
          <a:lstStyle/>
          <a:p>
            <a:r>
              <a:rPr lang="en-GB" sz="4000" dirty="0" smtClean="0"/>
              <a:t>Most are very short and factual</a:t>
            </a:r>
          </a:p>
          <a:p>
            <a:r>
              <a:rPr lang="en-GB" sz="4000" dirty="0" smtClean="0"/>
              <a:t>fit the context and earlier and later events very well</a:t>
            </a:r>
          </a:p>
          <a:p>
            <a:r>
              <a:rPr lang="en-GB" sz="4000" dirty="0" smtClean="0"/>
              <a:t>the case of </a:t>
            </a:r>
            <a:r>
              <a:rPr lang="en-GB" sz="4000" dirty="0" err="1" smtClean="0"/>
              <a:t>Nearchos</a:t>
            </a:r>
            <a:r>
              <a:rPr lang="en-GB" sz="4000" dirty="0" smtClean="0"/>
              <a:t> (married to </a:t>
            </a:r>
            <a:r>
              <a:rPr lang="en-GB" sz="4000" dirty="0" err="1" smtClean="0"/>
              <a:t>Herakles</a:t>
            </a:r>
            <a:r>
              <a:rPr lang="en-GB" sz="4000" dirty="0" smtClean="0"/>
              <a:t> half-sister)</a:t>
            </a:r>
            <a:endParaRPr lang="en-GB" sz="4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Radical Alternative</a:t>
            </a:r>
            <a:endParaRPr lang="en-GB" dirty="0"/>
          </a:p>
        </p:txBody>
      </p:sp>
      <p:sp>
        <p:nvSpPr>
          <p:cNvPr id="3" name="Content Placeholder 2"/>
          <p:cNvSpPr>
            <a:spLocks noGrp="1"/>
          </p:cNvSpPr>
          <p:nvPr>
            <p:ph idx="1"/>
          </p:nvPr>
        </p:nvSpPr>
        <p:spPr/>
        <p:txBody>
          <a:bodyPr>
            <a:normAutofit/>
          </a:bodyPr>
          <a:lstStyle/>
          <a:p>
            <a:r>
              <a:rPr lang="en-GB" sz="4000" dirty="0" smtClean="0"/>
              <a:t> </a:t>
            </a:r>
            <a:r>
              <a:rPr lang="en-GB" sz="4000" dirty="0" err="1" smtClean="0"/>
              <a:t>Aristonous</a:t>
            </a:r>
            <a:r>
              <a:rPr lang="en-GB" sz="4000" dirty="0" smtClean="0"/>
              <a:t> proposes to appoint Perdikkas king</a:t>
            </a:r>
          </a:p>
          <a:p>
            <a:r>
              <a:rPr lang="en-GB" sz="4000" dirty="0" smtClean="0"/>
              <a:t>Perdikkas hesitates</a:t>
            </a:r>
          </a:p>
          <a:p>
            <a:pPr>
              <a:buNone/>
            </a:pPr>
            <a:r>
              <a:rPr lang="en-GB" sz="4000" dirty="0" smtClean="0"/>
              <a:t>	</a:t>
            </a:r>
            <a:r>
              <a:rPr lang="en-GB" sz="4000" dirty="0" smtClean="0">
                <a:latin typeface="Times New Roman"/>
                <a:cs typeface="Times New Roman"/>
              </a:rPr>
              <a:t> → too many nobles (present and absent) would not accept this</a:t>
            </a:r>
            <a:endParaRPr lang="en-GB" sz="4000" dirty="0" smtClean="0"/>
          </a:p>
          <a:p>
            <a:endParaRPr lang="en-GB" sz="40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Reaction of the People</a:t>
            </a:r>
            <a:endParaRPr lang="en-GB" dirty="0"/>
          </a:p>
        </p:txBody>
      </p:sp>
      <p:sp>
        <p:nvSpPr>
          <p:cNvPr id="3" name="Content Placeholder 2"/>
          <p:cNvSpPr>
            <a:spLocks noGrp="1"/>
          </p:cNvSpPr>
          <p:nvPr>
            <p:ph idx="1"/>
          </p:nvPr>
        </p:nvSpPr>
        <p:spPr/>
        <p:txBody>
          <a:bodyPr>
            <a:normAutofit/>
          </a:bodyPr>
          <a:lstStyle/>
          <a:p>
            <a:r>
              <a:rPr lang="en-GB" sz="4000" dirty="0" err="1" smtClean="0"/>
              <a:t>Meleagros</a:t>
            </a:r>
            <a:r>
              <a:rPr lang="en-GB" sz="4000" dirty="0" smtClean="0"/>
              <a:t> stirs up the soldiers to seize their 'fair share' of the booty</a:t>
            </a:r>
          </a:p>
          <a:p>
            <a:r>
              <a:rPr lang="en-GB" sz="4000" dirty="0" smtClean="0"/>
              <a:t>enthusiasm of the soldiers</a:t>
            </a:r>
          </a:p>
          <a:p>
            <a:r>
              <a:rPr lang="en-GB" sz="4000" dirty="0" smtClean="0"/>
              <a:t>they want Arrhidaios on the throne</a:t>
            </a:r>
            <a:endParaRPr lang="en-GB" sz="40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Nobles Counteract</a:t>
            </a:r>
            <a:endParaRPr lang="en-GB" dirty="0"/>
          </a:p>
        </p:txBody>
      </p:sp>
      <p:sp>
        <p:nvSpPr>
          <p:cNvPr id="3" name="Content Placeholder 2"/>
          <p:cNvSpPr>
            <a:spLocks noGrp="1"/>
          </p:cNvSpPr>
          <p:nvPr>
            <p:ph idx="1"/>
          </p:nvPr>
        </p:nvSpPr>
        <p:spPr/>
        <p:txBody>
          <a:bodyPr>
            <a:normAutofit/>
          </a:bodyPr>
          <a:lstStyle/>
          <a:p>
            <a:r>
              <a:rPr lang="en-GB" sz="3600" dirty="0" smtClean="0"/>
              <a:t>they close the ranks against the nobles</a:t>
            </a:r>
          </a:p>
          <a:p>
            <a:r>
              <a:rPr lang="en-GB" sz="3600" dirty="0" smtClean="0"/>
              <a:t>compromise:</a:t>
            </a:r>
          </a:p>
          <a:p>
            <a:pPr>
              <a:buNone/>
            </a:pPr>
            <a:r>
              <a:rPr lang="en-GB" sz="3600" dirty="0" smtClean="0"/>
              <a:t>	- </a:t>
            </a:r>
            <a:r>
              <a:rPr lang="en-GB" sz="3600" dirty="0" err="1" smtClean="0"/>
              <a:t>Rhoxane's</a:t>
            </a:r>
            <a:r>
              <a:rPr lang="en-GB" sz="3600" dirty="0" smtClean="0"/>
              <a:t> son king</a:t>
            </a:r>
          </a:p>
          <a:p>
            <a:pPr>
              <a:buNone/>
            </a:pPr>
            <a:r>
              <a:rPr lang="en-GB" sz="3600" dirty="0" smtClean="0"/>
              <a:t>	- Perdikkas and Leonnatos guardians of the king</a:t>
            </a:r>
          </a:p>
          <a:p>
            <a:pPr>
              <a:buNone/>
            </a:pPr>
            <a:r>
              <a:rPr lang="en-GB" sz="3600" dirty="0" smtClean="0"/>
              <a:t>	- Antipatros and Krateros viceroys of Europe</a:t>
            </a:r>
            <a:endParaRPr lang="en-GB" sz="3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780696"/>
          </a:xfrm>
        </p:spPr>
        <p:txBody>
          <a:bodyPr/>
          <a:lstStyle/>
          <a:p>
            <a:r>
              <a:rPr lang="en-GB" dirty="0" smtClean="0"/>
              <a:t>Civil War?</a:t>
            </a:r>
            <a:endParaRPr lang="en-GB" dirty="0"/>
          </a:p>
        </p:txBody>
      </p:sp>
      <p:sp>
        <p:nvSpPr>
          <p:cNvPr id="3" name="Content Placeholder 2"/>
          <p:cNvSpPr>
            <a:spLocks noGrp="1"/>
          </p:cNvSpPr>
          <p:nvPr>
            <p:ph idx="1"/>
          </p:nvPr>
        </p:nvSpPr>
        <p:spPr>
          <a:xfrm>
            <a:off x="323528" y="1484784"/>
            <a:ext cx="8640960" cy="4839816"/>
          </a:xfrm>
        </p:spPr>
        <p:txBody>
          <a:bodyPr>
            <a:normAutofit/>
          </a:bodyPr>
          <a:lstStyle/>
          <a:p>
            <a:r>
              <a:rPr lang="en-GB" sz="3600" dirty="0" smtClean="0"/>
              <a:t>The Infantry (led by </a:t>
            </a:r>
            <a:r>
              <a:rPr lang="en-GB" sz="3600" dirty="0" err="1" smtClean="0"/>
              <a:t>Meleagros</a:t>
            </a:r>
            <a:r>
              <a:rPr lang="en-GB" sz="3600" dirty="0" smtClean="0"/>
              <a:t>) does not accept this settlement =&gt; revolt</a:t>
            </a:r>
          </a:p>
          <a:p>
            <a:r>
              <a:rPr lang="en-GB" sz="3600" dirty="0" smtClean="0"/>
              <a:t>The nobles and the cavalry flee from the city</a:t>
            </a:r>
          </a:p>
          <a:p>
            <a:r>
              <a:rPr lang="en-GB" sz="3600" dirty="0" smtClean="0"/>
              <a:t>Perdikkas and some of his close collaborators stay to try to come to terms</a:t>
            </a:r>
          </a:p>
          <a:p>
            <a:r>
              <a:rPr lang="en-GB" sz="3600" dirty="0" err="1" smtClean="0"/>
              <a:t>Meleagros</a:t>
            </a:r>
            <a:r>
              <a:rPr lang="en-GB" sz="3600" dirty="0" smtClean="0"/>
              <a:t> sends hit squad to kill Perdikkas; he manages to escape</a:t>
            </a:r>
            <a:endParaRPr lang="en-GB" sz="36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08688"/>
          </a:xfrm>
        </p:spPr>
        <p:txBody>
          <a:bodyPr>
            <a:normAutofit fontScale="90000"/>
          </a:bodyPr>
          <a:lstStyle/>
          <a:p>
            <a:r>
              <a:rPr lang="en-GB" dirty="0" smtClean="0"/>
              <a:t>The compromise</a:t>
            </a:r>
            <a:endParaRPr lang="en-GB" dirty="0"/>
          </a:p>
        </p:txBody>
      </p:sp>
      <p:sp>
        <p:nvSpPr>
          <p:cNvPr id="3" name="Content Placeholder 2"/>
          <p:cNvSpPr>
            <a:spLocks noGrp="1"/>
          </p:cNvSpPr>
          <p:nvPr>
            <p:ph idx="1"/>
          </p:nvPr>
        </p:nvSpPr>
        <p:spPr>
          <a:xfrm>
            <a:off x="251520" y="1412776"/>
            <a:ext cx="8640960" cy="4911824"/>
          </a:xfrm>
        </p:spPr>
        <p:txBody>
          <a:bodyPr>
            <a:normAutofit/>
          </a:bodyPr>
          <a:lstStyle/>
          <a:p>
            <a:pPr>
              <a:buNone/>
            </a:pPr>
            <a:r>
              <a:rPr lang="en-GB" sz="3200" dirty="0" smtClean="0"/>
              <a:t>Perdikkas manages to reach a compromise:</a:t>
            </a:r>
          </a:p>
          <a:p>
            <a:pPr>
              <a:buNone/>
            </a:pPr>
            <a:r>
              <a:rPr lang="en-GB" sz="3200" dirty="0" smtClean="0"/>
              <a:t>	- Arrhidaios (Philippos III) and </a:t>
            </a:r>
            <a:r>
              <a:rPr lang="en-GB" sz="3200" dirty="0" err="1" smtClean="0"/>
              <a:t>Rhoxane's</a:t>
            </a:r>
            <a:r>
              <a:rPr lang="en-GB" sz="3200" dirty="0" smtClean="0"/>
              <a:t> child joint kings</a:t>
            </a:r>
          </a:p>
          <a:p>
            <a:pPr>
              <a:buNone/>
            </a:pPr>
            <a:r>
              <a:rPr lang="en-GB" sz="3200" dirty="0" smtClean="0"/>
              <a:t>	- 3 regents:</a:t>
            </a:r>
          </a:p>
          <a:p>
            <a:pPr>
              <a:buNone/>
            </a:pPr>
            <a:r>
              <a:rPr lang="en-GB" sz="3200" dirty="0" smtClean="0"/>
              <a:t>		* Perdikkas: commands cavalry</a:t>
            </a:r>
          </a:p>
          <a:p>
            <a:pPr>
              <a:buNone/>
            </a:pPr>
            <a:r>
              <a:rPr lang="en-GB" sz="3200" dirty="0" smtClean="0"/>
              <a:t>		* </a:t>
            </a:r>
            <a:r>
              <a:rPr lang="en-GB" sz="3200" dirty="0" err="1" smtClean="0"/>
              <a:t>Meleagros</a:t>
            </a:r>
            <a:r>
              <a:rPr lang="en-GB" sz="3200" dirty="0" smtClean="0"/>
              <a:t> : commands infantry</a:t>
            </a:r>
          </a:p>
          <a:p>
            <a:pPr>
              <a:buNone/>
            </a:pPr>
            <a:r>
              <a:rPr lang="en-GB" sz="3200" dirty="0" smtClean="0"/>
              <a:t>		* Krateros: finances</a:t>
            </a:r>
          </a:p>
          <a:p>
            <a:pPr>
              <a:buNone/>
            </a:pPr>
            <a:r>
              <a:rPr lang="en-GB" sz="3200" dirty="0" smtClean="0"/>
              <a:t>	- Antipatros: viceroy of Europe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Perdikkas' machinations</a:t>
            </a:r>
            <a:endParaRPr lang="en-GB" dirty="0"/>
          </a:p>
        </p:txBody>
      </p:sp>
      <p:sp>
        <p:nvSpPr>
          <p:cNvPr id="3" name="Content Placeholder 2"/>
          <p:cNvSpPr>
            <a:spLocks noGrp="1"/>
          </p:cNvSpPr>
          <p:nvPr>
            <p:ph idx="1"/>
          </p:nvPr>
        </p:nvSpPr>
        <p:spPr/>
        <p:txBody>
          <a:bodyPr>
            <a:noAutofit/>
          </a:bodyPr>
          <a:lstStyle/>
          <a:p>
            <a:r>
              <a:rPr lang="en-GB" sz="3200" dirty="0" smtClean="0"/>
              <a:t>Perdikkas had made concessions to reach compromise</a:t>
            </a:r>
          </a:p>
          <a:p>
            <a:r>
              <a:rPr lang="en-GB" sz="3200" dirty="0" smtClean="0"/>
              <a:t>he had greater ambitions</a:t>
            </a:r>
          </a:p>
          <a:p>
            <a:pPr>
              <a:buNone/>
            </a:pPr>
            <a:r>
              <a:rPr lang="en-GB" sz="3200" dirty="0" smtClean="0"/>
              <a:t>		=&gt; plans to get rid of </a:t>
            </a:r>
            <a:r>
              <a:rPr lang="en-GB" sz="3200" dirty="0" err="1" smtClean="0"/>
              <a:t>Meleagros</a:t>
            </a:r>
            <a:endParaRPr lang="en-GB" sz="3200" dirty="0" smtClean="0"/>
          </a:p>
          <a:p>
            <a:r>
              <a:rPr lang="en-GB" sz="3200" dirty="0" smtClean="0"/>
              <a:t>wins </a:t>
            </a:r>
            <a:r>
              <a:rPr lang="en-GB" sz="3200" dirty="0" err="1" smtClean="0"/>
              <a:t>Meleagros</a:t>
            </a:r>
            <a:r>
              <a:rPr lang="en-GB" sz="3200" dirty="0" smtClean="0"/>
              <a:t>' confidence</a:t>
            </a:r>
          </a:p>
          <a:p>
            <a:r>
              <a:rPr lang="en-GB" sz="3200" dirty="0" smtClean="0"/>
              <a:t>they organize ritual purification of the army</a:t>
            </a:r>
          </a:p>
          <a:p>
            <a:r>
              <a:rPr lang="en-GB" sz="3200" dirty="0" smtClean="0"/>
              <a:t>Perdikkas seizes ringleaders of revolt</a:t>
            </a:r>
          </a:p>
          <a:p>
            <a:r>
              <a:rPr lang="en-GB" sz="3200" dirty="0" err="1" smtClean="0"/>
              <a:t>Meleagros</a:t>
            </a:r>
            <a:r>
              <a:rPr lang="en-GB" sz="3200" dirty="0" smtClean="0"/>
              <a:t> flees and is killed</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08688"/>
          </a:xfrm>
        </p:spPr>
        <p:txBody>
          <a:bodyPr>
            <a:normAutofit fontScale="90000"/>
          </a:bodyPr>
          <a:lstStyle/>
          <a:p>
            <a:r>
              <a:rPr lang="en-GB" sz="4400" dirty="0" smtClean="0"/>
              <a:t>The final settlement of the nobles</a:t>
            </a:r>
            <a:endParaRPr lang="en-GB" sz="4400" dirty="0"/>
          </a:p>
        </p:txBody>
      </p:sp>
      <p:sp>
        <p:nvSpPr>
          <p:cNvPr id="3" name="Content Placeholder 2"/>
          <p:cNvSpPr>
            <a:spLocks noGrp="1"/>
          </p:cNvSpPr>
          <p:nvPr>
            <p:ph idx="1"/>
          </p:nvPr>
        </p:nvSpPr>
        <p:spPr>
          <a:xfrm>
            <a:off x="457200" y="1484784"/>
            <a:ext cx="8229600" cy="4839816"/>
          </a:xfrm>
        </p:spPr>
        <p:txBody>
          <a:bodyPr/>
          <a:lstStyle/>
          <a:p>
            <a:r>
              <a:rPr lang="en-GB" dirty="0" smtClean="0"/>
              <a:t>no more resistance in council of regents</a:t>
            </a:r>
          </a:p>
          <a:p>
            <a:r>
              <a:rPr lang="en-GB" dirty="0" smtClean="0"/>
              <a:t>infantry scared into submission</a:t>
            </a:r>
          </a:p>
          <a:p>
            <a:r>
              <a:rPr lang="en-GB" dirty="0" smtClean="0"/>
              <a:t>nobles revisit the compromise:</a:t>
            </a:r>
          </a:p>
          <a:p>
            <a:pPr>
              <a:buNone/>
            </a:pPr>
            <a:r>
              <a:rPr lang="en-GB" dirty="0" smtClean="0"/>
              <a:t>	- </a:t>
            </a:r>
            <a:r>
              <a:rPr lang="en-GB" dirty="0" err="1" smtClean="0"/>
              <a:t>Rhoxane's</a:t>
            </a:r>
            <a:r>
              <a:rPr lang="en-GB" dirty="0" smtClean="0"/>
              <a:t> child and Philippos III Arrhidaios joint kings</a:t>
            </a:r>
          </a:p>
          <a:p>
            <a:pPr>
              <a:buNone/>
            </a:pPr>
            <a:r>
              <a:rPr lang="en-GB" dirty="0" smtClean="0"/>
              <a:t>	- Perdikkas sole regent</a:t>
            </a:r>
          </a:p>
          <a:p>
            <a:pPr>
              <a:buNone/>
            </a:pPr>
            <a:r>
              <a:rPr lang="en-GB" dirty="0" smtClean="0"/>
              <a:t>	- Antipatros and Krateros viceroys of Europe</a:t>
            </a:r>
          </a:p>
          <a:p>
            <a:pPr>
              <a:buNone/>
            </a:pPr>
            <a:r>
              <a:rPr lang="en-GB" dirty="0" smtClean="0"/>
              <a:t>	- Alexander buried at </a:t>
            </a:r>
            <a:r>
              <a:rPr lang="en-GB" dirty="0" err="1" smtClean="0"/>
              <a:t>Siwah</a:t>
            </a:r>
            <a:endParaRPr lang="en-GB" dirty="0" smtClean="0"/>
          </a:p>
          <a:p>
            <a:pPr>
              <a:buNone/>
            </a:pPr>
            <a:r>
              <a:rPr lang="en-GB" dirty="0" smtClean="0"/>
              <a:t>	- satrapy distribution</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Division of the empire</a:t>
            </a:r>
            <a:endParaRPr lang="en-US" dirty="0"/>
          </a:p>
        </p:txBody>
      </p:sp>
      <p:sp>
        <p:nvSpPr>
          <p:cNvPr id="3" name="Content Placeholder 2"/>
          <p:cNvSpPr>
            <a:spLocks noGrp="1"/>
          </p:cNvSpPr>
          <p:nvPr>
            <p:ph sz="quarter" idx="1"/>
          </p:nvPr>
        </p:nvSpPr>
        <p:spPr/>
        <p:txBody>
          <a:bodyPr>
            <a:normAutofit/>
          </a:bodyPr>
          <a:lstStyle/>
          <a:p>
            <a:r>
              <a:rPr lang="en-US" dirty="0" err="1" smtClean="0"/>
              <a:t>Perdikkas</a:t>
            </a:r>
            <a:r>
              <a:rPr lang="en-US" dirty="0" smtClean="0"/>
              <a:t> – regent </a:t>
            </a:r>
          </a:p>
          <a:p>
            <a:r>
              <a:rPr lang="en-US" dirty="0" smtClean="0"/>
              <a:t>Antipater – confirmed in Macedon</a:t>
            </a:r>
          </a:p>
          <a:p>
            <a:r>
              <a:rPr lang="en-US" dirty="0" err="1" smtClean="0"/>
              <a:t>Krateros</a:t>
            </a:r>
            <a:r>
              <a:rPr lang="en-US" dirty="0" smtClean="0"/>
              <a:t> – had been sent to Macedon to replace Antipater, now to share office with Antipater</a:t>
            </a:r>
          </a:p>
          <a:p>
            <a:pPr lvl="1"/>
            <a:r>
              <a:rPr lang="en-US" dirty="0" smtClean="0"/>
              <a:t>“Protector of the Kings”</a:t>
            </a:r>
          </a:p>
          <a:p>
            <a:r>
              <a:rPr lang="en-US" dirty="0" smtClean="0"/>
              <a:t>New division of functions and satrapies</a:t>
            </a:r>
          </a:p>
          <a:p>
            <a:pPr lvl="1"/>
            <a:r>
              <a:rPr lang="en-US" dirty="0" smtClean="0"/>
              <a:t>i.e. Ptolemy to Egypt, </a:t>
            </a:r>
            <a:r>
              <a:rPr lang="en-US" dirty="0" err="1" smtClean="0"/>
              <a:t>Antigonos</a:t>
            </a:r>
            <a:r>
              <a:rPr lang="en-US" dirty="0" smtClean="0"/>
              <a:t> remains in Phrygia</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Satrapies after settlement of 323</a:t>
            </a:r>
            <a:endParaRPr lang="en-GB" dirty="0"/>
          </a:p>
        </p:txBody>
      </p:sp>
      <p:pic>
        <p:nvPicPr>
          <p:cNvPr id="1026" name="Picture 2" descr="http://upload.wikimedia.org/wikipedia/commons/1/15/Diadochi_satraps_babylon.png"/>
          <p:cNvPicPr>
            <a:picLocks noChangeAspect="1" noChangeArrowheads="1"/>
          </p:cNvPicPr>
          <p:nvPr/>
        </p:nvPicPr>
        <p:blipFill>
          <a:blip r:embed="rId2" cstate="print"/>
          <a:srcRect l="15114"/>
          <a:stretch>
            <a:fillRect/>
          </a:stretch>
        </p:blipFill>
        <p:spPr bwMode="auto">
          <a:xfrm>
            <a:off x="0" y="1556792"/>
            <a:ext cx="9196056" cy="5184576"/>
          </a:xfrm>
          <a:prstGeom prst="rect">
            <a:avLst/>
          </a:prstGeom>
          <a:noFill/>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Perdikkas</a:t>
            </a:r>
            <a:r>
              <a:rPr lang="en-US" dirty="0" smtClean="0"/>
              <a:t>’ Problems</a:t>
            </a:r>
            <a:endParaRPr lang="en-US" dirty="0"/>
          </a:p>
        </p:txBody>
      </p:sp>
      <p:sp>
        <p:nvSpPr>
          <p:cNvPr id="3" name="Content Placeholder 2"/>
          <p:cNvSpPr>
            <a:spLocks noGrp="1"/>
          </p:cNvSpPr>
          <p:nvPr>
            <p:ph sz="quarter" idx="1"/>
          </p:nvPr>
        </p:nvSpPr>
        <p:spPr/>
        <p:txBody>
          <a:bodyPr/>
          <a:lstStyle/>
          <a:p>
            <a:r>
              <a:rPr lang="en-US" dirty="0" smtClean="0"/>
              <a:t>What to do with the body of Alexander?</a:t>
            </a:r>
          </a:p>
          <a:p>
            <a:endParaRPr lang="en-US" dirty="0"/>
          </a:p>
          <a:p>
            <a:r>
              <a:rPr lang="en-US" dirty="0" smtClean="0"/>
              <a:t>Where to set up a power base? Macedon?</a:t>
            </a:r>
          </a:p>
          <a:p>
            <a:endParaRPr lang="en-US" dirty="0"/>
          </a:p>
          <a:p>
            <a:r>
              <a:rPr lang="en-US" dirty="0" smtClean="0"/>
              <a:t>Advantage: Time?</a:t>
            </a:r>
          </a:p>
          <a:p>
            <a:endParaRPr lang="en-US" dirty="0" smtClean="0"/>
          </a:p>
          <a:p>
            <a:r>
              <a:rPr lang="en-US" dirty="0" smtClean="0"/>
              <a:t>Antipater?</a:t>
            </a:r>
          </a:p>
          <a:p>
            <a:endParaRPr lang="en-US" dirty="0" smtClean="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body of Alexander</a:t>
            </a:r>
            <a:endParaRPr lang="en-US" dirty="0"/>
          </a:p>
        </p:txBody>
      </p:sp>
      <p:sp>
        <p:nvSpPr>
          <p:cNvPr id="3" name="Content Placeholder 2"/>
          <p:cNvSpPr>
            <a:spLocks noGrp="1"/>
          </p:cNvSpPr>
          <p:nvPr>
            <p:ph sz="quarter" idx="1"/>
          </p:nvPr>
        </p:nvSpPr>
        <p:spPr/>
        <p:txBody>
          <a:bodyPr/>
          <a:lstStyle/>
          <a:p>
            <a:r>
              <a:rPr lang="en-US" dirty="0" smtClean="0"/>
              <a:t>In Babylon</a:t>
            </a:r>
          </a:p>
          <a:p>
            <a:r>
              <a:rPr lang="en-US" dirty="0" smtClean="0"/>
              <a:t>Wants to be buried in </a:t>
            </a:r>
            <a:r>
              <a:rPr lang="en-US" dirty="0" err="1" smtClean="0"/>
              <a:t>Siwa</a:t>
            </a:r>
            <a:endParaRPr lang="en-US" dirty="0" smtClean="0"/>
          </a:p>
          <a:p>
            <a:r>
              <a:rPr lang="en-US" dirty="0" smtClean="0"/>
              <a:t>Traditional burial for kings at </a:t>
            </a:r>
            <a:r>
              <a:rPr lang="en-US" dirty="0" err="1" smtClean="0"/>
              <a:t>Vergina</a:t>
            </a:r>
            <a:r>
              <a:rPr lang="en-US" dirty="0" smtClean="0"/>
              <a:t> (</a:t>
            </a:r>
            <a:r>
              <a:rPr lang="en-US" dirty="0" err="1" smtClean="0"/>
              <a:t>Aigai</a:t>
            </a:r>
            <a:r>
              <a:rPr lang="en-US" dirty="0" smtClean="0"/>
              <a:t>)</a:t>
            </a:r>
          </a:p>
          <a:p>
            <a:endParaRPr lang="en-US" dirty="0"/>
          </a:p>
          <a:p>
            <a:r>
              <a:rPr lang="en-US" dirty="0" smtClean="0"/>
              <a:t>Solution: build a grand procession carriage and delay</a:t>
            </a:r>
          </a:p>
          <a:p>
            <a:endParaRPr 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Alexander’s body</a:t>
            </a:r>
            <a:endParaRPr lang="en-US" dirty="0"/>
          </a:p>
        </p:txBody>
      </p:sp>
      <p:sp>
        <p:nvSpPr>
          <p:cNvPr id="3" name="Content Placeholder 2"/>
          <p:cNvSpPr>
            <a:spLocks noGrp="1"/>
          </p:cNvSpPr>
          <p:nvPr>
            <p:ph idx="1"/>
          </p:nvPr>
        </p:nvSpPr>
        <p:spPr>
          <a:xfrm>
            <a:off x="612648" y="1600200"/>
            <a:ext cx="8153400" cy="5429200"/>
          </a:xfrm>
        </p:spPr>
        <p:txBody>
          <a:bodyPr>
            <a:normAutofit fontScale="62500" lnSpcReduction="20000"/>
          </a:bodyPr>
          <a:lstStyle/>
          <a:p>
            <a:pPr marL="0" indent="361950">
              <a:buNone/>
            </a:pPr>
            <a:r>
              <a:rPr lang="en-GB" sz="3200" dirty="0" smtClean="0"/>
              <a:t>First they prepared a coffin of the proper size for the body, made of hammered gold, and the space about the body they filled with spices such as could make the body sweet smelling and incorruptible. Upon this chest there had been placed a cover of gold, matching it to a nicety, and fitting about its upper rim. Over this was laid a magnificent purple robe embroidered with gold, beside which they placed the arms of the deceased, wishing the design of the whole to be in harmony with his accomplishments. Then they set up next to it the covered carriage that was to carry it. At the top of the carriage was built a vault of gold, eight cubits wide and twelve long, covered with overlapping scales set with precious stones. Beneath the roof all along the work was a rectangular cornice of gold, from which projected heads of goat-stags in high relief. Gold rings two palms broad were suspended from these, and through the rings there ran a festive garland beautifully decorated in bright colours of all kinds. At the ends there were tassels of network suspending large bells, so that any who were approaching heard the sound from a great distance. On each corner of the vault on each side was a golden figure of Victory holding a trophy. The colonnade that supported the vault was of gold with Ionic capitals. Within the colonnade was a golden net, made of cords the thickness of a finger, which carried four long painted tablets, their ends adjoining, each equal in length to a side of the colonnade….</a:t>
            </a:r>
          </a:p>
          <a:p>
            <a:pPr algn="r">
              <a:buNone/>
            </a:pPr>
            <a:r>
              <a:rPr lang="en-GB" dirty="0" smtClean="0"/>
              <a:t>Diodorus 18.26</a:t>
            </a:r>
            <a:endParaRPr lang="en-GB"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new alliance?</a:t>
            </a:r>
            <a:endParaRPr lang="en-US" dirty="0"/>
          </a:p>
        </p:txBody>
      </p:sp>
      <p:sp>
        <p:nvSpPr>
          <p:cNvPr id="3" name="Content Placeholder 2"/>
          <p:cNvSpPr>
            <a:spLocks noGrp="1"/>
          </p:cNvSpPr>
          <p:nvPr>
            <p:ph sz="quarter" idx="1"/>
          </p:nvPr>
        </p:nvSpPr>
        <p:spPr/>
        <p:txBody>
          <a:bodyPr/>
          <a:lstStyle/>
          <a:p>
            <a:r>
              <a:rPr lang="en-US" dirty="0" err="1" smtClean="0"/>
              <a:t>Perdikkas</a:t>
            </a:r>
            <a:r>
              <a:rPr lang="en-US" dirty="0" smtClean="0"/>
              <a:t> proposes a marriage alliance to Antipater</a:t>
            </a:r>
          </a:p>
          <a:p>
            <a:r>
              <a:rPr lang="en-US" dirty="0" smtClean="0"/>
              <a:t>Recall Philip II’s use of marriage as a political tool in establishing his rule. </a:t>
            </a: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Problems in Greece</a:t>
            </a:r>
            <a:endParaRPr lang="en-US" dirty="0"/>
          </a:p>
        </p:txBody>
      </p:sp>
      <p:sp>
        <p:nvSpPr>
          <p:cNvPr id="3" name="Content Placeholder 2"/>
          <p:cNvSpPr>
            <a:spLocks noGrp="1"/>
          </p:cNvSpPr>
          <p:nvPr>
            <p:ph idx="1"/>
          </p:nvPr>
        </p:nvSpPr>
        <p:spPr/>
        <p:txBody>
          <a:bodyPr/>
          <a:lstStyle/>
          <a:p>
            <a:r>
              <a:rPr lang="en-US" dirty="0" smtClean="0"/>
              <a:t>Athens, </a:t>
            </a:r>
            <a:r>
              <a:rPr lang="en-US" dirty="0" err="1" smtClean="0"/>
              <a:t>Aitolian</a:t>
            </a:r>
            <a:r>
              <a:rPr lang="en-US" dirty="0" smtClean="0"/>
              <a:t> League, a variety of states in northern and central Greece, and Thessaly revolt</a:t>
            </a:r>
          </a:p>
          <a:p>
            <a:r>
              <a:rPr lang="en-US" dirty="0" smtClean="0"/>
              <a:t>New alliance traps Antipater in Lamia by winter of 323/2</a:t>
            </a:r>
          </a:p>
          <a:p>
            <a:r>
              <a:rPr lang="en-US" dirty="0" smtClean="0"/>
              <a:t>Antipater needs </a:t>
            </a:r>
            <a:r>
              <a:rPr lang="en-US" dirty="0" err="1" smtClean="0"/>
              <a:t>Krateros</a:t>
            </a:r>
            <a:r>
              <a:rPr lang="en-US" dirty="0" smtClean="0"/>
              <a:t>’ troops</a:t>
            </a:r>
          </a:p>
          <a:p>
            <a:r>
              <a:rPr lang="en-US" dirty="0" smtClean="0"/>
              <a:t>Athens opens dialogue with </a:t>
            </a:r>
            <a:r>
              <a:rPr lang="en-US" dirty="0" err="1" smtClean="0"/>
              <a:t>Perdikkas</a:t>
            </a:r>
            <a:r>
              <a:rPr lang="en-US" dirty="0" smtClean="0"/>
              <a:t> to undermine Antipater</a:t>
            </a:r>
          </a:p>
          <a:p>
            <a:pPr>
              <a:buNone/>
            </a:pPr>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Lamian</a:t>
            </a:r>
            <a:r>
              <a:rPr lang="en-US" dirty="0" smtClean="0"/>
              <a:t> War</a:t>
            </a:r>
            <a:endParaRPr lang="en-US" dirty="0"/>
          </a:p>
        </p:txBody>
      </p:sp>
      <p:sp>
        <p:nvSpPr>
          <p:cNvPr id="3" name="Content Placeholder 2"/>
          <p:cNvSpPr>
            <a:spLocks noGrp="1"/>
          </p:cNvSpPr>
          <p:nvPr>
            <p:ph sz="quarter" idx="1"/>
          </p:nvPr>
        </p:nvSpPr>
        <p:spPr/>
        <p:txBody>
          <a:bodyPr/>
          <a:lstStyle/>
          <a:p>
            <a:r>
              <a:rPr lang="en-US" dirty="0" err="1" smtClean="0"/>
              <a:t>Leonnatos</a:t>
            </a:r>
            <a:r>
              <a:rPr lang="en-US" dirty="0" smtClean="0"/>
              <a:t> arrives with an army from Asia, but is defeated (Spring 322)</a:t>
            </a:r>
          </a:p>
          <a:p>
            <a:r>
              <a:rPr lang="en-US" dirty="0" smtClean="0"/>
              <a:t>Summer 322: </a:t>
            </a:r>
            <a:r>
              <a:rPr lang="en-US" dirty="0" err="1" smtClean="0"/>
              <a:t>Krateros</a:t>
            </a:r>
            <a:r>
              <a:rPr lang="en-US" dirty="0" smtClean="0"/>
              <a:t> finally arrives</a:t>
            </a:r>
          </a:p>
          <a:p>
            <a:r>
              <a:rPr lang="en-US" dirty="0" smtClean="0"/>
              <a:t>Combined armies of </a:t>
            </a:r>
            <a:r>
              <a:rPr lang="en-US" dirty="0" err="1" smtClean="0"/>
              <a:t>Krateros</a:t>
            </a:r>
            <a:r>
              <a:rPr lang="en-US" dirty="0" smtClean="0"/>
              <a:t> and Antipater defeat the Greeks at </a:t>
            </a:r>
            <a:r>
              <a:rPr lang="en-US" dirty="0" err="1" smtClean="0"/>
              <a:t>Krannon</a:t>
            </a:r>
            <a:endParaRPr lang="en-US" dirty="0" smtClean="0"/>
          </a:p>
          <a:p>
            <a:endParaRPr lang="en-US" dirty="0" smtClean="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Results of the war</a:t>
            </a:r>
            <a:endParaRPr lang="en-US" dirty="0"/>
          </a:p>
        </p:txBody>
      </p:sp>
      <p:sp>
        <p:nvSpPr>
          <p:cNvPr id="3" name="Content Placeholder 2"/>
          <p:cNvSpPr>
            <a:spLocks noGrp="1"/>
          </p:cNvSpPr>
          <p:nvPr>
            <p:ph idx="1"/>
          </p:nvPr>
        </p:nvSpPr>
        <p:spPr/>
        <p:txBody>
          <a:bodyPr>
            <a:normAutofit/>
          </a:bodyPr>
          <a:lstStyle/>
          <a:p>
            <a:r>
              <a:rPr lang="en-US" dirty="0" smtClean="0"/>
              <a:t>Each individual state has a separate treaty</a:t>
            </a:r>
          </a:p>
          <a:p>
            <a:r>
              <a:rPr lang="en-US" dirty="0" err="1" smtClean="0"/>
              <a:t>Aitolians</a:t>
            </a:r>
            <a:r>
              <a:rPr lang="en-US" dirty="0" smtClean="0"/>
              <a:t> refuse and continue to fight</a:t>
            </a:r>
          </a:p>
          <a:p>
            <a:r>
              <a:rPr lang="en-US" dirty="0" smtClean="0"/>
              <a:t>Athens navy is destroyed in battle (</a:t>
            </a:r>
            <a:r>
              <a:rPr lang="en-US" dirty="0" err="1" smtClean="0"/>
              <a:t>Diodorus</a:t>
            </a:r>
            <a:r>
              <a:rPr lang="en-US" dirty="0" smtClean="0"/>
              <a:t> 18.8-17)</a:t>
            </a:r>
          </a:p>
          <a:p>
            <a:r>
              <a:rPr lang="en-US" dirty="0" smtClean="0"/>
              <a:t>Macedonian garrison in the </a:t>
            </a:r>
            <a:r>
              <a:rPr lang="en-US" dirty="0" err="1" smtClean="0"/>
              <a:t>Peiraieus</a:t>
            </a:r>
            <a:endParaRPr lang="en-US" dirty="0" smtClean="0"/>
          </a:p>
          <a:p>
            <a:r>
              <a:rPr lang="en-US" dirty="0" smtClean="0"/>
              <a:t>New property qualification for citizenship</a:t>
            </a:r>
          </a:p>
          <a:p>
            <a:r>
              <a:rPr lang="en-US" dirty="0" smtClean="0"/>
              <a:t>Restoration of </a:t>
            </a:r>
            <a:r>
              <a:rPr lang="en-US" dirty="0" err="1" smtClean="0"/>
              <a:t>Samian</a:t>
            </a:r>
            <a:r>
              <a:rPr lang="en-US" dirty="0" smtClean="0"/>
              <a:t> exiles</a:t>
            </a:r>
          </a:p>
          <a:p>
            <a:r>
              <a:rPr lang="en-US" dirty="0" smtClean="0"/>
              <a:t>Hunting down and execution of Athenian leaders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Marriage alliances</a:t>
            </a:r>
            <a:endParaRPr lang="en-US" dirty="0"/>
          </a:p>
        </p:txBody>
      </p:sp>
      <p:sp>
        <p:nvSpPr>
          <p:cNvPr id="3" name="Content Placeholder 2"/>
          <p:cNvSpPr>
            <a:spLocks noGrp="1"/>
          </p:cNvSpPr>
          <p:nvPr>
            <p:ph idx="1"/>
          </p:nvPr>
        </p:nvSpPr>
        <p:spPr/>
        <p:txBody>
          <a:bodyPr/>
          <a:lstStyle/>
          <a:p>
            <a:r>
              <a:rPr lang="en-US" dirty="0" err="1" smtClean="0"/>
              <a:t>Perdikkas</a:t>
            </a:r>
            <a:r>
              <a:rPr lang="en-US" dirty="0" smtClean="0"/>
              <a:t> finally will receive Antipater’s daughter </a:t>
            </a:r>
            <a:r>
              <a:rPr lang="en-US" dirty="0" err="1" smtClean="0"/>
              <a:t>Nikaia</a:t>
            </a:r>
            <a:r>
              <a:rPr lang="en-US" dirty="0" smtClean="0"/>
              <a:t> (2 years after he first asked)</a:t>
            </a:r>
          </a:p>
          <a:p>
            <a:r>
              <a:rPr lang="en-US" dirty="0" err="1" smtClean="0"/>
              <a:t>Krateros</a:t>
            </a:r>
            <a:r>
              <a:rPr lang="en-US" dirty="0" smtClean="0"/>
              <a:t> marries Antipater’s daughter </a:t>
            </a:r>
            <a:r>
              <a:rPr lang="en-US" dirty="0" err="1" smtClean="0"/>
              <a:t>Phila</a:t>
            </a:r>
            <a:endParaRPr lang="en-US" dirty="0" smtClean="0"/>
          </a:p>
          <a:p>
            <a:r>
              <a:rPr lang="en-US" dirty="0" err="1" smtClean="0"/>
              <a:t>Kleopatra</a:t>
            </a:r>
            <a:r>
              <a:rPr lang="en-US" dirty="0" smtClean="0"/>
              <a:t> (sister of Alexander) arrives at Sardis (where </a:t>
            </a:r>
            <a:r>
              <a:rPr lang="en-US" dirty="0" err="1" smtClean="0"/>
              <a:t>Perdikkas</a:t>
            </a:r>
            <a:r>
              <a:rPr lang="en-US" dirty="0" smtClean="0"/>
              <a:t> is to receive </a:t>
            </a:r>
            <a:r>
              <a:rPr lang="en-US" dirty="0" err="1" smtClean="0"/>
              <a:t>Nikaia</a:t>
            </a:r>
            <a:r>
              <a:rPr lang="en-US" dirty="0" smtClean="0"/>
              <a:t>) and offers herself and an alliance with </a:t>
            </a:r>
            <a:r>
              <a:rPr lang="en-US" dirty="0" err="1" smtClean="0"/>
              <a:t>Olympias</a:t>
            </a:r>
            <a:r>
              <a:rPr lang="en-US" dirty="0" smtClean="0"/>
              <a:t> to </a:t>
            </a:r>
            <a:r>
              <a:rPr lang="en-US" dirty="0" err="1" smtClean="0"/>
              <a:t>Perdikkas</a:t>
            </a:r>
            <a:endParaRPr lang="en-US" dirty="0" smtClean="0"/>
          </a:p>
          <a:p>
            <a:r>
              <a:rPr lang="en-US" dirty="0" err="1" smtClean="0"/>
              <a:t>Perdikkas</a:t>
            </a:r>
            <a:r>
              <a:rPr lang="en-US" dirty="0" smtClean="0"/>
              <a:t> marries </a:t>
            </a:r>
            <a:r>
              <a:rPr lang="en-US" dirty="0" err="1" smtClean="0"/>
              <a:t>Nikaia</a:t>
            </a:r>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Growing Problems for </a:t>
            </a:r>
            <a:r>
              <a:rPr lang="en-US" dirty="0" err="1" smtClean="0"/>
              <a:t>Perdikkas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wants part of Asia </a:t>
            </a:r>
          </a:p>
          <a:p>
            <a:r>
              <a:rPr lang="en-US" dirty="0" smtClean="0"/>
              <a:t>Marriage of Philip III to </a:t>
            </a:r>
            <a:r>
              <a:rPr lang="en-US" dirty="0" err="1" smtClean="0"/>
              <a:t>Adea</a:t>
            </a:r>
            <a:r>
              <a:rPr lang="en-US" dirty="0" smtClean="0"/>
              <a:t> (renamed Eurydice)</a:t>
            </a:r>
          </a:p>
          <a:p>
            <a:r>
              <a:rPr lang="en-US" dirty="0" err="1" smtClean="0"/>
              <a:t>Antigonos</a:t>
            </a:r>
            <a:r>
              <a:rPr lang="en-US" dirty="0" smtClean="0"/>
              <a:t> (in Phrygia) had refused to help </a:t>
            </a:r>
            <a:r>
              <a:rPr lang="en-US" dirty="0" err="1" smtClean="0"/>
              <a:t>Perikkas</a:t>
            </a:r>
            <a:r>
              <a:rPr lang="en-US" dirty="0" smtClean="0"/>
              <a:t> and </a:t>
            </a:r>
            <a:r>
              <a:rPr lang="en-US" dirty="0" err="1" smtClean="0"/>
              <a:t>Eumenes</a:t>
            </a:r>
            <a:r>
              <a:rPr lang="en-US" dirty="0" smtClean="0"/>
              <a:t> – now flees to Antipater and </a:t>
            </a:r>
            <a:r>
              <a:rPr lang="en-US" dirty="0" err="1" smtClean="0"/>
              <a:t>Krateros</a:t>
            </a:r>
            <a:endParaRPr lang="en-US" dirty="0" smtClean="0"/>
          </a:p>
          <a:p>
            <a:r>
              <a:rPr lang="en-US" dirty="0" smtClean="0"/>
              <a:t>Punish Ptolemy for stealing the body?</a:t>
            </a:r>
            <a:endParaRPr lang="en-US"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Invasion of Egypt</a:t>
            </a:r>
            <a:endParaRPr lang="en-US" dirty="0"/>
          </a:p>
        </p:txBody>
      </p:sp>
      <p:sp>
        <p:nvSpPr>
          <p:cNvPr id="3" name="Content Placeholder 2"/>
          <p:cNvSpPr>
            <a:spLocks noGrp="1"/>
          </p:cNvSpPr>
          <p:nvPr>
            <p:ph sz="quarter" idx="1"/>
          </p:nvPr>
        </p:nvSpPr>
        <p:spPr/>
        <p:txBody>
          <a:bodyPr/>
          <a:lstStyle/>
          <a:p>
            <a:r>
              <a:rPr lang="en-US" dirty="0" smtClean="0"/>
              <a:t>Winter 321/0</a:t>
            </a:r>
          </a:p>
          <a:p>
            <a:r>
              <a:rPr lang="en-US" dirty="0" smtClean="0"/>
              <a:t>Fails to cross the Nile near Memphis</a:t>
            </a:r>
          </a:p>
          <a:p>
            <a:pPr lvl="1"/>
            <a:r>
              <a:rPr lang="en-US" dirty="0" smtClean="0"/>
              <a:t>~2000 men drown</a:t>
            </a:r>
          </a:p>
          <a:p>
            <a:r>
              <a:rPr lang="en-US" dirty="0" err="1" smtClean="0"/>
              <a:t>Perdikkas</a:t>
            </a:r>
            <a:r>
              <a:rPr lang="en-US" dirty="0" smtClean="0"/>
              <a:t> assassinated by his commanding officers, who join Ptolemy</a:t>
            </a:r>
          </a:p>
          <a:p>
            <a:r>
              <a:rPr lang="en-US" dirty="0" err="1" smtClean="0"/>
              <a:t>Eumenes</a:t>
            </a:r>
            <a:r>
              <a:rPr lang="en-US" dirty="0" smtClean="0"/>
              <a:t> condemned to death</a:t>
            </a:r>
          </a:p>
          <a:p>
            <a:r>
              <a:rPr lang="en-US" dirty="0" smtClean="0"/>
              <a:t>Kings are sent to Antipater who is moving towards Syria</a:t>
            </a:r>
          </a:p>
          <a:p>
            <a:pPr lvl="1"/>
            <a:endParaRPr lang="en-US"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sz="quarter"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r>
              <a:rPr lang="en-US" dirty="0" smtClean="0"/>
              <a:t>Assassins of </a:t>
            </a:r>
            <a:r>
              <a:rPr lang="en-US" dirty="0" err="1" smtClean="0"/>
              <a:t>Perdikkas</a:t>
            </a:r>
            <a:endParaRPr lang="en-US" dirty="0" smtClean="0"/>
          </a:p>
          <a:p>
            <a:pPr lvl="1"/>
            <a:r>
              <a:rPr lang="en-US" dirty="0" smtClean="0"/>
              <a:t>Seleucus – satrap of Babylon</a:t>
            </a:r>
          </a:p>
          <a:p>
            <a:pPr lvl="1"/>
            <a:r>
              <a:rPr lang="en-US" dirty="0" err="1" smtClean="0"/>
              <a:t>Antigenes</a:t>
            </a:r>
            <a:r>
              <a:rPr lang="en-US" dirty="0" smtClean="0"/>
              <a:t> – satrap </a:t>
            </a:r>
            <a:r>
              <a:rPr lang="en-US" smtClean="0"/>
              <a:t>of Susiana</a:t>
            </a:r>
            <a:endParaRPr lang="en-US" dirty="0" smtClean="0"/>
          </a:p>
          <a:p>
            <a:endParaRPr lang="en-US"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Eumenes</a:t>
            </a:r>
            <a:r>
              <a:rPr lang="en-US" dirty="0" smtClean="0"/>
              <a:t> and </a:t>
            </a:r>
            <a:r>
              <a:rPr lang="en-US" dirty="0" err="1" smtClean="0"/>
              <a:t>Krateros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moves against </a:t>
            </a:r>
            <a:r>
              <a:rPr lang="en-US" dirty="0" err="1" smtClean="0"/>
              <a:t>Eumenes</a:t>
            </a:r>
            <a:r>
              <a:rPr lang="en-US" dirty="0" smtClean="0"/>
              <a:t> in Bithynia </a:t>
            </a:r>
          </a:p>
          <a:p>
            <a:r>
              <a:rPr lang="en-US" dirty="0" err="1" smtClean="0"/>
              <a:t>Krateros</a:t>
            </a:r>
            <a:r>
              <a:rPr lang="en-US" dirty="0" smtClean="0"/>
              <a:t> dies</a:t>
            </a:r>
          </a:p>
          <a:p>
            <a:pPr>
              <a:buNone/>
            </a:pPr>
            <a:endParaRPr lang="en-US" dirty="0" smtClean="0"/>
          </a:p>
          <a:p>
            <a:endParaRPr lang="en-US" dirty="0"/>
          </a:p>
        </p:txBody>
      </p:sp>
      <p:pic>
        <p:nvPicPr>
          <p:cNvPr id="10242" name="Picture 2" descr="http://upload.wikimedia.org/wikipedia/commons/thumb/2/2f/Anatolia_Ancient_Regions_base.svg/300px-Anatolia_Ancient_Regions_base.svg.png"/>
          <p:cNvPicPr>
            <a:picLocks noChangeAspect="1" noChangeArrowheads="1"/>
          </p:cNvPicPr>
          <p:nvPr/>
        </p:nvPicPr>
        <p:blipFill>
          <a:blip r:embed="rId2" cstate="print"/>
          <a:srcRect/>
          <a:stretch>
            <a:fillRect/>
          </a:stretch>
        </p:blipFill>
        <p:spPr bwMode="auto">
          <a:xfrm>
            <a:off x="1403648" y="2899961"/>
            <a:ext cx="6120680" cy="3958039"/>
          </a:xfrm>
          <a:prstGeom prst="rect">
            <a:avLst/>
          </a:prstGeo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Antipater</a:t>
            </a:r>
            <a:endParaRPr lang="en-GB" dirty="0"/>
          </a:p>
        </p:txBody>
      </p:sp>
      <p:sp>
        <p:nvSpPr>
          <p:cNvPr id="3" name="Content Placeholder 2"/>
          <p:cNvSpPr>
            <a:spLocks noGrp="1"/>
          </p:cNvSpPr>
          <p:nvPr>
            <p:ph sz="quarter" idx="1"/>
          </p:nvPr>
        </p:nvSpPr>
        <p:spPr/>
        <p:txBody>
          <a:bodyPr/>
          <a:lstStyle/>
          <a:p>
            <a:r>
              <a:rPr lang="en-GB" dirty="0" smtClean="0"/>
              <a:t>Appoints </a:t>
            </a:r>
            <a:r>
              <a:rPr lang="en-GB" dirty="0" err="1" smtClean="0"/>
              <a:t>Polyperchon</a:t>
            </a:r>
            <a:r>
              <a:rPr lang="en-GB" dirty="0" smtClean="0"/>
              <a:t> as regent</a:t>
            </a:r>
          </a:p>
          <a:p>
            <a:r>
              <a:rPr lang="en-GB" dirty="0" err="1" smtClean="0"/>
              <a:t>Kassander</a:t>
            </a:r>
            <a:r>
              <a:rPr lang="en-GB" dirty="0" smtClean="0"/>
              <a:t> appointed “</a:t>
            </a:r>
            <a:r>
              <a:rPr lang="en-GB" dirty="0" err="1" smtClean="0"/>
              <a:t>Chiliarch</a:t>
            </a:r>
            <a:r>
              <a:rPr lang="en-GB" dirty="0" smtClean="0"/>
              <a:t>” under </a:t>
            </a:r>
            <a:r>
              <a:rPr lang="en-GB" dirty="0" err="1" smtClean="0"/>
              <a:t>Polyperchon</a:t>
            </a:r>
            <a:endParaRPr lang="en-GB" dirty="0" smtClean="0"/>
          </a:p>
          <a:p>
            <a:r>
              <a:rPr lang="en-GB" dirty="0" err="1" smtClean="0"/>
              <a:t>Kassander</a:t>
            </a:r>
            <a:r>
              <a:rPr lang="en-GB" dirty="0" smtClean="0"/>
              <a:t> seeks aid from Ptolemy and </a:t>
            </a:r>
            <a:r>
              <a:rPr lang="en-GB" dirty="0" err="1" smtClean="0"/>
              <a:t>Antigonos</a:t>
            </a:r>
            <a:endParaRPr lang="en-GB" dirty="0" smtClean="0"/>
          </a:p>
          <a:p>
            <a:r>
              <a:rPr lang="en-GB" dirty="0" err="1" smtClean="0"/>
              <a:t>Antiognos</a:t>
            </a:r>
            <a:r>
              <a:rPr lang="en-GB" dirty="0" smtClean="0"/>
              <a:t> sends ships</a:t>
            </a:r>
            <a:endParaRPr lang="en-GB"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Polyperchon</a:t>
            </a:r>
            <a:endParaRPr lang="en-GB" dirty="0"/>
          </a:p>
        </p:txBody>
      </p:sp>
      <p:sp>
        <p:nvSpPr>
          <p:cNvPr id="3" name="Content Placeholder 2"/>
          <p:cNvSpPr>
            <a:spLocks noGrp="1"/>
          </p:cNvSpPr>
          <p:nvPr>
            <p:ph sz="quarter" idx="1"/>
          </p:nvPr>
        </p:nvSpPr>
        <p:spPr/>
        <p:txBody>
          <a:bodyPr/>
          <a:lstStyle/>
          <a:p>
            <a:r>
              <a:rPr lang="en-GB" dirty="0" err="1" smtClean="0"/>
              <a:t>Olympias</a:t>
            </a:r>
            <a:endParaRPr lang="en-GB" dirty="0" smtClean="0"/>
          </a:p>
          <a:p>
            <a:r>
              <a:rPr lang="en-GB" dirty="0" smtClean="0"/>
              <a:t>Royal decree to restore all exiles to Greek cities</a:t>
            </a:r>
          </a:p>
          <a:p>
            <a:r>
              <a:rPr lang="en-GB" dirty="0" smtClean="0"/>
              <a:t>Army to Greece to win support</a:t>
            </a:r>
          </a:p>
          <a:p>
            <a:r>
              <a:rPr lang="en-GB" dirty="0" smtClean="0"/>
              <a:t>Athens goes over to him</a:t>
            </a:r>
          </a:p>
          <a:p>
            <a:endParaRPr lang="en-GB" dirty="0" smtClean="0"/>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361950">
              <a:buNone/>
            </a:pPr>
            <a:r>
              <a:rPr lang="en-GB" dirty="0" smtClean="0"/>
              <a:t>Now certain Athenians who had been friends of Antipater, of whom </a:t>
            </a:r>
            <a:r>
              <a:rPr lang="en-GB" dirty="0" err="1" smtClean="0"/>
              <a:t>Phocion</a:t>
            </a:r>
            <a:r>
              <a:rPr lang="en-GB" dirty="0" smtClean="0"/>
              <a:t> was one, fearing the punishment due them in accordance with the laws, went to Alexander and, by showing him what was to his own advantage, persuaded him to hold the forts for himself and not deliver them to the Athenians until after the defeat of </a:t>
            </a:r>
            <a:r>
              <a:rPr lang="en-GB" dirty="0" err="1" smtClean="0"/>
              <a:t>Cassander</a:t>
            </a:r>
            <a:r>
              <a:rPr lang="en-GB" dirty="0" smtClean="0"/>
              <a:t>. Alexander, who had pitched his camp near the Piraeus, did not admit the Athenians to his parley with </a:t>
            </a:r>
            <a:r>
              <a:rPr lang="en-GB" dirty="0" err="1" smtClean="0"/>
              <a:t>Nicanor</a:t>
            </a:r>
            <a:r>
              <a:rPr lang="en-GB" dirty="0" smtClean="0"/>
              <a:t>; but by conferring with him in private and negotiating secretly, he made it evident that he did not intend to deal fairly with the Athenians. The people, coming together in an assembly, removed from office the existing magistrates, filling the offices with men from the extreme democrats and they condemned those who had held office under the oligarchy, decreeing the death penalty for some of them, exile and confiscation of property for others, among whom was </a:t>
            </a:r>
            <a:r>
              <a:rPr lang="en-GB" dirty="0" err="1" smtClean="0"/>
              <a:t>Phocion</a:t>
            </a:r>
            <a:r>
              <a:rPr lang="en-GB" dirty="0" smtClean="0"/>
              <a:t>, who had held supreme authority under Antipater. </a:t>
            </a:r>
          </a:p>
          <a:p>
            <a:pPr algn="r">
              <a:buNone/>
            </a:pPr>
            <a:r>
              <a:rPr lang="en-GB" dirty="0" smtClean="0"/>
              <a:t>Diodorus 18.65</a:t>
            </a: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err="1" smtClean="0"/>
              <a:t>Demetrios</a:t>
            </a:r>
            <a:r>
              <a:rPr lang="en-GB" dirty="0" smtClean="0"/>
              <a:t> of </a:t>
            </a:r>
            <a:r>
              <a:rPr lang="en-GB" dirty="0" err="1" smtClean="0"/>
              <a:t>Phaleron</a:t>
            </a:r>
            <a:endParaRPr lang="en-GB" dirty="0" smtClean="0"/>
          </a:p>
          <a:p>
            <a:pPr lvl="1"/>
            <a:r>
              <a:rPr lang="en-GB" dirty="0" smtClean="0"/>
              <a:t>Student of Aristotle</a:t>
            </a:r>
          </a:p>
          <a:p>
            <a:pPr lvl="1"/>
            <a:r>
              <a:rPr lang="en-GB" dirty="0" smtClean="0"/>
              <a:t>Installed as governor by </a:t>
            </a:r>
            <a:r>
              <a:rPr lang="en-GB" dirty="0" err="1" smtClean="0"/>
              <a:t>Kassander</a:t>
            </a:r>
            <a:endParaRPr lang="en-GB" dirty="0" smtClean="0"/>
          </a:p>
          <a:p>
            <a:pPr lvl="1"/>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of </a:t>
            </a:r>
            <a:r>
              <a:rPr lang="en-GB" dirty="0" err="1" smtClean="0"/>
              <a:t>Eumenes</a:t>
            </a:r>
            <a:endParaRPr lang="en-GB" dirty="0"/>
          </a:p>
        </p:txBody>
      </p:sp>
      <p:sp>
        <p:nvSpPr>
          <p:cNvPr id="3" name="Content Placeholder 2"/>
          <p:cNvSpPr>
            <a:spLocks noGrp="1"/>
          </p:cNvSpPr>
          <p:nvPr>
            <p:ph sz="quarter" idx="1"/>
          </p:nvPr>
        </p:nvSpPr>
        <p:spPr/>
        <p:txBody>
          <a:bodyPr/>
          <a:lstStyle/>
          <a:p>
            <a:r>
              <a:rPr lang="en-GB" dirty="0" err="1" smtClean="0"/>
              <a:t>Polyperchon</a:t>
            </a:r>
            <a:r>
              <a:rPr lang="en-GB" dirty="0" smtClean="0"/>
              <a:t> re-affirms royal support for </a:t>
            </a:r>
            <a:r>
              <a:rPr lang="en-GB" dirty="0" err="1" smtClean="0"/>
              <a:t>Eumenes</a:t>
            </a:r>
            <a:endParaRPr lang="en-GB" dirty="0" smtClean="0"/>
          </a:p>
          <a:p>
            <a:r>
              <a:rPr lang="en-GB" dirty="0" err="1" smtClean="0"/>
              <a:t>Eumenes</a:t>
            </a:r>
            <a:r>
              <a:rPr lang="en-GB" dirty="0" smtClean="0"/>
              <a:t> leaves Cappadocia and goes into Iran to get money and troops</a:t>
            </a:r>
          </a:p>
          <a:p>
            <a:r>
              <a:rPr lang="en-GB" dirty="0" err="1" smtClean="0"/>
              <a:t>Antigonos</a:t>
            </a:r>
            <a:r>
              <a:rPr lang="en-GB" dirty="0" smtClean="0"/>
              <a:t> must follow him</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Olympias</a:t>
            </a:r>
            <a:r>
              <a:rPr lang="en-GB" dirty="0" smtClean="0"/>
              <a:t>’ return</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now returns to Macedonia after the offer of support from </a:t>
            </a:r>
            <a:r>
              <a:rPr lang="en-GB" dirty="0" err="1" smtClean="0"/>
              <a:t>Polyperchon</a:t>
            </a:r>
            <a:endParaRPr lang="en-GB" dirty="0" smtClean="0"/>
          </a:p>
          <a:p>
            <a:r>
              <a:rPr lang="en-GB" dirty="0" err="1" smtClean="0"/>
              <a:t>Eurydike</a:t>
            </a:r>
            <a:r>
              <a:rPr lang="en-GB" dirty="0" smtClean="0"/>
              <a:t> (</a:t>
            </a:r>
            <a:r>
              <a:rPr lang="en-GB" dirty="0" err="1" smtClean="0"/>
              <a:t>Adea</a:t>
            </a:r>
            <a:r>
              <a:rPr lang="en-GB" dirty="0" smtClean="0"/>
              <a:t>) and Philip III ask </a:t>
            </a:r>
            <a:r>
              <a:rPr lang="en-GB" dirty="0" err="1" smtClean="0"/>
              <a:t>Cassander</a:t>
            </a:r>
            <a:r>
              <a:rPr lang="en-GB" dirty="0" smtClean="0"/>
              <a:t> for help</a:t>
            </a:r>
          </a:p>
          <a:p>
            <a:r>
              <a:rPr lang="en-GB" dirty="0" err="1" smtClean="0"/>
              <a:t>Eurydike</a:t>
            </a:r>
            <a:r>
              <a:rPr lang="en-GB" dirty="0" smtClean="0"/>
              <a:t> raises her own army and marches against </a:t>
            </a:r>
            <a:r>
              <a:rPr lang="en-GB" dirty="0" err="1" smtClean="0"/>
              <a:t>Olympias</a:t>
            </a:r>
            <a:endParaRPr lang="en-GB" dirty="0" smtClean="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Death of Philip III (Diodorus 19.11)</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180975">
              <a:buNone/>
            </a:pPr>
            <a:r>
              <a:rPr lang="en-GB" dirty="0" smtClean="0"/>
              <a:t>So, as soon as he heard that </a:t>
            </a:r>
            <a:r>
              <a:rPr lang="en-GB" dirty="0" err="1" smtClean="0"/>
              <a:t>Eurydicê</a:t>
            </a:r>
            <a:r>
              <a:rPr lang="en-GB" dirty="0" smtClean="0"/>
              <a:t> was at </a:t>
            </a:r>
            <a:r>
              <a:rPr lang="en-GB" dirty="0" err="1" smtClean="0"/>
              <a:t>Euia</a:t>
            </a:r>
            <a:r>
              <a:rPr lang="en-GB" dirty="0" smtClean="0"/>
              <a:t> in Macedonia with her army, he hastened against her with the intention of deciding the campaign in a single battle. When, however, the armies were drawn up facing each other, the Macedonians, out of respect for the position of </a:t>
            </a:r>
            <a:r>
              <a:rPr lang="en-GB" dirty="0" err="1" smtClean="0"/>
              <a:t>Olympias</a:t>
            </a:r>
            <a:r>
              <a:rPr lang="en-GB" dirty="0" smtClean="0"/>
              <a:t> and remembering the benefits that they had received from Alexander, changed their allegiance. King Philip with his court was captured at once, while </a:t>
            </a:r>
            <a:r>
              <a:rPr lang="en-GB" dirty="0" err="1" smtClean="0"/>
              <a:t>Eurydicê</a:t>
            </a:r>
            <a:r>
              <a:rPr lang="en-GB" dirty="0" smtClean="0"/>
              <a:t> was taken as she was making her way to </a:t>
            </a:r>
            <a:r>
              <a:rPr lang="en-GB" dirty="0" err="1" smtClean="0"/>
              <a:t>Amphipolis</a:t>
            </a:r>
            <a:r>
              <a:rPr lang="en-GB" dirty="0" smtClean="0"/>
              <a:t> with </a:t>
            </a:r>
            <a:r>
              <a:rPr lang="en-GB" dirty="0" err="1" smtClean="0"/>
              <a:t>Polycles</a:t>
            </a:r>
            <a:r>
              <a:rPr lang="en-GB" dirty="0" smtClean="0"/>
              <a:t>, one of her counsellors. But after </a:t>
            </a:r>
            <a:r>
              <a:rPr lang="en-GB" dirty="0" err="1" smtClean="0"/>
              <a:t>Olympias</a:t>
            </a:r>
            <a:r>
              <a:rPr lang="en-GB" dirty="0" smtClean="0"/>
              <a:t> had thus captured the royal persons and had seized the kingdom without a fight, she did not carry her good fortune as a human being should, but first she placed </a:t>
            </a:r>
            <a:r>
              <a:rPr lang="en-GB" dirty="0" err="1" smtClean="0"/>
              <a:t>Eurydicê</a:t>
            </a:r>
            <a:r>
              <a:rPr lang="en-GB" dirty="0" smtClean="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smtClean="0"/>
              <a:t>Eurydicê</a:t>
            </a:r>
            <a:r>
              <a:rPr lang="en-GB" dirty="0" smtClean="0"/>
              <a:t>, who was expressing herself without restraint and declaring that the kingdom belonged to herself rather than to </a:t>
            </a:r>
            <a:r>
              <a:rPr lang="en-GB" dirty="0" err="1" smtClean="0"/>
              <a:t>Olympias</a:t>
            </a:r>
            <a:r>
              <a:rPr lang="en-GB" dirty="0" smtClean="0"/>
              <a:t>,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425</TotalTime>
  <Words>3895</Words>
  <Application>Microsoft Office PowerPoint</Application>
  <PresentationFormat>On-screen Show (4:3)</PresentationFormat>
  <Paragraphs>318</Paragraphs>
  <Slides>64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Arial</vt:lpstr>
      <vt:lpstr>Calibri</vt:lpstr>
      <vt:lpstr>Times New Roman</vt:lpstr>
      <vt:lpstr>Tw Cen MT</vt:lpstr>
      <vt:lpstr>Wingdings</vt:lpstr>
      <vt:lpstr>Wingdings 2</vt:lpstr>
      <vt:lpstr>Median</vt:lpstr>
      <vt:lpstr>Game of Diadems </vt:lpstr>
      <vt:lpstr>The long road home</vt:lpstr>
      <vt:lpstr>A tough campaign to the ocean</vt:lpstr>
      <vt:lpstr>PowerPoint Presentation</vt:lpstr>
      <vt:lpstr>March through the desert </vt:lpstr>
      <vt:lpstr>Leadership?</vt:lpstr>
      <vt:lpstr>Dionysiac Procession?</vt:lpstr>
      <vt:lpstr>Purges</vt:lpstr>
      <vt:lpstr>Unity of Mankind? </vt:lpstr>
      <vt:lpstr>Greece as just another province</vt:lpstr>
      <vt:lpstr>Mass Weddings at Susa</vt:lpstr>
      <vt:lpstr>Suspicion of Alexander</vt:lpstr>
      <vt:lpstr>The Mercenary Problem</vt:lpstr>
      <vt:lpstr>The Exile Decree</vt:lpstr>
      <vt:lpstr>Alexander as a god?</vt:lpstr>
      <vt:lpstr>Mutiny at Opis</vt:lpstr>
      <vt:lpstr>Alexander’s response</vt:lpstr>
      <vt:lpstr>A new army?</vt:lpstr>
      <vt:lpstr>Disbanding the army</vt:lpstr>
      <vt:lpstr>Antipater’s Response</vt:lpstr>
      <vt:lpstr>Death of Hephaestion</vt:lpstr>
      <vt:lpstr>Alexander’s Grief</vt:lpstr>
      <vt:lpstr>Alexander’s final campaign</vt:lpstr>
      <vt:lpstr>Alexander in Babylon</vt:lpstr>
      <vt:lpstr>Final Banquet</vt:lpstr>
      <vt:lpstr>June 7th</vt:lpstr>
      <vt:lpstr>Poison?</vt:lpstr>
      <vt:lpstr>June 10th 323 BC: To the strongest</vt:lpstr>
      <vt:lpstr>Babylon, June 10 323BC</vt:lpstr>
      <vt:lpstr>PowerPoint Presentation</vt:lpstr>
      <vt:lpstr>Macedonian Kingship</vt:lpstr>
      <vt:lpstr> A Problem of Interpretation</vt:lpstr>
      <vt:lpstr>A Unique Situation</vt:lpstr>
      <vt:lpstr>The contenders for the diadem</vt:lpstr>
      <vt:lpstr>And a Problem of Sources</vt:lpstr>
      <vt:lpstr>Reliability of the speeches?</vt:lpstr>
      <vt:lpstr>A Radical Alternative</vt:lpstr>
      <vt:lpstr>The Reaction of the People</vt:lpstr>
      <vt:lpstr>The Nobles Counteract</vt:lpstr>
      <vt:lpstr>Civil War?</vt:lpstr>
      <vt:lpstr>The compromise</vt:lpstr>
      <vt:lpstr>Perdikkas' machinations</vt:lpstr>
      <vt:lpstr>The final settlement of the nobles</vt:lpstr>
      <vt:lpstr>Division of the empire</vt:lpstr>
      <vt:lpstr>Satrapies after settlement of 323</vt:lpstr>
      <vt:lpstr>Perdikkas’ Problems</vt:lpstr>
      <vt:lpstr>The body of Alexander</vt:lpstr>
      <vt:lpstr>Alexander’s body</vt:lpstr>
      <vt:lpstr>A new alliance?</vt:lpstr>
      <vt:lpstr>Problems in Greece</vt:lpstr>
      <vt:lpstr>The Lamian War</vt:lpstr>
      <vt:lpstr>Results of the war</vt:lpstr>
      <vt:lpstr>Marriage alliances</vt:lpstr>
      <vt:lpstr>Growing Problems for Perdikkas</vt:lpstr>
      <vt:lpstr>Invasion of Egypt</vt:lpstr>
      <vt:lpstr>Settlement at Triparadeisos</vt:lpstr>
      <vt:lpstr>Eumenes and Krateros</vt:lpstr>
      <vt:lpstr>Death of Antipater</vt:lpstr>
      <vt:lpstr>Polyperchon</vt:lpstr>
      <vt:lpstr>Athens</vt:lpstr>
      <vt:lpstr>Athens</vt:lpstr>
      <vt:lpstr>Return of Eumenes</vt:lpstr>
      <vt:lpstr>Olympias’ return</vt:lpstr>
      <vt:lpstr>Death of Philip III (Diodorus 19.11)</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Kyle</dc:creator>
  <cp:lastModifiedBy>Kyle Erickson</cp:lastModifiedBy>
  <cp:revision>49</cp:revision>
  <dcterms:created xsi:type="dcterms:W3CDTF">2011-01-16T13:27:23Z</dcterms:created>
  <dcterms:modified xsi:type="dcterms:W3CDTF">2018-10-19T15:15:23Z</dcterms:modified>
</cp:coreProperties>
</file>