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Default Extension="gif" ContentType="image/gif"/>
  <Override PartName="/ppt/notesSlides/notesSlide6.xml" ContentType="application/vnd.openxmlformats-officedocument.presentationml.notesSlide+xml"/>
  <Default Extension="xlsx" ContentType="application/vnd.openxmlformats-officedocument.spreadsheetml.sheet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rts/chart1.xml" ContentType="application/vnd.openxmlformats-officedocument.drawingml.char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Default Extension="bin" ContentType="application/vnd.openxmlformats-officedocument.oleObject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Default Extension="emf" ContentType="image/x-emf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40"/>
  </p:notesMasterIdLst>
  <p:sldIdLst>
    <p:sldId id="262" r:id="rId2"/>
    <p:sldId id="267" r:id="rId3"/>
    <p:sldId id="268" r:id="rId4"/>
    <p:sldId id="269" r:id="rId5"/>
    <p:sldId id="270" r:id="rId6"/>
    <p:sldId id="271" r:id="rId7"/>
    <p:sldId id="272" r:id="rId8"/>
    <p:sldId id="273" r:id="rId9"/>
    <p:sldId id="306" r:id="rId10"/>
    <p:sldId id="307" r:id="rId11"/>
    <p:sldId id="308" r:id="rId12"/>
    <p:sldId id="309" r:id="rId13"/>
    <p:sldId id="310" r:id="rId14"/>
    <p:sldId id="311" r:id="rId15"/>
    <p:sldId id="305" r:id="rId16"/>
    <p:sldId id="314" r:id="rId17"/>
    <p:sldId id="312" r:id="rId18"/>
    <p:sldId id="274" r:id="rId19"/>
    <p:sldId id="275" r:id="rId20"/>
    <p:sldId id="276" r:id="rId21"/>
    <p:sldId id="277" r:id="rId22"/>
    <p:sldId id="278" r:id="rId23"/>
    <p:sldId id="279" r:id="rId24"/>
    <p:sldId id="281" r:id="rId25"/>
    <p:sldId id="283" r:id="rId26"/>
    <p:sldId id="284" r:id="rId27"/>
    <p:sldId id="303" r:id="rId28"/>
    <p:sldId id="313" r:id="rId29"/>
    <p:sldId id="293" r:id="rId30"/>
    <p:sldId id="294" r:id="rId31"/>
    <p:sldId id="295" r:id="rId32"/>
    <p:sldId id="296" r:id="rId33"/>
    <p:sldId id="297" r:id="rId34"/>
    <p:sldId id="298" r:id="rId35"/>
    <p:sldId id="299" r:id="rId36"/>
    <p:sldId id="300" r:id="rId37"/>
    <p:sldId id="301" r:id="rId38"/>
    <p:sldId id="304" r:id="rId39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14" autoAdjust="0"/>
    <p:restoredTop sz="78917" autoAdjust="0"/>
  </p:normalViewPr>
  <p:slideViewPr>
    <p:cSldViewPr>
      <p:cViewPr>
        <p:scale>
          <a:sx n="50" d="100"/>
          <a:sy n="50" d="100"/>
        </p:scale>
        <p:origin x="-2142" y="-58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66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Worksheet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GB"/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dPt>
            <c:idx val="0"/>
            <c:spPr>
              <a:solidFill>
                <a:srgbClr val="00B050"/>
              </a:solidFill>
            </c:spPr>
          </c:dPt>
          <c:dPt>
            <c:idx val="1"/>
            <c:spPr>
              <a:solidFill>
                <a:srgbClr val="FFFF00"/>
              </a:solidFill>
            </c:spPr>
          </c:dPt>
          <c:dPt>
            <c:idx val="2"/>
            <c:spPr>
              <a:solidFill>
                <a:srgbClr val="FF0000"/>
              </a:solidFill>
            </c:spPr>
          </c:dPt>
          <c:dLbls>
            <c:dLbl>
              <c:idx val="0"/>
              <c:layout>
                <c:manualLayout>
                  <c:x val="-8.3762880334402726E-2"/>
                  <c:y val="-0.22305975100568284"/>
                </c:manualLayout>
              </c:layout>
              <c:showPercent val="1"/>
            </c:dLbl>
            <c:dLbl>
              <c:idx val="1"/>
              <c:layout>
                <c:manualLayout>
                  <c:x val="-9.5523719257315051E-2"/>
                  <c:y val="2.0583579849308095E-3"/>
                </c:manualLayout>
              </c:layout>
              <c:showPercent val="1"/>
            </c:dLbl>
            <c:dLbl>
              <c:idx val="2"/>
              <c:layout>
                <c:manualLayout>
                  <c:x val="2.2099372995042298E-2"/>
                  <c:y val="0"/>
                </c:manualLayout>
              </c:layout>
              <c:showPercent val="1"/>
            </c:dLbl>
            <c:txPr>
              <a:bodyPr/>
              <a:lstStyle/>
              <a:p>
                <a:pPr>
                  <a:defRPr sz="2800"/>
                </a:pPr>
                <a:endParaRPr lang="en-US"/>
              </a:p>
            </c:txPr>
            <c:showPercent val="1"/>
            <c:showLeaderLines val="1"/>
          </c:dLbls>
          <c:cat>
            <c:strRef>
              <c:f>Sheet1!$A$2:$A$4</c:f>
              <c:strCache>
                <c:ptCount val="3"/>
                <c:pt idx="0">
                  <c:v>Ethernet</c:v>
                </c:pt>
                <c:pt idx="1">
                  <c:v>Token Ring</c:v>
                </c:pt>
                <c:pt idx="2">
                  <c:v>Other</c:v>
                </c:pt>
              </c:strCache>
            </c:strRef>
          </c:cat>
          <c:val>
            <c:numRef>
              <c:f>Sheet1!$B$2:$B$4</c:f>
              <c:numCache>
                <c:formatCode>0%</c:formatCode>
                <c:ptCount val="3"/>
                <c:pt idx="0">
                  <c:v>0.8500000000000002</c:v>
                </c:pt>
                <c:pt idx="1">
                  <c:v>0.1</c:v>
                </c:pt>
                <c:pt idx="2">
                  <c:v>5.0000000000000017E-2</c:v>
                </c:pt>
              </c:numCache>
            </c:numRef>
          </c:val>
        </c:ser>
        <c:dLbls>
          <c:showPercent val="1"/>
        </c:dLbls>
        <c:firstSliceAng val="0"/>
      </c:pieChart>
    </c:plotArea>
    <c:legend>
      <c:legendPos val="r"/>
      <c:layout>
        <c:manualLayout>
          <c:xMode val="edge"/>
          <c:yMode val="edge"/>
          <c:x val="0.70129240789345793"/>
          <c:y val="0.38211246668033638"/>
          <c:w val="0.16753475260036946"/>
          <c:h val="0.1968045201988009"/>
        </c:manualLayout>
      </c:layout>
    </c:legend>
    <c:plotVisOnly val="1"/>
  </c:chart>
  <c:txPr>
    <a:bodyPr/>
    <a:lstStyle/>
    <a:p>
      <a:pPr>
        <a:defRPr sz="1800"/>
      </a:pPr>
      <a:endParaRPr lang="en-US"/>
    </a:p>
  </c:txPr>
  <c:externalData r:id="rId1"/>
</c:chartSpac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9.emf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29.wmf"/><Relationship Id="rId1" Type="http://schemas.openxmlformats.org/officeDocument/2006/relationships/image" Target="../media/image28.wmf"/></Relationships>
</file>

<file path=ppt/drawings/_rels/vmlDrawing4.vml.rels><?xml version="1.0" encoding="UTF-8" standalone="yes"?>
<Relationships xmlns="http://schemas.openxmlformats.org/package/2006/relationships"><Relationship Id="rId2" Type="http://schemas.openxmlformats.org/officeDocument/2006/relationships/image" Target="../media/image29.wmf"/><Relationship Id="rId1" Type="http://schemas.openxmlformats.org/officeDocument/2006/relationships/image" Target="../media/image28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8D4FC46-A908-4BD3-AA7E-443464B67C7A}" type="datetimeFigureOut">
              <a:rPr lang="en-GB" smtClean="0"/>
              <a:pPr/>
              <a:t>13/03/2013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A0A2339-854D-4810-9E26-ADF03CA437F7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Ethernet is a broadcast transmission medium.  This means that all devices on a network can see all data that passes along the networking media.</a:t>
            </a:r>
          </a:p>
          <a:p>
            <a:endParaRPr lang="en-US" sz="1600" dirty="0" smtClean="0"/>
          </a:p>
          <a:p>
            <a:r>
              <a:rPr lang="en-US" sz="1600" dirty="0" smtClean="0"/>
              <a:t>Transmitting and receiving data packets</a:t>
            </a:r>
          </a:p>
          <a:p>
            <a:endParaRPr lang="en-US" sz="1600" dirty="0" smtClean="0"/>
          </a:p>
          <a:p>
            <a:r>
              <a:rPr lang="en-US" sz="1600" dirty="0" smtClean="0"/>
              <a:t>Decoding data packets and checking them for valid MAC addresses before passing them to the upper layers of the </a:t>
            </a:r>
            <a:r>
              <a:rPr lang="en-US" sz="1600" dirty="0" err="1" smtClean="0"/>
              <a:t>OSI</a:t>
            </a:r>
            <a:r>
              <a:rPr lang="en-US" sz="1600" dirty="0" smtClean="0"/>
              <a:t> model </a:t>
            </a:r>
          </a:p>
          <a:p>
            <a:endParaRPr lang="en-US" sz="1600" dirty="0" smtClean="0"/>
          </a:p>
          <a:p>
            <a:r>
              <a:rPr lang="en-US" sz="1600" dirty="0" smtClean="0"/>
              <a:t>Detecting errors within data packets or on the network </a:t>
            </a:r>
          </a:p>
          <a:p>
            <a:endParaRPr lang="en-US" sz="1600" dirty="0" smtClean="0"/>
          </a:p>
          <a:p>
            <a:r>
              <a:rPr lang="en-US" sz="1600" dirty="0" smtClean="0"/>
              <a:t>In the </a:t>
            </a:r>
            <a:r>
              <a:rPr lang="en-US" sz="1600" dirty="0" err="1" smtClean="0"/>
              <a:t>CSMA</a:t>
            </a:r>
            <a:r>
              <a:rPr lang="en-US" sz="1600" dirty="0" smtClean="0"/>
              <a:t>/CD (</a:t>
            </a:r>
            <a:r>
              <a:rPr lang="en-GB" sz="1600" dirty="0" smtClean="0"/>
              <a:t>Carrier Sense Multiple Access With Collision Detection </a:t>
            </a:r>
            <a:r>
              <a:rPr lang="en-US" sz="1600" dirty="0" smtClean="0"/>
              <a:t>) access method, networking devices with data to transmit over the networking media work in a listen-before-transmit mode. </a:t>
            </a:r>
          </a:p>
          <a:p>
            <a:endParaRPr lang="en-GB" sz="16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0A2339-854D-4810-9E26-ADF03CA437F7}" type="slidenum">
              <a:rPr lang="en-GB" smtClean="0"/>
              <a:pPr/>
              <a:t>6</a:t>
            </a:fld>
            <a:endParaRPr lang="en-GB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0A2339-854D-4810-9E26-ADF03CA437F7}" type="slidenum">
              <a:rPr lang="en-GB" smtClean="0"/>
              <a:pPr/>
              <a:t>7</a:t>
            </a:fld>
            <a:endParaRPr lang="en-GB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rtl="0" eaLnBrk="1" fontAlgn="base" latinLnBrk="0" hangingPunct="1"/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LED</a:t>
            </a:r>
          </a:p>
          <a:p>
            <a:pPr rtl="0" eaLnBrk="1" fontAlgn="base" latinLnBrk="0" hangingPunct="1"/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Lower output power</a:t>
            </a:r>
          </a:p>
          <a:p>
            <a:pPr rtl="0" eaLnBrk="1" fontAlgn="base" latinLnBrk="0" hangingPunct="1"/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More diffuse beams</a:t>
            </a:r>
          </a:p>
          <a:p>
            <a:pPr rtl="0" eaLnBrk="1" fontAlgn="base" latinLnBrk="0" hangingPunct="1"/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For shorter distances</a:t>
            </a:r>
          </a:p>
          <a:p>
            <a:pPr rtl="0" eaLnBrk="1" fontAlgn="base" latinLnBrk="0" hangingPunct="1"/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Multimode fibers</a:t>
            </a:r>
          </a:p>
          <a:p>
            <a:pPr rtl="0" eaLnBrk="1" fontAlgn="base" latinLnBrk="0" hangingPunct="1"/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Less expensive</a:t>
            </a:r>
          </a:p>
          <a:p>
            <a:pPr rtl="0" eaLnBrk="1" fontAlgn="base" latinLnBrk="0" hangingPunct="1"/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Does not require special operating conditions</a:t>
            </a:r>
          </a:p>
          <a:p>
            <a:pPr rtl="0" eaLnBrk="1" fontAlgn="base" latinLnBrk="0" hangingPunct="1"/>
            <a:endParaRPr lang="en-US" sz="1200" b="0" i="0" u="none" strike="noStrike" kern="1200" baseline="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rtl="0" eaLnBrk="1" fontAlgn="base" latinLnBrk="0" hangingPunct="1"/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Laser</a:t>
            </a:r>
          </a:p>
          <a:p>
            <a:pPr rtl="0" eaLnBrk="1" fontAlgn="base" latinLnBrk="0" hangingPunct="1"/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Higher output power</a:t>
            </a:r>
          </a:p>
          <a:p>
            <a:pPr rtl="0" eaLnBrk="1" fontAlgn="base" latinLnBrk="0" hangingPunct="1"/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Less diffuse beams</a:t>
            </a:r>
          </a:p>
          <a:p>
            <a:pPr rtl="0" eaLnBrk="1" fontAlgn="base" latinLnBrk="0" hangingPunct="1"/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For long distances</a:t>
            </a:r>
          </a:p>
          <a:p>
            <a:pPr rtl="0" eaLnBrk="1" fontAlgn="base" latinLnBrk="0" hangingPunct="1"/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Single-mode fibers</a:t>
            </a:r>
          </a:p>
          <a:p>
            <a:pPr rtl="0" eaLnBrk="1" fontAlgn="base" latinLnBrk="0" hangingPunct="1"/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More expensive</a:t>
            </a:r>
          </a:p>
          <a:p>
            <a:pPr rtl="0" eaLnBrk="1" fontAlgn="base" latinLnBrk="0" hangingPunct="1"/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Requires special operating conditions</a:t>
            </a:r>
          </a:p>
          <a:p>
            <a:pPr rtl="0" eaLnBrk="1" fontAlgn="base" latinLnBrk="0" hangingPunct="1"/>
            <a:endParaRPr lang="en-US" sz="1200" b="0" i="0" u="none" strike="noStrike" kern="1200" baseline="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0A2339-854D-4810-9E26-ADF03CA437F7}" type="slidenum">
              <a:rPr lang="en-GB" smtClean="0"/>
              <a:pPr/>
              <a:t>14</a:t>
            </a:fld>
            <a:endParaRPr lang="en-GB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sz="1200" b="1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Fibre patch cables</a:t>
            </a:r>
          </a:p>
          <a:p>
            <a:r>
              <a:rPr lang="en-GB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ST-ST</a:t>
            </a:r>
          </a:p>
          <a:p>
            <a:r>
              <a:rPr lang="en-GB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ST-SC</a:t>
            </a:r>
          </a:p>
          <a:p>
            <a:r>
              <a:rPr lang="en-GB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ST-LC</a:t>
            </a:r>
          </a:p>
          <a:p>
            <a:r>
              <a:rPr lang="en-GB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SC-SC</a:t>
            </a:r>
          </a:p>
          <a:p>
            <a:r>
              <a:rPr lang="en-GB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LC-SC</a:t>
            </a:r>
          </a:p>
          <a:p>
            <a:r>
              <a:rPr lang="en-GB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 LC-LC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0A2339-854D-4810-9E26-ADF03CA437F7}" type="slidenum">
              <a:rPr lang="en-GB" smtClean="0"/>
              <a:pPr/>
              <a:t>16</a:t>
            </a:fld>
            <a:endParaRPr lang="en-GB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A token is placed on the network and passed to each member of the network</a:t>
            </a:r>
          </a:p>
          <a:p>
            <a:r>
              <a:rPr lang="en-US" sz="1600" dirty="0" smtClean="0"/>
              <a:t>When someone has something to say, they “grab” the token and then transmit their information.</a:t>
            </a:r>
          </a:p>
          <a:p>
            <a:r>
              <a:rPr lang="en-US" sz="1600" dirty="0" smtClean="0"/>
              <a:t>The message is sent to all other members of the network.</a:t>
            </a:r>
          </a:p>
          <a:p>
            <a:r>
              <a:rPr lang="en-US" sz="1600" dirty="0" smtClean="0"/>
              <a:t>The member the message is addressed to “hears” the message and all others ignore the message.</a:t>
            </a:r>
          </a:p>
          <a:p>
            <a:r>
              <a:rPr lang="en-US" sz="1600" dirty="0" smtClean="0"/>
              <a:t>Once the message is delivered, the token is freed for someone else to use.</a:t>
            </a:r>
          </a:p>
          <a:p>
            <a:endParaRPr lang="en-GB" sz="16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0A2339-854D-4810-9E26-ADF03CA437F7}" type="slidenum">
              <a:rPr lang="en-GB" smtClean="0"/>
              <a:pPr/>
              <a:t>18</a:t>
            </a:fld>
            <a:endParaRPr lang="en-GB"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The system has very good control, but is complex in implementation</a:t>
            </a:r>
          </a:p>
          <a:p>
            <a:endParaRPr lang="en-US" sz="1600" dirty="0" smtClean="0"/>
          </a:p>
          <a:p>
            <a:r>
              <a:rPr lang="en-US" sz="1600" dirty="0" smtClean="0"/>
              <a:t>If token is lost or mutilated, a member of the network must replace the token</a:t>
            </a:r>
          </a:p>
          <a:p>
            <a:pPr lvl="1"/>
            <a:r>
              <a:rPr lang="en-US" sz="1600" dirty="0" smtClean="0"/>
              <a:t>Usually automatic after some specified wait time</a:t>
            </a:r>
          </a:p>
          <a:p>
            <a:endParaRPr lang="en-US" sz="1600" dirty="0" smtClean="0"/>
          </a:p>
          <a:p>
            <a:r>
              <a:rPr lang="en-US" sz="1600" dirty="0" smtClean="0"/>
              <a:t>System is deterministic</a:t>
            </a:r>
          </a:p>
          <a:p>
            <a:pPr lvl="1"/>
            <a:r>
              <a:rPr lang="en-US" sz="1600" dirty="0" smtClean="0"/>
              <a:t>That means that if a station has higher priority traffic to send, the system can deal with it.</a:t>
            </a:r>
          </a:p>
          <a:p>
            <a:endParaRPr lang="en-GB" sz="16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0A2339-854D-4810-9E26-ADF03CA437F7}" type="slidenum">
              <a:rPr lang="en-GB" smtClean="0"/>
              <a:pPr/>
              <a:t>21</a:t>
            </a:fld>
            <a:endParaRPr lang="en-GB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 bwMode="ltGray">
          <a:xfrm>
            <a:off x="0" y="0"/>
            <a:ext cx="9143999" cy="513543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3355848"/>
            <a:ext cx="8077200" cy="1673352"/>
          </a:xfrm>
        </p:spPr>
        <p:txBody>
          <a:bodyPr vert="horz" lIns="91440" tIns="0" rIns="45720" bIns="0" rtlCol="0" anchor="t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1828800"/>
            <a:ext cx="8077200" cy="1499616"/>
          </a:xfrm>
        </p:spPr>
        <p:txBody>
          <a:bodyPr lIns="118872" tIns="0" rIns="45720" bIns="0" anchor="b"/>
          <a:lstStyle>
            <a:lvl1pPr marL="0" indent="0" algn="l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0D6B34-A169-4C14-88DD-8F0439786FE0}" type="datetimeFigureOut">
              <a:rPr lang="en-GB" smtClean="0"/>
              <a:pPr/>
              <a:t>13/03/2013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267287-1E51-425F-941D-3CFF4E22B629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10" name="Rectangle 9"/>
          <p:cNvSpPr/>
          <p:nvPr/>
        </p:nvSpPr>
        <p:spPr bwMode="invGray">
          <a:xfrm>
            <a:off x="0" y="5128334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pic>
        <p:nvPicPr>
          <p:cNvPr id="12" name="Picture 2" descr="logoSMU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87272" y="5329308"/>
            <a:ext cx="6169457" cy="13400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252728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0D6B34-A169-4C14-88DD-8F0439786FE0}" type="datetimeFigureOut">
              <a:rPr lang="en-GB" smtClean="0"/>
              <a:pPr/>
              <a:t>13/03/2013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267287-1E51-425F-941D-3CFF4E22B629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 bwMode="ltGray">
          <a:xfrm>
            <a:off x="0" y="1"/>
            <a:ext cx="9144000" cy="260252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Rectangle 11"/>
          <p:cNvSpPr/>
          <p:nvPr/>
        </p:nvSpPr>
        <p:spPr bwMode="invGray">
          <a:xfrm>
            <a:off x="0" y="2602520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9808" y="118872"/>
            <a:ext cx="8013192" cy="1636776"/>
          </a:xfrm>
        </p:spPr>
        <p:txBody>
          <a:bodyPr vert="horz" lIns="91440" tIns="0" rIns="91440" bIns="0" rtlCol="0" anchor="b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40664" y="1828800"/>
            <a:ext cx="8022336" cy="685800"/>
          </a:xfrm>
        </p:spPr>
        <p:txBody>
          <a:bodyPr lIns="146304" tIns="0" rIns="45720" bIns="0"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0D6B34-A169-4C14-88DD-8F0439786FE0}" type="datetimeFigureOut">
              <a:rPr lang="en-GB" smtClean="0"/>
              <a:pPr/>
              <a:t>13/03/2013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267287-1E51-425F-941D-3CFF4E22B629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773936"/>
            <a:ext cx="4038600" cy="4623816"/>
          </a:xfrm>
        </p:spPr>
        <p:txBody>
          <a:bodyPr lIns="91440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73936"/>
            <a:ext cx="4038600" cy="462381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0D6B34-A169-4C14-88DD-8F0439786FE0}" type="datetimeFigureOut">
              <a:rPr lang="en-GB" smtClean="0"/>
              <a:pPr/>
              <a:t>13/03/2013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267287-1E51-425F-941D-3CFF4E22B629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98987"/>
            <a:ext cx="4040188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49512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698987"/>
            <a:ext cx="4041775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49512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0D6B34-A169-4C14-88DD-8F0439786FE0}" type="datetimeFigureOut">
              <a:rPr lang="en-GB" smtClean="0"/>
              <a:pPr/>
              <a:t>13/03/2013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267287-1E51-425F-941D-3CFF4E22B629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0D6B34-A169-4C14-88DD-8F0439786FE0}" type="datetimeFigureOut">
              <a:rPr lang="en-GB" smtClean="0"/>
              <a:pPr/>
              <a:t>13/03/2013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267287-1E51-425F-941D-3CFF4E22B629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6" name="Rectangle 5"/>
          <p:cNvSpPr/>
          <p:nvPr userDrawn="1"/>
        </p:nvSpPr>
        <p:spPr>
          <a:xfrm>
            <a:off x="5868144" y="5949280"/>
            <a:ext cx="3275856" cy="9087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0D6B34-A169-4C14-88DD-8F0439786FE0}" type="datetimeFigureOut">
              <a:rPr lang="en-GB" smtClean="0"/>
              <a:pPr/>
              <a:t>13/03/2013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267287-1E51-425F-941D-3CFF4E22B629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838" y="152400"/>
            <a:ext cx="2523744" cy="978408"/>
          </a:xfrm>
        </p:spPr>
        <p:txBody>
          <a:bodyPr vert="horz" lIns="73152" rIns="45720" bIns="0" rtlCol="0" anchor="b">
            <a:normAutofit/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19377" y="1743133"/>
            <a:ext cx="5920641" cy="455888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838" y="1730018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0D6B34-A169-4C14-88DD-8F0439786FE0}" type="datetimeFigureOut">
              <a:rPr lang="en-GB" smtClean="0"/>
              <a:pPr/>
              <a:t>13/03/2013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267287-1E51-425F-941D-3CFF4E22B629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12" name="Rectangle 11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9" name="Rectangle 8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4592" y="155448"/>
            <a:ext cx="2525150" cy="978408"/>
          </a:xfrm>
        </p:spPr>
        <p:txBody>
          <a:bodyPr lIns="73152" bIns="0" anchor="b"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903805" y="1484808"/>
            <a:ext cx="6247397" cy="5373192"/>
          </a:xfrm>
          <a:solidFill>
            <a:schemeClr val="bg2">
              <a:shade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4592" y="1728216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64592" y="1170432"/>
            <a:ext cx="2523744" cy="201168"/>
          </a:xfrm>
        </p:spPr>
        <p:txBody>
          <a:bodyPr/>
          <a:lstStyle/>
          <a:p>
            <a:fld id="{460D6B34-A169-4C14-88DD-8F0439786FE0}" type="datetimeFigureOut">
              <a:rPr lang="en-GB" smtClean="0"/>
              <a:pPr/>
              <a:t>13/03/2013</a:t>
            </a:fld>
            <a:endParaRPr lang="en-GB" dirty="0"/>
          </a:p>
        </p:txBody>
      </p:sp>
      <p:sp>
        <p:nvSpPr>
          <p:cNvPr id="11" name="Rectangle 10"/>
          <p:cNvSpPr/>
          <p:nvPr/>
        </p:nvSpPr>
        <p:spPr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9" name="Rectangle 8"/>
          <p:cNvSpPr/>
          <p:nvPr/>
        </p:nvSpPr>
        <p:spPr bwMode="invGray"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35808" y="1170432"/>
            <a:ext cx="5193792" cy="201168"/>
          </a:xfrm>
        </p:spPr>
        <p:txBody>
          <a:bodyPr/>
          <a:lstStyle>
            <a:lvl1pPr>
              <a:defRPr>
                <a:solidFill>
                  <a:schemeClr val="bg1">
                    <a:shade val="50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339328" y="1170432"/>
            <a:ext cx="733864" cy="201168"/>
          </a:xfrm>
        </p:spPr>
        <p:txBody>
          <a:bodyPr/>
          <a:lstStyle/>
          <a:p>
            <a:fld id="{EE267287-1E51-425F-941D-3CFF4E22B629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0D6B34-A169-4C14-88DD-8F0439786FE0}" type="datetimeFigureOut">
              <a:rPr lang="en-GB" smtClean="0"/>
              <a:pPr/>
              <a:t>13/03/2013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267287-1E51-425F-941D-3CFF4E22B629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 bwMode="invGray">
          <a:xfrm>
            <a:off x="6598920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108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8" name="Rectangle 7"/>
          <p:cNvSpPr/>
          <p:nvPr/>
        </p:nvSpPr>
        <p:spPr bwMode="ltGray">
          <a:xfrm>
            <a:off x="6647687" y="0"/>
            <a:ext cx="2514601" cy="685800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274640"/>
            <a:ext cx="190500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304800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0D6B34-A169-4C14-88DD-8F0439786FE0}" type="datetimeFigureOut">
              <a:rPr lang="en-GB" smtClean="0"/>
              <a:pPr/>
              <a:t>13/03/2013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40597" y="6377459"/>
            <a:ext cx="3836404" cy="365125"/>
          </a:xfrm>
        </p:spPr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267287-1E51-425F-941D-3CFF4E22B629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 bwMode="invGray">
          <a:xfrm>
            <a:off x="0" y="1435895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7" name="Rectangle 6"/>
          <p:cNvSpPr/>
          <p:nvPr/>
        </p:nvSpPr>
        <p:spPr bwMode="ltGray">
          <a:xfrm>
            <a:off x="0" y="0"/>
            <a:ext cx="9143999" cy="1433733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51062"/>
          </a:xfrm>
          <a:prstGeom prst="rect">
            <a:avLst/>
          </a:prstGeom>
        </p:spPr>
        <p:txBody>
          <a:bodyPr vert="horz" lIns="91440" rIns="45720" rtlCol="0" anchor="ctr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75191"/>
            <a:ext cx="8229600" cy="4625609"/>
          </a:xfrm>
          <a:prstGeom prst="rect">
            <a:avLst/>
          </a:prstGeom>
        </p:spPr>
        <p:txBody>
          <a:bodyPr vert="horz" lIns="54864" tIns="91440" rtlCol="0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476999"/>
            <a:ext cx="2133600" cy="274320"/>
          </a:xfrm>
          <a:prstGeom prst="rect">
            <a:avLst/>
          </a:prstGeom>
        </p:spPr>
        <p:txBody>
          <a:bodyPr vert="horz" lIns="109728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460D6B34-A169-4C14-88DD-8F0439786FE0}" type="datetimeFigureOut">
              <a:rPr lang="en-GB" smtClean="0"/>
              <a:pPr/>
              <a:t>13/03/2013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640596" y="6476999"/>
            <a:ext cx="5507719" cy="274320"/>
          </a:xfrm>
          <a:prstGeom prst="rect">
            <a:avLst/>
          </a:prstGeom>
        </p:spPr>
        <p:txBody>
          <a:bodyPr vert="horz" lIns="45720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04396" y="6476999"/>
            <a:ext cx="733864" cy="274320"/>
          </a:xfrm>
          <a:prstGeom prst="rect">
            <a:avLst/>
          </a:prstGeom>
        </p:spPr>
        <p:txBody>
          <a:bodyPr vert="horz" bIns="0" rtlCol="0" anchor="b"/>
          <a:lstStyle>
            <a:lvl1pPr algn="r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EE267287-1E51-425F-941D-3CFF4E22B629}" type="slidenum">
              <a:rPr lang="en-GB" smtClean="0"/>
              <a:pPr/>
              <a:t>‹#›</a:t>
            </a:fld>
            <a:endParaRPr lang="en-GB" dirty="0"/>
          </a:p>
        </p:txBody>
      </p:sp>
      <p:pic>
        <p:nvPicPr>
          <p:cNvPr id="9" name="Picture 2" descr="logoSMU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6012160" y="6093296"/>
            <a:ext cx="3059832" cy="6646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4500" b="1" kern="1200">
          <a:solidFill>
            <a:schemeClr val="accent1">
              <a:satMod val="150000"/>
            </a:schemeClr>
          </a:solidFill>
          <a:effectLst/>
          <a:latin typeface="+mj-lt"/>
          <a:ea typeface="+mj-ea"/>
          <a:cs typeface="+mj-cs"/>
        </a:defRPr>
      </a:lvl1pPr>
      <a:extLst/>
    </p:titleStyle>
    <p:bodyStyle>
      <a:lvl1pPr marL="438912" indent="-320040" algn="l" rtl="0" eaLnBrk="1" latinLnBrk="0" hangingPunct="1">
        <a:spcBef>
          <a:spcPts val="0"/>
        </a:spcBef>
        <a:buClr>
          <a:schemeClr val="accent1"/>
        </a:buClr>
        <a:buSzPct val="80000"/>
        <a:buFont typeface="Wingdings 2"/>
        <a:buChar char="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31520" indent="-27432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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3"/>
        </a:buClr>
        <a:buFont typeface="Arial"/>
        <a:buChar char="▪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16152" indent="-182880" algn="l" rtl="0" eaLnBrk="1" latinLnBrk="0" hangingPunct="1">
        <a:spcBef>
          <a:spcPct val="20000"/>
        </a:spcBef>
        <a:buClr>
          <a:schemeClr val="accent4"/>
        </a:buClr>
        <a:buFont typeface="Arial"/>
        <a:buChar char="▪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26464" indent="-182880" algn="l" rtl="0" eaLnBrk="1" latinLnBrk="0" hangingPunct="1">
        <a:spcBef>
          <a:spcPct val="20000"/>
        </a:spcBef>
        <a:buClr>
          <a:schemeClr val="accent5"/>
        </a:buClr>
        <a:buFont typeface="Wingdings 3"/>
        <a:buChar char=""/>
        <a:defRPr kumimoji="0" lang="en-US" sz="2000" kern="1200" smtClean="0">
          <a:solidFill>
            <a:schemeClr val="tx1"/>
          </a:solidFill>
          <a:latin typeface="+mn-lt"/>
          <a:ea typeface="+mn-ea"/>
          <a:cs typeface="+mn-cs"/>
        </a:defRPr>
      </a:lvl5pPr>
      <a:lvl6pPr marL="1627632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ct val="20000"/>
        </a:spcBef>
        <a:buClr>
          <a:schemeClr val="accent1"/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ct val="20000"/>
        </a:spcBef>
        <a:buClr>
          <a:schemeClr val="accent2"/>
        </a:buClr>
        <a:buFont typeface="Wingdings 2" pitchFamily="18" charset="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231136" indent="-182880" algn="l" rtl="0" eaLnBrk="1" latinLnBrk="0" hangingPunct="1">
        <a:spcBef>
          <a:spcPct val="20000"/>
        </a:spcBef>
        <a:buClr>
          <a:schemeClr val="accent3"/>
        </a:buClr>
        <a:buFont typeface="Wingdings 2" pitchFamily="18" charset="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6.xml"/><Relationship Id="rId1" Type="http://schemas.openxmlformats.org/officeDocument/2006/relationships/video" Target="file:///F:\Computer%20and%20Network%20Architecture\19%20Lec%20-%20LAN%20Technologies\Broadbast%20Animation.mov" TargetMode="External"/><Relationship Id="rId4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7" Type="http://schemas.openxmlformats.org/officeDocument/2006/relationships/image" Target="../media/image18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21.wmf"/><Relationship Id="rId4" Type="http://schemas.openxmlformats.org/officeDocument/2006/relationships/image" Target="../media/image20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gif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wmf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7.bin"/><Relationship Id="rId13" Type="http://schemas.openxmlformats.org/officeDocument/2006/relationships/oleObject" Target="../embeddings/oleObject12.bin"/><Relationship Id="rId3" Type="http://schemas.openxmlformats.org/officeDocument/2006/relationships/oleObject" Target="../embeddings/oleObject3.bin"/><Relationship Id="rId7" Type="http://schemas.openxmlformats.org/officeDocument/2006/relationships/oleObject" Target="../embeddings/oleObject6.bin"/><Relationship Id="rId12" Type="http://schemas.openxmlformats.org/officeDocument/2006/relationships/oleObject" Target="../embeddings/oleObject11.bin"/><Relationship Id="rId17" Type="http://schemas.openxmlformats.org/officeDocument/2006/relationships/oleObject" Target="../embeddings/oleObject16.bin"/><Relationship Id="rId2" Type="http://schemas.openxmlformats.org/officeDocument/2006/relationships/slideLayout" Target="../slideLayouts/slideLayout6.xml"/><Relationship Id="rId16" Type="http://schemas.openxmlformats.org/officeDocument/2006/relationships/oleObject" Target="../embeddings/oleObject15.bin"/><Relationship Id="rId1" Type="http://schemas.openxmlformats.org/officeDocument/2006/relationships/vmlDrawing" Target="../drawings/vmlDrawing3.vml"/><Relationship Id="rId6" Type="http://schemas.openxmlformats.org/officeDocument/2006/relationships/oleObject" Target="../embeddings/oleObject5.bin"/><Relationship Id="rId11" Type="http://schemas.openxmlformats.org/officeDocument/2006/relationships/oleObject" Target="../embeddings/oleObject10.bin"/><Relationship Id="rId5" Type="http://schemas.openxmlformats.org/officeDocument/2006/relationships/image" Target="../media/image30.png"/><Relationship Id="rId15" Type="http://schemas.openxmlformats.org/officeDocument/2006/relationships/oleObject" Target="../embeddings/oleObject14.bin"/><Relationship Id="rId10" Type="http://schemas.openxmlformats.org/officeDocument/2006/relationships/oleObject" Target="../embeddings/oleObject9.bin"/><Relationship Id="rId4" Type="http://schemas.openxmlformats.org/officeDocument/2006/relationships/oleObject" Target="../embeddings/oleObject4.bin"/><Relationship Id="rId9" Type="http://schemas.openxmlformats.org/officeDocument/2006/relationships/oleObject" Target="../embeddings/oleObject8.bin"/><Relationship Id="rId14" Type="http://schemas.openxmlformats.org/officeDocument/2006/relationships/oleObject" Target="../embeddings/oleObject13.bin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1.bin"/><Relationship Id="rId3" Type="http://schemas.openxmlformats.org/officeDocument/2006/relationships/oleObject" Target="../embeddings/oleObject17.bin"/><Relationship Id="rId7" Type="http://schemas.openxmlformats.org/officeDocument/2006/relationships/image" Target="../media/image30.png"/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4.vml"/><Relationship Id="rId6" Type="http://schemas.openxmlformats.org/officeDocument/2006/relationships/oleObject" Target="../embeddings/oleObject20.bin"/><Relationship Id="rId5" Type="http://schemas.openxmlformats.org/officeDocument/2006/relationships/oleObject" Target="../embeddings/oleObject19.bin"/><Relationship Id="rId4" Type="http://schemas.openxmlformats.org/officeDocument/2006/relationships/oleObject" Target="../embeddings/oleObject18.bin"/><Relationship Id="rId9" Type="http://schemas.openxmlformats.org/officeDocument/2006/relationships/oleObject" Target="../embeddings/oleObject22.bin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LAN Technologies</a:t>
            </a:r>
            <a:endParaRPr lang="en-GB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Dr. Carlene Campbell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Topics</a:t>
            </a:r>
            <a:endParaRPr lang="en-US"/>
          </a:p>
        </p:txBody>
      </p:sp>
      <p:sp>
        <p:nvSpPr>
          <p:cNvPr id="870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Overview of LAN Technologies</a:t>
            </a:r>
          </a:p>
          <a:p>
            <a:r>
              <a:rPr lang="en-GB" dirty="0" smtClean="0"/>
              <a:t>Ethernet</a:t>
            </a:r>
          </a:p>
          <a:p>
            <a:r>
              <a:rPr lang="en-GB" dirty="0" smtClean="0"/>
              <a:t>Token Ring</a:t>
            </a:r>
          </a:p>
          <a:p>
            <a:r>
              <a:rPr lang="en-GB" dirty="0" err="1" smtClean="0"/>
              <a:t>FDDI</a:t>
            </a:r>
            <a:endParaRPr lang="en-GB" dirty="0" smtClean="0"/>
          </a:p>
          <a:p>
            <a:r>
              <a:rPr lang="en-GB" dirty="0" smtClean="0"/>
              <a:t>Why did Ethernet Win?</a:t>
            </a:r>
          </a:p>
          <a:p>
            <a:r>
              <a:rPr lang="en-GB" dirty="0" smtClean="0"/>
              <a:t>Wireless LANs</a:t>
            </a:r>
            <a:endParaRPr lang="en-GB" dirty="0"/>
          </a:p>
        </p:txBody>
      </p:sp>
      <p:sp>
        <p:nvSpPr>
          <p:cNvPr id="6" name="Rectangle 5"/>
          <p:cNvSpPr/>
          <p:nvPr/>
        </p:nvSpPr>
        <p:spPr>
          <a:xfrm>
            <a:off x="8929686" y="0"/>
            <a:ext cx="214314" cy="214314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8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LAN Technologies</a:t>
            </a:r>
            <a:endParaRPr lang="en-US"/>
          </a:p>
        </p:txBody>
      </p:sp>
      <p:sp>
        <p:nvSpPr>
          <p:cNvPr id="121859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775191"/>
            <a:ext cx="4330824" cy="5082809"/>
          </a:xfrm>
        </p:spPr>
        <p:txBody>
          <a:bodyPr>
            <a:normAutofit fontScale="70000" lnSpcReduction="20000"/>
          </a:bodyPr>
          <a:lstStyle/>
          <a:p>
            <a:r>
              <a:rPr lang="en-US" b="1" dirty="0" smtClean="0"/>
              <a:t>Ethernet</a:t>
            </a:r>
            <a:r>
              <a:rPr lang="en-US" dirty="0" smtClean="0"/>
              <a:t> - logical bus topology (information flow is on a linear bus) and physical star or extended star (wired as a star)</a:t>
            </a:r>
          </a:p>
          <a:p>
            <a:endParaRPr lang="en-US" dirty="0" smtClean="0"/>
          </a:p>
          <a:p>
            <a:r>
              <a:rPr lang="en-US" b="1" dirty="0" smtClean="0"/>
              <a:t>Token Ring </a:t>
            </a:r>
            <a:r>
              <a:rPr lang="en-US" dirty="0" smtClean="0"/>
              <a:t>- logical ring topology (in other words, information flow is controlled in a ring) and a physical star topology (in other words, it is wired as a star) </a:t>
            </a:r>
          </a:p>
          <a:p>
            <a:pPr lvl="4"/>
            <a:endParaRPr lang="en-US" dirty="0" smtClean="0"/>
          </a:p>
          <a:p>
            <a:r>
              <a:rPr lang="en-US" b="1" dirty="0" err="1" smtClean="0"/>
              <a:t>FDDI</a:t>
            </a:r>
            <a:r>
              <a:rPr lang="en-US" dirty="0" smtClean="0"/>
              <a:t> (Fiber Distributed Data Interface) - logical ring topology (information flow is controlled in a ring) and physical dual ring topology (wired as a dual ring)</a:t>
            </a:r>
            <a:endParaRPr lang="en-US" dirty="0"/>
          </a:p>
        </p:txBody>
      </p:sp>
      <p:graphicFrame>
        <p:nvGraphicFramePr>
          <p:cNvPr id="1027" name="Object 3"/>
          <p:cNvGraphicFramePr>
            <a:graphicFrameLocks noChangeAspect="1"/>
          </p:cNvGraphicFramePr>
          <p:nvPr/>
        </p:nvGraphicFramePr>
        <p:xfrm>
          <a:off x="4769866" y="1485726"/>
          <a:ext cx="4338638" cy="5327650"/>
        </p:xfrm>
        <a:graphic>
          <a:graphicData uri="http://schemas.openxmlformats.org/presentationml/2006/ole">
            <p:oleObj spid="_x0000_s1027" name="Bitmap Image" r:id="rId3" imgW="3715269" imgH="4563112" progId="PBrush">
              <p:embed/>
            </p:oleObj>
          </a:graphicData>
        </a:graphic>
      </p:graphicFrame>
      <p:sp>
        <p:nvSpPr>
          <p:cNvPr id="11" name="Rectangle 10"/>
          <p:cNvSpPr/>
          <p:nvPr/>
        </p:nvSpPr>
        <p:spPr>
          <a:xfrm>
            <a:off x="8929686" y="0"/>
            <a:ext cx="214314" cy="214314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8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8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8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LAN Speed</a:t>
            </a:r>
            <a:endParaRPr lang="en-US" dirty="0"/>
          </a:p>
        </p:txBody>
      </p:sp>
      <p:graphicFrame>
        <p:nvGraphicFramePr>
          <p:cNvPr id="8" name="Content Placeholder 7"/>
          <p:cNvGraphicFramePr>
            <a:graphicFrameLocks noGrp="1"/>
          </p:cNvGraphicFramePr>
          <p:nvPr>
            <p:ph idx="1"/>
          </p:nvPr>
        </p:nvGraphicFramePr>
        <p:xfrm>
          <a:off x="457200" y="1774825"/>
          <a:ext cx="8229600" cy="3474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14800"/>
                <a:gridCol w="4114800"/>
              </a:tblGrid>
              <a:tr h="370840">
                <a:tc>
                  <a:txBody>
                    <a:bodyPr/>
                    <a:lstStyle/>
                    <a:p>
                      <a:r>
                        <a:rPr lang="en-GB" sz="3200" dirty="0" smtClean="0"/>
                        <a:t>Network Type</a:t>
                      </a:r>
                      <a:endParaRPr lang="en-GB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3200" dirty="0" smtClean="0"/>
                        <a:t>Data Transfer Rate</a:t>
                      </a:r>
                      <a:endParaRPr lang="en-GB" sz="32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GB" sz="3200" dirty="0" smtClean="0"/>
                        <a:t>Ethernet</a:t>
                      </a:r>
                      <a:endParaRPr lang="en-GB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3200" dirty="0" smtClean="0"/>
                        <a:t>10M – 10G bits/s</a:t>
                      </a:r>
                      <a:endParaRPr lang="en-GB" sz="32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GB" sz="3200" dirty="0" err="1" smtClean="0"/>
                        <a:t>FDDI</a:t>
                      </a:r>
                      <a:endParaRPr lang="en-GB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3200" dirty="0" smtClean="0"/>
                        <a:t>100Mbits/s</a:t>
                      </a:r>
                      <a:endParaRPr lang="en-GB" sz="32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GB" sz="3200" dirty="0" smtClean="0"/>
                        <a:t>Token Ring</a:t>
                      </a:r>
                      <a:endParaRPr lang="en-GB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3200" dirty="0" smtClean="0"/>
                        <a:t>4 or 16 </a:t>
                      </a:r>
                      <a:r>
                        <a:rPr lang="en-GB" sz="3200" dirty="0" err="1" smtClean="0"/>
                        <a:t>Mbits</a:t>
                      </a:r>
                      <a:r>
                        <a:rPr lang="en-GB" sz="3200" dirty="0" smtClean="0"/>
                        <a:t>/s</a:t>
                      </a:r>
                      <a:endParaRPr lang="en-GB" sz="32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GB" sz="3200" dirty="0" smtClean="0"/>
                        <a:t>Apple </a:t>
                      </a:r>
                      <a:r>
                        <a:rPr lang="en-GB" sz="3200" dirty="0" err="1" smtClean="0"/>
                        <a:t>LocaTalk</a:t>
                      </a:r>
                      <a:endParaRPr lang="en-GB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3200" dirty="0" smtClean="0"/>
                        <a:t>0.23 </a:t>
                      </a:r>
                      <a:r>
                        <a:rPr lang="en-GB" sz="3200" dirty="0" err="1" smtClean="0"/>
                        <a:t>Mbits</a:t>
                      </a:r>
                      <a:r>
                        <a:rPr lang="en-GB" sz="3200" dirty="0" smtClean="0"/>
                        <a:t>/s</a:t>
                      </a:r>
                      <a:endParaRPr lang="en-GB" sz="32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GB" sz="3200" dirty="0" smtClean="0"/>
                        <a:t>Wireless</a:t>
                      </a:r>
                      <a:endParaRPr lang="en-GB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3200" dirty="0" smtClean="0"/>
                        <a:t>1-300Mbits/s</a:t>
                      </a:r>
                      <a:endParaRPr lang="en-GB" sz="32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47459" name="Rectangle 3"/>
          <p:cNvSpPr>
            <a:spLocks noChangeArrowheads="1"/>
          </p:cNvSpPr>
          <p:nvPr/>
        </p:nvSpPr>
        <p:spPr bwMode="auto">
          <a:xfrm>
            <a:off x="0" y="1922463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8929686" y="0"/>
            <a:ext cx="214314" cy="214314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 smtClean="0"/>
              <a:t>IEEE 802 Standards</a:t>
            </a:r>
            <a:endParaRPr lang="en-US" altLang="en-US" dirty="0"/>
          </a:p>
        </p:txBody>
      </p:sp>
      <p:sp>
        <p:nvSpPr>
          <p:cNvPr id="1075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AU" dirty="0" smtClean="0"/>
              <a:t>802.3 – Ethernet</a:t>
            </a:r>
          </a:p>
          <a:p>
            <a:endParaRPr lang="en-AU" dirty="0" smtClean="0"/>
          </a:p>
          <a:p>
            <a:r>
              <a:rPr lang="en-AU" dirty="0" smtClean="0"/>
              <a:t>802.5 - Token Ring</a:t>
            </a:r>
          </a:p>
          <a:p>
            <a:endParaRPr lang="en-AU" dirty="0" smtClean="0"/>
          </a:p>
          <a:p>
            <a:r>
              <a:rPr lang="en-AU" dirty="0" smtClean="0"/>
              <a:t>802.11 - Wireless LAN</a:t>
            </a:r>
            <a:endParaRPr lang="en-AU" dirty="0"/>
          </a:p>
        </p:txBody>
      </p:sp>
      <p:sp>
        <p:nvSpPr>
          <p:cNvPr id="6" name="Rectangle 5"/>
          <p:cNvSpPr/>
          <p:nvPr/>
        </p:nvSpPr>
        <p:spPr>
          <a:xfrm>
            <a:off x="8929686" y="0"/>
            <a:ext cx="214314" cy="214314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Functions of Ethernet</a:t>
            </a:r>
            <a:endParaRPr lang="en-US"/>
          </a:p>
        </p:txBody>
      </p:sp>
      <p:sp>
        <p:nvSpPr>
          <p:cNvPr id="1239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Ethernet is a broadcast transmission medium</a:t>
            </a:r>
          </a:p>
          <a:p>
            <a:endParaRPr lang="en-US" dirty="0" smtClean="0"/>
          </a:p>
          <a:p>
            <a:r>
              <a:rPr lang="en-US" dirty="0" smtClean="0"/>
              <a:t>Each device checks the packets for valid MAC addresses</a:t>
            </a:r>
          </a:p>
          <a:p>
            <a:endParaRPr lang="en-US" dirty="0" smtClean="0"/>
          </a:p>
          <a:p>
            <a:r>
              <a:rPr lang="en-US" dirty="0" smtClean="0"/>
              <a:t>Detecting errors within data packets or on the network </a:t>
            </a:r>
          </a:p>
          <a:p>
            <a:endParaRPr lang="en-US" dirty="0" smtClean="0"/>
          </a:p>
          <a:p>
            <a:r>
              <a:rPr lang="en-US" dirty="0" smtClean="0"/>
              <a:t>In the </a:t>
            </a:r>
            <a:r>
              <a:rPr lang="en-US" dirty="0" err="1" smtClean="0"/>
              <a:t>CSMA</a:t>
            </a:r>
            <a:r>
              <a:rPr lang="en-US" dirty="0" smtClean="0"/>
              <a:t>/CD (</a:t>
            </a:r>
            <a:r>
              <a:rPr lang="en-GB" dirty="0" smtClean="0"/>
              <a:t>Carrier Sense Multiple Access With Collision Detection </a:t>
            </a:r>
            <a:r>
              <a:rPr lang="en-US" dirty="0" smtClean="0"/>
              <a:t>) access method, networking devices listen-before-transmit </a:t>
            </a:r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8929686" y="0"/>
            <a:ext cx="214314" cy="214314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0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245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Different Types of Ethernet</a:t>
            </a:r>
            <a:endParaRPr lang="en-GB"/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idx="1"/>
          </p:nvPr>
        </p:nvGraphicFramePr>
        <p:xfrm>
          <a:off x="457200" y="1774825"/>
          <a:ext cx="8229600" cy="3749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57400"/>
                <a:gridCol w="2057400"/>
                <a:gridCol w="2057400"/>
                <a:gridCol w="2057400"/>
              </a:tblGrid>
              <a:tr h="370840">
                <a:tc>
                  <a:txBody>
                    <a:bodyPr/>
                    <a:lstStyle/>
                    <a:p>
                      <a:r>
                        <a:rPr lang="en-GB" sz="2400" dirty="0" smtClean="0"/>
                        <a:t>Name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400" dirty="0" smtClean="0"/>
                        <a:t>Speed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400" dirty="0" smtClean="0"/>
                        <a:t>Standard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dirty="0" smtClean="0"/>
                        <a:t>Nomenclature</a:t>
                      </a:r>
                      <a:endParaRPr lang="en-GB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GB" sz="2400" dirty="0" smtClean="0"/>
                        <a:t>Ethernet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400" dirty="0" smtClean="0"/>
                        <a:t>10 Mbps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400" dirty="0" smtClean="0"/>
                        <a:t>IEEE 802.3, 1983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400" dirty="0" smtClean="0"/>
                        <a:t>10BaseT</a:t>
                      </a:r>
                      <a:endParaRPr lang="en-GB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GB" sz="2400" dirty="0" smtClean="0"/>
                        <a:t>Fast Ethernet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400" dirty="0" smtClean="0"/>
                        <a:t>100 Mbps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400" dirty="0" smtClean="0"/>
                        <a:t>IEEE 802.3u, 1995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400" dirty="0" smtClean="0"/>
                        <a:t>100BaseT</a:t>
                      </a:r>
                      <a:endParaRPr lang="en-GB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GB" sz="2400" dirty="0" smtClean="0"/>
                        <a:t>Gigabit Ethernet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400" dirty="0" smtClean="0"/>
                        <a:t>1 </a:t>
                      </a:r>
                      <a:r>
                        <a:rPr lang="en-GB" sz="2400" dirty="0" err="1" smtClean="0"/>
                        <a:t>Gbps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400" dirty="0" smtClean="0"/>
                        <a:t>IEEE 802.3z, 1998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400" dirty="0" smtClean="0"/>
                        <a:t>1000BaseT</a:t>
                      </a:r>
                      <a:endParaRPr lang="en-GB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GB" sz="2400" dirty="0" smtClean="0"/>
                        <a:t>Optical Ethernet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400" dirty="0" smtClean="0"/>
                        <a:t>10 </a:t>
                      </a:r>
                      <a:r>
                        <a:rPr lang="en-GB" sz="2400" dirty="0" err="1" smtClean="0"/>
                        <a:t>Gbps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400" dirty="0" smtClean="0"/>
                        <a:t>IEEE 802.3ae, 2002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400" dirty="0" smtClean="0"/>
                        <a:t>??</a:t>
                      </a:r>
                      <a:r>
                        <a:rPr lang="en-GB" sz="2400" dirty="0" err="1" smtClean="0"/>
                        <a:t>BaseF</a:t>
                      </a:r>
                      <a:endParaRPr lang="en-GB" sz="24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8" name="Rectangle 7"/>
          <p:cNvSpPr/>
          <p:nvPr/>
        </p:nvSpPr>
        <p:spPr>
          <a:xfrm>
            <a:off x="8929686" y="0"/>
            <a:ext cx="214314" cy="214314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485" name="Rectangle 5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Broadcasting in the Ethernet LAN</a:t>
            </a:r>
            <a:endParaRPr lang="en-GB" dirty="0"/>
          </a:p>
        </p:txBody>
      </p:sp>
      <p:pic>
        <p:nvPicPr>
          <p:cNvPr id="9" name="Broadbast Animation.mov">
            <a:hlinkClick r:id="" action="ppaction://media"/>
          </p:cNvPr>
          <p:cNvPicPr>
            <a:picLocks noGrp="1" noRot="1" noChangeAspect="1"/>
          </p:cNvPicPr>
          <p:nvPr>
            <p:ph idx="4294967295"/>
            <a:vide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0" y="1577975"/>
            <a:ext cx="8188325" cy="5019675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8929686" y="0"/>
            <a:ext cx="214314" cy="214314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5" name="Picture 17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790700" y="1843088"/>
            <a:ext cx="5562600" cy="3643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5"/>
          <p:cNvSpPr/>
          <p:nvPr/>
        </p:nvSpPr>
        <p:spPr>
          <a:xfrm>
            <a:off x="2643174" y="5786454"/>
            <a:ext cx="350046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 smtClean="0">
                <a:latin typeface="Arial" charset="0"/>
                <a:cs typeface="Times New Roman" pitchFamily="18" charset="0"/>
              </a:rPr>
              <a:t>Ethernet collision detection</a:t>
            </a:r>
            <a:endParaRPr lang="en-GB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2800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video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4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4282" y="152400"/>
            <a:ext cx="8715436" cy="12510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Shielded and Unshielded Twisted Pair</a:t>
            </a:r>
            <a:endParaRPr lang="en-GB" dirty="0"/>
          </a:p>
        </p:txBody>
      </p:sp>
      <p:pic>
        <p:nvPicPr>
          <p:cNvPr id="3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14500" y="1635125"/>
            <a:ext cx="5715000" cy="354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Rectangle 3"/>
          <p:cNvSpPr/>
          <p:nvPr/>
        </p:nvSpPr>
        <p:spPr>
          <a:xfrm>
            <a:off x="2428860" y="5214950"/>
            <a:ext cx="442915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 smtClean="0">
                <a:latin typeface="Arial" charset="0"/>
                <a:cs typeface="Times New Roman" pitchFamily="18" charset="0"/>
              </a:rPr>
              <a:t>Shielded twisted pair (STP) cable</a:t>
            </a:r>
            <a:endParaRPr lang="en-GB" sz="2000" b="1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5786" y="152400"/>
            <a:ext cx="7786742" cy="12510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Shielded and Unshielded </a:t>
            </a:r>
            <a:br>
              <a:rPr lang="en-US" dirty="0" smtClean="0"/>
            </a:br>
            <a:r>
              <a:rPr lang="en-US" dirty="0" smtClean="0"/>
              <a:t>Twisted Pair (cont'd)</a:t>
            </a:r>
            <a:endParaRPr lang="en-GB" dirty="0"/>
          </a:p>
        </p:txBody>
      </p:sp>
      <p:pic>
        <p:nvPicPr>
          <p:cNvPr id="3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85950" y="1787525"/>
            <a:ext cx="5372100" cy="354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Rectangle 3"/>
          <p:cNvSpPr/>
          <p:nvPr/>
        </p:nvSpPr>
        <p:spPr>
          <a:xfrm>
            <a:off x="2357422" y="5643578"/>
            <a:ext cx="454162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b="1" dirty="0" smtClean="0">
                <a:latin typeface="Arial" charset="0"/>
                <a:cs typeface="Times New Roman" pitchFamily="18" charset="0"/>
              </a:rPr>
              <a:t>Unshielded twisted pair (UTP) cable</a:t>
            </a:r>
            <a:endParaRPr lang="en-GB" sz="2000" b="1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Twisted-Pair Categories</a:t>
            </a:r>
            <a:endParaRPr lang="en-GB" dirty="0"/>
          </a:p>
        </p:txBody>
      </p:sp>
      <p:graphicFrame>
        <p:nvGraphicFramePr>
          <p:cNvPr id="3" name="Group 48"/>
          <p:cNvGraphicFramePr>
            <a:graphicFrameLocks noGrp="1"/>
          </p:cNvGraphicFramePr>
          <p:nvPr/>
        </p:nvGraphicFramePr>
        <p:xfrm>
          <a:off x="533400" y="1828800"/>
          <a:ext cx="8153400" cy="4032885"/>
        </p:xfrm>
        <a:graphic>
          <a:graphicData uri="http://schemas.openxmlformats.org/drawingml/2006/table">
            <a:tbl>
              <a:tblPr/>
              <a:tblGrid>
                <a:gridCol w="1524000"/>
                <a:gridCol w="1981200"/>
                <a:gridCol w="4648200"/>
              </a:tblGrid>
              <a:tr h="3143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Cable Grade</a:t>
                      </a: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Bandwidth</a:t>
                      </a: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Specific Network(s)</a:t>
                      </a: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143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Category 5</a:t>
                      </a: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-100 Mbps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-Can sustain rates up to 100 MHz</a:t>
                      </a: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ookman Old Style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Can be used for both standard Ethernet (10 Mbps) and Fast Ethernet (100 Mbps). A popular implementation</a:t>
                      </a: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ookman Old Style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143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Category 5e</a:t>
                      </a: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-1 Gbps (1,000 Mbps)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-Can sustain rates up to 100 MHz</a:t>
                      </a: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ookman Old Style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Can be used for Fast Ethernet and Gigabit Ethernet and other high-speed networks. Has largely replaced Cat 5 in many implementations</a:t>
                      </a: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ookman Old Style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143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Category 6</a:t>
                      </a: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-2.5 Gbps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-Can sustain rates up to 250 MHz</a:t>
                      </a: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ookman Old Style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Supports Gigabit Ethernet. Unlike other categories of twisted pair, Cat 6 is not particularly durable and can cease to function if it is improperly bent</a:t>
                      </a: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ookman Old Style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143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Category 6E</a:t>
                      </a: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-10 Gbps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-Can sustain rates up to 500 MHz</a:t>
                      </a: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ookman Old Style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Suitable for 10-Gigabit Ethernet and faster, more powerful networks</a:t>
                      </a: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ookman Old Style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143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Category 7</a:t>
                      </a: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-10 </a:t>
                      </a:r>
                      <a:r>
                        <a:rPr kumimoji="0" lang="en-US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Gbps</a:t>
                      </a:r>
                      <a:endParaRPr kumimoji="0" lang="en-U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-Can sustain rates up to at least 600 MHz</a:t>
                      </a:r>
                      <a:endParaRPr kumimoji="0" lang="en-U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ookman Old Style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An emerging standard. Shielded. Contains four individually shielded twisted pairs inside an overall shield, and supports data transmission up to 10 </a:t>
                      </a:r>
                      <a:r>
                        <a:rPr kumimoji="0" lang="en-US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Gbps</a:t>
                      </a: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. Rated at 600 MHz </a:t>
                      </a:r>
                      <a:endParaRPr kumimoji="0" lang="en-U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ookman Old Style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4" name="Rectangle 3"/>
          <p:cNvSpPr/>
          <p:nvPr/>
        </p:nvSpPr>
        <p:spPr>
          <a:xfrm>
            <a:off x="2071670" y="6143644"/>
            <a:ext cx="621510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b="1" dirty="0" smtClean="0">
                <a:latin typeface="Arial" charset="0"/>
                <a:cs typeface="Times New Roman" pitchFamily="18" charset="0"/>
              </a:rPr>
              <a:t>Twisted-pair cable categories (Cat 5 through Cat 7)</a:t>
            </a:r>
            <a:r>
              <a:rPr lang="en-US" dirty="0" smtClean="0">
                <a:latin typeface="Arial" charset="0"/>
                <a:cs typeface="Times New Roman" pitchFamily="18" charset="0"/>
              </a:rPr>
              <a:t> </a:t>
            </a:r>
            <a:endParaRPr lang="en-US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Coaxial Cable</a:t>
            </a:r>
            <a:endParaRPr lang="en-GB" dirty="0"/>
          </a:p>
        </p:txBody>
      </p:sp>
      <p:pic>
        <p:nvPicPr>
          <p:cNvPr id="3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38350" y="1752600"/>
            <a:ext cx="5067300" cy="354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Rectangle 3"/>
          <p:cNvSpPr/>
          <p:nvPr/>
        </p:nvSpPr>
        <p:spPr>
          <a:xfrm>
            <a:off x="3286116" y="5857892"/>
            <a:ext cx="1822935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b="1" dirty="0" smtClean="0">
                <a:latin typeface="Arial" charset="0"/>
                <a:cs typeface="Times New Roman" pitchFamily="18" charset="0"/>
              </a:rPr>
              <a:t>Coaxial cable</a:t>
            </a:r>
            <a:endParaRPr lang="en-GB" sz="2000" b="1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Fiber-Optic Cable</a:t>
            </a:r>
            <a:endParaRPr lang="en-GB" dirty="0"/>
          </a:p>
        </p:txBody>
      </p:sp>
      <p:pic>
        <p:nvPicPr>
          <p:cNvPr id="3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1857364"/>
            <a:ext cx="5067300" cy="2568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Rectangle 3"/>
          <p:cNvSpPr/>
          <p:nvPr/>
        </p:nvSpPr>
        <p:spPr>
          <a:xfrm>
            <a:off x="1000100" y="4714884"/>
            <a:ext cx="223490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b="1" dirty="0" smtClean="0">
                <a:latin typeface="Arial" charset="0"/>
                <a:cs typeface="Times New Roman" pitchFamily="18" charset="0"/>
              </a:rPr>
              <a:t>Fiber-optic cable</a:t>
            </a:r>
            <a:endParaRPr lang="en-GB" sz="2000" b="1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Modes of Optical Fiber</a:t>
            </a:r>
            <a:endParaRPr lang="en-GB" dirty="0"/>
          </a:p>
        </p:txBody>
      </p:sp>
      <p:pic>
        <p:nvPicPr>
          <p:cNvPr id="3" name="Picture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20" y="1571613"/>
            <a:ext cx="5500726" cy="200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Rectangle 3"/>
          <p:cNvSpPr/>
          <p:nvPr/>
        </p:nvSpPr>
        <p:spPr>
          <a:xfrm>
            <a:off x="5857884" y="2285992"/>
            <a:ext cx="2615201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 smtClean="0">
                <a:latin typeface="Arial" charset="0"/>
                <a:cs typeface="Times New Roman" pitchFamily="18" charset="0"/>
              </a:rPr>
              <a:t>Single and multimode fiber</a:t>
            </a:r>
            <a:endParaRPr lang="en-GB" sz="2000" b="1" dirty="0"/>
          </a:p>
        </p:txBody>
      </p:sp>
      <p:graphicFrame>
        <p:nvGraphicFramePr>
          <p:cNvPr id="5" name="Group 30"/>
          <p:cNvGraphicFramePr>
            <a:graphicFrameLocks noGrp="1"/>
          </p:cNvGraphicFramePr>
          <p:nvPr/>
        </p:nvGraphicFramePr>
        <p:xfrm>
          <a:off x="357158" y="3929066"/>
          <a:ext cx="6572296" cy="2655570"/>
        </p:xfrm>
        <a:graphic>
          <a:graphicData uri="http://schemas.openxmlformats.org/drawingml/2006/table">
            <a:tbl>
              <a:tblPr/>
              <a:tblGrid>
                <a:gridCol w="3286148"/>
                <a:gridCol w="3286148"/>
              </a:tblGrid>
              <a:tr h="4762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Single-Mode Fiber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Multimode Fiber</a:t>
                      </a:r>
                      <a:endParaRPr kumimoji="0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62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One transmission path</a:t>
                      </a: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ookman Old Style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Multiple transmission paths</a:t>
                      </a: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ookman Old Style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62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No smearing</a:t>
                      </a: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ookman Old Style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Smearing</a:t>
                      </a: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ookman Old Style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62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More pulses per second</a:t>
                      </a: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ookman Old Style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Fewer pulses per second</a:t>
                      </a: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ookman Old Style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62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High transmission speeds</a:t>
                      </a: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ookman Old Style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Low transmission speeds</a:t>
                      </a: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ookman Old Style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62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Long-distance transmissions</a:t>
                      </a: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ookman Old Style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Short-distance transmissions</a:t>
                      </a: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ookman Old Style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" name="Rectangle 5"/>
          <p:cNvSpPr/>
          <p:nvPr/>
        </p:nvSpPr>
        <p:spPr>
          <a:xfrm>
            <a:off x="7072330" y="4357694"/>
            <a:ext cx="192882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 smtClean="0">
                <a:latin typeface="Arial" charset="0"/>
                <a:cs typeface="Times New Roman" pitchFamily="18" charset="0"/>
              </a:rPr>
              <a:t>Single-mode vs. multimode optical fiber</a:t>
            </a:r>
            <a:endParaRPr lang="en-GB" sz="2000" b="1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Switches</a:t>
            </a:r>
            <a:endParaRPr lang="en-GB" dirty="0"/>
          </a:p>
        </p:txBody>
      </p:sp>
      <p:grpSp>
        <p:nvGrpSpPr>
          <p:cNvPr id="6" name="Group 5"/>
          <p:cNvGrpSpPr/>
          <p:nvPr/>
        </p:nvGrpSpPr>
        <p:grpSpPr>
          <a:xfrm>
            <a:off x="0" y="5143512"/>
            <a:ext cx="4643438" cy="1500190"/>
            <a:chOff x="457200" y="2895600"/>
            <a:chExt cx="8232775" cy="1676400"/>
          </a:xfrm>
        </p:grpSpPr>
        <p:pic>
          <p:nvPicPr>
            <p:cNvPr id="4" name="Picture 2" descr="50-port-switch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457200" y="2895600"/>
              <a:ext cx="8232775" cy="16764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5" name="Rectangle 4"/>
            <p:cNvSpPr/>
            <p:nvPr/>
          </p:nvSpPr>
          <p:spPr>
            <a:xfrm>
              <a:off x="1163209" y="3135087"/>
              <a:ext cx="3866764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dirty="0" smtClean="0">
                  <a:latin typeface="Arial" charset="0"/>
                  <a:cs typeface="Times New Roman" pitchFamily="18" charset="0"/>
                </a:rPr>
                <a:t>Ethernet collision detection</a:t>
              </a:r>
              <a:endParaRPr lang="en-GB" dirty="0"/>
            </a:p>
          </p:txBody>
        </p:sp>
      </p:grpSp>
      <p:sp>
        <p:nvSpPr>
          <p:cNvPr id="7" name="Rectangle 6"/>
          <p:cNvSpPr/>
          <p:nvPr/>
        </p:nvSpPr>
        <p:spPr>
          <a:xfrm>
            <a:off x="1000100" y="6457890"/>
            <a:ext cx="303159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b="1" dirty="0" smtClean="0">
                <a:latin typeface="Arial" charset="0"/>
                <a:cs typeface="Times New Roman" pitchFamily="18" charset="0"/>
              </a:rPr>
              <a:t>Ethernet 50-port switch</a:t>
            </a:r>
            <a:endParaRPr lang="en-GB" sz="2000" b="1" dirty="0"/>
          </a:p>
        </p:txBody>
      </p:sp>
      <p:pic>
        <p:nvPicPr>
          <p:cNvPr id="8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71470" y="1500174"/>
            <a:ext cx="4500594" cy="350327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</p:pic>
      <p:pic>
        <p:nvPicPr>
          <p:cNvPr id="9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429125" y="1500174"/>
            <a:ext cx="4714876" cy="4429156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Cables</a:t>
            </a:r>
            <a:endParaRPr lang="en-GB" dirty="0"/>
          </a:p>
        </p:txBody>
      </p:sp>
      <p:pic>
        <p:nvPicPr>
          <p:cNvPr id="3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357298"/>
            <a:ext cx="4321187" cy="280690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</p:pic>
      <p:sp>
        <p:nvSpPr>
          <p:cNvPr id="46082" name="AutoShape 2" descr="data:image/jpeg;base64,/9j/4AAQSkZJRgABAQAAAQABAAD/2wCEAAkGBhMSERUUEhQWFRUUGB4aGRgXGRwfHRwfIRwYGh0aICAfHCYeIRojGyAcHy8iIycpLCwsGh4xNTAqNSYrLCkBCQoKDgwOGg8PGiwkHyQsLCwsLCksLCwqKSksKSwsLCwsLCwsLCwsLCwsLCwsLCwsLCwtLCwsLCwsLCwsLCwsLP/AABEIAOMA3gMBIgACEQEDEQH/xAAcAAACAgMBAQAAAAAAAAAAAAAFBgMEAAIHAQj/xAA/EAABAgQEAwUHAwQBAwQDAAABAhEAAyExBAUSQQZRYRMicYGRBzKhscHR8EJS4RQjYvFykqKyM0NTgggVNP/EABoBAAIDAQEAAAAAAAAAAAAAAAABAgMEBQb/xAAyEQACAQIEBAUEAQMFAAAAAAAAAQIDEQQSITEFQVHwEyJhcdGRobHhgTLB8QYUI0JE/9oADAMBAAIRAxEAPwAMtR1qVRgpXq/2j2agmpFAwofXzaNyqpOlwVHm+4HxY+UeKWwYevXYfzGkoMlWNWCagF+9Q08PGM0lQIsxqRUDcDzjJKNSVAEOxP8ArqeUeJmaSA9r/MetYQj3FYchtJSpJ3BF+vJ2NI2TJLpDsOT0e5+8QrmK96oCqD5Hpf5ROnEgpa1Sb0Isn/7DmYBkU9XdYKs9Nw/zo3pEkxSWIQbsLtVrEF933jMQUawwFXevR6xouUSFFLENYdN28N4APdJT7zClNP5+NESUpJ5BRA8rhvTpvEq1JFC5G/hYAGKqSksG3NT1sYANkMkd4/qs0Wzie4HAvU7uenhTzivNw60FPaJYH3QRs/PpEmMFCdyXd3Naj7t4eEIDRCwfeUAOtgL7Rg7oDsOjeXyiBCtW4YGpO23433ia9HdIG+1/s/WADxJBLs1W6vE6pYfu1L2vXnFWZOIJFain+/H6dI9E4guCQa1Hny51gAk1l3AdgwIHN6n85xoQwcEFqWY84tYbALmpT2Uta1MxCQ716W5Vhpyj2aT5rGe0tPIl1b7CgPntAFhOVgnCSGJJtUm1jTrtDHlfAOLnioEpB3WNuib1jpWU8M4bCgdlLSFfuVVXqfpEWf8AGGFwiXnzkS+QJqfACp8oi5EspUybgHDYcAzHnLT+pYDDwTbwd2i3xBxfhsEjVPmpljYbnolIqfKOUcT+1LFYs6MuSuUg3mrSATcOl3bxvAbLuHdakqWpU/ELPeWrUpQejDV1esJXY9hkzz2mYzEhsKj+mkn/AN2aHmEc0psPExZ4O9lZmK7fEa+9UqmF5iy93NUpbpDZwdwV2Q7TEpSpd0g109SLavVou8Y8d4bLpeqavvl9MtNVKPQcuppCbS2Av5nm2Fy+QVLKZUpA/ANyona5jivEfHWLzdZlSAuRgyWLe/MsG8P8RTm9oFCVjM4xQmz3Ugl5comml2okUA5ks8dg4c4bRhU61hOttrJHIdd/lAlzYN20A/Cfs7lyUoVNSBoqEdeazuekWuLPaJIwZSiq1mulActzI2G0COOePmP9PhSZk9VAlLd3/I7CAfCXBU+YVrWT2h9+aSS5f3QWNB0g3EkU5aVOTV33p4XPSPDKHNqVrsxr8N4kIDqBPUV2e78o9ThCsnSHSKu9hcv1b59ItImdqG7rPvu/pZxGnaXUTVqC3JupF/SNgQxDUIely3PzDx5Mlsh9Jr4kP484BGneA1EPS42H2P0jEBRo29qP6/H1hyyX2dLnykqmTkJTMSCyQSpiN3YA+sNWA9neGlhla5nUqb/xY/GFdErM5J3AKVPp8o9Sp1uKJoSN25DqbR2JXAuCYgSAHBDupxs4reKaOB8G3/pe8P3Kuk1sbqF+ezQrhY5LNxJcpDUJuAd/sYiRK74owUfQbluhr6R2YcGYJ/8A+dNW3VY//bYxTxns7w8wpKCZIAYhLlyHr3j1guFjly5SQ5TqLuHNPg8VzWzWYM/5cx17DezzBoJKtSyaVIA6swDPBHB5HgsOHRKlhtyHPqp4HJBY4xgcomzaS5a1lm7oJDeLNsb8oZsv9nWKWWVLEtJF1qD+geHnMeO8Dhx/cxMlLfp1gn0DmFLM/b3gUUl9pNP+CGHqoj5RHMSyl7B+yWWCFTZxPMIAHk5c/DaGLB8GYKU39pK1c1970B7o8hHKM0//ACFmqph8MAdjMU/wSPrCtieMs4xjntVpSdkMgVt/l8TCzNjsfRGZ8RYXCIebMlSk7AkD0Fz5QgZ57e8Kg6cMhc9Vgw0p9TU+QjlyeEVLHaT5ilqJLub2pqV3iava0MOT8OmZ3cNI73+AJ9TtvctDysTaNsx42zfGuAoYWWdkDvHzqr5QMw/DqNQJC50wqqtbkk7UO++8dJyj2XzFJH9QpMromqvPb5w7ZRkOGwaGlpAI/WaqPnt5Ug0QasQMk9nc+coLmAyU81XPPufdmYQ/5dk2GwKCUsmnemKPePUqO3whU4x9smFwepEs9tNtpQQw/wCSrDwDnpHOlDNc+V3nk4YGwcI+6jXeFdsLWGbjX23BzIy5PaLNDMIdI/4j9XjbxgHwt7M8RjJn9TjVEldSpdSeTA3b/pGzw8cNez7B5enUppkzdSh+fH4QM4t9q8qSezkf3ZlglP1+0GiC99hlM3CZdKUXCf3KUamm5+gtHN889oOIx6jLwf8AblgsZqvkkXc/jQCxSJ+MUJmNWQD7spNheqqvfaHng/gcKCZs0dnKTVKbE/H3dusD6sEuSK/BXApKXJPZlQWtb95ah1vSvg8NPEfGMjBBKSoJDsOZ3P51ilxhxrLwkvs5bFRohCWc/YczCblfC2IxajOmaZi1C5B0pF9CX+NPSj56lRWzSdormXqOXbVkM+Uod5iEk3/SaV82J8Imy7BqmTAh2cUofxniVWLGgpLlICmFAXZjfw9HtFrIsVpxCCTsUV/OgjbzMozYH2eJ/wDcW781W8hf4XvBbD8BSQdS3WbOReC2XLSUUenTdtzE68ckuNQAAq5FIjmJacixgAlCdCQABYDYcotyJuoHpAjBYgLPcUFBmLH8EFZKdI6xFjROqB86dpUQBYpV5GhPjE8/EKAOlOo8nA+cJuecTYsLUmVgMRNW1GSAhhsVEgX5P4QIGMi8UwNqahU9e7CZx37TkYKUTJVKmzisDs9YcAguSBVnHxELGaSeIMXNTK7JOFTOSpi6bJZ9axqINaMEvsKQLyL2GYpeheJUhIUopWhyVIYkBRsCDyB/UOsK4W6gPH+2DNJ5ZCxLfaUivqXMB1IzHGEhap0ws7LWRTokmvgBHb8l9kMuSFAzCkuQCgXGxLi53A9YCyfZvjConQkBzVawAS9Swcs9YEkO/ocqk8Fzf1qSmrNX7AQSwPCElwFFSidtj4EU2jrWWeyubXt5yUg3CHV8S31vDDlns+wchnCphH71fRLDnD8qFdnKsq4WUoBMjDPp3SipfmvpTfnDVlPsyxKqzVIlB3Aud9gWB846JNzSTJTUpQkcyAB9IUc59suXyHHa9orlLGr4+78YM/QMoQy/2cYSWXmPNUb6iw9B9SYM4jNMLg5dTKkoH/FIji+d+3ueslOFkpQ/6l95X/SKfEwppy7Ms2mjUFTD1AAT5ABvOI3bHax1biL274WU6cOFT1ilKJ/6iK+QMIZzbOM6WUo1IlE2S6EAdVXV6ww8O+wpCQF4yaSb6EM3mSPlD1NzTCZfJ0ghCBzPTrUmC3UTfQVuGPY5hsK0zFr7VYq1kj6mDmf8d4XBI0hSUMKJTfoABCTxL7XDOV2eCRrUaaiKDwG8KKMlVNWZ2KX2ir6Ra9j08Ier2F7hPNeKsdmBOl5Ek7n3iK2/j1iXJ+Hky9Ilp1zFG/vKPMeEFcmySdPIShDgUeyRSurlsOfSH3KMkk4BLqOqaxrVg9wnp4wNxhuSjFyKXD/ByJP97F6VLoUo2T9z8BAvjT2h6CZUgBcwiiQaJ6qO1BFHin2gKmTFScMAtdir9KPE/SsVuEuBFzFmbOsS6lm6/AbJDFvHeMlWtGMc9R2j+fYvSt5Y7kXCnB8zFKM6cVEk95Z/8U9H5R0DGZrh8GhKXShNhtFPOeI5GBkaQdIFABUk8gNyY5jmEyZj1leIDJHuS3Zv8lEJLqPKwjjRhV4jUvtBbd831NPkoK8t/wAhDEUIZialtr2aN58wqlukiWoJotL6n2P+NWNPhHn9LUrJAGo/jU6esQLw6QAXqz0sevzj1Jyy1l/Gk0yEoSsLmN3lLWparllaACuoKQ5Bizh/6yYlZVhlKWthLme4EihUWmO5JYAlBZubGDfBHZpWtKJaE6nUyeRZ63LEOzgDaOiyUJYBgAR+kfW8QsWX9TmvCuRY+XPTMXM7oukqK1MXsWQBd6J+8dBVOIWlK5rKUWA5xvPxCUkFq0+kW+1l1dQpTwq9ojKwXXIlkSSKkk/nSLJHOKqcwRsofjRWzniGThpeucsJBLB9/q3WI3AIrs52rGpIcjmHaOa5h7a8INSUq1Ad0skjx03JPKgEKeZ+3AmkpCiwZKvdIT+0mrvRy20K47Hb15gkaSSGUHfwr+eEKWe+1fA4RZlzJhKwApkpKr2qHHxjiOZ+0HG4oLCXCSllhIJFaP0HLxj3LuHxNQlU/UZhSQxVZKaAbMyRZ4aTYnpuO+df/kFthpBP+Uwt8A/zEK+M9pWb4n3CZYP/AMaGvbvKeLOV5MhJaVKSSoUIGog8xv6/SGzK+AcRMZU3TKS1QqpPkPvE8vUjmRzCbk2LxDrxE1R/5KKq7C7V6QwcL+zLtySUTFpaij3Eet28I6tgeFcFhx3gJind1sa9Bb5xR4j9p2FwoKdYKhZCKkNtyEGiC7ZmS+y/C4dlTGJH6QABtQn3iPSL+Z8V4PAyyAUISLAMPgLmOTZn7Tcdi1FOGT2aedy3VR7ogRL4dKla8TNK1cnPizmp2tCu2O3UZ899sGInqKMIgn/Jj6t94X1ZJPxJK8XNJP7AbdOQg/k+RqmdzDyrU7oYeaqAb3PrDrl3s7SDqxK6XKEPXxJ+g3g0W41d7CRlWRukJkS+8TRKA5N6lV2HMw75ZwCGBxKtI/8AjSduqvtB7+vk4dDS0plpTfb884Qs+9pqSpUvDAzpn+Pui9SqzRXKq3pEsVK2shzzLiGRhJR06ZaE+X4fnHOcXneKzFemTqlyjZX61inu8ufg/KIcp4VxOPma55UtQO4/to8B+ox0vA5bIwSHutqqUfvYdBHNxWMhQ0fml06e/wAF8IuekdgPw7wNLw6EqmgBq6dn5k/qPw8Y04u48TIHZyRrmqHdlg/9xOyfGAXEfHa8SVSsGX2VN/SKAED9yvtAnAZQE2dUxVVLJck/Jv4jNRwdXFS8bFPTp3sixyjT8lNXl39WQjDTJsztcQt1tRvdT0SDueZ5wcyzIioOuiWoD8z1glgcqCe8tnG35tFHPOKkSWGtKep38AKtHWlOMI5Yqy6Lc6eG4co/8uIav67L36sGYmaNRSEipL7b+MRzhsefOn2ah9YtKUBMYo1sSWJo9T86t4xXxJSsKJITQd1jvsOgHMv4xuPMl7I8w/p50rulXaa9NWACWCqMXu46gw3K46QEjSoAkamUpmtf8Mcvz2ZM0pmIGpUouzU0kEKcDavPY1gTKweOxo7ktIQpnZKEg1pX3iOrm0Qb1sWRtY6li+JMTr7OfOkyHKQQXYOHBUdhz5dREsni7RKUz4tfaKGrDnW4ApcMA4F/jCXhfY5jJxCpswl7mp8nVDxwfwL/APrlPqUoTWSoEhhcg7V1NaE03uNyL2Dn4yeAdCMOCLL1LWNrDQgHffwj3M+ApGL72LnT56v8VhI8gkNS8My5iUEcjFsCjQKKIXOS5z7NcBInLSJSyOwM5DzFMTLI1o5kKSXPLZonw/BWWpmEDDBSe2k1UtZ/tzk9xXvMwXQmxaHPi9aZUpOJKXOGWFWfuqZCwehSawtzlgHsRYKmYUHopH9RhFeFNAgBO5PhuHsNNZJkpkrWlYK0BiFy1aT4pKGIBsBBfAcE4OWkEkzOqlOOVgwhOm8YJQUzSQNS5E/Tu0xBlT00uygVQnYz2h4tS1ysKO4FqCSxUojUSDWggzIMtztGKz7C4UEIShLFmTpTWlNub1hB4k9tDOJCQTapceND5QiryPF4l5uJmFKTVyHfoAGD057RdwvCCEqAShU1R8/JhTlU84AsihiuI8fjluVqCeaQQkDyi7hOEZUtX9x5x/7btZ3NK1h+yjgGetBC0JlhRFVioA5AV67WEM+XcE4SR3ljtVf5W52+7wm1Emoyewg5PwyueQJKSEAirHSm24DQ9ZfwBJQy55MxQFqhGxs9fMwTxmdypKLplpHUAD7Qg8Qe2CTLdMl5x6US/j9hFTqt7FkaaW50OZjESk6ZaUoSNgABCFxb7SkYd0oaZMNkhQp4tCLjc7x+YK0qUZMs2SHD/U+bCCnDfAyir+0kqrWYq1dn5+Ae3jEJ2is9R2RLPyirsGqxWJxxScRMIQon+0l0uxAY71/Gh44Q4DBTqmJ7NDuEMxID+8ev4YZcq4XkYZlrZSwLnbwG3zgZxRx9LkMhIK5iiyZaKqJ+gjjV+ISqvwsKv55v4LoUb+af6DOZ5xKwkotpQlO9AI5bic1nZmo6iUSq6ZYd1AbqPK9BEOI7XEzNeKU5BdMke4nof3KbeGHKsjOrWXSGDDfeNWDwEcP56usvx31LYqpiH4dBac2UMDlpX3UDSjoKUewFBDNLkoko2cD88oixmYy5KCzBrn7mEjGcRTcUopw9EVeaoHq4SGubfa8bJVJTdo6/hHWp0qGAp5pvX7v26IIcScVqSRLl96YqyRt1LVaKuHyLR31Htpqw5UagDkBtVtucZluSaXSB3j7yzVRL7k7dPnBmZiUSQxIrcmGstNXvr1+B0qFTHy8Wt5aS2W1++v0Kc5LqLAggqfoOfzjEswSotcU329DFgKQFkKLh1Fhd/Pr9YhnJQkgI7wapar8vAWfpG48kV0yyljQBmNPEM29Kx0LgqTLRLSEJ0gCgLEjvFw5sHL05xz8qYkAO7NViPpBDKeKZmGm6FKQJakkhR1Ehk2vp/Sq4vA9hpnZdQq9elSftAHPZswpWlA0kJ7pI3q1IQs79pS9LS1TEiwWsBItQhLgHqfvCbm/Gs9b6MQpaQBaXpc81VuTsCR0iu5Kz5s65gMZMnzE90hAYqUfkOrwyrzCWk1UH5Cp9BWONcK8X4uZp7WUtUlKWSwICiC5f91HAApDSjNsbPV3JaJYNnDW6bsIrlO2iRYqd9bhzi3NJpkKRKwkzEJmJ0q0lFiGsVPY8o5wnIs2xNBLMoAITqmEJP9pzLVupw7W5R1TJcKpHemL1qI5AAelfWCZaI5mPIkccw/skmLmTpWIxBCxL1yuzHdX+53rQ0bq8O2U8J4dPZkSf7cyVpWmYXUhdGIpe4LUtDBm+KEmUqcr/ANoaj4C/wgJnPECJRmyytKO0kibJWfdJLjS/MkJpyLxFyZNRuE5GWIVJ7GYArSwLBnb3T0pT1jYY7DYdP9tKEAXsPXeOZ5/7VQmZrk6tZlpRMQ4bWKlQUHo5IoztQ81Kbls/FrM2dO0omalgAqVRnoCfAVMOKk9EDcY6s6hnvtaw0pwF6zyRX+IRMw9q+Lnq04dAQ5YE1Ln4DzingOFpaKlOvmVmnWlvUHzhgy/hiZMKeylOBZqJILsXYCkOUYQV5vT1IeI5O0UKJy+filk4qeSeXvV5ch5P8YP5Fw/LcolSTMWRRR94VAc7AM9Iesu9niEkLnrNvdBp6mtuTUg4vGSMKjuBMtIF7efj1McytxanT8tFXf2/ZbDDzn/UBMp4DAIm4ogNZCbDxO/l6wZx+dycNLZ0y0JG7ADpCFxB7VASUYUGavn+n+fl1haRl8zEq7TFzDMU9ECif5P48Zo4TE4yWeu7LvlyL81KjotX6BzOeO5uLJRhXSiypyha76Rcn5RTyXJWKtDlSvemKBKjZxW1XoOkG8BkQUkBSdKWbT05U2gpi8wlYZGwDbW+cdalTpYeOWn9TZSwNSv56+i6d7fkiwGUok95ZdW5V+c4F8R8YIlJZJdR91Iuf4hZzDiafjFaZJ0JI7ylWFKgU/OkS4HJ5ckEqdayffNTbrb+L7RNU5T1ei+5ZV4jToLw8Ovhe3Urz8FNxB14hwBVMobUDOfpB3LMPRkgJSBt+fLlHuGwjh1UTy3MRZtnaZaQlIdR9xAuf46wpVFFZIfbn31LcNw//wBWNfrZ/wB/j/BNmWay5CLt8yeQ5wAl5ecQSvEggfpluoAdSQC5b5+m2Ay1SldrOIUvYbI8AaE2rDrlOXL0uSwNnFY1YXCSm/X7I5XFeMOssq0h05sH42VLXSUhQUVnvE3vQBz4+UD5C697lS/L1ixicM+oJtqJbYVfe53eI8ClOrvEAPu7geQZ4tOWSKQVJ6u48nYHlSvnAfNcIuYgmUSlSQSP3HcJSbgmDmIKe9pGkuHTYMzULu55dYpynSoAAEr+Hj9j9YQArI/Z9iMayu7KDe8t1rXUglg5DFhVo6nkfsukyGUUpK/3TBqVckkAkgUpAjhHMwmYZEpenUS1bkbHxHSOkpUkAFSrBr+nwaEkkWabsGzcmle696g8iC4PjSKc/h2Vr7UAdsjSEKPvFrjo4JTTnG2fcT4aUKzE6tgCTXy/LQm4njhS1TVS5idKNNSUj3rs5Z35t8IpqSaV7E6ersdA7YCj0itm2fSsPIXOmKZKedHOwsanwhHy+TjMUXSqZp/c5A9VAD0SqCmY+zU4sSxisSoJlikuSkAPzKi5KureQjmyxlOLtJ/TU0OnYTeIPa1rKxKK1JV3WsjS9QAQ6ioU1KZgaAPCHNxOIxJZOspKqJDlKdgOQZNPCOty/ZPgpExSVJXO0kTE61e8gd2YjusCQ+vbYQy5bwfh5Q0y5KEgEh2e5dC68xQxW+I0YbJsfhTkt0ji+TcJJLKnl6vpTV025g9fKHDLMjmTlJRKl6pYbvMyW26eUdOXlsohloQWdQDCn7gOj1ihmXFEnDoda0oSOZaKp8YdlGnDX6ijhXJ6sH5TwQiUdWIUmZZktQfc+UG8TmSEJoyQPARzPO/a8kkpwyFTFbE29LmFvE4fHYwpViphRLVUJBFnaiQWf/kXjOsDisXLPWdvf45FuelSVt/YdeIvalIlDTLJnrt3TQXq7N6PCDPkYvHr1zlKTLJcAuzbMKep6wUyvhhKVAS0ay9FmvPyENmAyBKQ8xvAWG7Xjr4fB0cLtq+/oShDEYr+lWj15fsXcryQUEpGkDdrmjvvDNl2VIkB1M53MVs44ok4ZN0mzAHZzZvCEzG8R4jGsiWNCX98uB5fhi6UpT0RvhDDYHzSd597dBi4o4pSgFKVsaMzOakUHO9T0hXMmbi5iFznTLekt3Jo9qGsW5GQCUoK1GYs11G4O5HIVFXeCEuQVd0P8elomqcYeaZgq4utjJeFSWj5Ln792NpIR7ulkpoAG7vpz+8W8NhmDrNA7dY8OmW6ixVuTYflIX8dny5yimRteYbDwG8Uzquq8sV36/B1sPhaPDV42Id58kuXt6+v+Qhnmf6ToQCqYbIGw5nkIiyPA9lrmTv7kxYum6LMK7eEW8uw0qVJGlBMxfvrJOpRfxIZjsB6wZwuWJlvMm7+6kXNP9R0MJgpSlpvzZ5/iXFJV3eWi5JHmUZYCkTJoCQNjv6X/wBRSz/i1CSACQdki7c2G20VuIuISv8AtobWfdAUNIHMnkPUm14DSpUuR3piu+u6ianp3XYdI69SvDCrw6e/N9P2caFJ1XnqfwhhnyiVn9wJoD1NKflIrAlJJILgOGqx235NFyeFAkqdiSA1HH1Y09Y1w6ygW163cuofAdWPw3jkG08SRqBO9S5Z68+cazsO0xRpyBfk24HeA+PxOTprVUA7lkue7u1m2ePMVirkBgLVfr6E+G0MCljszOHmJmpUQSpIUQf09P8ALrdgesTZt7R5unSlaCADQd5RGz6SUj1Bo8aYnDCdLUhYYH4G4Zq9ILcBcByFAKmHUXNFWuQCBYhmqXYiINMnEV8HPxWI0nCyEyiQHWkkqJF16lFw5Jo8PnAvD02UtRxiUzZs1TiaoalJYWc7EOzR0DC5TKlhkpDgM9H+wihm80JTq/bUblx9YoxNJVKTjfcnGooO9wilIQw2iwIW8VnmsAC6mDda09QYPduEpBUWjxsb3szfOLSRpmC9CDMb/wBPveQ974PAXFZwEkpegJQ/RSe0lTP+L0fnE+a59pGlGgE0HaFnfbSASfSOWz8pxuMXiJJnJknCMkyxqKlIYlBBo4a3iHjfR4fUq6tWXr8CVaEFqHOIPaRLlP3gVPq7MVZRQyknkCWLncGEGVw6ZyyvEzVOe8wdV7AqNh4A2hoyP2e4ZE+SqYVz5U9BKFmgCwHKVJD8jV7sNoZkZXK7InQELlraYDVxsoVNxX15R3MPhaeGi2tWV3liJKK0XyKcjhYyQOyQO+NiCbA943FD+NBrL+H2LzCTySPL6xNj8+kSEuSAB5bvCVmntBmzT2eGSa2LV8h94n4rnpH7fJ1v9nhcGs1Z3ffL5HjM84k4aWS6Rp2/0L+Uc/zXjKfiVaMOFNUUDU2P80sIqDh+ctQXiVFT3D18OQ8oNYKSEDuIA0ijCvU8/wANoshRf/Yw4nicp+WnovuDcBw2FEnEKUtb1Dnlz3PwpB6RlerSUp7qTUWoOrhIH3EapwoKWTuTUV5W9B1gis6R31P/AIg084c60aashYPhlbFvPLSPV/26/j1I1YKqiVApeim6Cz1iljs5lyU1OkWAF1RVzPiAPol9+Z+0WHUnYfeIcJl4BE1Z7SZuSKD/ABA2bnGaMJ1neWiOpWxuH4fDwsMry5v5f9j3DZfMxZBmnspRIZJueqyLJg1gst0NLSBq/wAGKQ9WBFG+8WsPhTMVRtKA3aGxHIDl5bwTXjZeHDBrHvUo255Csd7CYC6u1Zfk8fi8dOcm27y77sV8PhZeHDrGpZsPz5dIWs7zmZOUpMrvEe8r9KLMBvqOybvEWYZzNxRIlEiWKGY1Sf8AHlvX0iCWth2MgDU1bskXdXNX50i+vjI04+HR09fj5KaVF3z1NzVAElIQBrnLPmrmpRrQcoIyMtCVFUzvqUKk2FqBrDpEeWZX2RUtSta1XUfO3RoG5txSEFkd4ihO3SONJ33LW3N2iM2NmOAlJch3JFuiQ/m7UiFC2FdTj3d3O78jSN5aUqV3jvUOB0oagcudYjnpCAkpVqSwLkbtXYHp5RaXGoWC2sFyaHr1cWbl0jDoYirmzvfYmlqRr25V3WckgANejUpU9R82iYTHKQpCWQXBYsovuXqlxt94AI5hYF6vyPh9KtBvgjOQCUE+7W1gfl3m9YBqlzAnUQBqqKFvLpXypAPMMJNWQqXqMxJDAbsXFNmV8y8Jhvod2XxBKSkk2ALnye5hHz32hyyk9lJmF3AKxpTyfUbh+XIwv5Rgp2Yn3yhCSaB3SoaXGkEAM9yptmh6yz2b4eXpVMBWofvOsv0f+2k+A+8RsSypchWyPi7+3rXKUqYCTqCVMakgJd33r4RYmZxmOK91sOjYkd5vC/xSKWMP07KpYAYNvdz4EnZthA1eISkskAfn5aM8cNSpvMlq+/4N9GLr6N7dAZkOTaCDMKpkwfrWXfd228uUT5nhJMjEf1i1iWFoEqYGLLcsh2sQzPyEECbKfUbEdD9rwI4szTC/002TPnoSVpIvUHYgVN2Mar6GSrCKqNR1RVVmSpCMRIl6RNw6e0ldoHBSTVrdf+rpCxnPGSGVOlKSUTkJdD94K2YdO8D4wuK4sm4lMmWpB1JSJSpqH1FNi7Cvda+4JjzK+FCk6plSH0gGgY0J+dIztxW7NVOnWqNunF69FpyfstdSBeExGMOqYShFwm/4fH0g3k+VS5BCkh6galAP1vTkGt6wRl4ZQA90EBnCRXcPYk7OdvCJ+wT+pXkPBoSqU4R8psXCsbiJt1Fbq2/i5XxKiVEpqC7Bmp15beFY3lZcwJWWB287c2iLF53Kk7hPxP40L+K4nmTSRJSSWqVWEVOrOp/Su/c3xw2BwOtV55dP183GPFZjKkpoQOp9aCAE/M5s8tKCkyzeYRU89ILRrgcg1r1TyZiga7o8Gbn5QxLwJX3UA9GtcDypFtHCZmr6voc/GcZqVE4w8sQRl+WypZHdUSfeU7k+PQ+TNvB3AZR3SqYAhN29bee5i9hsEmV71VDa7eW8Cc/4pShZSga5pshJdubmzb9Lx6Clg4UVnrv+O9zy868qjy0/qFcVnkuQguAlKd6Vp8YU5uMmYxZZ5cs7frX06Jb85QnCGZ/dnq1KB90e4m9PHrGDFmaoowzhCaqmGrOwLban3jPicc5+WGi/JbSoRp+Z7kyscUHsMOkFTVGyQLv5t1cet7LMAJIJJdavfWd7+QDRrg8MjDoJA07qKrnxhdzrifWNEoEJNCdyI5bZPWo7LYnz/iW8uUehV8GH5sIEYHJVzhqJ0pNuZZvhBPJeHf1z0mgcJNBzr9oPABFA21OQ22ESUebLlaCsgjMWllkkg6qJYHxBLhhSK6FaknxF/t49YgVOGouHFN+VLt+U5xulSb9ereNPP06xYJmyioKGl2cMoB61YON2HwjaSohLqeu5+YePcPit2D3Ic+Ab4R6jSvUk+8GI02aoIYUFWPmYAK3aKKgLDxrcs3iBEvad67hnta55W+8Ry06q3cH0Dsel7NflGs4XHhRqnx/1AAd4KzJKFrlsBZdmfmCOdiLu52EdQGJAA1qAHI0HkAf5j56zJUyUoTpCilSTdJ3NLdaisHcdxooBIlzHKkhQ0utTsO6AK1be1aRG5K10dOzHivDpKgqanu7EsG5sK+sJGO9oiHUMNKVNU5DD5lrDepfwhRwmWYrFLJWDKcu/Zp1E25A+HKGRHCszCpVNUZpWw9+5S9+e5be8Qm2o3RrwdNTqKDdk9/YqTk5hi6z5xlIP6EU+VPnFrBcNyJdQgKV+5fePxiTWUhKkqJdjFyWtw/OsZoSzPzbnuKPDqFBXir+r7/BWxUthSgPdPQ7K9W9YrqmkOfEt1FFp/OcXpyQoEH9UAcXjNKSpRCT71ad9NFf9Q2iqqrPQuqzyavvv8ln+rrQ059CHSfWlYWsZmWIVNMqV3tKm1UA89mr8HiJeZTcQvs5Lplg1UASQPywg9gcGhOkAuABdqs3Sp+wiyjh29ZfQ8txDirn5KTfuDpfDqQSrEzO0Wa6QaDx6bbeEG1YZJQGSlDOClAalTtT6xIcuSvT2ZLEV5g3I8AfvvDBgsKhKdKiWDt0oPz4R2sNgpVFfZd7Hl62JUd9WCcvyst3yySOTc6fSCEycmQlTMgJuo7eH884HZ9xGiQlnBV+lIep28/sIX8LgpuMOvFL0oFUyuddw70d6x0J1aOEWWCu+9/gyxp1K/mloi3jc6nYvUMKCJYOlU1qksTpSKEmnw2ijIkowrurTqFVl9RNfN+gjMZnAlBOkJKgGSlNN222YB/5iCTlC5xC55JJqwZkh7Nz+8catXlUeaT/RtUY042RuULxTqU8uQTQbr6+D1+7QUSZeGltZIq3n8S+8Vs5zQYdAZis2B26wpS1TcTM0uS9SdgOf5zjPuxKLqb7E+a5wvEr0pFHZKR5Vglg8glykkzCTNG2wqHem3ODGAyuXIl6UoSpRPeWqpblegetGPWN8YgaixclrWBYH5ExNRsXXSVkZgUFSdJ8aVpZw12P1ERzpzBm7wPKw5Vq9N4mkydHunvHfkNx1p6xEJdbsDUU5kxIiSqSpdA9PAdH/ACsaypSgk1oo+ZLjzFx0+s6ZtTqBFy9xdz68ohkLGpJUgGr963gRuHf1hjZvLWtJFG2e7tt6xipfdmKCuXJ6/EiJDPGhIYkJ1BNbcmF6En4VeIZcrUGKKGvIPQOPznAI3GJNALtbl/MeBa67Gu9xYgNTr5xHPWCAdQoW6NSrbbnyiwuhRvS9bV5t484AKk3Cgi9/eIBranMGGTgvh7C1UpISqvu3Je+smnJh08xU3CBJZlBTuH90hgSeeqo9YlyTPkycQUrKUpLFJJ7uoHSpPUkG3TmYTGmdby+RLSP7aAkszpFW6qNYqZshKUKLgMC7d5XrtA6ZxbKQAAoK2BUdKSbWuBt3oQOKvaOtZUlCk92ndLj4UfqRENdxrM+diDUA6e8wNHqT1sLxeTiAlIc1H40LnDM3EYpS1TFsNipJL9E7MOQhzy3BykF6qX+5dT5bdaQ8LwqrVbqXtHru/oein/qSlh6ajZykltsl7vUFYr+oWn+1KJJ3UQkfGp8AIXJ/Ck1UwHFTU6dSQUodhqcA7ABxpcPUR0bs3NST0sIoZhh0e8sUSClfIpN/RgoHp1MdunwqjDXVv1/VjzOK43icW7Tdl0QDwOXhICUIa40nZSDVB6kDUCXBglJydF2ZnIIo4rRnoQaekZMxmks4KirQ5/eE65ZJ/wA07wCzHjAJI07kKA30qQyk32WI1OGGpLVL6GC9Wo9BkzDM5ElPeKUtTp/uFTG8Tz8UdOFTpRYrVQcqfhgWciVq14hRWTzJYPYc4sTsxAZElJVMSGoWSnz6dI5VfHznpHRfc008NCGr1f2NJOWCWda1EqZytRqNt7fnlmJzqZMIElN6FZB35A/nSJMNlkycrViDrAfSh+69bDcWi1OzaXJPeKdQ2SKDp8o5rn0LnPktWZh8lRKGpVzUzFX/AI5+YgdmPFIQCmSKm6ifz8AgRmmeTcQpg7bJH1ghguF0hBXNVUGib+vP5bRFJgqfOZSwuXTcSrXMJCee58By6wwYXBSpToQ4fehfxq9uVosomJBoxYPqF/A1s1PSMDMy7qNzcWA8mixKxNssKxaGUyFdHNBTw5fU8hG8iS9NTC/fp8W94mlY1/plIAJY6yQEguWBZiNi7kdI2nSVamLn/BVD8W/POJiMkhiavuB8H6v5WMRY6SkrUBpoatqI8rlr1i0Z5UAVE6Up0h7MHYNUtenWKeKkAMe6Xu73hAajB1IqGJc+oHjUGL2EweslSkgS0ipPuja/iflGspAqQp1LX3Q2+pvLzjXE6h+rvCmmpZirkCzF+tIaGyXECXaW7nwZmFgPAE+EVktqIJACd6vuKAO+/hFeag153AHJ6/EbxtLGwDE32YO/5SARNMwpTVdAamhtcKqbtUeUbIkuogkLTVmJvtZqx5icQRRJNQxFKszny25RFhQXuWAc8nobc4AI5kwGgDBJ32oPl47iNcXhJZSpz30MUMblwATQihrz7vKJsRiytOkJbRUqoD06059TEWKkqBdnSa9Kn0/36oDzI+GcRj1K1KKQFKSpKQwBDAvZnu5NWtHQMp9lOHlaSoJUpI373z7oPgIGcHY1Oqm9FP6JfzDR0mVN1AK2+A84LWJOSSF/NuEJUyXpqlQIUCkuoEfADZrQsZjOAGkC2/zhyzjMEhJAWANzsPXeOXpmIOtpqezCyXJpXYehMdThtbLUcXsY8TFz8zWwyYPE6kpPMfn51jMdjJctKlTCAlqhX5Y2hVVxlLSdEgLnKFtIoPPlSCGQY/8AqEqw2MQkKmOpIuFAMdLl6puG2do0YziFOivJ5mYXSlFZpLT7ilOzGZiVmVhRZIIJIBUJaipBD3IFObCNssyyVLSjFLHbpSvRiEEf+mST323Fi5/0+8UZEqbLlrw4CZ2HUFISAwLXRRmBFhbbeFyXjEJWcalJMieOyxcpqylMASRuH3I3POPN1MTKtq++/wAmmFfPDyr+Oftf1W3qrGcT8PglM4LKsOpIYJ5moD/tNCH8IjwUtEqXUBA3BpzLH82gpk81GFRMwk9X9piuRNuFINW5Ok18451nOYrnTCAPdoGevXziEG3oyyjmqeVvRc+q+eoYzvioNoknxI8/XxgLgcqmTlAqdKTXUd/B7wQy7hogalh1M4SKi2559IYeyPdSHJAN7VBHwDfGL1E2JKCsiDB5TLkpokAuKk1YM9aPvTr0iaZNcaUurnWpcHrf7xtJmaZgC0kodmJp4W2HwjJs3QpRAHvU5N4dIsEaFirUA+1K0AIH08IgLVIG4FLC71FBUbdIusSiweyQnckuDy5eXhEayDpoHdiHYbkOwrU/KAD3ES1JFaACthU2FA+revO8eIxJSmlSpyX9R9LxvJQOzZ3Kqfx8D8YhM0lQIFgL9HNT4EfCAC1KlAFJTWzoc2fm/wDIjMylIcaSHIqD9Onl8o2WSUBCgEOSsKFSp6sSH5f6eKOGCtZ1CrXV0/DABPMnaZhY912bkXJ8gGizInEglVEsw2NSXfneBWJIClDkTX88/iPHeTKWoHSDpBrQt4dCeXjBcbLv9V3mKQNn5hvC1/URgQVMEJSCVMDbn6P4xXlJUlRN3oN/N3puGjeSlwRso+8xc9Og/iHcRZzbD6FlKlAk6fdIZmBIDEv/AKjaVJSJWvUAN0k1Jclx0boK+EUdGolSaN1sN/DlHiFhk6i7gh7s1mFntXrABcSAGABNXItTk426jnGk9R7YJRRJLBz9VbP8mjTEz2mPqJFACxtTbx/LPPPxZmKGo1SzOBZhTzcesAA3M8znYZXaIajoUlQcDcbguC/4YOZl7S2T3O+Xd1F3F9qAt/uBnaAB1MVFwKPasCFZCgr1ONJLuS4S6gGbo/WwiLuSTK0zOlTStWlRKjXvEizByTpFuTxqvhfEKYr7qFHnz9B/uHvC8I6ZJMoAKLALUHI2dINj1uCDDVhOGUzJcszy8xCao7oQDYKoTVnJbc7RDfYjOeRXAvC+XIw6QjQkEiqgGLsO6/Ll4GIeIsk1B0kpUDqQoXB2Hl8oImQQooN0WNnD+o5j/cLufcaiWrSCFkXCWfxOyfPnaMVpZjjRVSVS6CEjjJITLE5OhZB1naj1G7EwvZnnCP6ibMksgTk6JiFik07KawVz6E9YA43Owp1ru/u+Re+33ipLwkzEFKiCmWD7x3/mLI0jbTwqjrsTYrP3QJclBYFmPeLA0ALMB4P4wXwuXBI92qk6tQZ3oSHHK1onwWUIlkhKNNH6vYitWF6RvMxCixUVEBhu5Pp+VjVGOU12S2JJcr+2FS1OU36PcsfykayMOzkL72wL1HM/nKJJMt5ZYu1yAe67VJ59KfGI8OpgCwdYsL7sT4n5xYMsSZwJZZoasLgfpNXr82ikUEFRcl6B/hvb+YglpqydzRtqavBni3IkpZRCg7Bjtz616QgN0L0XqLOp6Xbwry+seSJr109S+xehHRnFXs8QTlByDuS7s9hzF3avT18SgKQmrAU5n03vVrPABvLUWJclLsB4uOtYmbQzOWFt9j4Oxt0jWdKCUgP7o33q3wvGvaK0JZ2di25ehvuHgA1OKcKAIS4Z/wALMRyivNnKKqMGd6lPxHx8onl1Kk0SNPTpZuqvjEGJwWlTOFKuwKSer1YV84ALk4guncq1A3qXYmn48VZQKSQTpBoWPnXyY15GJUL7zG5c73dwK0s9uUXBLTdTLtQXYEVuxPm1C92gGVlzdVCkgu6bXZ39D8ekaduUo1hjZnuP9j5+mklOoEsb/MWPhFpIUSlRYM7sPLzc06QxGIVqLpdLln5s/V42lyGcFAYuA4cAnehd/uIrSF98p2SXAqfXoH+EeHEqUoMHSCS1Wp3n6916dIANsakhVwSR/HwibAYpUtBUEJqPfIBO9vDn4edIzwAoKlvqNFEkKG4Zy1BzvE8zFAnu6XZ2T7ouG8K36GEBLipLpGkFRAClEhkvUsOt/SIDJJTpB0EgnWA7ihA0uz09GiyMcpKAdRDgg0dw1ejmvr5RFIlKKUnWE94gBq2d60bbna8ADnw/mIXKTZS0MhYALEkMCHs+/geQgriM3VJcC6WdiXHTk5P0jluS56nCzV9vMWAljLYEhWxSoixA36eMFsdx8gdzCSQtSzQreit1lwFK6OzN5RVbW5cmraoN8b50JEpKzQzAWq5JoXt9RtSOTJnzJyzoAD1fl67t5wfOEm4nXNxMwqUn3Uq3HJIYJA8GeNsPhglwhOlg/wDNuXMw8nMrdszlzZVwGShACiNSiQylAbvtX1L+UFZqSQAoMAkjxNav+eMezJpUJYmAMBTT5O5pRy/T5eYgnWE2DU5bdaUp5RO1hPUsycSzIsSHSwu1a1+14rYvFEllA3cPQ2PzqYsTMNq7NIUFrZ2BoA4Ac2cs/Rohx6WmEULFiSXBLtQv4WhiNv6jWdOpuhJY2IoKdImGH1nuKqWBFnal2u+9fOIJWHFAokAiqgCC1aADmHHo8eLWG0p1BjUvaz+f3gD2LE2Skiie9X7uOjNT6R4FCUEpAbtE3bY9K3DRVnrLMalPX1sfLpE6UhazrWpk0dgajkKXP5VoAISglRCbi1tyKeBHjFrByQsLmEgFIZAYuS78mAFWrEEvFkMFHvJLpIqx5Uo/3itMmq71SFOxFgTYvypbzgAnxinUQXUQaFmIBfbl06DwjyU6luQFkf8AaT8DsedIiTNY95+VG2dvr8IlwySB3QXexuRb1NeVvUA9RJcsAdtTmlH9X+oj0OsdmwGkkuKGrOORALHzjedMSlfvCiQWBo7At1I3+saHEywnvag5ejdeZt/ECAybLHaJS1Dt5KixiFaUnTRi3/dGRkCHzKuVTCVpD0Ua/wDb9z6wYzhITiFITRKbAevn5x5GQ+QgYoOttiVpI6AlhG8pZ7WYXPdSW9GjIyBDNMQXqasmnR3eKssMqlHpGRkJiZZ1lKVEUOtvJxSLGL9w9APpGRkBLmAsTLCkMoOyVkPsRqP0Eb4CSEpCgK61h/AUjIyIhyLylHSFbuD8B5QSyyQlWHXMUHUCEgnkUKLNa4B6NGRkS5kSrOWTMSOSSfz0jMJLBUXAsP8Ayb5AR5GQAQFI1TA1A5b1jzFhkjwP/kB8oyMhDN0l9Kt9QFKUY7CkWcBhUnF9mR3NbNWzA+N4yMhiNMylgT1AAAVoKDbYRBKlDRMVukhi5pf7x5GQmHIsGSl9TVdNfKB06YdIrcA+ZuYyMgYE8mWBoLVKVk+ItHs5ZS5BY/w9rXjIyAFuQSiy0s1k7c1OYIYGUFKUSKinlTlHkZAh8z/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6084" name="AutoShape 4" descr="data:image/jpeg;base64,/9j/4AAQSkZJRgABAQAAAQABAAD/2wCEAAkGBhMSERUUEhQWFRUUGB4aGRgXGRwfHRwfIRwYGh0aICAfHCYeIRojGyAcHy8iIycpLCwsGh4xNTAqNSYrLCkBCQoKDgwOGg8PGiwkHyQsLCwsLCksLCwqKSksKSwsLCwsLCwsLCwsLCwsLCwsLCwsLCwtLCwsLCwsLCwsLCwsLP/AABEIAOMA3gMBIgACEQEDEQH/xAAcAAACAgMBAQAAAAAAAAAAAAAFBgMEAAIHAQj/xAA/EAABAgQEAwUHAwQBAwQDAAABAhEAAyExBAUSQQZRYRMicYGRBzKhscHR8EJS4RQjYvFykqKyM0NTgggVNP/EABoBAAIDAQEAAAAAAAAAAAAAAAABAgMEBQb/xAAyEQACAQIEBAUEAQMFAAAAAAAAAQIDEQQSITEFQVHwEyJhcdGRobHhgTLB8QYUI0JE/9oADAMBAAIRAxEAPwAMtR1qVRgpXq/2j2agmpFAwofXzaNyqpOlwVHm+4HxY+UeKWwYevXYfzGkoMlWNWCagF+9Q08PGM0lQIsxqRUDcDzjJKNSVAEOxP8ArqeUeJmaSA9r/MetYQj3FYchtJSpJ3BF+vJ2NI2TJLpDsOT0e5+8QrmK96oCqD5Hpf5ROnEgpa1Sb0Isn/7DmYBkU9XdYKs9Nw/zo3pEkxSWIQbsLtVrEF933jMQUawwFXevR6xouUSFFLENYdN28N4APdJT7zClNP5+NESUpJ5BRA8rhvTpvEq1JFC5G/hYAGKqSksG3NT1sYANkMkd4/qs0Wzie4HAvU7uenhTzivNw60FPaJYH3QRs/PpEmMFCdyXd3Naj7t4eEIDRCwfeUAOtgL7Rg7oDsOjeXyiBCtW4YGpO23433ia9HdIG+1/s/WADxJBLs1W6vE6pYfu1L2vXnFWZOIJFain+/H6dI9E4guCQa1Hny51gAk1l3AdgwIHN6n85xoQwcEFqWY84tYbALmpT2Uta1MxCQ716W5Vhpyj2aT5rGe0tPIl1b7CgPntAFhOVgnCSGJJtUm1jTrtDHlfAOLnioEpB3WNuib1jpWU8M4bCgdlLSFfuVVXqfpEWf8AGGFwiXnzkS+QJqfACp8oi5EspUybgHDYcAzHnLT+pYDDwTbwd2i3xBxfhsEjVPmpljYbnolIqfKOUcT+1LFYs6MuSuUg3mrSATcOl3bxvAbLuHdakqWpU/ELPeWrUpQejDV1esJXY9hkzz2mYzEhsKj+mkn/AN2aHmEc0psPExZ4O9lZmK7fEa+9UqmF5iy93NUpbpDZwdwV2Q7TEpSpd0g109SLavVou8Y8d4bLpeqavvl9MtNVKPQcuppCbS2Av5nm2Fy+QVLKZUpA/ANyona5jivEfHWLzdZlSAuRgyWLe/MsG8P8RTm9oFCVjM4xQmz3Ugl5comml2okUA5ks8dg4c4bRhU61hOttrJHIdd/lAlzYN20A/Cfs7lyUoVNSBoqEdeazuekWuLPaJIwZSiq1mulActzI2G0COOePmP9PhSZk9VAlLd3/I7CAfCXBU+YVrWT2h9+aSS5f3QWNB0g3EkU5aVOTV33p4XPSPDKHNqVrsxr8N4kIDqBPUV2e78o9ThCsnSHSKu9hcv1b59ItImdqG7rPvu/pZxGnaXUTVqC3JupF/SNgQxDUIely3PzDx5Mlsh9Jr4kP484BGneA1EPS42H2P0jEBRo29qP6/H1hyyX2dLnykqmTkJTMSCyQSpiN3YA+sNWA9neGlhla5nUqb/xY/GFdErM5J3AKVPp8o9Sp1uKJoSN25DqbR2JXAuCYgSAHBDupxs4reKaOB8G3/pe8P3Kuk1sbqF+ezQrhY5LNxJcpDUJuAd/sYiRK74owUfQbluhr6R2YcGYJ/8A+dNW3VY//bYxTxns7w8wpKCZIAYhLlyHr3j1guFjly5SQ5TqLuHNPg8VzWzWYM/5cx17DezzBoJKtSyaVIA6swDPBHB5HgsOHRKlhtyHPqp4HJBY4xgcomzaS5a1lm7oJDeLNsb8oZsv9nWKWWVLEtJF1qD+geHnMeO8Dhx/cxMlLfp1gn0DmFLM/b3gUUl9pNP+CGHqoj5RHMSyl7B+yWWCFTZxPMIAHk5c/DaGLB8GYKU39pK1c1970B7o8hHKM0//ACFmqph8MAdjMU/wSPrCtieMs4xjntVpSdkMgVt/l8TCzNjsfRGZ8RYXCIebMlSk7AkD0Fz5QgZ57e8Kg6cMhc9Vgw0p9TU+QjlyeEVLHaT5ilqJLub2pqV3iava0MOT8OmZ3cNI73+AJ9TtvctDysTaNsx42zfGuAoYWWdkDvHzqr5QMw/DqNQJC50wqqtbkk7UO++8dJyj2XzFJH9QpMromqvPb5w7ZRkOGwaGlpAI/WaqPnt5Ug0QasQMk9nc+coLmAyU81XPPufdmYQ/5dk2GwKCUsmnemKPePUqO3whU4x9smFwepEs9tNtpQQw/wCSrDwDnpHOlDNc+V3nk4YGwcI+6jXeFdsLWGbjX23BzIy5PaLNDMIdI/4j9XjbxgHwt7M8RjJn9TjVEldSpdSeTA3b/pGzw8cNez7B5enUppkzdSh+fH4QM4t9q8qSezkf3ZlglP1+0GiC99hlM3CZdKUXCf3KUamm5+gtHN889oOIx6jLwf8AblgsZqvkkXc/jQCxSJ+MUJmNWQD7spNheqqvfaHng/gcKCZs0dnKTVKbE/H3dusD6sEuSK/BXApKXJPZlQWtb95ah1vSvg8NPEfGMjBBKSoJDsOZ3P51ilxhxrLwkvs5bFRohCWc/YczCblfC2IxajOmaZi1C5B0pF9CX+NPSj56lRWzSdormXqOXbVkM+Uod5iEk3/SaV82J8Imy7BqmTAh2cUofxniVWLGgpLlICmFAXZjfw9HtFrIsVpxCCTsUV/OgjbzMozYH2eJ/wDcW781W8hf4XvBbD8BSQdS3WbOReC2XLSUUenTdtzE68ckuNQAAq5FIjmJacixgAlCdCQABYDYcotyJuoHpAjBYgLPcUFBmLH8EFZKdI6xFjROqB86dpUQBYpV5GhPjE8/EKAOlOo8nA+cJuecTYsLUmVgMRNW1GSAhhsVEgX5P4QIGMi8UwNqahU9e7CZx37TkYKUTJVKmzisDs9YcAguSBVnHxELGaSeIMXNTK7JOFTOSpi6bJZ9axqINaMEvsKQLyL2GYpeheJUhIUopWhyVIYkBRsCDyB/UOsK4W6gPH+2DNJ5ZCxLfaUivqXMB1IzHGEhap0ws7LWRTokmvgBHb8l9kMuSFAzCkuQCgXGxLi53A9YCyfZvjConQkBzVawAS9Swcs9YEkO/ocqk8Fzf1qSmrNX7AQSwPCElwFFSidtj4EU2jrWWeyubXt5yUg3CHV8S31vDDlns+wchnCphH71fRLDnD8qFdnKsq4WUoBMjDPp3SipfmvpTfnDVlPsyxKqzVIlB3Aud9gWB846JNzSTJTUpQkcyAB9IUc59suXyHHa9orlLGr4+78YM/QMoQy/2cYSWXmPNUb6iw9B9SYM4jNMLg5dTKkoH/FIji+d+3ueslOFkpQ/6l95X/SKfEwppy7Ms2mjUFTD1AAT5ABvOI3bHax1biL274WU6cOFT1ilKJ/6iK+QMIZzbOM6WUo1IlE2S6EAdVXV6ww8O+wpCQF4yaSb6EM3mSPlD1NzTCZfJ0ghCBzPTrUmC3UTfQVuGPY5hsK0zFr7VYq1kj6mDmf8d4XBI0hSUMKJTfoABCTxL7XDOV2eCRrUaaiKDwG8KKMlVNWZ2KX2ir6Ra9j08Ier2F7hPNeKsdmBOl5Ek7n3iK2/j1iXJ+Hky9Ilp1zFG/vKPMeEFcmySdPIShDgUeyRSurlsOfSH3KMkk4BLqOqaxrVg9wnp4wNxhuSjFyKXD/ByJP97F6VLoUo2T9z8BAvjT2h6CZUgBcwiiQaJ6qO1BFHin2gKmTFScMAtdir9KPE/SsVuEuBFzFmbOsS6lm6/AbJDFvHeMlWtGMc9R2j+fYvSt5Y7kXCnB8zFKM6cVEk95Z/8U9H5R0DGZrh8GhKXShNhtFPOeI5GBkaQdIFABUk8gNyY5jmEyZj1leIDJHuS3Zv8lEJLqPKwjjRhV4jUvtBbd831NPkoK8t/wAhDEUIZialtr2aN58wqlukiWoJotL6n2P+NWNPhHn9LUrJAGo/jU6esQLw6QAXqz0sevzj1Jyy1l/Gk0yEoSsLmN3lLWparllaACuoKQ5Bizh/6yYlZVhlKWthLme4EihUWmO5JYAlBZubGDfBHZpWtKJaE6nUyeRZ63LEOzgDaOiyUJYBgAR+kfW8QsWX9TmvCuRY+XPTMXM7oukqK1MXsWQBd6J+8dBVOIWlK5rKUWA5xvPxCUkFq0+kW+1l1dQpTwq9ojKwXXIlkSSKkk/nSLJHOKqcwRsofjRWzniGThpeucsJBLB9/q3WI3AIrs52rGpIcjmHaOa5h7a8INSUq1Ad0skjx03JPKgEKeZ+3AmkpCiwZKvdIT+0mrvRy20K47Hb15gkaSSGUHfwr+eEKWe+1fA4RZlzJhKwApkpKr2qHHxjiOZ+0HG4oLCXCSllhIJFaP0HLxj3LuHxNQlU/UZhSQxVZKaAbMyRZ4aTYnpuO+df/kFthpBP+Uwt8A/zEK+M9pWb4n3CZYP/AMaGvbvKeLOV5MhJaVKSSoUIGog8xv6/SGzK+AcRMZU3TKS1QqpPkPvE8vUjmRzCbk2LxDrxE1R/5KKq7C7V6QwcL+zLtySUTFpaij3Eet28I6tgeFcFhx3gJind1sa9Bb5xR4j9p2FwoKdYKhZCKkNtyEGiC7ZmS+y/C4dlTGJH6QABtQn3iPSL+Z8V4PAyyAUISLAMPgLmOTZn7Tcdi1FOGT2aedy3VR7ogRL4dKla8TNK1cnPizmp2tCu2O3UZ899sGInqKMIgn/Jj6t94X1ZJPxJK8XNJP7AbdOQg/k+RqmdzDyrU7oYeaqAb3PrDrl3s7SDqxK6XKEPXxJ+g3g0W41d7CRlWRukJkS+8TRKA5N6lV2HMw75ZwCGBxKtI/8AjSduqvtB7+vk4dDS0plpTfb884Qs+9pqSpUvDAzpn+Pui9SqzRXKq3pEsVK2shzzLiGRhJR06ZaE+X4fnHOcXneKzFemTqlyjZX61inu8ufg/KIcp4VxOPma55UtQO4/to8B+ox0vA5bIwSHutqqUfvYdBHNxWMhQ0fml06e/wAF8IuekdgPw7wNLw6EqmgBq6dn5k/qPw8Y04u48TIHZyRrmqHdlg/9xOyfGAXEfHa8SVSsGX2VN/SKAED9yvtAnAZQE2dUxVVLJck/Jv4jNRwdXFS8bFPTp3sixyjT8lNXl39WQjDTJsztcQt1tRvdT0SDueZ5wcyzIioOuiWoD8z1glgcqCe8tnG35tFHPOKkSWGtKep38AKtHWlOMI5Yqy6Lc6eG4co/8uIav67L36sGYmaNRSEipL7b+MRzhsefOn2ah9YtKUBMYo1sSWJo9T86t4xXxJSsKJITQd1jvsOgHMv4xuPMl7I8w/p50rulXaa9NWACWCqMXu46gw3K46QEjSoAkamUpmtf8Mcvz2ZM0pmIGpUouzU0kEKcDavPY1gTKweOxo7ktIQpnZKEg1pX3iOrm0Qb1sWRtY6li+JMTr7OfOkyHKQQXYOHBUdhz5dREsni7RKUz4tfaKGrDnW4ApcMA4F/jCXhfY5jJxCpswl7mp8nVDxwfwL/APrlPqUoTWSoEhhcg7V1NaE03uNyL2Dn4yeAdCMOCLL1LWNrDQgHffwj3M+ApGL72LnT56v8VhI8gkNS8My5iUEcjFsCjQKKIXOS5z7NcBInLSJSyOwM5DzFMTLI1o5kKSXPLZonw/BWWpmEDDBSe2k1UtZ/tzk9xXvMwXQmxaHPi9aZUpOJKXOGWFWfuqZCwehSawtzlgHsRYKmYUHopH9RhFeFNAgBO5PhuHsNNZJkpkrWlYK0BiFy1aT4pKGIBsBBfAcE4OWkEkzOqlOOVgwhOm8YJQUzSQNS5E/Tu0xBlT00uygVQnYz2h4tS1ysKO4FqCSxUojUSDWggzIMtztGKz7C4UEIShLFmTpTWlNub1hB4k9tDOJCQTapceND5QiryPF4l5uJmFKTVyHfoAGD057RdwvCCEqAShU1R8/JhTlU84AsihiuI8fjluVqCeaQQkDyi7hOEZUtX9x5x/7btZ3NK1h+yjgGetBC0JlhRFVioA5AV67WEM+XcE4SR3ljtVf5W52+7wm1Emoyewg5PwyueQJKSEAirHSm24DQ9ZfwBJQy55MxQFqhGxs9fMwTxmdypKLplpHUAD7Qg8Qe2CTLdMl5x6US/j9hFTqt7FkaaW50OZjESk6ZaUoSNgABCFxb7SkYd0oaZMNkhQp4tCLjc7x+YK0qUZMs2SHD/U+bCCnDfAyir+0kqrWYq1dn5+Ae3jEJ2is9R2RLPyirsGqxWJxxScRMIQon+0l0uxAY71/Gh44Q4DBTqmJ7NDuEMxID+8ev4YZcq4XkYZlrZSwLnbwG3zgZxRx9LkMhIK5iiyZaKqJ+gjjV+ISqvwsKv55v4LoUb+af6DOZ5xKwkotpQlO9AI5bic1nZmo6iUSq6ZYd1AbqPK9BEOI7XEzNeKU5BdMke4nof3KbeGHKsjOrWXSGDDfeNWDwEcP56usvx31LYqpiH4dBac2UMDlpX3UDSjoKUewFBDNLkoko2cD88oixmYy5KCzBrn7mEjGcRTcUopw9EVeaoHq4SGubfa8bJVJTdo6/hHWp0qGAp5pvX7v26IIcScVqSRLl96YqyRt1LVaKuHyLR31Htpqw5UagDkBtVtucZluSaXSB3j7yzVRL7k7dPnBmZiUSQxIrcmGstNXvr1+B0qFTHy8Wt5aS2W1++v0Kc5LqLAggqfoOfzjEswSotcU329DFgKQFkKLh1Fhd/Pr9YhnJQkgI7wapar8vAWfpG48kV0yyljQBmNPEM29Kx0LgqTLRLSEJ0gCgLEjvFw5sHL05xz8qYkAO7NViPpBDKeKZmGm6FKQJakkhR1Ehk2vp/Sq4vA9hpnZdQq9elSftAHPZswpWlA0kJ7pI3q1IQs79pS9LS1TEiwWsBItQhLgHqfvCbm/Gs9b6MQpaQBaXpc81VuTsCR0iu5Kz5s65gMZMnzE90hAYqUfkOrwyrzCWk1UH5Cp9BWONcK8X4uZp7WUtUlKWSwICiC5f91HAApDSjNsbPV3JaJYNnDW6bsIrlO2iRYqd9bhzi3NJpkKRKwkzEJmJ0q0lFiGsVPY8o5wnIs2xNBLMoAITqmEJP9pzLVupw7W5R1TJcKpHemL1qI5AAelfWCZaI5mPIkccw/skmLmTpWIxBCxL1yuzHdX+53rQ0bq8O2U8J4dPZkSf7cyVpWmYXUhdGIpe4LUtDBm+KEmUqcr/ANoaj4C/wgJnPECJRmyytKO0kibJWfdJLjS/MkJpyLxFyZNRuE5GWIVJ7GYArSwLBnb3T0pT1jYY7DYdP9tKEAXsPXeOZ5/7VQmZrk6tZlpRMQ4bWKlQUHo5IoztQ81Kbls/FrM2dO0omalgAqVRnoCfAVMOKk9EDcY6s6hnvtaw0pwF6zyRX+IRMw9q+Lnq04dAQ5YE1Ln4DzingOFpaKlOvmVmnWlvUHzhgy/hiZMKeylOBZqJILsXYCkOUYQV5vT1IeI5O0UKJy+filk4qeSeXvV5ch5P8YP5Fw/LcolSTMWRRR94VAc7AM9Iesu9niEkLnrNvdBp6mtuTUg4vGSMKjuBMtIF7efj1McytxanT8tFXf2/ZbDDzn/UBMp4DAIm4ogNZCbDxO/l6wZx+dycNLZ0y0JG7ADpCFxB7VASUYUGavn+n+fl1haRl8zEq7TFzDMU9ECif5P48Zo4TE4yWeu7LvlyL81KjotX6BzOeO5uLJRhXSiypyha76Rcn5RTyXJWKtDlSvemKBKjZxW1XoOkG8BkQUkBSdKWbT05U2gpi8wlYZGwDbW+cdalTpYeOWn9TZSwNSv56+i6d7fkiwGUok95ZdW5V+c4F8R8YIlJZJdR91Iuf4hZzDiafjFaZJ0JI7ylWFKgU/OkS4HJ5ckEqdayffNTbrb+L7RNU5T1ei+5ZV4jToLw8Ovhe3Urz8FNxB14hwBVMobUDOfpB3LMPRkgJSBt+fLlHuGwjh1UTy3MRZtnaZaQlIdR9xAuf46wpVFFZIfbn31LcNw//wBWNfrZ/wB/j/BNmWay5CLt8yeQ5wAl5ecQSvEggfpluoAdSQC5b5+m2Ay1SldrOIUvYbI8AaE2rDrlOXL0uSwNnFY1YXCSm/X7I5XFeMOssq0h05sH42VLXSUhQUVnvE3vQBz4+UD5C697lS/L1ixicM+oJtqJbYVfe53eI8ClOrvEAPu7geQZ4tOWSKQVJ6u48nYHlSvnAfNcIuYgmUSlSQSP3HcJSbgmDmIKe9pGkuHTYMzULu55dYpynSoAAEr+Hj9j9YQArI/Z9iMayu7KDe8t1rXUglg5DFhVo6nkfsukyGUUpK/3TBqVckkAkgUpAjhHMwmYZEpenUS1bkbHxHSOkpUkAFSrBr+nwaEkkWabsGzcmle696g8iC4PjSKc/h2Vr7UAdsjSEKPvFrjo4JTTnG2fcT4aUKzE6tgCTXy/LQm4njhS1TVS5idKNNSUj3rs5Z35t8IpqSaV7E6ersdA7YCj0itm2fSsPIXOmKZKedHOwsanwhHy+TjMUXSqZp/c5A9VAD0SqCmY+zU4sSxisSoJlikuSkAPzKi5KureQjmyxlOLtJ/TU0OnYTeIPa1rKxKK1JV3WsjS9QAQ6ioU1KZgaAPCHNxOIxJZOspKqJDlKdgOQZNPCOty/ZPgpExSVJXO0kTE61e8gd2YjusCQ+vbYQy5bwfh5Q0y5KEgEh2e5dC68xQxW+I0YbJsfhTkt0ji+TcJJLKnl6vpTV025g9fKHDLMjmTlJRKl6pYbvMyW26eUdOXlsohloQWdQDCn7gOj1ihmXFEnDoda0oSOZaKp8YdlGnDX6ijhXJ6sH5TwQiUdWIUmZZktQfc+UG8TmSEJoyQPARzPO/a8kkpwyFTFbE29LmFvE4fHYwpViphRLVUJBFnaiQWf/kXjOsDisXLPWdvf45FuelSVt/YdeIvalIlDTLJnrt3TQXq7N6PCDPkYvHr1zlKTLJcAuzbMKep6wUyvhhKVAS0ay9FmvPyENmAyBKQ8xvAWG7Xjr4fB0cLtq+/oShDEYr+lWj15fsXcryQUEpGkDdrmjvvDNl2VIkB1M53MVs44ok4ZN0mzAHZzZvCEzG8R4jGsiWNCX98uB5fhi6UpT0RvhDDYHzSd597dBi4o4pSgFKVsaMzOakUHO9T0hXMmbi5iFznTLekt3Jo9qGsW5GQCUoK1GYs11G4O5HIVFXeCEuQVd0P8elomqcYeaZgq4utjJeFSWj5Ln792NpIR7ulkpoAG7vpz+8W8NhmDrNA7dY8OmW6ixVuTYflIX8dny5yimRteYbDwG8Uzquq8sV36/B1sPhaPDV42Id58kuXt6+v+Qhnmf6ToQCqYbIGw5nkIiyPA9lrmTv7kxYum6LMK7eEW8uw0qVJGlBMxfvrJOpRfxIZjsB6wZwuWJlvMm7+6kXNP9R0MJgpSlpvzZ5/iXFJV3eWi5JHmUZYCkTJoCQNjv6X/wBRSz/i1CSACQdki7c2G20VuIuISv8AtobWfdAUNIHMnkPUm14DSpUuR3piu+u6ianp3XYdI69SvDCrw6e/N9P2caFJ1XnqfwhhnyiVn9wJoD1NKflIrAlJJILgOGqx235NFyeFAkqdiSA1HH1Y09Y1w6ygW163cuofAdWPw3jkG08SRqBO9S5Z68+cazsO0xRpyBfk24HeA+PxOTprVUA7lkue7u1m2ePMVirkBgLVfr6E+G0MCljszOHmJmpUQSpIUQf09P8ALrdgesTZt7R5unSlaCADQd5RGz6SUj1Bo8aYnDCdLUhYYH4G4Zq9ILcBcByFAKmHUXNFWuQCBYhmqXYiINMnEV8HPxWI0nCyEyiQHWkkqJF16lFw5Jo8PnAvD02UtRxiUzZs1TiaoalJYWc7EOzR0DC5TKlhkpDgM9H+wihm80JTq/bUblx9YoxNJVKTjfcnGooO9wilIQw2iwIW8VnmsAC6mDda09QYPduEpBUWjxsb3szfOLSRpmC9CDMb/wBPveQ974PAXFZwEkpegJQ/RSe0lTP+L0fnE+a59pGlGgE0HaFnfbSASfSOWz8pxuMXiJJnJknCMkyxqKlIYlBBo4a3iHjfR4fUq6tWXr8CVaEFqHOIPaRLlP3gVPq7MVZRQyknkCWLncGEGVw6ZyyvEzVOe8wdV7AqNh4A2hoyP2e4ZE+SqYVz5U9BKFmgCwHKVJD8jV7sNoZkZXK7InQELlraYDVxsoVNxX15R3MPhaeGi2tWV3liJKK0XyKcjhYyQOyQO+NiCbA943FD+NBrL+H2LzCTySPL6xNj8+kSEuSAB5bvCVmntBmzT2eGSa2LV8h94n4rnpH7fJ1v9nhcGs1Z3ffL5HjM84k4aWS6Rp2/0L+Uc/zXjKfiVaMOFNUUDU2P80sIqDh+ctQXiVFT3D18OQ8oNYKSEDuIA0ijCvU8/wANoshRf/Yw4nicp+WnovuDcBw2FEnEKUtb1Dnlz3PwpB6RlerSUp7qTUWoOrhIH3EapwoKWTuTUV5W9B1gis6R31P/AIg084c60aashYPhlbFvPLSPV/26/j1I1YKqiVApeim6Cz1iljs5lyU1OkWAF1RVzPiAPol9+Z+0WHUnYfeIcJl4BE1Z7SZuSKD/ABA2bnGaMJ1neWiOpWxuH4fDwsMry5v5f9j3DZfMxZBmnspRIZJueqyLJg1gst0NLSBq/wAGKQ9WBFG+8WsPhTMVRtKA3aGxHIDl5bwTXjZeHDBrHvUo255Csd7CYC6u1Zfk8fi8dOcm27y77sV8PhZeHDrGpZsPz5dIWs7zmZOUpMrvEe8r9KLMBvqOybvEWYZzNxRIlEiWKGY1Sf8AHlvX0iCWth2MgDU1bskXdXNX50i+vjI04+HR09fj5KaVF3z1NzVAElIQBrnLPmrmpRrQcoIyMtCVFUzvqUKk2FqBrDpEeWZX2RUtSta1XUfO3RoG5txSEFkd4ihO3SONJ33LW3N2iM2NmOAlJch3JFuiQ/m7UiFC2FdTj3d3O78jSN5aUqV3jvUOB0oagcudYjnpCAkpVqSwLkbtXYHp5RaXGoWC2sFyaHr1cWbl0jDoYirmzvfYmlqRr25V3WckgANejUpU9R82iYTHKQpCWQXBYsovuXqlxt94AI5hYF6vyPh9KtBvgjOQCUE+7W1gfl3m9YBqlzAnUQBqqKFvLpXypAPMMJNWQqXqMxJDAbsXFNmV8y8Jhvod2XxBKSkk2ALnye5hHz32hyyk9lJmF3AKxpTyfUbh+XIwv5Rgp2Yn3yhCSaB3SoaXGkEAM9yptmh6yz2b4eXpVMBWofvOsv0f+2k+A+8RsSypchWyPi7+3rXKUqYCTqCVMakgJd33r4RYmZxmOK91sOjYkd5vC/xSKWMP07KpYAYNvdz4EnZthA1eISkskAfn5aM8cNSpvMlq+/4N9GLr6N7dAZkOTaCDMKpkwfrWXfd228uUT5nhJMjEf1i1iWFoEqYGLLcsh2sQzPyEECbKfUbEdD9rwI4szTC/002TPnoSVpIvUHYgVN2Mar6GSrCKqNR1RVVmSpCMRIl6RNw6e0ldoHBSTVrdf+rpCxnPGSGVOlKSUTkJdD94K2YdO8D4wuK4sm4lMmWpB1JSJSpqH1FNi7Cvda+4JjzK+FCk6plSH0gGgY0J+dIztxW7NVOnWqNunF69FpyfstdSBeExGMOqYShFwm/4fH0g3k+VS5BCkh6galAP1vTkGt6wRl4ZQA90EBnCRXcPYk7OdvCJ+wT+pXkPBoSqU4R8psXCsbiJt1Fbq2/i5XxKiVEpqC7Bmp15beFY3lZcwJWWB287c2iLF53Kk7hPxP40L+K4nmTSRJSSWqVWEVOrOp/Su/c3xw2BwOtV55dP183GPFZjKkpoQOp9aCAE/M5s8tKCkyzeYRU89ILRrgcg1r1TyZiga7o8Gbn5QxLwJX3UA9GtcDypFtHCZmr6voc/GcZqVE4w8sQRl+WypZHdUSfeU7k+PQ+TNvB3AZR3SqYAhN29bee5i9hsEmV71VDa7eW8Cc/4pShZSga5pshJdubmzb9Lx6Clg4UVnrv+O9zy868qjy0/qFcVnkuQguAlKd6Vp8YU5uMmYxZZ5cs7frX06Jb85QnCGZ/dnq1KB90e4m9PHrGDFmaoowzhCaqmGrOwLban3jPicc5+WGi/JbSoRp+Z7kyscUHsMOkFTVGyQLv5t1cet7LMAJIJJdavfWd7+QDRrg8MjDoJA07qKrnxhdzrifWNEoEJNCdyI5bZPWo7LYnz/iW8uUehV8GH5sIEYHJVzhqJ0pNuZZvhBPJeHf1z0mgcJNBzr9oPABFA21OQ22ESUebLlaCsgjMWllkkg6qJYHxBLhhSK6FaknxF/t49YgVOGouHFN+VLt+U5xulSb9ereNPP06xYJmyioKGl2cMoB61YON2HwjaSohLqeu5+YePcPit2D3Ic+Ab4R6jSvUk+8GI02aoIYUFWPmYAK3aKKgLDxrcs3iBEvad67hnta55W+8Ry06q3cH0Dsel7NflGs4XHhRqnx/1AAd4KzJKFrlsBZdmfmCOdiLu52EdQGJAA1qAHI0HkAf5j56zJUyUoTpCilSTdJ3NLdaisHcdxooBIlzHKkhQ0utTsO6AK1be1aRG5K10dOzHivDpKgqanu7EsG5sK+sJGO9oiHUMNKVNU5DD5lrDepfwhRwmWYrFLJWDKcu/Zp1E25A+HKGRHCszCpVNUZpWw9+5S9+e5be8Qm2o3RrwdNTqKDdk9/YqTk5hi6z5xlIP6EU+VPnFrBcNyJdQgKV+5fePxiTWUhKkqJdjFyWtw/OsZoSzPzbnuKPDqFBXir+r7/BWxUthSgPdPQ7K9W9YrqmkOfEt1FFp/OcXpyQoEH9UAcXjNKSpRCT71ad9NFf9Q2iqqrPQuqzyavvv8ln+rrQ059CHSfWlYWsZmWIVNMqV3tKm1UA89mr8HiJeZTcQvs5Lplg1UASQPywg9gcGhOkAuABdqs3Sp+wiyjh29ZfQ8txDirn5KTfuDpfDqQSrEzO0Wa6QaDx6bbeEG1YZJQGSlDOClAalTtT6xIcuSvT2ZLEV5g3I8AfvvDBgsKhKdKiWDt0oPz4R2sNgpVFfZd7Hl62JUd9WCcvyst3yySOTc6fSCEycmQlTMgJuo7eH884HZ9xGiQlnBV+lIep28/sIX8LgpuMOvFL0oFUyuddw70d6x0J1aOEWWCu+9/gyxp1K/mloi3jc6nYvUMKCJYOlU1qksTpSKEmnw2ijIkowrurTqFVl9RNfN+gjMZnAlBOkJKgGSlNN222YB/5iCTlC5xC55JJqwZkh7Nz+8catXlUeaT/RtUY042RuULxTqU8uQTQbr6+D1+7QUSZeGltZIq3n8S+8Vs5zQYdAZis2B26wpS1TcTM0uS9SdgOf5zjPuxKLqb7E+a5wvEr0pFHZKR5Vglg8glykkzCTNG2wqHem3ODGAyuXIl6UoSpRPeWqpblegetGPWN8YgaixclrWBYH5ExNRsXXSVkZgUFSdJ8aVpZw12P1ERzpzBm7wPKw5Vq9N4mkydHunvHfkNx1p6xEJdbsDUU5kxIiSqSpdA9PAdH/ACsaypSgk1oo+ZLjzFx0+s6ZtTqBFy9xdz68ohkLGpJUgGr963gRuHf1hjZvLWtJFG2e7tt6xipfdmKCuXJ6/EiJDPGhIYkJ1BNbcmF6En4VeIZcrUGKKGvIPQOPznAI3GJNALtbl/MeBa67Gu9xYgNTr5xHPWCAdQoW6NSrbbnyiwuhRvS9bV5t484AKk3Cgi9/eIBranMGGTgvh7C1UpISqvu3Je+smnJh08xU3CBJZlBTuH90hgSeeqo9YlyTPkycQUrKUpLFJJ7uoHSpPUkG3TmYTGmdby+RLSP7aAkszpFW6qNYqZshKUKLgMC7d5XrtA6ZxbKQAAoK2BUdKSbWuBt3oQOKvaOtZUlCk92ndLj4UfqRENdxrM+diDUA6e8wNHqT1sLxeTiAlIc1H40LnDM3EYpS1TFsNipJL9E7MOQhzy3BykF6qX+5dT5bdaQ8LwqrVbqXtHru/oein/qSlh6ajZykltsl7vUFYr+oWn+1KJJ3UQkfGp8AIXJ/Ck1UwHFTU6dSQUodhqcA7ABxpcPUR0bs3NST0sIoZhh0e8sUSClfIpN/RgoHp1MdunwqjDXVv1/VjzOK43icW7Tdl0QDwOXhICUIa40nZSDVB6kDUCXBglJydF2ZnIIo4rRnoQaekZMxmks4KirQ5/eE65ZJ/wA07wCzHjAJI07kKA30qQyk32WI1OGGpLVL6GC9Wo9BkzDM5ElPeKUtTp/uFTG8Tz8UdOFTpRYrVQcqfhgWciVq14hRWTzJYPYc4sTsxAZElJVMSGoWSnz6dI5VfHznpHRfc008NCGr1f2NJOWCWda1EqZytRqNt7fnlmJzqZMIElN6FZB35A/nSJMNlkycrViDrAfSh+69bDcWi1OzaXJPeKdQ2SKDp8o5rn0LnPktWZh8lRKGpVzUzFX/AI5+YgdmPFIQCmSKm6ifz8AgRmmeTcQpg7bJH1ghguF0hBXNVUGib+vP5bRFJgqfOZSwuXTcSrXMJCee58By6wwYXBSpToQ4fehfxq9uVosomJBoxYPqF/A1s1PSMDMy7qNzcWA8mixKxNssKxaGUyFdHNBTw5fU8hG8iS9NTC/fp8W94mlY1/plIAJY6yQEguWBZiNi7kdI2nSVamLn/BVD8W/POJiMkhiavuB8H6v5WMRY6SkrUBpoatqI8rlr1i0Z5UAVE6Up0h7MHYNUtenWKeKkAMe6Xu73hAajB1IqGJc+oHjUGL2EweslSkgS0ipPuja/iflGspAqQp1LX3Q2+pvLzjXE6h+rvCmmpZirkCzF+tIaGyXECXaW7nwZmFgPAE+EVktqIJACd6vuKAO+/hFeag153AHJ6/EbxtLGwDE32YO/5SARNMwpTVdAamhtcKqbtUeUbIkuogkLTVmJvtZqx5icQRRJNQxFKszny25RFhQXuWAc8nobc4AI5kwGgDBJ32oPl47iNcXhJZSpz30MUMblwATQihrz7vKJsRiytOkJbRUqoD06059TEWKkqBdnSa9Kn0/36oDzI+GcRj1K1KKQFKSpKQwBDAvZnu5NWtHQMp9lOHlaSoJUpI373z7oPgIGcHY1Oqm9FP6JfzDR0mVN1AK2+A84LWJOSSF/NuEJUyXpqlQIUCkuoEfADZrQsZjOAGkC2/zhyzjMEhJAWANzsPXeOXpmIOtpqezCyXJpXYehMdThtbLUcXsY8TFz8zWwyYPE6kpPMfn51jMdjJctKlTCAlqhX5Y2hVVxlLSdEgLnKFtIoPPlSCGQY/8AqEqw2MQkKmOpIuFAMdLl6puG2do0YziFOivJ5mYXSlFZpLT7ilOzGZiVmVhRZIIJIBUJaipBD3IFObCNssyyVLSjFLHbpSvRiEEf+mST323Fi5/0+8UZEqbLlrw4CZ2HUFISAwLXRRmBFhbbeFyXjEJWcalJMieOyxcpqylMASRuH3I3POPN1MTKtq++/wAmmFfPDyr+Oftf1W3qrGcT8PglM4LKsOpIYJ5moD/tNCH8IjwUtEqXUBA3BpzLH82gpk81GFRMwk9X9piuRNuFINW5Ok18451nOYrnTCAPdoGevXziEG3oyyjmqeVvRc+q+eoYzvioNoknxI8/XxgLgcqmTlAqdKTXUd/B7wQy7hogalh1M4SKi2559IYeyPdSHJAN7VBHwDfGL1E2JKCsiDB5TLkpokAuKk1YM9aPvTr0iaZNcaUurnWpcHrf7xtJmaZgC0kodmJp4W2HwjJs3QpRAHvU5N4dIsEaFirUA+1K0AIH08IgLVIG4FLC71FBUbdIusSiweyQnckuDy5eXhEayDpoHdiHYbkOwrU/KAD3ES1JFaACthU2FA+revO8eIxJSmlSpyX9R9LxvJQOzZ3Kqfx8D8YhM0lQIFgL9HNT4EfCAC1KlAFJTWzoc2fm/wDIjMylIcaSHIqD9Onl8o2WSUBCgEOSsKFSp6sSH5f6eKOGCtZ1CrXV0/DABPMnaZhY912bkXJ8gGizInEglVEsw2NSXfneBWJIClDkTX88/iPHeTKWoHSDpBrQt4dCeXjBcbLv9V3mKQNn5hvC1/URgQVMEJSCVMDbn6P4xXlJUlRN3oN/N3puGjeSlwRso+8xc9Og/iHcRZzbD6FlKlAk6fdIZmBIDEv/AKjaVJSJWvUAN0k1Jclx0boK+EUdGolSaN1sN/DlHiFhk6i7gh7s1mFntXrABcSAGABNXItTk426jnGk9R7YJRRJLBz9VbP8mjTEz2mPqJFACxtTbx/LPPPxZmKGo1SzOBZhTzcesAA3M8znYZXaIajoUlQcDcbguC/4YOZl7S2T3O+Xd1F3F9qAt/uBnaAB1MVFwKPasCFZCgr1ONJLuS4S6gGbo/WwiLuSTK0zOlTStWlRKjXvEizByTpFuTxqvhfEKYr7qFHnz9B/uHvC8I6ZJMoAKLALUHI2dINj1uCDDVhOGUzJcszy8xCao7oQDYKoTVnJbc7RDfYjOeRXAvC+XIw6QjQkEiqgGLsO6/Ll4GIeIsk1B0kpUDqQoXB2Hl8oImQQooN0WNnD+o5j/cLufcaiWrSCFkXCWfxOyfPnaMVpZjjRVSVS6CEjjJITLE5OhZB1naj1G7EwvZnnCP6ibMksgTk6JiFik07KawVz6E9YA43Owp1ru/u+Re+33ipLwkzEFKiCmWD7x3/mLI0jbTwqjrsTYrP3QJclBYFmPeLA0ALMB4P4wXwuXBI92qk6tQZ3oSHHK1onwWUIlkhKNNH6vYitWF6RvMxCixUVEBhu5Pp+VjVGOU12S2JJcr+2FS1OU36PcsfykayMOzkL72wL1HM/nKJJMt5ZYu1yAe67VJ59KfGI8OpgCwdYsL7sT4n5xYMsSZwJZZoasLgfpNXr82ikUEFRcl6B/hvb+YglpqydzRtqavBni3IkpZRCg7Bjtz616QgN0L0XqLOp6Xbwry+seSJr109S+xehHRnFXs8QTlByDuS7s9hzF3avT18SgKQmrAU5n03vVrPABvLUWJclLsB4uOtYmbQzOWFt9j4Oxt0jWdKCUgP7o33q3wvGvaK0JZ2di25ehvuHgA1OKcKAIS4Z/wALMRyivNnKKqMGd6lPxHx8onl1Kk0SNPTpZuqvjEGJwWlTOFKuwKSer1YV84ALk4guncq1A3qXYmn48VZQKSQTpBoWPnXyY15GJUL7zG5c73dwK0s9uUXBLTdTLtQXYEVuxPm1C92gGVlzdVCkgu6bXZ39D8ekaduUo1hjZnuP9j5+mklOoEsb/MWPhFpIUSlRYM7sPLzc06QxGIVqLpdLln5s/V42lyGcFAYuA4cAnehd/uIrSF98p2SXAqfXoH+EeHEqUoMHSCS1Wp3n6916dIANsakhVwSR/HwibAYpUtBUEJqPfIBO9vDn4edIzwAoKlvqNFEkKG4Zy1BzvE8zFAnu6XZ2T7ouG8K36GEBLipLpGkFRAClEhkvUsOt/SIDJJTpB0EgnWA7ihA0uz09GiyMcpKAdRDgg0dw1ejmvr5RFIlKKUnWE94gBq2d60bbna8ADnw/mIXKTZS0MhYALEkMCHs+/geQgriM3VJcC6WdiXHTk5P0jluS56nCzV9vMWAljLYEhWxSoixA36eMFsdx8gdzCSQtSzQreit1lwFK6OzN5RVbW5cmraoN8b50JEpKzQzAWq5JoXt9RtSOTJnzJyzoAD1fl67t5wfOEm4nXNxMwqUn3Uq3HJIYJA8GeNsPhglwhOlg/wDNuXMw8nMrdszlzZVwGShACiNSiQylAbvtX1L+UFZqSQAoMAkjxNav+eMezJpUJYmAMBTT5O5pRy/T5eYgnWE2DU5bdaUp5RO1hPUsycSzIsSHSwu1a1+14rYvFEllA3cPQ2PzqYsTMNq7NIUFrZ2BoA4Ac2cs/Rohx6WmEULFiSXBLtQv4WhiNv6jWdOpuhJY2IoKdImGH1nuKqWBFnal2u+9fOIJWHFAokAiqgCC1aADmHHo8eLWG0p1BjUvaz+f3gD2LE2Skiie9X7uOjNT6R4FCUEpAbtE3bY9K3DRVnrLMalPX1sfLpE6UhazrWpk0dgajkKXP5VoAISglRCbi1tyKeBHjFrByQsLmEgFIZAYuS78mAFWrEEvFkMFHvJLpIqx5Uo/3itMmq71SFOxFgTYvypbzgAnxinUQXUQaFmIBfbl06DwjyU6luQFkf8AaT8DsedIiTNY95+VG2dvr8IlwySB3QXexuRb1NeVvUA9RJcsAdtTmlH9X+oj0OsdmwGkkuKGrOORALHzjedMSlfvCiQWBo7At1I3+saHEywnvag5ejdeZt/ECAybLHaJS1Dt5KixiFaUnTRi3/dGRkCHzKuVTCVpD0Ua/wDb9z6wYzhITiFITRKbAevn5x5GQ+QgYoOttiVpI6AlhG8pZ7WYXPdSW9GjIyBDNMQXqasmnR3eKssMqlHpGRkJiZZ1lKVEUOtvJxSLGL9w9APpGRkBLmAsTLCkMoOyVkPsRqP0Eb4CSEpCgK61h/AUjIyIhyLylHSFbuD8B5QSyyQlWHXMUHUCEgnkUKLNa4B6NGRkS5kSrOWTMSOSSfz0jMJLBUXAsP8Ayb5AR5GQAQFI1TA1A5b1jzFhkjwP/kB8oyMhDN0l9Kt9QFKUY7CkWcBhUnF9mR3NbNWzA+N4yMhiNMylgT1AAAVoKDbYRBKlDRMVukhi5pf7x5GQmHIsGSl9TVdNfKB06YdIrcA+ZuYyMgYE8mWBoLVKVk+ItHs5ZS5BY/w9rXjIyAFuQSiy0s1k7c1OYIYGUFKUSKinlTlHkZAh8z/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46086" name="Picture 6" descr="http://4.bp.blogspot.com/_R5WS6_kmmTI/TTs10VM5oeI/AAAAAAAA7ms/eHGjpGtPYGQ/s1600/1316576Patch_Cables%255B1%255D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00034" y="4233216"/>
            <a:ext cx="2557482" cy="2624784"/>
          </a:xfrm>
          <a:prstGeom prst="rect">
            <a:avLst/>
          </a:prstGeom>
          <a:noFill/>
        </p:spPr>
      </p:pic>
      <p:pic>
        <p:nvPicPr>
          <p:cNvPr id="46088" name="Picture 8" descr="http://www.fusionservices.co.uk/productimages/30482330510399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072066" y="1643050"/>
            <a:ext cx="2928958" cy="2928958"/>
          </a:xfrm>
          <a:prstGeom prst="rect">
            <a:avLst/>
          </a:prstGeom>
          <a:noFill/>
        </p:spPr>
      </p:pic>
      <p:sp>
        <p:nvSpPr>
          <p:cNvPr id="10" name="Rectangle 9"/>
          <p:cNvSpPr/>
          <p:nvPr/>
        </p:nvSpPr>
        <p:spPr>
          <a:xfrm>
            <a:off x="7643834" y="3000372"/>
            <a:ext cx="1500165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 smtClean="0">
                <a:latin typeface="Arial" charset="0"/>
                <a:cs typeface="Times New Roman" pitchFamily="18" charset="0"/>
              </a:rPr>
              <a:t>Fiber-optic </a:t>
            </a:r>
            <a:r>
              <a:rPr lang="en-US" sz="2000" b="1" dirty="0" smtClean="0">
                <a:latin typeface="Arial" charset="0"/>
                <a:cs typeface="Times New Roman" pitchFamily="18" charset="0"/>
              </a:rPr>
              <a:t>patch cables</a:t>
            </a:r>
            <a:endParaRPr lang="en-GB" sz="2000" b="1" dirty="0"/>
          </a:p>
        </p:txBody>
      </p:sp>
      <p:grpSp>
        <p:nvGrpSpPr>
          <p:cNvPr id="15" name="Group 14"/>
          <p:cNvGrpSpPr/>
          <p:nvPr/>
        </p:nvGrpSpPr>
        <p:grpSpPr>
          <a:xfrm>
            <a:off x="6694811" y="4476755"/>
            <a:ext cx="2449189" cy="2381245"/>
            <a:chOff x="6694811" y="4476755"/>
            <a:chExt cx="2449189" cy="2381245"/>
          </a:xfrm>
        </p:grpSpPr>
        <p:pic>
          <p:nvPicPr>
            <p:cNvPr id="46090" name="Picture 10" descr="http://csimg.pricesavvy.co.uk/srv/GB/00000165b001u3zrg8/T/340x340/C/FFFFFF/url/cables-to-go-3m-st-sc-duplex.jpg"/>
            <p:cNvPicPr>
              <a:picLocks noChangeAspect="1" noChangeArrowheads="1"/>
            </p:cNvPicPr>
            <p:nvPr/>
          </p:nvPicPr>
          <p:blipFill>
            <a:blip r:embed="rId6"/>
            <a:srcRect/>
            <a:stretch>
              <a:fillRect/>
            </a:stretch>
          </p:blipFill>
          <p:spPr bwMode="auto">
            <a:xfrm>
              <a:off x="6762756" y="4476755"/>
              <a:ext cx="2381244" cy="2381245"/>
            </a:xfrm>
            <a:prstGeom prst="rect">
              <a:avLst/>
            </a:prstGeom>
            <a:noFill/>
          </p:spPr>
        </p:pic>
        <p:sp>
          <p:nvSpPr>
            <p:cNvPr id="11" name="Rectangle 10"/>
            <p:cNvSpPr/>
            <p:nvPr/>
          </p:nvSpPr>
          <p:spPr>
            <a:xfrm>
              <a:off x="6694811" y="6072206"/>
              <a:ext cx="2234907" cy="70788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000" b="1" dirty="0" smtClean="0">
                  <a:latin typeface="Arial" charset="0"/>
                  <a:cs typeface="Times New Roman" pitchFamily="18" charset="0"/>
                </a:rPr>
                <a:t>Fiber-optic </a:t>
              </a:r>
              <a:r>
                <a:rPr lang="en-US" sz="2000" b="1" dirty="0" smtClean="0">
                  <a:latin typeface="Arial" charset="0"/>
                  <a:cs typeface="Times New Roman" pitchFamily="18" charset="0"/>
                </a:rPr>
                <a:t>cable</a:t>
              </a:r>
            </a:p>
            <a:p>
              <a:r>
                <a:rPr lang="en-US" sz="2000" b="1" dirty="0" smtClean="0">
                  <a:latin typeface="Arial" charset="0"/>
                  <a:cs typeface="Times New Roman" pitchFamily="18" charset="0"/>
                </a:rPr>
                <a:t>St-Sc connector</a:t>
              </a:r>
              <a:endParaRPr lang="en-GB" sz="2000" b="1" dirty="0"/>
            </a:p>
          </p:txBody>
        </p:sp>
      </p:grpSp>
      <p:sp>
        <p:nvSpPr>
          <p:cNvPr id="12" name="Rectangle 11"/>
          <p:cNvSpPr/>
          <p:nvPr/>
        </p:nvSpPr>
        <p:spPr>
          <a:xfrm>
            <a:off x="3000365" y="4572008"/>
            <a:ext cx="1500198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 smtClean="0">
                <a:latin typeface="Arial" charset="0"/>
                <a:cs typeface="Times New Roman" pitchFamily="18" charset="0"/>
              </a:rPr>
              <a:t>Twisted pair</a:t>
            </a:r>
          </a:p>
          <a:p>
            <a:r>
              <a:rPr lang="en-US" sz="2000" b="1" dirty="0" smtClean="0">
                <a:latin typeface="Arial" charset="0"/>
                <a:cs typeface="Times New Roman" pitchFamily="18" charset="0"/>
              </a:rPr>
              <a:t>Cat 6 cable</a:t>
            </a:r>
          </a:p>
          <a:p>
            <a:r>
              <a:rPr lang="en-US" sz="2000" b="1" dirty="0" smtClean="0">
                <a:latin typeface="Arial" charset="0"/>
                <a:cs typeface="Times New Roman" pitchFamily="18" charset="0"/>
              </a:rPr>
              <a:t>RJ45 connector</a:t>
            </a:r>
            <a:endParaRPr lang="en-GB" sz="2000" b="1" dirty="0"/>
          </a:p>
        </p:txBody>
      </p:sp>
      <p:grpSp>
        <p:nvGrpSpPr>
          <p:cNvPr id="14" name="Group 13"/>
          <p:cNvGrpSpPr/>
          <p:nvPr/>
        </p:nvGrpSpPr>
        <p:grpSpPr>
          <a:xfrm>
            <a:off x="4572015" y="4429132"/>
            <a:ext cx="2143125" cy="2186060"/>
            <a:chOff x="3500430" y="4429132"/>
            <a:chExt cx="2143125" cy="2186060"/>
          </a:xfrm>
        </p:grpSpPr>
        <p:pic>
          <p:nvPicPr>
            <p:cNvPr id="46092" name="Picture 12" descr="http://t3.gstatic.com/images?q=tbn:ANd9GcTacK2Bu0YVFXfLCeIRveq6HV2X7rOWXhSb1cWO-WgEt1zhAaUI"/>
            <p:cNvPicPr>
              <a:picLocks noChangeAspect="1" noChangeArrowheads="1"/>
            </p:cNvPicPr>
            <p:nvPr/>
          </p:nvPicPr>
          <p:blipFill>
            <a:blip r:embed="rId7"/>
            <a:srcRect/>
            <a:stretch>
              <a:fillRect/>
            </a:stretch>
          </p:blipFill>
          <p:spPr bwMode="auto">
            <a:xfrm>
              <a:off x="3500430" y="4429132"/>
              <a:ext cx="2143125" cy="2143125"/>
            </a:xfrm>
            <a:prstGeom prst="rect">
              <a:avLst/>
            </a:prstGeom>
            <a:noFill/>
          </p:spPr>
        </p:pic>
        <p:sp>
          <p:nvSpPr>
            <p:cNvPr id="13" name="Rectangle 12"/>
            <p:cNvSpPr/>
            <p:nvPr/>
          </p:nvSpPr>
          <p:spPr>
            <a:xfrm>
              <a:off x="3749685" y="6215082"/>
              <a:ext cx="1608133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000" b="1" dirty="0" smtClean="0">
                  <a:latin typeface="Arial" charset="0"/>
                  <a:cs typeface="Times New Roman" pitchFamily="18" charset="0"/>
                </a:rPr>
                <a:t>Serial cable</a:t>
              </a:r>
              <a:endParaRPr lang="en-GB" sz="2000" b="1" dirty="0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Ethernet Standards</a:t>
            </a:r>
            <a:endParaRPr lang="en-GB" dirty="0"/>
          </a:p>
        </p:txBody>
      </p:sp>
      <p:graphicFrame>
        <p:nvGraphicFramePr>
          <p:cNvPr id="3" name="Group 43"/>
          <p:cNvGraphicFramePr>
            <a:graphicFrameLocks noGrp="1"/>
          </p:cNvGraphicFramePr>
          <p:nvPr/>
        </p:nvGraphicFramePr>
        <p:xfrm>
          <a:off x="685800" y="1898650"/>
          <a:ext cx="7696200" cy="3359153"/>
        </p:xfrm>
        <a:graphic>
          <a:graphicData uri="http://schemas.openxmlformats.org/drawingml/2006/table">
            <a:tbl>
              <a:tblPr/>
              <a:tblGrid>
                <a:gridCol w="2565400"/>
                <a:gridCol w="2565400"/>
                <a:gridCol w="2565400"/>
              </a:tblGrid>
              <a:tr h="4683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Characteristic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Ethernet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Fast Ethernet</a:t>
                      </a:r>
                      <a:endParaRPr kumimoji="0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83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Speed</a:t>
                      </a:r>
                      <a:endParaRPr kumimoji="0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10 Mbps</a:t>
                      </a: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ookman Old Style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100 Mbps</a:t>
                      </a: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ookman Old Style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83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IEEE standard</a:t>
                      </a:r>
                      <a:endParaRPr kumimoji="0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IEEE 802.3</a:t>
                      </a: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ookman Old Style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IEEE 802.3u</a:t>
                      </a: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ookman Old Style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83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Access method</a:t>
                      </a:r>
                      <a:endParaRPr kumimoji="0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CSMA/CD</a:t>
                      </a: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ookman Old Style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CSMA/CD</a:t>
                      </a: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ookman Old Style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83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Topology </a:t>
                      </a:r>
                      <a:endParaRPr kumimoji="0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Bus/star</a:t>
                      </a: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ookman Old Style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Star</a:t>
                      </a: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ookman Old Style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83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Cable support</a:t>
                      </a:r>
                      <a:endParaRPr kumimoji="0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Co-ax/twisted pair/fiber</a:t>
                      </a: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ookman Old Style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Twisted pair/fiber</a:t>
                      </a: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ookman Old Style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92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UTP link distance (maximum)</a:t>
                      </a:r>
                      <a:endParaRPr kumimoji="0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100 meters</a:t>
                      </a: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ookman Old Style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100 meters</a:t>
                      </a: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ookman Old Style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4" name="Rectangle 3"/>
          <p:cNvSpPr/>
          <p:nvPr/>
        </p:nvSpPr>
        <p:spPr>
          <a:xfrm>
            <a:off x="2714612" y="5715016"/>
            <a:ext cx="3360215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b="1" dirty="0" smtClean="0">
                <a:latin typeface="Arial" charset="0"/>
                <a:cs typeface="Times New Roman" pitchFamily="18" charset="0"/>
              </a:rPr>
              <a:t>Ethernet vs. Fast Ethernet</a:t>
            </a:r>
            <a:endParaRPr lang="en-GB" sz="20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Token Ring</a:t>
            </a:r>
            <a:endParaRPr lang="en-US"/>
          </a:p>
        </p:txBody>
      </p:sp>
      <p:sp>
        <p:nvSpPr>
          <p:cNvPr id="870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A token is passed to each device</a:t>
            </a:r>
          </a:p>
          <a:p>
            <a:endParaRPr lang="en-US" dirty="0" smtClean="0"/>
          </a:p>
          <a:p>
            <a:r>
              <a:rPr lang="en-US" dirty="0" smtClean="0"/>
              <a:t>Devices “grab” the token and then transmit their information.</a:t>
            </a:r>
          </a:p>
          <a:p>
            <a:endParaRPr lang="en-US" dirty="0" smtClean="0"/>
          </a:p>
          <a:p>
            <a:r>
              <a:rPr lang="en-US" dirty="0" smtClean="0"/>
              <a:t>The message is broadcast</a:t>
            </a:r>
          </a:p>
          <a:p>
            <a:endParaRPr lang="en-US" dirty="0" smtClean="0"/>
          </a:p>
          <a:p>
            <a:r>
              <a:rPr lang="en-US" dirty="0" smtClean="0"/>
              <a:t>The destination “hears” the message and all others ignore the message.</a:t>
            </a:r>
          </a:p>
          <a:p>
            <a:endParaRPr lang="en-US" dirty="0" smtClean="0"/>
          </a:p>
          <a:p>
            <a:r>
              <a:rPr lang="en-US" dirty="0" smtClean="0"/>
              <a:t>Once the message is delivered, the token is freed for someone else to use.</a:t>
            </a:r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8929686" y="0"/>
            <a:ext cx="214314" cy="214314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Token Passed On</a:t>
            </a:r>
            <a:endParaRPr lang="en-US"/>
          </a:p>
        </p:txBody>
      </p:sp>
      <p:graphicFrame>
        <p:nvGraphicFramePr>
          <p:cNvPr id="98319" name="Object 15"/>
          <p:cNvGraphicFramePr>
            <a:graphicFrameLocks noChangeAspect="1"/>
          </p:cNvGraphicFramePr>
          <p:nvPr>
            <p:ph idx="4294967295"/>
          </p:nvPr>
        </p:nvGraphicFramePr>
        <p:xfrm>
          <a:off x="1835696" y="1628800"/>
          <a:ext cx="5256213" cy="4832350"/>
        </p:xfrm>
        <a:graphic>
          <a:graphicData uri="http://schemas.openxmlformats.org/presentationml/2006/ole">
            <p:oleObj spid="_x0000_s3074" name="Visio" r:id="rId3" imgW="4205726" imgH="3865283" progId="Visio.Drawing.11">
              <p:embed/>
            </p:oleObj>
          </a:graphicData>
        </a:graphic>
      </p:graphicFrame>
      <p:pic>
        <p:nvPicPr>
          <p:cNvPr id="98316" name="Picture 12" descr="MCj04314940000[1]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11638" y="2708275"/>
            <a:ext cx="720725" cy="720725"/>
          </a:xfrm>
          <a:prstGeom prst="rect">
            <a:avLst/>
          </a:prstGeom>
          <a:noFill/>
        </p:spPr>
      </p:pic>
      <p:pic>
        <p:nvPicPr>
          <p:cNvPr id="98317" name="Picture 13" descr="MCj04318790000[1]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11638" y="1412875"/>
            <a:ext cx="568325" cy="573088"/>
          </a:xfrm>
          <a:prstGeom prst="rect">
            <a:avLst/>
          </a:prstGeom>
          <a:noFill/>
        </p:spPr>
      </p:pic>
      <p:pic>
        <p:nvPicPr>
          <p:cNvPr id="98321" name="Picture 17" descr="MCj04314940000[1]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132138" y="3429000"/>
            <a:ext cx="720725" cy="720725"/>
          </a:xfrm>
          <a:prstGeom prst="rect">
            <a:avLst/>
          </a:prstGeom>
          <a:noFill/>
        </p:spPr>
      </p:pic>
      <p:sp>
        <p:nvSpPr>
          <p:cNvPr id="98322" name="Text Box 18"/>
          <p:cNvSpPr txBox="1">
            <a:spLocks noChangeArrowheads="1"/>
          </p:cNvSpPr>
          <p:nvPr/>
        </p:nvSpPr>
        <p:spPr bwMode="auto">
          <a:xfrm>
            <a:off x="7237413" y="4692650"/>
            <a:ext cx="1655762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GB" sz="2000" b="1">
                <a:solidFill>
                  <a:schemeClr val="accent2"/>
                </a:solidFill>
                <a:latin typeface="Arial" charset="0"/>
              </a:rPr>
              <a:t>Data Forwarding: </a:t>
            </a:r>
          </a:p>
          <a:p>
            <a:endParaRPr lang="en-GB" sz="2000" b="1">
              <a:solidFill>
                <a:schemeClr val="accent2"/>
              </a:solidFill>
              <a:latin typeface="Arial" charset="0"/>
            </a:endParaRPr>
          </a:p>
          <a:p>
            <a:r>
              <a:rPr lang="en-GB" sz="2000" b="1">
                <a:solidFill>
                  <a:schemeClr val="accent2"/>
                </a:solidFill>
                <a:latin typeface="Arial" charset="0"/>
              </a:rPr>
              <a:t>Broadcast and Select</a:t>
            </a:r>
            <a:endParaRPr lang="en-US" sz="2000" b="1">
              <a:solidFill>
                <a:schemeClr val="accent2"/>
              </a:solidFill>
              <a:latin typeface="Arial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8929686" y="0"/>
            <a:ext cx="214314" cy="214314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2000" fill="hold"/>
                                        <p:tgtEl>
                                          <p:spTgt spid="983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5226 0.00533 C -0.07292 0.00718 -0.0934 0.00903 -0.10816 0.02547 C -0.12292 0.0419 -0.13958 0.07686 -0.14062 0.1044 C -0.14167 0.13195 -0.13229 0.16945 -0.11389 0.19121 C -0.09549 0.21297 -0.04878 0.22732 -0.03021 0.23473 C -0.01163 0.24213 -0.00677 0.22014 -0.00226 0.23635 C 0.00226 0.25255 -0.00521 0.31783 -0.00347 0.33241 C -0.00174 0.34699 0.00729 0.325 0.00816 0.32454 C 0.00903 0.32408 0.00556 0.32662 0.00226 0.3294 " pathEditMode="relative" ptsTypes="aaaaaaaaA">
                                      <p:cBhvr>
                                        <p:cTn id="17" dur="2000" fill="hold"/>
                                        <p:tgtEl>
                                          <p:spTgt spid="983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3" presetClass="exit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" dur="500"/>
                                        <p:tgtEl>
                                          <p:spTgt spid="983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8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5556 0.01435 C -0.09532 0.03333 -0.1349 0.05231 -0.15104 0.05925 " pathEditMode="relative" ptsTypes="aA">
                                      <p:cBhvr>
                                        <p:cTn id="27" dur="2000" fill="hold"/>
                                        <p:tgtEl>
                                          <p:spTgt spid="983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5104 0.05925 C -0.17483 0.13217 -0.19844 0.20509 -0.20799 0.23587 " pathEditMode="relative" ptsTypes="aA">
                                      <p:cBhvr>
                                        <p:cTn id="31" dur="2000" fill="hold"/>
                                        <p:tgtEl>
                                          <p:spTgt spid="983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4.07407E-6 C 0.00521 0.01759 0.01042 0.03542 0.02223 0.04815 C 0.03403 0.06088 0.05695 0.07037 0.07101 0.07593 C 0.08507 0.08148 0.09184 0.08241 0.10712 0.08218 C 0.1224 0.08194 0.14775 0.07963 0.16285 0.07431 C 0.17795 0.06898 0.18733 0.05926 0.19775 0.04954 C 0.20816 0.03982 0.21841 0.0287 0.2257 0.01551 C 0.23299 0.00232 0.23993 -0.01505 0.24184 -0.0294 C 0.24375 -0.04375 0.2441 -0.05417 0.23733 -0.0713 C 0.23056 -0.08843 0.19966 -0.11389 0.20122 -0.13171 C 0.20278 -0.14954 0.23889 -0.17037 0.24653 -0.17824 " pathEditMode="relative" ptsTypes="aaaaaaaaaaA">
                                      <p:cBhvr>
                                        <p:cTn id="38" dur="2000" fill="hold"/>
                                        <p:tgtEl>
                                          <p:spTgt spid="983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000"/>
                            </p:stCondLst>
                            <p:childTnLst>
                              <p:par>
                                <p:cTn id="40" presetID="3" presetClass="exit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1" dur="500"/>
                                        <p:tgtEl>
                                          <p:spTgt spid="983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8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0799 0.23588 C -0.18854 0.3331 -0.16892 0.43032 -0.16146 0.47013 " pathEditMode="relative" ptsTypes="aA">
                                      <p:cBhvr>
                                        <p:cTn id="46" dur="2000" fill="hold"/>
                                        <p:tgtEl>
                                          <p:spTgt spid="983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8322" grpId="0"/>
      <p:bldP spid="10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Token Cycling</a:t>
            </a:r>
          </a:p>
        </p:txBody>
      </p:sp>
      <p:pic>
        <p:nvPicPr>
          <p:cNvPr id="88067" name="Picture 3" descr="trani"/>
          <p:cNvPicPr>
            <a:picLocks noGrp="1" noChangeAspect="1" noChangeArrowheads="1" noCrop="1"/>
          </p:cNvPicPr>
          <p:nvPr>
            <p:ph sz="half" idx="4294967295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089944" y="1557338"/>
            <a:ext cx="4964112" cy="5300662"/>
          </a:xfrm>
          <a:noFill/>
          <a:ln/>
        </p:spPr>
      </p:pic>
      <p:sp>
        <p:nvSpPr>
          <p:cNvPr id="4" name="Rectangle 3"/>
          <p:cNvSpPr/>
          <p:nvPr/>
        </p:nvSpPr>
        <p:spPr>
          <a:xfrm>
            <a:off x="8929686" y="0"/>
            <a:ext cx="214314" cy="214314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Token Issues</a:t>
            </a:r>
            <a:endParaRPr lang="en-US"/>
          </a:p>
        </p:txBody>
      </p:sp>
      <p:sp>
        <p:nvSpPr>
          <p:cNvPr id="890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Good control, but is complex to implement</a:t>
            </a:r>
          </a:p>
          <a:p>
            <a:endParaRPr lang="en-US" dirty="0" smtClean="0"/>
          </a:p>
          <a:p>
            <a:r>
              <a:rPr lang="en-US" dirty="0" smtClean="0"/>
              <a:t>If token is lost or mutilated, it is replaced</a:t>
            </a:r>
          </a:p>
          <a:p>
            <a:endParaRPr lang="en-US" dirty="0" smtClean="0"/>
          </a:p>
          <a:p>
            <a:r>
              <a:rPr lang="en-US" dirty="0" smtClean="0"/>
              <a:t>System is deterministic</a:t>
            </a:r>
          </a:p>
        </p:txBody>
      </p:sp>
      <p:sp>
        <p:nvSpPr>
          <p:cNvPr id="6" name="Rectangle 5"/>
          <p:cNvSpPr/>
          <p:nvPr/>
        </p:nvSpPr>
        <p:spPr>
          <a:xfrm>
            <a:off x="8929686" y="0"/>
            <a:ext cx="214314" cy="214314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smtClean="0"/>
              <a:t>FDDI</a:t>
            </a:r>
            <a:br>
              <a:rPr lang="en-GB" smtClean="0"/>
            </a:br>
            <a:r>
              <a:rPr lang="en-GB" smtClean="0"/>
              <a:t>(Fibre Distributed Data Interface)</a:t>
            </a:r>
            <a:endParaRPr lang="en-US"/>
          </a:p>
        </p:txBody>
      </p:sp>
      <p:pic>
        <p:nvPicPr>
          <p:cNvPr id="100356" name="Picture 4"/>
          <p:cNvPicPr>
            <a:picLocks noGrp="1" noChangeAspect="1" noChangeArrowheads="1"/>
          </p:cNvPicPr>
          <p:nvPr>
            <p:ph idx="4294967295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52809" y="1765300"/>
            <a:ext cx="7775575" cy="4903788"/>
          </a:xfrm>
        </p:spPr>
      </p:pic>
      <p:sp>
        <p:nvSpPr>
          <p:cNvPr id="100358" name="Text Box 6"/>
          <p:cNvSpPr txBox="1">
            <a:spLocks noChangeArrowheads="1"/>
          </p:cNvSpPr>
          <p:nvPr/>
        </p:nvSpPr>
        <p:spPr bwMode="auto">
          <a:xfrm>
            <a:off x="6012160" y="5807005"/>
            <a:ext cx="3059758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buFontTx/>
              <a:buChar char="•"/>
            </a:pPr>
            <a:r>
              <a:rPr lang="en-GB" b="1" dirty="0">
                <a:solidFill>
                  <a:srgbClr val="0000FF"/>
                </a:solidFill>
              </a:rPr>
              <a:t> 100Mbps Token Ring pass</a:t>
            </a:r>
          </a:p>
          <a:p>
            <a:pPr>
              <a:buFontTx/>
              <a:buChar char="•"/>
            </a:pPr>
            <a:r>
              <a:rPr lang="en-GB" b="1" dirty="0">
                <a:solidFill>
                  <a:srgbClr val="0000FF"/>
                </a:solidFill>
              </a:rPr>
              <a:t> Dual ring with fibre optics</a:t>
            </a:r>
          </a:p>
        </p:txBody>
      </p:sp>
      <p:sp>
        <p:nvSpPr>
          <p:cNvPr id="7" name="Rectangle 6"/>
          <p:cNvSpPr/>
          <p:nvPr/>
        </p:nvSpPr>
        <p:spPr>
          <a:xfrm>
            <a:off x="8929686" y="0"/>
            <a:ext cx="214314" cy="214314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Dual Ring</a:t>
            </a:r>
            <a:endParaRPr lang="en-GB"/>
          </a:p>
        </p:txBody>
      </p:sp>
      <p:sp>
        <p:nvSpPr>
          <p:cNvPr id="1146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Traffic on two rings flow in opposite directions</a:t>
            </a:r>
          </a:p>
          <a:p>
            <a:endParaRPr lang="en-GB" dirty="0" smtClean="0"/>
          </a:p>
          <a:p>
            <a:r>
              <a:rPr lang="en-GB" dirty="0" smtClean="0"/>
              <a:t>During normal transmission, the primary ring is used and the secondary ring remains idle</a:t>
            </a:r>
          </a:p>
          <a:p>
            <a:endParaRPr lang="en-GB" dirty="0" smtClean="0"/>
          </a:p>
          <a:p>
            <a:r>
              <a:rPr lang="en-GB" dirty="0" smtClean="0"/>
              <a:t>Dual ring provides superior reliability and robustness</a:t>
            </a:r>
            <a:endParaRPr lang="en-GB" dirty="0"/>
          </a:p>
        </p:txBody>
      </p:sp>
      <p:sp>
        <p:nvSpPr>
          <p:cNvPr id="6" name="Rectangle 5"/>
          <p:cNvSpPr/>
          <p:nvPr/>
        </p:nvSpPr>
        <p:spPr>
          <a:xfrm>
            <a:off x="8929686" y="0"/>
            <a:ext cx="214314" cy="214314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6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6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6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Ethernet Dominance</a:t>
            </a:r>
            <a:endParaRPr lang="en-US"/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</p:nvPr>
        </p:nvGraphicFramePr>
        <p:xfrm>
          <a:off x="467544" y="1484785"/>
          <a:ext cx="8229600" cy="537321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7" name="Rectangle 6"/>
          <p:cNvSpPr/>
          <p:nvPr/>
        </p:nvSpPr>
        <p:spPr>
          <a:xfrm>
            <a:off x="8929686" y="0"/>
            <a:ext cx="214314" cy="214314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Why Did Ethernet Win?</a:t>
            </a:r>
            <a:endParaRPr lang="en-US"/>
          </a:p>
        </p:txBody>
      </p:sp>
      <p:sp>
        <p:nvSpPr>
          <p:cNvPr id="911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US" dirty="0" smtClean="0"/>
              <a:t>Failure modes</a:t>
            </a:r>
          </a:p>
          <a:p>
            <a:pPr lvl="1"/>
            <a:r>
              <a:rPr lang="en-US" dirty="0" smtClean="0"/>
              <a:t>Token rings – network unusable</a:t>
            </a:r>
          </a:p>
          <a:p>
            <a:pPr lvl="1"/>
            <a:r>
              <a:rPr lang="en-US" dirty="0" smtClean="0"/>
              <a:t>Ethernet – node detached</a:t>
            </a:r>
          </a:p>
          <a:p>
            <a:r>
              <a:rPr lang="en-US" dirty="0" smtClean="0"/>
              <a:t>Good performance in common case</a:t>
            </a:r>
          </a:p>
          <a:p>
            <a:r>
              <a:rPr lang="en-US" dirty="0" smtClean="0"/>
              <a:t>Volume </a:t>
            </a:r>
            <a:r>
              <a:rPr lang="en-US" dirty="0" smtClean="0">
                <a:sym typeface="Wingdings" pitchFamily="2" charset="2"/>
              </a:rPr>
              <a:t></a:t>
            </a:r>
            <a:r>
              <a:rPr lang="en-US" dirty="0" smtClean="0"/>
              <a:t> lower cost </a:t>
            </a:r>
            <a:r>
              <a:rPr lang="en-US" dirty="0" smtClean="0">
                <a:sym typeface="Wingdings" pitchFamily="2" charset="2"/>
              </a:rPr>
              <a:t> higher</a:t>
            </a:r>
            <a:r>
              <a:rPr lang="en-US" dirty="0" smtClean="0"/>
              <a:t> volume ….</a:t>
            </a:r>
          </a:p>
          <a:p>
            <a:r>
              <a:rPr lang="en-US" dirty="0" smtClean="0"/>
              <a:t>Adaptable</a:t>
            </a:r>
          </a:p>
          <a:p>
            <a:pPr lvl="1"/>
            <a:r>
              <a:rPr lang="en-US" dirty="0" smtClean="0"/>
              <a:t>To higher bandwidths (vs. </a:t>
            </a:r>
            <a:r>
              <a:rPr lang="en-US" dirty="0" err="1" smtClean="0"/>
              <a:t>FDDI</a:t>
            </a:r>
            <a:r>
              <a:rPr lang="en-US" dirty="0" smtClean="0"/>
              <a:t>)</a:t>
            </a:r>
          </a:p>
          <a:p>
            <a:pPr lvl="1"/>
            <a:r>
              <a:rPr lang="en-US" dirty="0" smtClean="0"/>
              <a:t>To switching (vs. ATM)</a:t>
            </a:r>
          </a:p>
          <a:p>
            <a:r>
              <a:rPr lang="en-US" dirty="0" smtClean="0"/>
              <a:t>Completely distributed, easy to maintain/administer</a:t>
            </a:r>
          </a:p>
          <a:p>
            <a:r>
              <a:rPr lang="en-US" dirty="0" smtClean="0"/>
              <a:t>Easy incremental deployment</a:t>
            </a:r>
          </a:p>
          <a:p>
            <a:r>
              <a:rPr lang="en-US" dirty="0" smtClean="0"/>
              <a:t>Cheap cabling, etc</a:t>
            </a:r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8929686" y="0"/>
            <a:ext cx="214314" cy="214314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3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3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3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3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3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AU" smtClean="0"/>
              <a:t>The Success of Ethernet</a:t>
            </a:r>
            <a:endParaRPr lang="en-AU"/>
          </a:p>
        </p:txBody>
      </p:sp>
      <p:sp>
        <p:nvSpPr>
          <p:cNvPr id="140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AU" dirty="0" smtClean="0"/>
              <a:t>The success of Ethernet is due to the following factors:</a:t>
            </a:r>
          </a:p>
          <a:p>
            <a:endParaRPr lang="en-AU" dirty="0" smtClean="0"/>
          </a:p>
          <a:p>
            <a:r>
              <a:rPr lang="en-AU" dirty="0" smtClean="0"/>
              <a:t>Simplicity and ease of maintenance </a:t>
            </a:r>
          </a:p>
          <a:p>
            <a:r>
              <a:rPr lang="en-AU" dirty="0" smtClean="0"/>
              <a:t>Ability to incorporate new technologies </a:t>
            </a:r>
          </a:p>
          <a:p>
            <a:r>
              <a:rPr lang="en-AU" dirty="0" smtClean="0"/>
              <a:t>Reliability </a:t>
            </a:r>
          </a:p>
          <a:p>
            <a:r>
              <a:rPr lang="en-AU" dirty="0" smtClean="0"/>
              <a:t>Low cost of installation and upgrade</a:t>
            </a:r>
          </a:p>
        </p:txBody>
      </p:sp>
      <p:sp>
        <p:nvSpPr>
          <p:cNvPr id="6" name="Rectangle 5"/>
          <p:cNvSpPr/>
          <p:nvPr/>
        </p:nvSpPr>
        <p:spPr>
          <a:xfrm>
            <a:off x="8929686" y="0"/>
            <a:ext cx="214314" cy="214314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2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2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29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Wireless LANs</a:t>
            </a:r>
            <a:endParaRPr lang="en-GB" dirty="0"/>
          </a:p>
        </p:txBody>
      </p:sp>
      <p:sp>
        <p:nvSpPr>
          <p:cNvPr id="7" name="Subtitle 6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8929686" y="0"/>
            <a:ext cx="214314" cy="214314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Wireless LAN Standards</a:t>
            </a:r>
            <a:endParaRPr lang="en-GB" dirty="0"/>
          </a:p>
        </p:txBody>
      </p:sp>
      <p:graphicFrame>
        <p:nvGraphicFramePr>
          <p:cNvPr id="4" name="Group 36"/>
          <p:cNvGraphicFramePr>
            <a:graphicFrameLocks noGrp="1"/>
          </p:cNvGraphicFramePr>
          <p:nvPr/>
        </p:nvGraphicFramePr>
        <p:xfrm>
          <a:off x="152400" y="1500174"/>
          <a:ext cx="8839200" cy="4512310"/>
        </p:xfrm>
        <a:graphic>
          <a:graphicData uri="http://schemas.openxmlformats.org/drawingml/2006/table">
            <a:tbl>
              <a:tblPr/>
              <a:tblGrid>
                <a:gridCol w="1447800"/>
                <a:gridCol w="1295400"/>
                <a:gridCol w="1219200"/>
                <a:gridCol w="4876800"/>
              </a:tblGrid>
              <a:tr h="4873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IEEE Specification</a:t>
                      </a: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Theoretical Top Speed</a:t>
                      </a: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Frequency</a:t>
                      </a: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Comments</a:t>
                      </a: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826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802.11a</a:t>
                      </a: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54 Mbps</a:t>
                      </a: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ookman Old Style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5 GHz</a:t>
                      </a: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ookman Old Style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-Indoor range of 35 meters; outdoor range of 120 m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-Includes error correction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-Offers strong encryption and authentication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-Not compatible with 802.11b or 802.11g</a:t>
                      </a: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ookman Old Style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302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802.11b</a:t>
                      </a: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11 Mbps</a:t>
                      </a: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ookman Old Style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2.4 GHz</a:t>
                      </a: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ookman Old Style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-Indoor range of 38 m; outdoor range of 140 m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-Subject to interference from microwave ovens, cordless phones and Bluetooth devices, which operate in the same frequency band</a:t>
                      </a: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ookman Old Style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219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802.11g</a:t>
                      </a: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54 Mbps</a:t>
                      </a: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ookman Old Style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2.4 GHz</a:t>
                      </a: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ookman Old Style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-Indoor range of 38 m; outdoor range of 140 m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-Backward compatible with 802.11b (but only at 802.11b speed)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-Offers encryption and authentication features similar to 802.11a </a:t>
                      </a: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ookman Old Style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921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802.11n</a:t>
                      </a: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300 Mbps</a:t>
                      </a: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ookman Old Style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2.4 GHz and</a:t>
                      </a:r>
                      <a:b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</a:b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5 GHz</a:t>
                      </a: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ookman Old Style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-Indoor range of 70 m; outdoor range of 250 m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-Offers high speed and twice the range of 802.11g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-Supports streaming technologies</a:t>
                      </a:r>
                      <a:endParaRPr kumimoji="0" lang="en-U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ookman Old Style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5" name="Rectangle 4"/>
          <p:cNvSpPr/>
          <p:nvPr/>
        </p:nvSpPr>
        <p:spPr>
          <a:xfrm>
            <a:off x="1714480" y="6143644"/>
            <a:ext cx="321120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smtClean="0">
                <a:latin typeface="Arial" charset="0"/>
                <a:cs typeface="Times New Roman" pitchFamily="18" charset="0"/>
              </a:rPr>
              <a:t>802.11 wireless LAN flavors</a:t>
            </a:r>
            <a:endParaRPr lang="en-GB" dirty="0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Wireless LANs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5214950"/>
            <a:ext cx="8229600" cy="1071570"/>
          </a:xfrm>
        </p:spPr>
        <p:txBody>
          <a:bodyPr>
            <a:normAutofit lnSpcReduction="10000"/>
          </a:bodyPr>
          <a:lstStyle/>
          <a:p>
            <a:r>
              <a:rPr lang="en-US" dirty="0" smtClean="0"/>
              <a:t>Ad </a:t>
            </a:r>
            <a:r>
              <a:rPr lang="en-US" dirty="0" smtClean="0"/>
              <a:t>hoc networking</a:t>
            </a:r>
            <a:r>
              <a:rPr lang="en-US" dirty="0" smtClean="0"/>
              <a:t>.</a:t>
            </a:r>
          </a:p>
          <a:p>
            <a:r>
              <a:rPr lang="en-US" dirty="0" smtClean="0"/>
              <a:t>Wireless networking with a </a:t>
            </a:r>
            <a:r>
              <a:rPr lang="en-US" dirty="0" smtClean="0"/>
              <a:t>access point.  </a:t>
            </a:r>
            <a:endParaRPr lang="en-US" dirty="0" smtClean="0"/>
          </a:p>
          <a:p>
            <a:endParaRPr lang="en-US" dirty="0" smtClean="0"/>
          </a:p>
        </p:txBody>
      </p:sp>
      <p:sp>
        <p:nvSpPr>
          <p:cNvPr id="7" name="Rectangle 6"/>
          <p:cNvSpPr/>
          <p:nvPr/>
        </p:nvSpPr>
        <p:spPr>
          <a:xfrm>
            <a:off x="8929686" y="0"/>
            <a:ext cx="214314" cy="214314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1538" y="1500174"/>
            <a:ext cx="6500858" cy="38393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smtClean="0"/>
              <a:t>Wireless LAN with a Base Station</a:t>
            </a:r>
            <a:endParaRPr lang="en-US" smtClean="0"/>
          </a:p>
        </p:txBody>
      </p:sp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2" cstate="print"/>
          <a:srcRect b="56444"/>
          <a:stretch>
            <a:fillRect/>
          </a:stretch>
        </p:blipFill>
        <p:spPr bwMode="auto">
          <a:xfrm>
            <a:off x="680791" y="1556792"/>
            <a:ext cx="7698282" cy="46805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21" name="Text Box 5"/>
          <p:cNvSpPr txBox="1">
            <a:spLocks noChangeArrowheads="1"/>
          </p:cNvSpPr>
          <p:nvPr/>
        </p:nvSpPr>
        <p:spPr bwMode="auto">
          <a:xfrm>
            <a:off x="529431" y="6211669"/>
            <a:ext cx="8085138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GB" b="1" dirty="0">
                <a:solidFill>
                  <a:srgbClr val="FF0000"/>
                </a:solidFill>
                <a:latin typeface="Arial" charset="0"/>
              </a:rPr>
              <a:t>By default, Wireless LAN is referring to this types of network, </a:t>
            </a:r>
            <a:endParaRPr lang="en-GB" b="1" dirty="0" smtClean="0">
              <a:solidFill>
                <a:srgbClr val="FF0000"/>
              </a:solidFill>
              <a:latin typeface="Arial" charset="0"/>
            </a:endParaRPr>
          </a:p>
          <a:p>
            <a:pPr algn="ctr"/>
            <a:r>
              <a:rPr lang="en-GB" b="1" dirty="0" smtClean="0">
                <a:solidFill>
                  <a:srgbClr val="FF0000"/>
                </a:solidFill>
                <a:latin typeface="Arial" charset="0"/>
              </a:rPr>
              <a:t>not </a:t>
            </a:r>
            <a:r>
              <a:rPr lang="en-GB" b="1" dirty="0">
                <a:solidFill>
                  <a:srgbClr val="FF0000"/>
                </a:solidFill>
                <a:latin typeface="Arial" charset="0"/>
              </a:rPr>
              <a:t>ac hoc networks.</a:t>
            </a:r>
          </a:p>
        </p:txBody>
      </p:sp>
      <p:sp>
        <p:nvSpPr>
          <p:cNvPr id="7" name="Rectangle 6"/>
          <p:cNvSpPr/>
          <p:nvPr/>
        </p:nvSpPr>
        <p:spPr>
          <a:xfrm>
            <a:off x="8929686" y="0"/>
            <a:ext cx="214314" cy="214314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Single-Cell Wireless LAN</a:t>
            </a:r>
            <a:endParaRPr lang="en-US" dirty="0" smtClean="0"/>
          </a:p>
        </p:txBody>
      </p:sp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2" cstate="print"/>
          <a:srcRect b="8260"/>
          <a:stretch>
            <a:fillRect/>
          </a:stretch>
        </p:blipFill>
        <p:spPr bwMode="auto">
          <a:xfrm>
            <a:off x="1386681" y="1700808"/>
            <a:ext cx="6370638" cy="4905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4"/>
          <p:cNvSpPr/>
          <p:nvPr/>
        </p:nvSpPr>
        <p:spPr>
          <a:xfrm>
            <a:off x="8929686" y="0"/>
            <a:ext cx="214314" cy="214314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Multi-Cell Wireless LAN</a:t>
            </a:r>
            <a:endParaRPr lang="en-US" smtClean="0"/>
          </a:p>
        </p:txBody>
      </p:sp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2" cstate="print"/>
          <a:srcRect b="6822"/>
          <a:stretch>
            <a:fillRect/>
          </a:stretch>
        </p:blipFill>
        <p:spPr bwMode="auto">
          <a:xfrm>
            <a:off x="1062038" y="1603648"/>
            <a:ext cx="7019925" cy="5065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4"/>
          <p:cNvSpPr/>
          <p:nvPr/>
        </p:nvSpPr>
        <p:spPr>
          <a:xfrm>
            <a:off x="8929686" y="0"/>
            <a:ext cx="214314" cy="214314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IEEE 802.11 Wireless LAN</a:t>
            </a:r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r>
              <a:rPr lang="en-US" b="1" dirty="0" smtClean="0"/>
              <a:t>802.11b</a:t>
            </a:r>
          </a:p>
          <a:p>
            <a:pPr lvl="1"/>
            <a:r>
              <a:rPr lang="en-US" dirty="0" smtClean="0"/>
              <a:t>2.4-5 GHz unlicensed radio spectrum</a:t>
            </a:r>
          </a:p>
          <a:p>
            <a:pPr lvl="1"/>
            <a:r>
              <a:rPr lang="en-US" dirty="0" smtClean="0"/>
              <a:t>up to 11 Mbps</a:t>
            </a:r>
          </a:p>
          <a:p>
            <a:pPr lvl="1"/>
            <a:r>
              <a:rPr lang="en-US" dirty="0" smtClean="0"/>
              <a:t>direct sequence spread spectrum (</a:t>
            </a:r>
            <a:r>
              <a:rPr lang="en-US" dirty="0" err="1" smtClean="0"/>
              <a:t>DSSS</a:t>
            </a:r>
            <a:r>
              <a:rPr lang="en-US" dirty="0" smtClean="0"/>
              <a:t>) in physical layer</a:t>
            </a:r>
          </a:p>
          <a:p>
            <a:pPr lvl="1"/>
            <a:r>
              <a:rPr lang="en-US" dirty="0" smtClean="0"/>
              <a:t>widely deployed, using base stations</a:t>
            </a:r>
          </a:p>
        </p:txBody>
      </p:sp>
      <p:sp>
        <p:nvSpPr>
          <p:cNvPr id="12292" name="Rectangle 4"/>
          <p:cNvSpPr>
            <a:spLocks noGrp="1" noChangeArrowheads="1"/>
          </p:cNvSpPr>
          <p:nvPr>
            <p:ph type="body" sz="half" idx="2"/>
          </p:nvPr>
        </p:nvSpPr>
        <p:spPr/>
        <p:txBody>
          <a:bodyPr>
            <a:normAutofit fontScale="92500"/>
          </a:bodyPr>
          <a:lstStyle/>
          <a:p>
            <a:r>
              <a:rPr lang="en-US" b="1" dirty="0" smtClean="0"/>
              <a:t>802.11a </a:t>
            </a:r>
          </a:p>
          <a:p>
            <a:pPr lvl="1"/>
            <a:r>
              <a:rPr lang="en-US" dirty="0" smtClean="0"/>
              <a:t>5-6 GHz range</a:t>
            </a:r>
          </a:p>
          <a:p>
            <a:pPr lvl="1"/>
            <a:r>
              <a:rPr lang="en-US" dirty="0" smtClean="0"/>
              <a:t>up to 54 Mbps</a:t>
            </a:r>
          </a:p>
          <a:p>
            <a:r>
              <a:rPr lang="en-US" b="1" dirty="0" smtClean="0"/>
              <a:t>802.11g </a:t>
            </a:r>
          </a:p>
          <a:p>
            <a:pPr lvl="1"/>
            <a:r>
              <a:rPr lang="en-US" dirty="0" smtClean="0"/>
              <a:t>2.4-5 GHz range</a:t>
            </a:r>
          </a:p>
          <a:p>
            <a:pPr lvl="1"/>
            <a:r>
              <a:rPr lang="en-US" dirty="0" smtClean="0"/>
              <a:t>up to 54 Mbps</a:t>
            </a:r>
          </a:p>
          <a:p>
            <a:endParaRPr lang="en-US" dirty="0" smtClean="0"/>
          </a:p>
          <a:p>
            <a:r>
              <a:rPr lang="en-US" dirty="0" smtClean="0"/>
              <a:t>All use </a:t>
            </a:r>
            <a:r>
              <a:rPr lang="en-US" dirty="0" err="1" smtClean="0"/>
              <a:t>CSMA</a:t>
            </a:r>
            <a:r>
              <a:rPr lang="en-US" dirty="0" smtClean="0"/>
              <a:t>/CA for multiple access</a:t>
            </a:r>
          </a:p>
          <a:p>
            <a:r>
              <a:rPr lang="en-US" dirty="0" smtClean="0"/>
              <a:t>All have base-station and ad-hoc network versions</a:t>
            </a:r>
          </a:p>
        </p:txBody>
      </p:sp>
      <p:sp>
        <p:nvSpPr>
          <p:cNvPr id="11" name="Rectangle 10"/>
          <p:cNvSpPr/>
          <p:nvPr/>
        </p:nvSpPr>
        <p:spPr>
          <a:xfrm>
            <a:off x="8929686" y="0"/>
            <a:ext cx="214314" cy="214314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1" grpId="0" uiExpand="1" build="p"/>
      <p:bldP spid="12292" grpId="0" uiExpand="1" build="p"/>
      <p:bldP spid="11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802.11 LAN architecture</a:t>
            </a:r>
          </a:p>
        </p:txBody>
      </p:sp>
      <p:sp>
        <p:nvSpPr>
          <p:cNvPr id="96" name="Content Placeholder 95"/>
          <p:cNvSpPr>
            <a:spLocks noGrp="1"/>
          </p:cNvSpPr>
          <p:nvPr>
            <p:ph idx="4294967295"/>
          </p:nvPr>
        </p:nvSpPr>
        <p:spPr>
          <a:xfrm>
            <a:off x="4932040" y="1774825"/>
            <a:ext cx="4114800" cy="4625975"/>
          </a:xfrm>
        </p:spPr>
        <p:txBody>
          <a:bodyPr>
            <a:normAutofit fontScale="85000" lnSpcReduction="20000"/>
          </a:bodyPr>
          <a:lstStyle/>
          <a:p>
            <a:pPr marL="342900" indent="-342900">
              <a:spcBef>
                <a:spcPct val="20000"/>
              </a:spcBef>
            </a:pPr>
            <a:r>
              <a:rPr lang="en-US" dirty="0" smtClean="0"/>
              <a:t>Wireless hosts communicate with base station.</a:t>
            </a:r>
          </a:p>
          <a:p>
            <a:pPr marL="635508" lvl="1" indent="-342900"/>
            <a:r>
              <a:rPr lang="en-US" dirty="0" smtClean="0"/>
              <a:t>base station = access point (AP)</a:t>
            </a:r>
          </a:p>
          <a:p>
            <a:pPr marL="342900" indent="-342900">
              <a:spcBef>
                <a:spcPct val="20000"/>
              </a:spcBef>
            </a:pPr>
            <a:r>
              <a:rPr lang="en-US" b="1" dirty="0" smtClean="0">
                <a:solidFill>
                  <a:schemeClr val="accent2"/>
                </a:solidFill>
              </a:rPr>
              <a:t>Basic Service Set (BSS)</a:t>
            </a:r>
            <a:r>
              <a:rPr lang="en-US" dirty="0" smtClean="0"/>
              <a:t> (a.k.a. “cell”) in infrastructure mode contains:</a:t>
            </a:r>
          </a:p>
          <a:p>
            <a:pPr marL="635508" lvl="1" indent="-342900"/>
            <a:r>
              <a:rPr lang="en-US" dirty="0" smtClean="0"/>
              <a:t>wireless hosts</a:t>
            </a:r>
          </a:p>
          <a:p>
            <a:pPr marL="635508" lvl="1" indent="-342900"/>
            <a:r>
              <a:rPr lang="en-US" dirty="0" smtClean="0"/>
              <a:t>access point</a:t>
            </a:r>
          </a:p>
          <a:p>
            <a:pPr marL="635508" lvl="1" indent="-342900">
              <a:buNone/>
            </a:pPr>
            <a:r>
              <a:rPr lang="en-US" dirty="0" smtClean="0"/>
              <a:t>(ad hoc mode: hosts only)</a:t>
            </a:r>
            <a:endParaRPr lang="en-US" sz="2000" dirty="0" smtClean="0"/>
          </a:p>
          <a:p>
            <a:endParaRPr lang="en-GB" dirty="0"/>
          </a:p>
        </p:txBody>
      </p:sp>
      <p:sp>
        <p:nvSpPr>
          <p:cNvPr id="1041" name="Rectangle 3"/>
          <p:cNvSpPr>
            <a:spLocks noChangeArrowheads="1"/>
          </p:cNvSpPr>
          <p:nvPr/>
        </p:nvSpPr>
        <p:spPr bwMode="auto">
          <a:xfrm>
            <a:off x="5005388" y="1603375"/>
            <a:ext cx="4138612" cy="4778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  <a:buFontTx/>
              <a:buChar char="•"/>
            </a:pPr>
            <a:endParaRPr lang="en-US" sz="2000" dirty="0"/>
          </a:p>
        </p:txBody>
      </p:sp>
      <p:sp>
        <p:nvSpPr>
          <p:cNvPr id="99" name="Oval 4"/>
          <p:cNvSpPr>
            <a:spLocks noChangeArrowheads="1"/>
          </p:cNvSpPr>
          <p:nvPr/>
        </p:nvSpPr>
        <p:spPr bwMode="auto">
          <a:xfrm>
            <a:off x="2293045" y="4345260"/>
            <a:ext cx="2055813" cy="1946275"/>
          </a:xfrm>
          <a:prstGeom prst="ellipse">
            <a:avLst/>
          </a:prstGeom>
          <a:solidFill>
            <a:srgbClr val="CCECFF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00" name="Oval 5"/>
          <p:cNvSpPr>
            <a:spLocks noChangeArrowheads="1"/>
          </p:cNvSpPr>
          <p:nvPr/>
        </p:nvSpPr>
        <p:spPr bwMode="auto">
          <a:xfrm>
            <a:off x="251520" y="2606947"/>
            <a:ext cx="2055813" cy="1946275"/>
          </a:xfrm>
          <a:prstGeom prst="ellipse">
            <a:avLst/>
          </a:prstGeom>
          <a:solidFill>
            <a:srgbClr val="CCECFF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grpSp>
        <p:nvGrpSpPr>
          <p:cNvPr id="101" name="Group 6"/>
          <p:cNvGrpSpPr>
            <a:grpSpLocks/>
          </p:cNvGrpSpPr>
          <p:nvPr/>
        </p:nvGrpSpPr>
        <p:grpSpPr bwMode="auto">
          <a:xfrm>
            <a:off x="2931220" y="3721372"/>
            <a:ext cx="417513" cy="192088"/>
            <a:chOff x="3600" y="219"/>
            <a:chExt cx="360" cy="175"/>
          </a:xfrm>
        </p:grpSpPr>
        <p:sp>
          <p:nvSpPr>
            <p:cNvPr id="102" name="Oval 7"/>
            <p:cNvSpPr>
              <a:spLocks noChangeArrowheads="1"/>
            </p:cNvSpPr>
            <p:nvPr/>
          </p:nvSpPr>
          <p:spPr bwMode="auto">
            <a:xfrm>
              <a:off x="3603" y="297"/>
              <a:ext cx="357" cy="97"/>
            </a:xfrm>
            <a:prstGeom prst="ellipse">
              <a:avLst/>
            </a:prstGeom>
            <a:solidFill>
              <a:schemeClr val="hlink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03" name="Line 8"/>
            <p:cNvSpPr>
              <a:spLocks noChangeShapeType="1"/>
            </p:cNvSpPr>
            <p:nvPr/>
          </p:nvSpPr>
          <p:spPr bwMode="auto">
            <a:xfrm>
              <a:off x="3603" y="289"/>
              <a:ext cx="0" cy="6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04" name="Line 9"/>
            <p:cNvSpPr>
              <a:spLocks noChangeShapeType="1"/>
            </p:cNvSpPr>
            <p:nvPr/>
          </p:nvSpPr>
          <p:spPr bwMode="auto">
            <a:xfrm>
              <a:off x="3960" y="289"/>
              <a:ext cx="0" cy="6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05" name="Rectangle 10"/>
            <p:cNvSpPr>
              <a:spLocks noChangeArrowheads="1"/>
            </p:cNvSpPr>
            <p:nvPr/>
          </p:nvSpPr>
          <p:spPr bwMode="auto">
            <a:xfrm>
              <a:off x="3603" y="289"/>
              <a:ext cx="354" cy="59"/>
            </a:xfrm>
            <a:prstGeom prst="rect">
              <a:avLst/>
            </a:prstGeom>
            <a:solidFill>
              <a:schemeClr val="hlink"/>
            </a:solidFill>
            <a:ln w="12700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ctr" eaLnBrk="0" hangingPunct="0"/>
              <a:endParaRPr lang="en-GB"/>
            </a:p>
          </p:txBody>
        </p:sp>
        <p:sp>
          <p:nvSpPr>
            <p:cNvPr id="106" name="Oval 11"/>
            <p:cNvSpPr>
              <a:spLocks noChangeArrowheads="1"/>
            </p:cNvSpPr>
            <p:nvPr/>
          </p:nvSpPr>
          <p:spPr bwMode="auto">
            <a:xfrm>
              <a:off x="3600" y="219"/>
              <a:ext cx="357" cy="113"/>
            </a:xfrm>
            <a:prstGeom prst="ellipse">
              <a:avLst/>
            </a:prstGeom>
            <a:solidFill>
              <a:schemeClr val="hlink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107" name="Group 12"/>
            <p:cNvGrpSpPr>
              <a:grpSpLocks/>
            </p:cNvGrpSpPr>
            <p:nvPr/>
          </p:nvGrpSpPr>
          <p:grpSpPr bwMode="auto">
            <a:xfrm>
              <a:off x="3686" y="244"/>
              <a:ext cx="177" cy="66"/>
              <a:chOff x="2848" y="848"/>
              <a:chExt cx="140" cy="98"/>
            </a:xfrm>
          </p:grpSpPr>
          <p:sp>
            <p:nvSpPr>
              <p:cNvPr id="112" name="Line 13"/>
              <p:cNvSpPr>
                <a:spLocks noChangeShapeType="1"/>
              </p:cNvSpPr>
              <p:nvPr/>
            </p:nvSpPr>
            <p:spPr bwMode="auto">
              <a:xfrm flipV="1">
                <a:off x="2848" y="848"/>
                <a:ext cx="50" cy="2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113" name="Line 14"/>
              <p:cNvSpPr>
                <a:spLocks noChangeShapeType="1"/>
              </p:cNvSpPr>
              <p:nvPr/>
            </p:nvSpPr>
            <p:spPr bwMode="auto">
              <a:xfrm>
                <a:off x="2944" y="946"/>
                <a:ext cx="44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114" name="Line 15"/>
              <p:cNvSpPr>
                <a:spLocks noChangeShapeType="1"/>
              </p:cNvSpPr>
              <p:nvPr/>
            </p:nvSpPr>
            <p:spPr bwMode="auto">
              <a:xfrm>
                <a:off x="2894" y="850"/>
                <a:ext cx="52" cy="96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GB"/>
              </a:p>
            </p:txBody>
          </p:sp>
        </p:grpSp>
        <p:grpSp>
          <p:nvGrpSpPr>
            <p:cNvPr id="108" name="Group 16"/>
            <p:cNvGrpSpPr>
              <a:grpSpLocks/>
            </p:cNvGrpSpPr>
            <p:nvPr/>
          </p:nvGrpSpPr>
          <p:grpSpPr bwMode="auto">
            <a:xfrm flipV="1">
              <a:off x="3686" y="243"/>
              <a:ext cx="177" cy="66"/>
              <a:chOff x="2848" y="848"/>
              <a:chExt cx="140" cy="98"/>
            </a:xfrm>
          </p:grpSpPr>
          <p:sp>
            <p:nvSpPr>
              <p:cNvPr id="109" name="Line 17"/>
              <p:cNvSpPr>
                <a:spLocks noChangeShapeType="1"/>
              </p:cNvSpPr>
              <p:nvPr/>
            </p:nvSpPr>
            <p:spPr bwMode="auto">
              <a:xfrm flipV="1">
                <a:off x="2848" y="848"/>
                <a:ext cx="50" cy="2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110" name="Line 18"/>
              <p:cNvSpPr>
                <a:spLocks noChangeShapeType="1"/>
              </p:cNvSpPr>
              <p:nvPr/>
            </p:nvSpPr>
            <p:spPr bwMode="auto">
              <a:xfrm>
                <a:off x="2944" y="946"/>
                <a:ext cx="44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111" name="Line 19"/>
              <p:cNvSpPr>
                <a:spLocks noChangeShapeType="1"/>
              </p:cNvSpPr>
              <p:nvPr/>
            </p:nvSpPr>
            <p:spPr bwMode="auto">
              <a:xfrm>
                <a:off x="2894" y="850"/>
                <a:ext cx="52" cy="96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GB"/>
              </a:p>
            </p:txBody>
          </p:sp>
        </p:grpSp>
      </p:grpSp>
      <p:grpSp>
        <p:nvGrpSpPr>
          <p:cNvPr id="115" name="Group 20"/>
          <p:cNvGrpSpPr>
            <a:grpSpLocks/>
          </p:cNvGrpSpPr>
          <p:nvPr/>
        </p:nvGrpSpPr>
        <p:grpSpPr bwMode="auto">
          <a:xfrm>
            <a:off x="813495" y="3691210"/>
            <a:ext cx="415925" cy="509587"/>
            <a:chOff x="2870" y="1518"/>
            <a:chExt cx="292" cy="320"/>
          </a:xfrm>
        </p:grpSpPr>
        <p:graphicFrame>
          <p:nvGraphicFramePr>
            <p:cNvPr id="116" name="Object 21"/>
            <p:cNvGraphicFramePr>
              <a:graphicFrameLocks noChangeAspect="1"/>
            </p:cNvGraphicFramePr>
            <p:nvPr/>
          </p:nvGraphicFramePr>
          <p:xfrm>
            <a:off x="2870" y="1518"/>
            <a:ext cx="272" cy="282"/>
          </p:xfrm>
          <a:graphic>
            <a:graphicData uri="http://schemas.openxmlformats.org/presentationml/2006/ole">
              <p:oleObj spid="_x0000_s4112" name="Clip" r:id="rId3" imgW="819000" imgH="847800" progId="">
                <p:embed/>
              </p:oleObj>
            </a:graphicData>
          </a:graphic>
        </p:graphicFrame>
        <p:graphicFrame>
          <p:nvGraphicFramePr>
            <p:cNvPr id="117" name="Object 22"/>
            <p:cNvGraphicFramePr>
              <a:graphicFrameLocks noChangeAspect="1"/>
            </p:cNvGraphicFramePr>
            <p:nvPr/>
          </p:nvGraphicFramePr>
          <p:xfrm>
            <a:off x="2913" y="1602"/>
            <a:ext cx="249" cy="236"/>
          </p:xfrm>
          <a:graphic>
            <a:graphicData uri="http://schemas.openxmlformats.org/presentationml/2006/ole">
              <p:oleObj spid="_x0000_s4113" name="Clip" r:id="rId4" imgW="1266840" imgH="1200240" progId="">
                <p:embed/>
              </p:oleObj>
            </a:graphicData>
          </a:graphic>
        </p:graphicFrame>
      </p:grpSp>
      <p:sp>
        <p:nvSpPr>
          <p:cNvPr id="118" name="Text Box 23"/>
          <p:cNvSpPr txBox="1">
            <a:spLocks noChangeArrowheads="1"/>
          </p:cNvSpPr>
          <p:nvPr/>
        </p:nvSpPr>
        <p:spPr bwMode="auto">
          <a:xfrm>
            <a:off x="835720" y="4523060"/>
            <a:ext cx="819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800">
                <a:latin typeface="Comic Sans MS" pitchFamily="66" charset="0"/>
              </a:rPr>
              <a:t>BSS 1</a:t>
            </a:r>
          </a:p>
        </p:txBody>
      </p:sp>
      <p:sp>
        <p:nvSpPr>
          <p:cNvPr id="119" name="Line 24"/>
          <p:cNvSpPr>
            <a:spLocks noChangeShapeType="1"/>
          </p:cNvSpPr>
          <p:nvPr/>
        </p:nvSpPr>
        <p:spPr bwMode="auto">
          <a:xfrm>
            <a:off x="3121720" y="3908697"/>
            <a:ext cx="192088" cy="812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20" name="Line 25"/>
          <p:cNvSpPr>
            <a:spLocks noChangeShapeType="1"/>
          </p:cNvSpPr>
          <p:nvPr/>
        </p:nvSpPr>
        <p:spPr bwMode="auto">
          <a:xfrm>
            <a:off x="1908870" y="3846785"/>
            <a:ext cx="102235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21" name="Text Box 26"/>
          <p:cNvSpPr txBox="1">
            <a:spLocks noChangeArrowheads="1"/>
          </p:cNvSpPr>
          <p:nvPr/>
        </p:nvSpPr>
        <p:spPr bwMode="auto">
          <a:xfrm>
            <a:off x="3037583" y="6302647"/>
            <a:ext cx="85407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800">
                <a:latin typeface="Comic Sans MS" pitchFamily="66" charset="0"/>
              </a:rPr>
              <a:t>BSS 2</a:t>
            </a:r>
          </a:p>
        </p:txBody>
      </p:sp>
      <p:sp>
        <p:nvSpPr>
          <p:cNvPr id="122" name="Line 27"/>
          <p:cNvSpPr>
            <a:spLocks noChangeShapeType="1"/>
          </p:cNvSpPr>
          <p:nvPr/>
        </p:nvSpPr>
        <p:spPr bwMode="auto">
          <a:xfrm flipV="1">
            <a:off x="3094733" y="2799035"/>
            <a:ext cx="214312" cy="90805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grpSp>
        <p:nvGrpSpPr>
          <p:cNvPr id="123" name="Group 28"/>
          <p:cNvGrpSpPr>
            <a:grpSpLocks/>
          </p:cNvGrpSpPr>
          <p:nvPr/>
        </p:nvGrpSpPr>
        <p:grpSpPr bwMode="auto">
          <a:xfrm>
            <a:off x="2366070" y="1617935"/>
            <a:ext cx="1978025" cy="1444625"/>
            <a:chOff x="3744" y="1392"/>
            <a:chExt cx="1488" cy="1110"/>
          </a:xfrm>
        </p:grpSpPr>
        <p:sp>
          <p:nvSpPr>
            <p:cNvPr id="124" name="Freeform 29"/>
            <p:cNvSpPr>
              <a:spLocks/>
            </p:cNvSpPr>
            <p:nvPr/>
          </p:nvSpPr>
          <p:spPr bwMode="auto">
            <a:xfrm>
              <a:off x="3744" y="1392"/>
              <a:ext cx="1488" cy="1110"/>
            </a:xfrm>
            <a:custGeom>
              <a:avLst/>
              <a:gdLst>
                <a:gd name="T0" fmla="*/ 19 w 2135"/>
                <a:gd name="T1" fmla="*/ 435 h 1662"/>
                <a:gd name="T2" fmla="*/ 73 w 2135"/>
                <a:gd name="T3" fmla="*/ 51 h 1662"/>
                <a:gd name="T4" fmla="*/ 458 w 2135"/>
                <a:gd name="T5" fmla="*/ 131 h 1662"/>
                <a:gd name="T6" fmla="*/ 843 w 2135"/>
                <a:gd name="T7" fmla="*/ 67 h 1662"/>
                <a:gd name="T8" fmla="*/ 1395 w 2135"/>
                <a:gd name="T9" fmla="*/ 271 h 1662"/>
                <a:gd name="T10" fmla="*/ 1403 w 2135"/>
                <a:gd name="T11" fmla="*/ 764 h 1662"/>
                <a:gd name="T12" fmla="*/ 1102 w 2135"/>
                <a:gd name="T13" fmla="*/ 1069 h 1662"/>
                <a:gd name="T14" fmla="*/ 567 w 2135"/>
                <a:gd name="T15" fmla="*/ 1012 h 1662"/>
                <a:gd name="T16" fmla="*/ 349 w 2135"/>
                <a:gd name="T17" fmla="*/ 848 h 1662"/>
                <a:gd name="T18" fmla="*/ 128 w 2135"/>
                <a:gd name="T19" fmla="*/ 712 h 1662"/>
                <a:gd name="T20" fmla="*/ 19 w 2135"/>
                <a:gd name="T21" fmla="*/ 435 h 1662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2135"/>
                <a:gd name="T34" fmla="*/ 0 h 1662"/>
                <a:gd name="T35" fmla="*/ 2135 w 2135"/>
                <a:gd name="T36" fmla="*/ 1662 h 1662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2135" h="1662">
                  <a:moveTo>
                    <a:pt x="27" y="652"/>
                  </a:moveTo>
                  <a:cubicBezTo>
                    <a:pt x="14" y="487"/>
                    <a:pt x="0" y="152"/>
                    <a:pt x="105" y="76"/>
                  </a:cubicBezTo>
                  <a:cubicBezTo>
                    <a:pt x="210" y="0"/>
                    <a:pt x="473" y="192"/>
                    <a:pt x="657" y="196"/>
                  </a:cubicBezTo>
                  <a:cubicBezTo>
                    <a:pt x="841" y="200"/>
                    <a:pt x="985" y="65"/>
                    <a:pt x="1209" y="100"/>
                  </a:cubicBezTo>
                  <a:cubicBezTo>
                    <a:pt x="1433" y="135"/>
                    <a:pt x="1867" y="232"/>
                    <a:pt x="2001" y="406"/>
                  </a:cubicBezTo>
                  <a:cubicBezTo>
                    <a:pt x="2135" y="580"/>
                    <a:pt x="2083" y="945"/>
                    <a:pt x="2013" y="1144"/>
                  </a:cubicBezTo>
                  <a:cubicBezTo>
                    <a:pt x="1943" y="1343"/>
                    <a:pt x="1781" y="1538"/>
                    <a:pt x="1581" y="1600"/>
                  </a:cubicBezTo>
                  <a:cubicBezTo>
                    <a:pt x="1381" y="1662"/>
                    <a:pt x="993" y="1571"/>
                    <a:pt x="813" y="1516"/>
                  </a:cubicBezTo>
                  <a:cubicBezTo>
                    <a:pt x="633" y="1461"/>
                    <a:pt x="606" y="1345"/>
                    <a:pt x="501" y="1270"/>
                  </a:cubicBezTo>
                  <a:cubicBezTo>
                    <a:pt x="396" y="1195"/>
                    <a:pt x="262" y="1169"/>
                    <a:pt x="183" y="1066"/>
                  </a:cubicBezTo>
                  <a:cubicBezTo>
                    <a:pt x="104" y="963"/>
                    <a:pt x="25" y="819"/>
                    <a:pt x="27" y="652"/>
                  </a:cubicBezTo>
                  <a:close/>
                </a:path>
              </a:pathLst>
            </a:custGeom>
            <a:solidFill>
              <a:srgbClr val="00FFFF"/>
            </a:soli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25" name="Text Box 30"/>
            <p:cNvSpPr txBox="1">
              <a:spLocks noChangeArrowheads="1"/>
            </p:cNvSpPr>
            <p:nvPr/>
          </p:nvSpPr>
          <p:spPr bwMode="auto">
            <a:xfrm>
              <a:off x="4129" y="1776"/>
              <a:ext cx="845" cy="2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sz="1800">
                  <a:latin typeface="Comic Sans MS" pitchFamily="66" charset="0"/>
                </a:rPr>
                <a:t>Internet</a:t>
              </a:r>
            </a:p>
          </p:txBody>
        </p:sp>
      </p:grpSp>
      <p:sp>
        <p:nvSpPr>
          <p:cNvPr id="126" name="Text Box 31"/>
          <p:cNvSpPr txBox="1">
            <a:spLocks noChangeArrowheads="1"/>
          </p:cNvSpPr>
          <p:nvPr/>
        </p:nvSpPr>
        <p:spPr bwMode="auto">
          <a:xfrm>
            <a:off x="3266183" y="3522935"/>
            <a:ext cx="1455737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800" b="1">
                <a:solidFill>
                  <a:srgbClr val="FF0000"/>
                </a:solidFill>
                <a:latin typeface="Comic Sans MS" pitchFamily="66" charset="0"/>
              </a:rPr>
              <a:t>hub, switch</a:t>
            </a:r>
          </a:p>
          <a:p>
            <a:r>
              <a:rPr lang="en-US" sz="1800" b="1">
                <a:solidFill>
                  <a:srgbClr val="FF0000"/>
                </a:solidFill>
                <a:latin typeface="Comic Sans MS" pitchFamily="66" charset="0"/>
              </a:rPr>
              <a:t>or router</a:t>
            </a:r>
          </a:p>
        </p:txBody>
      </p:sp>
      <p:grpSp>
        <p:nvGrpSpPr>
          <p:cNvPr id="127" name="Group 32"/>
          <p:cNvGrpSpPr>
            <a:grpSpLocks/>
          </p:cNvGrpSpPr>
          <p:nvPr/>
        </p:nvGrpSpPr>
        <p:grpSpPr bwMode="auto">
          <a:xfrm>
            <a:off x="1442145" y="3378472"/>
            <a:ext cx="782638" cy="917575"/>
            <a:chOff x="1952" y="1032"/>
            <a:chExt cx="589" cy="706"/>
          </a:xfrm>
        </p:grpSpPr>
        <p:sp>
          <p:nvSpPr>
            <p:cNvPr id="128" name="Text Box 33"/>
            <p:cNvSpPr txBox="1">
              <a:spLocks noChangeArrowheads="1"/>
            </p:cNvSpPr>
            <p:nvPr/>
          </p:nvSpPr>
          <p:spPr bwMode="auto">
            <a:xfrm>
              <a:off x="2080" y="1456"/>
              <a:ext cx="353" cy="2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sz="1800">
                  <a:latin typeface="Comic Sans MS" pitchFamily="66" charset="0"/>
                </a:rPr>
                <a:t>AP</a:t>
              </a:r>
            </a:p>
          </p:txBody>
        </p:sp>
        <p:grpSp>
          <p:nvGrpSpPr>
            <p:cNvPr id="129" name="Group 34"/>
            <p:cNvGrpSpPr>
              <a:grpSpLocks/>
            </p:cNvGrpSpPr>
            <p:nvPr/>
          </p:nvGrpSpPr>
          <p:grpSpPr bwMode="auto">
            <a:xfrm>
              <a:off x="1952" y="1032"/>
              <a:ext cx="589" cy="440"/>
              <a:chOff x="1160" y="2192"/>
              <a:chExt cx="589" cy="440"/>
            </a:xfrm>
          </p:grpSpPr>
          <p:pic>
            <p:nvPicPr>
              <p:cNvPr id="130" name="Picture 35" descr="31u_bnrz[1]"/>
              <p:cNvPicPr>
                <a:picLocks noChangeAspect="1" noChangeArrowheads="1"/>
              </p:cNvPicPr>
              <p:nvPr/>
            </p:nvPicPr>
            <p:blipFill>
              <a:blip r:embed="rId5" cstate="print"/>
              <a:srcRect/>
              <a:stretch>
                <a:fillRect/>
              </a:stretch>
            </p:blipFill>
            <p:spPr bwMode="auto">
              <a:xfrm rot="-5400000">
                <a:off x="1349" y="2458"/>
                <a:ext cx="212" cy="13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131" name="AutoShape 36"/>
              <p:cNvSpPr>
                <a:spLocks noChangeAspect="1" noChangeArrowheads="1" noTextEdit="1"/>
              </p:cNvSpPr>
              <p:nvPr/>
            </p:nvSpPr>
            <p:spPr bwMode="auto">
              <a:xfrm>
                <a:off x="1160" y="2192"/>
                <a:ext cx="589" cy="2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32" name="Freeform 37"/>
              <p:cNvSpPr>
                <a:spLocks/>
              </p:cNvSpPr>
              <p:nvPr/>
            </p:nvSpPr>
            <p:spPr bwMode="auto">
              <a:xfrm>
                <a:off x="1283" y="2231"/>
                <a:ext cx="83" cy="102"/>
              </a:xfrm>
              <a:custGeom>
                <a:avLst/>
                <a:gdLst>
                  <a:gd name="T0" fmla="*/ 29 w 247"/>
                  <a:gd name="T1" fmla="*/ 13 h 203"/>
                  <a:gd name="T2" fmla="*/ 23 w 247"/>
                  <a:gd name="T3" fmla="*/ 17 h 203"/>
                  <a:gd name="T4" fmla="*/ 17 w 247"/>
                  <a:gd name="T5" fmla="*/ 22 h 203"/>
                  <a:gd name="T6" fmla="*/ 13 w 247"/>
                  <a:gd name="T7" fmla="*/ 28 h 203"/>
                  <a:gd name="T8" fmla="*/ 8 w 247"/>
                  <a:gd name="T9" fmla="*/ 34 h 203"/>
                  <a:gd name="T10" fmla="*/ 5 w 247"/>
                  <a:gd name="T11" fmla="*/ 40 h 203"/>
                  <a:gd name="T12" fmla="*/ 2 w 247"/>
                  <a:gd name="T13" fmla="*/ 47 h 203"/>
                  <a:gd name="T14" fmla="*/ 1 w 247"/>
                  <a:gd name="T15" fmla="*/ 55 h 203"/>
                  <a:gd name="T16" fmla="*/ 0 w 247"/>
                  <a:gd name="T17" fmla="*/ 62 h 203"/>
                  <a:gd name="T18" fmla="*/ 1 w 247"/>
                  <a:gd name="T19" fmla="*/ 73 h 203"/>
                  <a:gd name="T20" fmla="*/ 5 w 247"/>
                  <a:gd name="T21" fmla="*/ 82 h 203"/>
                  <a:gd name="T22" fmla="*/ 11 w 247"/>
                  <a:gd name="T23" fmla="*/ 89 h 203"/>
                  <a:gd name="T24" fmla="*/ 18 w 247"/>
                  <a:gd name="T25" fmla="*/ 95 h 203"/>
                  <a:gd name="T26" fmla="*/ 27 w 247"/>
                  <a:gd name="T27" fmla="*/ 99 h 203"/>
                  <a:gd name="T28" fmla="*/ 37 w 247"/>
                  <a:gd name="T29" fmla="*/ 101 h 203"/>
                  <a:gd name="T30" fmla="*/ 46 w 247"/>
                  <a:gd name="T31" fmla="*/ 102 h 203"/>
                  <a:gd name="T32" fmla="*/ 55 w 247"/>
                  <a:gd name="T33" fmla="*/ 100 h 203"/>
                  <a:gd name="T34" fmla="*/ 57 w 247"/>
                  <a:gd name="T35" fmla="*/ 100 h 203"/>
                  <a:gd name="T36" fmla="*/ 59 w 247"/>
                  <a:gd name="T37" fmla="*/ 99 h 203"/>
                  <a:gd name="T38" fmla="*/ 61 w 247"/>
                  <a:gd name="T39" fmla="*/ 98 h 203"/>
                  <a:gd name="T40" fmla="*/ 61 w 247"/>
                  <a:gd name="T41" fmla="*/ 96 h 203"/>
                  <a:gd name="T42" fmla="*/ 60 w 247"/>
                  <a:gd name="T43" fmla="*/ 93 h 203"/>
                  <a:gd name="T44" fmla="*/ 58 w 247"/>
                  <a:gd name="T45" fmla="*/ 91 h 203"/>
                  <a:gd name="T46" fmla="*/ 56 w 247"/>
                  <a:gd name="T47" fmla="*/ 89 h 203"/>
                  <a:gd name="T48" fmla="*/ 54 w 247"/>
                  <a:gd name="T49" fmla="*/ 88 h 203"/>
                  <a:gd name="T50" fmla="*/ 49 w 247"/>
                  <a:gd name="T51" fmla="*/ 87 h 203"/>
                  <a:gd name="T52" fmla="*/ 44 w 247"/>
                  <a:gd name="T53" fmla="*/ 86 h 203"/>
                  <a:gd name="T54" fmla="*/ 39 w 247"/>
                  <a:gd name="T55" fmla="*/ 85 h 203"/>
                  <a:gd name="T56" fmla="*/ 35 w 247"/>
                  <a:gd name="T57" fmla="*/ 84 h 203"/>
                  <a:gd name="T58" fmla="*/ 30 w 247"/>
                  <a:gd name="T59" fmla="*/ 82 h 203"/>
                  <a:gd name="T60" fmla="*/ 26 w 247"/>
                  <a:gd name="T61" fmla="*/ 80 h 203"/>
                  <a:gd name="T62" fmla="*/ 22 w 247"/>
                  <a:gd name="T63" fmla="*/ 77 h 203"/>
                  <a:gd name="T64" fmla="*/ 18 w 247"/>
                  <a:gd name="T65" fmla="*/ 73 h 203"/>
                  <a:gd name="T66" fmla="*/ 16 w 247"/>
                  <a:gd name="T67" fmla="*/ 56 h 203"/>
                  <a:gd name="T68" fmla="*/ 20 w 247"/>
                  <a:gd name="T69" fmla="*/ 42 h 203"/>
                  <a:gd name="T70" fmla="*/ 28 w 247"/>
                  <a:gd name="T71" fmla="*/ 31 h 203"/>
                  <a:gd name="T72" fmla="*/ 39 w 247"/>
                  <a:gd name="T73" fmla="*/ 22 h 203"/>
                  <a:gd name="T74" fmla="*/ 51 w 247"/>
                  <a:gd name="T75" fmla="*/ 15 h 203"/>
                  <a:gd name="T76" fmla="*/ 63 w 247"/>
                  <a:gd name="T77" fmla="*/ 10 h 203"/>
                  <a:gd name="T78" fmla="*/ 74 w 247"/>
                  <a:gd name="T79" fmla="*/ 6 h 203"/>
                  <a:gd name="T80" fmla="*/ 83 w 247"/>
                  <a:gd name="T81" fmla="*/ 2 h 203"/>
                  <a:gd name="T82" fmla="*/ 78 w 247"/>
                  <a:gd name="T83" fmla="*/ 1 h 203"/>
                  <a:gd name="T84" fmla="*/ 72 w 247"/>
                  <a:gd name="T85" fmla="*/ 0 h 203"/>
                  <a:gd name="T86" fmla="*/ 65 w 247"/>
                  <a:gd name="T87" fmla="*/ 1 h 203"/>
                  <a:gd name="T88" fmla="*/ 57 w 247"/>
                  <a:gd name="T89" fmla="*/ 2 h 203"/>
                  <a:gd name="T90" fmla="*/ 50 w 247"/>
                  <a:gd name="T91" fmla="*/ 5 h 203"/>
                  <a:gd name="T92" fmla="*/ 43 w 247"/>
                  <a:gd name="T93" fmla="*/ 7 h 203"/>
                  <a:gd name="T94" fmla="*/ 36 w 247"/>
                  <a:gd name="T95" fmla="*/ 10 h 203"/>
                  <a:gd name="T96" fmla="*/ 29 w 247"/>
                  <a:gd name="T97" fmla="*/ 13 h 203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w 247"/>
                  <a:gd name="T148" fmla="*/ 0 h 203"/>
                  <a:gd name="T149" fmla="*/ 247 w 247"/>
                  <a:gd name="T150" fmla="*/ 203 h 203"/>
                </a:gdLst>
                <a:ahLst/>
                <a:cxnLst>
                  <a:cxn ang="T98">
                    <a:pos x="T0" y="T1"/>
                  </a:cxn>
                  <a:cxn ang="T99">
                    <a:pos x="T2" y="T3"/>
                  </a:cxn>
                  <a:cxn ang="T100">
                    <a:pos x="T4" y="T5"/>
                  </a:cxn>
                  <a:cxn ang="T101">
                    <a:pos x="T6" y="T7"/>
                  </a:cxn>
                  <a:cxn ang="T102">
                    <a:pos x="T8" y="T9"/>
                  </a:cxn>
                  <a:cxn ang="T103">
                    <a:pos x="T10" y="T11"/>
                  </a:cxn>
                  <a:cxn ang="T104">
                    <a:pos x="T12" y="T13"/>
                  </a:cxn>
                  <a:cxn ang="T105">
                    <a:pos x="T14" y="T15"/>
                  </a:cxn>
                  <a:cxn ang="T106">
                    <a:pos x="T16" y="T17"/>
                  </a:cxn>
                  <a:cxn ang="T107">
                    <a:pos x="T18" y="T19"/>
                  </a:cxn>
                  <a:cxn ang="T108">
                    <a:pos x="T20" y="T21"/>
                  </a:cxn>
                  <a:cxn ang="T109">
                    <a:pos x="T22" y="T23"/>
                  </a:cxn>
                  <a:cxn ang="T110">
                    <a:pos x="T24" y="T25"/>
                  </a:cxn>
                  <a:cxn ang="T111">
                    <a:pos x="T26" y="T27"/>
                  </a:cxn>
                  <a:cxn ang="T112">
                    <a:pos x="T28" y="T29"/>
                  </a:cxn>
                  <a:cxn ang="T113">
                    <a:pos x="T30" y="T31"/>
                  </a:cxn>
                  <a:cxn ang="T114">
                    <a:pos x="T32" y="T33"/>
                  </a:cxn>
                  <a:cxn ang="T115">
                    <a:pos x="T34" y="T35"/>
                  </a:cxn>
                  <a:cxn ang="T116">
                    <a:pos x="T36" y="T37"/>
                  </a:cxn>
                  <a:cxn ang="T117">
                    <a:pos x="T38" y="T39"/>
                  </a:cxn>
                  <a:cxn ang="T118">
                    <a:pos x="T40" y="T41"/>
                  </a:cxn>
                  <a:cxn ang="T119">
                    <a:pos x="T42" y="T43"/>
                  </a:cxn>
                  <a:cxn ang="T120">
                    <a:pos x="T44" y="T45"/>
                  </a:cxn>
                  <a:cxn ang="T121">
                    <a:pos x="T46" y="T47"/>
                  </a:cxn>
                  <a:cxn ang="T122">
                    <a:pos x="T48" y="T49"/>
                  </a:cxn>
                  <a:cxn ang="T123">
                    <a:pos x="T50" y="T51"/>
                  </a:cxn>
                  <a:cxn ang="T124">
                    <a:pos x="T52" y="T53"/>
                  </a:cxn>
                  <a:cxn ang="T125">
                    <a:pos x="T54" y="T55"/>
                  </a:cxn>
                  <a:cxn ang="T126">
                    <a:pos x="T56" y="T57"/>
                  </a:cxn>
                  <a:cxn ang="T127">
                    <a:pos x="T58" y="T59"/>
                  </a:cxn>
                  <a:cxn ang="T128">
                    <a:pos x="T60" y="T61"/>
                  </a:cxn>
                  <a:cxn ang="T129">
                    <a:pos x="T62" y="T63"/>
                  </a:cxn>
                  <a:cxn ang="T130">
                    <a:pos x="T64" y="T65"/>
                  </a:cxn>
                  <a:cxn ang="T131">
                    <a:pos x="T66" y="T67"/>
                  </a:cxn>
                  <a:cxn ang="T132">
                    <a:pos x="T68" y="T69"/>
                  </a:cxn>
                  <a:cxn ang="T133">
                    <a:pos x="T70" y="T71"/>
                  </a:cxn>
                  <a:cxn ang="T134">
                    <a:pos x="T72" y="T73"/>
                  </a:cxn>
                  <a:cxn ang="T135">
                    <a:pos x="T74" y="T75"/>
                  </a:cxn>
                  <a:cxn ang="T136">
                    <a:pos x="T76" y="T77"/>
                  </a:cxn>
                  <a:cxn ang="T137">
                    <a:pos x="T78" y="T79"/>
                  </a:cxn>
                  <a:cxn ang="T138">
                    <a:pos x="T80" y="T81"/>
                  </a:cxn>
                  <a:cxn ang="T139">
                    <a:pos x="T82" y="T83"/>
                  </a:cxn>
                  <a:cxn ang="T140">
                    <a:pos x="T84" y="T85"/>
                  </a:cxn>
                  <a:cxn ang="T141">
                    <a:pos x="T86" y="T87"/>
                  </a:cxn>
                  <a:cxn ang="T142">
                    <a:pos x="T88" y="T89"/>
                  </a:cxn>
                  <a:cxn ang="T143">
                    <a:pos x="T90" y="T91"/>
                  </a:cxn>
                  <a:cxn ang="T144">
                    <a:pos x="T92" y="T93"/>
                  </a:cxn>
                  <a:cxn ang="T145">
                    <a:pos x="T94" y="T95"/>
                  </a:cxn>
                  <a:cxn ang="T146">
                    <a:pos x="T96" y="T97"/>
                  </a:cxn>
                </a:cxnLst>
                <a:rect l="T147" t="T148" r="T149" b="T150"/>
                <a:pathLst>
                  <a:path w="247" h="203">
                    <a:moveTo>
                      <a:pt x="87" y="26"/>
                    </a:moveTo>
                    <a:lnTo>
                      <a:pt x="68" y="34"/>
                    </a:lnTo>
                    <a:lnTo>
                      <a:pt x="52" y="44"/>
                    </a:lnTo>
                    <a:lnTo>
                      <a:pt x="38" y="55"/>
                    </a:lnTo>
                    <a:lnTo>
                      <a:pt x="25" y="67"/>
                    </a:lnTo>
                    <a:lnTo>
                      <a:pt x="14" y="80"/>
                    </a:lnTo>
                    <a:lnTo>
                      <a:pt x="7" y="94"/>
                    </a:lnTo>
                    <a:lnTo>
                      <a:pt x="3" y="109"/>
                    </a:lnTo>
                    <a:lnTo>
                      <a:pt x="0" y="124"/>
                    </a:lnTo>
                    <a:lnTo>
                      <a:pt x="3" y="145"/>
                    </a:lnTo>
                    <a:lnTo>
                      <a:pt x="14" y="163"/>
                    </a:lnTo>
                    <a:lnTo>
                      <a:pt x="32" y="178"/>
                    </a:lnTo>
                    <a:lnTo>
                      <a:pt x="55" y="189"/>
                    </a:lnTo>
                    <a:lnTo>
                      <a:pt x="81" y="198"/>
                    </a:lnTo>
                    <a:lnTo>
                      <a:pt x="109" y="202"/>
                    </a:lnTo>
                    <a:lnTo>
                      <a:pt x="138" y="203"/>
                    </a:lnTo>
                    <a:lnTo>
                      <a:pt x="165" y="200"/>
                    </a:lnTo>
                    <a:lnTo>
                      <a:pt x="171" y="200"/>
                    </a:lnTo>
                    <a:lnTo>
                      <a:pt x="177" y="198"/>
                    </a:lnTo>
                    <a:lnTo>
                      <a:pt x="181" y="195"/>
                    </a:lnTo>
                    <a:lnTo>
                      <a:pt x="183" y="191"/>
                    </a:lnTo>
                    <a:lnTo>
                      <a:pt x="180" y="186"/>
                    </a:lnTo>
                    <a:lnTo>
                      <a:pt x="174" y="182"/>
                    </a:lnTo>
                    <a:lnTo>
                      <a:pt x="167" y="178"/>
                    </a:lnTo>
                    <a:lnTo>
                      <a:pt x="160" y="176"/>
                    </a:lnTo>
                    <a:lnTo>
                      <a:pt x="145" y="173"/>
                    </a:lnTo>
                    <a:lnTo>
                      <a:pt x="131" y="171"/>
                    </a:lnTo>
                    <a:lnTo>
                      <a:pt x="116" y="169"/>
                    </a:lnTo>
                    <a:lnTo>
                      <a:pt x="103" y="167"/>
                    </a:lnTo>
                    <a:lnTo>
                      <a:pt x="90" y="164"/>
                    </a:lnTo>
                    <a:lnTo>
                      <a:pt x="77" y="160"/>
                    </a:lnTo>
                    <a:lnTo>
                      <a:pt x="65" y="154"/>
                    </a:lnTo>
                    <a:lnTo>
                      <a:pt x="54" y="146"/>
                    </a:lnTo>
                    <a:lnTo>
                      <a:pt x="49" y="112"/>
                    </a:lnTo>
                    <a:lnTo>
                      <a:pt x="61" y="84"/>
                    </a:lnTo>
                    <a:lnTo>
                      <a:pt x="84" y="62"/>
                    </a:lnTo>
                    <a:lnTo>
                      <a:pt x="116" y="44"/>
                    </a:lnTo>
                    <a:lnTo>
                      <a:pt x="151" y="30"/>
                    </a:lnTo>
                    <a:lnTo>
                      <a:pt x="187" y="19"/>
                    </a:lnTo>
                    <a:lnTo>
                      <a:pt x="220" y="11"/>
                    </a:lnTo>
                    <a:lnTo>
                      <a:pt x="247" y="4"/>
                    </a:lnTo>
                    <a:lnTo>
                      <a:pt x="231" y="1"/>
                    </a:lnTo>
                    <a:lnTo>
                      <a:pt x="213" y="0"/>
                    </a:lnTo>
                    <a:lnTo>
                      <a:pt x="193" y="2"/>
                    </a:lnTo>
                    <a:lnTo>
                      <a:pt x="171" y="4"/>
                    </a:lnTo>
                    <a:lnTo>
                      <a:pt x="149" y="9"/>
                    </a:lnTo>
                    <a:lnTo>
                      <a:pt x="128" y="14"/>
                    </a:lnTo>
                    <a:lnTo>
                      <a:pt x="106" y="20"/>
                    </a:lnTo>
                    <a:lnTo>
                      <a:pt x="87" y="26"/>
                    </a:lnTo>
                    <a:close/>
                  </a:path>
                </a:pathLst>
              </a:custGeom>
              <a:solidFill>
                <a:srgbClr val="C9E8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33" name="Freeform 38"/>
              <p:cNvSpPr>
                <a:spLocks/>
              </p:cNvSpPr>
              <p:nvPr/>
            </p:nvSpPr>
            <p:spPr bwMode="auto">
              <a:xfrm>
                <a:off x="1424" y="2230"/>
                <a:ext cx="52" cy="79"/>
              </a:xfrm>
              <a:custGeom>
                <a:avLst/>
                <a:gdLst>
                  <a:gd name="T0" fmla="*/ 44 w 158"/>
                  <a:gd name="T1" fmla="*/ 26 h 158"/>
                  <a:gd name="T2" fmla="*/ 46 w 158"/>
                  <a:gd name="T3" fmla="*/ 34 h 158"/>
                  <a:gd name="T4" fmla="*/ 45 w 158"/>
                  <a:gd name="T5" fmla="*/ 41 h 158"/>
                  <a:gd name="T6" fmla="*/ 42 w 158"/>
                  <a:gd name="T7" fmla="*/ 47 h 158"/>
                  <a:gd name="T8" fmla="*/ 37 w 158"/>
                  <a:gd name="T9" fmla="*/ 53 h 158"/>
                  <a:gd name="T10" fmla="*/ 31 w 158"/>
                  <a:gd name="T11" fmla="*/ 58 h 158"/>
                  <a:gd name="T12" fmla="*/ 25 w 158"/>
                  <a:gd name="T13" fmla="*/ 63 h 158"/>
                  <a:gd name="T14" fmla="*/ 18 w 158"/>
                  <a:gd name="T15" fmla="*/ 68 h 158"/>
                  <a:gd name="T16" fmla="*/ 12 w 158"/>
                  <a:gd name="T17" fmla="*/ 72 h 158"/>
                  <a:gd name="T18" fmla="*/ 11 w 158"/>
                  <a:gd name="T19" fmla="*/ 74 h 158"/>
                  <a:gd name="T20" fmla="*/ 11 w 158"/>
                  <a:gd name="T21" fmla="*/ 75 h 158"/>
                  <a:gd name="T22" fmla="*/ 11 w 158"/>
                  <a:gd name="T23" fmla="*/ 76 h 158"/>
                  <a:gd name="T24" fmla="*/ 11 w 158"/>
                  <a:gd name="T25" fmla="*/ 78 h 158"/>
                  <a:gd name="T26" fmla="*/ 13 w 158"/>
                  <a:gd name="T27" fmla="*/ 79 h 158"/>
                  <a:gd name="T28" fmla="*/ 14 w 158"/>
                  <a:gd name="T29" fmla="*/ 79 h 158"/>
                  <a:gd name="T30" fmla="*/ 15 w 158"/>
                  <a:gd name="T31" fmla="*/ 79 h 158"/>
                  <a:gd name="T32" fmla="*/ 16 w 158"/>
                  <a:gd name="T33" fmla="*/ 79 h 158"/>
                  <a:gd name="T34" fmla="*/ 24 w 158"/>
                  <a:gd name="T35" fmla="*/ 74 h 158"/>
                  <a:gd name="T36" fmla="*/ 31 w 158"/>
                  <a:gd name="T37" fmla="*/ 69 h 158"/>
                  <a:gd name="T38" fmla="*/ 38 w 158"/>
                  <a:gd name="T39" fmla="*/ 63 h 158"/>
                  <a:gd name="T40" fmla="*/ 44 w 158"/>
                  <a:gd name="T41" fmla="*/ 57 h 158"/>
                  <a:gd name="T42" fmla="*/ 49 w 158"/>
                  <a:gd name="T43" fmla="*/ 50 h 158"/>
                  <a:gd name="T44" fmla="*/ 51 w 158"/>
                  <a:gd name="T45" fmla="*/ 42 h 158"/>
                  <a:gd name="T46" fmla="*/ 52 w 158"/>
                  <a:gd name="T47" fmla="*/ 34 h 158"/>
                  <a:gd name="T48" fmla="*/ 50 w 158"/>
                  <a:gd name="T49" fmla="*/ 24 h 158"/>
                  <a:gd name="T50" fmla="*/ 46 w 158"/>
                  <a:gd name="T51" fmla="*/ 18 h 158"/>
                  <a:gd name="T52" fmla="*/ 39 w 158"/>
                  <a:gd name="T53" fmla="*/ 11 h 158"/>
                  <a:gd name="T54" fmla="*/ 32 w 158"/>
                  <a:gd name="T55" fmla="*/ 7 h 158"/>
                  <a:gd name="T56" fmla="*/ 23 w 158"/>
                  <a:gd name="T57" fmla="*/ 3 h 158"/>
                  <a:gd name="T58" fmla="*/ 15 w 158"/>
                  <a:gd name="T59" fmla="*/ 1 h 158"/>
                  <a:gd name="T60" fmla="*/ 8 w 158"/>
                  <a:gd name="T61" fmla="*/ 0 h 158"/>
                  <a:gd name="T62" fmla="*/ 2 w 158"/>
                  <a:gd name="T63" fmla="*/ 0 h 158"/>
                  <a:gd name="T64" fmla="*/ 0 w 158"/>
                  <a:gd name="T65" fmla="*/ 2 h 158"/>
                  <a:gd name="T66" fmla="*/ 6 w 158"/>
                  <a:gd name="T67" fmla="*/ 5 h 158"/>
                  <a:gd name="T68" fmla="*/ 12 w 158"/>
                  <a:gd name="T69" fmla="*/ 6 h 158"/>
                  <a:gd name="T70" fmla="*/ 18 w 158"/>
                  <a:gd name="T71" fmla="*/ 9 h 158"/>
                  <a:gd name="T72" fmla="*/ 25 w 158"/>
                  <a:gd name="T73" fmla="*/ 10 h 158"/>
                  <a:gd name="T74" fmla="*/ 31 w 158"/>
                  <a:gd name="T75" fmla="*/ 13 h 158"/>
                  <a:gd name="T76" fmla="*/ 36 w 158"/>
                  <a:gd name="T77" fmla="*/ 17 h 158"/>
                  <a:gd name="T78" fmla="*/ 40 w 158"/>
                  <a:gd name="T79" fmla="*/ 20 h 158"/>
                  <a:gd name="T80" fmla="*/ 44 w 158"/>
                  <a:gd name="T81" fmla="*/ 26 h 158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w 158"/>
                  <a:gd name="T124" fmla="*/ 0 h 158"/>
                  <a:gd name="T125" fmla="*/ 158 w 158"/>
                  <a:gd name="T126" fmla="*/ 158 h 158"/>
                </a:gdLst>
                <a:ahLst/>
                <a:cxnLst>
                  <a:cxn ang="T82">
                    <a:pos x="T0" y="T1"/>
                  </a:cxn>
                  <a:cxn ang="T83">
                    <a:pos x="T2" y="T3"/>
                  </a:cxn>
                  <a:cxn ang="T84">
                    <a:pos x="T4" y="T5"/>
                  </a:cxn>
                  <a:cxn ang="T85">
                    <a:pos x="T6" y="T7"/>
                  </a:cxn>
                  <a:cxn ang="T86">
                    <a:pos x="T8" y="T9"/>
                  </a:cxn>
                  <a:cxn ang="T87">
                    <a:pos x="T10" y="T11"/>
                  </a:cxn>
                  <a:cxn ang="T88">
                    <a:pos x="T12" y="T13"/>
                  </a:cxn>
                  <a:cxn ang="T89">
                    <a:pos x="T14" y="T15"/>
                  </a:cxn>
                  <a:cxn ang="T90">
                    <a:pos x="T16" y="T17"/>
                  </a:cxn>
                  <a:cxn ang="T91">
                    <a:pos x="T18" y="T19"/>
                  </a:cxn>
                  <a:cxn ang="T92">
                    <a:pos x="T20" y="T21"/>
                  </a:cxn>
                  <a:cxn ang="T93">
                    <a:pos x="T22" y="T23"/>
                  </a:cxn>
                  <a:cxn ang="T94">
                    <a:pos x="T24" y="T25"/>
                  </a:cxn>
                  <a:cxn ang="T95">
                    <a:pos x="T26" y="T27"/>
                  </a:cxn>
                  <a:cxn ang="T96">
                    <a:pos x="T28" y="T29"/>
                  </a:cxn>
                  <a:cxn ang="T97">
                    <a:pos x="T30" y="T31"/>
                  </a:cxn>
                  <a:cxn ang="T98">
                    <a:pos x="T32" y="T33"/>
                  </a:cxn>
                  <a:cxn ang="T99">
                    <a:pos x="T34" y="T35"/>
                  </a:cxn>
                  <a:cxn ang="T100">
                    <a:pos x="T36" y="T37"/>
                  </a:cxn>
                  <a:cxn ang="T101">
                    <a:pos x="T38" y="T39"/>
                  </a:cxn>
                  <a:cxn ang="T102">
                    <a:pos x="T40" y="T41"/>
                  </a:cxn>
                  <a:cxn ang="T103">
                    <a:pos x="T42" y="T43"/>
                  </a:cxn>
                  <a:cxn ang="T104">
                    <a:pos x="T44" y="T45"/>
                  </a:cxn>
                  <a:cxn ang="T105">
                    <a:pos x="T46" y="T47"/>
                  </a:cxn>
                  <a:cxn ang="T106">
                    <a:pos x="T48" y="T49"/>
                  </a:cxn>
                  <a:cxn ang="T107">
                    <a:pos x="T50" y="T51"/>
                  </a:cxn>
                  <a:cxn ang="T108">
                    <a:pos x="T52" y="T53"/>
                  </a:cxn>
                  <a:cxn ang="T109">
                    <a:pos x="T54" y="T55"/>
                  </a:cxn>
                  <a:cxn ang="T110">
                    <a:pos x="T56" y="T57"/>
                  </a:cxn>
                  <a:cxn ang="T111">
                    <a:pos x="T58" y="T59"/>
                  </a:cxn>
                  <a:cxn ang="T112">
                    <a:pos x="T60" y="T61"/>
                  </a:cxn>
                  <a:cxn ang="T113">
                    <a:pos x="T62" y="T63"/>
                  </a:cxn>
                  <a:cxn ang="T114">
                    <a:pos x="T64" y="T65"/>
                  </a:cxn>
                  <a:cxn ang="T115">
                    <a:pos x="T66" y="T67"/>
                  </a:cxn>
                  <a:cxn ang="T116">
                    <a:pos x="T68" y="T69"/>
                  </a:cxn>
                  <a:cxn ang="T117">
                    <a:pos x="T70" y="T71"/>
                  </a:cxn>
                  <a:cxn ang="T118">
                    <a:pos x="T72" y="T73"/>
                  </a:cxn>
                  <a:cxn ang="T119">
                    <a:pos x="T74" y="T75"/>
                  </a:cxn>
                  <a:cxn ang="T120">
                    <a:pos x="T76" y="T77"/>
                  </a:cxn>
                  <a:cxn ang="T121">
                    <a:pos x="T78" y="T79"/>
                  </a:cxn>
                  <a:cxn ang="T122">
                    <a:pos x="T80" y="T81"/>
                  </a:cxn>
                </a:cxnLst>
                <a:rect l="T123" t="T124" r="T125" b="T126"/>
                <a:pathLst>
                  <a:path w="158" h="158">
                    <a:moveTo>
                      <a:pt x="133" y="52"/>
                    </a:moveTo>
                    <a:lnTo>
                      <a:pt x="139" y="68"/>
                    </a:lnTo>
                    <a:lnTo>
                      <a:pt x="137" y="83"/>
                    </a:lnTo>
                    <a:lnTo>
                      <a:pt x="127" y="95"/>
                    </a:lnTo>
                    <a:lnTo>
                      <a:pt x="113" y="106"/>
                    </a:lnTo>
                    <a:lnTo>
                      <a:pt x="95" y="116"/>
                    </a:lnTo>
                    <a:lnTo>
                      <a:pt x="75" y="126"/>
                    </a:lnTo>
                    <a:lnTo>
                      <a:pt x="55" y="135"/>
                    </a:lnTo>
                    <a:lnTo>
                      <a:pt x="37" y="144"/>
                    </a:lnTo>
                    <a:lnTo>
                      <a:pt x="34" y="147"/>
                    </a:lnTo>
                    <a:lnTo>
                      <a:pt x="33" y="149"/>
                    </a:lnTo>
                    <a:lnTo>
                      <a:pt x="33" y="152"/>
                    </a:lnTo>
                    <a:lnTo>
                      <a:pt x="34" y="155"/>
                    </a:lnTo>
                    <a:lnTo>
                      <a:pt x="39" y="157"/>
                    </a:lnTo>
                    <a:lnTo>
                      <a:pt x="43" y="158"/>
                    </a:lnTo>
                    <a:lnTo>
                      <a:pt x="46" y="158"/>
                    </a:lnTo>
                    <a:lnTo>
                      <a:pt x="50" y="157"/>
                    </a:lnTo>
                    <a:lnTo>
                      <a:pt x="74" y="148"/>
                    </a:lnTo>
                    <a:lnTo>
                      <a:pt x="95" y="138"/>
                    </a:lnTo>
                    <a:lnTo>
                      <a:pt x="116" y="127"/>
                    </a:lnTo>
                    <a:lnTo>
                      <a:pt x="135" y="114"/>
                    </a:lnTo>
                    <a:lnTo>
                      <a:pt x="148" y="100"/>
                    </a:lnTo>
                    <a:lnTo>
                      <a:pt x="156" y="84"/>
                    </a:lnTo>
                    <a:lnTo>
                      <a:pt x="158" y="67"/>
                    </a:lnTo>
                    <a:lnTo>
                      <a:pt x="152" y="49"/>
                    </a:lnTo>
                    <a:lnTo>
                      <a:pt x="139" y="35"/>
                    </a:lnTo>
                    <a:lnTo>
                      <a:pt x="120" y="23"/>
                    </a:lnTo>
                    <a:lnTo>
                      <a:pt x="97" y="14"/>
                    </a:lnTo>
                    <a:lnTo>
                      <a:pt x="71" y="7"/>
                    </a:lnTo>
                    <a:lnTo>
                      <a:pt x="45" y="2"/>
                    </a:lnTo>
                    <a:lnTo>
                      <a:pt x="23" y="0"/>
                    </a:lnTo>
                    <a:lnTo>
                      <a:pt x="7" y="0"/>
                    </a:lnTo>
                    <a:lnTo>
                      <a:pt x="0" y="4"/>
                    </a:lnTo>
                    <a:lnTo>
                      <a:pt x="17" y="9"/>
                    </a:lnTo>
                    <a:lnTo>
                      <a:pt x="36" y="13"/>
                    </a:lnTo>
                    <a:lnTo>
                      <a:pt x="56" y="17"/>
                    </a:lnTo>
                    <a:lnTo>
                      <a:pt x="75" y="21"/>
                    </a:lnTo>
                    <a:lnTo>
                      <a:pt x="94" y="26"/>
                    </a:lnTo>
                    <a:lnTo>
                      <a:pt x="110" y="33"/>
                    </a:lnTo>
                    <a:lnTo>
                      <a:pt x="123" y="41"/>
                    </a:lnTo>
                    <a:lnTo>
                      <a:pt x="133" y="52"/>
                    </a:lnTo>
                    <a:close/>
                  </a:path>
                </a:pathLst>
              </a:custGeom>
              <a:solidFill>
                <a:srgbClr val="C9E8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34" name="Freeform 39"/>
              <p:cNvSpPr>
                <a:spLocks/>
              </p:cNvSpPr>
              <p:nvPr/>
            </p:nvSpPr>
            <p:spPr bwMode="auto">
              <a:xfrm>
                <a:off x="1232" y="2211"/>
                <a:ext cx="133" cy="166"/>
              </a:xfrm>
              <a:custGeom>
                <a:avLst/>
                <a:gdLst>
                  <a:gd name="T0" fmla="*/ 41 w 399"/>
                  <a:gd name="T1" fmla="*/ 31 h 331"/>
                  <a:gd name="T2" fmla="*/ 22 w 399"/>
                  <a:gd name="T3" fmla="*/ 51 h 331"/>
                  <a:gd name="T4" fmla="*/ 7 w 399"/>
                  <a:gd name="T5" fmla="*/ 73 h 331"/>
                  <a:gd name="T6" fmla="*/ 0 w 399"/>
                  <a:gd name="T7" fmla="*/ 100 h 331"/>
                  <a:gd name="T8" fmla="*/ 1 w 399"/>
                  <a:gd name="T9" fmla="*/ 117 h 331"/>
                  <a:gd name="T10" fmla="*/ 4 w 399"/>
                  <a:gd name="T11" fmla="*/ 124 h 331"/>
                  <a:gd name="T12" fmla="*/ 8 w 399"/>
                  <a:gd name="T13" fmla="*/ 131 h 331"/>
                  <a:gd name="T14" fmla="*/ 13 w 399"/>
                  <a:gd name="T15" fmla="*/ 136 h 331"/>
                  <a:gd name="T16" fmla="*/ 23 w 399"/>
                  <a:gd name="T17" fmla="*/ 142 h 331"/>
                  <a:gd name="T18" fmla="*/ 36 w 399"/>
                  <a:gd name="T19" fmla="*/ 149 h 331"/>
                  <a:gd name="T20" fmla="*/ 49 w 399"/>
                  <a:gd name="T21" fmla="*/ 154 h 331"/>
                  <a:gd name="T22" fmla="*/ 63 w 399"/>
                  <a:gd name="T23" fmla="*/ 158 h 331"/>
                  <a:gd name="T24" fmla="*/ 77 w 399"/>
                  <a:gd name="T25" fmla="*/ 161 h 331"/>
                  <a:gd name="T26" fmla="*/ 91 w 399"/>
                  <a:gd name="T27" fmla="*/ 163 h 331"/>
                  <a:gd name="T28" fmla="*/ 105 w 399"/>
                  <a:gd name="T29" fmla="*/ 164 h 331"/>
                  <a:gd name="T30" fmla="*/ 119 w 399"/>
                  <a:gd name="T31" fmla="*/ 165 h 331"/>
                  <a:gd name="T32" fmla="*/ 129 w 399"/>
                  <a:gd name="T33" fmla="*/ 166 h 331"/>
                  <a:gd name="T34" fmla="*/ 132 w 399"/>
                  <a:gd name="T35" fmla="*/ 163 h 331"/>
                  <a:gd name="T36" fmla="*/ 133 w 399"/>
                  <a:gd name="T37" fmla="*/ 158 h 331"/>
                  <a:gd name="T38" fmla="*/ 130 w 399"/>
                  <a:gd name="T39" fmla="*/ 155 h 331"/>
                  <a:gd name="T40" fmla="*/ 121 w 399"/>
                  <a:gd name="T41" fmla="*/ 152 h 331"/>
                  <a:gd name="T42" fmla="*/ 109 w 399"/>
                  <a:gd name="T43" fmla="*/ 150 h 331"/>
                  <a:gd name="T44" fmla="*/ 96 w 399"/>
                  <a:gd name="T45" fmla="*/ 148 h 331"/>
                  <a:gd name="T46" fmla="*/ 83 w 399"/>
                  <a:gd name="T47" fmla="*/ 146 h 331"/>
                  <a:gd name="T48" fmla="*/ 70 w 399"/>
                  <a:gd name="T49" fmla="*/ 143 h 331"/>
                  <a:gd name="T50" fmla="*/ 57 w 399"/>
                  <a:gd name="T51" fmla="*/ 140 h 331"/>
                  <a:gd name="T52" fmla="*/ 45 w 399"/>
                  <a:gd name="T53" fmla="*/ 136 h 331"/>
                  <a:gd name="T54" fmla="*/ 33 w 399"/>
                  <a:gd name="T55" fmla="*/ 131 h 331"/>
                  <a:gd name="T56" fmla="*/ 23 w 399"/>
                  <a:gd name="T57" fmla="*/ 124 h 331"/>
                  <a:gd name="T58" fmla="*/ 16 w 399"/>
                  <a:gd name="T59" fmla="*/ 114 h 331"/>
                  <a:gd name="T60" fmla="*/ 14 w 399"/>
                  <a:gd name="T61" fmla="*/ 102 h 331"/>
                  <a:gd name="T62" fmla="*/ 16 w 399"/>
                  <a:gd name="T63" fmla="*/ 88 h 331"/>
                  <a:gd name="T64" fmla="*/ 21 w 399"/>
                  <a:gd name="T65" fmla="*/ 75 h 331"/>
                  <a:gd name="T66" fmla="*/ 29 w 399"/>
                  <a:gd name="T67" fmla="*/ 61 h 331"/>
                  <a:gd name="T68" fmla="*/ 39 w 399"/>
                  <a:gd name="T69" fmla="*/ 49 h 331"/>
                  <a:gd name="T70" fmla="*/ 51 w 399"/>
                  <a:gd name="T71" fmla="*/ 37 h 331"/>
                  <a:gd name="T72" fmla="*/ 63 w 399"/>
                  <a:gd name="T73" fmla="*/ 26 h 331"/>
                  <a:gd name="T74" fmla="*/ 81 w 399"/>
                  <a:gd name="T75" fmla="*/ 17 h 331"/>
                  <a:gd name="T76" fmla="*/ 98 w 399"/>
                  <a:gd name="T77" fmla="*/ 9 h 331"/>
                  <a:gd name="T78" fmla="*/ 109 w 399"/>
                  <a:gd name="T79" fmla="*/ 3 h 331"/>
                  <a:gd name="T80" fmla="*/ 106 w 399"/>
                  <a:gd name="T81" fmla="*/ 0 h 331"/>
                  <a:gd name="T82" fmla="*/ 91 w 399"/>
                  <a:gd name="T83" fmla="*/ 2 h 331"/>
                  <a:gd name="T84" fmla="*/ 74 w 399"/>
                  <a:gd name="T85" fmla="*/ 8 h 331"/>
                  <a:gd name="T86" fmla="*/ 58 w 399"/>
                  <a:gd name="T87" fmla="*/ 17 h 331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w 399"/>
                  <a:gd name="T133" fmla="*/ 0 h 331"/>
                  <a:gd name="T134" fmla="*/ 399 w 399"/>
                  <a:gd name="T135" fmla="*/ 331 h 331"/>
                </a:gdLst>
                <a:ahLst/>
                <a:cxnLst>
                  <a:cxn ang="T88">
                    <a:pos x="T0" y="T1"/>
                  </a:cxn>
                  <a:cxn ang="T89">
                    <a:pos x="T2" y="T3"/>
                  </a:cxn>
                  <a:cxn ang="T90">
                    <a:pos x="T4" y="T5"/>
                  </a:cxn>
                  <a:cxn ang="T91">
                    <a:pos x="T6" y="T7"/>
                  </a:cxn>
                  <a:cxn ang="T92">
                    <a:pos x="T8" y="T9"/>
                  </a:cxn>
                  <a:cxn ang="T93">
                    <a:pos x="T10" y="T11"/>
                  </a:cxn>
                  <a:cxn ang="T94">
                    <a:pos x="T12" y="T13"/>
                  </a:cxn>
                  <a:cxn ang="T95">
                    <a:pos x="T14" y="T15"/>
                  </a:cxn>
                  <a:cxn ang="T96">
                    <a:pos x="T16" y="T17"/>
                  </a:cxn>
                  <a:cxn ang="T97">
                    <a:pos x="T18" y="T19"/>
                  </a:cxn>
                  <a:cxn ang="T98">
                    <a:pos x="T20" y="T21"/>
                  </a:cxn>
                  <a:cxn ang="T99">
                    <a:pos x="T22" y="T23"/>
                  </a:cxn>
                  <a:cxn ang="T100">
                    <a:pos x="T24" y="T25"/>
                  </a:cxn>
                  <a:cxn ang="T101">
                    <a:pos x="T26" y="T27"/>
                  </a:cxn>
                  <a:cxn ang="T102">
                    <a:pos x="T28" y="T29"/>
                  </a:cxn>
                  <a:cxn ang="T103">
                    <a:pos x="T30" y="T31"/>
                  </a:cxn>
                  <a:cxn ang="T104">
                    <a:pos x="T32" y="T33"/>
                  </a:cxn>
                  <a:cxn ang="T105">
                    <a:pos x="T34" y="T35"/>
                  </a:cxn>
                  <a:cxn ang="T106">
                    <a:pos x="T36" y="T37"/>
                  </a:cxn>
                  <a:cxn ang="T107">
                    <a:pos x="T38" y="T39"/>
                  </a:cxn>
                  <a:cxn ang="T108">
                    <a:pos x="T40" y="T41"/>
                  </a:cxn>
                  <a:cxn ang="T109">
                    <a:pos x="T42" y="T43"/>
                  </a:cxn>
                  <a:cxn ang="T110">
                    <a:pos x="T44" y="T45"/>
                  </a:cxn>
                  <a:cxn ang="T111">
                    <a:pos x="T46" y="T47"/>
                  </a:cxn>
                  <a:cxn ang="T112">
                    <a:pos x="T48" y="T49"/>
                  </a:cxn>
                  <a:cxn ang="T113">
                    <a:pos x="T50" y="T51"/>
                  </a:cxn>
                  <a:cxn ang="T114">
                    <a:pos x="T52" y="T53"/>
                  </a:cxn>
                  <a:cxn ang="T115">
                    <a:pos x="T54" y="T55"/>
                  </a:cxn>
                  <a:cxn ang="T116">
                    <a:pos x="T56" y="T57"/>
                  </a:cxn>
                  <a:cxn ang="T117">
                    <a:pos x="T58" y="T59"/>
                  </a:cxn>
                  <a:cxn ang="T118">
                    <a:pos x="T60" y="T61"/>
                  </a:cxn>
                  <a:cxn ang="T119">
                    <a:pos x="T62" y="T63"/>
                  </a:cxn>
                  <a:cxn ang="T120">
                    <a:pos x="T64" y="T65"/>
                  </a:cxn>
                  <a:cxn ang="T121">
                    <a:pos x="T66" y="T67"/>
                  </a:cxn>
                  <a:cxn ang="T122">
                    <a:pos x="T68" y="T69"/>
                  </a:cxn>
                  <a:cxn ang="T123">
                    <a:pos x="T70" y="T71"/>
                  </a:cxn>
                  <a:cxn ang="T124">
                    <a:pos x="T72" y="T73"/>
                  </a:cxn>
                  <a:cxn ang="T125">
                    <a:pos x="T74" y="T75"/>
                  </a:cxn>
                  <a:cxn ang="T126">
                    <a:pos x="T76" y="T77"/>
                  </a:cxn>
                  <a:cxn ang="T127">
                    <a:pos x="T78" y="T79"/>
                  </a:cxn>
                  <a:cxn ang="T128">
                    <a:pos x="T80" y="T81"/>
                  </a:cxn>
                  <a:cxn ang="T129">
                    <a:pos x="T82" y="T83"/>
                  </a:cxn>
                  <a:cxn ang="T130">
                    <a:pos x="T84" y="T85"/>
                  </a:cxn>
                  <a:cxn ang="T131">
                    <a:pos x="T86" y="T87"/>
                  </a:cxn>
                </a:cxnLst>
                <a:rect l="T132" t="T133" r="T134" b="T135"/>
                <a:pathLst>
                  <a:path w="399" h="331">
                    <a:moveTo>
                      <a:pt x="155" y="44"/>
                    </a:moveTo>
                    <a:lnTo>
                      <a:pt x="124" y="62"/>
                    </a:lnTo>
                    <a:lnTo>
                      <a:pt x="94" y="80"/>
                    </a:lnTo>
                    <a:lnTo>
                      <a:pt x="66" y="101"/>
                    </a:lnTo>
                    <a:lnTo>
                      <a:pt x="42" y="123"/>
                    </a:lnTo>
                    <a:lnTo>
                      <a:pt x="21" y="146"/>
                    </a:lnTo>
                    <a:lnTo>
                      <a:pt x="7" y="171"/>
                    </a:lnTo>
                    <a:lnTo>
                      <a:pt x="0" y="199"/>
                    </a:lnTo>
                    <a:lnTo>
                      <a:pt x="1" y="227"/>
                    </a:lnTo>
                    <a:lnTo>
                      <a:pt x="4" y="234"/>
                    </a:lnTo>
                    <a:lnTo>
                      <a:pt x="7" y="242"/>
                    </a:lnTo>
                    <a:lnTo>
                      <a:pt x="11" y="248"/>
                    </a:lnTo>
                    <a:lnTo>
                      <a:pt x="17" y="255"/>
                    </a:lnTo>
                    <a:lnTo>
                      <a:pt x="24" y="261"/>
                    </a:lnTo>
                    <a:lnTo>
                      <a:pt x="33" y="267"/>
                    </a:lnTo>
                    <a:lnTo>
                      <a:pt x="40" y="272"/>
                    </a:lnTo>
                    <a:lnTo>
                      <a:pt x="50" y="276"/>
                    </a:lnTo>
                    <a:lnTo>
                      <a:pt x="69" y="284"/>
                    </a:lnTo>
                    <a:lnTo>
                      <a:pt x="88" y="291"/>
                    </a:lnTo>
                    <a:lnTo>
                      <a:pt x="107" y="297"/>
                    </a:lnTo>
                    <a:lnTo>
                      <a:pt x="127" y="302"/>
                    </a:lnTo>
                    <a:lnTo>
                      <a:pt x="148" y="307"/>
                    </a:lnTo>
                    <a:lnTo>
                      <a:pt x="168" y="311"/>
                    </a:lnTo>
                    <a:lnTo>
                      <a:pt x="188" y="315"/>
                    </a:lnTo>
                    <a:lnTo>
                      <a:pt x="209" y="318"/>
                    </a:lnTo>
                    <a:lnTo>
                      <a:pt x="230" y="321"/>
                    </a:lnTo>
                    <a:lnTo>
                      <a:pt x="251" y="323"/>
                    </a:lnTo>
                    <a:lnTo>
                      <a:pt x="272" y="325"/>
                    </a:lnTo>
                    <a:lnTo>
                      <a:pt x="294" y="327"/>
                    </a:lnTo>
                    <a:lnTo>
                      <a:pt x="315" y="328"/>
                    </a:lnTo>
                    <a:lnTo>
                      <a:pt x="336" y="329"/>
                    </a:lnTo>
                    <a:lnTo>
                      <a:pt x="358" y="330"/>
                    </a:lnTo>
                    <a:lnTo>
                      <a:pt x="378" y="331"/>
                    </a:lnTo>
                    <a:lnTo>
                      <a:pt x="386" y="331"/>
                    </a:lnTo>
                    <a:lnTo>
                      <a:pt x="391" y="329"/>
                    </a:lnTo>
                    <a:lnTo>
                      <a:pt x="396" y="325"/>
                    </a:lnTo>
                    <a:lnTo>
                      <a:pt x="399" y="321"/>
                    </a:lnTo>
                    <a:lnTo>
                      <a:pt x="399" y="316"/>
                    </a:lnTo>
                    <a:lnTo>
                      <a:pt x="396" y="312"/>
                    </a:lnTo>
                    <a:lnTo>
                      <a:pt x="390" y="309"/>
                    </a:lnTo>
                    <a:lnTo>
                      <a:pt x="383" y="307"/>
                    </a:lnTo>
                    <a:lnTo>
                      <a:pt x="364" y="304"/>
                    </a:lnTo>
                    <a:lnTo>
                      <a:pt x="345" y="302"/>
                    </a:lnTo>
                    <a:lnTo>
                      <a:pt x="326" y="299"/>
                    </a:lnTo>
                    <a:lnTo>
                      <a:pt x="306" y="297"/>
                    </a:lnTo>
                    <a:lnTo>
                      <a:pt x="287" y="295"/>
                    </a:lnTo>
                    <a:lnTo>
                      <a:pt x="268" y="293"/>
                    </a:lnTo>
                    <a:lnTo>
                      <a:pt x="248" y="291"/>
                    </a:lnTo>
                    <a:lnTo>
                      <a:pt x="229" y="288"/>
                    </a:lnTo>
                    <a:lnTo>
                      <a:pt x="210" y="286"/>
                    </a:lnTo>
                    <a:lnTo>
                      <a:pt x="191" y="283"/>
                    </a:lnTo>
                    <a:lnTo>
                      <a:pt x="172" y="279"/>
                    </a:lnTo>
                    <a:lnTo>
                      <a:pt x="153" y="276"/>
                    </a:lnTo>
                    <a:lnTo>
                      <a:pt x="136" y="271"/>
                    </a:lnTo>
                    <a:lnTo>
                      <a:pt x="117" y="266"/>
                    </a:lnTo>
                    <a:lnTo>
                      <a:pt x="100" y="261"/>
                    </a:lnTo>
                    <a:lnTo>
                      <a:pt x="82" y="254"/>
                    </a:lnTo>
                    <a:lnTo>
                      <a:pt x="68" y="247"/>
                    </a:lnTo>
                    <a:lnTo>
                      <a:pt x="56" y="238"/>
                    </a:lnTo>
                    <a:lnTo>
                      <a:pt x="48" y="228"/>
                    </a:lnTo>
                    <a:lnTo>
                      <a:pt x="43" y="216"/>
                    </a:lnTo>
                    <a:lnTo>
                      <a:pt x="42" y="204"/>
                    </a:lnTo>
                    <a:lnTo>
                      <a:pt x="43" y="189"/>
                    </a:lnTo>
                    <a:lnTo>
                      <a:pt x="48" y="175"/>
                    </a:lnTo>
                    <a:lnTo>
                      <a:pt x="53" y="164"/>
                    </a:lnTo>
                    <a:lnTo>
                      <a:pt x="64" y="149"/>
                    </a:lnTo>
                    <a:lnTo>
                      <a:pt x="75" y="134"/>
                    </a:lnTo>
                    <a:lnTo>
                      <a:pt x="88" y="121"/>
                    </a:lnTo>
                    <a:lnTo>
                      <a:pt x="103" y="109"/>
                    </a:lnTo>
                    <a:lnTo>
                      <a:pt x="117" y="97"/>
                    </a:lnTo>
                    <a:lnTo>
                      <a:pt x="133" y="85"/>
                    </a:lnTo>
                    <a:lnTo>
                      <a:pt x="152" y="73"/>
                    </a:lnTo>
                    <a:lnTo>
                      <a:pt x="171" y="61"/>
                    </a:lnTo>
                    <a:lnTo>
                      <a:pt x="190" y="51"/>
                    </a:lnTo>
                    <a:lnTo>
                      <a:pt x="214" y="42"/>
                    </a:lnTo>
                    <a:lnTo>
                      <a:pt x="242" y="33"/>
                    </a:lnTo>
                    <a:lnTo>
                      <a:pt x="270" y="25"/>
                    </a:lnTo>
                    <a:lnTo>
                      <a:pt x="294" y="18"/>
                    </a:lnTo>
                    <a:lnTo>
                      <a:pt x="315" y="12"/>
                    </a:lnTo>
                    <a:lnTo>
                      <a:pt x="328" y="6"/>
                    </a:lnTo>
                    <a:lnTo>
                      <a:pt x="332" y="2"/>
                    </a:lnTo>
                    <a:lnTo>
                      <a:pt x="317" y="0"/>
                    </a:lnTo>
                    <a:lnTo>
                      <a:pt x="297" y="1"/>
                    </a:lnTo>
                    <a:lnTo>
                      <a:pt x="274" y="4"/>
                    </a:lnTo>
                    <a:lnTo>
                      <a:pt x="249" y="9"/>
                    </a:lnTo>
                    <a:lnTo>
                      <a:pt x="223" y="16"/>
                    </a:lnTo>
                    <a:lnTo>
                      <a:pt x="198" y="24"/>
                    </a:lnTo>
                    <a:lnTo>
                      <a:pt x="175" y="33"/>
                    </a:lnTo>
                    <a:lnTo>
                      <a:pt x="155" y="44"/>
                    </a:lnTo>
                    <a:close/>
                  </a:path>
                </a:pathLst>
              </a:custGeom>
              <a:solidFill>
                <a:srgbClr val="C9E8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35" name="Freeform 40"/>
              <p:cNvSpPr>
                <a:spLocks/>
              </p:cNvSpPr>
              <p:nvPr/>
            </p:nvSpPr>
            <p:spPr bwMode="auto">
              <a:xfrm>
                <a:off x="1419" y="2206"/>
                <a:ext cx="116" cy="110"/>
              </a:xfrm>
              <a:custGeom>
                <a:avLst/>
                <a:gdLst>
                  <a:gd name="T0" fmla="*/ 96 w 350"/>
                  <a:gd name="T1" fmla="*/ 34 h 221"/>
                  <a:gd name="T2" fmla="*/ 101 w 350"/>
                  <a:gd name="T3" fmla="*/ 40 h 221"/>
                  <a:gd name="T4" fmla="*/ 105 w 350"/>
                  <a:gd name="T5" fmla="*/ 47 h 221"/>
                  <a:gd name="T6" fmla="*/ 106 w 350"/>
                  <a:gd name="T7" fmla="*/ 54 h 221"/>
                  <a:gd name="T8" fmla="*/ 106 w 350"/>
                  <a:gd name="T9" fmla="*/ 62 h 221"/>
                  <a:gd name="T10" fmla="*/ 105 w 350"/>
                  <a:gd name="T11" fmla="*/ 69 h 221"/>
                  <a:gd name="T12" fmla="*/ 103 w 350"/>
                  <a:gd name="T13" fmla="*/ 74 h 221"/>
                  <a:gd name="T14" fmla="*/ 100 w 350"/>
                  <a:gd name="T15" fmla="*/ 80 h 221"/>
                  <a:gd name="T16" fmla="*/ 97 w 350"/>
                  <a:gd name="T17" fmla="*/ 84 h 221"/>
                  <a:gd name="T18" fmla="*/ 92 w 350"/>
                  <a:gd name="T19" fmla="*/ 89 h 221"/>
                  <a:gd name="T20" fmla="*/ 88 w 350"/>
                  <a:gd name="T21" fmla="*/ 93 h 221"/>
                  <a:gd name="T22" fmla="*/ 84 w 350"/>
                  <a:gd name="T23" fmla="*/ 98 h 221"/>
                  <a:gd name="T24" fmla="*/ 80 w 350"/>
                  <a:gd name="T25" fmla="*/ 102 h 221"/>
                  <a:gd name="T26" fmla="*/ 79 w 350"/>
                  <a:gd name="T27" fmla="*/ 104 h 221"/>
                  <a:gd name="T28" fmla="*/ 79 w 350"/>
                  <a:gd name="T29" fmla="*/ 106 h 221"/>
                  <a:gd name="T30" fmla="*/ 79 w 350"/>
                  <a:gd name="T31" fmla="*/ 107 h 221"/>
                  <a:gd name="T32" fmla="*/ 80 w 350"/>
                  <a:gd name="T33" fmla="*/ 109 h 221"/>
                  <a:gd name="T34" fmla="*/ 81 w 350"/>
                  <a:gd name="T35" fmla="*/ 110 h 221"/>
                  <a:gd name="T36" fmla="*/ 83 w 350"/>
                  <a:gd name="T37" fmla="*/ 110 h 221"/>
                  <a:gd name="T38" fmla="*/ 84 w 350"/>
                  <a:gd name="T39" fmla="*/ 110 h 221"/>
                  <a:gd name="T40" fmla="*/ 86 w 350"/>
                  <a:gd name="T41" fmla="*/ 109 h 221"/>
                  <a:gd name="T42" fmla="*/ 95 w 350"/>
                  <a:gd name="T43" fmla="*/ 102 h 221"/>
                  <a:gd name="T44" fmla="*/ 103 w 350"/>
                  <a:gd name="T45" fmla="*/ 93 h 221"/>
                  <a:gd name="T46" fmla="*/ 110 w 350"/>
                  <a:gd name="T47" fmla="*/ 84 h 221"/>
                  <a:gd name="T48" fmla="*/ 114 w 350"/>
                  <a:gd name="T49" fmla="*/ 73 h 221"/>
                  <a:gd name="T50" fmla="*/ 116 w 350"/>
                  <a:gd name="T51" fmla="*/ 62 h 221"/>
                  <a:gd name="T52" fmla="*/ 115 w 350"/>
                  <a:gd name="T53" fmla="*/ 50 h 221"/>
                  <a:gd name="T54" fmla="*/ 111 w 350"/>
                  <a:gd name="T55" fmla="*/ 40 h 221"/>
                  <a:gd name="T56" fmla="*/ 103 w 350"/>
                  <a:gd name="T57" fmla="*/ 30 h 221"/>
                  <a:gd name="T58" fmla="*/ 98 w 350"/>
                  <a:gd name="T59" fmla="*/ 25 h 221"/>
                  <a:gd name="T60" fmla="*/ 91 w 350"/>
                  <a:gd name="T61" fmla="*/ 21 h 221"/>
                  <a:gd name="T62" fmla="*/ 84 w 350"/>
                  <a:gd name="T63" fmla="*/ 17 h 221"/>
                  <a:gd name="T64" fmla="*/ 76 w 350"/>
                  <a:gd name="T65" fmla="*/ 13 h 221"/>
                  <a:gd name="T66" fmla="*/ 67 w 350"/>
                  <a:gd name="T67" fmla="*/ 10 h 221"/>
                  <a:gd name="T68" fmla="*/ 59 w 350"/>
                  <a:gd name="T69" fmla="*/ 7 h 221"/>
                  <a:gd name="T70" fmla="*/ 50 w 350"/>
                  <a:gd name="T71" fmla="*/ 5 h 221"/>
                  <a:gd name="T72" fmla="*/ 42 w 350"/>
                  <a:gd name="T73" fmla="*/ 3 h 221"/>
                  <a:gd name="T74" fmla="*/ 34 w 350"/>
                  <a:gd name="T75" fmla="*/ 2 h 221"/>
                  <a:gd name="T76" fmla="*/ 27 w 350"/>
                  <a:gd name="T77" fmla="*/ 1 h 221"/>
                  <a:gd name="T78" fmla="*/ 20 w 350"/>
                  <a:gd name="T79" fmla="*/ 0 h 221"/>
                  <a:gd name="T80" fmla="*/ 14 w 350"/>
                  <a:gd name="T81" fmla="*/ 0 h 221"/>
                  <a:gd name="T82" fmla="*/ 9 w 350"/>
                  <a:gd name="T83" fmla="*/ 0 h 221"/>
                  <a:gd name="T84" fmla="*/ 4 w 350"/>
                  <a:gd name="T85" fmla="*/ 0 h 221"/>
                  <a:gd name="T86" fmla="*/ 1 w 350"/>
                  <a:gd name="T87" fmla="*/ 1 h 221"/>
                  <a:gd name="T88" fmla="*/ 0 w 350"/>
                  <a:gd name="T89" fmla="*/ 2 h 221"/>
                  <a:gd name="T90" fmla="*/ 5 w 350"/>
                  <a:gd name="T91" fmla="*/ 3 h 221"/>
                  <a:gd name="T92" fmla="*/ 10 w 350"/>
                  <a:gd name="T93" fmla="*/ 3 h 221"/>
                  <a:gd name="T94" fmla="*/ 16 w 350"/>
                  <a:gd name="T95" fmla="*/ 4 h 221"/>
                  <a:gd name="T96" fmla="*/ 21 w 350"/>
                  <a:gd name="T97" fmla="*/ 5 h 221"/>
                  <a:gd name="T98" fmla="*/ 27 w 350"/>
                  <a:gd name="T99" fmla="*/ 7 h 221"/>
                  <a:gd name="T100" fmla="*/ 34 w 350"/>
                  <a:gd name="T101" fmla="*/ 8 h 221"/>
                  <a:gd name="T102" fmla="*/ 40 w 350"/>
                  <a:gd name="T103" fmla="*/ 9 h 221"/>
                  <a:gd name="T104" fmla="*/ 47 w 350"/>
                  <a:gd name="T105" fmla="*/ 11 h 221"/>
                  <a:gd name="T106" fmla="*/ 53 w 350"/>
                  <a:gd name="T107" fmla="*/ 13 h 221"/>
                  <a:gd name="T108" fmla="*/ 60 w 350"/>
                  <a:gd name="T109" fmla="*/ 15 h 221"/>
                  <a:gd name="T110" fmla="*/ 66 w 350"/>
                  <a:gd name="T111" fmla="*/ 17 h 221"/>
                  <a:gd name="T112" fmla="*/ 73 w 350"/>
                  <a:gd name="T113" fmla="*/ 19 h 221"/>
                  <a:gd name="T114" fmla="*/ 79 w 350"/>
                  <a:gd name="T115" fmla="*/ 22 h 221"/>
                  <a:gd name="T116" fmla="*/ 85 w 350"/>
                  <a:gd name="T117" fmla="*/ 26 h 221"/>
                  <a:gd name="T118" fmla="*/ 91 w 350"/>
                  <a:gd name="T119" fmla="*/ 30 h 221"/>
                  <a:gd name="T120" fmla="*/ 96 w 350"/>
                  <a:gd name="T121" fmla="*/ 34 h 221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60000 65536"/>
                  <a:gd name="T178" fmla="*/ 0 60000 65536"/>
                  <a:gd name="T179" fmla="*/ 0 60000 65536"/>
                  <a:gd name="T180" fmla="*/ 0 60000 65536"/>
                  <a:gd name="T181" fmla="*/ 0 60000 65536"/>
                  <a:gd name="T182" fmla="*/ 0 60000 65536"/>
                  <a:gd name="T183" fmla="*/ 0 w 350"/>
                  <a:gd name="T184" fmla="*/ 0 h 221"/>
                  <a:gd name="T185" fmla="*/ 350 w 350"/>
                  <a:gd name="T186" fmla="*/ 221 h 221"/>
                </a:gdLst>
                <a:ahLst/>
                <a:cxnLst>
                  <a:cxn ang="T122">
                    <a:pos x="T0" y="T1"/>
                  </a:cxn>
                  <a:cxn ang="T123">
                    <a:pos x="T2" y="T3"/>
                  </a:cxn>
                  <a:cxn ang="T124">
                    <a:pos x="T4" y="T5"/>
                  </a:cxn>
                  <a:cxn ang="T125">
                    <a:pos x="T6" y="T7"/>
                  </a:cxn>
                  <a:cxn ang="T126">
                    <a:pos x="T8" y="T9"/>
                  </a:cxn>
                  <a:cxn ang="T127">
                    <a:pos x="T10" y="T11"/>
                  </a:cxn>
                  <a:cxn ang="T128">
                    <a:pos x="T12" y="T13"/>
                  </a:cxn>
                  <a:cxn ang="T129">
                    <a:pos x="T14" y="T15"/>
                  </a:cxn>
                  <a:cxn ang="T130">
                    <a:pos x="T16" y="T17"/>
                  </a:cxn>
                  <a:cxn ang="T131">
                    <a:pos x="T18" y="T19"/>
                  </a:cxn>
                  <a:cxn ang="T132">
                    <a:pos x="T20" y="T21"/>
                  </a:cxn>
                  <a:cxn ang="T133">
                    <a:pos x="T22" y="T23"/>
                  </a:cxn>
                  <a:cxn ang="T134">
                    <a:pos x="T24" y="T25"/>
                  </a:cxn>
                  <a:cxn ang="T135">
                    <a:pos x="T26" y="T27"/>
                  </a:cxn>
                  <a:cxn ang="T136">
                    <a:pos x="T28" y="T29"/>
                  </a:cxn>
                  <a:cxn ang="T137">
                    <a:pos x="T30" y="T31"/>
                  </a:cxn>
                  <a:cxn ang="T138">
                    <a:pos x="T32" y="T33"/>
                  </a:cxn>
                  <a:cxn ang="T139">
                    <a:pos x="T34" y="T35"/>
                  </a:cxn>
                  <a:cxn ang="T140">
                    <a:pos x="T36" y="T37"/>
                  </a:cxn>
                  <a:cxn ang="T141">
                    <a:pos x="T38" y="T39"/>
                  </a:cxn>
                  <a:cxn ang="T142">
                    <a:pos x="T40" y="T41"/>
                  </a:cxn>
                  <a:cxn ang="T143">
                    <a:pos x="T42" y="T43"/>
                  </a:cxn>
                  <a:cxn ang="T144">
                    <a:pos x="T44" y="T45"/>
                  </a:cxn>
                  <a:cxn ang="T145">
                    <a:pos x="T46" y="T47"/>
                  </a:cxn>
                  <a:cxn ang="T146">
                    <a:pos x="T48" y="T49"/>
                  </a:cxn>
                  <a:cxn ang="T147">
                    <a:pos x="T50" y="T51"/>
                  </a:cxn>
                  <a:cxn ang="T148">
                    <a:pos x="T52" y="T53"/>
                  </a:cxn>
                  <a:cxn ang="T149">
                    <a:pos x="T54" y="T55"/>
                  </a:cxn>
                  <a:cxn ang="T150">
                    <a:pos x="T56" y="T57"/>
                  </a:cxn>
                  <a:cxn ang="T151">
                    <a:pos x="T58" y="T59"/>
                  </a:cxn>
                  <a:cxn ang="T152">
                    <a:pos x="T60" y="T61"/>
                  </a:cxn>
                  <a:cxn ang="T153">
                    <a:pos x="T62" y="T63"/>
                  </a:cxn>
                  <a:cxn ang="T154">
                    <a:pos x="T64" y="T65"/>
                  </a:cxn>
                  <a:cxn ang="T155">
                    <a:pos x="T66" y="T67"/>
                  </a:cxn>
                  <a:cxn ang="T156">
                    <a:pos x="T68" y="T69"/>
                  </a:cxn>
                  <a:cxn ang="T157">
                    <a:pos x="T70" y="T71"/>
                  </a:cxn>
                  <a:cxn ang="T158">
                    <a:pos x="T72" y="T73"/>
                  </a:cxn>
                  <a:cxn ang="T159">
                    <a:pos x="T74" y="T75"/>
                  </a:cxn>
                  <a:cxn ang="T160">
                    <a:pos x="T76" y="T77"/>
                  </a:cxn>
                  <a:cxn ang="T161">
                    <a:pos x="T78" y="T79"/>
                  </a:cxn>
                  <a:cxn ang="T162">
                    <a:pos x="T80" y="T81"/>
                  </a:cxn>
                  <a:cxn ang="T163">
                    <a:pos x="T82" y="T83"/>
                  </a:cxn>
                  <a:cxn ang="T164">
                    <a:pos x="T84" y="T85"/>
                  </a:cxn>
                  <a:cxn ang="T165">
                    <a:pos x="T86" y="T87"/>
                  </a:cxn>
                  <a:cxn ang="T166">
                    <a:pos x="T88" y="T89"/>
                  </a:cxn>
                  <a:cxn ang="T167">
                    <a:pos x="T90" y="T91"/>
                  </a:cxn>
                  <a:cxn ang="T168">
                    <a:pos x="T92" y="T93"/>
                  </a:cxn>
                  <a:cxn ang="T169">
                    <a:pos x="T94" y="T95"/>
                  </a:cxn>
                  <a:cxn ang="T170">
                    <a:pos x="T96" y="T97"/>
                  </a:cxn>
                  <a:cxn ang="T171">
                    <a:pos x="T98" y="T99"/>
                  </a:cxn>
                  <a:cxn ang="T172">
                    <a:pos x="T100" y="T101"/>
                  </a:cxn>
                  <a:cxn ang="T173">
                    <a:pos x="T102" y="T103"/>
                  </a:cxn>
                  <a:cxn ang="T174">
                    <a:pos x="T104" y="T105"/>
                  </a:cxn>
                  <a:cxn ang="T175">
                    <a:pos x="T106" y="T107"/>
                  </a:cxn>
                  <a:cxn ang="T176">
                    <a:pos x="T108" y="T109"/>
                  </a:cxn>
                  <a:cxn ang="T177">
                    <a:pos x="T110" y="T111"/>
                  </a:cxn>
                  <a:cxn ang="T178">
                    <a:pos x="T112" y="T113"/>
                  </a:cxn>
                  <a:cxn ang="T179">
                    <a:pos x="T114" y="T115"/>
                  </a:cxn>
                  <a:cxn ang="T180">
                    <a:pos x="T116" y="T117"/>
                  </a:cxn>
                  <a:cxn ang="T181">
                    <a:pos x="T118" y="T119"/>
                  </a:cxn>
                  <a:cxn ang="T182">
                    <a:pos x="T120" y="T121"/>
                  </a:cxn>
                </a:cxnLst>
                <a:rect l="T183" t="T184" r="T185" b="T186"/>
                <a:pathLst>
                  <a:path w="350" h="221">
                    <a:moveTo>
                      <a:pt x="290" y="68"/>
                    </a:moveTo>
                    <a:lnTo>
                      <a:pt x="306" y="80"/>
                    </a:lnTo>
                    <a:lnTo>
                      <a:pt x="316" y="94"/>
                    </a:lnTo>
                    <a:lnTo>
                      <a:pt x="321" y="109"/>
                    </a:lnTo>
                    <a:lnTo>
                      <a:pt x="321" y="125"/>
                    </a:lnTo>
                    <a:lnTo>
                      <a:pt x="318" y="138"/>
                    </a:lnTo>
                    <a:lnTo>
                      <a:pt x="312" y="149"/>
                    </a:lnTo>
                    <a:lnTo>
                      <a:pt x="302" y="160"/>
                    </a:lnTo>
                    <a:lnTo>
                      <a:pt x="292" y="169"/>
                    </a:lnTo>
                    <a:lnTo>
                      <a:pt x="279" y="179"/>
                    </a:lnTo>
                    <a:lnTo>
                      <a:pt x="266" y="187"/>
                    </a:lnTo>
                    <a:lnTo>
                      <a:pt x="253" y="196"/>
                    </a:lnTo>
                    <a:lnTo>
                      <a:pt x="240" y="205"/>
                    </a:lnTo>
                    <a:lnTo>
                      <a:pt x="237" y="209"/>
                    </a:lnTo>
                    <a:lnTo>
                      <a:pt x="237" y="212"/>
                    </a:lnTo>
                    <a:lnTo>
                      <a:pt x="237" y="215"/>
                    </a:lnTo>
                    <a:lnTo>
                      <a:pt x="240" y="218"/>
                    </a:lnTo>
                    <a:lnTo>
                      <a:pt x="244" y="220"/>
                    </a:lnTo>
                    <a:lnTo>
                      <a:pt x="250" y="221"/>
                    </a:lnTo>
                    <a:lnTo>
                      <a:pt x="254" y="220"/>
                    </a:lnTo>
                    <a:lnTo>
                      <a:pt x="258" y="218"/>
                    </a:lnTo>
                    <a:lnTo>
                      <a:pt x="287" y="204"/>
                    </a:lnTo>
                    <a:lnTo>
                      <a:pt x="312" y="187"/>
                    </a:lnTo>
                    <a:lnTo>
                      <a:pt x="331" y="168"/>
                    </a:lnTo>
                    <a:lnTo>
                      <a:pt x="344" y="146"/>
                    </a:lnTo>
                    <a:lnTo>
                      <a:pt x="350" y="124"/>
                    </a:lnTo>
                    <a:lnTo>
                      <a:pt x="347" y="101"/>
                    </a:lnTo>
                    <a:lnTo>
                      <a:pt x="335" y="80"/>
                    </a:lnTo>
                    <a:lnTo>
                      <a:pt x="312" y="61"/>
                    </a:lnTo>
                    <a:lnTo>
                      <a:pt x="295" y="50"/>
                    </a:lnTo>
                    <a:lnTo>
                      <a:pt x="274" y="42"/>
                    </a:lnTo>
                    <a:lnTo>
                      <a:pt x="253" y="34"/>
                    </a:lnTo>
                    <a:lnTo>
                      <a:pt x="228" y="27"/>
                    </a:lnTo>
                    <a:lnTo>
                      <a:pt x="203" y="20"/>
                    </a:lnTo>
                    <a:lnTo>
                      <a:pt x="179" y="15"/>
                    </a:lnTo>
                    <a:lnTo>
                      <a:pt x="152" y="11"/>
                    </a:lnTo>
                    <a:lnTo>
                      <a:pt x="128" y="7"/>
                    </a:lnTo>
                    <a:lnTo>
                      <a:pt x="103" y="4"/>
                    </a:lnTo>
                    <a:lnTo>
                      <a:pt x="81" y="2"/>
                    </a:lnTo>
                    <a:lnTo>
                      <a:pt x="60" y="0"/>
                    </a:lnTo>
                    <a:lnTo>
                      <a:pt x="42" y="0"/>
                    </a:lnTo>
                    <a:lnTo>
                      <a:pt x="26" y="0"/>
                    </a:lnTo>
                    <a:lnTo>
                      <a:pt x="13" y="0"/>
                    </a:lnTo>
                    <a:lnTo>
                      <a:pt x="4" y="2"/>
                    </a:lnTo>
                    <a:lnTo>
                      <a:pt x="0" y="4"/>
                    </a:lnTo>
                    <a:lnTo>
                      <a:pt x="15" y="6"/>
                    </a:lnTo>
                    <a:lnTo>
                      <a:pt x="29" y="7"/>
                    </a:lnTo>
                    <a:lnTo>
                      <a:pt x="47" y="9"/>
                    </a:lnTo>
                    <a:lnTo>
                      <a:pt x="64" y="11"/>
                    </a:lnTo>
                    <a:lnTo>
                      <a:pt x="81" y="14"/>
                    </a:lnTo>
                    <a:lnTo>
                      <a:pt x="102" y="16"/>
                    </a:lnTo>
                    <a:lnTo>
                      <a:pt x="121" y="19"/>
                    </a:lnTo>
                    <a:lnTo>
                      <a:pt x="141" y="22"/>
                    </a:lnTo>
                    <a:lnTo>
                      <a:pt x="160" y="26"/>
                    </a:lnTo>
                    <a:lnTo>
                      <a:pt x="180" y="30"/>
                    </a:lnTo>
                    <a:lnTo>
                      <a:pt x="200" y="34"/>
                    </a:lnTo>
                    <a:lnTo>
                      <a:pt x="219" y="39"/>
                    </a:lnTo>
                    <a:lnTo>
                      <a:pt x="238" y="45"/>
                    </a:lnTo>
                    <a:lnTo>
                      <a:pt x="257" y="53"/>
                    </a:lnTo>
                    <a:lnTo>
                      <a:pt x="274" y="60"/>
                    </a:lnTo>
                    <a:lnTo>
                      <a:pt x="290" y="68"/>
                    </a:lnTo>
                    <a:close/>
                  </a:path>
                </a:pathLst>
              </a:custGeom>
              <a:solidFill>
                <a:srgbClr val="C9E8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36" name="Freeform 41"/>
              <p:cNvSpPr>
                <a:spLocks/>
              </p:cNvSpPr>
              <p:nvPr/>
            </p:nvSpPr>
            <p:spPr bwMode="auto">
              <a:xfrm>
                <a:off x="1181" y="2256"/>
                <a:ext cx="48" cy="105"/>
              </a:xfrm>
              <a:custGeom>
                <a:avLst/>
                <a:gdLst>
                  <a:gd name="T0" fmla="*/ 0 w 142"/>
                  <a:gd name="T1" fmla="*/ 58 h 208"/>
                  <a:gd name="T2" fmla="*/ 0 w 142"/>
                  <a:gd name="T3" fmla="*/ 66 h 208"/>
                  <a:gd name="T4" fmla="*/ 2 w 142"/>
                  <a:gd name="T5" fmla="*/ 74 h 208"/>
                  <a:gd name="T6" fmla="*/ 5 w 142"/>
                  <a:gd name="T7" fmla="*/ 82 h 208"/>
                  <a:gd name="T8" fmla="*/ 10 w 142"/>
                  <a:gd name="T9" fmla="*/ 88 h 208"/>
                  <a:gd name="T10" fmla="*/ 16 w 142"/>
                  <a:gd name="T11" fmla="*/ 94 h 208"/>
                  <a:gd name="T12" fmla="*/ 23 w 142"/>
                  <a:gd name="T13" fmla="*/ 99 h 208"/>
                  <a:gd name="T14" fmla="*/ 31 w 142"/>
                  <a:gd name="T15" fmla="*/ 102 h 208"/>
                  <a:gd name="T16" fmla="*/ 39 w 142"/>
                  <a:gd name="T17" fmla="*/ 104 h 208"/>
                  <a:gd name="T18" fmla="*/ 41 w 142"/>
                  <a:gd name="T19" fmla="*/ 105 h 208"/>
                  <a:gd name="T20" fmla="*/ 44 w 142"/>
                  <a:gd name="T21" fmla="*/ 104 h 208"/>
                  <a:gd name="T22" fmla="*/ 46 w 142"/>
                  <a:gd name="T23" fmla="*/ 102 h 208"/>
                  <a:gd name="T24" fmla="*/ 47 w 142"/>
                  <a:gd name="T25" fmla="*/ 100 h 208"/>
                  <a:gd name="T26" fmla="*/ 47 w 142"/>
                  <a:gd name="T27" fmla="*/ 98 h 208"/>
                  <a:gd name="T28" fmla="*/ 46 w 142"/>
                  <a:gd name="T29" fmla="*/ 95 h 208"/>
                  <a:gd name="T30" fmla="*/ 45 w 142"/>
                  <a:gd name="T31" fmla="*/ 93 h 208"/>
                  <a:gd name="T32" fmla="*/ 42 w 142"/>
                  <a:gd name="T33" fmla="*/ 92 h 208"/>
                  <a:gd name="T34" fmla="*/ 34 w 142"/>
                  <a:gd name="T35" fmla="*/ 89 h 208"/>
                  <a:gd name="T36" fmla="*/ 27 w 142"/>
                  <a:gd name="T37" fmla="*/ 85 h 208"/>
                  <a:gd name="T38" fmla="*/ 21 w 142"/>
                  <a:gd name="T39" fmla="*/ 80 h 208"/>
                  <a:gd name="T40" fmla="*/ 17 w 142"/>
                  <a:gd name="T41" fmla="*/ 74 h 208"/>
                  <a:gd name="T42" fmla="*/ 14 w 142"/>
                  <a:gd name="T43" fmla="*/ 66 h 208"/>
                  <a:gd name="T44" fmla="*/ 12 w 142"/>
                  <a:gd name="T45" fmla="*/ 58 h 208"/>
                  <a:gd name="T46" fmla="*/ 12 w 142"/>
                  <a:gd name="T47" fmla="*/ 49 h 208"/>
                  <a:gd name="T48" fmla="*/ 15 w 142"/>
                  <a:gd name="T49" fmla="*/ 40 h 208"/>
                  <a:gd name="T50" fmla="*/ 18 w 142"/>
                  <a:gd name="T51" fmla="*/ 33 h 208"/>
                  <a:gd name="T52" fmla="*/ 22 w 142"/>
                  <a:gd name="T53" fmla="*/ 27 h 208"/>
                  <a:gd name="T54" fmla="*/ 26 w 142"/>
                  <a:gd name="T55" fmla="*/ 22 h 208"/>
                  <a:gd name="T56" fmla="*/ 31 w 142"/>
                  <a:gd name="T57" fmla="*/ 17 h 208"/>
                  <a:gd name="T58" fmla="*/ 35 w 142"/>
                  <a:gd name="T59" fmla="*/ 12 h 208"/>
                  <a:gd name="T60" fmla="*/ 40 w 142"/>
                  <a:gd name="T61" fmla="*/ 8 h 208"/>
                  <a:gd name="T62" fmla="*/ 45 w 142"/>
                  <a:gd name="T63" fmla="*/ 4 h 208"/>
                  <a:gd name="T64" fmla="*/ 48 w 142"/>
                  <a:gd name="T65" fmla="*/ 1 h 208"/>
                  <a:gd name="T66" fmla="*/ 45 w 142"/>
                  <a:gd name="T67" fmla="*/ 0 h 208"/>
                  <a:gd name="T68" fmla="*/ 39 w 142"/>
                  <a:gd name="T69" fmla="*/ 3 h 208"/>
                  <a:gd name="T70" fmla="*/ 32 w 142"/>
                  <a:gd name="T71" fmla="*/ 8 h 208"/>
                  <a:gd name="T72" fmla="*/ 23 w 142"/>
                  <a:gd name="T73" fmla="*/ 16 h 208"/>
                  <a:gd name="T74" fmla="*/ 16 w 142"/>
                  <a:gd name="T75" fmla="*/ 25 h 208"/>
                  <a:gd name="T76" fmla="*/ 8 w 142"/>
                  <a:gd name="T77" fmla="*/ 35 h 208"/>
                  <a:gd name="T78" fmla="*/ 3 w 142"/>
                  <a:gd name="T79" fmla="*/ 46 h 208"/>
                  <a:gd name="T80" fmla="*/ 0 w 142"/>
                  <a:gd name="T81" fmla="*/ 58 h 208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w 142"/>
                  <a:gd name="T124" fmla="*/ 0 h 208"/>
                  <a:gd name="T125" fmla="*/ 142 w 142"/>
                  <a:gd name="T126" fmla="*/ 208 h 208"/>
                </a:gdLst>
                <a:ahLst/>
                <a:cxnLst>
                  <a:cxn ang="T82">
                    <a:pos x="T0" y="T1"/>
                  </a:cxn>
                  <a:cxn ang="T83">
                    <a:pos x="T2" y="T3"/>
                  </a:cxn>
                  <a:cxn ang="T84">
                    <a:pos x="T4" y="T5"/>
                  </a:cxn>
                  <a:cxn ang="T85">
                    <a:pos x="T6" y="T7"/>
                  </a:cxn>
                  <a:cxn ang="T86">
                    <a:pos x="T8" y="T9"/>
                  </a:cxn>
                  <a:cxn ang="T87">
                    <a:pos x="T10" y="T11"/>
                  </a:cxn>
                  <a:cxn ang="T88">
                    <a:pos x="T12" y="T13"/>
                  </a:cxn>
                  <a:cxn ang="T89">
                    <a:pos x="T14" y="T15"/>
                  </a:cxn>
                  <a:cxn ang="T90">
                    <a:pos x="T16" y="T17"/>
                  </a:cxn>
                  <a:cxn ang="T91">
                    <a:pos x="T18" y="T19"/>
                  </a:cxn>
                  <a:cxn ang="T92">
                    <a:pos x="T20" y="T21"/>
                  </a:cxn>
                  <a:cxn ang="T93">
                    <a:pos x="T22" y="T23"/>
                  </a:cxn>
                  <a:cxn ang="T94">
                    <a:pos x="T24" y="T25"/>
                  </a:cxn>
                  <a:cxn ang="T95">
                    <a:pos x="T26" y="T27"/>
                  </a:cxn>
                  <a:cxn ang="T96">
                    <a:pos x="T28" y="T29"/>
                  </a:cxn>
                  <a:cxn ang="T97">
                    <a:pos x="T30" y="T31"/>
                  </a:cxn>
                  <a:cxn ang="T98">
                    <a:pos x="T32" y="T33"/>
                  </a:cxn>
                  <a:cxn ang="T99">
                    <a:pos x="T34" y="T35"/>
                  </a:cxn>
                  <a:cxn ang="T100">
                    <a:pos x="T36" y="T37"/>
                  </a:cxn>
                  <a:cxn ang="T101">
                    <a:pos x="T38" y="T39"/>
                  </a:cxn>
                  <a:cxn ang="T102">
                    <a:pos x="T40" y="T41"/>
                  </a:cxn>
                  <a:cxn ang="T103">
                    <a:pos x="T42" y="T43"/>
                  </a:cxn>
                  <a:cxn ang="T104">
                    <a:pos x="T44" y="T45"/>
                  </a:cxn>
                  <a:cxn ang="T105">
                    <a:pos x="T46" y="T47"/>
                  </a:cxn>
                  <a:cxn ang="T106">
                    <a:pos x="T48" y="T49"/>
                  </a:cxn>
                  <a:cxn ang="T107">
                    <a:pos x="T50" y="T51"/>
                  </a:cxn>
                  <a:cxn ang="T108">
                    <a:pos x="T52" y="T53"/>
                  </a:cxn>
                  <a:cxn ang="T109">
                    <a:pos x="T54" y="T55"/>
                  </a:cxn>
                  <a:cxn ang="T110">
                    <a:pos x="T56" y="T57"/>
                  </a:cxn>
                  <a:cxn ang="T111">
                    <a:pos x="T58" y="T59"/>
                  </a:cxn>
                  <a:cxn ang="T112">
                    <a:pos x="T60" y="T61"/>
                  </a:cxn>
                  <a:cxn ang="T113">
                    <a:pos x="T62" y="T63"/>
                  </a:cxn>
                  <a:cxn ang="T114">
                    <a:pos x="T64" y="T65"/>
                  </a:cxn>
                  <a:cxn ang="T115">
                    <a:pos x="T66" y="T67"/>
                  </a:cxn>
                  <a:cxn ang="T116">
                    <a:pos x="T68" y="T69"/>
                  </a:cxn>
                  <a:cxn ang="T117">
                    <a:pos x="T70" y="T71"/>
                  </a:cxn>
                  <a:cxn ang="T118">
                    <a:pos x="T72" y="T73"/>
                  </a:cxn>
                  <a:cxn ang="T119">
                    <a:pos x="T74" y="T75"/>
                  </a:cxn>
                  <a:cxn ang="T120">
                    <a:pos x="T76" y="T77"/>
                  </a:cxn>
                  <a:cxn ang="T121">
                    <a:pos x="T78" y="T79"/>
                  </a:cxn>
                  <a:cxn ang="T122">
                    <a:pos x="T80" y="T81"/>
                  </a:cxn>
                </a:cxnLst>
                <a:rect l="T123" t="T124" r="T125" b="T126"/>
                <a:pathLst>
                  <a:path w="142" h="208">
                    <a:moveTo>
                      <a:pt x="0" y="114"/>
                    </a:moveTo>
                    <a:lnTo>
                      <a:pt x="0" y="131"/>
                    </a:lnTo>
                    <a:lnTo>
                      <a:pt x="6" y="147"/>
                    </a:lnTo>
                    <a:lnTo>
                      <a:pt x="16" y="162"/>
                    </a:lnTo>
                    <a:lnTo>
                      <a:pt x="30" y="175"/>
                    </a:lnTo>
                    <a:lnTo>
                      <a:pt x="48" y="186"/>
                    </a:lnTo>
                    <a:lnTo>
                      <a:pt x="68" y="196"/>
                    </a:lnTo>
                    <a:lnTo>
                      <a:pt x="91" y="203"/>
                    </a:lnTo>
                    <a:lnTo>
                      <a:pt x="114" y="207"/>
                    </a:lnTo>
                    <a:lnTo>
                      <a:pt x="122" y="208"/>
                    </a:lnTo>
                    <a:lnTo>
                      <a:pt x="129" y="206"/>
                    </a:lnTo>
                    <a:lnTo>
                      <a:pt x="135" y="203"/>
                    </a:lnTo>
                    <a:lnTo>
                      <a:pt x="138" y="199"/>
                    </a:lnTo>
                    <a:lnTo>
                      <a:pt x="138" y="194"/>
                    </a:lnTo>
                    <a:lnTo>
                      <a:pt x="136" y="189"/>
                    </a:lnTo>
                    <a:lnTo>
                      <a:pt x="132" y="185"/>
                    </a:lnTo>
                    <a:lnTo>
                      <a:pt x="125" y="183"/>
                    </a:lnTo>
                    <a:lnTo>
                      <a:pt x="101" y="177"/>
                    </a:lnTo>
                    <a:lnTo>
                      <a:pt x="80" y="169"/>
                    </a:lnTo>
                    <a:lnTo>
                      <a:pt x="62" y="158"/>
                    </a:lnTo>
                    <a:lnTo>
                      <a:pt x="49" y="146"/>
                    </a:lnTo>
                    <a:lnTo>
                      <a:pt x="40" y="131"/>
                    </a:lnTo>
                    <a:lnTo>
                      <a:pt x="36" y="115"/>
                    </a:lnTo>
                    <a:lnTo>
                      <a:pt x="36" y="97"/>
                    </a:lnTo>
                    <a:lnTo>
                      <a:pt x="43" y="79"/>
                    </a:lnTo>
                    <a:lnTo>
                      <a:pt x="52" y="66"/>
                    </a:lnTo>
                    <a:lnTo>
                      <a:pt x="64" y="54"/>
                    </a:lnTo>
                    <a:lnTo>
                      <a:pt x="77" y="43"/>
                    </a:lnTo>
                    <a:lnTo>
                      <a:pt x="91" y="33"/>
                    </a:lnTo>
                    <a:lnTo>
                      <a:pt x="104" y="24"/>
                    </a:lnTo>
                    <a:lnTo>
                      <a:pt x="119" y="16"/>
                    </a:lnTo>
                    <a:lnTo>
                      <a:pt x="132" y="8"/>
                    </a:lnTo>
                    <a:lnTo>
                      <a:pt x="142" y="1"/>
                    </a:lnTo>
                    <a:lnTo>
                      <a:pt x="132" y="0"/>
                    </a:lnTo>
                    <a:lnTo>
                      <a:pt x="116" y="5"/>
                    </a:lnTo>
                    <a:lnTo>
                      <a:pt x="94" y="16"/>
                    </a:lnTo>
                    <a:lnTo>
                      <a:pt x="69" y="31"/>
                    </a:lnTo>
                    <a:lnTo>
                      <a:pt x="46" y="50"/>
                    </a:lnTo>
                    <a:lnTo>
                      <a:pt x="24" y="70"/>
                    </a:lnTo>
                    <a:lnTo>
                      <a:pt x="9" y="92"/>
                    </a:lnTo>
                    <a:lnTo>
                      <a:pt x="0" y="114"/>
                    </a:lnTo>
                    <a:close/>
                  </a:path>
                </a:pathLst>
              </a:custGeom>
              <a:solidFill>
                <a:srgbClr val="C9E8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37" name="Freeform 42"/>
              <p:cNvSpPr>
                <a:spLocks/>
              </p:cNvSpPr>
              <p:nvPr/>
            </p:nvSpPr>
            <p:spPr bwMode="auto">
              <a:xfrm>
                <a:off x="1515" y="2198"/>
                <a:ext cx="101" cy="136"/>
              </a:xfrm>
              <a:custGeom>
                <a:avLst/>
                <a:gdLst>
                  <a:gd name="T0" fmla="*/ 85 w 304"/>
                  <a:gd name="T1" fmla="*/ 54 h 272"/>
                  <a:gd name="T2" fmla="*/ 90 w 304"/>
                  <a:gd name="T3" fmla="*/ 63 h 272"/>
                  <a:gd name="T4" fmla="*/ 92 w 304"/>
                  <a:gd name="T5" fmla="*/ 72 h 272"/>
                  <a:gd name="T6" fmla="*/ 91 w 304"/>
                  <a:gd name="T7" fmla="*/ 82 h 272"/>
                  <a:gd name="T8" fmla="*/ 86 w 304"/>
                  <a:gd name="T9" fmla="*/ 91 h 272"/>
                  <a:gd name="T10" fmla="*/ 77 w 304"/>
                  <a:gd name="T11" fmla="*/ 100 h 272"/>
                  <a:gd name="T12" fmla="*/ 68 w 304"/>
                  <a:gd name="T13" fmla="*/ 107 h 272"/>
                  <a:gd name="T14" fmla="*/ 59 w 304"/>
                  <a:gd name="T15" fmla="*/ 116 h 272"/>
                  <a:gd name="T16" fmla="*/ 53 w 304"/>
                  <a:gd name="T17" fmla="*/ 122 h 272"/>
                  <a:gd name="T18" fmla="*/ 51 w 304"/>
                  <a:gd name="T19" fmla="*/ 126 h 272"/>
                  <a:gd name="T20" fmla="*/ 50 w 304"/>
                  <a:gd name="T21" fmla="*/ 130 h 272"/>
                  <a:gd name="T22" fmla="*/ 50 w 304"/>
                  <a:gd name="T23" fmla="*/ 134 h 272"/>
                  <a:gd name="T24" fmla="*/ 53 w 304"/>
                  <a:gd name="T25" fmla="*/ 136 h 272"/>
                  <a:gd name="T26" fmla="*/ 57 w 304"/>
                  <a:gd name="T27" fmla="*/ 136 h 272"/>
                  <a:gd name="T28" fmla="*/ 63 w 304"/>
                  <a:gd name="T29" fmla="*/ 129 h 272"/>
                  <a:gd name="T30" fmla="*/ 74 w 304"/>
                  <a:gd name="T31" fmla="*/ 118 h 272"/>
                  <a:gd name="T32" fmla="*/ 85 w 304"/>
                  <a:gd name="T33" fmla="*/ 107 h 272"/>
                  <a:gd name="T34" fmla="*/ 95 w 304"/>
                  <a:gd name="T35" fmla="*/ 96 h 272"/>
                  <a:gd name="T36" fmla="*/ 101 w 304"/>
                  <a:gd name="T37" fmla="*/ 82 h 272"/>
                  <a:gd name="T38" fmla="*/ 100 w 304"/>
                  <a:gd name="T39" fmla="*/ 67 h 272"/>
                  <a:gd name="T40" fmla="*/ 93 w 304"/>
                  <a:gd name="T41" fmla="*/ 53 h 272"/>
                  <a:gd name="T42" fmla="*/ 83 w 304"/>
                  <a:gd name="T43" fmla="*/ 41 h 272"/>
                  <a:gd name="T44" fmla="*/ 73 w 304"/>
                  <a:gd name="T45" fmla="*/ 33 h 272"/>
                  <a:gd name="T46" fmla="*/ 62 w 304"/>
                  <a:gd name="T47" fmla="*/ 26 h 272"/>
                  <a:gd name="T48" fmla="*/ 52 w 304"/>
                  <a:gd name="T49" fmla="*/ 19 h 272"/>
                  <a:gd name="T50" fmla="*/ 41 w 304"/>
                  <a:gd name="T51" fmla="*/ 12 h 272"/>
                  <a:gd name="T52" fmla="*/ 30 w 304"/>
                  <a:gd name="T53" fmla="*/ 7 h 272"/>
                  <a:gd name="T54" fmla="*/ 19 w 304"/>
                  <a:gd name="T55" fmla="*/ 3 h 272"/>
                  <a:gd name="T56" fmla="*/ 10 w 304"/>
                  <a:gd name="T57" fmla="*/ 1 h 272"/>
                  <a:gd name="T58" fmla="*/ 3 w 304"/>
                  <a:gd name="T59" fmla="*/ 1 h 272"/>
                  <a:gd name="T60" fmla="*/ 3 w 304"/>
                  <a:gd name="T61" fmla="*/ 2 h 272"/>
                  <a:gd name="T62" fmla="*/ 12 w 304"/>
                  <a:gd name="T63" fmla="*/ 6 h 272"/>
                  <a:gd name="T64" fmla="*/ 21 w 304"/>
                  <a:gd name="T65" fmla="*/ 10 h 272"/>
                  <a:gd name="T66" fmla="*/ 32 w 304"/>
                  <a:gd name="T67" fmla="*/ 16 h 272"/>
                  <a:gd name="T68" fmla="*/ 44 w 304"/>
                  <a:gd name="T69" fmla="*/ 22 h 272"/>
                  <a:gd name="T70" fmla="*/ 55 w 304"/>
                  <a:gd name="T71" fmla="*/ 30 h 272"/>
                  <a:gd name="T72" fmla="*/ 67 w 304"/>
                  <a:gd name="T73" fmla="*/ 38 h 272"/>
                  <a:gd name="T74" fmla="*/ 77 w 304"/>
                  <a:gd name="T75" fmla="*/ 46 h 272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w 304"/>
                  <a:gd name="T115" fmla="*/ 0 h 272"/>
                  <a:gd name="T116" fmla="*/ 304 w 304"/>
                  <a:gd name="T117" fmla="*/ 272 h 272"/>
                </a:gdLst>
                <a:ahLst/>
                <a:cxnLst>
                  <a:cxn ang="T76">
                    <a:pos x="T0" y="T1"/>
                  </a:cxn>
                  <a:cxn ang="T77">
                    <a:pos x="T2" y="T3"/>
                  </a:cxn>
                  <a:cxn ang="T78">
                    <a:pos x="T4" y="T5"/>
                  </a:cxn>
                  <a:cxn ang="T79">
                    <a:pos x="T6" y="T7"/>
                  </a:cxn>
                  <a:cxn ang="T80">
                    <a:pos x="T8" y="T9"/>
                  </a:cxn>
                  <a:cxn ang="T81">
                    <a:pos x="T10" y="T11"/>
                  </a:cxn>
                  <a:cxn ang="T82">
                    <a:pos x="T12" y="T13"/>
                  </a:cxn>
                  <a:cxn ang="T83">
                    <a:pos x="T14" y="T15"/>
                  </a:cxn>
                  <a:cxn ang="T84">
                    <a:pos x="T16" y="T17"/>
                  </a:cxn>
                  <a:cxn ang="T85">
                    <a:pos x="T18" y="T19"/>
                  </a:cxn>
                  <a:cxn ang="T86">
                    <a:pos x="T20" y="T21"/>
                  </a:cxn>
                  <a:cxn ang="T87">
                    <a:pos x="T22" y="T23"/>
                  </a:cxn>
                  <a:cxn ang="T88">
                    <a:pos x="T24" y="T25"/>
                  </a:cxn>
                  <a:cxn ang="T89">
                    <a:pos x="T26" y="T27"/>
                  </a:cxn>
                  <a:cxn ang="T90">
                    <a:pos x="T28" y="T29"/>
                  </a:cxn>
                  <a:cxn ang="T91">
                    <a:pos x="T30" y="T31"/>
                  </a:cxn>
                  <a:cxn ang="T92">
                    <a:pos x="T32" y="T33"/>
                  </a:cxn>
                  <a:cxn ang="T93">
                    <a:pos x="T34" y="T35"/>
                  </a:cxn>
                  <a:cxn ang="T94">
                    <a:pos x="T36" y="T37"/>
                  </a:cxn>
                  <a:cxn ang="T95">
                    <a:pos x="T38" y="T39"/>
                  </a:cxn>
                  <a:cxn ang="T96">
                    <a:pos x="T40" y="T41"/>
                  </a:cxn>
                  <a:cxn ang="T97">
                    <a:pos x="T42" y="T43"/>
                  </a:cxn>
                  <a:cxn ang="T98">
                    <a:pos x="T44" y="T45"/>
                  </a:cxn>
                  <a:cxn ang="T99">
                    <a:pos x="T46" y="T47"/>
                  </a:cxn>
                  <a:cxn ang="T100">
                    <a:pos x="T48" y="T49"/>
                  </a:cxn>
                  <a:cxn ang="T101">
                    <a:pos x="T50" y="T51"/>
                  </a:cxn>
                  <a:cxn ang="T102">
                    <a:pos x="T52" y="T53"/>
                  </a:cxn>
                  <a:cxn ang="T103">
                    <a:pos x="T54" y="T55"/>
                  </a:cxn>
                  <a:cxn ang="T104">
                    <a:pos x="T56" y="T57"/>
                  </a:cxn>
                  <a:cxn ang="T105">
                    <a:pos x="T58" y="T59"/>
                  </a:cxn>
                  <a:cxn ang="T106">
                    <a:pos x="T60" y="T61"/>
                  </a:cxn>
                  <a:cxn ang="T107">
                    <a:pos x="T62" y="T63"/>
                  </a:cxn>
                  <a:cxn ang="T108">
                    <a:pos x="T64" y="T65"/>
                  </a:cxn>
                  <a:cxn ang="T109">
                    <a:pos x="T66" y="T67"/>
                  </a:cxn>
                  <a:cxn ang="T110">
                    <a:pos x="T68" y="T69"/>
                  </a:cxn>
                  <a:cxn ang="T111">
                    <a:pos x="T70" y="T71"/>
                  </a:cxn>
                  <a:cxn ang="T112">
                    <a:pos x="T72" y="T73"/>
                  </a:cxn>
                  <a:cxn ang="T113">
                    <a:pos x="T74" y="T75"/>
                  </a:cxn>
                </a:cxnLst>
                <a:rect l="T114" t="T115" r="T116" b="T117"/>
                <a:pathLst>
                  <a:path w="304" h="272">
                    <a:moveTo>
                      <a:pt x="246" y="102"/>
                    </a:moveTo>
                    <a:lnTo>
                      <a:pt x="257" y="109"/>
                    </a:lnTo>
                    <a:lnTo>
                      <a:pt x="265" y="117"/>
                    </a:lnTo>
                    <a:lnTo>
                      <a:pt x="271" y="126"/>
                    </a:lnTo>
                    <a:lnTo>
                      <a:pt x="277" y="135"/>
                    </a:lnTo>
                    <a:lnTo>
                      <a:pt x="278" y="144"/>
                    </a:lnTo>
                    <a:lnTo>
                      <a:pt x="278" y="154"/>
                    </a:lnTo>
                    <a:lnTo>
                      <a:pt x="274" y="164"/>
                    </a:lnTo>
                    <a:lnTo>
                      <a:pt x="268" y="173"/>
                    </a:lnTo>
                    <a:lnTo>
                      <a:pt x="258" y="183"/>
                    </a:lnTo>
                    <a:lnTo>
                      <a:pt x="246" y="192"/>
                    </a:lnTo>
                    <a:lnTo>
                      <a:pt x="233" y="200"/>
                    </a:lnTo>
                    <a:lnTo>
                      <a:pt x="219" y="208"/>
                    </a:lnTo>
                    <a:lnTo>
                      <a:pt x="206" y="215"/>
                    </a:lnTo>
                    <a:lnTo>
                      <a:pt x="191" y="224"/>
                    </a:lnTo>
                    <a:lnTo>
                      <a:pt x="177" y="232"/>
                    </a:lnTo>
                    <a:lnTo>
                      <a:pt x="164" y="241"/>
                    </a:lnTo>
                    <a:lnTo>
                      <a:pt x="159" y="244"/>
                    </a:lnTo>
                    <a:lnTo>
                      <a:pt x="157" y="248"/>
                    </a:lnTo>
                    <a:lnTo>
                      <a:pt x="154" y="252"/>
                    </a:lnTo>
                    <a:lnTo>
                      <a:pt x="151" y="256"/>
                    </a:lnTo>
                    <a:lnTo>
                      <a:pt x="149" y="260"/>
                    </a:lnTo>
                    <a:lnTo>
                      <a:pt x="149" y="264"/>
                    </a:lnTo>
                    <a:lnTo>
                      <a:pt x="151" y="268"/>
                    </a:lnTo>
                    <a:lnTo>
                      <a:pt x="155" y="271"/>
                    </a:lnTo>
                    <a:lnTo>
                      <a:pt x="161" y="272"/>
                    </a:lnTo>
                    <a:lnTo>
                      <a:pt x="167" y="272"/>
                    </a:lnTo>
                    <a:lnTo>
                      <a:pt x="172" y="271"/>
                    </a:lnTo>
                    <a:lnTo>
                      <a:pt x="177" y="268"/>
                    </a:lnTo>
                    <a:lnTo>
                      <a:pt x="191" y="257"/>
                    </a:lnTo>
                    <a:lnTo>
                      <a:pt x="207" y="246"/>
                    </a:lnTo>
                    <a:lnTo>
                      <a:pt x="223" y="236"/>
                    </a:lnTo>
                    <a:lnTo>
                      <a:pt x="241" y="226"/>
                    </a:lnTo>
                    <a:lnTo>
                      <a:pt x="257" y="215"/>
                    </a:lnTo>
                    <a:lnTo>
                      <a:pt x="271" y="204"/>
                    </a:lnTo>
                    <a:lnTo>
                      <a:pt x="286" y="192"/>
                    </a:lnTo>
                    <a:lnTo>
                      <a:pt x="296" y="179"/>
                    </a:lnTo>
                    <a:lnTo>
                      <a:pt x="303" y="164"/>
                    </a:lnTo>
                    <a:lnTo>
                      <a:pt x="304" y="149"/>
                    </a:lnTo>
                    <a:lnTo>
                      <a:pt x="300" y="134"/>
                    </a:lnTo>
                    <a:lnTo>
                      <a:pt x="293" y="120"/>
                    </a:lnTo>
                    <a:lnTo>
                      <a:pt x="281" y="106"/>
                    </a:lnTo>
                    <a:lnTo>
                      <a:pt x="267" y="94"/>
                    </a:lnTo>
                    <a:lnTo>
                      <a:pt x="249" y="83"/>
                    </a:lnTo>
                    <a:lnTo>
                      <a:pt x="232" y="73"/>
                    </a:lnTo>
                    <a:lnTo>
                      <a:pt x="219" y="65"/>
                    </a:lnTo>
                    <a:lnTo>
                      <a:pt x="204" y="59"/>
                    </a:lnTo>
                    <a:lnTo>
                      <a:pt x="188" y="52"/>
                    </a:lnTo>
                    <a:lnTo>
                      <a:pt x="172" y="45"/>
                    </a:lnTo>
                    <a:lnTo>
                      <a:pt x="157" y="38"/>
                    </a:lnTo>
                    <a:lnTo>
                      <a:pt x="139" y="31"/>
                    </a:lnTo>
                    <a:lnTo>
                      <a:pt x="122" y="25"/>
                    </a:lnTo>
                    <a:lnTo>
                      <a:pt x="106" y="19"/>
                    </a:lnTo>
                    <a:lnTo>
                      <a:pt x="90" y="14"/>
                    </a:lnTo>
                    <a:lnTo>
                      <a:pt x="74" y="9"/>
                    </a:lnTo>
                    <a:lnTo>
                      <a:pt x="58" y="6"/>
                    </a:lnTo>
                    <a:lnTo>
                      <a:pt x="43" y="3"/>
                    </a:lnTo>
                    <a:lnTo>
                      <a:pt x="30" y="1"/>
                    </a:lnTo>
                    <a:lnTo>
                      <a:pt x="19" y="0"/>
                    </a:lnTo>
                    <a:lnTo>
                      <a:pt x="9" y="1"/>
                    </a:lnTo>
                    <a:lnTo>
                      <a:pt x="0" y="3"/>
                    </a:lnTo>
                    <a:lnTo>
                      <a:pt x="10" y="5"/>
                    </a:lnTo>
                    <a:lnTo>
                      <a:pt x="22" y="8"/>
                    </a:lnTo>
                    <a:lnTo>
                      <a:pt x="35" y="12"/>
                    </a:lnTo>
                    <a:lnTo>
                      <a:pt x="48" y="16"/>
                    </a:lnTo>
                    <a:lnTo>
                      <a:pt x="64" y="21"/>
                    </a:lnTo>
                    <a:lnTo>
                      <a:pt x="80" y="26"/>
                    </a:lnTo>
                    <a:lnTo>
                      <a:pt x="97" y="32"/>
                    </a:lnTo>
                    <a:lnTo>
                      <a:pt x="114" y="38"/>
                    </a:lnTo>
                    <a:lnTo>
                      <a:pt x="132" y="45"/>
                    </a:lnTo>
                    <a:lnTo>
                      <a:pt x="149" y="52"/>
                    </a:lnTo>
                    <a:lnTo>
                      <a:pt x="167" y="60"/>
                    </a:lnTo>
                    <a:lnTo>
                      <a:pt x="184" y="69"/>
                    </a:lnTo>
                    <a:lnTo>
                      <a:pt x="201" y="77"/>
                    </a:lnTo>
                    <a:lnTo>
                      <a:pt x="217" y="85"/>
                    </a:lnTo>
                    <a:lnTo>
                      <a:pt x="232" y="93"/>
                    </a:lnTo>
                    <a:lnTo>
                      <a:pt x="246" y="102"/>
                    </a:lnTo>
                    <a:close/>
                  </a:path>
                </a:pathLst>
              </a:custGeom>
              <a:solidFill>
                <a:srgbClr val="C9E8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38" name="Freeform 43"/>
              <p:cNvSpPr>
                <a:spLocks/>
              </p:cNvSpPr>
              <p:nvPr/>
            </p:nvSpPr>
            <p:spPr bwMode="auto">
              <a:xfrm>
                <a:off x="1403" y="2357"/>
                <a:ext cx="34" cy="82"/>
              </a:xfrm>
              <a:custGeom>
                <a:avLst/>
                <a:gdLst>
                  <a:gd name="T0" fmla="*/ 13 w 103"/>
                  <a:gd name="T1" fmla="*/ 6 h 164"/>
                  <a:gd name="T2" fmla="*/ 12 w 103"/>
                  <a:gd name="T3" fmla="*/ 3 h 164"/>
                  <a:gd name="T4" fmla="*/ 11 w 103"/>
                  <a:gd name="T5" fmla="*/ 1 h 164"/>
                  <a:gd name="T6" fmla="*/ 8 w 103"/>
                  <a:gd name="T7" fmla="*/ 1 h 164"/>
                  <a:gd name="T8" fmla="*/ 6 w 103"/>
                  <a:gd name="T9" fmla="*/ 0 h 164"/>
                  <a:gd name="T10" fmla="*/ 3 w 103"/>
                  <a:gd name="T11" fmla="*/ 1 h 164"/>
                  <a:gd name="T12" fmla="*/ 2 w 103"/>
                  <a:gd name="T13" fmla="*/ 3 h 164"/>
                  <a:gd name="T14" fmla="*/ 0 w 103"/>
                  <a:gd name="T15" fmla="*/ 5 h 164"/>
                  <a:gd name="T16" fmla="*/ 0 w 103"/>
                  <a:gd name="T17" fmla="*/ 7 h 164"/>
                  <a:gd name="T18" fmla="*/ 3 w 103"/>
                  <a:gd name="T19" fmla="*/ 19 h 164"/>
                  <a:gd name="T20" fmla="*/ 6 w 103"/>
                  <a:gd name="T21" fmla="*/ 31 h 164"/>
                  <a:gd name="T22" fmla="*/ 11 w 103"/>
                  <a:gd name="T23" fmla="*/ 44 h 164"/>
                  <a:gd name="T24" fmla="*/ 17 w 103"/>
                  <a:gd name="T25" fmla="*/ 56 h 164"/>
                  <a:gd name="T26" fmla="*/ 22 w 103"/>
                  <a:gd name="T27" fmla="*/ 67 h 164"/>
                  <a:gd name="T28" fmla="*/ 28 w 103"/>
                  <a:gd name="T29" fmla="*/ 75 h 164"/>
                  <a:gd name="T30" fmla="*/ 32 w 103"/>
                  <a:gd name="T31" fmla="*/ 81 h 164"/>
                  <a:gd name="T32" fmla="*/ 34 w 103"/>
                  <a:gd name="T33" fmla="*/ 82 h 164"/>
                  <a:gd name="T34" fmla="*/ 33 w 103"/>
                  <a:gd name="T35" fmla="*/ 77 h 164"/>
                  <a:gd name="T36" fmla="*/ 31 w 103"/>
                  <a:gd name="T37" fmla="*/ 70 h 164"/>
                  <a:gd name="T38" fmla="*/ 28 w 103"/>
                  <a:gd name="T39" fmla="*/ 60 h 164"/>
                  <a:gd name="T40" fmla="*/ 24 w 103"/>
                  <a:gd name="T41" fmla="*/ 50 h 164"/>
                  <a:gd name="T42" fmla="*/ 21 w 103"/>
                  <a:gd name="T43" fmla="*/ 39 h 164"/>
                  <a:gd name="T44" fmla="*/ 18 w 103"/>
                  <a:gd name="T45" fmla="*/ 27 h 164"/>
                  <a:gd name="T46" fmla="*/ 15 w 103"/>
                  <a:gd name="T47" fmla="*/ 17 h 164"/>
                  <a:gd name="T48" fmla="*/ 13 w 103"/>
                  <a:gd name="T49" fmla="*/ 6 h 164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w 103"/>
                  <a:gd name="T76" fmla="*/ 0 h 164"/>
                  <a:gd name="T77" fmla="*/ 103 w 103"/>
                  <a:gd name="T78" fmla="*/ 164 h 164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T75" t="T76" r="T77" b="T78"/>
                <a:pathLst>
                  <a:path w="103" h="164">
                    <a:moveTo>
                      <a:pt x="39" y="12"/>
                    </a:moveTo>
                    <a:lnTo>
                      <a:pt x="37" y="7"/>
                    </a:lnTo>
                    <a:lnTo>
                      <a:pt x="32" y="3"/>
                    </a:lnTo>
                    <a:lnTo>
                      <a:pt x="25" y="1"/>
                    </a:lnTo>
                    <a:lnTo>
                      <a:pt x="18" y="0"/>
                    </a:lnTo>
                    <a:lnTo>
                      <a:pt x="10" y="2"/>
                    </a:lnTo>
                    <a:lnTo>
                      <a:pt x="5" y="5"/>
                    </a:lnTo>
                    <a:lnTo>
                      <a:pt x="0" y="10"/>
                    </a:lnTo>
                    <a:lnTo>
                      <a:pt x="0" y="15"/>
                    </a:lnTo>
                    <a:lnTo>
                      <a:pt x="8" y="37"/>
                    </a:lnTo>
                    <a:lnTo>
                      <a:pt x="19" y="63"/>
                    </a:lnTo>
                    <a:lnTo>
                      <a:pt x="34" y="88"/>
                    </a:lnTo>
                    <a:lnTo>
                      <a:pt x="51" y="112"/>
                    </a:lnTo>
                    <a:lnTo>
                      <a:pt x="68" y="133"/>
                    </a:lnTo>
                    <a:lnTo>
                      <a:pt x="84" y="150"/>
                    </a:lnTo>
                    <a:lnTo>
                      <a:pt x="96" y="161"/>
                    </a:lnTo>
                    <a:lnTo>
                      <a:pt x="103" y="164"/>
                    </a:lnTo>
                    <a:lnTo>
                      <a:pt x="100" y="153"/>
                    </a:lnTo>
                    <a:lnTo>
                      <a:pt x="93" y="139"/>
                    </a:lnTo>
                    <a:lnTo>
                      <a:pt x="84" y="121"/>
                    </a:lnTo>
                    <a:lnTo>
                      <a:pt x="74" y="100"/>
                    </a:lnTo>
                    <a:lnTo>
                      <a:pt x="64" y="78"/>
                    </a:lnTo>
                    <a:lnTo>
                      <a:pt x="54" y="55"/>
                    </a:lnTo>
                    <a:lnTo>
                      <a:pt x="45" y="33"/>
                    </a:lnTo>
                    <a:lnTo>
                      <a:pt x="39" y="12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39" name="Freeform 44"/>
              <p:cNvSpPr>
                <a:spLocks/>
              </p:cNvSpPr>
              <p:nvPr/>
            </p:nvSpPr>
            <p:spPr bwMode="auto">
              <a:xfrm>
                <a:off x="1388" y="2313"/>
                <a:ext cx="18" cy="42"/>
              </a:xfrm>
              <a:custGeom>
                <a:avLst/>
                <a:gdLst>
                  <a:gd name="T0" fmla="*/ 9 w 54"/>
                  <a:gd name="T1" fmla="*/ 5 h 82"/>
                  <a:gd name="T2" fmla="*/ 9 w 54"/>
                  <a:gd name="T3" fmla="*/ 3 h 82"/>
                  <a:gd name="T4" fmla="*/ 7 w 54"/>
                  <a:gd name="T5" fmla="*/ 1 h 82"/>
                  <a:gd name="T6" fmla="*/ 6 w 54"/>
                  <a:gd name="T7" fmla="*/ 0 h 82"/>
                  <a:gd name="T8" fmla="*/ 4 w 54"/>
                  <a:gd name="T9" fmla="*/ 0 h 82"/>
                  <a:gd name="T10" fmla="*/ 3 w 54"/>
                  <a:gd name="T11" fmla="*/ 1 h 82"/>
                  <a:gd name="T12" fmla="*/ 1 w 54"/>
                  <a:gd name="T13" fmla="*/ 2 h 82"/>
                  <a:gd name="T14" fmla="*/ 0 w 54"/>
                  <a:gd name="T15" fmla="*/ 3 h 82"/>
                  <a:gd name="T16" fmla="*/ 0 w 54"/>
                  <a:gd name="T17" fmla="*/ 5 h 82"/>
                  <a:gd name="T18" fmla="*/ 0 w 54"/>
                  <a:gd name="T19" fmla="*/ 11 h 82"/>
                  <a:gd name="T20" fmla="*/ 2 w 54"/>
                  <a:gd name="T21" fmla="*/ 17 h 82"/>
                  <a:gd name="T22" fmla="*/ 3 w 54"/>
                  <a:gd name="T23" fmla="*/ 23 h 82"/>
                  <a:gd name="T24" fmla="*/ 6 w 54"/>
                  <a:gd name="T25" fmla="*/ 29 h 82"/>
                  <a:gd name="T26" fmla="*/ 9 w 54"/>
                  <a:gd name="T27" fmla="*/ 35 h 82"/>
                  <a:gd name="T28" fmla="*/ 12 w 54"/>
                  <a:gd name="T29" fmla="*/ 39 h 82"/>
                  <a:gd name="T30" fmla="*/ 15 w 54"/>
                  <a:gd name="T31" fmla="*/ 41 h 82"/>
                  <a:gd name="T32" fmla="*/ 18 w 54"/>
                  <a:gd name="T33" fmla="*/ 42 h 82"/>
                  <a:gd name="T34" fmla="*/ 18 w 54"/>
                  <a:gd name="T35" fmla="*/ 34 h 82"/>
                  <a:gd name="T36" fmla="*/ 16 w 54"/>
                  <a:gd name="T37" fmla="*/ 24 h 82"/>
                  <a:gd name="T38" fmla="*/ 13 w 54"/>
                  <a:gd name="T39" fmla="*/ 14 h 82"/>
                  <a:gd name="T40" fmla="*/ 9 w 54"/>
                  <a:gd name="T41" fmla="*/ 5 h 82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w 54"/>
                  <a:gd name="T64" fmla="*/ 0 h 82"/>
                  <a:gd name="T65" fmla="*/ 54 w 54"/>
                  <a:gd name="T66" fmla="*/ 82 h 82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T63" t="T64" r="T65" b="T66"/>
                <a:pathLst>
                  <a:path w="54" h="82">
                    <a:moveTo>
                      <a:pt x="28" y="9"/>
                    </a:moveTo>
                    <a:lnTo>
                      <a:pt x="26" y="5"/>
                    </a:lnTo>
                    <a:lnTo>
                      <a:pt x="22" y="2"/>
                    </a:lnTo>
                    <a:lnTo>
                      <a:pt x="18" y="0"/>
                    </a:lnTo>
                    <a:lnTo>
                      <a:pt x="12" y="0"/>
                    </a:lnTo>
                    <a:lnTo>
                      <a:pt x="8" y="1"/>
                    </a:lnTo>
                    <a:lnTo>
                      <a:pt x="3" y="3"/>
                    </a:lnTo>
                    <a:lnTo>
                      <a:pt x="0" y="6"/>
                    </a:lnTo>
                    <a:lnTo>
                      <a:pt x="0" y="10"/>
                    </a:lnTo>
                    <a:lnTo>
                      <a:pt x="0" y="21"/>
                    </a:lnTo>
                    <a:lnTo>
                      <a:pt x="5" y="33"/>
                    </a:lnTo>
                    <a:lnTo>
                      <a:pt x="10" y="45"/>
                    </a:lnTo>
                    <a:lnTo>
                      <a:pt x="18" y="57"/>
                    </a:lnTo>
                    <a:lnTo>
                      <a:pt x="26" y="68"/>
                    </a:lnTo>
                    <a:lnTo>
                      <a:pt x="35" y="76"/>
                    </a:lnTo>
                    <a:lnTo>
                      <a:pt x="45" y="81"/>
                    </a:lnTo>
                    <a:lnTo>
                      <a:pt x="53" y="82"/>
                    </a:lnTo>
                    <a:lnTo>
                      <a:pt x="54" y="66"/>
                    </a:lnTo>
                    <a:lnTo>
                      <a:pt x="47" y="47"/>
                    </a:lnTo>
                    <a:lnTo>
                      <a:pt x="38" y="28"/>
                    </a:lnTo>
                    <a:lnTo>
                      <a:pt x="28" y="9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0" name="Freeform 45"/>
              <p:cNvSpPr>
                <a:spLocks/>
              </p:cNvSpPr>
              <p:nvPr/>
            </p:nvSpPr>
            <p:spPr bwMode="auto">
              <a:xfrm>
                <a:off x="1373" y="2283"/>
                <a:ext cx="16" cy="24"/>
              </a:xfrm>
              <a:custGeom>
                <a:avLst/>
                <a:gdLst>
                  <a:gd name="T0" fmla="*/ 8 w 46"/>
                  <a:gd name="T1" fmla="*/ 3 h 47"/>
                  <a:gd name="T2" fmla="*/ 8 w 46"/>
                  <a:gd name="T3" fmla="*/ 4 h 47"/>
                  <a:gd name="T4" fmla="*/ 8 w 46"/>
                  <a:gd name="T5" fmla="*/ 4 h 47"/>
                  <a:gd name="T6" fmla="*/ 8 w 46"/>
                  <a:gd name="T7" fmla="*/ 4 h 47"/>
                  <a:gd name="T8" fmla="*/ 8 w 46"/>
                  <a:gd name="T9" fmla="*/ 4 h 47"/>
                  <a:gd name="T10" fmla="*/ 8 w 46"/>
                  <a:gd name="T11" fmla="*/ 2 h 47"/>
                  <a:gd name="T12" fmla="*/ 7 w 46"/>
                  <a:gd name="T13" fmla="*/ 1 h 47"/>
                  <a:gd name="T14" fmla="*/ 5 w 46"/>
                  <a:gd name="T15" fmla="*/ 0 h 47"/>
                  <a:gd name="T16" fmla="*/ 3 w 46"/>
                  <a:gd name="T17" fmla="*/ 0 h 47"/>
                  <a:gd name="T18" fmla="*/ 1 w 46"/>
                  <a:gd name="T19" fmla="*/ 1 h 47"/>
                  <a:gd name="T20" fmla="*/ 0 w 46"/>
                  <a:gd name="T21" fmla="*/ 2 h 47"/>
                  <a:gd name="T22" fmla="*/ 0 w 46"/>
                  <a:gd name="T23" fmla="*/ 4 h 47"/>
                  <a:gd name="T24" fmla="*/ 0 w 46"/>
                  <a:gd name="T25" fmla="*/ 5 h 47"/>
                  <a:gd name="T26" fmla="*/ 0 w 46"/>
                  <a:gd name="T27" fmla="*/ 8 h 47"/>
                  <a:gd name="T28" fmla="*/ 1 w 46"/>
                  <a:gd name="T29" fmla="*/ 11 h 47"/>
                  <a:gd name="T30" fmla="*/ 3 w 46"/>
                  <a:gd name="T31" fmla="*/ 14 h 47"/>
                  <a:gd name="T32" fmla="*/ 6 w 46"/>
                  <a:gd name="T33" fmla="*/ 17 h 47"/>
                  <a:gd name="T34" fmla="*/ 8 w 46"/>
                  <a:gd name="T35" fmla="*/ 20 h 47"/>
                  <a:gd name="T36" fmla="*/ 11 w 46"/>
                  <a:gd name="T37" fmla="*/ 22 h 47"/>
                  <a:gd name="T38" fmla="*/ 14 w 46"/>
                  <a:gd name="T39" fmla="*/ 24 h 47"/>
                  <a:gd name="T40" fmla="*/ 16 w 46"/>
                  <a:gd name="T41" fmla="*/ 24 h 47"/>
                  <a:gd name="T42" fmla="*/ 16 w 46"/>
                  <a:gd name="T43" fmla="*/ 19 h 47"/>
                  <a:gd name="T44" fmla="*/ 14 w 46"/>
                  <a:gd name="T45" fmla="*/ 13 h 47"/>
                  <a:gd name="T46" fmla="*/ 10 w 46"/>
                  <a:gd name="T47" fmla="*/ 7 h 47"/>
                  <a:gd name="T48" fmla="*/ 8 w 46"/>
                  <a:gd name="T49" fmla="*/ 3 h 47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w 46"/>
                  <a:gd name="T76" fmla="*/ 0 h 47"/>
                  <a:gd name="T77" fmla="*/ 46 w 46"/>
                  <a:gd name="T78" fmla="*/ 47 h 47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T75" t="T76" r="T77" b="T78"/>
                <a:pathLst>
                  <a:path w="46" h="47">
                    <a:moveTo>
                      <a:pt x="24" y="6"/>
                    </a:moveTo>
                    <a:lnTo>
                      <a:pt x="24" y="7"/>
                    </a:lnTo>
                    <a:lnTo>
                      <a:pt x="23" y="4"/>
                    </a:lnTo>
                    <a:lnTo>
                      <a:pt x="19" y="1"/>
                    </a:lnTo>
                    <a:lnTo>
                      <a:pt x="14" y="0"/>
                    </a:lnTo>
                    <a:lnTo>
                      <a:pt x="8" y="0"/>
                    </a:lnTo>
                    <a:lnTo>
                      <a:pt x="4" y="1"/>
                    </a:lnTo>
                    <a:lnTo>
                      <a:pt x="1" y="4"/>
                    </a:lnTo>
                    <a:lnTo>
                      <a:pt x="0" y="7"/>
                    </a:lnTo>
                    <a:lnTo>
                      <a:pt x="0" y="10"/>
                    </a:lnTo>
                    <a:lnTo>
                      <a:pt x="1" y="15"/>
                    </a:lnTo>
                    <a:lnTo>
                      <a:pt x="4" y="21"/>
                    </a:lnTo>
                    <a:lnTo>
                      <a:pt x="10" y="28"/>
                    </a:lnTo>
                    <a:lnTo>
                      <a:pt x="17" y="34"/>
                    </a:lnTo>
                    <a:lnTo>
                      <a:pt x="24" y="40"/>
                    </a:lnTo>
                    <a:lnTo>
                      <a:pt x="33" y="44"/>
                    </a:lnTo>
                    <a:lnTo>
                      <a:pt x="40" y="47"/>
                    </a:lnTo>
                    <a:lnTo>
                      <a:pt x="46" y="47"/>
                    </a:lnTo>
                    <a:lnTo>
                      <a:pt x="45" y="37"/>
                    </a:lnTo>
                    <a:lnTo>
                      <a:pt x="39" y="25"/>
                    </a:lnTo>
                    <a:lnTo>
                      <a:pt x="30" y="14"/>
                    </a:lnTo>
                    <a:lnTo>
                      <a:pt x="24" y="6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1" name="Freeform 46"/>
              <p:cNvSpPr>
                <a:spLocks/>
              </p:cNvSpPr>
              <p:nvPr/>
            </p:nvSpPr>
            <p:spPr bwMode="auto">
              <a:xfrm>
                <a:off x="1360" y="2263"/>
                <a:ext cx="21" cy="16"/>
              </a:xfrm>
              <a:custGeom>
                <a:avLst/>
                <a:gdLst>
                  <a:gd name="T0" fmla="*/ 17 w 63"/>
                  <a:gd name="T1" fmla="*/ 12 h 31"/>
                  <a:gd name="T2" fmla="*/ 19 w 63"/>
                  <a:gd name="T3" fmla="*/ 11 h 31"/>
                  <a:gd name="T4" fmla="*/ 21 w 63"/>
                  <a:gd name="T5" fmla="*/ 9 h 31"/>
                  <a:gd name="T6" fmla="*/ 21 w 63"/>
                  <a:gd name="T7" fmla="*/ 7 h 31"/>
                  <a:gd name="T8" fmla="*/ 21 w 63"/>
                  <a:gd name="T9" fmla="*/ 5 h 31"/>
                  <a:gd name="T10" fmla="*/ 20 w 63"/>
                  <a:gd name="T11" fmla="*/ 3 h 31"/>
                  <a:gd name="T12" fmla="*/ 19 w 63"/>
                  <a:gd name="T13" fmla="*/ 1 h 31"/>
                  <a:gd name="T14" fmla="*/ 17 w 63"/>
                  <a:gd name="T15" fmla="*/ 0 h 31"/>
                  <a:gd name="T16" fmla="*/ 14 w 63"/>
                  <a:gd name="T17" fmla="*/ 0 h 31"/>
                  <a:gd name="T18" fmla="*/ 13 w 63"/>
                  <a:gd name="T19" fmla="*/ 0 h 31"/>
                  <a:gd name="T20" fmla="*/ 11 w 63"/>
                  <a:gd name="T21" fmla="*/ 1 h 31"/>
                  <a:gd name="T22" fmla="*/ 9 w 63"/>
                  <a:gd name="T23" fmla="*/ 2 h 31"/>
                  <a:gd name="T24" fmla="*/ 5 w 63"/>
                  <a:gd name="T25" fmla="*/ 4 h 31"/>
                  <a:gd name="T26" fmla="*/ 2 w 63"/>
                  <a:gd name="T27" fmla="*/ 7 h 31"/>
                  <a:gd name="T28" fmla="*/ 1 w 63"/>
                  <a:gd name="T29" fmla="*/ 10 h 31"/>
                  <a:gd name="T30" fmla="*/ 0 w 63"/>
                  <a:gd name="T31" fmla="*/ 13 h 31"/>
                  <a:gd name="T32" fmla="*/ 0 w 63"/>
                  <a:gd name="T33" fmla="*/ 14 h 31"/>
                  <a:gd name="T34" fmla="*/ 1 w 63"/>
                  <a:gd name="T35" fmla="*/ 15 h 31"/>
                  <a:gd name="T36" fmla="*/ 3 w 63"/>
                  <a:gd name="T37" fmla="*/ 16 h 31"/>
                  <a:gd name="T38" fmla="*/ 5 w 63"/>
                  <a:gd name="T39" fmla="*/ 16 h 31"/>
                  <a:gd name="T40" fmla="*/ 7 w 63"/>
                  <a:gd name="T41" fmla="*/ 16 h 31"/>
                  <a:gd name="T42" fmla="*/ 10 w 63"/>
                  <a:gd name="T43" fmla="*/ 15 h 31"/>
                  <a:gd name="T44" fmla="*/ 12 w 63"/>
                  <a:gd name="T45" fmla="*/ 14 h 31"/>
                  <a:gd name="T46" fmla="*/ 14 w 63"/>
                  <a:gd name="T47" fmla="*/ 13 h 31"/>
                  <a:gd name="T48" fmla="*/ 17 w 63"/>
                  <a:gd name="T49" fmla="*/ 12 h 31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w 63"/>
                  <a:gd name="T76" fmla="*/ 0 h 31"/>
                  <a:gd name="T77" fmla="*/ 63 w 63"/>
                  <a:gd name="T78" fmla="*/ 31 h 31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T75" t="T76" r="T77" b="T78"/>
                <a:pathLst>
                  <a:path w="63" h="31">
                    <a:moveTo>
                      <a:pt x="50" y="23"/>
                    </a:moveTo>
                    <a:lnTo>
                      <a:pt x="56" y="21"/>
                    </a:lnTo>
                    <a:lnTo>
                      <a:pt x="62" y="18"/>
                    </a:lnTo>
                    <a:lnTo>
                      <a:pt x="63" y="14"/>
                    </a:lnTo>
                    <a:lnTo>
                      <a:pt x="63" y="10"/>
                    </a:lnTo>
                    <a:lnTo>
                      <a:pt x="61" y="5"/>
                    </a:lnTo>
                    <a:lnTo>
                      <a:pt x="56" y="2"/>
                    </a:lnTo>
                    <a:lnTo>
                      <a:pt x="50" y="0"/>
                    </a:lnTo>
                    <a:lnTo>
                      <a:pt x="43" y="0"/>
                    </a:lnTo>
                    <a:lnTo>
                      <a:pt x="40" y="0"/>
                    </a:lnTo>
                    <a:lnTo>
                      <a:pt x="34" y="1"/>
                    </a:lnTo>
                    <a:lnTo>
                      <a:pt x="26" y="3"/>
                    </a:lnTo>
                    <a:lnTo>
                      <a:pt x="16" y="7"/>
                    </a:lnTo>
                    <a:lnTo>
                      <a:pt x="7" y="13"/>
                    </a:lnTo>
                    <a:lnTo>
                      <a:pt x="3" y="19"/>
                    </a:lnTo>
                    <a:lnTo>
                      <a:pt x="0" y="25"/>
                    </a:lnTo>
                    <a:lnTo>
                      <a:pt x="0" y="27"/>
                    </a:lnTo>
                    <a:lnTo>
                      <a:pt x="4" y="29"/>
                    </a:lnTo>
                    <a:lnTo>
                      <a:pt x="10" y="31"/>
                    </a:lnTo>
                    <a:lnTo>
                      <a:pt x="16" y="31"/>
                    </a:lnTo>
                    <a:lnTo>
                      <a:pt x="21" y="31"/>
                    </a:lnTo>
                    <a:lnTo>
                      <a:pt x="29" y="29"/>
                    </a:lnTo>
                    <a:lnTo>
                      <a:pt x="36" y="28"/>
                    </a:lnTo>
                    <a:lnTo>
                      <a:pt x="43" y="26"/>
                    </a:lnTo>
                    <a:lnTo>
                      <a:pt x="50" y="23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2" name="Freeform 47"/>
              <p:cNvSpPr>
                <a:spLocks/>
              </p:cNvSpPr>
              <p:nvPr/>
            </p:nvSpPr>
            <p:spPr bwMode="auto">
              <a:xfrm>
                <a:off x="1261" y="2237"/>
                <a:ext cx="81" cy="103"/>
              </a:xfrm>
              <a:custGeom>
                <a:avLst/>
                <a:gdLst>
                  <a:gd name="T0" fmla="*/ 30 w 245"/>
                  <a:gd name="T1" fmla="*/ 15 h 206"/>
                  <a:gd name="T2" fmla="*/ 24 w 245"/>
                  <a:gd name="T3" fmla="*/ 20 h 206"/>
                  <a:gd name="T4" fmla="*/ 19 w 245"/>
                  <a:gd name="T5" fmla="*/ 25 h 206"/>
                  <a:gd name="T6" fmla="*/ 13 w 245"/>
                  <a:gd name="T7" fmla="*/ 31 h 206"/>
                  <a:gd name="T8" fmla="*/ 9 w 245"/>
                  <a:gd name="T9" fmla="*/ 37 h 206"/>
                  <a:gd name="T10" fmla="*/ 6 w 245"/>
                  <a:gd name="T11" fmla="*/ 44 h 206"/>
                  <a:gd name="T12" fmla="*/ 3 w 245"/>
                  <a:gd name="T13" fmla="*/ 50 h 206"/>
                  <a:gd name="T14" fmla="*/ 1 w 245"/>
                  <a:gd name="T15" fmla="*/ 56 h 206"/>
                  <a:gd name="T16" fmla="*/ 0 w 245"/>
                  <a:gd name="T17" fmla="*/ 63 h 206"/>
                  <a:gd name="T18" fmla="*/ 1 w 245"/>
                  <a:gd name="T19" fmla="*/ 75 h 206"/>
                  <a:gd name="T20" fmla="*/ 5 w 245"/>
                  <a:gd name="T21" fmla="*/ 83 h 206"/>
                  <a:gd name="T22" fmla="*/ 11 w 245"/>
                  <a:gd name="T23" fmla="*/ 91 h 206"/>
                  <a:gd name="T24" fmla="*/ 18 w 245"/>
                  <a:gd name="T25" fmla="*/ 96 h 206"/>
                  <a:gd name="T26" fmla="*/ 26 w 245"/>
                  <a:gd name="T27" fmla="*/ 100 h 206"/>
                  <a:gd name="T28" fmla="*/ 36 w 245"/>
                  <a:gd name="T29" fmla="*/ 103 h 206"/>
                  <a:gd name="T30" fmla="*/ 45 w 245"/>
                  <a:gd name="T31" fmla="*/ 103 h 206"/>
                  <a:gd name="T32" fmla="*/ 54 w 245"/>
                  <a:gd name="T33" fmla="*/ 102 h 206"/>
                  <a:gd name="T34" fmla="*/ 56 w 245"/>
                  <a:gd name="T35" fmla="*/ 102 h 206"/>
                  <a:gd name="T36" fmla="*/ 58 w 245"/>
                  <a:gd name="T37" fmla="*/ 101 h 206"/>
                  <a:gd name="T38" fmla="*/ 60 w 245"/>
                  <a:gd name="T39" fmla="*/ 99 h 206"/>
                  <a:gd name="T40" fmla="*/ 60 w 245"/>
                  <a:gd name="T41" fmla="*/ 97 h 206"/>
                  <a:gd name="T42" fmla="*/ 60 w 245"/>
                  <a:gd name="T43" fmla="*/ 96 h 206"/>
                  <a:gd name="T44" fmla="*/ 58 w 245"/>
                  <a:gd name="T45" fmla="*/ 96 h 206"/>
                  <a:gd name="T46" fmla="*/ 56 w 245"/>
                  <a:gd name="T47" fmla="*/ 95 h 206"/>
                  <a:gd name="T48" fmla="*/ 54 w 245"/>
                  <a:gd name="T49" fmla="*/ 95 h 206"/>
                  <a:gd name="T50" fmla="*/ 51 w 245"/>
                  <a:gd name="T51" fmla="*/ 95 h 206"/>
                  <a:gd name="T52" fmla="*/ 48 w 245"/>
                  <a:gd name="T53" fmla="*/ 95 h 206"/>
                  <a:gd name="T54" fmla="*/ 46 w 245"/>
                  <a:gd name="T55" fmla="*/ 95 h 206"/>
                  <a:gd name="T56" fmla="*/ 45 w 245"/>
                  <a:gd name="T57" fmla="*/ 95 h 206"/>
                  <a:gd name="T58" fmla="*/ 40 w 245"/>
                  <a:gd name="T59" fmla="*/ 95 h 206"/>
                  <a:gd name="T60" fmla="*/ 35 w 245"/>
                  <a:gd name="T61" fmla="*/ 94 h 206"/>
                  <a:gd name="T62" fmla="*/ 31 w 245"/>
                  <a:gd name="T63" fmla="*/ 94 h 206"/>
                  <a:gd name="T64" fmla="*/ 26 w 245"/>
                  <a:gd name="T65" fmla="*/ 92 h 206"/>
                  <a:gd name="T66" fmla="*/ 21 w 245"/>
                  <a:gd name="T67" fmla="*/ 91 h 206"/>
                  <a:gd name="T68" fmla="*/ 16 w 245"/>
                  <a:gd name="T69" fmla="*/ 87 h 206"/>
                  <a:gd name="T70" fmla="*/ 12 w 245"/>
                  <a:gd name="T71" fmla="*/ 83 h 206"/>
                  <a:gd name="T72" fmla="*/ 7 w 245"/>
                  <a:gd name="T73" fmla="*/ 76 h 206"/>
                  <a:gd name="T74" fmla="*/ 6 w 245"/>
                  <a:gd name="T75" fmla="*/ 68 h 206"/>
                  <a:gd name="T76" fmla="*/ 7 w 245"/>
                  <a:gd name="T77" fmla="*/ 61 h 206"/>
                  <a:gd name="T78" fmla="*/ 9 w 245"/>
                  <a:gd name="T79" fmla="*/ 54 h 206"/>
                  <a:gd name="T80" fmla="*/ 12 w 245"/>
                  <a:gd name="T81" fmla="*/ 48 h 206"/>
                  <a:gd name="T82" fmla="*/ 16 w 245"/>
                  <a:gd name="T83" fmla="*/ 42 h 206"/>
                  <a:gd name="T84" fmla="*/ 20 w 245"/>
                  <a:gd name="T85" fmla="*/ 36 h 206"/>
                  <a:gd name="T86" fmla="*/ 26 w 245"/>
                  <a:gd name="T87" fmla="*/ 30 h 206"/>
                  <a:gd name="T88" fmla="*/ 32 w 245"/>
                  <a:gd name="T89" fmla="*/ 26 h 206"/>
                  <a:gd name="T90" fmla="*/ 38 w 245"/>
                  <a:gd name="T91" fmla="*/ 21 h 206"/>
                  <a:gd name="T92" fmla="*/ 45 w 245"/>
                  <a:gd name="T93" fmla="*/ 17 h 206"/>
                  <a:gd name="T94" fmla="*/ 52 w 245"/>
                  <a:gd name="T95" fmla="*/ 13 h 206"/>
                  <a:gd name="T96" fmla="*/ 58 w 245"/>
                  <a:gd name="T97" fmla="*/ 11 h 206"/>
                  <a:gd name="T98" fmla="*/ 65 w 245"/>
                  <a:gd name="T99" fmla="*/ 8 h 206"/>
                  <a:gd name="T100" fmla="*/ 70 w 245"/>
                  <a:gd name="T101" fmla="*/ 6 h 206"/>
                  <a:gd name="T102" fmla="*/ 76 w 245"/>
                  <a:gd name="T103" fmla="*/ 4 h 206"/>
                  <a:gd name="T104" fmla="*/ 81 w 245"/>
                  <a:gd name="T105" fmla="*/ 3 h 206"/>
                  <a:gd name="T106" fmla="*/ 78 w 245"/>
                  <a:gd name="T107" fmla="*/ 1 h 206"/>
                  <a:gd name="T108" fmla="*/ 72 w 245"/>
                  <a:gd name="T109" fmla="*/ 0 h 206"/>
                  <a:gd name="T110" fmla="*/ 66 w 245"/>
                  <a:gd name="T111" fmla="*/ 1 h 206"/>
                  <a:gd name="T112" fmla="*/ 59 w 245"/>
                  <a:gd name="T113" fmla="*/ 3 h 206"/>
                  <a:gd name="T114" fmla="*/ 51 w 245"/>
                  <a:gd name="T115" fmla="*/ 5 h 206"/>
                  <a:gd name="T116" fmla="*/ 43 w 245"/>
                  <a:gd name="T117" fmla="*/ 8 h 206"/>
                  <a:gd name="T118" fmla="*/ 36 w 245"/>
                  <a:gd name="T119" fmla="*/ 12 h 206"/>
                  <a:gd name="T120" fmla="*/ 30 w 245"/>
                  <a:gd name="T121" fmla="*/ 15 h 20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60000 65536"/>
                  <a:gd name="T178" fmla="*/ 0 60000 65536"/>
                  <a:gd name="T179" fmla="*/ 0 60000 65536"/>
                  <a:gd name="T180" fmla="*/ 0 60000 65536"/>
                  <a:gd name="T181" fmla="*/ 0 60000 65536"/>
                  <a:gd name="T182" fmla="*/ 0 60000 65536"/>
                  <a:gd name="T183" fmla="*/ 0 w 245"/>
                  <a:gd name="T184" fmla="*/ 0 h 206"/>
                  <a:gd name="T185" fmla="*/ 245 w 245"/>
                  <a:gd name="T186" fmla="*/ 206 h 206"/>
                </a:gdLst>
                <a:ahLst/>
                <a:cxnLst>
                  <a:cxn ang="T122">
                    <a:pos x="T0" y="T1"/>
                  </a:cxn>
                  <a:cxn ang="T123">
                    <a:pos x="T2" y="T3"/>
                  </a:cxn>
                  <a:cxn ang="T124">
                    <a:pos x="T4" y="T5"/>
                  </a:cxn>
                  <a:cxn ang="T125">
                    <a:pos x="T6" y="T7"/>
                  </a:cxn>
                  <a:cxn ang="T126">
                    <a:pos x="T8" y="T9"/>
                  </a:cxn>
                  <a:cxn ang="T127">
                    <a:pos x="T10" y="T11"/>
                  </a:cxn>
                  <a:cxn ang="T128">
                    <a:pos x="T12" y="T13"/>
                  </a:cxn>
                  <a:cxn ang="T129">
                    <a:pos x="T14" y="T15"/>
                  </a:cxn>
                  <a:cxn ang="T130">
                    <a:pos x="T16" y="T17"/>
                  </a:cxn>
                  <a:cxn ang="T131">
                    <a:pos x="T18" y="T19"/>
                  </a:cxn>
                  <a:cxn ang="T132">
                    <a:pos x="T20" y="T21"/>
                  </a:cxn>
                  <a:cxn ang="T133">
                    <a:pos x="T22" y="T23"/>
                  </a:cxn>
                  <a:cxn ang="T134">
                    <a:pos x="T24" y="T25"/>
                  </a:cxn>
                  <a:cxn ang="T135">
                    <a:pos x="T26" y="T27"/>
                  </a:cxn>
                  <a:cxn ang="T136">
                    <a:pos x="T28" y="T29"/>
                  </a:cxn>
                  <a:cxn ang="T137">
                    <a:pos x="T30" y="T31"/>
                  </a:cxn>
                  <a:cxn ang="T138">
                    <a:pos x="T32" y="T33"/>
                  </a:cxn>
                  <a:cxn ang="T139">
                    <a:pos x="T34" y="T35"/>
                  </a:cxn>
                  <a:cxn ang="T140">
                    <a:pos x="T36" y="T37"/>
                  </a:cxn>
                  <a:cxn ang="T141">
                    <a:pos x="T38" y="T39"/>
                  </a:cxn>
                  <a:cxn ang="T142">
                    <a:pos x="T40" y="T41"/>
                  </a:cxn>
                  <a:cxn ang="T143">
                    <a:pos x="T42" y="T43"/>
                  </a:cxn>
                  <a:cxn ang="T144">
                    <a:pos x="T44" y="T45"/>
                  </a:cxn>
                  <a:cxn ang="T145">
                    <a:pos x="T46" y="T47"/>
                  </a:cxn>
                  <a:cxn ang="T146">
                    <a:pos x="T48" y="T49"/>
                  </a:cxn>
                  <a:cxn ang="T147">
                    <a:pos x="T50" y="T51"/>
                  </a:cxn>
                  <a:cxn ang="T148">
                    <a:pos x="T52" y="T53"/>
                  </a:cxn>
                  <a:cxn ang="T149">
                    <a:pos x="T54" y="T55"/>
                  </a:cxn>
                  <a:cxn ang="T150">
                    <a:pos x="T56" y="T57"/>
                  </a:cxn>
                  <a:cxn ang="T151">
                    <a:pos x="T58" y="T59"/>
                  </a:cxn>
                  <a:cxn ang="T152">
                    <a:pos x="T60" y="T61"/>
                  </a:cxn>
                  <a:cxn ang="T153">
                    <a:pos x="T62" y="T63"/>
                  </a:cxn>
                  <a:cxn ang="T154">
                    <a:pos x="T64" y="T65"/>
                  </a:cxn>
                  <a:cxn ang="T155">
                    <a:pos x="T66" y="T67"/>
                  </a:cxn>
                  <a:cxn ang="T156">
                    <a:pos x="T68" y="T69"/>
                  </a:cxn>
                  <a:cxn ang="T157">
                    <a:pos x="T70" y="T71"/>
                  </a:cxn>
                  <a:cxn ang="T158">
                    <a:pos x="T72" y="T73"/>
                  </a:cxn>
                  <a:cxn ang="T159">
                    <a:pos x="T74" y="T75"/>
                  </a:cxn>
                  <a:cxn ang="T160">
                    <a:pos x="T76" y="T77"/>
                  </a:cxn>
                  <a:cxn ang="T161">
                    <a:pos x="T78" y="T79"/>
                  </a:cxn>
                  <a:cxn ang="T162">
                    <a:pos x="T80" y="T81"/>
                  </a:cxn>
                  <a:cxn ang="T163">
                    <a:pos x="T82" y="T83"/>
                  </a:cxn>
                  <a:cxn ang="T164">
                    <a:pos x="T84" y="T85"/>
                  </a:cxn>
                  <a:cxn ang="T165">
                    <a:pos x="T86" y="T87"/>
                  </a:cxn>
                  <a:cxn ang="T166">
                    <a:pos x="T88" y="T89"/>
                  </a:cxn>
                  <a:cxn ang="T167">
                    <a:pos x="T90" y="T91"/>
                  </a:cxn>
                  <a:cxn ang="T168">
                    <a:pos x="T92" y="T93"/>
                  </a:cxn>
                  <a:cxn ang="T169">
                    <a:pos x="T94" y="T95"/>
                  </a:cxn>
                  <a:cxn ang="T170">
                    <a:pos x="T96" y="T97"/>
                  </a:cxn>
                  <a:cxn ang="T171">
                    <a:pos x="T98" y="T99"/>
                  </a:cxn>
                  <a:cxn ang="T172">
                    <a:pos x="T100" y="T101"/>
                  </a:cxn>
                  <a:cxn ang="T173">
                    <a:pos x="T102" y="T103"/>
                  </a:cxn>
                  <a:cxn ang="T174">
                    <a:pos x="T104" y="T105"/>
                  </a:cxn>
                  <a:cxn ang="T175">
                    <a:pos x="T106" y="T107"/>
                  </a:cxn>
                  <a:cxn ang="T176">
                    <a:pos x="T108" y="T109"/>
                  </a:cxn>
                  <a:cxn ang="T177">
                    <a:pos x="T110" y="T111"/>
                  </a:cxn>
                  <a:cxn ang="T178">
                    <a:pos x="T112" y="T113"/>
                  </a:cxn>
                  <a:cxn ang="T179">
                    <a:pos x="T114" y="T115"/>
                  </a:cxn>
                  <a:cxn ang="T180">
                    <a:pos x="T116" y="T117"/>
                  </a:cxn>
                  <a:cxn ang="T181">
                    <a:pos x="T118" y="T119"/>
                  </a:cxn>
                  <a:cxn ang="T182">
                    <a:pos x="T120" y="T121"/>
                  </a:cxn>
                </a:cxnLst>
                <a:rect l="T183" t="T184" r="T185" b="T186"/>
                <a:pathLst>
                  <a:path w="245" h="206">
                    <a:moveTo>
                      <a:pt x="90" y="31"/>
                    </a:moveTo>
                    <a:lnTo>
                      <a:pt x="72" y="40"/>
                    </a:lnTo>
                    <a:lnTo>
                      <a:pt x="56" y="50"/>
                    </a:lnTo>
                    <a:lnTo>
                      <a:pt x="40" y="62"/>
                    </a:lnTo>
                    <a:lnTo>
                      <a:pt x="27" y="74"/>
                    </a:lnTo>
                    <a:lnTo>
                      <a:pt x="17" y="87"/>
                    </a:lnTo>
                    <a:lnTo>
                      <a:pt x="8" y="100"/>
                    </a:lnTo>
                    <a:lnTo>
                      <a:pt x="3" y="113"/>
                    </a:lnTo>
                    <a:lnTo>
                      <a:pt x="0" y="127"/>
                    </a:lnTo>
                    <a:lnTo>
                      <a:pt x="3" y="149"/>
                    </a:lnTo>
                    <a:lnTo>
                      <a:pt x="14" y="166"/>
                    </a:lnTo>
                    <a:lnTo>
                      <a:pt x="32" y="181"/>
                    </a:lnTo>
                    <a:lnTo>
                      <a:pt x="53" y="192"/>
                    </a:lnTo>
                    <a:lnTo>
                      <a:pt x="80" y="200"/>
                    </a:lnTo>
                    <a:lnTo>
                      <a:pt x="109" y="205"/>
                    </a:lnTo>
                    <a:lnTo>
                      <a:pt x="136" y="206"/>
                    </a:lnTo>
                    <a:lnTo>
                      <a:pt x="164" y="203"/>
                    </a:lnTo>
                    <a:lnTo>
                      <a:pt x="169" y="203"/>
                    </a:lnTo>
                    <a:lnTo>
                      <a:pt x="175" y="201"/>
                    </a:lnTo>
                    <a:lnTo>
                      <a:pt x="180" y="197"/>
                    </a:lnTo>
                    <a:lnTo>
                      <a:pt x="181" y="193"/>
                    </a:lnTo>
                    <a:lnTo>
                      <a:pt x="180" y="191"/>
                    </a:lnTo>
                    <a:lnTo>
                      <a:pt x="175" y="191"/>
                    </a:lnTo>
                    <a:lnTo>
                      <a:pt x="169" y="190"/>
                    </a:lnTo>
                    <a:lnTo>
                      <a:pt x="162" y="190"/>
                    </a:lnTo>
                    <a:lnTo>
                      <a:pt x="154" y="190"/>
                    </a:lnTo>
                    <a:lnTo>
                      <a:pt x="146" y="190"/>
                    </a:lnTo>
                    <a:lnTo>
                      <a:pt x="139" y="190"/>
                    </a:lnTo>
                    <a:lnTo>
                      <a:pt x="135" y="190"/>
                    </a:lnTo>
                    <a:lnTo>
                      <a:pt x="120" y="189"/>
                    </a:lnTo>
                    <a:lnTo>
                      <a:pt x="107" y="188"/>
                    </a:lnTo>
                    <a:lnTo>
                      <a:pt x="93" y="187"/>
                    </a:lnTo>
                    <a:lnTo>
                      <a:pt x="78" y="184"/>
                    </a:lnTo>
                    <a:lnTo>
                      <a:pt x="64" y="181"/>
                    </a:lnTo>
                    <a:lnTo>
                      <a:pt x="49" y="174"/>
                    </a:lnTo>
                    <a:lnTo>
                      <a:pt x="36" y="165"/>
                    </a:lnTo>
                    <a:lnTo>
                      <a:pt x="22" y="152"/>
                    </a:lnTo>
                    <a:lnTo>
                      <a:pt x="19" y="136"/>
                    </a:lnTo>
                    <a:lnTo>
                      <a:pt x="20" y="122"/>
                    </a:lnTo>
                    <a:lnTo>
                      <a:pt x="26" y="108"/>
                    </a:lnTo>
                    <a:lnTo>
                      <a:pt x="35" y="95"/>
                    </a:lnTo>
                    <a:lnTo>
                      <a:pt x="48" y="83"/>
                    </a:lnTo>
                    <a:lnTo>
                      <a:pt x="62" y="71"/>
                    </a:lnTo>
                    <a:lnTo>
                      <a:pt x="78" y="61"/>
                    </a:lnTo>
                    <a:lnTo>
                      <a:pt x="97" y="51"/>
                    </a:lnTo>
                    <a:lnTo>
                      <a:pt x="116" y="42"/>
                    </a:lnTo>
                    <a:lnTo>
                      <a:pt x="136" y="34"/>
                    </a:lnTo>
                    <a:lnTo>
                      <a:pt x="156" y="27"/>
                    </a:lnTo>
                    <a:lnTo>
                      <a:pt x="175" y="21"/>
                    </a:lnTo>
                    <a:lnTo>
                      <a:pt x="196" y="16"/>
                    </a:lnTo>
                    <a:lnTo>
                      <a:pt x="213" y="11"/>
                    </a:lnTo>
                    <a:lnTo>
                      <a:pt x="230" y="8"/>
                    </a:lnTo>
                    <a:lnTo>
                      <a:pt x="245" y="6"/>
                    </a:lnTo>
                    <a:lnTo>
                      <a:pt x="235" y="2"/>
                    </a:lnTo>
                    <a:lnTo>
                      <a:pt x="219" y="0"/>
                    </a:lnTo>
                    <a:lnTo>
                      <a:pt x="200" y="2"/>
                    </a:lnTo>
                    <a:lnTo>
                      <a:pt x="178" y="5"/>
                    </a:lnTo>
                    <a:lnTo>
                      <a:pt x="154" y="10"/>
                    </a:lnTo>
                    <a:lnTo>
                      <a:pt x="130" y="16"/>
                    </a:lnTo>
                    <a:lnTo>
                      <a:pt x="109" y="24"/>
                    </a:lnTo>
                    <a:lnTo>
                      <a:pt x="90" y="31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3" name="Freeform 48"/>
              <p:cNvSpPr>
                <a:spLocks/>
              </p:cNvSpPr>
              <p:nvPr/>
            </p:nvSpPr>
            <p:spPr bwMode="auto">
              <a:xfrm>
                <a:off x="1401" y="2236"/>
                <a:ext cx="53" cy="80"/>
              </a:xfrm>
              <a:custGeom>
                <a:avLst/>
                <a:gdLst>
                  <a:gd name="T0" fmla="*/ 45 w 159"/>
                  <a:gd name="T1" fmla="*/ 26 h 160"/>
                  <a:gd name="T2" fmla="*/ 46 w 159"/>
                  <a:gd name="T3" fmla="*/ 35 h 160"/>
                  <a:gd name="T4" fmla="*/ 45 w 159"/>
                  <a:gd name="T5" fmla="*/ 42 h 160"/>
                  <a:gd name="T6" fmla="*/ 42 w 159"/>
                  <a:gd name="T7" fmla="*/ 48 h 160"/>
                  <a:gd name="T8" fmla="*/ 37 w 159"/>
                  <a:gd name="T9" fmla="*/ 53 h 160"/>
                  <a:gd name="T10" fmla="*/ 31 w 159"/>
                  <a:gd name="T11" fmla="*/ 58 h 160"/>
                  <a:gd name="T12" fmla="*/ 25 w 159"/>
                  <a:gd name="T13" fmla="*/ 63 h 160"/>
                  <a:gd name="T14" fmla="*/ 18 w 159"/>
                  <a:gd name="T15" fmla="*/ 68 h 160"/>
                  <a:gd name="T16" fmla="*/ 12 w 159"/>
                  <a:gd name="T17" fmla="*/ 73 h 160"/>
                  <a:gd name="T18" fmla="*/ 11 w 159"/>
                  <a:gd name="T19" fmla="*/ 75 h 160"/>
                  <a:gd name="T20" fmla="*/ 11 w 159"/>
                  <a:gd name="T21" fmla="*/ 76 h 160"/>
                  <a:gd name="T22" fmla="*/ 11 w 159"/>
                  <a:gd name="T23" fmla="*/ 77 h 160"/>
                  <a:gd name="T24" fmla="*/ 12 w 159"/>
                  <a:gd name="T25" fmla="*/ 79 h 160"/>
                  <a:gd name="T26" fmla="*/ 13 w 159"/>
                  <a:gd name="T27" fmla="*/ 80 h 160"/>
                  <a:gd name="T28" fmla="*/ 14 w 159"/>
                  <a:gd name="T29" fmla="*/ 80 h 160"/>
                  <a:gd name="T30" fmla="*/ 16 w 159"/>
                  <a:gd name="T31" fmla="*/ 80 h 160"/>
                  <a:gd name="T32" fmla="*/ 17 w 159"/>
                  <a:gd name="T33" fmla="*/ 80 h 160"/>
                  <a:gd name="T34" fmla="*/ 24 w 159"/>
                  <a:gd name="T35" fmla="*/ 75 h 160"/>
                  <a:gd name="T36" fmla="*/ 32 w 159"/>
                  <a:gd name="T37" fmla="*/ 70 h 160"/>
                  <a:gd name="T38" fmla="*/ 38 w 159"/>
                  <a:gd name="T39" fmla="*/ 64 h 160"/>
                  <a:gd name="T40" fmla="*/ 45 w 159"/>
                  <a:gd name="T41" fmla="*/ 57 h 160"/>
                  <a:gd name="T42" fmla="*/ 49 w 159"/>
                  <a:gd name="T43" fmla="*/ 50 h 160"/>
                  <a:gd name="T44" fmla="*/ 52 w 159"/>
                  <a:gd name="T45" fmla="*/ 42 h 160"/>
                  <a:gd name="T46" fmla="*/ 53 w 159"/>
                  <a:gd name="T47" fmla="*/ 34 h 160"/>
                  <a:gd name="T48" fmla="*/ 51 w 159"/>
                  <a:gd name="T49" fmla="*/ 25 h 160"/>
                  <a:gd name="T50" fmla="*/ 47 w 159"/>
                  <a:gd name="T51" fmla="*/ 18 h 160"/>
                  <a:gd name="T52" fmla="*/ 41 w 159"/>
                  <a:gd name="T53" fmla="*/ 12 h 160"/>
                  <a:gd name="T54" fmla="*/ 33 w 159"/>
                  <a:gd name="T55" fmla="*/ 7 h 160"/>
                  <a:gd name="T56" fmla="*/ 25 w 159"/>
                  <a:gd name="T57" fmla="*/ 3 h 160"/>
                  <a:gd name="T58" fmla="*/ 17 w 159"/>
                  <a:gd name="T59" fmla="*/ 1 h 160"/>
                  <a:gd name="T60" fmla="*/ 10 w 159"/>
                  <a:gd name="T61" fmla="*/ 0 h 160"/>
                  <a:gd name="T62" fmla="*/ 4 w 159"/>
                  <a:gd name="T63" fmla="*/ 1 h 160"/>
                  <a:gd name="T64" fmla="*/ 0 w 159"/>
                  <a:gd name="T65" fmla="*/ 3 h 160"/>
                  <a:gd name="T66" fmla="*/ 7 w 159"/>
                  <a:gd name="T67" fmla="*/ 5 h 160"/>
                  <a:gd name="T68" fmla="*/ 14 w 159"/>
                  <a:gd name="T69" fmla="*/ 6 h 160"/>
                  <a:gd name="T70" fmla="*/ 20 w 159"/>
                  <a:gd name="T71" fmla="*/ 7 h 160"/>
                  <a:gd name="T72" fmla="*/ 26 w 159"/>
                  <a:gd name="T73" fmla="*/ 10 h 160"/>
                  <a:gd name="T74" fmla="*/ 32 w 159"/>
                  <a:gd name="T75" fmla="*/ 12 h 160"/>
                  <a:gd name="T76" fmla="*/ 37 w 159"/>
                  <a:gd name="T77" fmla="*/ 15 h 160"/>
                  <a:gd name="T78" fmla="*/ 42 w 159"/>
                  <a:gd name="T79" fmla="*/ 20 h 160"/>
                  <a:gd name="T80" fmla="*/ 45 w 159"/>
                  <a:gd name="T81" fmla="*/ 26 h 160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w 159"/>
                  <a:gd name="T124" fmla="*/ 0 h 160"/>
                  <a:gd name="T125" fmla="*/ 159 w 159"/>
                  <a:gd name="T126" fmla="*/ 160 h 160"/>
                </a:gdLst>
                <a:ahLst/>
                <a:cxnLst>
                  <a:cxn ang="T82">
                    <a:pos x="T0" y="T1"/>
                  </a:cxn>
                  <a:cxn ang="T83">
                    <a:pos x="T2" y="T3"/>
                  </a:cxn>
                  <a:cxn ang="T84">
                    <a:pos x="T4" y="T5"/>
                  </a:cxn>
                  <a:cxn ang="T85">
                    <a:pos x="T6" y="T7"/>
                  </a:cxn>
                  <a:cxn ang="T86">
                    <a:pos x="T8" y="T9"/>
                  </a:cxn>
                  <a:cxn ang="T87">
                    <a:pos x="T10" y="T11"/>
                  </a:cxn>
                  <a:cxn ang="T88">
                    <a:pos x="T12" y="T13"/>
                  </a:cxn>
                  <a:cxn ang="T89">
                    <a:pos x="T14" y="T15"/>
                  </a:cxn>
                  <a:cxn ang="T90">
                    <a:pos x="T16" y="T17"/>
                  </a:cxn>
                  <a:cxn ang="T91">
                    <a:pos x="T18" y="T19"/>
                  </a:cxn>
                  <a:cxn ang="T92">
                    <a:pos x="T20" y="T21"/>
                  </a:cxn>
                  <a:cxn ang="T93">
                    <a:pos x="T22" y="T23"/>
                  </a:cxn>
                  <a:cxn ang="T94">
                    <a:pos x="T24" y="T25"/>
                  </a:cxn>
                  <a:cxn ang="T95">
                    <a:pos x="T26" y="T27"/>
                  </a:cxn>
                  <a:cxn ang="T96">
                    <a:pos x="T28" y="T29"/>
                  </a:cxn>
                  <a:cxn ang="T97">
                    <a:pos x="T30" y="T31"/>
                  </a:cxn>
                  <a:cxn ang="T98">
                    <a:pos x="T32" y="T33"/>
                  </a:cxn>
                  <a:cxn ang="T99">
                    <a:pos x="T34" y="T35"/>
                  </a:cxn>
                  <a:cxn ang="T100">
                    <a:pos x="T36" y="T37"/>
                  </a:cxn>
                  <a:cxn ang="T101">
                    <a:pos x="T38" y="T39"/>
                  </a:cxn>
                  <a:cxn ang="T102">
                    <a:pos x="T40" y="T41"/>
                  </a:cxn>
                  <a:cxn ang="T103">
                    <a:pos x="T42" y="T43"/>
                  </a:cxn>
                  <a:cxn ang="T104">
                    <a:pos x="T44" y="T45"/>
                  </a:cxn>
                  <a:cxn ang="T105">
                    <a:pos x="T46" y="T47"/>
                  </a:cxn>
                  <a:cxn ang="T106">
                    <a:pos x="T48" y="T49"/>
                  </a:cxn>
                  <a:cxn ang="T107">
                    <a:pos x="T50" y="T51"/>
                  </a:cxn>
                  <a:cxn ang="T108">
                    <a:pos x="T52" y="T53"/>
                  </a:cxn>
                  <a:cxn ang="T109">
                    <a:pos x="T54" y="T55"/>
                  </a:cxn>
                  <a:cxn ang="T110">
                    <a:pos x="T56" y="T57"/>
                  </a:cxn>
                  <a:cxn ang="T111">
                    <a:pos x="T58" y="T59"/>
                  </a:cxn>
                  <a:cxn ang="T112">
                    <a:pos x="T60" y="T61"/>
                  </a:cxn>
                  <a:cxn ang="T113">
                    <a:pos x="T62" y="T63"/>
                  </a:cxn>
                  <a:cxn ang="T114">
                    <a:pos x="T64" y="T65"/>
                  </a:cxn>
                  <a:cxn ang="T115">
                    <a:pos x="T66" y="T67"/>
                  </a:cxn>
                  <a:cxn ang="T116">
                    <a:pos x="T68" y="T69"/>
                  </a:cxn>
                  <a:cxn ang="T117">
                    <a:pos x="T70" y="T71"/>
                  </a:cxn>
                  <a:cxn ang="T118">
                    <a:pos x="T72" y="T73"/>
                  </a:cxn>
                  <a:cxn ang="T119">
                    <a:pos x="T74" y="T75"/>
                  </a:cxn>
                  <a:cxn ang="T120">
                    <a:pos x="T76" y="T77"/>
                  </a:cxn>
                  <a:cxn ang="T121">
                    <a:pos x="T78" y="T79"/>
                  </a:cxn>
                  <a:cxn ang="T122">
                    <a:pos x="T80" y="T81"/>
                  </a:cxn>
                </a:cxnLst>
                <a:rect l="T123" t="T124" r="T125" b="T126"/>
                <a:pathLst>
                  <a:path w="159" h="160">
                    <a:moveTo>
                      <a:pt x="134" y="53"/>
                    </a:moveTo>
                    <a:lnTo>
                      <a:pt x="138" y="70"/>
                    </a:lnTo>
                    <a:lnTo>
                      <a:pt x="135" y="84"/>
                    </a:lnTo>
                    <a:lnTo>
                      <a:pt x="125" y="96"/>
                    </a:lnTo>
                    <a:lnTo>
                      <a:pt x="111" y="107"/>
                    </a:lnTo>
                    <a:lnTo>
                      <a:pt x="93" y="117"/>
                    </a:lnTo>
                    <a:lnTo>
                      <a:pt x="74" y="126"/>
                    </a:lnTo>
                    <a:lnTo>
                      <a:pt x="54" y="136"/>
                    </a:lnTo>
                    <a:lnTo>
                      <a:pt x="37" y="146"/>
                    </a:lnTo>
                    <a:lnTo>
                      <a:pt x="34" y="149"/>
                    </a:lnTo>
                    <a:lnTo>
                      <a:pt x="32" y="151"/>
                    </a:lnTo>
                    <a:lnTo>
                      <a:pt x="32" y="154"/>
                    </a:lnTo>
                    <a:lnTo>
                      <a:pt x="35" y="157"/>
                    </a:lnTo>
                    <a:lnTo>
                      <a:pt x="38" y="159"/>
                    </a:lnTo>
                    <a:lnTo>
                      <a:pt x="43" y="160"/>
                    </a:lnTo>
                    <a:lnTo>
                      <a:pt x="47" y="160"/>
                    </a:lnTo>
                    <a:lnTo>
                      <a:pt x="51" y="159"/>
                    </a:lnTo>
                    <a:lnTo>
                      <a:pt x="73" y="150"/>
                    </a:lnTo>
                    <a:lnTo>
                      <a:pt x="95" y="139"/>
                    </a:lnTo>
                    <a:lnTo>
                      <a:pt x="115" y="128"/>
                    </a:lnTo>
                    <a:lnTo>
                      <a:pt x="134" y="115"/>
                    </a:lnTo>
                    <a:lnTo>
                      <a:pt x="147" y="101"/>
                    </a:lnTo>
                    <a:lnTo>
                      <a:pt x="156" y="85"/>
                    </a:lnTo>
                    <a:lnTo>
                      <a:pt x="159" y="68"/>
                    </a:lnTo>
                    <a:lnTo>
                      <a:pt x="153" y="50"/>
                    </a:lnTo>
                    <a:lnTo>
                      <a:pt x="140" y="36"/>
                    </a:lnTo>
                    <a:lnTo>
                      <a:pt x="122" y="24"/>
                    </a:lnTo>
                    <a:lnTo>
                      <a:pt x="99" y="14"/>
                    </a:lnTo>
                    <a:lnTo>
                      <a:pt x="76" y="7"/>
                    </a:lnTo>
                    <a:lnTo>
                      <a:pt x="51" y="2"/>
                    </a:lnTo>
                    <a:lnTo>
                      <a:pt x="29" y="0"/>
                    </a:lnTo>
                    <a:lnTo>
                      <a:pt x="12" y="1"/>
                    </a:lnTo>
                    <a:lnTo>
                      <a:pt x="0" y="5"/>
                    </a:lnTo>
                    <a:lnTo>
                      <a:pt x="21" y="9"/>
                    </a:lnTo>
                    <a:lnTo>
                      <a:pt x="41" y="12"/>
                    </a:lnTo>
                    <a:lnTo>
                      <a:pt x="60" y="15"/>
                    </a:lnTo>
                    <a:lnTo>
                      <a:pt x="79" y="19"/>
                    </a:lnTo>
                    <a:lnTo>
                      <a:pt x="96" y="24"/>
                    </a:lnTo>
                    <a:lnTo>
                      <a:pt x="112" y="31"/>
                    </a:lnTo>
                    <a:lnTo>
                      <a:pt x="125" y="40"/>
                    </a:lnTo>
                    <a:lnTo>
                      <a:pt x="134" y="53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4" name="Freeform 49"/>
              <p:cNvSpPr>
                <a:spLocks/>
              </p:cNvSpPr>
              <p:nvPr/>
            </p:nvSpPr>
            <p:spPr bwMode="auto">
              <a:xfrm>
                <a:off x="1208" y="2218"/>
                <a:ext cx="133" cy="166"/>
              </a:xfrm>
              <a:custGeom>
                <a:avLst/>
                <a:gdLst>
                  <a:gd name="T0" fmla="*/ 42 w 399"/>
                  <a:gd name="T1" fmla="*/ 31 h 332"/>
                  <a:gd name="T2" fmla="*/ 22 w 399"/>
                  <a:gd name="T3" fmla="*/ 50 h 332"/>
                  <a:gd name="T4" fmla="*/ 7 w 399"/>
                  <a:gd name="T5" fmla="*/ 74 h 332"/>
                  <a:gd name="T6" fmla="*/ 0 w 399"/>
                  <a:gd name="T7" fmla="*/ 100 h 332"/>
                  <a:gd name="T8" fmla="*/ 1 w 399"/>
                  <a:gd name="T9" fmla="*/ 117 h 332"/>
                  <a:gd name="T10" fmla="*/ 4 w 399"/>
                  <a:gd name="T11" fmla="*/ 124 h 332"/>
                  <a:gd name="T12" fmla="*/ 9 w 399"/>
                  <a:gd name="T13" fmla="*/ 131 h 332"/>
                  <a:gd name="T14" fmla="*/ 14 w 399"/>
                  <a:gd name="T15" fmla="*/ 137 h 332"/>
                  <a:gd name="T16" fmla="*/ 23 w 399"/>
                  <a:gd name="T17" fmla="*/ 143 h 332"/>
                  <a:gd name="T18" fmla="*/ 36 w 399"/>
                  <a:gd name="T19" fmla="*/ 149 h 332"/>
                  <a:gd name="T20" fmla="*/ 49 w 399"/>
                  <a:gd name="T21" fmla="*/ 154 h 332"/>
                  <a:gd name="T22" fmla="*/ 63 w 399"/>
                  <a:gd name="T23" fmla="*/ 158 h 332"/>
                  <a:gd name="T24" fmla="*/ 77 w 399"/>
                  <a:gd name="T25" fmla="*/ 161 h 332"/>
                  <a:gd name="T26" fmla="*/ 91 w 399"/>
                  <a:gd name="T27" fmla="*/ 163 h 332"/>
                  <a:gd name="T28" fmla="*/ 105 w 399"/>
                  <a:gd name="T29" fmla="*/ 165 h 332"/>
                  <a:gd name="T30" fmla="*/ 119 w 399"/>
                  <a:gd name="T31" fmla="*/ 166 h 332"/>
                  <a:gd name="T32" fmla="*/ 129 w 399"/>
                  <a:gd name="T33" fmla="*/ 166 h 332"/>
                  <a:gd name="T34" fmla="*/ 132 w 399"/>
                  <a:gd name="T35" fmla="*/ 163 h 332"/>
                  <a:gd name="T36" fmla="*/ 133 w 399"/>
                  <a:gd name="T37" fmla="*/ 158 h 332"/>
                  <a:gd name="T38" fmla="*/ 130 w 399"/>
                  <a:gd name="T39" fmla="*/ 155 h 332"/>
                  <a:gd name="T40" fmla="*/ 121 w 399"/>
                  <a:gd name="T41" fmla="*/ 154 h 332"/>
                  <a:gd name="T42" fmla="*/ 108 w 399"/>
                  <a:gd name="T43" fmla="*/ 154 h 332"/>
                  <a:gd name="T44" fmla="*/ 95 w 399"/>
                  <a:gd name="T45" fmla="*/ 153 h 332"/>
                  <a:gd name="T46" fmla="*/ 82 w 399"/>
                  <a:gd name="T47" fmla="*/ 151 h 332"/>
                  <a:gd name="T48" fmla="*/ 69 w 399"/>
                  <a:gd name="T49" fmla="*/ 148 h 332"/>
                  <a:gd name="T50" fmla="*/ 56 w 399"/>
                  <a:gd name="T51" fmla="*/ 145 h 332"/>
                  <a:gd name="T52" fmla="*/ 44 w 399"/>
                  <a:gd name="T53" fmla="*/ 141 h 332"/>
                  <a:gd name="T54" fmla="*/ 31 w 399"/>
                  <a:gd name="T55" fmla="*/ 135 h 332"/>
                  <a:gd name="T56" fmla="*/ 21 w 399"/>
                  <a:gd name="T57" fmla="*/ 128 h 332"/>
                  <a:gd name="T58" fmla="*/ 15 w 399"/>
                  <a:gd name="T59" fmla="*/ 118 h 332"/>
                  <a:gd name="T60" fmla="*/ 13 w 399"/>
                  <a:gd name="T61" fmla="*/ 105 h 332"/>
                  <a:gd name="T62" fmla="*/ 15 w 399"/>
                  <a:gd name="T63" fmla="*/ 86 h 332"/>
                  <a:gd name="T64" fmla="*/ 21 w 399"/>
                  <a:gd name="T65" fmla="*/ 73 h 332"/>
                  <a:gd name="T66" fmla="*/ 28 w 399"/>
                  <a:gd name="T67" fmla="*/ 60 h 332"/>
                  <a:gd name="T68" fmla="*/ 37 w 399"/>
                  <a:gd name="T69" fmla="*/ 49 h 332"/>
                  <a:gd name="T70" fmla="*/ 47 w 399"/>
                  <a:gd name="T71" fmla="*/ 39 h 332"/>
                  <a:gd name="T72" fmla="*/ 60 w 399"/>
                  <a:gd name="T73" fmla="*/ 28 h 332"/>
                  <a:gd name="T74" fmla="*/ 74 w 399"/>
                  <a:gd name="T75" fmla="*/ 19 h 332"/>
                  <a:gd name="T76" fmla="*/ 90 w 399"/>
                  <a:gd name="T77" fmla="*/ 10 h 332"/>
                  <a:gd name="T78" fmla="*/ 104 w 399"/>
                  <a:gd name="T79" fmla="*/ 3 h 332"/>
                  <a:gd name="T80" fmla="*/ 105 w 399"/>
                  <a:gd name="T81" fmla="*/ 0 h 332"/>
                  <a:gd name="T82" fmla="*/ 91 w 399"/>
                  <a:gd name="T83" fmla="*/ 3 h 332"/>
                  <a:gd name="T84" fmla="*/ 74 w 399"/>
                  <a:gd name="T85" fmla="*/ 9 h 332"/>
                  <a:gd name="T86" fmla="*/ 59 w 399"/>
                  <a:gd name="T87" fmla="*/ 18 h 332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w 399"/>
                  <a:gd name="T133" fmla="*/ 0 h 332"/>
                  <a:gd name="T134" fmla="*/ 399 w 399"/>
                  <a:gd name="T135" fmla="*/ 332 h 332"/>
                </a:gdLst>
                <a:ahLst/>
                <a:cxnLst>
                  <a:cxn ang="T88">
                    <a:pos x="T0" y="T1"/>
                  </a:cxn>
                  <a:cxn ang="T89">
                    <a:pos x="T2" y="T3"/>
                  </a:cxn>
                  <a:cxn ang="T90">
                    <a:pos x="T4" y="T5"/>
                  </a:cxn>
                  <a:cxn ang="T91">
                    <a:pos x="T6" y="T7"/>
                  </a:cxn>
                  <a:cxn ang="T92">
                    <a:pos x="T8" y="T9"/>
                  </a:cxn>
                  <a:cxn ang="T93">
                    <a:pos x="T10" y="T11"/>
                  </a:cxn>
                  <a:cxn ang="T94">
                    <a:pos x="T12" y="T13"/>
                  </a:cxn>
                  <a:cxn ang="T95">
                    <a:pos x="T14" y="T15"/>
                  </a:cxn>
                  <a:cxn ang="T96">
                    <a:pos x="T16" y="T17"/>
                  </a:cxn>
                  <a:cxn ang="T97">
                    <a:pos x="T18" y="T19"/>
                  </a:cxn>
                  <a:cxn ang="T98">
                    <a:pos x="T20" y="T21"/>
                  </a:cxn>
                  <a:cxn ang="T99">
                    <a:pos x="T22" y="T23"/>
                  </a:cxn>
                  <a:cxn ang="T100">
                    <a:pos x="T24" y="T25"/>
                  </a:cxn>
                  <a:cxn ang="T101">
                    <a:pos x="T26" y="T27"/>
                  </a:cxn>
                  <a:cxn ang="T102">
                    <a:pos x="T28" y="T29"/>
                  </a:cxn>
                  <a:cxn ang="T103">
                    <a:pos x="T30" y="T31"/>
                  </a:cxn>
                  <a:cxn ang="T104">
                    <a:pos x="T32" y="T33"/>
                  </a:cxn>
                  <a:cxn ang="T105">
                    <a:pos x="T34" y="T35"/>
                  </a:cxn>
                  <a:cxn ang="T106">
                    <a:pos x="T36" y="T37"/>
                  </a:cxn>
                  <a:cxn ang="T107">
                    <a:pos x="T38" y="T39"/>
                  </a:cxn>
                  <a:cxn ang="T108">
                    <a:pos x="T40" y="T41"/>
                  </a:cxn>
                  <a:cxn ang="T109">
                    <a:pos x="T42" y="T43"/>
                  </a:cxn>
                  <a:cxn ang="T110">
                    <a:pos x="T44" y="T45"/>
                  </a:cxn>
                  <a:cxn ang="T111">
                    <a:pos x="T46" y="T47"/>
                  </a:cxn>
                  <a:cxn ang="T112">
                    <a:pos x="T48" y="T49"/>
                  </a:cxn>
                  <a:cxn ang="T113">
                    <a:pos x="T50" y="T51"/>
                  </a:cxn>
                  <a:cxn ang="T114">
                    <a:pos x="T52" y="T53"/>
                  </a:cxn>
                  <a:cxn ang="T115">
                    <a:pos x="T54" y="T55"/>
                  </a:cxn>
                  <a:cxn ang="T116">
                    <a:pos x="T56" y="T57"/>
                  </a:cxn>
                  <a:cxn ang="T117">
                    <a:pos x="T58" y="T59"/>
                  </a:cxn>
                  <a:cxn ang="T118">
                    <a:pos x="T60" y="T61"/>
                  </a:cxn>
                  <a:cxn ang="T119">
                    <a:pos x="T62" y="T63"/>
                  </a:cxn>
                  <a:cxn ang="T120">
                    <a:pos x="T64" y="T65"/>
                  </a:cxn>
                  <a:cxn ang="T121">
                    <a:pos x="T66" y="T67"/>
                  </a:cxn>
                  <a:cxn ang="T122">
                    <a:pos x="T68" y="T69"/>
                  </a:cxn>
                  <a:cxn ang="T123">
                    <a:pos x="T70" y="T71"/>
                  </a:cxn>
                  <a:cxn ang="T124">
                    <a:pos x="T72" y="T73"/>
                  </a:cxn>
                  <a:cxn ang="T125">
                    <a:pos x="T74" y="T75"/>
                  </a:cxn>
                  <a:cxn ang="T126">
                    <a:pos x="T76" y="T77"/>
                  </a:cxn>
                  <a:cxn ang="T127">
                    <a:pos x="T78" y="T79"/>
                  </a:cxn>
                  <a:cxn ang="T128">
                    <a:pos x="T80" y="T81"/>
                  </a:cxn>
                  <a:cxn ang="T129">
                    <a:pos x="T82" y="T83"/>
                  </a:cxn>
                  <a:cxn ang="T130">
                    <a:pos x="T84" y="T85"/>
                  </a:cxn>
                  <a:cxn ang="T131">
                    <a:pos x="T86" y="T87"/>
                  </a:cxn>
                </a:cxnLst>
                <a:rect l="T132" t="T133" r="T134" b="T135"/>
                <a:pathLst>
                  <a:path w="399" h="332">
                    <a:moveTo>
                      <a:pt x="155" y="45"/>
                    </a:moveTo>
                    <a:lnTo>
                      <a:pt x="125" y="62"/>
                    </a:lnTo>
                    <a:lnTo>
                      <a:pt x="94" y="81"/>
                    </a:lnTo>
                    <a:lnTo>
                      <a:pt x="67" y="101"/>
                    </a:lnTo>
                    <a:lnTo>
                      <a:pt x="42" y="123"/>
                    </a:lnTo>
                    <a:lnTo>
                      <a:pt x="22" y="147"/>
                    </a:lnTo>
                    <a:lnTo>
                      <a:pt x="7" y="172"/>
                    </a:lnTo>
                    <a:lnTo>
                      <a:pt x="0" y="200"/>
                    </a:lnTo>
                    <a:lnTo>
                      <a:pt x="2" y="228"/>
                    </a:lnTo>
                    <a:lnTo>
                      <a:pt x="4" y="235"/>
                    </a:lnTo>
                    <a:lnTo>
                      <a:pt x="9" y="243"/>
                    </a:lnTo>
                    <a:lnTo>
                      <a:pt x="13" y="249"/>
                    </a:lnTo>
                    <a:lnTo>
                      <a:pt x="19" y="256"/>
                    </a:lnTo>
                    <a:lnTo>
                      <a:pt x="26" y="262"/>
                    </a:lnTo>
                    <a:lnTo>
                      <a:pt x="33" y="268"/>
                    </a:lnTo>
                    <a:lnTo>
                      <a:pt x="42" y="273"/>
                    </a:lnTo>
                    <a:lnTo>
                      <a:pt x="51" y="277"/>
                    </a:lnTo>
                    <a:lnTo>
                      <a:pt x="70" y="285"/>
                    </a:lnTo>
                    <a:lnTo>
                      <a:pt x="89" y="292"/>
                    </a:lnTo>
                    <a:lnTo>
                      <a:pt x="107" y="298"/>
                    </a:lnTo>
                    <a:lnTo>
                      <a:pt x="128" y="303"/>
                    </a:lnTo>
                    <a:lnTo>
                      <a:pt x="148" y="308"/>
                    </a:lnTo>
                    <a:lnTo>
                      <a:pt x="168" y="312"/>
                    </a:lnTo>
                    <a:lnTo>
                      <a:pt x="189" y="316"/>
                    </a:lnTo>
                    <a:lnTo>
                      <a:pt x="209" y="319"/>
                    </a:lnTo>
                    <a:lnTo>
                      <a:pt x="231" y="322"/>
                    </a:lnTo>
                    <a:lnTo>
                      <a:pt x="253" y="324"/>
                    </a:lnTo>
                    <a:lnTo>
                      <a:pt x="273" y="326"/>
                    </a:lnTo>
                    <a:lnTo>
                      <a:pt x="295" y="328"/>
                    </a:lnTo>
                    <a:lnTo>
                      <a:pt x="316" y="329"/>
                    </a:lnTo>
                    <a:lnTo>
                      <a:pt x="338" y="330"/>
                    </a:lnTo>
                    <a:lnTo>
                      <a:pt x="358" y="331"/>
                    </a:lnTo>
                    <a:lnTo>
                      <a:pt x="380" y="332"/>
                    </a:lnTo>
                    <a:lnTo>
                      <a:pt x="386" y="332"/>
                    </a:lnTo>
                    <a:lnTo>
                      <a:pt x="392" y="329"/>
                    </a:lnTo>
                    <a:lnTo>
                      <a:pt x="396" y="326"/>
                    </a:lnTo>
                    <a:lnTo>
                      <a:pt x="399" y="321"/>
                    </a:lnTo>
                    <a:lnTo>
                      <a:pt x="399" y="316"/>
                    </a:lnTo>
                    <a:lnTo>
                      <a:pt x="396" y="312"/>
                    </a:lnTo>
                    <a:lnTo>
                      <a:pt x="390" y="309"/>
                    </a:lnTo>
                    <a:lnTo>
                      <a:pt x="385" y="308"/>
                    </a:lnTo>
                    <a:lnTo>
                      <a:pt x="364" y="308"/>
                    </a:lnTo>
                    <a:lnTo>
                      <a:pt x="345" y="308"/>
                    </a:lnTo>
                    <a:lnTo>
                      <a:pt x="325" y="307"/>
                    </a:lnTo>
                    <a:lnTo>
                      <a:pt x="306" y="306"/>
                    </a:lnTo>
                    <a:lnTo>
                      <a:pt x="286" y="305"/>
                    </a:lnTo>
                    <a:lnTo>
                      <a:pt x="266" y="303"/>
                    </a:lnTo>
                    <a:lnTo>
                      <a:pt x="247" y="301"/>
                    </a:lnTo>
                    <a:lnTo>
                      <a:pt x="226" y="299"/>
                    </a:lnTo>
                    <a:lnTo>
                      <a:pt x="208" y="296"/>
                    </a:lnTo>
                    <a:lnTo>
                      <a:pt x="187" y="293"/>
                    </a:lnTo>
                    <a:lnTo>
                      <a:pt x="168" y="289"/>
                    </a:lnTo>
                    <a:lnTo>
                      <a:pt x="150" y="285"/>
                    </a:lnTo>
                    <a:lnTo>
                      <a:pt x="131" y="281"/>
                    </a:lnTo>
                    <a:lnTo>
                      <a:pt x="113" y="275"/>
                    </a:lnTo>
                    <a:lnTo>
                      <a:pt x="94" y="269"/>
                    </a:lnTo>
                    <a:lnTo>
                      <a:pt x="77" y="263"/>
                    </a:lnTo>
                    <a:lnTo>
                      <a:pt x="62" y="256"/>
                    </a:lnTo>
                    <a:lnTo>
                      <a:pt x="51" y="246"/>
                    </a:lnTo>
                    <a:lnTo>
                      <a:pt x="44" y="236"/>
                    </a:lnTo>
                    <a:lnTo>
                      <a:pt x="38" y="224"/>
                    </a:lnTo>
                    <a:lnTo>
                      <a:pt x="38" y="210"/>
                    </a:lnTo>
                    <a:lnTo>
                      <a:pt x="41" y="192"/>
                    </a:lnTo>
                    <a:lnTo>
                      <a:pt x="46" y="173"/>
                    </a:lnTo>
                    <a:lnTo>
                      <a:pt x="52" y="160"/>
                    </a:lnTo>
                    <a:lnTo>
                      <a:pt x="62" y="145"/>
                    </a:lnTo>
                    <a:lnTo>
                      <a:pt x="74" y="132"/>
                    </a:lnTo>
                    <a:lnTo>
                      <a:pt x="84" y="120"/>
                    </a:lnTo>
                    <a:lnTo>
                      <a:pt x="97" y="109"/>
                    </a:lnTo>
                    <a:lnTo>
                      <a:pt x="110" y="98"/>
                    </a:lnTo>
                    <a:lnTo>
                      <a:pt x="125" y="88"/>
                    </a:lnTo>
                    <a:lnTo>
                      <a:pt x="141" y="78"/>
                    </a:lnTo>
                    <a:lnTo>
                      <a:pt x="160" y="67"/>
                    </a:lnTo>
                    <a:lnTo>
                      <a:pt x="179" y="57"/>
                    </a:lnTo>
                    <a:lnTo>
                      <a:pt x="200" y="47"/>
                    </a:lnTo>
                    <a:lnTo>
                      <a:pt x="223" y="37"/>
                    </a:lnTo>
                    <a:lnTo>
                      <a:pt x="248" y="28"/>
                    </a:lnTo>
                    <a:lnTo>
                      <a:pt x="271" y="19"/>
                    </a:lnTo>
                    <a:lnTo>
                      <a:pt x="293" y="12"/>
                    </a:lnTo>
                    <a:lnTo>
                      <a:pt x="313" y="6"/>
                    </a:lnTo>
                    <a:lnTo>
                      <a:pt x="331" y="1"/>
                    </a:lnTo>
                    <a:lnTo>
                      <a:pt x="315" y="0"/>
                    </a:lnTo>
                    <a:lnTo>
                      <a:pt x="295" y="1"/>
                    </a:lnTo>
                    <a:lnTo>
                      <a:pt x="273" y="5"/>
                    </a:lnTo>
                    <a:lnTo>
                      <a:pt x="248" y="10"/>
                    </a:lnTo>
                    <a:lnTo>
                      <a:pt x="223" y="17"/>
                    </a:lnTo>
                    <a:lnTo>
                      <a:pt x="199" y="25"/>
                    </a:lnTo>
                    <a:lnTo>
                      <a:pt x="176" y="35"/>
                    </a:lnTo>
                    <a:lnTo>
                      <a:pt x="155" y="45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5" name="Freeform 50"/>
              <p:cNvSpPr>
                <a:spLocks/>
              </p:cNvSpPr>
              <p:nvPr/>
            </p:nvSpPr>
            <p:spPr bwMode="auto">
              <a:xfrm>
                <a:off x="1396" y="2213"/>
                <a:ext cx="116" cy="110"/>
              </a:xfrm>
              <a:custGeom>
                <a:avLst/>
                <a:gdLst>
                  <a:gd name="T0" fmla="*/ 97 w 348"/>
                  <a:gd name="T1" fmla="*/ 34 h 222"/>
                  <a:gd name="T2" fmla="*/ 102 w 348"/>
                  <a:gd name="T3" fmla="*/ 40 h 222"/>
                  <a:gd name="T4" fmla="*/ 105 w 348"/>
                  <a:gd name="T5" fmla="*/ 47 h 222"/>
                  <a:gd name="T6" fmla="*/ 107 w 348"/>
                  <a:gd name="T7" fmla="*/ 55 h 222"/>
                  <a:gd name="T8" fmla="*/ 107 w 348"/>
                  <a:gd name="T9" fmla="*/ 62 h 222"/>
                  <a:gd name="T10" fmla="*/ 106 w 348"/>
                  <a:gd name="T11" fmla="*/ 69 h 222"/>
                  <a:gd name="T12" fmla="*/ 104 w 348"/>
                  <a:gd name="T13" fmla="*/ 74 h 222"/>
                  <a:gd name="T14" fmla="*/ 101 w 348"/>
                  <a:gd name="T15" fmla="*/ 80 h 222"/>
                  <a:gd name="T16" fmla="*/ 97 w 348"/>
                  <a:gd name="T17" fmla="*/ 84 h 222"/>
                  <a:gd name="T18" fmla="*/ 93 w 348"/>
                  <a:gd name="T19" fmla="*/ 89 h 222"/>
                  <a:gd name="T20" fmla="*/ 88 w 348"/>
                  <a:gd name="T21" fmla="*/ 93 h 222"/>
                  <a:gd name="T22" fmla="*/ 84 w 348"/>
                  <a:gd name="T23" fmla="*/ 98 h 222"/>
                  <a:gd name="T24" fmla="*/ 80 w 348"/>
                  <a:gd name="T25" fmla="*/ 103 h 222"/>
                  <a:gd name="T26" fmla="*/ 79 w 348"/>
                  <a:gd name="T27" fmla="*/ 104 h 222"/>
                  <a:gd name="T28" fmla="*/ 78 w 348"/>
                  <a:gd name="T29" fmla="*/ 106 h 222"/>
                  <a:gd name="T30" fmla="*/ 79 w 348"/>
                  <a:gd name="T31" fmla="*/ 107 h 222"/>
                  <a:gd name="T32" fmla="*/ 80 w 348"/>
                  <a:gd name="T33" fmla="*/ 109 h 222"/>
                  <a:gd name="T34" fmla="*/ 81 w 348"/>
                  <a:gd name="T35" fmla="*/ 110 h 222"/>
                  <a:gd name="T36" fmla="*/ 83 w 348"/>
                  <a:gd name="T37" fmla="*/ 110 h 222"/>
                  <a:gd name="T38" fmla="*/ 85 w 348"/>
                  <a:gd name="T39" fmla="*/ 110 h 222"/>
                  <a:gd name="T40" fmla="*/ 86 w 348"/>
                  <a:gd name="T41" fmla="*/ 109 h 222"/>
                  <a:gd name="T42" fmla="*/ 96 w 348"/>
                  <a:gd name="T43" fmla="*/ 102 h 222"/>
                  <a:gd name="T44" fmla="*/ 103 w 348"/>
                  <a:gd name="T45" fmla="*/ 93 h 222"/>
                  <a:gd name="T46" fmla="*/ 110 w 348"/>
                  <a:gd name="T47" fmla="*/ 83 h 222"/>
                  <a:gd name="T48" fmla="*/ 115 w 348"/>
                  <a:gd name="T49" fmla="*/ 73 h 222"/>
                  <a:gd name="T50" fmla="*/ 116 w 348"/>
                  <a:gd name="T51" fmla="*/ 61 h 222"/>
                  <a:gd name="T52" fmla="*/ 115 w 348"/>
                  <a:gd name="T53" fmla="*/ 51 h 222"/>
                  <a:gd name="T54" fmla="*/ 111 w 348"/>
                  <a:gd name="T55" fmla="*/ 40 h 222"/>
                  <a:gd name="T56" fmla="*/ 103 w 348"/>
                  <a:gd name="T57" fmla="*/ 31 h 222"/>
                  <a:gd name="T58" fmla="*/ 98 w 348"/>
                  <a:gd name="T59" fmla="*/ 26 h 222"/>
                  <a:gd name="T60" fmla="*/ 91 w 348"/>
                  <a:gd name="T61" fmla="*/ 21 h 222"/>
                  <a:gd name="T62" fmla="*/ 83 w 348"/>
                  <a:gd name="T63" fmla="*/ 17 h 222"/>
                  <a:gd name="T64" fmla="*/ 75 w 348"/>
                  <a:gd name="T65" fmla="*/ 13 h 222"/>
                  <a:gd name="T66" fmla="*/ 67 w 348"/>
                  <a:gd name="T67" fmla="*/ 10 h 222"/>
                  <a:gd name="T68" fmla="*/ 59 w 348"/>
                  <a:gd name="T69" fmla="*/ 8 h 222"/>
                  <a:gd name="T70" fmla="*/ 50 w 348"/>
                  <a:gd name="T71" fmla="*/ 5 h 222"/>
                  <a:gd name="T72" fmla="*/ 42 w 348"/>
                  <a:gd name="T73" fmla="*/ 3 h 222"/>
                  <a:gd name="T74" fmla="*/ 34 w 348"/>
                  <a:gd name="T75" fmla="*/ 2 h 222"/>
                  <a:gd name="T76" fmla="*/ 26 w 348"/>
                  <a:gd name="T77" fmla="*/ 1 h 222"/>
                  <a:gd name="T78" fmla="*/ 19 w 348"/>
                  <a:gd name="T79" fmla="*/ 0 h 222"/>
                  <a:gd name="T80" fmla="*/ 13 w 348"/>
                  <a:gd name="T81" fmla="*/ 0 h 222"/>
                  <a:gd name="T82" fmla="*/ 8 w 348"/>
                  <a:gd name="T83" fmla="*/ 0 h 222"/>
                  <a:gd name="T84" fmla="*/ 4 w 348"/>
                  <a:gd name="T85" fmla="*/ 0 h 222"/>
                  <a:gd name="T86" fmla="*/ 1 w 348"/>
                  <a:gd name="T87" fmla="*/ 1 h 222"/>
                  <a:gd name="T88" fmla="*/ 0 w 348"/>
                  <a:gd name="T89" fmla="*/ 2 h 222"/>
                  <a:gd name="T90" fmla="*/ 5 w 348"/>
                  <a:gd name="T91" fmla="*/ 3 h 222"/>
                  <a:gd name="T92" fmla="*/ 10 w 348"/>
                  <a:gd name="T93" fmla="*/ 4 h 222"/>
                  <a:gd name="T94" fmla="*/ 15 w 348"/>
                  <a:gd name="T95" fmla="*/ 5 h 222"/>
                  <a:gd name="T96" fmla="*/ 21 w 348"/>
                  <a:gd name="T97" fmla="*/ 6 h 222"/>
                  <a:gd name="T98" fmla="*/ 28 w 348"/>
                  <a:gd name="T99" fmla="*/ 7 h 222"/>
                  <a:gd name="T100" fmla="*/ 34 w 348"/>
                  <a:gd name="T101" fmla="*/ 8 h 222"/>
                  <a:gd name="T102" fmla="*/ 40 w 348"/>
                  <a:gd name="T103" fmla="*/ 9 h 222"/>
                  <a:gd name="T104" fmla="*/ 47 w 348"/>
                  <a:gd name="T105" fmla="*/ 11 h 222"/>
                  <a:gd name="T106" fmla="*/ 53 w 348"/>
                  <a:gd name="T107" fmla="*/ 13 h 222"/>
                  <a:gd name="T108" fmla="*/ 60 w 348"/>
                  <a:gd name="T109" fmla="*/ 15 h 222"/>
                  <a:gd name="T110" fmla="*/ 67 w 348"/>
                  <a:gd name="T111" fmla="*/ 17 h 222"/>
                  <a:gd name="T112" fmla="*/ 73 w 348"/>
                  <a:gd name="T113" fmla="*/ 20 h 222"/>
                  <a:gd name="T114" fmla="*/ 79 w 348"/>
                  <a:gd name="T115" fmla="*/ 23 h 222"/>
                  <a:gd name="T116" fmla="*/ 86 w 348"/>
                  <a:gd name="T117" fmla="*/ 26 h 222"/>
                  <a:gd name="T118" fmla="*/ 91 w 348"/>
                  <a:gd name="T119" fmla="*/ 30 h 222"/>
                  <a:gd name="T120" fmla="*/ 97 w 348"/>
                  <a:gd name="T121" fmla="*/ 34 h 222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60000 65536"/>
                  <a:gd name="T178" fmla="*/ 0 60000 65536"/>
                  <a:gd name="T179" fmla="*/ 0 60000 65536"/>
                  <a:gd name="T180" fmla="*/ 0 60000 65536"/>
                  <a:gd name="T181" fmla="*/ 0 60000 65536"/>
                  <a:gd name="T182" fmla="*/ 0 60000 65536"/>
                  <a:gd name="T183" fmla="*/ 0 w 348"/>
                  <a:gd name="T184" fmla="*/ 0 h 222"/>
                  <a:gd name="T185" fmla="*/ 348 w 348"/>
                  <a:gd name="T186" fmla="*/ 222 h 222"/>
                </a:gdLst>
                <a:ahLst/>
                <a:cxnLst>
                  <a:cxn ang="T122">
                    <a:pos x="T0" y="T1"/>
                  </a:cxn>
                  <a:cxn ang="T123">
                    <a:pos x="T2" y="T3"/>
                  </a:cxn>
                  <a:cxn ang="T124">
                    <a:pos x="T4" y="T5"/>
                  </a:cxn>
                  <a:cxn ang="T125">
                    <a:pos x="T6" y="T7"/>
                  </a:cxn>
                  <a:cxn ang="T126">
                    <a:pos x="T8" y="T9"/>
                  </a:cxn>
                  <a:cxn ang="T127">
                    <a:pos x="T10" y="T11"/>
                  </a:cxn>
                  <a:cxn ang="T128">
                    <a:pos x="T12" y="T13"/>
                  </a:cxn>
                  <a:cxn ang="T129">
                    <a:pos x="T14" y="T15"/>
                  </a:cxn>
                  <a:cxn ang="T130">
                    <a:pos x="T16" y="T17"/>
                  </a:cxn>
                  <a:cxn ang="T131">
                    <a:pos x="T18" y="T19"/>
                  </a:cxn>
                  <a:cxn ang="T132">
                    <a:pos x="T20" y="T21"/>
                  </a:cxn>
                  <a:cxn ang="T133">
                    <a:pos x="T22" y="T23"/>
                  </a:cxn>
                  <a:cxn ang="T134">
                    <a:pos x="T24" y="T25"/>
                  </a:cxn>
                  <a:cxn ang="T135">
                    <a:pos x="T26" y="T27"/>
                  </a:cxn>
                  <a:cxn ang="T136">
                    <a:pos x="T28" y="T29"/>
                  </a:cxn>
                  <a:cxn ang="T137">
                    <a:pos x="T30" y="T31"/>
                  </a:cxn>
                  <a:cxn ang="T138">
                    <a:pos x="T32" y="T33"/>
                  </a:cxn>
                  <a:cxn ang="T139">
                    <a:pos x="T34" y="T35"/>
                  </a:cxn>
                  <a:cxn ang="T140">
                    <a:pos x="T36" y="T37"/>
                  </a:cxn>
                  <a:cxn ang="T141">
                    <a:pos x="T38" y="T39"/>
                  </a:cxn>
                  <a:cxn ang="T142">
                    <a:pos x="T40" y="T41"/>
                  </a:cxn>
                  <a:cxn ang="T143">
                    <a:pos x="T42" y="T43"/>
                  </a:cxn>
                  <a:cxn ang="T144">
                    <a:pos x="T44" y="T45"/>
                  </a:cxn>
                  <a:cxn ang="T145">
                    <a:pos x="T46" y="T47"/>
                  </a:cxn>
                  <a:cxn ang="T146">
                    <a:pos x="T48" y="T49"/>
                  </a:cxn>
                  <a:cxn ang="T147">
                    <a:pos x="T50" y="T51"/>
                  </a:cxn>
                  <a:cxn ang="T148">
                    <a:pos x="T52" y="T53"/>
                  </a:cxn>
                  <a:cxn ang="T149">
                    <a:pos x="T54" y="T55"/>
                  </a:cxn>
                  <a:cxn ang="T150">
                    <a:pos x="T56" y="T57"/>
                  </a:cxn>
                  <a:cxn ang="T151">
                    <a:pos x="T58" y="T59"/>
                  </a:cxn>
                  <a:cxn ang="T152">
                    <a:pos x="T60" y="T61"/>
                  </a:cxn>
                  <a:cxn ang="T153">
                    <a:pos x="T62" y="T63"/>
                  </a:cxn>
                  <a:cxn ang="T154">
                    <a:pos x="T64" y="T65"/>
                  </a:cxn>
                  <a:cxn ang="T155">
                    <a:pos x="T66" y="T67"/>
                  </a:cxn>
                  <a:cxn ang="T156">
                    <a:pos x="T68" y="T69"/>
                  </a:cxn>
                  <a:cxn ang="T157">
                    <a:pos x="T70" y="T71"/>
                  </a:cxn>
                  <a:cxn ang="T158">
                    <a:pos x="T72" y="T73"/>
                  </a:cxn>
                  <a:cxn ang="T159">
                    <a:pos x="T74" y="T75"/>
                  </a:cxn>
                  <a:cxn ang="T160">
                    <a:pos x="T76" y="T77"/>
                  </a:cxn>
                  <a:cxn ang="T161">
                    <a:pos x="T78" y="T79"/>
                  </a:cxn>
                  <a:cxn ang="T162">
                    <a:pos x="T80" y="T81"/>
                  </a:cxn>
                  <a:cxn ang="T163">
                    <a:pos x="T82" y="T83"/>
                  </a:cxn>
                  <a:cxn ang="T164">
                    <a:pos x="T84" y="T85"/>
                  </a:cxn>
                  <a:cxn ang="T165">
                    <a:pos x="T86" y="T87"/>
                  </a:cxn>
                  <a:cxn ang="T166">
                    <a:pos x="T88" y="T89"/>
                  </a:cxn>
                  <a:cxn ang="T167">
                    <a:pos x="T90" y="T91"/>
                  </a:cxn>
                  <a:cxn ang="T168">
                    <a:pos x="T92" y="T93"/>
                  </a:cxn>
                  <a:cxn ang="T169">
                    <a:pos x="T94" y="T95"/>
                  </a:cxn>
                  <a:cxn ang="T170">
                    <a:pos x="T96" y="T97"/>
                  </a:cxn>
                  <a:cxn ang="T171">
                    <a:pos x="T98" y="T99"/>
                  </a:cxn>
                  <a:cxn ang="T172">
                    <a:pos x="T100" y="T101"/>
                  </a:cxn>
                  <a:cxn ang="T173">
                    <a:pos x="T102" y="T103"/>
                  </a:cxn>
                  <a:cxn ang="T174">
                    <a:pos x="T104" y="T105"/>
                  </a:cxn>
                  <a:cxn ang="T175">
                    <a:pos x="T106" y="T107"/>
                  </a:cxn>
                  <a:cxn ang="T176">
                    <a:pos x="T108" y="T109"/>
                  </a:cxn>
                  <a:cxn ang="T177">
                    <a:pos x="T110" y="T111"/>
                  </a:cxn>
                  <a:cxn ang="T178">
                    <a:pos x="T112" y="T113"/>
                  </a:cxn>
                  <a:cxn ang="T179">
                    <a:pos x="T114" y="T115"/>
                  </a:cxn>
                  <a:cxn ang="T180">
                    <a:pos x="T116" y="T117"/>
                  </a:cxn>
                  <a:cxn ang="T181">
                    <a:pos x="T118" y="T119"/>
                  </a:cxn>
                  <a:cxn ang="T182">
                    <a:pos x="T120" y="T121"/>
                  </a:cxn>
                </a:cxnLst>
                <a:rect l="T183" t="T184" r="T185" b="T186"/>
                <a:pathLst>
                  <a:path w="348" h="222">
                    <a:moveTo>
                      <a:pt x="290" y="69"/>
                    </a:moveTo>
                    <a:lnTo>
                      <a:pt x="306" y="81"/>
                    </a:lnTo>
                    <a:lnTo>
                      <a:pt x="315" y="95"/>
                    </a:lnTo>
                    <a:lnTo>
                      <a:pt x="321" y="110"/>
                    </a:lnTo>
                    <a:lnTo>
                      <a:pt x="321" y="126"/>
                    </a:lnTo>
                    <a:lnTo>
                      <a:pt x="318" y="139"/>
                    </a:lnTo>
                    <a:lnTo>
                      <a:pt x="312" y="150"/>
                    </a:lnTo>
                    <a:lnTo>
                      <a:pt x="302" y="161"/>
                    </a:lnTo>
                    <a:lnTo>
                      <a:pt x="292" y="170"/>
                    </a:lnTo>
                    <a:lnTo>
                      <a:pt x="279" y="180"/>
                    </a:lnTo>
                    <a:lnTo>
                      <a:pt x="265" y="188"/>
                    </a:lnTo>
                    <a:lnTo>
                      <a:pt x="252" y="198"/>
                    </a:lnTo>
                    <a:lnTo>
                      <a:pt x="239" y="207"/>
                    </a:lnTo>
                    <a:lnTo>
                      <a:pt x="236" y="210"/>
                    </a:lnTo>
                    <a:lnTo>
                      <a:pt x="235" y="213"/>
                    </a:lnTo>
                    <a:lnTo>
                      <a:pt x="236" y="216"/>
                    </a:lnTo>
                    <a:lnTo>
                      <a:pt x="239" y="219"/>
                    </a:lnTo>
                    <a:lnTo>
                      <a:pt x="244" y="221"/>
                    </a:lnTo>
                    <a:lnTo>
                      <a:pt x="248" y="222"/>
                    </a:lnTo>
                    <a:lnTo>
                      <a:pt x="254" y="221"/>
                    </a:lnTo>
                    <a:lnTo>
                      <a:pt x="258" y="219"/>
                    </a:lnTo>
                    <a:lnTo>
                      <a:pt x="287" y="206"/>
                    </a:lnTo>
                    <a:lnTo>
                      <a:pt x="310" y="188"/>
                    </a:lnTo>
                    <a:lnTo>
                      <a:pt x="331" y="168"/>
                    </a:lnTo>
                    <a:lnTo>
                      <a:pt x="344" y="147"/>
                    </a:lnTo>
                    <a:lnTo>
                      <a:pt x="348" y="124"/>
                    </a:lnTo>
                    <a:lnTo>
                      <a:pt x="345" y="102"/>
                    </a:lnTo>
                    <a:lnTo>
                      <a:pt x="334" y="81"/>
                    </a:lnTo>
                    <a:lnTo>
                      <a:pt x="310" y="62"/>
                    </a:lnTo>
                    <a:lnTo>
                      <a:pt x="293" y="52"/>
                    </a:lnTo>
                    <a:lnTo>
                      <a:pt x="273" y="43"/>
                    </a:lnTo>
                    <a:lnTo>
                      <a:pt x="249" y="34"/>
                    </a:lnTo>
                    <a:lnTo>
                      <a:pt x="226" y="27"/>
                    </a:lnTo>
                    <a:lnTo>
                      <a:pt x="202" y="21"/>
                    </a:lnTo>
                    <a:lnTo>
                      <a:pt x="176" y="16"/>
                    </a:lnTo>
                    <a:lnTo>
                      <a:pt x="151" y="11"/>
                    </a:lnTo>
                    <a:lnTo>
                      <a:pt x="125" y="7"/>
                    </a:lnTo>
                    <a:lnTo>
                      <a:pt x="102" y="4"/>
                    </a:lnTo>
                    <a:lnTo>
                      <a:pt x="78" y="2"/>
                    </a:lnTo>
                    <a:lnTo>
                      <a:pt x="58" y="0"/>
                    </a:lnTo>
                    <a:lnTo>
                      <a:pt x="39" y="0"/>
                    </a:lnTo>
                    <a:lnTo>
                      <a:pt x="23" y="0"/>
                    </a:lnTo>
                    <a:lnTo>
                      <a:pt x="12" y="1"/>
                    </a:lnTo>
                    <a:lnTo>
                      <a:pt x="4" y="3"/>
                    </a:lnTo>
                    <a:lnTo>
                      <a:pt x="0" y="5"/>
                    </a:lnTo>
                    <a:lnTo>
                      <a:pt x="14" y="7"/>
                    </a:lnTo>
                    <a:lnTo>
                      <a:pt x="30" y="8"/>
                    </a:lnTo>
                    <a:lnTo>
                      <a:pt x="46" y="10"/>
                    </a:lnTo>
                    <a:lnTo>
                      <a:pt x="64" y="12"/>
                    </a:lnTo>
                    <a:lnTo>
                      <a:pt x="83" y="14"/>
                    </a:lnTo>
                    <a:lnTo>
                      <a:pt x="102" y="16"/>
                    </a:lnTo>
                    <a:lnTo>
                      <a:pt x="120" y="19"/>
                    </a:lnTo>
                    <a:lnTo>
                      <a:pt x="141" y="22"/>
                    </a:lnTo>
                    <a:lnTo>
                      <a:pt x="160" y="26"/>
                    </a:lnTo>
                    <a:lnTo>
                      <a:pt x="180" y="30"/>
                    </a:lnTo>
                    <a:lnTo>
                      <a:pt x="200" y="35"/>
                    </a:lnTo>
                    <a:lnTo>
                      <a:pt x="219" y="41"/>
                    </a:lnTo>
                    <a:lnTo>
                      <a:pt x="238" y="47"/>
                    </a:lnTo>
                    <a:lnTo>
                      <a:pt x="257" y="53"/>
                    </a:lnTo>
                    <a:lnTo>
                      <a:pt x="274" y="61"/>
                    </a:lnTo>
                    <a:lnTo>
                      <a:pt x="290" y="69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6" name="Freeform 51"/>
              <p:cNvSpPr>
                <a:spLocks/>
              </p:cNvSpPr>
              <p:nvPr/>
            </p:nvSpPr>
            <p:spPr bwMode="auto">
              <a:xfrm>
                <a:off x="1162" y="2273"/>
                <a:ext cx="48" cy="103"/>
              </a:xfrm>
              <a:custGeom>
                <a:avLst/>
                <a:gdLst>
                  <a:gd name="T0" fmla="*/ 0 w 142"/>
                  <a:gd name="T1" fmla="*/ 56 h 207"/>
                  <a:gd name="T2" fmla="*/ 0 w 142"/>
                  <a:gd name="T3" fmla="*/ 65 h 207"/>
                  <a:gd name="T4" fmla="*/ 2 w 142"/>
                  <a:gd name="T5" fmla="*/ 73 h 207"/>
                  <a:gd name="T6" fmla="*/ 5 w 142"/>
                  <a:gd name="T7" fmla="*/ 80 h 207"/>
                  <a:gd name="T8" fmla="*/ 10 w 142"/>
                  <a:gd name="T9" fmla="*/ 87 h 207"/>
                  <a:gd name="T10" fmla="*/ 16 w 142"/>
                  <a:gd name="T11" fmla="*/ 92 h 207"/>
                  <a:gd name="T12" fmla="*/ 23 w 142"/>
                  <a:gd name="T13" fmla="*/ 97 h 207"/>
                  <a:gd name="T14" fmla="*/ 31 w 142"/>
                  <a:gd name="T15" fmla="*/ 101 h 207"/>
                  <a:gd name="T16" fmla="*/ 39 w 142"/>
                  <a:gd name="T17" fmla="*/ 103 h 207"/>
                  <a:gd name="T18" fmla="*/ 41 w 142"/>
                  <a:gd name="T19" fmla="*/ 103 h 207"/>
                  <a:gd name="T20" fmla="*/ 44 w 142"/>
                  <a:gd name="T21" fmla="*/ 102 h 207"/>
                  <a:gd name="T22" fmla="*/ 46 w 142"/>
                  <a:gd name="T23" fmla="*/ 101 h 207"/>
                  <a:gd name="T24" fmla="*/ 47 w 142"/>
                  <a:gd name="T25" fmla="*/ 99 h 207"/>
                  <a:gd name="T26" fmla="*/ 47 w 142"/>
                  <a:gd name="T27" fmla="*/ 96 h 207"/>
                  <a:gd name="T28" fmla="*/ 46 w 142"/>
                  <a:gd name="T29" fmla="*/ 94 h 207"/>
                  <a:gd name="T30" fmla="*/ 45 w 142"/>
                  <a:gd name="T31" fmla="*/ 92 h 207"/>
                  <a:gd name="T32" fmla="*/ 42 w 142"/>
                  <a:gd name="T33" fmla="*/ 91 h 207"/>
                  <a:gd name="T34" fmla="*/ 34 w 142"/>
                  <a:gd name="T35" fmla="*/ 88 h 207"/>
                  <a:gd name="T36" fmla="*/ 27 w 142"/>
                  <a:gd name="T37" fmla="*/ 84 h 207"/>
                  <a:gd name="T38" fmla="*/ 21 w 142"/>
                  <a:gd name="T39" fmla="*/ 78 h 207"/>
                  <a:gd name="T40" fmla="*/ 17 w 142"/>
                  <a:gd name="T41" fmla="*/ 72 h 207"/>
                  <a:gd name="T42" fmla="*/ 14 w 142"/>
                  <a:gd name="T43" fmla="*/ 65 h 207"/>
                  <a:gd name="T44" fmla="*/ 13 w 142"/>
                  <a:gd name="T45" fmla="*/ 57 h 207"/>
                  <a:gd name="T46" fmla="*/ 13 w 142"/>
                  <a:gd name="T47" fmla="*/ 48 h 207"/>
                  <a:gd name="T48" fmla="*/ 15 w 142"/>
                  <a:gd name="T49" fmla="*/ 39 h 207"/>
                  <a:gd name="T50" fmla="*/ 18 w 142"/>
                  <a:gd name="T51" fmla="*/ 32 h 207"/>
                  <a:gd name="T52" fmla="*/ 24 w 142"/>
                  <a:gd name="T53" fmla="*/ 26 h 207"/>
                  <a:gd name="T54" fmla="*/ 29 w 142"/>
                  <a:gd name="T55" fmla="*/ 20 h 207"/>
                  <a:gd name="T56" fmla="*/ 36 w 142"/>
                  <a:gd name="T57" fmla="*/ 14 h 207"/>
                  <a:gd name="T58" fmla="*/ 41 w 142"/>
                  <a:gd name="T59" fmla="*/ 10 h 207"/>
                  <a:gd name="T60" fmla="*/ 46 w 142"/>
                  <a:gd name="T61" fmla="*/ 5 h 207"/>
                  <a:gd name="T62" fmla="*/ 48 w 142"/>
                  <a:gd name="T63" fmla="*/ 2 h 207"/>
                  <a:gd name="T64" fmla="*/ 48 w 142"/>
                  <a:gd name="T65" fmla="*/ 0 h 207"/>
                  <a:gd name="T66" fmla="*/ 43 w 142"/>
                  <a:gd name="T67" fmla="*/ 2 h 207"/>
                  <a:gd name="T68" fmla="*/ 36 w 142"/>
                  <a:gd name="T69" fmla="*/ 5 h 207"/>
                  <a:gd name="T70" fmla="*/ 28 w 142"/>
                  <a:gd name="T71" fmla="*/ 11 h 207"/>
                  <a:gd name="T72" fmla="*/ 21 w 142"/>
                  <a:gd name="T73" fmla="*/ 18 h 207"/>
                  <a:gd name="T74" fmla="*/ 13 w 142"/>
                  <a:gd name="T75" fmla="*/ 26 h 207"/>
                  <a:gd name="T76" fmla="*/ 7 w 142"/>
                  <a:gd name="T77" fmla="*/ 36 h 207"/>
                  <a:gd name="T78" fmla="*/ 3 w 142"/>
                  <a:gd name="T79" fmla="*/ 46 h 207"/>
                  <a:gd name="T80" fmla="*/ 0 w 142"/>
                  <a:gd name="T81" fmla="*/ 56 h 207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w 142"/>
                  <a:gd name="T124" fmla="*/ 0 h 207"/>
                  <a:gd name="T125" fmla="*/ 142 w 142"/>
                  <a:gd name="T126" fmla="*/ 207 h 207"/>
                </a:gdLst>
                <a:ahLst/>
                <a:cxnLst>
                  <a:cxn ang="T82">
                    <a:pos x="T0" y="T1"/>
                  </a:cxn>
                  <a:cxn ang="T83">
                    <a:pos x="T2" y="T3"/>
                  </a:cxn>
                  <a:cxn ang="T84">
                    <a:pos x="T4" y="T5"/>
                  </a:cxn>
                  <a:cxn ang="T85">
                    <a:pos x="T6" y="T7"/>
                  </a:cxn>
                  <a:cxn ang="T86">
                    <a:pos x="T8" y="T9"/>
                  </a:cxn>
                  <a:cxn ang="T87">
                    <a:pos x="T10" y="T11"/>
                  </a:cxn>
                  <a:cxn ang="T88">
                    <a:pos x="T12" y="T13"/>
                  </a:cxn>
                  <a:cxn ang="T89">
                    <a:pos x="T14" y="T15"/>
                  </a:cxn>
                  <a:cxn ang="T90">
                    <a:pos x="T16" y="T17"/>
                  </a:cxn>
                  <a:cxn ang="T91">
                    <a:pos x="T18" y="T19"/>
                  </a:cxn>
                  <a:cxn ang="T92">
                    <a:pos x="T20" y="T21"/>
                  </a:cxn>
                  <a:cxn ang="T93">
                    <a:pos x="T22" y="T23"/>
                  </a:cxn>
                  <a:cxn ang="T94">
                    <a:pos x="T24" y="T25"/>
                  </a:cxn>
                  <a:cxn ang="T95">
                    <a:pos x="T26" y="T27"/>
                  </a:cxn>
                  <a:cxn ang="T96">
                    <a:pos x="T28" y="T29"/>
                  </a:cxn>
                  <a:cxn ang="T97">
                    <a:pos x="T30" y="T31"/>
                  </a:cxn>
                  <a:cxn ang="T98">
                    <a:pos x="T32" y="T33"/>
                  </a:cxn>
                  <a:cxn ang="T99">
                    <a:pos x="T34" y="T35"/>
                  </a:cxn>
                  <a:cxn ang="T100">
                    <a:pos x="T36" y="T37"/>
                  </a:cxn>
                  <a:cxn ang="T101">
                    <a:pos x="T38" y="T39"/>
                  </a:cxn>
                  <a:cxn ang="T102">
                    <a:pos x="T40" y="T41"/>
                  </a:cxn>
                  <a:cxn ang="T103">
                    <a:pos x="T42" y="T43"/>
                  </a:cxn>
                  <a:cxn ang="T104">
                    <a:pos x="T44" y="T45"/>
                  </a:cxn>
                  <a:cxn ang="T105">
                    <a:pos x="T46" y="T47"/>
                  </a:cxn>
                  <a:cxn ang="T106">
                    <a:pos x="T48" y="T49"/>
                  </a:cxn>
                  <a:cxn ang="T107">
                    <a:pos x="T50" y="T51"/>
                  </a:cxn>
                  <a:cxn ang="T108">
                    <a:pos x="T52" y="T53"/>
                  </a:cxn>
                  <a:cxn ang="T109">
                    <a:pos x="T54" y="T55"/>
                  </a:cxn>
                  <a:cxn ang="T110">
                    <a:pos x="T56" y="T57"/>
                  </a:cxn>
                  <a:cxn ang="T111">
                    <a:pos x="T58" y="T59"/>
                  </a:cxn>
                  <a:cxn ang="T112">
                    <a:pos x="T60" y="T61"/>
                  </a:cxn>
                  <a:cxn ang="T113">
                    <a:pos x="T62" y="T63"/>
                  </a:cxn>
                  <a:cxn ang="T114">
                    <a:pos x="T64" y="T65"/>
                  </a:cxn>
                  <a:cxn ang="T115">
                    <a:pos x="T66" y="T67"/>
                  </a:cxn>
                  <a:cxn ang="T116">
                    <a:pos x="T68" y="T69"/>
                  </a:cxn>
                  <a:cxn ang="T117">
                    <a:pos x="T70" y="T71"/>
                  </a:cxn>
                  <a:cxn ang="T118">
                    <a:pos x="T72" y="T73"/>
                  </a:cxn>
                  <a:cxn ang="T119">
                    <a:pos x="T74" y="T75"/>
                  </a:cxn>
                  <a:cxn ang="T120">
                    <a:pos x="T76" y="T77"/>
                  </a:cxn>
                  <a:cxn ang="T121">
                    <a:pos x="T78" y="T79"/>
                  </a:cxn>
                  <a:cxn ang="T122">
                    <a:pos x="T80" y="T81"/>
                  </a:cxn>
                </a:cxnLst>
                <a:rect l="T123" t="T124" r="T125" b="T126"/>
                <a:pathLst>
                  <a:path w="142" h="207">
                    <a:moveTo>
                      <a:pt x="0" y="113"/>
                    </a:moveTo>
                    <a:lnTo>
                      <a:pt x="0" y="130"/>
                    </a:lnTo>
                    <a:lnTo>
                      <a:pt x="6" y="146"/>
                    </a:lnTo>
                    <a:lnTo>
                      <a:pt x="16" y="161"/>
                    </a:lnTo>
                    <a:lnTo>
                      <a:pt x="31" y="174"/>
                    </a:lnTo>
                    <a:lnTo>
                      <a:pt x="48" y="185"/>
                    </a:lnTo>
                    <a:lnTo>
                      <a:pt x="68" y="195"/>
                    </a:lnTo>
                    <a:lnTo>
                      <a:pt x="92" y="202"/>
                    </a:lnTo>
                    <a:lnTo>
                      <a:pt x="115" y="206"/>
                    </a:lnTo>
                    <a:lnTo>
                      <a:pt x="122" y="207"/>
                    </a:lnTo>
                    <a:lnTo>
                      <a:pt x="129" y="205"/>
                    </a:lnTo>
                    <a:lnTo>
                      <a:pt x="135" y="202"/>
                    </a:lnTo>
                    <a:lnTo>
                      <a:pt x="138" y="198"/>
                    </a:lnTo>
                    <a:lnTo>
                      <a:pt x="138" y="193"/>
                    </a:lnTo>
                    <a:lnTo>
                      <a:pt x="137" y="188"/>
                    </a:lnTo>
                    <a:lnTo>
                      <a:pt x="132" y="184"/>
                    </a:lnTo>
                    <a:lnTo>
                      <a:pt x="125" y="182"/>
                    </a:lnTo>
                    <a:lnTo>
                      <a:pt x="102" y="176"/>
                    </a:lnTo>
                    <a:lnTo>
                      <a:pt x="80" y="168"/>
                    </a:lnTo>
                    <a:lnTo>
                      <a:pt x="63" y="157"/>
                    </a:lnTo>
                    <a:lnTo>
                      <a:pt x="50" y="145"/>
                    </a:lnTo>
                    <a:lnTo>
                      <a:pt x="41" y="130"/>
                    </a:lnTo>
                    <a:lnTo>
                      <a:pt x="37" y="114"/>
                    </a:lnTo>
                    <a:lnTo>
                      <a:pt x="37" y="97"/>
                    </a:lnTo>
                    <a:lnTo>
                      <a:pt x="44" y="79"/>
                    </a:lnTo>
                    <a:lnTo>
                      <a:pt x="54" y="65"/>
                    </a:lnTo>
                    <a:lnTo>
                      <a:pt x="70" y="52"/>
                    </a:lnTo>
                    <a:lnTo>
                      <a:pt x="87" y="40"/>
                    </a:lnTo>
                    <a:lnTo>
                      <a:pt x="106" y="29"/>
                    </a:lnTo>
                    <a:lnTo>
                      <a:pt x="122" y="20"/>
                    </a:lnTo>
                    <a:lnTo>
                      <a:pt x="135" y="11"/>
                    </a:lnTo>
                    <a:lnTo>
                      <a:pt x="142" y="5"/>
                    </a:lnTo>
                    <a:lnTo>
                      <a:pt x="142" y="0"/>
                    </a:lnTo>
                    <a:lnTo>
                      <a:pt x="126" y="4"/>
                    </a:lnTo>
                    <a:lnTo>
                      <a:pt x="106" y="11"/>
                    </a:lnTo>
                    <a:lnTo>
                      <a:pt x="84" y="23"/>
                    </a:lnTo>
                    <a:lnTo>
                      <a:pt x="61" y="37"/>
                    </a:lnTo>
                    <a:lnTo>
                      <a:pt x="39" y="53"/>
                    </a:lnTo>
                    <a:lnTo>
                      <a:pt x="22" y="72"/>
                    </a:lnTo>
                    <a:lnTo>
                      <a:pt x="8" y="93"/>
                    </a:lnTo>
                    <a:lnTo>
                      <a:pt x="0" y="113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7" name="Freeform 52"/>
              <p:cNvSpPr>
                <a:spLocks/>
              </p:cNvSpPr>
              <p:nvPr/>
            </p:nvSpPr>
            <p:spPr bwMode="auto">
              <a:xfrm>
                <a:off x="1492" y="2206"/>
                <a:ext cx="101" cy="135"/>
              </a:xfrm>
              <a:custGeom>
                <a:avLst/>
                <a:gdLst>
                  <a:gd name="T0" fmla="*/ 85 w 303"/>
                  <a:gd name="T1" fmla="*/ 54 h 272"/>
                  <a:gd name="T2" fmla="*/ 90 w 303"/>
                  <a:gd name="T3" fmla="*/ 63 h 272"/>
                  <a:gd name="T4" fmla="*/ 93 w 303"/>
                  <a:gd name="T5" fmla="*/ 71 h 272"/>
                  <a:gd name="T6" fmla="*/ 91 w 303"/>
                  <a:gd name="T7" fmla="*/ 81 h 272"/>
                  <a:gd name="T8" fmla="*/ 85 w 303"/>
                  <a:gd name="T9" fmla="*/ 91 h 272"/>
                  <a:gd name="T10" fmla="*/ 77 w 303"/>
                  <a:gd name="T11" fmla="*/ 99 h 272"/>
                  <a:gd name="T12" fmla="*/ 68 w 303"/>
                  <a:gd name="T13" fmla="*/ 107 h 272"/>
                  <a:gd name="T14" fmla="*/ 58 w 303"/>
                  <a:gd name="T15" fmla="*/ 115 h 272"/>
                  <a:gd name="T16" fmla="*/ 53 w 303"/>
                  <a:gd name="T17" fmla="*/ 121 h 272"/>
                  <a:gd name="T18" fmla="*/ 51 w 303"/>
                  <a:gd name="T19" fmla="*/ 125 h 272"/>
                  <a:gd name="T20" fmla="*/ 49 w 303"/>
                  <a:gd name="T21" fmla="*/ 129 h 272"/>
                  <a:gd name="T22" fmla="*/ 50 w 303"/>
                  <a:gd name="T23" fmla="*/ 133 h 272"/>
                  <a:gd name="T24" fmla="*/ 54 w 303"/>
                  <a:gd name="T25" fmla="*/ 135 h 272"/>
                  <a:gd name="T26" fmla="*/ 57 w 303"/>
                  <a:gd name="T27" fmla="*/ 135 h 272"/>
                  <a:gd name="T28" fmla="*/ 63 w 303"/>
                  <a:gd name="T29" fmla="*/ 127 h 272"/>
                  <a:gd name="T30" fmla="*/ 74 w 303"/>
                  <a:gd name="T31" fmla="*/ 117 h 272"/>
                  <a:gd name="T32" fmla="*/ 85 w 303"/>
                  <a:gd name="T33" fmla="*/ 107 h 272"/>
                  <a:gd name="T34" fmla="*/ 95 w 303"/>
                  <a:gd name="T35" fmla="*/ 95 h 272"/>
                  <a:gd name="T36" fmla="*/ 100 w 303"/>
                  <a:gd name="T37" fmla="*/ 81 h 272"/>
                  <a:gd name="T38" fmla="*/ 100 w 303"/>
                  <a:gd name="T39" fmla="*/ 66 h 272"/>
                  <a:gd name="T40" fmla="*/ 94 w 303"/>
                  <a:gd name="T41" fmla="*/ 52 h 272"/>
                  <a:gd name="T42" fmla="*/ 84 w 303"/>
                  <a:gd name="T43" fmla="*/ 41 h 272"/>
                  <a:gd name="T44" fmla="*/ 72 w 303"/>
                  <a:gd name="T45" fmla="*/ 33 h 272"/>
                  <a:gd name="T46" fmla="*/ 62 w 303"/>
                  <a:gd name="T47" fmla="*/ 27 h 272"/>
                  <a:gd name="T48" fmla="*/ 50 w 303"/>
                  <a:gd name="T49" fmla="*/ 20 h 272"/>
                  <a:gd name="T50" fmla="*/ 38 w 303"/>
                  <a:gd name="T51" fmla="*/ 13 h 272"/>
                  <a:gd name="T52" fmla="*/ 27 w 303"/>
                  <a:gd name="T53" fmla="*/ 8 h 272"/>
                  <a:gd name="T54" fmla="*/ 16 w 303"/>
                  <a:gd name="T55" fmla="*/ 3 h 272"/>
                  <a:gd name="T56" fmla="*/ 8 w 303"/>
                  <a:gd name="T57" fmla="*/ 0 h 272"/>
                  <a:gd name="T58" fmla="*/ 2 w 303"/>
                  <a:gd name="T59" fmla="*/ 0 h 272"/>
                  <a:gd name="T60" fmla="*/ 4 w 303"/>
                  <a:gd name="T61" fmla="*/ 3 h 272"/>
                  <a:gd name="T62" fmla="*/ 14 w 303"/>
                  <a:gd name="T63" fmla="*/ 8 h 272"/>
                  <a:gd name="T64" fmla="*/ 25 w 303"/>
                  <a:gd name="T65" fmla="*/ 13 h 272"/>
                  <a:gd name="T66" fmla="*/ 35 w 303"/>
                  <a:gd name="T67" fmla="*/ 19 h 272"/>
                  <a:gd name="T68" fmla="*/ 46 w 303"/>
                  <a:gd name="T69" fmla="*/ 25 h 272"/>
                  <a:gd name="T70" fmla="*/ 57 w 303"/>
                  <a:gd name="T71" fmla="*/ 31 h 272"/>
                  <a:gd name="T72" fmla="*/ 68 w 303"/>
                  <a:gd name="T73" fmla="*/ 39 h 272"/>
                  <a:gd name="T74" fmla="*/ 77 w 303"/>
                  <a:gd name="T75" fmla="*/ 46 h 272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w 303"/>
                  <a:gd name="T115" fmla="*/ 0 h 272"/>
                  <a:gd name="T116" fmla="*/ 303 w 303"/>
                  <a:gd name="T117" fmla="*/ 272 h 272"/>
                </a:gdLst>
                <a:ahLst/>
                <a:cxnLst>
                  <a:cxn ang="T76">
                    <a:pos x="T0" y="T1"/>
                  </a:cxn>
                  <a:cxn ang="T77">
                    <a:pos x="T2" y="T3"/>
                  </a:cxn>
                  <a:cxn ang="T78">
                    <a:pos x="T4" y="T5"/>
                  </a:cxn>
                  <a:cxn ang="T79">
                    <a:pos x="T6" y="T7"/>
                  </a:cxn>
                  <a:cxn ang="T80">
                    <a:pos x="T8" y="T9"/>
                  </a:cxn>
                  <a:cxn ang="T81">
                    <a:pos x="T10" y="T11"/>
                  </a:cxn>
                  <a:cxn ang="T82">
                    <a:pos x="T12" y="T13"/>
                  </a:cxn>
                  <a:cxn ang="T83">
                    <a:pos x="T14" y="T15"/>
                  </a:cxn>
                  <a:cxn ang="T84">
                    <a:pos x="T16" y="T17"/>
                  </a:cxn>
                  <a:cxn ang="T85">
                    <a:pos x="T18" y="T19"/>
                  </a:cxn>
                  <a:cxn ang="T86">
                    <a:pos x="T20" y="T21"/>
                  </a:cxn>
                  <a:cxn ang="T87">
                    <a:pos x="T22" y="T23"/>
                  </a:cxn>
                  <a:cxn ang="T88">
                    <a:pos x="T24" y="T25"/>
                  </a:cxn>
                  <a:cxn ang="T89">
                    <a:pos x="T26" y="T27"/>
                  </a:cxn>
                  <a:cxn ang="T90">
                    <a:pos x="T28" y="T29"/>
                  </a:cxn>
                  <a:cxn ang="T91">
                    <a:pos x="T30" y="T31"/>
                  </a:cxn>
                  <a:cxn ang="T92">
                    <a:pos x="T32" y="T33"/>
                  </a:cxn>
                  <a:cxn ang="T93">
                    <a:pos x="T34" y="T35"/>
                  </a:cxn>
                  <a:cxn ang="T94">
                    <a:pos x="T36" y="T37"/>
                  </a:cxn>
                  <a:cxn ang="T95">
                    <a:pos x="T38" y="T39"/>
                  </a:cxn>
                  <a:cxn ang="T96">
                    <a:pos x="T40" y="T41"/>
                  </a:cxn>
                  <a:cxn ang="T97">
                    <a:pos x="T42" y="T43"/>
                  </a:cxn>
                  <a:cxn ang="T98">
                    <a:pos x="T44" y="T45"/>
                  </a:cxn>
                  <a:cxn ang="T99">
                    <a:pos x="T46" y="T47"/>
                  </a:cxn>
                  <a:cxn ang="T100">
                    <a:pos x="T48" y="T49"/>
                  </a:cxn>
                  <a:cxn ang="T101">
                    <a:pos x="T50" y="T51"/>
                  </a:cxn>
                  <a:cxn ang="T102">
                    <a:pos x="T52" y="T53"/>
                  </a:cxn>
                  <a:cxn ang="T103">
                    <a:pos x="T54" y="T55"/>
                  </a:cxn>
                  <a:cxn ang="T104">
                    <a:pos x="T56" y="T57"/>
                  </a:cxn>
                  <a:cxn ang="T105">
                    <a:pos x="T58" y="T59"/>
                  </a:cxn>
                  <a:cxn ang="T106">
                    <a:pos x="T60" y="T61"/>
                  </a:cxn>
                  <a:cxn ang="T107">
                    <a:pos x="T62" y="T63"/>
                  </a:cxn>
                  <a:cxn ang="T108">
                    <a:pos x="T64" y="T65"/>
                  </a:cxn>
                  <a:cxn ang="T109">
                    <a:pos x="T66" y="T67"/>
                  </a:cxn>
                  <a:cxn ang="T110">
                    <a:pos x="T68" y="T69"/>
                  </a:cxn>
                  <a:cxn ang="T111">
                    <a:pos x="T70" y="T71"/>
                  </a:cxn>
                  <a:cxn ang="T112">
                    <a:pos x="T72" y="T73"/>
                  </a:cxn>
                  <a:cxn ang="T113">
                    <a:pos x="T74" y="T75"/>
                  </a:cxn>
                </a:cxnLst>
                <a:rect l="T114" t="T115" r="T116" b="T117"/>
                <a:pathLst>
                  <a:path w="303" h="272">
                    <a:moveTo>
                      <a:pt x="246" y="102"/>
                    </a:moveTo>
                    <a:lnTo>
                      <a:pt x="256" y="109"/>
                    </a:lnTo>
                    <a:lnTo>
                      <a:pt x="264" y="117"/>
                    </a:lnTo>
                    <a:lnTo>
                      <a:pt x="271" y="126"/>
                    </a:lnTo>
                    <a:lnTo>
                      <a:pt x="275" y="135"/>
                    </a:lnTo>
                    <a:lnTo>
                      <a:pt x="278" y="144"/>
                    </a:lnTo>
                    <a:lnTo>
                      <a:pt x="277" y="154"/>
                    </a:lnTo>
                    <a:lnTo>
                      <a:pt x="274" y="164"/>
                    </a:lnTo>
                    <a:lnTo>
                      <a:pt x="267" y="173"/>
                    </a:lnTo>
                    <a:lnTo>
                      <a:pt x="256" y="183"/>
                    </a:lnTo>
                    <a:lnTo>
                      <a:pt x="245" y="192"/>
                    </a:lnTo>
                    <a:lnTo>
                      <a:pt x="232" y="200"/>
                    </a:lnTo>
                    <a:lnTo>
                      <a:pt x="219" y="209"/>
                    </a:lnTo>
                    <a:lnTo>
                      <a:pt x="204" y="216"/>
                    </a:lnTo>
                    <a:lnTo>
                      <a:pt x="190" y="224"/>
                    </a:lnTo>
                    <a:lnTo>
                      <a:pt x="175" y="232"/>
                    </a:lnTo>
                    <a:lnTo>
                      <a:pt x="162" y="241"/>
                    </a:lnTo>
                    <a:lnTo>
                      <a:pt x="158" y="244"/>
                    </a:lnTo>
                    <a:lnTo>
                      <a:pt x="155" y="248"/>
                    </a:lnTo>
                    <a:lnTo>
                      <a:pt x="152" y="252"/>
                    </a:lnTo>
                    <a:lnTo>
                      <a:pt x="149" y="256"/>
                    </a:lnTo>
                    <a:lnTo>
                      <a:pt x="148" y="260"/>
                    </a:lnTo>
                    <a:lnTo>
                      <a:pt x="148" y="264"/>
                    </a:lnTo>
                    <a:lnTo>
                      <a:pt x="151" y="268"/>
                    </a:lnTo>
                    <a:lnTo>
                      <a:pt x="155" y="271"/>
                    </a:lnTo>
                    <a:lnTo>
                      <a:pt x="161" y="272"/>
                    </a:lnTo>
                    <a:lnTo>
                      <a:pt x="166" y="272"/>
                    </a:lnTo>
                    <a:lnTo>
                      <a:pt x="171" y="271"/>
                    </a:lnTo>
                    <a:lnTo>
                      <a:pt x="175" y="268"/>
                    </a:lnTo>
                    <a:lnTo>
                      <a:pt x="190" y="256"/>
                    </a:lnTo>
                    <a:lnTo>
                      <a:pt x="206" y="246"/>
                    </a:lnTo>
                    <a:lnTo>
                      <a:pt x="222" y="236"/>
                    </a:lnTo>
                    <a:lnTo>
                      <a:pt x="239" y="226"/>
                    </a:lnTo>
                    <a:lnTo>
                      <a:pt x="255" y="216"/>
                    </a:lnTo>
                    <a:lnTo>
                      <a:pt x="271" y="204"/>
                    </a:lnTo>
                    <a:lnTo>
                      <a:pt x="284" y="192"/>
                    </a:lnTo>
                    <a:lnTo>
                      <a:pt x="294" y="179"/>
                    </a:lnTo>
                    <a:lnTo>
                      <a:pt x="301" y="163"/>
                    </a:lnTo>
                    <a:lnTo>
                      <a:pt x="303" y="148"/>
                    </a:lnTo>
                    <a:lnTo>
                      <a:pt x="300" y="133"/>
                    </a:lnTo>
                    <a:lnTo>
                      <a:pt x="293" y="118"/>
                    </a:lnTo>
                    <a:lnTo>
                      <a:pt x="281" y="105"/>
                    </a:lnTo>
                    <a:lnTo>
                      <a:pt x="268" y="92"/>
                    </a:lnTo>
                    <a:lnTo>
                      <a:pt x="251" y="82"/>
                    </a:lnTo>
                    <a:lnTo>
                      <a:pt x="232" y="73"/>
                    </a:lnTo>
                    <a:lnTo>
                      <a:pt x="217" y="67"/>
                    </a:lnTo>
                    <a:lnTo>
                      <a:pt x="201" y="61"/>
                    </a:lnTo>
                    <a:lnTo>
                      <a:pt x="185" y="54"/>
                    </a:lnTo>
                    <a:lnTo>
                      <a:pt x="168" y="47"/>
                    </a:lnTo>
                    <a:lnTo>
                      <a:pt x="151" y="40"/>
                    </a:lnTo>
                    <a:lnTo>
                      <a:pt x="132" y="34"/>
                    </a:lnTo>
                    <a:lnTo>
                      <a:pt x="114" y="27"/>
                    </a:lnTo>
                    <a:lnTo>
                      <a:pt x="97" y="21"/>
                    </a:lnTo>
                    <a:lnTo>
                      <a:pt x="81" y="16"/>
                    </a:lnTo>
                    <a:lnTo>
                      <a:pt x="65" y="11"/>
                    </a:lnTo>
                    <a:lnTo>
                      <a:pt x="49" y="7"/>
                    </a:lnTo>
                    <a:lnTo>
                      <a:pt x="36" y="4"/>
                    </a:lnTo>
                    <a:lnTo>
                      <a:pt x="24" y="1"/>
                    </a:lnTo>
                    <a:lnTo>
                      <a:pt x="14" y="0"/>
                    </a:lnTo>
                    <a:lnTo>
                      <a:pt x="5" y="0"/>
                    </a:lnTo>
                    <a:lnTo>
                      <a:pt x="0" y="2"/>
                    </a:lnTo>
                    <a:lnTo>
                      <a:pt x="13" y="7"/>
                    </a:lnTo>
                    <a:lnTo>
                      <a:pt x="27" y="12"/>
                    </a:lnTo>
                    <a:lnTo>
                      <a:pt x="43" y="17"/>
                    </a:lnTo>
                    <a:lnTo>
                      <a:pt x="58" y="22"/>
                    </a:lnTo>
                    <a:lnTo>
                      <a:pt x="74" y="27"/>
                    </a:lnTo>
                    <a:lnTo>
                      <a:pt x="90" y="32"/>
                    </a:lnTo>
                    <a:lnTo>
                      <a:pt x="106" y="38"/>
                    </a:lnTo>
                    <a:lnTo>
                      <a:pt x="122" y="44"/>
                    </a:lnTo>
                    <a:lnTo>
                      <a:pt x="139" y="50"/>
                    </a:lnTo>
                    <a:lnTo>
                      <a:pt x="155" y="57"/>
                    </a:lnTo>
                    <a:lnTo>
                      <a:pt x="171" y="63"/>
                    </a:lnTo>
                    <a:lnTo>
                      <a:pt x="187" y="70"/>
                    </a:lnTo>
                    <a:lnTo>
                      <a:pt x="203" y="78"/>
                    </a:lnTo>
                    <a:lnTo>
                      <a:pt x="217" y="85"/>
                    </a:lnTo>
                    <a:lnTo>
                      <a:pt x="232" y="93"/>
                    </a:lnTo>
                    <a:lnTo>
                      <a:pt x="246" y="102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</p:grpSp>
      <p:grpSp>
        <p:nvGrpSpPr>
          <p:cNvPr id="148" name="Group 53"/>
          <p:cNvGrpSpPr>
            <a:grpSpLocks/>
          </p:cNvGrpSpPr>
          <p:nvPr/>
        </p:nvGrpSpPr>
        <p:grpSpPr bwMode="auto">
          <a:xfrm>
            <a:off x="537270" y="3107010"/>
            <a:ext cx="414338" cy="511175"/>
            <a:chOff x="2870" y="1518"/>
            <a:chExt cx="292" cy="320"/>
          </a:xfrm>
        </p:grpSpPr>
        <p:graphicFrame>
          <p:nvGraphicFramePr>
            <p:cNvPr id="149" name="Object 54"/>
            <p:cNvGraphicFramePr>
              <a:graphicFrameLocks noChangeAspect="1"/>
            </p:cNvGraphicFramePr>
            <p:nvPr/>
          </p:nvGraphicFramePr>
          <p:xfrm>
            <a:off x="2870" y="1518"/>
            <a:ext cx="272" cy="282"/>
          </p:xfrm>
          <a:graphic>
            <a:graphicData uri="http://schemas.openxmlformats.org/presentationml/2006/ole">
              <p:oleObj spid="_x0000_s4114" name="Clip" r:id="rId6" imgW="819000" imgH="847800" progId="">
                <p:embed/>
              </p:oleObj>
            </a:graphicData>
          </a:graphic>
        </p:graphicFrame>
        <p:graphicFrame>
          <p:nvGraphicFramePr>
            <p:cNvPr id="150" name="Object 55"/>
            <p:cNvGraphicFramePr>
              <a:graphicFrameLocks noChangeAspect="1"/>
            </p:cNvGraphicFramePr>
            <p:nvPr/>
          </p:nvGraphicFramePr>
          <p:xfrm>
            <a:off x="2913" y="1602"/>
            <a:ext cx="249" cy="236"/>
          </p:xfrm>
          <a:graphic>
            <a:graphicData uri="http://schemas.openxmlformats.org/presentationml/2006/ole">
              <p:oleObj spid="_x0000_s4115" name="Clip" r:id="rId7" imgW="1266840" imgH="1200240" progId="">
                <p:embed/>
              </p:oleObj>
            </a:graphicData>
          </a:graphic>
        </p:graphicFrame>
      </p:grpSp>
      <p:grpSp>
        <p:nvGrpSpPr>
          <p:cNvPr id="151" name="Group 56"/>
          <p:cNvGrpSpPr>
            <a:grpSpLocks/>
          </p:cNvGrpSpPr>
          <p:nvPr/>
        </p:nvGrpSpPr>
        <p:grpSpPr bwMode="auto">
          <a:xfrm>
            <a:off x="1089720" y="2889522"/>
            <a:ext cx="415925" cy="509588"/>
            <a:chOff x="2870" y="1518"/>
            <a:chExt cx="292" cy="320"/>
          </a:xfrm>
        </p:grpSpPr>
        <p:graphicFrame>
          <p:nvGraphicFramePr>
            <p:cNvPr id="152" name="Object 57"/>
            <p:cNvGraphicFramePr>
              <a:graphicFrameLocks noChangeAspect="1"/>
            </p:cNvGraphicFramePr>
            <p:nvPr/>
          </p:nvGraphicFramePr>
          <p:xfrm>
            <a:off x="2870" y="1518"/>
            <a:ext cx="272" cy="282"/>
          </p:xfrm>
          <a:graphic>
            <a:graphicData uri="http://schemas.openxmlformats.org/presentationml/2006/ole">
              <p:oleObj spid="_x0000_s4116" name="Clip" r:id="rId8" imgW="819000" imgH="847800" progId="">
                <p:embed/>
              </p:oleObj>
            </a:graphicData>
          </a:graphic>
        </p:graphicFrame>
        <p:graphicFrame>
          <p:nvGraphicFramePr>
            <p:cNvPr id="153" name="Object 58"/>
            <p:cNvGraphicFramePr>
              <a:graphicFrameLocks noChangeAspect="1"/>
            </p:cNvGraphicFramePr>
            <p:nvPr/>
          </p:nvGraphicFramePr>
          <p:xfrm>
            <a:off x="2913" y="1602"/>
            <a:ext cx="249" cy="236"/>
          </p:xfrm>
          <a:graphic>
            <a:graphicData uri="http://schemas.openxmlformats.org/presentationml/2006/ole">
              <p:oleObj spid="_x0000_s4117" name="Clip" r:id="rId9" imgW="1266840" imgH="1200240" progId="">
                <p:embed/>
              </p:oleObj>
            </a:graphicData>
          </a:graphic>
        </p:graphicFrame>
      </p:grpSp>
      <p:grpSp>
        <p:nvGrpSpPr>
          <p:cNvPr id="154" name="Group 59"/>
          <p:cNvGrpSpPr>
            <a:grpSpLocks/>
          </p:cNvGrpSpPr>
          <p:nvPr/>
        </p:nvGrpSpPr>
        <p:grpSpPr bwMode="auto">
          <a:xfrm>
            <a:off x="2994720" y="4346847"/>
            <a:ext cx="782638" cy="917575"/>
            <a:chOff x="1952" y="1032"/>
            <a:chExt cx="589" cy="706"/>
          </a:xfrm>
        </p:grpSpPr>
        <p:sp>
          <p:nvSpPr>
            <p:cNvPr id="155" name="Text Box 60"/>
            <p:cNvSpPr txBox="1">
              <a:spLocks noChangeArrowheads="1"/>
            </p:cNvSpPr>
            <p:nvPr/>
          </p:nvSpPr>
          <p:spPr bwMode="auto">
            <a:xfrm>
              <a:off x="2080" y="1456"/>
              <a:ext cx="353" cy="2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sz="1800">
                  <a:latin typeface="Comic Sans MS" pitchFamily="66" charset="0"/>
                </a:rPr>
                <a:t>AP</a:t>
              </a:r>
            </a:p>
          </p:txBody>
        </p:sp>
        <p:grpSp>
          <p:nvGrpSpPr>
            <p:cNvPr id="156" name="Group 61"/>
            <p:cNvGrpSpPr>
              <a:grpSpLocks/>
            </p:cNvGrpSpPr>
            <p:nvPr/>
          </p:nvGrpSpPr>
          <p:grpSpPr bwMode="auto">
            <a:xfrm>
              <a:off x="1952" y="1032"/>
              <a:ext cx="589" cy="440"/>
              <a:chOff x="1160" y="2192"/>
              <a:chExt cx="589" cy="440"/>
            </a:xfrm>
          </p:grpSpPr>
          <p:pic>
            <p:nvPicPr>
              <p:cNvPr id="157" name="Picture 62" descr="31u_bnrz[1]"/>
              <p:cNvPicPr>
                <a:picLocks noChangeAspect="1" noChangeArrowheads="1"/>
              </p:cNvPicPr>
              <p:nvPr/>
            </p:nvPicPr>
            <p:blipFill>
              <a:blip r:embed="rId5" cstate="print"/>
              <a:srcRect/>
              <a:stretch>
                <a:fillRect/>
              </a:stretch>
            </p:blipFill>
            <p:spPr bwMode="auto">
              <a:xfrm rot="-5400000">
                <a:off x="1349" y="2458"/>
                <a:ext cx="212" cy="13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158" name="AutoShape 63"/>
              <p:cNvSpPr>
                <a:spLocks noChangeAspect="1" noChangeArrowheads="1" noTextEdit="1"/>
              </p:cNvSpPr>
              <p:nvPr/>
            </p:nvSpPr>
            <p:spPr bwMode="auto">
              <a:xfrm>
                <a:off x="1160" y="2192"/>
                <a:ext cx="589" cy="2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59" name="Freeform 64"/>
              <p:cNvSpPr>
                <a:spLocks/>
              </p:cNvSpPr>
              <p:nvPr/>
            </p:nvSpPr>
            <p:spPr bwMode="auto">
              <a:xfrm>
                <a:off x="1283" y="2231"/>
                <a:ext cx="83" cy="102"/>
              </a:xfrm>
              <a:custGeom>
                <a:avLst/>
                <a:gdLst>
                  <a:gd name="T0" fmla="*/ 29 w 247"/>
                  <a:gd name="T1" fmla="*/ 13 h 203"/>
                  <a:gd name="T2" fmla="*/ 23 w 247"/>
                  <a:gd name="T3" fmla="*/ 17 h 203"/>
                  <a:gd name="T4" fmla="*/ 17 w 247"/>
                  <a:gd name="T5" fmla="*/ 22 h 203"/>
                  <a:gd name="T6" fmla="*/ 13 w 247"/>
                  <a:gd name="T7" fmla="*/ 28 h 203"/>
                  <a:gd name="T8" fmla="*/ 8 w 247"/>
                  <a:gd name="T9" fmla="*/ 34 h 203"/>
                  <a:gd name="T10" fmla="*/ 5 w 247"/>
                  <a:gd name="T11" fmla="*/ 40 h 203"/>
                  <a:gd name="T12" fmla="*/ 2 w 247"/>
                  <a:gd name="T13" fmla="*/ 47 h 203"/>
                  <a:gd name="T14" fmla="*/ 1 w 247"/>
                  <a:gd name="T15" fmla="*/ 55 h 203"/>
                  <a:gd name="T16" fmla="*/ 0 w 247"/>
                  <a:gd name="T17" fmla="*/ 62 h 203"/>
                  <a:gd name="T18" fmla="*/ 1 w 247"/>
                  <a:gd name="T19" fmla="*/ 73 h 203"/>
                  <a:gd name="T20" fmla="*/ 5 w 247"/>
                  <a:gd name="T21" fmla="*/ 82 h 203"/>
                  <a:gd name="T22" fmla="*/ 11 w 247"/>
                  <a:gd name="T23" fmla="*/ 89 h 203"/>
                  <a:gd name="T24" fmla="*/ 18 w 247"/>
                  <a:gd name="T25" fmla="*/ 95 h 203"/>
                  <a:gd name="T26" fmla="*/ 27 w 247"/>
                  <a:gd name="T27" fmla="*/ 99 h 203"/>
                  <a:gd name="T28" fmla="*/ 37 w 247"/>
                  <a:gd name="T29" fmla="*/ 101 h 203"/>
                  <a:gd name="T30" fmla="*/ 46 w 247"/>
                  <a:gd name="T31" fmla="*/ 102 h 203"/>
                  <a:gd name="T32" fmla="*/ 55 w 247"/>
                  <a:gd name="T33" fmla="*/ 100 h 203"/>
                  <a:gd name="T34" fmla="*/ 57 w 247"/>
                  <a:gd name="T35" fmla="*/ 100 h 203"/>
                  <a:gd name="T36" fmla="*/ 59 w 247"/>
                  <a:gd name="T37" fmla="*/ 99 h 203"/>
                  <a:gd name="T38" fmla="*/ 61 w 247"/>
                  <a:gd name="T39" fmla="*/ 98 h 203"/>
                  <a:gd name="T40" fmla="*/ 61 w 247"/>
                  <a:gd name="T41" fmla="*/ 96 h 203"/>
                  <a:gd name="T42" fmla="*/ 60 w 247"/>
                  <a:gd name="T43" fmla="*/ 93 h 203"/>
                  <a:gd name="T44" fmla="*/ 58 w 247"/>
                  <a:gd name="T45" fmla="*/ 91 h 203"/>
                  <a:gd name="T46" fmla="*/ 56 w 247"/>
                  <a:gd name="T47" fmla="*/ 89 h 203"/>
                  <a:gd name="T48" fmla="*/ 54 w 247"/>
                  <a:gd name="T49" fmla="*/ 88 h 203"/>
                  <a:gd name="T50" fmla="*/ 49 w 247"/>
                  <a:gd name="T51" fmla="*/ 87 h 203"/>
                  <a:gd name="T52" fmla="*/ 44 w 247"/>
                  <a:gd name="T53" fmla="*/ 86 h 203"/>
                  <a:gd name="T54" fmla="*/ 39 w 247"/>
                  <a:gd name="T55" fmla="*/ 85 h 203"/>
                  <a:gd name="T56" fmla="*/ 35 w 247"/>
                  <a:gd name="T57" fmla="*/ 84 h 203"/>
                  <a:gd name="T58" fmla="*/ 30 w 247"/>
                  <a:gd name="T59" fmla="*/ 82 h 203"/>
                  <a:gd name="T60" fmla="*/ 26 w 247"/>
                  <a:gd name="T61" fmla="*/ 80 h 203"/>
                  <a:gd name="T62" fmla="*/ 22 w 247"/>
                  <a:gd name="T63" fmla="*/ 77 h 203"/>
                  <a:gd name="T64" fmla="*/ 18 w 247"/>
                  <a:gd name="T65" fmla="*/ 73 h 203"/>
                  <a:gd name="T66" fmla="*/ 16 w 247"/>
                  <a:gd name="T67" fmla="*/ 56 h 203"/>
                  <a:gd name="T68" fmla="*/ 20 w 247"/>
                  <a:gd name="T69" fmla="*/ 42 h 203"/>
                  <a:gd name="T70" fmla="*/ 28 w 247"/>
                  <a:gd name="T71" fmla="*/ 31 h 203"/>
                  <a:gd name="T72" fmla="*/ 39 w 247"/>
                  <a:gd name="T73" fmla="*/ 22 h 203"/>
                  <a:gd name="T74" fmla="*/ 51 w 247"/>
                  <a:gd name="T75" fmla="*/ 15 h 203"/>
                  <a:gd name="T76" fmla="*/ 63 w 247"/>
                  <a:gd name="T77" fmla="*/ 10 h 203"/>
                  <a:gd name="T78" fmla="*/ 74 w 247"/>
                  <a:gd name="T79" fmla="*/ 6 h 203"/>
                  <a:gd name="T80" fmla="*/ 83 w 247"/>
                  <a:gd name="T81" fmla="*/ 2 h 203"/>
                  <a:gd name="T82" fmla="*/ 78 w 247"/>
                  <a:gd name="T83" fmla="*/ 1 h 203"/>
                  <a:gd name="T84" fmla="*/ 72 w 247"/>
                  <a:gd name="T85" fmla="*/ 0 h 203"/>
                  <a:gd name="T86" fmla="*/ 65 w 247"/>
                  <a:gd name="T87" fmla="*/ 1 h 203"/>
                  <a:gd name="T88" fmla="*/ 57 w 247"/>
                  <a:gd name="T89" fmla="*/ 2 h 203"/>
                  <a:gd name="T90" fmla="*/ 50 w 247"/>
                  <a:gd name="T91" fmla="*/ 5 h 203"/>
                  <a:gd name="T92" fmla="*/ 43 w 247"/>
                  <a:gd name="T93" fmla="*/ 7 h 203"/>
                  <a:gd name="T94" fmla="*/ 36 w 247"/>
                  <a:gd name="T95" fmla="*/ 10 h 203"/>
                  <a:gd name="T96" fmla="*/ 29 w 247"/>
                  <a:gd name="T97" fmla="*/ 13 h 203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w 247"/>
                  <a:gd name="T148" fmla="*/ 0 h 203"/>
                  <a:gd name="T149" fmla="*/ 247 w 247"/>
                  <a:gd name="T150" fmla="*/ 203 h 203"/>
                </a:gdLst>
                <a:ahLst/>
                <a:cxnLst>
                  <a:cxn ang="T98">
                    <a:pos x="T0" y="T1"/>
                  </a:cxn>
                  <a:cxn ang="T99">
                    <a:pos x="T2" y="T3"/>
                  </a:cxn>
                  <a:cxn ang="T100">
                    <a:pos x="T4" y="T5"/>
                  </a:cxn>
                  <a:cxn ang="T101">
                    <a:pos x="T6" y="T7"/>
                  </a:cxn>
                  <a:cxn ang="T102">
                    <a:pos x="T8" y="T9"/>
                  </a:cxn>
                  <a:cxn ang="T103">
                    <a:pos x="T10" y="T11"/>
                  </a:cxn>
                  <a:cxn ang="T104">
                    <a:pos x="T12" y="T13"/>
                  </a:cxn>
                  <a:cxn ang="T105">
                    <a:pos x="T14" y="T15"/>
                  </a:cxn>
                  <a:cxn ang="T106">
                    <a:pos x="T16" y="T17"/>
                  </a:cxn>
                  <a:cxn ang="T107">
                    <a:pos x="T18" y="T19"/>
                  </a:cxn>
                  <a:cxn ang="T108">
                    <a:pos x="T20" y="T21"/>
                  </a:cxn>
                  <a:cxn ang="T109">
                    <a:pos x="T22" y="T23"/>
                  </a:cxn>
                  <a:cxn ang="T110">
                    <a:pos x="T24" y="T25"/>
                  </a:cxn>
                  <a:cxn ang="T111">
                    <a:pos x="T26" y="T27"/>
                  </a:cxn>
                  <a:cxn ang="T112">
                    <a:pos x="T28" y="T29"/>
                  </a:cxn>
                  <a:cxn ang="T113">
                    <a:pos x="T30" y="T31"/>
                  </a:cxn>
                  <a:cxn ang="T114">
                    <a:pos x="T32" y="T33"/>
                  </a:cxn>
                  <a:cxn ang="T115">
                    <a:pos x="T34" y="T35"/>
                  </a:cxn>
                  <a:cxn ang="T116">
                    <a:pos x="T36" y="T37"/>
                  </a:cxn>
                  <a:cxn ang="T117">
                    <a:pos x="T38" y="T39"/>
                  </a:cxn>
                  <a:cxn ang="T118">
                    <a:pos x="T40" y="T41"/>
                  </a:cxn>
                  <a:cxn ang="T119">
                    <a:pos x="T42" y="T43"/>
                  </a:cxn>
                  <a:cxn ang="T120">
                    <a:pos x="T44" y="T45"/>
                  </a:cxn>
                  <a:cxn ang="T121">
                    <a:pos x="T46" y="T47"/>
                  </a:cxn>
                  <a:cxn ang="T122">
                    <a:pos x="T48" y="T49"/>
                  </a:cxn>
                  <a:cxn ang="T123">
                    <a:pos x="T50" y="T51"/>
                  </a:cxn>
                  <a:cxn ang="T124">
                    <a:pos x="T52" y="T53"/>
                  </a:cxn>
                  <a:cxn ang="T125">
                    <a:pos x="T54" y="T55"/>
                  </a:cxn>
                  <a:cxn ang="T126">
                    <a:pos x="T56" y="T57"/>
                  </a:cxn>
                  <a:cxn ang="T127">
                    <a:pos x="T58" y="T59"/>
                  </a:cxn>
                  <a:cxn ang="T128">
                    <a:pos x="T60" y="T61"/>
                  </a:cxn>
                  <a:cxn ang="T129">
                    <a:pos x="T62" y="T63"/>
                  </a:cxn>
                  <a:cxn ang="T130">
                    <a:pos x="T64" y="T65"/>
                  </a:cxn>
                  <a:cxn ang="T131">
                    <a:pos x="T66" y="T67"/>
                  </a:cxn>
                  <a:cxn ang="T132">
                    <a:pos x="T68" y="T69"/>
                  </a:cxn>
                  <a:cxn ang="T133">
                    <a:pos x="T70" y="T71"/>
                  </a:cxn>
                  <a:cxn ang="T134">
                    <a:pos x="T72" y="T73"/>
                  </a:cxn>
                  <a:cxn ang="T135">
                    <a:pos x="T74" y="T75"/>
                  </a:cxn>
                  <a:cxn ang="T136">
                    <a:pos x="T76" y="T77"/>
                  </a:cxn>
                  <a:cxn ang="T137">
                    <a:pos x="T78" y="T79"/>
                  </a:cxn>
                  <a:cxn ang="T138">
                    <a:pos x="T80" y="T81"/>
                  </a:cxn>
                  <a:cxn ang="T139">
                    <a:pos x="T82" y="T83"/>
                  </a:cxn>
                  <a:cxn ang="T140">
                    <a:pos x="T84" y="T85"/>
                  </a:cxn>
                  <a:cxn ang="T141">
                    <a:pos x="T86" y="T87"/>
                  </a:cxn>
                  <a:cxn ang="T142">
                    <a:pos x="T88" y="T89"/>
                  </a:cxn>
                  <a:cxn ang="T143">
                    <a:pos x="T90" y="T91"/>
                  </a:cxn>
                  <a:cxn ang="T144">
                    <a:pos x="T92" y="T93"/>
                  </a:cxn>
                  <a:cxn ang="T145">
                    <a:pos x="T94" y="T95"/>
                  </a:cxn>
                  <a:cxn ang="T146">
                    <a:pos x="T96" y="T97"/>
                  </a:cxn>
                </a:cxnLst>
                <a:rect l="T147" t="T148" r="T149" b="T150"/>
                <a:pathLst>
                  <a:path w="247" h="203">
                    <a:moveTo>
                      <a:pt x="87" y="26"/>
                    </a:moveTo>
                    <a:lnTo>
                      <a:pt x="68" y="34"/>
                    </a:lnTo>
                    <a:lnTo>
                      <a:pt x="52" y="44"/>
                    </a:lnTo>
                    <a:lnTo>
                      <a:pt x="38" y="55"/>
                    </a:lnTo>
                    <a:lnTo>
                      <a:pt x="25" y="67"/>
                    </a:lnTo>
                    <a:lnTo>
                      <a:pt x="14" y="80"/>
                    </a:lnTo>
                    <a:lnTo>
                      <a:pt x="7" y="94"/>
                    </a:lnTo>
                    <a:lnTo>
                      <a:pt x="3" y="109"/>
                    </a:lnTo>
                    <a:lnTo>
                      <a:pt x="0" y="124"/>
                    </a:lnTo>
                    <a:lnTo>
                      <a:pt x="3" y="145"/>
                    </a:lnTo>
                    <a:lnTo>
                      <a:pt x="14" y="163"/>
                    </a:lnTo>
                    <a:lnTo>
                      <a:pt x="32" y="178"/>
                    </a:lnTo>
                    <a:lnTo>
                      <a:pt x="55" y="189"/>
                    </a:lnTo>
                    <a:lnTo>
                      <a:pt x="81" y="198"/>
                    </a:lnTo>
                    <a:lnTo>
                      <a:pt x="109" y="202"/>
                    </a:lnTo>
                    <a:lnTo>
                      <a:pt x="138" y="203"/>
                    </a:lnTo>
                    <a:lnTo>
                      <a:pt x="165" y="200"/>
                    </a:lnTo>
                    <a:lnTo>
                      <a:pt x="171" y="200"/>
                    </a:lnTo>
                    <a:lnTo>
                      <a:pt x="177" y="198"/>
                    </a:lnTo>
                    <a:lnTo>
                      <a:pt x="181" y="195"/>
                    </a:lnTo>
                    <a:lnTo>
                      <a:pt x="183" y="191"/>
                    </a:lnTo>
                    <a:lnTo>
                      <a:pt x="180" y="186"/>
                    </a:lnTo>
                    <a:lnTo>
                      <a:pt x="174" y="182"/>
                    </a:lnTo>
                    <a:lnTo>
                      <a:pt x="167" y="178"/>
                    </a:lnTo>
                    <a:lnTo>
                      <a:pt x="160" y="176"/>
                    </a:lnTo>
                    <a:lnTo>
                      <a:pt x="145" y="173"/>
                    </a:lnTo>
                    <a:lnTo>
                      <a:pt x="131" y="171"/>
                    </a:lnTo>
                    <a:lnTo>
                      <a:pt x="116" y="169"/>
                    </a:lnTo>
                    <a:lnTo>
                      <a:pt x="103" y="167"/>
                    </a:lnTo>
                    <a:lnTo>
                      <a:pt x="90" y="164"/>
                    </a:lnTo>
                    <a:lnTo>
                      <a:pt x="77" y="160"/>
                    </a:lnTo>
                    <a:lnTo>
                      <a:pt x="65" y="154"/>
                    </a:lnTo>
                    <a:lnTo>
                      <a:pt x="54" y="146"/>
                    </a:lnTo>
                    <a:lnTo>
                      <a:pt x="49" y="112"/>
                    </a:lnTo>
                    <a:lnTo>
                      <a:pt x="61" y="84"/>
                    </a:lnTo>
                    <a:lnTo>
                      <a:pt x="84" y="62"/>
                    </a:lnTo>
                    <a:lnTo>
                      <a:pt x="116" y="44"/>
                    </a:lnTo>
                    <a:lnTo>
                      <a:pt x="151" y="30"/>
                    </a:lnTo>
                    <a:lnTo>
                      <a:pt x="187" y="19"/>
                    </a:lnTo>
                    <a:lnTo>
                      <a:pt x="220" y="11"/>
                    </a:lnTo>
                    <a:lnTo>
                      <a:pt x="247" y="4"/>
                    </a:lnTo>
                    <a:lnTo>
                      <a:pt x="231" y="1"/>
                    </a:lnTo>
                    <a:lnTo>
                      <a:pt x="213" y="0"/>
                    </a:lnTo>
                    <a:lnTo>
                      <a:pt x="193" y="2"/>
                    </a:lnTo>
                    <a:lnTo>
                      <a:pt x="171" y="4"/>
                    </a:lnTo>
                    <a:lnTo>
                      <a:pt x="149" y="9"/>
                    </a:lnTo>
                    <a:lnTo>
                      <a:pt x="128" y="14"/>
                    </a:lnTo>
                    <a:lnTo>
                      <a:pt x="106" y="20"/>
                    </a:lnTo>
                    <a:lnTo>
                      <a:pt x="87" y="26"/>
                    </a:lnTo>
                    <a:close/>
                  </a:path>
                </a:pathLst>
              </a:custGeom>
              <a:solidFill>
                <a:srgbClr val="C9E8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0" name="Freeform 65"/>
              <p:cNvSpPr>
                <a:spLocks/>
              </p:cNvSpPr>
              <p:nvPr/>
            </p:nvSpPr>
            <p:spPr bwMode="auto">
              <a:xfrm>
                <a:off x="1424" y="2230"/>
                <a:ext cx="52" cy="79"/>
              </a:xfrm>
              <a:custGeom>
                <a:avLst/>
                <a:gdLst>
                  <a:gd name="T0" fmla="*/ 44 w 158"/>
                  <a:gd name="T1" fmla="*/ 26 h 158"/>
                  <a:gd name="T2" fmla="*/ 46 w 158"/>
                  <a:gd name="T3" fmla="*/ 34 h 158"/>
                  <a:gd name="T4" fmla="*/ 45 w 158"/>
                  <a:gd name="T5" fmla="*/ 41 h 158"/>
                  <a:gd name="T6" fmla="*/ 42 w 158"/>
                  <a:gd name="T7" fmla="*/ 47 h 158"/>
                  <a:gd name="T8" fmla="*/ 37 w 158"/>
                  <a:gd name="T9" fmla="*/ 53 h 158"/>
                  <a:gd name="T10" fmla="*/ 31 w 158"/>
                  <a:gd name="T11" fmla="*/ 58 h 158"/>
                  <a:gd name="T12" fmla="*/ 25 w 158"/>
                  <a:gd name="T13" fmla="*/ 63 h 158"/>
                  <a:gd name="T14" fmla="*/ 18 w 158"/>
                  <a:gd name="T15" fmla="*/ 68 h 158"/>
                  <a:gd name="T16" fmla="*/ 12 w 158"/>
                  <a:gd name="T17" fmla="*/ 72 h 158"/>
                  <a:gd name="T18" fmla="*/ 11 w 158"/>
                  <a:gd name="T19" fmla="*/ 74 h 158"/>
                  <a:gd name="T20" fmla="*/ 11 w 158"/>
                  <a:gd name="T21" fmla="*/ 75 h 158"/>
                  <a:gd name="T22" fmla="*/ 11 w 158"/>
                  <a:gd name="T23" fmla="*/ 76 h 158"/>
                  <a:gd name="T24" fmla="*/ 11 w 158"/>
                  <a:gd name="T25" fmla="*/ 78 h 158"/>
                  <a:gd name="T26" fmla="*/ 13 w 158"/>
                  <a:gd name="T27" fmla="*/ 79 h 158"/>
                  <a:gd name="T28" fmla="*/ 14 w 158"/>
                  <a:gd name="T29" fmla="*/ 79 h 158"/>
                  <a:gd name="T30" fmla="*/ 15 w 158"/>
                  <a:gd name="T31" fmla="*/ 79 h 158"/>
                  <a:gd name="T32" fmla="*/ 16 w 158"/>
                  <a:gd name="T33" fmla="*/ 79 h 158"/>
                  <a:gd name="T34" fmla="*/ 24 w 158"/>
                  <a:gd name="T35" fmla="*/ 74 h 158"/>
                  <a:gd name="T36" fmla="*/ 31 w 158"/>
                  <a:gd name="T37" fmla="*/ 69 h 158"/>
                  <a:gd name="T38" fmla="*/ 38 w 158"/>
                  <a:gd name="T39" fmla="*/ 63 h 158"/>
                  <a:gd name="T40" fmla="*/ 44 w 158"/>
                  <a:gd name="T41" fmla="*/ 57 h 158"/>
                  <a:gd name="T42" fmla="*/ 49 w 158"/>
                  <a:gd name="T43" fmla="*/ 50 h 158"/>
                  <a:gd name="T44" fmla="*/ 51 w 158"/>
                  <a:gd name="T45" fmla="*/ 42 h 158"/>
                  <a:gd name="T46" fmla="*/ 52 w 158"/>
                  <a:gd name="T47" fmla="*/ 34 h 158"/>
                  <a:gd name="T48" fmla="*/ 50 w 158"/>
                  <a:gd name="T49" fmla="*/ 24 h 158"/>
                  <a:gd name="T50" fmla="*/ 46 w 158"/>
                  <a:gd name="T51" fmla="*/ 18 h 158"/>
                  <a:gd name="T52" fmla="*/ 39 w 158"/>
                  <a:gd name="T53" fmla="*/ 11 h 158"/>
                  <a:gd name="T54" fmla="*/ 32 w 158"/>
                  <a:gd name="T55" fmla="*/ 7 h 158"/>
                  <a:gd name="T56" fmla="*/ 23 w 158"/>
                  <a:gd name="T57" fmla="*/ 3 h 158"/>
                  <a:gd name="T58" fmla="*/ 15 w 158"/>
                  <a:gd name="T59" fmla="*/ 1 h 158"/>
                  <a:gd name="T60" fmla="*/ 8 w 158"/>
                  <a:gd name="T61" fmla="*/ 0 h 158"/>
                  <a:gd name="T62" fmla="*/ 2 w 158"/>
                  <a:gd name="T63" fmla="*/ 0 h 158"/>
                  <a:gd name="T64" fmla="*/ 0 w 158"/>
                  <a:gd name="T65" fmla="*/ 2 h 158"/>
                  <a:gd name="T66" fmla="*/ 6 w 158"/>
                  <a:gd name="T67" fmla="*/ 5 h 158"/>
                  <a:gd name="T68" fmla="*/ 12 w 158"/>
                  <a:gd name="T69" fmla="*/ 6 h 158"/>
                  <a:gd name="T70" fmla="*/ 18 w 158"/>
                  <a:gd name="T71" fmla="*/ 9 h 158"/>
                  <a:gd name="T72" fmla="*/ 25 w 158"/>
                  <a:gd name="T73" fmla="*/ 10 h 158"/>
                  <a:gd name="T74" fmla="*/ 31 w 158"/>
                  <a:gd name="T75" fmla="*/ 13 h 158"/>
                  <a:gd name="T76" fmla="*/ 36 w 158"/>
                  <a:gd name="T77" fmla="*/ 17 h 158"/>
                  <a:gd name="T78" fmla="*/ 40 w 158"/>
                  <a:gd name="T79" fmla="*/ 20 h 158"/>
                  <a:gd name="T80" fmla="*/ 44 w 158"/>
                  <a:gd name="T81" fmla="*/ 26 h 158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w 158"/>
                  <a:gd name="T124" fmla="*/ 0 h 158"/>
                  <a:gd name="T125" fmla="*/ 158 w 158"/>
                  <a:gd name="T126" fmla="*/ 158 h 158"/>
                </a:gdLst>
                <a:ahLst/>
                <a:cxnLst>
                  <a:cxn ang="T82">
                    <a:pos x="T0" y="T1"/>
                  </a:cxn>
                  <a:cxn ang="T83">
                    <a:pos x="T2" y="T3"/>
                  </a:cxn>
                  <a:cxn ang="T84">
                    <a:pos x="T4" y="T5"/>
                  </a:cxn>
                  <a:cxn ang="T85">
                    <a:pos x="T6" y="T7"/>
                  </a:cxn>
                  <a:cxn ang="T86">
                    <a:pos x="T8" y="T9"/>
                  </a:cxn>
                  <a:cxn ang="T87">
                    <a:pos x="T10" y="T11"/>
                  </a:cxn>
                  <a:cxn ang="T88">
                    <a:pos x="T12" y="T13"/>
                  </a:cxn>
                  <a:cxn ang="T89">
                    <a:pos x="T14" y="T15"/>
                  </a:cxn>
                  <a:cxn ang="T90">
                    <a:pos x="T16" y="T17"/>
                  </a:cxn>
                  <a:cxn ang="T91">
                    <a:pos x="T18" y="T19"/>
                  </a:cxn>
                  <a:cxn ang="T92">
                    <a:pos x="T20" y="T21"/>
                  </a:cxn>
                  <a:cxn ang="T93">
                    <a:pos x="T22" y="T23"/>
                  </a:cxn>
                  <a:cxn ang="T94">
                    <a:pos x="T24" y="T25"/>
                  </a:cxn>
                  <a:cxn ang="T95">
                    <a:pos x="T26" y="T27"/>
                  </a:cxn>
                  <a:cxn ang="T96">
                    <a:pos x="T28" y="T29"/>
                  </a:cxn>
                  <a:cxn ang="T97">
                    <a:pos x="T30" y="T31"/>
                  </a:cxn>
                  <a:cxn ang="T98">
                    <a:pos x="T32" y="T33"/>
                  </a:cxn>
                  <a:cxn ang="T99">
                    <a:pos x="T34" y="T35"/>
                  </a:cxn>
                  <a:cxn ang="T100">
                    <a:pos x="T36" y="T37"/>
                  </a:cxn>
                  <a:cxn ang="T101">
                    <a:pos x="T38" y="T39"/>
                  </a:cxn>
                  <a:cxn ang="T102">
                    <a:pos x="T40" y="T41"/>
                  </a:cxn>
                  <a:cxn ang="T103">
                    <a:pos x="T42" y="T43"/>
                  </a:cxn>
                  <a:cxn ang="T104">
                    <a:pos x="T44" y="T45"/>
                  </a:cxn>
                  <a:cxn ang="T105">
                    <a:pos x="T46" y="T47"/>
                  </a:cxn>
                  <a:cxn ang="T106">
                    <a:pos x="T48" y="T49"/>
                  </a:cxn>
                  <a:cxn ang="T107">
                    <a:pos x="T50" y="T51"/>
                  </a:cxn>
                  <a:cxn ang="T108">
                    <a:pos x="T52" y="T53"/>
                  </a:cxn>
                  <a:cxn ang="T109">
                    <a:pos x="T54" y="T55"/>
                  </a:cxn>
                  <a:cxn ang="T110">
                    <a:pos x="T56" y="T57"/>
                  </a:cxn>
                  <a:cxn ang="T111">
                    <a:pos x="T58" y="T59"/>
                  </a:cxn>
                  <a:cxn ang="T112">
                    <a:pos x="T60" y="T61"/>
                  </a:cxn>
                  <a:cxn ang="T113">
                    <a:pos x="T62" y="T63"/>
                  </a:cxn>
                  <a:cxn ang="T114">
                    <a:pos x="T64" y="T65"/>
                  </a:cxn>
                  <a:cxn ang="T115">
                    <a:pos x="T66" y="T67"/>
                  </a:cxn>
                  <a:cxn ang="T116">
                    <a:pos x="T68" y="T69"/>
                  </a:cxn>
                  <a:cxn ang="T117">
                    <a:pos x="T70" y="T71"/>
                  </a:cxn>
                  <a:cxn ang="T118">
                    <a:pos x="T72" y="T73"/>
                  </a:cxn>
                  <a:cxn ang="T119">
                    <a:pos x="T74" y="T75"/>
                  </a:cxn>
                  <a:cxn ang="T120">
                    <a:pos x="T76" y="T77"/>
                  </a:cxn>
                  <a:cxn ang="T121">
                    <a:pos x="T78" y="T79"/>
                  </a:cxn>
                  <a:cxn ang="T122">
                    <a:pos x="T80" y="T81"/>
                  </a:cxn>
                </a:cxnLst>
                <a:rect l="T123" t="T124" r="T125" b="T126"/>
                <a:pathLst>
                  <a:path w="158" h="158">
                    <a:moveTo>
                      <a:pt x="133" y="52"/>
                    </a:moveTo>
                    <a:lnTo>
                      <a:pt x="139" y="68"/>
                    </a:lnTo>
                    <a:lnTo>
                      <a:pt x="137" y="83"/>
                    </a:lnTo>
                    <a:lnTo>
                      <a:pt x="127" y="95"/>
                    </a:lnTo>
                    <a:lnTo>
                      <a:pt x="113" y="106"/>
                    </a:lnTo>
                    <a:lnTo>
                      <a:pt x="95" y="116"/>
                    </a:lnTo>
                    <a:lnTo>
                      <a:pt x="75" y="126"/>
                    </a:lnTo>
                    <a:lnTo>
                      <a:pt x="55" y="135"/>
                    </a:lnTo>
                    <a:lnTo>
                      <a:pt x="37" y="144"/>
                    </a:lnTo>
                    <a:lnTo>
                      <a:pt x="34" y="147"/>
                    </a:lnTo>
                    <a:lnTo>
                      <a:pt x="33" y="149"/>
                    </a:lnTo>
                    <a:lnTo>
                      <a:pt x="33" y="152"/>
                    </a:lnTo>
                    <a:lnTo>
                      <a:pt x="34" y="155"/>
                    </a:lnTo>
                    <a:lnTo>
                      <a:pt x="39" y="157"/>
                    </a:lnTo>
                    <a:lnTo>
                      <a:pt x="43" y="158"/>
                    </a:lnTo>
                    <a:lnTo>
                      <a:pt x="46" y="158"/>
                    </a:lnTo>
                    <a:lnTo>
                      <a:pt x="50" y="157"/>
                    </a:lnTo>
                    <a:lnTo>
                      <a:pt x="74" y="148"/>
                    </a:lnTo>
                    <a:lnTo>
                      <a:pt x="95" y="138"/>
                    </a:lnTo>
                    <a:lnTo>
                      <a:pt x="116" y="127"/>
                    </a:lnTo>
                    <a:lnTo>
                      <a:pt x="135" y="114"/>
                    </a:lnTo>
                    <a:lnTo>
                      <a:pt x="148" y="100"/>
                    </a:lnTo>
                    <a:lnTo>
                      <a:pt x="156" y="84"/>
                    </a:lnTo>
                    <a:lnTo>
                      <a:pt x="158" y="67"/>
                    </a:lnTo>
                    <a:lnTo>
                      <a:pt x="152" y="49"/>
                    </a:lnTo>
                    <a:lnTo>
                      <a:pt x="139" y="35"/>
                    </a:lnTo>
                    <a:lnTo>
                      <a:pt x="120" y="23"/>
                    </a:lnTo>
                    <a:lnTo>
                      <a:pt x="97" y="14"/>
                    </a:lnTo>
                    <a:lnTo>
                      <a:pt x="71" y="7"/>
                    </a:lnTo>
                    <a:lnTo>
                      <a:pt x="45" y="2"/>
                    </a:lnTo>
                    <a:lnTo>
                      <a:pt x="23" y="0"/>
                    </a:lnTo>
                    <a:lnTo>
                      <a:pt x="7" y="0"/>
                    </a:lnTo>
                    <a:lnTo>
                      <a:pt x="0" y="4"/>
                    </a:lnTo>
                    <a:lnTo>
                      <a:pt x="17" y="9"/>
                    </a:lnTo>
                    <a:lnTo>
                      <a:pt x="36" y="13"/>
                    </a:lnTo>
                    <a:lnTo>
                      <a:pt x="56" y="17"/>
                    </a:lnTo>
                    <a:lnTo>
                      <a:pt x="75" y="21"/>
                    </a:lnTo>
                    <a:lnTo>
                      <a:pt x="94" y="26"/>
                    </a:lnTo>
                    <a:lnTo>
                      <a:pt x="110" y="33"/>
                    </a:lnTo>
                    <a:lnTo>
                      <a:pt x="123" y="41"/>
                    </a:lnTo>
                    <a:lnTo>
                      <a:pt x="133" y="52"/>
                    </a:lnTo>
                    <a:close/>
                  </a:path>
                </a:pathLst>
              </a:custGeom>
              <a:solidFill>
                <a:srgbClr val="C9E8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1" name="Freeform 66"/>
              <p:cNvSpPr>
                <a:spLocks/>
              </p:cNvSpPr>
              <p:nvPr/>
            </p:nvSpPr>
            <p:spPr bwMode="auto">
              <a:xfrm>
                <a:off x="1232" y="2211"/>
                <a:ext cx="133" cy="166"/>
              </a:xfrm>
              <a:custGeom>
                <a:avLst/>
                <a:gdLst>
                  <a:gd name="T0" fmla="*/ 41 w 399"/>
                  <a:gd name="T1" fmla="*/ 31 h 331"/>
                  <a:gd name="T2" fmla="*/ 22 w 399"/>
                  <a:gd name="T3" fmla="*/ 51 h 331"/>
                  <a:gd name="T4" fmla="*/ 7 w 399"/>
                  <a:gd name="T5" fmla="*/ 73 h 331"/>
                  <a:gd name="T6" fmla="*/ 0 w 399"/>
                  <a:gd name="T7" fmla="*/ 100 h 331"/>
                  <a:gd name="T8" fmla="*/ 1 w 399"/>
                  <a:gd name="T9" fmla="*/ 117 h 331"/>
                  <a:gd name="T10" fmla="*/ 4 w 399"/>
                  <a:gd name="T11" fmla="*/ 124 h 331"/>
                  <a:gd name="T12" fmla="*/ 8 w 399"/>
                  <a:gd name="T13" fmla="*/ 131 h 331"/>
                  <a:gd name="T14" fmla="*/ 13 w 399"/>
                  <a:gd name="T15" fmla="*/ 136 h 331"/>
                  <a:gd name="T16" fmla="*/ 23 w 399"/>
                  <a:gd name="T17" fmla="*/ 142 h 331"/>
                  <a:gd name="T18" fmla="*/ 36 w 399"/>
                  <a:gd name="T19" fmla="*/ 149 h 331"/>
                  <a:gd name="T20" fmla="*/ 49 w 399"/>
                  <a:gd name="T21" fmla="*/ 154 h 331"/>
                  <a:gd name="T22" fmla="*/ 63 w 399"/>
                  <a:gd name="T23" fmla="*/ 158 h 331"/>
                  <a:gd name="T24" fmla="*/ 77 w 399"/>
                  <a:gd name="T25" fmla="*/ 161 h 331"/>
                  <a:gd name="T26" fmla="*/ 91 w 399"/>
                  <a:gd name="T27" fmla="*/ 163 h 331"/>
                  <a:gd name="T28" fmla="*/ 105 w 399"/>
                  <a:gd name="T29" fmla="*/ 164 h 331"/>
                  <a:gd name="T30" fmla="*/ 119 w 399"/>
                  <a:gd name="T31" fmla="*/ 165 h 331"/>
                  <a:gd name="T32" fmla="*/ 129 w 399"/>
                  <a:gd name="T33" fmla="*/ 166 h 331"/>
                  <a:gd name="T34" fmla="*/ 132 w 399"/>
                  <a:gd name="T35" fmla="*/ 163 h 331"/>
                  <a:gd name="T36" fmla="*/ 133 w 399"/>
                  <a:gd name="T37" fmla="*/ 158 h 331"/>
                  <a:gd name="T38" fmla="*/ 130 w 399"/>
                  <a:gd name="T39" fmla="*/ 155 h 331"/>
                  <a:gd name="T40" fmla="*/ 121 w 399"/>
                  <a:gd name="T41" fmla="*/ 152 h 331"/>
                  <a:gd name="T42" fmla="*/ 109 w 399"/>
                  <a:gd name="T43" fmla="*/ 150 h 331"/>
                  <a:gd name="T44" fmla="*/ 96 w 399"/>
                  <a:gd name="T45" fmla="*/ 148 h 331"/>
                  <a:gd name="T46" fmla="*/ 83 w 399"/>
                  <a:gd name="T47" fmla="*/ 146 h 331"/>
                  <a:gd name="T48" fmla="*/ 70 w 399"/>
                  <a:gd name="T49" fmla="*/ 143 h 331"/>
                  <a:gd name="T50" fmla="*/ 57 w 399"/>
                  <a:gd name="T51" fmla="*/ 140 h 331"/>
                  <a:gd name="T52" fmla="*/ 45 w 399"/>
                  <a:gd name="T53" fmla="*/ 136 h 331"/>
                  <a:gd name="T54" fmla="*/ 33 w 399"/>
                  <a:gd name="T55" fmla="*/ 131 h 331"/>
                  <a:gd name="T56" fmla="*/ 23 w 399"/>
                  <a:gd name="T57" fmla="*/ 124 h 331"/>
                  <a:gd name="T58" fmla="*/ 16 w 399"/>
                  <a:gd name="T59" fmla="*/ 114 h 331"/>
                  <a:gd name="T60" fmla="*/ 14 w 399"/>
                  <a:gd name="T61" fmla="*/ 102 h 331"/>
                  <a:gd name="T62" fmla="*/ 16 w 399"/>
                  <a:gd name="T63" fmla="*/ 88 h 331"/>
                  <a:gd name="T64" fmla="*/ 21 w 399"/>
                  <a:gd name="T65" fmla="*/ 75 h 331"/>
                  <a:gd name="T66" fmla="*/ 29 w 399"/>
                  <a:gd name="T67" fmla="*/ 61 h 331"/>
                  <a:gd name="T68" fmla="*/ 39 w 399"/>
                  <a:gd name="T69" fmla="*/ 49 h 331"/>
                  <a:gd name="T70" fmla="*/ 51 w 399"/>
                  <a:gd name="T71" fmla="*/ 37 h 331"/>
                  <a:gd name="T72" fmla="*/ 63 w 399"/>
                  <a:gd name="T73" fmla="*/ 26 h 331"/>
                  <a:gd name="T74" fmla="*/ 81 w 399"/>
                  <a:gd name="T75" fmla="*/ 17 h 331"/>
                  <a:gd name="T76" fmla="*/ 98 w 399"/>
                  <a:gd name="T77" fmla="*/ 9 h 331"/>
                  <a:gd name="T78" fmla="*/ 109 w 399"/>
                  <a:gd name="T79" fmla="*/ 3 h 331"/>
                  <a:gd name="T80" fmla="*/ 106 w 399"/>
                  <a:gd name="T81" fmla="*/ 0 h 331"/>
                  <a:gd name="T82" fmla="*/ 91 w 399"/>
                  <a:gd name="T83" fmla="*/ 2 h 331"/>
                  <a:gd name="T84" fmla="*/ 74 w 399"/>
                  <a:gd name="T85" fmla="*/ 8 h 331"/>
                  <a:gd name="T86" fmla="*/ 58 w 399"/>
                  <a:gd name="T87" fmla="*/ 17 h 331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w 399"/>
                  <a:gd name="T133" fmla="*/ 0 h 331"/>
                  <a:gd name="T134" fmla="*/ 399 w 399"/>
                  <a:gd name="T135" fmla="*/ 331 h 331"/>
                </a:gdLst>
                <a:ahLst/>
                <a:cxnLst>
                  <a:cxn ang="T88">
                    <a:pos x="T0" y="T1"/>
                  </a:cxn>
                  <a:cxn ang="T89">
                    <a:pos x="T2" y="T3"/>
                  </a:cxn>
                  <a:cxn ang="T90">
                    <a:pos x="T4" y="T5"/>
                  </a:cxn>
                  <a:cxn ang="T91">
                    <a:pos x="T6" y="T7"/>
                  </a:cxn>
                  <a:cxn ang="T92">
                    <a:pos x="T8" y="T9"/>
                  </a:cxn>
                  <a:cxn ang="T93">
                    <a:pos x="T10" y="T11"/>
                  </a:cxn>
                  <a:cxn ang="T94">
                    <a:pos x="T12" y="T13"/>
                  </a:cxn>
                  <a:cxn ang="T95">
                    <a:pos x="T14" y="T15"/>
                  </a:cxn>
                  <a:cxn ang="T96">
                    <a:pos x="T16" y="T17"/>
                  </a:cxn>
                  <a:cxn ang="T97">
                    <a:pos x="T18" y="T19"/>
                  </a:cxn>
                  <a:cxn ang="T98">
                    <a:pos x="T20" y="T21"/>
                  </a:cxn>
                  <a:cxn ang="T99">
                    <a:pos x="T22" y="T23"/>
                  </a:cxn>
                  <a:cxn ang="T100">
                    <a:pos x="T24" y="T25"/>
                  </a:cxn>
                  <a:cxn ang="T101">
                    <a:pos x="T26" y="T27"/>
                  </a:cxn>
                  <a:cxn ang="T102">
                    <a:pos x="T28" y="T29"/>
                  </a:cxn>
                  <a:cxn ang="T103">
                    <a:pos x="T30" y="T31"/>
                  </a:cxn>
                  <a:cxn ang="T104">
                    <a:pos x="T32" y="T33"/>
                  </a:cxn>
                  <a:cxn ang="T105">
                    <a:pos x="T34" y="T35"/>
                  </a:cxn>
                  <a:cxn ang="T106">
                    <a:pos x="T36" y="T37"/>
                  </a:cxn>
                  <a:cxn ang="T107">
                    <a:pos x="T38" y="T39"/>
                  </a:cxn>
                  <a:cxn ang="T108">
                    <a:pos x="T40" y="T41"/>
                  </a:cxn>
                  <a:cxn ang="T109">
                    <a:pos x="T42" y="T43"/>
                  </a:cxn>
                  <a:cxn ang="T110">
                    <a:pos x="T44" y="T45"/>
                  </a:cxn>
                  <a:cxn ang="T111">
                    <a:pos x="T46" y="T47"/>
                  </a:cxn>
                  <a:cxn ang="T112">
                    <a:pos x="T48" y="T49"/>
                  </a:cxn>
                  <a:cxn ang="T113">
                    <a:pos x="T50" y="T51"/>
                  </a:cxn>
                  <a:cxn ang="T114">
                    <a:pos x="T52" y="T53"/>
                  </a:cxn>
                  <a:cxn ang="T115">
                    <a:pos x="T54" y="T55"/>
                  </a:cxn>
                  <a:cxn ang="T116">
                    <a:pos x="T56" y="T57"/>
                  </a:cxn>
                  <a:cxn ang="T117">
                    <a:pos x="T58" y="T59"/>
                  </a:cxn>
                  <a:cxn ang="T118">
                    <a:pos x="T60" y="T61"/>
                  </a:cxn>
                  <a:cxn ang="T119">
                    <a:pos x="T62" y="T63"/>
                  </a:cxn>
                  <a:cxn ang="T120">
                    <a:pos x="T64" y="T65"/>
                  </a:cxn>
                  <a:cxn ang="T121">
                    <a:pos x="T66" y="T67"/>
                  </a:cxn>
                  <a:cxn ang="T122">
                    <a:pos x="T68" y="T69"/>
                  </a:cxn>
                  <a:cxn ang="T123">
                    <a:pos x="T70" y="T71"/>
                  </a:cxn>
                  <a:cxn ang="T124">
                    <a:pos x="T72" y="T73"/>
                  </a:cxn>
                  <a:cxn ang="T125">
                    <a:pos x="T74" y="T75"/>
                  </a:cxn>
                  <a:cxn ang="T126">
                    <a:pos x="T76" y="T77"/>
                  </a:cxn>
                  <a:cxn ang="T127">
                    <a:pos x="T78" y="T79"/>
                  </a:cxn>
                  <a:cxn ang="T128">
                    <a:pos x="T80" y="T81"/>
                  </a:cxn>
                  <a:cxn ang="T129">
                    <a:pos x="T82" y="T83"/>
                  </a:cxn>
                  <a:cxn ang="T130">
                    <a:pos x="T84" y="T85"/>
                  </a:cxn>
                  <a:cxn ang="T131">
                    <a:pos x="T86" y="T87"/>
                  </a:cxn>
                </a:cxnLst>
                <a:rect l="T132" t="T133" r="T134" b="T135"/>
                <a:pathLst>
                  <a:path w="399" h="331">
                    <a:moveTo>
                      <a:pt x="155" y="44"/>
                    </a:moveTo>
                    <a:lnTo>
                      <a:pt x="124" y="62"/>
                    </a:lnTo>
                    <a:lnTo>
                      <a:pt x="94" y="80"/>
                    </a:lnTo>
                    <a:lnTo>
                      <a:pt x="66" y="101"/>
                    </a:lnTo>
                    <a:lnTo>
                      <a:pt x="42" y="123"/>
                    </a:lnTo>
                    <a:lnTo>
                      <a:pt x="21" y="146"/>
                    </a:lnTo>
                    <a:lnTo>
                      <a:pt x="7" y="171"/>
                    </a:lnTo>
                    <a:lnTo>
                      <a:pt x="0" y="199"/>
                    </a:lnTo>
                    <a:lnTo>
                      <a:pt x="1" y="227"/>
                    </a:lnTo>
                    <a:lnTo>
                      <a:pt x="4" y="234"/>
                    </a:lnTo>
                    <a:lnTo>
                      <a:pt x="7" y="242"/>
                    </a:lnTo>
                    <a:lnTo>
                      <a:pt x="11" y="248"/>
                    </a:lnTo>
                    <a:lnTo>
                      <a:pt x="17" y="255"/>
                    </a:lnTo>
                    <a:lnTo>
                      <a:pt x="24" y="261"/>
                    </a:lnTo>
                    <a:lnTo>
                      <a:pt x="33" y="267"/>
                    </a:lnTo>
                    <a:lnTo>
                      <a:pt x="40" y="272"/>
                    </a:lnTo>
                    <a:lnTo>
                      <a:pt x="50" y="276"/>
                    </a:lnTo>
                    <a:lnTo>
                      <a:pt x="69" y="284"/>
                    </a:lnTo>
                    <a:lnTo>
                      <a:pt x="88" y="291"/>
                    </a:lnTo>
                    <a:lnTo>
                      <a:pt x="107" y="297"/>
                    </a:lnTo>
                    <a:lnTo>
                      <a:pt x="127" y="302"/>
                    </a:lnTo>
                    <a:lnTo>
                      <a:pt x="148" y="307"/>
                    </a:lnTo>
                    <a:lnTo>
                      <a:pt x="168" y="311"/>
                    </a:lnTo>
                    <a:lnTo>
                      <a:pt x="188" y="315"/>
                    </a:lnTo>
                    <a:lnTo>
                      <a:pt x="209" y="318"/>
                    </a:lnTo>
                    <a:lnTo>
                      <a:pt x="230" y="321"/>
                    </a:lnTo>
                    <a:lnTo>
                      <a:pt x="251" y="323"/>
                    </a:lnTo>
                    <a:lnTo>
                      <a:pt x="272" y="325"/>
                    </a:lnTo>
                    <a:lnTo>
                      <a:pt x="294" y="327"/>
                    </a:lnTo>
                    <a:lnTo>
                      <a:pt x="315" y="328"/>
                    </a:lnTo>
                    <a:lnTo>
                      <a:pt x="336" y="329"/>
                    </a:lnTo>
                    <a:lnTo>
                      <a:pt x="358" y="330"/>
                    </a:lnTo>
                    <a:lnTo>
                      <a:pt x="378" y="331"/>
                    </a:lnTo>
                    <a:lnTo>
                      <a:pt x="386" y="331"/>
                    </a:lnTo>
                    <a:lnTo>
                      <a:pt x="391" y="329"/>
                    </a:lnTo>
                    <a:lnTo>
                      <a:pt x="396" y="325"/>
                    </a:lnTo>
                    <a:lnTo>
                      <a:pt x="399" y="321"/>
                    </a:lnTo>
                    <a:lnTo>
                      <a:pt x="399" y="316"/>
                    </a:lnTo>
                    <a:lnTo>
                      <a:pt x="396" y="312"/>
                    </a:lnTo>
                    <a:lnTo>
                      <a:pt x="390" y="309"/>
                    </a:lnTo>
                    <a:lnTo>
                      <a:pt x="383" y="307"/>
                    </a:lnTo>
                    <a:lnTo>
                      <a:pt x="364" y="304"/>
                    </a:lnTo>
                    <a:lnTo>
                      <a:pt x="345" y="302"/>
                    </a:lnTo>
                    <a:lnTo>
                      <a:pt x="326" y="299"/>
                    </a:lnTo>
                    <a:lnTo>
                      <a:pt x="306" y="297"/>
                    </a:lnTo>
                    <a:lnTo>
                      <a:pt x="287" y="295"/>
                    </a:lnTo>
                    <a:lnTo>
                      <a:pt x="268" y="293"/>
                    </a:lnTo>
                    <a:lnTo>
                      <a:pt x="248" y="291"/>
                    </a:lnTo>
                    <a:lnTo>
                      <a:pt x="229" y="288"/>
                    </a:lnTo>
                    <a:lnTo>
                      <a:pt x="210" y="286"/>
                    </a:lnTo>
                    <a:lnTo>
                      <a:pt x="191" y="283"/>
                    </a:lnTo>
                    <a:lnTo>
                      <a:pt x="172" y="279"/>
                    </a:lnTo>
                    <a:lnTo>
                      <a:pt x="153" y="276"/>
                    </a:lnTo>
                    <a:lnTo>
                      <a:pt x="136" y="271"/>
                    </a:lnTo>
                    <a:lnTo>
                      <a:pt x="117" y="266"/>
                    </a:lnTo>
                    <a:lnTo>
                      <a:pt x="100" y="261"/>
                    </a:lnTo>
                    <a:lnTo>
                      <a:pt x="82" y="254"/>
                    </a:lnTo>
                    <a:lnTo>
                      <a:pt x="68" y="247"/>
                    </a:lnTo>
                    <a:lnTo>
                      <a:pt x="56" y="238"/>
                    </a:lnTo>
                    <a:lnTo>
                      <a:pt x="48" y="228"/>
                    </a:lnTo>
                    <a:lnTo>
                      <a:pt x="43" y="216"/>
                    </a:lnTo>
                    <a:lnTo>
                      <a:pt x="42" y="204"/>
                    </a:lnTo>
                    <a:lnTo>
                      <a:pt x="43" y="189"/>
                    </a:lnTo>
                    <a:lnTo>
                      <a:pt x="48" y="175"/>
                    </a:lnTo>
                    <a:lnTo>
                      <a:pt x="53" y="164"/>
                    </a:lnTo>
                    <a:lnTo>
                      <a:pt x="64" y="149"/>
                    </a:lnTo>
                    <a:lnTo>
                      <a:pt x="75" y="134"/>
                    </a:lnTo>
                    <a:lnTo>
                      <a:pt x="88" y="121"/>
                    </a:lnTo>
                    <a:lnTo>
                      <a:pt x="103" y="109"/>
                    </a:lnTo>
                    <a:lnTo>
                      <a:pt x="117" y="97"/>
                    </a:lnTo>
                    <a:lnTo>
                      <a:pt x="133" y="85"/>
                    </a:lnTo>
                    <a:lnTo>
                      <a:pt x="152" y="73"/>
                    </a:lnTo>
                    <a:lnTo>
                      <a:pt x="171" y="61"/>
                    </a:lnTo>
                    <a:lnTo>
                      <a:pt x="190" y="51"/>
                    </a:lnTo>
                    <a:lnTo>
                      <a:pt x="214" y="42"/>
                    </a:lnTo>
                    <a:lnTo>
                      <a:pt x="242" y="33"/>
                    </a:lnTo>
                    <a:lnTo>
                      <a:pt x="270" y="25"/>
                    </a:lnTo>
                    <a:lnTo>
                      <a:pt x="294" y="18"/>
                    </a:lnTo>
                    <a:lnTo>
                      <a:pt x="315" y="12"/>
                    </a:lnTo>
                    <a:lnTo>
                      <a:pt x="328" y="6"/>
                    </a:lnTo>
                    <a:lnTo>
                      <a:pt x="332" y="2"/>
                    </a:lnTo>
                    <a:lnTo>
                      <a:pt x="317" y="0"/>
                    </a:lnTo>
                    <a:lnTo>
                      <a:pt x="297" y="1"/>
                    </a:lnTo>
                    <a:lnTo>
                      <a:pt x="274" y="4"/>
                    </a:lnTo>
                    <a:lnTo>
                      <a:pt x="249" y="9"/>
                    </a:lnTo>
                    <a:lnTo>
                      <a:pt x="223" y="16"/>
                    </a:lnTo>
                    <a:lnTo>
                      <a:pt x="198" y="24"/>
                    </a:lnTo>
                    <a:lnTo>
                      <a:pt x="175" y="33"/>
                    </a:lnTo>
                    <a:lnTo>
                      <a:pt x="155" y="44"/>
                    </a:lnTo>
                    <a:close/>
                  </a:path>
                </a:pathLst>
              </a:custGeom>
              <a:solidFill>
                <a:srgbClr val="C9E8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2" name="Freeform 67"/>
              <p:cNvSpPr>
                <a:spLocks/>
              </p:cNvSpPr>
              <p:nvPr/>
            </p:nvSpPr>
            <p:spPr bwMode="auto">
              <a:xfrm>
                <a:off x="1419" y="2206"/>
                <a:ext cx="116" cy="110"/>
              </a:xfrm>
              <a:custGeom>
                <a:avLst/>
                <a:gdLst>
                  <a:gd name="T0" fmla="*/ 96 w 350"/>
                  <a:gd name="T1" fmla="*/ 34 h 221"/>
                  <a:gd name="T2" fmla="*/ 101 w 350"/>
                  <a:gd name="T3" fmla="*/ 40 h 221"/>
                  <a:gd name="T4" fmla="*/ 105 w 350"/>
                  <a:gd name="T5" fmla="*/ 47 h 221"/>
                  <a:gd name="T6" fmla="*/ 106 w 350"/>
                  <a:gd name="T7" fmla="*/ 54 h 221"/>
                  <a:gd name="T8" fmla="*/ 106 w 350"/>
                  <a:gd name="T9" fmla="*/ 62 h 221"/>
                  <a:gd name="T10" fmla="*/ 105 w 350"/>
                  <a:gd name="T11" fmla="*/ 69 h 221"/>
                  <a:gd name="T12" fmla="*/ 103 w 350"/>
                  <a:gd name="T13" fmla="*/ 74 h 221"/>
                  <a:gd name="T14" fmla="*/ 100 w 350"/>
                  <a:gd name="T15" fmla="*/ 80 h 221"/>
                  <a:gd name="T16" fmla="*/ 97 w 350"/>
                  <a:gd name="T17" fmla="*/ 84 h 221"/>
                  <a:gd name="T18" fmla="*/ 92 w 350"/>
                  <a:gd name="T19" fmla="*/ 89 h 221"/>
                  <a:gd name="T20" fmla="*/ 88 w 350"/>
                  <a:gd name="T21" fmla="*/ 93 h 221"/>
                  <a:gd name="T22" fmla="*/ 84 w 350"/>
                  <a:gd name="T23" fmla="*/ 98 h 221"/>
                  <a:gd name="T24" fmla="*/ 80 w 350"/>
                  <a:gd name="T25" fmla="*/ 102 h 221"/>
                  <a:gd name="T26" fmla="*/ 79 w 350"/>
                  <a:gd name="T27" fmla="*/ 104 h 221"/>
                  <a:gd name="T28" fmla="*/ 79 w 350"/>
                  <a:gd name="T29" fmla="*/ 106 h 221"/>
                  <a:gd name="T30" fmla="*/ 79 w 350"/>
                  <a:gd name="T31" fmla="*/ 107 h 221"/>
                  <a:gd name="T32" fmla="*/ 80 w 350"/>
                  <a:gd name="T33" fmla="*/ 109 h 221"/>
                  <a:gd name="T34" fmla="*/ 81 w 350"/>
                  <a:gd name="T35" fmla="*/ 110 h 221"/>
                  <a:gd name="T36" fmla="*/ 83 w 350"/>
                  <a:gd name="T37" fmla="*/ 110 h 221"/>
                  <a:gd name="T38" fmla="*/ 84 w 350"/>
                  <a:gd name="T39" fmla="*/ 110 h 221"/>
                  <a:gd name="T40" fmla="*/ 86 w 350"/>
                  <a:gd name="T41" fmla="*/ 109 h 221"/>
                  <a:gd name="T42" fmla="*/ 95 w 350"/>
                  <a:gd name="T43" fmla="*/ 102 h 221"/>
                  <a:gd name="T44" fmla="*/ 103 w 350"/>
                  <a:gd name="T45" fmla="*/ 93 h 221"/>
                  <a:gd name="T46" fmla="*/ 110 w 350"/>
                  <a:gd name="T47" fmla="*/ 84 h 221"/>
                  <a:gd name="T48" fmla="*/ 114 w 350"/>
                  <a:gd name="T49" fmla="*/ 73 h 221"/>
                  <a:gd name="T50" fmla="*/ 116 w 350"/>
                  <a:gd name="T51" fmla="*/ 62 h 221"/>
                  <a:gd name="T52" fmla="*/ 115 w 350"/>
                  <a:gd name="T53" fmla="*/ 50 h 221"/>
                  <a:gd name="T54" fmla="*/ 111 w 350"/>
                  <a:gd name="T55" fmla="*/ 40 h 221"/>
                  <a:gd name="T56" fmla="*/ 103 w 350"/>
                  <a:gd name="T57" fmla="*/ 30 h 221"/>
                  <a:gd name="T58" fmla="*/ 98 w 350"/>
                  <a:gd name="T59" fmla="*/ 25 h 221"/>
                  <a:gd name="T60" fmla="*/ 91 w 350"/>
                  <a:gd name="T61" fmla="*/ 21 h 221"/>
                  <a:gd name="T62" fmla="*/ 84 w 350"/>
                  <a:gd name="T63" fmla="*/ 17 h 221"/>
                  <a:gd name="T64" fmla="*/ 76 w 350"/>
                  <a:gd name="T65" fmla="*/ 13 h 221"/>
                  <a:gd name="T66" fmla="*/ 67 w 350"/>
                  <a:gd name="T67" fmla="*/ 10 h 221"/>
                  <a:gd name="T68" fmla="*/ 59 w 350"/>
                  <a:gd name="T69" fmla="*/ 7 h 221"/>
                  <a:gd name="T70" fmla="*/ 50 w 350"/>
                  <a:gd name="T71" fmla="*/ 5 h 221"/>
                  <a:gd name="T72" fmla="*/ 42 w 350"/>
                  <a:gd name="T73" fmla="*/ 3 h 221"/>
                  <a:gd name="T74" fmla="*/ 34 w 350"/>
                  <a:gd name="T75" fmla="*/ 2 h 221"/>
                  <a:gd name="T76" fmla="*/ 27 w 350"/>
                  <a:gd name="T77" fmla="*/ 1 h 221"/>
                  <a:gd name="T78" fmla="*/ 20 w 350"/>
                  <a:gd name="T79" fmla="*/ 0 h 221"/>
                  <a:gd name="T80" fmla="*/ 14 w 350"/>
                  <a:gd name="T81" fmla="*/ 0 h 221"/>
                  <a:gd name="T82" fmla="*/ 9 w 350"/>
                  <a:gd name="T83" fmla="*/ 0 h 221"/>
                  <a:gd name="T84" fmla="*/ 4 w 350"/>
                  <a:gd name="T85" fmla="*/ 0 h 221"/>
                  <a:gd name="T86" fmla="*/ 1 w 350"/>
                  <a:gd name="T87" fmla="*/ 1 h 221"/>
                  <a:gd name="T88" fmla="*/ 0 w 350"/>
                  <a:gd name="T89" fmla="*/ 2 h 221"/>
                  <a:gd name="T90" fmla="*/ 5 w 350"/>
                  <a:gd name="T91" fmla="*/ 3 h 221"/>
                  <a:gd name="T92" fmla="*/ 10 w 350"/>
                  <a:gd name="T93" fmla="*/ 3 h 221"/>
                  <a:gd name="T94" fmla="*/ 16 w 350"/>
                  <a:gd name="T95" fmla="*/ 4 h 221"/>
                  <a:gd name="T96" fmla="*/ 21 w 350"/>
                  <a:gd name="T97" fmla="*/ 5 h 221"/>
                  <a:gd name="T98" fmla="*/ 27 w 350"/>
                  <a:gd name="T99" fmla="*/ 7 h 221"/>
                  <a:gd name="T100" fmla="*/ 34 w 350"/>
                  <a:gd name="T101" fmla="*/ 8 h 221"/>
                  <a:gd name="T102" fmla="*/ 40 w 350"/>
                  <a:gd name="T103" fmla="*/ 9 h 221"/>
                  <a:gd name="T104" fmla="*/ 47 w 350"/>
                  <a:gd name="T105" fmla="*/ 11 h 221"/>
                  <a:gd name="T106" fmla="*/ 53 w 350"/>
                  <a:gd name="T107" fmla="*/ 13 h 221"/>
                  <a:gd name="T108" fmla="*/ 60 w 350"/>
                  <a:gd name="T109" fmla="*/ 15 h 221"/>
                  <a:gd name="T110" fmla="*/ 66 w 350"/>
                  <a:gd name="T111" fmla="*/ 17 h 221"/>
                  <a:gd name="T112" fmla="*/ 73 w 350"/>
                  <a:gd name="T113" fmla="*/ 19 h 221"/>
                  <a:gd name="T114" fmla="*/ 79 w 350"/>
                  <a:gd name="T115" fmla="*/ 22 h 221"/>
                  <a:gd name="T116" fmla="*/ 85 w 350"/>
                  <a:gd name="T117" fmla="*/ 26 h 221"/>
                  <a:gd name="T118" fmla="*/ 91 w 350"/>
                  <a:gd name="T119" fmla="*/ 30 h 221"/>
                  <a:gd name="T120" fmla="*/ 96 w 350"/>
                  <a:gd name="T121" fmla="*/ 34 h 221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60000 65536"/>
                  <a:gd name="T178" fmla="*/ 0 60000 65536"/>
                  <a:gd name="T179" fmla="*/ 0 60000 65536"/>
                  <a:gd name="T180" fmla="*/ 0 60000 65536"/>
                  <a:gd name="T181" fmla="*/ 0 60000 65536"/>
                  <a:gd name="T182" fmla="*/ 0 60000 65536"/>
                  <a:gd name="T183" fmla="*/ 0 w 350"/>
                  <a:gd name="T184" fmla="*/ 0 h 221"/>
                  <a:gd name="T185" fmla="*/ 350 w 350"/>
                  <a:gd name="T186" fmla="*/ 221 h 221"/>
                </a:gdLst>
                <a:ahLst/>
                <a:cxnLst>
                  <a:cxn ang="T122">
                    <a:pos x="T0" y="T1"/>
                  </a:cxn>
                  <a:cxn ang="T123">
                    <a:pos x="T2" y="T3"/>
                  </a:cxn>
                  <a:cxn ang="T124">
                    <a:pos x="T4" y="T5"/>
                  </a:cxn>
                  <a:cxn ang="T125">
                    <a:pos x="T6" y="T7"/>
                  </a:cxn>
                  <a:cxn ang="T126">
                    <a:pos x="T8" y="T9"/>
                  </a:cxn>
                  <a:cxn ang="T127">
                    <a:pos x="T10" y="T11"/>
                  </a:cxn>
                  <a:cxn ang="T128">
                    <a:pos x="T12" y="T13"/>
                  </a:cxn>
                  <a:cxn ang="T129">
                    <a:pos x="T14" y="T15"/>
                  </a:cxn>
                  <a:cxn ang="T130">
                    <a:pos x="T16" y="T17"/>
                  </a:cxn>
                  <a:cxn ang="T131">
                    <a:pos x="T18" y="T19"/>
                  </a:cxn>
                  <a:cxn ang="T132">
                    <a:pos x="T20" y="T21"/>
                  </a:cxn>
                  <a:cxn ang="T133">
                    <a:pos x="T22" y="T23"/>
                  </a:cxn>
                  <a:cxn ang="T134">
                    <a:pos x="T24" y="T25"/>
                  </a:cxn>
                  <a:cxn ang="T135">
                    <a:pos x="T26" y="T27"/>
                  </a:cxn>
                  <a:cxn ang="T136">
                    <a:pos x="T28" y="T29"/>
                  </a:cxn>
                  <a:cxn ang="T137">
                    <a:pos x="T30" y="T31"/>
                  </a:cxn>
                  <a:cxn ang="T138">
                    <a:pos x="T32" y="T33"/>
                  </a:cxn>
                  <a:cxn ang="T139">
                    <a:pos x="T34" y="T35"/>
                  </a:cxn>
                  <a:cxn ang="T140">
                    <a:pos x="T36" y="T37"/>
                  </a:cxn>
                  <a:cxn ang="T141">
                    <a:pos x="T38" y="T39"/>
                  </a:cxn>
                  <a:cxn ang="T142">
                    <a:pos x="T40" y="T41"/>
                  </a:cxn>
                  <a:cxn ang="T143">
                    <a:pos x="T42" y="T43"/>
                  </a:cxn>
                  <a:cxn ang="T144">
                    <a:pos x="T44" y="T45"/>
                  </a:cxn>
                  <a:cxn ang="T145">
                    <a:pos x="T46" y="T47"/>
                  </a:cxn>
                  <a:cxn ang="T146">
                    <a:pos x="T48" y="T49"/>
                  </a:cxn>
                  <a:cxn ang="T147">
                    <a:pos x="T50" y="T51"/>
                  </a:cxn>
                  <a:cxn ang="T148">
                    <a:pos x="T52" y="T53"/>
                  </a:cxn>
                  <a:cxn ang="T149">
                    <a:pos x="T54" y="T55"/>
                  </a:cxn>
                  <a:cxn ang="T150">
                    <a:pos x="T56" y="T57"/>
                  </a:cxn>
                  <a:cxn ang="T151">
                    <a:pos x="T58" y="T59"/>
                  </a:cxn>
                  <a:cxn ang="T152">
                    <a:pos x="T60" y="T61"/>
                  </a:cxn>
                  <a:cxn ang="T153">
                    <a:pos x="T62" y="T63"/>
                  </a:cxn>
                  <a:cxn ang="T154">
                    <a:pos x="T64" y="T65"/>
                  </a:cxn>
                  <a:cxn ang="T155">
                    <a:pos x="T66" y="T67"/>
                  </a:cxn>
                  <a:cxn ang="T156">
                    <a:pos x="T68" y="T69"/>
                  </a:cxn>
                  <a:cxn ang="T157">
                    <a:pos x="T70" y="T71"/>
                  </a:cxn>
                  <a:cxn ang="T158">
                    <a:pos x="T72" y="T73"/>
                  </a:cxn>
                  <a:cxn ang="T159">
                    <a:pos x="T74" y="T75"/>
                  </a:cxn>
                  <a:cxn ang="T160">
                    <a:pos x="T76" y="T77"/>
                  </a:cxn>
                  <a:cxn ang="T161">
                    <a:pos x="T78" y="T79"/>
                  </a:cxn>
                  <a:cxn ang="T162">
                    <a:pos x="T80" y="T81"/>
                  </a:cxn>
                  <a:cxn ang="T163">
                    <a:pos x="T82" y="T83"/>
                  </a:cxn>
                  <a:cxn ang="T164">
                    <a:pos x="T84" y="T85"/>
                  </a:cxn>
                  <a:cxn ang="T165">
                    <a:pos x="T86" y="T87"/>
                  </a:cxn>
                  <a:cxn ang="T166">
                    <a:pos x="T88" y="T89"/>
                  </a:cxn>
                  <a:cxn ang="T167">
                    <a:pos x="T90" y="T91"/>
                  </a:cxn>
                  <a:cxn ang="T168">
                    <a:pos x="T92" y="T93"/>
                  </a:cxn>
                  <a:cxn ang="T169">
                    <a:pos x="T94" y="T95"/>
                  </a:cxn>
                  <a:cxn ang="T170">
                    <a:pos x="T96" y="T97"/>
                  </a:cxn>
                  <a:cxn ang="T171">
                    <a:pos x="T98" y="T99"/>
                  </a:cxn>
                  <a:cxn ang="T172">
                    <a:pos x="T100" y="T101"/>
                  </a:cxn>
                  <a:cxn ang="T173">
                    <a:pos x="T102" y="T103"/>
                  </a:cxn>
                  <a:cxn ang="T174">
                    <a:pos x="T104" y="T105"/>
                  </a:cxn>
                  <a:cxn ang="T175">
                    <a:pos x="T106" y="T107"/>
                  </a:cxn>
                  <a:cxn ang="T176">
                    <a:pos x="T108" y="T109"/>
                  </a:cxn>
                  <a:cxn ang="T177">
                    <a:pos x="T110" y="T111"/>
                  </a:cxn>
                  <a:cxn ang="T178">
                    <a:pos x="T112" y="T113"/>
                  </a:cxn>
                  <a:cxn ang="T179">
                    <a:pos x="T114" y="T115"/>
                  </a:cxn>
                  <a:cxn ang="T180">
                    <a:pos x="T116" y="T117"/>
                  </a:cxn>
                  <a:cxn ang="T181">
                    <a:pos x="T118" y="T119"/>
                  </a:cxn>
                  <a:cxn ang="T182">
                    <a:pos x="T120" y="T121"/>
                  </a:cxn>
                </a:cxnLst>
                <a:rect l="T183" t="T184" r="T185" b="T186"/>
                <a:pathLst>
                  <a:path w="350" h="221">
                    <a:moveTo>
                      <a:pt x="290" y="68"/>
                    </a:moveTo>
                    <a:lnTo>
                      <a:pt x="306" y="80"/>
                    </a:lnTo>
                    <a:lnTo>
                      <a:pt x="316" y="94"/>
                    </a:lnTo>
                    <a:lnTo>
                      <a:pt x="321" y="109"/>
                    </a:lnTo>
                    <a:lnTo>
                      <a:pt x="321" y="125"/>
                    </a:lnTo>
                    <a:lnTo>
                      <a:pt x="318" y="138"/>
                    </a:lnTo>
                    <a:lnTo>
                      <a:pt x="312" y="149"/>
                    </a:lnTo>
                    <a:lnTo>
                      <a:pt x="302" y="160"/>
                    </a:lnTo>
                    <a:lnTo>
                      <a:pt x="292" y="169"/>
                    </a:lnTo>
                    <a:lnTo>
                      <a:pt x="279" y="179"/>
                    </a:lnTo>
                    <a:lnTo>
                      <a:pt x="266" y="187"/>
                    </a:lnTo>
                    <a:lnTo>
                      <a:pt x="253" y="196"/>
                    </a:lnTo>
                    <a:lnTo>
                      <a:pt x="240" y="205"/>
                    </a:lnTo>
                    <a:lnTo>
                      <a:pt x="237" y="209"/>
                    </a:lnTo>
                    <a:lnTo>
                      <a:pt x="237" y="212"/>
                    </a:lnTo>
                    <a:lnTo>
                      <a:pt x="237" y="215"/>
                    </a:lnTo>
                    <a:lnTo>
                      <a:pt x="240" y="218"/>
                    </a:lnTo>
                    <a:lnTo>
                      <a:pt x="244" y="220"/>
                    </a:lnTo>
                    <a:lnTo>
                      <a:pt x="250" y="221"/>
                    </a:lnTo>
                    <a:lnTo>
                      <a:pt x="254" y="220"/>
                    </a:lnTo>
                    <a:lnTo>
                      <a:pt x="258" y="218"/>
                    </a:lnTo>
                    <a:lnTo>
                      <a:pt x="287" y="204"/>
                    </a:lnTo>
                    <a:lnTo>
                      <a:pt x="312" y="187"/>
                    </a:lnTo>
                    <a:lnTo>
                      <a:pt x="331" y="168"/>
                    </a:lnTo>
                    <a:lnTo>
                      <a:pt x="344" y="146"/>
                    </a:lnTo>
                    <a:lnTo>
                      <a:pt x="350" y="124"/>
                    </a:lnTo>
                    <a:lnTo>
                      <a:pt x="347" y="101"/>
                    </a:lnTo>
                    <a:lnTo>
                      <a:pt x="335" y="80"/>
                    </a:lnTo>
                    <a:lnTo>
                      <a:pt x="312" y="61"/>
                    </a:lnTo>
                    <a:lnTo>
                      <a:pt x="295" y="50"/>
                    </a:lnTo>
                    <a:lnTo>
                      <a:pt x="274" y="42"/>
                    </a:lnTo>
                    <a:lnTo>
                      <a:pt x="253" y="34"/>
                    </a:lnTo>
                    <a:lnTo>
                      <a:pt x="228" y="27"/>
                    </a:lnTo>
                    <a:lnTo>
                      <a:pt x="203" y="20"/>
                    </a:lnTo>
                    <a:lnTo>
                      <a:pt x="179" y="15"/>
                    </a:lnTo>
                    <a:lnTo>
                      <a:pt x="152" y="11"/>
                    </a:lnTo>
                    <a:lnTo>
                      <a:pt x="128" y="7"/>
                    </a:lnTo>
                    <a:lnTo>
                      <a:pt x="103" y="4"/>
                    </a:lnTo>
                    <a:lnTo>
                      <a:pt x="81" y="2"/>
                    </a:lnTo>
                    <a:lnTo>
                      <a:pt x="60" y="0"/>
                    </a:lnTo>
                    <a:lnTo>
                      <a:pt x="42" y="0"/>
                    </a:lnTo>
                    <a:lnTo>
                      <a:pt x="26" y="0"/>
                    </a:lnTo>
                    <a:lnTo>
                      <a:pt x="13" y="0"/>
                    </a:lnTo>
                    <a:lnTo>
                      <a:pt x="4" y="2"/>
                    </a:lnTo>
                    <a:lnTo>
                      <a:pt x="0" y="4"/>
                    </a:lnTo>
                    <a:lnTo>
                      <a:pt x="15" y="6"/>
                    </a:lnTo>
                    <a:lnTo>
                      <a:pt x="29" y="7"/>
                    </a:lnTo>
                    <a:lnTo>
                      <a:pt x="47" y="9"/>
                    </a:lnTo>
                    <a:lnTo>
                      <a:pt x="64" y="11"/>
                    </a:lnTo>
                    <a:lnTo>
                      <a:pt x="81" y="14"/>
                    </a:lnTo>
                    <a:lnTo>
                      <a:pt x="102" y="16"/>
                    </a:lnTo>
                    <a:lnTo>
                      <a:pt x="121" y="19"/>
                    </a:lnTo>
                    <a:lnTo>
                      <a:pt x="141" y="22"/>
                    </a:lnTo>
                    <a:lnTo>
                      <a:pt x="160" y="26"/>
                    </a:lnTo>
                    <a:lnTo>
                      <a:pt x="180" y="30"/>
                    </a:lnTo>
                    <a:lnTo>
                      <a:pt x="200" y="34"/>
                    </a:lnTo>
                    <a:lnTo>
                      <a:pt x="219" y="39"/>
                    </a:lnTo>
                    <a:lnTo>
                      <a:pt x="238" y="45"/>
                    </a:lnTo>
                    <a:lnTo>
                      <a:pt x="257" y="53"/>
                    </a:lnTo>
                    <a:lnTo>
                      <a:pt x="274" y="60"/>
                    </a:lnTo>
                    <a:lnTo>
                      <a:pt x="290" y="68"/>
                    </a:lnTo>
                    <a:close/>
                  </a:path>
                </a:pathLst>
              </a:custGeom>
              <a:solidFill>
                <a:srgbClr val="C9E8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3" name="Freeform 68"/>
              <p:cNvSpPr>
                <a:spLocks/>
              </p:cNvSpPr>
              <p:nvPr/>
            </p:nvSpPr>
            <p:spPr bwMode="auto">
              <a:xfrm>
                <a:off x="1181" y="2256"/>
                <a:ext cx="48" cy="105"/>
              </a:xfrm>
              <a:custGeom>
                <a:avLst/>
                <a:gdLst>
                  <a:gd name="T0" fmla="*/ 0 w 142"/>
                  <a:gd name="T1" fmla="*/ 58 h 208"/>
                  <a:gd name="T2" fmla="*/ 0 w 142"/>
                  <a:gd name="T3" fmla="*/ 66 h 208"/>
                  <a:gd name="T4" fmla="*/ 2 w 142"/>
                  <a:gd name="T5" fmla="*/ 74 h 208"/>
                  <a:gd name="T6" fmla="*/ 5 w 142"/>
                  <a:gd name="T7" fmla="*/ 82 h 208"/>
                  <a:gd name="T8" fmla="*/ 10 w 142"/>
                  <a:gd name="T9" fmla="*/ 88 h 208"/>
                  <a:gd name="T10" fmla="*/ 16 w 142"/>
                  <a:gd name="T11" fmla="*/ 94 h 208"/>
                  <a:gd name="T12" fmla="*/ 23 w 142"/>
                  <a:gd name="T13" fmla="*/ 99 h 208"/>
                  <a:gd name="T14" fmla="*/ 31 w 142"/>
                  <a:gd name="T15" fmla="*/ 102 h 208"/>
                  <a:gd name="T16" fmla="*/ 39 w 142"/>
                  <a:gd name="T17" fmla="*/ 104 h 208"/>
                  <a:gd name="T18" fmla="*/ 41 w 142"/>
                  <a:gd name="T19" fmla="*/ 105 h 208"/>
                  <a:gd name="T20" fmla="*/ 44 w 142"/>
                  <a:gd name="T21" fmla="*/ 104 h 208"/>
                  <a:gd name="T22" fmla="*/ 46 w 142"/>
                  <a:gd name="T23" fmla="*/ 102 h 208"/>
                  <a:gd name="T24" fmla="*/ 47 w 142"/>
                  <a:gd name="T25" fmla="*/ 100 h 208"/>
                  <a:gd name="T26" fmla="*/ 47 w 142"/>
                  <a:gd name="T27" fmla="*/ 98 h 208"/>
                  <a:gd name="T28" fmla="*/ 46 w 142"/>
                  <a:gd name="T29" fmla="*/ 95 h 208"/>
                  <a:gd name="T30" fmla="*/ 45 w 142"/>
                  <a:gd name="T31" fmla="*/ 93 h 208"/>
                  <a:gd name="T32" fmla="*/ 42 w 142"/>
                  <a:gd name="T33" fmla="*/ 92 h 208"/>
                  <a:gd name="T34" fmla="*/ 34 w 142"/>
                  <a:gd name="T35" fmla="*/ 89 h 208"/>
                  <a:gd name="T36" fmla="*/ 27 w 142"/>
                  <a:gd name="T37" fmla="*/ 85 h 208"/>
                  <a:gd name="T38" fmla="*/ 21 w 142"/>
                  <a:gd name="T39" fmla="*/ 80 h 208"/>
                  <a:gd name="T40" fmla="*/ 17 w 142"/>
                  <a:gd name="T41" fmla="*/ 74 h 208"/>
                  <a:gd name="T42" fmla="*/ 14 w 142"/>
                  <a:gd name="T43" fmla="*/ 66 h 208"/>
                  <a:gd name="T44" fmla="*/ 12 w 142"/>
                  <a:gd name="T45" fmla="*/ 58 h 208"/>
                  <a:gd name="T46" fmla="*/ 12 w 142"/>
                  <a:gd name="T47" fmla="*/ 49 h 208"/>
                  <a:gd name="T48" fmla="*/ 15 w 142"/>
                  <a:gd name="T49" fmla="*/ 40 h 208"/>
                  <a:gd name="T50" fmla="*/ 18 w 142"/>
                  <a:gd name="T51" fmla="*/ 33 h 208"/>
                  <a:gd name="T52" fmla="*/ 22 w 142"/>
                  <a:gd name="T53" fmla="*/ 27 h 208"/>
                  <a:gd name="T54" fmla="*/ 26 w 142"/>
                  <a:gd name="T55" fmla="*/ 22 h 208"/>
                  <a:gd name="T56" fmla="*/ 31 w 142"/>
                  <a:gd name="T57" fmla="*/ 17 h 208"/>
                  <a:gd name="T58" fmla="*/ 35 w 142"/>
                  <a:gd name="T59" fmla="*/ 12 h 208"/>
                  <a:gd name="T60" fmla="*/ 40 w 142"/>
                  <a:gd name="T61" fmla="*/ 8 h 208"/>
                  <a:gd name="T62" fmla="*/ 45 w 142"/>
                  <a:gd name="T63" fmla="*/ 4 h 208"/>
                  <a:gd name="T64" fmla="*/ 48 w 142"/>
                  <a:gd name="T65" fmla="*/ 1 h 208"/>
                  <a:gd name="T66" fmla="*/ 45 w 142"/>
                  <a:gd name="T67" fmla="*/ 0 h 208"/>
                  <a:gd name="T68" fmla="*/ 39 w 142"/>
                  <a:gd name="T69" fmla="*/ 3 h 208"/>
                  <a:gd name="T70" fmla="*/ 32 w 142"/>
                  <a:gd name="T71" fmla="*/ 8 h 208"/>
                  <a:gd name="T72" fmla="*/ 23 w 142"/>
                  <a:gd name="T73" fmla="*/ 16 h 208"/>
                  <a:gd name="T74" fmla="*/ 16 w 142"/>
                  <a:gd name="T75" fmla="*/ 25 h 208"/>
                  <a:gd name="T76" fmla="*/ 8 w 142"/>
                  <a:gd name="T77" fmla="*/ 35 h 208"/>
                  <a:gd name="T78" fmla="*/ 3 w 142"/>
                  <a:gd name="T79" fmla="*/ 46 h 208"/>
                  <a:gd name="T80" fmla="*/ 0 w 142"/>
                  <a:gd name="T81" fmla="*/ 58 h 208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w 142"/>
                  <a:gd name="T124" fmla="*/ 0 h 208"/>
                  <a:gd name="T125" fmla="*/ 142 w 142"/>
                  <a:gd name="T126" fmla="*/ 208 h 208"/>
                </a:gdLst>
                <a:ahLst/>
                <a:cxnLst>
                  <a:cxn ang="T82">
                    <a:pos x="T0" y="T1"/>
                  </a:cxn>
                  <a:cxn ang="T83">
                    <a:pos x="T2" y="T3"/>
                  </a:cxn>
                  <a:cxn ang="T84">
                    <a:pos x="T4" y="T5"/>
                  </a:cxn>
                  <a:cxn ang="T85">
                    <a:pos x="T6" y="T7"/>
                  </a:cxn>
                  <a:cxn ang="T86">
                    <a:pos x="T8" y="T9"/>
                  </a:cxn>
                  <a:cxn ang="T87">
                    <a:pos x="T10" y="T11"/>
                  </a:cxn>
                  <a:cxn ang="T88">
                    <a:pos x="T12" y="T13"/>
                  </a:cxn>
                  <a:cxn ang="T89">
                    <a:pos x="T14" y="T15"/>
                  </a:cxn>
                  <a:cxn ang="T90">
                    <a:pos x="T16" y="T17"/>
                  </a:cxn>
                  <a:cxn ang="T91">
                    <a:pos x="T18" y="T19"/>
                  </a:cxn>
                  <a:cxn ang="T92">
                    <a:pos x="T20" y="T21"/>
                  </a:cxn>
                  <a:cxn ang="T93">
                    <a:pos x="T22" y="T23"/>
                  </a:cxn>
                  <a:cxn ang="T94">
                    <a:pos x="T24" y="T25"/>
                  </a:cxn>
                  <a:cxn ang="T95">
                    <a:pos x="T26" y="T27"/>
                  </a:cxn>
                  <a:cxn ang="T96">
                    <a:pos x="T28" y="T29"/>
                  </a:cxn>
                  <a:cxn ang="T97">
                    <a:pos x="T30" y="T31"/>
                  </a:cxn>
                  <a:cxn ang="T98">
                    <a:pos x="T32" y="T33"/>
                  </a:cxn>
                  <a:cxn ang="T99">
                    <a:pos x="T34" y="T35"/>
                  </a:cxn>
                  <a:cxn ang="T100">
                    <a:pos x="T36" y="T37"/>
                  </a:cxn>
                  <a:cxn ang="T101">
                    <a:pos x="T38" y="T39"/>
                  </a:cxn>
                  <a:cxn ang="T102">
                    <a:pos x="T40" y="T41"/>
                  </a:cxn>
                  <a:cxn ang="T103">
                    <a:pos x="T42" y="T43"/>
                  </a:cxn>
                  <a:cxn ang="T104">
                    <a:pos x="T44" y="T45"/>
                  </a:cxn>
                  <a:cxn ang="T105">
                    <a:pos x="T46" y="T47"/>
                  </a:cxn>
                  <a:cxn ang="T106">
                    <a:pos x="T48" y="T49"/>
                  </a:cxn>
                  <a:cxn ang="T107">
                    <a:pos x="T50" y="T51"/>
                  </a:cxn>
                  <a:cxn ang="T108">
                    <a:pos x="T52" y="T53"/>
                  </a:cxn>
                  <a:cxn ang="T109">
                    <a:pos x="T54" y="T55"/>
                  </a:cxn>
                  <a:cxn ang="T110">
                    <a:pos x="T56" y="T57"/>
                  </a:cxn>
                  <a:cxn ang="T111">
                    <a:pos x="T58" y="T59"/>
                  </a:cxn>
                  <a:cxn ang="T112">
                    <a:pos x="T60" y="T61"/>
                  </a:cxn>
                  <a:cxn ang="T113">
                    <a:pos x="T62" y="T63"/>
                  </a:cxn>
                  <a:cxn ang="T114">
                    <a:pos x="T64" y="T65"/>
                  </a:cxn>
                  <a:cxn ang="T115">
                    <a:pos x="T66" y="T67"/>
                  </a:cxn>
                  <a:cxn ang="T116">
                    <a:pos x="T68" y="T69"/>
                  </a:cxn>
                  <a:cxn ang="T117">
                    <a:pos x="T70" y="T71"/>
                  </a:cxn>
                  <a:cxn ang="T118">
                    <a:pos x="T72" y="T73"/>
                  </a:cxn>
                  <a:cxn ang="T119">
                    <a:pos x="T74" y="T75"/>
                  </a:cxn>
                  <a:cxn ang="T120">
                    <a:pos x="T76" y="T77"/>
                  </a:cxn>
                  <a:cxn ang="T121">
                    <a:pos x="T78" y="T79"/>
                  </a:cxn>
                  <a:cxn ang="T122">
                    <a:pos x="T80" y="T81"/>
                  </a:cxn>
                </a:cxnLst>
                <a:rect l="T123" t="T124" r="T125" b="T126"/>
                <a:pathLst>
                  <a:path w="142" h="208">
                    <a:moveTo>
                      <a:pt x="0" y="114"/>
                    </a:moveTo>
                    <a:lnTo>
                      <a:pt x="0" y="131"/>
                    </a:lnTo>
                    <a:lnTo>
                      <a:pt x="6" y="147"/>
                    </a:lnTo>
                    <a:lnTo>
                      <a:pt x="16" y="162"/>
                    </a:lnTo>
                    <a:lnTo>
                      <a:pt x="30" y="175"/>
                    </a:lnTo>
                    <a:lnTo>
                      <a:pt x="48" y="186"/>
                    </a:lnTo>
                    <a:lnTo>
                      <a:pt x="68" y="196"/>
                    </a:lnTo>
                    <a:lnTo>
                      <a:pt x="91" y="203"/>
                    </a:lnTo>
                    <a:lnTo>
                      <a:pt x="114" y="207"/>
                    </a:lnTo>
                    <a:lnTo>
                      <a:pt x="122" y="208"/>
                    </a:lnTo>
                    <a:lnTo>
                      <a:pt x="129" y="206"/>
                    </a:lnTo>
                    <a:lnTo>
                      <a:pt x="135" y="203"/>
                    </a:lnTo>
                    <a:lnTo>
                      <a:pt x="138" y="199"/>
                    </a:lnTo>
                    <a:lnTo>
                      <a:pt x="138" y="194"/>
                    </a:lnTo>
                    <a:lnTo>
                      <a:pt x="136" y="189"/>
                    </a:lnTo>
                    <a:lnTo>
                      <a:pt x="132" y="185"/>
                    </a:lnTo>
                    <a:lnTo>
                      <a:pt x="125" y="183"/>
                    </a:lnTo>
                    <a:lnTo>
                      <a:pt x="101" y="177"/>
                    </a:lnTo>
                    <a:lnTo>
                      <a:pt x="80" y="169"/>
                    </a:lnTo>
                    <a:lnTo>
                      <a:pt x="62" y="158"/>
                    </a:lnTo>
                    <a:lnTo>
                      <a:pt x="49" y="146"/>
                    </a:lnTo>
                    <a:lnTo>
                      <a:pt x="40" y="131"/>
                    </a:lnTo>
                    <a:lnTo>
                      <a:pt x="36" y="115"/>
                    </a:lnTo>
                    <a:lnTo>
                      <a:pt x="36" y="97"/>
                    </a:lnTo>
                    <a:lnTo>
                      <a:pt x="43" y="79"/>
                    </a:lnTo>
                    <a:lnTo>
                      <a:pt x="52" y="66"/>
                    </a:lnTo>
                    <a:lnTo>
                      <a:pt x="64" y="54"/>
                    </a:lnTo>
                    <a:lnTo>
                      <a:pt x="77" y="43"/>
                    </a:lnTo>
                    <a:lnTo>
                      <a:pt x="91" y="33"/>
                    </a:lnTo>
                    <a:lnTo>
                      <a:pt x="104" y="24"/>
                    </a:lnTo>
                    <a:lnTo>
                      <a:pt x="119" y="16"/>
                    </a:lnTo>
                    <a:lnTo>
                      <a:pt x="132" y="8"/>
                    </a:lnTo>
                    <a:lnTo>
                      <a:pt x="142" y="1"/>
                    </a:lnTo>
                    <a:lnTo>
                      <a:pt x="132" y="0"/>
                    </a:lnTo>
                    <a:lnTo>
                      <a:pt x="116" y="5"/>
                    </a:lnTo>
                    <a:lnTo>
                      <a:pt x="94" y="16"/>
                    </a:lnTo>
                    <a:lnTo>
                      <a:pt x="69" y="31"/>
                    </a:lnTo>
                    <a:lnTo>
                      <a:pt x="46" y="50"/>
                    </a:lnTo>
                    <a:lnTo>
                      <a:pt x="24" y="70"/>
                    </a:lnTo>
                    <a:lnTo>
                      <a:pt x="9" y="92"/>
                    </a:lnTo>
                    <a:lnTo>
                      <a:pt x="0" y="114"/>
                    </a:lnTo>
                    <a:close/>
                  </a:path>
                </a:pathLst>
              </a:custGeom>
              <a:solidFill>
                <a:srgbClr val="C9E8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4" name="Freeform 69"/>
              <p:cNvSpPr>
                <a:spLocks/>
              </p:cNvSpPr>
              <p:nvPr/>
            </p:nvSpPr>
            <p:spPr bwMode="auto">
              <a:xfrm>
                <a:off x="1515" y="2198"/>
                <a:ext cx="101" cy="136"/>
              </a:xfrm>
              <a:custGeom>
                <a:avLst/>
                <a:gdLst>
                  <a:gd name="T0" fmla="*/ 85 w 304"/>
                  <a:gd name="T1" fmla="*/ 54 h 272"/>
                  <a:gd name="T2" fmla="*/ 90 w 304"/>
                  <a:gd name="T3" fmla="*/ 63 h 272"/>
                  <a:gd name="T4" fmla="*/ 92 w 304"/>
                  <a:gd name="T5" fmla="*/ 72 h 272"/>
                  <a:gd name="T6" fmla="*/ 91 w 304"/>
                  <a:gd name="T7" fmla="*/ 82 h 272"/>
                  <a:gd name="T8" fmla="*/ 86 w 304"/>
                  <a:gd name="T9" fmla="*/ 91 h 272"/>
                  <a:gd name="T10" fmla="*/ 77 w 304"/>
                  <a:gd name="T11" fmla="*/ 100 h 272"/>
                  <a:gd name="T12" fmla="*/ 68 w 304"/>
                  <a:gd name="T13" fmla="*/ 107 h 272"/>
                  <a:gd name="T14" fmla="*/ 59 w 304"/>
                  <a:gd name="T15" fmla="*/ 116 h 272"/>
                  <a:gd name="T16" fmla="*/ 53 w 304"/>
                  <a:gd name="T17" fmla="*/ 122 h 272"/>
                  <a:gd name="T18" fmla="*/ 51 w 304"/>
                  <a:gd name="T19" fmla="*/ 126 h 272"/>
                  <a:gd name="T20" fmla="*/ 50 w 304"/>
                  <a:gd name="T21" fmla="*/ 130 h 272"/>
                  <a:gd name="T22" fmla="*/ 50 w 304"/>
                  <a:gd name="T23" fmla="*/ 134 h 272"/>
                  <a:gd name="T24" fmla="*/ 53 w 304"/>
                  <a:gd name="T25" fmla="*/ 136 h 272"/>
                  <a:gd name="T26" fmla="*/ 57 w 304"/>
                  <a:gd name="T27" fmla="*/ 136 h 272"/>
                  <a:gd name="T28" fmla="*/ 63 w 304"/>
                  <a:gd name="T29" fmla="*/ 129 h 272"/>
                  <a:gd name="T30" fmla="*/ 74 w 304"/>
                  <a:gd name="T31" fmla="*/ 118 h 272"/>
                  <a:gd name="T32" fmla="*/ 85 w 304"/>
                  <a:gd name="T33" fmla="*/ 107 h 272"/>
                  <a:gd name="T34" fmla="*/ 95 w 304"/>
                  <a:gd name="T35" fmla="*/ 96 h 272"/>
                  <a:gd name="T36" fmla="*/ 101 w 304"/>
                  <a:gd name="T37" fmla="*/ 82 h 272"/>
                  <a:gd name="T38" fmla="*/ 100 w 304"/>
                  <a:gd name="T39" fmla="*/ 67 h 272"/>
                  <a:gd name="T40" fmla="*/ 93 w 304"/>
                  <a:gd name="T41" fmla="*/ 53 h 272"/>
                  <a:gd name="T42" fmla="*/ 83 w 304"/>
                  <a:gd name="T43" fmla="*/ 41 h 272"/>
                  <a:gd name="T44" fmla="*/ 73 w 304"/>
                  <a:gd name="T45" fmla="*/ 33 h 272"/>
                  <a:gd name="T46" fmla="*/ 62 w 304"/>
                  <a:gd name="T47" fmla="*/ 26 h 272"/>
                  <a:gd name="T48" fmla="*/ 52 w 304"/>
                  <a:gd name="T49" fmla="*/ 19 h 272"/>
                  <a:gd name="T50" fmla="*/ 41 w 304"/>
                  <a:gd name="T51" fmla="*/ 12 h 272"/>
                  <a:gd name="T52" fmla="*/ 30 w 304"/>
                  <a:gd name="T53" fmla="*/ 7 h 272"/>
                  <a:gd name="T54" fmla="*/ 19 w 304"/>
                  <a:gd name="T55" fmla="*/ 3 h 272"/>
                  <a:gd name="T56" fmla="*/ 10 w 304"/>
                  <a:gd name="T57" fmla="*/ 1 h 272"/>
                  <a:gd name="T58" fmla="*/ 3 w 304"/>
                  <a:gd name="T59" fmla="*/ 1 h 272"/>
                  <a:gd name="T60" fmla="*/ 3 w 304"/>
                  <a:gd name="T61" fmla="*/ 2 h 272"/>
                  <a:gd name="T62" fmla="*/ 12 w 304"/>
                  <a:gd name="T63" fmla="*/ 6 h 272"/>
                  <a:gd name="T64" fmla="*/ 21 w 304"/>
                  <a:gd name="T65" fmla="*/ 10 h 272"/>
                  <a:gd name="T66" fmla="*/ 32 w 304"/>
                  <a:gd name="T67" fmla="*/ 16 h 272"/>
                  <a:gd name="T68" fmla="*/ 44 w 304"/>
                  <a:gd name="T69" fmla="*/ 22 h 272"/>
                  <a:gd name="T70" fmla="*/ 55 w 304"/>
                  <a:gd name="T71" fmla="*/ 30 h 272"/>
                  <a:gd name="T72" fmla="*/ 67 w 304"/>
                  <a:gd name="T73" fmla="*/ 38 h 272"/>
                  <a:gd name="T74" fmla="*/ 77 w 304"/>
                  <a:gd name="T75" fmla="*/ 46 h 272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w 304"/>
                  <a:gd name="T115" fmla="*/ 0 h 272"/>
                  <a:gd name="T116" fmla="*/ 304 w 304"/>
                  <a:gd name="T117" fmla="*/ 272 h 272"/>
                </a:gdLst>
                <a:ahLst/>
                <a:cxnLst>
                  <a:cxn ang="T76">
                    <a:pos x="T0" y="T1"/>
                  </a:cxn>
                  <a:cxn ang="T77">
                    <a:pos x="T2" y="T3"/>
                  </a:cxn>
                  <a:cxn ang="T78">
                    <a:pos x="T4" y="T5"/>
                  </a:cxn>
                  <a:cxn ang="T79">
                    <a:pos x="T6" y="T7"/>
                  </a:cxn>
                  <a:cxn ang="T80">
                    <a:pos x="T8" y="T9"/>
                  </a:cxn>
                  <a:cxn ang="T81">
                    <a:pos x="T10" y="T11"/>
                  </a:cxn>
                  <a:cxn ang="T82">
                    <a:pos x="T12" y="T13"/>
                  </a:cxn>
                  <a:cxn ang="T83">
                    <a:pos x="T14" y="T15"/>
                  </a:cxn>
                  <a:cxn ang="T84">
                    <a:pos x="T16" y="T17"/>
                  </a:cxn>
                  <a:cxn ang="T85">
                    <a:pos x="T18" y="T19"/>
                  </a:cxn>
                  <a:cxn ang="T86">
                    <a:pos x="T20" y="T21"/>
                  </a:cxn>
                  <a:cxn ang="T87">
                    <a:pos x="T22" y="T23"/>
                  </a:cxn>
                  <a:cxn ang="T88">
                    <a:pos x="T24" y="T25"/>
                  </a:cxn>
                  <a:cxn ang="T89">
                    <a:pos x="T26" y="T27"/>
                  </a:cxn>
                  <a:cxn ang="T90">
                    <a:pos x="T28" y="T29"/>
                  </a:cxn>
                  <a:cxn ang="T91">
                    <a:pos x="T30" y="T31"/>
                  </a:cxn>
                  <a:cxn ang="T92">
                    <a:pos x="T32" y="T33"/>
                  </a:cxn>
                  <a:cxn ang="T93">
                    <a:pos x="T34" y="T35"/>
                  </a:cxn>
                  <a:cxn ang="T94">
                    <a:pos x="T36" y="T37"/>
                  </a:cxn>
                  <a:cxn ang="T95">
                    <a:pos x="T38" y="T39"/>
                  </a:cxn>
                  <a:cxn ang="T96">
                    <a:pos x="T40" y="T41"/>
                  </a:cxn>
                  <a:cxn ang="T97">
                    <a:pos x="T42" y="T43"/>
                  </a:cxn>
                  <a:cxn ang="T98">
                    <a:pos x="T44" y="T45"/>
                  </a:cxn>
                  <a:cxn ang="T99">
                    <a:pos x="T46" y="T47"/>
                  </a:cxn>
                  <a:cxn ang="T100">
                    <a:pos x="T48" y="T49"/>
                  </a:cxn>
                  <a:cxn ang="T101">
                    <a:pos x="T50" y="T51"/>
                  </a:cxn>
                  <a:cxn ang="T102">
                    <a:pos x="T52" y="T53"/>
                  </a:cxn>
                  <a:cxn ang="T103">
                    <a:pos x="T54" y="T55"/>
                  </a:cxn>
                  <a:cxn ang="T104">
                    <a:pos x="T56" y="T57"/>
                  </a:cxn>
                  <a:cxn ang="T105">
                    <a:pos x="T58" y="T59"/>
                  </a:cxn>
                  <a:cxn ang="T106">
                    <a:pos x="T60" y="T61"/>
                  </a:cxn>
                  <a:cxn ang="T107">
                    <a:pos x="T62" y="T63"/>
                  </a:cxn>
                  <a:cxn ang="T108">
                    <a:pos x="T64" y="T65"/>
                  </a:cxn>
                  <a:cxn ang="T109">
                    <a:pos x="T66" y="T67"/>
                  </a:cxn>
                  <a:cxn ang="T110">
                    <a:pos x="T68" y="T69"/>
                  </a:cxn>
                  <a:cxn ang="T111">
                    <a:pos x="T70" y="T71"/>
                  </a:cxn>
                  <a:cxn ang="T112">
                    <a:pos x="T72" y="T73"/>
                  </a:cxn>
                  <a:cxn ang="T113">
                    <a:pos x="T74" y="T75"/>
                  </a:cxn>
                </a:cxnLst>
                <a:rect l="T114" t="T115" r="T116" b="T117"/>
                <a:pathLst>
                  <a:path w="304" h="272">
                    <a:moveTo>
                      <a:pt x="246" y="102"/>
                    </a:moveTo>
                    <a:lnTo>
                      <a:pt x="257" y="109"/>
                    </a:lnTo>
                    <a:lnTo>
                      <a:pt x="265" y="117"/>
                    </a:lnTo>
                    <a:lnTo>
                      <a:pt x="271" y="126"/>
                    </a:lnTo>
                    <a:lnTo>
                      <a:pt x="277" y="135"/>
                    </a:lnTo>
                    <a:lnTo>
                      <a:pt x="278" y="144"/>
                    </a:lnTo>
                    <a:lnTo>
                      <a:pt x="278" y="154"/>
                    </a:lnTo>
                    <a:lnTo>
                      <a:pt x="274" y="164"/>
                    </a:lnTo>
                    <a:lnTo>
                      <a:pt x="268" y="173"/>
                    </a:lnTo>
                    <a:lnTo>
                      <a:pt x="258" y="183"/>
                    </a:lnTo>
                    <a:lnTo>
                      <a:pt x="246" y="192"/>
                    </a:lnTo>
                    <a:lnTo>
                      <a:pt x="233" y="200"/>
                    </a:lnTo>
                    <a:lnTo>
                      <a:pt x="219" y="208"/>
                    </a:lnTo>
                    <a:lnTo>
                      <a:pt x="206" y="215"/>
                    </a:lnTo>
                    <a:lnTo>
                      <a:pt x="191" y="224"/>
                    </a:lnTo>
                    <a:lnTo>
                      <a:pt x="177" y="232"/>
                    </a:lnTo>
                    <a:lnTo>
                      <a:pt x="164" y="241"/>
                    </a:lnTo>
                    <a:lnTo>
                      <a:pt x="159" y="244"/>
                    </a:lnTo>
                    <a:lnTo>
                      <a:pt x="157" y="248"/>
                    </a:lnTo>
                    <a:lnTo>
                      <a:pt x="154" y="252"/>
                    </a:lnTo>
                    <a:lnTo>
                      <a:pt x="151" y="256"/>
                    </a:lnTo>
                    <a:lnTo>
                      <a:pt x="149" y="260"/>
                    </a:lnTo>
                    <a:lnTo>
                      <a:pt x="149" y="264"/>
                    </a:lnTo>
                    <a:lnTo>
                      <a:pt x="151" y="268"/>
                    </a:lnTo>
                    <a:lnTo>
                      <a:pt x="155" y="271"/>
                    </a:lnTo>
                    <a:lnTo>
                      <a:pt x="161" y="272"/>
                    </a:lnTo>
                    <a:lnTo>
                      <a:pt x="167" y="272"/>
                    </a:lnTo>
                    <a:lnTo>
                      <a:pt x="172" y="271"/>
                    </a:lnTo>
                    <a:lnTo>
                      <a:pt x="177" y="268"/>
                    </a:lnTo>
                    <a:lnTo>
                      <a:pt x="191" y="257"/>
                    </a:lnTo>
                    <a:lnTo>
                      <a:pt x="207" y="246"/>
                    </a:lnTo>
                    <a:lnTo>
                      <a:pt x="223" y="236"/>
                    </a:lnTo>
                    <a:lnTo>
                      <a:pt x="241" y="226"/>
                    </a:lnTo>
                    <a:lnTo>
                      <a:pt x="257" y="215"/>
                    </a:lnTo>
                    <a:lnTo>
                      <a:pt x="271" y="204"/>
                    </a:lnTo>
                    <a:lnTo>
                      <a:pt x="286" y="192"/>
                    </a:lnTo>
                    <a:lnTo>
                      <a:pt x="296" y="179"/>
                    </a:lnTo>
                    <a:lnTo>
                      <a:pt x="303" y="164"/>
                    </a:lnTo>
                    <a:lnTo>
                      <a:pt x="304" y="149"/>
                    </a:lnTo>
                    <a:lnTo>
                      <a:pt x="300" y="134"/>
                    </a:lnTo>
                    <a:lnTo>
                      <a:pt x="293" y="120"/>
                    </a:lnTo>
                    <a:lnTo>
                      <a:pt x="281" y="106"/>
                    </a:lnTo>
                    <a:lnTo>
                      <a:pt x="267" y="94"/>
                    </a:lnTo>
                    <a:lnTo>
                      <a:pt x="249" y="83"/>
                    </a:lnTo>
                    <a:lnTo>
                      <a:pt x="232" y="73"/>
                    </a:lnTo>
                    <a:lnTo>
                      <a:pt x="219" y="65"/>
                    </a:lnTo>
                    <a:lnTo>
                      <a:pt x="204" y="59"/>
                    </a:lnTo>
                    <a:lnTo>
                      <a:pt x="188" y="52"/>
                    </a:lnTo>
                    <a:lnTo>
                      <a:pt x="172" y="45"/>
                    </a:lnTo>
                    <a:lnTo>
                      <a:pt x="157" y="38"/>
                    </a:lnTo>
                    <a:lnTo>
                      <a:pt x="139" y="31"/>
                    </a:lnTo>
                    <a:lnTo>
                      <a:pt x="122" y="25"/>
                    </a:lnTo>
                    <a:lnTo>
                      <a:pt x="106" y="19"/>
                    </a:lnTo>
                    <a:lnTo>
                      <a:pt x="90" y="14"/>
                    </a:lnTo>
                    <a:lnTo>
                      <a:pt x="74" y="9"/>
                    </a:lnTo>
                    <a:lnTo>
                      <a:pt x="58" y="6"/>
                    </a:lnTo>
                    <a:lnTo>
                      <a:pt x="43" y="3"/>
                    </a:lnTo>
                    <a:lnTo>
                      <a:pt x="30" y="1"/>
                    </a:lnTo>
                    <a:lnTo>
                      <a:pt x="19" y="0"/>
                    </a:lnTo>
                    <a:lnTo>
                      <a:pt x="9" y="1"/>
                    </a:lnTo>
                    <a:lnTo>
                      <a:pt x="0" y="3"/>
                    </a:lnTo>
                    <a:lnTo>
                      <a:pt x="10" y="5"/>
                    </a:lnTo>
                    <a:lnTo>
                      <a:pt x="22" y="8"/>
                    </a:lnTo>
                    <a:lnTo>
                      <a:pt x="35" y="12"/>
                    </a:lnTo>
                    <a:lnTo>
                      <a:pt x="48" y="16"/>
                    </a:lnTo>
                    <a:lnTo>
                      <a:pt x="64" y="21"/>
                    </a:lnTo>
                    <a:lnTo>
                      <a:pt x="80" y="26"/>
                    </a:lnTo>
                    <a:lnTo>
                      <a:pt x="97" y="32"/>
                    </a:lnTo>
                    <a:lnTo>
                      <a:pt x="114" y="38"/>
                    </a:lnTo>
                    <a:lnTo>
                      <a:pt x="132" y="45"/>
                    </a:lnTo>
                    <a:lnTo>
                      <a:pt x="149" y="52"/>
                    </a:lnTo>
                    <a:lnTo>
                      <a:pt x="167" y="60"/>
                    </a:lnTo>
                    <a:lnTo>
                      <a:pt x="184" y="69"/>
                    </a:lnTo>
                    <a:lnTo>
                      <a:pt x="201" y="77"/>
                    </a:lnTo>
                    <a:lnTo>
                      <a:pt x="217" y="85"/>
                    </a:lnTo>
                    <a:lnTo>
                      <a:pt x="232" y="93"/>
                    </a:lnTo>
                    <a:lnTo>
                      <a:pt x="246" y="102"/>
                    </a:lnTo>
                    <a:close/>
                  </a:path>
                </a:pathLst>
              </a:custGeom>
              <a:solidFill>
                <a:srgbClr val="C9E8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5" name="Freeform 70"/>
              <p:cNvSpPr>
                <a:spLocks/>
              </p:cNvSpPr>
              <p:nvPr/>
            </p:nvSpPr>
            <p:spPr bwMode="auto">
              <a:xfrm>
                <a:off x="1403" y="2357"/>
                <a:ext cx="34" cy="82"/>
              </a:xfrm>
              <a:custGeom>
                <a:avLst/>
                <a:gdLst>
                  <a:gd name="T0" fmla="*/ 13 w 103"/>
                  <a:gd name="T1" fmla="*/ 6 h 164"/>
                  <a:gd name="T2" fmla="*/ 12 w 103"/>
                  <a:gd name="T3" fmla="*/ 3 h 164"/>
                  <a:gd name="T4" fmla="*/ 11 w 103"/>
                  <a:gd name="T5" fmla="*/ 1 h 164"/>
                  <a:gd name="T6" fmla="*/ 8 w 103"/>
                  <a:gd name="T7" fmla="*/ 1 h 164"/>
                  <a:gd name="T8" fmla="*/ 6 w 103"/>
                  <a:gd name="T9" fmla="*/ 0 h 164"/>
                  <a:gd name="T10" fmla="*/ 3 w 103"/>
                  <a:gd name="T11" fmla="*/ 1 h 164"/>
                  <a:gd name="T12" fmla="*/ 2 w 103"/>
                  <a:gd name="T13" fmla="*/ 3 h 164"/>
                  <a:gd name="T14" fmla="*/ 0 w 103"/>
                  <a:gd name="T15" fmla="*/ 5 h 164"/>
                  <a:gd name="T16" fmla="*/ 0 w 103"/>
                  <a:gd name="T17" fmla="*/ 7 h 164"/>
                  <a:gd name="T18" fmla="*/ 3 w 103"/>
                  <a:gd name="T19" fmla="*/ 19 h 164"/>
                  <a:gd name="T20" fmla="*/ 6 w 103"/>
                  <a:gd name="T21" fmla="*/ 31 h 164"/>
                  <a:gd name="T22" fmla="*/ 11 w 103"/>
                  <a:gd name="T23" fmla="*/ 44 h 164"/>
                  <a:gd name="T24" fmla="*/ 17 w 103"/>
                  <a:gd name="T25" fmla="*/ 56 h 164"/>
                  <a:gd name="T26" fmla="*/ 22 w 103"/>
                  <a:gd name="T27" fmla="*/ 67 h 164"/>
                  <a:gd name="T28" fmla="*/ 28 w 103"/>
                  <a:gd name="T29" fmla="*/ 75 h 164"/>
                  <a:gd name="T30" fmla="*/ 32 w 103"/>
                  <a:gd name="T31" fmla="*/ 81 h 164"/>
                  <a:gd name="T32" fmla="*/ 34 w 103"/>
                  <a:gd name="T33" fmla="*/ 82 h 164"/>
                  <a:gd name="T34" fmla="*/ 33 w 103"/>
                  <a:gd name="T35" fmla="*/ 77 h 164"/>
                  <a:gd name="T36" fmla="*/ 31 w 103"/>
                  <a:gd name="T37" fmla="*/ 70 h 164"/>
                  <a:gd name="T38" fmla="*/ 28 w 103"/>
                  <a:gd name="T39" fmla="*/ 60 h 164"/>
                  <a:gd name="T40" fmla="*/ 24 w 103"/>
                  <a:gd name="T41" fmla="*/ 50 h 164"/>
                  <a:gd name="T42" fmla="*/ 21 w 103"/>
                  <a:gd name="T43" fmla="*/ 39 h 164"/>
                  <a:gd name="T44" fmla="*/ 18 w 103"/>
                  <a:gd name="T45" fmla="*/ 27 h 164"/>
                  <a:gd name="T46" fmla="*/ 15 w 103"/>
                  <a:gd name="T47" fmla="*/ 17 h 164"/>
                  <a:gd name="T48" fmla="*/ 13 w 103"/>
                  <a:gd name="T49" fmla="*/ 6 h 164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w 103"/>
                  <a:gd name="T76" fmla="*/ 0 h 164"/>
                  <a:gd name="T77" fmla="*/ 103 w 103"/>
                  <a:gd name="T78" fmla="*/ 164 h 164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T75" t="T76" r="T77" b="T78"/>
                <a:pathLst>
                  <a:path w="103" h="164">
                    <a:moveTo>
                      <a:pt x="39" y="12"/>
                    </a:moveTo>
                    <a:lnTo>
                      <a:pt x="37" y="7"/>
                    </a:lnTo>
                    <a:lnTo>
                      <a:pt x="32" y="3"/>
                    </a:lnTo>
                    <a:lnTo>
                      <a:pt x="25" y="1"/>
                    </a:lnTo>
                    <a:lnTo>
                      <a:pt x="18" y="0"/>
                    </a:lnTo>
                    <a:lnTo>
                      <a:pt x="10" y="2"/>
                    </a:lnTo>
                    <a:lnTo>
                      <a:pt x="5" y="5"/>
                    </a:lnTo>
                    <a:lnTo>
                      <a:pt x="0" y="10"/>
                    </a:lnTo>
                    <a:lnTo>
                      <a:pt x="0" y="15"/>
                    </a:lnTo>
                    <a:lnTo>
                      <a:pt x="8" y="37"/>
                    </a:lnTo>
                    <a:lnTo>
                      <a:pt x="19" y="63"/>
                    </a:lnTo>
                    <a:lnTo>
                      <a:pt x="34" y="88"/>
                    </a:lnTo>
                    <a:lnTo>
                      <a:pt x="51" y="112"/>
                    </a:lnTo>
                    <a:lnTo>
                      <a:pt x="68" y="133"/>
                    </a:lnTo>
                    <a:lnTo>
                      <a:pt x="84" y="150"/>
                    </a:lnTo>
                    <a:lnTo>
                      <a:pt x="96" y="161"/>
                    </a:lnTo>
                    <a:lnTo>
                      <a:pt x="103" y="164"/>
                    </a:lnTo>
                    <a:lnTo>
                      <a:pt x="100" y="153"/>
                    </a:lnTo>
                    <a:lnTo>
                      <a:pt x="93" y="139"/>
                    </a:lnTo>
                    <a:lnTo>
                      <a:pt x="84" y="121"/>
                    </a:lnTo>
                    <a:lnTo>
                      <a:pt x="74" y="100"/>
                    </a:lnTo>
                    <a:lnTo>
                      <a:pt x="64" y="78"/>
                    </a:lnTo>
                    <a:lnTo>
                      <a:pt x="54" y="55"/>
                    </a:lnTo>
                    <a:lnTo>
                      <a:pt x="45" y="33"/>
                    </a:lnTo>
                    <a:lnTo>
                      <a:pt x="39" y="12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6" name="Freeform 71"/>
              <p:cNvSpPr>
                <a:spLocks/>
              </p:cNvSpPr>
              <p:nvPr/>
            </p:nvSpPr>
            <p:spPr bwMode="auto">
              <a:xfrm>
                <a:off x="1388" y="2313"/>
                <a:ext cx="18" cy="42"/>
              </a:xfrm>
              <a:custGeom>
                <a:avLst/>
                <a:gdLst>
                  <a:gd name="T0" fmla="*/ 9 w 54"/>
                  <a:gd name="T1" fmla="*/ 5 h 82"/>
                  <a:gd name="T2" fmla="*/ 9 w 54"/>
                  <a:gd name="T3" fmla="*/ 3 h 82"/>
                  <a:gd name="T4" fmla="*/ 7 w 54"/>
                  <a:gd name="T5" fmla="*/ 1 h 82"/>
                  <a:gd name="T6" fmla="*/ 6 w 54"/>
                  <a:gd name="T7" fmla="*/ 0 h 82"/>
                  <a:gd name="T8" fmla="*/ 4 w 54"/>
                  <a:gd name="T9" fmla="*/ 0 h 82"/>
                  <a:gd name="T10" fmla="*/ 3 w 54"/>
                  <a:gd name="T11" fmla="*/ 1 h 82"/>
                  <a:gd name="T12" fmla="*/ 1 w 54"/>
                  <a:gd name="T13" fmla="*/ 2 h 82"/>
                  <a:gd name="T14" fmla="*/ 0 w 54"/>
                  <a:gd name="T15" fmla="*/ 3 h 82"/>
                  <a:gd name="T16" fmla="*/ 0 w 54"/>
                  <a:gd name="T17" fmla="*/ 5 h 82"/>
                  <a:gd name="T18" fmla="*/ 0 w 54"/>
                  <a:gd name="T19" fmla="*/ 11 h 82"/>
                  <a:gd name="T20" fmla="*/ 2 w 54"/>
                  <a:gd name="T21" fmla="*/ 17 h 82"/>
                  <a:gd name="T22" fmla="*/ 3 w 54"/>
                  <a:gd name="T23" fmla="*/ 23 h 82"/>
                  <a:gd name="T24" fmla="*/ 6 w 54"/>
                  <a:gd name="T25" fmla="*/ 29 h 82"/>
                  <a:gd name="T26" fmla="*/ 9 w 54"/>
                  <a:gd name="T27" fmla="*/ 35 h 82"/>
                  <a:gd name="T28" fmla="*/ 12 w 54"/>
                  <a:gd name="T29" fmla="*/ 39 h 82"/>
                  <a:gd name="T30" fmla="*/ 15 w 54"/>
                  <a:gd name="T31" fmla="*/ 41 h 82"/>
                  <a:gd name="T32" fmla="*/ 18 w 54"/>
                  <a:gd name="T33" fmla="*/ 42 h 82"/>
                  <a:gd name="T34" fmla="*/ 18 w 54"/>
                  <a:gd name="T35" fmla="*/ 34 h 82"/>
                  <a:gd name="T36" fmla="*/ 16 w 54"/>
                  <a:gd name="T37" fmla="*/ 24 h 82"/>
                  <a:gd name="T38" fmla="*/ 13 w 54"/>
                  <a:gd name="T39" fmla="*/ 14 h 82"/>
                  <a:gd name="T40" fmla="*/ 9 w 54"/>
                  <a:gd name="T41" fmla="*/ 5 h 82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w 54"/>
                  <a:gd name="T64" fmla="*/ 0 h 82"/>
                  <a:gd name="T65" fmla="*/ 54 w 54"/>
                  <a:gd name="T66" fmla="*/ 82 h 82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T63" t="T64" r="T65" b="T66"/>
                <a:pathLst>
                  <a:path w="54" h="82">
                    <a:moveTo>
                      <a:pt x="28" y="9"/>
                    </a:moveTo>
                    <a:lnTo>
                      <a:pt x="26" y="5"/>
                    </a:lnTo>
                    <a:lnTo>
                      <a:pt x="22" y="2"/>
                    </a:lnTo>
                    <a:lnTo>
                      <a:pt x="18" y="0"/>
                    </a:lnTo>
                    <a:lnTo>
                      <a:pt x="12" y="0"/>
                    </a:lnTo>
                    <a:lnTo>
                      <a:pt x="8" y="1"/>
                    </a:lnTo>
                    <a:lnTo>
                      <a:pt x="3" y="3"/>
                    </a:lnTo>
                    <a:lnTo>
                      <a:pt x="0" y="6"/>
                    </a:lnTo>
                    <a:lnTo>
                      <a:pt x="0" y="10"/>
                    </a:lnTo>
                    <a:lnTo>
                      <a:pt x="0" y="21"/>
                    </a:lnTo>
                    <a:lnTo>
                      <a:pt x="5" y="33"/>
                    </a:lnTo>
                    <a:lnTo>
                      <a:pt x="10" y="45"/>
                    </a:lnTo>
                    <a:lnTo>
                      <a:pt x="18" y="57"/>
                    </a:lnTo>
                    <a:lnTo>
                      <a:pt x="26" y="68"/>
                    </a:lnTo>
                    <a:lnTo>
                      <a:pt x="35" y="76"/>
                    </a:lnTo>
                    <a:lnTo>
                      <a:pt x="45" y="81"/>
                    </a:lnTo>
                    <a:lnTo>
                      <a:pt x="53" y="82"/>
                    </a:lnTo>
                    <a:lnTo>
                      <a:pt x="54" y="66"/>
                    </a:lnTo>
                    <a:lnTo>
                      <a:pt x="47" y="47"/>
                    </a:lnTo>
                    <a:lnTo>
                      <a:pt x="38" y="28"/>
                    </a:lnTo>
                    <a:lnTo>
                      <a:pt x="28" y="9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7" name="Freeform 72"/>
              <p:cNvSpPr>
                <a:spLocks/>
              </p:cNvSpPr>
              <p:nvPr/>
            </p:nvSpPr>
            <p:spPr bwMode="auto">
              <a:xfrm>
                <a:off x="1373" y="2283"/>
                <a:ext cx="16" cy="24"/>
              </a:xfrm>
              <a:custGeom>
                <a:avLst/>
                <a:gdLst>
                  <a:gd name="T0" fmla="*/ 8 w 46"/>
                  <a:gd name="T1" fmla="*/ 3 h 47"/>
                  <a:gd name="T2" fmla="*/ 8 w 46"/>
                  <a:gd name="T3" fmla="*/ 4 h 47"/>
                  <a:gd name="T4" fmla="*/ 8 w 46"/>
                  <a:gd name="T5" fmla="*/ 4 h 47"/>
                  <a:gd name="T6" fmla="*/ 8 w 46"/>
                  <a:gd name="T7" fmla="*/ 4 h 47"/>
                  <a:gd name="T8" fmla="*/ 8 w 46"/>
                  <a:gd name="T9" fmla="*/ 4 h 47"/>
                  <a:gd name="T10" fmla="*/ 8 w 46"/>
                  <a:gd name="T11" fmla="*/ 2 h 47"/>
                  <a:gd name="T12" fmla="*/ 7 w 46"/>
                  <a:gd name="T13" fmla="*/ 1 h 47"/>
                  <a:gd name="T14" fmla="*/ 5 w 46"/>
                  <a:gd name="T15" fmla="*/ 0 h 47"/>
                  <a:gd name="T16" fmla="*/ 3 w 46"/>
                  <a:gd name="T17" fmla="*/ 0 h 47"/>
                  <a:gd name="T18" fmla="*/ 1 w 46"/>
                  <a:gd name="T19" fmla="*/ 1 h 47"/>
                  <a:gd name="T20" fmla="*/ 0 w 46"/>
                  <a:gd name="T21" fmla="*/ 2 h 47"/>
                  <a:gd name="T22" fmla="*/ 0 w 46"/>
                  <a:gd name="T23" fmla="*/ 4 h 47"/>
                  <a:gd name="T24" fmla="*/ 0 w 46"/>
                  <a:gd name="T25" fmla="*/ 5 h 47"/>
                  <a:gd name="T26" fmla="*/ 0 w 46"/>
                  <a:gd name="T27" fmla="*/ 8 h 47"/>
                  <a:gd name="T28" fmla="*/ 1 w 46"/>
                  <a:gd name="T29" fmla="*/ 11 h 47"/>
                  <a:gd name="T30" fmla="*/ 3 w 46"/>
                  <a:gd name="T31" fmla="*/ 14 h 47"/>
                  <a:gd name="T32" fmla="*/ 6 w 46"/>
                  <a:gd name="T33" fmla="*/ 17 h 47"/>
                  <a:gd name="T34" fmla="*/ 8 w 46"/>
                  <a:gd name="T35" fmla="*/ 20 h 47"/>
                  <a:gd name="T36" fmla="*/ 11 w 46"/>
                  <a:gd name="T37" fmla="*/ 22 h 47"/>
                  <a:gd name="T38" fmla="*/ 14 w 46"/>
                  <a:gd name="T39" fmla="*/ 24 h 47"/>
                  <a:gd name="T40" fmla="*/ 16 w 46"/>
                  <a:gd name="T41" fmla="*/ 24 h 47"/>
                  <a:gd name="T42" fmla="*/ 16 w 46"/>
                  <a:gd name="T43" fmla="*/ 19 h 47"/>
                  <a:gd name="T44" fmla="*/ 14 w 46"/>
                  <a:gd name="T45" fmla="*/ 13 h 47"/>
                  <a:gd name="T46" fmla="*/ 10 w 46"/>
                  <a:gd name="T47" fmla="*/ 7 h 47"/>
                  <a:gd name="T48" fmla="*/ 8 w 46"/>
                  <a:gd name="T49" fmla="*/ 3 h 47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w 46"/>
                  <a:gd name="T76" fmla="*/ 0 h 47"/>
                  <a:gd name="T77" fmla="*/ 46 w 46"/>
                  <a:gd name="T78" fmla="*/ 47 h 47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T75" t="T76" r="T77" b="T78"/>
                <a:pathLst>
                  <a:path w="46" h="47">
                    <a:moveTo>
                      <a:pt x="24" y="6"/>
                    </a:moveTo>
                    <a:lnTo>
                      <a:pt x="24" y="7"/>
                    </a:lnTo>
                    <a:lnTo>
                      <a:pt x="23" y="4"/>
                    </a:lnTo>
                    <a:lnTo>
                      <a:pt x="19" y="1"/>
                    </a:lnTo>
                    <a:lnTo>
                      <a:pt x="14" y="0"/>
                    </a:lnTo>
                    <a:lnTo>
                      <a:pt x="8" y="0"/>
                    </a:lnTo>
                    <a:lnTo>
                      <a:pt x="4" y="1"/>
                    </a:lnTo>
                    <a:lnTo>
                      <a:pt x="1" y="4"/>
                    </a:lnTo>
                    <a:lnTo>
                      <a:pt x="0" y="7"/>
                    </a:lnTo>
                    <a:lnTo>
                      <a:pt x="0" y="10"/>
                    </a:lnTo>
                    <a:lnTo>
                      <a:pt x="1" y="15"/>
                    </a:lnTo>
                    <a:lnTo>
                      <a:pt x="4" y="21"/>
                    </a:lnTo>
                    <a:lnTo>
                      <a:pt x="10" y="28"/>
                    </a:lnTo>
                    <a:lnTo>
                      <a:pt x="17" y="34"/>
                    </a:lnTo>
                    <a:lnTo>
                      <a:pt x="24" y="40"/>
                    </a:lnTo>
                    <a:lnTo>
                      <a:pt x="33" y="44"/>
                    </a:lnTo>
                    <a:lnTo>
                      <a:pt x="40" y="47"/>
                    </a:lnTo>
                    <a:lnTo>
                      <a:pt x="46" y="47"/>
                    </a:lnTo>
                    <a:lnTo>
                      <a:pt x="45" y="37"/>
                    </a:lnTo>
                    <a:lnTo>
                      <a:pt x="39" y="25"/>
                    </a:lnTo>
                    <a:lnTo>
                      <a:pt x="30" y="14"/>
                    </a:lnTo>
                    <a:lnTo>
                      <a:pt x="24" y="6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8" name="Freeform 73"/>
              <p:cNvSpPr>
                <a:spLocks/>
              </p:cNvSpPr>
              <p:nvPr/>
            </p:nvSpPr>
            <p:spPr bwMode="auto">
              <a:xfrm>
                <a:off x="1360" y="2263"/>
                <a:ext cx="21" cy="16"/>
              </a:xfrm>
              <a:custGeom>
                <a:avLst/>
                <a:gdLst>
                  <a:gd name="T0" fmla="*/ 17 w 63"/>
                  <a:gd name="T1" fmla="*/ 12 h 31"/>
                  <a:gd name="T2" fmla="*/ 19 w 63"/>
                  <a:gd name="T3" fmla="*/ 11 h 31"/>
                  <a:gd name="T4" fmla="*/ 21 w 63"/>
                  <a:gd name="T5" fmla="*/ 9 h 31"/>
                  <a:gd name="T6" fmla="*/ 21 w 63"/>
                  <a:gd name="T7" fmla="*/ 7 h 31"/>
                  <a:gd name="T8" fmla="*/ 21 w 63"/>
                  <a:gd name="T9" fmla="*/ 5 h 31"/>
                  <a:gd name="T10" fmla="*/ 20 w 63"/>
                  <a:gd name="T11" fmla="*/ 3 h 31"/>
                  <a:gd name="T12" fmla="*/ 19 w 63"/>
                  <a:gd name="T13" fmla="*/ 1 h 31"/>
                  <a:gd name="T14" fmla="*/ 17 w 63"/>
                  <a:gd name="T15" fmla="*/ 0 h 31"/>
                  <a:gd name="T16" fmla="*/ 14 w 63"/>
                  <a:gd name="T17" fmla="*/ 0 h 31"/>
                  <a:gd name="T18" fmla="*/ 13 w 63"/>
                  <a:gd name="T19" fmla="*/ 0 h 31"/>
                  <a:gd name="T20" fmla="*/ 11 w 63"/>
                  <a:gd name="T21" fmla="*/ 1 h 31"/>
                  <a:gd name="T22" fmla="*/ 9 w 63"/>
                  <a:gd name="T23" fmla="*/ 2 h 31"/>
                  <a:gd name="T24" fmla="*/ 5 w 63"/>
                  <a:gd name="T25" fmla="*/ 4 h 31"/>
                  <a:gd name="T26" fmla="*/ 2 w 63"/>
                  <a:gd name="T27" fmla="*/ 7 h 31"/>
                  <a:gd name="T28" fmla="*/ 1 w 63"/>
                  <a:gd name="T29" fmla="*/ 10 h 31"/>
                  <a:gd name="T30" fmla="*/ 0 w 63"/>
                  <a:gd name="T31" fmla="*/ 13 h 31"/>
                  <a:gd name="T32" fmla="*/ 0 w 63"/>
                  <a:gd name="T33" fmla="*/ 14 h 31"/>
                  <a:gd name="T34" fmla="*/ 1 w 63"/>
                  <a:gd name="T35" fmla="*/ 15 h 31"/>
                  <a:gd name="T36" fmla="*/ 3 w 63"/>
                  <a:gd name="T37" fmla="*/ 16 h 31"/>
                  <a:gd name="T38" fmla="*/ 5 w 63"/>
                  <a:gd name="T39" fmla="*/ 16 h 31"/>
                  <a:gd name="T40" fmla="*/ 7 w 63"/>
                  <a:gd name="T41" fmla="*/ 16 h 31"/>
                  <a:gd name="T42" fmla="*/ 10 w 63"/>
                  <a:gd name="T43" fmla="*/ 15 h 31"/>
                  <a:gd name="T44" fmla="*/ 12 w 63"/>
                  <a:gd name="T45" fmla="*/ 14 h 31"/>
                  <a:gd name="T46" fmla="*/ 14 w 63"/>
                  <a:gd name="T47" fmla="*/ 13 h 31"/>
                  <a:gd name="T48" fmla="*/ 17 w 63"/>
                  <a:gd name="T49" fmla="*/ 12 h 31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w 63"/>
                  <a:gd name="T76" fmla="*/ 0 h 31"/>
                  <a:gd name="T77" fmla="*/ 63 w 63"/>
                  <a:gd name="T78" fmla="*/ 31 h 31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T75" t="T76" r="T77" b="T78"/>
                <a:pathLst>
                  <a:path w="63" h="31">
                    <a:moveTo>
                      <a:pt x="50" y="23"/>
                    </a:moveTo>
                    <a:lnTo>
                      <a:pt x="56" y="21"/>
                    </a:lnTo>
                    <a:lnTo>
                      <a:pt x="62" y="18"/>
                    </a:lnTo>
                    <a:lnTo>
                      <a:pt x="63" y="14"/>
                    </a:lnTo>
                    <a:lnTo>
                      <a:pt x="63" y="10"/>
                    </a:lnTo>
                    <a:lnTo>
                      <a:pt x="61" y="5"/>
                    </a:lnTo>
                    <a:lnTo>
                      <a:pt x="56" y="2"/>
                    </a:lnTo>
                    <a:lnTo>
                      <a:pt x="50" y="0"/>
                    </a:lnTo>
                    <a:lnTo>
                      <a:pt x="43" y="0"/>
                    </a:lnTo>
                    <a:lnTo>
                      <a:pt x="40" y="0"/>
                    </a:lnTo>
                    <a:lnTo>
                      <a:pt x="34" y="1"/>
                    </a:lnTo>
                    <a:lnTo>
                      <a:pt x="26" y="3"/>
                    </a:lnTo>
                    <a:lnTo>
                      <a:pt x="16" y="7"/>
                    </a:lnTo>
                    <a:lnTo>
                      <a:pt x="7" y="13"/>
                    </a:lnTo>
                    <a:lnTo>
                      <a:pt x="3" y="19"/>
                    </a:lnTo>
                    <a:lnTo>
                      <a:pt x="0" y="25"/>
                    </a:lnTo>
                    <a:lnTo>
                      <a:pt x="0" y="27"/>
                    </a:lnTo>
                    <a:lnTo>
                      <a:pt x="4" y="29"/>
                    </a:lnTo>
                    <a:lnTo>
                      <a:pt x="10" y="31"/>
                    </a:lnTo>
                    <a:lnTo>
                      <a:pt x="16" y="31"/>
                    </a:lnTo>
                    <a:lnTo>
                      <a:pt x="21" y="31"/>
                    </a:lnTo>
                    <a:lnTo>
                      <a:pt x="29" y="29"/>
                    </a:lnTo>
                    <a:lnTo>
                      <a:pt x="36" y="28"/>
                    </a:lnTo>
                    <a:lnTo>
                      <a:pt x="43" y="26"/>
                    </a:lnTo>
                    <a:lnTo>
                      <a:pt x="50" y="23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9" name="Freeform 74"/>
              <p:cNvSpPr>
                <a:spLocks/>
              </p:cNvSpPr>
              <p:nvPr/>
            </p:nvSpPr>
            <p:spPr bwMode="auto">
              <a:xfrm>
                <a:off x="1261" y="2237"/>
                <a:ext cx="81" cy="103"/>
              </a:xfrm>
              <a:custGeom>
                <a:avLst/>
                <a:gdLst>
                  <a:gd name="T0" fmla="*/ 30 w 245"/>
                  <a:gd name="T1" fmla="*/ 15 h 206"/>
                  <a:gd name="T2" fmla="*/ 24 w 245"/>
                  <a:gd name="T3" fmla="*/ 20 h 206"/>
                  <a:gd name="T4" fmla="*/ 19 w 245"/>
                  <a:gd name="T5" fmla="*/ 25 h 206"/>
                  <a:gd name="T6" fmla="*/ 13 w 245"/>
                  <a:gd name="T7" fmla="*/ 31 h 206"/>
                  <a:gd name="T8" fmla="*/ 9 w 245"/>
                  <a:gd name="T9" fmla="*/ 37 h 206"/>
                  <a:gd name="T10" fmla="*/ 6 w 245"/>
                  <a:gd name="T11" fmla="*/ 44 h 206"/>
                  <a:gd name="T12" fmla="*/ 3 w 245"/>
                  <a:gd name="T13" fmla="*/ 50 h 206"/>
                  <a:gd name="T14" fmla="*/ 1 w 245"/>
                  <a:gd name="T15" fmla="*/ 56 h 206"/>
                  <a:gd name="T16" fmla="*/ 0 w 245"/>
                  <a:gd name="T17" fmla="*/ 63 h 206"/>
                  <a:gd name="T18" fmla="*/ 1 w 245"/>
                  <a:gd name="T19" fmla="*/ 75 h 206"/>
                  <a:gd name="T20" fmla="*/ 5 w 245"/>
                  <a:gd name="T21" fmla="*/ 83 h 206"/>
                  <a:gd name="T22" fmla="*/ 11 w 245"/>
                  <a:gd name="T23" fmla="*/ 91 h 206"/>
                  <a:gd name="T24" fmla="*/ 18 w 245"/>
                  <a:gd name="T25" fmla="*/ 96 h 206"/>
                  <a:gd name="T26" fmla="*/ 26 w 245"/>
                  <a:gd name="T27" fmla="*/ 100 h 206"/>
                  <a:gd name="T28" fmla="*/ 36 w 245"/>
                  <a:gd name="T29" fmla="*/ 103 h 206"/>
                  <a:gd name="T30" fmla="*/ 45 w 245"/>
                  <a:gd name="T31" fmla="*/ 103 h 206"/>
                  <a:gd name="T32" fmla="*/ 54 w 245"/>
                  <a:gd name="T33" fmla="*/ 102 h 206"/>
                  <a:gd name="T34" fmla="*/ 56 w 245"/>
                  <a:gd name="T35" fmla="*/ 102 h 206"/>
                  <a:gd name="T36" fmla="*/ 58 w 245"/>
                  <a:gd name="T37" fmla="*/ 101 h 206"/>
                  <a:gd name="T38" fmla="*/ 60 w 245"/>
                  <a:gd name="T39" fmla="*/ 99 h 206"/>
                  <a:gd name="T40" fmla="*/ 60 w 245"/>
                  <a:gd name="T41" fmla="*/ 97 h 206"/>
                  <a:gd name="T42" fmla="*/ 60 w 245"/>
                  <a:gd name="T43" fmla="*/ 96 h 206"/>
                  <a:gd name="T44" fmla="*/ 58 w 245"/>
                  <a:gd name="T45" fmla="*/ 96 h 206"/>
                  <a:gd name="T46" fmla="*/ 56 w 245"/>
                  <a:gd name="T47" fmla="*/ 95 h 206"/>
                  <a:gd name="T48" fmla="*/ 54 w 245"/>
                  <a:gd name="T49" fmla="*/ 95 h 206"/>
                  <a:gd name="T50" fmla="*/ 51 w 245"/>
                  <a:gd name="T51" fmla="*/ 95 h 206"/>
                  <a:gd name="T52" fmla="*/ 48 w 245"/>
                  <a:gd name="T53" fmla="*/ 95 h 206"/>
                  <a:gd name="T54" fmla="*/ 46 w 245"/>
                  <a:gd name="T55" fmla="*/ 95 h 206"/>
                  <a:gd name="T56" fmla="*/ 45 w 245"/>
                  <a:gd name="T57" fmla="*/ 95 h 206"/>
                  <a:gd name="T58" fmla="*/ 40 w 245"/>
                  <a:gd name="T59" fmla="*/ 95 h 206"/>
                  <a:gd name="T60" fmla="*/ 35 w 245"/>
                  <a:gd name="T61" fmla="*/ 94 h 206"/>
                  <a:gd name="T62" fmla="*/ 31 w 245"/>
                  <a:gd name="T63" fmla="*/ 94 h 206"/>
                  <a:gd name="T64" fmla="*/ 26 w 245"/>
                  <a:gd name="T65" fmla="*/ 92 h 206"/>
                  <a:gd name="T66" fmla="*/ 21 w 245"/>
                  <a:gd name="T67" fmla="*/ 91 h 206"/>
                  <a:gd name="T68" fmla="*/ 16 w 245"/>
                  <a:gd name="T69" fmla="*/ 87 h 206"/>
                  <a:gd name="T70" fmla="*/ 12 w 245"/>
                  <a:gd name="T71" fmla="*/ 83 h 206"/>
                  <a:gd name="T72" fmla="*/ 7 w 245"/>
                  <a:gd name="T73" fmla="*/ 76 h 206"/>
                  <a:gd name="T74" fmla="*/ 6 w 245"/>
                  <a:gd name="T75" fmla="*/ 68 h 206"/>
                  <a:gd name="T76" fmla="*/ 7 w 245"/>
                  <a:gd name="T77" fmla="*/ 61 h 206"/>
                  <a:gd name="T78" fmla="*/ 9 w 245"/>
                  <a:gd name="T79" fmla="*/ 54 h 206"/>
                  <a:gd name="T80" fmla="*/ 12 w 245"/>
                  <a:gd name="T81" fmla="*/ 48 h 206"/>
                  <a:gd name="T82" fmla="*/ 16 w 245"/>
                  <a:gd name="T83" fmla="*/ 42 h 206"/>
                  <a:gd name="T84" fmla="*/ 20 w 245"/>
                  <a:gd name="T85" fmla="*/ 36 h 206"/>
                  <a:gd name="T86" fmla="*/ 26 w 245"/>
                  <a:gd name="T87" fmla="*/ 30 h 206"/>
                  <a:gd name="T88" fmla="*/ 32 w 245"/>
                  <a:gd name="T89" fmla="*/ 26 h 206"/>
                  <a:gd name="T90" fmla="*/ 38 w 245"/>
                  <a:gd name="T91" fmla="*/ 21 h 206"/>
                  <a:gd name="T92" fmla="*/ 45 w 245"/>
                  <a:gd name="T93" fmla="*/ 17 h 206"/>
                  <a:gd name="T94" fmla="*/ 52 w 245"/>
                  <a:gd name="T95" fmla="*/ 13 h 206"/>
                  <a:gd name="T96" fmla="*/ 58 w 245"/>
                  <a:gd name="T97" fmla="*/ 11 h 206"/>
                  <a:gd name="T98" fmla="*/ 65 w 245"/>
                  <a:gd name="T99" fmla="*/ 8 h 206"/>
                  <a:gd name="T100" fmla="*/ 70 w 245"/>
                  <a:gd name="T101" fmla="*/ 6 h 206"/>
                  <a:gd name="T102" fmla="*/ 76 w 245"/>
                  <a:gd name="T103" fmla="*/ 4 h 206"/>
                  <a:gd name="T104" fmla="*/ 81 w 245"/>
                  <a:gd name="T105" fmla="*/ 3 h 206"/>
                  <a:gd name="T106" fmla="*/ 78 w 245"/>
                  <a:gd name="T107" fmla="*/ 1 h 206"/>
                  <a:gd name="T108" fmla="*/ 72 w 245"/>
                  <a:gd name="T109" fmla="*/ 0 h 206"/>
                  <a:gd name="T110" fmla="*/ 66 w 245"/>
                  <a:gd name="T111" fmla="*/ 1 h 206"/>
                  <a:gd name="T112" fmla="*/ 59 w 245"/>
                  <a:gd name="T113" fmla="*/ 3 h 206"/>
                  <a:gd name="T114" fmla="*/ 51 w 245"/>
                  <a:gd name="T115" fmla="*/ 5 h 206"/>
                  <a:gd name="T116" fmla="*/ 43 w 245"/>
                  <a:gd name="T117" fmla="*/ 8 h 206"/>
                  <a:gd name="T118" fmla="*/ 36 w 245"/>
                  <a:gd name="T119" fmla="*/ 12 h 206"/>
                  <a:gd name="T120" fmla="*/ 30 w 245"/>
                  <a:gd name="T121" fmla="*/ 15 h 20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60000 65536"/>
                  <a:gd name="T178" fmla="*/ 0 60000 65536"/>
                  <a:gd name="T179" fmla="*/ 0 60000 65536"/>
                  <a:gd name="T180" fmla="*/ 0 60000 65536"/>
                  <a:gd name="T181" fmla="*/ 0 60000 65536"/>
                  <a:gd name="T182" fmla="*/ 0 60000 65536"/>
                  <a:gd name="T183" fmla="*/ 0 w 245"/>
                  <a:gd name="T184" fmla="*/ 0 h 206"/>
                  <a:gd name="T185" fmla="*/ 245 w 245"/>
                  <a:gd name="T186" fmla="*/ 206 h 206"/>
                </a:gdLst>
                <a:ahLst/>
                <a:cxnLst>
                  <a:cxn ang="T122">
                    <a:pos x="T0" y="T1"/>
                  </a:cxn>
                  <a:cxn ang="T123">
                    <a:pos x="T2" y="T3"/>
                  </a:cxn>
                  <a:cxn ang="T124">
                    <a:pos x="T4" y="T5"/>
                  </a:cxn>
                  <a:cxn ang="T125">
                    <a:pos x="T6" y="T7"/>
                  </a:cxn>
                  <a:cxn ang="T126">
                    <a:pos x="T8" y="T9"/>
                  </a:cxn>
                  <a:cxn ang="T127">
                    <a:pos x="T10" y="T11"/>
                  </a:cxn>
                  <a:cxn ang="T128">
                    <a:pos x="T12" y="T13"/>
                  </a:cxn>
                  <a:cxn ang="T129">
                    <a:pos x="T14" y="T15"/>
                  </a:cxn>
                  <a:cxn ang="T130">
                    <a:pos x="T16" y="T17"/>
                  </a:cxn>
                  <a:cxn ang="T131">
                    <a:pos x="T18" y="T19"/>
                  </a:cxn>
                  <a:cxn ang="T132">
                    <a:pos x="T20" y="T21"/>
                  </a:cxn>
                  <a:cxn ang="T133">
                    <a:pos x="T22" y="T23"/>
                  </a:cxn>
                  <a:cxn ang="T134">
                    <a:pos x="T24" y="T25"/>
                  </a:cxn>
                  <a:cxn ang="T135">
                    <a:pos x="T26" y="T27"/>
                  </a:cxn>
                  <a:cxn ang="T136">
                    <a:pos x="T28" y="T29"/>
                  </a:cxn>
                  <a:cxn ang="T137">
                    <a:pos x="T30" y="T31"/>
                  </a:cxn>
                  <a:cxn ang="T138">
                    <a:pos x="T32" y="T33"/>
                  </a:cxn>
                  <a:cxn ang="T139">
                    <a:pos x="T34" y="T35"/>
                  </a:cxn>
                  <a:cxn ang="T140">
                    <a:pos x="T36" y="T37"/>
                  </a:cxn>
                  <a:cxn ang="T141">
                    <a:pos x="T38" y="T39"/>
                  </a:cxn>
                  <a:cxn ang="T142">
                    <a:pos x="T40" y="T41"/>
                  </a:cxn>
                  <a:cxn ang="T143">
                    <a:pos x="T42" y="T43"/>
                  </a:cxn>
                  <a:cxn ang="T144">
                    <a:pos x="T44" y="T45"/>
                  </a:cxn>
                  <a:cxn ang="T145">
                    <a:pos x="T46" y="T47"/>
                  </a:cxn>
                  <a:cxn ang="T146">
                    <a:pos x="T48" y="T49"/>
                  </a:cxn>
                  <a:cxn ang="T147">
                    <a:pos x="T50" y="T51"/>
                  </a:cxn>
                  <a:cxn ang="T148">
                    <a:pos x="T52" y="T53"/>
                  </a:cxn>
                  <a:cxn ang="T149">
                    <a:pos x="T54" y="T55"/>
                  </a:cxn>
                  <a:cxn ang="T150">
                    <a:pos x="T56" y="T57"/>
                  </a:cxn>
                  <a:cxn ang="T151">
                    <a:pos x="T58" y="T59"/>
                  </a:cxn>
                  <a:cxn ang="T152">
                    <a:pos x="T60" y="T61"/>
                  </a:cxn>
                  <a:cxn ang="T153">
                    <a:pos x="T62" y="T63"/>
                  </a:cxn>
                  <a:cxn ang="T154">
                    <a:pos x="T64" y="T65"/>
                  </a:cxn>
                  <a:cxn ang="T155">
                    <a:pos x="T66" y="T67"/>
                  </a:cxn>
                  <a:cxn ang="T156">
                    <a:pos x="T68" y="T69"/>
                  </a:cxn>
                  <a:cxn ang="T157">
                    <a:pos x="T70" y="T71"/>
                  </a:cxn>
                  <a:cxn ang="T158">
                    <a:pos x="T72" y="T73"/>
                  </a:cxn>
                  <a:cxn ang="T159">
                    <a:pos x="T74" y="T75"/>
                  </a:cxn>
                  <a:cxn ang="T160">
                    <a:pos x="T76" y="T77"/>
                  </a:cxn>
                  <a:cxn ang="T161">
                    <a:pos x="T78" y="T79"/>
                  </a:cxn>
                  <a:cxn ang="T162">
                    <a:pos x="T80" y="T81"/>
                  </a:cxn>
                  <a:cxn ang="T163">
                    <a:pos x="T82" y="T83"/>
                  </a:cxn>
                  <a:cxn ang="T164">
                    <a:pos x="T84" y="T85"/>
                  </a:cxn>
                  <a:cxn ang="T165">
                    <a:pos x="T86" y="T87"/>
                  </a:cxn>
                  <a:cxn ang="T166">
                    <a:pos x="T88" y="T89"/>
                  </a:cxn>
                  <a:cxn ang="T167">
                    <a:pos x="T90" y="T91"/>
                  </a:cxn>
                  <a:cxn ang="T168">
                    <a:pos x="T92" y="T93"/>
                  </a:cxn>
                  <a:cxn ang="T169">
                    <a:pos x="T94" y="T95"/>
                  </a:cxn>
                  <a:cxn ang="T170">
                    <a:pos x="T96" y="T97"/>
                  </a:cxn>
                  <a:cxn ang="T171">
                    <a:pos x="T98" y="T99"/>
                  </a:cxn>
                  <a:cxn ang="T172">
                    <a:pos x="T100" y="T101"/>
                  </a:cxn>
                  <a:cxn ang="T173">
                    <a:pos x="T102" y="T103"/>
                  </a:cxn>
                  <a:cxn ang="T174">
                    <a:pos x="T104" y="T105"/>
                  </a:cxn>
                  <a:cxn ang="T175">
                    <a:pos x="T106" y="T107"/>
                  </a:cxn>
                  <a:cxn ang="T176">
                    <a:pos x="T108" y="T109"/>
                  </a:cxn>
                  <a:cxn ang="T177">
                    <a:pos x="T110" y="T111"/>
                  </a:cxn>
                  <a:cxn ang="T178">
                    <a:pos x="T112" y="T113"/>
                  </a:cxn>
                  <a:cxn ang="T179">
                    <a:pos x="T114" y="T115"/>
                  </a:cxn>
                  <a:cxn ang="T180">
                    <a:pos x="T116" y="T117"/>
                  </a:cxn>
                  <a:cxn ang="T181">
                    <a:pos x="T118" y="T119"/>
                  </a:cxn>
                  <a:cxn ang="T182">
                    <a:pos x="T120" y="T121"/>
                  </a:cxn>
                </a:cxnLst>
                <a:rect l="T183" t="T184" r="T185" b="T186"/>
                <a:pathLst>
                  <a:path w="245" h="206">
                    <a:moveTo>
                      <a:pt x="90" y="31"/>
                    </a:moveTo>
                    <a:lnTo>
                      <a:pt x="72" y="40"/>
                    </a:lnTo>
                    <a:lnTo>
                      <a:pt x="56" y="50"/>
                    </a:lnTo>
                    <a:lnTo>
                      <a:pt x="40" y="62"/>
                    </a:lnTo>
                    <a:lnTo>
                      <a:pt x="27" y="74"/>
                    </a:lnTo>
                    <a:lnTo>
                      <a:pt x="17" y="87"/>
                    </a:lnTo>
                    <a:lnTo>
                      <a:pt x="8" y="100"/>
                    </a:lnTo>
                    <a:lnTo>
                      <a:pt x="3" y="113"/>
                    </a:lnTo>
                    <a:lnTo>
                      <a:pt x="0" y="127"/>
                    </a:lnTo>
                    <a:lnTo>
                      <a:pt x="3" y="149"/>
                    </a:lnTo>
                    <a:lnTo>
                      <a:pt x="14" y="166"/>
                    </a:lnTo>
                    <a:lnTo>
                      <a:pt x="32" y="181"/>
                    </a:lnTo>
                    <a:lnTo>
                      <a:pt x="53" y="192"/>
                    </a:lnTo>
                    <a:lnTo>
                      <a:pt x="80" y="200"/>
                    </a:lnTo>
                    <a:lnTo>
                      <a:pt x="109" y="205"/>
                    </a:lnTo>
                    <a:lnTo>
                      <a:pt x="136" y="206"/>
                    </a:lnTo>
                    <a:lnTo>
                      <a:pt x="164" y="203"/>
                    </a:lnTo>
                    <a:lnTo>
                      <a:pt x="169" y="203"/>
                    </a:lnTo>
                    <a:lnTo>
                      <a:pt x="175" y="201"/>
                    </a:lnTo>
                    <a:lnTo>
                      <a:pt x="180" y="197"/>
                    </a:lnTo>
                    <a:lnTo>
                      <a:pt x="181" y="193"/>
                    </a:lnTo>
                    <a:lnTo>
                      <a:pt x="180" y="191"/>
                    </a:lnTo>
                    <a:lnTo>
                      <a:pt x="175" y="191"/>
                    </a:lnTo>
                    <a:lnTo>
                      <a:pt x="169" y="190"/>
                    </a:lnTo>
                    <a:lnTo>
                      <a:pt x="162" y="190"/>
                    </a:lnTo>
                    <a:lnTo>
                      <a:pt x="154" y="190"/>
                    </a:lnTo>
                    <a:lnTo>
                      <a:pt x="146" y="190"/>
                    </a:lnTo>
                    <a:lnTo>
                      <a:pt x="139" y="190"/>
                    </a:lnTo>
                    <a:lnTo>
                      <a:pt x="135" y="190"/>
                    </a:lnTo>
                    <a:lnTo>
                      <a:pt x="120" y="189"/>
                    </a:lnTo>
                    <a:lnTo>
                      <a:pt x="107" y="188"/>
                    </a:lnTo>
                    <a:lnTo>
                      <a:pt x="93" y="187"/>
                    </a:lnTo>
                    <a:lnTo>
                      <a:pt x="78" y="184"/>
                    </a:lnTo>
                    <a:lnTo>
                      <a:pt x="64" y="181"/>
                    </a:lnTo>
                    <a:lnTo>
                      <a:pt x="49" y="174"/>
                    </a:lnTo>
                    <a:lnTo>
                      <a:pt x="36" y="165"/>
                    </a:lnTo>
                    <a:lnTo>
                      <a:pt x="22" y="152"/>
                    </a:lnTo>
                    <a:lnTo>
                      <a:pt x="19" y="136"/>
                    </a:lnTo>
                    <a:lnTo>
                      <a:pt x="20" y="122"/>
                    </a:lnTo>
                    <a:lnTo>
                      <a:pt x="26" y="108"/>
                    </a:lnTo>
                    <a:lnTo>
                      <a:pt x="35" y="95"/>
                    </a:lnTo>
                    <a:lnTo>
                      <a:pt x="48" y="83"/>
                    </a:lnTo>
                    <a:lnTo>
                      <a:pt x="62" y="71"/>
                    </a:lnTo>
                    <a:lnTo>
                      <a:pt x="78" y="61"/>
                    </a:lnTo>
                    <a:lnTo>
                      <a:pt x="97" y="51"/>
                    </a:lnTo>
                    <a:lnTo>
                      <a:pt x="116" y="42"/>
                    </a:lnTo>
                    <a:lnTo>
                      <a:pt x="136" y="34"/>
                    </a:lnTo>
                    <a:lnTo>
                      <a:pt x="156" y="27"/>
                    </a:lnTo>
                    <a:lnTo>
                      <a:pt x="175" y="21"/>
                    </a:lnTo>
                    <a:lnTo>
                      <a:pt x="196" y="16"/>
                    </a:lnTo>
                    <a:lnTo>
                      <a:pt x="213" y="11"/>
                    </a:lnTo>
                    <a:lnTo>
                      <a:pt x="230" y="8"/>
                    </a:lnTo>
                    <a:lnTo>
                      <a:pt x="245" y="6"/>
                    </a:lnTo>
                    <a:lnTo>
                      <a:pt x="235" y="2"/>
                    </a:lnTo>
                    <a:lnTo>
                      <a:pt x="219" y="0"/>
                    </a:lnTo>
                    <a:lnTo>
                      <a:pt x="200" y="2"/>
                    </a:lnTo>
                    <a:lnTo>
                      <a:pt x="178" y="5"/>
                    </a:lnTo>
                    <a:lnTo>
                      <a:pt x="154" y="10"/>
                    </a:lnTo>
                    <a:lnTo>
                      <a:pt x="130" y="16"/>
                    </a:lnTo>
                    <a:lnTo>
                      <a:pt x="109" y="24"/>
                    </a:lnTo>
                    <a:lnTo>
                      <a:pt x="90" y="31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0" name="Freeform 75"/>
              <p:cNvSpPr>
                <a:spLocks/>
              </p:cNvSpPr>
              <p:nvPr/>
            </p:nvSpPr>
            <p:spPr bwMode="auto">
              <a:xfrm>
                <a:off x="1401" y="2236"/>
                <a:ext cx="53" cy="80"/>
              </a:xfrm>
              <a:custGeom>
                <a:avLst/>
                <a:gdLst>
                  <a:gd name="T0" fmla="*/ 45 w 159"/>
                  <a:gd name="T1" fmla="*/ 26 h 160"/>
                  <a:gd name="T2" fmla="*/ 46 w 159"/>
                  <a:gd name="T3" fmla="*/ 35 h 160"/>
                  <a:gd name="T4" fmla="*/ 45 w 159"/>
                  <a:gd name="T5" fmla="*/ 42 h 160"/>
                  <a:gd name="T6" fmla="*/ 42 w 159"/>
                  <a:gd name="T7" fmla="*/ 48 h 160"/>
                  <a:gd name="T8" fmla="*/ 37 w 159"/>
                  <a:gd name="T9" fmla="*/ 53 h 160"/>
                  <a:gd name="T10" fmla="*/ 31 w 159"/>
                  <a:gd name="T11" fmla="*/ 58 h 160"/>
                  <a:gd name="T12" fmla="*/ 25 w 159"/>
                  <a:gd name="T13" fmla="*/ 63 h 160"/>
                  <a:gd name="T14" fmla="*/ 18 w 159"/>
                  <a:gd name="T15" fmla="*/ 68 h 160"/>
                  <a:gd name="T16" fmla="*/ 12 w 159"/>
                  <a:gd name="T17" fmla="*/ 73 h 160"/>
                  <a:gd name="T18" fmla="*/ 11 w 159"/>
                  <a:gd name="T19" fmla="*/ 75 h 160"/>
                  <a:gd name="T20" fmla="*/ 11 w 159"/>
                  <a:gd name="T21" fmla="*/ 76 h 160"/>
                  <a:gd name="T22" fmla="*/ 11 w 159"/>
                  <a:gd name="T23" fmla="*/ 77 h 160"/>
                  <a:gd name="T24" fmla="*/ 12 w 159"/>
                  <a:gd name="T25" fmla="*/ 79 h 160"/>
                  <a:gd name="T26" fmla="*/ 13 w 159"/>
                  <a:gd name="T27" fmla="*/ 80 h 160"/>
                  <a:gd name="T28" fmla="*/ 14 w 159"/>
                  <a:gd name="T29" fmla="*/ 80 h 160"/>
                  <a:gd name="T30" fmla="*/ 16 w 159"/>
                  <a:gd name="T31" fmla="*/ 80 h 160"/>
                  <a:gd name="T32" fmla="*/ 17 w 159"/>
                  <a:gd name="T33" fmla="*/ 80 h 160"/>
                  <a:gd name="T34" fmla="*/ 24 w 159"/>
                  <a:gd name="T35" fmla="*/ 75 h 160"/>
                  <a:gd name="T36" fmla="*/ 32 w 159"/>
                  <a:gd name="T37" fmla="*/ 70 h 160"/>
                  <a:gd name="T38" fmla="*/ 38 w 159"/>
                  <a:gd name="T39" fmla="*/ 64 h 160"/>
                  <a:gd name="T40" fmla="*/ 45 w 159"/>
                  <a:gd name="T41" fmla="*/ 57 h 160"/>
                  <a:gd name="T42" fmla="*/ 49 w 159"/>
                  <a:gd name="T43" fmla="*/ 50 h 160"/>
                  <a:gd name="T44" fmla="*/ 52 w 159"/>
                  <a:gd name="T45" fmla="*/ 42 h 160"/>
                  <a:gd name="T46" fmla="*/ 53 w 159"/>
                  <a:gd name="T47" fmla="*/ 34 h 160"/>
                  <a:gd name="T48" fmla="*/ 51 w 159"/>
                  <a:gd name="T49" fmla="*/ 25 h 160"/>
                  <a:gd name="T50" fmla="*/ 47 w 159"/>
                  <a:gd name="T51" fmla="*/ 18 h 160"/>
                  <a:gd name="T52" fmla="*/ 41 w 159"/>
                  <a:gd name="T53" fmla="*/ 12 h 160"/>
                  <a:gd name="T54" fmla="*/ 33 w 159"/>
                  <a:gd name="T55" fmla="*/ 7 h 160"/>
                  <a:gd name="T56" fmla="*/ 25 w 159"/>
                  <a:gd name="T57" fmla="*/ 3 h 160"/>
                  <a:gd name="T58" fmla="*/ 17 w 159"/>
                  <a:gd name="T59" fmla="*/ 1 h 160"/>
                  <a:gd name="T60" fmla="*/ 10 w 159"/>
                  <a:gd name="T61" fmla="*/ 0 h 160"/>
                  <a:gd name="T62" fmla="*/ 4 w 159"/>
                  <a:gd name="T63" fmla="*/ 1 h 160"/>
                  <a:gd name="T64" fmla="*/ 0 w 159"/>
                  <a:gd name="T65" fmla="*/ 3 h 160"/>
                  <a:gd name="T66" fmla="*/ 7 w 159"/>
                  <a:gd name="T67" fmla="*/ 5 h 160"/>
                  <a:gd name="T68" fmla="*/ 14 w 159"/>
                  <a:gd name="T69" fmla="*/ 6 h 160"/>
                  <a:gd name="T70" fmla="*/ 20 w 159"/>
                  <a:gd name="T71" fmla="*/ 7 h 160"/>
                  <a:gd name="T72" fmla="*/ 26 w 159"/>
                  <a:gd name="T73" fmla="*/ 10 h 160"/>
                  <a:gd name="T74" fmla="*/ 32 w 159"/>
                  <a:gd name="T75" fmla="*/ 12 h 160"/>
                  <a:gd name="T76" fmla="*/ 37 w 159"/>
                  <a:gd name="T77" fmla="*/ 15 h 160"/>
                  <a:gd name="T78" fmla="*/ 42 w 159"/>
                  <a:gd name="T79" fmla="*/ 20 h 160"/>
                  <a:gd name="T80" fmla="*/ 45 w 159"/>
                  <a:gd name="T81" fmla="*/ 26 h 160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w 159"/>
                  <a:gd name="T124" fmla="*/ 0 h 160"/>
                  <a:gd name="T125" fmla="*/ 159 w 159"/>
                  <a:gd name="T126" fmla="*/ 160 h 160"/>
                </a:gdLst>
                <a:ahLst/>
                <a:cxnLst>
                  <a:cxn ang="T82">
                    <a:pos x="T0" y="T1"/>
                  </a:cxn>
                  <a:cxn ang="T83">
                    <a:pos x="T2" y="T3"/>
                  </a:cxn>
                  <a:cxn ang="T84">
                    <a:pos x="T4" y="T5"/>
                  </a:cxn>
                  <a:cxn ang="T85">
                    <a:pos x="T6" y="T7"/>
                  </a:cxn>
                  <a:cxn ang="T86">
                    <a:pos x="T8" y="T9"/>
                  </a:cxn>
                  <a:cxn ang="T87">
                    <a:pos x="T10" y="T11"/>
                  </a:cxn>
                  <a:cxn ang="T88">
                    <a:pos x="T12" y="T13"/>
                  </a:cxn>
                  <a:cxn ang="T89">
                    <a:pos x="T14" y="T15"/>
                  </a:cxn>
                  <a:cxn ang="T90">
                    <a:pos x="T16" y="T17"/>
                  </a:cxn>
                  <a:cxn ang="T91">
                    <a:pos x="T18" y="T19"/>
                  </a:cxn>
                  <a:cxn ang="T92">
                    <a:pos x="T20" y="T21"/>
                  </a:cxn>
                  <a:cxn ang="T93">
                    <a:pos x="T22" y="T23"/>
                  </a:cxn>
                  <a:cxn ang="T94">
                    <a:pos x="T24" y="T25"/>
                  </a:cxn>
                  <a:cxn ang="T95">
                    <a:pos x="T26" y="T27"/>
                  </a:cxn>
                  <a:cxn ang="T96">
                    <a:pos x="T28" y="T29"/>
                  </a:cxn>
                  <a:cxn ang="T97">
                    <a:pos x="T30" y="T31"/>
                  </a:cxn>
                  <a:cxn ang="T98">
                    <a:pos x="T32" y="T33"/>
                  </a:cxn>
                  <a:cxn ang="T99">
                    <a:pos x="T34" y="T35"/>
                  </a:cxn>
                  <a:cxn ang="T100">
                    <a:pos x="T36" y="T37"/>
                  </a:cxn>
                  <a:cxn ang="T101">
                    <a:pos x="T38" y="T39"/>
                  </a:cxn>
                  <a:cxn ang="T102">
                    <a:pos x="T40" y="T41"/>
                  </a:cxn>
                  <a:cxn ang="T103">
                    <a:pos x="T42" y="T43"/>
                  </a:cxn>
                  <a:cxn ang="T104">
                    <a:pos x="T44" y="T45"/>
                  </a:cxn>
                  <a:cxn ang="T105">
                    <a:pos x="T46" y="T47"/>
                  </a:cxn>
                  <a:cxn ang="T106">
                    <a:pos x="T48" y="T49"/>
                  </a:cxn>
                  <a:cxn ang="T107">
                    <a:pos x="T50" y="T51"/>
                  </a:cxn>
                  <a:cxn ang="T108">
                    <a:pos x="T52" y="T53"/>
                  </a:cxn>
                  <a:cxn ang="T109">
                    <a:pos x="T54" y="T55"/>
                  </a:cxn>
                  <a:cxn ang="T110">
                    <a:pos x="T56" y="T57"/>
                  </a:cxn>
                  <a:cxn ang="T111">
                    <a:pos x="T58" y="T59"/>
                  </a:cxn>
                  <a:cxn ang="T112">
                    <a:pos x="T60" y="T61"/>
                  </a:cxn>
                  <a:cxn ang="T113">
                    <a:pos x="T62" y="T63"/>
                  </a:cxn>
                  <a:cxn ang="T114">
                    <a:pos x="T64" y="T65"/>
                  </a:cxn>
                  <a:cxn ang="T115">
                    <a:pos x="T66" y="T67"/>
                  </a:cxn>
                  <a:cxn ang="T116">
                    <a:pos x="T68" y="T69"/>
                  </a:cxn>
                  <a:cxn ang="T117">
                    <a:pos x="T70" y="T71"/>
                  </a:cxn>
                  <a:cxn ang="T118">
                    <a:pos x="T72" y="T73"/>
                  </a:cxn>
                  <a:cxn ang="T119">
                    <a:pos x="T74" y="T75"/>
                  </a:cxn>
                  <a:cxn ang="T120">
                    <a:pos x="T76" y="T77"/>
                  </a:cxn>
                  <a:cxn ang="T121">
                    <a:pos x="T78" y="T79"/>
                  </a:cxn>
                  <a:cxn ang="T122">
                    <a:pos x="T80" y="T81"/>
                  </a:cxn>
                </a:cxnLst>
                <a:rect l="T123" t="T124" r="T125" b="T126"/>
                <a:pathLst>
                  <a:path w="159" h="160">
                    <a:moveTo>
                      <a:pt x="134" y="53"/>
                    </a:moveTo>
                    <a:lnTo>
                      <a:pt x="138" y="70"/>
                    </a:lnTo>
                    <a:lnTo>
                      <a:pt x="135" y="84"/>
                    </a:lnTo>
                    <a:lnTo>
                      <a:pt x="125" y="96"/>
                    </a:lnTo>
                    <a:lnTo>
                      <a:pt x="111" y="107"/>
                    </a:lnTo>
                    <a:lnTo>
                      <a:pt x="93" y="117"/>
                    </a:lnTo>
                    <a:lnTo>
                      <a:pt x="74" y="126"/>
                    </a:lnTo>
                    <a:lnTo>
                      <a:pt x="54" y="136"/>
                    </a:lnTo>
                    <a:lnTo>
                      <a:pt x="37" y="146"/>
                    </a:lnTo>
                    <a:lnTo>
                      <a:pt x="34" y="149"/>
                    </a:lnTo>
                    <a:lnTo>
                      <a:pt x="32" y="151"/>
                    </a:lnTo>
                    <a:lnTo>
                      <a:pt x="32" y="154"/>
                    </a:lnTo>
                    <a:lnTo>
                      <a:pt x="35" y="157"/>
                    </a:lnTo>
                    <a:lnTo>
                      <a:pt x="38" y="159"/>
                    </a:lnTo>
                    <a:lnTo>
                      <a:pt x="43" y="160"/>
                    </a:lnTo>
                    <a:lnTo>
                      <a:pt x="47" y="160"/>
                    </a:lnTo>
                    <a:lnTo>
                      <a:pt x="51" y="159"/>
                    </a:lnTo>
                    <a:lnTo>
                      <a:pt x="73" y="150"/>
                    </a:lnTo>
                    <a:lnTo>
                      <a:pt x="95" y="139"/>
                    </a:lnTo>
                    <a:lnTo>
                      <a:pt x="115" y="128"/>
                    </a:lnTo>
                    <a:lnTo>
                      <a:pt x="134" y="115"/>
                    </a:lnTo>
                    <a:lnTo>
                      <a:pt x="147" y="101"/>
                    </a:lnTo>
                    <a:lnTo>
                      <a:pt x="156" y="85"/>
                    </a:lnTo>
                    <a:lnTo>
                      <a:pt x="159" y="68"/>
                    </a:lnTo>
                    <a:lnTo>
                      <a:pt x="153" y="50"/>
                    </a:lnTo>
                    <a:lnTo>
                      <a:pt x="140" y="36"/>
                    </a:lnTo>
                    <a:lnTo>
                      <a:pt x="122" y="24"/>
                    </a:lnTo>
                    <a:lnTo>
                      <a:pt x="99" y="14"/>
                    </a:lnTo>
                    <a:lnTo>
                      <a:pt x="76" y="7"/>
                    </a:lnTo>
                    <a:lnTo>
                      <a:pt x="51" y="2"/>
                    </a:lnTo>
                    <a:lnTo>
                      <a:pt x="29" y="0"/>
                    </a:lnTo>
                    <a:lnTo>
                      <a:pt x="12" y="1"/>
                    </a:lnTo>
                    <a:lnTo>
                      <a:pt x="0" y="5"/>
                    </a:lnTo>
                    <a:lnTo>
                      <a:pt x="21" y="9"/>
                    </a:lnTo>
                    <a:lnTo>
                      <a:pt x="41" y="12"/>
                    </a:lnTo>
                    <a:lnTo>
                      <a:pt x="60" y="15"/>
                    </a:lnTo>
                    <a:lnTo>
                      <a:pt x="79" y="19"/>
                    </a:lnTo>
                    <a:lnTo>
                      <a:pt x="96" y="24"/>
                    </a:lnTo>
                    <a:lnTo>
                      <a:pt x="112" y="31"/>
                    </a:lnTo>
                    <a:lnTo>
                      <a:pt x="125" y="40"/>
                    </a:lnTo>
                    <a:lnTo>
                      <a:pt x="134" y="53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1" name="Freeform 76"/>
              <p:cNvSpPr>
                <a:spLocks/>
              </p:cNvSpPr>
              <p:nvPr/>
            </p:nvSpPr>
            <p:spPr bwMode="auto">
              <a:xfrm>
                <a:off x="1208" y="2218"/>
                <a:ext cx="133" cy="166"/>
              </a:xfrm>
              <a:custGeom>
                <a:avLst/>
                <a:gdLst>
                  <a:gd name="T0" fmla="*/ 42 w 399"/>
                  <a:gd name="T1" fmla="*/ 31 h 332"/>
                  <a:gd name="T2" fmla="*/ 22 w 399"/>
                  <a:gd name="T3" fmla="*/ 50 h 332"/>
                  <a:gd name="T4" fmla="*/ 7 w 399"/>
                  <a:gd name="T5" fmla="*/ 74 h 332"/>
                  <a:gd name="T6" fmla="*/ 0 w 399"/>
                  <a:gd name="T7" fmla="*/ 100 h 332"/>
                  <a:gd name="T8" fmla="*/ 1 w 399"/>
                  <a:gd name="T9" fmla="*/ 117 h 332"/>
                  <a:gd name="T10" fmla="*/ 4 w 399"/>
                  <a:gd name="T11" fmla="*/ 124 h 332"/>
                  <a:gd name="T12" fmla="*/ 9 w 399"/>
                  <a:gd name="T13" fmla="*/ 131 h 332"/>
                  <a:gd name="T14" fmla="*/ 14 w 399"/>
                  <a:gd name="T15" fmla="*/ 137 h 332"/>
                  <a:gd name="T16" fmla="*/ 23 w 399"/>
                  <a:gd name="T17" fmla="*/ 143 h 332"/>
                  <a:gd name="T18" fmla="*/ 36 w 399"/>
                  <a:gd name="T19" fmla="*/ 149 h 332"/>
                  <a:gd name="T20" fmla="*/ 49 w 399"/>
                  <a:gd name="T21" fmla="*/ 154 h 332"/>
                  <a:gd name="T22" fmla="*/ 63 w 399"/>
                  <a:gd name="T23" fmla="*/ 158 h 332"/>
                  <a:gd name="T24" fmla="*/ 77 w 399"/>
                  <a:gd name="T25" fmla="*/ 161 h 332"/>
                  <a:gd name="T26" fmla="*/ 91 w 399"/>
                  <a:gd name="T27" fmla="*/ 163 h 332"/>
                  <a:gd name="T28" fmla="*/ 105 w 399"/>
                  <a:gd name="T29" fmla="*/ 165 h 332"/>
                  <a:gd name="T30" fmla="*/ 119 w 399"/>
                  <a:gd name="T31" fmla="*/ 166 h 332"/>
                  <a:gd name="T32" fmla="*/ 129 w 399"/>
                  <a:gd name="T33" fmla="*/ 166 h 332"/>
                  <a:gd name="T34" fmla="*/ 132 w 399"/>
                  <a:gd name="T35" fmla="*/ 163 h 332"/>
                  <a:gd name="T36" fmla="*/ 133 w 399"/>
                  <a:gd name="T37" fmla="*/ 158 h 332"/>
                  <a:gd name="T38" fmla="*/ 130 w 399"/>
                  <a:gd name="T39" fmla="*/ 155 h 332"/>
                  <a:gd name="T40" fmla="*/ 121 w 399"/>
                  <a:gd name="T41" fmla="*/ 154 h 332"/>
                  <a:gd name="T42" fmla="*/ 108 w 399"/>
                  <a:gd name="T43" fmla="*/ 154 h 332"/>
                  <a:gd name="T44" fmla="*/ 95 w 399"/>
                  <a:gd name="T45" fmla="*/ 153 h 332"/>
                  <a:gd name="T46" fmla="*/ 82 w 399"/>
                  <a:gd name="T47" fmla="*/ 151 h 332"/>
                  <a:gd name="T48" fmla="*/ 69 w 399"/>
                  <a:gd name="T49" fmla="*/ 148 h 332"/>
                  <a:gd name="T50" fmla="*/ 56 w 399"/>
                  <a:gd name="T51" fmla="*/ 145 h 332"/>
                  <a:gd name="T52" fmla="*/ 44 w 399"/>
                  <a:gd name="T53" fmla="*/ 141 h 332"/>
                  <a:gd name="T54" fmla="*/ 31 w 399"/>
                  <a:gd name="T55" fmla="*/ 135 h 332"/>
                  <a:gd name="T56" fmla="*/ 21 w 399"/>
                  <a:gd name="T57" fmla="*/ 128 h 332"/>
                  <a:gd name="T58" fmla="*/ 15 w 399"/>
                  <a:gd name="T59" fmla="*/ 118 h 332"/>
                  <a:gd name="T60" fmla="*/ 13 w 399"/>
                  <a:gd name="T61" fmla="*/ 105 h 332"/>
                  <a:gd name="T62" fmla="*/ 15 w 399"/>
                  <a:gd name="T63" fmla="*/ 86 h 332"/>
                  <a:gd name="T64" fmla="*/ 21 w 399"/>
                  <a:gd name="T65" fmla="*/ 73 h 332"/>
                  <a:gd name="T66" fmla="*/ 28 w 399"/>
                  <a:gd name="T67" fmla="*/ 60 h 332"/>
                  <a:gd name="T68" fmla="*/ 37 w 399"/>
                  <a:gd name="T69" fmla="*/ 49 h 332"/>
                  <a:gd name="T70" fmla="*/ 47 w 399"/>
                  <a:gd name="T71" fmla="*/ 39 h 332"/>
                  <a:gd name="T72" fmla="*/ 60 w 399"/>
                  <a:gd name="T73" fmla="*/ 28 h 332"/>
                  <a:gd name="T74" fmla="*/ 74 w 399"/>
                  <a:gd name="T75" fmla="*/ 19 h 332"/>
                  <a:gd name="T76" fmla="*/ 90 w 399"/>
                  <a:gd name="T77" fmla="*/ 10 h 332"/>
                  <a:gd name="T78" fmla="*/ 104 w 399"/>
                  <a:gd name="T79" fmla="*/ 3 h 332"/>
                  <a:gd name="T80" fmla="*/ 105 w 399"/>
                  <a:gd name="T81" fmla="*/ 0 h 332"/>
                  <a:gd name="T82" fmla="*/ 91 w 399"/>
                  <a:gd name="T83" fmla="*/ 3 h 332"/>
                  <a:gd name="T84" fmla="*/ 74 w 399"/>
                  <a:gd name="T85" fmla="*/ 9 h 332"/>
                  <a:gd name="T86" fmla="*/ 59 w 399"/>
                  <a:gd name="T87" fmla="*/ 18 h 332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w 399"/>
                  <a:gd name="T133" fmla="*/ 0 h 332"/>
                  <a:gd name="T134" fmla="*/ 399 w 399"/>
                  <a:gd name="T135" fmla="*/ 332 h 332"/>
                </a:gdLst>
                <a:ahLst/>
                <a:cxnLst>
                  <a:cxn ang="T88">
                    <a:pos x="T0" y="T1"/>
                  </a:cxn>
                  <a:cxn ang="T89">
                    <a:pos x="T2" y="T3"/>
                  </a:cxn>
                  <a:cxn ang="T90">
                    <a:pos x="T4" y="T5"/>
                  </a:cxn>
                  <a:cxn ang="T91">
                    <a:pos x="T6" y="T7"/>
                  </a:cxn>
                  <a:cxn ang="T92">
                    <a:pos x="T8" y="T9"/>
                  </a:cxn>
                  <a:cxn ang="T93">
                    <a:pos x="T10" y="T11"/>
                  </a:cxn>
                  <a:cxn ang="T94">
                    <a:pos x="T12" y="T13"/>
                  </a:cxn>
                  <a:cxn ang="T95">
                    <a:pos x="T14" y="T15"/>
                  </a:cxn>
                  <a:cxn ang="T96">
                    <a:pos x="T16" y="T17"/>
                  </a:cxn>
                  <a:cxn ang="T97">
                    <a:pos x="T18" y="T19"/>
                  </a:cxn>
                  <a:cxn ang="T98">
                    <a:pos x="T20" y="T21"/>
                  </a:cxn>
                  <a:cxn ang="T99">
                    <a:pos x="T22" y="T23"/>
                  </a:cxn>
                  <a:cxn ang="T100">
                    <a:pos x="T24" y="T25"/>
                  </a:cxn>
                  <a:cxn ang="T101">
                    <a:pos x="T26" y="T27"/>
                  </a:cxn>
                  <a:cxn ang="T102">
                    <a:pos x="T28" y="T29"/>
                  </a:cxn>
                  <a:cxn ang="T103">
                    <a:pos x="T30" y="T31"/>
                  </a:cxn>
                  <a:cxn ang="T104">
                    <a:pos x="T32" y="T33"/>
                  </a:cxn>
                  <a:cxn ang="T105">
                    <a:pos x="T34" y="T35"/>
                  </a:cxn>
                  <a:cxn ang="T106">
                    <a:pos x="T36" y="T37"/>
                  </a:cxn>
                  <a:cxn ang="T107">
                    <a:pos x="T38" y="T39"/>
                  </a:cxn>
                  <a:cxn ang="T108">
                    <a:pos x="T40" y="T41"/>
                  </a:cxn>
                  <a:cxn ang="T109">
                    <a:pos x="T42" y="T43"/>
                  </a:cxn>
                  <a:cxn ang="T110">
                    <a:pos x="T44" y="T45"/>
                  </a:cxn>
                  <a:cxn ang="T111">
                    <a:pos x="T46" y="T47"/>
                  </a:cxn>
                  <a:cxn ang="T112">
                    <a:pos x="T48" y="T49"/>
                  </a:cxn>
                  <a:cxn ang="T113">
                    <a:pos x="T50" y="T51"/>
                  </a:cxn>
                  <a:cxn ang="T114">
                    <a:pos x="T52" y="T53"/>
                  </a:cxn>
                  <a:cxn ang="T115">
                    <a:pos x="T54" y="T55"/>
                  </a:cxn>
                  <a:cxn ang="T116">
                    <a:pos x="T56" y="T57"/>
                  </a:cxn>
                  <a:cxn ang="T117">
                    <a:pos x="T58" y="T59"/>
                  </a:cxn>
                  <a:cxn ang="T118">
                    <a:pos x="T60" y="T61"/>
                  </a:cxn>
                  <a:cxn ang="T119">
                    <a:pos x="T62" y="T63"/>
                  </a:cxn>
                  <a:cxn ang="T120">
                    <a:pos x="T64" y="T65"/>
                  </a:cxn>
                  <a:cxn ang="T121">
                    <a:pos x="T66" y="T67"/>
                  </a:cxn>
                  <a:cxn ang="T122">
                    <a:pos x="T68" y="T69"/>
                  </a:cxn>
                  <a:cxn ang="T123">
                    <a:pos x="T70" y="T71"/>
                  </a:cxn>
                  <a:cxn ang="T124">
                    <a:pos x="T72" y="T73"/>
                  </a:cxn>
                  <a:cxn ang="T125">
                    <a:pos x="T74" y="T75"/>
                  </a:cxn>
                  <a:cxn ang="T126">
                    <a:pos x="T76" y="T77"/>
                  </a:cxn>
                  <a:cxn ang="T127">
                    <a:pos x="T78" y="T79"/>
                  </a:cxn>
                  <a:cxn ang="T128">
                    <a:pos x="T80" y="T81"/>
                  </a:cxn>
                  <a:cxn ang="T129">
                    <a:pos x="T82" y="T83"/>
                  </a:cxn>
                  <a:cxn ang="T130">
                    <a:pos x="T84" y="T85"/>
                  </a:cxn>
                  <a:cxn ang="T131">
                    <a:pos x="T86" y="T87"/>
                  </a:cxn>
                </a:cxnLst>
                <a:rect l="T132" t="T133" r="T134" b="T135"/>
                <a:pathLst>
                  <a:path w="399" h="332">
                    <a:moveTo>
                      <a:pt x="155" y="45"/>
                    </a:moveTo>
                    <a:lnTo>
                      <a:pt x="125" y="62"/>
                    </a:lnTo>
                    <a:lnTo>
                      <a:pt x="94" y="81"/>
                    </a:lnTo>
                    <a:lnTo>
                      <a:pt x="67" y="101"/>
                    </a:lnTo>
                    <a:lnTo>
                      <a:pt x="42" y="123"/>
                    </a:lnTo>
                    <a:lnTo>
                      <a:pt x="22" y="147"/>
                    </a:lnTo>
                    <a:lnTo>
                      <a:pt x="7" y="172"/>
                    </a:lnTo>
                    <a:lnTo>
                      <a:pt x="0" y="200"/>
                    </a:lnTo>
                    <a:lnTo>
                      <a:pt x="2" y="228"/>
                    </a:lnTo>
                    <a:lnTo>
                      <a:pt x="4" y="235"/>
                    </a:lnTo>
                    <a:lnTo>
                      <a:pt x="9" y="243"/>
                    </a:lnTo>
                    <a:lnTo>
                      <a:pt x="13" y="249"/>
                    </a:lnTo>
                    <a:lnTo>
                      <a:pt x="19" y="256"/>
                    </a:lnTo>
                    <a:lnTo>
                      <a:pt x="26" y="262"/>
                    </a:lnTo>
                    <a:lnTo>
                      <a:pt x="33" y="268"/>
                    </a:lnTo>
                    <a:lnTo>
                      <a:pt x="42" y="273"/>
                    </a:lnTo>
                    <a:lnTo>
                      <a:pt x="51" y="277"/>
                    </a:lnTo>
                    <a:lnTo>
                      <a:pt x="70" y="285"/>
                    </a:lnTo>
                    <a:lnTo>
                      <a:pt x="89" y="292"/>
                    </a:lnTo>
                    <a:lnTo>
                      <a:pt x="107" y="298"/>
                    </a:lnTo>
                    <a:lnTo>
                      <a:pt x="128" y="303"/>
                    </a:lnTo>
                    <a:lnTo>
                      <a:pt x="148" y="308"/>
                    </a:lnTo>
                    <a:lnTo>
                      <a:pt x="168" y="312"/>
                    </a:lnTo>
                    <a:lnTo>
                      <a:pt x="189" y="316"/>
                    </a:lnTo>
                    <a:lnTo>
                      <a:pt x="209" y="319"/>
                    </a:lnTo>
                    <a:lnTo>
                      <a:pt x="231" y="322"/>
                    </a:lnTo>
                    <a:lnTo>
                      <a:pt x="253" y="324"/>
                    </a:lnTo>
                    <a:lnTo>
                      <a:pt x="273" y="326"/>
                    </a:lnTo>
                    <a:lnTo>
                      <a:pt x="295" y="328"/>
                    </a:lnTo>
                    <a:lnTo>
                      <a:pt x="316" y="329"/>
                    </a:lnTo>
                    <a:lnTo>
                      <a:pt x="338" y="330"/>
                    </a:lnTo>
                    <a:lnTo>
                      <a:pt x="358" y="331"/>
                    </a:lnTo>
                    <a:lnTo>
                      <a:pt x="380" y="332"/>
                    </a:lnTo>
                    <a:lnTo>
                      <a:pt x="386" y="332"/>
                    </a:lnTo>
                    <a:lnTo>
                      <a:pt x="392" y="329"/>
                    </a:lnTo>
                    <a:lnTo>
                      <a:pt x="396" y="326"/>
                    </a:lnTo>
                    <a:lnTo>
                      <a:pt x="399" y="321"/>
                    </a:lnTo>
                    <a:lnTo>
                      <a:pt x="399" y="316"/>
                    </a:lnTo>
                    <a:lnTo>
                      <a:pt x="396" y="312"/>
                    </a:lnTo>
                    <a:lnTo>
                      <a:pt x="390" y="309"/>
                    </a:lnTo>
                    <a:lnTo>
                      <a:pt x="385" y="308"/>
                    </a:lnTo>
                    <a:lnTo>
                      <a:pt x="364" y="308"/>
                    </a:lnTo>
                    <a:lnTo>
                      <a:pt x="345" y="308"/>
                    </a:lnTo>
                    <a:lnTo>
                      <a:pt x="325" y="307"/>
                    </a:lnTo>
                    <a:lnTo>
                      <a:pt x="306" y="306"/>
                    </a:lnTo>
                    <a:lnTo>
                      <a:pt x="286" y="305"/>
                    </a:lnTo>
                    <a:lnTo>
                      <a:pt x="266" y="303"/>
                    </a:lnTo>
                    <a:lnTo>
                      <a:pt x="247" y="301"/>
                    </a:lnTo>
                    <a:lnTo>
                      <a:pt x="226" y="299"/>
                    </a:lnTo>
                    <a:lnTo>
                      <a:pt x="208" y="296"/>
                    </a:lnTo>
                    <a:lnTo>
                      <a:pt x="187" y="293"/>
                    </a:lnTo>
                    <a:lnTo>
                      <a:pt x="168" y="289"/>
                    </a:lnTo>
                    <a:lnTo>
                      <a:pt x="150" y="285"/>
                    </a:lnTo>
                    <a:lnTo>
                      <a:pt x="131" y="281"/>
                    </a:lnTo>
                    <a:lnTo>
                      <a:pt x="113" y="275"/>
                    </a:lnTo>
                    <a:lnTo>
                      <a:pt x="94" y="269"/>
                    </a:lnTo>
                    <a:lnTo>
                      <a:pt x="77" y="263"/>
                    </a:lnTo>
                    <a:lnTo>
                      <a:pt x="62" y="256"/>
                    </a:lnTo>
                    <a:lnTo>
                      <a:pt x="51" y="246"/>
                    </a:lnTo>
                    <a:lnTo>
                      <a:pt x="44" y="236"/>
                    </a:lnTo>
                    <a:lnTo>
                      <a:pt x="38" y="224"/>
                    </a:lnTo>
                    <a:lnTo>
                      <a:pt x="38" y="210"/>
                    </a:lnTo>
                    <a:lnTo>
                      <a:pt x="41" y="192"/>
                    </a:lnTo>
                    <a:lnTo>
                      <a:pt x="46" y="173"/>
                    </a:lnTo>
                    <a:lnTo>
                      <a:pt x="52" y="160"/>
                    </a:lnTo>
                    <a:lnTo>
                      <a:pt x="62" y="145"/>
                    </a:lnTo>
                    <a:lnTo>
                      <a:pt x="74" y="132"/>
                    </a:lnTo>
                    <a:lnTo>
                      <a:pt x="84" y="120"/>
                    </a:lnTo>
                    <a:lnTo>
                      <a:pt x="97" y="109"/>
                    </a:lnTo>
                    <a:lnTo>
                      <a:pt x="110" y="98"/>
                    </a:lnTo>
                    <a:lnTo>
                      <a:pt x="125" y="88"/>
                    </a:lnTo>
                    <a:lnTo>
                      <a:pt x="141" y="78"/>
                    </a:lnTo>
                    <a:lnTo>
                      <a:pt x="160" y="67"/>
                    </a:lnTo>
                    <a:lnTo>
                      <a:pt x="179" y="57"/>
                    </a:lnTo>
                    <a:lnTo>
                      <a:pt x="200" y="47"/>
                    </a:lnTo>
                    <a:lnTo>
                      <a:pt x="223" y="37"/>
                    </a:lnTo>
                    <a:lnTo>
                      <a:pt x="248" y="28"/>
                    </a:lnTo>
                    <a:lnTo>
                      <a:pt x="271" y="19"/>
                    </a:lnTo>
                    <a:lnTo>
                      <a:pt x="293" y="12"/>
                    </a:lnTo>
                    <a:lnTo>
                      <a:pt x="313" y="6"/>
                    </a:lnTo>
                    <a:lnTo>
                      <a:pt x="331" y="1"/>
                    </a:lnTo>
                    <a:lnTo>
                      <a:pt x="315" y="0"/>
                    </a:lnTo>
                    <a:lnTo>
                      <a:pt x="295" y="1"/>
                    </a:lnTo>
                    <a:lnTo>
                      <a:pt x="273" y="5"/>
                    </a:lnTo>
                    <a:lnTo>
                      <a:pt x="248" y="10"/>
                    </a:lnTo>
                    <a:lnTo>
                      <a:pt x="223" y="17"/>
                    </a:lnTo>
                    <a:lnTo>
                      <a:pt x="199" y="25"/>
                    </a:lnTo>
                    <a:lnTo>
                      <a:pt x="176" y="35"/>
                    </a:lnTo>
                    <a:lnTo>
                      <a:pt x="155" y="45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2" name="Freeform 77"/>
              <p:cNvSpPr>
                <a:spLocks/>
              </p:cNvSpPr>
              <p:nvPr/>
            </p:nvSpPr>
            <p:spPr bwMode="auto">
              <a:xfrm>
                <a:off x="1396" y="2213"/>
                <a:ext cx="116" cy="110"/>
              </a:xfrm>
              <a:custGeom>
                <a:avLst/>
                <a:gdLst>
                  <a:gd name="T0" fmla="*/ 97 w 348"/>
                  <a:gd name="T1" fmla="*/ 34 h 222"/>
                  <a:gd name="T2" fmla="*/ 102 w 348"/>
                  <a:gd name="T3" fmla="*/ 40 h 222"/>
                  <a:gd name="T4" fmla="*/ 105 w 348"/>
                  <a:gd name="T5" fmla="*/ 47 h 222"/>
                  <a:gd name="T6" fmla="*/ 107 w 348"/>
                  <a:gd name="T7" fmla="*/ 55 h 222"/>
                  <a:gd name="T8" fmla="*/ 107 w 348"/>
                  <a:gd name="T9" fmla="*/ 62 h 222"/>
                  <a:gd name="T10" fmla="*/ 106 w 348"/>
                  <a:gd name="T11" fmla="*/ 69 h 222"/>
                  <a:gd name="T12" fmla="*/ 104 w 348"/>
                  <a:gd name="T13" fmla="*/ 74 h 222"/>
                  <a:gd name="T14" fmla="*/ 101 w 348"/>
                  <a:gd name="T15" fmla="*/ 80 h 222"/>
                  <a:gd name="T16" fmla="*/ 97 w 348"/>
                  <a:gd name="T17" fmla="*/ 84 h 222"/>
                  <a:gd name="T18" fmla="*/ 93 w 348"/>
                  <a:gd name="T19" fmla="*/ 89 h 222"/>
                  <a:gd name="T20" fmla="*/ 88 w 348"/>
                  <a:gd name="T21" fmla="*/ 93 h 222"/>
                  <a:gd name="T22" fmla="*/ 84 w 348"/>
                  <a:gd name="T23" fmla="*/ 98 h 222"/>
                  <a:gd name="T24" fmla="*/ 80 w 348"/>
                  <a:gd name="T25" fmla="*/ 103 h 222"/>
                  <a:gd name="T26" fmla="*/ 79 w 348"/>
                  <a:gd name="T27" fmla="*/ 104 h 222"/>
                  <a:gd name="T28" fmla="*/ 78 w 348"/>
                  <a:gd name="T29" fmla="*/ 106 h 222"/>
                  <a:gd name="T30" fmla="*/ 79 w 348"/>
                  <a:gd name="T31" fmla="*/ 107 h 222"/>
                  <a:gd name="T32" fmla="*/ 80 w 348"/>
                  <a:gd name="T33" fmla="*/ 109 h 222"/>
                  <a:gd name="T34" fmla="*/ 81 w 348"/>
                  <a:gd name="T35" fmla="*/ 110 h 222"/>
                  <a:gd name="T36" fmla="*/ 83 w 348"/>
                  <a:gd name="T37" fmla="*/ 110 h 222"/>
                  <a:gd name="T38" fmla="*/ 85 w 348"/>
                  <a:gd name="T39" fmla="*/ 110 h 222"/>
                  <a:gd name="T40" fmla="*/ 86 w 348"/>
                  <a:gd name="T41" fmla="*/ 109 h 222"/>
                  <a:gd name="T42" fmla="*/ 96 w 348"/>
                  <a:gd name="T43" fmla="*/ 102 h 222"/>
                  <a:gd name="T44" fmla="*/ 103 w 348"/>
                  <a:gd name="T45" fmla="*/ 93 h 222"/>
                  <a:gd name="T46" fmla="*/ 110 w 348"/>
                  <a:gd name="T47" fmla="*/ 83 h 222"/>
                  <a:gd name="T48" fmla="*/ 115 w 348"/>
                  <a:gd name="T49" fmla="*/ 73 h 222"/>
                  <a:gd name="T50" fmla="*/ 116 w 348"/>
                  <a:gd name="T51" fmla="*/ 61 h 222"/>
                  <a:gd name="T52" fmla="*/ 115 w 348"/>
                  <a:gd name="T53" fmla="*/ 51 h 222"/>
                  <a:gd name="T54" fmla="*/ 111 w 348"/>
                  <a:gd name="T55" fmla="*/ 40 h 222"/>
                  <a:gd name="T56" fmla="*/ 103 w 348"/>
                  <a:gd name="T57" fmla="*/ 31 h 222"/>
                  <a:gd name="T58" fmla="*/ 98 w 348"/>
                  <a:gd name="T59" fmla="*/ 26 h 222"/>
                  <a:gd name="T60" fmla="*/ 91 w 348"/>
                  <a:gd name="T61" fmla="*/ 21 h 222"/>
                  <a:gd name="T62" fmla="*/ 83 w 348"/>
                  <a:gd name="T63" fmla="*/ 17 h 222"/>
                  <a:gd name="T64" fmla="*/ 75 w 348"/>
                  <a:gd name="T65" fmla="*/ 13 h 222"/>
                  <a:gd name="T66" fmla="*/ 67 w 348"/>
                  <a:gd name="T67" fmla="*/ 10 h 222"/>
                  <a:gd name="T68" fmla="*/ 59 w 348"/>
                  <a:gd name="T69" fmla="*/ 8 h 222"/>
                  <a:gd name="T70" fmla="*/ 50 w 348"/>
                  <a:gd name="T71" fmla="*/ 5 h 222"/>
                  <a:gd name="T72" fmla="*/ 42 w 348"/>
                  <a:gd name="T73" fmla="*/ 3 h 222"/>
                  <a:gd name="T74" fmla="*/ 34 w 348"/>
                  <a:gd name="T75" fmla="*/ 2 h 222"/>
                  <a:gd name="T76" fmla="*/ 26 w 348"/>
                  <a:gd name="T77" fmla="*/ 1 h 222"/>
                  <a:gd name="T78" fmla="*/ 19 w 348"/>
                  <a:gd name="T79" fmla="*/ 0 h 222"/>
                  <a:gd name="T80" fmla="*/ 13 w 348"/>
                  <a:gd name="T81" fmla="*/ 0 h 222"/>
                  <a:gd name="T82" fmla="*/ 8 w 348"/>
                  <a:gd name="T83" fmla="*/ 0 h 222"/>
                  <a:gd name="T84" fmla="*/ 4 w 348"/>
                  <a:gd name="T85" fmla="*/ 0 h 222"/>
                  <a:gd name="T86" fmla="*/ 1 w 348"/>
                  <a:gd name="T87" fmla="*/ 1 h 222"/>
                  <a:gd name="T88" fmla="*/ 0 w 348"/>
                  <a:gd name="T89" fmla="*/ 2 h 222"/>
                  <a:gd name="T90" fmla="*/ 5 w 348"/>
                  <a:gd name="T91" fmla="*/ 3 h 222"/>
                  <a:gd name="T92" fmla="*/ 10 w 348"/>
                  <a:gd name="T93" fmla="*/ 4 h 222"/>
                  <a:gd name="T94" fmla="*/ 15 w 348"/>
                  <a:gd name="T95" fmla="*/ 5 h 222"/>
                  <a:gd name="T96" fmla="*/ 21 w 348"/>
                  <a:gd name="T97" fmla="*/ 6 h 222"/>
                  <a:gd name="T98" fmla="*/ 28 w 348"/>
                  <a:gd name="T99" fmla="*/ 7 h 222"/>
                  <a:gd name="T100" fmla="*/ 34 w 348"/>
                  <a:gd name="T101" fmla="*/ 8 h 222"/>
                  <a:gd name="T102" fmla="*/ 40 w 348"/>
                  <a:gd name="T103" fmla="*/ 9 h 222"/>
                  <a:gd name="T104" fmla="*/ 47 w 348"/>
                  <a:gd name="T105" fmla="*/ 11 h 222"/>
                  <a:gd name="T106" fmla="*/ 53 w 348"/>
                  <a:gd name="T107" fmla="*/ 13 h 222"/>
                  <a:gd name="T108" fmla="*/ 60 w 348"/>
                  <a:gd name="T109" fmla="*/ 15 h 222"/>
                  <a:gd name="T110" fmla="*/ 67 w 348"/>
                  <a:gd name="T111" fmla="*/ 17 h 222"/>
                  <a:gd name="T112" fmla="*/ 73 w 348"/>
                  <a:gd name="T113" fmla="*/ 20 h 222"/>
                  <a:gd name="T114" fmla="*/ 79 w 348"/>
                  <a:gd name="T115" fmla="*/ 23 h 222"/>
                  <a:gd name="T116" fmla="*/ 86 w 348"/>
                  <a:gd name="T117" fmla="*/ 26 h 222"/>
                  <a:gd name="T118" fmla="*/ 91 w 348"/>
                  <a:gd name="T119" fmla="*/ 30 h 222"/>
                  <a:gd name="T120" fmla="*/ 97 w 348"/>
                  <a:gd name="T121" fmla="*/ 34 h 222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60000 65536"/>
                  <a:gd name="T178" fmla="*/ 0 60000 65536"/>
                  <a:gd name="T179" fmla="*/ 0 60000 65536"/>
                  <a:gd name="T180" fmla="*/ 0 60000 65536"/>
                  <a:gd name="T181" fmla="*/ 0 60000 65536"/>
                  <a:gd name="T182" fmla="*/ 0 60000 65536"/>
                  <a:gd name="T183" fmla="*/ 0 w 348"/>
                  <a:gd name="T184" fmla="*/ 0 h 222"/>
                  <a:gd name="T185" fmla="*/ 348 w 348"/>
                  <a:gd name="T186" fmla="*/ 222 h 222"/>
                </a:gdLst>
                <a:ahLst/>
                <a:cxnLst>
                  <a:cxn ang="T122">
                    <a:pos x="T0" y="T1"/>
                  </a:cxn>
                  <a:cxn ang="T123">
                    <a:pos x="T2" y="T3"/>
                  </a:cxn>
                  <a:cxn ang="T124">
                    <a:pos x="T4" y="T5"/>
                  </a:cxn>
                  <a:cxn ang="T125">
                    <a:pos x="T6" y="T7"/>
                  </a:cxn>
                  <a:cxn ang="T126">
                    <a:pos x="T8" y="T9"/>
                  </a:cxn>
                  <a:cxn ang="T127">
                    <a:pos x="T10" y="T11"/>
                  </a:cxn>
                  <a:cxn ang="T128">
                    <a:pos x="T12" y="T13"/>
                  </a:cxn>
                  <a:cxn ang="T129">
                    <a:pos x="T14" y="T15"/>
                  </a:cxn>
                  <a:cxn ang="T130">
                    <a:pos x="T16" y="T17"/>
                  </a:cxn>
                  <a:cxn ang="T131">
                    <a:pos x="T18" y="T19"/>
                  </a:cxn>
                  <a:cxn ang="T132">
                    <a:pos x="T20" y="T21"/>
                  </a:cxn>
                  <a:cxn ang="T133">
                    <a:pos x="T22" y="T23"/>
                  </a:cxn>
                  <a:cxn ang="T134">
                    <a:pos x="T24" y="T25"/>
                  </a:cxn>
                  <a:cxn ang="T135">
                    <a:pos x="T26" y="T27"/>
                  </a:cxn>
                  <a:cxn ang="T136">
                    <a:pos x="T28" y="T29"/>
                  </a:cxn>
                  <a:cxn ang="T137">
                    <a:pos x="T30" y="T31"/>
                  </a:cxn>
                  <a:cxn ang="T138">
                    <a:pos x="T32" y="T33"/>
                  </a:cxn>
                  <a:cxn ang="T139">
                    <a:pos x="T34" y="T35"/>
                  </a:cxn>
                  <a:cxn ang="T140">
                    <a:pos x="T36" y="T37"/>
                  </a:cxn>
                  <a:cxn ang="T141">
                    <a:pos x="T38" y="T39"/>
                  </a:cxn>
                  <a:cxn ang="T142">
                    <a:pos x="T40" y="T41"/>
                  </a:cxn>
                  <a:cxn ang="T143">
                    <a:pos x="T42" y="T43"/>
                  </a:cxn>
                  <a:cxn ang="T144">
                    <a:pos x="T44" y="T45"/>
                  </a:cxn>
                  <a:cxn ang="T145">
                    <a:pos x="T46" y="T47"/>
                  </a:cxn>
                  <a:cxn ang="T146">
                    <a:pos x="T48" y="T49"/>
                  </a:cxn>
                  <a:cxn ang="T147">
                    <a:pos x="T50" y="T51"/>
                  </a:cxn>
                  <a:cxn ang="T148">
                    <a:pos x="T52" y="T53"/>
                  </a:cxn>
                  <a:cxn ang="T149">
                    <a:pos x="T54" y="T55"/>
                  </a:cxn>
                  <a:cxn ang="T150">
                    <a:pos x="T56" y="T57"/>
                  </a:cxn>
                  <a:cxn ang="T151">
                    <a:pos x="T58" y="T59"/>
                  </a:cxn>
                  <a:cxn ang="T152">
                    <a:pos x="T60" y="T61"/>
                  </a:cxn>
                  <a:cxn ang="T153">
                    <a:pos x="T62" y="T63"/>
                  </a:cxn>
                  <a:cxn ang="T154">
                    <a:pos x="T64" y="T65"/>
                  </a:cxn>
                  <a:cxn ang="T155">
                    <a:pos x="T66" y="T67"/>
                  </a:cxn>
                  <a:cxn ang="T156">
                    <a:pos x="T68" y="T69"/>
                  </a:cxn>
                  <a:cxn ang="T157">
                    <a:pos x="T70" y="T71"/>
                  </a:cxn>
                  <a:cxn ang="T158">
                    <a:pos x="T72" y="T73"/>
                  </a:cxn>
                  <a:cxn ang="T159">
                    <a:pos x="T74" y="T75"/>
                  </a:cxn>
                  <a:cxn ang="T160">
                    <a:pos x="T76" y="T77"/>
                  </a:cxn>
                  <a:cxn ang="T161">
                    <a:pos x="T78" y="T79"/>
                  </a:cxn>
                  <a:cxn ang="T162">
                    <a:pos x="T80" y="T81"/>
                  </a:cxn>
                  <a:cxn ang="T163">
                    <a:pos x="T82" y="T83"/>
                  </a:cxn>
                  <a:cxn ang="T164">
                    <a:pos x="T84" y="T85"/>
                  </a:cxn>
                  <a:cxn ang="T165">
                    <a:pos x="T86" y="T87"/>
                  </a:cxn>
                  <a:cxn ang="T166">
                    <a:pos x="T88" y="T89"/>
                  </a:cxn>
                  <a:cxn ang="T167">
                    <a:pos x="T90" y="T91"/>
                  </a:cxn>
                  <a:cxn ang="T168">
                    <a:pos x="T92" y="T93"/>
                  </a:cxn>
                  <a:cxn ang="T169">
                    <a:pos x="T94" y="T95"/>
                  </a:cxn>
                  <a:cxn ang="T170">
                    <a:pos x="T96" y="T97"/>
                  </a:cxn>
                  <a:cxn ang="T171">
                    <a:pos x="T98" y="T99"/>
                  </a:cxn>
                  <a:cxn ang="T172">
                    <a:pos x="T100" y="T101"/>
                  </a:cxn>
                  <a:cxn ang="T173">
                    <a:pos x="T102" y="T103"/>
                  </a:cxn>
                  <a:cxn ang="T174">
                    <a:pos x="T104" y="T105"/>
                  </a:cxn>
                  <a:cxn ang="T175">
                    <a:pos x="T106" y="T107"/>
                  </a:cxn>
                  <a:cxn ang="T176">
                    <a:pos x="T108" y="T109"/>
                  </a:cxn>
                  <a:cxn ang="T177">
                    <a:pos x="T110" y="T111"/>
                  </a:cxn>
                  <a:cxn ang="T178">
                    <a:pos x="T112" y="T113"/>
                  </a:cxn>
                  <a:cxn ang="T179">
                    <a:pos x="T114" y="T115"/>
                  </a:cxn>
                  <a:cxn ang="T180">
                    <a:pos x="T116" y="T117"/>
                  </a:cxn>
                  <a:cxn ang="T181">
                    <a:pos x="T118" y="T119"/>
                  </a:cxn>
                  <a:cxn ang="T182">
                    <a:pos x="T120" y="T121"/>
                  </a:cxn>
                </a:cxnLst>
                <a:rect l="T183" t="T184" r="T185" b="T186"/>
                <a:pathLst>
                  <a:path w="348" h="222">
                    <a:moveTo>
                      <a:pt x="290" y="69"/>
                    </a:moveTo>
                    <a:lnTo>
                      <a:pt x="306" y="81"/>
                    </a:lnTo>
                    <a:lnTo>
                      <a:pt x="315" y="95"/>
                    </a:lnTo>
                    <a:lnTo>
                      <a:pt x="321" y="110"/>
                    </a:lnTo>
                    <a:lnTo>
                      <a:pt x="321" y="126"/>
                    </a:lnTo>
                    <a:lnTo>
                      <a:pt x="318" y="139"/>
                    </a:lnTo>
                    <a:lnTo>
                      <a:pt x="312" y="150"/>
                    </a:lnTo>
                    <a:lnTo>
                      <a:pt x="302" y="161"/>
                    </a:lnTo>
                    <a:lnTo>
                      <a:pt x="292" y="170"/>
                    </a:lnTo>
                    <a:lnTo>
                      <a:pt x="279" y="180"/>
                    </a:lnTo>
                    <a:lnTo>
                      <a:pt x="265" y="188"/>
                    </a:lnTo>
                    <a:lnTo>
                      <a:pt x="252" y="198"/>
                    </a:lnTo>
                    <a:lnTo>
                      <a:pt x="239" y="207"/>
                    </a:lnTo>
                    <a:lnTo>
                      <a:pt x="236" y="210"/>
                    </a:lnTo>
                    <a:lnTo>
                      <a:pt x="235" y="213"/>
                    </a:lnTo>
                    <a:lnTo>
                      <a:pt x="236" y="216"/>
                    </a:lnTo>
                    <a:lnTo>
                      <a:pt x="239" y="219"/>
                    </a:lnTo>
                    <a:lnTo>
                      <a:pt x="244" y="221"/>
                    </a:lnTo>
                    <a:lnTo>
                      <a:pt x="248" y="222"/>
                    </a:lnTo>
                    <a:lnTo>
                      <a:pt x="254" y="221"/>
                    </a:lnTo>
                    <a:lnTo>
                      <a:pt x="258" y="219"/>
                    </a:lnTo>
                    <a:lnTo>
                      <a:pt x="287" y="206"/>
                    </a:lnTo>
                    <a:lnTo>
                      <a:pt x="310" y="188"/>
                    </a:lnTo>
                    <a:lnTo>
                      <a:pt x="331" y="168"/>
                    </a:lnTo>
                    <a:lnTo>
                      <a:pt x="344" y="147"/>
                    </a:lnTo>
                    <a:lnTo>
                      <a:pt x="348" y="124"/>
                    </a:lnTo>
                    <a:lnTo>
                      <a:pt x="345" y="102"/>
                    </a:lnTo>
                    <a:lnTo>
                      <a:pt x="334" y="81"/>
                    </a:lnTo>
                    <a:lnTo>
                      <a:pt x="310" y="62"/>
                    </a:lnTo>
                    <a:lnTo>
                      <a:pt x="293" y="52"/>
                    </a:lnTo>
                    <a:lnTo>
                      <a:pt x="273" y="43"/>
                    </a:lnTo>
                    <a:lnTo>
                      <a:pt x="249" y="34"/>
                    </a:lnTo>
                    <a:lnTo>
                      <a:pt x="226" y="27"/>
                    </a:lnTo>
                    <a:lnTo>
                      <a:pt x="202" y="21"/>
                    </a:lnTo>
                    <a:lnTo>
                      <a:pt x="176" y="16"/>
                    </a:lnTo>
                    <a:lnTo>
                      <a:pt x="151" y="11"/>
                    </a:lnTo>
                    <a:lnTo>
                      <a:pt x="125" y="7"/>
                    </a:lnTo>
                    <a:lnTo>
                      <a:pt x="102" y="4"/>
                    </a:lnTo>
                    <a:lnTo>
                      <a:pt x="78" y="2"/>
                    </a:lnTo>
                    <a:lnTo>
                      <a:pt x="58" y="0"/>
                    </a:lnTo>
                    <a:lnTo>
                      <a:pt x="39" y="0"/>
                    </a:lnTo>
                    <a:lnTo>
                      <a:pt x="23" y="0"/>
                    </a:lnTo>
                    <a:lnTo>
                      <a:pt x="12" y="1"/>
                    </a:lnTo>
                    <a:lnTo>
                      <a:pt x="4" y="3"/>
                    </a:lnTo>
                    <a:lnTo>
                      <a:pt x="0" y="5"/>
                    </a:lnTo>
                    <a:lnTo>
                      <a:pt x="14" y="7"/>
                    </a:lnTo>
                    <a:lnTo>
                      <a:pt x="30" y="8"/>
                    </a:lnTo>
                    <a:lnTo>
                      <a:pt x="46" y="10"/>
                    </a:lnTo>
                    <a:lnTo>
                      <a:pt x="64" y="12"/>
                    </a:lnTo>
                    <a:lnTo>
                      <a:pt x="83" y="14"/>
                    </a:lnTo>
                    <a:lnTo>
                      <a:pt x="102" y="16"/>
                    </a:lnTo>
                    <a:lnTo>
                      <a:pt x="120" y="19"/>
                    </a:lnTo>
                    <a:lnTo>
                      <a:pt x="141" y="22"/>
                    </a:lnTo>
                    <a:lnTo>
                      <a:pt x="160" y="26"/>
                    </a:lnTo>
                    <a:lnTo>
                      <a:pt x="180" y="30"/>
                    </a:lnTo>
                    <a:lnTo>
                      <a:pt x="200" y="35"/>
                    </a:lnTo>
                    <a:lnTo>
                      <a:pt x="219" y="41"/>
                    </a:lnTo>
                    <a:lnTo>
                      <a:pt x="238" y="47"/>
                    </a:lnTo>
                    <a:lnTo>
                      <a:pt x="257" y="53"/>
                    </a:lnTo>
                    <a:lnTo>
                      <a:pt x="274" y="61"/>
                    </a:lnTo>
                    <a:lnTo>
                      <a:pt x="290" y="69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3" name="Freeform 78"/>
              <p:cNvSpPr>
                <a:spLocks/>
              </p:cNvSpPr>
              <p:nvPr/>
            </p:nvSpPr>
            <p:spPr bwMode="auto">
              <a:xfrm>
                <a:off x="1162" y="2273"/>
                <a:ext cx="48" cy="103"/>
              </a:xfrm>
              <a:custGeom>
                <a:avLst/>
                <a:gdLst>
                  <a:gd name="T0" fmla="*/ 0 w 142"/>
                  <a:gd name="T1" fmla="*/ 56 h 207"/>
                  <a:gd name="T2" fmla="*/ 0 w 142"/>
                  <a:gd name="T3" fmla="*/ 65 h 207"/>
                  <a:gd name="T4" fmla="*/ 2 w 142"/>
                  <a:gd name="T5" fmla="*/ 73 h 207"/>
                  <a:gd name="T6" fmla="*/ 5 w 142"/>
                  <a:gd name="T7" fmla="*/ 80 h 207"/>
                  <a:gd name="T8" fmla="*/ 10 w 142"/>
                  <a:gd name="T9" fmla="*/ 87 h 207"/>
                  <a:gd name="T10" fmla="*/ 16 w 142"/>
                  <a:gd name="T11" fmla="*/ 92 h 207"/>
                  <a:gd name="T12" fmla="*/ 23 w 142"/>
                  <a:gd name="T13" fmla="*/ 97 h 207"/>
                  <a:gd name="T14" fmla="*/ 31 w 142"/>
                  <a:gd name="T15" fmla="*/ 101 h 207"/>
                  <a:gd name="T16" fmla="*/ 39 w 142"/>
                  <a:gd name="T17" fmla="*/ 103 h 207"/>
                  <a:gd name="T18" fmla="*/ 41 w 142"/>
                  <a:gd name="T19" fmla="*/ 103 h 207"/>
                  <a:gd name="T20" fmla="*/ 44 w 142"/>
                  <a:gd name="T21" fmla="*/ 102 h 207"/>
                  <a:gd name="T22" fmla="*/ 46 w 142"/>
                  <a:gd name="T23" fmla="*/ 101 h 207"/>
                  <a:gd name="T24" fmla="*/ 47 w 142"/>
                  <a:gd name="T25" fmla="*/ 99 h 207"/>
                  <a:gd name="T26" fmla="*/ 47 w 142"/>
                  <a:gd name="T27" fmla="*/ 96 h 207"/>
                  <a:gd name="T28" fmla="*/ 46 w 142"/>
                  <a:gd name="T29" fmla="*/ 94 h 207"/>
                  <a:gd name="T30" fmla="*/ 45 w 142"/>
                  <a:gd name="T31" fmla="*/ 92 h 207"/>
                  <a:gd name="T32" fmla="*/ 42 w 142"/>
                  <a:gd name="T33" fmla="*/ 91 h 207"/>
                  <a:gd name="T34" fmla="*/ 34 w 142"/>
                  <a:gd name="T35" fmla="*/ 88 h 207"/>
                  <a:gd name="T36" fmla="*/ 27 w 142"/>
                  <a:gd name="T37" fmla="*/ 84 h 207"/>
                  <a:gd name="T38" fmla="*/ 21 w 142"/>
                  <a:gd name="T39" fmla="*/ 78 h 207"/>
                  <a:gd name="T40" fmla="*/ 17 w 142"/>
                  <a:gd name="T41" fmla="*/ 72 h 207"/>
                  <a:gd name="T42" fmla="*/ 14 w 142"/>
                  <a:gd name="T43" fmla="*/ 65 h 207"/>
                  <a:gd name="T44" fmla="*/ 13 w 142"/>
                  <a:gd name="T45" fmla="*/ 57 h 207"/>
                  <a:gd name="T46" fmla="*/ 13 w 142"/>
                  <a:gd name="T47" fmla="*/ 48 h 207"/>
                  <a:gd name="T48" fmla="*/ 15 w 142"/>
                  <a:gd name="T49" fmla="*/ 39 h 207"/>
                  <a:gd name="T50" fmla="*/ 18 w 142"/>
                  <a:gd name="T51" fmla="*/ 32 h 207"/>
                  <a:gd name="T52" fmla="*/ 24 w 142"/>
                  <a:gd name="T53" fmla="*/ 26 h 207"/>
                  <a:gd name="T54" fmla="*/ 29 w 142"/>
                  <a:gd name="T55" fmla="*/ 20 h 207"/>
                  <a:gd name="T56" fmla="*/ 36 w 142"/>
                  <a:gd name="T57" fmla="*/ 14 h 207"/>
                  <a:gd name="T58" fmla="*/ 41 w 142"/>
                  <a:gd name="T59" fmla="*/ 10 h 207"/>
                  <a:gd name="T60" fmla="*/ 46 w 142"/>
                  <a:gd name="T61" fmla="*/ 5 h 207"/>
                  <a:gd name="T62" fmla="*/ 48 w 142"/>
                  <a:gd name="T63" fmla="*/ 2 h 207"/>
                  <a:gd name="T64" fmla="*/ 48 w 142"/>
                  <a:gd name="T65" fmla="*/ 0 h 207"/>
                  <a:gd name="T66" fmla="*/ 43 w 142"/>
                  <a:gd name="T67" fmla="*/ 2 h 207"/>
                  <a:gd name="T68" fmla="*/ 36 w 142"/>
                  <a:gd name="T69" fmla="*/ 5 h 207"/>
                  <a:gd name="T70" fmla="*/ 28 w 142"/>
                  <a:gd name="T71" fmla="*/ 11 h 207"/>
                  <a:gd name="T72" fmla="*/ 21 w 142"/>
                  <a:gd name="T73" fmla="*/ 18 h 207"/>
                  <a:gd name="T74" fmla="*/ 13 w 142"/>
                  <a:gd name="T75" fmla="*/ 26 h 207"/>
                  <a:gd name="T76" fmla="*/ 7 w 142"/>
                  <a:gd name="T77" fmla="*/ 36 h 207"/>
                  <a:gd name="T78" fmla="*/ 3 w 142"/>
                  <a:gd name="T79" fmla="*/ 46 h 207"/>
                  <a:gd name="T80" fmla="*/ 0 w 142"/>
                  <a:gd name="T81" fmla="*/ 56 h 207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w 142"/>
                  <a:gd name="T124" fmla="*/ 0 h 207"/>
                  <a:gd name="T125" fmla="*/ 142 w 142"/>
                  <a:gd name="T126" fmla="*/ 207 h 207"/>
                </a:gdLst>
                <a:ahLst/>
                <a:cxnLst>
                  <a:cxn ang="T82">
                    <a:pos x="T0" y="T1"/>
                  </a:cxn>
                  <a:cxn ang="T83">
                    <a:pos x="T2" y="T3"/>
                  </a:cxn>
                  <a:cxn ang="T84">
                    <a:pos x="T4" y="T5"/>
                  </a:cxn>
                  <a:cxn ang="T85">
                    <a:pos x="T6" y="T7"/>
                  </a:cxn>
                  <a:cxn ang="T86">
                    <a:pos x="T8" y="T9"/>
                  </a:cxn>
                  <a:cxn ang="T87">
                    <a:pos x="T10" y="T11"/>
                  </a:cxn>
                  <a:cxn ang="T88">
                    <a:pos x="T12" y="T13"/>
                  </a:cxn>
                  <a:cxn ang="T89">
                    <a:pos x="T14" y="T15"/>
                  </a:cxn>
                  <a:cxn ang="T90">
                    <a:pos x="T16" y="T17"/>
                  </a:cxn>
                  <a:cxn ang="T91">
                    <a:pos x="T18" y="T19"/>
                  </a:cxn>
                  <a:cxn ang="T92">
                    <a:pos x="T20" y="T21"/>
                  </a:cxn>
                  <a:cxn ang="T93">
                    <a:pos x="T22" y="T23"/>
                  </a:cxn>
                  <a:cxn ang="T94">
                    <a:pos x="T24" y="T25"/>
                  </a:cxn>
                  <a:cxn ang="T95">
                    <a:pos x="T26" y="T27"/>
                  </a:cxn>
                  <a:cxn ang="T96">
                    <a:pos x="T28" y="T29"/>
                  </a:cxn>
                  <a:cxn ang="T97">
                    <a:pos x="T30" y="T31"/>
                  </a:cxn>
                  <a:cxn ang="T98">
                    <a:pos x="T32" y="T33"/>
                  </a:cxn>
                  <a:cxn ang="T99">
                    <a:pos x="T34" y="T35"/>
                  </a:cxn>
                  <a:cxn ang="T100">
                    <a:pos x="T36" y="T37"/>
                  </a:cxn>
                  <a:cxn ang="T101">
                    <a:pos x="T38" y="T39"/>
                  </a:cxn>
                  <a:cxn ang="T102">
                    <a:pos x="T40" y="T41"/>
                  </a:cxn>
                  <a:cxn ang="T103">
                    <a:pos x="T42" y="T43"/>
                  </a:cxn>
                  <a:cxn ang="T104">
                    <a:pos x="T44" y="T45"/>
                  </a:cxn>
                  <a:cxn ang="T105">
                    <a:pos x="T46" y="T47"/>
                  </a:cxn>
                  <a:cxn ang="T106">
                    <a:pos x="T48" y="T49"/>
                  </a:cxn>
                  <a:cxn ang="T107">
                    <a:pos x="T50" y="T51"/>
                  </a:cxn>
                  <a:cxn ang="T108">
                    <a:pos x="T52" y="T53"/>
                  </a:cxn>
                  <a:cxn ang="T109">
                    <a:pos x="T54" y="T55"/>
                  </a:cxn>
                  <a:cxn ang="T110">
                    <a:pos x="T56" y="T57"/>
                  </a:cxn>
                  <a:cxn ang="T111">
                    <a:pos x="T58" y="T59"/>
                  </a:cxn>
                  <a:cxn ang="T112">
                    <a:pos x="T60" y="T61"/>
                  </a:cxn>
                  <a:cxn ang="T113">
                    <a:pos x="T62" y="T63"/>
                  </a:cxn>
                  <a:cxn ang="T114">
                    <a:pos x="T64" y="T65"/>
                  </a:cxn>
                  <a:cxn ang="T115">
                    <a:pos x="T66" y="T67"/>
                  </a:cxn>
                  <a:cxn ang="T116">
                    <a:pos x="T68" y="T69"/>
                  </a:cxn>
                  <a:cxn ang="T117">
                    <a:pos x="T70" y="T71"/>
                  </a:cxn>
                  <a:cxn ang="T118">
                    <a:pos x="T72" y="T73"/>
                  </a:cxn>
                  <a:cxn ang="T119">
                    <a:pos x="T74" y="T75"/>
                  </a:cxn>
                  <a:cxn ang="T120">
                    <a:pos x="T76" y="T77"/>
                  </a:cxn>
                  <a:cxn ang="T121">
                    <a:pos x="T78" y="T79"/>
                  </a:cxn>
                  <a:cxn ang="T122">
                    <a:pos x="T80" y="T81"/>
                  </a:cxn>
                </a:cxnLst>
                <a:rect l="T123" t="T124" r="T125" b="T126"/>
                <a:pathLst>
                  <a:path w="142" h="207">
                    <a:moveTo>
                      <a:pt x="0" y="113"/>
                    </a:moveTo>
                    <a:lnTo>
                      <a:pt x="0" y="130"/>
                    </a:lnTo>
                    <a:lnTo>
                      <a:pt x="6" y="146"/>
                    </a:lnTo>
                    <a:lnTo>
                      <a:pt x="16" y="161"/>
                    </a:lnTo>
                    <a:lnTo>
                      <a:pt x="31" y="174"/>
                    </a:lnTo>
                    <a:lnTo>
                      <a:pt x="48" y="185"/>
                    </a:lnTo>
                    <a:lnTo>
                      <a:pt x="68" y="195"/>
                    </a:lnTo>
                    <a:lnTo>
                      <a:pt x="92" y="202"/>
                    </a:lnTo>
                    <a:lnTo>
                      <a:pt x="115" y="206"/>
                    </a:lnTo>
                    <a:lnTo>
                      <a:pt x="122" y="207"/>
                    </a:lnTo>
                    <a:lnTo>
                      <a:pt x="129" y="205"/>
                    </a:lnTo>
                    <a:lnTo>
                      <a:pt x="135" y="202"/>
                    </a:lnTo>
                    <a:lnTo>
                      <a:pt x="138" y="198"/>
                    </a:lnTo>
                    <a:lnTo>
                      <a:pt x="138" y="193"/>
                    </a:lnTo>
                    <a:lnTo>
                      <a:pt x="137" y="188"/>
                    </a:lnTo>
                    <a:lnTo>
                      <a:pt x="132" y="184"/>
                    </a:lnTo>
                    <a:lnTo>
                      <a:pt x="125" y="182"/>
                    </a:lnTo>
                    <a:lnTo>
                      <a:pt x="102" y="176"/>
                    </a:lnTo>
                    <a:lnTo>
                      <a:pt x="80" y="168"/>
                    </a:lnTo>
                    <a:lnTo>
                      <a:pt x="63" y="157"/>
                    </a:lnTo>
                    <a:lnTo>
                      <a:pt x="50" y="145"/>
                    </a:lnTo>
                    <a:lnTo>
                      <a:pt x="41" y="130"/>
                    </a:lnTo>
                    <a:lnTo>
                      <a:pt x="37" y="114"/>
                    </a:lnTo>
                    <a:lnTo>
                      <a:pt x="37" y="97"/>
                    </a:lnTo>
                    <a:lnTo>
                      <a:pt x="44" y="79"/>
                    </a:lnTo>
                    <a:lnTo>
                      <a:pt x="54" y="65"/>
                    </a:lnTo>
                    <a:lnTo>
                      <a:pt x="70" y="52"/>
                    </a:lnTo>
                    <a:lnTo>
                      <a:pt x="87" y="40"/>
                    </a:lnTo>
                    <a:lnTo>
                      <a:pt x="106" y="29"/>
                    </a:lnTo>
                    <a:lnTo>
                      <a:pt x="122" y="20"/>
                    </a:lnTo>
                    <a:lnTo>
                      <a:pt x="135" y="11"/>
                    </a:lnTo>
                    <a:lnTo>
                      <a:pt x="142" y="5"/>
                    </a:lnTo>
                    <a:lnTo>
                      <a:pt x="142" y="0"/>
                    </a:lnTo>
                    <a:lnTo>
                      <a:pt x="126" y="4"/>
                    </a:lnTo>
                    <a:lnTo>
                      <a:pt x="106" y="11"/>
                    </a:lnTo>
                    <a:lnTo>
                      <a:pt x="84" y="23"/>
                    </a:lnTo>
                    <a:lnTo>
                      <a:pt x="61" y="37"/>
                    </a:lnTo>
                    <a:lnTo>
                      <a:pt x="39" y="53"/>
                    </a:lnTo>
                    <a:lnTo>
                      <a:pt x="22" y="72"/>
                    </a:lnTo>
                    <a:lnTo>
                      <a:pt x="8" y="93"/>
                    </a:lnTo>
                    <a:lnTo>
                      <a:pt x="0" y="113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4" name="Freeform 79"/>
              <p:cNvSpPr>
                <a:spLocks/>
              </p:cNvSpPr>
              <p:nvPr/>
            </p:nvSpPr>
            <p:spPr bwMode="auto">
              <a:xfrm>
                <a:off x="1492" y="2206"/>
                <a:ext cx="101" cy="135"/>
              </a:xfrm>
              <a:custGeom>
                <a:avLst/>
                <a:gdLst>
                  <a:gd name="T0" fmla="*/ 85 w 303"/>
                  <a:gd name="T1" fmla="*/ 54 h 272"/>
                  <a:gd name="T2" fmla="*/ 90 w 303"/>
                  <a:gd name="T3" fmla="*/ 63 h 272"/>
                  <a:gd name="T4" fmla="*/ 93 w 303"/>
                  <a:gd name="T5" fmla="*/ 71 h 272"/>
                  <a:gd name="T6" fmla="*/ 91 w 303"/>
                  <a:gd name="T7" fmla="*/ 81 h 272"/>
                  <a:gd name="T8" fmla="*/ 85 w 303"/>
                  <a:gd name="T9" fmla="*/ 91 h 272"/>
                  <a:gd name="T10" fmla="*/ 77 w 303"/>
                  <a:gd name="T11" fmla="*/ 99 h 272"/>
                  <a:gd name="T12" fmla="*/ 68 w 303"/>
                  <a:gd name="T13" fmla="*/ 107 h 272"/>
                  <a:gd name="T14" fmla="*/ 58 w 303"/>
                  <a:gd name="T15" fmla="*/ 115 h 272"/>
                  <a:gd name="T16" fmla="*/ 53 w 303"/>
                  <a:gd name="T17" fmla="*/ 121 h 272"/>
                  <a:gd name="T18" fmla="*/ 51 w 303"/>
                  <a:gd name="T19" fmla="*/ 125 h 272"/>
                  <a:gd name="T20" fmla="*/ 49 w 303"/>
                  <a:gd name="T21" fmla="*/ 129 h 272"/>
                  <a:gd name="T22" fmla="*/ 50 w 303"/>
                  <a:gd name="T23" fmla="*/ 133 h 272"/>
                  <a:gd name="T24" fmla="*/ 54 w 303"/>
                  <a:gd name="T25" fmla="*/ 135 h 272"/>
                  <a:gd name="T26" fmla="*/ 57 w 303"/>
                  <a:gd name="T27" fmla="*/ 135 h 272"/>
                  <a:gd name="T28" fmla="*/ 63 w 303"/>
                  <a:gd name="T29" fmla="*/ 127 h 272"/>
                  <a:gd name="T30" fmla="*/ 74 w 303"/>
                  <a:gd name="T31" fmla="*/ 117 h 272"/>
                  <a:gd name="T32" fmla="*/ 85 w 303"/>
                  <a:gd name="T33" fmla="*/ 107 h 272"/>
                  <a:gd name="T34" fmla="*/ 95 w 303"/>
                  <a:gd name="T35" fmla="*/ 95 h 272"/>
                  <a:gd name="T36" fmla="*/ 100 w 303"/>
                  <a:gd name="T37" fmla="*/ 81 h 272"/>
                  <a:gd name="T38" fmla="*/ 100 w 303"/>
                  <a:gd name="T39" fmla="*/ 66 h 272"/>
                  <a:gd name="T40" fmla="*/ 94 w 303"/>
                  <a:gd name="T41" fmla="*/ 52 h 272"/>
                  <a:gd name="T42" fmla="*/ 84 w 303"/>
                  <a:gd name="T43" fmla="*/ 41 h 272"/>
                  <a:gd name="T44" fmla="*/ 72 w 303"/>
                  <a:gd name="T45" fmla="*/ 33 h 272"/>
                  <a:gd name="T46" fmla="*/ 62 w 303"/>
                  <a:gd name="T47" fmla="*/ 27 h 272"/>
                  <a:gd name="T48" fmla="*/ 50 w 303"/>
                  <a:gd name="T49" fmla="*/ 20 h 272"/>
                  <a:gd name="T50" fmla="*/ 38 w 303"/>
                  <a:gd name="T51" fmla="*/ 13 h 272"/>
                  <a:gd name="T52" fmla="*/ 27 w 303"/>
                  <a:gd name="T53" fmla="*/ 8 h 272"/>
                  <a:gd name="T54" fmla="*/ 16 w 303"/>
                  <a:gd name="T55" fmla="*/ 3 h 272"/>
                  <a:gd name="T56" fmla="*/ 8 w 303"/>
                  <a:gd name="T57" fmla="*/ 0 h 272"/>
                  <a:gd name="T58" fmla="*/ 2 w 303"/>
                  <a:gd name="T59" fmla="*/ 0 h 272"/>
                  <a:gd name="T60" fmla="*/ 4 w 303"/>
                  <a:gd name="T61" fmla="*/ 3 h 272"/>
                  <a:gd name="T62" fmla="*/ 14 w 303"/>
                  <a:gd name="T63" fmla="*/ 8 h 272"/>
                  <a:gd name="T64" fmla="*/ 25 w 303"/>
                  <a:gd name="T65" fmla="*/ 13 h 272"/>
                  <a:gd name="T66" fmla="*/ 35 w 303"/>
                  <a:gd name="T67" fmla="*/ 19 h 272"/>
                  <a:gd name="T68" fmla="*/ 46 w 303"/>
                  <a:gd name="T69" fmla="*/ 25 h 272"/>
                  <a:gd name="T70" fmla="*/ 57 w 303"/>
                  <a:gd name="T71" fmla="*/ 31 h 272"/>
                  <a:gd name="T72" fmla="*/ 68 w 303"/>
                  <a:gd name="T73" fmla="*/ 39 h 272"/>
                  <a:gd name="T74" fmla="*/ 77 w 303"/>
                  <a:gd name="T75" fmla="*/ 46 h 272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w 303"/>
                  <a:gd name="T115" fmla="*/ 0 h 272"/>
                  <a:gd name="T116" fmla="*/ 303 w 303"/>
                  <a:gd name="T117" fmla="*/ 272 h 272"/>
                </a:gdLst>
                <a:ahLst/>
                <a:cxnLst>
                  <a:cxn ang="T76">
                    <a:pos x="T0" y="T1"/>
                  </a:cxn>
                  <a:cxn ang="T77">
                    <a:pos x="T2" y="T3"/>
                  </a:cxn>
                  <a:cxn ang="T78">
                    <a:pos x="T4" y="T5"/>
                  </a:cxn>
                  <a:cxn ang="T79">
                    <a:pos x="T6" y="T7"/>
                  </a:cxn>
                  <a:cxn ang="T80">
                    <a:pos x="T8" y="T9"/>
                  </a:cxn>
                  <a:cxn ang="T81">
                    <a:pos x="T10" y="T11"/>
                  </a:cxn>
                  <a:cxn ang="T82">
                    <a:pos x="T12" y="T13"/>
                  </a:cxn>
                  <a:cxn ang="T83">
                    <a:pos x="T14" y="T15"/>
                  </a:cxn>
                  <a:cxn ang="T84">
                    <a:pos x="T16" y="T17"/>
                  </a:cxn>
                  <a:cxn ang="T85">
                    <a:pos x="T18" y="T19"/>
                  </a:cxn>
                  <a:cxn ang="T86">
                    <a:pos x="T20" y="T21"/>
                  </a:cxn>
                  <a:cxn ang="T87">
                    <a:pos x="T22" y="T23"/>
                  </a:cxn>
                  <a:cxn ang="T88">
                    <a:pos x="T24" y="T25"/>
                  </a:cxn>
                  <a:cxn ang="T89">
                    <a:pos x="T26" y="T27"/>
                  </a:cxn>
                  <a:cxn ang="T90">
                    <a:pos x="T28" y="T29"/>
                  </a:cxn>
                  <a:cxn ang="T91">
                    <a:pos x="T30" y="T31"/>
                  </a:cxn>
                  <a:cxn ang="T92">
                    <a:pos x="T32" y="T33"/>
                  </a:cxn>
                  <a:cxn ang="T93">
                    <a:pos x="T34" y="T35"/>
                  </a:cxn>
                  <a:cxn ang="T94">
                    <a:pos x="T36" y="T37"/>
                  </a:cxn>
                  <a:cxn ang="T95">
                    <a:pos x="T38" y="T39"/>
                  </a:cxn>
                  <a:cxn ang="T96">
                    <a:pos x="T40" y="T41"/>
                  </a:cxn>
                  <a:cxn ang="T97">
                    <a:pos x="T42" y="T43"/>
                  </a:cxn>
                  <a:cxn ang="T98">
                    <a:pos x="T44" y="T45"/>
                  </a:cxn>
                  <a:cxn ang="T99">
                    <a:pos x="T46" y="T47"/>
                  </a:cxn>
                  <a:cxn ang="T100">
                    <a:pos x="T48" y="T49"/>
                  </a:cxn>
                  <a:cxn ang="T101">
                    <a:pos x="T50" y="T51"/>
                  </a:cxn>
                  <a:cxn ang="T102">
                    <a:pos x="T52" y="T53"/>
                  </a:cxn>
                  <a:cxn ang="T103">
                    <a:pos x="T54" y="T55"/>
                  </a:cxn>
                  <a:cxn ang="T104">
                    <a:pos x="T56" y="T57"/>
                  </a:cxn>
                  <a:cxn ang="T105">
                    <a:pos x="T58" y="T59"/>
                  </a:cxn>
                  <a:cxn ang="T106">
                    <a:pos x="T60" y="T61"/>
                  </a:cxn>
                  <a:cxn ang="T107">
                    <a:pos x="T62" y="T63"/>
                  </a:cxn>
                  <a:cxn ang="T108">
                    <a:pos x="T64" y="T65"/>
                  </a:cxn>
                  <a:cxn ang="T109">
                    <a:pos x="T66" y="T67"/>
                  </a:cxn>
                  <a:cxn ang="T110">
                    <a:pos x="T68" y="T69"/>
                  </a:cxn>
                  <a:cxn ang="T111">
                    <a:pos x="T70" y="T71"/>
                  </a:cxn>
                  <a:cxn ang="T112">
                    <a:pos x="T72" y="T73"/>
                  </a:cxn>
                  <a:cxn ang="T113">
                    <a:pos x="T74" y="T75"/>
                  </a:cxn>
                </a:cxnLst>
                <a:rect l="T114" t="T115" r="T116" b="T117"/>
                <a:pathLst>
                  <a:path w="303" h="272">
                    <a:moveTo>
                      <a:pt x="246" y="102"/>
                    </a:moveTo>
                    <a:lnTo>
                      <a:pt x="256" y="109"/>
                    </a:lnTo>
                    <a:lnTo>
                      <a:pt x="264" y="117"/>
                    </a:lnTo>
                    <a:lnTo>
                      <a:pt x="271" y="126"/>
                    </a:lnTo>
                    <a:lnTo>
                      <a:pt x="275" y="135"/>
                    </a:lnTo>
                    <a:lnTo>
                      <a:pt x="278" y="144"/>
                    </a:lnTo>
                    <a:lnTo>
                      <a:pt x="277" y="154"/>
                    </a:lnTo>
                    <a:lnTo>
                      <a:pt x="274" y="164"/>
                    </a:lnTo>
                    <a:lnTo>
                      <a:pt x="267" y="173"/>
                    </a:lnTo>
                    <a:lnTo>
                      <a:pt x="256" y="183"/>
                    </a:lnTo>
                    <a:lnTo>
                      <a:pt x="245" y="192"/>
                    </a:lnTo>
                    <a:lnTo>
                      <a:pt x="232" y="200"/>
                    </a:lnTo>
                    <a:lnTo>
                      <a:pt x="219" y="209"/>
                    </a:lnTo>
                    <a:lnTo>
                      <a:pt x="204" y="216"/>
                    </a:lnTo>
                    <a:lnTo>
                      <a:pt x="190" y="224"/>
                    </a:lnTo>
                    <a:lnTo>
                      <a:pt x="175" y="232"/>
                    </a:lnTo>
                    <a:lnTo>
                      <a:pt x="162" y="241"/>
                    </a:lnTo>
                    <a:lnTo>
                      <a:pt x="158" y="244"/>
                    </a:lnTo>
                    <a:lnTo>
                      <a:pt x="155" y="248"/>
                    </a:lnTo>
                    <a:lnTo>
                      <a:pt x="152" y="252"/>
                    </a:lnTo>
                    <a:lnTo>
                      <a:pt x="149" y="256"/>
                    </a:lnTo>
                    <a:lnTo>
                      <a:pt x="148" y="260"/>
                    </a:lnTo>
                    <a:lnTo>
                      <a:pt x="148" y="264"/>
                    </a:lnTo>
                    <a:lnTo>
                      <a:pt x="151" y="268"/>
                    </a:lnTo>
                    <a:lnTo>
                      <a:pt x="155" y="271"/>
                    </a:lnTo>
                    <a:lnTo>
                      <a:pt x="161" y="272"/>
                    </a:lnTo>
                    <a:lnTo>
                      <a:pt x="166" y="272"/>
                    </a:lnTo>
                    <a:lnTo>
                      <a:pt x="171" y="271"/>
                    </a:lnTo>
                    <a:lnTo>
                      <a:pt x="175" y="268"/>
                    </a:lnTo>
                    <a:lnTo>
                      <a:pt x="190" y="256"/>
                    </a:lnTo>
                    <a:lnTo>
                      <a:pt x="206" y="246"/>
                    </a:lnTo>
                    <a:lnTo>
                      <a:pt x="222" y="236"/>
                    </a:lnTo>
                    <a:lnTo>
                      <a:pt x="239" y="226"/>
                    </a:lnTo>
                    <a:lnTo>
                      <a:pt x="255" y="216"/>
                    </a:lnTo>
                    <a:lnTo>
                      <a:pt x="271" y="204"/>
                    </a:lnTo>
                    <a:lnTo>
                      <a:pt x="284" y="192"/>
                    </a:lnTo>
                    <a:lnTo>
                      <a:pt x="294" y="179"/>
                    </a:lnTo>
                    <a:lnTo>
                      <a:pt x="301" y="163"/>
                    </a:lnTo>
                    <a:lnTo>
                      <a:pt x="303" y="148"/>
                    </a:lnTo>
                    <a:lnTo>
                      <a:pt x="300" y="133"/>
                    </a:lnTo>
                    <a:lnTo>
                      <a:pt x="293" y="118"/>
                    </a:lnTo>
                    <a:lnTo>
                      <a:pt x="281" y="105"/>
                    </a:lnTo>
                    <a:lnTo>
                      <a:pt x="268" y="92"/>
                    </a:lnTo>
                    <a:lnTo>
                      <a:pt x="251" y="82"/>
                    </a:lnTo>
                    <a:lnTo>
                      <a:pt x="232" y="73"/>
                    </a:lnTo>
                    <a:lnTo>
                      <a:pt x="217" y="67"/>
                    </a:lnTo>
                    <a:lnTo>
                      <a:pt x="201" y="61"/>
                    </a:lnTo>
                    <a:lnTo>
                      <a:pt x="185" y="54"/>
                    </a:lnTo>
                    <a:lnTo>
                      <a:pt x="168" y="47"/>
                    </a:lnTo>
                    <a:lnTo>
                      <a:pt x="151" y="40"/>
                    </a:lnTo>
                    <a:lnTo>
                      <a:pt x="132" y="34"/>
                    </a:lnTo>
                    <a:lnTo>
                      <a:pt x="114" y="27"/>
                    </a:lnTo>
                    <a:lnTo>
                      <a:pt x="97" y="21"/>
                    </a:lnTo>
                    <a:lnTo>
                      <a:pt x="81" y="16"/>
                    </a:lnTo>
                    <a:lnTo>
                      <a:pt x="65" y="11"/>
                    </a:lnTo>
                    <a:lnTo>
                      <a:pt x="49" y="7"/>
                    </a:lnTo>
                    <a:lnTo>
                      <a:pt x="36" y="4"/>
                    </a:lnTo>
                    <a:lnTo>
                      <a:pt x="24" y="1"/>
                    </a:lnTo>
                    <a:lnTo>
                      <a:pt x="14" y="0"/>
                    </a:lnTo>
                    <a:lnTo>
                      <a:pt x="5" y="0"/>
                    </a:lnTo>
                    <a:lnTo>
                      <a:pt x="0" y="2"/>
                    </a:lnTo>
                    <a:lnTo>
                      <a:pt x="13" y="7"/>
                    </a:lnTo>
                    <a:lnTo>
                      <a:pt x="27" y="12"/>
                    </a:lnTo>
                    <a:lnTo>
                      <a:pt x="43" y="17"/>
                    </a:lnTo>
                    <a:lnTo>
                      <a:pt x="58" y="22"/>
                    </a:lnTo>
                    <a:lnTo>
                      <a:pt x="74" y="27"/>
                    </a:lnTo>
                    <a:lnTo>
                      <a:pt x="90" y="32"/>
                    </a:lnTo>
                    <a:lnTo>
                      <a:pt x="106" y="38"/>
                    </a:lnTo>
                    <a:lnTo>
                      <a:pt x="122" y="44"/>
                    </a:lnTo>
                    <a:lnTo>
                      <a:pt x="139" y="50"/>
                    </a:lnTo>
                    <a:lnTo>
                      <a:pt x="155" y="57"/>
                    </a:lnTo>
                    <a:lnTo>
                      <a:pt x="171" y="63"/>
                    </a:lnTo>
                    <a:lnTo>
                      <a:pt x="187" y="70"/>
                    </a:lnTo>
                    <a:lnTo>
                      <a:pt x="203" y="78"/>
                    </a:lnTo>
                    <a:lnTo>
                      <a:pt x="217" y="85"/>
                    </a:lnTo>
                    <a:lnTo>
                      <a:pt x="232" y="93"/>
                    </a:lnTo>
                    <a:lnTo>
                      <a:pt x="246" y="102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</p:grpSp>
      <p:grpSp>
        <p:nvGrpSpPr>
          <p:cNvPr id="175" name="Group 80"/>
          <p:cNvGrpSpPr>
            <a:grpSpLocks/>
          </p:cNvGrpSpPr>
          <p:nvPr/>
        </p:nvGrpSpPr>
        <p:grpSpPr bwMode="auto">
          <a:xfrm>
            <a:off x="2505770" y="4877072"/>
            <a:ext cx="414338" cy="509588"/>
            <a:chOff x="2870" y="1518"/>
            <a:chExt cx="292" cy="320"/>
          </a:xfrm>
        </p:grpSpPr>
        <p:graphicFrame>
          <p:nvGraphicFramePr>
            <p:cNvPr id="176" name="Object 81"/>
            <p:cNvGraphicFramePr>
              <a:graphicFrameLocks noChangeAspect="1"/>
            </p:cNvGraphicFramePr>
            <p:nvPr/>
          </p:nvGraphicFramePr>
          <p:xfrm>
            <a:off x="2870" y="1518"/>
            <a:ext cx="272" cy="282"/>
          </p:xfrm>
          <a:graphic>
            <a:graphicData uri="http://schemas.openxmlformats.org/presentationml/2006/ole">
              <p:oleObj spid="_x0000_s4118" name="Clip" r:id="rId10" imgW="819000" imgH="847800" progId="">
                <p:embed/>
              </p:oleObj>
            </a:graphicData>
          </a:graphic>
        </p:graphicFrame>
        <p:graphicFrame>
          <p:nvGraphicFramePr>
            <p:cNvPr id="177" name="Object 82"/>
            <p:cNvGraphicFramePr>
              <a:graphicFrameLocks noChangeAspect="1"/>
            </p:cNvGraphicFramePr>
            <p:nvPr/>
          </p:nvGraphicFramePr>
          <p:xfrm>
            <a:off x="2913" y="1602"/>
            <a:ext cx="249" cy="236"/>
          </p:xfrm>
          <a:graphic>
            <a:graphicData uri="http://schemas.openxmlformats.org/presentationml/2006/ole">
              <p:oleObj spid="_x0000_s4119" name="Clip" r:id="rId11" imgW="1266840" imgH="1200240" progId="">
                <p:embed/>
              </p:oleObj>
            </a:graphicData>
          </a:graphic>
        </p:graphicFrame>
      </p:grpSp>
      <p:grpSp>
        <p:nvGrpSpPr>
          <p:cNvPr id="178" name="Group 83"/>
          <p:cNvGrpSpPr>
            <a:grpSpLocks/>
          </p:cNvGrpSpPr>
          <p:nvPr/>
        </p:nvGrpSpPr>
        <p:grpSpPr bwMode="auto">
          <a:xfrm>
            <a:off x="2685158" y="5418410"/>
            <a:ext cx="415925" cy="509587"/>
            <a:chOff x="2870" y="1518"/>
            <a:chExt cx="292" cy="320"/>
          </a:xfrm>
        </p:grpSpPr>
        <p:graphicFrame>
          <p:nvGraphicFramePr>
            <p:cNvPr id="179" name="Object 84"/>
            <p:cNvGraphicFramePr>
              <a:graphicFrameLocks noChangeAspect="1"/>
            </p:cNvGraphicFramePr>
            <p:nvPr/>
          </p:nvGraphicFramePr>
          <p:xfrm>
            <a:off x="2870" y="1518"/>
            <a:ext cx="272" cy="282"/>
          </p:xfrm>
          <a:graphic>
            <a:graphicData uri="http://schemas.openxmlformats.org/presentationml/2006/ole">
              <p:oleObj spid="_x0000_s4120" name="Clip" r:id="rId12" imgW="819000" imgH="847800" progId="">
                <p:embed/>
              </p:oleObj>
            </a:graphicData>
          </a:graphic>
        </p:graphicFrame>
        <p:graphicFrame>
          <p:nvGraphicFramePr>
            <p:cNvPr id="180" name="Object 85"/>
            <p:cNvGraphicFramePr>
              <a:graphicFrameLocks noChangeAspect="1"/>
            </p:cNvGraphicFramePr>
            <p:nvPr/>
          </p:nvGraphicFramePr>
          <p:xfrm>
            <a:off x="2913" y="1602"/>
            <a:ext cx="249" cy="236"/>
          </p:xfrm>
          <a:graphic>
            <a:graphicData uri="http://schemas.openxmlformats.org/presentationml/2006/ole">
              <p:oleObj spid="_x0000_s4121" name="Clip" r:id="rId13" imgW="1266840" imgH="1200240" progId="">
                <p:embed/>
              </p:oleObj>
            </a:graphicData>
          </a:graphic>
        </p:graphicFrame>
      </p:grpSp>
      <p:grpSp>
        <p:nvGrpSpPr>
          <p:cNvPr id="181" name="Group 86"/>
          <p:cNvGrpSpPr>
            <a:grpSpLocks/>
          </p:cNvGrpSpPr>
          <p:nvPr/>
        </p:nvGrpSpPr>
        <p:grpSpPr bwMode="auto">
          <a:xfrm>
            <a:off x="3717033" y="4886597"/>
            <a:ext cx="415925" cy="511175"/>
            <a:chOff x="2870" y="1518"/>
            <a:chExt cx="292" cy="320"/>
          </a:xfrm>
        </p:grpSpPr>
        <p:graphicFrame>
          <p:nvGraphicFramePr>
            <p:cNvPr id="182" name="Object 87"/>
            <p:cNvGraphicFramePr>
              <a:graphicFrameLocks noChangeAspect="1"/>
            </p:cNvGraphicFramePr>
            <p:nvPr/>
          </p:nvGraphicFramePr>
          <p:xfrm>
            <a:off x="2870" y="1518"/>
            <a:ext cx="272" cy="282"/>
          </p:xfrm>
          <a:graphic>
            <a:graphicData uri="http://schemas.openxmlformats.org/presentationml/2006/ole">
              <p:oleObj spid="_x0000_s4122" name="Clip" r:id="rId14" imgW="819000" imgH="847800" progId="">
                <p:embed/>
              </p:oleObj>
            </a:graphicData>
          </a:graphic>
        </p:graphicFrame>
        <p:graphicFrame>
          <p:nvGraphicFramePr>
            <p:cNvPr id="183" name="Object 88"/>
            <p:cNvGraphicFramePr>
              <a:graphicFrameLocks noChangeAspect="1"/>
            </p:cNvGraphicFramePr>
            <p:nvPr/>
          </p:nvGraphicFramePr>
          <p:xfrm>
            <a:off x="2913" y="1602"/>
            <a:ext cx="249" cy="236"/>
          </p:xfrm>
          <a:graphic>
            <a:graphicData uri="http://schemas.openxmlformats.org/presentationml/2006/ole">
              <p:oleObj spid="_x0000_s4123" name="Clip" r:id="rId15" imgW="1266840" imgH="1200240" progId="">
                <p:embed/>
              </p:oleObj>
            </a:graphicData>
          </a:graphic>
        </p:graphicFrame>
      </p:grpSp>
      <p:grpSp>
        <p:nvGrpSpPr>
          <p:cNvPr id="184" name="Group 89"/>
          <p:cNvGrpSpPr>
            <a:grpSpLocks/>
          </p:cNvGrpSpPr>
          <p:nvPr/>
        </p:nvGrpSpPr>
        <p:grpSpPr bwMode="auto">
          <a:xfrm>
            <a:off x="3270945" y="5427935"/>
            <a:ext cx="414338" cy="509587"/>
            <a:chOff x="2870" y="1518"/>
            <a:chExt cx="292" cy="320"/>
          </a:xfrm>
        </p:grpSpPr>
        <p:graphicFrame>
          <p:nvGraphicFramePr>
            <p:cNvPr id="185" name="Object 90"/>
            <p:cNvGraphicFramePr>
              <a:graphicFrameLocks noChangeAspect="1"/>
            </p:cNvGraphicFramePr>
            <p:nvPr/>
          </p:nvGraphicFramePr>
          <p:xfrm>
            <a:off x="2870" y="1518"/>
            <a:ext cx="272" cy="282"/>
          </p:xfrm>
          <a:graphic>
            <a:graphicData uri="http://schemas.openxmlformats.org/presentationml/2006/ole">
              <p:oleObj spid="_x0000_s4124" name="Clip" r:id="rId16" imgW="819000" imgH="847800" progId="">
                <p:embed/>
              </p:oleObj>
            </a:graphicData>
          </a:graphic>
        </p:graphicFrame>
        <p:graphicFrame>
          <p:nvGraphicFramePr>
            <p:cNvPr id="186" name="Object 91"/>
            <p:cNvGraphicFramePr>
              <a:graphicFrameLocks noChangeAspect="1"/>
            </p:cNvGraphicFramePr>
            <p:nvPr/>
          </p:nvGraphicFramePr>
          <p:xfrm>
            <a:off x="2913" y="1602"/>
            <a:ext cx="249" cy="236"/>
          </p:xfrm>
          <a:graphic>
            <a:graphicData uri="http://schemas.openxmlformats.org/presentationml/2006/ole">
              <p:oleObj spid="_x0000_s4125" name="Clip" r:id="rId17" imgW="1266840" imgH="1200240" progId="">
                <p:embed/>
              </p:oleObj>
            </a:graphicData>
          </a:graphic>
        </p:graphicFrame>
      </p:grpSp>
      <p:sp>
        <p:nvSpPr>
          <p:cNvPr id="188" name="Rectangle 187"/>
          <p:cNvSpPr/>
          <p:nvPr/>
        </p:nvSpPr>
        <p:spPr>
          <a:xfrm>
            <a:off x="8929686" y="0"/>
            <a:ext cx="214314" cy="214314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8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4" name="Oval 2"/>
          <p:cNvSpPr>
            <a:spLocks noChangeArrowheads="1"/>
          </p:cNvSpPr>
          <p:nvPr/>
        </p:nvSpPr>
        <p:spPr bwMode="auto">
          <a:xfrm>
            <a:off x="6397625" y="3444875"/>
            <a:ext cx="2335213" cy="2224088"/>
          </a:xfrm>
          <a:prstGeom prst="ellipse">
            <a:avLst/>
          </a:prstGeom>
          <a:solidFill>
            <a:schemeClr val="accent1">
              <a:alpha val="49019"/>
            </a:schemeClr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en-GB" sz="1600">
              <a:latin typeface="Comic Sans MS" pitchFamily="66" charset="0"/>
            </a:endParaRPr>
          </a:p>
        </p:txBody>
      </p:sp>
      <p:sp>
        <p:nvSpPr>
          <p:cNvPr id="4105" name="Oval 3"/>
          <p:cNvSpPr>
            <a:spLocks noChangeArrowheads="1"/>
          </p:cNvSpPr>
          <p:nvPr/>
        </p:nvSpPr>
        <p:spPr bwMode="auto">
          <a:xfrm>
            <a:off x="4541838" y="3379788"/>
            <a:ext cx="2335212" cy="2224087"/>
          </a:xfrm>
          <a:prstGeom prst="ellipse">
            <a:avLst/>
          </a:prstGeom>
          <a:solidFill>
            <a:schemeClr val="accent1">
              <a:alpha val="49019"/>
            </a:schemeClr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en-GB" sz="1600">
              <a:latin typeface="Arial" charset="0"/>
            </a:endParaRPr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4748213" y="4557713"/>
            <a:ext cx="617537" cy="654050"/>
            <a:chOff x="2870" y="1518"/>
            <a:chExt cx="292" cy="320"/>
          </a:xfrm>
        </p:grpSpPr>
        <p:graphicFrame>
          <p:nvGraphicFramePr>
            <p:cNvPr id="4102" name="Object 5"/>
            <p:cNvGraphicFramePr>
              <a:graphicFrameLocks noChangeAspect="1"/>
            </p:cNvGraphicFramePr>
            <p:nvPr/>
          </p:nvGraphicFramePr>
          <p:xfrm>
            <a:off x="2870" y="1518"/>
            <a:ext cx="272" cy="282"/>
          </p:xfrm>
          <a:graphic>
            <a:graphicData uri="http://schemas.openxmlformats.org/presentationml/2006/ole">
              <p:oleObj spid="_x0000_s5126" name="Clip" r:id="rId3" imgW="819000" imgH="847800" progId="">
                <p:embed/>
              </p:oleObj>
            </a:graphicData>
          </a:graphic>
        </p:graphicFrame>
        <p:graphicFrame>
          <p:nvGraphicFramePr>
            <p:cNvPr id="4103" name="Object 6"/>
            <p:cNvGraphicFramePr>
              <a:graphicFrameLocks noChangeAspect="1"/>
            </p:cNvGraphicFramePr>
            <p:nvPr/>
          </p:nvGraphicFramePr>
          <p:xfrm>
            <a:off x="2913" y="1602"/>
            <a:ext cx="249" cy="236"/>
          </p:xfrm>
          <a:graphic>
            <a:graphicData uri="http://schemas.openxmlformats.org/presentationml/2006/ole">
              <p:oleObj spid="_x0000_s5127" name="Clip" r:id="rId4" imgW="1266840" imgH="1200240" progId="">
                <p:embed/>
              </p:oleObj>
            </a:graphicData>
          </a:graphic>
        </p:graphicFrame>
      </p:grpSp>
      <p:grpSp>
        <p:nvGrpSpPr>
          <p:cNvPr id="3" name="Group 7"/>
          <p:cNvGrpSpPr>
            <a:grpSpLocks/>
          </p:cNvGrpSpPr>
          <p:nvPr/>
        </p:nvGrpSpPr>
        <p:grpSpPr bwMode="auto">
          <a:xfrm>
            <a:off x="7770813" y="3608388"/>
            <a:ext cx="619125" cy="654050"/>
            <a:chOff x="2870" y="1518"/>
            <a:chExt cx="292" cy="320"/>
          </a:xfrm>
        </p:grpSpPr>
        <p:graphicFrame>
          <p:nvGraphicFramePr>
            <p:cNvPr id="4100" name="Object 8"/>
            <p:cNvGraphicFramePr>
              <a:graphicFrameLocks noChangeAspect="1"/>
            </p:cNvGraphicFramePr>
            <p:nvPr/>
          </p:nvGraphicFramePr>
          <p:xfrm>
            <a:off x="2870" y="1518"/>
            <a:ext cx="272" cy="282"/>
          </p:xfrm>
          <a:graphic>
            <a:graphicData uri="http://schemas.openxmlformats.org/presentationml/2006/ole">
              <p:oleObj spid="_x0000_s5124" name="Clip" r:id="rId5" imgW="819000" imgH="847800" progId="">
                <p:embed/>
              </p:oleObj>
            </a:graphicData>
          </a:graphic>
        </p:graphicFrame>
        <p:graphicFrame>
          <p:nvGraphicFramePr>
            <p:cNvPr id="4101" name="Object 9"/>
            <p:cNvGraphicFramePr>
              <a:graphicFrameLocks noChangeAspect="1"/>
            </p:cNvGraphicFramePr>
            <p:nvPr/>
          </p:nvGraphicFramePr>
          <p:xfrm>
            <a:off x="2913" y="1602"/>
            <a:ext cx="249" cy="236"/>
          </p:xfrm>
          <a:graphic>
            <a:graphicData uri="http://schemas.openxmlformats.org/presentationml/2006/ole">
              <p:oleObj spid="_x0000_s5125" name="Clip" r:id="rId6" imgW="1266840" imgH="1200240" progId="">
                <p:embed/>
              </p:oleObj>
            </a:graphicData>
          </a:graphic>
        </p:graphicFrame>
      </p:grpSp>
      <p:sp>
        <p:nvSpPr>
          <p:cNvPr id="4108" name="Text Box 10"/>
          <p:cNvSpPr txBox="1">
            <a:spLocks noChangeArrowheads="1"/>
          </p:cNvSpPr>
          <p:nvPr/>
        </p:nvSpPr>
        <p:spPr bwMode="auto">
          <a:xfrm>
            <a:off x="6602413" y="2811463"/>
            <a:ext cx="854075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600">
                <a:latin typeface="Comic Sans MS" pitchFamily="66" charset="0"/>
              </a:rPr>
              <a:t>hub or </a:t>
            </a:r>
          </a:p>
          <a:p>
            <a:r>
              <a:rPr lang="en-US" sz="1600">
                <a:latin typeface="Comic Sans MS" pitchFamily="66" charset="0"/>
              </a:rPr>
              <a:t>switch</a:t>
            </a:r>
          </a:p>
        </p:txBody>
      </p:sp>
      <p:sp>
        <p:nvSpPr>
          <p:cNvPr id="4109" name="Line 11"/>
          <p:cNvSpPr>
            <a:spLocks noChangeShapeType="1"/>
          </p:cNvSpPr>
          <p:nvPr/>
        </p:nvSpPr>
        <p:spPr bwMode="auto">
          <a:xfrm flipH="1">
            <a:off x="5778500" y="3576638"/>
            <a:ext cx="687388" cy="7842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4110" name="Line 12"/>
          <p:cNvSpPr>
            <a:spLocks noChangeShapeType="1"/>
          </p:cNvSpPr>
          <p:nvPr/>
        </p:nvSpPr>
        <p:spPr bwMode="auto">
          <a:xfrm>
            <a:off x="6740525" y="3444875"/>
            <a:ext cx="869950" cy="111283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4111" name="Line 13"/>
          <p:cNvSpPr>
            <a:spLocks noChangeShapeType="1"/>
          </p:cNvSpPr>
          <p:nvPr/>
        </p:nvSpPr>
        <p:spPr bwMode="auto">
          <a:xfrm flipV="1">
            <a:off x="6626225" y="2595563"/>
            <a:ext cx="14288" cy="77311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4112" name="Text Box 14"/>
          <p:cNvSpPr txBox="1">
            <a:spLocks noChangeArrowheads="1"/>
          </p:cNvSpPr>
          <p:nvPr/>
        </p:nvSpPr>
        <p:spPr bwMode="auto">
          <a:xfrm>
            <a:off x="7346950" y="4587875"/>
            <a:ext cx="623888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600">
                <a:latin typeface="Comic Sans MS" pitchFamily="66" charset="0"/>
              </a:rPr>
              <a:t>AP 2</a:t>
            </a:r>
          </a:p>
        </p:txBody>
      </p:sp>
      <p:sp>
        <p:nvSpPr>
          <p:cNvPr id="4113" name="Text Box 15"/>
          <p:cNvSpPr txBox="1">
            <a:spLocks noChangeArrowheads="1"/>
          </p:cNvSpPr>
          <p:nvPr/>
        </p:nvSpPr>
        <p:spPr bwMode="auto">
          <a:xfrm>
            <a:off x="6029325" y="4151313"/>
            <a:ext cx="18415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en-GB" sz="1600">
              <a:latin typeface="Arial" charset="0"/>
            </a:endParaRPr>
          </a:p>
        </p:txBody>
      </p:sp>
      <p:sp>
        <p:nvSpPr>
          <p:cNvPr id="4114" name="Text Box 16"/>
          <p:cNvSpPr txBox="1">
            <a:spLocks noChangeArrowheads="1"/>
          </p:cNvSpPr>
          <p:nvPr/>
        </p:nvSpPr>
        <p:spPr bwMode="auto">
          <a:xfrm>
            <a:off x="5846763" y="4119563"/>
            <a:ext cx="592137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600">
                <a:latin typeface="Comic Sans MS" pitchFamily="66" charset="0"/>
              </a:rPr>
              <a:t>AP 1</a:t>
            </a:r>
          </a:p>
        </p:txBody>
      </p:sp>
      <p:sp>
        <p:nvSpPr>
          <p:cNvPr id="4115" name="Text Box 17"/>
          <p:cNvSpPr txBox="1">
            <a:spLocks noChangeArrowheads="1"/>
          </p:cNvSpPr>
          <p:nvPr/>
        </p:nvSpPr>
        <p:spPr bwMode="auto">
          <a:xfrm>
            <a:off x="5973763" y="5122863"/>
            <a:ext cx="43180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600">
                <a:latin typeface="Comic Sans MS" pitchFamily="66" charset="0"/>
              </a:rPr>
              <a:t>H1</a:t>
            </a:r>
          </a:p>
        </p:txBody>
      </p:sp>
      <p:sp>
        <p:nvSpPr>
          <p:cNvPr id="4116" name="Text Box 18"/>
          <p:cNvSpPr txBox="1">
            <a:spLocks noChangeArrowheads="1"/>
          </p:cNvSpPr>
          <p:nvPr/>
        </p:nvSpPr>
        <p:spPr bwMode="auto">
          <a:xfrm>
            <a:off x="8035925" y="4970463"/>
            <a:ext cx="18415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en-GB" sz="1600">
              <a:latin typeface="Arial" charset="0"/>
            </a:endParaRPr>
          </a:p>
        </p:txBody>
      </p:sp>
      <p:sp>
        <p:nvSpPr>
          <p:cNvPr id="4117" name="Text Box 19"/>
          <p:cNvSpPr txBox="1">
            <a:spLocks noChangeArrowheads="1"/>
          </p:cNvSpPr>
          <p:nvPr/>
        </p:nvSpPr>
        <p:spPr bwMode="auto">
          <a:xfrm>
            <a:off x="7620000" y="5135563"/>
            <a:ext cx="766763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600">
                <a:latin typeface="Comic Sans MS" pitchFamily="66" charset="0"/>
              </a:rPr>
              <a:t>BBS 2</a:t>
            </a:r>
          </a:p>
        </p:txBody>
      </p:sp>
      <p:sp>
        <p:nvSpPr>
          <p:cNvPr id="4118" name="Text Box 20"/>
          <p:cNvSpPr txBox="1">
            <a:spLocks noChangeArrowheads="1"/>
          </p:cNvSpPr>
          <p:nvPr/>
        </p:nvSpPr>
        <p:spPr bwMode="auto">
          <a:xfrm>
            <a:off x="5145088" y="3632200"/>
            <a:ext cx="735012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600">
                <a:latin typeface="Comic Sans MS" pitchFamily="66" charset="0"/>
              </a:rPr>
              <a:t>BBS 1</a:t>
            </a:r>
          </a:p>
        </p:txBody>
      </p:sp>
      <p:grpSp>
        <p:nvGrpSpPr>
          <p:cNvPr id="4" name="Group 21"/>
          <p:cNvGrpSpPr>
            <a:grpSpLocks/>
          </p:cNvGrpSpPr>
          <p:nvPr/>
        </p:nvGrpSpPr>
        <p:grpSpPr bwMode="auto">
          <a:xfrm>
            <a:off x="6327775" y="3314700"/>
            <a:ext cx="412750" cy="284163"/>
            <a:chOff x="2016" y="960"/>
            <a:chExt cx="288" cy="209"/>
          </a:xfrm>
        </p:grpSpPr>
        <p:sp>
          <p:nvSpPr>
            <p:cNvPr id="4182" name="Line 22"/>
            <p:cNvSpPr>
              <a:spLocks noChangeShapeType="1"/>
            </p:cNvSpPr>
            <p:nvPr/>
          </p:nvSpPr>
          <p:spPr bwMode="auto">
            <a:xfrm>
              <a:off x="2304" y="960"/>
              <a:ext cx="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/>
            <a:lstStyle/>
            <a:p>
              <a:endParaRPr lang="en-GB"/>
            </a:p>
          </p:txBody>
        </p:sp>
        <p:sp>
          <p:nvSpPr>
            <p:cNvPr id="4183" name="Rectangle 23"/>
            <p:cNvSpPr>
              <a:spLocks noChangeArrowheads="1"/>
            </p:cNvSpPr>
            <p:nvPr/>
          </p:nvSpPr>
          <p:spPr bwMode="auto">
            <a:xfrm>
              <a:off x="2016" y="1104"/>
              <a:ext cx="267" cy="65"/>
            </a:xfrm>
            <a:prstGeom prst="rect">
              <a:avLst/>
            </a:prstGeom>
            <a:solidFill>
              <a:schemeClr val="hlink"/>
            </a:solidFill>
            <a:ln w="9525">
              <a:miter lim="800000"/>
              <a:headEnd/>
              <a:tailEnd/>
            </a:ln>
            <a:scene3d>
              <a:camera prst="legacyObliqueTopRight"/>
              <a:lightRig rig="legacyFlat3" dir="l"/>
            </a:scene3d>
            <a:sp3d extrusionH="430200" prstMaterial="legacyMatte">
              <a:bevelT w="13500" h="13500" prst="angle"/>
              <a:bevelB w="13500" h="13500" prst="angle"/>
              <a:extrusionClr>
                <a:schemeClr val="hlink"/>
              </a:extrusionClr>
            </a:sp3d>
          </p:spPr>
          <p:txBody>
            <a:bodyPr wrap="none" anchor="ctr">
              <a:flatTx/>
            </a:bodyPr>
            <a:lstStyle/>
            <a:p>
              <a:endParaRPr lang="en-US"/>
            </a:p>
          </p:txBody>
        </p:sp>
        <p:grpSp>
          <p:nvGrpSpPr>
            <p:cNvPr id="5" name="Group 24"/>
            <p:cNvGrpSpPr>
              <a:grpSpLocks/>
            </p:cNvGrpSpPr>
            <p:nvPr/>
          </p:nvGrpSpPr>
          <p:grpSpPr bwMode="auto">
            <a:xfrm>
              <a:off x="2160" y="1008"/>
              <a:ext cx="109" cy="91"/>
              <a:chOff x="576" y="3456"/>
              <a:chExt cx="288" cy="240"/>
            </a:xfrm>
          </p:grpSpPr>
          <p:sp>
            <p:nvSpPr>
              <p:cNvPr id="4185" name="Line 25"/>
              <p:cNvSpPr>
                <a:spLocks noChangeShapeType="1"/>
              </p:cNvSpPr>
              <p:nvPr/>
            </p:nvSpPr>
            <p:spPr bwMode="auto">
              <a:xfrm>
                <a:off x="624" y="3456"/>
                <a:ext cx="192" cy="240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/>
              <a:lstStyle/>
              <a:p>
                <a:endParaRPr lang="en-GB"/>
              </a:p>
            </p:txBody>
          </p:sp>
          <p:sp>
            <p:nvSpPr>
              <p:cNvPr id="4186" name="Line 26"/>
              <p:cNvSpPr>
                <a:spLocks noChangeShapeType="1"/>
              </p:cNvSpPr>
              <p:nvPr/>
            </p:nvSpPr>
            <p:spPr bwMode="auto">
              <a:xfrm flipH="1">
                <a:off x="576" y="3456"/>
                <a:ext cx="288" cy="240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/>
              <a:lstStyle/>
              <a:p>
                <a:endParaRPr lang="en-GB"/>
              </a:p>
            </p:txBody>
          </p:sp>
        </p:grpSp>
      </p:grpSp>
      <p:grpSp>
        <p:nvGrpSpPr>
          <p:cNvPr id="6" name="Group 27"/>
          <p:cNvGrpSpPr>
            <a:grpSpLocks/>
          </p:cNvGrpSpPr>
          <p:nvPr/>
        </p:nvGrpSpPr>
        <p:grpSpPr bwMode="auto">
          <a:xfrm>
            <a:off x="7243763" y="4000500"/>
            <a:ext cx="842962" cy="600075"/>
            <a:chOff x="1160" y="2192"/>
            <a:chExt cx="589" cy="440"/>
          </a:xfrm>
        </p:grpSpPr>
        <p:pic>
          <p:nvPicPr>
            <p:cNvPr id="4164" name="Picture 28" descr="31u_bnrz[1]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 rot="-5400000">
              <a:off x="1349" y="2458"/>
              <a:ext cx="212" cy="13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4165" name="AutoShape 29"/>
            <p:cNvSpPr>
              <a:spLocks noChangeAspect="1" noChangeArrowheads="1" noTextEdit="1"/>
            </p:cNvSpPr>
            <p:nvPr/>
          </p:nvSpPr>
          <p:spPr bwMode="auto">
            <a:xfrm>
              <a:off x="1160" y="2192"/>
              <a:ext cx="589" cy="2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4166" name="Freeform 30"/>
            <p:cNvSpPr>
              <a:spLocks/>
            </p:cNvSpPr>
            <p:nvPr/>
          </p:nvSpPr>
          <p:spPr bwMode="auto">
            <a:xfrm>
              <a:off x="1283" y="2231"/>
              <a:ext cx="83" cy="102"/>
            </a:xfrm>
            <a:custGeom>
              <a:avLst/>
              <a:gdLst>
                <a:gd name="T0" fmla="*/ 29 w 247"/>
                <a:gd name="T1" fmla="*/ 13 h 203"/>
                <a:gd name="T2" fmla="*/ 23 w 247"/>
                <a:gd name="T3" fmla="*/ 17 h 203"/>
                <a:gd name="T4" fmla="*/ 17 w 247"/>
                <a:gd name="T5" fmla="*/ 22 h 203"/>
                <a:gd name="T6" fmla="*/ 13 w 247"/>
                <a:gd name="T7" fmla="*/ 28 h 203"/>
                <a:gd name="T8" fmla="*/ 8 w 247"/>
                <a:gd name="T9" fmla="*/ 34 h 203"/>
                <a:gd name="T10" fmla="*/ 5 w 247"/>
                <a:gd name="T11" fmla="*/ 40 h 203"/>
                <a:gd name="T12" fmla="*/ 2 w 247"/>
                <a:gd name="T13" fmla="*/ 47 h 203"/>
                <a:gd name="T14" fmla="*/ 1 w 247"/>
                <a:gd name="T15" fmla="*/ 55 h 203"/>
                <a:gd name="T16" fmla="*/ 0 w 247"/>
                <a:gd name="T17" fmla="*/ 62 h 203"/>
                <a:gd name="T18" fmla="*/ 1 w 247"/>
                <a:gd name="T19" fmla="*/ 73 h 203"/>
                <a:gd name="T20" fmla="*/ 5 w 247"/>
                <a:gd name="T21" fmla="*/ 82 h 203"/>
                <a:gd name="T22" fmla="*/ 11 w 247"/>
                <a:gd name="T23" fmla="*/ 89 h 203"/>
                <a:gd name="T24" fmla="*/ 18 w 247"/>
                <a:gd name="T25" fmla="*/ 95 h 203"/>
                <a:gd name="T26" fmla="*/ 27 w 247"/>
                <a:gd name="T27" fmla="*/ 99 h 203"/>
                <a:gd name="T28" fmla="*/ 37 w 247"/>
                <a:gd name="T29" fmla="*/ 101 h 203"/>
                <a:gd name="T30" fmla="*/ 46 w 247"/>
                <a:gd name="T31" fmla="*/ 102 h 203"/>
                <a:gd name="T32" fmla="*/ 55 w 247"/>
                <a:gd name="T33" fmla="*/ 100 h 203"/>
                <a:gd name="T34" fmla="*/ 57 w 247"/>
                <a:gd name="T35" fmla="*/ 100 h 203"/>
                <a:gd name="T36" fmla="*/ 59 w 247"/>
                <a:gd name="T37" fmla="*/ 99 h 203"/>
                <a:gd name="T38" fmla="*/ 61 w 247"/>
                <a:gd name="T39" fmla="*/ 98 h 203"/>
                <a:gd name="T40" fmla="*/ 61 w 247"/>
                <a:gd name="T41" fmla="*/ 96 h 203"/>
                <a:gd name="T42" fmla="*/ 60 w 247"/>
                <a:gd name="T43" fmla="*/ 93 h 203"/>
                <a:gd name="T44" fmla="*/ 58 w 247"/>
                <a:gd name="T45" fmla="*/ 91 h 203"/>
                <a:gd name="T46" fmla="*/ 56 w 247"/>
                <a:gd name="T47" fmla="*/ 89 h 203"/>
                <a:gd name="T48" fmla="*/ 54 w 247"/>
                <a:gd name="T49" fmla="*/ 88 h 203"/>
                <a:gd name="T50" fmla="*/ 49 w 247"/>
                <a:gd name="T51" fmla="*/ 87 h 203"/>
                <a:gd name="T52" fmla="*/ 44 w 247"/>
                <a:gd name="T53" fmla="*/ 86 h 203"/>
                <a:gd name="T54" fmla="*/ 39 w 247"/>
                <a:gd name="T55" fmla="*/ 85 h 203"/>
                <a:gd name="T56" fmla="*/ 35 w 247"/>
                <a:gd name="T57" fmla="*/ 84 h 203"/>
                <a:gd name="T58" fmla="*/ 30 w 247"/>
                <a:gd name="T59" fmla="*/ 82 h 203"/>
                <a:gd name="T60" fmla="*/ 26 w 247"/>
                <a:gd name="T61" fmla="*/ 80 h 203"/>
                <a:gd name="T62" fmla="*/ 22 w 247"/>
                <a:gd name="T63" fmla="*/ 77 h 203"/>
                <a:gd name="T64" fmla="*/ 18 w 247"/>
                <a:gd name="T65" fmla="*/ 73 h 203"/>
                <a:gd name="T66" fmla="*/ 16 w 247"/>
                <a:gd name="T67" fmla="*/ 56 h 203"/>
                <a:gd name="T68" fmla="*/ 20 w 247"/>
                <a:gd name="T69" fmla="*/ 42 h 203"/>
                <a:gd name="T70" fmla="*/ 28 w 247"/>
                <a:gd name="T71" fmla="*/ 31 h 203"/>
                <a:gd name="T72" fmla="*/ 39 w 247"/>
                <a:gd name="T73" fmla="*/ 22 h 203"/>
                <a:gd name="T74" fmla="*/ 51 w 247"/>
                <a:gd name="T75" fmla="*/ 15 h 203"/>
                <a:gd name="T76" fmla="*/ 63 w 247"/>
                <a:gd name="T77" fmla="*/ 10 h 203"/>
                <a:gd name="T78" fmla="*/ 74 w 247"/>
                <a:gd name="T79" fmla="*/ 6 h 203"/>
                <a:gd name="T80" fmla="*/ 83 w 247"/>
                <a:gd name="T81" fmla="*/ 2 h 203"/>
                <a:gd name="T82" fmla="*/ 78 w 247"/>
                <a:gd name="T83" fmla="*/ 1 h 203"/>
                <a:gd name="T84" fmla="*/ 72 w 247"/>
                <a:gd name="T85" fmla="*/ 0 h 203"/>
                <a:gd name="T86" fmla="*/ 65 w 247"/>
                <a:gd name="T87" fmla="*/ 1 h 203"/>
                <a:gd name="T88" fmla="*/ 57 w 247"/>
                <a:gd name="T89" fmla="*/ 2 h 203"/>
                <a:gd name="T90" fmla="*/ 50 w 247"/>
                <a:gd name="T91" fmla="*/ 5 h 203"/>
                <a:gd name="T92" fmla="*/ 43 w 247"/>
                <a:gd name="T93" fmla="*/ 7 h 203"/>
                <a:gd name="T94" fmla="*/ 36 w 247"/>
                <a:gd name="T95" fmla="*/ 10 h 203"/>
                <a:gd name="T96" fmla="*/ 29 w 247"/>
                <a:gd name="T97" fmla="*/ 13 h 203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247"/>
                <a:gd name="T148" fmla="*/ 0 h 203"/>
                <a:gd name="T149" fmla="*/ 247 w 247"/>
                <a:gd name="T150" fmla="*/ 203 h 203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247" h="203">
                  <a:moveTo>
                    <a:pt x="87" y="26"/>
                  </a:moveTo>
                  <a:lnTo>
                    <a:pt x="68" y="34"/>
                  </a:lnTo>
                  <a:lnTo>
                    <a:pt x="52" y="44"/>
                  </a:lnTo>
                  <a:lnTo>
                    <a:pt x="38" y="55"/>
                  </a:lnTo>
                  <a:lnTo>
                    <a:pt x="25" y="67"/>
                  </a:lnTo>
                  <a:lnTo>
                    <a:pt x="14" y="80"/>
                  </a:lnTo>
                  <a:lnTo>
                    <a:pt x="7" y="94"/>
                  </a:lnTo>
                  <a:lnTo>
                    <a:pt x="3" y="109"/>
                  </a:lnTo>
                  <a:lnTo>
                    <a:pt x="0" y="124"/>
                  </a:lnTo>
                  <a:lnTo>
                    <a:pt x="3" y="145"/>
                  </a:lnTo>
                  <a:lnTo>
                    <a:pt x="14" y="163"/>
                  </a:lnTo>
                  <a:lnTo>
                    <a:pt x="32" y="178"/>
                  </a:lnTo>
                  <a:lnTo>
                    <a:pt x="55" y="189"/>
                  </a:lnTo>
                  <a:lnTo>
                    <a:pt x="81" y="198"/>
                  </a:lnTo>
                  <a:lnTo>
                    <a:pt x="109" y="202"/>
                  </a:lnTo>
                  <a:lnTo>
                    <a:pt x="138" y="203"/>
                  </a:lnTo>
                  <a:lnTo>
                    <a:pt x="165" y="200"/>
                  </a:lnTo>
                  <a:lnTo>
                    <a:pt x="171" y="200"/>
                  </a:lnTo>
                  <a:lnTo>
                    <a:pt x="177" y="198"/>
                  </a:lnTo>
                  <a:lnTo>
                    <a:pt x="181" y="195"/>
                  </a:lnTo>
                  <a:lnTo>
                    <a:pt x="183" y="191"/>
                  </a:lnTo>
                  <a:lnTo>
                    <a:pt x="180" y="186"/>
                  </a:lnTo>
                  <a:lnTo>
                    <a:pt x="174" y="182"/>
                  </a:lnTo>
                  <a:lnTo>
                    <a:pt x="167" y="178"/>
                  </a:lnTo>
                  <a:lnTo>
                    <a:pt x="160" y="176"/>
                  </a:lnTo>
                  <a:lnTo>
                    <a:pt x="145" y="173"/>
                  </a:lnTo>
                  <a:lnTo>
                    <a:pt x="131" y="171"/>
                  </a:lnTo>
                  <a:lnTo>
                    <a:pt x="116" y="169"/>
                  </a:lnTo>
                  <a:lnTo>
                    <a:pt x="103" y="167"/>
                  </a:lnTo>
                  <a:lnTo>
                    <a:pt x="90" y="164"/>
                  </a:lnTo>
                  <a:lnTo>
                    <a:pt x="77" y="160"/>
                  </a:lnTo>
                  <a:lnTo>
                    <a:pt x="65" y="154"/>
                  </a:lnTo>
                  <a:lnTo>
                    <a:pt x="54" y="146"/>
                  </a:lnTo>
                  <a:lnTo>
                    <a:pt x="49" y="112"/>
                  </a:lnTo>
                  <a:lnTo>
                    <a:pt x="61" y="84"/>
                  </a:lnTo>
                  <a:lnTo>
                    <a:pt x="84" y="62"/>
                  </a:lnTo>
                  <a:lnTo>
                    <a:pt x="116" y="44"/>
                  </a:lnTo>
                  <a:lnTo>
                    <a:pt x="151" y="30"/>
                  </a:lnTo>
                  <a:lnTo>
                    <a:pt x="187" y="19"/>
                  </a:lnTo>
                  <a:lnTo>
                    <a:pt x="220" y="11"/>
                  </a:lnTo>
                  <a:lnTo>
                    <a:pt x="247" y="4"/>
                  </a:lnTo>
                  <a:lnTo>
                    <a:pt x="231" y="1"/>
                  </a:lnTo>
                  <a:lnTo>
                    <a:pt x="213" y="0"/>
                  </a:lnTo>
                  <a:lnTo>
                    <a:pt x="193" y="2"/>
                  </a:lnTo>
                  <a:lnTo>
                    <a:pt x="171" y="4"/>
                  </a:lnTo>
                  <a:lnTo>
                    <a:pt x="149" y="9"/>
                  </a:lnTo>
                  <a:lnTo>
                    <a:pt x="128" y="14"/>
                  </a:lnTo>
                  <a:lnTo>
                    <a:pt x="106" y="20"/>
                  </a:lnTo>
                  <a:lnTo>
                    <a:pt x="87" y="26"/>
                  </a:lnTo>
                  <a:close/>
                </a:path>
              </a:pathLst>
            </a:custGeom>
            <a:solidFill>
              <a:srgbClr val="C9E8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167" name="Freeform 31"/>
            <p:cNvSpPr>
              <a:spLocks/>
            </p:cNvSpPr>
            <p:nvPr/>
          </p:nvSpPr>
          <p:spPr bwMode="auto">
            <a:xfrm>
              <a:off x="1424" y="2230"/>
              <a:ext cx="52" cy="79"/>
            </a:xfrm>
            <a:custGeom>
              <a:avLst/>
              <a:gdLst>
                <a:gd name="T0" fmla="*/ 44 w 158"/>
                <a:gd name="T1" fmla="*/ 26 h 158"/>
                <a:gd name="T2" fmla="*/ 46 w 158"/>
                <a:gd name="T3" fmla="*/ 34 h 158"/>
                <a:gd name="T4" fmla="*/ 45 w 158"/>
                <a:gd name="T5" fmla="*/ 41 h 158"/>
                <a:gd name="T6" fmla="*/ 42 w 158"/>
                <a:gd name="T7" fmla="*/ 47 h 158"/>
                <a:gd name="T8" fmla="*/ 37 w 158"/>
                <a:gd name="T9" fmla="*/ 53 h 158"/>
                <a:gd name="T10" fmla="*/ 31 w 158"/>
                <a:gd name="T11" fmla="*/ 58 h 158"/>
                <a:gd name="T12" fmla="*/ 25 w 158"/>
                <a:gd name="T13" fmla="*/ 63 h 158"/>
                <a:gd name="T14" fmla="*/ 18 w 158"/>
                <a:gd name="T15" fmla="*/ 68 h 158"/>
                <a:gd name="T16" fmla="*/ 12 w 158"/>
                <a:gd name="T17" fmla="*/ 72 h 158"/>
                <a:gd name="T18" fmla="*/ 11 w 158"/>
                <a:gd name="T19" fmla="*/ 74 h 158"/>
                <a:gd name="T20" fmla="*/ 11 w 158"/>
                <a:gd name="T21" fmla="*/ 75 h 158"/>
                <a:gd name="T22" fmla="*/ 11 w 158"/>
                <a:gd name="T23" fmla="*/ 76 h 158"/>
                <a:gd name="T24" fmla="*/ 11 w 158"/>
                <a:gd name="T25" fmla="*/ 78 h 158"/>
                <a:gd name="T26" fmla="*/ 13 w 158"/>
                <a:gd name="T27" fmla="*/ 79 h 158"/>
                <a:gd name="T28" fmla="*/ 14 w 158"/>
                <a:gd name="T29" fmla="*/ 79 h 158"/>
                <a:gd name="T30" fmla="*/ 15 w 158"/>
                <a:gd name="T31" fmla="*/ 79 h 158"/>
                <a:gd name="T32" fmla="*/ 16 w 158"/>
                <a:gd name="T33" fmla="*/ 79 h 158"/>
                <a:gd name="T34" fmla="*/ 24 w 158"/>
                <a:gd name="T35" fmla="*/ 74 h 158"/>
                <a:gd name="T36" fmla="*/ 31 w 158"/>
                <a:gd name="T37" fmla="*/ 69 h 158"/>
                <a:gd name="T38" fmla="*/ 38 w 158"/>
                <a:gd name="T39" fmla="*/ 63 h 158"/>
                <a:gd name="T40" fmla="*/ 44 w 158"/>
                <a:gd name="T41" fmla="*/ 57 h 158"/>
                <a:gd name="T42" fmla="*/ 49 w 158"/>
                <a:gd name="T43" fmla="*/ 50 h 158"/>
                <a:gd name="T44" fmla="*/ 51 w 158"/>
                <a:gd name="T45" fmla="*/ 42 h 158"/>
                <a:gd name="T46" fmla="*/ 52 w 158"/>
                <a:gd name="T47" fmla="*/ 34 h 158"/>
                <a:gd name="T48" fmla="*/ 50 w 158"/>
                <a:gd name="T49" fmla="*/ 24 h 158"/>
                <a:gd name="T50" fmla="*/ 46 w 158"/>
                <a:gd name="T51" fmla="*/ 18 h 158"/>
                <a:gd name="T52" fmla="*/ 39 w 158"/>
                <a:gd name="T53" fmla="*/ 11 h 158"/>
                <a:gd name="T54" fmla="*/ 32 w 158"/>
                <a:gd name="T55" fmla="*/ 7 h 158"/>
                <a:gd name="T56" fmla="*/ 23 w 158"/>
                <a:gd name="T57" fmla="*/ 3 h 158"/>
                <a:gd name="T58" fmla="*/ 15 w 158"/>
                <a:gd name="T59" fmla="*/ 1 h 158"/>
                <a:gd name="T60" fmla="*/ 8 w 158"/>
                <a:gd name="T61" fmla="*/ 0 h 158"/>
                <a:gd name="T62" fmla="*/ 2 w 158"/>
                <a:gd name="T63" fmla="*/ 0 h 158"/>
                <a:gd name="T64" fmla="*/ 0 w 158"/>
                <a:gd name="T65" fmla="*/ 2 h 158"/>
                <a:gd name="T66" fmla="*/ 6 w 158"/>
                <a:gd name="T67" fmla="*/ 5 h 158"/>
                <a:gd name="T68" fmla="*/ 12 w 158"/>
                <a:gd name="T69" fmla="*/ 6 h 158"/>
                <a:gd name="T70" fmla="*/ 18 w 158"/>
                <a:gd name="T71" fmla="*/ 9 h 158"/>
                <a:gd name="T72" fmla="*/ 25 w 158"/>
                <a:gd name="T73" fmla="*/ 10 h 158"/>
                <a:gd name="T74" fmla="*/ 31 w 158"/>
                <a:gd name="T75" fmla="*/ 13 h 158"/>
                <a:gd name="T76" fmla="*/ 36 w 158"/>
                <a:gd name="T77" fmla="*/ 17 h 158"/>
                <a:gd name="T78" fmla="*/ 40 w 158"/>
                <a:gd name="T79" fmla="*/ 20 h 158"/>
                <a:gd name="T80" fmla="*/ 44 w 158"/>
                <a:gd name="T81" fmla="*/ 26 h 158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w 158"/>
                <a:gd name="T124" fmla="*/ 0 h 158"/>
                <a:gd name="T125" fmla="*/ 158 w 158"/>
                <a:gd name="T126" fmla="*/ 158 h 158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T123" t="T124" r="T125" b="T126"/>
              <a:pathLst>
                <a:path w="158" h="158">
                  <a:moveTo>
                    <a:pt x="133" y="52"/>
                  </a:moveTo>
                  <a:lnTo>
                    <a:pt x="139" y="68"/>
                  </a:lnTo>
                  <a:lnTo>
                    <a:pt x="137" y="83"/>
                  </a:lnTo>
                  <a:lnTo>
                    <a:pt x="127" y="95"/>
                  </a:lnTo>
                  <a:lnTo>
                    <a:pt x="113" y="106"/>
                  </a:lnTo>
                  <a:lnTo>
                    <a:pt x="95" y="116"/>
                  </a:lnTo>
                  <a:lnTo>
                    <a:pt x="75" y="126"/>
                  </a:lnTo>
                  <a:lnTo>
                    <a:pt x="55" y="135"/>
                  </a:lnTo>
                  <a:lnTo>
                    <a:pt x="37" y="144"/>
                  </a:lnTo>
                  <a:lnTo>
                    <a:pt x="34" y="147"/>
                  </a:lnTo>
                  <a:lnTo>
                    <a:pt x="33" y="149"/>
                  </a:lnTo>
                  <a:lnTo>
                    <a:pt x="33" y="152"/>
                  </a:lnTo>
                  <a:lnTo>
                    <a:pt x="34" y="155"/>
                  </a:lnTo>
                  <a:lnTo>
                    <a:pt x="39" y="157"/>
                  </a:lnTo>
                  <a:lnTo>
                    <a:pt x="43" y="158"/>
                  </a:lnTo>
                  <a:lnTo>
                    <a:pt x="46" y="158"/>
                  </a:lnTo>
                  <a:lnTo>
                    <a:pt x="50" y="157"/>
                  </a:lnTo>
                  <a:lnTo>
                    <a:pt x="74" y="148"/>
                  </a:lnTo>
                  <a:lnTo>
                    <a:pt x="95" y="138"/>
                  </a:lnTo>
                  <a:lnTo>
                    <a:pt x="116" y="127"/>
                  </a:lnTo>
                  <a:lnTo>
                    <a:pt x="135" y="114"/>
                  </a:lnTo>
                  <a:lnTo>
                    <a:pt x="148" y="100"/>
                  </a:lnTo>
                  <a:lnTo>
                    <a:pt x="156" y="84"/>
                  </a:lnTo>
                  <a:lnTo>
                    <a:pt x="158" y="67"/>
                  </a:lnTo>
                  <a:lnTo>
                    <a:pt x="152" y="49"/>
                  </a:lnTo>
                  <a:lnTo>
                    <a:pt x="139" y="35"/>
                  </a:lnTo>
                  <a:lnTo>
                    <a:pt x="120" y="23"/>
                  </a:lnTo>
                  <a:lnTo>
                    <a:pt x="97" y="14"/>
                  </a:lnTo>
                  <a:lnTo>
                    <a:pt x="71" y="7"/>
                  </a:lnTo>
                  <a:lnTo>
                    <a:pt x="45" y="2"/>
                  </a:lnTo>
                  <a:lnTo>
                    <a:pt x="23" y="0"/>
                  </a:lnTo>
                  <a:lnTo>
                    <a:pt x="7" y="0"/>
                  </a:lnTo>
                  <a:lnTo>
                    <a:pt x="0" y="4"/>
                  </a:lnTo>
                  <a:lnTo>
                    <a:pt x="17" y="9"/>
                  </a:lnTo>
                  <a:lnTo>
                    <a:pt x="36" y="13"/>
                  </a:lnTo>
                  <a:lnTo>
                    <a:pt x="56" y="17"/>
                  </a:lnTo>
                  <a:lnTo>
                    <a:pt x="75" y="21"/>
                  </a:lnTo>
                  <a:lnTo>
                    <a:pt x="94" y="26"/>
                  </a:lnTo>
                  <a:lnTo>
                    <a:pt x="110" y="33"/>
                  </a:lnTo>
                  <a:lnTo>
                    <a:pt x="123" y="41"/>
                  </a:lnTo>
                  <a:lnTo>
                    <a:pt x="133" y="52"/>
                  </a:lnTo>
                  <a:close/>
                </a:path>
              </a:pathLst>
            </a:custGeom>
            <a:solidFill>
              <a:srgbClr val="C9E8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168" name="Freeform 32"/>
            <p:cNvSpPr>
              <a:spLocks/>
            </p:cNvSpPr>
            <p:nvPr/>
          </p:nvSpPr>
          <p:spPr bwMode="auto">
            <a:xfrm>
              <a:off x="1232" y="2211"/>
              <a:ext cx="133" cy="166"/>
            </a:xfrm>
            <a:custGeom>
              <a:avLst/>
              <a:gdLst>
                <a:gd name="T0" fmla="*/ 41 w 399"/>
                <a:gd name="T1" fmla="*/ 31 h 331"/>
                <a:gd name="T2" fmla="*/ 22 w 399"/>
                <a:gd name="T3" fmla="*/ 51 h 331"/>
                <a:gd name="T4" fmla="*/ 7 w 399"/>
                <a:gd name="T5" fmla="*/ 73 h 331"/>
                <a:gd name="T6" fmla="*/ 0 w 399"/>
                <a:gd name="T7" fmla="*/ 100 h 331"/>
                <a:gd name="T8" fmla="*/ 1 w 399"/>
                <a:gd name="T9" fmla="*/ 117 h 331"/>
                <a:gd name="T10" fmla="*/ 4 w 399"/>
                <a:gd name="T11" fmla="*/ 124 h 331"/>
                <a:gd name="T12" fmla="*/ 8 w 399"/>
                <a:gd name="T13" fmla="*/ 131 h 331"/>
                <a:gd name="T14" fmla="*/ 13 w 399"/>
                <a:gd name="T15" fmla="*/ 136 h 331"/>
                <a:gd name="T16" fmla="*/ 23 w 399"/>
                <a:gd name="T17" fmla="*/ 142 h 331"/>
                <a:gd name="T18" fmla="*/ 36 w 399"/>
                <a:gd name="T19" fmla="*/ 149 h 331"/>
                <a:gd name="T20" fmla="*/ 49 w 399"/>
                <a:gd name="T21" fmla="*/ 154 h 331"/>
                <a:gd name="T22" fmla="*/ 63 w 399"/>
                <a:gd name="T23" fmla="*/ 158 h 331"/>
                <a:gd name="T24" fmla="*/ 77 w 399"/>
                <a:gd name="T25" fmla="*/ 161 h 331"/>
                <a:gd name="T26" fmla="*/ 91 w 399"/>
                <a:gd name="T27" fmla="*/ 163 h 331"/>
                <a:gd name="T28" fmla="*/ 105 w 399"/>
                <a:gd name="T29" fmla="*/ 164 h 331"/>
                <a:gd name="T30" fmla="*/ 119 w 399"/>
                <a:gd name="T31" fmla="*/ 165 h 331"/>
                <a:gd name="T32" fmla="*/ 129 w 399"/>
                <a:gd name="T33" fmla="*/ 166 h 331"/>
                <a:gd name="T34" fmla="*/ 132 w 399"/>
                <a:gd name="T35" fmla="*/ 163 h 331"/>
                <a:gd name="T36" fmla="*/ 133 w 399"/>
                <a:gd name="T37" fmla="*/ 158 h 331"/>
                <a:gd name="T38" fmla="*/ 130 w 399"/>
                <a:gd name="T39" fmla="*/ 155 h 331"/>
                <a:gd name="T40" fmla="*/ 121 w 399"/>
                <a:gd name="T41" fmla="*/ 152 h 331"/>
                <a:gd name="T42" fmla="*/ 109 w 399"/>
                <a:gd name="T43" fmla="*/ 150 h 331"/>
                <a:gd name="T44" fmla="*/ 96 w 399"/>
                <a:gd name="T45" fmla="*/ 148 h 331"/>
                <a:gd name="T46" fmla="*/ 83 w 399"/>
                <a:gd name="T47" fmla="*/ 146 h 331"/>
                <a:gd name="T48" fmla="*/ 70 w 399"/>
                <a:gd name="T49" fmla="*/ 143 h 331"/>
                <a:gd name="T50" fmla="*/ 57 w 399"/>
                <a:gd name="T51" fmla="*/ 140 h 331"/>
                <a:gd name="T52" fmla="*/ 45 w 399"/>
                <a:gd name="T53" fmla="*/ 136 h 331"/>
                <a:gd name="T54" fmla="*/ 33 w 399"/>
                <a:gd name="T55" fmla="*/ 131 h 331"/>
                <a:gd name="T56" fmla="*/ 23 w 399"/>
                <a:gd name="T57" fmla="*/ 124 h 331"/>
                <a:gd name="T58" fmla="*/ 16 w 399"/>
                <a:gd name="T59" fmla="*/ 114 h 331"/>
                <a:gd name="T60" fmla="*/ 14 w 399"/>
                <a:gd name="T61" fmla="*/ 102 h 331"/>
                <a:gd name="T62" fmla="*/ 16 w 399"/>
                <a:gd name="T63" fmla="*/ 88 h 331"/>
                <a:gd name="T64" fmla="*/ 21 w 399"/>
                <a:gd name="T65" fmla="*/ 75 h 331"/>
                <a:gd name="T66" fmla="*/ 29 w 399"/>
                <a:gd name="T67" fmla="*/ 61 h 331"/>
                <a:gd name="T68" fmla="*/ 39 w 399"/>
                <a:gd name="T69" fmla="*/ 49 h 331"/>
                <a:gd name="T70" fmla="*/ 51 w 399"/>
                <a:gd name="T71" fmla="*/ 37 h 331"/>
                <a:gd name="T72" fmla="*/ 63 w 399"/>
                <a:gd name="T73" fmla="*/ 26 h 331"/>
                <a:gd name="T74" fmla="*/ 81 w 399"/>
                <a:gd name="T75" fmla="*/ 17 h 331"/>
                <a:gd name="T76" fmla="*/ 98 w 399"/>
                <a:gd name="T77" fmla="*/ 9 h 331"/>
                <a:gd name="T78" fmla="*/ 109 w 399"/>
                <a:gd name="T79" fmla="*/ 3 h 331"/>
                <a:gd name="T80" fmla="*/ 106 w 399"/>
                <a:gd name="T81" fmla="*/ 0 h 331"/>
                <a:gd name="T82" fmla="*/ 91 w 399"/>
                <a:gd name="T83" fmla="*/ 2 h 331"/>
                <a:gd name="T84" fmla="*/ 74 w 399"/>
                <a:gd name="T85" fmla="*/ 8 h 331"/>
                <a:gd name="T86" fmla="*/ 58 w 399"/>
                <a:gd name="T87" fmla="*/ 17 h 331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w 399"/>
                <a:gd name="T133" fmla="*/ 0 h 331"/>
                <a:gd name="T134" fmla="*/ 399 w 399"/>
                <a:gd name="T135" fmla="*/ 331 h 331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T132" t="T133" r="T134" b="T135"/>
              <a:pathLst>
                <a:path w="399" h="331">
                  <a:moveTo>
                    <a:pt x="155" y="44"/>
                  </a:moveTo>
                  <a:lnTo>
                    <a:pt x="124" y="62"/>
                  </a:lnTo>
                  <a:lnTo>
                    <a:pt x="94" y="80"/>
                  </a:lnTo>
                  <a:lnTo>
                    <a:pt x="66" y="101"/>
                  </a:lnTo>
                  <a:lnTo>
                    <a:pt x="42" y="123"/>
                  </a:lnTo>
                  <a:lnTo>
                    <a:pt x="21" y="146"/>
                  </a:lnTo>
                  <a:lnTo>
                    <a:pt x="7" y="171"/>
                  </a:lnTo>
                  <a:lnTo>
                    <a:pt x="0" y="199"/>
                  </a:lnTo>
                  <a:lnTo>
                    <a:pt x="1" y="227"/>
                  </a:lnTo>
                  <a:lnTo>
                    <a:pt x="4" y="234"/>
                  </a:lnTo>
                  <a:lnTo>
                    <a:pt x="7" y="242"/>
                  </a:lnTo>
                  <a:lnTo>
                    <a:pt x="11" y="248"/>
                  </a:lnTo>
                  <a:lnTo>
                    <a:pt x="17" y="255"/>
                  </a:lnTo>
                  <a:lnTo>
                    <a:pt x="24" y="261"/>
                  </a:lnTo>
                  <a:lnTo>
                    <a:pt x="33" y="267"/>
                  </a:lnTo>
                  <a:lnTo>
                    <a:pt x="40" y="272"/>
                  </a:lnTo>
                  <a:lnTo>
                    <a:pt x="50" y="276"/>
                  </a:lnTo>
                  <a:lnTo>
                    <a:pt x="69" y="284"/>
                  </a:lnTo>
                  <a:lnTo>
                    <a:pt x="88" y="291"/>
                  </a:lnTo>
                  <a:lnTo>
                    <a:pt x="107" y="297"/>
                  </a:lnTo>
                  <a:lnTo>
                    <a:pt x="127" y="302"/>
                  </a:lnTo>
                  <a:lnTo>
                    <a:pt x="148" y="307"/>
                  </a:lnTo>
                  <a:lnTo>
                    <a:pt x="168" y="311"/>
                  </a:lnTo>
                  <a:lnTo>
                    <a:pt x="188" y="315"/>
                  </a:lnTo>
                  <a:lnTo>
                    <a:pt x="209" y="318"/>
                  </a:lnTo>
                  <a:lnTo>
                    <a:pt x="230" y="321"/>
                  </a:lnTo>
                  <a:lnTo>
                    <a:pt x="251" y="323"/>
                  </a:lnTo>
                  <a:lnTo>
                    <a:pt x="272" y="325"/>
                  </a:lnTo>
                  <a:lnTo>
                    <a:pt x="294" y="327"/>
                  </a:lnTo>
                  <a:lnTo>
                    <a:pt x="315" y="328"/>
                  </a:lnTo>
                  <a:lnTo>
                    <a:pt x="336" y="329"/>
                  </a:lnTo>
                  <a:lnTo>
                    <a:pt x="358" y="330"/>
                  </a:lnTo>
                  <a:lnTo>
                    <a:pt x="378" y="331"/>
                  </a:lnTo>
                  <a:lnTo>
                    <a:pt x="386" y="331"/>
                  </a:lnTo>
                  <a:lnTo>
                    <a:pt x="391" y="329"/>
                  </a:lnTo>
                  <a:lnTo>
                    <a:pt x="396" y="325"/>
                  </a:lnTo>
                  <a:lnTo>
                    <a:pt x="399" y="321"/>
                  </a:lnTo>
                  <a:lnTo>
                    <a:pt x="399" y="316"/>
                  </a:lnTo>
                  <a:lnTo>
                    <a:pt x="396" y="312"/>
                  </a:lnTo>
                  <a:lnTo>
                    <a:pt x="390" y="309"/>
                  </a:lnTo>
                  <a:lnTo>
                    <a:pt x="383" y="307"/>
                  </a:lnTo>
                  <a:lnTo>
                    <a:pt x="364" y="304"/>
                  </a:lnTo>
                  <a:lnTo>
                    <a:pt x="345" y="302"/>
                  </a:lnTo>
                  <a:lnTo>
                    <a:pt x="326" y="299"/>
                  </a:lnTo>
                  <a:lnTo>
                    <a:pt x="306" y="297"/>
                  </a:lnTo>
                  <a:lnTo>
                    <a:pt x="287" y="295"/>
                  </a:lnTo>
                  <a:lnTo>
                    <a:pt x="268" y="293"/>
                  </a:lnTo>
                  <a:lnTo>
                    <a:pt x="248" y="291"/>
                  </a:lnTo>
                  <a:lnTo>
                    <a:pt x="229" y="288"/>
                  </a:lnTo>
                  <a:lnTo>
                    <a:pt x="210" y="286"/>
                  </a:lnTo>
                  <a:lnTo>
                    <a:pt x="191" y="283"/>
                  </a:lnTo>
                  <a:lnTo>
                    <a:pt x="172" y="279"/>
                  </a:lnTo>
                  <a:lnTo>
                    <a:pt x="153" y="276"/>
                  </a:lnTo>
                  <a:lnTo>
                    <a:pt x="136" y="271"/>
                  </a:lnTo>
                  <a:lnTo>
                    <a:pt x="117" y="266"/>
                  </a:lnTo>
                  <a:lnTo>
                    <a:pt x="100" y="261"/>
                  </a:lnTo>
                  <a:lnTo>
                    <a:pt x="82" y="254"/>
                  </a:lnTo>
                  <a:lnTo>
                    <a:pt x="68" y="247"/>
                  </a:lnTo>
                  <a:lnTo>
                    <a:pt x="56" y="238"/>
                  </a:lnTo>
                  <a:lnTo>
                    <a:pt x="48" y="228"/>
                  </a:lnTo>
                  <a:lnTo>
                    <a:pt x="43" y="216"/>
                  </a:lnTo>
                  <a:lnTo>
                    <a:pt x="42" y="204"/>
                  </a:lnTo>
                  <a:lnTo>
                    <a:pt x="43" y="189"/>
                  </a:lnTo>
                  <a:lnTo>
                    <a:pt x="48" y="175"/>
                  </a:lnTo>
                  <a:lnTo>
                    <a:pt x="53" y="164"/>
                  </a:lnTo>
                  <a:lnTo>
                    <a:pt x="64" y="149"/>
                  </a:lnTo>
                  <a:lnTo>
                    <a:pt x="75" y="134"/>
                  </a:lnTo>
                  <a:lnTo>
                    <a:pt x="88" y="121"/>
                  </a:lnTo>
                  <a:lnTo>
                    <a:pt x="103" y="109"/>
                  </a:lnTo>
                  <a:lnTo>
                    <a:pt x="117" y="97"/>
                  </a:lnTo>
                  <a:lnTo>
                    <a:pt x="133" y="85"/>
                  </a:lnTo>
                  <a:lnTo>
                    <a:pt x="152" y="73"/>
                  </a:lnTo>
                  <a:lnTo>
                    <a:pt x="171" y="61"/>
                  </a:lnTo>
                  <a:lnTo>
                    <a:pt x="190" y="51"/>
                  </a:lnTo>
                  <a:lnTo>
                    <a:pt x="214" y="42"/>
                  </a:lnTo>
                  <a:lnTo>
                    <a:pt x="242" y="33"/>
                  </a:lnTo>
                  <a:lnTo>
                    <a:pt x="270" y="25"/>
                  </a:lnTo>
                  <a:lnTo>
                    <a:pt x="294" y="18"/>
                  </a:lnTo>
                  <a:lnTo>
                    <a:pt x="315" y="12"/>
                  </a:lnTo>
                  <a:lnTo>
                    <a:pt x="328" y="6"/>
                  </a:lnTo>
                  <a:lnTo>
                    <a:pt x="332" y="2"/>
                  </a:lnTo>
                  <a:lnTo>
                    <a:pt x="317" y="0"/>
                  </a:lnTo>
                  <a:lnTo>
                    <a:pt x="297" y="1"/>
                  </a:lnTo>
                  <a:lnTo>
                    <a:pt x="274" y="4"/>
                  </a:lnTo>
                  <a:lnTo>
                    <a:pt x="249" y="9"/>
                  </a:lnTo>
                  <a:lnTo>
                    <a:pt x="223" y="16"/>
                  </a:lnTo>
                  <a:lnTo>
                    <a:pt x="198" y="24"/>
                  </a:lnTo>
                  <a:lnTo>
                    <a:pt x="175" y="33"/>
                  </a:lnTo>
                  <a:lnTo>
                    <a:pt x="155" y="44"/>
                  </a:lnTo>
                  <a:close/>
                </a:path>
              </a:pathLst>
            </a:custGeom>
            <a:solidFill>
              <a:srgbClr val="C9E8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169" name="Freeform 33"/>
            <p:cNvSpPr>
              <a:spLocks/>
            </p:cNvSpPr>
            <p:nvPr/>
          </p:nvSpPr>
          <p:spPr bwMode="auto">
            <a:xfrm>
              <a:off x="1419" y="2206"/>
              <a:ext cx="116" cy="110"/>
            </a:xfrm>
            <a:custGeom>
              <a:avLst/>
              <a:gdLst>
                <a:gd name="T0" fmla="*/ 96 w 350"/>
                <a:gd name="T1" fmla="*/ 34 h 221"/>
                <a:gd name="T2" fmla="*/ 101 w 350"/>
                <a:gd name="T3" fmla="*/ 40 h 221"/>
                <a:gd name="T4" fmla="*/ 105 w 350"/>
                <a:gd name="T5" fmla="*/ 47 h 221"/>
                <a:gd name="T6" fmla="*/ 106 w 350"/>
                <a:gd name="T7" fmla="*/ 54 h 221"/>
                <a:gd name="T8" fmla="*/ 106 w 350"/>
                <a:gd name="T9" fmla="*/ 62 h 221"/>
                <a:gd name="T10" fmla="*/ 105 w 350"/>
                <a:gd name="T11" fmla="*/ 69 h 221"/>
                <a:gd name="T12" fmla="*/ 103 w 350"/>
                <a:gd name="T13" fmla="*/ 74 h 221"/>
                <a:gd name="T14" fmla="*/ 100 w 350"/>
                <a:gd name="T15" fmla="*/ 80 h 221"/>
                <a:gd name="T16" fmla="*/ 97 w 350"/>
                <a:gd name="T17" fmla="*/ 84 h 221"/>
                <a:gd name="T18" fmla="*/ 92 w 350"/>
                <a:gd name="T19" fmla="*/ 89 h 221"/>
                <a:gd name="T20" fmla="*/ 88 w 350"/>
                <a:gd name="T21" fmla="*/ 93 h 221"/>
                <a:gd name="T22" fmla="*/ 84 w 350"/>
                <a:gd name="T23" fmla="*/ 98 h 221"/>
                <a:gd name="T24" fmla="*/ 80 w 350"/>
                <a:gd name="T25" fmla="*/ 102 h 221"/>
                <a:gd name="T26" fmla="*/ 79 w 350"/>
                <a:gd name="T27" fmla="*/ 104 h 221"/>
                <a:gd name="T28" fmla="*/ 79 w 350"/>
                <a:gd name="T29" fmla="*/ 106 h 221"/>
                <a:gd name="T30" fmla="*/ 79 w 350"/>
                <a:gd name="T31" fmla="*/ 107 h 221"/>
                <a:gd name="T32" fmla="*/ 80 w 350"/>
                <a:gd name="T33" fmla="*/ 109 h 221"/>
                <a:gd name="T34" fmla="*/ 81 w 350"/>
                <a:gd name="T35" fmla="*/ 110 h 221"/>
                <a:gd name="T36" fmla="*/ 83 w 350"/>
                <a:gd name="T37" fmla="*/ 110 h 221"/>
                <a:gd name="T38" fmla="*/ 84 w 350"/>
                <a:gd name="T39" fmla="*/ 110 h 221"/>
                <a:gd name="T40" fmla="*/ 86 w 350"/>
                <a:gd name="T41" fmla="*/ 109 h 221"/>
                <a:gd name="T42" fmla="*/ 95 w 350"/>
                <a:gd name="T43" fmla="*/ 102 h 221"/>
                <a:gd name="T44" fmla="*/ 103 w 350"/>
                <a:gd name="T45" fmla="*/ 93 h 221"/>
                <a:gd name="T46" fmla="*/ 110 w 350"/>
                <a:gd name="T47" fmla="*/ 84 h 221"/>
                <a:gd name="T48" fmla="*/ 114 w 350"/>
                <a:gd name="T49" fmla="*/ 73 h 221"/>
                <a:gd name="T50" fmla="*/ 116 w 350"/>
                <a:gd name="T51" fmla="*/ 62 h 221"/>
                <a:gd name="T52" fmla="*/ 115 w 350"/>
                <a:gd name="T53" fmla="*/ 50 h 221"/>
                <a:gd name="T54" fmla="*/ 111 w 350"/>
                <a:gd name="T55" fmla="*/ 40 h 221"/>
                <a:gd name="T56" fmla="*/ 103 w 350"/>
                <a:gd name="T57" fmla="*/ 30 h 221"/>
                <a:gd name="T58" fmla="*/ 98 w 350"/>
                <a:gd name="T59" fmla="*/ 25 h 221"/>
                <a:gd name="T60" fmla="*/ 91 w 350"/>
                <a:gd name="T61" fmla="*/ 21 h 221"/>
                <a:gd name="T62" fmla="*/ 84 w 350"/>
                <a:gd name="T63" fmla="*/ 17 h 221"/>
                <a:gd name="T64" fmla="*/ 76 w 350"/>
                <a:gd name="T65" fmla="*/ 13 h 221"/>
                <a:gd name="T66" fmla="*/ 67 w 350"/>
                <a:gd name="T67" fmla="*/ 10 h 221"/>
                <a:gd name="T68" fmla="*/ 59 w 350"/>
                <a:gd name="T69" fmla="*/ 7 h 221"/>
                <a:gd name="T70" fmla="*/ 50 w 350"/>
                <a:gd name="T71" fmla="*/ 5 h 221"/>
                <a:gd name="T72" fmla="*/ 42 w 350"/>
                <a:gd name="T73" fmla="*/ 3 h 221"/>
                <a:gd name="T74" fmla="*/ 34 w 350"/>
                <a:gd name="T75" fmla="*/ 2 h 221"/>
                <a:gd name="T76" fmla="*/ 27 w 350"/>
                <a:gd name="T77" fmla="*/ 1 h 221"/>
                <a:gd name="T78" fmla="*/ 20 w 350"/>
                <a:gd name="T79" fmla="*/ 0 h 221"/>
                <a:gd name="T80" fmla="*/ 14 w 350"/>
                <a:gd name="T81" fmla="*/ 0 h 221"/>
                <a:gd name="T82" fmla="*/ 9 w 350"/>
                <a:gd name="T83" fmla="*/ 0 h 221"/>
                <a:gd name="T84" fmla="*/ 4 w 350"/>
                <a:gd name="T85" fmla="*/ 0 h 221"/>
                <a:gd name="T86" fmla="*/ 1 w 350"/>
                <a:gd name="T87" fmla="*/ 1 h 221"/>
                <a:gd name="T88" fmla="*/ 0 w 350"/>
                <a:gd name="T89" fmla="*/ 2 h 221"/>
                <a:gd name="T90" fmla="*/ 5 w 350"/>
                <a:gd name="T91" fmla="*/ 3 h 221"/>
                <a:gd name="T92" fmla="*/ 10 w 350"/>
                <a:gd name="T93" fmla="*/ 3 h 221"/>
                <a:gd name="T94" fmla="*/ 16 w 350"/>
                <a:gd name="T95" fmla="*/ 4 h 221"/>
                <a:gd name="T96" fmla="*/ 21 w 350"/>
                <a:gd name="T97" fmla="*/ 5 h 221"/>
                <a:gd name="T98" fmla="*/ 27 w 350"/>
                <a:gd name="T99" fmla="*/ 7 h 221"/>
                <a:gd name="T100" fmla="*/ 34 w 350"/>
                <a:gd name="T101" fmla="*/ 8 h 221"/>
                <a:gd name="T102" fmla="*/ 40 w 350"/>
                <a:gd name="T103" fmla="*/ 9 h 221"/>
                <a:gd name="T104" fmla="*/ 47 w 350"/>
                <a:gd name="T105" fmla="*/ 11 h 221"/>
                <a:gd name="T106" fmla="*/ 53 w 350"/>
                <a:gd name="T107" fmla="*/ 13 h 221"/>
                <a:gd name="T108" fmla="*/ 60 w 350"/>
                <a:gd name="T109" fmla="*/ 15 h 221"/>
                <a:gd name="T110" fmla="*/ 66 w 350"/>
                <a:gd name="T111" fmla="*/ 17 h 221"/>
                <a:gd name="T112" fmla="*/ 73 w 350"/>
                <a:gd name="T113" fmla="*/ 19 h 221"/>
                <a:gd name="T114" fmla="*/ 79 w 350"/>
                <a:gd name="T115" fmla="*/ 22 h 221"/>
                <a:gd name="T116" fmla="*/ 85 w 350"/>
                <a:gd name="T117" fmla="*/ 26 h 221"/>
                <a:gd name="T118" fmla="*/ 91 w 350"/>
                <a:gd name="T119" fmla="*/ 30 h 221"/>
                <a:gd name="T120" fmla="*/ 96 w 350"/>
                <a:gd name="T121" fmla="*/ 34 h 221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w 350"/>
                <a:gd name="T184" fmla="*/ 0 h 221"/>
                <a:gd name="T185" fmla="*/ 350 w 350"/>
                <a:gd name="T186" fmla="*/ 221 h 221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T183" t="T184" r="T185" b="T186"/>
              <a:pathLst>
                <a:path w="350" h="221">
                  <a:moveTo>
                    <a:pt x="290" y="68"/>
                  </a:moveTo>
                  <a:lnTo>
                    <a:pt x="306" y="80"/>
                  </a:lnTo>
                  <a:lnTo>
                    <a:pt x="316" y="94"/>
                  </a:lnTo>
                  <a:lnTo>
                    <a:pt x="321" y="109"/>
                  </a:lnTo>
                  <a:lnTo>
                    <a:pt x="321" y="125"/>
                  </a:lnTo>
                  <a:lnTo>
                    <a:pt x="318" y="138"/>
                  </a:lnTo>
                  <a:lnTo>
                    <a:pt x="312" y="149"/>
                  </a:lnTo>
                  <a:lnTo>
                    <a:pt x="302" y="160"/>
                  </a:lnTo>
                  <a:lnTo>
                    <a:pt x="292" y="169"/>
                  </a:lnTo>
                  <a:lnTo>
                    <a:pt x="279" y="179"/>
                  </a:lnTo>
                  <a:lnTo>
                    <a:pt x="266" y="187"/>
                  </a:lnTo>
                  <a:lnTo>
                    <a:pt x="253" y="196"/>
                  </a:lnTo>
                  <a:lnTo>
                    <a:pt x="240" y="205"/>
                  </a:lnTo>
                  <a:lnTo>
                    <a:pt x="237" y="209"/>
                  </a:lnTo>
                  <a:lnTo>
                    <a:pt x="237" y="212"/>
                  </a:lnTo>
                  <a:lnTo>
                    <a:pt x="237" y="215"/>
                  </a:lnTo>
                  <a:lnTo>
                    <a:pt x="240" y="218"/>
                  </a:lnTo>
                  <a:lnTo>
                    <a:pt x="244" y="220"/>
                  </a:lnTo>
                  <a:lnTo>
                    <a:pt x="250" y="221"/>
                  </a:lnTo>
                  <a:lnTo>
                    <a:pt x="254" y="220"/>
                  </a:lnTo>
                  <a:lnTo>
                    <a:pt x="258" y="218"/>
                  </a:lnTo>
                  <a:lnTo>
                    <a:pt x="287" y="204"/>
                  </a:lnTo>
                  <a:lnTo>
                    <a:pt x="312" y="187"/>
                  </a:lnTo>
                  <a:lnTo>
                    <a:pt x="331" y="168"/>
                  </a:lnTo>
                  <a:lnTo>
                    <a:pt x="344" y="146"/>
                  </a:lnTo>
                  <a:lnTo>
                    <a:pt x="350" y="124"/>
                  </a:lnTo>
                  <a:lnTo>
                    <a:pt x="347" y="101"/>
                  </a:lnTo>
                  <a:lnTo>
                    <a:pt x="335" y="80"/>
                  </a:lnTo>
                  <a:lnTo>
                    <a:pt x="312" y="61"/>
                  </a:lnTo>
                  <a:lnTo>
                    <a:pt x="295" y="50"/>
                  </a:lnTo>
                  <a:lnTo>
                    <a:pt x="274" y="42"/>
                  </a:lnTo>
                  <a:lnTo>
                    <a:pt x="253" y="34"/>
                  </a:lnTo>
                  <a:lnTo>
                    <a:pt x="228" y="27"/>
                  </a:lnTo>
                  <a:lnTo>
                    <a:pt x="203" y="20"/>
                  </a:lnTo>
                  <a:lnTo>
                    <a:pt x="179" y="15"/>
                  </a:lnTo>
                  <a:lnTo>
                    <a:pt x="152" y="11"/>
                  </a:lnTo>
                  <a:lnTo>
                    <a:pt x="128" y="7"/>
                  </a:lnTo>
                  <a:lnTo>
                    <a:pt x="103" y="4"/>
                  </a:lnTo>
                  <a:lnTo>
                    <a:pt x="81" y="2"/>
                  </a:lnTo>
                  <a:lnTo>
                    <a:pt x="60" y="0"/>
                  </a:lnTo>
                  <a:lnTo>
                    <a:pt x="42" y="0"/>
                  </a:lnTo>
                  <a:lnTo>
                    <a:pt x="26" y="0"/>
                  </a:lnTo>
                  <a:lnTo>
                    <a:pt x="13" y="0"/>
                  </a:lnTo>
                  <a:lnTo>
                    <a:pt x="4" y="2"/>
                  </a:lnTo>
                  <a:lnTo>
                    <a:pt x="0" y="4"/>
                  </a:lnTo>
                  <a:lnTo>
                    <a:pt x="15" y="6"/>
                  </a:lnTo>
                  <a:lnTo>
                    <a:pt x="29" y="7"/>
                  </a:lnTo>
                  <a:lnTo>
                    <a:pt x="47" y="9"/>
                  </a:lnTo>
                  <a:lnTo>
                    <a:pt x="64" y="11"/>
                  </a:lnTo>
                  <a:lnTo>
                    <a:pt x="81" y="14"/>
                  </a:lnTo>
                  <a:lnTo>
                    <a:pt x="102" y="16"/>
                  </a:lnTo>
                  <a:lnTo>
                    <a:pt x="121" y="19"/>
                  </a:lnTo>
                  <a:lnTo>
                    <a:pt x="141" y="22"/>
                  </a:lnTo>
                  <a:lnTo>
                    <a:pt x="160" y="26"/>
                  </a:lnTo>
                  <a:lnTo>
                    <a:pt x="180" y="30"/>
                  </a:lnTo>
                  <a:lnTo>
                    <a:pt x="200" y="34"/>
                  </a:lnTo>
                  <a:lnTo>
                    <a:pt x="219" y="39"/>
                  </a:lnTo>
                  <a:lnTo>
                    <a:pt x="238" y="45"/>
                  </a:lnTo>
                  <a:lnTo>
                    <a:pt x="257" y="53"/>
                  </a:lnTo>
                  <a:lnTo>
                    <a:pt x="274" y="60"/>
                  </a:lnTo>
                  <a:lnTo>
                    <a:pt x="290" y="68"/>
                  </a:lnTo>
                  <a:close/>
                </a:path>
              </a:pathLst>
            </a:custGeom>
            <a:solidFill>
              <a:srgbClr val="C9E8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170" name="Freeform 34"/>
            <p:cNvSpPr>
              <a:spLocks/>
            </p:cNvSpPr>
            <p:nvPr/>
          </p:nvSpPr>
          <p:spPr bwMode="auto">
            <a:xfrm>
              <a:off x="1181" y="2256"/>
              <a:ext cx="48" cy="105"/>
            </a:xfrm>
            <a:custGeom>
              <a:avLst/>
              <a:gdLst>
                <a:gd name="T0" fmla="*/ 0 w 142"/>
                <a:gd name="T1" fmla="*/ 58 h 208"/>
                <a:gd name="T2" fmla="*/ 0 w 142"/>
                <a:gd name="T3" fmla="*/ 66 h 208"/>
                <a:gd name="T4" fmla="*/ 2 w 142"/>
                <a:gd name="T5" fmla="*/ 74 h 208"/>
                <a:gd name="T6" fmla="*/ 5 w 142"/>
                <a:gd name="T7" fmla="*/ 82 h 208"/>
                <a:gd name="T8" fmla="*/ 10 w 142"/>
                <a:gd name="T9" fmla="*/ 88 h 208"/>
                <a:gd name="T10" fmla="*/ 16 w 142"/>
                <a:gd name="T11" fmla="*/ 94 h 208"/>
                <a:gd name="T12" fmla="*/ 23 w 142"/>
                <a:gd name="T13" fmla="*/ 99 h 208"/>
                <a:gd name="T14" fmla="*/ 31 w 142"/>
                <a:gd name="T15" fmla="*/ 102 h 208"/>
                <a:gd name="T16" fmla="*/ 39 w 142"/>
                <a:gd name="T17" fmla="*/ 104 h 208"/>
                <a:gd name="T18" fmla="*/ 41 w 142"/>
                <a:gd name="T19" fmla="*/ 105 h 208"/>
                <a:gd name="T20" fmla="*/ 44 w 142"/>
                <a:gd name="T21" fmla="*/ 104 h 208"/>
                <a:gd name="T22" fmla="*/ 46 w 142"/>
                <a:gd name="T23" fmla="*/ 102 h 208"/>
                <a:gd name="T24" fmla="*/ 47 w 142"/>
                <a:gd name="T25" fmla="*/ 100 h 208"/>
                <a:gd name="T26" fmla="*/ 47 w 142"/>
                <a:gd name="T27" fmla="*/ 98 h 208"/>
                <a:gd name="T28" fmla="*/ 46 w 142"/>
                <a:gd name="T29" fmla="*/ 95 h 208"/>
                <a:gd name="T30" fmla="*/ 45 w 142"/>
                <a:gd name="T31" fmla="*/ 93 h 208"/>
                <a:gd name="T32" fmla="*/ 42 w 142"/>
                <a:gd name="T33" fmla="*/ 92 h 208"/>
                <a:gd name="T34" fmla="*/ 34 w 142"/>
                <a:gd name="T35" fmla="*/ 89 h 208"/>
                <a:gd name="T36" fmla="*/ 27 w 142"/>
                <a:gd name="T37" fmla="*/ 85 h 208"/>
                <a:gd name="T38" fmla="*/ 21 w 142"/>
                <a:gd name="T39" fmla="*/ 80 h 208"/>
                <a:gd name="T40" fmla="*/ 17 w 142"/>
                <a:gd name="T41" fmla="*/ 74 h 208"/>
                <a:gd name="T42" fmla="*/ 14 w 142"/>
                <a:gd name="T43" fmla="*/ 66 h 208"/>
                <a:gd name="T44" fmla="*/ 12 w 142"/>
                <a:gd name="T45" fmla="*/ 58 h 208"/>
                <a:gd name="T46" fmla="*/ 12 w 142"/>
                <a:gd name="T47" fmla="*/ 49 h 208"/>
                <a:gd name="T48" fmla="*/ 15 w 142"/>
                <a:gd name="T49" fmla="*/ 40 h 208"/>
                <a:gd name="T50" fmla="*/ 18 w 142"/>
                <a:gd name="T51" fmla="*/ 33 h 208"/>
                <a:gd name="T52" fmla="*/ 22 w 142"/>
                <a:gd name="T53" fmla="*/ 27 h 208"/>
                <a:gd name="T54" fmla="*/ 26 w 142"/>
                <a:gd name="T55" fmla="*/ 22 h 208"/>
                <a:gd name="T56" fmla="*/ 31 w 142"/>
                <a:gd name="T57" fmla="*/ 17 h 208"/>
                <a:gd name="T58" fmla="*/ 35 w 142"/>
                <a:gd name="T59" fmla="*/ 12 h 208"/>
                <a:gd name="T60" fmla="*/ 40 w 142"/>
                <a:gd name="T61" fmla="*/ 8 h 208"/>
                <a:gd name="T62" fmla="*/ 45 w 142"/>
                <a:gd name="T63" fmla="*/ 4 h 208"/>
                <a:gd name="T64" fmla="*/ 48 w 142"/>
                <a:gd name="T65" fmla="*/ 1 h 208"/>
                <a:gd name="T66" fmla="*/ 45 w 142"/>
                <a:gd name="T67" fmla="*/ 0 h 208"/>
                <a:gd name="T68" fmla="*/ 39 w 142"/>
                <a:gd name="T69" fmla="*/ 3 h 208"/>
                <a:gd name="T70" fmla="*/ 32 w 142"/>
                <a:gd name="T71" fmla="*/ 8 h 208"/>
                <a:gd name="T72" fmla="*/ 23 w 142"/>
                <a:gd name="T73" fmla="*/ 16 h 208"/>
                <a:gd name="T74" fmla="*/ 16 w 142"/>
                <a:gd name="T75" fmla="*/ 25 h 208"/>
                <a:gd name="T76" fmla="*/ 8 w 142"/>
                <a:gd name="T77" fmla="*/ 35 h 208"/>
                <a:gd name="T78" fmla="*/ 3 w 142"/>
                <a:gd name="T79" fmla="*/ 46 h 208"/>
                <a:gd name="T80" fmla="*/ 0 w 142"/>
                <a:gd name="T81" fmla="*/ 58 h 208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w 142"/>
                <a:gd name="T124" fmla="*/ 0 h 208"/>
                <a:gd name="T125" fmla="*/ 142 w 142"/>
                <a:gd name="T126" fmla="*/ 208 h 208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T123" t="T124" r="T125" b="T126"/>
              <a:pathLst>
                <a:path w="142" h="208">
                  <a:moveTo>
                    <a:pt x="0" y="114"/>
                  </a:moveTo>
                  <a:lnTo>
                    <a:pt x="0" y="131"/>
                  </a:lnTo>
                  <a:lnTo>
                    <a:pt x="6" y="147"/>
                  </a:lnTo>
                  <a:lnTo>
                    <a:pt x="16" y="162"/>
                  </a:lnTo>
                  <a:lnTo>
                    <a:pt x="30" y="175"/>
                  </a:lnTo>
                  <a:lnTo>
                    <a:pt x="48" y="186"/>
                  </a:lnTo>
                  <a:lnTo>
                    <a:pt x="68" y="196"/>
                  </a:lnTo>
                  <a:lnTo>
                    <a:pt x="91" y="203"/>
                  </a:lnTo>
                  <a:lnTo>
                    <a:pt x="114" y="207"/>
                  </a:lnTo>
                  <a:lnTo>
                    <a:pt x="122" y="208"/>
                  </a:lnTo>
                  <a:lnTo>
                    <a:pt x="129" y="206"/>
                  </a:lnTo>
                  <a:lnTo>
                    <a:pt x="135" y="203"/>
                  </a:lnTo>
                  <a:lnTo>
                    <a:pt x="138" y="199"/>
                  </a:lnTo>
                  <a:lnTo>
                    <a:pt x="138" y="194"/>
                  </a:lnTo>
                  <a:lnTo>
                    <a:pt x="136" y="189"/>
                  </a:lnTo>
                  <a:lnTo>
                    <a:pt x="132" y="185"/>
                  </a:lnTo>
                  <a:lnTo>
                    <a:pt x="125" y="183"/>
                  </a:lnTo>
                  <a:lnTo>
                    <a:pt x="101" y="177"/>
                  </a:lnTo>
                  <a:lnTo>
                    <a:pt x="80" y="169"/>
                  </a:lnTo>
                  <a:lnTo>
                    <a:pt x="62" y="158"/>
                  </a:lnTo>
                  <a:lnTo>
                    <a:pt x="49" y="146"/>
                  </a:lnTo>
                  <a:lnTo>
                    <a:pt x="40" y="131"/>
                  </a:lnTo>
                  <a:lnTo>
                    <a:pt x="36" y="115"/>
                  </a:lnTo>
                  <a:lnTo>
                    <a:pt x="36" y="97"/>
                  </a:lnTo>
                  <a:lnTo>
                    <a:pt x="43" y="79"/>
                  </a:lnTo>
                  <a:lnTo>
                    <a:pt x="52" y="66"/>
                  </a:lnTo>
                  <a:lnTo>
                    <a:pt x="64" y="54"/>
                  </a:lnTo>
                  <a:lnTo>
                    <a:pt x="77" y="43"/>
                  </a:lnTo>
                  <a:lnTo>
                    <a:pt x="91" y="33"/>
                  </a:lnTo>
                  <a:lnTo>
                    <a:pt x="104" y="24"/>
                  </a:lnTo>
                  <a:lnTo>
                    <a:pt x="119" y="16"/>
                  </a:lnTo>
                  <a:lnTo>
                    <a:pt x="132" y="8"/>
                  </a:lnTo>
                  <a:lnTo>
                    <a:pt x="142" y="1"/>
                  </a:lnTo>
                  <a:lnTo>
                    <a:pt x="132" y="0"/>
                  </a:lnTo>
                  <a:lnTo>
                    <a:pt x="116" y="5"/>
                  </a:lnTo>
                  <a:lnTo>
                    <a:pt x="94" y="16"/>
                  </a:lnTo>
                  <a:lnTo>
                    <a:pt x="69" y="31"/>
                  </a:lnTo>
                  <a:lnTo>
                    <a:pt x="46" y="50"/>
                  </a:lnTo>
                  <a:lnTo>
                    <a:pt x="24" y="70"/>
                  </a:lnTo>
                  <a:lnTo>
                    <a:pt x="9" y="92"/>
                  </a:lnTo>
                  <a:lnTo>
                    <a:pt x="0" y="114"/>
                  </a:lnTo>
                  <a:close/>
                </a:path>
              </a:pathLst>
            </a:custGeom>
            <a:solidFill>
              <a:srgbClr val="C9E8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171" name="Freeform 35"/>
            <p:cNvSpPr>
              <a:spLocks/>
            </p:cNvSpPr>
            <p:nvPr/>
          </p:nvSpPr>
          <p:spPr bwMode="auto">
            <a:xfrm>
              <a:off x="1515" y="2198"/>
              <a:ext cx="101" cy="136"/>
            </a:xfrm>
            <a:custGeom>
              <a:avLst/>
              <a:gdLst>
                <a:gd name="T0" fmla="*/ 85 w 304"/>
                <a:gd name="T1" fmla="*/ 54 h 272"/>
                <a:gd name="T2" fmla="*/ 90 w 304"/>
                <a:gd name="T3" fmla="*/ 63 h 272"/>
                <a:gd name="T4" fmla="*/ 92 w 304"/>
                <a:gd name="T5" fmla="*/ 72 h 272"/>
                <a:gd name="T6" fmla="*/ 91 w 304"/>
                <a:gd name="T7" fmla="*/ 82 h 272"/>
                <a:gd name="T8" fmla="*/ 86 w 304"/>
                <a:gd name="T9" fmla="*/ 91 h 272"/>
                <a:gd name="T10" fmla="*/ 77 w 304"/>
                <a:gd name="T11" fmla="*/ 100 h 272"/>
                <a:gd name="T12" fmla="*/ 68 w 304"/>
                <a:gd name="T13" fmla="*/ 107 h 272"/>
                <a:gd name="T14" fmla="*/ 59 w 304"/>
                <a:gd name="T15" fmla="*/ 116 h 272"/>
                <a:gd name="T16" fmla="*/ 53 w 304"/>
                <a:gd name="T17" fmla="*/ 122 h 272"/>
                <a:gd name="T18" fmla="*/ 51 w 304"/>
                <a:gd name="T19" fmla="*/ 126 h 272"/>
                <a:gd name="T20" fmla="*/ 50 w 304"/>
                <a:gd name="T21" fmla="*/ 130 h 272"/>
                <a:gd name="T22" fmla="*/ 50 w 304"/>
                <a:gd name="T23" fmla="*/ 134 h 272"/>
                <a:gd name="T24" fmla="*/ 53 w 304"/>
                <a:gd name="T25" fmla="*/ 136 h 272"/>
                <a:gd name="T26" fmla="*/ 57 w 304"/>
                <a:gd name="T27" fmla="*/ 136 h 272"/>
                <a:gd name="T28" fmla="*/ 63 w 304"/>
                <a:gd name="T29" fmla="*/ 129 h 272"/>
                <a:gd name="T30" fmla="*/ 74 w 304"/>
                <a:gd name="T31" fmla="*/ 118 h 272"/>
                <a:gd name="T32" fmla="*/ 85 w 304"/>
                <a:gd name="T33" fmla="*/ 107 h 272"/>
                <a:gd name="T34" fmla="*/ 95 w 304"/>
                <a:gd name="T35" fmla="*/ 96 h 272"/>
                <a:gd name="T36" fmla="*/ 101 w 304"/>
                <a:gd name="T37" fmla="*/ 82 h 272"/>
                <a:gd name="T38" fmla="*/ 100 w 304"/>
                <a:gd name="T39" fmla="*/ 67 h 272"/>
                <a:gd name="T40" fmla="*/ 93 w 304"/>
                <a:gd name="T41" fmla="*/ 53 h 272"/>
                <a:gd name="T42" fmla="*/ 83 w 304"/>
                <a:gd name="T43" fmla="*/ 41 h 272"/>
                <a:gd name="T44" fmla="*/ 73 w 304"/>
                <a:gd name="T45" fmla="*/ 33 h 272"/>
                <a:gd name="T46" fmla="*/ 62 w 304"/>
                <a:gd name="T47" fmla="*/ 26 h 272"/>
                <a:gd name="T48" fmla="*/ 52 w 304"/>
                <a:gd name="T49" fmla="*/ 19 h 272"/>
                <a:gd name="T50" fmla="*/ 41 w 304"/>
                <a:gd name="T51" fmla="*/ 12 h 272"/>
                <a:gd name="T52" fmla="*/ 30 w 304"/>
                <a:gd name="T53" fmla="*/ 7 h 272"/>
                <a:gd name="T54" fmla="*/ 19 w 304"/>
                <a:gd name="T55" fmla="*/ 3 h 272"/>
                <a:gd name="T56" fmla="*/ 10 w 304"/>
                <a:gd name="T57" fmla="*/ 1 h 272"/>
                <a:gd name="T58" fmla="*/ 3 w 304"/>
                <a:gd name="T59" fmla="*/ 1 h 272"/>
                <a:gd name="T60" fmla="*/ 3 w 304"/>
                <a:gd name="T61" fmla="*/ 2 h 272"/>
                <a:gd name="T62" fmla="*/ 12 w 304"/>
                <a:gd name="T63" fmla="*/ 6 h 272"/>
                <a:gd name="T64" fmla="*/ 21 w 304"/>
                <a:gd name="T65" fmla="*/ 10 h 272"/>
                <a:gd name="T66" fmla="*/ 32 w 304"/>
                <a:gd name="T67" fmla="*/ 16 h 272"/>
                <a:gd name="T68" fmla="*/ 44 w 304"/>
                <a:gd name="T69" fmla="*/ 22 h 272"/>
                <a:gd name="T70" fmla="*/ 55 w 304"/>
                <a:gd name="T71" fmla="*/ 30 h 272"/>
                <a:gd name="T72" fmla="*/ 67 w 304"/>
                <a:gd name="T73" fmla="*/ 38 h 272"/>
                <a:gd name="T74" fmla="*/ 77 w 304"/>
                <a:gd name="T75" fmla="*/ 46 h 272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304"/>
                <a:gd name="T115" fmla="*/ 0 h 272"/>
                <a:gd name="T116" fmla="*/ 304 w 304"/>
                <a:gd name="T117" fmla="*/ 272 h 272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304" h="272">
                  <a:moveTo>
                    <a:pt x="246" y="102"/>
                  </a:moveTo>
                  <a:lnTo>
                    <a:pt x="257" y="109"/>
                  </a:lnTo>
                  <a:lnTo>
                    <a:pt x="265" y="117"/>
                  </a:lnTo>
                  <a:lnTo>
                    <a:pt x="271" y="126"/>
                  </a:lnTo>
                  <a:lnTo>
                    <a:pt x="277" y="135"/>
                  </a:lnTo>
                  <a:lnTo>
                    <a:pt x="278" y="144"/>
                  </a:lnTo>
                  <a:lnTo>
                    <a:pt x="278" y="154"/>
                  </a:lnTo>
                  <a:lnTo>
                    <a:pt x="274" y="164"/>
                  </a:lnTo>
                  <a:lnTo>
                    <a:pt x="268" y="173"/>
                  </a:lnTo>
                  <a:lnTo>
                    <a:pt x="258" y="183"/>
                  </a:lnTo>
                  <a:lnTo>
                    <a:pt x="246" y="192"/>
                  </a:lnTo>
                  <a:lnTo>
                    <a:pt x="233" y="200"/>
                  </a:lnTo>
                  <a:lnTo>
                    <a:pt x="219" y="208"/>
                  </a:lnTo>
                  <a:lnTo>
                    <a:pt x="206" y="215"/>
                  </a:lnTo>
                  <a:lnTo>
                    <a:pt x="191" y="224"/>
                  </a:lnTo>
                  <a:lnTo>
                    <a:pt x="177" y="232"/>
                  </a:lnTo>
                  <a:lnTo>
                    <a:pt x="164" y="241"/>
                  </a:lnTo>
                  <a:lnTo>
                    <a:pt x="159" y="244"/>
                  </a:lnTo>
                  <a:lnTo>
                    <a:pt x="157" y="248"/>
                  </a:lnTo>
                  <a:lnTo>
                    <a:pt x="154" y="252"/>
                  </a:lnTo>
                  <a:lnTo>
                    <a:pt x="151" y="256"/>
                  </a:lnTo>
                  <a:lnTo>
                    <a:pt x="149" y="260"/>
                  </a:lnTo>
                  <a:lnTo>
                    <a:pt x="149" y="264"/>
                  </a:lnTo>
                  <a:lnTo>
                    <a:pt x="151" y="268"/>
                  </a:lnTo>
                  <a:lnTo>
                    <a:pt x="155" y="271"/>
                  </a:lnTo>
                  <a:lnTo>
                    <a:pt x="161" y="272"/>
                  </a:lnTo>
                  <a:lnTo>
                    <a:pt x="167" y="272"/>
                  </a:lnTo>
                  <a:lnTo>
                    <a:pt x="172" y="271"/>
                  </a:lnTo>
                  <a:lnTo>
                    <a:pt x="177" y="268"/>
                  </a:lnTo>
                  <a:lnTo>
                    <a:pt x="191" y="257"/>
                  </a:lnTo>
                  <a:lnTo>
                    <a:pt x="207" y="246"/>
                  </a:lnTo>
                  <a:lnTo>
                    <a:pt x="223" y="236"/>
                  </a:lnTo>
                  <a:lnTo>
                    <a:pt x="241" y="226"/>
                  </a:lnTo>
                  <a:lnTo>
                    <a:pt x="257" y="215"/>
                  </a:lnTo>
                  <a:lnTo>
                    <a:pt x="271" y="204"/>
                  </a:lnTo>
                  <a:lnTo>
                    <a:pt x="286" y="192"/>
                  </a:lnTo>
                  <a:lnTo>
                    <a:pt x="296" y="179"/>
                  </a:lnTo>
                  <a:lnTo>
                    <a:pt x="303" y="164"/>
                  </a:lnTo>
                  <a:lnTo>
                    <a:pt x="304" y="149"/>
                  </a:lnTo>
                  <a:lnTo>
                    <a:pt x="300" y="134"/>
                  </a:lnTo>
                  <a:lnTo>
                    <a:pt x="293" y="120"/>
                  </a:lnTo>
                  <a:lnTo>
                    <a:pt x="281" y="106"/>
                  </a:lnTo>
                  <a:lnTo>
                    <a:pt x="267" y="94"/>
                  </a:lnTo>
                  <a:lnTo>
                    <a:pt x="249" y="83"/>
                  </a:lnTo>
                  <a:lnTo>
                    <a:pt x="232" y="73"/>
                  </a:lnTo>
                  <a:lnTo>
                    <a:pt x="219" y="65"/>
                  </a:lnTo>
                  <a:lnTo>
                    <a:pt x="204" y="59"/>
                  </a:lnTo>
                  <a:lnTo>
                    <a:pt x="188" y="52"/>
                  </a:lnTo>
                  <a:lnTo>
                    <a:pt x="172" y="45"/>
                  </a:lnTo>
                  <a:lnTo>
                    <a:pt x="157" y="38"/>
                  </a:lnTo>
                  <a:lnTo>
                    <a:pt x="139" y="31"/>
                  </a:lnTo>
                  <a:lnTo>
                    <a:pt x="122" y="25"/>
                  </a:lnTo>
                  <a:lnTo>
                    <a:pt x="106" y="19"/>
                  </a:lnTo>
                  <a:lnTo>
                    <a:pt x="90" y="14"/>
                  </a:lnTo>
                  <a:lnTo>
                    <a:pt x="74" y="9"/>
                  </a:lnTo>
                  <a:lnTo>
                    <a:pt x="58" y="6"/>
                  </a:lnTo>
                  <a:lnTo>
                    <a:pt x="43" y="3"/>
                  </a:lnTo>
                  <a:lnTo>
                    <a:pt x="30" y="1"/>
                  </a:lnTo>
                  <a:lnTo>
                    <a:pt x="19" y="0"/>
                  </a:lnTo>
                  <a:lnTo>
                    <a:pt x="9" y="1"/>
                  </a:lnTo>
                  <a:lnTo>
                    <a:pt x="0" y="3"/>
                  </a:lnTo>
                  <a:lnTo>
                    <a:pt x="10" y="5"/>
                  </a:lnTo>
                  <a:lnTo>
                    <a:pt x="22" y="8"/>
                  </a:lnTo>
                  <a:lnTo>
                    <a:pt x="35" y="12"/>
                  </a:lnTo>
                  <a:lnTo>
                    <a:pt x="48" y="16"/>
                  </a:lnTo>
                  <a:lnTo>
                    <a:pt x="64" y="21"/>
                  </a:lnTo>
                  <a:lnTo>
                    <a:pt x="80" y="26"/>
                  </a:lnTo>
                  <a:lnTo>
                    <a:pt x="97" y="32"/>
                  </a:lnTo>
                  <a:lnTo>
                    <a:pt x="114" y="38"/>
                  </a:lnTo>
                  <a:lnTo>
                    <a:pt x="132" y="45"/>
                  </a:lnTo>
                  <a:lnTo>
                    <a:pt x="149" y="52"/>
                  </a:lnTo>
                  <a:lnTo>
                    <a:pt x="167" y="60"/>
                  </a:lnTo>
                  <a:lnTo>
                    <a:pt x="184" y="69"/>
                  </a:lnTo>
                  <a:lnTo>
                    <a:pt x="201" y="77"/>
                  </a:lnTo>
                  <a:lnTo>
                    <a:pt x="217" y="85"/>
                  </a:lnTo>
                  <a:lnTo>
                    <a:pt x="232" y="93"/>
                  </a:lnTo>
                  <a:lnTo>
                    <a:pt x="246" y="102"/>
                  </a:lnTo>
                  <a:close/>
                </a:path>
              </a:pathLst>
            </a:custGeom>
            <a:solidFill>
              <a:srgbClr val="C9E8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172" name="Freeform 36"/>
            <p:cNvSpPr>
              <a:spLocks/>
            </p:cNvSpPr>
            <p:nvPr/>
          </p:nvSpPr>
          <p:spPr bwMode="auto">
            <a:xfrm>
              <a:off x="1403" y="2357"/>
              <a:ext cx="34" cy="82"/>
            </a:xfrm>
            <a:custGeom>
              <a:avLst/>
              <a:gdLst>
                <a:gd name="T0" fmla="*/ 13 w 103"/>
                <a:gd name="T1" fmla="*/ 6 h 164"/>
                <a:gd name="T2" fmla="*/ 12 w 103"/>
                <a:gd name="T3" fmla="*/ 3 h 164"/>
                <a:gd name="T4" fmla="*/ 11 w 103"/>
                <a:gd name="T5" fmla="*/ 1 h 164"/>
                <a:gd name="T6" fmla="*/ 8 w 103"/>
                <a:gd name="T7" fmla="*/ 1 h 164"/>
                <a:gd name="T8" fmla="*/ 6 w 103"/>
                <a:gd name="T9" fmla="*/ 0 h 164"/>
                <a:gd name="T10" fmla="*/ 3 w 103"/>
                <a:gd name="T11" fmla="*/ 1 h 164"/>
                <a:gd name="T12" fmla="*/ 2 w 103"/>
                <a:gd name="T13" fmla="*/ 3 h 164"/>
                <a:gd name="T14" fmla="*/ 0 w 103"/>
                <a:gd name="T15" fmla="*/ 5 h 164"/>
                <a:gd name="T16" fmla="*/ 0 w 103"/>
                <a:gd name="T17" fmla="*/ 7 h 164"/>
                <a:gd name="T18" fmla="*/ 3 w 103"/>
                <a:gd name="T19" fmla="*/ 19 h 164"/>
                <a:gd name="T20" fmla="*/ 6 w 103"/>
                <a:gd name="T21" fmla="*/ 31 h 164"/>
                <a:gd name="T22" fmla="*/ 11 w 103"/>
                <a:gd name="T23" fmla="*/ 44 h 164"/>
                <a:gd name="T24" fmla="*/ 17 w 103"/>
                <a:gd name="T25" fmla="*/ 56 h 164"/>
                <a:gd name="T26" fmla="*/ 22 w 103"/>
                <a:gd name="T27" fmla="*/ 67 h 164"/>
                <a:gd name="T28" fmla="*/ 28 w 103"/>
                <a:gd name="T29" fmla="*/ 75 h 164"/>
                <a:gd name="T30" fmla="*/ 32 w 103"/>
                <a:gd name="T31" fmla="*/ 81 h 164"/>
                <a:gd name="T32" fmla="*/ 34 w 103"/>
                <a:gd name="T33" fmla="*/ 82 h 164"/>
                <a:gd name="T34" fmla="*/ 33 w 103"/>
                <a:gd name="T35" fmla="*/ 77 h 164"/>
                <a:gd name="T36" fmla="*/ 31 w 103"/>
                <a:gd name="T37" fmla="*/ 70 h 164"/>
                <a:gd name="T38" fmla="*/ 28 w 103"/>
                <a:gd name="T39" fmla="*/ 60 h 164"/>
                <a:gd name="T40" fmla="*/ 24 w 103"/>
                <a:gd name="T41" fmla="*/ 50 h 164"/>
                <a:gd name="T42" fmla="*/ 21 w 103"/>
                <a:gd name="T43" fmla="*/ 39 h 164"/>
                <a:gd name="T44" fmla="*/ 18 w 103"/>
                <a:gd name="T45" fmla="*/ 27 h 164"/>
                <a:gd name="T46" fmla="*/ 15 w 103"/>
                <a:gd name="T47" fmla="*/ 17 h 164"/>
                <a:gd name="T48" fmla="*/ 13 w 103"/>
                <a:gd name="T49" fmla="*/ 6 h 164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w 103"/>
                <a:gd name="T76" fmla="*/ 0 h 164"/>
                <a:gd name="T77" fmla="*/ 103 w 103"/>
                <a:gd name="T78" fmla="*/ 164 h 164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T75" t="T76" r="T77" b="T78"/>
              <a:pathLst>
                <a:path w="103" h="164">
                  <a:moveTo>
                    <a:pt x="39" y="12"/>
                  </a:moveTo>
                  <a:lnTo>
                    <a:pt x="37" y="7"/>
                  </a:lnTo>
                  <a:lnTo>
                    <a:pt x="32" y="3"/>
                  </a:lnTo>
                  <a:lnTo>
                    <a:pt x="25" y="1"/>
                  </a:lnTo>
                  <a:lnTo>
                    <a:pt x="18" y="0"/>
                  </a:lnTo>
                  <a:lnTo>
                    <a:pt x="10" y="2"/>
                  </a:lnTo>
                  <a:lnTo>
                    <a:pt x="5" y="5"/>
                  </a:lnTo>
                  <a:lnTo>
                    <a:pt x="0" y="10"/>
                  </a:lnTo>
                  <a:lnTo>
                    <a:pt x="0" y="15"/>
                  </a:lnTo>
                  <a:lnTo>
                    <a:pt x="8" y="37"/>
                  </a:lnTo>
                  <a:lnTo>
                    <a:pt x="19" y="63"/>
                  </a:lnTo>
                  <a:lnTo>
                    <a:pt x="34" y="88"/>
                  </a:lnTo>
                  <a:lnTo>
                    <a:pt x="51" y="112"/>
                  </a:lnTo>
                  <a:lnTo>
                    <a:pt x="68" y="133"/>
                  </a:lnTo>
                  <a:lnTo>
                    <a:pt x="84" y="150"/>
                  </a:lnTo>
                  <a:lnTo>
                    <a:pt x="96" y="161"/>
                  </a:lnTo>
                  <a:lnTo>
                    <a:pt x="103" y="164"/>
                  </a:lnTo>
                  <a:lnTo>
                    <a:pt x="100" y="153"/>
                  </a:lnTo>
                  <a:lnTo>
                    <a:pt x="93" y="139"/>
                  </a:lnTo>
                  <a:lnTo>
                    <a:pt x="84" y="121"/>
                  </a:lnTo>
                  <a:lnTo>
                    <a:pt x="74" y="100"/>
                  </a:lnTo>
                  <a:lnTo>
                    <a:pt x="64" y="78"/>
                  </a:lnTo>
                  <a:lnTo>
                    <a:pt x="54" y="55"/>
                  </a:lnTo>
                  <a:lnTo>
                    <a:pt x="45" y="33"/>
                  </a:lnTo>
                  <a:lnTo>
                    <a:pt x="39" y="12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173" name="Freeform 37"/>
            <p:cNvSpPr>
              <a:spLocks/>
            </p:cNvSpPr>
            <p:nvPr/>
          </p:nvSpPr>
          <p:spPr bwMode="auto">
            <a:xfrm>
              <a:off x="1388" y="2313"/>
              <a:ext cx="18" cy="42"/>
            </a:xfrm>
            <a:custGeom>
              <a:avLst/>
              <a:gdLst>
                <a:gd name="T0" fmla="*/ 9 w 54"/>
                <a:gd name="T1" fmla="*/ 5 h 82"/>
                <a:gd name="T2" fmla="*/ 9 w 54"/>
                <a:gd name="T3" fmla="*/ 3 h 82"/>
                <a:gd name="T4" fmla="*/ 7 w 54"/>
                <a:gd name="T5" fmla="*/ 1 h 82"/>
                <a:gd name="T6" fmla="*/ 6 w 54"/>
                <a:gd name="T7" fmla="*/ 0 h 82"/>
                <a:gd name="T8" fmla="*/ 4 w 54"/>
                <a:gd name="T9" fmla="*/ 0 h 82"/>
                <a:gd name="T10" fmla="*/ 3 w 54"/>
                <a:gd name="T11" fmla="*/ 1 h 82"/>
                <a:gd name="T12" fmla="*/ 1 w 54"/>
                <a:gd name="T13" fmla="*/ 2 h 82"/>
                <a:gd name="T14" fmla="*/ 0 w 54"/>
                <a:gd name="T15" fmla="*/ 3 h 82"/>
                <a:gd name="T16" fmla="*/ 0 w 54"/>
                <a:gd name="T17" fmla="*/ 5 h 82"/>
                <a:gd name="T18" fmla="*/ 0 w 54"/>
                <a:gd name="T19" fmla="*/ 11 h 82"/>
                <a:gd name="T20" fmla="*/ 2 w 54"/>
                <a:gd name="T21" fmla="*/ 17 h 82"/>
                <a:gd name="T22" fmla="*/ 3 w 54"/>
                <a:gd name="T23" fmla="*/ 23 h 82"/>
                <a:gd name="T24" fmla="*/ 6 w 54"/>
                <a:gd name="T25" fmla="*/ 29 h 82"/>
                <a:gd name="T26" fmla="*/ 9 w 54"/>
                <a:gd name="T27" fmla="*/ 35 h 82"/>
                <a:gd name="T28" fmla="*/ 12 w 54"/>
                <a:gd name="T29" fmla="*/ 39 h 82"/>
                <a:gd name="T30" fmla="*/ 15 w 54"/>
                <a:gd name="T31" fmla="*/ 41 h 82"/>
                <a:gd name="T32" fmla="*/ 18 w 54"/>
                <a:gd name="T33" fmla="*/ 42 h 82"/>
                <a:gd name="T34" fmla="*/ 18 w 54"/>
                <a:gd name="T35" fmla="*/ 34 h 82"/>
                <a:gd name="T36" fmla="*/ 16 w 54"/>
                <a:gd name="T37" fmla="*/ 24 h 82"/>
                <a:gd name="T38" fmla="*/ 13 w 54"/>
                <a:gd name="T39" fmla="*/ 14 h 82"/>
                <a:gd name="T40" fmla="*/ 9 w 54"/>
                <a:gd name="T41" fmla="*/ 5 h 82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w 54"/>
                <a:gd name="T64" fmla="*/ 0 h 82"/>
                <a:gd name="T65" fmla="*/ 54 w 54"/>
                <a:gd name="T66" fmla="*/ 82 h 82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T63" t="T64" r="T65" b="T66"/>
              <a:pathLst>
                <a:path w="54" h="82">
                  <a:moveTo>
                    <a:pt x="28" y="9"/>
                  </a:moveTo>
                  <a:lnTo>
                    <a:pt x="26" y="5"/>
                  </a:lnTo>
                  <a:lnTo>
                    <a:pt x="22" y="2"/>
                  </a:lnTo>
                  <a:lnTo>
                    <a:pt x="18" y="0"/>
                  </a:lnTo>
                  <a:lnTo>
                    <a:pt x="12" y="0"/>
                  </a:lnTo>
                  <a:lnTo>
                    <a:pt x="8" y="1"/>
                  </a:lnTo>
                  <a:lnTo>
                    <a:pt x="3" y="3"/>
                  </a:lnTo>
                  <a:lnTo>
                    <a:pt x="0" y="6"/>
                  </a:lnTo>
                  <a:lnTo>
                    <a:pt x="0" y="10"/>
                  </a:lnTo>
                  <a:lnTo>
                    <a:pt x="0" y="21"/>
                  </a:lnTo>
                  <a:lnTo>
                    <a:pt x="5" y="33"/>
                  </a:lnTo>
                  <a:lnTo>
                    <a:pt x="10" y="45"/>
                  </a:lnTo>
                  <a:lnTo>
                    <a:pt x="18" y="57"/>
                  </a:lnTo>
                  <a:lnTo>
                    <a:pt x="26" y="68"/>
                  </a:lnTo>
                  <a:lnTo>
                    <a:pt x="35" y="76"/>
                  </a:lnTo>
                  <a:lnTo>
                    <a:pt x="45" y="81"/>
                  </a:lnTo>
                  <a:lnTo>
                    <a:pt x="53" y="82"/>
                  </a:lnTo>
                  <a:lnTo>
                    <a:pt x="54" y="66"/>
                  </a:lnTo>
                  <a:lnTo>
                    <a:pt x="47" y="47"/>
                  </a:lnTo>
                  <a:lnTo>
                    <a:pt x="38" y="28"/>
                  </a:lnTo>
                  <a:lnTo>
                    <a:pt x="28" y="9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174" name="Freeform 38"/>
            <p:cNvSpPr>
              <a:spLocks/>
            </p:cNvSpPr>
            <p:nvPr/>
          </p:nvSpPr>
          <p:spPr bwMode="auto">
            <a:xfrm>
              <a:off x="1373" y="2283"/>
              <a:ext cx="16" cy="24"/>
            </a:xfrm>
            <a:custGeom>
              <a:avLst/>
              <a:gdLst>
                <a:gd name="T0" fmla="*/ 8 w 46"/>
                <a:gd name="T1" fmla="*/ 3 h 47"/>
                <a:gd name="T2" fmla="*/ 8 w 46"/>
                <a:gd name="T3" fmla="*/ 4 h 47"/>
                <a:gd name="T4" fmla="*/ 8 w 46"/>
                <a:gd name="T5" fmla="*/ 4 h 47"/>
                <a:gd name="T6" fmla="*/ 8 w 46"/>
                <a:gd name="T7" fmla="*/ 4 h 47"/>
                <a:gd name="T8" fmla="*/ 8 w 46"/>
                <a:gd name="T9" fmla="*/ 4 h 47"/>
                <a:gd name="T10" fmla="*/ 8 w 46"/>
                <a:gd name="T11" fmla="*/ 2 h 47"/>
                <a:gd name="T12" fmla="*/ 7 w 46"/>
                <a:gd name="T13" fmla="*/ 1 h 47"/>
                <a:gd name="T14" fmla="*/ 5 w 46"/>
                <a:gd name="T15" fmla="*/ 0 h 47"/>
                <a:gd name="T16" fmla="*/ 3 w 46"/>
                <a:gd name="T17" fmla="*/ 0 h 47"/>
                <a:gd name="T18" fmla="*/ 1 w 46"/>
                <a:gd name="T19" fmla="*/ 1 h 47"/>
                <a:gd name="T20" fmla="*/ 0 w 46"/>
                <a:gd name="T21" fmla="*/ 2 h 47"/>
                <a:gd name="T22" fmla="*/ 0 w 46"/>
                <a:gd name="T23" fmla="*/ 4 h 47"/>
                <a:gd name="T24" fmla="*/ 0 w 46"/>
                <a:gd name="T25" fmla="*/ 5 h 47"/>
                <a:gd name="T26" fmla="*/ 0 w 46"/>
                <a:gd name="T27" fmla="*/ 8 h 47"/>
                <a:gd name="T28" fmla="*/ 1 w 46"/>
                <a:gd name="T29" fmla="*/ 11 h 47"/>
                <a:gd name="T30" fmla="*/ 3 w 46"/>
                <a:gd name="T31" fmla="*/ 14 h 47"/>
                <a:gd name="T32" fmla="*/ 6 w 46"/>
                <a:gd name="T33" fmla="*/ 17 h 47"/>
                <a:gd name="T34" fmla="*/ 8 w 46"/>
                <a:gd name="T35" fmla="*/ 20 h 47"/>
                <a:gd name="T36" fmla="*/ 11 w 46"/>
                <a:gd name="T37" fmla="*/ 22 h 47"/>
                <a:gd name="T38" fmla="*/ 14 w 46"/>
                <a:gd name="T39" fmla="*/ 24 h 47"/>
                <a:gd name="T40" fmla="*/ 16 w 46"/>
                <a:gd name="T41" fmla="*/ 24 h 47"/>
                <a:gd name="T42" fmla="*/ 16 w 46"/>
                <a:gd name="T43" fmla="*/ 19 h 47"/>
                <a:gd name="T44" fmla="*/ 14 w 46"/>
                <a:gd name="T45" fmla="*/ 13 h 47"/>
                <a:gd name="T46" fmla="*/ 10 w 46"/>
                <a:gd name="T47" fmla="*/ 7 h 47"/>
                <a:gd name="T48" fmla="*/ 8 w 46"/>
                <a:gd name="T49" fmla="*/ 3 h 47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w 46"/>
                <a:gd name="T76" fmla="*/ 0 h 47"/>
                <a:gd name="T77" fmla="*/ 46 w 46"/>
                <a:gd name="T78" fmla="*/ 47 h 47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T75" t="T76" r="T77" b="T78"/>
              <a:pathLst>
                <a:path w="46" h="47">
                  <a:moveTo>
                    <a:pt x="24" y="6"/>
                  </a:moveTo>
                  <a:lnTo>
                    <a:pt x="24" y="7"/>
                  </a:lnTo>
                  <a:lnTo>
                    <a:pt x="23" y="4"/>
                  </a:lnTo>
                  <a:lnTo>
                    <a:pt x="19" y="1"/>
                  </a:lnTo>
                  <a:lnTo>
                    <a:pt x="14" y="0"/>
                  </a:lnTo>
                  <a:lnTo>
                    <a:pt x="8" y="0"/>
                  </a:lnTo>
                  <a:lnTo>
                    <a:pt x="4" y="1"/>
                  </a:lnTo>
                  <a:lnTo>
                    <a:pt x="1" y="4"/>
                  </a:lnTo>
                  <a:lnTo>
                    <a:pt x="0" y="7"/>
                  </a:lnTo>
                  <a:lnTo>
                    <a:pt x="0" y="10"/>
                  </a:lnTo>
                  <a:lnTo>
                    <a:pt x="1" y="15"/>
                  </a:lnTo>
                  <a:lnTo>
                    <a:pt x="4" y="21"/>
                  </a:lnTo>
                  <a:lnTo>
                    <a:pt x="10" y="28"/>
                  </a:lnTo>
                  <a:lnTo>
                    <a:pt x="17" y="34"/>
                  </a:lnTo>
                  <a:lnTo>
                    <a:pt x="24" y="40"/>
                  </a:lnTo>
                  <a:lnTo>
                    <a:pt x="33" y="44"/>
                  </a:lnTo>
                  <a:lnTo>
                    <a:pt x="40" y="47"/>
                  </a:lnTo>
                  <a:lnTo>
                    <a:pt x="46" y="47"/>
                  </a:lnTo>
                  <a:lnTo>
                    <a:pt x="45" y="37"/>
                  </a:lnTo>
                  <a:lnTo>
                    <a:pt x="39" y="25"/>
                  </a:lnTo>
                  <a:lnTo>
                    <a:pt x="30" y="14"/>
                  </a:lnTo>
                  <a:lnTo>
                    <a:pt x="24" y="6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175" name="Freeform 39"/>
            <p:cNvSpPr>
              <a:spLocks/>
            </p:cNvSpPr>
            <p:nvPr/>
          </p:nvSpPr>
          <p:spPr bwMode="auto">
            <a:xfrm>
              <a:off x="1360" y="2263"/>
              <a:ext cx="21" cy="16"/>
            </a:xfrm>
            <a:custGeom>
              <a:avLst/>
              <a:gdLst>
                <a:gd name="T0" fmla="*/ 17 w 63"/>
                <a:gd name="T1" fmla="*/ 12 h 31"/>
                <a:gd name="T2" fmla="*/ 19 w 63"/>
                <a:gd name="T3" fmla="*/ 11 h 31"/>
                <a:gd name="T4" fmla="*/ 21 w 63"/>
                <a:gd name="T5" fmla="*/ 9 h 31"/>
                <a:gd name="T6" fmla="*/ 21 w 63"/>
                <a:gd name="T7" fmla="*/ 7 h 31"/>
                <a:gd name="T8" fmla="*/ 21 w 63"/>
                <a:gd name="T9" fmla="*/ 5 h 31"/>
                <a:gd name="T10" fmla="*/ 20 w 63"/>
                <a:gd name="T11" fmla="*/ 3 h 31"/>
                <a:gd name="T12" fmla="*/ 19 w 63"/>
                <a:gd name="T13" fmla="*/ 1 h 31"/>
                <a:gd name="T14" fmla="*/ 17 w 63"/>
                <a:gd name="T15" fmla="*/ 0 h 31"/>
                <a:gd name="T16" fmla="*/ 14 w 63"/>
                <a:gd name="T17" fmla="*/ 0 h 31"/>
                <a:gd name="T18" fmla="*/ 13 w 63"/>
                <a:gd name="T19" fmla="*/ 0 h 31"/>
                <a:gd name="T20" fmla="*/ 11 w 63"/>
                <a:gd name="T21" fmla="*/ 1 h 31"/>
                <a:gd name="T22" fmla="*/ 9 w 63"/>
                <a:gd name="T23" fmla="*/ 2 h 31"/>
                <a:gd name="T24" fmla="*/ 5 w 63"/>
                <a:gd name="T25" fmla="*/ 4 h 31"/>
                <a:gd name="T26" fmla="*/ 2 w 63"/>
                <a:gd name="T27" fmla="*/ 7 h 31"/>
                <a:gd name="T28" fmla="*/ 1 w 63"/>
                <a:gd name="T29" fmla="*/ 10 h 31"/>
                <a:gd name="T30" fmla="*/ 0 w 63"/>
                <a:gd name="T31" fmla="*/ 13 h 31"/>
                <a:gd name="T32" fmla="*/ 0 w 63"/>
                <a:gd name="T33" fmla="*/ 14 h 31"/>
                <a:gd name="T34" fmla="*/ 1 w 63"/>
                <a:gd name="T35" fmla="*/ 15 h 31"/>
                <a:gd name="T36" fmla="*/ 3 w 63"/>
                <a:gd name="T37" fmla="*/ 16 h 31"/>
                <a:gd name="T38" fmla="*/ 5 w 63"/>
                <a:gd name="T39" fmla="*/ 16 h 31"/>
                <a:gd name="T40" fmla="*/ 7 w 63"/>
                <a:gd name="T41" fmla="*/ 16 h 31"/>
                <a:gd name="T42" fmla="*/ 10 w 63"/>
                <a:gd name="T43" fmla="*/ 15 h 31"/>
                <a:gd name="T44" fmla="*/ 12 w 63"/>
                <a:gd name="T45" fmla="*/ 14 h 31"/>
                <a:gd name="T46" fmla="*/ 14 w 63"/>
                <a:gd name="T47" fmla="*/ 13 h 31"/>
                <a:gd name="T48" fmla="*/ 17 w 63"/>
                <a:gd name="T49" fmla="*/ 12 h 31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w 63"/>
                <a:gd name="T76" fmla="*/ 0 h 31"/>
                <a:gd name="T77" fmla="*/ 63 w 63"/>
                <a:gd name="T78" fmla="*/ 31 h 31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T75" t="T76" r="T77" b="T78"/>
              <a:pathLst>
                <a:path w="63" h="31">
                  <a:moveTo>
                    <a:pt x="50" y="23"/>
                  </a:moveTo>
                  <a:lnTo>
                    <a:pt x="56" y="21"/>
                  </a:lnTo>
                  <a:lnTo>
                    <a:pt x="62" y="18"/>
                  </a:lnTo>
                  <a:lnTo>
                    <a:pt x="63" y="14"/>
                  </a:lnTo>
                  <a:lnTo>
                    <a:pt x="63" y="10"/>
                  </a:lnTo>
                  <a:lnTo>
                    <a:pt x="61" y="5"/>
                  </a:lnTo>
                  <a:lnTo>
                    <a:pt x="56" y="2"/>
                  </a:lnTo>
                  <a:lnTo>
                    <a:pt x="50" y="0"/>
                  </a:lnTo>
                  <a:lnTo>
                    <a:pt x="43" y="0"/>
                  </a:lnTo>
                  <a:lnTo>
                    <a:pt x="40" y="0"/>
                  </a:lnTo>
                  <a:lnTo>
                    <a:pt x="34" y="1"/>
                  </a:lnTo>
                  <a:lnTo>
                    <a:pt x="26" y="3"/>
                  </a:lnTo>
                  <a:lnTo>
                    <a:pt x="16" y="7"/>
                  </a:lnTo>
                  <a:lnTo>
                    <a:pt x="7" y="13"/>
                  </a:lnTo>
                  <a:lnTo>
                    <a:pt x="3" y="19"/>
                  </a:lnTo>
                  <a:lnTo>
                    <a:pt x="0" y="25"/>
                  </a:lnTo>
                  <a:lnTo>
                    <a:pt x="0" y="27"/>
                  </a:lnTo>
                  <a:lnTo>
                    <a:pt x="4" y="29"/>
                  </a:lnTo>
                  <a:lnTo>
                    <a:pt x="10" y="31"/>
                  </a:lnTo>
                  <a:lnTo>
                    <a:pt x="16" y="31"/>
                  </a:lnTo>
                  <a:lnTo>
                    <a:pt x="21" y="31"/>
                  </a:lnTo>
                  <a:lnTo>
                    <a:pt x="29" y="29"/>
                  </a:lnTo>
                  <a:lnTo>
                    <a:pt x="36" y="28"/>
                  </a:lnTo>
                  <a:lnTo>
                    <a:pt x="43" y="26"/>
                  </a:lnTo>
                  <a:lnTo>
                    <a:pt x="50" y="23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176" name="Freeform 40"/>
            <p:cNvSpPr>
              <a:spLocks/>
            </p:cNvSpPr>
            <p:nvPr/>
          </p:nvSpPr>
          <p:spPr bwMode="auto">
            <a:xfrm>
              <a:off x="1261" y="2237"/>
              <a:ext cx="81" cy="103"/>
            </a:xfrm>
            <a:custGeom>
              <a:avLst/>
              <a:gdLst>
                <a:gd name="T0" fmla="*/ 30 w 245"/>
                <a:gd name="T1" fmla="*/ 15 h 206"/>
                <a:gd name="T2" fmla="*/ 24 w 245"/>
                <a:gd name="T3" fmla="*/ 20 h 206"/>
                <a:gd name="T4" fmla="*/ 19 w 245"/>
                <a:gd name="T5" fmla="*/ 25 h 206"/>
                <a:gd name="T6" fmla="*/ 13 w 245"/>
                <a:gd name="T7" fmla="*/ 31 h 206"/>
                <a:gd name="T8" fmla="*/ 9 w 245"/>
                <a:gd name="T9" fmla="*/ 37 h 206"/>
                <a:gd name="T10" fmla="*/ 6 w 245"/>
                <a:gd name="T11" fmla="*/ 44 h 206"/>
                <a:gd name="T12" fmla="*/ 3 w 245"/>
                <a:gd name="T13" fmla="*/ 50 h 206"/>
                <a:gd name="T14" fmla="*/ 1 w 245"/>
                <a:gd name="T15" fmla="*/ 56 h 206"/>
                <a:gd name="T16" fmla="*/ 0 w 245"/>
                <a:gd name="T17" fmla="*/ 63 h 206"/>
                <a:gd name="T18" fmla="*/ 1 w 245"/>
                <a:gd name="T19" fmla="*/ 75 h 206"/>
                <a:gd name="T20" fmla="*/ 5 w 245"/>
                <a:gd name="T21" fmla="*/ 83 h 206"/>
                <a:gd name="T22" fmla="*/ 11 w 245"/>
                <a:gd name="T23" fmla="*/ 91 h 206"/>
                <a:gd name="T24" fmla="*/ 18 w 245"/>
                <a:gd name="T25" fmla="*/ 96 h 206"/>
                <a:gd name="T26" fmla="*/ 26 w 245"/>
                <a:gd name="T27" fmla="*/ 100 h 206"/>
                <a:gd name="T28" fmla="*/ 36 w 245"/>
                <a:gd name="T29" fmla="*/ 103 h 206"/>
                <a:gd name="T30" fmla="*/ 45 w 245"/>
                <a:gd name="T31" fmla="*/ 103 h 206"/>
                <a:gd name="T32" fmla="*/ 54 w 245"/>
                <a:gd name="T33" fmla="*/ 102 h 206"/>
                <a:gd name="T34" fmla="*/ 56 w 245"/>
                <a:gd name="T35" fmla="*/ 102 h 206"/>
                <a:gd name="T36" fmla="*/ 58 w 245"/>
                <a:gd name="T37" fmla="*/ 101 h 206"/>
                <a:gd name="T38" fmla="*/ 60 w 245"/>
                <a:gd name="T39" fmla="*/ 99 h 206"/>
                <a:gd name="T40" fmla="*/ 60 w 245"/>
                <a:gd name="T41" fmla="*/ 97 h 206"/>
                <a:gd name="T42" fmla="*/ 60 w 245"/>
                <a:gd name="T43" fmla="*/ 96 h 206"/>
                <a:gd name="T44" fmla="*/ 58 w 245"/>
                <a:gd name="T45" fmla="*/ 96 h 206"/>
                <a:gd name="T46" fmla="*/ 56 w 245"/>
                <a:gd name="T47" fmla="*/ 95 h 206"/>
                <a:gd name="T48" fmla="*/ 54 w 245"/>
                <a:gd name="T49" fmla="*/ 95 h 206"/>
                <a:gd name="T50" fmla="*/ 51 w 245"/>
                <a:gd name="T51" fmla="*/ 95 h 206"/>
                <a:gd name="T52" fmla="*/ 48 w 245"/>
                <a:gd name="T53" fmla="*/ 95 h 206"/>
                <a:gd name="T54" fmla="*/ 46 w 245"/>
                <a:gd name="T55" fmla="*/ 95 h 206"/>
                <a:gd name="T56" fmla="*/ 45 w 245"/>
                <a:gd name="T57" fmla="*/ 95 h 206"/>
                <a:gd name="T58" fmla="*/ 40 w 245"/>
                <a:gd name="T59" fmla="*/ 95 h 206"/>
                <a:gd name="T60" fmla="*/ 35 w 245"/>
                <a:gd name="T61" fmla="*/ 94 h 206"/>
                <a:gd name="T62" fmla="*/ 31 w 245"/>
                <a:gd name="T63" fmla="*/ 94 h 206"/>
                <a:gd name="T64" fmla="*/ 26 w 245"/>
                <a:gd name="T65" fmla="*/ 92 h 206"/>
                <a:gd name="T66" fmla="*/ 21 w 245"/>
                <a:gd name="T67" fmla="*/ 91 h 206"/>
                <a:gd name="T68" fmla="*/ 16 w 245"/>
                <a:gd name="T69" fmla="*/ 87 h 206"/>
                <a:gd name="T70" fmla="*/ 12 w 245"/>
                <a:gd name="T71" fmla="*/ 83 h 206"/>
                <a:gd name="T72" fmla="*/ 7 w 245"/>
                <a:gd name="T73" fmla="*/ 76 h 206"/>
                <a:gd name="T74" fmla="*/ 6 w 245"/>
                <a:gd name="T75" fmla="*/ 68 h 206"/>
                <a:gd name="T76" fmla="*/ 7 w 245"/>
                <a:gd name="T77" fmla="*/ 61 h 206"/>
                <a:gd name="T78" fmla="*/ 9 w 245"/>
                <a:gd name="T79" fmla="*/ 54 h 206"/>
                <a:gd name="T80" fmla="*/ 12 w 245"/>
                <a:gd name="T81" fmla="*/ 48 h 206"/>
                <a:gd name="T82" fmla="*/ 16 w 245"/>
                <a:gd name="T83" fmla="*/ 42 h 206"/>
                <a:gd name="T84" fmla="*/ 20 w 245"/>
                <a:gd name="T85" fmla="*/ 36 h 206"/>
                <a:gd name="T86" fmla="*/ 26 w 245"/>
                <a:gd name="T87" fmla="*/ 30 h 206"/>
                <a:gd name="T88" fmla="*/ 32 w 245"/>
                <a:gd name="T89" fmla="*/ 26 h 206"/>
                <a:gd name="T90" fmla="*/ 38 w 245"/>
                <a:gd name="T91" fmla="*/ 21 h 206"/>
                <a:gd name="T92" fmla="*/ 45 w 245"/>
                <a:gd name="T93" fmla="*/ 17 h 206"/>
                <a:gd name="T94" fmla="*/ 52 w 245"/>
                <a:gd name="T95" fmla="*/ 13 h 206"/>
                <a:gd name="T96" fmla="*/ 58 w 245"/>
                <a:gd name="T97" fmla="*/ 11 h 206"/>
                <a:gd name="T98" fmla="*/ 65 w 245"/>
                <a:gd name="T99" fmla="*/ 8 h 206"/>
                <a:gd name="T100" fmla="*/ 70 w 245"/>
                <a:gd name="T101" fmla="*/ 6 h 206"/>
                <a:gd name="T102" fmla="*/ 76 w 245"/>
                <a:gd name="T103" fmla="*/ 4 h 206"/>
                <a:gd name="T104" fmla="*/ 81 w 245"/>
                <a:gd name="T105" fmla="*/ 3 h 206"/>
                <a:gd name="T106" fmla="*/ 78 w 245"/>
                <a:gd name="T107" fmla="*/ 1 h 206"/>
                <a:gd name="T108" fmla="*/ 72 w 245"/>
                <a:gd name="T109" fmla="*/ 0 h 206"/>
                <a:gd name="T110" fmla="*/ 66 w 245"/>
                <a:gd name="T111" fmla="*/ 1 h 206"/>
                <a:gd name="T112" fmla="*/ 59 w 245"/>
                <a:gd name="T113" fmla="*/ 3 h 206"/>
                <a:gd name="T114" fmla="*/ 51 w 245"/>
                <a:gd name="T115" fmla="*/ 5 h 206"/>
                <a:gd name="T116" fmla="*/ 43 w 245"/>
                <a:gd name="T117" fmla="*/ 8 h 206"/>
                <a:gd name="T118" fmla="*/ 36 w 245"/>
                <a:gd name="T119" fmla="*/ 12 h 206"/>
                <a:gd name="T120" fmla="*/ 30 w 245"/>
                <a:gd name="T121" fmla="*/ 15 h 20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w 245"/>
                <a:gd name="T184" fmla="*/ 0 h 206"/>
                <a:gd name="T185" fmla="*/ 245 w 245"/>
                <a:gd name="T186" fmla="*/ 206 h 206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T183" t="T184" r="T185" b="T186"/>
              <a:pathLst>
                <a:path w="245" h="206">
                  <a:moveTo>
                    <a:pt x="90" y="31"/>
                  </a:moveTo>
                  <a:lnTo>
                    <a:pt x="72" y="40"/>
                  </a:lnTo>
                  <a:lnTo>
                    <a:pt x="56" y="50"/>
                  </a:lnTo>
                  <a:lnTo>
                    <a:pt x="40" y="62"/>
                  </a:lnTo>
                  <a:lnTo>
                    <a:pt x="27" y="74"/>
                  </a:lnTo>
                  <a:lnTo>
                    <a:pt x="17" y="87"/>
                  </a:lnTo>
                  <a:lnTo>
                    <a:pt x="8" y="100"/>
                  </a:lnTo>
                  <a:lnTo>
                    <a:pt x="3" y="113"/>
                  </a:lnTo>
                  <a:lnTo>
                    <a:pt x="0" y="127"/>
                  </a:lnTo>
                  <a:lnTo>
                    <a:pt x="3" y="149"/>
                  </a:lnTo>
                  <a:lnTo>
                    <a:pt x="14" y="166"/>
                  </a:lnTo>
                  <a:lnTo>
                    <a:pt x="32" y="181"/>
                  </a:lnTo>
                  <a:lnTo>
                    <a:pt x="53" y="192"/>
                  </a:lnTo>
                  <a:lnTo>
                    <a:pt x="80" y="200"/>
                  </a:lnTo>
                  <a:lnTo>
                    <a:pt x="109" y="205"/>
                  </a:lnTo>
                  <a:lnTo>
                    <a:pt x="136" y="206"/>
                  </a:lnTo>
                  <a:lnTo>
                    <a:pt x="164" y="203"/>
                  </a:lnTo>
                  <a:lnTo>
                    <a:pt x="169" y="203"/>
                  </a:lnTo>
                  <a:lnTo>
                    <a:pt x="175" y="201"/>
                  </a:lnTo>
                  <a:lnTo>
                    <a:pt x="180" y="197"/>
                  </a:lnTo>
                  <a:lnTo>
                    <a:pt x="181" y="193"/>
                  </a:lnTo>
                  <a:lnTo>
                    <a:pt x="180" y="191"/>
                  </a:lnTo>
                  <a:lnTo>
                    <a:pt x="175" y="191"/>
                  </a:lnTo>
                  <a:lnTo>
                    <a:pt x="169" y="190"/>
                  </a:lnTo>
                  <a:lnTo>
                    <a:pt x="162" y="190"/>
                  </a:lnTo>
                  <a:lnTo>
                    <a:pt x="154" y="190"/>
                  </a:lnTo>
                  <a:lnTo>
                    <a:pt x="146" y="190"/>
                  </a:lnTo>
                  <a:lnTo>
                    <a:pt x="139" y="190"/>
                  </a:lnTo>
                  <a:lnTo>
                    <a:pt x="135" y="190"/>
                  </a:lnTo>
                  <a:lnTo>
                    <a:pt x="120" y="189"/>
                  </a:lnTo>
                  <a:lnTo>
                    <a:pt x="107" y="188"/>
                  </a:lnTo>
                  <a:lnTo>
                    <a:pt x="93" y="187"/>
                  </a:lnTo>
                  <a:lnTo>
                    <a:pt x="78" y="184"/>
                  </a:lnTo>
                  <a:lnTo>
                    <a:pt x="64" y="181"/>
                  </a:lnTo>
                  <a:lnTo>
                    <a:pt x="49" y="174"/>
                  </a:lnTo>
                  <a:lnTo>
                    <a:pt x="36" y="165"/>
                  </a:lnTo>
                  <a:lnTo>
                    <a:pt x="22" y="152"/>
                  </a:lnTo>
                  <a:lnTo>
                    <a:pt x="19" y="136"/>
                  </a:lnTo>
                  <a:lnTo>
                    <a:pt x="20" y="122"/>
                  </a:lnTo>
                  <a:lnTo>
                    <a:pt x="26" y="108"/>
                  </a:lnTo>
                  <a:lnTo>
                    <a:pt x="35" y="95"/>
                  </a:lnTo>
                  <a:lnTo>
                    <a:pt x="48" y="83"/>
                  </a:lnTo>
                  <a:lnTo>
                    <a:pt x="62" y="71"/>
                  </a:lnTo>
                  <a:lnTo>
                    <a:pt x="78" y="61"/>
                  </a:lnTo>
                  <a:lnTo>
                    <a:pt x="97" y="51"/>
                  </a:lnTo>
                  <a:lnTo>
                    <a:pt x="116" y="42"/>
                  </a:lnTo>
                  <a:lnTo>
                    <a:pt x="136" y="34"/>
                  </a:lnTo>
                  <a:lnTo>
                    <a:pt x="156" y="27"/>
                  </a:lnTo>
                  <a:lnTo>
                    <a:pt x="175" y="21"/>
                  </a:lnTo>
                  <a:lnTo>
                    <a:pt x="196" y="16"/>
                  </a:lnTo>
                  <a:lnTo>
                    <a:pt x="213" y="11"/>
                  </a:lnTo>
                  <a:lnTo>
                    <a:pt x="230" y="8"/>
                  </a:lnTo>
                  <a:lnTo>
                    <a:pt x="245" y="6"/>
                  </a:lnTo>
                  <a:lnTo>
                    <a:pt x="235" y="2"/>
                  </a:lnTo>
                  <a:lnTo>
                    <a:pt x="219" y="0"/>
                  </a:lnTo>
                  <a:lnTo>
                    <a:pt x="200" y="2"/>
                  </a:lnTo>
                  <a:lnTo>
                    <a:pt x="178" y="5"/>
                  </a:lnTo>
                  <a:lnTo>
                    <a:pt x="154" y="10"/>
                  </a:lnTo>
                  <a:lnTo>
                    <a:pt x="130" y="16"/>
                  </a:lnTo>
                  <a:lnTo>
                    <a:pt x="109" y="24"/>
                  </a:lnTo>
                  <a:lnTo>
                    <a:pt x="90" y="31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177" name="Freeform 41"/>
            <p:cNvSpPr>
              <a:spLocks/>
            </p:cNvSpPr>
            <p:nvPr/>
          </p:nvSpPr>
          <p:spPr bwMode="auto">
            <a:xfrm>
              <a:off x="1401" y="2236"/>
              <a:ext cx="53" cy="80"/>
            </a:xfrm>
            <a:custGeom>
              <a:avLst/>
              <a:gdLst>
                <a:gd name="T0" fmla="*/ 45 w 159"/>
                <a:gd name="T1" fmla="*/ 26 h 160"/>
                <a:gd name="T2" fmla="*/ 46 w 159"/>
                <a:gd name="T3" fmla="*/ 35 h 160"/>
                <a:gd name="T4" fmla="*/ 45 w 159"/>
                <a:gd name="T5" fmla="*/ 42 h 160"/>
                <a:gd name="T6" fmla="*/ 42 w 159"/>
                <a:gd name="T7" fmla="*/ 48 h 160"/>
                <a:gd name="T8" fmla="*/ 37 w 159"/>
                <a:gd name="T9" fmla="*/ 53 h 160"/>
                <a:gd name="T10" fmla="*/ 31 w 159"/>
                <a:gd name="T11" fmla="*/ 58 h 160"/>
                <a:gd name="T12" fmla="*/ 25 w 159"/>
                <a:gd name="T13" fmla="*/ 63 h 160"/>
                <a:gd name="T14" fmla="*/ 18 w 159"/>
                <a:gd name="T15" fmla="*/ 68 h 160"/>
                <a:gd name="T16" fmla="*/ 12 w 159"/>
                <a:gd name="T17" fmla="*/ 73 h 160"/>
                <a:gd name="T18" fmla="*/ 11 w 159"/>
                <a:gd name="T19" fmla="*/ 75 h 160"/>
                <a:gd name="T20" fmla="*/ 11 w 159"/>
                <a:gd name="T21" fmla="*/ 76 h 160"/>
                <a:gd name="T22" fmla="*/ 11 w 159"/>
                <a:gd name="T23" fmla="*/ 77 h 160"/>
                <a:gd name="T24" fmla="*/ 12 w 159"/>
                <a:gd name="T25" fmla="*/ 79 h 160"/>
                <a:gd name="T26" fmla="*/ 13 w 159"/>
                <a:gd name="T27" fmla="*/ 80 h 160"/>
                <a:gd name="T28" fmla="*/ 14 w 159"/>
                <a:gd name="T29" fmla="*/ 80 h 160"/>
                <a:gd name="T30" fmla="*/ 16 w 159"/>
                <a:gd name="T31" fmla="*/ 80 h 160"/>
                <a:gd name="T32" fmla="*/ 17 w 159"/>
                <a:gd name="T33" fmla="*/ 80 h 160"/>
                <a:gd name="T34" fmla="*/ 24 w 159"/>
                <a:gd name="T35" fmla="*/ 75 h 160"/>
                <a:gd name="T36" fmla="*/ 32 w 159"/>
                <a:gd name="T37" fmla="*/ 70 h 160"/>
                <a:gd name="T38" fmla="*/ 38 w 159"/>
                <a:gd name="T39" fmla="*/ 64 h 160"/>
                <a:gd name="T40" fmla="*/ 45 w 159"/>
                <a:gd name="T41" fmla="*/ 57 h 160"/>
                <a:gd name="T42" fmla="*/ 49 w 159"/>
                <a:gd name="T43" fmla="*/ 50 h 160"/>
                <a:gd name="T44" fmla="*/ 52 w 159"/>
                <a:gd name="T45" fmla="*/ 42 h 160"/>
                <a:gd name="T46" fmla="*/ 53 w 159"/>
                <a:gd name="T47" fmla="*/ 34 h 160"/>
                <a:gd name="T48" fmla="*/ 51 w 159"/>
                <a:gd name="T49" fmla="*/ 25 h 160"/>
                <a:gd name="T50" fmla="*/ 47 w 159"/>
                <a:gd name="T51" fmla="*/ 18 h 160"/>
                <a:gd name="T52" fmla="*/ 41 w 159"/>
                <a:gd name="T53" fmla="*/ 12 h 160"/>
                <a:gd name="T54" fmla="*/ 33 w 159"/>
                <a:gd name="T55" fmla="*/ 7 h 160"/>
                <a:gd name="T56" fmla="*/ 25 w 159"/>
                <a:gd name="T57" fmla="*/ 3 h 160"/>
                <a:gd name="T58" fmla="*/ 17 w 159"/>
                <a:gd name="T59" fmla="*/ 1 h 160"/>
                <a:gd name="T60" fmla="*/ 10 w 159"/>
                <a:gd name="T61" fmla="*/ 0 h 160"/>
                <a:gd name="T62" fmla="*/ 4 w 159"/>
                <a:gd name="T63" fmla="*/ 1 h 160"/>
                <a:gd name="T64" fmla="*/ 0 w 159"/>
                <a:gd name="T65" fmla="*/ 3 h 160"/>
                <a:gd name="T66" fmla="*/ 7 w 159"/>
                <a:gd name="T67" fmla="*/ 5 h 160"/>
                <a:gd name="T68" fmla="*/ 14 w 159"/>
                <a:gd name="T69" fmla="*/ 6 h 160"/>
                <a:gd name="T70" fmla="*/ 20 w 159"/>
                <a:gd name="T71" fmla="*/ 7 h 160"/>
                <a:gd name="T72" fmla="*/ 26 w 159"/>
                <a:gd name="T73" fmla="*/ 10 h 160"/>
                <a:gd name="T74" fmla="*/ 32 w 159"/>
                <a:gd name="T75" fmla="*/ 12 h 160"/>
                <a:gd name="T76" fmla="*/ 37 w 159"/>
                <a:gd name="T77" fmla="*/ 15 h 160"/>
                <a:gd name="T78" fmla="*/ 42 w 159"/>
                <a:gd name="T79" fmla="*/ 20 h 160"/>
                <a:gd name="T80" fmla="*/ 45 w 159"/>
                <a:gd name="T81" fmla="*/ 26 h 160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w 159"/>
                <a:gd name="T124" fmla="*/ 0 h 160"/>
                <a:gd name="T125" fmla="*/ 159 w 159"/>
                <a:gd name="T126" fmla="*/ 160 h 160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T123" t="T124" r="T125" b="T126"/>
              <a:pathLst>
                <a:path w="159" h="160">
                  <a:moveTo>
                    <a:pt x="134" y="53"/>
                  </a:moveTo>
                  <a:lnTo>
                    <a:pt x="138" y="70"/>
                  </a:lnTo>
                  <a:lnTo>
                    <a:pt x="135" y="84"/>
                  </a:lnTo>
                  <a:lnTo>
                    <a:pt x="125" y="96"/>
                  </a:lnTo>
                  <a:lnTo>
                    <a:pt x="111" y="107"/>
                  </a:lnTo>
                  <a:lnTo>
                    <a:pt x="93" y="117"/>
                  </a:lnTo>
                  <a:lnTo>
                    <a:pt x="74" y="126"/>
                  </a:lnTo>
                  <a:lnTo>
                    <a:pt x="54" y="136"/>
                  </a:lnTo>
                  <a:lnTo>
                    <a:pt x="37" y="146"/>
                  </a:lnTo>
                  <a:lnTo>
                    <a:pt x="34" y="149"/>
                  </a:lnTo>
                  <a:lnTo>
                    <a:pt x="32" y="151"/>
                  </a:lnTo>
                  <a:lnTo>
                    <a:pt x="32" y="154"/>
                  </a:lnTo>
                  <a:lnTo>
                    <a:pt x="35" y="157"/>
                  </a:lnTo>
                  <a:lnTo>
                    <a:pt x="38" y="159"/>
                  </a:lnTo>
                  <a:lnTo>
                    <a:pt x="43" y="160"/>
                  </a:lnTo>
                  <a:lnTo>
                    <a:pt x="47" y="160"/>
                  </a:lnTo>
                  <a:lnTo>
                    <a:pt x="51" y="159"/>
                  </a:lnTo>
                  <a:lnTo>
                    <a:pt x="73" y="150"/>
                  </a:lnTo>
                  <a:lnTo>
                    <a:pt x="95" y="139"/>
                  </a:lnTo>
                  <a:lnTo>
                    <a:pt x="115" y="128"/>
                  </a:lnTo>
                  <a:lnTo>
                    <a:pt x="134" y="115"/>
                  </a:lnTo>
                  <a:lnTo>
                    <a:pt x="147" y="101"/>
                  </a:lnTo>
                  <a:lnTo>
                    <a:pt x="156" y="85"/>
                  </a:lnTo>
                  <a:lnTo>
                    <a:pt x="159" y="68"/>
                  </a:lnTo>
                  <a:lnTo>
                    <a:pt x="153" y="50"/>
                  </a:lnTo>
                  <a:lnTo>
                    <a:pt x="140" y="36"/>
                  </a:lnTo>
                  <a:lnTo>
                    <a:pt x="122" y="24"/>
                  </a:lnTo>
                  <a:lnTo>
                    <a:pt x="99" y="14"/>
                  </a:lnTo>
                  <a:lnTo>
                    <a:pt x="76" y="7"/>
                  </a:lnTo>
                  <a:lnTo>
                    <a:pt x="51" y="2"/>
                  </a:lnTo>
                  <a:lnTo>
                    <a:pt x="29" y="0"/>
                  </a:lnTo>
                  <a:lnTo>
                    <a:pt x="12" y="1"/>
                  </a:lnTo>
                  <a:lnTo>
                    <a:pt x="0" y="5"/>
                  </a:lnTo>
                  <a:lnTo>
                    <a:pt x="21" y="9"/>
                  </a:lnTo>
                  <a:lnTo>
                    <a:pt x="41" y="12"/>
                  </a:lnTo>
                  <a:lnTo>
                    <a:pt x="60" y="15"/>
                  </a:lnTo>
                  <a:lnTo>
                    <a:pt x="79" y="19"/>
                  </a:lnTo>
                  <a:lnTo>
                    <a:pt x="96" y="24"/>
                  </a:lnTo>
                  <a:lnTo>
                    <a:pt x="112" y="31"/>
                  </a:lnTo>
                  <a:lnTo>
                    <a:pt x="125" y="40"/>
                  </a:lnTo>
                  <a:lnTo>
                    <a:pt x="134" y="53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178" name="Freeform 42"/>
            <p:cNvSpPr>
              <a:spLocks/>
            </p:cNvSpPr>
            <p:nvPr/>
          </p:nvSpPr>
          <p:spPr bwMode="auto">
            <a:xfrm>
              <a:off x="1208" y="2218"/>
              <a:ext cx="133" cy="166"/>
            </a:xfrm>
            <a:custGeom>
              <a:avLst/>
              <a:gdLst>
                <a:gd name="T0" fmla="*/ 42 w 399"/>
                <a:gd name="T1" fmla="*/ 31 h 332"/>
                <a:gd name="T2" fmla="*/ 22 w 399"/>
                <a:gd name="T3" fmla="*/ 50 h 332"/>
                <a:gd name="T4" fmla="*/ 7 w 399"/>
                <a:gd name="T5" fmla="*/ 74 h 332"/>
                <a:gd name="T6" fmla="*/ 0 w 399"/>
                <a:gd name="T7" fmla="*/ 100 h 332"/>
                <a:gd name="T8" fmla="*/ 1 w 399"/>
                <a:gd name="T9" fmla="*/ 117 h 332"/>
                <a:gd name="T10" fmla="*/ 4 w 399"/>
                <a:gd name="T11" fmla="*/ 124 h 332"/>
                <a:gd name="T12" fmla="*/ 9 w 399"/>
                <a:gd name="T13" fmla="*/ 131 h 332"/>
                <a:gd name="T14" fmla="*/ 14 w 399"/>
                <a:gd name="T15" fmla="*/ 137 h 332"/>
                <a:gd name="T16" fmla="*/ 23 w 399"/>
                <a:gd name="T17" fmla="*/ 143 h 332"/>
                <a:gd name="T18" fmla="*/ 36 w 399"/>
                <a:gd name="T19" fmla="*/ 149 h 332"/>
                <a:gd name="T20" fmla="*/ 49 w 399"/>
                <a:gd name="T21" fmla="*/ 154 h 332"/>
                <a:gd name="T22" fmla="*/ 63 w 399"/>
                <a:gd name="T23" fmla="*/ 158 h 332"/>
                <a:gd name="T24" fmla="*/ 77 w 399"/>
                <a:gd name="T25" fmla="*/ 161 h 332"/>
                <a:gd name="T26" fmla="*/ 91 w 399"/>
                <a:gd name="T27" fmla="*/ 163 h 332"/>
                <a:gd name="T28" fmla="*/ 105 w 399"/>
                <a:gd name="T29" fmla="*/ 165 h 332"/>
                <a:gd name="T30" fmla="*/ 119 w 399"/>
                <a:gd name="T31" fmla="*/ 166 h 332"/>
                <a:gd name="T32" fmla="*/ 129 w 399"/>
                <a:gd name="T33" fmla="*/ 166 h 332"/>
                <a:gd name="T34" fmla="*/ 132 w 399"/>
                <a:gd name="T35" fmla="*/ 163 h 332"/>
                <a:gd name="T36" fmla="*/ 133 w 399"/>
                <a:gd name="T37" fmla="*/ 158 h 332"/>
                <a:gd name="T38" fmla="*/ 130 w 399"/>
                <a:gd name="T39" fmla="*/ 155 h 332"/>
                <a:gd name="T40" fmla="*/ 121 w 399"/>
                <a:gd name="T41" fmla="*/ 154 h 332"/>
                <a:gd name="T42" fmla="*/ 108 w 399"/>
                <a:gd name="T43" fmla="*/ 154 h 332"/>
                <a:gd name="T44" fmla="*/ 95 w 399"/>
                <a:gd name="T45" fmla="*/ 153 h 332"/>
                <a:gd name="T46" fmla="*/ 82 w 399"/>
                <a:gd name="T47" fmla="*/ 151 h 332"/>
                <a:gd name="T48" fmla="*/ 69 w 399"/>
                <a:gd name="T49" fmla="*/ 148 h 332"/>
                <a:gd name="T50" fmla="*/ 56 w 399"/>
                <a:gd name="T51" fmla="*/ 145 h 332"/>
                <a:gd name="T52" fmla="*/ 44 w 399"/>
                <a:gd name="T53" fmla="*/ 141 h 332"/>
                <a:gd name="T54" fmla="*/ 31 w 399"/>
                <a:gd name="T55" fmla="*/ 135 h 332"/>
                <a:gd name="T56" fmla="*/ 21 w 399"/>
                <a:gd name="T57" fmla="*/ 128 h 332"/>
                <a:gd name="T58" fmla="*/ 15 w 399"/>
                <a:gd name="T59" fmla="*/ 118 h 332"/>
                <a:gd name="T60" fmla="*/ 13 w 399"/>
                <a:gd name="T61" fmla="*/ 105 h 332"/>
                <a:gd name="T62" fmla="*/ 15 w 399"/>
                <a:gd name="T63" fmla="*/ 86 h 332"/>
                <a:gd name="T64" fmla="*/ 21 w 399"/>
                <a:gd name="T65" fmla="*/ 73 h 332"/>
                <a:gd name="T66" fmla="*/ 28 w 399"/>
                <a:gd name="T67" fmla="*/ 60 h 332"/>
                <a:gd name="T68" fmla="*/ 37 w 399"/>
                <a:gd name="T69" fmla="*/ 49 h 332"/>
                <a:gd name="T70" fmla="*/ 47 w 399"/>
                <a:gd name="T71" fmla="*/ 39 h 332"/>
                <a:gd name="T72" fmla="*/ 60 w 399"/>
                <a:gd name="T73" fmla="*/ 28 h 332"/>
                <a:gd name="T74" fmla="*/ 74 w 399"/>
                <a:gd name="T75" fmla="*/ 19 h 332"/>
                <a:gd name="T76" fmla="*/ 90 w 399"/>
                <a:gd name="T77" fmla="*/ 10 h 332"/>
                <a:gd name="T78" fmla="*/ 104 w 399"/>
                <a:gd name="T79" fmla="*/ 3 h 332"/>
                <a:gd name="T80" fmla="*/ 105 w 399"/>
                <a:gd name="T81" fmla="*/ 0 h 332"/>
                <a:gd name="T82" fmla="*/ 91 w 399"/>
                <a:gd name="T83" fmla="*/ 3 h 332"/>
                <a:gd name="T84" fmla="*/ 74 w 399"/>
                <a:gd name="T85" fmla="*/ 9 h 332"/>
                <a:gd name="T86" fmla="*/ 59 w 399"/>
                <a:gd name="T87" fmla="*/ 18 h 332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w 399"/>
                <a:gd name="T133" fmla="*/ 0 h 332"/>
                <a:gd name="T134" fmla="*/ 399 w 399"/>
                <a:gd name="T135" fmla="*/ 332 h 332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T132" t="T133" r="T134" b="T135"/>
              <a:pathLst>
                <a:path w="399" h="332">
                  <a:moveTo>
                    <a:pt x="155" y="45"/>
                  </a:moveTo>
                  <a:lnTo>
                    <a:pt x="125" y="62"/>
                  </a:lnTo>
                  <a:lnTo>
                    <a:pt x="94" y="81"/>
                  </a:lnTo>
                  <a:lnTo>
                    <a:pt x="67" y="101"/>
                  </a:lnTo>
                  <a:lnTo>
                    <a:pt x="42" y="123"/>
                  </a:lnTo>
                  <a:lnTo>
                    <a:pt x="22" y="147"/>
                  </a:lnTo>
                  <a:lnTo>
                    <a:pt x="7" y="172"/>
                  </a:lnTo>
                  <a:lnTo>
                    <a:pt x="0" y="200"/>
                  </a:lnTo>
                  <a:lnTo>
                    <a:pt x="2" y="228"/>
                  </a:lnTo>
                  <a:lnTo>
                    <a:pt x="4" y="235"/>
                  </a:lnTo>
                  <a:lnTo>
                    <a:pt x="9" y="243"/>
                  </a:lnTo>
                  <a:lnTo>
                    <a:pt x="13" y="249"/>
                  </a:lnTo>
                  <a:lnTo>
                    <a:pt x="19" y="256"/>
                  </a:lnTo>
                  <a:lnTo>
                    <a:pt x="26" y="262"/>
                  </a:lnTo>
                  <a:lnTo>
                    <a:pt x="33" y="268"/>
                  </a:lnTo>
                  <a:lnTo>
                    <a:pt x="42" y="273"/>
                  </a:lnTo>
                  <a:lnTo>
                    <a:pt x="51" y="277"/>
                  </a:lnTo>
                  <a:lnTo>
                    <a:pt x="70" y="285"/>
                  </a:lnTo>
                  <a:lnTo>
                    <a:pt x="89" y="292"/>
                  </a:lnTo>
                  <a:lnTo>
                    <a:pt x="107" y="298"/>
                  </a:lnTo>
                  <a:lnTo>
                    <a:pt x="128" y="303"/>
                  </a:lnTo>
                  <a:lnTo>
                    <a:pt x="148" y="308"/>
                  </a:lnTo>
                  <a:lnTo>
                    <a:pt x="168" y="312"/>
                  </a:lnTo>
                  <a:lnTo>
                    <a:pt x="189" y="316"/>
                  </a:lnTo>
                  <a:lnTo>
                    <a:pt x="209" y="319"/>
                  </a:lnTo>
                  <a:lnTo>
                    <a:pt x="231" y="322"/>
                  </a:lnTo>
                  <a:lnTo>
                    <a:pt x="253" y="324"/>
                  </a:lnTo>
                  <a:lnTo>
                    <a:pt x="273" y="326"/>
                  </a:lnTo>
                  <a:lnTo>
                    <a:pt x="295" y="328"/>
                  </a:lnTo>
                  <a:lnTo>
                    <a:pt x="316" y="329"/>
                  </a:lnTo>
                  <a:lnTo>
                    <a:pt x="338" y="330"/>
                  </a:lnTo>
                  <a:lnTo>
                    <a:pt x="358" y="331"/>
                  </a:lnTo>
                  <a:lnTo>
                    <a:pt x="380" y="332"/>
                  </a:lnTo>
                  <a:lnTo>
                    <a:pt x="386" y="332"/>
                  </a:lnTo>
                  <a:lnTo>
                    <a:pt x="392" y="329"/>
                  </a:lnTo>
                  <a:lnTo>
                    <a:pt x="396" y="326"/>
                  </a:lnTo>
                  <a:lnTo>
                    <a:pt x="399" y="321"/>
                  </a:lnTo>
                  <a:lnTo>
                    <a:pt x="399" y="316"/>
                  </a:lnTo>
                  <a:lnTo>
                    <a:pt x="396" y="312"/>
                  </a:lnTo>
                  <a:lnTo>
                    <a:pt x="390" y="309"/>
                  </a:lnTo>
                  <a:lnTo>
                    <a:pt x="385" y="308"/>
                  </a:lnTo>
                  <a:lnTo>
                    <a:pt x="364" y="308"/>
                  </a:lnTo>
                  <a:lnTo>
                    <a:pt x="345" y="308"/>
                  </a:lnTo>
                  <a:lnTo>
                    <a:pt x="325" y="307"/>
                  </a:lnTo>
                  <a:lnTo>
                    <a:pt x="306" y="306"/>
                  </a:lnTo>
                  <a:lnTo>
                    <a:pt x="286" y="305"/>
                  </a:lnTo>
                  <a:lnTo>
                    <a:pt x="266" y="303"/>
                  </a:lnTo>
                  <a:lnTo>
                    <a:pt x="247" y="301"/>
                  </a:lnTo>
                  <a:lnTo>
                    <a:pt x="226" y="299"/>
                  </a:lnTo>
                  <a:lnTo>
                    <a:pt x="208" y="296"/>
                  </a:lnTo>
                  <a:lnTo>
                    <a:pt x="187" y="293"/>
                  </a:lnTo>
                  <a:lnTo>
                    <a:pt x="168" y="289"/>
                  </a:lnTo>
                  <a:lnTo>
                    <a:pt x="150" y="285"/>
                  </a:lnTo>
                  <a:lnTo>
                    <a:pt x="131" y="281"/>
                  </a:lnTo>
                  <a:lnTo>
                    <a:pt x="113" y="275"/>
                  </a:lnTo>
                  <a:lnTo>
                    <a:pt x="94" y="269"/>
                  </a:lnTo>
                  <a:lnTo>
                    <a:pt x="77" y="263"/>
                  </a:lnTo>
                  <a:lnTo>
                    <a:pt x="62" y="256"/>
                  </a:lnTo>
                  <a:lnTo>
                    <a:pt x="51" y="246"/>
                  </a:lnTo>
                  <a:lnTo>
                    <a:pt x="44" y="236"/>
                  </a:lnTo>
                  <a:lnTo>
                    <a:pt x="38" y="224"/>
                  </a:lnTo>
                  <a:lnTo>
                    <a:pt x="38" y="210"/>
                  </a:lnTo>
                  <a:lnTo>
                    <a:pt x="41" y="192"/>
                  </a:lnTo>
                  <a:lnTo>
                    <a:pt x="46" y="173"/>
                  </a:lnTo>
                  <a:lnTo>
                    <a:pt x="52" y="160"/>
                  </a:lnTo>
                  <a:lnTo>
                    <a:pt x="62" y="145"/>
                  </a:lnTo>
                  <a:lnTo>
                    <a:pt x="74" y="132"/>
                  </a:lnTo>
                  <a:lnTo>
                    <a:pt x="84" y="120"/>
                  </a:lnTo>
                  <a:lnTo>
                    <a:pt x="97" y="109"/>
                  </a:lnTo>
                  <a:lnTo>
                    <a:pt x="110" y="98"/>
                  </a:lnTo>
                  <a:lnTo>
                    <a:pt x="125" y="88"/>
                  </a:lnTo>
                  <a:lnTo>
                    <a:pt x="141" y="78"/>
                  </a:lnTo>
                  <a:lnTo>
                    <a:pt x="160" y="67"/>
                  </a:lnTo>
                  <a:lnTo>
                    <a:pt x="179" y="57"/>
                  </a:lnTo>
                  <a:lnTo>
                    <a:pt x="200" y="47"/>
                  </a:lnTo>
                  <a:lnTo>
                    <a:pt x="223" y="37"/>
                  </a:lnTo>
                  <a:lnTo>
                    <a:pt x="248" y="28"/>
                  </a:lnTo>
                  <a:lnTo>
                    <a:pt x="271" y="19"/>
                  </a:lnTo>
                  <a:lnTo>
                    <a:pt x="293" y="12"/>
                  </a:lnTo>
                  <a:lnTo>
                    <a:pt x="313" y="6"/>
                  </a:lnTo>
                  <a:lnTo>
                    <a:pt x="331" y="1"/>
                  </a:lnTo>
                  <a:lnTo>
                    <a:pt x="315" y="0"/>
                  </a:lnTo>
                  <a:lnTo>
                    <a:pt x="295" y="1"/>
                  </a:lnTo>
                  <a:lnTo>
                    <a:pt x="273" y="5"/>
                  </a:lnTo>
                  <a:lnTo>
                    <a:pt x="248" y="10"/>
                  </a:lnTo>
                  <a:lnTo>
                    <a:pt x="223" y="17"/>
                  </a:lnTo>
                  <a:lnTo>
                    <a:pt x="199" y="25"/>
                  </a:lnTo>
                  <a:lnTo>
                    <a:pt x="176" y="35"/>
                  </a:lnTo>
                  <a:lnTo>
                    <a:pt x="155" y="45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179" name="Freeform 43"/>
            <p:cNvSpPr>
              <a:spLocks/>
            </p:cNvSpPr>
            <p:nvPr/>
          </p:nvSpPr>
          <p:spPr bwMode="auto">
            <a:xfrm>
              <a:off x="1396" y="2213"/>
              <a:ext cx="116" cy="110"/>
            </a:xfrm>
            <a:custGeom>
              <a:avLst/>
              <a:gdLst>
                <a:gd name="T0" fmla="*/ 97 w 348"/>
                <a:gd name="T1" fmla="*/ 34 h 222"/>
                <a:gd name="T2" fmla="*/ 102 w 348"/>
                <a:gd name="T3" fmla="*/ 40 h 222"/>
                <a:gd name="T4" fmla="*/ 105 w 348"/>
                <a:gd name="T5" fmla="*/ 47 h 222"/>
                <a:gd name="T6" fmla="*/ 107 w 348"/>
                <a:gd name="T7" fmla="*/ 55 h 222"/>
                <a:gd name="T8" fmla="*/ 107 w 348"/>
                <a:gd name="T9" fmla="*/ 62 h 222"/>
                <a:gd name="T10" fmla="*/ 106 w 348"/>
                <a:gd name="T11" fmla="*/ 69 h 222"/>
                <a:gd name="T12" fmla="*/ 104 w 348"/>
                <a:gd name="T13" fmla="*/ 74 h 222"/>
                <a:gd name="T14" fmla="*/ 101 w 348"/>
                <a:gd name="T15" fmla="*/ 80 h 222"/>
                <a:gd name="T16" fmla="*/ 97 w 348"/>
                <a:gd name="T17" fmla="*/ 84 h 222"/>
                <a:gd name="T18" fmla="*/ 93 w 348"/>
                <a:gd name="T19" fmla="*/ 89 h 222"/>
                <a:gd name="T20" fmla="*/ 88 w 348"/>
                <a:gd name="T21" fmla="*/ 93 h 222"/>
                <a:gd name="T22" fmla="*/ 84 w 348"/>
                <a:gd name="T23" fmla="*/ 98 h 222"/>
                <a:gd name="T24" fmla="*/ 80 w 348"/>
                <a:gd name="T25" fmla="*/ 103 h 222"/>
                <a:gd name="T26" fmla="*/ 79 w 348"/>
                <a:gd name="T27" fmla="*/ 104 h 222"/>
                <a:gd name="T28" fmla="*/ 78 w 348"/>
                <a:gd name="T29" fmla="*/ 106 h 222"/>
                <a:gd name="T30" fmla="*/ 79 w 348"/>
                <a:gd name="T31" fmla="*/ 107 h 222"/>
                <a:gd name="T32" fmla="*/ 80 w 348"/>
                <a:gd name="T33" fmla="*/ 109 h 222"/>
                <a:gd name="T34" fmla="*/ 81 w 348"/>
                <a:gd name="T35" fmla="*/ 110 h 222"/>
                <a:gd name="T36" fmla="*/ 83 w 348"/>
                <a:gd name="T37" fmla="*/ 110 h 222"/>
                <a:gd name="T38" fmla="*/ 85 w 348"/>
                <a:gd name="T39" fmla="*/ 110 h 222"/>
                <a:gd name="T40" fmla="*/ 86 w 348"/>
                <a:gd name="T41" fmla="*/ 109 h 222"/>
                <a:gd name="T42" fmla="*/ 96 w 348"/>
                <a:gd name="T43" fmla="*/ 102 h 222"/>
                <a:gd name="T44" fmla="*/ 103 w 348"/>
                <a:gd name="T45" fmla="*/ 93 h 222"/>
                <a:gd name="T46" fmla="*/ 110 w 348"/>
                <a:gd name="T47" fmla="*/ 83 h 222"/>
                <a:gd name="T48" fmla="*/ 115 w 348"/>
                <a:gd name="T49" fmla="*/ 73 h 222"/>
                <a:gd name="T50" fmla="*/ 116 w 348"/>
                <a:gd name="T51" fmla="*/ 61 h 222"/>
                <a:gd name="T52" fmla="*/ 115 w 348"/>
                <a:gd name="T53" fmla="*/ 51 h 222"/>
                <a:gd name="T54" fmla="*/ 111 w 348"/>
                <a:gd name="T55" fmla="*/ 40 h 222"/>
                <a:gd name="T56" fmla="*/ 103 w 348"/>
                <a:gd name="T57" fmla="*/ 31 h 222"/>
                <a:gd name="T58" fmla="*/ 98 w 348"/>
                <a:gd name="T59" fmla="*/ 26 h 222"/>
                <a:gd name="T60" fmla="*/ 91 w 348"/>
                <a:gd name="T61" fmla="*/ 21 h 222"/>
                <a:gd name="T62" fmla="*/ 83 w 348"/>
                <a:gd name="T63" fmla="*/ 17 h 222"/>
                <a:gd name="T64" fmla="*/ 75 w 348"/>
                <a:gd name="T65" fmla="*/ 13 h 222"/>
                <a:gd name="T66" fmla="*/ 67 w 348"/>
                <a:gd name="T67" fmla="*/ 10 h 222"/>
                <a:gd name="T68" fmla="*/ 59 w 348"/>
                <a:gd name="T69" fmla="*/ 8 h 222"/>
                <a:gd name="T70" fmla="*/ 50 w 348"/>
                <a:gd name="T71" fmla="*/ 5 h 222"/>
                <a:gd name="T72" fmla="*/ 42 w 348"/>
                <a:gd name="T73" fmla="*/ 3 h 222"/>
                <a:gd name="T74" fmla="*/ 34 w 348"/>
                <a:gd name="T75" fmla="*/ 2 h 222"/>
                <a:gd name="T76" fmla="*/ 26 w 348"/>
                <a:gd name="T77" fmla="*/ 1 h 222"/>
                <a:gd name="T78" fmla="*/ 19 w 348"/>
                <a:gd name="T79" fmla="*/ 0 h 222"/>
                <a:gd name="T80" fmla="*/ 13 w 348"/>
                <a:gd name="T81" fmla="*/ 0 h 222"/>
                <a:gd name="T82" fmla="*/ 8 w 348"/>
                <a:gd name="T83" fmla="*/ 0 h 222"/>
                <a:gd name="T84" fmla="*/ 4 w 348"/>
                <a:gd name="T85" fmla="*/ 0 h 222"/>
                <a:gd name="T86" fmla="*/ 1 w 348"/>
                <a:gd name="T87" fmla="*/ 1 h 222"/>
                <a:gd name="T88" fmla="*/ 0 w 348"/>
                <a:gd name="T89" fmla="*/ 2 h 222"/>
                <a:gd name="T90" fmla="*/ 5 w 348"/>
                <a:gd name="T91" fmla="*/ 3 h 222"/>
                <a:gd name="T92" fmla="*/ 10 w 348"/>
                <a:gd name="T93" fmla="*/ 4 h 222"/>
                <a:gd name="T94" fmla="*/ 15 w 348"/>
                <a:gd name="T95" fmla="*/ 5 h 222"/>
                <a:gd name="T96" fmla="*/ 21 w 348"/>
                <a:gd name="T97" fmla="*/ 6 h 222"/>
                <a:gd name="T98" fmla="*/ 28 w 348"/>
                <a:gd name="T99" fmla="*/ 7 h 222"/>
                <a:gd name="T100" fmla="*/ 34 w 348"/>
                <a:gd name="T101" fmla="*/ 8 h 222"/>
                <a:gd name="T102" fmla="*/ 40 w 348"/>
                <a:gd name="T103" fmla="*/ 9 h 222"/>
                <a:gd name="T104" fmla="*/ 47 w 348"/>
                <a:gd name="T105" fmla="*/ 11 h 222"/>
                <a:gd name="T106" fmla="*/ 53 w 348"/>
                <a:gd name="T107" fmla="*/ 13 h 222"/>
                <a:gd name="T108" fmla="*/ 60 w 348"/>
                <a:gd name="T109" fmla="*/ 15 h 222"/>
                <a:gd name="T110" fmla="*/ 67 w 348"/>
                <a:gd name="T111" fmla="*/ 17 h 222"/>
                <a:gd name="T112" fmla="*/ 73 w 348"/>
                <a:gd name="T113" fmla="*/ 20 h 222"/>
                <a:gd name="T114" fmla="*/ 79 w 348"/>
                <a:gd name="T115" fmla="*/ 23 h 222"/>
                <a:gd name="T116" fmla="*/ 86 w 348"/>
                <a:gd name="T117" fmla="*/ 26 h 222"/>
                <a:gd name="T118" fmla="*/ 91 w 348"/>
                <a:gd name="T119" fmla="*/ 30 h 222"/>
                <a:gd name="T120" fmla="*/ 97 w 348"/>
                <a:gd name="T121" fmla="*/ 34 h 222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w 348"/>
                <a:gd name="T184" fmla="*/ 0 h 222"/>
                <a:gd name="T185" fmla="*/ 348 w 348"/>
                <a:gd name="T186" fmla="*/ 222 h 222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T183" t="T184" r="T185" b="T186"/>
              <a:pathLst>
                <a:path w="348" h="222">
                  <a:moveTo>
                    <a:pt x="290" y="69"/>
                  </a:moveTo>
                  <a:lnTo>
                    <a:pt x="306" y="81"/>
                  </a:lnTo>
                  <a:lnTo>
                    <a:pt x="315" y="95"/>
                  </a:lnTo>
                  <a:lnTo>
                    <a:pt x="321" y="110"/>
                  </a:lnTo>
                  <a:lnTo>
                    <a:pt x="321" y="126"/>
                  </a:lnTo>
                  <a:lnTo>
                    <a:pt x="318" y="139"/>
                  </a:lnTo>
                  <a:lnTo>
                    <a:pt x="312" y="150"/>
                  </a:lnTo>
                  <a:lnTo>
                    <a:pt x="302" y="161"/>
                  </a:lnTo>
                  <a:lnTo>
                    <a:pt x="292" y="170"/>
                  </a:lnTo>
                  <a:lnTo>
                    <a:pt x="279" y="180"/>
                  </a:lnTo>
                  <a:lnTo>
                    <a:pt x="265" y="188"/>
                  </a:lnTo>
                  <a:lnTo>
                    <a:pt x="252" y="198"/>
                  </a:lnTo>
                  <a:lnTo>
                    <a:pt x="239" y="207"/>
                  </a:lnTo>
                  <a:lnTo>
                    <a:pt x="236" y="210"/>
                  </a:lnTo>
                  <a:lnTo>
                    <a:pt x="235" y="213"/>
                  </a:lnTo>
                  <a:lnTo>
                    <a:pt x="236" y="216"/>
                  </a:lnTo>
                  <a:lnTo>
                    <a:pt x="239" y="219"/>
                  </a:lnTo>
                  <a:lnTo>
                    <a:pt x="244" y="221"/>
                  </a:lnTo>
                  <a:lnTo>
                    <a:pt x="248" y="222"/>
                  </a:lnTo>
                  <a:lnTo>
                    <a:pt x="254" y="221"/>
                  </a:lnTo>
                  <a:lnTo>
                    <a:pt x="258" y="219"/>
                  </a:lnTo>
                  <a:lnTo>
                    <a:pt x="287" y="206"/>
                  </a:lnTo>
                  <a:lnTo>
                    <a:pt x="310" y="188"/>
                  </a:lnTo>
                  <a:lnTo>
                    <a:pt x="331" y="168"/>
                  </a:lnTo>
                  <a:lnTo>
                    <a:pt x="344" y="147"/>
                  </a:lnTo>
                  <a:lnTo>
                    <a:pt x="348" y="124"/>
                  </a:lnTo>
                  <a:lnTo>
                    <a:pt x="345" y="102"/>
                  </a:lnTo>
                  <a:lnTo>
                    <a:pt x="334" y="81"/>
                  </a:lnTo>
                  <a:lnTo>
                    <a:pt x="310" y="62"/>
                  </a:lnTo>
                  <a:lnTo>
                    <a:pt x="293" y="52"/>
                  </a:lnTo>
                  <a:lnTo>
                    <a:pt x="273" y="43"/>
                  </a:lnTo>
                  <a:lnTo>
                    <a:pt x="249" y="34"/>
                  </a:lnTo>
                  <a:lnTo>
                    <a:pt x="226" y="27"/>
                  </a:lnTo>
                  <a:lnTo>
                    <a:pt x="202" y="21"/>
                  </a:lnTo>
                  <a:lnTo>
                    <a:pt x="176" y="16"/>
                  </a:lnTo>
                  <a:lnTo>
                    <a:pt x="151" y="11"/>
                  </a:lnTo>
                  <a:lnTo>
                    <a:pt x="125" y="7"/>
                  </a:lnTo>
                  <a:lnTo>
                    <a:pt x="102" y="4"/>
                  </a:lnTo>
                  <a:lnTo>
                    <a:pt x="78" y="2"/>
                  </a:lnTo>
                  <a:lnTo>
                    <a:pt x="58" y="0"/>
                  </a:lnTo>
                  <a:lnTo>
                    <a:pt x="39" y="0"/>
                  </a:lnTo>
                  <a:lnTo>
                    <a:pt x="23" y="0"/>
                  </a:lnTo>
                  <a:lnTo>
                    <a:pt x="12" y="1"/>
                  </a:lnTo>
                  <a:lnTo>
                    <a:pt x="4" y="3"/>
                  </a:lnTo>
                  <a:lnTo>
                    <a:pt x="0" y="5"/>
                  </a:lnTo>
                  <a:lnTo>
                    <a:pt x="14" y="7"/>
                  </a:lnTo>
                  <a:lnTo>
                    <a:pt x="30" y="8"/>
                  </a:lnTo>
                  <a:lnTo>
                    <a:pt x="46" y="10"/>
                  </a:lnTo>
                  <a:lnTo>
                    <a:pt x="64" y="12"/>
                  </a:lnTo>
                  <a:lnTo>
                    <a:pt x="83" y="14"/>
                  </a:lnTo>
                  <a:lnTo>
                    <a:pt x="102" y="16"/>
                  </a:lnTo>
                  <a:lnTo>
                    <a:pt x="120" y="19"/>
                  </a:lnTo>
                  <a:lnTo>
                    <a:pt x="141" y="22"/>
                  </a:lnTo>
                  <a:lnTo>
                    <a:pt x="160" y="26"/>
                  </a:lnTo>
                  <a:lnTo>
                    <a:pt x="180" y="30"/>
                  </a:lnTo>
                  <a:lnTo>
                    <a:pt x="200" y="35"/>
                  </a:lnTo>
                  <a:lnTo>
                    <a:pt x="219" y="41"/>
                  </a:lnTo>
                  <a:lnTo>
                    <a:pt x="238" y="47"/>
                  </a:lnTo>
                  <a:lnTo>
                    <a:pt x="257" y="53"/>
                  </a:lnTo>
                  <a:lnTo>
                    <a:pt x="274" y="61"/>
                  </a:lnTo>
                  <a:lnTo>
                    <a:pt x="290" y="69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180" name="Freeform 44"/>
            <p:cNvSpPr>
              <a:spLocks/>
            </p:cNvSpPr>
            <p:nvPr/>
          </p:nvSpPr>
          <p:spPr bwMode="auto">
            <a:xfrm>
              <a:off x="1162" y="2273"/>
              <a:ext cx="48" cy="103"/>
            </a:xfrm>
            <a:custGeom>
              <a:avLst/>
              <a:gdLst>
                <a:gd name="T0" fmla="*/ 0 w 142"/>
                <a:gd name="T1" fmla="*/ 56 h 207"/>
                <a:gd name="T2" fmla="*/ 0 w 142"/>
                <a:gd name="T3" fmla="*/ 65 h 207"/>
                <a:gd name="T4" fmla="*/ 2 w 142"/>
                <a:gd name="T5" fmla="*/ 73 h 207"/>
                <a:gd name="T6" fmla="*/ 5 w 142"/>
                <a:gd name="T7" fmla="*/ 80 h 207"/>
                <a:gd name="T8" fmla="*/ 10 w 142"/>
                <a:gd name="T9" fmla="*/ 87 h 207"/>
                <a:gd name="T10" fmla="*/ 16 w 142"/>
                <a:gd name="T11" fmla="*/ 92 h 207"/>
                <a:gd name="T12" fmla="*/ 23 w 142"/>
                <a:gd name="T13" fmla="*/ 97 h 207"/>
                <a:gd name="T14" fmla="*/ 31 w 142"/>
                <a:gd name="T15" fmla="*/ 101 h 207"/>
                <a:gd name="T16" fmla="*/ 39 w 142"/>
                <a:gd name="T17" fmla="*/ 103 h 207"/>
                <a:gd name="T18" fmla="*/ 41 w 142"/>
                <a:gd name="T19" fmla="*/ 103 h 207"/>
                <a:gd name="T20" fmla="*/ 44 w 142"/>
                <a:gd name="T21" fmla="*/ 102 h 207"/>
                <a:gd name="T22" fmla="*/ 46 w 142"/>
                <a:gd name="T23" fmla="*/ 101 h 207"/>
                <a:gd name="T24" fmla="*/ 47 w 142"/>
                <a:gd name="T25" fmla="*/ 99 h 207"/>
                <a:gd name="T26" fmla="*/ 47 w 142"/>
                <a:gd name="T27" fmla="*/ 96 h 207"/>
                <a:gd name="T28" fmla="*/ 46 w 142"/>
                <a:gd name="T29" fmla="*/ 94 h 207"/>
                <a:gd name="T30" fmla="*/ 45 w 142"/>
                <a:gd name="T31" fmla="*/ 92 h 207"/>
                <a:gd name="T32" fmla="*/ 42 w 142"/>
                <a:gd name="T33" fmla="*/ 91 h 207"/>
                <a:gd name="T34" fmla="*/ 34 w 142"/>
                <a:gd name="T35" fmla="*/ 88 h 207"/>
                <a:gd name="T36" fmla="*/ 27 w 142"/>
                <a:gd name="T37" fmla="*/ 84 h 207"/>
                <a:gd name="T38" fmla="*/ 21 w 142"/>
                <a:gd name="T39" fmla="*/ 78 h 207"/>
                <a:gd name="T40" fmla="*/ 17 w 142"/>
                <a:gd name="T41" fmla="*/ 72 h 207"/>
                <a:gd name="T42" fmla="*/ 14 w 142"/>
                <a:gd name="T43" fmla="*/ 65 h 207"/>
                <a:gd name="T44" fmla="*/ 13 w 142"/>
                <a:gd name="T45" fmla="*/ 57 h 207"/>
                <a:gd name="T46" fmla="*/ 13 w 142"/>
                <a:gd name="T47" fmla="*/ 48 h 207"/>
                <a:gd name="T48" fmla="*/ 15 w 142"/>
                <a:gd name="T49" fmla="*/ 39 h 207"/>
                <a:gd name="T50" fmla="*/ 18 w 142"/>
                <a:gd name="T51" fmla="*/ 32 h 207"/>
                <a:gd name="T52" fmla="*/ 24 w 142"/>
                <a:gd name="T53" fmla="*/ 26 h 207"/>
                <a:gd name="T54" fmla="*/ 29 w 142"/>
                <a:gd name="T55" fmla="*/ 20 h 207"/>
                <a:gd name="T56" fmla="*/ 36 w 142"/>
                <a:gd name="T57" fmla="*/ 14 h 207"/>
                <a:gd name="T58" fmla="*/ 41 w 142"/>
                <a:gd name="T59" fmla="*/ 10 h 207"/>
                <a:gd name="T60" fmla="*/ 46 w 142"/>
                <a:gd name="T61" fmla="*/ 5 h 207"/>
                <a:gd name="T62" fmla="*/ 48 w 142"/>
                <a:gd name="T63" fmla="*/ 2 h 207"/>
                <a:gd name="T64" fmla="*/ 48 w 142"/>
                <a:gd name="T65" fmla="*/ 0 h 207"/>
                <a:gd name="T66" fmla="*/ 43 w 142"/>
                <a:gd name="T67" fmla="*/ 2 h 207"/>
                <a:gd name="T68" fmla="*/ 36 w 142"/>
                <a:gd name="T69" fmla="*/ 5 h 207"/>
                <a:gd name="T70" fmla="*/ 28 w 142"/>
                <a:gd name="T71" fmla="*/ 11 h 207"/>
                <a:gd name="T72" fmla="*/ 21 w 142"/>
                <a:gd name="T73" fmla="*/ 18 h 207"/>
                <a:gd name="T74" fmla="*/ 13 w 142"/>
                <a:gd name="T75" fmla="*/ 26 h 207"/>
                <a:gd name="T76" fmla="*/ 7 w 142"/>
                <a:gd name="T77" fmla="*/ 36 h 207"/>
                <a:gd name="T78" fmla="*/ 3 w 142"/>
                <a:gd name="T79" fmla="*/ 46 h 207"/>
                <a:gd name="T80" fmla="*/ 0 w 142"/>
                <a:gd name="T81" fmla="*/ 56 h 207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w 142"/>
                <a:gd name="T124" fmla="*/ 0 h 207"/>
                <a:gd name="T125" fmla="*/ 142 w 142"/>
                <a:gd name="T126" fmla="*/ 207 h 207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T123" t="T124" r="T125" b="T126"/>
              <a:pathLst>
                <a:path w="142" h="207">
                  <a:moveTo>
                    <a:pt x="0" y="113"/>
                  </a:moveTo>
                  <a:lnTo>
                    <a:pt x="0" y="130"/>
                  </a:lnTo>
                  <a:lnTo>
                    <a:pt x="6" y="146"/>
                  </a:lnTo>
                  <a:lnTo>
                    <a:pt x="16" y="161"/>
                  </a:lnTo>
                  <a:lnTo>
                    <a:pt x="31" y="174"/>
                  </a:lnTo>
                  <a:lnTo>
                    <a:pt x="48" y="185"/>
                  </a:lnTo>
                  <a:lnTo>
                    <a:pt x="68" y="195"/>
                  </a:lnTo>
                  <a:lnTo>
                    <a:pt x="92" y="202"/>
                  </a:lnTo>
                  <a:lnTo>
                    <a:pt x="115" y="206"/>
                  </a:lnTo>
                  <a:lnTo>
                    <a:pt x="122" y="207"/>
                  </a:lnTo>
                  <a:lnTo>
                    <a:pt x="129" y="205"/>
                  </a:lnTo>
                  <a:lnTo>
                    <a:pt x="135" y="202"/>
                  </a:lnTo>
                  <a:lnTo>
                    <a:pt x="138" y="198"/>
                  </a:lnTo>
                  <a:lnTo>
                    <a:pt x="138" y="193"/>
                  </a:lnTo>
                  <a:lnTo>
                    <a:pt x="137" y="188"/>
                  </a:lnTo>
                  <a:lnTo>
                    <a:pt x="132" y="184"/>
                  </a:lnTo>
                  <a:lnTo>
                    <a:pt x="125" y="182"/>
                  </a:lnTo>
                  <a:lnTo>
                    <a:pt x="102" y="176"/>
                  </a:lnTo>
                  <a:lnTo>
                    <a:pt x="80" y="168"/>
                  </a:lnTo>
                  <a:lnTo>
                    <a:pt x="63" y="157"/>
                  </a:lnTo>
                  <a:lnTo>
                    <a:pt x="50" y="145"/>
                  </a:lnTo>
                  <a:lnTo>
                    <a:pt x="41" y="130"/>
                  </a:lnTo>
                  <a:lnTo>
                    <a:pt x="37" y="114"/>
                  </a:lnTo>
                  <a:lnTo>
                    <a:pt x="37" y="97"/>
                  </a:lnTo>
                  <a:lnTo>
                    <a:pt x="44" y="79"/>
                  </a:lnTo>
                  <a:lnTo>
                    <a:pt x="54" y="65"/>
                  </a:lnTo>
                  <a:lnTo>
                    <a:pt x="70" y="52"/>
                  </a:lnTo>
                  <a:lnTo>
                    <a:pt x="87" y="40"/>
                  </a:lnTo>
                  <a:lnTo>
                    <a:pt x="106" y="29"/>
                  </a:lnTo>
                  <a:lnTo>
                    <a:pt x="122" y="20"/>
                  </a:lnTo>
                  <a:lnTo>
                    <a:pt x="135" y="11"/>
                  </a:lnTo>
                  <a:lnTo>
                    <a:pt x="142" y="5"/>
                  </a:lnTo>
                  <a:lnTo>
                    <a:pt x="142" y="0"/>
                  </a:lnTo>
                  <a:lnTo>
                    <a:pt x="126" y="4"/>
                  </a:lnTo>
                  <a:lnTo>
                    <a:pt x="106" y="11"/>
                  </a:lnTo>
                  <a:lnTo>
                    <a:pt x="84" y="23"/>
                  </a:lnTo>
                  <a:lnTo>
                    <a:pt x="61" y="37"/>
                  </a:lnTo>
                  <a:lnTo>
                    <a:pt x="39" y="53"/>
                  </a:lnTo>
                  <a:lnTo>
                    <a:pt x="22" y="72"/>
                  </a:lnTo>
                  <a:lnTo>
                    <a:pt x="8" y="93"/>
                  </a:lnTo>
                  <a:lnTo>
                    <a:pt x="0" y="113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181" name="Freeform 45"/>
            <p:cNvSpPr>
              <a:spLocks/>
            </p:cNvSpPr>
            <p:nvPr/>
          </p:nvSpPr>
          <p:spPr bwMode="auto">
            <a:xfrm>
              <a:off x="1492" y="2206"/>
              <a:ext cx="101" cy="135"/>
            </a:xfrm>
            <a:custGeom>
              <a:avLst/>
              <a:gdLst>
                <a:gd name="T0" fmla="*/ 85 w 303"/>
                <a:gd name="T1" fmla="*/ 54 h 272"/>
                <a:gd name="T2" fmla="*/ 90 w 303"/>
                <a:gd name="T3" fmla="*/ 63 h 272"/>
                <a:gd name="T4" fmla="*/ 93 w 303"/>
                <a:gd name="T5" fmla="*/ 71 h 272"/>
                <a:gd name="T6" fmla="*/ 91 w 303"/>
                <a:gd name="T7" fmla="*/ 81 h 272"/>
                <a:gd name="T8" fmla="*/ 85 w 303"/>
                <a:gd name="T9" fmla="*/ 91 h 272"/>
                <a:gd name="T10" fmla="*/ 77 w 303"/>
                <a:gd name="T11" fmla="*/ 99 h 272"/>
                <a:gd name="T12" fmla="*/ 68 w 303"/>
                <a:gd name="T13" fmla="*/ 107 h 272"/>
                <a:gd name="T14" fmla="*/ 58 w 303"/>
                <a:gd name="T15" fmla="*/ 115 h 272"/>
                <a:gd name="T16" fmla="*/ 53 w 303"/>
                <a:gd name="T17" fmla="*/ 121 h 272"/>
                <a:gd name="T18" fmla="*/ 51 w 303"/>
                <a:gd name="T19" fmla="*/ 125 h 272"/>
                <a:gd name="T20" fmla="*/ 49 w 303"/>
                <a:gd name="T21" fmla="*/ 129 h 272"/>
                <a:gd name="T22" fmla="*/ 50 w 303"/>
                <a:gd name="T23" fmla="*/ 133 h 272"/>
                <a:gd name="T24" fmla="*/ 54 w 303"/>
                <a:gd name="T25" fmla="*/ 135 h 272"/>
                <a:gd name="T26" fmla="*/ 57 w 303"/>
                <a:gd name="T27" fmla="*/ 135 h 272"/>
                <a:gd name="T28" fmla="*/ 63 w 303"/>
                <a:gd name="T29" fmla="*/ 127 h 272"/>
                <a:gd name="T30" fmla="*/ 74 w 303"/>
                <a:gd name="T31" fmla="*/ 117 h 272"/>
                <a:gd name="T32" fmla="*/ 85 w 303"/>
                <a:gd name="T33" fmla="*/ 107 h 272"/>
                <a:gd name="T34" fmla="*/ 95 w 303"/>
                <a:gd name="T35" fmla="*/ 95 h 272"/>
                <a:gd name="T36" fmla="*/ 100 w 303"/>
                <a:gd name="T37" fmla="*/ 81 h 272"/>
                <a:gd name="T38" fmla="*/ 100 w 303"/>
                <a:gd name="T39" fmla="*/ 66 h 272"/>
                <a:gd name="T40" fmla="*/ 94 w 303"/>
                <a:gd name="T41" fmla="*/ 52 h 272"/>
                <a:gd name="T42" fmla="*/ 84 w 303"/>
                <a:gd name="T43" fmla="*/ 41 h 272"/>
                <a:gd name="T44" fmla="*/ 72 w 303"/>
                <a:gd name="T45" fmla="*/ 33 h 272"/>
                <a:gd name="T46" fmla="*/ 62 w 303"/>
                <a:gd name="T47" fmla="*/ 27 h 272"/>
                <a:gd name="T48" fmla="*/ 50 w 303"/>
                <a:gd name="T49" fmla="*/ 20 h 272"/>
                <a:gd name="T50" fmla="*/ 38 w 303"/>
                <a:gd name="T51" fmla="*/ 13 h 272"/>
                <a:gd name="T52" fmla="*/ 27 w 303"/>
                <a:gd name="T53" fmla="*/ 8 h 272"/>
                <a:gd name="T54" fmla="*/ 16 w 303"/>
                <a:gd name="T55" fmla="*/ 3 h 272"/>
                <a:gd name="T56" fmla="*/ 8 w 303"/>
                <a:gd name="T57" fmla="*/ 0 h 272"/>
                <a:gd name="T58" fmla="*/ 2 w 303"/>
                <a:gd name="T59" fmla="*/ 0 h 272"/>
                <a:gd name="T60" fmla="*/ 4 w 303"/>
                <a:gd name="T61" fmla="*/ 3 h 272"/>
                <a:gd name="T62" fmla="*/ 14 w 303"/>
                <a:gd name="T63" fmla="*/ 8 h 272"/>
                <a:gd name="T64" fmla="*/ 25 w 303"/>
                <a:gd name="T65" fmla="*/ 13 h 272"/>
                <a:gd name="T66" fmla="*/ 35 w 303"/>
                <a:gd name="T67" fmla="*/ 19 h 272"/>
                <a:gd name="T68" fmla="*/ 46 w 303"/>
                <a:gd name="T69" fmla="*/ 25 h 272"/>
                <a:gd name="T70" fmla="*/ 57 w 303"/>
                <a:gd name="T71" fmla="*/ 31 h 272"/>
                <a:gd name="T72" fmla="*/ 68 w 303"/>
                <a:gd name="T73" fmla="*/ 39 h 272"/>
                <a:gd name="T74" fmla="*/ 77 w 303"/>
                <a:gd name="T75" fmla="*/ 46 h 272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303"/>
                <a:gd name="T115" fmla="*/ 0 h 272"/>
                <a:gd name="T116" fmla="*/ 303 w 303"/>
                <a:gd name="T117" fmla="*/ 272 h 272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303" h="272">
                  <a:moveTo>
                    <a:pt x="246" y="102"/>
                  </a:moveTo>
                  <a:lnTo>
                    <a:pt x="256" y="109"/>
                  </a:lnTo>
                  <a:lnTo>
                    <a:pt x="264" y="117"/>
                  </a:lnTo>
                  <a:lnTo>
                    <a:pt x="271" y="126"/>
                  </a:lnTo>
                  <a:lnTo>
                    <a:pt x="275" y="135"/>
                  </a:lnTo>
                  <a:lnTo>
                    <a:pt x="278" y="144"/>
                  </a:lnTo>
                  <a:lnTo>
                    <a:pt x="277" y="154"/>
                  </a:lnTo>
                  <a:lnTo>
                    <a:pt x="274" y="164"/>
                  </a:lnTo>
                  <a:lnTo>
                    <a:pt x="267" y="173"/>
                  </a:lnTo>
                  <a:lnTo>
                    <a:pt x="256" y="183"/>
                  </a:lnTo>
                  <a:lnTo>
                    <a:pt x="245" y="192"/>
                  </a:lnTo>
                  <a:lnTo>
                    <a:pt x="232" y="200"/>
                  </a:lnTo>
                  <a:lnTo>
                    <a:pt x="219" y="209"/>
                  </a:lnTo>
                  <a:lnTo>
                    <a:pt x="204" y="216"/>
                  </a:lnTo>
                  <a:lnTo>
                    <a:pt x="190" y="224"/>
                  </a:lnTo>
                  <a:lnTo>
                    <a:pt x="175" y="232"/>
                  </a:lnTo>
                  <a:lnTo>
                    <a:pt x="162" y="241"/>
                  </a:lnTo>
                  <a:lnTo>
                    <a:pt x="158" y="244"/>
                  </a:lnTo>
                  <a:lnTo>
                    <a:pt x="155" y="248"/>
                  </a:lnTo>
                  <a:lnTo>
                    <a:pt x="152" y="252"/>
                  </a:lnTo>
                  <a:lnTo>
                    <a:pt x="149" y="256"/>
                  </a:lnTo>
                  <a:lnTo>
                    <a:pt x="148" y="260"/>
                  </a:lnTo>
                  <a:lnTo>
                    <a:pt x="148" y="264"/>
                  </a:lnTo>
                  <a:lnTo>
                    <a:pt x="151" y="268"/>
                  </a:lnTo>
                  <a:lnTo>
                    <a:pt x="155" y="271"/>
                  </a:lnTo>
                  <a:lnTo>
                    <a:pt x="161" y="272"/>
                  </a:lnTo>
                  <a:lnTo>
                    <a:pt x="166" y="272"/>
                  </a:lnTo>
                  <a:lnTo>
                    <a:pt x="171" y="271"/>
                  </a:lnTo>
                  <a:lnTo>
                    <a:pt x="175" y="268"/>
                  </a:lnTo>
                  <a:lnTo>
                    <a:pt x="190" y="256"/>
                  </a:lnTo>
                  <a:lnTo>
                    <a:pt x="206" y="246"/>
                  </a:lnTo>
                  <a:lnTo>
                    <a:pt x="222" y="236"/>
                  </a:lnTo>
                  <a:lnTo>
                    <a:pt x="239" y="226"/>
                  </a:lnTo>
                  <a:lnTo>
                    <a:pt x="255" y="216"/>
                  </a:lnTo>
                  <a:lnTo>
                    <a:pt x="271" y="204"/>
                  </a:lnTo>
                  <a:lnTo>
                    <a:pt x="284" y="192"/>
                  </a:lnTo>
                  <a:lnTo>
                    <a:pt x="294" y="179"/>
                  </a:lnTo>
                  <a:lnTo>
                    <a:pt x="301" y="163"/>
                  </a:lnTo>
                  <a:lnTo>
                    <a:pt x="303" y="148"/>
                  </a:lnTo>
                  <a:lnTo>
                    <a:pt x="300" y="133"/>
                  </a:lnTo>
                  <a:lnTo>
                    <a:pt x="293" y="118"/>
                  </a:lnTo>
                  <a:lnTo>
                    <a:pt x="281" y="105"/>
                  </a:lnTo>
                  <a:lnTo>
                    <a:pt x="268" y="92"/>
                  </a:lnTo>
                  <a:lnTo>
                    <a:pt x="251" y="82"/>
                  </a:lnTo>
                  <a:lnTo>
                    <a:pt x="232" y="73"/>
                  </a:lnTo>
                  <a:lnTo>
                    <a:pt x="217" y="67"/>
                  </a:lnTo>
                  <a:lnTo>
                    <a:pt x="201" y="61"/>
                  </a:lnTo>
                  <a:lnTo>
                    <a:pt x="185" y="54"/>
                  </a:lnTo>
                  <a:lnTo>
                    <a:pt x="168" y="47"/>
                  </a:lnTo>
                  <a:lnTo>
                    <a:pt x="151" y="40"/>
                  </a:lnTo>
                  <a:lnTo>
                    <a:pt x="132" y="34"/>
                  </a:lnTo>
                  <a:lnTo>
                    <a:pt x="114" y="27"/>
                  </a:lnTo>
                  <a:lnTo>
                    <a:pt x="97" y="21"/>
                  </a:lnTo>
                  <a:lnTo>
                    <a:pt x="81" y="16"/>
                  </a:lnTo>
                  <a:lnTo>
                    <a:pt x="65" y="11"/>
                  </a:lnTo>
                  <a:lnTo>
                    <a:pt x="49" y="7"/>
                  </a:lnTo>
                  <a:lnTo>
                    <a:pt x="36" y="4"/>
                  </a:lnTo>
                  <a:lnTo>
                    <a:pt x="24" y="1"/>
                  </a:lnTo>
                  <a:lnTo>
                    <a:pt x="14" y="0"/>
                  </a:lnTo>
                  <a:lnTo>
                    <a:pt x="5" y="0"/>
                  </a:lnTo>
                  <a:lnTo>
                    <a:pt x="0" y="2"/>
                  </a:lnTo>
                  <a:lnTo>
                    <a:pt x="13" y="7"/>
                  </a:lnTo>
                  <a:lnTo>
                    <a:pt x="27" y="12"/>
                  </a:lnTo>
                  <a:lnTo>
                    <a:pt x="43" y="17"/>
                  </a:lnTo>
                  <a:lnTo>
                    <a:pt x="58" y="22"/>
                  </a:lnTo>
                  <a:lnTo>
                    <a:pt x="74" y="27"/>
                  </a:lnTo>
                  <a:lnTo>
                    <a:pt x="90" y="32"/>
                  </a:lnTo>
                  <a:lnTo>
                    <a:pt x="106" y="38"/>
                  </a:lnTo>
                  <a:lnTo>
                    <a:pt x="122" y="44"/>
                  </a:lnTo>
                  <a:lnTo>
                    <a:pt x="139" y="50"/>
                  </a:lnTo>
                  <a:lnTo>
                    <a:pt x="155" y="57"/>
                  </a:lnTo>
                  <a:lnTo>
                    <a:pt x="171" y="63"/>
                  </a:lnTo>
                  <a:lnTo>
                    <a:pt x="187" y="70"/>
                  </a:lnTo>
                  <a:lnTo>
                    <a:pt x="203" y="78"/>
                  </a:lnTo>
                  <a:lnTo>
                    <a:pt x="217" y="85"/>
                  </a:lnTo>
                  <a:lnTo>
                    <a:pt x="232" y="93"/>
                  </a:lnTo>
                  <a:lnTo>
                    <a:pt x="246" y="102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7" name="Group 46"/>
          <p:cNvGrpSpPr>
            <a:grpSpLocks/>
          </p:cNvGrpSpPr>
          <p:nvPr/>
        </p:nvGrpSpPr>
        <p:grpSpPr bwMode="auto">
          <a:xfrm>
            <a:off x="5319713" y="3989388"/>
            <a:ext cx="844550" cy="600075"/>
            <a:chOff x="1160" y="2192"/>
            <a:chExt cx="589" cy="440"/>
          </a:xfrm>
        </p:grpSpPr>
        <p:pic>
          <p:nvPicPr>
            <p:cNvPr id="4146" name="Picture 47" descr="31u_bnrz[1]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 rot="-5400000">
              <a:off x="1349" y="2458"/>
              <a:ext cx="212" cy="13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4147" name="AutoShape 48"/>
            <p:cNvSpPr>
              <a:spLocks noChangeAspect="1" noChangeArrowheads="1" noTextEdit="1"/>
            </p:cNvSpPr>
            <p:nvPr/>
          </p:nvSpPr>
          <p:spPr bwMode="auto">
            <a:xfrm>
              <a:off x="1160" y="2192"/>
              <a:ext cx="589" cy="2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4148" name="Freeform 49"/>
            <p:cNvSpPr>
              <a:spLocks/>
            </p:cNvSpPr>
            <p:nvPr/>
          </p:nvSpPr>
          <p:spPr bwMode="auto">
            <a:xfrm>
              <a:off x="1283" y="2231"/>
              <a:ext cx="83" cy="102"/>
            </a:xfrm>
            <a:custGeom>
              <a:avLst/>
              <a:gdLst>
                <a:gd name="T0" fmla="*/ 29 w 247"/>
                <a:gd name="T1" fmla="*/ 13 h 203"/>
                <a:gd name="T2" fmla="*/ 23 w 247"/>
                <a:gd name="T3" fmla="*/ 17 h 203"/>
                <a:gd name="T4" fmla="*/ 17 w 247"/>
                <a:gd name="T5" fmla="*/ 22 h 203"/>
                <a:gd name="T6" fmla="*/ 13 w 247"/>
                <a:gd name="T7" fmla="*/ 28 h 203"/>
                <a:gd name="T8" fmla="*/ 8 w 247"/>
                <a:gd name="T9" fmla="*/ 34 h 203"/>
                <a:gd name="T10" fmla="*/ 5 w 247"/>
                <a:gd name="T11" fmla="*/ 40 h 203"/>
                <a:gd name="T12" fmla="*/ 2 w 247"/>
                <a:gd name="T13" fmla="*/ 47 h 203"/>
                <a:gd name="T14" fmla="*/ 1 w 247"/>
                <a:gd name="T15" fmla="*/ 55 h 203"/>
                <a:gd name="T16" fmla="*/ 0 w 247"/>
                <a:gd name="T17" fmla="*/ 62 h 203"/>
                <a:gd name="T18" fmla="*/ 1 w 247"/>
                <a:gd name="T19" fmla="*/ 73 h 203"/>
                <a:gd name="T20" fmla="*/ 5 w 247"/>
                <a:gd name="T21" fmla="*/ 82 h 203"/>
                <a:gd name="T22" fmla="*/ 11 w 247"/>
                <a:gd name="T23" fmla="*/ 89 h 203"/>
                <a:gd name="T24" fmla="*/ 18 w 247"/>
                <a:gd name="T25" fmla="*/ 95 h 203"/>
                <a:gd name="T26" fmla="*/ 27 w 247"/>
                <a:gd name="T27" fmla="*/ 99 h 203"/>
                <a:gd name="T28" fmla="*/ 37 w 247"/>
                <a:gd name="T29" fmla="*/ 101 h 203"/>
                <a:gd name="T30" fmla="*/ 46 w 247"/>
                <a:gd name="T31" fmla="*/ 102 h 203"/>
                <a:gd name="T32" fmla="*/ 55 w 247"/>
                <a:gd name="T33" fmla="*/ 100 h 203"/>
                <a:gd name="T34" fmla="*/ 57 w 247"/>
                <a:gd name="T35" fmla="*/ 100 h 203"/>
                <a:gd name="T36" fmla="*/ 59 w 247"/>
                <a:gd name="T37" fmla="*/ 99 h 203"/>
                <a:gd name="T38" fmla="*/ 61 w 247"/>
                <a:gd name="T39" fmla="*/ 98 h 203"/>
                <a:gd name="T40" fmla="*/ 61 w 247"/>
                <a:gd name="T41" fmla="*/ 96 h 203"/>
                <a:gd name="T42" fmla="*/ 60 w 247"/>
                <a:gd name="T43" fmla="*/ 93 h 203"/>
                <a:gd name="T44" fmla="*/ 58 w 247"/>
                <a:gd name="T45" fmla="*/ 91 h 203"/>
                <a:gd name="T46" fmla="*/ 56 w 247"/>
                <a:gd name="T47" fmla="*/ 89 h 203"/>
                <a:gd name="T48" fmla="*/ 54 w 247"/>
                <a:gd name="T49" fmla="*/ 88 h 203"/>
                <a:gd name="T50" fmla="*/ 49 w 247"/>
                <a:gd name="T51" fmla="*/ 87 h 203"/>
                <a:gd name="T52" fmla="*/ 44 w 247"/>
                <a:gd name="T53" fmla="*/ 86 h 203"/>
                <a:gd name="T54" fmla="*/ 39 w 247"/>
                <a:gd name="T55" fmla="*/ 85 h 203"/>
                <a:gd name="T56" fmla="*/ 35 w 247"/>
                <a:gd name="T57" fmla="*/ 84 h 203"/>
                <a:gd name="T58" fmla="*/ 30 w 247"/>
                <a:gd name="T59" fmla="*/ 82 h 203"/>
                <a:gd name="T60" fmla="*/ 26 w 247"/>
                <a:gd name="T61" fmla="*/ 80 h 203"/>
                <a:gd name="T62" fmla="*/ 22 w 247"/>
                <a:gd name="T63" fmla="*/ 77 h 203"/>
                <a:gd name="T64" fmla="*/ 18 w 247"/>
                <a:gd name="T65" fmla="*/ 73 h 203"/>
                <a:gd name="T66" fmla="*/ 16 w 247"/>
                <a:gd name="T67" fmla="*/ 56 h 203"/>
                <a:gd name="T68" fmla="*/ 20 w 247"/>
                <a:gd name="T69" fmla="*/ 42 h 203"/>
                <a:gd name="T70" fmla="*/ 28 w 247"/>
                <a:gd name="T71" fmla="*/ 31 h 203"/>
                <a:gd name="T72" fmla="*/ 39 w 247"/>
                <a:gd name="T73" fmla="*/ 22 h 203"/>
                <a:gd name="T74" fmla="*/ 51 w 247"/>
                <a:gd name="T75" fmla="*/ 15 h 203"/>
                <a:gd name="T76" fmla="*/ 63 w 247"/>
                <a:gd name="T77" fmla="*/ 10 h 203"/>
                <a:gd name="T78" fmla="*/ 74 w 247"/>
                <a:gd name="T79" fmla="*/ 6 h 203"/>
                <a:gd name="T80" fmla="*/ 83 w 247"/>
                <a:gd name="T81" fmla="*/ 2 h 203"/>
                <a:gd name="T82" fmla="*/ 78 w 247"/>
                <a:gd name="T83" fmla="*/ 1 h 203"/>
                <a:gd name="T84" fmla="*/ 72 w 247"/>
                <a:gd name="T85" fmla="*/ 0 h 203"/>
                <a:gd name="T86" fmla="*/ 65 w 247"/>
                <a:gd name="T87" fmla="*/ 1 h 203"/>
                <a:gd name="T88" fmla="*/ 57 w 247"/>
                <a:gd name="T89" fmla="*/ 2 h 203"/>
                <a:gd name="T90" fmla="*/ 50 w 247"/>
                <a:gd name="T91" fmla="*/ 5 h 203"/>
                <a:gd name="T92" fmla="*/ 43 w 247"/>
                <a:gd name="T93" fmla="*/ 7 h 203"/>
                <a:gd name="T94" fmla="*/ 36 w 247"/>
                <a:gd name="T95" fmla="*/ 10 h 203"/>
                <a:gd name="T96" fmla="*/ 29 w 247"/>
                <a:gd name="T97" fmla="*/ 13 h 203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247"/>
                <a:gd name="T148" fmla="*/ 0 h 203"/>
                <a:gd name="T149" fmla="*/ 247 w 247"/>
                <a:gd name="T150" fmla="*/ 203 h 203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247" h="203">
                  <a:moveTo>
                    <a:pt x="87" y="26"/>
                  </a:moveTo>
                  <a:lnTo>
                    <a:pt x="68" y="34"/>
                  </a:lnTo>
                  <a:lnTo>
                    <a:pt x="52" y="44"/>
                  </a:lnTo>
                  <a:lnTo>
                    <a:pt x="38" y="55"/>
                  </a:lnTo>
                  <a:lnTo>
                    <a:pt x="25" y="67"/>
                  </a:lnTo>
                  <a:lnTo>
                    <a:pt x="14" y="80"/>
                  </a:lnTo>
                  <a:lnTo>
                    <a:pt x="7" y="94"/>
                  </a:lnTo>
                  <a:lnTo>
                    <a:pt x="3" y="109"/>
                  </a:lnTo>
                  <a:lnTo>
                    <a:pt x="0" y="124"/>
                  </a:lnTo>
                  <a:lnTo>
                    <a:pt x="3" y="145"/>
                  </a:lnTo>
                  <a:lnTo>
                    <a:pt x="14" y="163"/>
                  </a:lnTo>
                  <a:lnTo>
                    <a:pt x="32" y="178"/>
                  </a:lnTo>
                  <a:lnTo>
                    <a:pt x="55" y="189"/>
                  </a:lnTo>
                  <a:lnTo>
                    <a:pt x="81" y="198"/>
                  </a:lnTo>
                  <a:lnTo>
                    <a:pt x="109" y="202"/>
                  </a:lnTo>
                  <a:lnTo>
                    <a:pt x="138" y="203"/>
                  </a:lnTo>
                  <a:lnTo>
                    <a:pt x="165" y="200"/>
                  </a:lnTo>
                  <a:lnTo>
                    <a:pt x="171" y="200"/>
                  </a:lnTo>
                  <a:lnTo>
                    <a:pt x="177" y="198"/>
                  </a:lnTo>
                  <a:lnTo>
                    <a:pt x="181" y="195"/>
                  </a:lnTo>
                  <a:lnTo>
                    <a:pt x="183" y="191"/>
                  </a:lnTo>
                  <a:lnTo>
                    <a:pt x="180" y="186"/>
                  </a:lnTo>
                  <a:lnTo>
                    <a:pt x="174" y="182"/>
                  </a:lnTo>
                  <a:lnTo>
                    <a:pt x="167" y="178"/>
                  </a:lnTo>
                  <a:lnTo>
                    <a:pt x="160" y="176"/>
                  </a:lnTo>
                  <a:lnTo>
                    <a:pt x="145" y="173"/>
                  </a:lnTo>
                  <a:lnTo>
                    <a:pt x="131" y="171"/>
                  </a:lnTo>
                  <a:lnTo>
                    <a:pt x="116" y="169"/>
                  </a:lnTo>
                  <a:lnTo>
                    <a:pt x="103" y="167"/>
                  </a:lnTo>
                  <a:lnTo>
                    <a:pt x="90" y="164"/>
                  </a:lnTo>
                  <a:lnTo>
                    <a:pt x="77" y="160"/>
                  </a:lnTo>
                  <a:lnTo>
                    <a:pt x="65" y="154"/>
                  </a:lnTo>
                  <a:lnTo>
                    <a:pt x="54" y="146"/>
                  </a:lnTo>
                  <a:lnTo>
                    <a:pt x="49" y="112"/>
                  </a:lnTo>
                  <a:lnTo>
                    <a:pt x="61" y="84"/>
                  </a:lnTo>
                  <a:lnTo>
                    <a:pt x="84" y="62"/>
                  </a:lnTo>
                  <a:lnTo>
                    <a:pt x="116" y="44"/>
                  </a:lnTo>
                  <a:lnTo>
                    <a:pt x="151" y="30"/>
                  </a:lnTo>
                  <a:lnTo>
                    <a:pt x="187" y="19"/>
                  </a:lnTo>
                  <a:lnTo>
                    <a:pt x="220" y="11"/>
                  </a:lnTo>
                  <a:lnTo>
                    <a:pt x="247" y="4"/>
                  </a:lnTo>
                  <a:lnTo>
                    <a:pt x="231" y="1"/>
                  </a:lnTo>
                  <a:lnTo>
                    <a:pt x="213" y="0"/>
                  </a:lnTo>
                  <a:lnTo>
                    <a:pt x="193" y="2"/>
                  </a:lnTo>
                  <a:lnTo>
                    <a:pt x="171" y="4"/>
                  </a:lnTo>
                  <a:lnTo>
                    <a:pt x="149" y="9"/>
                  </a:lnTo>
                  <a:lnTo>
                    <a:pt x="128" y="14"/>
                  </a:lnTo>
                  <a:lnTo>
                    <a:pt x="106" y="20"/>
                  </a:lnTo>
                  <a:lnTo>
                    <a:pt x="87" y="26"/>
                  </a:lnTo>
                  <a:close/>
                </a:path>
              </a:pathLst>
            </a:custGeom>
            <a:solidFill>
              <a:srgbClr val="C9E8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149" name="Freeform 50"/>
            <p:cNvSpPr>
              <a:spLocks/>
            </p:cNvSpPr>
            <p:nvPr/>
          </p:nvSpPr>
          <p:spPr bwMode="auto">
            <a:xfrm>
              <a:off x="1424" y="2230"/>
              <a:ext cx="52" cy="79"/>
            </a:xfrm>
            <a:custGeom>
              <a:avLst/>
              <a:gdLst>
                <a:gd name="T0" fmla="*/ 44 w 158"/>
                <a:gd name="T1" fmla="*/ 26 h 158"/>
                <a:gd name="T2" fmla="*/ 46 w 158"/>
                <a:gd name="T3" fmla="*/ 34 h 158"/>
                <a:gd name="T4" fmla="*/ 45 w 158"/>
                <a:gd name="T5" fmla="*/ 41 h 158"/>
                <a:gd name="T6" fmla="*/ 42 w 158"/>
                <a:gd name="T7" fmla="*/ 47 h 158"/>
                <a:gd name="T8" fmla="*/ 37 w 158"/>
                <a:gd name="T9" fmla="*/ 53 h 158"/>
                <a:gd name="T10" fmla="*/ 31 w 158"/>
                <a:gd name="T11" fmla="*/ 58 h 158"/>
                <a:gd name="T12" fmla="*/ 25 w 158"/>
                <a:gd name="T13" fmla="*/ 63 h 158"/>
                <a:gd name="T14" fmla="*/ 18 w 158"/>
                <a:gd name="T15" fmla="*/ 68 h 158"/>
                <a:gd name="T16" fmla="*/ 12 w 158"/>
                <a:gd name="T17" fmla="*/ 72 h 158"/>
                <a:gd name="T18" fmla="*/ 11 w 158"/>
                <a:gd name="T19" fmla="*/ 74 h 158"/>
                <a:gd name="T20" fmla="*/ 11 w 158"/>
                <a:gd name="T21" fmla="*/ 75 h 158"/>
                <a:gd name="T22" fmla="*/ 11 w 158"/>
                <a:gd name="T23" fmla="*/ 76 h 158"/>
                <a:gd name="T24" fmla="*/ 11 w 158"/>
                <a:gd name="T25" fmla="*/ 78 h 158"/>
                <a:gd name="T26" fmla="*/ 13 w 158"/>
                <a:gd name="T27" fmla="*/ 79 h 158"/>
                <a:gd name="T28" fmla="*/ 14 w 158"/>
                <a:gd name="T29" fmla="*/ 79 h 158"/>
                <a:gd name="T30" fmla="*/ 15 w 158"/>
                <a:gd name="T31" fmla="*/ 79 h 158"/>
                <a:gd name="T32" fmla="*/ 16 w 158"/>
                <a:gd name="T33" fmla="*/ 79 h 158"/>
                <a:gd name="T34" fmla="*/ 24 w 158"/>
                <a:gd name="T35" fmla="*/ 74 h 158"/>
                <a:gd name="T36" fmla="*/ 31 w 158"/>
                <a:gd name="T37" fmla="*/ 69 h 158"/>
                <a:gd name="T38" fmla="*/ 38 w 158"/>
                <a:gd name="T39" fmla="*/ 63 h 158"/>
                <a:gd name="T40" fmla="*/ 44 w 158"/>
                <a:gd name="T41" fmla="*/ 57 h 158"/>
                <a:gd name="T42" fmla="*/ 49 w 158"/>
                <a:gd name="T43" fmla="*/ 50 h 158"/>
                <a:gd name="T44" fmla="*/ 51 w 158"/>
                <a:gd name="T45" fmla="*/ 42 h 158"/>
                <a:gd name="T46" fmla="*/ 52 w 158"/>
                <a:gd name="T47" fmla="*/ 34 h 158"/>
                <a:gd name="T48" fmla="*/ 50 w 158"/>
                <a:gd name="T49" fmla="*/ 24 h 158"/>
                <a:gd name="T50" fmla="*/ 46 w 158"/>
                <a:gd name="T51" fmla="*/ 18 h 158"/>
                <a:gd name="T52" fmla="*/ 39 w 158"/>
                <a:gd name="T53" fmla="*/ 11 h 158"/>
                <a:gd name="T54" fmla="*/ 32 w 158"/>
                <a:gd name="T55" fmla="*/ 7 h 158"/>
                <a:gd name="T56" fmla="*/ 23 w 158"/>
                <a:gd name="T57" fmla="*/ 3 h 158"/>
                <a:gd name="T58" fmla="*/ 15 w 158"/>
                <a:gd name="T59" fmla="*/ 1 h 158"/>
                <a:gd name="T60" fmla="*/ 8 w 158"/>
                <a:gd name="T61" fmla="*/ 0 h 158"/>
                <a:gd name="T62" fmla="*/ 2 w 158"/>
                <a:gd name="T63" fmla="*/ 0 h 158"/>
                <a:gd name="T64" fmla="*/ 0 w 158"/>
                <a:gd name="T65" fmla="*/ 2 h 158"/>
                <a:gd name="T66" fmla="*/ 6 w 158"/>
                <a:gd name="T67" fmla="*/ 5 h 158"/>
                <a:gd name="T68" fmla="*/ 12 w 158"/>
                <a:gd name="T69" fmla="*/ 6 h 158"/>
                <a:gd name="T70" fmla="*/ 18 w 158"/>
                <a:gd name="T71" fmla="*/ 9 h 158"/>
                <a:gd name="T72" fmla="*/ 25 w 158"/>
                <a:gd name="T73" fmla="*/ 10 h 158"/>
                <a:gd name="T74" fmla="*/ 31 w 158"/>
                <a:gd name="T75" fmla="*/ 13 h 158"/>
                <a:gd name="T76" fmla="*/ 36 w 158"/>
                <a:gd name="T77" fmla="*/ 17 h 158"/>
                <a:gd name="T78" fmla="*/ 40 w 158"/>
                <a:gd name="T79" fmla="*/ 20 h 158"/>
                <a:gd name="T80" fmla="*/ 44 w 158"/>
                <a:gd name="T81" fmla="*/ 26 h 158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w 158"/>
                <a:gd name="T124" fmla="*/ 0 h 158"/>
                <a:gd name="T125" fmla="*/ 158 w 158"/>
                <a:gd name="T126" fmla="*/ 158 h 158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T123" t="T124" r="T125" b="T126"/>
              <a:pathLst>
                <a:path w="158" h="158">
                  <a:moveTo>
                    <a:pt x="133" y="52"/>
                  </a:moveTo>
                  <a:lnTo>
                    <a:pt x="139" y="68"/>
                  </a:lnTo>
                  <a:lnTo>
                    <a:pt x="137" y="83"/>
                  </a:lnTo>
                  <a:lnTo>
                    <a:pt x="127" y="95"/>
                  </a:lnTo>
                  <a:lnTo>
                    <a:pt x="113" y="106"/>
                  </a:lnTo>
                  <a:lnTo>
                    <a:pt x="95" y="116"/>
                  </a:lnTo>
                  <a:lnTo>
                    <a:pt x="75" y="126"/>
                  </a:lnTo>
                  <a:lnTo>
                    <a:pt x="55" y="135"/>
                  </a:lnTo>
                  <a:lnTo>
                    <a:pt x="37" y="144"/>
                  </a:lnTo>
                  <a:lnTo>
                    <a:pt x="34" y="147"/>
                  </a:lnTo>
                  <a:lnTo>
                    <a:pt x="33" y="149"/>
                  </a:lnTo>
                  <a:lnTo>
                    <a:pt x="33" y="152"/>
                  </a:lnTo>
                  <a:lnTo>
                    <a:pt x="34" y="155"/>
                  </a:lnTo>
                  <a:lnTo>
                    <a:pt x="39" y="157"/>
                  </a:lnTo>
                  <a:lnTo>
                    <a:pt x="43" y="158"/>
                  </a:lnTo>
                  <a:lnTo>
                    <a:pt x="46" y="158"/>
                  </a:lnTo>
                  <a:lnTo>
                    <a:pt x="50" y="157"/>
                  </a:lnTo>
                  <a:lnTo>
                    <a:pt x="74" y="148"/>
                  </a:lnTo>
                  <a:lnTo>
                    <a:pt x="95" y="138"/>
                  </a:lnTo>
                  <a:lnTo>
                    <a:pt x="116" y="127"/>
                  </a:lnTo>
                  <a:lnTo>
                    <a:pt x="135" y="114"/>
                  </a:lnTo>
                  <a:lnTo>
                    <a:pt x="148" y="100"/>
                  </a:lnTo>
                  <a:lnTo>
                    <a:pt x="156" y="84"/>
                  </a:lnTo>
                  <a:lnTo>
                    <a:pt x="158" y="67"/>
                  </a:lnTo>
                  <a:lnTo>
                    <a:pt x="152" y="49"/>
                  </a:lnTo>
                  <a:lnTo>
                    <a:pt x="139" y="35"/>
                  </a:lnTo>
                  <a:lnTo>
                    <a:pt x="120" y="23"/>
                  </a:lnTo>
                  <a:lnTo>
                    <a:pt x="97" y="14"/>
                  </a:lnTo>
                  <a:lnTo>
                    <a:pt x="71" y="7"/>
                  </a:lnTo>
                  <a:lnTo>
                    <a:pt x="45" y="2"/>
                  </a:lnTo>
                  <a:lnTo>
                    <a:pt x="23" y="0"/>
                  </a:lnTo>
                  <a:lnTo>
                    <a:pt x="7" y="0"/>
                  </a:lnTo>
                  <a:lnTo>
                    <a:pt x="0" y="4"/>
                  </a:lnTo>
                  <a:lnTo>
                    <a:pt x="17" y="9"/>
                  </a:lnTo>
                  <a:lnTo>
                    <a:pt x="36" y="13"/>
                  </a:lnTo>
                  <a:lnTo>
                    <a:pt x="56" y="17"/>
                  </a:lnTo>
                  <a:lnTo>
                    <a:pt x="75" y="21"/>
                  </a:lnTo>
                  <a:lnTo>
                    <a:pt x="94" y="26"/>
                  </a:lnTo>
                  <a:lnTo>
                    <a:pt x="110" y="33"/>
                  </a:lnTo>
                  <a:lnTo>
                    <a:pt x="123" y="41"/>
                  </a:lnTo>
                  <a:lnTo>
                    <a:pt x="133" y="52"/>
                  </a:lnTo>
                  <a:close/>
                </a:path>
              </a:pathLst>
            </a:custGeom>
            <a:solidFill>
              <a:srgbClr val="C9E8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150" name="Freeform 51"/>
            <p:cNvSpPr>
              <a:spLocks/>
            </p:cNvSpPr>
            <p:nvPr/>
          </p:nvSpPr>
          <p:spPr bwMode="auto">
            <a:xfrm>
              <a:off x="1232" y="2211"/>
              <a:ext cx="133" cy="166"/>
            </a:xfrm>
            <a:custGeom>
              <a:avLst/>
              <a:gdLst>
                <a:gd name="T0" fmla="*/ 41 w 399"/>
                <a:gd name="T1" fmla="*/ 31 h 331"/>
                <a:gd name="T2" fmla="*/ 22 w 399"/>
                <a:gd name="T3" fmla="*/ 51 h 331"/>
                <a:gd name="T4" fmla="*/ 7 w 399"/>
                <a:gd name="T5" fmla="*/ 73 h 331"/>
                <a:gd name="T6" fmla="*/ 0 w 399"/>
                <a:gd name="T7" fmla="*/ 100 h 331"/>
                <a:gd name="T8" fmla="*/ 1 w 399"/>
                <a:gd name="T9" fmla="*/ 117 h 331"/>
                <a:gd name="T10" fmla="*/ 4 w 399"/>
                <a:gd name="T11" fmla="*/ 124 h 331"/>
                <a:gd name="T12" fmla="*/ 8 w 399"/>
                <a:gd name="T13" fmla="*/ 131 h 331"/>
                <a:gd name="T14" fmla="*/ 13 w 399"/>
                <a:gd name="T15" fmla="*/ 136 h 331"/>
                <a:gd name="T16" fmla="*/ 23 w 399"/>
                <a:gd name="T17" fmla="*/ 142 h 331"/>
                <a:gd name="T18" fmla="*/ 36 w 399"/>
                <a:gd name="T19" fmla="*/ 149 h 331"/>
                <a:gd name="T20" fmla="*/ 49 w 399"/>
                <a:gd name="T21" fmla="*/ 154 h 331"/>
                <a:gd name="T22" fmla="*/ 63 w 399"/>
                <a:gd name="T23" fmla="*/ 158 h 331"/>
                <a:gd name="T24" fmla="*/ 77 w 399"/>
                <a:gd name="T25" fmla="*/ 161 h 331"/>
                <a:gd name="T26" fmla="*/ 91 w 399"/>
                <a:gd name="T27" fmla="*/ 163 h 331"/>
                <a:gd name="T28" fmla="*/ 105 w 399"/>
                <a:gd name="T29" fmla="*/ 164 h 331"/>
                <a:gd name="T30" fmla="*/ 119 w 399"/>
                <a:gd name="T31" fmla="*/ 165 h 331"/>
                <a:gd name="T32" fmla="*/ 129 w 399"/>
                <a:gd name="T33" fmla="*/ 166 h 331"/>
                <a:gd name="T34" fmla="*/ 132 w 399"/>
                <a:gd name="T35" fmla="*/ 163 h 331"/>
                <a:gd name="T36" fmla="*/ 133 w 399"/>
                <a:gd name="T37" fmla="*/ 158 h 331"/>
                <a:gd name="T38" fmla="*/ 130 w 399"/>
                <a:gd name="T39" fmla="*/ 155 h 331"/>
                <a:gd name="T40" fmla="*/ 121 w 399"/>
                <a:gd name="T41" fmla="*/ 152 h 331"/>
                <a:gd name="T42" fmla="*/ 109 w 399"/>
                <a:gd name="T43" fmla="*/ 150 h 331"/>
                <a:gd name="T44" fmla="*/ 96 w 399"/>
                <a:gd name="T45" fmla="*/ 148 h 331"/>
                <a:gd name="T46" fmla="*/ 83 w 399"/>
                <a:gd name="T47" fmla="*/ 146 h 331"/>
                <a:gd name="T48" fmla="*/ 70 w 399"/>
                <a:gd name="T49" fmla="*/ 143 h 331"/>
                <a:gd name="T50" fmla="*/ 57 w 399"/>
                <a:gd name="T51" fmla="*/ 140 h 331"/>
                <a:gd name="T52" fmla="*/ 45 w 399"/>
                <a:gd name="T53" fmla="*/ 136 h 331"/>
                <a:gd name="T54" fmla="*/ 33 w 399"/>
                <a:gd name="T55" fmla="*/ 131 h 331"/>
                <a:gd name="T56" fmla="*/ 23 w 399"/>
                <a:gd name="T57" fmla="*/ 124 h 331"/>
                <a:gd name="T58" fmla="*/ 16 w 399"/>
                <a:gd name="T59" fmla="*/ 114 h 331"/>
                <a:gd name="T60" fmla="*/ 14 w 399"/>
                <a:gd name="T61" fmla="*/ 102 h 331"/>
                <a:gd name="T62" fmla="*/ 16 w 399"/>
                <a:gd name="T63" fmla="*/ 88 h 331"/>
                <a:gd name="T64" fmla="*/ 21 w 399"/>
                <a:gd name="T65" fmla="*/ 75 h 331"/>
                <a:gd name="T66" fmla="*/ 29 w 399"/>
                <a:gd name="T67" fmla="*/ 61 h 331"/>
                <a:gd name="T68" fmla="*/ 39 w 399"/>
                <a:gd name="T69" fmla="*/ 49 h 331"/>
                <a:gd name="T70" fmla="*/ 51 w 399"/>
                <a:gd name="T71" fmla="*/ 37 h 331"/>
                <a:gd name="T72" fmla="*/ 63 w 399"/>
                <a:gd name="T73" fmla="*/ 26 h 331"/>
                <a:gd name="T74" fmla="*/ 81 w 399"/>
                <a:gd name="T75" fmla="*/ 17 h 331"/>
                <a:gd name="T76" fmla="*/ 98 w 399"/>
                <a:gd name="T77" fmla="*/ 9 h 331"/>
                <a:gd name="T78" fmla="*/ 109 w 399"/>
                <a:gd name="T79" fmla="*/ 3 h 331"/>
                <a:gd name="T80" fmla="*/ 106 w 399"/>
                <a:gd name="T81" fmla="*/ 0 h 331"/>
                <a:gd name="T82" fmla="*/ 91 w 399"/>
                <a:gd name="T83" fmla="*/ 2 h 331"/>
                <a:gd name="T84" fmla="*/ 74 w 399"/>
                <a:gd name="T85" fmla="*/ 8 h 331"/>
                <a:gd name="T86" fmla="*/ 58 w 399"/>
                <a:gd name="T87" fmla="*/ 17 h 331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w 399"/>
                <a:gd name="T133" fmla="*/ 0 h 331"/>
                <a:gd name="T134" fmla="*/ 399 w 399"/>
                <a:gd name="T135" fmla="*/ 331 h 331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T132" t="T133" r="T134" b="T135"/>
              <a:pathLst>
                <a:path w="399" h="331">
                  <a:moveTo>
                    <a:pt x="155" y="44"/>
                  </a:moveTo>
                  <a:lnTo>
                    <a:pt x="124" y="62"/>
                  </a:lnTo>
                  <a:lnTo>
                    <a:pt x="94" y="80"/>
                  </a:lnTo>
                  <a:lnTo>
                    <a:pt x="66" y="101"/>
                  </a:lnTo>
                  <a:lnTo>
                    <a:pt x="42" y="123"/>
                  </a:lnTo>
                  <a:lnTo>
                    <a:pt x="21" y="146"/>
                  </a:lnTo>
                  <a:lnTo>
                    <a:pt x="7" y="171"/>
                  </a:lnTo>
                  <a:lnTo>
                    <a:pt x="0" y="199"/>
                  </a:lnTo>
                  <a:lnTo>
                    <a:pt x="1" y="227"/>
                  </a:lnTo>
                  <a:lnTo>
                    <a:pt x="4" y="234"/>
                  </a:lnTo>
                  <a:lnTo>
                    <a:pt x="7" y="242"/>
                  </a:lnTo>
                  <a:lnTo>
                    <a:pt x="11" y="248"/>
                  </a:lnTo>
                  <a:lnTo>
                    <a:pt x="17" y="255"/>
                  </a:lnTo>
                  <a:lnTo>
                    <a:pt x="24" y="261"/>
                  </a:lnTo>
                  <a:lnTo>
                    <a:pt x="33" y="267"/>
                  </a:lnTo>
                  <a:lnTo>
                    <a:pt x="40" y="272"/>
                  </a:lnTo>
                  <a:lnTo>
                    <a:pt x="50" y="276"/>
                  </a:lnTo>
                  <a:lnTo>
                    <a:pt x="69" y="284"/>
                  </a:lnTo>
                  <a:lnTo>
                    <a:pt x="88" y="291"/>
                  </a:lnTo>
                  <a:lnTo>
                    <a:pt x="107" y="297"/>
                  </a:lnTo>
                  <a:lnTo>
                    <a:pt x="127" y="302"/>
                  </a:lnTo>
                  <a:lnTo>
                    <a:pt x="148" y="307"/>
                  </a:lnTo>
                  <a:lnTo>
                    <a:pt x="168" y="311"/>
                  </a:lnTo>
                  <a:lnTo>
                    <a:pt x="188" y="315"/>
                  </a:lnTo>
                  <a:lnTo>
                    <a:pt x="209" y="318"/>
                  </a:lnTo>
                  <a:lnTo>
                    <a:pt x="230" y="321"/>
                  </a:lnTo>
                  <a:lnTo>
                    <a:pt x="251" y="323"/>
                  </a:lnTo>
                  <a:lnTo>
                    <a:pt x="272" y="325"/>
                  </a:lnTo>
                  <a:lnTo>
                    <a:pt x="294" y="327"/>
                  </a:lnTo>
                  <a:lnTo>
                    <a:pt x="315" y="328"/>
                  </a:lnTo>
                  <a:lnTo>
                    <a:pt x="336" y="329"/>
                  </a:lnTo>
                  <a:lnTo>
                    <a:pt x="358" y="330"/>
                  </a:lnTo>
                  <a:lnTo>
                    <a:pt x="378" y="331"/>
                  </a:lnTo>
                  <a:lnTo>
                    <a:pt x="386" y="331"/>
                  </a:lnTo>
                  <a:lnTo>
                    <a:pt x="391" y="329"/>
                  </a:lnTo>
                  <a:lnTo>
                    <a:pt x="396" y="325"/>
                  </a:lnTo>
                  <a:lnTo>
                    <a:pt x="399" y="321"/>
                  </a:lnTo>
                  <a:lnTo>
                    <a:pt x="399" y="316"/>
                  </a:lnTo>
                  <a:lnTo>
                    <a:pt x="396" y="312"/>
                  </a:lnTo>
                  <a:lnTo>
                    <a:pt x="390" y="309"/>
                  </a:lnTo>
                  <a:lnTo>
                    <a:pt x="383" y="307"/>
                  </a:lnTo>
                  <a:lnTo>
                    <a:pt x="364" y="304"/>
                  </a:lnTo>
                  <a:lnTo>
                    <a:pt x="345" y="302"/>
                  </a:lnTo>
                  <a:lnTo>
                    <a:pt x="326" y="299"/>
                  </a:lnTo>
                  <a:lnTo>
                    <a:pt x="306" y="297"/>
                  </a:lnTo>
                  <a:lnTo>
                    <a:pt x="287" y="295"/>
                  </a:lnTo>
                  <a:lnTo>
                    <a:pt x="268" y="293"/>
                  </a:lnTo>
                  <a:lnTo>
                    <a:pt x="248" y="291"/>
                  </a:lnTo>
                  <a:lnTo>
                    <a:pt x="229" y="288"/>
                  </a:lnTo>
                  <a:lnTo>
                    <a:pt x="210" y="286"/>
                  </a:lnTo>
                  <a:lnTo>
                    <a:pt x="191" y="283"/>
                  </a:lnTo>
                  <a:lnTo>
                    <a:pt x="172" y="279"/>
                  </a:lnTo>
                  <a:lnTo>
                    <a:pt x="153" y="276"/>
                  </a:lnTo>
                  <a:lnTo>
                    <a:pt x="136" y="271"/>
                  </a:lnTo>
                  <a:lnTo>
                    <a:pt x="117" y="266"/>
                  </a:lnTo>
                  <a:lnTo>
                    <a:pt x="100" y="261"/>
                  </a:lnTo>
                  <a:lnTo>
                    <a:pt x="82" y="254"/>
                  </a:lnTo>
                  <a:lnTo>
                    <a:pt x="68" y="247"/>
                  </a:lnTo>
                  <a:lnTo>
                    <a:pt x="56" y="238"/>
                  </a:lnTo>
                  <a:lnTo>
                    <a:pt x="48" y="228"/>
                  </a:lnTo>
                  <a:lnTo>
                    <a:pt x="43" y="216"/>
                  </a:lnTo>
                  <a:lnTo>
                    <a:pt x="42" y="204"/>
                  </a:lnTo>
                  <a:lnTo>
                    <a:pt x="43" y="189"/>
                  </a:lnTo>
                  <a:lnTo>
                    <a:pt x="48" y="175"/>
                  </a:lnTo>
                  <a:lnTo>
                    <a:pt x="53" y="164"/>
                  </a:lnTo>
                  <a:lnTo>
                    <a:pt x="64" y="149"/>
                  </a:lnTo>
                  <a:lnTo>
                    <a:pt x="75" y="134"/>
                  </a:lnTo>
                  <a:lnTo>
                    <a:pt x="88" y="121"/>
                  </a:lnTo>
                  <a:lnTo>
                    <a:pt x="103" y="109"/>
                  </a:lnTo>
                  <a:lnTo>
                    <a:pt x="117" y="97"/>
                  </a:lnTo>
                  <a:lnTo>
                    <a:pt x="133" y="85"/>
                  </a:lnTo>
                  <a:lnTo>
                    <a:pt x="152" y="73"/>
                  </a:lnTo>
                  <a:lnTo>
                    <a:pt x="171" y="61"/>
                  </a:lnTo>
                  <a:lnTo>
                    <a:pt x="190" y="51"/>
                  </a:lnTo>
                  <a:lnTo>
                    <a:pt x="214" y="42"/>
                  </a:lnTo>
                  <a:lnTo>
                    <a:pt x="242" y="33"/>
                  </a:lnTo>
                  <a:lnTo>
                    <a:pt x="270" y="25"/>
                  </a:lnTo>
                  <a:lnTo>
                    <a:pt x="294" y="18"/>
                  </a:lnTo>
                  <a:lnTo>
                    <a:pt x="315" y="12"/>
                  </a:lnTo>
                  <a:lnTo>
                    <a:pt x="328" y="6"/>
                  </a:lnTo>
                  <a:lnTo>
                    <a:pt x="332" y="2"/>
                  </a:lnTo>
                  <a:lnTo>
                    <a:pt x="317" y="0"/>
                  </a:lnTo>
                  <a:lnTo>
                    <a:pt x="297" y="1"/>
                  </a:lnTo>
                  <a:lnTo>
                    <a:pt x="274" y="4"/>
                  </a:lnTo>
                  <a:lnTo>
                    <a:pt x="249" y="9"/>
                  </a:lnTo>
                  <a:lnTo>
                    <a:pt x="223" y="16"/>
                  </a:lnTo>
                  <a:lnTo>
                    <a:pt x="198" y="24"/>
                  </a:lnTo>
                  <a:lnTo>
                    <a:pt x="175" y="33"/>
                  </a:lnTo>
                  <a:lnTo>
                    <a:pt x="155" y="44"/>
                  </a:lnTo>
                  <a:close/>
                </a:path>
              </a:pathLst>
            </a:custGeom>
            <a:solidFill>
              <a:srgbClr val="C9E8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151" name="Freeform 52"/>
            <p:cNvSpPr>
              <a:spLocks/>
            </p:cNvSpPr>
            <p:nvPr/>
          </p:nvSpPr>
          <p:spPr bwMode="auto">
            <a:xfrm>
              <a:off x="1419" y="2206"/>
              <a:ext cx="116" cy="110"/>
            </a:xfrm>
            <a:custGeom>
              <a:avLst/>
              <a:gdLst>
                <a:gd name="T0" fmla="*/ 96 w 350"/>
                <a:gd name="T1" fmla="*/ 34 h 221"/>
                <a:gd name="T2" fmla="*/ 101 w 350"/>
                <a:gd name="T3" fmla="*/ 40 h 221"/>
                <a:gd name="T4" fmla="*/ 105 w 350"/>
                <a:gd name="T5" fmla="*/ 47 h 221"/>
                <a:gd name="T6" fmla="*/ 106 w 350"/>
                <a:gd name="T7" fmla="*/ 54 h 221"/>
                <a:gd name="T8" fmla="*/ 106 w 350"/>
                <a:gd name="T9" fmla="*/ 62 h 221"/>
                <a:gd name="T10" fmla="*/ 105 w 350"/>
                <a:gd name="T11" fmla="*/ 69 h 221"/>
                <a:gd name="T12" fmla="*/ 103 w 350"/>
                <a:gd name="T13" fmla="*/ 74 h 221"/>
                <a:gd name="T14" fmla="*/ 100 w 350"/>
                <a:gd name="T15" fmla="*/ 80 h 221"/>
                <a:gd name="T16" fmla="*/ 97 w 350"/>
                <a:gd name="T17" fmla="*/ 84 h 221"/>
                <a:gd name="T18" fmla="*/ 92 w 350"/>
                <a:gd name="T19" fmla="*/ 89 h 221"/>
                <a:gd name="T20" fmla="*/ 88 w 350"/>
                <a:gd name="T21" fmla="*/ 93 h 221"/>
                <a:gd name="T22" fmla="*/ 84 w 350"/>
                <a:gd name="T23" fmla="*/ 98 h 221"/>
                <a:gd name="T24" fmla="*/ 80 w 350"/>
                <a:gd name="T25" fmla="*/ 102 h 221"/>
                <a:gd name="T26" fmla="*/ 79 w 350"/>
                <a:gd name="T27" fmla="*/ 104 h 221"/>
                <a:gd name="T28" fmla="*/ 79 w 350"/>
                <a:gd name="T29" fmla="*/ 106 h 221"/>
                <a:gd name="T30" fmla="*/ 79 w 350"/>
                <a:gd name="T31" fmla="*/ 107 h 221"/>
                <a:gd name="T32" fmla="*/ 80 w 350"/>
                <a:gd name="T33" fmla="*/ 109 h 221"/>
                <a:gd name="T34" fmla="*/ 81 w 350"/>
                <a:gd name="T35" fmla="*/ 110 h 221"/>
                <a:gd name="T36" fmla="*/ 83 w 350"/>
                <a:gd name="T37" fmla="*/ 110 h 221"/>
                <a:gd name="T38" fmla="*/ 84 w 350"/>
                <a:gd name="T39" fmla="*/ 110 h 221"/>
                <a:gd name="T40" fmla="*/ 86 w 350"/>
                <a:gd name="T41" fmla="*/ 109 h 221"/>
                <a:gd name="T42" fmla="*/ 95 w 350"/>
                <a:gd name="T43" fmla="*/ 102 h 221"/>
                <a:gd name="T44" fmla="*/ 103 w 350"/>
                <a:gd name="T45" fmla="*/ 93 h 221"/>
                <a:gd name="T46" fmla="*/ 110 w 350"/>
                <a:gd name="T47" fmla="*/ 84 h 221"/>
                <a:gd name="T48" fmla="*/ 114 w 350"/>
                <a:gd name="T49" fmla="*/ 73 h 221"/>
                <a:gd name="T50" fmla="*/ 116 w 350"/>
                <a:gd name="T51" fmla="*/ 62 h 221"/>
                <a:gd name="T52" fmla="*/ 115 w 350"/>
                <a:gd name="T53" fmla="*/ 50 h 221"/>
                <a:gd name="T54" fmla="*/ 111 w 350"/>
                <a:gd name="T55" fmla="*/ 40 h 221"/>
                <a:gd name="T56" fmla="*/ 103 w 350"/>
                <a:gd name="T57" fmla="*/ 30 h 221"/>
                <a:gd name="T58" fmla="*/ 98 w 350"/>
                <a:gd name="T59" fmla="*/ 25 h 221"/>
                <a:gd name="T60" fmla="*/ 91 w 350"/>
                <a:gd name="T61" fmla="*/ 21 h 221"/>
                <a:gd name="T62" fmla="*/ 84 w 350"/>
                <a:gd name="T63" fmla="*/ 17 h 221"/>
                <a:gd name="T64" fmla="*/ 76 w 350"/>
                <a:gd name="T65" fmla="*/ 13 h 221"/>
                <a:gd name="T66" fmla="*/ 67 w 350"/>
                <a:gd name="T67" fmla="*/ 10 h 221"/>
                <a:gd name="T68" fmla="*/ 59 w 350"/>
                <a:gd name="T69" fmla="*/ 7 h 221"/>
                <a:gd name="T70" fmla="*/ 50 w 350"/>
                <a:gd name="T71" fmla="*/ 5 h 221"/>
                <a:gd name="T72" fmla="*/ 42 w 350"/>
                <a:gd name="T73" fmla="*/ 3 h 221"/>
                <a:gd name="T74" fmla="*/ 34 w 350"/>
                <a:gd name="T75" fmla="*/ 2 h 221"/>
                <a:gd name="T76" fmla="*/ 27 w 350"/>
                <a:gd name="T77" fmla="*/ 1 h 221"/>
                <a:gd name="T78" fmla="*/ 20 w 350"/>
                <a:gd name="T79" fmla="*/ 0 h 221"/>
                <a:gd name="T80" fmla="*/ 14 w 350"/>
                <a:gd name="T81" fmla="*/ 0 h 221"/>
                <a:gd name="T82" fmla="*/ 9 w 350"/>
                <a:gd name="T83" fmla="*/ 0 h 221"/>
                <a:gd name="T84" fmla="*/ 4 w 350"/>
                <a:gd name="T85" fmla="*/ 0 h 221"/>
                <a:gd name="T86" fmla="*/ 1 w 350"/>
                <a:gd name="T87" fmla="*/ 1 h 221"/>
                <a:gd name="T88" fmla="*/ 0 w 350"/>
                <a:gd name="T89" fmla="*/ 2 h 221"/>
                <a:gd name="T90" fmla="*/ 5 w 350"/>
                <a:gd name="T91" fmla="*/ 3 h 221"/>
                <a:gd name="T92" fmla="*/ 10 w 350"/>
                <a:gd name="T93" fmla="*/ 3 h 221"/>
                <a:gd name="T94" fmla="*/ 16 w 350"/>
                <a:gd name="T95" fmla="*/ 4 h 221"/>
                <a:gd name="T96" fmla="*/ 21 w 350"/>
                <a:gd name="T97" fmla="*/ 5 h 221"/>
                <a:gd name="T98" fmla="*/ 27 w 350"/>
                <a:gd name="T99" fmla="*/ 7 h 221"/>
                <a:gd name="T100" fmla="*/ 34 w 350"/>
                <a:gd name="T101" fmla="*/ 8 h 221"/>
                <a:gd name="T102" fmla="*/ 40 w 350"/>
                <a:gd name="T103" fmla="*/ 9 h 221"/>
                <a:gd name="T104" fmla="*/ 47 w 350"/>
                <a:gd name="T105" fmla="*/ 11 h 221"/>
                <a:gd name="T106" fmla="*/ 53 w 350"/>
                <a:gd name="T107" fmla="*/ 13 h 221"/>
                <a:gd name="T108" fmla="*/ 60 w 350"/>
                <a:gd name="T109" fmla="*/ 15 h 221"/>
                <a:gd name="T110" fmla="*/ 66 w 350"/>
                <a:gd name="T111" fmla="*/ 17 h 221"/>
                <a:gd name="T112" fmla="*/ 73 w 350"/>
                <a:gd name="T113" fmla="*/ 19 h 221"/>
                <a:gd name="T114" fmla="*/ 79 w 350"/>
                <a:gd name="T115" fmla="*/ 22 h 221"/>
                <a:gd name="T116" fmla="*/ 85 w 350"/>
                <a:gd name="T117" fmla="*/ 26 h 221"/>
                <a:gd name="T118" fmla="*/ 91 w 350"/>
                <a:gd name="T119" fmla="*/ 30 h 221"/>
                <a:gd name="T120" fmla="*/ 96 w 350"/>
                <a:gd name="T121" fmla="*/ 34 h 221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w 350"/>
                <a:gd name="T184" fmla="*/ 0 h 221"/>
                <a:gd name="T185" fmla="*/ 350 w 350"/>
                <a:gd name="T186" fmla="*/ 221 h 221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T183" t="T184" r="T185" b="T186"/>
              <a:pathLst>
                <a:path w="350" h="221">
                  <a:moveTo>
                    <a:pt x="290" y="68"/>
                  </a:moveTo>
                  <a:lnTo>
                    <a:pt x="306" y="80"/>
                  </a:lnTo>
                  <a:lnTo>
                    <a:pt x="316" y="94"/>
                  </a:lnTo>
                  <a:lnTo>
                    <a:pt x="321" y="109"/>
                  </a:lnTo>
                  <a:lnTo>
                    <a:pt x="321" y="125"/>
                  </a:lnTo>
                  <a:lnTo>
                    <a:pt x="318" y="138"/>
                  </a:lnTo>
                  <a:lnTo>
                    <a:pt x="312" y="149"/>
                  </a:lnTo>
                  <a:lnTo>
                    <a:pt x="302" y="160"/>
                  </a:lnTo>
                  <a:lnTo>
                    <a:pt x="292" y="169"/>
                  </a:lnTo>
                  <a:lnTo>
                    <a:pt x="279" y="179"/>
                  </a:lnTo>
                  <a:lnTo>
                    <a:pt x="266" y="187"/>
                  </a:lnTo>
                  <a:lnTo>
                    <a:pt x="253" y="196"/>
                  </a:lnTo>
                  <a:lnTo>
                    <a:pt x="240" y="205"/>
                  </a:lnTo>
                  <a:lnTo>
                    <a:pt x="237" y="209"/>
                  </a:lnTo>
                  <a:lnTo>
                    <a:pt x="237" y="212"/>
                  </a:lnTo>
                  <a:lnTo>
                    <a:pt x="237" y="215"/>
                  </a:lnTo>
                  <a:lnTo>
                    <a:pt x="240" y="218"/>
                  </a:lnTo>
                  <a:lnTo>
                    <a:pt x="244" y="220"/>
                  </a:lnTo>
                  <a:lnTo>
                    <a:pt x="250" y="221"/>
                  </a:lnTo>
                  <a:lnTo>
                    <a:pt x="254" y="220"/>
                  </a:lnTo>
                  <a:lnTo>
                    <a:pt x="258" y="218"/>
                  </a:lnTo>
                  <a:lnTo>
                    <a:pt x="287" y="204"/>
                  </a:lnTo>
                  <a:lnTo>
                    <a:pt x="312" y="187"/>
                  </a:lnTo>
                  <a:lnTo>
                    <a:pt x="331" y="168"/>
                  </a:lnTo>
                  <a:lnTo>
                    <a:pt x="344" y="146"/>
                  </a:lnTo>
                  <a:lnTo>
                    <a:pt x="350" y="124"/>
                  </a:lnTo>
                  <a:lnTo>
                    <a:pt x="347" y="101"/>
                  </a:lnTo>
                  <a:lnTo>
                    <a:pt x="335" y="80"/>
                  </a:lnTo>
                  <a:lnTo>
                    <a:pt x="312" y="61"/>
                  </a:lnTo>
                  <a:lnTo>
                    <a:pt x="295" y="50"/>
                  </a:lnTo>
                  <a:lnTo>
                    <a:pt x="274" y="42"/>
                  </a:lnTo>
                  <a:lnTo>
                    <a:pt x="253" y="34"/>
                  </a:lnTo>
                  <a:lnTo>
                    <a:pt x="228" y="27"/>
                  </a:lnTo>
                  <a:lnTo>
                    <a:pt x="203" y="20"/>
                  </a:lnTo>
                  <a:lnTo>
                    <a:pt x="179" y="15"/>
                  </a:lnTo>
                  <a:lnTo>
                    <a:pt x="152" y="11"/>
                  </a:lnTo>
                  <a:lnTo>
                    <a:pt x="128" y="7"/>
                  </a:lnTo>
                  <a:lnTo>
                    <a:pt x="103" y="4"/>
                  </a:lnTo>
                  <a:lnTo>
                    <a:pt x="81" y="2"/>
                  </a:lnTo>
                  <a:lnTo>
                    <a:pt x="60" y="0"/>
                  </a:lnTo>
                  <a:lnTo>
                    <a:pt x="42" y="0"/>
                  </a:lnTo>
                  <a:lnTo>
                    <a:pt x="26" y="0"/>
                  </a:lnTo>
                  <a:lnTo>
                    <a:pt x="13" y="0"/>
                  </a:lnTo>
                  <a:lnTo>
                    <a:pt x="4" y="2"/>
                  </a:lnTo>
                  <a:lnTo>
                    <a:pt x="0" y="4"/>
                  </a:lnTo>
                  <a:lnTo>
                    <a:pt x="15" y="6"/>
                  </a:lnTo>
                  <a:lnTo>
                    <a:pt x="29" y="7"/>
                  </a:lnTo>
                  <a:lnTo>
                    <a:pt x="47" y="9"/>
                  </a:lnTo>
                  <a:lnTo>
                    <a:pt x="64" y="11"/>
                  </a:lnTo>
                  <a:lnTo>
                    <a:pt x="81" y="14"/>
                  </a:lnTo>
                  <a:lnTo>
                    <a:pt x="102" y="16"/>
                  </a:lnTo>
                  <a:lnTo>
                    <a:pt x="121" y="19"/>
                  </a:lnTo>
                  <a:lnTo>
                    <a:pt x="141" y="22"/>
                  </a:lnTo>
                  <a:lnTo>
                    <a:pt x="160" y="26"/>
                  </a:lnTo>
                  <a:lnTo>
                    <a:pt x="180" y="30"/>
                  </a:lnTo>
                  <a:lnTo>
                    <a:pt x="200" y="34"/>
                  </a:lnTo>
                  <a:lnTo>
                    <a:pt x="219" y="39"/>
                  </a:lnTo>
                  <a:lnTo>
                    <a:pt x="238" y="45"/>
                  </a:lnTo>
                  <a:lnTo>
                    <a:pt x="257" y="53"/>
                  </a:lnTo>
                  <a:lnTo>
                    <a:pt x="274" y="60"/>
                  </a:lnTo>
                  <a:lnTo>
                    <a:pt x="290" y="68"/>
                  </a:lnTo>
                  <a:close/>
                </a:path>
              </a:pathLst>
            </a:custGeom>
            <a:solidFill>
              <a:srgbClr val="C9E8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152" name="Freeform 53"/>
            <p:cNvSpPr>
              <a:spLocks/>
            </p:cNvSpPr>
            <p:nvPr/>
          </p:nvSpPr>
          <p:spPr bwMode="auto">
            <a:xfrm>
              <a:off x="1181" y="2256"/>
              <a:ext cx="48" cy="105"/>
            </a:xfrm>
            <a:custGeom>
              <a:avLst/>
              <a:gdLst>
                <a:gd name="T0" fmla="*/ 0 w 142"/>
                <a:gd name="T1" fmla="*/ 58 h 208"/>
                <a:gd name="T2" fmla="*/ 0 w 142"/>
                <a:gd name="T3" fmla="*/ 66 h 208"/>
                <a:gd name="T4" fmla="*/ 2 w 142"/>
                <a:gd name="T5" fmla="*/ 74 h 208"/>
                <a:gd name="T6" fmla="*/ 5 w 142"/>
                <a:gd name="T7" fmla="*/ 82 h 208"/>
                <a:gd name="T8" fmla="*/ 10 w 142"/>
                <a:gd name="T9" fmla="*/ 88 h 208"/>
                <a:gd name="T10" fmla="*/ 16 w 142"/>
                <a:gd name="T11" fmla="*/ 94 h 208"/>
                <a:gd name="T12" fmla="*/ 23 w 142"/>
                <a:gd name="T13" fmla="*/ 99 h 208"/>
                <a:gd name="T14" fmla="*/ 31 w 142"/>
                <a:gd name="T15" fmla="*/ 102 h 208"/>
                <a:gd name="T16" fmla="*/ 39 w 142"/>
                <a:gd name="T17" fmla="*/ 104 h 208"/>
                <a:gd name="T18" fmla="*/ 41 w 142"/>
                <a:gd name="T19" fmla="*/ 105 h 208"/>
                <a:gd name="T20" fmla="*/ 44 w 142"/>
                <a:gd name="T21" fmla="*/ 104 h 208"/>
                <a:gd name="T22" fmla="*/ 46 w 142"/>
                <a:gd name="T23" fmla="*/ 102 h 208"/>
                <a:gd name="T24" fmla="*/ 47 w 142"/>
                <a:gd name="T25" fmla="*/ 100 h 208"/>
                <a:gd name="T26" fmla="*/ 47 w 142"/>
                <a:gd name="T27" fmla="*/ 98 h 208"/>
                <a:gd name="T28" fmla="*/ 46 w 142"/>
                <a:gd name="T29" fmla="*/ 95 h 208"/>
                <a:gd name="T30" fmla="*/ 45 w 142"/>
                <a:gd name="T31" fmla="*/ 93 h 208"/>
                <a:gd name="T32" fmla="*/ 42 w 142"/>
                <a:gd name="T33" fmla="*/ 92 h 208"/>
                <a:gd name="T34" fmla="*/ 34 w 142"/>
                <a:gd name="T35" fmla="*/ 89 h 208"/>
                <a:gd name="T36" fmla="*/ 27 w 142"/>
                <a:gd name="T37" fmla="*/ 85 h 208"/>
                <a:gd name="T38" fmla="*/ 21 w 142"/>
                <a:gd name="T39" fmla="*/ 80 h 208"/>
                <a:gd name="T40" fmla="*/ 17 w 142"/>
                <a:gd name="T41" fmla="*/ 74 h 208"/>
                <a:gd name="T42" fmla="*/ 14 w 142"/>
                <a:gd name="T43" fmla="*/ 66 h 208"/>
                <a:gd name="T44" fmla="*/ 12 w 142"/>
                <a:gd name="T45" fmla="*/ 58 h 208"/>
                <a:gd name="T46" fmla="*/ 12 w 142"/>
                <a:gd name="T47" fmla="*/ 49 h 208"/>
                <a:gd name="T48" fmla="*/ 15 w 142"/>
                <a:gd name="T49" fmla="*/ 40 h 208"/>
                <a:gd name="T50" fmla="*/ 18 w 142"/>
                <a:gd name="T51" fmla="*/ 33 h 208"/>
                <a:gd name="T52" fmla="*/ 22 w 142"/>
                <a:gd name="T53" fmla="*/ 27 h 208"/>
                <a:gd name="T54" fmla="*/ 26 w 142"/>
                <a:gd name="T55" fmla="*/ 22 h 208"/>
                <a:gd name="T56" fmla="*/ 31 w 142"/>
                <a:gd name="T57" fmla="*/ 17 h 208"/>
                <a:gd name="T58" fmla="*/ 35 w 142"/>
                <a:gd name="T59" fmla="*/ 12 h 208"/>
                <a:gd name="T60" fmla="*/ 40 w 142"/>
                <a:gd name="T61" fmla="*/ 8 h 208"/>
                <a:gd name="T62" fmla="*/ 45 w 142"/>
                <a:gd name="T63" fmla="*/ 4 h 208"/>
                <a:gd name="T64" fmla="*/ 48 w 142"/>
                <a:gd name="T65" fmla="*/ 1 h 208"/>
                <a:gd name="T66" fmla="*/ 45 w 142"/>
                <a:gd name="T67" fmla="*/ 0 h 208"/>
                <a:gd name="T68" fmla="*/ 39 w 142"/>
                <a:gd name="T69" fmla="*/ 3 h 208"/>
                <a:gd name="T70" fmla="*/ 32 w 142"/>
                <a:gd name="T71" fmla="*/ 8 h 208"/>
                <a:gd name="T72" fmla="*/ 23 w 142"/>
                <a:gd name="T73" fmla="*/ 16 h 208"/>
                <a:gd name="T74" fmla="*/ 16 w 142"/>
                <a:gd name="T75" fmla="*/ 25 h 208"/>
                <a:gd name="T76" fmla="*/ 8 w 142"/>
                <a:gd name="T77" fmla="*/ 35 h 208"/>
                <a:gd name="T78" fmla="*/ 3 w 142"/>
                <a:gd name="T79" fmla="*/ 46 h 208"/>
                <a:gd name="T80" fmla="*/ 0 w 142"/>
                <a:gd name="T81" fmla="*/ 58 h 208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w 142"/>
                <a:gd name="T124" fmla="*/ 0 h 208"/>
                <a:gd name="T125" fmla="*/ 142 w 142"/>
                <a:gd name="T126" fmla="*/ 208 h 208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T123" t="T124" r="T125" b="T126"/>
              <a:pathLst>
                <a:path w="142" h="208">
                  <a:moveTo>
                    <a:pt x="0" y="114"/>
                  </a:moveTo>
                  <a:lnTo>
                    <a:pt x="0" y="131"/>
                  </a:lnTo>
                  <a:lnTo>
                    <a:pt x="6" y="147"/>
                  </a:lnTo>
                  <a:lnTo>
                    <a:pt x="16" y="162"/>
                  </a:lnTo>
                  <a:lnTo>
                    <a:pt x="30" y="175"/>
                  </a:lnTo>
                  <a:lnTo>
                    <a:pt x="48" y="186"/>
                  </a:lnTo>
                  <a:lnTo>
                    <a:pt x="68" y="196"/>
                  </a:lnTo>
                  <a:lnTo>
                    <a:pt x="91" y="203"/>
                  </a:lnTo>
                  <a:lnTo>
                    <a:pt x="114" y="207"/>
                  </a:lnTo>
                  <a:lnTo>
                    <a:pt x="122" y="208"/>
                  </a:lnTo>
                  <a:lnTo>
                    <a:pt x="129" y="206"/>
                  </a:lnTo>
                  <a:lnTo>
                    <a:pt x="135" y="203"/>
                  </a:lnTo>
                  <a:lnTo>
                    <a:pt x="138" y="199"/>
                  </a:lnTo>
                  <a:lnTo>
                    <a:pt x="138" y="194"/>
                  </a:lnTo>
                  <a:lnTo>
                    <a:pt x="136" y="189"/>
                  </a:lnTo>
                  <a:lnTo>
                    <a:pt x="132" y="185"/>
                  </a:lnTo>
                  <a:lnTo>
                    <a:pt x="125" y="183"/>
                  </a:lnTo>
                  <a:lnTo>
                    <a:pt x="101" y="177"/>
                  </a:lnTo>
                  <a:lnTo>
                    <a:pt x="80" y="169"/>
                  </a:lnTo>
                  <a:lnTo>
                    <a:pt x="62" y="158"/>
                  </a:lnTo>
                  <a:lnTo>
                    <a:pt x="49" y="146"/>
                  </a:lnTo>
                  <a:lnTo>
                    <a:pt x="40" y="131"/>
                  </a:lnTo>
                  <a:lnTo>
                    <a:pt x="36" y="115"/>
                  </a:lnTo>
                  <a:lnTo>
                    <a:pt x="36" y="97"/>
                  </a:lnTo>
                  <a:lnTo>
                    <a:pt x="43" y="79"/>
                  </a:lnTo>
                  <a:lnTo>
                    <a:pt x="52" y="66"/>
                  </a:lnTo>
                  <a:lnTo>
                    <a:pt x="64" y="54"/>
                  </a:lnTo>
                  <a:lnTo>
                    <a:pt x="77" y="43"/>
                  </a:lnTo>
                  <a:lnTo>
                    <a:pt x="91" y="33"/>
                  </a:lnTo>
                  <a:lnTo>
                    <a:pt x="104" y="24"/>
                  </a:lnTo>
                  <a:lnTo>
                    <a:pt x="119" y="16"/>
                  </a:lnTo>
                  <a:lnTo>
                    <a:pt x="132" y="8"/>
                  </a:lnTo>
                  <a:lnTo>
                    <a:pt x="142" y="1"/>
                  </a:lnTo>
                  <a:lnTo>
                    <a:pt x="132" y="0"/>
                  </a:lnTo>
                  <a:lnTo>
                    <a:pt x="116" y="5"/>
                  </a:lnTo>
                  <a:lnTo>
                    <a:pt x="94" y="16"/>
                  </a:lnTo>
                  <a:lnTo>
                    <a:pt x="69" y="31"/>
                  </a:lnTo>
                  <a:lnTo>
                    <a:pt x="46" y="50"/>
                  </a:lnTo>
                  <a:lnTo>
                    <a:pt x="24" y="70"/>
                  </a:lnTo>
                  <a:lnTo>
                    <a:pt x="9" y="92"/>
                  </a:lnTo>
                  <a:lnTo>
                    <a:pt x="0" y="114"/>
                  </a:lnTo>
                  <a:close/>
                </a:path>
              </a:pathLst>
            </a:custGeom>
            <a:solidFill>
              <a:srgbClr val="C9E8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153" name="Freeform 54"/>
            <p:cNvSpPr>
              <a:spLocks/>
            </p:cNvSpPr>
            <p:nvPr/>
          </p:nvSpPr>
          <p:spPr bwMode="auto">
            <a:xfrm>
              <a:off x="1515" y="2198"/>
              <a:ext cx="101" cy="136"/>
            </a:xfrm>
            <a:custGeom>
              <a:avLst/>
              <a:gdLst>
                <a:gd name="T0" fmla="*/ 85 w 304"/>
                <a:gd name="T1" fmla="*/ 54 h 272"/>
                <a:gd name="T2" fmla="*/ 90 w 304"/>
                <a:gd name="T3" fmla="*/ 63 h 272"/>
                <a:gd name="T4" fmla="*/ 92 w 304"/>
                <a:gd name="T5" fmla="*/ 72 h 272"/>
                <a:gd name="T6" fmla="*/ 91 w 304"/>
                <a:gd name="T7" fmla="*/ 82 h 272"/>
                <a:gd name="T8" fmla="*/ 86 w 304"/>
                <a:gd name="T9" fmla="*/ 91 h 272"/>
                <a:gd name="T10" fmla="*/ 77 w 304"/>
                <a:gd name="T11" fmla="*/ 100 h 272"/>
                <a:gd name="T12" fmla="*/ 68 w 304"/>
                <a:gd name="T13" fmla="*/ 107 h 272"/>
                <a:gd name="T14" fmla="*/ 59 w 304"/>
                <a:gd name="T15" fmla="*/ 116 h 272"/>
                <a:gd name="T16" fmla="*/ 53 w 304"/>
                <a:gd name="T17" fmla="*/ 122 h 272"/>
                <a:gd name="T18" fmla="*/ 51 w 304"/>
                <a:gd name="T19" fmla="*/ 126 h 272"/>
                <a:gd name="T20" fmla="*/ 50 w 304"/>
                <a:gd name="T21" fmla="*/ 130 h 272"/>
                <a:gd name="T22" fmla="*/ 50 w 304"/>
                <a:gd name="T23" fmla="*/ 134 h 272"/>
                <a:gd name="T24" fmla="*/ 53 w 304"/>
                <a:gd name="T25" fmla="*/ 136 h 272"/>
                <a:gd name="T26" fmla="*/ 57 w 304"/>
                <a:gd name="T27" fmla="*/ 136 h 272"/>
                <a:gd name="T28" fmla="*/ 63 w 304"/>
                <a:gd name="T29" fmla="*/ 129 h 272"/>
                <a:gd name="T30" fmla="*/ 74 w 304"/>
                <a:gd name="T31" fmla="*/ 118 h 272"/>
                <a:gd name="T32" fmla="*/ 85 w 304"/>
                <a:gd name="T33" fmla="*/ 107 h 272"/>
                <a:gd name="T34" fmla="*/ 95 w 304"/>
                <a:gd name="T35" fmla="*/ 96 h 272"/>
                <a:gd name="T36" fmla="*/ 101 w 304"/>
                <a:gd name="T37" fmla="*/ 82 h 272"/>
                <a:gd name="T38" fmla="*/ 100 w 304"/>
                <a:gd name="T39" fmla="*/ 67 h 272"/>
                <a:gd name="T40" fmla="*/ 93 w 304"/>
                <a:gd name="T41" fmla="*/ 53 h 272"/>
                <a:gd name="T42" fmla="*/ 83 w 304"/>
                <a:gd name="T43" fmla="*/ 41 h 272"/>
                <a:gd name="T44" fmla="*/ 73 w 304"/>
                <a:gd name="T45" fmla="*/ 33 h 272"/>
                <a:gd name="T46" fmla="*/ 62 w 304"/>
                <a:gd name="T47" fmla="*/ 26 h 272"/>
                <a:gd name="T48" fmla="*/ 52 w 304"/>
                <a:gd name="T49" fmla="*/ 19 h 272"/>
                <a:gd name="T50" fmla="*/ 41 w 304"/>
                <a:gd name="T51" fmla="*/ 12 h 272"/>
                <a:gd name="T52" fmla="*/ 30 w 304"/>
                <a:gd name="T53" fmla="*/ 7 h 272"/>
                <a:gd name="T54" fmla="*/ 19 w 304"/>
                <a:gd name="T55" fmla="*/ 3 h 272"/>
                <a:gd name="T56" fmla="*/ 10 w 304"/>
                <a:gd name="T57" fmla="*/ 1 h 272"/>
                <a:gd name="T58" fmla="*/ 3 w 304"/>
                <a:gd name="T59" fmla="*/ 1 h 272"/>
                <a:gd name="T60" fmla="*/ 3 w 304"/>
                <a:gd name="T61" fmla="*/ 2 h 272"/>
                <a:gd name="T62" fmla="*/ 12 w 304"/>
                <a:gd name="T63" fmla="*/ 6 h 272"/>
                <a:gd name="T64" fmla="*/ 21 w 304"/>
                <a:gd name="T65" fmla="*/ 10 h 272"/>
                <a:gd name="T66" fmla="*/ 32 w 304"/>
                <a:gd name="T67" fmla="*/ 16 h 272"/>
                <a:gd name="T68" fmla="*/ 44 w 304"/>
                <a:gd name="T69" fmla="*/ 22 h 272"/>
                <a:gd name="T70" fmla="*/ 55 w 304"/>
                <a:gd name="T71" fmla="*/ 30 h 272"/>
                <a:gd name="T72" fmla="*/ 67 w 304"/>
                <a:gd name="T73" fmla="*/ 38 h 272"/>
                <a:gd name="T74" fmla="*/ 77 w 304"/>
                <a:gd name="T75" fmla="*/ 46 h 272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304"/>
                <a:gd name="T115" fmla="*/ 0 h 272"/>
                <a:gd name="T116" fmla="*/ 304 w 304"/>
                <a:gd name="T117" fmla="*/ 272 h 272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304" h="272">
                  <a:moveTo>
                    <a:pt x="246" y="102"/>
                  </a:moveTo>
                  <a:lnTo>
                    <a:pt x="257" y="109"/>
                  </a:lnTo>
                  <a:lnTo>
                    <a:pt x="265" y="117"/>
                  </a:lnTo>
                  <a:lnTo>
                    <a:pt x="271" y="126"/>
                  </a:lnTo>
                  <a:lnTo>
                    <a:pt x="277" y="135"/>
                  </a:lnTo>
                  <a:lnTo>
                    <a:pt x="278" y="144"/>
                  </a:lnTo>
                  <a:lnTo>
                    <a:pt x="278" y="154"/>
                  </a:lnTo>
                  <a:lnTo>
                    <a:pt x="274" y="164"/>
                  </a:lnTo>
                  <a:lnTo>
                    <a:pt x="268" y="173"/>
                  </a:lnTo>
                  <a:lnTo>
                    <a:pt x="258" y="183"/>
                  </a:lnTo>
                  <a:lnTo>
                    <a:pt x="246" y="192"/>
                  </a:lnTo>
                  <a:lnTo>
                    <a:pt x="233" y="200"/>
                  </a:lnTo>
                  <a:lnTo>
                    <a:pt x="219" y="208"/>
                  </a:lnTo>
                  <a:lnTo>
                    <a:pt x="206" y="215"/>
                  </a:lnTo>
                  <a:lnTo>
                    <a:pt x="191" y="224"/>
                  </a:lnTo>
                  <a:lnTo>
                    <a:pt x="177" y="232"/>
                  </a:lnTo>
                  <a:lnTo>
                    <a:pt x="164" y="241"/>
                  </a:lnTo>
                  <a:lnTo>
                    <a:pt x="159" y="244"/>
                  </a:lnTo>
                  <a:lnTo>
                    <a:pt x="157" y="248"/>
                  </a:lnTo>
                  <a:lnTo>
                    <a:pt x="154" y="252"/>
                  </a:lnTo>
                  <a:lnTo>
                    <a:pt x="151" y="256"/>
                  </a:lnTo>
                  <a:lnTo>
                    <a:pt x="149" y="260"/>
                  </a:lnTo>
                  <a:lnTo>
                    <a:pt x="149" y="264"/>
                  </a:lnTo>
                  <a:lnTo>
                    <a:pt x="151" y="268"/>
                  </a:lnTo>
                  <a:lnTo>
                    <a:pt x="155" y="271"/>
                  </a:lnTo>
                  <a:lnTo>
                    <a:pt x="161" y="272"/>
                  </a:lnTo>
                  <a:lnTo>
                    <a:pt x="167" y="272"/>
                  </a:lnTo>
                  <a:lnTo>
                    <a:pt x="172" y="271"/>
                  </a:lnTo>
                  <a:lnTo>
                    <a:pt x="177" y="268"/>
                  </a:lnTo>
                  <a:lnTo>
                    <a:pt x="191" y="257"/>
                  </a:lnTo>
                  <a:lnTo>
                    <a:pt x="207" y="246"/>
                  </a:lnTo>
                  <a:lnTo>
                    <a:pt x="223" y="236"/>
                  </a:lnTo>
                  <a:lnTo>
                    <a:pt x="241" y="226"/>
                  </a:lnTo>
                  <a:lnTo>
                    <a:pt x="257" y="215"/>
                  </a:lnTo>
                  <a:lnTo>
                    <a:pt x="271" y="204"/>
                  </a:lnTo>
                  <a:lnTo>
                    <a:pt x="286" y="192"/>
                  </a:lnTo>
                  <a:lnTo>
                    <a:pt x="296" y="179"/>
                  </a:lnTo>
                  <a:lnTo>
                    <a:pt x="303" y="164"/>
                  </a:lnTo>
                  <a:lnTo>
                    <a:pt x="304" y="149"/>
                  </a:lnTo>
                  <a:lnTo>
                    <a:pt x="300" y="134"/>
                  </a:lnTo>
                  <a:lnTo>
                    <a:pt x="293" y="120"/>
                  </a:lnTo>
                  <a:lnTo>
                    <a:pt x="281" y="106"/>
                  </a:lnTo>
                  <a:lnTo>
                    <a:pt x="267" y="94"/>
                  </a:lnTo>
                  <a:lnTo>
                    <a:pt x="249" y="83"/>
                  </a:lnTo>
                  <a:lnTo>
                    <a:pt x="232" y="73"/>
                  </a:lnTo>
                  <a:lnTo>
                    <a:pt x="219" y="65"/>
                  </a:lnTo>
                  <a:lnTo>
                    <a:pt x="204" y="59"/>
                  </a:lnTo>
                  <a:lnTo>
                    <a:pt x="188" y="52"/>
                  </a:lnTo>
                  <a:lnTo>
                    <a:pt x="172" y="45"/>
                  </a:lnTo>
                  <a:lnTo>
                    <a:pt x="157" y="38"/>
                  </a:lnTo>
                  <a:lnTo>
                    <a:pt x="139" y="31"/>
                  </a:lnTo>
                  <a:lnTo>
                    <a:pt x="122" y="25"/>
                  </a:lnTo>
                  <a:lnTo>
                    <a:pt x="106" y="19"/>
                  </a:lnTo>
                  <a:lnTo>
                    <a:pt x="90" y="14"/>
                  </a:lnTo>
                  <a:lnTo>
                    <a:pt x="74" y="9"/>
                  </a:lnTo>
                  <a:lnTo>
                    <a:pt x="58" y="6"/>
                  </a:lnTo>
                  <a:lnTo>
                    <a:pt x="43" y="3"/>
                  </a:lnTo>
                  <a:lnTo>
                    <a:pt x="30" y="1"/>
                  </a:lnTo>
                  <a:lnTo>
                    <a:pt x="19" y="0"/>
                  </a:lnTo>
                  <a:lnTo>
                    <a:pt x="9" y="1"/>
                  </a:lnTo>
                  <a:lnTo>
                    <a:pt x="0" y="3"/>
                  </a:lnTo>
                  <a:lnTo>
                    <a:pt x="10" y="5"/>
                  </a:lnTo>
                  <a:lnTo>
                    <a:pt x="22" y="8"/>
                  </a:lnTo>
                  <a:lnTo>
                    <a:pt x="35" y="12"/>
                  </a:lnTo>
                  <a:lnTo>
                    <a:pt x="48" y="16"/>
                  </a:lnTo>
                  <a:lnTo>
                    <a:pt x="64" y="21"/>
                  </a:lnTo>
                  <a:lnTo>
                    <a:pt x="80" y="26"/>
                  </a:lnTo>
                  <a:lnTo>
                    <a:pt x="97" y="32"/>
                  </a:lnTo>
                  <a:lnTo>
                    <a:pt x="114" y="38"/>
                  </a:lnTo>
                  <a:lnTo>
                    <a:pt x="132" y="45"/>
                  </a:lnTo>
                  <a:lnTo>
                    <a:pt x="149" y="52"/>
                  </a:lnTo>
                  <a:lnTo>
                    <a:pt x="167" y="60"/>
                  </a:lnTo>
                  <a:lnTo>
                    <a:pt x="184" y="69"/>
                  </a:lnTo>
                  <a:lnTo>
                    <a:pt x="201" y="77"/>
                  </a:lnTo>
                  <a:lnTo>
                    <a:pt x="217" y="85"/>
                  </a:lnTo>
                  <a:lnTo>
                    <a:pt x="232" y="93"/>
                  </a:lnTo>
                  <a:lnTo>
                    <a:pt x="246" y="102"/>
                  </a:lnTo>
                  <a:close/>
                </a:path>
              </a:pathLst>
            </a:custGeom>
            <a:solidFill>
              <a:srgbClr val="C9E8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154" name="Freeform 55"/>
            <p:cNvSpPr>
              <a:spLocks/>
            </p:cNvSpPr>
            <p:nvPr/>
          </p:nvSpPr>
          <p:spPr bwMode="auto">
            <a:xfrm>
              <a:off x="1403" y="2357"/>
              <a:ext cx="34" cy="82"/>
            </a:xfrm>
            <a:custGeom>
              <a:avLst/>
              <a:gdLst>
                <a:gd name="T0" fmla="*/ 13 w 103"/>
                <a:gd name="T1" fmla="*/ 6 h 164"/>
                <a:gd name="T2" fmla="*/ 12 w 103"/>
                <a:gd name="T3" fmla="*/ 3 h 164"/>
                <a:gd name="T4" fmla="*/ 11 w 103"/>
                <a:gd name="T5" fmla="*/ 1 h 164"/>
                <a:gd name="T6" fmla="*/ 8 w 103"/>
                <a:gd name="T7" fmla="*/ 1 h 164"/>
                <a:gd name="T8" fmla="*/ 6 w 103"/>
                <a:gd name="T9" fmla="*/ 0 h 164"/>
                <a:gd name="T10" fmla="*/ 3 w 103"/>
                <a:gd name="T11" fmla="*/ 1 h 164"/>
                <a:gd name="T12" fmla="*/ 2 w 103"/>
                <a:gd name="T13" fmla="*/ 3 h 164"/>
                <a:gd name="T14" fmla="*/ 0 w 103"/>
                <a:gd name="T15" fmla="*/ 5 h 164"/>
                <a:gd name="T16" fmla="*/ 0 w 103"/>
                <a:gd name="T17" fmla="*/ 7 h 164"/>
                <a:gd name="T18" fmla="*/ 3 w 103"/>
                <a:gd name="T19" fmla="*/ 19 h 164"/>
                <a:gd name="T20" fmla="*/ 6 w 103"/>
                <a:gd name="T21" fmla="*/ 31 h 164"/>
                <a:gd name="T22" fmla="*/ 11 w 103"/>
                <a:gd name="T23" fmla="*/ 44 h 164"/>
                <a:gd name="T24" fmla="*/ 17 w 103"/>
                <a:gd name="T25" fmla="*/ 56 h 164"/>
                <a:gd name="T26" fmla="*/ 22 w 103"/>
                <a:gd name="T27" fmla="*/ 67 h 164"/>
                <a:gd name="T28" fmla="*/ 28 w 103"/>
                <a:gd name="T29" fmla="*/ 75 h 164"/>
                <a:gd name="T30" fmla="*/ 32 w 103"/>
                <a:gd name="T31" fmla="*/ 81 h 164"/>
                <a:gd name="T32" fmla="*/ 34 w 103"/>
                <a:gd name="T33" fmla="*/ 82 h 164"/>
                <a:gd name="T34" fmla="*/ 33 w 103"/>
                <a:gd name="T35" fmla="*/ 77 h 164"/>
                <a:gd name="T36" fmla="*/ 31 w 103"/>
                <a:gd name="T37" fmla="*/ 70 h 164"/>
                <a:gd name="T38" fmla="*/ 28 w 103"/>
                <a:gd name="T39" fmla="*/ 60 h 164"/>
                <a:gd name="T40" fmla="*/ 24 w 103"/>
                <a:gd name="T41" fmla="*/ 50 h 164"/>
                <a:gd name="T42" fmla="*/ 21 w 103"/>
                <a:gd name="T43" fmla="*/ 39 h 164"/>
                <a:gd name="T44" fmla="*/ 18 w 103"/>
                <a:gd name="T45" fmla="*/ 27 h 164"/>
                <a:gd name="T46" fmla="*/ 15 w 103"/>
                <a:gd name="T47" fmla="*/ 17 h 164"/>
                <a:gd name="T48" fmla="*/ 13 w 103"/>
                <a:gd name="T49" fmla="*/ 6 h 164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w 103"/>
                <a:gd name="T76" fmla="*/ 0 h 164"/>
                <a:gd name="T77" fmla="*/ 103 w 103"/>
                <a:gd name="T78" fmla="*/ 164 h 164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T75" t="T76" r="T77" b="T78"/>
              <a:pathLst>
                <a:path w="103" h="164">
                  <a:moveTo>
                    <a:pt x="39" y="12"/>
                  </a:moveTo>
                  <a:lnTo>
                    <a:pt x="37" y="7"/>
                  </a:lnTo>
                  <a:lnTo>
                    <a:pt x="32" y="3"/>
                  </a:lnTo>
                  <a:lnTo>
                    <a:pt x="25" y="1"/>
                  </a:lnTo>
                  <a:lnTo>
                    <a:pt x="18" y="0"/>
                  </a:lnTo>
                  <a:lnTo>
                    <a:pt x="10" y="2"/>
                  </a:lnTo>
                  <a:lnTo>
                    <a:pt x="5" y="5"/>
                  </a:lnTo>
                  <a:lnTo>
                    <a:pt x="0" y="10"/>
                  </a:lnTo>
                  <a:lnTo>
                    <a:pt x="0" y="15"/>
                  </a:lnTo>
                  <a:lnTo>
                    <a:pt x="8" y="37"/>
                  </a:lnTo>
                  <a:lnTo>
                    <a:pt x="19" y="63"/>
                  </a:lnTo>
                  <a:lnTo>
                    <a:pt x="34" y="88"/>
                  </a:lnTo>
                  <a:lnTo>
                    <a:pt x="51" y="112"/>
                  </a:lnTo>
                  <a:lnTo>
                    <a:pt x="68" y="133"/>
                  </a:lnTo>
                  <a:lnTo>
                    <a:pt x="84" y="150"/>
                  </a:lnTo>
                  <a:lnTo>
                    <a:pt x="96" y="161"/>
                  </a:lnTo>
                  <a:lnTo>
                    <a:pt x="103" y="164"/>
                  </a:lnTo>
                  <a:lnTo>
                    <a:pt x="100" y="153"/>
                  </a:lnTo>
                  <a:lnTo>
                    <a:pt x="93" y="139"/>
                  </a:lnTo>
                  <a:lnTo>
                    <a:pt x="84" y="121"/>
                  </a:lnTo>
                  <a:lnTo>
                    <a:pt x="74" y="100"/>
                  </a:lnTo>
                  <a:lnTo>
                    <a:pt x="64" y="78"/>
                  </a:lnTo>
                  <a:lnTo>
                    <a:pt x="54" y="55"/>
                  </a:lnTo>
                  <a:lnTo>
                    <a:pt x="45" y="33"/>
                  </a:lnTo>
                  <a:lnTo>
                    <a:pt x="39" y="12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155" name="Freeform 56"/>
            <p:cNvSpPr>
              <a:spLocks/>
            </p:cNvSpPr>
            <p:nvPr/>
          </p:nvSpPr>
          <p:spPr bwMode="auto">
            <a:xfrm>
              <a:off x="1388" y="2313"/>
              <a:ext cx="18" cy="42"/>
            </a:xfrm>
            <a:custGeom>
              <a:avLst/>
              <a:gdLst>
                <a:gd name="T0" fmla="*/ 9 w 54"/>
                <a:gd name="T1" fmla="*/ 5 h 82"/>
                <a:gd name="T2" fmla="*/ 9 w 54"/>
                <a:gd name="T3" fmla="*/ 3 h 82"/>
                <a:gd name="T4" fmla="*/ 7 w 54"/>
                <a:gd name="T5" fmla="*/ 1 h 82"/>
                <a:gd name="T6" fmla="*/ 6 w 54"/>
                <a:gd name="T7" fmla="*/ 0 h 82"/>
                <a:gd name="T8" fmla="*/ 4 w 54"/>
                <a:gd name="T9" fmla="*/ 0 h 82"/>
                <a:gd name="T10" fmla="*/ 3 w 54"/>
                <a:gd name="T11" fmla="*/ 1 h 82"/>
                <a:gd name="T12" fmla="*/ 1 w 54"/>
                <a:gd name="T13" fmla="*/ 2 h 82"/>
                <a:gd name="T14" fmla="*/ 0 w 54"/>
                <a:gd name="T15" fmla="*/ 3 h 82"/>
                <a:gd name="T16" fmla="*/ 0 w 54"/>
                <a:gd name="T17" fmla="*/ 5 h 82"/>
                <a:gd name="T18" fmla="*/ 0 w 54"/>
                <a:gd name="T19" fmla="*/ 11 h 82"/>
                <a:gd name="T20" fmla="*/ 2 w 54"/>
                <a:gd name="T21" fmla="*/ 17 h 82"/>
                <a:gd name="T22" fmla="*/ 3 w 54"/>
                <a:gd name="T23" fmla="*/ 23 h 82"/>
                <a:gd name="T24" fmla="*/ 6 w 54"/>
                <a:gd name="T25" fmla="*/ 29 h 82"/>
                <a:gd name="T26" fmla="*/ 9 w 54"/>
                <a:gd name="T27" fmla="*/ 35 h 82"/>
                <a:gd name="T28" fmla="*/ 12 w 54"/>
                <a:gd name="T29" fmla="*/ 39 h 82"/>
                <a:gd name="T30" fmla="*/ 15 w 54"/>
                <a:gd name="T31" fmla="*/ 41 h 82"/>
                <a:gd name="T32" fmla="*/ 18 w 54"/>
                <a:gd name="T33" fmla="*/ 42 h 82"/>
                <a:gd name="T34" fmla="*/ 18 w 54"/>
                <a:gd name="T35" fmla="*/ 34 h 82"/>
                <a:gd name="T36" fmla="*/ 16 w 54"/>
                <a:gd name="T37" fmla="*/ 24 h 82"/>
                <a:gd name="T38" fmla="*/ 13 w 54"/>
                <a:gd name="T39" fmla="*/ 14 h 82"/>
                <a:gd name="T40" fmla="*/ 9 w 54"/>
                <a:gd name="T41" fmla="*/ 5 h 82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w 54"/>
                <a:gd name="T64" fmla="*/ 0 h 82"/>
                <a:gd name="T65" fmla="*/ 54 w 54"/>
                <a:gd name="T66" fmla="*/ 82 h 82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T63" t="T64" r="T65" b="T66"/>
              <a:pathLst>
                <a:path w="54" h="82">
                  <a:moveTo>
                    <a:pt x="28" y="9"/>
                  </a:moveTo>
                  <a:lnTo>
                    <a:pt x="26" y="5"/>
                  </a:lnTo>
                  <a:lnTo>
                    <a:pt x="22" y="2"/>
                  </a:lnTo>
                  <a:lnTo>
                    <a:pt x="18" y="0"/>
                  </a:lnTo>
                  <a:lnTo>
                    <a:pt x="12" y="0"/>
                  </a:lnTo>
                  <a:lnTo>
                    <a:pt x="8" y="1"/>
                  </a:lnTo>
                  <a:lnTo>
                    <a:pt x="3" y="3"/>
                  </a:lnTo>
                  <a:lnTo>
                    <a:pt x="0" y="6"/>
                  </a:lnTo>
                  <a:lnTo>
                    <a:pt x="0" y="10"/>
                  </a:lnTo>
                  <a:lnTo>
                    <a:pt x="0" y="21"/>
                  </a:lnTo>
                  <a:lnTo>
                    <a:pt x="5" y="33"/>
                  </a:lnTo>
                  <a:lnTo>
                    <a:pt x="10" y="45"/>
                  </a:lnTo>
                  <a:lnTo>
                    <a:pt x="18" y="57"/>
                  </a:lnTo>
                  <a:lnTo>
                    <a:pt x="26" y="68"/>
                  </a:lnTo>
                  <a:lnTo>
                    <a:pt x="35" y="76"/>
                  </a:lnTo>
                  <a:lnTo>
                    <a:pt x="45" y="81"/>
                  </a:lnTo>
                  <a:lnTo>
                    <a:pt x="53" y="82"/>
                  </a:lnTo>
                  <a:lnTo>
                    <a:pt x="54" y="66"/>
                  </a:lnTo>
                  <a:lnTo>
                    <a:pt x="47" y="47"/>
                  </a:lnTo>
                  <a:lnTo>
                    <a:pt x="38" y="28"/>
                  </a:lnTo>
                  <a:lnTo>
                    <a:pt x="28" y="9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156" name="Freeform 57"/>
            <p:cNvSpPr>
              <a:spLocks/>
            </p:cNvSpPr>
            <p:nvPr/>
          </p:nvSpPr>
          <p:spPr bwMode="auto">
            <a:xfrm>
              <a:off x="1373" y="2283"/>
              <a:ext cx="16" cy="24"/>
            </a:xfrm>
            <a:custGeom>
              <a:avLst/>
              <a:gdLst>
                <a:gd name="T0" fmla="*/ 8 w 46"/>
                <a:gd name="T1" fmla="*/ 3 h 47"/>
                <a:gd name="T2" fmla="*/ 8 w 46"/>
                <a:gd name="T3" fmla="*/ 4 h 47"/>
                <a:gd name="T4" fmla="*/ 8 w 46"/>
                <a:gd name="T5" fmla="*/ 4 h 47"/>
                <a:gd name="T6" fmla="*/ 8 w 46"/>
                <a:gd name="T7" fmla="*/ 4 h 47"/>
                <a:gd name="T8" fmla="*/ 8 w 46"/>
                <a:gd name="T9" fmla="*/ 4 h 47"/>
                <a:gd name="T10" fmla="*/ 8 w 46"/>
                <a:gd name="T11" fmla="*/ 2 h 47"/>
                <a:gd name="T12" fmla="*/ 7 w 46"/>
                <a:gd name="T13" fmla="*/ 1 h 47"/>
                <a:gd name="T14" fmla="*/ 5 w 46"/>
                <a:gd name="T15" fmla="*/ 0 h 47"/>
                <a:gd name="T16" fmla="*/ 3 w 46"/>
                <a:gd name="T17" fmla="*/ 0 h 47"/>
                <a:gd name="T18" fmla="*/ 1 w 46"/>
                <a:gd name="T19" fmla="*/ 1 h 47"/>
                <a:gd name="T20" fmla="*/ 0 w 46"/>
                <a:gd name="T21" fmla="*/ 2 h 47"/>
                <a:gd name="T22" fmla="*/ 0 w 46"/>
                <a:gd name="T23" fmla="*/ 4 h 47"/>
                <a:gd name="T24" fmla="*/ 0 w 46"/>
                <a:gd name="T25" fmla="*/ 5 h 47"/>
                <a:gd name="T26" fmla="*/ 0 w 46"/>
                <a:gd name="T27" fmla="*/ 8 h 47"/>
                <a:gd name="T28" fmla="*/ 1 w 46"/>
                <a:gd name="T29" fmla="*/ 11 h 47"/>
                <a:gd name="T30" fmla="*/ 3 w 46"/>
                <a:gd name="T31" fmla="*/ 14 h 47"/>
                <a:gd name="T32" fmla="*/ 6 w 46"/>
                <a:gd name="T33" fmla="*/ 17 h 47"/>
                <a:gd name="T34" fmla="*/ 8 w 46"/>
                <a:gd name="T35" fmla="*/ 20 h 47"/>
                <a:gd name="T36" fmla="*/ 11 w 46"/>
                <a:gd name="T37" fmla="*/ 22 h 47"/>
                <a:gd name="T38" fmla="*/ 14 w 46"/>
                <a:gd name="T39" fmla="*/ 24 h 47"/>
                <a:gd name="T40" fmla="*/ 16 w 46"/>
                <a:gd name="T41" fmla="*/ 24 h 47"/>
                <a:gd name="T42" fmla="*/ 16 w 46"/>
                <a:gd name="T43" fmla="*/ 19 h 47"/>
                <a:gd name="T44" fmla="*/ 14 w 46"/>
                <a:gd name="T45" fmla="*/ 13 h 47"/>
                <a:gd name="T46" fmla="*/ 10 w 46"/>
                <a:gd name="T47" fmla="*/ 7 h 47"/>
                <a:gd name="T48" fmla="*/ 8 w 46"/>
                <a:gd name="T49" fmla="*/ 3 h 47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w 46"/>
                <a:gd name="T76" fmla="*/ 0 h 47"/>
                <a:gd name="T77" fmla="*/ 46 w 46"/>
                <a:gd name="T78" fmla="*/ 47 h 47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T75" t="T76" r="T77" b="T78"/>
              <a:pathLst>
                <a:path w="46" h="47">
                  <a:moveTo>
                    <a:pt x="24" y="6"/>
                  </a:moveTo>
                  <a:lnTo>
                    <a:pt x="24" y="7"/>
                  </a:lnTo>
                  <a:lnTo>
                    <a:pt x="23" y="4"/>
                  </a:lnTo>
                  <a:lnTo>
                    <a:pt x="19" y="1"/>
                  </a:lnTo>
                  <a:lnTo>
                    <a:pt x="14" y="0"/>
                  </a:lnTo>
                  <a:lnTo>
                    <a:pt x="8" y="0"/>
                  </a:lnTo>
                  <a:lnTo>
                    <a:pt x="4" y="1"/>
                  </a:lnTo>
                  <a:lnTo>
                    <a:pt x="1" y="4"/>
                  </a:lnTo>
                  <a:lnTo>
                    <a:pt x="0" y="7"/>
                  </a:lnTo>
                  <a:lnTo>
                    <a:pt x="0" y="10"/>
                  </a:lnTo>
                  <a:lnTo>
                    <a:pt x="1" y="15"/>
                  </a:lnTo>
                  <a:lnTo>
                    <a:pt x="4" y="21"/>
                  </a:lnTo>
                  <a:lnTo>
                    <a:pt x="10" y="28"/>
                  </a:lnTo>
                  <a:lnTo>
                    <a:pt x="17" y="34"/>
                  </a:lnTo>
                  <a:lnTo>
                    <a:pt x="24" y="40"/>
                  </a:lnTo>
                  <a:lnTo>
                    <a:pt x="33" y="44"/>
                  </a:lnTo>
                  <a:lnTo>
                    <a:pt x="40" y="47"/>
                  </a:lnTo>
                  <a:lnTo>
                    <a:pt x="46" y="47"/>
                  </a:lnTo>
                  <a:lnTo>
                    <a:pt x="45" y="37"/>
                  </a:lnTo>
                  <a:lnTo>
                    <a:pt x="39" y="25"/>
                  </a:lnTo>
                  <a:lnTo>
                    <a:pt x="30" y="14"/>
                  </a:lnTo>
                  <a:lnTo>
                    <a:pt x="24" y="6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157" name="Freeform 58"/>
            <p:cNvSpPr>
              <a:spLocks/>
            </p:cNvSpPr>
            <p:nvPr/>
          </p:nvSpPr>
          <p:spPr bwMode="auto">
            <a:xfrm>
              <a:off x="1360" y="2263"/>
              <a:ext cx="21" cy="16"/>
            </a:xfrm>
            <a:custGeom>
              <a:avLst/>
              <a:gdLst>
                <a:gd name="T0" fmla="*/ 17 w 63"/>
                <a:gd name="T1" fmla="*/ 12 h 31"/>
                <a:gd name="T2" fmla="*/ 19 w 63"/>
                <a:gd name="T3" fmla="*/ 11 h 31"/>
                <a:gd name="T4" fmla="*/ 21 w 63"/>
                <a:gd name="T5" fmla="*/ 9 h 31"/>
                <a:gd name="T6" fmla="*/ 21 w 63"/>
                <a:gd name="T7" fmla="*/ 7 h 31"/>
                <a:gd name="T8" fmla="*/ 21 w 63"/>
                <a:gd name="T9" fmla="*/ 5 h 31"/>
                <a:gd name="T10" fmla="*/ 20 w 63"/>
                <a:gd name="T11" fmla="*/ 3 h 31"/>
                <a:gd name="T12" fmla="*/ 19 w 63"/>
                <a:gd name="T13" fmla="*/ 1 h 31"/>
                <a:gd name="T14" fmla="*/ 17 w 63"/>
                <a:gd name="T15" fmla="*/ 0 h 31"/>
                <a:gd name="T16" fmla="*/ 14 w 63"/>
                <a:gd name="T17" fmla="*/ 0 h 31"/>
                <a:gd name="T18" fmla="*/ 13 w 63"/>
                <a:gd name="T19" fmla="*/ 0 h 31"/>
                <a:gd name="T20" fmla="*/ 11 w 63"/>
                <a:gd name="T21" fmla="*/ 1 h 31"/>
                <a:gd name="T22" fmla="*/ 9 w 63"/>
                <a:gd name="T23" fmla="*/ 2 h 31"/>
                <a:gd name="T24" fmla="*/ 5 w 63"/>
                <a:gd name="T25" fmla="*/ 4 h 31"/>
                <a:gd name="T26" fmla="*/ 2 w 63"/>
                <a:gd name="T27" fmla="*/ 7 h 31"/>
                <a:gd name="T28" fmla="*/ 1 w 63"/>
                <a:gd name="T29" fmla="*/ 10 h 31"/>
                <a:gd name="T30" fmla="*/ 0 w 63"/>
                <a:gd name="T31" fmla="*/ 13 h 31"/>
                <a:gd name="T32" fmla="*/ 0 w 63"/>
                <a:gd name="T33" fmla="*/ 14 h 31"/>
                <a:gd name="T34" fmla="*/ 1 w 63"/>
                <a:gd name="T35" fmla="*/ 15 h 31"/>
                <a:gd name="T36" fmla="*/ 3 w 63"/>
                <a:gd name="T37" fmla="*/ 16 h 31"/>
                <a:gd name="T38" fmla="*/ 5 w 63"/>
                <a:gd name="T39" fmla="*/ 16 h 31"/>
                <a:gd name="T40" fmla="*/ 7 w 63"/>
                <a:gd name="T41" fmla="*/ 16 h 31"/>
                <a:gd name="T42" fmla="*/ 10 w 63"/>
                <a:gd name="T43" fmla="*/ 15 h 31"/>
                <a:gd name="T44" fmla="*/ 12 w 63"/>
                <a:gd name="T45" fmla="*/ 14 h 31"/>
                <a:gd name="T46" fmla="*/ 14 w 63"/>
                <a:gd name="T47" fmla="*/ 13 h 31"/>
                <a:gd name="T48" fmla="*/ 17 w 63"/>
                <a:gd name="T49" fmla="*/ 12 h 31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w 63"/>
                <a:gd name="T76" fmla="*/ 0 h 31"/>
                <a:gd name="T77" fmla="*/ 63 w 63"/>
                <a:gd name="T78" fmla="*/ 31 h 31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T75" t="T76" r="T77" b="T78"/>
              <a:pathLst>
                <a:path w="63" h="31">
                  <a:moveTo>
                    <a:pt x="50" y="23"/>
                  </a:moveTo>
                  <a:lnTo>
                    <a:pt x="56" y="21"/>
                  </a:lnTo>
                  <a:lnTo>
                    <a:pt x="62" y="18"/>
                  </a:lnTo>
                  <a:lnTo>
                    <a:pt x="63" y="14"/>
                  </a:lnTo>
                  <a:lnTo>
                    <a:pt x="63" y="10"/>
                  </a:lnTo>
                  <a:lnTo>
                    <a:pt x="61" y="5"/>
                  </a:lnTo>
                  <a:lnTo>
                    <a:pt x="56" y="2"/>
                  </a:lnTo>
                  <a:lnTo>
                    <a:pt x="50" y="0"/>
                  </a:lnTo>
                  <a:lnTo>
                    <a:pt x="43" y="0"/>
                  </a:lnTo>
                  <a:lnTo>
                    <a:pt x="40" y="0"/>
                  </a:lnTo>
                  <a:lnTo>
                    <a:pt x="34" y="1"/>
                  </a:lnTo>
                  <a:lnTo>
                    <a:pt x="26" y="3"/>
                  </a:lnTo>
                  <a:lnTo>
                    <a:pt x="16" y="7"/>
                  </a:lnTo>
                  <a:lnTo>
                    <a:pt x="7" y="13"/>
                  </a:lnTo>
                  <a:lnTo>
                    <a:pt x="3" y="19"/>
                  </a:lnTo>
                  <a:lnTo>
                    <a:pt x="0" y="25"/>
                  </a:lnTo>
                  <a:lnTo>
                    <a:pt x="0" y="27"/>
                  </a:lnTo>
                  <a:lnTo>
                    <a:pt x="4" y="29"/>
                  </a:lnTo>
                  <a:lnTo>
                    <a:pt x="10" y="31"/>
                  </a:lnTo>
                  <a:lnTo>
                    <a:pt x="16" y="31"/>
                  </a:lnTo>
                  <a:lnTo>
                    <a:pt x="21" y="31"/>
                  </a:lnTo>
                  <a:lnTo>
                    <a:pt x="29" y="29"/>
                  </a:lnTo>
                  <a:lnTo>
                    <a:pt x="36" y="28"/>
                  </a:lnTo>
                  <a:lnTo>
                    <a:pt x="43" y="26"/>
                  </a:lnTo>
                  <a:lnTo>
                    <a:pt x="50" y="23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158" name="Freeform 59"/>
            <p:cNvSpPr>
              <a:spLocks/>
            </p:cNvSpPr>
            <p:nvPr/>
          </p:nvSpPr>
          <p:spPr bwMode="auto">
            <a:xfrm>
              <a:off x="1261" y="2237"/>
              <a:ext cx="81" cy="103"/>
            </a:xfrm>
            <a:custGeom>
              <a:avLst/>
              <a:gdLst>
                <a:gd name="T0" fmla="*/ 30 w 245"/>
                <a:gd name="T1" fmla="*/ 15 h 206"/>
                <a:gd name="T2" fmla="*/ 24 w 245"/>
                <a:gd name="T3" fmla="*/ 20 h 206"/>
                <a:gd name="T4" fmla="*/ 19 w 245"/>
                <a:gd name="T5" fmla="*/ 25 h 206"/>
                <a:gd name="T6" fmla="*/ 13 w 245"/>
                <a:gd name="T7" fmla="*/ 31 h 206"/>
                <a:gd name="T8" fmla="*/ 9 w 245"/>
                <a:gd name="T9" fmla="*/ 37 h 206"/>
                <a:gd name="T10" fmla="*/ 6 w 245"/>
                <a:gd name="T11" fmla="*/ 44 h 206"/>
                <a:gd name="T12" fmla="*/ 3 w 245"/>
                <a:gd name="T13" fmla="*/ 50 h 206"/>
                <a:gd name="T14" fmla="*/ 1 w 245"/>
                <a:gd name="T15" fmla="*/ 56 h 206"/>
                <a:gd name="T16" fmla="*/ 0 w 245"/>
                <a:gd name="T17" fmla="*/ 63 h 206"/>
                <a:gd name="T18" fmla="*/ 1 w 245"/>
                <a:gd name="T19" fmla="*/ 75 h 206"/>
                <a:gd name="T20" fmla="*/ 5 w 245"/>
                <a:gd name="T21" fmla="*/ 83 h 206"/>
                <a:gd name="T22" fmla="*/ 11 w 245"/>
                <a:gd name="T23" fmla="*/ 91 h 206"/>
                <a:gd name="T24" fmla="*/ 18 w 245"/>
                <a:gd name="T25" fmla="*/ 96 h 206"/>
                <a:gd name="T26" fmla="*/ 26 w 245"/>
                <a:gd name="T27" fmla="*/ 100 h 206"/>
                <a:gd name="T28" fmla="*/ 36 w 245"/>
                <a:gd name="T29" fmla="*/ 103 h 206"/>
                <a:gd name="T30" fmla="*/ 45 w 245"/>
                <a:gd name="T31" fmla="*/ 103 h 206"/>
                <a:gd name="T32" fmla="*/ 54 w 245"/>
                <a:gd name="T33" fmla="*/ 102 h 206"/>
                <a:gd name="T34" fmla="*/ 56 w 245"/>
                <a:gd name="T35" fmla="*/ 102 h 206"/>
                <a:gd name="T36" fmla="*/ 58 w 245"/>
                <a:gd name="T37" fmla="*/ 101 h 206"/>
                <a:gd name="T38" fmla="*/ 60 w 245"/>
                <a:gd name="T39" fmla="*/ 99 h 206"/>
                <a:gd name="T40" fmla="*/ 60 w 245"/>
                <a:gd name="T41" fmla="*/ 97 h 206"/>
                <a:gd name="T42" fmla="*/ 60 w 245"/>
                <a:gd name="T43" fmla="*/ 96 h 206"/>
                <a:gd name="T44" fmla="*/ 58 w 245"/>
                <a:gd name="T45" fmla="*/ 96 h 206"/>
                <a:gd name="T46" fmla="*/ 56 w 245"/>
                <a:gd name="T47" fmla="*/ 95 h 206"/>
                <a:gd name="T48" fmla="*/ 54 w 245"/>
                <a:gd name="T49" fmla="*/ 95 h 206"/>
                <a:gd name="T50" fmla="*/ 51 w 245"/>
                <a:gd name="T51" fmla="*/ 95 h 206"/>
                <a:gd name="T52" fmla="*/ 48 w 245"/>
                <a:gd name="T53" fmla="*/ 95 h 206"/>
                <a:gd name="T54" fmla="*/ 46 w 245"/>
                <a:gd name="T55" fmla="*/ 95 h 206"/>
                <a:gd name="T56" fmla="*/ 45 w 245"/>
                <a:gd name="T57" fmla="*/ 95 h 206"/>
                <a:gd name="T58" fmla="*/ 40 w 245"/>
                <a:gd name="T59" fmla="*/ 95 h 206"/>
                <a:gd name="T60" fmla="*/ 35 w 245"/>
                <a:gd name="T61" fmla="*/ 94 h 206"/>
                <a:gd name="T62" fmla="*/ 31 w 245"/>
                <a:gd name="T63" fmla="*/ 94 h 206"/>
                <a:gd name="T64" fmla="*/ 26 w 245"/>
                <a:gd name="T65" fmla="*/ 92 h 206"/>
                <a:gd name="T66" fmla="*/ 21 w 245"/>
                <a:gd name="T67" fmla="*/ 91 h 206"/>
                <a:gd name="T68" fmla="*/ 16 w 245"/>
                <a:gd name="T69" fmla="*/ 87 h 206"/>
                <a:gd name="T70" fmla="*/ 12 w 245"/>
                <a:gd name="T71" fmla="*/ 83 h 206"/>
                <a:gd name="T72" fmla="*/ 7 w 245"/>
                <a:gd name="T73" fmla="*/ 76 h 206"/>
                <a:gd name="T74" fmla="*/ 6 w 245"/>
                <a:gd name="T75" fmla="*/ 68 h 206"/>
                <a:gd name="T76" fmla="*/ 7 w 245"/>
                <a:gd name="T77" fmla="*/ 61 h 206"/>
                <a:gd name="T78" fmla="*/ 9 w 245"/>
                <a:gd name="T79" fmla="*/ 54 h 206"/>
                <a:gd name="T80" fmla="*/ 12 w 245"/>
                <a:gd name="T81" fmla="*/ 48 h 206"/>
                <a:gd name="T82" fmla="*/ 16 w 245"/>
                <a:gd name="T83" fmla="*/ 42 h 206"/>
                <a:gd name="T84" fmla="*/ 20 w 245"/>
                <a:gd name="T85" fmla="*/ 36 h 206"/>
                <a:gd name="T86" fmla="*/ 26 w 245"/>
                <a:gd name="T87" fmla="*/ 30 h 206"/>
                <a:gd name="T88" fmla="*/ 32 w 245"/>
                <a:gd name="T89" fmla="*/ 26 h 206"/>
                <a:gd name="T90" fmla="*/ 38 w 245"/>
                <a:gd name="T91" fmla="*/ 21 h 206"/>
                <a:gd name="T92" fmla="*/ 45 w 245"/>
                <a:gd name="T93" fmla="*/ 17 h 206"/>
                <a:gd name="T94" fmla="*/ 52 w 245"/>
                <a:gd name="T95" fmla="*/ 13 h 206"/>
                <a:gd name="T96" fmla="*/ 58 w 245"/>
                <a:gd name="T97" fmla="*/ 11 h 206"/>
                <a:gd name="T98" fmla="*/ 65 w 245"/>
                <a:gd name="T99" fmla="*/ 8 h 206"/>
                <a:gd name="T100" fmla="*/ 70 w 245"/>
                <a:gd name="T101" fmla="*/ 6 h 206"/>
                <a:gd name="T102" fmla="*/ 76 w 245"/>
                <a:gd name="T103" fmla="*/ 4 h 206"/>
                <a:gd name="T104" fmla="*/ 81 w 245"/>
                <a:gd name="T105" fmla="*/ 3 h 206"/>
                <a:gd name="T106" fmla="*/ 78 w 245"/>
                <a:gd name="T107" fmla="*/ 1 h 206"/>
                <a:gd name="T108" fmla="*/ 72 w 245"/>
                <a:gd name="T109" fmla="*/ 0 h 206"/>
                <a:gd name="T110" fmla="*/ 66 w 245"/>
                <a:gd name="T111" fmla="*/ 1 h 206"/>
                <a:gd name="T112" fmla="*/ 59 w 245"/>
                <a:gd name="T113" fmla="*/ 3 h 206"/>
                <a:gd name="T114" fmla="*/ 51 w 245"/>
                <a:gd name="T115" fmla="*/ 5 h 206"/>
                <a:gd name="T116" fmla="*/ 43 w 245"/>
                <a:gd name="T117" fmla="*/ 8 h 206"/>
                <a:gd name="T118" fmla="*/ 36 w 245"/>
                <a:gd name="T119" fmla="*/ 12 h 206"/>
                <a:gd name="T120" fmla="*/ 30 w 245"/>
                <a:gd name="T121" fmla="*/ 15 h 20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w 245"/>
                <a:gd name="T184" fmla="*/ 0 h 206"/>
                <a:gd name="T185" fmla="*/ 245 w 245"/>
                <a:gd name="T186" fmla="*/ 206 h 206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T183" t="T184" r="T185" b="T186"/>
              <a:pathLst>
                <a:path w="245" h="206">
                  <a:moveTo>
                    <a:pt x="90" y="31"/>
                  </a:moveTo>
                  <a:lnTo>
                    <a:pt x="72" y="40"/>
                  </a:lnTo>
                  <a:lnTo>
                    <a:pt x="56" y="50"/>
                  </a:lnTo>
                  <a:lnTo>
                    <a:pt x="40" y="62"/>
                  </a:lnTo>
                  <a:lnTo>
                    <a:pt x="27" y="74"/>
                  </a:lnTo>
                  <a:lnTo>
                    <a:pt x="17" y="87"/>
                  </a:lnTo>
                  <a:lnTo>
                    <a:pt x="8" y="100"/>
                  </a:lnTo>
                  <a:lnTo>
                    <a:pt x="3" y="113"/>
                  </a:lnTo>
                  <a:lnTo>
                    <a:pt x="0" y="127"/>
                  </a:lnTo>
                  <a:lnTo>
                    <a:pt x="3" y="149"/>
                  </a:lnTo>
                  <a:lnTo>
                    <a:pt x="14" y="166"/>
                  </a:lnTo>
                  <a:lnTo>
                    <a:pt x="32" y="181"/>
                  </a:lnTo>
                  <a:lnTo>
                    <a:pt x="53" y="192"/>
                  </a:lnTo>
                  <a:lnTo>
                    <a:pt x="80" y="200"/>
                  </a:lnTo>
                  <a:lnTo>
                    <a:pt x="109" y="205"/>
                  </a:lnTo>
                  <a:lnTo>
                    <a:pt x="136" y="206"/>
                  </a:lnTo>
                  <a:lnTo>
                    <a:pt x="164" y="203"/>
                  </a:lnTo>
                  <a:lnTo>
                    <a:pt x="169" y="203"/>
                  </a:lnTo>
                  <a:lnTo>
                    <a:pt x="175" y="201"/>
                  </a:lnTo>
                  <a:lnTo>
                    <a:pt x="180" y="197"/>
                  </a:lnTo>
                  <a:lnTo>
                    <a:pt x="181" y="193"/>
                  </a:lnTo>
                  <a:lnTo>
                    <a:pt x="180" y="191"/>
                  </a:lnTo>
                  <a:lnTo>
                    <a:pt x="175" y="191"/>
                  </a:lnTo>
                  <a:lnTo>
                    <a:pt x="169" y="190"/>
                  </a:lnTo>
                  <a:lnTo>
                    <a:pt x="162" y="190"/>
                  </a:lnTo>
                  <a:lnTo>
                    <a:pt x="154" y="190"/>
                  </a:lnTo>
                  <a:lnTo>
                    <a:pt x="146" y="190"/>
                  </a:lnTo>
                  <a:lnTo>
                    <a:pt x="139" y="190"/>
                  </a:lnTo>
                  <a:lnTo>
                    <a:pt x="135" y="190"/>
                  </a:lnTo>
                  <a:lnTo>
                    <a:pt x="120" y="189"/>
                  </a:lnTo>
                  <a:lnTo>
                    <a:pt x="107" y="188"/>
                  </a:lnTo>
                  <a:lnTo>
                    <a:pt x="93" y="187"/>
                  </a:lnTo>
                  <a:lnTo>
                    <a:pt x="78" y="184"/>
                  </a:lnTo>
                  <a:lnTo>
                    <a:pt x="64" y="181"/>
                  </a:lnTo>
                  <a:lnTo>
                    <a:pt x="49" y="174"/>
                  </a:lnTo>
                  <a:lnTo>
                    <a:pt x="36" y="165"/>
                  </a:lnTo>
                  <a:lnTo>
                    <a:pt x="22" y="152"/>
                  </a:lnTo>
                  <a:lnTo>
                    <a:pt x="19" y="136"/>
                  </a:lnTo>
                  <a:lnTo>
                    <a:pt x="20" y="122"/>
                  </a:lnTo>
                  <a:lnTo>
                    <a:pt x="26" y="108"/>
                  </a:lnTo>
                  <a:lnTo>
                    <a:pt x="35" y="95"/>
                  </a:lnTo>
                  <a:lnTo>
                    <a:pt x="48" y="83"/>
                  </a:lnTo>
                  <a:lnTo>
                    <a:pt x="62" y="71"/>
                  </a:lnTo>
                  <a:lnTo>
                    <a:pt x="78" y="61"/>
                  </a:lnTo>
                  <a:lnTo>
                    <a:pt x="97" y="51"/>
                  </a:lnTo>
                  <a:lnTo>
                    <a:pt x="116" y="42"/>
                  </a:lnTo>
                  <a:lnTo>
                    <a:pt x="136" y="34"/>
                  </a:lnTo>
                  <a:lnTo>
                    <a:pt x="156" y="27"/>
                  </a:lnTo>
                  <a:lnTo>
                    <a:pt x="175" y="21"/>
                  </a:lnTo>
                  <a:lnTo>
                    <a:pt x="196" y="16"/>
                  </a:lnTo>
                  <a:lnTo>
                    <a:pt x="213" y="11"/>
                  </a:lnTo>
                  <a:lnTo>
                    <a:pt x="230" y="8"/>
                  </a:lnTo>
                  <a:lnTo>
                    <a:pt x="245" y="6"/>
                  </a:lnTo>
                  <a:lnTo>
                    <a:pt x="235" y="2"/>
                  </a:lnTo>
                  <a:lnTo>
                    <a:pt x="219" y="0"/>
                  </a:lnTo>
                  <a:lnTo>
                    <a:pt x="200" y="2"/>
                  </a:lnTo>
                  <a:lnTo>
                    <a:pt x="178" y="5"/>
                  </a:lnTo>
                  <a:lnTo>
                    <a:pt x="154" y="10"/>
                  </a:lnTo>
                  <a:lnTo>
                    <a:pt x="130" y="16"/>
                  </a:lnTo>
                  <a:lnTo>
                    <a:pt x="109" y="24"/>
                  </a:lnTo>
                  <a:lnTo>
                    <a:pt x="90" y="31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159" name="Freeform 60"/>
            <p:cNvSpPr>
              <a:spLocks/>
            </p:cNvSpPr>
            <p:nvPr/>
          </p:nvSpPr>
          <p:spPr bwMode="auto">
            <a:xfrm>
              <a:off x="1401" y="2236"/>
              <a:ext cx="53" cy="80"/>
            </a:xfrm>
            <a:custGeom>
              <a:avLst/>
              <a:gdLst>
                <a:gd name="T0" fmla="*/ 45 w 159"/>
                <a:gd name="T1" fmla="*/ 26 h 160"/>
                <a:gd name="T2" fmla="*/ 46 w 159"/>
                <a:gd name="T3" fmla="*/ 35 h 160"/>
                <a:gd name="T4" fmla="*/ 45 w 159"/>
                <a:gd name="T5" fmla="*/ 42 h 160"/>
                <a:gd name="T6" fmla="*/ 42 w 159"/>
                <a:gd name="T7" fmla="*/ 48 h 160"/>
                <a:gd name="T8" fmla="*/ 37 w 159"/>
                <a:gd name="T9" fmla="*/ 53 h 160"/>
                <a:gd name="T10" fmla="*/ 31 w 159"/>
                <a:gd name="T11" fmla="*/ 58 h 160"/>
                <a:gd name="T12" fmla="*/ 25 w 159"/>
                <a:gd name="T13" fmla="*/ 63 h 160"/>
                <a:gd name="T14" fmla="*/ 18 w 159"/>
                <a:gd name="T15" fmla="*/ 68 h 160"/>
                <a:gd name="T16" fmla="*/ 12 w 159"/>
                <a:gd name="T17" fmla="*/ 73 h 160"/>
                <a:gd name="T18" fmla="*/ 11 w 159"/>
                <a:gd name="T19" fmla="*/ 75 h 160"/>
                <a:gd name="T20" fmla="*/ 11 w 159"/>
                <a:gd name="T21" fmla="*/ 76 h 160"/>
                <a:gd name="T22" fmla="*/ 11 w 159"/>
                <a:gd name="T23" fmla="*/ 77 h 160"/>
                <a:gd name="T24" fmla="*/ 12 w 159"/>
                <a:gd name="T25" fmla="*/ 79 h 160"/>
                <a:gd name="T26" fmla="*/ 13 w 159"/>
                <a:gd name="T27" fmla="*/ 80 h 160"/>
                <a:gd name="T28" fmla="*/ 14 w 159"/>
                <a:gd name="T29" fmla="*/ 80 h 160"/>
                <a:gd name="T30" fmla="*/ 16 w 159"/>
                <a:gd name="T31" fmla="*/ 80 h 160"/>
                <a:gd name="T32" fmla="*/ 17 w 159"/>
                <a:gd name="T33" fmla="*/ 80 h 160"/>
                <a:gd name="T34" fmla="*/ 24 w 159"/>
                <a:gd name="T35" fmla="*/ 75 h 160"/>
                <a:gd name="T36" fmla="*/ 32 w 159"/>
                <a:gd name="T37" fmla="*/ 70 h 160"/>
                <a:gd name="T38" fmla="*/ 38 w 159"/>
                <a:gd name="T39" fmla="*/ 64 h 160"/>
                <a:gd name="T40" fmla="*/ 45 w 159"/>
                <a:gd name="T41" fmla="*/ 57 h 160"/>
                <a:gd name="T42" fmla="*/ 49 w 159"/>
                <a:gd name="T43" fmla="*/ 50 h 160"/>
                <a:gd name="T44" fmla="*/ 52 w 159"/>
                <a:gd name="T45" fmla="*/ 42 h 160"/>
                <a:gd name="T46" fmla="*/ 53 w 159"/>
                <a:gd name="T47" fmla="*/ 34 h 160"/>
                <a:gd name="T48" fmla="*/ 51 w 159"/>
                <a:gd name="T49" fmla="*/ 25 h 160"/>
                <a:gd name="T50" fmla="*/ 47 w 159"/>
                <a:gd name="T51" fmla="*/ 18 h 160"/>
                <a:gd name="T52" fmla="*/ 41 w 159"/>
                <a:gd name="T53" fmla="*/ 12 h 160"/>
                <a:gd name="T54" fmla="*/ 33 w 159"/>
                <a:gd name="T55" fmla="*/ 7 h 160"/>
                <a:gd name="T56" fmla="*/ 25 w 159"/>
                <a:gd name="T57" fmla="*/ 3 h 160"/>
                <a:gd name="T58" fmla="*/ 17 w 159"/>
                <a:gd name="T59" fmla="*/ 1 h 160"/>
                <a:gd name="T60" fmla="*/ 10 w 159"/>
                <a:gd name="T61" fmla="*/ 0 h 160"/>
                <a:gd name="T62" fmla="*/ 4 w 159"/>
                <a:gd name="T63" fmla="*/ 1 h 160"/>
                <a:gd name="T64" fmla="*/ 0 w 159"/>
                <a:gd name="T65" fmla="*/ 3 h 160"/>
                <a:gd name="T66" fmla="*/ 7 w 159"/>
                <a:gd name="T67" fmla="*/ 5 h 160"/>
                <a:gd name="T68" fmla="*/ 14 w 159"/>
                <a:gd name="T69" fmla="*/ 6 h 160"/>
                <a:gd name="T70" fmla="*/ 20 w 159"/>
                <a:gd name="T71" fmla="*/ 7 h 160"/>
                <a:gd name="T72" fmla="*/ 26 w 159"/>
                <a:gd name="T73" fmla="*/ 10 h 160"/>
                <a:gd name="T74" fmla="*/ 32 w 159"/>
                <a:gd name="T75" fmla="*/ 12 h 160"/>
                <a:gd name="T76" fmla="*/ 37 w 159"/>
                <a:gd name="T77" fmla="*/ 15 h 160"/>
                <a:gd name="T78" fmla="*/ 42 w 159"/>
                <a:gd name="T79" fmla="*/ 20 h 160"/>
                <a:gd name="T80" fmla="*/ 45 w 159"/>
                <a:gd name="T81" fmla="*/ 26 h 160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w 159"/>
                <a:gd name="T124" fmla="*/ 0 h 160"/>
                <a:gd name="T125" fmla="*/ 159 w 159"/>
                <a:gd name="T126" fmla="*/ 160 h 160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T123" t="T124" r="T125" b="T126"/>
              <a:pathLst>
                <a:path w="159" h="160">
                  <a:moveTo>
                    <a:pt x="134" y="53"/>
                  </a:moveTo>
                  <a:lnTo>
                    <a:pt x="138" y="70"/>
                  </a:lnTo>
                  <a:lnTo>
                    <a:pt x="135" y="84"/>
                  </a:lnTo>
                  <a:lnTo>
                    <a:pt x="125" y="96"/>
                  </a:lnTo>
                  <a:lnTo>
                    <a:pt x="111" y="107"/>
                  </a:lnTo>
                  <a:lnTo>
                    <a:pt x="93" y="117"/>
                  </a:lnTo>
                  <a:lnTo>
                    <a:pt x="74" y="126"/>
                  </a:lnTo>
                  <a:lnTo>
                    <a:pt x="54" y="136"/>
                  </a:lnTo>
                  <a:lnTo>
                    <a:pt x="37" y="146"/>
                  </a:lnTo>
                  <a:lnTo>
                    <a:pt x="34" y="149"/>
                  </a:lnTo>
                  <a:lnTo>
                    <a:pt x="32" y="151"/>
                  </a:lnTo>
                  <a:lnTo>
                    <a:pt x="32" y="154"/>
                  </a:lnTo>
                  <a:lnTo>
                    <a:pt x="35" y="157"/>
                  </a:lnTo>
                  <a:lnTo>
                    <a:pt x="38" y="159"/>
                  </a:lnTo>
                  <a:lnTo>
                    <a:pt x="43" y="160"/>
                  </a:lnTo>
                  <a:lnTo>
                    <a:pt x="47" y="160"/>
                  </a:lnTo>
                  <a:lnTo>
                    <a:pt x="51" y="159"/>
                  </a:lnTo>
                  <a:lnTo>
                    <a:pt x="73" y="150"/>
                  </a:lnTo>
                  <a:lnTo>
                    <a:pt x="95" y="139"/>
                  </a:lnTo>
                  <a:lnTo>
                    <a:pt x="115" y="128"/>
                  </a:lnTo>
                  <a:lnTo>
                    <a:pt x="134" y="115"/>
                  </a:lnTo>
                  <a:lnTo>
                    <a:pt x="147" y="101"/>
                  </a:lnTo>
                  <a:lnTo>
                    <a:pt x="156" y="85"/>
                  </a:lnTo>
                  <a:lnTo>
                    <a:pt x="159" y="68"/>
                  </a:lnTo>
                  <a:lnTo>
                    <a:pt x="153" y="50"/>
                  </a:lnTo>
                  <a:lnTo>
                    <a:pt x="140" y="36"/>
                  </a:lnTo>
                  <a:lnTo>
                    <a:pt x="122" y="24"/>
                  </a:lnTo>
                  <a:lnTo>
                    <a:pt x="99" y="14"/>
                  </a:lnTo>
                  <a:lnTo>
                    <a:pt x="76" y="7"/>
                  </a:lnTo>
                  <a:lnTo>
                    <a:pt x="51" y="2"/>
                  </a:lnTo>
                  <a:lnTo>
                    <a:pt x="29" y="0"/>
                  </a:lnTo>
                  <a:lnTo>
                    <a:pt x="12" y="1"/>
                  </a:lnTo>
                  <a:lnTo>
                    <a:pt x="0" y="5"/>
                  </a:lnTo>
                  <a:lnTo>
                    <a:pt x="21" y="9"/>
                  </a:lnTo>
                  <a:lnTo>
                    <a:pt x="41" y="12"/>
                  </a:lnTo>
                  <a:lnTo>
                    <a:pt x="60" y="15"/>
                  </a:lnTo>
                  <a:lnTo>
                    <a:pt x="79" y="19"/>
                  </a:lnTo>
                  <a:lnTo>
                    <a:pt x="96" y="24"/>
                  </a:lnTo>
                  <a:lnTo>
                    <a:pt x="112" y="31"/>
                  </a:lnTo>
                  <a:lnTo>
                    <a:pt x="125" y="40"/>
                  </a:lnTo>
                  <a:lnTo>
                    <a:pt x="134" y="53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160" name="Freeform 61"/>
            <p:cNvSpPr>
              <a:spLocks/>
            </p:cNvSpPr>
            <p:nvPr/>
          </p:nvSpPr>
          <p:spPr bwMode="auto">
            <a:xfrm>
              <a:off x="1208" y="2218"/>
              <a:ext cx="133" cy="166"/>
            </a:xfrm>
            <a:custGeom>
              <a:avLst/>
              <a:gdLst>
                <a:gd name="T0" fmla="*/ 42 w 399"/>
                <a:gd name="T1" fmla="*/ 31 h 332"/>
                <a:gd name="T2" fmla="*/ 22 w 399"/>
                <a:gd name="T3" fmla="*/ 50 h 332"/>
                <a:gd name="T4" fmla="*/ 7 w 399"/>
                <a:gd name="T5" fmla="*/ 74 h 332"/>
                <a:gd name="T6" fmla="*/ 0 w 399"/>
                <a:gd name="T7" fmla="*/ 100 h 332"/>
                <a:gd name="T8" fmla="*/ 1 w 399"/>
                <a:gd name="T9" fmla="*/ 117 h 332"/>
                <a:gd name="T10" fmla="*/ 4 w 399"/>
                <a:gd name="T11" fmla="*/ 124 h 332"/>
                <a:gd name="T12" fmla="*/ 9 w 399"/>
                <a:gd name="T13" fmla="*/ 131 h 332"/>
                <a:gd name="T14" fmla="*/ 14 w 399"/>
                <a:gd name="T15" fmla="*/ 137 h 332"/>
                <a:gd name="T16" fmla="*/ 23 w 399"/>
                <a:gd name="T17" fmla="*/ 143 h 332"/>
                <a:gd name="T18" fmla="*/ 36 w 399"/>
                <a:gd name="T19" fmla="*/ 149 h 332"/>
                <a:gd name="T20" fmla="*/ 49 w 399"/>
                <a:gd name="T21" fmla="*/ 154 h 332"/>
                <a:gd name="T22" fmla="*/ 63 w 399"/>
                <a:gd name="T23" fmla="*/ 158 h 332"/>
                <a:gd name="T24" fmla="*/ 77 w 399"/>
                <a:gd name="T25" fmla="*/ 161 h 332"/>
                <a:gd name="T26" fmla="*/ 91 w 399"/>
                <a:gd name="T27" fmla="*/ 163 h 332"/>
                <a:gd name="T28" fmla="*/ 105 w 399"/>
                <a:gd name="T29" fmla="*/ 165 h 332"/>
                <a:gd name="T30" fmla="*/ 119 w 399"/>
                <a:gd name="T31" fmla="*/ 166 h 332"/>
                <a:gd name="T32" fmla="*/ 129 w 399"/>
                <a:gd name="T33" fmla="*/ 166 h 332"/>
                <a:gd name="T34" fmla="*/ 132 w 399"/>
                <a:gd name="T35" fmla="*/ 163 h 332"/>
                <a:gd name="T36" fmla="*/ 133 w 399"/>
                <a:gd name="T37" fmla="*/ 158 h 332"/>
                <a:gd name="T38" fmla="*/ 130 w 399"/>
                <a:gd name="T39" fmla="*/ 155 h 332"/>
                <a:gd name="T40" fmla="*/ 121 w 399"/>
                <a:gd name="T41" fmla="*/ 154 h 332"/>
                <a:gd name="T42" fmla="*/ 108 w 399"/>
                <a:gd name="T43" fmla="*/ 154 h 332"/>
                <a:gd name="T44" fmla="*/ 95 w 399"/>
                <a:gd name="T45" fmla="*/ 153 h 332"/>
                <a:gd name="T46" fmla="*/ 82 w 399"/>
                <a:gd name="T47" fmla="*/ 151 h 332"/>
                <a:gd name="T48" fmla="*/ 69 w 399"/>
                <a:gd name="T49" fmla="*/ 148 h 332"/>
                <a:gd name="T50" fmla="*/ 56 w 399"/>
                <a:gd name="T51" fmla="*/ 145 h 332"/>
                <a:gd name="T52" fmla="*/ 44 w 399"/>
                <a:gd name="T53" fmla="*/ 141 h 332"/>
                <a:gd name="T54" fmla="*/ 31 w 399"/>
                <a:gd name="T55" fmla="*/ 135 h 332"/>
                <a:gd name="T56" fmla="*/ 21 w 399"/>
                <a:gd name="T57" fmla="*/ 128 h 332"/>
                <a:gd name="T58" fmla="*/ 15 w 399"/>
                <a:gd name="T59" fmla="*/ 118 h 332"/>
                <a:gd name="T60" fmla="*/ 13 w 399"/>
                <a:gd name="T61" fmla="*/ 105 h 332"/>
                <a:gd name="T62" fmla="*/ 15 w 399"/>
                <a:gd name="T63" fmla="*/ 86 h 332"/>
                <a:gd name="T64" fmla="*/ 21 w 399"/>
                <a:gd name="T65" fmla="*/ 73 h 332"/>
                <a:gd name="T66" fmla="*/ 28 w 399"/>
                <a:gd name="T67" fmla="*/ 60 h 332"/>
                <a:gd name="T68" fmla="*/ 37 w 399"/>
                <a:gd name="T69" fmla="*/ 49 h 332"/>
                <a:gd name="T70" fmla="*/ 47 w 399"/>
                <a:gd name="T71" fmla="*/ 39 h 332"/>
                <a:gd name="T72" fmla="*/ 60 w 399"/>
                <a:gd name="T73" fmla="*/ 28 h 332"/>
                <a:gd name="T74" fmla="*/ 74 w 399"/>
                <a:gd name="T75" fmla="*/ 19 h 332"/>
                <a:gd name="T76" fmla="*/ 90 w 399"/>
                <a:gd name="T77" fmla="*/ 10 h 332"/>
                <a:gd name="T78" fmla="*/ 104 w 399"/>
                <a:gd name="T79" fmla="*/ 3 h 332"/>
                <a:gd name="T80" fmla="*/ 105 w 399"/>
                <a:gd name="T81" fmla="*/ 0 h 332"/>
                <a:gd name="T82" fmla="*/ 91 w 399"/>
                <a:gd name="T83" fmla="*/ 3 h 332"/>
                <a:gd name="T84" fmla="*/ 74 w 399"/>
                <a:gd name="T85" fmla="*/ 9 h 332"/>
                <a:gd name="T86" fmla="*/ 59 w 399"/>
                <a:gd name="T87" fmla="*/ 18 h 332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w 399"/>
                <a:gd name="T133" fmla="*/ 0 h 332"/>
                <a:gd name="T134" fmla="*/ 399 w 399"/>
                <a:gd name="T135" fmla="*/ 332 h 332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T132" t="T133" r="T134" b="T135"/>
              <a:pathLst>
                <a:path w="399" h="332">
                  <a:moveTo>
                    <a:pt x="155" y="45"/>
                  </a:moveTo>
                  <a:lnTo>
                    <a:pt x="125" y="62"/>
                  </a:lnTo>
                  <a:lnTo>
                    <a:pt x="94" y="81"/>
                  </a:lnTo>
                  <a:lnTo>
                    <a:pt x="67" y="101"/>
                  </a:lnTo>
                  <a:lnTo>
                    <a:pt x="42" y="123"/>
                  </a:lnTo>
                  <a:lnTo>
                    <a:pt x="22" y="147"/>
                  </a:lnTo>
                  <a:lnTo>
                    <a:pt x="7" y="172"/>
                  </a:lnTo>
                  <a:lnTo>
                    <a:pt x="0" y="200"/>
                  </a:lnTo>
                  <a:lnTo>
                    <a:pt x="2" y="228"/>
                  </a:lnTo>
                  <a:lnTo>
                    <a:pt x="4" y="235"/>
                  </a:lnTo>
                  <a:lnTo>
                    <a:pt x="9" y="243"/>
                  </a:lnTo>
                  <a:lnTo>
                    <a:pt x="13" y="249"/>
                  </a:lnTo>
                  <a:lnTo>
                    <a:pt x="19" y="256"/>
                  </a:lnTo>
                  <a:lnTo>
                    <a:pt x="26" y="262"/>
                  </a:lnTo>
                  <a:lnTo>
                    <a:pt x="33" y="268"/>
                  </a:lnTo>
                  <a:lnTo>
                    <a:pt x="42" y="273"/>
                  </a:lnTo>
                  <a:lnTo>
                    <a:pt x="51" y="277"/>
                  </a:lnTo>
                  <a:lnTo>
                    <a:pt x="70" y="285"/>
                  </a:lnTo>
                  <a:lnTo>
                    <a:pt x="89" y="292"/>
                  </a:lnTo>
                  <a:lnTo>
                    <a:pt x="107" y="298"/>
                  </a:lnTo>
                  <a:lnTo>
                    <a:pt x="128" y="303"/>
                  </a:lnTo>
                  <a:lnTo>
                    <a:pt x="148" y="308"/>
                  </a:lnTo>
                  <a:lnTo>
                    <a:pt x="168" y="312"/>
                  </a:lnTo>
                  <a:lnTo>
                    <a:pt x="189" y="316"/>
                  </a:lnTo>
                  <a:lnTo>
                    <a:pt x="209" y="319"/>
                  </a:lnTo>
                  <a:lnTo>
                    <a:pt x="231" y="322"/>
                  </a:lnTo>
                  <a:lnTo>
                    <a:pt x="253" y="324"/>
                  </a:lnTo>
                  <a:lnTo>
                    <a:pt x="273" y="326"/>
                  </a:lnTo>
                  <a:lnTo>
                    <a:pt x="295" y="328"/>
                  </a:lnTo>
                  <a:lnTo>
                    <a:pt x="316" y="329"/>
                  </a:lnTo>
                  <a:lnTo>
                    <a:pt x="338" y="330"/>
                  </a:lnTo>
                  <a:lnTo>
                    <a:pt x="358" y="331"/>
                  </a:lnTo>
                  <a:lnTo>
                    <a:pt x="380" y="332"/>
                  </a:lnTo>
                  <a:lnTo>
                    <a:pt x="386" y="332"/>
                  </a:lnTo>
                  <a:lnTo>
                    <a:pt x="392" y="329"/>
                  </a:lnTo>
                  <a:lnTo>
                    <a:pt x="396" y="326"/>
                  </a:lnTo>
                  <a:lnTo>
                    <a:pt x="399" y="321"/>
                  </a:lnTo>
                  <a:lnTo>
                    <a:pt x="399" y="316"/>
                  </a:lnTo>
                  <a:lnTo>
                    <a:pt x="396" y="312"/>
                  </a:lnTo>
                  <a:lnTo>
                    <a:pt x="390" y="309"/>
                  </a:lnTo>
                  <a:lnTo>
                    <a:pt x="385" y="308"/>
                  </a:lnTo>
                  <a:lnTo>
                    <a:pt x="364" y="308"/>
                  </a:lnTo>
                  <a:lnTo>
                    <a:pt x="345" y="308"/>
                  </a:lnTo>
                  <a:lnTo>
                    <a:pt x="325" y="307"/>
                  </a:lnTo>
                  <a:lnTo>
                    <a:pt x="306" y="306"/>
                  </a:lnTo>
                  <a:lnTo>
                    <a:pt x="286" y="305"/>
                  </a:lnTo>
                  <a:lnTo>
                    <a:pt x="266" y="303"/>
                  </a:lnTo>
                  <a:lnTo>
                    <a:pt x="247" y="301"/>
                  </a:lnTo>
                  <a:lnTo>
                    <a:pt x="226" y="299"/>
                  </a:lnTo>
                  <a:lnTo>
                    <a:pt x="208" y="296"/>
                  </a:lnTo>
                  <a:lnTo>
                    <a:pt x="187" y="293"/>
                  </a:lnTo>
                  <a:lnTo>
                    <a:pt x="168" y="289"/>
                  </a:lnTo>
                  <a:lnTo>
                    <a:pt x="150" y="285"/>
                  </a:lnTo>
                  <a:lnTo>
                    <a:pt x="131" y="281"/>
                  </a:lnTo>
                  <a:lnTo>
                    <a:pt x="113" y="275"/>
                  </a:lnTo>
                  <a:lnTo>
                    <a:pt x="94" y="269"/>
                  </a:lnTo>
                  <a:lnTo>
                    <a:pt x="77" y="263"/>
                  </a:lnTo>
                  <a:lnTo>
                    <a:pt x="62" y="256"/>
                  </a:lnTo>
                  <a:lnTo>
                    <a:pt x="51" y="246"/>
                  </a:lnTo>
                  <a:lnTo>
                    <a:pt x="44" y="236"/>
                  </a:lnTo>
                  <a:lnTo>
                    <a:pt x="38" y="224"/>
                  </a:lnTo>
                  <a:lnTo>
                    <a:pt x="38" y="210"/>
                  </a:lnTo>
                  <a:lnTo>
                    <a:pt x="41" y="192"/>
                  </a:lnTo>
                  <a:lnTo>
                    <a:pt x="46" y="173"/>
                  </a:lnTo>
                  <a:lnTo>
                    <a:pt x="52" y="160"/>
                  </a:lnTo>
                  <a:lnTo>
                    <a:pt x="62" y="145"/>
                  </a:lnTo>
                  <a:lnTo>
                    <a:pt x="74" y="132"/>
                  </a:lnTo>
                  <a:lnTo>
                    <a:pt x="84" y="120"/>
                  </a:lnTo>
                  <a:lnTo>
                    <a:pt x="97" y="109"/>
                  </a:lnTo>
                  <a:lnTo>
                    <a:pt x="110" y="98"/>
                  </a:lnTo>
                  <a:lnTo>
                    <a:pt x="125" y="88"/>
                  </a:lnTo>
                  <a:lnTo>
                    <a:pt x="141" y="78"/>
                  </a:lnTo>
                  <a:lnTo>
                    <a:pt x="160" y="67"/>
                  </a:lnTo>
                  <a:lnTo>
                    <a:pt x="179" y="57"/>
                  </a:lnTo>
                  <a:lnTo>
                    <a:pt x="200" y="47"/>
                  </a:lnTo>
                  <a:lnTo>
                    <a:pt x="223" y="37"/>
                  </a:lnTo>
                  <a:lnTo>
                    <a:pt x="248" y="28"/>
                  </a:lnTo>
                  <a:lnTo>
                    <a:pt x="271" y="19"/>
                  </a:lnTo>
                  <a:lnTo>
                    <a:pt x="293" y="12"/>
                  </a:lnTo>
                  <a:lnTo>
                    <a:pt x="313" y="6"/>
                  </a:lnTo>
                  <a:lnTo>
                    <a:pt x="331" y="1"/>
                  </a:lnTo>
                  <a:lnTo>
                    <a:pt x="315" y="0"/>
                  </a:lnTo>
                  <a:lnTo>
                    <a:pt x="295" y="1"/>
                  </a:lnTo>
                  <a:lnTo>
                    <a:pt x="273" y="5"/>
                  </a:lnTo>
                  <a:lnTo>
                    <a:pt x="248" y="10"/>
                  </a:lnTo>
                  <a:lnTo>
                    <a:pt x="223" y="17"/>
                  </a:lnTo>
                  <a:lnTo>
                    <a:pt x="199" y="25"/>
                  </a:lnTo>
                  <a:lnTo>
                    <a:pt x="176" y="35"/>
                  </a:lnTo>
                  <a:lnTo>
                    <a:pt x="155" y="45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161" name="Freeform 62"/>
            <p:cNvSpPr>
              <a:spLocks/>
            </p:cNvSpPr>
            <p:nvPr/>
          </p:nvSpPr>
          <p:spPr bwMode="auto">
            <a:xfrm>
              <a:off x="1396" y="2213"/>
              <a:ext cx="116" cy="110"/>
            </a:xfrm>
            <a:custGeom>
              <a:avLst/>
              <a:gdLst>
                <a:gd name="T0" fmla="*/ 97 w 348"/>
                <a:gd name="T1" fmla="*/ 34 h 222"/>
                <a:gd name="T2" fmla="*/ 102 w 348"/>
                <a:gd name="T3" fmla="*/ 40 h 222"/>
                <a:gd name="T4" fmla="*/ 105 w 348"/>
                <a:gd name="T5" fmla="*/ 47 h 222"/>
                <a:gd name="T6" fmla="*/ 107 w 348"/>
                <a:gd name="T7" fmla="*/ 55 h 222"/>
                <a:gd name="T8" fmla="*/ 107 w 348"/>
                <a:gd name="T9" fmla="*/ 62 h 222"/>
                <a:gd name="T10" fmla="*/ 106 w 348"/>
                <a:gd name="T11" fmla="*/ 69 h 222"/>
                <a:gd name="T12" fmla="*/ 104 w 348"/>
                <a:gd name="T13" fmla="*/ 74 h 222"/>
                <a:gd name="T14" fmla="*/ 101 w 348"/>
                <a:gd name="T15" fmla="*/ 80 h 222"/>
                <a:gd name="T16" fmla="*/ 97 w 348"/>
                <a:gd name="T17" fmla="*/ 84 h 222"/>
                <a:gd name="T18" fmla="*/ 93 w 348"/>
                <a:gd name="T19" fmla="*/ 89 h 222"/>
                <a:gd name="T20" fmla="*/ 88 w 348"/>
                <a:gd name="T21" fmla="*/ 93 h 222"/>
                <a:gd name="T22" fmla="*/ 84 w 348"/>
                <a:gd name="T23" fmla="*/ 98 h 222"/>
                <a:gd name="T24" fmla="*/ 80 w 348"/>
                <a:gd name="T25" fmla="*/ 103 h 222"/>
                <a:gd name="T26" fmla="*/ 79 w 348"/>
                <a:gd name="T27" fmla="*/ 104 h 222"/>
                <a:gd name="T28" fmla="*/ 78 w 348"/>
                <a:gd name="T29" fmla="*/ 106 h 222"/>
                <a:gd name="T30" fmla="*/ 79 w 348"/>
                <a:gd name="T31" fmla="*/ 107 h 222"/>
                <a:gd name="T32" fmla="*/ 80 w 348"/>
                <a:gd name="T33" fmla="*/ 109 h 222"/>
                <a:gd name="T34" fmla="*/ 81 w 348"/>
                <a:gd name="T35" fmla="*/ 110 h 222"/>
                <a:gd name="T36" fmla="*/ 83 w 348"/>
                <a:gd name="T37" fmla="*/ 110 h 222"/>
                <a:gd name="T38" fmla="*/ 85 w 348"/>
                <a:gd name="T39" fmla="*/ 110 h 222"/>
                <a:gd name="T40" fmla="*/ 86 w 348"/>
                <a:gd name="T41" fmla="*/ 109 h 222"/>
                <a:gd name="T42" fmla="*/ 96 w 348"/>
                <a:gd name="T43" fmla="*/ 102 h 222"/>
                <a:gd name="T44" fmla="*/ 103 w 348"/>
                <a:gd name="T45" fmla="*/ 93 h 222"/>
                <a:gd name="T46" fmla="*/ 110 w 348"/>
                <a:gd name="T47" fmla="*/ 83 h 222"/>
                <a:gd name="T48" fmla="*/ 115 w 348"/>
                <a:gd name="T49" fmla="*/ 73 h 222"/>
                <a:gd name="T50" fmla="*/ 116 w 348"/>
                <a:gd name="T51" fmla="*/ 61 h 222"/>
                <a:gd name="T52" fmla="*/ 115 w 348"/>
                <a:gd name="T53" fmla="*/ 51 h 222"/>
                <a:gd name="T54" fmla="*/ 111 w 348"/>
                <a:gd name="T55" fmla="*/ 40 h 222"/>
                <a:gd name="T56" fmla="*/ 103 w 348"/>
                <a:gd name="T57" fmla="*/ 31 h 222"/>
                <a:gd name="T58" fmla="*/ 98 w 348"/>
                <a:gd name="T59" fmla="*/ 26 h 222"/>
                <a:gd name="T60" fmla="*/ 91 w 348"/>
                <a:gd name="T61" fmla="*/ 21 h 222"/>
                <a:gd name="T62" fmla="*/ 83 w 348"/>
                <a:gd name="T63" fmla="*/ 17 h 222"/>
                <a:gd name="T64" fmla="*/ 75 w 348"/>
                <a:gd name="T65" fmla="*/ 13 h 222"/>
                <a:gd name="T66" fmla="*/ 67 w 348"/>
                <a:gd name="T67" fmla="*/ 10 h 222"/>
                <a:gd name="T68" fmla="*/ 59 w 348"/>
                <a:gd name="T69" fmla="*/ 8 h 222"/>
                <a:gd name="T70" fmla="*/ 50 w 348"/>
                <a:gd name="T71" fmla="*/ 5 h 222"/>
                <a:gd name="T72" fmla="*/ 42 w 348"/>
                <a:gd name="T73" fmla="*/ 3 h 222"/>
                <a:gd name="T74" fmla="*/ 34 w 348"/>
                <a:gd name="T75" fmla="*/ 2 h 222"/>
                <a:gd name="T76" fmla="*/ 26 w 348"/>
                <a:gd name="T77" fmla="*/ 1 h 222"/>
                <a:gd name="T78" fmla="*/ 19 w 348"/>
                <a:gd name="T79" fmla="*/ 0 h 222"/>
                <a:gd name="T80" fmla="*/ 13 w 348"/>
                <a:gd name="T81" fmla="*/ 0 h 222"/>
                <a:gd name="T82" fmla="*/ 8 w 348"/>
                <a:gd name="T83" fmla="*/ 0 h 222"/>
                <a:gd name="T84" fmla="*/ 4 w 348"/>
                <a:gd name="T85" fmla="*/ 0 h 222"/>
                <a:gd name="T86" fmla="*/ 1 w 348"/>
                <a:gd name="T87" fmla="*/ 1 h 222"/>
                <a:gd name="T88" fmla="*/ 0 w 348"/>
                <a:gd name="T89" fmla="*/ 2 h 222"/>
                <a:gd name="T90" fmla="*/ 5 w 348"/>
                <a:gd name="T91" fmla="*/ 3 h 222"/>
                <a:gd name="T92" fmla="*/ 10 w 348"/>
                <a:gd name="T93" fmla="*/ 4 h 222"/>
                <a:gd name="T94" fmla="*/ 15 w 348"/>
                <a:gd name="T95" fmla="*/ 5 h 222"/>
                <a:gd name="T96" fmla="*/ 21 w 348"/>
                <a:gd name="T97" fmla="*/ 6 h 222"/>
                <a:gd name="T98" fmla="*/ 28 w 348"/>
                <a:gd name="T99" fmla="*/ 7 h 222"/>
                <a:gd name="T100" fmla="*/ 34 w 348"/>
                <a:gd name="T101" fmla="*/ 8 h 222"/>
                <a:gd name="T102" fmla="*/ 40 w 348"/>
                <a:gd name="T103" fmla="*/ 9 h 222"/>
                <a:gd name="T104" fmla="*/ 47 w 348"/>
                <a:gd name="T105" fmla="*/ 11 h 222"/>
                <a:gd name="T106" fmla="*/ 53 w 348"/>
                <a:gd name="T107" fmla="*/ 13 h 222"/>
                <a:gd name="T108" fmla="*/ 60 w 348"/>
                <a:gd name="T109" fmla="*/ 15 h 222"/>
                <a:gd name="T110" fmla="*/ 67 w 348"/>
                <a:gd name="T111" fmla="*/ 17 h 222"/>
                <a:gd name="T112" fmla="*/ 73 w 348"/>
                <a:gd name="T113" fmla="*/ 20 h 222"/>
                <a:gd name="T114" fmla="*/ 79 w 348"/>
                <a:gd name="T115" fmla="*/ 23 h 222"/>
                <a:gd name="T116" fmla="*/ 86 w 348"/>
                <a:gd name="T117" fmla="*/ 26 h 222"/>
                <a:gd name="T118" fmla="*/ 91 w 348"/>
                <a:gd name="T119" fmla="*/ 30 h 222"/>
                <a:gd name="T120" fmla="*/ 97 w 348"/>
                <a:gd name="T121" fmla="*/ 34 h 222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w 348"/>
                <a:gd name="T184" fmla="*/ 0 h 222"/>
                <a:gd name="T185" fmla="*/ 348 w 348"/>
                <a:gd name="T186" fmla="*/ 222 h 222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T183" t="T184" r="T185" b="T186"/>
              <a:pathLst>
                <a:path w="348" h="222">
                  <a:moveTo>
                    <a:pt x="290" y="69"/>
                  </a:moveTo>
                  <a:lnTo>
                    <a:pt x="306" y="81"/>
                  </a:lnTo>
                  <a:lnTo>
                    <a:pt x="315" y="95"/>
                  </a:lnTo>
                  <a:lnTo>
                    <a:pt x="321" y="110"/>
                  </a:lnTo>
                  <a:lnTo>
                    <a:pt x="321" y="126"/>
                  </a:lnTo>
                  <a:lnTo>
                    <a:pt x="318" y="139"/>
                  </a:lnTo>
                  <a:lnTo>
                    <a:pt x="312" y="150"/>
                  </a:lnTo>
                  <a:lnTo>
                    <a:pt x="302" y="161"/>
                  </a:lnTo>
                  <a:lnTo>
                    <a:pt x="292" y="170"/>
                  </a:lnTo>
                  <a:lnTo>
                    <a:pt x="279" y="180"/>
                  </a:lnTo>
                  <a:lnTo>
                    <a:pt x="265" y="188"/>
                  </a:lnTo>
                  <a:lnTo>
                    <a:pt x="252" y="198"/>
                  </a:lnTo>
                  <a:lnTo>
                    <a:pt x="239" y="207"/>
                  </a:lnTo>
                  <a:lnTo>
                    <a:pt x="236" y="210"/>
                  </a:lnTo>
                  <a:lnTo>
                    <a:pt x="235" y="213"/>
                  </a:lnTo>
                  <a:lnTo>
                    <a:pt x="236" y="216"/>
                  </a:lnTo>
                  <a:lnTo>
                    <a:pt x="239" y="219"/>
                  </a:lnTo>
                  <a:lnTo>
                    <a:pt x="244" y="221"/>
                  </a:lnTo>
                  <a:lnTo>
                    <a:pt x="248" y="222"/>
                  </a:lnTo>
                  <a:lnTo>
                    <a:pt x="254" y="221"/>
                  </a:lnTo>
                  <a:lnTo>
                    <a:pt x="258" y="219"/>
                  </a:lnTo>
                  <a:lnTo>
                    <a:pt x="287" y="206"/>
                  </a:lnTo>
                  <a:lnTo>
                    <a:pt x="310" y="188"/>
                  </a:lnTo>
                  <a:lnTo>
                    <a:pt x="331" y="168"/>
                  </a:lnTo>
                  <a:lnTo>
                    <a:pt x="344" y="147"/>
                  </a:lnTo>
                  <a:lnTo>
                    <a:pt x="348" y="124"/>
                  </a:lnTo>
                  <a:lnTo>
                    <a:pt x="345" y="102"/>
                  </a:lnTo>
                  <a:lnTo>
                    <a:pt x="334" y="81"/>
                  </a:lnTo>
                  <a:lnTo>
                    <a:pt x="310" y="62"/>
                  </a:lnTo>
                  <a:lnTo>
                    <a:pt x="293" y="52"/>
                  </a:lnTo>
                  <a:lnTo>
                    <a:pt x="273" y="43"/>
                  </a:lnTo>
                  <a:lnTo>
                    <a:pt x="249" y="34"/>
                  </a:lnTo>
                  <a:lnTo>
                    <a:pt x="226" y="27"/>
                  </a:lnTo>
                  <a:lnTo>
                    <a:pt x="202" y="21"/>
                  </a:lnTo>
                  <a:lnTo>
                    <a:pt x="176" y="16"/>
                  </a:lnTo>
                  <a:lnTo>
                    <a:pt x="151" y="11"/>
                  </a:lnTo>
                  <a:lnTo>
                    <a:pt x="125" y="7"/>
                  </a:lnTo>
                  <a:lnTo>
                    <a:pt x="102" y="4"/>
                  </a:lnTo>
                  <a:lnTo>
                    <a:pt x="78" y="2"/>
                  </a:lnTo>
                  <a:lnTo>
                    <a:pt x="58" y="0"/>
                  </a:lnTo>
                  <a:lnTo>
                    <a:pt x="39" y="0"/>
                  </a:lnTo>
                  <a:lnTo>
                    <a:pt x="23" y="0"/>
                  </a:lnTo>
                  <a:lnTo>
                    <a:pt x="12" y="1"/>
                  </a:lnTo>
                  <a:lnTo>
                    <a:pt x="4" y="3"/>
                  </a:lnTo>
                  <a:lnTo>
                    <a:pt x="0" y="5"/>
                  </a:lnTo>
                  <a:lnTo>
                    <a:pt x="14" y="7"/>
                  </a:lnTo>
                  <a:lnTo>
                    <a:pt x="30" y="8"/>
                  </a:lnTo>
                  <a:lnTo>
                    <a:pt x="46" y="10"/>
                  </a:lnTo>
                  <a:lnTo>
                    <a:pt x="64" y="12"/>
                  </a:lnTo>
                  <a:lnTo>
                    <a:pt x="83" y="14"/>
                  </a:lnTo>
                  <a:lnTo>
                    <a:pt x="102" y="16"/>
                  </a:lnTo>
                  <a:lnTo>
                    <a:pt x="120" y="19"/>
                  </a:lnTo>
                  <a:lnTo>
                    <a:pt x="141" y="22"/>
                  </a:lnTo>
                  <a:lnTo>
                    <a:pt x="160" y="26"/>
                  </a:lnTo>
                  <a:lnTo>
                    <a:pt x="180" y="30"/>
                  </a:lnTo>
                  <a:lnTo>
                    <a:pt x="200" y="35"/>
                  </a:lnTo>
                  <a:lnTo>
                    <a:pt x="219" y="41"/>
                  </a:lnTo>
                  <a:lnTo>
                    <a:pt x="238" y="47"/>
                  </a:lnTo>
                  <a:lnTo>
                    <a:pt x="257" y="53"/>
                  </a:lnTo>
                  <a:lnTo>
                    <a:pt x="274" y="61"/>
                  </a:lnTo>
                  <a:lnTo>
                    <a:pt x="290" y="69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162" name="Freeform 63"/>
            <p:cNvSpPr>
              <a:spLocks/>
            </p:cNvSpPr>
            <p:nvPr/>
          </p:nvSpPr>
          <p:spPr bwMode="auto">
            <a:xfrm>
              <a:off x="1162" y="2273"/>
              <a:ext cx="48" cy="103"/>
            </a:xfrm>
            <a:custGeom>
              <a:avLst/>
              <a:gdLst>
                <a:gd name="T0" fmla="*/ 0 w 142"/>
                <a:gd name="T1" fmla="*/ 56 h 207"/>
                <a:gd name="T2" fmla="*/ 0 w 142"/>
                <a:gd name="T3" fmla="*/ 65 h 207"/>
                <a:gd name="T4" fmla="*/ 2 w 142"/>
                <a:gd name="T5" fmla="*/ 73 h 207"/>
                <a:gd name="T6" fmla="*/ 5 w 142"/>
                <a:gd name="T7" fmla="*/ 80 h 207"/>
                <a:gd name="T8" fmla="*/ 10 w 142"/>
                <a:gd name="T9" fmla="*/ 87 h 207"/>
                <a:gd name="T10" fmla="*/ 16 w 142"/>
                <a:gd name="T11" fmla="*/ 92 h 207"/>
                <a:gd name="T12" fmla="*/ 23 w 142"/>
                <a:gd name="T13" fmla="*/ 97 h 207"/>
                <a:gd name="T14" fmla="*/ 31 w 142"/>
                <a:gd name="T15" fmla="*/ 101 h 207"/>
                <a:gd name="T16" fmla="*/ 39 w 142"/>
                <a:gd name="T17" fmla="*/ 103 h 207"/>
                <a:gd name="T18" fmla="*/ 41 w 142"/>
                <a:gd name="T19" fmla="*/ 103 h 207"/>
                <a:gd name="T20" fmla="*/ 44 w 142"/>
                <a:gd name="T21" fmla="*/ 102 h 207"/>
                <a:gd name="T22" fmla="*/ 46 w 142"/>
                <a:gd name="T23" fmla="*/ 101 h 207"/>
                <a:gd name="T24" fmla="*/ 47 w 142"/>
                <a:gd name="T25" fmla="*/ 99 h 207"/>
                <a:gd name="T26" fmla="*/ 47 w 142"/>
                <a:gd name="T27" fmla="*/ 96 h 207"/>
                <a:gd name="T28" fmla="*/ 46 w 142"/>
                <a:gd name="T29" fmla="*/ 94 h 207"/>
                <a:gd name="T30" fmla="*/ 45 w 142"/>
                <a:gd name="T31" fmla="*/ 92 h 207"/>
                <a:gd name="T32" fmla="*/ 42 w 142"/>
                <a:gd name="T33" fmla="*/ 91 h 207"/>
                <a:gd name="T34" fmla="*/ 34 w 142"/>
                <a:gd name="T35" fmla="*/ 88 h 207"/>
                <a:gd name="T36" fmla="*/ 27 w 142"/>
                <a:gd name="T37" fmla="*/ 84 h 207"/>
                <a:gd name="T38" fmla="*/ 21 w 142"/>
                <a:gd name="T39" fmla="*/ 78 h 207"/>
                <a:gd name="T40" fmla="*/ 17 w 142"/>
                <a:gd name="T41" fmla="*/ 72 h 207"/>
                <a:gd name="T42" fmla="*/ 14 w 142"/>
                <a:gd name="T43" fmla="*/ 65 h 207"/>
                <a:gd name="T44" fmla="*/ 13 w 142"/>
                <a:gd name="T45" fmla="*/ 57 h 207"/>
                <a:gd name="T46" fmla="*/ 13 w 142"/>
                <a:gd name="T47" fmla="*/ 48 h 207"/>
                <a:gd name="T48" fmla="*/ 15 w 142"/>
                <a:gd name="T49" fmla="*/ 39 h 207"/>
                <a:gd name="T50" fmla="*/ 18 w 142"/>
                <a:gd name="T51" fmla="*/ 32 h 207"/>
                <a:gd name="T52" fmla="*/ 24 w 142"/>
                <a:gd name="T53" fmla="*/ 26 h 207"/>
                <a:gd name="T54" fmla="*/ 29 w 142"/>
                <a:gd name="T55" fmla="*/ 20 h 207"/>
                <a:gd name="T56" fmla="*/ 36 w 142"/>
                <a:gd name="T57" fmla="*/ 14 h 207"/>
                <a:gd name="T58" fmla="*/ 41 w 142"/>
                <a:gd name="T59" fmla="*/ 10 h 207"/>
                <a:gd name="T60" fmla="*/ 46 w 142"/>
                <a:gd name="T61" fmla="*/ 5 h 207"/>
                <a:gd name="T62" fmla="*/ 48 w 142"/>
                <a:gd name="T63" fmla="*/ 2 h 207"/>
                <a:gd name="T64" fmla="*/ 48 w 142"/>
                <a:gd name="T65" fmla="*/ 0 h 207"/>
                <a:gd name="T66" fmla="*/ 43 w 142"/>
                <a:gd name="T67" fmla="*/ 2 h 207"/>
                <a:gd name="T68" fmla="*/ 36 w 142"/>
                <a:gd name="T69" fmla="*/ 5 h 207"/>
                <a:gd name="T70" fmla="*/ 28 w 142"/>
                <a:gd name="T71" fmla="*/ 11 h 207"/>
                <a:gd name="T72" fmla="*/ 21 w 142"/>
                <a:gd name="T73" fmla="*/ 18 h 207"/>
                <a:gd name="T74" fmla="*/ 13 w 142"/>
                <a:gd name="T75" fmla="*/ 26 h 207"/>
                <a:gd name="T76" fmla="*/ 7 w 142"/>
                <a:gd name="T77" fmla="*/ 36 h 207"/>
                <a:gd name="T78" fmla="*/ 3 w 142"/>
                <a:gd name="T79" fmla="*/ 46 h 207"/>
                <a:gd name="T80" fmla="*/ 0 w 142"/>
                <a:gd name="T81" fmla="*/ 56 h 207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w 142"/>
                <a:gd name="T124" fmla="*/ 0 h 207"/>
                <a:gd name="T125" fmla="*/ 142 w 142"/>
                <a:gd name="T126" fmla="*/ 207 h 207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T123" t="T124" r="T125" b="T126"/>
              <a:pathLst>
                <a:path w="142" h="207">
                  <a:moveTo>
                    <a:pt x="0" y="113"/>
                  </a:moveTo>
                  <a:lnTo>
                    <a:pt x="0" y="130"/>
                  </a:lnTo>
                  <a:lnTo>
                    <a:pt x="6" y="146"/>
                  </a:lnTo>
                  <a:lnTo>
                    <a:pt x="16" y="161"/>
                  </a:lnTo>
                  <a:lnTo>
                    <a:pt x="31" y="174"/>
                  </a:lnTo>
                  <a:lnTo>
                    <a:pt x="48" y="185"/>
                  </a:lnTo>
                  <a:lnTo>
                    <a:pt x="68" y="195"/>
                  </a:lnTo>
                  <a:lnTo>
                    <a:pt x="92" y="202"/>
                  </a:lnTo>
                  <a:lnTo>
                    <a:pt x="115" y="206"/>
                  </a:lnTo>
                  <a:lnTo>
                    <a:pt x="122" y="207"/>
                  </a:lnTo>
                  <a:lnTo>
                    <a:pt x="129" y="205"/>
                  </a:lnTo>
                  <a:lnTo>
                    <a:pt x="135" y="202"/>
                  </a:lnTo>
                  <a:lnTo>
                    <a:pt x="138" y="198"/>
                  </a:lnTo>
                  <a:lnTo>
                    <a:pt x="138" y="193"/>
                  </a:lnTo>
                  <a:lnTo>
                    <a:pt x="137" y="188"/>
                  </a:lnTo>
                  <a:lnTo>
                    <a:pt x="132" y="184"/>
                  </a:lnTo>
                  <a:lnTo>
                    <a:pt x="125" y="182"/>
                  </a:lnTo>
                  <a:lnTo>
                    <a:pt x="102" y="176"/>
                  </a:lnTo>
                  <a:lnTo>
                    <a:pt x="80" y="168"/>
                  </a:lnTo>
                  <a:lnTo>
                    <a:pt x="63" y="157"/>
                  </a:lnTo>
                  <a:lnTo>
                    <a:pt x="50" y="145"/>
                  </a:lnTo>
                  <a:lnTo>
                    <a:pt x="41" y="130"/>
                  </a:lnTo>
                  <a:lnTo>
                    <a:pt x="37" y="114"/>
                  </a:lnTo>
                  <a:lnTo>
                    <a:pt x="37" y="97"/>
                  </a:lnTo>
                  <a:lnTo>
                    <a:pt x="44" y="79"/>
                  </a:lnTo>
                  <a:lnTo>
                    <a:pt x="54" y="65"/>
                  </a:lnTo>
                  <a:lnTo>
                    <a:pt x="70" y="52"/>
                  </a:lnTo>
                  <a:lnTo>
                    <a:pt x="87" y="40"/>
                  </a:lnTo>
                  <a:lnTo>
                    <a:pt x="106" y="29"/>
                  </a:lnTo>
                  <a:lnTo>
                    <a:pt x="122" y="20"/>
                  </a:lnTo>
                  <a:lnTo>
                    <a:pt x="135" y="11"/>
                  </a:lnTo>
                  <a:lnTo>
                    <a:pt x="142" y="5"/>
                  </a:lnTo>
                  <a:lnTo>
                    <a:pt x="142" y="0"/>
                  </a:lnTo>
                  <a:lnTo>
                    <a:pt x="126" y="4"/>
                  </a:lnTo>
                  <a:lnTo>
                    <a:pt x="106" y="11"/>
                  </a:lnTo>
                  <a:lnTo>
                    <a:pt x="84" y="23"/>
                  </a:lnTo>
                  <a:lnTo>
                    <a:pt x="61" y="37"/>
                  </a:lnTo>
                  <a:lnTo>
                    <a:pt x="39" y="53"/>
                  </a:lnTo>
                  <a:lnTo>
                    <a:pt x="22" y="72"/>
                  </a:lnTo>
                  <a:lnTo>
                    <a:pt x="8" y="93"/>
                  </a:lnTo>
                  <a:lnTo>
                    <a:pt x="0" y="113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163" name="Freeform 64"/>
            <p:cNvSpPr>
              <a:spLocks/>
            </p:cNvSpPr>
            <p:nvPr/>
          </p:nvSpPr>
          <p:spPr bwMode="auto">
            <a:xfrm>
              <a:off x="1492" y="2206"/>
              <a:ext cx="101" cy="135"/>
            </a:xfrm>
            <a:custGeom>
              <a:avLst/>
              <a:gdLst>
                <a:gd name="T0" fmla="*/ 85 w 303"/>
                <a:gd name="T1" fmla="*/ 54 h 272"/>
                <a:gd name="T2" fmla="*/ 90 w 303"/>
                <a:gd name="T3" fmla="*/ 63 h 272"/>
                <a:gd name="T4" fmla="*/ 93 w 303"/>
                <a:gd name="T5" fmla="*/ 71 h 272"/>
                <a:gd name="T6" fmla="*/ 91 w 303"/>
                <a:gd name="T7" fmla="*/ 81 h 272"/>
                <a:gd name="T8" fmla="*/ 85 w 303"/>
                <a:gd name="T9" fmla="*/ 91 h 272"/>
                <a:gd name="T10" fmla="*/ 77 w 303"/>
                <a:gd name="T11" fmla="*/ 99 h 272"/>
                <a:gd name="T12" fmla="*/ 68 w 303"/>
                <a:gd name="T13" fmla="*/ 107 h 272"/>
                <a:gd name="T14" fmla="*/ 58 w 303"/>
                <a:gd name="T15" fmla="*/ 115 h 272"/>
                <a:gd name="T16" fmla="*/ 53 w 303"/>
                <a:gd name="T17" fmla="*/ 121 h 272"/>
                <a:gd name="T18" fmla="*/ 51 w 303"/>
                <a:gd name="T19" fmla="*/ 125 h 272"/>
                <a:gd name="T20" fmla="*/ 49 w 303"/>
                <a:gd name="T21" fmla="*/ 129 h 272"/>
                <a:gd name="T22" fmla="*/ 50 w 303"/>
                <a:gd name="T23" fmla="*/ 133 h 272"/>
                <a:gd name="T24" fmla="*/ 54 w 303"/>
                <a:gd name="T25" fmla="*/ 135 h 272"/>
                <a:gd name="T26" fmla="*/ 57 w 303"/>
                <a:gd name="T27" fmla="*/ 135 h 272"/>
                <a:gd name="T28" fmla="*/ 63 w 303"/>
                <a:gd name="T29" fmla="*/ 127 h 272"/>
                <a:gd name="T30" fmla="*/ 74 w 303"/>
                <a:gd name="T31" fmla="*/ 117 h 272"/>
                <a:gd name="T32" fmla="*/ 85 w 303"/>
                <a:gd name="T33" fmla="*/ 107 h 272"/>
                <a:gd name="T34" fmla="*/ 95 w 303"/>
                <a:gd name="T35" fmla="*/ 95 h 272"/>
                <a:gd name="T36" fmla="*/ 100 w 303"/>
                <a:gd name="T37" fmla="*/ 81 h 272"/>
                <a:gd name="T38" fmla="*/ 100 w 303"/>
                <a:gd name="T39" fmla="*/ 66 h 272"/>
                <a:gd name="T40" fmla="*/ 94 w 303"/>
                <a:gd name="T41" fmla="*/ 52 h 272"/>
                <a:gd name="T42" fmla="*/ 84 w 303"/>
                <a:gd name="T43" fmla="*/ 41 h 272"/>
                <a:gd name="T44" fmla="*/ 72 w 303"/>
                <a:gd name="T45" fmla="*/ 33 h 272"/>
                <a:gd name="T46" fmla="*/ 62 w 303"/>
                <a:gd name="T47" fmla="*/ 27 h 272"/>
                <a:gd name="T48" fmla="*/ 50 w 303"/>
                <a:gd name="T49" fmla="*/ 20 h 272"/>
                <a:gd name="T50" fmla="*/ 38 w 303"/>
                <a:gd name="T51" fmla="*/ 13 h 272"/>
                <a:gd name="T52" fmla="*/ 27 w 303"/>
                <a:gd name="T53" fmla="*/ 8 h 272"/>
                <a:gd name="T54" fmla="*/ 16 w 303"/>
                <a:gd name="T55" fmla="*/ 3 h 272"/>
                <a:gd name="T56" fmla="*/ 8 w 303"/>
                <a:gd name="T57" fmla="*/ 0 h 272"/>
                <a:gd name="T58" fmla="*/ 2 w 303"/>
                <a:gd name="T59" fmla="*/ 0 h 272"/>
                <a:gd name="T60" fmla="*/ 4 w 303"/>
                <a:gd name="T61" fmla="*/ 3 h 272"/>
                <a:gd name="T62" fmla="*/ 14 w 303"/>
                <a:gd name="T63" fmla="*/ 8 h 272"/>
                <a:gd name="T64" fmla="*/ 25 w 303"/>
                <a:gd name="T65" fmla="*/ 13 h 272"/>
                <a:gd name="T66" fmla="*/ 35 w 303"/>
                <a:gd name="T67" fmla="*/ 19 h 272"/>
                <a:gd name="T68" fmla="*/ 46 w 303"/>
                <a:gd name="T69" fmla="*/ 25 h 272"/>
                <a:gd name="T70" fmla="*/ 57 w 303"/>
                <a:gd name="T71" fmla="*/ 31 h 272"/>
                <a:gd name="T72" fmla="*/ 68 w 303"/>
                <a:gd name="T73" fmla="*/ 39 h 272"/>
                <a:gd name="T74" fmla="*/ 77 w 303"/>
                <a:gd name="T75" fmla="*/ 46 h 272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303"/>
                <a:gd name="T115" fmla="*/ 0 h 272"/>
                <a:gd name="T116" fmla="*/ 303 w 303"/>
                <a:gd name="T117" fmla="*/ 272 h 272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303" h="272">
                  <a:moveTo>
                    <a:pt x="246" y="102"/>
                  </a:moveTo>
                  <a:lnTo>
                    <a:pt x="256" y="109"/>
                  </a:lnTo>
                  <a:lnTo>
                    <a:pt x="264" y="117"/>
                  </a:lnTo>
                  <a:lnTo>
                    <a:pt x="271" y="126"/>
                  </a:lnTo>
                  <a:lnTo>
                    <a:pt x="275" y="135"/>
                  </a:lnTo>
                  <a:lnTo>
                    <a:pt x="278" y="144"/>
                  </a:lnTo>
                  <a:lnTo>
                    <a:pt x="277" y="154"/>
                  </a:lnTo>
                  <a:lnTo>
                    <a:pt x="274" y="164"/>
                  </a:lnTo>
                  <a:lnTo>
                    <a:pt x="267" y="173"/>
                  </a:lnTo>
                  <a:lnTo>
                    <a:pt x="256" y="183"/>
                  </a:lnTo>
                  <a:lnTo>
                    <a:pt x="245" y="192"/>
                  </a:lnTo>
                  <a:lnTo>
                    <a:pt x="232" y="200"/>
                  </a:lnTo>
                  <a:lnTo>
                    <a:pt x="219" y="209"/>
                  </a:lnTo>
                  <a:lnTo>
                    <a:pt x="204" y="216"/>
                  </a:lnTo>
                  <a:lnTo>
                    <a:pt x="190" y="224"/>
                  </a:lnTo>
                  <a:lnTo>
                    <a:pt x="175" y="232"/>
                  </a:lnTo>
                  <a:lnTo>
                    <a:pt x="162" y="241"/>
                  </a:lnTo>
                  <a:lnTo>
                    <a:pt x="158" y="244"/>
                  </a:lnTo>
                  <a:lnTo>
                    <a:pt x="155" y="248"/>
                  </a:lnTo>
                  <a:lnTo>
                    <a:pt x="152" y="252"/>
                  </a:lnTo>
                  <a:lnTo>
                    <a:pt x="149" y="256"/>
                  </a:lnTo>
                  <a:lnTo>
                    <a:pt x="148" y="260"/>
                  </a:lnTo>
                  <a:lnTo>
                    <a:pt x="148" y="264"/>
                  </a:lnTo>
                  <a:lnTo>
                    <a:pt x="151" y="268"/>
                  </a:lnTo>
                  <a:lnTo>
                    <a:pt x="155" y="271"/>
                  </a:lnTo>
                  <a:lnTo>
                    <a:pt x="161" y="272"/>
                  </a:lnTo>
                  <a:lnTo>
                    <a:pt x="166" y="272"/>
                  </a:lnTo>
                  <a:lnTo>
                    <a:pt x="171" y="271"/>
                  </a:lnTo>
                  <a:lnTo>
                    <a:pt x="175" y="268"/>
                  </a:lnTo>
                  <a:lnTo>
                    <a:pt x="190" y="256"/>
                  </a:lnTo>
                  <a:lnTo>
                    <a:pt x="206" y="246"/>
                  </a:lnTo>
                  <a:lnTo>
                    <a:pt x="222" y="236"/>
                  </a:lnTo>
                  <a:lnTo>
                    <a:pt x="239" y="226"/>
                  </a:lnTo>
                  <a:lnTo>
                    <a:pt x="255" y="216"/>
                  </a:lnTo>
                  <a:lnTo>
                    <a:pt x="271" y="204"/>
                  </a:lnTo>
                  <a:lnTo>
                    <a:pt x="284" y="192"/>
                  </a:lnTo>
                  <a:lnTo>
                    <a:pt x="294" y="179"/>
                  </a:lnTo>
                  <a:lnTo>
                    <a:pt x="301" y="163"/>
                  </a:lnTo>
                  <a:lnTo>
                    <a:pt x="303" y="148"/>
                  </a:lnTo>
                  <a:lnTo>
                    <a:pt x="300" y="133"/>
                  </a:lnTo>
                  <a:lnTo>
                    <a:pt x="293" y="118"/>
                  </a:lnTo>
                  <a:lnTo>
                    <a:pt x="281" y="105"/>
                  </a:lnTo>
                  <a:lnTo>
                    <a:pt x="268" y="92"/>
                  </a:lnTo>
                  <a:lnTo>
                    <a:pt x="251" y="82"/>
                  </a:lnTo>
                  <a:lnTo>
                    <a:pt x="232" y="73"/>
                  </a:lnTo>
                  <a:lnTo>
                    <a:pt x="217" y="67"/>
                  </a:lnTo>
                  <a:lnTo>
                    <a:pt x="201" y="61"/>
                  </a:lnTo>
                  <a:lnTo>
                    <a:pt x="185" y="54"/>
                  </a:lnTo>
                  <a:lnTo>
                    <a:pt x="168" y="47"/>
                  </a:lnTo>
                  <a:lnTo>
                    <a:pt x="151" y="40"/>
                  </a:lnTo>
                  <a:lnTo>
                    <a:pt x="132" y="34"/>
                  </a:lnTo>
                  <a:lnTo>
                    <a:pt x="114" y="27"/>
                  </a:lnTo>
                  <a:lnTo>
                    <a:pt x="97" y="21"/>
                  </a:lnTo>
                  <a:lnTo>
                    <a:pt x="81" y="16"/>
                  </a:lnTo>
                  <a:lnTo>
                    <a:pt x="65" y="11"/>
                  </a:lnTo>
                  <a:lnTo>
                    <a:pt x="49" y="7"/>
                  </a:lnTo>
                  <a:lnTo>
                    <a:pt x="36" y="4"/>
                  </a:lnTo>
                  <a:lnTo>
                    <a:pt x="24" y="1"/>
                  </a:lnTo>
                  <a:lnTo>
                    <a:pt x="14" y="0"/>
                  </a:lnTo>
                  <a:lnTo>
                    <a:pt x="5" y="0"/>
                  </a:lnTo>
                  <a:lnTo>
                    <a:pt x="0" y="2"/>
                  </a:lnTo>
                  <a:lnTo>
                    <a:pt x="13" y="7"/>
                  </a:lnTo>
                  <a:lnTo>
                    <a:pt x="27" y="12"/>
                  </a:lnTo>
                  <a:lnTo>
                    <a:pt x="43" y="17"/>
                  </a:lnTo>
                  <a:lnTo>
                    <a:pt x="58" y="22"/>
                  </a:lnTo>
                  <a:lnTo>
                    <a:pt x="74" y="27"/>
                  </a:lnTo>
                  <a:lnTo>
                    <a:pt x="90" y="32"/>
                  </a:lnTo>
                  <a:lnTo>
                    <a:pt x="106" y="38"/>
                  </a:lnTo>
                  <a:lnTo>
                    <a:pt x="122" y="44"/>
                  </a:lnTo>
                  <a:lnTo>
                    <a:pt x="139" y="50"/>
                  </a:lnTo>
                  <a:lnTo>
                    <a:pt x="155" y="57"/>
                  </a:lnTo>
                  <a:lnTo>
                    <a:pt x="171" y="63"/>
                  </a:lnTo>
                  <a:lnTo>
                    <a:pt x="187" y="70"/>
                  </a:lnTo>
                  <a:lnTo>
                    <a:pt x="203" y="78"/>
                  </a:lnTo>
                  <a:lnTo>
                    <a:pt x="217" y="85"/>
                  </a:lnTo>
                  <a:lnTo>
                    <a:pt x="232" y="93"/>
                  </a:lnTo>
                  <a:lnTo>
                    <a:pt x="246" y="102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8" name="Group 65"/>
          <p:cNvGrpSpPr>
            <a:grpSpLocks/>
          </p:cNvGrpSpPr>
          <p:nvPr/>
        </p:nvGrpSpPr>
        <p:grpSpPr bwMode="auto">
          <a:xfrm>
            <a:off x="5859463" y="4556125"/>
            <a:ext cx="1325562" cy="588963"/>
            <a:chOff x="1697" y="583"/>
            <a:chExt cx="726" cy="368"/>
          </a:xfrm>
        </p:grpSpPr>
        <p:grpSp>
          <p:nvGrpSpPr>
            <p:cNvPr id="9" name="Group 66"/>
            <p:cNvGrpSpPr>
              <a:grpSpLocks/>
            </p:cNvGrpSpPr>
            <p:nvPr/>
          </p:nvGrpSpPr>
          <p:grpSpPr bwMode="auto">
            <a:xfrm>
              <a:off x="1809" y="583"/>
              <a:ext cx="348" cy="368"/>
              <a:chOff x="2870" y="1518"/>
              <a:chExt cx="292" cy="320"/>
            </a:xfrm>
          </p:grpSpPr>
          <p:graphicFrame>
            <p:nvGraphicFramePr>
              <p:cNvPr id="4098" name="Object 67"/>
              <p:cNvGraphicFramePr>
                <a:graphicFrameLocks noChangeAspect="1"/>
              </p:cNvGraphicFramePr>
              <p:nvPr/>
            </p:nvGraphicFramePr>
            <p:xfrm>
              <a:off x="2870" y="1518"/>
              <a:ext cx="272" cy="282"/>
            </p:xfrm>
            <a:graphic>
              <a:graphicData uri="http://schemas.openxmlformats.org/presentationml/2006/ole">
                <p:oleObj spid="_x0000_s5122" name="Clip" r:id="rId8" imgW="819000" imgH="847800" progId="">
                  <p:embed/>
                </p:oleObj>
              </a:graphicData>
            </a:graphic>
          </p:graphicFrame>
          <p:graphicFrame>
            <p:nvGraphicFramePr>
              <p:cNvPr id="4099" name="Object 68"/>
              <p:cNvGraphicFramePr>
                <a:graphicFrameLocks noChangeAspect="1"/>
              </p:cNvGraphicFramePr>
              <p:nvPr/>
            </p:nvGraphicFramePr>
            <p:xfrm>
              <a:off x="2913" y="1602"/>
              <a:ext cx="249" cy="236"/>
            </p:xfrm>
            <a:graphic>
              <a:graphicData uri="http://schemas.openxmlformats.org/presentationml/2006/ole">
                <p:oleObj spid="_x0000_s5123" name="Clip" r:id="rId9" imgW="1266840" imgH="1200240" progId="">
                  <p:embed/>
                </p:oleObj>
              </a:graphicData>
            </a:graphic>
          </p:graphicFrame>
        </p:grpSp>
        <p:sp>
          <p:nvSpPr>
            <p:cNvPr id="4142" name="Line 69"/>
            <p:cNvSpPr>
              <a:spLocks noChangeShapeType="1"/>
            </p:cNvSpPr>
            <p:nvPr/>
          </p:nvSpPr>
          <p:spPr bwMode="auto">
            <a:xfrm>
              <a:off x="2158" y="793"/>
              <a:ext cx="265" cy="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4143" name="Line 70"/>
            <p:cNvSpPr>
              <a:spLocks noChangeShapeType="1"/>
            </p:cNvSpPr>
            <p:nvPr/>
          </p:nvSpPr>
          <p:spPr bwMode="auto">
            <a:xfrm flipH="1">
              <a:off x="1734" y="715"/>
              <a:ext cx="166" cy="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4144" name="Line 71"/>
            <p:cNvSpPr>
              <a:spLocks noChangeShapeType="1"/>
            </p:cNvSpPr>
            <p:nvPr/>
          </p:nvSpPr>
          <p:spPr bwMode="auto">
            <a:xfrm flipH="1">
              <a:off x="1747" y="776"/>
              <a:ext cx="165" cy="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4145" name="Line 72"/>
            <p:cNvSpPr>
              <a:spLocks noChangeShapeType="1"/>
            </p:cNvSpPr>
            <p:nvPr/>
          </p:nvSpPr>
          <p:spPr bwMode="auto">
            <a:xfrm flipH="1">
              <a:off x="1697" y="830"/>
              <a:ext cx="166" cy="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10" name="Group 74"/>
          <p:cNvGrpSpPr>
            <a:grpSpLocks/>
          </p:cNvGrpSpPr>
          <p:nvPr/>
        </p:nvGrpSpPr>
        <p:grpSpPr bwMode="auto">
          <a:xfrm>
            <a:off x="6299200" y="2087563"/>
            <a:ext cx="876300" cy="525462"/>
            <a:chOff x="2960" y="1439"/>
            <a:chExt cx="552" cy="331"/>
          </a:xfrm>
        </p:grpSpPr>
        <p:grpSp>
          <p:nvGrpSpPr>
            <p:cNvPr id="11" name="Group 75"/>
            <p:cNvGrpSpPr>
              <a:grpSpLocks/>
            </p:cNvGrpSpPr>
            <p:nvPr/>
          </p:nvGrpSpPr>
          <p:grpSpPr bwMode="auto">
            <a:xfrm>
              <a:off x="3024" y="1623"/>
              <a:ext cx="315" cy="147"/>
              <a:chOff x="3600" y="219"/>
              <a:chExt cx="360" cy="175"/>
            </a:xfrm>
          </p:grpSpPr>
          <p:sp>
            <p:nvSpPr>
              <p:cNvPr id="4128" name="Oval 76"/>
              <p:cNvSpPr>
                <a:spLocks noChangeArrowheads="1"/>
              </p:cNvSpPr>
              <p:nvPr/>
            </p:nvSpPr>
            <p:spPr bwMode="auto">
              <a:xfrm>
                <a:off x="3603" y="297"/>
                <a:ext cx="357" cy="97"/>
              </a:xfrm>
              <a:prstGeom prst="ellipse">
                <a:avLst/>
              </a:prstGeom>
              <a:solidFill>
                <a:schemeClr val="hlink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4129" name="Line 77"/>
              <p:cNvSpPr>
                <a:spLocks noChangeShapeType="1"/>
              </p:cNvSpPr>
              <p:nvPr/>
            </p:nvSpPr>
            <p:spPr bwMode="auto">
              <a:xfrm>
                <a:off x="3603" y="289"/>
                <a:ext cx="0" cy="6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4130" name="Line 78"/>
              <p:cNvSpPr>
                <a:spLocks noChangeShapeType="1"/>
              </p:cNvSpPr>
              <p:nvPr/>
            </p:nvSpPr>
            <p:spPr bwMode="auto">
              <a:xfrm>
                <a:off x="3960" y="289"/>
                <a:ext cx="0" cy="6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4131" name="Rectangle 79"/>
              <p:cNvSpPr>
                <a:spLocks noChangeArrowheads="1"/>
              </p:cNvSpPr>
              <p:nvPr/>
            </p:nvSpPr>
            <p:spPr bwMode="auto">
              <a:xfrm>
                <a:off x="3603" y="289"/>
                <a:ext cx="354" cy="59"/>
              </a:xfrm>
              <a:prstGeom prst="rect">
                <a:avLst/>
              </a:prstGeom>
              <a:solidFill>
                <a:schemeClr val="hlink"/>
              </a:solidFill>
              <a:ln w="12700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algn="ctr" eaLnBrk="0" hangingPunct="0"/>
                <a:endParaRPr lang="en-GB"/>
              </a:p>
            </p:txBody>
          </p:sp>
          <p:sp>
            <p:nvSpPr>
              <p:cNvPr id="4132" name="Oval 80"/>
              <p:cNvSpPr>
                <a:spLocks noChangeArrowheads="1"/>
              </p:cNvSpPr>
              <p:nvPr/>
            </p:nvSpPr>
            <p:spPr bwMode="auto">
              <a:xfrm>
                <a:off x="3600" y="219"/>
                <a:ext cx="357" cy="113"/>
              </a:xfrm>
              <a:prstGeom prst="ellipse">
                <a:avLst/>
              </a:prstGeom>
              <a:solidFill>
                <a:schemeClr val="hlink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grpSp>
            <p:nvGrpSpPr>
              <p:cNvPr id="12" name="Group 81"/>
              <p:cNvGrpSpPr>
                <a:grpSpLocks/>
              </p:cNvGrpSpPr>
              <p:nvPr/>
            </p:nvGrpSpPr>
            <p:grpSpPr bwMode="auto">
              <a:xfrm>
                <a:off x="3686" y="244"/>
                <a:ext cx="177" cy="66"/>
                <a:chOff x="2848" y="848"/>
                <a:chExt cx="140" cy="98"/>
              </a:xfrm>
            </p:grpSpPr>
            <p:sp>
              <p:nvSpPr>
                <p:cNvPr id="4138" name="Line 82"/>
                <p:cNvSpPr>
                  <a:spLocks noChangeShapeType="1"/>
                </p:cNvSpPr>
                <p:nvPr/>
              </p:nvSpPr>
              <p:spPr bwMode="auto">
                <a:xfrm flipV="1">
                  <a:off x="2848" y="848"/>
                  <a:ext cx="50" cy="2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  <p:sp>
              <p:nvSpPr>
                <p:cNvPr id="4139" name="Line 83"/>
                <p:cNvSpPr>
                  <a:spLocks noChangeShapeType="1"/>
                </p:cNvSpPr>
                <p:nvPr/>
              </p:nvSpPr>
              <p:spPr bwMode="auto">
                <a:xfrm>
                  <a:off x="2944" y="946"/>
                  <a:ext cx="44" cy="0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  <p:sp>
              <p:nvSpPr>
                <p:cNvPr id="4140" name="Line 84"/>
                <p:cNvSpPr>
                  <a:spLocks noChangeShapeType="1"/>
                </p:cNvSpPr>
                <p:nvPr/>
              </p:nvSpPr>
              <p:spPr bwMode="auto">
                <a:xfrm>
                  <a:off x="2894" y="850"/>
                  <a:ext cx="52" cy="96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</p:grpSp>
          <p:grpSp>
            <p:nvGrpSpPr>
              <p:cNvPr id="13" name="Group 85"/>
              <p:cNvGrpSpPr>
                <a:grpSpLocks/>
              </p:cNvGrpSpPr>
              <p:nvPr/>
            </p:nvGrpSpPr>
            <p:grpSpPr bwMode="auto">
              <a:xfrm flipV="1">
                <a:off x="3686" y="243"/>
                <a:ext cx="177" cy="66"/>
                <a:chOff x="2848" y="848"/>
                <a:chExt cx="140" cy="98"/>
              </a:xfrm>
            </p:grpSpPr>
            <p:sp>
              <p:nvSpPr>
                <p:cNvPr id="4135" name="Line 86"/>
                <p:cNvSpPr>
                  <a:spLocks noChangeShapeType="1"/>
                </p:cNvSpPr>
                <p:nvPr/>
              </p:nvSpPr>
              <p:spPr bwMode="auto">
                <a:xfrm flipV="1">
                  <a:off x="2848" y="848"/>
                  <a:ext cx="50" cy="2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  <p:sp>
              <p:nvSpPr>
                <p:cNvPr id="4136" name="Line 87"/>
                <p:cNvSpPr>
                  <a:spLocks noChangeShapeType="1"/>
                </p:cNvSpPr>
                <p:nvPr/>
              </p:nvSpPr>
              <p:spPr bwMode="auto">
                <a:xfrm>
                  <a:off x="2944" y="946"/>
                  <a:ext cx="44" cy="0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  <p:sp>
              <p:nvSpPr>
                <p:cNvPr id="4137" name="Line 88"/>
                <p:cNvSpPr>
                  <a:spLocks noChangeShapeType="1"/>
                </p:cNvSpPr>
                <p:nvPr/>
              </p:nvSpPr>
              <p:spPr bwMode="auto">
                <a:xfrm>
                  <a:off x="2894" y="850"/>
                  <a:ext cx="52" cy="96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</p:grpSp>
        </p:grpSp>
        <p:sp>
          <p:nvSpPr>
            <p:cNvPr id="4127" name="Text Box 89"/>
            <p:cNvSpPr txBox="1">
              <a:spLocks noChangeArrowheads="1"/>
            </p:cNvSpPr>
            <p:nvPr/>
          </p:nvSpPr>
          <p:spPr bwMode="auto">
            <a:xfrm>
              <a:off x="2960" y="1439"/>
              <a:ext cx="552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sz="1800">
                  <a:latin typeface="Comic Sans MS" pitchFamily="66" charset="0"/>
                </a:rPr>
                <a:t>router</a:t>
              </a:r>
            </a:p>
          </p:txBody>
        </p:sp>
      </p:grpSp>
      <p:sp>
        <p:nvSpPr>
          <p:cNvPr id="95" name="Title 94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802.11: </a:t>
            </a:r>
            <a:br>
              <a:rPr lang="en-US" dirty="0" smtClean="0"/>
            </a:br>
            <a:r>
              <a:rPr lang="en-US" dirty="0" smtClean="0"/>
              <a:t>Mobility within Same Subnet</a:t>
            </a:r>
            <a:endParaRPr lang="en-GB" dirty="0"/>
          </a:p>
        </p:txBody>
      </p:sp>
      <p:sp>
        <p:nvSpPr>
          <p:cNvPr id="4125" name="Rectangle 90"/>
          <p:cNvSpPr>
            <a:spLocks noGrp="1" noChangeArrowheads="1"/>
          </p:cNvSpPr>
          <p:nvPr>
            <p:ph type="body" sz="half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Host remains in same IP subnet: </a:t>
            </a:r>
            <a:br>
              <a:rPr lang="en-US" dirty="0" smtClean="0"/>
            </a:br>
            <a:r>
              <a:rPr lang="en-US" dirty="0" smtClean="0"/>
              <a:t>IP address can remain same</a:t>
            </a:r>
          </a:p>
          <a:p>
            <a:endParaRPr lang="en-US" dirty="0" smtClean="0"/>
          </a:p>
          <a:p>
            <a:r>
              <a:rPr lang="en-US" dirty="0" smtClean="0"/>
              <a:t>Switch knows which Access Points are for each host</a:t>
            </a:r>
          </a:p>
        </p:txBody>
      </p:sp>
      <p:sp>
        <p:nvSpPr>
          <p:cNvPr id="100" name="Rectangle 99"/>
          <p:cNvSpPr/>
          <p:nvPr/>
        </p:nvSpPr>
        <p:spPr>
          <a:xfrm>
            <a:off x="8929686" y="0"/>
            <a:ext cx="214314" cy="214314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0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Wi-Fi</a:t>
            </a:r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>
            <a:normAutofit fontScale="92500"/>
          </a:bodyPr>
          <a:lstStyle/>
          <a:p>
            <a:r>
              <a:rPr lang="en-GB" dirty="0" smtClean="0"/>
              <a:t>Wi-Fi is a brand owned by Wi-Fi Alliance.</a:t>
            </a:r>
          </a:p>
          <a:p>
            <a:endParaRPr lang="en-GB" dirty="0" smtClean="0"/>
          </a:p>
          <a:p>
            <a:r>
              <a:rPr lang="en-GB" dirty="0" smtClean="0"/>
              <a:t>The Wi-Fi Alliance is a group of companies agreeing to a set of common products </a:t>
            </a:r>
          </a:p>
          <a:p>
            <a:pPr lvl="1"/>
            <a:r>
              <a:rPr lang="en-GB" dirty="0" smtClean="0"/>
              <a:t>3Com, </a:t>
            </a:r>
            <a:r>
              <a:rPr lang="en-GB" dirty="0" err="1" smtClean="0"/>
              <a:t>Aironet</a:t>
            </a:r>
            <a:r>
              <a:rPr lang="en-GB" dirty="0" smtClean="0"/>
              <a:t> (now Cisco), Harris Semiconductor (now </a:t>
            </a:r>
            <a:r>
              <a:rPr lang="en-GB" dirty="0" err="1" smtClean="0"/>
              <a:t>Intersil</a:t>
            </a:r>
            <a:r>
              <a:rPr lang="en-GB" dirty="0" smtClean="0"/>
              <a:t>), Lucent (now LSI Corporation), Symbol Technologies (now Motorola), Nokia. </a:t>
            </a:r>
          </a:p>
          <a:p>
            <a:pPr lvl="1"/>
            <a:r>
              <a:rPr lang="en-GB" dirty="0" smtClean="0"/>
              <a:t>Sponsors Apple inc. and Microsoft. </a:t>
            </a:r>
          </a:p>
          <a:p>
            <a:endParaRPr lang="en-GB" dirty="0" smtClean="0"/>
          </a:p>
          <a:p>
            <a:r>
              <a:rPr lang="en-GB" dirty="0" smtClean="0"/>
              <a:t>Alliance allows interoperability</a:t>
            </a:r>
          </a:p>
        </p:txBody>
      </p:sp>
      <p:sp>
        <p:nvSpPr>
          <p:cNvPr id="6" name="Rectangle 5"/>
          <p:cNvSpPr/>
          <p:nvPr/>
        </p:nvSpPr>
        <p:spPr>
          <a:xfrm>
            <a:off x="8929686" y="0"/>
            <a:ext cx="214314" cy="214314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Evolution of WLAN Standards</a:t>
            </a:r>
          </a:p>
        </p:txBody>
      </p:sp>
      <p:graphicFrame>
        <p:nvGraphicFramePr>
          <p:cNvPr id="10" name="Content Placeholder 9"/>
          <p:cNvGraphicFramePr>
            <a:graphicFrameLocks noGrp="1"/>
          </p:cNvGraphicFramePr>
          <p:nvPr>
            <p:ph idx="4294967295"/>
          </p:nvPr>
        </p:nvGraphicFramePr>
        <p:xfrm>
          <a:off x="806896" y="1700213"/>
          <a:ext cx="8229600" cy="49072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74440"/>
                <a:gridCol w="2088232"/>
                <a:gridCol w="1368152"/>
                <a:gridCol w="2520280"/>
                <a:gridCol w="1378496"/>
              </a:tblGrid>
              <a:tr h="370840">
                <a:tc>
                  <a:txBody>
                    <a:bodyPr/>
                    <a:lstStyle/>
                    <a:p>
                      <a:r>
                        <a:rPr lang="en-GB" sz="2000" dirty="0" smtClean="0"/>
                        <a:t>Year</a:t>
                      </a:r>
                      <a:endParaRPr lang="en-GB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dirty="0" err="1" smtClean="0"/>
                        <a:t>WLAN</a:t>
                      </a:r>
                      <a:r>
                        <a:rPr lang="en-GB" sz="2000" dirty="0" smtClean="0"/>
                        <a:t/>
                      </a:r>
                      <a:br>
                        <a:rPr lang="en-GB" sz="2000" dirty="0" smtClean="0"/>
                      </a:br>
                      <a:r>
                        <a:rPr lang="en-GB" sz="2000" dirty="0" smtClean="0"/>
                        <a:t>Standard</a:t>
                      </a:r>
                      <a:endParaRPr lang="en-GB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dirty="0" smtClean="0"/>
                        <a:t>Frequency</a:t>
                      </a:r>
                      <a:endParaRPr lang="en-GB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dirty="0" smtClean="0"/>
                        <a:t>Modulation</a:t>
                      </a:r>
                      <a:endParaRPr lang="en-GB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dirty="0" smtClean="0"/>
                        <a:t>Bit-Rate</a:t>
                      </a:r>
                      <a:br>
                        <a:rPr lang="en-GB" sz="2000" dirty="0" smtClean="0"/>
                      </a:br>
                      <a:r>
                        <a:rPr lang="en-GB" sz="2000" dirty="0" smtClean="0"/>
                        <a:t>(Max)</a:t>
                      </a:r>
                      <a:endParaRPr lang="en-GB" sz="20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GB" sz="2000" dirty="0" smtClean="0"/>
                        <a:t>1997</a:t>
                      </a:r>
                      <a:endParaRPr lang="en-GB" sz="2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2000" dirty="0" smtClean="0"/>
                        <a:t>IEEE 802.11</a:t>
                      </a:r>
                      <a:endParaRPr lang="en-GB" sz="2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2000" dirty="0" smtClean="0"/>
                        <a:t>2.4 GHz</a:t>
                      </a:r>
                      <a:endParaRPr lang="en-GB" sz="2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2000" dirty="0" smtClean="0"/>
                        <a:t>Frequency Hopping and Direct Spread Spectrum</a:t>
                      </a:r>
                      <a:endParaRPr lang="en-GB" sz="2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2000" dirty="0" smtClean="0"/>
                        <a:t>2 Mbps</a:t>
                      </a:r>
                      <a:endParaRPr lang="en-GB" sz="2000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GB" sz="2000" dirty="0" smtClean="0"/>
                        <a:t>1998</a:t>
                      </a:r>
                      <a:endParaRPr lang="en-GB" sz="2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2000" dirty="0" err="1" smtClean="0"/>
                        <a:t>ETSI</a:t>
                      </a:r>
                      <a:r>
                        <a:rPr lang="en-GB" sz="2000" dirty="0" smtClean="0"/>
                        <a:t> Home </a:t>
                      </a:r>
                      <a:r>
                        <a:rPr lang="en-GB" sz="2000" dirty="0" err="1" smtClean="0"/>
                        <a:t>RF</a:t>
                      </a:r>
                      <a:endParaRPr lang="en-GB" sz="2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2000" dirty="0" smtClean="0"/>
                        <a:t>2.4 GHz</a:t>
                      </a:r>
                      <a:endParaRPr lang="en-GB" sz="2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2000" dirty="0" smtClean="0"/>
                        <a:t>Wideband Frequency Hopping</a:t>
                      </a:r>
                      <a:endParaRPr lang="en-GB" sz="2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2000" dirty="0" smtClean="0"/>
                        <a:t>1.6 Mbps</a:t>
                      </a:r>
                      <a:endParaRPr lang="en-GB" sz="2000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GB" sz="2000" dirty="0" smtClean="0"/>
                        <a:t>1999</a:t>
                      </a:r>
                      <a:endParaRPr lang="en-GB" sz="2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2000" dirty="0" smtClean="0"/>
                        <a:t>IEEE 802.11b</a:t>
                      </a:r>
                      <a:endParaRPr lang="en-GB" sz="2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2000" dirty="0" smtClean="0"/>
                        <a:t>2.4 GHz</a:t>
                      </a:r>
                      <a:endParaRPr lang="en-GB" sz="2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2000" dirty="0" smtClean="0"/>
                        <a:t>Direct Spread Spectrum</a:t>
                      </a:r>
                      <a:endParaRPr lang="en-GB" sz="2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2000" dirty="0" smtClean="0"/>
                        <a:t>11 Mbps</a:t>
                      </a:r>
                      <a:endParaRPr lang="en-GB" sz="2000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GB" sz="2000" dirty="0" smtClean="0"/>
                        <a:t>1999</a:t>
                      </a:r>
                      <a:endParaRPr lang="en-GB" sz="2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2000" dirty="0" smtClean="0"/>
                        <a:t>IEEE 802.11a</a:t>
                      </a:r>
                      <a:endParaRPr lang="en-GB" sz="2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2000" dirty="0" smtClean="0"/>
                        <a:t>5 GHz</a:t>
                      </a:r>
                      <a:endParaRPr lang="en-GB" sz="2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2000" dirty="0" err="1" smtClean="0"/>
                        <a:t>OFDM</a:t>
                      </a:r>
                      <a:endParaRPr lang="en-GB" sz="2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2000" dirty="0" smtClean="0"/>
                        <a:t>54 Mbps</a:t>
                      </a:r>
                      <a:endParaRPr lang="en-GB" sz="2000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GB" sz="2000" dirty="0" smtClean="0"/>
                        <a:t>2000</a:t>
                      </a:r>
                      <a:endParaRPr lang="en-GB" sz="2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2000" dirty="0" err="1" smtClean="0"/>
                        <a:t>ETSI</a:t>
                      </a:r>
                      <a:r>
                        <a:rPr lang="en-GB" sz="2000" dirty="0" smtClean="0"/>
                        <a:t> </a:t>
                      </a:r>
                      <a:r>
                        <a:rPr lang="en-GB" sz="2000" dirty="0" err="1" smtClean="0"/>
                        <a:t>Hiper</a:t>
                      </a:r>
                      <a:r>
                        <a:rPr lang="en-GB" sz="2000" dirty="0" smtClean="0"/>
                        <a:t> LAN 2</a:t>
                      </a:r>
                      <a:endParaRPr lang="en-GB" sz="2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2000" dirty="0" smtClean="0"/>
                        <a:t>5 GHz</a:t>
                      </a:r>
                      <a:endParaRPr lang="en-GB" sz="2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2000" dirty="0" err="1" smtClean="0"/>
                        <a:t>OFDM</a:t>
                      </a:r>
                      <a:r>
                        <a:rPr lang="en-GB" sz="2000" dirty="0" smtClean="0"/>
                        <a:t> Connection-oriented</a:t>
                      </a:r>
                      <a:endParaRPr lang="en-GB" sz="2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2000" dirty="0" smtClean="0"/>
                        <a:t>54 Mbps</a:t>
                      </a:r>
                      <a:endParaRPr lang="en-GB" sz="2000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GB" sz="2000" dirty="0" smtClean="0"/>
                        <a:t>2003</a:t>
                      </a:r>
                      <a:endParaRPr lang="en-GB" sz="2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2000" dirty="0" err="1" smtClean="0"/>
                        <a:t>IEE</a:t>
                      </a:r>
                      <a:r>
                        <a:rPr lang="en-GB" sz="2000" dirty="0" smtClean="0"/>
                        <a:t> 802.11g</a:t>
                      </a:r>
                      <a:endParaRPr lang="en-GB" sz="2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2000" dirty="0" smtClean="0"/>
                        <a:t>2.4 GHz</a:t>
                      </a:r>
                      <a:endParaRPr lang="en-GB" sz="2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2000" dirty="0" err="1" smtClean="0"/>
                        <a:t>OFDM</a:t>
                      </a:r>
                      <a:r>
                        <a:rPr lang="en-GB" sz="2000" dirty="0" smtClean="0"/>
                        <a:t> compatible</a:t>
                      </a:r>
                      <a:r>
                        <a:rPr lang="en-GB" sz="2000" baseline="0" dirty="0" smtClean="0"/>
                        <a:t> with 802.11a</a:t>
                      </a:r>
                      <a:endParaRPr lang="en-GB" sz="2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2000" dirty="0" smtClean="0"/>
                        <a:t>54 Mbps</a:t>
                      </a:r>
                      <a:endParaRPr lang="en-GB" sz="2000" dirty="0"/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11" name="Down Arrow 10"/>
          <p:cNvSpPr/>
          <p:nvPr/>
        </p:nvSpPr>
        <p:spPr>
          <a:xfrm>
            <a:off x="251520" y="1916832"/>
            <a:ext cx="432048" cy="4536504"/>
          </a:xfrm>
          <a:prstGeom prst="downArrow">
            <a:avLst>
              <a:gd name="adj1" fmla="val 50000"/>
              <a:gd name="adj2" fmla="val 432974"/>
            </a:avLst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bg1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8929686" y="0"/>
            <a:ext cx="214314" cy="214314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Recap</a:t>
            </a:r>
            <a:endParaRPr lang="en-US" dirty="0"/>
          </a:p>
        </p:txBody>
      </p:sp>
      <p:sp>
        <p:nvSpPr>
          <p:cNvPr id="870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Overview of LAN Technologies</a:t>
            </a:r>
          </a:p>
          <a:p>
            <a:endParaRPr lang="en-GB" dirty="0" smtClean="0"/>
          </a:p>
          <a:p>
            <a:r>
              <a:rPr lang="en-GB" dirty="0" smtClean="0"/>
              <a:t>Ethernet / Token Ring / </a:t>
            </a:r>
            <a:r>
              <a:rPr lang="en-GB" dirty="0" err="1" smtClean="0"/>
              <a:t>FDDI</a:t>
            </a:r>
            <a:endParaRPr lang="en-GB" dirty="0" smtClean="0"/>
          </a:p>
          <a:p>
            <a:endParaRPr lang="en-GB" dirty="0" smtClean="0"/>
          </a:p>
          <a:p>
            <a:r>
              <a:rPr lang="en-GB" dirty="0" smtClean="0"/>
              <a:t>Why Ethernet Won?</a:t>
            </a:r>
          </a:p>
          <a:p>
            <a:endParaRPr lang="en-GB" dirty="0" smtClean="0"/>
          </a:p>
          <a:p>
            <a:r>
              <a:rPr lang="en-GB" dirty="0" smtClean="0"/>
              <a:t>Wireless LANs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owerpoint New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Module">
      <a:maj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Modul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300000"/>
              </a:schemeClr>
            </a:gs>
            <a:gs pos="12000">
              <a:schemeClr val="phClr">
                <a:tint val="48000"/>
                <a:satMod val="300000"/>
              </a:schemeClr>
            </a:gs>
            <a:gs pos="20000">
              <a:schemeClr val="phClr">
                <a:tint val="49000"/>
                <a:satMod val="30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10000" t="-25000" r="10000" b="125000"/>
          </a:path>
        </a:gradFill>
        <a:blipFill>
          <a:blip xmlns:r="http://schemas.openxmlformats.org/officeDocument/2006/relationships" r:embed="rId1">
            <a:duotone>
              <a:schemeClr val="phClr">
                <a:shade val="75000"/>
                <a:satMod val="105000"/>
              </a:schemeClr>
              <a:schemeClr val="phClr">
                <a:tint val="95000"/>
                <a:satMod val="105000"/>
              </a:schemeClr>
            </a:duotone>
          </a:blip>
          <a:tile tx="0" ty="0" sx="38000" sy="38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New</Template>
  <TotalTime>281</TotalTime>
  <Words>1605</Words>
  <Application>Microsoft Office PowerPoint</Application>
  <PresentationFormat>On-screen Show (4:3)</PresentationFormat>
  <Paragraphs>381</Paragraphs>
  <Slides>38</Slides>
  <Notes>6</Notes>
  <HiddenSlides>0</HiddenSlides>
  <MMClips>1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3</vt:i4>
      </vt:variant>
      <vt:variant>
        <vt:lpstr>Slide Titles</vt:lpstr>
      </vt:variant>
      <vt:variant>
        <vt:i4>38</vt:i4>
      </vt:variant>
    </vt:vector>
  </HeadingPairs>
  <TitlesOfParts>
    <vt:vector size="42" baseType="lpstr">
      <vt:lpstr>Powerpoint New</vt:lpstr>
      <vt:lpstr>Bitmap Image</vt:lpstr>
      <vt:lpstr>Visio</vt:lpstr>
      <vt:lpstr>Clip</vt:lpstr>
      <vt:lpstr>LAN Technologies</vt:lpstr>
      <vt:lpstr>Topics</vt:lpstr>
      <vt:lpstr>LAN Technologies</vt:lpstr>
      <vt:lpstr>LAN Speed</vt:lpstr>
      <vt:lpstr>IEEE 802 Standards</vt:lpstr>
      <vt:lpstr>Functions of Ethernet</vt:lpstr>
      <vt:lpstr>Different Types of Ethernet</vt:lpstr>
      <vt:lpstr>Broadcasting in the Ethernet LAN</vt:lpstr>
      <vt:lpstr>Shielded and Unshielded Twisted Pair</vt:lpstr>
      <vt:lpstr>Shielded and Unshielded  Twisted Pair (cont'd)</vt:lpstr>
      <vt:lpstr>Twisted-Pair Categories</vt:lpstr>
      <vt:lpstr>Coaxial Cable</vt:lpstr>
      <vt:lpstr>Fiber-Optic Cable</vt:lpstr>
      <vt:lpstr>Modes of Optical Fiber</vt:lpstr>
      <vt:lpstr>Switches</vt:lpstr>
      <vt:lpstr>Cables</vt:lpstr>
      <vt:lpstr>Ethernet Standards</vt:lpstr>
      <vt:lpstr>Token Ring</vt:lpstr>
      <vt:lpstr>Token Passed On</vt:lpstr>
      <vt:lpstr>Token Cycling</vt:lpstr>
      <vt:lpstr>Token Issues</vt:lpstr>
      <vt:lpstr>FDDI (Fibre Distributed Data Interface)</vt:lpstr>
      <vt:lpstr>Dual Ring</vt:lpstr>
      <vt:lpstr>Ethernet Dominance</vt:lpstr>
      <vt:lpstr>Why Did Ethernet Win?</vt:lpstr>
      <vt:lpstr>The Success of Ethernet</vt:lpstr>
      <vt:lpstr>Wireless LANs</vt:lpstr>
      <vt:lpstr>Wireless LAN Standards</vt:lpstr>
      <vt:lpstr>Wireless LANs</vt:lpstr>
      <vt:lpstr>Wireless LAN with a Base Station</vt:lpstr>
      <vt:lpstr>Single-Cell Wireless LAN</vt:lpstr>
      <vt:lpstr>Multi-Cell Wireless LAN</vt:lpstr>
      <vt:lpstr>IEEE 802.11 Wireless LAN</vt:lpstr>
      <vt:lpstr>802.11 LAN architecture</vt:lpstr>
      <vt:lpstr>802.11:  Mobility within Same Subnet</vt:lpstr>
      <vt:lpstr>Wi-Fi</vt:lpstr>
      <vt:lpstr>Evolution of WLAN Standards</vt:lpstr>
      <vt:lpstr>Recap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LAN Technologies</dc:title>
  <dc:creator>Graham Rees-Evans</dc:creator>
  <cp:lastModifiedBy>cisco</cp:lastModifiedBy>
  <cp:revision>33</cp:revision>
  <dcterms:created xsi:type="dcterms:W3CDTF">2012-03-14T23:15:20Z</dcterms:created>
  <dcterms:modified xsi:type="dcterms:W3CDTF">2013-03-13T12:50:06Z</dcterms:modified>
</cp:coreProperties>
</file>