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1" r:id="rId1"/>
  </p:sldMasterIdLst>
  <p:sldIdLst>
    <p:sldId id="364" r:id="rId2"/>
    <p:sldId id="383" r:id="rId3"/>
    <p:sldId id="387" r:id="rId4"/>
    <p:sldId id="394" r:id="rId5"/>
    <p:sldId id="395" r:id="rId6"/>
    <p:sldId id="396" r:id="rId7"/>
    <p:sldId id="402" r:id="rId8"/>
    <p:sldId id="398" r:id="rId9"/>
    <p:sldId id="399" r:id="rId10"/>
    <p:sldId id="400" r:id="rId11"/>
    <p:sldId id="4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98BCBD-38FA-6FCC-48F2-0B17665F3DF2}" v="680" dt="2026-07-20T07:12:00.470"/>
    <p1510:client id="{F92E0F9F-25BC-66B8-C8B4-F2B487390D6B}" v="2" dt="2026-07-20T07:15:14.7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0" d="100"/>
          <a:sy n="70" d="100"/>
        </p:scale>
        <p:origin x="1138" y="30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7234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152191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0020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7/20/2026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875105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15024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0636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9756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651320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9309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7630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143509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8547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562924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19117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984990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8736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7/20/2026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5236621"/>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killsforhealth.org.uk" TargetMode="External"/><Relationship Id="rId2" Type="http://schemas.openxmlformats.org/officeDocument/2006/relationships/hyperlink" Target="https://www.gov.uk/government/publications/the-nhs-constitution-for-england" TargetMode="External"/><Relationship Id="rId1" Type="http://schemas.openxmlformats.org/officeDocument/2006/relationships/slideLayout" Target="../slideLayouts/slideLayout2.xml"/><Relationship Id="rId4" Type="http://schemas.openxmlformats.org/officeDocument/2006/relationships/hyperlink" Target="https://www.cqc.org.u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pngall.com/question-mark-png"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vert="horz" lIns="91440" tIns="45720" rIns="91440" bIns="45720" rtlCol="0" anchor="t">
            <a:normAutofit/>
          </a:bodyPr>
          <a:lstStyle/>
          <a:p>
            <a:r>
              <a:rPr lang="en-GB" altLang="en-US"/>
              <a:t>Module Title: </a:t>
            </a:r>
            <a:r>
              <a:rPr lang="en-GB" altLang="en-US" b="1" i="1"/>
              <a:t>Professional Career Development within H&amp;SC</a:t>
            </a:r>
          </a:p>
          <a:p>
            <a:r>
              <a:rPr lang="en-GB" altLang="en-US" u="sng"/>
              <a:t>Module Number</a:t>
            </a:r>
            <a:r>
              <a:rPr lang="en-GB" altLang="en-US"/>
              <a:t>: </a:t>
            </a:r>
            <a:r>
              <a:rPr lang="en-GB" altLang="en-US" b="1" i="1"/>
              <a:t>LCHS 4009 (LON)</a:t>
            </a:r>
          </a:p>
          <a:p>
            <a:r>
              <a:rPr lang="en-GB" altLang="en-US" u="sng"/>
              <a:t>Assignment No</a:t>
            </a:r>
            <a:r>
              <a:rPr lang="en-GB" altLang="en-US" b="1" i="1"/>
              <a:t>:     ASSIGNMENT 1</a:t>
            </a:r>
          </a:p>
          <a:p>
            <a:r>
              <a:rPr lang="en-GB" altLang="en-US" u="sng" dirty="0"/>
              <a:t>Student Name</a:t>
            </a:r>
            <a:r>
              <a:rPr lang="en-GB" altLang="en-US" b="1" i="1" dirty="0"/>
              <a:t>: Marcela </a:t>
            </a:r>
            <a:r>
              <a:rPr lang="en-GB" altLang="en-US" b="1" i="1" dirty="0" err="1"/>
              <a:t>Holubova</a:t>
            </a:r>
            <a:endParaRPr lang="en-GB" altLang="en-US" b="1" i="1"/>
          </a:p>
          <a:p>
            <a:r>
              <a:rPr lang="en-GB" altLang="en-US" u="sng"/>
              <a:t>Student ID: </a:t>
            </a:r>
            <a:r>
              <a:rPr lang="en-GB" altLang="en-US" b="1" u="sng"/>
              <a:t>2509132</a:t>
            </a:r>
            <a:endParaRPr lang="en-GB" altLang="en-US" b="1" i="1"/>
          </a:p>
          <a:p>
            <a:r>
              <a:rPr lang="en-GB" altLang="en-US" u="sng"/>
              <a:t>Lecturer’s Name</a:t>
            </a:r>
            <a:r>
              <a:rPr lang="en-GB" altLang="en-US" b="1" i="1"/>
              <a:t>: Odette Jack</a:t>
            </a: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9C9D1F96-3DE6-40B6-9DCF-E50C656CAE8D}"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vert="horz" lIns="91440" tIns="45720" rIns="91440" bIns="45720" rtlCol="0" anchor="t">
            <a:normAutofit/>
          </a:bodyPr>
          <a:lstStyle/>
          <a:p>
            <a:pPr algn="ctr">
              <a:buNone/>
            </a:pPr>
            <a:r>
              <a:rPr lang="en-GB">
                <a:latin typeface="Arial"/>
                <a:cs typeface="Arial"/>
              </a:rPr>
              <a:t>I confirm that I have </a:t>
            </a:r>
            <a:r>
              <a:rPr lang="en-GB" b="1">
                <a:latin typeface="Arial"/>
                <a:cs typeface="Arial"/>
              </a:rPr>
              <a:t>not </a:t>
            </a:r>
            <a:r>
              <a:rPr lang="en-GB">
                <a:latin typeface="Arial"/>
                <a:cs typeface="Arial"/>
              </a:rPr>
              <a:t>used any AI tools in the research and creation of this assignment. I confirm that I have not presented any AI generated materials as my own work. </a:t>
            </a:r>
          </a:p>
          <a:p>
            <a:pPr marL="0" indent="0" algn="ctr">
              <a:buNone/>
            </a:pP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468427"/>
            <a:ext cx="8229600" cy="3916363"/>
          </a:xfrm>
        </p:spPr>
        <p:txBody>
          <a:bodyPr/>
          <a:lstStyle/>
          <a:p>
            <a:pPr>
              <a:defRPr/>
            </a:pPr>
            <a:r>
              <a:rPr lang="en-GB" sz="1600">
                <a:ea typeface="+mn-lt"/>
                <a:cs typeface="+mn-lt"/>
              </a:rPr>
              <a:t>My name is Marcela Holubová and I am a Level 4 Health and Social Care student at the </a:t>
            </a:r>
            <a:r>
              <a:rPr lang="en-GB" sz="1600" dirty="0">
                <a:ea typeface="+mn-lt"/>
                <a:cs typeface="+mn-lt"/>
              </a:rPr>
              <a:t>University of Wales.</a:t>
            </a:r>
            <a:endParaRPr lang="en-US" sz="1600" dirty="0"/>
          </a:p>
          <a:p>
            <a:pPr>
              <a:defRPr/>
            </a:pPr>
            <a:r>
              <a:rPr lang="en-GB" sz="1600">
                <a:ea typeface="+mn-lt"/>
                <a:cs typeface="+mn-lt"/>
              </a:rPr>
              <a:t>I would like to become a registered nurse because I enjoy helping people and making a </a:t>
            </a:r>
            <a:r>
              <a:rPr lang="en-GB" sz="1600" dirty="0">
                <a:ea typeface="+mn-lt"/>
                <a:cs typeface="+mn-lt"/>
              </a:rPr>
              <a:t>positive difference to their lives.</a:t>
            </a:r>
            <a:endParaRPr lang="en-GB" sz="1600" dirty="0"/>
          </a:p>
          <a:p>
            <a:pPr>
              <a:defRPr/>
            </a:pPr>
            <a:r>
              <a:rPr lang="en-GB" sz="1600">
                <a:ea typeface="+mn-lt"/>
                <a:cs typeface="+mn-lt"/>
              </a:rPr>
              <a:t>In this presentation I will discuss communication as a key skill in health and social care.</a:t>
            </a:r>
            <a:endParaRPr lang="en-GB" sz="1600"/>
          </a:p>
          <a:p>
            <a:pPr marL="285750" indent="-285750">
              <a:defRPr/>
            </a:pPr>
            <a:r>
              <a:rPr lang="en-GB" sz="1600">
                <a:ea typeface="+mn-lt"/>
                <a:cs typeface="+mn-lt"/>
              </a:rPr>
              <a:t>I will explain why communication is important, how it supports safe and effective care, </a:t>
            </a:r>
            <a:r>
              <a:rPr lang="en-GB" sz="1600" dirty="0">
                <a:ea typeface="+mn-lt"/>
                <a:cs typeface="+mn-lt"/>
              </a:rPr>
              <a:t>give a practical example, and reflect on how I can</a:t>
            </a:r>
            <a:r>
              <a:rPr lang="en-GB" sz="2800" dirty="0">
                <a:ea typeface="+mn-lt"/>
                <a:cs typeface="+mn-lt"/>
              </a:rPr>
              <a:t> </a:t>
            </a:r>
            <a:r>
              <a:rPr lang="en-GB" sz="1600" dirty="0">
                <a:ea typeface="+mn-lt"/>
                <a:cs typeface="+mn-lt"/>
              </a:rPr>
              <a:t>continue to develop this skill.</a:t>
            </a:r>
            <a:endParaRPr lang="en-GB" sz="1600" dirty="0"/>
          </a:p>
          <a:p>
            <a:pPr marL="0" indent="0">
              <a:buNone/>
              <a:defRPr/>
            </a:pPr>
            <a:endParaRPr lang="en-GB" b="1" dirty="0"/>
          </a:p>
          <a:p>
            <a:pPr>
              <a:defRPr/>
            </a:pPr>
            <a:endParaRPr lang="en-GB"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p:txBody>
          <a:bodyPr/>
          <a:lstStyle/>
          <a:p>
            <a:pPr>
              <a:defRPr/>
            </a:pPr>
            <a:fld id="{9C9D1F96-3DE6-40B6-9DCF-E50C656CAE8D}" type="datetime1">
              <a:rPr lang="en-GB" altLang="en-US" smtClean="0"/>
              <a:pPr>
                <a:defRPr/>
              </a:pPr>
              <a:t>20/07/2026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solidFill>
                  <a:schemeClr val="accent1">
                    <a:lumMod val="76000"/>
                  </a:schemeClr>
                </a:solidFill>
              </a:rPr>
              <a:t>Communi</a:t>
            </a:r>
            <a:r>
              <a:rPr lang="en-GB" sz="2800" b="1">
                <a:solidFill>
                  <a:schemeClr val="accent1">
                    <a:lumMod val="76000"/>
                  </a:schemeClr>
                </a:solidFill>
              </a:rPr>
              <a:t>cation</a:t>
            </a:r>
            <a:endParaRPr lang="en-GB" sz="2800" b="1" dirty="0">
              <a:solidFill>
                <a:schemeClr val="accent1">
                  <a:lumMod val="76000"/>
                </a:schemeClr>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3970318"/>
          </a:xfrm>
          <a:prstGeom prst="rect">
            <a:avLst/>
          </a:prstGeom>
          <a:noFill/>
        </p:spPr>
        <p:txBody>
          <a:bodyPr wrap="square" lIns="91440" tIns="45720" rIns="91440" bIns="45720" anchor="t">
            <a:spAutoFit/>
          </a:bodyPr>
          <a:lstStyle/>
          <a:p>
            <a:endParaRPr lang="en-GB" dirty="0"/>
          </a:p>
          <a:p>
            <a:endParaRPr lang="en-GB" dirty="0"/>
          </a:p>
          <a:p>
            <a:pPr marL="285750" indent="-285750">
              <a:buFont typeface="Arial"/>
              <a:buChar char="•"/>
            </a:pPr>
            <a:r>
              <a:rPr lang="en-GB">
                <a:ea typeface="+mn-lt"/>
                <a:cs typeface="+mn-lt"/>
              </a:rPr>
              <a:t>Communication is the process of sharing information, thoughts and feelings with other people. It includes verbal communication, non-verbal communication and written communication. (NMC), 2018, Skills for Care, 2024.</a:t>
            </a:r>
          </a:p>
          <a:p>
            <a:pPr marL="285750" indent="-285750">
              <a:buFont typeface="Arial"/>
              <a:buChar char="•"/>
            </a:pPr>
            <a:r>
              <a:rPr lang="en-GB" dirty="0">
                <a:ea typeface="+mn-lt"/>
                <a:cs typeface="+mn-lt"/>
              </a:rPr>
              <a:t>In health and social care, communication involves listening carefully, speaking clearly and respectfully, using appropriate body language, recording information accurately and working effectively with patients, families and colleagues. (NMC, 2018; Health and Care Professions </a:t>
            </a:r>
            <a:r>
              <a:rPr lang="en-GB">
                <a:ea typeface="+mn-lt"/>
                <a:cs typeface="+mn-lt"/>
              </a:rPr>
              <a:t>Council (HCPC), 2024).</a:t>
            </a:r>
            <a:endParaRPr lang="en-GB" dirty="0">
              <a:ea typeface="+mn-lt"/>
              <a:cs typeface="+mn-lt"/>
            </a:endParaRPr>
          </a:p>
          <a:p>
            <a:pPr marL="285750" indent="-285750">
              <a:buFont typeface="Arial"/>
              <a:buChar char="•"/>
            </a:pPr>
            <a:r>
              <a:rPr lang="en-GB">
                <a:ea typeface="+mn-lt"/>
                <a:cs typeface="+mn-lt"/>
              </a:rPr>
              <a:t>I have developed this skill through my Health and Social Care studies, group work at university and communicating with people from different backgrounds. </a:t>
            </a:r>
          </a:p>
          <a:p>
            <a:pPr marL="285750" indent="-285750">
              <a:buFont typeface="Arial"/>
              <a:buChar char="•"/>
            </a:pPr>
            <a:r>
              <a:rPr lang="en-GB">
                <a:ea typeface="+mn-lt"/>
                <a:cs typeface="+mn-lt"/>
              </a:rPr>
              <a:t>As English is not my first language, I continue to improve my communication skills every day, which will help me in my future career as a nurse.</a:t>
            </a:r>
            <a:endParaRPr lang="en-GB"/>
          </a:p>
          <a:p>
            <a:pPr marL="285750" indent="-285750">
              <a:buFont typeface="Arial"/>
              <a:buChar char="•"/>
            </a:pPr>
            <a:endParaRPr lang="en-GB" dirty="0">
              <a:ea typeface="+mn-lt"/>
              <a:cs typeface="+mn-lt"/>
            </a:endParaRPr>
          </a:p>
          <a:p>
            <a:endParaRPr lang="en-GB">
              <a:ea typeface="+mn-lt"/>
              <a:cs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Importance of </a:t>
            </a:r>
            <a:r>
              <a:rPr lang="en-GB" sz="2800" b="1" i="1"/>
              <a:t>Communication </a:t>
            </a:r>
            <a:r>
              <a:rPr lang="en-GB" sz="2800" b="1"/>
              <a:t>in </a:t>
            </a:r>
            <a:r>
              <a:rPr lang="en-GB" sz="2800" b="1" dirty="0"/>
              <a:t>professional practice</a:t>
            </a:r>
            <a:endParaRPr lang="en-GB" sz="900" b="1" dirty="0"/>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714745"/>
            <a:ext cx="10657114" cy="2862322"/>
          </a:xfrm>
          <a:prstGeom prst="rect">
            <a:avLst/>
          </a:prstGeom>
          <a:noFill/>
        </p:spPr>
        <p:txBody>
          <a:bodyPr wrap="square" lIns="91440" tIns="45720" rIns="91440" bIns="45720" anchor="t">
            <a:spAutoFit/>
          </a:bodyPr>
          <a:lstStyle/>
          <a:p>
            <a:pPr marL="342900" indent="-342900">
              <a:buFont typeface="Arial"/>
              <a:buChar char="•"/>
            </a:pPr>
            <a:r>
              <a:rPr lang="en-GB" sz="2000">
                <a:ea typeface="+mn-lt"/>
                <a:cs typeface="+mn-lt"/>
              </a:rPr>
              <a:t>Communication is essential in health and social care because it helps professionals provide safe, effective and person-centred care. (NHS England, 2023).</a:t>
            </a:r>
            <a:endParaRPr lang="en-US">
              <a:ea typeface="+mn-lt"/>
              <a:cs typeface="+mn-lt"/>
            </a:endParaRPr>
          </a:p>
          <a:p>
            <a:pPr marL="342900" indent="-342900">
              <a:buFont typeface="Arial"/>
              <a:buChar char="•"/>
            </a:pPr>
            <a:r>
              <a:rPr lang="en-GB" sz="2000" dirty="0">
                <a:ea typeface="+mn-lt"/>
                <a:cs typeface="+mn-lt"/>
              </a:rPr>
              <a:t>Good communication allows healthcare workers to understand patients’ needs, share accurate information and work well as a team. (Health and Care </a:t>
            </a:r>
            <a:r>
              <a:rPr lang="en-GB" sz="2000">
                <a:ea typeface="+mn-lt"/>
                <a:cs typeface="+mn-lt"/>
              </a:rPr>
              <a:t>Professions Council, 2024).</a:t>
            </a:r>
            <a:endParaRPr lang="en-US">
              <a:ea typeface="+mn-lt"/>
              <a:cs typeface="+mn-lt"/>
            </a:endParaRPr>
          </a:p>
          <a:p>
            <a:pPr marL="342900" indent="-342900">
              <a:buFont typeface="Arial"/>
              <a:buChar char="•"/>
            </a:pPr>
            <a:r>
              <a:rPr lang="en-GB" sz="2000" dirty="0">
                <a:ea typeface="+mn-lt"/>
                <a:cs typeface="+mn-lt"/>
              </a:rPr>
              <a:t>It also helps patients feel respected, listened to and involved in decisions about their care. Without effective communication, misunderstandings can happen, which may lead to </a:t>
            </a:r>
            <a:r>
              <a:rPr lang="en-GB" sz="2000">
                <a:ea typeface="+mn-lt"/>
                <a:cs typeface="+mn-lt"/>
              </a:rPr>
              <a:t>mistakes, delays in treatment and reduced quality of care. (World Health Organi</a:t>
            </a:r>
            <a:r>
              <a:rPr lang="en-GB" sz="2000"/>
              <a:t>zation, 2021)</a:t>
            </a: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lstStyle/>
          <a:p>
            <a:pPr>
              <a:buNone/>
            </a:pPr>
            <a:r>
              <a:rPr lang="en-GB" sz="1800">
                <a:ea typeface="+mn-lt"/>
                <a:cs typeface="+mn-lt"/>
              </a:rPr>
              <a:t>SBAR (Situation, Background, Assessment, Recommendation) is a communication tool used in healthcare. It helps professionals share important information in a clear and organised way.</a:t>
            </a:r>
            <a:endParaRPr lang="en-US" sz="1800"/>
          </a:p>
          <a:p>
            <a:pPr>
              <a:buNone/>
            </a:pPr>
            <a:endParaRPr lang="en-GB" sz="1800" dirty="0"/>
          </a:p>
          <a:p>
            <a:endParaRPr lang="en-GB" sz="1800" dirty="0">
              <a:ea typeface="+mn-lt"/>
              <a:cs typeface="+mn-lt"/>
            </a:endParaRPr>
          </a:p>
          <a:p>
            <a:pPr marL="285750" indent="-285750"/>
            <a:r>
              <a:rPr lang="en-GB" sz="1800">
                <a:ea typeface="+mn-lt"/>
                <a:cs typeface="+mn-lt"/>
              </a:rPr>
              <a:t>Situation – Explain what is happening with the patient.</a:t>
            </a:r>
            <a:endParaRPr lang="en-GB" sz="1800" dirty="0"/>
          </a:p>
          <a:p>
            <a:r>
              <a:rPr lang="en-GB" sz="1800">
                <a:ea typeface="+mn-lt"/>
                <a:cs typeface="+mn-lt"/>
              </a:rPr>
              <a:t>Background – Give relevant information about the patient’s history or condition.</a:t>
            </a:r>
            <a:endParaRPr lang="en-GB" sz="1800" dirty="0"/>
          </a:p>
          <a:p>
            <a:r>
              <a:rPr lang="en-GB" sz="1800">
                <a:ea typeface="+mn-lt"/>
                <a:cs typeface="+mn-lt"/>
              </a:rPr>
              <a:t>Assessment – Describe what you think the problem is.</a:t>
            </a:r>
            <a:endParaRPr lang="en-GB" sz="1800" dirty="0"/>
          </a:p>
          <a:p>
            <a:r>
              <a:rPr lang="en-GB" sz="1800"/>
              <a:t>Recommendation – What action is needed?</a:t>
            </a:r>
            <a:endParaRPr lang="en-GB" sz="1800" dirty="0"/>
          </a:p>
          <a:p>
            <a:pPr marL="0" indent="0">
              <a:buNone/>
            </a:pPr>
            <a:r>
              <a:rPr lang="en-GB" sz="1800">
                <a:ea typeface="+mn-lt"/>
                <a:cs typeface="+mn-lt"/>
              </a:rPr>
              <a:t>     (Institute for Healthcare Improvement, 2023).</a:t>
            </a:r>
            <a:endParaRPr lang="en-GB" sz="1800" dirty="0">
              <a:ea typeface="+mn-lt"/>
              <a:cs typeface="+mn-lt"/>
            </a:endParaRPr>
          </a:p>
          <a:p>
            <a:pPr>
              <a:buNone/>
            </a:pPr>
            <a:endParaRPr lang="en-GB" sz="1800" dirty="0">
              <a:ea typeface="+mn-lt"/>
              <a:cs typeface="+mn-lt"/>
            </a:endParaRPr>
          </a:p>
          <a:p>
            <a:pPr>
              <a:buNone/>
            </a:pPr>
            <a:r>
              <a:rPr lang="en-GB" sz="1800">
                <a:ea typeface="+mn-lt"/>
                <a:cs typeface="+mn-lt"/>
              </a:rPr>
              <a:t>SBAR helps healthcare professionals communicate clearly, reduce misunderstandings and improve patient safety. It also supports teamwork and ensures important information is not missed.</a:t>
            </a:r>
            <a:endParaRPr lang="en-GB" sz="1800"/>
          </a:p>
          <a:p>
            <a:endParaRPr lang="en-GB" sz="16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764704"/>
            <a:ext cx="8600757" cy="4968552"/>
          </a:xfrm>
        </p:spPr>
        <p:txBody>
          <a:bodyPr/>
          <a:lstStyle/>
          <a:p>
            <a:pPr marL="285750" indent="-285750"/>
            <a:r>
              <a:rPr lang="en-GB" sz="2000" dirty="0">
                <a:ea typeface="+mn-lt"/>
                <a:cs typeface="+mn-lt"/>
              </a:rPr>
              <a:t>As a future nurse working on a hospital ward, I will use communication every day when caring for patients. </a:t>
            </a:r>
            <a:endParaRPr lang="en-US" dirty="0">
              <a:ea typeface="+mn-lt"/>
              <a:cs typeface="+mn-lt"/>
            </a:endParaRPr>
          </a:p>
          <a:p>
            <a:pPr marL="285750" indent="-285750"/>
            <a:r>
              <a:rPr lang="en-GB" sz="2000" dirty="0">
                <a:ea typeface="+mn-lt"/>
                <a:cs typeface="+mn-lt"/>
              </a:rPr>
              <a:t>For example, if a patient tells me they are in severe pain, I would listen carefully, ask appropriate questions and explain that I will inform the doctor. (Nursing and Midwifery Council (NMC), 2018).</a:t>
            </a:r>
            <a:endParaRPr lang="en-US" dirty="0">
              <a:ea typeface="+mn-lt"/>
              <a:cs typeface="+mn-lt"/>
            </a:endParaRPr>
          </a:p>
          <a:p>
            <a:pPr marL="285750" indent="-285750"/>
            <a:r>
              <a:rPr lang="en-GB" sz="2000">
                <a:ea typeface="+mn-lt"/>
                <a:cs typeface="+mn-lt"/>
              </a:rPr>
              <a:t>I would communicate clearly with the healthcare team using the </a:t>
            </a:r>
            <a:r>
              <a:rPr lang="en-GB" sz="2000" dirty="0">
                <a:ea typeface="+mn-lt"/>
                <a:cs typeface="+mn-lt"/>
              </a:rPr>
              <a:t>SBAR </a:t>
            </a:r>
            <a:r>
              <a:rPr lang="en-GB" sz="2000">
                <a:ea typeface="+mn-lt"/>
                <a:cs typeface="+mn-lt"/>
              </a:rPr>
              <a:t>tool to make sure everyone understands the patient’s condition. (NHS England, 2023).</a:t>
            </a:r>
            <a:endParaRPr lang="en-US">
              <a:ea typeface="+mn-lt"/>
              <a:cs typeface="+mn-lt"/>
            </a:endParaRPr>
          </a:p>
          <a:p>
            <a:r>
              <a:rPr lang="en-GB" sz="2000" dirty="0">
                <a:ea typeface="+mn-lt"/>
                <a:cs typeface="+mn-lt"/>
              </a:rPr>
              <a:t>Good communication helps the patient feel listened to and supported, improves teamwork and reduces the risk of mistakes. This leads to safer, more effective and person-centred care. (World Health </a:t>
            </a:r>
            <a:r>
              <a:rPr lang="en-GB" sz="2000" dirty="0" err="1">
                <a:ea typeface="+mn-lt"/>
                <a:cs typeface="+mn-lt"/>
              </a:rPr>
              <a:t>Organisaion</a:t>
            </a:r>
            <a:r>
              <a:rPr lang="en-GB" sz="2000" dirty="0">
                <a:ea typeface="+mn-lt"/>
                <a:cs typeface="+mn-lt"/>
              </a:rPr>
              <a:t>, 2021; NMC, 2018).</a:t>
            </a:r>
            <a:endParaRPr lang="en-US"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448780"/>
            <a:ext cx="11310257" cy="3960440"/>
          </a:xfrm>
        </p:spPr>
        <p:txBody>
          <a:bodyPr/>
          <a:lstStyle/>
          <a:p>
            <a:r>
              <a:rPr lang="en-GB" sz="1600" dirty="0">
                <a:ea typeface="+mn-lt"/>
                <a:cs typeface="+mn-lt"/>
              </a:rPr>
              <a:t>Communication is an important skill for my future career in health and social care because it helps me build positive relationships with patients, service users, families, and colleagues. Good communication allows me to understand people’s needs, provide safe care, and make people feel respected and listened to.(Nursing and </a:t>
            </a:r>
            <a:r>
              <a:rPr lang="en-GB" sz="1600">
                <a:ea typeface="+mn-lt"/>
                <a:cs typeface="+mn-lt"/>
              </a:rPr>
              <a:t>Midwifery Council, 2018).</a:t>
            </a:r>
            <a:endParaRPr lang="en-US" sz="1600"/>
          </a:p>
          <a:p>
            <a:r>
              <a:rPr lang="en-GB" sz="1600" dirty="0">
                <a:ea typeface="+mn-lt"/>
                <a:cs typeface="+mn-lt"/>
              </a:rPr>
              <a:t>This skill is important for my employability because employers look for healthcare workers who can communicate clearly, work as part of a team, and handle different situations professionally.(Health and </a:t>
            </a:r>
            <a:r>
              <a:rPr lang="en-GB" sz="1600" dirty="0" err="1">
                <a:ea typeface="+mn-lt"/>
                <a:cs typeface="+mn-lt"/>
              </a:rPr>
              <a:t>Csre</a:t>
            </a:r>
            <a:r>
              <a:rPr lang="en-GB" sz="1600" dirty="0">
                <a:ea typeface="+mn-lt"/>
                <a:cs typeface="+mn-lt"/>
              </a:rPr>
              <a:t> </a:t>
            </a:r>
            <a:r>
              <a:rPr lang="en-GB" sz="1600" dirty="0" err="1">
                <a:ea typeface="+mn-lt"/>
                <a:cs typeface="+mn-lt"/>
              </a:rPr>
              <a:t>Orofessions</a:t>
            </a:r>
            <a:r>
              <a:rPr lang="en-GB" sz="1600" dirty="0">
                <a:ea typeface="+mn-lt"/>
                <a:cs typeface="+mn-lt"/>
              </a:rPr>
              <a:t> Council, 2024).</a:t>
            </a:r>
            <a:endParaRPr lang="en-GB" sz="1600" dirty="0"/>
          </a:p>
          <a:p>
            <a:r>
              <a:rPr lang="en-GB" sz="1600">
                <a:ea typeface="+mn-lt"/>
                <a:cs typeface="+mn-lt"/>
              </a:rPr>
              <a:t>In my future role, for example as a nurse, communication will help me explain information to patients, listen to their concerns, and work effectively with other healthcare professionals.(NMC, 2018).</a:t>
            </a:r>
            <a:endParaRPr lang="en-GB" sz="1600"/>
          </a:p>
          <a:p>
            <a:r>
              <a:rPr lang="en-GB" sz="1600">
                <a:ea typeface="+mn-lt"/>
                <a:cs typeface="+mn-lt"/>
              </a:rPr>
              <a:t>I believe communication is one of my strengths because I can listen to others and show empathy. However, I would like to continue developing this skill by becoming more confident in professional conversations and improving my communication in challenging situations.</a:t>
            </a:r>
            <a:endParaRPr lang="en-GB" sz="1600" dirty="0"/>
          </a:p>
          <a:p>
            <a:r>
              <a:rPr lang="en-GB" sz="1600">
                <a:ea typeface="+mn-lt"/>
                <a:cs typeface="+mn-lt"/>
              </a:rPr>
              <a:t>This supports my readiness for practice, personal development, and future career planning because effective communication is essential for providing safe and high-quality care.(NMC, 2018; World Health Organization).</a:t>
            </a:r>
            <a:endParaRPr lang="en-GB" sz="160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691532"/>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009900" y="2057401"/>
            <a:ext cx="6172200" cy="2937272"/>
          </a:xfrm>
        </p:spPr>
        <p:txBody>
          <a:bodyPr/>
          <a:lstStyle/>
          <a:p>
            <a:pPr algn="ctr">
              <a:buNone/>
            </a:pPr>
            <a:r>
              <a:rPr lang="en-GB" sz="1800">
                <a:ea typeface="+mn-lt"/>
                <a:cs typeface="+mn-lt"/>
              </a:rPr>
              <a:t>In this presentation, I explored communication as an important skill in health and social care. I explained what communication is, why it is important, and how it supports positive relationships with patients, service users, and colleagues.</a:t>
            </a:r>
            <a:endParaRPr lang="en-US" sz="1800"/>
          </a:p>
          <a:p>
            <a:pPr algn="ctr">
              <a:buNone/>
            </a:pPr>
            <a:endParaRPr lang="en-GB" sz="1800" dirty="0"/>
          </a:p>
          <a:p>
            <a:pPr marL="0" indent="0" algn="ctr">
              <a:buNone/>
            </a:pPr>
            <a:r>
              <a:rPr lang="en-GB" sz="1800">
                <a:ea typeface="+mn-lt"/>
                <a:cs typeface="+mn-lt"/>
              </a:rPr>
              <a:t>Communication helps healthcare professionals provide safe, effective, and person-centred care. I have learned that developing good communication skills will support my personal development and my future career in health and social care.</a:t>
            </a:r>
            <a:endParaRPr lang="en-GB" sz="180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027218" y="1272312"/>
            <a:ext cx="6154882" cy="2178925"/>
          </a:xfrm>
        </p:spPr>
        <p:txBody>
          <a:bodyPr/>
          <a:lstStyle/>
          <a:p>
            <a:pPr algn="ctr">
              <a:buNone/>
            </a:pPr>
            <a:r>
              <a:rPr lang="en-GB" sz="1800" dirty="0">
                <a:ea typeface="+mn-lt"/>
                <a:cs typeface="+mn-lt"/>
              </a:rPr>
              <a:t>NHS (2023) The NHS Constitution for England. Available at: </a:t>
            </a:r>
            <a:r>
              <a:rPr lang="en-GB" sz="1800" dirty="0">
                <a:ea typeface="+mn-lt"/>
                <a:cs typeface="+mn-lt"/>
                <a:hlinkClick r:id="rId2"/>
              </a:rPr>
              <a:t>https://www.gov.uk/government/publications/the-nhs-constitution-for-england</a:t>
            </a:r>
            <a:r>
              <a:rPr lang="en-GB" sz="1800" dirty="0">
                <a:ea typeface="+mn-lt"/>
                <a:cs typeface="+mn-lt"/>
              </a:rPr>
              <a:t> </a:t>
            </a:r>
            <a:endParaRPr lang="en-GB" sz="1800" dirty="0"/>
          </a:p>
          <a:p>
            <a:pPr algn="ctr">
              <a:buNone/>
            </a:pPr>
            <a:r>
              <a:rPr lang="en-GB" sz="1800">
                <a:ea typeface="+mn-lt"/>
                <a:cs typeface="+mn-lt"/>
              </a:rPr>
              <a:t>Skills for Health (2016) Core Skills Training Framework: </a:t>
            </a:r>
            <a:r>
              <a:rPr lang="en-GB" sz="1800" dirty="0">
                <a:ea typeface="+mn-lt"/>
                <a:cs typeface="+mn-lt"/>
              </a:rPr>
              <a:t>Communication Skills. Available at: </a:t>
            </a:r>
            <a:r>
              <a:rPr lang="en-GB" sz="1800" dirty="0">
                <a:ea typeface="+mn-lt"/>
                <a:cs typeface="+mn-lt"/>
                <a:hlinkClick r:id="rId3"/>
              </a:rPr>
              <a:t>https://www.skillsforhealth.org.uk</a:t>
            </a:r>
            <a:r>
              <a:rPr lang="en-GB" sz="1800" dirty="0">
                <a:ea typeface="+mn-lt"/>
                <a:cs typeface="+mn-lt"/>
              </a:rPr>
              <a:t> </a:t>
            </a:r>
            <a:endParaRPr lang="en-GB" sz="1800" dirty="0"/>
          </a:p>
          <a:p>
            <a:pPr algn="ctr">
              <a:buNone/>
            </a:pPr>
            <a:r>
              <a:rPr lang="en-GB" sz="1800">
                <a:ea typeface="+mn-lt"/>
                <a:cs typeface="+mn-lt"/>
              </a:rPr>
              <a:t>Care Quality Commission (CQC) (2024) Regulation 10: Dignity and respect. Available at: </a:t>
            </a:r>
          </a:p>
          <a:p>
            <a:pPr algn="ctr">
              <a:buNone/>
            </a:pPr>
            <a:r>
              <a:rPr lang="en-GB" sz="1800" dirty="0">
                <a:ea typeface="+mn-lt"/>
                <a:cs typeface="+mn-lt"/>
                <a:hlinkClick r:id="rId4"/>
              </a:rPr>
              <a:t>https://www.cqc.org.uk</a:t>
            </a:r>
            <a:endParaRPr lang="en-GB" sz="1800" dirty="0">
              <a:ea typeface="+mn-lt"/>
              <a:cs typeface="+mn-lt"/>
            </a:endParaRPr>
          </a:p>
          <a:p>
            <a:pPr marL="0" indent="0" algn="ctr">
              <a:buNone/>
            </a:pPr>
            <a:endParaRPr lang="en-GB" sz="1800" dirty="0"/>
          </a:p>
          <a:p>
            <a:pPr algn="ctr"/>
            <a:r>
              <a:rPr lang="en-GB" sz="1800"/>
              <a:t>World and Health Organization, 2021</a:t>
            </a:r>
            <a:endParaRPr lang="en-GB"/>
          </a:p>
          <a:p>
            <a:pPr algn="ctr"/>
            <a:r>
              <a:rPr lang="en-GB" sz="1800"/>
              <a:t>Nursing and Midwifery Council, 2018</a:t>
            </a:r>
          </a:p>
          <a:p>
            <a:pPr algn="ctr"/>
            <a:r>
              <a:rPr lang="en-GB" sz="1800"/>
              <a:t>Institute for Healthcare Improvement, 2023</a:t>
            </a:r>
            <a:endParaRPr lang="en-GB" sz="18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2437246" y="3677228"/>
            <a:ext cx="8229600" cy="3970427"/>
          </a:xfrm>
        </p:spPr>
        <p:txBody>
          <a:bodyPr>
            <a:normAutofit/>
          </a:bodyPr>
          <a:lstStyle/>
          <a:p>
            <a:r>
              <a:rPr lang="en-GB" altLang="en-US" sz="6000" b="1"/>
              <a:t>Questions?</a:t>
            </a:r>
            <a:endParaRPr lang="en-GB" altLang="en-US" sz="6000" b="1" dirty="0"/>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vert="horz" lIns="91440" tIns="45720" rIns="91440" bIns="45720" rtlCol="0" anchor="t">
            <a:normAutofit/>
          </a:bodyPr>
          <a:lstStyle/>
          <a:p>
            <a:pPr marL="0" indent="0">
              <a:lnSpc>
                <a:spcPct val="106000"/>
              </a:lnSpc>
              <a:spcAft>
                <a:spcPts val="800"/>
              </a:spcAft>
              <a:buNone/>
              <a:defRPr/>
            </a:pPr>
            <a:endParaRPr lang="en-US" sz="1600" b="1" dirty="0">
              <a:solidFill>
                <a:srgbClr val="40404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half" idx="10"/>
          </p:nvPr>
        </p:nvSpPr>
        <p:spPr/>
        <p:txBody>
          <a:bodyPr/>
          <a:lstStyle/>
          <a:p>
            <a:pPr>
              <a:defRPr/>
            </a:pPr>
            <a:fld id="{0A1E2FF9-6E22-43E1-87D6-E523A978B113}" type="datetime1">
              <a:rPr lang="en-GB" altLang="en-US" smtClean="0"/>
              <a:pPr>
                <a:defRPr/>
              </a:pPr>
              <a:t>20/07/2026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11</a:t>
            </a:fld>
            <a:endParaRPr lang="en-GB" altLang="en-US" sz="1200">
              <a:solidFill>
                <a:srgbClr val="898989"/>
              </a:solidFill>
            </a:endParaRPr>
          </a:p>
        </p:txBody>
      </p:sp>
      <p:pic>
        <p:nvPicPr>
          <p:cNvPr id="2" name="Picture 1">
            <a:extLst>
              <a:ext uri="{FF2B5EF4-FFF2-40B4-BE49-F238E27FC236}">
                <a16:creationId xmlns:a16="http://schemas.microsoft.com/office/drawing/2014/main" id="{7A719224-3AB0-E879-2342-0CEBA21E67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968499" y="1987"/>
            <a:ext cx="5316683" cy="3142162"/>
          </a:xfrm>
          <a:prstGeom prst="rect">
            <a:avLst/>
          </a:prstGeom>
        </p:spPr>
      </p:pic>
      <p:sp>
        <p:nvSpPr>
          <p:cNvPr id="3" name="TextBox 2">
            <a:extLst>
              <a:ext uri="{FF2B5EF4-FFF2-40B4-BE49-F238E27FC236}">
                <a16:creationId xmlns:a16="http://schemas.microsoft.com/office/drawing/2014/main" id="{E5BBAA8C-EC62-1FE4-1B15-776BC2325708}"/>
              </a:ext>
            </a:extLst>
          </p:cNvPr>
          <p:cNvSpPr txBox="1"/>
          <p:nvPr/>
        </p:nvSpPr>
        <p:spPr>
          <a:xfrm>
            <a:off x="1524000" y="6145213"/>
            <a:ext cx="9144000" cy="317500"/>
          </a:xfrm>
          <a:prstGeom prst="rect">
            <a:avLst/>
          </a:prstGeom>
        </p:spPr>
        <p:txBody>
          <a:bodyPr>
            <a:normAutofit fontScale="92500" lnSpcReduction="20000"/>
          </a:bodyPr>
          <a:lstStyle/>
          <a:p>
            <a:r>
              <a:rPr lang="en-US"/>
              <a:t>ThePhoto by PhotoAuthor is licensed under CCYYSA.</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otalTime>168</TotalTime>
  <Words>760</Words>
  <Application>Microsoft Office PowerPoint</Application>
  <PresentationFormat>Widescreen</PresentationFormat>
  <Paragraphs>114</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PowerPoint Presentation</vt:lpstr>
      <vt:lpstr>Acknowledge use of AI</vt:lpstr>
      <vt:lpstr>Introduction</vt:lpstr>
      <vt:lpstr>Communication</vt:lpstr>
      <vt:lpstr>Importance of Communication in professional practice</vt:lpstr>
      <vt:lpstr>Model or framework linked to your chosen skill</vt:lpstr>
      <vt:lpstr>Applying this skill in practice </vt:lpstr>
      <vt:lpstr>How does this skill support my future career? </vt:lpstr>
      <vt:lpstr>Conclusion</vt:lpstr>
      <vt:lpstr>References List</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Odette Jack</cp:lastModifiedBy>
  <cp:revision>250</cp:revision>
  <dcterms:created xsi:type="dcterms:W3CDTF">2025-02-21T18:28:54Z</dcterms:created>
  <dcterms:modified xsi:type="dcterms:W3CDTF">2026-07-20T07:15:37Z</dcterms:modified>
</cp:coreProperties>
</file>