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2"/>
  </p:notesMasterIdLst>
  <p:sldIdLst>
    <p:sldId id="256" r:id="rId2"/>
    <p:sldId id="257" r:id="rId3"/>
    <p:sldId id="268" r:id="rId4"/>
    <p:sldId id="260" r:id="rId5"/>
    <p:sldId id="334" r:id="rId6"/>
    <p:sldId id="337" r:id="rId7"/>
    <p:sldId id="261" r:id="rId8"/>
    <p:sldId id="262" r:id="rId9"/>
    <p:sldId id="346" r:id="rId10"/>
    <p:sldId id="259" r:id="rId11"/>
    <p:sldId id="347" r:id="rId12"/>
    <p:sldId id="263" r:id="rId13"/>
    <p:sldId id="264" r:id="rId14"/>
    <p:sldId id="339" r:id="rId15"/>
    <p:sldId id="331" r:id="rId16"/>
    <p:sldId id="333" r:id="rId17"/>
    <p:sldId id="265" r:id="rId18"/>
    <p:sldId id="266" r:id="rId19"/>
    <p:sldId id="267" r:id="rId20"/>
    <p:sldId id="335" r:id="rId21"/>
    <p:sldId id="343" r:id="rId22"/>
    <p:sldId id="344" r:id="rId23"/>
    <p:sldId id="342" r:id="rId24"/>
    <p:sldId id="336" r:id="rId25"/>
    <p:sldId id="340" r:id="rId26"/>
    <p:sldId id="348" r:id="rId27"/>
    <p:sldId id="349" r:id="rId28"/>
    <p:sldId id="345" r:id="rId29"/>
    <p:sldId id="326" r:id="rId30"/>
    <p:sldId id="258"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944" autoAdjust="0"/>
  </p:normalViewPr>
  <p:slideViewPr>
    <p:cSldViewPr snapToGrid="0">
      <p:cViewPr varScale="1">
        <p:scale>
          <a:sx n="57" d="100"/>
          <a:sy n="57" d="100"/>
        </p:scale>
        <p:origin x="824" y="40"/>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F0F4E2-A94C-4108-8782-1AABB78E21AB}" type="datetimeFigureOut">
              <a:rPr lang="en-GB" smtClean="0"/>
              <a:t>11/10/2023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78B9B3-FE55-47A8-A355-7CF014167209}" type="slidenum">
              <a:rPr lang="en-GB" smtClean="0"/>
              <a:t>‹#›</a:t>
            </a:fld>
            <a:endParaRPr lang="en-GB" dirty="0"/>
          </a:p>
        </p:txBody>
      </p:sp>
    </p:spTree>
    <p:extLst>
      <p:ext uri="{BB962C8B-B14F-4D97-AF65-F5344CB8AC3E}">
        <p14:creationId xmlns:p14="http://schemas.microsoft.com/office/powerpoint/2010/main" val="24850652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a:t>
            </a:r>
            <a:r>
              <a:rPr lang="en-GB" baseline="0" dirty="0"/>
              <a:t> this as a whole group activity (time saving)</a:t>
            </a:r>
          </a:p>
          <a:p>
            <a:endParaRPr lang="en-GB" baseline="0" dirty="0"/>
          </a:p>
          <a:p>
            <a:r>
              <a:rPr lang="en-GB" baseline="0" dirty="0"/>
              <a:t>This could also be done as a small group activity with flipchart paper and pens if time allows. </a:t>
            </a:r>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5</a:t>
            </a:fld>
            <a:endParaRPr lang="en-GB" dirty="0"/>
          </a:p>
        </p:txBody>
      </p:sp>
    </p:spTree>
    <p:extLst>
      <p:ext uri="{BB962C8B-B14F-4D97-AF65-F5344CB8AC3E}">
        <p14:creationId xmlns:p14="http://schemas.microsoft.com/office/powerpoint/2010/main" val="849749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6</a:t>
            </a:fld>
            <a:endParaRPr lang="en-GB" dirty="0"/>
          </a:p>
        </p:txBody>
      </p:sp>
    </p:spTree>
    <p:extLst>
      <p:ext uri="{BB962C8B-B14F-4D97-AF65-F5344CB8AC3E}">
        <p14:creationId xmlns:p14="http://schemas.microsoft.com/office/powerpoint/2010/main" val="3060724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78B9B3-FE55-47A8-A355-7CF014167209}" type="slidenum">
              <a:rPr lang="en-GB" smtClean="0"/>
              <a:t>10</a:t>
            </a:fld>
            <a:endParaRPr lang="en-GB" dirty="0"/>
          </a:p>
        </p:txBody>
      </p:sp>
    </p:spTree>
    <p:extLst>
      <p:ext uri="{BB962C8B-B14F-4D97-AF65-F5344CB8AC3E}">
        <p14:creationId xmlns:p14="http://schemas.microsoft.com/office/powerpoint/2010/main" val="1548753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14</a:t>
            </a:fld>
            <a:endParaRPr lang="en-GB" dirty="0"/>
          </a:p>
        </p:txBody>
      </p:sp>
    </p:spTree>
    <p:extLst>
      <p:ext uri="{BB962C8B-B14F-4D97-AF65-F5344CB8AC3E}">
        <p14:creationId xmlns:p14="http://schemas.microsoft.com/office/powerpoint/2010/main" val="40028163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15</a:t>
            </a:fld>
            <a:endParaRPr lang="en-GB" dirty="0"/>
          </a:p>
        </p:txBody>
      </p:sp>
    </p:spTree>
    <p:extLst>
      <p:ext uri="{BB962C8B-B14F-4D97-AF65-F5344CB8AC3E}">
        <p14:creationId xmlns:p14="http://schemas.microsoft.com/office/powerpoint/2010/main" val="26253771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16</a:t>
            </a:fld>
            <a:endParaRPr lang="en-GB" dirty="0"/>
          </a:p>
        </p:txBody>
      </p:sp>
    </p:spTree>
    <p:extLst>
      <p:ext uri="{BB962C8B-B14F-4D97-AF65-F5344CB8AC3E}">
        <p14:creationId xmlns:p14="http://schemas.microsoft.com/office/powerpoint/2010/main" val="36848811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a:t>
            </a:r>
            <a:r>
              <a:rPr lang="en-GB" baseline="0" dirty="0"/>
              <a:t> the first question is about what went well. It is easy to focus on the things you feel you did not do so well. (Moss, 2017, p. 196)</a:t>
            </a:r>
          </a:p>
          <a:p>
            <a:endParaRPr lang="en-GB" baseline="0" dirty="0"/>
          </a:p>
          <a:p>
            <a:r>
              <a:rPr lang="en-GB" baseline="0" dirty="0"/>
              <a:t>Emphasise to the students that it is important that they consider what they can take forward from their experiences; things that will help and support them going forward on their academic journey. </a:t>
            </a:r>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20</a:t>
            </a:fld>
            <a:endParaRPr lang="en-GB" dirty="0"/>
          </a:p>
        </p:txBody>
      </p:sp>
    </p:spTree>
    <p:extLst>
      <p:ext uri="{BB962C8B-B14F-4D97-AF65-F5344CB8AC3E}">
        <p14:creationId xmlns:p14="http://schemas.microsoft.com/office/powerpoint/2010/main" val="5695939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Task</a:t>
            </a:r>
            <a:r>
              <a:rPr lang="en-GB" sz="1200" baseline="0" dirty="0"/>
              <a:t>/question: </a:t>
            </a:r>
            <a:r>
              <a:rPr lang="en-GB" sz="1200" dirty="0"/>
              <a:t>You might want to think about how you felt at the start of the course and how you feel now. You might focus on the skills that you have developed.</a:t>
            </a:r>
          </a:p>
          <a:p>
            <a:endParaRPr lang="en-GB" sz="1200" dirty="0"/>
          </a:p>
          <a:p>
            <a:r>
              <a:rPr lang="en-GB" sz="1200" dirty="0"/>
              <a:t>These are examples to get students thinking about their learning journey over the course of the module. They</a:t>
            </a:r>
            <a:r>
              <a:rPr lang="en-GB" sz="1200" baseline="0" dirty="0"/>
              <a:t> will have developed skills, knowledge and understanding that they may not have had at the start of the course. This crucial point (towards the end of the module and semester) is a brilliant opportunity to look back and see how far they have come. There will be things in the ‘now’ section which can be developed further (moving forward section). For example if students feel confident in finding resources they may want to take this a step further by developing their understanding on how to use the literature within their academic work. </a:t>
            </a:r>
            <a:endParaRPr lang="en-GB" dirty="0"/>
          </a:p>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23</a:t>
            </a:fld>
            <a:endParaRPr lang="en-GB" dirty="0"/>
          </a:p>
        </p:txBody>
      </p:sp>
    </p:spTree>
    <p:extLst>
      <p:ext uri="{BB962C8B-B14F-4D97-AF65-F5344CB8AC3E}">
        <p14:creationId xmlns:p14="http://schemas.microsoft.com/office/powerpoint/2010/main" val="30519886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24</a:t>
            </a:fld>
            <a:endParaRPr lang="en-GB" dirty="0"/>
          </a:p>
        </p:txBody>
      </p:sp>
    </p:spTree>
    <p:extLst>
      <p:ext uri="{BB962C8B-B14F-4D97-AF65-F5344CB8AC3E}">
        <p14:creationId xmlns:p14="http://schemas.microsoft.com/office/powerpoint/2010/main" val="924175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task is</a:t>
            </a:r>
            <a:r>
              <a:rPr lang="en-GB" baseline="0" dirty="0"/>
              <a:t> to get students thinking reflectively. The template will enable them to record down their ideas which they can use as a basis for their reflection. </a:t>
            </a:r>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25</a:t>
            </a:fld>
            <a:endParaRPr lang="en-GB" dirty="0"/>
          </a:p>
        </p:txBody>
      </p:sp>
    </p:spTree>
    <p:extLst>
      <p:ext uri="{BB962C8B-B14F-4D97-AF65-F5344CB8AC3E}">
        <p14:creationId xmlns:p14="http://schemas.microsoft.com/office/powerpoint/2010/main" val="16079468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8C91629A-89CF-4C2C-9865-CC6C32D5498C}" type="slidenum">
              <a:rPr lang="en-GB" smtClean="0"/>
              <a:pPr>
                <a:defRPr/>
              </a:pPr>
              <a:t>29</a:t>
            </a:fld>
            <a:endParaRPr lang="en-GB" dirty="0"/>
          </a:p>
        </p:txBody>
      </p:sp>
    </p:spTree>
    <p:extLst>
      <p:ext uri="{BB962C8B-B14F-4D97-AF65-F5344CB8AC3E}">
        <p14:creationId xmlns:p14="http://schemas.microsoft.com/office/powerpoint/2010/main" val="20268979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dirty="0"/>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10/11/2023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dirty="0"/>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9814161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10/11/2023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3076776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10/11/2023</a:t>
            </a:fld>
            <a:endParaRPr lang="en-US" dirty="0"/>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513655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10/11/2023</a:t>
            </a:fld>
            <a:endParaRPr lang="en-US" dirty="0"/>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110084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10/11/2023</a:t>
            </a:fld>
            <a:endParaRPr lang="en-US" dirty="0"/>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9712228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10/11/2023</a:t>
            </a:fld>
            <a:endParaRPr lang="en-US" dirty="0"/>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1805164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10/11/2023</a:t>
            </a:fld>
            <a:endParaRPr lang="en-US" dirty="0"/>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285216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10/11/2023</a:t>
            </a:fld>
            <a:endParaRPr lang="en-US" dirty="0"/>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8740465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10/11/2023</a:t>
            </a:fld>
            <a:endParaRPr lang="en-US" dirty="0"/>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273510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10/11/2023</a:t>
            </a:fld>
            <a:endParaRPr lang="en-US" dirty="0"/>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238476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10/11/2023</a:t>
            </a:fld>
            <a:endParaRPr lang="en-US" dirty="0"/>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dirty="0"/>
          </a:p>
        </p:txBody>
      </p:sp>
    </p:spTree>
    <p:extLst>
      <p:ext uri="{BB962C8B-B14F-4D97-AF65-F5344CB8AC3E}">
        <p14:creationId xmlns:p14="http://schemas.microsoft.com/office/powerpoint/2010/main" val="40528486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10/11/2023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502688995"/>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IuHd8lZGlU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qQJ4gupvr-4"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KYzxYcMN7sE"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skillsforcare.org.uk/Documents/Learning-and-development/ASYE-child-and-family/Critically-reflective-action-learning.pdf" TargetMode="External"/><Relationship Id="rId2" Type="http://schemas.openxmlformats.org/officeDocument/2006/relationships/hyperlink" Target="https://www.hcpc-uk.org/standards/meeting-our-standards/reflective-practice/"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citethemrightonline.com/books/printed-books#second"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books.google.com/books?id=BGUOAAAAQAAJ&amp;pg=PA19" TargetMode="External"/><Relationship Id="rId7" Type="http://schemas.openxmlformats.org/officeDocument/2006/relationships/hyperlink" Target="https://www.worldcat.org/oclc/11030218" TargetMode="External"/><Relationship Id="rId2" Type="http://schemas.openxmlformats.org/officeDocument/2006/relationships/hyperlink" Target="https://en.wikipedia.org/wiki/Kogan_Page" TargetMode="External"/><Relationship Id="rId1" Type="http://schemas.openxmlformats.org/officeDocument/2006/relationships/slideLayout" Target="../slideLayouts/slideLayout2.xml"/><Relationship Id="rId6" Type="http://schemas.openxmlformats.org/officeDocument/2006/relationships/hyperlink" Target="https://en.wikipedia.org/wiki/OCLC_(identifier)" TargetMode="External"/><Relationship Id="rId5" Type="http://schemas.openxmlformats.org/officeDocument/2006/relationships/hyperlink" Target="https://en.wikipedia.org/wiki/Special:BookSources/978-0893972028" TargetMode="External"/><Relationship Id="rId4" Type="http://schemas.openxmlformats.org/officeDocument/2006/relationships/hyperlink" Target="https://en.wikipedia.org/wiki/ISBN_(identifi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8" name="Rectangle 10">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Rectangle 12">
            <a:extLst>
              <a:ext uri="{FF2B5EF4-FFF2-40B4-BE49-F238E27FC236}">
                <a16:creationId xmlns:a16="http://schemas.microsoft.com/office/drawing/2014/main" id="{C4056FD6-9767-4B1A-ACC2-9883F6A5B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79928" cy="6858000"/>
          </a:xfrm>
          <a:prstGeom prst="rect">
            <a:avLst/>
          </a:prstGeom>
          <a:blipFill dpi="0" rotWithShape="1">
            <a:blip r:embed="rId2">
              <a:alphaModFix amt="20000"/>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3">
            <a:extLst>
              <a:ext uri="{FF2B5EF4-FFF2-40B4-BE49-F238E27FC236}">
                <a16:creationId xmlns:a16="http://schemas.microsoft.com/office/drawing/2014/main" id="{C4F10A66-D3CD-45AA-90C2-D2857E766DCA}"/>
              </a:ext>
            </a:extLst>
          </p:cNvPr>
          <p:cNvPicPr>
            <a:picLocks noChangeAspect="1"/>
          </p:cNvPicPr>
          <p:nvPr/>
        </p:nvPicPr>
        <p:blipFill rotWithShape="1">
          <a:blip r:embed="rId3">
            <a:alphaModFix amt="70000"/>
          </a:blip>
          <a:srcRect r="-1" b="15725"/>
          <a:stretch/>
        </p:blipFill>
        <p:spPr>
          <a:xfrm>
            <a:off x="20" y="10"/>
            <a:ext cx="12188932" cy="6856614"/>
          </a:xfrm>
          <a:prstGeom prst="rect">
            <a:avLst/>
          </a:prstGeom>
        </p:spPr>
      </p:pic>
      <p:sp>
        <p:nvSpPr>
          <p:cNvPr id="2" name="Title 1">
            <a:extLst>
              <a:ext uri="{FF2B5EF4-FFF2-40B4-BE49-F238E27FC236}">
                <a16:creationId xmlns:a16="http://schemas.microsoft.com/office/drawing/2014/main" id="{5FF5D9C7-3B9F-4BF5-8055-AE2C71D3FA47}"/>
              </a:ext>
            </a:extLst>
          </p:cNvPr>
          <p:cNvSpPr>
            <a:spLocks noGrp="1"/>
          </p:cNvSpPr>
          <p:nvPr>
            <p:ph type="ctrTitle"/>
          </p:nvPr>
        </p:nvSpPr>
        <p:spPr>
          <a:xfrm>
            <a:off x="2175209" y="2024655"/>
            <a:ext cx="10190071" cy="3145855"/>
          </a:xfrm>
        </p:spPr>
        <p:txBody>
          <a:bodyPr anchor="b">
            <a:normAutofit/>
          </a:bodyPr>
          <a:lstStyle/>
          <a:p>
            <a:r>
              <a:rPr lang="en-GB" sz="5200" dirty="0">
                <a:solidFill>
                  <a:srgbClr val="FFFFFF"/>
                </a:solidFill>
              </a:rPr>
              <a:t>Reflective Practice</a:t>
            </a:r>
            <a:br>
              <a:rPr lang="en-GB" sz="5200" dirty="0">
                <a:solidFill>
                  <a:srgbClr val="FFFFFF"/>
                </a:solidFill>
              </a:rPr>
            </a:br>
            <a:r>
              <a:rPr lang="en-GB" sz="5200" dirty="0">
                <a:solidFill>
                  <a:srgbClr val="FFFFFF"/>
                </a:solidFill>
              </a:rPr>
              <a:t>Dr Liz Tilly </a:t>
            </a:r>
          </a:p>
        </p:txBody>
      </p:sp>
      <p:sp>
        <p:nvSpPr>
          <p:cNvPr id="3" name="Subtitle 2">
            <a:extLst>
              <a:ext uri="{FF2B5EF4-FFF2-40B4-BE49-F238E27FC236}">
                <a16:creationId xmlns:a16="http://schemas.microsoft.com/office/drawing/2014/main" id="{4A16B20A-E12A-4F80-A477-AB280FBB9BC1}"/>
              </a:ext>
            </a:extLst>
          </p:cNvPr>
          <p:cNvSpPr>
            <a:spLocks noGrp="1"/>
          </p:cNvSpPr>
          <p:nvPr>
            <p:ph type="subTitle" idx="1"/>
          </p:nvPr>
        </p:nvSpPr>
        <p:spPr>
          <a:xfrm>
            <a:off x="4122546" y="5948986"/>
            <a:ext cx="9781327" cy="2056617"/>
          </a:xfrm>
        </p:spPr>
        <p:txBody>
          <a:bodyPr anchor="t">
            <a:normAutofit/>
          </a:bodyPr>
          <a:lstStyle/>
          <a:p>
            <a:endParaRPr lang="en-GB" sz="2200" dirty="0">
              <a:solidFill>
                <a:srgbClr val="FFFFFF"/>
              </a:solidFill>
            </a:endParaRPr>
          </a:p>
        </p:txBody>
      </p:sp>
    </p:spTree>
    <p:extLst>
      <p:ext uri="{BB962C8B-B14F-4D97-AF65-F5344CB8AC3E}">
        <p14:creationId xmlns:p14="http://schemas.microsoft.com/office/powerpoint/2010/main" val="41383234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 name="Picture 9">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2" name="Rectangle 11">
            <a:extLst>
              <a:ext uri="{FF2B5EF4-FFF2-40B4-BE49-F238E27FC236}">
                <a16:creationId xmlns:a16="http://schemas.microsoft.com/office/drawing/2014/main" id="{4E7CE7A7-0AFD-439B-9765-E708254D9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239CFBC2-8561-4BBF-BDDE-CF7908C98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572B5A9-5531-4FA5-8C90-295EFED8B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12185904" cy="6858000"/>
          </a:xfrm>
          <a:prstGeom prst="rect">
            <a:avLst/>
          </a:prstGeom>
          <a:blipFill dpi="0" rotWithShape="1">
            <a:blip r:embed="rId3">
              <a:alphaModFix amt="40000"/>
              <a:duotone>
                <a:schemeClr val="accent1">
                  <a:shade val="45000"/>
                  <a:satMod val="135000"/>
                </a:schemeClr>
                <a:prstClr val="white"/>
              </a:duotone>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F3027E-F933-4D8A-87A8-112C69DBACEC}"/>
              </a:ext>
            </a:extLst>
          </p:cNvPr>
          <p:cNvSpPr>
            <a:spLocks noGrp="1"/>
          </p:cNvSpPr>
          <p:nvPr>
            <p:ph type="title"/>
          </p:nvPr>
        </p:nvSpPr>
        <p:spPr>
          <a:xfrm>
            <a:off x="2498598" y="696201"/>
            <a:ext cx="7010400" cy="1002957"/>
          </a:xfrm>
        </p:spPr>
        <p:txBody>
          <a:bodyPr vert="horz" lIns="91440" tIns="45720" rIns="91440" bIns="45720" rtlCol="0" anchor="b">
            <a:normAutofit/>
          </a:bodyPr>
          <a:lstStyle/>
          <a:p>
            <a:pPr algn="ctr"/>
            <a:r>
              <a:rPr lang="en-US" sz="5200" dirty="0"/>
              <a:t>Definition</a:t>
            </a:r>
          </a:p>
        </p:txBody>
      </p:sp>
      <p:sp>
        <p:nvSpPr>
          <p:cNvPr id="11" name="TextBox 10">
            <a:extLst>
              <a:ext uri="{FF2B5EF4-FFF2-40B4-BE49-F238E27FC236}">
                <a16:creationId xmlns:a16="http://schemas.microsoft.com/office/drawing/2014/main" id="{B1BB680E-03FD-4B00-A15A-95E27BF3DFDC}"/>
              </a:ext>
            </a:extLst>
          </p:cNvPr>
          <p:cNvSpPr txBox="1"/>
          <p:nvPr/>
        </p:nvSpPr>
        <p:spPr>
          <a:xfrm>
            <a:off x="285750" y="2413338"/>
            <a:ext cx="11296650" cy="2062103"/>
          </a:xfrm>
          <a:prstGeom prst="rect">
            <a:avLst/>
          </a:prstGeom>
          <a:noFill/>
        </p:spPr>
        <p:txBody>
          <a:bodyPr wrap="square">
            <a:spAutoFit/>
          </a:bodyPr>
          <a:lstStyle/>
          <a:p>
            <a:r>
              <a:rPr lang="en-GB" sz="3200" b="0" i="0" dirty="0">
                <a:solidFill>
                  <a:schemeClr val="bg1"/>
                </a:solidFill>
                <a:effectLst/>
                <a:latin typeface="Arial" panose="020B0604020202020204" pitchFamily="34" charset="0"/>
              </a:rPr>
              <a:t>“Reflection is an important human activity in which people recapture their experience, think about it, mull it over and evaluate it. It is this working with experience that is important in learning” (Boud et al., 1985)</a:t>
            </a:r>
            <a:endParaRPr lang="en-GB" sz="3200" dirty="0">
              <a:solidFill>
                <a:schemeClr val="bg1"/>
              </a:solidFill>
            </a:endParaRPr>
          </a:p>
        </p:txBody>
      </p:sp>
    </p:spTree>
    <p:extLst>
      <p:ext uri="{BB962C8B-B14F-4D97-AF65-F5344CB8AC3E}">
        <p14:creationId xmlns:p14="http://schemas.microsoft.com/office/powerpoint/2010/main" val="3233563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F0166-D41A-6EFD-E845-1B15A90CB23B}"/>
              </a:ext>
            </a:extLst>
          </p:cNvPr>
          <p:cNvSpPr>
            <a:spLocks noGrp="1"/>
          </p:cNvSpPr>
          <p:nvPr>
            <p:ph type="title"/>
          </p:nvPr>
        </p:nvSpPr>
        <p:spPr/>
        <p:txBody>
          <a:bodyPr/>
          <a:lstStyle/>
          <a:p>
            <a:r>
              <a:rPr lang="en-GB" dirty="0"/>
              <a:t>Why reflect?</a:t>
            </a:r>
          </a:p>
        </p:txBody>
      </p:sp>
      <p:sp>
        <p:nvSpPr>
          <p:cNvPr id="3" name="Content Placeholder 2">
            <a:extLst>
              <a:ext uri="{FF2B5EF4-FFF2-40B4-BE49-F238E27FC236}">
                <a16:creationId xmlns:a16="http://schemas.microsoft.com/office/drawing/2014/main" id="{36C177C2-6890-28A9-4F92-5A63A1E6C0C6}"/>
              </a:ext>
            </a:extLst>
          </p:cNvPr>
          <p:cNvSpPr>
            <a:spLocks noGrp="1"/>
          </p:cNvSpPr>
          <p:nvPr>
            <p:ph idx="1"/>
          </p:nvPr>
        </p:nvSpPr>
        <p:spPr/>
        <p:txBody>
          <a:bodyPr/>
          <a:lstStyle/>
          <a:p>
            <a:r>
              <a:rPr lang="en-GB" dirty="0"/>
              <a:t>How does it benefit health and social care professionals?</a:t>
            </a:r>
          </a:p>
          <a:p>
            <a:r>
              <a:rPr lang="en-GB" dirty="0"/>
              <a:t>How does it benefit people  with health and social care and support needs?</a:t>
            </a:r>
          </a:p>
          <a:p>
            <a:r>
              <a:rPr lang="en-GB" dirty="0"/>
              <a:t>What other benefits are there?</a:t>
            </a:r>
          </a:p>
        </p:txBody>
      </p:sp>
    </p:spTree>
    <p:extLst>
      <p:ext uri="{BB962C8B-B14F-4D97-AF65-F5344CB8AC3E}">
        <p14:creationId xmlns:p14="http://schemas.microsoft.com/office/powerpoint/2010/main" val="4096353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AC950-C30C-4834-B5B0-1AE8DCB9EF3A}"/>
              </a:ext>
            </a:extLst>
          </p:cNvPr>
          <p:cNvSpPr>
            <a:spLocks noGrp="1"/>
          </p:cNvSpPr>
          <p:nvPr>
            <p:ph type="title"/>
          </p:nvPr>
        </p:nvSpPr>
        <p:spPr/>
        <p:txBody>
          <a:bodyPr/>
          <a:lstStyle/>
          <a:p>
            <a:r>
              <a:rPr lang="en-GB" dirty="0"/>
              <a:t>Why reflect?</a:t>
            </a:r>
          </a:p>
        </p:txBody>
      </p:sp>
      <p:sp>
        <p:nvSpPr>
          <p:cNvPr id="3" name="Content Placeholder 2">
            <a:extLst>
              <a:ext uri="{FF2B5EF4-FFF2-40B4-BE49-F238E27FC236}">
                <a16:creationId xmlns:a16="http://schemas.microsoft.com/office/drawing/2014/main" id="{D3D72592-1675-48A1-9DA3-1635D04E4DCC}"/>
              </a:ext>
            </a:extLst>
          </p:cNvPr>
          <p:cNvSpPr>
            <a:spLocks noGrp="1"/>
          </p:cNvSpPr>
          <p:nvPr>
            <p:ph idx="1"/>
          </p:nvPr>
        </p:nvSpPr>
        <p:spPr>
          <a:xfrm>
            <a:off x="838200" y="1691324"/>
            <a:ext cx="10515600" cy="4453890"/>
          </a:xfrm>
        </p:spPr>
        <p:txBody>
          <a:bodyPr>
            <a:normAutofit fontScale="92500" lnSpcReduction="20000"/>
          </a:bodyPr>
          <a:lstStyle/>
          <a:p>
            <a:r>
              <a:rPr lang="en-GB" b="0" i="0" dirty="0">
                <a:effectLst/>
                <a:latin typeface="verdana" panose="020B0604030504040204" pitchFamily="34" charset="0"/>
              </a:rPr>
              <a:t>Being able to reflect is a valuable skill to have both during your education and as you move on to the workplace. </a:t>
            </a:r>
          </a:p>
          <a:p>
            <a:r>
              <a:rPr lang="en-GB" b="0" i="0" dirty="0">
                <a:effectLst/>
                <a:latin typeface="verdana" panose="020B0604030504040204" pitchFamily="34" charset="0"/>
              </a:rPr>
              <a:t>It helps you to think about your experiences, why things happened the way they did and how you can improve on these experiences in future.</a:t>
            </a:r>
          </a:p>
          <a:p>
            <a:r>
              <a:rPr lang="en-GB" b="0" i="0" dirty="0">
                <a:effectLst/>
                <a:latin typeface="verdana" panose="020B0604030504040204" pitchFamily="34" charset="0"/>
              </a:rPr>
              <a:t>You can practice reflection during your education, within the workplace or as part of a general programme of personal wellbeing. </a:t>
            </a:r>
          </a:p>
          <a:p>
            <a:r>
              <a:rPr lang="en-GB" b="0" i="0" dirty="0">
                <a:effectLst/>
                <a:latin typeface="verdana" panose="020B0604030504040204" pitchFamily="34" charset="0"/>
              </a:rPr>
              <a:t>It has many benefits at both a personal and professional level and can help you to focus on planning for future experiences.</a:t>
            </a:r>
            <a:endParaRPr lang="en-GB" dirty="0"/>
          </a:p>
        </p:txBody>
      </p:sp>
    </p:spTree>
    <p:extLst>
      <p:ext uri="{BB962C8B-B14F-4D97-AF65-F5344CB8AC3E}">
        <p14:creationId xmlns:p14="http://schemas.microsoft.com/office/powerpoint/2010/main" val="4167971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196752"/>
            <a:ext cx="8424863" cy="1143000"/>
          </a:xfrm>
        </p:spPr>
        <p:txBody>
          <a:bodyPr/>
          <a:lstStyle/>
          <a:p>
            <a:r>
              <a:rPr lang="en-GB" dirty="0"/>
              <a:t>What is reflection? </a:t>
            </a:r>
          </a:p>
        </p:txBody>
      </p:sp>
      <p:sp>
        <p:nvSpPr>
          <p:cNvPr id="8" name="Content Placeholder 7"/>
          <p:cNvSpPr>
            <a:spLocks noGrp="1"/>
          </p:cNvSpPr>
          <p:nvPr>
            <p:ph idx="1"/>
          </p:nvPr>
        </p:nvSpPr>
        <p:spPr>
          <a:xfrm>
            <a:off x="1847529" y="2276873"/>
            <a:ext cx="8424863" cy="4321175"/>
          </a:xfrm>
        </p:spPr>
        <p:txBody>
          <a:bodyPr/>
          <a:lstStyle/>
          <a:p>
            <a:pPr>
              <a:buFont typeface="Arial" panose="020B0604020202020204" pitchFamily="34" charset="0"/>
              <a:buChar char="•"/>
            </a:pPr>
            <a:r>
              <a:rPr lang="en-GB" dirty="0"/>
              <a:t>What is your understanding of reflection?</a:t>
            </a:r>
          </a:p>
          <a:p>
            <a:pPr>
              <a:buFont typeface="Arial" panose="020B0604020202020204" pitchFamily="34" charset="0"/>
              <a:buChar char="•"/>
            </a:pPr>
            <a:r>
              <a:rPr lang="en-GB" dirty="0"/>
              <a:t>Why is reflection important in Social Care?</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23592" y="3526125"/>
            <a:ext cx="7315200" cy="3096344"/>
          </a:xfrm>
          <a:prstGeom prst="rect">
            <a:avLst/>
          </a:prstGeom>
        </p:spPr>
      </p:pic>
    </p:spTree>
    <p:extLst>
      <p:ext uri="{BB962C8B-B14F-4D97-AF65-F5344CB8AC3E}">
        <p14:creationId xmlns:p14="http://schemas.microsoft.com/office/powerpoint/2010/main" val="40301376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4BBF-B5DC-4FE5-92CC-8BC0956C36CE}"/>
              </a:ext>
            </a:extLst>
          </p:cNvPr>
          <p:cNvSpPr>
            <a:spLocks noGrp="1"/>
          </p:cNvSpPr>
          <p:nvPr>
            <p:ph type="title"/>
          </p:nvPr>
        </p:nvSpPr>
        <p:spPr>
          <a:xfrm>
            <a:off x="1847862" y="1268760"/>
            <a:ext cx="8424863" cy="1143000"/>
          </a:xfrm>
        </p:spPr>
        <p:txBody>
          <a:bodyPr/>
          <a:lstStyle/>
          <a:p>
            <a:r>
              <a:rPr lang="en-GB" dirty="0"/>
              <a:t>The importance of reflection</a:t>
            </a:r>
          </a:p>
        </p:txBody>
      </p:sp>
      <p:sp>
        <p:nvSpPr>
          <p:cNvPr id="3" name="Content Placeholder 2">
            <a:extLst>
              <a:ext uri="{FF2B5EF4-FFF2-40B4-BE49-F238E27FC236}">
                <a16:creationId xmlns:a16="http://schemas.microsoft.com/office/drawing/2014/main" id="{55D00FEF-3E40-4447-98BD-296886BC1DE0}"/>
              </a:ext>
            </a:extLst>
          </p:cNvPr>
          <p:cNvSpPr>
            <a:spLocks noGrp="1"/>
          </p:cNvSpPr>
          <p:nvPr>
            <p:ph idx="1"/>
          </p:nvPr>
        </p:nvSpPr>
        <p:spPr>
          <a:xfrm>
            <a:off x="1847862" y="2204865"/>
            <a:ext cx="8424863" cy="4528071"/>
          </a:xfrm>
        </p:spPr>
        <p:txBody>
          <a:bodyPr>
            <a:normAutofit fontScale="92500" lnSpcReduction="10000"/>
          </a:bodyPr>
          <a:lstStyle/>
          <a:p>
            <a:r>
              <a:rPr lang="en-GB" dirty="0"/>
              <a:t>Helps to develop good practice.</a:t>
            </a:r>
          </a:p>
          <a:p>
            <a:r>
              <a:rPr lang="en-GB" dirty="0"/>
              <a:t>Critically reflective practice should not become a formality or ‘tick box’ exercise.</a:t>
            </a:r>
          </a:p>
          <a:p>
            <a:r>
              <a:rPr lang="en-GB" dirty="0"/>
              <a:t>Helps us to become more aware and challenge oppression and discrimination. </a:t>
            </a:r>
          </a:p>
          <a:p>
            <a:r>
              <a:rPr lang="en-GB" dirty="0"/>
              <a:t>Helps to learn about ourselves, our approaches to our work and our feelings.</a:t>
            </a:r>
          </a:p>
          <a:p>
            <a:r>
              <a:rPr lang="en-GB" dirty="0"/>
              <a:t>Helps to not make the same ‘mistakes’ again.</a:t>
            </a:r>
          </a:p>
          <a:p>
            <a:r>
              <a:rPr lang="en-GB" dirty="0"/>
              <a:t>Helps us move forward positively. </a:t>
            </a:r>
          </a:p>
          <a:p>
            <a:endParaRPr lang="en-GB" dirty="0"/>
          </a:p>
        </p:txBody>
      </p:sp>
    </p:spTree>
    <p:extLst>
      <p:ext uri="{BB962C8B-B14F-4D97-AF65-F5344CB8AC3E}">
        <p14:creationId xmlns:p14="http://schemas.microsoft.com/office/powerpoint/2010/main" val="1080350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6ADDB-E8AA-493B-B912-8C64F2F054DF}"/>
              </a:ext>
            </a:extLst>
          </p:cNvPr>
          <p:cNvSpPr>
            <a:spLocks noGrp="1"/>
          </p:cNvSpPr>
          <p:nvPr>
            <p:ph type="title"/>
          </p:nvPr>
        </p:nvSpPr>
        <p:spPr/>
        <p:txBody>
          <a:bodyPr/>
          <a:lstStyle/>
          <a:p>
            <a:r>
              <a:rPr lang="en-GB" dirty="0"/>
              <a:t>Benefits of reflection</a:t>
            </a:r>
          </a:p>
        </p:txBody>
      </p:sp>
      <p:sp>
        <p:nvSpPr>
          <p:cNvPr id="3" name="Content Placeholder 2">
            <a:extLst>
              <a:ext uri="{FF2B5EF4-FFF2-40B4-BE49-F238E27FC236}">
                <a16:creationId xmlns:a16="http://schemas.microsoft.com/office/drawing/2014/main" id="{B859A5F0-1C49-4FFE-B165-966BE87E0959}"/>
              </a:ext>
            </a:extLst>
          </p:cNvPr>
          <p:cNvSpPr>
            <a:spLocks noGrp="1"/>
          </p:cNvSpPr>
          <p:nvPr>
            <p:ph idx="1"/>
          </p:nvPr>
        </p:nvSpPr>
        <p:spPr/>
        <p:txBody>
          <a:bodyPr>
            <a:normAutofit fontScale="85000" lnSpcReduction="20000"/>
          </a:bodyPr>
          <a:lstStyle/>
          <a:p>
            <a:r>
              <a:rPr lang="en-GB" b="0" i="0" dirty="0">
                <a:effectLst/>
                <a:latin typeface="verdana" panose="020B0604030504040204" pitchFamily="34" charset="0"/>
              </a:rPr>
              <a:t>When you're studying you are likely to be very involved in your work and achieving academic success. It can be easy to become too narrowly focused on your work in this situation but reflective practice allows you to look at the bigger picture. Undertaking regular reflection, for example once a term, can really help you to think about your goals for studying and your plans for the future.</a:t>
            </a:r>
          </a:p>
          <a:p>
            <a:r>
              <a:rPr lang="en-GB" b="0" i="0" dirty="0">
                <a:effectLst/>
                <a:latin typeface="verdana" panose="020B0604030504040204" pitchFamily="34" charset="0"/>
              </a:rPr>
              <a:t>It can really help with the issue of 'self-talk'. We all have a little voice inside our heads which reminds us of all the things we could have done differently in certain situations. Reflecting on an experience can help to put this voice to use as we learn from what we have done and move forward.</a:t>
            </a:r>
          </a:p>
          <a:p>
            <a:endParaRPr lang="en-GB" dirty="0"/>
          </a:p>
        </p:txBody>
      </p:sp>
    </p:spTree>
    <p:extLst>
      <p:ext uri="{BB962C8B-B14F-4D97-AF65-F5344CB8AC3E}">
        <p14:creationId xmlns:p14="http://schemas.microsoft.com/office/powerpoint/2010/main" val="2310033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10732F-B0C5-4E20-BBE5-1F4FDC8BEAF3}"/>
              </a:ext>
            </a:extLst>
          </p:cNvPr>
          <p:cNvSpPr>
            <a:spLocks noGrp="1"/>
          </p:cNvSpPr>
          <p:nvPr>
            <p:ph idx="1"/>
          </p:nvPr>
        </p:nvSpPr>
        <p:spPr>
          <a:xfrm>
            <a:off x="609599" y="523876"/>
            <a:ext cx="10887075" cy="6067424"/>
          </a:xfrm>
        </p:spPr>
        <p:txBody>
          <a:bodyPr>
            <a:normAutofit fontScale="47500" lnSpcReduction="20000"/>
          </a:bodyPr>
          <a:lstStyle/>
          <a:p>
            <a:r>
              <a:rPr lang="en-GB" sz="4800" b="0" i="0" dirty="0">
                <a:effectLst/>
                <a:latin typeface="verdana" panose="020B0604030504040204" pitchFamily="34" charset="0"/>
              </a:rPr>
              <a:t>It gives you areas to improve on or develop. Whether you are a student or in the workplace you will find that you are constantly being asked for ways in which you can develop your knowledge and skills. Undertaking reflections can help you to think about areas that you can work on as well as what you are doing well.</a:t>
            </a:r>
          </a:p>
          <a:p>
            <a:pPr algn="l">
              <a:buFont typeface="Arial" panose="020B0604020202020204" pitchFamily="34" charset="0"/>
              <a:buChar char="•"/>
            </a:pPr>
            <a:r>
              <a:rPr lang="en-GB" sz="4800" b="0" i="0" dirty="0">
                <a:effectLst/>
                <a:latin typeface="verdana" panose="020B0604030504040204" pitchFamily="34" charset="0"/>
              </a:rPr>
              <a:t>Reflection can help you to be more creative and try new things. It's very easy to get stuck in a rut and it can be helpful to think about what you are doing and why you are doing it. This can help to spark new ideas and ways of thinking.</a:t>
            </a:r>
          </a:p>
          <a:p>
            <a:pPr algn="l">
              <a:buFont typeface="Arial" panose="020B0604020202020204" pitchFamily="34" charset="0"/>
              <a:buChar char="•"/>
            </a:pPr>
            <a:r>
              <a:rPr lang="en-GB" sz="4800" b="0" i="0" dirty="0">
                <a:effectLst/>
                <a:latin typeface="verdana" panose="020B0604030504040204" pitchFamily="34" charset="0"/>
              </a:rPr>
              <a:t>Human nature means that we all make assumptions about people and situations. Taking a step back and reflecting can help you to challenge some of these assumptions and see things from a new perspective.</a:t>
            </a:r>
          </a:p>
          <a:p>
            <a:pPr algn="l">
              <a:buFont typeface="Arial" panose="020B0604020202020204" pitchFamily="34" charset="0"/>
              <a:buChar char="•"/>
            </a:pPr>
            <a:r>
              <a:rPr lang="en-GB" sz="4800" b="0" i="0" dirty="0">
                <a:effectLst/>
                <a:latin typeface="verdana" panose="020B0604030504040204" pitchFamily="34" charset="0"/>
              </a:rPr>
              <a:t>Reflection is a key part of emotional intelligence - the ability to understand and remain in control of our emotions. This is a useful skills to have both for our own wellbeing and when working with others.</a:t>
            </a:r>
          </a:p>
          <a:p>
            <a:endParaRPr lang="en-GB" dirty="0"/>
          </a:p>
        </p:txBody>
      </p:sp>
    </p:spTree>
    <p:extLst>
      <p:ext uri="{BB962C8B-B14F-4D97-AF65-F5344CB8AC3E}">
        <p14:creationId xmlns:p14="http://schemas.microsoft.com/office/powerpoint/2010/main" val="8199654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8178C-8FCA-D880-98A4-EE26DF05B12B}"/>
              </a:ext>
            </a:extLst>
          </p:cNvPr>
          <p:cNvSpPr>
            <a:spLocks noGrp="1"/>
          </p:cNvSpPr>
          <p:nvPr>
            <p:ph type="title"/>
          </p:nvPr>
        </p:nvSpPr>
        <p:spPr/>
        <p:txBody>
          <a:bodyPr/>
          <a:lstStyle/>
          <a:p>
            <a:r>
              <a:rPr lang="en-GB" dirty="0"/>
              <a:t>HPCP</a:t>
            </a:r>
          </a:p>
        </p:txBody>
      </p:sp>
      <p:sp>
        <p:nvSpPr>
          <p:cNvPr id="3" name="Content Placeholder 2">
            <a:extLst>
              <a:ext uri="{FF2B5EF4-FFF2-40B4-BE49-F238E27FC236}">
                <a16:creationId xmlns:a16="http://schemas.microsoft.com/office/drawing/2014/main" id="{05836D32-3759-E984-4092-193067433972}"/>
              </a:ext>
            </a:extLst>
          </p:cNvPr>
          <p:cNvSpPr>
            <a:spLocks noGrp="1"/>
          </p:cNvSpPr>
          <p:nvPr>
            <p:ph idx="1"/>
          </p:nvPr>
        </p:nvSpPr>
        <p:spPr/>
        <p:txBody>
          <a:bodyPr/>
          <a:lstStyle/>
          <a:p>
            <a:r>
              <a:rPr lang="en-GB" dirty="0">
                <a:hlinkClick r:id="rId2"/>
              </a:rPr>
              <a:t>https://www.youtube.com/watch?v=IuHd8lZGlU8</a:t>
            </a:r>
            <a:r>
              <a:rPr lang="en-GB" dirty="0"/>
              <a:t> </a:t>
            </a:r>
          </a:p>
          <a:p>
            <a:r>
              <a:rPr lang="en-GB" dirty="0"/>
              <a:t>2mins</a:t>
            </a:r>
          </a:p>
        </p:txBody>
      </p:sp>
    </p:spTree>
    <p:extLst>
      <p:ext uri="{BB962C8B-B14F-4D97-AF65-F5344CB8AC3E}">
        <p14:creationId xmlns:p14="http://schemas.microsoft.com/office/powerpoint/2010/main" val="29931155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49D6-9A7E-4A85-BFFB-F177A32F4FDC}"/>
              </a:ext>
            </a:extLst>
          </p:cNvPr>
          <p:cNvSpPr>
            <a:spLocks noGrp="1"/>
          </p:cNvSpPr>
          <p:nvPr>
            <p:ph type="title"/>
          </p:nvPr>
        </p:nvSpPr>
        <p:spPr/>
        <p:txBody>
          <a:bodyPr/>
          <a:lstStyle/>
          <a:p>
            <a:r>
              <a:rPr lang="en-GB" dirty="0"/>
              <a:t>How to reflect</a:t>
            </a:r>
          </a:p>
        </p:txBody>
      </p:sp>
      <p:sp>
        <p:nvSpPr>
          <p:cNvPr id="3" name="Content Placeholder 2">
            <a:extLst>
              <a:ext uri="{FF2B5EF4-FFF2-40B4-BE49-F238E27FC236}">
                <a16:creationId xmlns:a16="http://schemas.microsoft.com/office/drawing/2014/main" id="{A4E0FBAA-AB3F-4F7D-ABFB-EB676CB91049}"/>
              </a:ext>
            </a:extLst>
          </p:cNvPr>
          <p:cNvSpPr>
            <a:spLocks noGrp="1"/>
          </p:cNvSpPr>
          <p:nvPr>
            <p:ph idx="1"/>
          </p:nvPr>
        </p:nvSpPr>
        <p:spPr/>
        <p:txBody>
          <a:bodyPr>
            <a:normAutofit lnSpcReduction="10000"/>
          </a:bodyPr>
          <a:lstStyle/>
          <a:p>
            <a:r>
              <a:rPr lang="en-GB" b="0" i="0" dirty="0">
                <a:effectLst/>
                <a:latin typeface="verdana" panose="020B0604030504040204" pitchFamily="34" charset="0"/>
              </a:rPr>
              <a:t>Luckily there are many models which you can use to guide your reflection.</a:t>
            </a:r>
          </a:p>
          <a:p>
            <a:r>
              <a:rPr lang="en-GB" dirty="0">
                <a:latin typeface="verdana" panose="020B0604030504040204" pitchFamily="34" charset="0"/>
              </a:rPr>
              <a:t>You should make regular time slots to reflect</a:t>
            </a:r>
          </a:p>
          <a:p>
            <a:r>
              <a:rPr lang="en-GB" b="0" i="0" dirty="0">
                <a:effectLst/>
                <a:latin typeface="verdana" panose="020B0604030504040204" pitchFamily="34" charset="0"/>
              </a:rPr>
              <a:t>Reflect on both positive and negative experiences</a:t>
            </a:r>
          </a:p>
          <a:p>
            <a:pPr lvl="1"/>
            <a:r>
              <a:rPr lang="en-GB" b="0" i="0" dirty="0">
                <a:effectLst/>
                <a:latin typeface="verdana" panose="020B0604030504040204" pitchFamily="34" charset="0"/>
              </a:rPr>
              <a:t>Reflecting on positive experiences can be very uplifting and motivating</a:t>
            </a:r>
            <a:r>
              <a:rPr lang="en-GB" dirty="0">
                <a:latin typeface="verdana" panose="020B0604030504040204" pitchFamily="34" charset="0"/>
              </a:rPr>
              <a:t> and can help guide future similar experiences</a:t>
            </a:r>
          </a:p>
          <a:p>
            <a:pPr lvl="1"/>
            <a:r>
              <a:rPr lang="en-GB" b="0" i="0" dirty="0">
                <a:effectLst/>
                <a:latin typeface="verdana" panose="020B0604030504040204" pitchFamily="34" charset="0"/>
              </a:rPr>
              <a:t>Negative experiences are often easier to learn from as we can pick them apart and think about what we can change to make them better.</a:t>
            </a:r>
          </a:p>
        </p:txBody>
      </p:sp>
    </p:spTree>
    <p:extLst>
      <p:ext uri="{BB962C8B-B14F-4D97-AF65-F5344CB8AC3E}">
        <p14:creationId xmlns:p14="http://schemas.microsoft.com/office/powerpoint/2010/main" val="1537782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2F6E4-F8E2-7898-F2B8-1D50D1A89953}"/>
              </a:ext>
            </a:extLst>
          </p:cNvPr>
          <p:cNvSpPr>
            <a:spLocks noGrp="1"/>
          </p:cNvSpPr>
          <p:nvPr>
            <p:ph type="title"/>
          </p:nvPr>
        </p:nvSpPr>
        <p:spPr/>
        <p:txBody>
          <a:bodyPr/>
          <a:lstStyle/>
          <a:p>
            <a:r>
              <a:rPr lang="en-GB" dirty="0"/>
              <a:t>Examples of reflective practice</a:t>
            </a:r>
          </a:p>
        </p:txBody>
      </p:sp>
      <p:sp>
        <p:nvSpPr>
          <p:cNvPr id="3" name="Content Placeholder 2">
            <a:extLst>
              <a:ext uri="{FF2B5EF4-FFF2-40B4-BE49-F238E27FC236}">
                <a16:creationId xmlns:a16="http://schemas.microsoft.com/office/drawing/2014/main" id="{CD15ADF1-26B1-FB18-48F2-00201B2091B2}"/>
              </a:ext>
            </a:extLst>
          </p:cNvPr>
          <p:cNvSpPr>
            <a:spLocks noGrp="1"/>
          </p:cNvSpPr>
          <p:nvPr>
            <p:ph idx="1"/>
          </p:nvPr>
        </p:nvSpPr>
        <p:spPr/>
        <p:txBody>
          <a:bodyPr/>
          <a:lstStyle/>
          <a:p>
            <a:r>
              <a:rPr lang="en-GB" dirty="0">
                <a:hlinkClick r:id="rId2"/>
              </a:rPr>
              <a:t>https://www.youtube.com/watch?v=qQJ4gupvr-4</a:t>
            </a:r>
            <a:endParaRPr lang="en-GB" dirty="0"/>
          </a:p>
          <a:p>
            <a:r>
              <a:rPr lang="en-GB" dirty="0"/>
              <a:t>2.5 mins</a:t>
            </a:r>
          </a:p>
        </p:txBody>
      </p:sp>
    </p:spTree>
    <p:extLst>
      <p:ext uri="{BB962C8B-B14F-4D97-AF65-F5344CB8AC3E}">
        <p14:creationId xmlns:p14="http://schemas.microsoft.com/office/powerpoint/2010/main" val="21236275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05EC6-044A-479F-92AD-AD644BE76836}"/>
              </a:ext>
            </a:extLst>
          </p:cNvPr>
          <p:cNvSpPr>
            <a:spLocks noGrp="1"/>
          </p:cNvSpPr>
          <p:nvPr>
            <p:ph type="title"/>
          </p:nvPr>
        </p:nvSpPr>
        <p:spPr>
          <a:xfrm>
            <a:off x="357809" y="15340"/>
            <a:ext cx="5941741" cy="1325563"/>
          </a:xfrm>
        </p:spPr>
        <p:txBody>
          <a:bodyPr/>
          <a:lstStyle/>
          <a:p>
            <a:r>
              <a:rPr lang="en-GB" dirty="0"/>
              <a:t>Models of Reflection</a:t>
            </a:r>
          </a:p>
        </p:txBody>
      </p:sp>
      <p:pic>
        <p:nvPicPr>
          <p:cNvPr id="5" name="Content Placeholder 4">
            <a:extLst>
              <a:ext uri="{FF2B5EF4-FFF2-40B4-BE49-F238E27FC236}">
                <a16:creationId xmlns:a16="http://schemas.microsoft.com/office/drawing/2014/main" id="{29A36CF8-8502-4581-B98E-FE710003C20E}"/>
              </a:ext>
            </a:extLst>
          </p:cNvPr>
          <p:cNvPicPr>
            <a:picLocks noGrp="1" noChangeAspect="1"/>
          </p:cNvPicPr>
          <p:nvPr>
            <p:ph idx="1"/>
          </p:nvPr>
        </p:nvPicPr>
        <p:blipFill rotWithShape="1">
          <a:blip r:embed="rId2"/>
          <a:srcRect t="19033" r="13226"/>
          <a:stretch/>
        </p:blipFill>
        <p:spPr>
          <a:xfrm>
            <a:off x="417974" y="2073847"/>
            <a:ext cx="5678026" cy="3114261"/>
          </a:xfrm>
        </p:spPr>
      </p:pic>
      <p:sp>
        <p:nvSpPr>
          <p:cNvPr id="6" name="TextBox 5">
            <a:extLst>
              <a:ext uri="{FF2B5EF4-FFF2-40B4-BE49-F238E27FC236}">
                <a16:creationId xmlns:a16="http://schemas.microsoft.com/office/drawing/2014/main" id="{233C9BD2-DB40-426B-97C0-208186F66732}"/>
              </a:ext>
            </a:extLst>
          </p:cNvPr>
          <p:cNvSpPr txBox="1"/>
          <p:nvPr/>
        </p:nvSpPr>
        <p:spPr>
          <a:xfrm>
            <a:off x="6453809" y="814821"/>
            <a:ext cx="5544902" cy="5632311"/>
          </a:xfrm>
          <a:prstGeom prst="rect">
            <a:avLst/>
          </a:prstGeom>
          <a:noFill/>
        </p:spPr>
        <p:txBody>
          <a:bodyPr wrap="square" rtlCol="0">
            <a:spAutoFit/>
          </a:bodyPr>
          <a:lstStyle/>
          <a:p>
            <a:pPr marL="285750" indent="-285750" algn="l">
              <a:buFont typeface="Arial" panose="020B0604020202020204" pitchFamily="34" charset="0"/>
              <a:buChar char="•"/>
            </a:pPr>
            <a:r>
              <a:rPr lang="en-GB" dirty="0">
                <a:solidFill>
                  <a:schemeClr val="bg1"/>
                </a:solidFill>
                <a:latin typeface="verdana" panose="020B0604030504040204" pitchFamily="34" charset="0"/>
              </a:rPr>
              <a:t>T</a:t>
            </a:r>
            <a:r>
              <a:rPr lang="en-GB" b="0" i="0" dirty="0">
                <a:solidFill>
                  <a:schemeClr val="bg1"/>
                </a:solidFill>
                <a:effectLst/>
                <a:latin typeface="verdana" panose="020B0604030504040204" pitchFamily="34" charset="0"/>
              </a:rPr>
              <a:t>he most simple models of reflection and contains only three stages</a:t>
            </a:r>
          </a:p>
          <a:p>
            <a:pPr marL="285750" indent="-285750" algn="l">
              <a:buFont typeface="Arial" panose="020B0604020202020204" pitchFamily="34" charset="0"/>
              <a:buChar char="•"/>
            </a:pPr>
            <a:r>
              <a:rPr lang="en-GB" b="0" i="0" dirty="0">
                <a:solidFill>
                  <a:schemeClr val="bg1"/>
                </a:solidFill>
                <a:effectLst/>
                <a:latin typeface="verdana" panose="020B0604030504040204" pitchFamily="34" charset="0"/>
              </a:rPr>
              <a:t>The cycle shows that we will start with an experience, either something we have been through before or something completely new to us. </a:t>
            </a:r>
          </a:p>
          <a:p>
            <a:pPr marL="285750" indent="-285750" algn="l">
              <a:buFont typeface="Arial" panose="020B0604020202020204" pitchFamily="34" charset="0"/>
              <a:buChar char="•"/>
            </a:pPr>
            <a:r>
              <a:rPr lang="en-GB" b="0" i="0" dirty="0">
                <a:solidFill>
                  <a:schemeClr val="bg1"/>
                </a:solidFill>
                <a:effectLst/>
                <a:latin typeface="verdana" panose="020B0604030504040204" pitchFamily="34" charset="0"/>
              </a:rPr>
              <a:t>This experience can be positive or negative and may be related to our work or something else entirely. </a:t>
            </a:r>
          </a:p>
          <a:p>
            <a:pPr marL="285750" indent="-285750" algn="l">
              <a:buFont typeface="Arial" panose="020B0604020202020204" pitchFamily="34" charset="0"/>
              <a:buChar char="•"/>
            </a:pPr>
            <a:r>
              <a:rPr lang="en-GB" b="0" i="0" dirty="0">
                <a:solidFill>
                  <a:schemeClr val="bg1"/>
                </a:solidFill>
                <a:effectLst/>
                <a:latin typeface="verdana" panose="020B0604030504040204" pitchFamily="34" charset="0"/>
              </a:rPr>
              <a:t>We will then reflect or think through the experience, examine our feelings about what happened and decide on the next steps</a:t>
            </a:r>
          </a:p>
          <a:p>
            <a:pPr marL="285750" indent="-285750" algn="l">
              <a:buFont typeface="Arial" panose="020B0604020202020204" pitchFamily="34" charset="0"/>
              <a:buChar char="•"/>
            </a:pPr>
            <a:r>
              <a:rPr lang="en-GB" b="0" i="0" dirty="0">
                <a:solidFill>
                  <a:schemeClr val="bg1"/>
                </a:solidFill>
                <a:effectLst/>
                <a:latin typeface="verdana" panose="020B0604030504040204" pitchFamily="34" charset="0"/>
              </a:rPr>
              <a:t>We then take an action. What we do as a result of an experience will be different depending on our own feelings and experiences leading up to it.</a:t>
            </a:r>
          </a:p>
          <a:p>
            <a:pPr marL="285750" indent="-285750" algn="l">
              <a:buFont typeface="Arial" panose="020B0604020202020204" pitchFamily="34" charset="0"/>
              <a:buChar char="•"/>
            </a:pPr>
            <a:r>
              <a:rPr lang="en-GB" b="0" i="0" dirty="0">
                <a:solidFill>
                  <a:schemeClr val="bg1"/>
                </a:solidFill>
                <a:effectLst/>
                <a:latin typeface="verdana" panose="020B0604030504040204" pitchFamily="34" charset="0"/>
              </a:rPr>
              <a:t> This action will result in another experience and the cycle will continue. </a:t>
            </a:r>
          </a:p>
          <a:p>
            <a:endParaRPr lang="en-GB" dirty="0"/>
          </a:p>
        </p:txBody>
      </p:sp>
      <p:sp>
        <p:nvSpPr>
          <p:cNvPr id="8" name="TextBox 7">
            <a:extLst>
              <a:ext uri="{FF2B5EF4-FFF2-40B4-BE49-F238E27FC236}">
                <a16:creationId xmlns:a16="http://schemas.microsoft.com/office/drawing/2014/main" id="{019534AC-7C12-46D9-A1AB-85BDF32BA49B}"/>
              </a:ext>
            </a:extLst>
          </p:cNvPr>
          <p:cNvSpPr txBox="1"/>
          <p:nvPr/>
        </p:nvSpPr>
        <p:spPr>
          <a:xfrm>
            <a:off x="357809" y="1507320"/>
            <a:ext cx="6096000" cy="400110"/>
          </a:xfrm>
          <a:prstGeom prst="rect">
            <a:avLst/>
          </a:prstGeom>
          <a:noFill/>
        </p:spPr>
        <p:txBody>
          <a:bodyPr wrap="square">
            <a:spAutoFit/>
          </a:bodyPr>
          <a:lstStyle/>
          <a:p>
            <a:r>
              <a:rPr lang="en-GB" sz="2000" b="1" i="0" dirty="0">
                <a:solidFill>
                  <a:srgbClr val="FFC000"/>
                </a:solidFill>
                <a:effectLst/>
                <a:latin typeface="verdana" panose="020B0604030504040204" pitchFamily="34" charset="0"/>
              </a:rPr>
              <a:t>The ERA cycle (Jasper, 2013) </a:t>
            </a:r>
            <a:endParaRPr lang="en-GB" sz="2000" b="1" dirty="0">
              <a:solidFill>
                <a:srgbClr val="FFC000"/>
              </a:solidFill>
            </a:endParaRPr>
          </a:p>
        </p:txBody>
      </p:sp>
    </p:spTree>
    <p:extLst>
      <p:ext uri="{BB962C8B-B14F-4D97-AF65-F5344CB8AC3E}">
        <p14:creationId xmlns:p14="http://schemas.microsoft.com/office/powerpoint/2010/main" val="1832111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9CE84A-7D2C-400B-A677-D13AF85AAA06}"/>
              </a:ext>
            </a:extLst>
          </p:cNvPr>
          <p:cNvSpPr>
            <a:spLocks noGrp="1"/>
          </p:cNvSpPr>
          <p:nvPr>
            <p:ph idx="1"/>
          </p:nvPr>
        </p:nvSpPr>
        <p:spPr>
          <a:xfrm>
            <a:off x="4226312" y="1384050"/>
            <a:ext cx="7717573" cy="5473950"/>
          </a:xfrm>
        </p:spPr>
        <p:txBody>
          <a:bodyPr>
            <a:normAutofit fontScale="92500"/>
          </a:bodyPr>
          <a:lstStyle/>
          <a:p>
            <a:pPr algn="l"/>
            <a:r>
              <a:rPr lang="en-GB" sz="2200" dirty="0">
                <a:latin typeface="verdana" panose="020B0604030504040204" pitchFamily="34" charset="0"/>
              </a:rPr>
              <a:t>This model is b</a:t>
            </a:r>
            <a:r>
              <a:rPr lang="en-GB" sz="2200" b="0" i="0" dirty="0">
                <a:effectLst/>
                <a:latin typeface="verdana" panose="020B0604030504040204" pitchFamily="34" charset="0"/>
              </a:rPr>
              <a:t>ased on theories about how people learn.</a:t>
            </a:r>
          </a:p>
          <a:p>
            <a:pPr algn="l"/>
            <a:r>
              <a:rPr lang="en-GB" sz="2200" b="0" i="0" dirty="0">
                <a:effectLst/>
                <a:latin typeface="verdana" panose="020B0604030504040204" pitchFamily="34" charset="0"/>
              </a:rPr>
              <a:t>The main concept is that we develop an understanding through actual experiences</a:t>
            </a:r>
          </a:p>
          <a:p>
            <a:pPr algn="l">
              <a:buFont typeface="Arial" panose="020B0604020202020204" pitchFamily="34" charset="0"/>
              <a:buChar char="•"/>
            </a:pPr>
            <a:r>
              <a:rPr lang="en-GB" sz="2200" b="1" i="0" dirty="0">
                <a:effectLst/>
                <a:latin typeface="verdana" panose="020B0604030504040204" pitchFamily="34" charset="0"/>
              </a:rPr>
              <a:t>Concrete experience- </a:t>
            </a:r>
            <a:r>
              <a:rPr lang="en-GB" sz="2200" b="0" i="0" dirty="0">
                <a:effectLst/>
                <a:latin typeface="verdana" panose="020B0604030504040204" pitchFamily="34" charset="0"/>
              </a:rPr>
              <a:t>we start with an experience (new/ or one previously experienced)</a:t>
            </a:r>
          </a:p>
          <a:p>
            <a:pPr algn="l">
              <a:buFont typeface="Arial" panose="020B0604020202020204" pitchFamily="34" charset="0"/>
              <a:buChar char="•"/>
            </a:pPr>
            <a:r>
              <a:rPr lang="en-GB" sz="2200" b="1" i="0" dirty="0">
                <a:effectLst/>
                <a:latin typeface="verdana" panose="020B0604030504040204" pitchFamily="34" charset="0"/>
              </a:rPr>
              <a:t>Reflective observation- </a:t>
            </a:r>
            <a:r>
              <a:rPr lang="en-GB" sz="2200" b="0" i="0" dirty="0">
                <a:effectLst/>
                <a:latin typeface="verdana" panose="020B0604030504040204" pitchFamily="34" charset="0"/>
              </a:rPr>
              <a:t>we reflect and note down anything we haven’t come across before</a:t>
            </a:r>
          </a:p>
          <a:p>
            <a:pPr algn="l">
              <a:buFont typeface="Arial" panose="020B0604020202020204" pitchFamily="34" charset="0"/>
              <a:buChar char="•"/>
            </a:pPr>
            <a:r>
              <a:rPr lang="en-GB" sz="2200" b="1" i="0" dirty="0">
                <a:effectLst/>
                <a:latin typeface="verdana" panose="020B0604030504040204" pitchFamily="34" charset="0"/>
              </a:rPr>
              <a:t>Abstract conceptualization</a:t>
            </a:r>
            <a:r>
              <a:rPr lang="en-GB" sz="2200" b="1" dirty="0">
                <a:latin typeface="verdana" panose="020B0604030504040204" pitchFamily="34" charset="0"/>
              </a:rPr>
              <a:t>- </a:t>
            </a:r>
            <a:r>
              <a:rPr lang="en-GB" sz="2200" b="0" i="0" dirty="0">
                <a:effectLst/>
                <a:latin typeface="verdana" panose="020B0604030504040204" pitchFamily="34" charset="0"/>
              </a:rPr>
              <a:t>Where this has happened we start to develop new ideas a result of this new experience, for example when something unexpected has happened we try to work out why this might be. </a:t>
            </a:r>
          </a:p>
          <a:p>
            <a:pPr algn="l">
              <a:buFont typeface="Arial" panose="020B0604020202020204" pitchFamily="34" charset="0"/>
              <a:buChar char="•"/>
            </a:pPr>
            <a:r>
              <a:rPr lang="en-GB" sz="2200" b="1" i="0" dirty="0">
                <a:effectLst/>
                <a:latin typeface="verdana" panose="020B0604030504040204" pitchFamily="34" charset="0"/>
              </a:rPr>
              <a:t>Active experimentation-  </a:t>
            </a:r>
            <a:r>
              <a:rPr lang="en-GB" sz="2200" b="0" i="0" dirty="0">
                <a:effectLst/>
                <a:latin typeface="verdana" panose="020B0604030504040204" pitchFamily="34" charset="0"/>
              </a:rPr>
              <a:t>we then apply these new ideas to different situations and so learning as a direct result of our experiences and reflections</a:t>
            </a:r>
          </a:p>
          <a:p>
            <a:endParaRPr lang="en-GB" dirty="0"/>
          </a:p>
        </p:txBody>
      </p:sp>
      <p:pic>
        <p:nvPicPr>
          <p:cNvPr id="5" name="Picture 4">
            <a:extLst>
              <a:ext uri="{FF2B5EF4-FFF2-40B4-BE49-F238E27FC236}">
                <a16:creationId xmlns:a16="http://schemas.microsoft.com/office/drawing/2014/main" id="{59F50BC7-F07E-44DE-A3D3-C996C78FEF94}"/>
              </a:ext>
            </a:extLst>
          </p:cNvPr>
          <p:cNvPicPr>
            <a:picLocks noChangeAspect="1"/>
          </p:cNvPicPr>
          <p:nvPr/>
        </p:nvPicPr>
        <p:blipFill>
          <a:blip r:embed="rId2"/>
          <a:stretch>
            <a:fillRect/>
          </a:stretch>
        </p:blipFill>
        <p:spPr>
          <a:xfrm>
            <a:off x="362581" y="1384050"/>
            <a:ext cx="3863731" cy="3267546"/>
          </a:xfrm>
          <a:prstGeom prst="rect">
            <a:avLst/>
          </a:prstGeom>
        </p:spPr>
      </p:pic>
      <p:sp>
        <p:nvSpPr>
          <p:cNvPr id="7" name="TextBox 6">
            <a:extLst>
              <a:ext uri="{FF2B5EF4-FFF2-40B4-BE49-F238E27FC236}">
                <a16:creationId xmlns:a16="http://schemas.microsoft.com/office/drawing/2014/main" id="{3F2312BC-7717-47FD-8AF3-5006A5F1BA05}"/>
              </a:ext>
            </a:extLst>
          </p:cNvPr>
          <p:cNvSpPr txBox="1"/>
          <p:nvPr/>
        </p:nvSpPr>
        <p:spPr>
          <a:xfrm>
            <a:off x="248115" y="623798"/>
            <a:ext cx="6364558" cy="400110"/>
          </a:xfrm>
          <a:prstGeom prst="rect">
            <a:avLst/>
          </a:prstGeom>
          <a:noFill/>
        </p:spPr>
        <p:txBody>
          <a:bodyPr wrap="square">
            <a:spAutoFit/>
          </a:bodyPr>
          <a:lstStyle/>
          <a:p>
            <a:pPr algn="l"/>
            <a:r>
              <a:rPr lang="en-GB" sz="2000" b="1" i="0" dirty="0">
                <a:solidFill>
                  <a:srgbClr val="FFC000"/>
                </a:solidFill>
                <a:effectLst/>
                <a:latin typeface="verdana" panose="020B0604030504040204" pitchFamily="34" charset="0"/>
              </a:rPr>
              <a:t>Kolb's Experiential Learning Cycle (1984)</a:t>
            </a:r>
          </a:p>
        </p:txBody>
      </p:sp>
    </p:spTree>
    <p:extLst>
      <p:ext uri="{BB962C8B-B14F-4D97-AF65-F5344CB8AC3E}">
        <p14:creationId xmlns:p14="http://schemas.microsoft.com/office/powerpoint/2010/main" val="2000121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340768"/>
            <a:ext cx="8424863" cy="1143000"/>
          </a:xfrm>
        </p:spPr>
        <p:txBody>
          <a:bodyPr>
            <a:normAutofit fontScale="90000"/>
          </a:bodyPr>
          <a:lstStyle/>
          <a:p>
            <a:r>
              <a:rPr lang="en-GB" dirty="0"/>
              <a:t>Kolb’s Cycle of Learning (1984)</a:t>
            </a:r>
          </a:p>
        </p:txBody>
      </p:sp>
      <p:sp>
        <p:nvSpPr>
          <p:cNvPr id="3" name="Content Placeholder 2"/>
          <p:cNvSpPr>
            <a:spLocks noGrp="1"/>
          </p:cNvSpPr>
          <p:nvPr>
            <p:ph idx="1"/>
          </p:nvPr>
        </p:nvSpPr>
        <p:spPr>
          <a:xfrm>
            <a:off x="1847529" y="2276873"/>
            <a:ext cx="8424863" cy="4321175"/>
          </a:xfrm>
        </p:spPr>
        <p:txBody>
          <a:bodyPr>
            <a:normAutofit fontScale="92500" lnSpcReduction="10000"/>
          </a:bodyPr>
          <a:lstStyle/>
          <a:p>
            <a:r>
              <a:rPr lang="en-GB" sz="2000" dirty="0"/>
              <a:t>Diagrammatic model about Adult learning that we can apply to reflective practice. </a:t>
            </a:r>
          </a:p>
          <a:p>
            <a:r>
              <a:rPr lang="en-GB" sz="2000" dirty="0"/>
              <a:t>Four components:</a:t>
            </a:r>
          </a:p>
          <a:p>
            <a:r>
              <a:rPr lang="en-GB" sz="2000" b="1" dirty="0"/>
              <a:t>Concrete</a:t>
            </a:r>
            <a:r>
              <a:rPr lang="en-GB" sz="2000" dirty="0"/>
              <a:t> day to day experience is the first step in a chain of learning. </a:t>
            </a:r>
          </a:p>
          <a:p>
            <a:r>
              <a:rPr lang="en-GB" sz="2000" b="1" dirty="0"/>
              <a:t>Reflective observation </a:t>
            </a:r>
            <a:r>
              <a:rPr lang="en-GB" sz="2000" dirty="0"/>
              <a:t>of our experience  helps us begin to draw out the learning points.</a:t>
            </a:r>
          </a:p>
          <a:p>
            <a:r>
              <a:rPr lang="en-GB" sz="2000" b="1" dirty="0"/>
              <a:t>Abstract conceptualisation </a:t>
            </a:r>
            <a:r>
              <a:rPr lang="en-GB" sz="2000" dirty="0"/>
              <a:t>involves forming links between the new experience and previous learning and experience. These links build up a ‘mini theory’ or conceptual framework. </a:t>
            </a:r>
          </a:p>
          <a:p>
            <a:r>
              <a:rPr lang="en-GB" sz="2000" dirty="0"/>
              <a:t>In </a:t>
            </a:r>
            <a:r>
              <a:rPr lang="en-GB" sz="2000" b="1" dirty="0"/>
              <a:t>active experimentation</a:t>
            </a:r>
            <a:r>
              <a:rPr lang="en-GB" sz="2000" dirty="0"/>
              <a:t>, a cycle of learning is completed when new ideas are tried out in practice. </a:t>
            </a:r>
          </a:p>
          <a:p>
            <a:pPr marL="0" indent="0" algn="r">
              <a:buNone/>
            </a:pPr>
            <a:r>
              <a:rPr lang="en-GB" sz="1800" dirty="0"/>
              <a:t>(Thompson, 2009, in Moss, 2017)</a:t>
            </a:r>
          </a:p>
        </p:txBody>
      </p:sp>
    </p:spTree>
    <p:extLst>
      <p:ext uri="{BB962C8B-B14F-4D97-AF65-F5344CB8AC3E}">
        <p14:creationId xmlns:p14="http://schemas.microsoft.com/office/powerpoint/2010/main" val="29187210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CDF20-1181-49A5-8633-C610521C4185}"/>
              </a:ext>
            </a:extLst>
          </p:cNvPr>
          <p:cNvSpPr>
            <a:spLocks noGrp="1"/>
          </p:cNvSpPr>
          <p:nvPr>
            <p:ph type="title"/>
          </p:nvPr>
        </p:nvSpPr>
        <p:spPr>
          <a:xfrm>
            <a:off x="1847863" y="1412776"/>
            <a:ext cx="8424863" cy="1143000"/>
          </a:xfrm>
        </p:spPr>
        <p:txBody>
          <a:bodyPr/>
          <a:lstStyle/>
          <a:p>
            <a:r>
              <a:rPr lang="en-GB" dirty="0"/>
              <a:t>Kolb’s Cycle of Learning 1984</a:t>
            </a:r>
          </a:p>
        </p:txBody>
      </p:sp>
      <p:pic>
        <p:nvPicPr>
          <p:cNvPr id="4" name="Content Placeholder 4">
            <a:extLst>
              <a:ext uri="{FF2B5EF4-FFF2-40B4-BE49-F238E27FC236}">
                <a16:creationId xmlns:a16="http://schemas.microsoft.com/office/drawing/2014/main" id="{333ED52F-F911-40E7-937F-991A5A27C8A0}"/>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47528" y="2492896"/>
            <a:ext cx="8424936" cy="4104456"/>
          </a:xfrm>
        </p:spPr>
      </p:pic>
    </p:spTree>
    <p:extLst>
      <p:ext uri="{BB962C8B-B14F-4D97-AF65-F5344CB8AC3E}">
        <p14:creationId xmlns:p14="http://schemas.microsoft.com/office/powerpoint/2010/main" val="49391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268760"/>
            <a:ext cx="8424863" cy="1143000"/>
          </a:xfrm>
        </p:spPr>
        <p:txBody>
          <a:bodyPr/>
          <a:lstStyle/>
          <a:p>
            <a:r>
              <a:rPr lang="en-GB" dirty="0"/>
              <a:t>Gibbs’ Reflective Cycle (1988)</a:t>
            </a:r>
          </a:p>
        </p:txBody>
      </p:sp>
      <p:pic>
        <p:nvPicPr>
          <p:cNvPr id="4" name="Content Placeholder 7">
            <a:extLst>
              <a:ext uri="{FF2B5EF4-FFF2-40B4-BE49-F238E27FC236}">
                <a16:creationId xmlns:a16="http://schemas.microsoft.com/office/drawing/2014/main" id="{8ECC9403-28DE-40E6-A987-F7FED40E1FC8}"/>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91544" y="2204864"/>
            <a:ext cx="8064896" cy="4248472"/>
          </a:xfrm>
        </p:spPr>
      </p:pic>
    </p:spTree>
    <p:extLst>
      <p:ext uri="{BB962C8B-B14F-4D97-AF65-F5344CB8AC3E}">
        <p14:creationId xmlns:p14="http://schemas.microsoft.com/office/powerpoint/2010/main" val="2697822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4732545-1C4A-4840-BEC7-D6FF631F1C24}"/>
              </a:ext>
            </a:extLst>
          </p:cNvPr>
          <p:cNvPicPr>
            <a:picLocks noGrp="1" noChangeAspect="1"/>
          </p:cNvPicPr>
          <p:nvPr>
            <p:ph idx="1"/>
          </p:nvPr>
        </p:nvPicPr>
        <p:blipFill>
          <a:blip r:embed="rId2"/>
          <a:stretch>
            <a:fillRect/>
          </a:stretch>
        </p:blipFill>
        <p:spPr>
          <a:xfrm>
            <a:off x="328345" y="1465088"/>
            <a:ext cx="4512559" cy="3508356"/>
          </a:xfrm>
        </p:spPr>
      </p:pic>
      <p:sp>
        <p:nvSpPr>
          <p:cNvPr id="7" name="TextBox 6">
            <a:extLst>
              <a:ext uri="{FF2B5EF4-FFF2-40B4-BE49-F238E27FC236}">
                <a16:creationId xmlns:a16="http://schemas.microsoft.com/office/drawing/2014/main" id="{A80F4922-D741-4256-83E3-06AE7C75D067}"/>
              </a:ext>
            </a:extLst>
          </p:cNvPr>
          <p:cNvSpPr txBox="1"/>
          <p:nvPr/>
        </p:nvSpPr>
        <p:spPr>
          <a:xfrm>
            <a:off x="328345" y="690705"/>
            <a:ext cx="6094140" cy="400110"/>
          </a:xfrm>
          <a:prstGeom prst="rect">
            <a:avLst/>
          </a:prstGeom>
          <a:noFill/>
        </p:spPr>
        <p:txBody>
          <a:bodyPr wrap="square">
            <a:spAutoFit/>
          </a:bodyPr>
          <a:lstStyle/>
          <a:p>
            <a:pPr algn="l"/>
            <a:r>
              <a:rPr lang="en-GB" sz="2000" b="1" i="0" dirty="0">
                <a:solidFill>
                  <a:srgbClr val="FFC000"/>
                </a:solidFill>
                <a:effectLst/>
                <a:latin typeface="Verdana" panose="020B0604030504040204" pitchFamily="34" charset="0"/>
                <a:ea typeface="Verdana" panose="020B0604030504040204" pitchFamily="34" charset="0"/>
              </a:rPr>
              <a:t>Gibb's Reflective Cycle</a:t>
            </a:r>
          </a:p>
        </p:txBody>
      </p:sp>
      <p:sp>
        <p:nvSpPr>
          <p:cNvPr id="9" name="TextBox 8">
            <a:extLst>
              <a:ext uri="{FF2B5EF4-FFF2-40B4-BE49-F238E27FC236}">
                <a16:creationId xmlns:a16="http://schemas.microsoft.com/office/drawing/2014/main" id="{291574EE-2D9A-4C70-A855-48D70988D249}"/>
              </a:ext>
            </a:extLst>
          </p:cNvPr>
          <p:cNvSpPr txBox="1"/>
          <p:nvPr/>
        </p:nvSpPr>
        <p:spPr>
          <a:xfrm>
            <a:off x="4927596" y="53062"/>
            <a:ext cx="7264403" cy="2970044"/>
          </a:xfrm>
          <a:prstGeom prst="rect">
            <a:avLst/>
          </a:prstGeom>
          <a:noFill/>
        </p:spPr>
        <p:txBody>
          <a:bodyPr wrap="square">
            <a:spAutoFit/>
          </a:bodyPr>
          <a:lstStyle/>
          <a:p>
            <a:pPr marL="285750" indent="-285750">
              <a:buFont typeface="Arial" panose="020B0604020202020204" pitchFamily="34" charset="0"/>
              <a:buChar char="•"/>
            </a:pPr>
            <a:r>
              <a:rPr lang="en-GB" sz="1700" dirty="0">
                <a:solidFill>
                  <a:schemeClr val="bg1"/>
                </a:solidFill>
                <a:latin typeface="verdana" panose="020B0604030504040204" pitchFamily="34" charset="0"/>
              </a:rPr>
              <a:t>This </a:t>
            </a:r>
            <a:r>
              <a:rPr lang="en-GB" sz="1700" b="0" i="0" dirty="0">
                <a:solidFill>
                  <a:schemeClr val="bg1"/>
                </a:solidFill>
                <a:effectLst/>
                <a:latin typeface="verdana" panose="020B0604030504040204" pitchFamily="34" charset="0"/>
              </a:rPr>
              <a:t>is one of the more complex models of reflection but the multiple stages of the process help to guide you through reflection.</a:t>
            </a:r>
          </a:p>
          <a:p>
            <a:endParaRPr lang="en-GB" sz="1700" b="0" i="0" dirty="0">
              <a:solidFill>
                <a:schemeClr val="bg1"/>
              </a:solidFill>
              <a:effectLst/>
              <a:latin typeface="verdana" panose="020B0604030504040204" pitchFamily="34" charset="0"/>
            </a:endParaRPr>
          </a:p>
          <a:p>
            <a:pPr marL="285750" indent="-285750">
              <a:buFont typeface="Arial" panose="020B0604020202020204" pitchFamily="34" charset="0"/>
              <a:buChar char="•"/>
            </a:pPr>
            <a:r>
              <a:rPr lang="en-GB" sz="1700" b="0" i="0" dirty="0">
                <a:solidFill>
                  <a:schemeClr val="bg1"/>
                </a:solidFill>
                <a:effectLst/>
                <a:latin typeface="verdana" panose="020B0604030504040204" pitchFamily="34" charset="0"/>
              </a:rPr>
              <a:t>Gibb's cycle contains six stages:</a:t>
            </a: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Description</a:t>
            </a:r>
            <a:endParaRPr lang="en-GB" sz="1700" dirty="0">
              <a:solidFill>
                <a:schemeClr val="bg1"/>
              </a:solidFill>
              <a:latin typeface="verdana" panose="020B0604030504040204" pitchFamily="34" charset="0"/>
            </a:endParaRP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Feelings</a:t>
            </a:r>
            <a:endParaRPr lang="en-GB" sz="1700" dirty="0">
              <a:solidFill>
                <a:schemeClr val="bg1"/>
              </a:solidFill>
              <a:latin typeface="verdana" panose="020B0604030504040204" pitchFamily="34" charset="0"/>
            </a:endParaRP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Evaluation</a:t>
            </a:r>
            <a:endParaRPr lang="en-GB" sz="1700" dirty="0">
              <a:solidFill>
                <a:schemeClr val="bg1"/>
              </a:solidFill>
              <a:latin typeface="verdana" panose="020B0604030504040204" pitchFamily="34" charset="0"/>
            </a:endParaRP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Analysis</a:t>
            </a:r>
            <a:endParaRPr lang="en-GB" sz="1700" dirty="0">
              <a:solidFill>
                <a:schemeClr val="bg1"/>
              </a:solidFill>
              <a:latin typeface="verdana" panose="020B0604030504040204" pitchFamily="34" charset="0"/>
            </a:endParaRP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Conclusion</a:t>
            </a:r>
            <a:endParaRPr lang="en-GB" sz="1700" dirty="0">
              <a:solidFill>
                <a:schemeClr val="bg1"/>
              </a:solidFill>
              <a:latin typeface="verdana" panose="020B0604030504040204" pitchFamily="34" charset="0"/>
            </a:endParaRPr>
          </a:p>
          <a:p>
            <a:pPr marL="742950" lvl="1" indent="-285750">
              <a:buFont typeface="Arial" panose="020B0604020202020204" pitchFamily="34" charset="0"/>
              <a:buChar char="•"/>
            </a:pPr>
            <a:r>
              <a:rPr lang="en-GB" sz="1700" b="0" i="0" dirty="0">
                <a:solidFill>
                  <a:schemeClr val="bg1"/>
                </a:solidFill>
                <a:effectLst/>
                <a:latin typeface="verdana" panose="020B0604030504040204" pitchFamily="34" charset="0"/>
              </a:rPr>
              <a:t>Action plan</a:t>
            </a:r>
          </a:p>
        </p:txBody>
      </p:sp>
      <p:pic>
        <p:nvPicPr>
          <p:cNvPr id="3" name="Picture 2">
            <a:extLst>
              <a:ext uri="{FF2B5EF4-FFF2-40B4-BE49-F238E27FC236}">
                <a16:creationId xmlns:a16="http://schemas.microsoft.com/office/drawing/2014/main" id="{B01D8CBD-1416-42CC-A9CF-3A36D42E8E42}"/>
              </a:ext>
            </a:extLst>
          </p:cNvPr>
          <p:cNvPicPr>
            <a:picLocks noChangeAspect="1"/>
          </p:cNvPicPr>
          <p:nvPr/>
        </p:nvPicPr>
        <p:blipFill>
          <a:blip r:embed="rId3"/>
          <a:stretch>
            <a:fillRect/>
          </a:stretch>
        </p:blipFill>
        <p:spPr>
          <a:xfrm>
            <a:off x="5031105" y="3023106"/>
            <a:ext cx="6082712" cy="3834894"/>
          </a:xfrm>
          <a:prstGeom prst="rect">
            <a:avLst/>
          </a:prstGeom>
        </p:spPr>
      </p:pic>
    </p:spTree>
    <p:extLst>
      <p:ext uri="{BB962C8B-B14F-4D97-AF65-F5344CB8AC3E}">
        <p14:creationId xmlns:p14="http://schemas.microsoft.com/office/powerpoint/2010/main" val="7969775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6381E-C596-4009-AB78-E18589824D74}"/>
              </a:ext>
            </a:extLst>
          </p:cNvPr>
          <p:cNvSpPr>
            <a:spLocks noGrp="1"/>
          </p:cNvSpPr>
          <p:nvPr>
            <p:ph type="title"/>
          </p:nvPr>
        </p:nvSpPr>
        <p:spPr>
          <a:xfrm>
            <a:off x="838200" y="365760"/>
            <a:ext cx="7369098" cy="1325563"/>
          </a:xfrm>
        </p:spPr>
        <p:txBody>
          <a:bodyPr>
            <a:normAutofit/>
          </a:bodyPr>
          <a:lstStyle/>
          <a:p>
            <a:r>
              <a:rPr lang="en-GB" dirty="0"/>
              <a:t>Barriers to reflection</a:t>
            </a:r>
          </a:p>
        </p:txBody>
      </p:sp>
      <p:pic>
        <p:nvPicPr>
          <p:cNvPr id="5" name="Picture 4">
            <a:extLst>
              <a:ext uri="{FF2B5EF4-FFF2-40B4-BE49-F238E27FC236}">
                <a16:creationId xmlns:a16="http://schemas.microsoft.com/office/drawing/2014/main" id="{B8686A13-5DDE-4681-BBC6-70944BDFF787}"/>
              </a:ext>
            </a:extLst>
          </p:cNvPr>
          <p:cNvPicPr>
            <a:picLocks noChangeAspect="1"/>
          </p:cNvPicPr>
          <p:nvPr/>
        </p:nvPicPr>
        <p:blipFill>
          <a:blip r:embed="rId2"/>
          <a:stretch>
            <a:fillRect/>
          </a:stretch>
        </p:blipFill>
        <p:spPr>
          <a:xfrm>
            <a:off x="3346631" y="1994791"/>
            <a:ext cx="5498738" cy="4350407"/>
          </a:xfrm>
          <a:prstGeom prst="rect">
            <a:avLst/>
          </a:prstGeom>
        </p:spPr>
      </p:pic>
    </p:spTree>
    <p:extLst>
      <p:ext uri="{BB962C8B-B14F-4D97-AF65-F5344CB8AC3E}">
        <p14:creationId xmlns:p14="http://schemas.microsoft.com/office/powerpoint/2010/main" val="236789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9555-2036-4545-8414-1817B8B7974B}"/>
              </a:ext>
            </a:extLst>
          </p:cNvPr>
          <p:cNvSpPr>
            <a:spLocks noGrp="1"/>
          </p:cNvSpPr>
          <p:nvPr>
            <p:ph type="title"/>
          </p:nvPr>
        </p:nvSpPr>
        <p:spPr/>
        <p:txBody>
          <a:bodyPr/>
          <a:lstStyle/>
          <a:p>
            <a:r>
              <a:rPr lang="en-GB" dirty="0"/>
              <a:t>Summary</a:t>
            </a:r>
          </a:p>
        </p:txBody>
      </p:sp>
      <p:pic>
        <p:nvPicPr>
          <p:cNvPr id="5" name="Picture 4">
            <a:extLst>
              <a:ext uri="{FF2B5EF4-FFF2-40B4-BE49-F238E27FC236}">
                <a16:creationId xmlns:a16="http://schemas.microsoft.com/office/drawing/2014/main" id="{AF1FDD8B-3B19-45C6-A570-1001B30E741B}"/>
              </a:ext>
            </a:extLst>
          </p:cNvPr>
          <p:cNvPicPr>
            <a:picLocks noChangeAspect="1"/>
          </p:cNvPicPr>
          <p:nvPr/>
        </p:nvPicPr>
        <p:blipFill>
          <a:blip r:embed="rId2"/>
          <a:stretch>
            <a:fillRect/>
          </a:stretch>
        </p:blipFill>
        <p:spPr>
          <a:xfrm>
            <a:off x="925551" y="1691323"/>
            <a:ext cx="9857678" cy="4441894"/>
          </a:xfrm>
          <a:prstGeom prst="rect">
            <a:avLst/>
          </a:prstGeom>
        </p:spPr>
      </p:pic>
      <p:sp>
        <p:nvSpPr>
          <p:cNvPr id="7" name="TextBox 6">
            <a:extLst>
              <a:ext uri="{FF2B5EF4-FFF2-40B4-BE49-F238E27FC236}">
                <a16:creationId xmlns:a16="http://schemas.microsoft.com/office/drawing/2014/main" id="{FCC1B1AE-4277-4ED3-898D-C7D1F4F0DA80}"/>
              </a:ext>
            </a:extLst>
          </p:cNvPr>
          <p:cNvSpPr txBox="1"/>
          <p:nvPr/>
        </p:nvSpPr>
        <p:spPr>
          <a:xfrm>
            <a:off x="211871" y="6307574"/>
            <a:ext cx="11487615" cy="369332"/>
          </a:xfrm>
          <a:prstGeom prst="rect">
            <a:avLst/>
          </a:prstGeom>
          <a:noFill/>
        </p:spPr>
        <p:txBody>
          <a:bodyPr wrap="square">
            <a:spAutoFit/>
          </a:bodyPr>
          <a:lstStyle/>
          <a:p>
            <a:r>
              <a:rPr lang="en-GB" b="0" i="1" dirty="0">
                <a:solidFill>
                  <a:schemeClr val="bg1"/>
                </a:solidFill>
                <a:effectLst/>
                <a:latin typeface="verdana" panose="020B0604030504040204" pitchFamily="34" charset="0"/>
              </a:rPr>
              <a:t>Adapted from The Reflective Practice Guide: an Interdisciplinary Approach / Barbara Bassot.</a:t>
            </a:r>
            <a:endParaRPr lang="en-GB" dirty="0">
              <a:solidFill>
                <a:schemeClr val="bg1"/>
              </a:solidFill>
            </a:endParaRPr>
          </a:p>
        </p:txBody>
      </p:sp>
    </p:spTree>
    <p:extLst>
      <p:ext uri="{BB962C8B-B14F-4D97-AF65-F5344CB8AC3E}">
        <p14:creationId xmlns:p14="http://schemas.microsoft.com/office/powerpoint/2010/main" val="26049722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340768"/>
            <a:ext cx="8424863" cy="1143000"/>
          </a:xfrm>
        </p:spPr>
        <p:txBody>
          <a:bodyPr/>
          <a:lstStyle/>
          <a:p>
            <a:r>
              <a:rPr lang="en-GB" dirty="0"/>
              <a:t>Learning Points </a:t>
            </a:r>
          </a:p>
        </p:txBody>
      </p:sp>
      <p:sp>
        <p:nvSpPr>
          <p:cNvPr id="3" name="Content Placeholder 2"/>
          <p:cNvSpPr>
            <a:spLocks noGrp="1"/>
          </p:cNvSpPr>
          <p:nvPr>
            <p:ph idx="1"/>
          </p:nvPr>
        </p:nvSpPr>
        <p:spPr>
          <a:xfrm>
            <a:off x="1847529" y="2536826"/>
            <a:ext cx="8424863" cy="4321175"/>
          </a:xfrm>
        </p:spPr>
        <p:txBody>
          <a:bodyPr/>
          <a:lstStyle/>
          <a:p>
            <a:r>
              <a:rPr lang="en-GB" dirty="0"/>
              <a:t>What went well?</a:t>
            </a:r>
          </a:p>
          <a:p>
            <a:r>
              <a:rPr lang="en-GB" dirty="0"/>
              <a:t>What you might have done differently?</a:t>
            </a:r>
          </a:p>
          <a:p>
            <a:r>
              <a:rPr lang="en-GB" dirty="0"/>
              <a:t>What opportunities did you seize and which did you perhaps miss?</a:t>
            </a:r>
          </a:p>
          <a:p>
            <a:pPr marL="0" indent="0" algn="r">
              <a:buNone/>
            </a:pPr>
            <a:r>
              <a:rPr lang="en-GB" sz="2000" dirty="0"/>
              <a:t>(Moss, 2017, p. 196)</a:t>
            </a:r>
          </a:p>
          <a:p>
            <a:pPr>
              <a:buFont typeface="Arial" panose="020B0604020202020204" pitchFamily="34" charset="0"/>
              <a:buChar char="•"/>
            </a:pPr>
            <a:r>
              <a:rPr lang="en-GB" dirty="0"/>
              <a:t>What can you learn from the experience and take forward?</a:t>
            </a:r>
          </a:p>
          <a:p>
            <a:pPr marL="0" indent="0" algn="r">
              <a:buNone/>
            </a:pPr>
            <a:endParaRPr lang="en-GB" sz="2000" dirty="0"/>
          </a:p>
          <a:p>
            <a:pPr marL="0" indent="0">
              <a:buNone/>
            </a:pPr>
            <a:endParaRPr lang="en-GB" sz="2000" dirty="0"/>
          </a:p>
          <a:p>
            <a:endParaRPr lang="en-GB" dirty="0"/>
          </a:p>
          <a:p>
            <a:endParaRPr lang="en-GB" dirty="0"/>
          </a:p>
        </p:txBody>
      </p:sp>
    </p:spTree>
    <p:extLst>
      <p:ext uri="{BB962C8B-B14F-4D97-AF65-F5344CB8AC3E}">
        <p14:creationId xmlns:p14="http://schemas.microsoft.com/office/powerpoint/2010/main" val="1536878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65B31-BDAF-8B1B-CB24-33E3919850B1}"/>
              </a:ext>
            </a:extLst>
          </p:cNvPr>
          <p:cNvSpPr>
            <a:spLocks noGrp="1"/>
          </p:cNvSpPr>
          <p:nvPr>
            <p:ph type="title"/>
          </p:nvPr>
        </p:nvSpPr>
        <p:spPr/>
        <p:txBody>
          <a:bodyPr/>
          <a:lstStyle/>
          <a:p>
            <a:r>
              <a:rPr lang="en-GB" dirty="0"/>
              <a:t>Person centred tool – 4+1 question</a:t>
            </a:r>
          </a:p>
        </p:txBody>
      </p:sp>
      <p:pic>
        <p:nvPicPr>
          <p:cNvPr id="1026" name="Picture 2" descr="4 plus 1 questions - HSA Online Learning">
            <a:extLst>
              <a:ext uri="{FF2B5EF4-FFF2-40B4-BE49-F238E27FC236}">
                <a16:creationId xmlns:a16="http://schemas.microsoft.com/office/drawing/2014/main" id="{9458B280-AA68-76F0-C56E-4C197E4F753C}"/>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1559004" y="1825625"/>
            <a:ext cx="2860596" cy="3328194"/>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DA4E5F39-BB7D-10B9-481A-87E3EB149B84}"/>
              </a:ext>
            </a:extLst>
          </p:cNvPr>
          <p:cNvSpPr>
            <a:spLocks noGrp="1"/>
          </p:cNvSpPr>
          <p:nvPr>
            <p:ph sz="half" idx="2"/>
          </p:nvPr>
        </p:nvSpPr>
        <p:spPr/>
        <p:txBody>
          <a:bodyPr>
            <a:normAutofit lnSpcReduction="10000"/>
          </a:bodyPr>
          <a:lstStyle/>
          <a:p>
            <a:r>
              <a:rPr lang="en-GB" dirty="0"/>
              <a:t>1. What did we try?</a:t>
            </a:r>
          </a:p>
          <a:p>
            <a:r>
              <a:rPr lang="en-GB" dirty="0"/>
              <a:t>2. What did we learn?</a:t>
            </a:r>
          </a:p>
          <a:p>
            <a:r>
              <a:rPr lang="en-GB" dirty="0"/>
              <a:t>3. What are we pleased about?</a:t>
            </a:r>
          </a:p>
          <a:p>
            <a:r>
              <a:rPr lang="en-GB" dirty="0"/>
              <a:t>4. What are we concerned about?</a:t>
            </a:r>
          </a:p>
          <a:p>
            <a:endParaRPr lang="en-GB" dirty="0"/>
          </a:p>
          <a:p>
            <a:r>
              <a:rPr lang="en-GB" dirty="0"/>
              <a:t>+1 question – so what next?</a:t>
            </a:r>
          </a:p>
        </p:txBody>
      </p:sp>
    </p:spTree>
    <p:extLst>
      <p:ext uri="{BB962C8B-B14F-4D97-AF65-F5344CB8AC3E}">
        <p14:creationId xmlns:p14="http://schemas.microsoft.com/office/powerpoint/2010/main" val="3432468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E274-452A-E5E4-ED4F-A092446173F2}"/>
              </a:ext>
            </a:extLst>
          </p:cNvPr>
          <p:cNvSpPr>
            <a:spLocks noGrp="1"/>
          </p:cNvSpPr>
          <p:nvPr>
            <p:ph type="title"/>
          </p:nvPr>
        </p:nvSpPr>
        <p:spPr/>
        <p:txBody>
          <a:bodyPr/>
          <a:lstStyle/>
          <a:p>
            <a:r>
              <a:rPr lang="en-GB" dirty="0"/>
              <a:t>More about 4+1 questions </a:t>
            </a:r>
          </a:p>
        </p:txBody>
      </p:sp>
      <p:sp>
        <p:nvSpPr>
          <p:cNvPr id="3" name="Content Placeholder 2">
            <a:extLst>
              <a:ext uri="{FF2B5EF4-FFF2-40B4-BE49-F238E27FC236}">
                <a16:creationId xmlns:a16="http://schemas.microsoft.com/office/drawing/2014/main" id="{46FE5E63-CF0C-BEB3-8ACC-B4293B3379B4}"/>
              </a:ext>
            </a:extLst>
          </p:cNvPr>
          <p:cNvSpPr>
            <a:spLocks noGrp="1"/>
          </p:cNvSpPr>
          <p:nvPr>
            <p:ph sz="half" idx="1"/>
          </p:nvPr>
        </p:nvSpPr>
        <p:spPr/>
        <p:txBody>
          <a:bodyPr/>
          <a:lstStyle/>
          <a:p>
            <a:r>
              <a:rPr lang="en-GB" dirty="0"/>
              <a:t>Michael Smull</a:t>
            </a:r>
          </a:p>
          <a:p>
            <a:r>
              <a:rPr lang="en-GB" dirty="0"/>
              <a:t>6 min film</a:t>
            </a:r>
          </a:p>
        </p:txBody>
      </p:sp>
      <p:sp>
        <p:nvSpPr>
          <p:cNvPr id="4" name="Content Placeholder 3">
            <a:extLst>
              <a:ext uri="{FF2B5EF4-FFF2-40B4-BE49-F238E27FC236}">
                <a16:creationId xmlns:a16="http://schemas.microsoft.com/office/drawing/2014/main" id="{10EDCF9C-6BF8-9513-5F1B-2A3D7B105E75}"/>
              </a:ext>
            </a:extLst>
          </p:cNvPr>
          <p:cNvSpPr>
            <a:spLocks noGrp="1"/>
          </p:cNvSpPr>
          <p:nvPr>
            <p:ph sz="half" idx="2"/>
          </p:nvPr>
        </p:nvSpPr>
        <p:spPr/>
        <p:txBody>
          <a:bodyPr/>
          <a:lstStyle/>
          <a:p>
            <a:r>
              <a:rPr lang="en-GB" dirty="0">
                <a:hlinkClick r:id="rId2"/>
              </a:rPr>
              <a:t>https://www.youtube.com/watch?v=KYzxYcMN7sE</a:t>
            </a:r>
            <a:r>
              <a:rPr lang="en-GB" dirty="0"/>
              <a:t> </a:t>
            </a:r>
          </a:p>
        </p:txBody>
      </p:sp>
    </p:spTree>
    <p:extLst>
      <p:ext uri="{BB962C8B-B14F-4D97-AF65-F5344CB8AC3E}">
        <p14:creationId xmlns:p14="http://schemas.microsoft.com/office/powerpoint/2010/main" val="10712607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340768"/>
            <a:ext cx="8424863" cy="1143000"/>
          </a:xfrm>
        </p:spPr>
        <p:txBody>
          <a:bodyPr>
            <a:normAutofit fontScale="90000"/>
          </a:bodyPr>
          <a:lstStyle/>
          <a:p>
            <a:r>
              <a:rPr lang="en-GB" dirty="0"/>
              <a:t>My personal reflection - example</a:t>
            </a:r>
          </a:p>
        </p:txBody>
      </p:sp>
      <p:graphicFrame>
        <p:nvGraphicFramePr>
          <p:cNvPr id="4" name="Content Placeholder 3"/>
          <p:cNvGraphicFramePr>
            <a:graphicFrameLocks noGrp="1"/>
          </p:cNvGraphicFramePr>
          <p:nvPr>
            <p:ph idx="1"/>
          </p:nvPr>
        </p:nvGraphicFramePr>
        <p:xfrm>
          <a:off x="1847850" y="2276475"/>
          <a:ext cx="8424864" cy="3479800"/>
        </p:xfrm>
        <a:graphic>
          <a:graphicData uri="http://schemas.openxmlformats.org/drawingml/2006/table">
            <a:tbl>
              <a:tblPr firstRow="1" bandRow="1">
                <a:tableStyleId>{5C22544A-7EE6-4342-B048-85BDC9FD1C3A}</a:tableStyleId>
              </a:tblPr>
              <a:tblGrid>
                <a:gridCol w="2808288">
                  <a:extLst>
                    <a:ext uri="{9D8B030D-6E8A-4147-A177-3AD203B41FA5}">
                      <a16:colId xmlns:a16="http://schemas.microsoft.com/office/drawing/2014/main" val="20000"/>
                    </a:ext>
                  </a:extLst>
                </a:gridCol>
                <a:gridCol w="2808288">
                  <a:extLst>
                    <a:ext uri="{9D8B030D-6E8A-4147-A177-3AD203B41FA5}">
                      <a16:colId xmlns:a16="http://schemas.microsoft.com/office/drawing/2014/main" val="20001"/>
                    </a:ext>
                  </a:extLst>
                </a:gridCol>
                <a:gridCol w="2808288">
                  <a:extLst>
                    <a:ext uri="{9D8B030D-6E8A-4147-A177-3AD203B41FA5}">
                      <a16:colId xmlns:a16="http://schemas.microsoft.com/office/drawing/2014/main" val="20002"/>
                    </a:ext>
                  </a:extLst>
                </a:gridCol>
              </a:tblGrid>
              <a:tr h="370840">
                <a:tc>
                  <a:txBody>
                    <a:bodyPr/>
                    <a:lstStyle/>
                    <a:p>
                      <a:pPr algn="ctr"/>
                      <a:r>
                        <a:rPr lang="en-GB" dirty="0"/>
                        <a:t>Start of the course</a:t>
                      </a:r>
                    </a:p>
                  </a:txBody>
                  <a:tcPr/>
                </a:tc>
                <a:tc>
                  <a:txBody>
                    <a:bodyPr/>
                    <a:lstStyle/>
                    <a:p>
                      <a:pPr algn="ctr"/>
                      <a:r>
                        <a:rPr lang="en-GB" dirty="0"/>
                        <a:t>Now</a:t>
                      </a:r>
                    </a:p>
                  </a:txBody>
                  <a:tcPr/>
                </a:tc>
                <a:tc>
                  <a:txBody>
                    <a:bodyPr/>
                    <a:lstStyle/>
                    <a:p>
                      <a:pPr algn="ctr"/>
                      <a:r>
                        <a:rPr lang="en-GB" dirty="0"/>
                        <a:t>Moving Forward </a:t>
                      </a:r>
                    </a:p>
                  </a:txBody>
                  <a:tcPr/>
                </a:tc>
                <a:extLst>
                  <a:ext uri="{0D108BD9-81ED-4DB2-BD59-A6C34878D82A}">
                    <a16:rowId xmlns:a16="http://schemas.microsoft.com/office/drawing/2014/main" val="10000"/>
                  </a:ext>
                </a:extLst>
              </a:tr>
              <a:tr h="2941925">
                <a:tc>
                  <a:txBody>
                    <a:bodyPr/>
                    <a:lstStyle/>
                    <a:p>
                      <a:r>
                        <a:rPr lang="en-GB" b="0" dirty="0"/>
                        <a:t>I felt nervous about speaking in class. </a:t>
                      </a:r>
                    </a:p>
                    <a:p>
                      <a:endParaRPr lang="en-GB" b="0" dirty="0"/>
                    </a:p>
                    <a:p>
                      <a:endParaRPr lang="en-GB" b="0" dirty="0"/>
                    </a:p>
                    <a:p>
                      <a:endParaRPr lang="en-GB" b="0" dirty="0"/>
                    </a:p>
                    <a:p>
                      <a:endParaRPr lang="en-GB" b="0" dirty="0"/>
                    </a:p>
                    <a:p>
                      <a:r>
                        <a:rPr lang="en-GB" b="0" dirty="0"/>
                        <a:t>I was</a:t>
                      </a:r>
                      <a:r>
                        <a:rPr lang="en-GB" b="0" baseline="0" dirty="0"/>
                        <a:t> worried about finding resources to use in my work. </a:t>
                      </a:r>
                      <a:endParaRPr lang="en-GB" b="0" dirty="0"/>
                    </a:p>
                  </a:txBody>
                  <a:tcPr/>
                </a:tc>
                <a:tc>
                  <a:txBody>
                    <a:bodyPr/>
                    <a:lstStyle/>
                    <a:p>
                      <a:r>
                        <a:rPr lang="en-GB" b="0" dirty="0"/>
                        <a:t>I</a:t>
                      </a:r>
                      <a:r>
                        <a:rPr lang="en-GB" b="0" baseline="0" dirty="0"/>
                        <a:t> feel my confidence has increased and I am able to ask questions in class.</a:t>
                      </a:r>
                    </a:p>
                    <a:p>
                      <a:endParaRPr lang="en-GB" b="0" baseline="0" dirty="0"/>
                    </a:p>
                    <a:p>
                      <a:endParaRPr lang="en-GB" b="0" baseline="0" dirty="0"/>
                    </a:p>
                    <a:p>
                      <a:endParaRPr lang="en-GB" b="0" baseline="0" dirty="0"/>
                    </a:p>
                    <a:p>
                      <a:r>
                        <a:rPr lang="en-GB" b="0" baseline="0" dirty="0"/>
                        <a:t>I have been into the library a few times and feel more confident in asking for help. </a:t>
                      </a:r>
                      <a:endParaRPr lang="en-GB" b="0" dirty="0"/>
                    </a:p>
                  </a:txBody>
                  <a:tcPr/>
                </a:tc>
                <a:tc>
                  <a:txBody>
                    <a:bodyPr/>
                    <a:lstStyle/>
                    <a:p>
                      <a:r>
                        <a:rPr lang="en-GB" b="0" dirty="0"/>
                        <a:t>I would like to develop</a:t>
                      </a:r>
                      <a:r>
                        <a:rPr lang="en-GB" b="0" baseline="0" dirty="0"/>
                        <a:t> my communication skills further by engaging in more classroom discussions.</a:t>
                      </a:r>
                    </a:p>
                    <a:p>
                      <a:endParaRPr lang="en-GB" b="0" baseline="0" dirty="0"/>
                    </a:p>
                    <a:p>
                      <a:r>
                        <a:rPr lang="en-GB" b="0" baseline="0" dirty="0"/>
                        <a:t>I would like to learn how to use information in my assignments. I will attend a finding academic information workshop. </a:t>
                      </a:r>
                      <a:endParaRPr lang="en-GB" b="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4149329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340768"/>
            <a:ext cx="8424863" cy="1143000"/>
          </a:xfrm>
        </p:spPr>
        <p:txBody>
          <a:bodyPr/>
          <a:lstStyle/>
          <a:p>
            <a:r>
              <a:rPr lang="en-GB" dirty="0"/>
              <a:t>Activity: Reflection </a:t>
            </a:r>
          </a:p>
        </p:txBody>
      </p:sp>
      <p:sp>
        <p:nvSpPr>
          <p:cNvPr id="3" name="Content Placeholder 2"/>
          <p:cNvSpPr>
            <a:spLocks noGrp="1"/>
          </p:cNvSpPr>
          <p:nvPr>
            <p:ph idx="1"/>
          </p:nvPr>
        </p:nvSpPr>
        <p:spPr>
          <a:xfrm>
            <a:off x="1847529" y="2276873"/>
            <a:ext cx="8424863" cy="4321175"/>
          </a:xfrm>
        </p:spPr>
        <p:txBody>
          <a:bodyPr>
            <a:normAutofit fontScale="92500"/>
          </a:bodyPr>
          <a:lstStyle/>
          <a:p>
            <a:pPr>
              <a:buFont typeface="Arial" panose="020B0604020202020204" pitchFamily="34" charset="0"/>
              <a:buChar char="•"/>
            </a:pPr>
            <a:r>
              <a:rPr lang="en-GB" sz="2200" dirty="0"/>
              <a:t>Reflection is an important part of social care. Explain what you feel that you have learnt or gained from this module. State what you have learnt and how it has helped you.</a:t>
            </a:r>
          </a:p>
          <a:p>
            <a:pPr>
              <a:buFont typeface="Arial" panose="020B0604020202020204" pitchFamily="34" charset="0"/>
              <a:buChar char="•"/>
            </a:pPr>
            <a:r>
              <a:rPr lang="en-GB" sz="2200" dirty="0"/>
              <a:t>If it helps you can use a model of reflection to guide your thoughts, but you do not need to do this. You might want to think about how you felt at the start of the course and how you feel now. You might focus on the skills that you have developed. You should use the word “I” in this piece of work rather than write in the third person.</a:t>
            </a:r>
          </a:p>
          <a:p>
            <a:pPr>
              <a:buFont typeface="Arial" panose="020B0604020202020204" pitchFamily="34" charset="0"/>
              <a:buChar char="•"/>
            </a:pPr>
            <a:r>
              <a:rPr lang="en-GB" sz="2200" dirty="0"/>
              <a:t>You do not need to add references to this piece of work unless you are using a model of reflection.</a:t>
            </a:r>
          </a:p>
          <a:p>
            <a:pPr>
              <a:buFont typeface="Arial" panose="020B0604020202020204" pitchFamily="34" charset="0"/>
              <a:buChar char="•"/>
            </a:pPr>
            <a:r>
              <a:rPr lang="en-GB" sz="2200" dirty="0"/>
              <a:t>(approx. 200 Words)</a:t>
            </a:r>
          </a:p>
          <a:p>
            <a:pPr marL="0" indent="0">
              <a:buNone/>
            </a:pPr>
            <a:endParaRPr lang="en-GB" dirty="0"/>
          </a:p>
        </p:txBody>
      </p:sp>
    </p:spTree>
    <p:extLst>
      <p:ext uri="{BB962C8B-B14F-4D97-AF65-F5344CB8AC3E}">
        <p14:creationId xmlns:p14="http://schemas.microsoft.com/office/powerpoint/2010/main" val="21188448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7529" y="1268760"/>
            <a:ext cx="8424863" cy="1143000"/>
          </a:xfrm>
        </p:spPr>
        <p:txBody>
          <a:bodyPr/>
          <a:lstStyle/>
          <a:p>
            <a:r>
              <a:rPr lang="en-GB" dirty="0"/>
              <a:t>Activity </a:t>
            </a:r>
          </a:p>
        </p:txBody>
      </p:sp>
      <p:sp>
        <p:nvSpPr>
          <p:cNvPr id="3" name="Content Placeholder 2"/>
          <p:cNvSpPr>
            <a:spLocks noGrp="1"/>
          </p:cNvSpPr>
          <p:nvPr>
            <p:ph idx="1"/>
          </p:nvPr>
        </p:nvSpPr>
        <p:spPr>
          <a:xfrm>
            <a:off x="1847529" y="2420889"/>
            <a:ext cx="8424863" cy="4321175"/>
          </a:xfrm>
        </p:spPr>
        <p:txBody>
          <a:bodyPr/>
          <a:lstStyle/>
          <a:p>
            <a:r>
              <a:rPr lang="en-GB" dirty="0"/>
              <a:t>Using the template provided reflect on how you felt at the start of the course to where you are now. Think of the skills you have developed and the knowledge you have gained. Record your ideas in the template. </a:t>
            </a:r>
          </a:p>
          <a:p>
            <a:r>
              <a:rPr lang="en-GB" dirty="0"/>
              <a:t>Would you like to use a model of reflection in your work for the activity? If so which one?</a:t>
            </a:r>
          </a:p>
        </p:txBody>
      </p:sp>
    </p:spTree>
    <p:extLst>
      <p:ext uri="{BB962C8B-B14F-4D97-AF65-F5344CB8AC3E}">
        <p14:creationId xmlns:p14="http://schemas.microsoft.com/office/powerpoint/2010/main" val="3371318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A696-5CBC-9838-BCB1-9DF6595FE713}"/>
              </a:ext>
            </a:extLst>
          </p:cNvPr>
          <p:cNvSpPr>
            <a:spLocks noGrp="1"/>
          </p:cNvSpPr>
          <p:nvPr>
            <p:ph type="title"/>
          </p:nvPr>
        </p:nvSpPr>
        <p:spPr/>
        <p:txBody>
          <a:bodyPr/>
          <a:lstStyle/>
          <a:p>
            <a:r>
              <a:rPr lang="en-GB" dirty="0"/>
              <a:t>Work based reflection </a:t>
            </a:r>
          </a:p>
        </p:txBody>
      </p:sp>
      <p:sp>
        <p:nvSpPr>
          <p:cNvPr id="3" name="Content Placeholder 2">
            <a:extLst>
              <a:ext uri="{FF2B5EF4-FFF2-40B4-BE49-F238E27FC236}">
                <a16:creationId xmlns:a16="http://schemas.microsoft.com/office/drawing/2014/main" id="{AA31832A-CCF1-4F25-FB01-C99DC9CBF7D9}"/>
              </a:ext>
            </a:extLst>
          </p:cNvPr>
          <p:cNvSpPr>
            <a:spLocks noGrp="1"/>
          </p:cNvSpPr>
          <p:nvPr>
            <p:ph idx="1"/>
          </p:nvPr>
        </p:nvSpPr>
        <p:spPr/>
        <p:txBody>
          <a:bodyPr>
            <a:normAutofit fontScale="92500" lnSpcReduction="10000"/>
          </a:bodyPr>
          <a:lstStyle/>
          <a:p>
            <a:r>
              <a:rPr lang="en-GB" dirty="0"/>
              <a:t>Think of an example of where a situation at work didn’t go well.</a:t>
            </a:r>
          </a:p>
          <a:p>
            <a:r>
              <a:rPr lang="en-GB" dirty="0"/>
              <a:t>Answer these questions;</a:t>
            </a:r>
          </a:p>
          <a:p>
            <a:r>
              <a:rPr lang="en-GB" dirty="0"/>
              <a:t>What happened?</a:t>
            </a:r>
          </a:p>
          <a:p>
            <a:r>
              <a:rPr lang="en-GB" dirty="0"/>
              <a:t>What went wrong/ didn’t work out?</a:t>
            </a:r>
          </a:p>
          <a:p>
            <a:r>
              <a:rPr lang="en-GB" dirty="0"/>
              <a:t>Why was this?</a:t>
            </a:r>
          </a:p>
          <a:p>
            <a:r>
              <a:rPr lang="en-GB" dirty="0"/>
              <a:t>What could you do now to prevent this happening again?</a:t>
            </a:r>
          </a:p>
          <a:p>
            <a:r>
              <a:rPr lang="en-GB" dirty="0"/>
              <a:t>Is there any learning for yourself or others?</a:t>
            </a:r>
          </a:p>
          <a:p>
            <a:r>
              <a:rPr lang="en-GB" dirty="0"/>
              <a:t>How can this be shared?</a:t>
            </a:r>
          </a:p>
        </p:txBody>
      </p:sp>
    </p:spTree>
    <p:extLst>
      <p:ext uri="{BB962C8B-B14F-4D97-AF65-F5344CB8AC3E}">
        <p14:creationId xmlns:p14="http://schemas.microsoft.com/office/powerpoint/2010/main" val="19384317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0A49A-7366-3F96-88CA-4FCAD1FF9DF1}"/>
              </a:ext>
            </a:extLst>
          </p:cNvPr>
          <p:cNvSpPr>
            <a:spLocks noGrp="1"/>
          </p:cNvSpPr>
          <p:nvPr>
            <p:ph type="title"/>
          </p:nvPr>
        </p:nvSpPr>
        <p:spPr/>
        <p:txBody>
          <a:bodyPr/>
          <a:lstStyle/>
          <a:p>
            <a:r>
              <a:rPr lang="en-GB" dirty="0"/>
              <a:t>Journals </a:t>
            </a:r>
          </a:p>
        </p:txBody>
      </p:sp>
      <p:sp>
        <p:nvSpPr>
          <p:cNvPr id="3" name="Content Placeholder 2">
            <a:extLst>
              <a:ext uri="{FF2B5EF4-FFF2-40B4-BE49-F238E27FC236}">
                <a16:creationId xmlns:a16="http://schemas.microsoft.com/office/drawing/2014/main" id="{1B1DD17B-82C4-6E32-7E4C-4C785F9C4616}"/>
              </a:ext>
            </a:extLst>
          </p:cNvPr>
          <p:cNvSpPr>
            <a:spLocks noGrp="1"/>
          </p:cNvSpPr>
          <p:nvPr>
            <p:ph idx="1"/>
          </p:nvPr>
        </p:nvSpPr>
        <p:spPr/>
        <p:txBody>
          <a:bodyPr/>
          <a:lstStyle/>
          <a:p>
            <a:r>
              <a:rPr lang="en-GB" dirty="0"/>
              <a:t>Keep a journal or learning log</a:t>
            </a:r>
          </a:p>
          <a:p>
            <a:r>
              <a:rPr lang="en-GB" dirty="0"/>
              <a:t>Record; 	</a:t>
            </a:r>
          </a:p>
          <a:p>
            <a:pPr lvl="1"/>
            <a:r>
              <a:rPr lang="en-GB" dirty="0"/>
              <a:t>Events and experiences </a:t>
            </a:r>
          </a:p>
          <a:p>
            <a:pPr lvl="1"/>
            <a:r>
              <a:rPr lang="en-GB" dirty="0"/>
              <a:t>Thoughts</a:t>
            </a:r>
          </a:p>
          <a:p>
            <a:pPr lvl="1"/>
            <a:r>
              <a:rPr lang="en-GB" dirty="0"/>
              <a:t>Feelings</a:t>
            </a:r>
          </a:p>
          <a:p>
            <a:pPr lvl="1"/>
            <a:r>
              <a:rPr lang="en-GB" dirty="0"/>
              <a:t>Learning </a:t>
            </a:r>
          </a:p>
        </p:txBody>
      </p:sp>
    </p:spTree>
    <p:extLst>
      <p:ext uri="{BB962C8B-B14F-4D97-AF65-F5344CB8AC3E}">
        <p14:creationId xmlns:p14="http://schemas.microsoft.com/office/powerpoint/2010/main" val="4785257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2AB85-23BE-CDF5-79FD-BC45BFAB0BC4}"/>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519C2984-58AE-445E-7523-E5AEB01B564D}"/>
              </a:ext>
            </a:extLst>
          </p:cNvPr>
          <p:cNvSpPr>
            <a:spLocks noGrp="1"/>
          </p:cNvSpPr>
          <p:nvPr>
            <p:ph idx="1"/>
          </p:nvPr>
        </p:nvSpPr>
        <p:spPr/>
        <p:txBody>
          <a:bodyPr/>
          <a:lstStyle/>
          <a:p>
            <a:r>
              <a:rPr lang="en-GB" dirty="0">
                <a:hlinkClick r:id="rId2"/>
              </a:rPr>
              <a:t>https://www.hcpc-uk.org/standards/meeting-our-standards/reflective-practice/</a:t>
            </a:r>
            <a:r>
              <a:rPr lang="en-GB" dirty="0"/>
              <a:t> </a:t>
            </a:r>
          </a:p>
          <a:p>
            <a:endParaRPr lang="en-GB" dirty="0"/>
          </a:p>
          <a:p>
            <a:r>
              <a:rPr lang="en-GB" dirty="0">
                <a:hlinkClick r:id="rId3"/>
              </a:rPr>
              <a:t>https://www.skillsforcare.org.uk/Documents/Learning-and-development/ASYE-child-and-family/Critically-reflective-action-learning.pdf</a:t>
            </a:r>
            <a:r>
              <a:rPr lang="en-GB" dirty="0"/>
              <a:t> </a:t>
            </a:r>
          </a:p>
        </p:txBody>
      </p:sp>
    </p:spTree>
    <p:extLst>
      <p:ext uri="{BB962C8B-B14F-4D97-AF65-F5344CB8AC3E}">
        <p14:creationId xmlns:p14="http://schemas.microsoft.com/office/powerpoint/2010/main" val="5912840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D7438-124B-4E35-B244-23D5C1577C24}"/>
              </a:ext>
            </a:extLst>
          </p:cNvPr>
          <p:cNvSpPr>
            <a:spLocks noGrp="1"/>
          </p:cNvSpPr>
          <p:nvPr>
            <p:ph type="title"/>
          </p:nvPr>
        </p:nvSpPr>
        <p:spPr>
          <a:xfrm>
            <a:off x="1847863" y="1412776"/>
            <a:ext cx="8424863" cy="1143000"/>
          </a:xfrm>
        </p:spPr>
        <p:txBody>
          <a:bodyPr/>
          <a:lstStyle/>
          <a:p>
            <a:r>
              <a:rPr lang="en-GB" dirty="0"/>
              <a:t>References</a:t>
            </a:r>
          </a:p>
        </p:txBody>
      </p:sp>
      <p:sp>
        <p:nvSpPr>
          <p:cNvPr id="3" name="Content Placeholder 2">
            <a:extLst>
              <a:ext uri="{FF2B5EF4-FFF2-40B4-BE49-F238E27FC236}">
                <a16:creationId xmlns:a16="http://schemas.microsoft.com/office/drawing/2014/main" id="{BBACE2D5-0F03-4A5A-B09E-C6ADE2921FA0}"/>
              </a:ext>
            </a:extLst>
          </p:cNvPr>
          <p:cNvSpPr>
            <a:spLocks noGrp="1"/>
          </p:cNvSpPr>
          <p:nvPr>
            <p:ph idx="1"/>
          </p:nvPr>
        </p:nvSpPr>
        <p:spPr>
          <a:xfrm>
            <a:off x="1873894" y="2348881"/>
            <a:ext cx="8424863" cy="4321175"/>
          </a:xfrm>
        </p:spPr>
        <p:txBody>
          <a:bodyPr/>
          <a:lstStyle/>
          <a:p>
            <a:pPr marL="0" indent="0">
              <a:buNone/>
            </a:pPr>
            <a:r>
              <a:rPr lang="en-GB" dirty="0"/>
              <a:t>Moss, B. (2017) </a:t>
            </a:r>
            <a:r>
              <a:rPr lang="en-GB" i="1" dirty="0"/>
              <a:t>Communication Skills in Health and Social Care</a:t>
            </a:r>
            <a:r>
              <a:rPr lang="en-GB" dirty="0"/>
              <a:t>. 4</a:t>
            </a:r>
            <a:r>
              <a:rPr lang="en-GB" baseline="30000" dirty="0"/>
              <a:t>th</a:t>
            </a:r>
            <a:r>
              <a:rPr lang="en-GB" dirty="0"/>
              <a:t> edn. London: Sage.  </a:t>
            </a:r>
          </a:p>
          <a:p>
            <a:pPr marL="0" indent="0">
              <a:buNone/>
            </a:pPr>
            <a:r>
              <a:rPr lang="en-GB" dirty="0"/>
              <a:t>Thompson, N. and Thompson, S. (2018) </a:t>
            </a:r>
            <a:r>
              <a:rPr lang="en-GB" i="1" dirty="0"/>
              <a:t>The Critically Reflective Practitioner</a:t>
            </a:r>
            <a:r>
              <a:rPr lang="en-GB" dirty="0"/>
              <a:t>. 2</a:t>
            </a:r>
            <a:r>
              <a:rPr lang="en-GB" baseline="30000" dirty="0"/>
              <a:t>nd</a:t>
            </a:r>
            <a:r>
              <a:rPr lang="en-GB" dirty="0"/>
              <a:t> edn. London: Palgrave. </a:t>
            </a:r>
          </a:p>
          <a:p>
            <a:pPr marL="0" indent="0">
              <a:buNone/>
            </a:pPr>
            <a:endParaRPr lang="en-GB" dirty="0"/>
          </a:p>
          <a:p>
            <a:pPr marL="0" indent="0" algn="ctr">
              <a:buNone/>
            </a:pPr>
            <a:r>
              <a:rPr lang="en-GB" dirty="0">
                <a:hlinkClick r:id="rId3"/>
              </a:rPr>
              <a:t>Cite them Right guidance</a:t>
            </a:r>
            <a:endParaRPr lang="en-GB" dirty="0"/>
          </a:p>
        </p:txBody>
      </p:sp>
    </p:spTree>
    <p:extLst>
      <p:ext uri="{BB962C8B-B14F-4D97-AF65-F5344CB8AC3E}">
        <p14:creationId xmlns:p14="http://schemas.microsoft.com/office/powerpoint/2010/main" val="1059621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4F6C4-1FE6-4F8D-8E0A-E129E67D9EA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78FD578-EA9C-48F6-B753-53170B376891}"/>
              </a:ext>
            </a:extLst>
          </p:cNvPr>
          <p:cNvSpPr>
            <a:spLocks noGrp="1"/>
          </p:cNvSpPr>
          <p:nvPr>
            <p:ph idx="1"/>
          </p:nvPr>
        </p:nvSpPr>
        <p:spPr/>
        <p:txBody>
          <a:bodyPr/>
          <a:lstStyle/>
          <a:p>
            <a:r>
              <a:rPr lang="en-GB" sz="1800" b="0" i="0" dirty="0">
                <a:solidFill>
                  <a:srgbClr val="FFC000"/>
                </a:solidFill>
                <a:effectLst/>
                <a:latin typeface="Bahnschrift" panose="020B0502040204020203" pitchFamily="34" charset="0"/>
              </a:rPr>
              <a:t>Boud, David; Keogh, Rosemary; Walker, David (1985). </a:t>
            </a:r>
            <a:r>
              <a:rPr lang="en-GB" sz="1800" b="0" i="1" dirty="0">
                <a:solidFill>
                  <a:srgbClr val="FFC000"/>
                </a:solidFill>
                <a:effectLst/>
                <a:latin typeface="Bahnschrift" panose="020B0502040204020203" pitchFamily="34" charset="0"/>
              </a:rPr>
              <a:t>Reflection, turning experience into learning</a:t>
            </a:r>
            <a:r>
              <a:rPr lang="en-GB" sz="1800" b="0" i="0" dirty="0">
                <a:solidFill>
                  <a:srgbClr val="FFC000"/>
                </a:solidFill>
                <a:effectLst/>
                <a:latin typeface="Bahnschrift" panose="020B0502040204020203" pitchFamily="34" charset="0"/>
              </a:rPr>
              <a:t>. London; New York: </a:t>
            </a:r>
            <a:r>
              <a:rPr lang="en-GB" sz="1800" b="0" i="0" u="none" strike="noStrike" dirty="0">
                <a:solidFill>
                  <a:srgbClr val="FFC000"/>
                </a:solidFill>
                <a:effectLst/>
                <a:latin typeface="Bahnschrift" panose="020B0502040204020203" pitchFamily="34" charset="0"/>
                <a:hlinkClick r:id="rId2" tooltip="Kogan Page">
                  <a:extLst>
                    <a:ext uri="{A12FA001-AC4F-418D-AE19-62706E023703}">
                      <ahyp:hlinkClr xmlns:ahyp="http://schemas.microsoft.com/office/drawing/2018/hyperlinkcolor" val="tx"/>
                    </a:ext>
                  </a:extLst>
                </a:hlinkClick>
              </a:rPr>
              <a:t>Kogan Page</a:t>
            </a:r>
            <a:r>
              <a:rPr lang="en-GB" sz="1800" b="0" i="0" dirty="0">
                <a:solidFill>
                  <a:srgbClr val="FFC000"/>
                </a:solidFill>
                <a:effectLst/>
                <a:latin typeface="Bahnschrift" panose="020B0502040204020203" pitchFamily="34" charset="0"/>
              </a:rPr>
              <a:t>; Nichols. p. </a:t>
            </a:r>
            <a:r>
              <a:rPr lang="en-GB" sz="1800" b="0" i="0" u="none" strike="noStrike" dirty="0">
                <a:solidFill>
                  <a:srgbClr val="FFC000"/>
                </a:solidFill>
                <a:effectLst/>
                <a:latin typeface="Bahnschrift" panose="020B0502040204020203" pitchFamily="34" charset="0"/>
                <a:hlinkClick r:id="rId3">
                  <a:extLst>
                    <a:ext uri="{A12FA001-AC4F-418D-AE19-62706E023703}">
                      <ahyp:hlinkClr xmlns:ahyp="http://schemas.microsoft.com/office/drawing/2018/hyperlinkcolor" val="tx"/>
                    </a:ext>
                  </a:extLst>
                </a:hlinkClick>
              </a:rPr>
              <a:t>19</a:t>
            </a:r>
            <a:r>
              <a:rPr lang="en-GB" sz="1800" b="0" i="0" dirty="0">
                <a:solidFill>
                  <a:srgbClr val="FFC000"/>
                </a:solidFill>
                <a:effectLst/>
                <a:latin typeface="Bahnschrift" panose="020B0502040204020203" pitchFamily="34" charset="0"/>
              </a:rPr>
              <a:t>. </a:t>
            </a:r>
            <a:r>
              <a:rPr lang="en-GB" sz="1800" b="0" i="0" u="none" strike="noStrike" dirty="0">
                <a:solidFill>
                  <a:srgbClr val="FFC000"/>
                </a:solidFill>
                <a:effectLst/>
                <a:latin typeface="Bahnschrift" panose="020B0502040204020203" pitchFamily="34" charset="0"/>
                <a:hlinkClick r:id="rId4" tooltip="ISBN (identifier)">
                  <a:extLst>
                    <a:ext uri="{A12FA001-AC4F-418D-AE19-62706E023703}">
                      <ahyp:hlinkClr xmlns:ahyp="http://schemas.microsoft.com/office/drawing/2018/hyperlinkcolor" val="tx"/>
                    </a:ext>
                  </a:extLst>
                </a:hlinkClick>
              </a:rPr>
              <a:t>ISBN</a:t>
            </a:r>
            <a:r>
              <a:rPr lang="en-GB" sz="1800" b="0" i="0" dirty="0">
                <a:solidFill>
                  <a:srgbClr val="FFC000"/>
                </a:solidFill>
                <a:effectLst/>
                <a:latin typeface="Bahnschrift" panose="020B0502040204020203" pitchFamily="34" charset="0"/>
              </a:rPr>
              <a:t> </a:t>
            </a:r>
            <a:r>
              <a:rPr lang="en-GB" sz="1800" b="0" i="0" u="none" strike="noStrike" dirty="0">
                <a:solidFill>
                  <a:srgbClr val="FFC000"/>
                </a:solidFill>
                <a:effectLst/>
                <a:latin typeface="Bahnschrift" panose="020B0502040204020203" pitchFamily="34" charset="0"/>
                <a:hlinkClick r:id="rId5" tooltip="Special:BookSources/978-0893972028">
                  <a:extLst>
                    <a:ext uri="{A12FA001-AC4F-418D-AE19-62706E023703}">
                      <ahyp:hlinkClr xmlns:ahyp="http://schemas.microsoft.com/office/drawing/2018/hyperlinkcolor" val="tx"/>
                    </a:ext>
                  </a:extLst>
                </a:hlinkClick>
              </a:rPr>
              <a:t>978-0893972028</a:t>
            </a:r>
            <a:r>
              <a:rPr lang="en-GB" sz="1800" b="0" i="0" dirty="0">
                <a:solidFill>
                  <a:srgbClr val="FFC000"/>
                </a:solidFill>
                <a:effectLst/>
                <a:latin typeface="Bahnschrift" panose="020B0502040204020203" pitchFamily="34" charset="0"/>
              </a:rPr>
              <a:t>. </a:t>
            </a:r>
            <a:r>
              <a:rPr lang="en-GB" sz="1800" b="0" i="0" u="none" strike="noStrike" dirty="0">
                <a:solidFill>
                  <a:srgbClr val="FFC000"/>
                </a:solidFill>
                <a:effectLst/>
                <a:latin typeface="Bahnschrift" panose="020B0502040204020203" pitchFamily="34" charset="0"/>
                <a:hlinkClick r:id="rId6" tooltip="OCLC (identifier)">
                  <a:extLst>
                    <a:ext uri="{A12FA001-AC4F-418D-AE19-62706E023703}">
                      <ahyp:hlinkClr xmlns:ahyp="http://schemas.microsoft.com/office/drawing/2018/hyperlinkcolor" val="tx"/>
                    </a:ext>
                  </a:extLst>
                </a:hlinkClick>
              </a:rPr>
              <a:t>OCLC</a:t>
            </a:r>
            <a:r>
              <a:rPr lang="en-GB" sz="1800" b="0" i="0" dirty="0">
                <a:solidFill>
                  <a:srgbClr val="FFC000"/>
                </a:solidFill>
                <a:effectLst/>
                <a:latin typeface="Bahnschrift" panose="020B0502040204020203" pitchFamily="34" charset="0"/>
              </a:rPr>
              <a:t> </a:t>
            </a:r>
            <a:r>
              <a:rPr lang="en-GB" sz="1800" b="0" i="0" u="none" strike="noStrike" dirty="0">
                <a:solidFill>
                  <a:srgbClr val="FFC000"/>
                </a:solidFill>
                <a:effectLst/>
                <a:latin typeface="Bahnschrift" panose="020B0502040204020203" pitchFamily="34" charset="0"/>
                <a:hlinkClick r:id="rId7">
                  <a:extLst>
                    <a:ext uri="{A12FA001-AC4F-418D-AE19-62706E023703}">
                      <ahyp:hlinkClr xmlns:ahyp="http://schemas.microsoft.com/office/drawing/2018/hyperlinkcolor" val="tx"/>
                    </a:ext>
                  </a:extLst>
                </a:hlinkClick>
              </a:rPr>
              <a:t>11030218</a:t>
            </a:r>
            <a:r>
              <a:rPr lang="en-GB" sz="1800" b="0" i="0" dirty="0">
                <a:solidFill>
                  <a:srgbClr val="FFC000"/>
                </a:solidFill>
                <a:effectLst/>
                <a:latin typeface="Bahnschrift" panose="020B0502040204020203" pitchFamily="34" charset="0"/>
              </a:rPr>
              <a:t>.</a:t>
            </a:r>
          </a:p>
          <a:p>
            <a:r>
              <a:rPr lang="en-GB" sz="1800" b="0" i="0" dirty="0">
                <a:solidFill>
                  <a:srgbClr val="FFC000"/>
                </a:solidFill>
                <a:effectLst/>
                <a:latin typeface="verdana" panose="020B0604030504040204" pitchFamily="34" charset="0"/>
              </a:rPr>
              <a:t>Gibbs, G. (1998) Learning by Doing: A Guide to Teaching and Learning Methods. Oxford: Further Education Unit, Oxford Polytechnic.</a:t>
            </a:r>
          </a:p>
          <a:p>
            <a:r>
              <a:rPr lang="en-GB" sz="1800" b="0" i="0" dirty="0">
                <a:solidFill>
                  <a:srgbClr val="FFC000"/>
                </a:solidFill>
                <a:effectLst/>
                <a:latin typeface="verdana" panose="020B0604030504040204" pitchFamily="34" charset="0"/>
              </a:rPr>
              <a:t>Jasper, M. (2013). Beginning Reflective Practice. Andover: Cengage Learning. Jasper, M. (2013). Beginning Reflective Practice. Andover: Cengage Learning.</a:t>
            </a:r>
          </a:p>
          <a:p>
            <a:r>
              <a:rPr lang="en-GB" sz="1800" b="0" i="0" dirty="0">
                <a:solidFill>
                  <a:srgbClr val="FFC000"/>
                </a:solidFill>
                <a:effectLst/>
                <a:latin typeface="Bahnschrift" panose="020B0502040204020203" pitchFamily="34" charset="0"/>
              </a:rPr>
              <a:t>Kolb, D.A. (1984). </a:t>
            </a:r>
            <a:r>
              <a:rPr lang="en-GB" sz="1800" b="0" i="1" dirty="0">
                <a:solidFill>
                  <a:srgbClr val="FFC000"/>
                </a:solidFill>
                <a:effectLst/>
                <a:latin typeface="Bahnschrift" panose="020B0502040204020203" pitchFamily="34" charset="0"/>
              </a:rPr>
              <a:t>Experiential learning: experience as the source of learning and development</a:t>
            </a:r>
            <a:r>
              <a:rPr lang="en-GB" sz="1800" b="0" i="0" dirty="0">
                <a:solidFill>
                  <a:srgbClr val="FFC000"/>
                </a:solidFill>
                <a:effectLst/>
                <a:latin typeface="Bahnschrift" panose="020B0502040204020203" pitchFamily="34" charset="0"/>
              </a:rPr>
              <a:t>. Englewood Cliffs, NJ: Prentice Hall.</a:t>
            </a:r>
            <a:endParaRPr lang="en-GB" sz="1800" dirty="0">
              <a:solidFill>
                <a:srgbClr val="FFC000"/>
              </a:solidFill>
              <a:latin typeface="Bahnschrift" panose="020B0502040204020203" pitchFamily="34" charset="0"/>
            </a:endParaRPr>
          </a:p>
          <a:p>
            <a:endParaRPr lang="en-GB" sz="1600" dirty="0">
              <a:solidFill>
                <a:schemeClr val="bg1"/>
              </a:solidFill>
            </a:endParaRPr>
          </a:p>
          <a:p>
            <a:endParaRPr lang="en-GB" sz="2400" b="0" i="0" dirty="0">
              <a:solidFill>
                <a:srgbClr val="FFC000"/>
              </a:solidFill>
              <a:effectLst/>
              <a:latin typeface="Bahnschrift" panose="020B0502040204020203" pitchFamily="34" charset="0"/>
            </a:endParaRPr>
          </a:p>
          <a:p>
            <a:endParaRPr lang="en-GB" dirty="0"/>
          </a:p>
        </p:txBody>
      </p:sp>
    </p:spTree>
    <p:extLst>
      <p:ext uri="{BB962C8B-B14F-4D97-AF65-F5344CB8AC3E}">
        <p14:creationId xmlns:p14="http://schemas.microsoft.com/office/powerpoint/2010/main" val="3830739079"/>
      </p:ext>
    </p:extLst>
  </p:cSld>
  <p:clrMapOvr>
    <a:masterClrMapping/>
  </p:clrMapOvr>
</p:sld>
</file>

<file path=ppt/theme/theme1.xml><?xml version="1.0" encoding="utf-8"?>
<a:theme xmlns:a="http://schemas.openxmlformats.org/drawingml/2006/main" name="BlockprintVTI">
  <a:themeElements>
    <a:clrScheme name="AnalogousFromLightSeedLeftStep">
      <a:dk1>
        <a:srgbClr val="000000"/>
      </a:dk1>
      <a:lt1>
        <a:srgbClr val="FFFFFF"/>
      </a:lt1>
      <a:dk2>
        <a:srgbClr val="213A3A"/>
      </a:dk2>
      <a:lt2>
        <a:srgbClr val="E8E5E2"/>
      </a:lt2>
      <a:accent1>
        <a:srgbClr val="84A4CF"/>
      </a:accent1>
      <a:accent2>
        <a:srgbClr val="69AEBA"/>
      </a:accent2>
      <a:accent3>
        <a:srgbClr val="73AE9E"/>
      </a:accent3>
      <a:accent4>
        <a:srgbClr val="65B27D"/>
      </a:accent4>
      <a:accent5>
        <a:srgbClr val="77B171"/>
      </a:accent5>
      <a:accent6>
        <a:srgbClr val="89AD62"/>
      </a:accent6>
      <a:hlink>
        <a:srgbClr val="987F5C"/>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185</TotalTime>
  <Words>2151</Words>
  <Application>Microsoft Office PowerPoint</Application>
  <PresentationFormat>Widescreen</PresentationFormat>
  <Paragraphs>176</Paragraphs>
  <Slides>30</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Avenir Next LT Pro</vt:lpstr>
      <vt:lpstr>AvenirNext LT Pro Medium</vt:lpstr>
      <vt:lpstr>Bahnschrift</vt:lpstr>
      <vt:lpstr>Calibri</vt:lpstr>
      <vt:lpstr>Verdana</vt:lpstr>
      <vt:lpstr>Verdana</vt:lpstr>
      <vt:lpstr>BlockprintVTI</vt:lpstr>
      <vt:lpstr>Reflective Practice Dr Liz Tilly </vt:lpstr>
      <vt:lpstr>Definition</vt:lpstr>
      <vt:lpstr>Why reflect?</vt:lpstr>
      <vt:lpstr>Why reflect?</vt:lpstr>
      <vt:lpstr>What is reflection? </vt:lpstr>
      <vt:lpstr>The importance of reflection</vt:lpstr>
      <vt:lpstr>Benefits of reflection</vt:lpstr>
      <vt:lpstr>PowerPoint Presentation</vt:lpstr>
      <vt:lpstr>HPCP</vt:lpstr>
      <vt:lpstr>How to reflect</vt:lpstr>
      <vt:lpstr>Examples of reflective practice</vt:lpstr>
      <vt:lpstr>Models of Reflection</vt:lpstr>
      <vt:lpstr>PowerPoint Presentation</vt:lpstr>
      <vt:lpstr>Kolb’s Cycle of Learning (1984)</vt:lpstr>
      <vt:lpstr>Kolb’s Cycle of Learning 1984</vt:lpstr>
      <vt:lpstr>Gibbs’ Reflective Cycle (1988)</vt:lpstr>
      <vt:lpstr>PowerPoint Presentation</vt:lpstr>
      <vt:lpstr>Barriers to reflection</vt:lpstr>
      <vt:lpstr>Summary</vt:lpstr>
      <vt:lpstr>Learning Points </vt:lpstr>
      <vt:lpstr>Person centred tool – 4+1 question</vt:lpstr>
      <vt:lpstr>More about 4+1 questions </vt:lpstr>
      <vt:lpstr>My personal reflection - example</vt:lpstr>
      <vt:lpstr>Activity: Reflection </vt:lpstr>
      <vt:lpstr>Activity </vt:lpstr>
      <vt:lpstr>Work based reflection </vt:lpstr>
      <vt:lpstr>Journals </vt:lpstr>
      <vt:lpstr>Further reading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Reflective Practice</dc:title>
  <dc:creator>sambirch3@outlook.com</dc:creator>
  <cp:lastModifiedBy>Liz Tilly</cp:lastModifiedBy>
  <cp:revision>16</cp:revision>
  <dcterms:created xsi:type="dcterms:W3CDTF">2020-10-29T15:22:09Z</dcterms:created>
  <dcterms:modified xsi:type="dcterms:W3CDTF">2023-10-11T09:56:07Z</dcterms:modified>
</cp:coreProperties>
</file>