
<file path=[Content_Types].xml><?xml version="1.0" encoding="utf-8"?>
<Types xmlns="http://schemas.openxmlformats.org/package/2006/content-types">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2"/>
    <p:sldId id="257" r:id="rId3"/>
    <p:sldId id="258" r:id="rId4"/>
  </p:sldIdLst>
  <p:sldSz cx="27432000" cy="16459200"/>
  <p:notesSz cx="6715125" cy="9239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BD2DF-B994-47CA-9AA7-7315504EF1C8}" v="1" dt="2025-11-25T19:06:0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8" d="100"/>
          <a:sy n="28" d="100"/>
        </p:scale>
        <p:origin x="78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Dinu" userId="6f24d7e6abc3a2c4" providerId="LiveId" clId="{3862B26E-6052-4153-81D4-8B49BED3432E}"/>
    <pc:docChg chg="undo custSel modSld">
      <pc:chgData name="Simona Dinu" userId="6f24d7e6abc3a2c4" providerId="LiveId" clId="{3862B26E-6052-4153-81D4-8B49BED3432E}" dt="2025-11-25T19:10:49.008" v="291" actId="14100"/>
      <pc:docMkLst>
        <pc:docMk/>
      </pc:docMkLst>
      <pc:sldChg chg="modSp mod">
        <pc:chgData name="Simona Dinu" userId="6f24d7e6abc3a2c4" providerId="LiveId" clId="{3862B26E-6052-4153-81D4-8B49BED3432E}" dt="2025-11-25T18:59:41.630" v="87" actId="20577"/>
        <pc:sldMkLst>
          <pc:docMk/>
          <pc:sldMk cId="0" sldId="256"/>
        </pc:sldMkLst>
        <pc:spChg chg="mod">
          <ac:chgData name="Simona Dinu" userId="6f24d7e6abc3a2c4" providerId="LiveId" clId="{3862B26E-6052-4153-81D4-8B49BED3432E}" dt="2025-11-25T18:54:48.482" v="34" actId="1076"/>
          <ac:spMkLst>
            <pc:docMk/>
            <pc:sldMk cId="0" sldId="256"/>
            <ac:spMk id="47" creationId="{00000000-0000-0000-0000-000000000000}"/>
          </ac:spMkLst>
        </pc:spChg>
        <pc:spChg chg="mod">
          <ac:chgData name="Simona Dinu" userId="6f24d7e6abc3a2c4" providerId="LiveId" clId="{3862B26E-6052-4153-81D4-8B49BED3432E}" dt="2025-11-25T18:56:19.929" v="52" actId="122"/>
          <ac:spMkLst>
            <pc:docMk/>
            <pc:sldMk cId="0" sldId="256"/>
            <ac:spMk id="49" creationId="{00000000-0000-0000-0000-000000000000}"/>
          </ac:spMkLst>
        </pc:spChg>
        <pc:spChg chg="mod">
          <ac:chgData name="Simona Dinu" userId="6f24d7e6abc3a2c4" providerId="LiveId" clId="{3862B26E-6052-4153-81D4-8B49BED3432E}" dt="2025-11-25T18:59:41.630" v="87" actId="20577"/>
          <ac:spMkLst>
            <pc:docMk/>
            <pc:sldMk cId="0" sldId="256"/>
            <ac:spMk id="50" creationId="{00000000-0000-0000-0000-000000000000}"/>
          </ac:spMkLst>
        </pc:spChg>
      </pc:sldChg>
      <pc:sldChg chg="modSp mod">
        <pc:chgData name="Simona Dinu" userId="6f24d7e6abc3a2c4" providerId="LiveId" clId="{3862B26E-6052-4153-81D4-8B49BED3432E}" dt="2025-11-25T19:10:49.008" v="291" actId="14100"/>
        <pc:sldMkLst>
          <pc:docMk/>
          <pc:sldMk cId="0" sldId="258"/>
        </pc:sldMkLst>
        <pc:spChg chg="mod">
          <ac:chgData name="Simona Dinu" userId="6f24d7e6abc3a2c4" providerId="LiveId" clId="{3862B26E-6052-4153-81D4-8B49BED3432E}" dt="2025-11-25T19:10:49.008" v="291" actId="14100"/>
          <ac:spMkLst>
            <pc:docMk/>
            <pc:sldMk cId="0" sldId="258"/>
            <ac:spMk id="6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1"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pPr algn="ctr"/>
            <a:r>
              <a:rPr lang="en-US" sz="4900" b="0" strike="noStrike" spc="-1">
                <a:solidFill>
                  <a:srgbClr val="000000"/>
                </a:solidFill>
                <a:latin typeface="Arial"/>
              </a:rPr>
              <a:t>Click to move the slide</a:t>
            </a:r>
          </a:p>
        </p:txBody>
      </p:sp>
      <p:sp>
        <p:nvSpPr>
          <p:cNvPr id="42"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0">
              <a:buNone/>
            </a:pPr>
            <a:r>
              <a:rPr lang="en-GB" sz="2000" b="0" strike="noStrike" spc="-1">
                <a:latin typeface="Arial"/>
              </a:rPr>
              <a:t>Click to edit the notes' format</a:t>
            </a:r>
          </a:p>
        </p:txBody>
      </p:sp>
      <p:sp>
        <p:nvSpPr>
          <p:cNvPr id="43"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strike="noStrike" spc="-1">
                <a:latin typeface="Times New Roman"/>
              </a:rPr>
              <a:t>&lt;header&gt;</a:t>
            </a:r>
          </a:p>
        </p:txBody>
      </p:sp>
      <p:sp>
        <p:nvSpPr>
          <p:cNvPr id="44" name="PlaceHolder 4"/>
          <p:cNvSpPr>
            <a:spLocks noGrp="1"/>
          </p:cNvSpPr>
          <p:nvPr>
            <p:ph type="dt" idx="1"/>
          </p:nvPr>
        </p:nvSpPr>
        <p:spPr>
          <a:xfrm>
            <a:off x="4278960" y="0"/>
            <a:ext cx="3280680" cy="534240"/>
          </a:xfrm>
          <a:prstGeom prst="rect">
            <a:avLst/>
          </a:prstGeom>
          <a:noFill/>
          <a:ln w="0">
            <a:noFill/>
          </a:ln>
        </p:spPr>
        <p:txBody>
          <a:bodyPr lIns="0" tIns="0" rIns="0" bIns="0" anchor="t">
            <a:noAutofit/>
          </a:bodyPr>
          <a:lstStyle>
            <a:lvl1pPr indent="0" algn="r">
              <a:buNone/>
              <a:defRPr lang="en-GB" sz="1400" b="0" strike="noStrike" spc="-1">
                <a:latin typeface="Times New Roman"/>
              </a:defRPr>
            </a:lvl1pPr>
          </a:lstStyle>
          <a:p>
            <a:pPr indent="0" algn="r">
              <a:buNone/>
            </a:pPr>
            <a:r>
              <a:rPr lang="en-GB" sz="1400" b="0" strike="noStrike" spc="-1">
                <a:latin typeface="Times New Roman"/>
              </a:rPr>
              <a:t>&lt;date/time&gt;</a:t>
            </a:r>
          </a:p>
        </p:txBody>
      </p:sp>
      <p:sp>
        <p:nvSpPr>
          <p:cNvPr id="45" name="PlaceHolder 5"/>
          <p:cNvSpPr>
            <a:spLocks noGrp="1"/>
          </p:cNvSpPr>
          <p:nvPr>
            <p:ph type="ftr" idx="2"/>
          </p:nvPr>
        </p:nvSpPr>
        <p:spPr>
          <a:xfrm>
            <a:off x="0" y="10157400"/>
            <a:ext cx="3280680" cy="534240"/>
          </a:xfrm>
          <a:prstGeom prst="rect">
            <a:avLst/>
          </a:prstGeom>
          <a:noFill/>
          <a:ln w="0">
            <a:noFill/>
          </a:ln>
        </p:spPr>
        <p:txBody>
          <a:bodyPr lIns="0" tIns="0" rIns="0" bIns="0" anchor="b">
            <a:noAutofit/>
          </a:bodyPr>
          <a:lstStyle>
            <a:lvl1pPr indent="0">
              <a:buNone/>
              <a:defRPr lang="en-GB" sz="1400" b="0" strike="noStrike" spc="-1">
                <a:latin typeface="Times New Roman"/>
              </a:defRPr>
            </a:lvl1pPr>
          </a:lstStyle>
          <a:p>
            <a:pPr indent="0">
              <a:buNone/>
            </a:pPr>
            <a:r>
              <a:rPr lang="en-GB" sz="1400" b="0" strike="noStrike" spc="-1">
                <a:latin typeface="Times New Roman"/>
              </a:rPr>
              <a:t>&lt;footer&gt;</a:t>
            </a:r>
          </a:p>
        </p:txBody>
      </p:sp>
      <p:sp>
        <p:nvSpPr>
          <p:cNvPr id="46" name="PlaceHolder 6"/>
          <p:cNvSpPr>
            <a:spLocks noGrp="1"/>
          </p:cNvSpPr>
          <p:nvPr>
            <p:ph type="sldNum" idx="3"/>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strike="noStrike" spc="-1">
                <a:latin typeface="Times New Roman"/>
              </a:defRPr>
            </a:lvl1pPr>
          </a:lstStyle>
          <a:p>
            <a:pPr indent="0" algn="r">
              <a:buNone/>
            </a:pPr>
            <a:fld id="{FFDDA9EE-18B9-4344-A27C-1EF7B61DBC82}"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PlaceHolder 1"/>
          <p:cNvSpPr>
            <a:spLocks noGrp="1"/>
          </p:cNvSpPr>
          <p:nvPr>
            <p:ph type="sldNum" idx="4"/>
          </p:nvPr>
        </p:nvSpPr>
        <p:spPr>
          <a:xfrm>
            <a:off x="3803760" y="8775720"/>
            <a:ext cx="2909520" cy="461520"/>
          </a:xfrm>
          <a:prstGeom prst="rect">
            <a:avLst/>
          </a:prstGeom>
          <a:noFill/>
          <a:ln w="9360">
            <a:noFill/>
          </a:ln>
        </p:spPr>
        <p:txBody>
          <a:bodyPr numCol="1" spcCol="0" anchor="b">
            <a:noAutofit/>
          </a:bodyPr>
          <a:lstStyle>
            <a:lvl1pPr indent="0" algn="r">
              <a:lnSpc>
                <a:spcPct val="100000"/>
              </a:lnSpc>
              <a:buNone/>
              <a:defRPr lang="en-US" sz="1200" b="0" strike="noStrike" spc="-1">
                <a:latin typeface="Times New Roman"/>
              </a:defRPr>
            </a:lvl1pPr>
          </a:lstStyle>
          <a:p>
            <a:pPr indent="0" algn="r">
              <a:lnSpc>
                <a:spcPct val="100000"/>
              </a:lnSpc>
              <a:buNone/>
            </a:pPr>
            <a:fld id="{E34F17D8-2FA9-4CB3-9C78-E68E2E98AC5A}" type="slidenum">
              <a:rPr lang="en-US" sz="1200" b="0" strike="noStrike" spc="-1">
                <a:latin typeface="Times New Roman"/>
              </a:rPr>
              <a:t>1</a:t>
            </a:fld>
            <a:endParaRPr lang="zxx" sz="1200" b="0" strike="noStrike" spc="-1">
              <a:latin typeface="Times New Roman"/>
            </a:endParaRPr>
          </a:p>
        </p:txBody>
      </p:sp>
      <p:sp>
        <p:nvSpPr>
          <p:cNvPr id="65" name="PlaceHolder 2"/>
          <p:cNvSpPr>
            <a:spLocks noGrp="1" noRot="1" noChangeAspect="1"/>
          </p:cNvSpPr>
          <p:nvPr>
            <p:ph type="sldImg"/>
          </p:nvPr>
        </p:nvSpPr>
        <p:spPr>
          <a:xfrm>
            <a:off x="471488" y="692150"/>
            <a:ext cx="5773737" cy="3465513"/>
          </a:xfrm>
          <a:prstGeom prst="rect">
            <a:avLst/>
          </a:prstGeom>
          <a:ln w="0">
            <a:noFill/>
          </a:ln>
        </p:spPr>
      </p:sp>
      <p:sp>
        <p:nvSpPr>
          <p:cNvPr id="66" name="PlaceHolder 3"/>
          <p:cNvSpPr>
            <a:spLocks noGrp="1"/>
          </p:cNvSpPr>
          <p:nvPr>
            <p:ph type="body"/>
          </p:nvPr>
        </p:nvSpPr>
        <p:spPr>
          <a:xfrm>
            <a:off x="671400" y="4389480"/>
            <a:ext cx="5371920" cy="4157280"/>
          </a:xfrm>
          <a:prstGeom prst="rect">
            <a:avLst/>
          </a:prstGeom>
          <a:noFill/>
          <a:ln w="9360">
            <a:noFill/>
          </a:ln>
        </p:spPr>
        <p:txBody>
          <a:bodyPr numCol="1" spcCol="0" anchor="t">
            <a:noAutofit/>
          </a:bodyPr>
          <a:lstStyle/>
          <a:p>
            <a:pPr marL="216000" indent="0">
              <a:buNone/>
            </a:pPr>
            <a:endParaRPr lang="en-GB" sz="20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PlaceHolder 1"/>
          <p:cNvSpPr>
            <a:spLocks noGrp="1"/>
          </p:cNvSpPr>
          <p:nvPr>
            <p:ph type="sldNum" idx="5"/>
          </p:nvPr>
        </p:nvSpPr>
        <p:spPr>
          <a:xfrm>
            <a:off x="3803760" y="8775720"/>
            <a:ext cx="2909520" cy="461520"/>
          </a:xfrm>
          <a:prstGeom prst="rect">
            <a:avLst/>
          </a:prstGeom>
          <a:noFill/>
          <a:ln w="9360">
            <a:noFill/>
          </a:ln>
        </p:spPr>
        <p:txBody>
          <a:bodyPr numCol="1" spcCol="0" anchor="b">
            <a:noAutofit/>
          </a:bodyPr>
          <a:lstStyle>
            <a:lvl1pPr indent="0" algn="r">
              <a:lnSpc>
                <a:spcPct val="100000"/>
              </a:lnSpc>
              <a:buNone/>
              <a:defRPr lang="en-US" sz="1200" b="0" strike="noStrike" spc="-1">
                <a:latin typeface="Times New Roman"/>
              </a:defRPr>
            </a:lvl1pPr>
          </a:lstStyle>
          <a:p>
            <a:pPr indent="0" algn="r">
              <a:lnSpc>
                <a:spcPct val="100000"/>
              </a:lnSpc>
              <a:buNone/>
            </a:pPr>
            <a:fld id="{120E91BB-6789-4D70-940F-825F882CAECE}" type="slidenum">
              <a:rPr lang="en-US" sz="1200" b="0" strike="noStrike" spc="-1">
                <a:latin typeface="Times New Roman"/>
              </a:rPr>
              <a:t>2</a:t>
            </a:fld>
            <a:endParaRPr lang="zxx" sz="1200" b="0" strike="noStrike" spc="-1">
              <a:latin typeface="Times New Roman"/>
            </a:endParaRPr>
          </a:p>
        </p:txBody>
      </p:sp>
      <p:sp>
        <p:nvSpPr>
          <p:cNvPr id="68" name="PlaceHolder 2"/>
          <p:cNvSpPr>
            <a:spLocks noGrp="1" noRot="1" noChangeAspect="1"/>
          </p:cNvSpPr>
          <p:nvPr>
            <p:ph type="sldImg"/>
          </p:nvPr>
        </p:nvSpPr>
        <p:spPr>
          <a:xfrm>
            <a:off x="471600" y="692280"/>
            <a:ext cx="5773320" cy="3465000"/>
          </a:xfrm>
          <a:prstGeom prst="rect">
            <a:avLst/>
          </a:prstGeom>
          <a:ln w="0">
            <a:noFill/>
          </a:ln>
        </p:spPr>
      </p:sp>
      <p:sp>
        <p:nvSpPr>
          <p:cNvPr id="69" name="PlaceHolder 3"/>
          <p:cNvSpPr>
            <a:spLocks noGrp="1"/>
          </p:cNvSpPr>
          <p:nvPr>
            <p:ph type="body"/>
          </p:nvPr>
        </p:nvSpPr>
        <p:spPr>
          <a:xfrm>
            <a:off x="671400" y="4389480"/>
            <a:ext cx="5371920" cy="4157280"/>
          </a:xfrm>
          <a:prstGeom prst="rect">
            <a:avLst/>
          </a:prstGeom>
          <a:noFill/>
          <a:ln w="9360">
            <a:noFill/>
          </a:ln>
        </p:spPr>
        <p:txBody>
          <a:bodyPr numCol="1" spcCol="0" anchor="t">
            <a:noAutofit/>
          </a:bodyPr>
          <a:lstStyle/>
          <a:p>
            <a:pPr marL="216000" indent="0">
              <a:buNone/>
            </a:pPr>
            <a:endParaRPr lang="en-GB" sz="20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PlaceHolder 1"/>
          <p:cNvSpPr>
            <a:spLocks noGrp="1"/>
          </p:cNvSpPr>
          <p:nvPr>
            <p:ph type="sldNum" idx="6"/>
          </p:nvPr>
        </p:nvSpPr>
        <p:spPr>
          <a:xfrm>
            <a:off x="3803760" y="8775720"/>
            <a:ext cx="2909520" cy="461520"/>
          </a:xfrm>
          <a:prstGeom prst="rect">
            <a:avLst/>
          </a:prstGeom>
          <a:noFill/>
          <a:ln w="9360">
            <a:noFill/>
          </a:ln>
        </p:spPr>
        <p:txBody>
          <a:bodyPr numCol="1" spcCol="0" anchor="b">
            <a:noAutofit/>
          </a:bodyPr>
          <a:lstStyle>
            <a:lvl1pPr indent="0" algn="r">
              <a:lnSpc>
                <a:spcPct val="100000"/>
              </a:lnSpc>
              <a:buNone/>
              <a:defRPr lang="en-US" sz="1200" b="0" strike="noStrike" spc="-1">
                <a:latin typeface="Times New Roman"/>
              </a:defRPr>
            </a:lvl1pPr>
          </a:lstStyle>
          <a:p>
            <a:pPr indent="0" algn="r">
              <a:lnSpc>
                <a:spcPct val="100000"/>
              </a:lnSpc>
              <a:buNone/>
            </a:pPr>
            <a:fld id="{8201408C-2285-4423-9F43-6B107A994D72}" type="slidenum">
              <a:rPr lang="en-US" sz="1200" b="0" strike="noStrike" spc="-1">
                <a:latin typeface="Times New Roman"/>
              </a:rPr>
              <a:t>3</a:t>
            </a:fld>
            <a:endParaRPr lang="zxx" sz="1200" b="0" strike="noStrike" spc="-1">
              <a:latin typeface="Times New Roman"/>
            </a:endParaRPr>
          </a:p>
        </p:txBody>
      </p:sp>
      <p:sp>
        <p:nvSpPr>
          <p:cNvPr id="71" name="PlaceHolder 2"/>
          <p:cNvSpPr>
            <a:spLocks noGrp="1" noRot="1" noChangeAspect="1"/>
          </p:cNvSpPr>
          <p:nvPr>
            <p:ph type="sldImg"/>
          </p:nvPr>
        </p:nvSpPr>
        <p:spPr>
          <a:xfrm>
            <a:off x="471488" y="692150"/>
            <a:ext cx="5773737" cy="3465513"/>
          </a:xfrm>
          <a:prstGeom prst="rect">
            <a:avLst/>
          </a:prstGeom>
          <a:ln w="0">
            <a:noFill/>
          </a:ln>
        </p:spPr>
      </p:sp>
      <p:sp>
        <p:nvSpPr>
          <p:cNvPr id="72" name="PlaceHolder 3"/>
          <p:cNvSpPr>
            <a:spLocks noGrp="1"/>
          </p:cNvSpPr>
          <p:nvPr>
            <p:ph type="body"/>
          </p:nvPr>
        </p:nvSpPr>
        <p:spPr>
          <a:xfrm>
            <a:off x="671400" y="4389480"/>
            <a:ext cx="5371920" cy="4157280"/>
          </a:xfrm>
          <a:prstGeom prst="rect">
            <a:avLst/>
          </a:prstGeom>
          <a:noFill/>
          <a:ln w="9360">
            <a:noFill/>
          </a:ln>
        </p:spPr>
        <p:txBody>
          <a:bodyPr numCol="1" spcCol="0" anchor="t">
            <a:noAutofit/>
          </a:bodyPr>
          <a:lstStyle/>
          <a:p>
            <a:pPr marL="216000" indent="0">
              <a:buNone/>
            </a:pPr>
            <a:endParaRPr lang="en-GB" sz="20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6" name="PlaceHolder 2"/>
          <p:cNvSpPr>
            <a:spLocks noGrp="1"/>
          </p:cNvSpPr>
          <p:nvPr>
            <p:ph type="subTitle"/>
          </p:nvPr>
        </p:nvSpPr>
        <p:spPr>
          <a:xfrm>
            <a:off x="1371600" y="3851280"/>
            <a:ext cx="24688440" cy="954576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8" name="PlaceHolder 2"/>
          <p:cNvSpPr>
            <a:spLocks noGrp="1"/>
          </p:cNvSpPr>
          <p:nvPr>
            <p:ph/>
          </p:nvPr>
        </p:nvSpPr>
        <p:spPr>
          <a:xfrm>
            <a:off x="1371600" y="3851280"/>
            <a:ext cx="24688440" cy="954576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10" name="PlaceHolder 2"/>
          <p:cNvSpPr>
            <a:spLocks noGrp="1"/>
          </p:cNvSpPr>
          <p:nvPr>
            <p:ph/>
          </p:nvPr>
        </p:nvSpPr>
        <p:spPr>
          <a:xfrm>
            <a:off x="1371600" y="3851280"/>
            <a:ext cx="12047760" cy="954576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11" name="PlaceHolder 3"/>
          <p:cNvSpPr>
            <a:spLocks noGrp="1"/>
          </p:cNvSpPr>
          <p:nvPr>
            <p:ph/>
          </p:nvPr>
        </p:nvSpPr>
        <p:spPr>
          <a:xfrm>
            <a:off x="14022000" y="3851280"/>
            <a:ext cx="12047760" cy="954576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1371600" y="656640"/>
            <a:ext cx="24688440" cy="127404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15" name="PlaceHolder 2"/>
          <p:cNvSpPr>
            <a:spLocks noGrp="1"/>
          </p:cNvSpPr>
          <p:nvPr>
            <p:ph/>
          </p:nvPr>
        </p:nvSpPr>
        <p:spPr>
          <a:xfrm>
            <a:off x="13716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16" name="PlaceHolder 3"/>
          <p:cNvSpPr>
            <a:spLocks noGrp="1"/>
          </p:cNvSpPr>
          <p:nvPr>
            <p:ph/>
          </p:nvPr>
        </p:nvSpPr>
        <p:spPr>
          <a:xfrm>
            <a:off x="14022000" y="3851280"/>
            <a:ext cx="12047760" cy="954576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17" name="PlaceHolder 4"/>
          <p:cNvSpPr>
            <a:spLocks noGrp="1"/>
          </p:cNvSpPr>
          <p:nvPr>
            <p:ph/>
          </p:nvPr>
        </p:nvSpPr>
        <p:spPr>
          <a:xfrm>
            <a:off x="1371600" y="883764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19" name="PlaceHolder 2"/>
          <p:cNvSpPr>
            <a:spLocks noGrp="1"/>
          </p:cNvSpPr>
          <p:nvPr>
            <p:ph/>
          </p:nvPr>
        </p:nvSpPr>
        <p:spPr>
          <a:xfrm>
            <a:off x="1371600" y="3851280"/>
            <a:ext cx="12047760" cy="954576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20" name="PlaceHolder 3"/>
          <p:cNvSpPr>
            <a:spLocks noGrp="1"/>
          </p:cNvSpPr>
          <p:nvPr>
            <p:ph/>
          </p:nvPr>
        </p:nvSpPr>
        <p:spPr>
          <a:xfrm>
            <a:off x="140220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21" name="PlaceHolder 4"/>
          <p:cNvSpPr>
            <a:spLocks noGrp="1"/>
          </p:cNvSpPr>
          <p:nvPr>
            <p:ph/>
          </p:nvPr>
        </p:nvSpPr>
        <p:spPr>
          <a:xfrm>
            <a:off x="14022000" y="883764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23" name="PlaceHolder 2"/>
          <p:cNvSpPr>
            <a:spLocks noGrp="1"/>
          </p:cNvSpPr>
          <p:nvPr>
            <p:ph/>
          </p:nvPr>
        </p:nvSpPr>
        <p:spPr>
          <a:xfrm>
            <a:off x="13716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24" name="PlaceHolder 3"/>
          <p:cNvSpPr>
            <a:spLocks noGrp="1"/>
          </p:cNvSpPr>
          <p:nvPr>
            <p:ph/>
          </p:nvPr>
        </p:nvSpPr>
        <p:spPr>
          <a:xfrm>
            <a:off x="140220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25" name="PlaceHolder 4"/>
          <p:cNvSpPr>
            <a:spLocks noGrp="1"/>
          </p:cNvSpPr>
          <p:nvPr>
            <p:ph/>
          </p:nvPr>
        </p:nvSpPr>
        <p:spPr>
          <a:xfrm>
            <a:off x="1371600" y="8837640"/>
            <a:ext cx="2468844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27" name="PlaceHolder 2"/>
          <p:cNvSpPr>
            <a:spLocks noGrp="1"/>
          </p:cNvSpPr>
          <p:nvPr>
            <p:ph/>
          </p:nvPr>
        </p:nvSpPr>
        <p:spPr>
          <a:xfrm>
            <a:off x="1371600" y="3851280"/>
            <a:ext cx="2468844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28" name="PlaceHolder 3"/>
          <p:cNvSpPr>
            <a:spLocks noGrp="1"/>
          </p:cNvSpPr>
          <p:nvPr>
            <p:ph/>
          </p:nvPr>
        </p:nvSpPr>
        <p:spPr>
          <a:xfrm>
            <a:off x="1371600" y="8837640"/>
            <a:ext cx="2468844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30" name="PlaceHolder 2"/>
          <p:cNvSpPr>
            <a:spLocks noGrp="1"/>
          </p:cNvSpPr>
          <p:nvPr>
            <p:ph/>
          </p:nvPr>
        </p:nvSpPr>
        <p:spPr>
          <a:xfrm>
            <a:off x="13716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1" name="PlaceHolder 3"/>
          <p:cNvSpPr>
            <a:spLocks noGrp="1"/>
          </p:cNvSpPr>
          <p:nvPr>
            <p:ph/>
          </p:nvPr>
        </p:nvSpPr>
        <p:spPr>
          <a:xfrm>
            <a:off x="14022000" y="385128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2" name="PlaceHolder 4"/>
          <p:cNvSpPr>
            <a:spLocks noGrp="1"/>
          </p:cNvSpPr>
          <p:nvPr>
            <p:ph/>
          </p:nvPr>
        </p:nvSpPr>
        <p:spPr>
          <a:xfrm>
            <a:off x="1371600" y="883764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3" name="PlaceHolder 5"/>
          <p:cNvSpPr>
            <a:spLocks noGrp="1"/>
          </p:cNvSpPr>
          <p:nvPr>
            <p:ph/>
          </p:nvPr>
        </p:nvSpPr>
        <p:spPr>
          <a:xfrm>
            <a:off x="14022000" y="8837640"/>
            <a:ext cx="1204776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endParaRPr lang="en-US" sz="4900" b="0" strike="noStrike" spc="-1">
              <a:solidFill>
                <a:srgbClr val="000000"/>
              </a:solidFill>
              <a:latin typeface="Arial"/>
            </a:endParaRPr>
          </a:p>
        </p:txBody>
      </p:sp>
      <p:sp>
        <p:nvSpPr>
          <p:cNvPr id="35" name="PlaceHolder 2"/>
          <p:cNvSpPr>
            <a:spLocks noGrp="1"/>
          </p:cNvSpPr>
          <p:nvPr>
            <p:ph/>
          </p:nvPr>
        </p:nvSpPr>
        <p:spPr>
          <a:xfrm>
            <a:off x="1371600" y="385128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6" name="PlaceHolder 3"/>
          <p:cNvSpPr>
            <a:spLocks noGrp="1"/>
          </p:cNvSpPr>
          <p:nvPr>
            <p:ph/>
          </p:nvPr>
        </p:nvSpPr>
        <p:spPr>
          <a:xfrm>
            <a:off x="9718920" y="385128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7" name="PlaceHolder 4"/>
          <p:cNvSpPr>
            <a:spLocks noGrp="1"/>
          </p:cNvSpPr>
          <p:nvPr>
            <p:ph/>
          </p:nvPr>
        </p:nvSpPr>
        <p:spPr>
          <a:xfrm>
            <a:off x="18066240" y="385128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8" name="PlaceHolder 5"/>
          <p:cNvSpPr>
            <a:spLocks noGrp="1"/>
          </p:cNvSpPr>
          <p:nvPr>
            <p:ph/>
          </p:nvPr>
        </p:nvSpPr>
        <p:spPr>
          <a:xfrm>
            <a:off x="1371600" y="883764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39" name="PlaceHolder 6"/>
          <p:cNvSpPr>
            <a:spLocks noGrp="1"/>
          </p:cNvSpPr>
          <p:nvPr>
            <p:ph/>
          </p:nvPr>
        </p:nvSpPr>
        <p:spPr>
          <a:xfrm>
            <a:off x="9718920" y="883764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
        <p:nvSpPr>
          <p:cNvPr id="40" name="PlaceHolder 7"/>
          <p:cNvSpPr>
            <a:spLocks noGrp="1"/>
          </p:cNvSpPr>
          <p:nvPr>
            <p:ph/>
          </p:nvPr>
        </p:nvSpPr>
        <p:spPr>
          <a:xfrm>
            <a:off x="18066240" y="8837640"/>
            <a:ext cx="7949520" cy="4553280"/>
          </a:xfrm>
          <a:prstGeom prst="rect">
            <a:avLst/>
          </a:prstGeom>
          <a:noFill/>
          <a:ln w="0">
            <a:noFill/>
          </a:ln>
        </p:spPr>
        <p:txBody>
          <a:bodyPr lIns="0" tIns="0" rIns="0" bIns="0" anchor="t">
            <a:normAutofit/>
          </a:bodyPr>
          <a:lstStyle/>
          <a:p>
            <a:pPr indent="0">
              <a:spcBef>
                <a:spcPts val="1417"/>
              </a:spcBef>
              <a:buNone/>
            </a:pPr>
            <a:endParaRPr lang="en-US" sz="8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w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www.megaprint.com/"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08080"/>
        </a:solidFill>
        <a:effectLst/>
      </p:bgPr>
    </p:bg>
    <p:spTree>
      <p:nvGrpSpPr>
        <p:cNvPr id="1" name=""/>
        <p:cNvGrpSpPr/>
        <p:nvPr/>
      </p:nvGrpSpPr>
      <p:grpSpPr>
        <a:xfrm>
          <a:off x="0" y="0"/>
          <a:ext cx="0" cy="0"/>
          <a:chOff x="0" y="0"/>
          <a:chExt cx="0" cy="0"/>
        </a:xfrm>
      </p:grpSpPr>
      <p:pic>
        <p:nvPicPr>
          <p:cNvPr id="5" name="Picture 7">
            <a:hlinkClick r:id="rId14"/>
          </p:cNvPr>
          <p:cNvPicPr/>
          <p:nvPr/>
        </p:nvPicPr>
        <p:blipFill>
          <a:blip r:embed="rId15"/>
          <a:stretch/>
        </p:blipFill>
        <p:spPr>
          <a:xfrm>
            <a:off x="22008240" y="16156800"/>
            <a:ext cx="3000240" cy="153720"/>
          </a:xfrm>
          <a:prstGeom prst="rect">
            <a:avLst/>
          </a:prstGeom>
          <a:ln w="0">
            <a:noFill/>
          </a:ln>
        </p:spPr>
      </p:pic>
      <p:sp>
        <p:nvSpPr>
          <p:cNvPr id="6" name="TextBox 1"/>
          <p:cNvSpPr/>
          <p:nvPr/>
        </p:nvSpPr>
        <p:spPr>
          <a:xfrm>
            <a:off x="25014240" y="16067160"/>
            <a:ext cx="1945800" cy="2876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nSpc>
                <a:spcPct val="100000"/>
              </a:lnSpc>
            </a:pPr>
            <a:r>
              <a:rPr lang="en-US" sz="1300" b="0" strike="noStrike" spc="-1">
                <a:solidFill>
                  <a:srgbClr val="FFFFFF"/>
                </a:solidFill>
                <a:latin typeface="Arial"/>
              </a:rPr>
              <a:t>www.postersession.com</a:t>
            </a:r>
            <a:endParaRPr lang="en-GB" sz="1300" b="0" strike="noStrike" spc="-1">
              <a:latin typeface="Arial"/>
            </a:endParaRPr>
          </a:p>
        </p:txBody>
      </p:sp>
      <p:sp>
        <p:nvSpPr>
          <p:cNvPr id="2" name="TextBox 3"/>
          <p:cNvSpPr/>
          <p:nvPr/>
        </p:nvSpPr>
        <p:spPr>
          <a:xfrm>
            <a:off x="-41040" y="16359480"/>
            <a:ext cx="478440" cy="120240"/>
          </a:xfrm>
          <a:prstGeom prst="rect">
            <a:avLst/>
          </a:prstGeom>
          <a:noFill/>
          <a:ln w="0">
            <a:noFill/>
          </a:ln>
        </p:spPr>
        <p:style>
          <a:lnRef idx="0">
            <a:scrgbClr r="0" g="0" b="0"/>
          </a:lnRef>
          <a:fillRef idx="0">
            <a:scrgbClr r="0" g="0" b="0"/>
          </a:fillRef>
          <a:effectRef idx="0">
            <a:scrgbClr r="0" g="0" b="0"/>
          </a:effectRef>
          <a:fontRef idx="minor"/>
        </p:style>
        <p:txBody>
          <a:bodyPr wrap="none" lIns="90000" tIns="90000" rIns="90000" bIns="90000" anchor="t">
            <a:spAutoFit/>
          </a:bodyPr>
          <a:lstStyle/>
          <a:p>
            <a:pPr>
              <a:lnSpc>
                <a:spcPct val="100000"/>
              </a:lnSpc>
            </a:pPr>
            <a:r>
              <a:rPr lang="en-US" sz="200" b="1" strike="noStrike" spc="-1">
                <a:solidFill>
                  <a:srgbClr val="003064"/>
                </a:solidFill>
                <a:latin typeface="Arial"/>
              </a:rPr>
              <a:t>www.postersession.com</a:t>
            </a:r>
            <a:endParaRPr lang="en-GB" sz="200" b="0" strike="noStrike" spc="-1">
              <a:latin typeface="Arial"/>
            </a:endParaRPr>
          </a:p>
        </p:txBody>
      </p:sp>
      <p:sp>
        <p:nvSpPr>
          <p:cNvPr id="3" name="PlaceHolder 1"/>
          <p:cNvSpPr>
            <a:spLocks noGrp="1"/>
          </p:cNvSpPr>
          <p:nvPr>
            <p:ph type="title"/>
          </p:nvPr>
        </p:nvSpPr>
        <p:spPr>
          <a:xfrm>
            <a:off x="1371600" y="656640"/>
            <a:ext cx="24688440" cy="2748240"/>
          </a:xfrm>
          <a:prstGeom prst="rect">
            <a:avLst/>
          </a:prstGeom>
          <a:noFill/>
          <a:ln w="0">
            <a:noFill/>
          </a:ln>
        </p:spPr>
        <p:txBody>
          <a:bodyPr lIns="0" tIns="0" rIns="0" bIns="0" anchor="ctr">
            <a:noAutofit/>
          </a:bodyPr>
          <a:lstStyle/>
          <a:p>
            <a:pPr indent="0" algn="ctr">
              <a:buNone/>
            </a:pPr>
            <a:r>
              <a:rPr lang="en-US" sz="4900" b="0" strike="noStrike" spc="-1">
                <a:solidFill>
                  <a:srgbClr val="000000"/>
                </a:solidFill>
                <a:latin typeface="Arial"/>
              </a:rPr>
              <a:t>Click to edit the title text format</a:t>
            </a:r>
          </a:p>
        </p:txBody>
      </p:sp>
      <p:sp>
        <p:nvSpPr>
          <p:cNvPr id="4" name="PlaceHolder 2"/>
          <p:cNvSpPr>
            <a:spLocks noGrp="1"/>
          </p:cNvSpPr>
          <p:nvPr>
            <p:ph type="body"/>
          </p:nvPr>
        </p:nvSpPr>
        <p:spPr>
          <a:xfrm>
            <a:off x="1371600" y="3851280"/>
            <a:ext cx="24688440" cy="95457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8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66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55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55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article/10.1007/s00163-022-00406-y"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3064"/>
            </a:gs>
            <a:gs pos="50000">
              <a:srgbClr val="EAEAEA"/>
            </a:gs>
            <a:gs pos="100000">
              <a:srgbClr val="003064"/>
            </a:gs>
          </a:gsLst>
          <a:lin ang="5400000"/>
        </a:gradFill>
        <a:effectLst/>
      </p:bgPr>
    </p:bg>
    <p:spTree>
      <p:nvGrpSpPr>
        <p:cNvPr id="1" name=""/>
        <p:cNvGrpSpPr/>
        <p:nvPr/>
      </p:nvGrpSpPr>
      <p:grpSpPr>
        <a:xfrm>
          <a:off x="0" y="0"/>
          <a:ext cx="0" cy="0"/>
          <a:chOff x="0" y="0"/>
          <a:chExt cx="0" cy="0"/>
        </a:xfrm>
      </p:grpSpPr>
      <p:sp>
        <p:nvSpPr>
          <p:cNvPr id="47" name="AutoShape 5"/>
          <p:cNvSpPr/>
          <p:nvPr/>
        </p:nvSpPr>
        <p:spPr>
          <a:xfrm>
            <a:off x="316440" y="396720"/>
            <a:ext cx="26799120" cy="16062480"/>
          </a:xfrm>
          <a:prstGeom prst="roundRect">
            <a:avLst>
              <a:gd name="adj" fmla="val 7000"/>
            </a:avLst>
          </a:prstGeom>
          <a:solidFill>
            <a:schemeClr val="bg1"/>
          </a:soli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a:p>
        </p:txBody>
      </p:sp>
      <p:pic>
        <p:nvPicPr>
          <p:cNvPr id="48" name="Picture 47"/>
          <p:cNvPicPr/>
          <p:nvPr/>
        </p:nvPicPr>
        <p:blipFill>
          <a:blip r:embed="rId3"/>
          <a:stretch/>
        </p:blipFill>
        <p:spPr>
          <a:xfrm>
            <a:off x="977760" y="1026000"/>
            <a:ext cx="12409560" cy="3030120"/>
          </a:xfrm>
          <a:prstGeom prst="rect">
            <a:avLst/>
          </a:prstGeom>
          <a:ln w="0">
            <a:noFill/>
          </a:ln>
        </p:spPr>
      </p:pic>
      <p:sp>
        <p:nvSpPr>
          <p:cNvPr id="49" name="Text Box 4"/>
          <p:cNvSpPr/>
          <p:nvPr/>
        </p:nvSpPr>
        <p:spPr>
          <a:xfrm>
            <a:off x="754200" y="5928840"/>
            <a:ext cx="25574400" cy="2253676"/>
          </a:xfrm>
          <a:prstGeom prst="rect">
            <a:avLst/>
          </a:prstGeom>
          <a:noFill/>
          <a:ln w="9525">
            <a:noFill/>
          </a:ln>
        </p:spPr>
        <p:style>
          <a:lnRef idx="0">
            <a:scrgbClr r="0" g="0" b="0"/>
          </a:lnRef>
          <a:fillRef idx="0">
            <a:scrgbClr r="0" g="0" b="0"/>
          </a:fillRef>
          <a:effectRef idx="0">
            <a:scrgbClr r="0" g="0" b="0"/>
          </a:effectRef>
          <a:fontRef idx="minor"/>
        </p:style>
        <p:txBody>
          <a:bodyPr lIns="52200" tIns="26280" rIns="52200" bIns="26280" anchor="t">
            <a:spAutoFit/>
          </a:bodyPr>
          <a:lstStyle/>
          <a:p>
            <a:pPr algn="ctr">
              <a:lnSpc>
                <a:spcPct val="150000"/>
              </a:lnSpc>
              <a:spcBef>
                <a:spcPts val="3251"/>
              </a:spcBef>
            </a:pPr>
            <a:r>
              <a:rPr lang="en-US" sz="4000" b="1" strike="noStrike" spc="-1" dirty="0">
                <a:solidFill>
                  <a:srgbClr val="000000"/>
                </a:solidFill>
                <a:latin typeface="Arial"/>
              </a:rPr>
              <a:t>Element two: Methods and Search Strategy Academic Poster </a:t>
            </a:r>
            <a:endParaRPr lang="zxx" sz="4000" b="0" strike="noStrike" spc="-1" dirty="0">
              <a:latin typeface="Arial"/>
            </a:endParaRPr>
          </a:p>
          <a:p>
            <a:pPr algn="ctr">
              <a:lnSpc>
                <a:spcPct val="150000"/>
              </a:lnSpc>
            </a:pPr>
            <a:r>
              <a:rPr lang="en-US" sz="4000" b="1" strike="noStrike" spc="-1" dirty="0">
                <a:solidFill>
                  <a:srgbClr val="000000"/>
                </a:solidFill>
                <a:latin typeface="Arial"/>
              </a:rPr>
              <a:t>Postnatal Depression in UK: Impact on Child Development</a:t>
            </a:r>
            <a:endParaRPr lang="zxx" sz="4000" b="0" strike="noStrike" spc="-1" dirty="0">
              <a:latin typeface="Arial"/>
            </a:endParaRPr>
          </a:p>
          <a:p>
            <a:pPr algn="ctr">
              <a:lnSpc>
                <a:spcPct val="100000"/>
              </a:lnSpc>
            </a:pPr>
            <a:endParaRPr lang="zxx" sz="2300" b="0" strike="noStrike" spc="-1" dirty="0">
              <a:latin typeface="Arial"/>
            </a:endParaRPr>
          </a:p>
        </p:txBody>
      </p:sp>
      <p:sp>
        <p:nvSpPr>
          <p:cNvPr id="50" name="Text Box 5"/>
          <p:cNvSpPr/>
          <p:nvPr/>
        </p:nvSpPr>
        <p:spPr>
          <a:xfrm>
            <a:off x="6450227" y="9193427"/>
            <a:ext cx="14407979" cy="2923090"/>
          </a:xfrm>
          <a:prstGeom prst="rect">
            <a:avLst/>
          </a:prstGeom>
          <a:noFill/>
          <a:ln w="9525">
            <a:noFill/>
          </a:ln>
        </p:spPr>
        <p:style>
          <a:lnRef idx="0">
            <a:scrgbClr r="0" g="0" b="0"/>
          </a:lnRef>
          <a:fillRef idx="0">
            <a:scrgbClr r="0" g="0" b="0"/>
          </a:fillRef>
          <a:effectRef idx="0">
            <a:scrgbClr r="0" g="0" b="0"/>
          </a:effectRef>
          <a:fontRef idx="minor"/>
        </p:style>
        <p:txBody>
          <a:bodyPr wrap="square" lIns="52200" tIns="26280" rIns="52200" bIns="26280" anchor="t">
            <a:spAutoFit/>
          </a:bodyPr>
          <a:lstStyle/>
          <a:p>
            <a:pPr algn="ctr">
              <a:lnSpc>
                <a:spcPct val="100000"/>
              </a:lnSpc>
              <a:spcBef>
                <a:spcPts val="1650"/>
              </a:spcBef>
            </a:pPr>
            <a:r>
              <a:rPr lang="en-US" sz="3600" b="1" strike="noStrike" spc="-1" dirty="0">
                <a:solidFill>
                  <a:srgbClr val="000000"/>
                </a:solidFill>
                <a:latin typeface="Arial"/>
              </a:rPr>
              <a:t>Module name: I</a:t>
            </a:r>
            <a:r>
              <a:rPr lang="en-US" sz="3600" b="1" spc="-1" dirty="0">
                <a:solidFill>
                  <a:srgbClr val="000000"/>
                </a:solidFill>
                <a:latin typeface="Arial"/>
              </a:rPr>
              <a:t>ndependent</a:t>
            </a:r>
            <a:r>
              <a:rPr lang="en-US" sz="3600" b="1" strike="noStrike" spc="-1" dirty="0">
                <a:solidFill>
                  <a:srgbClr val="000000"/>
                </a:solidFill>
                <a:latin typeface="Arial"/>
              </a:rPr>
              <a:t> Project</a:t>
            </a:r>
            <a:endParaRPr lang="zxx" sz="3600" b="1" strike="noStrike" spc="-1" dirty="0">
              <a:solidFill>
                <a:srgbClr val="000000"/>
              </a:solidFill>
              <a:latin typeface="Arial"/>
            </a:endParaRPr>
          </a:p>
          <a:p>
            <a:pPr algn="ctr">
              <a:lnSpc>
                <a:spcPct val="100000"/>
              </a:lnSpc>
              <a:spcBef>
                <a:spcPts val="1650"/>
              </a:spcBef>
            </a:pPr>
            <a:r>
              <a:rPr lang="en-US" sz="3600" b="1" strike="noStrike" spc="-1" dirty="0">
                <a:solidFill>
                  <a:srgbClr val="000000"/>
                </a:solidFill>
                <a:latin typeface="Arial"/>
                <a:ea typeface="Microsoft YaHei"/>
              </a:rPr>
              <a:t>Module code: BMHP6020</a:t>
            </a:r>
            <a:endParaRPr lang="zxx" sz="3600" b="1" strike="noStrike" spc="-1" dirty="0">
              <a:solidFill>
                <a:srgbClr val="000000"/>
              </a:solidFill>
              <a:latin typeface="Arial"/>
            </a:endParaRPr>
          </a:p>
          <a:p>
            <a:pPr algn="ctr">
              <a:lnSpc>
                <a:spcPct val="100000"/>
              </a:lnSpc>
              <a:spcBef>
                <a:spcPts val="1650"/>
              </a:spcBef>
            </a:pPr>
            <a:r>
              <a:rPr lang="en-US" sz="3600" b="1" strike="noStrike" spc="-1" dirty="0">
                <a:solidFill>
                  <a:srgbClr val="000000"/>
                </a:solidFill>
                <a:latin typeface="Arial"/>
                <a:ea typeface="Microsoft YaHei"/>
              </a:rPr>
              <a:t>Student Name: Simona Maria Dinu</a:t>
            </a:r>
            <a:endParaRPr lang="zxx" sz="3600" b="1" strike="noStrike" spc="-1" dirty="0">
              <a:solidFill>
                <a:srgbClr val="000000"/>
              </a:solidFill>
              <a:latin typeface="Arial"/>
            </a:endParaRPr>
          </a:p>
          <a:p>
            <a:pPr algn="ctr">
              <a:lnSpc>
                <a:spcPct val="100000"/>
              </a:lnSpc>
              <a:spcBef>
                <a:spcPts val="1650"/>
              </a:spcBef>
            </a:pPr>
            <a:r>
              <a:rPr lang="en-US" sz="3600" b="1" strike="noStrike" spc="-1" dirty="0">
                <a:solidFill>
                  <a:srgbClr val="000000"/>
                </a:solidFill>
                <a:latin typeface="Arial"/>
                <a:ea typeface="Microsoft YaHei"/>
              </a:rPr>
              <a:t>Student </a:t>
            </a:r>
            <a:r>
              <a:rPr lang="en-US" sz="3600" b="1" spc="-1" dirty="0">
                <a:solidFill>
                  <a:srgbClr val="000000"/>
                </a:solidFill>
                <a:latin typeface="Arial"/>
                <a:ea typeface="Microsoft YaHei"/>
              </a:rPr>
              <a:t>Number</a:t>
            </a:r>
            <a:r>
              <a:rPr lang="en-US" sz="3600" b="1" strike="noStrike" spc="-1" dirty="0">
                <a:solidFill>
                  <a:srgbClr val="000000"/>
                </a:solidFill>
                <a:latin typeface="Arial"/>
                <a:ea typeface="Microsoft YaHei"/>
              </a:rPr>
              <a:t>: 222907</a:t>
            </a:r>
            <a:endParaRPr lang="zxx" sz="3600" b="1" strike="noStrike" spc="-1" dirty="0">
              <a:solidFill>
                <a:srgbClr val="000000"/>
              </a:solidFill>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3064"/>
            </a:gs>
            <a:gs pos="50000">
              <a:srgbClr val="EAEAEA"/>
            </a:gs>
            <a:gs pos="100000">
              <a:srgbClr val="003064"/>
            </a:gs>
          </a:gsLst>
          <a:lin ang="5400000"/>
        </a:gradFill>
        <a:effectLst/>
      </p:bgPr>
    </p:bg>
    <p:spTree>
      <p:nvGrpSpPr>
        <p:cNvPr id="1" name=""/>
        <p:cNvGrpSpPr/>
        <p:nvPr/>
      </p:nvGrpSpPr>
      <p:grpSpPr>
        <a:xfrm>
          <a:off x="0" y="0"/>
          <a:ext cx="0" cy="0"/>
          <a:chOff x="0" y="0"/>
          <a:chExt cx="0" cy="0"/>
        </a:xfrm>
      </p:grpSpPr>
      <p:sp>
        <p:nvSpPr>
          <p:cNvPr id="51" name="AutoShape 29"/>
          <p:cNvSpPr/>
          <p:nvPr/>
        </p:nvSpPr>
        <p:spPr>
          <a:xfrm>
            <a:off x="9636120" y="3048120"/>
            <a:ext cx="7803720" cy="12991680"/>
          </a:xfrm>
          <a:prstGeom prst="roundRect">
            <a:avLst>
              <a:gd name="adj" fmla="val 7000"/>
            </a:avLst>
          </a:prstGeom>
          <a:solidFill>
            <a:schemeClr val="bg1"/>
          </a:soli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a:p>
        </p:txBody>
      </p:sp>
      <p:sp>
        <p:nvSpPr>
          <p:cNvPr id="52" name="AutoShape 31"/>
          <p:cNvSpPr/>
          <p:nvPr/>
        </p:nvSpPr>
        <p:spPr>
          <a:xfrm>
            <a:off x="18770760" y="3002760"/>
            <a:ext cx="7649640" cy="12991680"/>
          </a:xfrm>
          <a:prstGeom prst="roundRect">
            <a:avLst>
              <a:gd name="adj" fmla="val 7000"/>
            </a:avLst>
          </a:prstGeom>
          <a:solidFill>
            <a:schemeClr val="bg1"/>
          </a:soli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a:p>
        </p:txBody>
      </p:sp>
      <p:sp>
        <p:nvSpPr>
          <p:cNvPr id="53" name="AutoShape 4"/>
          <p:cNvSpPr/>
          <p:nvPr/>
        </p:nvSpPr>
        <p:spPr>
          <a:xfrm>
            <a:off x="859680" y="3053880"/>
            <a:ext cx="7647480" cy="12991680"/>
          </a:xfrm>
          <a:prstGeom prst="roundRect">
            <a:avLst>
              <a:gd name="adj" fmla="val 7000"/>
            </a:avLst>
          </a:prstGeom>
          <a:solidFill>
            <a:schemeClr val="bg1"/>
          </a:soli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a:p>
        </p:txBody>
      </p:sp>
      <p:sp>
        <p:nvSpPr>
          <p:cNvPr id="54" name="Text Box 9"/>
          <p:cNvSpPr/>
          <p:nvPr/>
        </p:nvSpPr>
        <p:spPr>
          <a:xfrm>
            <a:off x="1494720" y="3265920"/>
            <a:ext cx="6111360" cy="13837320"/>
          </a:xfrm>
          <a:prstGeom prst="rect">
            <a:avLst/>
          </a:prstGeom>
          <a:noFill/>
          <a:ln w="9525">
            <a:noFill/>
          </a:ln>
        </p:spPr>
        <p:style>
          <a:lnRef idx="0">
            <a:scrgbClr r="0" g="0" b="0"/>
          </a:lnRef>
          <a:fillRef idx="0">
            <a:scrgbClr r="0" g="0" b="0"/>
          </a:fillRef>
          <a:effectRef idx="0">
            <a:scrgbClr r="0" g="0" b="0"/>
          </a:effectRef>
          <a:fontRef idx="minor"/>
        </p:style>
        <p:txBody>
          <a:bodyPr lIns="52200" tIns="26280" rIns="52200" bIns="26280" anchor="t">
            <a:spAutoFit/>
          </a:bodyPr>
          <a:lstStyle/>
          <a:p>
            <a:pPr algn="ctr">
              <a:lnSpc>
                <a:spcPct val="150000"/>
              </a:lnSpc>
            </a:pPr>
            <a:r>
              <a:rPr lang="en-US" sz="1800" b="1" strike="noStrike" spc="-1">
                <a:solidFill>
                  <a:srgbClr val="000000"/>
                </a:solidFill>
                <a:latin typeface="Arial"/>
              </a:rPr>
              <a:t>01 Introduction and Research Aim </a:t>
            </a:r>
            <a:endParaRPr lang="zxx" sz="1800" b="0" strike="noStrike" spc="-1">
              <a:latin typeface="Arial"/>
            </a:endParaRPr>
          </a:p>
          <a:p>
            <a:pPr>
              <a:lnSpc>
                <a:spcPct val="150000"/>
              </a:lnSpc>
            </a:pPr>
            <a:r>
              <a:rPr lang="en-US" sz="1400" b="0" strike="noStrike" spc="-1">
                <a:solidFill>
                  <a:srgbClr val="000000"/>
                </a:solidFill>
                <a:latin typeface="Arial"/>
              </a:rPr>
              <a:t>   </a:t>
            </a:r>
            <a:r>
              <a:rPr lang="en-US" sz="1100" b="0" strike="noStrike" spc="-1">
                <a:solidFill>
                  <a:srgbClr val="000000"/>
                </a:solidFill>
                <a:latin typeface="Arial"/>
              </a:rPr>
              <a:t> • This poster outlines the methodological approach that was used to investigate postnatal depression (PND) impacts on early child development in UK. A Methods chapter outlines how evidence is sourced, selected and reviewed, to provide accuracy and relevancy for secondary research (Ajimotokan, 2022). </a:t>
            </a:r>
            <a:endParaRPr lang="zxx" sz="1100" b="0" strike="noStrike" spc="-1">
              <a:latin typeface="Arial"/>
            </a:endParaRPr>
          </a:p>
          <a:p>
            <a:pPr>
              <a:lnSpc>
                <a:spcPct val="150000"/>
              </a:lnSpc>
            </a:pPr>
            <a:r>
              <a:rPr lang="en-US" sz="1100" b="0" strike="noStrike" spc="-1">
                <a:solidFill>
                  <a:srgbClr val="000000"/>
                </a:solidFill>
                <a:latin typeface="Arial"/>
              </a:rPr>
              <a:t>    • The poster briefly summarises the search strategy, collection process, validation steps, criteria for inclusion and exclusion, as well as the ethical considerations, which guided this research.</a:t>
            </a:r>
            <a:endParaRPr lang="zxx" sz="1100" b="0" strike="noStrike" spc="-1">
              <a:latin typeface="Arial"/>
            </a:endParaRPr>
          </a:p>
          <a:p>
            <a:pPr>
              <a:lnSpc>
                <a:spcPct val="150000"/>
              </a:lnSpc>
            </a:pPr>
            <a:r>
              <a:rPr lang="en-US" sz="1100" b="0" strike="noStrike" spc="-1">
                <a:solidFill>
                  <a:srgbClr val="000000"/>
                </a:solidFill>
                <a:latin typeface="Arial"/>
              </a:rPr>
              <a:t>The secondary research allows evaluation of peer-reviewed studies, clinical guidelines and relevant policy frameworks, which are addressing maternal mental health (Newman and Gough, 2020). </a:t>
            </a:r>
            <a:endParaRPr lang="zxx" sz="1100" b="0" strike="noStrike" spc="-1">
              <a:latin typeface="Arial"/>
            </a:endParaRPr>
          </a:p>
          <a:p>
            <a:pPr>
              <a:lnSpc>
                <a:spcPct val="150000"/>
              </a:lnSpc>
            </a:pPr>
            <a:r>
              <a:rPr lang="en-US" sz="1100" b="0" strike="noStrike" spc="-1">
                <a:solidFill>
                  <a:srgbClr val="000000"/>
                </a:solidFill>
                <a:latin typeface="Arial"/>
              </a:rPr>
              <a:t>    • Dissertation scope is to explore how PND influences the emotional, cognitive and social development on children, and to evaluate the strengths and constraints of support systems in UK (NHS, 2022; Stein </a:t>
            </a:r>
            <a:r>
              <a:rPr lang="en-US" sz="1100" b="0" i="1" strike="noStrike" spc="-1">
                <a:solidFill>
                  <a:srgbClr val="000000"/>
                </a:solidFill>
                <a:latin typeface="Arial"/>
              </a:rPr>
              <a:t>et al</a:t>
            </a:r>
            <a:r>
              <a:rPr lang="en-US" sz="1100" b="0" strike="noStrike" spc="-1">
                <a:solidFill>
                  <a:srgbClr val="000000"/>
                </a:solidFill>
                <a:latin typeface="Arial"/>
              </a:rPr>
              <a:t>., 2014; Carlson </a:t>
            </a:r>
            <a:r>
              <a:rPr lang="en-US" sz="1100" b="0" i="1" strike="noStrike" spc="-1">
                <a:solidFill>
                  <a:srgbClr val="000000"/>
                </a:solidFill>
                <a:latin typeface="Arial"/>
              </a:rPr>
              <a:t>et al.,</a:t>
            </a:r>
            <a:r>
              <a:rPr lang="en-US" sz="1100" b="0" strike="noStrike" spc="-1">
                <a:solidFill>
                  <a:srgbClr val="000000"/>
                </a:solidFill>
                <a:latin typeface="Arial"/>
              </a:rPr>
              <a:t> 2025).     </a:t>
            </a:r>
            <a:endParaRPr lang="zxx" sz="1100" b="0" strike="noStrike" spc="-1">
              <a:latin typeface="Arial"/>
            </a:endParaRPr>
          </a:p>
          <a:p>
            <a:pPr>
              <a:lnSpc>
                <a:spcPct val="150000"/>
              </a:lnSpc>
            </a:pPr>
            <a:endParaRPr lang="zxx" sz="1400" b="0" strike="noStrike" spc="-1">
              <a:latin typeface="Arial"/>
            </a:endParaRPr>
          </a:p>
          <a:p>
            <a:pPr algn="ctr">
              <a:lnSpc>
                <a:spcPct val="150000"/>
              </a:lnSpc>
            </a:pPr>
            <a:r>
              <a:rPr lang="en-US" sz="1800" b="1" strike="noStrike" spc="-1">
                <a:solidFill>
                  <a:srgbClr val="000000"/>
                </a:solidFill>
                <a:latin typeface="Arial"/>
              </a:rPr>
              <a:t>02 Search Strategy</a:t>
            </a:r>
            <a:r>
              <a:rPr lang="en-US" sz="1800" b="0" strike="noStrike" spc="-1">
                <a:solidFill>
                  <a:srgbClr val="000000"/>
                </a:solidFill>
                <a:latin typeface="Arial"/>
              </a:rPr>
              <a:t> </a:t>
            </a:r>
            <a:endParaRPr lang="zxx" sz="1800" b="0" strike="noStrike" spc="-1">
              <a:latin typeface="Arial"/>
            </a:endParaRPr>
          </a:p>
          <a:p>
            <a:pPr algn="ctr">
              <a:lnSpc>
                <a:spcPct val="150000"/>
              </a:lnSpc>
            </a:pPr>
            <a:endParaRPr lang="zxx" sz="1800" b="0" strike="noStrike" spc="-1">
              <a:latin typeface="Arial"/>
            </a:endParaRPr>
          </a:p>
          <a:p>
            <a:pPr marL="216000" indent="-216000" algn="just">
              <a:lnSpc>
                <a:spcPct val="150000"/>
              </a:lnSpc>
              <a:buClr>
                <a:srgbClr val="000000"/>
              </a:buClr>
              <a:buSzPct val="45000"/>
              <a:buFont typeface="Wingdings" charset="2"/>
              <a:buChar char=""/>
            </a:pPr>
            <a:r>
              <a:rPr lang="en-US" sz="1100" b="0" strike="noStrike" spc="-1">
                <a:solidFill>
                  <a:srgbClr val="000000"/>
                </a:solidFill>
                <a:latin typeface="Arial"/>
              </a:rPr>
              <a:t>Search strategy is a well-structured approach, typically used to identify, select and retrieve evidence from academic and other professional sources, used to answer a research question (Newman and Gough, 2020).</a:t>
            </a:r>
            <a:endParaRPr lang="zxx" sz="1100" b="0" strike="noStrike" spc="-1">
              <a:latin typeface="Arial"/>
            </a:endParaRPr>
          </a:p>
          <a:p>
            <a:pPr marL="216000" indent="-216000" algn="just">
              <a:lnSpc>
                <a:spcPct val="150000"/>
              </a:lnSpc>
              <a:buClr>
                <a:srgbClr val="000000"/>
              </a:buClr>
              <a:buSzPct val="45000"/>
              <a:buFont typeface="Wingdings" charset="2"/>
              <a:buChar char=""/>
            </a:pPr>
            <a:r>
              <a:rPr lang="en-GB" sz="1100" b="0" strike="noStrike" spc="-1">
                <a:solidFill>
                  <a:srgbClr val="000000"/>
                </a:solidFill>
                <a:latin typeface="Arial"/>
              </a:rPr>
              <a:t>This study utilised a systematic search process, to localise relevant literature on Postnatal Depression and Child Development. Academic databases such as</a:t>
            </a:r>
            <a:r>
              <a:rPr lang="zxx" sz="1100" b="0" strike="noStrike" spc="-1">
                <a:solidFill>
                  <a:srgbClr val="000000"/>
                </a:solidFill>
                <a:latin typeface="Arial"/>
              </a:rPr>
              <a:t> PubMed, ScienceDirect and the university library catalog were searched by using a combination o</a:t>
            </a:r>
            <a:r>
              <a:rPr lang="en-GB" sz="1100" b="0" strike="noStrike" spc="-1">
                <a:solidFill>
                  <a:srgbClr val="000000"/>
                </a:solidFill>
                <a:latin typeface="Arial"/>
              </a:rPr>
              <a:t>f keywords, including: </a:t>
            </a:r>
            <a:r>
              <a:rPr lang="en-GB" sz="1100" b="0" i="1" strike="noStrike" spc="-1">
                <a:solidFill>
                  <a:srgbClr val="000000"/>
                </a:solidFill>
                <a:latin typeface="Arial"/>
              </a:rPr>
              <a:t>'postnatal depression in the UK', 'child development', 'maternal mental health', 'early attachment</a:t>
            </a:r>
            <a:r>
              <a:rPr lang="en-GB" sz="1100" b="0" strike="noStrike" spc="-1">
                <a:solidFill>
                  <a:srgbClr val="000000"/>
                </a:solidFill>
                <a:latin typeface="Arial"/>
              </a:rPr>
              <a:t> ' and </a:t>
            </a:r>
            <a:r>
              <a:rPr lang="en-GB" sz="1100" b="0" i="1" strike="noStrike" spc="-1">
                <a:solidFill>
                  <a:srgbClr val="000000"/>
                </a:solidFill>
                <a:latin typeface="Arial"/>
              </a:rPr>
              <a:t>'perinatal policy'.</a:t>
            </a:r>
            <a:endParaRPr lang="zxx" sz="1100" b="0" strike="noStrike" spc="-1">
              <a:latin typeface="Arial"/>
            </a:endParaRPr>
          </a:p>
          <a:p>
            <a:pPr marL="216000" indent="-216000">
              <a:lnSpc>
                <a:spcPct val="150000"/>
              </a:lnSpc>
              <a:buClr>
                <a:srgbClr val="000000"/>
              </a:buClr>
              <a:buSzPct val="45000"/>
              <a:buFont typeface="Wingdings" charset="2"/>
              <a:buChar char=""/>
            </a:pPr>
            <a:r>
              <a:rPr lang="en-GB" sz="1100" b="0" strike="noStrike" spc="-1">
                <a:solidFill>
                  <a:srgbClr val="000000"/>
                </a:solidFill>
                <a:latin typeface="Arial"/>
                <a:ea typeface="Century Schoolbook"/>
              </a:rPr>
              <a:t> Boolean operators (AND/OR) were used to refine the results, while multiple filters were applied to choose peer-reviewed UK studies published in the past ten years. This strategy assured that all sources selected were trustworthy, up-to-date and closely aligned with the dissertation objective (Carlson </a:t>
            </a:r>
            <a:r>
              <a:rPr lang="en-GB" sz="1100" b="0" i="1" strike="noStrike" spc="-1">
                <a:solidFill>
                  <a:srgbClr val="000000"/>
                </a:solidFill>
                <a:latin typeface="Arial"/>
                <a:ea typeface="Century Schoolbook"/>
              </a:rPr>
              <a:t>et al</a:t>
            </a:r>
            <a:r>
              <a:rPr lang="en-GB" sz="1100" b="0" strike="noStrike" spc="-1">
                <a:solidFill>
                  <a:srgbClr val="000000"/>
                </a:solidFill>
                <a:latin typeface="Arial"/>
                <a:ea typeface="Century Schoolbook"/>
              </a:rPr>
              <a:t>., 2025; NHS, 2022),</a:t>
            </a:r>
            <a:endParaRPr lang="zxx" sz="1100" b="0" strike="noStrike" spc="-1">
              <a:latin typeface="Arial"/>
            </a:endParaRPr>
          </a:p>
          <a:p>
            <a:pPr marL="216000" indent="-216000">
              <a:lnSpc>
                <a:spcPct val="150000"/>
              </a:lnSpc>
              <a:buClr>
                <a:srgbClr val="000000"/>
              </a:buClr>
              <a:buSzPct val="45000"/>
              <a:buFont typeface="Wingdings" charset="2"/>
              <a:buChar char=""/>
            </a:pPr>
            <a:r>
              <a:rPr lang="en-GB" sz="1100" b="0" strike="noStrike" spc="-1">
                <a:solidFill>
                  <a:srgbClr val="000000"/>
                </a:solidFill>
                <a:latin typeface="Arial"/>
                <a:ea typeface="Century Schoolbook"/>
              </a:rPr>
              <a:t>Summaries were examined to determine relevance, followed by evaluation of the whole text. Preference was given to evidence from UK-based, peer-reviewed studies and national guideline documents, to ensure accuracy, trustworthiness and alignment with dissertation purpose (NICE, 2014; NHS, 2022).</a:t>
            </a:r>
            <a:endParaRPr lang="zxx" sz="1100" b="0" strike="noStrike" spc="-1">
              <a:latin typeface="Arial"/>
            </a:endParaRPr>
          </a:p>
          <a:p>
            <a:pPr marL="216000" indent="-216000">
              <a:lnSpc>
                <a:spcPct val="150000"/>
              </a:lnSpc>
              <a:buClr>
                <a:srgbClr val="000000"/>
              </a:buClr>
              <a:buSzPct val="45000"/>
              <a:buFont typeface="Wingdings" charset="2"/>
              <a:buChar char=""/>
            </a:pPr>
            <a:endParaRPr lang="zxx" sz="1100" b="0" strike="noStrike" spc="-1">
              <a:latin typeface="Arial"/>
            </a:endParaRPr>
          </a:p>
          <a:p>
            <a:pPr marL="1512000" lvl="6" indent="-216000">
              <a:lnSpc>
                <a:spcPct val="150000"/>
              </a:lnSpc>
              <a:buClr>
                <a:srgbClr val="000000"/>
              </a:buClr>
              <a:buSzPct val="45000"/>
              <a:buFont typeface="Wingdings" charset="2"/>
              <a:buChar char=""/>
            </a:pPr>
            <a:r>
              <a:rPr lang="zxx" sz="1800" b="1" strike="noStrike" spc="-1">
                <a:solidFill>
                  <a:srgbClr val="000000"/>
                </a:solidFill>
                <a:latin typeface="Arial"/>
                <a:ea typeface="Century Schoolbook"/>
              </a:rPr>
              <a:t>03</a:t>
            </a:r>
            <a:r>
              <a:rPr lang="zxx" sz="1800" b="0" strike="noStrike" spc="-1">
                <a:solidFill>
                  <a:srgbClr val="000000"/>
                </a:solidFill>
                <a:latin typeface="Arial"/>
                <a:ea typeface="Century Schoolbook"/>
              </a:rPr>
              <a:t> </a:t>
            </a:r>
            <a:r>
              <a:rPr lang="zxx" sz="1800" b="1" strike="noStrike" spc="-1">
                <a:solidFill>
                  <a:srgbClr val="000000"/>
                </a:solidFill>
                <a:latin typeface="Arial"/>
                <a:ea typeface="Century Schoolbook"/>
              </a:rPr>
              <a:t>Searching for Information</a:t>
            </a:r>
            <a:r>
              <a:rPr lang="zxx" sz="1800" b="0" strike="noStrike" spc="-1">
                <a:solidFill>
                  <a:srgbClr val="000000"/>
                </a:solidFill>
                <a:latin typeface="Arial"/>
                <a:ea typeface="Century Schoolbook"/>
              </a:rPr>
              <a:t> </a:t>
            </a:r>
            <a:endParaRPr lang="zxx" sz="1800" b="0" strike="noStrike" spc="-1">
              <a:latin typeface="Arial"/>
            </a:endParaRPr>
          </a:p>
          <a:p>
            <a:pPr algn="ctr"/>
            <a:endParaRPr lang="zxx" sz="1800" b="0" strike="noStrike" spc="-1">
              <a:latin typeface="Arial"/>
            </a:endParaRPr>
          </a:p>
          <a:p>
            <a:pPr marL="216000" indent="-216000" algn="just">
              <a:lnSpc>
                <a:spcPct val="150000"/>
              </a:lnSpc>
              <a:buClr>
                <a:srgbClr val="000000"/>
              </a:buClr>
              <a:buSzPct val="45000"/>
              <a:buFont typeface="Wingdings" charset="2"/>
              <a:buChar char=""/>
            </a:pPr>
            <a:r>
              <a:rPr lang="zxx" sz="1100" b="0" strike="noStrike" spc="-1">
                <a:solidFill>
                  <a:srgbClr val="000000"/>
                </a:solidFill>
                <a:latin typeface="Arial"/>
                <a:ea typeface="Century Schoolbook"/>
              </a:rPr>
              <a:t>In order to identify the most pertinent evidence for this dissertation, a well-structured data collection process was pursued. The search for information comprised: finding, reviewing and selection of materials that support the research objective directly (Newman and Gough, 2020). </a:t>
            </a:r>
            <a:endParaRPr lang="zxx" sz="1100" b="0" strike="noStrike" spc="-1">
              <a:latin typeface="Arial"/>
            </a:endParaRPr>
          </a:p>
          <a:p>
            <a:pPr marL="216000" indent="-216000" algn="just">
              <a:lnSpc>
                <a:spcPct val="150000"/>
              </a:lnSpc>
              <a:buClr>
                <a:srgbClr val="000000"/>
              </a:buClr>
              <a:buSzPct val="45000"/>
              <a:buFont typeface="Wingdings" charset="2"/>
              <a:buChar char=""/>
            </a:pPr>
            <a:r>
              <a:rPr lang="en-GB" sz="1100" b="0" strike="noStrike" spc="-1">
                <a:solidFill>
                  <a:srgbClr val="000000"/>
                </a:solidFill>
                <a:latin typeface="Arial"/>
                <a:ea typeface="Century Schoolbook"/>
              </a:rPr>
              <a:t>First, definitions of terms from clinical guidelines and theoretical literature, such as </a:t>
            </a:r>
            <a:r>
              <a:rPr lang="en-GB" sz="1100" b="0" i="1" strike="noStrike" spc="-1">
                <a:solidFill>
                  <a:srgbClr val="000000"/>
                </a:solidFill>
                <a:latin typeface="Arial"/>
                <a:ea typeface="Century Schoolbook"/>
              </a:rPr>
              <a:t>postnatal depression</a:t>
            </a:r>
            <a:r>
              <a:rPr lang="en-GB" sz="1100" b="0" strike="noStrike" spc="-1">
                <a:solidFill>
                  <a:srgbClr val="000000"/>
                </a:solidFill>
                <a:latin typeface="Arial"/>
                <a:ea typeface="Century Schoolbook"/>
              </a:rPr>
              <a:t>, </a:t>
            </a:r>
            <a:r>
              <a:rPr lang="en-GB" sz="1100" b="0" i="1" strike="noStrike" spc="-1">
                <a:solidFill>
                  <a:srgbClr val="000000"/>
                </a:solidFill>
                <a:latin typeface="Arial"/>
                <a:ea typeface="Century Schoolbook"/>
              </a:rPr>
              <a:t>child development</a:t>
            </a:r>
            <a:r>
              <a:rPr lang="en-GB" sz="1100" b="0" strike="noStrike" spc="-1">
                <a:solidFill>
                  <a:srgbClr val="000000"/>
                </a:solidFill>
                <a:latin typeface="Arial"/>
                <a:ea typeface="Century Schoolbook"/>
              </a:rPr>
              <a:t> and </a:t>
            </a:r>
            <a:r>
              <a:rPr lang="en-GB" sz="1100" b="0" i="1" strike="noStrike" spc="-1">
                <a:solidFill>
                  <a:srgbClr val="000000"/>
                </a:solidFill>
                <a:latin typeface="Arial"/>
                <a:ea typeface="Century Schoolbook"/>
              </a:rPr>
              <a:t>maternal mental health</a:t>
            </a:r>
            <a:r>
              <a:rPr lang="en-GB" sz="1100" b="0" strike="noStrike" spc="-1">
                <a:solidFill>
                  <a:srgbClr val="000000"/>
                </a:solidFill>
                <a:latin typeface="Arial"/>
                <a:ea typeface="Century Schoolbook"/>
              </a:rPr>
              <a:t>, were used to determine concepts. Secondly, academic databases were thoroughly searched using refined keywords and Boolean operators. </a:t>
            </a:r>
            <a:endParaRPr lang="zxx" sz="1100" b="0" strike="noStrike" spc="-1">
              <a:latin typeface="Arial"/>
            </a:endParaRPr>
          </a:p>
          <a:p>
            <a:pPr marL="216000" indent="-216000" algn="just">
              <a:lnSpc>
                <a:spcPct val="150000"/>
              </a:lnSpc>
              <a:buClr>
                <a:srgbClr val="000000"/>
              </a:buClr>
              <a:buSzPct val="45000"/>
              <a:buFont typeface="Wingdings" charset="2"/>
              <a:buChar char=""/>
            </a:pPr>
            <a:r>
              <a:rPr lang="zxx" sz="1100" b="0" strike="noStrike" spc="-1">
                <a:solidFill>
                  <a:srgbClr val="000000"/>
                </a:solidFill>
                <a:latin typeface="Arial"/>
                <a:ea typeface="Century Schoolbook"/>
              </a:rPr>
              <a:t>Summaries were examined to determine relevance, followed by evaluation of the whole text. Preference was given to evidence</a:t>
            </a:r>
            <a:endParaRPr lang="zxx" sz="1100" b="0" strike="noStrike" spc="-1">
              <a:latin typeface="Arial"/>
            </a:endParaRPr>
          </a:p>
          <a:p>
            <a:pPr marL="216000" indent="-216000">
              <a:lnSpc>
                <a:spcPct val="150000"/>
              </a:lnSpc>
              <a:buClr>
                <a:srgbClr val="000000"/>
              </a:buClr>
              <a:buSzPct val="45000"/>
              <a:buFont typeface="Wingdings" charset="2"/>
              <a:buChar char=""/>
            </a:pPr>
            <a:endParaRPr lang="zxx" sz="4900" b="0" strike="noStrike" spc="-1">
              <a:latin typeface="Arial"/>
            </a:endParaRPr>
          </a:p>
          <a:p>
            <a:pPr marL="216000" indent="-216000">
              <a:lnSpc>
                <a:spcPct val="150000"/>
              </a:lnSpc>
              <a:buClr>
                <a:srgbClr val="000000"/>
              </a:buClr>
              <a:buSzPct val="45000"/>
              <a:buFont typeface="Wingdings" charset="2"/>
              <a:buChar char=""/>
            </a:pPr>
            <a:r>
              <a:rPr lang="en-US" sz="1400" b="0" strike="noStrike" spc="-1">
                <a:solidFill>
                  <a:srgbClr val="000000"/>
                </a:solidFill>
                <a:latin typeface="Arial"/>
              </a:rPr>
              <a:t>  </a:t>
            </a:r>
            <a:endParaRPr lang="zxx" sz="1400" b="0" strike="noStrike" spc="-1">
              <a:latin typeface="Arial"/>
            </a:endParaRPr>
          </a:p>
        </p:txBody>
      </p:sp>
      <p:sp>
        <p:nvSpPr>
          <p:cNvPr id="55" name="AutoShape 13"/>
          <p:cNvSpPr/>
          <p:nvPr/>
        </p:nvSpPr>
        <p:spPr>
          <a:xfrm>
            <a:off x="428760" y="190440"/>
            <a:ext cx="26574480" cy="2628720"/>
          </a:xfrm>
          <a:prstGeom prst="roundRect">
            <a:avLst>
              <a:gd name="adj" fmla="val 10870"/>
            </a:avLst>
          </a:prstGeom>
          <a:gradFill rotWithShape="0">
            <a:gsLst>
              <a:gs pos="0">
                <a:srgbClr val="A7C4FF"/>
              </a:gs>
              <a:gs pos="100000">
                <a:srgbClr val="FFFFFF"/>
              </a:gs>
            </a:gsLst>
            <a:lin ang="5400000"/>
          </a:gra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a:p>
        </p:txBody>
      </p:sp>
      <p:sp>
        <p:nvSpPr>
          <p:cNvPr id="56" name="Text Box 14"/>
          <p:cNvSpPr/>
          <p:nvPr/>
        </p:nvSpPr>
        <p:spPr>
          <a:xfrm>
            <a:off x="705600" y="360000"/>
            <a:ext cx="25574400" cy="1622160"/>
          </a:xfrm>
          <a:prstGeom prst="rect">
            <a:avLst/>
          </a:prstGeom>
          <a:noFill/>
          <a:ln w="9525">
            <a:noFill/>
          </a:ln>
        </p:spPr>
        <p:style>
          <a:lnRef idx="0">
            <a:scrgbClr r="0" g="0" b="0"/>
          </a:lnRef>
          <a:fillRef idx="0">
            <a:scrgbClr r="0" g="0" b="0"/>
          </a:fillRef>
          <a:effectRef idx="0">
            <a:scrgbClr r="0" g="0" b="0"/>
          </a:effectRef>
          <a:fontRef idx="minor"/>
        </p:style>
        <p:txBody>
          <a:bodyPr lIns="52200" tIns="26280" rIns="52200" bIns="26280" anchor="t">
            <a:spAutoFit/>
          </a:bodyPr>
          <a:lstStyle/>
          <a:p>
            <a:pPr algn="ctr">
              <a:lnSpc>
                <a:spcPct val="100000"/>
              </a:lnSpc>
              <a:spcBef>
                <a:spcPts val="3251"/>
              </a:spcBef>
            </a:pPr>
            <a:r>
              <a:rPr lang="en-US" sz="4000" b="1" strike="noStrike" spc="-1">
                <a:solidFill>
                  <a:srgbClr val="000000"/>
                </a:solidFill>
                <a:latin typeface="Arial"/>
              </a:rPr>
              <a:t>Methods and Search Strategy Academic Poster </a:t>
            </a:r>
            <a:endParaRPr lang="zxx" sz="4000" b="0" strike="noStrike" spc="-1">
              <a:latin typeface="Arial"/>
            </a:endParaRPr>
          </a:p>
          <a:p>
            <a:pPr algn="ctr">
              <a:lnSpc>
                <a:spcPct val="100000"/>
              </a:lnSpc>
            </a:pPr>
            <a:r>
              <a:rPr lang="en-US" sz="4000" b="1" strike="noStrike" spc="-1">
                <a:solidFill>
                  <a:srgbClr val="000000"/>
                </a:solidFill>
                <a:latin typeface="Arial"/>
              </a:rPr>
              <a:t>Postnatal Depression in UK: Impact on Child Development</a:t>
            </a:r>
            <a:endParaRPr lang="zxx" sz="4000" b="0" strike="noStrike" spc="-1">
              <a:latin typeface="Arial"/>
            </a:endParaRPr>
          </a:p>
          <a:p>
            <a:pPr algn="ctr">
              <a:lnSpc>
                <a:spcPct val="100000"/>
              </a:lnSpc>
            </a:pPr>
            <a:endParaRPr lang="zxx" sz="2300" b="0" strike="noStrike" spc="-1">
              <a:latin typeface="Arial"/>
            </a:endParaRPr>
          </a:p>
        </p:txBody>
      </p:sp>
      <p:sp>
        <p:nvSpPr>
          <p:cNvPr id="57" name="Text Box 39"/>
          <p:cNvSpPr/>
          <p:nvPr/>
        </p:nvSpPr>
        <p:spPr>
          <a:xfrm>
            <a:off x="19394280" y="3204720"/>
            <a:ext cx="6575400" cy="6645240"/>
          </a:xfrm>
          <a:prstGeom prst="rect">
            <a:avLst/>
          </a:prstGeom>
          <a:noFill/>
          <a:ln w="57150">
            <a:noFill/>
          </a:ln>
        </p:spPr>
        <p:style>
          <a:lnRef idx="0">
            <a:scrgbClr r="0" g="0" b="0"/>
          </a:lnRef>
          <a:fillRef idx="0">
            <a:scrgbClr r="0" g="0" b="0"/>
          </a:fillRef>
          <a:effectRef idx="0">
            <a:scrgbClr r="0" g="0" b="0"/>
          </a:effectRef>
          <a:fontRef idx="minor"/>
        </p:style>
        <p:txBody>
          <a:bodyPr lIns="34920" tIns="17640" rIns="34920" bIns="17640" anchor="t">
            <a:spAutoFit/>
          </a:bodyPr>
          <a:lstStyle/>
          <a:p>
            <a:pPr algn="ctr">
              <a:lnSpc>
                <a:spcPct val="150000"/>
              </a:lnSpc>
            </a:pPr>
            <a:r>
              <a:rPr lang="zxx" sz="1800" b="1" strike="noStrike" spc="-1">
                <a:solidFill>
                  <a:srgbClr val="000000"/>
                </a:solidFill>
                <a:latin typeface="Arial"/>
              </a:rPr>
              <a:t>07</a:t>
            </a:r>
            <a:r>
              <a:rPr lang="zxx" sz="1800" b="0" strike="noStrike" spc="-1">
                <a:solidFill>
                  <a:srgbClr val="000000"/>
                </a:solidFill>
                <a:latin typeface="Arial"/>
              </a:rPr>
              <a:t> </a:t>
            </a:r>
            <a:r>
              <a:rPr lang="zxx" sz="1800" b="1" strike="noStrike" spc="-1">
                <a:solidFill>
                  <a:srgbClr val="000000"/>
                </a:solidFill>
                <a:latin typeface="Arial"/>
              </a:rPr>
              <a:t>Exclusion Criteria</a:t>
            </a:r>
            <a:r>
              <a:rPr lang="zxx" sz="1800" b="0" strike="noStrike" spc="-1">
                <a:solidFill>
                  <a:srgbClr val="000000"/>
                </a:solidFill>
                <a:latin typeface="Arial"/>
              </a:rPr>
              <a:t> </a:t>
            </a:r>
            <a:endParaRPr lang="zxx" sz="1800" b="0" strike="noStrike" spc="-1">
              <a:latin typeface="Arial"/>
            </a:endParaRPr>
          </a:p>
          <a:p>
            <a:pPr algn="ctr">
              <a:lnSpc>
                <a:spcPct val="150000"/>
              </a:lnSpc>
            </a:pP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Exclusion criteria were applied to eliminate sources not fulfilling relevance requirements, reliability or application in UK Health and Social Care. </a:t>
            </a: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Studies that were published more than 10 years ago were eliminated to prevent outdated data, except where it was widely recognised as fundamental theory (NICE, 2014). </a:t>
            </a: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Research conducted outside of UK was excluded, where the research was irrelevant to national policy or service frameworks. Materials that were not peer-reviewed, opinion articles and sources with no full text access were removed to maintain academic rigour and ensure that all evidence included can be critically evaluated in detail (Newman and Gough, 2020)</a:t>
            </a:r>
            <a:endParaRPr lang="en-GB" sz="1100" b="0" strike="noStrike" spc="-1">
              <a:latin typeface="Arial"/>
            </a:endParaRPr>
          </a:p>
          <a:p>
            <a:pPr marL="216000" indent="-216000">
              <a:lnSpc>
                <a:spcPct val="150000"/>
              </a:lnSpc>
              <a:buClr>
                <a:srgbClr val="000000"/>
              </a:buClr>
              <a:buSzPct val="45000"/>
              <a:buFont typeface="Wingdings" charset="2"/>
              <a:buChar char=""/>
            </a:pPr>
            <a:endParaRPr lang="en-GB" sz="1100" b="0" strike="noStrike" spc="-1">
              <a:latin typeface="Arial"/>
            </a:endParaRPr>
          </a:p>
          <a:p>
            <a:pPr algn="ctr"/>
            <a:r>
              <a:rPr lang="zxx" sz="1800" b="1" strike="noStrike" spc="-1">
                <a:solidFill>
                  <a:srgbClr val="000000"/>
                </a:solidFill>
                <a:latin typeface="Arial"/>
              </a:rPr>
              <a:t>08</a:t>
            </a:r>
            <a:r>
              <a:rPr lang="zxx" sz="1800" b="0" strike="noStrike" spc="-1">
                <a:solidFill>
                  <a:srgbClr val="000000"/>
                </a:solidFill>
                <a:latin typeface="Arial"/>
              </a:rPr>
              <a:t> </a:t>
            </a:r>
            <a:r>
              <a:rPr lang="zxx" sz="1800" b="1" strike="noStrike" spc="-1">
                <a:solidFill>
                  <a:srgbClr val="000000"/>
                </a:solidFill>
                <a:latin typeface="Arial"/>
              </a:rPr>
              <a:t>Ethical Considerations</a:t>
            </a:r>
            <a:endParaRPr lang="en-GB" sz="1800" b="0" strike="noStrike" spc="-1">
              <a:latin typeface="Arial"/>
            </a:endParaRPr>
          </a:p>
          <a:p>
            <a:pPr algn="ctr"/>
            <a:endParaRPr lang="en-GB" sz="1100" b="0" strike="noStrike" spc="-1">
              <a:latin typeface="Arial"/>
            </a:endParaRPr>
          </a:p>
          <a:p>
            <a:pPr algn="ct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Secondary research ethics deals with using available information in a responsible manner, interpreting and crediting it, while maintaining academic integrity and respect for original authors (Ajimotokan, 2022).</a:t>
            </a: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To ensure ethical practice, all sources were cited accurately, using Harvard UWTSD system, while avoiding plagiarism and assuring transparency. Only evidence that is publicly available, peer-reviewed and based on policy was utilised, avoiding risks regarding confidentiality or traceable data (NHS, 2022).                                                                                                </a:t>
            </a:r>
            <a:endParaRPr lang="en-GB" sz="1100" b="0" strike="noStrike" spc="-1">
              <a:latin typeface="Arial"/>
            </a:endParaRPr>
          </a:p>
          <a:p>
            <a:pPr marL="216000" indent="-216000">
              <a:lnSpc>
                <a:spcPct val="150000"/>
              </a:lnSpc>
              <a:buClr>
                <a:srgbClr val="000000"/>
              </a:buClr>
              <a:buSzPct val="45000"/>
              <a:buFont typeface="Wingdings" charset="2"/>
              <a:buChar char=""/>
            </a:pPr>
            <a:r>
              <a:rPr lang="zxx" sz="1100" b="0" strike="noStrike" spc="-1">
                <a:solidFill>
                  <a:srgbClr val="000000"/>
                </a:solidFill>
                <a:latin typeface="Arial"/>
              </a:rPr>
              <a:t>The trustworthiness and integrity of sources was evaluated by validating sources, to prevent any misleading or biased information from being used (Muis, Denton and Dub, 2022). National guidance, incorporating UK data protection expectations, was respected throughout</a:t>
            </a:r>
            <a:endParaRPr lang="en-GB" sz="1100" b="0" strike="noStrike" spc="-1">
              <a:latin typeface="Arial"/>
            </a:endParaRPr>
          </a:p>
          <a:p>
            <a:pPr>
              <a:lnSpc>
                <a:spcPct val="150000"/>
              </a:lnSpc>
            </a:pPr>
            <a:r>
              <a:rPr lang="zxx" sz="1100" b="0" strike="noStrike" spc="-1">
                <a:solidFill>
                  <a:srgbClr val="000000"/>
                </a:solidFill>
                <a:latin typeface="Arial"/>
                <a:ea typeface="Microsoft YaHei"/>
              </a:rPr>
              <a:t>     the research process (NICE, 2014)</a:t>
            </a:r>
            <a:r>
              <a:rPr lang="zxx" sz="1100" b="0" strike="noStrike" spc="-1">
                <a:solidFill>
                  <a:srgbClr val="000000"/>
                </a:solidFill>
                <a:latin typeface="Arial"/>
              </a:rPr>
              <a:t>.</a:t>
            </a:r>
            <a:endParaRPr lang="en-GB" sz="1100" b="0" strike="noStrike" spc="-1">
              <a:latin typeface="Arial"/>
            </a:endParaRPr>
          </a:p>
          <a:p>
            <a:pPr>
              <a:lnSpc>
                <a:spcPct val="150000"/>
              </a:lnSpc>
            </a:pPr>
            <a:endParaRPr lang="zxx" sz="1400" b="0" strike="noStrike" spc="-1">
              <a:latin typeface="Arial"/>
            </a:endParaRPr>
          </a:p>
        </p:txBody>
      </p:sp>
      <p:sp>
        <p:nvSpPr>
          <p:cNvPr id="58" name="Text Box 19"/>
          <p:cNvSpPr/>
          <p:nvPr/>
        </p:nvSpPr>
        <p:spPr>
          <a:xfrm>
            <a:off x="10566360" y="3288240"/>
            <a:ext cx="6004800" cy="2692080"/>
          </a:xfrm>
          <a:prstGeom prst="rect">
            <a:avLst/>
          </a:prstGeom>
          <a:noFill/>
          <a:ln w="9525">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a:lnSpc>
                <a:spcPct val="100000"/>
              </a:lnSpc>
              <a:spcBef>
                <a:spcPts val="1599"/>
              </a:spcBef>
            </a:pPr>
            <a:r>
              <a:rPr lang="en-US" sz="1800" b="1" strike="noStrike" spc="-1">
                <a:solidFill>
                  <a:srgbClr val="000000"/>
                </a:solidFill>
                <a:latin typeface="Arial"/>
              </a:rPr>
              <a:t>04 Picture / Graph / Visual Aid / Statistics </a:t>
            </a:r>
            <a:endParaRPr lang="zxx" sz="1800" b="0" strike="noStrike" spc="-1">
              <a:solidFill>
                <a:srgbClr val="000000"/>
              </a:solidFill>
              <a:latin typeface="Arial"/>
            </a:endParaRPr>
          </a:p>
          <a:p>
            <a:pPr>
              <a:lnSpc>
                <a:spcPct val="150000"/>
              </a:lnSpc>
              <a:spcBef>
                <a:spcPts val="181"/>
              </a:spcBef>
            </a:pPr>
            <a:r>
              <a:rPr lang="en-US" sz="1100" b="0" strike="noStrike" spc="-1">
                <a:solidFill>
                  <a:srgbClr val="000000"/>
                </a:solidFill>
                <a:latin typeface="Arial"/>
              </a:rPr>
              <a:t> • The graph provides the number of UK peer-reviewed studies, retrieved for the three main themes: Postnatal Depression, Child Development and Maternal Mental Health Services.</a:t>
            </a:r>
            <a:endParaRPr lang="zxx" sz="1100" b="0" strike="noStrike" spc="-1">
              <a:solidFill>
                <a:srgbClr val="000000"/>
              </a:solidFill>
              <a:latin typeface="Arial"/>
              <a:ea typeface="Microsoft YaHei"/>
            </a:endParaRPr>
          </a:p>
          <a:p>
            <a:pPr>
              <a:lnSpc>
                <a:spcPct val="150000"/>
              </a:lnSpc>
            </a:pPr>
            <a:r>
              <a:rPr lang="en-US" sz="1100" b="0" strike="noStrike" spc="-1">
                <a:solidFill>
                  <a:srgbClr val="000000"/>
                </a:solidFill>
                <a:latin typeface="Arial"/>
              </a:rPr>
              <a:t>• The visual display also supports transparency, demonstrating how search strategy has condensed the initial results, into more specific and relevant evidence (Newman and Gough, 2020). </a:t>
            </a:r>
            <a:endParaRPr lang="zxx" sz="1100" b="0" strike="noStrike" spc="-1">
              <a:solidFill>
                <a:srgbClr val="000000"/>
              </a:solidFill>
              <a:latin typeface="Arial"/>
              <a:ea typeface="Microsoft YaHei"/>
            </a:endParaRPr>
          </a:p>
          <a:p>
            <a:pPr>
              <a:lnSpc>
                <a:spcPct val="150000"/>
              </a:lnSpc>
              <a:spcBef>
                <a:spcPts val="181"/>
              </a:spcBef>
            </a:pPr>
            <a:r>
              <a:rPr lang="en-US" sz="1100" b="0" strike="noStrike" spc="-1">
                <a:solidFill>
                  <a:srgbClr val="000000"/>
                </a:solidFill>
                <a:latin typeface="Arial"/>
              </a:rPr>
              <a:t>  • The visual also outlines areas with a stronger research base and areas where gaps persist, especially in relation to service accessibility and development outcomes over the long-term (NHS, 2022; Stein </a:t>
            </a:r>
            <a:r>
              <a:rPr lang="en-US" sz="1100" b="0" i="1" strike="noStrike" spc="-1">
                <a:solidFill>
                  <a:srgbClr val="000000"/>
                </a:solidFill>
                <a:latin typeface="Arial"/>
              </a:rPr>
              <a:t>et a</a:t>
            </a:r>
            <a:r>
              <a:rPr lang="en-US" sz="1100" b="0" strike="noStrike" spc="-1">
                <a:solidFill>
                  <a:srgbClr val="000000"/>
                </a:solidFill>
                <a:latin typeface="Arial"/>
              </a:rPr>
              <a:t>l., 2014). </a:t>
            </a:r>
            <a:endParaRPr lang="zxx" sz="1100" b="0" strike="noStrike" spc="-1">
              <a:solidFill>
                <a:srgbClr val="000000"/>
              </a:solidFill>
              <a:latin typeface="Arial"/>
              <a:ea typeface="Microsoft YaHei"/>
            </a:endParaRPr>
          </a:p>
          <a:p>
            <a:pPr>
              <a:lnSpc>
                <a:spcPct val="150000"/>
              </a:lnSpc>
              <a:spcBef>
                <a:spcPts val="181"/>
              </a:spcBef>
            </a:pPr>
            <a:endParaRPr lang="zxx" sz="1100" b="0" strike="noStrike" spc="-1">
              <a:solidFill>
                <a:srgbClr val="000000"/>
              </a:solidFill>
              <a:latin typeface="Arial"/>
              <a:ea typeface="Microsoft YaHei"/>
            </a:endParaRPr>
          </a:p>
        </p:txBody>
      </p:sp>
      <p:pic>
        <p:nvPicPr>
          <p:cNvPr id="59" name="Picture 58"/>
          <p:cNvPicPr/>
          <p:nvPr/>
        </p:nvPicPr>
        <p:blipFill>
          <a:blip r:embed="rId3"/>
          <a:stretch/>
        </p:blipFill>
        <p:spPr>
          <a:xfrm>
            <a:off x="10992600" y="5980320"/>
            <a:ext cx="5578560" cy="3234240"/>
          </a:xfrm>
          <a:prstGeom prst="rect">
            <a:avLst/>
          </a:prstGeom>
          <a:ln w="0">
            <a:noFill/>
          </a:ln>
        </p:spPr>
      </p:pic>
      <p:sp>
        <p:nvSpPr>
          <p:cNvPr id="60" name="Text Box 2"/>
          <p:cNvSpPr/>
          <p:nvPr/>
        </p:nvSpPr>
        <p:spPr>
          <a:xfrm>
            <a:off x="10550880" y="10039320"/>
            <a:ext cx="6103440" cy="5676480"/>
          </a:xfrm>
          <a:prstGeom prst="rect">
            <a:avLst/>
          </a:prstGeom>
          <a:noFill/>
          <a:ln w="57150">
            <a:noFill/>
          </a:ln>
        </p:spPr>
        <p:style>
          <a:lnRef idx="0">
            <a:scrgbClr r="0" g="0" b="0"/>
          </a:lnRef>
          <a:fillRef idx="0">
            <a:scrgbClr r="0" g="0" b="0"/>
          </a:fillRef>
          <a:effectRef idx="0">
            <a:scrgbClr r="0" g="0" b="0"/>
          </a:effectRef>
          <a:fontRef idx="minor"/>
        </p:style>
        <p:txBody>
          <a:bodyPr lIns="34920" tIns="17640" rIns="34920" bIns="17640" anchor="t">
            <a:spAutoFit/>
          </a:bodyPr>
          <a:lstStyle/>
          <a:p>
            <a:pPr algn="ctr">
              <a:lnSpc>
                <a:spcPct val="95000"/>
              </a:lnSpc>
            </a:pPr>
            <a:r>
              <a:rPr lang="en-US" sz="1800" b="1" strike="noStrike" spc="-1">
                <a:solidFill>
                  <a:srgbClr val="000000"/>
                </a:solidFill>
                <a:latin typeface="Arial"/>
              </a:rPr>
              <a:t>05 Research Validation and Analysis</a:t>
            </a:r>
            <a:endParaRPr lang="zxx" sz="1800" b="0" strike="noStrike" spc="-1">
              <a:latin typeface="Arial"/>
            </a:endParaRPr>
          </a:p>
          <a:p>
            <a:pPr algn="ctr">
              <a:lnSpc>
                <a:spcPct val="95000"/>
              </a:lnSpc>
            </a:pPr>
            <a:endParaRPr lang="zxx" sz="14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Validating the research was fundamental to ensure that evidence used in this dissertation, was credible and relevant. Each source was evaluated using CRAAP framework, concentrating on being current, relevant, authoritative, and reliable (Muis </a:t>
            </a:r>
            <a:r>
              <a:rPr lang="en-US" sz="1100" b="0" i="1" strike="noStrike" spc="-1">
                <a:solidFill>
                  <a:srgbClr val="000000"/>
                </a:solidFill>
                <a:latin typeface="Arial"/>
              </a:rPr>
              <a:t>et al.</a:t>
            </a:r>
            <a:r>
              <a:rPr lang="en-US" sz="1100" b="0" strike="noStrike" spc="-1">
                <a:solidFill>
                  <a:srgbClr val="000000"/>
                </a:solidFill>
                <a:latin typeface="Arial"/>
              </a:rPr>
              <a:t>, 2022). </a:t>
            </a:r>
            <a:endParaRPr lang="zxx" sz="11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Priority was placed on peer-reviewed studies and UK national clinical guidelines, to maintain its reliability and alignment with healthcare policy standards (NICE, 2014; NHS, 2022).</a:t>
            </a:r>
            <a:endParaRPr lang="zxx" sz="11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 During the analysis, keywords ideas such as: attachment, emotional regulation and service accessibility were coded and categorised in recurring themes, which provided the foundation for the chapter findings (Stein </a:t>
            </a:r>
            <a:r>
              <a:rPr lang="en-US" sz="1100" b="0" i="1" strike="noStrike" spc="-1">
                <a:solidFill>
                  <a:srgbClr val="000000"/>
                </a:solidFill>
                <a:latin typeface="Arial"/>
              </a:rPr>
              <a:t>et al.</a:t>
            </a:r>
            <a:r>
              <a:rPr lang="en-US" sz="1100" b="0" strike="noStrike" spc="-1">
                <a:solidFill>
                  <a:srgbClr val="000000"/>
                </a:solidFill>
                <a:latin typeface="Arial"/>
              </a:rPr>
              <a:t>, 2014). </a:t>
            </a:r>
            <a:endParaRPr lang="zxx" sz="1100" b="0" strike="noStrike" spc="-1">
              <a:latin typeface="Arial"/>
            </a:endParaRPr>
          </a:p>
          <a:p>
            <a:pPr marL="216000" indent="-216000">
              <a:lnSpc>
                <a:spcPct val="150000"/>
              </a:lnSpc>
              <a:buClr>
                <a:srgbClr val="000000"/>
              </a:buClr>
              <a:buFont typeface="Symbol" charset="2"/>
              <a:buChar char=""/>
            </a:pPr>
            <a:endParaRPr lang="zxx" sz="1100" b="0" strike="noStrike" spc="-1">
              <a:latin typeface="Arial"/>
            </a:endParaRPr>
          </a:p>
          <a:p>
            <a:pPr marL="216000" indent="-216000" algn="ctr">
              <a:lnSpc>
                <a:spcPct val="150000"/>
              </a:lnSpc>
              <a:buClr>
                <a:srgbClr val="000000"/>
              </a:buClr>
              <a:buFont typeface="Symbol" charset="2"/>
              <a:buChar char=""/>
            </a:pPr>
            <a:r>
              <a:rPr lang="en-US" sz="1800" b="1" strike="noStrike" spc="-1">
                <a:solidFill>
                  <a:srgbClr val="000000"/>
                </a:solidFill>
                <a:latin typeface="Arial"/>
              </a:rPr>
              <a:t>06 Inclusion Criteria </a:t>
            </a:r>
            <a:endParaRPr lang="zxx" sz="18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 </a:t>
            </a:r>
            <a:endParaRPr lang="zxx" sz="11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 • </a:t>
            </a:r>
            <a:r>
              <a:rPr lang="zxx" sz="1100" b="0" strike="noStrike" spc="-1">
                <a:solidFill>
                  <a:srgbClr val="000000"/>
                </a:solidFill>
                <a:latin typeface="Arial"/>
              </a:rPr>
              <a:t>Inclusion criteria provided assurance of selecting only evidence considered directly relevant to Postnatal Depression and Child Development in the UK. </a:t>
            </a:r>
            <a:endParaRPr lang="zxx" sz="11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 Priority was placed on peer-reviewed journal articles, published in the last ten years, to maintain accuracy and up-to-date content (Newman and Gough, 2020). This included UK-focused studies, national policy documents and clinical guidelines, to align research with actual health and social care practices (NICE, 2014; NHS, 2022). </a:t>
            </a:r>
            <a:endParaRPr lang="zxx" sz="1100" b="0" strike="noStrike" spc="-1">
              <a:latin typeface="Arial"/>
            </a:endParaRPr>
          </a:p>
          <a:p>
            <a:pPr marL="216000" indent="-216000">
              <a:lnSpc>
                <a:spcPct val="150000"/>
              </a:lnSpc>
              <a:buClr>
                <a:srgbClr val="000000"/>
              </a:buClr>
              <a:buFont typeface="Symbol" charset="2"/>
              <a:buChar char=""/>
            </a:pPr>
            <a:r>
              <a:rPr lang="en-US" sz="1100" b="0" strike="noStrike" spc="-1">
                <a:solidFill>
                  <a:srgbClr val="000000"/>
                </a:solidFill>
                <a:latin typeface="Arial"/>
              </a:rPr>
              <a:t> • All sources used were full-text, freely accessible sources, to allow detailed review and maintain transparency. These criteria maintained a structured, reliable and topic-aligned literature resource base.</a:t>
            </a:r>
            <a:endParaRPr lang="zxx" sz="1100" b="0" strike="noStrike" spc="-1">
              <a:latin typeface="Arial"/>
            </a:endParaRPr>
          </a:p>
        </p:txBody>
      </p:sp>
      <p:pic>
        <p:nvPicPr>
          <p:cNvPr id="61" name="Picture 60"/>
          <p:cNvPicPr/>
          <p:nvPr/>
        </p:nvPicPr>
        <p:blipFill>
          <a:blip r:embed="rId4"/>
          <a:stretch/>
        </p:blipFill>
        <p:spPr>
          <a:xfrm>
            <a:off x="18872280" y="10153800"/>
            <a:ext cx="7512480" cy="2400120"/>
          </a:xfrm>
          <a:prstGeom prst="rect">
            <a:avLst/>
          </a:prstGeom>
          <a:ln w="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3064"/>
            </a:gs>
            <a:gs pos="50000">
              <a:srgbClr val="EAEAEA"/>
            </a:gs>
            <a:gs pos="100000">
              <a:srgbClr val="003064"/>
            </a:gs>
          </a:gsLst>
          <a:lin ang="5400000"/>
        </a:gradFill>
        <a:effectLst/>
      </p:bgPr>
    </p:bg>
    <p:spTree>
      <p:nvGrpSpPr>
        <p:cNvPr id="1" name=""/>
        <p:cNvGrpSpPr/>
        <p:nvPr/>
      </p:nvGrpSpPr>
      <p:grpSpPr>
        <a:xfrm>
          <a:off x="0" y="0"/>
          <a:ext cx="0" cy="0"/>
          <a:chOff x="0" y="0"/>
          <a:chExt cx="0" cy="0"/>
        </a:xfrm>
      </p:grpSpPr>
      <p:sp>
        <p:nvSpPr>
          <p:cNvPr id="62" name="AutoShape 1"/>
          <p:cNvSpPr/>
          <p:nvPr/>
        </p:nvSpPr>
        <p:spPr>
          <a:xfrm>
            <a:off x="360000" y="317520"/>
            <a:ext cx="26799120" cy="16062480"/>
          </a:xfrm>
          <a:prstGeom prst="roundRect">
            <a:avLst>
              <a:gd name="adj" fmla="val 7000"/>
            </a:avLst>
          </a:prstGeom>
          <a:solidFill>
            <a:schemeClr val="bg1"/>
          </a:solidFill>
          <a:ln w="9525">
            <a:solidFill>
              <a:srgbClr val="000000"/>
            </a:solidFill>
            <a:round/>
          </a:ln>
        </p:spPr>
        <p:style>
          <a:lnRef idx="0">
            <a:scrgbClr r="0" g="0" b="0"/>
          </a:lnRef>
          <a:fillRef idx="0">
            <a:scrgbClr r="0" g="0" b="0"/>
          </a:fillRef>
          <a:effectRef idx="0">
            <a:scrgbClr r="0" g="0" b="0"/>
          </a:effectRef>
          <a:fontRef idx="minor"/>
        </p:style>
        <p:txBody>
          <a:bodyPr/>
          <a:lstStyle/>
          <a:p>
            <a:endParaRPr lang="en-GB" dirty="0"/>
          </a:p>
        </p:txBody>
      </p:sp>
      <p:sp>
        <p:nvSpPr>
          <p:cNvPr id="63" name="Text Box 3"/>
          <p:cNvSpPr/>
          <p:nvPr/>
        </p:nvSpPr>
        <p:spPr>
          <a:xfrm>
            <a:off x="447840" y="1168560"/>
            <a:ext cx="26624160" cy="10934963"/>
          </a:xfrm>
          <a:prstGeom prst="rect">
            <a:avLst/>
          </a:prstGeom>
          <a:noFill/>
          <a:ln w="9525">
            <a:noFill/>
          </a:ln>
        </p:spPr>
        <p:style>
          <a:lnRef idx="0">
            <a:scrgbClr r="0" g="0" b="0"/>
          </a:lnRef>
          <a:fillRef idx="0">
            <a:scrgbClr r="0" g="0" b="0"/>
          </a:fillRef>
          <a:effectRef idx="0">
            <a:scrgbClr r="0" g="0" b="0"/>
          </a:effectRef>
          <a:fontRef idx="minor"/>
        </p:style>
        <p:txBody>
          <a:bodyPr wrap="square" lIns="52200" tIns="26280" rIns="52200" bIns="26280" anchor="t">
            <a:spAutoFit/>
          </a:bodyPr>
          <a:lstStyle/>
          <a:p>
            <a:pPr>
              <a:lnSpc>
                <a:spcPct val="100000"/>
              </a:lnSpc>
              <a:spcBef>
                <a:spcPts val="2251"/>
              </a:spcBef>
            </a:pPr>
            <a:endParaRPr lang="en-US" sz="2800" b="1" strike="noStrike" spc="-1" dirty="0">
              <a:solidFill>
                <a:srgbClr val="000000"/>
              </a:solidFill>
              <a:latin typeface="Arial"/>
            </a:endParaRPr>
          </a:p>
          <a:p>
            <a:pPr>
              <a:lnSpc>
                <a:spcPct val="100000"/>
              </a:lnSpc>
              <a:spcBef>
                <a:spcPts val="2251"/>
              </a:spcBef>
            </a:pPr>
            <a:r>
              <a:rPr lang="en-US" sz="2800" b="1" spc="-1" dirty="0">
                <a:solidFill>
                  <a:srgbClr val="000000"/>
                </a:solidFill>
                <a:latin typeface="Arial"/>
              </a:rPr>
              <a:t>                                                                                                                              </a:t>
            </a:r>
            <a:r>
              <a:rPr lang="en-US" sz="2800" b="1" strike="noStrike" spc="-1" dirty="0">
                <a:solidFill>
                  <a:srgbClr val="000000"/>
                </a:solidFill>
                <a:latin typeface="Arial"/>
              </a:rPr>
              <a:t>References</a:t>
            </a:r>
          </a:p>
          <a:p>
            <a:pPr>
              <a:lnSpc>
                <a:spcPct val="100000"/>
              </a:lnSpc>
              <a:spcBef>
                <a:spcPts val="2251"/>
              </a:spcBef>
            </a:pPr>
            <a:endParaRPr lang="en-US" sz="2800" b="1" spc="-1" dirty="0">
              <a:solidFill>
                <a:srgbClr val="000000"/>
              </a:solidFill>
              <a:latin typeface="Arial"/>
            </a:endParaRPr>
          </a:p>
          <a:p>
            <a:pPr>
              <a:lnSpc>
                <a:spcPct val="100000"/>
              </a:lnSpc>
              <a:spcBef>
                <a:spcPts val="2251"/>
              </a:spcBef>
            </a:pPr>
            <a:endParaRPr lang="en-US" sz="2800" b="1" strike="noStrike" spc="-1" dirty="0">
              <a:solidFill>
                <a:srgbClr val="000000"/>
              </a:solidFill>
              <a:latin typeface="Arial"/>
            </a:endParaRPr>
          </a:p>
          <a:p>
            <a:pPr>
              <a:lnSpc>
                <a:spcPct val="100000"/>
              </a:lnSpc>
              <a:spcBef>
                <a:spcPts val="2251"/>
              </a:spcBef>
            </a:pPr>
            <a:endParaRPr lang="zxx" sz="2800" b="0" strike="noStrike" spc="-1" dirty="0">
              <a:latin typeface="Arial"/>
            </a:endParaRPr>
          </a:p>
          <a:p>
            <a:pPr>
              <a:lnSpc>
                <a:spcPct val="150000"/>
              </a:lnSpc>
              <a:spcBef>
                <a:spcPts val="2251"/>
              </a:spcBef>
            </a:pPr>
            <a:r>
              <a:rPr lang="en-US" sz="2000" b="1" strike="noStrike" spc="-1" dirty="0" err="1">
                <a:solidFill>
                  <a:srgbClr val="000000"/>
                </a:solidFill>
                <a:latin typeface="Arial"/>
              </a:rPr>
              <a:t>Ajimotokan</a:t>
            </a:r>
            <a:r>
              <a:rPr lang="en-US" sz="2000" b="1" strike="noStrike" spc="-1" dirty="0">
                <a:solidFill>
                  <a:srgbClr val="000000"/>
                </a:solidFill>
                <a:latin typeface="Arial"/>
              </a:rPr>
              <a:t>, H.A. (2022) Research techniques: Qualitative, quantitative and mixed methods approaches for engineers. Springer Nature.  Available at: </a:t>
            </a:r>
            <a:r>
              <a:rPr lang="en-US" sz="2000" b="1" strike="noStrike" spc="-1" dirty="0">
                <a:solidFill>
                  <a:srgbClr val="002060"/>
                </a:solidFill>
                <a:latin typeface="Arial"/>
                <a:hlinkClick r:id="rId3">
                  <a:extLst>
                    <a:ext uri="{A12FA001-AC4F-418D-AE19-62706E023703}">
                      <ahyp:hlinkClr xmlns:ahyp="http://schemas.microsoft.com/office/drawing/2018/hyperlinkcolor" val="tx"/>
                    </a:ext>
                  </a:extLst>
                </a:hlinkClick>
              </a:rPr>
              <a:t>https://link.springer.com/article/10.1007/s00163-022-00406-y</a:t>
            </a:r>
            <a:r>
              <a:rPr lang="en-US" sz="2000" b="1" strike="noStrike" spc="-1" dirty="0">
                <a:solidFill>
                  <a:srgbClr val="000000"/>
                </a:solidFill>
                <a:latin typeface="Arial"/>
              </a:rPr>
              <a:t> (Accessed: 20 November 2025).</a:t>
            </a:r>
            <a:endParaRPr lang="zxx" sz="2000" b="0" strike="noStrike" spc="-1" dirty="0">
              <a:latin typeface="Arial"/>
            </a:endParaRPr>
          </a:p>
          <a:p>
            <a:pPr>
              <a:lnSpc>
                <a:spcPct val="150000"/>
              </a:lnSpc>
              <a:spcBef>
                <a:spcPts val="2251"/>
              </a:spcBef>
            </a:pPr>
            <a:r>
              <a:rPr lang="en-US" sz="2000" b="1" strike="noStrike" spc="-1" dirty="0">
                <a:solidFill>
                  <a:srgbClr val="000000"/>
                </a:solidFill>
                <a:latin typeface="Arial"/>
              </a:rPr>
              <a:t>Carlson, K., Mughal, S., Azhar, Y. and Siddiqui, W. (2025) Perinatal depression. </a:t>
            </a:r>
            <a:r>
              <a:rPr lang="en-US" sz="2000" b="1" strike="noStrike" spc="-1" dirty="0" err="1">
                <a:solidFill>
                  <a:srgbClr val="000000"/>
                </a:solidFill>
                <a:latin typeface="Arial"/>
              </a:rPr>
              <a:t>StatPearls</a:t>
            </a:r>
            <a:r>
              <a:rPr lang="en-US" sz="2000" b="1" strike="noStrike" spc="-1" dirty="0">
                <a:solidFill>
                  <a:srgbClr val="000000"/>
                </a:solidFill>
                <a:latin typeface="Arial"/>
              </a:rPr>
              <a:t> Publishing. Available at: </a:t>
            </a:r>
            <a:r>
              <a:rPr lang="en-US" sz="2000" b="1" strike="noStrike" spc="-1" dirty="0">
                <a:solidFill>
                  <a:srgbClr val="002060"/>
                </a:solidFill>
                <a:latin typeface="Arial"/>
              </a:rPr>
              <a:t>https://www.ncbi.nlm.nih.gov/books/NBK519070/</a:t>
            </a:r>
            <a:r>
              <a:rPr lang="en-US" sz="2000" b="1" strike="noStrike" spc="-1" dirty="0">
                <a:solidFill>
                  <a:srgbClr val="000000"/>
                </a:solidFill>
                <a:latin typeface="Arial"/>
              </a:rPr>
              <a:t> (Accessed: 19 November 2025).</a:t>
            </a:r>
            <a:endParaRPr lang="zxx" sz="2000" b="0" strike="noStrike" spc="-1" dirty="0">
              <a:latin typeface="Arial"/>
            </a:endParaRPr>
          </a:p>
          <a:p>
            <a:pPr>
              <a:lnSpc>
                <a:spcPct val="150000"/>
              </a:lnSpc>
              <a:spcBef>
                <a:spcPts val="2251"/>
              </a:spcBef>
            </a:pPr>
            <a:r>
              <a:rPr lang="en-US" sz="2000" b="1" strike="noStrike" spc="-1" dirty="0">
                <a:solidFill>
                  <a:srgbClr val="000000"/>
                </a:solidFill>
                <a:latin typeface="Arial"/>
              </a:rPr>
              <a:t>Muis, K.R., Denton, C.A. and Dubé, J. (2022) Identifying CRAAP on the internet: A source evaluation intervention, Advances in Social Sciences Research Journal, 9(7), pp. 240–241.</a:t>
            </a:r>
            <a:r>
              <a:rPr lang="en-GB" sz="2000" spc="-1" dirty="0">
                <a:latin typeface="Arial"/>
              </a:rPr>
              <a:t> </a:t>
            </a:r>
            <a:r>
              <a:rPr lang="en-US" sz="2000" b="1" strike="noStrike" spc="-1" dirty="0">
                <a:solidFill>
                  <a:srgbClr val="000000"/>
                </a:solidFill>
                <a:latin typeface="Arial"/>
              </a:rPr>
              <a:t>Available at: </a:t>
            </a:r>
            <a:r>
              <a:rPr lang="en-US" sz="2000" b="1" strike="noStrike" spc="-1" dirty="0">
                <a:solidFill>
                  <a:srgbClr val="002060"/>
                </a:solidFill>
                <a:latin typeface="Arial"/>
              </a:rPr>
              <a:t>https://www.researchgate.net/profile/Adam-Dube/publication/362327098_Identifying_CRAAP_on_the_Internet_A_Source_Evaluation_Intervention/links/62fea0dfceb9764f7206d5a7/Identifying-CRAAP-on-the-Internet-A-Source-Evaluation-Intervention.pdf </a:t>
            </a:r>
            <a:r>
              <a:rPr lang="en-US" sz="2000" b="1" strike="noStrike" spc="-1" dirty="0">
                <a:solidFill>
                  <a:srgbClr val="000000"/>
                </a:solidFill>
                <a:latin typeface="Arial"/>
              </a:rPr>
              <a:t> (Accessed: 20 November 2025).</a:t>
            </a:r>
            <a:endParaRPr lang="zxx" sz="2000" b="0" strike="noStrike" spc="-1" dirty="0">
              <a:latin typeface="Arial"/>
            </a:endParaRPr>
          </a:p>
          <a:p>
            <a:pPr>
              <a:lnSpc>
                <a:spcPct val="150000"/>
              </a:lnSpc>
              <a:spcBef>
                <a:spcPts val="2251"/>
              </a:spcBef>
            </a:pPr>
            <a:r>
              <a:rPr lang="en-US" sz="2000" b="1" strike="noStrike" spc="-1" dirty="0">
                <a:solidFill>
                  <a:srgbClr val="000000"/>
                </a:solidFill>
                <a:latin typeface="Arial"/>
              </a:rPr>
              <a:t>NHS (2022) Overview – Postnatal Depression. Available at: </a:t>
            </a:r>
            <a:r>
              <a:rPr lang="en-US" sz="2000" b="1" strike="noStrike" spc="-1" dirty="0">
                <a:solidFill>
                  <a:srgbClr val="002060"/>
                </a:solidFill>
                <a:latin typeface="Arial"/>
              </a:rPr>
              <a:t>https://www.nhs.uk/mental-health/conditions/post-natal-depression/overview/ </a:t>
            </a:r>
            <a:r>
              <a:rPr lang="en-US" sz="2000" b="1" strike="noStrike" spc="-1" dirty="0">
                <a:solidFill>
                  <a:srgbClr val="000000"/>
                </a:solidFill>
                <a:latin typeface="Arial"/>
              </a:rPr>
              <a:t>(Accessed: 20 November 2025).</a:t>
            </a:r>
            <a:endParaRPr lang="en-GB" sz="2000" spc="-1" dirty="0">
              <a:latin typeface="Arial"/>
            </a:endParaRPr>
          </a:p>
          <a:p>
            <a:pPr>
              <a:lnSpc>
                <a:spcPct val="150000"/>
              </a:lnSpc>
              <a:spcBef>
                <a:spcPts val="2251"/>
              </a:spcBef>
            </a:pPr>
            <a:r>
              <a:rPr lang="en-US" sz="2000" b="1" strike="noStrike" spc="-1" dirty="0">
                <a:solidFill>
                  <a:srgbClr val="000000"/>
                </a:solidFill>
                <a:latin typeface="Arial"/>
              </a:rPr>
              <a:t>NICE (2014) Antenatal and postnatal mental health: clinical management and service guidance (CG192). Available at: </a:t>
            </a:r>
            <a:r>
              <a:rPr lang="en-US" sz="2000" b="1" strike="noStrike" spc="-1" dirty="0">
                <a:solidFill>
                  <a:srgbClr val="002060"/>
                </a:solidFill>
                <a:latin typeface="Arial"/>
              </a:rPr>
              <a:t>https://www.nice.org.uk/guidance/cg192 </a:t>
            </a:r>
            <a:r>
              <a:rPr lang="en-US" sz="2000" b="1" strike="noStrike" spc="-1" dirty="0">
                <a:solidFill>
                  <a:srgbClr val="000000"/>
                </a:solidFill>
                <a:latin typeface="Arial"/>
              </a:rPr>
              <a:t>(Accessed: 21 November 2025).</a:t>
            </a:r>
            <a:endParaRPr lang="zxx" sz="2000" b="0" strike="noStrike" spc="-1" dirty="0">
              <a:latin typeface="Arial"/>
            </a:endParaRPr>
          </a:p>
          <a:p>
            <a:pPr>
              <a:lnSpc>
                <a:spcPct val="150000"/>
              </a:lnSpc>
              <a:spcBef>
                <a:spcPts val="2251"/>
              </a:spcBef>
            </a:pPr>
            <a:r>
              <a:rPr lang="en-US" sz="2000" b="1" strike="noStrike" spc="-1" dirty="0">
                <a:solidFill>
                  <a:srgbClr val="000000"/>
                </a:solidFill>
                <a:latin typeface="Arial"/>
              </a:rPr>
              <a:t>Newman, M. and Gough, D. (2020) Systematic reviews in educational research: Methodology, perspectives, and application, Systematic Reviews in Educational Research, pp. 3–22. Available at: </a:t>
            </a:r>
            <a:r>
              <a:rPr lang="en-US" sz="2000" b="1" strike="noStrike" spc="-1" dirty="0">
                <a:solidFill>
                  <a:srgbClr val="002060"/>
                </a:solidFill>
                <a:latin typeface="Arial"/>
              </a:rPr>
              <a:t>https://library.oapen.org/bitstream/handle/20.500.12657/23142/1007012.pdf?sequenc#page=22  </a:t>
            </a:r>
            <a:r>
              <a:rPr lang="en-US" sz="2000" b="1" strike="noStrike" spc="-1" dirty="0">
                <a:solidFill>
                  <a:srgbClr val="000000"/>
                </a:solidFill>
                <a:latin typeface="Arial"/>
              </a:rPr>
              <a:t> (Accessed: 21 November 2025).</a:t>
            </a:r>
            <a:endParaRPr lang="zxx" sz="2000" b="0" strike="noStrike" spc="-1" dirty="0">
              <a:latin typeface="Arial"/>
            </a:endParaRPr>
          </a:p>
          <a:p>
            <a:pPr>
              <a:lnSpc>
                <a:spcPct val="150000"/>
              </a:lnSpc>
              <a:spcBef>
                <a:spcPts val="2251"/>
              </a:spcBef>
            </a:pPr>
            <a:r>
              <a:rPr lang="en-US" sz="2000" b="1" strike="noStrike" spc="-1" dirty="0">
                <a:solidFill>
                  <a:srgbClr val="000000"/>
                </a:solidFill>
                <a:latin typeface="Arial"/>
              </a:rPr>
              <a:t>Stein, A., Pearson, R.M., Goodman, S.H., Rapa, E., Rahman, A., McCallum, M., Howard, L.M. and </a:t>
            </a:r>
            <a:r>
              <a:rPr lang="en-US" sz="2000" b="1" strike="noStrike" spc="-1" dirty="0" err="1">
                <a:solidFill>
                  <a:srgbClr val="000000"/>
                </a:solidFill>
                <a:latin typeface="Arial"/>
              </a:rPr>
              <a:t>Pariante</a:t>
            </a:r>
            <a:r>
              <a:rPr lang="en-US" sz="2000" b="1" strike="noStrike" spc="-1" dirty="0">
                <a:solidFill>
                  <a:srgbClr val="000000"/>
                </a:solidFill>
                <a:latin typeface="Arial"/>
              </a:rPr>
              <a:t>, C.M. (2014) Effects of perinatal mental disorders on the fetus and child, The Lancet, 384(9956), pp. 1800–1819. Available at: </a:t>
            </a:r>
            <a:r>
              <a:rPr lang="en-US" sz="2000" b="1" strike="noStrike" spc="-1" dirty="0">
                <a:solidFill>
                  <a:srgbClr val="002060"/>
                </a:solidFill>
                <a:latin typeface="Arial"/>
              </a:rPr>
              <a:t>https://www.thelancet.com/journals/lancet/article/PIIS0140-6736(14)61277-0/abstract </a:t>
            </a:r>
            <a:r>
              <a:rPr lang="en-US" sz="2000" b="1" strike="noStrike" spc="-1" dirty="0">
                <a:solidFill>
                  <a:srgbClr val="000000"/>
                </a:solidFill>
                <a:latin typeface="Arial"/>
              </a:rPr>
              <a:t>(Accessed: 22 November 2025).</a:t>
            </a:r>
            <a:endParaRPr lang="zxx" sz="2000" b="0" strike="noStrike" spc="-1" dirty="0">
              <a:latin typeface="Arial"/>
            </a:endParaRPr>
          </a:p>
        </p:txBody>
      </p:sp>
    </p:spTree>
  </p:cSld>
  <p:clrMapOvr>
    <a:masterClrMapping/>
  </p:clrMapOvr>
</p:sld>
</file>

<file path=ppt/theme/theme1.xml><?xml version="1.0" encoding="utf-8"?>
<a:theme xmlns:a="http://schemas.openxmlformats.org/drawingml/2006/main" name="Default Design">
  <a:themeElements>
    <a:clrScheme name="Custom 17">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064"/>
      </a:hlink>
      <a:folHlink>
        <a:srgbClr val="99CC0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064"/>
      </a:hlink>
      <a:folHlink>
        <a:srgbClr val="99CC0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583</TotalTime>
  <Words>1585</Words>
  <Application>Microsoft Office PowerPoint</Application>
  <PresentationFormat>Custom</PresentationFormat>
  <Paragraphs>71</Paragraphs>
  <Slides>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Symbol</vt:lpstr>
      <vt:lpstr>Times New Roman</vt:lpstr>
      <vt:lpstr>Wingdings</vt:lpstr>
      <vt:lpstr>Default Design</vt:lpstr>
      <vt:lpstr>PowerPoint Presentation</vt:lpstr>
      <vt:lpstr>PowerPoint Presentation</vt:lpstr>
      <vt:lpstr>PowerPoint Presentation</vt:lpstr>
    </vt:vector>
  </TitlesOfParts>
  <Company>MegaPrint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36x60 Horizontal Template</dc:title>
  <dc:subject/>
  <dc:creator>Ethan Shulda;www.postersession.com</dc:creator>
  <cp:keywords>www.postersession.com</cp:keywords>
  <dc:description>©MegaPrint Inc. 2009</dc:description>
  <cp:lastModifiedBy>Simona Dinu</cp:lastModifiedBy>
  <cp:revision>41</cp:revision>
  <dcterms:created xsi:type="dcterms:W3CDTF">2008-12-04T00:20:37Z</dcterms:created>
  <dcterms:modified xsi:type="dcterms:W3CDTF">2025-11-25T19:10:51Z</dcterms:modified>
  <cp:category>Research Poster</cp:category>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Custom</vt:lpwstr>
  </property>
  <property fmtid="{D5CDD505-2E9C-101B-9397-08002B2CF9AE}" pid="4" name="Slides">
    <vt:i4>1</vt:i4>
  </property>
</Properties>
</file>