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4"/>
  </p:sldMasterIdLst>
  <p:sldIdLst>
    <p:sldId id="256" r:id="rId5"/>
    <p:sldId id="257" r:id="rId6"/>
    <p:sldId id="258" r:id="rId7"/>
    <p:sldId id="268" r:id="rId8"/>
    <p:sldId id="259" r:id="rId9"/>
    <p:sldId id="265" r:id="rId10"/>
    <p:sldId id="267" r:id="rId11"/>
    <p:sldId id="263" r:id="rId12"/>
    <p:sldId id="260" r:id="rId13"/>
    <p:sldId id="270" r:id="rId14"/>
    <p:sldId id="261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B94411-5500-4D0C-AFF5-5B7086D8FEEB}" v="108" dt="2021-02-24T18:40:02.4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15" autoAdjust="0"/>
    <p:restoredTop sz="94660"/>
  </p:normalViewPr>
  <p:slideViewPr>
    <p:cSldViewPr snapToGrid="0">
      <p:cViewPr varScale="1">
        <p:scale>
          <a:sx n="41" d="100"/>
          <a:sy n="41" d="100"/>
        </p:scale>
        <p:origin x="596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AD5CD-CEDD-451B-9DDA-1DB780D27E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DCFCC1-1A26-4565-8779-D4B9B82DD2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A517F-38C4-4DB0-A5F1-06D65C686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78F4A3-5322-45CD-80A1-511188E89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264BE7-5F26-4299-B291-21CB1BCFD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293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07160-649D-4F66-8AFA-E543BEB9E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7DCB4-01DF-4958-814F-8745141619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9F6FC8-3A11-436F-A7DD-A0DA41DB9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0BC27-692F-44AF-B965-E87076889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4A5A5F-8A82-4BB2-9B17-461F02739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855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BDCF7-196C-4A1D-8A8C-CFB94442D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24252A-3AB8-4AFD-99ED-0E8F6C7D47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A5D7E6-796B-4A3D-B849-E72B855E1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6A737-1A74-47A1-8374-55AB608B7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42856-8DAB-4838-817F-0669BBFCF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391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F4B38-1FDC-46E0-B635-2FF0EE38A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D383A-74DE-4308-A485-54A501FA66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3368DB-0F12-40A1-8718-0F8AA4CF0D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4E8886-5E21-4D32-B455-C1583125A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C8FE64-39EB-4645-954E-650815921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437E51-24F5-4269-A0DB-2718D4B87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32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85E2C-ECFA-42B0-803D-FDE5FAF4E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7FE3D-3872-448A-8435-4444215688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4C17B1-C0A6-4814-8FBA-BDF7BC6A9A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C975E8-7655-426C-B215-9EF04C0921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0C0BD1-2B33-4B91-A425-C093AFB0BB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811A98-F8D3-4219-A031-F1E23CBA7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13FE94-AC4C-41B9-B9CF-D1136999C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25D294-DE28-4E8F-97AF-773B74CD5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328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96596-D39F-4648-9BBE-063F3C831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0D2FA0-63F9-46A6-A9EA-ABC2C3574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026BE7-CBD9-4CC7-B7DC-77054F190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75E1E2-3F49-4B06-B5C7-ADFDA6D01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09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26D7F0-A554-4BDB-AB6A-884094963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E51582-236B-4128-8AE7-9899BF68C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06E012-CFD0-49A6-9EE4-122A8C321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926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47A89-4427-480B-B5C9-484973869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C8A76-2274-48BA-9ABE-70DBBEFCC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D82DB5-BDBD-4104-8E63-30DF9E5FC1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82DA21-0F41-444D-94D0-6F199DE4D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8DFA26-BD5C-44FF-8593-6DB01EC2D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0C0EF2-DFE9-4D0A-B906-912BAA0F7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671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90C99-DE5A-4DD5-9737-FA48E2F0D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B9D5EC-04EF-42FB-87B8-B0E805D371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0A4391-BFD9-4CD7-920F-1D3E34214B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33194E-F9F1-4595-B906-C6B0BD33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860C35-4312-4FA6-AF90-2EAF5782F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269BAA-92C9-49AA-8E9A-20DF1A908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389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58294-712C-428A-9E45-B28E93979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5B276D-CB33-4746-A33E-3E4E61AF0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A4B46-A8F7-4B45-9334-F4D478F01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F9388-EDA4-4F1D-8878-8601F622D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F40D0-1B2D-4015-BF93-90C6280F5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852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8351BC-AAC2-4B35-8B05-C6B43EF6CA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D129CB-5A21-4019-82E0-FACBE4BE25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33CB5-1797-4C6B-8AA5-53BCF11F5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68525-3858-4091-940A-482BFD72D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CC246-5326-4C05-B780-31FCBC282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21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1EE238-23F4-4BA2-BED0-7B116432F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06551-B3DC-4333-8C14-F9CDC88116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545D3B-77A1-46C5-8A58-32158A3DED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CF1E0-6D80-4CB1-A6CD-ACAD8C6C501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0C286E-3D9F-436F-A743-1C18EB19DD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27ECB-D7A6-41BC-A894-C2CEFF0299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79520-6F63-4B20-B125-E2A594AD2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345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images/search?view=detailV2&amp;ccid=7eriBF2Q&amp;id=54DC37DB898C64879F869C0483738024E8EA4519&amp;thid=OIP.7eriBF2QTODSBohHW398dgHaHa&amp;mediaurl=https%3A%2F%2Fyt3.ggpht.com%2Fa%2FAGF-l79gaXRkTDpYOW2lKcpLOcWaDGTjxSG-84llUQ%3Ds900-c-k-c0xffffffff-no-rj-mo&amp;exph=900&amp;expw=900&amp;q=esdgc&amp;ck=058B5A8A4BDFDA0C82161C011A59BEE1&amp;selectedindex=0&amp;form=IRPRST&amp;ajaxhist=0&amp;pivotparams=insightsToken%3Dccid_WflCOybX*cp_BAA0C83AB6F571672812A3C03514268D*mid_9A56C810BA8EEC24C9BBD085856FB51B0B02AE8F*simid_607996992711492107*thid_OIP.WflCOybXL1sjcfxgmLuXPwAAAA&amp;vt=0&amp;sim=11&amp;iss=VSI&amp;ajaxhist=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Globe_Atlantic.s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afi-ipl.org/wp-content/uploads/SDG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ngpeopleshealth.org.uk/wp-content/uploads/2019/11/UNCRC-infographic.png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ing.com/images/search?view=detailV2&amp;ccid=HaW%2bYWid&amp;id=AF7AD74E537A3D2224C58A11BBFDD7141F865FA3&amp;thid=OIP.HaW-YWid5GF4lZYkKWIKfwHaEg&amp;mediaurl=https%3a%2f%2fwww.britishcouncil.org.ng%2fsites%2fdefault%2ffiles%2fconnecting_classrooms.png&amp;exph=384&amp;expw=630&amp;q=connecting+classrooms&amp;simid=608011204855005822&amp;ck=846F71B6BA6F90C5A65769A4CD10EE8D&amp;selectedIndex=0&amp;FORM=IRPRST&amp;ajaxhist=0" TargetMode="External"/><Relationship Id="rId3" Type="http://schemas.openxmlformats.org/officeDocument/2006/relationships/image" Target="../media/image7.jpg"/><Relationship Id="rId7" Type="http://schemas.openxmlformats.org/officeDocument/2006/relationships/hyperlink" Target="https://www.bing.com/images/search?view=detailV2&amp;ccid=Ve1j3yKz&amp;id=9BBD914F7915DAA84277A7D0D4F389DAA92F4C95&amp;thid=OIP.Ve1j3yKzlG88RL3Zw1s1WgHaHu&amp;mediaurl=https%3a%2f%2fth.bing.com%2fth%2fid%2fR55ed63df22b3946f3c44bdd9c35b355a%3frik%3dlUwvqdqJ89TQpw%26riu%3dhttp%253a%252f%252fkab.org.au%252fwp-content%252fuploads%252f2014%252f01%252feco-schools.jpg%26ehk%3dKYrClcqOUTusnGV5%252fKXCRXLThvAxe2VXHvOo5UrEm%252fc%253d%26risl%3d%26pid%3dImgRaw&amp;exph=1700&amp;expw=1630&amp;q=eco+schools+images&amp;simid=608014615018406070&amp;ck=26A1E5CBA8B006CC94DA2593BB6BD2E0&amp;selectedIndex=0&amp;FORM=IRPRST&amp;ajaxhist=0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11" Type="http://schemas.openxmlformats.org/officeDocument/2006/relationships/hyperlink" Target="https://www.bing.com/images/search?view=detailV2&amp;ccid=7DjzBmo%2f&amp;id=CCE9A56E05664A4A5B858706EBB73ECF2BB71C26&amp;thid=OIP.7DjzBmo_6shpgJsWQbT5rAHaEH&amp;mediaurl=https%3a%2f%2fwww.stjohnlutheran.com%2fwp-content%2fuploads%2f2019%2f09%2foperation-christmas-child-2019.jpg&amp;exph=500&amp;expw=900&amp;q=operation+christmas+child&amp;simid=608045190843663945&amp;ck=1F5E9F930D4B12D412DB55CDFB565778&amp;selectedIndex=1&amp;FORM=IRPRST&amp;ajaxhist=0" TargetMode="External"/><Relationship Id="rId5" Type="http://schemas.openxmlformats.org/officeDocument/2006/relationships/image" Target="../media/image9.png"/><Relationship Id="rId10" Type="http://schemas.openxmlformats.org/officeDocument/2006/relationships/hyperlink" Target="https://www.bing.com/images/search?view=detailV2&amp;ccid=aES44USU&amp;id=496C5E88B965EF9CE66C137029D3BBD793075A27&amp;thid=OIP.aES44USUJq7Gc3rDadFPAAHaET&amp;mediaurl=https%3a%2f%2fcitizenr.files.wordpress.com%2f2010%2f11%2fhealthy-schools-rgb.jpg&amp;exph=549&amp;expw=944&amp;q=healthy+schools&amp;simid=608020434580014094&amp;ck=D2F565FBD79E61611C2E13F809763D90&amp;selectedIndex=1&amp;FORM=IRPRST&amp;ajaxhist=0" TargetMode="External"/><Relationship Id="rId4" Type="http://schemas.openxmlformats.org/officeDocument/2006/relationships/image" Target="../media/image8.jpg"/><Relationship Id="rId9" Type="http://schemas.openxmlformats.org/officeDocument/2006/relationships/hyperlink" Target="https://www.bing.com/images/search?view=detailV2&amp;ccid=QFLg1YyG&amp;id=69B1BBC41E4CBBAA838134D87E2D694949D6A8F9&amp;thid=OIP.QFLg1YyGkZ61UVSObYbIYAHaEJ&amp;mediaurl=https%3a%2f%2fth.bing.com%2fth%2fid%2fR4052e0d58c86919eb551548e6d86c860%3frik%3d%252bajWSUlpLX7YNA%26riu%3dhttp%253a%252f%252fwww.edubuzz.org%252feastlinton%252ffiles%252f2010%252f09%252fwe_are_ftschool_new2.jpg%26ehk%3dXZfRea5NpCe%252bt5HCWoSRBCiXzsDtnXkDjJJEdWrxmcg%253d%26risl%3d%26pid%3dImgRaw&amp;exph=1162&amp;expw=2071&amp;q=fairtrade+in+schools&amp;simid=607992757920793385&amp;ck=1563781F6A750C330D2C2E1A76D7FBAE&amp;selectedIndex=14&amp;FORM=IRPRST&amp;ajaxhist=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2.png"/><Relationship Id="rId7" Type="http://schemas.openxmlformats.org/officeDocument/2006/relationships/image" Target="../media/image1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9.png"/><Relationship Id="rId4" Type="http://schemas.openxmlformats.org/officeDocument/2006/relationships/image" Target="../media/image13.jpeg"/><Relationship Id="rId9" Type="http://schemas.openxmlformats.org/officeDocument/2006/relationships/hyperlink" Target="http://www.youtube.com/watch?v=cYEvZaeY2lQ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hyperlink" Target="https://www.tripwiremagazine.com/free-blurred-backgrounds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d-wales.org.uk/english/ESDreports/pdf/AP_E.pdf" TargetMode="External"/><Relationship Id="rId2" Type="http://schemas.openxmlformats.org/officeDocument/2006/relationships/hyperlink" Target="https://www.theguardian.com/environment/2010/feb/12/carbonfootprints-carbon-emission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hwb.gov.wales/curriculum-for-wales/" TargetMode="External"/><Relationship Id="rId5" Type="http://schemas.openxmlformats.org/officeDocument/2006/relationships/hyperlink" Target="https://sustainabledevelopment.un.org/partnership/?p=2373/" TargetMode="External"/><Relationship Id="rId4" Type="http://schemas.openxmlformats.org/officeDocument/2006/relationships/hyperlink" Target="https://www.estyn.gov.wales/sites/default/files/documents/ESDGC:%20Progress%20in%20education%20for%20sustainable%20development%20and%20global%20citizenship%20-%20June%202014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04BF0-7828-4147-BF24-4B72D90131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800"/>
              <a:t>Education for Sustainable Development and Global Citizenship.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60EC9-B2CE-4D74-BA3B-3BDB22C4F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endParaRPr lang="en-US" sz="1900"/>
          </a:p>
          <a:p>
            <a:pPr algn="l"/>
            <a:r>
              <a:rPr lang="en-US" sz="1900"/>
              <a:t>Jade Barclay</a:t>
            </a:r>
          </a:p>
          <a:p>
            <a:pPr algn="l"/>
            <a:r>
              <a:rPr lang="en-US" sz="1900"/>
              <a:t>1708393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1C95CD-F336-489B-A884-45D526CAB5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6" r="-1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7BA064-0F16-4C7E-8ACF-D3D14C17BE85}"/>
              </a:ext>
            </a:extLst>
          </p:cNvPr>
          <p:cNvSpPr txBox="1"/>
          <p:nvPr/>
        </p:nvSpPr>
        <p:spPr>
          <a:xfrm>
            <a:off x="185980" y="6402114"/>
            <a:ext cx="4370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 err="1">
                <a:hlinkClick r:id="rId3"/>
              </a:rPr>
              <a:t>esdgc</a:t>
            </a:r>
            <a:r>
              <a:rPr lang="en-GB" dirty="0">
                <a:hlinkClick r:id="rId3"/>
              </a:rPr>
              <a:t> - Bing images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3162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0E46E-2B4E-4F63-99AB-FB3F99657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What is ESDGC?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B8D6DC-1A24-4619-B269-043724BA2ED7}"/>
              </a:ext>
            </a:extLst>
          </p:cNvPr>
          <p:cNvSpPr txBox="1"/>
          <p:nvPr/>
        </p:nvSpPr>
        <p:spPr>
          <a:xfrm>
            <a:off x="761994" y="1946935"/>
            <a:ext cx="5314543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ESDGC is about: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The links between society, economy and environment and between our own lives and those of people throughout the world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  The needs and rights of both present and future generations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The relationships between power, resources and human rights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The local and global implications of everything we do and the actions that individuals and </a:t>
            </a:r>
            <a:r>
              <a:rPr lang="en-US" sz="1500" dirty="0" err="1"/>
              <a:t>organisations</a:t>
            </a:r>
            <a:r>
              <a:rPr lang="en-US" sz="1500" dirty="0"/>
              <a:t> can take in response to local and global issues</a:t>
            </a: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B0EEAA-2661-451D-B912-FBD509DA66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282" b="-2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263C3F3-7E36-4177-BDFB-F8CF520D8878}"/>
              </a:ext>
            </a:extLst>
          </p:cNvPr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commons.wikimedia.org/wiki/File:Globe_Atlantic.sv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4788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AF6BA0-FE49-4812-B53E-7E0F945C8D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725" y="202813"/>
            <a:ext cx="2899189" cy="436384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ESDGC – </a:t>
            </a:r>
            <a:b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Key Concepts: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B3EBE8-F5FC-4A40-A51F-6C07D5C0D6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26671" y="342951"/>
            <a:ext cx="3427283" cy="534844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4000" b="1" dirty="0"/>
              <a:t>7 Themes:</a:t>
            </a:r>
          </a:p>
        </p:txBody>
      </p:sp>
      <p:cxnSp>
        <p:nvCxnSpPr>
          <p:cNvPr id="9" name="Straight Connector 12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1FC13F5-AA12-434B-A643-3D624E620D34}"/>
              </a:ext>
            </a:extLst>
          </p:cNvPr>
          <p:cNvSpPr txBox="1"/>
          <p:nvPr/>
        </p:nvSpPr>
        <p:spPr>
          <a:xfrm>
            <a:off x="8451604" y="1412489"/>
            <a:ext cx="3197701" cy="4363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The natural environment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Consumption and waste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Climate change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Wealth and poverty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Identity and culture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Choices and decisions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Health.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C7A4C24-E466-429B-A0E1-6379E510BD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9615" y="1245727"/>
            <a:ext cx="2749691" cy="322596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BF1CF7A-E935-42EE-81BC-06F20A8727B7}"/>
              </a:ext>
            </a:extLst>
          </p:cNvPr>
          <p:cNvSpPr/>
          <p:nvPr/>
        </p:nvSpPr>
        <p:spPr>
          <a:xfrm>
            <a:off x="316119" y="4700885"/>
            <a:ext cx="3200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/>
              <a:t>“The real process of education should be the process of learning to think through the application of real problems.” - John Dewey</a:t>
            </a:r>
          </a:p>
          <a:p>
            <a:endParaRPr lang="en-GB" i="1" dirty="0"/>
          </a:p>
          <a:p>
            <a:r>
              <a:rPr lang="en-GB" i="1" dirty="0"/>
              <a:t>Dewey (1910)</a:t>
            </a:r>
          </a:p>
        </p:txBody>
      </p:sp>
    </p:spTree>
    <p:extLst>
      <p:ext uri="{BB962C8B-B14F-4D97-AF65-F5344CB8AC3E}">
        <p14:creationId xmlns:p14="http://schemas.microsoft.com/office/powerpoint/2010/main" val="4183261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23350895-AAB5-4C97-A4F5-AC087164D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66" y="2323272"/>
            <a:ext cx="6848553" cy="358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3107122-9730-4C42-B576-3B7F6EB3473E}"/>
              </a:ext>
            </a:extLst>
          </p:cNvPr>
          <p:cNvSpPr/>
          <p:nvPr/>
        </p:nvSpPr>
        <p:spPr>
          <a:xfrm>
            <a:off x="221401" y="6300445"/>
            <a:ext cx="31409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SDG.jpg (1149×601) (afi-ipl.org)</a:t>
            </a:r>
            <a:endParaRPr lang="en-GB" dirty="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5889372F-00E9-43BF-B4E2-23F7308BA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414" y="952500"/>
            <a:ext cx="371475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089D371-85B7-4A0A-9228-8B2D9D4D8D48}"/>
              </a:ext>
            </a:extLst>
          </p:cNvPr>
          <p:cNvSpPr/>
          <p:nvPr/>
        </p:nvSpPr>
        <p:spPr>
          <a:xfrm>
            <a:off x="8153813" y="5972175"/>
            <a:ext cx="3562351" cy="656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UNCRC-infographic.png (849×1132) (youngpeopleshealth.org.uk)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8DECEF-12BD-4202-898D-2D6FA1EACAB2}"/>
              </a:ext>
            </a:extLst>
          </p:cNvPr>
          <p:cNvSpPr txBox="1"/>
          <p:nvPr/>
        </p:nvSpPr>
        <p:spPr>
          <a:xfrm>
            <a:off x="376366" y="590550"/>
            <a:ext cx="7110284" cy="147732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chemeClr val="bg1"/>
                </a:solidFill>
              </a:rPr>
              <a:t>The Goals of Sustainable Development</a:t>
            </a:r>
          </a:p>
        </p:txBody>
      </p:sp>
    </p:spTree>
    <p:extLst>
      <p:ext uri="{BB962C8B-B14F-4D97-AF65-F5344CB8AC3E}">
        <p14:creationId xmlns:p14="http://schemas.microsoft.com/office/powerpoint/2010/main" val="4067545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F758B32B-2CA7-44A9-BFEE-CA058F226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463" y="346167"/>
            <a:ext cx="1525388" cy="1588946"/>
          </a:xfrm>
          <a:prstGeom prst="rect">
            <a:avLst/>
          </a:prstGeom>
        </p:spPr>
      </p:pic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9606BA10-9CAE-4DB4-857D-C272D8649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631" y="346167"/>
            <a:ext cx="2764185" cy="15479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C4D179-9BF4-4A9C-9BF8-39CBA67547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307" y="346167"/>
            <a:ext cx="2789095" cy="1547948"/>
          </a:xfrm>
          <a:prstGeom prst="rect">
            <a:avLst/>
          </a:prstGeom>
        </p:spPr>
      </p:pic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FFFA803A-A198-4C73-8869-7DCF3D111A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51" y="2639045"/>
            <a:ext cx="2604809" cy="1588934"/>
          </a:xfrm>
          <a:prstGeom prst="rect">
            <a:avLst/>
          </a:prstGeom>
        </p:spPr>
      </p:pic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30A9DAB4-4A0D-4050-A191-00AFFBC080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63" y="4930536"/>
            <a:ext cx="2717021" cy="1582664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5A17FC0-D416-4C8B-A9E6-5924D352B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7495" y="2300641"/>
            <a:ext cx="8124506" cy="455736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8CE631-ED2D-4316-AB53-E46E94D1D2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7631" y="2639045"/>
            <a:ext cx="6465287" cy="230936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How is ESDGC implemented in </a:t>
            </a:r>
            <a:b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Educational settings?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F0C3DA-89EB-463D-AD47-22610105C3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94079" y="5835237"/>
            <a:ext cx="6465286" cy="523776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0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US" sz="20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organisations</a:t>
            </a:r>
            <a:r>
              <a:rPr lang="en-US" sz="20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that can support schools: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82DC870-E8E5-4050-B10C-CC24FC67E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285774"/>
            <a:ext cx="12188952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F76A74F-C283-4DED-BD4D-086753B7CB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4571548"/>
            <a:ext cx="4064320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B2791FB-B2F7-4BBE-B8D8-74C37FF9E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4319" y="-680"/>
            <a:ext cx="0" cy="6858003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891B5DE-6811-4844-BB18-472A3F360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20742" y="-680"/>
            <a:ext cx="0" cy="224028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77A9CA3A-7216-41E0-B3CD-058077FD3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46931" y="5336249"/>
            <a:ext cx="5486400" cy="0"/>
          </a:xfrm>
          <a:prstGeom prst="line">
            <a:avLst/>
          </a:prstGeom>
          <a:ln w="15875">
            <a:solidFill>
              <a:srgbClr val="FFFFFF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587B6096-472D-4189-A41E-6F5DD56DEE5C}"/>
              </a:ext>
            </a:extLst>
          </p:cNvPr>
          <p:cNvSpPr/>
          <p:nvPr/>
        </p:nvSpPr>
        <p:spPr>
          <a:xfrm>
            <a:off x="543975" y="1958285"/>
            <a:ext cx="3277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hlinkClick r:id="rId7"/>
              </a:rPr>
              <a:t>eco schools images - Bing images</a:t>
            </a: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A334ED0-BC18-46EA-B1BB-D3E7C8282120}"/>
              </a:ext>
            </a:extLst>
          </p:cNvPr>
          <p:cNvSpPr txBox="1"/>
          <p:nvPr/>
        </p:nvSpPr>
        <p:spPr>
          <a:xfrm>
            <a:off x="301130" y="4199828"/>
            <a:ext cx="4219673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hlinkClick r:id="rId8"/>
              </a:rPr>
              <a:t>connecting classrooms - Bing images</a:t>
            </a:r>
            <a:endParaRPr lang="en-GB"/>
          </a:p>
          <a:p>
            <a:pPr>
              <a:spcAft>
                <a:spcPts val="600"/>
              </a:spcAft>
            </a:pPr>
            <a:r>
              <a:rPr lang="en-GB" dirty="0"/>
              <a:t> </a:t>
            </a:r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04D618-D093-44B3-B88F-467425E42C62}"/>
              </a:ext>
            </a:extLst>
          </p:cNvPr>
          <p:cNvSpPr/>
          <p:nvPr/>
        </p:nvSpPr>
        <p:spPr>
          <a:xfrm>
            <a:off x="4460022" y="1888000"/>
            <a:ext cx="3268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 err="1">
                <a:hlinkClick r:id="rId9"/>
              </a:rPr>
              <a:t>fairtrade</a:t>
            </a:r>
            <a:r>
              <a:rPr lang="en-GB" dirty="0">
                <a:hlinkClick r:id="rId9"/>
              </a:rPr>
              <a:t> in schools - Bing images</a:t>
            </a:r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0ACC026-E729-4505-9816-16E23E7B6324}"/>
              </a:ext>
            </a:extLst>
          </p:cNvPr>
          <p:cNvSpPr/>
          <p:nvPr/>
        </p:nvSpPr>
        <p:spPr>
          <a:xfrm>
            <a:off x="657475" y="6488668"/>
            <a:ext cx="2930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hlinkClick r:id="rId10"/>
              </a:rPr>
              <a:t>healthy schools - Bing images</a:t>
            </a:r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187C3E-7814-4EE2-9B1F-1AE5529A4E86}"/>
              </a:ext>
            </a:extLst>
          </p:cNvPr>
          <p:cNvSpPr/>
          <p:nvPr/>
        </p:nvSpPr>
        <p:spPr>
          <a:xfrm>
            <a:off x="8123353" y="1905277"/>
            <a:ext cx="3853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hlinkClick r:id="rId11"/>
              </a:rPr>
              <a:t>operation </a:t>
            </a:r>
            <a:r>
              <a:rPr lang="en-GB" dirty="0" err="1">
                <a:hlinkClick r:id="rId11"/>
              </a:rPr>
              <a:t>christmas</a:t>
            </a:r>
            <a:r>
              <a:rPr lang="en-GB" dirty="0">
                <a:hlinkClick r:id="rId11"/>
              </a:rPr>
              <a:t> child - Bing images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391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877B23A9-15EE-4778-B4BA-7CF253DDE9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62" r="1" b="24572"/>
          <a:stretch/>
        </p:blipFill>
        <p:spPr>
          <a:xfrm>
            <a:off x="841431" y="2436908"/>
            <a:ext cx="2736738" cy="2233613"/>
          </a:xfrm>
          <a:prstGeom prst="rect">
            <a:avLst/>
          </a:prstGeom>
        </p:spPr>
      </p:pic>
      <p:pic>
        <p:nvPicPr>
          <p:cNvPr id="33" name="Picture 3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419E77D3-4B16-440D-9639-237AAF366B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8856" r="-3940" b="36372"/>
          <a:stretch/>
        </p:blipFill>
        <p:spPr>
          <a:xfrm>
            <a:off x="8006528" y="3688964"/>
            <a:ext cx="3951344" cy="3182675"/>
          </a:xfrm>
          <a:prstGeom prst="rect">
            <a:avLst/>
          </a:prstGeom>
        </p:spPr>
      </p:pic>
      <p:pic>
        <p:nvPicPr>
          <p:cNvPr id="35" name="Picture 2">
            <a:extLst>
              <a:ext uri="{FF2B5EF4-FFF2-40B4-BE49-F238E27FC236}">
                <a16:creationId xmlns:a16="http://schemas.microsoft.com/office/drawing/2014/main" id="{14BC0411-9F61-44A4-B45A-093B47182C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6992"/>
          <a:stretch/>
        </p:blipFill>
        <p:spPr bwMode="auto">
          <a:xfrm>
            <a:off x="2256278" y="5270676"/>
            <a:ext cx="2643782" cy="138425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7AF2AE7-91E7-45A2-9ED9-EFD359BCE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The </a:t>
            </a:r>
            <a:r>
              <a:rPr lang="en-US" sz="5400" dirty="0" err="1">
                <a:solidFill>
                  <a:srgbClr val="FFFFFF"/>
                </a:solidFill>
              </a:rPr>
              <a:t>organisations</a:t>
            </a:r>
            <a:r>
              <a:rPr lang="en-US" sz="5400" dirty="0">
                <a:solidFill>
                  <a:srgbClr val="FFFFFF"/>
                </a:solidFill>
              </a:rPr>
              <a:t> used within setting:</a:t>
            </a:r>
          </a:p>
        </p:txBody>
      </p:sp>
      <p:pic>
        <p:nvPicPr>
          <p:cNvPr id="45" name="Picture 44" descr="Logo&#10;&#10;Description automatically generated">
            <a:extLst>
              <a:ext uri="{FF2B5EF4-FFF2-40B4-BE49-F238E27FC236}">
                <a16:creationId xmlns:a16="http://schemas.microsoft.com/office/drawing/2014/main" id="{32743213-D241-42F2-A07B-D0641D4610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848" y="2825291"/>
            <a:ext cx="1400079" cy="85404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D926E78-6C60-4BE3-8AD9-41FB385F0C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511" y="5207249"/>
            <a:ext cx="1976017" cy="1096690"/>
          </a:xfrm>
          <a:prstGeom prst="rect">
            <a:avLst/>
          </a:prstGeom>
        </p:spPr>
      </p:pic>
      <p:pic>
        <p:nvPicPr>
          <p:cNvPr id="48" name="Picture 47" descr="Logo, company name&#10;&#10;Description automatically generated">
            <a:extLst>
              <a:ext uri="{FF2B5EF4-FFF2-40B4-BE49-F238E27FC236}">
                <a16:creationId xmlns:a16="http://schemas.microsoft.com/office/drawing/2014/main" id="{825174F4-6526-45C8-9E1C-3F830C32EC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42" y="2421451"/>
            <a:ext cx="1729699" cy="1007549"/>
          </a:xfrm>
          <a:prstGeom prst="rect">
            <a:avLst/>
          </a:prstGeom>
        </p:spPr>
      </p:pic>
      <p:pic>
        <p:nvPicPr>
          <p:cNvPr id="38" name="Picture 37" descr="Background pattern&#10;&#10;Description automatically generated">
            <a:extLst>
              <a:ext uri="{FF2B5EF4-FFF2-40B4-BE49-F238E27FC236}">
                <a16:creationId xmlns:a16="http://schemas.microsoft.com/office/drawing/2014/main" id="{42CB1CAE-2C62-47B6-B9F3-F7B6BA0C58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209800" y="5409369"/>
            <a:ext cx="2690260" cy="46657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CC79500C-0642-4946-9405-04CAB5B99804}"/>
              </a:ext>
            </a:extLst>
          </p:cNvPr>
          <p:cNvSpPr txBox="1"/>
          <p:nvPr/>
        </p:nvSpPr>
        <p:spPr>
          <a:xfrm>
            <a:off x="0" y="6391422"/>
            <a:ext cx="1857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Images obtained from settings website</a:t>
            </a:r>
          </a:p>
        </p:txBody>
      </p:sp>
    </p:spTree>
    <p:extLst>
      <p:ext uri="{BB962C8B-B14F-4D97-AF65-F5344CB8AC3E}">
        <p14:creationId xmlns:p14="http://schemas.microsoft.com/office/powerpoint/2010/main" val="184458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3E5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2EED39-272B-4739-A7A8-F3935798C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Eco Schools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3B81349-3A7E-4A66-9ED9-66E6F8E29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454901"/>
            <a:ext cx="3441163" cy="4080255"/>
          </a:xfrm>
          <a:prstGeom prst="rect">
            <a:avLst/>
          </a:prstGeom>
          <a:solidFill>
            <a:srgbClr val="85E6A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Graphical user interface, text, website&#10;&#10;Description automatically generated">
            <a:extLst>
              <a:ext uri="{FF2B5EF4-FFF2-40B4-BE49-F238E27FC236}">
                <a16:creationId xmlns:a16="http://schemas.microsoft.com/office/drawing/2014/main" id="{649A6715-32C8-4443-A838-42B39CE88A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9" t="36848" r="6731" b="32689"/>
          <a:stretch/>
        </p:blipFill>
        <p:spPr>
          <a:xfrm>
            <a:off x="524256" y="3405063"/>
            <a:ext cx="3067356" cy="216107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A37A7FF-19A5-40D8-8D0C-E780CBD330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1468" y="2454900"/>
            <a:ext cx="3441163" cy="4080255"/>
          </a:xfrm>
          <a:prstGeom prst="rect">
            <a:avLst/>
          </a:prstGeom>
          <a:solidFill>
            <a:srgbClr val="85E6A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D6D82BF0-402A-4FCD-8C80-52D307135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970" y="2888018"/>
            <a:ext cx="3067358" cy="319516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92ADB1B-9CC5-4562-B0DB-E927BFB581CE}"/>
              </a:ext>
            </a:extLst>
          </p:cNvPr>
          <p:cNvSpPr/>
          <p:nvPr/>
        </p:nvSpPr>
        <p:spPr>
          <a:xfrm>
            <a:off x="7956057" y="762983"/>
            <a:ext cx="3515128" cy="5330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</a:t>
            </a:r>
            <a:r>
              <a:rPr lang="en-US" sz="1900" b="1" dirty="0">
                <a:solidFill>
                  <a:srgbClr val="FFFFFF"/>
                </a:solidFill>
              </a:rPr>
              <a:t>The Eco-Schools </a:t>
            </a:r>
            <a:r>
              <a:rPr lang="en-US" sz="1900" b="1" dirty="0" err="1">
                <a:solidFill>
                  <a:srgbClr val="FFFFFF"/>
                </a:solidFill>
              </a:rPr>
              <a:t>programme</a:t>
            </a:r>
            <a:r>
              <a:rPr lang="en-US" sz="1900" b="1" dirty="0">
                <a:solidFill>
                  <a:srgbClr val="FFFFFF"/>
                </a:solidFill>
              </a:rPr>
              <a:t> aims to: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>
              <a:solidFill>
                <a:srgbClr val="FFFFFF"/>
              </a:solidFill>
            </a:endParaRPr>
          </a:p>
          <a:p>
            <a:pPr marL="342900"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Improve the school’s   environment </a:t>
            </a:r>
          </a:p>
          <a:p>
            <a:pPr marL="342900"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Reduce litter and waste</a:t>
            </a:r>
          </a:p>
          <a:p>
            <a:pPr marL="342900"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Increase recycling and reuse  of materials</a:t>
            </a:r>
          </a:p>
          <a:p>
            <a:pPr marL="342900"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 Promote healthy lifestyle </a:t>
            </a:r>
          </a:p>
          <a:p>
            <a:pPr marL="342900"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Encourages active citizenship </a:t>
            </a:r>
          </a:p>
          <a:p>
            <a:pPr marL="342900"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Develops individual pupils' skills, knowledge and improves their wellbeing</a:t>
            </a:r>
          </a:p>
          <a:p>
            <a:pPr marL="342900"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 Build closer links between the school and the community </a:t>
            </a:r>
          </a:p>
          <a:p>
            <a:pPr marL="342900"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rgbClr val="FFFFFF"/>
                </a:solidFill>
              </a:rPr>
              <a:t> Develop international and global links</a:t>
            </a:r>
          </a:p>
        </p:txBody>
      </p:sp>
    </p:spTree>
    <p:extLst>
      <p:ext uri="{BB962C8B-B14F-4D97-AF65-F5344CB8AC3E}">
        <p14:creationId xmlns:p14="http://schemas.microsoft.com/office/powerpoint/2010/main" val="2918153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CC1CF-6BCC-498B-B1B7-278393F74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743" y="4292649"/>
            <a:ext cx="5609222" cy="1363215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sz="4800" dirty="0"/>
              <a:t>How the setting promotes Eco Schools:</a:t>
            </a:r>
          </a:p>
        </p:txBody>
      </p:sp>
      <p:pic>
        <p:nvPicPr>
          <p:cNvPr id="17" name="Picture 16" descr="A picture containing ground, outdoor&#10;&#10;Description automatically generated">
            <a:extLst>
              <a:ext uri="{FF2B5EF4-FFF2-40B4-BE49-F238E27FC236}">
                <a16:creationId xmlns:a16="http://schemas.microsoft.com/office/drawing/2014/main" id="{A25C3A39-875B-434B-996D-25F5A9288D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56" r="-1" b="29086"/>
          <a:stretch/>
        </p:blipFill>
        <p:spPr>
          <a:xfrm>
            <a:off x="5" y="-1"/>
            <a:ext cx="3005349" cy="3291750"/>
          </a:xfrm>
          <a:custGeom>
            <a:avLst/>
            <a:gdLst/>
            <a:ahLst/>
            <a:cxnLst/>
            <a:rect l="l" t="t" r="r" b="b"/>
            <a:pathLst>
              <a:path w="3005349" h="3291750">
                <a:moveTo>
                  <a:pt x="0" y="0"/>
                </a:moveTo>
                <a:lnTo>
                  <a:pt x="2577617" y="0"/>
                </a:lnTo>
                <a:lnTo>
                  <a:pt x="2656297" y="105217"/>
                </a:lnTo>
                <a:cubicBezTo>
                  <a:pt x="2876670" y="431412"/>
                  <a:pt x="3005349" y="824646"/>
                  <a:pt x="3005349" y="1247934"/>
                </a:cubicBezTo>
                <a:cubicBezTo>
                  <a:pt x="3005349" y="2376702"/>
                  <a:pt x="2090301" y="3291750"/>
                  <a:pt x="961533" y="3291750"/>
                </a:cubicBezTo>
                <a:cubicBezTo>
                  <a:pt x="679341" y="3291750"/>
                  <a:pt x="410507" y="3234560"/>
                  <a:pt x="165988" y="3131137"/>
                </a:cubicBezTo>
                <a:lnTo>
                  <a:pt x="0" y="3051176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A8A704-E1F2-47C7-A0D1-A73A3985A1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14977" y="528217"/>
            <a:ext cx="2512995" cy="2932827"/>
          </a:xfrm>
          <a:custGeom>
            <a:avLst/>
            <a:gdLst/>
            <a:ahLst/>
            <a:cxnLst/>
            <a:rect l="l" t="t" r="r" b="b"/>
            <a:pathLst>
              <a:path w="2990088" h="2990088">
                <a:moveTo>
                  <a:pt x="1495044" y="0"/>
                </a:moveTo>
                <a:cubicBezTo>
                  <a:pt x="2320734" y="0"/>
                  <a:pt x="2990088" y="669354"/>
                  <a:pt x="2990088" y="1495044"/>
                </a:cubicBezTo>
                <a:cubicBezTo>
                  <a:pt x="2990088" y="2320734"/>
                  <a:pt x="2320734" y="2990088"/>
                  <a:pt x="1495044" y="2990088"/>
                </a:cubicBezTo>
                <a:cubicBezTo>
                  <a:pt x="669354" y="2990088"/>
                  <a:pt x="0" y="2320734"/>
                  <a:pt x="0" y="1495044"/>
                </a:cubicBezTo>
                <a:cubicBezTo>
                  <a:pt x="0" y="669354"/>
                  <a:pt x="669354" y="0"/>
                  <a:pt x="1495044" y="0"/>
                </a:cubicBezTo>
                <a:close/>
              </a:path>
            </a:pathLst>
          </a:custGeom>
        </p:spPr>
      </p:pic>
      <p:pic>
        <p:nvPicPr>
          <p:cNvPr id="5" name="Picture 4" descr="A picture containing calendar&#10;&#10;Description automatically generated">
            <a:extLst>
              <a:ext uri="{FF2B5EF4-FFF2-40B4-BE49-F238E27FC236}">
                <a16:creationId xmlns:a16="http://schemas.microsoft.com/office/drawing/2014/main" id="{FF4D4E62-A33B-4022-8B54-88A2549AE5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0" r="1" b="35872"/>
          <a:stretch/>
        </p:blipFill>
        <p:spPr>
          <a:xfrm>
            <a:off x="7171962" y="2"/>
            <a:ext cx="3657600" cy="2263173"/>
          </a:xfrm>
          <a:custGeom>
            <a:avLst/>
            <a:gdLst/>
            <a:ahLst/>
            <a:cxnLst/>
            <a:rect l="l" t="t" r="r" b="b"/>
            <a:pathLst>
              <a:path w="3657600" h="2263173">
                <a:moveTo>
                  <a:pt x="54075" y="0"/>
                </a:moveTo>
                <a:lnTo>
                  <a:pt x="3603525" y="0"/>
                </a:lnTo>
                <a:lnTo>
                  <a:pt x="3620445" y="65806"/>
                </a:lnTo>
                <a:cubicBezTo>
                  <a:pt x="3644807" y="184856"/>
                  <a:pt x="3657600" y="308121"/>
                  <a:pt x="3657600" y="434373"/>
                </a:cubicBezTo>
                <a:cubicBezTo>
                  <a:pt x="3657600" y="1444391"/>
                  <a:pt x="2838818" y="2263173"/>
                  <a:pt x="1828800" y="2263173"/>
                </a:cubicBezTo>
                <a:cubicBezTo>
                  <a:pt x="818782" y="2263173"/>
                  <a:pt x="0" y="1444391"/>
                  <a:pt x="0" y="434373"/>
                </a:cubicBezTo>
                <a:cubicBezTo>
                  <a:pt x="0" y="308121"/>
                  <a:pt x="12794" y="184856"/>
                  <a:pt x="37155" y="65806"/>
                </a:cubicBezTo>
                <a:close/>
              </a:path>
            </a:pathLst>
          </a:cu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28E691E-6B50-49FD-8C2B-B2898D441B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8913" y="2627856"/>
            <a:ext cx="3403082" cy="4328922"/>
          </a:xfrm>
          <a:custGeom>
            <a:avLst/>
            <a:gdLst/>
            <a:ahLst/>
            <a:cxnLst/>
            <a:rect l="l" t="t" r="r" b="b"/>
            <a:pathLst>
              <a:path w="3671324" h="4328922">
                <a:moveTo>
                  <a:pt x="2674686" y="0"/>
                </a:moveTo>
                <a:cubicBezTo>
                  <a:pt x="2951659" y="0"/>
                  <a:pt x="3218799" y="42100"/>
                  <a:pt x="3470056" y="120249"/>
                </a:cubicBezTo>
                <a:lnTo>
                  <a:pt x="3671324" y="193914"/>
                </a:lnTo>
                <a:lnTo>
                  <a:pt x="3671324" y="4328922"/>
                </a:lnTo>
                <a:lnTo>
                  <a:pt x="575538" y="4328922"/>
                </a:lnTo>
                <a:lnTo>
                  <a:pt x="456795" y="4170129"/>
                </a:lnTo>
                <a:cubicBezTo>
                  <a:pt x="168398" y="3743246"/>
                  <a:pt x="0" y="3228632"/>
                  <a:pt x="0" y="2674686"/>
                </a:cubicBezTo>
                <a:cubicBezTo>
                  <a:pt x="0" y="1197498"/>
                  <a:pt x="1197498" y="0"/>
                  <a:pt x="2674686" y="0"/>
                </a:cubicBezTo>
                <a:close/>
              </a:path>
            </a:pathLst>
          </a:custGeom>
        </p:spPr>
      </p:pic>
      <p:sp>
        <p:nvSpPr>
          <p:cNvPr id="28" name="Minus Sign 27">
            <a:extLst>
              <a:ext uri="{FF2B5EF4-FFF2-40B4-BE49-F238E27FC236}">
                <a16:creationId xmlns:a16="http://schemas.microsoft.com/office/drawing/2014/main" id="{44BDAA29-8789-406C-B9D7-5878104F84F8}"/>
              </a:ext>
            </a:extLst>
          </p:cNvPr>
          <p:cNvSpPr/>
          <p:nvPr/>
        </p:nvSpPr>
        <p:spPr>
          <a:xfrm>
            <a:off x="9296401" y="4142651"/>
            <a:ext cx="1060700" cy="457200"/>
          </a:xfrm>
          <a:prstGeom prst="mathMin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Minus Sign 59">
            <a:extLst>
              <a:ext uri="{FF2B5EF4-FFF2-40B4-BE49-F238E27FC236}">
                <a16:creationId xmlns:a16="http://schemas.microsoft.com/office/drawing/2014/main" id="{B17DA809-EC14-4266-870B-1BAE271A5A75}"/>
              </a:ext>
            </a:extLst>
          </p:cNvPr>
          <p:cNvSpPr/>
          <p:nvPr/>
        </p:nvSpPr>
        <p:spPr>
          <a:xfrm>
            <a:off x="10507728" y="5776718"/>
            <a:ext cx="1060700" cy="457200"/>
          </a:xfrm>
          <a:prstGeom prst="mathMin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2" name="Picture 61" descr="A picture containing blur&#10;&#10;Description automatically generated">
            <a:extLst>
              <a:ext uri="{FF2B5EF4-FFF2-40B4-BE49-F238E27FC236}">
                <a16:creationId xmlns:a16="http://schemas.microsoft.com/office/drawing/2014/main" id="{52F01DF4-701B-4E94-A8BD-FBEA54BBC2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207000" y="418529"/>
            <a:ext cx="492075" cy="369056"/>
          </a:xfrm>
          <a:prstGeom prst="rect">
            <a:avLst/>
          </a:prstGeom>
        </p:spPr>
      </p:pic>
      <p:pic>
        <p:nvPicPr>
          <p:cNvPr id="65" name="Picture 64" descr="A picture containing blur&#10;&#10;Description automatically generated">
            <a:extLst>
              <a:ext uri="{FF2B5EF4-FFF2-40B4-BE49-F238E27FC236}">
                <a16:creationId xmlns:a16="http://schemas.microsoft.com/office/drawing/2014/main" id="{02149F2F-7B43-494D-8793-A1D99082A9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193561" y="762532"/>
            <a:ext cx="492075" cy="36905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6B77B12-0224-4FA3-A6A9-3FDF798632D8}"/>
              </a:ext>
            </a:extLst>
          </p:cNvPr>
          <p:cNvSpPr/>
          <p:nvPr/>
        </p:nvSpPr>
        <p:spPr>
          <a:xfrm>
            <a:off x="-329710" y="3291749"/>
            <a:ext cx="370069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Growing Workshops</a:t>
            </a:r>
            <a:endParaRPr lang="en-US" sz="2400" b="1" cap="none" spc="0" dirty="0">
              <a:ln w="0"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34B4AA3-B612-4710-8D3B-BC77C1C796F5}"/>
              </a:ext>
            </a:extLst>
          </p:cNvPr>
          <p:cNvSpPr/>
          <p:nvPr/>
        </p:nvSpPr>
        <p:spPr>
          <a:xfrm>
            <a:off x="8788913" y="6354825"/>
            <a:ext cx="370069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Growing Workshops</a:t>
            </a:r>
            <a:endParaRPr lang="en-US" sz="2400" b="1" cap="none" spc="0" dirty="0">
              <a:ln w="0"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1D33CDF8-4D3D-418F-99D4-6D0034CAC159}"/>
              </a:ext>
            </a:extLst>
          </p:cNvPr>
          <p:cNvSpPr/>
          <p:nvPr/>
        </p:nvSpPr>
        <p:spPr>
          <a:xfrm>
            <a:off x="7311965" y="2337388"/>
            <a:ext cx="370069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Project </a:t>
            </a:r>
            <a:r>
              <a:rPr lang="en-US" sz="2400" b="1" dirty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Plastic</a:t>
            </a:r>
            <a:endParaRPr lang="en-US" sz="2400" b="1" cap="none" spc="0" dirty="0">
              <a:ln w="0"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72D196C-1778-464F-9B6C-AA0C1079CB61}"/>
              </a:ext>
            </a:extLst>
          </p:cNvPr>
          <p:cNvSpPr/>
          <p:nvPr/>
        </p:nvSpPr>
        <p:spPr>
          <a:xfrm>
            <a:off x="3602688" y="3440345"/>
            <a:ext cx="370069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0"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Recyclable Fancy Dress</a:t>
            </a:r>
          </a:p>
        </p:txBody>
      </p:sp>
      <p:sp>
        <p:nvSpPr>
          <p:cNvPr id="72" name="Subtitle 2">
            <a:extLst>
              <a:ext uri="{FF2B5EF4-FFF2-40B4-BE49-F238E27FC236}">
                <a16:creationId xmlns:a16="http://schemas.microsoft.com/office/drawing/2014/main" id="{ABC392E1-37B7-438D-9777-AE05C0FB0A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36592" y="6046503"/>
            <a:ext cx="3658053" cy="955111"/>
          </a:xfrm>
        </p:spPr>
        <p:txBody>
          <a:bodyPr anchor="b">
            <a:normAutofit fontScale="85000" lnSpcReduction="10000"/>
          </a:bodyPr>
          <a:lstStyle/>
          <a:p>
            <a:pPr algn="l"/>
            <a:r>
              <a:rPr lang="en-GB" sz="1800" i="1" dirty="0">
                <a:solidFill>
                  <a:srgbClr val="121212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“School buildings, food, waste – even school curriculum should all support a connection to, and appreciation for, the environment.” (The Guardian, 2010)</a:t>
            </a:r>
            <a:endParaRPr lang="en-GB" sz="1800" i="1" dirty="0"/>
          </a:p>
          <a:p>
            <a:pPr algn="l"/>
            <a:endParaRPr lang="en-GB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7711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041988-08F8-4540-80AB-C20EA1225428}"/>
              </a:ext>
            </a:extLst>
          </p:cNvPr>
          <p:cNvSpPr/>
          <p:nvPr/>
        </p:nvSpPr>
        <p:spPr>
          <a:xfrm>
            <a:off x="4612454" y="3141479"/>
            <a:ext cx="27638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Lack of time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3931EBD-1E22-4EC7-BC6A-6D5EFBA888C7}"/>
              </a:ext>
            </a:extLst>
          </p:cNvPr>
          <p:cNvSpPr/>
          <p:nvPr/>
        </p:nvSpPr>
        <p:spPr>
          <a:xfrm>
            <a:off x="4178461" y="5172804"/>
            <a:ext cx="34195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Lack of funding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50A469A-B3C1-4F1B-AB64-64C0123ADE19}"/>
              </a:ext>
            </a:extLst>
          </p:cNvPr>
          <p:cNvSpPr/>
          <p:nvPr/>
        </p:nvSpPr>
        <p:spPr>
          <a:xfrm>
            <a:off x="6801269" y="1574019"/>
            <a:ext cx="48209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Perceived importance</a:t>
            </a:r>
            <a:endParaRPr lang="en-US" sz="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A2ECBEE-8AC1-4D11-B9A8-F48C716B8D9B}"/>
              </a:ext>
            </a:extLst>
          </p:cNvPr>
          <p:cNvSpPr/>
          <p:nvPr/>
        </p:nvSpPr>
        <p:spPr>
          <a:xfrm>
            <a:off x="2709333" y="245610"/>
            <a:ext cx="55371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Lack of staff involvement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9DBDF9-2D52-4AF6-9CBF-5321E526AFE1}"/>
              </a:ext>
            </a:extLst>
          </p:cNvPr>
          <p:cNvSpPr/>
          <p:nvPr/>
        </p:nvSpPr>
        <p:spPr>
          <a:xfrm>
            <a:off x="7510296" y="3849365"/>
            <a:ext cx="46817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Lack of staff knowledge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79A35BE-3E51-47CD-9BCC-A070A88A2550}"/>
              </a:ext>
            </a:extLst>
          </p:cNvPr>
          <p:cNvSpPr/>
          <p:nvPr/>
        </p:nvSpPr>
        <p:spPr>
          <a:xfrm>
            <a:off x="838200" y="2729164"/>
            <a:ext cx="2984535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dirty="0">
                <a:solidFill>
                  <a:schemeClr val="bg1"/>
                </a:solidFill>
              </a:rPr>
              <a:t>Barriers to achieving </a:t>
            </a:r>
          </a:p>
          <a:p>
            <a:r>
              <a:rPr lang="en-GB" sz="2500" b="1" dirty="0">
                <a:solidFill>
                  <a:schemeClr val="bg1"/>
                </a:solidFill>
              </a:rPr>
              <a:t>ESDGC - </a:t>
            </a:r>
          </a:p>
        </p:txBody>
      </p:sp>
    </p:spTree>
    <p:extLst>
      <p:ext uri="{BB962C8B-B14F-4D97-AF65-F5344CB8AC3E}">
        <p14:creationId xmlns:p14="http://schemas.microsoft.com/office/powerpoint/2010/main" val="4074711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D8ED53A-0FCE-48E1-8A99-6B3ECBCEEC30}"/>
              </a:ext>
            </a:extLst>
          </p:cNvPr>
          <p:cNvSpPr txBox="1">
            <a:spLocks/>
          </p:cNvSpPr>
          <p:nvPr/>
        </p:nvSpPr>
        <p:spPr>
          <a:xfrm>
            <a:off x="7464614" y="1783959"/>
            <a:ext cx="4087306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5400" dirty="0"/>
              <a:t>How ESDGC fits in to the New Curriculum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A557B2-9AA4-4BF3-AC62-DECBBFCB0A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646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42980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AB41DC-AEF8-4970-A01F-C9AF6766A6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073" y="489439"/>
            <a:ext cx="11139854" cy="930447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bg1"/>
                </a:solidFill>
              </a:rPr>
              <a:t>The success of ESDGC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0514B5E0-8A0D-43DE-B09A-3D65D6E79B52}"/>
              </a:ext>
            </a:extLst>
          </p:cNvPr>
          <p:cNvSpPr/>
          <p:nvPr/>
        </p:nvSpPr>
        <p:spPr>
          <a:xfrm>
            <a:off x="6883400" y="2404532"/>
            <a:ext cx="4524376" cy="3705755"/>
          </a:xfrm>
          <a:prstGeom prst="rect">
            <a:avLst/>
          </a:prstGeo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</a:pPr>
            <a:endParaRPr lang="en-GB" sz="2800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445FAFC9-7F59-4F46-A9FB-6B95825E0D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7970917"/>
              </p:ext>
            </p:extLst>
          </p:nvPr>
        </p:nvGraphicFramePr>
        <p:xfrm>
          <a:off x="320040" y="2834829"/>
          <a:ext cx="11496822" cy="3183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3545">
                  <a:extLst>
                    <a:ext uri="{9D8B030D-6E8A-4147-A177-3AD203B41FA5}">
                      <a16:colId xmlns:a16="http://schemas.microsoft.com/office/drawing/2014/main" val="1106422413"/>
                    </a:ext>
                  </a:extLst>
                </a:gridCol>
                <a:gridCol w="5693277">
                  <a:extLst>
                    <a:ext uri="{9D8B030D-6E8A-4147-A177-3AD203B41FA5}">
                      <a16:colId xmlns:a16="http://schemas.microsoft.com/office/drawing/2014/main" val="4125725680"/>
                    </a:ext>
                  </a:extLst>
                </a:gridCol>
              </a:tblGrid>
              <a:tr h="408031">
                <a:tc>
                  <a:txBody>
                    <a:bodyPr/>
                    <a:lstStyle/>
                    <a:p>
                      <a:pPr algn="ctr"/>
                      <a:r>
                        <a:rPr lang="en-GB" sz="1900"/>
                        <a:t>What has been achieved:</a:t>
                      </a:r>
                    </a:p>
                  </a:txBody>
                  <a:tcPr marL="94873" marR="94873" marT="47437" marB="474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/>
                        <a:t>Action Plan  - The way forward:</a:t>
                      </a:r>
                    </a:p>
                  </a:txBody>
                  <a:tcPr marL="94873" marR="94873" marT="47437" marB="47437"/>
                </a:tc>
                <a:extLst>
                  <a:ext uri="{0D108BD9-81ED-4DB2-BD59-A6C34878D82A}">
                    <a16:rowId xmlns:a16="http://schemas.microsoft.com/office/drawing/2014/main" val="3137964382"/>
                  </a:ext>
                </a:extLst>
              </a:tr>
              <a:tr h="69375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Strong partnerships with Eco schools -  Beginning with healthy schools and connecting classrooms.</a:t>
                      </a:r>
                    </a:p>
                  </a:txBody>
                  <a:tcPr marL="94873" marR="94873" marT="47437" marB="47437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Are pupils aware of aspects of ESDGC within lessons? </a:t>
                      </a:r>
                    </a:p>
                  </a:txBody>
                  <a:tcPr marL="94873" marR="94873" marT="47437" marB="47437"/>
                </a:tc>
                <a:extLst>
                  <a:ext uri="{0D108BD9-81ED-4DB2-BD59-A6C34878D82A}">
                    <a16:rowId xmlns:a16="http://schemas.microsoft.com/office/drawing/2014/main" val="3302903226"/>
                  </a:ext>
                </a:extLst>
              </a:tr>
              <a:tr h="97948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Pupils aware of school ethos </a:t>
                      </a:r>
                    </a:p>
                  </a:txBody>
                  <a:tcPr marL="94873" marR="94873" marT="47437" marB="47437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Continue to enhance journey with other organisations – Healthy Schools, Fairtrade, Connecting Classrooms.</a:t>
                      </a:r>
                    </a:p>
                  </a:txBody>
                  <a:tcPr marL="94873" marR="94873" marT="47437" marB="47437"/>
                </a:tc>
                <a:extLst>
                  <a:ext uri="{0D108BD9-81ED-4DB2-BD59-A6C34878D82A}">
                    <a16:rowId xmlns:a16="http://schemas.microsoft.com/office/drawing/2014/main" val="1999360882"/>
                  </a:ext>
                </a:extLst>
              </a:tr>
              <a:tr h="69375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Children involved with organisations and initiatives </a:t>
                      </a:r>
                    </a:p>
                  </a:txBody>
                  <a:tcPr marL="94873" marR="94873" marT="47437" marB="47437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Track or record pupils development of ESDGC like other subjects?</a:t>
                      </a:r>
                    </a:p>
                  </a:txBody>
                  <a:tcPr marL="94873" marR="94873" marT="47437" marB="47437"/>
                </a:tc>
                <a:extLst>
                  <a:ext uri="{0D108BD9-81ED-4DB2-BD59-A6C34878D82A}">
                    <a16:rowId xmlns:a16="http://schemas.microsoft.com/office/drawing/2014/main" val="1058545302"/>
                  </a:ext>
                </a:extLst>
              </a:tr>
              <a:tr h="408031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900"/>
                        <a:t>Strong Parental involvement.</a:t>
                      </a:r>
                    </a:p>
                  </a:txBody>
                  <a:tcPr marL="94873" marR="94873" marT="47437" marB="47437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900" dirty="0"/>
                        <a:t>Engage or create projects with wider community.</a:t>
                      </a:r>
                    </a:p>
                  </a:txBody>
                  <a:tcPr marL="94873" marR="94873" marT="47437" marB="47437"/>
                </a:tc>
                <a:extLst>
                  <a:ext uri="{0D108BD9-81ED-4DB2-BD59-A6C34878D82A}">
                    <a16:rowId xmlns:a16="http://schemas.microsoft.com/office/drawing/2014/main" val="3105647531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66407262-8519-4F63-AF05-BB363A1BD13A}"/>
              </a:ext>
            </a:extLst>
          </p:cNvPr>
          <p:cNvSpPr txBox="1"/>
          <p:nvPr/>
        </p:nvSpPr>
        <p:spPr>
          <a:xfrm>
            <a:off x="3476625" y="2404532"/>
            <a:ext cx="4991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In our setting:</a:t>
            </a:r>
          </a:p>
        </p:txBody>
      </p:sp>
    </p:spTree>
    <p:extLst>
      <p:ext uri="{BB962C8B-B14F-4D97-AF65-F5344CB8AC3E}">
        <p14:creationId xmlns:p14="http://schemas.microsoft.com/office/powerpoint/2010/main" val="2055238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64128-5A1C-44F4-829B-F79BA7A054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723900" y="622299"/>
            <a:ext cx="6819900" cy="1071563"/>
          </a:xfrm>
        </p:spPr>
        <p:txBody>
          <a:bodyPr>
            <a:normAutofit fontScale="90000"/>
          </a:bodyPr>
          <a:lstStyle/>
          <a:p>
            <a:r>
              <a:rPr lang="en-GB" sz="2000" b="1" u="sng" dirty="0"/>
              <a:t>References:</a:t>
            </a:r>
            <a:br>
              <a:rPr lang="en-GB" sz="2000" b="1" u="sng" dirty="0"/>
            </a:br>
            <a:br>
              <a:rPr lang="en-GB" sz="1600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5B2736-434F-4913-A702-03F41C7610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1275" y="1054100"/>
            <a:ext cx="8147050" cy="762000"/>
          </a:xfrm>
        </p:spPr>
        <p:txBody>
          <a:bodyPr>
            <a:no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200" dirty="0">
                <a:latin typeface="Arial"/>
                <a:ea typeface="+mn-lt"/>
                <a:cs typeface="+mn-lt"/>
              </a:rPr>
              <a:t>  ACCAC.  (2002). </a:t>
            </a:r>
            <a:r>
              <a:rPr lang="en-US" sz="1200" i="1" dirty="0">
                <a:latin typeface="Arial"/>
                <a:ea typeface="+mn-lt"/>
                <a:cs typeface="+mn-lt"/>
              </a:rPr>
              <a:t>Education for Sustainable Development and Global Citizenship: Why? What? How? </a:t>
            </a:r>
            <a:r>
              <a:rPr lang="en-US" sz="1200" dirty="0">
                <a:latin typeface="Arial"/>
                <a:ea typeface="+mn-lt"/>
                <a:cs typeface="+mn-lt"/>
              </a:rPr>
              <a:t>Birmingham: ACCAC</a:t>
            </a:r>
            <a:r>
              <a:rPr lang="en-GB" sz="1200" dirty="0">
                <a:latin typeface="Arial"/>
                <a:ea typeface="+mn-lt"/>
                <a:cs typeface="+mn-lt"/>
              </a:rPr>
              <a:t> </a:t>
            </a:r>
            <a:endParaRPr lang="en-GB" sz="1200" i="1" u="sng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200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ESD Wales (2006) Education for Sustainable Development and Global Citizenship – A Strategy for Action (Online) </a:t>
            </a:r>
            <a:r>
              <a:rPr lang="en-GB" sz="12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Available at: </a:t>
            </a:r>
            <a:r>
              <a:rPr lang="en-GB" sz="1200" dirty="0">
                <a:hlinkClick r:id="rId3"/>
              </a:rPr>
              <a:t>AP_E.pdf (esd-wales.org.uk)</a:t>
            </a:r>
            <a:r>
              <a:rPr lang="en-GB" sz="1200" dirty="0"/>
              <a:t> (Accessed 19</a:t>
            </a:r>
            <a:r>
              <a:rPr lang="en-GB" sz="1200" baseline="30000" dirty="0"/>
              <a:t>th</a:t>
            </a:r>
            <a:r>
              <a:rPr lang="en-GB" sz="1200" dirty="0"/>
              <a:t> February 2021)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200" u="sng" dirty="0"/>
              <a:t>Estyn (2014) ESDGC Progress in Education for  Sustainable Development and Global Citizenship. Available online: </a:t>
            </a:r>
            <a:r>
              <a:rPr lang="en-GB" sz="1200" u="sng" dirty="0">
                <a:hlinkClick r:id="rId4"/>
              </a:rPr>
              <a:t>https://www.estyn.gov.wales/sites/default/files/documents/ESDGC%3A%20Progress%20in%20education%20for%20sustainable%20development%20and%20global%20citizenship%20-%20June%202014.pdf</a:t>
            </a:r>
            <a:r>
              <a:rPr lang="en-GB" sz="1200" u="sng" dirty="0"/>
              <a:t> (Accessed 13/2/21)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200" dirty="0"/>
              <a:t>Dewey, J. (1910). How We Think. Lexington, MA: D.C. Heath and Company.</a:t>
            </a:r>
            <a:endParaRPr lang="en-GB" sz="1200" u="sng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200" u="sng" dirty="0"/>
              <a:t>The Guardian. 12 April 2010. </a:t>
            </a:r>
            <a:r>
              <a:rPr lang="en-GB" sz="1200" i="1" u="sng" dirty="0"/>
              <a:t>‘How to make your school more eco-friendly. online: </a:t>
            </a:r>
            <a:r>
              <a:rPr lang="en-GB" sz="1200" u="sng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make your school more eco-friendly | Environment | The Guardian</a:t>
            </a:r>
            <a:r>
              <a:rPr lang="en-GB" sz="1200" u="sng" dirty="0">
                <a:solidFill>
                  <a:srgbClr val="0563C1"/>
                </a:solidFill>
              </a:rPr>
              <a:t> (accessed 13</a:t>
            </a:r>
            <a:r>
              <a:rPr lang="en-GB" sz="1200" u="sng" baseline="30000" dirty="0">
                <a:solidFill>
                  <a:srgbClr val="0563C1"/>
                </a:solidFill>
              </a:rPr>
              <a:t>th</a:t>
            </a:r>
            <a:r>
              <a:rPr lang="en-GB" sz="1200" u="sng" dirty="0">
                <a:solidFill>
                  <a:srgbClr val="0563C1"/>
                </a:solidFill>
              </a:rPr>
              <a:t> February 2021)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200" dirty="0">
                <a:latin typeface="Arial"/>
                <a:ea typeface="+mn-lt"/>
                <a:cs typeface="+mn-lt"/>
              </a:rPr>
              <a:t>United Nations (UN) (unknown date). Education for Sustainable Development and Global Citizenship. Available at: </a:t>
            </a:r>
            <a:r>
              <a:rPr lang="en-US" sz="1200" dirty="0">
                <a:latin typeface="Arial"/>
                <a:ea typeface="+mn-lt"/>
                <a:cs typeface="+mn-lt"/>
                <a:hlinkClick r:id="rId5"/>
              </a:rPr>
              <a:t>https://sustainabledevelopment.un.org/partnership/?p=2373/</a:t>
            </a:r>
            <a:r>
              <a:rPr lang="en-US" sz="1200" dirty="0">
                <a:latin typeface="Arial"/>
                <a:ea typeface="+mn-lt"/>
                <a:cs typeface="+mn-lt"/>
              </a:rPr>
              <a:t> (Accessed: February 2021)</a:t>
            </a:r>
            <a:r>
              <a:rPr lang="en-GB" sz="1200" dirty="0">
                <a:latin typeface="Arial"/>
                <a:ea typeface="+mn-lt"/>
                <a:cs typeface="+mn-lt"/>
              </a:rPr>
              <a:t>   </a:t>
            </a:r>
            <a:endParaRPr lang="en-GB" sz="1200" u="sng" dirty="0">
              <a:solidFill>
                <a:srgbClr val="0563C1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200" u="sng" dirty="0"/>
              <a:t> United Nations (1989) Convention on the Rights of the Child.  Available at: http://www.unicef.org.uk/Documents/Publication-pdfs/UNCRC_PRESS200910web.pdf </a:t>
            </a:r>
            <a:br>
              <a:rPr lang="en-GB" sz="1200" u="sng" dirty="0"/>
            </a:br>
            <a:endParaRPr lang="en-GB" sz="1200" u="sng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200" dirty="0">
                <a:latin typeface="Arial"/>
                <a:ea typeface="+mn-lt"/>
                <a:cs typeface="+mn-lt"/>
              </a:rPr>
              <a:t>Welsh Assembly Government (2008). ‘</a:t>
            </a:r>
            <a:r>
              <a:rPr lang="en-US" sz="1200" i="1" dirty="0">
                <a:latin typeface="Arial"/>
                <a:ea typeface="+mn-lt"/>
                <a:cs typeface="+mn-lt"/>
              </a:rPr>
              <a:t>Education for Sustainable Development and Global Citizenship: A Common Understanding for Schools’</a:t>
            </a:r>
            <a:r>
              <a:rPr lang="en-GB" sz="1200" i="1" dirty="0">
                <a:latin typeface="Arial"/>
                <a:ea typeface="+mn-lt"/>
                <a:cs typeface="+mn-lt"/>
              </a:rPr>
              <a:t>. </a:t>
            </a:r>
            <a:r>
              <a:rPr lang="en-US" sz="1200" dirty="0">
                <a:latin typeface="Arial"/>
                <a:ea typeface="+mn-lt"/>
                <a:cs typeface="+mn-lt"/>
              </a:rPr>
              <a:t> Cardiff: Welsh assembly Government. </a:t>
            </a:r>
            <a:endParaRPr lang="en-GB" sz="1200" dirty="0">
              <a:latin typeface="Arial"/>
              <a:cs typeface="Arial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200" dirty="0">
                <a:latin typeface="Arial"/>
                <a:ea typeface="+mn-lt"/>
                <a:cs typeface="+mn-lt"/>
              </a:rPr>
              <a:t>Welsh Government (2020 a). Curriculum for Wales. Available at: </a:t>
            </a:r>
            <a:r>
              <a:rPr lang="en-GB" sz="1200" dirty="0">
                <a:latin typeface="Arial"/>
                <a:ea typeface="+mn-lt"/>
                <a:cs typeface="+mn-lt"/>
                <a:hlinkClick r:id="rId6"/>
              </a:rPr>
              <a:t>https://hwb.gov.wales/curriculum-for-wales/</a:t>
            </a:r>
            <a:r>
              <a:rPr lang="en-GB" sz="1200" dirty="0">
                <a:latin typeface="Arial"/>
                <a:ea typeface="+mn-lt"/>
                <a:cs typeface="+mn-lt"/>
              </a:rPr>
              <a:t>    (Accessed: 12 February 2021) 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dirty="0">
              <a:latin typeface="Arial"/>
              <a:ea typeface="+mn-lt"/>
              <a:cs typeface="+mn-lt"/>
            </a:endParaRPr>
          </a:p>
          <a:p>
            <a:pPr algn="l"/>
            <a:r>
              <a:rPr lang="en-GB" sz="1200" dirty="0">
                <a:latin typeface="Arial"/>
                <a:ea typeface="+mn-lt"/>
                <a:cs typeface="+mn-lt"/>
              </a:rPr>
              <a:t>     (Images referenced with image)</a:t>
            </a:r>
            <a:endParaRPr lang="en-GB" sz="1200" dirty="0">
              <a:latin typeface="Arial"/>
              <a:cs typeface="Arial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1400" u="sng" dirty="0"/>
          </a:p>
        </p:txBody>
      </p:sp>
    </p:spTree>
    <p:extLst>
      <p:ext uri="{BB962C8B-B14F-4D97-AF65-F5344CB8AC3E}">
        <p14:creationId xmlns:p14="http://schemas.microsoft.com/office/powerpoint/2010/main" val="2069726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EEC993B78BD44391798A1D9493F7C4" ma:contentTypeVersion="8" ma:contentTypeDescription="Create a new document." ma:contentTypeScope="" ma:versionID="7b5559a024f8738a1eb1c62e5f258541">
  <xsd:schema xmlns:xsd="http://www.w3.org/2001/XMLSchema" xmlns:xs="http://www.w3.org/2001/XMLSchema" xmlns:p="http://schemas.microsoft.com/office/2006/metadata/properties" xmlns:ns3="25ce3cbb-3bbb-428e-8fbe-608006d66d82" xmlns:ns4="1d233544-c417-4f90-a699-e7fbf73512b7" targetNamespace="http://schemas.microsoft.com/office/2006/metadata/properties" ma:root="true" ma:fieldsID="b4fb8adaa5ccd9eb8997e91b467607a7" ns3:_="" ns4:_="">
    <xsd:import namespace="25ce3cbb-3bbb-428e-8fbe-608006d66d82"/>
    <xsd:import namespace="1d233544-c417-4f90-a699-e7fbf73512b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ce3cbb-3bbb-428e-8fbe-608006d66d8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233544-c417-4f90-a699-e7fbf73512b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5A3621-D71F-4CE8-96FF-D0E8462C67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5ce3cbb-3bbb-428e-8fbe-608006d66d82"/>
    <ds:schemaRef ds:uri="1d233544-c417-4f90-a699-e7fbf73512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D038D76-3430-4FB3-9C37-58316BA69051}">
  <ds:schemaRefs>
    <ds:schemaRef ds:uri="http://schemas.microsoft.com/office/infopath/2007/PartnerControls"/>
    <ds:schemaRef ds:uri="1d233544-c417-4f90-a699-e7fbf73512b7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dcmitype/"/>
    <ds:schemaRef ds:uri="http://schemas.openxmlformats.org/package/2006/metadata/core-properties"/>
    <ds:schemaRef ds:uri="25ce3cbb-3bbb-428e-8fbe-608006d66d82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B4F504-D24A-4921-9700-B68984EC3CE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2199</TotalTime>
  <Words>811</Words>
  <Application>Microsoft Office PowerPoint</Application>
  <PresentationFormat>Widescreen</PresentationFormat>
  <Paragraphs>90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Georgia</vt:lpstr>
      <vt:lpstr>Office Theme</vt:lpstr>
      <vt:lpstr>Education for Sustainable Development and Global Citizenship.</vt:lpstr>
      <vt:lpstr>What is ESDGC? </vt:lpstr>
      <vt:lpstr>ESDGC –   Key Concepts:</vt:lpstr>
      <vt:lpstr>PowerPoint Presentation</vt:lpstr>
      <vt:lpstr>How is ESDGC implemented in  Educational settings?</vt:lpstr>
      <vt:lpstr>The organisations used within setting:</vt:lpstr>
      <vt:lpstr>Eco Schools</vt:lpstr>
      <vt:lpstr>How the setting promotes Eco Schools:</vt:lpstr>
      <vt:lpstr>PowerPoint Presentation</vt:lpstr>
      <vt:lpstr>PowerPoint Presentation</vt:lpstr>
      <vt:lpstr>The success of ESDGC</vt:lpstr>
      <vt:lpstr>References: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Education for Sustainable Development and Global Citizenship.</dc:title>
  <dc:creator>J BARCLAY (Maes Y Morfa Primary Community School)</dc:creator>
  <cp:lastModifiedBy>Jade</cp:lastModifiedBy>
  <cp:revision>2</cp:revision>
  <dcterms:created xsi:type="dcterms:W3CDTF">2021-02-23T17:25:13Z</dcterms:created>
  <dcterms:modified xsi:type="dcterms:W3CDTF">2021-02-26T22:43:24Z</dcterms:modified>
</cp:coreProperties>
</file>